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7" r:id="rId5"/>
    <p:sldId id="278"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296" r:id="rId29"/>
    <p:sldId id="297"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8FF"/>
    <a:srgbClr val="8FD7FF"/>
    <a:srgbClr val="CEF5FF"/>
    <a:srgbClr val="B02635"/>
    <a:srgbClr val="CC4C58"/>
    <a:srgbClr val="D97D86"/>
    <a:srgbClr val="C6F5FE"/>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92479" autoAdjust="0"/>
  </p:normalViewPr>
  <p:slideViewPr>
    <p:cSldViewPr snapToGrid="0">
      <p:cViewPr>
        <p:scale>
          <a:sx n="66" d="100"/>
          <a:sy n="66" d="100"/>
        </p:scale>
        <p:origin x="2466" y="942"/>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latin typeface="Open Sans"/>
              <a:ea typeface="+mn-lt"/>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total number of deaths (mortality) and cases (morbidity) avoided are determined using the equations here. These calculations are done for each disease separately. In the equations PAF0 – </a:t>
            </a:r>
            <a:r>
              <a:rPr lang="en-US" b="0" baseline="0" dirty="0" err="1"/>
              <a:t>PAFi</a:t>
            </a:r>
            <a:r>
              <a:rPr lang="en-US" b="0" baseline="0" dirty="0"/>
              <a:t> refers to the difference between the baseline PAF and the PAF of the new stove, population refers to the population in each square kilometer of the study area, MR refers to mortality rate, IR refers to incidence rate, CL refers to cessation lag and k refer to each disease.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CL is used to account for the fact that the health benefits of a transition are not instantaneous, instead there is a temporal lag where the full benefits are assumed to come after five years. See the table for the cessation lags used for each disease included in OnStove. A value of e.g., 0.3 means that 30% of the total health benefits comes that year.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55133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Next, we will describe the methods used to determine time savings.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Different stoves have different cooking and collection times, therefore they have different implications with regards to time saved. The time of cooking is included directly in the techno-economic data file. The time of collection is also added directly into the techno-economic data.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For Biogas and Biomass the time of collection is calculated in the code. For both of these stoves a friction layer is used to determine the time it takes to travel through different parts of the study area by foot (the collection is assumed to be done by foot). In the case of biomass this time is multiplied by two (to get to the source and back) and some amount of time is added at the collection site itself. For biogas, the end-user is assumed to collect manure themselves for biogas production. Like in the case for biomass, the manure is also collected by foot. It is assumed that every household collects manure in the cell in which they live and the collection time is determined using the same friction layer as in the case of biomass.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374732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Lastly, the environmental benefits following a reduction of carbon emissions are determined.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OnStove takes into account three gases included in the Kyoto protocol (carbon dioxide, methane and nitrous dioxide), as well as carbon monoxide, black carbon and organic carbon. Using each pollutants 100-year Global Warming Potential the total greenhouse gas emissions avoided are determined.</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27321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First step is to determine the amount of fuel used (either in kg or kWh). This is done by assuming that a meal needs 3.64 MJ of effective energy to get cooked (Fuso Nerini et al., 2018), the number of meals cooked in a day (entered in the socio-economic specification file) and the efficiency of the each stove (entered in the techno-economic file).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Following this the carbon intensity of each fuel is used. For this the emission intensity of the fuel with regards to the pollutants on the previous slide are combined with their respective 100 year global warming potential. All of the pollutants included have this calculation repeated for them.</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Lastly the avoided emissions are determined as the fuel use in the baseline times the emission factors in the baseline minus the new stove’s fuel use and the new stove’s emission factors.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20435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Beyond the direct stove emissions, there are some stove specific calculations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the case of biomass and charcoal the carbon intensity of carbon dioxide is assumed to be zero if the biomass is sustainably harvested and otherwise a fraction corresponding to the non-renewable harvest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Electricity and charcoal both have production emissions connected to them. In the case of electricity this is related to the power plant mix in the study area.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LPG has transportation emissions connected to it, which are calculated by the tool assuming that the transportation is done using trucks and the fastest available route between the closest supplier and the customer.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02454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Three main categories of costs are taken into account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Capital costs – which is the investment in the stove with a netted-out salvage. Netting-out the salvage is important as some stoves have much longer technical lives than others which has to be taken into account. Beyond the actual stove costs, every new consumer of an electrical stove requires capacity to be added in the power plant mix of the study area and every new user of LPG needs to invest in a cylinder. In both of these infrastructure investments a salvage cost is included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Operation and maintenance – is the cost of maintaining stove use (not including fuel)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Fuel cost – the cost of fuel in order to operate the stove. In the case of biomass and biogas it is often assumed to be 0. In the case of electricity we often assume that it is either the cost of generating electricity (if we chose to view the CBA from a social point of view) or the tariff (if we chose to view the CBA from a private point of view). In the case of LPG we determine the least-cost path (with regards to time) and translate that into a transportation cost using some assumption with regards to mode of transport (truck) and fuel used (diesel). The LPG transportation cost is added on top of the fuel cost given by the user.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90493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After determining the impacts they are monetized which is done by assigning a dollar amount to each impact. Some benefits may be perceived as controversial when assigning a value to them. For example how do you value avoided deaths due to household air pollution? The values that are used in a cost-benefit analysis should not be seen as an actual valuation, but rather as a willingness to pay for said benefit.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Morbidity (cases of illness) avoided is monetized using the Cost of Illness (COI). COI </a:t>
            </a:r>
            <a:r>
              <a:rPr lang="en-US" i="0" dirty="0">
                <a:latin typeface="Open Sans" panose="020B0606030504020204"/>
              </a:rPr>
              <a:t>measures the direct medical cost of illness as well as the cost of lost productive to the larger society. Se</a:t>
            </a:r>
            <a:r>
              <a:rPr lang="en-US" i="0" baseline="0" dirty="0">
                <a:latin typeface="Open Sans" panose="020B0606030504020204"/>
              </a:rPr>
              <a:t>e the table here for some examples of values for COI. Notice that the table lists a “public share” of each COI, this is the portion of the costs that is borne by society as a whole rather than the individual themselves (e.g., loss of productivity). </a:t>
            </a:r>
            <a:endParaRPr lang="en-US" i="0" dirty="0">
              <a:latin typeface="Open Sans" panose="020B060603050402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2934421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Mortality (deaths avoided) are monetized using the Value of Statistical Life (VSL).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VSL is not to be interpreted as the actual value of life, but should instead as a measure for how much an individual is ready to pay for a small reduction in their mortality risk. Many factors may play a role, such as age, life-expectancy, culture etc. but as these things may be difficult to quantify usually income is used to create proxies for VSL.</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331942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Open Sans" panose="020B0606030504020204"/>
              </a:rPr>
              <a:t>To</a:t>
            </a:r>
            <a:r>
              <a:rPr lang="en-US" sz="2000" baseline="0" dirty="0">
                <a:latin typeface="Open Sans" panose="020B0606030504020204"/>
              </a:rPr>
              <a:t> monetize time we translate time to opportunity cost. </a:t>
            </a:r>
            <a:endParaRPr lang="en-US" sz="2000" dirty="0">
              <a:latin typeface="Open Sans" panose="020B0606030504020204"/>
            </a:endParaRPr>
          </a:p>
          <a:p>
            <a:endParaRPr lang="en-US" sz="2000" dirty="0">
              <a:latin typeface="Open Sans" panose="020B0606030504020204"/>
            </a:endParaRPr>
          </a:p>
          <a:p>
            <a:r>
              <a:rPr lang="en-US" sz="2000" dirty="0">
                <a:latin typeface="Open Sans" panose="020B0606030504020204"/>
              </a:rPr>
              <a:t>Opportunity cost is the cost of using resources for something, and consequently, losing the opportunity to do another activity </a:t>
            </a:r>
          </a:p>
          <a:p>
            <a:pPr lvl="1"/>
            <a:endParaRPr lang="en-US" sz="2000" dirty="0">
              <a:latin typeface="Open Sans" panose="020B0606030504020204"/>
            </a:endParaRPr>
          </a:p>
          <a:p>
            <a:r>
              <a:rPr lang="en-US" sz="2000" dirty="0">
                <a:latin typeface="Open Sans" panose="020B0606030504020204"/>
              </a:rPr>
              <a:t>Often time opportunity cost is related</a:t>
            </a:r>
            <a:r>
              <a:rPr lang="en-US" sz="2000" baseline="0" dirty="0">
                <a:latin typeface="Open Sans" panose="020B0606030504020204"/>
              </a:rPr>
              <a:t> to wealth and income. In OnStove we make use of the minimum wage in the study area and distribute it spatially using a relative wealth or poverty layer. By doing so, we can value time differently across a study area. </a:t>
            </a:r>
            <a:endParaRPr lang="en-US" sz="2000" dirty="0">
              <a:latin typeface="Open Sans" panose="020B060603050402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7262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To monetize carbon emissions avoided we use the Social Cost of Carbon. This is a cost that can be set on the damages caused by additional carbon emissions.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44972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Boardman in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book</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summarizes</a:t>
            </a:r>
            <a:r>
              <a:rPr lang="sv-SE" sz="1200" kern="1200" baseline="0" dirty="0">
                <a:solidFill>
                  <a:schemeClr val="tx1"/>
                </a:solidFill>
                <a:effectLst/>
                <a:latin typeface="+mn-lt"/>
                <a:ea typeface="+mn-ea"/>
                <a:cs typeface="+mn-cs"/>
              </a:rPr>
              <a:t> CBA </a:t>
            </a:r>
            <a:r>
              <a:rPr lang="sv-SE" sz="1200" kern="1200" baseline="0" dirty="0" err="1">
                <a:solidFill>
                  <a:schemeClr val="tx1"/>
                </a:solidFill>
                <a:effectLst/>
                <a:latin typeface="+mn-lt"/>
                <a:ea typeface="+mn-ea"/>
                <a:cs typeface="+mn-cs"/>
              </a:rPr>
              <a:t>into</a:t>
            </a:r>
            <a:r>
              <a:rPr lang="sv-SE" sz="1200" kern="1200" baseline="0" dirty="0">
                <a:solidFill>
                  <a:schemeClr val="tx1"/>
                </a:solidFill>
                <a:effectLst/>
                <a:latin typeface="+mn-lt"/>
                <a:ea typeface="+mn-ea"/>
                <a:cs typeface="+mn-cs"/>
              </a:rPr>
              <a:t> a ten-step workflow. </a:t>
            </a:r>
            <a:r>
              <a:rPr lang="sv-SE" sz="1200" kern="1200" baseline="0" dirty="0" err="1">
                <a:solidFill>
                  <a:schemeClr val="tx1"/>
                </a:solidFill>
                <a:effectLst/>
                <a:latin typeface="+mn-lt"/>
                <a:ea typeface="+mn-ea"/>
                <a:cs typeface="+mn-cs"/>
              </a:rPr>
              <a:t>Each</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one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these</a:t>
            </a:r>
            <a:r>
              <a:rPr lang="sv-SE" sz="1200" kern="1200" baseline="0" dirty="0">
                <a:solidFill>
                  <a:schemeClr val="tx1"/>
                </a:solidFill>
                <a:effectLst/>
                <a:latin typeface="+mn-lt"/>
                <a:ea typeface="+mn-ea"/>
                <a:cs typeface="+mn-cs"/>
              </a:rPr>
              <a:t> steps </a:t>
            </a:r>
            <a:r>
              <a:rPr lang="sv-SE" sz="1200" kern="1200" baseline="0" dirty="0" err="1">
                <a:solidFill>
                  <a:schemeClr val="tx1"/>
                </a:solidFill>
                <a:effectLst/>
                <a:latin typeface="+mn-lt"/>
                <a:ea typeface="+mn-ea"/>
                <a:cs typeface="+mn-cs"/>
              </a:rPr>
              <a:t>have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already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been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described</a:t>
            </a:r>
            <a:r>
              <a:rPr lang="sv-SE" sz="1200" kern="1200" baseline="0" dirty="0">
                <a:solidFill>
                  <a:schemeClr val="tx1"/>
                </a:solidFill>
                <a:effectLst/>
                <a:latin typeface="+mn-lt"/>
                <a:ea typeface="+mn-ea"/>
                <a:cs typeface="+mn-cs"/>
              </a:rPr>
              <a:t> from a general </a:t>
            </a:r>
            <a:r>
              <a:rPr lang="sv-SE" sz="1200" kern="1200" baseline="0" dirty="0" err="1">
                <a:solidFill>
                  <a:schemeClr val="tx1"/>
                </a:solidFill>
                <a:effectLst/>
                <a:latin typeface="+mn-lt"/>
                <a:ea typeface="+mn-ea"/>
                <a:cs typeface="+mn-cs"/>
              </a:rPr>
              <a:t>point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view</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lecture</a:t>
            </a:r>
            <a:r>
              <a:rPr lang="sv-SE" sz="1200" kern="1200" baseline="0" dirty="0">
                <a:solidFill>
                  <a:schemeClr val="tx1"/>
                </a:solidFill>
                <a:effectLst/>
                <a:latin typeface="+mn-lt"/>
                <a:ea typeface="+mn-ea"/>
                <a:cs typeface="+mn-cs"/>
              </a:rPr>
              <a:t> 2, </a:t>
            </a:r>
            <a:r>
              <a:rPr lang="sv-SE" sz="1200" kern="1200" baseline="0" dirty="0" err="1">
                <a:solidFill>
                  <a:schemeClr val="tx1"/>
                </a:solidFill>
                <a:effectLst/>
                <a:latin typeface="+mn-lt"/>
                <a:ea typeface="+mn-ea"/>
                <a:cs typeface="+mn-cs"/>
              </a:rPr>
              <a:t>but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here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will</a:t>
            </a:r>
            <a:r>
              <a:rPr lang="sv-SE" sz="1200" kern="1200" baseline="0" dirty="0">
                <a:solidFill>
                  <a:schemeClr val="tx1"/>
                </a:solidFill>
                <a:effectLst/>
                <a:latin typeface="+mn-lt"/>
                <a:ea typeface="+mn-ea"/>
                <a:cs typeface="+mn-cs"/>
              </a:rPr>
              <a:t> be </a:t>
            </a:r>
            <a:r>
              <a:rPr lang="sv-SE" sz="1200" kern="1200" baseline="0" dirty="0" err="1">
                <a:solidFill>
                  <a:schemeClr val="tx1"/>
                </a:solidFill>
                <a:effectLst/>
                <a:latin typeface="+mn-lt"/>
                <a:ea typeface="+mn-ea"/>
                <a:cs typeface="+mn-cs"/>
              </a:rPr>
              <a:t>described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through</a:t>
            </a:r>
            <a:r>
              <a:rPr lang="sv-SE" sz="1200" kern="1200" baseline="0" dirty="0">
                <a:solidFill>
                  <a:schemeClr val="tx1"/>
                </a:solidFill>
                <a:effectLst/>
                <a:latin typeface="+mn-lt"/>
                <a:ea typeface="+mn-ea"/>
                <a:cs typeface="+mn-cs"/>
              </a:rPr>
              <a:t> the lens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OnStove.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665319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the values of all benefits and costs are determined, they are discounted to present value. This is especially important when benefits of an investment are delayed and the project or its effects cover several years. People may be more reluctant to invest for potential benefits that are coming later and the discounted values can help take this into account.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308293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everything is discounted, we determine the net-present value of each alternative. This is equivalent to the present value of each benefit minus the present value of all costs, in other words what we define as the net-benefit in OnStove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72467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It is important to recognize that the benefits and their valuations are always subject to uncertainty. To make up for the uncertainty, a sensitivity analysis is usually preformed to asses what would happen to the net-benefits if the absolute benefits or their valuation changes.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As an example this slide shows the importance of some of the input parameters in OnStove with regards to deaths avoided. The size of the blue bars indicate each parameters relative importance, while the black lines depict their standard deviation. This means that a small change in Value of Statistical Life gives a much larger impact on the number of deaths avoided than the Cost of illness for COPD as its blue bar is </a:t>
            </a:r>
            <a:r>
              <a:rPr lang="en-US" b="0" baseline="0"/>
              <a:t>far larger. </a:t>
            </a: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421920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the preceding steps are done a recommendation can be made for the problem based on the CBA. In the case of clean cooking the recommendation can be to invest in a specific stove in a specific settlement. The maps on this slide show the stoves with the highest net-benefits across sub-Saharan Africa from a social (left-hand side) and a private perspective (right-hand side).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46959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The </a:t>
            </a:r>
            <a:r>
              <a:rPr lang="sv-SE" sz="1200" kern="1200" baseline="0" dirty="0" err="1">
                <a:solidFill>
                  <a:schemeClr val="tx1"/>
                </a:solidFill>
                <a:effectLst/>
                <a:latin typeface="+mn-lt"/>
                <a:ea typeface="+mn-ea"/>
                <a:cs typeface="+mn-cs"/>
              </a:rPr>
              <a:t>first</a:t>
            </a:r>
            <a:r>
              <a:rPr lang="sv-SE" sz="1200" kern="1200" baseline="0" dirty="0">
                <a:solidFill>
                  <a:schemeClr val="tx1"/>
                </a:solidFill>
                <a:effectLst/>
                <a:latin typeface="+mn-lt"/>
                <a:ea typeface="+mn-ea"/>
                <a:cs typeface="+mn-cs"/>
              </a:rPr>
              <a:t> step is to </a:t>
            </a:r>
            <a:r>
              <a:rPr lang="sv-SE" sz="1200" kern="1200" baseline="0" dirty="0" err="1">
                <a:solidFill>
                  <a:schemeClr val="tx1"/>
                </a:solidFill>
                <a:effectLst/>
                <a:latin typeface="+mn-lt"/>
                <a:ea typeface="+mn-ea"/>
                <a:cs typeface="+mn-cs"/>
              </a:rPr>
              <a:t>identify</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purpose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Why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doing</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Through</a:t>
            </a:r>
            <a:r>
              <a:rPr lang="sv-SE" sz="1200" kern="1200" baseline="0" dirty="0">
                <a:solidFill>
                  <a:schemeClr val="tx1"/>
                </a:solidFill>
                <a:effectLst/>
                <a:latin typeface="+mn-lt"/>
                <a:ea typeface="+mn-ea"/>
                <a:cs typeface="+mn-cs"/>
              </a:rPr>
              <a:t> the lens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clean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could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answer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transition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costs</a:t>
            </a:r>
            <a:r>
              <a:rPr lang="sv-SE" sz="1200" kern="1200" baseline="0" dirty="0">
                <a:solidFill>
                  <a:schemeClr val="tx1"/>
                </a:solidFill>
                <a:effectLst/>
                <a:latin typeface="+mn-lt"/>
                <a:ea typeface="+mn-ea"/>
                <a:cs typeface="+mn-cs"/>
              </a:rPr>
              <a: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amount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money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it </a:t>
            </a:r>
            <a:r>
              <a:rPr lang="sv-SE" sz="1200" kern="1200" baseline="0" dirty="0" err="1">
                <a:solidFill>
                  <a:schemeClr val="tx1"/>
                </a:solidFill>
                <a:effectLst/>
                <a:latin typeface="+mn-lt"/>
                <a:ea typeface="+mn-ea"/>
                <a:cs typeface="+mn-cs"/>
              </a:rPr>
              <a:t>also</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brings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it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number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benefits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interested</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weighing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against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eachother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Typically</a:t>
            </a:r>
            <a:r>
              <a:rPr lang="sv-SE" sz="1200" kern="1200" baseline="0" dirty="0">
                <a:solidFill>
                  <a:schemeClr val="tx1"/>
                </a:solidFill>
                <a:effectLst/>
                <a:latin typeface="+mn-lt"/>
                <a:ea typeface="+mn-ea"/>
                <a:cs typeface="+mn-cs"/>
              </a:rPr>
              <a:t> a CBA is a </a:t>
            </a:r>
            <a:r>
              <a:rPr lang="sv-SE" sz="1200" kern="1200" baseline="0" dirty="0" err="1">
                <a:solidFill>
                  <a:schemeClr val="tx1"/>
                </a:solidFill>
                <a:effectLst/>
                <a:latin typeface="+mn-lt"/>
                <a:ea typeface="+mn-ea"/>
                <a:cs typeface="+mn-cs"/>
              </a:rPr>
              <a:t>good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tool</a:t>
            </a:r>
            <a:r>
              <a:rPr lang="sv-SE" sz="1200" kern="1200" baseline="0" dirty="0">
                <a:solidFill>
                  <a:schemeClr val="tx1"/>
                </a:solidFill>
                <a:effectLst/>
                <a:latin typeface="+mn-lt"/>
                <a:ea typeface="+mn-ea"/>
                <a:cs typeface="+mn-cs"/>
              </a:rPr>
              <a:t> for </a:t>
            </a:r>
            <a:r>
              <a:rPr lang="sv-SE" sz="1200" kern="1200" baseline="0" dirty="0" err="1">
                <a:solidFill>
                  <a:schemeClr val="tx1"/>
                </a:solidFill>
                <a:effectLst/>
                <a:latin typeface="+mn-lt"/>
                <a:ea typeface="+mn-ea"/>
                <a:cs typeface="+mn-cs"/>
              </a:rPr>
              <a:t>making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comparision</a:t>
            </a:r>
            <a:r>
              <a:rPr lang="sv-SE" sz="1200" kern="1200" baseline="0" dirty="0">
                <a:solidFill>
                  <a:schemeClr val="tx1"/>
                </a:solidFill>
                <a:effectLst/>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baseline="0" dirty="0" err="1">
                <a:solidFill>
                  <a:schemeClr val="tx1"/>
                </a:solidFill>
                <a:effectLst/>
                <a:latin typeface="+mn-lt"/>
                <a:ea typeface="+mn-ea"/>
                <a:cs typeface="+mn-cs"/>
              </a:rPr>
              <a:t>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slide</a:t>
            </a:r>
            <a:r>
              <a:rPr lang="sv-SE" sz="1200" kern="1200" baseline="0" dirty="0">
                <a:solidFill>
                  <a:schemeClr val="tx1"/>
                </a:solidFill>
                <a:effectLst/>
                <a:latin typeface="+mn-lt"/>
                <a:ea typeface="+mn-ea"/>
                <a:cs typeface="+mn-cs"/>
              </a:rPr>
              <a:t> shows on </a:t>
            </a:r>
            <a:r>
              <a:rPr lang="sv-SE" sz="1200" kern="1200" baseline="0" dirty="0" err="1">
                <a:solidFill>
                  <a:schemeClr val="tx1"/>
                </a:solidFill>
                <a:effectLst/>
                <a:latin typeface="+mn-lt"/>
                <a:ea typeface="+mn-ea"/>
                <a:cs typeface="+mn-cs"/>
              </a:rPr>
              <a:t>one</a:t>
            </a:r>
            <a:r>
              <a:rPr lang="sv-SE" sz="1200" kern="1200" baseline="0" dirty="0">
                <a:solidFill>
                  <a:schemeClr val="tx1"/>
                </a:solidFill>
                <a:effectLst/>
                <a:latin typeface="+mn-lt"/>
                <a:ea typeface="+mn-ea"/>
                <a:cs typeface="+mn-cs"/>
              </a:rPr>
              <a:t> hand the </a:t>
            </a:r>
            <a:r>
              <a:rPr lang="sv-SE" sz="1200" kern="1200" baseline="0" dirty="0" err="1">
                <a:solidFill>
                  <a:schemeClr val="tx1"/>
                </a:solidFill>
                <a:effectLst/>
                <a:latin typeface="+mn-lt"/>
                <a:ea typeface="+mn-ea"/>
                <a:cs typeface="+mn-cs"/>
              </a:rPr>
              <a:t>number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people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without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clean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cooking</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sub-Saharan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Africa</a:t>
            </a:r>
            <a:r>
              <a:rPr lang="sv-SE" sz="1200" kern="1200" baseline="0" dirty="0">
                <a:solidFill>
                  <a:schemeClr val="tx1"/>
                </a:solidFill>
                <a:effectLst/>
                <a:latin typeface="+mn-lt"/>
                <a:ea typeface="+mn-ea"/>
                <a:cs typeface="+mn-cs"/>
              </a:rPr>
              <a:t> (the red </a:t>
            </a:r>
            <a:r>
              <a:rPr lang="sv-SE" sz="1200" kern="1200" baseline="0" dirty="0" err="1">
                <a:solidFill>
                  <a:schemeClr val="tx1"/>
                </a:solidFill>
                <a:effectLst/>
                <a:latin typeface="+mn-lt"/>
                <a:ea typeface="+mn-ea"/>
                <a:cs typeface="+mn-cs"/>
              </a:rPr>
              <a:t>line</a:t>
            </a:r>
            <a:r>
              <a:rPr lang="sv-SE" sz="1200" kern="1200" baseline="0" dirty="0">
                <a:solidFill>
                  <a:schemeClr val="tx1"/>
                </a:solidFill>
                <a:effectLst/>
                <a:latin typeface="+mn-lt"/>
                <a:ea typeface="+mn-ea"/>
                <a:cs typeface="+mn-cs"/>
              </a:rPr>
              <a:t>) and on the </a:t>
            </a:r>
            <a:r>
              <a:rPr lang="sv-SE" sz="1200" kern="1200" baseline="0" dirty="0" err="1">
                <a:solidFill>
                  <a:schemeClr val="tx1"/>
                </a:solidFill>
                <a:effectLst/>
                <a:latin typeface="+mn-lt"/>
                <a:ea typeface="+mn-ea"/>
                <a:cs typeface="+mn-cs"/>
              </a:rPr>
              <a:t>other</a:t>
            </a:r>
            <a:r>
              <a:rPr lang="sv-SE" sz="1200" kern="1200" baseline="0" dirty="0">
                <a:solidFill>
                  <a:schemeClr val="tx1"/>
                </a:solidFill>
                <a:effectLst/>
                <a:latin typeface="+mn-lt"/>
                <a:ea typeface="+mn-ea"/>
                <a:cs typeface="+mn-cs"/>
              </a:rPr>
              <a:t> hand the </a:t>
            </a:r>
            <a:r>
              <a:rPr lang="sv-SE" sz="1200" kern="1200" baseline="0" dirty="0" err="1">
                <a:solidFill>
                  <a:schemeClr val="tx1"/>
                </a:solidFill>
                <a:effectLst/>
                <a:latin typeface="+mn-lt"/>
                <a:ea typeface="+mn-ea"/>
                <a:cs typeface="+mn-cs"/>
              </a:rPr>
              <a:t>stoves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highest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net</a:t>
            </a:r>
            <a:r>
              <a:rPr lang="sv-SE" sz="1200" kern="1200" baseline="0" dirty="0">
                <a:solidFill>
                  <a:schemeClr val="tx1"/>
                </a:solidFill>
                <a:effectLst/>
                <a:latin typeface="+mn-lt"/>
                <a:ea typeface="+mn-ea"/>
                <a:cs typeface="+mn-cs"/>
              </a:rPr>
              <a:t>-benefit as </a:t>
            </a:r>
            <a:r>
              <a:rPr lang="sv-SE" sz="1200" kern="1200" baseline="0" dirty="0" err="1">
                <a:solidFill>
                  <a:schemeClr val="tx1"/>
                </a:solidFill>
                <a:effectLst/>
                <a:latin typeface="+mn-lt"/>
                <a:ea typeface="+mn-ea"/>
                <a:cs typeface="+mn-cs"/>
              </a:rPr>
              <a:t>produced</a:t>
            </a:r>
            <a:r>
              <a:rPr lang="sv-SE" sz="1200" kern="1200" baseline="0" dirty="0">
                <a:solidFill>
                  <a:schemeClr val="tx1"/>
                </a:solidFill>
                <a:effectLst/>
                <a:latin typeface="+mn-lt"/>
                <a:ea typeface="+mn-ea"/>
                <a:cs typeface="+mn-cs"/>
              </a:rPr>
              <a:t> by OnStove for the region. Note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Onstove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results</a:t>
            </a:r>
            <a:r>
              <a:rPr lang="sv-SE" sz="1200" kern="1200" baseline="0" dirty="0">
                <a:solidFill>
                  <a:schemeClr val="tx1"/>
                </a:solidFill>
                <a:effectLst/>
                <a:latin typeface="+mn-lt"/>
                <a:ea typeface="+mn-ea"/>
                <a:cs typeface="+mn-cs"/>
              </a:rPr>
              <a:t> do not </a:t>
            </a:r>
            <a:r>
              <a:rPr lang="sv-SE" sz="1200" kern="1200" baseline="0" dirty="0" err="1">
                <a:solidFill>
                  <a:schemeClr val="tx1"/>
                </a:solidFill>
                <a:effectLst/>
                <a:latin typeface="+mn-lt"/>
                <a:ea typeface="+mn-ea"/>
                <a:cs typeface="+mn-cs"/>
              </a:rPr>
              <a:t>include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any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traditional</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stoves</a:t>
            </a:r>
            <a:r>
              <a:rPr lang="sv-SE" sz="1200" kern="1200" baseline="0" dirty="0">
                <a:solidFill>
                  <a:schemeClr val="tx1"/>
                </a:solidFill>
                <a:effectLst/>
                <a:latin typeface="+mn-lt"/>
                <a:ea typeface="+mn-ea"/>
                <a:cs typeface="+mn-cs"/>
              </a:rPr>
              <a:t> and </a:t>
            </a:r>
            <a:r>
              <a:rPr lang="sv-SE" sz="1200" kern="1200" baseline="0" dirty="0" err="1">
                <a:solidFill>
                  <a:schemeClr val="tx1"/>
                </a:solidFill>
                <a:effectLst/>
                <a:latin typeface="+mn-lt"/>
                <a:ea typeface="+mn-ea"/>
                <a:cs typeface="+mn-cs"/>
              </a:rPr>
              <a:t>only</a:t>
            </a:r>
            <a:r>
              <a:rPr lang="sv-SE" sz="1200" kern="1200" baseline="0" dirty="0">
                <a:solidFill>
                  <a:schemeClr val="tx1"/>
                </a:solidFill>
                <a:effectLst/>
                <a:latin typeface="+mn-lt"/>
                <a:ea typeface="+mn-ea"/>
                <a:cs typeface="+mn-cs"/>
              </a:rPr>
              <a:t> a </a:t>
            </a:r>
            <a:r>
              <a:rPr lang="sv-SE" sz="1200" kern="1200" baseline="0" dirty="0" err="1">
                <a:solidFill>
                  <a:schemeClr val="tx1"/>
                </a:solidFill>
                <a:effectLst/>
                <a:latin typeface="+mn-lt"/>
                <a:ea typeface="+mn-ea"/>
                <a:cs typeface="+mn-cs"/>
              </a:rPr>
              <a:t>very</a:t>
            </a:r>
            <a:r>
              <a:rPr lang="sv-SE" sz="1200" kern="1200" baseline="0" dirty="0">
                <a:solidFill>
                  <a:schemeClr val="tx1"/>
                </a:solidFill>
                <a:effectLst/>
                <a:latin typeface="+mn-lt"/>
                <a:ea typeface="+mn-ea"/>
                <a:cs typeface="+mn-cs"/>
              </a:rPr>
              <a:t> small </a:t>
            </a:r>
            <a:r>
              <a:rPr lang="sv-SE" sz="1200" kern="1200" baseline="0" dirty="0" err="1">
                <a:solidFill>
                  <a:schemeClr val="tx1"/>
                </a:solidFill>
                <a:effectLst/>
                <a:latin typeface="+mn-lt"/>
                <a:ea typeface="+mn-ea"/>
                <a:cs typeface="+mn-cs"/>
              </a:rPr>
              <a:t>percentage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improved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stoves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indicates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benefits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transitioning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indeed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larger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costs</a:t>
            </a:r>
            <a:r>
              <a:rPr lang="sv-SE" sz="1200" kern="1200" baseline="0" dirty="0">
                <a:solidFill>
                  <a:schemeClr val="tx1"/>
                </a:solidFill>
                <a:effectLst/>
                <a:latin typeface="+mn-lt"/>
                <a:ea typeface="+mn-ea"/>
                <a:cs typeface="+mn-cs"/>
              </a:rPr>
              <a:t>. </a:t>
            </a: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noProof="0"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116247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second step is to identify alternative projects. In the case of OnStove this can refer to different stove options. Which ones have the largest benefits, which ones have the largest costs and can the ones with the most benefits be justified from a net-benefit perspective?</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21015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third step is to decide how to calculate the costs and benefits.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This relates to how you draw your system boundaries (do you calculate the costs and benefits for your whole country or only a sub-region of it). It also relates to some extent to which view of net-benefits you use. From a social perspective a subsidy may be an additional cost (as society has to pay for a decreased price to the consumer), but from a private net-benefit perspective it is a reduction in cost alleviating some of the affordability constraints that may exist.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97947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fourth step is to identify impacts and categorize them as either benefits or costs.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OnStove benefits included are reduced morbidity and mortality, time saved and emissions avoided, while the costs are investment costs, fuel costs and cost of maintaining the new stoves. As mentioned earlier these benefits and costs are always compared to the business-as-usual case (i.e., to the a state where no actions are taken).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While you want to include as many costs and benefits as possible it is often a trade-off between accuracy and what is manageable (it may be difficult or even impossible to include all benefits and costs). As an example, BAR-HAP, which we have looked at, includes promotion and learning costs, while OnStove does not. The reason for not having these costs in OnStove is due to </a:t>
            </a:r>
            <a:r>
              <a:rPr lang="en-US" dirty="0"/>
              <a:t>data regarding these costs being limited, and because it is not immediately clear how they would translate into differentially higher costs for the alternative technologies we analyze. </a:t>
            </a:r>
            <a:r>
              <a:rPr lang="en-US" b="0" baseline="0"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93870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In the fifth step we predict the impacts of the policy change during the lifetime of the project. If the goal of the cooking transition is to improve health, environment and gender issues, this step would include calculating reduced number of cases and death, reduced greenhouse gases and time saved cooking and collecting fuels. In order to do this it is important to understand the cause and effect relationships connected to the cooking transition. In other words it is important to understand why cleaner cooking solutions save time (higher efficiencies and lower (or no) cooking times) etc.</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Here we will describe the calculations and theory used for modelling reduced morbidity and mortality.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Cleaner </a:t>
            </a:r>
            <a:r>
              <a:rPr lang="en-US" b="0" baseline="0" dirty="0" err="1"/>
              <a:t>cookstoves</a:t>
            </a:r>
            <a:r>
              <a:rPr lang="en-US" b="0" baseline="0" dirty="0"/>
              <a:t> are assumed to reduce the concentration of Particulate Matter with diameters of less than 2.5 micrometers (PM2.5). This </a:t>
            </a:r>
            <a:r>
              <a:rPr lang="en-US" b="0" baseline="0" dirty="0" err="1"/>
              <a:t>concentraiton</a:t>
            </a:r>
            <a:r>
              <a:rPr lang="en-US" b="0" baseline="0" dirty="0"/>
              <a:t> have been strongly linked to the prevalence and incidence of five diseases Chronic Obstructive Pulmonary Disorder (COPD), Ischemic Heart Disease (IHD), Stroke, Lung Cancer (LC) and Acute Lower Respiratory Infections (ALRI).</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63232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By switching to a cleaner stove the concentration of PM2.5 can be assumed to be lowered which in turn leads to a lower risk of getting any of the diseases listed on the previous slide. In order to calculate the reduction in risk we calculation the Relative Risk (RR) in OnStove. To do this we use the relation given in the equation on the slide from Burnett et 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a:p>
                <a:pPr rtl="0" eaLnBrk="1" fontAlgn="t" latinLnBrk="0" hangingPunct="1"/>
                <a:r>
                  <a:rPr lang="en-US" b="0" baseline="0" dirty="0"/>
                  <a:t>Note that when the concentration of PM2.5 is lower than a specific value (</a:t>
                </a:r>
                <a:r>
                  <a:rPr lang="en-US" b="0" baseline="0" dirty="0" err="1"/>
                  <a:t>Zrf</a:t>
                </a:r>
                <a:r>
                  <a:rPr lang="en-US" b="0" baseline="0" dirty="0"/>
                  <a:t>), the RR is equal to 1. There is in other words no increased risk to getting sick (this is the point we want to reach in an ideal case). Once the PM2.5 concentration increases to above </a:t>
                </a:r>
                <a:r>
                  <a:rPr lang="en-US" b="0" baseline="0" dirty="0" err="1"/>
                  <a:t>Zrf</a:t>
                </a:r>
                <a:r>
                  <a:rPr lang="en-US" b="0" baseline="0" dirty="0"/>
                  <a:t> the second equation is used to determine RR with increased concentration. The equation uses four </a:t>
                </a:r>
                <a:r>
                  <a:rPr lang="en-US" sz="1200" b="0" kern="1200" baseline="0" dirty="0">
                    <a:solidFill>
                      <a:schemeClr val="tx1"/>
                    </a:solidFill>
                    <a:latin typeface="+mn-lt"/>
                    <a:ea typeface="+mn-ea"/>
                    <a:cs typeface="+mn-cs"/>
                  </a:rPr>
                  <a:t>constants (</a:t>
                </a:r>
                <a:r>
                  <a:rPr lang="en-US" sz="1200" b="0" kern="1200" baseline="0" dirty="0" err="1">
                    <a:solidFill>
                      <a:schemeClr val="tx1"/>
                    </a:solidFill>
                    <a:latin typeface="+mn-lt"/>
                    <a:ea typeface="+mn-ea"/>
                    <a:cs typeface="+mn-cs"/>
                  </a:rPr>
                  <a:t>zrf</a:t>
                </a:r>
                <a:r>
                  <a:rPr lang="en-US" sz="1200" b="0" kern="1200" baseline="0" dirty="0">
                    <a:solidFill>
                      <a:schemeClr val="tx1"/>
                    </a:solidFill>
                    <a:latin typeface="+mn-lt"/>
                    <a:ea typeface="+mn-ea"/>
                    <a:cs typeface="+mn-cs"/>
                  </a:rPr>
                  <a:t>. α, β, δ). The constants differ from disease to disease (see the table). </a:t>
                </a:r>
              </a:p>
              <a:p>
                <a:pPr rtl="0" eaLnBrk="1" fontAlgn="t" latinLnBrk="0" hangingPunct="1"/>
                <a:endParaRPr lang="en-US" sz="1200" b="0" kern="1200" baseline="0" dirty="0">
                  <a:solidFill>
                    <a:schemeClr val="tx1"/>
                  </a:solidFill>
                  <a:latin typeface="+mn-lt"/>
                  <a:ea typeface="+mn-ea"/>
                  <a:cs typeface="+mn-cs"/>
                </a:endParaRPr>
              </a:p>
              <a:p>
                <a:pPr rtl="0" eaLnBrk="1" fontAlgn="t" latinLnBrk="0" hangingPunct="1"/>
                <a:r>
                  <a:rPr lang="en-US" sz="1200" b="0" kern="1200" baseline="0" dirty="0">
                    <a:solidFill>
                      <a:schemeClr val="tx1"/>
                    </a:solidFill>
                    <a:latin typeface="+mn-lt"/>
                    <a:ea typeface="+mn-ea"/>
                    <a:cs typeface="+mn-cs"/>
                  </a:rPr>
                  <a:t>When plotting the RR in relation to the PM2.5 concentrations the graph on the right-hand side of the slide is produced. As can be seen the RR increases quickly and then flattens out with larger PM2.5 concentrations. This highlights the importance of reducing PM2.5 concentrations considerably for achieving health benefits. </a:t>
                </a:r>
              </a:p>
              <a:p>
                <a:pPr rtl="0" eaLnBrk="1" fontAlgn="t" latinLnBrk="0" hangingPunct="1"/>
                <a:endParaRPr lang="en-US" sz="1200" b="0" kern="1200" baseline="0" dirty="0">
                  <a:solidFill>
                    <a:schemeClr val="tx1"/>
                  </a:solidFill>
                  <a:latin typeface="+mn-lt"/>
                  <a:ea typeface="+mn-ea"/>
                  <a:cs typeface="+mn-cs"/>
                </a:endParaRPr>
              </a:p>
              <a:p>
                <a:pPr rtl="0" eaLnBrk="1" fontAlgn="t" latinLnBrk="0" hangingPunct="1"/>
                <a:r>
                  <a:rPr lang="en-US" sz="1200" b="0" kern="1200" baseline="0" dirty="0">
                    <a:solidFill>
                      <a:schemeClr val="tx1"/>
                    </a:solidFill>
                    <a:latin typeface="+mn-lt"/>
                    <a:ea typeface="+mn-ea"/>
                    <a:cs typeface="+mn-cs"/>
                  </a:rPr>
                  <a:t>The PM2.5 concentration in OnStove is multiplied by a factor </a:t>
                </a:r>
                <a14:m>
                  <m:oMath xmlns:m="http://schemas.openxmlformats.org/officeDocument/2006/math">
                    <m:r>
                      <a:rPr lang="en-US" smtClean="0">
                        <a:latin typeface="Cambria Math" panose="02040503050406030204" pitchFamily="18" charset="0"/>
                      </a:rPr>
                      <m:t>ɛ</m:t>
                    </m:r>
                  </m:oMath>
                </a14:m>
                <a:r>
                  <a:rPr lang="en-US" sz="1200" b="0" kern="1200" baseline="0" dirty="0">
                    <a:solidFill>
                      <a:schemeClr val="tx1"/>
                    </a:solidFill>
                    <a:latin typeface="+mn-lt"/>
                    <a:ea typeface="+mn-ea"/>
                    <a:cs typeface="+mn-cs"/>
                  </a:rPr>
                  <a:t>. </a:t>
                </a:r>
                <a14:m>
                  <m:oMath xmlns:m="http://schemas.openxmlformats.org/officeDocument/2006/math">
                    <m:r>
                      <a:rPr lang="en-US" smtClean="0">
                        <a:latin typeface="Cambria Math" panose="02040503050406030204" pitchFamily="18" charset="0"/>
                      </a:rPr>
                      <m:t>ɛ</m:t>
                    </m:r>
                  </m:oMath>
                </a14:m>
                <a:r>
                  <a:rPr lang="en-US" sz="1200" b="0" kern="1200" baseline="0" dirty="0">
                    <a:solidFill>
                      <a:schemeClr val="tx1"/>
                    </a:solidFill>
                    <a:latin typeface="+mn-lt"/>
                    <a:ea typeface="+mn-ea"/>
                    <a:cs typeface="+mn-cs"/>
                  </a:rPr>
                  <a:t> is an exposure adjustment factor and is used to take into account behavioral change following the change to a cleaner stove. OnStove uses 0.71 as the default value for non-traditional stoves and 0.51 for traditional ones. These values can however be easily updated by the user.</a:t>
                </a:r>
                <a:endParaRPr lang="en-US" b="0" baseline="0" dirty="0"/>
              </a:p>
            </p:txBody>
          </p:sp>
        </mc:Choice>
        <mc:Fallback xmlns="">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smtClean="0"/>
                  <a:t>By switching to a cleaner stove the concentration of PM2.5 can be assumed to be lowered which in turn leads to a lower risk of getting any of the diseases listed on the previous slide. In order to calculate the reduction in risk we calculation the Relative Risk (RR) in OnStove. To do this we use the relation given in the equation on the slide from Burnett et 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smtClean="0"/>
              </a:p>
              <a:p>
                <a:pPr rtl="0" eaLnBrk="1" fontAlgn="t" latinLnBrk="0" hangingPunct="1"/>
                <a:r>
                  <a:rPr lang="en-US" b="0" baseline="0" dirty="0" smtClean="0"/>
                  <a:t>Note that when the concentration of PM2.5 is lower than a specific value (</a:t>
                </a:r>
                <a:r>
                  <a:rPr lang="en-US" b="0" baseline="0" dirty="0" err="1" smtClean="0"/>
                  <a:t>Zrf</a:t>
                </a:r>
                <a:r>
                  <a:rPr lang="en-US" b="0" baseline="0" dirty="0" smtClean="0"/>
                  <a:t>), the RR is equal to 1. There is in other words no increased risk to catching the disease (this is the point we want to reach in an ideal case). Once the PM2.5 concentration increases to above </a:t>
                </a:r>
                <a:r>
                  <a:rPr lang="en-US" b="0" baseline="0" dirty="0" err="1" smtClean="0"/>
                  <a:t>Zrf</a:t>
                </a:r>
                <a:r>
                  <a:rPr lang="en-US" b="0" baseline="0" dirty="0" smtClean="0"/>
                  <a:t> the second equation is used to determine RR with increased concentration. The equation uses four </a:t>
                </a:r>
                <a:r>
                  <a:rPr lang="en-US" sz="1200" b="0" kern="1200" baseline="0" dirty="0" smtClean="0">
                    <a:solidFill>
                      <a:schemeClr val="tx1"/>
                    </a:solidFill>
                    <a:latin typeface="+mn-lt"/>
                    <a:ea typeface="+mn-ea"/>
                    <a:cs typeface="+mn-cs"/>
                  </a:rPr>
                  <a:t>constants (</a:t>
                </a:r>
                <a:r>
                  <a:rPr lang="en-US" sz="1200" b="0" kern="1200" baseline="0" dirty="0" err="1" smtClean="0">
                    <a:solidFill>
                      <a:schemeClr val="tx1"/>
                    </a:solidFill>
                    <a:latin typeface="+mn-lt"/>
                    <a:ea typeface="+mn-ea"/>
                    <a:cs typeface="+mn-cs"/>
                  </a:rPr>
                  <a:t>zrf</a:t>
                </a:r>
                <a:r>
                  <a:rPr lang="en-US" sz="1200" b="0" kern="1200" baseline="0" dirty="0" smtClean="0">
                    <a:solidFill>
                      <a:schemeClr val="tx1"/>
                    </a:solidFill>
                    <a:latin typeface="+mn-lt"/>
                    <a:ea typeface="+mn-ea"/>
                    <a:cs typeface="+mn-cs"/>
                  </a:rPr>
                  <a:t>. α, β, δ). The constants differ from disease to disease (see the table). </a:t>
                </a:r>
              </a:p>
              <a:p>
                <a:pPr rtl="0" eaLnBrk="1" fontAlgn="t" latinLnBrk="0" hangingPunct="1"/>
                <a:endParaRPr lang="en-US" sz="1200" b="0" kern="1200" baseline="0" dirty="0" smtClean="0">
                  <a:solidFill>
                    <a:schemeClr val="tx1"/>
                  </a:solidFill>
                  <a:latin typeface="+mn-lt"/>
                  <a:ea typeface="+mn-ea"/>
                  <a:cs typeface="+mn-cs"/>
                </a:endParaRPr>
              </a:p>
              <a:p>
                <a:pPr rtl="0" eaLnBrk="1" fontAlgn="t" latinLnBrk="0" hangingPunct="1"/>
                <a:r>
                  <a:rPr lang="en-US" sz="1200" b="0" kern="1200" baseline="0" dirty="0" smtClean="0">
                    <a:solidFill>
                      <a:schemeClr val="tx1"/>
                    </a:solidFill>
                    <a:latin typeface="+mn-lt"/>
                    <a:ea typeface="+mn-ea"/>
                    <a:cs typeface="+mn-cs"/>
                  </a:rPr>
                  <a:t>When plotting the RR in relation to the PM2.5 concentrations the graph on the right-hand side of the slide is produced. As can be seen the RR increases quickly and then flattens out with larger PM2.5 concentrations. This highlights the importance of reducing PM2.5 emissions considerably for achieving health benefits. </a:t>
                </a:r>
              </a:p>
              <a:p>
                <a:pPr rtl="0" eaLnBrk="1" fontAlgn="t" latinLnBrk="0" hangingPunct="1"/>
                <a:endParaRPr lang="en-US" sz="1200" b="0" kern="1200" baseline="0" dirty="0" smtClean="0">
                  <a:solidFill>
                    <a:schemeClr val="tx1"/>
                  </a:solidFill>
                  <a:latin typeface="+mn-lt"/>
                  <a:ea typeface="+mn-ea"/>
                  <a:cs typeface="+mn-cs"/>
                </a:endParaRPr>
              </a:p>
              <a:p>
                <a:pPr rtl="0" eaLnBrk="1" fontAlgn="t" latinLnBrk="0" hangingPunct="1"/>
                <a:r>
                  <a:rPr lang="en-US" sz="1200" b="0" kern="1200" baseline="0" dirty="0" smtClean="0">
                    <a:solidFill>
                      <a:schemeClr val="tx1"/>
                    </a:solidFill>
                    <a:latin typeface="+mn-lt"/>
                    <a:ea typeface="+mn-ea"/>
                    <a:cs typeface="+mn-cs"/>
                  </a:rPr>
                  <a:t>The PM2.5 concentration in OnStove is multiplied by a factor </a:t>
                </a:r>
                <a:r>
                  <a:rPr lang="en-US" i="0" smtClean="0">
                    <a:latin typeface="Cambria Math" panose="02040503050406030204" pitchFamily="18" charset="0"/>
                  </a:rPr>
                  <a:t>ɛ</a:t>
                </a:r>
                <a:r>
                  <a:rPr lang="en-US" sz="1200" b="0" kern="1200" baseline="0" dirty="0" smtClean="0">
                    <a:solidFill>
                      <a:schemeClr val="tx1"/>
                    </a:solidFill>
                    <a:latin typeface="+mn-lt"/>
                    <a:ea typeface="+mn-ea"/>
                    <a:cs typeface="+mn-cs"/>
                  </a:rPr>
                  <a:t>. </a:t>
                </a:r>
                <a:r>
                  <a:rPr lang="en-US" i="0" smtClean="0">
                    <a:latin typeface="Cambria Math" panose="02040503050406030204" pitchFamily="18" charset="0"/>
                  </a:rPr>
                  <a:t>ɛ</a:t>
                </a:r>
                <a:r>
                  <a:rPr lang="en-US" sz="1200" b="0" kern="1200" baseline="0" dirty="0" smtClean="0">
                    <a:solidFill>
                      <a:schemeClr val="tx1"/>
                    </a:solidFill>
                    <a:latin typeface="+mn-lt"/>
                    <a:ea typeface="+mn-ea"/>
                    <a:cs typeface="+mn-cs"/>
                  </a:rPr>
                  <a:t> is an exposure adjustment factor and is used to take into account behavioral change following the change to a cleaner stove. OnStove uses 0.71 as the default value for non-traditional stoves and 0.51 for traditional ones (this values can be updated in the techno-economic data).</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smtClean="0"/>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3991545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RR is used to determine a Population Attributable Fraction (PAF). As RR is disease-specific, so is PAF. PAF describes</a:t>
            </a:r>
            <a:r>
              <a:rPr lang="en-US" dirty="0"/>
              <a:t> the proportional reduction in a population’s morbidity or mortality which would occur if exposure to a risk factor were reduced to an alternative ideal exposure scenario. In other words, if you</a:t>
            </a:r>
            <a:r>
              <a:rPr lang="en-US" baseline="0" dirty="0"/>
              <a:t> have the total mortality rate of ALRI in your study area, you can use PAF as calculated here to determine the share of the deaths in ALRI due to traditional cooking fuels. </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205679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3237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3690980"/>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ONSTOVE THEORY 2</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747853" y="3429000"/>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118E1495-45C4-1BDD-0A87-7237D998AFC7}"/>
              </a:ext>
            </a:extLst>
          </p:cNvPr>
          <p:cNvSpPr txBox="1"/>
          <p:nvPr/>
        </p:nvSpPr>
        <p:spPr>
          <a:xfrm>
            <a:off x="747853" y="5901711"/>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mc:AlternateContent xmlns:mc="http://schemas.openxmlformats.org/markup-compatibility/2006" xmlns:a14="http://schemas.microsoft.com/office/drawing/2010/main">
        <mc:Choice Requires="a14">
          <p:sp>
            <p:nvSpPr>
              <p:cNvPr id="14" name="Content Placeholder 1"/>
              <p:cNvSpPr>
                <a:spLocks noGrp="1"/>
              </p:cNvSpPr>
              <p:nvPr>
                <p:ph sz="quarter" idx="4294967295"/>
              </p:nvPr>
            </p:nvSpPr>
            <p:spPr>
              <a:xfrm>
                <a:off x="1948756" y="2065226"/>
                <a:ext cx="7507310" cy="1447779"/>
              </a:xfrm>
              <a:prstGeom prst="rect">
                <a:avLst/>
              </a:prstGeom>
            </p:spPr>
            <p:txBody>
              <a:bodyPr>
                <a:normAutofit fontScale="62500" lnSpcReduction="20000"/>
              </a:bodyPr>
              <a:lstStyle/>
              <a:p>
                <a:pPr marL="0" indent="0" algn="ctr">
                  <a:buNone/>
                </a:pPr>
                <a:r>
                  <a:rPr lang="en-US" dirty="0"/>
                  <a:t>Calculate the Population Attributable Fraction as:</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𝑃𝐴𝐹</m:t>
                          </m:r>
                        </m:e>
                        <m:sub>
                          <m:r>
                            <a:rPr lang="en-US" i="1">
                              <a:latin typeface="Cambria Math" panose="02040503050406030204" pitchFamily="18" charset="0"/>
                            </a:rPr>
                            <m:t>𝑖</m:t>
                          </m:r>
                        </m:sub>
                      </m:sSub>
                      <m:r>
                        <a:rPr lang="en-US" i="1">
                          <a:latin typeface="Cambria Math" panose="02040503050406030204" pitchFamily="18" charset="0"/>
                        </a:rPr>
                        <m:t>= </m:t>
                      </m:r>
                      <m:f>
                        <m:fPr>
                          <m:ctrlPr>
                            <a:rPr lang="sv-SE" i="1">
                              <a:latin typeface="Cambria Math" panose="02040503050406030204" pitchFamily="18" charset="0"/>
                            </a:rPr>
                          </m:ctrlPr>
                        </m:fPr>
                        <m:num>
                          <m:r>
                            <a:rPr lang="sv-SE" b="0" i="1" smtClean="0">
                              <a:latin typeface="Cambria Math" panose="02040503050406030204" pitchFamily="18" charset="0"/>
                            </a:rPr>
                            <m:t>𝑓𝑟𝑎𝑐𝑡𝑖𝑜𝑛</m:t>
                          </m:r>
                          <m:r>
                            <a:rPr lang="sv-SE" b="0" i="1" smtClean="0">
                              <a:latin typeface="Cambria Math" panose="02040503050406030204" pitchFamily="18" charset="0"/>
                            </a:rPr>
                            <m:t> </m:t>
                          </m:r>
                          <m:r>
                            <a:rPr lang="sv-SE" b="0" i="1" smtClean="0">
                              <a:latin typeface="Cambria Math" panose="02040503050406030204" pitchFamily="18" charset="0"/>
                            </a:rPr>
                            <m:t>𝑜𝑓</m:t>
                          </m:r>
                          <m:r>
                            <a:rPr lang="sv-SE" b="0" i="1" smtClean="0">
                              <a:latin typeface="Cambria Math" panose="02040503050406030204" pitchFamily="18" charset="0"/>
                            </a:rPr>
                            <m:t> </m:t>
                          </m:r>
                          <m:r>
                            <a:rPr lang="sv-SE" b="0" i="1" smtClean="0">
                              <a:latin typeface="Cambria Math" panose="02040503050406030204" pitchFamily="18" charset="0"/>
                            </a:rPr>
                            <m:t>𝑝𝑜𝑝𝑢𝑙𝑎𝑡𝑖𝑜𝑛</m:t>
                          </m:r>
                          <m:r>
                            <a:rPr lang="sv-SE" b="0" i="1" smtClean="0">
                              <a:latin typeface="Cambria Math" panose="02040503050406030204" pitchFamily="18" charset="0"/>
                            </a:rPr>
                            <m:t> </m:t>
                          </m:r>
                          <m:r>
                            <a:rPr lang="sv-SE" b="0" i="1" smtClean="0">
                              <a:latin typeface="Cambria Math" panose="02040503050406030204" pitchFamily="18" charset="0"/>
                            </a:rPr>
                            <m:t>𝑢𝑠𝑖𝑛𝑔</m:t>
                          </m:r>
                          <m:r>
                            <a:rPr lang="sv-SE" b="0" i="1" smtClean="0">
                              <a:latin typeface="Cambria Math" panose="02040503050406030204" pitchFamily="18" charset="0"/>
                            </a:rPr>
                            <m:t> </m:t>
                          </m:r>
                          <m:r>
                            <a:rPr lang="sv-SE" b="0" i="1" smtClean="0">
                              <a:latin typeface="Cambria Math" panose="02040503050406030204" pitchFamily="18" charset="0"/>
                            </a:rPr>
                            <m:t>𝑡𝑟𝑎𝑑𝑖𝑡𝑖𝑜𝑛𝑎𝑙</m:t>
                          </m:r>
                          <m:r>
                            <a:rPr lang="sv-SE" b="0" i="1" smtClean="0">
                              <a:latin typeface="Cambria Math" panose="02040503050406030204" pitchFamily="18" charset="0"/>
                            </a:rPr>
                            <m:t> </m:t>
                          </m:r>
                          <m:r>
                            <a:rPr lang="sv-SE" b="0" i="1" smtClean="0">
                              <a:latin typeface="Cambria Math" panose="02040503050406030204" pitchFamily="18" charset="0"/>
                            </a:rPr>
                            <m:t>𝑓𝑢𝑒𝑙𝑠</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𝑅𝑅</m:t>
                              </m:r>
                            </m:e>
                            <m:sub>
                              <m:r>
                                <a:rPr lang="en-US" i="1">
                                  <a:latin typeface="Cambria Math" panose="02040503050406030204" pitchFamily="18" charset="0"/>
                                </a:rPr>
                                <m:t>𝑘</m:t>
                              </m:r>
                            </m:sub>
                          </m:sSub>
                          <m:r>
                            <a:rPr lang="en-US" i="1">
                              <a:latin typeface="Cambria Math" panose="02040503050406030204" pitchFamily="18" charset="0"/>
                            </a:rPr>
                            <m:t>−1)</m:t>
                          </m:r>
                        </m:num>
                        <m:den>
                          <m:r>
                            <a:rPr lang="sv-SE" i="1">
                              <a:latin typeface="Cambria Math" panose="02040503050406030204" pitchFamily="18" charset="0"/>
                            </a:rPr>
                            <m:t>𝑓𝑟𝑎𝑐𝑡𝑖𝑜𝑛</m:t>
                          </m:r>
                          <m:r>
                            <a:rPr lang="sv-SE" i="1">
                              <a:latin typeface="Cambria Math" panose="02040503050406030204" pitchFamily="18" charset="0"/>
                            </a:rPr>
                            <m:t> </m:t>
                          </m:r>
                          <m:r>
                            <a:rPr lang="sv-SE" i="1">
                              <a:latin typeface="Cambria Math" panose="02040503050406030204" pitchFamily="18" charset="0"/>
                            </a:rPr>
                            <m:t>𝑜𝑓</m:t>
                          </m:r>
                          <m:r>
                            <a:rPr lang="sv-SE" i="1">
                              <a:latin typeface="Cambria Math" panose="02040503050406030204" pitchFamily="18" charset="0"/>
                            </a:rPr>
                            <m:t> </m:t>
                          </m:r>
                          <m:r>
                            <a:rPr lang="sv-SE" i="1">
                              <a:latin typeface="Cambria Math" panose="02040503050406030204" pitchFamily="18" charset="0"/>
                            </a:rPr>
                            <m:t>𝑝𝑜𝑝𝑢𝑙𝑎𝑡𝑖𝑜𝑛</m:t>
                          </m:r>
                          <m:r>
                            <a:rPr lang="sv-SE" i="1">
                              <a:latin typeface="Cambria Math" panose="02040503050406030204" pitchFamily="18" charset="0"/>
                            </a:rPr>
                            <m:t> </m:t>
                          </m:r>
                          <m:r>
                            <a:rPr lang="sv-SE" i="1">
                              <a:latin typeface="Cambria Math" panose="02040503050406030204" pitchFamily="18" charset="0"/>
                            </a:rPr>
                            <m:t>𝑢𝑠𝑖𝑛𝑔</m:t>
                          </m:r>
                          <m:r>
                            <a:rPr lang="sv-SE" i="1">
                              <a:latin typeface="Cambria Math" panose="02040503050406030204" pitchFamily="18" charset="0"/>
                            </a:rPr>
                            <m:t> </m:t>
                          </m:r>
                          <m:r>
                            <a:rPr lang="sv-SE" i="1">
                              <a:latin typeface="Cambria Math" panose="02040503050406030204" pitchFamily="18" charset="0"/>
                            </a:rPr>
                            <m:t>𝑡𝑟𝑎𝑑𝑖𝑡𝑖𝑜𝑛𝑎𝑙</m:t>
                          </m:r>
                          <m:r>
                            <a:rPr lang="sv-SE" i="1">
                              <a:latin typeface="Cambria Math" panose="02040503050406030204" pitchFamily="18" charset="0"/>
                            </a:rPr>
                            <m:t> </m:t>
                          </m:r>
                          <m:r>
                            <a:rPr lang="sv-SE" i="1">
                              <a:latin typeface="Cambria Math" panose="02040503050406030204" pitchFamily="18" charset="0"/>
                            </a:rPr>
                            <m:t>𝑓𝑢𝑒𝑙𝑠</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𝑅𝑅</m:t>
                              </m:r>
                            </m:e>
                            <m:sub>
                              <m:r>
                                <a:rPr lang="en-US" i="1">
                                  <a:latin typeface="Cambria Math" panose="02040503050406030204" pitchFamily="18" charset="0"/>
                                </a:rPr>
                                <m:t>𝑘</m:t>
                              </m:r>
                            </m:sub>
                          </m:sSub>
                          <m:r>
                            <a:rPr lang="en-US" i="1">
                              <a:latin typeface="Cambria Math" panose="02040503050406030204" pitchFamily="18" charset="0"/>
                            </a:rPr>
                            <m:t>−1)+1</m:t>
                          </m:r>
                        </m:den>
                      </m:f>
                    </m:oMath>
                  </m:oMathPara>
                </a14:m>
                <a:endParaRPr lang="en-US" dirty="0"/>
              </a:p>
            </p:txBody>
          </p:sp>
        </mc:Choice>
        <mc:Fallback xmlns="">
          <p:sp>
            <p:nvSpPr>
              <p:cNvPr id="14" name="Content Placeholder 1"/>
              <p:cNvSpPr>
                <a:spLocks noGrp="1" noRot="1" noChangeAspect="1" noMove="1" noResize="1" noEditPoints="1" noAdjustHandles="1" noChangeArrowheads="1" noChangeShapeType="1" noTextEdit="1"/>
              </p:cNvSpPr>
              <p:nvPr>
                <p:ph sz="quarter" idx="4294967295"/>
              </p:nvPr>
            </p:nvSpPr>
            <p:spPr>
              <a:xfrm>
                <a:off x="1948756" y="2065226"/>
                <a:ext cx="7507310" cy="1447779"/>
              </a:xfrm>
              <a:prstGeom prst="rect">
                <a:avLst/>
              </a:prstGeom>
              <a:blipFill>
                <a:blip r:embed="rId3"/>
                <a:stretch>
                  <a:fillRect t="-7173"/>
                </a:stretch>
              </a:blipFill>
            </p:spPr>
            <p:txBody>
              <a:bodyPr/>
              <a:lstStyle/>
              <a:p>
                <a:r>
                  <a:rPr lang="sv-SE">
                    <a:noFill/>
                  </a:rPr>
                  <a:t> </a:t>
                </a:r>
              </a:p>
            </p:txBody>
          </p:sp>
        </mc:Fallback>
      </mc:AlternateContent>
      <p:grpSp>
        <p:nvGrpSpPr>
          <p:cNvPr id="2" name="Group 1"/>
          <p:cNvGrpSpPr/>
          <p:nvPr/>
        </p:nvGrpSpPr>
        <p:grpSpPr>
          <a:xfrm>
            <a:off x="2123963" y="4069196"/>
            <a:ext cx="7776092" cy="1707999"/>
            <a:chOff x="2104713" y="3905567"/>
            <a:chExt cx="7776092" cy="1707999"/>
          </a:xfrm>
        </p:grpSpPr>
        <p:grpSp>
          <p:nvGrpSpPr>
            <p:cNvPr id="15" name="Group 14"/>
            <p:cNvGrpSpPr/>
            <p:nvPr/>
          </p:nvGrpSpPr>
          <p:grpSpPr>
            <a:xfrm>
              <a:off x="2104713" y="3909663"/>
              <a:ext cx="288032" cy="360040"/>
              <a:chOff x="1331640" y="3147814"/>
              <a:chExt cx="288032" cy="360040"/>
            </a:xfrm>
            <a:solidFill>
              <a:srgbClr val="C00000"/>
            </a:solidFill>
          </p:grpSpPr>
          <p:sp>
            <p:nvSpPr>
              <p:cNvPr id="16" name="Flowchart: Delay 15"/>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Oval 16"/>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 name="Group 17"/>
            <p:cNvGrpSpPr/>
            <p:nvPr/>
          </p:nvGrpSpPr>
          <p:grpSpPr>
            <a:xfrm>
              <a:off x="2434665" y="3912884"/>
              <a:ext cx="288032" cy="360040"/>
              <a:chOff x="1331640" y="3147814"/>
              <a:chExt cx="288032" cy="360040"/>
            </a:xfrm>
            <a:solidFill>
              <a:srgbClr val="C00000"/>
            </a:solidFill>
          </p:grpSpPr>
          <p:sp>
            <p:nvSpPr>
              <p:cNvPr id="19" name="Flowchart: Delay 1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Oval 1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1" name="Group 20"/>
            <p:cNvGrpSpPr/>
            <p:nvPr/>
          </p:nvGrpSpPr>
          <p:grpSpPr>
            <a:xfrm>
              <a:off x="3137814" y="3911462"/>
              <a:ext cx="288032" cy="360040"/>
              <a:chOff x="1331640" y="3147814"/>
              <a:chExt cx="288032" cy="360040"/>
            </a:xfrm>
            <a:solidFill>
              <a:srgbClr val="FFC000"/>
            </a:solidFill>
          </p:grpSpPr>
          <p:sp>
            <p:nvSpPr>
              <p:cNvPr id="22" name="Flowchart: Delay 21"/>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Oval 22"/>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4" name="Group 23"/>
            <p:cNvGrpSpPr/>
            <p:nvPr/>
          </p:nvGrpSpPr>
          <p:grpSpPr>
            <a:xfrm>
              <a:off x="2793872" y="3906473"/>
              <a:ext cx="288032" cy="360040"/>
              <a:chOff x="1331640" y="3147814"/>
              <a:chExt cx="288032" cy="360040"/>
            </a:xfrm>
          </p:grpSpPr>
          <p:sp>
            <p:nvSpPr>
              <p:cNvPr id="25" name="Flowchart: Delay 24"/>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Oval 25"/>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7" name="Group 26"/>
            <p:cNvGrpSpPr/>
            <p:nvPr/>
          </p:nvGrpSpPr>
          <p:grpSpPr>
            <a:xfrm>
              <a:off x="3487740" y="3911462"/>
              <a:ext cx="288032" cy="360040"/>
              <a:chOff x="1331640" y="3147814"/>
              <a:chExt cx="288032" cy="360040"/>
            </a:xfrm>
          </p:grpSpPr>
          <p:sp>
            <p:nvSpPr>
              <p:cNvPr id="28" name="Flowchart: Delay 2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 name="Oval 2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0" name="Group 29"/>
            <p:cNvGrpSpPr/>
            <p:nvPr/>
          </p:nvGrpSpPr>
          <p:grpSpPr>
            <a:xfrm>
              <a:off x="3830849" y="3911462"/>
              <a:ext cx="288032" cy="360040"/>
              <a:chOff x="1331640" y="3147814"/>
              <a:chExt cx="288032" cy="360040"/>
            </a:xfrm>
            <a:solidFill>
              <a:srgbClr val="C00000"/>
            </a:solidFill>
          </p:grpSpPr>
          <p:sp>
            <p:nvSpPr>
              <p:cNvPr id="31" name="Flowchart: Delay 3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2" name="Oval 3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3" name="Group 32"/>
            <p:cNvGrpSpPr/>
            <p:nvPr/>
          </p:nvGrpSpPr>
          <p:grpSpPr>
            <a:xfrm>
              <a:off x="4173573" y="3912884"/>
              <a:ext cx="288032" cy="360040"/>
              <a:chOff x="1331640" y="3147814"/>
              <a:chExt cx="288032" cy="360040"/>
            </a:xfrm>
          </p:grpSpPr>
          <p:sp>
            <p:nvSpPr>
              <p:cNvPr id="34" name="Flowchart: Delay 3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Oval 3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6" name="Group 35"/>
            <p:cNvGrpSpPr/>
            <p:nvPr/>
          </p:nvGrpSpPr>
          <p:grpSpPr>
            <a:xfrm>
              <a:off x="4506044" y="3905567"/>
              <a:ext cx="288032" cy="360040"/>
              <a:chOff x="1331640" y="3147814"/>
              <a:chExt cx="288032" cy="360040"/>
            </a:xfrm>
            <a:solidFill>
              <a:srgbClr val="FFC000"/>
            </a:solidFill>
          </p:grpSpPr>
          <p:sp>
            <p:nvSpPr>
              <p:cNvPr id="37" name="Flowchart: Delay 36"/>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 name="Oval 37"/>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9" name="Group 38"/>
            <p:cNvGrpSpPr/>
            <p:nvPr/>
          </p:nvGrpSpPr>
          <p:grpSpPr>
            <a:xfrm>
              <a:off x="4835996" y="3908788"/>
              <a:ext cx="288032" cy="360040"/>
              <a:chOff x="1331640" y="3147814"/>
              <a:chExt cx="288032" cy="360040"/>
            </a:xfrm>
            <a:solidFill>
              <a:srgbClr val="C00000"/>
            </a:solidFill>
          </p:grpSpPr>
          <p:sp>
            <p:nvSpPr>
              <p:cNvPr id="40" name="Flowchart: Delay 3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 name="Oval 4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2" name="Group 41"/>
            <p:cNvGrpSpPr/>
            <p:nvPr/>
          </p:nvGrpSpPr>
          <p:grpSpPr>
            <a:xfrm>
              <a:off x="5539145" y="3907366"/>
              <a:ext cx="288032" cy="360040"/>
              <a:chOff x="1331640" y="3147814"/>
              <a:chExt cx="288032" cy="360040"/>
            </a:xfrm>
          </p:grpSpPr>
          <p:sp>
            <p:nvSpPr>
              <p:cNvPr id="43" name="Flowchart: Delay 42"/>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 name="Oval 43"/>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5" name="Group 44"/>
            <p:cNvGrpSpPr/>
            <p:nvPr/>
          </p:nvGrpSpPr>
          <p:grpSpPr>
            <a:xfrm>
              <a:off x="5189559" y="3912884"/>
              <a:ext cx="288032" cy="360040"/>
              <a:chOff x="1331640" y="3147814"/>
              <a:chExt cx="288032" cy="360040"/>
            </a:xfrm>
          </p:grpSpPr>
          <p:sp>
            <p:nvSpPr>
              <p:cNvPr id="46" name="Flowchart: Delay 45"/>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 name="Oval 46"/>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8" name="Group 47"/>
            <p:cNvGrpSpPr/>
            <p:nvPr/>
          </p:nvGrpSpPr>
          <p:grpSpPr>
            <a:xfrm>
              <a:off x="5889071" y="3907366"/>
              <a:ext cx="288032" cy="360040"/>
              <a:chOff x="1331640" y="3147814"/>
              <a:chExt cx="288032" cy="360040"/>
            </a:xfrm>
            <a:solidFill>
              <a:srgbClr val="FFC000"/>
            </a:solidFill>
          </p:grpSpPr>
          <p:sp>
            <p:nvSpPr>
              <p:cNvPr id="49" name="Flowchart: Delay 4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 name="Oval 4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1" name="Group 50"/>
            <p:cNvGrpSpPr/>
            <p:nvPr/>
          </p:nvGrpSpPr>
          <p:grpSpPr>
            <a:xfrm>
              <a:off x="6232180" y="3907366"/>
              <a:ext cx="288032" cy="360040"/>
              <a:chOff x="1331640" y="3147814"/>
              <a:chExt cx="288032" cy="360040"/>
            </a:xfrm>
          </p:grpSpPr>
          <p:sp>
            <p:nvSpPr>
              <p:cNvPr id="52" name="Flowchart: Delay 5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 name="Oval 5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4" name="Group 53"/>
            <p:cNvGrpSpPr/>
            <p:nvPr/>
          </p:nvGrpSpPr>
          <p:grpSpPr>
            <a:xfrm>
              <a:off x="6566869" y="3908788"/>
              <a:ext cx="288032" cy="360040"/>
              <a:chOff x="1331640" y="3147814"/>
              <a:chExt cx="288032" cy="360040"/>
            </a:xfrm>
            <a:solidFill>
              <a:srgbClr val="C00000"/>
            </a:solidFill>
          </p:grpSpPr>
          <p:sp>
            <p:nvSpPr>
              <p:cNvPr id="55" name="Flowchart: Delay 5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 name="Oval 5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7" name="Group 56"/>
            <p:cNvGrpSpPr/>
            <p:nvPr/>
          </p:nvGrpSpPr>
          <p:grpSpPr>
            <a:xfrm>
              <a:off x="2104713" y="4360909"/>
              <a:ext cx="288032" cy="360040"/>
              <a:chOff x="1331640" y="3147814"/>
              <a:chExt cx="288032" cy="360040"/>
            </a:xfrm>
            <a:solidFill>
              <a:srgbClr val="FFC000"/>
            </a:solidFill>
          </p:grpSpPr>
          <p:sp>
            <p:nvSpPr>
              <p:cNvPr id="58" name="Flowchart: Delay 57"/>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 name="Oval 58"/>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0" name="Group 59"/>
            <p:cNvGrpSpPr/>
            <p:nvPr/>
          </p:nvGrpSpPr>
          <p:grpSpPr>
            <a:xfrm>
              <a:off x="2434665" y="4364130"/>
              <a:ext cx="288032" cy="360040"/>
              <a:chOff x="1331640" y="3147814"/>
              <a:chExt cx="288032" cy="360040"/>
            </a:xfrm>
            <a:solidFill>
              <a:srgbClr val="C00000"/>
            </a:solidFill>
          </p:grpSpPr>
          <p:sp>
            <p:nvSpPr>
              <p:cNvPr id="61" name="Flowchart: Delay 6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 name="Oval 6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3" name="Group 62"/>
            <p:cNvGrpSpPr/>
            <p:nvPr/>
          </p:nvGrpSpPr>
          <p:grpSpPr>
            <a:xfrm>
              <a:off x="3137814" y="4362708"/>
              <a:ext cx="288032" cy="360040"/>
              <a:chOff x="1331640" y="3147814"/>
              <a:chExt cx="288032" cy="360040"/>
            </a:xfrm>
          </p:grpSpPr>
          <p:sp>
            <p:nvSpPr>
              <p:cNvPr id="64" name="Flowchart: Delay 6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 name="Oval 6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6" name="Group 65"/>
            <p:cNvGrpSpPr/>
            <p:nvPr/>
          </p:nvGrpSpPr>
          <p:grpSpPr>
            <a:xfrm>
              <a:off x="2793872" y="4357719"/>
              <a:ext cx="288032" cy="360040"/>
              <a:chOff x="1331640" y="3147814"/>
              <a:chExt cx="288032" cy="360040"/>
            </a:xfrm>
          </p:grpSpPr>
          <p:sp>
            <p:nvSpPr>
              <p:cNvPr id="67" name="Flowchart: Delay 66"/>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 name="Oval 67"/>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 name="Group 68"/>
            <p:cNvGrpSpPr/>
            <p:nvPr/>
          </p:nvGrpSpPr>
          <p:grpSpPr>
            <a:xfrm>
              <a:off x="3487740" y="4362708"/>
              <a:ext cx="288032" cy="360040"/>
              <a:chOff x="1331640" y="3147814"/>
              <a:chExt cx="288032" cy="360040"/>
            </a:xfrm>
            <a:solidFill>
              <a:srgbClr val="FFC000"/>
            </a:solidFill>
          </p:grpSpPr>
          <p:sp>
            <p:nvSpPr>
              <p:cNvPr id="70" name="Flowchart: Delay 6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 name="Oval 7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2" name="Group 71"/>
            <p:cNvGrpSpPr/>
            <p:nvPr/>
          </p:nvGrpSpPr>
          <p:grpSpPr>
            <a:xfrm>
              <a:off x="3830849" y="4362708"/>
              <a:ext cx="288032" cy="360040"/>
              <a:chOff x="1331640" y="3147814"/>
              <a:chExt cx="288032" cy="360040"/>
            </a:xfrm>
            <a:solidFill>
              <a:srgbClr val="C00000"/>
            </a:solidFill>
          </p:grpSpPr>
          <p:sp>
            <p:nvSpPr>
              <p:cNvPr id="73" name="Flowchart: Delay 7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 name="Oval 7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5" name="Group 74"/>
            <p:cNvGrpSpPr/>
            <p:nvPr/>
          </p:nvGrpSpPr>
          <p:grpSpPr>
            <a:xfrm>
              <a:off x="4173573" y="4364130"/>
              <a:ext cx="288032" cy="360040"/>
              <a:chOff x="1331640" y="3147814"/>
              <a:chExt cx="288032" cy="360040"/>
            </a:xfrm>
          </p:grpSpPr>
          <p:sp>
            <p:nvSpPr>
              <p:cNvPr id="76" name="Flowchart: Delay 75"/>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 name="Oval 76"/>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8" name="Group 77"/>
            <p:cNvGrpSpPr/>
            <p:nvPr/>
          </p:nvGrpSpPr>
          <p:grpSpPr>
            <a:xfrm>
              <a:off x="4506044" y="4356813"/>
              <a:ext cx="288032" cy="360040"/>
              <a:chOff x="1331640" y="3147814"/>
              <a:chExt cx="288032" cy="360040"/>
            </a:xfrm>
          </p:grpSpPr>
          <p:sp>
            <p:nvSpPr>
              <p:cNvPr id="79" name="Flowchart: Delay 78"/>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 name="Oval 79"/>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1" name="Group 80"/>
            <p:cNvGrpSpPr/>
            <p:nvPr/>
          </p:nvGrpSpPr>
          <p:grpSpPr>
            <a:xfrm>
              <a:off x="4835996" y="4360034"/>
              <a:ext cx="288032" cy="360040"/>
              <a:chOff x="1331640" y="3147814"/>
              <a:chExt cx="288032" cy="360040"/>
            </a:xfrm>
          </p:grpSpPr>
          <p:sp>
            <p:nvSpPr>
              <p:cNvPr id="82" name="Flowchart: Delay 8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 name="Oval 8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4" name="Group 83"/>
            <p:cNvGrpSpPr/>
            <p:nvPr/>
          </p:nvGrpSpPr>
          <p:grpSpPr>
            <a:xfrm>
              <a:off x="5539145" y="4358612"/>
              <a:ext cx="288032" cy="360040"/>
              <a:chOff x="1331640" y="3147814"/>
              <a:chExt cx="288032" cy="360040"/>
            </a:xfrm>
            <a:solidFill>
              <a:srgbClr val="FFC000"/>
            </a:solidFill>
          </p:grpSpPr>
          <p:sp>
            <p:nvSpPr>
              <p:cNvPr id="85" name="Flowchart: Delay 8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6" name="Oval 8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7" name="Group 86"/>
            <p:cNvGrpSpPr/>
            <p:nvPr/>
          </p:nvGrpSpPr>
          <p:grpSpPr>
            <a:xfrm>
              <a:off x="5189559" y="4364130"/>
              <a:ext cx="288032" cy="360040"/>
              <a:chOff x="1331640" y="3147814"/>
              <a:chExt cx="288032" cy="360040"/>
            </a:xfrm>
          </p:grpSpPr>
          <p:sp>
            <p:nvSpPr>
              <p:cNvPr id="88" name="Flowchart: Delay 8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9" name="Oval 8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0" name="Group 89"/>
            <p:cNvGrpSpPr/>
            <p:nvPr/>
          </p:nvGrpSpPr>
          <p:grpSpPr>
            <a:xfrm>
              <a:off x="5889071" y="4358612"/>
              <a:ext cx="288032" cy="360040"/>
              <a:chOff x="1331640" y="3147814"/>
              <a:chExt cx="288032" cy="360040"/>
            </a:xfrm>
            <a:solidFill>
              <a:srgbClr val="FFC000"/>
            </a:solidFill>
          </p:grpSpPr>
          <p:sp>
            <p:nvSpPr>
              <p:cNvPr id="91" name="Flowchart: Delay 9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2" name="Oval 9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3" name="Group 92"/>
            <p:cNvGrpSpPr/>
            <p:nvPr/>
          </p:nvGrpSpPr>
          <p:grpSpPr>
            <a:xfrm>
              <a:off x="6232180" y="4358612"/>
              <a:ext cx="288032" cy="360040"/>
              <a:chOff x="1331640" y="3147814"/>
              <a:chExt cx="288032" cy="360040"/>
            </a:xfrm>
          </p:grpSpPr>
          <p:sp>
            <p:nvSpPr>
              <p:cNvPr id="94" name="Flowchart: Delay 9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5" name="Oval 9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6" name="Group 95"/>
            <p:cNvGrpSpPr/>
            <p:nvPr/>
          </p:nvGrpSpPr>
          <p:grpSpPr>
            <a:xfrm>
              <a:off x="6566869" y="4360034"/>
              <a:ext cx="288032" cy="360040"/>
              <a:chOff x="1331640" y="3147814"/>
              <a:chExt cx="288032" cy="360040"/>
            </a:xfrm>
          </p:grpSpPr>
          <p:sp>
            <p:nvSpPr>
              <p:cNvPr id="97" name="Flowchart: Delay 96"/>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8" name="Oval 97"/>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9" name="Group 98"/>
            <p:cNvGrpSpPr/>
            <p:nvPr/>
          </p:nvGrpSpPr>
          <p:grpSpPr>
            <a:xfrm>
              <a:off x="2104713" y="4791742"/>
              <a:ext cx="288032" cy="360040"/>
              <a:chOff x="1331640" y="3147814"/>
              <a:chExt cx="288032" cy="360040"/>
            </a:xfrm>
            <a:solidFill>
              <a:srgbClr val="FFC000"/>
            </a:solidFill>
          </p:grpSpPr>
          <p:sp>
            <p:nvSpPr>
              <p:cNvPr id="100" name="Flowchart: Delay 9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1" name="Oval 10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2" name="Group 101"/>
            <p:cNvGrpSpPr/>
            <p:nvPr/>
          </p:nvGrpSpPr>
          <p:grpSpPr>
            <a:xfrm>
              <a:off x="2434665" y="4794963"/>
              <a:ext cx="288032" cy="360040"/>
              <a:chOff x="1331640" y="3147814"/>
              <a:chExt cx="288032" cy="360040"/>
            </a:xfrm>
            <a:solidFill>
              <a:srgbClr val="FFC000"/>
            </a:solidFill>
          </p:grpSpPr>
          <p:sp>
            <p:nvSpPr>
              <p:cNvPr id="103" name="Flowchart: Delay 10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4" name="Oval 10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5" name="Group 104"/>
            <p:cNvGrpSpPr/>
            <p:nvPr/>
          </p:nvGrpSpPr>
          <p:grpSpPr>
            <a:xfrm>
              <a:off x="3137814" y="4793541"/>
              <a:ext cx="288032" cy="360040"/>
              <a:chOff x="1331640" y="3147814"/>
              <a:chExt cx="288032" cy="360040"/>
            </a:xfrm>
            <a:solidFill>
              <a:srgbClr val="C00000"/>
            </a:solidFill>
          </p:grpSpPr>
          <p:sp>
            <p:nvSpPr>
              <p:cNvPr id="106" name="Flowchart: Delay 105"/>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7" name="Oval 106"/>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8" name="Group 107"/>
            <p:cNvGrpSpPr/>
            <p:nvPr/>
          </p:nvGrpSpPr>
          <p:grpSpPr>
            <a:xfrm>
              <a:off x="2793872" y="4788552"/>
              <a:ext cx="288032" cy="360040"/>
              <a:chOff x="1331640" y="3147814"/>
              <a:chExt cx="288032" cy="360040"/>
            </a:xfrm>
            <a:solidFill>
              <a:srgbClr val="FFC000"/>
            </a:solidFill>
          </p:grpSpPr>
          <p:sp>
            <p:nvSpPr>
              <p:cNvPr id="109" name="Flowchart: Delay 10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0" name="Oval 10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11" name="Group 110"/>
            <p:cNvGrpSpPr/>
            <p:nvPr/>
          </p:nvGrpSpPr>
          <p:grpSpPr>
            <a:xfrm>
              <a:off x="3487740" y="4793541"/>
              <a:ext cx="288032" cy="360040"/>
              <a:chOff x="1331640" y="3147814"/>
              <a:chExt cx="288032" cy="360040"/>
            </a:xfrm>
          </p:grpSpPr>
          <p:sp>
            <p:nvSpPr>
              <p:cNvPr id="112" name="Flowchart: Delay 11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3" name="Oval 11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14" name="Group 113"/>
            <p:cNvGrpSpPr/>
            <p:nvPr/>
          </p:nvGrpSpPr>
          <p:grpSpPr>
            <a:xfrm>
              <a:off x="3830849" y="4793541"/>
              <a:ext cx="288032" cy="360040"/>
              <a:chOff x="1331640" y="3147814"/>
              <a:chExt cx="288032" cy="360040"/>
            </a:xfrm>
            <a:solidFill>
              <a:srgbClr val="FFC000"/>
            </a:solidFill>
          </p:grpSpPr>
          <p:sp>
            <p:nvSpPr>
              <p:cNvPr id="115" name="Flowchart: Delay 11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6" name="Oval 11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17" name="Group 116"/>
            <p:cNvGrpSpPr/>
            <p:nvPr/>
          </p:nvGrpSpPr>
          <p:grpSpPr>
            <a:xfrm>
              <a:off x="4173573" y="4794963"/>
              <a:ext cx="288032" cy="360040"/>
              <a:chOff x="1331640" y="3147814"/>
              <a:chExt cx="288032" cy="360040"/>
            </a:xfrm>
          </p:grpSpPr>
          <p:sp>
            <p:nvSpPr>
              <p:cNvPr id="118" name="Flowchart: Delay 11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9" name="Oval 11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0" name="Group 119"/>
            <p:cNvGrpSpPr/>
            <p:nvPr/>
          </p:nvGrpSpPr>
          <p:grpSpPr>
            <a:xfrm>
              <a:off x="4506044" y="4787646"/>
              <a:ext cx="288032" cy="360040"/>
              <a:chOff x="1331640" y="3147814"/>
              <a:chExt cx="288032" cy="360040"/>
            </a:xfrm>
            <a:solidFill>
              <a:srgbClr val="C00000"/>
            </a:solidFill>
          </p:grpSpPr>
          <p:sp>
            <p:nvSpPr>
              <p:cNvPr id="121" name="Flowchart: Delay 12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2" name="Oval 12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3" name="Group 122"/>
            <p:cNvGrpSpPr/>
            <p:nvPr/>
          </p:nvGrpSpPr>
          <p:grpSpPr>
            <a:xfrm>
              <a:off x="4835996" y="4790867"/>
              <a:ext cx="288032" cy="360040"/>
              <a:chOff x="1331640" y="3147814"/>
              <a:chExt cx="288032" cy="360040"/>
            </a:xfrm>
          </p:grpSpPr>
          <p:sp>
            <p:nvSpPr>
              <p:cNvPr id="124" name="Flowchart: Delay 12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5" name="Oval 12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6" name="Group 125"/>
            <p:cNvGrpSpPr/>
            <p:nvPr/>
          </p:nvGrpSpPr>
          <p:grpSpPr>
            <a:xfrm>
              <a:off x="5539145" y="4789445"/>
              <a:ext cx="288032" cy="360040"/>
              <a:chOff x="1331640" y="3147814"/>
              <a:chExt cx="288032" cy="360040"/>
            </a:xfrm>
            <a:solidFill>
              <a:srgbClr val="C00000"/>
            </a:solidFill>
          </p:grpSpPr>
          <p:sp>
            <p:nvSpPr>
              <p:cNvPr id="127" name="Flowchart: Delay 126"/>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8" name="Oval 127"/>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9" name="Group 128"/>
            <p:cNvGrpSpPr/>
            <p:nvPr/>
          </p:nvGrpSpPr>
          <p:grpSpPr>
            <a:xfrm>
              <a:off x="5189559" y="4794963"/>
              <a:ext cx="288032" cy="360040"/>
              <a:chOff x="1331640" y="3147814"/>
              <a:chExt cx="288032" cy="360040"/>
            </a:xfrm>
          </p:grpSpPr>
          <p:sp>
            <p:nvSpPr>
              <p:cNvPr id="130" name="Flowchart: Delay 129"/>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1" name="Oval 130"/>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2" name="Group 131"/>
            <p:cNvGrpSpPr/>
            <p:nvPr/>
          </p:nvGrpSpPr>
          <p:grpSpPr>
            <a:xfrm>
              <a:off x="5889071" y="4789445"/>
              <a:ext cx="288032" cy="360040"/>
              <a:chOff x="1331640" y="3147814"/>
              <a:chExt cx="288032" cy="360040"/>
            </a:xfrm>
            <a:solidFill>
              <a:srgbClr val="FFC000"/>
            </a:solidFill>
          </p:grpSpPr>
          <p:sp>
            <p:nvSpPr>
              <p:cNvPr id="133" name="Flowchart: Delay 13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4" name="Oval 13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5" name="Group 134"/>
            <p:cNvGrpSpPr/>
            <p:nvPr/>
          </p:nvGrpSpPr>
          <p:grpSpPr>
            <a:xfrm>
              <a:off x="6232180" y="4789445"/>
              <a:ext cx="288032" cy="360040"/>
              <a:chOff x="1331640" y="3147814"/>
              <a:chExt cx="288032" cy="360040"/>
            </a:xfrm>
            <a:solidFill>
              <a:srgbClr val="C00000"/>
            </a:solidFill>
          </p:grpSpPr>
          <p:sp>
            <p:nvSpPr>
              <p:cNvPr id="136" name="Flowchart: Delay 135"/>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7" name="Oval 136"/>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8" name="Group 137"/>
            <p:cNvGrpSpPr/>
            <p:nvPr/>
          </p:nvGrpSpPr>
          <p:grpSpPr>
            <a:xfrm>
              <a:off x="6566869" y="4790867"/>
              <a:ext cx="288032" cy="360040"/>
              <a:chOff x="1331640" y="3147814"/>
              <a:chExt cx="288032" cy="360040"/>
            </a:xfrm>
          </p:grpSpPr>
          <p:sp>
            <p:nvSpPr>
              <p:cNvPr id="139" name="Flowchart: Delay 138"/>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0" name="Oval 139"/>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41" name="Group 140"/>
            <p:cNvGrpSpPr/>
            <p:nvPr/>
          </p:nvGrpSpPr>
          <p:grpSpPr>
            <a:xfrm>
              <a:off x="2104713" y="5250305"/>
              <a:ext cx="288032" cy="360040"/>
              <a:chOff x="1331640" y="3147814"/>
              <a:chExt cx="288032" cy="360040"/>
            </a:xfrm>
            <a:solidFill>
              <a:srgbClr val="C00000"/>
            </a:solidFill>
          </p:grpSpPr>
          <p:sp>
            <p:nvSpPr>
              <p:cNvPr id="142" name="Flowchart: Delay 141"/>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3" name="Oval 142"/>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44" name="Group 143"/>
            <p:cNvGrpSpPr/>
            <p:nvPr/>
          </p:nvGrpSpPr>
          <p:grpSpPr>
            <a:xfrm>
              <a:off x="2434665" y="5253526"/>
              <a:ext cx="288032" cy="360040"/>
              <a:chOff x="1331640" y="3147814"/>
              <a:chExt cx="288032" cy="360040"/>
            </a:xfrm>
          </p:grpSpPr>
          <p:sp>
            <p:nvSpPr>
              <p:cNvPr id="145" name="Flowchart: Delay 144"/>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6" name="Oval 145"/>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47" name="Group 146"/>
            <p:cNvGrpSpPr/>
            <p:nvPr/>
          </p:nvGrpSpPr>
          <p:grpSpPr>
            <a:xfrm>
              <a:off x="3137814" y="5252104"/>
              <a:ext cx="288032" cy="360040"/>
              <a:chOff x="1331640" y="3147814"/>
              <a:chExt cx="288032" cy="360040"/>
            </a:xfrm>
            <a:solidFill>
              <a:srgbClr val="C00000"/>
            </a:solidFill>
          </p:grpSpPr>
          <p:sp>
            <p:nvSpPr>
              <p:cNvPr id="148" name="Flowchart: Delay 147"/>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9" name="Oval 148"/>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0" name="Group 149"/>
            <p:cNvGrpSpPr/>
            <p:nvPr/>
          </p:nvGrpSpPr>
          <p:grpSpPr>
            <a:xfrm>
              <a:off x="2793872" y="5247115"/>
              <a:ext cx="288032" cy="360040"/>
              <a:chOff x="1331640" y="3147814"/>
              <a:chExt cx="288032" cy="360040"/>
            </a:xfrm>
            <a:solidFill>
              <a:srgbClr val="FFC000"/>
            </a:solidFill>
          </p:grpSpPr>
          <p:sp>
            <p:nvSpPr>
              <p:cNvPr id="151" name="Flowchart: Delay 15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2" name="Oval 15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3" name="Group 152"/>
            <p:cNvGrpSpPr/>
            <p:nvPr/>
          </p:nvGrpSpPr>
          <p:grpSpPr>
            <a:xfrm>
              <a:off x="3487740" y="5252104"/>
              <a:ext cx="288032" cy="360040"/>
              <a:chOff x="1331640" y="3147814"/>
              <a:chExt cx="288032" cy="360040"/>
            </a:xfrm>
            <a:solidFill>
              <a:srgbClr val="C00000"/>
            </a:solidFill>
          </p:grpSpPr>
          <p:sp>
            <p:nvSpPr>
              <p:cNvPr id="154" name="Flowchart: Delay 153"/>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5" name="Oval 154"/>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6" name="Group 155"/>
            <p:cNvGrpSpPr/>
            <p:nvPr/>
          </p:nvGrpSpPr>
          <p:grpSpPr>
            <a:xfrm>
              <a:off x="3830849" y="5252104"/>
              <a:ext cx="288032" cy="360040"/>
              <a:chOff x="1331640" y="3147814"/>
              <a:chExt cx="288032" cy="360040"/>
            </a:xfrm>
          </p:grpSpPr>
          <p:sp>
            <p:nvSpPr>
              <p:cNvPr id="157" name="Flowchart: Delay 156"/>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8" name="Oval 157"/>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9" name="Group 158"/>
            <p:cNvGrpSpPr/>
            <p:nvPr/>
          </p:nvGrpSpPr>
          <p:grpSpPr>
            <a:xfrm>
              <a:off x="4173573" y="5253526"/>
              <a:ext cx="288032" cy="360040"/>
              <a:chOff x="1331640" y="3147814"/>
              <a:chExt cx="288032" cy="360040"/>
            </a:xfrm>
            <a:solidFill>
              <a:srgbClr val="FFC000"/>
            </a:solidFill>
          </p:grpSpPr>
          <p:sp>
            <p:nvSpPr>
              <p:cNvPr id="160" name="Flowchart: Delay 15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1" name="Oval 16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2" name="Group 161"/>
            <p:cNvGrpSpPr/>
            <p:nvPr/>
          </p:nvGrpSpPr>
          <p:grpSpPr>
            <a:xfrm>
              <a:off x="4506044" y="5246209"/>
              <a:ext cx="288032" cy="360040"/>
              <a:chOff x="1331640" y="3147814"/>
              <a:chExt cx="288032" cy="360040"/>
            </a:xfrm>
            <a:solidFill>
              <a:srgbClr val="FFC000"/>
            </a:solidFill>
          </p:grpSpPr>
          <p:sp>
            <p:nvSpPr>
              <p:cNvPr id="163" name="Flowchart: Delay 162"/>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4" name="Oval 163"/>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5" name="Group 164"/>
            <p:cNvGrpSpPr/>
            <p:nvPr/>
          </p:nvGrpSpPr>
          <p:grpSpPr>
            <a:xfrm>
              <a:off x="4835996" y="5249430"/>
              <a:ext cx="288032" cy="360040"/>
              <a:chOff x="1331640" y="3147814"/>
              <a:chExt cx="288032" cy="360040"/>
            </a:xfrm>
          </p:grpSpPr>
          <p:sp>
            <p:nvSpPr>
              <p:cNvPr id="166" name="Flowchart: Delay 165"/>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7" name="Oval 166"/>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8" name="Group 167"/>
            <p:cNvGrpSpPr/>
            <p:nvPr/>
          </p:nvGrpSpPr>
          <p:grpSpPr>
            <a:xfrm>
              <a:off x="5539145" y="5248008"/>
              <a:ext cx="288032" cy="360040"/>
              <a:chOff x="1331640" y="3147814"/>
              <a:chExt cx="288032" cy="360040"/>
            </a:xfrm>
            <a:solidFill>
              <a:srgbClr val="C00000"/>
            </a:solidFill>
          </p:grpSpPr>
          <p:sp>
            <p:nvSpPr>
              <p:cNvPr id="169" name="Flowchart: Delay 168"/>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0" name="Oval 169"/>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71" name="Group 170"/>
            <p:cNvGrpSpPr/>
            <p:nvPr/>
          </p:nvGrpSpPr>
          <p:grpSpPr>
            <a:xfrm>
              <a:off x="5189559" y="5253526"/>
              <a:ext cx="288032" cy="360040"/>
              <a:chOff x="1331640" y="3147814"/>
              <a:chExt cx="288032" cy="360040"/>
            </a:xfrm>
          </p:grpSpPr>
          <p:sp>
            <p:nvSpPr>
              <p:cNvPr id="172" name="Flowchart: Delay 171"/>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3" name="Oval 172"/>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74" name="Group 173"/>
            <p:cNvGrpSpPr/>
            <p:nvPr/>
          </p:nvGrpSpPr>
          <p:grpSpPr>
            <a:xfrm>
              <a:off x="5889071" y="5248008"/>
              <a:ext cx="288032" cy="360040"/>
              <a:chOff x="1331640" y="3147814"/>
              <a:chExt cx="288032" cy="360040"/>
            </a:xfrm>
            <a:solidFill>
              <a:srgbClr val="FFC000"/>
            </a:solidFill>
          </p:grpSpPr>
          <p:sp>
            <p:nvSpPr>
              <p:cNvPr id="175" name="Flowchart: Delay 174"/>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6" name="Oval 175"/>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77" name="Group 176"/>
            <p:cNvGrpSpPr/>
            <p:nvPr/>
          </p:nvGrpSpPr>
          <p:grpSpPr>
            <a:xfrm>
              <a:off x="6232180" y="5248008"/>
              <a:ext cx="288032" cy="360040"/>
              <a:chOff x="1331640" y="3147814"/>
              <a:chExt cx="288032" cy="360040"/>
            </a:xfrm>
          </p:grpSpPr>
          <p:sp>
            <p:nvSpPr>
              <p:cNvPr id="178" name="Flowchart: Delay 177"/>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9" name="Oval 178"/>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0" name="Group 179"/>
            <p:cNvGrpSpPr/>
            <p:nvPr/>
          </p:nvGrpSpPr>
          <p:grpSpPr>
            <a:xfrm>
              <a:off x="6566869" y="5249430"/>
              <a:ext cx="288032" cy="360040"/>
              <a:chOff x="1331640" y="3147814"/>
              <a:chExt cx="288032" cy="360040"/>
            </a:xfrm>
            <a:solidFill>
              <a:srgbClr val="C00000"/>
            </a:solidFill>
          </p:grpSpPr>
          <p:sp>
            <p:nvSpPr>
              <p:cNvPr id="181" name="Flowchart: Delay 180"/>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2" name="Oval 181"/>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3" name="Group 182"/>
            <p:cNvGrpSpPr/>
            <p:nvPr/>
          </p:nvGrpSpPr>
          <p:grpSpPr>
            <a:xfrm>
              <a:off x="7318288" y="4049783"/>
              <a:ext cx="288032" cy="360040"/>
              <a:chOff x="1331640" y="3147814"/>
              <a:chExt cx="288032" cy="360040"/>
            </a:xfrm>
          </p:grpSpPr>
          <p:sp>
            <p:nvSpPr>
              <p:cNvPr id="184" name="Flowchart: Delay 183"/>
              <p:cNvSpPr/>
              <p:nvPr/>
            </p:nvSpPr>
            <p:spPr>
              <a:xfrm rot="16200000">
                <a:off x="1375074" y="3263256"/>
                <a:ext cx="201164" cy="288032"/>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5" name="Oval 184"/>
              <p:cNvSpPr/>
              <p:nvPr/>
            </p:nvSpPr>
            <p:spPr>
              <a:xfrm>
                <a:off x="1403648" y="3147814"/>
                <a:ext cx="144016" cy="1588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6" name="Group 185"/>
            <p:cNvGrpSpPr/>
            <p:nvPr/>
          </p:nvGrpSpPr>
          <p:grpSpPr>
            <a:xfrm>
              <a:off x="7306512" y="4547414"/>
              <a:ext cx="288032" cy="360040"/>
              <a:chOff x="1331640" y="3147814"/>
              <a:chExt cx="288032" cy="360040"/>
            </a:xfrm>
            <a:solidFill>
              <a:srgbClr val="C00000"/>
            </a:solidFill>
          </p:grpSpPr>
          <p:sp>
            <p:nvSpPr>
              <p:cNvPr id="187" name="Flowchart: Delay 186"/>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8" name="Oval 187"/>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9" name="Group 188"/>
            <p:cNvGrpSpPr/>
            <p:nvPr/>
          </p:nvGrpSpPr>
          <p:grpSpPr>
            <a:xfrm>
              <a:off x="7306561" y="5045045"/>
              <a:ext cx="288032" cy="360040"/>
              <a:chOff x="1331640" y="3147814"/>
              <a:chExt cx="288032" cy="360040"/>
            </a:xfrm>
            <a:solidFill>
              <a:srgbClr val="FFC000"/>
            </a:solidFill>
          </p:grpSpPr>
          <p:sp>
            <p:nvSpPr>
              <p:cNvPr id="190" name="Flowchart: Delay 189"/>
              <p:cNvSpPr/>
              <p:nvPr/>
            </p:nvSpPr>
            <p:spPr>
              <a:xfrm rot="16200000">
                <a:off x="1375074" y="3263256"/>
                <a:ext cx="201164" cy="288032"/>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91" name="Oval 190"/>
              <p:cNvSpPr/>
              <p:nvPr/>
            </p:nvSpPr>
            <p:spPr>
              <a:xfrm>
                <a:off x="1403648" y="3147814"/>
                <a:ext cx="144016" cy="1588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92" name="Rectangle 191"/>
            <p:cNvSpPr/>
            <p:nvPr/>
          </p:nvSpPr>
          <p:spPr>
            <a:xfrm>
              <a:off x="7715389" y="5131967"/>
              <a:ext cx="1992853" cy="300082"/>
            </a:xfrm>
            <a:prstGeom prst="rect">
              <a:avLst/>
            </a:prstGeom>
          </p:spPr>
          <p:txBody>
            <a:bodyPr wrap="none">
              <a:spAutoFit/>
            </a:bodyPr>
            <a:lstStyle/>
            <a:p>
              <a:r>
                <a:rPr lang="en-US" dirty="0"/>
                <a:t>Exposed to a risk factor</a:t>
              </a:r>
            </a:p>
          </p:txBody>
        </p:sp>
        <p:sp>
          <p:nvSpPr>
            <p:cNvPr id="193" name="Rectangle 192"/>
            <p:cNvSpPr/>
            <p:nvPr/>
          </p:nvSpPr>
          <p:spPr>
            <a:xfrm>
              <a:off x="7734063" y="4119749"/>
              <a:ext cx="2146742" cy="300082"/>
            </a:xfrm>
            <a:prstGeom prst="rect">
              <a:avLst/>
            </a:prstGeom>
          </p:spPr>
          <p:txBody>
            <a:bodyPr wrap="none">
              <a:spAutoFit/>
            </a:bodyPr>
            <a:lstStyle/>
            <a:p>
              <a:r>
                <a:rPr lang="en-US" dirty="0"/>
                <a:t>Not exposed to risk factor</a:t>
              </a:r>
            </a:p>
          </p:txBody>
        </p:sp>
        <p:sp>
          <p:nvSpPr>
            <p:cNvPr id="194" name="Rectangle 193"/>
            <p:cNvSpPr/>
            <p:nvPr/>
          </p:nvSpPr>
          <p:spPr>
            <a:xfrm>
              <a:off x="7720024" y="4623587"/>
              <a:ext cx="1242648" cy="300082"/>
            </a:xfrm>
            <a:prstGeom prst="rect">
              <a:avLst/>
            </a:prstGeom>
          </p:spPr>
          <p:txBody>
            <a:bodyPr wrap="none">
              <a:spAutoFit/>
            </a:bodyPr>
            <a:lstStyle/>
            <a:p>
              <a:r>
                <a:rPr lang="en-US" dirty="0"/>
                <a:t>Health impact</a:t>
              </a:r>
            </a:p>
          </p:txBody>
        </p:sp>
      </p:grpSp>
    </p:spTree>
    <p:extLst>
      <p:ext uri="{BB962C8B-B14F-4D97-AF65-F5344CB8AC3E}">
        <p14:creationId xmlns:p14="http://schemas.microsoft.com/office/powerpoint/2010/main" val="98872034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p:sp>
        <p:nvSpPr>
          <p:cNvPr id="196" name="Rectangle 195"/>
          <p:cNvSpPr/>
          <p:nvPr/>
        </p:nvSpPr>
        <p:spPr>
          <a:xfrm>
            <a:off x="6642392" y="5848703"/>
            <a:ext cx="4763545" cy="523220"/>
          </a:xfrm>
          <a:prstGeom prst="rect">
            <a:avLst/>
          </a:prstGeom>
        </p:spPr>
        <p:txBody>
          <a:bodyPr wrap="square">
            <a:spAutoFit/>
          </a:bodyPr>
          <a:lstStyle/>
          <a:p>
            <a:pPr algn="ctr"/>
            <a:r>
              <a:rPr lang="en-US" sz="1400" dirty="0">
                <a:latin typeface="Open Sans" panose="020B0606030504020204"/>
              </a:rPr>
              <a:t>Deaths per 100,000 people caused by indoor air pollution across sub-Saharan Africa in 2019 (GBD, 2023)</a:t>
            </a:r>
          </a:p>
        </p:txBody>
      </p:sp>
      <p:grpSp>
        <p:nvGrpSpPr>
          <p:cNvPr id="197" name="Group 196"/>
          <p:cNvGrpSpPr>
            <a:grpSpLocks noChangeAspect="1"/>
          </p:cNvGrpSpPr>
          <p:nvPr/>
        </p:nvGrpSpPr>
        <p:grpSpPr>
          <a:xfrm>
            <a:off x="6066530" y="1838236"/>
            <a:ext cx="5459880" cy="4090925"/>
            <a:chOff x="4699743" y="1389704"/>
            <a:chExt cx="4203966" cy="3149906"/>
          </a:xfrm>
        </p:grpSpPr>
        <p:pic>
          <p:nvPicPr>
            <p:cNvPr id="198" name="Picture 197"/>
            <p:cNvPicPr>
              <a:picLocks noChangeAspect="1"/>
            </p:cNvPicPr>
            <p:nvPr/>
          </p:nvPicPr>
          <p:blipFill>
            <a:blip r:embed="rId3"/>
            <a:stretch>
              <a:fillRect/>
            </a:stretch>
          </p:blipFill>
          <p:spPr>
            <a:xfrm>
              <a:off x="4699743" y="1389704"/>
              <a:ext cx="3719761" cy="3149906"/>
            </a:xfrm>
            <a:prstGeom prst="rect">
              <a:avLst/>
            </a:prstGeom>
          </p:spPr>
        </p:pic>
        <p:pic>
          <p:nvPicPr>
            <p:cNvPr id="199" name="Picture 198"/>
            <p:cNvPicPr>
              <a:picLocks noChangeAspect="1"/>
            </p:cNvPicPr>
            <p:nvPr/>
          </p:nvPicPr>
          <p:blipFill>
            <a:blip r:embed="rId4"/>
            <a:stretch>
              <a:fillRect/>
            </a:stretch>
          </p:blipFill>
          <p:spPr>
            <a:xfrm>
              <a:off x="8432152" y="2891140"/>
              <a:ext cx="471557" cy="1556137"/>
            </a:xfrm>
            <a:prstGeom prst="rect">
              <a:avLst/>
            </a:prstGeom>
          </p:spPr>
        </p:pic>
      </p:grpSp>
      <p:graphicFrame>
        <p:nvGraphicFramePr>
          <p:cNvPr id="200" name="Table 199"/>
          <p:cNvGraphicFramePr>
            <a:graphicFrameLocks noGrp="1"/>
          </p:cNvGraphicFramePr>
          <p:nvPr>
            <p:extLst>
              <p:ext uri="{D42A27DB-BD31-4B8C-83A1-F6EECF244321}">
                <p14:modId xmlns:p14="http://schemas.microsoft.com/office/powerpoint/2010/main" val="3493588257"/>
              </p:ext>
            </p:extLst>
          </p:nvPr>
        </p:nvGraphicFramePr>
        <p:xfrm>
          <a:off x="694204" y="3883698"/>
          <a:ext cx="5240238" cy="2142181"/>
        </p:xfrm>
        <a:graphic>
          <a:graphicData uri="http://schemas.openxmlformats.org/drawingml/2006/table">
            <a:tbl>
              <a:tblPr firstRow="1" firstCol="1" bandRow="1">
                <a:tableStyleId>{5C22544A-7EE6-4342-B048-85BDC9FD1C3A}</a:tableStyleId>
              </a:tblPr>
              <a:tblGrid>
                <a:gridCol w="848893">
                  <a:extLst>
                    <a:ext uri="{9D8B030D-6E8A-4147-A177-3AD203B41FA5}">
                      <a16:colId xmlns:a16="http://schemas.microsoft.com/office/drawing/2014/main" val="2169056022"/>
                    </a:ext>
                  </a:extLst>
                </a:gridCol>
                <a:gridCol w="865663">
                  <a:extLst>
                    <a:ext uri="{9D8B030D-6E8A-4147-A177-3AD203B41FA5}">
                      <a16:colId xmlns:a16="http://schemas.microsoft.com/office/drawing/2014/main" val="2046328098"/>
                    </a:ext>
                  </a:extLst>
                </a:gridCol>
                <a:gridCol w="846002">
                  <a:extLst>
                    <a:ext uri="{9D8B030D-6E8A-4147-A177-3AD203B41FA5}">
                      <a16:colId xmlns:a16="http://schemas.microsoft.com/office/drawing/2014/main" val="2335565939"/>
                    </a:ext>
                  </a:extLst>
                </a:gridCol>
                <a:gridCol w="846580">
                  <a:extLst>
                    <a:ext uri="{9D8B030D-6E8A-4147-A177-3AD203B41FA5}">
                      <a16:colId xmlns:a16="http://schemas.microsoft.com/office/drawing/2014/main" val="3510478294"/>
                    </a:ext>
                  </a:extLst>
                </a:gridCol>
                <a:gridCol w="789910">
                  <a:extLst>
                    <a:ext uri="{9D8B030D-6E8A-4147-A177-3AD203B41FA5}">
                      <a16:colId xmlns:a16="http://schemas.microsoft.com/office/drawing/2014/main" val="715094282"/>
                    </a:ext>
                  </a:extLst>
                </a:gridCol>
                <a:gridCol w="1043190">
                  <a:extLst>
                    <a:ext uri="{9D8B030D-6E8A-4147-A177-3AD203B41FA5}">
                      <a16:colId xmlns:a16="http://schemas.microsoft.com/office/drawing/2014/main" val="1399454997"/>
                    </a:ext>
                  </a:extLst>
                </a:gridCol>
              </a:tblGrid>
              <a:tr h="359101">
                <a:tc>
                  <a:txBody>
                    <a:bodyPr/>
                    <a:lstStyle/>
                    <a:p>
                      <a:pPr algn="ctr">
                        <a:lnSpc>
                          <a:spcPct val="130000"/>
                        </a:lnSpc>
                        <a:spcAft>
                          <a:spcPts val="1200"/>
                        </a:spcAft>
                      </a:pPr>
                      <a:r>
                        <a:rPr lang="en-US" sz="1800">
                          <a:effectLst/>
                        </a:rPr>
                        <a:t>CL</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COPD</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LC</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IHD</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Stroke</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ALRI</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53564445"/>
                  </a:ext>
                </a:extLst>
              </a:tr>
              <a:tr h="336965">
                <a:tc>
                  <a:txBody>
                    <a:bodyPr/>
                    <a:lstStyle/>
                    <a:p>
                      <a:pPr algn="ctr">
                        <a:lnSpc>
                          <a:spcPct val="130000"/>
                        </a:lnSpc>
                        <a:spcAft>
                          <a:spcPts val="1200"/>
                        </a:spcAft>
                      </a:pPr>
                      <a:r>
                        <a:rPr lang="en-US" sz="1800">
                          <a:effectLst/>
                        </a:rPr>
                        <a:t>Year 1</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0.2</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87877081"/>
                  </a:ext>
                </a:extLst>
              </a:tr>
              <a:tr h="336965">
                <a:tc>
                  <a:txBody>
                    <a:bodyPr/>
                    <a:lstStyle/>
                    <a:p>
                      <a:pPr algn="ctr">
                        <a:lnSpc>
                          <a:spcPct val="130000"/>
                        </a:lnSpc>
                        <a:spcAft>
                          <a:spcPts val="1200"/>
                        </a:spcAft>
                      </a:pPr>
                      <a:r>
                        <a:rPr lang="en-US" sz="1800">
                          <a:effectLst/>
                        </a:rPr>
                        <a:t>Year 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0.1</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0.1</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36803740"/>
                  </a:ext>
                </a:extLst>
              </a:tr>
              <a:tr h="336965">
                <a:tc>
                  <a:txBody>
                    <a:bodyPr/>
                    <a:lstStyle/>
                    <a:p>
                      <a:pPr algn="ctr">
                        <a:lnSpc>
                          <a:spcPct val="130000"/>
                        </a:lnSpc>
                        <a:spcAft>
                          <a:spcPts val="1200"/>
                        </a:spcAft>
                      </a:pPr>
                      <a:r>
                        <a:rPr lang="en-US" sz="1800">
                          <a:effectLst/>
                        </a:rPr>
                        <a:t>Year 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0.24</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0.24</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0.24</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0.07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79538559"/>
                  </a:ext>
                </a:extLst>
              </a:tr>
              <a:tr h="336965">
                <a:tc>
                  <a:txBody>
                    <a:bodyPr/>
                    <a:lstStyle/>
                    <a:p>
                      <a:pPr algn="ctr">
                        <a:lnSpc>
                          <a:spcPct val="130000"/>
                        </a:lnSpc>
                        <a:spcAft>
                          <a:spcPts val="1200"/>
                        </a:spcAft>
                      </a:pPr>
                      <a:r>
                        <a:rPr lang="en-US" sz="1800">
                          <a:effectLst/>
                        </a:rPr>
                        <a:t>Year 4</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0.23</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0.07</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0526876"/>
                  </a:ext>
                </a:extLst>
              </a:tr>
              <a:tr h="336965">
                <a:tc>
                  <a:txBody>
                    <a:bodyPr/>
                    <a:lstStyle/>
                    <a:p>
                      <a:pPr algn="ctr">
                        <a:lnSpc>
                          <a:spcPct val="130000"/>
                        </a:lnSpc>
                        <a:spcAft>
                          <a:spcPts val="1200"/>
                        </a:spcAft>
                      </a:pPr>
                      <a:r>
                        <a:rPr lang="en-US" sz="1800">
                          <a:effectLst/>
                        </a:rPr>
                        <a:t>Year 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0.16</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0.23</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0.06</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49658782"/>
                  </a:ext>
                </a:extLst>
              </a:tr>
            </a:tbl>
          </a:graphicData>
        </a:graphic>
      </p:graphicFrame>
      <mc:AlternateContent xmlns:mc="http://schemas.openxmlformats.org/markup-compatibility/2006" xmlns:a14="http://schemas.microsoft.com/office/drawing/2010/main">
        <mc:Choice Requires="a14">
          <p:sp>
            <p:nvSpPr>
              <p:cNvPr id="3" name="Rectangle 2"/>
              <p:cNvSpPr/>
              <p:nvPr/>
            </p:nvSpPr>
            <p:spPr>
              <a:xfrm>
                <a:off x="420122" y="2549110"/>
                <a:ext cx="58092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𝑀𝑜𝑟𝑡</m:t>
                          </m:r>
                          <m:r>
                            <a:rPr lang="sv-SE" i="1">
                              <a:latin typeface="Cambria Math" panose="02040503050406030204" pitchFamily="18" charset="0"/>
                            </a:rPr>
                            <m:t>𝑎𝑙𝑖𝑡𝑦</m:t>
                          </m:r>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𝑃𝑜𝑝𝑢𝑙𝑎𝑡𝑖𝑜𝑛</m:t>
                      </m:r>
                      <m:r>
                        <a:rPr lang="en-US" i="1">
                          <a:latin typeface="Cambria Math" panose="02040503050406030204" pitchFamily="18" charset="0"/>
                        </a:rPr>
                        <m:t>∗</m:t>
                      </m:r>
                      <m:sSub>
                        <m:sSubPr>
                          <m:ctrlPr>
                            <a:rPr lang="en-US" i="1">
                              <a:latin typeface="Cambria Math" panose="02040503050406030204" pitchFamily="18" charset="0"/>
                            </a:rPr>
                          </m:ctrlPr>
                        </m:sSubPr>
                        <m:e>
                          <m:r>
                            <a:rPr lang="sv-SE" i="1">
                              <a:latin typeface="Cambria Math" panose="02040503050406030204" pitchFamily="18" charset="0"/>
                            </a:rPr>
                            <m:t>𝐶𝐿</m:t>
                          </m:r>
                        </m:e>
                        <m:sub>
                          <m:r>
                            <a:rPr lang="sv-SE" i="1">
                              <a:latin typeface="Cambria Math" panose="02040503050406030204" pitchFamily="18" charset="0"/>
                            </a:rPr>
                            <m:t>𝑘</m:t>
                          </m:r>
                        </m:sub>
                      </m:sSub>
                      <m:r>
                        <a:rPr lang="sv-SE"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𝑃𝐴𝐹</m:t>
                              </m:r>
                            </m:e>
                            <m:sub>
                              <m:r>
                                <a:rPr lang="en-US" i="1">
                                  <a:latin typeface="Cambria Math" panose="02040503050406030204" pitchFamily="18" charset="0"/>
                                </a:rPr>
                                <m:t>0</m:t>
                              </m:r>
                            </m:sub>
                          </m:sSub>
                          <m:r>
                            <a:rPr lang="en-US" i="1">
                              <a:latin typeface="Cambria Math" panose="02040503050406030204" pitchFamily="18" charset="0"/>
                            </a:rPr>
                            <m:t>− </m:t>
                          </m:r>
                          <m:r>
                            <a:rPr lang="en-US" i="1">
                              <a:latin typeface="Cambria Math" panose="02040503050406030204" pitchFamily="18" charset="0"/>
                            </a:rPr>
                            <m:t>𝑃𝐴𝐹</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𝑀𝑅</m:t>
                          </m:r>
                        </m:e>
                        <m:sub>
                          <m:r>
                            <a:rPr lang="en-US" i="1">
                              <a:latin typeface="Cambria Math" panose="02040503050406030204" pitchFamily="18" charset="0"/>
                            </a:rPr>
                            <m:t>𝑘</m:t>
                          </m:r>
                        </m:sub>
                      </m:sSub>
                    </m:oMath>
                  </m:oMathPara>
                </a14:m>
                <a:endParaRPr lang="sv-SE" dirty="0"/>
              </a:p>
            </p:txBody>
          </p:sp>
        </mc:Choice>
        <mc:Fallback xmlns="">
          <p:sp>
            <p:nvSpPr>
              <p:cNvPr id="3" name="Rectangle 2"/>
              <p:cNvSpPr>
                <a:spLocks noRot="1" noChangeAspect="1" noMove="1" noResize="1" noEditPoints="1" noAdjustHandles="1" noChangeArrowheads="1" noChangeShapeType="1" noTextEdit="1"/>
              </p:cNvSpPr>
              <p:nvPr/>
            </p:nvSpPr>
            <p:spPr>
              <a:xfrm>
                <a:off x="420122" y="2549110"/>
                <a:ext cx="5809218" cy="369332"/>
              </a:xfrm>
              <a:prstGeom prst="rect">
                <a:avLst/>
              </a:prstGeom>
              <a:blipFill>
                <a:blip r:embed="rId5"/>
                <a:stretch>
                  <a:fillRect b="-13115"/>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20122" y="3056348"/>
                <a:ext cx="57402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𝑀𝑜𝑟</m:t>
                          </m:r>
                          <m:r>
                            <a:rPr lang="sv-SE" i="1">
                              <a:latin typeface="Cambria Math" panose="02040503050406030204" pitchFamily="18" charset="0"/>
                            </a:rPr>
                            <m:t>𝑏𝑖𝑑𝑖𝑡𝑦</m:t>
                          </m:r>
                        </m:e>
                        <m:sub>
                          <m:r>
                            <a:rPr lang="en-US" i="1">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𝑃𝑜𝑝𝑢𝑙𝑎𝑡𝑖𝑜𝑛</m:t>
                      </m:r>
                      <m:r>
                        <a:rPr lang="en-US" i="1">
                          <a:latin typeface="Cambria Math" panose="02040503050406030204" pitchFamily="18" charset="0"/>
                        </a:rPr>
                        <m:t>∗</m:t>
                      </m:r>
                      <m:sSub>
                        <m:sSubPr>
                          <m:ctrlPr>
                            <a:rPr lang="sv-SE" i="1">
                              <a:latin typeface="Cambria Math" panose="02040503050406030204" pitchFamily="18" charset="0"/>
                            </a:rPr>
                          </m:ctrlPr>
                        </m:sSubPr>
                        <m:e>
                          <m:sSub>
                            <m:sSubPr>
                              <m:ctrlPr>
                                <a:rPr lang="en-US" i="1">
                                  <a:latin typeface="Cambria Math" panose="02040503050406030204" pitchFamily="18" charset="0"/>
                                </a:rPr>
                              </m:ctrlPr>
                            </m:sSubPr>
                            <m:e>
                              <m:r>
                                <a:rPr lang="sv-SE" i="1">
                                  <a:latin typeface="Cambria Math" panose="02040503050406030204" pitchFamily="18" charset="0"/>
                                </a:rPr>
                                <m:t>𝐶𝐿</m:t>
                              </m:r>
                            </m:e>
                            <m:sub>
                              <m:r>
                                <a:rPr lang="sv-SE" i="1">
                                  <a:latin typeface="Cambria Math" panose="02040503050406030204" pitchFamily="18" charset="0"/>
                                </a:rPr>
                                <m:t>𝑘</m:t>
                              </m:r>
                            </m:sub>
                          </m:sSub>
                          <m:r>
                            <a:rPr lang="sv-SE" i="1">
                              <a:latin typeface="Cambria Math" panose="02040503050406030204" pitchFamily="18" charset="0"/>
                            </a:rPr>
                            <m:t>∗</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𝑃𝐴𝐹</m:t>
                              </m:r>
                            </m:e>
                            <m:sub>
                              <m:r>
                                <a:rPr lang="en-US" i="1">
                                  <a:latin typeface="Cambria Math" panose="02040503050406030204" pitchFamily="18" charset="0"/>
                                </a:rPr>
                                <m:t>0</m:t>
                              </m:r>
                            </m:sub>
                          </m:sSub>
                          <m:r>
                            <a:rPr lang="en-US" i="1">
                              <a:latin typeface="Cambria Math" panose="02040503050406030204" pitchFamily="18" charset="0"/>
                            </a:rPr>
                            <m:t>− </m:t>
                          </m:r>
                          <m:r>
                            <a:rPr lang="en-US" i="1">
                              <a:latin typeface="Cambria Math" panose="02040503050406030204" pitchFamily="18" charset="0"/>
                            </a:rPr>
                            <m:t>𝑃𝐴𝐹</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sv-SE" i="1">
                              <a:latin typeface="Cambria Math" panose="02040503050406030204" pitchFamily="18" charset="0"/>
                            </a:rPr>
                            <m:t>𝐼</m:t>
                          </m:r>
                          <m:r>
                            <a:rPr lang="en-US" i="1">
                              <a:latin typeface="Cambria Math" panose="02040503050406030204" pitchFamily="18" charset="0"/>
                            </a:rPr>
                            <m:t>𝑅</m:t>
                          </m:r>
                        </m:e>
                        <m:sub>
                          <m:r>
                            <a:rPr lang="en-US" i="1">
                              <a:latin typeface="Cambria Math" panose="02040503050406030204" pitchFamily="18" charset="0"/>
                            </a:rPr>
                            <m:t>𝑘</m:t>
                          </m:r>
                        </m:sub>
                      </m:sSub>
                    </m:oMath>
                  </m:oMathPara>
                </a14:m>
                <a:endParaRPr lang="sv-SE" dirty="0"/>
              </a:p>
            </p:txBody>
          </p:sp>
        </mc:Choice>
        <mc:Fallback xmlns="">
          <p:sp>
            <p:nvSpPr>
              <p:cNvPr id="4" name="Rectangle 3"/>
              <p:cNvSpPr>
                <a:spLocks noRot="1" noChangeAspect="1" noMove="1" noResize="1" noEditPoints="1" noAdjustHandles="1" noChangeArrowheads="1" noChangeShapeType="1" noTextEdit="1"/>
              </p:cNvSpPr>
              <p:nvPr/>
            </p:nvSpPr>
            <p:spPr>
              <a:xfrm>
                <a:off x="420122" y="3056348"/>
                <a:ext cx="5740289" cy="369332"/>
              </a:xfrm>
              <a:prstGeom prst="rect">
                <a:avLst/>
              </a:prstGeom>
              <a:blipFill>
                <a:blip r:embed="rId6"/>
                <a:stretch>
                  <a:fillRect b="-13115"/>
                </a:stretch>
              </a:blipFill>
            </p:spPr>
            <p:txBody>
              <a:bodyPr/>
              <a:lstStyle/>
              <a:p>
                <a:r>
                  <a:rPr lang="sv-SE">
                    <a:noFill/>
                  </a:rPr>
                  <a:t> </a:t>
                </a:r>
              </a:p>
            </p:txBody>
          </p:sp>
        </mc:Fallback>
      </mc:AlternateContent>
      <p:sp>
        <p:nvSpPr>
          <p:cNvPr id="195" name="Content Placeholder 1"/>
          <p:cNvSpPr>
            <a:spLocks noGrp="1"/>
          </p:cNvSpPr>
          <p:nvPr>
            <p:ph sz="quarter" idx="4294967295"/>
          </p:nvPr>
        </p:nvSpPr>
        <p:spPr>
          <a:xfrm>
            <a:off x="340117" y="1750024"/>
            <a:ext cx="6302275" cy="444536"/>
          </a:xfrm>
          <a:prstGeom prst="rect">
            <a:avLst/>
          </a:prstGeom>
        </p:spPr>
        <p:txBody>
          <a:bodyPr>
            <a:noAutofit/>
          </a:bodyPr>
          <a:lstStyle/>
          <a:p>
            <a:pPr marL="0" indent="0">
              <a:buNone/>
            </a:pPr>
            <a:r>
              <a:rPr lang="en-US" sz="1800" dirty="0"/>
              <a:t>Calculate the deaths and cases avoided as (Jeuland et al., 2018):</a:t>
            </a:r>
          </a:p>
        </p:txBody>
      </p:sp>
    </p:spTree>
    <p:extLst>
      <p:ext uri="{BB962C8B-B14F-4D97-AF65-F5344CB8AC3E}">
        <p14:creationId xmlns:p14="http://schemas.microsoft.com/office/powerpoint/2010/main" val="139643051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5.2: Predict the impacts during the projects lifetime (time saved)</a:t>
            </a:r>
            <a:endParaRPr lang="en-GB" sz="4400" dirty="0">
              <a:latin typeface="Open Sans"/>
            </a:endParaRPr>
          </a:p>
        </p:txBody>
      </p:sp>
      <p:sp>
        <p:nvSpPr>
          <p:cNvPr id="12" name="Content Placeholder 1"/>
          <p:cNvSpPr>
            <a:spLocks noGrp="1"/>
          </p:cNvSpPr>
          <p:nvPr>
            <p:ph sz="quarter" idx="4294967295"/>
          </p:nvPr>
        </p:nvSpPr>
        <p:spPr>
          <a:xfrm>
            <a:off x="1064512" y="1674809"/>
            <a:ext cx="4778023" cy="4398732"/>
          </a:xfrm>
          <a:prstGeom prst="rect">
            <a:avLst/>
          </a:prstGeom>
        </p:spPr>
        <p:txBody>
          <a:bodyPr>
            <a:normAutofit/>
          </a:bodyPr>
          <a:lstStyle/>
          <a:p>
            <a:pPr marL="0" indent="0">
              <a:buNone/>
            </a:pPr>
            <a:endParaRPr lang="en-US" sz="2000" dirty="0">
              <a:latin typeface="Open Sans" panose="020B0606030504020204"/>
            </a:endParaRPr>
          </a:p>
          <a:p>
            <a:r>
              <a:rPr lang="en-US" sz="2000" dirty="0">
                <a:latin typeface="Open Sans" panose="020B0606030504020204"/>
              </a:rPr>
              <a:t>Determine the time of cooking</a:t>
            </a:r>
          </a:p>
          <a:p>
            <a:pPr marL="0" indent="0">
              <a:buNone/>
            </a:pPr>
            <a:endParaRPr lang="en-US" sz="2000" dirty="0">
              <a:latin typeface="Open Sans" panose="020B0606030504020204"/>
            </a:endParaRPr>
          </a:p>
          <a:p>
            <a:r>
              <a:rPr lang="en-US" sz="2000" dirty="0">
                <a:latin typeface="Open Sans" panose="020B0606030504020204"/>
              </a:rPr>
              <a:t>Determine the time of collection if applicable </a:t>
            </a:r>
          </a:p>
          <a:p>
            <a:pPr lvl="1">
              <a:buFont typeface="Courier New" panose="02070309020205020404" pitchFamily="49" charset="0"/>
              <a:buChar char="o"/>
            </a:pPr>
            <a:r>
              <a:rPr lang="en-US" sz="2000" dirty="0">
                <a:latin typeface="Open Sans" panose="020B0606030504020204"/>
              </a:rPr>
              <a:t>Biomass</a:t>
            </a:r>
          </a:p>
          <a:p>
            <a:pPr lvl="1">
              <a:buFont typeface="Courier New" panose="02070309020205020404" pitchFamily="49" charset="0"/>
              <a:buChar char="o"/>
            </a:pPr>
            <a:r>
              <a:rPr lang="en-US" sz="2000" dirty="0">
                <a:latin typeface="Open Sans" panose="020B0606030504020204"/>
              </a:rPr>
              <a:t>Biogas</a:t>
            </a:r>
          </a:p>
          <a:p>
            <a:pPr lvl="1"/>
            <a:endParaRPr lang="en-US" sz="2000" dirty="0">
              <a:latin typeface="Open Sans" panose="020B0606030504020204"/>
            </a:endParaRPr>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58670" y="1417234"/>
            <a:ext cx="5731177" cy="4056071"/>
          </a:xfrm>
          <a:prstGeom prst="rect">
            <a:avLst/>
          </a:prstGeom>
        </p:spPr>
      </p:pic>
      <p:sp>
        <p:nvSpPr>
          <p:cNvPr id="14" name="Rectangle 13"/>
          <p:cNvSpPr/>
          <p:nvPr/>
        </p:nvSpPr>
        <p:spPr>
          <a:xfrm>
            <a:off x="6508969" y="5495065"/>
            <a:ext cx="4630577" cy="646331"/>
          </a:xfrm>
          <a:prstGeom prst="rect">
            <a:avLst/>
          </a:prstGeom>
        </p:spPr>
        <p:txBody>
          <a:bodyPr wrap="square">
            <a:spAutoFit/>
          </a:bodyPr>
          <a:lstStyle/>
          <a:p>
            <a:pPr algn="ctr"/>
            <a:r>
              <a:rPr lang="en-US" dirty="0">
                <a:latin typeface="Open Sans" panose="020B0606030504020204"/>
              </a:rPr>
              <a:t>Travel time to firewood in Liberia in hours as estimated by OnStove</a:t>
            </a:r>
          </a:p>
        </p:txBody>
      </p:sp>
    </p:spTree>
    <p:extLst>
      <p:ext uri="{BB962C8B-B14F-4D97-AF65-F5344CB8AC3E}">
        <p14:creationId xmlns:p14="http://schemas.microsoft.com/office/powerpoint/2010/main" val="391307670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5.3: Predict the impacts during the projects lifetime (avoided emissions)</a:t>
            </a:r>
            <a:endParaRPr lang="en-GB" sz="4400" dirty="0">
              <a:latin typeface="Open Sans"/>
            </a:endParaRPr>
          </a:p>
        </p:txBody>
      </p:sp>
      <p:sp>
        <p:nvSpPr>
          <p:cNvPr id="8" name="Content Placeholder 5"/>
          <p:cNvSpPr>
            <a:spLocks noGrp="1"/>
          </p:cNvSpPr>
          <p:nvPr>
            <p:ph sz="quarter" idx="4294967295"/>
          </p:nvPr>
        </p:nvSpPr>
        <p:spPr>
          <a:xfrm>
            <a:off x="1425261" y="2266645"/>
            <a:ext cx="7113258" cy="3537389"/>
          </a:xfrm>
          <a:prstGeom prst="rect">
            <a:avLst/>
          </a:prstGeom>
        </p:spPr>
        <p:txBody>
          <a:bodyPr>
            <a:noAutofit/>
          </a:bodyPr>
          <a:lstStyle/>
          <a:p>
            <a:r>
              <a:rPr lang="en-US" sz="2000" dirty="0">
                <a:latin typeface="Open Sans" panose="020B0606030504020204"/>
              </a:rPr>
              <a:t>Emissions included:</a:t>
            </a:r>
          </a:p>
          <a:p>
            <a:pPr lvl="1"/>
            <a:r>
              <a:rPr lang="en-US" sz="2000" dirty="0">
                <a:latin typeface="Open Sans" panose="020B0606030504020204"/>
              </a:rPr>
              <a:t>Carbon dioxide</a:t>
            </a:r>
          </a:p>
          <a:p>
            <a:pPr lvl="1"/>
            <a:r>
              <a:rPr lang="en-US" sz="2000" dirty="0">
                <a:latin typeface="Open Sans" panose="020B0606030504020204"/>
              </a:rPr>
              <a:t>Methane</a:t>
            </a:r>
          </a:p>
          <a:p>
            <a:pPr lvl="1"/>
            <a:r>
              <a:rPr lang="en-US" sz="2000" dirty="0">
                <a:latin typeface="Open Sans" panose="020B0606030504020204"/>
              </a:rPr>
              <a:t>Nitrous dioxide</a:t>
            </a:r>
          </a:p>
          <a:p>
            <a:pPr lvl="1"/>
            <a:r>
              <a:rPr lang="en-US" sz="2000" dirty="0">
                <a:latin typeface="Open Sans" panose="020B0606030504020204"/>
              </a:rPr>
              <a:t>Carbon monoxide</a:t>
            </a:r>
          </a:p>
          <a:p>
            <a:pPr lvl="1"/>
            <a:r>
              <a:rPr lang="en-US" sz="2000" dirty="0">
                <a:latin typeface="Open Sans" panose="020B0606030504020204"/>
              </a:rPr>
              <a:t>Black carbon </a:t>
            </a:r>
          </a:p>
          <a:p>
            <a:pPr lvl="1"/>
            <a:r>
              <a:rPr lang="en-US" sz="2000" dirty="0">
                <a:latin typeface="Open Sans" panose="020B0606030504020204"/>
              </a:rPr>
              <a:t>Organic carbon</a:t>
            </a:r>
          </a:p>
          <a:p>
            <a:pPr marL="342900" lvl="1" indent="0">
              <a:buNone/>
            </a:pPr>
            <a:endParaRPr lang="en-US" sz="2000" dirty="0">
              <a:latin typeface="Open Sans" panose="020B0606030504020204"/>
            </a:endParaRPr>
          </a:p>
          <a:p>
            <a:r>
              <a:rPr lang="en-US" sz="2000" dirty="0">
                <a:latin typeface="Open Sans" panose="020B0606030504020204"/>
              </a:rPr>
              <a:t>100-year Global Warming Potentials</a:t>
            </a:r>
          </a:p>
          <a:p>
            <a:pPr marL="0" indent="0">
              <a:buNone/>
            </a:pPr>
            <a:endParaRPr lang="en-US" sz="2000" dirty="0">
              <a:latin typeface="Open Sans" panose="020B0606030504020204"/>
            </a:endParaRPr>
          </a:p>
          <a:p>
            <a:endParaRPr lang="en-US" sz="2000" dirty="0">
              <a:latin typeface="Open Sans" panose="020B0606030504020204"/>
            </a:endParaRPr>
          </a:p>
        </p:txBody>
      </p:sp>
      <p:sp>
        <p:nvSpPr>
          <p:cNvPr id="10" name="Right Brace 9"/>
          <p:cNvSpPr/>
          <p:nvPr/>
        </p:nvSpPr>
        <p:spPr>
          <a:xfrm>
            <a:off x="4022721" y="2771427"/>
            <a:ext cx="72008" cy="72008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1" name="TextBox 10"/>
          <p:cNvSpPr txBox="1"/>
          <p:nvPr/>
        </p:nvSpPr>
        <p:spPr>
          <a:xfrm>
            <a:off x="4310753" y="2987451"/>
            <a:ext cx="4608512" cy="276999"/>
          </a:xfrm>
          <a:prstGeom prst="rect">
            <a:avLst/>
          </a:prstGeom>
          <a:noFill/>
        </p:spPr>
        <p:txBody>
          <a:bodyPr wrap="square" lIns="0" tIns="0" rIns="0" bIns="0" rtlCol="0">
            <a:spAutoFit/>
          </a:bodyPr>
          <a:lstStyle/>
          <a:p>
            <a:pPr algn="l"/>
            <a:r>
              <a:rPr lang="en-US" i="1" dirty="0">
                <a:latin typeface="Open Sans" panose="020B0606030504020204"/>
              </a:rPr>
              <a:t>Emissions included in the Kyoto protocol</a:t>
            </a:r>
          </a:p>
        </p:txBody>
      </p:sp>
    </p:spTree>
    <p:extLst>
      <p:ext uri="{BB962C8B-B14F-4D97-AF65-F5344CB8AC3E}">
        <p14:creationId xmlns:p14="http://schemas.microsoft.com/office/powerpoint/2010/main" val="1554838135"/>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5.3: Predict the impacts during the projects lifetime (avoided emissions)</a:t>
            </a:r>
            <a:endParaRPr lang="en-GB" sz="4400" dirty="0">
              <a:latin typeface="Open Sans"/>
            </a:endParaRPr>
          </a:p>
        </p:txBody>
      </p:sp>
      <mc:AlternateContent xmlns:mc="http://schemas.openxmlformats.org/markup-compatibility/2006" xmlns:a14="http://schemas.microsoft.com/office/drawing/2010/main">
        <mc:Choice Requires="a14">
          <p:sp>
            <p:nvSpPr>
              <p:cNvPr id="2" name="Rectangle 1"/>
              <p:cNvSpPr/>
              <p:nvPr/>
            </p:nvSpPr>
            <p:spPr>
              <a:xfrm>
                <a:off x="887214" y="1858968"/>
                <a:ext cx="10162640" cy="4220514"/>
              </a:xfrm>
              <a:prstGeom prst="rect">
                <a:avLst/>
              </a:prstGeom>
            </p:spPr>
            <p:txBody>
              <a:bodyPr wrap="square">
                <a:spAutoFit/>
              </a:bodyPr>
              <a:lstStyle/>
              <a:p>
                <a:pPr marL="457200" indent="-457200">
                  <a:buAutoNum type="arabicPeriod"/>
                </a:pPr>
                <a:r>
                  <a:rPr lang="en-US" sz="2000" dirty="0">
                    <a:latin typeface="Open Sans" panose="020B0606030504020204"/>
                  </a:rPr>
                  <a:t>Calculate fuel use</a:t>
                </a:r>
              </a:p>
              <a:p>
                <a:pPr marL="2598738" indent="-2598738"/>
                <a14:m>
                  <m:oMath xmlns:m="http://schemas.openxmlformats.org/officeDocument/2006/math">
                    <m:r>
                      <a:rPr lang="en-US" sz="2000" i="1">
                        <a:latin typeface="Cambria Math" panose="02040503050406030204" pitchFamily="18" charset="0"/>
                      </a:rPr>
                      <m:t>𝑓</m:t>
                    </m:r>
                    <m:r>
                      <a:rPr lang="en-GB" sz="2000" i="1">
                        <a:latin typeface="Cambria Math" panose="02040503050406030204" pitchFamily="18" charset="0"/>
                      </a:rPr>
                      <m:t>=</m:t>
                    </m:r>
                    <m:f>
                      <m:fPr>
                        <m:ctrlPr>
                          <a:rPr lang="en-US" sz="2000" i="1">
                            <a:latin typeface="Cambria Math" panose="02040503050406030204" pitchFamily="18" charset="0"/>
                          </a:rPr>
                        </m:ctrlPr>
                      </m:fPr>
                      <m:num>
                        <m:r>
                          <a:rPr lang="sv-SE" sz="2000" i="1">
                            <a:latin typeface="Cambria Math" panose="02040503050406030204" pitchFamily="18" charset="0"/>
                          </a:rPr>
                          <m:t>3.64</m:t>
                        </m:r>
                        <m:r>
                          <a:rPr lang="en-GB" sz="2000" i="1" smtClean="0">
                            <a:latin typeface="Cambria Math" panose="02040503050406030204" pitchFamily="18" charset="0"/>
                          </a:rPr>
                          <m:t>∗</m:t>
                        </m:r>
                        <m:f>
                          <m:fPr>
                            <m:ctrlPr>
                              <a:rPr lang="en-US" sz="2000" i="1">
                                <a:latin typeface="Cambria Math" panose="02040503050406030204" pitchFamily="18" charset="0"/>
                              </a:rPr>
                            </m:ctrlPr>
                          </m:fPr>
                          <m:num>
                            <m:r>
                              <a:rPr lang="en-GB" sz="2000" i="1">
                                <a:latin typeface="Cambria Math" panose="02040503050406030204" pitchFamily="18" charset="0"/>
                              </a:rPr>
                              <m:t>𝑚𝑒𝑎𝑙𝑠</m:t>
                            </m:r>
                          </m:num>
                          <m:den>
                            <m:r>
                              <a:rPr lang="en-GB" sz="2000" i="1">
                                <a:latin typeface="Cambria Math" panose="02040503050406030204" pitchFamily="18" charset="0"/>
                              </a:rPr>
                              <m:t>𝑑𝑎𝑦</m:t>
                            </m:r>
                          </m:den>
                        </m:f>
                        <m:r>
                          <a:rPr lang="en-GB" sz="2000" i="1">
                            <a:latin typeface="Cambria Math" panose="02040503050406030204" pitchFamily="18" charset="0"/>
                          </a:rPr>
                          <m:t>∗365</m:t>
                        </m:r>
                      </m:num>
                      <m:den>
                        <m:r>
                          <a:rPr lang="en-GB" sz="2000" i="1">
                            <a:latin typeface="Cambria Math" panose="02040503050406030204" pitchFamily="18" charset="0"/>
                          </a:rPr>
                          <m:t>𝑒𝑓𝑓</m:t>
                        </m:r>
                      </m:den>
                    </m:f>
                    <m:r>
                      <a:rPr lang="en-GB" sz="2000" i="1">
                        <a:latin typeface="Cambria Math" panose="02040503050406030204" pitchFamily="18" charset="0"/>
                      </a:rPr>
                      <m:t> </m:t>
                    </m:r>
                  </m:oMath>
                </a14:m>
                <a:r>
                  <a:rPr lang="sv-SE" sz="1600" i="1" dirty="0">
                    <a:latin typeface="Open Sans" panose="020B0606030504020204"/>
                  </a:rPr>
                  <a:t>	  </a:t>
                </a:r>
                <a:r>
                  <a:rPr lang="en-US" sz="1600" i="1" dirty="0">
                    <a:latin typeface="Open Sans" panose="020B0606030504020204"/>
                  </a:rPr>
                  <a:t>where 3.64 MJ of energy required for cooking one standard meal, </a:t>
                </a:r>
                <a14:m>
                  <m:oMath xmlns:m="http://schemas.openxmlformats.org/officeDocument/2006/math">
                    <m:r>
                      <a:rPr lang="en-US" sz="1600" b="0" i="1" smtClean="0">
                        <a:latin typeface="Cambria Math" panose="02040503050406030204" pitchFamily="18" charset="0"/>
                      </a:rPr>
                      <m:t>𝑒𝑓𝑓</m:t>
                    </m:r>
                  </m:oMath>
                </a14:m>
                <a:r>
                  <a:rPr lang="en-US" sz="1600" i="1" dirty="0">
                    <a:latin typeface="Open Sans" panose="020B0606030504020204"/>
                  </a:rPr>
                  <a:t> the 	efficiency of the stove</a:t>
                </a:r>
              </a:p>
              <a:p>
                <a:pPr marL="2598738" indent="-2598738"/>
                <a:endParaRPr lang="sv-SE" sz="1600" i="1" dirty="0">
                  <a:latin typeface="Open Sans" panose="020B0606030504020204"/>
                </a:endParaRPr>
              </a:p>
              <a:p>
                <a:pPr marL="2598738" indent="-2598738"/>
                <a:endParaRPr lang="sv-SE" sz="2000" dirty="0">
                  <a:latin typeface="Open Sans" panose="020B0606030504020204"/>
                </a:endParaRPr>
              </a:p>
              <a:p>
                <a:r>
                  <a:rPr lang="sv-SE" sz="2000" dirty="0">
                    <a:latin typeface="Open Sans" panose="020B0606030504020204"/>
                  </a:rPr>
                  <a:t>2. </a:t>
                </a:r>
                <a:r>
                  <a:rPr lang="sv-SE" sz="2000" dirty="0" err="1">
                    <a:latin typeface="Open Sans" panose="020B0606030504020204"/>
                  </a:rPr>
                  <a:t>Calculate</a:t>
                </a:r>
                <a:r>
                  <a:rPr lang="sv-SE" sz="2000" dirty="0">
                    <a:latin typeface="Open Sans" panose="020B0606030504020204"/>
                  </a:rPr>
                  <a:t> the </a:t>
                </a:r>
                <a:r>
                  <a:rPr lang="sv-SE" sz="2000" dirty="0" err="1">
                    <a:latin typeface="Open Sans" panose="020B0606030504020204"/>
                  </a:rPr>
                  <a:t>carbon</a:t>
                </a:r>
                <a:r>
                  <a:rPr lang="sv-SE" sz="2000" dirty="0">
                    <a:latin typeface="Open Sans" panose="020B0606030504020204"/>
                  </a:rPr>
                  <a:t> </a:t>
                </a:r>
                <a:r>
                  <a:rPr lang="sv-SE" sz="2000" dirty="0" err="1">
                    <a:latin typeface="Open Sans" panose="020B0606030504020204"/>
                  </a:rPr>
                  <a:t>intensity</a:t>
                </a:r>
                <a:r>
                  <a:rPr lang="sv-SE" sz="2000" dirty="0">
                    <a:latin typeface="Open Sans" panose="020B0606030504020204"/>
                  </a:rPr>
                  <a:t> </a:t>
                </a:r>
                <a:endParaRPr lang="sv-SE" sz="2000" i="1" dirty="0">
                  <a:latin typeface="Open Sans" panose="020B0606030504020204"/>
                </a:endParaRPr>
              </a:p>
              <a:p>
                <a:pPr marL="2598738" indent="-2598738"/>
                <a:r>
                  <a:rPr lang="sv-SE" sz="2000" dirty="0">
                    <a:latin typeface="Open Sans" panose="020B0606030504020204"/>
                  </a:rPr>
                  <a:t>    </a:t>
                </a:r>
                <a14:m>
                  <m:oMath xmlns:m="http://schemas.openxmlformats.org/officeDocument/2006/math">
                    <m:sSub>
                      <m:sSubPr>
                        <m:ctrlPr>
                          <a:rPr lang="sv-SE"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𝑖</m:t>
                        </m:r>
                      </m:sub>
                    </m:sSub>
                    <m:r>
                      <a:rPr lang="en-US" sz="2000" i="1">
                        <a:latin typeface="Cambria Math" panose="02040503050406030204" pitchFamily="18" charset="0"/>
                      </a:rPr>
                      <m:t>= </m:t>
                    </m:r>
                    <m:nary>
                      <m:naryPr>
                        <m:chr m:val="∑"/>
                        <m:limLoc m:val="undOvr"/>
                        <m:supHide m:val="on"/>
                        <m:ctrlPr>
                          <a:rPr lang="sv-SE" sz="2000" i="1">
                            <a:latin typeface="Cambria Math" panose="02040503050406030204" pitchFamily="18" charset="0"/>
                          </a:rPr>
                        </m:ctrlPr>
                      </m:naryPr>
                      <m:sub>
                        <m:r>
                          <a:rPr lang="en-US" sz="2000" i="1">
                            <a:latin typeface="Cambria Math" panose="02040503050406030204" pitchFamily="18" charset="0"/>
                          </a:rPr>
                          <m:t>𝑗</m:t>
                        </m:r>
                      </m:sub>
                      <m:sup/>
                      <m:e>
                        <m:sSub>
                          <m:sSubPr>
                            <m:ctrlPr>
                              <a:rPr lang="sv-SE" sz="2000" i="1">
                                <a:latin typeface="Cambria Math" panose="02040503050406030204" pitchFamily="18" charset="0"/>
                              </a:rPr>
                            </m:ctrlPr>
                          </m:sSubPr>
                          <m:e>
                            <m:sSub>
                              <m:sSubPr>
                                <m:ctrlPr>
                                  <a:rPr lang="sv-SE" sz="2000" i="1">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r>
                              <a:rPr lang="en-US" sz="2000" i="1">
                                <a:latin typeface="Cambria Math" panose="02040503050406030204" pitchFamily="18" charset="0"/>
                              </a:rPr>
                              <m:t>∗</m:t>
                            </m:r>
                            <m:r>
                              <a:rPr lang="en-US" sz="2000" i="1">
                                <a:latin typeface="Cambria Math" panose="02040503050406030204" pitchFamily="18" charset="0"/>
                              </a:rPr>
                              <m:t>𝐺𝑊𝑃</m:t>
                            </m:r>
                          </m:e>
                          <m:sub>
                            <m:r>
                              <a:rPr lang="en-US" sz="2000" i="1">
                                <a:latin typeface="Cambria Math" panose="02040503050406030204" pitchFamily="18" charset="0"/>
                              </a:rPr>
                              <m:t>𝑗</m:t>
                            </m:r>
                          </m:sub>
                        </m:sSub>
                      </m:e>
                    </m:nary>
                  </m:oMath>
                </a14:m>
                <a:r>
                  <a:rPr lang="sv-SE" sz="2000" dirty="0">
                    <a:latin typeface="Open Sans" panose="020B0606030504020204"/>
                  </a:rPr>
                  <a:t>   		</a:t>
                </a:r>
                <a:r>
                  <a:rPr lang="sv-SE" sz="1600" i="1" dirty="0" err="1">
                    <a:latin typeface="Open Sans" panose="020B0606030504020204"/>
                  </a:rPr>
                  <a:t>where</a:t>
                </a:r>
                <a:r>
                  <a:rPr lang="sv-SE" sz="1600" i="1" dirty="0">
                    <a:latin typeface="Open Sans" panose="020B0606030504020204"/>
                  </a:rPr>
                  <a:t> </a:t>
                </a:r>
                <a14:m>
                  <m:oMath xmlns:m="http://schemas.openxmlformats.org/officeDocument/2006/math">
                    <m:sSub>
                      <m:sSubPr>
                        <m:ctrlPr>
                          <a:rPr lang="sv-SE" sz="1600" i="1">
                            <a:latin typeface="Cambria Math" panose="02040503050406030204" pitchFamily="18" charset="0"/>
                          </a:rPr>
                        </m:ctrlPr>
                      </m:sSubPr>
                      <m:e>
                        <m:r>
                          <a:rPr lang="en-US" sz="1600" i="1">
                            <a:latin typeface="Cambria Math" panose="02040503050406030204" pitchFamily="18" charset="0"/>
                          </a:rPr>
                          <m:t>𝜀</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𝑗</m:t>
                        </m:r>
                      </m:sub>
                    </m:sSub>
                  </m:oMath>
                </a14:m>
                <a:r>
                  <a:rPr lang="sv-SE" sz="1600" i="1" dirty="0">
                    <a:latin typeface="Open Sans" panose="020B0606030504020204"/>
                  </a:rPr>
                  <a:t> is the emission </a:t>
                </a:r>
                <a:r>
                  <a:rPr lang="sv-SE" sz="1600" i="1" dirty="0" err="1">
                    <a:latin typeface="Open Sans" panose="020B0606030504020204"/>
                  </a:rPr>
                  <a:t>intensity</a:t>
                </a:r>
                <a:r>
                  <a:rPr lang="sv-SE" sz="1600" i="1" dirty="0">
                    <a:latin typeface="Open Sans" panose="020B0606030504020204"/>
                  </a:rPr>
                  <a:t> </a:t>
                </a:r>
                <a:r>
                  <a:rPr lang="sv-SE" sz="1600" i="1" dirty="0" err="1">
                    <a:latin typeface="Open Sans" panose="020B0606030504020204"/>
                  </a:rPr>
                  <a:t>of</a:t>
                </a:r>
                <a:r>
                  <a:rPr lang="sv-SE" sz="1600" i="1" dirty="0">
                    <a:latin typeface="Open Sans" panose="020B0606030504020204"/>
                  </a:rPr>
                  <a:t> the </a:t>
                </a:r>
                <a:r>
                  <a:rPr lang="sv-SE" sz="1600" i="1" dirty="0" err="1">
                    <a:latin typeface="Open Sans" panose="020B0606030504020204"/>
                  </a:rPr>
                  <a:t>pollutant</a:t>
                </a:r>
                <a:r>
                  <a:rPr lang="sv-SE" sz="1600" i="1" dirty="0">
                    <a:latin typeface="Open Sans" panose="020B0606030504020204"/>
                  </a:rPr>
                  <a:t> in </a:t>
                </a:r>
                <a:r>
                  <a:rPr lang="sv-SE" sz="1600" i="1" dirty="0" err="1">
                    <a:latin typeface="Open Sans" panose="020B0606030504020204"/>
                  </a:rPr>
                  <a:t>grPollutant</a:t>
                </a:r>
                <a:r>
                  <a:rPr lang="sv-SE" sz="1600" i="1" dirty="0">
                    <a:latin typeface="Open Sans" panose="020B0606030504020204"/>
                  </a:rPr>
                  <a:t> / </a:t>
                </a:r>
                <a:r>
                  <a:rPr lang="sv-SE" sz="1600" i="1" dirty="0" err="1">
                    <a:latin typeface="Open Sans" panose="020B0606030504020204"/>
                  </a:rPr>
                  <a:t>kgFuel</a:t>
                </a:r>
                <a:r>
                  <a:rPr lang="sv-SE" sz="1600" i="1" dirty="0">
                    <a:latin typeface="Open Sans" panose="020B0606030504020204"/>
                  </a:rPr>
                  <a:t> and </a:t>
                </a:r>
                <a14:m>
                  <m:oMath xmlns:m="http://schemas.openxmlformats.org/officeDocument/2006/math">
                    <m:r>
                      <a:rPr lang="en-US" sz="1600" i="1">
                        <a:latin typeface="Cambria Math" panose="02040503050406030204" pitchFamily="18" charset="0"/>
                      </a:rPr>
                      <m:t>𝐺𝑊𝑃</m:t>
                    </m:r>
                  </m:oMath>
                </a14:m>
                <a:r>
                  <a:rPr lang="sv-SE" sz="1600" i="1" dirty="0">
                    <a:latin typeface="Open Sans" panose="020B0606030504020204"/>
                  </a:rPr>
                  <a:t> the 100 </a:t>
                </a:r>
                <a:r>
                  <a:rPr lang="sv-SE" sz="1600" i="1" dirty="0" err="1">
                    <a:latin typeface="Open Sans" panose="020B0606030504020204"/>
                  </a:rPr>
                  <a:t>year</a:t>
                </a:r>
                <a:r>
                  <a:rPr lang="sv-SE" sz="1600" i="1" dirty="0">
                    <a:latin typeface="Open Sans" panose="020B0606030504020204"/>
                  </a:rPr>
                  <a:t> global </a:t>
                </a:r>
                <a:r>
                  <a:rPr lang="sv-SE" sz="1600" i="1" dirty="0" err="1">
                    <a:latin typeface="Open Sans" panose="020B0606030504020204"/>
                  </a:rPr>
                  <a:t>warming</a:t>
                </a:r>
                <a:r>
                  <a:rPr lang="sv-SE" sz="1600" i="1" dirty="0">
                    <a:latin typeface="Open Sans" panose="020B0606030504020204"/>
                  </a:rPr>
                  <a:t> potential </a:t>
                </a:r>
                <a:r>
                  <a:rPr lang="sv-SE" sz="1600" i="1" dirty="0" err="1">
                    <a:latin typeface="Open Sans" panose="020B0606030504020204"/>
                  </a:rPr>
                  <a:t>of</a:t>
                </a:r>
                <a:r>
                  <a:rPr lang="sv-SE" sz="1600" i="1" dirty="0">
                    <a:latin typeface="Open Sans" panose="020B0606030504020204"/>
                  </a:rPr>
                  <a:t> the </a:t>
                </a:r>
                <a:r>
                  <a:rPr lang="sv-SE" sz="1600" i="1" dirty="0" err="1">
                    <a:latin typeface="Open Sans" panose="020B0606030504020204"/>
                  </a:rPr>
                  <a:t>pollutant</a:t>
                </a:r>
                <a:r>
                  <a:rPr lang="sv-SE" sz="1600" i="1" dirty="0">
                    <a:latin typeface="Open Sans" panose="020B0606030504020204"/>
                  </a:rPr>
                  <a:t> in grCO2eq / 	</a:t>
                </a:r>
                <a:r>
                  <a:rPr lang="sv-SE" sz="1600" i="1" dirty="0" err="1">
                    <a:latin typeface="Open Sans" panose="020B0606030504020204"/>
                  </a:rPr>
                  <a:t>grPollutant</a:t>
                </a:r>
                <a:endParaRPr lang="sv-SE" sz="1600" i="1" dirty="0">
                  <a:latin typeface="Open Sans" panose="020B0606030504020204"/>
                </a:endParaRPr>
              </a:p>
              <a:p>
                <a:endParaRPr lang="sv-SE" sz="2000" dirty="0">
                  <a:latin typeface="Open Sans" panose="020B0606030504020204"/>
                </a:endParaRPr>
              </a:p>
              <a:p>
                <a:r>
                  <a:rPr lang="sv-SE" sz="2000" dirty="0">
                    <a:latin typeface="Open Sans" panose="020B0606030504020204"/>
                  </a:rPr>
                  <a:t>3. </a:t>
                </a:r>
                <a:r>
                  <a:rPr lang="sv-SE" sz="2000" dirty="0" err="1">
                    <a:latin typeface="Open Sans" panose="020B0606030504020204"/>
                  </a:rPr>
                  <a:t>Calculate</a:t>
                </a:r>
                <a:r>
                  <a:rPr lang="sv-SE" sz="2000" dirty="0">
                    <a:latin typeface="Open Sans" panose="020B0606030504020204"/>
                  </a:rPr>
                  <a:t> </a:t>
                </a:r>
                <a:r>
                  <a:rPr lang="sv-SE" sz="2000" dirty="0" err="1">
                    <a:latin typeface="Open Sans" panose="020B0606030504020204"/>
                  </a:rPr>
                  <a:t>reduced</a:t>
                </a:r>
                <a:r>
                  <a:rPr lang="sv-SE" sz="2000" dirty="0">
                    <a:latin typeface="Open Sans" panose="020B0606030504020204"/>
                  </a:rPr>
                  <a:t> </a:t>
                </a:r>
                <a:r>
                  <a:rPr lang="sv-SE" sz="2000" dirty="0" err="1">
                    <a:latin typeface="Open Sans" panose="020B0606030504020204"/>
                  </a:rPr>
                  <a:t>carbon</a:t>
                </a:r>
                <a:r>
                  <a:rPr lang="sv-SE" sz="2000" dirty="0">
                    <a:latin typeface="Open Sans" panose="020B0606030504020204"/>
                  </a:rPr>
                  <a:t> emissions</a:t>
                </a:r>
              </a:p>
              <a:p>
                <a:r>
                  <a:rPr lang="sv-SE" sz="2000" dirty="0">
                    <a:latin typeface="Open Sans" panose="020B0606030504020204"/>
                  </a:rPr>
                  <a:t>	</a:t>
                </a:r>
                <a14:m>
                  <m:oMath xmlns:m="http://schemas.openxmlformats.org/officeDocument/2006/math">
                    <m:r>
                      <a:rPr lang="sv-SE" sz="2000" i="1" dirty="0">
                        <a:latin typeface="Cambria Math" panose="02040503050406030204" pitchFamily="18" charset="0"/>
                      </a:rPr>
                      <m:t>𝐴𝑣𝑜𝑖𝑑𝑒𝑑</m:t>
                    </m:r>
                    <m:r>
                      <a:rPr lang="sv-SE" sz="2000" i="1" dirty="0">
                        <a:latin typeface="Cambria Math" panose="02040503050406030204" pitchFamily="18" charset="0"/>
                      </a:rPr>
                      <m:t> </m:t>
                    </m:r>
                    <m:r>
                      <a:rPr lang="sv-SE" sz="2000" i="1" dirty="0">
                        <a:latin typeface="Cambria Math" panose="02040503050406030204" pitchFamily="18" charset="0"/>
                      </a:rPr>
                      <m:t>𝑒𝑚𝑖𝑠𝑠𝑖𝑜𝑛𝑠</m:t>
                    </m:r>
                    <m:r>
                      <a:rPr lang="en-US" sz="2000"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𝑖</m:t>
                        </m:r>
                      </m:sub>
                    </m:sSub>
                  </m:oMath>
                </a14:m>
                <a:endParaRPr lang="sv-SE" sz="2000" i="1" dirty="0">
                  <a:latin typeface="Open Sans" panose="020B0606030504020204"/>
                </a:endParaRPr>
              </a:p>
              <a:p>
                <a:endParaRPr lang="sv-SE" sz="2000" dirty="0">
                  <a:latin typeface="Open Sans" panose="020B0606030504020204"/>
                </a:endParaRPr>
              </a:p>
            </p:txBody>
          </p:sp>
        </mc:Choice>
        <mc:Fallback xmlns="">
          <p:sp>
            <p:nvSpPr>
              <p:cNvPr id="2" name="Rectangle 1"/>
              <p:cNvSpPr>
                <a:spLocks noRot="1" noChangeAspect="1" noMove="1" noResize="1" noEditPoints="1" noAdjustHandles="1" noChangeArrowheads="1" noChangeShapeType="1" noTextEdit="1"/>
              </p:cNvSpPr>
              <p:nvPr/>
            </p:nvSpPr>
            <p:spPr>
              <a:xfrm>
                <a:off x="887214" y="1858968"/>
                <a:ext cx="10162640" cy="4220514"/>
              </a:xfrm>
              <a:prstGeom prst="rect">
                <a:avLst/>
              </a:prstGeom>
              <a:blipFill>
                <a:blip r:embed="rId3"/>
                <a:stretch>
                  <a:fillRect l="-660" t="-723"/>
                </a:stretch>
              </a:blipFill>
            </p:spPr>
            <p:txBody>
              <a:bodyPr/>
              <a:lstStyle/>
              <a:p>
                <a:r>
                  <a:rPr lang="en-US">
                    <a:noFill/>
                  </a:rPr>
                  <a:t> </a:t>
                </a:r>
              </a:p>
            </p:txBody>
          </p:sp>
        </mc:Fallback>
      </mc:AlternateContent>
    </p:spTree>
    <p:extLst>
      <p:ext uri="{BB962C8B-B14F-4D97-AF65-F5344CB8AC3E}">
        <p14:creationId xmlns:p14="http://schemas.microsoft.com/office/powerpoint/2010/main" val="33367013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5.3: Predict the impacts during the projects lifetime (avoided emissions)</a:t>
            </a:r>
            <a:endParaRPr lang="en-GB" sz="4400" dirty="0">
              <a:latin typeface="Open Sans"/>
            </a:endParaRPr>
          </a:p>
        </p:txBody>
      </p:sp>
      <mc:AlternateContent xmlns:mc="http://schemas.openxmlformats.org/markup-compatibility/2006" xmlns:a14="http://schemas.microsoft.com/office/drawing/2010/main">
        <mc:Choice Requires="a14">
          <p:sp>
            <p:nvSpPr>
              <p:cNvPr id="5" name="Content Placeholder 5"/>
              <p:cNvSpPr>
                <a:spLocks noGrp="1"/>
              </p:cNvSpPr>
              <p:nvPr>
                <p:ph sz="quarter" idx="4294967295"/>
              </p:nvPr>
            </p:nvSpPr>
            <p:spPr>
              <a:xfrm>
                <a:off x="848714" y="1834520"/>
                <a:ext cx="6081475" cy="4282577"/>
              </a:xfrm>
              <a:prstGeom prst="rect">
                <a:avLst/>
              </a:prstGeom>
            </p:spPr>
            <p:txBody>
              <a:bodyPr>
                <a:noAutofit/>
              </a:bodyPr>
              <a:lstStyle/>
              <a:p>
                <a:r>
                  <a:rPr lang="en-US" sz="2000" dirty="0">
                    <a:latin typeface="Open Sans" panose="020B0606030504020204"/>
                  </a:rPr>
                  <a:t>Fuel specific calculations:</a:t>
                </a:r>
              </a:p>
              <a:p>
                <a:pPr lvl="1">
                  <a:buFont typeface="Courier New" panose="02070309020205020404" pitchFamily="49" charset="0"/>
                  <a:buChar char="o"/>
                </a:pPr>
                <a:r>
                  <a:rPr lang="en-US" sz="2000" dirty="0">
                    <a:latin typeface="Open Sans" panose="020B0606030504020204"/>
                  </a:rPr>
                  <a:t>Fraction of non-renewable biomass (all biomass and charcoal options)</a:t>
                </a:r>
              </a:p>
              <a:p>
                <a:pPr marL="685800" lvl="2" indent="0">
                  <a:buNone/>
                </a:pPr>
                <a:endParaRPr lang="sv-SE" dirty="0">
                  <a:latin typeface="Open Sans" panose="020B0606030504020204"/>
                </a:endParaRPr>
              </a:p>
              <a:p>
                <a:pPr marL="685800" lvl="2" indent="0">
                  <a:buNone/>
                </a:pPr>
                <a14:m>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𝑖</m:t>
                        </m:r>
                      </m:sub>
                    </m:sSub>
                    <m:r>
                      <a:rPr lang="en-US" i="1">
                        <a:latin typeface="Cambria Math" panose="02040503050406030204" pitchFamily="18" charset="0"/>
                      </a:rPr>
                      <m:t>= </m:t>
                    </m:r>
                    <m:nary>
                      <m:naryPr>
                        <m:chr m:val="∑"/>
                        <m:limLoc m:val="undOvr"/>
                        <m:supHide m:val="on"/>
                        <m:ctrlPr>
                          <a:rPr lang="sv-SE" i="1">
                            <a:latin typeface="Cambria Math" panose="02040503050406030204" pitchFamily="18" charset="0"/>
                          </a:rPr>
                        </m:ctrlPr>
                      </m:naryPr>
                      <m:sub>
                        <m:r>
                          <a:rPr lang="en-US" i="1">
                            <a:latin typeface="Cambria Math" panose="02040503050406030204" pitchFamily="18" charset="0"/>
                          </a:rPr>
                          <m:t>𝑗</m:t>
                        </m:r>
                      </m:sub>
                      <m:sup/>
                      <m:e>
                        <m:sSub>
                          <m:sSubPr>
                            <m:ctrlPr>
                              <a:rPr lang="sv-SE" i="1">
                                <a:latin typeface="Cambria Math" panose="02040503050406030204" pitchFamily="18" charset="0"/>
                              </a:rPr>
                            </m:ctrlPr>
                          </m:sSubPr>
                          <m:e>
                            <m:sSub>
                              <m:sSubPr>
                                <m:ctrlPr>
                                  <a:rPr lang="sv-SE"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𝐺𝑊𝑃</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𝜓</m:t>
                        </m:r>
                      </m:e>
                    </m:nary>
                  </m:oMath>
                </a14:m>
                <a:r>
                  <a:rPr lang="en-US" dirty="0">
                    <a:latin typeface="Open Sans" panose="020B0606030504020204"/>
                  </a:rPr>
                  <a:t>,   </a:t>
                </a:r>
              </a:p>
              <a:p>
                <a:pPr marL="685800" lvl="2" indent="0">
                  <a:buNone/>
                </a:pPr>
                <a:endParaRPr lang="en-US" dirty="0">
                  <a:latin typeface="Open Sans" panose="020B0606030504020204"/>
                </a:endParaRPr>
              </a:p>
              <a:p>
                <a:pPr marL="685800" lvl="2" indent="0">
                  <a:buNone/>
                </a:pPr>
                <a:r>
                  <a:rPr lang="en-US" dirty="0">
                    <a:latin typeface="Open Sans" panose="020B0606030504020204"/>
                  </a:rPr>
                  <a:t>where </a:t>
                </a:r>
                <a14:m>
                  <m:oMath xmlns:m="http://schemas.openxmlformats.org/officeDocument/2006/math">
                    <m:r>
                      <a:rPr lang="en-US" i="1">
                        <a:latin typeface="Cambria Math" panose="02040503050406030204" pitchFamily="18" charset="0"/>
                      </a:rPr>
                      <m:t>𝜓</m:t>
                    </m:r>
                    <m:r>
                      <a:rPr lang="en-US" i="1">
                        <a:latin typeface="Cambria Math" panose="02040503050406030204" pitchFamily="18" charset="0"/>
                      </a:rPr>
                      <m:t>=1 </m:t>
                    </m:r>
                    <m:r>
                      <a:rPr lang="en-US" i="1">
                        <a:latin typeface="Cambria Math" panose="02040503050406030204" pitchFamily="18" charset="0"/>
                      </a:rPr>
                      <m:t>𝑓𝑜𝑟</m:t>
                    </m:r>
                    <m:r>
                      <a:rPr lang="en-US" i="1">
                        <a:latin typeface="Cambria Math" panose="02040503050406030204" pitchFamily="18" charset="0"/>
                      </a:rPr>
                      <m:t> </m:t>
                    </m:r>
                    <m:r>
                      <a:rPr lang="en-US" i="1">
                        <a:latin typeface="Cambria Math" panose="02040503050406030204" pitchFamily="18" charset="0"/>
                      </a:rPr>
                      <m:t>𝑗</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𝐶𝑂</m:t>
                        </m:r>
                      </m:e>
                      <m:sub>
                        <m:r>
                          <a:rPr lang="en-US" i="1">
                            <a:latin typeface="Cambria Math" panose="02040503050406030204" pitchFamily="18" charset="0"/>
                          </a:rPr>
                          <m:t>2</m:t>
                        </m:r>
                      </m:sub>
                    </m:sSub>
                  </m:oMath>
                </a14:m>
                <a:r>
                  <a:rPr lang="en-US" dirty="0">
                    <a:latin typeface="Open Sans" panose="020B0606030504020204"/>
                  </a:rPr>
                  <a:t> </a:t>
                </a:r>
                <a:endParaRPr lang="sv-SE" dirty="0">
                  <a:latin typeface="Open Sans" panose="020B0606030504020204"/>
                </a:endParaRPr>
              </a:p>
              <a:p>
                <a:pPr marL="685800" lvl="2" indent="0">
                  <a:buNone/>
                </a:pPr>
                <a:endParaRPr lang="sv-SE" dirty="0">
                  <a:latin typeface="Open Sans" panose="020B0606030504020204"/>
                </a:endParaRPr>
              </a:p>
              <a:p>
                <a:pPr lvl="1">
                  <a:buFont typeface="Courier New" panose="02070309020205020404" pitchFamily="49" charset="0"/>
                  <a:buChar char="o"/>
                </a:pPr>
                <a:r>
                  <a:rPr lang="en-US" sz="2000" dirty="0">
                    <a:latin typeface="Open Sans" panose="020B0606030504020204"/>
                  </a:rPr>
                  <a:t>Production emissions </a:t>
                </a:r>
              </a:p>
              <a:p>
                <a:pPr lvl="2">
                  <a:buFont typeface="Wingdings" panose="05000000000000000000" pitchFamily="2" charset="2"/>
                  <a:buChar char="§"/>
                </a:pPr>
                <a:r>
                  <a:rPr lang="en-US" dirty="0">
                    <a:latin typeface="Open Sans" panose="020B0606030504020204"/>
                  </a:rPr>
                  <a:t>Production of electricity</a:t>
                </a:r>
              </a:p>
              <a:p>
                <a:pPr lvl="2">
                  <a:buFont typeface="Wingdings" panose="05000000000000000000" pitchFamily="2" charset="2"/>
                  <a:buChar char="§"/>
                </a:pPr>
                <a:r>
                  <a:rPr lang="en-US" dirty="0">
                    <a:latin typeface="Open Sans" panose="020B0606030504020204"/>
                  </a:rPr>
                  <a:t>Production of charcoal</a:t>
                </a:r>
              </a:p>
              <a:p>
                <a:pPr lvl="2"/>
                <a:endParaRPr lang="sv-SE" dirty="0">
                  <a:latin typeface="Open Sans" panose="020B0606030504020204"/>
                </a:endParaRPr>
              </a:p>
              <a:p>
                <a:pPr lvl="1">
                  <a:buFont typeface="Courier New" panose="02070309020205020404" pitchFamily="49" charset="0"/>
                  <a:buChar char="o"/>
                </a:pPr>
                <a:r>
                  <a:rPr lang="en-US" sz="2000" dirty="0">
                    <a:latin typeface="Open Sans" panose="020B0606030504020204"/>
                  </a:rPr>
                  <a:t>Transportation emissions (LPG)</a:t>
                </a:r>
              </a:p>
              <a:p>
                <a:pPr marL="342900" lvl="1" indent="0">
                  <a:buNone/>
                </a:pPr>
                <a:endParaRPr lang="sv-SE" sz="2000" dirty="0">
                  <a:latin typeface="Open Sans" panose="020B0606030504020204"/>
                </a:endParaRPr>
              </a:p>
            </p:txBody>
          </p:sp>
        </mc:Choice>
        <mc:Fallback xmlns="">
          <p:sp>
            <p:nvSpPr>
              <p:cNvPr id="5" name="Content Placeholder 5"/>
              <p:cNvSpPr>
                <a:spLocks noGrp="1" noRot="1" noChangeAspect="1" noMove="1" noResize="1" noEditPoints="1" noAdjustHandles="1" noChangeArrowheads="1" noChangeShapeType="1" noTextEdit="1"/>
              </p:cNvSpPr>
              <p:nvPr>
                <p:ph sz="quarter" idx="4294967295"/>
              </p:nvPr>
            </p:nvSpPr>
            <p:spPr>
              <a:xfrm>
                <a:off x="848714" y="1834520"/>
                <a:ext cx="6081475" cy="4282577"/>
              </a:xfrm>
              <a:prstGeom prst="rect">
                <a:avLst/>
              </a:prstGeom>
              <a:blipFill>
                <a:blip r:embed="rId3"/>
                <a:stretch>
                  <a:fillRect l="-902" t="-1425" b="-5413"/>
                </a:stretch>
              </a:blipFill>
            </p:spPr>
            <p:txBody>
              <a:bodyPr/>
              <a:lstStyle/>
              <a:p>
                <a:r>
                  <a:rPr lang="en-US">
                    <a:noFill/>
                  </a:rPr>
                  <a:t> </a:t>
                </a:r>
              </a:p>
            </p:txBody>
          </p:sp>
        </mc:Fallback>
      </mc:AlternateContent>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6165" y="1773226"/>
            <a:ext cx="5512110" cy="4405166"/>
          </a:xfrm>
          <a:prstGeom prst="rect">
            <a:avLst/>
          </a:prstGeom>
        </p:spPr>
      </p:pic>
    </p:spTree>
    <p:extLst>
      <p:ext uri="{BB962C8B-B14F-4D97-AF65-F5344CB8AC3E}">
        <p14:creationId xmlns:p14="http://schemas.microsoft.com/office/powerpoint/2010/main" val="83170947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5.4: Predict the impacts during the projects lifetime (costs)</a:t>
            </a:r>
            <a:endParaRPr lang="en-GB" sz="4400" dirty="0">
              <a:latin typeface="Open Sans"/>
            </a:endParaRPr>
          </a:p>
        </p:txBody>
      </p:sp>
      <p:sp>
        <p:nvSpPr>
          <p:cNvPr id="6" name="Content Placeholder 5"/>
          <p:cNvSpPr>
            <a:spLocks noGrp="1"/>
          </p:cNvSpPr>
          <p:nvPr>
            <p:ph sz="quarter" idx="4294967295"/>
          </p:nvPr>
        </p:nvSpPr>
        <p:spPr>
          <a:xfrm>
            <a:off x="1006759" y="1925718"/>
            <a:ext cx="7765653" cy="4109322"/>
          </a:xfrm>
          <a:prstGeom prst="rect">
            <a:avLst/>
          </a:prstGeom>
        </p:spPr>
        <p:txBody>
          <a:bodyPr>
            <a:noAutofit/>
          </a:bodyPr>
          <a:lstStyle/>
          <a:p>
            <a:pPr>
              <a:lnSpc>
                <a:spcPct val="110000"/>
              </a:lnSpc>
            </a:pPr>
            <a:r>
              <a:rPr lang="en-US" sz="2000" b="1" dirty="0">
                <a:latin typeface="Open Sans" panose="020B0606030504020204"/>
              </a:rPr>
              <a:t>Capital costs</a:t>
            </a:r>
          </a:p>
          <a:p>
            <a:pPr lvl="1">
              <a:lnSpc>
                <a:spcPct val="110000"/>
              </a:lnSpc>
              <a:buFont typeface="Courier New" panose="02070309020205020404" pitchFamily="49" charset="0"/>
              <a:buChar char="o"/>
            </a:pPr>
            <a:r>
              <a:rPr lang="en-US" sz="2000" dirty="0">
                <a:latin typeface="Open Sans" panose="020B0606030504020204"/>
              </a:rPr>
              <a:t>Cost of stove</a:t>
            </a:r>
          </a:p>
          <a:p>
            <a:pPr lvl="1">
              <a:lnSpc>
                <a:spcPct val="110000"/>
              </a:lnSpc>
              <a:buFont typeface="Courier New" panose="02070309020205020404" pitchFamily="49" charset="0"/>
              <a:buChar char="o"/>
            </a:pPr>
            <a:r>
              <a:rPr lang="en-US" sz="2000" dirty="0">
                <a:latin typeface="Open Sans" panose="020B0606030504020204"/>
              </a:rPr>
              <a:t>Stove specific calculations when needed</a:t>
            </a:r>
          </a:p>
          <a:p>
            <a:pPr>
              <a:lnSpc>
                <a:spcPct val="110000"/>
              </a:lnSpc>
            </a:pPr>
            <a:r>
              <a:rPr lang="en-US" sz="2000" b="1" dirty="0">
                <a:latin typeface="Open Sans" panose="020B0606030504020204"/>
              </a:rPr>
              <a:t>Operation and Maintenance cost</a:t>
            </a:r>
          </a:p>
          <a:p>
            <a:pPr lvl="1">
              <a:lnSpc>
                <a:spcPct val="110000"/>
              </a:lnSpc>
              <a:buFont typeface="Courier New" panose="02070309020205020404" pitchFamily="49" charset="0"/>
              <a:buChar char="o"/>
            </a:pPr>
            <a:r>
              <a:rPr lang="en-US" sz="2000" dirty="0">
                <a:latin typeface="Open Sans" panose="020B0606030504020204"/>
              </a:rPr>
              <a:t>Cost of cleaning and replacing equipment</a:t>
            </a:r>
          </a:p>
          <a:p>
            <a:pPr>
              <a:lnSpc>
                <a:spcPct val="110000"/>
              </a:lnSpc>
            </a:pPr>
            <a:r>
              <a:rPr lang="en-US" sz="2000" b="1" dirty="0">
                <a:latin typeface="Open Sans" panose="020B0606030504020204"/>
              </a:rPr>
              <a:t>Fuel cost</a:t>
            </a:r>
          </a:p>
          <a:p>
            <a:pPr lvl="1">
              <a:lnSpc>
                <a:spcPct val="110000"/>
              </a:lnSpc>
              <a:buFont typeface="Courier New" panose="02070309020205020404" pitchFamily="49" charset="0"/>
              <a:buChar char="o"/>
            </a:pPr>
            <a:r>
              <a:rPr lang="en-US" sz="2000" dirty="0">
                <a:latin typeface="Open Sans" panose="020B0606030504020204"/>
              </a:rPr>
              <a:t>Stove specific</a:t>
            </a:r>
          </a:p>
          <a:p>
            <a:pPr marL="0" indent="0">
              <a:buNone/>
            </a:pPr>
            <a:endParaRPr lang="sv-SE" sz="2000" dirty="0">
              <a:latin typeface="Open Sans" panose="020B0606030504020204"/>
            </a:endParaRPr>
          </a:p>
        </p:txBody>
      </p:sp>
    </p:spTree>
    <p:extLst>
      <p:ext uri="{BB962C8B-B14F-4D97-AF65-F5344CB8AC3E}">
        <p14:creationId xmlns:p14="http://schemas.microsoft.com/office/powerpoint/2010/main" val="93084318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6.1: Monetize impacts – Morbidity</a:t>
            </a:r>
            <a:endParaRPr lang="en-GB" sz="4400" dirty="0">
              <a:latin typeface="Open Sans"/>
            </a:endParaRPr>
          </a:p>
        </p:txBody>
      </p:sp>
      <p:grpSp>
        <p:nvGrpSpPr>
          <p:cNvPr id="5" name="Group 4"/>
          <p:cNvGrpSpPr/>
          <p:nvPr/>
        </p:nvGrpSpPr>
        <p:grpSpPr>
          <a:xfrm>
            <a:off x="1609635" y="1828368"/>
            <a:ext cx="8729214" cy="1109365"/>
            <a:chOff x="683568" y="1013178"/>
            <a:chExt cx="8064896" cy="1109365"/>
          </a:xfrm>
        </p:grpSpPr>
        <mc:AlternateContent xmlns:mc="http://schemas.openxmlformats.org/markup-compatibility/2006" xmlns:a14="http://schemas.microsoft.com/office/drawing/2010/main">
          <mc:Choice Requires="a14">
            <p:sp>
              <p:nvSpPr>
                <p:cNvPr id="8" name="TextBox 7"/>
                <p:cNvSpPr txBox="1"/>
                <p:nvPr/>
              </p:nvSpPr>
              <p:spPr>
                <a:xfrm>
                  <a:off x="683568" y="1199213"/>
                  <a:ext cx="8064896" cy="923330"/>
                </a:xfrm>
                <a:prstGeom prst="rect">
                  <a:avLst/>
                </a:prstGeom>
                <a:noFill/>
              </p:spPr>
              <p:txBody>
                <a:bodyPr wrap="square" lIns="0" tIns="0" rIns="0" bIns="0" rtlCol="0">
                  <a:spAutoFit/>
                </a:bodyPr>
                <a:lstStyle/>
                <a:p>
                  <a:pPr algn="l"/>
                  <a:endParaRPr lang="sv-SE" sz="2000" i="1" dirty="0">
                    <a:latin typeface="Open Sans" panose="020B0606030504020204"/>
                  </a:endParaRPr>
                </a:p>
                <a:p>
                  <a:pPr/>
                  <a14:m>
                    <m:oMathPara xmlns:m="http://schemas.openxmlformats.org/officeDocument/2006/math">
                      <m:oMathParaPr>
                        <m:jc m:val="centerGroup"/>
                      </m:oMathParaPr>
                      <m:oMath xmlns:m="http://schemas.openxmlformats.org/officeDocument/2006/math">
                        <m:sSub>
                          <m:sSubPr>
                            <m:ctrlPr>
                              <a:rPr lang="sv-SE" sz="2000" i="1">
                                <a:latin typeface="Cambria Math" panose="02040503050406030204" pitchFamily="18" charset="0"/>
                              </a:rPr>
                            </m:ctrlPr>
                          </m:sSubPr>
                          <m:e>
                            <m:r>
                              <a:rPr lang="en-US" sz="2000" i="1">
                                <a:latin typeface="Cambria Math" panose="02040503050406030204" pitchFamily="18" charset="0"/>
                              </a:rPr>
                              <m:t>𝑀𝑜𝑟</m:t>
                            </m:r>
                            <m:r>
                              <a:rPr lang="sv-SE" sz="2000" i="1">
                                <a:latin typeface="Cambria Math" panose="02040503050406030204" pitchFamily="18" charset="0"/>
                              </a:rPr>
                              <m:t>𝑏𝑖𝑑𝑖𝑡𝑦</m:t>
                            </m:r>
                          </m:e>
                          <m:sub>
                            <m:r>
                              <a:rPr lang="en-US" sz="2000" i="1">
                                <a:latin typeface="Cambria Math" panose="02040503050406030204" pitchFamily="18" charset="0"/>
                              </a:rPr>
                              <m:t>𝑘</m:t>
                            </m:r>
                          </m:sub>
                        </m:sSub>
                        <m:r>
                          <a:rPr lang="en-US" sz="2000" i="1">
                            <a:latin typeface="Cambria Math" panose="02040503050406030204" pitchFamily="18" charset="0"/>
                          </a:rPr>
                          <m:t>=</m:t>
                        </m:r>
                        <m:r>
                          <a:rPr lang="sv-SE" sz="2000" b="0" i="1" smtClean="0">
                            <a:latin typeface="Cambria Math" panose="02040503050406030204" pitchFamily="18" charset="0"/>
                          </a:rPr>
                          <m:t>𝐶𝑂𝐼</m:t>
                        </m:r>
                        <m:r>
                          <a:rPr lang="sv-SE" sz="2000" b="0" i="1" smtClean="0">
                            <a:latin typeface="Cambria Math" panose="02040503050406030204" pitchFamily="18" charset="0"/>
                          </a:rPr>
                          <m:t> ∗</m:t>
                        </m:r>
                        <m:sSub>
                          <m:sSubPr>
                            <m:ctrlPr>
                              <a:rPr lang="en-US" sz="2000" i="1">
                                <a:latin typeface="Cambria Math" panose="02040503050406030204" pitchFamily="18" charset="0"/>
                              </a:rPr>
                            </m:ctrlPr>
                          </m:sSubPr>
                          <m:e>
                            <m:r>
                              <a:rPr lang="sv-SE" sz="2000" i="1">
                                <a:latin typeface="Cambria Math" panose="02040503050406030204" pitchFamily="18" charset="0"/>
                              </a:rPr>
                              <m:t>𝐶𝐿</m:t>
                            </m:r>
                          </m:e>
                          <m:sub>
                            <m:r>
                              <a:rPr lang="sv-SE" sz="2000" i="1">
                                <a:latin typeface="Cambria Math" panose="02040503050406030204" pitchFamily="18" charset="0"/>
                              </a:rPr>
                              <m:t>𝑘</m:t>
                            </m:r>
                          </m:sub>
                        </m:sSub>
                        <m:r>
                          <a:rPr lang="sv-SE" sz="2000" b="0" i="1" smtClean="0">
                            <a:latin typeface="Cambria Math" panose="02040503050406030204" pitchFamily="18" charset="0"/>
                          </a:rPr>
                          <m:t>∗</m:t>
                        </m:r>
                        <m:r>
                          <a:rPr lang="en-US" sz="2000" i="1">
                            <a:latin typeface="Cambria Math" panose="02040503050406030204" pitchFamily="18" charset="0"/>
                          </a:rPr>
                          <m:t>𝑃𝑜𝑝𝑢𝑙𝑎𝑡𝑖𝑜𝑛</m:t>
                        </m:r>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𝑃𝐴𝐹</m:t>
                                </m:r>
                              </m:e>
                              <m:sub>
                                <m:r>
                                  <a:rPr lang="en-US" sz="2000" i="1">
                                    <a:latin typeface="Cambria Math" panose="02040503050406030204" pitchFamily="18" charset="0"/>
                                  </a:rPr>
                                  <m:t>0</m:t>
                                </m:r>
                              </m:sub>
                            </m:sSub>
                            <m:r>
                              <a:rPr lang="en-US" sz="2000" i="1">
                                <a:latin typeface="Cambria Math" panose="02040503050406030204" pitchFamily="18" charset="0"/>
                              </a:rPr>
                              <m:t>− </m:t>
                            </m:r>
                            <m:r>
                              <a:rPr lang="en-US" sz="2000" i="1">
                                <a:latin typeface="Cambria Math" panose="02040503050406030204" pitchFamily="18" charset="0"/>
                              </a:rPr>
                              <m:t>𝑃𝐴𝐹</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sv-SE" sz="2000" i="1">
                                <a:latin typeface="Cambria Math" panose="02040503050406030204" pitchFamily="18" charset="0"/>
                              </a:rPr>
                              <m:t>𝐼</m:t>
                            </m:r>
                            <m:r>
                              <a:rPr lang="en-US" sz="2000" i="1">
                                <a:latin typeface="Cambria Math" panose="02040503050406030204" pitchFamily="18" charset="0"/>
                              </a:rPr>
                              <m:t>𝑅</m:t>
                            </m:r>
                          </m:e>
                          <m:sub>
                            <m:r>
                              <a:rPr lang="en-US" sz="2000" i="1">
                                <a:latin typeface="Cambria Math" panose="02040503050406030204" pitchFamily="18" charset="0"/>
                              </a:rPr>
                              <m:t>𝑘</m:t>
                            </m:r>
                          </m:sub>
                        </m:sSub>
                      </m:oMath>
                    </m:oMathPara>
                  </a14:m>
                  <a:endParaRPr lang="en-US" sz="2000" dirty="0">
                    <a:latin typeface="Open Sans" panose="020B0606030504020204"/>
                  </a:endParaRPr>
                </a:p>
                <a:p>
                  <a:r>
                    <a:rPr lang="en-US" sz="2000" dirty="0">
                      <a:solidFill>
                        <a:srgbClr val="FF0000"/>
                      </a:solidFill>
                      <a:latin typeface="Open Sans" panose="020B0606030504020204"/>
                    </a:rPr>
                    <a:t>			</a:t>
                  </a:r>
                  <a:endParaRPr lang="en-US" sz="2000" dirty="0">
                    <a:latin typeface="Open Sans" panose="020B0606030504020204"/>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83568" y="1199213"/>
                  <a:ext cx="8064896" cy="923330"/>
                </a:xfrm>
                <a:prstGeom prst="rect">
                  <a:avLst/>
                </a:prstGeom>
                <a:blipFill>
                  <a:blip r:embed="rId3"/>
                  <a:stretch>
                    <a:fillRect/>
                  </a:stretch>
                </a:blipFill>
              </p:spPr>
              <p:txBody>
                <a:bodyPr/>
                <a:lstStyle/>
                <a:p>
                  <a:r>
                    <a:rPr lang="en-US">
                      <a:noFill/>
                    </a:rPr>
                    <a:t> </a:t>
                  </a:r>
                </a:p>
              </p:txBody>
            </p:sp>
          </mc:Fallback>
        </mc:AlternateContent>
        <p:grpSp>
          <p:nvGrpSpPr>
            <p:cNvPr id="10" name="Group 9"/>
            <p:cNvGrpSpPr/>
            <p:nvPr/>
          </p:nvGrpSpPr>
          <p:grpSpPr>
            <a:xfrm>
              <a:off x="3635896" y="1013178"/>
              <a:ext cx="4392488" cy="461865"/>
              <a:chOff x="3635899" y="1670013"/>
              <a:chExt cx="4392488" cy="461865"/>
            </a:xfrm>
          </p:grpSpPr>
          <p:sp>
            <p:nvSpPr>
              <p:cNvPr id="11" name="Right Brace 10"/>
              <p:cNvSpPr/>
              <p:nvPr/>
            </p:nvSpPr>
            <p:spPr>
              <a:xfrm rot="16200000">
                <a:off x="5800051" y="-96458"/>
                <a:ext cx="64184" cy="4392488"/>
              </a:xfrm>
              <a:prstGeom prst="rightBrace">
                <a:avLst>
                  <a:gd name="adj1" fmla="val 5414"/>
                  <a:gd name="adj2" fmla="val 49657"/>
                </a:avLst>
              </a:prstGeom>
              <a:ln w="31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Open Sans" panose="020B0606030504020204"/>
                </a:endParaRPr>
              </a:p>
            </p:txBody>
          </p:sp>
          <p:sp>
            <p:nvSpPr>
              <p:cNvPr id="12" name="TextBox 11"/>
              <p:cNvSpPr txBox="1"/>
              <p:nvPr/>
            </p:nvSpPr>
            <p:spPr>
              <a:xfrm>
                <a:off x="4860035" y="1670013"/>
                <a:ext cx="2016224" cy="307777"/>
              </a:xfrm>
              <a:prstGeom prst="rect">
                <a:avLst/>
              </a:prstGeom>
              <a:noFill/>
            </p:spPr>
            <p:txBody>
              <a:bodyPr wrap="square" lIns="0" tIns="0" rIns="0" bIns="0" rtlCol="0">
                <a:spAutoFit/>
              </a:bodyPr>
              <a:lstStyle/>
              <a:p>
                <a:pPr algn="ctr"/>
                <a:r>
                  <a:rPr lang="en-US" sz="2000" dirty="0">
                    <a:solidFill>
                      <a:srgbClr val="FF0000"/>
                    </a:solidFill>
                    <a:latin typeface="Open Sans" panose="020B0606030504020204"/>
                  </a:rPr>
                  <a:t>From step 5</a:t>
                </a:r>
              </a:p>
            </p:txBody>
          </p:sp>
        </p:grpSp>
      </p:grpSp>
      <p:graphicFrame>
        <p:nvGraphicFramePr>
          <p:cNvPr id="13" name="Table 12"/>
          <p:cNvGraphicFramePr>
            <a:graphicFrameLocks noGrp="1"/>
          </p:cNvGraphicFramePr>
          <p:nvPr>
            <p:extLst>
              <p:ext uri="{D42A27DB-BD31-4B8C-83A1-F6EECF244321}">
                <p14:modId xmlns:p14="http://schemas.microsoft.com/office/powerpoint/2010/main" val="1018290854"/>
              </p:ext>
            </p:extLst>
          </p:nvPr>
        </p:nvGraphicFramePr>
        <p:xfrm>
          <a:off x="2778671" y="3811172"/>
          <a:ext cx="6391142" cy="2496312"/>
        </p:xfrm>
        <a:graphic>
          <a:graphicData uri="http://schemas.openxmlformats.org/drawingml/2006/table">
            <a:tbl>
              <a:tblPr firstRow="1" firstCol="1" bandRow="1">
                <a:tableStyleId>{5C22544A-7EE6-4342-B048-85BDC9FD1C3A}</a:tableStyleId>
              </a:tblPr>
              <a:tblGrid>
                <a:gridCol w="1452352">
                  <a:extLst>
                    <a:ext uri="{9D8B030D-6E8A-4147-A177-3AD203B41FA5}">
                      <a16:colId xmlns:a16="http://schemas.microsoft.com/office/drawing/2014/main" val="602060244"/>
                    </a:ext>
                  </a:extLst>
                </a:gridCol>
                <a:gridCol w="2469395">
                  <a:extLst>
                    <a:ext uri="{9D8B030D-6E8A-4147-A177-3AD203B41FA5}">
                      <a16:colId xmlns:a16="http://schemas.microsoft.com/office/drawing/2014/main" val="2554355299"/>
                    </a:ext>
                  </a:extLst>
                </a:gridCol>
                <a:gridCol w="2469395">
                  <a:extLst>
                    <a:ext uri="{9D8B030D-6E8A-4147-A177-3AD203B41FA5}">
                      <a16:colId xmlns:a16="http://schemas.microsoft.com/office/drawing/2014/main" val="1104289359"/>
                    </a:ext>
                  </a:extLst>
                </a:gridCol>
              </a:tblGrid>
              <a:tr h="541352">
                <a:tc>
                  <a:txBody>
                    <a:bodyPr/>
                    <a:lstStyle/>
                    <a:p>
                      <a:pPr algn="ctr">
                        <a:lnSpc>
                          <a:spcPct val="130000"/>
                        </a:lnSpc>
                        <a:spcAft>
                          <a:spcPts val="1200"/>
                        </a:spcAft>
                      </a:pPr>
                      <a:r>
                        <a:rPr lang="en-US" sz="1800" dirty="0">
                          <a:effectLst/>
                        </a:rPr>
                        <a:t> </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Cost of illness</a:t>
                      </a:r>
                      <a:r>
                        <a:rPr lang="en-US" sz="1800" baseline="0" dirty="0">
                          <a:effectLst/>
                        </a:rPr>
                        <a:t> </a:t>
                      </a:r>
                      <a:r>
                        <a:rPr lang="en-US" sz="1800" dirty="0">
                          <a:effectLst/>
                        </a:rPr>
                        <a:t>(USD/case) </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Public share of COI (%)</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35905959"/>
                  </a:ext>
                </a:extLst>
              </a:tr>
              <a:tr h="315328">
                <a:tc>
                  <a:txBody>
                    <a:bodyPr/>
                    <a:lstStyle/>
                    <a:p>
                      <a:pPr algn="ctr">
                        <a:lnSpc>
                          <a:spcPct val="130000"/>
                        </a:lnSpc>
                        <a:spcAft>
                          <a:spcPts val="1200"/>
                        </a:spcAft>
                      </a:pPr>
                      <a:r>
                        <a:rPr lang="en-US" sz="1800" dirty="0">
                          <a:effectLst/>
                        </a:rPr>
                        <a:t>COPD</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 103</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80</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4283293"/>
                  </a:ext>
                </a:extLst>
              </a:tr>
              <a:tr h="315328">
                <a:tc>
                  <a:txBody>
                    <a:bodyPr/>
                    <a:lstStyle/>
                    <a:p>
                      <a:pPr algn="ctr">
                        <a:lnSpc>
                          <a:spcPct val="130000"/>
                        </a:lnSpc>
                        <a:spcAft>
                          <a:spcPts val="1200"/>
                        </a:spcAft>
                      </a:pPr>
                      <a:r>
                        <a:rPr lang="en-US" sz="1800">
                          <a:effectLst/>
                        </a:rPr>
                        <a:t>LC</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2,431</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95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29393806"/>
                  </a:ext>
                </a:extLst>
              </a:tr>
              <a:tr h="315328">
                <a:tc>
                  <a:txBody>
                    <a:bodyPr/>
                    <a:lstStyle/>
                    <a:p>
                      <a:pPr algn="ctr">
                        <a:lnSpc>
                          <a:spcPct val="130000"/>
                        </a:lnSpc>
                        <a:spcAft>
                          <a:spcPts val="1200"/>
                        </a:spcAft>
                      </a:pPr>
                      <a:r>
                        <a:rPr lang="en-US" sz="1800" dirty="0">
                          <a:effectLst/>
                        </a:rPr>
                        <a:t>IHD</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45</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65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63693569"/>
                  </a:ext>
                </a:extLst>
              </a:tr>
              <a:tr h="315328">
                <a:tc>
                  <a:txBody>
                    <a:bodyPr/>
                    <a:lstStyle/>
                    <a:p>
                      <a:pPr algn="ctr">
                        <a:lnSpc>
                          <a:spcPct val="130000"/>
                        </a:lnSpc>
                        <a:spcAft>
                          <a:spcPts val="1200"/>
                        </a:spcAft>
                      </a:pPr>
                      <a:r>
                        <a:rPr lang="en-US" sz="1800">
                          <a:effectLst/>
                        </a:rPr>
                        <a:t>Stroke</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3,970</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95</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81706732"/>
                  </a:ext>
                </a:extLst>
              </a:tr>
              <a:tr h="315328">
                <a:tc>
                  <a:txBody>
                    <a:bodyPr/>
                    <a:lstStyle/>
                    <a:p>
                      <a:pPr algn="ctr">
                        <a:lnSpc>
                          <a:spcPct val="130000"/>
                        </a:lnSpc>
                        <a:spcAft>
                          <a:spcPts val="1200"/>
                        </a:spcAft>
                      </a:pPr>
                      <a:r>
                        <a:rPr lang="en-US" sz="1800">
                          <a:effectLst/>
                        </a:rPr>
                        <a:t>ALRI</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a:effectLst/>
                        </a:rPr>
                        <a:t>39</a:t>
                      </a:r>
                      <a:endParaRPr lang="sv-SE"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800" dirty="0">
                          <a:effectLst/>
                        </a:rPr>
                        <a:t>40</a:t>
                      </a:r>
                      <a:endParaRPr lang="sv-S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90567366"/>
                  </a:ext>
                </a:extLst>
              </a:tr>
            </a:tbl>
          </a:graphicData>
        </a:graphic>
      </p:graphicFrame>
      <p:sp>
        <p:nvSpPr>
          <p:cNvPr id="14" name="TextBox 13"/>
          <p:cNvSpPr txBox="1"/>
          <p:nvPr/>
        </p:nvSpPr>
        <p:spPr>
          <a:xfrm>
            <a:off x="2409846" y="3098429"/>
            <a:ext cx="7128792" cy="553998"/>
          </a:xfrm>
          <a:prstGeom prst="rect">
            <a:avLst/>
          </a:prstGeom>
          <a:noFill/>
        </p:spPr>
        <p:txBody>
          <a:bodyPr wrap="square" lIns="0" tIns="0" rIns="0" bIns="0" rtlCol="0">
            <a:spAutoFit/>
          </a:bodyPr>
          <a:lstStyle/>
          <a:p>
            <a:pPr algn="ctr"/>
            <a:r>
              <a:rPr lang="en-US" i="1" dirty="0">
                <a:latin typeface="Open Sans" panose="020B0606030504020204"/>
              </a:rPr>
              <a:t>COI (Cost Of Illness) measures the direct medical cost of illness as well as the cost of lost productive to the larger society.</a:t>
            </a:r>
          </a:p>
        </p:txBody>
      </p:sp>
    </p:spTree>
    <p:extLst>
      <p:ext uri="{BB962C8B-B14F-4D97-AF65-F5344CB8AC3E}">
        <p14:creationId xmlns:p14="http://schemas.microsoft.com/office/powerpoint/2010/main" val="210007419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6.2: Monetize impacts – Mortality</a:t>
            </a:r>
            <a:endParaRPr lang="en-GB" sz="4400" dirty="0">
              <a:latin typeface="Open Sans"/>
            </a:endParaRPr>
          </a:p>
        </p:txBody>
      </p:sp>
      <p:grpSp>
        <p:nvGrpSpPr>
          <p:cNvPr id="2" name="Group 1"/>
          <p:cNvGrpSpPr/>
          <p:nvPr/>
        </p:nvGrpSpPr>
        <p:grpSpPr>
          <a:xfrm>
            <a:off x="1733716" y="1909815"/>
            <a:ext cx="8064896" cy="1115772"/>
            <a:chOff x="1174457" y="1723754"/>
            <a:chExt cx="8064896" cy="1115772"/>
          </a:xfrm>
        </p:grpSpPr>
        <mc:AlternateContent xmlns:mc="http://schemas.openxmlformats.org/markup-compatibility/2006" xmlns:a14="http://schemas.microsoft.com/office/drawing/2010/main">
          <mc:Choice Requires="a14">
            <p:sp>
              <p:nvSpPr>
                <p:cNvPr id="15" name="TextBox 14"/>
                <p:cNvSpPr txBox="1"/>
                <p:nvPr/>
              </p:nvSpPr>
              <p:spPr>
                <a:xfrm>
                  <a:off x="1174457" y="1916196"/>
                  <a:ext cx="8064896" cy="923330"/>
                </a:xfrm>
                <a:prstGeom prst="rect">
                  <a:avLst/>
                </a:prstGeom>
                <a:noFill/>
              </p:spPr>
              <p:txBody>
                <a:bodyPr wrap="square" lIns="0" tIns="0" rIns="0" bIns="0" rtlCol="0">
                  <a:spAutoFit/>
                </a:bodyPr>
                <a:lstStyle/>
                <a:p>
                  <a:endParaRPr lang="sv-SE" sz="2000" i="1" dirty="0">
                    <a:latin typeface="Open Sans" panose="020B0606030504020204"/>
                  </a:endParaRPr>
                </a:p>
                <a:p>
                  <a:pPr/>
                  <a14:m>
                    <m:oMathPara xmlns:m="http://schemas.openxmlformats.org/officeDocument/2006/math">
                      <m:oMathParaPr>
                        <m:jc m:val="centerGroup"/>
                      </m:oMathParaPr>
                      <m:oMath xmlns:m="http://schemas.openxmlformats.org/officeDocument/2006/math">
                        <m:sSub>
                          <m:sSubPr>
                            <m:ctrlPr>
                              <a:rPr lang="sv-SE" sz="2000" i="1">
                                <a:latin typeface="Cambria Math" panose="02040503050406030204" pitchFamily="18" charset="0"/>
                              </a:rPr>
                            </m:ctrlPr>
                          </m:sSubPr>
                          <m:e>
                            <m:r>
                              <a:rPr lang="sv-SE" sz="2000" b="0" i="1" smtClean="0">
                                <a:latin typeface="Cambria Math" panose="02040503050406030204" pitchFamily="18" charset="0"/>
                              </a:rPr>
                              <m:t>𝑀𝑜𝑟𝑡𝑎𝑙𝑖𝑡𝑦</m:t>
                            </m:r>
                          </m:e>
                          <m:sub>
                            <m:r>
                              <a:rPr lang="en-US" sz="2000" i="1">
                                <a:latin typeface="Cambria Math" panose="02040503050406030204" pitchFamily="18" charset="0"/>
                              </a:rPr>
                              <m:t>𝑘</m:t>
                            </m:r>
                          </m:sub>
                        </m:sSub>
                        <m:r>
                          <a:rPr lang="en-US" sz="2000" i="1">
                            <a:latin typeface="Cambria Math" panose="02040503050406030204" pitchFamily="18" charset="0"/>
                          </a:rPr>
                          <m:t>=</m:t>
                        </m:r>
                        <m:r>
                          <a:rPr lang="sv-SE" sz="2000" b="0" i="1" smtClean="0">
                            <a:latin typeface="Cambria Math" panose="02040503050406030204" pitchFamily="18" charset="0"/>
                          </a:rPr>
                          <m:t>𝑉𝑆𝐿</m:t>
                        </m:r>
                        <m:r>
                          <a:rPr lang="sv-SE" sz="2000" b="0" i="1" smtClean="0">
                            <a:latin typeface="Cambria Math" panose="02040503050406030204" pitchFamily="18" charset="0"/>
                          </a:rPr>
                          <m:t> ∗</m:t>
                        </m:r>
                        <m:sSub>
                          <m:sSubPr>
                            <m:ctrlPr>
                              <a:rPr lang="en-US" sz="2000" i="1">
                                <a:latin typeface="Cambria Math" panose="02040503050406030204" pitchFamily="18" charset="0"/>
                              </a:rPr>
                            </m:ctrlPr>
                          </m:sSubPr>
                          <m:e>
                            <m:r>
                              <a:rPr lang="sv-SE" sz="2000" i="1">
                                <a:latin typeface="Cambria Math" panose="02040503050406030204" pitchFamily="18" charset="0"/>
                              </a:rPr>
                              <m:t>𝐶𝐿</m:t>
                            </m:r>
                          </m:e>
                          <m:sub>
                            <m:r>
                              <a:rPr lang="sv-SE" sz="2000" i="1">
                                <a:latin typeface="Cambria Math" panose="02040503050406030204" pitchFamily="18" charset="0"/>
                              </a:rPr>
                              <m:t>𝑘</m:t>
                            </m:r>
                          </m:sub>
                        </m:sSub>
                        <m:r>
                          <a:rPr lang="sv-SE" sz="2000" b="0" i="1" smtClean="0">
                            <a:latin typeface="Cambria Math" panose="02040503050406030204" pitchFamily="18" charset="0"/>
                          </a:rPr>
                          <m:t>∗</m:t>
                        </m:r>
                        <m:r>
                          <a:rPr lang="en-US" sz="2000" i="1">
                            <a:latin typeface="Cambria Math" panose="02040503050406030204" pitchFamily="18" charset="0"/>
                          </a:rPr>
                          <m:t>𝑃𝑜𝑝𝑢𝑙𝑎𝑡𝑖𝑜𝑛</m:t>
                        </m:r>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𝑃𝐴𝐹</m:t>
                                </m:r>
                              </m:e>
                              <m:sub>
                                <m:r>
                                  <a:rPr lang="en-US" sz="2000" i="1">
                                    <a:latin typeface="Cambria Math" panose="02040503050406030204" pitchFamily="18" charset="0"/>
                                  </a:rPr>
                                  <m:t>0</m:t>
                                </m:r>
                              </m:sub>
                            </m:sSub>
                            <m:r>
                              <a:rPr lang="en-US" sz="2000" i="1">
                                <a:latin typeface="Cambria Math" panose="02040503050406030204" pitchFamily="18" charset="0"/>
                              </a:rPr>
                              <m:t>− </m:t>
                            </m:r>
                            <m:r>
                              <a:rPr lang="en-US" sz="2000" i="1">
                                <a:latin typeface="Cambria Math" panose="02040503050406030204" pitchFamily="18" charset="0"/>
                              </a:rPr>
                              <m:t>𝑃𝐴𝐹</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sv-SE" sz="2000" b="0" i="1" smtClean="0">
                                <a:latin typeface="Cambria Math" panose="02040503050406030204" pitchFamily="18" charset="0"/>
                              </a:rPr>
                              <m:t>𝑀</m:t>
                            </m:r>
                            <m:r>
                              <a:rPr lang="en-US" sz="2000" i="1">
                                <a:latin typeface="Cambria Math" panose="02040503050406030204" pitchFamily="18" charset="0"/>
                              </a:rPr>
                              <m:t>𝑅</m:t>
                            </m:r>
                          </m:e>
                          <m:sub>
                            <m:r>
                              <a:rPr lang="en-US" sz="2000" i="1">
                                <a:latin typeface="Cambria Math" panose="02040503050406030204" pitchFamily="18" charset="0"/>
                              </a:rPr>
                              <m:t>𝑘</m:t>
                            </m:r>
                          </m:sub>
                        </m:sSub>
                      </m:oMath>
                    </m:oMathPara>
                  </a14:m>
                  <a:endParaRPr lang="en-US" sz="2000" dirty="0">
                    <a:latin typeface="Open Sans" panose="020B0606030504020204"/>
                  </a:endParaRPr>
                </a:p>
                <a:p>
                  <a:r>
                    <a:rPr lang="en-US" sz="2000" dirty="0">
                      <a:solidFill>
                        <a:srgbClr val="FF0000"/>
                      </a:solidFill>
                      <a:latin typeface="Open Sans" panose="020B0606030504020204"/>
                    </a:rPr>
                    <a:t>			</a:t>
                  </a:r>
                  <a:endParaRPr lang="en-US" sz="2000" dirty="0">
                    <a:latin typeface="Open Sans" panose="020B0606030504020204"/>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174457" y="1916196"/>
                  <a:ext cx="8064896" cy="923330"/>
                </a:xfrm>
                <a:prstGeom prst="rect">
                  <a:avLst/>
                </a:prstGeom>
                <a:blipFill>
                  <a:blip r:embed="rId3"/>
                  <a:stretch>
                    <a:fillRect/>
                  </a:stretch>
                </a:blipFill>
              </p:spPr>
              <p:txBody>
                <a:bodyPr/>
                <a:lstStyle/>
                <a:p>
                  <a:r>
                    <a:rPr lang="sv-SE">
                      <a:noFill/>
                    </a:rPr>
                    <a:t> </a:t>
                  </a:r>
                </a:p>
              </p:txBody>
            </p:sp>
          </mc:Fallback>
        </mc:AlternateContent>
        <p:grpSp>
          <p:nvGrpSpPr>
            <p:cNvPr id="16" name="Group 15"/>
            <p:cNvGrpSpPr/>
            <p:nvPr/>
          </p:nvGrpSpPr>
          <p:grpSpPr>
            <a:xfrm>
              <a:off x="4054777" y="1723754"/>
              <a:ext cx="4536504" cy="487585"/>
              <a:chOff x="3995939" y="1670013"/>
              <a:chExt cx="3744416" cy="487585"/>
            </a:xfrm>
          </p:grpSpPr>
          <p:sp>
            <p:nvSpPr>
              <p:cNvPr id="17" name="Right Brace 16"/>
              <p:cNvSpPr/>
              <p:nvPr/>
            </p:nvSpPr>
            <p:spPr>
              <a:xfrm rot="16200000">
                <a:off x="5823195" y="240438"/>
                <a:ext cx="89904" cy="3744416"/>
              </a:xfrm>
              <a:prstGeom prst="rightBrace">
                <a:avLst>
                  <a:gd name="adj1" fmla="val 5414"/>
                  <a:gd name="adj2" fmla="val 49657"/>
                </a:avLst>
              </a:prstGeom>
              <a:ln w="31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Open Sans" panose="020B0606030504020204"/>
                </a:endParaRPr>
              </a:p>
            </p:txBody>
          </p:sp>
          <p:sp>
            <p:nvSpPr>
              <p:cNvPr id="18" name="TextBox 17"/>
              <p:cNvSpPr txBox="1"/>
              <p:nvPr/>
            </p:nvSpPr>
            <p:spPr>
              <a:xfrm>
                <a:off x="4860035" y="1670013"/>
                <a:ext cx="2016224" cy="307777"/>
              </a:xfrm>
              <a:prstGeom prst="rect">
                <a:avLst/>
              </a:prstGeom>
              <a:noFill/>
            </p:spPr>
            <p:txBody>
              <a:bodyPr wrap="square" lIns="0" tIns="0" rIns="0" bIns="0" rtlCol="0">
                <a:spAutoFit/>
              </a:bodyPr>
              <a:lstStyle/>
              <a:p>
                <a:pPr algn="ctr"/>
                <a:r>
                  <a:rPr lang="en-US" sz="2000" dirty="0">
                    <a:solidFill>
                      <a:srgbClr val="FF0000"/>
                    </a:solidFill>
                    <a:latin typeface="Open Sans" panose="020B0606030504020204"/>
                  </a:rPr>
                  <a:t>From step 5</a:t>
                </a:r>
              </a:p>
            </p:txBody>
          </p:sp>
        </p:grpSp>
      </p:grpSp>
      <p:sp>
        <p:nvSpPr>
          <p:cNvPr id="19" name="TextBox 18"/>
          <p:cNvSpPr txBox="1"/>
          <p:nvPr/>
        </p:nvSpPr>
        <p:spPr>
          <a:xfrm>
            <a:off x="887214" y="3218029"/>
            <a:ext cx="9566248" cy="2769989"/>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000" dirty="0">
                <a:latin typeface="Open Sans" panose="020B0606030504020204"/>
              </a:rPr>
              <a:t>Value of Statistical Life ≠ Value of a life</a:t>
            </a:r>
          </a:p>
          <a:p>
            <a:pPr marL="342900" indent="-342900" algn="l">
              <a:buFont typeface="Arial" panose="020B0604020202020204" pitchFamily="34" charset="0"/>
              <a:buChar char="•"/>
            </a:pPr>
            <a:r>
              <a:rPr lang="en-US" sz="2000" dirty="0">
                <a:latin typeface="Open Sans" panose="020B0606030504020204"/>
              </a:rPr>
              <a:t>Value of Statistical Life is a measure for how much individuals themselves are willing to pay for a reduction in their own risk</a:t>
            </a:r>
          </a:p>
          <a:p>
            <a:pPr marL="342900" indent="-342900">
              <a:buFont typeface="Arial" panose="020B0604020202020204" pitchFamily="34" charset="0"/>
              <a:buChar char="•"/>
            </a:pPr>
            <a:r>
              <a:rPr lang="en-US" sz="2000" dirty="0">
                <a:latin typeface="Open Sans" panose="020B0606030504020204"/>
              </a:rPr>
              <a:t>Value of Statistical Life values small changes in risk</a:t>
            </a:r>
          </a:p>
          <a:p>
            <a:pPr marL="342900" indent="-342900">
              <a:buFont typeface="Arial" panose="020B0604020202020204" pitchFamily="34" charset="0"/>
              <a:buChar char="•"/>
            </a:pPr>
            <a:r>
              <a:rPr lang="en-US" sz="2000" dirty="0">
                <a:latin typeface="Open Sans" panose="020B0606030504020204"/>
              </a:rPr>
              <a:t>Age, life-expectancy or other factors may play a role, but typically income is used.</a:t>
            </a:r>
          </a:p>
          <a:p>
            <a:pPr marL="342900" indent="-342900">
              <a:buFont typeface="Arial" panose="020B0604020202020204" pitchFamily="34" charset="0"/>
              <a:buChar char="•"/>
            </a:pPr>
            <a:r>
              <a:rPr lang="en-US" sz="2000" dirty="0">
                <a:latin typeface="Open Sans" panose="020B0606030504020204"/>
              </a:rPr>
              <a:t>Plenty of VSL measures for high-income countries, but not for the rest of the world. </a:t>
            </a:r>
          </a:p>
          <a:p>
            <a:endParaRPr lang="en-US" sz="2000" dirty="0">
              <a:latin typeface="Open Sans" panose="020B0606030504020204"/>
            </a:endParaRPr>
          </a:p>
          <a:p>
            <a:r>
              <a:rPr lang="en-US" dirty="0">
                <a:latin typeface="Open Sans" panose="020B0606030504020204"/>
              </a:rPr>
              <a:t>(Robinson, 2020)</a:t>
            </a:r>
          </a:p>
        </p:txBody>
      </p:sp>
    </p:spTree>
    <p:extLst>
      <p:ext uri="{BB962C8B-B14F-4D97-AF65-F5344CB8AC3E}">
        <p14:creationId xmlns:p14="http://schemas.microsoft.com/office/powerpoint/2010/main" val="238425030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6.3: Monetize impacts – Time</a:t>
            </a:r>
            <a:endParaRPr lang="en-GB" sz="4400" dirty="0">
              <a:latin typeface="Open Sans"/>
            </a:endParaRPr>
          </a:p>
        </p:txBody>
      </p:sp>
      <p:sp>
        <p:nvSpPr>
          <p:cNvPr id="10" name="Content Placeholder 5"/>
          <p:cNvSpPr txBox="1">
            <a:spLocks/>
          </p:cNvSpPr>
          <p:nvPr/>
        </p:nvSpPr>
        <p:spPr>
          <a:xfrm>
            <a:off x="549835" y="2275732"/>
            <a:ext cx="3942376" cy="3250274"/>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dirty="0">
              <a:latin typeface="Open Sans" panose="020B0606030504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311" y="1767473"/>
            <a:ext cx="3747927" cy="3817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736" y="1826040"/>
            <a:ext cx="3632916" cy="3699966"/>
          </a:xfrm>
          <a:prstGeom prst="rect">
            <a:avLst/>
          </a:prstGeom>
        </p:spPr>
      </p:pic>
      <p:sp>
        <p:nvSpPr>
          <p:cNvPr id="5" name="Right Arrow 4"/>
          <p:cNvSpPr/>
          <p:nvPr/>
        </p:nvSpPr>
        <p:spPr>
          <a:xfrm>
            <a:off x="5277184" y="3291840"/>
            <a:ext cx="462925" cy="173254"/>
          </a:xfrm>
          <a:prstGeom prst="rightArrow">
            <a:avLst/>
          </a:prstGeom>
          <a:solidFill>
            <a:srgbClr val="65C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2529819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122920" cy="2950906"/>
          </a:xfrm>
        </p:spPr>
        <p:txBody>
          <a:bodyPr vert="horz" lIns="91440" tIns="45720" rIns="91440" bIns="45720" rtlCol="0" anchor="t">
            <a:normAutofit/>
          </a:bodyPr>
          <a:lstStyle/>
          <a:p>
            <a:pPr marL="457200" indent="-457200">
              <a:lnSpc>
                <a:spcPct val="100000"/>
              </a:lnSpc>
              <a:buFont typeface="+mj-lt"/>
              <a:buAutoNum type="arabicPeriod"/>
            </a:pPr>
            <a:r>
              <a:rPr lang="en-US" sz="2000" dirty="0">
                <a:latin typeface="Open Sans"/>
                <a:ea typeface="+mn-lt"/>
                <a:cs typeface="+mn-lt"/>
              </a:rPr>
              <a:t>ILO1: Understand in detail the modeling approaches carried </a:t>
            </a:r>
            <a:r>
              <a:rPr lang="en-US" sz="2000" dirty="0" err="1">
                <a:latin typeface="Open Sans"/>
                <a:ea typeface="+mn-lt"/>
                <a:cs typeface="+mn-lt"/>
              </a:rPr>
              <a:t>OnStove’s</a:t>
            </a:r>
            <a:r>
              <a:rPr lang="en-US" sz="2000" dirty="0">
                <a:latin typeface="Open Sans"/>
                <a:ea typeface="+mn-lt"/>
                <a:cs typeface="+mn-lt"/>
              </a:rPr>
              <a:t> cost-benefit model</a:t>
            </a:r>
          </a:p>
          <a:p>
            <a:pPr marL="457200" indent="-457200">
              <a:lnSpc>
                <a:spcPct val="100000"/>
              </a:lnSpc>
              <a:buFont typeface="+mj-lt"/>
              <a:buAutoNum type="arabicPeriod"/>
            </a:pPr>
            <a:r>
              <a:rPr lang="en-US" sz="2000" dirty="0">
                <a:latin typeface="Open Sans"/>
                <a:ea typeface="+mn-lt"/>
                <a:cs typeface="+mn-lt"/>
              </a:rPr>
              <a:t>ILO2: Explain the calculations used in the OnStove model</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5.3 Monetize impacts – Carbon emissions</a:t>
            </a:r>
            <a:endParaRPr lang="en-GB" sz="4400" dirty="0">
              <a:latin typeface="Open Sans"/>
            </a:endParaRPr>
          </a:p>
        </p:txBody>
      </p:sp>
      <p:grpSp>
        <p:nvGrpSpPr>
          <p:cNvPr id="8" name="Group 7"/>
          <p:cNvGrpSpPr/>
          <p:nvPr/>
        </p:nvGrpSpPr>
        <p:grpSpPr>
          <a:xfrm>
            <a:off x="1882458" y="2226018"/>
            <a:ext cx="8064896" cy="1061446"/>
            <a:chOff x="755576" y="1013178"/>
            <a:chExt cx="8064896" cy="1061446"/>
          </a:xfrm>
        </p:grpSpPr>
        <mc:AlternateContent xmlns:mc="http://schemas.openxmlformats.org/markup-compatibility/2006" xmlns:a14="http://schemas.microsoft.com/office/drawing/2010/main">
          <mc:Choice Requires="a14">
            <p:sp>
              <p:nvSpPr>
                <p:cNvPr id="11" name="TextBox 10"/>
                <p:cNvSpPr txBox="1"/>
                <p:nvPr/>
              </p:nvSpPr>
              <p:spPr>
                <a:xfrm>
                  <a:off x="755576" y="1151294"/>
                  <a:ext cx="8064896" cy="923330"/>
                </a:xfrm>
                <a:prstGeom prst="rect">
                  <a:avLst/>
                </a:prstGeom>
                <a:noFill/>
              </p:spPr>
              <p:txBody>
                <a:bodyPr wrap="square" lIns="0" tIns="0" rIns="0" bIns="0" rtlCol="0">
                  <a:spAutoFit/>
                </a:bodyPr>
                <a:lstStyle/>
                <a:p>
                  <a:pPr algn="l"/>
                  <a:endParaRPr lang="sv-SE" sz="2000" i="1" dirty="0">
                    <a:latin typeface="Open Sans" panose="020B0606030504020204"/>
                  </a:endParaRP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𝐶𝑎𝑟𝑏</m:t>
                        </m:r>
                        <m:r>
                          <a:rPr lang="en-US" sz="2000" i="1">
                            <a:latin typeface="Cambria Math" panose="02040503050406030204" pitchFamily="18" charset="0"/>
                          </a:rPr>
                          <m:t>=</m:t>
                        </m:r>
                        <m:r>
                          <a:rPr lang="sv-SE" sz="2000" b="0" i="1" smtClean="0">
                            <a:latin typeface="Cambria Math" panose="02040503050406030204" pitchFamily="18" charset="0"/>
                          </a:rPr>
                          <m:t>𝑆𝑆𝐶</m:t>
                        </m:r>
                        <m:r>
                          <a:rPr lang="en-US" sz="2000" i="1">
                            <a:latin typeface="Cambria Math" panose="02040503050406030204" pitchFamily="18" charset="0"/>
                          </a:rPr>
                          <m:t>∗</m:t>
                        </m:r>
                        <m:sSub>
                          <m:sSubPr>
                            <m:ctrlPr>
                              <a:rPr lang="sv-SE" sz="2000" i="1" smtClean="0">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𝑓𝑢𝑒𝑙𝑢𝑠𝑒</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𝛾</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sv-SE"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𝑓𝑢𝑒𝑙𝑢𝑠𝑒</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𝛾</m:t>
                            </m:r>
                          </m:e>
                          <m:sub>
                            <m:r>
                              <a:rPr lang="en-US" sz="2000" i="1">
                                <a:latin typeface="Cambria Math" panose="02040503050406030204" pitchFamily="18" charset="0"/>
                              </a:rPr>
                              <m:t>𝑖</m:t>
                            </m:r>
                          </m:sub>
                        </m:sSub>
                        <m:r>
                          <a:rPr lang="en-US" sz="2000" i="1">
                            <a:latin typeface="Cambria Math" panose="02040503050406030204" pitchFamily="18" charset="0"/>
                          </a:rPr>
                          <m:t>∗ </m:t>
                        </m:r>
                        <m:sSub>
                          <m:sSubPr>
                            <m:ctrlPr>
                              <a:rPr lang="sv-SE"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sv-SE" sz="2000" i="1">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𝑖</m:t>
                            </m:r>
                          </m:sub>
                        </m:sSub>
                        <m:r>
                          <a:rPr lang="en-US" sz="2000" i="1">
                            <a:latin typeface="Cambria Math" panose="02040503050406030204" pitchFamily="18" charset="0"/>
                          </a:rPr>
                          <m:t>)</m:t>
                        </m:r>
                      </m:oMath>
                    </m:oMathPara>
                  </a14:m>
                  <a:endParaRPr lang="en-US" sz="2000" dirty="0">
                    <a:latin typeface="Open Sans" panose="020B0606030504020204"/>
                  </a:endParaRPr>
                </a:p>
                <a:p>
                  <a:r>
                    <a:rPr lang="en-US" sz="2000" dirty="0">
                      <a:solidFill>
                        <a:srgbClr val="FF0000"/>
                      </a:solidFill>
                      <a:latin typeface="Open Sans" panose="020B0606030504020204"/>
                    </a:rPr>
                    <a:t>			</a:t>
                  </a:r>
                  <a:endParaRPr lang="en-US" sz="2000" dirty="0">
                    <a:latin typeface="Open Sans" panose="020B0606030504020204"/>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5576" y="1151294"/>
                  <a:ext cx="8064896" cy="923330"/>
                </a:xfrm>
                <a:prstGeom prst="rect">
                  <a:avLst/>
                </a:prstGeom>
                <a:blipFill>
                  <a:blip r:embed="rId3"/>
                  <a:stretch>
                    <a:fillRect/>
                  </a:stretch>
                </a:blipFill>
              </p:spPr>
              <p:txBody>
                <a:bodyPr/>
                <a:lstStyle/>
                <a:p>
                  <a:r>
                    <a:rPr lang="en-US">
                      <a:noFill/>
                    </a:rPr>
                    <a:t> </a:t>
                  </a:r>
                </a:p>
              </p:txBody>
            </p:sp>
          </mc:Fallback>
        </mc:AlternateContent>
        <p:grpSp>
          <p:nvGrpSpPr>
            <p:cNvPr id="12" name="Group 11"/>
            <p:cNvGrpSpPr/>
            <p:nvPr/>
          </p:nvGrpSpPr>
          <p:grpSpPr>
            <a:xfrm>
              <a:off x="2924417" y="1013178"/>
              <a:ext cx="5219703" cy="445894"/>
              <a:chOff x="2924420" y="1670013"/>
              <a:chExt cx="5219703" cy="445894"/>
            </a:xfrm>
          </p:grpSpPr>
          <p:sp>
            <p:nvSpPr>
              <p:cNvPr id="13" name="Right Brace 12"/>
              <p:cNvSpPr/>
              <p:nvPr/>
            </p:nvSpPr>
            <p:spPr>
              <a:xfrm rot="16200000">
                <a:off x="5465213" y="-563004"/>
                <a:ext cx="138118" cy="5219703"/>
              </a:xfrm>
              <a:prstGeom prst="rightBrace">
                <a:avLst>
                  <a:gd name="adj1" fmla="val 5414"/>
                  <a:gd name="adj2" fmla="val 49657"/>
                </a:avLst>
              </a:prstGeom>
              <a:ln w="31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Open Sans" panose="020B0606030504020204"/>
                </a:endParaRPr>
              </a:p>
            </p:txBody>
          </p:sp>
          <p:sp>
            <p:nvSpPr>
              <p:cNvPr id="14" name="TextBox 13"/>
              <p:cNvSpPr txBox="1"/>
              <p:nvPr/>
            </p:nvSpPr>
            <p:spPr>
              <a:xfrm>
                <a:off x="4373521" y="1670013"/>
                <a:ext cx="2016224" cy="307777"/>
              </a:xfrm>
              <a:prstGeom prst="rect">
                <a:avLst/>
              </a:prstGeom>
              <a:noFill/>
            </p:spPr>
            <p:txBody>
              <a:bodyPr wrap="square" lIns="0" tIns="0" rIns="0" bIns="0" rtlCol="0">
                <a:spAutoFit/>
              </a:bodyPr>
              <a:lstStyle/>
              <a:p>
                <a:pPr algn="ctr"/>
                <a:r>
                  <a:rPr lang="en-US" sz="2000" dirty="0">
                    <a:solidFill>
                      <a:srgbClr val="FF0000"/>
                    </a:solidFill>
                    <a:latin typeface="Open Sans" panose="020B0606030504020204"/>
                  </a:rPr>
                  <a:t>From step 5</a:t>
                </a:r>
              </a:p>
            </p:txBody>
          </p:sp>
        </p:grpSp>
      </p:grpSp>
      <p:sp>
        <p:nvSpPr>
          <p:cNvPr id="15" name="TextBox 14"/>
          <p:cNvSpPr txBox="1"/>
          <p:nvPr/>
        </p:nvSpPr>
        <p:spPr>
          <a:xfrm>
            <a:off x="2350510" y="3836199"/>
            <a:ext cx="7128792" cy="1538883"/>
          </a:xfrm>
          <a:prstGeom prst="rect">
            <a:avLst/>
          </a:prstGeom>
          <a:noFill/>
        </p:spPr>
        <p:txBody>
          <a:bodyPr wrap="square" lIns="0" tIns="0" rIns="0" bIns="0" rtlCol="0">
            <a:spAutoFit/>
          </a:bodyPr>
          <a:lstStyle/>
          <a:p>
            <a:pPr algn="ctr"/>
            <a:r>
              <a:rPr lang="en-US" sz="2000" i="1" dirty="0">
                <a:latin typeface="Open Sans" panose="020B0606030504020204"/>
              </a:rPr>
              <a:t>SSC (Social Cost of Carbon) is the cost of additional carbon emissions. This is used to translate the change in carbon emissions of each stove to either a monetary gain (in the case of an emission reduction) or a monetary loss (in the case of an emission increase)</a:t>
            </a:r>
          </a:p>
        </p:txBody>
      </p:sp>
    </p:spTree>
    <p:extLst>
      <p:ext uri="{BB962C8B-B14F-4D97-AF65-F5344CB8AC3E}">
        <p14:creationId xmlns:p14="http://schemas.microsoft.com/office/powerpoint/2010/main" val="216411696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7: Discount costs and benefits to present value</a:t>
            </a:r>
            <a:endParaRPr lang="en-GB" sz="4400" dirty="0">
              <a:latin typeface="Open Sans"/>
            </a:endParaRPr>
          </a:p>
        </p:txBody>
      </p:sp>
      <p:pic>
        <p:nvPicPr>
          <p:cNvPr id="10" name="Picture 9"/>
          <p:cNvPicPr>
            <a:picLocks noChangeAspect="1"/>
          </p:cNvPicPr>
          <p:nvPr/>
        </p:nvPicPr>
        <p:blipFill>
          <a:blip r:embed="rId3"/>
          <a:stretch>
            <a:fillRect/>
          </a:stretch>
        </p:blipFill>
        <p:spPr>
          <a:xfrm>
            <a:off x="1986276" y="1840080"/>
            <a:ext cx="8354201" cy="3503374"/>
          </a:xfrm>
          <a:prstGeom prst="rect">
            <a:avLst/>
          </a:prstGeom>
        </p:spPr>
      </p:pic>
    </p:spTree>
    <p:extLst>
      <p:ext uri="{BB962C8B-B14F-4D97-AF65-F5344CB8AC3E}">
        <p14:creationId xmlns:p14="http://schemas.microsoft.com/office/powerpoint/2010/main" val="6816351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8: Determine net present value of each alternative</a:t>
            </a:r>
            <a:endParaRPr lang="en-GB" sz="4400" dirty="0">
              <a:latin typeface="Open Sans"/>
            </a:endParaRPr>
          </a:p>
        </p:txBody>
      </p:sp>
      <p:sp>
        <p:nvSpPr>
          <p:cNvPr id="8" name="TextBox 7"/>
          <p:cNvSpPr txBox="1"/>
          <p:nvPr/>
        </p:nvSpPr>
        <p:spPr>
          <a:xfrm>
            <a:off x="6932919" y="1809793"/>
            <a:ext cx="3013710" cy="276999"/>
          </a:xfrm>
          <a:prstGeom prst="rect">
            <a:avLst/>
          </a:prstGeom>
          <a:noFill/>
        </p:spPr>
        <p:txBody>
          <a:bodyPr wrap="none" lIns="0" tIns="0" rIns="0" bIns="0" rtlCol="0">
            <a:spAutoFit/>
          </a:bodyPr>
          <a:lstStyle/>
          <a:p>
            <a:pPr algn="l"/>
            <a:r>
              <a:rPr lang="sv-SE" sz="1800" dirty="0">
                <a:latin typeface="Open Sans" panose="020B0606030504020204"/>
              </a:rPr>
              <a:t>Switch to </a:t>
            </a:r>
            <a:r>
              <a:rPr lang="sv-SE" sz="1800" dirty="0" err="1">
                <a:latin typeface="Open Sans" panose="020B0606030504020204"/>
              </a:rPr>
              <a:t>Traditional</a:t>
            </a:r>
            <a:r>
              <a:rPr lang="sv-SE" sz="1800" dirty="0">
                <a:latin typeface="Open Sans" panose="020B0606030504020204"/>
              </a:rPr>
              <a:t> </a:t>
            </a:r>
            <a:r>
              <a:rPr lang="sv-SE" sz="1800" dirty="0" err="1">
                <a:latin typeface="Open Sans" panose="020B0606030504020204"/>
              </a:rPr>
              <a:t>Biomass</a:t>
            </a:r>
            <a:endParaRPr lang="sv-SE" sz="1800" dirty="0">
              <a:latin typeface="Open Sans" panose="020B0606030504020204"/>
            </a:endParaRPr>
          </a:p>
        </p:txBody>
      </p:sp>
      <p:sp>
        <p:nvSpPr>
          <p:cNvPr id="12" name="TextBox 11"/>
          <p:cNvSpPr txBox="1"/>
          <p:nvPr/>
        </p:nvSpPr>
        <p:spPr>
          <a:xfrm>
            <a:off x="2801220" y="1776567"/>
            <a:ext cx="1987724" cy="276999"/>
          </a:xfrm>
          <a:prstGeom prst="rect">
            <a:avLst/>
          </a:prstGeom>
          <a:noFill/>
        </p:spPr>
        <p:txBody>
          <a:bodyPr wrap="none" lIns="0" tIns="0" rIns="0" bIns="0" rtlCol="0">
            <a:spAutoFit/>
          </a:bodyPr>
          <a:lstStyle/>
          <a:p>
            <a:pPr algn="l"/>
            <a:r>
              <a:rPr lang="sv-SE" sz="1800" dirty="0">
                <a:latin typeface="Open Sans" panose="020B0606030504020204"/>
              </a:rPr>
              <a:t>Switch to </a:t>
            </a:r>
            <a:r>
              <a:rPr lang="sv-SE" sz="1800" dirty="0" err="1">
                <a:latin typeface="Open Sans" panose="020B0606030504020204"/>
              </a:rPr>
              <a:t>Electricity</a:t>
            </a:r>
            <a:endParaRPr lang="sv-SE" sz="1800" dirty="0">
              <a:latin typeface="Open Sans" panose="020B0606030504020204"/>
            </a:endParaRPr>
          </a:p>
        </p:txBody>
      </p:sp>
      <p:sp>
        <p:nvSpPr>
          <p:cNvPr id="13" name="TextBox 12"/>
          <p:cNvSpPr txBox="1"/>
          <p:nvPr/>
        </p:nvSpPr>
        <p:spPr>
          <a:xfrm>
            <a:off x="7667526" y="4327271"/>
            <a:ext cx="1705595" cy="276999"/>
          </a:xfrm>
          <a:prstGeom prst="rect">
            <a:avLst/>
          </a:prstGeom>
          <a:noFill/>
        </p:spPr>
        <p:txBody>
          <a:bodyPr wrap="none" lIns="0" tIns="0" rIns="0" bIns="0" rtlCol="0">
            <a:spAutoFit/>
          </a:bodyPr>
          <a:lstStyle/>
          <a:p>
            <a:pPr algn="l"/>
            <a:r>
              <a:rPr lang="sv-SE" sz="1800" dirty="0">
                <a:latin typeface="Open Sans" panose="020B0606030504020204"/>
              </a:rPr>
              <a:t>Switch to Biogas</a:t>
            </a:r>
          </a:p>
        </p:txBody>
      </p:sp>
      <p:sp>
        <p:nvSpPr>
          <p:cNvPr id="14" name="TextBox 13"/>
          <p:cNvSpPr txBox="1"/>
          <p:nvPr/>
        </p:nvSpPr>
        <p:spPr>
          <a:xfrm>
            <a:off x="2781011" y="4188771"/>
            <a:ext cx="1461939" cy="276999"/>
          </a:xfrm>
          <a:prstGeom prst="rect">
            <a:avLst/>
          </a:prstGeom>
          <a:noFill/>
        </p:spPr>
        <p:txBody>
          <a:bodyPr wrap="none" lIns="0" tIns="0" rIns="0" bIns="0" rtlCol="0">
            <a:spAutoFit/>
          </a:bodyPr>
          <a:lstStyle/>
          <a:p>
            <a:pPr algn="l"/>
            <a:r>
              <a:rPr lang="sv-SE" sz="1800" dirty="0">
                <a:latin typeface="Open Sans" panose="020B0606030504020204"/>
              </a:rPr>
              <a:t>Switch to LPG</a:t>
            </a:r>
          </a:p>
        </p:txBody>
      </p:sp>
      <p:pic>
        <p:nvPicPr>
          <p:cNvPr id="15" name="Picture 14"/>
          <p:cNvPicPr>
            <a:picLocks noChangeAspect="1"/>
          </p:cNvPicPr>
          <p:nvPr/>
        </p:nvPicPr>
        <p:blipFill>
          <a:blip r:embed="rId3"/>
          <a:stretch>
            <a:fillRect/>
          </a:stretch>
        </p:blipFill>
        <p:spPr>
          <a:xfrm>
            <a:off x="2042007" y="4327271"/>
            <a:ext cx="3209252" cy="2090642"/>
          </a:xfrm>
          <a:prstGeom prst="rect">
            <a:avLst/>
          </a:prstGeom>
        </p:spPr>
      </p:pic>
      <p:pic>
        <p:nvPicPr>
          <p:cNvPr id="17" name="Picture 16"/>
          <p:cNvPicPr>
            <a:picLocks noChangeAspect="1"/>
          </p:cNvPicPr>
          <p:nvPr/>
        </p:nvPicPr>
        <p:blipFill>
          <a:blip r:embed="rId4"/>
          <a:stretch>
            <a:fillRect/>
          </a:stretch>
        </p:blipFill>
        <p:spPr>
          <a:xfrm>
            <a:off x="6932919" y="2057007"/>
            <a:ext cx="3211200" cy="1860334"/>
          </a:xfrm>
          <a:prstGeom prst="rect">
            <a:avLst/>
          </a:prstGeom>
        </p:spPr>
      </p:pic>
      <p:pic>
        <p:nvPicPr>
          <p:cNvPr id="18" name="Picture 17"/>
          <p:cNvPicPr>
            <a:picLocks noChangeAspect="1"/>
          </p:cNvPicPr>
          <p:nvPr/>
        </p:nvPicPr>
        <p:blipFill>
          <a:blip r:embed="rId5"/>
          <a:stretch>
            <a:fillRect/>
          </a:stretch>
        </p:blipFill>
        <p:spPr>
          <a:xfrm>
            <a:off x="6932919" y="4544701"/>
            <a:ext cx="3211200" cy="1366304"/>
          </a:xfrm>
          <a:prstGeom prst="rect">
            <a:avLst/>
          </a:prstGeom>
        </p:spPr>
      </p:pic>
      <p:pic>
        <p:nvPicPr>
          <p:cNvPr id="19" name="Picture 18"/>
          <p:cNvPicPr>
            <a:picLocks noChangeAspect="1"/>
          </p:cNvPicPr>
          <p:nvPr/>
        </p:nvPicPr>
        <p:blipFill>
          <a:blip r:embed="rId6"/>
          <a:stretch>
            <a:fillRect/>
          </a:stretch>
        </p:blipFill>
        <p:spPr>
          <a:xfrm>
            <a:off x="2042007" y="1948292"/>
            <a:ext cx="3211200" cy="2068754"/>
          </a:xfrm>
          <a:prstGeom prst="rect">
            <a:avLst/>
          </a:prstGeom>
        </p:spPr>
      </p:pic>
    </p:spTree>
    <p:extLst>
      <p:ext uri="{BB962C8B-B14F-4D97-AF65-F5344CB8AC3E}">
        <p14:creationId xmlns:p14="http://schemas.microsoft.com/office/powerpoint/2010/main" val="96560846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9: Preform a sensitivity analysis</a:t>
            </a:r>
            <a:endParaRPr lang="en-GB" sz="4400" dirty="0">
              <a:latin typeface="Open Sans"/>
            </a:endParaRPr>
          </a:p>
        </p:txBody>
      </p:sp>
      <p:grpSp>
        <p:nvGrpSpPr>
          <p:cNvPr id="16" name="Group 15"/>
          <p:cNvGrpSpPr>
            <a:grpSpLocks noChangeAspect="1"/>
          </p:cNvGrpSpPr>
          <p:nvPr/>
        </p:nvGrpSpPr>
        <p:grpSpPr>
          <a:xfrm>
            <a:off x="2257020" y="1525332"/>
            <a:ext cx="8063020" cy="4755144"/>
            <a:chOff x="899592" y="1149946"/>
            <a:chExt cx="5935488" cy="3500438"/>
          </a:xfrm>
        </p:grpSpPr>
        <p:pic>
          <p:nvPicPr>
            <p:cNvPr id="20" name="Picture 2" descr="health_costs_avoided"/>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99592" y="1149946"/>
              <a:ext cx="57499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5364088" y="1149946"/>
              <a:ext cx="1470992" cy="3500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Oval 21"/>
            <p:cNvSpPr/>
            <p:nvPr/>
          </p:nvSpPr>
          <p:spPr>
            <a:xfrm>
              <a:off x="2195736" y="1149946"/>
              <a:ext cx="288032" cy="197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Oval 22"/>
            <p:cNvSpPr/>
            <p:nvPr/>
          </p:nvSpPr>
          <p:spPr>
            <a:xfrm>
              <a:off x="3707904" y="4443958"/>
              <a:ext cx="288032" cy="206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0" name="Rectangle 9"/>
          <p:cNvSpPr/>
          <p:nvPr/>
        </p:nvSpPr>
        <p:spPr>
          <a:xfrm>
            <a:off x="1204783" y="5919537"/>
            <a:ext cx="2326278" cy="369332"/>
          </a:xfrm>
          <a:prstGeom prst="rect">
            <a:avLst/>
          </a:prstGeom>
        </p:spPr>
        <p:txBody>
          <a:bodyPr wrap="none">
            <a:spAutoFit/>
          </a:bodyPr>
          <a:lstStyle/>
          <a:p>
            <a:r>
              <a:rPr lang="en-US" dirty="0">
                <a:latin typeface="Open Sans" panose="020B0606030504020204"/>
              </a:rPr>
              <a:t>(Khavari et al., 2023)</a:t>
            </a:r>
          </a:p>
        </p:txBody>
      </p:sp>
    </p:spTree>
    <p:extLst>
      <p:ext uri="{BB962C8B-B14F-4D97-AF65-F5344CB8AC3E}">
        <p14:creationId xmlns:p14="http://schemas.microsoft.com/office/powerpoint/2010/main" val="2796995025"/>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10: Make a recommendation </a:t>
            </a:r>
            <a:endParaRPr lang="en-GB" sz="4400" dirty="0">
              <a:latin typeface="Open Sans"/>
            </a:endParaRPr>
          </a:p>
        </p:txBody>
      </p:sp>
      <p:pic>
        <p:nvPicPr>
          <p:cNvPr id="10" name="Content Placeholder 6"/>
          <p:cNvPicPr>
            <a:picLocks noGrp="1" noChangeAspect="1"/>
          </p:cNvPicPr>
          <p:nvPr>
            <p:ph sz="quarter" idx="4294967295"/>
          </p:nvPr>
        </p:nvPicPr>
        <p:blipFill>
          <a:blip r:embed="rId3" cstate="hqprint">
            <a:extLst>
              <a:ext uri="{28A0092B-C50C-407E-A947-70E740481C1C}">
                <a14:useLocalDpi xmlns:a14="http://schemas.microsoft.com/office/drawing/2010/main" val="0"/>
              </a:ext>
            </a:extLst>
          </a:blip>
          <a:stretch>
            <a:fillRect/>
          </a:stretch>
        </p:blipFill>
        <p:spPr>
          <a:xfrm>
            <a:off x="2133044" y="1637129"/>
            <a:ext cx="8310971" cy="4282408"/>
          </a:xfrm>
          <a:prstGeom prst="rect">
            <a:avLst/>
          </a:prstGeom>
        </p:spPr>
      </p:pic>
      <p:sp>
        <p:nvSpPr>
          <p:cNvPr id="11" name="Rectangle 10"/>
          <p:cNvSpPr/>
          <p:nvPr/>
        </p:nvSpPr>
        <p:spPr>
          <a:xfrm>
            <a:off x="1204783" y="5919537"/>
            <a:ext cx="2326278" cy="369332"/>
          </a:xfrm>
          <a:prstGeom prst="rect">
            <a:avLst/>
          </a:prstGeom>
        </p:spPr>
        <p:txBody>
          <a:bodyPr wrap="none">
            <a:spAutoFit/>
          </a:bodyPr>
          <a:lstStyle/>
          <a:p>
            <a:r>
              <a:rPr lang="en-US" dirty="0">
                <a:latin typeface="Open Sans" panose="020B0606030504020204"/>
              </a:rPr>
              <a:t>(Khavari et al., 2023)</a:t>
            </a:r>
          </a:p>
        </p:txBody>
      </p:sp>
    </p:spTree>
    <p:extLst>
      <p:ext uri="{BB962C8B-B14F-4D97-AF65-F5344CB8AC3E}">
        <p14:creationId xmlns:p14="http://schemas.microsoft.com/office/powerpoint/2010/main" val="421016027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en-US" sz="1800" dirty="0">
                <a:latin typeface="Open Sans" panose="020B0606030504020204"/>
              </a:rPr>
              <a:t>Khavari, B., Ramirez, C., Jeuland, M. and Fuso </a:t>
            </a:r>
            <a:r>
              <a:rPr lang="en-US" sz="1800" dirty="0" err="1">
                <a:latin typeface="Open Sans" panose="020B0606030504020204"/>
              </a:rPr>
              <a:t>Nerini</a:t>
            </a:r>
            <a:r>
              <a:rPr lang="en-US" sz="1800" dirty="0">
                <a:latin typeface="Open Sans" panose="020B0606030504020204"/>
              </a:rPr>
              <a:t>, F. “A geospatial approach to understanding clean cooking challenges in sub-Saharan Africa,” Nat. Sustain., pp. 1–11, Jan. 2023, </a:t>
            </a:r>
            <a:r>
              <a:rPr lang="en-US" sz="1800" dirty="0" err="1">
                <a:latin typeface="Open Sans" panose="020B0606030504020204"/>
              </a:rPr>
              <a:t>doi</a:t>
            </a:r>
            <a:r>
              <a:rPr lang="en-US" sz="1800" dirty="0">
                <a:latin typeface="Open Sans" panose="020B0606030504020204"/>
              </a:rPr>
              <a:t>: 10.1038/s41893-022-01039-8.</a:t>
            </a:r>
          </a:p>
          <a:p>
            <a:r>
              <a:rPr lang="en-US" sz="1800" dirty="0">
                <a:latin typeface="Open Sans" panose="020B0606030504020204"/>
              </a:rPr>
              <a:t>Burnett, R. T. et al. An Integrated Risk Function for Estimating the Global Burden of Disease Attributable to Ambient Fine Particulate Matter Exposure. Environmental Health Perspectives 122, 397–403 (2014).</a:t>
            </a:r>
          </a:p>
          <a:p>
            <a:r>
              <a:rPr lang="en-US" sz="1800" dirty="0">
                <a:latin typeface="Open Sans" panose="020B0606030504020204"/>
              </a:rPr>
              <a:t>Jeuland, M., Tan Soo, J.-S. &amp; </a:t>
            </a:r>
            <a:r>
              <a:rPr lang="en-US" sz="1800" dirty="0" err="1">
                <a:latin typeface="Open Sans" panose="020B0606030504020204"/>
              </a:rPr>
              <a:t>Shindell</a:t>
            </a:r>
            <a:r>
              <a:rPr lang="en-US" sz="1800" dirty="0">
                <a:latin typeface="Open Sans" panose="020B0606030504020204"/>
              </a:rPr>
              <a:t>, D. The need for policies to reduce the costs of cleaner cooking in low income settings: Implications from systematic analysis of costs and benefits. Energy Policy 121, 275–285 (2018).</a:t>
            </a:r>
          </a:p>
          <a:p>
            <a:r>
              <a:rPr lang="en-US" sz="1800" dirty="0">
                <a:latin typeface="Open Sans" panose="020B0606030504020204"/>
              </a:rPr>
              <a:t>University of Washington. GBD Compare | IHME </a:t>
            </a:r>
            <a:r>
              <a:rPr lang="en-US" sz="1800" dirty="0" err="1">
                <a:latin typeface="Open Sans" panose="020B0606030504020204"/>
              </a:rPr>
              <a:t>Viz</a:t>
            </a:r>
            <a:r>
              <a:rPr lang="en-US" sz="1800" dirty="0">
                <a:latin typeface="Open Sans" panose="020B0606030504020204"/>
              </a:rPr>
              <a:t> Hub. http://vizhub.healthdata.org/gbd-compare.</a:t>
            </a:r>
          </a:p>
          <a:p>
            <a:r>
              <a:rPr lang="en-US" sz="1800" dirty="0">
                <a:latin typeface="Open Sans" panose="020B0606030504020204"/>
              </a:rPr>
              <a:t>Valuing Statistical Lives: Concepts, Current Practices, and Challenges - with Lisa Robinson. (2020).</a:t>
            </a:r>
          </a:p>
          <a:p>
            <a:endParaRPr lang="sv-SE" sz="1800" dirty="0">
              <a:latin typeface="Open Sans" panose="020B0606030504020204"/>
            </a:endParaRPr>
          </a:p>
        </p:txBody>
      </p:sp>
    </p:spTree>
    <p:extLst>
      <p:ext uri="{BB962C8B-B14F-4D97-AF65-F5344CB8AC3E}">
        <p14:creationId xmlns:p14="http://schemas.microsoft.com/office/powerpoint/2010/main" val="22374173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Khavari B., 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5: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5.1 Step-by-step to conducting a CBA</a:t>
            </a:r>
            <a:endParaRPr lang="en-GB" sz="4400" dirty="0">
              <a:latin typeface="Open Sans"/>
            </a:endParaRPr>
          </a:p>
        </p:txBody>
      </p:sp>
      <p:sp>
        <p:nvSpPr>
          <p:cNvPr id="10" name="Content Placeholder 1"/>
          <p:cNvSpPr>
            <a:spLocks noGrp="1"/>
          </p:cNvSpPr>
          <p:nvPr>
            <p:ph idx="1"/>
          </p:nvPr>
        </p:nvSpPr>
        <p:spPr>
          <a:xfrm>
            <a:off x="1003177" y="1825624"/>
            <a:ext cx="9658906" cy="4170915"/>
          </a:xfrm>
        </p:spPr>
        <p:txBody>
          <a:bodyPr vert="horz" lIns="91440" tIns="45720" rIns="91440" bIns="45720" rtlCol="0" anchor="t">
            <a:normAutofit/>
          </a:bodyPr>
          <a:lstStyle/>
          <a:p>
            <a:pPr marL="342900" indent="-342900">
              <a:buFont typeface="+mj-lt"/>
              <a:buAutoNum type="arabicPeriod"/>
            </a:pPr>
            <a:r>
              <a:rPr lang="en-US" sz="2000" dirty="0">
                <a:latin typeface="Open Sans" panose="020B0606030504020204"/>
              </a:rPr>
              <a:t>Explain the purpose</a:t>
            </a:r>
          </a:p>
          <a:p>
            <a:pPr marL="342900" indent="-342900">
              <a:buFont typeface="+mj-lt"/>
              <a:buAutoNum type="arabicPeriod"/>
            </a:pPr>
            <a:r>
              <a:rPr lang="en-US" sz="2000" dirty="0">
                <a:latin typeface="Open Sans" panose="020B0606030504020204"/>
              </a:rPr>
              <a:t>Identify alternatives</a:t>
            </a:r>
          </a:p>
          <a:p>
            <a:pPr marL="342900" indent="-342900">
              <a:buFont typeface="+mj-lt"/>
              <a:buAutoNum type="arabicPeriod"/>
            </a:pPr>
            <a:r>
              <a:rPr lang="en-US" sz="2000" dirty="0">
                <a:latin typeface="Open Sans" panose="020B0606030504020204"/>
              </a:rPr>
              <a:t>Decide how benefits and costs are counted</a:t>
            </a:r>
          </a:p>
          <a:p>
            <a:pPr marL="342900" indent="-342900">
              <a:buFont typeface="+mj-lt"/>
              <a:buAutoNum type="arabicPeriod"/>
            </a:pPr>
            <a:r>
              <a:rPr lang="en-US" sz="2000" dirty="0">
                <a:latin typeface="Open Sans" panose="020B0606030504020204"/>
              </a:rPr>
              <a:t>Identify impact categories</a:t>
            </a:r>
          </a:p>
          <a:p>
            <a:pPr marL="342900" indent="-342900">
              <a:buFont typeface="+mj-lt"/>
              <a:buAutoNum type="arabicPeriod"/>
            </a:pPr>
            <a:r>
              <a:rPr lang="en-US" sz="2000" dirty="0">
                <a:latin typeface="Open Sans" panose="020B0606030504020204"/>
              </a:rPr>
              <a:t>Predict the impacts during the projects lifetime</a:t>
            </a:r>
          </a:p>
          <a:p>
            <a:pPr marL="342900" indent="-342900">
              <a:buFont typeface="+mj-lt"/>
              <a:buAutoNum type="arabicPeriod"/>
            </a:pPr>
            <a:r>
              <a:rPr lang="en-US" sz="2000" dirty="0">
                <a:latin typeface="Open Sans" panose="020B0606030504020204"/>
              </a:rPr>
              <a:t>Monetize impacts</a:t>
            </a:r>
          </a:p>
          <a:p>
            <a:pPr marL="342900" indent="-342900">
              <a:buFont typeface="+mj-lt"/>
              <a:buAutoNum type="arabicPeriod"/>
            </a:pPr>
            <a:r>
              <a:rPr lang="en-US" sz="2000" dirty="0">
                <a:latin typeface="Open Sans" panose="020B0606030504020204"/>
              </a:rPr>
              <a:t>Discount costs and benefits to present value</a:t>
            </a:r>
          </a:p>
          <a:p>
            <a:pPr marL="342900" indent="-342900">
              <a:buFont typeface="+mj-lt"/>
              <a:buAutoNum type="arabicPeriod"/>
            </a:pPr>
            <a:r>
              <a:rPr lang="en-US" sz="2000" dirty="0">
                <a:latin typeface="Open Sans" panose="020B0606030504020204"/>
              </a:rPr>
              <a:t>Determine net present value of each alternative</a:t>
            </a:r>
          </a:p>
          <a:p>
            <a:pPr marL="342900" indent="-342900">
              <a:buFont typeface="+mj-lt"/>
              <a:buAutoNum type="arabicPeriod"/>
            </a:pPr>
            <a:r>
              <a:rPr lang="en-US" sz="2000" dirty="0">
                <a:latin typeface="Open Sans" panose="020B0606030504020204"/>
              </a:rPr>
              <a:t>Perform a sensitivity analysis</a:t>
            </a:r>
          </a:p>
          <a:p>
            <a:pPr marL="342900" indent="-342900">
              <a:buFont typeface="+mj-lt"/>
              <a:buAutoNum type="arabicPeriod"/>
            </a:pPr>
            <a:r>
              <a:rPr lang="en-US" sz="2000" dirty="0">
                <a:latin typeface="Open Sans" panose="020B0606030504020204"/>
              </a:rPr>
              <a:t>Make a recommendation </a:t>
            </a:r>
          </a:p>
        </p:txBody>
      </p:sp>
      <p:sp>
        <p:nvSpPr>
          <p:cNvPr id="11" name="Rectangle 10"/>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106075603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1: Explain the purpose</a:t>
            </a:r>
            <a:endParaRPr lang="en-GB" sz="4400" dirty="0">
              <a:latin typeface="Open Sans"/>
            </a:endParaRPr>
          </a:p>
        </p:txBody>
      </p:sp>
      <p:pic>
        <p:nvPicPr>
          <p:cNvPr id="8" name="Picture 7"/>
          <p:cNvPicPr>
            <a:picLocks noChangeAspect="1"/>
          </p:cNvPicPr>
          <p:nvPr/>
        </p:nvPicPr>
        <p:blipFill>
          <a:blip r:embed="rId3"/>
          <a:stretch>
            <a:fillRect/>
          </a:stretch>
        </p:blipFill>
        <p:spPr>
          <a:xfrm>
            <a:off x="502752" y="2105530"/>
            <a:ext cx="6113199" cy="3052793"/>
          </a:xfrm>
          <a:prstGeom prst="rect">
            <a:avLst/>
          </a:prstGeom>
        </p:spPr>
      </p:pic>
      <p:sp>
        <p:nvSpPr>
          <p:cNvPr id="12" name="Rectangle 11"/>
          <p:cNvSpPr/>
          <p:nvPr/>
        </p:nvSpPr>
        <p:spPr>
          <a:xfrm>
            <a:off x="7040595" y="5906366"/>
            <a:ext cx="4412892" cy="461665"/>
          </a:xfrm>
          <a:prstGeom prst="rect">
            <a:avLst/>
          </a:prstGeom>
        </p:spPr>
        <p:txBody>
          <a:bodyPr wrap="square">
            <a:spAutoFit/>
          </a:bodyPr>
          <a:lstStyle/>
          <a:p>
            <a:pPr algn="ctr"/>
            <a:r>
              <a:rPr lang="en-US" sz="1200" dirty="0"/>
              <a:t>Privately optimal clean cooking shares and distribution derived from OnStove (Khavari et al., 2023)</a:t>
            </a:r>
          </a:p>
        </p:txBody>
      </p:sp>
      <p:sp>
        <p:nvSpPr>
          <p:cNvPr id="13" name="Rectangle 12"/>
          <p:cNvSpPr/>
          <p:nvPr/>
        </p:nvSpPr>
        <p:spPr>
          <a:xfrm>
            <a:off x="1273351" y="5176253"/>
            <a:ext cx="4572000" cy="461665"/>
          </a:xfrm>
          <a:prstGeom prst="rect">
            <a:avLst/>
          </a:prstGeom>
        </p:spPr>
        <p:txBody>
          <a:bodyPr>
            <a:spAutoFit/>
          </a:bodyPr>
          <a:lstStyle/>
          <a:p>
            <a:pPr algn="ctr"/>
            <a:r>
              <a:rPr lang="en-US" sz="1200" dirty="0"/>
              <a:t>Number of people without access to clean fuels and technologies, by region, 2000–21 (IEA et al., 2023)</a:t>
            </a:r>
          </a:p>
        </p:txBody>
      </p:sp>
      <p:grpSp>
        <p:nvGrpSpPr>
          <p:cNvPr id="14" name="Group 13"/>
          <p:cNvGrpSpPr>
            <a:grpSpLocks noChangeAspect="1"/>
          </p:cNvGrpSpPr>
          <p:nvPr/>
        </p:nvGrpSpPr>
        <p:grpSpPr>
          <a:xfrm>
            <a:off x="6884788" y="1373714"/>
            <a:ext cx="4724506" cy="4432745"/>
            <a:chOff x="4652576" y="677315"/>
            <a:chExt cx="4321552" cy="4054675"/>
          </a:xfrm>
        </p:grpSpPr>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52576" y="753860"/>
              <a:ext cx="4321552" cy="3978130"/>
            </a:xfrm>
            <a:prstGeom prst="rect">
              <a:avLst/>
            </a:prstGeom>
          </p:spPr>
        </p:pic>
        <p:sp>
          <p:nvSpPr>
            <p:cNvPr id="16" name="Rounded Rectangle 15"/>
            <p:cNvSpPr/>
            <p:nvPr/>
          </p:nvSpPr>
          <p:spPr>
            <a:xfrm>
              <a:off x="4652576" y="677315"/>
              <a:ext cx="360040" cy="305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Tree>
    <p:extLst>
      <p:ext uri="{BB962C8B-B14F-4D97-AF65-F5344CB8AC3E}">
        <p14:creationId xmlns:p14="http://schemas.microsoft.com/office/powerpoint/2010/main" val="399394139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2: Identify alternatives</a:t>
            </a:r>
            <a:endParaRPr lang="en-GB" sz="4400" dirty="0">
              <a:latin typeface="Open Sans"/>
            </a:endParaRPr>
          </a:p>
        </p:txBody>
      </p:sp>
      <p:sp>
        <p:nvSpPr>
          <p:cNvPr id="10" name="Rounded Rectangle 9"/>
          <p:cNvSpPr/>
          <p:nvPr/>
        </p:nvSpPr>
        <p:spPr>
          <a:xfrm>
            <a:off x="2232873" y="233288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Rounded Rectangle 10"/>
          <p:cNvSpPr/>
          <p:nvPr/>
        </p:nvSpPr>
        <p:spPr>
          <a:xfrm>
            <a:off x="4969177" y="2332883"/>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Rounded Rectangle 16"/>
          <p:cNvSpPr/>
          <p:nvPr/>
        </p:nvSpPr>
        <p:spPr>
          <a:xfrm>
            <a:off x="7705481" y="2338007"/>
            <a:ext cx="2016224" cy="3240360"/>
          </a:xfrm>
          <a:prstGeom prst="roundRect">
            <a:avLst>
              <a:gd name="adj" fmla="val 28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Rounded Rectangle 17"/>
          <p:cNvSpPr/>
          <p:nvPr/>
        </p:nvSpPr>
        <p:spPr>
          <a:xfrm>
            <a:off x="2232873" y="188300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Traditional</a:t>
            </a:r>
          </a:p>
        </p:txBody>
      </p:sp>
      <p:sp>
        <p:nvSpPr>
          <p:cNvPr id="19" name="Rounded Rectangle 18"/>
          <p:cNvSpPr/>
          <p:nvPr/>
        </p:nvSpPr>
        <p:spPr>
          <a:xfrm>
            <a:off x="7700023" y="188300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Clean</a:t>
            </a:r>
          </a:p>
        </p:txBody>
      </p:sp>
      <p:sp>
        <p:nvSpPr>
          <p:cNvPr id="20" name="Rounded Rectangle 19"/>
          <p:cNvSpPr/>
          <p:nvPr/>
        </p:nvSpPr>
        <p:spPr>
          <a:xfrm>
            <a:off x="4969177" y="1883001"/>
            <a:ext cx="2016224"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ICS</a:t>
            </a:r>
            <a:endParaRPr lang="en-US" sz="2400" dirty="0">
              <a:solidFill>
                <a:schemeClr val="tx1"/>
              </a:solidFill>
            </a:endParaRPr>
          </a:p>
        </p:txBody>
      </p:sp>
      <p:sp>
        <p:nvSpPr>
          <p:cNvPr id="21" name="Rounded Rectangle 20"/>
          <p:cNvSpPr/>
          <p:nvPr/>
        </p:nvSpPr>
        <p:spPr>
          <a:xfrm>
            <a:off x="2557452" y="4997179"/>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22" name="Rounded Rectangle 21"/>
          <p:cNvSpPr/>
          <p:nvPr/>
        </p:nvSpPr>
        <p:spPr>
          <a:xfrm>
            <a:off x="2538532" y="4170982"/>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23" name="Rounded Rectangle 22"/>
          <p:cNvSpPr/>
          <p:nvPr/>
        </p:nvSpPr>
        <p:spPr>
          <a:xfrm>
            <a:off x="2577987" y="2515470"/>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Coal</a:t>
            </a:r>
          </a:p>
        </p:txBody>
      </p:sp>
      <p:sp>
        <p:nvSpPr>
          <p:cNvPr id="24" name="Rounded Rectangle 23"/>
          <p:cNvSpPr/>
          <p:nvPr/>
        </p:nvSpPr>
        <p:spPr>
          <a:xfrm>
            <a:off x="2558043" y="3343226"/>
            <a:ext cx="1325349"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Kerosene</a:t>
            </a:r>
          </a:p>
        </p:txBody>
      </p:sp>
      <p:sp>
        <p:nvSpPr>
          <p:cNvPr id="25" name="Rounded Rectangle 24"/>
          <p:cNvSpPr/>
          <p:nvPr/>
        </p:nvSpPr>
        <p:spPr>
          <a:xfrm>
            <a:off x="5363525" y="4393417"/>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Biomass</a:t>
            </a:r>
          </a:p>
        </p:txBody>
      </p:sp>
      <p:sp>
        <p:nvSpPr>
          <p:cNvPr id="26" name="Rounded Rectangle 25"/>
          <p:cNvSpPr/>
          <p:nvPr/>
        </p:nvSpPr>
        <p:spPr>
          <a:xfrm>
            <a:off x="5344605" y="3567220"/>
            <a:ext cx="1326526"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Charcoal</a:t>
            </a:r>
          </a:p>
        </p:txBody>
      </p:sp>
      <p:sp>
        <p:nvSpPr>
          <p:cNvPr id="27" name="Rounded Rectangle 26"/>
          <p:cNvSpPr/>
          <p:nvPr/>
        </p:nvSpPr>
        <p:spPr>
          <a:xfrm>
            <a:off x="5340254" y="2745206"/>
            <a:ext cx="1325348"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Pellets</a:t>
            </a:r>
          </a:p>
        </p:txBody>
      </p:sp>
      <p:sp>
        <p:nvSpPr>
          <p:cNvPr id="28" name="Rounded Rectangle 27"/>
          <p:cNvSpPr/>
          <p:nvPr/>
        </p:nvSpPr>
        <p:spPr>
          <a:xfrm>
            <a:off x="7921504" y="3756157"/>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Electricity</a:t>
            </a:r>
          </a:p>
        </p:txBody>
      </p:sp>
      <p:sp>
        <p:nvSpPr>
          <p:cNvPr id="29" name="Rounded Rectangle 28"/>
          <p:cNvSpPr/>
          <p:nvPr/>
        </p:nvSpPr>
        <p:spPr>
          <a:xfrm>
            <a:off x="7921504" y="2515470"/>
            <a:ext cx="1613382" cy="377874"/>
          </a:xfrm>
          <a:prstGeom prst="roundRect">
            <a:avLst>
              <a:gd name="adj" fmla="val 2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Biogas</a:t>
            </a:r>
          </a:p>
        </p:txBody>
      </p:sp>
      <p:sp>
        <p:nvSpPr>
          <p:cNvPr id="30" name="Rounded Rectangle 29"/>
          <p:cNvSpPr/>
          <p:nvPr/>
        </p:nvSpPr>
        <p:spPr>
          <a:xfrm>
            <a:off x="7926266" y="3135065"/>
            <a:ext cx="1609061"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LPG</a:t>
            </a:r>
          </a:p>
        </p:txBody>
      </p:sp>
      <p:sp>
        <p:nvSpPr>
          <p:cNvPr id="31" name="Rounded Rectangle 30"/>
          <p:cNvSpPr/>
          <p:nvPr/>
        </p:nvSpPr>
        <p:spPr>
          <a:xfrm>
            <a:off x="7921504" y="4998341"/>
            <a:ext cx="1613382"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Natural Gas</a:t>
            </a:r>
          </a:p>
        </p:txBody>
      </p:sp>
      <p:sp>
        <p:nvSpPr>
          <p:cNvPr id="32" name="Rounded Rectangle 31"/>
          <p:cNvSpPr/>
          <p:nvPr/>
        </p:nvSpPr>
        <p:spPr>
          <a:xfrm>
            <a:off x="8050918" y="4354775"/>
            <a:ext cx="1325350" cy="3778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Ethanol</a:t>
            </a:r>
          </a:p>
        </p:txBody>
      </p:sp>
    </p:spTree>
    <p:extLst>
      <p:ext uri="{BB962C8B-B14F-4D97-AF65-F5344CB8AC3E}">
        <p14:creationId xmlns:p14="http://schemas.microsoft.com/office/powerpoint/2010/main" val="326309107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3: Decide how benefits and costs are counted</a:t>
            </a:r>
            <a:endParaRPr lang="en-GB" sz="4400" dirty="0">
              <a:latin typeface="Open Sans"/>
            </a:endParaRPr>
          </a:p>
        </p:txBody>
      </p:sp>
      <p:sp>
        <p:nvSpPr>
          <p:cNvPr id="33" name="Oval 32"/>
          <p:cNvSpPr/>
          <p:nvPr/>
        </p:nvSpPr>
        <p:spPr>
          <a:xfrm>
            <a:off x="1753021" y="2117551"/>
            <a:ext cx="8604448" cy="317431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34" name="Rectangle 33"/>
          <p:cNvSpPr/>
          <p:nvPr/>
        </p:nvSpPr>
        <p:spPr>
          <a:xfrm>
            <a:off x="5495815" y="2117551"/>
            <a:ext cx="1082348" cy="400110"/>
          </a:xfrm>
          <a:prstGeom prst="rect">
            <a:avLst/>
          </a:prstGeom>
        </p:spPr>
        <p:txBody>
          <a:bodyPr wrap="none">
            <a:spAutoFit/>
          </a:bodyPr>
          <a:lstStyle/>
          <a:p>
            <a:r>
              <a:rPr lang="en-US" sz="2000" dirty="0"/>
              <a:t>Country</a:t>
            </a:r>
          </a:p>
        </p:txBody>
      </p:sp>
      <p:sp>
        <p:nvSpPr>
          <p:cNvPr id="35" name="Oval 34"/>
          <p:cNvSpPr/>
          <p:nvPr/>
        </p:nvSpPr>
        <p:spPr>
          <a:xfrm>
            <a:off x="2634302" y="2526493"/>
            <a:ext cx="6841886" cy="238312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36" name="Rectangle 35"/>
          <p:cNvSpPr/>
          <p:nvPr/>
        </p:nvSpPr>
        <p:spPr>
          <a:xfrm>
            <a:off x="5335336" y="2526493"/>
            <a:ext cx="1439818" cy="400110"/>
          </a:xfrm>
          <a:prstGeom prst="rect">
            <a:avLst/>
          </a:prstGeom>
        </p:spPr>
        <p:txBody>
          <a:bodyPr wrap="none">
            <a:spAutoFit/>
          </a:bodyPr>
          <a:lstStyle/>
          <a:p>
            <a:r>
              <a:rPr lang="en-US" sz="2000" dirty="0"/>
              <a:t>Sub-region</a:t>
            </a:r>
          </a:p>
        </p:txBody>
      </p:sp>
      <p:grpSp>
        <p:nvGrpSpPr>
          <p:cNvPr id="37" name="Group 36"/>
          <p:cNvGrpSpPr/>
          <p:nvPr/>
        </p:nvGrpSpPr>
        <p:grpSpPr>
          <a:xfrm>
            <a:off x="4426179" y="3025887"/>
            <a:ext cx="1440160" cy="1803026"/>
            <a:chOff x="3870347" y="2435417"/>
            <a:chExt cx="1440160" cy="1803026"/>
          </a:xfrm>
        </p:grpSpPr>
        <p:pic>
          <p:nvPicPr>
            <p:cNvPr id="38" name="Picture 37"/>
            <p:cNvPicPr>
              <a:picLocks noChangeAspect="1"/>
            </p:cNvPicPr>
            <p:nvPr/>
          </p:nvPicPr>
          <p:blipFill>
            <a:blip r:embed="rId3"/>
            <a:stretch>
              <a:fillRect/>
            </a:stretch>
          </p:blipFill>
          <p:spPr>
            <a:xfrm>
              <a:off x="3870347" y="2435417"/>
              <a:ext cx="1440160" cy="1519289"/>
            </a:xfrm>
            <a:prstGeom prst="rect">
              <a:avLst/>
            </a:prstGeom>
          </p:spPr>
        </p:pic>
        <p:sp>
          <p:nvSpPr>
            <p:cNvPr id="39" name="Rectangle 38"/>
            <p:cNvSpPr/>
            <p:nvPr/>
          </p:nvSpPr>
          <p:spPr>
            <a:xfrm>
              <a:off x="4172005" y="3899889"/>
              <a:ext cx="856325" cy="338554"/>
            </a:xfrm>
            <a:prstGeom prst="rect">
              <a:avLst/>
            </a:prstGeom>
          </p:spPr>
          <p:txBody>
            <a:bodyPr wrap="none">
              <a:spAutoFit/>
            </a:bodyPr>
            <a:lstStyle/>
            <a:p>
              <a:r>
                <a:rPr lang="en-US" sz="1600" dirty="0"/>
                <a:t>Society</a:t>
              </a:r>
            </a:p>
          </p:txBody>
        </p:sp>
      </p:grpSp>
      <p:grpSp>
        <p:nvGrpSpPr>
          <p:cNvPr id="40" name="Group 39"/>
          <p:cNvGrpSpPr/>
          <p:nvPr/>
        </p:nvGrpSpPr>
        <p:grpSpPr>
          <a:xfrm>
            <a:off x="6135631" y="3082201"/>
            <a:ext cx="1720927" cy="1750262"/>
            <a:chOff x="6098839" y="2387361"/>
            <a:chExt cx="1720927" cy="1750262"/>
          </a:xfrm>
        </p:grpSpPr>
        <p:pic>
          <p:nvPicPr>
            <p:cNvPr id="41" name="Picture 40"/>
            <p:cNvPicPr>
              <a:picLocks noChangeAspect="1"/>
            </p:cNvPicPr>
            <p:nvPr/>
          </p:nvPicPr>
          <p:blipFill>
            <a:blip r:embed="rId4"/>
            <a:stretch>
              <a:fillRect/>
            </a:stretch>
          </p:blipFill>
          <p:spPr>
            <a:xfrm>
              <a:off x="6098839" y="2387361"/>
              <a:ext cx="1720927" cy="1438387"/>
            </a:xfrm>
            <a:prstGeom prst="rect">
              <a:avLst/>
            </a:prstGeom>
          </p:spPr>
        </p:pic>
        <p:sp>
          <p:nvSpPr>
            <p:cNvPr id="42" name="Rectangle 41"/>
            <p:cNvSpPr/>
            <p:nvPr/>
          </p:nvSpPr>
          <p:spPr>
            <a:xfrm>
              <a:off x="6378053" y="3799069"/>
              <a:ext cx="1162498" cy="338554"/>
            </a:xfrm>
            <a:prstGeom prst="rect">
              <a:avLst/>
            </a:prstGeom>
          </p:spPr>
          <p:txBody>
            <a:bodyPr wrap="none">
              <a:spAutoFit/>
            </a:bodyPr>
            <a:lstStyle/>
            <a:p>
              <a:r>
                <a:rPr lang="en-US" sz="1600" dirty="0"/>
                <a:t>Household</a:t>
              </a:r>
            </a:p>
          </p:txBody>
        </p:sp>
      </p:grpSp>
      <p:sp>
        <p:nvSpPr>
          <p:cNvPr id="43" name="Rectangle 42"/>
          <p:cNvSpPr/>
          <p:nvPr/>
        </p:nvSpPr>
        <p:spPr>
          <a:xfrm>
            <a:off x="5832446" y="3718053"/>
            <a:ext cx="409086" cy="400110"/>
          </a:xfrm>
          <a:prstGeom prst="rect">
            <a:avLst/>
          </a:prstGeom>
        </p:spPr>
        <p:txBody>
          <a:bodyPr wrap="none">
            <a:spAutoFit/>
          </a:bodyPr>
          <a:lstStyle/>
          <a:p>
            <a:r>
              <a:rPr lang="en-US" sz="2000" dirty="0"/>
              <a:t>or</a:t>
            </a:r>
          </a:p>
        </p:txBody>
      </p:sp>
    </p:spTree>
    <p:extLst>
      <p:ext uri="{BB962C8B-B14F-4D97-AF65-F5344CB8AC3E}">
        <p14:creationId xmlns:p14="http://schemas.microsoft.com/office/powerpoint/2010/main" val="74585349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4: Identify impact categories</a:t>
            </a:r>
            <a:endParaRPr lang="en-GB" sz="4400" dirty="0">
              <a:latin typeface="Open Sans"/>
            </a:endParaRPr>
          </a:p>
        </p:txBody>
      </p:sp>
      <p:grpSp>
        <p:nvGrpSpPr>
          <p:cNvPr id="15" name="Group 14">
            <a:extLst>
              <a:ext uri="{FF2B5EF4-FFF2-40B4-BE49-F238E27FC236}">
                <a16:creationId xmlns:a16="http://schemas.microsoft.com/office/drawing/2014/main" id="{9A6E4E4A-C145-4A0C-9215-CBB4F87994C3}"/>
              </a:ext>
            </a:extLst>
          </p:cNvPr>
          <p:cNvGrpSpPr/>
          <p:nvPr/>
        </p:nvGrpSpPr>
        <p:grpSpPr>
          <a:xfrm>
            <a:off x="1225250" y="2156970"/>
            <a:ext cx="2665884" cy="724210"/>
            <a:chOff x="336902" y="3168367"/>
            <a:chExt cx="2665884" cy="289849"/>
          </a:xfrm>
        </p:grpSpPr>
        <p:sp>
          <p:nvSpPr>
            <p:cNvPr id="16" name="TextBox 15">
              <a:extLst>
                <a:ext uri="{FF2B5EF4-FFF2-40B4-BE49-F238E27FC236}">
                  <a16:creationId xmlns:a16="http://schemas.microsoft.com/office/drawing/2014/main" id="{FD0B29BB-7717-4D6E-A73F-559E0D76C0CF}"/>
                </a:ext>
              </a:extLst>
            </p:cNvPr>
            <p:cNvSpPr txBox="1"/>
            <p:nvPr/>
          </p:nvSpPr>
          <p:spPr>
            <a:xfrm>
              <a:off x="927203" y="3168367"/>
              <a:ext cx="1457317" cy="147817"/>
            </a:xfrm>
            <a:prstGeom prst="rect">
              <a:avLst/>
            </a:prstGeom>
            <a:noFill/>
          </p:spPr>
          <p:txBody>
            <a:bodyPr wrap="square" rtlCol="0">
              <a:spAutoFit/>
            </a:bodyPr>
            <a:lstStyle/>
            <a:p>
              <a:pPr algn="ctr"/>
              <a:r>
                <a:rPr lang="en-US" b="1" dirty="0">
                  <a:solidFill>
                    <a:srgbClr val="008000"/>
                  </a:solidFill>
                  <a:latin typeface="Open Sans" panose="020B0606030504020204"/>
                  <a:ea typeface="Roboto" panose="02000000000000000000" pitchFamily="2" charset="0"/>
                  <a:cs typeface="Calibri" panose="020F0502020204030204" pitchFamily="34" charset="0"/>
                </a:rPr>
                <a:t>HEALTH</a:t>
              </a:r>
            </a:p>
          </p:txBody>
        </p:sp>
        <p:sp>
          <p:nvSpPr>
            <p:cNvPr id="17" name="TextBox 16">
              <a:extLst>
                <a:ext uri="{FF2B5EF4-FFF2-40B4-BE49-F238E27FC236}">
                  <a16:creationId xmlns:a16="http://schemas.microsoft.com/office/drawing/2014/main" id="{D3414B7E-C6B2-4627-B7A9-2E2642FA92E6}"/>
                </a:ext>
              </a:extLst>
            </p:cNvPr>
            <p:cNvSpPr txBox="1"/>
            <p:nvPr/>
          </p:nvSpPr>
          <p:spPr>
            <a:xfrm>
              <a:off x="336902" y="3298081"/>
              <a:ext cx="2665884" cy="160135"/>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Traditional cooking fuels emit large quantities of PM2.5</a:t>
              </a:r>
            </a:p>
          </p:txBody>
        </p:sp>
      </p:grpSp>
      <p:grpSp>
        <p:nvGrpSpPr>
          <p:cNvPr id="18" name="Group 17">
            <a:extLst>
              <a:ext uri="{FF2B5EF4-FFF2-40B4-BE49-F238E27FC236}">
                <a16:creationId xmlns:a16="http://schemas.microsoft.com/office/drawing/2014/main" id="{191198F1-7459-4122-9EF6-08D3A6625A7B}"/>
              </a:ext>
            </a:extLst>
          </p:cNvPr>
          <p:cNvGrpSpPr/>
          <p:nvPr/>
        </p:nvGrpSpPr>
        <p:grpSpPr>
          <a:xfrm>
            <a:off x="4564394" y="1884954"/>
            <a:ext cx="2799945" cy="1561475"/>
            <a:chOff x="3294033" y="3168372"/>
            <a:chExt cx="2799945" cy="1558927"/>
          </a:xfrm>
        </p:grpSpPr>
        <p:sp>
          <p:nvSpPr>
            <p:cNvPr id="19" name="TextBox 18">
              <a:extLst>
                <a:ext uri="{FF2B5EF4-FFF2-40B4-BE49-F238E27FC236}">
                  <a16:creationId xmlns:a16="http://schemas.microsoft.com/office/drawing/2014/main" id="{C9E0B10F-CF0C-4A7F-B2F1-EECAD1F3BCAA}"/>
                </a:ext>
              </a:extLst>
            </p:cNvPr>
            <p:cNvSpPr txBox="1"/>
            <p:nvPr/>
          </p:nvSpPr>
          <p:spPr>
            <a:xfrm>
              <a:off x="3294033" y="3168372"/>
              <a:ext cx="2799945" cy="645276"/>
            </a:xfrm>
            <a:prstGeom prst="rect">
              <a:avLst/>
            </a:prstGeom>
            <a:noFill/>
          </p:spPr>
          <p:txBody>
            <a:bodyPr wrap="square" rtlCol="0">
              <a:spAutoFit/>
            </a:bodyPr>
            <a:lstStyle/>
            <a:p>
              <a:pPr algn="ctr"/>
              <a:r>
                <a:rPr lang="en-US" b="1" dirty="0">
                  <a:solidFill>
                    <a:srgbClr val="008000"/>
                  </a:solidFill>
                  <a:latin typeface="Open Sans" panose="020B0606030504020204"/>
                  <a:ea typeface="Roboto" panose="020B0604020202020204" charset="0"/>
                  <a:cs typeface="Calibri" panose="020F0502020204030204" pitchFamily="34" charset="0"/>
                </a:rPr>
                <a:t>CLIMATE &amp; ENVIRONMENT</a:t>
              </a:r>
            </a:p>
          </p:txBody>
        </p:sp>
        <p:sp>
          <p:nvSpPr>
            <p:cNvPr id="20" name="Rectangle 19">
              <a:extLst>
                <a:ext uri="{FF2B5EF4-FFF2-40B4-BE49-F238E27FC236}">
                  <a16:creationId xmlns:a16="http://schemas.microsoft.com/office/drawing/2014/main" id="{49C66A94-3B25-45B9-8A52-213AC8CD1783}"/>
                </a:ext>
              </a:extLst>
            </p:cNvPr>
            <p:cNvSpPr/>
            <p:nvPr/>
          </p:nvSpPr>
          <p:spPr>
            <a:xfrm>
              <a:off x="3365621" y="3744021"/>
              <a:ext cx="2665884" cy="983278"/>
            </a:xfrm>
            <a:prstGeom prst="rect">
              <a:avLst/>
            </a:prstGeom>
          </p:spPr>
          <p:txBody>
            <a:bodyPr wrap="square">
              <a:spAutoFit/>
            </a:bodyPr>
            <a:lstStyle/>
            <a:p>
              <a:pPr algn="ctr"/>
              <a:r>
                <a:rPr lang="en-US" sz="1000" dirty="0">
                  <a:latin typeface="Open Sans" panose="020B0606030504020204"/>
                  <a:ea typeface="Roboto" panose="02000000000000000000" pitchFamily="2" charset="0"/>
                  <a:cs typeface="Calibri" panose="020F0502020204030204" pitchFamily="34" charset="0"/>
                </a:rPr>
                <a:t>Collection of biomass may lead to forest degradation and the incomplete burning of solid fuels leads lead greenhouse gas emissions</a:t>
              </a:r>
            </a:p>
            <a:p>
              <a:pPr algn="ctr"/>
              <a:endParaRPr lang="en-US" dirty="0">
                <a:latin typeface="Open Sans" panose="020B0606030504020204"/>
                <a:ea typeface="Roboto" panose="020B0604020202020204" charset="0"/>
                <a:cs typeface="Calibri" panose="020F0502020204030204" pitchFamily="34" charset="0"/>
              </a:endParaRPr>
            </a:p>
          </p:txBody>
        </p:sp>
      </p:grpSp>
      <p:grpSp>
        <p:nvGrpSpPr>
          <p:cNvPr id="21" name="Group 20">
            <a:extLst>
              <a:ext uri="{FF2B5EF4-FFF2-40B4-BE49-F238E27FC236}">
                <a16:creationId xmlns:a16="http://schemas.microsoft.com/office/drawing/2014/main" id="{7948DBBF-9D35-4BD2-BB22-1FFE7B772202}"/>
              </a:ext>
            </a:extLst>
          </p:cNvPr>
          <p:cNvGrpSpPr/>
          <p:nvPr/>
        </p:nvGrpSpPr>
        <p:grpSpPr>
          <a:xfrm>
            <a:off x="7819703" y="1874494"/>
            <a:ext cx="2638289" cy="1275964"/>
            <a:chOff x="6192714" y="3168373"/>
            <a:chExt cx="2638289" cy="1273883"/>
          </a:xfrm>
        </p:grpSpPr>
        <p:sp>
          <p:nvSpPr>
            <p:cNvPr id="22" name="TextBox 21">
              <a:extLst>
                <a:ext uri="{FF2B5EF4-FFF2-40B4-BE49-F238E27FC236}">
                  <a16:creationId xmlns:a16="http://schemas.microsoft.com/office/drawing/2014/main" id="{EBD7F78C-37E7-4C90-B882-39E11417532D}"/>
                </a:ext>
              </a:extLst>
            </p:cNvPr>
            <p:cNvSpPr txBox="1"/>
            <p:nvPr/>
          </p:nvSpPr>
          <p:spPr>
            <a:xfrm>
              <a:off x="6282163" y="3168373"/>
              <a:ext cx="2459393" cy="645277"/>
            </a:xfrm>
            <a:prstGeom prst="rect">
              <a:avLst/>
            </a:prstGeom>
            <a:noFill/>
          </p:spPr>
          <p:txBody>
            <a:bodyPr wrap="square" rtlCol="0">
              <a:spAutoFit/>
            </a:bodyPr>
            <a:lstStyle/>
            <a:p>
              <a:pPr algn="ctr"/>
              <a:r>
                <a:rPr lang="en-US" b="1" dirty="0">
                  <a:solidFill>
                    <a:srgbClr val="008000"/>
                  </a:solidFill>
                  <a:latin typeface="Open Sans" panose="020B0606030504020204"/>
                  <a:ea typeface="Roboto" panose="020B0604020202020204" charset="0"/>
                  <a:cs typeface="Calibri" panose="020F0502020204030204" pitchFamily="34" charset="0"/>
                </a:rPr>
                <a:t>GENDER &amp; LIVELIHOODS</a:t>
              </a:r>
            </a:p>
          </p:txBody>
        </p:sp>
        <p:sp>
          <p:nvSpPr>
            <p:cNvPr id="23" name="Rectangle 22">
              <a:extLst>
                <a:ext uri="{FF2B5EF4-FFF2-40B4-BE49-F238E27FC236}">
                  <a16:creationId xmlns:a16="http://schemas.microsoft.com/office/drawing/2014/main" id="{8D3287C6-7A20-4EAB-94BF-FC212516BECF}"/>
                </a:ext>
              </a:extLst>
            </p:cNvPr>
            <p:cNvSpPr/>
            <p:nvPr/>
          </p:nvSpPr>
          <p:spPr>
            <a:xfrm>
              <a:off x="6192714" y="3735525"/>
              <a:ext cx="2638289" cy="706731"/>
            </a:xfrm>
            <a:prstGeom prst="rect">
              <a:avLst/>
            </a:prstGeom>
          </p:spPr>
          <p:txBody>
            <a:bodyPr wrap="square">
              <a:spAutoFit/>
            </a:bodyPr>
            <a:lstStyle/>
            <a:p>
              <a:pPr algn="ctr"/>
              <a:r>
                <a:rPr lang="en-US" sz="1000" dirty="0">
                  <a:latin typeface="Open Sans" panose="020B0606030504020204"/>
                  <a:ea typeface="Roboto" panose="02000000000000000000" pitchFamily="2" charset="0"/>
                  <a:cs typeface="Calibri" panose="020F0502020204030204" pitchFamily="34" charset="0"/>
                </a:rPr>
                <a:t>Women and girls are usually tasked with cooking and collecting firewood. A transition could therefore contribute to gender equality and free up time for women</a:t>
              </a:r>
            </a:p>
          </p:txBody>
        </p:sp>
      </p:grpSp>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91725" y="3373274"/>
            <a:ext cx="842327" cy="842327"/>
          </a:xfrm>
          <a:prstGeom prst="rect">
            <a:avLst/>
          </a:prstGeom>
        </p:spPr>
      </p:pic>
      <p:pic>
        <p:nvPicPr>
          <p:cNvPr id="25" name="Picture 2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3045" y="3373274"/>
            <a:ext cx="842327" cy="842327"/>
          </a:xfrm>
          <a:prstGeom prst="rect">
            <a:avLst/>
          </a:prstGeom>
        </p:spPr>
      </p:pic>
      <p:pic>
        <p:nvPicPr>
          <p:cNvPr id="26" name="Picture 2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44161" y="3373274"/>
            <a:ext cx="842327" cy="842327"/>
          </a:xfrm>
          <a:prstGeom prst="rect">
            <a:avLst/>
          </a:prstGeom>
        </p:spPr>
      </p:pic>
      <p:pic>
        <p:nvPicPr>
          <p:cNvPr id="27" name="Picture 2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70567" y="3364175"/>
            <a:ext cx="842327" cy="842327"/>
          </a:xfrm>
          <a:prstGeom prst="rect">
            <a:avLst/>
          </a:prstGeom>
        </p:spPr>
      </p:pic>
      <p:pic>
        <p:nvPicPr>
          <p:cNvPr id="28" name="Picture 2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11062" y="3349122"/>
            <a:ext cx="848952" cy="848952"/>
          </a:xfrm>
          <a:prstGeom prst="rect">
            <a:avLst/>
          </a:prstGeom>
        </p:spPr>
      </p:pic>
      <p:grpSp>
        <p:nvGrpSpPr>
          <p:cNvPr id="29" name="Group 28">
            <a:extLst>
              <a:ext uri="{FF2B5EF4-FFF2-40B4-BE49-F238E27FC236}">
                <a16:creationId xmlns:a16="http://schemas.microsoft.com/office/drawing/2014/main" id="{9A6E4E4A-C145-4A0C-9215-CBB4F87994C3}"/>
              </a:ext>
            </a:extLst>
          </p:cNvPr>
          <p:cNvGrpSpPr/>
          <p:nvPr/>
        </p:nvGrpSpPr>
        <p:grpSpPr>
          <a:xfrm>
            <a:off x="1182916" y="4677263"/>
            <a:ext cx="2722584" cy="1048404"/>
            <a:chOff x="321485" y="3164210"/>
            <a:chExt cx="2722584" cy="419601"/>
          </a:xfrm>
        </p:grpSpPr>
        <p:sp>
          <p:nvSpPr>
            <p:cNvPr id="30" name="TextBox 29">
              <a:extLst>
                <a:ext uri="{FF2B5EF4-FFF2-40B4-BE49-F238E27FC236}">
                  <a16:creationId xmlns:a16="http://schemas.microsoft.com/office/drawing/2014/main" id="{FD0B29BB-7717-4D6E-A73F-559E0D76C0CF}"/>
                </a:ext>
              </a:extLst>
            </p:cNvPr>
            <p:cNvSpPr txBox="1"/>
            <p:nvPr/>
          </p:nvSpPr>
          <p:spPr>
            <a:xfrm>
              <a:off x="349585" y="3164210"/>
              <a:ext cx="2694484" cy="258680"/>
            </a:xfrm>
            <a:prstGeom prst="rect">
              <a:avLst/>
            </a:prstGeom>
            <a:noFill/>
          </p:spPr>
          <p:txBody>
            <a:bodyPr wrap="square" rtlCol="0">
              <a:spAutoFit/>
            </a:bodyPr>
            <a:lstStyle/>
            <a:p>
              <a:pPr algn="ctr"/>
              <a:r>
                <a:rPr lang="en-US" b="1" dirty="0">
                  <a:solidFill>
                    <a:srgbClr val="800000"/>
                  </a:solidFill>
                  <a:latin typeface="Open Sans" panose="020B0606030504020204"/>
                  <a:ea typeface="Roboto" panose="02000000000000000000" pitchFamily="2" charset="0"/>
                  <a:cs typeface="Calibri" panose="020F0502020204030204" pitchFamily="34" charset="0"/>
                </a:rPr>
                <a:t>Investment for new stove</a:t>
              </a:r>
            </a:p>
          </p:txBody>
        </p:sp>
        <p:sp>
          <p:nvSpPr>
            <p:cNvPr id="31" name="TextBox 30">
              <a:extLst>
                <a:ext uri="{FF2B5EF4-FFF2-40B4-BE49-F238E27FC236}">
                  <a16:creationId xmlns:a16="http://schemas.microsoft.com/office/drawing/2014/main" id="{D3414B7E-C6B2-4627-B7A9-2E2642FA92E6}"/>
                </a:ext>
              </a:extLst>
            </p:cNvPr>
            <p:cNvSpPr txBox="1"/>
            <p:nvPr/>
          </p:nvSpPr>
          <p:spPr>
            <a:xfrm>
              <a:off x="321485" y="3423676"/>
              <a:ext cx="2665884" cy="160135"/>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Traditional cook stoves are usually cheaper than clean ones. </a:t>
              </a:r>
            </a:p>
          </p:txBody>
        </p:sp>
      </p:grpSp>
      <p:grpSp>
        <p:nvGrpSpPr>
          <p:cNvPr id="32" name="Group 31">
            <a:extLst>
              <a:ext uri="{FF2B5EF4-FFF2-40B4-BE49-F238E27FC236}">
                <a16:creationId xmlns:a16="http://schemas.microsoft.com/office/drawing/2014/main" id="{9A6E4E4A-C145-4A0C-9215-CBB4F87994C3}"/>
              </a:ext>
            </a:extLst>
          </p:cNvPr>
          <p:cNvGrpSpPr/>
          <p:nvPr/>
        </p:nvGrpSpPr>
        <p:grpSpPr>
          <a:xfrm>
            <a:off x="4712867" y="5000428"/>
            <a:ext cx="2708534" cy="754411"/>
            <a:chOff x="335535" y="3164205"/>
            <a:chExt cx="2708534" cy="301936"/>
          </a:xfrm>
        </p:grpSpPr>
        <p:sp>
          <p:nvSpPr>
            <p:cNvPr id="44" name="TextBox 43">
              <a:extLst>
                <a:ext uri="{FF2B5EF4-FFF2-40B4-BE49-F238E27FC236}">
                  <a16:creationId xmlns:a16="http://schemas.microsoft.com/office/drawing/2014/main" id="{FD0B29BB-7717-4D6E-A73F-559E0D76C0CF}"/>
                </a:ext>
              </a:extLst>
            </p:cNvPr>
            <p:cNvSpPr txBox="1"/>
            <p:nvPr/>
          </p:nvSpPr>
          <p:spPr>
            <a:xfrm>
              <a:off x="349585" y="3164205"/>
              <a:ext cx="2694484" cy="147817"/>
            </a:xfrm>
            <a:prstGeom prst="rect">
              <a:avLst/>
            </a:prstGeom>
            <a:noFill/>
          </p:spPr>
          <p:txBody>
            <a:bodyPr wrap="square" rtlCol="0">
              <a:spAutoFit/>
            </a:bodyPr>
            <a:lstStyle/>
            <a:p>
              <a:pPr algn="ctr"/>
              <a:r>
                <a:rPr lang="en-US" b="1" dirty="0">
                  <a:solidFill>
                    <a:srgbClr val="800000"/>
                  </a:solidFill>
                  <a:latin typeface="Open Sans" panose="020B0606030504020204"/>
                  <a:ea typeface="Roboto" panose="02000000000000000000" pitchFamily="2" charset="0"/>
                  <a:cs typeface="Calibri" panose="020F0502020204030204" pitchFamily="34" charset="0"/>
                </a:rPr>
                <a:t>Fuel costs</a:t>
              </a:r>
            </a:p>
          </p:txBody>
        </p:sp>
        <p:sp>
          <p:nvSpPr>
            <p:cNvPr id="45" name="TextBox 44">
              <a:extLst>
                <a:ext uri="{FF2B5EF4-FFF2-40B4-BE49-F238E27FC236}">
                  <a16:creationId xmlns:a16="http://schemas.microsoft.com/office/drawing/2014/main" id="{D3414B7E-C6B2-4627-B7A9-2E2642FA92E6}"/>
                </a:ext>
              </a:extLst>
            </p:cNvPr>
            <p:cNvSpPr txBox="1"/>
            <p:nvPr/>
          </p:nvSpPr>
          <p:spPr>
            <a:xfrm>
              <a:off x="335535" y="3306006"/>
              <a:ext cx="2665884" cy="160135"/>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Some clean fuels are more expensive than traditional fuels. </a:t>
              </a:r>
            </a:p>
          </p:txBody>
        </p:sp>
      </p:grpSp>
      <p:grpSp>
        <p:nvGrpSpPr>
          <p:cNvPr id="46" name="Group 45">
            <a:extLst>
              <a:ext uri="{FF2B5EF4-FFF2-40B4-BE49-F238E27FC236}">
                <a16:creationId xmlns:a16="http://schemas.microsoft.com/office/drawing/2014/main" id="{9A6E4E4A-C145-4A0C-9215-CBB4F87994C3}"/>
              </a:ext>
            </a:extLst>
          </p:cNvPr>
          <p:cNvGrpSpPr/>
          <p:nvPr/>
        </p:nvGrpSpPr>
        <p:grpSpPr>
          <a:xfrm>
            <a:off x="7881271" y="4677263"/>
            <a:ext cx="2708534" cy="1190448"/>
            <a:chOff x="335535" y="3164212"/>
            <a:chExt cx="2708534" cy="476449"/>
          </a:xfrm>
        </p:grpSpPr>
        <p:sp>
          <p:nvSpPr>
            <p:cNvPr id="47" name="TextBox 46">
              <a:extLst>
                <a:ext uri="{FF2B5EF4-FFF2-40B4-BE49-F238E27FC236}">
                  <a16:creationId xmlns:a16="http://schemas.microsoft.com/office/drawing/2014/main" id="{FD0B29BB-7717-4D6E-A73F-559E0D76C0CF}"/>
                </a:ext>
              </a:extLst>
            </p:cNvPr>
            <p:cNvSpPr txBox="1"/>
            <p:nvPr/>
          </p:nvSpPr>
          <p:spPr>
            <a:xfrm>
              <a:off x="349585" y="3164212"/>
              <a:ext cx="2694484" cy="258679"/>
            </a:xfrm>
            <a:prstGeom prst="rect">
              <a:avLst/>
            </a:prstGeom>
            <a:noFill/>
          </p:spPr>
          <p:txBody>
            <a:bodyPr wrap="square" rtlCol="0">
              <a:spAutoFit/>
            </a:bodyPr>
            <a:lstStyle/>
            <a:p>
              <a:pPr algn="ctr"/>
              <a:r>
                <a:rPr lang="en-US" b="1" dirty="0">
                  <a:solidFill>
                    <a:srgbClr val="800000"/>
                  </a:solidFill>
                  <a:latin typeface="Open Sans" panose="020B0606030504020204"/>
                  <a:ea typeface="Roboto" panose="02000000000000000000" pitchFamily="2" charset="0"/>
                  <a:cs typeface="Calibri" panose="020F0502020204030204" pitchFamily="34" charset="0"/>
                </a:rPr>
                <a:t>Operation and maintenance costs</a:t>
              </a:r>
            </a:p>
          </p:txBody>
        </p:sp>
        <p:sp>
          <p:nvSpPr>
            <p:cNvPr id="48" name="TextBox 47">
              <a:extLst>
                <a:ext uri="{FF2B5EF4-FFF2-40B4-BE49-F238E27FC236}">
                  <a16:creationId xmlns:a16="http://schemas.microsoft.com/office/drawing/2014/main" id="{D3414B7E-C6B2-4627-B7A9-2E2642FA92E6}"/>
                </a:ext>
              </a:extLst>
            </p:cNvPr>
            <p:cNvSpPr txBox="1"/>
            <p:nvPr/>
          </p:nvSpPr>
          <p:spPr>
            <a:xfrm>
              <a:off x="335535" y="3418935"/>
              <a:ext cx="2665884" cy="221726"/>
            </a:xfrm>
            <a:prstGeom prst="rect">
              <a:avLst/>
            </a:prstGeom>
            <a:noFill/>
          </p:spPr>
          <p:txBody>
            <a:bodyPr wrap="square" rtlCol="0">
              <a:spAutoFit/>
            </a:bodyPr>
            <a:lstStyle/>
            <a:p>
              <a:pPr algn="ctr"/>
              <a:r>
                <a:rPr lang="en-US" sz="1000" dirty="0">
                  <a:latin typeface="Open Sans" panose="020B0606030504020204"/>
                  <a:ea typeface="Roboto" panose="02000000000000000000" pitchFamily="2" charset="0"/>
                  <a:cs typeface="Calibri" panose="020F0502020204030204" pitchFamily="34" charset="0"/>
                </a:rPr>
                <a:t>Operation and maintenance costs are usually lower for traditional stove and sometimes non-existing.</a:t>
              </a:r>
            </a:p>
          </p:txBody>
        </p:sp>
      </p:grpSp>
      <p:pic>
        <p:nvPicPr>
          <p:cNvPr id="49" name="Picture 4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57609" y="3366649"/>
            <a:ext cx="848952" cy="848952"/>
          </a:xfrm>
          <a:prstGeom prst="rect">
            <a:avLst/>
          </a:prstGeom>
        </p:spPr>
      </p:pic>
    </p:spTree>
    <p:extLst>
      <p:ext uri="{BB962C8B-B14F-4D97-AF65-F5344CB8AC3E}">
        <p14:creationId xmlns:p14="http://schemas.microsoft.com/office/powerpoint/2010/main" val="2960290586"/>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p:sp>
        <p:nvSpPr>
          <p:cNvPr id="33" name="Content Placeholder 1"/>
          <p:cNvSpPr>
            <a:spLocks noGrp="1"/>
          </p:cNvSpPr>
          <p:nvPr>
            <p:ph idx="1"/>
          </p:nvPr>
        </p:nvSpPr>
        <p:spPr>
          <a:xfrm>
            <a:off x="1003177" y="1825624"/>
            <a:ext cx="9658906" cy="4170915"/>
          </a:xfrm>
        </p:spPr>
        <p:txBody>
          <a:bodyPr vert="horz" lIns="91440" tIns="45720" rIns="91440" bIns="45720" rtlCol="0" anchor="t">
            <a:normAutofit/>
          </a:bodyPr>
          <a:lstStyle/>
          <a:p>
            <a:r>
              <a:rPr lang="en-US" sz="2000" dirty="0">
                <a:latin typeface="Open Sans" panose="020B0606030504020204"/>
              </a:rPr>
              <a:t>Clean stoves are defined as stoves that emit lower quantities of PM2.5</a:t>
            </a:r>
          </a:p>
          <a:p>
            <a:endParaRPr lang="en-US" sz="2000" dirty="0">
              <a:latin typeface="Open Sans" panose="020B0606030504020204"/>
            </a:endParaRPr>
          </a:p>
          <a:p>
            <a:r>
              <a:rPr lang="en-US" sz="2000" dirty="0">
                <a:latin typeface="Open Sans" panose="020B0606030504020204"/>
              </a:rPr>
              <a:t>In </a:t>
            </a:r>
            <a:r>
              <a:rPr lang="en-US" sz="2000" dirty="0" err="1">
                <a:latin typeface="Open Sans" panose="020B0606030504020204"/>
              </a:rPr>
              <a:t>OnStove</a:t>
            </a:r>
            <a:r>
              <a:rPr lang="en-US" sz="2000" dirty="0">
                <a:latin typeface="Open Sans" panose="020B0606030504020204"/>
              </a:rPr>
              <a:t> five diseases are taken into account and the reduction in morbidity and mortality for each disease is determined</a:t>
            </a:r>
          </a:p>
          <a:p>
            <a:pPr lvl="1">
              <a:buFont typeface="Courier New" panose="02070309020205020404" pitchFamily="49" charset="0"/>
              <a:buChar char="o"/>
            </a:pPr>
            <a:r>
              <a:rPr lang="en-US" sz="2000" dirty="0">
                <a:latin typeface="Open Sans" panose="020B0606030504020204"/>
              </a:rPr>
              <a:t>Chronic Obstructive Pulmonary Disorder</a:t>
            </a:r>
          </a:p>
          <a:p>
            <a:pPr lvl="1">
              <a:buFont typeface="Courier New" panose="02070309020205020404" pitchFamily="49" charset="0"/>
              <a:buChar char="o"/>
            </a:pPr>
            <a:r>
              <a:rPr lang="en-US" sz="2000" dirty="0">
                <a:latin typeface="Open Sans" panose="020B0606030504020204"/>
              </a:rPr>
              <a:t>Ischemic Heart Disease</a:t>
            </a:r>
          </a:p>
          <a:p>
            <a:pPr lvl="1">
              <a:buFont typeface="Courier New" panose="02070309020205020404" pitchFamily="49" charset="0"/>
              <a:buChar char="o"/>
            </a:pPr>
            <a:r>
              <a:rPr lang="en-US" sz="2000" dirty="0">
                <a:latin typeface="Open Sans" panose="020B0606030504020204"/>
              </a:rPr>
              <a:t>Stroke</a:t>
            </a:r>
          </a:p>
          <a:p>
            <a:pPr lvl="1">
              <a:buFont typeface="Courier New" panose="02070309020205020404" pitchFamily="49" charset="0"/>
              <a:buChar char="o"/>
            </a:pPr>
            <a:r>
              <a:rPr lang="en-US" sz="2000" dirty="0">
                <a:latin typeface="Open Sans" panose="020B0606030504020204"/>
              </a:rPr>
              <a:t>Lung cancer</a:t>
            </a:r>
          </a:p>
          <a:p>
            <a:pPr lvl="1">
              <a:buFont typeface="Courier New" panose="02070309020205020404" pitchFamily="49" charset="0"/>
              <a:buChar char="o"/>
            </a:pPr>
            <a:r>
              <a:rPr lang="en-US" sz="2000" dirty="0">
                <a:latin typeface="Open Sans" panose="020B0606030504020204"/>
              </a:rPr>
              <a:t>Acute Lower Respiratory Infections</a:t>
            </a:r>
          </a:p>
        </p:txBody>
      </p:sp>
    </p:spTree>
    <p:extLst>
      <p:ext uri="{BB962C8B-B14F-4D97-AF65-F5344CB8AC3E}">
        <p14:creationId xmlns:p14="http://schemas.microsoft.com/office/powerpoint/2010/main" val="99189263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 5.1: Predict the impacts during the projects lifetime (morbidity and mortality)</a:t>
            </a:r>
            <a:endParaRPr lang="en-GB" sz="4400" dirty="0">
              <a:latin typeface="Open Sans"/>
            </a:endParaRPr>
          </a:p>
        </p:txBody>
      </p:sp>
      <p:pic>
        <p:nvPicPr>
          <p:cNvPr id="6" name="Content Placeholder 8"/>
          <p:cNvPicPr>
            <a:picLocks noGrp="1" noChangeAspect="1"/>
          </p:cNvPicPr>
          <p:nvPr>
            <p:ph sz="quarter" idx="4294967295"/>
          </p:nvPr>
        </p:nvPicPr>
        <p:blipFill>
          <a:blip r:embed="rId3" cstate="hqprint">
            <a:extLst>
              <a:ext uri="{28A0092B-C50C-407E-A947-70E740481C1C}">
                <a14:useLocalDpi xmlns:a14="http://schemas.microsoft.com/office/drawing/2010/main" val="0"/>
              </a:ext>
            </a:extLst>
          </a:blip>
          <a:stretch>
            <a:fillRect/>
          </a:stretch>
        </p:blipFill>
        <p:spPr>
          <a:xfrm>
            <a:off x="6621464" y="2368418"/>
            <a:ext cx="4709140" cy="3531855"/>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10057" y="1559173"/>
                <a:ext cx="11120547" cy="1161280"/>
              </a:xfrm>
              <a:prstGeom prst="rect">
                <a:avLst/>
              </a:prstGeom>
              <a:noFill/>
            </p:spPr>
            <p:txBody>
              <a:bodyPr wrap="square" lIns="0" tIns="0" rIns="0" bIns="0" rtlCol="0">
                <a:spAutoFit/>
              </a:bodyPr>
              <a:lstStyle/>
              <a:p>
                <a:pPr algn="ctr"/>
                <a:r>
                  <a:rPr lang="en-US" dirty="0"/>
                  <a:t>Calculate the Relative Risk as (Burnett et al., 2023):</a:t>
                </a:r>
              </a:p>
              <a:p>
                <a:pPr/>
                <a14:m>
                  <m:oMathPara xmlns:m="http://schemas.openxmlformats.org/officeDocument/2006/math">
                    <m:oMathParaPr>
                      <m:jc m:val="centerGroup"/>
                    </m:oMathParaPr>
                    <m:oMath xmlns:m="http://schemas.openxmlformats.org/officeDocument/2006/math">
                      <m:d>
                        <m:dPr>
                          <m:begChr m:val="{"/>
                          <m:endChr m:val=""/>
                          <m:ctrlPr>
                            <a:rPr lang="sv-SE" i="1">
                              <a:latin typeface="Cambria Math" panose="02040503050406030204" pitchFamily="18" charset="0"/>
                            </a:rPr>
                          </m:ctrlPr>
                        </m:dPr>
                        <m:e>
                          <m:eqArr>
                            <m:eqArrPr>
                              <m:ctrlPr>
                                <a:rPr lang="sv-SE" i="1">
                                  <a:latin typeface="Cambria Math" panose="02040503050406030204" pitchFamily="18" charset="0"/>
                                </a:rPr>
                              </m:ctrlPr>
                            </m:eqArrPr>
                            <m:e>
                              <m:r>
                                <a:rPr lang="en-US" i="1">
                                  <a:latin typeface="Cambria Math" panose="02040503050406030204" pitchFamily="18" charset="0"/>
                                </a:rPr>
                                <m:t>𝑖𝑓</m:t>
                              </m:r>
                              <m:r>
                                <a:rPr lang="en-US" i="1">
                                  <a:latin typeface="Cambria Math" panose="02040503050406030204" pitchFamily="18" charset="0"/>
                                </a:rPr>
                                <m:t> </m:t>
                              </m:r>
                              <m:r>
                                <a:rPr lang="en-US">
                                  <a:latin typeface="Cambria Math" panose="02040503050406030204" pitchFamily="18" charset="0"/>
                                </a:rPr>
                                <m:t>ɛ</m:t>
                              </m:r>
                              <m:r>
                                <a:rPr lang="en-US" i="1">
                                  <a:latin typeface="Cambria Math" panose="02040503050406030204" pitchFamily="18" charset="0"/>
                                </a:rPr>
                                <m:t>∗</m:t>
                              </m:r>
                              <m:r>
                                <a:rPr lang="en-US">
                                  <a:latin typeface="Cambria Math" panose="02040503050406030204" pitchFamily="18" charset="0"/>
                                </a:rPr>
                                <m:t>24</m:t>
                              </m:r>
                              <m:r>
                                <m:rPr>
                                  <m:sty m:val="p"/>
                                </m:rPr>
                                <a:rPr lang="en-US">
                                  <a:latin typeface="Cambria Math" panose="02040503050406030204" pitchFamily="18" charset="0"/>
                                </a:rPr>
                                <m:t>h</m:t>
                              </m:r>
                              <m:r>
                                <a:rPr lang="en-US">
                                  <a:latin typeface="Cambria Math" panose="02040503050406030204" pitchFamily="18" charset="0"/>
                                </a:rPr>
                                <m:t> </m:t>
                              </m:r>
                              <m:r>
                                <m:rPr>
                                  <m:sty m:val="p"/>
                                </m:rPr>
                                <a:rPr lang="en-US">
                                  <a:latin typeface="Cambria Math" panose="02040503050406030204" pitchFamily="18" charset="0"/>
                                </a:rPr>
                                <m:t>PM</m:t>
                              </m:r>
                              <m:r>
                                <a:rPr lang="en-US" baseline="-25000">
                                  <a:latin typeface="Cambria Math" panose="02040503050406030204" pitchFamily="18" charset="0"/>
                                </a:rPr>
                                <m:t>2.5</m:t>
                              </m:r>
                              <m:r>
                                <a:rPr lang="en-US">
                                  <a:latin typeface="Cambria Math" panose="02040503050406030204" pitchFamily="18" charset="0"/>
                                </a:rPr>
                                <m:t> </m:t>
                              </m:r>
                              <m:r>
                                <m:rPr>
                                  <m:sty m:val="p"/>
                                </m:rPr>
                                <a:rPr lang="en-US">
                                  <a:latin typeface="Cambria Math" panose="02040503050406030204" pitchFamily="18" charset="0"/>
                                </a:rPr>
                                <m:t>concentration</m:t>
                              </m:r>
                              <m:r>
                                <a:rPr lang="en-US">
                                  <a:latin typeface="Cambria Math" panose="02040503050406030204" pitchFamily="18" charset="0"/>
                                </a:rPr>
                                <m:t>&lt; </m:t>
                              </m:r>
                              <m:sSub>
                                <m:sSubPr>
                                  <m:ctrlPr>
                                    <a:rPr lang="sv-SE"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𝑟𝑓</m:t>
                                  </m:r>
                                </m:sub>
                              </m:sSub>
                              <m:r>
                                <a:rPr lang="en-US" i="1">
                                  <a:latin typeface="Cambria Math" panose="02040503050406030204" pitchFamily="18" charset="0"/>
                                </a:rPr>
                                <m:t>, </m:t>
                              </m:r>
                              <m:r>
                                <a:rPr lang="en-US" i="1">
                                  <a:latin typeface="Cambria Math" panose="02040503050406030204" pitchFamily="18" charset="0"/>
                                </a:rPr>
                                <m:t>𝑅𝑅</m:t>
                              </m:r>
                              <m:r>
                                <a:rPr lang="en-US" i="1">
                                  <a:latin typeface="Cambria Math" panose="02040503050406030204" pitchFamily="18" charset="0"/>
                                </a:rPr>
                                <m:t>=1</m:t>
                              </m:r>
                            </m:e>
                            <m:e>
                              <m:r>
                                <a:rPr lang="en-US" i="1">
                                  <a:latin typeface="Cambria Math" panose="02040503050406030204" pitchFamily="18" charset="0"/>
                                </a:rPr>
                                <m:t>𝑖𝑓</m:t>
                              </m:r>
                              <m:r>
                                <a:rPr lang="en-US" i="1">
                                  <a:latin typeface="Cambria Math" panose="02040503050406030204" pitchFamily="18" charset="0"/>
                                </a:rPr>
                                <m:t> </m:t>
                              </m:r>
                              <m:r>
                                <a:rPr lang="en-US">
                                  <a:latin typeface="Cambria Math" panose="02040503050406030204" pitchFamily="18" charset="0"/>
                                </a:rPr>
                                <m:t>ɛ</m:t>
                              </m:r>
                              <m:r>
                                <a:rPr lang="en-US" i="1">
                                  <a:latin typeface="Cambria Math" panose="02040503050406030204" pitchFamily="18" charset="0"/>
                                </a:rPr>
                                <m:t>∗</m:t>
                              </m:r>
                              <m:r>
                                <a:rPr lang="en-US">
                                  <a:latin typeface="Cambria Math" panose="02040503050406030204" pitchFamily="18" charset="0"/>
                                </a:rPr>
                                <m:t>24</m:t>
                              </m:r>
                              <m:r>
                                <m:rPr>
                                  <m:sty m:val="p"/>
                                </m:rPr>
                                <a:rPr lang="en-US">
                                  <a:latin typeface="Cambria Math" panose="02040503050406030204" pitchFamily="18" charset="0"/>
                                </a:rPr>
                                <m:t>h</m:t>
                              </m:r>
                              <m:r>
                                <a:rPr lang="en-US">
                                  <a:latin typeface="Cambria Math" panose="02040503050406030204" pitchFamily="18" charset="0"/>
                                </a:rPr>
                                <m:t>  </m:t>
                              </m:r>
                              <m:r>
                                <m:rPr>
                                  <m:sty m:val="p"/>
                                </m:rPr>
                                <a:rPr lang="en-US">
                                  <a:latin typeface="Cambria Math" panose="02040503050406030204" pitchFamily="18" charset="0"/>
                                </a:rPr>
                                <m:t>PM</m:t>
                              </m:r>
                              <m:r>
                                <a:rPr lang="en-US" baseline="-25000">
                                  <a:latin typeface="Cambria Math" panose="02040503050406030204" pitchFamily="18" charset="0"/>
                                </a:rPr>
                                <m:t>2.5</m:t>
                              </m:r>
                              <m:r>
                                <a:rPr lang="en-US">
                                  <a:latin typeface="Cambria Math" panose="02040503050406030204" pitchFamily="18" charset="0"/>
                                </a:rPr>
                                <m:t> </m:t>
                              </m:r>
                              <m:r>
                                <m:rPr>
                                  <m:sty m:val="p"/>
                                </m:rPr>
                                <a:rPr lang="en-US">
                                  <a:latin typeface="Cambria Math" panose="02040503050406030204" pitchFamily="18" charset="0"/>
                                </a:rPr>
                                <m:t>concentration</m:t>
                              </m:r>
                              <m:r>
                                <a:rPr lang="en-US">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𝑟𝑓</m:t>
                                  </m:r>
                                </m:sub>
                              </m:sSub>
                              <m:r>
                                <a:rPr lang="en-US" i="1">
                                  <a:latin typeface="Cambria Math" panose="02040503050406030204" pitchFamily="18" charset="0"/>
                                </a:rPr>
                                <m:t>, </m:t>
                              </m:r>
                              <m:r>
                                <a:rPr lang="en-US" i="1">
                                  <a:latin typeface="Cambria Math" panose="02040503050406030204" pitchFamily="18" charset="0"/>
                                </a:rPr>
                                <m:t>𝑅𝑅</m:t>
                              </m:r>
                              <m:r>
                                <a:rPr lang="en-US" i="1">
                                  <a:latin typeface="Cambria Math" panose="02040503050406030204" pitchFamily="18" charset="0"/>
                                </a:rPr>
                                <m:t>= 1+</m:t>
                              </m:r>
                              <m:r>
                                <a:rPr lang="en-US" i="1">
                                  <a:latin typeface="Cambria Math" panose="02040503050406030204" pitchFamily="18" charset="0"/>
                                </a:rPr>
                                <m:t>𝛼</m:t>
                              </m:r>
                              <m:r>
                                <a:rPr lang="en-US" i="1">
                                  <a:latin typeface="Cambria Math" panose="02040503050406030204" pitchFamily="18" charset="0"/>
                                </a:rPr>
                                <m:t>∗(1−</m:t>
                              </m:r>
                              <m:sSup>
                                <m:sSupPr>
                                  <m:ctrlPr>
                                    <a:rPr lang="sv-SE" i="1">
                                      <a:latin typeface="Cambria Math" panose="02040503050406030204" pitchFamily="18" charset="0"/>
                                    </a:rPr>
                                  </m:ctrlPr>
                                </m:sSupPr>
                                <m:e>
                                  <m:r>
                                    <a:rPr lang="en-US" i="1">
                                      <a:latin typeface="Cambria Math" panose="02040503050406030204" pitchFamily="18" charset="0"/>
                                    </a:rPr>
                                    <m:t>𝑒</m:t>
                                  </m:r>
                                </m:e>
                                <m:sup>
                                  <m:sSup>
                                    <m:sSupPr>
                                      <m:ctrlPr>
                                        <a:rPr lang="sv-SE"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𝛽</m:t>
                                      </m:r>
                                      <m:r>
                                        <a:rPr lang="en-US" i="1">
                                          <a:latin typeface="Cambria Math" panose="02040503050406030204" pitchFamily="18" charset="0"/>
                                        </a:rPr>
                                        <m:t>∗(</m:t>
                                      </m:r>
                                      <m:r>
                                        <a:rPr lang="en-US">
                                          <a:latin typeface="Cambria Math" panose="02040503050406030204" pitchFamily="18" charset="0"/>
                                        </a:rPr>
                                        <m:t>ɛ</m:t>
                                      </m:r>
                                      <m:r>
                                        <a:rPr lang="en-US" i="1">
                                          <a:latin typeface="Cambria Math" panose="02040503050406030204" pitchFamily="18" charset="0"/>
                                        </a:rPr>
                                        <m:t>∗</m:t>
                                      </m:r>
                                      <m:r>
                                        <a:rPr lang="en-US">
                                          <a:latin typeface="Cambria Math" panose="02040503050406030204" pitchFamily="18" charset="0"/>
                                        </a:rPr>
                                        <m:t>24</m:t>
                                      </m:r>
                                      <m:r>
                                        <a:rPr lang="en-US" i="1">
                                          <a:latin typeface="Cambria Math" panose="02040503050406030204" pitchFamily="18" charset="0"/>
                                        </a:rPr>
                                        <m:t>−</m:t>
                                      </m:r>
                                      <m:r>
                                        <m:rPr>
                                          <m:sty m:val="p"/>
                                        </m:rPr>
                                        <a:rPr lang="en-US">
                                          <a:latin typeface="Cambria Math" panose="02040503050406030204" pitchFamily="18" charset="0"/>
                                        </a:rPr>
                                        <m:t>h</m:t>
                                      </m:r>
                                      <m:r>
                                        <a:rPr lang="en-US">
                                          <a:latin typeface="Cambria Math" panose="02040503050406030204" pitchFamily="18" charset="0"/>
                                        </a:rPr>
                                        <m:t> </m:t>
                                      </m:r>
                                      <m:r>
                                        <m:rPr>
                                          <m:sty m:val="p"/>
                                        </m:rPr>
                                        <a:rPr lang="en-US">
                                          <a:latin typeface="Cambria Math" panose="02040503050406030204" pitchFamily="18" charset="0"/>
                                        </a:rPr>
                                        <m:t>PM</m:t>
                                      </m:r>
                                      <m:r>
                                        <a:rPr lang="en-US" baseline="-25000">
                                          <a:latin typeface="Cambria Math" panose="02040503050406030204" pitchFamily="18" charset="0"/>
                                        </a:rPr>
                                        <m:t>2.5</m:t>
                                      </m:r>
                                      <m:r>
                                        <a:rPr lang="en-US">
                                          <a:latin typeface="Cambria Math" panose="02040503050406030204" pitchFamily="18" charset="0"/>
                                        </a:rPr>
                                        <m:t> </m:t>
                                      </m:r>
                                      <m:r>
                                        <m:rPr>
                                          <m:sty m:val="p"/>
                                        </m:rPr>
                                        <a:rPr lang="en-US">
                                          <a:latin typeface="Cambria Math" panose="02040503050406030204" pitchFamily="18" charset="0"/>
                                        </a:rPr>
                                        <m:t>concentration</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𝑟𝑓</m:t>
                                          </m:r>
                                        </m:sub>
                                      </m:sSub>
                                      <m:r>
                                        <a:rPr lang="en-US" i="1">
                                          <a:latin typeface="Cambria Math" panose="02040503050406030204" pitchFamily="18" charset="0"/>
                                        </a:rPr>
                                        <m:t>)</m:t>
                                      </m:r>
                                    </m:e>
                                    <m:sup>
                                      <m:r>
                                        <a:rPr lang="en-US" i="1">
                                          <a:latin typeface="Cambria Math" panose="02040503050406030204" pitchFamily="18" charset="0"/>
                                        </a:rPr>
                                        <m:t>𝛿</m:t>
                                      </m:r>
                                    </m:sup>
                                  </m:sSup>
                                  <m:r>
                                    <a:rPr lang="en-US" i="1">
                                      <a:latin typeface="Cambria Math" panose="02040503050406030204" pitchFamily="18" charset="0"/>
                                    </a:rPr>
                                    <m:t>)</m:t>
                                  </m:r>
                                </m:sup>
                              </m:sSup>
                              <m:r>
                                <a:rPr lang="en-US" i="1">
                                  <a:latin typeface="Cambria Math" panose="02040503050406030204" pitchFamily="18" charset="0"/>
                                </a:rPr>
                                <m:t>)</m:t>
                              </m:r>
                            </m:e>
                          </m:eqArr>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10057" y="1559173"/>
                <a:ext cx="11120547" cy="1161280"/>
              </a:xfrm>
              <a:prstGeom prst="rect">
                <a:avLst/>
              </a:prstGeom>
              <a:blipFill>
                <a:blip r:embed="rId4"/>
                <a:stretch>
                  <a:fillRect t="-6842"/>
                </a:stretch>
              </a:blipFill>
            </p:spPr>
            <p:txBody>
              <a:bodyPr/>
              <a:lstStyle/>
              <a:p>
                <a:r>
                  <a:rPr lang="sv-SE">
                    <a:noFill/>
                  </a:rPr>
                  <a:t> </a:t>
                </a:r>
              </a:p>
            </p:txBody>
          </p:sp>
        </mc:Fallback>
      </mc:AlternateContent>
      <p:graphicFrame>
        <p:nvGraphicFramePr>
          <p:cNvPr id="10" name="Table 9"/>
          <p:cNvGraphicFramePr>
            <a:graphicFrameLocks noGrp="1"/>
          </p:cNvGraphicFramePr>
          <p:nvPr>
            <p:extLst>
              <p:ext uri="{D42A27DB-BD31-4B8C-83A1-F6EECF244321}">
                <p14:modId xmlns:p14="http://schemas.microsoft.com/office/powerpoint/2010/main" val="2605951028"/>
              </p:ext>
            </p:extLst>
          </p:nvPr>
        </p:nvGraphicFramePr>
        <p:xfrm>
          <a:off x="1058780" y="3703065"/>
          <a:ext cx="4991820" cy="1648049"/>
        </p:xfrm>
        <a:graphic>
          <a:graphicData uri="http://schemas.openxmlformats.org/drawingml/2006/table">
            <a:tbl>
              <a:tblPr firstRow="1" firstCol="1" bandRow="1">
                <a:tableStyleId>{5C22544A-7EE6-4342-B048-85BDC9FD1C3A}</a:tableStyleId>
              </a:tblPr>
              <a:tblGrid>
                <a:gridCol w="975153">
                  <a:extLst>
                    <a:ext uri="{9D8B030D-6E8A-4147-A177-3AD203B41FA5}">
                      <a16:colId xmlns:a16="http://schemas.microsoft.com/office/drawing/2014/main" val="3869002850"/>
                    </a:ext>
                  </a:extLst>
                </a:gridCol>
                <a:gridCol w="735794">
                  <a:extLst>
                    <a:ext uri="{9D8B030D-6E8A-4147-A177-3AD203B41FA5}">
                      <a16:colId xmlns:a16="http://schemas.microsoft.com/office/drawing/2014/main" val="1993635917"/>
                    </a:ext>
                  </a:extLst>
                </a:gridCol>
                <a:gridCol w="871447">
                  <a:extLst>
                    <a:ext uri="{9D8B030D-6E8A-4147-A177-3AD203B41FA5}">
                      <a16:colId xmlns:a16="http://schemas.microsoft.com/office/drawing/2014/main" val="631563695"/>
                    </a:ext>
                  </a:extLst>
                </a:gridCol>
                <a:gridCol w="825727">
                  <a:extLst>
                    <a:ext uri="{9D8B030D-6E8A-4147-A177-3AD203B41FA5}">
                      <a16:colId xmlns:a16="http://schemas.microsoft.com/office/drawing/2014/main" val="2133277251"/>
                    </a:ext>
                  </a:extLst>
                </a:gridCol>
                <a:gridCol w="757972">
                  <a:extLst>
                    <a:ext uri="{9D8B030D-6E8A-4147-A177-3AD203B41FA5}">
                      <a16:colId xmlns:a16="http://schemas.microsoft.com/office/drawing/2014/main" val="640986655"/>
                    </a:ext>
                  </a:extLst>
                </a:gridCol>
                <a:gridCol w="825727">
                  <a:extLst>
                    <a:ext uri="{9D8B030D-6E8A-4147-A177-3AD203B41FA5}">
                      <a16:colId xmlns:a16="http://schemas.microsoft.com/office/drawing/2014/main" val="3501853633"/>
                    </a:ext>
                  </a:extLst>
                </a:gridCol>
              </a:tblGrid>
              <a:tr h="275637">
                <a:tc>
                  <a:txBody>
                    <a:bodyPr/>
                    <a:lstStyle/>
                    <a:p>
                      <a:pPr algn="ctr">
                        <a:lnSpc>
                          <a:spcPct val="130000"/>
                        </a:lnSpc>
                        <a:spcAft>
                          <a:spcPts val="1200"/>
                        </a:spcAft>
                      </a:pPr>
                      <a:r>
                        <a:rPr lang="en-US" sz="1400" dirty="0">
                          <a:effectLst/>
                        </a:rPr>
                        <a:t>Constant</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COPD</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LC</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IHD</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Stroke</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ALRI</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93741107"/>
                  </a:ext>
                </a:extLst>
              </a:tr>
              <a:tr h="275637">
                <a:tc>
                  <a:txBody>
                    <a:bodyPr/>
                    <a:lstStyle/>
                    <a:p>
                      <a:pPr algn="ctr">
                        <a:lnSpc>
                          <a:spcPct val="130000"/>
                        </a:lnSpc>
                        <a:spcAft>
                          <a:spcPts val="1200"/>
                        </a:spcAft>
                      </a:pPr>
                      <a:r>
                        <a:rPr lang="en-US" sz="1400" dirty="0" err="1">
                          <a:effectLst/>
                        </a:rPr>
                        <a:t>z</a:t>
                      </a:r>
                      <a:r>
                        <a:rPr lang="en-US" sz="1400" baseline="-25000" dirty="0" err="1">
                          <a:effectLst/>
                        </a:rPr>
                        <a:t>rf</a:t>
                      </a:r>
                      <a:r>
                        <a:rPr lang="en-US" sz="1400" dirty="0">
                          <a:effectLst/>
                        </a:rPr>
                        <a:t> </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7.337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7.345</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7.449</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7.358</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7.298</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07595975"/>
                  </a:ext>
                </a:extLst>
              </a:tr>
              <a:tr h="275637">
                <a:tc>
                  <a:txBody>
                    <a:bodyPr/>
                    <a:lstStyle/>
                    <a:p>
                      <a:pPr algn="ctr">
                        <a:lnSpc>
                          <a:spcPct val="130000"/>
                        </a:lnSpc>
                        <a:spcAft>
                          <a:spcPts val="1200"/>
                        </a:spcAft>
                      </a:pPr>
                      <a:r>
                        <a:rPr lang="en-US" sz="1400" dirty="0">
                          <a:effectLst/>
                        </a:rPr>
                        <a:t>α</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22.485</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152.496</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1.647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1.314</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2.383</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83750835"/>
                  </a:ext>
                </a:extLst>
              </a:tr>
              <a:tr h="538577">
                <a:tc>
                  <a:txBody>
                    <a:bodyPr/>
                    <a:lstStyle/>
                    <a:p>
                      <a:pPr algn="ctr">
                        <a:lnSpc>
                          <a:spcPct val="130000"/>
                        </a:lnSpc>
                        <a:spcAft>
                          <a:spcPts val="1200"/>
                        </a:spcAft>
                      </a:pPr>
                      <a:r>
                        <a:rPr lang="en-US" sz="1400" dirty="0">
                          <a:effectLst/>
                        </a:rPr>
                        <a:t>β</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0.001</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0.000167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0.048</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0.012</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0.004</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31762665"/>
                  </a:ext>
                </a:extLst>
              </a:tr>
              <a:tr h="275637">
                <a:tc>
                  <a:txBody>
                    <a:bodyPr/>
                    <a:lstStyle/>
                    <a:p>
                      <a:pPr algn="ctr">
                        <a:lnSpc>
                          <a:spcPct val="130000"/>
                        </a:lnSpc>
                        <a:spcAft>
                          <a:spcPts val="1200"/>
                        </a:spcAft>
                      </a:pPr>
                      <a:r>
                        <a:rPr lang="en-US" sz="1400" dirty="0">
                          <a:effectLst/>
                        </a:rPr>
                        <a:t>δ</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0.694</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0.76</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0.467</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a:effectLst/>
                        </a:rPr>
                        <a:t>1.275</a:t>
                      </a:r>
                      <a:endParaRPr lang="sv-SE"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30000"/>
                        </a:lnSpc>
                        <a:spcAft>
                          <a:spcPts val="1200"/>
                        </a:spcAft>
                      </a:pPr>
                      <a:r>
                        <a:rPr lang="en-US" sz="1400" dirty="0">
                          <a:effectLst/>
                        </a:rPr>
                        <a:t>1.193</a:t>
                      </a:r>
                      <a:endParaRPr lang="sv-SE"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192050"/>
                  </a:ext>
                </a:extLst>
              </a:tr>
            </a:tbl>
          </a:graphicData>
        </a:graphic>
      </p:graphicFrame>
      <mc:AlternateContent xmlns:mc="http://schemas.openxmlformats.org/markup-compatibility/2006" xmlns:a14="http://schemas.microsoft.com/office/drawing/2010/main">
        <mc:Choice Requires="a14">
          <p:sp>
            <p:nvSpPr>
              <p:cNvPr id="11" name="Rectangle 10"/>
              <p:cNvSpPr/>
              <p:nvPr/>
            </p:nvSpPr>
            <p:spPr>
              <a:xfrm>
                <a:off x="1452492" y="5500104"/>
                <a:ext cx="4204396" cy="646331"/>
              </a:xfrm>
              <a:prstGeom prst="rect">
                <a:avLst/>
              </a:prstGeom>
            </p:spPr>
            <p:txBody>
              <a:bodyPr wrap="square">
                <a:spAutoFit/>
              </a:bodyPr>
              <a:lstStyle/>
              <a:p>
                <a:pPr algn="ctr"/>
                <a14:m>
                  <m:oMath xmlns:m="http://schemas.openxmlformats.org/officeDocument/2006/math">
                    <m:r>
                      <a:rPr lang="en-US">
                        <a:latin typeface="Cambria Math" panose="02040503050406030204" pitchFamily="18" charset="0"/>
                      </a:rPr>
                      <m:t>ɛ</m:t>
                    </m:r>
                  </m:oMath>
                </a14:m>
                <a:r>
                  <a:rPr lang="en-US" dirty="0">
                    <a:latin typeface="Open Sans" panose="020B0606030504020204"/>
                  </a:rPr>
                  <a:t> for non-traditional stoves = 0.71</a:t>
                </a:r>
              </a:p>
              <a:p>
                <a:pPr algn="ctr"/>
                <a14:m>
                  <m:oMath xmlns:m="http://schemas.openxmlformats.org/officeDocument/2006/math">
                    <m:r>
                      <a:rPr lang="en-US">
                        <a:latin typeface="Cambria Math" panose="02040503050406030204" pitchFamily="18" charset="0"/>
                      </a:rPr>
                      <m:t>ɛ</m:t>
                    </m:r>
                  </m:oMath>
                </a14:m>
                <a:r>
                  <a:rPr lang="en-US" dirty="0">
                    <a:latin typeface="Open Sans" panose="020B0606030504020204"/>
                  </a:rPr>
                  <a:t> for traditional stoves = 0.51</a:t>
                </a:r>
              </a:p>
            </p:txBody>
          </p:sp>
        </mc:Choice>
        <mc:Fallback xmlns="">
          <p:sp>
            <p:nvSpPr>
              <p:cNvPr id="11" name="Rectangle 10"/>
              <p:cNvSpPr>
                <a:spLocks noRot="1" noChangeAspect="1" noMove="1" noResize="1" noEditPoints="1" noAdjustHandles="1" noChangeArrowheads="1" noChangeShapeType="1" noTextEdit="1"/>
              </p:cNvSpPr>
              <p:nvPr/>
            </p:nvSpPr>
            <p:spPr>
              <a:xfrm>
                <a:off x="1452492" y="5500104"/>
                <a:ext cx="4204396" cy="646331"/>
              </a:xfrm>
              <a:prstGeom prst="rect">
                <a:avLst/>
              </a:prstGeom>
              <a:blipFill>
                <a:blip r:embed="rId5"/>
                <a:stretch>
                  <a:fillRect t="-4717" b="-14151"/>
                </a:stretch>
              </a:blipFill>
            </p:spPr>
            <p:txBody>
              <a:bodyPr/>
              <a:lstStyle/>
              <a:p>
                <a:r>
                  <a:rPr lang="sv-SE">
                    <a:noFill/>
                  </a:rPr>
                  <a:t> </a:t>
                </a:r>
              </a:p>
            </p:txBody>
          </p:sp>
        </mc:Fallback>
      </mc:AlternateContent>
      <p:sp>
        <p:nvSpPr>
          <p:cNvPr id="12" name="Rectangle 11"/>
          <p:cNvSpPr/>
          <p:nvPr/>
        </p:nvSpPr>
        <p:spPr>
          <a:xfrm>
            <a:off x="6436915" y="5823269"/>
            <a:ext cx="5252932" cy="523220"/>
          </a:xfrm>
          <a:prstGeom prst="rect">
            <a:avLst/>
          </a:prstGeom>
        </p:spPr>
        <p:txBody>
          <a:bodyPr wrap="square">
            <a:spAutoFit/>
          </a:bodyPr>
          <a:lstStyle/>
          <a:p>
            <a:pPr algn="ctr"/>
            <a:r>
              <a:rPr lang="en-US" sz="1400" dirty="0">
                <a:latin typeface="Open Sans" panose="020B0606030504020204"/>
              </a:rPr>
              <a:t>Exposure-response curves for the diseases included. X-axis shows the PM2.5 emissions, Y-axis shows the Relative Risk.</a:t>
            </a:r>
          </a:p>
        </p:txBody>
      </p:sp>
      <p:sp>
        <p:nvSpPr>
          <p:cNvPr id="13" name="Rectangle 12"/>
          <p:cNvSpPr/>
          <p:nvPr/>
        </p:nvSpPr>
        <p:spPr>
          <a:xfrm>
            <a:off x="750076" y="3311973"/>
            <a:ext cx="4664162" cy="369332"/>
          </a:xfrm>
          <a:prstGeom prst="rect">
            <a:avLst/>
          </a:prstGeom>
        </p:spPr>
        <p:txBody>
          <a:bodyPr wrap="none">
            <a:spAutoFit/>
          </a:bodyPr>
          <a:lstStyle/>
          <a:p>
            <a:r>
              <a:rPr lang="en-US" dirty="0">
                <a:latin typeface="Open Sans" panose="020B0606030504020204"/>
              </a:rPr>
              <a:t>Constants used on the equation (Burnett et al</a:t>
            </a:r>
            <a:r>
              <a:rPr lang="en-US">
                <a:latin typeface="Open Sans" panose="020B0606030504020204"/>
              </a:rPr>
              <a:t>., 2014)</a:t>
            </a:r>
            <a:endParaRPr lang="en-US" dirty="0">
              <a:latin typeface="Open Sans" panose="020B0606030504020204"/>
            </a:endParaRPr>
          </a:p>
        </p:txBody>
      </p:sp>
    </p:spTree>
    <p:extLst>
      <p:ext uri="{BB962C8B-B14F-4D97-AF65-F5344CB8AC3E}">
        <p14:creationId xmlns:p14="http://schemas.microsoft.com/office/powerpoint/2010/main" val="2422796543"/>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2a4c2698-1ad2-4419-a691-7293414a1206"/>
    <ds:schemaRef ds:uri="http://schemas.microsoft.com/office/2006/documentManagement/types"/>
    <ds:schemaRef ds:uri="http://schemas.openxmlformats.org/package/2006/metadata/core-properties"/>
    <ds:schemaRef ds:uri="http://purl.org/dc/terms/"/>
    <ds:schemaRef ds:uri="http://purl.org/dc/elements/1.1/"/>
    <ds:schemaRef ds:uri="http://purl.org/dc/dcmitype/"/>
    <ds:schemaRef ds:uri="http://schemas.microsoft.com/office/infopath/2007/PartnerControls"/>
    <ds:schemaRef ds:uri="68d613f7-1f7a-40bc-b91e-f6165451e0c5"/>
    <ds:schemaRef ds:uri="http://www.w3.org/XML/1998/namespace"/>
  </ds:schemaRefs>
</ds:datastoreItem>
</file>

<file path=customXml/itemProps2.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1219</TotalTime>
  <Words>4215</Words>
  <Application>Microsoft Office PowerPoint</Application>
  <PresentationFormat>Widescreen</PresentationFormat>
  <Paragraphs>368</Paragraphs>
  <Slides>27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Cambria Math</vt:lpstr>
      <vt:lpstr>Courier New</vt:lpstr>
      <vt:lpstr>Open Sans</vt:lpstr>
      <vt:lpstr>Open Sans </vt:lpstr>
      <vt:lpstr>Open Sans ExtraBold</vt:lpstr>
      <vt:lpstr>Times New Roman</vt:lpstr>
      <vt:lpstr>Wingdings</vt:lpstr>
      <vt:lpstr>Office Theme</vt:lpstr>
      <vt:lpstr>LECTURE 5  ONSTOVE THEORY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297</cp:revision>
  <dcterms:created xsi:type="dcterms:W3CDTF">2021-02-10T16:48:02Z</dcterms:created>
  <dcterms:modified xsi:type="dcterms:W3CDTF">2023-11-06T14:35:13Z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