
<file path=[Content_Types].xml><?xml version="1.0" encoding="utf-8"?>
<Types xmlns="http://schemas.openxmlformats.org/package/2006/content-types">
  <Default Extension="gif" ContentType="image/gif"/>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266" r:id="rId5"/>
    <p:sldId id="264" r:id="rId6"/>
    <p:sldId id="272" r:id="rId7"/>
    <p:sldId id="295" r:id="rId8"/>
    <p:sldId id="296" r:id="rId9"/>
    <p:sldId id="297" r:id="rId10"/>
    <p:sldId id="298" r:id="rId11"/>
    <p:sldId id="277" r:id="rId12"/>
    <p:sldId id="278" r:id="rId13"/>
    <p:sldId id="299" r:id="rId14"/>
    <p:sldId id="300" r:id="rId15"/>
    <p:sldId id="301" r:id="rId16"/>
    <p:sldId id="302" r:id="rId17"/>
    <p:sldId id="285" r:id="rId18"/>
    <p:sldId id="280" r:id="rId19"/>
    <p:sldId id="303" r:id="rId20"/>
    <p:sldId id="304" r:id="rId21"/>
    <p:sldId id="305" r:id="rId22"/>
    <p:sldId id="306" r:id="rId23"/>
    <p:sldId id="289" r:id="rId24"/>
    <p:sldId id="290" r:id="rId25"/>
    <p:sldId id="307" r:id="rId26"/>
    <p:sldId id="308" r:id="rId27"/>
    <p:sldId id="309" r:id="rId28"/>
    <p:sldId id="310" r:id="rId29"/>
    <p:sldId id="294" r:id="rId30"/>
    <p:sldId id="269"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893BgTOCQLl9TcedkjkH4g==" hashData="4xE7sgoynuHfBwgTXnmajDpPAEsIr8GCNE3TJ3jF/d7v11PIT3uDyaoUBTvMzbT1hWrmKcBZQ/G7VTuJ7vYLRQ=="/>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0"/>
    <p:restoredTop sz="83069" autoAdjust="0"/>
  </p:normalViewPr>
  <p:slideViewPr>
    <p:cSldViewPr snapToGrid="0">
      <p:cViewPr>
        <p:scale>
          <a:sx n="100" d="100"/>
          <a:sy n="100" d="100"/>
        </p:scale>
        <p:origin x="123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1EB5A54-80A1-2F83-A1D3-9BFFEB99FA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32BF11C-40E1-3058-6B0B-C244DE5070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43CD500-EC69-4708-9F2C-68722FEDBFB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Ao definir uma demanda de energia, é importante identificar:</a:t>
            </a:r>
          </a:p>
          <a:p>
            <a:pPr marL="171450" indent="-171450">
              <a:buFont typeface="Arial"/>
              <a:buChar char="•"/>
            </a:pPr>
            <a:r>
              <a:rPr lang="en-US" dirty="0"/>
              <a:t>O transportador de energia ou serviço de energia para o qual a demanda surge: por </a:t>
            </a:r>
            <a:r>
              <a:rPr lang="en-US" dirty="0" err="1"/>
              <a:t>exemplo</a:t>
            </a:r>
            <a:r>
              <a:rPr lang="en-US" dirty="0"/>
              <a:t>, eletricidade, transporte de passageiros ou cozinha.</a:t>
            </a:r>
            <a:endParaRPr lang="en-US" dirty="0">
              <a:cs typeface="Calibri"/>
            </a:endParaRPr>
          </a:p>
          <a:p>
            <a:pPr marL="171450" indent="-171450">
              <a:buFont typeface="Arial"/>
              <a:buChar char="•"/>
            </a:pPr>
            <a:r>
              <a:rPr lang="en-US" dirty="0"/>
              <a:t>O setor de onde vem a demanda: por exemplo, residencial (urbano e/ou rural, fora ou dentro da rede), industrial ou comercial.</a:t>
            </a:r>
            <a:endParaRPr lang="en-US" dirty="0">
              <a:cs typeface="Calibri"/>
            </a:endParaRPr>
          </a:p>
          <a:p>
            <a:pPr marL="171450" indent="-171450">
              <a:buFont typeface="Arial"/>
              <a:buChar char="•"/>
            </a:pPr>
            <a:r>
              <a:rPr lang="en-US" dirty="0"/>
              <a:t>A variabilidade média dessa demanda em um ano, que normalmente é expressa por meio de perfis de demanda média, explicada em mais detalhes posteriormente </a:t>
            </a:r>
            <a:r>
              <a:rPr lang="en-US" dirty="0" err="1"/>
              <a:t>nesta</a:t>
            </a:r>
            <a:r>
              <a:rPr lang="en-US" dirty="0"/>
              <a:t> aula.</a:t>
            </a:r>
            <a:endParaRPr lang="en-US" dirty="0">
              <a:cs typeface="Calibri"/>
            </a:endParaRPr>
          </a:p>
          <a:p>
            <a:pPr marL="171450" indent="-171450">
              <a:buFont typeface="Arial"/>
              <a:buChar char="•"/>
            </a:pPr>
            <a:r>
              <a:rPr lang="en-US" dirty="0"/>
              <a:t>A demanda média anual atual e futura esperada.</a:t>
            </a:r>
            <a:endParaRPr lang="en-US" dirty="0">
              <a:cs typeface="Calibri"/>
            </a:endParaRPr>
          </a:p>
          <a:p>
            <a:r>
              <a:rPr lang="en-US" dirty="0"/>
              <a:t>É difícil prever demandas futuras e, naturalmente, há incerteza em nossas previsões. Esse é um dos motivos pelos quais modelamos diferentes cenários.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6B33912-92FA-D2BD-4198-A80324112E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98258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2111C6-330C-A437-F4DC-D0B06E02049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3CBE592-2D20-7299-89A6-692D26279F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52B418E-F576-CB65-FC17-DB09292C96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Vamos pensar no que precisaríamos identificar ao definir um exemplo de demanda de energia. Neste exemplo, pensaremos na eletricidade consumida em residências urbanas. Então, o que precisamos identificar com base no slide anterior?</a:t>
            </a:r>
          </a:p>
          <a:p>
            <a:pPr marL="171450" indent="-171450">
              <a:buFont typeface="Arial"/>
              <a:buChar char="•"/>
            </a:pPr>
            <a:r>
              <a:rPr lang="en-US" dirty="0"/>
              <a:t>O portador de energia para o qual a demanda surge: neste caso, é a eletricidade. </a:t>
            </a:r>
            <a:endParaRPr lang="en-US" dirty="0">
              <a:cs typeface="Calibri"/>
            </a:endParaRPr>
          </a:p>
          <a:p>
            <a:pPr marL="171450" indent="-171450">
              <a:buFont typeface="Arial"/>
              <a:buChar char="•"/>
            </a:pPr>
            <a:r>
              <a:rPr lang="en-US" dirty="0"/>
              <a:t>O setor de onde vem a demanda: nesse caso, é o setor residencial ou o setor residencial urbano, se quisermos ser mais específicos.</a:t>
            </a:r>
            <a:endParaRPr lang="en-US" dirty="0">
              <a:cs typeface="Calibri"/>
            </a:endParaRPr>
          </a:p>
          <a:p>
            <a:pPr marL="171450" indent="-171450">
              <a:buFont typeface="Arial"/>
              <a:buChar char="•"/>
            </a:pPr>
            <a:r>
              <a:rPr lang="en-US" dirty="0"/>
              <a:t>A variabilidade média da demanda ao longo do ano: aqui analisaríamos os perfis de carga de eletricidade diários e anuais de uma área urbana residencial, o que nos informaria como a demanda varia diariamente e em diferentes estações. Com base no que aprendemos, poderíamos esperar que essa demanda residencial fosse maior à noite, e a variação sazonal dependeria do clima do país.</a:t>
            </a:r>
            <a:endParaRPr lang="en-US" dirty="0">
              <a:cs typeface="Calibri"/>
            </a:endParaRPr>
          </a:p>
          <a:p>
            <a:pPr marL="171450" indent="-171450">
              <a:buFont typeface="Arial"/>
              <a:buChar char="•"/>
            </a:pPr>
            <a:r>
              <a:rPr lang="en-US" dirty="0"/>
              <a:t>A demanda anual atual e esperada: aqui, analisaríamos um balanço energético (abordado em mais detalhes posteriormente) para obter dados sobre a demanda de eletricidade residencial atual e histórica. Poderíamos usar esses dados, potencialmente combinados com uma estimativa de crescimento populacional, para criar uma projeção futura para a demanda também.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CA675F2-23EF-2CE4-D2FA-E3C8EEE0C9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92673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F1CB465-CC5F-C45E-4273-E6D40B235D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04D0568-65EA-E4D2-F1DF-E53A8E7CEA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A9A923-EAE4-9117-361E-C12F5FF62BA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Os cenários são úteis para explorar diferentes projeções de demanda de energia e seus impactos no planejamento da expansão da capacidade. Como o futuro é incerto, é comum considerar o que pode acontecer se o futuro se desenrolar de diferentes maneiras, que são representadas em diferentes cenários. Nesta figura, podemos ver três cenários diferentes que mostram uma perspectiva de consumo de combustível nos próximos anos, projetada pela Agência Internacional de Energia em seu World Energy Outlook 2023. Talvez queiramos considerar vários cenários para avaliar como a demanda poderá variar no futuro. Os principais preditores da demanda de energia, como o crescimento populacional, o desenvolvimento econômico e a política energética, podem variar entre os cenários. Isso significa que cada cenário tem uma projeção de demanda de energia diferente. Como não podemos ter certeza de qual cenário será o melhor indicador do futuro, é útil modelar vários cenários e considerar as implicações de cada um deles para fornecer percepções úteis para a formulação de políticas.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CF1AE33-9971-9DC5-0A23-7891822353C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83709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Há vários parâmetros novos a serem introduzidos que são usados para definir as demandas finais no </a:t>
            </a:r>
            <a:r>
              <a:rPr lang="en-US" dirty="0" err="1"/>
              <a:t>OSeMOSYS</a:t>
            </a:r>
            <a:r>
              <a:rPr lang="en-US" dirty="0"/>
              <a:t>:</a:t>
            </a:r>
          </a:p>
          <a:p>
            <a:pPr marL="171450" indent="-171450">
              <a:buFont typeface="Arial"/>
              <a:buChar char="•"/>
            </a:pPr>
            <a:r>
              <a:rPr lang="en-US" dirty="0"/>
              <a:t>Demanda anual acumulada: Define a demanda total acumulada de uma commodity que é constante ao longo do ano, para cada ano modelado. </a:t>
            </a:r>
            <a:endParaRPr lang="en-US" dirty="0">
              <a:cs typeface="Calibri"/>
            </a:endParaRPr>
          </a:p>
          <a:p>
            <a:pPr marL="171450" indent="-171450">
              <a:buFont typeface="Arial"/>
              <a:buChar char="•"/>
            </a:pPr>
            <a:r>
              <a:rPr lang="en-US" dirty="0"/>
              <a:t>Demanda anual especificada: Define a demanda total especificada para cada ano modelado, vinculada a um "tempo de uso" específico durante o ano.</a:t>
            </a:r>
            <a:endParaRPr lang="en-US" dirty="0">
              <a:cs typeface="Calibri"/>
            </a:endParaRPr>
          </a:p>
          <a:p>
            <a:pPr marL="171450" indent="-171450">
              <a:buFont typeface="Arial"/>
              <a:buChar char="•"/>
            </a:pPr>
            <a:r>
              <a:rPr lang="en-US" dirty="0"/>
              <a:t>Perfil de </a:t>
            </a:r>
            <a:r>
              <a:rPr lang="en-US" dirty="0" err="1"/>
              <a:t>demanda</a:t>
            </a:r>
            <a:r>
              <a:rPr lang="en-US" dirty="0"/>
              <a:t> </a:t>
            </a:r>
            <a:r>
              <a:rPr lang="en-US" dirty="0" err="1"/>
              <a:t>especificada</a:t>
            </a:r>
            <a:r>
              <a:rPr lang="en-US" dirty="0"/>
              <a:t>: Define a parcela da demanda de energia necessária em cada intervalo de tempo específico.</a:t>
            </a:r>
            <a:endParaRPr lang="en-US" dirty="0">
              <a:cs typeface="Calibri"/>
            </a:endParaRPr>
          </a:p>
          <a:p>
            <a:r>
              <a:rPr lang="en-US" dirty="0"/>
              <a:t>É importante observar que uma demanda de commodity não pode ser definida usando tanto a demanda anual acumulada quanto a demanda anual especificada. Além disso, se uma demanda de commodity for definida usando a demanda anual especificada, os dados também devem ser inseridos para o perfil de demanda especificada para essa demanda de commodity. Por fim, as demandas no </a:t>
            </a:r>
            <a:r>
              <a:rPr lang="en-US" dirty="0" err="1"/>
              <a:t>OSeMOSYS </a:t>
            </a:r>
            <a:r>
              <a:rPr lang="en-US" dirty="0"/>
              <a:t>geralmente são inseridas usando unidades de Petajoules (PJ), o que significa que talvez seja necessário alterar as unidades ao obter dados de demanda de outras fontes. Por exemplo, se tivermos um perfil de demanda de eletricidade em GWh, precisaremos convertê-lo em PJ, o que, usando um fator de conversão de 1 GWh = 0,0036 PJ. Não se preocupe se isso parecer confuso, pois praticaremos a adição de demandas a um modelo </a:t>
            </a:r>
            <a:r>
              <a:rPr lang="en-US" dirty="0" err="1"/>
              <a:t>OSeMOSYS </a:t>
            </a:r>
            <a:r>
              <a:rPr lang="en-US" dirty="0"/>
              <a:t>nos exercícios práticos.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E22E8B-0DDF-A4FE-3018-E6D24480BAB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386CA5F-8E04-7937-7BAA-992FD7648C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A3F2F8-9174-2A9B-522F-4376E5D2B13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tecnologia Backstop é uma tecnologia fictícia que modelamos como uma campainha de alarme. Normalmente, ela é caracterizada por custos muito altos, de modo que o modelo só opta por usá-la se nenhuma outra tecnologia estiver disponível.</a:t>
            </a:r>
          </a:p>
          <a:p>
            <a:r>
              <a:rPr lang="en-US" dirty="0"/>
              <a:t>Sempre que os resultados do modelo mostrarem que uma tecnologia Backstop entra no sistema para produzir eletricidade, isso significa que:</a:t>
            </a:r>
            <a:endParaRPr lang="en-US" dirty="0">
              <a:cs typeface="Calibri"/>
            </a:endParaRPr>
          </a:p>
          <a:p>
            <a:pPr marL="171450" indent="-171450">
              <a:buFont typeface="Arial"/>
              <a:buChar char="•"/>
            </a:pPr>
            <a:r>
              <a:rPr lang="en-US" dirty="0"/>
              <a:t>O modelo é muito restrito (ou seja, não há recursos primários e tecnologias de conversão suficientes no sistema para produzir eletricidade suficiente para atender à demanda).</a:t>
            </a:r>
            <a:endParaRPr lang="en-US" dirty="0">
              <a:cs typeface="Calibri"/>
            </a:endParaRPr>
          </a:p>
          <a:p>
            <a:pPr marL="171450" indent="-171450">
              <a:buFont typeface="Arial"/>
              <a:buChar char="•"/>
            </a:pPr>
            <a:r>
              <a:rPr lang="en-US" dirty="0"/>
              <a:t>Ou o modelo não está configurado corretamente (ou seja, alguns parâmetros tecnológicos estão definidos de forma errada).</a:t>
            </a:r>
            <a:endParaRPr lang="en-US" dirty="0">
              <a:cs typeface="Calibri"/>
            </a:endParaRPr>
          </a:p>
          <a:p>
            <a:r>
              <a:rPr lang="en-US" dirty="0"/>
              <a:t>É útil criar uma tecnologia Backstop para cada demanda, conforme mostrado no diagrama acima, para que possamos reconhecer rapidamente onde está o problema se virmos que uma tecnologia Backstop está em execução.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F5EC561-B23F-6198-7E7A-476D4B94546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788366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C735B9B-2B64-934E-6F06-39DC3C0EF3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5F8EC50-7022-7CBE-B00F-EBCD04873A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4CB1831-0D37-8B63-3972-AF0F70BDE0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Uma tecnologia Backstop é caracterizada pelos principais parâmetros mostrados neste slide. Esses parâmetros serão explicados com mais detalhes em aulas posteriores; no entanto, podemos entender a lógica por trás desses valores. O índice de atividade de produção nos informa qual mercadoria uma tecnologia produz e, por padrão, geralmente tem o valor 1. Como o índice de atividade de produção dessa tecnologia de backstop é para a demanda final de eletricidade, sabemos que esse é o produto produzido pelo backstop. Podemos ver que os custos de capital e variáveis da tecnologia Backstop são muito altos; isso ocorre porque </a:t>
            </a:r>
            <a:r>
              <a:rPr lang="en-US" dirty="0" err="1"/>
              <a:t>o OSeMOSYS </a:t>
            </a:r>
            <a:r>
              <a:rPr lang="en-US" dirty="0"/>
              <a:t>procurará encontrar a solução com o menor custo, portanto, ao atribuir custos muito altos à tecnologia Backstop, podemos ter certeza de que o modelo só usará o Backstop quando houver um problema com a configuração do nosso modelo. A vida operacional é definida como 1 ano, o que novamente garante que o Backstop seja menos econômico do que qualquer outra tecnologia no modelo, desde que o modelo esteja configurado corretamente. Aprenderemos como adicionar uma tecnologia de backstop a um modelo nos exercícios práticos.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68051B2-3BEF-EB4F-49EC-15B1E84F94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6787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3159E35-5B45-FA29-5578-3D62474573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B3B639E-DF74-FB99-6780-C6F9069DE9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50FFDFF-462E-A139-11C2-F7EAFB074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Os dados de demanda de energia para uso em modelos de energia podem vir de várias fontes. Entre as fontes particularmente úteis estão os balanços de energia e os diagramas de Sankey. Os balanços de energia nos informam a quantidade de cada commodity usada por um país ou região em um determinado ano, geralmente dividida por setor. Os diagramas de Sankey são uma maneira útil de entender as transformações entre diferentes commodities de energia, desde as commodities primárias até o consumo final. Várias organizações produzem dados de balanço energético que estão disponíveis ao público, como a Agência Internacional de Energia.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C2971F2-6976-155E-CD3D-664A42A403B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035053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074910-AB69-F277-F607-BD0500B2C43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43B12C4-7963-420D-F468-F6E2D1C03A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0C0586E-58F3-887D-4CFE-515BB93EACB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Podemos consultar os estudos de modelagem existentes para obter exemplos de projeções de demanda e dados de demanda que podemos usar em nossos próprios modelos. Por exemplo, este slide mostra as projeções de demanda para diferentes combustíveis na África em três cenários diferentes do The Electricity Model Base for Africa (ou TEMBA, abreviado). Esse estudo considerou um cenário de referência, que leva em conta as condições normais de negócios, e cenários de 1,5 grau e 2 graus que exploram os investimentos e as mudanças no consumo necessários para que as emissões do setor de energia estejam alinhadas com as metas de aumento de temperatura de 1,5 grau e 2 graus em relação aos níveis pré-industriais. As projeções de demanda diferem significativamente de acordo com o cenário. Isso se deve ao fato de que seriam necessárias mudanças nos padrões de demanda em relação ao cenário business-as-usual para atingir as metas de 1,5 grau e 2 graus, incluindo a redução do consumo de eletricidade e o abandono dos combustíveis fósseis.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5CEF310-B89F-B581-751C-849B373613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56107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Todos nós precisamos de energia, e precisamos dela em diferentes formas, dependendo da aplicação específica. As demandas por energia vêm de todos os setores da sociedade, como: </a:t>
            </a:r>
          </a:p>
          <a:p>
            <a:pPr marL="171450" indent="-171450">
              <a:buFont typeface="Arial"/>
              <a:buChar char="•"/>
            </a:pPr>
            <a:r>
              <a:rPr lang="en-US" dirty="0"/>
              <a:t>O setor residencial (rural e urbano) - para cozimento, aquecimento, resfriamento, iluminação e eletrodomésticos</a:t>
            </a:r>
            <a:endParaRPr lang="en-US" dirty="0">
              <a:cs typeface="Calibri"/>
            </a:endParaRPr>
          </a:p>
          <a:p>
            <a:pPr marL="171450" indent="-171450">
              <a:buFont typeface="Arial"/>
              <a:buChar char="•"/>
            </a:pPr>
            <a:r>
              <a:rPr lang="en-US" dirty="0"/>
              <a:t>Indústria - para processos químicos, produção de vapor e aquecimento</a:t>
            </a:r>
            <a:endParaRPr lang="en-US" dirty="0">
              <a:cs typeface="Calibri"/>
            </a:endParaRPr>
          </a:p>
          <a:p>
            <a:pPr marL="171450" indent="-171450">
              <a:buFont typeface="Arial"/>
              <a:buChar char="•"/>
            </a:pPr>
            <a:r>
              <a:rPr lang="en-US" dirty="0"/>
              <a:t>Comércio - para iluminação, aquecimento e resfriamento de edifícios ou manutenção de produtos em baixas temperaturas</a:t>
            </a:r>
            <a:endParaRPr lang="en-US" dirty="0">
              <a:cs typeface="Calibri"/>
            </a:endParaRPr>
          </a:p>
          <a:p>
            <a:pPr marL="171450" indent="-171450">
              <a:buFont typeface="Arial"/>
              <a:buChar char="•"/>
            </a:pPr>
            <a:r>
              <a:rPr lang="en-US" dirty="0"/>
              <a:t>Transporte - para carros, caminhões e ônibus, aviação, transporte marítimo e trens</a:t>
            </a:r>
            <a:endParaRPr lang="en-US" dirty="0">
              <a:cs typeface="Calibri"/>
            </a:endParaRPr>
          </a:p>
          <a:p>
            <a:pPr marL="171450" indent="-171450">
              <a:buFont typeface="Arial"/>
              <a:buChar char="•"/>
            </a:pPr>
            <a:r>
              <a:rPr lang="en-US" dirty="0"/>
              <a:t>Agricultura - para tratores e maquinário ou bombeamento de água</a:t>
            </a:r>
          </a:p>
          <a:p>
            <a:pPr marL="0" indent="0">
              <a:buFont typeface="Arial"/>
              <a:buNone/>
            </a:pPr>
            <a:r>
              <a:rPr lang="en-US" dirty="0"/>
              <a:t>Como a energia é usada para diferentes serviços em diferentes setores, as características das demandas de energia variam de acordo com o setor.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Este gráfico mostra um exemplo de perfil de demanda especificado para eletricidade no </a:t>
            </a:r>
            <a:r>
              <a:rPr lang="en-US" dirty="0" err="1">
                <a:cs typeface="Calibri"/>
              </a:rPr>
              <a:t>OSeMOSYS</a:t>
            </a:r>
            <a:r>
              <a:rPr lang="en-US" dirty="0">
                <a:cs typeface="Calibri"/>
              </a:rPr>
              <a:t>. Há 96 barras, uma para cada uma das 96 faixas de tempo usadas nesse modelo </a:t>
            </a:r>
            <a:r>
              <a:rPr lang="en-US" dirty="0" err="1">
                <a:cs typeface="Calibri"/>
              </a:rPr>
              <a:t>OSeMOSYS</a:t>
            </a:r>
            <a:r>
              <a:rPr lang="en-US" dirty="0">
                <a:cs typeface="Calibri"/>
              </a:rPr>
              <a:t>, conforme explicado na aula 3. Neste exemplo, temos quatro estações (inverno, primavera, verão e outono), cada uma representada por 24 fatias de tempo no </a:t>
            </a:r>
            <a:r>
              <a:rPr lang="en-US" dirty="0" err="1">
                <a:cs typeface="Calibri"/>
              </a:rPr>
              <a:t>OSeMOSYS</a:t>
            </a:r>
            <a:r>
              <a:rPr lang="en-US" dirty="0">
                <a:cs typeface="Calibri"/>
              </a:rPr>
              <a:t>, com 12 fatias de tempo para o dia e 12 fatias de tempo para a noite. O parâmetro Specified Demand Profile (Perfil de demanda especificado) é usado para representar a proporção da demanda que ocorre em cada fatia de tempo, com os valores de todas as 96 fatias de tempo somando 1. </a:t>
            </a:r>
            <a:endParaRPr lang="en-US" dirty="0"/>
          </a:p>
          <a:p>
            <a:r>
              <a:rPr lang="en-US" dirty="0">
                <a:cs typeface="Calibri"/>
              </a:rPr>
              <a:t>No gráfico, podemos ver que a demanda de eletricidade neste exemplo é maior nos dias de inverno, porque as faixas de horário dos dias de inverno têm os valores mais altos do perfil de demanda especificada, enquanto a demanda é menor nas noites de primavera. É importante reconhecer que isso é uma simplificação: na realidade, a demanda varia dentro das estações e a cada hora do dia. Nossa simplificação significa que modelamos um dia representativo de cada estação e presumimos uma demanda igual nos dias e nas noites dessas estações. Embora essa seja uma simplificação, ela nos permite considerar a variação na demanda entre as estações e as partes do dia sem ter uma estrutura de modelo incrivelmente complexa.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DC01758-54F2-E0DF-E746-9DA97744FF3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6F9691C-6CEB-EAD4-B647-700A7D897B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3EA859A-70EC-35FF-E132-728AFAC142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Enquanto o parâmetro Specified Annual Demand Profile (Perfil de demanda anual especificada) é usado para indicar a proporção da demanda que ocorre em cada intervalo de tempo, o parâmetro Specified Annual Demand (Demanda anual especificada) é usado para indicar a quantidade de demanda em cada ano do período do modelo. Esse parâmetro tem unidades de Petajoules. Normalmente, obtemos os dados para esse parâmetro a partir de previsões de demanda existentes, que podem se basear em determinantes-chave da demanda, como o crescimento populacional esperado. Se obtivermos dados de demanda de fontes existentes, devemos nos lembrar de converter os dados em Petajoules para uso no </a:t>
            </a:r>
            <a:r>
              <a:rPr lang="en-US" dirty="0" err="1">
                <a:cs typeface="Calibri"/>
              </a:rPr>
              <a:t>OSeMOSYS</a:t>
            </a:r>
            <a:r>
              <a:rPr lang="en-US" dirty="0">
                <a:cs typeface="Calibri"/>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0B681A5-E2D9-28B4-86B3-0587A57E260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4449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5EBE197-1084-59CB-97BA-E94220B9B02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6100A24-9618-7A28-4D76-933C9F71B6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F4C97F-19E4-0276-5732-1F7C4B9B23E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Usamos os parâmetros Specified Annual Demand (demanda anual especificada) e Specified Annual Demand Profile (perfil de demanda anual especificada) quando queremos considerar a variabilidade temporal da demanda durante o ano, por exemplo, a demanda de eletricidade, pois sabemos que ela varia de forma relativamente previsível entre as estações e entre o dia e a noite. Entretanto, há algumas demandas que não têm variabilidade temporal específica dentro do ano. Nesse caso, usamos o parâmetro Accumulated Annual Demand (Demanda Anual Acumulada), que nos permite especificar a quantidade de demanda para cada ano do modelo, sem especificar como essa demanda é distribuída ao longo do ano, por </a:t>
            </a:r>
            <a:r>
              <a:rPr lang="en-GB" sz="1200" dirty="0">
                <a:latin typeface="Open Sans"/>
                <a:cs typeface="Calibri"/>
              </a:rPr>
              <a:t>exemplo, demanda de transporte de passageiros ou serviço de energia para cozinhar</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9777D77-AB49-8A68-A5DC-BDF5B63B6F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1586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4AE78F7-0A24-A6AF-B0CF-5209EB6A7B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EB63655-DAB0-53D2-DB2F-12C8F33E3E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B7DFC70-1452-97FA-E0FF-5B4132A5CF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Quando estivermos usando ferramentas de modelagem de energia, é importante lembrar a diferença entre potência e energia. Esses termos às vezes são usados de forma intercambiável; no entanto, há uma diferença importante entre os dois. A energia é essencialmente a quantidade total de trabalho realizado ou a capacidade total de realizar trabalho. Por outro lado, a potência é a taxa na qual essa energia é fornecida ou usada. Isso significa que a energia e a potência têm unidades diferentes, por exemplo, a energia é geralmente medida em Joules, enquanto a potência é geralmente medida em Joules por segundo (conhecida como Watts), porque a potência tem um elemento de tempo. Vamos dar uma olhada em um exemplo rápido. Desde que o peso permaneça o mesmo, levantar um peso requer exatamente a mesma quantidade de energia, independentemente da velocidade com que o levantamos. No entanto, se levantarmos o peso mais rapidamente, a potência terá aumentado, pois usamos a mesma quantidade de energia, mas em um período de tempo mais curto. Ou poderíamos pensar em encher um copo de água: a energia seria a quantidade total de água que é despejada no copo, enquanto a potência seria a taxa na qual a água flui para o copo.</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08D8CBC-461E-0D74-47F8-65EA19D35C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985623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999BDE1-26ED-92AB-1453-3359AD3417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6CDA4E5-EA3D-1926-3C67-8011E03393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09BBB54-7182-34B9-C8CA-C6C65B49C3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Quando definimos demandas no </a:t>
            </a:r>
            <a:r>
              <a:rPr lang="en-US" dirty="0" err="1">
                <a:cs typeface="Calibri"/>
              </a:rPr>
              <a:t>OSeMOSYS</a:t>
            </a:r>
            <a:r>
              <a:rPr lang="en-US" dirty="0">
                <a:cs typeface="Calibri"/>
              </a:rPr>
              <a:t>, estamos definindo quantidades de energia; por exemplo, a demanda anual especificada de eletricidade é a quantidade total de energia elétrica necessária em cada ano do período do modelo. Portanto, todas as nossas demandas terão unidades de energia. Um caso especial de demandas de transporte será analisado mais adiante neste curso. No </a:t>
            </a:r>
            <a:r>
              <a:rPr lang="en-US" dirty="0" err="1">
                <a:cs typeface="Calibri"/>
              </a:rPr>
              <a:t>OSeMOSYS</a:t>
            </a:r>
            <a:r>
              <a:rPr lang="en-US" dirty="0">
                <a:cs typeface="Calibri"/>
              </a:rPr>
              <a:t>, a unidade padrão de energia é o petajoule. Essa unidade é usada para definir todas as commodities, incluindo todas as demandas de energia e combustíveis usados no modelo. Por esse motivo, é importante lembrar de converter os dados de outras fontes para Petajoules antes de incluí-los no </a:t>
            </a:r>
            <a:r>
              <a:rPr lang="en-US" dirty="0" err="1">
                <a:cs typeface="Calibri"/>
              </a:rPr>
              <a:t>OSeMOSYS</a:t>
            </a:r>
            <a:r>
              <a:rPr lang="en-US" dirty="0">
                <a:cs typeface="Calibri"/>
              </a:rPr>
              <a:t>. Exemplos de fatores de conversão são mostrados neste slide. Por exemplo, é comum que os perfis de demanda de eletricidade sejam publicados em terawatts-hora ou gigawatts-hora, e nesse caso precisamos converter para petajoules, conforme mostrado neste slide. Para </a:t>
            </a:r>
            <a:r>
              <a:rPr lang="en-US" dirty="0" err="1">
                <a:cs typeface="Calibri"/>
              </a:rPr>
              <a:t>sistemas</a:t>
            </a:r>
            <a:r>
              <a:rPr lang="en-US" dirty="0">
                <a:cs typeface="Calibri"/>
              </a:rPr>
              <a:t> </a:t>
            </a:r>
            <a:r>
              <a:rPr lang="en-US" dirty="0" err="1">
                <a:cs typeface="Calibri"/>
              </a:rPr>
              <a:t>energéticos</a:t>
            </a:r>
            <a:r>
              <a:rPr lang="en-US" dirty="0">
                <a:cs typeface="Calibri"/>
              </a:rPr>
              <a:t> pequenos com baixa demanda de energia, unidades alternativas como terajoules ou gigajoules podem ser usadas, mas todas as outras unidades também devem ser padronizadas de acordo.</a:t>
            </a:r>
            <a:endParaRPr dirty="0"/>
          </a:p>
        </p:txBody>
      </p:sp>
      <p:sp>
        <p:nvSpPr>
          <p:cNvPr id="165" name="Google Shape;165;p13:notes">
            <a:extLst>
              <a:ext uri="{FF2B5EF4-FFF2-40B4-BE49-F238E27FC236}">
                <a16:creationId xmlns:a16="http://schemas.microsoft.com/office/drawing/2014/main" id="{5616B241-63E0-54C2-CB1A-29C161F4A2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56015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0920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02E7D73-FE11-E086-A8EB-0D0399BC678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41EC39A-55F1-AEED-5248-CB2F195DAC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F39367-8694-2280-7C45-A8E1B06E47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Na aula 3, aprendemos que as demandas de energia podem variar em escalas de tempo diárias, semanais e mensais, refletindo principalmente o cronograma de atividades dos consumidores. Além disso, esse diagrama também mostra que as demandas de energia variam de acordo com o setor. Podemos ver que a magnitude da demanda varia de acordo com o setor, com a demanda agrícola sendo significativamente menor do que a demanda residencial e comercial neste exemplo. Isso significa que os setores comercial e residencial estão consumindo mais eletricidade, talvez porque suas atividades sejam mais intensivas em energia ou em maior escala. Além disso, vemos que o perfil diário da demanda varia de acordo com o setor. Por exemplo, aqui, no gráfico exibido, há um claro pico noturno na demanda residencial, enquanto as demandas agrícola e industrial são bastante consistentes ao longo do dia. Isso provavelmente ocorre porque as máquinas agrícolas e industriais operam constantemente, enquanto o uso de energia nas residências atinge o pico à noite, quando os consumidores usam mais eletricidade para cozinhar, iluminar e usar eletrodomésticos.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ACB480A-4F86-03EF-F846-6ACD4C230D5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91718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A9197DD-849F-7FED-A87B-B176CA50694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923AABC-AC8C-F770-FC7B-85312F408F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4DAA796-3303-C2E4-9C15-D9FC7AD294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diferenças entre os setores discutidas no slide anterior significam que, às vezes, pode ser importante modelar as demandas separadamente por setor, de modo que nossos modelos possam considerar as características específicas de cada demanda. </a:t>
            </a:r>
          </a:p>
          <a:p>
            <a:r>
              <a:rPr lang="en-US" dirty="0"/>
              <a:t>Além disso, em cada um desses setores, a demanda de energia varia ao longo do tempo e entre diferentes classes de consumidores. Por exemplo, no setor residencial, as demandas podem diferir entre residências rurais e urbanas, conforme mostrado neste diagrama, ou entre áreas conectadas à rede e fora dela. Os planejadores de energia devem garantir que a demanda de energia seja atendida em qualquer momento para todas as classes de consumidores. Portanto, as principais características das demandas devem ser representadas nos modelos de energia.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CC2978C-E5A6-8BBB-FFC2-B1486DB212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96838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5067EF-BE4B-9E9A-F0D1-A046BC07D87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B45554-B891-93C3-137D-01398B9086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F4DCCEE-3E9F-F93A-B061-15FFA68D21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Um dos principais desafios do planejamento energético é que essas demandas de energia mudam com o tempo, por exemplo, devido ao crescimento populacional ou à criação de novos setores. Neste diagrama, podemos ver variações históricas nas demandas de energia que provavelmente estão correlacionadas a mudanças na sociedade. Por exemplo, os aumentos na demanda de energia provavelmente refletem o aumento da atividade industrial. No planejamento energético, é importante pensarmos em como as demandas de energia provavelmente mudarão no futuro. Isso geralmente é feito por meio de previsões de demanda de energia, como as projeções futuras mostradas nesta figura. Essas previsões podem ser criadas usando estimativas dos principais influenciadores da demanda de energia, como o crescimento populacional e a atividade econômica. As projeções futuras geralmente também se baseiam em como as demandas de energia mudaram historicamente.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AC3C5DF-A813-95B6-52D3-E6FB3E3CA9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01922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44AD874-7D5D-DADA-A160-1CDDEED50A5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1ACA273-D488-BDA4-61F5-386D6853B2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72FC952-B3CD-D6A6-DAE7-3A69E5CAE5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 principal objetivo da modelagem no </a:t>
            </a:r>
            <a:r>
              <a:rPr lang="en-US" dirty="0" err="1"/>
              <a:t>OSeMOSYS </a:t>
            </a:r>
            <a:r>
              <a:rPr lang="en-US" dirty="0"/>
              <a:t>é planejar a expansão da capacidade. Para isso, precisamos considerar essas mudanças de longo prazo na demanda de energia e usar uma projeção de demanda futura, como a mostrada pela linha verde neste diagrama. Uma projeção de demanda existente criada a partir de dados existentes, ou usando outra ferramenta, é usada como dados de entrada para o </a:t>
            </a:r>
            <a:r>
              <a:rPr lang="en-US" dirty="0" err="1"/>
              <a:t>OSeMOSYS</a:t>
            </a:r>
            <a:r>
              <a:rPr lang="en-US" dirty="0"/>
              <a:t>. Além de uma projeção de demanda, precisamos de dados sobre a capacidade do sistema existente. Usando as capacidades e a vida útil das usinas elétricas existentes, podemos criar uma previsão da capacidade do sistema se não houver novos acréscimos de capacidade; isso é representado pela linha azul no diagrama, que mostra a diminuição gradual da capacidade do sistema à medida que as usinas elétricas são desativadas. Agora podemos ver que há necessidade de uma nova expansão de capacidade no futuro, à medida que a demanda aumenta e a capacidade do sistema existente diminui. Conforme discutido na Aula 3, há perdas </a:t>
            </a:r>
            <a:r>
              <a:rPr lang="en-US" dirty="0" err="1"/>
              <a:t>nos</a:t>
            </a:r>
            <a:r>
              <a:rPr lang="en-US" dirty="0"/>
              <a:t> </a:t>
            </a:r>
            <a:r>
              <a:rPr lang="en-US" dirty="0" err="1"/>
              <a:t>sistemas</a:t>
            </a:r>
            <a:r>
              <a:rPr lang="en-US" dirty="0"/>
              <a:t> </a:t>
            </a:r>
            <a:r>
              <a:rPr lang="en-US" dirty="0" err="1"/>
              <a:t>energéticos</a:t>
            </a:r>
            <a:r>
              <a:rPr lang="en-US" dirty="0"/>
              <a:t>, e sempre precisamos que a capacidade seja um pouco maior do que a demanda para compensar isso. Portanto, a linha vermelha nesse diagrama mostra os requisitos de capacidade total do sistema à medida que a demanda aumenta. A lacuna entre as linhas vermelha e azul mostra, portanto, a expansão de capacidade necessária ao longo do tempo. </a:t>
            </a:r>
            <a:r>
              <a:rPr lang="en-US" dirty="0" err="1"/>
              <a:t>O OSeMOSYS </a:t>
            </a:r>
            <a:r>
              <a:rPr lang="en-US" dirty="0"/>
              <a:t>pode ser usado como uma ferramenta para planejar essa expansão de capacidade, considerando restrições técnicas, econômicas e ambientais.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E285E12-4438-E15E-6A5E-ECF2898C9D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7063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demandas de energia são representadas no lado direito do Sistema Energético de Referência (SRE), destacado em verde neste exemplo de SRE. </a:t>
            </a:r>
          </a:p>
          <a:p>
            <a:r>
              <a:rPr lang="en-US" dirty="0"/>
              <a:t>Como podemos ver na figura, há várias etapas para chegar à divisão da demanda final por setor: </a:t>
            </a:r>
            <a:endParaRPr lang="en-US" dirty="0">
              <a:cs typeface="Calibri"/>
            </a:endParaRPr>
          </a:p>
          <a:p>
            <a:pPr marL="171450" indent="-171450">
              <a:buFont typeface="Arial"/>
              <a:buChar char="•"/>
            </a:pPr>
            <a:r>
              <a:rPr lang="en-US" dirty="0"/>
              <a:t>A eletricidade das usinas de energia, que representa o fluxo agregado de eletricidade proveniente de todas as usinas de energia do modelo; </a:t>
            </a:r>
            <a:endParaRPr lang="en-US" dirty="0">
              <a:cs typeface="Calibri"/>
            </a:endParaRPr>
          </a:p>
          <a:p>
            <a:pPr marL="171450" indent="-171450">
              <a:buFont typeface="Arial"/>
              <a:buChar char="•"/>
            </a:pPr>
            <a:r>
              <a:rPr lang="en-US" dirty="0"/>
              <a:t>Eletricidade após a transmissão, que contabiliza as perdas das linhas de transmissão;</a:t>
            </a:r>
            <a:endParaRPr lang="en-US" dirty="0">
              <a:cs typeface="Calibri"/>
            </a:endParaRPr>
          </a:p>
          <a:p>
            <a:pPr marL="171450" indent="-171450">
              <a:buFont typeface="Arial"/>
              <a:buChar char="•"/>
            </a:pPr>
            <a:r>
              <a:rPr lang="en-US" dirty="0"/>
              <a:t>Eletricidade para uso ou demanda total de eletricidade, que representa a eletricidade que chega aos consumidores finais após a distribuição. </a:t>
            </a:r>
            <a:endParaRPr lang="en-US" dirty="0">
              <a:cs typeface="Calibri"/>
            </a:endParaRPr>
          </a:p>
          <a:p>
            <a:r>
              <a:rPr lang="en-US" dirty="0"/>
              <a:t>A demanda total pode então ser dividida por setor, por exemplo, </a:t>
            </a:r>
            <a:r>
              <a:rPr lang="en-US" dirty="0" err="1"/>
              <a:t>neste</a:t>
            </a:r>
            <a:r>
              <a:rPr lang="en-US" dirty="0"/>
              <a:t> SER temos as seguintes demandas: </a:t>
            </a:r>
            <a:endParaRPr lang="en-US" dirty="0">
              <a:cs typeface="Calibri"/>
            </a:endParaRPr>
          </a:p>
          <a:p>
            <a:pPr marL="628650" lvl="1" indent="-171450">
              <a:buFont typeface="Arial"/>
              <a:buChar char="•"/>
            </a:pPr>
            <a:r>
              <a:rPr lang="en-US" dirty="0"/>
              <a:t>Demanda de eletricidade industrial </a:t>
            </a:r>
            <a:endParaRPr lang="en-US" dirty="0">
              <a:cs typeface="Calibri"/>
            </a:endParaRPr>
          </a:p>
          <a:p>
            <a:pPr marL="628650" lvl="1" indent="-171450">
              <a:buFont typeface="Arial"/>
              <a:buChar char="•"/>
            </a:pPr>
            <a:r>
              <a:rPr lang="en-US" dirty="0"/>
              <a:t>Demanda de eletricidade residencial</a:t>
            </a:r>
            <a:endParaRPr lang="en-US" dirty="0">
              <a:cs typeface="Calibri"/>
            </a:endParaRPr>
          </a:p>
          <a:p>
            <a:pPr marL="628650" lvl="1" indent="-171450">
              <a:buFont typeface="Arial"/>
              <a:buChar char="•"/>
            </a:pPr>
            <a:r>
              <a:rPr lang="en-US" dirty="0"/>
              <a:t>Demanda de eletricidade comercial</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31EDA2F-4EF4-17B4-B7FF-996D869CED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1502D7-D786-1C93-B7C5-998FDA48C6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A1BA023-5E41-7F46-566C-15C8ED6DE9F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Antes de prosseguirmos, vamos nos lembrar rapidamente da convenção de nomenclatura apresentada na Aula 3 e pensar em como ela é relevante para definir nossas demandas de energia. Este diagrama é igual ao anterior; entretanto, os nomes das commodities e das tecnologias foram substituídos pelos códigos especificados na convenção de nomenclatura. Podemos ver isso:</a:t>
            </a:r>
          </a:p>
          <a:p>
            <a:pPr marL="171450" indent="-171450">
              <a:buFont typeface="Arial"/>
              <a:buChar char="•"/>
            </a:pPr>
            <a:r>
              <a:rPr lang="en-US" dirty="0"/>
              <a:t>A eletricidade das usinas de energia é denominada E.L.C.0 0 1 </a:t>
            </a:r>
            <a:endParaRPr lang="en-US" dirty="0">
              <a:cs typeface="Calibri"/>
            </a:endParaRPr>
          </a:p>
          <a:p>
            <a:pPr marL="171450" indent="-171450">
              <a:buFont typeface="Arial"/>
              <a:buChar char="•"/>
            </a:pPr>
            <a:r>
              <a:rPr lang="en-US" dirty="0"/>
              <a:t>A eletricidade após a transmissão é denominada E.L.C.0 0 2</a:t>
            </a:r>
            <a:endParaRPr lang="en-US" dirty="0">
              <a:cs typeface="Calibri"/>
            </a:endParaRPr>
          </a:p>
          <a:p>
            <a:pPr marL="171450" indent="-171450">
              <a:buFont typeface="Arial"/>
              <a:buChar char="•"/>
            </a:pPr>
            <a:r>
              <a:rPr lang="en-US" dirty="0"/>
              <a:t>A eletricidade após a distribuição, ou a demanda total de eletricidade, é denominada E.L.C.0 0 3</a:t>
            </a:r>
            <a:endParaRPr lang="en-US" dirty="0">
              <a:cs typeface="Calibri"/>
            </a:endParaRPr>
          </a:p>
          <a:p>
            <a:pPr marL="171450" indent="-171450">
              <a:buFont typeface="Arial"/>
              <a:buChar char="•"/>
            </a:pPr>
            <a:r>
              <a:rPr lang="en-US" dirty="0"/>
              <a:t>As demandas de eletricidade específicas do setor têm os seguintes nomes:</a:t>
            </a:r>
            <a:endParaRPr lang="en-US" dirty="0">
              <a:cs typeface="Calibri"/>
            </a:endParaRPr>
          </a:p>
          <a:p>
            <a:pPr marL="628650" lvl="1" indent="-171450">
              <a:buFont typeface="Arial"/>
              <a:buChar char="•"/>
            </a:pPr>
            <a:r>
              <a:rPr lang="en-US" dirty="0"/>
              <a:t>Demanda de eletricidade industrial = I.N.D.E.L.C</a:t>
            </a:r>
            <a:endParaRPr lang="en-US" dirty="0">
              <a:cs typeface="Calibri"/>
            </a:endParaRPr>
          </a:p>
          <a:p>
            <a:pPr marL="628650" lvl="1" indent="-171450">
              <a:buFont typeface="Arial"/>
              <a:buChar char="•"/>
            </a:pPr>
            <a:r>
              <a:rPr lang="en-US" dirty="0"/>
              <a:t>Demanda de eletricidade residencial = R.E.S.E.L.C</a:t>
            </a:r>
            <a:endParaRPr lang="en-US" dirty="0">
              <a:cs typeface="Calibri"/>
            </a:endParaRPr>
          </a:p>
          <a:p>
            <a:pPr marL="628650" lvl="1" indent="-171450">
              <a:buFont typeface="Arial"/>
              <a:buChar char="•"/>
            </a:pPr>
            <a:r>
              <a:rPr lang="en-US" dirty="0"/>
              <a:t>Demanda de eletricidade comercial = C.O.M.E.L.C</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5CC8C93-C2BB-72CA-7FBA-635503B38F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519231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20.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png"/><Relationship Id="rId5" Type="http://schemas.openxmlformats.org/officeDocument/2006/relationships/image" Target="../media/image25.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hyperlink" Target="https://www.apec.org/groups/som-steering-committee-on-economic-and-technical-cooperation/working-groups/energy" TargetMode="External"/><Relationship Id="rId3" Type="http://schemas.openxmlformats.org/officeDocument/2006/relationships/slideLayout" Target="../slideLayouts/slideLayout4.xml"/><Relationship Id="rId7" Type="http://schemas.openxmlformats.org/officeDocument/2006/relationships/hyperlink" Target="https://unstats.un.org/unsd/energystats/pubs/balance/"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www.irena.org/Data/Energy-Profiles" TargetMode="External"/><Relationship Id="rId5" Type="http://schemas.openxmlformats.org/officeDocument/2006/relationships/hyperlink" Target="https://www.iea.org/data-and-statistics" TargetMode="External"/><Relationship Id="rId4" Type="http://schemas.openxmlformats.org/officeDocument/2006/relationships/notesSlide" Target="../notesSlides/notesSlide17.xml"/><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89"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notesSlide" Target="../notesSlides/notesSlide2.xml"/><Relationship Id="rId9" Type="http://schemas.openxmlformats.org/officeDocument/2006/relationships/image" Target="../media/image8.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zenodo.org/record/4559206#.YEEo52j7Q2w" TargetMode="External"/><Relationship Id="rId5" Type="http://schemas.openxmlformats.org/officeDocument/2006/relationships/image" Target="../media/image15.gi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mdpi.com/2071-1050/10/5/1440/htm" TargetMode="External"/><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zenodo.org/record/4559206#.YEEo52j7Q2w" TargetMode="External"/><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19.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521158" y="3563680"/>
            <a:ext cx="758756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4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DEMANDAS DE ENERGIA E SUA REPRESENTAÇÃO</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61B404-D8D7-B23D-436A-A73C9F5BFB2F}"/>
            </a:ext>
          </a:extLst>
        </p:cNvPr>
        <p:cNvGrpSpPr/>
        <p:nvPr/>
      </p:nvGrpSpPr>
      <p:grpSpPr>
        <a:xfrm>
          <a:off x="0" y="0"/>
          <a:ext cx="0" cy="0"/>
          <a:chOff x="0" y="0"/>
          <a:chExt cx="0" cy="0"/>
        </a:xfrm>
      </p:grpSpPr>
      <p:pic>
        <p:nvPicPr>
          <p:cNvPr id="6" name="Picture 5" descr="A diagram of a computer&#10;&#10;Description automatically generated">
            <a:extLst>
              <a:ext uri="{FF2B5EF4-FFF2-40B4-BE49-F238E27FC236}">
                <a16:creationId xmlns:a16="http://schemas.microsoft.com/office/drawing/2014/main" id="{355F15E2-4B1F-AC4E-4A5B-1D9AAB0F5236}"/>
              </a:ext>
            </a:extLst>
          </p:cNvPr>
          <p:cNvPicPr>
            <a:picLocks noChangeAspect="1"/>
          </p:cNvPicPr>
          <p:nvPr/>
        </p:nvPicPr>
        <p:blipFill>
          <a:blip r:embed="rId5"/>
          <a:stretch>
            <a:fillRect/>
          </a:stretch>
        </p:blipFill>
        <p:spPr>
          <a:xfrm>
            <a:off x="316700" y="1171060"/>
            <a:ext cx="11244263" cy="5348549"/>
          </a:xfrm>
          <a:prstGeom prst="rect">
            <a:avLst/>
          </a:prstGeom>
        </p:spPr>
      </p:pic>
      <p:sp>
        <p:nvSpPr>
          <p:cNvPr id="3" name="Slide Number Placeholder 1">
            <a:extLst>
              <a:ext uri="{FF2B5EF4-FFF2-40B4-BE49-F238E27FC236}">
                <a16:creationId xmlns:a16="http://schemas.microsoft.com/office/drawing/2014/main" id="{31802A01-8527-69DC-2A7F-3D79A7CAF3D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Rectangle 1">
            <a:extLst>
              <a:ext uri="{FF2B5EF4-FFF2-40B4-BE49-F238E27FC236}">
                <a16:creationId xmlns:a16="http://schemas.microsoft.com/office/drawing/2014/main" id="{EB0C9157-3F18-86D4-5712-712FAAE0FB54}"/>
              </a:ext>
            </a:extLst>
          </p:cNvPr>
          <p:cNvSpPr/>
          <p:nvPr/>
        </p:nvSpPr>
        <p:spPr>
          <a:xfrm>
            <a:off x="687189" y="799526"/>
            <a:ext cx="809010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Convenção de nomenclatura genérica para demandas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8DBA616-8E19-8BF1-8890-9308D11DA628}"/>
              </a:ext>
            </a:extLst>
          </p:cNvPr>
          <p:cNvSpPr txBox="1">
            <a:spLocks/>
          </p:cNvSpPr>
          <p:nvPr/>
        </p:nvSpPr>
        <p:spPr>
          <a:xfrm>
            <a:off x="582415" y="139700"/>
            <a:ext cx="10978548" cy="6422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4.2 Demandas de </a:t>
            </a:r>
            <a:r>
              <a:rPr lang="en-GB" sz="4000" dirty="0" err="1">
                <a:latin typeface="Open Sans"/>
                <a:ea typeface="Open Sans" panose="020B0606030504020204" pitchFamily="34" charset="0"/>
                <a:cs typeface="Open Sans" panose="020B0606030504020204" pitchFamily="34" charset="0"/>
                <a:sym typeface="Bodoni SvtyTwo ITC TT-Book"/>
              </a:rPr>
              <a:t>energia</a:t>
            </a:r>
            <a:r>
              <a:rPr lang="en-GB" sz="4000" dirty="0">
                <a:latin typeface="Open Sans"/>
                <a:ea typeface="Open Sans" panose="020B0606030504020204" pitchFamily="34" charset="0"/>
                <a:cs typeface="Open Sans" panose="020B0606030504020204" pitchFamily="34" charset="0"/>
                <a:sym typeface="Bodoni SvtyTwo ITC TT-Book"/>
              </a:rPr>
              <a:t> </a:t>
            </a:r>
            <a:r>
              <a:rPr lang="en-GB" sz="4000" dirty="0" err="1">
                <a:latin typeface="Open Sans"/>
                <a:ea typeface="Open Sans" panose="020B0606030504020204" pitchFamily="34" charset="0"/>
                <a:cs typeface="Open Sans" panose="020B0606030504020204" pitchFamily="34" charset="0"/>
                <a:sym typeface="Bodoni SvtyTwo ITC TT-Book"/>
              </a:rPr>
              <a:t>em</a:t>
            </a:r>
            <a:r>
              <a:rPr lang="en-GB" sz="4000" dirty="0">
                <a:latin typeface="Open Sans"/>
                <a:ea typeface="Open Sans" panose="020B0606030504020204" pitchFamily="34" charset="0"/>
                <a:cs typeface="Open Sans" panose="020B0606030504020204" pitchFamily="34" charset="0"/>
                <a:sym typeface="Bodoni SvtyTwo ITC TT-Book"/>
              </a:rPr>
              <a:t> </a:t>
            </a:r>
            <a:r>
              <a:rPr lang="en-GB" sz="4000" dirty="0" err="1">
                <a:latin typeface="Open Sans"/>
                <a:ea typeface="Open Sans" panose="020B0606030504020204" pitchFamily="34" charset="0"/>
                <a:cs typeface="Open Sans" panose="020B0606030504020204" pitchFamily="34" charset="0"/>
                <a:sym typeface="Bodoni SvtyTwo ITC TT-Book"/>
              </a:rPr>
              <a:t>modelos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9" name="Rectangle 8">
            <a:extLst>
              <a:ext uri="{FF2B5EF4-FFF2-40B4-BE49-F238E27FC236}">
                <a16:creationId xmlns:a16="http://schemas.microsoft.com/office/drawing/2014/main" id="{038C550D-3766-8599-32C0-20263A0510CB}"/>
              </a:ext>
            </a:extLst>
          </p:cNvPr>
          <p:cNvSpPr/>
          <p:nvPr/>
        </p:nvSpPr>
        <p:spPr>
          <a:xfrm>
            <a:off x="10629901" y="1171059"/>
            <a:ext cx="1042987" cy="502971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angle 9">
            <a:extLst>
              <a:ext uri="{FF2B5EF4-FFF2-40B4-BE49-F238E27FC236}">
                <a16:creationId xmlns:a16="http://schemas.microsoft.com/office/drawing/2014/main" id="{992BAB52-E495-9995-26C9-554F3A99AC6B}"/>
              </a:ext>
            </a:extLst>
          </p:cNvPr>
          <p:cNvSpPr/>
          <p:nvPr/>
        </p:nvSpPr>
        <p:spPr>
          <a:xfrm>
            <a:off x="5243513" y="1317249"/>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angle 10">
            <a:extLst>
              <a:ext uri="{FF2B5EF4-FFF2-40B4-BE49-F238E27FC236}">
                <a16:creationId xmlns:a16="http://schemas.microsoft.com/office/drawing/2014/main" id="{87D1BBEF-C409-1690-6190-4EEA86093FD3}"/>
              </a:ext>
            </a:extLst>
          </p:cNvPr>
          <p:cNvSpPr/>
          <p:nvPr/>
        </p:nvSpPr>
        <p:spPr>
          <a:xfrm>
            <a:off x="7353300" y="1288674"/>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angle 11">
            <a:extLst>
              <a:ext uri="{FF2B5EF4-FFF2-40B4-BE49-F238E27FC236}">
                <a16:creationId xmlns:a16="http://schemas.microsoft.com/office/drawing/2014/main" id="{CEC25F16-6CE0-0AC1-B3F3-1E34976D3C21}"/>
              </a:ext>
            </a:extLst>
          </p:cNvPr>
          <p:cNvSpPr/>
          <p:nvPr/>
        </p:nvSpPr>
        <p:spPr>
          <a:xfrm>
            <a:off x="9151143" y="1288675"/>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68)">
            <a:hlinkClick r:id="" action="ppaction://media"/>
            <a:extLst>
              <a:ext uri="{FF2B5EF4-FFF2-40B4-BE49-F238E27FC236}">
                <a16:creationId xmlns:a16="http://schemas.microsoft.com/office/drawing/2014/main" id="{505D0594-1CFF-9E4A-6E44-D8D695A7F4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3596" y="799526"/>
            <a:ext cx="1042986" cy="1042986"/>
          </a:xfrm>
          <a:prstGeom prst="rect">
            <a:avLst/>
          </a:prstGeom>
        </p:spPr>
      </p:pic>
    </p:spTree>
    <p:extLst>
      <p:ext uri="{BB962C8B-B14F-4D97-AF65-F5344CB8AC3E}">
        <p14:creationId xmlns:p14="http://schemas.microsoft.com/office/powerpoint/2010/main" val="214147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DBDA201-1E66-4EE5-595B-10EE7E338D8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C4A5B6C-40AA-4004-3B12-C28BB9BC0E9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2" name="Rectangle 1">
            <a:extLst>
              <a:ext uri="{FF2B5EF4-FFF2-40B4-BE49-F238E27FC236}">
                <a16:creationId xmlns:a16="http://schemas.microsoft.com/office/drawing/2014/main" id="{2F388461-CA4E-2795-6B4D-9EE7F8155AE1}"/>
              </a:ext>
            </a:extLst>
          </p:cNvPr>
          <p:cNvSpPr/>
          <p:nvPr/>
        </p:nvSpPr>
        <p:spPr>
          <a:xfrm>
            <a:off x="687189" y="9011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Introdução à definição das demandas de energia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54E4716C-F6B8-B911-01D5-92770E2A0A13}"/>
              </a:ext>
            </a:extLst>
          </p:cNvPr>
          <p:cNvSpPr txBox="1">
            <a:spLocks/>
          </p:cNvSpPr>
          <p:nvPr/>
        </p:nvSpPr>
        <p:spPr>
          <a:xfrm>
            <a:off x="582415" y="88900"/>
            <a:ext cx="11035325" cy="7819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4.2 Demandas de energia na modelagem </a:t>
            </a:r>
          </a:p>
        </p:txBody>
      </p:sp>
      <p:pic>
        <p:nvPicPr>
          <p:cNvPr id="5" name="Picture 11" descr="Diagram&#10;&#10;Description automatically generated">
            <a:extLst>
              <a:ext uri="{FF2B5EF4-FFF2-40B4-BE49-F238E27FC236}">
                <a16:creationId xmlns:a16="http://schemas.microsoft.com/office/drawing/2014/main" id="{5BD298A1-C81B-BDD0-222E-929312E567C2}"/>
              </a:ext>
            </a:extLst>
          </p:cNvPr>
          <p:cNvPicPr>
            <a:picLocks noGrp="1" noChangeAspect="1"/>
          </p:cNvPicPr>
          <p:nvPr>
            <p:ph idx="1"/>
          </p:nvPr>
        </p:nvPicPr>
        <p:blipFill>
          <a:blip r:embed="rId5"/>
          <a:stretch>
            <a:fillRect/>
          </a:stretch>
        </p:blipFill>
        <p:spPr>
          <a:xfrm>
            <a:off x="259881" y="1389259"/>
            <a:ext cx="11357859" cy="4868666"/>
          </a:xfrm>
        </p:spPr>
      </p:pic>
      <p:pic>
        <p:nvPicPr>
          <p:cNvPr id="6" name="synthesize (69)">
            <a:hlinkClick r:id="" action="ppaction://media"/>
            <a:extLst>
              <a:ext uri="{FF2B5EF4-FFF2-40B4-BE49-F238E27FC236}">
                <a16:creationId xmlns:a16="http://schemas.microsoft.com/office/drawing/2014/main" id="{A9D7F485-FBBC-0BD3-1239-01799D40BD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9189" y="1199636"/>
            <a:ext cx="818551" cy="818551"/>
          </a:xfrm>
          <a:prstGeom prst="rect">
            <a:avLst/>
          </a:prstGeom>
        </p:spPr>
      </p:pic>
    </p:spTree>
    <p:extLst>
      <p:ext uri="{BB962C8B-B14F-4D97-AF65-F5344CB8AC3E}">
        <p14:creationId xmlns:p14="http://schemas.microsoft.com/office/powerpoint/2010/main" val="238591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C9409C1-38CD-0E46-9B3D-8CF06DA0BEE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5058D21-C313-6A7D-23FF-95D0551DB3A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Rectangle 1">
            <a:extLst>
              <a:ext uri="{FF2B5EF4-FFF2-40B4-BE49-F238E27FC236}">
                <a16:creationId xmlns:a16="http://schemas.microsoft.com/office/drawing/2014/main" id="{C0FED14D-A8A1-09B2-391C-52FD97D9F6A4}"/>
              </a:ext>
            </a:extLst>
          </p:cNvPr>
          <p:cNvSpPr/>
          <p:nvPr/>
        </p:nvSpPr>
        <p:spPr>
          <a:xfrm>
            <a:off x="687189" y="10281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Exemplos de demandas de energia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0E3FFD7-F2A7-BC0E-5B4F-ED14C667811B}"/>
              </a:ext>
            </a:extLst>
          </p:cNvPr>
          <p:cNvSpPr txBox="1">
            <a:spLocks/>
          </p:cNvSpPr>
          <p:nvPr/>
        </p:nvSpPr>
        <p:spPr>
          <a:xfrm>
            <a:off x="582415" y="330200"/>
            <a:ext cx="10974585" cy="6549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4.2 Demandas de energia na modelagem </a:t>
            </a:r>
          </a:p>
        </p:txBody>
      </p:sp>
      <p:pic>
        <p:nvPicPr>
          <p:cNvPr id="5" name="Picture 11" descr="Diagram&#10;&#10;Description automatically generated">
            <a:extLst>
              <a:ext uri="{FF2B5EF4-FFF2-40B4-BE49-F238E27FC236}">
                <a16:creationId xmlns:a16="http://schemas.microsoft.com/office/drawing/2014/main" id="{9A45FDDF-3BAB-0D6C-41CF-9C0DB9CFA298}"/>
              </a:ext>
            </a:extLst>
          </p:cNvPr>
          <p:cNvPicPr>
            <a:picLocks noGrp="1" noChangeAspect="1"/>
          </p:cNvPicPr>
          <p:nvPr>
            <p:ph idx="1"/>
          </p:nvPr>
        </p:nvPicPr>
        <p:blipFill>
          <a:blip r:embed="rId5"/>
          <a:stretch>
            <a:fillRect/>
          </a:stretch>
        </p:blipFill>
        <p:spPr>
          <a:xfrm>
            <a:off x="582415" y="1353457"/>
            <a:ext cx="10704710" cy="5011568"/>
          </a:xfrm>
        </p:spPr>
      </p:pic>
      <p:pic>
        <p:nvPicPr>
          <p:cNvPr id="6" name="synthesize (70)">
            <a:hlinkClick r:id="" action="ppaction://media"/>
            <a:extLst>
              <a:ext uri="{FF2B5EF4-FFF2-40B4-BE49-F238E27FC236}">
                <a16:creationId xmlns:a16="http://schemas.microsoft.com/office/drawing/2014/main" id="{6249EF53-0600-EAD8-9C54-E758F1FCFA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17464" y="1353457"/>
            <a:ext cx="939321" cy="939321"/>
          </a:xfrm>
          <a:prstGeom prst="rect">
            <a:avLst/>
          </a:prstGeom>
        </p:spPr>
      </p:pic>
    </p:spTree>
    <p:extLst>
      <p:ext uri="{BB962C8B-B14F-4D97-AF65-F5344CB8AC3E}">
        <p14:creationId xmlns:p14="http://schemas.microsoft.com/office/powerpoint/2010/main" val="154315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D2F20EA-703E-8B3B-8788-34FBA9E50E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6E719C5-CD87-7DD7-B7DE-EA700D51AE53}"/>
              </a:ext>
            </a:extLst>
          </p:cNvPr>
          <p:cNvPicPr>
            <a:picLocks noChangeAspect="1"/>
          </p:cNvPicPr>
          <p:nvPr/>
        </p:nvPicPr>
        <p:blipFill>
          <a:blip r:embed="rId5"/>
          <a:stretch>
            <a:fillRect/>
          </a:stretch>
        </p:blipFill>
        <p:spPr>
          <a:xfrm>
            <a:off x="1224076" y="1328737"/>
            <a:ext cx="9671241" cy="4722386"/>
          </a:xfrm>
          <a:prstGeom prst="rect">
            <a:avLst/>
          </a:prstGeom>
        </p:spPr>
      </p:pic>
      <p:sp>
        <p:nvSpPr>
          <p:cNvPr id="3" name="Slide Number Placeholder 1">
            <a:extLst>
              <a:ext uri="{FF2B5EF4-FFF2-40B4-BE49-F238E27FC236}">
                <a16:creationId xmlns:a16="http://schemas.microsoft.com/office/drawing/2014/main" id="{680D1A35-A4F6-D9C2-B73F-87D4F89C6AD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2" name="Rectangle 1">
            <a:extLst>
              <a:ext uri="{FF2B5EF4-FFF2-40B4-BE49-F238E27FC236}">
                <a16:creationId xmlns:a16="http://schemas.microsoft.com/office/drawing/2014/main" id="{DF659FB8-FC38-A010-57A2-58CF2B271EE5}"/>
              </a:ext>
            </a:extLst>
          </p:cNvPr>
          <p:cNvSpPr/>
          <p:nvPr/>
        </p:nvSpPr>
        <p:spPr>
          <a:xfrm>
            <a:off x="687189" y="9773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Introdução de cenários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DBE0D08-D3BA-B08A-5FD8-0451B494B12B}"/>
              </a:ext>
            </a:extLst>
          </p:cNvPr>
          <p:cNvSpPr txBox="1">
            <a:spLocks/>
          </p:cNvSpPr>
          <p:nvPr/>
        </p:nvSpPr>
        <p:spPr>
          <a:xfrm>
            <a:off x="582415" y="368300"/>
            <a:ext cx="11027170" cy="6422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4.2 Demandas de energia na modelagem </a:t>
            </a:r>
          </a:p>
        </p:txBody>
      </p:sp>
      <p:sp>
        <p:nvSpPr>
          <p:cNvPr id="8" name="TextBox 7">
            <a:extLst>
              <a:ext uri="{FF2B5EF4-FFF2-40B4-BE49-F238E27FC236}">
                <a16:creationId xmlns:a16="http://schemas.microsoft.com/office/drawing/2014/main" id="{A4412C5C-9098-8462-6F49-B1E00552DC1F}"/>
              </a:ext>
            </a:extLst>
          </p:cNvPr>
          <p:cNvSpPr txBox="1"/>
          <p:nvPr/>
        </p:nvSpPr>
        <p:spPr>
          <a:xfrm>
            <a:off x="9826255" y="6133191"/>
            <a:ext cx="2365745" cy="307777"/>
          </a:xfrm>
          <a:prstGeom prst="rect">
            <a:avLst/>
          </a:prstGeom>
          <a:noFill/>
        </p:spPr>
        <p:txBody>
          <a:bodyPr wrap="square">
            <a:spAutoFit/>
          </a:bodyPr>
          <a:lstStyle/>
          <a:p>
            <a:r>
              <a:rPr lang="en-US"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Fonte: IEA, 2023</a:t>
            </a:r>
            <a:endParaRPr lang="es-CO" dirty="0"/>
          </a:p>
        </p:txBody>
      </p:sp>
      <p:sp>
        <p:nvSpPr>
          <p:cNvPr id="9" name="TextBox 8">
            <a:extLst>
              <a:ext uri="{FF2B5EF4-FFF2-40B4-BE49-F238E27FC236}">
                <a16:creationId xmlns:a16="http://schemas.microsoft.com/office/drawing/2014/main" id="{821D0E64-5D1F-9B93-576B-8F8CE1C097B8}"/>
              </a:ext>
            </a:extLst>
          </p:cNvPr>
          <p:cNvSpPr txBox="1"/>
          <p:nvPr/>
        </p:nvSpPr>
        <p:spPr>
          <a:xfrm>
            <a:off x="903769" y="5763859"/>
            <a:ext cx="6267892" cy="738664"/>
          </a:xfrm>
          <a:prstGeom prst="rect">
            <a:avLst/>
          </a:prstGeom>
          <a:noFill/>
        </p:spPr>
        <p:txBody>
          <a:bodyPr wrap="square">
            <a:spAutoFit/>
          </a:bodyPr>
          <a:lstStyle/>
          <a:p>
            <a:r>
              <a:rPr lang="en-US" sz="1400" b="1" dirty="0">
                <a:latin typeface="Segoe UI" panose="020B0502040204020203" pitchFamily="34" charset="0"/>
                <a:cs typeface="Segoe UI" panose="020B0502040204020203" pitchFamily="34" charset="0"/>
              </a:rPr>
              <a:t>ETAPAS</a:t>
            </a:r>
            <a:r>
              <a:rPr lang="en-US" sz="1400" dirty="0">
                <a:latin typeface="Segoe UI" panose="020B0502040204020203" pitchFamily="34" charset="0"/>
                <a:cs typeface="Segoe UI" panose="020B0502040204020203" pitchFamily="34" charset="0"/>
              </a:rPr>
              <a:t>: Cenário de políticas declaradas</a:t>
            </a:r>
          </a:p>
          <a:p>
            <a:r>
              <a:rPr lang="en-US" b="1" dirty="0">
                <a:latin typeface="Segoe UI" panose="020B0502040204020203" pitchFamily="34" charset="0"/>
                <a:cs typeface="Segoe UI" panose="020B0502040204020203" pitchFamily="34" charset="0"/>
              </a:rPr>
              <a:t>APS: </a:t>
            </a:r>
            <a:r>
              <a:rPr lang="en-US" dirty="0">
                <a:latin typeface="Segoe UI" panose="020B0502040204020203" pitchFamily="34" charset="0"/>
                <a:cs typeface="Segoe UI" panose="020B0502040204020203" pitchFamily="34" charset="0"/>
              </a:rPr>
              <a:t>Cenário de promessas anunciadas</a:t>
            </a:r>
          </a:p>
          <a:p>
            <a:r>
              <a:rPr lang="en-US" b="1" dirty="0">
                <a:latin typeface="Segoe UI" panose="020B0502040204020203" pitchFamily="34" charset="0"/>
                <a:cs typeface="Segoe UI" panose="020B0502040204020203" pitchFamily="34" charset="0"/>
              </a:rPr>
              <a:t>NZE</a:t>
            </a:r>
            <a:r>
              <a:rPr lang="en-US" dirty="0">
                <a:latin typeface="Segoe UI" panose="020B0502040204020203" pitchFamily="34" charset="0"/>
                <a:cs typeface="Segoe UI" panose="020B0502040204020203" pitchFamily="34" charset="0"/>
              </a:rPr>
              <a:t>: cenário de emissões zero até 2050</a:t>
            </a:r>
            <a:endParaRPr lang="es-CO" dirty="0"/>
          </a:p>
        </p:txBody>
      </p:sp>
      <p:pic>
        <p:nvPicPr>
          <p:cNvPr id="5" name="synthesize (71)">
            <a:hlinkClick r:id="" action="ppaction://media"/>
            <a:extLst>
              <a:ext uri="{FF2B5EF4-FFF2-40B4-BE49-F238E27FC236}">
                <a16:creationId xmlns:a16="http://schemas.microsoft.com/office/drawing/2014/main" id="{19907A13-D803-1494-4967-A6016A75DB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3924" y="661805"/>
            <a:ext cx="1075661" cy="1075661"/>
          </a:xfrm>
          <a:prstGeom prst="rect">
            <a:avLst/>
          </a:prstGeom>
        </p:spPr>
      </p:pic>
    </p:spTree>
    <p:extLst>
      <p:ext uri="{BB962C8B-B14F-4D97-AF65-F5344CB8AC3E}">
        <p14:creationId xmlns:p14="http://schemas.microsoft.com/office/powerpoint/2010/main" val="328994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4.2 Referências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a:ea typeface="+mn-lt"/>
                <a:cs typeface="+mn-lt"/>
              </a:rPr>
              <a:t>Taliotis</a:t>
            </a:r>
            <a:r>
              <a:rPr lang="en-GB" sz="2000" dirty="0">
                <a:latin typeface="Open Sans"/>
                <a:ea typeface="+mn-lt"/>
                <a:cs typeface="+mn-lt"/>
              </a:rPr>
              <a:t>, Constantinos, </a:t>
            </a:r>
            <a:r>
              <a:rPr lang="en-GB" sz="2000" dirty="0" err="1">
                <a:latin typeface="Open Sans"/>
                <a:ea typeface="+mn-lt"/>
                <a:cs typeface="+mn-lt"/>
              </a:rPr>
              <a:t>Gardumi</a:t>
            </a:r>
            <a:r>
              <a:rPr lang="en-GB" sz="2000" dirty="0">
                <a:latin typeface="Open Sans"/>
                <a:ea typeface="+mn-lt"/>
                <a:cs typeface="+mn-lt"/>
              </a:rPr>
              <a:t>, Francesco, </a:t>
            </a:r>
            <a:r>
              <a:rPr lang="en-GB" sz="2000" dirty="0" err="1">
                <a:latin typeface="Open Sans"/>
                <a:ea typeface="+mn-lt"/>
                <a:cs typeface="+mn-lt"/>
              </a:rPr>
              <a:t>Shivakumar</a:t>
            </a:r>
            <a:r>
              <a:rPr lang="en-GB" sz="2000" dirty="0">
                <a:latin typeface="Open Sans"/>
                <a:ea typeface="+mn-lt"/>
                <a:cs typeface="+mn-lt"/>
              </a:rPr>
              <a:t>, Abhishek, Sridharan, Vignesh, Ramos, Eunice, </a:t>
            </a:r>
            <a:r>
              <a:rPr lang="en-GB" sz="2000" dirty="0" err="1">
                <a:latin typeface="Open Sans"/>
                <a:ea typeface="+mn-lt"/>
                <a:cs typeface="+mn-lt"/>
              </a:rPr>
              <a:t>Beltramo</a:t>
            </a:r>
            <a:r>
              <a:rPr lang="en-GB" sz="2000" dirty="0">
                <a:latin typeface="Open Sans"/>
                <a:ea typeface="+mn-lt"/>
                <a:cs typeface="+mn-lt"/>
              </a:rPr>
              <a:t>, Agnese, ... Howells, Mark. (2018, novembro). Definindo as demandas finais de energia no </a:t>
            </a:r>
            <a:r>
              <a:rPr lang="en-GB" sz="2000" dirty="0" err="1">
                <a:latin typeface="Open Sans"/>
                <a:ea typeface="+mn-lt"/>
                <a:cs typeface="+mn-lt"/>
              </a:rPr>
              <a:t>OSeMOSYS</a:t>
            </a:r>
            <a:r>
              <a:rPr lang="en-GB" sz="2000" dirty="0">
                <a:latin typeface="Open Sans"/>
                <a:ea typeface="+mn-lt"/>
                <a:cs typeface="+mn-lt"/>
              </a:rPr>
              <a:t>. </a:t>
            </a:r>
            <a:r>
              <a:rPr lang="en-GB" sz="2000" dirty="0" err="1">
                <a:latin typeface="Open Sans"/>
                <a:ea typeface="+mn-lt"/>
                <a:cs typeface="+mn-lt"/>
              </a:rPr>
              <a:t>Zenodo. </a:t>
            </a:r>
            <a:r>
              <a:rPr lang="en-GB" sz="2000" dirty="0">
                <a:latin typeface="Open Sans"/>
                <a:ea typeface="+mn-lt"/>
                <a:cs typeface="+mn-lt"/>
              </a:rPr>
              <a:t>http://doi.org/10.5281/zenodo.4585689</a:t>
            </a:r>
          </a:p>
          <a:p>
            <a:pPr marL="342900" indent="-342900">
              <a:buAutoNum type="arabicPeriod"/>
            </a:pPr>
            <a:endParaRPr lang="en-GB" sz="2000" dirty="0">
              <a:latin typeface="Open Sans"/>
              <a:ea typeface="+mn-lt"/>
              <a:cs typeface="+mn-lt"/>
            </a:endParaRPr>
          </a:p>
          <a:p>
            <a:pPr marL="342900" indent="-342900">
              <a:buAutoNum type="arabicPeriod"/>
            </a:pPr>
            <a:r>
              <a:rPr lang="en-US" sz="2000" dirty="0">
                <a:latin typeface="Open Sans"/>
                <a:ea typeface="+mn-lt"/>
                <a:cs typeface="+mn-lt"/>
              </a:rPr>
              <a:t>IEA (2023), World Energy Outlook 2023, IEA, Paris https://www.iea.org/reports/world-energy-outlook-2023, </a:t>
            </a:r>
            <a:r>
              <a:rPr lang="en-US" sz="2000" dirty="0" err="1">
                <a:latin typeface="Open Sans"/>
                <a:ea typeface="+mn-lt"/>
                <a:cs typeface="+mn-lt"/>
              </a:rPr>
              <a:t>Licença</a:t>
            </a:r>
            <a:r>
              <a:rPr lang="en-US" sz="2000" dirty="0">
                <a:latin typeface="Open Sans"/>
                <a:ea typeface="+mn-lt"/>
                <a:cs typeface="+mn-lt"/>
              </a:rPr>
              <a:t>: CC BY 4.0 (relatório); CC BY NC SA 4.0 (Anexo A)</a:t>
            </a: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993212"/>
            <a:ext cx="66775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Definição de demandas finais no OSeMOSYS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55267"/>
            <a:ext cx="10470704" cy="82475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Demandas de energia no OSeMOSYS </a:t>
            </a:r>
            <a:endParaRPr lang="en-GB" sz="4400" dirty="0">
              <a:latin typeface="Open Sans"/>
              <a:ea typeface="Open Sans" panose="020B0606030504020204" pitchFamily="34" charset="0"/>
              <a:cs typeface="Open Sans" panose="020B0606030504020204" pitchFamily="34" charset="0"/>
            </a:endParaRPr>
          </a:p>
        </p:txBody>
      </p:sp>
      <p:pic>
        <p:nvPicPr>
          <p:cNvPr id="7" name="Picture 9" descr="Graphical user interface, text&#10;&#10;Description automatically generated">
            <a:extLst>
              <a:ext uri="{FF2B5EF4-FFF2-40B4-BE49-F238E27FC236}">
                <a16:creationId xmlns:a16="http://schemas.microsoft.com/office/drawing/2014/main" id="{F811595D-57ED-062D-CF1F-B72E10523FD8}"/>
              </a:ext>
            </a:extLst>
          </p:cNvPr>
          <p:cNvPicPr>
            <a:picLocks noChangeAspect="1"/>
          </p:cNvPicPr>
          <p:nvPr/>
        </p:nvPicPr>
        <p:blipFill>
          <a:blip r:embed="rId5"/>
          <a:stretch>
            <a:fillRect/>
          </a:stretch>
        </p:blipFill>
        <p:spPr>
          <a:xfrm>
            <a:off x="0" y="1649453"/>
            <a:ext cx="11302370" cy="3979881"/>
          </a:xfrm>
          <a:prstGeom prst="rect">
            <a:avLst/>
          </a:prstGeom>
        </p:spPr>
      </p:pic>
      <p:pic>
        <p:nvPicPr>
          <p:cNvPr id="2" name="synthesize (72)">
            <a:hlinkClick r:id="" action="ppaction://media"/>
            <a:extLst>
              <a:ext uri="{FF2B5EF4-FFF2-40B4-BE49-F238E27FC236}">
                <a16:creationId xmlns:a16="http://schemas.microsoft.com/office/drawing/2014/main" id="{8B7FB598-3A97-4ACE-3405-207A157D83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9354" y="1022145"/>
            <a:ext cx="1147792" cy="114779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31E7E2-726E-3652-E0E8-176798BED3F7}"/>
            </a:ext>
          </a:extLst>
        </p:cNvPr>
        <p:cNvGrpSpPr/>
        <p:nvPr/>
      </p:nvGrpSpPr>
      <p:grpSpPr>
        <a:xfrm>
          <a:off x="0" y="0"/>
          <a:ext cx="0" cy="0"/>
          <a:chOff x="0" y="0"/>
          <a:chExt cx="0" cy="0"/>
        </a:xfrm>
      </p:grpSpPr>
      <p:pic>
        <p:nvPicPr>
          <p:cNvPr id="4" name="Picture 3" descr="A diagram of a computer&#10;&#10;Description automatically generated">
            <a:extLst>
              <a:ext uri="{FF2B5EF4-FFF2-40B4-BE49-F238E27FC236}">
                <a16:creationId xmlns:a16="http://schemas.microsoft.com/office/drawing/2014/main" id="{FABA8E15-0AF5-0173-4A08-8615B72CD34C}"/>
              </a:ext>
            </a:extLst>
          </p:cNvPr>
          <p:cNvPicPr>
            <a:picLocks noChangeAspect="1"/>
          </p:cNvPicPr>
          <p:nvPr/>
        </p:nvPicPr>
        <p:blipFill>
          <a:blip r:embed="rId5"/>
          <a:stretch>
            <a:fillRect/>
          </a:stretch>
        </p:blipFill>
        <p:spPr>
          <a:xfrm>
            <a:off x="628650" y="1042986"/>
            <a:ext cx="10727564" cy="5494337"/>
          </a:xfrm>
          <a:prstGeom prst="rect">
            <a:avLst/>
          </a:prstGeom>
        </p:spPr>
      </p:pic>
      <p:sp>
        <p:nvSpPr>
          <p:cNvPr id="3" name="Slide Number Placeholder 1">
            <a:extLst>
              <a:ext uri="{FF2B5EF4-FFF2-40B4-BE49-F238E27FC236}">
                <a16:creationId xmlns:a16="http://schemas.microsoft.com/office/drawing/2014/main" id="{D8909B1C-5DE5-9970-23D0-A604A33A89A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5" name="Rectangle 4">
            <a:extLst>
              <a:ext uri="{FF2B5EF4-FFF2-40B4-BE49-F238E27FC236}">
                <a16:creationId xmlns:a16="http://schemas.microsoft.com/office/drawing/2014/main" id="{F21668D6-C02F-8DC7-1272-6D18F955DAC8}"/>
              </a:ext>
            </a:extLst>
          </p:cNvPr>
          <p:cNvSpPr/>
          <p:nvPr/>
        </p:nvSpPr>
        <p:spPr>
          <a:xfrm>
            <a:off x="472546" y="9757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Tecnologias de barreira </a:t>
            </a:r>
          </a:p>
        </p:txBody>
      </p:sp>
      <p:sp>
        <p:nvSpPr>
          <p:cNvPr id="6" name="Title 10">
            <a:extLst>
              <a:ext uri="{FF2B5EF4-FFF2-40B4-BE49-F238E27FC236}">
                <a16:creationId xmlns:a16="http://schemas.microsoft.com/office/drawing/2014/main" id="{FCA79CC3-33B3-8B16-2A66-3B9EC023EEC4}"/>
              </a:ext>
            </a:extLst>
          </p:cNvPr>
          <p:cNvSpPr txBox="1">
            <a:spLocks/>
          </p:cNvSpPr>
          <p:nvPr/>
        </p:nvSpPr>
        <p:spPr>
          <a:xfrm>
            <a:off x="472546" y="175899"/>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4.3 Demandas de energia no OSeMOSYS </a:t>
            </a:r>
            <a:endParaRPr lang="en-GB" sz="40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62FE1AFE-492F-27D5-BA1B-E441852596AF}"/>
              </a:ext>
            </a:extLst>
          </p:cNvPr>
          <p:cNvSpPr/>
          <p:nvPr/>
        </p:nvSpPr>
        <p:spPr>
          <a:xfrm>
            <a:off x="3914775" y="5636134"/>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angle 7">
            <a:extLst>
              <a:ext uri="{FF2B5EF4-FFF2-40B4-BE49-F238E27FC236}">
                <a16:creationId xmlns:a16="http://schemas.microsoft.com/office/drawing/2014/main" id="{B633CE0F-008F-D298-7AB9-9FA793B7BED1}"/>
              </a:ext>
            </a:extLst>
          </p:cNvPr>
          <p:cNvSpPr/>
          <p:nvPr/>
        </p:nvSpPr>
        <p:spPr>
          <a:xfrm>
            <a:off x="6133251" y="4474083"/>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angle 8">
            <a:extLst>
              <a:ext uri="{FF2B5EF4-FFF2-40B4-BE49-F238E27FC236}">
                <a16:creationId xmlns:a16="http://schemas.microsoft.com/office/drawing/2014/main" id="{95255864-6E23-5E2A-1A86-8C9657E59C6D}"/>
              </a:ext>
            </a:extLst>
          </p:cNvPr>
          <p:cNvSpPr/>
          <p:nvPr/>
        </p:nvSpPr>
        <p:spPr>
          <a:xfrm>
            <a:off x="7834246" y="4474083"/>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synthesize (73)">
            <a:hlinkClick r:id="" action="ppaction://media"/>
            <a:extLst>
              <a:ext uri="{FF2B5EF4-FFF2-40B4-BE49-F238E27FC236}">
                <a16:creationId xmlns:a16="http://schemas.microsoft.com/office/drawing/2014/main" id="{38B32E1D-B3B4-D0E8-C4CC-9CE5B8D0EC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2103" y="320677"/>
            <a:ext cx="821247" cy="821247"/>
          </a:xfrm>
          <a:prstGeom prst="rect">
            <a:avLst/>
          </a:prstGeom>
        </p:spPr>
      </p:pic>
    </p:spTree>
    <p:extLst>
      <p:ext uri="{BB962C8B-B14F-4D97-AF65-F5344CB8AC3E}">
        <p14:creationId xmlns:p14="http://schemas.microsoft.com/office/powerpoint/2010/main" val="134900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8E60518-7D81-AB24-A7A7-D3BD3ADD5C6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EAF0FA4-158D-D37C-19D2-600B366184F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5" name="Rectangle 4">
            <a:extLst>
              <a:ext uri="{FF2B5EF4-FFF2-40B4-BE49-F238E27FC236}">
                <a16:creationId xmlns:a16="http://schemas.microsoft.com/office/drawing/2014/main" id="{8F0C0E24-06D1-6CB6-04FC-9385F5D8FF06}"/>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Parâmetros da tecnologia backstop </a:t>
            </a:r>
          </a:p>
        </p:txBody>
      </p:sp>
      <p:sp>
        <p:nvSpPr>
          <p:cNvPr id="6" name="Title 10">
            <a:extLst>
              <a:ext uri="{FF2B5EF4-FFF2-40B4-BE49-F238E27FC236}">
                <a16:creationId xmlns:a16="http://schemas.microsoft.com/office/drawing/2014/main" id="{9B7D15CC-3B13-CDC1-03A5-75506721A907}"/>
              </a:ext>
            </a:extLst>
          </p:cNvPr>
          <p:cNvSpPr txBox="1">
            <a:spLocks/>
          </p:cNvSpPr>
          <p:nvPr/>
        </p:nvSpPr>
        <p:spPr>
          <a:xfrm>
            <a:off x="472546" y="193094"/>
            <a:ext cx="10470704" cy="62976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Demandas de energia no OSeMOSYS </a:t>
            </a:r>
            <a:endParaRPr lang="en-GB" sz="4400" dirty="0">
              <a:latin typeface="Open Sans"/>
              <a:ea typeface="Open Sans" panose="020B0606030504020204" pitchFamily="34" charset="0"/>
              <a:cs typeface="Open Sans" panose="020B0606030504020204" pitchFamily="34" charset="0"/>
            </a:endParaRPr>
          </a:p>
        </p:txBody>
      </p:sp>
      <p:pic>
        <p:nvPicPr>
          <p:cNvPr id="2" name="Picture 11">
            <a:extLst>
              <a:ext uri="{FF2B5EF4-FFF2-40B4-BE49-F238E27FC236}">
                <a16:creationId xmlns:a16="http://schemas.microsoft.com/office/drawing/2014/main" id="{662A7EDE-B2EA-3F51-D09B-1002367CA3F5}"/>
              </a:ext>
            </a:extLst>
          </p:cNvPr>
          <p:cNvPicPr>
            <a:picLocks noGrp="1" noChangeAspect="1"/>
          </p:cNvPicPr>
          <p:nvPr>
            <p:ph idx="1"/>
          </p:nvPr>
        </p:nvPicPr>
        <p:blipFill>
          <a:blip r:embed="rId5"/>
          <a:stretch>
            <a:fillRect/>
          </a:stretch>
        </p:blipFill>
        <p:spPr>
          <a:xfrm>
            <a:off x="2036753" y="1237180"/>
            <a:ext cx="2506672" cy="4914464"/>
          </a:xfrm>
        </p:spPr>
      </p:pic>
      <p:sp>
        <p:nvSpPr>
          <p:cNvPr id="4" name="Rectangle 3">
            <a:extLst>
              <a:ext uri="{FF2B5EF4-FFF2-40B4-BE49-F238E27FC236}">
                <a16:creationId xmlns:a16="http://schemas.microsoft.com/office/drawing/2014/main" id="{20E95168-9669-06CF-B413-EC375DD14F15}"/>
              </a:ext>
            </a:extLst>
          </p:cNvPr>
          <p:cNvSpPr/>
          <p:nvPr/>
        </p:nvSpPr>
        <p:spPr>
          <a:xfrm>
            <a:off x="5454453" y="2558472"/>
            <a:ext cx="5804098" cy="2015936"/>
          </a:xfrm>
          <a:prstGeom prst="rect">
            <a:avLst/>
          </a:prstGeom>
        </p:spPr>
        <p:txBody>
          <a:bodyPr wrap="square" lIns="91440" tIns="45720" rIns="91440" bIns="45720" anchor="t">
            <a:spAutoFit/>
          </a:bodyPr>
          <a:lstStyle/>
          <a:p>
            <a:pPr marL="171450" indent="-171450">
              <a:buFont typeface="Arial,Sans-Serif"/>
              <a:buChar char="•"/>
            </a:pPr>
            <a:r>
              <a:rPr lang="en-US" sz="2500" dirty="0">
                <a:latin typeface="Open Sans"/>
                <a:ea typeface="+mn-lt"/>
                <a:cs typeface="+mn-lt"/>
              </a:rPr>
              <a:t>Índice de atividade de produção (para demanda final de eletricidade) = 1</a:t>
            </a:r>
          </a:p>
          <a:p>
            <a:pPr marL="171450" indent="-171450">
              <a:buFont typeface="Arial,Sans-Serif"/>
              <a:buChar char="•"/>
            </a:pPr>
            <a:r>
              <a:rPr lang="en-US" sz="2500" dirty="0">
                <a:latin typeface="Open Sans"/>
                <a:ea typeface="+mn-lt"/>
                <a:cs typeface="+mn-lt"/>
              </a:rPr>
              <a:t>Custo de capital [$/kW] = 999999</a:t>
            </a:r>
          </a:p>
          <a:p>
            <a:pPr marL="171450" indent="-171450">
              <a:buFont typeface="Arial,Sans-Serif"/>
              <a:buChar char="•"/>
            </a:pPr>
            <a:r>
              <a:rPr lang="en-US" sz="2500" dirty="0">
                <a:latin typeface="Open Sans"/>
                <a:ea typeface="+mn-lt"/>
                <a:cs typeface="+mn-lt"/>
              </a:rPr>
              <a:t>Custo variável [$/GJ] = 999999</a:t>
            </a:r>
          </a:p>
          <a:p>
            <a:pPr marL="171450" indent="-171450">
              <a:buFont typeface="Arial,Sans-Serif"/>
              <a:buChar char="•"/>
            </a:pPr>
            <a:r>
              <a:rPr lang="en-US" sz="2500" dirty="0">
                <a:latin typeface="Open Sans"/>
                <a:ea typeface="+mn-lt"/>
                <a:cs typeface="+mn-lt"/>
              </a:rPr>
              <a:t>Vida operacional [anos] = 1</a:t>
            </a:r>
            <a:endParaRPr lang="en-ZA" sz="2500" dirty="0">
              <a:latin typeface="Open Sans"/>
            </a:endParaRPr>
          </a:p>
        </p:txBody>
      </p:sp>
      <p:pic>
        <p:nvPicPr>
          <p:cNvPr id="7" name="synthesize (74)">
            <a:hlinkClick r:id="" action="ppaction://media"/>
            <a:extLst>
              <a:ext uri="{FF2B5EF4-FFF2-40B4-BE49-F238E27FC236}">
                <a16:creationId xmlns:a16="http://schemas.microsoft.com/office/drawing/2014/main" id="{7CE5E736-4E41-34DF-105C-685FF41EFA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2190" y="557812"/>
            <a:ext cx="956574" cy="956574"/>
          </a:xfrm>
          <a:prstGeom prst="rect">
            <a:avLst/>
          </a:prstGeom>
        </p:spPr>
      </p:pic>
    </p:spTree>
    <p:extLst>
      <p:ext uri="{BB962C8B-B14F-4D97-AF65-F5344CB8AC3E}">
        <p14:creationId xmlns:p14="http://schemas.microsoft.com/office/powerpoint/2010/main" val="309378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4A445C-66C3-046A-928F-9E2C3655A5A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C95E5EF-F493-4287-8AB4-CE24C2F080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5" name="Rectangle 4">
            <a:extLst>
              <a:ext uri="{FF2B5EF4-FFF2-40B4-BE49-F238E27FC236}">
                <a16:creationId xmlns:a16="http://schemas.microsoft.com/office/drawing/2014/main" id="{C06D6CF7-6CD2-3542-4510-13F856B520A4}"/>
              </a:ext>
            </a:extLst>
          </p:cNvPr>
          <p:cNvSpPr/>
          <p:nvPr/>
        </p:nvSpPr>
        <p:spPr>
          <a:xfrm>
            <a:off x="472546" y="836044"/>
            <a:ext cx="75792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Dados de fornecimento para demandas de energia </a:t>
            </a:r>
          </a:p>
        </p:txBody>
      </p:sp>
      <p:sp>
        <p:nvSpPr>
          <p:cNvPr id="6" name="Title 10">
            <a:extLst>
              <a:ext uri="{FF2B5EF4-FFF2-40B4-BE49-F238E27FC236}">
                <a16:creationId xmlns:a16="http://schemas.microsoft.com/office/drawing/2014/main" id="{4103664B-B213-1E6A-28A8-199D8A2F955C}"/>
              </a:ext>
            </a:extLst>
          </p:cNvPr>
          <p:cNvSpPr txBox="1">
            <a:spLocks/>
          </p:cNvSpPr>
          <p:nvPr/>
        </p:nvSpPr>
        <p:spPr>
          <a:xfrm>
            <a:off x="472546" y="-1901"/>
            <a:ext cx="10470704" cy="82475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Demandas de energia no OSeMOSYS </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EA7DA6B-F3E1-8520-FA70-D83ACB1536B8}"/>
              </a:ext>
            </a:extLst>
          </p:cNvPr>
          <p:cNvSpPr/>
          <p:nvPr/>
        </p:nvSpPr>
        <p:spPr>
          <a:xfrm>
            <a:off x="644326" y="1835675"/>
            <a:ext cx="9656961" cy="2631490"/>
          </a:xfrm>
          <a:prstGeom prst="rect">
            <a:avLst/>
          </a:prstGeom>
        </p:spPr>
        <p:txBody>
          <a:bodyPr wrap="square" lIns="91440" tIns="45720" rIns="91440" bIns="45720" anchor="t">
            <a:spAutoFit/>
          </a:bodyPr>
          <a:lstStyle/>
          <a:p>
            <a:pPr>
              <a:spcAft>
                <a:spcPts val="1200"/>
              </a:spcAft>
            </a:pPr>
            <a:r>
              <a:rPr lang="en-ZA" sz="2500" dirty="0">
                <a:solidFill>
                  <a:srgbClr val="000000"/>
                </a:solidFill>
                <a:latin typeface="Open Sans"/>
                <a:ea typeface="Open Sans" panose="020B0606030504020204" pitchFamily="34" charset="0"/>
                <a:cs typeface="Open Sans" panose="020B0606030504020204" pitchFamily="34" charset="0"/>
              </a:rPr>
              <a:t>Fornecedores de dados de balanço energético e/ou projeções de demanda:</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Agência Internacional de Energia </a:t>
            </a:r>
            <a:r>
              <a:rPr lang="en-ZA" sz="2500" dirty="0">
                <a:latin typeface="Open Sans"/>
                <a:ea typeface="Open Sans" panose="020B0606030504020204" pitchFamily="34" charset="0"/>
                <a:cs typeface="Open Sans" panose="020B0606030504020204" pitchFamily="34" charset="0"/>
              </a:rPr>
              <a:t>[</a:t>
            </a:r>
            <a:r>
              <a:rPr lang="en-ZA" sz="2500" dirty="0">
                <a:latin typeface="Open Sans"/>
                <a:ea typeface="Open Sans" panose="020B0606030504020204" pitchFamily="34" charset="0"/>
                <a:cs typeface="Open Sans" panose="020B0606030504020204" pitchFamily="34" charset="0"/>
                <a:hlinkClick r:id="rId5"/>
              </a:rPr>
              <a:t>link</a:t>
            </a:r>
            <a:r>
              <a:rPr lang="en-ZA" sz="2500" dirty="0">
                <a:latin typeface="Open Sans"/>
                <a:ea typeface="Open Sans" panose="020B0606030504020204" pitchFamily="34" charset="0"/>
                <a:cs typeface="Open Sans" panose="020B0606030504020204" pitchFamily="34" charset="0"/>
              </a:rPr>
              <a:t>]</a:t>
            </a:r>
            <a:endParaRPr lang="en-ZA" sz="25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Agência Internacional de Energia Renovável [</a:t>
            </a:r>
            <a:r>
              <a:rPr lang="en-ZA" sz="2500" dirty="0">
                <a:solidFill>
                  <a:srgbClr val="000000"/>
                </a:solidFill>
                <a:latin typeface="Open Sans"/>
                <a:ea typeface="Open Sans" panose="020B0606030504020204" pitchFamily="34" charset="0"/>
                <a:cs typeface="Open Sans" panose="020B0606030504020204" pitchFamily="34" charset="0"/>
                <a:hlinkClick r:id="rId6"/>
              </a:rPr>
              <a:t>link</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Estatísticas das Nações Unidas [</a:t>
            </a:r>
            <a:r>
              <a:rPr lang="en-ZA" sz="2500" dirty="0">
                <a:solidFill>
                  <a:srgbClr val="000000"/>
                </a:solidFill>
                <a:latin typeface="Open Sans"/>
                <a:ea typeface="Open Sans" panose="020B0606030504020204" pitchFamily="34" charset="0"/>
                <a:cs typeface="Open Sans" panose="020B0606030504020204" pitchFamily="34" charset="0"/>
                <a:hlinkClick r:id="rId7"/>
              </a:rPr>
              <a:t>link</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Cooperação Econômica Ásia-Pacífico [</a:t>
            </a:r>
            <a:r>
              <a:rPr lang="en-ZA" sz="2500" dirty="0">
                <a:solidFill>
                  <a:srgbClr val="000000"/>
                </a:solidFill>
                <a:latin typeface="Open Sans"/>
                <a:ea typeface="Open Sans" panose="020B0606030504020204" pitchFamily="34" charset="0"/>
                <a:cs typeface="Open Sans" panose="020B0606030504020204" pitchFamily="34" charset="0"/>
                <a:hlinkClick r:id="rId8"/>
              </a:rPr>
              <a:t>link</a:t>
            </a:r>
            <a:r>
              <a:rPr lang="en-ZA" sz="2500" dirty="0">
                <a:solidFill>
                  <a:srgbClr val="000000"/>
                </a:solidFill>
                <a:latin typeface="Open Sans"/>
                <a:ea typeface="Open Sans" panose="020B0606030504020204" pitchFamily="34" charset="0"/>
                <a:cs typeface="Open Sans" panose="020B0606030504020204" pitchFamily="34" charset="0"/>
              </a:rPr>
              <a:t>]</a:t>
            </a:r>
          </a:p>
        </p:txBody>
      </p:sp>
      <p:pic>
        <p:nvPicPr>
          <p:cNvPr id="4" name="synthesize (75)">
            <a:hlinkClick r:id="" action="ppaction://media"/>
            <a:extLst>
              <a:ext uri="{FF2B5EF4-FFF2-40B4-BE49-F238E27FC236}">
                <a16:creationId xmlns:a16="http://schemas.microsoft.com/office/drawing/2014/main" id="{188B4131-AAB8-F646-9521-081184070D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97485" y="754170"/>
            <a:ext cx="1150189" cy="1150189"/>
          </a:xfrm>
          <a:prstGeom prst="rect">
            <a:avLst/>
          </a:prstGeom>
        </p:spPr>
      </p:pic>
    </p:spTree>
    <p:extLst>
      <p:ext uri="{BB962C8B-B14F-4D97-AF65-F5344CB8AC3E}">
        <p14:creationId xmlns:p14="http://schemas.microsoft.com/office/powerpoint/2010/main" val="134928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DC31459-4FB6-6695-40C8-76A6EB5E6997}"/>
            </a:ext>
          </a:extLst>
        </p:cNvPr>
        <p:cNvGrpSpPr/>
        <p:nvPr/>
      </p:nvGrpSpPr>
      <p:grpSpPr>
        <a:xfrm>
          <a:off x="0" y="0"/>
          <a:ext cx="0" cy="0"/>
          <a:chOff x="0" y="0"/>
          <a:chExt cx="0" cy="0"/>
        </a:xfrm>
      </p:grpSpPr>
      <p:pic>
        <p:nvPicPr>
          <p:cNvPr id="2" name="Picture 8" descr="Chart, bar chart&#10;&#10;Description automatically generated">
            <a:extLst>
              <a:ext uri="{FF2B5EF4-FFF2-40B4-BE49-F238E27FC236}">
                <a16:creationId xmlns:a16="http://schemas.microsoft.com/office/drawing/2014/main" id="{E5364EE0-3D50-050D-CF7C-70EE277066AB}"/>
              </a:ext>
            </a:extLst>
          </p:cNvPr>
          <p:cNvPicPr>
            <a:picLocks noChangeAspect="1"/>
          </p:cNvPicPr>
          <p:nvPr/>
        </p:nvPicPr>
        <p:blipFill>
          <a:blip r:embed="rId5"/>
          <a:stretch>
            <a:fillRect/>
          </a:stretch>
        </p:blipFill>
        <p:spPr>
          <a:xfrm>
            <a:off x="1597823" y="1149330"/>
            <a:ext cx="8674895" cy="5086282"/>
          </a:xfrm>
          <a:prstGeom prst="rect">
            <a:avLst/>
          </a:prstGeom>
        </p:spPr>
      </p:pic>
      <p:sp>
        <p:nvSpPr>
          <p:cNvPr id="3" name="Slide Number Placeholder 1">
            <a:extLst>
              <a:ext uri="{FF2B5EF4-FFF2-40B4-BE49-F238E27FC236}">
                <a16:creationId xmlns:a16="http://schemas.microsoft.com/office/drawing/2014/main" id="{CA81D547-7812-430A-063B-D9C460AC2E5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5" name="Rectangle 4">
            <a:extLst>
              <a:ext uri="{FF2B5EF4-FFF2-40B4-BE49-F238E27FC236}">
                <a16:creationId xmlns:a16="http://schemas.microsoft.com/office/drawing/2014/main" id="{5D110525-FEF6-E286-B48C-5D593E665490}"/>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4.3.5 Projeções de demanda do modelo</a:t>
            </a:r>
          </a:p>
        </p:txBody>
      </p:sp>
      <p:sp>
        <p:nvSpPr>
          <p:cNvPr id="6" name="Title 10">
            <a:extLst>
              <a:ext uri="{FF2B5EF4-FFF2-40B4-BE49-F238E27FC236}">
                <a16:creationId xmlns:a16="http://schemas.microsoft.com/office/drawing/2014/main" id="{39559C33-B0F1-FEDC-AD53-0BB9A046E202}"/>
              </a:ext>
            </a:extLst>
          </p:cNvPr>
          <p:cNvSpPr txBox="1">
            <a:spLocks/>
          </p:cNvSpPr>
          <p:nvPr/>
        </p:nvSpPr>
        <p:spPr>
          <a:xfrm>
            <a:off x="472546" y="127000"/>
            <a:ext cx="10470704" cy="69585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Demandas de energia no OSeMOSYS </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2DC0847-216D-BA3A-8FDD-83007A60A06F}"/>
              </a:ext>
            </a:extLst>
          </p:cNvPr>
          <p:cNvSpPr txBox="1"/>
          <p:nvPr/>
        </p:nvSpPr>
        <p:spPr>
          <a:xfrm>
            <a:off x="655687" y="6235853"/>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Pappis </a:t>
            </a:r>
            <a:r>
              <a:rPr lang="en-GB" sz="1000" dirty="0">
                <a:latin typeface="Open Sans"/>
                <a:cs typeface="Calibri"/>
              </a:rPr>
              <a:t>et al. 2018, </a:t>
            </a:r>
            <a:r>
              <a:rPr lang="en-GB" sz="1000" dirty="0">
                <a:latin typeface="Open Sans"/>
                <a:cs typeface="Calibri"/>
                <a:hlinkClick r:id="rId6"/>
              </a:rPr>
              <a:t>imagem </a:t>
            </a:r>
            <a:r>
              <a:rPr lang="en-GB" sz="1000" dirty="0">
                <a:latin typeface="Open Sans"/>
                <a:cs typeface="Calibri"/>
              </a:rPr>
              <a:t>licenciada sob </a:t>
            </a:r>
            <a:r>
              <a:rPr lang="en-GB" sz="1000" dirty="0">
                <a:latin typeface="Open Sans"/>
                <a:cs typeface="Calibri"/>
                <a:hlinkClick r:id="rId7"/>
              </a:rPr>
              <a:t>CC BY 4.0</a:t>
            </a:r>
            <a:r>
              <a:rPr lang="en-GB" sz="1000" dirty="0">
                <a:latin typeface="Open Sans"/>
                <a:cs typeface="Calibri"/>
              </a:rPr>
              <a:t>)</a:t>
            </a:r>
          </a:p>
        </p:txBody>
      </p:sp>
      <p:pic>
        <p:nvPicPr>
          <p:cNvPr id="7" name="synthesize (76)">
            <a:hlinkClick r:id="" action="ppaction://media"/>
            <a:extLst>
              <a:ext uri="{FF2B5EF4-FFF2-40B4-BE49-F238E27FC236}">
                <a16:creationId xmlns:a16="http://schemas.microsoft.com/office/drawing/2014/main" id="{1FC8D21B-B811-D3FC-428F-46B2A5A32C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4177" y="512667"/>
            <a:ext cx="1046863" cy="1046863"/>
          </a:xfrm>
          <a:prstGeom prst="rect">
            <a:avLst/>
          </a:prstGeom>
        </p:spPr>
      </p:pic>
    </p:spTree>
    <p:extLst>
      <p:ext uri="{BB962C8B-B14F-4D97-AF65-F5344CB8AC3E}">
        <p14:creationId xmlns:p14="http://schemas.microsoft.com/office/powerpoint/2010/main" val="10898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495300"/>
            <a:ext cx="8753071" cy="91274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endParaRPr lang="en-GB" sz="4400" dirty="0">
              <a:latin typeface="Open Sans"/>
            </a:endParaRP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251672"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Ao final </a:t>
            </a:r>
            <a:r>
              <a:rPr lang="en-GB" sz="2400" b="1" dirty="0" err="1">
                <a:solidFill>
                  <a:schemeClr val="accent5">
                    <a:lumMod val="60000"/>
                    <a:lumOff val="40000"/>
                  </a:schemeClr>
                </a:solidFill>
                <a:latin typeface="Open Sans"/>
                <a:ea typeface="+mn-lt"/>
                <a:cs typeface="+mn-lt"/>
              </a:rPr>
              <a:t>desta</a:t>
            </a:r>
            <a:r>
              <a:rPr lang="en-GB" sz="2400" b="1" dirty="0">
                <a:solidFill>
                  <a:schemeClr val="accent5">
                    <a:lumMod val="60000"/>
                    <a:lumOff val="40000"/>
                  </a:schemeClr>
                </a:solidFill>
                <a:latin typeface="Open Sans"/>
                <a:ea typeface="+mn-lt"/>
                <a:cs typeface="+mn-lt"/>
              </a:rPr>
              <a:t> aula, </a:t>
            </a:r>
            <a:r>
              <a:rPr lang="en-GB" sz="2400" b="1" dirty="0" err="1">
                <a:solidFill>
                  <a:schemeClr val="accent5">
                    <a:lumMod val="60000"/>
                    <a:lumOff val="40000"/>
                  </a:schemeClr>
                </a:solidFill>
                <a:latin typeface="Open Sans"/>
                <a:ea typeface="+mn-lt"/>
                <a:cs typeface="+mn-lt"/>
              </a:rPr>
              <a:t>você</a:t>
            </a:r>
            <a:r>
              <a:rPr lang="en-GB" sz="2400" b="1" dirty="0">
                <a:solidFill>
                  <a:schemeClr val="accent5">
                    <a:lumMod val="60000"/>
                    <a:lumOff val="40000"/>
                  </a:schemeClr>
                </a:solidFill>
                <a:latin typeface="Open Sans"/>
                <a:ea typeface="+mn-lt"/>
                <a:cs typeface="+mn-lt"/>
              </a:rPr>
              <a:t> </a:t>
            </a:r>
            <a:r>
              <a:rPr lang="en-GB" sz="2400" b="1" dirty="0" err="1">
                <a:solidFill>
                  <a:schemeClr val="accent5">
                    <a:lumMod val="60000"/>
                    <a:lumOff val="40000"/>
                  </a:schemeClr>
                </a:solidFill>
                <a:latin typeface="Open Sans"/>
                <a:ea typeface="+mn-lt"/>
                <a:cs typeface="+mn-lt"/>
              </a:rPr>
              <a:t>terá</a:t>
            </a:r>
            <a:r>
              <a:rPr lang="en-GB" sz="2400" b="1" dirty="0">
                <a:solidFill>
                  <a:schemeClr val="accent5">
                    <a:lumMod val="60000"/>
                    <a:lumOff val="40000"/>
                  </a:schemeClr>
                </a:solidFill>
                <a:latin typeface="Open Sans"/>
                <a:ea typeface="+mn-lt"/>
                <a:cs typeface="+mn-lt"/>
              </a:rPr>
              <a:t>:</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a:t>
            </a:r>
            <a:r>
              <a:rPr lang="en-US" sz="2400" dirty="0" err="1">
                <a:latin typeface="Open Sans"/>
                <a:ea typeface="+mn-lt"/>
                <a:cs typeface="+mn-lt"/>
              </a:rPr>
              <a:t>Aprendido</a:t>
            </a:r>
            <a:r>
              <a:rPr lang="en-US" sz="2400" dirty="0">
                <a:latin typeface="Open Sans"/>
                <a:ea typeface="+mn-lt"/>
                <a:cs typeface="+mn-lt"/>
              </a:rPr>
              <a:t> sobre as características das demandas de energia</a:t>
            </a:r>
          </a:p>
          <a:p>
            <a:pPr>
              <a:spcBef>
                <a:spcPts val="1000"/>
              </a:spcBef>
            </a:pPr>
            <a:r>
              <a:rPr lang="en-US" sz="2400" dirty="0">
                <a:latin typeface="Open Sans"/>
                <a:ea typeface="+mn-lt"/>
                <a:cs typeface="+mn-lt"/>
              </a:rPr>
              <a:t>ILO2: </a:t>
            </a:r>
            <a:r>
              <a:rPr lang="en-US" sz="2400" dirty="0" err="1">
                <a:latin typeface="Open Sans"/>
                <a:ea typeface="+mn-lt"/>
                <a:cs typeface="+mn-lt"/>
              </a:rPr>
              <a:t>Aprendido</a:t>
            </a:r>
            <a:r>
              <a:rPr lang="en-US" sz="2400" dirty="0">
                <a:latin typeface="Open Sans"/>
                <a:ea typeface="+mn-lt"/>
                <a:cs typeface="+mn-lt"/>
              </a:rPr>
              <a:t> os diferentes tipos de demandas de energia </a:t>
            </a:r>
          </a:p>
          <a:p>
            <a:pPr>
              <a:spcBef>
                <a:spcPts val="1000"/>
              </a:spcBef>
            </a:pPr>
            <a:r>
              <a:rPr lang="en-US" sz="2400" dirty="0">
                <a:latin typeface="Open Sans"/>
                <a:ea typeface="+mn-lt"/>
                <a:cs typeface="+mn-lt"/>
              </a:rPr>
              <a:t>ILO3: </a:t>
            </a:r>
            <a:r>
              <a:rPr lang="en-US" sz="2400" dirty="0" err="1">
                <a:latin typeface="Open Sans"/>
                <a:ea typeface="+mn-lt"/>
                <a:cs typeface="+mn-lt"/>
              </a:rPr>
              <a:t>Entendido</a:t>
            </a:r>
            <a:r>
              <a:rPr lang="en-US" sz="2400" dirty="0">
                <a:latin typeface="Open Sans"/>
                <a:ea typeface="+mn-lt"/>
                <a:cs typeface="+mn-lt"/>
              </a:rPr>
              <a:t> como as demandas de energia são consideradas nos modelos de energia</a:t>
            </a:r>
          </a:p>
          <a:p>
            <a:pPr>
              <a:spcBef>
                <a:spcPts val="1000"/>
              </a:spcBef>
            </a:pPr>
            <a:r>
              <a:rPr lang="en-US" sz="2400" dirty="0">
                <a:latin typeface="Open Sans"/>
                <a:ea typeface="+mn-lt"/>
                <a:cs typeface="+mn-lt"/>
              </a:rPr>
              <a:t>ILO4: </a:t>
            </a:r>
            <a:r>
              <a:rPr lang="en-US" sz="2400" dirty="0" err="1">
                <a:latin typeface="Open Sans"/>
                <a:ea typeface="+mn-lt"/>
                <a:cs typeface="+mn-lt"/>
              </a:rPr>
              <a:t>Aprendido</a:t>
            </a:r>
            <a:r>
              <a:rPr lang="en-US" sz="2400" dirty="0">
                <a:latin typeface="Open Sans"/>
                <a:ea typeface="+mn-lt"/>
                <a:cs typeface="+mn-lt"/>
              </a:rPr>
              <a:t> a representar as demandas de energia no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4.3 Referências</a:t>
            </a:r>
          </a:p>
        </p:txBody>
      </p:sp>
      <p:sp>
        <p:nvSpPr>
          <p:cNvPr id="4" name="TextBox 3">
            <a:extLst>
              <a:ext uri="{FF2B5EF4-FFF2-40B4-BE49-F238E27FC236}">
                <a16:creationId xmlns:a16="http://schemas.microsoft.com/office/drawing/2014/main" id="{DDCA7CF8-8FF1-6B28-7E9D-39525987B708}"/>
              </a:ext>
            </a:extLst>
          </p:cNvPr>
          <p:cNvSpPr txBox="1"/>
          <p:nvPr/>
        </p:nvSpPr>
        <p:spPr>
          <a:xfrm>
            <a:off x="757746" y="1709073"/>
            <a:ext cx="1003157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AutoNum type="arabicPeriod"/>
            </a:pPr>
            <a:r>
              <a:rPr lang="en-GB" sz="2000" dirty="0" err="1">
                <a:latin typeface="Open Sans" panose="020B0606030504020204"/>
                <a:ea typeface="+mn-lt"/>
                <a:cs typeface="+mn-lt"/>
              </a:rPr>
              <a:t>Pappis</a:t>
            </a:r>
            <a:r>
              <a:rPr lang="en-GB" sz="2000" dirty="0">
                <a:latin typeface="Open Sans" panose="020B0606030504020204"/>
                <a:ea typeface="+mn-lt"/>
                <a:cs typeface="+mn-lt"/>
              </a:rPr>
              <a:t>, I., Howells, M., Sridharan, V., Usher, W., </a:t>
            </a:r>
            <a:r>
              <a:rPr lang="en-GB" sz="2000" dirty="0" err="1">
                <a:latin typeface="Open Sans" panose="020B0606030504020204"/>
                <a:ea typeface="+mn-lt"/>
                <a:cs typeface="+mn-lt"/>
              </a:rPr>
              <a:t>Shivakumar</a:t>
            </a:r>
            <a:r>
              <a:rPr lang="en-GB" sz="2000" dirty="0">
                <a:latin typeface="Open Sans" panose="020B0606030504020204"/>
                <a:ea typeface="+mn-lt"/>
                <a:cs typeface="+mn-lt"/>
              </a:rPr>
              <a:t>, A., </a:t>
            </a:r>
            <a:r>
              <a:rPr lang="en-GB" sz="2000" dirty="0" err="1">
                <a:latin typeface="Open Sans" panose="020B0606030504020204"/>
                <a:ea typeface="+mn-lt"/>
                <a:cs typeface="+mn-lt"/>
              </a:rPr>
              <a:t>Gardumi</a:t>
            </a:r>
            <a:r>
              <a:rPr lang="en-GB" sz="2000" dirty="0">
                <a:latin typeface="Open Sans" panose="020B0606030504020204"/>
                <a:ea typeface="+mn-lt"/>
                <a:cs typeface="+mn-lt"/>
              </a:rPr>
              <a:t>, F. e Ramos, E., Energy projections for African countries, Hidalgo Gonzalez, I., </a:t>
            </a:r>
            <a:r>
              <a:rPr lang="en-GB" sz="2000" dirty="0" err="1">
                <a:latin typeface="Open Sans" panose="020B0606030504020204"/>
                <a:ea typeface="+mn-lt"/>
                <a:cs typeface="+mn-lt"/>
              </a:rPr>
              <a:t>Medarac</a:t>
            </a:r>
            <a:r>
              <a:rPr lang="en-GB" sz="2000" dirty="0">
                <a:latin typeface="Open Sans" panose="020B0606030504020204"/>
                <a:ea typeface="+mn-lt"/>
                <a:cs typeface="+mn-lt"/>
              </a:rPr>
              <a:t>, H., Gonzalez Sanchez, M. e </a:t>
            </a:r>
            <a:r>
              <a:rPr lang="en-GB" sz="2000" dirty="0" err="1">
                <a:latin typeface="Open Sans" panose="020B0606030504020204"/>
                <a:ea typeface="+mn-lt"/>
                <a:cs typeface="+mn-lt"/>
              </a:rPr>
              <a:t>Kougias</a:t>
            </a:r>
            <a:r>
              <a:rPr lang="en-GB" sz="2000" dirty="0">
                <a:latin typeface="Open Sans" panose="020B0606030504020204"/>
                <a:ea typeface="+mn-lt"/>
                <a:cs typeface="+mn-lt"/>
              </a:rPr>
              <a:t>, I., editor(es), EUR 29904 EN, Serviço de Publicações da União Europeia, Luxemburgo, 2019, ISBN 978-92-76-12391-0, doi:10.2760/678700, JRC118432 </a:t>
            </a: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787198" y="1011334"/>
            <a:ext cx="906800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Exemplo de perfil de demanda especificada para OSeMOSYS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787198" y="205061"/>
            <a:ext cx="10865641" cy="7758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Exemplos e unidades de demanda</a:t>
            </a:r>
          </a:p>
        </p:txBody>
      </p:sp>
      <p:pic>
        <p:nvPicPr>
          <p:cNvPr id="10" name="Content Placeholder 9" descr="Chart, histogram&#10;&#10;Description automatically generated">
            <a:extLst>
              <a:ext uri="{FF2B5EF4-FFF2-40B4-BE49-F238E27FC236}">
                <a16:creationId xmlns:a16="http://schemas.microsoft.com/office/drawing/2014/main" id="{BA709939-2B39-76E4-FBA4-DEAC75FF4CFC}"/>
              </a:ext>
            </a:extLst>
          </p:cNvPr>
          <p:cNvPicPr>
            <a:picLocks noGrp="1" noChangeAspect="1"/>
          </p:cNvPicPr>
          <p:nvPr>
            <p:ph idx="1"/>
          </p:nvPr>
        </p:nvPicPr>
        <p:blipFill>
          <a:blip r:embed="rId5"/>
          <a:stretch>
            <a:fillRect/>
          </a:stretch>
        </p:blipFill>
        <p:spPr>
          <a:xfrm>
            <a:off x="2416080" y="1696597"/>
            <a:ext cx="6939034" cy="4204363"/>
          </a:xfrm>
        </p:spPr>
      </p:pic>
      <p:sp>
        <p:nvSpPr>
          <p:cNvPr id="11" name="TextBox 10">
            <a:extLst>
              <a:ext uri="{FF2B5EF4-FFF2-40B4-BE49-F238E27FC236}">
                <a16:creationId xmlns:a16="http://schemas.microsoft.com/office/drawing/2014/main" id="{0893FC59-1E1D-6264-98B8-C2474A7CFEDC}"/>
              </a:ext>
            </a:extLst>
          </p:cNvPr>
          <p:cNvSpPr txBox="1"/>
          <p:nvPr/>
        </p:nvSpPr>
        <p:spPr>
          <a:xfrm>
            <a:off x="3280012" y="5903719"/>
            <a:ext cx="1078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Inverno</a:t>
            </a:r>
          </a:p>
        </p:txBody>
      </p:sp>
      <p:sp>
        <p:nvSpPr>
          <p:cNvPr id="12" name="TextBox 11">
            <a:extLst>
              <a:ext uri="{FF2B5EF4-FFF2-40B4-BE49-F238E27FC236}">
                <a16:creationId xmlns:a16="http://schemas.microsoft.com/office/drawing/2014/main" id="{AD5D6E1D-500A-1B13-5CAF-B6481F61FD7E}"/>
              </a:ext>
            </a:extLst>
          </p:cNvPr>
          <p:cNvSpPr txBox="1"/>
          <p:nvPr/>
        </p:nvSpPr>
        <p:spPr>
          <a:xfrm>
            <a:off x="4894996" y="5903718"/>
            <a:ext cx="1078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Primavera</a:t>
            </a:r>
          </a:p>
        </p:txBody>
      </p:sp>
      <p:sp>
        <p:nvSpPr>
          <p:cNvPr id="13" name="TextBox 12">
            <a:extLst>
              <a:ext uri="{FF2B5EF4-FFF2-40B4-BE49-F238E27FC236}">
                <a16:creationId xmlns:a16="http://schemas.microsoft.com/office/drawing/2014/main" id="{5EF115E4-DCF3-577C-0415-89BAD7019405}"/>
              </a:ext>
            </a:extLst>
          </p:cNvPr>
          <p:cNvSpPr txBox="1"/>
          <p:nvPr/>
        </p:nvSpPr>
        <p:spPr>
          <a:xfrm>
            <a:off x="6418997" y="5903719"/>
            <a:ext cx="1301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Verão</a:t>
            </a:r>
          </a:p>
        </p:txBody>
      </p:sp>
      <p:sp>
        <p:nvSpPr>
          <p:cNvPr id="14" name="TextBox 13">
            <a:extLst>
              <a:ext uri="{FF2B5EF4-FFF2-40B4-BE49-F238E27FC236}">
                <a16:creationId xmlns:a16="http://schemas.microsoft.com/office/drawing/2014/main" id="{816F1FC1-021A-7116-814F-3118DC20CC42}"/>
              </a:ext>
            </a:extLst>
          </p:cNvPr>
          <p:cNvSpPr txBox="1"/>
          <p:nvPr/>
        </p:nvSpPr>
        <p:spPr>
          <a:xfrm>
            <a:off x="7977116" y="5903719"/>
            <a:ext cx="1301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Outono</a:t>
            </a:r>
          </a:p>
        </p:txBody>
      </p:sp>
      <p:cxnSp>
        <p:nvCxnSpPr>
          <p:cNvPr id="15" name="Straight Arrow Connector 14">
            <a:extLst>
              <a:ext uri="{FF2B5EF4-FFF2-40B4-BE49-F238E27FC236}">
                <a16:creationId xmlns:a16="http://schemas.microsoft.com/office/drawing/2014/main" id="{FED60B79-7BBB-10BD-2D2C-F08CF3BA2977}"/>
              </a:ext>
            </a:extLst>
          </p:cNvPr>
          <p:cNvCxnSpPr>
            <a:cxnSpLocks/>
          </p:cNvCxnSpPr>
          <p:nvPr/>
        </p:nvCxnSpPr>
        <p:spPr>
          <a:xfrm>
            <a:off x="2913629"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525EC26-3189-296E-010F-C619F33EFC45}"/>
              </a:ext>
            </a:extLst>
          </p:cNvPr>
          <p:cNvCxnSpPr>
            <a:cxnSpLocks/>
          </p:cNvCxnSpPr>
          <p:nvPr/>
        </p:nvCxnSpPr>
        <p:spPr>
          <a:xfrm>
            <a:off x="4495501"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5970F5-0220-F05C-74FF-17680028E87A}"/>
              </a:ext>
            </a:extLst>
          </p:cNvPr>
          <p:cNvCxnSpPr>
            <a:cxnSpLocks/>
          </p:cNvCxnSpPr>
          <p:nvPr/>
        </p:nvCxnSpPr>
        <p:spPr>
          <a:xfrm>
            <a:off x="6096667"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F67AFDE-7A94-E221-F944-DA41FBB12E0D}"/>
              </a:ext>
            </a:extLst>
          </p:cNvPr>
          <p:cNvCxnSpPr>
            <a:cxnSpLocks/>
          </p:cNvCxnSpPr>
          <p:nvPr/>
        </p:nvCxnSpPr>
        <p:spPr>
          <a:xfrm>
            <a:off x="7678540" y="5952023"/>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0DBFD1F-BD00-C8DF-B706-D11C5AD41E09}"/>
              </a:ext>
            </a:extLst>
          </p:cNvPr>
          <p:cNvSpPr txBox="1"/>
          <p:nvPr/>
        </p:nvSpPr>
        <p:spPr>
          <a:xfrm>
            <a:off x="2817024" y="2884655"/>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Noite</a:t>
            </a:r>
          </a:p>
        </p:txBody>
      </p:sp>
      <p:sp>
        <p:nvSpPr>
          <p:cNvPr id="20" name="TextBox 19">
            <a:extLst>
              <a:ext uri="{FF2B5EF4-FFF2-40B4-BE49-F238E27FC236}">
                <a16:creationId xmlns:a16="http://schemas.microsoft.com/office/drawing/2014/main" id="{83531577-1366-6F30-F26A-738F4211FFD4}"/>
              </a:ext>
            </a:extLst>
          </p:cNvPr>
          <p:cNvSpPr txBox="1"/>
          <p:nvPr/>
        </p:nvSpPr>
        <p:spPr>
          <a:xfrm>
            <a:off x="4022720" y="288465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Noite</a:t>
            </a:r>
          </a:p>
        </p:txBody>
      </p:sp>
      <p:sp>
        <p:nvSpPr>
          <p:cNvPr id="21" name="TextBox 20">
            <a:extLst>
              <a:ext uri="{FF2B5EF4-FFF2-40B4-BE49-F238E27FC236}">
                <a16:creationId xmlns:a16="http://schemas.microsoft.com/office/drawing/2014/main" id="{137616E4-5B97-4EDC-EEC9-F022F614C849}"/>
              </a:ext>
            </a:extLst>
          </p:cNvPr>
          <p:cNvSpPr txBox="1"/>
          <p:nvPr/>
        </p:nvSpPr>
        <p:spPr>
          <a:xfrm>
            <a:off x="4389252" y="3376579"/>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Noite</a:t>
            </a:r>
          </a:p>
        </p:txBody>
      </p:sp>
      <p:sp>
        <p:nvSpPr>
          <p:cNvPr id="22" name="TextBox 21">
            <a:extLst>
              <a:ext uri="{FF2B5EF4-FFF2-40B4-BE49-F238E27FC236}">
                <a16:creationId xmlns:a16="http://schemas.microsoft.com/office/drawing/2014/main" id="{1383ED25-A2D3-0AC3-BD4E-E4E5668C2730}"/>
              </a:ext>
            </a:extLst>
          </p:cNvPr>
          <p:cNvSpPr txBox="1"/>
          <p:nvPr/>
        </p:nvSpPr>
        <p:spPr>
          <a:xfrm>
            <a:off x="5566011" y="3376578"/>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Noite</a:t>
            </a:r>
          </a:p>
        </p:txBody>
      </p:sp>
      <p:sp>
        <p:nvSpPr>
          <p:cNvPr id="23" name="TextBox 22">
            <a:extLst>
              <a:ext uri="{FF2B5EF4-FFF2-40B4-BE49-F238E27FC236}">
                <a16:creationId xmlns:a16="http://schemas.microsoft.com/office/drawing/2014/main" id="{46FD5AD1-8DE5-E28C-3E9C-25780D146EBA}"/>
              </a:ext>
            </a:extLst>
          </p:cNvPr>
          <p:cNvSpPr txBox="1"/>
          <p:nvPr/>
        </p:nvSpPr>
        <p:spPr>
          <a:xfrm>
            <a:off x="5990416" y="303898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Noite</a:t>
            </a:r>
          </a:p>
        </p:txBody>
      </p:sp>
      <p:sp>
        <p:nvSpPr>
          <p:cNvPr id="24" name="TextBox 23">
            <a:extLst>
              <a:ext uri="{FF2B5EF4-FFF2-40B4-BE49-F238E27FC236}">
                <a16:creationId xmlns:a16="http://schemas.microsoft.com/office/drawing/2014/main" id="{D706BAB2-D9DD-C30D-2A35-50974EDF8EDF}"/>
              </a:ext>
            </a:extLst>
          </p:cNvPr>
          <p:cNvSpPr txBox="1"/>
          <p:nvPr/>
        </p:nvSpPr>
        <p:spPr>
          <a:xfrm>
            <a:off x="7118947" y="3038983"/>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Noite</a:t>
            </a:r>
          </a:p>
        </p:txBody>
      </p:sp>
      <p:sp>
        <p:nvSpPr>
          <p:cNvPr id="25" name="TextBox 24">
            <a:extLst>
              <a:ext uri="{FF2B5EF4-FFF2-40B4-BE49-F238E27FC236}">
                <a16:creationId xmlns:a16="http://schemas.microsoft.com/office/drawing/2014/main" id="{9686B6E3-29F4-80A5-BE42-2B27BC61D220}"/>
              </a:ext>
            </a:extLst>
          </p:cNvPr>
          <p:cNvSpPr txBox="1"/>
          <p:nvPr/>
        </p:nvSpPr>
        <p:spPr>
          <a:xfrm>
            <a:off x="7543353" y="3251185"/>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Noite</a:t>
            </a:r>
          </a:p>
        </p:txBody>
      </p:sp>
      <p:sp>
        <p:nvSpPr>
          <p:cNvPr id="26" name="TextBox 25">
            <a:extLst>
              <a:ext uri="{FF2B5EF4-FFF2-40B4-BE49-F238E27FC236}">
                <a16:creationId xmlns:a16="http://schemas.microsoft.com/office/drawing/2014/main" id="{651C46B4-C593-3769-0D54-3CCA6A9FEA58}"/>
              </a:ext>
            </a:extLst>
          </p:cNvPr>
          <p:cNvSpPr txBox="1"/>
          <p:nvPr/>
        </p:nvSpPr>
        <p:spPr>
          <a:xfrm>
            <a:off x="8700821" y="3251184"/>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Noite</a:t>
            </a:r>
          </a:p>
        </p:txBody>
      </p:sp>
      <p:sp>
        <p:nvSpPr>
          <p:cNvPr id="27" name="TextBox 26">
            <a:extLst>
              <a:ext uri="{FF2B5EF4-FFF2-40B4-BE49-F238E27FC236}">
                <a16:creationId xmlns:a16="http://schemas.microsoft.com/office/drawing/2014/main" id="{2F506C60-83A3-AC58-1B24-85CB195F8B2E}"/>
              </a:ext>
            </a:extLst>
          </p:cNvPr>
          <p:cNvSpPr txBox="1"/>
          <p:nvPr/>
        </p:nvSpPr>
        <p:spPr>
          <a:xfrm>
            <a:off x="8170315" y="2633869"/>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Dia</a:t>
            </a:r>
          </a:p>
        </p:txBody>
      </p:sp>
      <p:sp>
        <p:nvSpPr>
          <p:cNvPr id="28" name="TextBox 27">
            <a:extLst>
              <a:ext uri="{FF2B5EF4-FFF2-40B4-BE49-F238E27FC236}">
                <a16:creationId xmlns:a16="http://schemas.microsoft.com/office/drawing/2014/main" id="{082F6C35-7280-FFE5-A632-08A416726F1E}"/>
              </a:ext>
            </a:extLst>
          </p:cNvPr>
          <p:cNvSpPr txBox="1"/>
          <p:nvPr/>
        </p:nvSpPr>
        <p:spPr>
          <a:xfrm>
            <a:off x="6598087" y="2421666"/>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Dia</a:t>
            </a:r>
          </a:p>
        </p:txBody>
      </p:sp>
      <p:sp>
        <p:nvSpPr>
          <p:cNvPr id="29" name="TextBox 28">
            <a:extLst>
              <a:ext uri="{FF2B5EF4-FFF2-40B4-BE49-F238E27FC236}">
                <a16:creationId xmlns:a16="http://schemas.microsoft.com/office/drawing/2014/main" id="{E34E615A-150D-7DB3-D10B-FC51A57F0C1A}"/>
              </a:ext>
            </a:extLst>
          </p:cNvPr>
          <p:cNvSpPr txBox="1"/>
          <p:nvPr/>
        </p:nvSpPr>
        <p:spPr>
          <a:xfrm>
            <a:off x="5035505" y="2788198"/>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Dia</a:t>
            </a:r>
          </a:p>
        </p:txBody>
      </p:sp>
      <p:sp>
        <p:nvSpPr>
          <p:cNvPr id="30" name="TextBox 29">
            <a:extLst>
              <a:ext uri="{FF2B5EF4-FFF2-40B4-BE49-F238E27FC236}">
                <a16:creationId xmlns:a16="http://schemas.microsoft.com/office/drawing/2014/main" id="{A0ED79FF-94EA-4EAD-8496-425D0B967186}"/>
              </a:ext>
            </a:extLst>
          </p:cNvPr>
          <p:cNvSpPr txBox="1"/>
          <p:nvPr/>
        </p:nvSpPr>
        <p:spPr>
          <a:xfrm>
            <a:off x="3482568" y="2325210"/>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Dia</a:t>
            </a:r>
          </a:p>
        </p:txBody>
      </p:sp>
      <p:pic>
        <p:nvPicPr>
          <p:cNvPr id="5" name="synthesize (77)">
            <a:hlinkClick r:id="" action="ppaction://media"/>
            <a:extLst>
              <a:ext uri="{FF2B5EF4-FFF2-40B4-BE49-F238E27FC236}">
                <a16:creationId xmlns:a16="http://schemas.microsoft.com/office/drawing/2014/main" id="{B6AD8F30-E449-4162-F151-6E54C088C7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0351" y="895200"/>
            <a:ext cx="1032488" cy="1032488"/>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30A22A1-9351-BBB5-9469-12D4D09F13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002A95-EDFE-DB32-DBB0-1071FED52A56}"/>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Exemplo de demanda anual especificada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B3FD4969-B9BD-C4EF-CB31-213222B62ADA}"/>
              </a:ext>
            </a:extLst>
          </p:cNvPr>
          <p:cNvSpPr txBox="1">
            <a:spLocks/>
          </p:cNvSpPr>
          <p:nvPr/>
        </p:nvSpPr>
        <p:spPr>
          <a:xfrm>
            <a:off x="787198" y="214121"/>
            <a:ext cx="10350702" cy="7667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Exemplos e unidades de demanda</a:t>
            </a:r>
          </a:p>
        </p:txBody>
      </p:sp>
      <p:pic>
        <p:nvPicPr>
          <p:cNvPr id="7" name="Picture 11" descr="Chart, line chart&#10;&#10;Description automatically generated">
            <a:extLst>
              <a:ext uri="{FF2B5EF4-FFF2-40B4-BE49-F238E27FC236}">
                <a16:creationId xmlns:a16="http://schemas.microsoft.com/office/drawing/2014/main" id="{92E528ED-5160-A5A5-71C3-9A656508BC69}"/>
              </a:ext>
            </a:extLst>
          </p:cNvPr>
          <p:cNvPicPr>
            <a:picLocks noGrp="1" noChangeAspect="1"/>
          </p:cNvPicPr>
          <p:nvPr>
            <p:ph idx="1"/>
          </p:nvPr>
        </p:nvPicPr>
        <p:blipFill>
          <a:blip r:embed="rId5"/>
          <a:stretch>
            <a:fillRect/>
          </a:stretch>
        </p:blipFill>
        <p:spPr>
          <a:xfrm>
            <a:off x="1403508" y="1477260"/>
            <a:ext cx="8997795" cy="4969481"/>
          </a:xfrm>
        </p:spPr>
      </p:pic>
      <p:pic>
        <p:nvPicPr>
          <p:cNvPr id="3" name="synthesize (78)">
            <a:hlinkClick r:id="" action="ppaction://media"/>
            <a:extLst>
              <a:ext uri="{FF2B5EF4-FFF2-40B4-BE49-F238E27FC236}">
                <a16:creationId xmlns:a16="http://schemas.microsoft.com/office/drawing/2014/main" id="{B4753A4A-DD16-7E95-AA09-681ACF30C8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7015" y="980915"/>
            <a:ext cx="766792" cy="766792"/>
          </a:xfrm>
          <a:prstGeom prst="rect">
            <a:avLst/>
          </a:prstGeom>
        </p:spPr>
      </p:pic>
    </p:spTree>
    <p:extLst>
      <p:ext uri="{BB962C8B-B14F-4D97-AF65-F5344CB8AC3E}">
        <p14:creationId xmlns:p14="http://schemas.microsoft.com/office/powerpoint/2010/main" val="369741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6F41871-B139-A727-731F-B9545FE99E2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A8F1B4-819A-3AFA-F203-9596B7F1EF39}"/>
              </a:ext>
            </a:extLst>
          </p:cNvPr>
          <p:cNvSpPr/>
          <p:nvPr/>
        </p:nvSpPr>
        <p:spPr>
          <a:xfrm>
            <a:off x="787198" y="1011334"/>
            <a:ext cx="93140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Demanda anual acumulada vs. demanda anual especificada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4A53D79-65AC-0616-DA7F-DB830EE1E3FF}"/>
              </a:ext>
            </a:extLst>
          </p:cNvPr>
          <p:cNvSpPr txBox="1">
            <a:spLocks/>
          </p:cNvSpPr>
          <p:nvPr/>
        </p:nvSpPr>
        <p:spPr>
          <a:xfrm>
            <a:off x="787198" y="185487"/>
            <a:ext cx="10249102" cy="7954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Exemplos e unidades de demanda</a:t>
            </a:r>
          </a:p>
        </p:txBody>
      </p:sp>
      <p:sp>
        <p:nvSpPr>
          <p:cNvPr id="3" name="Content Placeholder 3">
            <a:extLst>
              <a:ext uri="{FF2B5EF4-FFF2-40B4-BE49-F238E27FC236}">
                <a16:creationId xmlns:a16="http://schemas.microsoft.com/office/drawing/2014/main" id="{0DC1BD99-9128-0A27-BE46-7394D9D8F07C}"/>
              </a:ext>
            </a:extLst>
          </p:cNvPr>
          <p:cNvSpPr>
            <a:spLocks noGrp="1"/>
          </p:cNvSpPr>
          <p:nvPr>
            <p:ph idx="1"/>
          </p:nvPr>
        </p:nvSpPr>
        <p:spPr>
          <a:xfrm>
            <a:off x="350302" y="1530312"/>
            <a:ext cx="11251147" cy="4351338"/>
          </a:xfrm>
        </p:spPr>
        <p:txBody>
          <a:bodyPr vert="horz" lIns="91440" tIns="45720" rIns="91440" bIns="45720" rtlCol="0" anchor="t">
            <a:normAutofit/>
          </a:bodyPr>
          <a:lstStyle/>
          <a:p>
            <a:pPr>
              <a:lnSpc>
                <a:spcPct val="100000"/>
              </a:lnSpc>
            </a:pPr>
            <a:r>
              <a:rPr lang="en-GB" sz="2000" dirty="0">
                <a:latin typeface="Open Sans"/>
                <a:cs typeface="Calibri"/>
              </a:rPr>
              <a:t>Usamos os parâmetros Specified Annual Demand e Specified Annual Demand Profile quando queremos considerar a variabilidade temporal da demanda dentro do ano, por exemplo, a demanda de eletricidade.</a:t>
            </a:r>
            <a:endParaRPr lang="en-US" dirty="0"/>
          </a:p>
          <a:p>
            <a:pPr>
              <a:lnSpc>
                <a:spcPct val="100000"/>
              </a:lnSpc>
            </a:pPr>
            <a:r>
              <a:rPr lang="en-GB" sz="2000" dirty="0">
                <a:latin typeface="Open Sans"/>
                <a:cs typeface="Calibri"/>
              </a:rPr>
              <a:t>Entretanto, há algumas demandas que não têm variabilidade temporal específica dentro do ano. Nesse caso, usamos o parâmetro Accumulated Annual Demand (Demanda Anual Acumulada), que nos permite especificar a quantidade de demanda para cada ano do modelo, sem especificar como essa demanda é distribuída ao longo do ano, por exemplo, demanda de transporte de passageiros ou serviço de energia para cozinhar.</a:t>
            </a:r>
          </a:p>
        </p:txBody>
      </p:sp>
      <p:grpSp>
        <p:nvGrpSpPr>
          <p:cNvPr id="5" name="Group 4">
            <a:extLst>
              <a:ext uri="{FF2B5EF4-FFF2-40B4-BE49-F238E27FC236}">
                <a16:creationId xmlns:a16="http://schemas.microsoft.com/office/drawing/2014/main" id="{5C66244C-0D1D-1234-CF70-61E6386F7629}"/>
              </a:ext>
            </a:extLst>
          </p:cNvPr>
          <p:cNvGrpSpPr/>
          <p:nvPr/>
        </p:nvGrpSpPr>
        <p:grpSpPr>
          <a:xfrm>
            <a:off x="787198" y="4224806"/>
            <a:ext cx="9728402" cy="1959544"/>
            <a:chOff x="1758221" y="4136742"/>
            <a:chExt cx="9050506" cy="1759802"/>
          </a:xfrm>
        </p:grpSpPr>
        <p:sp>
          <p:nvSpPr>
            <p:cNvPr id="6" name="TextBox 5">
              <a:extLst>
                <a:ext uri="{FF2B5EF4-FFF2-40B4-BE49-F238E27FC236}">
                  <a16:creationId xmlns:a16="http://schemas.microsoft.com/office/drawing/2014/main" id="{7C11F8DF-6FF1-936B-6086-8A2BC0958882}"/>
                </a:ext>
              </a:extLst>
            </p:cNvPr>
            <p:cNvSpPr txBox="1"/>
            <p:nvPr/>
          </p:nvSpPr>
          <p:spPr>
            <a:xfrm>
              <a:off x="8222094" y="4136742"/>
              <a:ext cx="2586633" cy="746291"/>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Demanda anual especificada + Perfil da demanda anual especificada</a:t>
              </a:r>
              <a:endParaRPr lang="en-US" sz="1600" dirty="0">
                <a:ea typeface="+mn-lt"/>
                <a:cs typeface="+mn-lt"/>
              </a:endParaRPr>
            </a:p>
          </p:txBody>
        </p:sp>
        <p:sp>
          <p:nvSpPr>
            <p:cNvPr id="7" name="TextBox 6">
              <a:extLst>
                <a:ext uri="{FF2B5EF4-FFF2-40B4-BE49-F238E27FC236}">
                  <a16:creationId xmlns:a16="http://schemas.microsoft.com/office/drawing/2014/main" id="{239FABCA-5E22-F340-9E74-E3975280F89A}"/>
                </a:ext>
              </a:extLst>
            </p:cNvPr>
            <p:cNvSpPr txBox="1"/>
            <p:nvPr/>
          </p:nvSpPr>
          <p:spPr>
            <a:xfrm>
              <a:off x="8235386" y="5533558"/>
              <a:ext cx="2573341" cy="304044"/>
            </a:xfrm>
            <a:prstGeom prst="rect">
              <a:avLst/>
            </a:prstGeom>
            <a:no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Demanda anual acumulada</a:t>
              </a:r>
            </a:p>
          </p:txBody>
        </p:sp>
        <p:sp>
          <p:nvSpPr>
            <p:cNvPr id="8" name="TextBox 7">
              <a:extLst>
                <a:ext uri="{FF2B5EF4-FFF2-40B4-BE49-F238E27FC236}">
                  <a16:creationId xmlns:a16="http://schemas.microsoft.com/office/drawing/2014/main" id="{266C1A35-6C89-AB17-A240-AD5F992F57B2}"/>
                </a:ext>
              </a:extLst>
            </p:cNvPr>
            <p:cNvSpPr txBox="1"/>
            <p:nvPr/>
          </p:nvSpPr>
          <p:spPr>
            <a:xfrm>
              <a:off x="1758221" y="4736106"/>
              <a:ext cx="2374059" cy="746291"/>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Precisamos considerar a variabilidade da demanda dentro dos anos?</a:t>
              </a:r>
            </a:p>
          </p:txBody>
        </p:sp>
        <p:sp>
          <p:nvSpPr>
            <p:cNvPr id="9" name="TextBox 8">
              <a:extLst>
                <a:ext uri="{FF2B5EF4-FFF2-40B4-BE49-F238E27FC236}">
                  <a16:creationId xmlns:a16="http://schemas.microsoft.com/office/drawing/2014/main" id="{DBF7D084-6B64-0C8D-E8D8-F9CC4F69B10C}"/>
                </a:ext>
              </a:extLst>
            </p:cNvPr>
            <p:cNvSpPr txBox="1"/>
            <p:nvPr/>
          </p:nvSpPr>
          <p:spPr>
            <a:xfrm>
              <a:off x="5534627" y="4357866"/>
              <a:ext cx="563301" cy="304044"/>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Sim</a:t>
              </a:r>
            </a:p>
          </p:txBody>
        </p:sp>
        <p:sp>
          <p:nvSpPr>
            <p:cNvPr id="10" name="TextBox 9">
              <a:extLst>
                <a:ext uri="{FF2B5EF4-FFF2-40B4-BE49-F238E27FC236}">
                  <a16:creationId xmlns:a16="http://schemas.microsoft.com/office/drawing/2014/main" id="{A3C795AF-CC9F-11A0-D3A3-CF59597E38E4}"/>
                </a:ext>
              </a:extLst>
            </p:cNvPr>
            <p:cNvSpPr txBox="1"/>
            <p:nvPr/>
          </p:nvSpPr>
          <p:spPr>
            <a:xfrm>
              <a:off x="5573209" y="5592500"/>
              <a:ext cx="563301" cy="304044"/>
            </a:xfrm>
            <a:prstGeom prst="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Não</a:t>
              </a:r>
            </a:p>
          </p:txBody>
        </p:sp>
        <p:cxnSp>
          <p:nvCxnSpPr>
            <p:cNvPr id="11" name="Straight Arrow Connector 10">
              <a:extLst>
                <a:ext uri="{FF2B5EF4-FFF2-40B4-BE49-F238E27FC236}">
                  <a16:creationId xmlns:a16="http://schemas.microsoft.com/office/drawing/2014/main" id="{6C05E499-6DB8-47BE-CCA3-416BE2EF8F8F}"/>
                </a:ext>
              </a:extLst>
            </p:cNvPr>
            <p:cNvCxnSpPr/>
            <p:nvPr/>
          </p:nvCxnSpPr>
          <p:spPr>
            <a:xfrm flipV="1">
              <a:off x="4132283" y="4636743"/>
              <a:ext cx="1290576" cy="416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98D506-7D74-BD3A-E68D-D395B16AAB8F}"/>
                </a:ext>
              </a:extLst>
            </p:cNvPr>
            <p:cNvCxnSpPr>
              <a:cxnSpLocks/>
            </p:cNvCxnSpPr>
            <p:nvPr/>
          </p:nvCxnSpPr>
          <p:spPr>
            <a:xfrm>
              <a:off x="4132282" y="5255989"/>
              <a:ext cx="1280931" cy="480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909C1BE-FC99-7649-3E63-B0D69B8B62A2}"/>
                </a:ext>
              </a:extLst>
            </p:cNvPr>
            <p:cNvCxnSpPr>
              <a:cxnSpLocks/>
            </p:cNvCxnSpPr>
            <p:nvPr/>
          </p:nvCxnSpPr>
          <p:spPr>
            <a:xfrm flipV="1">
              <a:off x="6273599" y="4511350"/>
              <a:ext cx="1637816" cy="308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AADF73B-0D94-6918-A646-C598761945E3}"/>
                </a:ext>
              </a:extLst>
            </p:cNvPr>
            <p:cNvCxnSpPr>
              <a:cxnSpLocks/>
            </p:cNvCxnSpPr>
            <p:nvPr/>
          </p:nvCxnSpPr>
          <p:spPr>
            <a:xfrm>
              <a:off x="6215725" y="5796142"/>
              <a:ext cx="16956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synthesize (79)">
            <a:hlinkClick r:id="" action="ppaction://media"/>
            <a:extLst>
              <a:ext uri="{FF2B5EF4-FFF2-40B4-BE49-F238E27FC236}">
                <a16:creationId xmlns:a16="http://schemas.microsoft.com/office/drawing/2014/main" id="{8CEFB36F-CB5F-708A-F974-8AEC53CFDB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7102" y="584967"/>
            <a:ext cx="1094596" cy="1094596"/>
          </a:xfrm>
          <a:prstGeom prst="rect">
            <a:avLst/>
          </a:prstGeom>
        </p:spPr>
      </p:pic>
    </p:spTree>
    <p:extLst>
      <p:ext uri="{BB962C8B-B14F-4D97-AF65-F5344CB8AC3E}">
        <p14:creationId xmlns:p14="http://schemas.microsoft.com/office/powerpoint/2010/main" val="23483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BD24094-171A-4216-1687-DFBA0BD54DF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552E38-3DA2-ABF2-522C-073C32F5C117}"/>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Potência versus energia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B5BEB7E9-A74C-8DA8-1252-AA0CF244CB3A}"/>
              </a:ext>
            </a:extLst>
          </p:cNvPr>
          <p:cNvSpPr txBox="1">
            <a:spLocks/>
          </p:cNvSpPr>
          <p:nvPr/>
        </p:nvSpPr>
        <p:spPr>
          <a:xfrm>
            <a:off x="787198" y="165099"/>
            <a:ext cx="10477702" cy="8158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Exemplos e unidades de demanda</a:t>
            </a:r>
          </a:p>
        </p:txBody>
      </p:sp>
      <p:sp>
        <p:nvSpPr>
          <p:cNvPr id="3" name="Flowchart: Manual Operation 2">
            <a:extLst>
              <a:ext uri="{FF2B5EF4-FFF2-40B4-BE49-F238E27FC236}">
                <a16:creationId xmlns:a16="http://schemas.microsoft.com/office/drawing/2014/main" id="{F6A0C987-49D5-93D9-8744-AAD015947E3E}"/>
              </a:ext>
            </a:extLst>
          </p:cNvPr>
          <p:cNvSpPr/>
          <p:nvPr/>
        </p:nvSpPr>
        <p:spPr>
          <a:xfrm>
            <a:off x="2124840" y="3752695"/>
            <a:ext cx="2501393" cy="2012407"/>
          </a:xfrm>
          <a:prstGeom prst="flowChartManualOperation">
            <a:avLst/>
          </a:prstGeom>
          <a:solidFill>
            <a:schemeClr val="accent5">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ardrop 4">
            <a:extLst>
              <a:ext uri="{FF2B5EF4-FFF2-40B4-BE49-F238E27FC236}">
                <a16:creationId xmlns:a16="http://schemas.microsoft.com/office/drawing/2014/main" id="{BC3411F8-EB42-58C1-45A2-3B99C3BFAA59}"/>
              </a:ext>
            </a:extLst>
          </p:cNvPr>
          <p:cNvSpPr/>
          <p:nvPr/>
        </p:nvSpPr>
        <p:spPr>
          <a:xfrm rot="18960000">
            <a:off x="3036940" y="2149007"/>
            <a:ext cx="734842" cy="763837"/>
          </a:xfrm>
          <a:prstGeom prst="teardrop">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B8A9879-2947-A9DD-B927-B294F2012CB8}"/>
              </a:ext>
            </a:extLst>
          </p:cNvPr>
          <p:cNvSpPr/>
          <p:nvPr/>
        </p:nvSpPr>
        <p:spPr>
          <a:xfrm>
            <a:off x="5610234" y="4143931"/>
            <a:ext cx="5403172" cy="954107"/>
          </a:xfrm>
          <a:prstGeom prst="rect">
            <a:avLst/>
          </a:prstGeom>
        </p:spPr>
        <p:txBody>
          <a:bodyPr wrap="square" lIns="91440" tIns="45720" rIns="91440" bIns="45720" anchor="t">
            <a:spAutoFit/>
          </a:bodyPr>
          <a:lstStyle/>
          <a:p>
            <a:pPr>
              <a:spcAft>
                <a:spcPts val="1200"/>
              </a:spcAft>
            </a:pPr>
            <a:r>
              <a:rPr lang="en-ZA" sz="2800" dirty="0">
                <a:latin typeface="Open Sans"/>
                <a:ea typeface="Open Sans" panose="020B0606030504020204" pitchFamily="34" charset="0"/>
                <a:cs typeface="Open Sans" panose="020B0606030504020204" pitchFamily="34" charset="0"/>
              </a:rPr>
              <a:t>A energia é como a quantidade total de água no copo</a:t>
            </a:r>
            <a:endParaRPr lang="en-ZA" sz="2800" dirty="0">
              <a:solidFill>
                <a:srgbClr val="000000"/>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0251778B-B75D-B4BC-9C7A-569F6A992614}"/>
              </a:ext>
            </a:extLst>
          </p:cNvPr>
          <p:cNvSpPr/>
          <p:nvPr/>
        </p:nvSpPr>
        <p:spPr>
          <a:xfrm>
            <a:off x="5556451" y="1895525"/>
            <a:ext cx="5403172" cy="954107"/>
          </a:xfrm>
          <a:prstGeom prst="rect">
            <a:avLst/>
          </a:prstGeom>
        </p:spPr>
        <p:txBody>
          <a:bodyPr wrap="square" lIns="91440" tIns="45720" rIns="91440" bIns="45720" anchor="t">
            <a:spAutoFit/>
          </a:bodyPr>
          <a:lstStyle/>
          <a:p>
            <a:pPr>
              <a:spcAft>
                <a:spcPts val="1200"/>
              </a:spcAft>
            </a:pPr>
            <a:r>
              <a:rPr lang="en-ZA" sz="2800" dirty="0">
                <a:solidFill>
                  <a:srgbClr val="000000"/>
                </a:solidFill>
                <a:latin typeface="Open Sans"/>
                <a:ea typeface="Open Sans" panose="020B0606030504020204" pitchFamily="34" charset="0"/>
                <a:cs typeface="Open Sans" panose="020B0606030504020204" pitchFamily="34" charset="0"/>
              </a:rPr>
              <a:t>A potência é como a velocidade com que a água é despejada no copo</a:t>
            </a:r>
          </a:p>
        </p:txBody>
      </p:sp>
      <p:sp>
        <p:nvSpPr>
          <p:cNvPr id="8" name="Flowchart: Manual Operation 7">
            <a:extLst>
              <a:ext uri="{FF2B5EF4-FFF2-40B4-BE49-F238E27FC236}">
                <a16:creationId xmlns:a16="http://schemas.microsoft.com/office/drawing/2014/main" id="{495CCCE8-F73E-23C4-71DA-C9CFD936494C}"/>
              </a:ext>
            </a:extLst>
          </p:cNvPr>
          <p:cNvSpPr/>
          <p:nvPr/>
        </p:nvSpPr>
        <p:spPr>
          <a:xfrm>
            <a:off x="2121396" y="3429000"/>
            <a:ext cx="2565930" cy="2303448"/>
          </a:xfrm>
          <a:prstGeom prst="flowChartManualOperati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synthesize (80)">
            <a:hlinkClick r:id="" action="ppaction://media"/>
            <a:extLst>
              <a:ext uri="{FF2B5EF4-FFF2-40B4-BE49-F238E27FC236}">
                <a16:creationId xmlns:a16="http://schemas.microsoft.com/office/drawing/2014/main" id="{F857FDAD-D5D3-6359-F69D-B5E4A1B18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77662" y="681785"/>
            <a:ext cx="1059207" cy="1059207"/>
          </a:xfrm>
          <a:prstGeom prst="rect">
            <a:avLst/>
          </a:prstGeom>
        </p:spPr>
      </p:pic>
    </p:spTree>
    <p:extLst>
      <p:ext uri="{BB962C8B-B14F-4D97-AF65-F5344CB8AC3E}">
        <p14:creationId xmlns:p14="http://schemas.microsoft.com/office/powerpoint/2010/main" val="249894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2AAD4C8-5270-4007-FE75-6C2DF3B420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622E1A-A9B9-28B7-DDB3-82203677F346}"/>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Unidades para demanda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C2E59FA-92BB-B253-4031-5F1868B24393}"/>
              </a:ext>
            </a:extLst>
          </p:cNvPr>
          <p:cNvSpPr txBox="1">
            <a:spLocks/>
          </p:cNvSpPr>
          <p:nvPr/>
        </p:nvSpPr>
        <p:spPr>
          <a:xfrm>
            <a:off x="787198" y="101599"/>
            <a:ext cx="10617402" cy="8793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Exemplos e unidades de demanda</a:t>
            </a:r>
          </a:p>
        </p:txBody>
      </p:sp>
      <p:sp>
        <p:nvSpPr>
          <p:cNvPr id="3" name="Rectangle 2">
            <a:extLst>
              <a:ext uri="{FF2B5EF4-FFF2-40B4-BE49-F238E27FC236}">
                <a16:creationId xmlns:a16="http://schemas.microsoft.com/office/drawing/2014/main" id="{F3F607DA-27E0-C81D-6C1B-1DD2162072FB}"/>
              </a:ext>
            </a:extLst>
          </p:cNvPr>
          <p:cNvSpPr/>
          <p:nvPr/>
        </p:nvSpPr>
        <p:spPr>
          <a:xfrm>
            <a:off x="1474820" y="2072036"/>
            <a:ext cx="8240681" cy="3108543"/>
          </a:xfrm>
          <a:prstGeom prst="rect">
            <a:avLst/>
          </a:prstGeom>
        </p:spPr>
        <p:txBody>
          <a:bodyPr wrap="square" lIns="91440" tIns="45720" rIns="91440" bIns="45720" anchor="t">
            <a:spAutoFit/>
          </a:bodyPr>
          <a:lstStyle/>
          <a:p>
            <a:pPr algn="ctr"/>
            <a:r>
              <a:rPr lang="en-US" sz="2800" dirty="0">
                <a:latin typeface="Open Sans"/>
                <a:ea typeface="+mn-lt"/>
                <a:cs typeface="+mn-lt"/>
              </a:rPr>
              <a:t>1 Petajoule (PJ) = 1000 Terajoules (TJ)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1 Petajoule (PJ) = 1.000.000 Gigajoules (GJ)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3,6 Petajoules (PJ) = 1 Terawatt-hora (TWh) </a:t>
            </a:r>
            <a:endParaRPr lang="en-US" sz="2800" dirty="0">
              <a:latin typeface="Open Sans"/>
            </a:endParaRPr>
          </a:p>
          <a:p>
            <a:pPr algn="ctr"/>
            <a:endParaRPr lang="en-US" sz="2800" dirty="0">
              <a:latin typeface="Open Sans"/>
            </a:endParaRPr>
          </a:p>
          <a:p>
            <a:pPr algn="ctr">
              <a:spcAft>
                <a:spcPts val="1200"/>
              </a:spcAft>
            </a:pPr>
            <a:r>
              <a:rPr lang="en-US" sz="2800" dirty="0">
                <a:latin typeface="Open Sans"/>
                <a:ea typeface="+mn-lt"/>
                <a:cs typeface="+mn-lt"/>
              </a:rPr>
              <a:t>0,0036 Petajoules (PJ) = 1 Gigawatt-hora (GWh)</a:t>
            </a:r>
            <a:endParaRPr lang="en-US" sz="2800" dirty="0">
              <a:latin typeface="Open Sans"/>
            </a:endParaRPr>
          </a:p>
        </p:txBody>
      </p:sp>
      <p:pic>
        <p:nvPicPr>
          <p:cNvPr id="5" name="synthesize (81)">
            <a:hlinkClick r:id="" action="ppaction://media"/>
            <a:extLst>
              <a:ext uri="{FF2B5EF4-FFF2-40B4-BE49-F238E27FC236}">
                <a16:creationId xmlns:a16="http://schemas.microsoft.com/office/drawing/2014/main" id="{F7EB8DD4-0AE5-A9BD-D100-B6E898518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0971" y="808104"/>
            <a:ext cx="1025585" cy="1025585"/>
          </a:xfrm>
          <a:prstGeom prst="rect">
            <a:avLst/>
          </a:prstGeom>
        </p:spPr>
      </p:pic>
    </p:spTree>
    <p:extLst>
      <p:ext uri="{BB962C8B-B14F-4D97-AF65-F5344CB8AC3E}">
        <p14:creationId xmlns:p14="http://schemas.microsoft.com/office/powerpoint/2010/main" val="121924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4.4 Referências</a:t>
            </a:r>
          </a:p>
        </p:txBody>
      </p:sp>
      <p:sp>
        <p:nvSpPr>
          <p:cNvPr id="4" name="TextBox 3">
            <a:extLst>
              <a:ext uri="{FF2B5EF4-FFF2-40B4-BE49-F238E27FC236}">
                <a16:creationId xmlns:a16="http://schemas.microsoft.com/office/drawing/2014/main" id="{17AD43E5-AB0E-90F8-06FE-CE5A73D64BD4}"/>
              </a:ext>
            </a:extLst>
          </p:cNvPr>
          <p:cNvSpPr txBox="1"/>
          <p:nvPr/>
        </p:nvSpPr>
        <p:spPr>
          <a:xfrm>
            <a:off x="786321" y="1809086"/>
            <a:ext cx="1017219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a:ea typeface="+mn-lt"/>
                <a:cs typeface="+mn-lt"/>
              </a:rPr>
              <a:t>Taliotis</a:t>
            </a:r>
            <a:r>
              <a:rPr lang="en-GB" sz="2000" dirty="0">
                <a:latin typeface="Open Sans" panose="020B0606030504020204"/>
                <a:ea typeface="+mn-lt"/>
                <a:cs typeface="+mn-lt"/>
              </a:rPr>
              <a:t>, Constantinos, </a:t>
            </a:r>
            <a:r>
              <a:rPr lang="en-GB" sz="2000" dirty="0" err="1">
                <a:latin typeface="Open Sans" panose="020B0606030504020204"/>
                <a:ea typeface="+mn-lt"/>
                <a:cs typeface="+mn-lt"/>
              </a:rPr>
              <a:t>Gardumi</a:t>
            </a:r>
            <a:r>
              <a:rPr lang="en-GB" sz="2000" dirty="0">
                <a:latin typeface="Open Sans" panose="020B0606030504020204"/>
                <a:ea typeface="+mn-lt"/>
                <a:cs typeface="+mn-lt"/>
              </a:rPr>
              <a:t>, Francesco, </a:t>
            </a:r>
            <a:r>
              <a:rPr lang="en-GB" sz="2000" dirty="0" err="1">
                <a:latin typeface="Open Sans" panose="020B0606030504020204"/>
                <a:ea typeface="+mn-lt"/>
                <a:cs typeface="+mn-lt"/>
              </a:rPr>
              <a:t>Shivakumar</a:t>
            </a:r>
            <a:r>
              <a:rPr lang="en-GB" sz="2000" dirty="0">
                <a:latin typeface="Open Sans" panose="020B0606030504020204"/>
                <a:ea typeface="+mn-lt"/>
                <a:cs typeface="+mn-lt"/>
              </a:rPr>
              <a:t>, Abhishek, Sridharan, Vignesh, Ramos, Eunice, </a:t>
            </a:r>
            <a:r>
              <a:rPr lang="en-GB" sz="2000" dirty="0" err="1">
                <a:latin typeface="Open Sans" panose="020B0606030504020204"/>
                <a:ea typeface="+mn-lt"/>
                <a:cs typeface="+mn-lt"/>
              </a:rPr>
              <a:t>Beltramo</a:t>
            </a:r>
            <a:r>
              <a:rPr lang="en-GB" sz="2000" dirty="0">
                <a:latin typeface="Open Sans" panose="020B0606030504020204"/>
                <a:ea typeface="+mn-lt"/>
                <a:cs typeface="+mn-lt"/>
              </a:rPr>
              <a:t>, Agnese, ... Howells, Mark. (2018, novembro). Definindo as demandas finais de energia no </a:t>
            </a:r>
            <a:r>
              <a:rPr lang="en-GB" sz="2000" dirty="0" err="1">
                <a:latin typeface="Open Sans" panose="020B0606030504020204"/>
                <a:ea typeface="+mn-lt"/>
                <a:cs typeface="+mn-lt"/>
              </a:rPr>
              <a:t>OSeMOSYS</a:t>
            </a:r>
            <a:r>
              <a:rPr lang="en-GB" sz="2000" dirty="0">
                <a:latin typeface="Open Sans" panose="020B0606030504020204"/>
                <a:ea typeface="+mn-lt"/>
                <a:cs typeface="+mn-lt"/>
              </a:rPr>
              <a:t>. </a:t>
            </a:r>
            <a:r>
              <a:rPr lang="en-GB" sz="2000" dirty="0" err="1">
                <a:latin typeface="Open Sans" panose="020B0606030504020204"/>
                <a:ea typeface="+mn-lt"/>
                <a:cs typeface="+mn-lt"/>
              </a:rPr>
              <a:t>Zenodo. </a:t>
            </a:r>
            <a:r>
              <a:rPr lang="en-GB" sz="2000" dirty="0">
                <a:latin typeface="Open Sans" panose="020B0606030504020204"/>
                <a:ea typeface="+mn-lt"/>
                <a:cs typeface="+mn-lt"/>
                <a:hlinkClick r:id="rId3"/>
              </a:rPr>
              <a:t>http://doi.org/10.5281/zenodo.4585689</a:t>
            </a:r>
            <a:endParaRPr lang="en-GB" sz="2000" dirty="0">
              <a:latin typeface="Open Sans" panose="020B0606030504020204"/>
              <a:ea typeface="+mn-lt"/>
              <a:cs typeface="+mn-lt"/>
            </a:endParaRP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Setores de energia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Características da demanda de energia </a:t>
            </a:r>
            <a:endParaRPr lang="en-US" dirty="0">
              <a:cs typeface="Calibri Light" panose="020F0302020204030204"/>
            </a:endParaRPr>
          </a:p>
        </p:txBody>
      </p:sp>
      <p:grpSp>
        <p:nvGrpSpPr>
          <p:cNvPr id="29" name="Group 28">
            <a:extLst>
              <a:ext uri="{FF2B5EF4-FFF2-40B4-BE49-F238E27FC236}">
                <a16:creationId xmlns:a16="http://schemas.microsoft.com/office/drawing/2014/main" id="{550A2C8D-94B4-5693-0BBC-2ED7C8F6ACE3}"/>
              </a:ext>
            </a:extLst>
          </p:cNvPr>
          <p:cNvGrpSpPr/>
          <p:nvPr/>
        </p:nvGrpSpPr>
        <p:grpSpPr>
          <a:xfrm>
            <a:off x="225450" y="2028765"/>
            <a:ext cx="11776049" cy="2768812"/>
            <a:chOff x="1066800" y="2106478"/>
            <a:chExt cx="9955543" cy="1958188"/>
          </a:xfrm>
        </p:grpSpPr>
        <p:pic>
          <p:nvPicPr>
            <p:cNvPr id="30" name="Graphic 9" descr="Factory with solid fill">
              <a:extLst>
                <a:ext uri="{FF2B5EF4-FFF2-40B4-BE49-F238E27FC236}">
                  <a16:creationId xmlns:a16="http://schemas.microsoft.com/office/drawing/2014/main" id="{928B44AC-C5FD-05D1-A6BC-3969BC12A9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800" y="2106478"/>
              <a:ext cx="1379349" cy="1392264"/>
            </a:xfrm>
            <a:prstGeom prst="rect">
              <a:avLst/>
            </a:prstGeom>
          </p:spPr>
        </p:pic>
        <p:pic>
          <p:nvPicPr>
            <p:cNvPr id="31" name="Graphic 10" descr="Car with solid fill">
              <a:extLst>
                <a:ext uri="{FF2B5EF4-FFF2-40B4-BE49-F238E27FC236}">
                  <a16:creationId xmlns:a16="http://schemas.microsoft.com/office/drawing/2014/main" id="{1FF446C1-07D9-BB1E-A79F-0B75CDE00D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4462" y="2326039"/>
              <a:ext cx="1250195" cy="1301856"/>
            </a:xfrm>
            <a:prstGeom prst="rect">
              <a:avLst/>
            </a:prstGeom>
          </p:spPr>
        </p:pic>
        <p:pic>
          <p:nvPicPr>
            <p:cNvPr id="32" name="Graphic 11" descr="Leaf with solid fill">
              <a:extLst>
                <a:ext uri="{FF2B5EF4-FFF2-40B4-BE49-F238E27FC236}">
                  <a16:creationId xmlns:a16="http://schemas.microsoft.com/office/drawing/2014/main" id="{0026AAE3-E3EB-A591-D832-F7D4B34594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81708" y="2352675"/>
              <a:ext cx="1069383" cy="1069383"/>
            </a:xfrm>
            <a:prstGeom prst="rect">
              <a:avLst/>
            </a:prstGeom>
          </p:spPr>
        </p:pic>
        <p:pic>
          <p:nvPicPr>
            <p:cNvPr id="33" name="Graphic 12" descr="Shopping cart with solid fill">
              <a:extLst>
                <a:ext uri="{FF2B5EF4-FFF2-40B4-BE49-F238E27FC236}">
                  <a16:creationId xmlns:a16="http://schemas.microsoft.com/office/drawing/2014/main" id="{24342D6D-E115-16C5-E095-2C82394D5D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91702" y="2327652"/>
              <a:ext cx="1121045" cy="1095214"/>
            </a:xfrm>
            <a:prstGeom prst="rect">
              <a:avLst/>
            </a:prstGeom>
          </p:spPr>
        </p:pic>
        <p:pic>
          <p:nvPicPr>
            <p:cNvPr id="34" name="Graphic 13" descr="House with solid fill">
              <a:extLst>
                <a:ext uri="{FF2B5EF4-FFF2-40B4-BE49-F238E27FC236}">
                  <a16:creationId xmlns:a16="http://schemas.microsoft.com/office/drawing/2014/main" id="{04B3D4C2-BE83-0D37-855A-7AC5F32C2B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76917" y="2225137"/>
              <a:ext cx="1237281" cy="1237281"/>
            </a:xfrm>
            <a:prstGeom prst="rect">
              <a:avLst/>
            </a:prstGeom>
          </p:spPr>
        </p:pic>
        <p:sp>
          <p:nvSpPr>
            <p:cNvPr id="35" name="Rectangle 34">
              <a:extLst>
                <a:ext uri="{FF2B5EF4-FFF2-40B4-BE49-F238E27FC236}">
                  <a16:creationId xmlns:a16="http://schemas.microsoft.com/office/drawing/2014/main" id="{A0EC14B7-BFD4-C65F-3F6B-CBE5F89363B2}"/>
                </a:ext>
              </a:extLst>
            </p:cNvPr>
            <p:cNvSpPr/>
            <p:nvPr/>
          </p:nvSpPr>
          <p:spPr>
            <a:xfrm>
              <a:off x="1080943" y="3727279"/>
              <a:ext cx="1466191"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Industrial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3546E952-316E-8DE4-0107-529D11EB5008}"/>
                </a:ext>
              </a:extLst>
            </p:cNvPr>
            <p:cNvSpPr/>
            <p:nvPr/>
          </p:nvSpPr>
          <p:spPr>
            <a:xfrm>
              <a:off x="2951608" y="3727278"/>
              <a:ext cx="1778027"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Residencial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B69F95EF-E315-7FE7-BBCE-8C8332C075E8}"/>
                </a:ext>
              </a:extLst>
            </p:cNvPr>
            <p:cNvSpPr/>
            <p:nvPr/>
          </p:nvSpPr>
          <p:spPr>
            <a:xfrm>
              <a:off x="4994264" y="3727278"/>
              <a:ext cx="1891420"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Comercial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295FFCE6-1DCB-E0D3-814F-FF6AE10FC0F4}"/>
                </a:ext>
              </a:extLst>
            </p:cNvPr>
            <p:cNvSpPr/>
            <p:nvPr/>
          </p:nvSpPr>
          <p:spPr>
            <a:xfrm>
              <a:off x="7073621" y="3727279"/>
              <a:ext cx="1678806" cy="337387"/>
            </a:xfrm>
            <a:prstGeom prst="rect">
              <a:avLst/>
            </a:prstGeom>
          </p:spPr>
          <p:txBody>
            <a:bodyPr wrap="square" lIns="91440" tIns="45720" rIns="91440" bIns="45720" anchor="t">
              <a:spAutoFit/>
            </a:bodyPr>
            <a:lstStyle/>
            <a:p>
              <a:pPr>
                <a:spcAft>
                  <a:spcPts val="1200"/>
                </a:spcAft>
              </a:pPr>
              <a:r>
                <a:rPr lang="en-ZA" sz="2500" b="1" dirty="0">
                  <a:solidFill>
                    <a:srgbClr val="000000"/>
                  </a:solidFill>
                  <a:latin typeface="Open Sans"/>
                  <a:ea typeface="Open Sans" panose="020B0606030504020204" pitchFamily="34" charset="0"/>
                  <a:cs typeface="Open Sans" panose="020B0606030504020204" pitchFamily="34" charset="0"/>
                </a:rPr>
                <a:t>Transporte</a:t>
              </a:r>
            </a:p>
          </p:txBody>
        </p:sp>
        <p:sp>
          <p:nvSpPr>
            <p:cNvPr id="39" name="Rectangle 38">
              <a:extLst>
                <a:ext uri="{FF2B5EF4-FFF2-40B4-BE49-F238E27FC236}">
                  <a16:creationId xmlns:a16="http://schemas.microsoft.com/office/drawing/2014/main" id="{AD0260D6-A049-FB0F-CD10-2A16D0B4D81A}"/>
                </a:ext>
              </a:extLst>
            </p:cNvPr>
            <p:cNvSpPr/>
            <p:nvPr/>
          </p:nvSpPr>
          <p:spPr>
            <a:xfrm>
              <a:off x="9088400" y="3727279"/>
              <a:ext cx="1933943"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Agricultura</a:t>
              </a:r>
              <a:endParaRPr lang="en-ZA" sz="2500" b="1" dirty="0">
                <a:solidFill>
                  <a:srgbClr val="000000"/>
                </a:solidFill>
                <a:latin typeface="Open Sans"/>
                <a:ea typeface="Open Sans" panose="020B0606030504020204" pitchFamily="34" charset="0"/>
                <a:cs typeface="Open Sans" panose="020B0606030504020204" pitchFamily="34" charset="0"/>
              </a:endParaRPr>
            </a:p>
          </p:txBody>
        </p:sp>
      </p:grpSp>
      <p:pic>
        <p:nvPicPr>
          <p:cNvPr id="2" name="synthesize (62)">
            <a:hlinkClick r:id="" action="ppaction://media"/>
            <a:extLst>
              <a:ext uri="{FF2B5EF4-FFF2-40B4-BE49-F238E27FC236}">
                <a16:creationId xmlns:a16="http://schemas.microsoft.com/office/drawing/2014/main" id="{FD482933-C948-0235-4B7C-36DD6D15A3B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249905" y="945497"/>
            <a:ext cx="1215596" cy="1215596"/>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622723E-B43C-96DA-E78F-551E5F8F78BA}"/>
            </a:ext>
          </a:extLst>
        </p:cNvPr>
        <p:cNvGrpSpPr/>
        <p:nvPr/>
      </p:nvGrpSpPr>
      <p:grpSpPr>
        <a:xfrm>
          <a:off x="0" y="0"/>
          <a:ext cx="0" cy="0"/>
          <a:chOff x="0" y="0"/>
          <a:chExt cx="0" cy="0"/>
        </a:xfrm>
      </p:grpSpPr>
      <p:pic>
        <p:nvPicPr>
          <p:cNvPr id="2" name="Picture 11" descr="Chart, line chart&#10;&#10;Description automatically generated">
            <a:extLst>
              <a:ext uri="{FF2B5EF4-FFF2-40B4-BE49-F238E27FC236}">
                <a16:creationId xmlns:a16="http://schemas.microsoft.com/office/drawing/2014/main" id="{92D4F6ED-9EED-255E-DABA-2BEA3710DF5F}"/>
              </a:ext>
            </a:extLst>
          </p:cNvPr>
          <p:cNvPicPr>
            <a:picLocks noGrp="1" noChangeAspect="1"/>
          </p:cNvPicPr>
          <p:nvPr>
            <p:ph idx="1"/>
          </p:nvPr>
        </p:nvPicPr>
        <p:blipFill>
          <a:blip r:embed="rId5"/>
          <a:stretch>
            <a:fillRect/>
          </a:stretch>
        </p:blipFill>
        <p:spPr>
          <a:xfrm>
            <a:off x="2314574" y="1355315"/>
            <a:ext cx="7044703" cy="5123869"/>
          </a:xfrm>
        </p:spPr>
      </p:pic>
      <p:sp>
        <p:nvSpPr>
          <p:cNvPr id="3" name="Slide Number Placeholder 1">
            <a:extLst>
              <a:ext uri="{FF2B5EF4-FFF2-40B4-BE49-F238E27FC236}">
                <a16:creationId xmlns:a16="http://schemas.microsoft.com/office/drawing/2014/main" id="{ECED3198-5A6F-B2D7-CEDD-8585B3E0835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5BE85950-45B2-F815-AF71-9BD06AD95E7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Variações na demanda diária de energia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C634015-360A-EB44-60F3-20A5C080E79E}"/>
              </a:ext>
            </a:extLst>
          </p:cNvPr>
          <p:cNvSpPr txBox="1">
            <a:spLocks/>
          </p:cNvSpPr>
          <p:nvPr/>
        </p:nvSpPr>
        <p:spPr>
          <a:xfrm>
            <a:off x="343847" y="150594"/>
            <a:ext cx="10767176"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Características da demanda de energia </a:t>
            </a:r>
            <a:endParaRPr lang="en-US" dirty="0">
              <a:cs typeface="Calibri Light" panose="020F0302020204030204"/>
            </a:endParaRPr>
          </a:p>
        </p:txBody>
      </p:sp>
      <p:sp>
        <p:nvSpPr>
          <p:cNvPr id="4" name="TextBox 3">
            <a:extLst>
              <a:ext uri="{FF2B5EF4-FFF2-40B4-BE49-F238E27FC236}">
                <a16:creationId xmlns:a16="http://schemas.microsoft.com/office/drawing/2014/main" id="{4BBC7B08-0CB7-DD24-E4C5-1B27E4C72009}"/>
              </a:ext>
            </a:extLst>
          </p:cNvPr>
          <p:cNvSpPr txBox="1"/>
          <p:nvPr/>
        </p:nvSpPr>
        <p:spPr>
          <a:xfrm>
            <a:off x="612326" y="6222885"/>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 </a:t>
            </a:r>
            <a:r>
              <a:rPr lang="en-GB" sz="1000" dirty="0">
                <a:latin typeface="Open Sans"/>
                <a:cs typeface="Calibri"/>
              </a:rPr>
              <a:t>et al. 2018, </a:t>
            </a:r>
            <a:r>
              <a:rPr lang="en-GB" sz="1000" dirty="0">
                <a:latin typeface="Open Sans"/>
                <a:cs typeface="Calibri"/>
                <a:hlinkClick r:id="rId6"/>
              </a:rPr>
              <a:t>imagem</a:t>
            </a:r>
            <a:r>
              <a:rPr lang="en-GB" sz="1000" dirty="0">
                <a:latin typeface="Open Sans"/>
                <a:cs typeface="Calibri"/>
              </a:rPr>
              <a:t>, licenciada sob </a:t>
            </a:r>
            <a:r>
              <a:rPr lang="en-GB" sz="1000" dirty="0">
                <a:latin typeface="Open Sans"/>
                <a:cs typeface="Calibri"/>
                <a:hlinkClick r:id="rId7"/>
              </a:rPr>
              <a:t>CC BY 4.0</a:t>
            </a:r>
            <a:r>
              <a:rPr lang="en-GB" sz="1000" dirty="0">
                <a:latin typeface="Open Sans"/>
                <a:cs typeface="Calibri"/>
              </a:rPr>
              <a:t>)</a:t>
            </a:r>
          </a:p>
        </p:txBody>
      </p:sp>
      <p:pic>
        <p:nvPicPr>
          <p:cNvPr id="5" name="synthesize (63)">
            <a:hlinkClick r:id="" action="ppaction://media"/>
            <a:extLst>
              <a:ext uri="{FF2B5EF4-FFF2-40B4-BE49-F238E27FC236}">
                <a16:creationId xmlns:a16="http://schemas.microsoft.com/office/drawing/2014/main" id="{EB0611D8-129F-92FF-9822-F38A446D87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40106" y="833896"/>
            <a:ext cx="1042838" cy="1042838"/>
          </a:xfrm>
          <a:prstGeom prst="rect">
            <a:avLst/>
          </a:prstGeom>
        </p:spPr>
      </p:pic>
    </p:spTree>
    <p:extLst>
      <p:ext uri="{BB962C8B-B14F-4D97-AF65-F5344CB8AC3E}">
        <p14:creationId xmlns:p14="http://schemas.microsoft.com/office/powerpoint/2010/main" val="37324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F3F07E8-6153-B329-A9CC-EB922CBA8AF7}"/>
            </a:ext>
          </a:extLst>
        </p:cNvPr>
        <p:cNvGrpSpPr/>
        <p:nvPr/>
      </p:nvGrpSpPr>
      <p:grpSpPr>
        <a:xfrm>
          <a:off x="0" y="0"/>
          <a:ext cx="0" cy="0"/>
          <a:chOff x="0" y="0"/>
          <a:chExt cx="0" cy="0"/>
        </a:xfrm>
      </p:grpSpPr>
      <p:pic>
        <p:nvPicPr>
          <p:cNvPr id="2" name="Picture 8" descr="Chart, line chart&#10;&#10;Description automatically generated">
            <a:extLst>
              <a:ext uri="{FF2B5EF4-FFF2-40B4-BE49-F238E27FC236}">
                <a16:creationId xmlns:a16="http://schemas.microsoft.com/office/drawing/2014/main" id="{E4BCF5D2-A2F8-9CF6-8438-D36B53714CF8}"/>
              </a:ext>
            </a:extLst>
          </p:cNvPr>
          <p:cNvPicPr>
            <a:picLocks noGrp="1" noChangeAspect="1"/>
          </p:cNvPicPr>
          <p:nvPr>
            <p:ph idx="1"/>
          </p:nvPr>
        </p:nvPicPr>
        <p:blipFill>
          <a:blip r:embed="rId5"/>
          <a:stretch>
            <a:fillRect/>
          </a:stretch>
        </p:blipFill>
        <p:spPr>
          <a:xfrm>
            <a:off x="125297" y="1400179"/>
            <a:ext cx="11601243" cy="4974560"/>
          </a:xfrm>
        </p:spPr>
      </p:pic>
      <p:sp>
        <p:nvSpPr>
          <p:cNvPr id="3" name="Slide Number Placeholder 1">
            <a:extLst>
              <a:ext uri="{FF2B5EF4-FFF2-40B4-BE49-F238E27FC236}">
                <a16:creationId xmlns:a16="http://schemas.microsoft.com/office/drawing/2014/main" id="{D4716E0D-A0EE-844F-71AA-6F57D3C89C6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7" name="Rectangle 6">
            <a:extLst>
              <a:ext uri="{FF2B5EF4-FFF2-40B4-BE49-F238E27FC236}">
                <a16:creationId xmlns:a16="http://schemas.microsoft.com/office/drawing/2014/main" id="{81E1DA0C-6D4A-8AD4-8DD3-7375665D184A}"/>
              </a:ext>
            </a:extLst>
          </p:cNvPr>
          <p:cNvSpPr/>
          <p:nvPr/>
        </p:nvSpPr>
        <p:spPr>
          <a:xfrm>
            <a:off x="343846" y="995986"/>
            <a:ext cx="6857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Importância das demandas específicas do setor </a:t>
            </a:r>
          </a:p>
        </p:txBody>
      </p:sp>
      <p:sp>
        <p:nvSpPr>
          <p:cNvPr id="8" name="Title 10">
            <a:extLst>
              <a:ext uri="{FF2B5EF4-FFF2-40B4-BE49-F238E27FC236}">
                <a16:creationId xmlns:a16="http://schemas.microsoft.com/office/drawing/2014/main" id="{26D876B2-0089-4364-0FBD-95AC6843796B}"/>
              </a:ext>
            </a:extLst>
          </p:cNvPr>
          <p:cNvSpPr txBox="1">
            <a:spLocks/>
          </p:cNvSpPr>
          <p:nvPr/>
        </p:nvSpPr>
        <p:spPr>
          <a:xfrm>
            <a:off x="343847" y="150594"/>
            <a:ext cx="10767176"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Características da demanda de energia </a:t>
            </a:r>
            <a:endParaRPr lang="en-US" dirty="0">
              <a:cs typeface="Calibri Light" panose="020F0302020204030204"/>
            </a:endParaRPr>
          </a:p>
        </p:txBody>
      </p:sp>
      <p:sp>
        <p:nvSpPr>
          <p:cNvPr id="4" name="TextBox 3">
            <a:extLst>
              <a:ext uri="{FF2B5EF4-FFF2-40B4-BE49-F238E27FC236}">
                <a16:creationId xmlns:a16="http://schemas.microsoft.com/office/drawing/2014/main" id="{C9AE27A4-CD72-50FD-70D6-7CEF165B400B}"/>
              </a:ext>
            </a:extLst>
          </p:cNvPr>
          <p:cNvSpPr txBox="1"/>
          <p:nvPr/>
        </p:nvSpPr>
        <p:spPr>
          <a:xfrm>
            <a:off x="343847" y="6246148"/>
            <a:ext cx="3548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cs typeface="Calibri"/>
              </a:rPr>
              <a:t>(Olaniyan et al. (2018), </a:t>
            </a:r>
            <a:r>
              <a:rPr lang="en-GB" sz="1000" dirty="0">
                <a:cs typeface="Calibri"/>
                <a:hlinkClick r:id="rId6"/>
              </a:rPr>
              <a:t>imagem</a:t>
            </a:r>
            <a:r>
              <a:rPr lang="en-GB" sz="1000" dirty="0">
                <a:cs typeface="Calibri"/>
              </a:rPr>
              <a:t>, licenciada sob </a:t>
            </a:r>
            <a:r>
              <a:rPr lang="en-GB" sz="1000" dirty="0">
                <a:cs typeface="Calibri"/>
                <a:hlinkClick r:id="rId7"/>
              </a:rPr>
              <a:t>CC BY 4.0</a:t>
            </a:r>
            <a:r>
              <a:rPr lang="en-GB" sz="1000" dirty="0">
                <a:cs typeface="Calibri"/>
              </a:rPr>
              <a:t>)</a:t>
            </a:r>
          </a:p>
        </p:txBody>
      </p:sp>
      <p:pic>
        <p:nvPicPr>
          <p:cNvPr id="5" name="synthesize (64)">
            <a:hlinkClick r:id="" action="ppaction://media"/>
            <a:extLst>
              <a:ext uri="{FF2B5EF4-FFF2-40B4-BE49-F238E27FC236}">
                <a16:creationId xmlns:a16="http://schemas.microsoft.com/office/drawing/2014/main" id="{2D3F60B1-086F-1B78-B395-85A7797DD6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56231" y="721266"/>
            <a:ext cx="870309" cy="870309"/>
          </a:xfrm>
          <a:prstGeom prst="rect">
            <a:avLst/>
          </a:prstGeom>
        </p:spPr>
      </p:pic>
    </p:spTree>
    <p:extLst>
      <p:ext uri="{BB962C8B-B14F-4D97-AF65-F5344CB8AC3E}">
        <p14:creationId xmlns:p14="http://schemas.microsoft.com/office/powerpoint/2010/main" val="304105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75FEDD4-AF5C-1381-749D-3C1BBDD17E5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3C46F8F-385F-3D4E-9BA2-D8F5F38DE21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7" name="Rectangle 6">
            <a:extLst>
              <a:ext uri="{FF2B5EF4-FFF2-40B4-BE49-F238E27FC236}">
                <a16:creationId xmlns:a16="http://schemas.microsoft.com/office/drawing/2014/main" id="{D228F6A4-4BA4-7A28-D62C-AC1B1CBF58B3}"/>
              </a:ext>
            </a:extLst>
          </p:cNvPr>
          <p:cNvSpPr/>
          <p:nvPr/>
        </p:nvSpPr>
        <p:spPr>
          <a:xfrm>
            <a:off x="343846" y="995986"/>
            <a:ext cx="74539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Variações de longo prazo nas demandas de energia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2C175B50-4BDA-6781-60EB-0B6088FEB697}"/>
              </a:ext>
            </a:extLst>
          </p:cNvPr>
          <p:cNvSpPr txBox="1">
            <a:spLocks/>
          </p:cNvSpPr>
          <p:nvPr/>
        </p:nvSpPr>
        <p:spPr>
          <a:xfrm>
            <a:off x="343847" y="150594"/>
            <a:ext cx="10767176"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Características da demanda de energia </a:t>
            </a:r>
            <a:endParaRPr lang="en-US" dirty="0">
              <a:cs typeface="Calibri Light" panose="020F0302020204030204"/>
            </a:endParaRPr>
          </a:p>
        </p:txBody>
      </p:sp>
      <p:pic>
        <p:nvPicPr>
          <p:cNvPr id="2" name="Picture 8" descr="Chart, line chart&#10;&#10;Description automatically generated">
            <a:extLst>
              <a:ext uri="{FF2B5EF4-FFF2-40B4-BE49-F238E27FC236}">
                <a16:creationId xmlns:a16="http://schemas.microsoft.com/office/drawing/2014/main" id="{E6DEED46-5F38-EF0B-8DCF-CF84601F3492}"/>
              </a:ext>
            </a:extLst>
          </p:cNvPr>
          <p:cNvPicPr>
            <a:picLocks noChangeAspect="1"/>
          </p:cNvPicPr>
          <p:nvPr/>
        </p:nvPicPr>
        <p:blipFill>
          <a:blip r:embed="rId5"/>
          <a:stretch>
            <a:fillRect/>
          </a:stretch>
        </p:blipFill>
        <p:spPr>
          <a:xfrm>
            <a:off x="2255079" y="1479421"/>
            <a:ext cx="6580890" cy="4935667"/>
          </a:xfrm>
          <a:prstGeom prst="rect">
            <a:avLst/>
          </a:prstGeom>
        </p:spPr>
      </p:pic>
      <p:pic>
        <p:nvPicPr>
          <p:cNvPr id="4" name="synthesize (65)">
            <a:hlinkClick r:id="" action="ppaction://media"/>
            <a:extLst>
              <a:ext uri="{FF2B5EF4-FFF2-40B4-BE49-F238E27FC236}">
                <a16:creationId xmlns:a16="http://schemas.microsoft.com/office/drawing/2014/main" id="{E5AAEA2C-F31D-EA55-B364-D439D4224D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8979" y="823694"/>
            <a:ext cx="939321" cy="939321"/>
          </a:xfrm>
          <a:prstGeom prst="rect">
            <a:avLst/>
          </a:prstGeom>
        </p:spPr>
      </p:pic>
    </p:spTree>
    <p:extLst>
      <p:ext uri="{BB962C8B-B14F-4D97-AF65-F5344CB8AC3E}">
        <p14:creationId xmlns:p14="http://schemas.microsoft.com/office/powerpoint/2010/main" val="41139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F422E10-951C-089E-A42D-6FBD65033FB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FF198C2-69AF-90E4-3CF4-115B7920898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7" name="Rectangle 6">
            <a:extLst>
              <a:ext uri="{FF2B5EF4-FFF2-40B4-BE49-F238E27FC236}">
                <a16:creationId xmlns:a16="http://schemas.microsoft.com/office/drawing/2014/main" id="{AB1E6755-3B2B-249C-1084-571FBDBB64E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Planejamento da expansão da capacidade </a:t>
            </a:r>
          </a:p>
        </p:txBody>
      </p:sp>
      <p:sp>
        <p:nvSpPr>
          <p:cNvPr id="8" name="Title 10">
            <a:extLst>
              <a:ext uri="{FF2B5EF4-FFF2-40B4-BE49-F238E27FC236}">
                <a16:creationId xmlns:a16="http://schemas.microsoft.com/office/drawing/2014/main" id="{876A1CAC-BD23-453D-A245-82BD3D7FD809}"/>
              </a:ext>
            </a:extLst>
          </p:cNvPr>
          <p:cNvSpPr txBox="1">
            <a:spLocks/>
          </p:cNvSpPr>
          <p:nvPr/>
        </p:nvSpPr>
        <p:spPr>
          <a:xfrm>
            <a:off x="343847" y="150594"/>
            <a:ext cx="10767176"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Características da demanda de energia </a:t>
            </a:r>
            <a:endParaRPr lang="en-US" dirty="0">
              <a:cs typeface="Calibri Light" panose="020F0302020204030204"/>
            </a:endParaRPr>
          </a:p>
        </p:txBody>
      </p:sp>
      <p:pic>
        <p:nvPicPr>
          <p:cNvPr id="2" name="Picture 11" descr="A picture containing chart&#10;&#10;Description automatically generated">
            <a:extLst>
              <a:ext uri="{FF2B5EF4-FFF2-40B4-BE49-F238E27FC236}">
                <a16:creationId xmlns:a16="http://schemas.microsoft.com/office/drawing/2014/main" id="{3118D776-A753-65A0-23C2-1E61DD96DD9F}"/>
              </a:ext>
            </a:extLst>
          </p:cNvPr>
          <p:cNvPicPr>
            <a:picLocks noGrp="1" noChangeAspect="1"/>
          </p:cNvPicPr>
          <p:nvPr>
            <p:ph idx="1"/>
          </p:nvPr>
        </p:nvPicPr>
        <p:blipFill>
          <a:blip r:embed="rId5"/>
          <a:stretch>
            <a:fillRect/>
          </a:stretch>
        </p:blipFill>
        <p:spPr>
          <a:xfrm>
            <a:off x="1719721" y="1440663"/>
            <a:ext cx="8015427" cy="4793909"/>
          </a:xfrm>
        </p:spPr>
      </p:pic>
      <p:sp>
        <p:nvSpPr>
          <p:cNvPr id="4" name="TextBox 3">
            <a:extLst>
              <a:ext uri="{FF2B5EF4-FFF2-40B4-BE49-F238E27FC236}">
                <a16:creationId xmlns:a16="http://schemas.microsoft.com/office/drawing/2014/main" id="{91B08A33-BEAF-CADD-EA7F-D3707E5D0749}"/>
              </a:ext>
            </a:extLst>
          </p:cNvPr>
          <p:cNvSpPr txBox="1"/>
          <p:nvPr/>
        </p:nvSpPr>
        <p:spPr>
          <a:xfrm>
            <a:off x="443862" y="6234572"/>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 </a:t>
            </a:r>
            <a:r>
              <a:rPr lang="en-GB" sz="1000" dirty="0">
                <a:latin typeface="Open Sans"/>
                <a:cs typeface="Calibri"/>
              </a:rPr>
              <a:t>et al. 2018, </a:t>
            </a:r>
            <a:r>
              <a:rPr lang="en-GB" sz="1000" dirty="0">
                <a:latin typeface="Open Sans"/>
                <a:cs typeface="Calibri"/>
                <a:hlinkClick r:id="rId6"/>
              </a:rPr>
              <a:t>imagem</a:t>
            </a:r>
            <a:r>
              <a:rPr lang="en-GB" sz="1000" dirty="0">
                <a:latin typeface="Open Sans"/>
                <a:cs typeface="Calibri"/>
              </a:rPr>
              <a:t>, licenciada sob </a:t>
            </a:r>
            <a:r>
              <a:rPr lang="en-GB" sz="1000" dirty="0">
                <a:latin typeface="Open Sans"/>
                <a:cs typeface="Calibri"/>
                <a:hlinkClick r:id="rId7"/>
              </a:rPr>
              <a:t>CC BY 4.0</a:t>
            </a:r>
            <a:r>
              <a:rPr lang="en-GB" sz="1000" dirty="0">
                <a:latin typeface="Open Sans"/>
                <a:cs typeface="Calibri"/>
              </a:rPr>
              <a:t>)</a:t>
            </a:r>
          </a:p>
        </p:txBody>
      </p:sp>
      <p:pic>
        <p:nvPicPr>
          <p:cNvPr id="5" name="synthesize (66)">
            <a:hlinkClick r:id="" action="ppaction://media"/>
            <a:extLst>
              <a:ext uri="{FF2B5EF4-FFF2-40B4-BE49-F238E27FC236}">
                <a16:creationId xmlns:a16="http://schemas.microsoft.com/office/drawing/2014/main" id="{B0739DF7-7668-9151-E15A-7E1A2317AA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15483" y="912661"/>
            <a:ext cx="991079" cy="991079"/>
          </a:xfrm>
          <a:prstGeom prst="rect">
            <a:avLst/>
          </a:prstGeom>
        </p:spPr>
      </p:pic>
    </p:spTree>
    <p:extLst>
      <p:ext uri="{BB962C8B-B14F-4D97-AF65-F5344CB8AC3E}">
        <p14:creationId xmlns:p14="http://schemas.microsoft.com/office/powerpoint/2010/main" val="420652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406400"/>
            <a:ext cx="10822185" cy="971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4.1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94798"/>
            <a:ext cx="971951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200" dirty="0" err="1">
                <a:latin typeface="Open Sans"/>
                <a:cs typeface="Calibri"/>
              </a:rPr>
              <a:t>Taliotis</a:t>
            </a:r>
            <a:r>
              <a:rPr lang="en-GB" sz="2200" dirty="0">
                <a:latin typeface="Open Sans"/>
                <a:cs typeface="Calibri"/>
              </a:rPr>
              <a:t>, Constantinos, </a:t>
            </a:r>
            <a:r>
              <a:rPr lang="en-GB" sz="2200" dirty="0" err="1">
                <a:latin typeface="Open Sans"/>
                <a:cs typeface="Calibri"/>
              </a:rPr>
              <a:t>Gardumi</a:t>
            </a:r>
            <a:r>
              <a:rPr lang="en-GB" sz="2200" dirty="0">
                <a:latin typeface="Open Sans"/>
                <a:cs typeface="Calibri"/>
              </a:rPr>
              <a:t>, Francesco, </a:t>
            </a:r>
            <a:r>
              <a:rPr lang="en-GB" sz="2200" dirty="0" err="1">
                <a:latin typeface="Open Sans"/>
                <a:cs typeface="Calibri"/>
              </a:rPr>
              <a:t>Shivakumar</a:t>
            </a:r>
            <a:r>
              <a:rPr lang="en-GB" sz="2200" dirty="0">
                <a:latin typeface="Open Sans"/>
                <a:cs typeface="Calibri"/>
              </a:rPr>
              <a:t>, Abhishek, Sridharan, Vignesh, Ramos, Eunice, </a:t>
            </a:r>
            <a:r>
              <a:rPr lang="en-GB" sz="2200" dirty="0" err="1">
                <a:latin typeface="Open Sans"/>
                <a:cs typeface="Calibri"/>
              </a:rPr>
              <a:t>Beltramo</a:t>
            </a:r>
            <a:r>
              <a:rPr lang="en-GB" sz="2200" dirty="0">
                <a:latin typeface="Open Sans"/>
                <a:cs typeface="Calibri"/>
              </a:rPr>
              <a:t>, Agnese, ... Howells, Mark. (2018, novembro). Definindo as demandas finais de energia no </a:t>
            </a:r>
            <a:r>
              <a:rPr lang="en-GB" sz="2200" dirty="0" err="1">
                <a:latin typeface="Open Sans"/>
                <a:cs typeface="Calibri"/>
              </a:rPr>
              <a:t>OSeMOSYS</a:t>
            </a:r>
            <a:r>
              <a:rPr lang="en-GB" sz="2200" dirty="0">
                <a:latin typeface="Open Sans"/>
                <a:cs typeface="Calibri"/>
              </a:rPr>
              <a:t>. </a:t>
            </a:r>
            <a:r>
              <a:rPr lang="en-GB" sz="2200" dirty="0" err="1">
                <a:latin typeface="Open Sans"/>
                <a:cs typeface="Calibri"/>
              </a:rPr>
              <a:t>Zenodo. </a:t>
            </a:r>
            <a:r>
              <a:rPr lang="en-GB" sz="2200" dirty="0">
                <a:latin typeface="Open Sans"/>
                <a:cs typeface="Calibri"/>
              </a:rPr>
              <a:t>http://doi.org/10.5281/zenodo.4559206 </a:t>
            </a:r>
          </a:p>
          <a:p>
            <a:pPr marL="342900" indent="-342900">
              <a:buAutoNum type="arabicPeriod"/>
            </a:pPr>
            <a:endParaRPr lang="en-GB" sz="2200" dirty="0">
              <a:latin typeface="Open Sans"/>
              <a:cs typeface="Calibri"/>
            </a:endParaRPr>
          </a:p>
          <a:p>
            <a:pPr marL="342900" indent="-342900">
              <a:buAutoNum type="arabicPeriod"/>
            </a:pPr>
            <a:r>
              <a:rPr lang="en-GB" sz="2200" dirty="0">
                <a:latin typeface="Open Sans"/>
                <a:cs typeface="Calibri"/>
              </a:rPr>
              <a:t>Olaniyan K, McLellan B, Ogata S, Tezuka T. Estimating Residential Electricity Consumption in Nigeria to Support Energy Transitions. Sustainability [Internet]. 2018 May 5;10(5):1440. Disponível em: http://www.mdpi.com/2071-1050/10/5/1440 </a:t>
            </a: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Picture 9" descr="A diagram of a computer&#10;&#10;Description automatically generated">
            <a:extLst>
              <a:ext uri="{FF2B5EF4-FFF2-40B4-BE49-F238E27FC236}">
                <a16:creationId xmlns:a16="http://schemas.microsoft.com/office/drawing/2014/main" id="{8228E994-7E5E-335D-6E92-E5C0FF8E99D5}"/>
              </a:ext>
            </a:extLst>
          </p:cNvPr>
          <p:cNvPicPr>
            <a:picLocks noChangeAspect="1"/>
          </p:cNvPicPr>
          <p:nvPr/>
        </p:nvPicPr>
        <p:blipFill>
          <a:blip r:embed="rId5"/>
          <a:stretch>
            <a:fillRect/>
          </a:stretch>
        </p:blipFill>
        <p:spPr>
          <a:xfrm>
            <a:off x="501814" y="1142484"/>
            <a:ext cx="11013905" cy="5243512"/>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10989" y="951926"/>
            <a:ext cx="89688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Demandas de energia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em</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referência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52399"/>
            <a:ext cx="11215885" cy="6295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4.2 Demandas de </a:t>
            </a:r>
            <a:r>
              <a:rPr lang="en-GB" sz="4000" dirty="0" err="1">
                <a:latin typeface="Open Sans"/>
                <a:ea typeface="Open Sans" panose="020B0606030504020204" pitchFamily="34" charset="0"/>
                <a:cs typeface="Open Sans" panose="020B0606030504020204" pitchFamily="34" charset="0"/>
                <a:sym typeface="Bodoni SvtyTwo ITC TT-Book"/>
              </a:rPr>
              <a:t>energia</a:t>
            </a:r>
            <a:r>
              <a:rPr lang="en-GB" sz="4000" dirty="0">
                <a:latin typeface="Open Sans"/>
                <a:ea typeface="Open Sans" panose="020B0606030504020204" pitchFamily="34" charset="0"/>
                <a:cs typeface="Open Sans" panose="020B0606030504020204" pitchFamily="34" charset="0"/>
                <a:sym typeface="Bodoni SvtyTwo ITC TT-Book"/>
              </a:rPr>
              <a:t> </a:t>
            </a:r>
            <a:r>
              <a:rPr lang="en-GB" sz="4000" dirty="0" err="1">
                <a:latin typeface="Open Sans"/>
                <a:ea typeface="Open Sans" panose="020B0606030504020204" pitchFamily="34" charset="0"/>
                <a:cs typeface="Open Sans" panose="020B0606030504020204" pitchFamily="34" charset="0"/>
                <a:sym typeface="Bodoni SvtyTwo ITC TT-Book"/>
              </a:rPr>
              <a:t>em</a:t>
            </a:r>
            <a:r>
              <a:rPr lang="en-GB" sz="4000" dirty="0">
                <a:latin typeface="Open Sans"/>
                <a:ea typeface="Open Sans" panose="020B0606030504020204" pitchFamily="34" charset="0"/>
                <a:cs typeface="Open Sans" panose="020B0606030504020204" pitchFamily="34" charset="0"/>
                <a:sym typeface="Bodoni SvtyTwo ITC TT-Book"/>
              </a:rPr>
              <a:t> </a:t>
            </a:r>
            <a:r>
              <a:rPr lang="en-GB" sz="4000" dirty="0" err="1">
                <a:latin typeface="Open Sans"/>
                <a:ea typeface="Open Sans" panose="020B0606030504020204" pitchFamily="34" charset="0"/>
                <a:cs typeface="Open Sans" panose="020B0606030504020204" pitchFamily="34" charset="0"/>
                <a:sym typeface="Bodoni SvtyTwo ITC TT-Book"/>
              </a:rPr>
              <a:t>modelos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8" name="Rectangle 7">
            <a:extLst>
              <a:ext uri="{FF2B5EF4-FFF2-40B4-BE49-F238E27FC236}">
                <a16:creationId xmlns:a16="http://schemas.microsoft.com/office/drawing/2014/main" id="{1E71F4F6-EE77-52C0-10EA-3D119ADB0F75}"/>
              </a:ext>
            </a:extLst>
          </p:cNvPr>
          <p:cNvSpPr/>
          <p:nvPr/>
        </p:nvSpPr>
        <p:spPr>
          <a:xfrm>
            <a:off x="10629901" y="957263"/>
            <a:ext cx="1042987" cy="524351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67)">
            <a:hlinkClick r:id="" action="ppaction://media"/>
            <a:extLst>
              <a:ext uri="{FF2B5EF4-FFF2-40B4-BE49-F238E27FC236}">
                <a16:creationId xmlns:a16="http://schemas.microsoft.com/office/drawing/2014/main" id="{FEEDFAAD-8389-2A3D-0246-685C27238F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9049" y="899628"/>
            <a:ext cx="904815" cy="90481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2C593754-52D8-473F-A6D4-2492CADCDF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4008</TotalTime>
  <Words>4599</Words>
  <Application>Microsoft Macintosh PowerPoint</Application>
  <PresentationFormat>Widescreen</PresentationFormat>
  <Paragraphs>227</Paragraphs>
  <Slides>27</Slides>
  <Notes>26</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Arial,Sans-Serif</vt:lpstr>
      <vt:lpstr>Calibri</vt:lpstr>
      <vt:lpstr>Calibri Light</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docId:0BFB56BD84CACF6B8257F65D1702D362</cp:keywords>
  <cp:lastModifiedBy>Pedro Peters</cp:lastModifiedBy>
  <cp:revision>97</cp:revision>
  <dcterms:created xsi:type="dcterms:W3CDTF">2019-06-09T10:25:43Z</dcterms:created>
  <dcterms:modified xsi:type="dcterms:W3CDTF">2025-03-03T05:15:48Z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