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Open Sans ExtraBold"/>
      <p:bold r:id="rId31"/>
      <p:boldItalic r:id="rId32"/>
    </p:embeddedFont>
    <p:embeddedFont>
      <p:font typeface="Open Sans Light"/>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jQ4OU5NSlz9J2b8V0kgVglYStQ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19D010-5D12-4CC0-87E3-F741D08F352A}">
  <a:tblStyle styleId="{E819D010-5D12-4CC0-87E3-F741D08F352A}"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B260CBB-6C2C-4F9F-BA6D-9933CA7901FB}"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ExtraBold-bold.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Light-regular.fntdata"/><Relationship Id="rId10" Type="http://schemas.openxmlformats.org/officeDocument/2006/relationships/slide" Target="slides/slide4.xml"/><Relationship Id="rId32" Type="http://schemas.openxmlformats.org/officeDocument/2006/relationships/font" Target="fonts/OpenSansExtraBold-boldItalic.fntdata"/><Relationship Id="rId13" Type="http://schemas.openxmlformats.org/officeDocument/2006/relationships/slide" Target="slides/slide7.xml"/><Relationship Id="rId35" Type="http://schemas.openxmlformats.org/officeDocument/2006/relationships/font" Target="fonts/OpenSansLight-italic.fntdata"/><Relationship Id="rId12" Type="http://schemas.openxmlformats.org/officeDocument/2006/relationships/slide" Target="slides/slide6.xml"/><Relationship Id="rId34" Type="http://schemas.openxmlformats.org/officeDocument/2006/relationships/font" Target="fonts/OpenSansLight-bold.fntdata"/><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OpenSansLight-boldItalic.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Lecture 8, input data consistency and structure.</a:t>
            </a:r>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Over the next few slides we will discuss two specifics of input data. Firstly, disaggregation of the transport sector and secondly, data sources.</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For the transport sector, there are some recommendations the user should be aware of. It is suggested that no</a:t>
            </a:r>
            <a:r>
              <a:rPr lang="en-GB" sz="1200">
                <a:solidFill>
                  <a:schemeClr val="dk1"/>
                </a:solidFill>
                <a:latin typeface="Open Sans"/>
                <a:ea typeface="Open Sans"/>
                <a:cs typeface="Open Sans"/>
                <a:sym typeface="Open Sans"/>
              </a:rPr>
              <a:t> more than 15 modes should be defined for the intercity sector and the national freight </a:t>
            </a:r>
            <a:r>
              <a:rPr lang="en-GB">
                <a:latin typeface="Open Sans"/>
                <a:ea typeface="Open Sans"/>
                <a:cs typeface="Open Sans"/>
                <a:sym typeface="Open Sans"/>
              </a:rPr>
              <a:t>subsectors</a:t>
            </a:r>
            <a:r>
              <a:rPr lang="en-GB" sz="1200">
                <a:solidFill>
                  <a:schemeClr val="dk1"/>
                </a:solidFill>
                <a:latin typeface="Open Sans"/>
                <a:ea typeface="Open Sans"/>
                <a:cs typeface="Open Sans"/>
                <a:sym typeface="Open Sans"/>
              </a:rPr>
              <a:t>, and no more than 5 car types and 10 public modes in the urban </a:t>
            </a:r>
            <a:r>
              <a:rPr lang="en-GB">
                <a:latin typeface="Open Sans"/>
                <a:ea typeface="Open Sans"/>
                <a:cs typeface="Open Sans"/>
                <a:sym typeface="Open Sans"/>
              </a:rPr>
              <a:t>subsector</a:t>
            </a:r>
            <a:r>
              <a:rPr lang="en-GB" sz="1200">
                <a:solidFill>
                  <a:schemeClr val="dk1"/>
                </a:solidFill>
                <a:latin typeface="Open Sans"/>
                <a:ea typeface="Open Sans"/>
                <a:cs typeface="Open Sans"/>
                <a:sym typeface="Open Sans"/>
              </a:rPr>
              <a:t>. Only one aggregated type is defined for international travel.</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International and other miscellaneous fuel consumption in transport is calculated as a linear function of total </a:t>
            </a:r>
            <a:r>
              <a:rPr lang="en-GB">
                <a:latin typeface="Open Sans"/>
                <a:ea typeface="Open Sans"/>
                <a:cs typeface="Open Sans"/>
                <a:sym typeface="Open Sans"/>
              </a:rPr>
              <a:t>G.D</a:t>
            </a:r>
            <a:r>
              <a:rPr lang="en-GB" sz="1200">
                <a:solidFill>
                  <a:schemeClr val="dk1"/>
                </a:solidFill>
                <a:latin typeface="Open Sans"/>
                <a:ea typeface="Open Sans"/>
                <a:cs typeface="Open Sans"/>
                <a:sym typeface="Open Sans"/>
              </a:rPr>
              <a:t>.</a:t>
            </a:r>
            <a:r>
              <a:rPr lang="en-GB">
                <a:latin typeface="Open Sans"/>
                <a:ea typeface="Open Sans"/>
                <a:cs typeface="Open Sans"/>
                <a:sym typeface="Open Sans"/>
              </a:rPr>
              <a:t>P..</a:t>
            </a:r>
            <a:r>
              <a:rPr lang="en-GB" sz="1200">
                <a:solidFill>
                  <a:schemeClr val="dk1"/>
                </a:solidFill>
                <a:latin typeface="Open Sans"/>
                <a:ea typeface="Open Sans"/>
                <a:cs typeface="Open Sans"/>
                <a:sym typeface="Open Sans"/>
              </a:rPr>
              <a:t> Coefficients are found fitting historical data.</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energy demand is met by competing modes</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Car, bus, plane, truck, train, etc.</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 The specific energy needs, and load factors of each mode, are specified. For passenger transportation in urban and intercity</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for freight transportation, at least one transport mode must be defined.</a:t>
            </a:r>
            <a:endParaRPr/>
          </a:p>
          <a:p>
            <a:pPr indent="0" lvl="0" marL="0" rtl="0" algn="l">
              <a:spcBef>
                <a:spcPts val="360"/>
              </a:spcBef>
              <a:spcAft>
                <a:spcPts val="0"/>
              </a:spcAft>
              <a:buNone/>
            </a:pPr>
            <a:r>
              <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Secondly, data sources must be carefully considered. </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One important source of data is the Office for National </a:t>
            </a:r>
            <a:r>
              <a:rPr lang="en-GB">
                <a:latin typeface="Open Sans"/>
                <a:ea typeface="Open Sans"/>
                <a:cs typeface="Open Sans"/>
                <a:sym typeface="Open Sans"/>
              </a:rPr>
              <a:t>Statistics</a:t>
            </a:r>
            <a:r>
              <a:rPr lang="en-GB" sz="1200">
                <a:solidFill>
                  <a:schemeClr val="dk1"/>
                </a:solidFill>
                <a:latin typeface="Open Sans"/>
                <a:ea typeface="Open Sans"/>
                <a:cs typeface="Open Sans"/>
                <a:sym typeface="Open Sans"/>
              </a:rPr>
              <a:t>, or similar institutions. These kinds of entities get and maintain a lot of information </a:t>
            </a:r>
            <a:r>
              <a:rPr lang="en-GB">
                <a:latin typeface="Open Sans"/>
                <a:ea typeface="Open Sans"/>
                <a:cs typeface="Open Sans"/>
                <a:sym typeface="Open Sans"/>
              </a:rPr>
              <a:t>about</a:t>
            </a:r>
            <a:r>
              <a:rPr lang="en-GB" sz="1200">
                <a:solidFill>
                  <a:schemeClr val="dk1"/>
                </a:solidFill>
                <a:latin typeface="Open Sans"/>
                <a:ea typeface="Open Sans"/>
                <a:cs typeface="Open Sans"/>
                <a:sym typeface="Open Sans"/>
              </a:rPr>
              <a:t> the country. Usually, they have the official demography data. In some cases, they also have information of surveys in various sectors that can be used in data preparation for MAED. From this source most of the demography and lifestyle groups of data can be found.</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Normally, it is given by the Office of National Statistics, and it is derived from the census. This office also will provide the size of the dwellings in terms of person per households, in both rural and urban areas, the population in large cities, and some other data that can be used to characterize the lifestyle. If the population growth rate is given, it can be used to set up the demography base scenario</a:t>
            </a:r>
            <a:r>
              <a:rPr lang="en-GB">
                <a:latin typeface="Open Sans"/>
                <a:ea typeface="Open Sans"/>
                <a:cs typeface="Open Sans"/>
                <a:sym typeface="Open Sans"/>
              </a:rPr>
              <a:t>.</a:t>
            </a:r>
            <a:endParaRPr b="1"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office of statistics should also have the distribution of the population by ages, or groups of ages.</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This information can be used to find the labour force, which is another parameter needed by MAED and is included in the Demography data sheet. You must be careful about legislation in your country, regarding minimum and maximum legal ages to be included in the labour force.</a:t>
            </a:r>
            <a:endParaRPr/>
          </a:p>
          <a:p>
            <a:pPr indent="0" lvl="0" marL="0" rtl="0" algn="l">
              <a:spcBef>
                <a:spcPts val="0"/>
              </a:spcBef>
              <a:spcAft>
                <a:spcPts val="0"/>
              </a:spcAft>
              <a:buClr>
                <a:srgbClr val="000000"/>
              </a:buClr>
              <a:buSzPts val="1200"/>
              <a:buFont typeface=" 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The Ministry of Energy and the Central Bank of the country are also important sources of data.</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Normally the central bank gives </a:t>
            </a:r>
            <a:r>
              <a:rPr lang="en-GB">
                <a:latin typeface="Open Sans"/>
                <a:ea typeface="Open Sans"/>
                <a:cs typeface="Open Sans"/>
                <a:sym typeface="Open Sans"/>
              </a:rPr>
              <a:t>G.D.P. </a:t>
            </a:r>
            <a:r>
              <a:rPr lang="en-GB" sz="1200">
                <a:solidFill>
                  <a:schemeClr val="dk1"/>
                </a:solidFill>
                <a:latin typeface="Open Sans"/>
                <a:ea typeface="Open Sans"/>
                <a:cs typeface="Open Sans"/>
                <a:sym typeface="Open Sans"/>
              </a:rPr>
              <a:t>growth rates, as well as some economic targets of the government. This data can be used to set up the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base scenario.</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a:t>
            </a:r>
            <a:r>
              <a:rPr lang="en-GB">
                <a:latin typeface="Open Sans"/>
                <a:ea typeface="Open Sans"/>
                <a:cs typeface="Open Sans"/>
                <a:sym typeface="Open Sans"/>
              </a:rPr>
              <a:t>Ministry</a:t>
            </a:r>
            <a:r>
              <a:rPr lang="en-GB" sz="1200">
                <a:solidFill>
                  <a:schemeClr val="dk1"/>
                </a:solidFill>
                <a:latin typeface="Open Sans"/>
                <a:ea typeface="Open Sans"/>
                <a:cs typeface="Open Sans"/>
                <a:sym typeface="Open Sans"/>
              </a:rPr>
              <a:t> of </a:t>
            </a:r>
            <a:r>
              <a:rPr lang="en-GB">
                <a:latin typeface="Open Sans"/>
                <a:ea typeface="Open Sans"/>
                <a:cs typeface="Open Sans"/>
                <a:sym typeface="Open Sans"/>
              </a:rPr>
              <a:t>Energy</a:t>
            </a:r>
            <a:r>
              <a:rPr lang="en-GB" sz="1200">
                <a:solidFill>
                  <a:schemeClr val="dk1"/>
                </a:solidFill>
                <a:latin typeface="Open Sans"/>
                <a:ea typeface="Open Sans"/>
                <a:cs typeface="Open Sans"/>
                <a:sym typeface="Open Sans"/>
              </a:rPr>
              <a:t> will provide the energy </a:t>
            </a:r>
            <a:r>
              <a:rPr lang="en-GB">
                <a:latin typeface="Open Sans"/>
                <a:ea typeface="Open Sans"/>
                <a:cs typeface="Open Sans"/>
                <a:sym typeface="Open Sans"/>
              </a:rPr>
              <a:t>balance</a:t>
            </a:r>
            <a:r>
              <a:rPr lang="en-GB" sz="1200">
                <a:solidFill>
                  <a:schemeClr val="dk1"/>
                </a:solidFill>
                <a:latin typeface="Open Sans"/>
                <a:ea typeface="Open Sans"/>
                <a:cs typeface="Open Sans"/>
                <a:sym typeface="Open Sans"/>
              </a:rPr>
              <a:t>.</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For transportation</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economic</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technical data, the </a:t>
            </a:r>
            <a:r>
              <a:rPr lang="en-GB">
                <a:latin typeface="Open Sans"/>
                <a:ea typeface="Open Sans"/>
                <a:cs typeface="Open Sans"/>
                <a:sym typeface="Open Sans"/>
              </a:rPr>
              <a:t>Office</a:t>
            </a:r>
            <a:r>
              <a:rPr lang="en-GB" sz="1200">
                <a:solidFill>
                  <a:schemeClr val="dk1"/>
                </a:solidFill>
                <a:latin typeface="Open Sans"/>
                <a:ea typeface="Open Sans"/>
                <a:cs typeface="Open Sans"/>
                <a:sym typeface="Open Sans"/>
              </a:rPr>
              <a:t> of </a:t>
            </a:r>
            <a:r>
              <a:rPr lang="en-GB">
                <a:latin typeface="Open Sans"/>
                <a:ea typeface="Open Sans"/>
                <a:cs typeface="Open Sans"/>
                <a:sym typeface="Open Sans"/>
              </a:rPr>
              <a:t>National</a:t>
            </a:r>
            <a:r>
              <a:rPr lang="en-GB" sz="1200">
                <a:solidFill>
                  <a:schemeClr val="dk1"/>
                </a:solidFill>
                <a:latin typeface="Open Sans"/>
                <a:ea typeface="Open Sans"/>
                <a:cs typeface="Open Sans"/>
                <a:sym typeface="Open Sans"/>
              </a:rPr>
              <a:t> Statistics, the Ministry of Transportation, or a specialised organization in transport should have the data needed. The transport sector data is not easy to find or </a:t>
            </a:r>
            <a:r>
              <a:rPr lang="en-GB">
                <a:latin typeface="Open Sans"/>
                <a:ea typeface="Open Sans"/>
                <a:cs typeface="Open Sans"/>
                <a:sym typeface="Open Sans"/>
              </a:rPr>
              <a:t>interpret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The energy</a:t>
            </a:r>
            <a:r>
              <a:rPr lang="en-GB" sz="1200">
                <a:solidFill>
                  <a:schemeClr val="dk1"/>
                </a:solidFill>
                <a:latin typeface="Open Sans"/>
                <a:ea typeface="Open Sans"/>
                <a:cs typeface="Open Sans"/>
                <a:sym typeface="Open Sans"/>
              </a:rPr>
              <a:t> planner must ask</a:t>
            </a:r>
            <a:r>
              <a:rPr lang="en-GB">
                <a:latin typeface="Open Sans"/>
                <a:ea typeface="Open Sans"/>
                <a:cs typeface="Open Sans"/>
                <a:sym typeface="Open Sans"/>
              </a:rPr>
              <a:t> for</a:t>
            </a:r>
            <a:r>
              <a:rPr lang="en-GB" sz="1200">
                <a:solidFill>
                  <a:schemeClr val="dk1"/>
                </a:solidFill>
                <a:latin typeface="Open Sans"/>
                <a:ea typeface="Open Sans"/>
                <a:cs typeface="Open Sans"/>
                <a:sym typeface="Open Sans"/>
              </a:rPr>
              <a:t> support from experts in transport.</a:t>
            </a:r>
            <a:endParaRPr/>
          </a:p>
          <a:p>
            <a:pPr indent="0" lvl="0" marL="0" rtl="0" algn="l">
              <a:spcBef>
                <a:spcPts val="360"/>
              </a:spcBef>
              <a:spcAft>
                <a:spcPts val="0"/>
              </a:spcAft>
              <a:buNone/>
            </a:pPr>
            <a:r>
              <a:rPr lang="en-GB" sz="1200">
                <a:solidFill>
                  <a:schemeClr val="dk1"/>
                </a:solidFill>
              </a:rPr>
              <a:t>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With these pieces of information, we can build most of the figures needed for the other groups of data</a:t>
            </a:r>
            <a:r>
              <a:rPr lang="en-GB">
                <a:latin typeface="Open Sans"/>
                <a:ea typeface="Open Sans"/>
                <a:cs typeface="Open Sans"/>
                <a:sym typeface="Open Sans"/>
              </a:rPr>
              <a:t>. </a:t>
            </a:r>
            <a:r>
              <a:rPr b="0" lang="en-GB">
                <a:latin typeface="Open Sans"/>
                <a:ea typeface="Open Sans"/>
                <a:cs typeface="Open Sans"/>
                <a:sym typeface="Open Sans"/>
              </a:rPr>
              <a:t>Namely,</a:t>
            </a:r>
            <a:r>
              <a:rPr b="0" lang="en-GB" sz="1200">
                <a:solidFill>
                  <a:schemeClr val="dk1"/>
                </a:solidFill>
                <a:latin typeface="Open Sans"/>
                <a:ea typeface="Open Sans"/>
                <a:cs typeface="Open Sans"/>
                <a:sym typeface="Open Sans"/>
              </a:rPr>
              <a:t> </a:t>
            </a:r>
            <a:r>
              <a:rPr b="0" lang="en-GB">
                <a:latin typeface="Open Sans"/>
                <a:ea typeface="Open Sans"/>
                <a:cs typeface="Open Sans"/>
                <a:sym typeface="Open Sans"/>
              </a:rPr>
              <a:t>all</a:t>
            </a:r>
            <a:r>
              <a:rPr b="0" lang="en-GB" sz="1200">
                <a:solidFill>
                  <a:schemeClr val="dk1"/>
                </a:solidFill>
                <a:latin typeface="Open Sans"/>
                <a:ea typeface="Open Sans"/>
                <a:cs typeface="Open Sans"/>
                <a:sym typeface="Open Sans"/>
              </a:rPr>
              <a:t> economic data, base year market penetration of different energy carriers, and energy intensities.</a:t>
            </a:r>
            <a:r>
              <a:rPr b="0" lang="en-GB">
                <a:latin typeface="Open Sans"/>
                <a:ea typeface="Open Sans"/>
                <a:cs typeface="Open Sans"/>
                <a:sym typeface="Open Sans"/>
              </a:rPr>
              <a:t> </a:t>
            </a:r>
            <a:endParaRPr b="0" sz="1200">
              <a:solidFill>
                <a:schemeClr val="dk1"/>
              </a:solidFill>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Most MAED input data are related to technology. In general, the data </a:t>
            </a:r>
            <a:r>
              <a:rPr lang="en-GB">
                <a:latin typeface="Open Sans"/>
                <a:ea typeface="Open Sans"/>
                <a:cs typeface="Open Sans"/>
                <a:sym typeface="Open Sans"/>
              </a:rPr>
              <a:t>depend </a:t>
            </a:r>
            <a:r>
              <a:rPr lang="en-GB" sz="1200">
                <a:solidFill>
                  <a:schemeClr val="dk1"/>
                </a:solidFill>
                <a:latin typeface="Open Sans"/>
                <a:ea typeface="Open Sans"/>
                <a:cs typeface="Open Sans"/>
                <a:sym typeface="Open Sans"/>
              </a:rPr>
              <a:t>largely on each country's conditions, and we cannot provide a list of default values​​. For this reason, the user must calculate many values</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​based on information from the energy balance and other </a:t>
            </a:r>
            <a:r>
              <a:rPr lang="en-GB">
                <a:latin typeface="Open Sans"/>
                <a:ea typeface="Open Sans"/>
                <a:cs typeface="Open Sans"/>
                <a:sym typeface="Open Sans"/>
              </a:rPr>
              <a:t>energy-related</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databases</a:t>
            </a:r>
            <a:r>
              <a:rPr lang="en-GB" sz="1200">
                <a:solidFill>
                  <a:schemeClr val="dk1"/>
                </a:solidFill>
                <a:latin typeface="Open Sans"/>
                <a:ea typeface="Open Sans"/>
                <a:cs typeface="Open Sans"/>
                <a:sym typeface="Open Sans"/>
              </a:rPr>
              <a:t>, information from surveys, measurements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sometimes expert judgements.</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this mini-lecture, we discuss some examples of input data. </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first group of data, in MAED, are the Energy Intensities in the Industry. We will choose one subsector to perform the calculations. The user can use the same methodology to reproduce calculations in the other subsectors. There is one table to fill in for each end-use:</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 specific uses of electricity, thermal uses</a:t>
            </a:r>
            <a:r>
              <a:rPr lang="en-GB">
                <a:latin typeface="Open Sans"/>
                <a:ea typeface="Open Sans"/>
                <a:cs typeface="Open Sans"/>
                <a:sym typeface="Open Sans"/>
              </a:rPr>
              <a:t>, and motive power</a:t>
            </a:r>
            <a:r>
              <a:rPr lang="en-GB" sz="1200">
                <a:solidFill>
                  <a:schemeClr val="dk1"/>
                </a:solidFill>
                <a:latin typeface="Open Sans"/>
                <a:ea typeface="Open Sans"/>
                <a:cs typeface="Open Sans"/>
                <a:sym typeface="Open Sans"/>
              </a:rPr>
              <a:t>. For specific uses of electricity and motive power there is only one category of final energy carrier to be considered and he equations used in the calculations are in terms of final energy. There is no need to deal with efficiencies. For the thermal uses, almost all energy carriers in the category of final energy can be considered. Only motor fuels </a:t>
            </a:r>
            <a:r>
              <a:rPr lang="en-GB">
                <a:latin typeface="Open Sans"/>
                <a:ea typeface="Open Sans"/>
                <a:cs typeface="Open Sans"/>
                <a:sym typeface="Open Sans"/>
              </a:rPr>
              <a:t>can not</a:t>
            </a:r>
            <a:r>
              <a:rPr lang="en-GB" sz="1200">
                <a:solidFill>
                  <a:schemeClr val="dk1"/>
                </a:solidFill>
                <a:latin typeface="Open Sans"/>
                <a:ea typeface="Open Sans"/>
                <a:cs typeface="Open Sans"/>
                <a:sym typeface="Open Sans"/>
              </a:rPr>
              <a:t>. In this case, we must deal with efficiencies and market shares.</a:t>
            </a:r>
            <a:endParaRPr/>
          </a:p>
          <a:p>
            <a:pPr indent="0" lvl="0" marL="0" marR="0" rtl="0" algn="l">
              <a:lnSpc>
                <a:spcPct val="100000"/>
              </a:lnSpc>
              <a:spcBef>
                <a:spcPts val="360"/>
              </a:spcBef>
              <a:spcAft>
                <a:spcPts val="0"/>
              </a:spcAft>
              <a:buClr>
                <a:schemeClr val="dk1"/>
              </a:buClr>
              <a:buSzPts val="1200"/>
              <a:buFont typeface="Open Sans"/>
              <a:buNone/>
            </a:pPr>
            <a:r>
              <a:t/>
            </a:r>
            <a:endParaRPr sz="1200">
              <a:solidFill>
                <a:schemeClr val="dk1"/>
              </a:solidFill>
            </a:endParaRPr>
          </a:p>
          <a:p>
            <a:pPr indent="0" lvl="0" marL="0" marR="0" rtl="0" algn="l">
              <a:lnSpc>
                <a:spcPct val="100000"/>
              </a:lnSpc>
              <a:spcBef>
                <a:spcPts val="360"/>
              </a:spcBef>
              <a:spcAft>
                <a:spcPts val="0"/>
              </a:spcAft>
              <a:buClr>
                <a:schemeClr val="dk1"/>
              </a:buClr>
              <a:buSzPts val="1200"/>
              <a:buFont typeface="Open Sans"/>
              <a:buNone/>
            </a:pPr>
            <a:r>
              <a:t/>
            </a:r>
            <a:endParaRPr sz="1200">
              <a:solidFill>
                <a:schemeClr val="dk1"/>
              </a:solidFill>
            </a:endParaRPr>
          </a:p>
          <a:p>
            <a:pPr indent="0" lvl="0" marL="0" rtl="0" algn="l">
              <a:spcBef>
                <a:spcPts val="360"/>
              </a:spcBef>
              <a:spcAft>
                <a:spcPts val="0"/>
              </a:spcAft>
              <a:buNone/>
            </a:pPr>
            <a:r>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the last </a:t>
            </a:r>
            <a:r>
              <a:rPr lang="en-GB">
                <a:latin typeface="Open Sans"/>
                <a:ea typeface="Open Sans"/>
                <a:cs typeface="Open Sans"/>
                <a:sym typeface="Open Sans"/>
              </a:rPr>
              <a:t>input table </a:t>
            </a:r>
            <a:r>
              <a:rPr lang="en-GB" sz="1200">
                <a:solidFill>
                  <a:schemeClr val="dk1"/>
                </a:solidFill>
                <a:latin typeface="Open Sans"/>
                <a:ea typeface="Open Sans"/>
                <a:cs typeface="Open Sans"/>
                <a:sym typeface="Open Sans"/>
              </a:rPr>
              <a:t>of </a:t>
            </a:r>
            <a:r>
              <a:rPr lang="en-GB">
                <a:latin typeface="Open Sans"/>
                <a:ea typeface="Open Sans"/>
                <a:cs typeface="Open Sans"/>
                <a:sym typeface="Open Sans"/>
              </a:rPr>
              <a:t>MAED for the</a:t>
            </a:r>
            <a:r>
              <a:rPr lang="en-GB" sz="1200">
                <a:solidFill>
                  <a:schemeClr val="dk1"/>
                </a:solidFill>
                <a:latin typeface="Open Sans"/>
                <a:ea typeface="Open Sans"/>
                <a:cs typeface="Open Sans"/>
                <a:sym typeface="Open Sans"/>
              </a:rPr>
              <a:t> manufacturing </a:t>
            </a:r>
            <a:r>
              <a:rPr lang="en-GB">
                <a:latin typeface="Open Sans"/>
                <a:ea typeface="Open Sans"/>
                <a:cs typeface="Open Sans"/>
                <a:sym typeface="Open Sans"/>
              </a:rPr>
              <a:t>subsector</a:t>
            </a:r>
            <a:r>
              <a:rPr lang="en-GB" sz="1200">
                <a:solidFill>
                  <a:schemeClr val="dk1"/>
                </a:solidFill>
                <a:latin typeface="Open Sans"/>
                <a:ea typeface="Open Sans"/>
                <a:cs typeface="Open Sans"/>
                <a:sym typeface="Open Sans"/>
              </a:rPr>
              <a:t>, specific factors of the steel and petrochemical industries are needed. The steel production and feedstock requirements of the petrochemical industry are calculated in the model as a function of the value added of the first Manufacturing subsector. They are calculated using a linear equation, with the value added as</a:t>
            </a:r>
            <a:r>
              <a:rPr lang="en-GB">
                <a:latin typeface="Open Sans"/>
                <a:ea typeface="Open Sans"/>
                <a:cs typeface="Open Sans"/>
                <a:sym typeface="Open Sans"/>
              </a:rPr>
              <a:t> an</a:t>
            </a:r>
            <a:r>
              <a:rPr lang="en-GB" sz="1200">
                <a:solidFill>
                  <a:schemeClr val="dk1"/>
                </a:solidFill>
                <a:latin typeface="Open Sans"/>
                <a:ea typeface="Open Sans"/>
                <a:cs typeface="Open Sans"/>
                <a:sym typeface="Open Sans"/>
              </a:rPr>
              <a:t> independent variable.</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Coefficients are found </a:t>
            </a:r>
            <a:r>
              <a:rPr lang="en-GB">
                <a:latin typeface="Open Sans"/>
                <a:ea typeface="Open Sans"/>
                <a:cs typeface="Open Sans"/>
                <a:sym typeface="Open Sans"/>
              </a:rPr>
              <a:t>by fitting</a:t>
            </a:r>
            <a:r>
              <a:rPr lang="en-GB" sz="1200">
                <a:solidFill>
                  <a:schemeClr val="dk1"/>
                </a:solidFill>
                <a:latin typeface="Open Sans"/>
                <a:ea typeface="Open Sans"/>
                <a:cs typeface="Open Sans"/>
                <a:sym typeface="Open Sans"/>
              </a:rPr>
              <a:t> a linear trend on historical data. </a:t>
            </a:r>
            <a:r>
              <a:rPr lang="en-GB">
                <a:latin typeface="Open Sans"/>
                <a:ea typeface="Open Sans"/>
                <a:cs typeface="Open Sans"/>
                <a:sym typeface="Open Sans"/>
              </a:rPr>
              <a:t>The first coefficient is </a:t>
            </a:r>
            <a:r>
              <a:rPr lang="en-GB" sz="1200">
                <a:solidFill>
                  <a:schemeClr val="dk1"/>
                </a:solidFill>
                <a:latin typeface="Open Sans"/>
                <a:ea typeface="Open Sans"/>
                <a:cs typeface="Open Sans"/>
                <a:sym typeface="Open Sans"/>
              </a:rPr>
              <a:t>the intercept of the line, expressed in millions tons of steel or feedstock</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The second</a:t>
            </a:r>
            <a:r>
              <a:rPr lang="en-GB" sz="1200">
                <a:solidFill>
                  <a:schemeClr val="dk1"/>
                </a:solidFill>
                <a:latin typeface="Open Sans"/>
                <a:ea typeface="Open Sans"/>
                <a:cs typeface="Open Sans"/>
                <a:sym typeface="Open Sans"/>
              </a:rPr>
              <a:t> is the slope of the line, expressed in </a:t>
            </a:r>
            <a:r>
              <a:rPr lang="en-GB">
                <a:latin typeface="Open Sans"/>
                <a:ea typeface="Open Sans"/>
                <a:cs typeface="Open Sans"/>
                <a:sym typeface="Open Sans"/>
              </a:rPr>
              <a:t>million</a:t>
            </a:r>
            <a:r>
              <a:rPr lang="en-GB" sz="1200">
                <a:solidFill>
                  <a:schemeClr val="dk1"/>
                </a:solidFill>
                <a:latin typeface="Open Sans"/>
                <a:ea typeface="Open Sans"/>
                <a:cs typeface="Open Sans"/>
                <a:sym typeface="Open Sans"/>
              </a:rPr>
              <a:t> tons of steel or feedstock per thousand millions of monetary units of value added.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There is one extra step we must cover in </a:t>
            </a:r>
            <a:r>
              <a:rPr lang="en-GB">
                <a:latin typeface="Open Sans"/>
                <a:ea typeface="Open Sans"/>
                <a:cs typeface="Open Sans"/>
                <a:sym typeface="Open Sans"/>
              </a:rPr>
              <a:t>the manufacturing</a:t>
            </a:r>
            <a:r>
              <a:rPr lang="en-GB" sz="1200">
                <a:solidFill>
                  <a:schemeClr val="dk1"/>
                </a:solidFill>
                <a:latin typeface="Open Sans"/>
                <a:ea typeface="Open Sans"/>
                <a:cs typeface="Open Sans"/>
                <a:sym typeface="Open Sans"/>
              </a:rPr>
              <a:t> subsectors. According </a:t>
            </a:r>
            <a:r>
              <a:rPr lang="en-GB">
                <a:latin typeface="Open Sans"/>
                <a:ea typeface="Open Sans"/>
                <a:cs typeface="Open Sans"/>
                <a:sym typeface="Open Sans"/>
              </a:rPr>
              <a:t>to the</a:t>
            </a:r>
            <a:r>
              <a:rPr lang="en-GB" sz="1200">
                <a:solidFill>
                  <a:schemeClr val="dk1"/>
                </a:solidFill>
                <a:latin typeface="Open Sans"/>
                <a:ea typeface="Open Sans"/>
                <a:cs typeface="Open Sans"/>
                <a:sym typeface="Open Sans"/>
              </a:rPr>
              <a:t> MAED methodology, in manufacturing, three ranges of thermal uses are defined. Low temperature, for space and water heating. Medium temperature, for steam generation</a:t>
            </a:r>
            <a:r>
              <a:rPr lang="en-GB">
                <a:latin typeface="Open Sans"/>
                <a:ea typeface="Open Sans"/>
                <a:cs typeface="Open Sans"/>
                <a:sym typeface="Open Sans"/>
              </a:rPr>
              <a:t>. And</a:t>
            </a:r>
            <a:r>
              <a:rPr lang="en-GB" sz="1200">
                <a:solidFill>
                  <a:schemeClr val="dk1"/>
                </a:solidFill>
                <a:latin typeface="Open Sans"/>
                <a:ea typeface="Open Sans"/>
                <a:cs typeface="Open Sans"/>
                <a:sym typeface="Open Sans"/>
              </a:rPr>
              <a:t> high </a:t>
            </a:r>
            <a:r>
              <a:rPr lang="en-GB">
                <a:latin typeface="Open Sans"/>
                <a:ea typeface="Open Sans"/>
                <a:cs typeface="Open Sans"/>
                <a:sym typeface="Open Sans"/>
              </a:rPr>
              <a:t>temperature</a:t>
            </a:r>
            <a:r>
              <a:rPr lang="en-GB" sz="1200">
                <a:solidFill>
                  <a:schemeClr val="dk1"/>
                </a:solidFill>
                <a:latin typeface="Open Sans"/>
                <a:ea typeface="Open Sans"/>
                <a:cs typeface="Open Sans"/>
                <a:sym typeface="Open Sans"/>
              </a:rPr>
              <a:t> for industrial furnaces.</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Each subsector has its own industrial processes. For this reason, in each subsector needs for low, medium, and high temperatures are different.</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 The share of useful thermal energy demand by each subsector should be separated by temperature range.</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rPr>
              <a:t>In each subsector, the sum of the shares of low, medium, and high temperatures must equal 1. In the new version of MAED, the user can choose which levels will be modelled.  The useful energy, by temperature range, is also converted into final energy, taking into account the penetration and the efficiency of each alternative energy source. </a:t>
            </a:r>
            <a:endParaRPr/>
          </a:p>
          <a:p>
            <a:pPr indent="0" lvl="0" marL="0" rtl="0" algn="l">
              <a:spcBef>
                <a:spcPts val="0"/>
              </a:spcBef>
              <a:spcAft>
                <a:spcPts val="0"/>
              </a:spcAft>
              <a:buNone/>
            </a:pPr>
            <a:r>
              <a:rPr lang="en-GB">
                <a:latin typeface="Open Sans"/>
                <a:ea typeface="Open Sans"/>
                <a:cs typeface="Open Sans"/>
                <a:sym typeface="Open Sans"/>
              </a:rPr>
              <a:t>A screenshot from the MAED software illustrates how the values may be input.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Let us now look at an example of inputting data for freight transportation.</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There are only 3 tables to be completed in the freight transportation.</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first table corresponds to the need of moving goods by the different productive sectors in terms of </a:t>
            </a:r>
            <a:r>
              <a:rPr lang="en-GB">
                <a:latin typeface="Open Sans"/>
                <a:ea typeface="Open Sans"/>
                <a:cs typeface="Open Sans"/>
                <a:sym typeface="Open Sans"/>
              </a:rPr>
              <a:t>ton-kilometre</a:t>
            </a:r>
            <a:r>
              <a:rPr lang="en-GB" sz="1200">
                <a:solidFill>
                  <a:schemeClr val="dk1"/>
                </a:solidFill>
                <a:latin typeface="Open Sans"/>
                <a:ea typeface="Open Sans"/>
                <a:cs typeface="Open Sans"/>
                <a:sym typeface="Open Sans"/>
              </a:rPr>
              <a:t> per monetary unit of value added. Remember that, MAED will use a linear equation, to calculate the total </a:t>
            </a:r>
            <a:r>
              <a:rPr lang="en-GB">
                <a:latin typeface="Open Sans"/>
                <a:ea typeface="Open Sans"/>
                <a:cs typeface="Open Sans"/>
                <a:sym typeface="Open Sans"/>
              </a:rPr>
              <a:t>freight ton-kilometres</a:t>
            </a:r>
            <a:r>
              <a:rPr lang="en-GB" sz="1200">
                <a:solidFill>
                  <a:schemeClr val="dk1"/>
                </a:solidFill>
                <a:latin typeface="Open Sans"/>
                <a:ea typeface="Open Sans"/>
                <a:cs typeface="Open Sans"/>
                <a:sym typeface="Open Sans"/>
              </a:rPr>
              <a:t> in the country, which is the driving parameter. The </a:t>
            </a:r>
            <a:r>
              <a:rPr lang="en-GB">
                <a:latin typeface="Open Sans"/>
                <a:ea typeface="Open Sans"/>
                <a:cs typeface="Open Sans"/>
                <a:sym typeface="Open Sans"/>
              </a:rPr>
              <a:t>base</a:t>
            </a:r>
            <a:r>
              <a:rPr lang="en-GB" sz="1200">
                <a:solidFill>
                  <a:schemeClr val="dk1"/>
                </a:solidFill>
                <a:latin typeface="Open Sans"/>
                <a:ea typeface="Open Sans"/>
                <a:cs typeface="Open Sans"/>
                <a:sym typeface="Open Sans"/>
              </a:rPr>
              <a:t> value is the intercept of the linear fitting of total freight against the total value added. The variable coefficients should be found for each productive subsector, using the same methodology explained for the steel and feedstock production. Once you input these values, the program calculates the total </a:t>
            </a:r>
            <a:r>
              <a:rPr lang="en-GB">
                <a:latin typeface="Open Sans"/>
                <a:ea typeface="Open Sans"/>
                <a:cs typeface="Open Sans"/>
                <a:sym typeface="Open Sans"/>
              </a:rPr>
              <a:t>freight ton-kilometres</a:t>
            </a:r>
            <a:r>
              <a:rPr lang="en-GB" sz="1200">
                <a:solidFill>
                  <a:schemeClr val="dk1"/>
                </a:solidFill>
                <a:latin typeface="Open Sans"/>
                <a:ea typeface="Open Sans"/>
                <a:cs typeface="Open Sans"/>
                <a:sym typeface="Open Sans"/>
              </a:rPr>
              <a:t> in the country.</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second table </a:t>
            </a:r>
            <a:r>
              <a:rPr lang="en-GB">
                <a:latin typeface="Open Sans"/>
                <a:ea typeface="Open Sans"/>
                <a:cs typeface="Open Sans"/>
                <a:sym typeface="Open Sans"/>
              </a:rPr>
              <a:t>corresponding</a:t>
            </a:r>
            <a:r>
              <a:rPr lang="en-GB" sz="1200">
                <a:solidFill>
                  <a:schemeClr val="dk1"/>
                </a:solidFill>
                <a:latin typeface="Open Sans"/>
                <a:ea typeface="Open Sans"/>
                <a:cs typeface="Open Sans"/>
                <a:sym typeface="Open Sans"/>
              </a:rPr>
              <a:t> to the modal split must then be inputted, in terms of the share of the total freight transport in </a:t>
            </a:r>
            <a:r>
              <a:rPr lang="en-GB">
                <a:latin typeface="Open Sans"/>
                <a:ea typeface="Open Sans"/>
                <a:cs typeface="Open Sans"/>
                <a:sym typeface="Open Sans"/>
              </a:rPr>
              <a:t>ton-kilometres</a:t>
            </a:r>
            <a:r>
              <a:rPr lang="en-GB" sz="1200">
                <a:solidFill>
                  <a:schemeClr val="dk1"/>
                </a:solidFill>
                <a:latin typeface="Open Sans"/>
                <a:ea typeface="Open Sans"/>
                <a:cs typeface="Open Sans"/>
                <a:sym typeface="Open Sans"/>
              </a:rPr>
              <a:t> by each mode, such as diesel and electric trains.</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third table stores data on energy intensities, or specific fuel consumption for each freight transportation mode.</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 Be careful with the units, it is not the simple performance of the vehicle in terms of litres per 100 </a:t>
            </a:r>
            <a:r>
              <a:rPr lang="en-GB">
                <a:latin typeface="Open Sans"/>
                <a:ea typeface="Open Sans"/>
                <a:cs typeface="Open Sans"/>
                <a:sym typeface="Open Sans"/>
              </a:rPr>
              <a:t>kilometres</a:t>
            </a:r>
            <a:r>
              <a:rPr lang="en-GB" sz="1200">
                <a:solidFill>
                  <a:schemeClr val="dk1"/>
                </a:solidFill>
                <a:latin typeface="Open Sans"/>
                <a:ea typeface="Open Sans"/>
                <a:cs typeface="Open Sans"/>
                <a:sym typeface="Open Sans"/>
              </a:rPr>
              <a:t>. This intensity is the energy per 100 </a:t>
            </a:r>
            <a:r>
              <a:rPr lang="en-GB">
                <a:latin typeface="Open Sans"/>
                <a:ea typeface="Open Sans"/>
                <a:cs typeface="Open Sans"/>
                <a:sym typeface="Open Sans"/>
              </a:rPr>
              <a:t>ton-kilometres</a:t>
            </a:r>
            <a:r>
              <a:rPr lang="en-GB" sz="1200">
                <a:solidFill>
                  <a:schemeClr val="dk1"/>
                </a:solidFill>
                <a:latin typeface="Open Sans"/>
                <a:ea typeface="Open Sans"/>
                <a:cs typeface="Open Sans"/>
                <a:sym typeface="Open Sans"/>
              </a:rPr>
              <a:t> transported.</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Once you have filled in the 3 tables, the programme performs the respective calculations and the results for the freight transport sector in the base year </a:t>
            </a:r>
            <a:r>
              <a:rPr lang="en-GB">
                <a:latin typeface="Open Sans"/>
                <a:ea typeface="Open Sans"/>
                <a:cs typeface="Open Sans"/>
                <a:sym typeface="Open Sans"/>
              </a:rPr>
              <a:t>are</a:t>
            </a:r>
            <a:r>
              <a:rPr lang="en-GB" sz="1200">
                <a:solidFill>
                  <a:schemeClr val="dk1"/>
                </a:solidFill>
                <a:latin typeface="Open Sans"/>
                <a:ea typeface="Open Sans"/>
                <a:cs typeface="Open Sans"/>
                <a:sym typeface="Open Sans"/>
              </a:rPr>
              <a:t> displayed in different tables.</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MAED, for the Service Sector the uses of space heating and </a:t>
            </a:r>
            <a:r>
              <a:rPr lang="en-GB">
                <a:latin typeface="Open Sans"/>
                <a:ea typeface="Open Sans"/>
                <a:cs typeface="Open Sans"/>
                <a:sym typeface="Open Sans"/>
              </a:rPr>
              <a:t>air</a:t>
            </a:r>
            <a:r>
              <a:rPr lang="en-GB" sz="1200">
                <a:solidFill>
                  <a:schemeClr val="dk1"/>
                </a:solidFill>
                <a:latin typeface="Open Sans"/>
                <a:ea typeface="Open Sans"/>
                <a:cs typeface="Open Sans"/>
                <a:sym typeface="Open Sans"/>
              </a:rPr>
              <a:t> conditioning are considered. And the </a:t>
            </a:r>
            <a:r>
              <a:rPr lang="en-GB">
                <a:latin typeface="Open Sans"/>
                <a:ea typeface="Open Sans"/>
                <a:cs typeface="Open Sans"/>
                <a:sym typeface="Open Sans"/>
              </a:rPr>
              <a:t>driving</a:t>
            </a:r>
            <a:r>
              <a:rPr lang="en-GB" sz="1200">
                <a:solidFill>
                  <a:schemeClr val="dk1"/>
                </a:solidFill>
                <a:latin typeface="Open Sans"/>
                <a:ea typeface="Open Sans"/>
                <a:cs typeface="Open Sans"/>
                <a:sym typeface="Open Sans"/>
              </a:rPr>
              <a:t> parameter is the specific requirement for heat or cooling the area.</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Working with the information we have on demography, the number of employees in </a:t>
            </a:r>
            <a:r>
              <a:rPr lang="en-GB">
                <a:latin typeface="Open Sans"/>
                <a:ea typeface="Open Sans"/>
                <a:cs typeface="Open Sans"/>
                <a:sym typeface="Open Sans"/>
              </a:rPr>
              <a:t>the service </a:t>
            </a:r>
            <a:r>
              <a:rPr lang="en-GB" sz="1200">
                <a:solidFill>
                  <a:schemeClr val="dk1"/>
                </a:solidFill>
                <a:latin typeface="Open Sans"/>
                <a:ea typeface="Open Sans"/>
                <a:cs typeface="Open Sans"/>
                <a:sym typeface="Open Sans"/>
              </a:rPr>
              <a:t>sector can be found. Then, making an assumption of floor area per employee and specific requirements, all information needed can be estimated</a:t>
            </a:r>
            <a:r>
              <a:rPr lang="en-GB">
                <a:latin typeface="Open Sans"/>
                <a:ea typeface="Open Sans"/>
                <a:cs typeface="Open Sans"/>
                <a:sym typeface="Open Sans"/>
              </a:rPr>
              <a:t> and input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to</a:t>
            </a:r>
            <a:r>
              <a:rPr lang="en-GB" sz="1200">
                <a:solidFill>
                  <a:schemeClr val="dk1"/>
                </a:solidFill>
                <a:latin typeface="Open Sans"/>
                <a:ea typeface="Open Sans"/>
                <a:cs typeface="Open Sans"/>
                <a:sym typeface="Open Sans"/>
              </a:rPr>
              <a:t> the program.</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Normally, the labour force of a country consists of everyone at working age, typically above a certain minimum age and below retirement age. Both minimum and retirement ages are country specific.</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In the service sector, the driving factor for space heating and cooling is the floor area, which is defined from the number of employees in this sector. This value is calculated as a fraction of actual labour force.</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final data for the service sector are </a:t>
            </a:r>
            <a:r>
              <a:rPr lang="en-GB">
                <a:latin typeface="Open Sans"/>
                <a:ea typeface="Open Sans"/>
                <a:cs typeface="Open Sans"/>
                <a:sym typeface="Open Sans"/>
              </a:rPr>
              <a:t>efficiencies</a:t>
            </a:r>
            <a:r>
              <a:rPr lang="en-GB" sz="1200">
                <a:solidFill>
                  <a:schemeClr val="dk1"/>
                </a:solidFill>
                <a:latin typeface="Open Sans"/>
                <a:ea typeface="Open Sans"/>
                <a:cs typeface="Open Sans"/>
                <a:sym typeface="Open Sans"/>
              </a:rPr>
              <a:t> and penetrations.</a:t>
            </a:r>
            <a:r>
              <a:rPr lang="en-GB">
                <a:latin typeface="Open Sans"/>
                <a:ea typeface="Open Sans"/>
                <a:cs typeface="Open Sans"/>
                <a:sym typeface="Open Sans"/>
              </a:rPr>
              <a:t> </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Once the input data is collected and the subsectors are defined, input data can be entered first in the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and demography general tables in MAED, then specific to each subsector in the relevant tables for the </a:t>
            </a:r>
            <a:r>
              <a:rPr lang="en-GB" sz="1200" u="none" strike="noStrike">
                <a:solidFill>
                  <a:schemeClr val="dk1"/>
                </a:solidFill>
                <a:latin typeface="Open Sans"/>
                <a:ea typeface="Open Sans"/>
                <a:cs typeface="Open Sans"/>
                <a:sym typeface="Open Sans"/>
              </a:rPr>
              <a:t>Industry, </a:t>
            </a:r>
            <a:r>
              <a:rPr lang="en-GB">
                <a:latin typeface="Open Sans"/>
                <a:ea typeface="Open Sans"/>
                <a:cs typeface="Open Sans"/>
                <a:sym typeface="Open Sans"/>
              </a:rPr>
              <a:t>Service</a:t>
            </a:r>
            <a:r>
              <a:rPr lang="en-GB" sz="1200" u="none" strike="noStrike">
                <a:solidFill>
                  <a:schemeClr val="dk1"/>
                </a:solidFill>
                <a:latin typeface="Open Sans"/>
                <a:ea typeface="Open Sans"/>
                <a:cs typeface="Open Sans"/>
                <a:sym typeface="Open Sans"/>
              </a:rPr>
              <a:t>, </a:t>
            </a:r>
            <a:r>
              <a:rPr lang="en-GB">
                <a:latin typeface="Open Sans"/>
                <a:ea typeface="Open Sans"/>
                <a:cs typeface="Open Sans"/>
                <a:sym typeface="Open Sans"/>
              </a:rPr>
              <a:t>Household, and</a:t>
            </a:r>
            <a:r>
              <a:rPr lang="en-GB" sz="1200" u="none" strike="noStrike">
                <a:solidFill>
                  <a:schemeClr val="dk1"/>
                </a:solidFill>
                <a:latin typeface="Open Sans"/>
                <a:ea typeface="Open Sans"/>
                <a:cs typeface="Open Sans"/>
                <a:sym typeface="Open Sans"/>
              </a:rPr>
              <a:t> </a:t>
            </a:r>
            <a:r>
              <a:rPr lang="en-GB">
                <a:latin typeface="Open Sans"/>
                <a:ea typeface="Open Sans"/>
                <a:cs typeface="Open Sans"/>
                <a:sym typeface="Open Sans"/>
              </a:rPr>
              <a:t>Transport</a:t>
            </a:r>
            <a:r>
              <a:rPr lang="en-GB" sz="1200" u="none" strike="noStrike">
                <a:solidFill>
                  <a:schemeClr val="dk1"/>
                </a:solidFill>
                <a:latin typeface="Open Sans"/>
                <a:ea typeface="Open Sans"/>
                <a:cs typeface="Open Sans"/>
                <a:sym typeface="Open Sans"/>
              </a:rPr>
              <a:t> sectors.</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user must make sure to </a:t>
            </a:r>
            <a:r>
              <a:rPr lang="en-GB" sz="1200" u="none" strike="noStrike">
                <a:solidFill>
                  <a:schemeClr val="dk1"/>
                </a:solidFill>
                <a:latin typeface="Open Sans"/>
                <a:ea typeface="Open Sans"/>
                <a:cs typeface="Open Sans"/>
                <a:sym typeface="Open Sans"/>
              </a:rPr>
              <a:t>create a “description” worksheet</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a:t>
            </a:r>
            <a:r>
              <a:rPr lang="en-GB">
                <a:latin typeface="Open Sans"/>
                <a:ea typeface="Open Sans"/>
                <a:cs typeface="Open Sans"/>
                <a:sym typeface="Open Sans"/>
              </a:rPr>
              <a:t>This will allow them to</a:t>
            </a:r>
            <a:r>
              <a:rPr lang="en-GB" sz="1200" u="none" strike="noStrike">
                <a:solidFill>
                  <a:schemeClr val="dk1"/>
                </a:solidFill>
                <a:latin typeface="Open Sans"/>
                <a:ea typeface="Open Sans"/>
                <a:cs typeface="Open Sans"/>
                <a:sym typeface="Open Sans"/>
              </a:rPr>
              <a:t> keep track of the scenario and input data sources they are using.</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It is recommended that</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in the input data preparation file, the worksheets for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and Energy Balance should have a similar structure as the required input data in MAED.</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t/>
            </a: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Once the user has obtained energy balance data, the focus is on the final energy consumption portion. The first step is to adapt it to the defined structure of MAED and move the necessary data to the input preparation file.</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Normally, the energy balance is given in original units. The user must apply conversion factors to produce this portion of information in any physical units. In this case, thousands of </a:t>
            </a:r>
            <a:r>
              <a:rPr lang="en-GB">
                <a:latin typeface="Open Sans"/>
                <a:ea typeface="Open Sans"/>
                <a:cs typeface="Open Sans"/>
                <a:sym typeface="Open Sans"/>
              </a:rPr>
              <a:t>tons</a:t>
            </a:r>
            <a:r>
              <a:rPr lang="en-GB" sz="1200">
                <a:solidFill>
                  <a:schemeClr val="dk1"/>
                </a:solidFill>
                <a:latin typeface="Open Sans"/>
                <a:ea typeface="Open Sans"/>
                <a:cs typeface="Open Sans"/>
                <a:sym typeface="Open Sans"/>
              </a:rPr>
              <a:t> of oil equivalent was chosen as </a:t>
            </a:r>
            <a:r>
              <a:rPr lang="en-GB">
                <a:latin typeface="Open Sans"/>
                <a:ea typeface="Open Sans"/>
                <a:cs typeface="Open Sans"/>
                <a:sym typeface="Open Sans"/>
              </a:rPr>
              <a:t>the energy</a:t>
            </a:r>
            <a:r>
              <a:rPr lang="en-GB" sz="1200">
                <a:solidFill>
                  <a:schemeClr val="dk1"/>
                </a:solidFill>
                <a:latin typeface="Open Sans"/>
                <a:ea typeface="Open Sans"/>
                <a:cs typeface="Open Sans"/>
                <a:sym typeface="Open Sans"/>
              </a:rPr>
              <a:t> unit.</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Remember to check the specified units in MAED when entering input data. For example, the MAED model will ask for the energy intensities in terms of kilo </a:t>
            </a:r>
            <a:r>
              <a:rPr lang="en-GB">
                <a:latin typeface="Open Sans"/>
                <a:ea typeface="Open Sans"/>
                <a:cs typeface="Open Sans"/>
                <a:sym typeface="Open Sans"/>
              </a:rPr>
              <a:t>watt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hours</a:t>
            </a:r>
            <a:r>
              <a:rPr lang="en-GB" sz="1200">
                <a:solidFill>
                  <a:schemeClr val="dk1"/>
                </a:solidFill>
                <a:latin typeface="Open Sans"/>
                <a:ea typeface="Open Sans"/>
                <a:cs typeface="Open Sans"/>
                <a:sym typeface="Open Sans"/>
              </a:rPr>
              <a:t> per dollar. We will therefore need a conversion factor.</a:t>
            </a:r>
            <a:endParaRPr/>
          </a:p>
          <a:p>
            <a:pPr indent="0" lvl="0" marL="0" rtl="0" algn="l">
              <a:spcBef>
                <a:spcPts val="360"/>
              </a:spcBef>
              <a:spcAft>
                <a:spcPts val="0"/>
              </a:spcAft>
              <a:buNone/>
            </a:pPr>
            <a:r>
              <a:t/>
            </a: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This lecture has four Intended Learner Outcomes: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To obtain an overview of the input data approach of the MAED software</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To learn about the structure of the input data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To learn about specific examples for obtaining input data parameters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And to understand how the input data can then be implemented. </a:t>
            </a:r>
            <a:endParaRPr>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For thermal uses, the final energy demand should be converted to</a:t>
            </a:r>
            <a:r>
              <a:rPr b="1" lang="en-GB" sz="1200">
                <a:solidFill>
                  <a:schemeClr val="dk1"/>
                </a:solidFill>
                <a:latin typeface="Open Sans"/>
                <a:ea typeface="Open Sans"/>
                <a:cs typeface="Open Sans"/>
                <a:sym typeface="Open Sans"/>
              </a:rPr>
              <a:t> </a:t>
            </a:r>
            <a:r>
              <a:rPr lang="en-GB" sz="1200">
                <a:solidFill>
                  <a:schemeClr val="dk1"/>
                </a:solidFill>
                <a:latin typeface="Open Sans"/>
                <a:ea typeface="Open Sans"/>
                <a:cs typeface="Open Sans"/>
                <a:sym typeface="Open Sans"/>
              </a:rPr>
              <a:t>useful </a:t>
            </a:r>
            <a:r>
              <a:rPr lang="en-GB">
                <a:latin typeface="Open Sans"/>
                <a:ea typeface="Open Sans"/>
                <a:cs typeface="Open Sans"/>
                <a:sym typeface="Open Sans"/>
              </a:rPr>
              <a:t>energy demand </a:t>
            </a:r>
            <a:r>
              <a:rPr lang="en-GB" sz="1200">
                <a:solidFill>
                  <a:schemeClr val="dk1"/>
                </a:solidFill>
                <a:latin typeface="Open Sans"/>
                <a:ea typeface="Open Sans"/>
                <a:cs typeface="Open Sans"/>
                <a:sym typeface="Open Sans"/>
              </a:rPr>
              <a:t>so that the energy intensities may be computed.</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To obtain the</a:t>
            </a:r>
            <a:r>
              <a:rPr b="1" lang="en-GB" sz="1200">
                <a:solidFill>
                  <a:schemeClr val="dk1"/>
                </a:solidFill>
                <a:latin typeface="Open Sans"/>
                <a:ea typeface="Open Sans"/>
                <a:cs typeface="Open Sans"/>
                <a:sym typeface="Open Sans"/>
              </a:rPr>
              <a:t> </a:t>
            </a:r>
            <a:r>
              <a:rPr lang="en-GB" sz="1200">
                <a:solidFill>
                  <a:schemeClr val="dk1"/>
                </a:solidFill>
                <a:latin typeface="Open Sans"/>
                <a:ea typeface="Open Sans"/>
                <a:cs typeface="Open Sans"/>
                <a:sym typeface="Open Sans"/>
              </a:rPr>
              <a:t>final energy </a:t>
            </a:r>
            <a:r>
              <a:rPr lang="en-GB">
                <a:latin typeface="Open Sans"/>
                <a:ea typeface="Open Sans"/>
                <a:cs typeface="Open Sans"/>
                <a:sym typeface="Open Sans"/>
              </a:rPr>
              <a:t>demand for</a:t>
            </a:r>
            <a:r>
              <a:rPr lang="en-GB" sz="1200">
                <a:solidFill>
                  <a:schemeClr val="dk1"/>
                </a:solidFill>
                <a:latin typeface="Open Sans"/>
                <a:ea typeface="Open Sans"/>
                <a:cs typeface="Open Sans"/>
                <a:sym typeface="Open Sans"/>
              </a:rPr>
              <a:t> thermal uses, we must first check the final consumption in our data preparation file. For example, the agriculture </a:t>
            </a:r>
            <a:r>
              <a:rPr lang="en-GB">
                <a:latin typeface="Open Sans"/>
                <a:ea typeface="Open Sans"/>
                <a:cs typeface="Open Sans"/>
                <a:sym typeface="Open Sans"/>
              </a:rPr>
              <a:t>subsector </a:t>
            </a:r>
            <a:r>
              <a:rPr lang="en-GB" sz="1200">
                <a:solidFill>
                  <a:schemeClr val="dk1"/>
                </a:solidFill>
                <a:latin typeface="Open Sans"/>
                <a:ea typeface="Open Sans"/>
                <a:cs typeface="Open Sans"/>
                <a:sym typeface="Open Sans"/>
              </a:rPr>
              <a:t>is using </a:t>
            </a:r>
            <a:r>
              <a:rPr lang="en-GB">
                <a:latin typeface="Open Sans"/>
                <a:ea typeface="Open Sans"/>
                <a:cs typeface="Open Sans"/>
                <a:sym typeface="Open Sans"/>
              </a:rPr>
              <a:t>wood</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electricity</a:t>
            </a:r>
            <a:r>
              <a:rPr lang="en-GB" sz="1200">
                <a:solidFill>
                  <a:schemeClr val="dk1"/>
                </a:solidFill>
                <a:latin typeface="Open Sans"/>
                <a:ea typeface="Open Sans"/>
                <a:cs typeface="Open Sans"/>
                <a:sym typeface="Open Sans"/>
              </a:rPr>
              <a:t>, and </a:t>
            </a:r>
            <a:r>
              <a:rPr lang="en-GB">
                <a:latin typeface="Open Sans"/>
                <a:ea typeface="Open Sans"/>
                <a:cs typeface="Open Sans"/>
                <a:sym typeface="Open Sans"/>
              </a:rPr>
              <a:t>diesel</a:t>
            </a:r>
            <a:r>
              <a:rPr lang="en-GB" sz="1200">
                <a:solidFill>
                  <a:schemeClr val="dk1"/>
                </a:solidFill>
                <a:latin typeface="Open Sans"/>
                <a:ea typeface="Open Sans"/>
                <a:cs typeface="Open Sans"/>
                <a:sym typeface="Open Sans"/>
              </a:rPr>
              <a:t>. The final energy demand for each energy carrier for thermal uses in agriculture can be found from the </a:t>
            </a:r>
            <a:r>
              <a:rPr lang="en-GB">
                <a:latin typeface="Open Sans"/>
                <a:ea typeface="Open Sans"/>
                <a:cs typeface="Open Sans"/>
                <a:sym typeface="Open Sans"/>
              </a:rPr>
              <a:t>Ministry</a:t>
            </a:r>
            <a:r>
              <a:rPr lang="en-GB" sz="1200">
                <a:solidFill>
                  <a:schemeClr val="dk1"/>
                </a:solidFill>
                <a:latin typeface="Open Sans"/>
                <a:ea typeface="Open Sans"/>
                <a:cs typeface="Open Sans"/>
                <a:sym typeface="Open Sans"/>
              </a:rPr>
              <a:t> of </a:t>
            </a:r>
            <a:r>
              <a:rPr lang="en-GB">
                <a:latin typeface="Open Sans"/>
                <a:ea typeface="Open Sans"/>
                <a:cs typeface="Open Sans"/>
                <a:sym typeface="Open Sans"/>
              </a:rPr>
              <a:t>Energy</a:t>
            </a:r>
            <a:r>
              <a:rPr lang="en-GB" sz="1200">
                <a:solidFill>
                  <a:schemeClr val="dk1"/>
                </a:solidFill>
                <a:latin typeface="Open Sans"/>
                <a:ea typeface="Open Sans"/>
                <a:cs typeface="Open Sans"/>
                <a:sym typeface="Open Sans"/>
              </a:rPr>
              <a:t>.</a:t>
            </a:r>
            <a:endParaRPr>
              <a:latin typeface="Open Sans"/>
              <a:ea typeface="Open Sans"/>
              <a:cs typeface="Open Sans"/>
              <a:sym typeface="Open Sans"/>
            </a:endParaRPr>
          </a:p>
          <a:p>
            <a:pPr indent="0" lvl="0" marL="0" rtl="0" algn="l">
              <a:spcBef>
                <a:spcPts val="360"/>
              </a:spcBef>
              <a:spcAft>
                <a:spcPts val="0"/>
              </a:spcAft>
              <a:buNone/>
            </a:pPr>
            <a:r>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One can then assume or measure, for example</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 efficiency of 20</a:t>
            </a:r>
            <a:r>
              <a:rPr lang="en-GB">
                <a:latin typeface="Open Sans"/>
                <a:ea typeface="Open Sans"/>
                <a:cs typeface="Open Sans"/>
                <a:sym typeface="Open Sans"/>
              </a:rPr>
              <a:t> percent </a:t>
            </a:r>
            <a:r>
              <a:rPr lang="en-GB" sz="1200">
                <a:solidFill>
                  <a:schemeClr val="dk1"/>
                </a:solidFill>
                <a:latin typeface="Open Sans"/>
                <a:ea typeface="Open Sans"/>
                <a:cs typeface="Open Sans"/>
                <a:sym typeface="Open Sans"/>
              </a:rPr>
              <a:t>for wood, 95 </a:t>
            </a:r>
            <a:r>
              <a:rPr lang="en-GB">
                <a:latin typeface="Open Sans"/>
                <a:ea typeface="Open Sans"/>
                <a:cs typeface="Open Sans"/>
                <a:sym typeface="Open Sans"/>
              </a:rPr>
              <a:t>percent </a:t>
            </a:r>
            <a:r>
              <a:rPr lang="en-GB" sz="1200">
                <a:solidFill>
                  <a:schemeClr val="dk1"/>
                </a:solidFill>
                <a:latin typeface="Open Sans"/>
                <a:ea typeface="Open Sans"/>
                <a:cs typeface="Open Sans"/>
                <a:sym typeface="Open Sans"/>
              </a:rPr>
              <a:t>for electricity</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80</a:t>
            </a:r>
            <a:r>
              <a:rPr lang="en-GB">
                <a:latin typeface="Open Sans"/>
                <a:ea typeface="Open Sans"/>
                <a:cs typeface="Open Sans"/>
                <a:sym typeface="Open Sans"/>
              </a:rPr>
              <a:t> percent</a:t>
            </a:r>
            <a:r>
              <a:rPr lang="en-GB" sz="1200">
                <a:solidFill>
                  <a:schemeClr val="dk1"/>
                </a:solidFill>
                <a:latin typeface="Open Sans"/>
                <a:ea typeface="Open Sans"/>
                <a:cs typeface="Open Sans"/>
                <a:sym typeface="Open Sans"/>
              </a:rPr>
              <a:t> for diesel. These are not default values, as each value should be determined for a given country.</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These efficiencies must then be recalculated relative to the efficiency of electricity before inputting the values in MAED. Remember that, MAED always calculates electricity in terms of final energy.</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Now, we can calculate the useful energy</a:t>
            </a:r>
            <a:r>
              <a:rPr lang="en-GB">
                <a:latin typeface="Open Sans"/>
                <a:ea typeface="Open Sans"/>
                <a:cs typeface="Open Sans"/>
                <a:sym typeface="Open Sans"/>
              </a:rPr>
              <a:t> demand of</a:t>
            </a:r>
            <a:r>
              <a:rPr lang="en-GB" sz="1200">
                <a:solidFill>
                  <a:schemeClr val="dk1"/>
                </a:solidFill>
                <a:latin typeface="Open Sans"/>
                <a:ea typeface="Open Sans"/>
                <a:cs typeface="Open Sans"/>
                <a:sym typeface="Open Sans"/>
              </a:rPr>
              <a:t> each use, by multiplying the final </a:t>
            </a:r>
            <a:r>
              <a:rPr lang="en-GB">
                <a:latin typeface="Open Sans"/>
                <a:ea typeface="Open Sans"/>
                <a:cs typeface="Open Sans"/>
                <a:sym typeface="Open Sans"/>
              </a:rPr>
              <a:t>energy demand by</a:t>
            </a:r>
            <a:r>
              <a:rPr lang="en-GB" sz="1200">
                <a:solidFill>
                  <a:schemeClr val="dk1"/>
                </a:solidFill>
                <a:latin typeface="Open Sans"/>
                <a:ea typeface="Open Sans"/>
                <a:cs typeface="Open Sans"/>
                <a:sym typeface="Open Sans"/>
              </a:rPr>
              <a:t> the efficiency. Finally, we can find the shares of wood, and diesel, for the thermal uses,</a:t>
            </a:r>
            <a:r>
              <a:rPr lang="en-GB">
                <a:latin typeface="Open Sans"/>
                <a:ea typeface="Open Sans"/>
                <a:cs typeface="Open Sans"/>
                <a:sym typeface="Open Sans"/>
              </a:rPr>
              <a:t> by</a:t>
            </a:r>
            <a:r>
              <a:rPr lang="en-GB" sz="1200">
                <a:solidFill>
                  <a:schemeClr val="dk1"/>
                </a:solidFill>
                <a:latin typeface="Open Sans"/>
                <a:ea typeface="Open Sans"/>
                <a:cs typeface="Open Sans"/>
                <a:sym typeface="Open Sans"/>
              </a:rPr>
              <a:t> just dividing the useful energy </a:t>
            </a:r>
            <a:r>
              <a:rPr lang="en-GB">
                <a:latin typeface="Open Sans"/>
                <a:ea typeface="Open Sans"/>
                <a:cs typeface="Open Sans"/>
                <a:sym typeface="Open Sans"/>
              </a:rPr>
              <a:t>demand </a:t>
            </a:r>
            <a:r>
              <a:rPr lang="en-GB" sz="1200">
                <a:solidFill>
                  <a:schemeClr val="dk1"/>
                </a:solidFill>
                <a:latin typeface="Open Sans"/>
                <a:ea typeface="Open Sans"/>
                <a:cs typeface="Open Sans"/>
                <a:sym typeface="Open Sans"/>
              </a:rPr>
              <a:t>provided by each source, into the total useful energy</a:t>
            </a:r>
            <a:r>
              <a:rPr lang="en-GB">
                <a:latin typeface="Open Sans"/>
                <a:ea typeface="Open Sans"/>
                <a:cs typeface="Open Sans"/>
                <a:sym typeface="Open Sans"/>
              </a:rPr>
              <a:t> demand</a:t>
            </a:r>
            <a:r>
              <a:rPr lang="en-GB" sz="1200">
                <a:solidFill>
                  <a:schemeClr val="dk1"/>
                </a:solidFill>
                <a:latin typeface="Open Sans"/>
                <a:ea typeface="Open Sans"/>
                <a:cs typeface="Open Sans"/>
                <a:sym typeface="Open Sans"/>
              </a:rPr>
              <a:t>.</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final step is to find the energy intensities</a:t>
            </a:r>
            <a:r>
              <a:rPr lang="en-GB">
                <a:latin typeface="Open Sans"/>
                <a:ea typeface="Open Sans"/>
                <a:cs typeface="Open Sans"/>
                <a:sym typeface="Open Sans"/>
              </a:rPr>
              <a:t>. This is done by</a:t>
            </a:r>
            <a:r>
              <a:rPr lang="en-GB" sz="1200">
                <a:solidFill>
                  <a:schemeClr val="dk1"/>
                </a:solidFill>
                <a:latin typeface="Open Sans"/>
                <a:ea typeface="Open Sans"/>
                <a:cs typeface="Open Sans"/>
                <a:sym typeface="Open Sans"/>
              </a:rPr>
              <a:t> dividing the useful energy </a:t>
            </a:r>
            <a:r>
              <a:rPr lang="en-GB">
                <a:latin typeface="Open Sans"/>
                <a:ea typeface="Open Sans"/>
                <a:cs typeface="Open Sans"/>
                <a:sym typeface="Open Sans"/>
              </a:rPr>
              <a:t>demand </a:t>
            </a:r>
            <a:r>
              <a:rPr lang="en-GB" sz="1200">
                <a:solidFill>
                  <a:schemeClr val="dk1"/>
                </a:solidFill>
                <a:latin typeface="Open Sans"/>
                <a:ea typeface="Open Sans"/>
                <a:cs typeface="Open Sans"/>
                <a:sym typeface="Open Sans"/>
              </a:rPr>
              <a:t>by the correspondent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This can be inputted in the MAED input data.</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On this slide, the total </a:t>
            </a:r>
            <a:r>
              <a:rPr lang="en-GB">
                <a:latin typeface="Open Sans"/>
                <a:ea typeface="Open Sans"/>
                <a:cs typeface="Open Sans"/>
                <a:sym typeface="Open Sans"/>
              </a:rPr>
              <a:t>kilo watt hour</a:t>
            </a:r>
            <a:r>
              <a:rPr lang="en-GB" sz="1200">
                <a:solidFill>
                  <a:schemeClr val="dk1"/>
                </a:solidFill>
                <a:latin typeface="Open Sans"/>
                <a:ea typeface="Open Sans"/>
                <a:cs typeface="Open Sans"/>
                <a:sym typeface="Open Sans"/>
              </a:rPr>
              <a:t> for electricity and thermal uses are divided by the sectoral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for agriculture to obtain the respective energy intensities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Now, the user can compare the results with the statistics, and check the reconstruction of the base year. </a:t>
            </a:r>
            <a:endParaRPr/>
          </a:p>
          <a:p>
            <a:pPr indent="0" lvl="0" marL="0" rtl="0" algn="l">
              <a:spcBef>
                <a:spcPts val="360"/>
              </a:spcBef>
              <a:spcAft>
                <a:spcPts val="0"/>
              </a:spcAft>
              <a:buNone/>
            </a:pPr>
            <a:r>
              <a:rPr lang="en-GB" sz="1200">
                <a:solidFill>
                  <a:schemeClr val="dk1"/>
                </a:solidFill>
              </a:rPr>
              <a:t>Results should be analysed and compared against the statistics of the energy balance for the base year.</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user must check whether they have the same data. If there are some different </a:t>
            </a:r>
            <a:r>
              <a:rPr lang="en-GB">
                <a:latin typeface="Open Sans"/>
                <a:ea typeface="Open Sans"/>
                <a:cs typeface="Open Sans"/>
                <a:sym typeface="Open Sans"/>
              </a:rPr>
              <a:t>values</a:t>
            </a:r>
            <a:r>
              <a:rPr lang="en-GB" sz="1200">
                <a:solidFill>
                  <a:schemeClr val="dk1"/>
                </a:solidFill>
                <a:latin typeface="Open Sans"/>
                <a:ea typeface="Open Sans"/>
                <a:cs typeface="Open Sans"/>
                <a:sym typeface="Open Sans"/>
              </a:rPr>
              <a:t>, the user must track the error, and find where they have different input values. Before going forward, the user must clear any significant difference.</a:t>
            </a:r>
            <a:endParaRPr/>
          </a:p>
          <a:p>
            <a:pPr indent="0" lvl="0" marL="0" rtl="0" algn="l">
              <a:spcBef>
                <a:spcPts val="360"/>
              </a:spcBef>
              <a:spcAft>
                <a:spcPts val="0"/>
              </a:spcAft>
              <a:buNone/>
            </a:pPr>
            <a:r>
              <a:rPr lang="en-GB" sz="1200">
                <a:solidFill>
                  <a:schemeClr val="dk1"/>
                </a:solidFill>
              </a:rPr>
              <a:t>If the MAED results match those of the statistics, the user is ready to input the scenario data.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Finally, the scenarios can be designed such that the projections may be computed.</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As explained in lecture 6, scenario data are input data values for future years. They correspond to expected future demographic evolution</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economic development goals and targets of the government. These data are the </a:t>
            </a:r>
            <a:r>
              <a:rPr lang="en-GB">
                <a:latin typeface="Open Sans"/>
                <a:ea typeface="Open Sans"/>
                <a:cs typeface="Open Sans"/>
                <a:sym typeface="Open Sans"/>
              </a:rPr>
              <a:t>socio-economical</a:t>
            </a:r>
            <a:r>
              <a:rPr lang="en-GB" sz="1200">
                <a:solidFill>
                  <a:schemeClr val="dk1"/>
                </a:solidFill>
                <a:latin typeface="Open Sans"/>
                <a:ea typeface="Open Sans"/>
                <a:cs typeface="Open Sans"/>
                <a:sym typeface="Open Sans"/>
              </a:rPr>
              <a:t> component </a:t>
            </a:r>
            <a:r>
              <a:rPr lang="en-GB">
                <a:latin typeface="Open Sans"/>
                <a:ea typeface="Open Sans"/>
                <a:cs typeface="Open Sans"/>
                <a:sym typeface="Open Sans"/>
              </a:rPr>
              <a:t>of what we call the</a:t>
            </a:r>
            <a:r>
              <a:rPr lang="en-GB" sz="1200">
                <a:solidFill>
                  <a:schemeClr val="dk1"/>
                </a:solidFill>
                <a:latin typeface="Open Sans"/>
                <a:ea typeface="Open Sans"/>
                <a:cs typeface="Open Sans"/>
                <a:sym typeface="Open Sans"/>
              </a:rPr>
              <a:t> “base” scenario. From this base scenario, it is easy to create, for instance, a “high” economic growth scenario just </a:t>
            </a:r>
            <a:r>
              <a:rPr lang="en-GB">
                <a:latin typeface="Open Sans"/>
                <a:ea typeface="Open Sans"/>
                <a:cs typeface="Open Sans"/>
                <a:sym typeface="Open Sans"/>
              </a:rPr>
              <a:t>by </a:t>
            </a:r>
            <a:r>
              <a:rPr lang="en-GB" sz="1200">
                <a:solidFill>
                  <a:schemeClr val="dk1"/>
                </a:solidFill>
                <a:latin typeface="Open Sans"/>
                <a:ea typeface="Open Sans"/>
                <a:cs typeface="Open Sans"/>
                <a:sym typeface="Open Sans"/>
              </a:rPr>
              <a:t>changing the growth rate. The total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will be different and so will be the total final energy demand. The user can do this kind of exercise before they have established a reasonable “base case”.</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rPr>
              <a:t>A “Business as usual” scenario can be built by just copying the values for the base year in the rest of the columns for all the technical data.</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Alternatively, the user can create an “energy saving in appliances” scenario with the target of a 10</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reduction of the consumption every period.</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There should be a strong rationale behind every scenario created. </a:t>
            </a:r>
            <a:endParaRPr/>
          </a:p>
          <a:p>
            <a:pPr indent="0" lvl="0" marL="0" rtl="0" algn="l">
              <a:spcBef>
                <a:spcPts val="360"/>
              </a:spcBef>
              <a:spcAft>
                <a:spcPts val="0"/>
              </a:spcAft>
              <a:buNone/>
            </a:pPr>
            <a:r>
              <a:rPr lang="en-GB">
                <a:latin typeface="Open Sans"/>
                <a:ea typeface="Open Sans"/>
                <a:cs typeface="Open Sans"/>
                <a:sym typeface="Open Sans"/>
              </a:rPr>
              <a:t>This concludes lecture 8 which considered input data consistency and structure.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7" name="Google Shape;59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5" name="Google Shape;60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As MAED is an end-use type model, it requires a considerable amount of input data. Be aware that the input data must be entered </a:t>
            </a:r>
            <a:r>
              <a:rPr lang="en-GB">
                <a:latin typeface="Open Sans"/>
                <a:ea typeface="Open Sans"/>
                <a:cs typeface="Open Sans"/>
                <a:sym typeface="Open Sans"/>
              </a:rPr>
              <a:t>in to</a:t>
            </a:r>
            <a:r>
              <a:rPr lang="en-GB" sz="1200">
                <a:solidFill>
                  <a:schemeClr val="dk1"/>
                </a:solidFill>
                <a:latin typeface="Open Sans"/>
                <a:ea typeface="Open Sans"/>
                <a:cs typeface="Open Sans"/>
                <a:sym typeface="Open Sans"/>
              </a:rPr>
              <a:t> the model in the units specified for each parameter. The input variables and their units are listed and defined in chapter 4 of the MAED manual over 19 pages. This large number of pages indicates the size of the task of data preparation. </a:t>
            </a:r>
            <a:r>
              <a:rPr lang="en-GB">
                <a:latin typeface="Open Sans"/>
                <a:ea typeface="Open Sans"/>
                <a:cs typeface="Open Sans"/>
                <a:sym typeface="Open Sans"/>
              </a:rPr>
              <a:t>Moreover</a:t>
            </a:r>
            <a:r>
              <a:rPr lang="en-GB" sz="1200">
                <a:solidFill>
                  <a:schemeClr val="dk1"/>
                </a:solidFill>
                <a:latin typeface="Open Sans"/>
                <a:ea typeface="Open Sans"/>
                <a:cs typeface="Open Sans"/>
                <a:sym typeface="Open Sans"/>
              </a:rPr>
              <a:t>, the amount of data is heavily dependent on the number of subsectors defined by the user.</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rPr>
              <a:t>It must be remembered that all input data, should be typed manually in the white cells. To avoid accidentally using data from the “Demo case Manual data” provided as an example with the program, we recommend deleting all data when using the model for the first time in your country.</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One of the key issues in the process of data preparation is consistency</a:t>
            </a:r>
            <a:r>
              <a:rPr lang="en-GB">
                <a:latin typeface="Open Sans"/>
                <a:ea typeface="Open Sans"/>
                <a:cs typeface="Open Sans"/>
                <a:sym typeface="Open Sans"/>
              </a:rPr>
              <a:t> of the data</a:t>
            </a:r>
            <a:r>
              <a:rPr lang="en-GB" sz="1200">
                <a:solidFill>
                  <a:schemeClr val="dk1"/>
                </a:solidFill>
                <a:latin typeface="Open Sans"/>
                <a:ea typeface="Open Sans"/>
                <a:cs typeface="Open Sans"/>
                <a:sym typeface="Open Sans"/>
              </a:rPr>
              <a:t>. MAED does not have any internal mechanism to check it. The user should be very careful and pay attention to this issue.</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For this reason, it is highly recommended to use </a:t>
            </a:r>
            <a:r>
              <a:rPr lang="en-GB">
                <a:latin typeface="Open Sans"/>
                <a:ea typeface="Open Sans"/>
                <a:cs typeface="Open Sans"/>
                <a:sym typeface="Open Sans"/>
              </a:rPr>
              <a:t>a separate</a:t>
            </a:r>
            <a:r>
              <a:rPr lang="en-GB" sz="1200">
                <a:solidFill>
                  <a:schemeClr val="dk1"/>
                </a:solidFill>
                <a:latin typeface="Open Sans"/>
                <a:ea typeface="Open Sans"/>
                <a:cs typeface="Open Sans"/>
                <a:sym typeface="Open Sans"/>
              </a:rPr>
              <a:t> file with sets of information for input data preparation. Only after verification of consistency of data in various tables</a:t>
            </a:r>
            <a:r>
              <a:rPr lang="en-GB">
                <a:latin typeface="Open Sans"/>
                <a:ea typeface="Open Sans"/>
                <a:cs typeface="Open Sans"/>
                <a:sym typeface="Open Sans"/>
              </a:rPr>
              <a:t> should</a:t>
            </a:r>
            <a:r>
              <a:rPr lang="en-GB" sz="1200">
                <a:solidFill>
                  <a:schemeClr val="dk1"/>
                </a:solidFill>
                <a:latin typeface="Open Sans"/>
                <a:ea typeface="Open Sans"/>
                <a:cs typeface="Open Sans"/>
                <a:sym typeface="Open Sans"/>
              </a:rPr>
              <a:t> the data be entered into the  corresponding cells of MAED.</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You can build a file with information from different sources to prepare all the input data needed following the main structure of MAED.</a:t>
            </a:r>
            <a:r>
              <a:rPr lang="en-GB">
                <a:latin typeface="Open Sans"/>
                <a:ea typeface="Open Sans"/>
                <a:cs typeface="Open Sans"/>
                <a:sym typeface="Open Sans"/>
              </a:rPr>
              <a:t> Please be aware that MAED has been updated throughout the years and different versions are labelled with version numbers. </a:t>
            </a:r>
            <a:endParaRPr sz="1200">
              <a:solidFill>
                <a:schemeClr val="dk1"/>
              </a:solidFill>
            </a:endParaRPr>
          </a:p>
          <a:p>
            <a:pPr indent="0" lvl="0" marL="0" rtl="0" algn="l">
              <a:spcBef>
                <a:spcPts val="0"/>
              </a:spcBef>
              <a:spcAft>
                <a:spcPts val="0"/>
              </a:spcAft>
              <a:buClr>
                <a:srgbClr val="000000"/>
              </a:buClr>
              <a:buSzPts val="1200"/>
              <a:buFont typeface=" 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Acquiring input data may be more or less straightforward. There are four main types of input data:</a:t>
            </a:r>
            <a:endParaRPr/>
          </a:p>
          <a:p>
            <a:pPr indent="0" lvl="0" marL="0" rtl="0" algn="l">
              <a:spcBef>
                <a:spcPts val="360"/>
              </a:spcBef>
              <a:spcAft>
                <a:spcPts val="0"/>
              </a:spcAft>
              <a:buNone/>
            </a:pPr>
            <a:r>
              <a:rPr lang="en-GB" sz="1200">
                <a:solidFill>
                  <a:schemeClr val="dk1"/>
                </a:solidFill>
              </a:rPr>
              <a:t>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Firstly, some data could be directly obtained from general statistical information. Among them are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and </a:t>
            </a:r>
            <a:r>
              <a:rPr lang="en-GB">
                <a:latin typeface="Open Sans"/>
                <a:ea typeface="Open Sans"/>
                <a:cs typeface="Open Sans"/>
                <a:sym typeface="Open Sans"/>
              </a:rPr>
              <a:t>its</a:t>
            </a:r>
            <a:r>
              <a:rPr lang="en-GB" sz="1200">
                <a:solidFill>
                  <a:schemeClr val="dk1"/>
                </a:solidFill>
                <a:latin typeface="Open Sans"/>
                <a:ea typeface="Open Sans"/>
                <a:cs typeface="Open Sans"/>
                <a:sym typeface="Open Sans"/>
              </a:rPr>
              <a:t> structure, most demographic data, car ownership, number of houses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and so on</a:t>
            </a:r>
            <a:r>
              <a:rPr lang="en-GB" sz="1200">
                <a:solidFill>
                  <a:schemeClr val="dk1"/>
                </a:solidFill>
                <a:latin typeface="Open Sans"/>
                <a:ea typeface="Open Sans"/>
                <a:cs typeface="Open Sans"/>
                <a:sym typeface="Open Sans"/>
              </a:rPr>
              <a:t>.</a:t>
            </a:r>
            <a:endParaRPr/>
          </a:p>
          <a:p>
            <a:pPr indent="0" lvl="0" marL="0" rtl="0" algn="l">
              <a:spcBef>
                <a:spcPts val="360"/>
              </a:spcBef>
              <a:spcAft>
                <a:spcPts val="0"/>
              </a:spcAft>
              <a:buNone/>
            </a:pPr>
            <a:r>
              <a:rPr lang="en-GB" sz="1200">
                <a:solidFill>
                  <a:schemeClr val="dk1"/>
                </a:solidFill>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Secondly, input data may </a:t>
            </a:r>
            <a:r>
              <a:rPr lang="en-GB">
                <a:latin typeface="Open Sans"/>
                <a:ea typeface="Open Sans"/>
                <a:cs typeface="Open Sans"/>
                <a:sym typeface="Open Sans"/>
              </a:rPr>
              <a:t>require </a:t>
            </a:r>
            <a:r>
              <a:rPr lang="en-GB" sz="1200">
                <a:solidFill>
                  <a:schemeClr val="dk1"/>
                </a:solidFill>
                <a:latin typeface="Open Sans"/>
                <a:ea typeface="Open Sans"/>
                <a:cs typeface="Open Sans"/>
                <a:sym typeface="Open Sans"/>
              </a:rPr>
              <a:t>analysis of different sources at the level of activity. For example, energy balance by sectoral </a:t>
            </a:r>
            <a:r>
              <a:rPr lang="en-GB">
                <a:latin typeface="Open Sans"/>
                <a:ea typeface="Open Sans"/>
                <a:cs typeface="Open Sans"/>
                <a:sym typeface="Open Sans"/>
              </a:rPr>
              <a:t>end-use</a:t>
            </a:r>
            <a:r>
              <a:rPr lang="en-GB" sz="1200">
                <a:solidFill>
                  <a:schemeClr val="dk1"/>
                </a:solidFill>
                <a:latin typeface="Open Sans"/>
                <a:ea typeface="Open Sans"/>
                <a:cs typeface="Open Sans"/>
                <a:sym typeface="Open Sans"/>
              </a:rPr>
              <a:t>, efficiencies of various technological processes and equipment, load factors of different transportation modes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and so on</a:t>
            </a:r>
            <a:r>
              <a:rPr lang="en-GB" sz="1200">
                <a:solidFill>
                  <a:schemeClr val="dk1"/>
                </a:solidFill>
                <a:latin typeface="Open Sans"/>
                <a:ea typeface="Open Sans"/>
                <a:cs typeface="Open Sans"/>
                <a:sym typeface="Open Sans"/>
              </a:rPr>
              <a:t>.</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Thirdly, there are data that do not exist in statistical information at all but that could be calculated from available information. For example, energy intensities of specific processes can be derived from information on </a:t>
            </a:r>
            <a:r>
              <a:rPr lang="en-GB">
                <a:latin typeface="Open Sans"/>
                <a:ea typeface="Open Sans"/>
                <a:cs typeface="Open Sans"/>
                <a:sym typeface="Open Sans"/>
              </a:rPr>
              <a:t>G.D.P. </a:t>
            </a:r>
            <a:r>
              <a:rPr lang="en-GB" sz="1200">
                <a:solidFill>
                  <a:schemeClr val="dk1"/>
                </a:solidFill>
                <a:latin typeface="Open Sans"/>
                <a:ea typeface="Open Sans"/>
                <a:cs typeface="Open Sans"/>
                <a:sym typeface="Open Sans"/>
              </a:rPr>
              <a:t>and energy consumption from the energy balance.</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Other examples include </a:t>
            </a:r>
            <a:r>
              <a:rPr lang="en-GB">
                <a:latin typeface="Open Sans"/>
                <a:ea typeface="Open Sans"/>
                <a:cs typeface="Open Sans"/>
                <a:sym typeface="Open Sans"/>
              </a:rPr>
              <a:t>deriving</a:t>
            </a:r>
            <a:r>
              <a:rPr lang="en-GB" sz="1200">
                <a:solidFill>
                  <a:schemeClr val="dk1"/>
                </a:solidFill>
                <a:latin typeface="Open Sans"/>
                <a:ea typeface="Open Sans"/>
                <a:cs typeface="Open Sans"/>
                <a:sym typeface="Open Sans"/>
              </a:rPr>
              <a:t> household size or number of people per family by</a:t>
            </a:r>
            <a:r>
              <a:rPr lang="en-GB">
                <a:latin typeface="Open Sans"/>
                <a:ea typeface="Open Sans"/>
                <a:cs typeface="Open Sans"/>
                <a:sym typeface="Open Sans"/>
              </a:rPr>
              <a:t> the</a:t>
            </a:r>
            <a:r>
              <a:rPr lang="en-GB" sz="1200">
                <a:solidFill>
                  <a:schemeClr val="dk1"/>
                </a:solidFill>
                <a:latin typeface="Open Sans"/>
                <a:ea typeface="Open Sans"/>
                <a:cs typeface="Open Sans"/>
                <a:sym typeface="Open Sans"/>
              </a:rPr>
              <a:t> type of dwellings or economic stratus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mobility of population</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and so forth</a:t>
            </a:r>
            <a:r>
              <a:rPr lang="en-GB"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Finally, there are some other data which an only be evaluated using assumptions based on various surveys, direct measurements, professional judgment of experts, and or </a:t>
            </a:r>
            <a:r>
              <a:rPr lang="en-GB">
                <a:latin typeface="Open Sans"/>
                <a:ea typeface="Open Sans"/>
                <a:cs typeface="Open Sans"/>
                <a:sym typeface="Open Sans"/>
              </a:rPr>
              <a:t>a combination</a:t>
            </a:r>
            <a:r>
              <a:rPr lang="en-GB" sz="1200">
                <a:solidFill>
                  <a:schemeClr val="dk1"/>
                </a:solidFill>
                <a:latin typeface="Open Sans"/>
                <a:ea typeface="Open Sans"/>
                <a:cs typeface="Open Sans"/>
                <a:sym typeface="Open Sans"/>
              </a:rPr>
              <a:t> of these.</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Examples are the share of traditional biomass in the industry, the share of heat by temperature level in a given industry</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the energy intensities for cooking.</a:t>
            </a:r>
            <a:r>
              <a:rPr lang="en-GB">
                <a:latin typeface="Open Sans"/>
                <a:ea typeface="Open Sans"/>
                <a:cs typeface="Open Sans"/>
                <a:sym typeface="Open Sans"/>
              </a:rPr>
              <a:t>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The remainder of this mini-lecture will provide a recap of what was discussed in </a:t>
            </a:r>
            <a:r>
              <a:rPr lang="en-GB" sz="1200">
                <a:solidFill>
                  <a:schemeClr val="dk1"/>
                </a:solidFill>
                <a:latin typeface="Open Sans"/>
                <a:ea typeface="Open Sans"/>
                <a:cs typeface="Open Sans"/>
                <a:sym typeface="Open Sans"/>
              </a:rPr>
              <a:t>lecture 6.4.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execution of a MAED study consists of three phases:</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First: Reconstruction of the energy consumption in the base year. The MAED model output structure and quantities must be equal to the country’s actual consumption in the base year.</a:t>
            </a:r>
            <a:endParaRPr/>
          </a:p>
          <a:p>
            <a:pPr indent="0" lvl="0" marL="0" rtl="0" algn="l">
              <a:spcBef>
                <a:spcPts val="360"/>
              </a:spcBef>
              <a:spcAft>
                <a:spcPts val="0"/>
              </a:spcAft>
              <a:buNone/>
            </a:pPr>
            <a:r>
              <a:rPr lang="en-GB" sz="1200">
                <a:solidFill>
                  <a:schemeClr val="dk1"/>
                </a:solidFill>
              </a:rPr>
              <a:t>Second: Establishing scenarios of economic, social, and technological development.</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And finally: Analysis of energy demand projections arising from the scenarios.</a:t>
            </a:r>
            <a:endParaRPr/>
          </a:p>
          <a:p>
            <a:pPr indent="0" lvl="0" marL="0" rtl="0" algn="l">
              <a:spcBef>
                <a:spcPts val="360"/>
              </a:spcBef>
              <a:spcAft>
                <a:spcPts val="0"/>
              </a:spcAft>
              <a:buNone/>
            </a:pPr>
            <a:r>
              <a:rPr lang="en-GB" sz="1200">
                <a:solidFill>
                  <a:schemeClr val="dk1"/>
                </a:solidFill>
              </a:rPr>
              <a:t>Accordingly, the input data should be collected for the first two steps. </a:t>
            </a:r>
            <a:endParaRPr/>
          </a:p>
          <a:p>
            <a:pPr indent="0" lvl="0" marL="0" rtl="0" algn="l">
              <a:spcBef>
                <a:spcPts val="360"/>
              </a:spcBef>
              <a:spcAft>
                <a:spcPts val="0"/>
              </a:spcAft>
              <a:buNone/>
            </a:pPr>
            <a:r>
              <a:rPr lang="en-GB" sz="1200">
                <a:solidFill>
                  <a:schemeClr val="dk1"/>
                </a:solidFill>
              </a:rPr>
              <a:t>Phase one. Base year input data. These data are defined on the basis of real consumption in this year.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Phase two: The scenario input data. Data for future years are prepared on the basis of establishing scenarios of economic, social</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technological development.</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The value of specific energy consumption for the base year is a crucial parameter for estimation of the future energy demand. This makes the selection of the base year a very important issue.</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There are several criteria for the selection of the base year. Firstly, the base year must be selected from </a:t>
            </a:r>
            <a:r>
              <a:rPr lang="en-GB">
                <a:latin typeface="Open Sans"/>
                <a:ea typeface="Open Sans"/>
                <a:cs typeface="Open Sans"/>
                <a:sym typeface="Open Sans"/>
              </a:rPr>
              <a:t>the</a:t>
            </a:r>
            <a:r>
              <a:rPr lang="en-GB" sz="1200">
                <a:solidFill>
                  <a:schemeClr val="dk1"/>
                </a:solidFill>
                <a:latin typeface="Open Sans"/>
                <a:ea typeface="Open Sans"/>
                <a:cs typeface="Open Sans"/>
                <a:sym typeface="Open Sans"/>
              </a:rPr>
              <a:t> most recent year in the past for which energy and economic statistics are available, reliable</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consistent.</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Secondly, the base year should be selected to represent stable conditions of energy consumption. </a:t>
            </a:r>
            <a:r>
              <a:rPr lang="en-GB">
                <a:latin typeface="Open Sans"/>
                <a:ea typeface="Open Sans"/>
                <a:cs typeface="Open Sans"/>
                <a:sym typeface="Open Sans"/>
              </a:rPr>
              <a:t>Finally</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if</a:t>
            </a:r>
            <a:r>
              <a:rPr lang="en-GB" sz="1200">
                <a:solidFill>
                  <a:schemeClr val="dk1"/>
                </a:solidFill>
                <a:latin typeface="Open Sans"/>
                <a:ea typeface="Open Sans"/>
                <a:cs typeface="Open Sans"/>
                <a:sym typeface="Open Sans"/>
              </a:rPr>
              <a:t> unusual situations</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like an economic crisis, extreme climatic conditions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or a political crisis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occurred during a given year, it should not be selected as a baseline.</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To reconstruct the base year, an iterative process is adopted. First, statistical data on energy consumption by sectors, by end-use, and by fuels for the selected base year should be gathered. Then, MAED input data for the base year, are calculated. The MAED model is in turn run with this input data. The MAED results are compared with statistical values for that year. In case of discrepancy, the procedure should be repeated with adjusted MAED parameters.</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objective of this phase is to establish a benchmark and to validate the program for the energy system of the specific country.</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rPr>
              <a:t>When defining the base year, the user must decide the units they will use in their model. </a:t>
            </a:r>
            <a:endParaRPr/>
          </a:p>
          <a:p>
            <a:pPr indent="0" lvl="0" marL="0" rtl="0" algn="l">
              <a:spcBef>
                <a:spcPts val="360"/>
              </a:spcBef>
              <a:spcAft>
                <a:spcPts val="0"/>
              </a:spcAft>
              <a:buNone/>
            </a:pPr>
            <a:r>
              <a:rPr lang="en-GB" sz="1200">
                <a:solidFill>
                  <a:schemeClr val="dk1"/>
                </a:solidFill>
              </a:rPr>
              <a:t>Each time the user creates a case, we recommend entering the case study description or some special feature of the problem they are studying for record keeping.</a:t>
            </a:r>
            <a:endParaRPr/>
          </a:p>
          <a:p>
            <a:pPr indent="0" lvl="0" marL="0" rtl="0" algn="l">
              <a:spcBef>
                <a:spcPts val="0"/>
              </a:spcBef>
              <a:spcAft>
                <a:spcPts val="0"/>
              </a:spcAft>
              <a:buClr>
                <a:srgbClr val="000000"/>
              </a:buClr>
              <a:buSzPts val="1200"/>
              <a:buFont typeface=" 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Following the completion of the first stage of the study, the reconstruction of the base year energy consumption, the user may move to the second stage: </a:t>
            </a:r>
            <a:r>
              <a:rPr lang="en-GB">
                <a:latin typeface="Open Sans"/>
                <a:ea typeface="Open Sans"/>
                <a:cs typeface="Open Sans"/>
                <a:sym typeface="Open Sans"/>
              </a:rPr>
              <a:t>development or construction </a:t>
            </a:r>
            <a:r>
              <a:rPr lang="en-GB" sz="1200">
                <a:solidFill>
                  <a:schemeClr val="dk1"/>
                </a:solidFill>
                <a:latin typeface="Open Sans"/>
                <a:ea typeface="Open Sans"/>
                <a:cs typeface="Open Sans"/>
                <a:sym typeface="Open Sans"/>
              </a:rPr>
              <a:t>of the scenarios.</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 scenario in MAED is a set of parameters describing </a:t>
            </a:r>
            <a:r>
              <a:rPr lang="en-GB">
                <a:latin typeface="Open Sans"/>
                <a:ea typeface="Open Sans"/>
                <a:cs typeface="Open Sans"/>
                <a:sym typeface="Open Sans"/>
              </a:rPr>
              <a:t>a possible</a:t>
            </a:r>
            <a:r>
              <a:rPr lang="en-GB" sz="1200">
                <a:solidFill>
                  <a:schemeClr val="dk1"/>
                </a:solidFill>
                <a:latin typeface="Open Sans"/>
                <a:ea typeface="Open Sans"/>
                <a:cs typeface="Open Sans"/>
                <a:sym typeface="Open Sans"/>
              </a:rPr>
              <a:t> long-term </a:t>
            </a:r>
            <a:r>
              <a:rPr lang="en-GB">
                <a:latin typeface="Open Sans"/>
                <a:ea typeface="Open Sans"/>
                <a:cs typeface="Open Sans"/>
                <a:sym typeface="Open Sans"/>
              </a:rPr>
              <a:t>pattern</a:t>
            </a:r>
            <a:r>
              <a:rPr lang="en-GB" sz="1200">
                <a:solidFill>
                  <a:schemeClr val="dk1"/>
                </a:solidFill>
                <a:latin typeface="Open Sans"/>
                <a:ea typeface="Open Sans"/>
                <a:cs typeface="Open Sans"/>
                <a:sym typeface="Open Sans"/>
              </a:rPr>
              <a:t> of a </a:t>
            </a:r>
            <a:r>
              <a:rPr lang="en-GB">
                <a:latin typeface="Open Sans"/>
                <a:ea typeface="Open Sans"/>
                <a:cs typeface="Open Sans"/>
                <a:sym typeface="Open Sans"/>
              </a:rPr>
              <a:t>country's</a:t>
            </a:r>
            <a:r>
              <a:rPr lang="en-GB" sz="1200">
                <a:solidFill>
                  <a:schemeClr val="dk1"/>
                </a:solidFill>
                <a:latin typeface="Open Sans"/>
                <a:ea typeface="Open Sans"/>
                <a:cs typeface="Open Sans"/>
                <a:sym typeface="Open Sans"/>
              </a:rPr>
              <a:t> development</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including such aspects as its </a:t>
            </a:r>
            <a:r>
              <a:rPr lang="en-GB">
                <a:latin typeface="Open Sans"/>
                <a:ea typeface="Open Sans"/>
                <a:cs typeface="Open Sans"/>
                <a:sym typeface="Open Sans"/>
              </a:rPr>
              <a:t>economic</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demographic</a:t>
            </a:r>
            <a:r>
              <a:rPr lang="en-GB" sz="1200">
                <a:solidFill>
                  <a:schemeClr val="dk1"/>
                </a:solidFill>
                <a:latin typeface="Open Sans"/>
                <a:ea typeface="Open Sans"/>
                <a:cs typeface="Open Sans"/>
                <a:sym typeface="Open Sans"/>
              </a:rPr>
              <a:t>, social</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technological situation.</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amount of input data for MAED is relatively large, as for all disaggregated type models. This is the price to pay for the ability to provide reasonably detailed output information.</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All input data belong to one of four groups. Economy, demography, lifestyle, and technology.</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Each group has its own set of input data.</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Economy will comprise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its growth rate, and the structure of the economy in terms of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share of each sector. Labour force is also needed.</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Demography will comprise population, population growth rate, share of urban and rural population, and family size. Lifestyle will comprise size of the dwellings, mobility, car ownership, electrification</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use of appliances. Technology input data </a:t>
            </a:r>
            <a:r>
              <a:rPr lang="en-GB">
                <a:latin typeface="Open Sans"/>
                <a:ea typeface="Open Sans"/>
                <a:cs typeface="Open Sans"/>
                <a:sym typeface="Open Sans"/>
              </a:rPr>
              <a:t>comprise</a:t>
            </a:r>
            <a:r>
              <a:rPr lang="en-GB" sz="1200">
                <a:solidFill>
                  <a:schemeClr val="dk1"/>
                </a:solidFill>
                <a:latin typeface="Open Sans"/>
                <a:ea typeface="Open Sans"/>
                <a:cs typeface="Open Sans"/>
                <a:sym typeface="Open Sans"/>
              </a:rPr>
              <a:t> energy intensities in all sectors, efficiency of </a:t>
            </a:r>
            <a:r>
              <a:rPr lang="en-GB">
                <a:latin typeface="Open Sans"/>
                <a:ea typeface="Open Sans"/>
                <a:cs typeface="Open Sans"/>
                <a:sym typeface="Open Sans"/>
              </a:rPr>
              <a:t>end-use</a:t>
            </a:r>
            <a:r>
              <a:rPr lang="en-GB" sz="1200">
                <a:solidFill>
                  <a:schemeClr val="dk1"/>
                </a:solidFill>
                <a:latin typeface="Open Sans"/>
                <a:ea typeface="Open Sans"/>
                <a:cs typeface="Open Sans"/>
                <a:sym typeface="Open Sans"/>
              </a:rPr>
              <a:t> equipment and processes, and market penetration of different technologies and energy carriers.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Within each sector, using the add or delete buttons, the user decides the number of subsectors to model, and </a:t>
            </a:r>
            <a:r>
              <a:rPr lang="en-GB">
                <a:latin typeface="Open Sans"/>
                <a:ea typeface="Open Sans"/>
                <a:cs typeface="Open Sans"/>
                <a:sym typeface="Open Sans"/>
              </a:rPr>
              <a:t>the user writes</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the</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subsector </a:t>
            </a:r>
            <a:r>
              <a:rPr lang="en-GB" sz="1200">
                <a:solidFill>
                  <a:schemeClr val="dk1"/>
                </a:solidFill>
                <a:latin typeface="Open Sans"/>
                <a:ea typeface="Open Sans"/>
                <a:cs typeface="Open Sans"/>
                <a:sym typeface="Open Sans"/>
              </a:rPr>
              <a:t>names.</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By default, all sectors must have at least one subsector. </a:t>
            </a:r>
            <a:r>
              <a:rPr lang="en-GB">
                <a:latin typeface="Open Sans"/>
                <a:ea typeface="Open Sans"/>
                <a:cs typeface="Open Sans"/>
                <a:sym typeface="Open Sans"/>
              </a:rPr>
              <a:t>The</a:t>
            </a:r>
            <a:r>
              <a:rPr lang="en-GB" sz="1200">
                <a:solidFill>
                  <a:schemeClr val="dk1"/>
                </a:solidFill>
                <a:latin typeface="Open Sans"/>
                <a:ea typeface="Open Sans"/>
                <a:cs typeface="Open Sans"/>
                <a:sym typeface="Open Sans"/>
              </a:rPr>
              <a:t> delete option is not available for the first subsector of each sector.</a:t>
            </a:r>
            <a:endParaRPr/>
          </a:p>
          <a:p>
            <a:pPr indent="0" lvl="0" marL="0" rtl="0" algn="l">
              <a:spcBef>
                <a:spcPts val="360"/>
              </a:spcBef>
              <a:spcAft>
                <a:spcPts val="0"/>
              </a:spcAft>
              <a:buNone/>
            </a:pPr>
            <a:r>
              <a:rPr lang="en-GB">
                <a:latin typeface="Open Sans"/>
                <a:ea typeface="Open Sans"/>
                <a:cs typeface="Open Sans"/>
                <a:sym typeface="Open Sans"/>
              </a:rPr>
              <a:t>After</a:t>
            </a:r>
            <a:r>
              <a:rPr lang="en-GB" sz="1200">
                <a:solidFill>
                  <a:schemeClr val="dk1"/>
                </a:solidFill>
                <a:latin typeface="Open Sans"/>
                <a:ea typeface="Open Sans"/>
                <a:cs typeface="Open Sans"/>
                <a:sym typeface="Open Sans"/>
              </a:rPr>
              <a:t> this </a:t>
            </a:r>
            <a:r>
              <a:rPr lang="en-GB">
                <a:latin typeface="Open Sans"/>
                <a:ea typeface="Open Sans"/>
                <a:cs typeface="Open Sans"/>
                <a:sym typeface="Open Sans"/>
              </a:rPr>
              <a:t>has been done</a:t>
            </a:r>
            <a:r>
              <a:rPr lang="en-GB" sz="1200">
                <a:solidFill>
                  <a:schemeClr val="dk1"/>
                </a:solidFill>
                <a:latin typeface="Open Sans"/>
                <a:ea typeface="Open Sans"/>
                <a:cs typeface="Open Sans"/>
                <a:sym typeface="Open Sans"/>
              </a:rPr>
              <a:t>, the </a:t>
            </a:r>
            <a:r>
              <a:rPr lang="en-GB">
                <a:latin typeface="Open Sans"/>
                <a:ea typeface="Open Sans"/>
                <a:cs typeface="Open Sans"/>
                <a:sym typeface="Open Sans"/>
              </a:rPr>
              <a:t>following </a:t>
            </a:r>
            <a:r>
              <a:rPr lang="en-GB" sz="1200">
                <a:solidFill>
                  <a:schemeClr val="dk1"/>
                </a:solidFill>
                <a:latin typeface="Open Sans"/>
                <a:ea typeface="Open Sans"/>
                <a:cs typeface="Open Sans"/>
                <a:sym typeface="Open Sans"/>
              </a:rPr>
              <a:t>question </a:t>
            </a:r>
            <a:r>
              <a:rPr lang="en-GB">
                <a:latin typeface="Open Sans"/>
                <a:ea typeface="Open Sans"/>
                <a:cs typeface="Open Sans"/>
                <a:sym typeface="Open Sans"/>
              </a:rPr>
              <a:t>presents itself:</a:t>
            </a:r>
            <a:r>
              <a:rPr lang="en-GB" sz="1200">
                <a:solidFill>
                  <a:schemeClr val="dk1"/>
                </a:solidFill>
                <a:latin typeface="Open Sans"/>
                <a:ea typeface="Open Sans"/>
                <a:cs typeface="Open Sans"/>
                <a:sym typeface="Open Sans"/>
              </a:rPr>
              <a:t> What criteria should the user employ to define the number of subsectors?</a:t>
            </a:r>
            <a:endParaRPr/>
          </a:p>
          <a:p>
            <a:pPr indent="0" lvl="0" marL="0" rtl="0" algn="l">
              <a:spcBef>
                <a:spcPts val="360"/>
              </a:spcBef>
              <a:spcAft>
                <a:spcPts val="0"/>
              </a:spcAft>
              <a:buNone/>
            </a:pPr>
            <a:r>
              <a:rPr lang="en-GB">
                <a:latin typeface="Open Sans"/>
                <a:ea typeface="Open Sans"/>
                <a:cs typeface="Open Sans"/>
                <a:sym typeface="Open Sans"/>
              </a:rPr>
              <a:t>Data from different sources will help us in defining the number of subsector in each sector. In all these subsectors the main driver will be energy intensities. And to find energy intensities we have to divide energy consumption by the value added. It means data from an energy balance is divided</a:t>
            </a:r>
            <a:r>
              <a:rPr lang="en-GB" sz="1200">
                <a:solidFill>
                  <a:schemeClr val="dk1"/>
                </a:solidFill>
                <a:latin typeface="Open Sans"/>
                <a:ea typeface="Open Sans"/>
                <a:cs typeface="Open Sans"/>
                <a:sym typeface="Open Sans"/>
              </a:rPr>
              <a:t> by data from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tables.</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Data on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must have the same </a:t>
            </a:r>
            <a:r>
              <a:rPr lang="en-GB">
                <a:latin typeface="Open Sans"/>
                <a:ea typeface="Open Sans"/>
                <a:cs typeface="Open Sans"/>
                <a:sym typeface="Open Sans"/>
              </a:rPr>
              <a:t>disaggregation level</a:t>
            </a:r>
            <a:r>
              <a:rPr lang="en-GB" sz="1200">
                <a:solidFill>
                  <a:schemeClr val="dk1"/>
                </a:solidFill>
                <a:latin typeface="Open Sans"/>
                <a:ea typeface="Open Sans"/>
                <a:cs typeface="Open Sans"/>
                <a:sym typeface="Open Sans"/>
              </a:rPr>
              <a:t> as </a:t>
            </a:r>
            <a:r>
              <a:rPr lang="en-GB">
                <a:latin typeface="Open Sans"/>
                <a:ea typeface="Open Sans"/>
                <a:cs typeface="Open Sans"/>
                <a:sym typeface="Open Sans"/>
              </a:rPr>
              <a:t>the data</a:t>
            </a:r>
            <a:r>
              <a:rPr lang="en-GB" sz="1200">
                <a:solidFill>
                  <a:schemeClr val="dk1"/>
                </a:solidFill>
                <a:latin typeface="Open Sans"/>
                <a:ea typeface="Open Sans"/>
                <a:cs typeface="Open Sans"/>
                <a:sym typeface="Open Sans"/>
              </a:rPr>
              <a:t> on energy </a:t>
            </a:r>
            <a:r>
              <a:rPr lang="en-GB">
                <a:latin typeface="Open Sans"/>
                <a:ea typeface="Open Sans"/>
                <a:cs typeface="Open Sans"/>
                <a:sym typeface="Open Sans"/>
              </a:rPr>
              <a:t>balance</a:t>
            </a:r>
            <a:r>
              <a:rPr lang="en-GB" sz="1200">
                <a:solidFill>
                  <a:schemeClr val="dk1"/>
                </a:solidFill>
                <a:latin typeface="Open Sans"/>
                <a:ea typeface="Open Sans"/>
                <a:cs typeface="Open Sans"/>
                <a:sym typeface="Open Sans"/>
              </a:rPr>
              <a:t>. The user is therefore limited by the coarser granularity available.</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Once the subsectors are defined, all input data tables should reflect the new structure of the model</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for</a:t>
            </a:r>
            <a:r>
              <a:rPr lang="en-GB" sz="1200">
                <a:solidFill>
                  <a:schemeClr val="dk1"/>
                </a:solidFill>
                <a:latin typeface="Open Sans"/>
                <a:ea typeface="Open Sans"/>
                <a:cs typeface="Open Sans"/>
                <a:sym typeface="Open Sans"/>
              </a:rPr>
              <a:t> both the economic data </a:t>
            </a:r>
            <a:r>
              <a:rPr lang="en-GB">
                <a:latin typeface="Open Sans"/>
                <a:ea typeface="Open Sans"/>
                <a:cs typeface="Open Sans"/>
                <a:sym typeface="Open Sans"/>
              </a:rPr>
              <a:t>and</a:t>
            </a:r>
            <a:r>
              <a:rPr lang="en-GB" sz="1200">
                <a:solidFill>
                  <a:schemeClr val="dk1"/>
                </a:solidFill>
                <a:latin typeface="Open Sans"/>
                <a:ea typeface="Open Sans"/>
                <a:cs typeface="Open Sans"/>
                <a:sym typeface="Open Sans"/>
              </a:rPr>
              <a:t> the technical data.</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According to the selection of </a:t>
            </a:r>
            <a:r>
              <a:rPr lang="en-GB">
                <a:latin typeface="Open Sans"/>
                <a:ea typeface="Open Sans"/>
                <a:cs typeface="Open Sans"/>
                <a:sym typeface="Open Sans"/>
              </a:rPr>
              <a:t>subsectors</a:t>
            </a:r>
            <a:r>
              <a:rPr lang="en-GB" sz="1200">
                <a:solidFill>
                  <a:schemeClr val="dk1"/>
                </a:solidFill>
                <a:latin typeface="Open Sans"/>
                <a:ea typeface="Open Sans"/>
                <a:cs typeface="Open Sans"/>
                <a:sym typeface="Open Sans"/>
              </a:rPr>
              <a:t>, the structure of the MAED model is modified, as reflected in the shape of the input data and results tables.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It may be the case that the user has a thorough disaggregation of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data. </a:t>
            </a:r>
            <a:r>
              <a:rPr lang="en-GB">
                <a:latin typeface="Open Sans"/>
                <a:ea typeface="Open Sans"/>
                <a:cs typeface="Open Sans"/>
                <a:sym typeface="Open Sans"/>
              </a:rPr>
              <a:t>However, they may have</a:t>
            </a:r>
            <a:r>
              <a:rPr lang="en-GB" sz="1200">
                <a:solidFill>
                  <a:schemeClr val="dk1"/>
                </a:solidFill>
                <a:latin typeface="Open Sans"/>
                <a:ea typeface="Open Sans"/>
                <a:cs typeface="Open Sans"/>
                <a:sym typeface="Open Sans"/>
              </a:rPr>
              <a:t> very low disaggregation for the energy balance. This is what the data tables might look like. If subsector data is available for the energy balance but not the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one cannot define all the subsectors. The user should therefore select the finest granularity </a:t>
            </a:r>
            <a:r>
              <a:rPr lang="en-GB">
                <a:latin typeface="Open Sans"/>
                <a:ea typeface="Open Sans"/>
                <a:cs typeface="Open Sans"/>
                <a:sym typeface="Open Sans"/>
              </a:rPr>
              <a:t>that is available</a:t>
            </a:r>
            <a:r>
              <a:rPr lang="en-GB" sz="1200">
                <a:solidFill>
                  <a:schemeClr val="dk1"/>
                </a:solidFill>
                <a:latin typeface="Open Sans"/>
                <a:ea typeface="Open Sans"/>
                <a:cs typeface="Open Sans"/>
                <a:sym typeface="Open Sans"/>
              </a:rPr>
              <a:t> for both energy balance </a:t>
            </a:r>
            <a:r>
              <a:rPr lang="en-GB">
                <a:latin typeface="Open Sans"/>
                <a:ea typeface="Open Sans"/>
                <a:cs typeface="Open Sans"/>
                <a:sym typeface="Open Sans"/>
              </a:rPr>
              <a:t>and G.D.P..</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Let’s take the Construction sector to develop an example. In this case</a:t>
            </a:r>
            <a:r>
              <a:rPr lang="en-GB">
                <a:latin typeface="Open Sans"/>
                <a:ea typeface="Open Sans"/>
                <a:cs typeface="Open Sans"/>
                <a:sym typeface="Open Sans"/>
              </a:rPr>
              <a:t>, on the left table </a:t>
            </a:r>
            <a:r>
              <a:rPr lang="en-GB" sz="1200">
                <a:solidFill>
                  <a:schemeClr val="dk1"/>
                </a:solidFill>
                <a:latin typeface="Open Sans"/>
                <a:ea typeface="Open Sans"/>
                <a:cs typeface="Open Sans"/>
                <a:sym typeface="Open Sans"/>
              </a:rPr>
              <a:t>we have good information on </a:t>
            </a:r>
            <a:r>
              <a:rPr lang="en-GB">
                <a:latin typeface="Open Sans"/>
                <a:ea typeface="Open Sans"/>
                <a:cs typeface="Open Sans"/>
                <a:sym typeface="Open Sans"/>
              </a:rPr>
              <a:t>G.D.P.,</a:t>
            </a:r>
            <a:r>
              <a:rPr lang="en-GB" sz="1200">
                <a:solidFill>
                  <a:schemeClr val="dk1"/>
                </a:solidFill>
                <a:latin typeface="Open Sans"/>
                <a:ea typeface="Open Sans"/>
                <a:cs typeface="Open Sans"/>
                <a:sym typeface="Open Sans"/>
              </a:rPr>
              <a:t> where the value added is divided </a:t>
            </a:r>
            <a:r>
              <a:rPr lang="en-GB">
                <a:latin typeface="Open Sans"/>
                <a:ea typeface="Open Sans"/>
                <a:cs typeface="Open Sans"/>
                <a:sym typeface="Open Sans"/>
              </a:rPr>
              <a:t>into</a:t>
            </a:r>
            <a:r>
              <a:rPr lang="en-GB" sz="1200">
                <a:solidFill>
                  <a:schemeClr val="dk1"/>
                </a:solidFill>
                <a:latin typeface="Open Sans"/>
                <a:ea typeface="Open Sans"/>
                <a:cs typeface="Open Sans"/>
                <a:sym typeface="Open Sans"/>
              </a:rPr>
              <a:t> Buildings, Public Construction, and others. But there is no</a:t>
            </a:r>
            <a:r>
              <a:rPr lang="en-GB">
                <a:latin typeface="Open Sans"/>
                <a:ea typeface="Open Sans"/>
                <a:cs typeface="Open Sans"/>
                <a:sym typeface="Open Sans"/>
              </a:rPr>
              <a:t> such</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disaggregation</a:t>
            </a:r>
            <a:r>
              <a:rPr lang="en-GB" sz="1200">
                <a:solidFill>
                  <a:schemeClr val="dk1"/>
                </a:solidFill>
                <a:latin typeface="Open Sans"/>
                <a:ea typeface="Open Sans"/>
                <a:cs typeface="Open Sans"/>
                <a:sym typeface="Open Sans"/>
              </a:rPr>
              <a:t> of the energy consumption in the right-hand table. We are</a:t>
            </a:r>
            <a:r>
              <a:rPr lang="en-GB">
                <a:latin typeface="Open Sans"/>
                <a:ea typeface="Open Sans"/>
                <a:cs typeface="Open Sans"/>
                <a:sym typeface="Open Sans"/>
              </a:rPr>
              <a:t>, therefore,</a:t>
            </a:r>
            <a:r>
              <a:rPr lang="en-GB" sz="1200">
                <a:solidFill>
                  <a:schemeClr val="dk1"/>
                </a:solidFill>
                <a:latin typeface="Open Sans"/>
                <a:ea typeface="Open Sans"/>
                <a:cs typeface="Open Sans"/>
                <a:sym typeface="Open Sans"/>
              </a:rPr>
              <a:t> limited by the coarser granularity available and must work with the total value added of the </a:t>
            </a:r>
            <a:r>
              <a:rPr lang="en-GB">
                <a:latin typeface="Open Sans"/>
                <a:ea typeface="Open Sans"/>
                <a:cs typeface="Open Sans"/>
                <a:sym typeface="Open Sans"/>
              </a:rPr>
              <a:t>construction subsector</a:t>
            </a:r>
            <a:r>
              <a:rPr lang="en-GB" sz="1200">
                <a:solidFill>
                  <a:schemeClr val="dk1"/>
                </a:solidFill>
                <a:latin typeface="Open Sans"/>
                <a:ea typeface="Open Sans"/>
                <a:cs typeface="Open Sans"/>
                <a:sym typeface="Open Sans"/>
              </a:rPr>
              <a:t> to make these two sets of data compatible.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7" name="Google Shape;17;p26"/>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pic>
        <p:nvPicPr>
          <p:cNvPr descr="A picture containing background pattern&#10;&#10;Description automatically generated" id="18" name="Google Shape;18;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9" name="Google Shape;89;p36"/>
          <p:cNvSpPr/>
          <p:nvPr>
            <p:ph idx="2" type="pic"/>
          </p:nvPr>
        </p:nvSpPr>
        <p:spPr>
          <a:xfrm>
            <a:off x="5183188" y="987425"/>
            <a:ext cx="6172200" cy="4873625"/>
          </a:xfrm>
          <a:prstGeom prst="rect">
            <a:avLst/>
          </a:prstGeom>
          <a:noFill/>
          <a:ln>
            <a:noFill/>
          </a:ln>
        </p:spPr>
      </p:sp>
      <p:sp>
        <p:nvSpPr>
          <p:cNvPr id="90" name="Google Shape;90;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pic>
        <p:nvPicPr>
          <p:cNvPr descr="Graphical user interface, text&#10;&#10;Description automatically generated" id="24" name="Google Shape;24;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27"/>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27"/>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27" name="Google Shape;2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4" name="Shape 34"/>
        <p:cNvGrpSpPr/>
        <p:nvPr/>
      </p:nvGrpSpPr>
      <p:grpSpPr>
        <a:xfrm>
          <a:off x="0" y="0"/>
          <a:ext cx="0" cy="0"/>
          <a:chOff x="0" y="0"/>
          <a:chExt cx="0" cy="0"/>
        </a:xfrm>
      </p:grpSpPr>
      <p:sp>
        <p:nvSpPr>
          <p:cNvPr id="35" name="Google Shape;3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pic>
        <p:nvPicPr>
          <p:cNvPr descr="Graphical user interface, text&#10;&#10;Description automatically generated" id="41" name="Google Shape;41;p30"/>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42" name="Google Shape;42;p30"/>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b="0" i="0" sz="4400">
              <a:solidFill>
                <a:schemeClr val="dk1"/>
              </a:solidFill>
              <a:latin typeface="Open Sans"/>
              <a:ea typeface="Open Sans"/>
              <a:cs typeface="Open Sans"/>
              <a:sym typeface="Open Sans"/>
            </a:endParaRPr>
          </a:p>
        </p:txBody>
      </p:sp>
      <p:sp>
        <p:nvSpPr>
          <p:cNvPr id="43" name="Google Shape;43;p30"/>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b="0" i="0" sz="4400">
              <a:solidFill>
                <a:schemeClr val="dk1"/>
              </a:solidFill>
              <a:latin typeface="Open Sans"/>
              <a:ea typeface="Open Sans"/>
              <a:cs typeface="Open Sans"/>
              <a:sym typeface="Open Sans"/>
            </a:endParaRPr>
          </a:p>
        </p:txBody>
      </p:sp>
      <p:sp>
        <p:nvSpPr>
          <p:cNvPr id="44" name="Google Shape;4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46" name="Google Shape;4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pic>
        <p:nvPicPr>
          <p:cNvPr id="50" name="Google Shape;50;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1"/>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2000">
              <a:solidFill>
                <a:srgbClr val="9CC2E5"/>
              </a:solidFill>
              <a:latin typeface="Open Sans"/>
              <a:ea typeface="Open Sans"/>
              <a:cs typeface="Open Sans"/>
              <a:sym typeface="Open Sans"/>
            </a:endParaRPr>
          </a:p>
        </p:txBody>
      </p:sp>
      <p:sp>
        <p:nvSpPr>
          <p:cNvPr id="52" name="Google Shape;52;p31"/>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53" name="Google Shape;53;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1"/>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56" name="Google Shape;5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background pattern&#10;&#10;Description automatically generated" id="111" name="Google Shape;111;p1"/>
          <p:cNvPicPr preferRelativeResize="0"/>
          <p:nvPr/>
        </p:nvPicPr>
        <p:blipFill rotWithShape="1">
          <a:blip r:embed="rId3">
            <a:alphaModFix/>
          </a:blip>
          <a:srcRect b="0" l="0" r="0" t="0"/>
          <a:stretch/>
        </p:blipFill>
        <p:spPr>
          <a:xfrm>
            <a:off x="1186" y="2174"/>
            <a:ext cx="12193506" cy="6852602"/>
          </a:xfrm>
          <a:prstGeom prst="rect">
            <a:avLst/>
          </a:prstGeom>
          <a:noFill/>
          <a:ln>
            <a:noFill/>
          </a:ln>
        </p:spPr>
      </p:pic>
      <p:sp>
        <p:nvSpPr>
          <p:cNvPr id="112" name="Google Shape;112;p1"/>
          <p:cNvSpPr txBox="1"/>
          <p:nvPr/>
        </p:nvSpPr>
        <p:spPr>
          <a:xfrm>
            <a:off x="8856491"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2.0</a:t>
            </a:r>
            <a:endParaRPr b="0" i="0" sz="1050" u="none" cap="none" strike="noStrike">
              <a:solidFill>
                <a:schemeClr val="lt1"/>
              </a:solidFill>
              <a:latin typeface="Open Sans"/>
              <a:ea typeface="Open Sans"/>
              <a:cs typeface="Open Sans"/>
              <a:sym typeface="Open Sans"/>
            </a:endParaRPr>
          </a:p>
        </p:txBody>
      </p:sp>
      <p:sp>
        <p:nvSpPr>
          <p:cNvPr id="113" name="Google Shape;113;p1"/>
          <p:cNvSpPr txBox="1"/>
          <p:nvPr/>
        </p:nvSpPr>
        <p:spPr>
          <a:xfrm>
            <a:off x="610325" y="3590632"/>
            <a:ext cx="7288289"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8</a:t>
            </a:r>
            <a:r>
              <a:rPr b="1" i="0" lang="en-GB" sz="4400" u="none" cap="none" strike="noStrike">
                <a:solidFill>
                  <a:schemeClr val="dk1"/>
                </a:solidFill>
                <a:latin typeface="Open Sans ExtraBold"/>
                <a:ea typeface="Open Sans ExtraBold"/>
                <a:cs typeface="Open Sans ExtraBold"/>
                <a:sym typeface="Open Sans ExtraBold"/>
              </a:rPr>
              <a:t>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INPUT DATA CONSISTENCY AND STRUCTURE</a:t>
            </a:r>
            <a:endParaRPr b="1" i="0" sz="4400" u="none" cap="none" strike="noStrike">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612582" y="2492007"/>
            <a:ext cx="1873166" cy="120032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i="0" lang="en-GB" sz="1800" u="none" cap="none" strike="noStrike">
                <a:solidFill>
                  <a:schemeClr val="dk1"/>
                </a:solidFill>
                <a:latin typeface="Open Sans ExtraBold"/>
                <a:ea typeface="Open Sans ExtraBold"/>
                <a:cs typeface="Open Sans ExtraBold"/>
                <a:sym typeface="Open Sans ExtraBold"/>
              </a:rPr>
              <a:t>Model for Analysis of Energy Demand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0"/>
          <p:cNvSpPr txBox="1"/>
          <p:nvPr/>
        </p:nvSpPr>
        <p:spPr>
          <a:xfrm>
            <a:off x="880787" y="1816497"/>
            <a:ext cx="8811815" cy="405504"/>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Disaggregation for transport sector</a:t>
            </a:r>
            <a:endParaRPr/>
          </a:p>
          <a:p>
            <a:pPr indent="0" lvl="0" marL="0" marR="0" rtl="0" algn="l">
              <a:lnSpc>
                <a:spcPct val="100000"/>
              </a:lnSpc>
              <a:spcBef>
                <a:spcPts val="2200"/>
              </a:spcBef>
              <a:spcAft>
                <a:spcPts val="0"/>
              </a:spcAft>
              <a:buClr>
                <a:schemeClr val="dk1"/>
              </a:buClr>
              <a:buSzPts val="2000"/>
              <a:buFont typeface="Arial"/>
              <a:buNone/>
            </a:pPr>
            <a:r>
              <a:t/>
            </a:r>
            <a:endParaRPr sz="2000">
              <a:solidFill>
                <a:srgbClr val="9DC3E6"/>
              </a:solidFill>
              <a:latin typeface="Open Sans"/>
              <a:ea typeface="Open Sans"/>
              <a:cs typeface="Open Sans"/>
              <a:sym typeface="Open Sans"/>
            </a:endParaRPr>
          </a:p>
          <a:p>
            <a:pPr indent="0" lvl="0" marL="0" marR="0" rtl="0" algn="l">
              <a:lnSpc>
                <a:spcPct val="100000"/>
              </a:lnSpc>
              <a:spcBef>
                <a:spcPts val="2200"/>
              </a:spcBef>
              <a:spcAft>
                <a:spcPts val="0"/>
              </a:spcAft>
              <a:buClr>
                <a:srgbClr val="333333"/>
              </a:buClr>
              <a:buSzPts val="1600"/>
              <a:buFont typeface="Arial"/>
              <a:buNone/>
            </a:pPr>
            <a:r>
              <a:t/>
            </a:r>
            <a:endParaRPr sz="2000">
              <a:solidFill>
                <a:schemeClr val="dk1"/>
              </a:solidFill>
              <a:latin typeface="Open Sans"/>
              <a:ea typeface="Open Sans"/>
              <a:cs typeface="Open Sans"/>
              <a:sym typeface="Open Sans"/>
            </a:endParaRPr>
          </a:p>
        </p:txBody>
      </p:sp>
      <p:sp>
        <p:nvSpPr>
          <p:cNvPr id="253" name="Google Shape;253;p10"/>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aphicFrame>
        <p:nvGraphicFramePr>
          <p:cNvPr id="254" name="Google Shape;254;p10"/>
          <p:cNvGraphicFramePr/>
          <p:nvPr/>
        </p:nvGraphicFramePr>
        <p:xfrm>
          <a:off x="960300" y="2276969"/>
          <a:ext cx="3000000" cy="3000000"/>
        </p:xfrm>
        <a:graphic>
          <a:graphicData uri="http://schemas.openxmlformats.org/drawingml/2006/table">
            <a:tbl>
              <a:tblPr bandRow="1" firstRow="1">
                <a:noFill/>
                <a:tableStyleId>{E819D010-5D12-4CC0-87E3-F741D08F352A}</a:tableStyleId>
              </a:tblPr>
              <a:tblGrid>
                <a:gridCol w="4329375"/>
                <a:gridCol w="3327925"/>
                <a:gridCol w="2791150"/>
              </a:tblGrid>
              <a:tr h="669750">
                <a:tc>
                  <a:txBody>
                    <a:bodyPr/>
                    <a:lstStyle/>
                    <a:p>
                      <a:pPr indent="0" lvl="0" marL="0" marR="0" rtl="0" algn="l">
                        <a:spcBef>
                          <a:spcPts val="0"/>
                        </a:spcBef>
                        <a:spcAft>
                          <a:spcPts val="0"/>
                        </a:spcAft>
                        <a:buNone/>
                      </a:pPr>
                      <a:r>
                        <a:rPr b="0" i="0" lang="en-GB" sz="1800" u="none" cap="none" strike="noStrike">
                          <a:solidFill>
                            <a:schemeClr val="dk1"/>
                          </a:solidFill>
                          <a:latin typeface="Open Sans"/>
                          <a:ea typeface="Open Sans"/>
                          <a:cs typeface="Open Sans"/>
                          <a:sym typeface="Open Sans"/>
                        </a:rPr>
                        <a:t>Transport type</a:t>
                      </a:r>
                      <a:endParaRPr b="0" i="0" sz="1800" u="none" cap="none" strike="noStrike">
                        <a:solidFill>
                          <a:schemeClr val="dk1"/>
                        </a:solidFill>
                        <a:latin typeface="Open Sans"/>
                        <a:ea typeface="Open Sans"/>
                        <a:cs typeface="Open Sans"/>
                        <a:sym typeface="Open Sans"/>
                      </a:endParaRPr>
                    </a:p>
                  </a:txBody>
                  <a:tcPr marT="45725" marB="45725" marR="91450" marL="91450" anchor="ctr">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800" u="none" cap="none" strike="noStrike">
                          <a:solidFill>
                            <a:schemeClr val="dk1"/>
                          </a:solidFill>
                          <a:latin typeface="Open Sans"/>
                          <a:ea typeface="Open Sans"/>
                          <a:cs typeface="Open Sans"/>
                          <a:sym typeface="Open Sans"/>
                        </a:rPr>
                        <a:t>Recommended maximum number of modes</a:t>
                      </a:r>
                      <a:endParaRPr b="0" i="0" sz="1800" u="none" cap="none" strike="noStrike">
                        <a:solidFill>
                          <a:schemeClr val="dk1"/>
                        </a:solidFill>
                        <a:latin typeface="Open Sans"/>
                        <a:ea typeface="Open Sans"/>
                        <a:cs typeface="Open Sans"/>
                        <a:sym typeface="Open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800" u="none" cap="none" strike="noStrike">
                          <a:solidFill>
                            <a:schemeClr val="dk1"/>
                          </a:solidFill>
                          <a:latin typeface="Open Sans"/>
                          <a:ea typeface="Open Sans"/>
                          <a:cs typeface="Open Sans"/>
                          <a:sym typeface="Open Sans"/>
                        </a:rPr>
                        <a:t>Recommended  maximum number of fuel</a:t>
                      </a:r>
                      <a:endParaRPr b="0" i="0" sz="1800" u="none" cap="none" strike="noStrike">
                        <a:solidFill>
                          <a:schemeClr val="dk1"/>
                        </a:solidFill>
                        <a:latin typeface="Open Sans"/>
                        <a:ea typeface="Open Sans"/>
                        <a:cs typeface="Open Sans"/>
                        <a:sym typeface="Open Sans"/>
                      </a:endParaRPr>
                    </a:p>
                  </a:txBody>
                  <a:tcPr marT="45725" marB="45725" marR="91450" marL="9145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305900">
                <a:tc>
                  <a:txBody>
                    <a:bodyPr/>
                    <a:lstStyle/>
                    <a:p>
                      <a:pPr indent="0" lvl="0" marL="0" marR="0" rtl="0" algn="l">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r h="1571100">
                <a:tc>
                  <a:txBody>
                    <a:bodyPr/>
                    <a:lstStyle/>
                    <a:p>
                      <a:pPr indent="0" lvl="0" marL="0" marR="0" rtl="0" algn="l">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Passenger (national level)</a:t>
                      </a:r>
                      <a:endParaRPr/>
                    </a:p>
                    <a:p>
                      <a:pPr indent="0" lvl="0" marL="0" marR="0" rtl="0" algn="l">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Open Sans Light"/>
                          <a:ea typeface="Open Sans Light"/>
                          <a:cs typeface="Open Sans Light"/>
                          <a:sym typeface="Open Sans Light"/>
                        </a:rPr>
                        <a:t>Intercity</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Open Sans Light"/>
                          <a:ea typeface="Open Sans Light"/>
                          <a:cs typeface="Open Sans Light"/>
                          <a:sym typeface="Open Sans Light"/>
                        </a:rPr>
                        <a:t>Urban</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p>
                      <a:pPr indent="0" lvl="0" marL="0" marR="0" rtl="0" algn="ctr">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15</a:t>
                      </a:r>
                      <a:endParaRPr/>
                    </a:p>
                    <a:p>
                      <a:pPr indent="0" lvl="0" marL="0" marR="0" rtl="0" algn="ctr">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5 car type</a:t>
                      </a:r>
                      <a:endParaRPr/>
                    </a:p>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10 public modes</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p>
                      <a:pPr indent="0" lvl="0" marL="0" marR="0" rtl="0" algn="ctr">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8</a:t>
                      </a:r>
                      <a:endParaRPr/>
                    </a:p>
                    <a:p>
                      <a:pPr indent="0" lvl="0" marL="0" marR="0" rtl="0" algn="ctr">
                        <a:spcBef>
                          <a:spcPts val="0"/>
                        </a:spcBef>
                        <a:spcAft>
                          <a:spcPts val="0"/>
                        </a:spcAft>
                        <a:buNone/>
                      </a:pPr>
                      <a:r>
                        <a:t/>
                      </a:r>
                      <a:endParaRPr b="0" i="0" sz="1800" u="none" cap="none" strike="noStrike">
                        <a:solidFill>
                          <a:schemeClr val="dk1"/>
                        </a:solidFill>
                        <a:latin typeface="Open Sans Light"/>
                        <a:ea typeface="Open Sans Light"/>
                        <a:cs typeface="Open Sans Light"/>
                        <a:sym typeface="Open Sans Light"/>
                      </a:endParaRPr>
                    </a:p>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8</a:t>
                      </a:r>
                      <a:endParaRPr/>
                    </a:p>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8</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lnL cap="flat" cmpd="sng" w="12700">
                      <a:solidFill>
                        <a:schemeClr val="dk1"/>
                      </a:solidFill>
                      <a:prstDash val="solid"/>
                      <a:round/>
                      <a:headEnd len="sm" w="sm" type="none"/>
                      <a:tailEnd len="sm" w="sm" type="none"/>
                    </a:lnL>
                  </a:tcPr>
                </a:tc>
              </a:tr>
              <a:tr h="335350">
                <a:tc>
                  <a:txBody>
                    <a:bodyPr/>
                    <a:lstStyle/>
                    <a:p>
                      <a:pPr indent="0" lvl="0" marL="0" marR="0" rtl="0" algn="l">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Freight (national level)</a:t>
                      </a:r>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15</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8</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lnL cap="flat" cmpd="sng" w="12700">
                      <a:solidFill>
                        <a:schemeClr val="dk1"/>
                      </a:solidFill>
                      <a:prstDash val="solid"/>
                      <a:round/>
                      <a:headEnd len="sm" w="sm" type="none"/>
                      <a:tailEnd len="sm" w="sm" type="none"/>
                    </a:lnL>
                  </a:tcPr>
                </a:tc>
              </a:tr>
              <a:tr h="578825">
                <a:tc>
                  <a:txBody>
                    <a:bodyPr/>
                    <a:lstStyle/>
                    <a:p>
                      <a:pPr indent="0" lvl="0" marL="0" marR="0" rtl="0" algn="l">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International</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1 aggregated type</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1 aggregated type</a:t>
                      </a:r>
                      <a:endParaRPr b="0" i="0" sz="1800" u="none" cap="none" strike="noStrike">
                        <a:solidFill>
                          <a:schemeClr val="dk1"/>
                        </a:solidFill>
                        <a:latin typeface="Open Sans Light"/>
                        <a:ea typeface="Open Sans Light"/>
                        <a:cs typeface="Open Sans Light"/>
                        <a:sym typeface="Open Sans Light"/>
                      </a:endParaRPr>
                    </a:p>
                  </a:txBody>
                  <a:tcPr marT="45725" marB="45725" marR="91450" marL="91450">
                    <a:lnL cap="flat" cmpd="sng" w="12700">
                      <a:solidFill>
                        <a:schemeClr val="dk1"/>
                      </a:solidFill>
                      <a:prstDash val="solid"/>
                      <a:round/>
                      <a:headEnd len="sm" w="sm" type="none"/>
                      <a:tailEnd len="sm" w="sm" type="none"/>
                    </a:lnL>
                  </a:tcPr>
                </a:tc>
              </a:tr>
            </a:tbl>
          </a:graphicData>
        </a:graphic>
      </p:graphicFrame>
      <p:sp>
        <p:nvSpPr>
          <p:cNvPr id="255" name="Google Shape;255;p10"/>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8.2 Structure of input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1"/>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1" name="Google Shape;261;p11"/>
          <p:cNvSpPr txBox="1"/>
          <p:nvPr/>
        </p:nvSpPr>
        <p:spPr>
          <a:xfrm>
            <a:off x="838200" y="1825625"/>
            <a:ext cx="10515600" cy="254824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Data source: Office for National Statistics data</a:t>
            </a:r>
            <a:endParaRPr/>
          </a:p>
          <a:p>
            <a:pPr indent="-228600" lvl="0" marL="228600" marR="0" rtl="0" algn="l">
              <a:lnSpc>
                <a:spcPct val="100000"/>
              </a:lnSpc>
              <a:spcBef>
                <a:spcPts val="2200"/>
              </a:spcBef>
              <a:spcAft>
                <a:spcPts val="0"/>
              </a:spcAft>
              <a:buClr>
                <a:schemeClr val="dk1"/>
              </a:buClr>
              <a:buSzPts val="2000"/>
              <a:buFont typeface="Arial"/>
              <a:buNone/>
            </a:pPr>
            <a:r>
              <a:t/>
            </a:r>
            <a:endParaRPr sz="2000">
              <a:solidFill>
                <a:srgbClr val="9DC3E6"/>
              </a:solidFill>
              <a:latin typeface="Open Sans"/>
              <a:ea typeface="Open Sans"/>
              <a:cs typeface="Open Sans"/>
              <a:sym typeface="Open Sans"/>
            </a:endParaRPr>
          </a:p>
          <a:p>
            <a:pPr indent="-342900" lvl="0" marL="342900" marR="0" rtl="0" algn="l">
              <a:lnSpc>
                <a:spcPct val="100000"/>
              </a:lnSpc>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Census</a:t>
            </a:r>
            <a:endParaRPr/>
          </a:p>
          <a:p>
            <a:pPr indent="-342900" lvl="0" marL="3429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Size of the dwellings in terms of person per households, in both rural and urban areas</a:t>
            </a:r>
            <a:endParaRPr/>
          </a:p>
          <a:p>
            <a:pPr indent="-342900" lvl="0" marL="3429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Population in large cities</a:t>
            </a:r>
            <a:endParaRPr/>
          </a:p>
          <a:p>
            <a:pPr indent="-342900" lvl="0" marL="3429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Some other data that can be used to characterize the lifestyle</a:t>
            </a:r>
            <a:endParaRPr sz="2000">
              <a:solidFill>
                <a:schemeClr val="dk1"/>
              </a:solidFill>
              <a:latin typeface="Open Sans"/>
              <a:ea typeface="Open Sans"/>
              <a:cs typeface="Open Sans"/>
              <a:sym typeface="Open Sans"/>
            </a:endParaRPr>
          </a:p>
          <a:p>
            <a:pPr indent="-342900" lvl="0" marL="3429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If the population growth rate is given, it can be used to set up the demography base scenario</a:t>
            </a:r>
            <a:endParaRPr/>
          </a:p>
          <a:p>
            <a:pPr indent="-342900" lvl="0" marL="3429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Distribution of the population by ages, or groups of ages</a:t>
            </a:r>
            <a:endParaRPr sz="2000">
              <a:solidFill>
                <a:srgbClr val="9DC3E6"/>
              </a:solidFill>
              <a:latin typeface="Open Sans"/>
              <a:ea typeface="Open Sans"/>
              <a:cs typeface="Open Sans"/>
              <a:sym typeface="Open Sans"/>
            </a:endParaRPr>
          </a:p>
          <a:p>
            <a:pPr indent="0" lvl="0" marL="0" marR="0" rtl="0" algn="l">
              <a:lnSpc>
                <a:spcPct val="90000"/>
              </a:lnSpc>
              <a:spcBef>
                <a:spcPts val="1500"/>
              </a:spcBef>
              <a:spcAft>
                <a:spcPts val="0"/>
              </a:spcAft>
              <a:buClr>
                <a:schemeClr val="dk1"/>
              </a:buClr>
              <a:buSzPts val="1600"/>
              <a:buFont typeface="Arial"/>
              <a:buNone/>
            </a:pPr>
            <a:r>
              <a:t/>
            </a:r>
            <a:endParaRPr sz="2800">
              <a:solidFill>
                <a:schemeClr val="dk1"/>
              </a:solidFill>
              <a:latin typeface="Open Sans"/>
              <a:ea typeface="Open Sans"/>
              <a:cs typeface="Open Sans"/>
              <a:sym typeface="Open Sans"/>
            </a:endParaRPr>
          </a:p>
        </p:txBody>
      </p:sp>
      <p:sp>
        <p:nvSpPr>
          <p:cNvPr id="262" name="Google Shape;262;p11"/>
          <p:cNvSpPr/>
          <p:nvPr/>
        </p:nvSpPr>
        <p:spPr>
          <a:xfrm>
            <a:off x="1018127" y="2345174"/>
            <a:ext cx="2088000" cy="408623"/>
          </a:xfrm>
          <a:prstGeom prst="roundRect">
            <a:avLst>
              <a:gd fmla="val 16667" name="adj"/>
            </a:avLst>
          </a:prstGeom>
          <a:solidFill>
            <a:srgbClr val="66C8FF">
              <a:alpha val="12549"/>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Economy</a:t>
            </a:r>
            <a:endParaRPr/>
          </a:p>
        </p:txBody>
      </p:sp>
      <p:sp>
        <p:nvSpPr>
          <p:cNvPr id="263" name="Google Shape;263;p11"/>
          <p:cNvSpPr/>
          <p:nvPr/>
        </p:nvSpPr>
        <p:spPr>
          <a:xfrm>
            <a:off x="3772204" y="2345175"/>
            <a:ext cx="2088000" cy="408623"/>
          </a:xfrm>
          <a:prstGeom prst="roundRect">
            <a:avLst>
              <a:gd fmla="val 16667" name="adj"/>
            </a:avLst>
          </a:prstGeom>
          <a:solidFill>
            <a:srgbClr val="66C8FF">
              <a:alpha val="4941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Demography</a:t>
            </a:r>
            <a:endParaRPr/>
          </a:p>
        </p:txBody>
      </p:sp>
      <p:sp>
        <p:nvSpPr>
          <p:cNvPr id="264" name="Google Shape;264;p11"/>
          <p:cNvSpPr/>
          <p:nvPr/>
        </p:nvSpPr>
        <p:spPr>
          <a:xfrm>
            <a:off x="6526284" y="2345175"/>
            <a:ext cx="2088000" cy="408623"/>
          </a:xfrm>
          <a:prstGeom prst="roundRect">
            <a:avLst>
              <a:gd fmla="val 16667" name="adj"/>
            </a:avLst>
          </a:prstGeom>
          <a:solidFill>
            <a:srgbClr val="66C8FF">
              <a:alpha val="4941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Lifestyle</a:t>
            </a:r>
            <a:endParaRPr/>
          </a:p>
        </p:txBody>
      </p:sp>
      <p:sp>
        <p:nvSpPr>
          <p:cNvPr id="265" name="Google Shape;265;p11"/>
          <p:cNvSpPr/>
          <p:nvPr/>
        </p:nvSpPr>
        <p:spPr>
          <a:xfrm>
            <a:off x="9280362" y="2345174"/>
            <a:ext cx="2088000" cy="408623"/>
          </a:xfrm>
          <a:prstGeom prst="roundRect">
            <a:avLst>
              <a:gd fmla="val 16667" name="adj"/>
            </a:avLst>
          </a:prstGeom>
          <a:solidFill>
            <a:srgbClr val="66C8FF">
              <a:alpha val="12549"/>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Technology</a:t>
            </a:r>
            <a:endParaRPr/>
          </a:p>
        </p:txBody>
      </p:sp>
      <p:sp>
        <p:nvSpPr>
          <p:cNvPr id="266" name="Google Shape;266;p11"/>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8.2 Structure of input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2" name="Google Shape;272;p12"/>
          <p:cNvSpPr txBox="1"/>
          <p:nvPr/>
        </p:nvSpPr>
        <p:spPr>
          <a:xfrm>
            <a:off x="911087" y="1825625"/>
            <a:ext cx="10515600" cy="436692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Data source: Central Bank and Ministry of Energy </a:t>
            </a:r>
            <a:endParaRPr/>
          </a:p>
          <a:p>
            <a:pPr indent="-228600" lvl="0" marL="228600" marR="0" rtl="0" algn="l">
              <a:lnSpc>
                <a:spcPct val="100000"/>
              </a:lnSpc>
              <a:spcBef>
                <a:spcPts val="2200"/>
              </a:spcBef>
              <a:spcAft>
                <a:spcPts val="0"/>
              </a:spcAft>
              <a:buClr>
                <a:schemeClr val="dk1"/>
              </a:buClr>
              <a:buSzPts val="2000"/>
              <a:buFont typeface="Arial"/>
              <a:buNone/>
            </a:pPr>
            <a:r>
              <a:t/>
            </a:r>
            <a:endParaRPr sz="2000">
              <a:solidFill>
                <a:srgbClr val="9DC3E6"/>
              </a:solidFill>
              <a:latin typeface="Open Sans"/>
              <a:ea typeface="Open Sans"/>
              <a:cs typeface="Open Sans"/>
              <a:sym typeface="Open Sans"/>
            </a:endParaRPr>
          </a:p>
          <a:p>
            <a:pPr indent="0" lvl="0" marL="0" marR="0" rtl="0" algn="l">
              <a:lnSpc>
                <a:spcPct val="100000"/>
              </a:lnSpc>
              <a:spcBef>
                <a:spcPts val="1200"/>
              </a:spcBef>
              <a:spcAft>
                <a:spcPts val="0"/>
              </a:spcAft>
              <a:buClr>
                <a:schemeClr val="dk1"/>
              </a:buClr>
              <a:buSzPts val="2000"/>
              <a:buFont typeface="Arial"/>
              <a:buNone/>
            </a:pPr>
            <a:r>
              <a:rPr b="1" lang="en-GB" sz="2000">
                <a:solidFill>
                  <a:schemeClr val="dk1"/>
                </a:solidFill>
                <a:latin typeface="Open Sans"/>
                <a:ea typeface="Open Sans"/>
                <a:cs typeface="Open Sans"/>
                <a:sym typeface="Open Sans"/>
              </a:rPr>
              <a:t>Central bank</a:t>
            </a:r>
            <a:endParaRPr/>
          </a:p>
          <a:p>
            <a:pPr indent="-228600" lvl="0" marL="2286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GDP</a:t>
            </a:r>
            <a:endParaRPr/>
          </a:p>
          <a:p>
            <a:pPr indent="-228600" lvl="0" marL="2286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Economic targets of the government</a:t>
            </a:r>
            <a:endParaRPr/>
          </a:p>
          <a:p>
            <a:pPr indent="0" lvl="0" marL="0" marR="0" rtl="0" algn="l">
              <a:lnSpc>
                <a:spcPct val="100000"/>
              </a:lnSpc>
              <a:spcBef>
                <a:spcPts val="5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0" lvl="0" marL="0" marR="0" rtl="0" algn="l">
              <a:lnSpc>
                <a:spcPct val="100000"/>
              </a:lnSpc>
              <a:spcBef>
                <a:spcPts val="500"/>
              </a:spcBef>
              <a:spcAft>
                <a:spcPts val="0"/>
              </a:spcAft>
              <a:buClr>
                <a:schemeClr val="dk1"/>
              </a:buClr>
              <a:buSzPts val="2000"/>
              <a:buFont typeface="Arial"/>
              <a:buNone/>
            </a:pPr>
            <a:r>
              <a:rPr b="1" lang="en-GB" sz="2000">
                <a:solidFill>
                  <a:schemeClr val="dk1"/>
                </a:solidFill>
                <a:latin typeface="Open Sans"/>
                <a:ea typeface="Open Sans"/>
                <a:cs typeface="Open Sans"/>
                <a:sym typeface="Open Sans"/>
              </a:rPr>
              <a:t>Ministry of Energy</a:t>
            </a:r>
            <a:endParaRPr/>
          </a:p>
          <a:p>
            <a:pPr indent="-228600" lvl="0" marL="2286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Energy balance</a:t>
            </a:r>
            <a:endParaRPr/>
          </a:p>
          <a:p>
            <a:pPr indent="0" lvl="0" marL="0" marR="0" rtl="0" algn="l">
              <a:lnSpc>
                <a:spcPct val="100000"/>
              </a:lnSpc>
              <a:spcBef>
                <a:spcPts val="5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0" lvl="0" marL="0" marR="0" rtl="0" algn="l">
              <a:lnSpc>
                <a:spcPct val="100000"/>
              </a:lnSpc>
              <a:spcBef>
                <a:spcPts val="500"/>
              </a:spcBef>
              <a:spcAft>
                <a:spcPts val="0"/>
              </a:spcAft>
              <a:buClr>
                <a:schemeClr val="dk1"/>
              </a:buClr>
              <a:buSzPts val="2000"/>
              <a:buFont typeface="Arial"/>
              <a:buNone/>
            </a:pPr>
            <a:r>
              <a:rPr b="1" lang="en-GB" sz="2000">
                <a:solidFill>
                  <a:schemeClr val="dk1"/>
                </a:solidFill>
                <a:latin typeface="Open Sans"/>
                <a:ea typeface="Open Sans"/>
                <a:cs typeface="Open Sans"/>
                <a:sym typeface="Open Sans"/>
              </a:rPr>
              <a:t>Ministry of Transportation: </a:t>
            </a:r>
            <a:endParaRPr/>
          </a:p>
          <a:p>
            <a:pPr indent="-228600" lvl="0" marL="228600" marR="0" rtl="0" algn="l">
              <a:lnSpc>
                <a:spcPct val="100000"/>
              </a:lnSpc>
              <a:spcBef>
                <a:spcPts val="5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e.g., freight data statistics </a:t>
            </a:r>
            <a:endParaRPr sz="2000">
              <a:solidFill>
                <a:schemeClr val="dk1"/>
              </a:solidFill>
              <a:latin typeface="Open Sans"/>
              <a:ea typeface="Open Sans"/>
              <a:cs typeface="Open Sans"/>
              <a:sym typeface="Open Sans"/>
            </a:endParaRPr>
          </a:p>
          <a:p>
            <a:pPr indent="0" lvl="0" marL="0" marR="0" rtl="0" algn="l">
              <a:lnSpc>
                <a:spcPct val="90000"/>
              </a:lnSpc>
              <a:spcBef>
                <a:spcPts val="1500"/>
              </a:spcBef>
              <a:spcAft>
                <a:spcPts val="0"/>
              </a:spcAft>
              <a:buClr>
                <a:schemeClr val="dk1"/>
              </a:buClr>
              <a:buSzPts val="1600"/>
              <a:buFont typeface="Arial"/>
              <a:buNone/>
            </a:pPr>
            <a:r>
              <a:t/>
            </a:r>
            <a:endParaRPr sz="2800">
              <a:solidFill>
                <a:schemeClr val="dk1"/>
              </a:solidFill>
              <a:latin typeface="Open Sans"/>
              <a:ea typeface="Open Sans"/>
              <a:cs typeface="Open Sans"/>
              <a:sym typeface="Open Sans"/>
            </a:endParaRPr>
          </a:p>
        </p:txBody>
      </p:sp>
      <p:sp>
        <p:nvSpPr>
          <p:cNvPr id="273" name="Google Shape;273;p12"/>
          <p:cNvSpPr/>
          <p:nvPr/>
        </p:nvSpPr>
        <p:spPr>
          <a:xfrm>
            <a:off x="1018127" y="2345174"/>
            <a:ext cx="2088000" cy="408623"/>
          </a:xfrm>
          <a:prstGeom prst="roundRect">
            <a:avLst>
              <a:gd fmla="val 16667" name="adj"/>
            </a:avLst>
          </a:prstGeom>
          <a:solidFill>
            <a:srgbClr val="66C8FF">
              <a:alpha val="4941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Economy</a:t>
            </a:r>
            <a:endParaRPr/>
          </a:p>
        </p:txBody>
      </p:sp>
      <p:sp>
        <p:nvSpPr>
          <p:cNvPr id="274" name="Google Shape;274;p12"/>
          <p:cNvSpPr/>
          <p:nvPr/>
        </p:nvSpPr>
        <p:spPr>
          <a:xfrm>
            <a:off x="3772204" y="2345175"/>
            <a:ext cx="2088000" cy="408623"/>
          </a:xfrm>
          <a:prstGeom prst="roundRect">
            <a:avLst>
              <a:gd fmla="val 16667" name="adj"/>
            </a:avLst>
          </a:prstGeom>
          <a:solidFill>
            <a:srgbClr val="66C8FF">
              <a:alpha val="12549"/>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Demography</a:t>
            </a:r>
            <a:endParaRPr/>
          </a:p>
        </p:txBody>
      </p:sp>
      <p:sp>
        <p:nvSpPr>
          <p:cNvPr id="275" name="Google Shape;275;p12"/>
          <p:cNvSpPr/>
          <p:nvPr/>
        </p:nvSpPr>
        <p:spPr>
          <a:xfrm>
            <a:off x="6526284" y="2345175"/>
            <a:ext cx="2088000" cy="408623"/>
          </a:xfrm>
          <a:prstGeom prst="roundRect">
            <a:avLst>
              <a:gd fmla="val 16667" name="adj"/>
            </a:avLst>
          </a:prstGeom>
          <a:solidFill>
            <a:srgbClr val="66C8FF">
              <a:alpha val="12549"/>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Lifestyle</a:t>
            </a:r>
            <a:endParaRPr/>
          </a:p>
        </p:txBody>
      </p:sp>
      <p:sp>
        <p:nvSpPr>
          <p:cNvPr id="276" name="Google Shape;276;p12"/>
          <p:cNvSpPr/>
          <p:nvPr/>
        </p:nvSpPr>
        <p:spPr>
          <a:xfrm>
            <a:off x="9280362" y="2345174"/>
            <a:ext cx="2088000" cy="408623"/>
          </a:xfrm>
          <a:prstGeom prst="roundRect">
            <a:avLst>
              <a:gd fmla="val 16667" name="adj"/>
            </a:avLst>
          </a:prstGeom>
          <a:solidFill>
            <a:srgbClr val="66C8FF">
              <a:alpha val="4941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Technology</a:t>
            </a:r>
            <a:endParaRPr/>
          </a:p>
        </p:txBody>
      </p:sp>
      <p:sp>
        <p:nvSpPr>
          <p:cNvPr id="277" name="Google Shape;277;p12"/>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8.2 Structure of input data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3"/>
          <p:cNvSpPr txBox="1"/>
          <p:nvPr/>
        </p:nvSpPr>
        <p:spPr>
          <a:xfrm>
            <a:off x="894039" y="1763489"/>
            <a:ext cx="10096500" cy="4427538"/>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Industry sector</a:t>
            </a:r>
            <a:endParaRPr/>
          </a:p>
        </p:txBody>
      </p:sp>
      <p:grpSp>
        <p:nvGrpSpPr>
          <p:cNvPr id="283" name="Google Shape;283;p13"/>
          <p:cNvGrpSpPr/>
          <p:nvPr/>
        </p:nvGrpSpPr>
        <p:grpSpPr>
          <a:xfrm>
            <a:off x="-152275" y="2162900"/>
            <a:ext cx="7555129" cy="4113649"/>
            <a:chOff x="788643" y="1884278"/>
            <a:chExt cx="10388008" cy="4484429"/>
          </a:xfrm>
        </p:grpSpPr>
        <p:grpSp>
          <p:nvGrpSpPr>
            <p:cNvPr id="284" name="Google Shape;284;p13"/>
            <p:cNvGrpSpPr/>
            <p:nvPr/>
          </p:nvGrpSpPr>
          <p:grpSpPr>
            <a:xfrm>
              <a:off x="788643" y="2699653"/>
              <a:ext cx="10388008" cy="3669054"/>
              <a:chOff x="788643" y="2582582"/>
              <a:chExt cx="10388008" cy="3786240"/>
            </a:xfrm>
          </p:grpSpPr>
          <p:sp>
            <p:nvSpPr>
              <p:cNvPr id="285" name="Google Shape;285;p13"/>
              <p:cNvSpPr/>
              <p:nvPr/>
            </p:nvSpPr>
            <p:spPr>
              <a:xfrm>
                <a:off x="930312" y="2637875"/>
                <a:ext cx="1908000" cy="344761"/>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200">
                    <a:solidFill>
                      <a:schemeClr val="dk1"/>
                    </a:solidFill>
                    <a:latin typeface="Open Sans Light"/>
                    <a:ea typeface="Open Sans Light"/>
                    <a:cs typeface="Open Sans Light"/>
                    <a:sym typeface="Open Sans Light"/>
                  </a:rPr>
                  <a:t>Subsector</a:t>
                </a:r>
                <a:endParaRPr sz="1200">
                  <a:solidFill>
                    <a:schemeClr val="dk1"/>
                  </a:solidFill>
                  <a:latin typeface="Open Sans Light"/>
                  <a:ea typeface="Open Sans Light"/>
                  <a:cs typeface="Open Sans Light"/>
                  <a:sym typeface="Open Sans Light"/>
                </a:endParaRPr>
              </a:p>
            </p:txBody>
          </p:sp>
          <p:sp>
            <p:nvSpPr>
              <p:cNvPr id="286" name="Google Shape;286;p13"/>
              <p:cNvSpPr/>
              <p:nvPr/>
            </p:nvSpPr>
            <p:spPr>
              <a:xfrm>
                <a:off x="788643" y="4268980"/>
                <a:ext cx="1908000" cy="344761"/>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200">
                    <a:solidFill>
                      <a:schemeClr val="dk1"/>
                    </a:solidFill>
                    <a:latin typeface="Open Sans Light"/>
                    <a:ea typeface="Open Sans Light"/>
                    <a:cs typeface="Open Sans Light"/>
                    <a:sym typeface="Open Sans Light"/>
                  </a:rPr>
                  <a:t>End-Use</a:t>
                </a:r>
                <a:endParaRPr/>
              </a:p>
            </p:txBody>
          </p:sp>
          <p:sp>
            <p:nvSpPr>
              <p:cNvPr id="287" name="Google Shape;287;p13"/>
              <p:cNvSpPr/>
              <p:nvPr/>
            </p:nvSpPr>
            <p:spPr>
              <a:xfrm>
                <a:off x="2755202" y="4239987"/>
                <a:ext cx="2704032" cy="468000"/>
              </a:xfrm>
              <a:prstGeom prst="roundRect">
                <a:avLst>
                  <a:gd fmla="val 16667" name="adj"/>
                </a:avLst>
              </a:prstGeom>
              <a:solidFill>
                <a:srgbClr val="B53541">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Specific Use of Electricity</a:t>
                </a:r>
                <a:endParaRPr/>
              </a:p>
            </p:txBody>
          </p:sp>
          <p:sp>
            <p:nvSpPr>
              <p:cNvPr id="288" name="Google Shape;288;p13"/>
              <p:cNvSpPr/>
              <p:nvPr/>
            </p:nvSpPr>
            <p:spPr>
              <a:xfrm>
                <a:off x="8113541" y="2582583"/>
                <a:ext cx="1651584"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Manufacturing</a:t>
                </a:r>
                <a:endParaRPr/>
              </a:p>
            </p:txBody>
          </p:sp>
          <p:sp>
            <p:nvSpPr>
              <p:cNvPr id="289" name="Google Shape;289;p13"/>
              <p:cNvSpPr/>
              <p:nvPr/>
            </p:nvSpPr>
            <p:spPr>
              <a:xfrm>
                <a:off x="2766002" y="2582583"/>
                <a:ext cx="1240151"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Agriculture</a:t>
                </a:r>
                <a:endParaRPr/>
              </a:p>
            </p:txBody>
          </p:sp>
          <p:sp>
            <p:nvSpPr>
              <p:cNvPr id="290" name="Google Shape;290;p13"/>
              <p:cNvSpPr/>
              <p:nvPr/>
            </p:nvSpPr>
            <p:spPr>
              <a:xfrm>
                <a:off x="7894357" y="3411285"/>
                <a:ext cx="1101731"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Equipment</a:t>
                </a:r>
                <a:endParaRPr/>
              </a:p>
            </p:txBody>
          </p:sp>
          <p:sp>
            <p:nvSpPr>
              <p:cNvPr id="291" name="Google Shape;291;p13"/>
              <p:cNvSpPr/>
              <p:nvPr/>
            </p:nvSpPr>
            <p:spPr>
              <a:xfrm>
                <a:off x="9060430" y="3411285"/>
                <a:ext cx="1016148"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Durables</a:t>
                </a:r>
                <a:endParaRPr/>
              </a:p>
            </p:txBody>
          </p:sp>
          <p:sp>
            <p:nvSpPr>
              <p:cNvPr id="292" name="Google Shape;292;p13"/>
              <p:cNvSpPr/>
              <p:nvPr/>
            </p:nvSpPr>
            <p:spPr>
              <a:xfrm>
                <a:off x="10140921" y="3411285"/>
                <a:ext cx="1016148"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Miscellan.</a:t>
                </a:r>
                <a:endParaRPr/>
              </a:p>
            </p:txBody>
          </p:sp>
          <p:sp>
            <p:nvSpPr>
              <p:cNvPr id="293" name="Google Shape;293;p13"/>
              <p:cNvSpPr/>
              <p:nvPr/>
            </p:nvSpPr>
            <p:spPr>
              <a:xfrm>
                <a:off x="4068036" y="2582582"/>
                <a:ext cx="1370029"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Construction</a:t>
                </a:r>
                <a:endParaRPr/>
              </a:p>
            </p:txBody>
          </p:sp>
          <p:sp>
            <p:nvSpPr>
              <p:cNvPr id="294" name="Google Shape;294;p13"/>
              <p:cNvSpPr/>
              <p:nvPr/>
            </p:nvSpPr>
            <p:spPr>
              <a:xfrm>
                <a:off x="5478761" y="2582583"/>
                <a:ext cx="1085718"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Mining</a:t>
                </a:r>
                <a:endParaRPr/>
              </a:p>
            </p:txBody>
          </p:sp>
          <p:sp>
            <p:nvSpPr>
              <p:cNvPr id="295" name="Google Shape;295;p13"/>
              <p:cNvSpPr/>
              <p:nvPr/>
            </p:nvSpPr>
            <p:spPr>
              <a:xfrm>
                <a:off x="6662842" y="3411285"/>
                <a:ext cx="1167171"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Materials</a:t>
                </a:r>
                <a:endParaRPr/>
              </a:p>
            </p:txBody>
          </p:sp>
          <p:sp>
            <p:nvSpPr>
              <p:cNvPr id="296" name="Google Shape;296;p13"/>
              <p:cNvSpPr/>
              <p:nvPr/>
            </p:nvSpPr>
            <p:spPr>
              <a:xfrm>
                <a:off x="6263633" y="4239987"/>
                <a:ext cx="2449801" cy="468000"/>
              </a:xfrm>
              <a:prstGeom prst="roundRect">
                <a:avLst>
                  <a:gd fmla="val 16667" name="adj"/>
                </a:avLst>
              </a:prstGeom>
              <a:solidFill>
                <a:srgbClr val="B53541">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Heat for Thermal Use</a:t>
                </a:r>
                <a:endParaRPr/>
              </a:p>
            </p:txBody>
          </p:sp>
          <p:sp>
            <p:nvSpPr>
              <p:cNvPr id="297" name="Google Shape;297;p13"/>
              <p:cNvSpPr/>
              <p:nvPr/>
            </p:nvSpPr>
            <p:spPr>
              <a:xfrm>
                <a:off x="9706833" y="4239987"/>
                <a:ext cx="1469818" cy="468000"/>
              </a:xfrm>
              <a:prstGeom prst="roundRect">
                <a:avLst>
                  <a:gd fmla="val 16667" name="adj"/>
                </a:avLst>
              </a:prstGeom>
              <a:solidFill>
                <a:srgbClr val="B53541">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Motive Power</a:t>
                </a:r>
                <a:endParaRPr/>
              </a:p>
            </p:txBody>
          </p:sp>
          <p:sp>
            <p:nvSpPr>
              <p:cNvPr id="298" name="Google Shape;298;p13"/>
              <p:cNvSpPr/>
              <p:nvPr/>
            </p:nvSpPr>
            <p:spPr>
              <a:xfrm>
                <a:off x="2755751" y="5068689"/>
                <a:ext cx="1799352"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Feedstock/Coke</a:t>
                </a:r>
                <a:endParaRPr/>
              </a:p>
            </p:txBody>
          </p:sp>
          <p:sp>
            <p:nvSpPr>
              <p:cNvPr id="299" name="Google Shape;299;p13"/>
              <p:cNvSpPr/>
              <p:nvPr/>
            </p:nvSpPr>
            <p:spPr>
              <a:xfrm>
                <a:off x="4625659" y="5897392"/>
                <a:ext cx="1470341"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Solar System</a:t>
                </a:r>
                <a:endParaRPr/>
              </a:p>
            </p:txBody>
          </p:sp>
          <p:sp>
            <p:nvSpPr>
              <p:cNvPr id="300" name="Google Shape;300;p13"/>
              <p:cNvSpPr/>
              <p:nvPr/>
            </p:nvSpPr>
            <p:spPr>
              <a:xfrm>
                <a:off x="6205953" y="5897392"/>
                <a:ext cx="1470341"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Fossil Fuels</a:t>
                </a:r>
                <a:endParaRPr/>
              </a:p>
            </p:txBody>
          </p:sp>
          <p:sp>
            <p:nvSpPr>
              <p:cNvPr id="301" name="Google Shape;301;p13"/>
              <p:cNvSpPr/>
              <p:nvPr/>
            </p:nvSpPr>
            <p:spPr>
              <a:xfrm>
                <a:off x="7744640" y="5897392"/>
                <a:ext cx="3412425"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Traditional &amp; Modern Biomass</a:t>
                </a:r>
                <a:endParaRPr/>
              </a:p>
            </p:txBody>
          </p:sp>
          <p:sp>
            <p:nvSpPr>
              <p:cNvPr id="302" name="Google Shape;302;p13"/>
              <p:cNvSpPr/>
              <p:nvPr/>
            </p:nvSpPr>
            <p:spPr>
              <a:xfrm>
                <a:off x="4605837" y="5068689"/>
                <a:ext cx="1079731"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Electricity</a:t>
                </a:r>
                <a:endParaRPr/>
              </a:p>
            </p:txBody>
          </p:sp>
          <p:sp>
            <p:nvSpPr>
              <p:cNvPr id="303" name="Google Shape;303;p13"/>
              <p:cNvSpPr/>
              <p:nvPr/>
            </p:nvSpPr>
            <p:spPr>
              <a:xfrm>
                <a:off x="5838654" y="5068689"/>
                <a:ext cx="1229605"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Heat Pump</a:t>
                </a:r>
                <a:endParaRPr/>
              </a:p>
            </p:txBody>
          </p:sp>
          <p:sp>
            <p:nvSpPr>
              <p:cNvPr id="304" name="Google Shape;304;p13"/>
              <p:cNvSpPr/>
              <p:nvPr/>
            </p:nvSpPr>
            <p:spPr>
              <a:xfrm>
                <a:off x="7118299" y="5068689"/>
                <a:ext cx="2588535"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Heat from Cogeneration</a:t>
                </a:r>
                <a:endParaRPr/>
              </a:p>
            </p:txBody>
          </p:sp>
          <p:sp>
            <p:nvSpPr>
              <p:cNvPr id="305" name="Google Shape;305;p13"/>
              <p:cNvSpPr/>
              <p:nvPr/>
            </p:nvSpPr>
            <p:spPr>
              <a:xfrm>
                <a:off x="9765124" y="5068689"/>
                <a:ext cx="1411527"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Motor Fuel</a:t>
                </a:r>
                <a:endParaRPr/>
              </a:p>
            </p:txBody>
          </p:sp>
          <p:sp>
            <p:nvSpPr>
              <p:cNvPr id="306" name="Google Shape;306;p13"/>
              <p:cNvSpPr/>
              <p:nvPr/>
            </p:nvSpPr>
            <p:spPr>
              <a:xfrm>
                <a:off x="3059816" y="5900822"/>
                <a:ext cx="1470341"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District Heat</a:t>
                </a:r>
                <a:endParaRPr/>
              </a:p>
            </p:txBody>
          </p:sp>
          <p:cxnSp>
            <p:nvCxnSpPr>
              <p:cNvPr id="307" name="Google Shape;307;p13"/>
              <p:cNvCxnSpPr/>
              <p:nvPr/>
            </p:nvCxnSpPr>
            <p:spPr>
              <a:xfrm rot="10800000">
                <a:off x="3819932" y="5713822"/>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08" name="Google Shape;308;p13"/>
              <p:cNvCxnSpPr/>
              <p:nvPr/>
            </p:nvCxnSpPr>
            <p:spPr>
              <a:xfrm>
                <a:off x="9314193" y="5713822"/>
                <a:ext cx="0" cy="180000"/>
              </a:xfrm>
              <a:prstGeom prst="straightConnector1">
                <a:avLst/>
              </a:prstGeom>
              <a:noFill/>
              <a:ln cap="flat" cmpd="sng" w="28575">
                <a:solidFill>
                  <a:schemeClr val="dk1"/>
                </a:solidFill>
                <a:prstDash val="solid"/>
                <a:miter lim="800000"/>
                <a:headEnd len="med" w="med" type="triangle"/>
                <a:tailEnd len="sm" w="sm" type="none"/>
              </a:ln>
            </p:spPr>
          </p:cxnSp>
          <p:cxnSp>
            <p:nvCxnSpPr>
              <p:cNvPr id="309" name="Google Shape;309;p13"/>
              <p:cNvCxnSpPr/>
              <p:nvPr/>
            </p:nvCxnSpPr>
            <p:spPr>
              <a:xfrm>
                <a:off x="6941123" y="5713822"/>
                <a:ext cx="0" cy="180000"/>
              </a:xfrm>
              <a:prstGeom prst="straightConnector1">
                <a:avLst/>
              </a:prstGeom>
              <a:noFill/>
              <a:ln cap="flat" cmpd="sng" w="28575">
                <a:solidFill>
                  <a:schemeClr val="dk1"/>
                </a:solidFill>
                <a:prstDash val="solid"/>
                <a:miter lim="800000"/>
                <a:headEnd len="med" w="med" type="triangle"/>
                <a:tailEnd len="sm" w="sm" type="none"/>
              </a:ln>
            </p:spPr>
          </p:cxnSp>
          <p:cxnSp>
            <p:nvCxnSpPr>
              <p:cNvPr id="310" name="Google Shape;310;p13"/>
              <p:cNvCxnSpPr/>
              <p:nvPr/>
            </p:nvCxnSpPr>
            <p:spPr>
              <a:xfrm>
                <a:off x="5347920" y="5713822"/>
                <a:ext cx="0" cy="180000"/>
              </a:xfrm>
              <a:prstGeom prst="straightConnector1">
                <a:avLst/>
              </a:prstGeom>
              <a:noFill/>
              <a:ln cap="flat" cmpd="sng" w="28575">
                <a:solidFill>
                  <a:schemeClr val="dk1"/>
                </a:solidFill>
                <a:prstDash val="solid"/>
                <a:miter lim="800000"/>
                <a:headEnd len="med" w="med" type="triangle"/>
                <a:tailEnd len="sm" w="sm" type="none"/>
              </a:ln>
            </p:spPr>
          </p:cxnSp>
          <p:cxnSp>
            <p:nvCxnSpPr>
              <p:cNvPr id="311" name="Google Shape;311;p13"/>
              <p:cNvCxnSpPr/>
              <p:nvPr/>
            </p:nvCxnSpPr>
            <p:spPr>
              <a:xfrm>
                <a:off x="3819932" y="5713354"/>
                <a:ext cx="5494261" cy="0"/>
              </a:xfrm>
              <a:prstGeom prst="straightConnector1">
                <a:avLst/>
              </a:prstGeom>
              <a:noFill/>
              <a:ln cap="flat" cmpd="sng" w="28575">
                <a:solidFill>
                  <a:schemeClr val="dk1"/>
                </a:solidFill>
                <a:prstDash val="solid"/>
                <a:miter lim="800000"/>
                <a:headEnd len="sm" w="sm" type="none"/>
                <a:tailEnd len="sm" w="sm" type="none"/>
              </a:ln>
            </p:spPr>
          </p:cxnSp>
          <p:cxnSp>
            <p:nvCxnSpPr>
              <p:cNvPr id="312" name="Google Shape;312;p13"/>
              <p:cNvCxnSpPr/>
              <p:nvPr/>
            </p:nvCxnSpPr>
            <p:spPr>
              <a:xfrm rot="10800000">
                <a:off x="5759442" y="4911089"/>
                <a:ext cx="0" cy="802734"/>
              </a:xfrm>
              <a:prstGeom prst="straightConnector1">
                <a:avLst/>
              </a:prstGeom>
              <a:noFill/>
              <a:ln cap="flat" cmpd="sng" w="28575">
                <a:solidFill>
                  <a:schemeClr val="dk1"/>
                </a:solidFill>
                <a:prstDash val="solid"/>
                <a:miter lim="800000"/>
                <a:headEnd len="sm" w="sm" type="none"/>
                <a:tailEnd len="med" w="med" type="triangle"/>
              </a:ln>
            </p:spPr>
          </p:cxnSp>
          <p:cxnSp>
            <p:nvCxnSpPr>
              <p:cNvPr id="313" name="Google Shape;313;p13"/>
              <p:cNvCxnSpPr/>
              <p:nvPr/>
            </p:nvCxnSpPr>
            <p:spPr>
              <a:xfrm rot="10800000">
                <a:off x="5158058" y="4897731"/>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14" name="Google Shape;314;p13"/>
              <p:cNvCxnSpPr/>
              <p:nvPr/>
            </p:nvCxnSpPr>
            <p:spPr>
              <a:xfrm rot="10800000">
                <a:off x="6449614" y="4897731"/>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15" name="Google Shape;315;p13"/>
              <p:cNvCxnSpPr/>
              <p:nvPr/>
            </p:nvCxnSpPr>
            <p:spPr>
              <a:xfrm rot="10800000">
                <a:off x="8406266" y="4897731"/>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16" name="Google Shape;316;p13"/>
              <p:cNvCxnSpPr/>
              <p:nvPr/>
            </p:nvCxnSpPr>
            <p:spPr>
              <a:xfrm rot="10800000">
                <a:off x="5158059" y="4911089"/>
                <a:ext cx="3256697" cy="0"/>
              </a:xfrm>
              <a:prstGeom prst="straightConnector1">
                <a:avLst/>
              </a:prstGeom>
              <a:noFill/>
              <a:ln cap="flat" cmpd="sng" w="28575">
                <a:solidFill>
                  <a:schemeClr val="dk1"/>
                </a:solidFill>
                <a:prstDash val="solid"/>
                <a:miter lim="800000"/>
                <a:headEnd len="sm" w="sm" type="none"/>
                <a:tailEnd len="sm" w="sm" type="none"/>
              </a:ln>
            </p:spPr>
          </p:cxnSp>
          <p:cxnSp>
            <p:nvCxnSpPr>
              <p:cNvPr id="317" name="Google Shape;317;p13"/>
              <p:cNvCxnSpPr>
                <a:endCxn id="296" idx="2"/>
              </p:cNvCxnSpPr>
              <p:nvPr/>
            </p:nvCxnSpPr>
            <p:spPr>
              <a:xfrm rot="10800000">
                <a:off x="7488534" y="4707987"/>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18" name="Google Shape;318;p13"/>
              <p:cNvCxnSpPr>
                <a:stCxn id="305" idx="0"/>
                <a:endCxn id="297" idx="2"/>
              </p:cNvCxnSpPr>
              <p:nvPr/>
            </p:nvCxnSpPr>
            <p:spPr>
              <a:xfrm rot="10800000">
                <a:off x="10441788" y="4708089"/>
                <a:ext cx="29100" cy="360600"/>
              </a:xfrm>
              <a:prstGeom prst="straightConnector1">
                <a:avLst/>
              </a:prstGeom>
              <a:noFill/>
              <a:ln cap="flat" cmpd="sng" w="28575">
                <a:solidFill>
                  <a:schemeClr val="dk1"/>
                </a:solidFill>
                <a:prstDash val="solid"/>
                <a:miter lim="800000"/>
                <a:headEnd len="sm" w="sm" type="none"/>
                <a:tailEnd len="med" w="med" type="triangle"/>
              </a:ln>
            </p:spPr>
          </p:cxnSp>
          <p:cxnSp>
            <p:nvCxnSpPr>
              <p:cNvPr id="319" name="Google Shape;319;p13"/>
              <p:cNvCxnSpPr/>
              <p:nvPr/>
            </p:nvCxnSpPr>
            <p:spPr>
              <a:xfrm rot="10800000">
                <a:off x="4818719" y="4701529"/>
                <a:ext cx="0" cy="360000"/>
              </a:xfrm>
              <a:prstGeom prst="straightConnector1">
                <a:avLst/>
              </a:prstGeom>
              <a:noFill/>
              <a:ln cap="flat" cmpd="sng" w="28575">
                <a:solidFill>
                  <a:schemeClr val="dk1"/>
                </a:solidFill>
                <a:prstDash val="solid"/>
                <a:miter lim="800000"/>
                <a:headEnd len="sm" w="sm" type="none"/>
                <a:tailEnd len="med" w="med" type="triangle"/>
              </a:ln>
            </p:spPr>
          </p:cxnSp>
          <p:cxnSp>
            <p:nvCxnSpPr>
              <p:cNvPr id="320" name="Google Shape;320;p13"/>
              <p:cNvCxnSpPr/>
              <p:nvPr/>
            </p:nvCxnSpPr>
            <p:spPr>
              <a:xfrm rot="10800000">
                <a:off x="3356686" y="4049887"/>
                <a:ext cx="7310535" cy="19498"/>
              </a:xfrm>
              <a:prstGeom prst="straightConnector1">
                <a:avLst/>
              </a:prstGeom>
              <a:noFill/>
              <a:ln cap="flat" cmpd="sng" w="28575">
                <a:solidFill>
                  <a:schemeClr val="dk1"/>
                </a:solidFill>
                <a:prstDash val="solid"/>
                <a:miter lim="800000"/>
                <a:headEnd len="sm" w="sm" type="none"/>
                <a:tailEnd len="sm" w="sm" type="none"/>
              </a:ln>
            </p:spPr>
          </p:cxnSp>
          <p:cxnSp>
            <p:nvCxnSpPr>
              <p:cNvPr id="321" name="Google Shape;321;p13"/>
              <p:cNvCxnSpPr/>
              <p:nvPr/>
            </p:nvCxnSpPr>
            <p:spPr>
              <a:xfrm>
                <a:off x="3372058" y="3055069"/>
                <a:ext cx="0" cy="990000"/>
              </a:xfrm>
              <a:prstGeom prst="straightConnector1">
                <a:avLst/>
              </a:prstGeom>
              <a:noFill/>
              <a:ln cap="flat" cmpd="sng" w="28575">
                <a:solidFill>
                  <a:schemeClr val="dk1"/>
                </a:solidFill>
                <a:prstDash val="solid"/>
                <a:miter lim="800000"/>
                <a:headEnd len="sm" w="sm" type="none"/>
                <a:tailEnd len="med" w="med" type="triangle"/>
              </a:ln>
            </p:spPr>
          </p:cxnSp>
          <p:cxnSp>
            <p:nvCxnSpPr>
              <p:cNvPr id="322" name="Google Shape;322;p13"/>
              <p:cNvCxnSpPr/>
              <p:nvPr/>
            </p:nvCxnSpPr>
            <p:spPr>
              <a:xfrm flipH="1">
                <a:off x="4752658" y="3055069"/>
                <a:ext cx="1" cy="990000"/>
              </a:xfrm>
              <a:prstGeom prst="straightConnector1">
                <a:avLst/>
              </a:prstGeom>
              <a:noFill/>
              <a:ln cap="flat" cmpd="sng" w="28575">
                <a:solidFill>
                  <a:schemeClr val="dk1"/>
                </a:solidFill>
                <a:prstDash val="solid"/>
                <a:miter lim="800000"/>
                <a:headEnd len="sm" w="sm" type="none"/>
                <a:tailEnd len="med" w="med" type="triangle"/>
              </a:ln>
            </p:spPr>
          </p:cxnSp>
          <p:cxnSp>
            <p:nvCxnSpPr>
              <p:cNvPr id="323" name="Google Shape;323;p13"/>
              <p:cNvCxnSpPr/>
              <p:nvPr/>
            </p:nvCxnSpPr>
            <p:spPr>
              <a:xfrm flipH="1">
                <a:off x="5981196" y="3055069"/>
                <a:ext cx="1" cy="990000"/>
              </a:xfrm>
              <a:prstGeom prst="straightConnector1">
                <a:avLst/>
              </a:prstGeom>
              <a:noFill/>
              <a:ln cap="flat" cmpd="sng" w="28575">
                <a:solidFill>
                  <a:schemeClr val="dk1"/>
                </a:solidFill>
                <a:prstDash val="solid"/>
                <a:miter lim="800000"/>
                <a:headEnd len="sm" w="sm" type="none"/>
                <a:tailEnd len="med" w="med" type="triangle"/>
              </a:ln>
            </p:spPr>
          </p:cxnSp>
          <p:cxnSp>
            <p:nvCxnSpPr>
              <p:cNvPr id="324" name="Google Shape;324;p13"/>
              <p:cNvCxnSpPr/>
              <p:nvPr/>
            </p:nvCxnSpPr>
            <p:spPr>
              <a:xfrm rot="10800000">
                <a:off x="7238395" y="3230934"/>
                <a:ext cx="3411191" cy="0"/>
              </a:xfrm>
              <a:prstGeom prst="straightConnector1">
                <a:avLst/>
              </a:prstGeom>
              <a:noFill/>
              <a:ln cap="flat" cmpd="sng" w="28575">
                <a:solidFill>
                  <a:schemeClr val="dk1"/>
                </a:solidFill>
                <a:prstDash val="solid"/>
                <a:miter lim="800000"/>
                <a:headEnd len="sm" w="sm" type="none"/>
                <a:tailEnd len="sm" w="sm" type="none"/>
              </a:ln>
            </p:spPr>
          </p:cxnSp>
          <p:cxnSp>
            <p:nvCxnSpPr>
              <p:cNvPr id="325" name="Google Shape;325;p13"/>
              <p:cNvCxnSpPr/>
              <p:nvPr/>
            </p:nvCxnSpPr>
            <p:spPr>
              <a:xfrm>
                <a:off x="9016980" y="3047561"/>
                <a:ext cx="0" cy="180000"/>
              </a:xfrm>
              <a:prstGeom prst="straightConnector1">
                <a:avLst/>
              </a:prstGeom>
              <a:noFill/>
              <a:ln cap="flat" cmpd="sng" w="28575">
                <a:solidFill>
                  <a:schemeClr val="dk1"/>
                </a:solidFill>
                <a:prstDash val="solid"/>
                <a:miter lim="800000"/>
                <a:headEnd len="sm" w="sm" type="none"/>
                <a:tailEnd len="sm" w="sm" type="none"/>
              </a:ln>
            </p:spPr>
          </p:cxnSp>
          <p:cxnSp>
            <p:nvCxnSpPr>
              <p:cNvPr id="326" name="Google Shape;326;p13"/>
              <p:cNvCxnSpPr/>
              <p:nvPr/>
            </p:nvCxnSpPr>
            <p:spPr>
              <a:xfrm>
                <a:off x="7246427" y="3237488"/>
                <a:ext cx="1" cy="180000"/>
              </a:xfrm>
              <a:prstGeom prst="straightConnector1">
                <a:avLst/>
              </a:prstGeom>
              <a:noFill/>
              <a:ln cap="flat" cmpd="sng" w="28575">
                <a:solidFill>
                  <a:schemeClr val="dk1"/>
                </a:solidFill>
                <a:prstDash val="solid"/>
                <a:miter lim="800000"/>
                <a:headEnd len="sm" w="sm" type="none"/>
                <a:tailEnd len="sm" w="sm" type="none"/>
              </a:ln>
            </p:spPr>
          </p:cxnSp>
          <p:cxnSp>
            <p:nvCxnSpPr>
              <p:cNvPr id="327" name="Google Shape;327;p13"/>
              <p:cNvCxnSpPr/>
              <p:nvPr/>
            </p:nvCxnSpPr>
            <p:spPr>
              <a:xfrm>
                <a:off x="8381584" y="3237488"/>
                <a:ext cx="0" cy="180000"/>
              </a:xfrm>
              <a:prstGeom prst="straightConnector1">
                <a:avLst/>
              </a:prstGeom>
              <a:noFill/>
              <a:ln cap="flat" cmpd="sng" w="28575">
                <a:solidFill>
                  <a:schemeClr val="dk1"/>
                </a:solidFill>
                <a:prstDash val="solid"/>
                <a:miter lim="800000"/>
                <a:headEnd len="sm" w="sm" type="none"/>
                <a:tailEnd len="sm" w="sm" type="none"/>
              </a:ln>
            </p:spPr>
          </p:cxnSp>
          <p:cxnSp>
            <p:nvCxnSpPr>
              <p:cNvPr id="328" name="Google Shape;328;p13"/>
              <p:cNvCxnSpPr/>
              <p:nvPr/>
            </p:nvCxnSpPr>
            <p:spPr>
              <a:xfrm>
                <a:off x="10651896" y="3237488"/>
                <a:ext cx="0" cy="180000"/>
              </a:xfrm>
              <a:prstGeom prst="straightConnector1">
                <a:avLst/>
              </a:prstGeom>
              <a:noFill/>
              <a:ln cap="flat" cmpd="sng" w="28575">
                <a:solidFill>
                  <a:schemeClr val="dk1"/>
                </a:solidFill>
                <a:prstDash val="solid"/>
                <a:miter lim="800000"/>
                <a:headEnd len="sm" w="sm" type="none"/>
                <a:tailEnd len="sm" w="sm" type="none"/>
              </a:ln>
            </p:spPr>
          </p:cxnSp>
          <p:cxnSp>
            <p:nvCxnSpPr>
              <p:cNvPr id="329" name="Google Shape;329;p13"/>
              <p:cNvCxnSpPr/>
              <p:nvPr/>
            </p:nvCxnSpPr>
            <p:spPr>
              <a:xfrm>
                <a:off x="9516741" y="3237488"/>
                <a:ext cx="0" cy="180000"/>
              </a:xfrm>
              <a:prstGeom prst="straightConnector1">
                <a:avLst/>
              </a:prstGeom>
              <a:noFill/>
              <a:ln cap="flat" cmpd="sng" w="28575">
                <a:solidFill>
                  <a:schemeClr val="dk1"/>
                </a:solidFill>
                <a:prstDash val="solid"/>
                <a:miter lim="800000"/>
                <a:headEnd len="sm" w="sm" type="none"/>
                <a:tailEnd len="sm" w="sm" type="none"/>
              </a:ln>
            </p:spPr>
          </p:cxnSp>
          <p:cxnSp>
            <p:nvCxnSpPr>
              <p:cNvPr id="330" name="Google Shape;330;p13"/>
              <p:cNvCxnSpPr/>
              <p:nvPr/>
            </p:nvCxnSpPr>
            <p:spPr>
              <a:xfrm flipH="1">
                <a:off x="7246427" y="3884770"/>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31" name="Google Shape;331;p13"/>
              <p:cNvCxnSpPr/>
              <p:nvPr/>
            </p:nvCxnSpPr>
            <p:spPr>
              <a:xfrm flipH="1">
                <a:off x="8381584" y="3879636"/>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32" name="Google Shape;332;p13"/>
              <p:cNvCxnSpPr/>
              <p:nvPr/>
            </p:nvCxnSpPr>
            <p:spPr>
              <a:xfrm flipH="1">
                <a:off x="9516740" y="3879636"/>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33" name="Google Shape;333;p13"/>
              <p:cNvCxnSpPr/>
              <p:nvPr/>
            </p:nvCxnSpPr>
            <p:spPr>
              <a:xfrm flipH="1">
                <a:off x="10648995" y="3877969"/>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34" name="Google Shape;334;p13"/>
              <p:cNvCxnSpPr/>
              <p:nvPr/>
            </p:nvCxnSpPr>
            <p:spPr>
              <a:xfrm flipH="1">
                <a:off x="10441741" y="4088980"/>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35" name="Google Shape;335;p13"/>
              <p:cNvCxnSpPr/>
              <p:nvPr/>
            </p:nvCxnSpPr>
            <p:spPr>
              <a:xfrm flipH="1">
                <a:off x="7551755" y="4081355"/>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36" name="Google Shape;336;p13"/>
              <p:cNvCxnSpPr/>
              <p:nvPr/>
            </p:nvCxnSpPr>
            <p:spPr>
              <a:xfrm flipH="1">
                <a:off x="4108553" y="4056459"/>
                <a:ext cx="1" cy="180000"/>
              </a:xfrm>
              <a:prstGeom prst="straightConnector1">
                <a:avLst/>
              </a:prstGeom>
              <a:noFill/>
              <a:ln cap="flat" cmpd="sng" w="28575">
                <a:solidFill>
                  <a:schemeClr val="dk1"/>
                </a:solidFill>
                <a:prstDash val="solid"/>
                <a:miter lim="800000"/>
                <a:headEnd len="sm" w="sm" type="none"/>
                <a:tailEnd len="med" w="med" type="triangle"/>
              </a:ln>
            </p:spPr>
          </p:cxnSp>
          <p:sp>
            <p:nvSpPr>
              <p:cNvPr id="337" name="Google Shape;337;p13"/>
              <p:cNvSpPr/>
              <p:nvPr/>
            </p:nvSpPr>
            <p:spPr>
              <a:xfrm>
                <a:off x="917808" y="5094015"/>
                <a:ext cx="1778834" cy="574601"/>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200">
                    <a:solidFill>
                      <a:schemeClr val="dk1"/>
                    </a:solidFill>
                    <a:latin typeface="Open Sans Light"/>
                    <a:ea typeface="Open Sans Light"/>
                    <a:cs typeface="Open Sans Light"/>
                    <a:sym typeface="Open Sans Light"/>
                  </a:rPr>
                  <a:t>Final energy form</a:t>
                </a:r>
                <a:endParaRPr/>
              </a:p>
            </p:txBody>
          </p:sp>
        </p:grpSp>
        <p:sp>
          <p:nvSpPr>
            <p:cNvPr id="338" name="Google Shape;338;p13"/>
            <p:cNvSpPr/>
            <p:nvPr/>
          </p:nvSpPr>
          <p:spPr>
            <a:xfrm>
              <a:off x="6021620" y="1884278"/>
              <a:ext cx="1085718" cy="453516"/>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Open Sans Light"/>
                  <a:ea typeface="Open Sans Light"/>
                  <a:cs typeface="Open Sans Light"/>
                  <a:sym typeface="Open Sans Light"/>
                </a:rPr>
                <a:t>Industry</a:t>
              </a:r>
              <a:endParaRPr/>
            </a:p>
          </p:txBody>
        </p:sp>
        <p:cxnSp>
          <p:nvCxnSpPr>
            <p:cNvPr id="339" name="Google Shape;339;p13"/>
            <p:cNvCxnSpPr/>
            <p:nvPr/>
          </p:nvCxnSpPr>
          <p:spPr>
            <a:xfrm flipH="1">
              <a:off x="3372058" y="2525459"/>
              <a:ext cx="5644922" cy="1"/>
            </a:xfrm>
            <a:prstGeom prst="straightConnector1">
              <a:avLst/>
            </a:prstGeom>
            <a:noFill/>
            <a:ln cap="flat" cmpd="sng" w="28575">
              <a:solidFill>
                <a:schemeClr val="dk1"/>
              </a:solidFill>
              <a:prstDash val="solid"/>
              <a:miter lim="800000"/>
              <a:headEnd len="sm" w="sm" type="none"/>
              <a:tailEnd len="sm" w="sm" type="none"/>
            </a:ln>
          </p:spPr>
        </p:cxnSp>
        <p:cxnSp>
          <p:nvCxnSpPr>
            <p:cNvPr id="340" name="Google Shape;340;p13"/>
            <p:cNvCxnSpPr/>
            <p:nvPr/>
          </p:nvCxnSpPr>
          <p:spPr>
            <a:xfrm flipH="1">
              <a:off x="8998487" y="2540808"/>
              <a:ext cx="1" cy="174429"/>
            </a:xfrm>
            <a:prstGeom prst="straightConnector1">
              <a:avLst/>
            </a:prstGeom>
            <a:noFill/>
            <a:ln cap="flat" cmpd="sng" w="28575">
              <a:solidFill>
                <a:schemeClr val="dk1"/>
              </a:solidFill>
              <a:prstDash val="solid"/>
              <a:miter lim="800000"/>
              <a:headEnd len="sm" w="sm" type="none"/>
              <a:tailEnd len="med" w="med" type="triangle"/>
            </a:ln>
          </p:spPr>
        </p:cxnSp>
        <p:cxnSp>
          <p:nvCxnSpPr>
            <p:cNvPr id="341" name="Google Shape;341;p13"/>
            <p:cNvCxnSpPr/>
            <p:nvPr/>
          </p:nvCxnSpPr>
          <p:spPr>
            <a:xfrm flipH="1">
              <a:off x="4780683" y="2534335"/>
              <a:ext cx="1" cy="174429"/>
            </a:xfrm>
            <a:prstGeom prst="straightConnector1">
              <a:avLst/>
            </a:prstGeom>
            <a:noFill/>
            <a:ln cap="flat" cmpd="sng" w="28575">
              <a:solidFill>
                <a:schemeClr val="dk1"/>
              </a:solidFill>
              <a:prstDash val="solid"/>
              <a:miter lim="800000"/>
              <a:headEnd len="sm" w="sm" type="none"/>
              <a:tailEnd len="med" w="med" type="triangle"/>
            </a:ln>
          </p:spPr>
        </p:cxnSp>
        <p:cxnSp>
          <p:nvCxnSpPr>
            <p:cNvPr id="342" name="Google Shape;342;p13"/>
            <p:cNvCxnSpPr/>
            <p:nvPr/>
          </p:nvCxnSpPr>
          <p:spPr>
            <a:xfrm flipH="1">
              <a:off x="3391011" y="2538321"/>
              <a:ext cx="1" cy="174429"/>
            </a:xfrm>
            <a:prstGeom prst="straightConnector1">
              <a:avLst/>
            </a:prstGeom>
            <a:noFill/>
            <a:ln cap="flat" cmpd="sng" w="28575">
              <a:solidFill>
                <a:schemeClr val="dk1"/>
              </a:solidFill>
              <a:prstDash val="solid"/>
              <a:miter lim="800000"/>
              <a:headEnd len="sm" w="sm" type="none"/>
              <a:tailEnd len="med" w="med" type="triangle"/>
            </a:ln>
          </p:spPr>
        </p:cxnSp>
        <p:cxnSp>
          <p:nvCxnSpPr>
            <p:cNvPr id="343" name="Google Shape;343;p13"/>
            <p:cNvCxnSpPr/>
            <p:nvPr/>
          </p:nvCxnSpPr>
          <p:spPr>
            <a:xfrm flipH="1">
              <a:off x="6021620" y="2527416"/>
              <a:ext cx="1" cy="174429"/>
            </a:xfrm>
            <a:prstGeom prst="straightConnector1">
              <a:avLst/>
            </a:prstGeom>
            <a:noFill/>
            <a:ln cap="flat" cmpd="sng" w="28575">
              <a:solidFill>
                <a:schemeClr val="dk1"/>
              </a:solidFill>
              <a:prstDash val="solid"/>
              <a:miter lim="800000"/>
              <a:headEnd len="sm" w="sm" type="none"/>
              <a:tailEnd len="med" w="med" type="triangle"/>
            </a:ln>
          </p:spPr>
        </p:cxnSp>
        <p:cxnSp>
          <p:nvCxnSpPr>
            <p:cNvPr id="344" name="Google Shape;344;p13"/>
            <p:cNvCxnSpPr/>
            <p:nvPr/>
          </p:nvCxnSpPr>
          <p:spPr>
            <a:xfrm flipH="1">
              <a:off x="6568271" y="2340833"/>
              <a:ext cx="1" cy="174429"/>
            </a:xfrm>
            <a:prstGeom prst="straightConnector1">
              <a:avLst/>
            </a:prstGeom>
            <a:noFill/>
            <a:ln cap="flat" cmpd="sng" w="28575">
              <a:solidFill>
                <a:schemeClr val="dk1"/>
              </a:solidFill>
              <a:prstDash val="solid"/>
              <a:miter lim="800000"/>
              <a:headEnd len="sm" w="sm" type="none"/>
              <a:tailEnd len="med" w="med" type="triangle"/>
            </a:ln>
          </p:spPr>
        </p:cxnSp>
      </p:grpSp>
      <p:sp>
        <p:nvSpPr>
          <p:cNvPr id="345" name="Google Shape;345;p13"/>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6" name="Google Shape;346;p13"/>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8.3 Examples of input data</a:t>
            </a:r>
            <a:endParaRPr/>
          </a:p>
        </p:txBody>
      </p:sp>
      <p:grpSp>
        <p:nvGrpSpPr>
          <p:cNvPr id="347" name="Google Shape;347;p13"/>
          <p:cNvGrpSpPr/>
          <p:nvPr/>
        </p:nvGrpSpPr>
        <p:grpSpPr>
          <a:xfrm>
            <a:off x="7752055" y="1798155"/>
            <a:ext cx="3988549" cy="4600800"/>
            <a:chOff x="7506890" y="1563607"/>
            <a:chExt cx="4174079" cy="4815470"/>
          </a:xfrm>
        </p:grpSpPr>
        <p:pic>
          <p:nvPicPr>
            <p:cNvPr descr="Screen Clipping" id="348" name="Google Shape;348;p13"/>
            <p:cNvPicPr preferRelativeResize="0"/>
            <p:nvPr/>
          </p:nvPicPr>
          <p:blipFill rotWithShape="1">
            <a:blip r:embed="rId3">
              <a:alphaModFix/>
            </a:blip>
            <a:srcRect b="0" l="6925" r="10360" t="1824"/>
            <a:stretch/>
          </p:blipFill>
          <p:spPr>
            <a:xfrm>
              <a:off x="7506890" y="1563607"/>
              <a:ext cx="4174079" cy="4815470"/>
            </a:xfrm>
            <a:prstGeom prst="rect">
              <a:avLst/>
            </a:prstGeom>
            <a:noFill/>
            <a:ln>
              <a:noFill/>
            </a:ln>
          </p:spPr>
        </p:pic>
        <p:sp>
          <p:nvSpPr>
            <p:cNvPr id="349" name="Google Shape;349;p13"/>
            <p:cNvSpPr/>
            <p:nvPr/>
          </p:nvSpPr>
          <p:spPr>
            <a:xfrm>
              <a:off x="9103266" y="2341147"/>
              <a:ext cx="554665" cy="274406"/>
            </a:xfrm>
            <a:prstGeom prst="roundRect">
              <a:avLst>
                <a:gd fmla="val 16667" name="adj"/>
              </a:avLst>
            </a:prstGeom>
            <a:solidFill>
              <a:srgbClr val="B53541">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Open Sans"/>
                <a:ea typeface="Open Sans"/>
                <a:cs typeface="Open Sans"/>
                <a:sym typeface="Open Sans"/>
              </a:endParaRPr>
            </a:p>
          </p:txBody>
        </p:sp>
        <p:sp>
          <p:nvSpPr>
            <p:cNvPr id="350" name="Google Shape;350;p13"/>
            <p:cNvSpPr/>
            <p:nvPr/>
          </p:nvSpPr>
          <p:spPr>
            <a:xfrm>
              <a:off x="9773577" y="2349558"/>
              <a:ext cx="644502" cy="265996"/>
            </a:xfrm>
            <a:prstGeom prst="roundRect">
              <a:avLst>
                <a:gd fmla="val 16667" name="adj"/>
              </a:avLst>
            </a:prstGeom>
            <a:solidFill>
              <a:srgbClr val="B53541">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Open Sans"/>
                <a:ea typeface="Open Sans"/>
                <a:cs typeface="Open Sans"/>
                <a:sym typeface="Open Sans"/>
              </a:endParaRPr>
            </a:p>
          </p:txBody>
        </p:sp>
        <p:sp>
          <p:nvSpPr>
            <p:cNvPr id="351" name="Google Shape;351;p13"/>
            <p:cNvSpPr/>
            <p:nvPr/>
          </p:nvSpPr>
          <p:spPr>
            <a:xfrm>
              <a:off x="10519148" y="2349556"/>
              <a:ext cx="554665" cy="265997"/>
            </a:xfrm>
            <a:prstGeom prst="roundRect">
              <a:avLst>
                <a:gd fmla="val 16667" name="adj"/>
              </a:avLst>
            </a:prstGeom>
            <a:solidFill>
              <a:srgbClr val="B53541">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grpSp>
        <p:nvGrpSpPr>
          <p:cNvPr id="356" name="Google Shape;356;p14"/>
          <p:cNvGrpSpPr/>
          <p:nvPr/>
        </p:nvGrpSpPr>
        <p:grpSpPr>
          <a:xfrm>
            <a:off x="7739661" y="1890679"/>
            <a:ext cx="3873271" cy="2713037"/>
            <a:chOff x="7527627" y="2328001"/>
            <a:chExt cx="4091931" cy="2865437"/>
          </a:xfrm>
        </p:grpSpPr>
        <p:grpSp>
          <p:nvGrpSpPr>
            <p:cNvPr id="357" name="Google Shape;357;p14"/>
            <p:cNvGrpSpPr/>
            <p:nvPr/>
          </p:nvGrpSpPr>
          <p:grpSpPr>
            <a:xfrm>
              <a:off x="7527627" y="2328001"/>
              <a:ext cx="4091931" cy="2865437"/>
              <a:chOff x="1979712" y="3230563"/>
              <a:chExt cx="4657725" cy="2865437"/>
            </a:xfrm>
          </p:grpSpPr>
          <p:pic>
            <p:nvPicPr>
              <p:cNvPr id="358" name="Google Shape;358;p14"/>
              <p:cNvPicPr preferRelativeResize="0"/>
              <p:nvPr/>
            </p:nvPicPr>
            <p:blipFill rotWithShape="1">
              <a:blip r:embed="rId3">
                <a:alphaModFix/>
              </a:blip>
              <a:srcRect b="0" l="0" r="0" t="0"/>
              <a:stretch/>
            </p:blipFill>
            <p:spPr>
              <a:xfrm>
                <a:off x="1979712" y="3230563"/>
                <a:ext cx="4657725" cy="2865437"/>
              </a:xfrm>
              <a:prstGeom prst="rect">
                <a:avLst/>
              </a:prstGeom>
              <a:noFill/>
              <a:ln>
                <a:noFill/>
              </a:ln>
            </p:spPr>
          </p:pic>
          <p:cxnSp>
            <p:nvCxnSpPr>
              <p:cNvPr id="359" name="Google Shape;359;p14"/>
              <p:cNvCxnSpPr/>
              <p:nvPr/>
            </p:nvCxnSpPr>
            <p:spPr>
              <a:xfrm flipH="1" rot="10800000">
                <a:off x="2665884" y="3501008"/>
                <a:ext cx="3384376" cy="1656184"/>
              </a:xfrm>
              <a:prstGeom prst="straightConnector1">
                <a:avLst/>
              </a:prstGeom>
              <a:solidFill>
                <a:srgbClr val="FF6600"/>
              </a:solidFill>
              <a:ln cap="flat" cmpd="sng" w="22225">
                <a:solidFill>
                  <a:srgbClr val="800000"/>
                </a:solidFill>
                <a:prstDash val="solid"/>
                <a:round/>
                <a:headEnd len="sm" w="sm" type="none"/>
                <a:tailEnd len="sm" w="sm" type="none"/>
              </a:ln>
            </p:spPr>
          </p:cxnSp>
        </p:grpSp>
        <p:grpSp>
          <p:nvGrpSpPr>
            <p:cNvPr id="360" name="Google Shape;360;p14"/>
            <p:cNvGrpSpPr/>
            <p:nvPr/>
          </p:nvGrpSpPr>
          <p:grpSpPr>
            <a:xfrm>
              <a:off x="8037285" y="2905177"/>
              <a:ext cx="1487231" cy="1233775"/>
              <a:chOff x="6325766" y="4090387"/>
              <a:chExt cx="1487231" cy="1233775"/>
            </a:xfrm>
          </p:grpSpPr>
          <p:sp>
            <p:nvSpPr>
              <p:cNvPr id="361" name="Google Shape;361;p14"/>
              <p:cNvSpPr txBox="1"/>
              <p:nvPr/>
            </p:nvSpPr>
            <p:spPr>
              <a:xfrm>
                <a:off x="6325766" y="4090387"/>
                <a:ext cx="1487231" cy="3900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Light"/>
                    <a:ea typeface="Open Sans Light"/>
                    <a:cs typeface="Open Sans Light"/>
                    <a:sym typeface="Open Sans Light"/>
                  </a:rPr>
                  <a:t>const. (1.46)</a:t>
                </a:r>
                <a:endParaRPr/>
              </a:p>
            </p:txBody>
          </p:sp>
          <p:cxnSp>
            <p:nvCxnSpPr>
              <p:cNvPr id="362" name="Google Shape;362;p14"/>
              <p:cNvCxnSpPr/>
              <p:nvPr/>
            </p:nvCxnSpPr>
            <p:spPr>
              <a:xfrm flipH="1">
                <a:off x="6435533" y="4459719"/>
                <a:ext cx="311148" cy="864443"/>
              </a:xfrm>
              <a:prstGeom prst="straightConnector1">
                <a:avLst/>
              </a:prstGeom>
              <a:solidFill>
                <a:srgbClr val="FF6600"/>
              </a:solidFill>
              <a:ln cap="flat" cmpd="sng" w="22225">
                <a:solidFill>
                  <a:schemeClr val="dk2"/>
                </a:solidFill>
                <a:prstDash val="solid"/>
                <a:round/>
                <a:headEnd len="sm" w="sm" type="none"/>
                <a:tailEnd len="med" w="med" type="stealth"/>
              </a:ln>
            </p:spPr>
          </p:cxnSp>
        </p:grpSp>
        <p:grpSp>
          <p:nvGrpSpPr>
            <p:cNvPr id="363" name="Google Shape;363;p14"/>
            <p:cNvGrpSpPr/>
            <p:nvPr/>
          </p:nvGrpSpPr>
          <p:grpSpPr>
            <a:xfrm>
              <a:off x="9379688" y="3100686"/>
              <a:ext cx="2237205" cy="1106233"/>
              <a:chOff x="7228964" y="3900987"/>
              <a:chExt cx="2237205" cy="1106233"/>
            </a:xfrm>
          </p:grpSpPr>
          <p:sp>
            <p:nvSpPr>
              <p:cNvPr id="364" name="Google Shape;364;p14"/>
              <p:cNvSpPr/>
              <p:nvPr/>
            </p:nvSpPr>
            <p:spPr>
              <a:xfrm flipH="1">
                <a:off x="7228964" y="3900987"/>
                <a:ext cx="839490" cy="468000"/>
              </a:xfrm>
              <a:prstGeom prst="rtTriangle">
                <a:avLst/>
              </a:prstGeom>
              <a:noFill/>
              <a:ln cap="flat" cmpd="sng" w="222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sp>
            <p:nvSpPr>
              <p:cNvPr id="365" name="Google Shape;365;p14"/>
              <p:cNvSpPr txBox="1"/>
              <p:nvPr/>
            </p:nvSpPr>
            <p:spPr>
              <a:xfrm>
                <a:off x="7354986" y="4617141"/>
                <a:ext cx="2111183" cy="3900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Light"/>
                    <a:ea typeface="Open Sans Light"/>
                    <a:cs typeface="Open Sans Light"/>
                    <a:sym typeface="Open Sans Light"/>
                  </a:rPr>
                  <a:t>Slope = var. (1.91)</a:t>
                </a:r>
                <a:endParaRPr/>
              </a:p>
            </p:txBody>
          </p:sp>
          <p:cxnSp>
            <p:nvCxnSpPr>
              <p:cNvPr id="366" name="Google Shape;366;p14"/>
              <p:cNvCxnSpPr/>
              <p:nvPr/>
            </p:nvCxnSpPr>
            <p:spPr>
              <a:xfrm rot="10800000">
                <a:off x="7772042" y="4463511"/>
                <a:ext cx="296412" cy="153630"/>
              </a:xfrm>
              <a:prstGeom prst="straightConnector1">
                <a:avLst/>
              </a:prstGeom>
              <a:solidFill>
                <a:srgbClr val="FF6600"/>
              </a:solidFill>
              <a:ln cap="flat" cmpd="sng" w="22225">
                <a:solidFill>
                  <a:schemeClr val="dk2"/>
                </a:solidFill>
                <a:prstDash val="solid"/>
                <a:round/>
                <a:headEnd len="sm" w="sm" type="none"/>
                <a:tailEnd len="med" w="med" type="stealth"/>
              </a:ln>
            </p:spPr>
          </p:cxnSp>
        </p:grpSp>
      </p:grpSp>
      <p:sp>
        <p:nvSpPr>
          <p:cNvPr id="367" name="Google Shape;367;p14"/>
          <p:cNvSpPr txBox="1"/>
          <p:nvPr/>
        </p:nvSpPr>
        <p:spPr>
          <a:xfrm>
            <a:off x="887413" y="1756863"/>
            <a:ext cx="6533173" cy="518147"/>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Steel and petrochemical industries: linear fit</a:t>
            </a:r>
            <a:endParaRPr/>
          </a:p>
        </p:txBody>
      </p:sp>
      <p:sp>
        <p:nvSpPr>
          <p:cNvPr id="368" name="Google Shape;368;p14"/>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8.3 Examples of input data</a:t>
            </a:r>
            <a:endParaRPr/>
          </a:p>
        </p:txBody>
      </p:sp>
      <p:grpSp>
        <p:nvGrpSpPr>
          <p:cNvPr id="369" name="Google Shape;369;p14"/>
          <p:cNvGrpSpPr/>
          <p:nvPr/>
        </p:nvGrpSpPr>
        <p:grpSpPr>
          <a:xfrm>
            <a:off x="10285" y="2122259"/>
            <a:ext cx="7555130" cy="4110614"/>
            <a:chOff x="788643" y="1884278"/>
            <a:chExt cx="10388008" cy="4481122"/>
          </a:xfrm>
        </p:grpSpPr>
        <p:grpSp>
          <p:nvGrpSpPr>
            <p:cNvPr id="370" name="Google Shape;370;p14"/>
            <p:cNvGrpSpPr/>
            <p:nvPr/>
          </p:nvGrpSpPr>
          <p:grpSpPr>
            <a:xfrm>
              <a:off x="788643" y="2699658"/>
              <a:ext cx="10388008" cy="3665742"/>
              <a:chOff x="788643" y="2582582"/>
              <a:chExt cx="10388008" cy="3782810"/>
            </a:xfrm>
          </p:grpSpPr>
          <p:sp>
            <p:nvSpPr>
              <p:cNvPr id="371" name="Google Shape;371;p14"/>
              <p:cNvSpPr/>
              <p:nvPr/>
            </p:nvSpPr>
            <p:spPr>
              <a:xfrm>
                <a:off x="930312" y="2637874"/>
                <a:ext cx="1908000" cy="383067"/>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Open Sans Light"/>
                    <a:ea typeface="Open Sans Light"/>
                    <a:cs typeface="Open Sans Light"/>
                    <a:sym typeface="Open Sans Light"/>
                  </a:rPr>
                  <a:t>Subsector</a:t>
                </a:r>
                <a:endParaRPr sz="1400">
                  <a:solidFill>
                    <a:schemeClr val="dk1"/>
                  </a:solidFill>
                  <a:latin typeface="Open Sans Light"/>
                  <a:ea typeface="Open Sans Light"/>
                  <a:cs typeface="Open Sans Light"/>
                  <a:sym typeface="Open Sans Light"/>
                </a:endParaRPr>
              </a:p>
            </p:txBody>
          </p:sp>
          <p:sp>
            <p:nvSpPr>
              <p:cNvPr id="372" name="Google Shape;372;p14"/>
              <p:cNvSpPr/>
              <p:nvPr/>
            </p:nvSpPr>
            <p:spPr>
              <a:xfrm>
                <a:off x="788643" y="4268980"/>
                <a:ext cx="1908001" cy="372266"/>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Open Sans Light"/>
                    <a:ea typeface="Open Sans Light"/>
                    <a:cs typeface="Open Sans Light"/>
                    <a:sym typeface="Open Sans Light"/>
                  </a:rPr>
                  <a:t>End-Use</a:t>
                </a:r>
                <a:endParaRPr/>
              </a:p>
            </p:txBody>
          </p:sp>
          <p:sp>
            <p:nvSpPr>
              <p:cNvPr id="373" name="Google Shape;373;p14"/>
              <p:cNvSpPr/>
              <p:nvPr/>
            </p:nvSpPr>
            <p:spPr>
              <a:xfrm>
                <a:off x="2755202" y="4239987"/>
                <a:ext cx="2704032" cy="468000"/>
              </a:xfrm>
              <a:prstGeom prst="roundRect">
                <a:avLst>
                  <a:gd fmla="val 16667" name="adj"/>
                </a:avLst>
              </a:prstGeom>
              <a:solidFill>
                <a:srgbClr val="B53541">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Specific Use of Electricity</a:t>
                </a:r>
                <a:endParaRPr/>
              </a:p>
            </p:txBody>
          </p:sp>
          <p:sp>
            <p:nvSpPr>
              <p:cNvPr id="374" name="Google Shape;374;p14"/>
              <p:cNvSpPr/>
              <p:nvPr/>
            </p:nvSpPr>
            <p:spPr>
              <a:xfrm>
                <a:off x="8113541" y="2582583"/>
                <a:ext cx="1651584"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Manufacturing</a:t>
                </a:r>
                <a:endParaRPr/>
              </a:p>
            </p:txBody>
          </p:sp>
          <p:sp>
            <p:nvSpPr>
              <p:cNvPr id="375" name="Google Shape;375;p14"/>
              <p:cNvSpPr/>
              <p:nvPr/>
            </p:nvSpPr>
            <p:spPr>
              <a:xfrm>
                <a:off x="2766002" y="2582583"/>
                <a:ext cx="1240151"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Agriculture</a:t>
                </a:r>
                <a:endParaRPr/>
              </a:p>
            </p:txBody>
          </p:sp>
          <p:sp>
            <p:nvSpPr>
              <p:cNvPr id="376" name="Google Shape;376;p14"/>
              <p:cNvSpPr/>
              <p:nvPr/>
            </p:nvSpPr>
            <p:spPr>
              <a:xfrm>
                <a:off x="7894357" y="3411285"/>
                <a:ext cx="1101731"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Equipment</a:t>
                </a:r>
                <a:endParaRPr/>
              </a:p>
            </p:txBody>
          </p:sp>
          <p:sp>
            <p:nvSpPr>
              <p:cNvPr id="377" name="Google Shape;377;p14"/>
              <p:cNvSpPr/>
              <p:nvPr/>
            </p:nvSpPr>
            <p:spPr>
              <a:xfrm>
                <a:off x="9060430" y="3411285"/>
                <a:ext cx="1016148"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Durables</a:t>
                </a:r>
                <a:endParaRPr/>
              </a:p>
            </p:txBody>
          </p:sp>
          <p:sp>
            <p:nvSpPr>
              <p:cNvPr id="378" name="Google Shape;378;p14"/>
              <p:cNvSpPr/>
              <p:nvPr/>
            </p:nvSpPr>
            <p:spPr>
              <a:xfrm>
                <a:off x="10140921" y="3411285"/>
                <a:ext cx="1016148"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Miscellan.</a:t>
                </a:r>
                <a:endParaRPr/>
              </a:p>
            </p:txBody>
          </p:sp>
          <p:sp>
            <p:nvSpPr>
              <p:cNvPr id="379" name="Google Shape;379;p14"/>
              <p:cNvSpPr/>
              <p:nvPr/>
            </p:nvSpPr>
            <p:spPr>
              <a:xfrm>
                <a:off x="4068036" y="2582582"/>
                <a:ext cx="1370029"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Construction</a:t>
                </a:r>
                <a:endParaRPr/>
              </a:p>
            </p:txBody>
          </p:sp>
          <p:sp>
            <p:nvSpPr>
              <p:cNvPr id="380" name="Google Shape;380;p14"/>
              <p:cNvSpPr/>
              <p:nvPr/>
            </p:nvSpPr>
            <p:spPr>
              <a:xfrm>
                <a:off x="5478761" y="2582583"/>
                <a:ext cx="1085718"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Mining</a:t>
                </a:r>
                <a:endParaRPr/>
              </a:p>
            </p:txBody>
          </p:sp>
          <p:sp>
            <p:nvSpPr>
              <p:cNvPr id="381" name="Google Shape;381;p14"/>
              <p:cNvSpPr/>
              <p:nvPr/>
            </p:nvSpPr>
            <p:spPr>
              <a:xfrm>
                <a:off x="6662842" y="3411285"/>
                <a:ext cx="1167171" cy="468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Materials</a:t>
                </a:r>
                <a:endParaRPr/>
              </a:p>
            </p:txBody>
          </p:sp>
          <p:sp>
            <p:nvSpPr>
              <p:cNvPr id="382" name="Google Shape;382;p14"/>
              <p:cNvSpPr/>
              <p:nvPr/>
            </p:nvSpPr>
            <p:spPr>
              <a:xfrm>
                <a:off x="6263633" y="4239987"/>
                <a:ext cx="2449801" cy="468000"/>
              </a:xfrm>
              <a:prstGeom prst="roundRect">
                <a:avLst>
                  <a:gd fmla="val 16667" name="adj"/>
                </a:avLst>
              </a:prstGeom>
              <a:solidFill>
                <a:srgbClr val="B53541">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Heat for Thermal Use</a:t>
                </a:r>
                <a:endParaRPr/>
              </a:p>
            </p:txBody>
          </p:sp>
          <p:sp>
            <p:nvSpPr>
              <p:cNvPr id="383" name="Google Shape;383;p14"/>
              <p:cNvSpPr/>
              <p:nvPr/>
            </p:nvSpPr>
            <p:spPr>
              <a:xfrm>
                <a:off x="9706833" y="4239987"/>
                <a:ext cx="1469818" cy="468000"/>
              </a:xfrm>
              <a:prstGeom prst="roundRect">
                <a:avLst>
                  <a:gd fmla="val 16667" name="adj"/>
                </a:avLst>
              </a:prstGeom>
              <a:solidFill>
                <a:srgbClr val="B53541">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Motive Power</a:t>
                </a:r>
                <a:endParaRPr/>
              </a:p>
            </p:txBody>
          </p:sp>
          <p:sp>
            <p:nvSpPr>
              <p:cNvPr id="384" name="Google Shape;384;p14"/>
              <p:cNvSpPr/>
              <p:nvPr/>
            </p:nvSpPr>
            <p:spPr>
              <a:xfrm>
                <a:off x="2755751" y="5068689"/>
                <a:ext cx="1799352"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Feedstock/Coke</a:t>
                </a:r>
                <a:endParaRPr/>
              </a:p>
            </p:txBody>
          </p:sp>
          <p:sp>
            <p:nvSpPr>
              <p:cNvPr id="385" name="Google Shape;385;p14"/>
              <p:cNvSpPr/>
              <p:nvPr/>
            </p:nvSpPr>
            <p:spPr>
              <a:xfrm>
                <a:off x="4625659" y="5897392"/>
                <a:ext cx="1470341"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Solar System</a:t>
                </a:r>
                <a:endParaRPr/>
              </a:p>
            </p:txBody>
          </p:sp>
          <p:sp>
            <p:nvSpPr>
              <p:cNvPr id="386" name="Google Shape;386;p14"/>
              <p:cNvSpPr/>
              <p:nvPr/>
            </p:nvSpPr>
            <p:spPr>
              <a:xfrm>
                <a:off x="6205953" y="5897392"/>
                <a:ext cx="1470341"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Fossil Fuels</a:t>
                </a:r>
                <a:endParaRPr/>
              </a:p>
            </p:txBody>
          </p:sp>
          <p:sp>
            <p:nvSpPr>
              <p:cNvPr id="387" name="Google Shape;387;p14"/>
              <p:cNvSpPr/>
              <p:nvPr/>
            </p:nvSpPr>
            <p:spPr>
              <a:xfrm>
                <a:off x="7744640" y="5897392"/>
                <a:ext cx="3412425"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Traditional &amp; Modern Biomass</a:t>
                </a:r>
                <a:endParaRPr/>
              </a:p>
            </p:txBody>
          </p:sp>
          <p:sp>
            <p:nvSpPr>
              <p:cNvPr id="388" name="Google Shape;388;p14"/>
              <p:cNvSpPr/>
              <p:nvPr/>
            </p:nvSpPr>
            <p:spPr>
              <a:xfrm>
                <a:off x="4605837" y="5068689"/>
                <a:ext cx="1079731"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Electricity</a:t>
                </a:r>
                <a:endParaRPr/>
              </a:p>
            </p:txBody>
          </p:sp>
          <p:sp>
            <p:nvSpPr>
              <p:cNvPr id="389" name="Google Shape;389;p14"/>
              <p:cNvSpPr/>
              <p:nvPr/>
            </p:nvSpPr>
            <p:spPr>
              <a:xfrm>
                <a:off x="5838654" y="5068689"/>
                <a:ext cx="1229605"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Heat Pump</a:t>
                </a:r>
                <a:endParaRPr/>
              </a:p>
            </p:txBody>
          </p:sp>
          <p:sp>
            <p:nvSpPr>
              <p:cNvPr id="390" name="Google Shape;390;p14"/>
              <p:cNvSpPr/>
              <p:nvPr/>
            </p:nvSpPr>
            <p:spPr>
              <a:xfrm>
                <a:off x="7118299" y="5068689"/>
                <a:ext cx="2588535"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Heat from Cogeneration</a:t>
                </a:r>
                <a:endParaRPr/>
              </a:p>
            </p:txBody>
          </p:sp>
          <p:sp>
            <p:nvSpPr>
              <p:cNvPr id="391" name="Google Shape;391;p14"/>
              <p:cNvSpPr/>
              <p:nvPr/>
            </p:nvSpPr>
            <p:spPr>
              <a:xfrm>
                <a:off x="9765124" y="5068689"/>
                <a:ext cx="1411527"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Motor Fuel</a:t>
                </a:r>
                <a:endParaRPr/>
              </a:p>
            </p:txBody>
          </p:sp>
          <p:sp>
            <p:nvSpPr>
              <p:cNvPr id="392" name="Google Shape;392;p14"/>
              <p:cNvSpPr/>
              <p:nvPr/>
            </p:nvSpPr>
            <p:spPr>
              <a:xfrm>
                <a:off x="3084762" y="5880412"/>
                <a:ext cx="1470341" cy="468000"/>
              </a:xfrm>
              <a:prstGeom prst="roundRect">
                <a:avLst>
                  <a:gd fmla="val 16667" name="adj"/>
                </a:avLst>
              </a:prstGeom>
              <a:solidFill>
                <a:srgbClr val="66C8FF">
                  <a:alpha val="5137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District Heat</a:t>
                </a:r>
                <a:endParaRPr/>
              </a:p>
            </p:txBody>
          </p:sp>
          <p:cxnSp>
            <p:nvCxnSpPr>
              <p:cNvPr id="393" name="Google Shape;393;p14"/>
              <p:cNvCxnSpPr/>
              <p:nvPr/>
            </p:nvCxnSpPr>
            <p:spPr>
              <a:xfrm rot="10800000">
                <a:off x="3819932" y="5713822"/>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394" name="Google Shape;394;p14"/>
              <p:cNvCxnSpPr/>
              <p:nvPr/>
            </p:nvCxnSpPr>
            <p:spPr>
              <a:xfrm>
                <a:off x="9314193" y="5713822"/>
                <a:ext cx="0" cy="180000"/>
              </a:xfrm>
              <a:prstGeom prst="straightConnector1">
                <a:avLst/>
              </a:prstGeom>
              <a:noFill/>
              <a:ln cap="flat" cmpd="sng" w="28575">
                <a:solidFill>
                  <a:schemeClr val="dk1"/>
                </a:solidFill>
                <a:prstDash val="solid"/>
                <a:miter lim="800000"/>
                <a:headEnd len="med" w="med" type="triangle"/>
                <a:tailEnd len="sm" w="sm" type="none"/>
              </a:ln>
            </p:spPr>
          </p:cxnSp>
          <p:cxnSp>
            <p:nvCxnSpPr>
              <p:cNvPr id="395" name="Google Shape;395;p14"/>
              <p:cNvCxnSpPr/>
              <p:nvPr/>
            </p:nvCxnSpPr>
            <p:spPr>
              <a:xfrm>
                <a:off x="6941123" y="5713822"/>
                <a:ext cx="0" cy="180000"/>
              </a:xfrm>
              <a:prstGeom prst="straightConnector1">
                <a:avLst/>
              </a:prstGeom>
              <a:noFill/>
              <a:ln cap="flat" cmpd="sng" w="28575">
                <a:solidFill>
                  <a:schemeClr val="dk1"/>
                </a:solidFill>
                <a:prstDash val="solid"/>
                <a:miter lim="800000"/>
                <a:headEnd len="med" w="med" type="triangle"/>
                <a:tailEnd len="sm" w="sm" type="none"/>
              </a:ln>
            </p:spPr>
          </p:cxnSp>
          <p:cxnSp>
            <p:nvCxnSpPr>
              <p:cNvPr id="396" name="Google Shape;396;p14"/>
              <p:cNvCxnSpPr/>
              <p:nvPr/>
            </p:nvCxnSpPr>
            <p:spPr>
              <a:xfrm>
                <a:off x="5347920" y="5713822"/>
                <a:ext cx="0" cy="180000"/>
              </a:xfrm>
              <a:prstGeom prst="straightConnector1">
                <a:avLst/>
              </a:prstGeom>
              <a:noFill/>
              <a:ln cap="flat" cmpd="sng" w="28575">
                <a:solidFill>
                  <a:schemeClr val="dk1"/>
                </a:solidFill>
                <a:prstDash val="solid"/>
                <a:miter lim="800000"/>
                <a:headEnd len="med" w="med" type="triangle"/>
                <a:tailEnd len="sm" w="sm" type="none"/>
              </a:ln>
            </p:spPr>
          </p:cxnSp>
          <p:cxnSp>
            <p:nvCxnSpPr>
              <p:cNvPr id="397" name="Google Shape;397;p14"/>
              <p:cNvCxnSpPr/>
              <p:nvPr/>
            </p:nvCxnSpPr>
            <p:spPr>
              <a:xfrm>
                <a:off x="3819932" y="5713354"/>
                <a:ext cx="5494261" cy="0"/>
              </a:xfrm>
              <a:prstGeom prst="straightConnector1">
                <a:avLst/>
              </a:prstGeom>
              <a:noFill/>
              <a:ln cap="flat" cmpd="sng" w="28575">
                <a:solidFill>
                  <a:schemeClr val="dk1"/>
                </a:solidFill>
                <a:prstDash val="solid"/>
                <a:miter lim="800000"/>
                <a:headEnd len="sm" w="sm" type="none"/>
                <a:tailEnd len="sm" w="sm" type="none"/>
              </a:ln>
            </p:spPr>
          </p:cxnSp>
          <p:cxnSp>
            <p:nvCxnSpPr>
              <p:cNvPr id="398" name="Google Shape;398;p14"/>
              <p:cNvCxnSpPr/>
              <p:nvPr/>
            </p:nvCxnSpPr>
            <p:spPr>
              <a:xfrm rot="10800000">
                <a:off x="5759442" y="4911089"/>
                <a:ext cx="0" cy="802734"/>
              </a:xfrm>
              <a:prstGeom prst="straightConnector1">
                <a:avLst/>
              </a:prstGeom>
              <a:noFill/>
              <a:ln cap="flat" cmpd="sng" w="28575">
                <a:solidFill>
                  <a:schemeClr val="dk1"/>
                </a:solidFill>
                <a:prstDash val="solid"/>
                <a:miter lim="800000"/>
                <a:headEnd len="sm" w="sm" type="none"/>
                <a:tailEnd len="med" w="med" type="triangle"/>
              </a:ln>
            </p:spPr>
          </p:cxnSp>
          <p:cxnSp>
            <p:nvCxnSpPr>
              <p:cNvPr id="399" name="Google Shape;399;p14"/>
              <p:cNvCxnSpPr/>
              <p:nvPr/>
            </p:nvCxnSpPr>
            <p:spPr>
              <a:xfrm rot="10800000">
                <a:off x="5158058" y="4897731"/>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00" name="Google Shape;400;p14"/>
              <p:cNvCxnSpPr/>
              <p:nvPr/>
            </p:nvCxnSpPr>
            <p:spPr>
              <a:xfrm rot="10800000">
                <a:off x="6449614" y="4897731"/>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01" name="Google Shape;401;p14"/>
              <p:cNvCxnSpPr/>
              <p:nvPr/>
            </p:nvCxnSpPr>
            <p:spPr>
              <a:xfrm rot="10800000">
                <a:off x="8406266" y="4897731"/>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02" name="Google Shape;402;p14"/>
              <p:cNvCxnSpPr/>
              <p:nvPr/>
            </p:nvCxnSpPr>
            <p:spPr>
              <a:xfrm rot="10800000">
                <a:off x="5158059" y="4911089"/>
                <a:ext cx="3256697" cy="0"/>
              </a:xfrm>
              <a:prstGeom prst="straightConnector1">
                <a:avLst/>
              </a:prstGeom>
              <a:noFill/>
              <a:ln cap="flat" cmpd="sng" w="28575">
                <a:solidFill>
                  <a:schemeClr val="dk1"/>
                </a:solidFill>
                <a:prstDash val="solid"/>
                <a:miter lim="800000"/>
                <a:headEnd len="sm" w="sm" type="none"/>
                <a:tailEnd len="sm" w="sm" type="none"/>
              </a:ln>
            </p:spPr>
          </p:cxnSp>
          <p:cxnSp>
            <p:nvCxnSpPr>
              <p:cNvPr id="403" name="Google Shape;403;p14"/>
              <p:cNvCxnSpPr/>
              <p:nvPr/>
            </p:nvCxnSpPr>
            <p:spPr>
              <a:xfrm rot="10800000">
                <a:off x="7488534" y="4707987"/>
                <a:ext cx="0"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04" name="Google Shape;404;p14"/>
              <p:cNvCxnSpPr/>
              <p:nvPr/>
            </p:nvCxnSpPr>
            <p:spPr>
              <a:xfrm rot="10800000">
                <a:off x="10441743" y="4708089"/>
                <a:ext cx="0" cy="360600"/>
              </a:xfrm>
              <a:prstGeom prst="straightConnector1">
                <a:avLst/>
              </a:prstGeom>
              <a:noFill/>
              <a:ln cap="flat" cmpd="sng" w="28575">
                <a:solidFill>
                  <a:schemeClr val="dk1"/>
                </a:solidFill>
                <a:prstDash val="solid"/>
                <a:miter lim="800000"/>
                <a:headEnd len="sm" w="sm" type="none"/>
                <a:tailEnd len="med" w="med" type="triangle"/>
              </a:ln>
            </p:spPr>
          </p:cxnSp>
          <p:cxnSp>
            <p:nvCxnSpPr>
              <p:cNvPr id="405" name="Google Shape;405;p14"/>
              <p:cNvCxnSpPr/>
              <p:nvPr/>
            </p:nvCxnSpPr>
            <p:spPr>
              <a:xfrm rot="10800000">
                <a:off x="4818719" y="4701529"/>
                <a:ext cx="0" cy="360000"/>
              </a:xfrm>
              <a:prstGeom prst="straightConnector1">
                <a:avLst/>
              </a:prstGeom>
              <a:noFill/>
              <a:ln cap="flat" cmpd="sng" w="28575">
                <a:solidFill>
                  <a:schemeClr val="dk1"/>
                </a:solidFill>
                <a:prstDash val="solid"/>
                <a:miter lim="800000"/>
                <a:headEnd len="sm" w="sm" type="none"/>
                <a:tailEnd len="med" w="med" type="triangle"/>
              </a:ln>
            </p:spPr>
          </p:cxnSp>
          <p:cxnSp>
            <p:nvCxnSpPr>
              <p:cNvPr id="406" name="Google Shape;406;p14"/>
              <p:cNvCxnSpPr/>
              <p:nvPr/>
            </p:nvCxnSpPr>
            <p:spPr>
              <a:xfrm rot="10800000">
                <a:off x="3356686" y="4049887"/>
                <a:ext cx="7310535" cy="19498"/>
              </a:xfrm>
              <a:prstGeom prst="straightConnector1">
                <a:avLst/>
              </a:prstGeom>
              <a:noFill/>
              <a:ln cap="flat" cmpd="sng" w="28575">
                <a:solidFill>
                  <a:schemeClr val="dk1"/>
                </a:solidFill>
                <a:prstDash val="solid"/>
                <a:miter lim="800000"/>
                <a:headEnd len="sm" w="sm" type="none"/>
                <a:tailEnd len="sm" w="sm" type="none"/>
              </a:ln>
            </p:spPr>
          </p:cxnSp>
          <p:cxnSp>
            <p:nvCxnSpPr>
              <p:cNvPr id="407" name="Google Shape;407;p14"/>
              <p:cNvCxnSpPr/>
              <p:nvPr/>
            </p:nvCxnSpPr>
            <p:spPr>
              <a:xfrm>
                <a:off x="3372058" y="3055069"/>
                <a:ext cx="0" cy="990000"/>
              </a:xfrm>
              <a:prstGeom prst="straightConnector1">
                <a:avLst/>
              </a:prstGeom>
              <a:noFill/>
              <a:ln cap="flat" cmpd="sng" w="28575">
                <a:solidFill>
                  <a:schemeClr val="dk1"/>
                </a:solidFill>
                <a:prstDash val="solid"/>
                <a:miter lim="800000"/>
                <a:headEnd len="sm" w="sm" type="none"/>
                <a:tailEnd len="med" w="med" type="triangle"/>
              </a:ln>
            </p:spPr>
          </p:cxnSp>
          <p:cxnSp>
            <p:nvCxnSpPr>
              <p:cNvPr id="408" name="Google Shape;408;p14"/>
              <p:cNvCxnSpPr/>
              <p:nvPr/>
            </p:nvCxnSpPr>
            <p:spPr>
              <a:xfrm flipH="1">
                <a:off x="4752658" y="3055069"/>
                <a:ext cx="1" cy="990000"/>
              </a:xfrm>
              <a:prstGeom prst="straightConnector1">
                <a:avLst/>
              </a:prstGeom>
              <a:noFill/>
              <a:ln cap="flat" cmpd="sng" w="28575">
                <a:solidFill>
                  <a:schemeClr val="dk1"/>
                </a:solidFill>
                <a:prstDash val="solid"/>
                <a:miter lim="800000"/>
                <a:headEnd len="sm" w="sm" type="none"/>
                <a:tailEnd len="med" w="med" type="triangle"/>
              </a:ln>
            </p:spPr>
          </p:cxnSp>
          <p:cxnSp>
            <p:nvCxnSpPr>
              <p:cNvPr id="409" name="Google Shape;409;p14"/>
              <p:cNvCxnSpPr/>
              <p:nvPr/>
            </p:nvCxnSpPr>
            <p:spPr>
              <a:xfrm flipH="1">
                <a:off x="5981196" y="3055069"/>
                <a:ext cx="1" cy="990000"/>
              </a:xfrm>
              <a:prstGeom prst="straightConnector1">
                <a:avLst/>
              </a:prstGeom>
              <a:noFill/>
              <a:ln cap="flat" cmpd="sng" w="28575">
                <a:solidFill>
                  <a:schemeClr val="dk1"/>
                </a:solidFill>
                <a:prstDash val="solid"/>
                <a:miter lim="800000"/>
                <a:headEnd len="sm" w="sm" type="none"/>
                <a:tailEnd len="med" w="med" type="triangle"/>
              </a:ln>
            </p:spPr>
          </p:cxnSp>
          <p:cxnSp>
            <p:nvCxnSpPr>
              <p:cNvPr id="410" name="Google Shape;410;p14"/>
              <p:cNvCxnSpPr/>
              <p:nvPr/>
            </p:nvCxnSpPr>
            <p:spPr>
              <a:xfrm rot="10800000">
                <a:off x="7238395" y="3230934"/>
                <a:ext cx="3411191" cy="0"/>
              </a:xfrm>
              <a:prstGeom prst="straightConnector1">
                <a:avLst/>
              </a:prstGeom>
              <a:noFill/>
              <a:ln cap="flat" cmpd="sng" w="28575">
                <a:solidFill>
                  <a:schemeClr val="dk1"/>
                </a:solidFill>
                <a:prstDash val="solid"/>
                <a:miter lim="800000"/>
                <a:headEnd len="sm" w="sm" type="none"/>
                <a:tailEnd len="sm" w="sm" type="none"/>
              </a:ln>
            </p:spPr>
          </p:cxnSp>
          <p:cxnSp>
            <p:nvCxnSpPr>
              <p:cNvPr id="411" name="Google Shape;411;p14"/>
              <p:cNvCxnSpPr/>
              <p:nvPr/>
            </p:nvCxnSpPr>
            <p:spPr>
              <a:xfrm>
                <a:off x="9016980" y="3047561"/>
                <a:ext cx="0" cy="180000"/>
              </a:xfrm>
              <a:prstGeom prst="straightConnector1">
                <a:avLst/>
              </a:prstGeom>
              <a:noFill/>
              <a:ln cap="flat" cmpd="sng" w="28575">
                <a:solidFill>
                  <a:schemeClr val="dk1"/>
                </a:solidFill>
                <a:prstDash val="solid"/>
                <a:miter lim="800000"/>
                <a:headEnd len="sm" w="sm" type="none"/>
                <a:tailEnd len="sm" w="sm" type="none"/>
              </a:ln>
            </p:spPr>
          </p:cxnSp>
          <p:cxnSp>
            <p:nvCxnSpPr>
              <p:cNvPr id="412" name="Google Shape;412;p14"/>
              <p:cNvCxnSpPr/>
              <p:nvPr/>
            </p:nvCxnSpPr>
            <p:spPr>
              <a:xfrm>
                <a:off x="7246427" y="3237488"/>
                <a:ext cx="1" cy="180000"/>
              </a:xfrm>
              <a:prstGeom prst="straightConnector1">
                <a:avLst/>
              </a:prstGeom>
              <a:noFill/>
              <a:ln cap="flat" cmpd="sng" w="28575">
                <a:solidFill>
                  <a:schemeClr val="dk1"/>
                </a:solidFill>
                <a:prstDash val="solid"/>
                <a:miter lim="800000"/>
                <a:headEnd len="sm" w="sm" type="none"/>
                <a:tailEnd len="sm" w="sm" type="none"/>
              </a:ln>
            </p:spPr>
          </p:cxnSp>
          <p:cxnSp>
            <p:nvCxnSpPr>
              <p:cNvPr id="413" name="Google Shape;413;p14"/>
              <p:cNvCxnSpPr/>
              <p:nvPr/>
            </p:nvCxnSpPr>
            <p:spPr>
              <a:xfrm>
                <a:off x="8381584" y="3237488"/>
                <a:ext cx="0" cy="180000"/>
              </a:xfrm>
              <a:prstGeom prst="straightConnector1">
                <a:avLst/>
              </a:prstGeom>
              <a:noFill/>
              <a:ln cap="flat" cmpd="sng" w="28575">
                <a:solidFill>
                  <a:schemeClr val="dk1"/>
                </a:solidFill>
                <a:prstDash val="solid"/>
                <a:miter lim="800000"/>
                <a:headEnd len="sm" w="sm" type="none"/>
                <a:tailEnd len="sm" w="sm" type="none"/>
              </a:ln>
            </p:spPr>
          </p:cxnSp>
          <p:cxnSp>
            <p:nvCxnSpPr>
              <p:cNvPr id="414" name="Google Shape;414;p14"/>
              <p:cNvCxnSpPr/>
              <p:nvPr/>
            </p:nvCxnSpPr>
            <p:spPr>
              <a:xfrm>
                <a:off x="10651896" y="3237488"/>
                <a:ext cx="0" cy="180000"/>
              </a:xfrm>
              <a:prstGeom prst="straightConnector1">
                <a:avLst/>
              </a:prstGeom>
              <a:noFill/>
              <a:ln cap="flat" cmpd="sng" w="28575">
                <a:solidFill>
                  <a:schemeClr val="dk1"/>
                </a:solidFill>
                <a:prstDash val="solid"/>
                <a:miter lim="800000"/>
                <a:headEnd len="sm" w="sm" type="none"/>
                <a:tailEnd len="sm" w="sm" type="none"/>
              </a:ln>
            </p:spPr>
          </p:cxnSp>
          <p:cxnSp>
            <p:nvCxnSpPr>
              <p:cNvPr id="415" name="Google Shape;415;p14"/>
              <p:cNvCxnSpPr/>
              <p:nvPr/>
            </p:nvCxnSpPr>
            <p:spPr>
              <a:xfrm>
                <a:off x="9516741" y="3237488"/>
                <a:ext cx="0" cy="180000"/>
              </a:xfrm>
              <a:prstGeom prst="straightConnector1">
                <a:avLst/>
              </a:prstGeom>
              <a:noFill/>
              <a:ln cap="flat" cmpd="sng" w="28575">
                <a:solidFill>
                  <a:schemeClr val="dk1"/>
                </a:solidFill>
                <a:prstDash val="solid"/>
                <a:miter lim="800000"/>
                <a:headEnd len="sm" w="sm" type="none"/>
                <a:tailEnd len="sm" w="sm" type="none"/>
              </a:ln>
            </p:spPr>
          </p:cxnSp>
          <p:cxnSp>
            <p:nvCxnSpPr>
              <p:cNvPr id="416" name="Google Shape;416;p14"/>
              <p:cNvCxnSpPr/>
              <p:nvPr/>
            </p:nvCxnSpPr>
            <p:spPr>
              <a:xfrm flipH="1">
                <a:off x="7246427" y="3884770"/>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17" name="Google Shape;417;p14"/>
              <p:cNvCxnSpPr/>
              <p:nvPr/>
            </p:nvCxnSpPr>
            <p:spPr>
              <a:xfrm flipH="1">
                <a:off x="8381584" y="3879636"/>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18" name="Google Shape;418;p14"/>
              <p:cNvCxnSpPr/>
              <p:nvPr/>
            </p:nvCxnSpPr>
            <p:spPr>
              <a:xfrm flipH="1">
                <a:off x="9516740" y="3879636"/>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19" name="Google Shape;419;p14"/>
              <p:cNvCxnSpPr/>
              <p:nvPr/>
            </p:nvCxnSpPr>
            <p:spPr>
              <a:xfrm flipH="1">
                <a:off x="10648995" y="3877969"/>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20" name="Google Shape;420;p14"/>
              <p:cNvCxnSpPr/>
              <p:nvPr/>
            </p:nvCxnSpPr>
            <p:spPr>
              <a:xfrm flipH="1">
                <a:off x="10441741" y="4088980"/>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21" name="Google Shape;421;p14"/>
              <p:cNvCxnSpPr/>
              <p:nvPr/>
            </p:nvCxnSpPr>
            <p:spPr>
              <a:xfrm flipH="1">
                <a:off x="7551755" y="4081355"/>
                <a:ext cx="1" cy="180000"/>
              </a:xfrm>
              <a:prstGeom prst="straightConnector1">
                <a:avLst/>
              </a:prstGeom>
              <a:noFill/>
              <a:ln cap="flat" cmpd="sng" w="28575">
                <a:solidFill>
                  <a:schemeClr val="dk1"/>
                </a:solidFill>
                <a:prstDash val="solid"/>
                <a:miter lim="800000"/>
                <a:headEnd len="sm" w="sm" type="none"/>
                <a:tailEnd len="med" w="med" type="triangle"/>
              </a:ln>
            </p:spPr>
          </p:cxnSp>
          <p:cxnSp>
            <p:nvCxnSpPr>
              <p:cNvPr id="422" name="Google Shape;422;p14"/>
              <p:cNvCxnSpPr/>
              <p:nvPr/>
            </p:nvCxnSpPr>
            <p:spPr>
              <a:xfrm flipH="1">
                <a:off x="4108553" y="4056459"/>
                <a:ext cx="1" cy="180000"/>
              </a:xfrm>
              <a:prstGeom prst="straightConnector1">
                <a:avLst/>
              </a:prstGeom>
              <a:noFill/>
              <a:ln cap="flat" cmpd="sng" w="28575">
                <a:solidFill>
                  <a:schemeClr val="dk1"/>
                </a:solidFill>
                <a:prstDash val="solid"/>
                <a:miter lim="800000"/>
                <a:headEnd len="sm" w="sm" type="none"/>
                <a:tailEnd len="med" w="med" type="triangle"/>
              </a:ln>
            </p:spPr>
          </p:cxnSp>
          <p:sp>
            <p:nvSpPr>
              <p:cNvPr id="423" name="Google Shape;423;p14"/>
              <p:cNvSpPr/>
              <p:nvPr/>
            </p:nvSpPr>
            <p:spPr>
              <a:xfrm>
                <a:off x="1104901" y="5094015"/>
                <a:ext cx="1591742" cy="893437"/>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Open Sans Light"/>
                    <a:ea typeface="Open Sans Light"/>
                    <a:cs typeface="Open Sans Light"/>
                    <a:sym typeface="Open Sans Light"/>
                  </a:rPr>
                  <a:t>Final energy form</a:t>
                </a:r>
                <a:endParaRPr/>
              </a:p>
            </p:txBody>
          </p:sp>
        </p:grpSp>
        <p:sp>
          <p:nvSpPr>
            <p:cNvPr id="424" name="Google Shape;424;p14"/>
            <p:cNvSpPr/>
            <p:nvPr/>
          </p:nvSpPr>
          <p:spPr>
            <a:xfrm>
              <a:off x="6021620" y="1884278"/>
              <a:ext cx="1085718" cy="453516"/>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Industry</a:t>
              </a:r>
              <a:endParaRPr/>
            </a:p>
          </p:txBody>
        </p:sp>
        <p:cxnSp>
          <p:nvCxnSpPr>
            <p:cNvPr id="425" name="Google Shape;425;p14"/>
            <p:cNvCxnSpPr/>
            <p:nvPr/>
          </p:nvCxnSpPr>
          <p:spPr>
            <a:xfrm flipH="1">
              <a:off x="3372058" y="2525459"/>
              <a:ext cx="5644922" cy="1"/>
            </a:xfrm>
            <a:prstGeom prst="straightConnector1">
              <a:avLst/>
            </a:prstGeom>
            <a:noFill/>
            <a:ln cap="flat" cmpd="sng" w="28575">
              <a:solidFill>
                <a:schemeClr val="dk1"/>
              </a:solidFill>
              <a:prstDash val="solid"/>
              <a:miter lim="800000"/>
              <a:headEnd len="sm" w="sm" type="none"/>
              <a:tailEnd len="sm" w="sm" type="none"/>
            </a:ln>
          </p:spPr>
        </p:cxnSp>
        <p:cxnSp>
          <p:nvCxnSpPr>
            <p:cNvPr id="426" name="Google Shape;426;p14"/>
            <p:cNvCxnSpPr/>
            <p:nvPr/>
          </p:nvCxnSpPr>
          <p:spPr>
            <a:xfrm flipH="1">
              <a:off x="8998487" y="2540808"/>
              <a:ext cx="1" cy="174429"/>
            </a:xfrm>
            <a:prstGeom prst="straightConnector1">
              <a:avLst/>
            </a:prstGeom>
            <a:noFill/>
            <a:ln cap="flat" cmpd="sng" w="28575">
              <a:solidFill>
                <a:schemeClr val="dk1"/>
              </a:solidFill>
              <a:prstDash val="solid"/>
              <a:miter lim="800000"/>
              <a:headEnd len="sm" w="sm" type="none"/>
              <a:tailEnd len="med" w="med" type="triangle"/>
            </a:ln>
          </p:spPr>
        </p:cxnSp>
        <p:cxnSp>
          <p:nvCxnSpPr>
            <p:cNvPr id="427" name="Google Shape;427;p14"/>
            <p:cNvCxnSpPr/>
            <p:nvPr/>
          </p:nvCxnSpPr>
          <p:spPr>
            <a:xfrm flipH="1">
              <a:off x="4780683" y="2534335"/>
              <a:ext cx="1" cy="174429"/>
            </a:xfrm>
            <a:prstGeom prst="straightConnector1">
              <a:avLst/>
            </a:prstGeom>
            <a:noFill/>
            <a:ln cap="flat" cmpd="sng" w="28575">
              <a:solidFill>
                <a:schemeClr val="dk1"/>
              </a:solidFill>
              <a:prstDash val="solid"/>
              <a:miter lim="800000"/>
              <a:headEnd len="sm" w="sm" type="none"/>
              <a:tailEnd len="med" w="med" type="triangle"/>
            </a:ln>
          </p:spPr>
        </p:cxnSp>
        <p:cxnSp>
          <p:nvCxnSpPr>
            <p:cNvPr id="428" name="Google Shape;428;p14"/>
            <p:cNvCxnSpPr/>
            <p:nvPr/>
          </p:nvCxnSpPr>
          <p:spPr>
            <a:xfrm flipH="1">
              <a:off x="3391011" y="2538321"/>
              <a:ext cx="1" cy="174429"/>
            </a:xfrm>
            <a:prstGeom prst="straightConnector1">
              <a:avLst/>
            </a:prstGeom>
            <a:noFill/>
            <a:ln cap="flat" cmpd="sng" w="28575">
              <a:solidFill>
                <a:schemeClr val="dk1"/>
              </a:solidFill>
              <a:prstDash val="solid"/>
              <a:miter lim="800000"/>
              <a:headEnd len="sm" w="sm" type="none"/>
              <a:tailEnd len="med" w="med" type="triangle"/>
            </a:ln>
          </p:spPr>
        </p:cxnSp>
        <p:cxnSp>
          <p:nvCxnSpPr>
            <p:cNvPr id="429" name="Google Shape;429;p14"/>
            <p:cNvCxnSpPr/>
            <p:nvPr/>
          </p:nvCxnSpPr>
          <p:spPr>
            <a:xfrm flipH="1">
              <a:off x="6021620" y="2527416"/>
              <a:ext cx="1" cy="174429"/>
            </a:xfrm>
            <a:prstGeom prst="straightConnector1">
              <a:avLst/>
            </a:prstGeom>
            <a:noFill/>
            <a:ln cap="flat" cmpd="sng" w="28575">
              <a:solidFill>
                <a:schemeClr val="dk1"/>
              </a:solidFill>
              <a:prstDash val="solid"/>
              <a:miter lim="800000"/>
              <a:headEnd len="sm" w="sm" type="none"/>
              <a:tailEnd len="med" w="med" type="triangle"/>
            </a:ln>
          </p:spPr>
        </p:cxnSp>
        <p:cxnSp>
          <p:nvCxnSpPr>
            <p:cNvPr id="430" name="Google Shape;430;p14"/>
            <p:cNvCxnSpPr/>
            <p:nvPr/>
          </p:nvCxnSpPr>
          <p:spPr>
            <a:xfrm flipH="1">
              <a:off x="6568271" y="2340833"/>
              <a:ext cx="1" cy="174429"/>
            </a:xfrm>
            <a:prstGeom prst="straightConnector1">
              <a:avLst/>
            </a:prstGeom>
            <a:noFill/>
            <a:ln cap="flat" cmpd="sng" w="28575">
              <a:solidFill>
                <a:schemeClr val="dk1"/>
              </a:solidFill>
              <a:prstDash val="solid"/>
              <a:miter lim="800000"/>
              <a:headEnd len="sm" w="sm" type="none"/>
              <a:tailEnd len="med" w="med" type="triangle"/>
            </a:ln>
          </p:spPr>
        </p:cxnSp>
      </p:grpSp>
      <p:sp>
        <p:nvSpPr>
          <p:cNvPr id="431" name="Google Shape;431;p1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Chart&#10;&#10;Description automatically generated with low confidence" id="436" name="Google Shape;436;p15"/>
          <p:cNvPicPr preferRelativeResize="0"/>
          <p:nvPr/>
        </p:nvPicPr>
        <p:blipFill rotWithShape="1">
          <a:blip r:embed="rId3">
            <a:alphaModFix/>
          </a:blip>
          <a:srcRect b="0" l="0" r="0" t="0"/>
          <a:stretch/>
        </p:blipFill>
        <p:spPr>
          <a:xfrm>
            <a:off x="8193674" y="1428196"/>
            <a:ext cx="3028868" cy="4190424"/>
          </a:xfrm>
          <a:prstGeom prst="rect">
            <a:avLst/>
          </a:prstGeom>
          <a:noFill/>
          <a:ln>
            <a:noFill/>
          </a:ln>
        </p:spPr>
      </p:pic>
      <p:sp>
        <p:nvSpPr>
          <p:cNvPr id="437" name="Google Shape;437;p15"/>
          <p:cNvSpPr txBox="1"/>
          <p:nvPr/>
        </p:nvSpPr>
        <p:spPr>
          <a:xfrm>
            <a:off x="887412" y="1783367"/>
            <a:ext cx="7311634" cy="4427538"/>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Thermal uses for manufacturing</a:t>
            </a:r>
            <a:endParaRPr/>
          </a:p>
          <a:p>
            <a:pPr indent="0" lvl="0" marL="0" marR="0" rtl="0" algn="l">
              <a:lnSpc>
                <a:spcPct val="100000"/>
              </a:lnSpc>
              <a:spcBef>
                <a:spcPts val="22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rgbClr val="333333"/>
              </a:buClr>
              <a:buSzPts val="1600"/>
              <a:buFont typeface="Arial"/>
              <a:buNone/>
            </a:pPr>
            <a:r>
              <a:t/>
            </a:r>
            <a:endParaRPr sz="2000">
              <a:solidFill>
                <a:schemeClr val="dk1"/>
              </a:solidFill>
              <a:latin typeface="Open Sans"/>
              <a:ea typeface="Open Sans"/>
              <a:cs typeface="Open Sans"/>
              <a:sym typeface="Open Sans"/>
            </a:endParaRPr>
          </a:p>
        </p:txBody>
      </p:sp>
      <p:sp>
        <p:nvSpPr>
          <p:cNvPr id="438" name="Google Shape;438;p15"/>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9" name="Google Shape;439;p15"/>
          <p:cNvSpPr txBox="1"/>
          <p:nvPr/>
        </p:nvSpPr>
        <p:spPr>
          <a:xfrm>
            <a:off x="9040361" y="1411627"/>
            <a:ext cx="20031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Miscellaneous</a:t>
            </a:r>
            <a:endParaRPr/>
          </a:p>
        </p:txBody>
      </p:sp>
      <p:sp>
        <p:nvSpPr>
          <p:cNvPr id="440" name="Google Shape;440;p15"/>
          <p:cNvSpPr txBox="1"/>
          <p:nvPr/>
        </p:nvSpPr>
        <p:spPr>
          <a:xfrm>
            <a:off x="8831938" y="1773626"/>
            <a:ext cx="20031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    Durables</a:t>
            </a:r>
            <a:endParaRPr/>
          </a:p>
        </p:txBody>
      </p:sp>
      <p:sp>
        <p:nvSpPr>
          <p:cNvPr id="441" name="Google Shape;441;p15"/>
          <p:cNvSpPr txBox="1"/>
          <p:nvPr/>
        </p:nvSpPr>
        <p:spPr>
          <a:xfrm>
            <a:off x="8559800" y="2160569"/>
            <a:ext cx="20031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        Equipment</a:t>
            </a:r>
            <a:endParaRPr/>
          </a:p>
        </p:txBody>
      </p:sp>
      <p:sp>
        <p:nvSpPr>
          <p:cNvPr id="442" name="Google Shape;442;p15"/>
          <p:cNvSpPr txBox="1"/>
          <p:nvPr/>
        </p:nvSpPr>
        <p:spPr>
          <a:xfrm>
            <a:off x="8254999" y="2597033"/>
            <a:ext cx="20031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         Materials</a:t>
            </a:r>
            <a:endParaRPr/>
          </a:p>
        </p:txBody>
      </p:sp>
      <p:sp>
        <p:nvSpPr>
          <p:cNvPr id="443" name="Google Shape;443;p15"/>
          <p:cNvSpPr txBox="1"/>
          <p:nvPr/>
        </p:nvSpPr>
        <p:spPr>
          <a:xfrm>
            <a:off x="7323402" y="3921883"/>
            <a:ext cx="372007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B53541"/>
                </a:solidFill>
                <a:latin typeface="Open Sans Light"/>
                <a:ea typeface="Open Sans Light"/>
                <a:cs typeface="Open Sans Light"/>
                <a:sym typeface="Open Sans Light"/>
              </a:rPr>
              <a:t>Steam generation </a:t>
            </a:r>
            <a:endParaRPr/>
          </a:p>
          <a:p>
            <a:pPr indent="0" lvl="0" marL="0" marR="0" rtl="0" algn="ctr">
              <a:spcBef>
                <a:spcPts val="0"/>
              </a:spcBef>
              <a:spcAft>
                <a:spcPts val="0"/>
              </a:spcAft>
              <a:buNone/>
            </a:pPr>
            <a:r>
              <a:rPr lang="en-GB" sz="1600">
                <a:solidFill>
                  <a:srgbClr val="B53541"/>
                </a:solidFill>
                <a:latin typeface="Open Sans Light"/>
                <a:ea typeface="Open Sans Light"/>
                <a:cs typeface="Open Sans Light"/>
                <a:sym typeface="Open Sans Light"/>
              </a:rPr>
              <a:t>(Medium)</a:t>
            </a:r>
            <a:endParaRPr/>
          </a:p>
        </p:txBody>
      </p:sp>
      <p:sp>
        <p:nvSpPr>
          <p:cNvPr id="444" name="Google Shape;444;p15"/>
          <p:cNvSpPr txBox="1"/>
          <p:nvPr/>
        </p:nvSpPr>
        <p:spPr>
          <a:xfrm>
            <a:off x="7575369" y="2998533"/>
            <a:ext cx="336237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B53541"/>
                </a:solidFill>
                <a:latin typeface="Open Sans Light"/>
                <a:ea typeface="Open Sans Light"/>
                <a:cs typeface="Open Sans Light"/>
                <a:sym typeface="Open Sans Light"/>
              </a:rPr>
              <a:t>Furnaces </a:t>
            </a:r>
            <a:br>
              <a:rPr lang="en-GB" sz="1600">
                <a:solidFill>
                  <a:srgbClr val="B53541"/>
                </a:solidFill>
                <a:latin typeface="Open Sans Light"/>
                <a:ea typeface="Open Sans Light"/>
                <a:cs typeface="Open Sans Light"/>
                <a:sym typeface="Open Sans Light"/>
              </a:rPr>
            </a:br>
            <a:r>
              <a:rPr lang="en-GB" sz="1600">
                <a:solidFill>
                  <a:srgbClr val="B53541"/>
                </a:solidFill>
                <a:latin typeface="Open Sans Light"/>
                <a:ea typeface="Open Sans Light"/>
                <a:cs typeface="Open Sans Light"/>
                <a:sym typeface="Open Sans Light"/>
              </a:rPr>
              <a:t>(High)</a:t>
            </a:r>
            <a:endParaRPr/>
          </a:p>
        </p:txBody>
      </p:sp>
      <p:sp>
        <p:nvSpPr>
          <p:cNvPr id="445" name="Google Shape;445;p15"/>
          <p:cNvSpPr txBox="1"/>
          <p:nvPr/>
        </p:nvSpPr>
        <p:spPr>
          <a:xfrm>
            <a:off x="8116217" y="5622312"/>
            <a:ext cx="23669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B53541"/>
                </a:solidFill>
                <a:latin typeface="Open Sans Light"/>
                <a:ea typeface="Open Sans Light"/>
                <a:cs typeface="Open Sans Light"/>
                <a:sym typeface="Open Sans Light"/>
              </a:rPr>
              <a:t>Process of Thermal Use</a:t>
            </a:r>
            <a:endParaRPr/>
          </a:p>
        </p:txBody>
      </p:sp>
      <p:sp>
        <p:nvSpPr>
          <p:cNvPr id="446" name="Google Shape;446;p15"/>
          <p:cNvSpPr txBox="1"/>
          <p:nvPr/>
        </p:nvSpPr>
        <p:spPr>
          <a:xfrm>
            <a:off x="7439632" y="4786335"/>
            <a:ext cx="372007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B53541"/>
                </a:solidFill>
                <a:latin typeface="Open Sans Light"/>
                <a:ea typeface="Open Sans Light"/>
                <a:cs typeface="Open Sans Light"/>
                <a:sym typeface="Open Sans Light"/>
              </a:rPr>
              <a:t>Space / water heating </a:t>
            </a:r>
            <a:endParaRPr/>
          </a:p>
          <a:p>
            <a:pPr indent="0" lvl="0" marL="0" marR="0" rtl="0" algn="ctr">
              <a:spcBef>
                <a:spcPts val="0"/>
              </a:spcBef>
              <a:spcAft>
                <a:spcPts val="0"/>
              </a:spcAft>
              <a:buNone/>
            </a:pPr>
            <a:r>
              <a:rPr lang="en-GB" sz="1600">
                <a:solidFill>
                  <a:srgbClr val="B53541"/>
                </a:solidFill>
                <a:latin typeface="Open Sans Light"/>
                <a:ea typeface="Open Sans Light"/>
                <a:cs typeface="Open Sans Light"/>
                <a:sym typeface="Open Sans Light"/>
              </a:rPr>
              <a:t>(Low)</a:t>
            </a:r>
            <a:endParaRPr/>
          </a:p>
        </p:txBody>
      </p:sp>
      <p:sp>
        <p:nvSpPr>
          <p:cNvPr id="447" name="Google Shape;447;p15"/>
          <p:cNvSpPr txBox="1"/>
          <p:nvPr/>
        </p:nvSpPr>
        <p:spPr>
          <a:xfrm>
            <a:off x="9561359" y="1071730"/>
            <a:ext cx="173637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Open Sans Light"/>
                <a:ea typeface="Open Sans Light"/>
                <a:cs typeface="Open Sans Light"/>
                <a:sym typeface="Open Sans Light"/>
              </a:rPr>
              <a:t>SL + SM + SH = 1</a:t>
            </a:r>
            <a:endParaRPr sz="1600">
              <a:solidFill>
                <a:schemeClr val="dk1"/>
              </a:solidFill>
              <a:latin typeface="Open Sans Light"/>
              <a:ea typeface="Open Sans Light"/>
              <a:cs typeface="Open Sans Light"/>
              <a:sym typeface="Open Sans Light"/>
            </a:endParaRPr>
          </a:p>
        </p:txBody>
      </p:sp>
      <p:sp>
        <p:nvSpPr>
          <p:cNvPr id="448" name="Google Shape;448;p15"/>
          <p:cNvSpPr txBox="1"/>
          <p:nvPr/>
        </p:nvSpPr>
        <p:spPr>
          <a:xfrm>
            <a:off x="11154955" y="3544072"/>
            <a:ext cx="4026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Open Sans Light"/>
                <a:ea typeface="Open Sans Light"/>
                <a:cs typeface="Open Sans Light"/>
                <a:sym typeface="Open Sans Light"/>
              </a:rPr>
              <a:t>SL</a:t>
            </a:r>
            <a:endParaRPr sz="1600">
              <a:solidFill>
                <a:schemeClr val="dk2"/>
              </a:solidFill>
              <a:latin typeface="Open Sans Light"/>
              <a:ea typeface="Open Sans Light"/>
              <a:cs typeface="Open Sans Light"/>
              <a:sym typeface="Open Sans Light"/>
            </a:endParaRPr>
          </a:p>
        </p:txBody>
      </p:sp>
      <p:sp>
        <p:nvSpPr>
          <p:cNvPr id="449" name="Google Shape;449;p15"/>
          <p:cNvSpPr txBox="1"/>
          <p:nvPr/>
        </p:nvSpPr>
        <p:spPr>
          <a:xfrm>
            <a:off x="11130590" y="2248307"/>
            <a:ext cx="47320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Open Sans Light"/>
                <a:ea typeface="Open Sans Light"/>
                <a:cs typeface="Open Sans Light"/>
                <a:sym typeface="Open Sans Light"/>
              </a:rPr>
              <a:t>SM</a:t>
            </a:r>
            <a:endParaRPr sz="1600">
              <a:solidFill>
                <a:schemeClr val="dk2"/>
              </a:solidFill>
              <a:latin typeface="Open Sans Light"/>
              <a:ea typeface="Open Sans Light"/>
              <a:cs typeface="Open Sans Light"/>
              <a:sym typeface="Open Sans Light"/>
            </a:endParaRPr>
          </a:p>
        </p:txBody>
      </p:sp>
      <p:sp>
        <p:nvSpPr>
          <p:cNvPr id="450" name="Google Shape;450;p15"/>
          <p:cNvSpPr txBox="1"/>
          <p:nvPr/>
        </p:nvSpPr>
        <p:spPr>
          <a:xfrm>
            <a:off x="11136614" y="1414282"/>
            <a:ext cx="44435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Open Sans Light"/>
                <a:ea typeface="Open Sans Light"/>
                <a:cs typeface="Open Sans Light"/>
                <a:sym typeface="Open Sans Light"/>
              </a:rPr>
              <a:t>SH</a:t>
            </a:r>
            <a:endParaRPr sz="1600">
              <a:solidFill>
                <a:schemeClr val="dk2"/>
              </a:solidFill>
              <a:latin typeface="Open Sans Light"/>
              <a:ea typeface="Open Sans Light"/>
              <a:cs typeface="Open Sans Light"/>
              <a:sym typeface="Open Sans Light"/>
            </a:endParaRPr>
          </a:p>
        </p:txBody>
      </p:sp>
      <p:pic>
        <p:nvPicPr>
          <p:cNvPr descr="Screen Clipping" id="451" name="Google Shape;451;p15"/>
          <p:cNvPicPr preferRelativeResize="0"/>
          <p:nvPr/>
        </p:nvPicPr>
        <p:blipFill rotWithShape="1">
          <a:blip r:embed="rId4">
            <a:alphaModFix/>
          </a:blip>
          <a:srcRect b="0" l="0" r="0" t="0"/>
          <a:stretch/>
        </p:blipFill>
        <p:spPr>
          <a:xfrm>
            <a:off x="845484" y="3033080"/>
            <a:ext cx="7221246" cy="2004636"/>
          </a:xfrm>
          <a:prstGeom prst="rect">
            <a:avLst/>
          </a:prstGeom>
          <a:noFill/>
          <a:ln>
            <a:noFill/>
          </a:ln>
        </p:spPr>
      </p:pic>
      <p:sp>
        <p:nvSpPr>
          <p:cNvPr id="452" name="Google Shape;452;p15"/>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8.3 Examples of input data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6"/>
          <p:cNvSpPr/>
          <p:nvPr/>
        </p:nvSpPr>
        <p:spPr>
          <a:xfrm>
            <a:off x="205741" y="2991781"/>
            <a:ext cx="1427838" cy="340519"/>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Open Sans Light"/>
                <a:ea typeface="Open Sans Light"/>
                <a:cs typeface="Open Sans Light"/>
                <a:sym typeface="Open Sans Light"/>
              </a:rPr>
              <a:t>Subsector</a:t>
            </a:r>
            <a:endParaRPr sz="1400">
              <a:solidFill>
                <a:schemeClr val="dk1"/>
              </a:solidFill>
              <a:latin typeface="Open Sans Light"/>
              <a:ea typeface="Open Sans Light"/>
              <a:cs typeface="Open Sans Light"/>
              <a:sym typeface="Open Sans Light"/>
            </a:endParaRPr>
          </a:p>
        </p:txBody>
      </p:sp>
      <p:sp>
        <p:nvSpPr>
          <p:cNvPr id="458" name="Google Shape;458;p16"/>
          <p:cNvSpPr/>
          <p:nvPr/>
        </p:nvSpPr>
        <p:spPr>
          <a:xfrm>
            <a:off x="1685483" y="2947831"/>
            <a:ext cx="928058" cy="428089"/>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Urban</a:t>
            </a:r>
            <a:endParaRPr/>
          </a:p>
        </p:txBody>
      </p:sp>
      <p:sp>
        <p:nvSpPr>
          <p:cNvPr id="459" name="Google Shape;459;p16"/>
          <p:cNvSpPr/>
          <p:nvPr/>
        </p:nvSpPr>
        <p:spPr>
          <a:xfrm>
            <a:off x="2659850" y="2947830"/>
            <a:ext cx="1025251" cy="428089"/>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Intercity</a:t>
            </a:r>
            <a:endParaRPr/>
          </a:p>
        </p:txBody>
      </p:sp>
      <p:sp>
        <p:nvSpPr>
          <p:cNvPr id="460" name="Google Shape;460;p16"/>
          <p:cNvSpPr/>
          <p:nvPr/>
        </p:nvSpPr>
        <p:spPr>
          <a:xfrm>
            <a:off x="3715556" y="2947831"/>
            <a:ext cx="812489" cy="428089"/>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Freight</a:t>
            </a:r>
            <a:endParaRPr/>
          </a:p>
        </p:txBody>
      </p:sp>
      <p:cxnSp>
        <p:nvCxnSpPr>
          <p:cNvPr id="461" name="Google Shape;461;p16"/>
          <p:cNvCxnSpPr/>
          <p:nvPr/>
        </p:nvCxnSpPr>
        <p:spPr>
          <a:xfrm rot="10800000">
            <a:off x="2139021" y="2783534"/>
            <a:ext cx="1982779" cy="304"/>
          </a:xfrm>
          <a:prstGeom prst="straightConnector1">
            <a:avLst/>
          </a:prstGeom>
          <a:noFill/>
          <a:ln cap="flat" cmpd="sng" w="28575">
            <a:solidFill>
              <a:schemeClr val="dk1"/>
            </a:solidFill>
            <a:prstDash val="solid"/>
            <a:miter lim="800000"/>
            <a:headEnd len="sm" w="sm" type="none"/>
            <a:tailEnd len="sm" w="sm" type="none"/>
          </a:ln>
        </p:spPr>
      </p:cxnSp>
      <p:cxnSp>
        <p:nvCxnSpPr>
          <p:cNvPr id="462" name="Google Shape;462;p16"/>
          <p:cNvCxnSpPr/>
          <p:nvPr/>
        </p:nvCxnSpPr>
        <p:spPr>
          <a:xfrm flipH="1">
            <a:off x="3129621" y="2791912"/>
            <a:ext cx="1" cy="164650"/>
          </a:xfrm>
          <a:prstGeom prst="straightConnector1">
            <a:avLst/>
          </a:prstGeom>
          <a:noFill/>
          <a:ln cap="flat" cmpd="sng" w="28575">
            <a:solidFill>
              <a:schemeClr val="dk1"/>
            </a:solidFill>
            <a:prstDash val="solid"/>
            <a:miter lim="800000"/>
            <a:headEnd len="sm" w="sm" type="none"/>
            <a:tailEnd len="med" w="med" type="triangle"/>
          </a:ln>
        </p:spPr>
      </p:cxnSp>
      <p:cxnSp>
        <p:nvCxnSpPr>
          <p:cNvPr id="463" name="Google Shape;463;p16"/>
          <p:cNvCxnSpPr/>
          <p:nvPr/>
        </p:nvCxnSpPr>
        <p:spPr>
          <a:xfrm flipH="1">
            <a:off x="2153204" y="2795674"/>
            <a:ext cx="1" cy="164650"/>
          </a:xfrm>
          <a:prstGeom prst="straightConnector1">
            <a:avLst/>
          </a:prstGeom>
          <a:noFill/>
          <a:ln cap="flat" cmpd="sng" w="28575">
            <a:solidFill>
              <a:schemeClr val="dk1"/>
            </a:solidFill>
            <a:prstDash val="solid"/>
            <a:miter lim="800000"/>
            <a:headEnd len="sm" w="sm" type="none"/>
            <a:tailEnd len="med" w="med" type="triangle"/>
          </a:ln>
        </p:spPr>
      </p:cxnSp>
      <p:cxnSp>
        <p:nvCxnSpPr>
          <p:cNvPr id="464" name="Google Shape;464;p16"/>
          <p:cNvCxnSpPr/>
          <p:nvPr/>
        </p:nvCxnSpPr>
        <p:spPr>
          <a:xfrm flipH="1">
            <a:off x="4121800" y="2778755"/>
            <a:ext cx="1" cy="164650"/>
          </a:xfrm>
          <a:prstGeom prst="straightConnector1">
            <a:avLst/>
          </a:prstGeom>
          <a:noFill/>
          <a:ln cap="flat" cmpd="sng" w="28575">
            <a:solidFill>
              <a:schemeClr val="dk1"/>
            </a:solidFill>
            <a:prstDash val="solid"/>
            <a:miter lim="800000"/>
            <a:headEnd len="sm" w="sm" type="none"/>
            <a:tailEnd len="med" w="med" type="triangle"/>
          </a:ln>
        </p:spPr>
      </p:cxnSp>
      <p:cxnSp>
        <p:nvCxnSpPr>
          <p:cNvPr id="465" name="Google Shape;465;p16"/>
          <p:cNvCxnSpPr/>
          <p:nvPr/>
        </p:nvCxnSpPr>
        <p:spPr>
          <a:xfrm flipH="1">
            <a:off x="3135501" y="2610267"/>
            <a:ext cx="1" cy="164650"/>
          </a:xfrm>
          <a:prstGeom prst="straightConnector1">
            <a:avLst/>
          </a:prstGeom>
          <a:noFill/>
          <a:ln cap="flat" cmpd="sng" w="28575">
            <a:solidFill>
              <a:schemeClr val="dk1"/>
            </a:solidFill>
            <a:prstDash val="solid"/>
            <a:miter lim="800000"/>
            <a:headEnd len="sm" w="sm" type="none"/>
            <a:tailEnd len="med" w="med" type="triangle"/>
          </a:ln>
        </p:spPr>
      </p:cxnSp>
      <p:sp>
        <p:nvSpPr>
          <p:cNvPr id="466" name="Google Shape;466;p16"/>
          <p:cNvSpPr txBox="1"/>
          <p:nvPr/>
        </p:nvSpPr>
        <p:spPr>
          <a:xfrm>
            <a:off x="887413" y="1756863"/>
            <a:ext cx="10096500" cy="323377"/>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Freight transportation</a:t>
            </a:r>
            <a:endParaRPr/>
          </a:p>
        </p:txBody>
      </p:sp>
      <p:pic>
        <p:nvPicPr>
          <p:cNvPr descr="Screen Clipping" id="467" name="Google Shape;467;p16"/>
          <p:cNvPicPr preferRelativeResize="0"/>
          <p:nvPr/>
        </p:nvPicPr>
        <p:blipFill rotWithShape="1">
          <a:blip r:embed="rId3">
            <a:alphaModFix/>
          </a:blip>
          <a:srcRect b="0" l="0" r="0" t="0"/>
          <a:stretch/>
        </p:blipFill>
        <p:spPr>
          <a:xfrm>
            <a:off x="4716604" y="2147462"/>
            <a:ext cx="2338010" cy="3562682"/>
          </a:xfrm>
          <a:prstGeom prst="rect">
            <a:avLst/>
          </a:prstGeom>
          <a:noFill/>
          <a:ln>
            <a:noFill/>
          </a:ln>
        </p:spPr>
      </p:pic>
      <p:sp>
        <p:nvSpPr>
          <p:cNvPr id="468" name="Google Shape;468;p16"/>
          <p:cNvSpPr/>
          <p:nvPr/>
        </p:nvSpPr>
        <p:spPr>
          <a:xfrm>
            <a:off x="7658346" y="5111999"/>
            <a:ext cx="4572000" cy="615425"/>
          </a:xfrm>
          <a:prstGeom prst="rect">
            <a:avLst/>
          </a:prstGeom>
          <a:blipFill rotWithShape="1">
            <a:blip r:embed="rId4">
              <a:alphaModFix/>
            </a:blip>
            <a:stretch>
              <a:fillRect b="-166327" l="0" r="0" t="-11583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469" name="Google Shape;469;p16"/>
          <p:cNvCxnSpPr/>
          <p:nvPr/>
        </p:nvCxnSpPr>
        <p:spPr>
          <a:xfrm rot="10800000">
            <a:off x="7175816" y="5140894"/>
            <a:ext cx="914580" cy="278817"/>
          </a:xfrm>
          <a:prstGeom prst="straightConnector1">
            <a:avLst/>
          </a:prstGeom>
          <a:solidFill>
            <a:srgbClr val="FF6600"/>
          </a:solidFill>
          <a:ln cap="flat" cmpd="sng" w="22225">
            <a:solidFill>
              <a:srgbClr val="FF0000"/>
            </a:solidFill>
            <a:prstDash val="solid"/>
            <a:round/>
            <a:headEnd len="sm" w="sm" type="none"/>
            <a:tailEnd len="med" w="med" type="stealth"/>
          </a:ln>
        </p:spPr>
      </p:cxnSp>
      <p:grpSp>
        <p:nvGrpSpPr>
          <p:cNvPr id="470" name="Google Shape;470;p16"/>
          <p:cNvGrpSpPr/>
          <p:nvPr/>
        </p:nvGrpSpPr>
        <p:grpSpPr>
          <a:xfrm>
            <a:off x="7317778" y="2130221"/>
            <a:ext cx="4344291" cy="2629912"/>
            <a:chOff x="7344282" y="2037456"/>
            <a:chExt cx="4344291" cy="2629912"/>
          </a:xfrm>
        </p:grpSpPr>
        <p:grpSp>
          <p:nvGrpSpPr>
            <p:cNvPr id="471" name="Google Shape;471;p16"/>
            <p:cNvGrpSpPr/>
            <p:nvPr/>
          </p:nvGrpSpPr>
          <p:grpSpPr>
            <a:xfrm>
              <a:off x="7344282" y="2037456"/>
              <a:ext cx="4344291" cy="2629912"/>
              <a:chOff x="4788023" y="1133293"/>
              <a:chExt cx="4344291" cy="2629912"/>
            </a:xfrm>
          </p:grpSpPr>
          <p:pic>
            <p:nvPicPr>
              <p:cNvPr descr="Screen Clipping" id="472" name="Google Shape;472;p16"/>
              <p:cNvPicPr preferRelativeResize="0"/>
              <p:nvPr/>
            </p:nvPicPr>
            <p:blipFill rotWithShape="1">
              <a:blip r:embed="rId5">
                <a:alphaModFix/>
              </a:blip>
              <a:srcRect b="0" l="0" r="0" t="0"/>
              <a:stretch/>
            </p:blipFill>
            <p:spPr>
              <a:xfrm>
                <a:off x="4788023" y="1133293"/>
                <a:ext cx="4344291" cy="2629912"/>
              </a:xfrm>
              <a:prstGeom prst="rect">
                <a:avLst/>
              </a:prstGeom>
              <a:noFill/>
              <a:ln>
                <a:noFill/>
              </a:ln>
            </p:spPr>
          </p:pic>
          <p:cxnSp>
            <p:nvCxnSpPr>
              <p:cNvPr id="473" name="Google Shape;473;p16"/>
              <p:cNvCxnSpPr/>
              <p:nvPr/>
            </p:nvCxnSpPr>
            <p:spPr>
              <a:xfrm flipH="1" rot="10800000">
                <a:off x="5660143" y="1340768"/>
                <a:ext cx="2921155" cy="1512168"/>
              </a:xfrm>
              <a:prstGeom prst="straightConnector1">
                <a:avLst/>
              </a:prstGeom>
              <a:solidFill>
                <a:srgbClr val="FF6600"/>
              </a:solidFill>
              <a:ln cap="flat" cmpd="sng" w="22225">
                <a:solidFill>
                  <a:srgbClr val="800000"/>
                </a:solidFill>
                <a:prstDash val="solid"/>
                <a:round/>
                <a:headEnd len="sm" w="sm" type="none"/>
                <a:tailEnd len="sm" w="sm" type="none"/>
              </a:ln>
            </p:spPr>
          </p:cxnSp>
        </p:grpSp>
        <p:grpSp>
          <p:nvGrpSpPr>
            <p:cNvPr id="474" name="Google Shape;474;p16"/>
            <p:cNvGrpSpPr/>
            <p:nvPr/>
          </p:nvGrpSpPr>
          <p:grpSpPr>
            <a:xfrm>
              <a:off x="9388175" y="2728535"/>
              <a:ext cx="1245239" cy="1085486"/>
              <a:chOff x="7228964" y="3900987"/>
              <a:chExt cx="1245239" cy="1085486"/>
            </a:xfrm>
          </p:grpSpPr>
          <p:sp>
            <p:nvSpPr>
              <p:cNvPr id="475" name="Google Shape;475;p16"/>
              <p:cNvSpPr/>
              <p:nvPr/>
            </p:nvSpPr>
            <p:spPr>
              <a:xfrm flipH="1">
                <a:off x="7228964" y="3900987"/>
                <a:ext cx="864000" cy="432000"/>
              </a:xfrm>
              <a:prstGeom prst="rtTriangle">
                <a:avLst/>
              </a:prstGeom>
              <a:noFill/>
              <a:ln cap="flat" cmpd="sng" w="222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sp>
            <p:nvSpPr>
              <p:cNvPr id="476" name="Google Shape;476;p16"/>
              <p:cNvSpPr txBox="1"/>
              <p:nvPr/>
            </p:nvSpPr>
            <p:spPr>
              <a:xfrm>
                <a:off x="7354986" y="4617141"/>
                <a:ext cx="11192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Light"/>
                    <a:ea typeface="Open Sans Light"/>
                    <a:cs typeface="Open Sans Light"/>
                    <a:sym typeface="Open Sans Light"/>
                  </a:rPr>
                  <a:t>Slope= B</a:t>
                </a:r>
                <a:endParaRPr/>
              </a:p>
            </p:txBody>
          </p:sp>
          <p:cxnSp>
            <p:nvCxnSpPr>
              <p:cNvPr id="477" name="Google Shape;477;p16"/>
              <p:cNvCxnSpPr/>
              <p:nvPr/>
            </p:nvCxnSpPr>
            <p:spPr>
              <a:xfrm rot="10800000">
                <a:off x="7772042" y="4463511"/>
                <a:ext cx="296412" cy="153630"/>
              </a:xfrm>
              <a:prstGeom prst="straightConnector1">
                <a:avLst/>
              </a:prstGeom>
              <a:solidFill>
                <a:srgbClr val="FF6600"/>
              </a:solidFill>
              <a:ln cap="flat" cmpd="sng" w="22225">
                <a:solidFill>
                  <a:schemeClr val="dk2"/>
                </a:solidFill>
                <a:prstDash val="solid"/>
                <a:round/>
                <a:headEnd len="sm" w="sm" type="none"/>
                <a:tailEnd len="med" w="med" type="stealth"/>
              </a:ln>
            </p:spPr>
          </p:cxnSp>
        </p:grpSp>
        <p:grpSp>
          <p:nvGrpSpPr>
            <p:cNvPr id="478" name="Google Shape;478;p16"/>
            <p:cNvGrpSpPr/>
            <p:nvPr/>
          </p:nvGrpSpPr>
          <p:grpSpPr>
            <a:xfrm>
              <a:off x="8135685" y="2399708"/>
              <a:ext cx="1555234" cy="1253653"/>
              <a:chOff x="6325766" y="4070509"/>
              <a:chExt cx="1555234" cy="1253653"/>
            </a:xfrm>
          </p:grpSpPr>
          <p:sp>
            <p:nvSpPr>
              <p:cNvPr id="479" name="Google Shape;479;p16"/>
              <p:cNvSpPr txBox="1"/>
              <p:nvPr/>
            </p:nvSpPr>
            <p:spPr>
              <a:xfrm>
                <a:off x="6325766" y="4070509"/>
                <a:ext cx="15552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Light"/>
                    <a:ea typeface="Open Sans Light"/>
                    <a:cs typeface="Open Sans Light"/>
                    <a:sym typeface="Open Sans Light"/>
                  </a:rPr>
                  <a:t>Intercept = A</a:t>
                </a:r>
                <a:endParaRPr/>
              </a:p>
            </p:txBody>
          </p:sp>
          <p:cxnSp>
            <p:nvCxnSpPr>
              <p:cNvPr id="480" name="Google Shape;480;p16"/>
              <p:cNvCxnSpPr/>
              <p:nvPr/>
            </p:nvCxnSpPr>
            <p:spPr>
              <a:xfrm flipH="1">
                <a:off x="6435533" y="4459719"/>
                <a:ext cx="311148" cy="864443"/>
              </a:xfrm>
              <a:prstGeom prst="straightConnector1">
                <a:avLst/>
              </a:prstGeom>
              <a:solidFill>
                <a:srgbClr val="FF6600"/>
              </a:solidFill>
              <a:ln cap="flat" cmpd="sng" w="22225">
                <a:solidFill>
                  <a:schemeClr val="dk2"/>
                </a:solidFill>
                <a:prstDash val="solid"/>
                <a:round/>
                <a:headEnd len="sm" w="sm" type="none"/>
                <a:tailEnd len="med" w="med" type="stealth"/>
              </a:ln>
            </p:spPr>
          </p:cxnSp>
        </p:grpSp>
      </p:grpSp>
      <p:sp>
        <p:nvSpPr>
          <p:cNvPr id="481" name="Google Shape;481;p16"/>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8.3 Examples of input data</a:t>
            </a:r>
            <a:endParaRPr/>
          </a:p>
        </p:txBody>
      </p:sp>
      <p:sp>
        <p:nvSpPr>
          <p:cNvPr id="482" name="Google Shape;482;p16"/>
          <p:cNvSpPr/>
          <p:nvPr/>
        </p:nvSpPr>
        <p:spPr>
          <a:xfrm>
            <a:off x="2464410" y="2180592"/>
            <a:ext cx="1309524" cy="428089"/>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Transportation</a:t>
            </a:r>
            <a:endParaRPr/>
          </a:p>
        </p:txBody>
      </p:sp>
      <p:sp>
        <p:nvSpPr>
          <p:cNvPr id="483" name="Google Shape;483;p16"/>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84" name="Google Shape;484;p16"/>
          <p:cNvSpPr/>
          <p:nvPr/>
        </p:nvSpPr>
        <p:spPr>
          <a:xfrm>
            <a:off x="7407215" y="2315062"/>
            <a:ext cx="304800" cy="11611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7"/>
          <p:cNvSpPr txBox="1"/>
          <p:nvPr/>
        </p:nvSpPr>
        <p:spPr>
          <a:xfrm>
            <a:off x="887412" y="1763489"/>
            <a:ext cx="7037387" cy="4424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Service sector: obtaining driving parameters</a:t>
            </a:r>
            <a:endParaRPr/>
          </a:p>
          <a:p>
            <a:pPr indent="-215900" lvl="0" marL="342900" marR="0" rtl="0" algn="l">
              <a:lnSpc>
                <a:spcPct val="100000"/>
              </a:lnSpc>
              <a:spcBef>
                <a:spcPts val="22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rgbClr val="333333"/>
              </a:buClr>
              <a:buSzPts val="1600"/>
              <a:buFont typeface="Arial"/>
              <a:buNone/>
            </a:pPr>
            <a:r>
              <a:t/>
            </a:r>
            <a:endParaRPr sz="2000">
              <a:solidFill>
                <a:schemeClr val="dk1"/>
              </a:solidFill>
              <a:latin typeface="Open Sans"/>
              <a:ea typeface="Open Sans"/>
              <a:cs typeface="Open Sans"/>
              <a:sym typeface="Open Sans"/>
            </a:endParaRPr>
          </a:p>
        </p:txBody>
      </p:sp>
      <p:sp>
        <p:nvSpPr>
          <p:cNvPr id="490" name="Google Shape;490;p17"/>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descr="Screen Clipping" id="491" name="Google Shape;491;p17"/>
          <p:cNvPicPr preferRelativeResize="0"/>
          <p:nvPr/>
        </p:nvPicPr>
        <p:blipFill rotWithShape="1">
          <a:blip r:embed="rId3">
            <a:alphaModFix/>
          </a:blip>
          <a:srcRect b="0" l="0" r="0" t="0"/>
          <a:stretch/>
        </p:blipFill>
        <p:spPr>
          <a:xfrm>
            <a:off x="8410528" y="263312"/>
            <a:ext cx="3066338" cy="5928254"/>
          </a:xfrm>
          <a:prstGeom prst="rect">
            <a:avLst/>
          </a:prstGeom>
          <a:noFill/>
          <a:ln>
            <a:noFill/>
          </a:ln>
        </p:spPr>
      </p:pic>
      <p:grpSp>
        <p:nvGrpSpPr>
          <p:cNvPr id="492" name="Google Shape;492;p17"/>
          <p:cNvGrpSpPr/>
          <p:nvPr/>
        </p:nvGrpSpPr>
        <p:grpSpPr>
          <a:xfrm>
            <a:off x="1162181" y="2602703"/>
            <a:ext cx="6048672" cy="3040858"/>
            <a:chOff x="1910915" y="1168757"/>
            <a:chExt cx="6048672" cy="3040858"/>
          </a:xfrm>
        </p:grpSpPr>
        <p:grpSp>
          <p:nvGrpSpPr>
            <p:cNvPr id="493" name="Google Shape;493;p17"/>
            <p:cNvGrpSpPr/>
            <p:nvPr/>
          </p:nvGrpSpPr>
          <p:grpSpPr>
            <a:xfrm>
              <a:off x="1910915" y="1168757"/>
              <a:ext cx="6048672" cy="3040858"/>
              <a:chOff x="2771800" y="1268760"/>
              <a:chExt cx="6984776" cy="3568121"/>
            </a:xfrm>
          </p:grpSpPr>
          <p:grpSp>
            <p:nvGrpSpPr>
              <p:cNvPr id="494" name="Google Shape;494;p17"/>
              <p:cNvGrpSpPr/>
              <p:nvPr/>
            </p:nvGrpSpPr>
            <p:grpSpPr>
              <a:xfrm>
                <a:off x="2771800" y="1268760"/>
                <a:ext cx="6984776" cy="3568121"/>
                <a:chOff x="2915816" y="1556792"/>
                <a:chExt cx="6584776" cy="3124200"/>
              </a:xfrm>
            </p:grpSpPr>
            <p:sp>
              <p:nvSpPr>
                <p:cNvPr id="495" name="Google Shape;495;p17"/>
                <p:cNvSpPr/>
                <p:nvPr/>
              </p:nvSpPr>
              <p:spPr>
                <a:xfrm>
                  <a:off x="2915816" y="1556792"/>
                  <a:ext cx="3276600" cy="3124200"/>
                </a:xfrm>
                <a:prstGeom prst="ellipse">
                  <a:avLst/>
                </a:prstGeom>
                <a:solidFill>
                  <a:srgbClr val="FF00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cxnSp>
              <p:nvCxnSpPr>
                <p:cNvPr id="496" name="Google Shape;496;p17"/>
                <p:cNvCxnSpPr/>
                <p:nvPr/>
              </p:nvCxnSpPr>
              <p:spPr>
                <a:xfrm flipH="1" rot="10800000">
                  <a:off x="5020227" y="1787623"/>
                  <a:ext cx="1351972" cy="399661"/>
                </a:xfrm>
                <a:prstGeom prst="straightConnector1">
                  <a:avLst/>
                </a:prstGeom>
                <a:noFill/>
                <a:ln cap="flat" cmpd="sng" w="38100">
                  <a:solidFill>
                    <a:srgbClr val="A50021"/>
                  </a:solidFill>
                  <a:prstDash val="solid"/>
                  <a:round/>
                  <a:headEnd len="med" w="med" type="none"/>
                  <a:tailEnd len="med" w="med" type="triangle"/>
                </a:ln>
              </p:spPr>
            </p:cxnSp>
            <p:sp>
              <p:nvSpPr>
                <p:cNvPr id="497" name="Google Shape;497;p17"/>
                <p:cNvSpPr txBox="1"/>
                <p:nvPr/>
              </p:nvSpPr>
              <p:spPr>
                <a:xfrm>
                  <a:off x="6300192" y="1556792"/>
                  <a:ext cx="3200400" cy="4110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2"/>
                      </a:solidFill>
                      <a:latin typeface="Open Sans Light"/>
                      <a:ea typeface="Open Sans Light"/>
                      <a:cs typeface="Open Sans Light"/>
                      <a:sym typeface="Open Sans Light"/>
                    </a:rPr>
                    <a:t>Total Population</a:t>
                  </a:r>
                  <a:endParaRPr/>
                </a:p>
              </p:txBody>
            </p:sp>
          </p:grpSp>
          <p:grpSp>
            <p:nvGrpSpPr>
              <p:cNvPr id="498" name="Google Shape;498;p17"/>
              <p:cNvGrpSpPr/>
              <p:nvPr/>
            </p:nvGrpSpPr>
            <p:grpSpPr>
              <a:xfrm>
                <a:off x="3456474" y="2278496"/>
                <a:ext cx="5963344" cy="2548135"/>
                <a:chOff x="3456474" y="2278496"/>
                <a:chExt cx="5963344" cy="2548135"/>
              </a:xfrm>
            </p:grpSpPr>
            <p:grpSp>
              <p:nvGrpSpPr>
                <p:cNvPr id="499" name="Google Shape;499;p17"/>
                <p:cNvGrpSpPr/>
                <p:nvPr/>
              </p:nvGrpSpPr>
              <p:grpSpPr>
                <a:xfrm>
                  <a:off x="3456474" y="2278496"/>
                  <a:ext cx="5963344" cy="2548135"/>
                  <a:chOff x="1524000" y="1955506"/>
                  <a:chExt cx="5387504" cy="2159293"/>
                </a:xfrm>
              </p:grpSpPr>
              <p:sp>
                <p:nvSpPr>
                  <p:cNvPr id="500" name="Google Shape;500;p17"/>
                  <p:cNvSpPr/>
                  <p:nvPr/>
                </p:nvSpPr>
                <p:spPr>
                  <a:xfrm>
                    <a:off x="1524000" y="2209799"/>
                    <a:ext cx="1981200" cy="1905000"/>
                  </a:xfrm>
                  <a:prstGeom prst="ellipse">
                    <a:avLst/>
                  </a:prstGeom>
                  <a:solidFill>
                    <a:srgbClr val="00CC6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cxnSp>
                <p:nvCxnSpPr>
                  <p:cNvPr id="501" name="Google Shape;501;p17"/>
                  <p:cNvCxnSpPr/>
                  <p:nvPr/>
                </p:nvCxnSpPr>
                <p:spPr>
                  <a:xfrm flipH="1" rot="10800000">
                    <a:off x="2922134" y="2209800"/>
                    <a:ext cx="1468864" cy="354526"/>
                  </a:xfrm>
                  <a:prstGeom prst="straightConnector1">
                    <a:avLst/>
                  </a:prstGeom>
                  <a:noFill/>
                  <a:ln cap="flat" cmpd="sng" w="38100">
                    <a:solidFill>
                      <a:srgbClr val="A50021"/>
                    </a:solidFill>
                    <a:prstDash val="solid"/>
                    <a:round/>
                    <a:headEnd len="med" w="med" type="none"/>
                    <a:tailEnd len="med" w="med" type="triangle"/>
                  </a:ln>
                </p:spPr>
              </p:cxnSp>
              <p:sp>
                <p:nvSpPr>
                  <p:cNvPr id="502" name="Google Shape;502;p17"/>
                  <p:cNvSpPr txBox="1"/>
                  <p:nvPr/>
                </p:nvSpPr>
                <p:spPr>
                  <a:xfrm>
                    <a:off x="4319096" y="1955506"/>
                    <a:ext cx="2592408" cy="7038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2"/>
                        </a:solidFill>
                        <a:latin typeface="Open Sans Light"/>
                        <a:ea typeface="Open Sans Light"/>
                        <a:cs typeface="Open Sans Light"/>
                        <a:sym typeface="Open Sans Light"/>
                      </a:rPr>
                      <a:t>Potential labour force</a:t>
                    </a:r>
                    <a:endParaRPr/>
                  </a:p>
                </p:txBody>
              </p:sp>
            </p:grpSp>
            <p:sp>
              <p:nvSpPr>
                <p:cNvPr id="503" name="Google Shape;503;p17"/>
                <p:cNvSpPr txBox="1"/>
                <p:nvPr/>
              </p:nvSpPr>
              <p:spPr>
                <a:xfrm>
                  <a:off x="6755429" y="3951590"/>
                  <a:ext cx="2607481" cy="659989"/>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None/>
                  </a:pPr>
                  <a:r>
                    <a:rPr lang="en-GB" sz="2000">
                      <a:solidFill>
                        <a:schemeClr val="dk2"/>
                      </a:solidFill>
                      <a:latin typeface="Open Sans Light"/>
                      <a:ea typeface="Open Sans Light"/>
                      <a:cs typeface="Open Sans Light"/>
                      <a:sym typeface="Open Sans Light"/>
                    </a:rPr>
                    <a:t>Labour force in Service Sector</a:t>
                  </a:r>
                  <a:endParaRPr/>
                </a:p>
              </p:txBody>
            </p:sp>
            <p:grpSp>
              <p:nvGrpSpPr>
                <p:cNvPr id="504" name="Google Shape;504;p17"/>
                <p:cNvGrpSpPr/>
                <p:nvPr/>
              </p:nvGrpSpPr>
              <p:grpSpPr>
                <a:xfrm>
                  <a:off x="3870722" y="3241034"/>
                  <a:ext cx="5472608" cy="1555861"/>
                  <a:chOff x="1828800" y="2667000"/>
                  <a:chExt cx="5364088" cy="1447800"/>
                </a:xfrm>
              </p:grpSpPr>
              <p:sp>
                <p:nvSpPr>
                  <p:cNvPr id="505" name="Google Shape;505;p17"/>
                  <p:cNvSpPr/>
                  <p:nvPr/>
                </p:nvSpPr>
                <p:spPr>
                  <a:xfrm>
                    <a:off x="1828800" y="2819400"/>
                    <a:ext cx="1371600" cy="1295400"/>
                  </a:xfrm>
                  <a:prstGeom prst="ellipse">
                    <a:avLst/>
                  </a:prstGeom>
                  <a:solidFill>
                    <a:srgbClr val="FF993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cxnSp>
                <p:nvCxnSpPr>
                  <p:cNvPr id="506" name="Google Shape;506;p17"/>
                  <p:cNvCxnSpPr/>
                  <p:nvPr/>
                </p:nvCxnSpPr>
                <p:spPr>
                  <a:xfrm flipH="1" rot="10800000">
                    <a:off x="3045523" y="2971800"/>
                    <a:ext cx="1591589" cy="356405"/>
                  </a:xfrm>
                  <a:prstGeom prst="straightConnector1">
                    <a:avLst/>
                  </a:prstGeom>
                  <a:noFill/>
                  <a:ln cap="flat" cmpd="sng" w="38100">
                    <a:solidFill>
                      <a:srgbClr val="A50021"/>
                    </a:solidFill>
                    <a:prstDash val="solid"/>
                    <a:round/>
                    <a:headEnd len="med" w="med" type="none"/>
                    <a:tailEnd len="med" w="med" type="triangle"/>
                  </a:ln>
                </p:spPr>
              </p:cxnSp>
              <p:sp>
                <p:nvSpPr>
                  <p:cNvPr id="507" name="Google Shape;507;p17"/>
                  <p:cNvSpPr txBox="1"/>
                  <p:nvPr/>
                </p:nvSpPr>
                <p:spPr>
                  <a:xfrm>
                    <a:off x="4637112" y="2667000"/>
                    <a:ext cx="2555776" cy="605328"/>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None/>
                    </a:pPr>
                    <a:r>
                      <a:rPr lang="en-GB" sz="2000">
                        <a:solidFill>
                          <a:schemeClr val="dk2"/>
                        </a:solidFill>
                        <a:latin typeface="Open Sans Light"/>
                        <a:ea typeface="Open Sans Light"/>
                        <a:cs typeface="Open Sans Light"/>
                        <a:sym typeface="Open Sans Light"/>
                      </a:rPr>
                      <a:t>Actual labour force</a:t>
                    </a:r>
                    <a:endParaRPr/>
                  </a:p>
                </p:txBody>
              </p:sp>
            </p:grpSp>
            <p:sp>
              <p:nvSpPr>
                <p:cNvPr id="508" name="Google Shape;508;p17"/>
                <p:cNvSpPr/>
                <p:nvPr/>
              </p:nvSpPr>
              <p:spPr>
                <a:xfrm>
                  <a:off x="4031940" y="3750779"/>
                  <a:ext cx="1080120" cy="1051805"/>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cxnSp>
              <p:nvCxnSpPr>
                <p:cNvPr id="509" name="Google Shape;509;p17"/>
                <p:cNvCxnSpPr/>
                <p:nvPr/>
              </p:nvCxnSpPr>
              <p:spPr>
                <a:xfrm flipH="1" rot="10800000">
                  <a:off x="4860033" y="4221088"/>
                  <a:ext cx="1690290" cy="379719"/>
                </a:xfrm>
                <a:prstGeom prst="straightConnector1">
                  <a:avLst/>
                </a:prstGeom>
                <a:noFill/>
                <a:ln cap="flat" cmpd="sng" w="38100">
                  <a:solidFill>
                    <a:srgbClr val="A50021"/>
                  </a:solidFill>
                  <a:prstDash val="solid"/>
                  <a:round/>
                  <a:headEnd len="med" w="med" type="none"/>
                  <a:tailEnd len="med" w="med" type="triangle"/>
                </a:ln>
              </p:spPr>
            </p:cxnSp>
          </p:grpSp>
        </p:grpSp>
        <p:grpSp>
          <p:nvGrpSpPr>
            <p:cNvPr id="510" name="Google Shape;510;p17"/>
            <p:cNvGrpSpPr/>
            <p:nvPr/>
          </p:nvGrpSpPr>
          <p:grpSpPr>
            <a:xfrm>
              <a:off x="3064899" y="1548714"/>
              <a:ext cx="824265" cy="2348938"/>
              <a:chOff x="3064899" y="1548714"/>
              <a:chExt cx="824265" cy="2348938"/>
            </a:xfrm>
          </p:grpSpPr>
          <p:sp>
            <p:nvSpPr>
              <p:cNvPr id="511" name="Google Shape;511;p17"/>
              <p:cNvSpPr txBox="1"/>
              <p:nvPr/>
            </p:nvSpPr>
            <p:spPr>
              <a:xfrm>
                <a:off x="3270083" y="1548714"/>
                <a:ext cx="43152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Open Sans"/>
                    <a:ea typeface="Open Sans"/>
                    <a:cs typeface="Open Sans"/>
                    <a:sym typeface="Open Sans"/>
                  </a:rPr>
                  <a:t>PO</a:t>
                </a:r>
                <a:endParaRPr sz="1400">
                  <a:solidFill>
                    <a:schemeClr val="dk1"/>
                  </a:solidFill>
                  <a:latin typeface="Open Sans"/>
                  <a:ea typeface="Open Sans"/>
                  <a:cs typeface="Open Sans"/>
                  <a:sym typeface="Open Sans"/>
                </a:endParaRPr>
              </a:p>
            </p:txBody>
          </p:sp>
          <p:sp>
            <p:nvSpPr>
              <p:cNvPr id="512" name="Google Shape;512;p17"/>
              <p:cNvSpPr txBox="1"/>
              <p:nvPr/>
            </p:nvSpPr>
            <p:spPr>
              <a:xfrm>
                <a:off x="3230810" y="2452773"/>
                <a:ext cx="4924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Open Sans"/>
                    <a:ea typeface="Open Sans"/>
                    <a:cs typeface="Open Sans"/>
                    <a:sym typeface="Open Sans"/>
                  </a:rPr>
                  <a:t>PLF</a:t>
                </a:r>
                <a:endParaRPr sz="1400">
                  <a:solidFill>
                    <a:schemeClr val="dk1"/>
                  </a:solidFill>
                  <a:latin typeface="Open Sans"/>
                  <a:ea typeface="Open Sans"/>
                  <a:cs typeface="Open Sans"/>
                  <a:sym typeface="Open Sans"/>
                </a:endParaRPr>
              </a:p>
            </p:txBody>
          </p:sp>
          <p:sp>
            <p:nvSpPr>
              <p:cNvPr id="513" name="Google Shape;513;p17"/>
              <p:cNvSpPr txBox="1"/>
              <p:nvPr/>
            </p:nvSpPr>
            <p:spPr>
              <a:xfrm>
                <a:off x="3064899" y="3021236"/>
                <a:ext cx="82426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Open Sans"/>
                    <a:ea typeface="Open Sans"/>
                    <a:cs typeface="Open Sans"/>
                    <a:sym typeface="Open Sans"/>
                  </a:rPr>
                  <a:t>PARTLF</a:t>
                </a:r>
                <a:endParaRPr sz="1400">
                  <a:solidFill>
                    <a:schemeClr val="dk1"/>
                  </a:solidFill>
                  <a:latin typeface="Open Sans"/>
                  <a:ea typeface="Open Sans"/>
                  <a:cs typeface="Open Sans"/>
                  <a:sym typeface="Open Sans"/>
                </a:endParaRPr>
              </a:p>
            </p:txBody>
          </p:sp>
          <p:sp>
            <p:nvSpPr>
              <p:cNvPr id="514" name="Google Shape;514;p17"/>
              <p:cNvSpPr txBox="1"/>
              <p:nvPr/>
            </p:nvSpPr>
            <p:spPr>
              <a:xfrm>
                <a:off x="3116195" y="3589875"/>
                <a:ext cx="69281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Open Sans"/>
                    <a:ea typeface="Open Sans"/>
                    <a:cs typeface="Open Sans"/>
                    <a:sym typeface="Open Sans"/>
                  </a:rPr>
                  <a:t>PLSER</a:t>
                </a:r>
                <a:endParaRPr sz="1400">
                  <a:solidFill>
                    <a:schemeClr val="dk1"/>
                  </a:solidFill>
                  <a:latin typeface="Open Sans"/>
                  <a:ea typeface="Open Sans"/>
                  <a:cs typeface="Open Sans"/>
                  <a:sym typeface="Open Sans"/>
                </a:endParaRPr>
              </a:p>
            </p:txBody>
          </p:sp>
        </p:grpSp>
      </p:grpSp>
      <p:sp>
        <p:nvSpPr>
          <p:cNvPr id="515" name="Google Shape;515;p17"/>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8.3 Examples of input 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8"/>
          <p:cNvSpPr txBox="1"/>
          <p:nvPr/>
        </p:nvSpPr>
        <p:spPr>
          <a:xfrm>
            <a:off x="887413" y="1763489"/>
            <a:ext cx="10096500" cy="4427538"/>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Entering input data</a:t>
            </a:r>
            <a:endParaRPr/>
          </a:p>
          <a:p>
            <a:pPr indent="0" lvl="0" marL="0" marR="0" rtl="0" algn="l">
              <a:lnSpc>
                <a:spcPct val="100000"/>
              </a:lnSpc>
              <a:spcBef>
                <a:spcPts val="1700"/>
              </a:spcBef>
              <a:spcAft>
                <a:spcPts val="0"/>
              </a:spcAft>
              <a:buClr>
                <a:schemeClr val="dk1"/>
              </a:buClr>
              <a:buSzPts val="2000"/>
              <a:buFont typeface="Arial"/>
              <a:buNone/>
            </a:pPr>
            <a:r>
              <a:t/>
            </a:r>
            <a:endParaRPr sz="2000">
              <a:solidFill>
                <a:srgbClr val="9DC3E6"/>
              </a:solidFill>
              <a:latin typeface="Open Sans"/>
              <a:ea typeface="Open Sans"/>
              <a:cs typeface="Open Sans"/>
              <a:sym typeface="Open Sans"/>
            </a:endParaRPr>
          </a:p>
          <a:p>
            <a:pPr indent="-457200" lvl="0" marL="457200" marR="0" rtl="0" algn="l">
              <a:lnSpc>
                <a:spcPct val="100000"/>
              </a:lnSpc>
              <a:spcBef>
                <a:spcPts val="1700"/>
              </a:spcBef>
              <a:spcAft>
                <a:spcPts val="0"/>
              </a:spcAft>
              <a:buClr>
                <a:srgbClr val="000000"/>
              </a:buClr>
              <a:buSzPts val="2000"/>
              <a:buFont typeface="Arial"/>
              <a:buAutoNum type="arabicPeriod"/>
            </a:pPr>
            <a:r>
              <a:rPr lang="en-GB" sz="2000">
                <a:solidFill>
                  <a:srgbClr val="000000"/>
                </a:solidFill>
                <a:latin typeface="Open Sans"/>
                <a:ea typeface="Open Sans"/>
                <a:cs typeface="Open Sans"/>
                <a:sym typeface="Open Sans"/>
              </a:rPr>
              <a:t>General tables	</a:t>
            </a:r>
            <a:endParaRPr/>
          </a:p>
          <a:p>
            <a:pPr indent="-457200" lvl="0" marL="457200" marR="0" rtl="0" algn="l">
              <a:lnSpc>
                <a:spcPct val="100000"/>
              </a:lnSpc>
              <a:spcBef>
                <a:spcPts val="1700"/>
              </a:spcBef>
              <a:spcAft>
                <a:spcPts val="0"/>
              </a:spcAft>
              <a:buClr>
                <a:srgbClr val="000000"/>
              </a:buClr>
              <a:buSzPts val="2000"/>
              <a:buFont typeface="Arial"/>
              <a:buAutoNum type="arabicPeriod"/>
            </a:pPr>
            <a:r>
              <a:rPr lang="en-GB" sz="2000">
                <a:solidFill>
                  <a:srgbClr val="000000"/>
                </a:solidFill>
                <a:latin typeface="Open Sans"/>
                <a:ea typeface="Open Sans"/>
                <a:cs typeface="Open Sans"/>
                <a:sym typeface="Open Sans"/>
              </a:rPr>
              <a:t>Per subsector</a:t>
            </a:r>
            <a:endParaRPr/>
          </a:p>
          <a:p>
            <a:pPr indent="0" lvl="0" marL="0" marR="0" rtl="0" algn="l">
              <a:lnSpc>
                <a:spcPct val="100000"/>
              </a:lnSpc>
              <a:spcBef>
                <a:spcPts val="2200"/>
              </a:spcBef>
              <a:spcAft>
                <a:spcPts val="0"/>
              </a:spcAft>
              <a:buClr>
                <a:srgbClr val="333333"/>
              </a:buClr>
              <a:buSzPts val="1600"/>
              <a:buFont typeface="Arial"/>
              <a:buNone/>
            </a:pPr>
            <a:r>
              <a:t/>
            </a:r>
            <a:endParaRPr sz="2000">
              <a:solidFill>
                <a:schemeClr val="dk1"/>
              </a:solidFill>
              <a:latin typeface="Open Sans"/>
              <a:ea typeface="Open Sans"/>
              <a:cs typeface="Open Sans"/>
              <a:sym typeface="Open Sans"/>
            </a:endParaRPr>
          </a:p>
        </p:txBody>
      </p:sp>
      <p:sp>
        <p:nvSpPr>
          <p:cNvPr id="521" name="Google Shape;521;p18"/>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22" name="Google Shape;522;p18"/>
          <p:cNvSpPr/>
          <p:nvPr/>
        </p:nvSpPr>
        <p:spPr>
          <a:xfrm>
            <a:off x="3345527" y="2185515"/>
            <a:ext cx="1980000" cy="408623"/>
          </a:xfrm>
          <a:prstGeom prst="roundRect">
            <a:avLst>
              <a:gd fmla="val 16667" name="adj"/>
            </a:avLst>
          </a:prstGeom>
          <a:solidFill>
            <a:srgbClr val="66C8FF">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Economy</a:t>
            </a:r>
            <a:endParaRPr/>
          </a:p>
        </p:txBody>
      </p:sp>
      <p:sp>
        <p:nvSpPr>
          <p:cNvPr id="523" name="Google Shape;523;p18"/>
          <p:cNvSpPr/>
          <p:nvPr/>
        </p:nvSpPr>
        <p:spPr>
          <a:xfrm>
            <a:off x="4113630" y="2584090"/>
            <a:ext cx="443793" cy="3547302"/>
          </a:xfrm>
          <a:prstGeom prst="downArrow">
            <a:avLst>
              <a:gd fmla="val 50000" name="adj1"/>
              <a:gd fmla="val 38636" name="adj2"/>
            </a:avLst>
          </a:prstGeom>
          <a:solidFill>
            <a:srgbClr val="66C8FF">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24" name="Google Shape;524;p18"/>
          <p:cNvSpPr/>
          <p:nvPr/>
        </p:nvSpPr>
        <p:spPr>
          <a:xfrm>
            <a:off x="5387125" y="2185516"/>
            <a:ext cx="1980000" cy="408623"/>
          </a:xfrm>
          <a:prstGeom prst="roundRect">
            <a:avLst>
              <a:gd fmla="val 16667" name="adj"/>
            </a:avLst>
          </a:prstGeom>
          <a:solidFill>
            <a:srgbClr val="66C8FF">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Demography</a:t>
            </a:r>
            <a:endParaRPr/>
          </a:p>
        </p:txBody>
      </p:sp>
      <p:sp>
        <p:nvSpPr>
          <p:cNvPr id="525" name="Google Shape;525;p18"/>
          <p:cNvSpPr/>
          <p:nvPr/>
        </p:nvSpPr>
        <p:spPr>
          <a:xfrm>
            <a:off x="6155228" y="2584089"/>
            <a:ext cx="443793" cy="3546000"/>
          </a:xfrm>
          <a:prstGeom prst="downArrow">
            <a:avLst>
              <a:gd fmla="val 50000" name="adj1"/>
              <a:gd fmla="val 38636" name="adj2"/>
            </a:avLst>
          </a:prstGeom>
          <a:solidFill>
            <a:srgbClr val="66C8FF">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26" name="Google Shape;526;p18"/>
          <p:cNvSpPr/>
          <p:nvPr/>
        </p:nvSpPr>
        <p:spPr>
          <a:xfrm>
            <a:off x="7428723" y="2185516"/>
            <a:ext cx="1980000" cy="408623"/>
          </a:xfrm>
          <a:prstGeom prst="roundRect">
            <a:avLst>
              <a:gd fmla="val 16667" name="adj"/>
            </a:avLst>
          </a:prstGeom>
          <a:solidFill>
            <a:srgbClr val="66C8FF">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Lifestyle</a:t>
            </a:r>
            <a:endParaRPr/>
          </a:p>
        </p:txBody>
      </p:sp>
      <p:sp>
        <p:nvSpPr>
          <p:cNvPr id="527" name="Google Shape;527;p18"/>
          <p:cNvSpPr/>
          <p:nvPr/>
        </p:nvSpPr>
        <p:spPr>
          <a:xfrm>
            <a:off x="8196826" y="2584090"/>
            <a:ext cx="443793" cy="3546000"/>
          </a:xfrm>
          <a:prstGeom prst="downArrow">
            <a:avLst>
              <a:gd fmla="val 50000" name="adj1"/>
              <a:gd fmla="val 38636" name="adj2"/>
            </a:avLst>
          </a:prstGeom>
          <a:solidFill>
            <a:srgbClr val="66C8FF">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28" name="Google Shape;528;p18"/>
          <p:cNvSpPr/>
          <p:nvPr/>
        </p:nvSpPr>
        <p:spPr>
          <a:xfrm>
            <a:off x="9470322" y="2185515"/>
            <a:ext cx="1980000" cy="408623"/>
          </a:xfrm>
          <a:prstGeom prst="roundRect">
            <a:avLst>
              <a:gd fmla="val 16667" name="adj"/>
            </a:avLst>
          </a:prstGeom>
          <a:solidFill>
            <a:srgbClr val="66C8FF">
              <a:alpha val="4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Technology</a:t>
            </a:r>
            <a:endParaRPr/>
          </a:p>
        </p:txBody>
      </p:sp>
      <p:sp>
        <p:nvSpPr>
          <p:cNvPr id="529" name="Google Shape;529;p18"/>
          <p:cNvSpPr/>
          <p:nvPr/>
        </p:nvSpPr>
        <p:spPr>
          <a:xfrm>
            <a:off x="10238425" y="2584090"/>
            <a:ext cx="443793" cy="3546000"/>
          </a:xfrm>
          <a:prstGeom prst="downArrow">
            <a:avLst>
              <a:gd fmla="val 50000" name="adj1"/>
              <a:gd fmla="val 38636" name="adj2"/>
            </a:avLst>
          </a:prstGeom>
          <a:solidFill>
            <a:srgbClr val="66C8FF">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30" name="Google Shape;530;p18"/>
          <p:cNvSpPr/>
          <p:nvPr/>
        </p:nvSpPr>
        <p:spPr>
          <a:xfrm>
            <a:off x="1633507" y="3921378"/>
            <a:ext cx="1440000"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Industry</a:t>
            </a:r>
            <a:endParaRPr/>
          </a:p>
        </p:txBody>
      </p:sp>
      <p:sp>
        <p:nvSpPr>
          <p:cNvPr id="531" name="Google Shape;531;p18"/>
          <p:cNvSpPr/>
          <p:nvPr/>
        </p:nvSpPr>
        <p:spPr>
          <a:xfrm>
            <a:off x="1633507" y="5447922"/>
            <a:ext cx="1440000"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Transport</a:t>
            </a:r>
            <a:endParaRPr/>
          </a:p>
        </p:txBody>
      </p:sp>
      <p:sp>
        <p:nvSpPr>
          <p:cNvPr id="532" name="Google Shape;532;p18"/>
          <p:cNvSpPr/>
          <p:nvPr/>
        </p:nvSpPr>
        <p:spPr>
          <a:xfrm>
            <a:off x="1633507" y="4430226"/>
            <a:ext cx="1440000"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Service</a:t>
            </a:r>
            <a:endParaRPr/>
          </a:p>
        </p:txBody>
      </p:sp>
      <p:sp>
        <p:nvSpPr>
          <p:cNvPr id="533" name="Google Shape;533;p18"/>
          <p:cNvSpPr/>
          <p:nvPr/>
        </p:nvSpPr>
        <p:spPr>
          <a:xfrm>
            <a:off x="1633507" y="4939074"/>
            <a:ext cx="1440000"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Household</a:t>
            </a:r>
            <a:endParaRPr/>
          </a:p>
        </p:txBody>
      </p:sp>
      <p:sp>
        <p:nvSpPr>
          <p:cNvPr id="534" name="Google Shape;534;p18"/>
          <p:cNvSpPr/>
          <p:nvPr/>
        </p:nvSpPr>
        <p:spPr>
          <a:xfrm>
            <a:off x="3923765" y="2920966"/>
            <a:ext cx="852821" cy="408623"/>
          </a:xfrm>
          <a:prstGeom prst="roundRect">
            <a:avLst>
              <a:gd fmla="val 16667" name="adj"/>
            </a:avLst>
          </a:prstGeom>
          <a:solidFill>
            <a:srgbClr val="FFFFFF">
              <a:alpha val="50588"/>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Light"/>
                <a:ea typeface="Open Sans Light"/>
                <a:cs typeface="Open Sans Light"/>
                <a:sym typeface="Open Sans Light"/>
              </a:rPr>
              <a:t>“GDP”</a:t>
            </a:r>
            <a:endParaRPr/>
          </a:p>
        </p:txBody>
      </p:sp>
      <p:sp>
        <p:nvSpPr>
          <p:cNvPr id="535" name="Google Shape;535;p18"/>
          <p:cNvSpPr/>
          <p:nvPr/>
        </p:nvSpPr>
        <p:spPr>
          <a:xfrm>
            <a:off x="5546884" y="2926784"/>
            <a:ext cx="1694794" cy="408623"/>
          </a:xfrm>
          <a:prstGeom prst="roundRect">
            <a:avLst>
              <a:gd fmla="val 16667" name="adj"/>
            </a:avLst>
          </a:prstGeom>
          <a:solidFill>
            <a:srgbClr val="FFFFFF">
              <a:alpha val="50588"/>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Light"/>
                <a:ea typeface="Open Sans Light"/>
                <a:cs typeface="Open Sans Light"/>
                <a:sym typeface="Open Sans Light"/>
              </a:rPr>
              <a:t>“Demography”</a:t>
            </a:r>
            <a:endParaRPr/>
          </a:p>
        </p:txBody>
      </p:sp>
      <p:sp>
        <p:nvSpPr>
          <p:cNvPr id="536" name="Google Shape;536;p18"/>
          <p:cNvSpPr/>
          <p:nvPr/>
        </p:nvSpPr>
        <p:spPr>
          <a:xfrm rot="-5400000">
            <a:off x="7037107" y="3909007"/>
            <a:ext cx="450000" cy="417135"/>
          </a:xfrm>
          <a:prstGeom prst="downArrow">
            <a:avLst>
              <a:gd fmla="val 50000" name="adj1"/>
              <a:gd fmla="val 38636" name="adj2"/>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537" name="Google Shape;537;p18"/>
          <p:cNvSpPr/>
          <p:nvPr/>
        </p:nvSpPr>
        <p:spPr>
          <a:xfrm rot="-5400000">
            <a:off x="7036722" y="4408943"/>
            <a:ext cx="450000" cy="417135"/>
          </a:xfrm>
          <a:prstGeom prst="downArrow">
            <a:avLst>
              <a:gd fmla="val 50000" name="adj1"/>
              <a:gd fmla="val 38636" name="adj2"/>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538" name="Google Shape;538;p18"/>
          <p:cNvSpPr/>
          <p:nvPr/>
        </p:nvSpPr>
        <p:spPr>
          <a:xfrm rot="-5400000">
            <a:off x="7036722" y="4917791"/>
            <a:ext cx="450000" cy="417135"/>
          </a:xfrm>
          <a:prstGeom prst="downArrow">
            <a:avLst>
              <a:gd fmla="val 50000" name="adj1"/>
              <a:gd fmla="val 38636" name="adj2"/>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539" name="Google Shape;539;p18"/>
          <p:cNvSpPr/>
          <p:nvPr/>
        </p:nvSpPr>
        <p:spPr>
          <a:xfrm rot="-5400000">
            <a:off x="7036722" y="5426639"/>
            <a:ext cx="450000" cy="417135"/>
          </a:xfrm>
          <a:prstGeom prst="downArrow">
            <a:avLst>
              <a:gd fmla="val 50000" name="adj1"/>
              <a:gd fmla="val 38636" name="adj2"/>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540" name="Google Shape;540;p18"/>
          <p:cNvSpPr txBox="1"/>
          <p:nvPr/>
        </p:nvSpPr>
        <p:spPr>
          <a:xfrm>
            <a:off x="856129" y="581364"/>
            <a:ext cx="9092551"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8.4 From data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collection to implementation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9"/>
          <p:cNvSpPr txBox="1"/>
          <p:nvPr/>
        </p:nvSpPr>
        <p:spPr>
          <a:xfrm>
            <a:off x="894039" y="1770115"/>
            <a:ext cx="10096500" cy="478391"/>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Energy Balance: unit conversion</a:t>
            </a:r>
            <a:endParaRPr/>
          </a:p>
        </p:txBody>
      </p:sp>
      <p:sp>
        <p:nvSpPr>
          <p:cNvPr id="546" name="Google Shape;546;p19"/>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descr="Screen Clipping" id="547" name="Google Shape;547;p19"/>
          <p:cNvPicPr preferRelativeResize="0"/>
          <p:nvPr/>
        </p:nvPicPr>
        <p:blipFill rotWithShape="1">
          <a:blip r:embed="rId3">
            <a:alphaModFix/>
          </a:blip>
          <a:srcRect b="0" l="0" r="34184" t="0"/>
          <a:stretch/>
        </p:blipFill>
        <p:spPr>
          <a:xfrm>
            <a:off x="6556032" y="2276107"/>
            <a:ext cx="4971997" cy="3134163"/>
          </a:xfrm>
          <a:prstGeom prst="rect">
            <a:avLst/>
          </a:prstGeom>
          <a:noFill/>
          <a:ln>
            <a:noFill/>
          </a:ln>
        </p:spPr>
      </p:pic>
      <p:pic>
        <p:nvPicPr>
          <p:cNvPr descr="Screen Clipping" id="548" name="Google Shape;548;p19"/>
          <p:cNvPicPr preferRelativeResize="0"/>
          <p:nvPr/>
        </p:nvPicPr>
        <p:blipFill rotWithShape="1">
          <a:blip r:embed="rId4">
            <a:alphaModFix/>
          </a:blip>
          <a:srcRect b="9591" l="0" r="34504" t="0"/>
          <a:stretch/>
        </p:blipFill>
        <p:spPr>
          <a:xfrm>
            <a:off x="1048285" y="2276107"/>
            <a:ext cx="4254573" cy="3134163"/>
          </a:xfrm>
          <a:prstGeom prst="rect">
            <a:avLst/>
          </a:prstGeom>
          <a:noFill/>
          <a:ln>
            <a:noFill/>
          </a:ln>
        </p:spPr>
      </p:pic>
      <p:sp>
        <p:nvSpPr>
          <p:cNvPr id="549" name="Google Shape;549;p19"/>
          <p:cNvSpPr/>
          <p:nvPr/>
        </p:nvSpPr>
        <p:spPr>
          <a:xfrm rot="-5400000">
            <a:off x="5721142" y="3974994"/>
            <a:ext cx="450000" cy="417135"/>
          </a:xfrm>
          <a:prstGeom prst="downArrow">
            <a:avLst>
              <a:gd fmla="val 50000" name="adj1"/>
              <a:gd fmla="val 38636" name="adj2"/>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550" name="Google Shape;550;p19"/>
          <p:cNvSpPr txBox="1"/>
          <p:nvPr/>
        </p:nvSpPr>
        <p:spPr>
          <a:xfrm>
            <a:off x="856129" y="581364"/>
            <a:ext cx="9092551"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8.4 From data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collection to implementation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838200" y="2554"/>
            <a:ext cx="10515600"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t>Intended Learning Outcomes (ILOs)</a:t>
            </a:r>
            <a:endParaRPr/>
          </a:p>
        </p:txBody>
      </p:sp>
      <p:grpSp>
        <p:nvGrpSpPr>
          <p:cNvPr id="120" name="Google Shape;120;p2"/>
          <p:cNvGrpSpPr/>
          <p:nvPr/>
        </p:nvGrpSpPr>
        <p:grpSpPr>
          <a:xfrm>
            <a:off x="6686550" y="1474442"/>
            <a:ext cx="4286250" cy="3589338"/>
            <a:chOff x="5322277" y="1528650"/>
            <a:chExt cx="3214025" cy="2447800"/>
          </a:xfrm>
        </p:grpSpPr>
        <p:sp>
          <p:nvSpPr>
            <p:cNvPr id="121" name="Google Shape;121;p2"/>
            <p:cNvSpPr/>
            <p:nvPr/>
          </p:nvSpPr>
          <p:spPr>
            <a:xfrm>
              <a:off x="5322277" y="15286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8.1. Overview of Input Data for MAED</a:t>
              </a:r>
              <a:endParaRPr b="0" i="0" sz="1600" u="none" cap="none" strike="noStrike">
                <a:solidFill>
                  <a:schemeClr val="dk1"/>
                </a:solidFill>
                <a:latin typeface="Open Sans"/>
                <a:ea typeface="Open Sans"/>
                <a:cs typeface="Open Sans"/>
                <a:sym typeface="Open Sans"/>
              </a:endParaRPr>
            </a:p>
          </p:txBody>
        </p:sp>
        <p:sp>
          <p:nvSpPr>
            <p:cNvPr id="122" name="Google Shape;122;p2"/>
            <p:cNvSpPr/>
            <p:nvPr/>
          </p:nvSpPr>
          <p:spPr>
            <a:xfrm>
              <a:off x="5322277" y="22123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8.2. Structure of Input Data</a:t>
              </a:r>
              <a:endParaRPr/>
            </a:p>
          </p:txBody>
        </p:sp>
        <p:sp>
          <p:nvSpPr>
            <p:cNvPr id="123" name="Google Shape;123;p2"/>
            <p:cNvSpPr/>
            <p:nvPr/>
          </p:nvSpPr>
          <p:spPr>
            <a:xfrm>
              <a:off x="5322277" y="2861138"/>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8.3. Examples of Input Data</a:t>
              </a:r>
              <a:endParaRPr b="0" i="0" sz="1600" u="none" cap="none" strike="noStrike">
                <a:solidFill>
                  <a:schemeClr val="dk1"/>
                </a:solidFill>
                <a:latin typeface="Open Sans"/>
                <a:ea typeface="Open Sans"/>
                <a:cs typeface="Open Sans"/>
                <a:sym typeface="Open Sans"/>
              </a:endParaRPr>
            </a:p>
          </p:txBody>
        </p:sp>
        <p:sp>
          <p:nvSpPr>
            <p:cNvPr id="124" name="Google Shape;124;p2"/>
            <p:cNvSpPr/>
            <p:nvPr/>
          </p:nvSpPr>
          <p:spPr>
            <a:xfrm>
              <a:off x="5322277" y="35099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8.4. From Data Collection to Implementation</a:t>
              </a:r>
              <a:endParaRPr b="0" i="0" sz="1600" u="none" cap="none" strike="noStrike">
                <a:solidFill>
                  <a:schemeClr val="dk1"/>
                </a:solidFill>
                <a:latin typeface="Open Sans"/>
                <a:ea typeface="Open Sans"/>
                <a:cs typeface="Open Sans"/>
                <a:sym typeface="Open Sans"/>
              </a:endParaRPr>
            </a:p>
          </p:txBody>
        </p:sp>
        <p:cxnSp>
          <p:nvCxnSpPr>
            <p:cNvPr id="125" name="Google Shape;125;p2"/>
            <p:cNvCxnSpPr>
              <a:stCxn id="121" idx="2"/>
              <a:endCxn id="122" idx="0"/>
            </p:cNvCxnSpPr>
            <p:nvPr/>
          </p:nvCxnSpPr>
          <p:spPr>
            <a:xfrm>
              <a:off x="6929290" y="1995150"/>
              <a:ext cx="0" cy="217200"/>
            </a:xfrm>
            <a:prstGeom prst="straightConnector1">
              <a:avLst/>
            </a:prstGeom>
            <a:noFill/>
            <a:ln cap="flat" cmpd="sng" w="9525">
              <a:solidFill>
                <a:schemeClr val="dk2"/>
              </a:solidFill>
              <a:prstDash val="solid"/>
              <a:round/>
              <a:headEnd len="med" w="med" type="none"/>
              <a:tailEnd len="med" w="med" type="triangle"/>
            </a:ln>
          </p:spPr>
        </p:cxnSp>
        <p:cxnSp>
          <p:nvCxnSpPr>
            <p:cNvPr id="126" name="Google Shape;126;p2"/>
            <p:cNvCxnSpPr>
              <a:stCxn id="122" idx="2"/>
              <a:endCxn id="123" idx="0"/>
            </p:cNvCxnSpPr>
            <p:nvPr/>
          </p:nvCxnSpPr>
          <p:spPr>
            <a:xfrm>
              <a:off x="6929290" y="2678850"/>
              <a:ext cx="0" cy="182400"/>
            </a:xfrm>
            <a:prstGeom prst="straightConnector1">
              <a:avLst/>
            </a:prstGeom>
            <a:noFill/>
            <a:ln cap="flat" cmpd="sng" w="9525">
              <a:solidFill>
                <a:schemeClr val="dk2"/>
              </a:solidFill>
              <a:prstDash val="solid"/>
              <a:round/>
              <a:headEnd len="med" w="med" type="none"/>
              <a:tailEnd len="med" w="med" type="triangle"/>
            </a:ln>
          </p:spPr>
        </p:cxnSp>
        <p:cxnSp>
          <p:nvCxnSpPr>
            <p:cNvPr id="127" name="Google Shape;127;p2"/>
            <p:cNvCxnSpPr>
              <a:stCxn id="123" idx="2"/>
              <a:endCxn id="124" idx="0"/>
            </p:cNvCxnSpPr>
            <p:nvPr/>
          </p:nvCxnSpPr>
          <p:spPr>
            <a:xfrm>
              <a:off x="6929290" y="3327638"/>
              <a:ext cx="0" cy="182400"/>
            </a:xfrm>
            <a:prstGeom prst="straightConnector1">
              <a:avLst/>
            </a:prstGeom>
            <a:noFill/>
            <a:ln cap="flat" cmpd="sng" w="9525">
              <a:solidFill>
                <a:schemeClr val="dk2"/>
              </a:solidFill>
              <a:prstDash val="solid"/>
              <a:round/>
              <a:headEnd len="med" w="med" type="none"/>
              <a:tailEnd len="med" w="med" type="triangle"/>
            </a:ln>
          </p:spPr>
        </p:cxnSp>
      </p:grpSp>
      <p:sp>
        <p:nvSpPr>
          <p:cNvPr id="128" name="Google Shape;128;p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29" name="Google Shape;129;p2"/>
          <p:cNvSpPr txBox="1"/>
          <p:nvPr/>
        </p:nvSpPr>
        <p:spPr>
          <a:xfrm>
            <a:off x="880166" y="1311661"/>
            <a:ext cx="5375690" cy="3849205"/>
          </a:xfrm>
          <a:prstGeom prst="rect">
            <a:avLst/>
          </a:prstGeom>
          <a:noFill/>
          <a:ln>
            <a:noFill/>
          </a:ln>
        </p:spPr>
        <p:txBody>
          <a:bodyPr anchorCtr="0" anchor="t" bIns="60925" lIns="121900" spcFirstLastPara="1" rIns="121900" wrap="square" tIns="60925">
            <a:noAutofit/>
          </a:bodyPr>
          <a:lstStyle/>
          <a:p>
            <a:pPr indent="0" lvl="0" marL="0" marR="0" rtl="0" algn="l">
              <a:spcBef>
                <a:spcPts val="1000"/>
              </a:spcBef>
              <a:spcAft>
                <a:spcPts val="0"/>
              </a:spcAft>
              <a:buNone/>
            </a:pPr>
            <a:r>
              <a:rPr b="1" i="0" lang="en-GB" sz="2000" u="none" cap="none" strike="noStrike">
                <a:solidFill>
                  <a:srgbClr val="9CC2E5"/>
                </a:solidFill>
                <a:latin typeface="Open Sans"/>
                <a:ea typeface="Open Sans"/>
                <a:cs typeface="Open Sans"/>
                <a:sym typeface="Open Sans"/>
              </a:rPr>
              <a:t>This lecture has four Intended Learning Outcomes (ILOs):</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ILO1: obtain an overview of the input data approach of the MAED software</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ILO2: learn about the structure of the input data</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ILO3: learn about specific examples for obtaining input data parameters</a:t>
            </a:r>
            <a:endParaRPr b="0" i="0" sz="1800" u="none" cap="none" strike="noStrike">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ILO4: understand how the input data can then be implemented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0"/>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56" name="Google Shape;556;p20"/>
          <p:cNvSpPr txBox="1"/>
          <p:nvPr/>
        </p:nvSpPr>
        <p:spPr>
          <a:xfrm>
            <a:off x="853010" y="1718840"/>
            <a:ext cx="4642400" cy="4295017"/>
          </a:xfrm>
          <a:prstGeom prst="rect">
            <a:avLst/>
          </a:prstGeom>
          <a:blipFill rotWithShape="1">
            <a:blip r:embed="rId3">
              <a:alphaModFix/>
            </a:blip>
            <a:stretch>
              <a:fillRect b="-9117" l="-544" r="0" t="-2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graphicFrame>
        <p:nvGraphicFramePr>
          <p:cNvPr id="557" name="Google Shape;557;p20"/>
          <p:cNvGraphicFramePr/>
          <p:nvPr/>
        </p:nvGraphicFramePr>
        <p:xfrm>
          <a:off x="5628040" y="2711668"/>
          <a:ext cx="3000000" cy="3000000"/>
        </p:xfrm>
        <a:graphic>
          <a:graphicData uri="http://schemas.openxmlformats.org/drawingml/2006/table">
            <a:tbl>
              <a:tblPr>
                <a:noFill/>
                <a:tableStyleId>{5B260CBB-6C2C-4F9F-BA6D-9933CA7901FB}</a:tableStyleId>
              </a:tblPr>
              <a:tblGrid>
                <a:gridCol w="1503475"/>
                <a:gridCol w="495900"/>
                <a:gridCol w="419825"/>
                <a:gridCol w="684825"/>
                <a:gridCol w="522275"/>
                <a:gridCol w="752925"/>
                <a:gridCol w="944600"/>
                <a:gridCol w="776675"/>
              </a:tblGrid>
              <a:tr h="199375">
                <a:tc>
                  <a:txBody>
                    <a:bodyPr/>
                    <a:lstStyle/>
                    <a:p>
                      <a:pPr indent="0" lvl="0" marL="0" marR="0" rtl="0" algn="l">
                        <a:spcBef>
                          <a:spcPts val="0"/>
                        </a:spcBef>
                        <a:spcAft>
                          <a:spcPts val="0"/>
                        </a:spcAft>
                        <a:buNone/>
                      </a:pPr>
                      <a:r>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ktoe to kWh</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r">
                        <a:spcBef>
                          <a:spcPts val="0"/>
                        </a:spcBef>
                        <a:spcAft>
                          <a:spcPts val="0"/>
                        </a:spcAft>
                        <a:buNone/>
                      </a:pPr>
                      <a:r>
                        <a:rPr b="0" i="0" lang="en-GB" sz="1100" u="none" cap="none" strike="noStrike">
                          <a:latin typeface="Open Sans Light"/>
                          <a:ea typeface="Open Sans Light"/>
                          <a:cs typeface="Open Sans Light"/>
                          <a:sym typeface="Open Sans Light"/>
                        </a:rPr>
                        <a:t>11630000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Agriculture</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Final Energy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Wood</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Electricity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Diesel</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Total</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Electricity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ktep</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25.70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25.70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Thermal Uses</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ktep</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104.70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86.58</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191.28</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3337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Efficiency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Wood</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Electricity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Diesel</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Weight  Averages</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Thermal uses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0.20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0.95</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0.80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Efficiency in MAED</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0.21</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1.00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0.84</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350900">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Useful Energy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Wood</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Electricity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Diesel</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Total (ktoe)</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Total - kWh</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Energy Intensity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Electricity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ktep</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25.70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25.70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298853784.0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0.152</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Thermal Uses</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ktep</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22.04</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72.91</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94.95</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1104305551.2</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0.560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Shares</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Wood</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Electricity</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Diesel</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Total</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r h="199375">
                <a:tc>
                  <a:txBody>
                    <a:bodyPr/>
                    <a:lstStyle/>
                    <a:p>
                      <a:pPr indent="0" lvl="0" marL="0" marR="0" rtl="0" algn="l">
                        <a:spcBef>
                          <a:spcPts val="0"/>
                        </a:spcBef>
                        <a:spcAft>
                          <a:spcPts val="0"/>
                        </a:spcAft>
                        <a:buNone/>
                      </a:pPr>
                      <a:r>
                        <a:rPr b="0" i="0" lang="en-GB" sz="1100" u="none" cap="none" strike="noStrike">
                          <a:latin typeface="Open Sans Light"/>
                          <a:ea typeface="Open Sans Light"/>
                          <a:cs typeface="Open Sans Light"/>
                          <a:sym typeface="Open Sans Light"/>
                        </a:rPr>
                        <a:t>Thermal Uses</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23.21</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76.79</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100.00</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c>
                  <a:txBody>
                    <a:bodyPr/>
                    <a:lstStyle/>
                    <a:p>
                      <a:pPr indent="0" lvl="0" marL="0" marR="0" rtl="0" algn="ctr">
                        <a:spcBef>
                          <a:spcPts val="0"/>
                        </a:spcBef>
                        <a:spcAft>
                          <a:spcPts val="0"/>
                        </a:spcAft>
                        <a:buNone/>
                      </a:pPr>
                      <a:r>
                        <a:rPr b="0" i="0" lang="en-GB" sz="1100" u="none" cap="none" strike="noStrike">
                          <a:latin typeface="Open Sans Light"/>
                          <a:ea typeface="Open Sans Light"/>
                          <a:cs typeface="Open Sans Light"/>
                          <a:sym typeface="Open Sans Light"/>
                        </a:rPr>
                        <a:t> </a:t>
                      </a:r>
                      <a:endParaRPr b="0" i="0" sz="1100" u="none" cap="none" strike="noStrike">
                        <a:solidFill>
                          <a:srgbClr val="000000"/>
                        </a:solidFill>
                        <a:latin typeface="Open Sans Light"/>
                        <a:ea typeface="Open Sans Light"/>
                        <a:cs typeface="Open Sans Light"/>
                        <a:sym typeface="Open Sans Light"/>
                      </a:endParaRPr>
                    </a:p>
                  </a:txBody>
                  <a:tcPr marT="0" marB="0" marR="0" marL="0" anchor="b"/>
                </a:tc>
              </a:tr>
            </a:tbl>
          </a:graphicData>
        </a:graphic>
      </p:graphicFrame>
      <p:pic>
        <p:nvPicPr>
          <p:cNvPr descr="Screen Clipping" id="558" name="Google Shape;558;p20"/>
          <p:cNvPicPr preferRelativeResize="0"/>
          <p:nvPr/>
        </p:nvPicPr>
        <p:blipFill rotWithShape="1">
          <a:blip r:embed="rId4">
            <a:alphaModFix/>
          </a:blip>
          <a:srcRect b="0" l="0" r="0" t="0"/>
          <a:stretch/>
        </p:blipFill>
        <p:spPr>
          <a:xfrm>
            <a:off x="8562109" y="369329"/>
            <a:ext cx="3135600" cy="2347178"/>
          </a:xfrm>
          <a:prstGeom prst="rect">
            <a:avLst/>
          </a:prstGeom>
          <a:noFill/>
          <a:ln>
            <a:noFill/>
          </a:ln>
        </p:spPr>
      </p:pic>
      <p:sp>
        <p:nvSpPr>
          <p:cNvPr id="559" name="Google Shape;559;p20"/>
          <p:cNvSpPr/>
          <p:nvPr/>
        </p:nvSpPr>
        <p:spPr>
          <a:xfrm>
            <a:off x="8330670" y="890437"/>
            <a:ext cx="2808312" cy="181100"/>
          </a:xfrm>
          <a:prstGeom prst="rect">
            <a:avLst/>
          </a:pr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Open Sans"/>
              <a:ea typeface="Open Sans"/>
              <a:cs typeface="Open Sans"/>
              <a:sym typeface="Open Sans"/>
            </a:endParaRPr>
          </a:p>
        </p:txBody>
      </p:sp>
      <p:sp>
        <p:nvSpPr>
          <p:cNvPr id="560" name="Google Shape;560;p20"/>
          <p:cNvSpPr/>
          <p:nvPr/>
        </p:nvSpPr>
        <p:spPr>
          <a:xfrm>
            <a:off x="11017303" y="4919464"/>
            <a:ext cx="633108" cy="792088"/>
          </a:xfrm>
          <a:prstGeom prst="rect">
            <a:avLst/>
          </a:pr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Open Sans"/>
              <a:ea typeface="Open Sans"/>
              <a:cs typeface="Open Sans"/>
              <a:sym typeface="Open Sans"/>
            </a:endParaRPr>
          </a:p>
        </p:txBody>
      </p:sp>
      <p:sp>
        <p:nvSpPr>
          <p:cNvPr id="561" name="Google Shape;561;p20"/>
          <p:cNvSpPr/>
          <p:nvPr/>
        </p:nvSpPr>
        <p:spPr>
          <a:xfrm>
            <a:off x="9984481" y="5312978"/>
            <a:ext cx="925257" cy="398573"/>
          </a:xfrm>
          <a:prstGeom prst="rect">
            <a:avLst/>
          </a:pr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Open Sans"/>
              <a:ea typeface="Open Sans"/>
              <a:cs typeface="Open Sans"/>
              <a:sym typeface="Open Sans"/>
            </a:endParaRPr>
          </a:p>
        </p:txBody>
      </p:sp>
      <p:sp>
        <p:nvSpPr>
          <p:cNvPr id="562" name="Google Shape;562;p20"/>
          <p:cNvSpPr txBox="1"/>
          <p:nvPr/>
        </p:nvSpPr>
        <p:spPr>
          <a:xfrm>
            <a:off x="856129" y="581364"/>
            <a:ext cx="9092551"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8.4 From data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collection to implementation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21"/>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68" name="Google Shape;568;p21"/>
          <p:cNvSpPr txBox="1"/>
          <p:nvPr/>
        </p:nvSpPr>
        <p:spPr>
          <a:xfrm>
            <a:off x="904461" y="1792495"/>
            <a:ext cx="6997148" cy="2548248"/>
          </a:xfrm>
          <a:prstGeom prst="rect">
            <a:avLst/>
          </a:prstGeom>
          <a:noFill/>
          <a:ln>
            <a:noFill/>
          </a:ln>
        </p:spPr>
        <p:txBody>
          <a:bodyPr anchorCtr="0" anchor="t" bIns="45700" lIns="91425" spcFirstLastPara="1" rIns="91425" wrap="square" tIns="45700">
            <a:noAutofit/>
          </a:bodyPr>
          <a:lstStyle/>
          <a:p>
            <a:pPr indent="0" lvl="6" marL="0" marR="0" rtl="0" algn="l">
              <a:lnSpc>
                <a:spcPct val="110000"/>
              </a:lnSpc>
              <a:spcBef>
                <a:spcPts val="0"/>
              </a:spcBef>
              <a:spcAft>
                <a:spcPts val="0"/>
              </a:spcAft>
              <a:buClr>
                <a:srgbClr val="333333"/>
              </a:buClr>
              <a:buSzPts val="1300"/>
              <a:buFont typeface="Arial"/>
              <a:buNone/>
            </a:pPr>
            <a:r>
              <a:rPr b="1" i="0" lang="en-GB" sz="2000" u="none" cap="none" strike="noStrike">
                <a:solidFill>
                  <a:srgbClr val="9CC2E5"/>
                </a:solidFill>
                <a:latin typeface="Open Sans"/>
                <a:ea typeface="Open Sans"/>
                <a:cs typeface="Open Sans"/>
                <a:sym typeface="Open Sans"/>
              </a:rPr>
              <a:t>Base year selection and reconstruction</a:t>
            </a:r>
            <a:endParaRPr/>
          </a:p>
          <a:p>
            <a:pPr indent="0" lvl="0" marL="0" marR="0" rtl="0" algn="l">
              <a:lnSpc>
                <a:spcPct val="90000"/>
              </a:lnSpc>
              <a:spcBef>
                <a:spcPts val="2200"/>
              </a:spcBef>
              <a:spcAft>
                <a:spcPts val="0"/>
              </a:spcAft>
              <a:buClr>
                <a:schemeClr val="dk1"/>
              </a:buClr>
              <a:buSzPts val="1600"/>
              <a:buFont typeface="Arial"/>
              <a:buNone/>
            </a:pPr>
            <a:r>
              <a:t/>
            </a:r>
            <a:endParaRPr sz="2000">
              <a:solidFill>
                <a:schemeClr val="dk1"/>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1600"/>
              <a:buFont typeface="Arial"/>
              <a:buNone/>
            </a:pPr>
            <a:r>
              <a:t/>
            </a:r>
            <a:endParaRPr sz="2000">
              <a:solidFill>
                <a:schemeClr val="dk1"/>
              </a:solidFill>
              <a:latin typeface="Open Sans"/>
              <a:ea typeface="Open Sans"/>
              <a:cs typeface="Open Sans"/>
              <a:sym typeface="Open Sans"/>
            </a:endParaRPr>
          </a:p>
          <a:p>
            <a:pPr indent="-228600" lvl="0" marL="228600" marR="0" rtl="0" algn="l">
              <a:lnSpc>
                <a:spcPct val="90000"/>
              </a:lnSpc>
              <a:spcBef>
                <a:spcPts val="1000"/>
              </a:spcBef>
              <a:spcAft>
                <a:spcPts val="0"/>
              </a:spcAft>
              <a:buClr>
                <a:schemeClr val="dk1"/>
              </a:buClr>
              <a:buSzPts val="1600"/>
              <a:buFont typeface="Arial"/>
              <a:buChar char="•"/>
            </a:pPr>
            <a:r>
              <a:rPr lang="en-GB" sz="2000">
                <a:solidFill>
                  <a:schemeClr val="dk1"/>
                </a:solidFill>
                <a:latin typeface="Open Sans"/>
                <a:ea typeface="Open Sans"/>
                <a:cs typeface="Open Sans"/>
                <a:sym typeface="Open Sans"/>
              </a:rPr>
              <a:t>Once the input data is computed, run MAED for the base year and compare the results with the statistics</a:t>
            </a:r>
            <a:endParaRPr/>
          </a:p>
          <a:p>
            <a:pPr indent="-228600" lvl="0" marL="228600" marR="0" rtl="0" algn="l">
              <a:lnSpc>
                <a:spcPct val="90000"/>
              </a:lnSpc>
              <a:spcBef>
                <a:spcPts val="1000"/>
              </a:spcBef>
              <a:spcAft>
                <a:spcPts val="0"/>
              </a:spcAft>
              <a:buClr>
                <a:schemeClr val="dk1"/>
              </a:buClr>
              <a:buSzPts val="1600"/>
              <a:buFont typeface="Arial"/>
              <a:buChar char="•"/>
            </a:pPr>
            <a:r>
              <a:rPr lang="en-GB" sz="2000">
                <a:solidFill>
                  <a:schemeClr val="dk1"/>
                </a:solidFill>
                <a:latin typeface="Open Sans"/>
                <a:ea typeface="Open Sans"/>
                <a:cs typeface="Open Sans"/>
                <a:sym typeface="Open Sans"/>
              </a:rPr>
              <a:t>Check the reconstruction of the base year</a:t>
            </a:r>
            <a:endParaRPr/>
          </a:p>
        </p:txBody>
      </p:sp>
      <p:sp>
        <p:nvSpPr>
          <p:cNvPr id="569" name="Google Shape;569;p21"/>
          <p:cNvSpPr/>
          <p:nvPr/>
        </p:nvSpPr>
        <p:spPr>
          <a:xfrm>
            <a:off x="2343781" y="2210952"/>
            <a:ext cx="2520000" cy="648000"/>
          </a:xfrm>
          <a:prstGeom prst="chevron">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Open Sans Light"/>
                <a:ea typeface="Open Sans Light"/>
                <a:cs typeface="Open Sans Light"/>
                <a:sym typeface="Open Sans Light"/>
              </a:rPr>
              <a:t>Base year reconstruction</a:t>
            </a:r>
            <a:endParaRPr/>
          </a:p>
        </p:txBody>
      </p:sp>
      <p:sp>
        <p:nvSpPr>
          <p:cNvPr id="570" name="Google Shape;570;p21"/>
          <p:cNvSpPr/>
          <p:nvPr/>
        </p:nvSpPr>
        <p:spPr>
          <a:xfrm>
            <a:off x="4817777" y="2212132"/>
            <a:ext cx="2520000" cy="648000"/>
          </a:xfrm>
          <a:prstGeom prst="chevron">
            <a:avLst>
              <a:gd fmla="val 50000" name="adj"/>
            </a:avLst>
          </a:prstGeom>
          <a:solidFill>
            <a:srgbClr val="C00000">
              <a:alpha val="1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Scenario development</a:t>
            </a:r>
            <a:endParaRPr/>
          </a:p>
        </p:txBody>
      </p:sp>
      <p:sp>
        <p:nvSpPr>
          <p:cNvPr id="571" name="Google Shape;571;p21"/>
          <p:cNvSpPr/>
          <p:nvPr/>
        </p:nvSpPr>
        <p:spPr>
          <a:xfrm>
            <a:off x="7291772" y="2212132"/>
            <a:ext cx="2520000" cy="648000"/>
          </a:xfrm>
          <a:prstGeom prst="chevron">
            <a:avLst>
              <a:gd fmla="val 50000" name="adj"/>
            </a:avLst>
          </a:prstGeom>
          <a:solidFill>
            <a:srgbClr val="C00000">
              <a:alpha val="1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Energy demand projections</a:t>
            </a:r>
            <a:endParaRPr/>
          </a:p>
        </p:txBody>
      </p:sp>
      <p:grpSp>
        <p:nvGrpSpPr>
          <p:cNvPr id="572" name="Google Shape;572;p21"/>
          <p:cNvGrpSpPr/>
          <p:nvPr/>
        </p:nvGrpSpPr>
        <p:grpSpPr>
          <a:xfrm>
            <a:off x="2811967" y="4047896"/>
            <a:ext cx="6411384" cy="2673782"/>
            <a:chOff x="2811967" y="4047896"/>
            <a:chExt cx="6411384" cy="2673782"/>
          </a:xfrm>
        </p:grpSpPr>
        <p:sp>
          <p:nvSpPr>
            <p:cNvPr id="573" name="Google Shape;573;p21"/>
            <p:cNvSpPr/>
            <p:nvPr/>
          </p:nvSpPr>
          <p:spPr>
            <a:xfrm>
              <a:off x="6054330" y="4709703"/>
              <a:ext cx="2664000" cy="578882"/>
            </a:xfrm>
            <a:prstGeom prst="roundRect">
              <a:avLst>
                <a:gd fmla="val 16667" name="adj"/>
              </a:avLst>
            </a:prstGeom>
            <a:solidFill>
              <a:schemeClr val="accent3">
                <a:alpha val="49803"/>
              </a:scheme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Compute Input Data for the base year</a:t>
              </a:r>
              <a:endParaRPr/>
            </a:p>
          </p:txBody>
        </p:sp>
        <p:sp>
          <p:nvSpPr>
            <p:cNvPr id="574" name="Google Shape;574;p21"/>
            <p:cNvSpPr/>
            <p:nvPr/>
          </p:nvSpPr>
          <p:spPr>
            <a:xfrm>
              <a:off x="3301124" y="5436670"/>
              <a:ext cx="2664000" cy="578882"/>
            </a:xfrm>
            <a:prstGeom prst="roundRect">
              <a:avLst>
                <a:gd fmla="val 16667" name="adj"/>
              </a:avLst>
            </a:prstGeom>
            <a:solidFill>
              <a:schemeClr val="accent3">
                <a:alpha val="49803"/>
              </a:scheme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Check accuracy of MAED results for the base year</a:t>
              </a:r>
              <a:endParaRPr/>
            </a:p>
          </p:txBody>
        </p:sp>
        <p:sp>
          <p:nvSpPr>
            <p:cNvPr id="575" name="Google Shape;575;p21"/>
            <p:cNvSpPr/>
            <p:nvPr/>
          </p:nvSpPr>
          <p:spPr>
            <a:xfrm>
              <a:off x="6054330" y="5413559"/>
              <a:ext cx="2664000" cy="612000"/>
            </a:xfrm>
            <a:prstGeom prst="roundRect">
              <a:avLst>
                <a:gd fmla="val 16667" name="adj"/>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Run the MAED model</a:t>
              </a:r>
              <a:endParaRPr/>
            </a:p>
          </p:txBody>
        </p:sp>
        <p:sp>
          <p:nvSpPr>
            <p:cNvPr id="576" name="Google Shape;576;p21"/>
            <p:cNvSpPr/>
            <p:nvPr/>
          </p:nvSpPr>
          <p:spPr>
            <a:xfrm>
              <a:off x="3301124" y="4709703"/>
              <a:ext cx="2664000" cy="578882"/>
            </a:xfrm>
            <a:prstGeom prst="roundRect">
              <a:avLst>
                <a:gd fmla="val 16667" name="adj"/>
              </a:avLst>
            </a:prstGeom>
            <a:solidFill>
              <a:schemeClr val="accent3">
                <a:alpha val="49803"/>
              </a:scheme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Light"/>
                  <a:ea typeface="Open Sans Light"/>
                  <a:cs typeface="Open Sans Light"/>
                  <a:sym typeface="Open Sans Light"/>
                </a:rPr>
                <a:t>Gather/Adjust  MAED parameters for the base year</a:t>
              </a:r>
              <a:endParaRPr/>
            </a:p>
          </p:txBody>
        </p:sp>
        <p:sp>
          <p:nvSpPr>
            <p:cNvPr id="577" name="Google Shape;577;p21"/>
            <p:cNvSpPr/>
            <p:nvPr/>
          </p:nvSpPr>
          <p:spPr>
            <a:xfrm rot="2987910">
              <a:off x="5155739" y="459752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21"/>
            <p:cNvSpPr/>
            <p:nvPr/>
          </p:nvSpPr>
          <p:spPr>
            <a:xfrm rot="-2343956">
              <a:off x="3170483" y="453656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21"/>
            <p:cNvSpPr/>
            <p:nvPr/>
          </p:nvSpPr>
          <p:spPr>
            <a:xfrm rot="8546125">
              <a:off x="7105308" y="444604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21"/>
            <p:cNvSpPr/>
            <p:nvPr/>
          </p:nvSpPr>
          <p:spPr>
            <a:xfrm rot="-7740072">
              <a:off x="5142566" y="4406266"/>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81" name="Google Shape;581;p21"/>
          <p:cNvSpPr txBox="1"/>
          <p:nvPr/>
        </p:nvSpPr>
        <p:spPr>
          <a:xfrm>
            <a:off x="856129" y="581364"/>
            <a:ext cx="9092551"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8.4 From data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collection to implementation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87" name="Google Shape;587;p22"/>
          <p:cNvSpPr/>
          <p:nvPr/>
        </p:nvSpPr>
        <p:spPr>
          <a:xfrm>
            <a:off x="2343781" y="2297091"/>
            <a:ext cx="2520000" cy="648000"/>
          </a:xfrm>
          <a:prstGeom prst="chevron">
            <a:avLst>
              <a:gd fmla="val 50000" name="adj"/>
            </a:avLst>
          </a:prstGeom>
          <a:solidFill>
            <a:srgbClr val="C00000">
              <a:alpha val="1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Base year reconstruction</a:t>
            </a:r>
            <a:endParaRPr/>
          </a:p>
        </p:txBody>
      </p:sp>
      <p:sp>
        <p:nvSpPr>
          <p:cNvPr id="588" name="Google Shape;588;p22"/>
          <p:cNvSpPr/>
          <p:nvPr/>
        </p:nvSpPr>
        <p:spPr>
          <a:xfrm>
            <a:off x="4817777" y="2298271"/>
            <a:ext cx="2520000" cy="648000"/>
          </a:xfrm>
          <a:prstGeom prst="chevron">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Open Sans Light"/>
                <a:ea typeface="Open Sans Light"/>
                <a:cs typeface="Open Sans Light"/>
                <a:sym typeface="Open Sans Light"/>
              </a:rPr>
              <a:t>Scenario development</a:t>
            </a:r>
            <a:endParaRPr/>
          </a:p>
        </p:txBody>
      </p:sp>
      <p:sp>
        <p:nvSpPr>
          <p:cNvPr id="589" name="Google Shape;589;p22"/>
          <p:cNvSpPr/>
          <p:nvPr/>
        </p:nvSpPr>
        <p:spPr>
          <a:xfrm>
            <a:off x="7291772" y="2298271"/>
            <a:ext cx="2520000" cy="648000"/>
          </a:xfrm>
          <a:prstGeom prst="chevron">
            <a:avLst>
              <a:gd fmla="val 50000" name="adj"/>
            </a:avLst>
          </a:prstGeom>
          <a:solidFill>
            <a:srgbClr val="C00000">
              <a:alpha val="1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Energy demand projections</a:t>
            </a:r>
            <a:endParaRPr/>
          </a:p>
        </p:txBody>
      </p:sp>
      <p:pic>
        <p:nvPicPr>
          <p:cNvPr descr="Screen Clipping" id="590" name="Google Shape;590;p22"/>
          <p:cNvPicPr preferRelativeResize="0"/>
          <p:nvPr/>
        </p:nvPicPr>
        <p:blipFill rotWithShape="1">
          <a:blip r:embed="rId3">
            <a:alphaModFix/>
          </a:blip>
          <a:srcRect b="0" l="0" r="0" t="0"/>
          <a:stretch/>
        </p:blipFill>
        <p:spPr>
          <a:xfrm>
            <a:off x="6752473" y="3109093"/>
            <a:ext cx="4309430" cy="2701837"/>
          </a:xfrm>
          <a:prstGeom prst="rect">
            <a:avLst/>
          </a:prstGeom>
          <a:noFill/>
          <a:ln>
            <a:noFill/>
          </a:ln>
        </p:spPr>
      </p:pic>
      <p:pic>
        <p:nvPicPr>
          <p:cNvPr descr="Screen Clipping" id="591" name="Google Shape;591;p22"/>
          <p:cNvPicPr preferRelativeResize="0"/>
          <p:nvPr/>
        </p:nvPicPr>
        <p:blipFill rotWithShape="1">
          <a:blip r:embed="rId4">
            <a:alphaModFix/>
          </a:blip>
          <a:srcRect b="0" l="0" r="0" t="0"/>
          <a:stretch/>
        </p:blipFill>
        <p:spPr>
          <a:xfrm>
            <a:off x="1792207" y="3118950"/>
            <a:ext cx="4303793" cy="2640248"/>
          </a:xfrm>
          <a:prstGeom prst="rect">
            <a:avLst/>
          </a:prstGeom>
          <a:noFill/>
          <a:ln>
            <a:noFill/>
          </a:ln>
        </p:spPr>
      </p:pic>
      <p:sp>
        <p:nvSpPr>
          <p:cNvPr id="592" name="Google Shape;592;p22"/>
          <p:cNvSpPr txBox="1"/>
          <p:nvPr/>
        </p:nvSpPr>
        <p:spPr>
          <a:xfrm>
            <a:off x="856129" y="581364"/>
            <a:ext cx="9092551"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8.4 From data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collection to implementation</a:t>
            </a:r>
            <a:endParaRPr/>
          </a:p>
        </p:txBody>
      </p:sp>
      <p:sp>
        <p:nvSpPr>
          <p:cNvPr id="593" name="Google Shape;593;p22"/>
          <p:cNvSpPr txBox="1"/>
          <p:nvPr/>
        </p:nvSpPr>
        <p:spPr>
          <a:xfrm>
            <a:off x="4724400" y="3286539"/>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22"/>
          <p:cNvSpPr txBox="1"/>
          <p:nvPr/>
        </p:nvSpPr>
        <p:spPr>
          <a:xfrm>
            <a:off x="904461" y="1792495"/>
            <a:ext cx="6997148" cy="447779"/>
          </a:xfrm>
          <a:prstGeom prst="rect">
            <a:avLst/>
          </a:prstGeom>
          <a:noFill/>
          <a:ln>
            <a:noFill/>
          </a:ln>
        </p:spPr>
        <p:txBody>
          <a:bodyPr anchorCtr="0" anchor="t" bIns="45700" lIns="91425" spcFirstLastPara="1" rIns="91425" wrap="square" tIns="45700">
            <a:noAutofit/>
          </a:bodyPr>
          <a:lstStyle/>
          <a:p>
            <a:pPr indent="0" lvl="6" marL="0" marR="0" rtl="0" algn="l">
              <a:lnSpc>
                <a:spcPct val="110000"/>
              </a:lnSpc>
              <a:spcBef>
                <a:spcPts val="0"/>
              </a:spcBef>
              <a:spcAft>
                <a:spcPts val="0"/>
              </a:spcAft>
              <a:buClr>
                <a:srgbClr val="9CC2E5"/>
              </a:buClr>
              <a:buSzPts val="2000"/>
              <a:buFont typeface="Arial"/>
              <a:buNone/>
            </a:pPr>
            <a:r>
              <a:rPr b="1" i="0" lang="en-GB" sz="2000" u="none" cap="none" strike="noStrike">
                <a:solidFill>
                  <a:srgbClr val="9CC2E5"/>
                </a:solidFill>
                <a:latin typeface="Open Sans"/>
                <a:ea typeface="Open Sans"/>
                <a:cs typeface="Open Sans"/>
                <a:sym typeface="Open Sans"/>
              </a:rPr>
              <a:t>Scenario development</a:t>
            </a:r>
            <a:endParaRPr b="0" i="0" sz="1800" u="none" cap="none" strike="noStrike">
              <a:solidFill>
                <a:srgbClr val="9CC2E5"/>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descr="Graphical user interface, website&#10;&#10;Description automatically generated" id="599" name="Google Shape;599;p23"/>
          <p:cNvPicPr preferRelativeResize="0"/>
          <p:nvPr/>
        </p:nvPicPr>
        <p:blipFill rotWithShape="1">
          <a:blip r:embed="rId3">
            <a:alphaModFix/>
          </a:blip>
          <a:srcRect b="0" l="0" r="0" t="0"/>
          <a:stretch/>
        </p:blipFill>
        <p:spPr>
          <a:xfrm>
            <a:off x="708" y="-19299"/>
            <a:ext cx="12190521" cy="6892739"/>
          </a:xfrm>
          <a:prstGeom prst="rect">
            <a:avLst/>
          </a:prstGeom>
          <a:noFill/>
          <a:ln>
            <a:noFill/>
          </a:ln>
        </p:spPr>
      </p:pic>
      <p:sp>
        <p:nvSpPr>
          <p:cNvPr id="600" name="Google Shape;600;p23"/>
          <p:cNvSpPr txBox="1"/>
          <p:nvPr/>
        </p:nvSpPr>
        <p:spPr>
          <a:xfrm>
            <a:off x="9899301" y="5905083"/>
            <a:ext cx="193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601" name="Google Shape;601;p23"/>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02" name="Google Shape;602;p23"/>
          <p:cNvSpPr txBox="1"/>
          <p:nvPr/>
        </p:nvSpPr>
        <p:spPr>
          <a:xfrm>
            <a:off x="8811492" y="4675914"/>
            <a:ext cx="323120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Lecture 8: "INPUT DATA CONSISTENCY AND STRUCTURE" , Energy Demands Projections with MAED (Model for Analysis of Energy Demand). Release Version 2.0.  [online presentation]. Climate Compatible Growth &amp; Programme and International Atomic Energy Agency.</a:t>
            </a:r>
            <a:endParaRPr sz="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descr="Graphical user interface, text" id="607" name="Google Shape;607;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8" name="Google Shape;608;p24"/>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nvSpPr>
        <p:spPr>
          <a:xfrm>
            <a:off x="887412" y="1849628"/>
            <a:ext cx="6175997" cy="398045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i="0" lang="en-GB" sz="2000" u="none" cap="none" strike="noStrike">
                <a:solidFill>
                  <a:srgbClr val="9DC3E6"/>
                </a:solidFill>
                <a:latin typeface="Open Sans"/>
                <a:ea typeface="Open Sans"/>
                <a:cs typeface="Open Sans"/>
                <a:sym typeface="Open Sans"/>
              </a:rPr>
              <a:t>Challenges for input data preparation in MAED</a:t>
            </a:r>
            <a:endParaRPr/>
          </a:p>
          <a:p>
            <a:pPr indent="-342900" lvl="0" marL="342900" marR="0" rtl="0" algn="l">
              <a:lnSpc>
                <a:spcPct val="100000"/>
              </a:lnSpc>
              <a:spcBef>
                <a:spcPts val="2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Being an end-use type model, MAED requires a considerable amount of input data</a:t>
            </a:r>
            <a:endParaRPr/>
          </a:p>
          <a:p>
            <a:pPr indent="-342900" lvl="0" marL="342900" marR="0" rtl="0" algn="l">
              <a:lnSpc>
                <a:spcPct val="100000"/>
              </a:lnSpc>
              <a:spcBef>
                <a:spcPts val="2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List of input data definitions and units in user manual</a:t>
            </a:r>
            <a:endParaRPr/>
          </a:p>
          <a:p>
            <a:pPr indent="-342900" lvl="0" marL="342900" marR="0" rtl="0" algn="l">
              <a:lnSpc>
                <a:spcPct val="100000"/>
              </a:lnSpc>
              <a:spcBef>
                <a:spcPts val="2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Delete all data when using the model for the first time in your country</a:t>
            </a:r>
            <a:endParaRPr/>
          </a:p>
          <a:p>
            <a:pPr indent="-342900" lvl="0" marL="342900" marR="0" rtl="0" algn="l">
              <a:lnSpc>
                <a:spcPct val="100000"/>
              </a:lnSpc>
              <a:spcBef>
                <a:spcPts val="2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Key issue: consistency of data → Use separate files for input data preparation</a:t>
            </a:r>
            <a:endParaRPr/>
          </a:p>
          <a:p>
            <a:pPr indent="-215900" lvl="0" marL="342900" marR="0" rtl="0" algn="l">
              <a:lnSpc>
                <a:spcPct val="100000"/>
              </a:lnSpc>
              <a:spcBef>
                <a:spcPts val="2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rgbClr val="333333"/>
              </a:buClr>
              <a:buSzPts val="16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135" name="Google Shape;135;p3"/>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36" name="Google Shape;136;p3"/>
          <p:cNvSpPr txBox="1"/>
          <p:nvPr>
            <p:ph type="title"/>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8.1 Overview of input data for MAED</a:t>
            </a:r>
            <a:endParaRPr/>
          </a:p>
        </p:txBody>
      </p:sp>
      <p:grpSp>
        <p:nvGrpSpPr>
          <p:cNvPr id="137" name="Google Shape;137;p3"/>
          <p:cNvGrpSpPr/>
          <p:nvPr/>
        </p:nvGrpSpPr>
        <p:grpSpPr>
          <a:xfrm>
            <a:off x="7920972" y="1302003"/>
            <a:ext cx="3330606" cy="4676191"/>
            <a:chOff x="7920972" y="1302003"/>
            <a:chExt cx="3330606" cy="4676191"/>
          </a:xfrm>
        </p:grpSpPr>
        <p:pic>
          <p:nvPicPr>
            <p:cNvPr descr="Screen Clipping" id="138" name="Google Shape;138;p3"/>
            <p:cNvPicPr preferRelativeResize="0"/>
            <p:nvPr/>
          </p:nvPicPr>
          <p:blipFill rotWithShape="1">
            <a:blip r:embed="rId3">
              <a:alphaModFix/>
            </a:blip>
            <a:srcRect b="0" l="0" r="0" t="0"/>
            <a:stretch/>
          </p:blipFill>
          <p:spPr>
            <a:xfrm>
              <a:off x="7920972" y="1302003"/>
              <a:ext cx="3330606" cy="4676191"/>
            </a:xfrm>
            <a:prstGeom prst="rect">
              <a:avLst/>
            </a:prstGeom>
            <a:noFill/>
            <a:ln>
              <a:noFill/>
            </a:ln>
          </p:spPr>
        </p:pic>
        <p:pic>
          <p:nvPicPr>
            <p:cNvPr id="139" name="Google Shape;139;p3"/>
            <p:cNvPicPr preferRelativeResize="0"/>
            <p:nvPr/>
          </p:nvPicPr>
          <p:blipFill rotWithShape="1">
            <a:blip r:embed="rId4">
              <a:alphaModFix/>
            </a:blip>
            <a:srcRect b="0" l="0" r="0" t="0"/>
            <a:stretch/>
          </p:blipFill>
          <p:spPr>
            <a:xfrm>
              <a:off x="8110755" y="2531428"/>
              <a:ext cx="1039144" cy="41596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aphicFrame>
        <p:nvGraphicFramePr>
          <p:cNvPr id="144" name="Google Shape;144;p4"/>
          <p:cNvGraphicFramePr/>
          <p:nvPr/>
        </p:nvGraphicFramePr>
        <p:xfrm>
          <a:off x="915764" y="2313167"/>
          <a:ext cx="3000000" cy="3000000"/>
        </p:xfrm>
        <a:graphic>
          <a:graphicData uri="http://schemas.openxmlformats.org/drawingml/2006/table">
            <a:tbl>
              <a:tblPr bandRow="1" firstRow="1">
                <a:noFill/>
                <a:tableStyleId>{E819D010-5D12-4CC0-87E3-F741D08F352A}</a:tableStyleId>
              </a:tblPr>
              <a:tblGrid>
                <a:gridCol w="2322500"/>
                <a:gridCol w="2547250"/>
                <a:gridCol w="2198925"/>
                <a:gridCol w="3379775"/>
              </a:tblGrid>
              <a:tr h="370850">
                <a:tc>
                  <a:txBody>
                    <a:bodyPr/>
                    <a:lstStyle/>
                    <a:p>
                      <a:pPr indent="0" lvl="0" marL="0" marR="0" rtl="0" algn="l">
                        <a:lnSpc>
                          <a:spcPct val="100000"/>
                        </a:lnSpc>
                        <a:spcBef>
                          <a:spcPts val="0"/>
                        </a:spcBef>
                        <a:spcAft>
                          <a:spcPts val="0"/>
                        </a:spcAft>
                        <a:buClr>
                          <a:srgbClr val="333333"/>
                        </a:buClr>
                        <a:buSzPts val="1600"/>
                        <a:buFont typeface="Open Sans Light"/>
                        <a:buNone/>
                      </a:pPr>
                      <a:r>
                        <a:rPr b="0" i="0" lang="en-GB" sz="1800" u="none" cap="none" strike="noStrike">
                          <a:solidFill>
                            <a:schemeClr val="dk1"/>
                          </a:solidFill>
                          <a:latin typeface="Open Sans Light"/>
                          <a:ea typeface="Open Sans Light"/>
                          <a:cs typeface="Open Sans Light"/>
                          <a:sym typeface="Open Sans Light"/>
                        </a:rPr>
                        <a:t>Data from general statistical information</a:t>
                      </a:r>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333333"/>
                        </a:buClr>
                        <a:buSzPts val="1600"/>
                        <a:buFont typeface="Open Sans Light"/>
                        <a:buNone/>
                      </a:pPr>
                      <a:r>
                        <a:rPr b="0" i="0" lang="en-GB" sz="1800" u="none" cap="none" strike="noStrike">
                          <a:solidFill>
                            <a:schemeClr val="dk1"/>
                          </a:solidFill>
                          <a:latin typeface="Open Sans Light"/>
                          <a:ea typeface="Open Sans Light"/>
                          <a:cs typeface="Open Sans Light"/>
                          <a:sym typeface="Open Sans Light"/>
                        </a:rPr>
                        <a:t>Data requiring </a:t>
                      </a:r>
                      <a:br>
                        <a:rPr b="0" i="0" lang="en-GB" sz="1800" u="none" cap="none" strike="noStrike">
                          <a:solidFill>
                            <a:srgbClr val="000000"/>
                          </a:solidFill>
                          <a:latin typeface="Open Sans Light"/>
                          <a:ea typeface="Open Sans Light"/>
                          <a:cs typeface="Open Sans Light"/>
                          <a:sym typeface="Open Sans Light"/>
                        </a:rPr>
                      </a:br>
                      <a:r>
                        <a:rPr b="0" i="0" lang="en-GB" sz="1800" u="none" cap="none" strike="noStrike">
                          <a:solidFill>
                            <a:schemeClr val="dk1"/>
                          </a:solidFill>
                          <a:latin typeface="Open Sans Light"/>
                          <a:ea typeface="Open Sans Light"/>
                          <a:cs typeface="Open Sans Light"/>
                          <a:sym typeface="Open Sans Light"/>
                        </a:rPr>
                        <a:t>analysis</a:t>
                      </a:r>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333333"/>
                        </a:buClr>
                        <a:buSzPts val="1600"/>
                        <a:buFont typeface="Open Sans Light"/>
                        <a:buNone/>
                      </a:pPr>
                      <a:r>
                        <a:rPr b="0" i="0" lang="en-GB" sz="1800" u="none" cap="none" strike="noStrike">
                          <a:solidFill>
                            <a:schemeClr val="dk1"/>
                          </a:solidFill>
                          <a:latin typeface="Open Sans Light"/>
                          <a:ea typeface="Open Sans Light"/>
                          <a:cs typeface="Open Sans Light"/>
                          <a:sym typeface="Open Sans Light"/>
                        </a:rPr>
                        <a:t>Data that can </a:t>
                      </a:r>
                      <a:br>
                        <a:rPr b="0" i="0" lang="en-GB" sz="1800" u="none" cap="none" strike="noStrike">
                          <a:solidFill>
                            <a:srgbClr val="000000"/>
                          </a:solidFill>
                          <a:latin typeface="Open Sans Light"/>
                          <a:ea typeface="Open Sans Light"/>
                          <a:cs typeface="Open Sans Light"/>
                          <a:sym typeface="Open Sans Light"/>
                        </a:rPr>
                      </a:br>
                      <a:r>
                        <a:rPr b="0" i="0" lang="en-GB" sz="1800" u="none" cap="none" strike="noStrike">
                          <a:solidFill>
                            <a:schemeClr val="dk1"/>
                          </a:solidFill>
                          <a:latin typeface="Open Sans Light"/>
                          <a:ea typeface="Open Sans Light"/>
                          <a:cs typeface="Open Sans Light"/>
                          <a:sym typeface="Open Sans Light"/>
                        </a:rPr>
                        <a:t>be derived</a:t>
                      </a:r>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333333"/>
                        </a:buClr>
                        <a:buSzPts val="1600"/>
                        <a:buFont typeface="Open Sans Light"/>
                        <a:buNone/>
                      </a:pPr>
                      <a:r>
                        <a:rPr b="0" i="0" lang="en-GB" sz="1800" u="none" cap="none" strike="noStrike">
                          <a:solidFill>
                            <a:schemeClr val="dk1"/>
                          </a:solidFill>
                          <a:latin typeface="Open Sans Light"/>
                          <a:ea typeface="Open Sans Light"/>
                          <a:cs typeface="Open Sans Light"/>
                          <a:sym typeface="Open Sans Light"/>
                        </a:rPr>
                        <a:t>Data that relies </a:t>
                      </a:r>
                      <a:br>
                        <a:rPr b="0" i="0" lang="en-GB" sz="1800" u="none" cap="none" strike="noStrike">
                          <a:solidFill>
                            <a:srgbClr val="000000"/>
                          </a:solidFill>
                          <a:latin typeface="Open Sans Light"/>
                          <a:ea typeface="Open Sans Light"/>
                          <a:cs typeface="Open Sans Light"/>
                          <a:sym typeface="Open Sans Light"/>
                        </a:rPr>
                      </a:br>
                      <a:r>
                        <a:rPr b="0" i="0" lang="en-GB" sz="1800" u="none" cap="none" strike="noStrike">
                          <a:solidFill>
                            <a:schemeClr val="dk1"/>
                          </a:solidFill>
                          <a:latin typeface="Open Sans Light"/>
                          <a:ea typeface="Open Sans Light"/>
                          <a:cs typeface="Open Sans Light"/>
                          <a:sym typeface="Open Sans Light"/>
                        </a:rPr>
                        <a:t>on assumptions</a:t>
                      </a:r>
                      <a:endParaRPr/>
                    </a:p>
                  </a:txBody>
                  <a:tcPr marT="45725" marB="45725" marR="91450" marL="91450">
                    <a:lnB cap="flat" cmpd="sng" w="12700">
                      <a:solidFill>
                        <a:schemeClr val="dk1"/>
                      </a:solidFill>
                      <a:prstDash val="solid"/>
                      <a:round/>
                      <a:headEnd len="sm" w="sm" type="none"/>
                      <a:tailEnd len="sm" w="sm" type="none"/>
                    </a:lnB>
                  </a:tcPr>
                </a:tc>
              </a:tr>
              <a:tr h="370850">
                <a:tc>
                  <a:txBody>
                    <a:bodyPr/>
                    <a:lstStyle/>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GDP and GDP structure</a:t>
                      </a:r>
                      <a:endParaRPr/>
                    </a:p>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Demographic data</a:t>
                      </a:r>
                      <a:endParaRPr/>
                    </a:p>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Car ownership</a:t>
                      </a:r>
                      <a:endParaRPr/>
                    </a:p>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Number of houses </a:t>
                      </a:r>
                      <a:endParaRPr/>
                    </a:p>
                  </a:txBody>
                  <a:tcPr marT="45725" marB="45725" marR="91450" marL="91450">
                    <a:lnT cap="flat" cmpd="sng" w="12700">
                      <a:solidFill>
                        <a:schemeClr val="dk1"/>
                      </a:solidFill>
                      <a:prstDash val="solid"/>
                      <a:round/>
                      <a:headEnd len="sm" w="sm" type="none"/>
                      <a:tailEnd len="sm" w="sm" type="none"/>
                    </a:lnT>
                  </a:tcPr>
                </a:tc>
                <a:tc>
                  <a:txBody>
                    <a:bodyPr/>
                    <a:lstStyle/>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Energy balance by sectoral end-use</a:t>
                      </a:r>
                      <a:endParaRPr/>
                    </a:p>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Efficiencies of processes and equipment</a:t>
                      </a:r>
                      <a:endParaRPr/>
                    </a:p>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Load factors of transportation modes</a:t>
                      </a:r>
                      <a:endParaRPr/>
                    </a:p>
                  </a:txBody>
                  <a:tcPr marT="45725" marB="45725" marR="91450" marL="91450">
                    <a:lnT cap="flat" cmpd="sng" w="12700">
                      <a:solidFill>
                        <a:schemeClr val="dk1"/>
                      </a:solidFill>
                      <a:prstDash val="solid"/>
                      <a:round/>
                      <a:headEnd len="sm" w="sm" type="none"/>
                      <a:tailEnd len="sm" w="sm" type="none"/>
                    </a:lnT>
                  </a:tcPr>
                </a:tc>
                <a:tc>
                  <a:txBody>
                    <a:bodyPr/>
                    <a:lstStyle/>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Energy intensities of specific processes</a:t>
                      </a:r>
                      <a:endParaRPr/>
                    </a:p>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Household size by type of dwelling</a:t>
                      </a:r>
                      <a:endParaRPr/>
                    </a:p>
                    <a:p>
                      <a:pPr indent="-342900" lvl="0" marL="342900" marR="0" rtl="0" algn="l">
                        <a:lnSpc>
                          <a:spcPct val="100000"/>
                        </a:lnSpc>
                        <a:spcBef>
                          <a:spcPts val="0"/>
                        </a:spcBef>
                        <a:spcAft>
                          <a:spcPts val="0"/>
                        </a:spcAft>
                        <a:buClr>
                          <a:srgbClr val="333333"/>
                        </a:buClr>
                        <a:buSzPts val="1600"/>
                        <a:buFont typeface="Arial"/>
                        <a:buChar char="•"/>
                      </a:pPr>
                      <a:r>
                        <a:rPr b="0" i="0" lang="en-GB" sz="1800" u="none" cap="none" strike="noStrike">
                          <a:solidFill>
                            <a:schemeClr val="dk1"/>
                          </a:solidFill>
                          <a:latin typeface="Open Sans Light"/>
                          <a:ea typeface="Open Sans Light"/>
                          <a:cs typeface="Open Sans Light"/>
                          <a:sym typeface="Open Sans Light"/>
                        </a:rPr>
                        <a:t>Mobility of the population</a:t>
                      </a:r>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l">
                        <a:spcBef>
                          <a:spcPts val="0"/>
                        </a:spcBef>
                        <a:spcAft>
                          <a:spcPts val="0"/>
                        </a:spcAft>
                        <a:buNone/>
                      </a:pPr>
                      <a:r>
                        <a:rPr b="0" i="0" lang="en-GB" sz="1800" u="none" cap="none" strike="noStrike">
                          <a:latin typeface="Open Sans Light"/>
                          <a:ea typeface="Open Sans Light"/>
                          <a:cs typeface="Open Sans Light"/>
                          <a:sym typeface="Open Sans Light"/>
                        </a:rPr>
                        <a:t>Assumptions based on, Surveys, Direct measurements, Judgment of experts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latin typeface="Open Sans Light"/>
                          <a:ea typeface="Open Sans Light"/>
                          <a:cs typeface="Open Sans Light"/>
                          <a:sym typeface="Open Sans Light"/>
                        </a:rPr>
                        <a:t>Share of traditional biomass in industry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latin typeface="Open Sans Light"/>
                          <a:ea typeface="Open Sans Light"/>
                          <a:cs typeface="Open Sans Light"/>
                          <a:sym typeface="Open Sans Light"/>
                        </a:rPr>
                        <a:t>Heat by temperature level in a given industry </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latin typeface="Open Sans Light"/>
                          <a:ea typeface="Open Sans Light"/>
                          <a:cs typeface="Open Sans Light"/>
                          <a:sym typeface="Open Sans Light"/>
                        </a:rPr>
                        <a:t>Energy intensity for cooking</a:t>
                      </a:r>
                      <a:endParaRPr/>
                    </a:p>
                    <a:p>
                      <a:pPr indent="0" lvl="0" marL="0" marR="0" rtl="0" algn="l">
                        <a:spcBef>
                          <a:spcPts val="0"/>
                        </a:spcBef>
                        <a:spcAft>
                          <a:spcPts val="0"/>
                        </a:spcAft>
                        <a:buNone/>
                      </a:pPr>
                      <a:r>
                        <a:t/>
                      </a:r>
                      <a:endParaRPr b="0" i="0" sz="1800" u="none" cap="none" strike="noStrike">
                        <a:latin typeface="Open Sans Light"/>
                        <a:ea typeface="Open Sans Light"/>
                        <a:cs typeface="Open Sans Light"/>
                        <a:sym typeface="Open Sans Light"/>
                      </a:endParaRPr>
                    </a:p>
                  </a:txBody>
                  <a:tcPr marT="45725" marB="45725" marR="91450" marL="91450">
                    <a:lnT cap="flat" cmpd="sng" w="12700">
                      <a:solidFill>
                        <a:schemeClr val="dk1"/>
                      </a:solidFill>
                      <a:prstDash val="solid"/>
                      <a:round/>
                      <a:headEnd len="sm" w="sm" type="none"/>
                      <a:tailEnd len="sm" w="sm" type="none"/>
                    </a:lnT>
                  </a:tcPr>
                </a:tc>
              </a:tr>
            </a:tbl>
          </a:graphicData>
        </a:graphic>
      </p:graphicFrame>
      <p:sp>
        <p:nvSpPr>
          <p:cNvPr id="145" name="Google Shape;145;p4"/>
          <p:cNvSpPr txBox="1"/>
          <p:nvPr/>
        </p:nvSpPr>
        <p:spPr>
          <a:xfrm>
            <a:off x="880787" y="1829750"/>
            <a:ext cx="4617500" cy="52477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i="0" lang="en-GB" sz="2000" u="none" cap="none" strike="noStrike">
                <a:solidFill>
                  <a:srgbClr val="9DC3E6"/>
                </a:solidFill>
                <a:latin typeface="Open Sans"/>
                <a:ea typeface="Open Sans"/>
                <a:cs typeface="Open Sans"/>
                <a:sym typeface="Open Sans"/>
              </a:rPr>
              <a:t>Input data sources</a:t>
            </a:r>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rgbClr val="9DC3E6"/>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rgbClr val="9DC3E6"/>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rgbClr val="9DC3E6"/>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rgbClr val="9DC3E6"/>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rgbClr val="9DC3E6"/>
              </a:solidFill>
              <a:latin typeface="Open Sans"/>
              <a:ea typeface="Open Sans"/>
              <a:cs typeface="Open Sans"/>
              <a:sym typeface="Open Sans"/>
            </a:endParaRPr>
          </a:p>
          <a:p>
            <a:pPr indent="0" lvl="0" marL="0" marR="0" rtl="0" algn="l">
              <a:lnSpc>
                <a:spcPct val="100000"/>
              </a:lnSpc>
              <a:spcBef>
                <a:spcPts val="2200"/>
              </a:spcBef>
              <a:spcAft>
                <a:spcPts val="0"/>
              </a:spcAft>
              <a:buClr>
                <a:srgbClr val="333333"/>
              </a:buClr>
              <a:buSzPts val="16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146" name="Google Shape;146;p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47" name="Google Shape;147;p4"/>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u="none" cap="none" strike="noStrike">
                <a:solidFill>
                  <a:schemeClr val="dk1"/>
                </a:solidFill>
                <a:latin typeface="Open Sans"/>
                <a:ea typeface="Open Sans"/>
                <a:cs typeface="Open Sans"/>
                <a:sym typeface="Open Sans"/>
              </a:rPr>
              <a:t>Lecture 8.1 Overview of input data for MAED</a:t>
            </a:r>
            <a:endParaRPr/>
          </a:p>
        </p:txBody>
      </p:sp>
      <p:cxnSp>
        <p:nvCxnSpPr>
          <p:cNvPr id="148" name="Google Shape;148;p4"/>
          <p:cNvCxnSpPr/>
          <p:nvPr/>
        </p:nvCxnSpPr>
        <p:spPr>
          <a:xfrm flipH="1">
            <a:off x="3226906" y="2415209"/>
            <a:ext cx="6625" cy="3293164"/>
          </a:xfrm>
          <a:prstGeom prst="straightConnector1">
            <a:avLst/>
          </a:prstGeom>
          <a:noFill/>
          <a:ln cap="flat" cmpd="sng" w="12700">
            <a:solidFill>
              <a:schemeClr val="dk1"/>
            </a:solidFill>
            <a:prstDash val="solid"/>
            <a:miter lim="800000"/>
            <a:headEnd len="sm" w="sm" type="none"/>
            <a:tailEnd len="sm" w="sm" type="none"/>
          </a:ln>
        </p:spPr>
      </p:cxnSp>
      <p:cxnSp>
        <p:nvCxnSpPr>
          <p:cNvPr id="149" name="Google Shape;149;p4"/>
          <p:cNvCxnSpPr/>
          <p:nvPr/>
        </p:nvCxnSpPr>
        <p:spPr>
          <a:xfrm flipH="1">
            <a:off x="5784575" y="2415208"/>
            <a:ext cx="6625" cy="3306416"/>
          </a:xfrm>
          <a:prstGeom prst="straightConnector1">
            <a:avLst/>
          </a:prstGeom>
          <a:noFill/>
          <a:ln cap="flat" cmpd="sng" w="12700">
            <a:solidFill>
              <a:schemeClr val="dk1"/>
            </a:solidFill>
            <a:prstDash val="solid"/>
            <a:miter lim="800000"/>
            <a:headEnd len="sm" w="sm" type="none"/>
            <a:tailEnd len="sm" w="sm" type="none"/>
          </a:ln>
        </p:spPr>
      </p:cxnSp>
      <p:cxnSp>
        <p:nvCxnSpPr>
          <p:cNvPr id="150" name="Google Shape;150;p4"/>
          <p:cNvCxnSpPr/>
          <p:nvPr/>
        </p:nvCxnSpPr>
        <p:spPr>
          <a:xfrm flipH="1">
            <a:off x="7964557" y="2395329"/>
            <a:ext cx="6625" cy="3306416"/>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56" name="Google Shape;156;p5"/>
          <p:cNvSpPr txBox="1"/>
          <p:nvPr/>
        </p:nvSpPr>
        <p:spPr>
          <a:xfrm>
            <a:off x="904461" y="1825625"/>
            <a:ext cx="10515600" cy="2548248"/>
          </a:xfrm>
          <a:prstGeom prst="rect">
            <a:avLst/>
          </a:prstGeom>
          <a:noFill/>
          <a:ln>
            <a:noFill/>
          </a:ln>
        </p:spPr>
        <p:txBody>
          <a:bodyPr anchorCtr="0" anchor="t" bIns="45700" lIns="91425" spcFirstLastPara="1" rIns="91425" wrap="square" tIns="45700">
            <a:noAutofit/>
          </a:bodyPr>
          <a:lstStyle/>
          <a:p>
            <a:pPr indent="0" lvl="6" marL="0" marR="0" rtl="0" algn="l">
              <a:lnSpc>
                <a:spcPct val="110000"/>
              </a:lnSpc>
              <a:spcBef>
                <a:spcPts val="0"/>
              </a:spcBef>
              <a:spcAft>
                <a:spcPts val="0"/>
              </a:spcAft>
              <a:buClr>
                <a:srgbClr val="333333"/>
              </a:buClr>
              <a:buSzPts val="1300"/>
              <a:buFont typeface="Arial"/>
              <a:buNone/>
            </a:pPr>
            <a:r>
              <a:rPr b="1" i="0" lang="en-GB" sz="2000" u="none" cap="none" strike="noStrike">
                <a:solidFill>
                  <a:srgbClr val="9CC2E5"/>
                </a:solidFill>
                <a:latin typeface="Open Sans"/>
                <a:ea typeface="Open Sans"/>
                <a:cs typeface="Open Sans"/>
                <a:sym typeface="Open Sans"/>
              </a:rPr>
              <a:t>Execution of MAED study</a:t>
            </a:r>
            <a:endParaRPr b="1" i="0" sz="2000" u="none" cap="none" strike="noStrike">
              <a:solidFill>
                <a:srgbClr val="9CC2E5"/>
              </a:solidFill>
              <a:latin typeface="Open Sans"/>
              <a:ea typeface="Open Sans"/>
              <a:cs typeface="Open Sans"/>
              <a:sym typeface="Open Sans"/>
            </a:endParaRPr>
          </a:p>
          <a:p>
            <a:pPr indent="-457200" lvl="6" marL="457200" marR="0" rtl="0" algn="l">
              <a:lnSpc>
                <a:spcPct val="120000"/>
              </a:lnSpc>
              <a:spcBef>
                <a:spcPts val="2200"/>
              </a:spcBef>
              <a:spcAft>
                <a:spcPts val="0"/>
              </a:spcAft>
              <a:buClr>
                <a:srgbClr val="333333"/>
              </a:buClr>
              <a:buSzPts val="1300"/>
              <a:buFont typeface="Calibri"/>
              <a:buAutoNum type="arabicPeriod"/>
            </a:pPr>
            <a:r>
              <a:rPr b="0" i="0" lang="en-GB" sz="2000" u="none" cap="none" strike="noStrike">
                <a:solidFill>
                  <a:schemeClr val="dk1"/>
                </a:solidFill>
                <a:latin typeface="Open Sans"/>
                <a:ea typeface="Open Sans"/>
                <a:cs typeface="Open Sans"/>
                <a:sym typeface="Open Sans"/>
              </a:rPr>
              <a:t>Reconstruction of the energy consumption in the base year. Total energy </a:t>
            </a:r>
            <a:br>
              <a:rPr b="0" i="0" lang="en-GB" sz="2000" u="none" cap="none" strike="noStrike">
                <a:solidFill>
                  <a:schemeClr val="dk1"/>
                </a:solidFill>
                <a:latin typeface="Open Sans"/>
                <a:ea typeface="Open Sans"/>
                <a:cs typeface="Open Sans"/>
                <a:sym typeface="Open Sans"/>
              </a:rPr>
            </a:br>
            <a:r>
              <a:rPr b="0" i="0" lang="en-GB" sz="2000" u="none" cap="none" strike="noStrike">
                <a:solidFill>
                  <a:schemeClr val="dk1"/>
                </a:solidFill>
                <a:latin typeface="Open Sans"/>
                <a:ea typeface="Open Sans"/>
                <a:cs typeface="Open Sans"/>
                <a:sym typeface="Open Sans"/>
              </a:rPr>
              <a:t>consumption by sectors, by end-use, and by energy carriers. Consumption </a:t>
            </a:r>
            <a:br>
              <a:rPr b="0" i="0" lang="en-GB" sz="2000" u="none" cap="none" strike="noStrike">
                <a:solidFill>
                  <a:schemeClr val="dk1"/>
                </a:solidFill>
                <a:latin typeface="Open Sans"/>
                <a:ea typeface="Open Sans"/>
                <a:cs typeface="Open Sans"/>
                <a:sym typeface="Open Sans"/>
              </a:rPr>
            </a:br>
            <a:r>
              <a:rPr b="0" i="0" lang="en-GB" sz="2000" u="none" cap="none" strike="noStrike">
                <a:solidFill>
                  <a:schemeClr val="dk1"/>
                </a:solidFill>
                <a:latin typeface="Open Sans"/>
                <a:ea typeface="Open Sans"/>
                <a:cs typeface="Open Sans"/>
                <a:sym typeface="Open Sans"/>
              </a:rPr>
              <a:t>output from the MAED model must be equal to actual data in the base year.</a:t>
            </a:r>
            <a:endParaRPr/>
          </a:p>
          <a:p>
            <a:pPr indent="-457200" lvl="6" marL="457200" marR="0" rtl="0" algn="l">
              <a:lnSpc>
                <a:spcPct val="120000"/>
              </a:lnSpc>
              <a:spcBef>
                <a:spcPts val="1000"/>
              </a:spcBef>
              <a:spcAft>
                <a:spcPts val="0"/>
              </a:spcAft>
              <a:buClr>
                <a:srgbClr val="333333"/>
              </a:buClr>
              <a:buSzPts val="1300"/>
              <a:buFont typeface="Calibri"/>
              <a:buAutoNum type="arabicPeriod"/>
            </a:pPr>
            <a:r>
              <a:rPr b="0" i="0" lang="en-GB" sz="2000" u="none" cap="none" strike="noStrike">
                <a:solidFill>
                  <a:schemeClr val="dk1"/>
                </a:solidFill>
                <a:latin typeface="Open Sans"/>
                <a:ea typeface="Open Sans"/>
                <a:cs typeface="Open Sans"/>
                <a:sym typeface="Open Sans"/>
              </a:rPr>
              <a:t>Establishing scenarios of economic, social, and technological development.</a:t>
            </a:r>
            <a:endParaRPr/>
          </a:p>
          <a:p>
            <a:pPr indent="-457200" lvl="6" marL="457200" marR="0" rtl="0" algn="l">
              <a:lnSpc>
                <a:spcPct val="120000"/>
              </a:lnSpc>
              <a:spcBef>
                <a:spcPts val="1000"/>
              </a:spcBef>
              <a:spcAft>
                <a:spcPts val="0"/>
              </a:spcAft>
              <a:buClr>
                <a:srgbClr val="333333"/>
              </a:buClr>
              <a:buSzPts val="1300"/>
              <a:buFont typeface="Calibri"/>
              <a:buAutoNum type="arabicPeriod"/>
            </a:pPr>
            <a:r>
              <a:rPr b="0" i="0" lang="en-GB" sz="2000" u="none" cap="none" strike="noStrike">
                <a:solidFill>
                  <a:schemeClr val="dk1"/>
                </a:solidFill>
                <a:latin typeface="Open Sans"/>
                <a:ea typeface="Open Sans"/>
                <a:cs typeface="Open Sans"/>
                <a:sym typeface="Open Sans"/>
              </a:rPr>
              <a:t>Analysis of energy demand projections arising from the scenarios.</a:t>
            </a:r>
            <a:endParaRPr/>
          </a:p>
        </p:txBody>
      </p:sp>
      <p:sp>
        <p:nvSpPr>
          <p:cNvPr id="157" name="Google Shape;157;p5"/>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u="none" cap="none" strike="noStrike">
                <a:solidFill>
                  <a:schemeClr val="dk1"/>
                </a:solidFill>
                <a:latin typeface="Open Sans"/>
                <a:ea typeface="Open Sans"/>
                <a:cs typeface="Open Sans"/>
                <a:sym typeface="Open Sans"/>
              </a:rPr>
              <a:t>Lecture 8.1 Overview of input data for MAED</a:t>
            </a:r>
            <a:endParaRPr/>
          </a:p>
        </p:txBody>
      </p:sp>
      <p:sp>
        <p:nvSpPr>
          <p:cNvPr id="158" name="Google Shape;158;p5"/>
          <p:cNvSpPr/>
          <p:nvPr/>
        </p:nvSpPr>
        <p:spPr>
          <a:xfrm>
            <a:off x="1902370" y="4846684"/>
            <a:ext cx="2986331" cy="1149045"/>
          </a:xfrm>
          <a:prstGeom prst="chevron">
            <a:avLst>
              <a:gd fmla="val 50000" name="adj"/>
            </a:avLst>
          </a:prstGeom>
          <a:solidFill>
            <a:srgbClr val="A8D08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Open Sans"/>
                <a:ea typeface="Open Sans"/>
                <a:cs typeface="Open Sans"/>
                <a:sym typeface="Open Sans"/>
              </a:rPr>
              <a:t>1. Base year reconstruction</a:t>
            </a:r>
            <a:endParaRPr/>
          </a:p>
        </p:txBody>
      </p:sp>
      <p:sp>
        <p:nvSpPr>
          <p:cNvPr id="159" name="Google Shape;159;p5"/>
          <p:cNvSpPr/>
          <p:nvPr/>
        </p:nvSpPr>
        <p:spPr>
          <a:xfrm>
            <a:off x="4530575" y="4846684"/>
            <a:ext cx="2986331" cy="1149045"/>
          </a:xfrm>
          <a:prstGeom prst="chevron">
            <a:avLst>
              <a:gd fmla="val 50000" name="adj"/>
            </a:avLst>
          </a:prstGeom>
          <a:solidFill>
            <a:srgbClr val="A8D08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Open Sans"/>
                <a:ea typeface="Open Sans"/>
                <a:cs typeface="Open Sans"/>
                <a:sym typeface="Open Sans"/>
              </a:rPr>
              <a:t>2. Scenario development</a:t>
            </a:r>
            <a:endParaRPr/>
          </a:p>
        </p:txBody>
      </p:sp>
      <p:sp>
        <p:nvSpPr>
          <p:cNvPr id="160" name="Google Shape;160;p5"/>
          <p:cNvSpPr/>
          <p:nvPr/>
        </p:nvSpPr>
        <p:spPr>
          <a:xfrm>
            <a:off x="7119499" y="4846684"/>
            <a:ext cx="2986331" cy="1149045"/>
          </a:xfrm>
          <a:prstGeom prst="chevron">
            <a:avLst>
              <a:gd fmla="val 50000" name="adj"/>
            </a:avLst>
          </a:prstGeom>
          <a:solidFill>
            <a:srgbClr val="A8D08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Open Sans"/>
                <a:ea typeface="Open Sans"/>
                <a:cs typeface="Open Sans"/>
                <a:sym typeface="Open Sans"/>
              </a:rPr>
              <a:t>3. Results Analysis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66" name="Google Shape;166;p6"/>
          <p:cNvSpPr txBox="1"/>
          <p:nvPr/>
        </p:nvSpPr>
        <p:spPr>
          <a:xfrm>
            <a:off x="838200" y="1825625"/>
            <a:ext cx="10515600" cy="2548248"/>
          </a:xfrm>
          <a:prstGeom prst="rect">
            <a:avLst/>
          </a:prstGeom>
          <a:noFill/>
          <a:ln>
            <a:noFill/>
          </a:ln>
        </p:spPr>
        <p:txBody>
          <a:bodyPr anchorCtr="0" anchor="t" bIns="45700" lIns="91425" spcFirstLastPara="1" rIns="91425" wrap="square" tIns="45700">
            <a:noAutofit/>
          </a:bodyPr>
          <a:lstStyle/>
          <a:p>
            <a:pPr indent="0" lvl="6" marL="0" marR="0" rtl="0" algn="l">
              <a:lnSpc>
                <a:spcPct val="110000"/>
              </a:lnSpc>
              <a:spcBef>
                <a:spcPts val="0"/>
              </a:spcBef>
              <a:spcAft>
                <a:spcPts val="0"/>
              </a:spcAft>
              <a:buClr>
                <a:srgbClr val="333333"/>
              </a:buClr>
              <a:buSzPts val="1300"/>
              <a:buFont typeface="Arial"/>
              <a:buNone/>
            </a:pPr>
            <a:r>
              <a:rPr b="1" i="0" lang="en-GB" sz="2000" u="none" cap="none" strike="noStrike">
                <a:solidFill>
                  <a:srgbClr val="9CC2E5"/>
                </a:solidFill>
                <a:latin typeface="Open Sans"/>
                <a:ea typeface="Open Sans"/>
                <a:cs typeface="Open Sans"/>
                <a:sym typeface="Open Sans"/>
              </a:rPr>
              <a:t>Base year selection and reconstruction</a:t>
            </a:r>
            <a:endParaRPr/>
          </a:p>
          <a:p>
            <a:pPr indent="0" lvl="0" marL="0" marR="0" rtl="0" algn="l">
              <a:lnSpc>
                <a:spcPct val="100000"/>
              </a:lnSpc>
              <a:spcBef>
                <a:spcPts val="2200"/>
              </a:spcBef>
              <a:spcAft>
                <a:spcPts val="0"/>
              </a:spcAft>
              <a:buClr>
                <a:schemeClr val="dk1"/>
              </a:buClr>
              <a:buSzPts val="1600"/>
              <a:buFont typeface="Arial"/>
              <a:buNone/>
            </a:pPr>
            <a:r>
              <a:t/>
            </a:r>
            <a:endParaRPr b="0" i="0" sz="2800" u="none" cap="none" strike="noStrike">
              <a:solidFill>
                <a:schemeClr val="dk1"/>
              </a:solidFill>
              <a:latin typeface="Open Sans"/>
              <a:ea typeface="Open Sans"/>
              <a:cs typeface="Open Sans"/>
              <a:sym typeface="Open Sans"/>
            </a:endParaRPr>
          </a:p>
          <a:p>
            <a:pPr indent="-342900" lvl="6" marL="342900" marR="0" rtl="0" algn="l">
              <a:lnSpc>
                <a:spcPct val="90000"/>
              </a:lnSpc>
              <a:spcBef>
                <a:spcPts val="1000"/>
              </a:spcBef>
              <a:spcAft>
                <a:spcPts val="0"/>
              </a:spcAft>
              <a:buClr>
                <a:srgbClr val="333333"/>
              </a:buClr>
              <a:buSzPts val="1300"/>
              <a:buFont typeface="Arial"/>
              <a:buChar char="•"/>
            </a:pPr>
            <a:r>
              <a:rPr b="0" i="0" lang="en-GB" sz="2000" u="none" cap="none" strike="noStrike">
                <a:solidFill>
                  <a:schemeClr val="dk1"/>
                </a:solidFill>
                <a:latin typeface="Open Sans"/>
                <a:ea typeface="Open Sans"/>
                <a:cs typeface="Open Sans"/>
                <a:sym typeface="Open Sans"/>
              </a:rPr>
              <a:t>The base year must be selected from a most recent year in the past for which energy and economic statistics are available, reliable, and consistent.</a:t>
            </a:r>
            <a:endParaRPr/>
          </a:p>
          <a:p>
            <a:pPr indent="-342900" lvl="6" marL="342900" marR="0" rtl="0" algn="l">
              <a:lnSpc>
                <a:spcPct val="90000"/>
              </a:lnSpc>
              <a:spcBef>
                <a:spcPts val="1000"/>
              </a:spcBef>
              <a:spcAft>
                <a:spcPts val="0"/>
              </a:spcAft>
              <a:buClr>
                <a:srgbClr val="333333"/>
              </a:buClr>
              <a:buSzPts val="1300"/>
              <a:buFont typeface="Arial"/>
              <a:buChar char="•"/>
            </a:pPr>
            <a:r>
              <a:rPr b="0" i="0" lang="en-GB" sz="2000" u="none" cap="none" strike="noStrike">
                <a:solidFill>
                  <a:schemeClr val="dk1"/>
                </a:solidFill>
                <a:latin typeface="Open Sans"/>
                <a:ea typeface="Open Sans"/>
                <a:cs typeface="Open Sans"/>
                <a:sym typeface="Open Sans"/>
              </a:rPr>
              <a:t>The base year should represent stable conditions of energy consumption.</a:t>
            </a:r>
            <a:endParaRPr/>
          </a:p>
          <a:p>
            <a:pPr indent="-342900" lvl="6" marL="342900" marR="0" rtl="0" algn="l">
              <a:lnSpc>
                <a:spcPct val="90000"/>
              </a:lnSpc>
              <a:spcBef>
                <a:spcPts val="1000"/>
              </a:spcBef>
              <a:spcAft>
                <a:spcPts val="0"/>
              </a:spcAft>
              <a:buClr>
                <a:srgbClr val="333333"/>
              </a:buClr>
              <a:buSzPts val="1300"/>
              <a:buFont typeface="Arial"/>
              <a:buChar char="•"/>
            </a:pPr>
            <a:r>
              <a:rPr b="0" i="0" lang="en-GB" sz="2000" u="none" cap="none" strike="noStrike">
                <a:solidFill>
                  <a:schemeClr val="dk1"/>
                </a:solidFill>
                <a:latin typeface="Open Sans"/>
                <a:ea typeface="Open Sans"/>
                <a:cs typeface="Open Sans"/>
                <a:sym typeface="Open Sans"/>
              </a:rPr>
              <a:t>Unusual situations should prevent a year from being selected.</a:t>
            </a:r>
            <a:endParaRPr/>
          </a:p>
        </p:txBody>
      </p:sp>
      <p:grpSp>
        <p:nvGrpSpPr>
          <p:cNvPr id="167" name="Google Shape;167;p6"/>
          <p:cNvGrpSpPr/>
          <p:nvPr/>
        </p:nvGrpSpPr>
        <p:grpSpPr>
          <a:xfrm>
            <a:off x="2811967" y="4047896"/>
            <a:ext cx="6411384" cy="2673782"/>
            <a:chOff x="2811967" y="4047896"/>
            <a:chExt cx="6411384" cy="2673782"/>
          </a:xfrm>
        </p:grpSpPr>
        <p:sp>
          <p:nvSpPr>
            <p:cNvPr id="168" name="Google Shape;168;p6"/>
            <p:cNvSpPr/>
            <p:nvPr/>
          </p:nvSpPr>
          <p:spPr>
            <a:xfrm>
              <a:off x="6054330" y="4709703"/>
              <a:ext cx="2664000" cy="578882"/>
            </a:xfrm>
            <a:prstGeom prst="roundRect">
              <a:avLst>
                <a:gd fmla="val 16667" name="adj"/>
              </a:avLst>
            </a:prstGeom>
            <a:solidFill>
              <a:schemeClr val="accent3">
                <a:alpha val="49803"/>
              </a:scheme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dk1"/>
                  </a:solidFill>
                  <a:latin typeface="Open Sans Light"/>
                  <a:ea typeface="Open Sans Light"/>
                  <a:cs typeface="Open Sans Light"/>
                  <a:sym typeface="Open Sans Light"/>
                </a:rPr>
                <a:t>Compute Input Data for the base year</a:t>
              </a:r>
              <a:endParaRPr/>
            </a:p>
          </p:txBody>
        </p:sp>
        <p:sp>
          <p:nvSpPr>
            <p:cNvPr id="169" name="Google Shape;169;p6"/>
            <p:cNvSpPr/>
            <p:nvPr/>
          </p:nvSpPr>
          <p:spPr>
            <a:xfrm>
              <a:off x="3301124" y="5436670"/>
              <a:ext cx="2664000" cy="578882"/>
            </a:xfrm>
            <a:prstGeom prst="roundRect">
              <a:avLst>
                <a:gd fmla="val 16667" name="adj"/>
              </a:avLst>
            </a:prstGeom>
            <a:solidFill>
              <a:schemeClr val="accent3">
                <a:alpha val="49803"/>
              </a:scheme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dk1"/>
                  </a:solidFill>
                  <a:latin typeface="Open Sans Light"/>
                  <a:ea typeface="Open Sans Light"/>
                  <a:cs typeface="Open Sans Light"/>
                  <a:sym typeface="Open Sans Light"/>
                </a:rPr>
                <a:t>Check accuracy of MAED results for the base year</a:t>
              </a:r>
              <a:endParaRPr/>
            </a:p>
          </p:txBody>
        </p:sp>
        <p:sp>
          <p:nvSpPr>
            <p:cNvPr id="170" name="Google Shape;170;p6"/>
            <p:cNvSpPr/>
            <p:nvPr/>
          </p:nvSpPr>
          <p:spPr>
            <a:xfrm>
              <a:off x="6054330" y="5413559"/>
              <a:ext cx="2664000" cy="612000"/>
            </a:xfrm>
            <a:prstGeom prst="roundRect">
              <a:avLst>
                <a:gd fmla="val 16667" name="adj"/>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dk1"/>
                  </a:solidFill>
                  <a:latin typeface="Open Sans Light"/>
                  <a:ea typeface="Open Sans Light"/>
                  <a:cs typeface="Open Sans Light"/>
                  <a:sym typeface="Open Sans Light"/>
                </a:rPr>
                <a:t>Run the MAED model</a:t>
              </a:r>
              <a:endParaRPr/>
            </a:p>
          </p:txBody>
        </p:sp>
        <p:sp>
          <p:nvSpPr>
            <p:cNvPr id="171" name="Google Shape;171;p6"/>
            <p:cNvSpPr/>
            <p:nvPr/>
          </p:nvSpPr>
          <p:spPr>
            <a:xfrm>
              <a:off x="3301124" y="4709703"/>
              <a:ext cx="2664000" cy="578882"/>
            </a:xfrm>
            <a:prstGeom prst="roundRect">
              <a:avLst>
                <a:gd fmla="val 16667" name="adj"/>
              </a:avLst>
            </a:prstGeom>
            <a:solidFill>
              <a:schemeClr val="accent3">
                <a:alpha val="49803"/>
              </a:scheme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dk1"/>
                  </a:solidFill>
                  <a:latin typeface="Open Sans Light"/>
                  <a:ea typeface="Open Sans Light"/>
                  <a:cs typeface="Open Sans Light"/>
                  <a:sym typeface="Open Sans Light"/>
                </a:rPr>
                <a:t>Gather/Adjust  MAED parameters for the base year</a:t>
              </a:r>
              <a:endParaRPr/>
            </a:p>
          </p:txBody>
        </p:sp>
        <p:sp>
          <p:nvSpPr>
            <p:cNvPr id="172" name="Google Shape;172;p6"/>
            <p:cNvSpPr/>
            <p:nvPr/>
          </p:nvSpPr>
          <p:spPr>
            <a:xfrm rot="2987910">
              <a:off x="5155739" y="459752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6"/>
            <p:cNvSpPr/>
            <p:nvPr/>
          </p:nvSpPr>
          <p:spPr>
            <a:xfrm rot="-2343956">
              <a:off x="3170483" y="453656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6"/>
            <p:cNvSpPr/>
            <p:nvPr/>
          </p:nvSpPr>
          <p:spPr>
            <a:xfrm rot="8546125">
              <a:off x="7105308" y="444604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6"/>
            <p:cNvSpPr/>
            <p:nvPr/>
          </p:nvSpPr>
          <p:spPr>
            <a:xfrm rot="-7740072">
              <a:off x="5142566" y="4406266"/>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6" name="Google Shape;176;p6"/>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u="none">
                <a:solidFill>
                  <a:schemeClr val="dk1"/>
                </a:solidFill>
                <a:latin typeface="Open Sans"/>
                <a:ea typeface="Open Sans"/>
                <a:cs typeface="Open Sans"/>
                <a:sym typeface="Open Sans"/>
              </a:rPr>
              <a:t>Lecture 8.1 Overview of input data for MAED</a:t>
            </a:r>
            <a:endParaRPr/>
          </a:p>
        </p:txBody>
      </p:sp>
      <p:sp>
        <p:nvSpPr>
          <p:cNvPr id="177" name="Google Shape;177;p6"/>
          <p:cNvSpPr/>
          <p:nvPr/>
        </p:nvSpPr>
        <p:spPr>
          <a:xfrm>
            <a:off x="1773717" y="2260685"/>
            <a:ext cx="2727517" cy="612000"/>
          </a:xfrm>
          <a:prstGeom prst="chevron">
            <a:avLst>
              <a:gd fmla="val 50000" name="adj"/>
            </a:avLst>
          </a:prstGeom>
          <a:solidFill>
            <a:srgbClr val="A8D08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1. Base year reconstruction</a:t>
            </a:r>
            <a:endParaRPr/>
          </a:p>
        </p:txBody>
      </p:sp>
      <p:sp>
        <p:nvSpPr>
          <p:cNvPr id="178" name="Google Shape;178;p6"/>
          <p:cNvSpPr/>
          <p:nvPr/>
        </p:nvSpPr>
        <p:spPr>
          <a:xfrm>
            <a:off x="4401922" y="2260685"/>
            <a:ext cx="2727517" cy="612000"/>
          </a:xfrm>
          <a:prstGeom prst="chevron">
            <a:avLst>
              <a:gd fmla="val 50000" name="adj"/>
            </a:avLst>
          </a:prstGeom>
          <a:solidFill>
            <a:srgbClr val="A9D18E">
              <a:alpha val="32549"/>
            </a:srgbClr>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2. Scenario development</a:t>
            </a:r>
            <a:endParaRPr/>
          </a:p>
        </p:txBody>
      </p:sp>
      <p:sp>
        <p:nvSpPr>
          <p:cNvPr id="179" name="Google Shape;179;p6"/>
          <p:cNvSpPr/>
          <p:nvPr/>
        </p:nvSpPr>
        <p:spPr>
          <a:xfrm>
            <a:off x="6990846" y="2260685"/>
            <a:ext cx="2727517" cy="612000"/>
          </a:xfrm>
          <a:prstGeom prst="chevron">
            <a:avLst>
              <a:gd fmla="val 50000" name="adj"/>
            </a:avLst>
          </a:prstGeom>
          <a:solidFill>
            <a:srgbClr val="A9D18E">
              <a:alpha val="32549"/>
            </a:srgbClr>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3. Results Analysis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5" name="Google Shape;185;p7"/>
          <p:cNvSpPr txBox="1"/>
          <p:nvPr/>
        </p:nvSpPr>
        <p:spPr>
          <a:xfrm>
            <a:off x="838200" y="1825625"/>
            <a:ext cx="10515600" cy="2548248"/>
          </a:xfrm>
          <a:prstGeom prst="rect">
            <a:avLst/>
          </a:prstGeom>
          <a:noFill/>
          <a:ln>
            <a:noFill/>
          </a:ln>
        </p:spPr>
        <p:txBody>
          <a:bodyPr anchorCtr="0" anchor="t" bIns="45700" lIns="91425" spcFirstLastPara="1" rIns="91425" wrap="square" tIns="45700">
            <a:noAutofit/>
          </a:bodyPr>
          <a:lstStyle/>
          <a:p>
            <a:pPr indent="0" lvl="6" marL="0" marR="0" rtl="0" algn="l">
              <a:lnSpc>
                <a:spcPct val="110000"/>
              </a:lnSpc>
              <a:spcBef>
                <a:spcPts val="0"/>
              </a:spcBef>
              <a:spcAft>
                <a:spcPts val="0"/>
              </a:spcAft>
              <a:buClr>
                <a:srgbClr val="333333"/>
              </a:buClr>
              <a:buSzPts val="1300"/>
              <a:buFont typeface="Arial"/>
              <a:buNone/>
            </a:pPr>
            <a:r>
              <a:rPr b="1" i="0" lang="en-GB" sz="2000" u="none" cap="none" strike="noStrike">
                <a:solidFill>
                  <a:srgbClr val="9CC2E5"/>
                </a:solidFill>
                <a:latin typeface="Open Sans"/>
                <a:ea typeface="Open Sans"/>
                <a:cs typeface="Open Sans"/>
                <a:sym typeface="Open Sans"/>
              </a:rPr>
              <a:t>Types of data</a:t>
            </a:r>
            <a:endParaRPr/>
          </a:p>
          <a:p>
            <a:pPr indent="0" lvl="0" marL="0" marR="0" rtl="0" algn="l">
              <a:lnSpc>
                <a:spcPct val="90000"/>
              </a:lnSpc>
              <a:spcBef>
                <a:spcPts val="2200"/>
              </a:spcBef>
              <a:spcAft>
                <a:spcPts val="0"/>
              </a:spcAft>
              <a:buClr>
                <a:schemeClr val="dk1"/>
              </a:buClr>
              <a:buSzPts val="1600"/>
              <a:buFont typeface="Arial"/>
              <a:buNone/>
            </a:pPr>
            <a:r>
              <a:t/>
            </a:r>
            <a:endParaRPr sz="2800">
              <a:solidFill>
                <a:schemeClr val="dk1"/>
              </a:solidFill>
              <a:latin typeface="Open Sans"/>
              <a:ea typeface="Open Sans"/>
              <a:cs typeface="Open Sans"/>
              <a:sym typeface="Open Sans"/>
            </a:endParaRPr>
          </a:p>
        </p:txBody>
      </p:sp>
      <p:sp>
        <p:nvSpPr>
          <p:cNvPr id="186" name="Google Shape;186;p7"/>
          <p:cNvSpPr/>
          <p:nvPr/>
        </p:nvSpPr>
        <p:spPr>
          <a:xfrm>
            <a:off x="2343781" y="2257335"/>
            <a:ext cx="2520000" cy="648000"/>
          </a:xfrm>
          <a:prstGeom prst="chevron">
            <a:avLst>
              <a:gd fmla="val 50000" name="adj"/>
            </a:avLst>
          </a:prstGeom>
          <a:solidFill>
            <a:srgbClr val="C00000">
              <a:alpha val="1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Base year reconstruction</a:t>
            </a:r>
            <a:endParaRPr/>
          </a:p>
        </p:txBody>
      </p:sp>
      <p:sp>
        <p:nvSpPr>
          <p:cNvPr id="187" name="Google Shape;187;p7"/>
          <p:cNvSpPr/>
          <p:nvPr/>
        </p:nvSpPr>
        <p:spPr>
          <a:xfrm>
            <a:off x="4817777" y="2258515"/>
            <a:ext cx="2520000" cy="648000"/>
          </a:xfrm>
          <a:prstGeom prst="chevron">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Open Sans Light"/>
                <a:ea typeface="Open Sans Light"/>
                <a:cs typeface="Open Sans Light"/>
                <a:sym typeface="Open Sans Light"/>
              </a:rPr>
              <a:t>Scenario development</a:t>
            </a:r>
            <a:endParaRPr/>
          </a:p>
        </p:txBody>
      </p:sp>
      <p:sp>
        <p:nvSpPr>
          <p:cNvPr id="188" name="Google Shape;188;p7"/>
          <p:cNvSpPr/>
          <p:nvPr/>
        </p:nvSpPr>
        <p:spPr>
          <a:xfrm>
            <a:off x="7291772" y="2258515"/>
            <a:ext cx="2520000" cy="648000"/>
          </a:xfrm>
          <a:prstGeom prst="chevron">
            <a:avLst>
              <a:gd fmla="val 50000" name="adj"/>
            </a:avLst>
          </a:prstGeom>
          <a:solidFill>
            <a:srgbClr val="C00000">
              <a:alpha val="1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Energy demand projections</a:t>
            </a:r>
            <a:endParaRPr/>
          </a:p>
        </p:txBody>
      </p:sp>
      <p:sp>
        <p:nvSpPr>
          <p:cNvPr id="189" name="Google Shape;189;p7"/>
          <p:cNvSpPr/>
          <p:nvPr/>
        </p:nvSpPr>
        <p:spPr>
          <a:xfrm>
            <a:off x="1018127" y="3143458"/>
            <a:ext cx="2088000" cy="408623"/>
          </a:xfrm>
          <a:prstGeom prst="roundRect">
            <a:avLst>
              <a:gd fmla="val 16667" name="adj"/>
            </a:avLst>
          </a:prstGeom>
          <a:solidFill>
            <a:srgbClr val="66C8FF">
              <a:alpha val="4941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Economy</a:t>
            </a:r>
            <a:endParaRPr/>
          </a:p>
        </p:txBody>
      </p:sp>
      <p:sp>
        <p:nvSpPr>
          <p:cNvPr id="190" name="Google Shape;190;p7"/>
          <p:cNvSpPr/>
          <p:nvPr/>
        </p:nvSpPr>
        <p:spPr>
          <a:xfrm>
            <a:off x="3772204" y="3143459"/>
            <a:ext cx="2088000" cy="408623"/>
          </a:xfrm>
          <a:prstGeom prst="roundRect">
            <a:avLst>
              <a:gd fmla="val 16667" name="adj"/>
            </a:avLst>
          </a:prstGeom>
          <a:solidFill>
            <a:srgbClr val="66C8FF">
              <a:alpha val="4941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Demography</a:t>
            </a:r>
            <a:endParaRPr/>
          </a:p>
        </p:txBody>
      </p:sp>
      <p:sp>
        <p:nvSpPr>
          <p:cNvPr id="191" name="Google Shape;191;p7"/>
          <p:cNvSpPr/>
          <p:nvPr/>
        </p:nvSpPr>
        <p:spPr>
          <a:xfrm>
            <a:off x="6526284" y="3143459"/>
            <a:ext cx="2088000" cy="408623"/>
          </a:xfrm>
          <a:prstGeom prst="roundRect">
            <a:avLst>
              <a:gd fmla="val 16667" name="adj"/>
            </a:avLst>
          </a:prstGeom>
          <a:solidFill>
            <a:srgbClr val="66C8FF">
              <a:alpha val="4941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Lifestyle</a:t>
            </a:r>
            <a:endParaRPr/>
          </a:p>
        </p:txBody>
      </p:sp>
      <p:sp>
        <p:nvSpPr>
          <p:cNvPr id="192" name="Google Shape;192;p7"/>
          <p:cNvSpPr/>
          <p:nvPr/>
        </p:nvSpPr>
        <p:spPr>
          <a:xfrm>
            <a:off x="9280362" y="3143458"/>
            <a:ext cx="2088000" cy="408623"/>
          </a:xfrm>
          <a:prstGeom prst="roundRect">
            <a:avLst>
              <a:gd fmla="val 16667" name="adj"/>
            </a:avLst>
          </a:prstGeom>
          <a:solidFill>
            <a:srgbClr val="66C8FF">
              <a:alpha val="4941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Technology</a:t>
            </a:r>
            <a:endParaRPr/>
          </a:p>
        </p:txBody>
      </p:sp>
      <p:sp>
        <p:nvSpPr>
          <p:cNvPr id="193" name="Google Shape;193;p7"/>
          <p:cNvSpPr txBox="1"/>
          <p:nvPr/>
        </p:nvSpPr>
        <p:spPr>
          <a:xfrm>
            <a:off x="802128" y="4112296"/>
            <a:ext cx="2519999" cy="163121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GDP</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GDP growth rate</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Share of   subsectors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Labour Force</a:t>
            </a:r>
            <a:endParaRPr/>
          </a:p>
        </p:txBody>
      </p:sp>
      <p:sp>
        <p:nvSpPr>
          <p:cNvPr id="194" name="Google Shape;194;p7"/>
          <p:cNvSpPr txBox="1"/>
          <p:nvPr/>
        </p:nvSpPr>
        <p:spPr>
          <a:xfrm>
            <a:off x="3556205" y="4112296"/>
            <a:ext cx="2519999"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Population Growth rate</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Size of family</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Urbanization</a:t>
            </a:r>
            <a:endParaRPr/>
          </a:p>
        </p:txBody>
      </p:sp>
      <p:sp>
        <p:nvSpPr>
          <p:cNvPr id="195" name="Google Shape;195;p7"/>
          <p:cNvSpPr txBox="1"/>
          <p:nvPr/>
        </p:nvSpPr>
        <p:spPr>
          <a:xfrm>
            <a:off x="6310284" y="4112296"/>
            <a:ext cx="2520001" cy="163121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Household size</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Mobility</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Car ownership</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Electrification</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Appliances</a:t>
            </a:r>
            <a:endParaRPr/>
          </a:p>
        </p:txBody>
      </p:sp>
      <p:sp>
        <p:nvSpPr>
          <p:cNvPr id="196" name="Google Shape;196;p7"/>
          <p:cNvSpPr txBox="1"/>
          <p:nvPr/>
        </p:nvSpPr>
        <p:spPr>
          <a:xfrm>
            <a:off x="9064363" y="4112296"/>
            <a:ext cx="2519999" cy="22467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Energy intensities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Specific energy</a:t>
            </a:r>
            <a:br>
              <a:rPr lang="en-GB" sz="2000">
                <a:solidFill>
                  <a:schemeClr val="dk1"/>
                </a:solidFill>
                <a:latin typeface="Open Sans"/>
                <a:ea typeface="Open Sans"/>
                <a:cs typeface="Open Sans"/>
                <a:sym typeface="Open Sans"/>
              </a:rPr>
            </a:br>
            <a:r>
              <a:rPr lang="en-GB" sz="2000">
                <a:solidFill>
                  <a:schemeClr val="dk1"/>
                </a:solidFill>
                <a:latin typeface="Open Sans"/>
                <a:ea typeface="Open Sans"/>
                <a:cs typeface="Open Sans"/>
                <a:sym typeface="Open Sans"/>
              </a:rPr>
              <a:t>consumptions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Efficiency</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Market penetrations</a:t>
            </a:r>
            <a:endParaRPr/>
          </a:p>
        </p:txBody>
      </p:sp>
      <p:sp>
        <p:nvSpPr>
          <p:cNvPr id="197" name="Google Shape;197;p7"/>
          <p:cNvSpPr/>
          <p:nvPr/>
        </p:nvSpPr>
        <p:spPr>
          <a:xfrm>
            <a:off x="1828127" y="3550669"/>
            <a:ext cx="468000" cy="576000"/>
          </a:xfrm>
          <a:prstGeom prst="downArrow">
            <a:avLst>
              <a:gd fmla="val 50000" name="adj1"/>
              <a:gd fmla="val 38636" name="adj2"/>
            </a:avLst>
          </a:prstGeom>
          <a:solidFill>
            <a:srgbClr val="66C8FF">
              <a:alpha val="4941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98" name="Google Shape;198;p7"/>
          <p:cNvSpPr/>
          <p:nvPr/>
        </p:nvSpPr>
        <p:spPr>
          <a:xfrm>
            <a:off x="4582204" y="3550669"/>
            <a:ext cx="468000" cy="576000"/>
          </a:xfrm>
          <a:prstGeom prst="downArrow">
            <a:avLst>
              <a:gd fmla="val 50000" name="adj1"/>
              <a:gd fmla="val 38636" name="adj2"/>
            </a:avLst>
          </a:prstGeom>
          <a:solidFill>
            <a:srgbClr val="66C8FF">
              <a:alpha val="4941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99" name="Google Shape;199;p7"/>
          <p:cNvSpPr/>
          <p:nvPr/>
        </p:nvSpPr>
        <p:spPr>
          <a:xfrm>
            <a:off x="7336284" y="3550669"/>
            <a:ext cx="468000" cy="576000"/>
          </a:xfrm>
          <a:prstGeom prst="downArrow">
            <a:avLst>
              <a:gd fmla="val 50000" name="adj1"/>
              <a:gd fmla="val 38636" name="adj2"/>
            </a:avLst>
          </a:prstGeom>
          <a:solidFill>
            <a:srgbClr val="66C8FF">
              <a:alpha val="4941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200" name="Google Shape;200;p7"/>
          <p:cNvSpPr/>
          <p:nvPr/>
        </p:nvSpPr>
        <p:spPr>
          <a:xfrm>
            <a:off x="10090362" y="3550669"/>
            <a:ext cx="468000" cy="576000"/>
          </a:xfrm>
          <a:prstGeom prst="downArrow">
            <a:avLst>
              <a:gd fmla="val 50000" name="adj1"/>
              <a:gd fmla="val 38636" name="adj2"/>
            </a:avLst>
          </a:prstGeom>
          <a:solidFill>
            <a:srgbClr val="66C8FF">
              <a:alpha val="4941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201" name="Google Shape;201;p7"/>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8.1 Overview of input data for MAED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p:nvPr/>
        </p:nvSpPr>
        <p:spPr>
          <a:xfrm>
            <a:off x="3379718" y="4687177"/>
            <a:ext cx="1496920"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Industry</a:t>
            </a:r>
            <a:endParaRPr/>
          </a:p>
        </p:txBody>
      </p:sp>
      <p:sp>
        <p:nvSpPr>
          <p:cNvPr id="207" name="Google Shape;207;p8"/>
          <p:cNvSpPr/>
          <p:nvPr/>
        </p:nvSpPr>
        <p:spPr>
          <a:xfrm>
            <a:off x="9543505" y="4687177"/>
            <a:ext cx="1673028"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Transport</a:t>
            </a:r>
            <a:endParaRPr/>
          </a:p>
        </p:txBody>
      </p:sp>
      <p:sp>
        <p:nvSpPr>
          <p:cNvPr id="208" name="Google Shape;208;p8"/>
          <p:cNvSpPr/>
          <p:nvPr/>
        </p:nvSpPr>
        <p:spPr>
          <a:xfrm>
            <a:off x="5404962" y="4687177"/>
            <a:ext cx="1320812"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Service</a:t>
            </a:r>
            <a:endParaRPr/>
          </a:p>
        </p:txBody>
      </p:sp>
      <p:sp>
        <p:nvSpPr>
          <p:cNvPr id="209" name="Google Shape;209;p8"/>
          <p:cNvSpPr/>
          <p:nvPr/>
        </p:nvSpPr>
        <p:spPr>
          <a:xfrm>
            <a:off x="7254098" y="4687177"/>
            <a:ext cx="1849136"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Household</a:t>
            </a:r>
            <a:endParaRPr/>
          </a:p>
        </p:txBody>
      </p:sp>
      <p:sp>
        <p:nvSpPr>
          <p:cNvPr id="210" name="Google Shape;210;p8"/>
          <p:cNvSpPr/>
          <p:nvPr/>
        </p:nvSpPr>
        <p:spPr>
          <a:xfrm>
            <a:off x="6265540" y="5317840"/>
            <a:ext cx="1761082"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Manufact.</a:t>
            </a:r>
            <a:endParaRPr/>
          </a:p>
        </p:txBody>
      </p:sp>
      <p:sp>
        <p:nvSpPr>
          <p:cNvPr id="211" name="Google Shape;211;p8"/>
          <p:cNvSpPr/>
          <p:nvPr/>
        </p:nvSpPr>
        <p:spPr>
          <a:xfrm>
            <a:off x="3444607" y="5325125"/>
            <a:ext cx="1013869" cy="360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Constr.</a:t>
            </a:r>
            <a:endParaRPr/>
          </a:p>
        </p:txBody>
      </p:sp>
      <p:sp>
        <p:nvSpPr>
          <p:cNvPr id="212" name="Google Shape;212;p8"/>
          <p:cNvSpPr/>
          <p:nvPr/>
        </p:nvSpPr>
        <p:spPr>
          <a:xfrm>
            <a:off x="4588128" y="5317840"/>
            <a:ext cx="871136"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Mining</a:t>
            </a:r>
            <a:endParaRPr/>
          </a:p>
        </p:txBody>
      </p:sp>
      <p:sp>
        <p:nvSpPr>
          <p:cNvPr id="213" name="Google Shape;213;p8"/>
          <p:cNvSpPr/>
          <p:nvPr/>
        </p:nvSpPr>
        <p:spPr>
          <a:xfrm>
            <a:off x="10289966" y="5317840"/>
            <a:ext cx="884456"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Freight</a:t>
            </a:r>
            <a:endParaRPr/>
          </a:p>
        </p:txBody>
      </p:sp>
      <p:sp>
        <p:nvSpPr>
          <p:cNvPr id="214" name="Google Shape;214;p8"/>
          <p:cNvSpPr/>
          <p:nvPr/>
        </p:nvSpPr>
        <p:spPr>
          <a:xfrm>
            <a:off x="8846153" y="5317840"/>
            <a:ext cx="1269702"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Passenger </a:t>
            </a:r>
            <a:endParaRPr/>
          </a:p>
        </p:txBody>
      </p:sp>
      <p:sp>
        <p:nvSpPr>
          <p:cNvPr id="215" name="Google Shape;215;p8"/>
          <p:cNvSpPr/>
          <p:nvPr/>
        </p:nvSpPr>
        <p:spPr>
          <a:xfrm>
            <a:off x="3669830" y="5854984"/>
            <a:ext cx="1584974"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Materials</a:t>
            </a:r>
            <a:endParaRPr/>
          </a:p>
        </p:txBody>
      </p:sp>
      <p:sp>
        <p:nvSpPr>
          <p:cNvPr id="216" name="Google Shape;216;p8"/>
          <p:cNvSpPr/>
          <p:nvPr/>
        </p:nvSpPr>
        <p:spPr>
          <a:xfrm>
            <a:off x="5335459" y="5854984"/>
            <a:ext cx="1398248"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Equipment</a:t>
            </a:r>
            <a:endParaRPr/>
          </a:p>
        </p:txBody>
      </p:sp>
      <p:sp>
        <p:nvSpPr>
          <p:cNvPr id="217" name="Google Shape;217;p8"/>
          <p:cNvSpPr/>
          <p:nvPr/>
        </p:nvSpPr>
        <p:spPr>
          <a:xfrm>
            <a:off x="6820074" y="5854984"/>
            <a:ext cx="1601061"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Non-durables</a:t>
            </a:r>
            <a:endParaRPr/>
          </a:p>
        </p:txBody>
      </p:sp>
      <p:sp>
        <p:nvSpPr>
          <p:cNvPr id="218" name="Google Shape;218;p8"/>
          <p:cNvSpPr/>
          <p:nvPr/>
        </p:nvSpPr>
        <p:spPr>
          <a:xfrm>
            <a:off x="2563975" y="5325125"/>
            <a:ext cx="780984" cy="360000"/>
          </a:xfrm>
          <a:prstGeom prst="roundRect">
            <a:avLst>
              <a:gd fmla="val 16667" name="adj"/>
            </a:avLst>
          </a:prstGeom>
          <a:solidFill>
            <a:srgbClr val="A5A5A5">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Agric.</a:t>
            </a:r>
            <a:endParaRPr/>
          </a:p>
        </p:txBody>
      </p:sp>
      <p:cxnSp>
        <p:nvCxnSpPr>
          <p:cNvPr id="219" name="Google Shape;219;p8"/>
          <p:cNvCxnSpPr/>
          <p:nvPr/>
        </p:nvCxnSpPr>
        <p:spPr>
          <a:xfrm flipH="1">
            <a:off x="3062537" y="5034398"/>
            <a:ext cx="1058557" cy="288881"/>
          </a:xfrm>
          <a:prstGeom prst="straightConnector1">
            <a:avLst/>
          </a:prstGeom>
          <a:noFill/>
          <a:ln cap="flat" cmpd="sng" w="28575">
            <a:solidFill>
              <a:srgbClr val="525252"/>
            </a:solidFill>
            <a:prstDash val="solid"/>
            <a:round/>
            <a:headEnd len="med" w="med" type="none"/>
            <a:tailEnd len="med" w="med" type="triangle"/>
          </a:ln>
        </p:spPr>
      </p:cxnSp>
      <p:cxnSp>
        <p:nvCxnSpPr>
          <p:cNvPr id="220" name="Google Shape;220;p8"/>
          <p:cNvCxnSpPr/>
          <p:nvPr/>
        </p:nvCxnSpPr>
        <p:spPr>
          <a:xfrm flipH="1">
            <a:off x="4019003" y="5034398"/>
            <a:ext cx="102090" cy="288881"/>
          </a:xfrm>
          <a:prstGeom prst="straightConnector1">
            <a:avLst/>
          </a:prstGeom>
          <a:noFill/>
          <a:ln cap="flat" cmpd="sng" w="28575">
            <a:solidFill>
              <a:srgbClr val="525252"/>
            </a:solidFill>
            <a:prstDash val="solid"/>
            <a:round/>
            <a:headEnd len="med" w="med" type="none"/>
            <a:tailEnd len="med" w="med" type="triangle"/>
          </a:ln>
        </p:spPr>
      </p:cxnSp>
      <p:cxnSp>
        <p:nvCxnSpPr>
          <p:cNvPr id="221" name="Google Shape;221;p8"/>
          <p:cNvCxnSpPr/>
          <p:nvPr/>
        </p:nvCxnSpPr>
        <p:spPr>
          <a:xfrm>
            <a:off x="4145154" y="5034398"/>
            <a:ext cx="841646" cy="288882"/>
          </a:xfrm>
          <a:prstGeom prst="straightConnector1">
            <a:avLst/>
          </a:prstGeom>
          <a:solidFill>
            <a:srgbClr val="A5A5A5">
              <a:alpha val="49803"/>
            </a:srgbClr>
          </a:solidFill>
          <a:ln>
            <a:noFill/>
          </a:ln>
        </p:spPr>
      </p:cxnSp>
      <p:cxnSp>
        <p:nvCxnSpPr>
          <p:cNvPr id="222" name="Google Shape;222;p8"/>
          <p:cNvCxnSpPr/>
          <p:nvPr/>
        </p:nvCxnSpPr>
        <p:spPr>
          <a:xfrm>
            <a:off x="4121093" y="5034398"/>
            <a:ext cx="3133005" cy="288881"/>
          </a:xfrm>
          <a:prstGeom prst="straightConnector1">
            <a:avLst/>
          </a:prstGeom>
          <a:noFill/>
          <a:ln cap="flat" cmpd="sng" w="28575">
            <a:solidFill>
              <a:srgbClr val="525252"/>
            </a:solidFill>
            <a:prstDash val="solid"/>
            <a:round/>
            <a:headEnd len="med" w="med" type="none"/>
            <a:tailEnd len="med" w="med" type="triangle"/>
          </a:ln>
        </p:spPr>
      </p:cxnSp>
      <p:cxnSp>
        <p:nvCxnSpPr>
          <p:cNvPr id="223" name="Google Shape;223;p8"/>
          <p:cNvCxnSpPr/>
          <p:nvPr/>
        </p:nvCxnSpPr>
        <p:spPr>
          <a:xfrm flipH="1">
            <a:off x="4458476" y="5685125"/>
            <a:ext cx="2717164" cy="177143"/>
          </a:xfrm>
          <a:prstGeom prst="straightConnector1">
            <a:avLst/>
          </a:prstGeom>
          <a:noFill/>
          <a:ln cap="flat" cmpd="sng" w="28575">
            <a:solidFill>
              <a:srgbClr val="525252"/>
            </a:solidFill>
            <a:prstDash val="solid"/>
            <a:round/>
            <a:headEnd len="med" w="med" type="none"/>
            <a:tailEnd len="med" w="med" type="triangle"/>
          </a:ln>
        </p:spPr>
      </p:cxnSp>
      <p:cxnSp>
        <p:nvCxnSpPr>
          <p:cNvPr id="224" name="Google Shape;224;p8"/>
          <p:cNvCxnSpPr/>
          <p:nvPr/>
        </p:nvCxnSpPr>
        <p:spPr>
          <a:xfrm flipH="1">
            <a:off x="6163726" y="5685125"/>
            <a:ext cx="962141" cy="177143"/>
          </a:xfrm>
          <a:prstGeom prst="straightConnector1">
            <a:avLst/>
          </a:prstGeom>
          <a:noFill/>
          <a:ln cap="flat" cmpd="sng" w="28575">
            <a:solidFill>
              <a:srgbClr val="525252"/>
            </a:solidFill>
            <a:prstDash val="solid"/>
            <a:round/>
            <a:headEnd len="med" w="med" type="none"/>
            <a:tailEnd len="med" w="med" type="triangle"/>
          </a:ln>
        </p:spPr>
      </p:cxnSp>
      <p:cxnSp>
        <p:nvCxnSpPr>
          <p:cNvPr id="225" name="Google Shape;225;p8"/>
          <p:cNvCxnSpPr/>
          <p:nvPr/>
        </p:nvCxnSpPr>
        <p:spPr>
          <a:xfrm>
            <a:off x="7191937" y="5685125"/>
            <a:ext cx="450692" cy="177143"/>
          </a:xfrm>
          <a:prstGeom prst="straightConnector1">
            <a:avLst/>
          </a:prstGeom>
          <a:noFill/>
          <a:ln cap="flat" cmpd="sng" w="28575">
            <a:solidFill>
              <a:srgbClr val="525252"/>
            </a:solidFill>
            <a:prstDash val="solid"/>
            <a:round/>
            <a:headEnd len="med" w="med" type="none"/>
            <a:tailEnd len="med" w="med" type="triangle"/>
          </a:ln>
        </p:spPr>
      </p:cxnSp>
      <p:cxnSp>
        <p:nvCxnSpPr>
          <p:cNvPr id="226" name="Google Shape;226;p8"/>
          <p:cNvCxnSpPr/>
          <p:nvPr/>
        </p:nvCxnSpPr>
        <p:spPr>
          <a:xfrm>
            <a:off x="10374612" y="5034399"/>
            <a:ext cx="440271" cy="308946"/>
          </a:xfrm>
          <a:prstGeom prst="straightConnector1">
            <a:avLst/>
          </a:prstGeom>
          <a:noFill/>
          <a:ln cap="flat" cmpd="sng" w="28575">
            <a:solidFill>
              <a:srgbClr val="525252"/>
            </a:solidFill>
            <a:prstDash val="solid"/>
            <a:round/>
            <a:headEnd len="med" w="med" type="none"/>
            <a:tailEnd len="med" w="med" type="triangle"/>
          </a:ln>
        </p:spPr>
      </p:cxnSp>
      <p:cxnSp>
        <p:nvCxnSpPr>
          <p:cNvPr id="227" name="Google Shape;227;p8"/>
          <p:cNvCxnSpPr/>
          <p:nvPr/>
        </p:nvCxnSpPr>
        <p:spPr>
          <a:xfrm flipH="1">
            <a:off x="9475210" y="5054462"/>
            <a:ext cx="899403" cy="288882"/>
          </a:xfrm>
          <a:prstGeom prst="straightConnector1">
            <a:avLst/>
          </a:prstGeom>
          <a:noFill/>
          <a:ln cap="flat" cmpd="sng" w="28575">
            <a:solidFill>
              <a:srgbClr val="525252"/>
            </a:solidFill>
            <a:prstDash val="solid"/>
            <a:round/>
            <a:headEnd len="med" w="med" type="none"/>
            <a:tailEnd len="med" w="med" type="triangle"/>
          </a:ln>
        </p:spPr>
      </p:cxnSp>
      <p:sp>
        <p:nvSpPr>
          <p:cNvPr id="228" name="Google Shape;228;p8"/>
          <p:cNvSpPr/>
          <p:nvPr/>
        </p:nvSpPr>
        <p:spPr>
          <a:xfrm>
            <a:off x="8647275" y="5854984"/>
            <a:ext cx="924416" cy="374571"/>
          </a:xfrm>
          <a:prstGeom prst="roundRect">
            <a:avLst>
              <a:gd fmla="val 16667" name="adj"/>
            </a:avLst>
          </a:prstGeom>
          <a:solidFill>
            <a:srgbClr val="A5A5A5">
              <a:alpha val="49803"/>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Miscell.</a:t>
            </a:r>
            <a:endParaRPr/>
          </a:p>
        </p:txBody>
      </p:sp>
      <p:cxnSp>
        <p:nvCxnSpPr>
          <p:cNvPr id="229" name="Google Shape;229;p8"/>
          <p:cNvCxnSpPr/>
          <p:nvPr/>
        </p:nvCxnSpPr>
        <p:spPr>
          <a:xfrm>
            <a:off x="7175640" y="5685125"/>
            <a:ext cx="1927594" cy="177143"/>
          </a:xfrm>
          <a:prstGeom prst="straightConnector1">
            <a:avLst/>
          </a:prstGeom>
          <a:noFill/>
          <a:ln cap="flat" cmpd="sng" w="28575">
            <a:solidFill>
              <a:srgbClr val="525252"/>
            </a:solidFill>
            <a:prstDash val="solid"/>
            <a:round/>
            <a:headEnd len="med" w="med" type="none"/>
            <a:tailEnd len="med" w="med" type="triangle"/>
          </a:ln>
        </p:spPr>
      </p:cxnSp>
      <p:sp>
        <p:nvSpPr>
          <p:cNvPr id="230" name="Google Shape;230;p8"/>
          <p:cNvSpPr/>
          <p:nvPr/>
        </p:nvSpPr>
        <p:spPr>
          <a:xfrm>
            <a:off x="515436" y="4718513"/>
            <a:ext cx="1908000" cy="442674"/>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2000">
                <a:solidFill>
                  <a:schemeClr val="dk1"/>
                </a:solidFill>
                <a:latin typeface="Open Sans Light"/>
                <a:ea typeface="Open Sans Light"/>
                <a:cs typeface="Open Sans Light"/>
                <a:sym typeface="Open Sans Light"/>
              </a:rPr>
              <a:t>Sector</a:t>
            </a:r>
            <a:endParaRPr/>
          </a:p>
        </p:txBody>
      </p:sp>
      <p:sp>
        <p:nvSpPr>
          <p:cNvPr id="231" name="Google Shape;231;p8"/>
          <p:cNvSpPr txBox="1"/>
          <p:nvPr/>
        </p:nvSpPr>
        <p:spPr>
          <a:xfrm>
            <a:off x="717135" y="1789993"/>
            <a:ext cx="10097748" cy="2877118"/>
          </a:xfrm>
          <a:prstGeom prst="rect">
            <a:avLst/>
          </a:prstGeom>
          <a:blipFill rotWithShape="1">
            <a:blip r:embed="rId3">
              <a:alphaModFix/>
            </a:blip>
            <a:stretch>
              <a:fillRect b="-1320" l="-250" r="0" t="-44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32" name="Google Shape;232;p8"/>
          <p:cNvSpPr/>
          <p:nvPr/>
        </p:nvSpPr>
        <p:spPr>
          <a:xfrm>
            <a:off x="515436" y="5284486"/>
            <a:ext cx="1908000" cy="442674"/>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2000">
                <a:solidFill>
                  <a:schemeClr val="dk1"/>
                </a:solidFill>
                <a:latin typeface="Open Sans Light"/>
                <a:ea typeface="Open Sans Light"/>
                <a:cs typeface="Open Sans Light"/>
                <a:sym typeface="Open Sans Light"/>
              </a:rPr>
              <a:t>Subsector</a:t>
            </a:r>
            <a:endParaRPr sz="2000">
              <a:solidFill>
                <a:schemeClr val="dk1"/>
              </a:solidFill>
              <a:latin typeface="Open Sans Light"/>
              <a:ea typeface="Open Sans Light"/>
              <a:cs typeface="Open Sans Light"/>
              <a:sym typeface="Open Sans Light"/>
            </a:endParaRPr>
          </a:p>
        </p:txBody>
      </p:sp>
      <p:sp>
        <p:nvSpPr>
          <p:cNvPr id="233" name="Google Shape;233;p8"/>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8.2 Structure of input data</a:t>
            </a:r>
            <a:endParaRPr/>
          </a:p>
        </p:txBody>
      </p:sp>
      <p:sp>
        <p:nvSpPr>
          <p:cNvPr id="234" name="Google Shape;234;p8"/>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nvSpPr>
        <p:spPr>
          <a:xfrm>
            <a:off x="887413" y="1796619"/>
            <a:ext cx="2996546" cy="3413747"/>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Subsector disaggregation example</a:t>
            </a:r>
            <a:endParaRPr/>
          </a:p>
          <a:p>
            <a:pPr indent="-342900" lvl="0" marL="342900" marR="0" rtl="0" algn="l">
              <a:lnSpc>
                <a:spcPct val="100000"/>
              </a:lnSpc>
              <a:spcBef>
                <a:spcPts val="2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Subsectors should be compatible with  both GDP and energy balance data</a:t>
            </a:r>
            <a:endParaRPr/>
          </a:p>
          <a:p>
            <a:pPr indent="-342900" lvl="0" marL="342900" marR="0" rtl="0" algn="l">
              <a:lnSpc>
                <a:spcPct val="100000"/>
              </a:lnSpc>
              <a:spcBef>
                <a:spcPts val="2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Take the coarser resolution</a:t>
            </a:r>
            <a:endParaRPr/>
          </a:p>
          <a:p>
            <a:pPr indent="0" lvl="0" marL="0" marR="0" rtl="0" algn="l">
              <a:lnSpc>
                <a:spcPct val="100000"/>
              </a:lnSpc>
              <a:spcBef>
                <a:spcPts val="2200"/>
              </a:spcBef>
              <a:spcAft>
                <a:spcPts val="0"/>
              </a:spcAft>
              <a:buClr>
                <a:schemeClr val="dk1"/>
              </a:buClr>
              <a:buSzPts val="2000"/>
              <a:buFont typeface="Arial"/>
              <a:buNone/>
            </a:pPr>
            <a:r>
              <a:t/>
            </a:r>
            <a:endParaRPr sz="2000">
              <a:solidFill>
                <a:srgbClr val="9DC3E6"/>
              </a:solidFill>
              <a:latin typeface="Open Sans"/>
              <a:ea typeface="Open Sans"/>
              <a:cs typeface="Open Sans"/>
              <a:sym typeface="Open Sans"/>
            </a:endParaRPr>
          </a:p>
          <a:p>
            <a:pPr indent="0" lvl="0" marL="0" marR="0" rtl="0" algn="l">
              <a:lnSpc>
                <a:spcPct val="100000"/>
              </a:lnSpc>
              <a:spcBef>
                <a:spcPts val="2200"/>
              </a:spcBef>
              <a:spcAft>
                <a:spcPts val="0"/>
              </a:spcAft>
              <a:buClr>
                <a:srgbClr val="333333"/>
              </a:buClr>
              <a:buSzPts val="1600"/>
              <a:buFont typeface="Arial"/>
              <a:buNone/>
            </a:pPr>
            <a:r>
              <a:t/>
            </a:r>
            <a:endParaRPr sz="2000">
              <a:solidFill>
                <a:schemeClr val="dk1"/>
              </a:solidFill>
              <a:latin typeface="Open Sans"/>
              <a:ea typeface="Open Sans"/>
              <a:cs typeface="Open Sans"/>
              <a:sym typeface="Open Sans"/>
            </a:endParaRPr>
          </a:p>
        </p:txBody>
      </p:sp>
      <p:sp>
        <p:nvSpPr>
          <p:cNvPr id="240" name="Google Shape;240;p9"/>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241" name="Google Shape;241;p9"/>
          <p:cNvGrpSpPr/>
          <p:nvPr/>
        </p:nvGrpSpPr>
        <p:grpSpPr>
          <a:xfrm>
            <a:off x="4310743" y="2114356"/>
            <a:ext cx="6792686" cy="3840130"/>
            <a:chOff x="1382485" y="2038156"/>
            <a:chExt cx="8996536" cy="5788842"/>
          </a:xfrm>
        </p:grpSpPr>
        <p:pic>
          <p:nvPicPr>
            <p:cNvPr descr="Screen Clipping" id="242" name="Google Shape;242;p9"/>
            <p:cNvPicPr preferRelativeResize="0"/>
            <p:nvPr/>
          </p:nvPicPr>
          <p:blipFill rotWithShape="1">
            <a:blip r:embed="rId3">
              <a:alphaModFix/>
            </a:blip>
            <a:srcRect b="0" l="0" r="0" t="0"/>
            <a:stretch/>
          </p:blipFill>
          <p:spPr>
            <a:xfrm>
              <a:off x="1382485" y="2177884"/>
              <a:ext cx="3753374" cy="5649114"/>
            </a:xfrm>
            <a:prstGeom prst="rect">
              <a:avLst/>
            </a:prstGeom>
            <a:noFill/>
            <a:ln>
              <a:noFill/>
            </a:ln>
          </p:spPr>
        </p:pic>
        <p:sp>
          <p:nvSpPr>
            <p:cNvPr id="243" name="Google Shape;243;p9"/>
            <p:cNvSpPr/>
            <p:nvPr/>
          </p:nvSpPr>
          <p:spPr>
            <a:xfrm>
              <a:off x="1382485" y="6843243"/>
              <a:ext cx="1512168" cy="786011"/>
            </a:xfrm>
            <a:prstGeom prst="ellipse">
              <a:avLst/>
            </a:pr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Open Sans"/>
                <a:ea typeface="Open Sans"/>
                <a:cs typeface="Open Sans"/>
                <a:sym typeface="Open Sans"/>
              </a:endParaRPr>
            </a:p>
          </p:txBody>
        </p:sp>
        <p:sp>
          <p:nvSpPr>
            <p:cNvPr id="244" name="Google Shape;244;p9"/>
            <p:cNvSpPr/>
            <p:nvPr/>
          </p:nvSpPr>
          <p:spPr>
            <a:xfrm>
              <a:off x="1629927" y="6900062"/>
              <a:ext cx="3449680" cy="157685"/>
            </a:xfrm>
            <a:prstGeom prst="rect">
              <a:avLst/>
            </a:pr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Open Sans"/>
                <a:ea typeface="Open Sans"/>
                <a:cs typeface="Open Sans"/>
                <a:sym typeface="Open Sans"/>
              </a:endParaRPr>
            </a:p>
          </p:txBody>
        </p:sp>
        <p:pic>
          <p:nvPicPr>
            <p:cNvPr descr="Screen Clipping" id="245" name="Google Shape;245;p9"/>
            <p:cNvPicPr preferRelativeResize="0"/>
            <p:nvPr/>
          </p:nvPicPr>
          <p:blipFill rotWithShape="1">
            <a:blip r:embed="rId4">
              <a:alphaModFix/>
            </a:blip>
            <a:srcRect b="0" l="0" r="0" t="0"/>
            <a:stretch/>
          </p:blipFill>
          <p:spPr>
            <a:xfrm>
              <a:off x="4272642" y="2038156"/>
              <a:ext cx="6106379" cy="2781689"/>
            </a:xfrm>
            <a:prstGeom prst="rect">
              <a:avLst/>
            </a:prstGeom>
            <a:noFill/>
            <a:ln>
              <a:noFill/>
            </a:ln>
          </p:spPr>
        </p:pic>
        <p:sp>
          <p:nvSpPr>
            <p:cNvPr id="246" name="Google Shape;246;p9"/>
            <p:cNvSpPr/>
            <p:nvPr/>
          </p:nvSpPr>
          <p:spPr>
            <a:xfrm>
              <a:off x="4629766" y="4475260"/>
              <a:ext cx="5715744" cy="157685"/>
            </a:xfrm>
            <a:prstGeom prst="rect">
              <a:avLst/>
            </a:pr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Open Sans"/>
                <a:ea typeface="Open Sans"/>
                <a:cs typeface="Open Sans"/>
                <a:sym typeface="Open Sans"/>
              </a:endParaRPr>
            </a:p>
          </p:txBody>
        </p:sp>
      </p:grpSp>
      <p:sp>
        <p:nvSpPr>
          <p:cNvPr id="247" name="Google Shape;247;p9"/>
          <p:cNvSpPr txBox="1"/>
          <p:nvPr/>
        </p:nvSpPr>
        <p:spPr>
          <a:xfrm>
            <a:off x="856129" y="581364"/>
            <a:ext cx="6660777" cy="1343491"/>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8.2 Structure of input data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