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377" r:id="rId6"/>
    <p:sldId id="263" r:id="rId7"/>
    <p:sldId id="374" r:id="rId8"/>
    <p:sldId id="265" r:id="rId9"/>
    <p:sldId id="283" r:id="rId10"/>
    <p:sldId id="266" r:id="rId11"/>
    <p:sldId id="272" r:id="rId12"/>
    <p:sldId id="271" r:id="rId13"/>
    <p:sldId id="284" r:id="rId14"/>
    <p:sldId id="285" r:id="rId15"/>
    <p:sldId id="286" r:id="rId16"/>
    <p:sldId id="375" r:id="rId17"/>
    <p:sldId id="290" r:id="rId18"/>
    <p:sldId id="277" r:id="rId19"/>
    <p:sldId id="376" r:id="rId20"/>
    <p:sldId id="289" r:id="rId21"/>
    <p:sldId id="282" r:id="rId22"/>
    <p:sldId id="291" r:id="rId23"/>
    <p:sldId id="294" r:id="rId24"/>
    <p:sldId id="295" r:id="rId25"/>
    <p:sldId id="296"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sDC/8tcnCPXI98fMugSuZw==" hashData="n+M/Do44K/aoCqR+ZB/tW7d0Iz8jEOctKE8mBzdhvAKKCnoWncPO6Ik2IyydqClicrx7fSBDc/cGtH5eHHqxL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5"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 id="5" name="simon.anthony.patterson@gmail.com" initials="si" lastIdx="2" clrIdx="4">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00000"/>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47"/>
    <p:restoredTop sz="68366"/>
  </p:normalViewPr>
  <p:slideViewPr>
    <p:cSldViewPr snapToGrid="0">
      <p:cViewPr varScale="1">
        <p:scale>
          <a:sx n="83" d="100"/>
          <a:sy n="83" d="100"/>
        </p:scale>
        <p:origin x="2192"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57662196-1ff7-4fef-ad5f-ca819cd64cbc" providerId="ADAL" clId="{9D52AEA1-3A59-3D4F-A974-D87B42AD67D8}"/>
    <pc:docChg chg="modSld">
      <pc:chgData name=" " userId="57662196-1ff7-4fef-ad5f-ca819cd64cbc" providerId="ADAL" clId="{9D52AEA1-3A59-3D4F-A974-D87B42AD67D8}" dt="2021-03-15T11:45:29.214" v="26" actId="20577"/>
      <pc:docMkLst>
        <pc:docMk/>
      </pc:docMkLst>
      <pc:sldChg chg="modNotesTx">
        <pc:chgData name=" " userId="57662196-1ff7-4fef-ad5f-ca819cd64cbc" providerId="ADAL" clId="{9D52AEA1-3A59-3D4F-A974-D87B42AD67D8}" dt="2021-03-15T11:34:42.653" v="12" actId="20577"/>
        <pc:sldMkLst>
          <pc:docMk/>
          <pc:sldMk cId="876339621" sldId="266"/>
        </pc:sldMkLst>
      </pc:sldChg>
      <pc:sldChg chg="modNotesTx">
        <pc:chgData name=" " userId="57662196-1ff7-4fef-ad5f-ca819cd64cbc" providerId="ADAL" clId="{9D52AEA1-3A59-3D4F-A974-D87B42AD67D8}" dt="2021-03-15T11:38:22.497" v="20" actId="20577"/>
        <pc:sldMkLst>
          <pc:docMk/>
          <pc:sldMk cId="1478453606" sldId="271"/>
        </pc:sldMkLst>
      </pc:sldChg>
      <pc:sldChg chg="modNotesTx">
        <pc:chgData name=" " userId="57662196-1ff7-4fef-ad5f-ca819cd64cbc" providerId="ADAL" clId="{9D52AEA1-3A59-3D4F-A974-D87B42AD67D8}" dt="2021-03-15T11:45:29.214" v="26" actId="20577"/>
        <pc:sldMkLst>
          <pc:docMk/>
          <pc:sldMk cId="215532442"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t>11/8/22</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Haga clic para editar los estilos de texto maestro</a:t>
            </a:r>
          </a:p>
          <a:p>
            <a:pPr lvl="1"/>
            <a:r>
              <a:rPr lang="en-GB" noProof="0"/>
              <a:t>Segundo nivel</a:t>
            </a:r>
          </a:p>
          <a:p>
            <a:pPr lvl="2"/>
            <a:r>
              <a:rPr lang="en-GB" noProof="0"/>
              <a:t>Tercer nivel</a:t>
            </a:r>
          </a:p>
          <a:p>
            <a:pPr lvl="3"/>
            <a:r>
              <a:rPr lang="en-GB" noProof="0"/>
              <a:t>Cuarto nivel</a:t>
            </a:r>
          </a:p>
          <a:p>
            <a:pPr lvl="4"/>
            <a:r>
              <a:rPr lang="en-GB" noProof="0"/>
              <a:t>Quinto nivel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Open Sans"/>
              </a:rPr>
              <a:t>Conferencia 6, introducción al MAED-D.</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En el caso del sector del transporte, el valor añadido no refleja directamente el nivel de actividad en relación con el consumo de energía. Hay otro factor que podría desempeñar este papel mucho mejor: la actividad del transporte. Se trata de las toneladas-kilómetro de mercancías transportadas por el transporte de mercancías y los pasajeros-kilómetro de pasajeros transportados. El usuario debe tener en cuenta que la demanda de energía es indirecta. Lo que impulsa la demanda de energía es la demanda de servicios como el transporte de personas y mercancías. Así pues, el análisis de la demanda de energía comienza con la proyección de la demanda de esos servicios, que luego puede traducirse en demanda de energía mediante la proyección del consumo específico de energía por unidad de ese servicio prestado. </a:t>
            </a:r>
            <a:endParaRPr lang="en-US" dirty="0">
              <a:latin typeface="Open Sans"/>
            </a:endParaRPr>
          </a:p>
          <a:p>
            <a:r>
              <a:rPr lang="en-GB" dirty="0"/>
              <a:t>La evolución de la importancia relativa de las diferentes tecnologías para la prestación de servicios de transporte en los próximos años debe tenerse en cuenta a la hora de realizar proyecciones de la demanda energética futura. Por ejemplo, la demanda de servicios de aviación por parte de los pasajeros privados ha ido en aumento en todo el mundo, pero las inversiones en infraestructuras ferroviarias y de carreteras pueden impulsar un aumento de la demanda de éstas como opciones más baratas y menos intensivas en carbono.</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283023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En el sector doméstico, el factor que determina la evolución del consumo energético es el número de viviendas. Este es el factor más natural y obvio para ser seleccionado como parámetro impulsor. </a:t>
            </a:r>
            <a:endParaRPr lang="en-US" dirty="0"/>
          </a:p>
          <a:p>
            <a:r>
              <a:rPr lang="en-GB" dirty="0">
                <a:latin typeface="Open Sans"/>
              </a:rPr>
              <a:t> </a:t>
            </a:r>
          </a:p>
          <a:p>
            <a:r>
              <a:rPr lang="en-GB" dirty="0">
                <a:latin typeface="Open Sans"/>
              </a:rPr>
              <a:t>La elección del parámetro determinante es un compromiso entre proporcionar suficientes detalles para inferir la demanda total de energía y limitar los requisitos de datos, que requieren mucho tiempo y dinero. En un extremo, la población global es un indicador ampliamente disponible, pero no proporciona suficientes detalles en cuanto a la demanda energética relacionada, que está impulsada en gran medida por la calefacción y la refrigeración de espacios. Por otro lado, enumerar el consumo de energía de cada electrodoméstico en cada vivienda de un país proporcionaría más detalles en cuanto a la demanda energética resultante, pero sería costoso y difícil recopilar esos datos a escala nacional. Se ha elegido el número de viviendas como una alternativa eficaz. Aunque hay una variación significativa entre las viviendas de un país, esto permite una estimación relevante del uso total de energía a escala de un país.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871416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En el sector de los servicios, la selección del parámetro motor es más complicada. Este sector combina actividades bastante diferentes, por lo que, prácticamente, la única opción para seleccionar un parámetro impulsor es el valor añadido. Pero, al mismo tiempo, el consumo de energía, para usos finales como la calefacción y la refrigeración, no está definido por la actividad económica del sector. El número de metros cuadrados de superficie del sector servicios se selecciona como parámetro impulsor para estos dos usos finales y el valor añadido para cualquier otro uso final.</a:t>
            </a:r>
            <a:endParaRPr lang="en-US" dirty="0">
              <a:latin typeface="Open Sans"/>
            </a:endParaRPr>
          </a:p>
          <a:p>
            <a:r>
              <a:rPr lang="en-GB" dirty="0">
                <a:latin typeface="Open Sans"/>
              </a:rPr>
              <a:t> </a:t>
            </a:r>
          </a:p>
          <a:p>
            <a:r>
              <a:rPr lang="en-GB" dirty="0"/>
              <a:t>Una vez más, aunque hay una variación significativa entre el uso de energía por valor añadido en todas las empresas, esto proporciona un indicador relevante para inferir la demanda total de energía a escala de un país.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268593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A efectos de la contabilidad del PIB, en el MAED el conjunto de la economía se desglosa en 6 grandes sectores. Manufactura, Agricultura, Construcción, Minería, Servicios y Energía. </a:t>
            </a:r>
            <a:endParaRPr lang="en-US" dirty="0">
              <a:latin typeface="Open Sans"/>
            </a:endParaRPr>
          </a:p>
          <a:p>
            <a:r>
              <a:rPr lang="en-GB" dirty="0">
                <a:latin typeface="Open Sans"/>
              </a:rPr>
              <a:t>A efectos de la contabilidad energética, se añaden dos sectores a los 6 anteriores. El sector doméstico, que no contribuye directamente a la generación de P.D.G. Y el sector del transporte, que suele contribuir a la G.D.P. como parte del sector servicios. </a:t>
            </a:r>
          </a:p>
          <a:p>
            <a:r>
              <a:rPr lang="en-GB" dirty="0">
                <a:latin typeface="Open Sans"/>
              </a:rPr>
              <a:t>La energía consumida en el sector energético se considera autoconsumo y no se incluye en el balance de la demanda total de energía final. Este consumo se considera en el lado de la oferta del sistema energético.</a:t>
            </a:r>
          </a:p>
          <a:p>
            <a:r>
              <a:rPr lang="en-US" dirty="0">
                <a:latin typeface="Open Sans"/>
              </a:rPr>
              <a:t>La contribución de cada sector a la P.D.G. total puede calcularse como una fracción del valor total. Cada uno de los sectores puede desglosarse aún más. </a:t>
            </a:r>
            <a:r>
              <a:rPr lang="en-GB" dirty="0">
                <a:latin typeface="Open Sans"/>
              </a:rPr>
              <a:t>Por ejemplo, en </a:t>
            </a:r>
            <a:r>
              <a:rPr lang="en-US" dirty="0">
                <a:latin typeface="Open Sans"/>
              </a:rPr>
              <a:t>esta diapositiva, el sector manufacturero se desglosa en 4 subsectores. Estos subsectores también podrían dividirse en categorías de uso final y actividades individuales. Es importante que el usuario del MAED considere el nivel de detalle que tendrá en cuenta para contabilizar la demanda de energía.</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108622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 el modelo MAED, la demanda energética se desagrega en un gran número de categorías de uso final. Para ello, las actividades se combinan en grupos homogéneos. Estas categorías de uso final son seleccionadas por el usuario teniendo en cuenta los datos disponibles y los objetivos del análisis. Si bien es cierto que ofrecer más detalles ayuda a obtener una imagen más precisa, enumerar todas las actividades que consumen energía en un país no es una solución eficaz ni posible. Por lo tanto, en el modelo MAED, </a:t>
            </a:r>
            <a:r>
              <a:rPr lang="en-GB" dirty="0">
                <a:latin typeface="Open Sans"/>
              </a:rPr>
              <a:t>las actividades individuales se agrupan en usos finales, con cierta flexibilidad para el modelizador en cuanto al nivel de detalle más adecuado.</a:t>
            </a:r>
            <a:endParaRPr lang="en-US" dirty="0">
              <a:latin typeface="Open Sans"/>
            </a:endParaRPr>
          </a:p>
          <a:p>
            <a:r>
              <a:rPr lang="en-GB" dirty="0">
                <a:latin typeface="Open Sans"/>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245520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Existen varios principios para agrupar las actividades de los usuarios finales en este tipo de grupos. Por ejemplo, por actividad similar, como la producción de productos agrícolas. Por un patrón similar de consumo de energía, como la cocina en el sector servicios. Por </a:t>
            </a:r>
            <a:r>
              <a:rPr lang="en-GB" dirty="0">
                <a:latin typeface="Open Sans"/>
              </a:rPr>
              <a:t>características socioeconómicas o culturales similares, como el uso de aparatos eléctricos en los </a:t>
            </a:r>
            <a:r>
              <a:rPr lang="en-US" dirty="0">
                <a:latin typeface="Open Sans"/>
              </a:rPr>
              <a:t>hogares urbanos. Por </a:t>
            </a:r>
            <a:r>
              <a:rPr lang="en-GB" dirty="0">
                <a:latin typeface="Open Sans"/>
              </a:rPr>
              <a:t>vectores energéticos similares, como </a:t>
            </a:r>
            <a:r>
              <a:rPr lang="en-US" dirty="0">
                <a:latin typeface="Open Sans"/>
              </a:rPr>
              <a:t>los combustibles para el transporte</a:t>
            </a:r>
            <a:r>
              <a:rPr lang="en-GB" dirty="0">
                <a:latin typeface="Open Sans"/>
              </a:rPr>
              <a:t>. Otro criterio para agrupar los usos finales es el factor impulsor. Si el factor impulsor es el mismo, pueden considerarse como un grupo. </a:t>
            </a:r>
            <a:endParaRPr lang="en-US" dirty="0">
              <a:latin typeface="Open Sans"/>
            </a:endParaRPr>
          </a:p>
          <a:p>
            <a:r>
              <a:rPr lang="en-GB" dirty="0">
                <a:latin typeface="Open Sans"/>
              </a:rPr>
              <a:t>Un factor clave que debe regir la agrupación de los usos finales es el consumo específico de energía por unidad de parámetro de conducción. por ejemplo, la energía necesaria para producir una tonelada de acero.</a:t>
            </a:r>
          </a:p>
          <a:p>
            <a:r>
              <a:rPr lang="en-US" dirty="0">
                <a:latin typeface="Open Sans"/>
              </a:rPr>
              <a:t>Cuando el parámetro impulsor es la producción de unidades monetarias, el valor añadido o el PIB, el consumo específico de energía es la intensidad energética. </a:t>
            </a:r>
            <a:endParaRPr lang="en-GB" dirty="0">
              <a:latin typeface="Open Sans"/>
            </a:endParaRPr>
          </a:p>
          <a:p>
            <a:r>
              <a:rPr lang="en-GB" dirty="0">
                <a:latin typeface="Open Sans"/>
              </a:rPr>
              <a:t>El consumo específico de energía y la intensidad energética son los principales factores utilizados en el MAED para calcular la demanda de energía en los años futuros.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384312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El nivel de descomposición es un compromiso entre el conocimiento de las especificidades del consumo de energía y la cantidad de información que se debe proporcionar. </a:t>
            </a:r>
            <a:endParaRPr lang="en-US" dirty="0">
              <a:latin typeface="Open Sans"/>
            </a:endParaRPr>
          </a:p>
          <a:p>
            <a:r>
              <a:rPr lang="en-GB" dirty="0">
                <a:latin typeface="Open Sans"/>
              </a:rPr>
              <a:t>La agregación a alto nivel, es decir, tener pocos grupos que combinen actividades de diferentes usos finales, como la producción industrial total o la producción agrícola total, requeriría una pequeña cantidad de información inicial. Sin embargo, esto debilita el principal punto fuerte de estos modelos, que es su capacidad para captar las especificidades de esos usos finales en el consumo de energía, y la </a:t>
            </a:r>
            <a:r>
              <a:rPr lang="en-US" dirty="0">
                <a:latin typeface="Open Sans"/>
              </a:rPr>
              <a:t>capacidad de análisis de la información es muy baja. </a:t>
            </a:r>
            <a:endParaRPr lang="en-GB" dirty="0">
              <a:latin typeface="Open Sans"/>
            </a:endParaRPr>
          </a:p>
          <a:p>
            <a:endParaRPr lang="en-GB" dirty="0">
              <a:latin typeface="Open Sans"/>
            </a:endParaRPr>
          </a:p>
          <a:p>
            <a:r>
              <a:rPr lang="en-GB" dirty="0">
                <a:latin typeface="Open Sans"/>
              </a:rPr>
              <a:t>Por otro lado, la descomposición al nivel de las actividades individuales, como la producción de cemento o la producción de arroz, capta todas las especificidades. Sin embargo, la cantidad de datos que hay que recoger hace que este enfoque sea poco práctico, pero la capacidad de análisis de la información es alta.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97752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En el MAED, la estructura del consumo final de energía del país se desglosa de forma coherente, dividiendo el consumo en grandes sectores consumidores: industria, servicios, hogares y transporte. </a:t>
            </a:r>
            <a:endParaRPr lang="en-US" dirty="0">
              <a:latin typeface="Open Sans"/>
            </a:endParaRPr>
          </a:p>
          <a:p>
            <a:r>
              <a:rPr lang="en-GB" dirty="0">
                <a:latin typeface="Open Sans"/>
              </a:rPr>
              <a:t>Este nivel de descomposición está predefinido. </a:t>
            </a:r>
          </a:p>
          <a:p>
            <a:r>
              <a:rPr lang="en-GB" dirty="0">
                <a:latin typeface="Open Sans"/>
              </a:rPr>
              <a:t>El usuario puede desglosar aún más los sectores en subsectores, como la agricultura, la construcción, la minería o la industria manufacturera, como se muestra en este diagrama. El usuario también puede definir subsectores urbanos y rurales, así como el transporte de pasajeros y de mercancías.</a:t>
            </a:r>
          </a:p>
          <a:p>
            <a:r>
              <a:rPr lang="en-GB" dirty="0">
                <a:latin typeface="Open Sans"/>
              </a:rPr>
              <a:t>El objetivo de la desagregación es analizar más de cerca su evolución prevista. El desglose hacia los usos finales en la mayoría de los subsectores podría ser definido por el analista, en función de la actividad real y de la disponibilidad de información.</a:t>
            </a:r>
          </a:p>
          <a:p>
            <a:r>
              <a:rPr lang="en-GB" dirty="0">
                <a:latin typeface="Open Sans"/>
              </a:rPr>
              <a:t>También está predefinida la forma de energía útil necesaria para los procesos de uso final, como la fuerza motriz, el calor y el uso específico de la electricidad. </a:t>
            </a:r>
          </a:p>
          <a:p>
            <a:r>
              <a:rPr lang="en-GB" dirty="0">
                <a:latin typeface="Open Sans"/>
              </a:rPr>
              <a:t>La categoría de energía final depende de las opciones tecnológicas disponibles para satisfacer las necesidades de energía útil, ya que algunos combustibles pueden no ser sustituibles o no estar disponibles.</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896167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La ejecución de un estudio MAED consta de tres fases:</a:t>
            </a:r>
            <a:endParaRPr lang="en-US" dirty="0">
              <a:latin typeface="Open Sans"/>
            </a:endParaRPr>
          </a:p>
          <a:p>
            <a:pPr marL="171450" indent="-171450">
              <a:buFont typeface="Arial"/>
              <a:buChar char="•"/>
            </a:pPr>
            <a:r>
              <a:rPr lang="en-GB" dirty="0">
                <a:latin typeface="Open Sans"/>
              </a:rPr>
              <a:t>Primero: Reconstrucción del consumo de energía en el año base. La estructura de salida del modelo MAED y las cantidades deben ser iguales al consumo real del país en el año base.</a:t>
            </a:r>
          </a:p>
          <a:p>
            <a:pPr marL="171450" indent="-171450">
              <a:buFont typeface="Arial"/>
              <a:buChar char="•"/>
            </a:pPr>
            <a:r>
              <a:rPr lang="en-GB" dirty="0"/>
              <a:t>Segundo: Establecer escenarios de desarrollo económico, social y tecnológico</a:t>
            </a:r>
            <a:r>
              <a:rPr lang="en-US" dirty="0"/>
              <a:t>.</a:t>
            </a:r>
            <a:endParaRPr lang="en-GB" dirty="0"/>
          </a:p>
          <a:p>
            <a:pPr marL="171450" indent="-171450">
              <a:buFont typeface="Arial"/>
              <a:buChar char="•"/>
            </a:pPr>
            <a:r>
              <a:rPr lang="en-GB" dirty="0"/>
              <a:t>Y por último: Análisis de las proyecciones de la demanda de energía, derivadas de los escenarios.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112711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Como ya se ha señalado, el valor del consumo específico de energía para el año base es un parámetro crucial para la estimación de la futura demanda energética. Esto hace que la selección del año base sea una cuestión muy importante.</a:t>
            </a:r>
          </a:p>
          <a:p>
            <a:r>
              <a:rPr lang="en-US" dirty="0">
                <a:latin typeface="Open Sans"/>
              </a:rPr>
              <a:t>Existen varios criterios para la selección del año base. En primer lugar, el año base debe seleccionarse como el año más reciente del que se disponga de estadísticas energéticas y económicas fiables y coherentes. En segundo lugar, el año base debe ser seleccionado para representar condiciones estables de consumo de energía. Por último, si durante un año determinado se producen situaciones inusuales como una crisis económica, condiciones climáticas extremas o una crisis política, no debe seleccionarse como año base y debe utilizarse un año anterior.</a:t>
            </a:r>
          </a:p>
          <a:p>
            <a:r>
              <a:rPr lang="en-US" dirty="0">
                <a:latin typeface="Open Sans"/>
              </a:rPr>
              <a:t>Para reconstruir el año base, se adopta un proceso iterativo. En primer lugar, hay que recopilar datos estadísticos sobre el consumo de energía por sectores, por usos finales y por combustibles para el año base seleccionado. A continuación, se calculan los datos de entrada del MAED para el año base a partir de esta información. A su vez, el modelo MAED se ejecuta con estos datos de entrada. Los resultados del MAED se comparan con los valores estadísticos de ese año. En caso de discrepancia, hay que repetir el procedimiento con los parámetros del MAED ajustados.</a:t>
            </a:r>
          </a:p>
          <a:p>
            <a:r>
              <a:rPr lang="en-US" dirty="0">
                <a:latin typeface="Open Sans"/>
              </a:rPr>
              <a:t>El objetivo de esta fase es establecer un punto de referencia y validar el </a:t>
            </a:r>
            <a:r>
              <a:rPr lang="en-US" dirty="0" err="1">
                <a:latin typeface="Open Sans"/>
              </a:rPr>
              <a:t>programa </a:t>
            </a:r>
            <a:r>
              <a:rPr lang="en-US" dirty="0">
                <a:latin typeface="Open Sans"/>
              </a:rPr>
              <a:t>para el sistema energético del país concreto.</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83087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Esta conferencia tiene cuatro resultados de aprendizaje previstos: </a:t>
            </a:r>
          </a:p>
          <a:p>
            <a:pPr>
              <a:spcBef>
                <a:spcPts val="0"/>
              </a:spcBef>
              <a:spcAft>
                <a:spcPts val="0"/>
              </a:spcAft>
            </a:pPr>
            <a:r>
              <a:rPr lang="en-GB" dirty="0">
                <a:latin typeface="Open Sans"/>
              </a:rPr>
              <a:t>tener una comprensión general de la ecuación genérica del modelo MAED, </a:t>
            </a:r>
          </a:p>
          <a:p>
            <a:pPr>
              <a:spcBef>
                <a:spcPts val="0"/>
              </a:spcBef>
              <a:spcAft>
                <a:spcPts val="0"/>
              </a:spcAft>
            </a:pPr>
            <a:r>
              <a:rPr lang="en-GB" dirty="0">
                <a:latin typeface="Open Sans"/>
              </a:rPr>
              <a:t>haber aprendido cuáles son los parámetros de conducción del modelo,</a:t>
            </a:r>
          </a:p>
          <a:p>
            <a:pPr>
              <a:spcBef>
                <a:spcPts val="0"/>
              </a:spcBef>
              <a:spcAft>
                <a:spcPts val="0"/>
              </a:spcAft>
            </a:pPr>
            <a:r>
              <a:rPr lang="en-GB" dirty="0">
                <a:latin typeface="Open Sans"/>
              </a:rPr>
              <a:t>para conocer las categorías de uso final del MAED-D, </a:t>
            </a:r>
          </a:p>
          <a:p>
            <a:pPr>
              <a:spcBef>
                <a:spcPts val="0"/>
              </a:spcBef>
              <a:spcAft>
                <a:spcPts val="0"/>
              </a:spcAft>
            </a:pPr>
            <a:r>
              <a:rPr lang="en-GB" dirty="0">
                <a:latin typeface="Open Sans"/>
              </a:rPr>
              <a:t>y conocer los pasos de un Estudio MAED.</a:t>
            </a:r>
            <a:endParaRPr lang="en-US" dirty="0">
              <a:latin typeface="Open Sans"/>
            </a:endParaRPr>
          </a:p>
        </p:txBody>
      </p:sp>
    </p:spTree>
    <p:extLst>
      <p:ext uri="{BB962C8B-B14F-4D97-AF65-F5344CB8AC3E}">
        <p14:creationId xmlns:p14="http://schemas.microsoft.com/office/powerpoint/2010/main" val="3976445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Una vez completada la primera etapa del estudio, la reconstrucción del consumo energético del año base, el usuario puede pasar a la segunda etapa: la construcción de los escenarios.</a:t>
            </a:r>
          </a:p>
          <a:p>
            <a:r>
              <a:rPr lang="en-US" dirty="0">
                <a:latin typeface="Open Sans"/>
              </a:rPr>
              <a:t>Los escenarios no son predicciones ni pronósticos. Una previsión se supone que identifica el camino más probable, mientras que los escenarios ayudan a explorar una gama de posibles caminos. Son descripciones de imágenes del desarrollo futuro que reflejan diferentes perspectivas basadas en el pasado y el presente.</a:t>
            </a:r>
          </a:p>
          <a:p>
            <a:r>
              <a:rPr lang="en-US" dirty="0">
                <a:latin typeface="Open Sans"/>
              </a:rPr>
              <a:t>Un escenario en el MAED es un conjunto de parámetros que describen un posible patrón de desarrollo a largo plazo de un país, incluyendo aspectos como su nivel económico, demográfico, social y tecnológico.</a:t>
            </a:r>
          </a:p>
          <a:p>
            <a:r>
              <a:rPr lang="en-US" dirty="0">
                <a:latin typeface="Open Sans"/>
              </a:rPr>
              <a:t>La cantidad de datos de entrada para el MAED es relativamente grande, como ocurre con todos los modelos de tipo desagregado. Este es el precio a pagar por la capacidad de proporcionar información de salida razonablemente detallada. </a:t>
            </a:r>
          </a:p>
          <a:p>
            <a:r>
              <a:rPr lang="en-US" dirty="0">
                <a:latin typeface="Open Sans"/>
              </a:rPr>
              <a:t>Todos los datos de entrada pertenecen a uno de los cuatro grupos: economía, demografía, estilo de vida y tecnología.</a:t>
            </a:r>
          </a:p>
          <a:p>
            <a:r>
              <a:rPr lang="en-US" dirty="0">
                <a:latin typeface="Open Sans"/>
              </a:rPr>
              <a:t>Cada grupo tiene su propio conjunto de datos de entrada.</a:t>
            </a:r>
          </a:p>
          <a:p>
            <a:r>
              <a:rPr lang="en-US" dirty="0">
                <a:latin typeface="Open Sans"/>
              </a:rPr>
              <a:t>La economía comprenderá la P.D.G., su tasa de crecimiento y la estructura de la economía en términos de participación de la P.D.G. de cada sector. También se necesita la mano de obra. </a:t>
            </a:r>
          </a:p>
          <a:p>
            <a:r>
              <a:rPr lang="en-US" dirty="0">
                <a:latin typeface="Open Sans"/>
              </a:rPr>
              <a:t>La demografía comprenderá la población, la tasa de crecimiento de la población, el porcentaje de población urbana y rural y el tamaño de las familias. </a:t>
            </a:r>
          </a:p>
          <a:p>
            <a:r>
              <a:rPr lang="en-US" dirty="0">
                <a:latin typeface="Open Sans"/>
              </a:rPr>
              <a:t>El estilo de vida comprenderá el tamaño de las viviendas, la movilidad, la posesión de automóviles, la electrificación y el uso de electrodomésticos. </a:t>
            </a:r>
          </a:p>
          <a:p>
            <a:r>
              <a:rPr lang="en-US" dirty="0">
                <a:latin typeface="Open Sans"/>
              </a:rPr>
              <a:t>Los datos de entrada de la tecnología comprenden las intensidades energéticas en todos los sectores, la eficiencia de los equipos y procesos de uso final y la penetración en el mercado de diferentes tecnologías y vectores energéticos.</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762517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 la fase final, el MAED elaborará proyecciones de demanda energética para cada escenario. Los resultados del MAED proporcionan una valiosa información para su posterior análisis dentro del proceso de planificación energética.</a:t>
            </a:r>
            <a:endParaRPr lang="en-US" dirty="0"/>
          </a:p>
          <a:p>
            <a:endParaRPr lang="en-GB" dirty="0">
              <a:latin typeface="Open Sans"/>
            </a:endParaRPr>
          </a:p>
          <a:p>
            <a:r>
              <a:rPr lang="en-GB" dirty="0"/>
              <a:t>Los consumos de energía se calculan, para cada grupo de usos finales, y se agregan por vectores energéticos, por sectores y subsectores, para cada año del estudio, incluido el año base.</a:t>
            </a:r>
          </a:p>
          <a:p>
            <a:r>
              <a:rPr lang="en-GB" dirty="0"/>
              <a:t>El modelo calcula los resultados para cada año de proyección, resultantes del conjunto de hipótesis del escenario. </a:t>
            </a:r>
          </a:p>
          <a:p>
            <a:r>
              <a:rPr lang="en-GB" dirty="0">
                <a:latin typeface="Open Sans"/>
              </a:rPr>
              <a:t> </a:t>
            </a:r>
          </a:p>
          <a:p>
            <a:r>
              <a:rPr lang="en-GB" dirty="0"/>
              <a:t>Esta proyección de la demanda total de energía no debe tomarse como una predicción segura, sino como el resultado del ejercicio "si punto punto, entonces punto punto". </a:t>
            </a:r>
          </a:p>
          <a:p>
            <a:r>
              <a:rPr lang="en-GB" dirty="0"/>
              <a:t>A la hora de utilizar los resultados, hay que tener en cuenta los supuestos, tanto en lo que respecta a los datos de entrada del escenario como a las limitaciones estructurales del modelo.</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508675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La salida del MAED es un conjunto de valores calculados de la demanda de energía por sector y por forma de energía. Estos resultados son para todos los años futuros especificados por el usuario. </a:t>
            </a:r>
            <a:endParaRPr lang="en-US" dirty="0">
              <a:latin typeface="Open Sans"/>
            </a:endParaRPr>
          </a:p>
          <a:p>
            <a:r>
              <a:rPr lang="en-GB" dirty="0">
                <a:latin typeface="Open Sans"/>
              </a:rPr>
              <a:t>Existen múltiples resultados para un país determinado. El modelizador puede examinar tanto la cuota de cada tipo de energía como la demanda total de energía final. El MAED es especialmente útil para mostrar los futuros cambios en la demanda energética total, así como los futuros cambios en la estructura de esa demanda.</a:t>
            </a:r>
          </a:p>
          <a:p>
            <a:r>
              <a:rPr lang="en-GB" dirty="0">
                <a:latin typeface="Open Sans"/>
              </a:rPr>
              <a:t>Hay varias tablas de resultados en el MAED, que incluyen la demanda de energía útil, la demanda de energía final y algunos indicadores energéticos, como la intensidad energética total, entre otros. </a:t>
            </a:r>
          </a:p>
          <a:p>
            <a:r>
              <a:rPr lang="en-US" dirty="0">
                <a:latin typeface="Open Sans"/>
              </a:rPr>
              <a:t>Los escenarios se crean para una serie de futuros y casos posibles, considerando un conjunto de escenarios de crecimiento económico plausible, un conjunto de escenarios de configuración del sistema energético y combinaciones de estos dos grupos de parámetros.</a:t>
            </a:r>
            <a:r>
              <a:rPr lang="en-GB" dirty="0">
                <a:latin typeface="Open Sans"/>
              </a:rPr>
              <a:t> Por ejemplo, se pueden imaginar resultados muy diferentes según el escenario elegido que puede diferir del escenario de referencia: un escenario muy alto, uno intermedio y uno bajo. Hay que tener en cuenta que no podemos atribuir probabilidades a cada uno de estos escenarios. El escenario intermedio no es necesariamente el más probable y no debe utilizarse como tal.</a:t>
            </a:r>
          </a:p>
          <a:p>
            <a:endParaRPr lang="en-GB" dirty="0">
              <a:latin typeface="Open Sans"/>
            </a:endParaRPr>
          </a:p>
          <a:p>
            <a:r>
              <a:rPr lang="en-GB" dirty="0">
                <a:latin typeface="Open Sans"/>
              </a:rPr>
              <a:t>Así concluye la conferencia 5, que ha servido de introducción al MAED-D.</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416767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MAED son las siglas de Modelo de Análisis de la Demanda Energética.</a:t>
            </a:r>
          </a:p>
          <a:p>
            <a:r>
              <a:rPr lang="en-US" dirty="0">
                <a:latin typeface="Open Sans"/>
              </a:rPr>
              <a:t>El modelo MAED es un modelo de simulación que se aplica mejor para el análisis a largo plazo. Se basa en el enfoque ascendente desagregado y utiliza escenarios para evaluar la demanda de energía en un país o región en función de una serie de supuestos.</a:t>
            </a:r>
          </a:p>
          <a:p>
            <a:r>
              <a:rPr lang="en-US" dirty="0">
                <a:latin typeface="Open Sans"/>
              </a:rPr>
              <a:t>El modelo MAED se ha diseñado específicamente para investigar los cambios estructurales, tanto en la evolución de los usos finales de la energía que impulsan la demanda energética como en la composición de la combinación de fuentes de energía.</a:t>
            </a:r>
          </a:p>
          <a:p>
            <a:r>
              <a:rPr lang="en-US" dirty="0">
                <a:latin typeface="Open Sans"/>
              </a:rPr>
              <a:t>Por un lado, un análisis detallado de los factores sociales, económicos y tecnológicos permite analizar los cambios estructurales de la demanda energética. Por otro lado, el modelo investiga qué tipos de formas de energía podrán satisfacer esta demanda, evaluando la evolución potencial de las fuentes de energía.</a:t>
            </a:r>
          </a:p>
          <a:p>
            <a:pPr>
              <a:spcBef>
                <a:spcPts val="0"/>
              </a:spcBef>
              <a:spcAft>
                <a:spcPts val="0"/>
              </a:spcAft>
            </a:pPr>
            <a:r>
              <a:rPr lang="en-US" dirty="0">
                <a:latin typeface="Open Sans"/>
              </a:rPr>
              <a:t>MAED tiene dos aspectos, MAED-D considera las previsiones basadas en escenarios de la demanda futura por los sectores definidos y el tipo de combustible. MAED-E.L. puede utilizarse para conocer los perfiles de la demanda eléctrica. MAED-E.L. pronostica la demanda de energía eléctrica por hora para cada cliente, sector y todo el sistema en función de los datos de entrada. Esta conferencia se centra en MAED-D.</a:t>
            </a:r>
          </a:p>
          <a:p>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86880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Para realizar los cálculos del consumo de energía de cada grupo de usos finales, en el MAED se utiliza un conjunto de ecuaciones correspondiente. Pero todas esas ecuaciones tienen la misma forma. La demanda de energía (o D.E.) en cualquier año específico del futuro, se calcula como producto de dos variables. </a:t>
            </a:r>
          </a:p>
          <a:p>
            <a:r>
              <a:rPr lang="en-US" dirty="0">
                <a:latin typeface="Open Sans"/>
              </a:rPr>
              <a:t> </a:t>
            </a:r>
          </a:p>
          <a:p>
            <a:r>
              <a:rPr lang="en-US" dirty="0">
                <a:latin typeface="Open Sans"/>
              </a:rPr>
              <a:t>La primera variable clave es el consumo específico de energía (o C.E.E.). Se trata del consumo de energía por unidad de parámetro de conducción (o D.P.). Por ejemplo, la energía necesaria para producir una tonelada de acero. Cuando el parámetro motor es la producción de unidades monetarias, el valor añadido o el PIB, el consumo específico de energía es la intensidad energética (o I.E.). El consumo específico de energía y la intensidad energética son el primer conjunto de factores clave utilizados en el MAED, para calcular la demanda de energía en años futuros. </a:t>
            </a:r>
          </a:p>
          <a:p>
            <a:r>
              <a:rPr lang="en-US" dirty="0">
                <a:latin typeface="Open Sans"/>
              </a:rPr>
              <a:t> </a:t>
            </a:r>
          </a:p>
          <a:p>
            <a:r>
              <a:rPr lang="en-US" dirty="0">
                <a:latin typeface="Open Sans"/>
              </a:rPr>
              <a:t>La segunda variable clave es el parámetro impulsor en el año futuro correspondiente. Se pueden utilizar diferentes parámetros impulsores para diferentes segmentos de la demanda energética, por ejemplo, el valor añadido en la industria, los pasajeros-kilómetros recorridos en el transporte, etc. Estos parámetros se enumeran en la sección 7.2.</a:t>
            </a:r>
          </a:p>
          <a:p>
            <a:r>
              <a:rPr lang="en-US" dirty="0">
                <a:latin typeface="Open Sans"/>
              </a:rPr>
              <a:t> </a:t>
            </a:r>
          </a:p>
          <a:p>
            <a:r>
              <a:rPr lang="en-US" dirty="0">
                <a:latin typeface="Open Sans"/>
              </a:rPr>
              <a:t>El producto de estos dos parámetros es la ecuación genérica y fundamental utilizada en el modelo MAED.</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2863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La demanda de energía final de una fuente de energía específica viene dada por el producto de la inversa de la eficiencia del proceso en el que se utiliza la energía, la penetración en el mercado del tipo de fuente de energía dada y la demanda de energía útil final. </a:t>
            </a:r>
          </a:p>
          <a:p>
            <a:r>
              <a:rPr lang="en-US" dirty="0">
                <a:latin typeface="Open Sans"/>
              </a:rPr>
              <a:t>En el modelo, la demanda de energía de los consumidores finales se calcula en términos de energía útil siempre que sea posible.</a:t>
            </a:r>
          </a:p>
          <a:p>
            <a:r>
              <a:rPr lang="en-US" dirty="0">
                <a:latin typeface="Open Sans"/>
              </a:rPr>
              <a:t>La demanda de energía útil puede ser suministrada por una sola forma de energía, o por dos o más formas de energía, según la penetración del mercado. Este hecho se utiliza en el MAED para considerar las sustituciones de combustibles.</a:t>
            </a:r>
          </a:p>
          <a:p>
            <a:r>
              <a:rPr lang="en-US" dirty="0">
                <a:latin typeface="Open Sans"/>
              </a:rPr>
              <a:t>A veces, varias formas de energía, por ejemplo, la electricidad y los combustibles fósiles, compiten por una determinada categoría de demanda energética final. Esta demanda se calcula primero en términos de energía útil y luego se convierte en energía final, teniendo en cuenta la penetración en el mercado dado y la eficiencia de cada fuente de energía alternativa. La penetración en el mercado y la eficiencia se especifican como parámetros del escenario.</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82347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Al preparar los datos de entrada para el modelo, el usuario debe ser consciente de que la intensidad energética o el consumo específico de energía pueden cambiar en años futuros.</a:t>
            </a:r>
            <a:endParaRPr lang="en-US" dirty="0">
              <a:latin typeface="Open Sans"/>
            </a:endParaRPr>
          </a:p>
          <a:p>
            <a:r>
              <a:rPr lang="en-GB" dirty="0">
                <a:latin typeface="Open Sans"/>
              </a:rPr>
              <a:t> </a:t>
            </a:r>
          </a:p>
          <a:p>
            <a:r>
              <a:rPr lang="en-GB" dirty="0">
                <a:latin typeface="Open Sans"/>
              </a:rPr>
              <a:t>Tomemos el ejemplo del consumo específico de combustible de los tractores en la agricultura. Si en el año base se utiliza la fuerza de tracción animal, esta energía no se tiene en cuenta en la definición de la intensidad energética. Con la sustitución de la tracción animal por tractores, se consumirá más combustible para producir el mismo producto. Esto significa un aumento de la intensidad energética en los años futuros.</a:t>
            </a:r>
          </a:p>
          <a:p>
            <a:r>
              <a:rPr lang="en-GB" dirty="0">
                <a:latin typeface="Open Sans"/>
              </a:rPr>
              <a:t> </a:t>
            </a:r>
          </a:p>
          <a:p>
            <a:r>
              <a:rPr lang="en-GB" dirty="0">
                <a:latin typeface="Open Sans"/>
              </a:rPr>
              <a:t>Otro ejemplo de cambios en el consumo específico de energía podría ser la mejora del nivel de vida. Al mejorar, se utilizan más aparatos eléctricos en los hogares: un televisor, una lavadora, un lavavajillas, etc. Esto provoca un aumento del consumo de electricidad por vivienda.</a:t>
            </a:r>
          </a:p>
          <a:p>
            <a:r>
              <a:rPr lang="en-GB" dirty="0">
                <a:latin typeface="Open Sans"/>
              </a:rPr>
              <a:t> </a:t>
            </a:r>
          </a:p>
          <a:p>
            <a:r>
              <a:rPr lang="en-GB" dirty="0">
                <a:latin typeface="Open Sans"/>
              </a:rPr>
              <a:t>En algunos casos, la combinación de múltiples factores puede dar lugar a cambios más complicados. Por ejemplo, cuando el número de aparatos eléctricos alcanza su nivel de saturación y la mejora tecnológica desempeña un papel más importante. Esto significa que el valor acumulado de la electricidad por vivienda bajará después del periodo de crecimiento.</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51632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Aunque no es recomendable, como ejemplo, supongamos que debemos incluir la producción de acero y de textil en el mismo grupo. En este ejemplo, la producción de textil tiene un consumo de energía relativamente bajo por equivalente monetario de producto, 10, y la producción de acero tiene una intensidad energética relativamente alta, 50. El valor de la intensidad energética para este grupo agregado será una media ponderada de los valores de ambas actividades. Una media ponderada se calcula multiplicando la intensidad energética de una actividad por la fracción que representa en el total y sumándola para todas las actividades. En este caso, el resultado es 26 para el año base. </a:t>
            </a:r>
          </a:p>
          <a:p>
            <a:r>
              <a:rPr lang="en-US" dirty="0">
                <a:latin typeface="Open Sans"/>
              </a:rPr>
              <a:t>En caso de que la cuota de consumo de energía entre ambos productos, en la producción total, siga siendo la misma, se utilizará la misma intensidad en el futuro. Pero si una de las actividades se desarrolla más rápidamente, por ejemplo la textil, y su contribución relativa al producto agregado aumenta, deberá recalcularse la media ponderada.</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14512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Un factor se define como parámetro impulsor de cada uso final. </a:t>
            </a:r>
            <a:endParaRPr lang="en-US" dirty="0">
              <a:latin typeface="Open Sans"/>
            </a:endParaRPr>
          </a:p>
          <a:p>
            <a:r>
              <a:rPr lang="en-GB" dirty="0">
                <a:latin typeface="Open Sans"/>
              </a:rPr>
              <a:t>El valor del parámetro de conducción se utiliza directamente para calcular la demanda energética del uso final correspondiente tanto en el año base como en el futuro.</a:t>
            </a:r>
          </a:p>
          <a:p>
            <a:r>
              <a:rPr lang="en-GB" dirty="0">
                <a:latin typeface="Open Sans"/>
              </a:rPr>
              <a:t>Los factores utilizados como parámetros impulsores de diversas actividades están predefinidos en el modelo MAED. </a:t>
            </a:r>
          </a:p>
          <a:p>
            <a:r>
              <a:rPr lang="en-GB" dirty="0">
                <a:latin typeface="Open Sans"/>
              </a:rPr>
              <a:t>Existen diferentes parámetros de conducción para la industria, el transporte, los servicios y los usos domésticos, que se enumeran en las siguientes diapositivas.</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501125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 el modelo MAED, el sector industrial se divide en Agricultura, Construcción, Minería y Manufactura. El usuario puede desglosar aún más cada subsector. </a:t>
            </a:r>
          </a:p>
          <a:p>
            <a:r>
              <a:rPr lang="en-US" dirty="0"/>
              <a:t>El valor añadido de cada subsector correspondiente se define como parámetro impulsor de todos los usos finales de la industria. </a:t>
            </a:r>
          </a:p>
          <a:p>
            <a:r>
              <a:rPr lang="en-US" dirty="0"/>
              <a:t>Este equivalente monetario de la producción se selecciona por varias razones. </a:t>
            </a:r>
          </a:p>
          <a:p>
            <a:r>
              <a:rPr lang="en-US" dirty="0">
                <a:latin typeface="Open Sans"/>
              </a:rPr>
              <a:t>La utilización del valor añadido total de cada sector evita al usuario tener que considerar los numerosos productos diferentes de cada subsector. Esto disminuye la incertidumbre de la proyección, ya que es difícil predecir la cantidad específica de acero, textil o arroz que se producirá en los próximos años. </a:t>
            </a:r>
          </a:p>
          <a:p>
            <a:r>
              <a:rPr lang="en-US" dirty="0">
                <a:latin typeface="Open Sans"/>
              </a:rPr>
              <a:t>La producción total de la industria pesada y la producción agrícola en un equivalente monetario puede evaluarse más fácilmente.</a:t>
            </a:r>
          </a:p>
          <a:p>
            <a:endParaRPr lang="en-US"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677829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11/8/22</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11/8/22</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11/8/22</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11/8/22</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11/8/22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28310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11/8/22</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11/8/22</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11/8/22</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11/8/22</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11/8/22</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11/8/22</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11/8/22</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11/8/22</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Haga clic para editar el estilo del título principal</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Haga clic para editar los estilos de texto maestro</a:t>
            </a:r>
          </a:p>
          <a:p>
            <a:pPr lvl="1"/>
            <a:r>
              <a:rPr lang="en-GB" altLang="en-US"/>
              <a:t>Segundo nivel</a:t>
            </a:r>
          </a:p>
          <a:p>
            <a:pPr lvl="2"/>
            <a:r>
              <a:rPr lang="en-GB" altLang="en-US"/>
              <a:t>Tercer nivel</a:t>
            </a:r>
          </a:p>
          <a:p>
            <a:pPr lvl="3"/>
            <a:r>
              <a:rPr lang="en-GB" altLang="en-US"/>
              <a:t>Cuarto nivel</a:t>
            </a:r>
          </a:p>
          <a:p>
            <a:pPr lvl="4"/>
            <a:r>
              <a:rPr lang="en-GB" altLang="en-US"/>
              <a:t>Quinto nivel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t>11/8/22</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 id="2147483694" r:id="rId14"/>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55.png"/><Relationship Id="rId5" Type="http://schemas.openxmlformats.org/officeDocument/2006/relationships/image" Target="../media/image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1010.png"/><Relationship Id="rId5" Type="http://schemas.openxmlformats.org/officeDocument/2006/relationships/image" Target="../media/image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1.png"/><Relationship Id="rId5" Type="http://schemas.openxmlformats.org/officeDocument/2006/relationships/image" Target="../media/image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5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88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99.pn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image" Target="../media/image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44.png"/><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background pattern&#10;&#10;Description automatically generated">
            <a:extLst>
              <a:ext uri="{FF2B5EF4-FFF2-40B4-BE49-F238E27FC236}">
                <a16:creationId xmlns:a16="http://schemas.microsoft.com/office/drawing/2014/main" id="{070B49A0-24EE-48DB-813B-82DADE41F8BC}"/>
              </a:ext>
            </a:extLst>
          </p:cNvPr>
          <p:cNvPicPr>
            <a:picLocks noChangeAspect="1"/>
          </p:cNvPicPr>
          <p:nvPr/>
        </p:nvPicPr>
        <p:blipFill>
          <a:blip r:embed="rId5"/>
          <a:stretch>
            <a:fillRect/>
          </a:stretch>
        </p:blipFill>
        <p:spPr>
          <a:xfrm>
            <a:off x="1186" y="2174"/>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267741"/>
            <a:ext cx="483213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Arial" panose="020B0604020202020204" pitchFamily="34" charset="0"/>
                <a:ea typeface="Open Sans ExtraBold"/>
                <a:cs typeface="Arial" panose="020B0604020202020204" pitchFamily="34" charset="0"/>
              </a:rPr>
              <a:t>LECTURA 6 </a:t>
            </a:r>
            <a:br>
              <a:rPr lang="en-ZA" altLang="en-US" sz="4400" b="1" dirty="0">
                <a:latin typeface="Arial" panose="020B0604020202020204" pitchFamily="34" charset="0"/>
                <a:ea typeface="Open Sans ExtraBold"/>
                <a:cs typeface="Arial" panose="020B0604020202020204" pitchFamily="34" charset="0"/>
              </a:rPr>
            </a:br>
            <a:r>
              <a:rPr lang="en-GB" altLang="en-US" sz="4400" b="1" dirty="0">
                <a:latin typeface="Arial" panose="020B0604020202020204" pitchFamily="34" charset="0"/>
                <a:cs typeface="Arial" panose="020B0604020202020204" pitchFamily="34" charset="0"/>
              </a:rPr>
              <a:t>INTRODUCCIÓN </a:t>
            </a:r>
            <a:br>
              <a:rPr lang="en-GB" altLang="en-US" sz="4400" b="1" dirty="0">
                <a:latin typeface="Arial" panose="020B0604020202020204" pitchFamily="34" charset="0"/>
                <a:cs typeface="Arial" panose="020B0604020202020204" pitchFamily="34" charset="0"/>
              </a:rPr>
            </a:br>
            <a:r>
              <a:rPr lang="en-GB" altLang="en-US" sz="4400" b="1" dirty="0">
                <a:latin typeface="Arial" panose="020B0604020202020204" pitchFamily="34" charset="0"/>
                <a:cs typeface="Arial" panose="020B0604020202020204" pitchFamily="34" charset="0"/>
              </a:rPr>
              <a:t>AL MAED-D</a:t>
            </a:r>
            <a:endParaRPr lang="en-US" altLang="en-US" sz="4400" b="1" dirty="0">
              <a:latin typeface="Arial" panose="020B0604020202020204" pitchFamily="34" charset="0"/>
              <a:ea typeface="Open Sans ExtraBold"/>
              <a:cs typeface="Arial" panose="020B0604020202020204" pitchFamily="34" charset="0"/>
            </a:endParaRPr>
          </a:p>
        </p:txBody>
      </p:sp>
      <p:sp>
        <p:nvSpPr>
          <p:cNvPr id="4" name="TextBox 1">
            <a:extLst>
              <a:ext uri="{FF2B5EF4-FFF2-40B4-BE49-F238E27FC236}">
                <a16:creationId xmlns:a16="http://schemas.microsoft.com/office/drawing/2014/main" id="{4E05AC4A-6714-4BB2-BE1E-C7AE98DF5830}"/>
              </a:ext>
            </a:extLst>
          </p:cNvPr>
          <p:cNvSpPr txBox="1"/>
          <p:nvPr/>
        </p:nvSpPr>
        <p:spPr>
          <a:xfrm>
            <a:off x="8860080"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Versión 1.0</a:t>
            </a:r>
            <a:endParaRPr lang="en-US" sz="105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6607B3C2-D822-8544-ADB9-9846917A0AB3}"/>
              </a:ext>
            </a:extLst>
          </p:cNvPr>
          <p:cNvSpPr txBox="1"/>
          <p:nvPr/>
        </p:nvSpPr>
        <p:spPr>
          <a:xfrm>
            <a:off x="630503" y="3988522"/>
            <a:ext cx="1728234"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Arial" panose="020B0604020202020204" pitchFamily="34" charset="0"/>
                <a:ea typeface="Open Sans ExtraBold" panose="020B0606030504020204" pitchFamily="34" charset="0"/>
                <a:cs typeface="Arial" panose="020B0604020202020204" pitchFamily="34" charset="0"/>
              </a:rPr>
              <a:t>EBS Y MAED</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endParaRPr>
          </a:p>
        </p:txBody>
      </p:sp>
      <p:sp>
        <p:nvSpPr>
          <p:cNvPr id="6" name="Oval 5">
            <a:extLst>
              <a:ext uri="{FF2B5EF4-FFF2-40B4-BE49-F238E27FC236}">
                <a16:creationId xmlns:a16="http://schemas.microsoft.com/office/drawing/2014/main" id="{76627A00-13DD-4D49-BF8C-E49089017813}"/>
              </a:ext>
            </a:extLst>
          </p:cNvPr>
          <p:cNvSpPr/>
          <p:nvPr/>
        </p:nvSpPr>
        <p:spPr>
          <a:xfrm>
            <a:off x="5618235" y="5344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mp3" descr="Track7_Lecture6_Slide1.mp3">
            <a:hlinkClick r:id="" action="ppaction://media"/>
            <a:extLst>
              <a:ext uri="{FF2B5EF4-FFF2-40B4-BE49-F238E27FC236}">
                <a16:creationId xmlns:a16="http://schemas.microsoft.com/office/drawing/2014/main" id="{DC2ECE82-7E62-F24C-AF0D-81A2B3E5A4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41608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357128" y="175104"/>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Clase</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6.2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Parámetros</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de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conducción</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a:t>
            </a:r>
          </a:p>
        </p:txBody>
      </p:sp>
      <p:graphicFrame>
        <p:nvGraphicFramePr>
          <p:cNvPr id="16" name="Table 2">
            <a:extLst>
              <a:ext uri="{FF2B5EF4-FFF2-40B4-BE49-F238E27FC236}">
                <a16:creationId xmlns:a16="http://schemas.microsoft.com/office/drawing/2014/main" id="{03271A2C-5467-AD45-B5DD-DDD6AD45DCBD}"/>
              </a:ext>
            </a:extLst>
          </p:cNvPr>
          <p:cNvGraphicFramePr>
            <a:graphicFrameLocks noGrp="1"/>
          </p:cNvGraphicFramePr>
          <p:nvPr>
            <p:extLst>
              <p:ext uri="{D42A27DB-BD31-4B8C-83A1-F6EECF244321}">
                <p14:modId xmlns:p14="http://schemas.microsoft.com/office/powerpoint/2010/main" val="2468382785"/>
              </p:ext>
            </p:extLst>
          </p:nvPr>
        </p:nvGraphicFramePr>
        <p:xfrm>
          <a:off x="887215" y="4108688"/>
          <a:ext cx="10542786" cy="1651000"/>
        </p:xfrm>
        <a:graphic>
          <a:graphicData uri="http://schemas.openxmlformats.org/drawingml/2006/table">
            <a:tbl>
              <a:tblPr firstRow="1" bandRow="1">
                <a:tableStyleId>{2D5ABB26-0587-4C30-8999-92F81FD0307C}</a:tableStyleId>
              </a:tblPr>
              <a:tblGrid>
                <a:gridCol w="2677079">
                  <a:extLst>
                    <a:ext uri="{9D8B030D-6E8A-4147-A177-3AD203B41FA5}">
                      <a16:colId xmlns:a16="http://schemas.microsoft.com/office/drawing/2014/main" val="3877321437"/>
                    </a:ext>
                  </a:extLst>
                </a:gridCol>
                <a:gridCol w="4351445">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Actividad del sector</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Uso final</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Parámetro de conducción</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Flete</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Modos de transporte de mercancías, tren, camión, ...</a:t>
                      </a: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Toneladas-km transportadas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Pasajeros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Modos de transporte de pasajeros, autobús, tren, coche, ...</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Pasajeros-km transportados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8" name="Rectangle 17">
            <a:extLst>
              <a:ext uri="{FF2B5EF4-FFF2-40B4-BE49-F238E27FC236}">
                <a16:creationId xmlns:a16="http://schemas.microsoft.com/office/drawing/2014/main" id="{3323FAD0-97FD-BC42-B6D9-D75CEF4EA1A7}"/>
              </a:ext>
            </a:extLst>
          </p:cNvPr>
          <p:cNvSpPr/>
          <p:nvPr/>
        </p:nvSpPr>
        <p:spPr>
          <a:xfrm>
            <a:off x="480995" y="1573880"/>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Parámetros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conducción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el</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transporte</a:t>
            </a:r>
            <a:endPar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5FFBD6C8-5033-904A-8295-A24601CEA9C9}"/>
              </a:ext>
            </a:extLst>
          </p:cNvPr>
          <p:cNvSpPr>
            <a:spLocks noChangeAspect="1"/>
          </p:cNvSpPr>
          <p:nvPr/>
        </p:nvSpPr>
        <p:spPr>
          <a:xfrm>
            <a:off x="3003455" y="25314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21" name="TextBox 20">
            <a:extLst>
              <a:ext uri="{FF2B5EF4-FFF2-40B4-BE49-F238E27FC236}">
                <a16:creationId xmlns:a16="http://schemas.microsoft.com/office/drawing/2014/main" id="{E7858339-EDDA-6545-8742-3EAB8D9D4D23}"/>
              </a:ext>
            </a:extLst>
          </p:cNvPr>
          <p:cNvSpPr txBox="1"/>
          <p:nvPr/>
        </p:nvSpPr>
        <p:spPr>
          <a:xfrm>
            <a:off x="3653875" y="2514312"/>
            <a:ext cx="3490252" cy="369332"/>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Parámetro de conducción en el año 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DF4CEC-61F0-A74C-9967-CE663393A87F}"/>
                  </a:ext>
                </a:extLst>
              </p:cNvPr>
              <p:cNvSpPr txBox="1"/>
              <p:nvPr/>
            </p:nvSpPr>
            <p:spPr>
              <a:xfrm>
                <a:off x="1448190" y="2544014"/>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Arial" panose="020B0604020202020204" pitchFamily="34" charset="0"/>
                  <a:cs typeface="Arial" panose="020B0604020202020204" pitchFamily="34"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endParaRPr>
              </a:p>
            </p:txBody>
          </p:sp>
        </mc:Choice>
        <mc:Fallback xmlns="">
          <p:sp>
            <p:nvSpPr>
              <p:cNvPr id="11" name="TextBox 10">
                <a:extLst>
                  <a:ext uri="{FF2B5EF4-FFF2-40B4-BE49-F238E27FC236}">
                    <a16:creationId xmlns:a16="http://schemas.microsoft.com/office/drawing/2014/main" id="{C0DF4CEC-61F0-A74C-9967-CE663393A87F}"/>
                  </a:ext>
                </a:extLst>
              </p:cNvPr>
              <p:cNvSpPr txBox="1">
                <a:spLocks noRot="1" noChangeAspect="1" noMove="1" noResize="1" noEditPoints="1" noAdjustHandles="1" noChangeArrowheads="1" noChangeShapeType="1" noTextEdit="1"/>
              </p:cNvSpPr>
              <p:nvPr/>
            </p:nvSpPr>
            <p:spPr>
              <a:xfrm>
                <a:off x="1448190" y="2544014"/>
                <a:ext cx="2414587" cy="590931"/>
              </a:xfrm>
              <a:prstGeom prst="rect">
                <a:avLst/>
              </a:prstGeom>
              <a:blipFill>
                <a:blip r:embed="rId6"/>
                <a:stretch>
                  <a:fillRect/>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854BE481-0C0D-434E-8368-82C318D5EF19}"/>
              </a:ext>
            </a:extLst>
          </p:cNvPr>
          <p:cNvSpPr/>
          <p:nvPr/>
        </p:nvSpPr>
        <p:spPr>
          <a:xfrm>
            <a:off x="10426259" y="50189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0.mp3" descr="Track7_Lecture6_Slide10.mp3">
            <a:hlinkClick r:id="" action="ppaction://media"/>
            <a:extLst>
              <a:ext uri="{FF2B5EF4-FFF2-40B4-BE49-F238E27FC236}">
                <a16:creationId xmlns:a16="http://schemas.microsoft.com/office/drawing/2014/main" id="{44D95382-2DC8-8443-BB44-BD2CAF62C0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76033" y="573259"/>
            <a:ext cx="812800" cy="812800"/>
          </a:xfrm>
          <a:prstGeom prst="rect">
            <a:avLst/>
          </a:prstGeom>
        </p:spPr>
      </p:pic>
    </p:spTree>
    <p:extLst>
      <p:ext uri="{BB962C8B-B14F-4D97-AF65-F5344CB8AC3E}">
        <p14:creationId xmlns:p14="http://schemas.microsoft.com/office/powerpoint/2010/main" val="11359091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636637" y="16560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Clase</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6.2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Parámetros</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de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conducción</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a:t>
            </a:r>
          </a:p>
        </p:txBody>
      </p:sp>
      <p:graphicFrame>
        <p:nvGraphicFramePr>
          <p:cNvPr id="15" name="Table 2">
            <a:extLst>
              <a:ext uri="{FF2B5EF4-FFF2-40B4-BE49-F238E27FC236}">
                <a16:creationId xmlns:a16="http://schemas.microsoft.com/office/drawing/2014/main" id="{97954538-CDF9-EE4F-B44C-8E1FA7C88B31}"/>
              </a:ext>
            </a:extLst>
          </p:cNvPr>
          <p:cNvGraphicFramePr>
            <a:graphicFrameLocks noGrp="1"/>
          </p:cNvGraphicFramePr>
          <p:nvPr>
            <p:extLst>
              <p:ext uri="{D42A27DB-BD31-4B8C-83A1-F6EECF244321}">
                <p14:modId xmlns:p14="http://schemas.microsoft.com/office/powerpoint/2010/main" val="3385155489"/>
              </p:ext>
            </p:extLst>
          </p:nvPr>
        </p:nvGraphicFramePr>
        <p:xfrm>
          <a:off x="887215" y="4024085"/>
          <a:ext cx="10542783" cy="2053336"/>
        </p:xfrm>
        <a:graphic>
          <a:graphicData uri="http://schemas.openxmlformats.org/drawingml/2006/table">
            <a:tbl>
              <a:tblPr firstRow="1" bandRow="1"/>
              <a:tblGrid>
                <a:gridCol w="3514261">
                  <a:extLst>
                    <a:ext uri="{9D8B030D-6E8A-4147-A177-3AD203B41FA5}">
                      <a16:colId xmlns:a16="http://schemas.microsoft.com/office/drawing/2014/main" val="3877321437"/>
                    </a:ext>
                  </a:extLst>
                </a:gridCol>
                <a:gridCol w="3514261">
                  <a:extLst>
                    <a:ext uri="{9D8B030D-6E8A-4147-A177-3AD203B41FA5}">
                      <a16:colId xmlns:a16="http://schemas.microsoft.com/office/drawing/2014/main" val="178807242"/>
                    </a:ext>
                  </a:extLst>
                </a:gridCol>
                <a:gridCol w="3514261">
                  <a:extLst>
                    <a:ext uri="{9D8B030D-6E8A-4147-A177-3AD203B41FA5}">
                      <a16:colId xmlns:a16="http://schemas.microsoft.com/office/drawing/2014/main" val="4280091968"/>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Actividad del sector</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Uso final</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Parámetro de conducción</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Zona urbana</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Calefacción de espacios</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Aire acondicionado</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Cocinar</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Calentamiento del agua</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Electrodomésticos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Número de viviendas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Zona rural</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4" name="Rectangle 13">
            <a:extLst>
              <a:ext uri="{FF2B5EF4-FFF2-40B4-BE49-F238E27FC236}">
                <a16:creationId xmlns:a16="http://schemas.microsoft.com/office/drawing/2014/main" id="{44AC718D-A972-9E4F-A9E3-885F5C7B07D7}"/>
              </a:ext>
            </a:extLst>
          </p:cNvPr>
          <p:cNvSpPr/>
          <p:nvPr/>
        </p:nvSpPr>
        <p:spPr>
          <a:xfrm>
            <a:off x="636637" y="1597221"/>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Parámetros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impulso</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el</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sector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doméstico</a:t>
            </a:r>
            <a:endPar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98B95731-A567-4340-8170-DE90111AEBE2}"/>
              </a:ext>
            </a:extLst>
          </p:cNvPr>
          <p:cNvSpPr>
            <a:spLocks noChangeAspect="1"/>
          </p:cNvSpPr>
          <p:nvPr/>
        </p:nvSpPr>
        <p:spPr>
          <a:xfrm>
            <a:off x="3003455" y="25314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12" name="TextBox 11">
            <a:extLst>
              <a:ext uri="{FF2B5EF4-FFF2-40B4-BE49-F238E27FC236}">
                <a16:creationId xmlns:a16="http://schemas.microsoft.com/office/drawing/2014/main" id="{6E6571A7-544A-2C4A-90F3-CE9EB153AD43}"/>
              </a:ext>
            </a:extLst>
          </p:cNvPr>
          <p:cNvSpPr txBox="1"/>
          <p:nvPr/>
        </p:nvSpPr>
        <p:spPr>
          <a:xfrm>
            <a:off x="3653875" y="2514312"/>
            <a:ext cx="3829276" cy="369332"/>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Parámetro de conducción en el año 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43CB439-84C6-1446-8367-25B39AAC5945}"/>
                  </a:ext>
                </a:extLst>
              </p:cNvPr>
              <p:cNvSpPr txBox="1"/>
              <p:nvPr/>
            </p:nvSpPr>
            <p:spPr>
              <a:xfrm>
                <a:off x="1448190" y="2544014"/>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Arial" panose="020B0604020202020204" pitchFamily="34" charset="0"/>
                  <a:cs typeface="Arial" panose="020B0604020202020204" pitchFamily="34"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endParaRPr>
              </a:p>
            </p:txBody>
          </p:sp>
        </mc:Choice>
        <mc:Fallback xmlns="">
          <p:sp>
            <p:nvSpPr>
              <p:cNvPr id="13" name="TextBox 12">
                <a:extLst>
                  <a:ext uri="{FF2B5EF4-FFF2-40B4-BE49-F238E27FC236}">
                    <a16:creationId xmlns:a16="http://schemas.microsoft.com/office/drawing/2014/main" id="{843CB439-84C6-1446-8367-25B39AAC5945}"/>
                  </a:ext>
                </a:extLst>
              </p:cNvPr>
              <p:cNvSpPr txBox="1">
                <a:spLocks noRot="1" noChangeAspect="1" noMove="1" noResize="1" noEditPoints="1" noAdjustHandles="1" noChangeArrowheads="1" noChangeShapeType="1" noTextEdit="1"/>
              </p:cNvSpPr>
              <p:nvPr/>
            </p:nvSpPr>
            <p:spPr>
              <a:xfrm>
                <a:off x="1448190" y="2544014"/>
                <a:ext cx="2414587" cy="590931"/>
              </a:xfrm>
              <a:prstGeom prst="rect">
                <a:avLst/>
              </a:prstGeom>
              <a:blipFill>
                <a:blip r:embed="rId6"/>
                <a:stretch>
                  <a:fillRect/>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9451E206-620E-6A47-8A42-A4577493CD92}"/>
              </a:ext>
            </a:extLst>
          </p:cNvPr>
          <p:cNvSpPr/>
          <p:nvPr/>
        </p:nvSpPr>
        <p:spPr>
          <a:xfrm>
            <a:off x="10474468" y="37237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1.mp3" descr="Track7_Lecture6_Slide11.mp3">
            <a:hlinkClick r:id="" action="ppaction://media"/>
            <a:extLst>
              <a:ext uri="{FF2B5EF4-FFF2-40B4-BE49-F238E27FC236}">
                <a16:creationId xmlns:a16="http://schemas.microsoft.com/office/drawing/2014/main" id="{884B6366-5137-C54B-9D19-E4E674CB52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86389" y="443737"/>
            <a:ext cx="812800" cy="812800"/>
          </a:xfrm>
          <a:prstGeom prst="rect">
            <a:avLst/>
          </a:prstGeom>
        </p:spPr>
      </p:pic>
    </p:spTree>
    <p:extLst>
      <p:ext uri="{BB962C8B-B14F-4D97-AF65-F5344CB8AC3E}">
        <p14:creationId xmlns:p14="http://schemas.microsoft.com/office/powerpoint/2010/main" val="38968212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542659" y="82242"/>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Clase</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6.2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Parámetros</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de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conducción</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a:t>
            </a:r>
          </a:p>
        </p:txBody>
      </p:sp>
      <p:graphicFrame>
        <p:nvGraphicFramePr>
          <p:cNvPr id="14" name="Table 2">
            <a:extLst>
              <a:ext uri="{FF2B5EF4-FFF2-40B4-BE49-F238E27FC236}">
                <a16:creationId xmlns:a16="http://schemas.microsoft.com/office/drawing/2014/main" id="{F89EF389-AECB-B34C-A0CB-BF68D2AE7826}"/>
              </a:ext>
            </a:extLst>
          </p:cNvPr>
          <p:cNvGraphicFramePr>
            <a:graphicFrameLocks noGrp="1"/>
          </p:cNvGraphicFramePr>
          <p:nvPr>
            <p:extLst>
              <p:ext uri="{D42A27DB-BD31-4B8C-83A1-F6EECF244321}">
                <p14:modId xmlns:p14="http://schemas.microsoft.com/office/powerpoint/2010/main" val="2658948006"/>
              </p:ext>
            </p:extLst>
          </p:nvPr>
        </p:nvGraphicFramePr>
        <p:xfrm>
          <a:off x="1002160" y="3940099"/>
          <a:ext cx="10542786" cy="2053336"/>
        </p:xfrm>
        <a:graphic>
          <a:graphicData uri="http://schemas.openxmlformats.org/drawingml/2006/table">
            <a:tbl>
              <a:tblPr firstRow="1" bandRow="1">
                <a:tableStyleId>{2D5ABB26-0587-4C30-8999-92F81FD0307C}</a:tableStyleId>
              </a:tblPr>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Actividad del sector</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Uso final</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Parámetro de conducción</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Gobierno</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Calefacción de espacios</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Refrigeración del espacio</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Fuerza motriz</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Calentamiento del agua</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Electrodomésticos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Superficie del suelo</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0" marR="0" lvl="0" indent="0" algn="l" defTabSz="914400" rtl="0" eaLnBrk="1" fontAlgn="auto" latinLnBrk="0" hangingPunct="1">
                        <a:lnSpc>
                          <a:spcPct val="100000"/>
                        </a:lnSpc>
                        <a:spcBef>
                          <a:spcPct val="20000"/>
                        </a:spcBef>
                        <a:spcAft>
                          <a:spcPct val="0"/>
                        </a:spcAft>
                        <a:buClrTx/>
                        <a:buSzPts val="1900"/>
                        <a:buFont typeface="Arial" panose="020B0604020202020204" pitchFamily="34" charset="0"/>
                        <a:buNone/>
                        <a:tabLst/>
                        <a:defRPr/>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Valor añadido del sector servicios</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Comunicación</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Banca</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50736260"/>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Comercio y otros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032914302"/>
                  </a:ext>
                </a:extLst>
              </a:tr>
            </a:tbl>
          </a:graphicData>
        </a:graphic>
      </p:graphicFrame>
      <p:sp>
        <p:nvSpPr>
          <p:cNvPr id="15" name="Rectangle 14">
            <a:extLst>
              <a:ext uri="{FF2B5EF4-FFF2-40B4-BE49-F238E27FC236}">
                <a16:creationId xmlns:a16="http://schemas.microsoft.com/office/drawing/2014/main" id="{5FE18EF2-CB6B-4F4A-B6DF-10FB70C79B34}"/>
              </a:ext>
            </a:extLst>
          </p:cNvPr>
          <p:cNvSpPr/>
          <p:nvPr/>
        </p:nvSpPr>
        <p:spPr>
          <a:xfrm>
            <a:off x="514770" y="1460702"/>
            <a:ext cx="7542551" cy="412485"/>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Parámetros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conducción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el</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sector de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los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servicios</a:t>
            </a:r>
            <a:endPar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153AD4B6-3E06-314B-9E7A-04AD8C1F70B5}"/>
              </a:ext>
            </a:extLst>
          </p:cNvPr>
          <p:cNvSpPr>
            <a:spLocks noChangeAspect="1"/>
          </p:cNvSpPr>
          <p:nvPr/>
        </p:nvSpPr>
        <p:spPr>
          <a:xfrm>
            <a:off x="3003455" y="25314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12" name="TextBox 11">
            <a:extLst>
              <a:ext uri="{FF2B5EF4-FFF2-40B4-BE49-F238E27FC236}">
                <a16:creationId xmlns:a16="http://schemas.microsoft.com/office/drawing/2014/main" id="{BC932409-3AB8-E949-A0CC-8E7BC596ABE4}"/>
              </a:ext>
            </a:extLst>
          </p:cNvPr>
          <p:cNvSpPr txBox="1"/>
          <p:nvPr/>
        </p:nvSpPr>
        <p:spPr>
          <a:xfrm>
            <a:off x="3653875" y="2514312"/>
            <a:ext cx="3212357" cy="646331"/>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Arial" panose="020B0604020202020204" pitchFamily="34" charset="0"/>
                <a:ea typeface="Open Sans Light" panose="020B0306030504020204" pitchFamily="34" charset="0"/>
                <a:cs typeface="Arial" panose="020B0604020202020204" pitchFamily="34" charset="0"/>
                <a:sym typeface="Arial"/>
              </a:rPr>
              <a:t>Parámetro de conducción en el año 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5EF1BAE-6732-8941-A7CC-C23B3C2D5C66}"/>
                  </a:ext>
                </a:extLst>
              </p:cNvPr>
              <p:cNvSpPr txBox="1"/>
              <p:nvPr/>
            </p:nvSpPr>
            <p:spPr>
              <a:xfrm>
                <a:off x="1448190" y="2544014"/>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Arial" panose="020B0604020202020204" pitchFamily="34" charset="0"/>
                  <a:cs typeface="Arial" panose="020B0604020202020204" pitchFamily="34"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endParaRPr>
              </a:p>
            </p:txBody>
          </p:sp>
        </mc:Choice>
        <mc:Fallback xmlns="">
          <p:sp>
            <p:nvSpPr>
              <p:cNvPr id="13" name="TextBox 12">
                <a:extLst>
                  <a:ext uri="{FF2B5EF4-FFF2-40B4-BE49-F238E27FC236}">
                    <a16:creationId xmlns:a16="http://schemas.microsoft.com/office/drawing/2014/main" id="{15EF1BAE-6732-8941-A7CC-C23B3C2D5C66}"/>
                  </a:ext>
                </a:extLst>
              </p:cNvPr>
              <p:cNvSpPr txBox="1">
                <a:spLocks noRot="1" noChangeAspect="1" noMove="1" noResize="1" noEditPoints="1" noAdjustHandles="1" noChangeArrowheads="1" noChangeShapeType="1" noTextEdit="1"/>
              </p:cNvSpPr>
              <p:nvPr/>
            </p:nvSpPr>
            <p:spPr>
              <a:xfrm>
                <a:off x="1448190" y="2544014"/>
                <a:ext cx="2414587" cy="590931"/>
              </a:xfrm>
              <a:prstGeom prst="rect">
                <a:avLst/>
              </a:prstGeom>
              <a:blipFill>
                <a:blip r:embed="rId6"/>
                <a:stretch>
                  <a:fillRect/>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7F010F07-4905-224F-9278-DDEF0A85317E}"/>
              </a:ext>
            </a:extLst>
          </p:cNvPr>
          <p:cNvSpPr/>
          <p:nvPr/>
        </p:nvSpPr>
        <p:spPr>
          <a:xfrm>
            <a:off x="10368035" y="49578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2.mp3" descr="Track7_Lecture6_Slide12.mp3">
            <a:hlinkClick r:id="" action="ppaction://media"/>
            <a:extLst>
              <a:ext uri="{FF2B5EF4-FFF2-40B4-BE49-F238E27FC236}">
                <a16:creationId xmlns:a16="http://schemas.microsoft.com/office/drawing/2014/main" id="{F5F1ACD5-DDF5-6D43-A5F5-40A98EC6AD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39400" y="574877"/>
            <a:ext cx="812800" cy="812800"/>
          </a:xfrm>
          <a:prstGeom prst="rect">
            <a:avLst/>
          </a:prstGeom>
        </p:spPr>
      </p:pic>
    </p:spTree>
    <p:extLst>
      <p:ext uri="{BB962C8B-B14F-4D97-AF65-F5344CB8AC3E}">
        <p14:creationId xmlns:p14="http://schemas.microsoft.com/office/powerpoint/2010/main" val="16838460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 text&#10;&#10;Description automatically generated">
            <a:extLst>
              <a:ext uri="{FF2B5EF4-FFF2-40B4-BE49-F238E27FC236}">
                <a16:creationId xmlns:a16="http://schemas.microsoft.com/office/drawing/2014/main" id="{861E5DEF-3D8E-B645-8A01-BFEB65F7160A}"/>
              </a:ext>
            </a:extLst>
          </p:cNvPr>
          <p:cNvPicPr>
            <a:picLocks noChangeAspect="1"/>
          </p:cNvPicPr>
          <p:nvPr/>
        </p:nvPicPr>
        <p:blipFill>
          <a:blip r:embed="rId5"/>
          <a:stretch>
            <a:fillRect/>
          </a:stretch>
        </p:blipFill>
        <p:spPr>
          <a:xfrm>
            <a:off x="0" y="-464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218383" y="-312498"/>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Clase 6.3 Categorías de uso final</a:t>
            </a:r>
          </a:p>
        </p:txBody>
      </p:sp>
      <p:sp>
        <p:nvSpPr>
          <p:cNvPr id="7" name="Rectangle 3">
            <a:extLst>
              <a:ext uri="{FF2B5EF4-FFF2-40B4-BE49-F238E27FC236}">
                <a16:creationId xmlns:a16="http://schemas.microsoft.com/office/drawing/2014/main" id="{4E0486EA-EFF1-6241-BC65-60AD43EF0EC1}"/>
              </a:ext>
            </a:extLst>
          </p:cNvPr>
          <p:cNvSpPr>
            <a:spLocks noChangeArrowheads="1"/>
          </p:cNvSpPr>
          <p:nvPr/>
        </p:nvSpPr>
        <p:spPr bwMode="auto">
          <a:xfrm>
            <a:off x="1755466" y="5260877"/>
            <a:ext cx="80842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Rectangle 3">
            <a:extLst>
              <a:ext uri="{FF2B5EF4-FFF2-40B4-BE49-F238E27FC236}">
                <a16:creationId xmlns:a16="http://schemas.microsoft.com/office/drawing/2014/main" id="{D2987722-A130-6149-9575-7995C026B46F}"/>
              </a:ext>
            </a:extLst>
          </p:cNvPr>
          <p:cNvSpPr>
            <a:spLocks noChangeArrowheads="1"/>
          </p:cNvSpPr>
          <p:nvPr/>
        </p:nvSpPr>
        <p:spPr bwMode="auto">
          <a:xfrm>
            <a:off x="5413576" y="4315814"/>
            <a:ext cx="1584000" cy="360000"/>
          </a:xfrm>
          <a:prstGeom prst="roundRect">
            <a:avLst/>
          </a:prstGeom>
          <a:solidFill>
            <a:srgbClr val="B4323F">
              <a:alpha val="51765"/>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Total del PIB</a:t>
            </a:r>
          </a:p>
        </p:txBody>
      </p:sp>
      <p:sp>
        <p:nvSpPr>
          <p:cNvPr id="13" name="Rectangle 4">
            <a:extLst>
              <a:ext uri="{FF2B5EF4-FFF2-40B4-BE49-F238E27FC236}">
                <a16:creationId xmlns:a16="http://schemas.microsoft.com/office/drawing/2014/main" id="{EE2FCAFB-5CC5-0B4C-97FA-1985C3AAC1D5}"/>
              </a:ext>
            </a:extLst>
          </p:cNvPr>
          <p:cNvSpPr>
            <a:spLocks noChangeArrowheads="1"/>
          </p:cNvSpPr>
          <p:nvPr/>
        </p:nvSpPr>
        <p:spPr bwMode="auto">
          <a:xfrm>
            <a:off x="1130404"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Agricultura</a:t>
            </a:r>
          </a:p>
        </p:txBody>
      </p:sp>
      <p:sp>
        <p:nvSpPr>
          <p:cNvPr id="14" name="Rectangle 5">
            <a:extLst>
              <a:ext uri="{FF2B5EF4-FFF2-40B4-BE49-F238E27FC236}">
                <a16:creationId xmlns:a16="http://schemas.microsoft.com/office/drawing/2014/main" id="{87BBDD60-ACCE-EE49-9A63-285C4D2AD9B3}"/>
              </a:ext>
            </a:extLst>
          </p:cNvPr>
          <p:cNvSpPr>
            <a:spLocks noChangeArrowheads="1"/>
          </p:cNvSpPr>
          <p:nvPr/>
        </p:nvSpPr>
        <p:spPr bwMode="auto">
          <a:xfrm>
            <a:off x="2848480"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Construcción</a:t>
            </a:r>
          </a:p>
        </p:txBody>
      </p:sp>
      <p:sp>
        <p:nvSpPr>
          <p:cNvPr id="15" name="Rectangle 6">
            <a:extLst>
              <a:ext uri="{FF2B5EF4-FFF2-40B4-BE49-F238E27FC236}">
                <a16:creationId xmlns:a16="http://schemas.microsoft.com/office/drawing/2014/main" id="{EC94442A-1EB0-824D-A2B1-1C6869D116D7}"/>
              </a:ext>
            </a:extLst>
          </p:cNvPr>
          <p:cNvSpPr>
            <a:spLocks noChangeArrowheads="1"/>
          </p:cNvSpPr>
          <p:nvPr/>
        </p:nvSpPr>
        <p:spPr bwMode="auto">
          <a:xfrm>
            <a:off x="4566556"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Minería</a:t>
            </a:r>
            <a:endParaRPr lang="en-US" sz="1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7">
            <a:extLst>
              <a:ext uri="{FF2B5EF4-FFF2-40B4-BE49-F238E27FC236}">
                <a16:creationId xmlns:a16="http://schemas.microsoft.com/office/drawing/2014/main" id="{7B0FA588-8227-A54F-AEA5-68DA86572F93}"/>
              </a:ext>
            </a:extLst>
          </p:cNvPr>
          <p:cNvSpPr>
            <a:spLocks noChangeArrowheads="1"/>
          </p:cNvSpPr>
          <p:nvPr/>
        </p:nvSpPr>
        <p:spPr bwMode="auto">
          <a:xfrm>
            <a:off x="6284632"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Fabricación</a:t>
            </a:r>
          </a:p>
        </p:txBody>
      </p:sp>
      <p:sp>
        <p:nvSpPr>
          <p:cNvPr id="17" name="Rectangle 8">
            <a:extLst>
              <a:ext uri="{FF2B5EF4-FFF2-40B4-BE49-F238E27FC236}">
                <a16:creationId xmlns:a16="http://schemas.microsoft.com/office/drawing/2014/main" id="{348A72BA-FDC5-B140-BB23-AED887B5F846}"/>
              </a:ext>
            </a:extLst>
          </p:cNvPr>
          <p:cNvSpPr>
            <a:spLocks noChangeArrowheads="1"/>
          </p:cNvSpPr>
          <p:nvPr/>
        </p:nvSpPr>
        <p:spPr bwMode="auto">
          <a:xfrm>
            <a:off x="8002708"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Energía</a:t>
            </a:r>
          </a:p>
        </p:txBody>
      </p:sp>
      <p:sp>
        <p:nvSpPr>
          <p:cNvPr id="18" name="Rectangle 9">
            <a:extLst>
              <a:ext uri="{FF2B5EF4-FFF2-40B4-BE49-F238E27FC236}">
                <a16:creationId xmlns:a16="http://schemas.microsoft.com/office/drawing/2014/main" id="{2057793D-F990-414A-B4DB-1346825B788B}"/>
              </a:ext>
            </a:extLst>
          </p:cNvPr>
          <p:cNvSpPr>
            <a:spLocks noChangeArrowheads="1"/>
          </p:cNvSpPr>
          <p:nvPr/>
        </p:nvSpPr>
        <p:spPr bwMode="auto">
          <a:xfrm>
            <a:off x="9717543"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Servicio</a:t>
            </a:r>
          </a:p>
        </p:txBody>
      </p:sp>
      <p:sp>
        <p:nvSpPr>
          <p:cNvPr id="19" name="Line 14">
            <a:extLst>
              <a:ext uri="{FF2B5EF4-FFF2-40B4-BE49-F238E27FC236}">
                <a16:creationId xmlns:a16="http://schemas.microsoft.com/office/drawing/2014/main" id="{3C630037-5026-194F-8811-D7F606F8825F}"/>
              </a:ext>
            </a:extLst>
          </p:cNvPr>
          <p:cNvSpPr>
            <a:spLocks noChangeShapeType="1"/>
          </p:cNvSpPr>
          <p:nvPr/>
        </p:nvSpPr>
        <p:spPr bwMode="auto">
          <a:xfrm>
            <a:off x="6206212" y="467374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Line 15">
            <a:extLst>
              <a:ext uri="{FF2B5EF4-FFF2-40B4-BE49-F238E27FC236}">
                <a16:creationId xmlns:a16="http://schemas.microsoft.com/office/drawing/2014/main" id="{F7B30EDF-4B64-E94B-BA3E-EA132D2A5266}"/>
              </a:ext>
            </a:extLst>
          </p:cNvPr>
          <p:cNvSpPr>
            <a:spLocks noChangeShapeType="1"/>
          </p:cNvSpPr>
          <p:nvPr/>
        </p:nvSpPr>
        <p:spPr bwMode="auto">
          <a:xfrm>
            <a:off x="2022727" y="4817747"/>
            <a:ext cx="8486816"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Line 16">
            <a:extLst>
              <a:ext uri="{FF2B5EF4-FFF2-40B4-BE49-F238E27FC236}">
                <a16:creationId xmlns:a16="http://schemas.microsoft.com/office/drawing/2014/main" id="{D5693E93-E6C2-C747-B89A-3D6C3D785139}"/>
              </a:ext>
            </a:extLst>
          </p:cNvPr>
          <p:cNvSpPr>
            <a:spLocks noChangeShapeType="1"/>
          </p:cNvSpPr>
          <p:nvPr/>
        </p:nvSpPr>
        <p:spPr bwMode="auto">
          <a:xfrm>
            <a:off x="2022727"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Line 17">
            <a:extLst>
              <a:ext uri="{FF2B5EF4-FFF2-40B4-BE49-F238E27FC236}">
                <a16:creationId xmlns:a16="http://schemas.microsoft.com/office/drawing/2014/main" id="{3D76FF15-82FE-0744-B318-D2D195E93402}"/>
              </a:ext>
            </a:extLst>
          </p:cNvPr>
          <p:cNvSpPr>
            <a:spLocks noChangeShapeType="1"/>
          </p:cNvSpPr>
          <p:nvPr/>
        </p:nvSpPr>
        <p:spPr bwMode="auto">
          <a:xfrm>
            <a:off x="364048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ine 18">
            <a:extLst>
              <a:ext uri="{FF2B5EF4-FFF2-40B4-BE49-F238E27FC236}">
                <a16:creationId xmlns:a16="http://schemas.microsoft.com/office/drawing/2014/main" id="{33EF97F6-DBE5-3641-97D3-69029F210802}"/>
              </a:ext>
            </a:extLst>
          </p:cNvPr>
          <p:cNvSpPr>
            <a:spLocks noChangeShapeType="1"/>
          </p:cNvSpPr>
          <p:nvPr/>
        </p:nvSpPr>
        <p:spPr bwMode="auto">
          <a:xfrm>
            <a:off x="5376906"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Line 19">
            <a:extLst>
              <a:ext uri="{FF2B5EF4-FFF2-40B4-BE49-F238E27FC236}">
                <a16:creationId xmlns:a16="http://schemas.microsoft.com/office/drawing/2014/main" id="{4994DFC0-7884-184C-8246-B3D5A90C894D}"/>
              </a:ext>
            </a:extLst>
          </p:cNvPr>
          <p:cNvSpPr>
            <a:spLocks noChangeShapeType="1"/>
          </p:cNvSpPr>
          <p:nvPr/>
        </p:nvSpPr>
        <p:spPr bwMode="auto">
          <a:xfrm>
            <a:off x="8806193"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20">
            <a:extLst>
              <a:ext uri="{FF2B5EF4-FFF2-40B4-BE49-F238E27FC236}">
                <a16:creationId xmlns:a16="http://schemas.microsoft.com/office/drawing/2014/main" id="{83174007-0B75-F442-B16B-95B0C76BD36B}"/>
              </a:ext>
            </a:extLst>
          </p:cNvPr>
          <p:cNvSpPr>
            <a:spLocks noChangeShapeType="1"/>
          </p:cNvSpPr>
          <p:nvPr/>
        </p:nvSpPr>
        <p:spPr bwMode="auto">
          <a:xfrm>
            <a:off x="7076632"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21">
            <a:extLst>
              <a:ext uri="{FF2B5EF4-FFF2-40B4-BE49-F238E27FC236}">
                <a16:creationId xmlns:a16="http://schemas.microsoft.com/office/drawing/2014/main" id="{C6BDABFA-F609-1A43-B5A3-904AA5232F2B}"/>
              </a:ext>
            </a:extLst>
          </p:cNvPr>
          <p:cNvSpPr>
            <a:spLocks noChangeShapeType="1"/>
          </p:cNvSpPr>
          <p:nvPr/>
        </p:nvSpPr>
        <p:spPr bwMode="auto">
          <a:xfrm>
            <a:off x="1050956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Rectangle 10">
            <a:extLst>
              <a:ext uri="{FF2B5EF4-FFF2-40B4-BE49-F238E27FC236}">
                <a16:creationId xmlns:a16="http://schemas.microsoft.com/office/drawing/2014/main" id="{23F689C2-9B37-484A-9809-5B85AE2BFB51}"/>
              </a:ext>
            </a:extLst>
          </p:cNvPr>
          <p:cNvSpPr>
            <a:spLocks noChangeArrowheads="1"/>
          </p:cNvSpPr>
          <p:nvPr/>
        </p:nvSpPr>
        <p:spPr bwMode="auto">
          <a:xfrm>
            <a:off x="3614520" y="5693970"/>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Materiales básicos</a:t>
            </a:r>
          </a:p>
        </p:txBody>
      </p:sp>
      <p:sp>
        <p:nvSpPr>
          <p:cNvPr id="31" name="Rectangle 11">
            <a:extLst>
              <a:ext uri="{FF2B5EF4-FFF2-40B4-BE49-F238E27FC236}">
                <a16:creationId xmlns:a16="http://schemas.microsoft.com/office/drawing/2014/main" id="{3E6074AD-E661-6C4F-9BBA-3D8FFC962DDB}"/>
              </a:ext>
            </a:extLst>
          </p:cNvPr>
          <p:cNvSpPr>
            <a:spLocks noChangeArrowheads="1"/>
          </p:cNvSpPr>
          <p:nvPr/>
        </p:nvSpPr>
        <p:spPr bwMode="auto">
          <a:xfrm>
            <a:off x="5395159" y="5557762"/>
            <a:ext cx="1620000" cy="646986"/>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Maquinaria de equipamiento</a:t>
            </a:r>
          </a:p>
        </p:txBody>
      </p:sp>
      <p:sp>
        <p:nvSpPr>
          <p:cNvPr id="32" name="Rectangle 12">
            <a:extLst>
              <a:ext uri="{FF2B5EF4-FFF2-40B4-BE49-F238E27FC236}">
                <a16:creationId xmlns:a16="http://schemas.microsoft.com/office/drawing/2014/main" id="{108F2355-E8C7-1847-BF4E-B065E63EFF03}"/>
              </a:ext>
            </a:extLst>
          </p:cNvPr>
          <p:cNvSpPr>
            <a:spLocks noChangeArrowheads="1"/>
          </p:cNvSpPr>
          <p:nvPr/>
        </p:nvSpPr>
        <p:spPr bwMode="auto">
          <a:xfrm>
            <a:off x="7175798" y="5701892"/>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Productos no duraderos</a:t>
            </a:r>
          </a:p>
        </p:txBody>
      </p:sp>
      <p:sp>
        <p:nvSpPr>
          <p:cNvPr id="33" name="Rectangle 13">
            <a:extLst>
              <a:ext uri="{FF2B5EF4-FFF2-40B4-BE49-F238E27FC236}">
                <a16:creationId xmlns:a16="http://schemas.microsoft.com/office/drawing/2014/main" id="{E19867B5-9CED-494E-96F8-4D4A339FF2A1}"/>
              </a:ext>
            </a:extLst>
          </p:cNvPr>
          <p:cNvSpPr>
            <a:spLocks noChangeArrowheads="1"/>
          </p:cNvSpPr>
          <p:nvPr/>
        </p:nvSpPr>
        <p:spPr bwMode="auto">
          <a:xfrm>
            <a:off x="8975597" y="5701892"/>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Varios</a:t>
            </a:r>
          </a:p>
        </p:txBody>
      </p:sp>
      <p:sp>
        <p:nvSpPr>
          <p:cNvPr id="34" name="Line 22">
            <a:extLst>
              <a:ext uri="{FF2B5EF4-FFF2-40B4-BE49-F238E27FC236}">
                <a16:creationId xmlns:a16="http://schemas.microsoft.com/office/drawing/2014/main" id="{AE2646F2-5D08-4A44-AE1D-5965A692AA2A}"/>
              </a:ext>
            </a:extLst>
          </p:cNvPr>
          <p:cNvSpPr>
            <a:spLocks noChangeShapeType="1"/>
          </p:cNvSpPr>
          <p:nvPr/>
        </p:nvSpPr>
        <p:spPr bwMode="auto">
          <a:xfrm>
            <a:off x="7082625" y="5320240"/>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Line 23">
            <a:extLst>
              <a:ext uri="{FF2B5EF4-FFF2-40B4-BE49-F238E27FC236}">
                <a16:creationId xmlns:a16="http://schemas.microsoft.com/office/drawing/2014/main" id="{AD306D7A-1EF3-6646-9589-702540A07174}"/>
              </a:ext>
            </a:extLst>
          </p:cNvPr>
          <p:cNvSpPr>
            <a:spLocks noChangeShapeType="1"/>
          </p:cNvSpPr>
          <p:nvPr/>
        </p:nvSpPr>
        <p:spPr bwMode="auto">
          <a:xfrm>
            <a:off x="4432480" y="5485073"/>
            <a:ext cx="5353111"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Line 25">
            <a:extLst>
              <a:ext uri="{FF2B5EF4-FFF2-40B4-BE49-F238E27FC236}">
                <a16:creationId xmlns:a16="http://schemas.microsoft.com/office/drawing/2014/main" id="{ED3A0384-03CE-2348-BB3A-DC518C80EB07}"/>
              </a:ext>
            </a:extLst>
          </p:cNvPr>
          <p:cNvSpPr>
            <a:spLocks noChangeShapeType="1"/>
          </p:cNvSpPr>
          <p:nvPr/>
        </p:nvSpPr>
        <p:spPr bwMode="auto">
          <a:xfrm>
            <a:off x="6226379"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Line 26">
            <a:extLst>
              <a:ext uri="{FF2B5EF4-FFF2-40B4-BE49-F238E27FC236}">
                <a16:creationId xmlns:a16="http://schemas.microsoft.com/office/drawing/2014/main" id="{5A7774D7-1999-994F-A336-029D206FB392}"/>
              </a:ext>
            </a:extLst>
          </p:cNvPr>
          <p:cNvSpPr>
            <a:spLocks noChangeShapeType="1"/>
          </p:cNvSpPr>
          <p:nvPr/>
        </p:nvSpPr>
        <p:spPr bwMode="auto">
          <a:xfrm>
            <a:off x="7985798"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Line 27">
            <a:extLst>
              <a:ext uri="{FF2B5EF4-FFF2-40B4-BE49-F238E27FC236}">
                <a16:creationId xmlns:a16="http://schemas.microsoft.com/office/drawing/2014/main" id="{ADBC5AE0-A7F3-F94D-B307-5F74EFB79B01}"/>
              </a:ext>
            </a:extLst>
          </p:cNvPr>
          <p:cNvSpPr>
            <a:spLocks noChangeShapeType="1"/>
          </p:cNvSpPr>
          <p:nvPr/>
        </p:nvSpPr>
        <p:spPr bwMode="auto">
          <a:xfrm>
            <a:off x="9785597"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25">
            <a:extLst>
              <a:ext uri="{FF2B5EF4-FFF2-40B4-BE49-F238E27FC236}">
                <a16:creationId xmlns:a16="http://schemas.microsoft.com/office/drawing/2014/main" id="{2DEAFEBE-78FF-2846-B124-B267B3599783}"/>
              </a:ext>
            </a:extLst>
          </p:cNvPr>
          <p:cNvSpPr>
            <a:spLocks noChangeShapeType="1"/>
          </p:cNvSpPr>
          <p:nvPr/>
        </p:nvSpPr>
        <p:spPr bwMode="auto">
          <a:xfrm>
            <a:off x="4435641"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FBD53CE-EFCB-4C45-A82B-8DA30648080A}"/>
                  </a:ext>
                </a:extLst>
              </p:cNvPr>
              <p:cNvSpPr/>
              <p:nvPr/>
            </p:nvSpPr>
            <p:spPr>
              <a:xfrm>
                <a:off x="7447878" y="4315637"/>
                <a:ext cx="2814617" cy="332912"/>
              </a:xfrm>
              <a:prstGeom prst="rect">
                <a:avLst/>
              </a:prstGeom>
            </p:spPr>
            <p:txBody>
              <a:bodyPr wrap="none">
                <a:spAutoFit/>
              </a:bodyPr>
              <a:lstStyle/>
              <a:p>
                <a:pPr algn="ctr">
                  <a:spcBef>
                    <a:spcPct val="50000"/>
                  </a:spcBef>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𝑉</m:t>
                      </m:r>
                      <m:r>
                        <a:rPr lang="en-GB" sz="1600" b="0" i="1" dirty="0" smtClean="0">
                          <a:solidFill>
                            <a:schemeClr val="tx1"/>
                          </a:solidFill>
                          <a:latin typeface="Cambria Math" panose="02040503050406030204" pitchFamily="18" charset="0"/>
                        </a:rPr>
                        <m:t>𝐴</m:t>
                      </m:r>
                      <m:r>
                        <a:rPr lang="en-US" sz="1600" b="0" i="1" baseline="-25000" dirty="0" err="1" smtClean="0">
                          <a:solidFill>
                            <a:schemeClr val="tx1"/>
                          </a:solidFill>
                          <a:latin typeface="Cambria Math" panose="02040503050406030204" pitchFamily="18" charset="0"/>
                        </a:rPr>
                        <m:t>𝑠𝑒𝑐𝑡𝑜</m:t>
                      </m:r>
                      <m:r>
                        <a:rPr lang="en-US" sz="1600" b="0" i="1" baseline="-25000" dirty="0" err="1">
                          <a:solidFill>
                            <a:schemeClr val="tx1"/>
                          </a:solidFill>
                          <a:latin typeface="Cambria Math" panose="02040503050406030204" pitchFamily="18" charset="0"/>
                        </a:rPr>
                        <m:t>𝑟</m:t>
                      </m:r>
                      <m:r>
                        <a:rPr lang="en-US" sz="1600" b="0" i="1" dirty="0" smtClean="0">
                          <a:solidFill>
                            <a:schemeClr val="tx1"/>
                          </a:solidFill>
                          <a:latin typeface="Cambria Math" panose="02040503050406030204" pitchFamily="18" charset="0"/>
                        </a:rPr>
                        <m:t> </m:t>
                      </m:r>
                      <m:r>
                        <a:rPr lang="en-US" sz="1600" b="0" i="1" dirty="0">
                          <a:solidFill>
                            <a:schemeClr val="tx1"/>
                          </a:solidFill>
                          <a:latin typeface="Cambria Math" panose="02040503050406030204" pitchFamily="18" charset="0"/>
                        </a:rPr>
                        <m:t>= </m:t>
                      </m:r>
                      <m:r>
                        <a:rPr lang="en-US" sz="1600" b="0" i="1" dirty="0">
                          <a:solidFill>
                            <a:schemeClr val="tx1"/>
                          </a:solidFill>
                          <a:latin typeface="Cambria Math" panose="02040503050406030204" pitchFamily="18" charset="0"/>
                        </a:rPr>
                        <m:t>𝐺𝐷𝑃</m:t>
                      </m:r>
                      <m:r>
                        <a:rPr lang="en-US" sz="1600" b="0" i="1" dirty="0">
                          <a:solidFill>
                            <a:schemeClr val="tx1"/>
                          </a:solidFill>
                          <a:latin typeface="Cambria Math" panose="02040503050406030204" pitchFamily="18" charset="0"/>
                        </a:rPr>
                        <m:t> × </m:t>
                      </m:r>
                      <m:r>
                        <a:rPr lang="en-GB" sz="1600" b="0" i="1" dirty="0" smtClean="0">
                          <a:solidFill>
                            <a:schemeClr val="tx1"/>
                          </a:solidFill>
                          <a:latin typeface="Cambria Math" panose="02040503050406030204" pitchFamily="18" charset="0"/>
                        </a:rPr>
                        <m:t>𝑠h𝑎𝑟𝑒</m:t>
                      </m:r>
                      <m:r>
                        <a:rPr lang="en-US" sz="1600" b="0" i="1" baseline="-25000" dirty="0">
                          <a:solidFill>
                            <a:schemeClr val="tx1"/>
                          </a:solidFill>
                          <a:latin typeface="Cambria Math" panose="02040503050406030204" pitchFamily="18" charset="0"/>
                        </a:rPr>
                        <m:t> </m:t>
                      </m:r>
                      <m:r>
                        <a:rPr lang="en-US" sz="1600" b="0" i="1" baseline="-25000" dirty="0">
                          <a:solidFill>
                            <a:schemeClr val="tx1"/>
                          </a:solidFill>
                          <a:latin typeface="Cambria Math" panose="02040503050406030204" pitchFamily="18" charset="0"/>
                        </a:rPr>
                        <m:t>𝑆𝑒𝑐𝑡𝑜𝑟</m:t>
                      </m:r>
                    </m:oMath>
                  </m:oMathPara>
                </a14:m>
                <a:endParaRPr lang="en-US" sz="1600" i="1" baseline="-25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xmlns:a16="http://schemas.microsoft.com/office/drawing/2014/main" xmlns:p14="http://schemas.microsoft.com/office/powerpoint/2010/main">
          <p:sp>
            <p:nvSpPr>
              <p:cNvPr id="2" name="Rectangle 1">
                <a:extLst>
                  <a:ext uri="{FF2B5EF4-FFF2-40B4-BE49-F238E27FC236}">
                    <a16:creationId xmlns:a16="http://schemas.microsoft.com/office/drawing/2014/main" id="{6FBD53CE-EFCB-4C45-A82B-8DA30648080A}"/>
                  </a:ext>
                </a:extLst>
              </p:cNvPr>
              <p:cNvSpPr>
                <a:spLocks noRot="1" noChangeAspect="1" noMove="1" noResize="1" noEditPoints="1" noAdjustHandles="1" noChangeArrowheads="1" noChangeShapeType="1" noTextEdit="1"/>
              </p:cNvSpPr>
              <p:nvPr/>
            </p:nvSpPr>
            <p:spPr>
              <a:xfrm>
                <a:off x="7447878" y="4315637"/>
                <a:ext cx="2814617" cy="332912"/>
              </a:xfrm>
              <a:prstGeom prst="rect">
                <a:avLst/>
              </a:prstGeom>
              <a:blipFill>
                <a:blip r:embed="rId6"/>
                <a:stretch>
                  <a:fillRect b="-22222"/>
                </a:stretch>
              </a:blipFill>
            </p:spPr>
            <p:txBody>
              <a:bodyPr/>
              <a:lstStyle/>
              <a:p>
                <a:r>
                  <a:rPr lang="en-GB">
                    <a:noFill/>
                  </a:rPr>
                  <a:t> </a:t>
                </a:r>
              </a:p>
            </p:txBody>
          </p:sp>
        </mc:Fallback>
      </mc:AlternateContent>
      <p:sp>
        <p:nvSpPr>
          <p:cNvPr id="4" name="Content Placeholder 3">
            <a:extLst>
              <a:ext uri="{FF2B5EF4-FFF2-40B4-BE49-F238E27FC236}">
                <a16:creationId xmlns:a16="http://schemas.microsoft.com/office/drawing/2014/main" id="{5F62C447-A890-2142-9117-CFE7E9585884}"/>
              </a:ext>
            </a:extLst>
          </p:cNvPr>
          <p:cNvSpPr>
            <a:spLocks noGrp="1"/>
          </p:cNvSpPr>
          <p:nvPr>
            <p:ph idx="1"/>
          </p:nvPr>
        </p:nvSpPr>
        <p:spPr>
          <a:xfrm>
            <a:off x="391520" y="999713"/>
            <a:ext cx="10435631" cy="3058879"/>
          </a:xfrm>
        </p:spPr>
        <p:txBody>
          <a:bodyPr/>
          <a:lstStyle/>
          <a:p>
            <a:pPr marL="0" lvl="6" indent="0" eaLnBrk="0" fontAlgn="base" hangingPunct="0">
              <a:lnSpc>
                <a:spcPct val="110000"/>
              </a:lnSpc>
              <a:spcAft>
                <a:spcPts val="1200"/>
              </a:spcAft>
              <a:buClr>
                <a:srgbClr val="333333"/>
              </a:buClr>
              <a:buSzPts val="1300"/>
              <a:buNone/>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Desagregación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sectorial</a:t>
            </a:r>
            <a:endParaRPr lang="en-GB" dirty="0">
              <a:solidFill>
                <a:schemeClr val="accent5">
                  <a:lumMod val="60000"/>
                  <a:lumOff val="40000"/>
                </a:schemeClr>
              </a:solidFill>
              <a:latin typeface="Arial" panose="020B0604020202020204" pitchFamily="34" charset="0"/>
              <a:cs typeface="Arial" panose="020B0604020202020204" pitchFamily="34" charset="0"/>
            </a:endParaRPr>
          </a:p>
          <a:p>
            <a:pPr marL="342900" lvl="6" indent="-342900">
              <a:lnSpc>
                <a:spcPct val="120000"/>
              </a:lnSpc>
              <a:spcBef>
                <a:spcPts val="300"/>
              </a:spcBef>
              <a:buClr>
                <a:srgbClr val="333333"/>
              </a:buClr>
              <a:buSzPts val="1300"/>
              <a:defRPr/>
            </a:pPr>
            <a:r>
              <a:rPr lang="en-GB" sz="2000" dirty="0">
                <a:latin typeface="Arial" panose="020B0604020202020204" pitchFamily="34" charset="0"/>
                <a:ea typeface="Open Sans" panose="020B0606030504020204" pitchFamily="34" charset="0"/>
                <a:cs typeface="Arial" panose="020B0604020202020204" pitchFamily="34" charset="0"/>
              </a:rPr>
              <a:t>A </a:t>
            </a:r>
            <a:r>
              <a:rPr lang="en-GB" sz="2000" dirty="0" err="1">
                <a:latin typeface="Arial" panose="020B0604020202020204" pitchFamily="34" charset="0"/>
                <a:ea typeface="Open Sans" panose="020B0606030504020204" pitchFamily="34" charset="0"/>
                <a:cs typeface="Arial" panose="020B0604020202020204" pitchFamily="34" charset="0"/>
              </a:rPr>
              <a:t>efectos</a:t>
            </a:r>
            <a:r>
              <a:rPr lang="en-GB" sz="2000" dirty="0">
                <a:latin typeface="Arial" panose="020B0604020202020204" pitchFamily="34" charset="0"/>
                <a:ea typeface="Open Sans" panose="020B0606030504020204" pitchFamily="34" charset="0"/>
                <a:cs typeface="Arial" panose="020B0604020202020204" pitchFamily="34" charset="0"/>
              </a:rPr>
              <a:t> de la </a:t>
            </a:r>
            <a:r>
              <a:rPr lang="en-GB" sz="2000" dirty="0" err="1">
                <a:latin typeface="Arial" panose="020B0604020202020204" pitchFamily="34" charset="0"/>
                <a:ea typeface="Open Sans" panose="020B0606030504020204" pitchFamily="34" charset="0"/>
                <a:cs typeface="Arial" panose="020B0604020202020204" pitchFamily="34" charset="0"/>
              </a:rPr>
              <a:t>contabilidad</a:t>
            </a:r>
            <a:r>
              <a:rPr lang="en-GB" sz="2000" dirty="0">
                <a:latin typeface="Arial" panose="020B0604020202020204" pitchFamily="34" charset="0"/>
                <a:ea typeface="Open Sans" panose="020B0606030504020204" pitchFamily="34" charset="0"/>
                <a:cs typeface="Arial" panose="020B0604020202020204" pitchFamily="34" charset="0"/>
              </a:rPr>
              <a:t> del PIB, </a:t>
            </a:r>
            <a:r>
              <a:rPr lang="en-GB" sz="2000" dirty="0" err="1">
                <a:latin typeface="Arial" panose="020B0604020202020204" pitchFamily="34" charset="0"/>
                <a:ea typeface="Open Sans" panose="020B0606030504020204" pitchFamily="34" charset="0"/>
                <a:cs typeface="Arial" panose="020B0604020202020204" pitchFamily="34" charset="0"/>
              </a:rPr>
              <a:t>el</a:t>
            </a:r>
            <a:r>
              <a:rPr lang="en-GB" sz="2000" dirty="0">
                <a:latin typeface="Arial" panose="020B0604020202020204" pitchFamily="34" charset="0"/>
                <a:ea typeface="Open Sans" panose="020B0606030504020204" pitchFamily="34" charset="0"/>
                <a:cs typeface="Arial" panose="020B0604020202020204" pitchFamily="34" charset="0"/>
              </a:rPr>
              <a:t> conjunto de la </a:t>
            </a:r>
            <a:r>
              <a:rPr lang="en-GB" sz="2000" dirty="0" err="1">
                <a:latin typeface="Arial" panose="020B0604020202020204" pitchFamily="34" charset="0"/>
                <a:ea typeface="Open Sans" panose="020B0606030504020204" pitchFamily="34" charset="0"/>
                <a:cs typeface="Arial" panose="020B0604020202020204" pitchFamily="34" charset="0"/>
              </a:rPr>
              <a:t>economía</a:t>
            </a:r>
            <a:r>
              <a:rPr lang="en-GB" sz="2000" dirty="0">
                <a:latin typeface="Arial" panose="020B0604020202020204" pitchFamily="34" charset="0"/>
                <a:ea typeface="Open Sans" panose="020B0606030504020204" pitchFamily="34" charset="0"/>
                <a:cs typeface="Arial" panose="020B0604020202020204" pitchFamily="34" charset="0"/>
              </a:rPr>
              <a:t> se </a:t>
            </a:r>
            <a:r>
              <a:rPr lang="en-GB" sz="2000" dirty="0" err="1">
                <a:latin typeface="Arial" panose="020B0604020202020204" pitchFamily="34" charset="0"/>
                <a:ea typeface="Open Sans" panose="020B0606030504020204" pitchFamily="34" charset="0"/>
                <a:cs typeface="Arial" panose="020B0604020202020204" pitchFamily="34" charset="0"/>
              </a:rPr>
              <a:t>desglosa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a:t>
            </a:r>
            <a:r>
              <a:rPr lang="en-GB" sz="2000" dirty="0">
                <a:latin typeface="Arial" panose="020B0604020202020204" pitchFamily="34" charset="0"/>
                <a:ea typeface="Open Sans" panose="020B0606030504020204" pitchFamily="34" charset="0"/>
                <a:cs typeface="Arial" panose="020B0604020202020204" pitchFamily="34" charset="0"/>
              </a:rPr>
              <a:t> 6 </a:t>
            </a:r>
            <a:r>
              <a:rPr lang="en-GB" sz="2000" dirty="0" err="1">
                <a:latin typeface="Arial" panose="020B0604020202020204" pitchFamily="34" charset="0"/>
                <a:ea typeface="Open Sans" panose="020B0606030504020204" pitchFamily="34" charset="0"/>
                <a:cs typeface="Arial" panose="020B0604020202020204" pitchFamily="34" charset="0"/>
              </a:rPr>
              <a:t>grandes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sectores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Manufactura</a:t>
            </a:r>
            <a:r>
              <a:rPr lang="en-GB" sz="2000" dirty="0">
                <a:latin typeface="Arial" panose="020B0604020202020204" pitchFamily="34" charset="0"/>
                <a:ea typeface="Open Sans" panose="020B0606030504020204" pitchFamily="34" charset="0"/>
                <a:cs typeface="Arial" panose="020B0604020202020204" pitchFamily="34" charset="0"/>
              </a:rPr>
              <a:t>, Agricultura, </a:t>
            </a:r>
            <a:r>
              <a:rPr lang="en-GB" sz="2000" dirty="0" err="1">
                <a:latin typeface="Arial" panose="020B0604020202020204" pitchFamily="34" charset="0"/>
                <a:ea typeface="Open Sans" panose="020B0606030504020204" pitchFamily="34" charset="0"/>
                <a:cs typeface="Arial" panose="020B0604020202020204" pitchFamily="34" charset="0"/>
              </a:rPr>
              <a:t>Construcción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Minería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Servicios</a:t>
            </a:r>
            <a:r>
              <a:rPr lang="en-GB" sz="2000" dirty="0">
                <a:latin typeface="Arial" panose="020B0604020202020204" pitchFamily="34" charset="0"/>
                <a:ea typeface="Open Sans" panose="020B0606030504020204" pitchFamily="34" charset="0"/>
                <a:cs typeface="Arial" panose="020B0604020202020204" pitchFamily="34" charset="0"/>
              </a:rPr>
              <a:t> y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a:t>
            </a:r>
          </a:p>
          <a:p>
            <a:pPr marL="342900" lvl="6" indent="-342900">
              <a:lnSpc>
                <a:spcPct val="120000"/>
              </a:lnSpc>
              <a:spcBef>
                <a:spcPts val="1000"/>
              </a:spcBef>
              <a:buClr>
                <a:srgbClr val="333333"/>
              </a:buClr>
              <a:buSzPts val="1300"/>
              <a:defRPr/>
            </a:pPr>
            <a:r>
              <a:rPr lang="en-GB" sz="2000" dirty="0">
                <a:latin typeface="Arial" panose="020B0604020202020204" pitchFamily="34" charset="0"/>
                <a:ea typeface="Open Sans" panose="020B0606030504020204" pitchFamily="34" charset="0"/>
                <a:cs typeface="Arial" panose="020B0604020202020204" pitchFamily="34" charset="0"/>
              </a:rPr>
              <a:t>A </a:t>
            </a:r>
            <a:r>
              <a:rPr lang="en-GB" sz="2000" dirty="0" err="1">
                <a:latin typeface="Arial" panose="020B0604020202020204" pitchFamily="34" charset="0"/>
                <a:ea typeface="Open Sans" panose="020B0606030504020204" pitchFamily="34" charset="0"/>
                <a:cs typeface="Arial" panose="020B0604020202020204" pitchFamily="34" charset="0"/>
              </a:rPr>
              <a:t>efectos</a:t>
            </a:r>
            <a:r>
              <a:rPr lang="en-GB" sz="2000" dirty="0">
                <a:latin typeface="Arial" panose="020B0604020202020204" pitchFamily="34" charset="0"/>
                <a:ea typeface="Open Sans" panose="020B0606030504020204" pitchFamily="34" charset="0"/>
                <a:cs typeface="Arial" panose="020B0604020202020204" pitchFamily="34" charset="0"/>
              </a:rPr>
              <a:t> de la </a:t>
            </a:r>
            <a:r>
              <a:rPr lang="en-GB" sz="2000" dirty="0" err="1">
                <a:latin typeface="Arial" panose="020B0604020202020204" pitchFamily="34" charset="0"/>
                <a:ea typeface="Open Sans" panose="020B0606030504020204" pitchFamily="34" charset="0"/>
                <a:cs typeface="Arial" panose="020B0604020202020204" pitchFamily="34" charset="0"/>
              </a:rPr>
              <a:t>contabilidad</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energética</a:t>
            </a:r>
            <a:r>
              <a:rPr lang="en-GB" sz="2000" dirty="0">
                <a:latin typeface="Arial" panose="020B0604020202020204" pitchFamily="34" charset="0"/>
                <a:ea typeface="Open Sans" panose="020B0606030504020204" pitchFamily="34" charset="0"/>
                <a:cs typeface="Arial" panose="020B0604020202020204" pitchFamily="34" charset="0"/>
              </a:rPr>
              <a:t>, se </a:t>
            </a:r>
            <a:r>
              <a:rPr lang="en-GB" sz="2000" dirty="0" err="1">
                <a:latin typeface="Arial" panose="020B0604020202020204" pitchFamily="34" charset="0"/>
                <a:ea typeface="Open Sans" panose="020B0606030504020204" pitchFamily="34" charset="0"/>
                <a:cs typeface="Arial" panose="020B0604020202020204" pitchFamily="34" charset="0"/>
              </a:rPr>
              <a:t>añaden</a:t>
            </a:r>
            <a:r>
              <a:rPr lang="en-GB" sz="2000" dirty="0">
                <a:latin typeface="Arial" panose="020B0604020202020204" pitchFamily="34" charset="0"/>
                <a:ea typeface="Open Sans" panose="020B0606030504020204" pitchFamily="34" charset="0"/>
                <a:cs typeface="Arial" panose="020B0604020202020204" pitchFamily="34" charset="0"/>
              </a:rPr>
              <a:t> dos </a:t>
            </a:r>
            <a:r>
              <a:rPr lang="en-GB" sz="2000" dirty="0" err="1">
                <a:latin typeface="Arial" panose="020B0604020202020204" pitchFamily="34" charset="0"/>
                <a:ea typeface="Open Sans" panose="020B0606030504020204" pitchFamily="34" charset="0"/>
                <a:cs typeface="Arial" panose="020B0604020202020204" pitchFamily="34" charset="0"/>
              </a:rPr>
              <a:t>sectores</a:t>
            </a:r>
            <a:r>
              <a:rPr lang="en-GB" sz="2000" dirty="0">
                <a:latin typeface="Arial" panose="020B0604020202020204" pitchFamily="34" charset="0"/>
                <a:ea typeface="Open Sans" panose="020B0606030504020204" pitchFamily="34" charset="0"/>
                <a:cs typeface="Arial" panose="020B0604020202020204" pitchFamily="34" charset="0"/>
              </a:rPr>
              <a:t> a </a:t>
            </a:r>
            <a:r>
              <a:rPr lang="en-GB" sz="2000" dirty="0" err="1">
                <a:latin typeface="Arial" panose="020B0604020202020204" pitchFamily="34" charset="0"/>
                <a:ea typeface="Open Sans" panose="020B0606030504020204" pitchFamily="34" charset="0"/>
                <a:cs typeface="Arial" panose="020B0604020202020204" pitchFamily="34" charset="0"/>
              </a:rPr>
              <a:t>los</a:t>
            </a:r>
            <a:r>
              <a:rPr lang="en-GB" sz="2000" dirty="0">
                <a:latin typeface="Arial" panose="020B0604020202020204" pitchFamily="34" charset="0"/>
                <a:ea typeface="Open Sans" panose="020B0606030504020204" pitchFamily="34" charset="0"/>
                <a:cs typeface="Arial" panose="020B0604020202020204" pitchFamily="34" charset="0"/>
              </a:rPr>
              <a:t> 6 </a:t>
            </a:r>
            <a:r>
              <a:rPr lang="en-GB" sz="2000" dirty="0" err="1">
                <a:latin typeface="Arial" panose="020B0604020202020204" pitchFamily="34" charset="0"/>
                <a:ea typeface="Open Sans" panose="020B0606030504020204" pitchFamily="34" charset="0"/>
                <a:cs typeface="Arial" panose="020B0604020202020204" pitchFamily="34" charset="0"/>
              </a:rPr>
              <a:t>anteriores</a:t>
            </a:r>
            <a:br>
              <a:rPr lang="en-GB" sz="2000" dirty="0">
                <a:latin typeface="Arial" panose="020B0604020202020204" pitchFamily="34" charset="0"/>
                <a:ea typeface="Open Sans" panose="020B0606030504020204" pitchFamily="34" charset="0"/>
                <a:cs typeface="Arial" panose="020B0604020202020204" pitchFamily="34" charset="0"/>
              </a:rPr>
            </a:br>
            <a:r>
              <a:rPr lang="en-GB" sz="2000" dirty="0" err="1">
                <a:latin typeface="Arial" panose="020B0604020202020204" pitchFamily="34" charset="0"/>
                <a:ea typeface="Open Sans" panose="020B0606030504020204" pitchFamily="34" charset="0"/>
                <a:cs typeface="Arial" panose="020B0604020202020204" pitchFamily="34" charset="0"/>
              </a:rPr>
              <a:t>el</a:t>
            </a:r>
            <a:r>
              <a:rPr lang="en-GB" sz="2000" dirty="0">
                <a:latin typeface="Arial" panose="020B0604020202020204" pitchFamily="34" charset="0"/>
                <a:ea typeface="Open Sans" panose="020B0606030504020204" pitchFamily="34" charset="0"/>
                <a:cs typeface="Arial" panose="020B0604020202020204" pitchFamily="34" charset="0"/>
              </a:rPr>
              <a:t> sector </a:t>
            </a:r>
            <a:r>
              <a:rPr lang="en-GB" sz="2000" dirty="0" err="1">
                <a:latin typeface="Arial" panose="020B0604020202020204" pitchFamily="34" charset="0"/>
                <a:ea typeface="Open Sans" panose="020B0606030504020204" pitchFamily="34" charset="0"/>
                <a:cs typeface="Arial" panose="020B0604020202020204" pitchFamily="34" charset="0"/>
              </a:rPr>
              <a:t>doméstico</a:t>
            </a:r>
            <a:r>
              <a:rPr lang="en-GB" sz="2000" dirty="0">
                <a:latin typeface="Arial" panose="020B0604020202020204" pitchFamily="34" charset="0"/>
                <a:ea typeface="Open Sans" panose="020B0606030504020204" pitchFamily="34" charset="0"/>
                <a:cs typeface="Arial" panose="020B0604020202020204" pitchFamily="34" charset="0"/>
              </a:rPr>
              <a:t> y </a:t>
            </a:r>
            <a:r>
              <a:rPr lang="en-GB" sz="2000" dirty="0" err="1">
                <a:latin typeface="Arial" panose="020B0604020202020204" pitchFamily="34" charset="0"/>
                <a:ea typeface="Open Sans" panose="020B0606030504020204" pitchFamily="34" charset="0"/>
                <a:cs typeface="Arial" panose="020B0604020202020204" pitchFamily="34" charset="0"/>
              </a:rPr>
              <a:t>el</a:t>
            </a:r>
            <a:r>
              <a:rPr lang="en-GB" sz="2000" dirty="0">
                <a:latin typeface="Arial" panose="020B0604020202020204" pitchFamily="34" charset="0"/>
                <a:ea typeface="Open Sans" panose="020B0606030504020204" pitchFamily="34" charset="0"/>
                <a:cs typeface="Arial" panose="020B0604020202020204" pitchFamily="34" charset="0"/>
              </a:rPr>
              <a:t> sector del </a:t>
            </a:r>
            <a:r>
              <a:rPr lang="en-GB" sz="2000" dirty="0" err="1">
                <a:latin typeface="Arial" panose="020B0604020202020204" pitchFamily="34" charset="0"/>
                <a:ea typeface="Open Sans" panose="020B0606030504020204" pitchFamily="34" charset="0"/>
                <a:cs typeface="Arial" panose="020B0604020202020204" pitchFamily="34" charset="0"/>
              </a:rPr>
              <a:t>transporte</a:t>
            </a:r>
            <a:r>
              <a:rPr lang="en-GB" sz="2000" dirty="0">
                <a:latin typeface="Arial" panose="020B0604020202020204" pitchFamily="34" charset="0"/>
                <a:ea typeface="Open Sans" panose="020B0606030504020204" pitchFamily="34" charset="0"/>
                <a:cs typeface="Arial" panose="020B0604020202020204" pitchFamily="34" charset="0"/>
              </a:rPr>
              <a:t>. </a:t>
            </a:r>
          </a:p>
          <a:p>
            <a:pPr marL="342900" lvl="6" indent="-342900">
              <a:lnSpc>
                <a:spcPct val="120000"/>
              </a:lnSpc>
              <a:spcBef>
                <a:spcPts val="1000"/>
              </a:spcBef>
              <a:buClr>
                <a:srgbClr val="333333"/>
              </a:buClr>
              <a:buSzPts val="1300"/>
              <a:defRPr/>
            </a:pPr>
            <a:r>
              <a:rPr lang="en-GB" sz="2000" dirty="0">
                <a:latin typeface="Arial" panose="020B0604020202020204" pitchFamily="34" charset="0"/>
                <a:ea typeface="Open Sans" panose="020B0606030504020204" pitchFamily="34" charset="0"/>
                <a:cs typeface="Arial" panose="020B0604020202020204" pitchFamily="34" charset="0"/>
              </a:rPr>
              <a:t>La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consumida</a:t>
            </a:r>
            <a:r>
              <a:rPr lang="en-GB" sz="2000" dirty="0">
                <a:latin typeface="Arial" panose="020B0604020202020204" pitchFamily="34" charset="0"/>
                <a:ea typeface="Open Sans" panose="020B0606030504020204" pitchFamily="34" charset="0"/>
                <a:cs typeface="Arial" panose="020B0604020202020204" pitchFamily="34" charset="0"/>
              </a:rPr>
              <a:t> no se </a:t>
            </a:r>
            <a:r>
              <a:rPr lang="en-GB" sz="2000" dirty="0" err="1">
                <a:latin typeface="Arial" panose="020B0604020202020204" pitchFamily="34" charset="0"/>
                <a:ea typeface="Open Sans" panose="020B0606030504020204" pitchFamily="34" charset="0"/>
                <a:cs typeface="Arial" panose="020B0604020202020204" pitchFamily="34" charset="0"/>
              </a:rPr>
              <a:t>incluye</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a:t>
            </a:r>
            <a:r>
              <a:rPr lang="en-GB" sz="2000" dirty="0">
                <a:latin typeface="Arial" panose="020B0604020202020204" pitchFamily="34" charset="0"/>
                <a:ea typeface="Open Sans" panose="020B0606030504020204" pitchFamily="34" charset="0"/>
                <a:cs typeface="Arial" panose="020B0604020202020204" pitchFamily="34" charset="0"/>
              </a:rPr>
              <a:t> la </a:t>
            </a:r>
            <a:r>
              <a:rPr lang="en-GB" sz="2000" dirty="0" err="1">
                <a:latin typeface="Arial" panose="020B0604020202020204" pitchFamily="34" charset="0"/>
                <a:ea typeface="Open Sans" panose="020B0606030504020204" pitchFamily="34" charset="0"/>
                <a:cs typeface="Arial" panose="020B0604020202020204" pitchFamily="34" charset="0"/>
              </a:rPr>
              <a:t>demanda</a:t>
            </a:r>
            <a:r>
              <a:rPr lang="en-GB" sz="2000" dirty="0">
                <a:latin typeface="Arial" panose="020B0604020202020204" pitchFamily="34" charset="0"/>
                <a:ea typeface="Open Sans" panose="020B0606030504020204" pitchFamily="34" charset="0"/>
                <a:cs typeface="Arial" panose="020B0604020202020204" pitchFamily="34" charset="0"/>
              </a:rPr>
              <a:t> total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final. Forma </a:t>
            </a:r>
            <a:r>
              <a:rPr lang="en-GB" sz="2000" dirty="0" err="1">
                <a:latin typeface="Arial" panose="020B0604020202020204" pitchFamily="34" charset="0"/>
                <a:ea typeface="Open Sans" panose="020B0606030504020204" pitchFamily="34" charset="0"/>
                <a:cs typeface="Arial" panose="020B0604020202020204" pitchFamily="34" charset="0"/>
              </a:rPr>
              <a:t>parte</a:t>
            </a:r>
            <a:r>
              <a:rPr lang="en-GB" sz="2000" dirty="0">
                <a:latin typeface="Arial" panose="020B0604020202020204" pitchFamily="34" charset="0"/>
                <a:ea typeface="Open Sans" panose="020B0606030504020204" pitchFamily="34" charset="0"/>
                <a:cs typeface="Arial" panose="020B0604020202020204" pitchFamily="34" charset="0"/>
              </a:rPr>
              <a:t> de la </a:t>
            </a:r>
            <a:r>
              <a:rPr lang="en-GB" sz="2000" dirty="0" err="1">
                <a:latin typeface="Arial" panose="020B0604020202020204" pitchFamily="34" charset="0"/>
                <a:ea typeface="Open Sans" panose="020B0606030504020204" pitchFamily="34" charset="0"/>
                <a:cs typeface="Arial" panose="020B0604020202020204" pitchFamily="34" charset="0"/>
              </a:rPr>
              <a:t>oferta</a:t>
            </a:r>
            <a:r>
              <a:rPr lang="en-GB" sz="2000" dirty="0">
                <a:latin typeface="Arial" panose="020B0604020202020204" pitchFamily="34" charset="0"/>
                <a:ea typeface="Open Sans" panose="020B0606030504020204" pitchFamily="34" charset="0"/>
                <a:cs typeface="Arial" panose="020B0604020202020204" pitchFamily="34" charset="0"/>
              </a:rPr>
              <a:t> del </a:t>
            </a:r>
            <a:r>
              <a:rPr lang="en-GB" sz="2000" dirty="0" err="1">
                <a:latin typeface="Arial" panose="020B0604020202020204" pitchFamily="34" charset="0"/>
                <a:ea typeface="Open Sans" panose="020B0606030504020204" pitchFamily="34" charset="0"/>
                <a:cs typeface="Arial" panose="020B0604020202020204" pitchFamily="34" charset="0"/>
              </a:rPr>
              <a:t>sistema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energético</a:t>
            </a:r>
            <a:r>
              <a:rPr lang="en-GB" sz="2000" dirty="0">
                <a:latin typeface="Arial" panose="020B0604020202020204" pitchFamily="34" charset="0"/>
                <a:ea typeface="Open Sans" panose="020B0606030504020204" pitchFamily="34" charset="0"/>
                <a:cs typeface="Arial" panose="020B0604020202020204" pitchFamily="34" charset="0"/>
              </a:rPr>
              <a:t>.</a:t>
            </a:r>
          </a:p>
        </p:txBody>
      </p:sp>
      <p:sp>
        <p:nvSpPr>
          <p:cNvPr id="40" name="Oval 39">
            <a:extLst>
              <a:ext uri="{FF2B5EF4-FFF2-40B4-BE49-F238E27FC236}">
                <a16:creationId xmlns:a16="http://schemas.microsoft.com/office/drawing/2014/main" id="{0EDAFEE0-158C-0C42-9C2E-714E11759781}"/>
              </a:ext>
            </a:extLst>
          </p:cNvPr>
          <p:cNvSpPr/>
          <p:nvPr/>
        </p:nvSpPr>
        <p:spPr>
          <a:xfrm>
            <a:off x="10608768" y="502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6_Slide13.mp3" descr="Track7_Lecture6_Slide13.mp3">
            <a:hlinkClick r:id="" action="ppaction://media"/>
            <a:extLst>
              <a:ext uri="{FF2B5EF4-FFF2-40B4-BE49-F238E27FC236}">
                <a16:creationId xmlns:a16="http://schemas.microsoft.com/office/drawing/2014/main" id="{C9CDF42F-2B1E-4046-A5ED-4E7E66FC9A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38972" y="139328"/>
            <a:ext cx="812800" cy="812800"/>
          </a:xfrm>
          <a:prstGeom prst="rect">
            <a:avLst/>
          </a:prstGeom>
        </p:spPr>
      </p:pic>
    </p:spTree>
    <p:extLst>
      <p:ext uri="{BB962C8B-B14F-4D97-AF65-F5344CB8AC3E}">
        <p14:creationId xmlns:p14="http://schemas.microsoft.com/office/powerpoint/2010/main" val="29379593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Arial" panose="020B0604020202020204" pitchFamily="34" charset="0"/>
                <a:ea typeface="Open Sans" panose="020B0606030504020204" pitchFamily="34" charset="0"/>
                <a:cs typeface="Arial" panose="020B0604020202020204" pitchFamily="34" charset="0"/>
                <a:sym typeface="Bodoni SvtyTwo ITC TT-Book"/>
              </a:rPr>
              <a:t>Clase 6.3 Categorías de uso final</a:t>
            </a:r>
          </a:p>
        </p:txBody>
      </p:sp>
      <p:sp>
        <p:nvSpPr>
          <p:cNvPr id="3" name="Content Placeholder 2">
            <a:extLst>
              <a:ext uri="{FF2B5EF4-FFF2-40B4-BE49-F238E27FC236}">
                <a16:creationId xmlns:a16="http://schemas.microsoft.com/office/drawing/2014/main" id="{E186533C-DE14-524D-95F2-9E5247B39923}"/>
              </a:ext>
            </a:extLst>
          </p:cNvPr>
          <p:cNvSpPr>
            <a:spLocks noGrp="1"/>
          </p:cNvSpPr>
          <p:nvPr>
            <p:ph idx="1"/>
          </p:nvPr>
        </p:nvSpPr>
        <p:spPr>
          <a:xfrm>
            <a:off x="925286" y="1375823"/>
            <a:ext cx="9441825" cy="4343940"/>
          </a:xfrm>
        </p:spPr>
        <p:txBody>
          <a:bodyPr/>
          <a:lstStyle/>
          <a:p>
            <a:pPr marL="0" lvl="6" indent="0" eaLnBrk="0" fontAlgn="base" hangingPunct="0">
              <a:lnSpc>
                <a:spcPct val="110000"/>
              </a:lnSpc>
              <a:spcAft>
                <a:spcPts val="1200"/>
              </a:spcAft>
              <a:buClr>
                <a:srgbClr val="333333"/>
              </a:buClr>
              <a:buSzPts val="1300"/>
              <a:buNone/>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Categorías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uso</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final</a:t>
            </a:r>
          </a:p>
          <a:p>
            <a:pPr marL="0" lvl="6" indent="0">
              <a:lnSpc>
                <a:spcPct val="120000"/>
              </a:lnSpc>
              <a:spcBef>
                <a:spcPts val="300"/>
              </a:spcBef>
              <a:buClr>
                <a:srgbClr val="333333"/>
              </a:buClr>
              <a:buSzPts val="1300"/>
              <a:buNone/>
              <a:defRPr/>
            </a:pPr>
            <a:r>
              <a:rPr lang="en-GB" sz="2000" dirty="0" err="1">
                <a:latin typeface="Arial" panose="020B0604020202020204" pitchFamily="34" charset="0"/>
                <a:ea typeface="Open Sans" panose="020B0606030504020204" pitchFamily="34" charset="0"/>
                <a:cs typeface="Arial" panose="020B0604020202020204" pitchFamily="34" charset="0"/>
                <a:sym typeface="Calibri"/>
              </a:rPr>
              <a:t>Todas</a:t>
            </a:r>
            <a:r>
              <a:rPr lang="en-GB" sz="2000" dirty="0">
                <a:latin typeface="Arial" panose="020B0604020202020204" pitchFamily="34" charset="0"/>
                <a:ea typeface="Open Sans" panose="020B0606030504020204" pitchFamily="34" charset="0"/>
                <a:cs typeface="Arial" panose="020B0604020202020204" pitchFamily="34" charset="0"/>
                <a:sym typeface="Calibri"/>
              </a:rPr>
              <a:t> las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actividades</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individuales</a:t>
            </a:r>
            <a:r>
              <a:rPr lang="en-GB" sz="2000" dirty="0">
                <a:latin typeface="Arial" panose="020B0604020202020204" pitchFamily="34" charset="0"/>
                <a:ea typeface="Open Sans" panose="020B0606030504020204" pitchFamily="34" charset="0"/>
                <a:cs typeface="Arial" panose="020B0604020202020204" pitchFamily="34" charset="0"/>
                <a:sym typeface="Calibri"/>
              </a:rPr>
              <a:t> que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consumen</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energía</a:t>
            </a:r>
            <a:r>
              <a:rPr lang="en-GB" sz="2000" dirty="0">
                <a:latin typeface="Arial" panose="020B0604020202020204" pitchFamily="34" charset="0"/>
                <a:ea typeface="Open Sans" panose="020B0606030504020204" pitchFamily="34" charset="0"/>
                <a:cs typeface="Arial" panose="020B0604020202020204" pitchFamily="34" charset="0"/>
                <a:sym typeface="Calibri"/>
              </a:rPr>
              <a:t> no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pueden</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enumerarse</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prácticamente</a:t>
            </a:r>
            <a:r>
              <a:rPr lang="en-GB" sz="2000" dirty="0">
                <a:latin typeface="Arial" panose="020B0604020202020204" pitchFamily="34" charset="0"/>
                <a:ea typeface="Open Sans" panose="020B0606030504020204" pitchFamily="34" charset="0"/>
                <a:cs typeface="Arial" panose="020B0604020202020204" pitchFamily="34" charset="0"/>
                <a:sym typeface="Calibri"/>
              </a:rPr>
              <a:t> a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escala</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br>
              <a:rPr lang="en-GB" sz="2000" dirty="0">
                <a:latin typeface="Arial" panose="020B0604020202020204" pitchFamily="34" charset="0"/>
                <a:ea typeface="Open Sans" panose="020B0606030504020204" pitchFamily="34" charset="0"/>
                <a:cs typeface="Arial" panose="020B0604020202020204" pitchFamily="34" charset="0"/>
                <a:sym typeface="Calibri"/>
              </a:rPr>
            </a:br>
            <a:r>
              <a:rPr lang="en-GB" sz="2000" dirty="0">
                <a:latin typeface="Arial" panose="020B0604020202020204" pitchFamily="34" charset="0"/>
                <a:ea typeface="Open Sans" panose="020B0606030504020204" pitchFamily="34" charset="0"/>
                <a:cs typeface="Arial" panose="020B0604020202020204" pitchFamily="34" charset="0"/>
                <a:sym typeface="Calibri"/>
              </a:rPr>
              <a:t>de un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país</a:t>
            </a:r>
            <a:r>
              <a:rPr lang="en-GB" sz="2000" dirty="0">
                <a:latin typeface="Arial" panose="020B0604020202020204" pitchFamily="34" charset="0"/>
                <a:ea typeface="Open Sans" panose="020B0606030504020204" pitchFamily="34" charset="0"/>
                <a:cs typeface="Arial" panose="020B0604020202020204" pitchFamily="34" charset="0"/>
                <a:sym typeface="Calibri"/>
              </a:rPr>
              <a:t> a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efectos</a:t>
            </a:r>
            <a:r>
              <a:rPr lang="en-GB" sz="2000" dirty="0">
                <a:latin typeface="Arial" panose="020B0604020202020204" pitchFamily="34" charset="0"/>
                <a:ea typeface="Open Sans" panose="020B0606030504020204" pitchFamily="34" charset="0"/>
                <a:cs typeface="Arial" panose="020B0604020202020204" pitchFamily="34" charset="0"/>
                <a:sym typeface="Calibri"/>
              </a:rPr>
              <a:t> de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modelización</a:t>
            </a:r>
            <a:r>
              <a:rPr lang="en-GB" sz="2000" dirty="0">
                <a:latin typeface="Arial" panose="020B0604020202020204" pitchFamily="34" charset="0"/>
                <a:ea typeface="Open Sans" panose="020B0606030504020204" pitchFamily="34" charset="0"/>
                <a:cs typeface="Arial" panose="020B0604020202020204" pitchFamily="34" charset="0"/>
                <a:sym typeface="Calibri"/>
              </a:rPr>
              <a:t>.</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20000"/>
              </a:lnSpc>
              <a:spcBef>
                <a:spcPts val="1000"/>
              </a:spcBef>
              <a:buClr>
                <a:srgbClr val="333333"/>
              </a:buClr>
              <a:buSzPts val="1300"/>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Por lo tanto, se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introducen</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categorías</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individuales</a:t>
            </a:r>
            <a:r>
              <a:rPr lang="en-GB" sz="2000" dirty="0">
                <a:latin typeface="Arial" panose="020B0604020202020204" pitchFamily="34" charset="0"/>
                <a:ea typeface="Open Sans" panose="020B0606030504020204" pitchFamily="34" charset="0"/>
                <a:cs typeface="Arial" panose="020B0604020202020204" pitchFamily="34" charset="0"/>
                <a:sym typeface="Calibri"/>
              </a:rPr>
              <a:t> de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uso</a:t>
            </a:r>
            <a:r>
              <a:rPr lang="en-GB" sz="2000" dirty="0">
                <a:latin typeface="Arial" panose="020B0604020202020204" pitchFamily="34" charset="0"/>
                <a:ea typeface="Open Sans" panose="020B0606030504020204" pitchFamily="34" charset="0"/>
                <a:cs typeface="Arial" panose="020B0604020202020204" pitchFamily="34" charset="0"/>
                <a:sym typeface="Calibri"/>
              </a:rPr>
              <a:t> final, que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agrupan</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actividades</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similares</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20000"/>
              </a:lnSpc>
              <a:spcBef>
                <a:spcPts val="1000"/>
              </a:spcBef>
              <a:buClr>
                <a:srgbClr val="333333"/>
              </a:buClr>
              <a:buSzPts val="1300"/>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Las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categorías</a:t>
            </a:r>
            <a:r>
              <a:rPr lang="en-GB" sz="2000" dirty="0">
                <a:latin typeface="Arial" panose="020B0604020202020204" pitchFamily="34" charset="0"/>
                <a:ea typeface="Open Sans" panose="020B0606030504020204" pitchFamily="34" charset="0"/>
                <a:cs typeface="Arial" panose="020B0604020202020204" pitchFamily="34" charset="0"/>
                <a:sym typeface="Calibri"/>
              </a:rPr>
              <a:t> de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uso</a:t>
            </a:r>
            <a:r>
              <a:rPr lang="en-GB" sz="2000" dirty="0">
                <a:latin typeface="Arial" panose="020B0604020202020204" pitchFamily="34" charset="0"/>
                <a:ea typeface="Open Sans" panose="020B0606030504020204" pitchFamily="34" charset="0"/>
                <a:cs typeface="Arial" panose="020B0604020202020204" pitchFamily="34" charset="0"/>
                <a:sym typeface="Calibri"/>
              </a:rPr>
              <a:t> final se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seleccionan</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según</a:t>
            </a:r>
            <a:r>
              <a:rPr lang="en-GB" sz="2000" dirty="0">
                <a:latin typeface="Arial" panose="020B0604020202020204" pitchFamily="34" charset="0"/>
                <a:ea typeface="Open Sans" panose="020B0606030504020204" pitchFamily="34" charset="0"/>
                <a:cs typeface="Arial" panose="020B0604020202020204" pitchFamily="34" charset="0"/>
                <a:sym typeface="Calibri"/>
              </a:rPr>
              <a:t> la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cantidad</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correcta</a:t>
            </a:r>
            <a:r>
              <a:rPr lang="en-GB" sz="2000" dirty="0">
                <a:latin typeface="Arial" panose="020B0604020202020204" pitchFamily="34" charset="0"/>
                <a:ea typeface="Open Sans" panose="020B0606030504020204" pitchFamily="34" charset="0"/>
                <a:cs typeface="Arial" panose="020B0604020202020204" pitchFamily="34" charset="0"/>
                <a:sym typeface="Calibri"/>
              </a:rPr>
              <a:t>" de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detalles</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considerados</a:t>
            </a:r>
            <a:r>
              <a:rPr lang="en-GB" sz="2000" dirty="0">
                <a:latin typeface="Arial" panose="020B0604020202020204" pitchFamily="34" charset="0"/>
                <a:ea typeface="Open Sans" panose="020B0606030504020204" pitchFamily="34" charset="0"/>
                <a:cs typeface="Arial" panose="020B0604020202020204" pitchFamily="34" charset="0"/>
                <a:sym typeface="Calibri"/>
              </a:rPr>
              <a:t>, dados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los</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datos</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disponibles</a:t>
            </a:r>
            <a:r>
              <a:rPr lang="en-GB" sz="2000" dirty="0">
                <a:latin typeface="Arial" panose="020B0604020202020204" pitchFamily="34" charset="0"/>
                <a:ea typeface="Open Sans" panose="020B0606030504020204" pitchFamily="34" charset="0"/>
                <a:cs typeface="Arial" panose="020B0604020202020204" pitchFamily="34" charset="0"/>
                <a:sym typeface="Calibri"/>
              </a:rPr>
              <a:t> para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el</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modelador</a:t>
            </a:r>
            <a:r>
              <a:rPr lang="en-GB" sz="2000" dirty="0">
                <a:latin typeface="Arial" panose="020B0604020202020204" pitchFamily="34" charset="0"/>
                <a:ea typeface="Open Sans" panose="020B0606030504020204" pitchFamily="34" charset="0"/>
                <a:cs typeface="Arial" panose="020B0604020202020204" pitchFamily="34" charset="0"/>
                <a:sym typeface="Calibri"/>
              </a:rPr>
              <a:t> y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los</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objetivos</a:t>
            </a:r>
            <a:r>
              <a:rPr lang="en-GB" sz="2000" dirty="0">
                <a:latin typeface="Arial" panose="020B0604020202020204" pitchFamily="34" charset="0"/>
                <a:ea typeface="Open Sans" panose="020B0606030504020204" pitchFamily="34" charset="0"/>
                <a:cs typeface="Arial" panose="020B0604020202020204" pitchFamily="34" charset="0"/>
                <a:sym typeface="Calibri"/>
              </a:rPr>
              <a:t> del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análisis</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20000"/>
              </a:lnSpc>
              <a:spcBef>
                <a:spcPts val="1000"/>
              </a:spcBef>
              <a:buClr>
                <a:srgbClr val="333333"/>
              </a:buClr>
              <a:buSzPts val="1300"/>
              <a:defRPr/>
            </a:pPr>
            <a:r>
              <a:rPr lang="en-US" sz="2000" dirty="0" err="1">
                <a:latin typeface="Arial" panose="020B0604020202020204" pitchFamily="34" charset="0"/>
                <a:ea typeface="Open Sans" panose="020B0606030504020204" pitchFamily="34" charset="0"/>
                <a:cs typeface="Arial" panose="020B0604020202020204" pitchFamily="34" charset="0"/>
              </a:rPr>
              <a:t>En</a:t>
            </a:r>
            <a:r>
              <a:rPr lang="en-US" sz="2000" dirty="0">
                <a:latin typeface="Arial" panose="020B0604020202020204" pitchFamily="34" charset="0"/>
                <a:ea typeface="Open Sans" panose="020B0606030504020204" pitchFamily="34" charset="0"/>
                <a:cs typeface="Arial" panose="020B0604020202020204" pitchFamily="34" charset="0"/>
              </a:rPr>
              <a:t> </a:t>
            </a:r>
            <a:r>
              <a:rPr lang="en-US" sz="2000" dirty="0" err="1">
                <a:latin typeface="Arial" panose="020B0604020202020204" pitchFamily="34" charset="0"/>
                <a:ea typeface="Open Sans" panose="020B0606030504020204" pitchFamily="34" charset="0"/>
                <a:cs typeface="Arial" panose="020B0604020202020204" pitchFamily="34" charset="0"/>
              </a:rPr>
              <a:t>el</a:t>
            </a:r>
            <a:r>
              <a:rPr lang="en-US" sz="2000" dirty="0">
                <a:latin typeface="Arial" panose="020B0604020202020204" pitchFamily="34" charset="0"/>
                <a:ea typeface="Open Sans" panose="020B0606030504020204" pitchFamily="34" charset="0"/>
                <a:cs typeface="Arial" panose="020B0604020202020204" pitchFamily="34" charset="0"/>
              </a:rPr>
              <a:t> </a:t>
            </a:r>
            <a:r>
              <a:rPr lang="en-US" sz="2000" dirty="0" err="1">
                <a:latin typeface="Arial" panose="020B0604020202020204" pitchFamily="34" charset="0"/>
                <a:ea typeface="Open Sans" panose="020B0606030504020204" pitchFamily="34" charset="0"/>
                <a:cs typeface="Arial" panose="020B0604020202020204" pitchFamily="34" charset="0"/>
              </a:rPr>
              <a:t>modelo</a:t>
            </a:r>
            <a:r>
              <a:rPr lang="en-US" sz="2000" dirty="0">
                <a:latin typeface="Arial" panose="020B0604020202020204" pitchFamily="34" charset="0"/>
                <a:ea typeface="Open Sans" panose="020B0606030504020204" pitchFamily="34" charset="0"/>
                <a:cs typeface="Arial" panose="020B0604020202020204" pitchFamily="34" charset="0"/>
              </a:rPr>
              <a:t> MAED </a:t>
            </a:r>
            <a:r>
              <a:rPr lang="en-GB" sz="2000" dirty="0">
                <a:latin typeface="Arial" panose="020B0604020202020204" pitchFamily="34" charset="0"/>
                <a:ea typeface="Open Sans" panose="020B0606030504020204" pitchFamily="34" charset="0"/>
                <a:cs typeface="Arial" panose="020B0604020202020204" pitchFamily="34" charset="0"/>
              </a:rPr>
              <a:t>las </a:t>
            </a:r>
            <a:r>
              <a:rPr lang="en-GB" sz="2000" dirty="0" err="1">
                <a:latin typeface="Arial" panose="020B0604020202020204" pitchFamily="34" charset="0"/>
                <a:ea typeface="Open Sans" panose="020B0606030504020204" pitchFamily="34" charset="0"/>
                <a:cs typeface="Arial" panose="020B0604020202020204" pitchFamily="34" charset="0"/>
              </a:rPr>
              <a:t>actividades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individuales</a:t>
            </a:r>
            <a:r>
              <a:rPr lang="en-GB" sz="2000" dirty="0">
                <a:latin typeface="Arial" panose="020B0604020202020204" pitchFamily="34" charset="0"/>
                <a:ea typeface="Open Sans" panose="020B0606030504020204" pitchFamily="34" charset="0"/>
                <a:cs typeface="Arial" panose="020B0604020202020204" pitchFamily="34" charset="0"/>
              </a:rPr>
              <a:t> se </a:t>
            </a:r>
            <a:r>
              <a:rPr lang="en-GB" sz="2000" dirty="0" err="1">
                <a:latin typeface="Arial" panose="020B0604020202020204" pitchFamily="34" charset="0"/>
                <a:ea typeface="Open Sans" panose="020B0606030504020204" pitchFamily="34" charset="0"/>
                <a:cs typeface="Arial" panose="020B0604020202020204" pitchFamily="34" charset="0"/>
              </a:rPr>
              <a:t>agrupan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usos</a:t>
            </a:r>
            <a:r>
              <a:rPr lang="en-GB" sz="2000" dirty="0">
                <a:latin typeface="Arial" panose="020B0604020202020204" pitchFamily="34" charset="0"/>
                <a:ea typeface="Open Sans" panose="020B0606030504020204" pitchFamily="34" charset="0"/>
                <a:cs typeface="Arial" panose="020B0604020202020204" pitchFamily="34" charset="0"/>
              </a:rPr>
              <a:t> finales, con </a:t>
            </a:r>
            <a:r>
              <a:rPr lang="en-GB" sz="2000" dirty="0" err="1">
                <a:latin typeface="Arial" panose="020B0604020202020204" pitchFamily="34" charset="0"/>
                <a:ea typeface="Open Sans" panose="020B0606030504020204" pitchFamily="34" charset="0"/>
                <a:cs typeface="Arial" panose="020B0604020202020204" pitchFamily="34" charset="0"/>
              </a:rPr>
              <a:t>cierta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flexibilidad</a:t>
            </a:r>
            <a:r>
              <a:rPr lang="en-GB" sz="2000" dirty="0">
                <a:latin typeface="Arial" panose="020B0604020202020204" pitchFamily="34" charset="0"/>
                <a:ea typeface="Open Sans" panose="020B0606030504020204" pitchFamily="34" charset="0"/>
                <a:cs typeface="Arial" panose="020B0604020202020204" pitchFamily="34" charset="0"/>
              </a:rPr>
              <a:t> para </a:t>
            </a:r>
            <a:r>
              <a:rPr lang="en-GB" sz="2000" dirty="0" err="1">
                <a:latin typeface="Arial" panose="020B0604020202020204" pitchFamily="34" charset="0"/>
                <a:ea typeface="Open Sans" panose="020B0606030504020204" pitchFamily="34" charset="0"/>
                <a:cs typeface="Arial" panose="020B0604020202020204" pitchFamily="34" charset="0"/>
              </a:rPr>
              <a:t>el</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modelador</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cuanto</a:t>
            </a:r>
            <a:r>
              <a:rPr lang="en-GB" sz="2000" dirty="0">
                <a:latin typeface="Arial" panose="020B0604020202020204" pitchFamily="34" charset="0"/>
                <a:ea typeface="Open Sans" panose="020B0606030504020204" pitchFamily="34" charset="0"/>
                <a:cs typeface="Arial" panose="020B0604020202020204" pitchFamily="34" charset="0"/>
              </a:rPr>
              <a:t> al </a:t>
            </a:r>
            <a:r>
              <a:rPr lang="en-GB" sz="2000" dirty="0" err="1">
                <a:latin typeface="Arial" panose="020B0604020202020204" pitchFamily="34" charset="0"/>
                <a:ea typeface="Open Sans" panose="020B0606030504020204" pitchFamily="34" charset="0"/>
                <a:cs typeface="Arial" panose="020B0604020202020204" pitchFamily="34" charset="0"/>
              </a:rPr>
              <a:t>nivel</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detalle</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más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adecuado</a:t>
            </a:r>
            <a:r>
              <a:rPr lang="en-GB" sz="2000" dirty="0">
                <a:latin typeface="Arial" panose="020B0604020202020204" pitchFamily="34" charset="0"/>
                <a:ea typeface="Open Sans" panose="020B0606030504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2730BC35-367E-EE44-9F64-44D7967591A1}"/>
              </a:ext>
            </a:extLst>
          </p:cNvPr>
          <p:cNvSpPr/>
          <p:nvPr/>
        </p:nvSpPr>
        <p:spPr>
          <a:xfrm>
            <a:off x="10464799"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4.mp3" descr="Track7_Lecture6_Slide14.mp3">
            <a:hlinkClick r:id="" action="ppaction://media"/>
            <a:extLst>
              <a:ext uri="{FF2B5EF4-FFF2-40B4-BE49-F238E27FC236}">
                <a16:creationId xmlns:a16="http://schemas.microsoft.com/office/drawing/2014/main" id="{4418DC63-DF1A-CE48-85A0-119FEF9D94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6164" y="257900"/>
            <a:ext cx="812800" cy="812800"/>
          </a:xfrm>
          <a:prstGeom prst="rect">
            <a:avLst/>
          </a:prstGeom>
        </p:spPr>
      </p:pic>
    </p:spTree>
    <p:extLst>
      <p:ext uri="{BB962C8B-B14F-4D97-AF65-F5344CB8AC3E}">
        <p14:creationId xmlns:p14="http://schemas.microsoft.com/office/powerpoint/2010/main" val="21802077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Clase</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6.3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Categorías</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de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uso</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final</a:t>
            </a:r>
          </a:p>
        </p:txBody>
      </p:sp>
      <p:sp>
        <p:nvSpPr>
          <p:cNvPr id="12" name="Content Placeholder 2">
            <a:extLst>
              <a:ext uri="{FF2B5EF4-FFF2-40B4-BE49-F238E27FC236}">
                <a16:creationId xmlns:a16="http://schemas.microsoft.com/office/drawing/2014/main" id="{D8944106-4096-1D47-9576-5657E3861C71}"/>
              </a:ext>
            </a:extLst>
          </p:cNvPr>
          <p:cNvSpPr>
            <a:spLocks noGrp="1"/>
          </p:cNvSpPr>
          <p:nvPr>
            <p:ph idx="1"/>
          </p:nvPr>
        </p:nvSpPr>
        <p:spPr>
          <a:xfrm>
            <a:off x="925286" y="1410273"/>
            <a:ext cx="10439399" cy="4759433"/>
          </a:xfrm>
        </p:spPr>
        <p:txBody>
          <a:bodyPr/>
          <a:lstStyle/>
          <a:p>
            <a:pPr marL="0" lvl="6" indent="0" eaLnBrk="0" fontAlgn="base" hangingPunct="0">
              <a:lnSpc>
                <a:spcPct val="100000"/>
              </a:lnSpc>
              <a:spcAft>
                <a:spcPts val="1200"/>
              </a:spcAft>
              <a:buClr>
                <a:srgbClr val="333333"/>
              </a:buClr>
              <a:buSzPts val="1300"/>
              <a:buNone/>
              <a:defRPr/>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Criterios para combinar las actividades en grupos homogéneos de uso final</a:t>
            </a:r>
            <a:endPar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a:p>
            <a:pPr marL="0" lvl="6" indent="0" fontAlgn="base">
              <a:lnSpc>
                <a:spcPct val="100000"/>
              </a:lnSpc>
              <a:spcBef>
                <a:spcPts val="1000"/>
              </a:spcBef>
              <a:spcAft>
                <a:spcPts val="1200"/>
              </a:spcAft>
              <a:buClr>
                <a:srgbClr val="333333"/>
              </a:buClr>
              <a:buSzPts val="1300"/>
              <a:buNone/>
              <a:defRPr/>
            </a:pPr>
            <a:r>
              <a:rPr lang="en-GB" sz="2000" b="1" dirty="0">
                <a:latin typeface="Arial" panose="020B0604020202020204" pitchFamily="34" charset="0"/>
                <a:ea typeface="Open Sans" panose="020B0606030504020204" pitchFamily="34" charset="0"/>
                <a:cs typeface="Arial" panose="020B0604020202020204" pitchFamily="34" charset="0"/>
                <a:sym typeface="Calibri"/>
              </a:rPr>
              <a:t>Los criterios para combinar las actividades incluyen:</a:t>
            </a:r>
            <a:endParaRPr lang="en-GB" sz="2000" b="1" dirty="0">
              <a:latin typeface="Arial" panose="020B0604020202020204" pitchFamily="34" charset="0"/>
              <a:ea typeface="Open Sans" panose="020B0606030504020204" pitchFamily="34" charset="0"/>
              <a:cs typeface="Arial" panose="020B0604020202020204" pitchFamily="34" charset="0"/>
            </a:endParaRPr>
          </a:p>
          <a:p>
            <a:pPr marL="342900" lvl="6" indent="-342900" fontAlgn="base">
              <a:lnSpc>
                <a:spcPct val="100000"/>
              </a:lnSpc>
              <a:spcBef>
                <a:spcPts val="1000"/>
              </a:spcBef>
              <a:buClr>
                <a:srgbClr val="333333"/>
              </a:buClr>
              <a:buSzPts val="1300"/>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Actividad o función similar en la economía</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00000"/>
              </a:lnSpc>
              <a:spcBef>
                <a:spcPts val="1000"/>
              </a:spcBef>
              <a:buClr>
                <a:srgbClr val="333333"/>
              </a:buClr>
              <a:buSzPts val="1300"/>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Patrón similar de consumo de energía </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00000"/>
              </a:lnSpc>
              <a:spcBef>
                <a:spcPts val="1000"/>
              </a:spcBef>
              <a:buClr>
                <a:srgbClr val="333333"/>
              </a:buClr>
              <a:buSzPts val="1300"/>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Características socioeconómicas o culturales similares </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00000"/>
              </a:lnSpc>
              <a:spcBef>
                <a:spcPts val="1000"/>
              </a:spcBef>
              <a:buClr>
                <a:srgbClr val="333333"/>
              </a:buClr>
              <a:buSzPts val="1300"/>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Vectores energéticos similares </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00000"/>
              </a:lnSpc>
              <a:spcBef>
                <a:spcPts val="1000"/>
              </a:spcBef>
              <a:buClr>
                <a:srgbClr val="333333"/>
              </a:buClr>
              <a:buSzPts val="1300"/>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El mismo factor impulsor</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00000"/>
              </a:lnSpc>
              <a:spcBef>
                <a:spcPts val="1000"/>
              </a:spcBef>
              <a:buClr>
                <a:srgbClr val="333333"/>
              </a:buClr>
              <a:buSzPts val="1300"/>
              <a:defRPr/>
            </a:pPr>
            <a:r>
              <a:rPr lang="en-GB" sz="2000" b="1" dirty="0">
                <a:latin typeface="Arial" panose="020B0604020202020204" pitchFamily="34" charset="0"/>
                <a:ea typeface="Open Sans" panose="020B0606030504020204" pitchFamily="34" charset="0"/>
                <a:cs typeface="Arial" panose="020B0604020202020204" pitchFamily="34" charset="0"/>
                <a:sym typeface="Calibri"/>
              </a:rPr>
              <a:t>Consumo específico de energía (SEC) </a:t>
            </a:r>
            <a:r>
              <a:rPr lang="en-GB" sz="2000" dirty="0">
                <a:latin typeface="Arial" panose="020B0604020202020204" pitchFamily="34" charset="0"/>
                <a:ea typeface="Open Sans" panose="020B0606030504020204" pitchFamily="34" charset="0"/>
                <a:cs typeface="Arial" panose="020B0604020202020204" pitchFamily="34" charset="0"/>
                <a:sym typeface="Calibri"/>
              </a:rPr>
              <a:t>por unidad de parámetro de conducción</a:t>
            </a:r>
            <a:endParaRPr lang="en-GB" sz="20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00000"/>
              </a:lnSpc>
              <a:spcBef>
                <a:spcPts val="1000"/>
              </a:spcBef>
              <a:buClr>
                <a:srgbClr val="333333"/>
              </a:buClr>
              <a:buSzPts val="1300"/>
              <a:defRPr/>
            </a:pPr>
            <a:r>
              <a:rPr lang="en-GB" sz="2000" b="1" dirty="0">
                <a:latin typeface="Arial" panose="020B0604020202020204" pitchFamily="34" charset="0"/>
                <a:ea typeface="Open Sans" panose="020B0606030504020204" pitchFamily="34" charset="0"/>
                <a:cs typeface="Arial" panose="020B0604020202020204" pitchFamily="34" charset="0"/>
                <a:sym typeface="Calibri"/>
              </a:rPr>
              <a:t>Intensidad energética (IE) </a:t>
            </a:r>
            <a:r>
              <a:rPr lang="en-GB" sz="2000" dirty="0">
                <a:latin typeface="Arial" panose="020B0604020202020204" pitchFamily="34" charset="0"/>
                <a:ea typeface="Open Sans" panose="020B0606030504020204" pitchFamily="34" charset="0"/>
                <a:cs typeface="Arial" panose="020B0604020202020204" pitchFamily="34" charset="0"/>
                <a:sym typeface="Calibri"/>
              </a:rPr>
              <a:t>por unidad de PIB</a:t>
            </a:r>
            <a:endParaRPr lang="en-GB" sz="2000" dirty="0">
              <a:latin typeface="Arial" panose="020B0604020202020204" pitchFamily="34" charset="0"/>
              <a:ea typeface="Open Sans" panose="020B0606030504020204" pitchFamily="34" charset="0"/>
              <a:cs typeface="Arial" panose="020B0604020202020204" pitchFamily="34" charset="0"/>
            </a:endParaRPr>
          </a:p>
          <a:p>
            <a:pPr>
              <a:lnSpc>
                <a:spcPct val="100000"/>
              </a:lnSpc>
            </a:pPr>
            <a:endParaRPr lang="en-GB" dirty="0">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570BBF06-5388-9F46-AB20-E0FAB71B1058}"/>
              </a:ext>
            </a:extLst>
          </p:cNvPr>
          <p:cNvSpPr>
            <a:spLocks noChangeAspect="1"/>
          </p:cNvSpPr>
          <p:nvPr/>
        </p:nvSpPr>
        <p:spPr>
          <a:xfrm>
            <a:off x="2160654" y="5660023"/>
            <a:ext cx="586500" cy="620254"/>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6F2467B-4B6C-5E40-A394-5EAD3E409FCA}"/>
                  </a:ext>
                </a:extLst>
              </p:cNvPr>
              <p:cNvSpPr/>
              <p:nvPr/>
            </p:nvSpPr>
            <p:spPr>
              <a:xfrm>
                <a:off x="-594096" y="5616207"/>
                <a:ext cx="6096000" cy="707886"/>
              </a:xfrm>
              <a:prstGeom prst="rect">
                <a:avLst/>
              </a:prstGeom>
            </p:spPr>
            <p:txBody>
              <a:bodyPr>
                <a:spAutoFit/>
              </a:bodyPr>
              <a:lstStyle/>
              <a:p>
                <a:pPr marL="342900" lvl="6" indent="-342900">
                  <a:buClr>
                    <a:srgbClr val="333333"/>
                  </a:buClr>
                  <a:buSzPts val="1300"/>
                  <a:defRPr/>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US" sz="2000">
                              <a:latin typeface="Cambria Math" panose="02040503050406030204" pitchFamily="18" charset="0"/>
                            </a:rPr>
                            <m:t>𝐸𝐷</m:t>
                          </m:r>
                        </m:e>
                        <m:sub>
                          <m:r>
                            <a:rPr lang="en-US" sz="2000">
                              <a:latin typeface="Cambria Math" panose="02040503050406030204" pitchFamily="18" charset="0"/>
                            </a:rPr>
                            <m:t>𝑡</m:t>
                          </m:r>
                        </m:sub>
                      </m:sSub>
                      <m:r>
                        <a:rPr lang="en-US" sz="200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  </m:t>
                          </m:r>
                          <m:r>
                            <a:rPr lang="en-US" sz="2000">
                              <a:latin typeface="Cambria Math" panose="02040503050406030204" pitchFamily="18" charset="0"/>
                            </a:rPr>
                            <m:t>𝑆𝐸𝐶</m:t>
                          </m:r>
                        </m:e>
                        <m:sub>
                          <m:r>
                            <a:rPr lang="en-US" sz="2000">
                              <a:latin typeface="Cambria Math" panose="02040503050406030204" pitchFamily="18" charset="0"/>
                            </a:rPr>
                            <m:t>𝑡</m:t>
                          </m:r>
                        </m:sub>
                      </m:sSub>
                      <m:r>
                        <a:rPr lang="en-US" sz="2000">
                          <a:latin typeface="Cambria Math" panose="02040503050406030204" pitchFamily="18" charset="0"/>
                        </a:rPr>
                        <m:t>  </m:t>
                      </m:r>
                      <m:r>
                        <a:rPr lang="en-GB" sz="2000">
                          <a:latin typeface="Cambria Math" panose="02040503050406030204" pitchFamily="18" charset="0"/>
                        </a:rPr>
                        <m:t>×</m:t>
                      </m:r>
                      <m:r>
                        <a:rPr lang="en-US" sz="200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𝐷𝑃</m:t>
                          </m:r>
                        </m:e>
                        <m:sub>
                          <m:r>
                            <a:rPr lang="en-US" sz="2000">
                              <a:latin typeface="Cambria Math" panose="02040503050406030204" pitchFamily="18" charset="0"/>
                            </a:rPr>
                            <m:t>𝑡</m:t>
                          </m:r>
                        </m:sub>
                      </m:sSub>
                    </m:oMath>
                  </m:oMathPara>
                </a14:m>
                <a:endParaRPr lang="en-GB" sz="2000" i="1">
                  <a:latin typeface="Cambria Math" panose="02040503050406030204" pitchFamily="18" charset="0"/>
                </a:endParaRPr>
              </a:p>
              <a:p>
                <a:pPr marL="342900" lvl="6" indent="-342900">
                  <a:buClr>
                    <a:srgbClr val="333333"/>
                  </a:buClr>
                  <a:buSzPts val="1300"/>
                  <a:defRPr/>
                </a:pPr>
                <a:r>
                  <a:rPr lang="en-GB" sz="2000"/>
                  <a:t>                                 </a:t>
                </a:r>
                <a14:m>
                  <m:oMath xmlns:m="http://schemas.openxmlformats.org/officeDocument/2006/math">
                    <m:sSub>
                      <m:sSubPr>
                        <m:ctrlPr>
                          <a:rPr lang="en-GB" sz="2000" i="1">
                            <a:latin typeface="Cambria Math" panose="02040503050406030204" pitchFamily="18" charset="0"/>
                          </a:rPr>
                        </m:ctrlPr>
                      </m:sSubPr>
                      <m:e>
                        <m:r>
                          <a:rPr lang="en-US" sz="2000">
                            <a:latin typeface="Cambria Math" panose="02040503050406030204" pitchFamily="18" charset="0"/>
                          </a:rPr>
                          <m:t>𝐸𝐷</m:t>
                        </m:r>
                      </m:e>
                      <m:sub>
                        <m:r>
                          <a:rPr lang="en-US" sz="2000">
                            <a:latin typeface="Cambria Math" panose="02040503050406030204" pitchFamily="18" charset="0"/>
                          </a:rPr>
                          <m:t>𝑡</m:t>
                        </m:r>
                      </m:sub>
                    </m:sSub>
                    <m:r>
                      <a:rPr lang="en-GB" sz="2000" b="0" i="1" smtClean="0">
                        <a:latin typeface="Cambria Math" panose="02040503050406030204" pitchFamily="18" charset="0"/>
                      </a:rPr>
                      <m:t>. </m:t>
                    </m:r>
                    <m:r>
                      <a:rPr lang="en-GB" sz="2000" b="0" i="0" smtClean="0">
                        <a:latin typeface="Cambria Math" panose="02040503050406030204" pitchFamily="18" charset="0"/>
                      </a:rPr>
                      <m:t> </m:t>
                    </m:r>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  </m:t>
                        </m:r>
                        <m:r>
                          <a:rPr lang="en-US" sz="2000">
                            <a:latin typeface="Cambria Math" panose="02040503050406030204" pitchFamily="18" charset="0"/>
                          </a:rPr>
                          <m:t>𝐸𝐼</m:t>
                        </m:r>
                      </m:e>
                      <m:sub>
                        <m:r>
                          <a:rPr lang="en-US" sz="2000">
                            <a:latin typeface="Cambria Math" panose="02040503050406030204" pitchFamily="18" charset="0"/>
                          </a:rPr>
                          <m:t>𝑡</m:t>
                        </m:r>
                      </m:sub>
                    </m:sSub>
                    <m:r>
                      <a:rPr lang="en-US" sz="2000">
                        <a:latin typeface="Cambria Math" panose="02040503050406030204" pitchFamily="18" charset="0"/>
                      </a:rPr>
                      <m:t>  </m:t>
                    </m:r>
                    <m:r>
                      <a:rPr lang="en-GB" sz="2000" b="0" i="0" smtClean="0">
                        <a:latin typeface="Cambria Math" panose="02040503050406030204" pitchFamily="18" charset="0"/>
                      </a:rPr>
                      <m:t>   </m:t>
                    </m:r>
                    <m:r>
                      <a:rPr lang="en-GB" sz="2000">
                        <a:latin typeface="Cambria Math" panose="02040503050406030204" pitchFamily="18" charset="0"/>
                      </a:rPr>
                      <m:t>×</m:t>
                    </m:r>
                    <m:r>
                      <a:rPr lang="en-US" sz="2000">
                        <a:latin typeface="Cambria Math" panose="02040503050406030204" pitchFamily="18" charset="0"/>
                      </a:rPr>
                      <m:t> </m:t>
                    </m:r>
                    <m:sSub>
                      <m:sSubPr>
                        <m:ctrlPr>
                          <a:rPr lang="en-US" sz="2000" i="1">
                            <a:latin typeface="Cambria Math" panose="02040503050406030204" pitchFamily="18" charset="0"/>
                          </a:rPr>
                        </m:ctrlPr>
                      </m:sSubPr>
                      <m:e>
                        <m:r>
                          <a:rPr lang="en-GB" sz="2000">
                            <a:latin typeface="Cambria Math" panose="02040503050406030204" pitchFamily="18" charset="0"/>
                          </a:rPr>
                          <m:t>𝐺𝐷</m:t>
                        </m:r>
                        <m:r>
                          <a:rPr lang="en-US" sz="2000">
                            <a:latin typeface="Cambria Math" panose="02040503050406030204" pitchFamily="18" charset="0"/>
                          </a:rPr>
                          <m:t>𝑃</m:t>
                        </m:r>
                      </m:e>
                      <m:sub>
                        <m:r>
                          <a:rPr lang="en-US" sz="2000">
                            <a:latin typeface="Cambria Math" panose="02040503050406030204" pitchFamily="18" charset="0"/>
                          </a:rPr>
                          <m:t>𝑡</m:t>
                        </m:r>
                      </m:sub>
                    </m:sSub>
                  </m:oMath>
                </a14:m>
                <a:endParaRPr lang="en-GB" sz="200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xmlns:a16="http://schemas.microsoft.com/office/drawing/2014/main" xmlns:p14="http://schemas.microsoft.com/office/powerpoint/2010/main">
          <p:sp>
            <p:nvSpPr>
              <p:cNvPr id="17" name="Rectangle 16">
                <a:extLst>
                  <a:ext uri="{FF2B5EF4-FFF2-40B4-BE49-F238E27FC236}">
                    <a16:creationId xmlns:a16="http://schemas.microsoft.com/office/drawing/2014/main" id="{66F2467B-4B6C-5E40-A394-5EAD3E409FCA}"/>
                  </a:ext>
                </a:extLst>
              </p:cNvPr>
              <p:cNvSpPr>
                <a:spLocks noRot="1" noChangeAspect="1" noMove="1" noResize="1" noEditPoints="1" noAdjustHandles="1" noChangeArrowheads="1" noChangeShapeType="1" noTextEdit="1"/>
              </p:cNvSpPr>
              <p:nvPr/>
            </p:nvSpPr>
            <p:spPr>
              <a:xfrm>
                <a:off x="-594096" y="5616207"/>
                <a:ext cx="6096000" cy="707886"/>
              </a:xfrm>
              <a:prstGeom prst="rect">
                <a:avLst/>
              </a:prstGeom>
              <a:blipFill>
                <a:blip r:embed="rId6"/>
                <a:stretch>
                  <a:fillRect/>
                </a:stretch>
              </a:blipFill>
            </p:spPr>
            <p:txBody>
              <a:bodyPr/>
              <a:lstStyle/>
              <a:p>
                <a:r>
                  <a:rPr lang="en-US">
                    <a:noFill/>
                  </a:rPr>
                  <a:t> </a:t>
                </a:r>
              </a:p>
            </p:txBody>
          </p:sp>
        </mc:Fallback>
      </mc:AlternateContent>
      <p:sp>
        <p:nvSpPr>
          <p:cNvPr id="8" name="Oval 7">
            <a:extLst>
              <a:ext uri="{FF2B5EF4-FFF2-40B4-BE49-F238E27FC236}">
                <a16:creationId xmlns:a16="http://schemas.microsoft.com/office/drawing/2014/main" id="{326356C6-23C3-564E-BA31-E1E9C65F822B}"/>
              </a:ext>
            </a:extLst>
          </p:cNvPr>
          <p:cNvSpPr/>
          <p:nvPr/>
        </p:nvSpPr>
        <p:spPr>
          <a:xfrm>
            <a:off x="10548704" y="371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5.mp3" descr="Track7_Lecture6_Slide15.mp3">
            <a:hlinkClick r:id="" action="ppaction://media"/>
            <a:extLst>
              <a:ext uri="{FF2B5EF4-FFF2-40B4-BE49-F238E27FC236}">
                <a16:creationId xmlns:a16="http://schemas.microsoft.com/office/drawing/2014/main" id="{375EB2F5-E355-A643-8701-C4B78754BC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20069" y="443086"/>
            <a:ext cx="812800" cy="812800"/>
          </a:xfrm>
          <a:prstGeom prst="rect">
            <a:avLst/>
          </a:prstGeom>
        </p:spPr>
      </p:pic>
    </p:spTree>
    <p:extLst>
      <p:ext uri="{BB962C8B-B14F-4D97-AF65-F5344CB8AC3E}">
        <p14:creationId xmlns:p14="http://schemas.microsoft.com/office/powerpoint/2010/main" val="2155324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Clase</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6.3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Categorías</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de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uso</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final</a:t>
            </a:r>
          </a:p>
        </p:txBody>
      </p:sp>
      <p:graphicFrame>
        <p:nvGraphicFramePr>
          <p:cNvPr id="20" name="Table 2">
            <a:extLst>
              <a:ext uri="{FF2B5EF4-FFF2-40B4-BE49-F238E27FC236}">
                <a16:creationId xmlns:a16="http://schemas.microsoft.com/office/drawing/2014/main" id="{A4D7F523-7353-6841-9148-7B3F6C291571}"/>
              </a:ext>
            </a:extLst>
          </p:cNvPr>
          <p:cNvGraphicFramePr>
            <a:graphicFrameLocks noGrp="1"/>
          </p:cNvGraphicFramePr>
          <p:nvPr>
            <p:extLst>
              <p:ext uri="{D42A27DB-BD31-4B8C-83A1-F6EECF244321}">
                <p14:modId xmlns:p14="http://schemas.microsoft.com/office/powerpoint/2010/main" val="352957005"/>
              </p:ext>
            </p:extLst>
          </p:nvPr>
        </p:nvGraphicFramePr>
        <p:xfrm>
          <a:off x="1024179" y="2567968"/>
          <a:ext cx="10390383" cy="1920240"/>
        </p:xfrm>
        <a:graphic>
          <a:graphicData uri="http://schemas.openxmlformats.org/drawingml/2006/table">
            <a:tbl>
              <a:tblPr firstRow="1" bandRow="1">
                <a:tableStyleId>{2D5ABB26-0587-4C30-8999-92F81FD0307C}</a:tableStyleId>
              </a:tblPr>
              <a:tblGrid>
                <a:gridCol w="2804812">
                  <a:extLst>
                    <a:ext uri="{9D8B030D-6E8A-4147-A177-3AD203B41FA5}">
                      <a16:colId xmlns:a16="http://schemas.microsoft.com/office/drawing/2014/main" val="3877321437"/>
                    </a:ext>
                  </a:extLst>
                </a:gridCol>
                <a:gridCol w="3322421">
                  <a:extLst>
                    <a:ext uri="{9D8B030D-6E8A-4147-A177-3AD203B41FA5}">
                      <a16:colId xmlns:a16="http://schemas.microsoft.com/office/drawing/2014/main" val="178807242"/>
                    </a:ext>
                  </a:extLst>
                </a:gridCol>
                <a:gridCol w="4263150">
                  <a:extLst>
                    <a:ext uri="{9D8B030D-6E8A-4147-A177-3AD203B41FA5}">
                      <a16:colId xmlns:a16="http://schemas.microsoft.com/office/drawing/2014/main" val="1986346469"/>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Nivel de descomposición</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Principales sectores, pocos grupos</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Muchas actividades, usos finales</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Cantidad de datos necesarios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Pequeño</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Grande</a:t>
                      </a:r>
                      <a:endParaRPr lang="ru-RU"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Capacidad de análisis de la información</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Calibri"/>
                        </a:rPr>
                        <a:t>Bajo</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Alta</a:t>
                      </a:r>
                      <a:endParaRPr lang="ru-RU"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3" name="Content Placeholder 2">
            <a:extLst>
              <a:ext uri="{FF2B5EF4-FFF2-40B4-BE49-F238E27FC236}">
                <a16:creationId xmlns:a16="http://schemas.microsoft.com/office/drawing/2014/main" id="{C5DB4D73-AF91-BC4E-A525-B4032AAB5305}"/>
              </a:ext>
            </a:extLst>
          </p:cNvPr>
          <p:cNvSpPr>
            <a:spLocks noGrp="1"/>
          </p:cNvSpPr>
          <p:nvPr>
            <p:ph idx="1"/>
          </p:nvPr>
        </p:nvSpPr>
        <p:spPr>
          <a:xfrm>
            <a:off x="932543" y="1368425"/>
            <a:ext cx="10515600" cy="1603375"/>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sym typeface="Calibri"/>
              </a:rPr>
              <a:t>El nivel de descomposición es un compromiso </a:t>
            </a:r>
          </a:p>
          <a:p>
            <a:pPr marL="0" lvl="6" indent="0">
              <a:lnSpc>
                <a:spcPct val="120000"/>
              </a:lnSpc>
              <a:spcBef>
                <a:spcPts val="1000"/>
              </a:spcBef>
              <a:buClr>
                <a:srgbClr val="333333"/>
              </a:buClr>
              <a:buSzPts val="1300"/>
              <a:buNone/>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Consumo específico de energía por unidad de parámetro de conducción</a:t>
            </a:r>
          </a:p>
        </p:txBody>
      </p:sp>
      <p:sp>
        <p:nvSpPr>
          <p:cNvPr id="7" name="Oval 6">
            <a:extLst>
              <a:ext uri="{FF2B5EF4-FFF2-40B4-BE49-F238E27FC236}">
                <a16:creationId xmlns:a16="http://schemas.microsoft.com/office/drawing/2014/main" id="{EB09B93D-8956-C04B-A3CB-56F49DCB129B}"/>
              </a:ext>
            </a:extLst>
          </p:cNvPr>
          <p:cNvSpPr/>
          <p:nvPr/>
        </p:nvSpPr>
        <p:spPr>
          <a:xfrm>
            <a:off x="10563978" y="1028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6.mp3" descr="Track7_Lecture6_Slide16.mp3">
            <a:hlinkClick r:id="" action="ppaction://media"/>
            <a:extLst>
              <a:ext uri="{FF2B5EF4-FFF2-40B4-BE49-F238E27FC236}">
                <a16:creationId xmlns:a16="http://schemas.microsoft.com/office/drawing/2014/main" id="{BA98DCD9-4D97-5C42-8691-997CEBBFB1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35343" y="174171"/>
            <a:ext cx="812800" cy="812800"/>
          </a:xfrm>
          <a:prstGeom prst="rect">
            <a:avLst/>
          </a:prstGeom>
        </p:spPr>
      </p:pic>
    </p:spTree>
    <p:extLst>
      <p:ext uri="{BB962C8B-B14F-4D97-AF65-F5344CB8AC3E}">
        <p14:creationId xmlns:p14="http://schemas.microsoft.com/office/powerpoint/2010/main" val="902921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43186" y="-128866"/>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Clase</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6.3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Categorías</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de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uso</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final</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151376" y="1902010"/>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Sectores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62525" y="2566425"/>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dirty="0" err="1">
                <a:solidFill>
                  <a:schemeClr val="accent3">
                    <a:lumMod val="50000"/>
                  </a:schemeClr>
                </a:solidFill>
                <a:latin typeface="Open Sans Light"/>
                <a:ea typeface="Open Sans Light" panose="020B0306030504020204" pitchFamily="34" charset="0"/>
                <a:cs typeface="Open Sans Light" panose="020B0306030504020204" pitchFamily="34" charset="0"/>
              </a:rPr>
              <a:t>Subsectores</a:t>
            </a:r>
            <a:endPar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151376" y="4275368"/>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Uso final</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887214" y="5296603"/>
            <a:ext cx="2025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Categoría de energía final</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3000512" y="5265824"/>
            <a:ext cx="1232757"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Combustible para motores</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409378" y="5265824"/>
            <a:ext cx="1056649"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Combustible fósil</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614652" y="5265824"/>
            <a:ext cx="1172188"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Electricidad</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893" y="5265824"/>
            <a:ext cx="1320812"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Calefacción de distrito</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40408" y="5265824"/>
            <a:ext cx="1937190"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Trad. Combustibles Biomasa</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3759" y="5265824"/>
            <a:ext cx="968595"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Solar suave</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30317" y="1896519"/>
            <a:ext cx="1496920"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Industria</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426869" y="1896519"/>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Transporte</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377973" y="1896519"/>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Servicio</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271933" y="1896519"/>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Hogar</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5791861" y="2557581"/>
            <a:ext cx="1761082"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Fabricar.</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3417618" y="2558883"/>
            <a:ext cx="1066420" cy="345122"/>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Constr.</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4594192" y="2558883"/>
            <a:ext cx="929839" cy="345122"/>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Minería</a:t>
            </a:r>
          </a:p>
        </p:txBody>
      </p:sp>
      <p:sp>
        <p:nvSpPr>
          <p:cNvPr id="30" name="Text Box 1046">
            <a:extLst>
              <a:ext uri="{FF2B5EF4-FFF2-40B4-BE49-F238E27FC236}">
                <a16:creationId xmlns:a16="http://schemas.microsoft.com/office/drawing/2014/main" id="{405B6BC7-6F0A-DA4F-8B5D-02AF01F4C7AD}"/>
              </a:ext>
            </a:extLst>
          </p:cNvPr>
          <p:cNvSpPr txBox="1">
            <a:spLocks noChangeArrowheads="1"/>
          </p:cNvSpPr>
          <p:nvPr/>
        </p:nvSpPr>
        <p:spPr bwMode="auto">
          <a:xfrm>
            <a:off x="10155124" y="2567368"/>
            <a:ext cx="949074"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Flete</a:t>
            </a:r>
          </a:p>
        </p:txBody>
      </p:sp>
      <p:sp>
        <p:nvSpPr>
          <p:cNvPr id="31" name="Text Box 1047">
            <a:extLst>
              <a:ext uri="{FF2B5EF4-FFF2-40B4-BE49-F238E27FC236}">
                <a16:creationId xmlns:a16="http://schemas.microsoft.com/office/drawing/2014/main" id="{065377EB-50DD-0F46-B07B-7682911D26A1}"/>
              </a:ext>
            </a:extLst>
          </p:cNvPr>
          <p:cNvSpPr txBox="1">
            <a:spLocks noChangeArrowheads="1"/>
          </p:cNvSpPr>
          <p:nvPr/>
        </p:nvSpPr>
        <p:spPr bwMode="auto">
          <a:xfrm>
            <a:off x="8794820" y="2569378"/>
            <a:ext cx="1269702"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Pasajeros </a:t>
            </a:r>
          </a:p>
        </p:txBody>
      </p:sp>
      <p:sp>
        <p:nvSpPr>
          <p:cNvPr id="32" name="Text Box 1049">
            <a:extLst>
              <a:ext uri="{FF2B5EF4-FFF2-40B4-BE49-F238E27FC236}">
                <a16:creationId xmlns:a16="http://schemas.microsoft.com/office/drawing/2014/main" id="{61F31335-AAE6-0845-B15E-82F42DC2572D}"/>
              </a:ext>
            </a:extLst>
          </p:cNvPr>
          <p:cNvSpPr txBox="1">
            <a:spLocks noChangeArrowheads="1"/>
          </p:cNvSpPr>
          <p:nvPr/>
        </p:nvSpPr>
        <p:spPr bwMode="auto">
          <a:xfrm>
            <a:off x="3484503" y="3328265"/>
            <a:ext cx="1584974"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Materiales</a:t>
            </a:r>
          </a:p>
        </p:txBody>
      </p:sp>
      <p:sp>
        <p:nvSpPr>
          <p:cNvPr id="33" name="Text Box 1050">
            <a:extLst>
              <a:ext uri="{FF2B5EF4-FFF2-40B4-BE49-F238E27FC236}">
                <a16:creationId xmlns:a16="http://schemas.microsoft.com/office/drawing/2014/main" id="{8E36FA74-48AD-D341-A66F-42EA07E7D482}"/>
              </a:ext>
            </a:extLst>
          </p:cNvPr>
          <p:cNvSpPr txBox="1">
            <a:spLocks noChangeArrowheads="1"/>
          </p:cNvSpPr>
          <p:nvPr/>
        </p:nvSpPr>
        <p:spPr bwMode="auto">
          <a:xfrm>
            <a:off x="5308470" y="3337107"/>
            <a:ext cx="1398248"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Equipo</a:t>
            </a:r>
          </a:p>
        </p:txBody>
      </p:sp>
      <p:sp>
        <p:nvSpPr>
          <p:cNvPr id="34" name="Text Box 1051">
            <a:extLst>
              <a:ext uri="{FF2B5EF4-FFF2-40B4-BE49-F238E27FC236}">
                <a16:creationId xmlns:a16="http://schemas.microsoft.com/office/drawing/2014/main" id="{D35BF090-B4CA-9145-8980-37A2A238EE50}"/>
              </a:ext>
            </a:extLst>
          </p:cNvPr>
          <p:cNvSpPr txBox="1">
            <a:spLocks noChangeArrowheads="1"/>
          </p:cNvSpPr>
          <p:nvPr/>
        </p:nvSpPr>
        <p:spPr bwMode="auto">
          <a:xfrm>
            <a:off x="6793085" y="3328267"/>
            <a:ext cx="1601061"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No duraderos</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369016" y="2557337"/>
            <a:ext cx="983612" cy="351691"/>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Agric.</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08024" y="4273714"/>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B4323F"/>
                </a:solidFill>
                <a:latin typeface="Open Sans Light"/>
                <a:ea typeface="Open Sans Light" panose="020B0306030504020204" pitchFamily="34" charset="0"/>
                <a:cs typeface="Open Sans Light" panose="020B0306030504020204" pitchFamily="34" charset="0"/>
              </a:rPr>
              <a:t>Fuerza motriz: Transportador, perforación,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37701" y="4273714"/>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B4323F"/>
                </a:solidFill>
                <a:latin typeface="Open Sans Light"/>
                <a:ea typeface="Open Sans Light" panose="020B0306030504020204" pitchFamily="34" charset="0"/>
                <a:cs typeface="Open Sans Light" panose="020B0306030504020204" pitchFamily="34" charset="0"/>
              </a:rPr>
              <a:t>Uso térmico:  Vapor, calor del agua,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55434" y="4262509"/>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Uso específico de la electricidad, electrodomésticos,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810869"/>
            <a:ext cx="10203071" cy="499869"/>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467992"/>
            <a:ext cx="10204380" cy="1341420"/>
          </a:xfrm>
          <a:prstGeom prst="rect">
            <a:avLst/>
          </a:prstGeom>
          <a:noFill/>
          <a:ln w="28575">
            <a:solidFill>
              <a:schemeClr val="accent3">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6087" y="4052449"/>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Line 1061">
            <a:extLst>
              <a:ext uri="{FF2B5EF4-FFF2-40B4-BE49-F238E27FC236}">
                <a16:creationId xmlns:a16="http://schemas.microsoft.com/office/drawing/2014/main" id="{E5462EC0-63FF-644F-A2E0-6DC85EE881CB}"/>
              </a:ext>
            </a:extLst>
          </p:cNvPr>
          <p:cNvSpPr>
            <a:spLocks noChangeShapeType="1"/>
          </p:cNvSpPr>
          <p:nvPr/>
        </p:nvSpPr>
        <p:spPr bwMode="auto">
          <a:xfrm flipH="1">
            <a:off x="2834230" y="2248182"/>
            <a:ext cx="883418" cy="30497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3" name="Line 1062">
            <a:extLst>
              <a:ext uri="{FF2B5EF4-FFF2-40B4-BE49-F238E27FC236}">
                <a16:creationId xmlns:a16="http://schemas.microsoft.com/office/drawing/2014/main" id="{F1F4A3EA-C2EF-C147-B353-E9E7036B031A}"/>
              </a:ext>
            </a:extLst>
          </p:cNvPr>
          <p:cNvSpPr>
            <a:spLocks noChangeShapeType="1"/>
          </p:cNvSpPr>
          <p:nvPr/>
        </p:nvSpPr>
        <p:spPr bwMode="auto">
          <a:xfrm flipH="1">
            <a:off x="3902667" y="2248181"/>
            <a:ext cx="44027" cy="34923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1063">
            <a:extLst>
              <a:ext uri="{FF2B5EF4-FFF2-40B4-BE49-F238E27FC236}">
                <a16:creationId xmlns:a16="http://schemas.microsoft.com/office/drawing/2014/main" id="{6FBEADFD-DE03-5E4B-A1C4-972368BA4D9B}"/>
              </a:ext>
            </a:extLst>
          </p:cNvPr>
          <p:cNvSpPr>
            <a:spLocks noChangeShapeType="1"/>
          </p:cNvSpPr>
          <p:nvPr/>
        </p:nvSpPr>
        <p:spPr bwMode="auto">
          <a:xfrm>
            <a:off x="4244472" y="2244041"/>
            <a:ext cx="817119" cy="326758"/>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1064">
            <a:extLst>
              <a:ext uri="{FF2B5EF4-FFF2-40B4-BE49-F238E27FC236}">
                <a16:creationId xmlns:a16="http://schemas.microsoft.com/office/drawing/2014/main" id="{500B1840-66F9-6A47-86DD-10CC83BFCC56}"/>
              </a:ext>
            </a:extLst>
          </p:cNvPr>
          <p:cNvSpPr>
            <a:spLocks noChangeShapeType="1"/>
          </p:cNvSpPr>
          <p:nvPr/>
        </p:nvSpPr>
        <p:spPr bwMode="auto">
          <a:xfrm>
            <a:off x="4770698" y="2252067"/>
            <a:ext cx="1923442" cy="309216"/>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1066">
            <a:extLst>
              <a:ext uri="{FF2B5EF4-FFF2-40B4-BE49-F238E27FC236}">
                <a16:creationId xmlns:a16="http://schemas.microsoft.com/office/drawing/2014/main" id="{2FFCF7E5-3A70-9F4B-9842-3E8721EFF736}"/>
              </a:ext>
            </a:extLst>
          </p:cNvPr>
          <p:cNvSpPr>
            <a:spLocks noChangeShapeType="1"/>
          </p:cNvSpPr>
          <p:nvPr/>
        </p:nvSpPr>
        <p:spPr bwMode="auto">
          <a:xfrm flipH="1">
            <a:off x="5983319" y="2907629"/>
            <a:ext cx="468320" cy="466580"/>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1067">
            <a:extLst>
              <a:ext uri="{FF2B5EF4-FFF2-40B4-BE49-F238E27FC236}">
                <a16:creationId xmlns:a16="http://schemas.microsoft.com/office/drawing/2014/main" id="{B96644A0-1D3D-6849-AA07-57608A854A4E}"/>
              </a:ext>
            </a:extLst>
          </p:cNvPr>
          <p:cNvSpPr>
            <a:spLocks noChangeShapeType="1"/>
          </p:cNvSpPr>
          <p:nvPr/>
        </p:nvSpPr>
        <p:spPr bwMode="auto">
          <a:xfrm>
            <a:off x="7034362" y="2903339"/>
            <a:ext cx="483158" cy="43035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1069">
            <a:extLst>
              <a:ext uri="{FF2B5EF4-FFF2-40B4-BE49-F238E27FC236}">
                <a16:creationId xmlns:a16="http://schemas.microsoft.com/office/drawing/2014/main" id="{FA2D98E8-4D85-5B4C-ABA0-E8FAE3B324DF}"/>
              </a:ext>
            </a:extLst>
          </p:cNvPr>
          <p:cNvSpPr>
            <a:spLocks noChangeShapeType="1"/>
          </p:cNvSpPr>
          <p:nvPr/>
        </p:nvSpPr>
        <p:spPr bwMode="auto">
          <a:xfrm>
            <a:off x="10442298" y="2240860"/>
            <a:ext cx="213387" cy="342667"/>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1070">
            <a:extLst>
              <a:ext uri="{FF2B5EF4-FFF2-40B4-BE49-F238E27FC236}">
                <a16:creationId xmlns:a16="http://schemas.microsoft.com/office/drawing/2014/main" id="{56282B25-8E64-4544-A2ED-73C17172465D}"/>
              </a:ext>
            </a:extLst>
          </p:cNvPr>
          <p:cNvSpPr>
            <a:spLocks noChangeShapeType="1"/>
          </p:cNvSpPr>
          <p:nvPr/>
        </p:nvSpPr>
        <p:spPr bwMode="auto">
          <a:xfrm flipH="1">
            <a:off x="9441594" y="2247429"/>
            <a:ext cx="799571" cy="30339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264671" y="4836981"/>
            <a:ext cx="407186" cy="437129"/>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1072">
            <a:extLst>
              <a:ext uri="{FF2B5EF4-FFF2-40B4-BE49-F238E27FC236}">
                <a16:creationId xmlns:a16="http://schemas.microsoft.com/office/drawing/2014/main" id="{6C1AC088-F66E-494A-92C3-8D4513176F41}"/>
              </a:ext>
            </a:extLst>
          </p:cNvPr>
          <p:cNvSpPr>
            <a:spLocks noChangeShapeType="1"/>
          </p:cNvSpPr>
          <p:nvPr/>
        </p:nvSpPr>
        <p:spPr bwMode="auto">
          <a:xfrm flipH="1" flipV="1">
            <a:off x="4497431" y="4836980"/>
            <a:ext cx="1673019" cy="437131"/>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5994346" y="4798214"/>
            <a:ext cx="176104" cy="462366"/>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830002"/>
            <a:ext cx="245435" cy="419145"/>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726268" y="4857041"/>
            <a:ext cx="842305" cy="417069"/>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7050992" y="4869922"/>
            <a:ext cx="1717364" cy="404190"/>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526504" y="4857040"/>
            <a:ext cx="2766568" cy="392108"/>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1078">
            <a:extLst>
              <a:ext uri="{FF2B5EF4-FFF2-40B4-BE49-F238E27FC236}">
                <a16:creationId xmlns:a16="http://schemas.microsoft.com/office/drawing/2014/main" id="{85F785E4-B491-EA49-9F78-8D49A383B6C3}"/>
              </a:ext>
            </a:extLst>
          </p:cNvPr>
          <p:cNvSpPr>
            <a:spLocks noChangeShapeType="1"/>
          </p:cNvSpPr>
          <p:nvPr/>
        </p:nvSpPr>
        <p:spPr bwMode="auto">
          <a:xfrm flipV="1">
            <a:off x="6156211" y="4888569"/>
            <a:ext cx="2237935" cy="372011"/>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1079">
            <a:extLst>
              <a:ext uri="{FF2B5EF4-FFF2-40B4-BE49-F238E27FC236}">
                <a16:creationId xmlns:a16="http://schemas.microsoft.com/office/drawing/2014/main" id="{5D89B093-9395-464B-8BDA-CFA967BFE1BF}"/>
              </a:ext>
            </a:extLst>
          </p:cNvPr>
          <p:cNvSpPr>
            <a:spLocks noChangeShapeType="1"/>
          </p:cNvSpPr>
          <p:nvPr/>
        </p:nvSpPr>
        <p:spPr bwMode="auto">
          <a:xfrm flipH="1">
            <a:off x="3666067" y="3694358"/>
            <a:ext cx="2362104" cy="578316"/>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flipH="1">
            <a:off x="6686958" y="3685627"/>
            <a:ext cx="738115" cy="596122"/>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Line 1081">
            <a:extLst>
              <a:ext uri="{FF2B5EF4-FFF2-40B4-BE49-F238E27FC236}">
                <a16:creationId xmlns:a16="http://schemas.microsoft.com/office/drawing/2014/main" id="{A1932C62-FC6A-FB4C-8C4C-3528B61F773B}"/>
              </a:ext>
            </a:extLst>
          </p:cNvPr>
          <p:cNvSpPr>
            <a:spLocks noChangeShapeType="1"/>
          </p:cNvSpPr>
          <p:nvPr/>
        </p:nvSpPr>
        <p:spPr bwMode="auto">
          <a:xfrm>
            <a:off x="8027534" y="3685296"/>
            <a:ext cx="1729804" cy="58443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Text Box 1082">
            <a:extLst>
              <a:ext uri="{FF2B5EF4-FFF2-40B4-BE49-F238E27FC236}">
                <a16:creationId xmlns:a16="http://schemas.microsoft.com/office/drawing/2014/main" id="{7EADFC84-1714-2345-A922-0FDF95A074C1}"/>
              </a:ext>
            </a:extLst>
          </p:cNvPr>
          <p:cNvSpPr txBox="1">
            <a:spLocks noChangeArrowheads="1"/>
          </p:cNvSpPr>
          <p:nvPr/>
        </p:nvSpPr>
        <p:spPr bwMode="auto">
          <a:xfrm>
            <a:off x="8655134" y="3326531"/>
            <a:ext cx="1045221"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Miscelánea</a:t>
            </a: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887214" y="1139788"/>
            <a:ext cx="10515600" cy="438696"/>
          </a:xfrm>
        </p:spPr>
        <p:txBody>
          <a:bodyPr/>
          <a:lstStyle/>
          <a:p>
            <a:pPr marL="0" lvl="6" indent="0" eaLnBrk="0" fontAlgn="base" hangingPunct="0">
              <a:lnSpc>
                <a:spcPct val="110000"/>
              </a:lnSpc>
              <a:spcAft>
                <a:spcPts val="1200"/>
              </a:spcAft>
              <a:buClr>
                <a:srgbClr val="333333"/>
              </a:buClr>
              <a:buSzPts val="1300"/>
              <a:buNone/>
              <a:defRPr/>
            </a:pPr>
            <a:r>
              <a:rPr lang="en-GB"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sym typeface="Calibri"/>
              </a:rPr>
              <a:t>Descomposición</a:t>
            </a: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sym typeface="Calibri"/>
              </a:rPr>
              <a:t> </a:t>
            </a:r>
            <a:r>
              <a:rPr lang="en-GB"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sym typeface="Calibri"/>
              </a:rPr>
              <a:t>en</a:t>
            </a:r>
            <a:r>
              <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sym typeface="Calibri"/>
              </a:rPr>
              <a:t> MAED</a:t>
            </a:r>
          </a:p>
          <a:p>
            <a:pPr marL="0" indent="0">
              <a:buNone/>
            </a:pPr>
            <a:endParaRPr lang="en-GB" dirty="0">
              <a:latin typeface="Arial" panose="020B0604020202020204" pitchFamily="34" charset="0"/>
              <a:cs typeface="Arial" panose="020B0604020202020204" pitchFamily="34" charset="0"/>
            </a:endParaRPr>
          </a:p>
        </p:txBody>
      </p:sp>
      <p:sp>
        <p:nvSpPr>
          <p:cNvPr id="63" name="Line 1083">
            <a:extLst>
              <a:ext uri="{FF2B5EF4-FFF2-40B4-BE49-F238E27FC236}">
                <a16:creationId xmlns:a16="http://schemas.microsoft.com/office/drawing/2014/main" id="{B6F3CFA3-A278-E444-8356-D66C97CBF1DF}"/>
              </a:ext>
            </a:extLst>
          </p:cNvPr>
          <p:cNvSpPr>
            <a:spLocks noChangeShapeType="1"/>
          </p:cNvSpPr>
          <p:nvPr/>
        </p:nvSpPr>
        <p:spPr bwMode="auto">
          <a:xfrm>
            <a:off x="7291752" y="2917161"/>
            <a:ext cx="1670794" cy="40735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1066">
            <a:extLst>
              <a:ext uri="{FF2B5EF4-FFF2-40B4-BE49-F238E27FC236}">
                <a16:creationId xmlns:a16="http://schemas.microsoft.com/office/drawing/2014/main" id="{01F72037-89EB-4FEB-A29E-858C017562E9}"/>
              </a:ext>
            </a:extLst>
          </p:cNvPr>
          <p:cNvSpPr>
            <a:spLocks noChangeShapeType="1"/>
          </p:cNvSpPr>
          <p:nvPr/>
        </p:nvSpPr>
        <p:spPr bwMode="auto">
          <a:xfrm flipH="1">
            <a:off x="4419734" y="2917525"/>
            <a:ext cx="1715228" cy="417099"/>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5" name="Oval 64">
            <a:extLst>
              <a:ext uri="{FF2B5EF4-FFF2-40B4-BE49-F238E27FC236}">
                <a16:creationId xmlns:a16="http://schemas.microsoft.com/office/drawing/2014/main" id="{1555CAA9-697A-BB41-8D20-DE8D931DE057}"/>
              </a:ext>
            </a:extLst>
          </p:cNvPr>
          <p:cNvSpPr/>
          <p:nvPr/>
        </p:nvSpPr>
        <p:spPr>
          <a:xfrm>
            <a:off x="10455890" y="28341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7.mp3" descr="Track7_Lecture6_Slide17.mp3">
            <a:hlinkClick r:id="" action="ppaction://media"/>
            <a:extLst>
              <a:ext uri="{FF2B5EF4-FFF2-40B4-BE49-F238E27FC236}">
                <a16:creationId xmlns:a16="http://schemas.microsoft.com/office/drawing/2014/main" id="{E591A55A-0446-144B-BFEA-D19C4B3EA9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27255" y="314390"/>
            <a:ext cx="812800" cy="812800"/>
          </a:xfrm>
          <a:prstGeom prst="rect">
            <a:avLst/>
          </a:prstGeom>
        </p:spPr>
      </p:pic>
    </p:spTree>
    <p:extLst>
      <p:ext uri="{BB962C8B-B14F-4D97-AF65-F5344CB8AC3E}">
        <p14:creationId xmlns:p14="http://schemas.microsoft.com/office/powerpoint/2010/main" val="16283067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65681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Conferencia 6.4 Estudio MAED </a:t>
            </a:r>
          </a:p>
        </p:txBody>
      </p:sp>
      <p:sp>
        <p:nvSpPr>
          <p:cNvPr id="12" name="Chevron 11">
            <a:extLst>
              <a:ext uri="{FF2B5EF4-FFF2-40B4-BE49-F238E27FC236}">
                <a16:creationId xmlns:a16="http://schemas.microsoft.com/office/drawing/2014/main" id="{32354CD3-2747-9E49-A549-7074FCB1EF0B}"/>
              </a:ext>
            </a:extLst>
          </p:cNvPr>
          <p:cNvSpPr/>
          <p:nvPr/>
        </p:nvSpPr>
        <p:spPr>
          <a:xfrm>
            <a:off x="1386227" y="5081479"/>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solidFill>
                  <a:schemeClr val="bg1"/>
                </a:solidFill>
                <a:latin typeface="Open Sans"/>
              </a:rPr>
              <a:t>Reconstrucción del año base</a:t>
            </a:r>
          </a:p>
        </p:txBody>
      </p:sp>
      <p:sp>
        <p:nvSpPr>
          <p:cNvPr id="13" name="Chevron 12">
            <a:extLst>
              <a:ext uri="{FF2B5EF4-FFF2-40B4-BE49-F238E27FC236}">
                <a16:creationId xmlns:a16="http://schemas.microsoft.com/office/drawing/2014/main" id="{965B6838-F849-764D-BE78-A4370208B6E8}"/>
              </a:ext>
            </a:extLst>
          </p:cNvPr>
          <p:cNvSpPr/>
          <p:nvPr/>
        </p:nvSpPr>
        <p:spPr>
          <a:xfrm>
            <a:off x="4034198" y="5033670"/>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dirty="0">
                <a:solidFill>
                  <a:schemeClr val="bg1"/>
                </a:solidFill>
                <a:latin typeface="Open Sans"/>
              </a:rPr>
              <a:t>Desarrollo de </a:t>
            </a:r>
            <a:r>
              <a:rPr lang="en-GB" sz="1600" dirty="0" err="1">
                <a:solidFill>
                  <a:schemeClr val="bg1"/>
                </a:solidFill>
                <a:latin typeface="Open Sans"/>
              </a:rPr>
              <a:t>escenarios</a:t>
            </a:r>
            <a:endParaRPr lang="en-GB" sz="1600" dirty="0">
              <a:solidFill>
                <a:schemeClr val="bg1"/>
              </a:solidFill>
              <a:latin typeface="Open Sans"/>
            </a:endParaRPr>
          </a:p>
        </p:txBody>
      </p:sp>
      <p:sp>
        <p:nvSpPr>
          <p:cNvPr id="14" name="Chevron 13">
            <a:extLst>
              <a:ext uri="{FF2B5EF4-FFF2-40B4-BE49-F238E27FC236}">
                <a16:creationId xmlns:a16="http://schemas.microsoft.com/office/drawing/2014/main" id="{B34D46EE-BCDE-5540-A30E-626DD137B969}"/>
              </a:ext>
            </a:extLst>
          </p:cNvPr>
          <p:cNvSpPr/>
          <p:nvPr/>
        </p:nvSpPr>
        <p:spPr>
          <a:xfrm>
            <a:off x="7024029" y="5033670"/>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dirty="0" err="1">
                <a:solidFill>
                  <a:schemeClr val="bg1"/>
                </a:solidFill>
                <a:latin typeface="Open Sans"/>
              </a:rPr>
              <a:t>Proyecciones</a:t>
            </a:r>
            <a:r>
              <a:rPr lang="en-GB" sz="1600" dirty="0">
                <a:solidFill>
                  <a:schemeClr val="bg1"/>
                </a:solidFill>
                <a:latin typeface="Open Sans"/>
              </a:rPr>
              <a:t> de la </a:t>
            </a:r>
            <a:r>
              <a:rPr lang="en-GB" sz="1600" dirty="0" err="1">
                <a:solidFill>
                  <a:schemeClr val="bg1"/>
                </a:solidFill>
                <a:latin typeface="Open Sans"/>
              </a:rPr>
              <a:t>demanda</a:t>
            </a:r>
            <a:r>
              <a:rPr lang="en-GB" sz="1600" dirty="0">
                <a:solidFill>
                  <a:schemeClr val="bg1"/>
                </a:solidFill>
                <a:latin typeface="Open Sans"/>
              </a:rPr>
              <a:t> de </a:t>
            </a:r>
            <a:r>
              <a:rPr lang="en-GB" sz="1600" dirty="0" err="1">
                <a:solidFill>
                  <a:schemeClr val="bg1"/>
                </a:solidFill>
                <a:latin typeface="Open Sans"/>
              </a:rPr>
              <a:t>energía</a:t>
            </a:r>
            <a:endParaRPr lang="en-GB" sz="1600" dirty="0">
              <a:solidFill>
                <a:schemeClr val="bg1"/>
              </a:solidFill>
              <a:latin typeface="Open Sans"/>
            </a:endParaRPr>
          </a:p>
        </p:txBody>
      </p:sp>
      <p:sp>
        <p:nvSpPr>
          <p:cNvPr id="3" name="Content Placeholder 2">
            <a:extLst>
              <a:ext uri="{FF2B5EF4-FFF2-40B4-BE49-F238E27FC236}">
                <a16:creationId xmlns:a16="http://schemas.microsoft.com/office/drawing/2014/main" id="{BCF8F910-B923-AF40-999A-ABEF3746B46E}"/>
              </a:ext>
            </a:extLst>
          </p:cNvPr>
          <p:cNvSpPr>
            <a:spLocks noGrp="1"/>
          </p:cNvSpPr>
          <p:nvPr>
            <p:ph idx="1"/>
          </p:nvPr>
        </p:nvSpPr>
        <p:spPr>
          <a:xfrm>
            <a:off x="887215" y="1776307"/>
            <a:ext cx="9506858" cy="2548248"/>
          </a:xfrm>
        </p:spPr>
        <p:txBody>
          <a:bodyPr/>
          <a:lstStyle/>
          <a:p>
            <a:pPr marL="0" lvl="6" indent="0" eaLnBrk="0" fontAlgn="base" hangingPunct="0">
              <a:lnSpc>
                <a:spcPct val="110000"/>
              </a:lnSpc>
              <a:spcAft>
                <a:spcPts val="1200"/>
              </a:spcAft>
              <a:buClr>
                <a:srgbClr val="333333"/>
              </a:buClr>
              <a:buSzPts val="1300"/>
              <a:buNone/>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Realización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del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estudio</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MAED</a:t>
            </a:r>
            <a:endParaRPr lang="en-GB"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a:p>
            <a:pPr marL="457200" lvl="6" indent="-457200">
              <a:lnSpc>
                <a:spcPct val="120000"/>
              </a:lnSpc>
              <a:spcBef>
                <a:spcPts val="1000"/>
              </a:spcBef>
              <a:buClr>
                <a:srgbClr val="333333"/>
              </a:buClr>
              <a:buSzPts val="1300"/>
              <a:buFont typeface="+mj-lt"/>
              <a:buAutoNum type="arabicPeriod"/>
              <a:defRPr/>
            </a:pPr>
            <a:r>
              <a:rPr lang="en-GB" sz="2000" dirty="0" err="1">
                <a:latin typeface="Arial" panose="020B0604020202020204" pitchFamily="34" charset="0"/>
                <a:ea typeface="Open Sans" panose="020B0606030504020204" pitchFamily="34" charset="0"/>
                <a:cs typeface="Arial" panose="020B0604020202020204" pitchFamily="34" charset="0"/>
              </a:rPr>
              <a:t>Reconstrucción</a:t>
            </a:r>
            <a:r>
              <a:rPr lang="en-GB" sz="2000" dirty="0">
                <a:latin typeface="Arial" panose="020B0604020202020204" pitchFamily="34" charset="0"/>
                <a:ea typeface="Open Sans" panose="020B0606030504020204" pitchFamily="34" charset="0"/>
                <a:cs typeface="Arial" panose="020B0604020202020204" pitchFamily="34" charset="0"/>
              </a:rPr>
              <a:t> del </a:t>
            </a:r>
            <a:r>
              <a:rPr lang="en-GB" sz="2000" dirty="0" err="1">
                <a:latin typeface="Arial" panose="020B0604020202020204" pitchFamily="34" charset="0"/>
                <a:ea typeface="Open Sans" panose="020B0606030504020204" pitchFamily="34" charset="0"/>
                <a:cs typeface="Arial" panose="020B0604020202020204" pitchFamily="34" charset="0"/>
              </a:rPr>
              <a:t>consumo</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el</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año</a:t>
            </a:r>
            <a:r>
              <a:rPr lang="en-GB" sz="2000" dirty="0">
                <a:latin typeface="Arial" panose="020B0604020202020204" pitchFamily="34" charset="0"/>
                <a:ea typeface="Open Sans" panose="020B0606030504020204" pitchFamily="34" charset="0"/>
                <a:cs typeface="Arial" panose="020B0604020202020204" pitchFamily="34" charset="0"/>
              </a:rPr>
              <a:t> base. </a:t>
            </a:r>
            <a:r>
              <a:rPr lang="en-GB" sz="2000" dirty="0" err="1">
                <a:latin typeface="Arial" panose="020B0604020202020204" pitchFamily="34" charset="0"/>
                <a:ea typeface="Open Sans" panose="020B0606030504020204" pitchFamily="34" charset="0"/>
                <a:cs typeface="Arial" panose="020B0604020202020204" pitchFamily="34" charset="0"/>
              </a:rPr>
              <a:t>Consumo</a:t>
            </a:r>
            <a:r>
              <a:rPr lang="en-GB" sz="2000" dirty="0">
                <a:latin typeface="Arial" panose="020B0604020202020204" pitchFamily="34" charset="0"/>
                <a:ea typeface="Open Sans" panose="020B0606030504020204" pitchFamily="34" charset="0"/>
                <a:cs typeface="Arial" panose="020B0604020202020204" pitchFamily="34" charset="0"/>
              </a:rPr>
              <a:t> total de </a:t>
            </a:r>
            <a:r>
              <a:rPr lang="en-GB" sz="2000" dirty="0" err="1">
                <a:latin typeface="Arial" panose="020B0604020202020204" pitchFamily="34" charset="0"/>
                <a:ea typeface="Open Sans" panose="020B0606030504020204" pitchFamily="34" charset="0"/>
                <a:cs typeface="Arial" panose="020B0604020202020204" pitchFamily="34" charset="0"/>
              </a:rPr>
              <a:t>energía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por</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sectores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por</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uso</a:t>
            </a:r>
            <a:r>
              <a:rPr lang="en-GB" sz="2000" dirty="0">
                <a:latin typeface="Arial" panose="020B0604020202020204" pitchFamily="34" charset="0"/>
                <a:ea typeface="Open Sans" panose="020B0606030504020204" pitchFamily="34" charset="0"/>
                <a:cs typeface="Arial" panose="020B0604020202020204" pitchFamily="34" charset="0"/>
              </a:rPr>
              <a:t> final y </a:t>
            </a:r>
            <a:r>
              <a:rPr lang="en-GB" sz="2000" dirty="0" err="1">
                <a:latin typeface="Arial" panose="020B0604020202020204" pitchFamily="34" charset="0"/>
                <a:ea typeface="Open Sans" panose="020B0606030504020204" pitchFamily="34" charset="0"/>
                <a:cs typeface="Arial" panose="020B0604020202020204" pitchFamily="34" charset="0"/>
              </a:rPr>
              <a:t>por</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vectores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energéticos</a:t>
            </a:r>
            <a:r>
              <a:rPr lang="en-GB" sz="2000" dirty="0">
                <a:latin typeface="Arial" panose="020B0604020202020204" pitchFamily="34" charset="0"/>
                <a:ea typeface="Open Sans" panose="020B0606030504020204" pitchFamily="34" charset="0"/>
                <a:cs typeface="Arial" panose="020B0604020202020204" pitchFamily="34" charset="0"/>
              </a:rPr>
              <a:t>.</a:t>
            </a:r>
          </a:p>
          <a:p>
            <a:pPr marL="457200" lvl="6" indent="-457200">
              <a:lnSpc>
                <a:spcPct val="120000"/>
              </a:lnSpc>
              <a:spcBef>
                <a:spcPts val="1000"/>
              </a:spcBef>
              <a:buClr>
                <a:srgbClr val="333333"/>
              </a:buClr>
              <a:buSzPts val="1300"/>
              <a:buFont typeface="+mj-lt"/>
              <a:buAutoNum type="arabicPeriod"/>
              <a:defRPr/>
            </a:pPr>
            <a:r>
              <a:rPr lang="en-GB" sz="2000" dirty="0" err="1">
                <a:latin typeface="Arial" panose="020B0604020202020204" pitchFamily="34" charset="0"/>
                <a:ea typeface="Open Sans" panose="020B0606030504020204" pitchFamily="34" charset="0"/>
                <a:cs typeface="Arial" panose="020B0604020202020204" pitchFamily="34" charset="0"/>
              </a:rPr>
              <a:t>Establecer</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escenarios</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desarrollo</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económico</a:t>
            </a:r>
            <a:r>
              <a:rPr lang="en-GB" sz="2000" dirty="0">
                <a:latin typeface="Arial" panose="020B0604020202020204" pitchFamily="34" charset="0"/>
                <a:ea typeface="Open Sans" panose="020B0606030504020204" pitchFamily="34" charset="0"/>
                <a:cs typeface="Arial" panose="020B0604020202020204" pitchFamily="34" charset="0"/>
              </a:rPr>
              <a:t>, social y </a:t>
            </a:r>
            <a:r>
              <a:rPr lang="en-GB" sz="2000" dirty="0" err="1">
                <a:latin typeface="Arial" panose="020B0604020202020204" pitchFamily="34" charset="0"/>
                <a:ea typeface="Open Sans" panose="020B0606030504020204" pitchFamily="34" charset="0"/>
                <a:cs typeface="Arial" panose="020B0604020202020204" pitchFamily="34" charset="0"/>
              </a:rPr>
              <a:t>tecnológico</a:t>
            </a:r>
            <a:r>
              <a:rPr lang="en-GB" sz="2000" dirty="0">
                <a:latin typeface="Arial" panose="020B0604020202020204" pitchFamily="34" charset="0"/>
                <a:ea typeface="Open Sans" panose="020B0606030504020204" pitchFamily="34" charset="0"/>
                <a:cs typeface="Arial" panose="020B0604020202020204" pitchFamily="34" charset="0"/>
              </a:rPr>
              <a:t>.</a:t>
            </a:r>
          </a:p>
          <a:p>
            <a:pPr marL="457200" lvl="6" indent="-457200">
              <a:lnSpc>
                <a:spcPct val="120000"/>
              </a:lnSpc>
              <a:spcBef>
                <a:spcPts val="1000"/>
              </a:spcBef>
              <a:buClr>
                <a:srgbClr val="333333"/>
              </a:buClr>
              <a:buSzPts val="1300"/>
              <a:buFont typeface="+mj-lt"/>
              <a:buAutoNum type="arabicPeriod"/>
              <a:defRPr/>
            </a:pPr>
            <a:r>
              <a:rPr lang="en-GB" sz="2000" dirty="0" err="1">
                <a:latin typeface="Arial" panose="020B0604020202020204" pitchFamily="34" charset="0"/>
                <a:ea typeface="Open Sans" panose="020B0606030504020204" pitchFamily="34" charset="0"/>
                <a:cs typeface="Arial" panose="020B0604020202020204" pitchFamily="34" charset="0"/>
              </a:rPr>
              <a:t>Análisis</a:t>
            </a:r>
            <a:r>
              <a:rPr lang="en-GB" sz="2000" dirty="0">
                <a:latin typeface="Arial" panose="020B0604020202020204" pitchFamily="34" charset="0"/>
                <a:ea typeface="Open Sans" panose="020B0606030504020204" pitchFamily="34" charset="0"/>
                <a:cs typeface="Arial" panose="020B0604020202020204" pitchFamily="34" charset="0"/>
              </a:rPr>
              <a:t> de las </a:t>
            </a:r>
            <a:r>
              <a:rPr lang="en-GB" sz="2000" dirty="0" err="1">
                <a:latin typeface="Arial" panose="020B0604020202020204" pitchFamily="34" charset="0"/>
                <a:ea typeface="Open Sans" panose="020B0606030504020204" pitchFamily="34" charset="0"/>
                <a:cs typeface="Arial" panose="020B0604020202020204" pitchFamily="34" charset="0"/>
              </a:rPr>
              <a:t>proyecciones</a:t>
            </a:r>
            <a:r>
              <a:rPr lang="en-GB" sz="2000" dirty="0">
                <a:latin typeface="Arial" panose="020B0604020202020204" pitchFamily="34" charset="0"/>
                <a:ea typeface="Open Sans" panose="020B0606030504020204" pitchFamily="34" charset="0"/>
                <a:cs typeface="Arial" panose="020B0604020202020204" pitchFamily="34" charset="0"/>
              </a:rPr>
              <a:t> de la </a:t>
            </a:r>
            <a:r>
              <a:rPr lang="en-GB" sz="2000" dirty="0" err="1">
                <a:latin typeface="Arial" panose="020B0604020202020204" pitchFamily="34" charset="0"/>
                <a:ea typeface="Open Sans" panose="020B0606030504020204" pitchFamily="34" charset="0"/>
                <a:cs typeface="Arial" panose="020B0604020202020204" pitchFamily="34" charset="0"/>
              </a:rPr>
              <a:t>demanda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energética</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derivadas</a:t>
            </a:r>
            <a:r>
              <a:rPr lang="en-GB" sz="2000" dirty="0">
                <a:latin typeface="Arial" panose="020B0604020202020204" pitchFamily="34" charset="0"/>
                <a:ea typeface="Open Sans" panose="020B0606030504020204" pitchFamily="34" charset="0"/>
                <a:cs typeface="Arial" panose="020B0604020202020204" pitchFamily="34" charset="0"/>
              </a:rPr>
              <a:t> de </a:t>
            </a:r>
            <a:r>
              <a:rPr lang="en-GB" sz="2000" dirty="0" err="1">
                <a:latin typeface="Arial" panose="020B0604020202020204" pitchFamily="34" charset="0"/>
                <a:ea typeface="Open Sans" panose="020B0606030504020204" pitchFamily="34" charset="0"/>
                <a:cs typeface="Arial" panose="020B0604020202020204" pitchFamily="34" charset="0"/>
              </a:rPr>
              <a:t>los</a:t>
            </a:r>
            <a:r>
              <a:rPr lang="en-GB" sz="2000" dirty="0">
                <a:latin typeface="Arial" panose="020B0604020202020204" pitchFamily="34" charset="0"/>
                <a:ea typeface="Open Sans" panose="020B0606030504020204" pitchFamily="34" charset="0"/>
                <a:cs typeface="Arial" panose="020B0604020202020204" pitchFamily="34" charset="0"/>
              </a:rPr>
              <a:t> </a:t>
            </a:r>
            <a:r>
              <a:rPr lang="en-GB" sz="2000" dirty="0" err="1">
                <a:latin typeface="Arial" panose="020B0604020202020204" pitchFamily="34" charset="0"/>
                <a:ea typeface="Open Sans" panose="020B0606030504020204" pitchFamily="34" charset="0"/>
                <a:cs typeface="Arial" panose="020B0604020202020204" pitchFamily="34" charset="0"/>
              </a:rPr>
              <a:t>escenarios</a:t>
            </a:r>
            <a:r>
              <a:rPr lang="en-GB" sz="2000" dirty="0">
                <a:latin typeface="Arial" panose="020B0604020202020204" pitchFamily="34" charset="0"/>
                <a:ea typeface="Open Sans" panose="020B0606030504020204" pitchFamily="34" charset="0"/>
                <a:cs typeface="Arial" panose="020B0604020202020204" pitchFamily="34" charset="0"/>
              </a:rPr>
              <a:t>.</a:t>
            </a:r>
          </a:p>
        </p:txBody>
      </p:sp>
      <p:sp>
        <p:nvSpPr>
          <p:cNvPr id="10" name="Oval 9">
            <a:extLst>
              <a:ext uri="{FF2B5EF4-FFF2-40B4-BE49-F238E27FC236}">
                <a16:creationId xmlns:a16="http://schemas.microsoft.com/office/drawing/2014/main" id="{475719F7-EFEF-2D4F-A711-24943962299D}"/>
              </a:ext>
            </a:extLst>
          </p:cNvPr>
          <p:cNvSpPr/>
          <p:nvPr/>
        </p:nvSpPr>
        <p:spPr>
          <a:xfrm>
            <a:off x="9916308" y="16666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8.mp3" descr="Track7_Lecture6_Slide18.mp3">
            <a:hlinkClick r:id="" action="ppaction://media"/>
            <a:extLst>
              <a:ext uri="{FF2B5EF4-FFF2-40B4-BE49-F238E27FC236}">
                <a16:creationId xmlns:a16="http://schemas.microsoft.com/office/drawing/2014/main" id="{5E3F3A70-6337-4D4F-94F9-8A8D9A45E3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8859" y="238026"/>
            <a:ext cx="812800" cy="812800"/>
          </a:xfrm>
          <a:prstGeom prst="rect">
            <a:avLst/>
          </a:prstGeom>
        </p:spPr>
      </p:pic>
    </p:spTree>
    <p:extLst>
      <p:ext uri="{BB962C8B-B14F-4D97-AF65-F5344CB8AC3E}">
        <p14:creationId xmlns:p14="http://schemas.microsoft.com/office/powerpoint/2010/main" val="7754393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4936" y="-102809"/>
            <a:ext cx="892455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Conferencia</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6.4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Estudio</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MAED </a:t>
            </a: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386416"/>
            <a:ext cx="10542785" cy="3640997"/>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Selección y reconstrucción del año base</a:t>
            </a:r>
          </a:p>
          <a:p>
            <a:pPr marL="76200">
              <a:lnSpc>
                <a:spcPct val="150000"/>
              </a:lnSpc>
              <a:buSzPts val="1600"/>
            </a:pPr>
            <a:endParaRPr lang="en-GB">
              <a:latin typeface="Arial" panose="020B0604020202020204" pitchFamily="34" charset="0"/>
              <a:cs typeface="Arial" panose="020B0604020202020204" pitchFamily="34" charset="0"/>
            </a:endParaRPr>
          </a:p>
          <a:p>
            <a:pPr marL="76200">
              <a:buSzPts val="1600"/>
            </a:pPr>
            <a:endParaRPr lang="en-GB">
              <a:latin typeface="Arial" panose="020B0604020202020204" pitchFamily="34" charset="0"/>
              <a:cs typeface="Arial" panose="020B0604020202020204" pitchFamily="34" charset="0"/>
            </a:endParaRPr>
          </a:p>
          <a:p>
            <a:pPr marL="342900" lvl="6" indent="-342900">
              <a:spcBef>
                <a:spcPts val="1000"/>
              </a:spcBef>
              <a:buClr>
                <a:srgbClr val="333333"/>
              </a:buClr>
              <a:buSzPts val="1300"/>
              <a:buFont typeface="Arial" panose="020B0604020202020204" pitchFamily="34" charset="0"/>
              <a:buChar char="•"/>
              <a:defRPr/>
            </a:pPr>
            <a:r>
              <a:rPr lang="en-GB" sz="2000">
                <a:latin typeface="Arial" panose="020B0604020202020204" pitchFamily="34" charset="0"/>
                <a:ea typeface="Open Sans" panose="020B0606030504020204" pitchFamily="34" charset="0"/>
                <a:cs typeface="Arial" panose="020B0604020202020204" pitchFamily="34" charset="0"/>
              </a:rPr>
              <a:t>El año base debe seleccionarse de un año más reciente del pasado para </a:t>
            </a:r>
            <a:br>
              <a:rPr lang="en-GB" sz="2000">
                <a:latin typeface="Arial" panose="020B0604020202020204" pitchFamily="34" charset="0"/>
                <a:ea typeface="Open Sans" panose="020B0606030504020204" pitchFamily="34" charset="0"/>
                <a:cs typeface="Arial" panose="020B0604020202020204" pitchFamily="34" charset="0"/>
              </a:rPr>
            </a:br>
            <a:r>
              <a:rPr lang="en-GB" sz="2000">
                <a:latin typeface="Arial" panose="020B0604020202020204" pitchFamily="34" charset="0"/>
                <a:ea typeface="Open Sans" panose="020B0606030504020204" pitchFamily="34" charset="0"/>
                <a:cs typeface="Arial" panose="020B0604020202020204" pitchFamily="34" charset="0"/>
              </a:rPr>
              <a:t>del que se disponga de estadísticas energéticas y económicas fiables y coherentes.</a:t>
            </a:r>
          </a:p>
          <a:p>
            <a:pPr marL="342900" lvl="6" indent="-342900">
              <a:spcBef>
                <a:spcPts val="1000"/>
              </a:spcBef>
              <a:buClr>
                <a:srgbClr val="333333"/>
              </a:buClr>
              <a:buSzPts val="1300"/>
              <a:buFont typeface="Arial" panose="020B0604020202020204" pitchFamily="34" charset="0"/>
              <a:buChar char="•"/>
              <a:defRPr/>
            </a:pPr>
            <a:r>
              <a:rPr lang="en-GB" sz="2000">
                <a:latin typeface="Arial" panose="020B0604020202020204" pitchFamily="34" charset="0"/>
                <a:ea typeface="Open Sans" panose="020B0606030504020204" pitchFamily="34" charset="0"/>
                <a:cs typeface="Arial" panose="020B0604020202020204" pitchFamily="34" charset="0"/>
              </a:rPr>
              <a:t>El año base debe representar condiciones estables de consumo de energía.</a:t>
            </a:r>
          </a:p>
          <a:p>
            <a:pPr marL="342900" lvl="6" indent="-342900">
              <a:spcBef>
                <a:spcPts val="1000"/>
              </a:spcBef>
              <a:buClr>
                <a:srgbClr val="333333"/>
              </a:buClr>
              <a:buSzPts val="1300"/>
              <a:buFont typeface="Arial" panose="020B0604020202020204" pitchFamily="34" charset="0"/>
              <a:buChar char="•"/>
              <a:defRPr/>
            </a:pPr>
            <a:r>
              <a:rPr lang="en-GB" sz="2000">
                <a:latin typeface="Arial" panose="020B0604020202020204" pitchFamily="34" charset="0"/>
                <a:ea typeface="Open Sans" panose="020B0606030504020204" pitchFamily="34" charset="0"/>
                <a:cs typeface="Arial" panose="020B0604020202020204" pitchFamily="34" charset="0"/>
              </a:rPr>
              <a:t>Las situaciones inusuales deben impedir que se seleccione un año.</a:t>
            </a:r>
          </a:p>
          <a:p>
            <a:pPr marL="76200">
              <a:lnSpc>
                <a:spcPct val="90000"/>
              </a:lnSpc>
              <a:buSzPts val="1600"/>
            </a:pPr>
            <a:endParaRPr lang="en-GB">
              <a:latin typeface="Arial" panose="020B0604020202020204" pitchFamily="34" charset="0"/>
              <a:cs typeface="Arial" panose="020B0604020202020204" pitchFamily="34" charset="0"/>
            </a:endParaRPr>
          </a:p>
          <a:p>
            <a:pPr marL="76200">
              <a:lnSpc>
                <a:spcPct val="90000"/>
              </a:lnSpc>
              <a:buSzPts val="1600"/>
            </a:pPr>
            <a:endParaRPr lang="en-GB">
              <a:latin typeface="Arial" panose="020B0604020202020204" pitchFamily="34" charset="0"/>
              <a:cs typeface="Arial" panose="020B0604020202020204" pitchFamily="34" charset="0"/>
            </a:endParaRPr>
          </a:p>
          <a:p>
            <a:pPr marL="76200">
              <a:lnSpc>
                <a:spcPct val="90000"/>
              </a:lnSpc>
              <a:buSzPts val="1600"/>
            </a:pPr>
            <a:endParaRPr lang="en-GB">
              <a:solidFill>
                <a:schemeClr val="tx1"/>
              </a:solidFill>
              <a:latin typeface="Arial" panose="020B0604020202020204" pitchFamily="34" charset="0"/>
              <a:cs typeface="Arial" panose="020B0604020202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Calcular los datos de entrada para el año base</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Comprobar la exactitud de los resultados del MAED para el año base</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no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Ejecutar el modelo MAED</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Recoger/ajustar los parámetros del MAED para el año base</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Chevron 20">
            <a:extLst>
              <a:ext uri="{FF2B5EF4-FFF2-40B4-BE49-F238E27FC236}">
                <a16:creationId xmlns:a16="http://schemas.microsoft.com/office/drawing/2014/main" id="{568031EC-0997-9C4E-8B2F-766A9C49F310}"/>
              </a:ext>
            </a:extLst>
          </p:cNvPr>
          <p:cNvSpPr/>
          <p:nvPr/>
        </p:nvSpPr>
        <p:spPr>
          <a:xfrm>
            <a:off x="2343781" y="192066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Reconstrucción del año base</a:t>
            </a:r>
          </a:p>
        </p:txBody>
      </p:sp>
      <p:sp>
        <p:nvSpPr>
          <p:cNvPr id="23" name="Chevron 22">
            <a:extLst>
              <a:ext uri="{FF2B5EF4-FFF2-40B4-BE49-F238E27FC236}">
                <a16:creationId xmlns:a16="http://schemas.microsoft.com/office/drawing/2014/main" id="{EBB85349-8A1D-9948-ADE4-FE1BD69EA54B}"/>
              </a:ext>
            </a:extLst>
          </p:cNvPr>
          <p:cNvSpPr/>
          <p:nvPr/>
        </p:nvSpPr>
        <p:spPr>
          <a:xfrm>
            <a:off x="4817777"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Desarrollo de escenarios</a:t>
            </a:r>
          </a:p>
        </p:txBody>
      </p:sp>
      <p:sp>
        <p:nvSpPr>
          <p:cNvPr id="24" name="Chevron 23">
            <a:extLst>
              <a:ext uri="{FF2B5EF4-FFF2-40B4-BE49-F238E27FC236}">
                <a16:creationId xmlns:a16="http://schemas.microsoft.com/office/drawing/2014/main" id="{1BCDB65F-3507-134C-9C65-4C9FC3F973D1}"/>
              </a:ext>
            </a:extLst>
          </p:cNvPr>
          <p:cNvSpPr/>
          <p:nvPr/>
        </p:nvSpPr>
        <p:spPr>
          <a:xfrm>
            <a:off x="7291772"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Proyecciones de la demanda de energía</a:t>
            </a:r>
          </a:p>
        </p:txBody>
      </p:sp>
      <p:sp>
        <p:nvSpPr>
          <p:cNvPr id="25" name="Oval 24">
            <a:extLst>
              <a:ext uri="{FF2B5EF4-FFF2-40B4-BE49-F238E27FC236}">
                <a16:creationId xmlns:a16="http://schemas.microsoft.com/office/drawing/2014/main" id="{9721AE4F-16EA-554C-BF64-9F8317D8B6F8}"/>
              </a:ext>
            </a:extLst>
          </p:cNvPr>
          <p:cNvSpPr/>
          <p:nvPr/>
        </p:nvSpPr>
        <p:spPr>
          <a:xfrm>
            <a:off x="10103308" y="1161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9.mp3" descr="Track7_Lecture6_Slide19.mp3">
            <a:hlinkClick r:id="" action="ppaction://media"/>
            <a:extLst>
              <a:ext uri="{FF2B5EF4-FFF2-40B4-BE49-F238E27FC236}">
                <a16:creationId xmlns:a16="http://schemas.microsoft.com/office/drawing/2014/main" id="{E3D2788B-F4D0-FE40-A7C7-EC4B2CFE53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4673" y="187470"/>
            <a:ext cx="812800" cy="812800"/>
          </a:xfrm>
          <a:prstGeom prst="rect">
            <a:avLst/>
          </a:prstGeom>
        </p:spPr>
      </p:pic>
    </p:spTree>
    <p:extLst>
      <p:ext uri="{BB962C8B-B14F-4D97-AF65-F5344CB8AC3E}">
        <p14:creationId xmlns:p14="http://schemas.microsoft.com/office/powerpoint/2010/main" val="28018562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712558" y="19935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a:r>
              <a:rPr lang="en-GB" b="1" dirty="0" err="1">
                <a:solidFill>
                  <a:schemeClr val="accent5">
                    <a:lumMod val="60000"/>
                    <a:lumOff val="40000"/>
                  </a:schemeClr>
                </a:solidFill>
                <a:latin typeface="Arial" panose="020B0604020202020204" pitchFamily="34" charset="0"/>
                <a:cs typeface="Arial" panose="020B0604020202020204" pitchFamily="34" charset="0"/>
                <a:sym typeface="Arial"/>
              </a:rPr>
              <a:t>Esta</a:t>
            </a:r>
            <a:r>
              <a:rPr lang="en-GB" b="1" dirty="0">
                <a:solidFill>
                  <a:schemeClr val="accent5">
                    <a:lumMod val="60000"/>
                    <a:lumOff val="40000"/>
                  </a:schemeClr>
                </a:solidFill>
                <a:latin typeface="Arial" panose="020B0604020202020204" pitchFamily="34" charset="0"/>
                <a:cs typeface="Arial" panose="020B0604020202020204" pitchFamily="34" charset="0"/>
                <a:sym typeface="Arial"/>
              </a:rPr>
              <a:t> </a:t>
            </a:r>
            <a:r>
              <a:rPr lang="en-GB" b="1" dirty="0" err="1">
                <a:solidFill>
                  <a:schemeClr val="accent5">
                    <a:lumMod val="60000"/>
                    <a:lumOff val="40000"/>
                  </a:schemeClr>
                </a:solidFill>
                <a:latin typeface="Arial" panose="020B0604020202020204" pitchFamily="34" charset="0"/>
                <a:cs typeface="Arial" panose="020B0604020202020204" pitchFamily="34" charset="0"/>
                <a:sym typeface="Arial"/>
              </a:rPr>
              <a:t>clase</a:t>
            </a:r>
            <a:r>
              <a:rPr lang="en-GB" b="1" dirty="0">
                <a:solidFill>
                  <a:schemeClr val="accent5">
                    <a:lumMod val="60000"/>
                    <a:lumOff val="40000"/>
                  </a:schemeClr>
                </a:solidFill>
                <a:latin typeface="Arial" panose="020B0604020202020204" pitchFamily="34" charset="0"/>
                <a:cs typeface="Arial" panose="020B0604020202020204" pitchFamily="34" charset="0"/>
                <a:sym typeface="Arial"/>
              </a:rPr>
              <a:t> </a:t>
            </a:r>
            <a:r>
              <a:rPr lang="en-GB" b="1" dirty="0" err="1">
                <a:solidFill>
                  <a:schemeClr val="accent5">
                    <a:lumMod val="60000"/>
                    <a:lumOff val="40000"/>
                  </a:schemeClr>
                </a:solidFill>
                <a:latin typeface="Arial" panose="020B0604020202020204" pitchFamily="34" charset="0"/>
                <a:cs typeface="Arial" panose="020B0604020202020204" pitchFamily="34" charset="0"/>
                <a:sym typeface="Arial"/>
              </a:rPr>
              <a:t>tiene</a:t>
            </a:r>
            <a:r>
              <a:rPr lang="en-GB" b="1" dirty="0">
                <a:solidFill>
                  <a:schemeClr val="accent5">
                    <a:lumMod val="60000"/>
                    <a:lumOff val="40000"/>
                  </a:schemeClr>
                </a:solidFill>
                <a:latin typeface="Arial" panose="020B0604020202020204" pitchFamily="34" charset="0"/>
                <a:cs typeface="Arial" panose="020B0604020202020204" pitchFamily="34" charset="0"/>
                <a:sym typeface="Arial"/>
              </a:rPr>
              <a:t> cuatro </a:t>
            </a:r>
            <a:r>
              <a:rPr lang="en-GB" b="1" dirty="0" err="1">
                <a:solidFill>
                  <a:schemeClr val="accent5">
                    <a:lumMod val="60000"/>
                    <a:lumOff val="40000"/>
                  </a:schemeClr>
                </a:solidFill>
                <a:latin typeface="Arial" panose="020B0604020202020204" pitchFamily="34" charset="0"/>
                <a:cs typeface="Arial" panose="020B0604020202020204" pitchFamily="34" charset="0"/>
                <a:sym typeface="Arial"/>
              </a:rPr>
              <a:t>resultados</a:t>
            </a:r>
            <a:r>
              <a:rPr lang="en-GB" b="1" dirty="0">
                <a:solidFill>
                  <a:schemeClr val="accent5">
                    <a:lumMod val="60000"/>
                    <a:lumOff val="40000"/>
                  </a:schemeClr>
                </a:solidFill>
                <a:latin typeface="Arial" panose="020B0604020202020204" pitchFamily="34" charset="0"/>
                <a:cs typeface="Arial" panose="020B0604020202020204" pitchFamily="34" charset="0"/>
                <a:sym typeface="Arial"/>
              </a:rPr>
              <a:t> de </a:t>
            </a:r>
            <a:r>
              <a:rPr lang="en-GB" b="1" dirty="0" err="1">
                <a:solidFill>
                  <a:schemeClr val="accent5">
                    <a:lumMod val="60000"/>
                    <a:lumOff val="40000"/>
                  </a:schemeClr>
                </a:solidFill>
                <a:latin typeface="Arial" panose="020B0604020202020204" pitchFamily="34" charset="0"/>
                <a:cs typeface="Arial" panose="020B0604020202020204" pitchFamily="34" charset="0"/>
                <a:sym typeface="Arial"/>
              </a:rPr>
              <a:t>aprendizaje</a:t>
            </a:r>
            <a:r>
              <a:rPr lang="en-GB" b="1" dirty="0">
                <a:solidFill>
                  <a:schemeClr val="accent5">
                    <a:lumMod val="60000"/>
                    <a:lumOff val="40000"/>
                  </a:schemeClr>
                </a:solidFill>
                <a:latin typeface="Arial" panose="020B0604020202020204" pitchFamily="34" charset="0"/>
                <a:cs typeface="Arial" panose="020B0604020202020204" pitchFamily="34" charset="0"/>
                <a:sym typeface="Arial"/>
              </a:rPr>
              <a:t> </a:t>
            </a:r>
            <a:br>
              <a:rPr lang="en-GB" b="1" dirty="0">
                <a:solidFill>
                  <a:schemeClr val="accent5">
                    <a:lumMod val="60000"/>
                    <a:lumOff val="40000"/>
                  </a:schemeClr>
                </a:solidFill>
                <a:latin typeface="Arial" panose="020B0604020202020204" pitchFamily="34" charset="0"/>
                <a:cs typeface="Arial" panose="020B0604020202020204" pitchFamily="34" charset="0"/>
                <a:sym typeface="Arial"/>
              </a:rPr>
            </a:br>
            <a:r>
              <a:rPr lang="en-GB" b="1" dirty="0" err="1">
                <a:solidFill>
                  <a:schemeClr val="accent5">
                    <a:lumMod val="60000"/>
                    <a:lumOff val="40000"/>
                  </a:schemeClr>
                </a:solidFill>
                <a:latin typeface="Arial" panose="020B0604020202020204" pitchFamily="34" charset="0"/>
                <a:cs typeface="Arial" panose="020B0604020202020204" pitchFamily="34" charset="0"/>
                <a:sym typeface="Arial"/>
              </a:rPr>
              <a:t>Aprendizaje</a:t>
            </a:r>
            <a:r>
              <a:rPr lang="en-GB" b="1" dirty="0">
                <a:solidFill>
                  <a:schemeClr val="accent5">
                    <a:lumMod val="60000"/>
                    <a:lumOff val="40000"/>
                  </a:schemeClr>
                </a:solidFill>
                <a:latin typeface="Arial" panose="020B0604020202020204" pitchFamily="34" charset="0"/>
                <a:cs typeface="Arial" panose="020B0604020202020204" pitchFamily="34" charset="0"/>
                <a:sym typeface="Arial"/>
              </a:rPr>
              <a:t> (OIT):</a:t>
            </a:r>
          </a:p>
          <a:p>
            <a:pPr marL="0" indent="0">
              <a:buNone/>
            </a:pPr>
            <a:endParaRPr lang="en-GB" dirty="0">
              <a:solidFill>
                <a:schemeClr val="accent5">
                  <a:lumMod val="60000"/>
                  <a:lumOff val="40000"/>
                </a:schemeClr>
              </a:solidFill>
              <a:latin typeface="Arial" panose="020B0604020202020204" pitchFamily="34" charset="0"/>
              <a:cs typeface="Arial" panose="020B0604020202020204" pitchFamily="34" charset="0"/>
            </a:endParaRPr>
          </a:p>
          <a:p>
            <a:pPr marL="0" lvl="6" indent="0">
              <a:lnSpc>
                <a:spcPct val="100000"/>
              </a:lnSpc>
              <a:spcBef>
                <a:spcPts val="1000"/>
              </a:spcBef>
              <a:buClr>
                <a:srgbClr val="333333"/>
              </a:buClr>
              <a:buSzPts val="1300"/>
              <a:buNone/>
              <a:defRPr/>
            </a:pPr>
            <a:r>
              <a:rPr lang="en-GB" sz="1900" dirty="0">
                <a:latin typeface="Arial" panose="020B0604020202020204" pitchFamily="34" charset="0"/>
                <a:ea typeface="Open Sans" panose="020B0606030504020204" pitchFamily="34" charset="0"/>
                <a:cs typeface="Arial" panose="020B0604020202020204" pitchFamily="34" charset="0"/>
                <a:sym typeface="Arial"/>
              </a:rPr>
              <a:t>OIT1: </a:t>
            </a:r>
            <a:r>
              <a:rPr lang="en-GB" sz="1900" dirty="0" err="1">
                <a:latin typeface="Arial" panose="020B0604020202020204" pitchFamily="34" charset="0"/>
                <a:ea typeface="Open Sans" panose="020B0606030504020204" pitchFamily="34" charset="0"/>
                <a:cs typeface="Arial" panose="020B0604020202020204" pitchFamily="34" charset="0"/>
              </a:rPr>
              <a:t>tener</a:t>
            </a:r>
            <a:r>
              <a:rPr lang="en-GB" sz="1900" dirty="0">
                <a:latin typeface="Arial" panose="020B0604020202020204" pitchFamily="34" charset="0"/>
                <a:ea typeface="Open Sans" panose="020B0606030504020204" pitchFamily="34" charset="0"/>
                <a:cs typeface="Arial" panose="020B0604020202020204" pitchFamily="34" charset="0"/>
              </a:rPr>
              <a:t> </a:t>
            </a:r>
            <a:r>
              <a:rPr lang="en-GB" sz="1900" dirty="0" err="1">
                <a:latin typeface="Arial" panose="020B0604020202020204" pitchFamily="34" charset="0"/>
                <a:ea typeface="Open Sans" panose="020B0606030504020204" pitchFamily="34" charset="0"/>
                <a:cs typeface="Arial" panose="020B0604020202020204" pitchFamily="34" charset="0"/>
              </a:rPr>
              <a:t>una</a:t>
            </a:r>
            <a:r>
              <a:rPr lang="en-GB" sz="1900" dirty="0">
                <a:latin typeface="Arial" panose="020B0604020202020204" pitchFamily="34" charset="0"/>
                <a:ea typeface="Open Sans" panose="020B0606030504020204" pitchFamily="34" charset="0"/>
                <a:cs typeface="Arial" panose="020B0604020202020204" pitchFamily="34" charset="0"/>
              </a:rPr>
              <a:t> </a:t>
            </a:r>
            <a:r>
              <a:rPr lang="en-GB" sz="1900" dirty="0" err="1">
                <a:latin typeface="Arial" panose="020B0604020202020204" pitchFamily="34" charset="0"/>
                <a:ea typeface="Open Sans" panose="020B0606030504020204" pitchFamily="34" charset="0"/>
                <a:cs typeface="Arial" panose="020B0604020202020204" pitchFamily="34" charset="0"/>
              </a:rPr>
              <a:t>comprensión</a:t>
            </a:r>
            <a:r>
              <a:rPr lang="en-GB" sz="1900" dirty="0">
                <a:latin typeface="Arial" panose="020B0604020202020204" pitchFamily="34" charset="0"/>
                <a:ea typeface="Open Sans" panose="020B0606030504020204" pitchFamily="34" charset="0"/>
                <a:cs typeface="Arial" panose="020B0604020202020204" pitchFamily="34" charset="0"/>
              </a:rPr>
              <a:t> general de la </a:t>
            </a:r>
            <a:r>
              <a:rPr lang="en-GB" sz="1900" dirty="0" err="1">
                <a:latin typeface="Arial" panose="020B0604020202020204" pitchFamily="34" charset="0"/>
                <a:ea typeface="Open Sans" panose="020B0606030504020204" pitchFamily="34" charset="0"/>
                <a:cs typeface="Arial" panose="020B0604020202020204" pitchFamily="34" charset="0"/>
              </a:rPr>
              <a:t>ecuación</a:t>
            </a:r>
            <a:r>
              <a:rPr lang="en-GB" sz="1900" dirty="0">
                <a:latin typeface="Arial" panose="020B0604020202020204" pitchFamily="34" charset="0"/>
                <a:ea typeface="Open Sans" panose="020B0606030504020204" pitchFamily="34" charset="0"/>
                <a:cs typeface="Arial" panose="020B0604020202020204" pitchFamily="34" charset="0"/>
              </a:rPr>
              <a:t> </a:t>
            </a:r>
            <a:r>
              <a:rPr lang="en-GB" sz="1900" dirty="0" err="1">
                <a:latin typeface="Arial" panose="020B0604020202020204" pitchFamily="34" charset="0"/>
                <a:ea typeface="Open Sans" panose="020B0606030504020204" pitchFamily="34" charset="0"/>
                <a:cs typeface="Arial" panose="020B0604020202020204" pitchFamily="34" charset="0"/>
              </a:rPr>
              <a:t>genérica</a:t>
            </a:r>
            <a:r>
              <a:rPr lang="en-GB" sz="1900" dirty="0">
                <a:latin typeface="Arial" panose="020B0604020202020204" pitchFamily="34" charset="0"/>
                <a:ea typeface="Open Sans" panose="020B0606030504020204" pitchFamily="34" charset="0"/>
                <a:cs typeface="Arial" panose="020B0604020202020204" pitchFamily="34" charset="0"/>
              </a:rPr>
              <a:t> del </a:t>
            </a:r>
            <a:r>
              <a:rPr lang="en-GB" sz="1900" dirty="0" err="1">
                <a:latin typeface="Arial" panose="020B0604020202020204" pitchFamily="34" charset="0"/>
                <a:ea typeface="Open Sans" panose="020B0606030504020204" pitchFamily="34" charset="0"/>
                <a:cs typeface="Arial" panose="020B0604020202020204" pitchFamily="34" charset="0"/>
              </a:rPr>
              <a:t>modelo</a:t>
            </a:r>
            <a:r>
              <a:rPr lang="en-GB" sz="1900" dirty="0">
                <a:latin typeface="Arial" panose="020B0604020202020204" pitchFamily="34" charset="0"/>
                <a:ea typeface="Open Sans" panose="020B0606030504020204" pitchFamily="34" charset="0"/>
                <a:cs typeface="Arial" panose="020B0604020202020204" pitchFamily="34" charset="0"/>
              </a:rPr>
              <a:t> MAED</a:t>
            </a:r>
          </a:p>
          <a:p>
            <a:pPr marL="0" lvl="6" indent="0">
              <a:lnSpc>
                <a:spcPct val="100000"/>
              </a:lnSpc>
              <a:spcBef>
                <a:spcPts val="1000"/>
              </a:spcBef>
              <a:buClr>
                <a:srgbClr val="333333"/>
              </a:buClr>
              <a:buSzPts val="1300"/>
              <a:buNone/>
              <a:defRPr/>
            </a:pPr>
            <a:r>
              <a:rPr lang="en-GB" sz="1900" dirty="0">
                <a:latin typeface="Arial" panose="020B0604020202020204" pitchFamily="34" charset="0"/>
                <a:ea typeface="Open Sans" panose="020B0606030504020204" pitchFamily="34" charset="0"/>
                <a:cs typeface="Arial" panose="020B0604020202020204" pitchFamily="34" charset="0"/>
              </a:rPr>
              <a:t>OIT2: </a:t>
            </a:r>
            <a:r>
              <a:rPr lang="en-GB" sz="1900" dirty="0" err="1">
                <a:latin typeface="Arial" panose="020B0604020202020204" pitchFamily="34" charset="0"/>
                <a:ea typeface="Open Sans" panose="020B0606030504020204" pitchFamily="34" charset="0"/>
                <a:cs typeface="Arial" panose="020B0604020202020204" pitchFamily="34" charset="0"/>
              </a:rPr>
              <a:t>haber</a:t>
            </a:r>
            <a:r>
              <a:rPr lang="en-GB" sz="1900" dirty="0">
                <a:latin typeface="Arial" panose="020B0604020202020204" pitchFamily="34" charset="0"/>
                <a:ea typeface="Open Sans" panose="020B0606030504020204" pitchFamily="34" charset="0"/>
                <a:cs typeface="Arial" panose="020B0604020202020204" pitchFamily="34" charset="0"/>
              </a:rPr>
              <a:t> </a:t>
            </a:r>
            <a:r>
              <a:rPr lang="en-GB" sz="1900" dirty="0" err="1">
                <a:latin typeface="Arial" panose="020B0604020202020204" pitchFamily="34" charset="0"/>
                <a:ea typeface="Open Sans" panose="020B0606030504020204" pitchFamily="34" charset="0"/>
                <a:cs typeface="Arial" panose="020B0604020202020204" pitchFamily="34" charset="0"/>
              </a:rPr>
              <a:t>aprendido</a:t>
            </a:r>
            <a:r>
              <a:rPr lang="en-GB" sz="1900" dirty="0">
                <a:latin typeface="Arial" panose="020B0604020202020204" pitchFamily="34" charset="0"/>
                <a:ea typeface="Open Sans" panose="020B0606030504020204" pitchFamily="34" charset="0"/>
                <a:cs typeface="Arial" panose="020B0604020202020204" pitchFamily="34" charset="0"/>
              </a:rPr>
              <a:t> </a:t>
            </a:r>
            <a:r>
              <a:rPr lang="en-GB" sz="1900" dirty="0" err="1">
                <a:latin typeface="Arial" panose="020B0604020202020204" pitchFamily="34" charset="0"/>
                <a:ea typeface="Open Sans" panose="020B0606030504020204" pitchFamily="34" charset="0"/>
                <a:cs typeface="Arial" panose="020B0604020202020204" pitchFamily="34" charset="0"/>
              </a:rPr>
              <a:t>cuáles</a:t>
            </a:r>
            <a:r>
              <a:rPr lang="en-GB" sz="1900" dirty="0">
                <a:latin typeface="Arial" panose="020B0604020202020204" pitchFamily="34" charset="0"/>
                <a:ea typeface="Open Sans" panose="020B0606030504020204" pitchFamily="34" charset="0"/>
                <a:cs typeface="Arial" panose="020B0604020202020204" pitchFamily="34" charset="0"/>
              </a:rPr>
              <a:t> son </a:t>
            </a:r>
            <a:r>
              <a:rPr lang="en-GB" sz="1900" dirty="0" err="1">
                <a:latin typeface="Arial" panose="020B0604020202020204" pitchFamily="34" charset="0"/>
                <a:ea typeface="Open Sans" panose="020B0606030504020204" pitchFamily="34" charset="0"/>
                <a:cs typeface="Arial" panose="020B0604020202020204" pitchFamily="34" charset="0"/>
              </a:rPr>
              <a:t>los</a:t>
            </a:r>
            <a:r>
              <a:rPr lang="en-GB" sz="1900" dirty="0">
                <a:latin typeface="Arial" panose="020B0604020202020204" pitchFamily="34" charset="0"/>
                <a:ea typeface="Open Sans" panose="020B0606030504020204" pitchFamily="34" charset="0"/>
                <a:cs typeface="Arial" panose="020B0604020202020204" pitchFamily="34" charset="0"/>
              </a:rPr>
              <a:t> </a:t>
            </a:r>
            <a:r>
              <a:rPr lang="en-GB" sz="1900" dirty="0" err="1">
                <a:latin typeface="Arial" panose="020B0604020202020204" pitchFamily="34" charset="0"/>
                <a:ea typeface="Open Sans" panose="020B0606030504020204" pitchFamily="34" charset="0"/>
                <a:cs typeface="Arial" panose="020B0604020202020204" pitchFamily="34" charset="0"/>
              </a:rPr>
              <a:t>parámetros</a:t>
            </a:r>
            <a:r>
              <a:rPr lang="en-GB" sz="1900" dirty="0">
                <a:latin typeface="Arial" panose="020B0604020202020204" pitchFamily="34" charset="0"/>
                <a:ea typeface="Open Sans" panose="020B0606030504020204" pitchFamily="34" charset="0"/>
                <a:cs typeface="Arial" panose="020B0604020202020204" pitchFamily="34" charset="0"/>
              </a:rPr>
              <a:t> de </a:t>
            </a:r>
            <a:r>
              <a:rPr lang="en-GB" sz="1900" dirty="0" err="1">
                <a:latin typeface="Arial" panose="020B0604020202020204" pitchFamily="34" charset="0"/>
                <a:ea typeface="Open Sans" panose="020B0606030504020204" pitchFamily="34" charset="0"/>
                <a:cs typeface="Arial" panose="020B0604020202020204" pitchFamily="34" charset="0"/>
              </a:rPr>
              <a:t>conducción</a:t>
            </a:r>
            <a:r>
              <a:rPr lang="en-GB" sz="1900" dirty="0">
                <a:latin typeface="Arial" panose="020B0604020202020204" pitchFamily="34" charset="0"/>
                <a:ea typeface="Open Sans" panose="020B0606030504020204" pitchFamily="34" charset="0"/>
                <a:cs typeface="Arial" panose="020B0604020202020204" pitchFamily="34" charset="0"/>
              </a:rPr>
              <a:t> del </a:t>
            </a:r>
            <a:r>
              <a:rPr lang="en-GB" sz="1900" dirty="0" err="1">
                <a:latin typeface="Arial" panose="020B0604020202020204" pitchFamily="34" charset="0"/>
                <a:ea typeface="Open Sans" panose="020B0606030504020204" pitchFamily="34" charset="0"/>
                <a:cs typeface="Arial" panose="020B0604020202020204" pitchFamily="34" charset="0"/>
              </a:rPr>
              <a:t>modelo</a:t>
            </a:r>
            <a:endParaRPr lang="en-GB" sz="1900" dirty="0">
              <a:latin typeface="Arial" panose="020B0604020202020204" pitchFamily="34" charset="0"/>
              <a:ea typeface="Open Sans" panose="020B0606030504020204" pitchFamily="34" charset="0"/>
              <a:cs typeface="Arial" panose="020B0604020202020204" pitchFamily="34" charset="0"/>
            </a:endParaRPr>
          </a:p>
          <a:p>
            <a:pPr marL="0" lvl="6" indent="0">
              <a:lnSpc>
                <a:spcPct val="100000"/>
              </a:lnSpc>
              <a:spcBef>
                <a:spcPts val="1000"/>
              </a:spcBef>
              <a:buClr>
                <a:srgbClr val="333333"/>
              </a:buClr>
              <a:buSzPts val="1300"/>
              <a:buNone/>
              <a:defRPr/>
            </a:pPr>
            <a:r>
              <a:rPr lang="en-GB" sz="1900" dirty="0">
                <a:latin typeface="Arial" panose="020B0604020202020204" pitchFamily="34" charset="0"/>
                <a:ea typeface="Open Sans" panose="020B0606030504020204" pitchFamily="34" charset="0"/>
                <a:cs typeface="Arial" panose="020B0604020202020204" pitchFamily="34" charset="0"/>
              </a:rPr>
              <a:t>OIT3: </a:t>
            </a:r>
            <a:r>
              <a:rPr lang="en-GB" sz="1900" dirty="0" err="1">
                <a:latin typeface="Arial" panose="020B0604020202020204" pitchFamily="34" charset="0"/>
                <a:ea typeface="Open Sans" panose="020B0606030504020204" pitchFamily="34" charset="0"/>
                <a:cs typeface="Arial" panose="020B0604020202020204" pitchFamily="34" charset="0"/>
              </a:rPr>
              <a:t>conocer</a:t>
            </a:r>
            <a:r>
              <a:rPr lang="en-GB" sz="1900" dirty="0">
                <a:latin typeface="Arial" panose="020B0604020202020204" pitchFamily="34" charset="0"/>
                <a:ea typeface="Open Sans" panose="020B0606030504020204" pitchFamily="34" charset="0"/>
                <a:cs typeface="Arial" panose="020B0604020202020204" pitchFamily="34" charset="0"/>
              </a:rPr>
              <a:t> las </a:t>
            </a:r>
            <a:r>
              <a:rPr lang="en-GB" sz="1900" dirty="0" err="1">
                <a:latin typeface="Arial" panose="020B0604020202020204" pitchFamily="34" charset="0"/>
                <a:ea typeface="Open Sans" panose="020B0606030504020204" pitchFamily="34" charset="0"/>
                <a:cs typeface="Arial" panose="020B0604020202020204" pitchFamily="34" charset="0"/>
              </a:rPr>
              <a:t>categorías</a:t>
            </a:r>
            <a:r>
              <a:rPr lang="en-GB" sz="1900" dirty="0">
                <a:latin typeface="Arial" panose="020B0604020202020204" pitchFamily="34" charset="0"/>
                <a:ea typeface="Open Sans" panose="020B0606030504020204" pitchFamily="34" charset="0"/>
                <a:cs typeface="Arial" panose="020B0604020202020204" pitchFamily="34" charset="0"/>
              </a:rPr>
              <a:t> de </a:t>
            </a:r>
            <a:r>
              <a:rPr lang="en-GB" sz="1900" dirty="0" err="1">
                <a:latin typeface="Arial" panose="020B0604020202020204" pitchFamily="34" charset="0"/>
                <a:ea typeface="Open Sans" panose="020B0606030504020204" pitchFamily="34" charset="0"/>
                <a:cs typeface="Arial" panose="020B0604020202020204" pitchFamily="34" charset="0"/>
              </a:rPr>
              <a:t>uso</a:t>
            </a:r>
            <a:r>
              <a:rPr lang="en-GB" sz="1900" dirty="0">
                <a:latin typeface="Arial" panose="020B0604020202020204" pitchFamily="34" charset="0"/>
                <a:ea typeface="Open Sans" panose="020B0606030504020204" pitchFamily="34" charset="0"/>
                <a:cs typeface="Arial" panose="020B0604020202020204" pitchFamily="34" charset="0"/>
              </a:rPr>
              <a:t> final del MAED-D</a:t>
            </a:r>
          </a:p>
          <a:p>
            <a:pPr marL="0" lvl="6" indent="0">
              <a:lnSpc>
                <a:spcPct val="100000"/>
              </a:lnSpc>
              <a:spcBef>
                <a:spcPts val="1000"/>
              </a:spcBef>
              <a:buClr>
                <a:srgbClr val="333333"/>
              </a:buClr>
              <a:buSzPts val="1300"/>
              <a:buNone/>
              <a:defRPr/>
            </a:pPr>
            <a:r>
              <a:rPr lang="en-GB" sz="1900" dirty="0">
                <a:latin typeface="Arial" panose="020B0604020202020204" pitchFamily="34" charset="0"/>
                <a:ea typeface="Open Sans" panose="020B0606030504020204" pitchFamily="34" charset="0"/>
                <a:cs typeface="Arial" panose="020B0604020202020204" pitchFamily="34" charset="0"/>
              </a:rPr>
              <a:t>OIT4: </a:t>
            </a:r>
            <a:r>
              <a:rPr lang="en-GB" sz="1900" dirty="0" err="1">
                <a:latin typeface="Arial" panose="020B0604020202020204" pitchFamily="34" charset="0"/>
                <a:ea typeface="Open Sans" panose="020B0606030504020204" pitchFamily="34" charset="0"/>
                <a:cs typeface="Arial" panose="020B0604020202020204" pitchFamily="34" charset="0"/>
              </a:rPr>
              <a:t>conocer</a:t>
            </a:r>
            <a:r>
              <a:rPr lang="en-GB" sz="1900" dirty="0">
                <a:latin typeface="Arial" panose="020B0604020202020204" pitchFamily="34" charset="0"/>
                <a:ea typeface="Open Sans" panose="020B0606030504020204" pitchFamily="34" charset="0"/>
                <a:cs typeface="Arial" panose="020B0604020202020204" pitchFamily="34" charset="0"/>
              </a:rPr>
              <a:t> </a:t>
            </a:r>
            <a:r>
              <a:rPr lang="en-GB" sz="1900" dirty="0" err="1">
                <a:latin typeface="Arial" panose="020B0604020202020204" pitchFamily="34" charset="0"/>
                <a:ea typeface="Open Sans" panose="020B0606030504020204" pitchFamily="34" charset="0"/>
                <a:cs typeface="Arial" panose="020B0604020202020204" pitchFamily="34" charset="0"/>
              </a:rPr>
              <a:t>los</a:t>
            </a:r>
            <a:r>
              <a:rPr lang="en-GB" sz="1900" dirty="0">
                <a:latin typeface="Arial" panose="020B0604020202020204" pitchFamily="34" charset="0"/>
                <a:ea typeface="Open Sans" panose="020B0606030504020204" pitchFamily="34" charset="0"/>
                <a:cs typeface="Arial" panose="020B0604020202020204" pitchFamily="34" charset="0"/>
              </a:rPr>
              <a:t> pasos de un </a:t>
            </a:r>
            <a:r>
              <a:rPr lang="en-GB" sz="1900" dirty="0" err="1">
                <a:latin typeface="Arial" panose="020B0604020202020204" pitchFamily="34" charset="0"/>
                <a:ea typeface="Open Sans" panose="020B0606030504020204" pitchFamily="34" charset="0"/>
                <a:cs typeface="Arial" panose="020B0604020202020204" pitchFamily="34" charset="0"/>
              </a:rPr>
              <a:t>Estudio</a:t>
            </a:r>
            <a:r>
              <a:rPr lang="en-GB" sz="1900" dirty="0">
                <a:latin typeface="Arial" panose="020B0604020202020204" pitchFamily="34" charset="0"/>
                <a:ea typeface="Open Sans" panose="020B0606030504020204" pitchFamily="34" charset="0"/>
                <a:cs typeface="Arial" panose="020B0604020202020204" pitchFamily="34" charset="0"/>
              </a:rPr>
              <a:t> MAED</a:t>
            </a:r>
          </a:p>
          <a:p>
            <a:pPr marL="0" indent="0">
              <a:spcBef>
                <a:spcPts val="1600"/>
              </a:spcBef>
              <a:buNone/>
            </a:pPr>
            <a:endParaRPr sz="2133" dirty="0">
              <a:solidFill>
                <a:srgbClr val="333333"/>
              </a:solidFill>
              <a:highlight>
                <a:srgbClr val="FFFFFF"/>
              </a:highlight>
              <a:latin typeface="Arial" panose="020B0604020202020204" pitchFamily="34" charset="0"/>
              <a:cs typeface="Arial" panose="020B0604020202020204" pitchFamily="34" charset="0"/>
              <a:sym typeface="Arial"/>
            </a:endParaRPr>
          </a:p>
          <a:p>
            <a:pPr marL="0" indent="0">
              <a:spcBef>
                <a:spcPts val="1600"/>
              </a:spcBef>
              <a:spcAft>
                <a:spcPts val="1600"/>
              </a:spcAft>
              <a:buNone/>
            </a:pPr>
            <a:endParaRPr sz="2133" dirty="0">
              <a:solidFill>
                <a:srgbClr val="333333"/>
              </a:solidFill>
              <a:highlight>
                <a:srgbClr val="FFFFFF"/>
              </a:highlight>
              <a:latin typeface="Arial" panose="020B0604020202020204" pitchFamily="34" charset="0"/>
              <a:cs typeface="Arial" panose="020B0604020202020204" pitchFamily="34" charset="0"/>
              <a:sym typeface="Arial"/>
            </a:endParaRPr>
          </a:p>
        </p:txBody>
      </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712558" y="443256"/>
            <a:ext cx="8305800" cy="1325562"/>
          </a:xfrm>
        </p:spPr>
        <p:txBody>
          <a:bodyPr lIns="121900" tIns="121900" rIns="121900" bIns="121900" rtlCol="0"/>
          <a:lstStyle/>
          <a:p>
            <a:pPr eaLnBrk="1" fontAlgn="auto" hangingPunct="1">
              <a:defRPr/>
            </a:pPr>
            <a:r>
              <a:rPr lang="en-GB" dirty="0">
                <a:latin typeface="Arial" panose="020B0604020202020204" pitchFamily="34" charset="0"/>
                <a:cs typeface="Arial" panose="020B0604020202020204" pitchFamily="34" charset="0"/>
              </a:rPr>
              <a:t>Resultados de aprendizaje previstos (OIT)</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2</a:t>
            </a:fld>
            <a:endParaRPr lang="en-US" altLang="en-US" sz="1400" b="1">
              <a:solidFill>
                <a:schemeClr val="bg1"/>
              </a:solidFill>
              <a:latin typeface="Open Sans ExtraBold"/>
              <a:ea typeface="Open Sans ExtraBold"/>
              <a:cs typeface="Open Sans ExtraBold"/>
            </a:endParaRPr>
          </a:p>
        </p:txBody>
      </p:sp>
      <p:grpSp>
        <p:nvGrpSpPr>
          <p:cNvPr id="14" name="Google Shape;101;p15">
            <a:extLst>
              <a:ext uri="{FF2B5EF4-FFF2-40B4-BE49-F238E27FC236}">
                <a16:creationId xmlns:a16="http://schemas.microsoft.com/office/drawing/2014/main" id="{0FE087BE-F834-9D41-847A-4DBD44A6ED98}"/>
              </a:ext>
            </a:extLst>
          </p:cNvPr>
          <p:cNvGrpSpPr/>
          <p:nvPr/>
        </p:nvGrpSpPr>
        <p:grpSpPr>
          <a:xfrm>
            <a:off x="7122900" y="2150296"/>
            <a:ext cx="3654810" cy="3086721"/>
            <a:chOff x="5517950" y="1528650"/>
            <a:chExt cx="2898300" cy="2447800"/>
          </a:xfrm>
        </p:grpSpPr>
        <p:sp>
          <p:nvSpPr>
            <p:cNvPr id="17" name="Google Shape;102;p15">
              <a:extLst>
                <a:ext uri="{FF2B5EF4-FFF2-40B4-BE49-F238E27FC236}">
                  <a16:creationId xmlns:a16="http://schemas.microsoft.com/office/drawing/2014/main" id="{6B82F333-D89D-DA44-8B5D-D57CCCB44210}"/>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2000">
                  <a:latin typeface="Arial" panose="020B0604020202020204" pitchFamily="34" charset="0"/>
                  <a:ea typeface="Open Sans" panose="020B0606030504020204" pitchFamily="34" charset="0"/>
                  <a:cs typeface="Arial" panose="020B0604020202020204" pitchFamily="34" charset="0"/>
                </a:rPr>
                <a:t>7.1. Visión general del MAED</a:t>
              </a:r>
              <a:endParaRPr sz="2000">
                <a:latin typeface="Arial" panose="020B0604020202020204" pitchFamily="34" charset="0"/>
                <a:ea typeface="Open Sans" panose="020B0606030504020204" pitchFamily="34" charset="0"/>
                <a:cs typeface="Arial" panose="020B0604020202020204" pitchFamily="34" charset="0"/>
              </a:endParaRPr>
            </a:p>
          </p:txBody>
        </p:sp>
        <p:sp>
          <p:nvSpPr>
            <p:cNvPr id="18" name="Google Shape;103;p15">
              <a:extLst>
                <a:ext uri="{FF2B5EF4-FFF2-40B4-BE49-F238E27FC236}">
                  <a16:creationId xmlns:a16="http://schemas.microsoft.com/office/drawing/2014/main" id="{BD3F0585-9D08-664E-AA83-55D9FACBE62B}"/>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a:latin typeface="Arial" panose="020B0604020202020204" pitchFamily="34" charset="0"/>
                  <a:ea typeface="Open Sans" panose="020B0606030504020204" pitchFamily="34" charset="0"/>
                  <a:cs typeface="Arial" panose="020B0604020202020204" pitchFamily="34" charset="0"/>
                </a:rPr>
                <a:t>7.2. Parámetros de conducción </a:t>
              </a:r>
              <a:endParaRPr sz="2000">
                <a:latin typeface="Arial" panose="020B0604020202020204" pitchFamily="34" charset="0"/>
                <a:ea typeface="Open Sans" panose="020B0606030504020204" pitchFamily="34" charset="0"/>
                <a:cs typeface="Arial" panose="020B0604020202020204" pitchFamily="34" charset="0"/>
              </a:endParaRPr>
            </a:p>
          </p:txBody>
        </p:sp>
        <p:sp>
          <p:nvSpPr>
            <p:cNvPr id="19" name="Google Shape;104;p15">
              <a:extLst>
                <a:ext uri="{FF2B5EF4-FFF2-40B4-BE49-F238E27FC236}">
                  <a16:creationId xmlns:a16="http://schemas.microsoft.com/office/drawing/2014/main" id="{031D27E1-2640-4645-9BD4-4E172D19D8C7}"/>
                </a:ext>
              </a:extLst>
            </p:cNvPr>
            <p:cNvSpPr/>
            <p:nvPr/>
          </p:nvSpPr>
          <p:spPr>
            <a:xfrm>
              <a:off x="5517950"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r>
                <a:rPr lang="en-GB" sz="2000">
                  <a:latin typeface="Arial" panose="020B0604020202020204" pitchFamily="34" charset="0"/>
                  <a:ea typeface="Open Sans" panose="020B0606030504020204" pitchFamily="34" charset="0"/>
                  <a:cs typeface="Arial" panose="020B0604020202020204" pitchFamily="34" charset="0"/>
                </a:rPr>
                <a:t>7.3. Categorías de uso final</a:t>
              </a:r>
            </a:p>
          </p:txBody>
        </p:sp>
        <p:sp>
          <p:nvSpPr>
            <p:cNvPr id="20" name="Google Shape;105;p15">
              <a:extLst>
                <a:ext uri="{FF2B5EF4-FFF2-40B4-BE49-F238E27FC236}">
                  <a16:creationId xmlns:a16="http://schemas.microsoft.com/office/drawing/2014/main" id="{DBB745E6-8672-F34C-AF9B-91D9C581DFAA}"/>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a:latin typeface="Arial" panose="020B0604020202020204" pitchFamily="34" charset="0"/>
                  <a:ea typeface="Open Sans" panose="020B0606030504020204" pitchFamily="34" charset="0"/>
                  <a:cs typeface="Arial" panose="020B0604020202020204" pitchFamily="34" charset="0"/>
                </a:rPr>
                <a:t>7.4. Estudio MAED</a:t>
              </a:r>
              <a:endParaRPr sz="2000">
                <a:latin typeface="Arial" panose="020B0604020202020204" pitchFamily="34" charset="0"/>
                <a:ea typeface="Open Sans" panose="020B0606030504020204" pitchFamily="34" charset="0"/>
                <a:cs typeface="Arial" panose="020B0604020202020204" pitchFamily="34" charset="0"/>
              </a:endParaRPr>
            </a:p>
          </p:txBody>
        </p:sp>
        <p:cxnSp>
          <p:nvCxnSpPr>
            <p:cNvPr id="21" name="Google Shape;106;p15">
              <a:extLst>
                <a:ext uri="{FF2B5EF4-FFF2-40B4-BE49-F238E27FC236}">
                  <a16:creationId xmlns:a16="http://schemas.microsoft.com/office/drawing/2014/main" id="{58D4087A-92FB-6F4B-A2CB-3E5C0CB3C688}"/>
                </a:ext>
              </a:extLst>
            </p:cNvPr>
            <p:cNvCxnSpPr>
              <a:stCxn id="17" idx="2"/>
              <a:endCxn id="18" idx="0"/>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22" name="Google Shape;107;p15">
              <a:extLst>
                <a:ext uri="{FF2B5EF4-FFF2-40B4-BE49-F238E27FC236}">
                  <a16:creationId xmlns:a16="http://schemas.microsoft.com/office/drawing/2014/main" id="{0FA2D67A-8BFB-DC48-8FCA-9E54DCFC08CC}"/>
                </a:ext>
              </a:extLst>
            </p:cNvPr>
            <p:cNvCxnSpPr>
              <a:stCxn id="18" idx="2"/>
              <a:endCxn id="19" idx="0"/>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3" name="Google Shape;108;p15">
              <a:extLst>
                <a:ext uri="{FF2B5EF4-FFF2-40B4-BE49-F238E27FC236}">
                  <a16:creationId xmlns:a16="http://schemas.microsoft.com/office/drawing/2014/main" id="{A1ECF46B-CD6F-904D-9D37-EAE08A615E70}"/>
                </a:ext>
              </a:extLst>
            </p:cNvPr>
            <p:cNvCxnSpPr>
              <a:stCxn id="19" idx="2"/>
              <a:endCxn id="20" idx="0"/>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
        <p:nvSpPr>
          <p:cNvPr id="13" name="Oval 12">
            <a:extLst>
              <a:ext uri="{FF2B5EF4-FFF2-40B4-BE49-F238E27FC236}">
                <a16:creationId xmlns:a16="http://schemas.microsoft.com/office/drawing/2014/main" id="{0C5DF0E8-4F97-6541-8541-A3E306CAA1D9}"/>
              </a:ext>
            </a:extLst>
          </p:cNvPr>
          <p:cNvSpPr/>
          <p:nvPr/>
        </p:nvSpPr>
        <p:spPr>
          <a:xfrm>
            <a:off x="9893545" y="22187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2.mp3" descr="Track7_Lecture6_Slide2.mp3">
            <a:hlinkClick r:id="" action="ppaction://media"/>
            <a:extLst>
              <a:ext uri="{FF2B5EF4-FFF2-40B4-BE49-F238E27FC236}">
                <a16:creationId xmlns:a16="http://schemas.microsoft.com/office/drawing/2014/main" id="{8A97C8E5-6E9F-8341-B466-8C710598FA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910" y="293237"/>
            <a:ext cx="812800" cy="812800"/>
          </a:xfrm>
          <a:prstGeom prst="rect">
            <a:avLst/>
          </a:prstGeom>
        </p:spPr>
      </p:pic>
    </p:spTree>
    <p:extLst>
      <p:ext uri="{BB962C8B-B14F-4D97-AF65-F5344CB8AC3E}">
        <p14:creationId xmlns:p14="http://schemas.microsoft.com/office/powerpoint/2010/main" val="38212521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28" y="-266851"/>
            <a:ext cx="892455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Conferencia</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6.4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Estudio</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MAED </a:t>
            </a:r>
          </a:p>
        </p:txBody>
      </p:sp>
      <p:sp>
        <p:nvSpPr>
          <p:cNvPr id="21" name="Rectangle 20">
            <a:extLst>
              <a:ext uri="{FF2B5EF4-FFF2-40B4-BE49-F238E27FC236}">
                <a16:creationId xmlns:a16="http://schemas.microsoft.com/office/drawing/2014/main" id="{255E9EEF-5409-6B4F-A01C-E3CECD694AA2}"/>
              </a:ext>
            </a:extLst>
          </p:cNvPr>
          <p:cNvSpPr/>
          <p:nvPr/>
        </p:nvSpPr>
        <p:spPr>
          <a:xfrm>
            <a:off x="913719" y="1061146"/>
            <a:ext cx="6217920" cy="404663"/>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Datos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entrada de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los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escenarios</a:t>
            </a:r>
            <a:endPar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23" name="Text Box 3">
            <a:extLst>
              <a:ext uri="{FF2B5EF4-FFF2-40B4-BE49-F238E27FC236}">
                <a16:creationId xmlns:a16="http://schemas.microsoft.com/office/drawing/2014/main" id="{D1B94285-A204-D644-BD45-5A9255F4D81F}"/>
              </a:ext>
            </a:extLst>
          </p:cNvPr>
          <p:cNvSpPr txBox="1">
            <a:spLocks noChangeArrowheads="1"/>
          </p:cNvSpPr>
          <p:nvPr/>
        </p:nvSpPr>
        <p:spPr bwMode="auto">
          <a:xfrm>
            <a:off x="1018127"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Arial" panose="020B0604020202020204" pitchFamily="34" charset="0"/>
                <a:cs typeface="Arial" panose="020B0604020202020204" pitchFamily="34" charset="0"/>
              </a:rPr>
              <a:t>Economía</a:t>
            </a:r>
          </a:p>
        </p:txBody>
      </p:sp>
      <p:sp>
        <p:nvSpPr>
          <p:cNvPr id="24" name="Text Box 4">
            <a:extLst>
              <a:ext uri="{FF2B5EF4-FFF2-40B4-BE49-F238E27FC236}">
                <a16:creationId xmlns:a16="http://schemas.microsoft.com/office/drawing/2014/main" id="{8ED1D916-F523-9B40-B300-F5558EF29FC4}"/>
              </a:ext>
            </a:extLst>
          </p:cNvPr>
          <p:cNvSpPr txBox="1">
            <a:spLocks noChangeArrowheads="1"/>
          </p:cNvSpPr>
          <p:nvPr/>
        </p:nvSpPr>
        <p:spPr bwMode="auto">
          <a:xfrm>
            <a:off x="377220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Arial" panose="020B0604020202020204" pitchFamily="34" charset="0"/>
                <a:cs typeface="Arial" panose="020B0604020202020204" pitchFamily="34" charset="0"/>
              </a:rPr>
              <a:t>Demografía</a:t>
            </a:r>
          </a:p>
        </p:txBody>
      </p:sp>
      <p:sp>
        <p:nvSpPr>
          <p:cNvPr id="25" name="Text Box 5">
            <a:extLst>
              <a:ext uri="{FF2B5EF4-FFF2-40B4-BE49-F238E27FC236}">
                <a16:creationId xmlns:a16="http://schemas.microsoft.com/office/drawing/2014/main" id="{CCA73F72-6F8F-8244-8649-BFDDE93F4875}"/>
              </a:ext>
            </a:extLst>
          </p:cNvPr>
          <p:cNvSpPr txBox="1">
            <a:spLocks noChangeArrowheads="1"/>
          </p:cNvSpPr>
          <p:nvPr/>
        </p:nvSpPr>
        <p:spPr bwMode="auto">
          <a:xfrm>
            <a:off x="652628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Arial" panose="020B0604020202020204" pitchFamily="34" charset="0"/>
                <a:cs typeface="Arial" panose="020B0604020202020204" pitchFamily="34" charset="0"/>
              </a:rPr>
              <a:t>Estilo de vida</a:t>
            </a:r>
          </a:p>
        </p:txBody>
      </p:sp>
      <p:sp>
        <p:nvSpPr>
          <p:cNvPr id="26" name="Text Box 6">
            <a:extLst>
              <a:ext uri="{FF2B5EF4-FFF2-40B4-BE49-F238E27FC236}">
                <a16:creationId xmlns:a16="http://schemas.microsoft.com/office/drawing/2014/main" id="{29779B3C-241A-0D48-8A93-10ABAA4CA7F3}"/>
              </a:ext>
            </a:extLst>
          </p:cNvPr>
          <p:cNvSpPr txBox="1">
            <a:spLocks noChangeArrowheads="1"/>
          </p:cNvSpPr>
          <p:nvPr/>
        </p:nvSpPr>
        <p:spPr bwMode="auto">
          <a:xfrm>
            <a:off x="9280362"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Arial" panose="020B0604020202020204" pitchFamily="34" charset="0"/>
                <a:cs typeface="Arial" panose="020B0604020202020204" pitchFamily="34" charset="0"/>
              </a:rPr>
              <a:t>Tecnología</a:t>
            </a:r>
          </a:p>
        </p:txBody>
      </p:sp>
      <p:sp>
        <p:nvSpPr>
          <p:cNvPr id="27" name="Text Box 7">
            <a:extLst>
              <a:ext uri="{FF2B5EF4-FFF2-40B4-BE49-F238E27FC236}">
                <a16:creationId xmlns:a16="http://schemas.microsoft.com/office/drawing/2014/main" id="{09573424-C171-EA4A-B7A2-754E03EB7F5F}"/>
              </a:ext>
            </a:extLst>
          </p:cNvPr>
          <p:cNvSpPr txBox="1">
            <a:spLocks noChangeArrowheads="1"/>
          </p:cNvSpPr>
          <p:nvPr/>
        </p:nvSpPr>
        <p:spPr bwMode="auto">
          <a:xfrm>
            <a:off x="802128" y="4112296"/>
            <a:ext cx="25199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PIB</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Tasa de crecimiento del PIB</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Cuota de los subsectores</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Fuerza de trabajo</a:t>
            </a:r>
          </a:p>
        </p:txBody>
      </p:sp>
      <p:sp>
        <p:nvSpPr>
          <p:cNvPr id="28" name="Text Box 8">
            <a:extLst>
              <a:ext uri="{FF2B5EF4-FFF2-40B4-BE49-F238E27FC236}">
                <a16:creationId xmlns:a16="http://schemas.microsoft.com/office/drawing/2014/main" id="{E97A4609-4AB2-B14E-91BF-47D32174B824}"/>
              </a:ext>
            </a:extLst>
          </p:cNvPr>
          <p:cNvSpPr txBox="1">
            <a:spLocks noChangeArrowheads="1"/>
          </p:cNvSpPr>
          <p:nvPr/>
        </p:nvSpPr>
        <p:spPr bwMode="auto">
          <a:xfrm>
            <a:off x="3556205" y="4112296"/>
            <a:ext cx="251999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Tasa de crecimiento de la población</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Tamaño de la familia</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Urbanización</a:t>
            </a:r>
          </a:p>
        </p:txBody>
      </p:sp>
      <p:sp>
        <p:nvSpPr>
          <p:cNvPr id="29" name="Text Box 9">
            <a:extLst>
              <a:ext uri="{FF2B5EF4-FFF2-40B4-BE49-F238E27FC236}">
                <a16:creationId xmlns:a16="http://schemas.microsoft.com/office/drawing/2014/main" id="{E0BC7BA3-AEFC-A344-A13C-1467A19DDB47}"/>
              </a:ext>
            </a:extLst>
          </p:cNvPr>
          <p:cNvSpPr txBox="1">
            <a:spLocks noChangeArrowheads="1"/>
          </p:cNvSpPr>
          <p:nvPr/>
        </p:nvSpPr>
        <p:spPr bwMode="auto">
          <a:xfrm>
            <a:off x="6310284" y="4112296"/>
            <a:ext cx="252000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Tamaño del hogar</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Movilidad</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Propiedad del coche</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Electrificación</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Electrodomésticos</a:t>
            </a:r>
          </a:p>
        </p:txBody>
      </p:sp>
      <p:sp>
        <p:nvSpPr>
          <p:cNvPr id="30" name="Text Box 10">
            <a:extLst>
              <a:ext uri="{FF2B5EF4-FFF2-40B4-BE49-F238E27FC236}">
                <a16:creationId xmlns:a16="http://schemas.microsoft.com/office/drawing/2014/main" id="{54D48F64-7501-644D-85BF-7896BCDB6CA0}"/>
              </a:ext>
            </a:extLst>
          </p:cNvPr>
          <p:cNvSpPr txBox="1">
            <a:spLocks noChangeArrowheads="1"/>
          </p:cNvSpPr>
          <p:nvPr/>
        </p:nvSpPr>
        <p:spPr bwMode="auto">
          <a:xfrm>
            <a:off x="9064363" y="4112296"/>
            <a:ext cx="251999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Intensidades energéticas</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Consumo específico de energía</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consumo de energía</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Eficiencia</a:t>
            </a:r>
          </a:p>
          <a:p>
            <a:pPr marL="285750" indent="-285750" eaLnBrk="1" hangingPunct="1">
              <a:buFont typeface="Arial" panose="020B0604020202020204" pitchFamily="34" charset="0"/>
              <a:buChar char="•"/>
            </a:pPr>
            <a:r>
              <a:rPr lang="en-US" sz="2000">
                <a:latin typeface="Arial" panose="020B0604020202020204" pitchFamily="34" charset="0"/>
                <a:cs typeface="Arial" panose="020B0604020202020204" pitchFamily="34" charset="0"/>
              </a:rPr>
              <a:t>Penetración en el mercado</a:t>
            </a:r>
          </a:p>
        </p:txBody>
      </p:sp>
      <p:sp>
        <p:nvSpPr>
          <p:cNvPr id="31" name="AutoShape 11">
            <a:extLst>
              <a:ext uri="{FF2B5EF4-FFF2-40B4-BE49-F238E27FC236}">
                <a16:creationId xmlns:a16="http://schemas.microsoft.com/office/drawing/2014/main" id="{1C078790-9922-5540-88A3-5390A39F6C4B}"/>
              </a:ext>
            </a:extLst>
          </p:cNvPr>
          <p:cNvSpPr>
            <a:spLocks noChangeArrowheads="1"/>
          </p:cNvSpPr>
          <p:nvPr/>
        </p:nvSpPr>
        <p:spPr bwMode="auto">
          <a:xfrm>
            <a:off x="1828127"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2" name="AutoShape 12">
            <a:extLst>
              <a:ext uri="{FF2B5EF4-FFF2-40B4-BE49-F238E27FC236}">
                <a16:creationId xmlns:a16="http://schemas.microsoft.com/office/drawing/2014/main" id="{83DA95BA-8A90-2449-B330-0DAAD6A924C1}"/>
              </a:ext>
            </a:extLst>
          </p:cNvPr>
          <p:cNvSpPr>
            <a:spLocks noChangeArrowheads="1"/>
          </p:cNvSpPr>
          <p:nvPr/>
        </p:nvSpPr>
        <p:spPr bwMode="auto">
          <a:xfrm>
            <a:off x="458220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3" name="AutoShape 13">
            <a:extLst>
              <a:ext uri="{FF2B5EF4-FFF2-40B4-BE49-F238E27FC236}">
                <a16:creationId xmlns:a16="http://schemas.microsoft.com/office/drawing/2014/main" id="{5F1C3F8B-40A5-F647-9784-B7ABF96D1E03}"/>
              </a:ext>
            </a:extLst>
          </p:cNvPr>
          <p:cNvSpPr>
            <a:spLocks noChangeArrowheads="1"/>
          </p:cNvSpPr>
          <p:nvPr/>
        </p:nvSpPr>
        <p:spPr bwMode="auto">
          <a:xfrm>
            <a:off x="733628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4" name="AutoShape 14">
            <a:extLst>
              <a:ext uri="{FF2B5EF4-FFF2-40B4-BE49-F238E27FC236}">
                <a16:creationId xmlns:a16="http://schemas.microsoft.com/office/drawing/2014/main" id="{31CA771E-29A9-324D-ABB5-48FBFA3B64BF}"/>
              </a:ext>
            </a:extLst>
          </p:cNvPr>
          <p:cNvSpPr>
            <a:spLocks noChangeArrowheads="1"/>
          </p:cNvSpPr>
          <p:nvPr/>
        </p:nvSpPr>
        <p:spPr bwMode="auto">
          <a:xfrm>
            <a:off x="10090362"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2" name="Chevron 21">
            <a:extLst>
              <a:ext uri="{FF2B5EF4-FFF2-40B4-BE49-F238E27FC236}">
                <a16:creationId xmlns:a16="http://schemas.microsoft.com/office/drawing/2014/main" id="{D7BAE8CC-77C7-F045-9067-0B85E3D7BA8A}"/>
              </a:ext>
            </a:extLst>
          </p:cNvPr>
          <p:cNvSpPr/>
          <p:nvPr/>
        </p:nvSpPr>
        <p:spPr>
          <a:xfrm>
            <a:off x="2343781" y="192066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Reconstrucción del año base</a:t>
            </a:r>
          </a:p>
        </p:txBody>
      </p:sp>
      <p:sp>
        <p:nvSpPr>
          <p:cNvPr id="38" name="Chevron 37">
            <a:extLst>
              <a:ext uri="{FF2B5EF4-FFF2-40B4-BE49-F238E27FC236}">
                <a16:creationId xmlns:a16="http://schemas.microsoft.com/office/drawing/2014/main" id="{E89085E2-6660-194A-978E-60DCA36A6E00}"/>
              </a:ext>
            </a:extLst>
          </p:cNvPr>
          <p:cNvSpPr/>
          <p:nvPr/>
        </p:nvSpPr>
        <p:spPr>
          <a:xfrm>
            <a:off x="4817777" y="19218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Arial" panose="020B0604020202020204" pitchFamily="34" charset="0"/>
                <a:cs typeface="Arial" panose="020B0604020202020204" pitchFamily="34" charset="0"/>
              </a:rPr>
              <a:t>Desarrollo de escenarios</a:t>
            </a:r>
          </a:p>
        </p:txBody>
      </p:sp>
      <p:sp>
        <p:nvSpPr>
          <p:cNvPr id="39" name="Chevron 38">
            <a:extLst>
              <a:ext uri="{FF2B5EF4-FFF2-40B4-BE49-F238E27FC236}">
                <a16:creationId xmlns:a16="http://schemas.microsoft.com/office/drawing/2014/main" id="{2792465D-09A3-1949-A0E0-80A634A0FED8}"/>
              </a:ext>
            </a:extLst>
          </p:cNvPr>
          <p:cNvSpPr/>
          <p:nvPr/>
        </p:nvSpPr>
        <p:spPr>
          <a:xfrm>
            <a:off x="7291772"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Proyecciones de la demanda de energía</a:t>
            </a:r>
          </a:p>
        </p:txBody>
      </p:sp>
      <p:sp>
        <p:nvSpPr>
          <p:cNvPr id="35" name="Oval 34">
            <a:extLst>
              <a:ext uri="{FF2B5EF4-FFF2-40B4-BE49-F238E27FC236}">
                <a16:creationId xmlns:a16="http://schemas.microsoft.com/office/drawing/2014/main" id="{B71C1C58-C96A-954B-BEC4-1FEA418A7111}"/>
              </a:ext>
            </a:extLst>
          </p:cNvPr>
          <p:cNvSpPr/>
          <p:nvPr/>
        </p:nvSpPr>
        <p:spPr>
          <a:xfrm>
            <a:off x="10151962" y="1072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20.mp3" descr="Track7_Lecture6_Slide20.mp3">
            <a:hlinkClick r:id="" action="ppaction://media"/>
            <a:extLst>
              <a:ext uri="{FF2B5EF4-FFF2-40B4-BE49-F238E27FC236}">
                <a16:creationId xmlns:a16="http://schemas.microsoft.com/office/drawing/2014/main" id="{F0F3FB69-3BAB-2148-A1F9-2B98AAF86E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1962" y="178571"/>
            <a:ext cx="812800" cy="812800"/>
          </a:xfrm>
          <a:prstGeom prst="rect">
            <a:avLst/>
          </a:prstGeom>
        </p:spPr>
      </p:pic>
    </p:spTree>
    <p:extLst>
      <p:ext uri="{BB962C8B-B14F-4D97-AF65-F5344CB8AC3E}">
        <p14:creationId xmlns:p14="http://schemas.microsoft.com/office/powerpoint/2010/main" val="2229467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t>21</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1395" y="-154384"/>
            <a:ext cx="889254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Conferencia</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6.4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Estudio</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MAED </a:t>
            </a:r>
          </a:p>
        </p:txBody>
      </p:sp>
      <p:sp>
        <p:nvSpPr>
          <p:cNvPr id="21" name="Rectangle 20">
            <a:extLst>
              <a:ext uri="{FF2B5EF4-FFF2-40B4-BE49-F238E27FC236}">
                <a16:creationId xmlns:a16="http://schemas.microsoft.com/office/drawing/2014/main" id="{255E9EEF-5409-6B4F-A01C-E3CECD694AA2}"/>
              </a:ext>
            </a:extLst>
          </p:cNvPr>
          <p:cNvSpPr/>
          <p:nvPr/>
        </p:nvSpPr>
        <p:spPr>
          <a:xfrm>
            <a:off x="897660" y="1284553"/>
            <a:ext cx="6217920" cy="404663"/>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Proyección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la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demanda</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energía</a:t>
            </a:r>
            <a:endPar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679347" cy="2016962"/>
          </a:xfrm>
          <a:prstGeom prst="rect">
            <a:avLst/>
          </a:prstGeom>
          <a:noFill/>
        </p:spPr>
        <p:txBody>
          <a:bodyPr wrap="square" lIns="91440" tIns="45720" rIns="91440" bIns="45720" rtlCol="0" anchor="t">
            <a:spAutoFit/>
          </a:bodyPr>
          <a:lstStyle/>
          <a:p>
            <a:pPr marL="0" lvl="6">
              <a:spcBef>
                <a:spcPts val="1000"/>
              </a:spcBef>
              <a:buClr>
                <a:srgbClr val="333333"/>
              </a:buClr>
              <a:buSzPts val="1300"/>
              <a:defRPr/>
            </a:pPr>
            <a:endParaRPr lang="en-GB">
              <a:latin typeface="Arial" panose="020B0604020202020204" pitchFamily="34" charset="0"/>
              <a:cs typeface="Arial" panose="020B0604020202020204" pitchFamily="34" charset="0"/>
            </a:endParaRPr>
          </a:p>
          <a:p>
            <a:pPr marL="0" lvl="6">
              <a:spcBef>
                <a:spcPts val="1000"/>
              </a:spcBef>
              <a:buClr>
                <a:srgbClr val="333333"/>
              </a:buClr>
              <a:buSzPts val="1300"/>
              <a:defRPr/>
            </a:pPr>
            <a:r>
              <a:rPr lang="en-GB" sz="2000">
                <a:latin typeface="Arial" panose="020B0604020202020204" pitchFamily="34" charset="0"/>
                <a:ea typeface="Open Sans" panose="020B0606030504020204" pitchFamily="34" charset="0"/>
                <a:cs typeface="Arial" panose="020B0604020202020204" pitchFamily="34" charset="0"/>
              </a:rPr>
              <a:t>La ejecución del MAED se ejecuta para producir la proyección de la demanda de energía </a:t>
            </a:r>
            <a:br>
              <a:rPr lang="en-GB" sz="2000">
                <a:latin typeface="Arial" panose="020B0604020202020204" pitchFamily="34" charset="0"/>
                <a:ea typeface="Open Sans" panose="020B0606030504020204" pitchFamily="34" charset="0"/>
                <a:cs typeface="Arial" panose="020B0604020202020204" pitchFamily="34" charset="0"/>
              </a:rPr>
            </a:br>
            <a:r>
              <a:rPr lang="en-GB" sz="2000">
                <a:latin typeface="Arial" panose="020B0604020202020204" pitchFamily="34" charset="0"/>
                <a:ea typeface="Open Sans" panose="020B0606030504020204" pitchFamily="34" charset="0"/>
                <a:cs typeface="Arial" panose="020B0604020202020204" pitchFamily="34" charset="0"/>
              </a:rPr>
              <a:t>derivada de cada escenario.</a:t>
            </a:r>
          </a:p>
          <a:p>
            <a:pPr marL="342900" lvl="6" indent="-342900">
              <a:lnSpc>
                <a:spcPct val="90000"/>
              </a:lnSpc>
              <a:spcBef>
                <a:spcPts val="1000"/>
              </a:spcBef>
              <a:buClr>
                <a:srgbClr val="333333"/>
              </a:buClr>
              <a:buSzPts val="1300"/>
              <a:buFont typeface="Arial" panose="020B0604020202020204" pitchFamily="34" charset="0"/>
              <a:buChar char="•"/>
              <a:defRPr/>
            </a:pPr>
            <a:endParaRPr lang="en-GB" sz="2000">
              <a:latin typeface="Arial" panose="020B0604020202020204" pitchFamily="34" charset="0"/>
              <a:ea typeface="Open Sans" panose="020B0606030504020204" pitchFamily="34" charset="0"/>
              <a:cs typeface="Arial" panose="020B0604020202020204" pitchFamily="34" charset="0"/>
            </a:endParaRPr>
          </a:p>
          <a:p>
            <a:pPr marL="76200">
              <a:lnSpc>
                <a:spcPct val="90000"/>
              </a:lnSpc>
              <a:buSzPts val="1600"/>
            </a:pPr>
            <a:endParaRPr lang="en-GB">
              <a:latin typeface="Arial" panose="020B0604020202020204" pitchFamily="34" charset="0"/>
              <a:cs typeface="Arial" panose="020B0604020202020204" pitchFamily="34" charset="0"/>
            </a:endParaRPr>
          </a:p>
          <a:p>
            <a:pPr marL="76200">
              <a:lnSpc>
                <a:spcPct val="90000"/>
              </a:lnSpc>
              <a:buSzPts val="1600"/>
            </a:pPr>
            <a:endParaRPr lang="en-GB">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26C52B3C-E0C4-8E42-93EC-E5183D869B3A}"/>
              </a:ext>
            </a:extLst>
          </p:cNvPr>
          <p:cNvGrpSpPr/>
          <p:nvPr/>
        </p:nvGrpSpPr>
        <p:grpSpPr>
          <a:xfrm>
            <a:off x="925067" y="3490025"/>
            <a:ext cx="10467080" cy="2805354"/>
            <a:chOff x="1485899" y="980189"/>
            <a:chExt cx="6238578" cy="3570070"/>
          </a:xfrm>
        </p:grpSpPr>
        <p:sp>
          <p:nvSpPr>
            <p:cNvPr id="39" name="Text Box 3">
              <a:extLst>
                <a:ext uri="{FF2B5EF4-FFF2-40B4-BE49-F238E27FC236}">
                  <a16:creationId xmlns:a16="http://schemas.microsoft.com/office/drawing/2014/main" id="{49EE0B14-DC54-724D-B0E7-86CDF5B0EDDD}"/>
                </a:ext>
              </a:extLst>
            </p:cNvPr>
            <p:cNvSpPr txBox="1">
              <a:spLocks noChangeArrowheads="1"/>
            </p:cNvSpPr>
            <p:nvPr/>
          </p:nvSpPr>
          <p:spPr bwMode="auto">
            <a:xfrm>
              <a:off x="2114550" y="1862712"/>
              <a:ext cx="14859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Por sectores</a:t>
              </a:r>
            </a:p>
          </p:txBody>
        </p:sp>
        <p:sp>
          <p:nvSpPr>
            <p:cNvPr id="40" name="Text Box 6">
              <a:extLst>
                <a:ext uri="{FF2B5EF4-FFF2-40B4-BE49-F238E27FC236}">
                  <a16:creationId xmlns:a16="http://schemas.microsoft.com/office/drawing/2014/main" id="{B53793DD-AC00-8E46-91E7-2A2F215673CE}"/>
                </a:ext>
              </a:extLst>
            </p:cNvPr>
            <p:cNvSpPr txBox="1">
              <a:spLocks noChangeArrowheads="1"/>
            </p:cNvSpPr>
            <p:nvPr/>
          </p:nvSpPr>
          <p:spPr bwMode="auto">
            <a:xfrm>
              <a:off x="2286000" y="4083489"/>
              <a:ext cx="29718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Por categoría de energía final</a:t>
              </a:r>
            </a:p>
          </p:txBody>
        </p:sp>
        <p:grpSp>
          <p:nvGrpSpPr>
            <p:cNvPr id="41" name="Group 40">
              <a:extLst>
                <a:ext uri="{FF2B5EF4-FFF2-40B4-BE49-F238E27FC236}">
                  <a16:creationId xmlns:a16="http://schemas.microsoft.com/office/drawing/2014/main" id="{E9A98661-F283-1E4B-8625-EDB1D29307D2}"/>
                </a:ext>
              </a:extLst>
            </p:cNvPr>
            <p:cNvGrpSpPr/>
            <p:nvPr/>
          </p:nvGrpSpPr>
          <p:grpSpPr>
            <a:xfrm>
              <a:off x="1543050" y="3392545"/>
              <a:ext cx="5625297" cy="665850"/>
              <a:chOff x="533400" y="4523393"/>
              <a:chExt cx="7500394" cy="887800"/>
            </a:xfrm>
          </p:grpSpPr>
          <p:sp>
            <p:nvSpPr>
              <p:cNvPr id="78" name="Text Box 7">
                <a:extLst>
                  <a:ext uri="{FF2B5EF4-FFF2-40B4-BE49-F238E27FC236}">
                    <a16:creationId xmlns:a16="http://schemas.microsoft.com/office/drawing/2014/main" id="{4B8DD0F2-399F-CE4F-B52D-E497116930CB}"/>
                  </a:ext>
                </a:extLst>
              </p:cNvPr>
              <p:cNvSpPr txBox="1">
                <a:spLocks noChangeArrowheads="1"/>
              </p:cNvSpPr>
              <p:nvPr/>
            </p:nvSpPr>
            <p:spPr bwMode="auto">
              <a:xfrm>
                <a:off x="2666999" y="4575614"/>
                <a:ext cx="1066800" cy="7833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Combustible para </a:t>
                </a: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motores</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9" name="Text Box 8">
                <a:extLst>
                  <a:ext uri="{FF2B5EF4-FFF2-40B4-BE49-F238E27FC236}">
                    <a16:creationId xmlns:a16="http://schemas.microsoft.com/office/drawing/2014/main" id="{B763EBEC-2431-4D4C-86EC-064825DF9DD9}"/>
                  </a:ext>
                </a:extLst>
              </p:cNvPr>
              <p:cNvSpPr txBox="1">
                <a:spLocks noChangeArrowheads="1"/>
              </p:cNvSpPr>
              <p:nvPr/>
            </p:nvSpPr>
            <p:spPr bwMode="auto">
              <a:xfrm>
                <a:off x="1524000" y="4523399"/>
                <a:ext cx="1066800" cy="8877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Combustible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fósil</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0" name="Text Box 9">
                <a:extLst>
                  <a:ext uri="{FF2B5EF4-FFF2-40B4-BE49-F238E27FC236}">
                    <a16:creationId xmlns:a16="http://schemas.microsoft.com/office/drawing/2014/main" id="{36164FAA-DAAD-6948-A146-BC32D6318D12}"/>
                  </a:ext>
                </a:extLst>
              </p:cNvPr>
              <p:cNvSpPr txBox="1">
                <a:spLocks noChangeArrowheads="1"/>
              </p:cNvSpPr>
              <p:nvPr/>
            </p:nvSpPr>
            <p:spPr bwMode="auto">
              <a:xfrm>
                <a:off x="533400" y="4706184"/>
                <a:ext cx="914400" cy="5222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Electricidad</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1" name="Text Box 10">
                <a:extLst>
                  <a:ext uri="{FF2B5EF4-FFF2-40B4-BE49-F238E27FC236}">
                    <a16:creationId xmlns:a16="http://schemas.microsoft.com/office/drawing/2014/main" id="{AF9A4976-BD02-5B45-AF73-84B5F5EBFE33}"/>
                  </a:ext>
                </a:extLst>
              </p:cNvPr>
              <p:cNvSpPr txBox="1">
                <a:spLocks noChangeArrowheads="1"/>
              </p:cNvSpPr>
              <p:nvPr/>
            </p:nvSpPr>
            <p:spPr bwMode="auto">
              <a:xfrm>
                <a:off x="3810000" y="4523396"/>
                <a:ext cx="1066800" cy="8877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Calefacción</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de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distrito</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2" name="Text Box 11">
                <a:extLst>
                  <a:ext uri="{FF2B5EF4-FFF2-40B4-BE49-F238E27FC236}">
                    <a16:creationId xmlns:a16="http://schemas.microsoft.com/office/drawing/2014/main" id="{4600BBFC-80AD-624F-A79C-4E5F0860805C}"/>
                  </a:ext>
                </a:extLst>
              </p:cNvPr>
              <p:cNvSpPr txBox="1">
                <a:spLocks noChangeArrowheads="1"/>
              </p:cNvSpPr>
              <p:nvPr/>
            </p:nvSpPr>
            <p:spPr bwMode="auto">
              <a:xfrm>
                <a:off x="5994064" y="4523393"/>
                <a:ext cx="2039730" cy="8877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Combustibles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tradicionales</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Biomasa</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3" name="Text Box 12">
                <a:extLst>
                  <a:ext uri="{FF2B5EF4-FFF2-40B4-BE49-F238E27FC236}">
                    <a16:creationId xmlns:a16="http://schemas.microsoft.com/office/drawing/2014/main" id="{13E5AAAE-5A7C-6B44-81D3-B7825AFCDA8D}"/>
                  </a:ext>
                </a:extLst>
              </p:cNvPr>
              <p:cNvSpPr txBox="1">
                <a:spLocks noChangeArrowheads="1"/>
              </p:cNvSpPr>
              <p:nvPr/>
            </p:nvSpPr>
            <p:spPr bwMode="auto">
              <a:xfrm>
                <a:off x="4918183" y="4680062"/>
                <a:ext cx="1007642"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Solar suave</a:t>
                </a:r>
              </a:p>
            </p:txBody>
          </p:sp>
        </p:grpSp>
        <p:grpSp>
          <p:nvGrpSpPr>
            <p:cNvPr id="42" name="Group 41">
              <a:extLst>
                <a:ext uri="{FF2B5EF4-FFF2-40B4-BE49-F238E27FC236}">
                  <a16:creationId xmlns:a16="http://schemas.microsoft.com/office/drawing/2014/main" id="{623C99AC-3C91-3348-B094-E1D677482D9D}"/>
                </a:ext>
              </a:extLst>
            </p:cNvPr>
            <p:cNvGrpSpPr/>
            <p:nvPr/>
          </p:nvGrpSpPr>
          <p:grpSpPr>
            <a:xfrm>
              <a:off x="1949175" y="2389888"/>
              <a:ext cx="4343400" cy="430843"/>
              <a:chOff x="1074900" y="3083204"/>
              <a:chExt cx="5791200" cy="574458"/>
            </a:xfrm>
          </p:grpSpPr>
          <p:sp>
            <p:nvSpPr>
              <p:cNvPr id="74" name="Text Box 13">
                <a:extLst>
                  <a:ext uri="{FF2B5EF4-FFF2-40B4-BE49-F238E27FC236}">
                    <a16:creationId xmlns:a16="http://schemas.microsoft.com/office/drawing/2014/main" id="{A8087EAB-AE2B-9D47-88DF-FC8A5D4E1154}"/>
                  </a:ext>
                </a:extLst>
              </p:cNvPr>
              <p:cNvSpPr txBox="1">
                <a:spLocks noChangeArrowheads="1"/>
              </p:cNvSpPr>
              <p:nvPr/>
            </p:nvSpPr>
            <p:spPr bwMode="auto">
              <a:xfrm>
                <a:off x="1074900" y="3083206"/>
                <a:ext cx="1295400"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Industria</a:t>
                </a:r>
              </a:p>
            </p:txBody>
          </p:sp>
          <p:sp>
            <p:nvSpPr>
              <p:cNvPr id="75" name="Text Box 14">
                <a:extLst>
                  <a:ext uri="{FF2B5EF4-FFF2-40B4-BE49-F238E27FC236}">
                    <a16:creationId xmlns:a16="http://schemas.microsoft.com/office/drawing/2014/main" id="{B58AAB0A-F905-354D-A1B7-9D1510AA24D2}"/>
                  </a:ext>
                </a:extLst>
              </p:cNvPr>
              <p:cNvSpPr txBox="1">
                <a:spLocks noChangeArrowheads="1"/>
              </p:cNvSpPr>
              <p:nvPr/>
            </p:nvSpPr>
            <p:spPr bwMode="auto">
              <a:xfrm>
                <a:off x="2446500" y="3083204"/>
                <a:ext cx="1447801"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Transporte</a:t>
                </a:r>
              </a:p>
            </p:txBody>
          </p:sp>
          <p:sp>
            <p:nvSpPr>
              <p:cNvPr id="76" name="Text Box 15">
                <a:extLst>
                  <a:ext uri="{FF2B5EF4-FFF2-40B4-BE49-F238E27FC236}">
                    <a16:creationId xmlns:a16="http://schemas.microsoft.com/office/drawing/2014/main" id="{CD71E334-2912-3840-9FB2-4CC466EA8CB4}"/>
                  </a:ext>
                </a:extLst>
              </p:cNvPr>
              <p:cNvSpPr txBox="1">
                <a:spLocks noChangeArrowheads="1"/>
              </p:cNvSpPr>
              <p:nvPr/>
            </p:nvSpPr>
            <p:spPr bwMode="auto">
              <a:xfrm>
                <a:off x="4046701" y="3083206"/>
                <a:ext cx="11430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Servicio</a:t>
                </a:r>
              </a:p>
            </p:txBody>
          </p:sp>
          <p:sp>
            <p:nvSpPr>
              <p:cNvPr id="77" name="Text Box 16">
                <a:extLst>
                  <a:ext uri="{FF2B5EF4-FFF2-40B4-BE49-F238E27FC236}">
                    <a16:creationId xmlns:a16="http://schemas.microsoft.com/office/drawing/2014/main" id="{F3175268-B9B2-E34F-9269-680E49EFB876}"/>
                  </a:ext>
                </a:extLst>
              </p:cNvPr>
              <p:cNvSpPr txBox="1">
                <a:spLocks noChangeArrowheads="1"/>
              </p:cNvSpPr>
              <p:nvPr/>
            </p:nvSpPr>
            <p:spPr bwMode="auto">
              <a:xfrm>
                <a:off x="5265900" y="3083206"/>
                <a:ext cx="16002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Hogar</a:t>
                </a:r>
              </a:p>
            </p:txBody>
          </p:sp>
        </p:grpSp>
        <p:sp>
          <p:nvSpPr>
            <p:cNvPr id="43" name="Rectangle 30">
              <a:extLst>
                <a:ext uri="{FF2B5EF4-FFF2-40B4-BE49-F238E27FC236}">
                  <a16:creationId xmlns:a16="http://schemas.microsoft.com/office/drawing/2014/main" id="{A68417B5-87DC-624A-A965-9FA87C84643A}"/>
                </a:ext>
              </a:extLst>
            </p:cNvPr>
            <p:cNvSpPr>
              <a:spLocks noChangeArrowheads="1"/>
            </p:cNvSpPr>
            <p:nvPr/>
          </p:nvSpPr>
          <p:spPr bwMode="auto">
            <a:xfrm>
              <a:off x="1485899" y="1656340"/>
              <a:ext cx="5728288" cy="289391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33">
              <a:extLst>
                <a:ext uri="{FF2B5EF4-FFF2-40B4-BE49-F238E27FC236}">
                  <a16:creationId xmlns:a16="http://schemas.microsoft.com/office/drawing/2014/main" id="{5FC9D8F3-DBF3-E04F-AD39-CEFBFC540A0D}"/>
                </a:ext>
              </a:extLst>
            </p:cNvPr>
            <p:cNvSpPr>
              <a:spLocks noChangeShapeType="1"/>
            </p:cNvSpPr>
            <p:nvPr/>
          </p:nvSpPr>
          <p:spPr bwMode="auto">
            <a:xfrm flipH="1">
              <a:off x="1838872" y="2840309"/>
              <a:ext cx="624653" cy="6558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34">
              <a:extLst>
                <a:ext uri="{FF2B5EF4-FFF2-40B4-BE49-F238E27FC236}">
                  <a16:creationId xmlns:a16="http://schemas.microsoft.com/office/drawing/2014/main" id="{F69B230E-B3D4-2546-8F7C-AA6DD265C9BD}"/>
                </a:ext>
              </a:extLst>
            </p:cNvPr>
            <p:cNvSpPr>
              <a:spLocks noChangeShapeType="1"/>
            </p:cNvSpPr>
            <p:nvPr/>
          </p:nvSpPr>
          <p:spPr bwMode="auto">
            <a:xfrm>
              <a:off x="2441982" y="2887070"/>
              <a:ext cx="250143" cy="6245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Line 35">
              <a:extLst>
                <a:ext uri="{FF2B5EF4-FFF2-40B4-BE49-F238E27FC236}">
                  <a16:creationId xmlns:a16="http://schemas.microsoft.com/office/drawing/2014/main" id="{4E5AD528-F853-9942-A1C1-51E7C16CF65A}"/>
                </a:ext>
              </a:extLst>
            </p:cNvPr>
            <p:cNvSpPr>
              <a:spLocks noChangeShapeType="1"/>
            </p:cNvSpPr>
            <p:nvPr/>
          </p:nvSpPr>
          <p:spPr bwMode="auto">
            <a:xfrm>
              <a:off x="2470429" y="2870724"/>
              <a:ext cx="1130021" cy="6033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36">
              <a:extLst>
                <a:ext uri="{FF2B5EF4-FFF2-40B4-BE49-F238E27FC236}">
                  <a16:creationId xmlns:a16="http://schemas.microsoft.com/office/drawing/2014/main" id="{09AD30A7-C3BC-344B-B133-84D4E3ECD959}"/>
                </a:ext>
              </a:extLst>
            </p:cNvPr>
            <p:cNvSpPr>
              <a:spLocks noChangeShapeType="1"/>
            </p:cNvSpPr>
            <p:nvPr/>
          </p:nvSpPr>
          <p:spPr bwMode="auto">
            <a:xfrm>
              <a:off x="2470426" y="2854379"/>
              <a:ext cx="1954868" cy="636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40">
              <a:extLst>
                <a:ext uri="{FF2B5EF4-FFF2-40B4-BE49-F238E27FC236}">
                  <a16:creationId xmlns:a16="http://schemas.microsoft.com/office/drawing/2014/main" id="{3F0AF4AA-A823-AB41-9761-9452B5E5E8E6}"/>
                </a:ext>
              </a:extLst>
            </p:cNvPr>
            <p:cNvSpPr>
              <a:spLocks noChangeShapeType="1"/>
            </p:cNvSpPr>
            <p:nvPr/>
          </p:nvSpPr>
          <p:spPr bwMode="auto">
            <a:xfrm>
              <a:off x="3517239" y="2854355"/>
              <a:ext cx="83211" cy="6298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41">
              <a:extLst>
                <a:ext uri="{FF2B5EF4-FFF2-40B4-BE49-F238E27FC236}">
                  <a16:creationId xmlns:a16="http://schemas.microsoft.com/office/drawing/2014/main" id="{4B61DE26-388D-844C-B4ED-97B67EB05CDB}"/>
                </a:ext>
              </a:extLst>
            </p:cNvPr>
            <p:cNvSpPr>
              <a:spLocks noChangeShapeType="1"/>
            </p:cNvSpPr>
            <p:nvPr/>
          </p:nvSpPr>
          <p:spPr bwMode="auto">
            <a:xfrm flipH="1">
              <a:off x="1885949" y="2838025"/>
              <a:ext cx="1633978" cy="6360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42">
              <a:extLst>
                <a:ext uri="{FF2B5EF4-FFF2-40B4-BE49-F238E27FC236}">
                  <a16:creationId xmlns:a16="http://schemas.microsoft.com/office/drawing/2014/main" id="{E792B395-29AA-D942-BF87-11A359A808AB}"/>
                </a:ext>
              </a:extLst>
            </p:cNvPr>
            <p:cNvSpPr>
              <a:spLocks noChangeShapeType="1"/>
            </p:cNvSpPr>
            <p:nvPr/>
          </p:nvSpPr>
          <p:spPr bwMode="auto">
            <a:xfrm>
              <a:off x="2463526" y="2854372"/>
              <a:ext cx="2835955" cy="63609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54">
              <a:extLst>
                <a:ext uri="{FF2B5EF4-FFF2-40B4-BE49-F238E27FC236}">
                  <a16:creationId xmlns:a16="http://schemas.microsoft.com/office/drawing/2014/main" id="{66A67074-22EE-EE45-A615-3285DBD1A989}"/>
                </a:ext>
              </a:extLst>
            </p:cNvPr>
            <p:cNvSpPr>
              <a:spLocks noChangeShapeType="1"/>
            </p:cNvSpPr>
            <p:nvPr/>
          </p:nvSpPr>
          <p:spPr bwMode="auto">
            <a:xfrm flipH="1">
              <a:off x="1870480" y="2854364"/>
              <a:ext cx="2743200" cy="6197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55">
              <a:extLst>
                <a:ext uri="{FF2B5EF4-FFF2-40B4-BE49-F238E27FC236}">
                  <a16:creationId xmlns:a16="http://schemas.microsoft.com/office/drawing/2014/main" id="{19DA0DB0-8C15-9942-A72A-7FA922C3FC87}"/>
                </a:ext>
              </a:extLst>
            </p:cNvPr>
            <p:cNvSpPr>
              <a:spLocks noChangeShapeType="1"/>
            </p:cNvSpPr>
            <p:nvPr/>
          </p:nvSpPr>
          <p:spPr bwMode="auto">
            <a:xfrm flipH="1">
              <a:off x="2699024" y="2854333"/>
              <a:ext cx="1930121" cy="6338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56">
              <a:extLst>
                <a:ext uri="{FF2B5EF4-FFF2-40B4-BE49-F238E27FC236}">
                  <a16:creationId xmlns:a16="http://schemas.microsoft.com/office/drawing/2014/main" id="{81BE3A53-6348-2A42-864D-1721215008A5}"/>
                </a:ext>
              </a:extLst>
            </p:cNvPr>
            <p:cNvSpPr>
              <a:spLocks noChangeShapeType="1"/>
            </p:cNvSpPr>
            <p:nvPr/>
          </p:nvSpPr>
          <p:spPr bwMode="auto">
            <a:xfrm flipH="1">
              <a:off x="4408074" y="2844238"/>
              <a:ext cx="212505" cy="6625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57">
              <a:extLst>
                <a:ext uri="{FF2B5EF4-FFF2-40B4-BE49-F238E27FC236}">
                  <a16:creationId xmlns:a16="http://schemas.microsoft.com/office/drawing/2014/main" id="{7EC854F2-B01F-AA40-8D21-C382161D4616}"/>
                </a:ext>
              </a:extLst>
            </p:cNvPr>
            <p:cNvSpPr>
              <a:spLocks noChangeShapeType="1"/>
            </p:cNvSpPr>
            <p:nvPr/>
          </p:nvSpPr>
          <p:spPr bwMode="auto">
            <a:xfrm>
              <a:off x="4608271" y="2863119"/>
              <a:ext cx="685270" cy="6381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58">
              <a:extLst>
                <a:ext uri="{FF2B5EF4-FFF2-40B4-BE49-F238E27FC236}">
                  <a16:creationId xmlns:a16="http://schemas.microsoft.com/office/drawing/2014/main" id="{CEB44024-6640-F741-ADBC-4192218760DC}"/>
                </a:ext>
              </a:extLst>
            </p:cNvPr>
            <p:cNvSpPr>
              <a:spLocks noChangeShapeType="1"/>
            </p:cNvSpPr>
            <p:nvPr/>
          </p:nvSpPr>
          <p:spPr bwMode="auto">
            <a:xfrm>
              <a:off x="4613680" y="2860584"/>
              <a:ext cx="1787120" cy="61351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59">
              <a:extLst>
                <a:ext uri="{FF2B5EF4-FFF2-40B4-BE49-F238E27FC236}">
                  <a16:creationId xmlns:a16="http://schemas.microsoft.com/office/drawing/2014/main" id="{4671D516-35E0-3848-998A-2EC452DF15B4}"/>
                </a:ext>
              </a:extLst>
            </p:cNvPr>
            <p:cNvSpPr>
              <a:spLocks noChangeShapeType="1"/>
            </p:cNvSpPr>
            <p:nvPr/>
          </p:nvSpPr>
          <p:spPr bwMode="auto">
            <a:xfrm flipH="1">
              <a:off x="2692119" y="2838025"/>
              <a:ext cx="2978512" cy="673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60">
              <a:extLst>
                <a:ext uri="{FF2B5EF4-FFF2-40B4-BE49-F238E27FC236}">
                  <a16:creationId xmlns:a16="http://schemas.microsoft.com/office/drawing/2014/main" id="{9EDE67BA-690D-564A-81E8-387D3B985465}"/>
                </a:ext>
              </a:extLst>
            </p:cNvPr>
            <p:cNvSpPr>
              <a:spLocks noChangeShapeType="1"/>
            </p:cNvSpPr>
            <p:nvPr/>
          </p:nvSpPr>
          <p:spPr bwMode="auto">
            <a:xfrm flipH="1">
              <a:off x="2685214" y="2865408"/>
              <a:ext cx="2985416" cy="6227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61">
              <a:extLst>
                <a:ext uri="{FF2B5EF4-FFF2-40B4-BE49-F238E27FC236}">
                  <a16:creationId xmlns:a16="http://schemas.microsoft.com/office/drawing/2014/main" id="{C85AC9E3-266C-6C4B-B9DD-6364F17E77FB}"/>
                </a:ext>
              </a:extLst>
            </p:cNvPr>
            <p:cNvSpPr>
              <a:spLocks noChangeShapeType="1"/>
            </p:cNvSpPr>
            <p:nvPr/>
          </p:nvSpPr>
          <p:spPr bwMode="auto">
            <a:xfrm flipH="1">
              <a:off x="4394346" y="2857609"/>
              <a:ext cx="1276283" cy="6197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62">
              <a:extLst>
                <a:ext uri="{FF2B5EF4-FFF2-40B4-BE49-F238E27FC236}">
                  <a16:creationId xmlns:a16="http://schemas.microsoft.com/office/drawing/2014/main" id="{BDB4A587-E483-2A40-B44E-13E86323164F}"/>
                </a:ext>
              </a:extLst>
            </p:cNvPr>
            <p:cNvSpPr>
              <a:spLocks noChangeShapeType="1"/>
            </p:cNvSpPr>
            <p:nvPr/>
          </p:nvSpPr>
          <p:spPr bwMode="auto">
            <a:xfrm flipH="1">
              <a:off x="5265324" y="2838024"/>
              <a:ext cx="415965" cy="663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63">
              <a:extLst>
                <a:ext uri="{FF2B5EF4-FFF2-40B4-BE49-F238E27FC236}">
                  <a16:creationId xmlns:a16="http://schemas.microsoft.com/office/drawing/2014/main" id="{8EB990F2-3006-EE45-BDE0-EFA82AFF3D0E}"/>
                </a:ext>
              </a:extLst>
            </p:cNvPr>
            <p:cNvSpPr>
              <a:spLocks noChangeShapeType="1"/>
            </p:cNvSpPr>
            <p:nvPr/>
          </p:nvSpPr>
          <p:spPr bwMode="auto">
            <a:xfrm>
              <a:off x="5643829" y="2843287"/>
              <a:ext cx="756971" cy="5857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Text Box 64">
              <a:extLst>
                <a:ext uri="{FF2B5EF4-FFF2-40B4-BE49-F238E27FC236}">
                  <a16:creationId xmlns:a16="http://schemas.microsoft.com/office/drawing/2014/main" id="{37F34954-07B2-A341-95FA-1C6D04600D67}"/>
                </a:ext>
              </a:extLst>
            </p:cNvPr>
            <p:cNvSpPr txBox="1">
              <a:spLocks noChangeArrowheads="1"/>
            </p:cNvSpPr>
            <p:nvPr/>
          </p:nvSpPr>
          <p:spPr bwMode="auto">
            <a:xfrm>
              <a:off x="1574961" y="1675925"/>
              <a:ext cx="5543541"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Demanda de energía final </a:t>
              </a:r>
            </a:p>
          </p:txBody>
        </p:sp>
        <p:sp>
          <p:nvSpPr>
            <p:cNvPr id="62" name="Line 66">
              <a:extLst>
                <a:ext uri="{FF2B5EF4-FFF2-40B4-BE49-F238E27FC236}">
                  <a16:creationId xmlns:a16="http://schemas.microsoft.com/office/drawing/2014/main" id="{BC6B1687-FB48-5646-AE74-CEF79CC08C49}"/>
                </a:ext>
              </a:extLst>
            </p:cNvPr>
            <p:cNvSpPr>
              <a:spLocks noChangeShapeType="1"/>
            </p:cNvSpPr>
            <p:nvPr/>
          </p:nvSpPr>
          <p:spPr bwMode="auto">
            <a:xfrm flipV="1">
              <a:off x="1657350" y="1340229"/>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3" name="Line 67">
              <a:extLst>
                <a:ext uri="{FF2B5EF4-FFF2-40B4-BE49-F238E27FC236}">
                  <a16:creationId xmlns:a16="http://schemas.microsoft.com/office/drawing/2014/main" id="{59D58FEA-29BE-114B-9CAF-47DA55899AB6}"/>
                </a:ext>
              </a:extLst>
            </p:cNvPr>
            <p:cNvSpPr>
              <a:spLocks noChangeShapeType="1"/>
            </p:cNvSpPr>
            <p:nvPr/>
          </p:nvSpPr>
          <p:spPr bwMode="auto">
            <a:xfrm>
              <a:off x="1657350" y="1340228"/>
              <a:ext cx="5707478" cy="16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70">
              <a:extLst>
                <a:ext uri="{FF2B5EF4-FFF2-40B4-BE49-F238E27FC236}">
                  <a16:creationId xmlns:a16="http://schemas.microsoft.com/office/drawing/2014/main" id="{BD524077-E734-744F-A6F1-C4385E1109DF}"/>
                </a:ext>
              </a:extLst>
            </p:cNvPr>
            <p:cNvSpPr>
              <a:spLocks noChangeShapeType="1"/>
            </p:cNvSpPr>
            <p:nvPr/>
          </p:nvSpPr>
          <p:spPr bwMode="auto">
            <a:xfrm>
              <a:off x="7372350" y="1340228"/>
              <a:ext cx="13289"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5" name="Line 71">
              <a:extLst>
                <a:ext uri="{FF2B5EF4-FFF2-40B4-BE49-F238E27FC236}">
                  <a16:creationId xmlns:a16="http://schemas.microsoft.com/office/drawing/2014/main" id="{39E34CF9-00A7-E640-8232-3321D31B8C95}"/>
                </a:ext>
              </a:extLst>
            </p:cNvPr>
            <p:cNvSpPr>
              <a:spLocks noChangeShapeType="1"/>
            </p:cNvSpPr>
            <p:nvPr/>
          </p:nvSpPr>
          <p:spPr bwMode="auto">
            <a:xfrm flipH="1">
              <a:off x="7214190" y="4343400"/>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6" name="Line 72">
              <a:extLst>
                <a:ext uri="{FF2B5EF4-FFF2-40B4-BE49-F238E27FC236}">
                  <a16:creationId xmlns:a16="http://schemas.microsoft.com/office/drawing/2014/main" id="{3C134287-BE09-9948-A515-AC73CF814B82}"/>
                </a:ext>
              </a:extLst>
            </p:cNvPr>
            <p:cNvSpPr>
              <a:spLocks noChangeShapeType="1"/>
            </p:cNvSpPr>
            <p:nvPr/>
          </p:nvSpPr>
          <p:spPr bwMode="auto">
            <a:xfrm flipV="1">
              <a:off x="1828800" y="1034757"/>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7" name="Line 73">
              <a:extLst>
                <a:ext uri="{FF2B5EF4-FFF2-40B4-BE49-F238E27FC236}">
                  <a16:creationId xmlns:a16="http://schemas.microsoft.com/office/drawing/2014/main" id="{E7FBB66F-CDBF-EA4C-9961-80C4AFB55D25}"/>
                </a:ext>
              </a:extLst>
            </p:cNvPr>
            <p:cNvSpPr>
              <a:spLocks noChangeShapeType="1"/>
            </p:cNvSpPr>
            <p:nvPr/>
          </p:nvSpPr>
          <p:spPr bwMode="auto">
            <a:xfrm>
              <a:off x="1828800" y="1034757"/>
              <a:ext cx="570747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8" name="Line 74">
              <a:extLst>
                <a:ext uri="{FF2B5EF4-FFF2-40B4-BE49-F238E27FC236}">
                  <a16:creationId xmlns:a16="http://schemas.microsoft.com/office/drawing/2014/main" id="{43FE7613-833B-0B41-8EB6-4DC7298CAE4D}"/>
                </a:ext>
              </a:extLst>
            </p:cNvPr>
            <p:cNvSpPr>
              <a:spLocks noChangeShapeType="1"/>
            </p:cNvSpPr>
            <p:nvPr/>
          </p:nvSpPr>
          <p:spPr bwMode="auto">
            <a:xfrm flipH="1">
              <a:off x="7543182" y="1014249"/>
              <a:ext cx="0"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9" name="Line 75">
              <a:extLst>
                <a:ext uri="{FF2B5EF4-FFF2-40B4-BE49-F238E27FC236}">
                  <a16:creationId xmlns:a16="http://schemas.microsoft.com/office/drawing/2014/main" id="{01F7234F-9C79-1340-BC76-80EA7F05005D}"/>
                </a:ext>
              </a:extLst>
            </p:cNvPr>
            <p:cNvSpPr>
              <a:spLocks noChangeShapeType="1"/>
            </p:cNvSpPr>
            <p:nvPr/>
          </p:nvSpPr>
          <p:spPr bwMode="auto">
            <a:xfrm flipH="1">
              <a:off x="7376403" y="4057649"/>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1" name="Text Box 65">
              <a:extLst>
                <a:ext uri="{FF2B5EF4-FFF2-40B4-BE49-F238E27FC236}">
                  <a16:creationId xmlns:a16="http://schemas.microsoft.com/office/drawing/2014/main" id="{0759A6BB-2F64-5247-A78A-436C27F381B4}"/>
                </a:ext>
              </a:extLst>
            </p:cNvPr>
            <p:cNvSpPr txBox="1">
              <a:spLocks noChangeArrowheads="1"/>
            </p:cNvSpPr>
            <p:nvPr/>
          </p:nvSpPr>
          <p:spPr bwMode="auto">
            <a:xfrm>
              <a:off x="6632497" y="1608401"/>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2020</a:t>
              </a:r>
            </a:p>
          </p:txBody>
        </p:sp>
        <p:sp>
          <p:nvSpPr>
            <p:cNvPr id="72" name="Text Box 68">
              <a:extLst>
                <a:ext uri="{FF2B5EF4-FFF2-40B4-BE49-F238E27FC236}">
                  <a16:creationId xmlns:a16="http://schemas.microsoft.com/office/drawing/2014/main" id="{1C551622-5667-3746-93CE-BB4D4FA91204}"/>
                </a:ext>
              </a:extLst>
            </p:cNvPr>
            <p:cNvSpPr txBox="1">
              <a:spLocks noChangeArrowheads="1"/>
            </p:cNvSpPr>
            <p:nvPr/>
          </p:nvSpPr>
          <p:spPr bwMode="auto">
            <a:xfrm>
              <a:off x="6763463" y="1299344"/>
              <a:ext cx="685799"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2025</a:t>
              </a:r>
            </a:p>
          </p:txBody>
        </p:sp>
        <p:sp>
          <p:nvSpPr>
            <p:cNvPr id="73" name="Text Box 76">
              <a:extLst>
                <a:ext uri="{FF2B5EF4-FFF2-40B4-BE49-F238E27FC236}">
                  <a16:creationId xmlns:a16="http://schemas.microsoft.com/office/drawing/2014/main" id="{9D000645-3EA3-0042-99D4-CD1E41112355}"/>
                </a:ext>
              </a:extLst>
            </p:cNvPr>
            <p:cNvSpPr txBox="1">
              <a:spLocks noChangeArrowheads="1"/>
            </p:cNvSpPr>
            <p:nvPr/>
          </p:nvSpPr>
          <p:spPr bwMode="auto">
            <a:xfrm>
              <a:off x="7095827" y="980189"/>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2050</a:t>
              </a:r>
            </a:p>
          </p:txBody>
        </p:sp>
        <p:sp>
          <p:nvSpPr>
            <p:cNvPr id="70" name="TextBox 69">
              <a:extLst>
                <a:ext uri="{FF2B5EF4-FFF2-40B4-BE49-F238E27FC236}">
                  <a16:creationId xmlns:a16="http://schemas.microsoft.com/office/drawing/2014/main" id="{ED18A46D-A6D9-AD45-AE82-7DAAFFB61E0B}"/>
                </a:ext>
              </a:extLst>
            </p:cNvPr>
            <p:cNvSpPr txBox="1"/>
            <p:nvPr/>
          </p:nvSpPr>
          <p:spPr>
            <a:xfrm>
              <a:off x="3835128" y="2936615"/>
              <a:ext cx="664846" cy="430841"/>
            </a:xfrm>
            <a:prstGeom prst="rect">
              <a:avLst/>
            </a:prstGeom>
            <a:solidFill>
              <a:srgbClr val="FFFFFF">
                <a:alpha val="85882"/>
              </a:srgbClr>
            </a:solidFill>
            <a:ln>
              <a:noFill/>
            </a:ln>
          </p:spPr>
          <p:txBody>
            <a:bodyPr wrap="square" lIns="91440" tIns="45720" rIns="91440" bIns="45720" rtlCol="0" anchor="ctr">
              <a:spAutoFit/>
            </a:bodyPr>
            <a:lstStyle/>
            <a:p>
              <a:pPr algn="ctr"/>
              <a:r>
                <a:rPr lang="en-US" sz="1600">
                  <a:solidFill>
                    <a:srgbClr val="B4323F"/>
                  </a:solidFill>
                  <a:latin typeface="Open Sans Light"/>
                  <a:ea typeface="Open Sans Light" panose="020B0306030504020204" pitchFamily="34" charset="0"/>
                  <a:cs typeface="Open Sans Light" panose="020B0306030504020204" pitchFamily="34" charset="0"/>
                </a:rPr>
                <a:t>Usos finales</a:t>
              </a: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84" name="Chevron 83">
            <a:extLst>
              <a:ext uri="{FF2B5EF4-FFF2-40B4-BE49-F238E27FC236}">
                <a16:creationId xmlns:a16="http://schemas.microsoft.com/office/drawing/2014/main" id="{07D04F1A-555D-F44D-B0B0-C9ECDA56C5E4}"/>
              </a:ext>
            </a:extLst>
          </p:cNvPr>
          <p:cNvSpPr/>
          <p:nvPr/>
        </p:nvSpPr>
        <p:spPr>
          <a:xfrm>
            <a:off x="2171590" y="1779021"/>
            <a:ext cx="2692191" cy="789645"/>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Reconstrucción</a:t>
            </a:r>
            <a:r>
              <a:rPr lang="en-GB" dirty="0">
                <a:solidFill>
                  <a:schemeClr val="tx1"/>
                </a:solidFill>
                <a:latin typeface="Arial" panose="020B0604020202020204" pitchFamily="34" charset="0"/>
                <a:cs typeface="Arial" panose="020B0604020202020204" pitchFamily="34" charset="0"/>
              </a:rPr>
              <a:t> del </a:t>
            </a:r>
            <a:r>
              <a:rPr lang="en-GB" dirty="0" err="1">
                <a:solidFill>
                  <a:schemeClr val="tx1"/>
                </a:solidFill>
                <a:latin typeface="Arial" panose="020B0604020202020204" pitchFamily="34" charset="0"/>
                <a:cs typeface="Arial" panose="020B0604020202020204" pitchFamily="34" charset="0"/>
              </a:rPr>
              <a:t>año</a:t>
            </a:r>
            <a:r>
              <a:rPr lang="en-GB" dirty="0">
                <a:solidFill>
                  <a:schemeClr val="tx1"/>
                </a:solidFill>
                <a:latin typeface="Arial" panose="020B0604020202020204" pitchFamily="34" charset="0"/>
                <a:cs typeface="Arial" panose="020B0604020202020204" pitchFamily="34" charset="0"/>
              </a:rPr>
              <a:t> base</a:t>
            </a:r>
          </a:p>
        </p:txBody>
      </p:sp>
      <p:sp>
        <p:nvSpPr>
          <p:cNvPr id="85" name="Chevron 84">
            <a:extLst>
              <a:ext uri="{FF2B5EF4-FFF2-40B4-BE49-F238E27FC236}">
                <a16:creationId xmlns:a16="http://schemas.microsoft.com/office/drawing/2014/main" id="{06A604F9-6CB5-A349-8FA0-5E1E9038019C}"/>
              </a:ext>
            </a:extLst>
          </p:cNvPr>
          <p:cNvSpPr/>
          <p:nvPr/>
        </p:nvSpPr>
        <p:spPr>
          <a:xfrm>
            <a:off x="4817777" y="1783471"/>
            <a:ext cx="2520000" cy="786375"/>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Desarrollo de </a:t>
            </a:r>
            <a:r>
              <a:rPr lang="en-GB" dirty="0" err="1">
                <a:solidFill>
                  <a:schemeClr val="tx1"/>
                </a:solidFill>
                <a:latin typeface="Arial" panose="020B0604020202020204" pitchFamily="34" charset="0"/>
                <a:cs typeface="Arial" panose="020B0604020202020204" pitchFamily="34" charset="0"/>
              </a:rPr>
              <a:t>escenarios</a:t>
            </a:r>
            <a:endParaRPr lang="en-GB" dirty="0">
              <a:solidFill>
                <a:schemeClr val="tx1"/>
              </a:solidFill>
              <a:latin typeface="Arial" panose="020B0604020202020204" pitchFamily="34" charset="0"/>
              <a:cs typeface="Arial" panose="020B0604020202020204" pitchFamily="34" charset="0"/>
            </a:endParaRPr>
          </a:p>
        </p:txBody>
      </p:sp>
      <p:sp>
        <p:nvSpPr>
          <p:cNvPr id="86" name="Chevron 85">
            <a:extLst>
              <a:ext uri="{FF2B5EF4-FFF2-40B4-BE49-F238E27FC236}">
                <a16:creationId xmlns:a16="http://schemas.microsoft.com/office/drawing/2014/main" id="{B7D412C8-9BDF-844C-9895-F2A5875B0D24}"/>
              </a:ext>
            </a:extLst>
          </p:cNvPr>
          <p:cNvSpPr/>
          <p:nvPr/>
        </p:nvSpPr>
        <p:spPr>
          <a:xfrm>
            <a:off x="7291772" y="1810105"/>
            <a:ext cx="2520000" cy="759741"/>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err="1">
                <a:solidFill>
                  <a:schemeClr val="bg1"/>
                </a:solidFill>
                <a:latin typeface="Arial" panose="020B0604020202020204" pitchFamily="34" charset="0"/>
                <a:cs typeface="Arial" panose="020B0604020202020204" pitchFamily="34" charset="0"/>
              </a:rPr>
              <a:t>Proyecciones</a:t>
            </a:r>
            <a:r>
              <a:rPr lang="en-GB" dirty="0">
                <a:solidFill>
                  <a:schemeClr val="bg1"/>
                </a:solidFill>
                <a:latin typeface="Arial" panose="020B0604020202020204" pitchFamily="34" charset="0"/>
                <a:cs typeface="Arial" panose="020B0604020202020204" pitchFamily="34" charset="0"/>
              </a:rPr>
              <a:t> de la </a:t>
            </a:r>
            <a:r>
              <a:rPr lang="en-GB" dirty="0" err="1">
                <a:solidFill>
                  <a:schemeClr val="bg1"/>
                </a:solidFill>
                <a:latin typeface="Arial" panose="020B0604020202020204" pitchFamily="34" charset="0"/>
                <a:cs typeface="Arial" panose="020B0604020202020204" pitchFamily="34" charset="0"/>
              </a:rPr>
              <a:t>demanda</a:t>
            </a:r>
            <a:r>
              <a:rPr lang="en-GB" dirty="0">
                <a:solidFill>
                  <a:schemeClr val="bg1"/>
                </a:solidFill>
                <a:latin typeface="Arial" panose="020B0604020202020204" pitchFamily="34" charset="0"/>
                <a:cs typeface="Arial" panose="020B0604020202020204" pitchFamily="34" charset="0"/>
              </a:rPr>
              <a:t> de </a:t>
            </a:r>
            <a:r>
              <a:rPr lang="en-GB" dirty="0" err="1">
                <a:solidFill>
                  <a:schemeClr val="bg1"/>
                </a:solidFill>
                <a:latin typeface="Arial" panose="020B0604020202020204" pitchFamily="34" charset="0"/>
                <a:cs typeface="Arial" panose="020B0604020202020204" pitchFamily="34" charset="0"/>
              </a:rPr>
              <a:t>energía</a:t>
            </a:r>
            <a:endParaRPr lang="en-GB" dirty="0">
              <a:solidFill>
                <a:schemeClr val="bg1"/>
              </a:solidFill>
              <a:latin typeface="Arial" panose="020B0604020202020204" pitchFamily="34" charset="0"/>
              <a:cs typeface="Arial" panose="020B0604020202020204" pitchFamily="34" charset="0"/>
            </a:endParaRPr>
          </a:p>
        </p:txBody>
      </p:sp>
      <p:sp>
        <p:nvSpPr>
          <p:cNvPr id="87" name="Oval 86">
            <a:extLst>
              <a:ext uri="{FF2B5EF4-FFF2-40B4-BE49-F238E27FC236}">
                <a16:creationId xmlns:a16="http://schemas.microsoft.com/office/drawing/2014/main" id="{87EDCA02-A5E9-3243-BDEC-8A72DDB76C90}"/>
              </a:ext>
            </a:extLst>
          </p:cNvPr>
          <p:cNvSpPr/>
          <p:nvPr/>
        </p:nvSpPr>
        <p:spPr>
          <a:xfrm>
            <a:off x="10355075" y="1753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21.mp3" descr="Track7_Lecture6_Slide21.mp3">
            <a:hlinkClick r:id="" action="ppaction://media"/>
            <a:extLst>
              <a:ext uri="{FF2B5EF4-FFF2-40B4-BE49-F238E27FC236}">
                <a16:creationId xmlns:a16="http://schemas.microsoft.com/office/drawing/2014/main" id="{8B9DC6DF-B594-4D4A-B20B-D6A6F58B83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17245" y="268555"/>
            <a:ext cx="812800" cy="812800"/>
          </a:xfrm>
          <a:prstGeom prst="rect">
            <a:avLst/>
          </a:prstGeom>
        </p:spPr>
      </p:pic>
    </p:spTree>
    <p:extLst>
      <p:ext uri="{BB962C8B-B14F-4D97-AF65-F5344CB8AC3E}">
        <p14:creationId xmlns:p14="http://schemas.microsoft.com/office/powerpoint/2010/main" val="20128290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52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t>22</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258351"/>
            <a:ext cx="849388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Conferencia</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6.4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Estudio</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MAED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1149242"/>
            <a:ext cx="6217920" cy="743217"/>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Proyección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la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demanda</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energía</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ejemplo</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producción</a:t>
            </a:r>
            <a:endPar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542785" cy="1671227"/>
          </a:xfrm>
          <a:prstGeom prst="rect">
            <a:avLst/>
          </a:prstGeom>
          <a:noFill/>
        </p:spPr>
        <p:txBody>
          <a:bodyPr wrap="square" rtlCol="0">
            <a:spAutoFit/>
          </a:bodyPr>
          <a:lstStyle/>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p:txBody>
      </p:sp>
      <p:pic>
        <p:nvPicPr>
          <p:cNvPr id="84" name="Picture 83">
            <a:extLst>
              <a:ext uri="{FF2B5EF4-FFF2-40B4-BE49-F238E27FC236}">
                <a16:creationId xmlns:a16="http://schemas.microsoft.com/office/drawing/2014/main" id="{C4082D0F-620B-C94F-A423-7ADCC76B52BD}"/>
              </a:ext>
            </a:extLst>
          </p:cNvPr>
          <p:cNvPicPr>
            <a:picLocks noChangeAspect="1"/>
          </p:cNvPicPr>
          <p:nvPr/>
        </p:nvPicPr>
        <p:blipFill>
          <a:blip r:embed="rId6"/>
          <a:stretch>
            <a:fillRect/>
          </a:stretch>
        </p:blipFill>
        <p:spPr>
          <a:xfrm>
            <a:off x="892544" y="2738783"/>
            <a:ext cx="4754493" cy="3616295"/>
          </a:xfrm>
          <a:prstGeom prst="rect">
            <a:avLst/>
          </a:prstGeom>
        </p:spPr>
      </p:pic>
      <p:sp>
        <p:nvSpPr>
          <p:cNvPr id="85" name="TextBox 84">
            <a:extLst>
              <a:ext uri="{FF2B5EF4-FFF2-40B4-BE49-F238E27FC236}">
                <a16:creationId xmlns:a16="http://schemas.microsoft.com/office/drawing/2014/main" id="{D24586BA-E3FD-314E-BC42-043114EF6500}"/>
              </a:ext>
            </a:extLst>
          </p:cNvPr>
          <p:cNvSpPr txBox="1"/>
          <p:nvPr/>
        </p:nvSpPr>
        <p:spPr>
          <a:xfrm>
            <a:off x="1251730" y="3142280"/>
            <a:ext cx="2242922"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Escenario de referencia</a:t>
            </a:r>
          </a:p>
        </p:txBody>
      </p:sp>
      <p:cxnSp>
        <p:nvCxnSpPr>
          <p:cNvPr id="86" name="Straight Arrow Connector 85">
            <a:extLst>
              <a:ext uri="{FF2B5EF4-FFF2-40B4-BE49-F238E27FC236}">
                <a16:creationId xmlns:a16="http://schemas.microsoft.com/office/drawing/2014/main" id="{BE433555-2888-E143-92F1-2B3C37F7B407}"/>
              </a:ext>
            </a:extLst>
          </p:cNvPr>
          <p:cNvCxnSpPr>
            <a:cxnSpLocks/>
          </p:cNvCxnSpPr>
          <p:nvPr/>
        </p:nvCxnSpPr>
        <p:spPr>
          <a:xfrm flipV="1">
            <a:off x="5647037" y="3621731"/>
            <a:ext cx="1080000" cy="925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95DD6626-5F31-2C45-A4A7-5F5950782BA2}"/>
              </a:ext>
            </a:extLst>
          </p:cNvPr>
          <p:cNvCxnSpPr>
            <a:cxnSpLocks/>
            <a:stCxn id="84" idx="3"/>
          </p:cNvCxnSpPr>
          <p:nvPr/>
        </p:nvCxnSpPr>
        <p:spPr>
          <a:xfrm>
            <a:off x="5647037" y="4546931"/>
            <a:ext cx="1074309" cy="925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2D1B380-8F45-004D-B3FC-93B651459978}"/>
              </a:ext>
            </a:extLst>
          </p:cNvPr>
          <p:cNvCxnSpPr>
            <a:cxnSpLocks/>
            <a:stCxn id="84" idx="3"/>
          </p:cNvCxnSpPr>
          <p:nvPr/>
        </p:nvCxnSpPr>
        <p:spPr>
          <a:xfrm flipV="1">
            <a:off x="5647036" y="4546930"/>
            <a:ext cx="108000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33D38A2-0E8E-6540-A0CB-C452E76E139E}"/>
              </a:ext>
            </a:extLst>
          </p:cNvPr>
          <p:cNvSpPr txBox="1"/>
          <p:nvPr/>
        </p:nvSpPr>
        <p:spPr>
          <a:xfrm>
            <a:off x="6830401" y="3421676"/>
            <a:ext cx="1882247" cy="400110"/>
          </a:xfrm>
          <a:prstGeom prst="rect">
            <a:avLst/>
          </a:prstGeom>
          <a:noFill/>
        </p:spPr>
        <p:txBody>
          <a:bodyPr wrap="none" rtlCol="0" anchor="ctr">
            <a:spAutoFit/>
          </a:bodyPr>
          <a:lstStyle/>
          <a:p>
            <a:r>
              <a:rPr lang="en-GB" sz="2000">
                <a:latin typeface="Arial" panose="020B0604020202020204" pitchFamily="34" charset="0"/>
                <a:cs typeface="Arial" panose="020B0604020202020204" pitchFamily="34" charset="0"/>
              </a:rPr>
              <a:t>Escenario bajo</a:t>
            </a:r>
          </a:p>
        </p:txBody>
      </p:sp>
      <p:sp>
        <p:nvSpPr>
          <p:cNvPr id="90" name="TextBox 89">
            <a:extLst>
              <a:ext uri="{FF2B5EF4-FFF2-40B4-BE49-F238E27FC236}">
                <a16:creationId xmlns:a16="http://schemas.microsoft.com/office/drawing/2014/main" id="{ADCFD937-427A-BA45-9126-08C4BE8E7D45}"/>
              </a:ext>
            </a:extLst>
          </p:cNvPr>
          <p:cNvSpPr txBox="1"/>
          <p:nvPr/>
        </p:nvSpPr>
        <p:spPr>
          <a:xfrm>
            <a:off x="6830401" y="4346875"/>
            <a:ext cx="2593980" cy="400110"/>
          </a:xfrm>
          <a:prstGeom prst="rect">
            <a:avLst/>
          </a:prstGeom>
          <a:noFill/>
        </p:spPr>
        <p:txBody>
          <a:bodyPr wrap="none" rtlCol="0" anchor="ctr">
            <a:spAutoFit/>
          </a:bodyPr>
          <a:lstStyle/>
          <a:p>
            <a:r>
              <a:rPr lang="en-GB" sz="2000">
                <a:latin typeface="Arial" panose="020B0604020202020204" pitchFamily="34" charset="0"/>
                <a:cs typeface="Arial" panose="020B0604020202020204" pitchFamily="34" charset="0"/>
              </a:rPr>
              <a:t>Escenario intermedio</a:t>
            </a:r>
          </a:p>
        </p:txBody>
      </p:sp>
      <p:sp>
        <p:nvSpPr>
          <p:cNvPr id="91" name="TextBox 90">
            <a:extLst>
              <a:ext uri="{FF2B5EF4-FFF2-40B4-BE49-F238E27FC236}">
                <a16:creationId xmlns:a16="http://schemas.microsoft.com/office/drawing/2014/main" id="{DEDBDD80-3C89-094B-A921-783484607D0B}"/>
              </a:ext>
            </a:extLst>
          </p:cNvPr>
          <p:cNvSpPr txBox="1"/>
          <p:nvPr/>
        </p:nvSpPr>
        <p:spPr>
          <a:xfrm>
            <a:off x="6830839" y="5268326"/>
            <a:ext cx="1810111" cy="400110"/>
          </a:xfrm>
          <a:prstGeom prst="rect">
            <a:avLst/>
          </a:prstGeom>
          <a:noFill/>
        </p:spPr>
        <p:txBody>
          <a:bodyPr wrap="none" rtlCol="0" anchor="ctr">
            <a:spAutoFit/>
          </a:bodyPr>
          <a:lstStyle/>
          <a:p>
            <a:r>
              <a:rPr lang="en-GB" sz="2000">
                <a:latin typeface="Arial" panose="020B0604020202020204" pitchFamily="34" charset="0"/>
                <a:cs typeface="Arial" panose="020B0604020202020204" pitchFamily="34" charset="0"/>
              </a:rPr>
              <a:t>Escenario alto</a:t>
            </a:r>
          </a:p>
        </p:txBody>
      </p:sp>
      <p:sp>
        <p:nvSpPr>
          <p:cNvPr id="18" name="Chevron 17">
            <a:extLst>
              <a:ext uri="{FF2B5EF4-FFF2-40B4-BE49-F238E27FC236}">
                <a16:creationId xmlns:a16="http://schemas.microsoft.com/office/drawing/2014/main" id="{73D8B34C-9765-0F4F-B671-B52B4601F521}"/>
              </a:ext>
            </a:extLst>
          </p:cNvPr>
          <p:cNvSpPr/>
          <p:nvPr/>
        </p:nvSpPr>
        <p:spPr>
          <a:xfrm>
            <a:off x="2343781" y="192066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Reconstrucción del año base</a:t>
            </a:r>
          </a:p>
        </p:txBody>
      </p:sp>
      <p:sp>
        <p:nvSpPr>
          <p:cNvPr id="19" name="Chevron 18">
            <a:extLst>
              <a:ext uri="{FF2B5EF4-FFF2-40B4-BE49-F238E27FC236}">
                <a16:creationId xmlns:a16="http://schemas.microsoft.com/office/drawing/2014/main" id="{5CABE613-2A6B-244A-AF37-6F8F279ADAC1}"/>
              </a:ext>
            </a:extLst>
          </p:cNvPr>
          <p:cNvSpPr/>
          <p:nvPr/>
        </p:nvSpPr>
        <p:spPr>
          <a:xfrm>
            <a:off x="4817777"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Desarrollo de escenarios</a:t>
            </a:r>
          </a:p>
        </p:txBody>
      </p:sp>
      <p:sp>
        <p:nvSpPr>
          <p:cNvPr id="20" name="Chevron 19">
            <a:extLst>
              <a:ext uri="{FF2B5EF4-FFF2-40B4-BE49-F238E27FC236}">
                <a16:creationId xmlns:a16="http://schemas.microsoft.com/office/drawing/2014/main" id="{3D116F83-1C5E-8E42-8F76-A8D4041AA54A}"/>
              </a:ext>
            </a:extLst>
          </p:cNvPr>
          <p:cNvSpPr/>
          <p:nvPr/>
        </p:nvSpPr>
        <p:spPr>
          <a:xfrm>
            <a:off x="7291772" y="19218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err="1">
                <a:solidFill>
                  <a:schemeClr val="bg1"/>
                </a:solidFill>
                <a:latin typeface="Arial" panose="020B0604020202020204" pitchFamily="34" charset="0"/>
                <a:cs typeface="Arial" panose="020B0604020202020204" pitchFamily="34" charset="0"/>
              </a:rPr>
              <a:t>Proyecciones</a:t>
            </a:r>
            <a:r>
              <a:rPr lang="en-GB" sz="1400" dirty="0">
                <a:solidFill>
                  <a:schemeClr val="bg1"/>
                </a:solidFill>
                <a:latin typeface="Arial" panose="020B0604020202020204" pitchFamily="34" charset="0"/>
                <a:cs typeface="Arial" panose="020B0604020202020204" pitchFamily="34" charset="0"/>
              </a:rPr>
              <a:t> de la </a:t>
            </a:r>
            <a:r>
              <a:rPr lang="en-GB" sz="1400" dirty="0" err="1">
                <a:solidFill>
                  <a:schemeClr val="bg1"/>
                </a:solidFill>
                <a:latin typeface="Arial" panose="020B0604020202020204" pitchFamily="34" charset="0"/>
                <a:cs typeface="Arial" panose="020B0604020202020204" pitchFamily="34" charset="0"/>
              </a:rPr>
              <a:t>demanda</a:t>
            </a:r>
            <a:r>
              <a:rPr lang="en-GB" sz="1400" dirty="0">
                <a:solidFill>
                  <a:schemeClr val="bg1"/>
                </a:solidFill>
                <a:latin typeface="Arial" panose="020B0604020202020204" pitchFamily="34" charset="0"/>
                <a:cs typeface="Arial" panose="020B0604020202020204" pitchFamily="34" charset="0"/>
              </a:rPr>
              <a:t> de </a:t>
            </a:r>
            <a:r>
              <a:rPr lang="en-GB" sz="1400" dirty="0" err="1">
                <a:solidFill>
                  <a:schemeClr val="bg1"/>
                </a:solidFill>
                <a:latin typeface="Arial" panose="020B0604020202020204" pitchFamily="34" charset="0"/>
                <a:cs typeface="Arial" panose="020B0604020202020204" pitchFamily="34" charset="0"/>
              </a:rPr>
              <a:t>energía</a:t>
            </a:r>
            <a:endParaRPr lang="en-GB" sz="1400" dirty="0">
              <a:solidFill>
                <a:schemeClr val="bg1"/>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FD576138-5795-3842-B569-A43D0AA757C0}"/>
              </a:ext>
            </a:extLst>
          </p:cNvPr>
          <p:cNvSpPr/>
          <p:nvPr/>
        </p:nvSpPr>
        <p:spPr>
          <a:xfrm>
            <a:off x="10420620" y="812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22.mp3" descr="Track7_Lecture6_Slide22.mp3">
            <a:hlinkClick r:id="" action="ppaction://media"/>
            <a:extLst>
              <a:ext uri="{FF2B5EF4-FFF2-40B4-BE49-F238E27FC236}">
                <a16:creationId xmlns:a16="http://schemas.microsoft.com/office/drawing/2014/main" id="{742F6350-76E7-1947-8A88-50F1E49FCC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1985" y="152602"/>
            <a:ext cx="812800" cy="812800"/>
          </a:xfrm>
          <a:prstGeom prst="rect">
            <a:avLst/>
          </a:prstGeom>
        </p:spPr>
      </p:pic>
    </p:spTree>
    <p:extLst>
      <p:ext uri="{BB962C8B-B14F-4D97-AF65-F5344CB8AC3E}">
        <p14:creationId xmlns:p14="http://schemas.microsoft.com/office/powerpoint/2010/main" val="28122488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53CFA941-6E96-3F48-8440-5AAF5107465D}"/>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B9A4E838-A11E-4B14-BA4F-3B6219435E59}"/>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 </a:t>
            </a:r>
            <a:r>
              <a:rPr lang="en-US" sz="800" dirty="0">
                <a:solidFill>
                  <a:schemeClr val="bg1"/>
                </a:solidFill>
                <a:latin typeface="Open Sans"/>
                <a:ea typeface="+mn-lt"/>
                <a:cs typeface="+mn-lt"/>
              </a:rPr>
              <a:t>F., Ahsan A., Halloran C., Vijay, A., </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a:t>
            </a:r>
            <a:r>
              <a:rPr lang="en-US" sz="800" dirty="0" err="1">
                <a:solidFill>
                  <a:schemeClr val="bg1"/>
                </a:solidFill>
                <a:latin typeface="Open Sans"/>
                <a:ea typeface="+mn-lt"/>
                <a:cs typeface="+mn-lt"/>
              </a:rPr>
              <a:t>Hasanovic </a:t>
            </a:r>
            <a:r>
              <a:rPr lang="en-US" sz="800" dirty="0">
                <a:solidFill>
                  <a:schemeClr val="bg1"/>
                </a:solidFill>
                <a:latin typeface="Open Sans"/>
                <a:ea typeface="+mn-lt"/>
                <a:cs typeface="+mn-lt"/>
              </a:rPr>
              <a:t>S., </a:t>
            </a:r>
            <a:r>
              <a:rPr lang="en-US" sz="800" dirty="0" err="1">
                <a:solidFill>
                  <a:schemeClr val="bg1"/>
                </a:solidFill>
                <a:latin typeface="Open Sans"/>
                <a:ea typeface="+mn-lt"/>
                <a:cs typeface="+mn-lt"/>
              </a:rPr>
              <a:t>Gritsevskyi </a:t>
            </a:r>
            <a:r>
              <a:rPr lang="en-US" sz="800" dirty="0">
                <a:solidFill>
                  <a:schemeClr val="bg1"/>
                </a:solidFill>
                <a:latin typeface="Open Sans"/>
                <a:ea typeface="+mn-lt"/>
                <a:cs typeface="+mn-lt"/>
              </a:rPr>
              <a:t>A, </a:t>
            </a:r>
            <a:r>
              <a:rPr lang="en-US" sz="800" dirty="0" err="1">
                <a:solidFill>
                  <a:schemeClr val="bg1"/>
                </a:solidFill>
                <a:latin typeface="Open Sans"/>
                <a:ea typeface="+mn-lt"/>
                <a:cs typeface="+mn-lt"/>
              </a:rPr>
              <a:t>Stankeviciute </a:t>
            </a:r>
            <a:r>
              <a:rPr lang="en-US" sz="800" dirty="0">
                <a:solidFill>
                  <a:schemeClr val="bg1"/>
                </a:solidFill>
                <a:latin typeface="Open Sans"/>
                <a:ea typeface="+mn-lt"/>
                <a:cs typeface="+mn-lt"/>
              </a:rPr>
              <a:t>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 </a:t>
            </a:r>
            <a:r>
              <a:rPr lang="en-US" sz="800" dirty="0">
                <a:solidFill>
                  <a:schemeClr val="bg1"/>
                </a:solidFill>
                <a:latin typeface="Open Sans"/>
                <a:ea typeface="+mn-lt"/>
                <a:cs typeface="+mn-lt"/>
              </a:rPr>
              <a:t>M., </a:t>
            </a:r>
            <a:r>
              <a:rPr lang="en-US" sz="800" dirty="0" err="1">
                <a:solidFill>
                  <a:schemeClr val="bg1"/>
                </a:solidFill>
                <a:latin typeface="Open Sans"/>
                <a:ea typeface="+mn-lt"/>
                <a:cs typeface="+mn-lt"/>
              </a:rPr>
              <a:t>Hirmer </a:t>
            </a:r>
            <a:r>
              <a:rPr lang="en-US" sz="800" dirty="0">
                <a:solidFill>
                  <a:schemeClr val="bg1"/>
                </a:solidFill>
                <a:latin typeface="Open Sans"/>
                <a:ea typeface="+mn-lt"/>
                <a:cs typeface="+mn-lt"/>
              </a:rPr>
              <a:t>S., 2021. Clase 6: Introducción a MAED-D, Estudio de Balance Energético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MAED (proyecciones de demanda). Versión 1.0.  [presentación en línea]. Programa de Crecimiento Compatible con el Clima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el Organismo Internacional de Energía Atómica.</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ACF7227C-CC9E-419F-91A5-0D144672523F}"/>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Cursos CCG (esto le llevará </a:t>
            </a:r>
            <a:br>
              <a:rPr lang="en-US" sz="800">
                <a:latin typeface="Open Sans"/>
                <a:ea typeface="+mn-lt"/>
                <a:cs typeface="+mn-lt"/>
              </a:rPr>
            </a:br>
            <a:r>
              <a:rPr lang="en-US" sz="800">
                <a:solidFill>
                  <a:schemeClr val="bg1"/>
                </a:solidFill>
                <a:latin typeface="Open Sans"/>
                <a:ea typeface="+mn-lt"/>
                <a:cs typeface="+mn-lt"/>
              </a:rPr>
              <a:t>a la página web http://www.ClimateCompatibleGrowth.com/teachingmaterials)</a:t>
            </a:r>
          </a:p>
        </p:txBody>
      </p:sp>
      <p:grpSp>
        <p:nvGrpSpPr>
          <p:cNvPr id="7" name="Group 6">
            <a:extLst>
              <a:ext uri="{FF2B5EF4-FFF2-40B4-BE49-F238E27FC236}">
                <a16:creationId xmlns:a16="http://schemas.microsoft.com/office/drawing/2014/main" id="{2EEF0174-A70C-4742-A8E6-B4B51B4506BA}"/>
              </a:ext>
            </a:extLst>
          </p:cNvPr>
          <p:cNvGrpSpPr/>
          <p:nvPr/>
        </p:nvGrpSpPr>
        <p:grpSpPr>
          <a:xfrm>
            <a:off x="3339465" y="4101446"/>
            <a:ext cx="1877504" cy="558800"/>
            <a:chOff x="929196" y="5461000"/>
            <a:chExt cx="1877504" cy="558800"/>
          </a:xfrm>
        </p:grpSpPr>
        <p:sp>
          <p:nvSpPr>
            <p:cNvPr id="8" name="Rounded Rectangle 7">
              <a:hlinkClick r:id="rId3"/>
              <a:extLst>
                <a:ext uri="{FF2B5EF4-FFF2-40B4-BE49-F238E27FC236}">
                  <a16:creationId xmlns:a16="http://schemas.microsoft.com/office/drawing/2014/main" id="{11DB53EE-84FE-944A-9685-62EE543384F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2256495-89A8-614C-B4D0-6A6CAD31C984}"/>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0" name="Rounded Rectangle 9">
              <a:hlinkClick r:id="rId4"/>
              <a:extLst>
                <a:ext uri="{FF2B5EF4-FFF2-40B4-BE49-F238E27FC236}">
                  <a16:creationId xmlns:a16="http://schemas.microsoft.com/office/drawing/2014/main" id="{3D10D3B4-EFD1-154E-8304-DE01D16960D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5488" y="744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2" name="Title 1">
            <a:extLst>
              <a:ext uri="{FF2B5EF4-FFF2-40B4-BE49-F238E27FC236}">
                <a16:creationId xmlns:a16="http://schemas.microsoft.com/office/drawing/2014/main" id="{77FF460C-D27C-124C-A1FD-4E01852AAF5D}"/>
              </a:ext>
            </a:extLst>
          </p:cNvPr>
          <p:cNvSpPr>
            <a:spLocks noGrp="1"/>
          </p:cNvSpPr>
          <p:nvPr>
            <p:ph type="title"/>
          </p:nvPr>
        </p:nvSpPr>
        <p:spPr>
          <a:xfrm>
            <a:off x="838200" y="301997"/>
            <a:ext cx="9259957" cy="1325563"/>
          </a:xfrm>
        </p:spPr>
        <p:txBody>
          <a:bodyPr/>
          <a:lstStyle/>
          <a:p>
            <a:r>
              <a:rPr lang="en-GB" dirty="0">
                <a:latin typeface="Arial" panose="020B0604020202020204" pitchFamily="34" charset="0"/>
                <a:cs typeface="Arial" panose="020B0604020202020204" pitchFamily="34" charset="0"/>
                <a:sym typeface="Bodoni SvtyTwo ITC TT-Book"/>
              </a:rPr>
              <a:t>Conferencia 6.1 Visión general del MAED</a:t>
            </a:r>
            <a:endParaRPr lang="en-GB" dirty="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C0C9BC03-9D9F-8D44-A6DD-BF52B0DA8A6B}"/>
              </a:ext>
            </a:extLst>
          </p:cNvPr>
          <p:cNvSpPr>
            <a:spLocks noGrp="1"/>
          </p:cNvSpPr>
          <p:nvPr>
            <p:ph idx="1"/>
          </p:nvPr>
        </p:nvSpPr>
        <p:spPr>
          <a:xfrm>
            <a:off x="838200" y="1735019"/>
            <a:ext cx="6940176" cy="4351338"/>
          </a:xfrm>
        </p:spPr>
        <p:txBody>
          <a:bodyPr/>
          <a:lstStyle/>
          <a:p>
            <a:pPr marL="0" lvl="6" indent="0" eaLnBrk="0" fontAlgn="base" hangingPunct="0">
              <a:buClr>
                <a:srgbClr val="333333"/>
              </a:buClr>
              <a:buSzPts val="1300"/>
              <a:buNone/>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Principales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características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MAED</a:t>
            </a:r>
          </a:p>
          <a:p>
            <a:pPr marL="0" lvl="6" indent="0">
              <a:lnSpc>
                <a:spcPct val="100000"/>
              </a:lnSpc>
              <a:spcBef>
                <a:spcPts val="1000"/>
              </a:spcBef>
              <a:buClr>
                <a:srgbClr val="333333"/>
              </a:buClr>
              <a:buSzPts val="1300"/>
              <a:buNone/>
              <a:defRPr/>
            </a:pPr>
            <a:r>
              <a:rPr lang="en-GB" sz="1900" b="1" dirty="0">
                <a:latin typeface="Arial" panose="020B0604020202020204" pitchFamily="34" charset="0"/>
                <a:ea typeface="Open Sans" panose="020B0606030504020204" pitchFamily="34" charset="0"/>
                <a:cs typeface="Arial" panose="020B0604020202020204" pitchFamily="34" charset="0"/>
                <a:sym typeface="Calibri"/>
              </a:rPr>
              <a:t>MAED</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Modelo</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análisis</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la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demanda</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energética</a:t>
            </a:r>
            <a:endParaRPr lang="en-GB" sz="19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00000"/>
              </a:lnSpc>
              <a:spcBef>
                <a:spcPts val="1000"/>
              </a:spcBef>
              <a:buClr>
                <a:srgbClr val="333333"/>
              </a:buClr>
              <a:buSzPts val="1300"/>
              <a:defRPr/>
            </a:pPr>
            <a:r>
              <a:rPr lang="en-GB" sz="1900" dirty="0">
                <a:latin typeface="Arial" panose="020B0604020202020204" pitchFamily="34" charset="0"/>
                <a:ea typeface="Open Sans" panose="020B0606030504020204" pitchFamily="34" charset="0"/>
                <a:cs typeface="Arial" panose="020B0604020202020204" pitchFamily="34" charset="0"/>
                <a:sym typeface="Calibri"/>
              </a:rPr>
              <a:t>El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modelo</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simulación</a:t>
            </a:r>
            <a:r>
              <a:rPr lang="en-GB" sz="1900" dirty="0">
                <a:latin typeface="Arial" panose="020B0604020202020204" pitchFamily="34" charset="0"/>
                <a:ea typeface="Open Sans" panose="020B0606030504020204" pitchFamily="34" charset="0"/>
                <a:cs typeface="Arial" panose="020B0604020202020204" pitchFamily="34" charset="0"/>
                <a:sym typeface="Calibri"/>
              </a:rPr>
              <a:t> es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el</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más</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adecuado</a:t>
            </a:r>
            <a:r>
              <a:rPr lang="en-GB" sz="1900" dirty="0">
                <a:latin typeface="Arial" panose="020B0604020202020204" pitchFamily="34" charset="0"/>
                <a:ea typeface="Open Sans" panose="020B0606030504020204" pitchFamily="34" charset="0"/>
                <a:cs typeface="Arial" panose="020B0604020202020204" pitchFamily="34" charset="0"/>
                <a:sym typeface="Calibri"/>
              </a:rPr>
              <a:t> para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el</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análisis</a:t>
            </a:r>
            <a:r>
              <a:rPr lang="en-GB" sz="1900" dirty="0">
                <a:latin typeface="Arial" panose="020B0604020202020204" pitchFamily="34" charset="0"/>
                <a:ea typeface="Open Sans" panose="020B0606030504020204" pitchFamily="34" charset="0"/>
                <a:cs typeface="Arial" panose="020B0604020202020204" pitchFamily="34" charset="0"/>
                <a:sym typeface="Calibri"/>
              </a:rPr>
              <a:t> a largo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plazo</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endParaRPr lang="en-GB" sz="19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00000"/>
              </a:lnSpc>
              <a:spcBef>
                <a:spcPts val="1000"/>
              </a:spcBef>
              <a:buClr>
                <a:srgbClr val="333333"/>
              </a:buClr>
              <a:buSzPts val="1300"/>
              <a:defRPr/>
            </a:pPr>
            <a:r>
              <a:rPr lang="en-GB" sz="1900" dirty="0" err="1">
                <a:latin typeface="Arial" panose="020B0604020202020204" pitchFamily="34" charset="0"/>
                <a:ea typeface="Open Sans" panose="020B0606030504020204" pitchFamily="34" charset="0"/>
                <a:cs typeface="Arial" panose="020B0604020202020204" pitchFamily="34" charset="0"/>
                <a:sym typeface="Calibri"/>
              </a:rPr>
              <a:t>Utilizar</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el</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enfoque</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escenarios</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ascendentes</a:t>
            </a:r>
            <a:r>
              <a:rPr lang="en-GB" sz="1900" dirty="0">
                <a:latin typeface="Arial" panose="020B0604020202020204" pitchFamily="34" charset="0"/>
                <a:ea typeface="Open Sans" panose="020B0606030504020204" pitchFamily="34" charset="0"/>
                <a:cs typeface="Arial" panose="020B0604020202020204" pitchFamily="34" charset="0"/>
                <a:sym typeface="Calibri"/>
              </a:rPr>
              <a:t> para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evaluar</a:t>
            </a:r>
            <a:r>
              <a:rPr lang="en-GB" sz="1900" dirty="0">
                <a:latin typeface="Arial" panose="020B0604020202020204" pitchFamily="34" charset="0"/>
                <a:ea typeface="Open Sans" panose="020B0606030504020204" pitchFamily="34" charset="0"/>
                <a:cs typeface="Arial" panose="020B0604020202020204" pitchFamily="34" charset="0"/>
                <a:sym typeface="Calibri"/>
              </a:rPr>
              <a:t> la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demanda</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energía</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a:t>
            </a:r>
            <a:r>
              <a:rPr lang="en-GB" sz="1900" dirty="0">
                <a:latin typeface="Arial" panose="020B0604020202020204" pitchFamily="34" charset="0"/>
                <a:ea typeface="Open Sans" panose="020B0606030504020204" pitchFamily="34" charset="0"/>
                <a:cs typeface="Arial" panose="020B0604020202020204" pitchFamily="34" charset="0"/>
                <a:sym typeface="Calibri"/>
              </a:rPr>
              <a:t> un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país</a:t>
            </a:r>
            <a:r>
              <a:rPr lang="en-GB" sz="1900" dirty="0">
                <a:latin typeface="Arial" panose="020B0604020202020204" pitchFamily="34" charset="0"/>
                <a:ea typeface="Open Sans" panose="020B0606030504020204" pitchFamily="34" charset="0"/>
                <a:cs typeface="Arial" panose="020B0604020202020204" pitchFamily="34" charset="0"/>
                <a:sym typeface="Calibri"/>
              </a:rPr>
              <a:t> o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región</a:t>
            </a:r>
            <a:r>
              <a:rPr lang="en-GB" sz="1900" dirty="0">
                <a:latin typeface="Arial" panose="020B0604020202020204" pitchFamily="34" charset="0"/>
                <a:ea typeface="Open Sans" panose="020B0606030504020204" pitchFamily="34" charset="0"/>
                <a:cs typeface="Arial" panose="020B0604020202020204" pitchFamily="34" charset="0"/>
                <a:sym typeface="Calibri"/>
              </a:rPr>
              <a:t>.</a:t>
            </a:r>
            <a:endParaRPr lang="en-GB" sz="1900" dirty="0">
              <a:latin typeface="Arial" panose="020B0604020202020204" pitchFamily="34" charset="0"/>
              <a:ea typeface="Open Sans" panose="020B0606030504020204" pitchFamily="34" charset="0"/>
              <a:cs typeface="Arial" panose="020B0604020202020204" pitchFamily="34" charset="0"/>
            </a:endParaRPr>
          </a:p>
          <a:p>
            <a:pPr marL="0" lvl="6" indent="0">
              <a:lnSpc>
                <a:spcPct val="100000"/>
              </a:lnSpc>
              <a:spcBef>
                <a:spcPts val="1000"/>
              </a:spcBef>
              <a:buClr>
                <a:srgbClr val="333333"/>
              </a:buClr>
              <a:buSzPts val="1300"/>
              <a:buNone/>
              <a:defRPr/>
            </a:pPr>
            <a:r>
              <a:rPr lang="en-GB" sz="1900" dirty="0">
                <a:latin typeface="Arial" panose="020B0604020202020204" pitchFamily="34" charset="0"/>
                <a:ea typeface="Open Sans" panose="020B0606030504020204" pitchFamily="34" charset="0"/>
                <a:cs typeface="Arial" panose="020B0604020202020204" pitchFamily="34" charset="0"/>
                <a:sym typeface="Calibri"/>
              </a:rPr>
              <a:t>MAED ha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sido</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diseñado</a:t>
            </a:r>
            <a:r>
              <a:rPr lang="en-GB" sz="1900" dirty="0">
                <a:latin typeface="Arial" panose="020B0604020202020204" pitchFamily="34" charset="0"/>
                <a:ea typeface="Open Sans" panose="020B0606030504020204" pitchFamily="34" charset="0"/>
                <a:cs typeface="Arial" panose="020B0604020202020204" pitchFamily="34" charset="0"/>
                <a:sym typeface="Calibri"/>
              </a:rPr>
              <a:t> para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reflejar</a:t>
            </a:r>
            <a:r>
              <a:rPr lang="en-GB" sz="1900" dirty="0">
                <a:latin typeface="Arial" panose="020B0604020202020204" pitchFamily="34" charset="0"/>
                <a:ea typeface="Open Sans" panose="020B0606030504020204" pitchFamily="34" charset="0"/>
                <a:cs typeface="Arial" panose="020B0604020202020204" pitchFamily="34" charset="0"/>
                <a:sym typeface="Calibri"/>
              </a:rPr>
              <a:t>:</a:t>
            </a:r>
            <a:endParaRPr lang="en-GB" sz="19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00000"/>
              </a:lnSpc>
              <a:spcBef>
                <a:spcPts val="1000"/>
              </a:spcBef>
              <a:buClr>
                <a:srgbClr val="333333"/>
              </a:buClr>
              <a:buSzPts val="1300"/>
              <a:defRPr/>
            </a:pPr>
            <a:r>
              <a:rPr lang="en-GB" sz="1900" dirty="0" err="1">
                <a:latin typeface="Arial" panose="020B0604020202020204" pitchFamily="34" charset="0"/>
                <a:ea typeface="Open Sans" panose="020B0606030504020204" pitchFamily="34" charset="0"/>
                <a:cs typeface="Arial" panose="020B0604020202020204" pitchFamily="34" charset="0"/>
                <a:sym typeface="Calibri"/>
              </a:rPr>
              <a:t>Cambios</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estructurales</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a:t>
            </a:r>
            <a:r>
              <a:rPr lang="en-GB" sz="1900" dirty="0">
                <a:latin typeface="Arial" panose="020B0604020202020204" pitchFamily="34" charset="0"/>
                <a:ea typeface="Open Sans" panose="020B0606030504020204" pitchFamily="34" charset="0"/>
                <a:cs typeface="Arial" panose="020B0604020202020204" pitchFamily="34" charset="0"/>
                <a:sym typeface="Calibri"/>
              </a:rPr>
              <a:t> la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demanda</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energía</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mediante</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el</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análisis</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detallado</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los</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factores</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sociales</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económicos</a:t>
            </a:r>
            <a:r>
              <a:rPr lang="en-GB" sz="1900" dirty="0">
                <a:latin typeface="Arial" panose="020B0604020202020204" pitchFamily="34" charset="0"/>
                <a:ea typeface="Open Sans" panose="020B0606030504020204" pitchFamily="34" charset="0"/>
                <a:cs typeface="Arial" panose="020B0604020202020204" pitchFamily="34" charset="0"/>
                <a:sym typeface="Calibri"/>
              </a:rPr>
              <a:t> y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tecnológicos</a:t>
            </a:r>
            <a:r>
              <a:rPr lang="en-GB" sz="1900" dirty="0">
                <a:latin typeface="Arial" panose="020B0604020202020204" pitchFamily="34" charset="0"/>
                <a:ea typeface="Open Sans" panose="020B0606030504020204" pitchFamily="34" charset="0"/>
                <a:cs typeface="Arial" panose="020B0604020202020204" pitchFamily="34" charset="0"/>
                <a:sym typeface="Calibri"/>
              </a:rPr>
              <a:t>.</a:t>
            </a:r>
            <a:endParaRPr lang="en-GB" sz="19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00000"/>
              </a:lnSpc>
              <a:spcBef>
                <a:spcPts val="1000"/>
              </a:spcBef>
              <a:buClr>
                <a:srgbClr val="333333"/>
              </a:buClr>
              <a:buSzPts val="1300"/>
              <a:defRPr/>
            </a:pPr>
            <a:r>
              <a:rPr lang="en-GB" sz="1900" dirty="0" err="1">
                <a:latin typeface="Arial" panose="020B0604020202020204" pitchFamily="34" charset="0"/>
                <a:ea typeface="Open Sans" panose="020B0606030504020204" pitchFamily="34" charset="0"/>
                <a:cs typeface="Arial" panose="020B0604020202020204" pitchFamily="34" charset="0"/>
                <a:sym typeface="Calibri"/>
              </a:rPr>
              <a:t>Evolución</a:t>
            </a:r>
            <a:r>
              <a:rPr lang="en-GB" sz="1900" dirty="0">
                <a:latin typeface="Arial" panose="020B0604020202020204" pitchFamily="34" charset="0"/>
                <a:ea typeface="Open Sans" panose="020B0606030504020204" pitchFamily="34" charset="0"/>
                <a:cs typeface="Arial" panose="020B0604020202020204" pitchFamily="34" charset="0"/>
                <a:sym typeface="Calibri"/>
              </a:rPr>
              <a:t> del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comportamiento</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potencial</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cada</a:t>
            </a:r>
            <a:r>
              <a:rPr lang="en-GB" sz="1900" dirty="0">
                <a:latin typeface="Arial" panose="020B0604020202020204" pitchFamily="34" charset="0"/>
                <a:ea typeface="Open Sans" panose="020B0606030504020204" pitchFamily="34" charset="0"/>
                <a:cs typeface="Arial" panose="020B0604020202020204" pitchFamily="34" charset="0"/>
                <a:sym typeface="Calibri"/>
              </a:rPr>
              <a:t> forma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energía</a:t>
            </a:r>
            <a:r>
              <a:rPr lang="en-GB" sz="1900" dirty="0">
                <a:latin typeface="Arial" panose="020B0604020202020204" pitchFamily="34" charset="0"/>
                <a:ea typeface="Open Sans" panose="020B0606030504020204" pitchFamily="34" charset="0"/>
                <a:cs typeface="Arial" panose="020B0604020202020204" pitchFamily="34" charset="0"/>
                <a:sym typeface="Calibri"/>
              </a:rPr>
              <a:t> final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por</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ejemplo</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electricidad</a:t>
            </a:r>
            <a:r>
              <a:rPr lang="en-GB" sz="1900" dirty="0">
                <a:latin typeface="Arial" panose="020B0604020202020204" pitchFamily="34" charset="0"/>
                <a:ea typeface="Open Sans" panose="020B0606030504020204" pitchFamily="34" charset="0"/>
                <a:cs typeface="Arial" panose="020B0604020202020204" pitchFamily="34" charset="0"/>
                <a:sym typeface="Calibri"/>
              </a:rPr>
              <a:t>, combustibles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fósiles</a:t>
            </a:r>
            <a:r>
              <a:rPr lang="en-GB" sz="1900" dirty="0">
                <a:latin typeface="Arial" panose="020B0604020202020204" pitchFamily="34" charset="0"/>
                <a:ea typeface="Open Sans" panose="020B0606030504020204" pitchFamily="34" charset="0"/>
                <a:cs typeface="Arial" panose="020B0604020202020204" pitchFamily="34" charset="0"/>
                <a:sym typeface="Calibri"/>
              </a:rPr>
              <a:t>, combustibles para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motores</a:t>
            </a:r>
            <a:r>
              <a:rPr lang="en-GB" sz="1900" dirty="0">
                <a:latin typeface="Arial" panose="020B0604020202020204" pitchFamily="34" charset="0"/>
                <a:ea typeface="Open Sans" panose="020B0606030504020204" pitchFamily="34" charset="0"/>
                <a:cs typeface="Arial" panose="020B0604020202020204" pitchFamily="34" charset="0"/>
                <a:sym typeface="Calibri"/>
              </a:rPr>
              <a:t>, etc.)</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6E876BC7-3F84-3C47-9B46-9423DFD810E8}"/>
              </a:ext>
            </a:extLst>
          </p:cNvPr>
          <p:cNvSpPr/>
          <p:nvPr/>
        </p:nvSpPr>
        <p:spPr>
          <a:xfrm>
            <a:off x="10577496" y="2667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6_Slide3.mp3" descr="Track7_Lecture6_Slide3.mp3">
            <a:hlinkClick r:id="" action="ppaction://media"/>
            <a:extLst>
              <a:ext uri="{FF2B5EF4-FFF2-40B4-BE49-F238E27FC236}">
                <a16:creationId xmlns:a16="http://schemas.microsoft.com/office/drawing/2014/main" id="{A5F94F83-FA6F-FA4A-B203-4D11211676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8861" y="338118"/>
            <a:ext cx="812800" cy="812800"/>
          </a:xfrm>
          <a:prstGeom prst="rect">
            <a:avLst/>
          </a:prstGeom>
        </p:spPr>
      </p:pic>
    </p:spTree>
    <p:extLst>
      <p:ext uri="{BB962C8B-B14F-4D97-AF65-F5344CB8AC3E}">
        <p14:creationId xmlns:p14="http://schemas.microsoft.com/office/powerpoint/2010/main" val="41618453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4107CCE-A72C-884C-A0F0-0507F01B4E30}"/>
                  </a:ext>
                </a:extLst>
              </p:cNvPr>
              <p:cNvSpPr txBox="1"/>
              <p:nvPr/>
            </p:nvSpPr>
            <p:spPr>
              <a:xfrm>
                <a:off x="763748" y="4492094"/>
                <a:ext cx="10542785" cy="1380058"/>
              </a:xfrm>
              <a:prstGeom prst="rect">
                <a:avLst/>
              </a:prstGeom>
              <a:noFill/>
            </p:spPr>
            <p:txBody>
              <a:bodyPr wrap="square" rtlCol="0">
                <a:spAutoFit/>
              </a:bodyPr>
              <a:lstStyle/>
              <a:p>
                <a:pPr marL="0" lvl="6">
                  <a:spcBef>
                    <a:spcPts val="1000"/>
                  </a:spcBef>
                  <a:buClr>
                    <a:srgbClr val="333333"/>
                  </a:buClr>
                  <a:buSzPts val="1300"/>
                  <a:defRPr/>
                </a:pPr>
                <a14:m>
                  <m:oMathPara xmlns:m="http://schemas.openxmlformats.org/officeDocument/2006/math">
                    <m:oMathParaPr>
                      <m:jc m:val="centerGroup"/>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76200" lvl="0">
                  <a:lnSpc>
                    <a:spcPct val="90000"/>
                  </a:lnSpc>
                  <a:buClr>
                    <a:srgbClr val="000000"/>
                  </a:buClr>
                  <a:buSzPts val="1600"/>
                </a:pPr>
                <a14:m>
                  <m:oMathPara xmlns:m="http://schemas.openxmlformats.org/officeDocument/2006/math">
                    <m:oMathParaPr>
                      <m:jc m:val="centerGroup"/>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GB" b="0" i="1" kern="0" smtClean="0">
                              <a:solidFill>
                                <a:srgbClr val="1A1A1A"/>
                              </a:solidFill>
                              <a:latin typeface="Cambria Math" panose="02040503050406030204" pitchFamily="18" charset="0"/>
                              <a:sym typeface="Arial"/>
                            </a:rPr>
                            <m:t>   </m:t>
                          </m:r>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r>
                            <a:rPr lang="en-GB" b="0" i="1" kern="0" smtClean="0">
                              <a:solidFill>
                                <a:srgbClr val="1A1A1A"/>
                              </a:solidFill>
                              <a:latin typeface="Cambria Math" panose="02040503050406030204" pitchFamily="18" charset="0"/>
                              <a:sym typeface="Arial"/>
                            </a:rPr>
                            <m:t>  </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14:m>
                  <m:oMathPara xmlns:m="http://schemas.openxmlformats.org/officeDocument/2006/math">
                    <m:oMathParaPr>
                      <m:jc m:val="centerGroup"/>
                    </m:oMathParaPr>
                    <m:oMath xmlns:m="http://schemas.openxmlformats.org/officeDocument/2006/math">
                      <m:f>
                        <m:fPr>
                          <m:ctrlPr>
                            <a:rPr lang="en-GB" i="1" kern="0" smtClean="0">
                              <a:solidFill>
                                <a:schemeClr val="accent3"/>
                              </a:solidFill>
                              <a:latin typeface="Cambria Math" panose="02040503050406030204" pitchFamily="18" charset="0"/>
                              <a:sym typeface="Arial"/>
                            </a:rPr>
                          </m:ctrlPr>
                        </m:fPr>
                        <m:num>
                          <m:r>
                            <a:rPr lang="en-US" b="0" i="1" kern="0">
                              <a:solidFill>
                                <a:schemeClr val="accent3"/>
                              </a:solidFill>
                              <a:latin typeface="Cambria Math"/>
                              <a:sym typeface="Arial"/>
                            </a:rPr>
                            <m:t>𝐸𝑛𝑒𝑟𝑔𝑦</m:t>
                          </m:r>
                          <m:r>
                            <a:rPr lang="en-US" b="0" i="1" kern="0">
                              <a:solidFill>
                                <a:schemeClr val="accent3"/>
                              </a:solidFill>
                              <a:latin typeface="Cambria Math"/>
                              <a:sym typeface="Arial"/>
                            </a:rPr>
                            <m:t> </m:t>
                          </m:r>
                          <m:r>
                            <a:rPr lang="en-US" b="0" i="1" kern="0">
                              <a:solidFill>
                                <a:schemeClr val="accent3"/>
                              </a:solidFill>
                              <a:latin typeface="Cambria Math"/>
                              <a:sym typeface="Arial"/>
                            </a:rPr>
                            <m:t>𝐶𝑜𝑛𝑠𝑢𝑚𝑝</m:t>
                          </m:r>
                          <m:r>
                            <a:rPr lang="en-US" b="0" i="1" kern="0">
                              <a:solidFill>
                                <a:schemeClr val="accent3"/>
                              </a:solidFill>
                              <a:latin typeface="Cambria Math"/>
                              <a:sym typeface="Arial"/>
                            </a:rPr>
                            <m:t>.</m:t>
                          </m:r>
                          <m:r>
                            <a:rPr lang="en-US" b="0" i="1" kern="0">
                              <a:solidFill>
                                <a:schemeClr val="accent3"/>
                              </a:solidFill>
                              <a:latin typeface="Cambria Math"/>
                              <a:sym typeface="Arial"/>
                            </a:rPr>
                            <m:t>𝑖𝑛</m:t>
                          </m:r>
                          <m:r>
                            <a:rPr lang="en-US" b="0" i="1" kern="0">
                              <a:solidFill>
                                <a:schemeClr val="accent3"/>
                              </a:solidFill>
                              <a:latin typeface="Cambria Math"/>
                              <a:sym typeface="Arial"/>
                            </a:rPr>
                            <m:t> </m:t>
                          </m:r>
                          <m:r>
                            <a:rPr lang="en-US" b="0" i="1" kern="0">
                              <a:solidFill>
                                <a:schemeClr val="accent3"/>
                              </a:solidFill>
                              <a:latin typeface="Cambria Math"/>
                              <a:sym typeface="Arial"/>
                            </a:rPr>
                            <m:t>𝑦𝑒𝑎𝑟</m:t>
                          </m:r>
                          <m:r>
                            <a:rPr lang="en-US" b="0" i="1" kern="0">
                              <a:solidFill>
                                <a:schemeClr val="accent3"/>
                              </a:solidFill>
                              <a:latin typeface="Cambria Math"/>
                              <a:sym typeface="Arial"/>
                            </a:rPr>
                            <m:t> </m:t>
                          </m:r>
                          <m:r>
                            <a:rPr lang="en-US" b="0" i="1" kern="0">
                              <a:solidFill>
                                <a:schemeClr val="accent3"/>
                              </a:solidFill>
                              <a:latin typeface="Cambria Math"/>
                              <a:sym typeface="Arial"/>
                            </a:rPr>
                            <m:t>𝑡</m:t>
                          </m:r>
                        </m:num>
                        <m:den>
                          <m:r>
                            <a:rPr lang="en-US" b="0" i="1" kern="0">
                              <a:solidFill>
                                <a:schemeClr val="accent3"/>
                              </a:solidFill>
                              <a:latin typeface="Cambria Math"/>
                              <a:sym typeface="Arial"/>
                            </a:rPr>
                            <m:t>𝑈𝑛𝑖𝑡</m:t>
                          </m:r>
                          <m:r>
                            <a:rPr lang="en-US" b="0" i="1" kern="0">
                              <a:solidFill>
                                <a:schemeClr val="accent3"/>
                              </a:solidFill>
                              <a:latin typeface="Cambria Math"/>
                              <a:sym typeface="Arial"/>
                            </a:rPr>
                            <m:t> </m:t>
                          </m:r>
                          <m:r>
                            <a:rPr lang="en-US" b="0" i="1" kern="0">
                              <a:solidFill>
                                <a:schemeClr val="accent3"/>
                              </a:solidFill>
                              <a:latin typeface="Cambria Math"/>
                              <a:sym typeface="Arial"/>
                            </a:rPr>
                            <m:t>𝑜𝑓</m:t>
                          </m:r>
                          <m:r>
                            <a:rPr lang="en-US" b="0" i="1" kern="0">
                              <a:solidFill>
                                <a:schemeClr val="accent3"/>
                              </a:solidFill>
                              <a:latin typeface="Cambria Math"/>
                              <a:sym typeface="Arial"/>
                            </a:rPr>
                            <m:t> </m:t>
                          </m:r>
                          <m:r>
                            <a:rPr lang="en-US" b="0" i="1" kern="0">
                              <a:solidFill>
                                <a:schemeClr val="accent3"/>
                              </a:solidFill>
                              <a:latin typeface="Cambria Math"/>
                              <a:sym typeface="Arial"/>
                            </a:rPr>
                            <m:t>𝑑𝑟𝑖𝑣𝑖𝑛𝑔</m:t>
                          </m:r>
                          <m:r>
                            <a:rPr lang="en-US" b="0" i="1" kern="0">
                              <a:solidFill>
                                <a:schemeClr val="accent3"/>
                              </a:solidFill>
                              <a:latin typeface="Cambria Math"/>
                              <a:sym typeface="Arial"/>
                            </a:rPr>
                            <m:t> </m:t>
                          </m:r>
                          <m:r>
                            <a:rPr lang="en-US" b="0" i="1" kern="0">
                              <a:solidFill>
                                <a:schemeClr val="accent3"/>
                              </a:solidFill>
                              <a:latin typeface="Cambria Math"/>
                              <a:sym typeface="Arial"/>
                            </a:rPr>
                            <m:t>𝑝𝑎𝑟𝑎𝑚</m:t>
                          </m:r>
                          <m:r>
                            <a:rPr lang="en-US" b="0" i="1" kern="0">
                              <a:solidFill>
                                <a:schemeClr val="accent3"/>
                              </a:solidFill>
                              <a:latin typeface="Cambria Math"/>
                              <a:sym typeface="Arial"/>
                            </a:rPr>
                            <m:t>. </m:t>
                          </m:r>
                          <m:r>
                            <a:rPr lang="en-US" b="0" i="1" kern="0">
                              <a:solidFill>
                                <a:schemeClr val="accent3"/>
                              </a:solidFill>
                              <a:latin typeface="Cambria Math"/>
                              <a:sym typeface="Arial"/>
                            </a:rPr>
                            <m:t>𝑖𝑛</m:t>
                          </m:r>
                          <m:r>
                            <a:rPr lang="en-US" b="0" i="1" kern="0">
                              <a:solidFill>
                                <a:schemeClr val="accent3"/>
                              </a:solidFill>
                              <a:latin typeface="Cambria Math"/>
                              <a:sym typeface="Arial"/>
                            </a:rPr>
                            <m:t> </m:t>
                          </m:r>
                          <m:r>
                            <a:rPr lang="en-US" b="0" i="1" kern="0">
                              <a:solidFill>
                                <a:schemeClr val="accent3"/>
                              </a:solidFill>
                              <a:latin typeface="Cambria Math"/>
                              <a:sym typeface="Arial"/>
                            </a:rPr>
                            <m:t>𝑦𝑒𝑎𝑟</m:t>
                          </m:r>
                          <m:r>
                            <a:rPr lang="en-US" b="0" i="1" kern="0">
                              <a:solidFill>
                                <a:schemeClr val="accent3"/>
                              </a:solidFill>
                              <a:latin typeface="Cambria Math"/>
                              <a:sym typeface="Arial"/>
                            </a:rPr>
                            <m:t> </m:t>
                          </m:r>
                          <m:r>
                            <a:rPr lang="en-US" b="0" i="1" kern="0">
                              <a:solidFill>
                                <a:schemeClr val="accent3"/>
                              </a:solidFill>
                              <a:latin typeface="Cambria Math"/>
                              <a:sym typeface="Arial"/>
                            </a:rPr>
                            <m:t>𝑡</m:t>
                          </m:r>
                        </m:den>
                      </m:f>
                    </m:oMath>
                  </m:oMathPara>
                </a14:m>
                <a:endParaRPr lang="en-GB"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mc:Choice>
        <mc:Fallback xmlns="">
          <p:sp>
            <p:nvSpPr>
              <p:cNvPr id="10" name="TextBox 9">
                <a:extLst>
                  <a:ext uri="{FF2B5EF4-FFF2-40B4-BE49-F238E27FC236}">
                    <a16:creationId xmlns:a16="http://schemas.microsoft.com/office/drawing/2014/main" id="{04107CCE-A72C-884C-A0F0-0507F01B4E30}"/>
                  </a:ext>
                </a:extLst>
              </p:cNvPr>
              <p:cNvSpPr txBox="1">
                <a:spLocks noRot="1" noChangeAspect="1" noMove="1" noResize="1" noEditPoints="1" noAdjustHandles="1" noChangeArrowheads="1" noChangeShapeType="1" noTextEdit="1"/>
              </p:cNvSpPr>
              <p:nvPr/>
            </p:nvSpPr>
            <p:spPr>
              <a:xfrm>
                <a:off x="763748" y="4492094"/>
                <a:ext cx="10542785" cy="1380058"/>
              </a:xfrm>
              <a:prstGeom prst="rect">
                <a:avLst/>
              </a:prstGeom>
              <a:blipFill>
                <a:blip r:embed="rId6"/>
                <a:stretch>
                  <a:fillRect/>
                </a:stretch>
              </a:blipFill>
            </p:spPr>
            <p:txBody>
              <a:bodyPr/>
              <a:lstStyle/>
              <a:p>
                <a:r>
                  <a:rPr lang="en-US">
                    <a:noFill/>
                  </a:rPr>
                  <a:t> </a:t>
                </a:r>
              </a:p>
            </p:txBody>
          </p:sp>
        </mc:Fallback>
      </mc:AlternateContent>
      <p:sp>
        <p:nvSpPr>
          <p:cNvPr id="16" name="Rounded Rectangle 15">
            <a:extLst>
              <a:ext uri="{FF2B5EF4-FFF2-40B4-BE49-F238E27FC236}">
                <a16:creationId xmlns:a16="http://schemas.microsoft.com/office/drawing/2014/main" id="{8741EA75-ED5E-4A41-98C5-805BDEEDAB39}"/>
              </a:ext>
            </a:extLst>
          </p:cNvPr>
          <p:cNvSpPr>
            <a:spLocks noChangeAspect="1"/>
          </p:cNvSpPr>
          <p:nvPr/>
        </p:nvSpPr>
        <p:spPr>
          <a:xfrm>
            <a:off x="4971125" y="4492094"/>
            <a:ext cx="586500"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7" name="TextBox 16">
            <a:extLst>
              <a:ext uri="{FF2B5EF4-FFF2-40B4-BE49-F238E27FC236}">
                <a16:creationId xmlns:a16="http://schemas.microsoft.com/office/drawing/2014/main" id="{9F0A9706-3176-2741-BF11-A6AEB33F9A16}"/>
              </a:ext>
            </a:extLst>
          </p:cNvPr>
          <p:cNvSpPr txBox="1"/>
          <p:nvPr/>
        </p:nvSpPr>
        <p:spPr>
          <a:xfrm>
            <a:off x="2958342" y="4476901"/>
            <a:ext cx="2004957" cy="584775"/>
          </a:xfrm>
          <a:prstGeom prst="rect">
            <a:avLst/>
          </a:prstGeom>
          <a:noFill/>
        </p:spPr>
        <p:txBody>
          <a:bodyPr wrap="square" rtlCol="0" anchor="ctr">
            <a:spAutoFit/>
          </a:bodyPr>
          <a:lstStyle/>
          <a:p>
            <a:pPr algn="r">
              <a:buClr>
                <a:srgbClr val="000000"/>
              </a:buClr>
              <a:buFont typeface="Arial"/>
              <a:buNone/>
            </a:pPr>
            <a:r>
              <a:rPr lang="en-GB" sz="1600" kern="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Demanda de energía en el año t</a:t>
            </a:r>
          </a:p>
        </p:txBody>
      </p:sp>
      <p:sp>
        <p:nvSpPr>
          <p:cNvPr id="18" name="Rounded Rectangle 17">
            <a:extLst>
              <a:ext uri="{FF2B5EF4-FFF2-40B4-BE49-F238E27FC236}">
                <a16:creationId xmlns:a16="http://schemas.microsoft.com/office/drawing/2014/main" id="{27F72FA9-8FFB-A240-8488-5368F0186832}"/>
              </a:ext>
            </a:extLst>
          </p:cNvPr>
          <p:cNvSpPr>
            <a:spLocks noChangeAspect="1"/>
          </p:cNvSpPr>
          <p:nvPr/>
        </p:nvSpPr>
        <p:spPr>
          <a:xfrm>
            <a:off x="6524530" y="4495352"/>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9" name="TextBox 18">
            <a:extLst>
              <a:ext uri="{FF2B5EF4-FFF2-40B4-BE49-F238E27FC236}">
                <a16:creationId xmlns:a16="http://schemas.microsoft.com/office/drawing/2014/main" id="{71FC55C2-5131-DD45-BC40-0DF0F61BC367}"/>
              </a:ext>
            </a:extLst>
          </p:cNvPr>
          <p:cNvSpPr txBox="1"/>
          <p:nvPr/>
        </p:nvSpPr>
        <p:spPr>
          <a:xfrm>
            <a:off x="7111030" y="4505706"/>
            <a:ext cx="2497901" cy="584775"/>
          </a:xfrm>
          <a:prstGeom prst="rect">
            <a:avLst/>
          </a:prstGeom>
          <a:noFill/>
        </p:spPr>
        <p:txBody>
          <a:bodyPr wrap="square" rtlCol="0" anchor="ctr">
            <a:spAutoFit/>
          </a:bodyPr>
          <a:lstStyle/>
          <a:p>
            <a:pPr>
              <a:buClr>
                <a:srgbClr val="000000"/>
              </a:buClr>
              <a:buFont typeface="Arial"/>
              <a:buNone/>
            </a:pPr>
            <a:r>
              <a:rPr lang="en-GB" sz="1600" kern="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Parámetro de conducción en el año t</a:t>
            </a:r>
          </a:p>
        </p:txBody>
      </p:sp>
      <p:sp>
        <p:nvSpPr>
          <p:cNvPr id="20" name="Rounded Rectangle 19">
            <a:extLst>
              <a:ext uri="{FF2B5EF4-FFF2-40B4-BE49-F238E27FC236}">
                <a16:creationId xmlns:a16="http://schemas.microsoft.com/office/drawing/2014/main" id="{0D04DBC5-DB0F-614D-B8DA-76EFDF6A90CF}"/>
              </a:ext>
            </a:extLst>
          </p:cNvPr>
          <p:cNvSpPr>
            <a:spLocks noChangeAspect="1"/>
          </p:cNvSpPr>
          <p:nvPr/>
        </p:nvSpPr>
        <p:spPr>
          <a:xfrm>
            <a:off x="5741890" y="4492094"/>
            <a:ext cx="586500" cy="612000"/>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 name="Title 1">
            <a:extLst>
              <a:ext uri="{FF2B5EF4-FFF2-40B4-BE49-F238E27FC236}">
                <a16:creationId xmlns:a16="http://schemas.microsoft.com/office/drawing/2014/main" id="{D698D021-506C-9C40-9AB9-46B3F8FB6181}"/>
              </a:ext>
            </a:extLst>
          </p:cNvPr>
          <p:cNvSpPr>
            <a:spLocks noGrp="1"/>
          </p:cNvSpPr>
          <p:nvPr>
            <p:ph type="title"/>
          </p:nvPr>
        </p:nvSpPr>
        <p:spPr>
          <a:xfrm>
            <a:off x="838200" y="365125"/>
            <a:ext cx="9962322" cy="1325563"/>
          </a:xfrm>
        </p:spPr>
        <p:txBody>
          <a:bodyPr/>
          <a:lstStyle/>
          <a:p>
            <a:r>
              <a:rPr lang="en-GB" dirty="0" err="1">
                <a:latin typeface="Arial" panose="020B0604020202020204" pitchFamily="34" charset="0"/>
                <a:cs typeface="Arial" panose="020B0604020202020204" pitchFamily="34" charset="0"/>
                <a:sym typeface="Bodoni SvtyTwo ITC TT-Book"/>
              </a:rPr>
              <a:t>Conferencia</a:t>
            </a:r>
            <a:r>
              <a:rPr lang="en-GB" dirty="0">
                <a:latin typeface="Arial" panose="020B0604020202020204" pitchFamily="34" charset="0"/>
                <a:cs typeface="Arial" panose="020B0604020202020204" pitchFamily="34" charset="0"/>
                <a:sym typeface="Bodoni SvtyTwo ITC TT-Book"/>
              </a:rPr>
              <a:t> 6.1 </a:t>
            </a:r>
            <a:r>
              <a:rPr lang="en-GB" dirty="0" err="1">
                <a:latin typeface="Arial" panose="020B0604020202020204" pitchFamily="34" charset="0"/>
                <a:cs typeface="Arial" panose="020B0604020202020204" pitchFamily="34" charset="0"/>
                <a:sym typeface="Bodoni SvtyTwo ITC TT-Book"/>
              </a:rPr>
              <a:t>Visión</a:t>
            </a:r>
            <a:r>
              <a:rPr lang="en-GB" dirty="0">
                <a:latin typeface="Arial" panose="020B0604020202020204" pitchFamily="34" charset="0"/>
                <a:cs typeface="Arial" panose="020B0604020202020204" pitchFamily="34" charset="0"/>
                <a:sym typeface="Bodoni SvtyTwo ITC TT-Book"/>
              </a:rPr>
              <a:t> general del MAED</a:t>
            </a:r>
            <a:endParaRPr lang="en-GB" dirty="0">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C5CFBCBC-5D8A-254F-8DA8-31B6002101D7}"/>
              </a:ext>
            </a:extLst>
          </p:cNvPr>
          <p:cNvSpPr>
            <a:spLocks noGrp="1"/>
          </p:cNvSpPr>
          <p:nvPr>
            <p:ph idx="1"/>
          </p:nvPr>
        </p:nvSpPr>
        <p:spPr>
          <a:xfrm>
            <a:off x="763748" y="1594772"/>
            <a:ext cx="9448800" cy="3020463"/>
          </a:xfrm>
        </p:spPr>
        <p:txBody>
          <a:bodyPr/>
          <a:lstStyle/>
          <a:p>
            <a:pPr marL="0" lvl="6" indent="0">
              <a:lnSpc>
                <a:spcPct val="100000"/>
              </a:lnSpc>
              <a:spcBef>
                <a:spcPts val="1000"/>
              </a:spcBef>
              <a:buClr>
                <a:srgbClr val="333333"/>
              </a:buClr>
              <a:buSzPts val="1300"/>
              <a:buNone/>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Ecuación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genérica</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MAED</a:t>
            </a:r>
            <a:endParaRPr lang="en-GB" sz="1900"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00000"/>
              </a:lnSpc>
              <a:spcBef>
                <a:spcPts val="1000"/>
              </a:spcBef>
              <a:buClr>
                <a:srgbClr val="333333"/>
              </a:buClr>
              <a:buSzPts val="1300"/>
              <a:defRPr/>
            </a:pPr>
            <a:r>
              <a:rPr lang="en-GB" sz="1900" dirty="0">
                <a:latin typeface="Arial" panose="020B0604020202020204" pitchFamily="34" charset="0"/>
                <a:ea typeface="Open Sans" panose="020B0606030504020204" pitchFamily="34" charset="0"/>
                <a:cs typeface="Arial" panose="020B0604020202020204" pitchFamily="34" charset="0"/>
                <a:sym typeface="Calibri"/>
              </a:rPr>
              <a:t>Para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realizar</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el</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cálculo</a:t>
            </a:r>
            <a:r>
              <a:rPr lang="en-GB" sz="1900" dirty="0">
                <a:latin typeface="Arial" panose="020B0604020202020204" pitchFamily="34" charset="0"/>
                <a:ea typeface="Open Sans" panose="020B0606030504020204" pitchFamily="34" charset="0"/>
                <a:cs typeface="Arial" panose="020B0604020202020204" pitchFamily="34" charset="0"/>
                <a:sym typeface="Calibri"/>
              </a:rPr>
              <a:t> del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consumo</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energía</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cada</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grupo</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usos</a:t>
            </a:r>
            <a:r>
              <a:rPr lang="en-GB" sz="1900" dirty="0">
                <a:latin typeface="Arial" panose="020B0604020202020204" pitchFamily="34" charset="0"/>
                <a:ea typeface="Open Sans" panose="020B0606030504020204" pitchFamily="34" charset="0"/>
                <a:cs typeface="Arial" panose="020B0604020202020204" pitchFamily="34" charset="0"/>
                <a:sym typeface="Calibri"/>
              </a:rPr>
              <a:t> finales,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el</a:t>
            </a:r>
            <a:r>
              <a:rPr lang="en-GB" sz="1900" dirty="0">
                <a:latin typeface="Arial" panose="020B0604020202020204" pitchFamily="34" charset="0"/>
                <a:ea typeface="Open Sans" panose="020B0606030504020204" pitchFamily="34" charset="0"/>
                <a:cs typeface="Arial" panose="020B0604020202020204" pitchFamily="34" charset="0"/>
                <a:sym typeface="Calibri"/>
              </a:rPr>
              <a:t> MAED se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utiliza</a:t>
            </a:r>
            <a:r>
              <a:rPr lang="en-GB" sz="1900" dirty="0">
                <a:latin typeface="Arial" panose="020B0604020202020204" pitchFamily="34" charset="0"/>
                <a:ea typeface="Open Sans" panose="020B0606030504020204" pitchFamily="34" charset="0"/>
                <a:cs typeface="Arial" panose="020B0604020202020204" pitchFamily="34" charset="0"/>
                <a:sym typeface="Calibri"/>
              </a:rPr>
              <a:t> un conjunto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ecuaciones</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correspondiente</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Todas</a:t>
            </a:r>
            <a:r>
              <a:rPr lang="en-GB" sz="1900" dirty="0">
                <a:latin typeface="Arial" panose="020B0604020202020204" pitchFamily="34" charset="0"/>
                <a:ea typeface="Open Sans" panose="020B0606030504020204" pitchFamily="34" charset="0"/>
                <a:cs typeface="Arial" panose="020B0604020202020204" pitchFamily="34" charset="0"/>
                <a:sym typeface="Calibri"/>
              </a:rPr>
              <a:t> las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ecuaciones</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tienen</a:t>
            </a:r>
            <a:r>
              <a:rPr lang="en-GB" sz="1900" dirty="0">
                <a:latin typeface="Arial" panose="020B0604020202020204" pitchFamily="34" charset="0"/>
                <a:ea typeface="Open Sans" panose="020B0606030504020204" pitchFamily="34" charset="0"/>
                <a:cs typeface="Arial" panose="020B0604020202020204" pitchFamily="34" charset="0"/>
                <a:sym typeface="Calibri"/>
              </a:rPr>
              <a:t> la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misma</a:t>
            </a:r>
            <a:r>
              <a:rPr lang="en-GB" sz="1900" dirty="0">
                <a:latin typeface="Arial" panose="020B0604020202020204" pitchFamily="34" charset="0"/>
                <a:ea typeface="Open Sans" panose="020B0606030504020204" pitchFamily="34" charset="0"/>
                <a:cs typeface="Arial" panose="020B0604020202020204" pitchFamily="34" charset="0"/>
                <a:sym typeface="Calibri"/>
              </a:rPr>
              <a:t> forma. </a:t>
            </a:r>
            <a:endParaRPr lang="en-GB" sz="1900" dirty="0">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00000"/>
              </a:lnSpc>
              <a:spcBef>
                <a:spcPts val="1000"/>
              </a:spcBef>
              <a:buClr>
                <a:srgbClr val="333333"/>
              </a:buClr>
              <a:buSzPts val="1300"/>
              <a:defRPr/>
            </a:pPr>
            <a:r>
              <a:rPr lang="en-GB" sz="1900" dirty="0">
                <a:latin typeface="Arial" panose="020B0604020202020204" pitchFamily="34" charset="0"/>
                <a:ea typeface="Open Sans" panose="020B0606030504020204" pitchFamily="34" charset="0"/>
                <a:cs typeface="Arial" panose="020B0604020202020204" pitchFamily="34" charset="0"/>
                <a:sym typeface="Calibri"/>
              </a:rPr>
              <a:t>La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demanda</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energía</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cualquier</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año</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específico</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el</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futuro</a:t>
            </a:r>
            <a:r>
              <a:rPr lang="en-GB" sz="1900" dirty="0">
                <a:latin typeface="Arial" panose="020B0604020202020204" pitchFamily="34" charset="0"/>
                <a:ea typeface="Open Sans" panose="020B0606030504020204" pitchFamily="34" charset="0"/>
                <a:cs typeface="Arial" panose="020B0604020202020204" pitchFamily="34" charset="0"/>
                <a:sym typeface="Calibri"/>
              </a:rPr>
              <a:t> se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calcula</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como</a:t>
            </a:r>
            <a:r>
              <a:rPr lang="en-GB" sz="1900" dirty="0">
                <a:latin typeface="Arial" panose="020B0604020202020204" pitchFamily="34" charset="0"/>
                <a:ea typeface="Open Sans" panose="020B0606030504020204" pitchFamily="34" charset="0"/>
                <a:cs typeface="Arial" panose="020B0604020202020204" pitchFamily="34" charset="0"/>
                <a:sym typeface="Calibri"/>
              </a:rPr>
              <a:t> un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producto</a:t>
            </a:r>
            <a:r>
              <a:rPr lang="en-GB" sz="1900" dirty="0">
                <a:latin typeface="Arial" panose="020B0604020202020204" pitchFamily="34" charset="0"/>
                <a:ea typeface="Open Sans" panose="020B0606030504020204" pitchFamily="34" charset="0"/>
                <a:cs typeface="Arial" panose="020B0604020202020204" pitchFamily="34" charset="0"/>
                <a:sym typeface="Calibri"/>
              </a:rPr>
              <a:t> del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parámetro</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conducción</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a:t>
            </a:r>
            <a:r>
              <a:rPr lang="en-GB" sz="1900" dirty="0">
                <a:latin typeface="Arial" panose="020B0604020202020204" pitchFamily="34" charset="0"/>
                <a:ea typeface="Open Sans" panose="020B0606030504020204" pitchFamily="34" charset="0"/>
                <a:cs typeface="Arial" panose="020B0604020202020204" pitchFamily="34" charset="0"/>
                <a:sym typeface="Calibri"/>
              </a:rPr>
              <a:t> un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año</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futuro</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correspondiente</a:t>
            </a:r>
            <a:r>
              <a:rPr lang="en-GB" sz="1900" dirty="0">
                <a:latin typeface="Arial" panose="020B0604020202020204" pitchFamily="34" charset="0"/>
                <a:ea typeface="Open Sans" panose="020B0606030504020204" pitchFamily="34" charset="0"/>
                <a:cs typeface="Arial" panose="020B0604020202020204" pitchFamily="34" charset="0"/>
                <a:sym typeface="Calibri"/>
              </a:rPr>
              <a:t> y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el</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consumo</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específico</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energía</a:t>
            </a:r>
            <a:r>
              <a:rPr lang="en-GB" sz="1900" dirty="0">
                <a:latin typeface="Arial" panose="020B0604020202020204" pitchFamily="34" charset="0"/>
                <a:ea typeface="Open Sans" panose="020B0606030504020204" pitchFamily="34" charset="0"/>
                <a:cs typeface="Arial" panose="020B0604020202020204" pitchFamily="34" charset="0"/>
                <a:sym typeface="Calibri"/>
              </a:rPr>
              <a:t> (SEC),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por</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unidad</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parámetro</a:t>
            </a:r>
            <a:r>
              <a:rPr lang="en-GB" sz="1900" dirty="0">
                <a:latin typeface="Arial" panose="020B0604020202020204" pitchFamily="34" charset="0"/>
                <a:ea typeface="Open Sans" panose="020B0606030504020204" pitchFamily="34" charset="0"/>
                <a:cs typeface="Arial" panose="020B0604020202020204" pitchFamily="34" charset="0"/>
                <a:sym typeface="Calibri"/>
              </a:rPr>
              <a:t> de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conducción</a:t>
            </a:r>
            <a:r>
              <a:rPr lang="en-GB" sz="1900" dirty="0">
                <a:latin typeface="Arial" panose="020B0604020202020204" pitchFamily="34" charset="0"/>
                <a:ea typeface="Open Sans" panose="020B0606030504020204" pitchFamily="34" charset="0"/>
                <a:cs typeface="Arial" panose="020B0604020202020204" pitchFamily="34" charset="0"/>
                <a:sym typeface="Calibri"/>
              </a:rPr>
              <a:t> (DP), o la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intensidad</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energética</a:t>
            </a:r>
            <a:r>
              <a:rPr lang="en-GB" sz="1900" dirty="0">
                <a:latin typeface="Arial" panose="020B0604020202020204" pitchFamily="34" charset="0"/>
                <a:ea typeface="Open Sans" panose="020B0606030504020204" pitchFamily="34" charset="0"/>
                <a:cs typeface="Arial" panose="020B0604020202020204" pitchFamily="34" charset="0"/>
                <a:sym typeface="Calibri"/>
              </a:rPr>
              <a:t> (EI),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en</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los</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años</a:t>
            </a:r>
            <a:r>
              <a:rPr lang="en-GB" sz="1900" dirty="0">
                <a:latin typeface="Arial" panose="020B0604020202020204" pitchFamily="34" charset="0"/>
                <a:ea typeface="Open Sans" panose="020B0606030504020204" pitchFamily="34" charset="0"/>
                <a:cs typeface="Arial" panose="020B0604020202020204" pitchFamily="34" charset="0"/>
                <a:sym typeface="Calibri"/>
              </a:rPr>
              <a:t> </a:t>
            </a:r>
            <a:r>
              <a:rPr lang="en-GB" sz="1900" dirty="0" err="1">
                <a:latin typeface="Arial" panose="020B0604020202020204" pitchFamily="34" charset="0"/>
                <a:ea typeface="Open Sans" panose="020B0606030504020204" pitchFamily="34" charset="0"/>
                <a:cs typeface="Arial" panose="020B0604020202020204" pitchFamily="34" charset="0"/>
                <a:sym typeface="Calibri"/>
              </a:rPr>
              <a:t>futuros</a:t>
            </a:r>
            <a:endParaRPr lang="en-GB" sz="1900" dirty="0">
              <a:latin typeface="Arial" panose="020B0604020202020204" pitchFamily="34" charset="0"/>
              <a:ea typeface="Open Sans" panose="020B0606030504020204" pitchFamily="34" charset="0"/>
              <a:cs typeface="Arial" panose="020B0604020202020204" pitchFamily="34" charset="0"/>
              <a:sym typeface="Calibri"/>
            </a:endParaRPr>
          </a:p>
          <a:p>
            <a:pPr marL="342900" lvl="6" indent="-342900">
              <a:lnSpc>
                <a:spcPct val="100000"/>
              </a:lnSpc>
              <a:spcBef>
                <a:spcPts val="1000"/>
              </a:spcBef>
              <a:buClr>
                <a:srgbClr val="333333"/>
              </a:buClr>
              <a:buSzPts val="1300"/>
              <a:defRPr/>
            </a:pPr>
            <a:endParaRPr lang="en-GB" sz="1900" dirty="0">
              <a:latin typeface="Arial" panose="020B0604020202020204" pitchFamily="34" charset="0"/>
              <a:ea typeface="Open Sans" panose="020B0606030504020204" pitchFamily="34" charset="0"/>
              <a:cs typeface="Arial" panose="020B0604020202020204" pitchFamily="34" charset="0"/>
              <a:sym typeface="Calibri"/>
            </a:endParaRPr>
          </a:p>
          <a:p>
            <a:pPr marL="342900" lvl="6" indent="-342900">
              <a:lnSpc>
                <a:spcPct val="100000"/>
              </a:lnSpc>
              <a:spcBef>
                <a:spcPts val="1000"/>
              </a:spcBef>
              <a:buClr>
                <a:srgbClr val="333333"/>
              </a:buClr>
              <a:buSzPts val="1300"/>
              <a:defRPr/>
            </a:pPr>
            <a:endParaRPr lang="en-GB" sz="1900" dirty="0">
              <a:latin typeface="Arial" panose="020B0604020202020204" pitchFamily="34" charset="0"/>
              <a:ea typeface="Open Sans" panose="020B0606030504020204" pitchFamily="34" charset="0"/>
              <a:cs typeface="Arial" panose="020B0604020202020204" pitchFamily="34" charset="0"/>
              <a:sym typeface="Calibri"/>
            </a:endParaRPr>
          </a:p>
          <a:p>
            <a:pPr marL="0" lvl="0" indent="0">
              <a:lnSpc>
                <a:spcPct val="100000"/>
              </a:lnSpc>
              <a:buClr>
                <a:srgbClr val="000000"/>
              </a:buClr>
              <a:buSzPts val="1600"/>
              <a:buNone/>
            </a:pPr>
            <a:endParaRPr lang="en-GB" dirty="0">
              <a:latin typeface="Arial" panose="020B0604020202020204" pitchFamily="34" charset="0"/>
              <a:cs typeface="Arial" panose="020B0604020202020204" pitchFamily="34" charset="0"/>
            </a:endParaRPr>
          </a:p>
          <a:p>
            <a:pPr>
              <a:lnSpc>
                <a:spcPct val="100000"/>
              </a:lnSpc>
            </a:pPr>
            <a:endParaRPr lang="en-GB"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592002E8-3744-6046-8F53-E83F12BEAAEF}"/>
              </a:ext>
            </a:extLst>
          </p:cNvPr>
          <p:cNvSpPr/>
          <p:nvPr/>
        </p:nvSpPr>
        <p:spPr>
          <a:xfrm>
            <a:off x="10598474" y="2937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6_Slide4.mp3" descr="Track7_Lecture6_Slide4.mp3">
            <a:hlinkClick r:id="" action="ppaction://media"/>
            <a:extLst>
              <a:ext uri="{FF2B5EF4-FFF2-40B4-BE49-F238E27FC236}">
                <a16:creationId xmlns:a16="http://schemas.microsoft.com/office/drawing/2014/main" id="{B9A6FA1A-AE23-C24F-80F5-BDD2085823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9839" y="365125"/>
            <a:ext cx="812800" cy="812800"/>
          </a:xfrm>
          <a:prstGeom prst="rect">
            <a:avLst/>
          </a:prstGeom>
        </p:spPr>
      </p:pic>
    </p:spTree>
    <p:extLst>
      <p:ext uri="{BB962C8B-B14F-4D97-AF65-F5344CB8AC3E}">
        <p14:creationId xmlns:p14="http://schemas.microsoft.com/office/powerpoint/2010/main" val="25176138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E6EF80B-8E9B-4B4F-87F8-AD02A9360EB3}"/>
                  </a:ext>
                </a:extLst>
              </p:cNvPr>
              <p:cNvSpPr txBox="1"/>
              <p:nvPr/>
            </p:nvSpPr>
            <p:spPr>
              <a:xfrm>
                <a:off x="870336" y="2158368"/>
                <a:ext cx="10542785" cy="1260858"/>
              </a:xfrm>
              <a:prstGeom prst="rect">
                <a:avLst/>
              </a:prstGeom>
              <a:noFill/>
            </p:spPr>
            <p:txBody>
              <a:bodyPr wrap="square" rtlCol="0">
                <a:spAutoFit/>
              </a:bodyPr>
              <a:lstStyle/>
              <a:p>
                <a:pPr marL="76200" lvl="0">
                  <a:lnSpc>
                    <a:spcPct val="90000"/>
                  </a:lnSpc>
                  <a:buClr>
                    <a:srgbClr val="000000"/>
                  </a:buClr>
                  <a:buSzPts val="1600"/>
                </a:pPr>
                <a:r>
                  <a:rPr lang="en-GB" kern="0" dirty="0">
                    <a:solidFill>
                      <a:srgbClr val="1A1A1A"/>
                    </a:solidFill>
                    <a:latin typeface="Arial" panose="020B0604020202020204" pitchFamily="34" charset="0"/>
                    <a:cs typeface="Arial" panose="020B0604020202020204" pitchFamily="34" charset="0"/>
                    <a:sym typeface="Arial"/>
                  </a:rPr>
                  <a:t>                                                                          </a:t>
                </a:r>
                <a14:m>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a14:m>
                <a:endParaRPr lang="en-GB" i="1" kern="0" dirty="0">
                  <a:solidFill>
                    <a:srgbClr val="1A1A1A"/>
                  </a:solidFill>
                  <a:latin typeface="Arial" panose="020B0604020202020204" pitchFamily="34" charset="0"/>
                  <a:ea typeface="Open Sans Light" panose="020B0306030504020204" pitchFamily="34" charset="0"/>
                  <a:cs typeface="Arial" panose="020B0604020202020204" pitchFamily="34" charset="0"/>
                  <a:sym typeface="Calibri"/>
                </a:endParaRPr>
              </a:p>
              <a:p>
                <a:pPr marL="76200" lvl="0">
                  <a:lnSpc>
                    <a:spcPct val="90000"/>
                  </a:lnSpc>
                  <a:buClr>
                    <a:srgbClr val="000000"/>
                  </a:buClr>
                  <a:buSzPts val="1600"/>
                </a:pPr>
                <a:r>
                  <a:rPr lang="en-GB" i="1" kern="0" dirty="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rPr>
                  <a:t>                                                                          </a:t>
                </a:r>
                <a14:m>
                  <m:oMath xmlns:m="http://schemas.openxmlformats.org/officeDocument/2006/math">
                    <m:sSub>
                      <m:sSubPr>
                        <m:ctrlPr>
                          <a:rPr lang="en-GB" i="1">
                            <a:latin typeface="Cambria Math" panose="02040503050406030204" pitchFamily="18" charset="0"/>
                            <a:sym typeface="Arial"/>
                          </a:rPr>
                        </m:ctrlPr>
                      </m:sSubPr>
                      <m:e>
                        <m:r>
                          <a:rPr lang="en-US" i="1">
                            <a:latin typeface="Cambria Math" panose="02040503050406030204" pitchFamily="18" charset="0"/>
                            <a:sym typeface="Arial"/>
                          </a:rPr>
                          <m:t>𝐸𝐷</m:t>
                        </m:r>
                      </m:e>
                      <m:sub>
                        <m:r>
                          <a:rPr lang="en-US" i="1">
                            <a:latin typeface="Cambria Math" panose="02040503050406030204" pitchFamily="18" charset="0"/>
                            <a:sym typeface="Arial"/>
                          </a:rPr>
                          <m:t>𝑡</m:t>
                        </m:r>
                      </m:sub>
                    </m:sSub>
                    <m:r>
                      <a:rPr lang="en-US" i="1">
                        <a:latin typeface="Cambria Math" panose="02040503050406030204" pitchFamily="18" charset="0"/>
                        <a:sym typeface="Arial"/>
                      </a:rPr>
                      <m:t>= </m:t>
                    </m:r>
                    <m:sSub>
                      <m:sSubPr>
                        <m:ctrlPr>
                          <a:rPr lang="en-US" i="1">
                            <a:latin typeface="Cambria Math" panose="02040503050406030204" pitchFamily="18" charset="0"/>
                            <a:sym typeface="Arial"/>
                          </a:rPr>
                        </m:ctrlPr>
                      </m:sSubPr>
                      <m:e>
                        <m:r>
                          <a:rPr lang="en-US" i="1">
                            <a:latin typeface="Cambria Math" panose="02040503050406030204" pitchFamily="18" charset="0"/>
                            <a:sym typeface="Arial"/>
                          </a:rPr>
                          <m:t>𝐸𝐼</m:t>
                        </m:r>
                      </m:e>
                      <m:sub>
                        <m:r>
                          <a:rPr lang="en-US" i="1">
                            <a:latin typeface="Cambria Math" panose="02040503050406030204" pitchFamily="18" charset="0"/>
                            <a:sym typeface="Arial"/>
                          </a:rPr>
                          <m:t>𝑡</m:t>
                        </m:r>
                      </m:sub>
                    </m:sSub>
                    <m:r>
                      <a:rPr lang="en-GB" i="1">
                        <a:latin typeface="Cambria Math" panose="02040503050406030204" pitchFamily="18" charset="0"/>
                        <a:sym typeface="Arial"/>
                      </a:rPr>
                      <m:t>  </m:t>
                    </m:r>
                    <m:r>
                      <a:rPr lang="en-GB" b="0" i="1" smtClean="0">
                        <a:latin typeface="Cambria Math" panose="02040503050406030204" pitchFamily="18" charset="0"/>
                        <a:sym typeface="Arial"/>
                      </a:rPr>
                      <m:t>  </m:t>
                    </m:r>
                    <m:r>
                      <a:rPr lang="en-GB" i="1">
                        <a:latin typeface="Cambria Math" panose="02040503050406030204" pitchFamily="18" charset="0"/>
                        <a:sym typeface="Arial"/>
                      </a:rPr>
                      <m:t>×</m:t>
                    </m:r>
                    <m:r>
                      <a:rPr lang="en-US" i="1">
                        <a:latin typeface="Cambria Math" panose="02040503050406030204" pitchFamily="18" charset="0"/>
                        <a:sym typeface="Arial"/>
                      </a:rPr>
                      <m:t> </m:t>
                    </m:r>
                    <m:r>
                      <a:rPr lang="en-GB" i="1">
                        <a:latin typeface="Cambria Math" panose="02040503050406030204" pitchFamily="18" charset="0"/>
                        <a:sym typeface="Arial"/>
                      </a:rPr>
                      <m:t>𝐺</m:t>
                    </m:r>
                    <m:sSub>
                      <m:sSubPr>
                        <m:ctrlPr>
                          <a:rPr lang="en-US" i="1">
                            <a:latin typeface="Cambria Math" panose="02040503050406030204" pitchFamily="18" charset="0"/>
                            <a:sym typeface="Arial"/>
                          </a:rPr>
                        </m:ctrlPr>
                      </m:sSubPr>
                      <m:e>
                        <m:r>
                          <a:rPr lang="en-US" i="1">
                            <a:latin typeface="Cambria Math" panose="02040503050406030204" pitchFamily="18" charset="0"/>
                            <a:sym typeface="Arial"/>
                          </a:rPr>
                          <m:t>𝐷𝑃</m:t>
                        </m:r>
                      </m:e>
                      <m:sub>
                        <m:r>
                          <a:rPr lang="en-US" i="1">
                            <a:latin typeface="Cambria Math" panose="02040503050406030204" pitchFamily="18" charset="0"/>
                            <a:sym typeface="Arial"/>
                          </a:rPr>
                          <m:t>𝑡</m:t>
                        </m:r>
                      </m:sub>
                    </m:sSub>
                  </m:oMath>
                </a14:m>
                <a:endParaRPr lang="en-GB" i="1" kern="0" dirty="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endParaRPr>
              </a:p>
              <a:p>
                <a:pPr marL="361950" lvl="0" indent="-285750">
                  <a:lnSpc>
                    <a:spcPct val="90000"/>
                  </a:lnSpc>
                  <a:buClr>
                    <a:srgbClr val="000000"/>
                  </a:buClr>
                  <a:buSzPts val="1600"/>
                  <a:buFont typeface="Arial" panose="020B0604020202020204" pitchFamily="34" charset="0"/>
                  <a:buChar char="•"/>
                </a:pPr>
                <a:endParaRPr lang="en-GB" dirty="0">
                  <a:latin typeface="Arial" panose="020B0604020202020204" pitchFamily="34" charset="0"/>
                  <a:ea typeface="Open Sans" panose="020B0606030504020204" pitchFamily="34" charset="0"/>
                  <a:cs typeface="Arial" panose="020B0604020202020204" pitchFamily="34" charset="0"/>
                  <a:sym typeface="Calibri"/>
                </a:endParaRPr>
              </a:p>
              <a:p>
                <a:pPr marL="0" lvl="6">
                  <a:spcBef>
                    <a:spcPts val="1000"/>
                  </a:spcBef>
                  <a:buClr>
                    <a:srgbClr val="333333"/>
                  </a:buClr>
                  <a:buSzPts val="1300"/>
                  <a:defRPr/>
                </a:pPr>
                <a:r>
                  <a:rPr lang="en-GB" sz="1900" dirty="0">
                    <a:latin typeface="Arial" panose="020B0604020202020204" pitchFamily="34" charset="0"/>
                    <a:ea typeface="Open Sans" panose="020B0606030504020204" pitchFamily="34" charset="0"/>
                    <a:cs typeface="Arial" panose="020B0604020202020204" pitchFamily="34" charset="0"/>
                    <a:sym typeface="Calibri"/>
                  </a:rPr>
                  <a:t>La demanda de energía de los consumidores finales se calcula en términos de energía útil</a:t>
                </a:r>
              </a:p>
            </p:txBody>
          </p:sp>
        </mc:Choice>
        <mc:Fallback xmlns="">
          <p:sp>
            <p:nvSpPr>
              <p:cNvPr id="10" name="TextBox 9">
                <a:extLst>
                  <a:ext uri="{FF2B5EF4-FFF2-40B4-BE49-F238E27FC236}">
                    <a16:creationId xmlns:a16="http://schemas.microsoft.com/office/drawing/2014/main" id="{FE6EF80B-8E9B-4B4F-87F8-AD02A9360EB3}"/>
                  </a:ext>
                </a:extLst>
              </p:cNvPr>
              <p:cNvSpPr txBox="1">
                <a:spLocks noRot="1" noChangeAspect="1" noMove="1" noResize="1" noEditPoints="1" noAdjustHandles="1" noChangeArrowheads="1" noChangeShapeType="1" noTextEdit="1"/>
              </p:cNvSpPr>
              <p:nvPr/>
            </p:nvSpPr>
            <p:spPr>
              <a:xfrm>
                <a:off x="870336" y="2158368"/>
                <a:ext cx="10542785" cy="1260858"/>
              </a:xfrm>
              <a:prstGeom prst="rect">
                <a:avLst/>
              </a:prstGeom>
              <a:blipFill>
                <a:blip r:embed="rId6"/>
                <a:stretch>
                  <a:fillRect l="-578" b="-7246"/>
                </a:stretch>
              </a:blipFill>
            </p:spPr>
            <p:txBody>
              <a:bodyPr/>
              <a:lstStyle/>
              <a:p>
                <a:r>
                  <a:rPr lang="en-US">
                    <a:noFill/>
                  </a:rPr>
                  <a:t> </a:t>
                </a:r>
              </a:p>
            </p:txBody>
          </p:sp>
        </mc:Fallback>
      </mc:AlternateContent>
      <p:sp>
        <p:nvSpPr>
          <p:cNvPr id="13" name="Rounded Rectangle 12">
            <a:extLst>
              <a:ext uri="{FF2B5EF4-FFF2-40B4-BE49-F238E27FC236}">
                <a16:creationId xmlns:a16="http://schemas.microsoft.com/office/drawing/2014/main" id="{24A3864E-6074-0A47-87EC-876C4CB95E10}"/>
              </a:ext>
            </a:extLst>
          </p:cNvPr>
          <p:cNvSpPr>
            <a:spLocks noChangeAspect="1"/>
          </p:cNvSpPr>
          <p:nvPr/>
        </p:nvSpPr>
        <p:spPr>
          <a:xfrm>
            <a:off x="5603797" y="2158368"/>
            <a:ext cx="586500"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14" name="TextBox 13">
            <a:extLst>
              <a:ext uri="{FF2B5EF4-FFF2-40B4-BE49-F238E27FC236}">
                <a16:creationId xmlns:a16="http://schemas.microsoft.com/office/drawing/2014/main" id="{4557FF69-DC47-AE4F-9EE1-B23B92CD4D86}"/>
              </a:ext>
            </a:extLst>
          </p:cNvPr>
          <p:cNvSpPr txBox="1"/>
          <p:nvPr/>
        </p:nvSpPr>
        <p:spPr>
          <a:xfrm>
            <a:off x="2043901" y="2140825"/>
            <a:ext cx="2594911" cy="369332"/>
          </a:xfrm>
          <a:prstGeom prst="rect">
            <a:avLst/>
          </a:prstGeom>
          <a:noFill/>
        </p:spPr>
        <p:txBody>
          <a:bodyPr wrap="square" rtlCol="0">
            <a:spAutoFit/>
          </a:bodyPr>
          <a:lstStyle/>
          <a:p>
            <a:pPr algn="r">
              <a:buClr>
                <a:srgbClr val="000000"/>
              </a:buClr>
              <a:buFont typeface="Arial"/>
              <a:buNone/>
            </a:pPr>
            <a:r>
              <a:rPr lang="en-GB" kern="0" dirty="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Demanda de energía en el año t</a:t>
            </a:r>
          </a:p>
        </p:txBody>
      </p:sp>
      <p:grpSp>
        <p:nvGrpSpPr>
          <p:cNvPr id="81" name="Group 80">
            <a:extLst>
              <a:ext uri="{FF2B5EF4-FFF2-40B4-BE49-F238E27FC236}">
                <a16:creationId xmlns:a16="http://schemas.microsoft.com/office/drawing/2014/main" id="{76F5390E-FB7C-0944-8B27-95B7C60D6537}"/>
              </a:ext>
            </a:extLst>
          </p:cNvPr>
          <p:cNvGrpSpPr/>
          <p:nvPr/>
        </p:nvGrpSpPr>
        <p:grpSpPr>
          <a:xfrm>
            <a:off x="2730450" y="3699958"/>
            <a:ext cx="6218161" cy="2483901"/>
            <a:chOff x="1061735" y="483839"/>
            <a:chExt cx="4994157" cy="3250381"/>
          </a:xfrm>
        </p:grpSpPr>
        <p:grpSp>
          <p:nvGrpSpPr>
            <p:cNvPr id="82" name="Group 81">
              <a:extLst>
                <a:ext uri="{FF2B5EF4-FFF2-40B4-BE49-F238E27FC236}">
                  <a16:creationId xmlns:a16="http://schemas.microsoft.com/office/drawing/2014/main" id="{80B45166-7AB0-F848-BFD5-69FCCD65C60E}"/>
                </a:ext>
              </a:extLst>
            </p:cNvPr>
            <p:cNvGrpSpPr/>
            <p:nvPr/>
          </p:nvGrpSpPr>
          <p:grpSpPr>
            <a:xfrm>
              <a:off x="1061735" y="1139115"/>
              <a:ext cx="4994157" cy="2595105"/>
              <a:chOff x="1759158" y="500493"/>
              <a:chExt cx="4994157" cy="4407560"/>
            </a:xfrm>
          </p:grpSpPr>
          <p:sp>
            <p:nvSpPr>
              <p:cNvPr id="85" name="Text Box 3">
                <a:extLst>
                  <a:ext uri="{FF2B5EF4-FFF2-40B4-BE49-F238E27FC236}">
                    <a16:creationId xmlns:a16="http://schemas.microsoft.com/office/drawing/2014/main" id="{D37F9AC5-715F-F940-B549-7274F3E426DA}"/>
                  </a:ext>
                </a:extLst>
              </p:cNvPr>
              <p:cNvSpPr txBox="1">
                <a:spLocks noChangeArrowheads="1"/>
              </p:cNvSpPr>
              <p:nvPr/>
            </p:nvSpPr>
            <p:spPr bwMode="auto">
              <a:xfrm>
                <a:off x="1785938" y="634888"/>
                <a:ext cx="1269206" cy="82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ct val="50000"/>
                  </a:spcBef>
                  <a:spcAft>
                    <a:spcPts val="0"/>
                  </a:spcAft>
                  <a:buClr>
                    <a:srgbClr val="000000"/>
                  </a:buClr>
                  <a:buSzTx/>
                  <a:buFont typeface="Arial"/>
                  <a:buNone/>
                  <a:tabLst/>
                  <a:defRPr/>
                </a:pPr>
                <a:endParaRPr kumimoji="0" lang="en-US" u="none" strike="noStrike" kern="0" cap="none" spc="0" normalizeH="0" baseline="0" noProof="0">
                  <a:ln>
                    <a:noFill/>
                  </a:ln>
                  <a:solidFill>
                    <a:srgbClr val="990033"/>
                  </a:solidFill>
                  <a:effectLst/>
                  <a:uLnTx/>
                  <a:uFillTx/>
                  <a:latin typeface="Arial" panose="020B0604020202020204" pitchFamily="34" charset="0"/>
                  <a:cs typeface="Arial" panose="020B0604020202020204" pitchFamily="34" charset="0"/>
                  <a:sym typeface="Arial"/>
                </a:endParaRPr>
              </a:p>
            </p:txBody>
          </p:sp>
          <p:sp>
            <p:nvSpPr>
              <p:cNvPr id="86" name="Oval 4">
                <a:extLst>
                  <a:ext uri="{FF2B5EF4-FFF2-40B4-BE49-F238E27FC236}">
                    <a16:creationId xmlns:a16="http://schemas.microsoft.com/office/drawing/2014/main" id="{66BDBFDC-671E-C241-963E-D4DBD840A35F}"/>
                  </a:ext>
                </a:extLst>
              </p:cNvPr>
              <p:cNvSpPr>
                <a:spLocks noChangeArrowheads="1"/>
              </p:cNvSpPr>
              <p:nvPr/>
            </p:nvSpPr>
            <p:spPr bwMode="auto">
              <a:xfrm>
                <a:off x="3371850" y="1532863"/>
                <a:ext cx="1127632" cy="1440185"/>
              </a:xfrm>
              <a:prstGeom prst="ellipse">
                <a:avLst/>
              </a:prstGeom>
              <a:solidFill>
                <a:srgbClr val="FFFFFF">
                  <a:lumMod val="65000"/>
                  <a:alpha val="45882"/>
                </a:srgbClr>
              </a:solidFill>
              <a:ln w="9525">
                <a:noFill/>
                <a:round/>
                <a:headEnd/>
                <a:tailEnd/>
              </a:ln>
            </p:spPr>
            <p:txBody>
              <a:bodyPr wrap="none" anchor="ctr"/>
              <a:lstStyle/>
              <a:p>
                <a:pPr algn="ctr">
                  <a:buClr>
                    <a:srgbClr val="000000"/>
                  </a:buClr>
                </a:pPr>
                <a:r>
                  <a:rPr lang="en-US" kern="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rPr>
                  <a:t>Carbón</a:t>
                </a:r>
                <a:br>
                  <a:rPr lang="en-US" kern="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rPr>
                </a:br>
                <a:r>
                  <a:rPr lang="en-US" kern="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rPr>
                  <a:t>Horno</a:t>
                </a:r>
              </a:p>
            </p:txBody>
          </p:sp>
          <p:sp>
            <p:nvSpPr>
              <p:cNvPr id="87" name="AutoShape 5">
                <a:extLst>
                  <a:ext uri="{FF2B5EF4-FFF2-40B4-BE49-F238E27FC236}">
                    <a16:creationId xmlns:a16="http://schemas.microsoft.com/office/drawing/2014/main" id="{BCC508CC-E4C3-2246-8404-5914B66183C5}"/>
                  </a:ext>
                </a:extLst>
              </p:cNvPr>
              <p:cNvSpPr>
                <a:spLocks noChangeArrowheads="1"/>
              </p:cNvSpPr>
              <p:nvPr/>
            </p:nvSpPr>
            <p:spPr bwMode="auto">
              <a:xfrm>
                <a:off x="1771650" y="1485900"/>
                <a:ext cx="1600200" cy="1657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052 h 21600"/>
                  <a:gd name="T14" fmla="*/ 17924 w 21600"/>
                  <a:gd name="T15" fmla="*/ 15548 h 21600"/>
                </a:gdLst>
                <a:ahLst/>
                <a:cxnLst>
                  <a:cxn ang="T8">
                    <a:pos x="T0" y="T1"/>
                  </a:cxn>
                  <a:cxn ang="T9">
                    <a:pos x="T2" y="T3"/>
                  </a:cxn>
                  <a:cxn ang="T10">
                    <a:pos x="T4" y="T5"/>
                  </a:cxn>
                  <a:cxn ang="T11">
                    <a:pos x="T6" y="T7"/>
                  </a:cxn>
                </a:cxnLst>
                <a:rect l="T12" t="T13" r="T14" b="T15"/>
                <a:pathLst>
                  <a:path w="21600" h="21600">
                    <a:moveTo>
                      <a:pt x="13239" y="0"/>
                    </a:moveTo>
                    <a:lnTo>
                      <a:pt x="13239" y="6052"/>
                    </a:lnTo>
                    <a:lnTo>
                      <a:pt x="3375" y="6052"/>
                    </a:lnTo>
                    <a:lnTo>
                      <a:pt x="3375" y="15548"/>
                    </a:lnTo>
                    <a:lnTo>
                      <a:pt x="13239" y="15548"/>
                    </a:lnTo>
                    <a:lnTo>
                      <a:pt x="13239" y="21600"/>
                    </a:lnTo>
                    <a:lnTo>
                      <a:pt x="21600" y="10800"/>
                    </a:lnTo>
                    <a:close/>
                  </a:path>
                  <a:path w="21600" h="21600">
                    <a:moveTo>
                      <a:pt x="1350" y="6052"/>
                    </a:moveTo>
                    <a:lnTo>
                      <a:pt x="1350" y="15548"/>
                    </a:lnTo>
                    <a:lnTo>
                      <a:pt x="2700" y="15548"/>
                    </a:lnTo>
                    <a:lnTo>
                      <a:pt x="2700" y="6052"/>
                    </a:lnTo>
                    <a:close/>
                  </a:path>
                  <a:path w="21600" h="21600">
                    <a:moveTo>
                      <a:pt x="0" y="6052"/>
                    </a:moveTo>
                    <a:lnTo>
                      <a:pt x="0" y="15548"/>
                    </a:lnTo>
                    <a:lnTo>
                      <a:pt x="675" y="15548"/>
                    </a:lnTo>
                    <a:lnTo>
                      <a:pt x="675" y="6052"/>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kern="0" dirty="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rPr>
                  <a:t>Combustible fósil</a:t>
                </a:r>
              </a:p>
            </p:txBody>
          </p:sp>
          <p:sp>
            <p:nvSpPr>
              <p:cNvPr id="88" name="AutoShape 7">
                <a:extLst>
                  <a:ext uri="{FF2B5EF4-FFF2-40B4-BE49-F238E27FC236}">
                    <a16:creationId xmlns:a16="http://schemas.microsoft.com/office/drawing/2014/main" id="{DE7564C7-A8F3-B545-B1BF-34B8B15D87FF}"/>
                  </a:ext>
                </a:extLst>
              </p:cNvPr>
              <p:cNvSpPr>
                <a:spLocks noChangeArrowheads="1"/>
              </p:cNvSpPr>
              <p:nvPr/>
            </p:nvSpPr>
            <p:spPr bwMode="auto">
              <a:xfrm>
                <a:off x="4528071" y="1482468"/>
                <a:ext cx="132076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kern="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rPr>
                  <a:t>30 %</a:t>
                </a:r>
              </a:p>
            </p:txBody>
          </p:sp>
          <p:sp>
            <p:nvSpPr>
              <p:cNvPr id="90" name="AutoShape 9">
                <a:extLst>
                  <a:ext uri="{FF2B5EF4-FFF2-40B4-BE49-F238E27FC236}">
                    <a16:creationId xmlns:a16="http://schemas.microsoft.com/office/drawing/2014/main" id="{9FE80E45-5B32-6A46-B3D0-794AAE07155F}"/>
                  </a:ext>
                </a:extLst>
              </p:cNvPr>
              <p:cNvSpPr>
                <a:spLocks noChangeArrowheads="1"/>
              </p:cNvSpPr>
              <p:nvPr/>
            </p:nvSpPr>
            <p:spPr bwMode="auto">
              <a:xfrm>
                <a:off x="4524465" y="3185914"/>
                <a:ext cx="131445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kern="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rPr>
                  <a:t>70 %</a:t>
                </a:r>
              </a:p>
            </p:txBody>
          </p:sp>
          <p:sp>
            <p:nvSpPr>
              <p:cNvPr id="94" name="Oval 13">
                <a:extLst>
                  <a:ext uri="{FF2B5EF4-FFF2-40B4-BE49-F238E27FC236}">
                    <a16:creationId xmlns:a16="http://schemas.microsoft.com/office/drawing/2014/main" id="{6AD3D972-F628-4E40-8A9F-5B353B0E0FCC}"/>
                  </a:ext>
                </a:extLst>
              </p:cNvPr>
              <p:cNvSpPr>
                <a:spLocks noChangeArrowheads="1"/>
              </p:cNvSpPr>
              <p:nvPr/>
            </p:nvSpPr>
            <p:spPr bwMode="auto">
              <a:xfrm>
                <a:off x="3371850" y="3224943"/>
                <a:ext cx="1127632" cy="1440185"/>
              </a:xfrm>
              <a:prstGeom prst="ellipse">
                <a:avLst/>
              </a:prstGeom>
              <a:solidFill>
                <a:srgbClr val="FFFFFF">
                  <a:lumMod val="65000"/>
                  <a:alpha val="45882"/>
                </a:srgbClr>
              </a:solidFill>
              <a:ln w="9525">
                <a:noFill/>
                <a:round/>
                <a:headEnd/>
                <a:tailEnd/>
              </a:ln>
            </p:spPr>
            <p:txBody>
              <a:bodyPr wrap="none" anchor="ctr"/>
              <a:lstStyle/>
              <a:p>
                <a:pPr algn="ctr">
                  <a:buClr>
                    <a:srgbClr val="000000"/>
                  </a:buClr>
                </a:pPr>
                <a:r>
                  <a:rPr lang="en-US" kern="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rPr>
                  <a:t>Eléctrico </a:t>
                </a:r>
              </a:p>
              <a:p>
                <a:pPr algn="ctr">
                  <a:buClr>
                    <a:srgbClr val="000000"/>
                  </a:buClr>
                </a:pPr>
                <a:r>
                  <a:rPr lang="en-US" kern="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rPr>
                  <a:t>Horno</a:t>
                </a:r>
              </a:p>
            </p:txBody>
          </p:sp>
          <p:sp>
            <p:nvSpPr>
              <p:cNvPr id="96" name="AutoShape 16">
                <a:extLst>
                  <a:ext uri="{FF2B5EF4-FFF2-40B4-BE49-F238E27FC236}">
                    <a16:creationId xmlns:a16="http://schemas.microsoft.com/office/drawing/2014/main" id="{180ACDCF-D100-E041-9BF8-DFBA90147637}"/>
                  </a:ext>
                </a:extLst>
              </p:cNvPr>
              <p:cNvSpPr>
                <a:spLocks noChangeArrowheads="1"/>
              </p:cNvSpPr>
              <p:nvPr/>
            </p:nvSpPr>
            <p:spPr bwMode="auto">
              <a:xfrm>
                <a:off x="1759158" y="3243839"/>
                <a:ext cx="160020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02 h 21600"/>
                  <a:gd name="T14" fmla="*/ 18461 w 21600"/>
                  <a:gd name="T15" fmla="*/ 15798 h 21600"/>
                </a:gdLst>
                <a:ahLst/>
                <a:cxnLst>
                  <a:cxn ang="T8">
                    <a:pos x="T0" y="T1"/>
                  </a:cxn>
                  <a:cxn ang="T9">
                    <a:pos x="T2" y="T3"/>
                  </a:cxn>
                  <a:cxn ang="T10">
                    <a:pos x="T4" y="T5"/>
                  </a:cxn>
                  <a:cxn ang="T11">
                    <a:pos x="T6" y="T7"/>
                  </a:cxn>
                </a:cxnLst>
                <a:rect l="T12" t="T13" r="T14" b="T15"/>
                <a:pathLst>
                  <a:path w="21600" h="21600">
                    <a:moveTo>
                      <a:pt x="14817" y="0"/>
                    </a:moveTo>
                    <a:lnTo>
                      <a:pt x="14817" y="5802"/>
                    </a:lnTo>
                    <a:lnTo>
                      <a:pt x="3375" y="5802"/>
                    </a:lnTo>
                    <a:lnTo>
                      <a:pt x="3375" y="15798"/>
                    </a:lnTo>
                    <a:lnTo>
                      <a:pt x="14817" y="15798"/>
                    </a:lnTo>
                    <a:lnTo>
                      <a:pt x="14817" y="21600"/>
                    </a:lnTo>
                    <a:lnTo>
                      <a:pt x="21600" y="10800"/>
                    </a:lnTo>
                    <a:close/>
                  </a:path>
                  <a:path w="21600" h="21600">
                    <a:moveTo>
                      <a:pt x="1350" y="5802"/>
                    </a:moveTo>
                    <a:lnTo>
                      <a:pt x="1350" y="15798"/>
                    </a:lnTo>
                    <a:lnTo>
                      <a:pt x="2700" y="15798"/>
                    </a:lnTo>
                    <a:lnTo>
                      <a:pt x="2700" y="5802"/>
                    </a:lnTo>
                    <a:close/>
                  </a:path>
                  <a:path w="21600" h="21600">
                    <a:moveTo>
                      <a:pt x="0" y="5802"/>
                    </a:moveTo>
                    <a:lnTo>
                      <a:pt x="0" y="15798"/>
                    </a:lnTo>
                    <a:lnTo>
                      <a:pt x="675" y="15798"/>
                    </a:lnTo>
                    <a:lnTo>
                      <a:pt x="675" y="5802"/>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kern="0" dirty="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rPr>
                  <a:t>Electricidad</a:t>
                </a:r>
              </a:p>
            </p:txBody>
          </p:sp>
          <p:sp>
            <p:nvSpPr>
              <p:cNvPr id="98" name="Line 23">
                <a:extLst>
                  <a:ext uri="{FF2B5EF4-FFF2-40B4-BE49-F238E27FC236}">
                    <a16:creationId xmlns:a16="http://schemas.microsoft.com/office/drawing/2014/main" id="{4D33FCA7-DAD7-E94F-A64E-1EA83046CB18}"/>
                  </a:ext>
                </a:extLst>
              </p:cNvPr>
              <p:cNvSpPr>
                <a:spLocks noChangeShapeType="1"/>
              </p:cNvSpPr>
              <p:nvPr/>
            </p:nvSpPr>
            <p:spPr bwMode="auto">
              <a:xfrm flipH="1">
                <a:off x="4772025" y="634888"/>
                <a:ext cx="0" cy="119391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9" name="Line 24">
                <a:extLst>
                  <a:ext uri="{FF2B5EF4-FFF2-40B4-BE49-F238E27FC236}">
                    <a16:creationId xmlns:a16="http://schemas.microsoft.com/office/drawing/2014/main" id="{188FF508-4C7C-884A-A5D2-D61290938EAC}"/>
                  </a:ext>
                </a:extLst>
              </p:cNvPr>
              <p:cNvSpPr>
                <a:spLocks noChangeShapeType="1"/>
              </p:cNvSpPr>
              <p:nvPr/>
            </p:nvSpPr>
            <p:spPr bwMode="auto">
              <a:xfrm>
                <a:off x="3567458" y="887016"/>
                <a:ext cx="131914" cy="56871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0" name="Rectangle 25">
                <a:extLst>
                  <a:ext uri="{FF2B5EF4-FFF2-40B4-BE49-F238E27FC236}">
                    <a16:creationId xmlns:a16="http://schemas.microsoft.com/office/drawing/2014/main" id="{77539F82-EEDB-764D-AD89-8EC278B642AF}"/>
                  </a:ext>
                </a:extLst>
              </p:cNvPr>
              <p:cNvSpPr>
                <a:spLocks noChangeArrowheads="1"/>
              </p:cNvSpPr>
              <p:nvPr/>
            </p:nvSpPr>
            <p:spPr bwMode="auto">
              <a:xfrm>
                <a:off x="5838915" y="1485902"/>
                <a:ext cx="914400" cy="3371851"/>
              </a:xfrm>
              <a:prstGeom prst="rect">
                <a:avLst/>
              </a:prstGeom>
              <a:solidFill>
                <a:srgbClr val="B4323F">
                  <a:alpha val="52157"/>
                </a:srgbClr>
              </a:solidFill>
              <a:ln w="9525">
                <a:noFill/>
                <a:miter lim="800000"/>
                <a:headEnd/>
                <a:tailEnd/>
              </a:ln>
            </p:spPr>
            <p:txBody>
              <a:bodyPr wrap="square" anchor="ctr"/>
              <a:lstStyle/>
              <a:p>
                <a:pPr algn="ctr">
                  <a:buClr>
                    <a:srgbClr val="000000"/>
                  </a:buClr>
                </a:pPr>
                <a:r>
                  <a:rPr lang="en-US" kern="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rPr>
                  <a:t>100 % Calor de proceso</a:t>
                </a:r>
              </a:p>
            </p:txBody>
          </p:sp>
          <p:sp>
            <p:nvSpPr>
              <p:cNvPr id="102" name="Line 27">
                <a:extLst>
                  <a:ext uri="{FF2B5EF4-FFF2-40B4-BE49-F238E27FC236}">
                    <a16:creationId xmlns:a16="http://schemas.microsoft.com/office/drawing/2014/main" id="{90A5FB3B-2E08-1A4A-9FE4-ED929A83BFB2}"/>
                  </a:ext>
                </a:extLst>
              </p:cNvPr>
              <p:cNvSpPr>
                <a:spLocks noChangeShapeType="1"/>
              </p:cNvSpPr>
              <p:nvPr/>
            </p:nvSpPr>
            <p:spPr bwMode="auto">
              <a:xfrm flipH="1">
                <a:off x="6145926" y="500493"/>
                <a:ext cx="2" cy="9552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83" name="Rectangle 25">
                  <a:extLst>
                    <a:ext uri="{FF2B5EF4-FFF2-40B4-BE49-F238E27FC236}">
                      <a16:creationId xmlns:a16="http://schemas.microsoft.com/office/drawing/2014/main" id="{5648E06A-5B44-D54F-9524-63A42C16F306}"/>
                    </a:ext>
                  </a:extLst>
                </p:cNvPr>
                <p:cNvSpPr>
                  <a:spLocks noChangeArrowheads="1"/>
                </p:cNvSpPr>
                <p:nvPr/>
              </p:nvSpPr>
              <p:spPr bwMode="auto">
                <a:xfrm>
                  <a:off x="1158968" y="483839"/>
                  <a:ext cx="4840859" cy="86540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𝐸𝐷</m:t>
                        </m:r>
                        <m:r>
                          <a:rPr kumimoji="0" lang="en-GB" b="0" i="1"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𝑓𝑖</m:t>
                        </m:r>
                        <m:r>
                          <a:rPr kumimoji="0" lang="en-US" b="0" i="1" u="none" strike="noStrike" kern="0" cap="none" spc="0" normalizeH="0" baseline="-25000" noProof="0" dirty="0" err="1" smtClean="0">
                            <a:ln>
                              <a:noFill/>
                            </a:ln>
                            <a:solidFill>
                              <a:srgbClr val="1A1A1A"/>
                            </a:solidFill>
                            <a:effectLst/>
                            <a:uLnTx/>
                            <a:uFillTx/>
                            <a:latin typeface="Cambria Math" panose="02040503050406030204" pitchFamily="18" charset="0"/>
                            <a:cs typeface="Calibri" panose="020F0502020204030204" pitchFamily="34" charset="0"/>
                            <a:sym typeface="Arial"/>
                          </a:rPr>
                          <m:t>𝑛𝑎𝑙</m:t>
                        </m:r>
                        <m:r>
                          <a:rPr kumimoji="0" lang="en-US" b="0" i="1"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US"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t>
                        </m:r>
                        <m:f>
                          <m:fPr>
                            <m:ctrlPr>
                              <a:rPr kumimoji="0" lang="en-US"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fPr>
                          <m:num>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1</m:t>
                            </m:r>
                          </m:num>
                          <m:den>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𝑒𝑓𝑓𝑖𝑐𝑖𝑒𝑛𝑐𝑦</m:t>
                            </m:r>
                          </m:den>
                        </m:f>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𝑚𝑎𝑟𝑘𝑒𝑡</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𝑝𝑒𝑛𝑒𝑡𝑟𝑎𝑡𝑖𝑜𝑛</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𝐸</m:t>
                        </m:r>
                        <m:sSub>
                          <m:sSubPr>
                            <m:ctrlPr>
                              <a:rPr kumimoji="0" lang="en-GB"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sSubPr>
                          <m:e>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𝐷</m:t>
                            </m:r>
                          </m:e>
                          <m:sub>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𝑢𝑠𝑒𝑓𝑢𝑙</m:t>
                            </m:r>
                          </m:sub>
                        </m:sSub>
                      </m:oMath>
                    </m:oMathPara>
                  </a14:m>
                  <a:endParaRPr kumimoji="0" lang="en-GB" i="1" u="none" strike="noStrike" kern="0" cap="none" spc="0" normalizeH="0" baseline="0" noProof="0" dirty="0">
                    <a:ln>
                      <a:noFill/>
                    </a:ln>
                    <a:solidFill>
                      <a:srgbClr val="1A1A1A"/>
                    </a:solidFill>
                    <a:effectLst/>
                    <a:uLnTx/>
                    <a:uFillTx/>
                    <a:latin typeface="Arial" panose="020B0604020202020204" pitchFamily="34" charset="0"/>
                    <a:ea typeface="Open Sans Light" panose="020B0306030504020204" pitchFamily="34" charset="0"/>
                    <a:cs typeface="Arial" panose="020B0604020202020204" pitchFamily="34" charset="0"/>
                    <a:sym typeface="Arial"/>
                  </a:endParaRPr>
                </a:p>
              </p:txBody>
            </p:sp>
          </mc:Choice>
          <mc:Fallback xmlns="">
            <p:sp>
              <p:nvSpPr>
                <p:cNvPr id="83" name="Rectangle 25">
                  <a:extLst>
                    <a:ext uri="{FF2B5EF4-FFF2-40B4-BE49-F238E27FC236}">
                      <a16:creationId xmlns:a16="http://schemas.microsoft.com/office/drawing/2014/main" id="{5648E06A-5B44-D54F-9524-63A42C16F306}"/>
                    </a:ext>
                  </a:extLst>
                </p:cNvPr>
                <p:cNvSpPr>
                  <a:spLocks noRot="1" noChangeAspect="1" noMove="1" noResize="1" noEditPoints="1" noAdjustHandles="1" noChangeArrowheads="1" noChangeShapeType="1" noTextEdit="1"/>
                </p:cNvSpPr>
                <p:nvPr/>
              </p:nvSpPr>
              <p:spPr bwMode="auto">
                <a:xfrm>
                  <a:off x="1158968" y="483839"/>
                  <a:ext cx="4840859" cy="865409"/>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4" name="Line 24">
              <a:extLst>
                <a:ext uri="{FF2B5EF4-FFF2-40B4-BE49-F238E27FC236}">
                  <a16:creationId xmlns:a16="http://schemas.microsoft.com/office/drawing/2014/main" id="{11F446CA-87D9-E748-885B-41F1094A4FFC}"/>
                </a:ext>
              </a:extLst>
            </p:cNvPr>
            <p:cNvSpPr>
              <a:spLocks noChangeShapeType="1"/>
            </p:cNvSpPr>
            <p:nvPr/>
          </p:nvSpPr>
          <p:spPr bwMode="auto">
            <a:xfrm flipH="1">
              <a:off x="1586541" y="1259294"/>
              <a:ext cx="2034" cy="61925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 name="Title 1">
            <a:extLst>
              <a:ext uri="{FF2B5EF4-FFF2-40B4-BE49-F238E27FC236}">
                <a16:creationId xmlns:a16="http://schemas.microsoft.com/office/drawing/2014/main" id="{E88D1522-22B3-2C43-ABE2-0F59F74B10BD}"/>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sym typeface="Bodoni SvtyTwo ITC TT-Book"/>
              </a:rPr>
              <a:t>Conferencia 6.1 Visión general del MAED</a:t>
            </a:r>
            <a:endParaRPr lang="en-GB">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C028EB6-7DFD-9944-8E76-FD4C1972EBEF}"/>
              </a:ext>
            </a:extLst>
          </p:cNvPr>
          <p:cNvSpPr>
            <a:spLocks noGrp="1"/>
          </p:cNvSpPr>
          <p:nvPr>
            <p:ph idx="1"/>
          </p:nvPr>
        </p:nvSpPr>
        <p:spPr>
          <a:xfrm>
            <a:off x="804902" y="1530852"/>
            <a:ext cx="4905364" cy="4351338"/>
          </a:xfrm>
        </p:spPr>
        <p:txBody>
          <a:bodyPr/>
          <a:lstStyle/>
          <a:p>
            <a:pPr marL="0" indent="0">
              <a:buNone/>
            </a:pPr>
            <a:r>
              <a:rPr lang="en-ZA" sz="2000" b="1" dirty="0" err="1">
                <a:solidFill>
                  <a:schemeClr val="accent5">
                    <a:lumMod val="60000"/>
                    <a:lumOff val="40000"/>
                  </a:schemeClr>
                </a:solidFill>
                <a:latin typeface="Arial" panose="020B0604020202020204" pitchFamily="34" charset="0"/>
                <a:cs typeface="Arial" panose="020B0604020202020204" pitchFamily="34" charset="0"/>
              </a:rPr>
              <a:t>Demanda</a:t>
            </a:r>
            <a:r>
              <a:rPr lang="en-ZA" sz="2000" b="1" dirty="0">
                <a:solidFill>
                  <a:schemeClr val="accent5">
                    <a:lumMod val="60000"/>
                    <a:lumOff val="40000"/>
                  </a:schemeClr>
                </a:solidFill>
                <a:latin typeface="Arial" panose="020B0604020202020204" pitchFamily="34" charset="0"/>
                <a:cs typeface="Arial" panose="020B0604020202020204" pitchFamily="34" charset="0"/>
              </a:rPr>
              <a:t> de </a:t>
            </a:r>
            <a:r>
              <a:rPr lang="en-ZA" sz="2000" b="1" dirty="0" err="1">
                <a:solidFill>
                  <a:schemeClr val="accent5">
                    <a:lumMod val="60000"/>
                    <a:lumOff val="40000"/>
                  </a:schemeClr>
                </a:solidFill>
                <a:latin typeface="Arial" panose="020B0604020202020204" pitchFamily="34" charset="0"/>
                <a:cs typeface="Arial" panose="020B0604020202020204" pitchFamily="34" charset="0"/>
              </a:rPr>
              <a:t>energía</a:t>
            </a:r>
            <a:endParaRPr lang="en-ZA" sz="2000" b="1" dirty="0">
              <a:solidFill>
                <a:schemeClr val="accent5">
                  <a:lumMod val="60000"/>
                  <a:lumOff val="40000"/>
                </a:schemeClr>
              </a:solidFill>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57AEBFD9-1C26-9244-AC3C-2360722722A1}"/>
              </a:ext>
            </a:extLst>
          </p:cNvPr>
          <p:cNvSpPr/>
          <p:nvPr/>
        </p:nvSpPr>
        <p:spPr>
          <a:xfrm>
            <a:off x="10396974" y="13472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6_Slide5.mp3" descr="Track7_Lecture6_Slide5.mp3">
            <a:hlinkClick r:id="" action="ppaction://media"/>
            <a:extLst>
              <a:ext uri="{FF2B5EF4-FFF2-40B4-BE49-F238E27FC236}">
                <a16:creationId xmlns:a16="http://schemas.microsoft.com/office/drawing/2014/main" id="{D3AFF291-8A52-5044-B6D2-5B88820DD7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68339" y="1418658"/>
            <a:ext cx="812800" cy="812800"/>
          </a:xfrm>
          <a:prstGeom prst="rect">
            <a:avLst/>
          </a:prstGeom>
        </p:spPr>
      </p:pic>
    </p:spTree>
    <p:extLst>
      <p:ext uri="{BB962C8B-B14F-4D97-AF65-F5344CB8AC3E}">
        <p14:creationId xmlns:p14="http://schemas.microsoft.com/office/powerpoint/2010/main" val="30622028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924ECDA-A810-F24A-8C82-5C5056EA924B}"/>
                  </a:ext>
                </a:extLst>
              </p:cNvPr>
              <p:cNvSpPr txBox="1"/>
              <p:nvPr/>
            </p:nvSpPr>
            <p:spPr>
              <a:xfrm>
                <a:off x="1559899" y="4390365"/>
                <a:ext cx="3680785" cy="923330"/>
              </a:xfrm>
              <a:prstGeom prst="rect">
                <a:avLst/>
              </a:prstGeom>
              <a:noFill/>
            </p:spPr>
            <p:txBody>
              <a:bodyPr wrap="square" rtlCol="0">
                <a:spAutoFit/>
              </a:bodyPr>
              <a:lstStyle/>
              <a:p>
                <a:pPr marL="76200" lvl="0">
                  <a:buClr>
                    <a:srgbClr val="000000"/>
                  </a:buClr>
                  <a:buSzPts val="1600"/>
                </a:pPr>
                <a:r>
                  <a:rPr lang="en-GB"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14:m>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smtClea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m:t>
                    </m:r>
                    <m:r>
                      <a:rPr lang="en-US" b="0" i="1" kern="0" smtClean="0">
                        <a:solidFill>
                          <a:srgbClr val="1A1A1A"/>
                        </a:solidFill>
                        <a:latin typeface="Cambria Math"/>
                        <a:sym typeface="Arial"/>
                      </a:rPr>
                      <m:t> </m:t>
                    </m:r>
                    <m:sSub>
                      <m:sSubPr>
                        <m:ctrlPr>
                          <a:rPr lang="en-US"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a14:m>
                <a:r>
                  <a:rPr lang="en-GB" i="1"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14:m>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a14:m>
                <a:endParaRPr lang="en-GB" i="1"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xmlns:a16="http://schemas.microsoft.com/office/drawing/2014/main" xmlns:p14="http://schemas.microsoft.com/office/powerpoint/2010/main">
          <p:sp>
            <p:nvSpPr>
              <p:cNvPr id="10" name="TextBox 9">
                <a:extLst>
                  <a:ext uri="{FF2B5EF4-FFF2-40B4-BE49-F238E27FC236}">
                    <a16:creationId xmlns:a16="http://schemas.microsoft.com/office/drawing/2014/main" id="{4924ECDA-A810-F24A-8C82-5C5056EA924B}"/>
                  </a:ext>
                </a:extLst>
              </p:cNvPr>
              <p:cNvSpPr txBox="1">
                <a:spLocks noRot="1" noChangeAspect="1" noMove="1" noResize="1" noEditPoints="1" noAdjustHandles="1" noChangeArrowheads="1" noChangeShapeType="1" noTextEdit="1"/>
              </p:cNvSpPr>
              <p:nvPr/>
            </p:nvSpPr>
            <p:spPr>
              <a:xfrm>
                <a:off x="1559899" y="4390365"/>
                <a:ext cx="3680785" cy="923330"/>
              </a:xfrm>
              <a:prstGeom prst="rect">
                <a:avLst/>
              </a:prstGeom>
              <a:blipFill>
                <a:blip r:embed="rId6"/>
                <a:stretch>
                  <a:fillRect/>
                </a:stretch>
              </a:blipFill>
            </p:spPr>
            <p:txBody>
              <a:bodyPr/>
              <a:lstStyle/>
              <a:p>
                <a:r>
                  <a:rPr lang="en-US">
                    <a:noFill/>
                  </a:rPr>
                  <a:t> </a:t>
                </a:r>
              </a:p>
            </p:txBody>
          </p:sp>
        </mc:Fallback>
      </mc:AlternateContent>
      <p:sp>
        <p:nvSpPr>
          <p:cNvPr id="15" name="Line 4">
            <a:extLst>
              <a:ext uri="{FF2B5EF4-FFF2-40B4-BE49-F238E27FC236}">
                <a16:creationId xmlns:a16="http://schemas.microsoft.com/office/drawing/2014/main" id="{D89684D2-1F51-7D48-B852-DE25E3B5C4DD}"/>
              </a:ext>
            </a:extLst>
          </p:cNvPr>
          <p:cNvSpPr>
            <a:spLocks noChangeShapeType="1"/>
          </p:cNvSpPr>
          <p:nvPr/>
        </p:nvSpPr>
        <p:spPr bwMode="auto">
          <a:xfrm>
            <a:off x="8133151" y="3679602"/>
            <a:ext cx="0" cy="1771650"/>
          </a:xfrm>
          <a:prstGeom prst="line">
            <a:avLst/>
          </a:prstGeom>
          <a:noFill/>
          <a:ln w="28575">
            <a:solidFill>
              <a:schemeClr val="accent5"/>
            </a:solidFill>
            <a:round/>
            <a:headEnd type="arrow" w="med" len="me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6" name="Line 5">
            <a:extLst>
              <a:ext uri="{FF2B5EF4-FFF2-40B4-BE49-F238E27FC236}">
                <a16:creationId xmlns:a16="http://schemas.microsoft.com/office/drawing/2014/main" id="{F5F19E72-5B6A-EE4F-9779-E92EA9D36A69}"/>
              </a:ext>
            </a:extLst>
          </p:cNvPr>
          <p:cNvSpPr>
            <a:spLocks noChangeShapeType="1"/>
          </p:cNvSpPr>
          <p:nvPr/>
        </p:nvSpPr>
        <p:spPr bwMode="auto">
          <a:xfrm>
            <a:off x="8133151" y="5451252"/>
            <a:ext cx="3257550" cy="0"/>
          </a:xfrm>
          <a:prstGeom prst="line">
            <a:avLst/>
          </a:prstGeom>
          <a:noFill/>
          <a:ln w="28575">
            <a:solidFill>
              <a:schemeClr val="accent5"/>
            </a:solidFill>
            <a:round/>
            <a:headEnd/>
            <a:tailEnd type="arrow" w="med" len="me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7" name="Line 6">
            <a:extLst>
              <a:ext uri="{FF2B5EF4-FFF2-40B4-BE49-F238E27FC236}">
                <a16:creationId xmlns:a16="http://schemas.microsoft.com/office/drawing/2014/main" id="{C2AE51B2-C8E3-B441-9042-8812038D470F}"/>
              </a:ext>
            </a:extLst>
          </p:cNvPr>
          <p:cNvSpPr>
            <a:spLocks noChangeShapeType="1"/>
          </p:cNvSpPr>
          <p:nvPr/>
        </p:nvSpPr>
        <p:spPr bwMode="auto">
          <a:xfrm>
            <a:off x="8133151" y="4479702"/>
            <a:ext cx="3143250" cy="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8" name="Freeform 7">
            <a:extLst>
              <a:ext uri="{FF2B5EF4-FFF2-40B4-BE49-F238E27FC236}">
                <a16:creationId xmlns:a16="http://schemas.microsoft.com/office/drawing/2014/main" id="{D17FE6A8-63D3-DB49-800D-B686EBE5AD7B}"/>
              </a:ext>
            </a:extLst>
          </p:cNvPr>
          <p:cNvSpPr>
            <a:spLocks/>
          </p:cNvSpPr>
          <p:nvPr/>
        </p:nvSpPr>
        <p:spPr bwMode="auto">
          <a:xfrm>
            <a:off x="8133151" y="4079652"/>
            <a:ext cx="2942035" cy="626269"/>
          </a:xfrm>
          <a:custGeom>
            <a:avLst/>
            <a:gdLst>
              <a:gd name="T0" fmla="*/ 0 w 2471"/>
              <a:gd name="T1" fmla="*/ 861893434 h 526"/>
              <a:gd name="T2" fmla="*/ 209173806 w 2471"/>
              <a:gd name="T3" fmla="*/ 798888565 h 526"/>
              <a:gd name="T4" fmla="*/ 335181584 w 2471"/>
              <a:gd name="T5" fmla="*/ 758566084 h 526"/>
              <a:gd name="T6" fmla="*/ 587195654 w 2471"/>
              <a:gd name="T7" fmla="*/ 567034298 h 526"/>
              <a:gd name="T8" fmla="*/ 652721286 w 2471"/>
              <a:gd name="T9" fmla="*/ 526711816 h 526"/>
              <a:gd name="T10" fmla="*/ 819051554 w 2471"/>
              <a:gd name="T11" fmla="*/ 378023361 h 526"/>
              <a:gd name="T12" fmla="*/ 882054848 w 2471"/>
              <a:gd name="T13" fmla="*/ 337700880 h 526"/>
              <a:gd name="T14" fmla="*/ 1050906065 w 2471"/>
              <a:gd name="T15" fmla="*/ 211693126 h 526"/>
              <a:gd name="T16" fmla="*/ 1514614691 w 2471"/>
              <a:gd name="T17" fmla="*/ 0 h 526"/>
              <a:gd name="T18" fmla="*/ 2147483647 w 2471"/>
              <a:gd name="T19" fmla="*/ 20161247 h 526"/>
              <a:gd name="T20" fmla="*/ 2147483647 w 2471"/>
              <a:gd name="T21" fmla="*/ 83164349 h 526"/>
              <a:gd name="T22" fmla="*/ 2147483647 w 2471"/>
              <a:gd name="T23" fmla="*/ 378023361 h 526"/>
              <a:gd name="T24" fmla="*/ 2147483647 w 2471"/>
              <a:gd name="T25" fmla="*/ 504031214 h 526"/>
              <a:gd name="T26" fmla="*/ 2147483647 w 2471"/>
              <a:gd name="T27" fmla="*/ 652721158 h 526"/>
              <a:gd name="T28" fmla="*/ 2147483647 w 2471"/>
              <a:gd name="T29" fmla="*/ 821570755 h 526"/>
              <a:gd name="T30" fmla="*/ 2147483647 w 2471"/>
              <a:gd name="T31" fmla="*/ 1199594215 h 526"/>
              <a:gd name="T32" fmla="*/ 2147483647 w 2471"/>
              <a:gd name="T33" fmla="*/ 1282758539 h 526"/>
              <a:gd name="T34" fmla="*/ 2147483647 w 2471"/>
              <a:gd name="T35" fmla="*/ 1305440728 h 526"/>
              <a:gd name="T36" fmla="*/ 2147483647 w 2471"/>
              <a:gd name="T37" fmla="*/ 1325601969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71"/>
              <a:gd name="T58" fmla="*/ 0 h 526"/>
              <a:gd name="T59" fmla="*/ 2471 w 2471"/>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71" h="526">
                <a:moveTo>
                  <a:pt x="0" y="342"/>
                </a:moveTo>
                <a:cubicBezTo>
                  <a:pt x="28" y="333"/>
                  <a:pt x="55" y="326"/>
                  <a:pt x="83" y="317"/>
                </a:cubicBezTo>
                <a:cubicBezTo>
                  <a:pt x="100" y="311"/>
                  <a:pt x="133" y="301"/>
                  <a:pt x="133" y="301"/>
                </a:cubicBezTo>
                <a:cubicBezTo>
                  <a:pt x="168" y="277"/>
                  <a:pt x="196" y="249"/>
                  <a:pt x="233" y="225"/>
                </a:cubicBezTo>
                <a:cubicBezTo>
                  <a:pt x="242" y="219"/>
                  <a:pt x="259" y="209"/>
                  <a:pt x="259" y="209"/>
                </a:cubicBezTo>
                <a:cubicBezTo>
                  <a:pt x="285" y="168"/>
                  <a:pt x="268" y="188"/>
                  <a:pt x="325" y="150"/>
                </a:cubicBezTo>
                <a:cubicBezTo>
                  <a:pt x="333" y="145"/>
                  <a:pt x="350" y="134"/>
                  <a:pt x="350" y="134"/>
                </a:cubicBezTo>
                <a:cubicBezTo>
                  <a:pt x="370" y="105"/>
                  <a:pt x="384" y="95"/>
                  <a:pt x="417" y="84"/>
                </a:cubicBezTo>
                <a:cubicBezTo>
                  <a:pt x="483" y="39"/>
                  <a:pt x="524" y="18"/>
                  <a:pt x="601" y="0"/>
                </a:cubicBezTo>
                <a:cubicBezTo>
                  <a:pt x="718" y="3"/>
                  <a:pt x="834" y="3"/>
                  <a:pt x="951" y="8"/>
                </a:cubicBezTo>
                <a:cubicBezTo>
                  <a:pt x="980" y="9"/>
                  <a:pt x="1035" y="33"/>
                  <a:pt x="1035" y="33"/>
                </a:cubicBezTo>
                <a:cubicBezTo>
                  <a:pt x="1093" y="72"/>
                  <a:pt x="1151" y="111"/>
                  <a:pt x="1210" y="150"/>
                </a:cubicBezTo>
                <a:cubicBezTo>
                  <a:pt x="1237" y="168"/>
                  <a:pt x="1254" y="190"/>
                  <a:pt x="1285" y="200"/>
                </a:cubicBezTo>
                <a:cubicBezTo>
                  <a:pt x="1320" y="224"/>
                  <a:pt x="1346" y="247"/>
                  <a:pt x="1385" y="259"/>
                </a:cubicBezTo>
                <a:cubicBezTo>
                  <a:pt x="1439" y="294"/>
                  <a:pt x="1504" y="298"/>
                  <a:pt x="1561" y="326"/>
                </a:cubicBezTo>
                <a:cubicBezTo>
                  <a:pt x="1719" y="405"/>
                  <a:pt x="1905" y="444"/>
                  <a:pt x="2078" y="476"/>
                </a:cubicBezTo>
                <a:cubicBezTo>
                  <a:pt x="2168" y="493"/>
                  <a:pt x="2264" y="498"/>
                  <a:pt x="2354" y="509"/>
                </a:cubicBezTo>
                <a:cubicBezTo>
                  <a:pt x="2379" y="512"/>
                  <a:pt x="2404" y="514"/>
                  <a:pt x="2429" y="518"/>
                </a:cubicBezTo>
                <a:cubicBezTo>
                  <a:pt x="2443" y="520"/>
                  <a:pt x="2471" y="526"/>
                  <a:pt x="2471" y="526"/>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9" name="Freeform 8">
            <a:extLst>
              <a:ext uri="{FF2B5EF4-FFF2-40B4-BE49-F238E27FC236}">
                <a16:creationId xmlns:a16="http://schemas.microsoft.com/office/drawing/2014/main" id="{C129A312-D0AA-454E-9E48-A20D9F58D9B9}"/>
              </a:ext>
            </a:extLst>
          </p:cNvPr>
          <p:cNvSpPr>
            <a:spLocks/>
          </p:cNvSpPr>
          <p:nvPr/>
        </p:nvSpPr>
        <p:spPr bwMode="auto">
          <a:xfrm>
            <a:off x="8133151" y="4479702"/>
            <a:ext cx="2862263" cy="377429"/>
          </a:xfrm>
          <a:custGeom>
            <a:avLst/>
            <a:gdLst>
              <a:gd name="T0" fmla="*/ 0 w 2404"/>
              <a:gd name="T1" fmla="*/ 0 h 317"/>
              <a:gd name="T2" fmla="*/ 1683464485 w 2404"/>
              <a:gd name="T3" fmla="*/ 272177140 h 317"/>
              <a:gd name="T4" fmla="*/ 2147483647 w 2404"/>
              <a:gd name="T5" fmla="*/ 398185029 h 317"/>
              <a:gd name="T6" fmla="*/ 2147483647 w 2404"/>
              <a:gd name="T7" fmla="*/ 756047533 h 317"/>
              <a:gd name="T8" fmla="*/ 0 60000 65536"/>
              <a:gd name="T9" fmla="*/ 0 60000 65536"/>
              <a:gd name="T10" fmla="*/ 0 60000 65536"/>
              <a:gd name="T11" fmla="*/ 0 60000 65536"/>
              <a:gd name="T12" fmla="*/ 0 w 2404"/>
              <a:gd name="T13" fmla="*/ 0 h 317"/>
              <a:gd name="T14" fmla="*/ 2404 w 2404"/>
              <a:gd name="T15" fmla="*/ 317 h 317"/>
            </a:gdLst>
            <a:ahLst/>
            <a:cxnLst>
              <a:cxn ang="T8">
                <a:pos x="T0" y="T1"/>
              </a:cxn>
              <a:cxn ang="T9">
                <a:pos x="T2" y="T3"/>
              </a:cxn>
              <a:cxn ang="T10">
                <a:pos x="T4" y="T5"/>
              </a:cxn>
              <a:cxn ang="T11">
                <a:pos x="T6" y="T7"/>
              </a:cxn>
            </a:cxnLst>
            <a:rect l="T12" t="T13" r="T14" b="T15"/>
            <a:pathLst>
              <a:path w="2404" h="317">
                <a:moveTo>
                  <a:pt x="0" y="0"/>
                </a:moveTo>
                <a:cubicBezTo>
                  <a:pt x="213" y="68"/>
                  <a:pt x="447" y="78"/>
                  <a:pt x="668" y="108"/>
                </a:cubicBezTo>
                <a:cubicBezTo>
                  <a:pt x="751" y="119"/>
                  <a:pt x="827" y="148"/>
                  <a:pt x="910" y="158"/>
                </a:cubicBezTo>
                <a:cubicBezTo>
                  <a:pt x="1351" y="317"/>
                  <a:pt x="1960" y="300"/>
                  <a:pt x="2404" y="300"/>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0" name="Freeform 9">
            <a:extLst>
              <a:ext uri="{FF2B5EF4-FFF2-40B4-BE49-F238E27FC236}">
                <a16:creationId xmlns:a16="http://schemas.microsoft.com/office/drawing/2014/main" id="{3D9A549E-695C-3342-BC52-E436F3A83BBC}"/>
              </a:ext>
            </a:extLst>
          </p:cNvPr>
          <p:cNvSpPr>
            <a:spLocks/>
          </p:cNvSpPr>
          <p:nvPr/>
        </p:nvSpPr>
        <p:spPr bwMode="auto">
          <a:xfrm>
            <a:off x="8133151" y="4136802"/>
            <a:ext cx="2702719" cy="342900"/>
          </a:xfrm>
          <a:custGeom>
            <a:avLst/>
            <a:gdLst>
              <a:gd name="T0" fmla="*/ 83165939 w 2270"/>
              <a:gd name="T1" fmla="*/ 778728969 h 312"/>
              <a:gd name="T2" fmla="*/ 987901222 w 2270"/>
              <a:gd name="T3" fmla="*/ 738406485 h 312"/>
              <a:gd name="T4" fmla="*/ 1746467530 w 2270"/>
              <a:gd name="T5" fmla="*/ 632558376 h 312"/>
              <a:gd name="T6" fmla="*/ 2038805529 w 2270"/>
              <a:gd name="T7" fmla="*/ 549394046 h 312"/>
              <a:gd name="T8" fmla="*/ 2147483647 w 2270"/>
              <a:gd name="T9" fmla="*/ 211693141 h 312"/>
              <a:gd name="T10" fmla="*/ 2147483647 w 2270"/>
              <a:gd name="T11" fmla="*/ 105846571 h 312"/>
              <a:gd name="T12" fmla="*/ 2147483647 w 2270"/>
              <a:gd name="T13" fmla="*/ 0 h 312"/>
              <a:gd name="T14" fmla="*/ 2147483647 w 2270"/>
              <a:gd name="T15" fmla="*/ 42843446 h 312"/>
              <a:gd name="T16" fmla="*/ 0 60000 65536"/>
              <a:gd name="T17" fmla="*/ 0 60000 65536"/>
              <a:gd name="T18" fmla="*/ 0 60000 65536"/>
              <a:gd name="T19" fmla="*/ 0 60000 65536"/>
              <a:gd name="T20" fmla="*/ 0 60000 65536"/>
              <a:gd name="T21" fmla="*/ 0 60000 65536"/>
              <a:gd name="T22" fmla="*/ 0 60000 65536"/>
              <a:gd name="T23" fmla="*/ 0 60000 65536"/>
              <a:gd name="T24" fmla="*/ 0 w 2270"/>
              <a:gd name="T25" fmla="*/ 0 h 312"/>
              <a:gd name="T26" fmla="*/ 2270 w 2270"/>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70" h="312">
                <a:moveTo>
                  <a:pt x="33" y="309"/>
                </a:moveTo>
                <a:cubicBezTo>
                  <a:pt x="196" y="283"/>
                  <a:pt x="0" y="312"/>
                  <a:pt x="392" y="293"/>
                </a:cubicBezTo>
                <a:cubicBezTo>
                  <a:pt x="490" y="288"/>
                  <a:pt x="596" y="268"/>
                  <a:pt x="693" y="251"/>
                </a:cubicBezTo>
                <a:cubicBezTo>
                  <a:pt x="733" y="244"/>
                  <a:pt x="770" y="227"/>
                  <a:pt x="809" y="218"/>
                </a:cubicBezTo>
                <a:cubicBezTo>
                  <a:pt x="978" y="180"/>
                  <a:pt x="1143" y="130"/>
                  <a:pt x="1310" y="84"/>
                </a:cubicBezTo>
                <a:cubicBezTo>
                  <a:pt x="1359" y="70"/>
                  <a:pt x="1411" y="51"/>
                  <a:pt x="1461" y="42"/>
                </a:cubicBezTo>
                <a:cubicBezTo>
                  <a:pt x="1576" y="20"/>
                  <a:pt x="1695" y="18"/>
                  <a:pt x="1811" y="0"/>
                </a:cubicBezTo>
                <a:cubicBezTo>
                  <a:pt x="1945" y="3"/>
                  <a:pt x="2122" y="17"/>
                  <a:pt x="2270" y="17"/>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1" name="Text Box 10">
            <a:extLst>
              <a:ext uri="{FF2B5EF4-FFF2-40B4-BE49-F238E27FC236}">
                <a16:creationId xmlns:a16="http://schemas.microsoft.com/office/drawing/2014/main" id="{9D225F4B-4612-6C4B-92C2-D4E657867DB6}"/>
              </a:ext>
            </a:extLst>
          </p:cNvPr>
          <p:cNvSpPr txBox="1">
            <a:spLocks noChangeArrowheads="1"/>
          </p:cNvSpPr>
          <p:nvPr/>
        </p:nvSpPr>
        <p:spPr bwMode="auto">
          <a:xfrm>
            <a:off x="7847401" y="4308252"/>
            <a:ext cx="3429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1</a:t>
            </a:r>
          </a:p>
        </p:txBody>
      </p:sp>
      <p:sp>
        <p:nvSpPr>
          <p:cNvPr id="22" name="Text Box 11">
            <a:extLst>
              <a:ext uri="{FF2B5EF4-FFF2-40B4-BE49-F238E27FC236}">
                <a16:creationId xmlns:a16="http://schemas.microsoft.com/office/drawing/2014/main" id="{1080D370-F000-0F4E-8196-704647E717C2}"/>
              </a:ext>
            </a:extLst>
          </p:cNvPr>
          <p:cNvSpPr txBox="1">
            <a:spLocks noChangeArrowheads="1"/>
          </p:cNvSpPr>
          <p:nvPr/>
        </p:nvSpPr>
        <p:spPr bwMode="auto">
          <a:xfrm>
            <a:off x="7800231"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2000</a:t>
            </a:r>
          </a:p>
        </p:txBody>
      </p:sp>
      <p:sp>
        <p:nvSpPr>
          <p:cNvPr id="23" name="Text Box 12">
            <a:extLst>
              <a:ext uri="{FF2B5EF4-FFF2-40B4-BE49-F238E27FC236}">
                <a16:creationId xmlns:a16="http://schemas.microsoft.com/office/drawing/2014/main" id="{87985481-34B4-0341-A2F4-C61074FC407B}"/>
              </a:ext>
            </a:extLst>
          </p:cNvPr>
          <p:cNvSpPr txBox="1">
            <a:spLocks noChangeArrowheads="1"/>
          </p:cNvSpPr>
          <p:nvPr/>
        </p:nvSpPr>
        <p:spPr bwMode="auto">
          <a:xfrm>
            <a:off x="10375609"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2030</a:t>
            </a:r>
          </a:p>
        </p:txBody>
      </p:sp>
      <p:sp>
        <p:nvSpPr>
          <p:cNvPr id="24" name="Line 13">
            <a:extLst>
              <a:ext uri="{FF2B5EF4-FFF2-40B4-BE49-F238E27FC236}">
                <a16:creationId xmlns:a16="http://schemas.microsoft.com/office/drawing/2014/main" id="{F7DBC2EC-0024-7848-B825-A479E421BC74}"/>
              </a:ext>
            </a:extLst>
          </p:cNvPr>
          <p:cNvSpPr>
            <a:spLocks noChangeShapeType="1"/>
          </p:cNvSpPr>
          <p:nvPr/>
        </p:nvSpPr>
        <p:spPr bwMode="auto">
          <a:xfrm flipV="1">
            <a:off x="10704901" y="3736752"/>
            <a:ext cx="0" cy="171450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5" name="Text Box 14">
            <a:extLst>
              <a:ext uri="{FF2B5EF4-FFF2-40B4-BE49-F238E27FC236}">
                <a16:creationId xmlns:a16="http://schemas.microsoft.com/office/drawing/2014/main" id="{688C603F-A4B7-1949-BE5B-293A295FDACC}"/>
              </a:ext>
            </a:extLst>
          </p:cNvPr>
          <p:cNvSpPr txBox="1">
            <a:spLocks noChangeArrowheads="1"/>
          </p:cNvSpPr>
          <p:nvPr/>
        </p:nvSpPr>
        <p:spPr bwMode="auto">
          <a:xfrm>
            <a:off x="7691471" y="2505301"/>
            <a:ext cx="1289793"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Electricidad</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por</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vivienda</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Text Box 15">
            <a:extLst>
              <a:ext uri="{FF2B5EF4-FFF2-40B4-BE49-F238E27FC236}">
                <a16:creationId xmlns:a16="http://schemas.microsoft.com/office/drawing/2014/main" id="{7FCE143A-8526-3C4E-9A95-166C786E638F}"/>
              </a:ext>
            </a:extLst>
          </p:cNvPr>
          <p:cNvSpPr txBox="1">
            <a:spLocks noChangeArrowheads="1"/>
          </p:cNvSpPr>
          <p:nvPr/>
        </p:nvSpPr>
        <p:spPr bwMode="auto">
          <a:xfrm>
            <a:off x="8590879" y="5183654"/>
            <a:ext cx="177165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Combustible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por</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100 km</a:t>
            </a:r>
          </a:p>
        </p:txBody>
      </p:sp>
      <p:sp>
        <p:nvSpPr>
          <p:cNvPr id="27" name="Text Box 16">
            <a:extLst>
              <a:ext uri="{FF2B5EF4-FFF2-40B4-BE49-F238E27FC236}">
                <a16:creationId xmlns:a16="http://schemas.microsoft.com/office/drawing/2014/main" id="{66DAA31E-03A7-7743-9D71-BDBB75E5F17A}"/>
              </a:ext>
            </a:extLst>
          </p:cNvPr>
          <p:cNvSpPr txBox="1">
            <a:spLocks noChangeArrowheads="1"/>
          </p:cNvSpPr>
          <p:nvPr/>
        </p:nvSpPr>
        <p:spPr bwMode="auto">
          <a:xfrm>
            <a:off x="9484509" y="2854799"/>
            <a:ext cx="1766587"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Combustibles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fósiles</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por</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VA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en</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la </a:t>
            </a: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agricultura</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AutoShape 17">
            <a:extLst>
              <a:ext uri="{FF2B5EF4-FFF2-40B4-BE49-F238E27FC236}">
                <a16:creationId xmlns:a16="http://schemas.microsoft.com/office/drawing/2014/main" id="{BE3E1472-CE9A-ED43-9E90-A6CF22E35043}"/>
              </a:ext>
            </a:extLst>
          </p:cNvPr>
          <p:cNvSpPr>
            <a:spLocks noChangeArrowheads="1"/>
          </p:cNvSpPr>
          <p:nvPr/>
        </p:nvSpPr>
        <p:spPr bwMode="auto">
          <a:xfrm rot="4630323">
            <a:off x="7954930" y="3671119"/>
            <a:ext cx="857250" cy="127397"/>
          </a:xfrm>
          <a:prstGeom prst="rightArrow">
            <a:avLst>
              <a:gd name="adj1" fmla="val 50000"/>
              <a:gd name="adj2" fmla="val 168225"/>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9" name="AutoShape 18">
            <a:extLst>
              <a:ext uri="{FF2B5EF4-FFF2-40B4-BE49-F238E27FC236}">
                <a16:creationId xmlns:a16="http://schemas.microsoft.com/office/drawing/2014/main" id="{356AA391-1836-484B-9BF2-8BD84F6B80A6}"/>
              </a:ext>
            </a:extLst>
          </p:cNvPr>
          <p:cNvSpPr>
            <a:spLocks noChangeArrowheads="1"/>
          </p:cNvSpPr>
          <p:nvPr/>
        </p:nvSpPr>
        <p:spPr bwMode="auto">
          <a:xfrm rot="4630323">
            <a:off x="10047721" y="3896998"/>
            <a:ext cx="455033" cy="100805"/>
          </a:xfrm>
          <a:prstGeom prst="rightArrow">
            <a:avLst>
              <a:gd name="adj1" fmla="val 50000"/>
              <a:gd name="adj2" fmla="val 119060"/>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0" name="AutoShape 19">
            <a:extLst>
              <a:ext uri="{FF2B5EF4-FFF2-40B4-BE49-F238E27FC236}">
                <a16:creationId xmlns:a16="http://schemas.microsoft.com/office/drawing/2014/main" id="{9510B5A5-572A-054D-8ED6-BA61F42C7DC0}"/>
              </a:ext>
            </a:extLst>
          </p:cNvPr>
          <p:cNvSpPr>
            <a:spLocks noChangeArrowheads="1"/>
          </p:cNvSpPr>
          <p:nvPr/>
        </p:nvSpPr>
        <p:spPr bwMode="auto">
          <a:xfrm rot="-8009766">
            <a:off x="8935632" y="4820221"/>
            <a:ext cx="572691" cy="120254"/>
          </a:xfrm>
          <a:prstGeom prst="rightArrow">
            <a:avLst>
              <a:gd name="adj1" fmla="val 50000"/>
              <a:gd name="adj2" fmla="val 119059"/>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348EE8A-BD0A-FE47-86DF-D37AE755F29F}"/>
                  </a:ext>
                </a:extLst>
              </p:cNvPr>
              <p:cNvSpPr txBox="1"/>
              <p:nvPr/>
            </p:nvSpPr>
            <p:spPr>
              <a:xfrm>
                <a:off x="865568" y="5442520"/>
                <a:ext cx="4357540" cy="661335"/>
              </a:xfrm>
              <a:prstGeom prst="rect">
                <a:avLst/>
              </a:prstGeom>
              <a:noFill/>
            </p:spPr>
            <p:txBody>
              <a:bodyPr wrap="none" rtlCol="0">
                <a:spAutoFit/>
              </a:bodyPr>
              <a:lstStyle/>
              <a:p>
                <a:pPr algn="ctr"/>
                <a14:m>
                  <m:oMathPara xmlns:m="http://schemas.openxmlformats.org/officeDocument/2006/math">
                    <m:oMathParaPr>
                      <m:jc m:val="left"/>
                    </m:oMathParaPr>
                    <m:oMath xmlns:m="http://schemas.openxmlformats.org/officeDocument/2006/math">
                      <m:f>
                        <m:fPr>
                          <m:ctrlPr>
                            <a:rPr lang="en-GB" i="1" kern="0">
                              <a:solidFill>
                                <a:schemeClr val="accent3"/>
                              </a:solidFill>
                              <a:latin typeface="Cambria Math" panose="02040503050406030204" pitchFamily="18" charset="0"/>
                              <a:sym typeface="Arial"/>
                            </a:rPr>
                          </m:ctrlPr>
                        </m:fPr>
                        <m:num>
                          <m:r>
                            <a:rPr lang="en-US" kern="0">
                              <a:solidFill>
                                <a:schemeClr val="accent3"/>
                              </a:solidFill>
                              <a:latin typeface="Cambria Math"/>
                              <a:sym typeface="Arial"/>
                            </a:rPr>
                            <m:t>𝐸𝑛𝑒𝑟𝑔𝑦</m:t>
                          </m:r>
                          <m:r>
                            <a:rPr lang="en-US" kern="0">
                              <a:solidFill>
                                <a:schemeClr val="accent3"/>
                              </a:solidFill>
                              <a:latin typeface="Cambria Math"/>
                              <a:sym typeface="Arial"/>
                            </a:rPr>
                            <m:t> </m:t>
                          </m:r>
                          <m:r>
                            <a:rPr lang="en-US" kern="0">
                              <a:solidFill>
                                <a:schemeClr val="accent3"/>
                              </a:solidFill>
                              <a:latin typeface="Cambria Math"/>
                              <a:sym typeface="Arial"/>
                            </a:rPr>
                            <m:t>𝐶𝑜𝑛𝑠𝑢𝑚𝑝</m:t>
                          </m:r>
                          <m:r>
                            <a:rPr lang="en-US" kern="0">
                              <a:solidFill>
                                <a:schemeClr val="accent3"/>
                              </a:solidFill>
                              <a:latin typeface="Cambria Math"/>
                              <a:sym typeface="Arial"/>
                            </a:rPr>
                            <m:t>.</m:t>
                          </m:r>
                          <m:r>
                            <a:rPr lang="en-US" kern="0">
                              <a:solidFill>
                                <a:schemeClr val="accent3"/>
                              </a:solidFill>
                              <a:latin typeface="Cambria Math"/>
                              <a:sym typeface="Arial"/>
                            </a:rPr>
                            <m:t>𝑖𝑛</m:t>
                          </m:r>
                          <m:r>
                            <a:rPr lang="en-US" kern="0">
                              <a:solidFill>
                                <a:schemeClr val="accent3"/>
                              </a:solidFill>
                              <a:latin typeface="Cambria Math"/>
                              <a:sym typeface="Arial"/>
                            </a:rPr>
                            <m:t> </m:t>
                          </m:r>
                          <m:r>
                            <a:rPr lang="en-US" kern="0">
                              <a:solidFill>
                                <a:schemeClr val="accent3"/>
                              </a:solidFill>
                              <a:latin typeface="Cambria Math"/>
                              <a:sym typeface="Arial"/>
                            </a:rPr>
                            <m:t>𝑦𝑒𝑎𝑟</m:t>
                          </m:r>
                          <m:r>
                            <a:rPr lang="en-US" kern="0">
                              <a:solidFill>
                                <a:schemeClr val="accent3"/>
                              </a:solidFill>
                              <a:latin typeface="Cambria Math"/>
                              <a:sym typeface="Arial"/>
                            </a:rPr>
                            <m:t> </m:t>
                          </m:r>
                          <m:r>
                            <a:rPr lang="en-US" kern="0">
                              <a:solidFill>
                                <a:schemeClr val="accent3"/>
                              </a:solidFill>
                              <a:latin typeface="Cambria Math"/>
                              <a:sym typeface="Arial"/>
                            </a:rPr>
                            <m:t>𝑡</m:t>
                          </m:r>
                        </m:num>
                        <m:den>
                          <m:r>
                            <a:rPr lang="en-US" kern="0">
                              <a:solidFill>
                                <a:schemeClr val="accent3"/>
                              </a:solidFill>
                              <a:latin typeface="Cambria Math"/>
                              <a:sym typeface="Arial"/>
                            </a:rPr>
                            <m:t>𝑈𝑛𝑖𝑡</m:t>
                          </m:r>
                          <m:r>
                            <a:rPr lang="en-US" kern="0">
                              <a:solidFill>
                                <a:schemeClr val="accent3"/>
                              </a:solidFill>
                              <a:latin typeface="Cambria Math"/>
                              <a:sym typeface="Arial"/>
                            </a:rPr>
                            <m:t> </m:t>
                          </m:r>
                          <m:r>
                            <a:rPr lang="en-US" kern="0">
                              <a:solidFill>
                                <a:schemeClr val="accent3"/>
                              </a:solidFill>
                              <a:latin typeface="Cambria Math"/>
                              <a:sym typeface="Arial"/>
                            </a:rPr>
                            <m:t>𝑜𝑓</m:t>
                          </m:r>
                          <m:r>
                            <a:rPr lang="en-US" kern="0">
                              <a:solidFill>
                                <a:schemeClr val="accent3"/>
                              </a:solidFill>
                              <a:latin typeface="Cambria Math"/>
                              <a:sym typeface="Arial"/>
                            </a:rPr>
                            <m:t> </m:t>
                          </m:r>
                          <m:r>
                            <a:rPr lang="en-US" kern="0">
                              <a:solidFill>
                                <a:schemeClr val="accent3"/>
                              </a:solidFill>
                              <a:latin typeface="Cambria Math"/>
                              <a:sym typeface="Arial"/>
                            </a:rPr>
                            <m:t>𝑑𝑟𝑖𝑣𝑖𝑛𝑔</m:t>
                          </m:r>
                          <m:r>
                            <a:rPr lang="en-US" kern="0">
                              <a:solidFill>
                                <a:schemeClr val="accent3"/>
                              </a:solidFill>
                              <a:latin typeface="Cambria Math"/>
                              <a:sym typeface="Arial"/>
                            </a:rPr>
                            <m:t> </m:t>
                          </m:r>
                          <m:r>
                            <a:rPr lang="en-US" kern="0">
                              <a:solidFill>
                                <a:schemeClr val="accent3"/>
                              </a:solidFill>
                              <a:latin typeface="Cambria Math"/>
                              <a:sym typeface="Arial"/>
                            </a:rPr>
                            <m:t>𝑝𝑎𝑟𝑎𝑚</m:t>
                          </m:r>
                          <m:r>
                            <a:rPr lang="en-US" kern="0">
                              <a:solidFill>
                                <a:schemeClr val="accent3"/>
                              </a:solidFill>
                              <a:latin typeface="Cambria Math"/>
                              <a:sym typeface="Arial"/>
                            </a:rPr>
                            <m:t>. </m:t>
                          </m:r>
                          <m:r>
                            <a:rPr lang="en-US" kern="0">
                              <a:solidFill>
                                <a:schemeClr val="accent3"/>
                              </a:solidFill>
                              <a:latin typeface="Cambria Math"/>
                              <a:sym typeface="Arial"/>
                            </a:rPr>
                            <m:t>𝑖𝑛</m:t>
                          </m:r>
                          <m:r>
                            <a:rPr lang="en-US" kern="0">
                              <a:solidFill>
                                <a:schemeClr val="accent3"/>
                              </a:solidFill>
                              <a:latin typeface="Cambria Math"/>
                              <a:sym typeface="Arial"/>
                            </a:rPr>
                            <m:t> </m:t>
                          </m:r>
                          <m:r>
                            <a:rPr lang="en-US" kern="0">
                              <a:solidFill>
                                <a:schemeClr val="accent3"/>
                              </a:solidFill>
                              <a:latin typeface="Cambria Math"/>
                              <a:sym typeface="Arial"/>
                            </a:rPr>
                            <m:t>𝑦𝑒𝑎𝑟</m:t>
                          </m:r>
                          <m:r>
                            <a:rPr lang="en-US" kern="0">
                              <a:solidFill>
                                <a:schemeClr val="accent3"/>
                              </a:solidFill>
                              <a:latin typeface="Cambria Math"/>
                              <a:sym typeface="Arial"/>
                            </a:rPr>
                            <m:t> </m:t>
                          </m:r>
                          <m:r>
                            <a:rPr lang="en-US" kern="0">
                              <a:solidFill>
                                <a:schemeClr val="accent3"/>
                              </a:solidFill>
                              <a:latin typeface="Cambria Math"/>
                              <a:sym typeface="Arial"/>
                            </a:rPr>
                            <m:t>𝑡</m:t>
                          </m:r>
                        </m:den>
                      </m:f>
                      <m:sSub>
                        <m:sSubPr>
                          <m:ctrlPr>
                            <a:rPr lang="en-GB" i="1" kern="0">
                              <a:solidFill>
                                <a:schemeClr val="accent3"/>
                              </a:solidFill>
                              <a:latin typeface="Cambria Math" panose="02040503050406030204" pitchFamily="18" charset="0"/>
                              <a:sym typeface="Arial"/>
                            </a:rPr>
                          </m:ctrlPr>
                        </m:sSubPr>
                        <m:e>
                          <m:r>
                            <a:rPr lang="en-US" kern="0">
                              <a:solidFill>
                                <a:schemeClr val="accent3"/>
                              </a:solidFill>
                              <a:latin typeface="Cambria Math"/>
                              <a:sym typeface="Arial"/>
                            </a:rPr>
                            <m:t>=</m:t>
                          </m:r>
                          <m:r>
                            <a:rPr lang="en-US" kern="0">
                              <a:solidFill>
                                <a:schemeClr val="accent3"/>
                              </a:solidFill>
                              <a:latin typeface="Cambria Math"/>
                              <a:sym typeface="Arial"/>
                            </a:rPr>
                            <m:t>𝑆𝐸𝐶</m:t>
                          </m:r>
                        </m:e>
                        <m:sub>
                          <m:r>
                            <a:rPr lang="en-US" kern="0">
                              <a:solidFill>
                                <a:schemeClr val="accent3"/>
                              </a:solidFill>
                              <a:latin typeface="Cambria Math"/>
                              <a:sym typeface="Arial"/>
                            </a:rPr>
                            <m:t>𝑡</m:t>
                          </m:r>
                        </m:sub>
                      </m:sSub>
                    </m:oMath>
                  </m:oMathPara>
                </a14:m>
                <a:endParaRPr lang="en-GB">
                  <a:latin typeface="Open Sans" panose="020B0606030504020204" pitchFamily="34" charset="0"/>
                </a:endParaRPr>
              </a:p>
            </p:txBody>
          </p:sp>
        </mc:Choice>
        <mc:Fallback xmlns="" xmlns:a16="http://schemas.microsoft.com/office/drawing/2014/main" xmlns:p14="http://schemas.microsoft.com/office/powerpoint/2010/main">
          <p:sp>
            <p:nvSpPr>
              <p:cNvPr id="42" name="TextBox 41">
                <a:extLst>
                  <a:ext uri="{FF2B5EF4-FFF2-40B4-BE49-F238E27FC236}">
                    <a16:creationId xmlns:a16="http://schemas.microsoft.com/office/drawing/2014/main" id="{2348EE8A-BD0A-FE47-86DF-D37AE755F29F}"/>
                  </a:ext>
                </a:extLst>
              </p:cNvPr>
              <p:cNvSpPr txBox="1">
                <a:spLocks noRot="1" noChangeAspect="1" noMove="1" noResize="1" noEditPoints="1" noAdjustHandles="1" noChangeArrowheads="1" noChangeShapeType="1" noTextEdit="1"/>
              </p:cNvSpPr>
              <p:nvPr/>
            </p:nvSpPr>
            <p:spPr>
              <a:xfrm>
                <a:off x="865568" y="5442520"/>
                <a:ext cx="4357540" cy="661335"/>
              </a:xfrm>
              <a:prstGeom prst="rect">
                <a:avLst/>
              </a:prstGeom>
              <a:blipFill>
                <a:blip r:embed="rId7"/>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638D62E7-3642-4844-9B80-43FD3D154863}"/>
              </a:ext>
            </a:extLst>
          </p:cNvPr>
          <p:cNvSpPr>
            <a:spLocks noGrp="1"/>
          </p:cNvSpPr>
          <p:nvPr>
            <p:ph type="title"/>
          </p:nvPr>
        </p:nvSpPr>
        <p:spPr/>
        <p:txBody>
          <a:bodyPr/>
          <a:lstStyle/>
          <a:p>
            <a:r>
              <a:rPr lang="en-GB" dirty="0" err="1">
                <a:latin typeface="Arial" panose="020B0604020202020204" pitchFamily="34" charset="0"/>
                <a:cs typeface="Arial" panose="020B0604020202020204" pitchFamily="34" charset="0"/>
                <a:sym typeface="Bodoni SvtyTwo ITC TT-Book"/>
              </a:rPr>
              <a:t>Conferencia</a:t>
            </a:r>
            <a:r>
              <a:rPr lang="en-GB" dirty="0">
                <a:latin typeface="Arial" panose="020B0604020202020204" pitchFamily="34" charset="0"/>
                <a:cs typeface="Arial" panose="020B0604020202020204" pitchFamily="34" charset="0"/>
                <a:sym typeface="Bodoni SvtyTwo ITC TT-Book"/>
              </a:rPr>
              <a:t> 6.1 </a:t>
            </a:r>
            <a:r>
              <a:rPr lang="en-GB" dirty="0" err="1">
                <a:latin typeface="Arial" panose="020B0604020202020204" pitchFamily="34" charset="0"/>
                <a:cs typeface="Arial" panose="020B0604020202020204" pitchFamily="34" charset="0"/>
                <a:sym typeface="Bodoni SvtyTwo ITC TT-Book"/>
              </a:rPr>
              <a:t>Visión</a:t>
            </a:r>
            <a:r>
              <a:rPr lang="en-GB" dirty="0">
                <a:latin typeface="Arial" panose="020B0604020202020204" pitchFamily="34" charset="0"/>
                <a:cs typeface="Arial" panose="020B0604020202020204" pitchFamily="34" charset="0"/>
                <a:sym typeface="Bodoni SvtyTwo ITC TT-Book"/>
              </a:rPr>
              <a:t> general del MAED</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911FCC4-3303-8B49-8E61-715C88AB4E21}"/>
              </a:ext>
            </a:extLst>
          </p:cNvPr>
          <p:cNvSpPr>
            <a:spLocks noGrp="1"/>
          </p:cNvSpPr>
          <p:nvPr>
            <p:ph idx="1"/>
          </p:nvPr>
        </p:nvSpPr>
        <p:spPr>
          <a:xfrm>
            <a:off x="907520" y="1498788"/>
            <a:ext cx="7611845" cy="3608895"/>
          </a:xfrm>
        </p:spPr>
        <p:txBody>
          <a:bodyPr/>
          <a:lstStyle/>
          <a:p>
            <a:pPr marL="0" indent="0">
              <a:buNone/>
            </a:pPr>
            <a:r>
              <a:rPr lang="en-ZA" sz="2000" b="1" dirty="0" err="1">
                <a:solidFill>
                  <a:schemeClr val="accent5">
                    <a:lumMod val="60000"/>
                    <a:lumOff val="40000"/>
                  </a:schemeClr>
                </a:solidFill>
                <a:latin typeface="Arial" panose="020B0604020202020204" pitchFamily="34" charset="0"/>
                <a:cs typeface="Arial" panose="020B0604020202020204" pitchFamily="34" charset="0"/>
              </a:rPr>
              <a:t>Consumo</a:t>
            </a:r>
            <a:r>
              <a:rPr lang="en-ZA" sz="2000" b="1" dirty="0">
                <a:solidFill>
                  <a:schemeClr val="accent5">
                    <a:lumMod val="60000"/>
                    <a:lumOff val="40000"/>
                  </a:schemeClr>
                </a:solidFill>
                <a:latin typeface="Arial" panose="020B0604020202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cs typeface="Arial" panose="020B0604020202020204" pitchFamily="34" charset="0"/>
              </a:rPr>
              <a:t>específico</a:t>
            </a:r>
            <a:r>
              <a:rPr lang="en-ZA" sz="2000" b="1" dirty="0">
                <a:solidFill>
                  <a:schemeClr val="accent5">
                    <a:lumMod val="60000"/>
                    <a:lumOff val="40000"/>
                  </a:schemeClr>
                </a:solidFill>
                <a:latin typeface="Arial" panose="020B0604020202020204" pitchFamily="34" charset="0"/>
                <a:cs typeface="Arial" panose="020B0604020202020204" pitchFamily="34" charset="0"/>
              </a:rPr>
              <a:t> de </a:t>
            </a:r>
            <a:r>
              <a:rPr lang="en-ZA" sz="2000" b="1" dirty="0" err="1">
                <a:solidFill>
                  <a:schemeClr val="accent5">
                    <a:lumMod val="60000"/>
                    <a:lumOff val="40000"/>
                  </a:schemeClr>
                </a:solidFill>
                <a:latin typeface="Arial" panose="020B0604020202020204" pitchFamily="34" charset="0"/>
                <a:cs typeface="Arial" panose="020B0604020202020204" pitchFamily="34" charset="0"/>
              </a:rPr>
              <a:t>energía</a:t>
            </a:r>
            <a:r>
              <a:rPr lang="en-ZA" sz="2000" b="1" dirty="0">
                <a:solidFill>
                  <a:schemeClr val="accent5">
                    <a:lumMod val="60000"/>
                    <a:lumOff val="40000"/>
                  </a:schemeClr>
                </a:solidFill>
                <a:latin typeface="Arial" panose="020B0604020202020204" pitchFamily="34" charset="0"/>
                <a:cs typeface="Arial" panose="020B0604020202020204" pitchFamily="34" charset="0"/>
              </a:rPr>
              <a:t> (SEC)</a:t>
            </a:r>
          </a:p>
          <a:p>
            <a:pPr marL="0" lvl="6" indent="0">
              <a:lnSpc>
                <a:spcPct val="120000"/>
              </a:lnSpc>
              <a:spcBef>
                <a:spcPts val="1000"/>
              </a:spcBef>
              <a:buClr>
                <a:srgbClr val="333333"/>
              </a:buClr>
              <a:buSzPts val="1300"/>
              <a:buNone/>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El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consumo</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específico</a:t>
            </a:r>
            <a:r>
              <a:rPr lang="en-GB" sz="2000" dirty="0">
                <a:latin typeface="Arial" panose="020B0604020202020204" pitchFamily="34" charset="0"/>
                <a:ea typeface="Open Sans" panose="020B0606030504020204" pitchFamily="34" charset="0"/>
                <a:cs typeface="Arial" panose="020B0604020202020204" pitchFamily="34" charset="0"/>
                <a:sym typeface="Calibri"/>
              </a:rPr>
              <a:t> de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energía</a:t>
            </a:r>
            <a:r>
              <a:rPr lang="en-GB" sz="2000" dirty="0">
                <a:latin typeface="Arial" panose="020B0604020202020204" pitchFamily="34" charset="0"/>
                <a:ea typeface="Open Sans" panose="020B0606030504020204" pitchFamily="34" charset="0"/>
                <a:cs typeface="Arial" panose="020B0604020202020204" pitchFamily="34" charset="0"/>
                <a:sym typeface="Calibri"/>
              </a:rPr>
              <a:t> (SEC)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puede</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cambiar</a:t>
            </a:r>
            <a:r>
              <a:rPr lang="en-GB" sz="2000" dirty="0">
                <a:latin typeface="Arial" panose="020B0604020202020204" pitchFamily="34" charset="0"/>
                <a:ea typeface="Open Sans" panose="020B0606030504020204" pitchFamily="34" charset="0"/>
                <a:cs typeface="Arial" panose="020B0604020202020204" pitchFamily="34" charset="0"/>
                <a:sym typeface="Calibri"/>
              </a:rPr>
              <a:t> con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el</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tiempo</a:t>
            </a:r>
            <a:endParaRPr lang="en-GB" sz="2000" dirty="0">
              <a:latin typeface="Arial" panose="020B0604020202020204" pitchFamily="34" charset="0"/>
              <a:ea typeface="Open Sans" panose="020B0606030504020204" pitchFamily="34" charset="0"/>
              <a:cs typeface="Arial" panose="020B0604020202020204" pitchFamily="34" charset="0"/>
              <a:sym typeface="Calibri"/>
            </a:endParaRPr>
          </a:p>
          <a:p>
            <a:pPr marL="342900" lvl="6" indent="-342900">
              <a:lnSpc>
                <a:spcPct val="120000"/>
              </a:lnSpc>
              <a:spcBef>
                <a:spcPts val="1000"/>
              </a:spcBef>
              <a:buClr>
                <a:srgbClr val="333333"/>
              </a:buClr>
              <a:buSzPts val="1300"/>
              <a:defRPr/>
            </a:pPr>
            <a:r>
              <a:rPr lang="en-GB" sz="2000" dirty="0" err="1">
                <a:latin typeface="Arial" panose="020B0604020202020204" pitchFamily="34" charset="0"/>
                <a:ea typeface="Open Sans" panose="020B0606030504020204" pitchFamily="34" charset="0"/>
                <a:cs typeface="Arial" panose="020B0604020202020204" pitchFamily="34" charset="0"/>
                <a:sym typeface="Calibri"/>
              </a:rPr>
              <a:t>Sustitución</a:t>
            </a:r>
            <a:r>
              <a:rPr lang="en-GB" sz="2000" dirty="0">
                <a:latin typeface="Arial" panose="020B0604020202020204" pitchFamily="34" charset="0"/>
                <a:ea typeface="Open Sans" panose="020B0606030504020204" pitchFamily="34" charset="0"/>
                <a:cs typeface="Arial" panose="020B0604020202020204" pitchFamily="34" charset="0"/>
                <a:sym typeface="Calibri"/>
              </a:rPr>
              <a:t> de la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tracción</a:t>
            </a:r>
            <a:r>
              <a:rPr lang="en-GB" sz="2000" dirty="0">
                <a:latin typeface="Arial" panose="020B0604020202020204" pitchFamily="34" charset="0"/>
                <a:ea typeface="Open Sans" panose="020B0606030504020204" pitchFamily="34" charset="0"/>
                <a:cs typeface="Arial" panose="020B0604020202020204" pitchFamily="34" charset="0"/>
                <a:sym typeface="Calibri"/>
              </a:rPr>
              <a:t> animal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por</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tractores</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p>
          <a:p>
            <a:pPr marL="342900" lvl="6" indent="-342900">
              <a:lnSpc>
                <a:spcPct val="120000"/>
              </a:lnSpc>
              <a:spcBef>
                <a:spcPts val="1000"/>
              </a:spcBef>
              <a:buClr>
                <a:srgbClr val="333333"/>
              </a:buClr>
              <a:buSzPts val="1300"/>
              <a:defRPr/>
            </a:pPr>
            <a:r>
              <a:rPr lang="en-GB" sz="2000" dirty="0" err="1">
                <a:latin typeface="Arial" panose="020B0604020202020204" pitchFamily="34" charset="0"/>
                <a:ea typeface="Open Sans" panose="020B0606030504020204" pitchFamily="34" charset="0"/>
                <a:cs typeface="Arial" panose="020B0604020202020204" pitchFamily="34" charset="0"/>
                <a:sym typeface="Calibri"/>
              </a:rPr>
              <a:t>Mejora</a:t>
            </a:r>
            <a:r>
              <a:rPr lang="en-GB" sz="2000" dirty="0">
                <a:latin typeface="Arial" panose="020B0604020202020204" pitchFamily="34" charset="0"/>
                <a:ea typeface="Open Sans" panose="020B0606030504020204" pitchFamily="34" charset="0"/>
                <a:cs typeface="Arial" panose="020B0604020202020204" pitchFamily="34" charset="0"/>
                <a:sym typeface="Calibri"/>
              </a:rPr>
              <a:t> del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nivel</a:t>
            </a:r>
            <a:r>
              <a:rPr lang="en-GB" sz="2000" dirty="0">
                <a:latin typeface="Arial" panose="020B0604020202020204" pitchFamily="34" charset="0"/>
                <a:ea typeface="Open Sans" panose="020B0606030504020204" pitchFamily="34" charset="0"/>
                <a:cs typeface="Arial" panose="020B0604020202020204" pitchFamily="34" charset="0"/>
                <a:sym typeface="Calibri"/>
              </a:rPr>
              <a:t> de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vida</a:t>
            </a:r>
            <a:endParaRPr lang="en-GB" sz="2000" dirty="0">
              <a:latin typeface="Arial" panose="020B0604020202020204" pitchFamily="34" charset="0"/>
              <a:ea typeface="Open Sans" panose="020B0606030504020204" pitchFamily="34" charset="0"/>
              <a:cs typeface="Arial" panose="020B0604020202020204" pitchFamily="34" charset="0"/>
              <a:sym typeface="Calibri"/>
            </a:endParaRPr>
          </a:p>
          <a:p>
            <a:pPr marL="342900" lvl="6" indent="-342900">
              <a:lnSpc>
                <a:spcPct val="120000"/>
              </a:lnSpc>
              <a:spcBef>
                <a:spcPts val="1000"/>
              </a:spcBef>
              <a:buClr>
                <a:srgbClr val="333333"/>
              </a:buClr>
              <a:buSzPts val="1300"/>
              <a:defRPr/>
            </a:pPr>
            <a:r>
              <a:rPr lang="en-GB" sz="2000" dirty="0" err="1">
                <a:latin typeface="Arial" panose="020B0604020202020204" pitchFamily="34" charset="0"/>
                <a:ea typeface="Open Sans" panose="020B0606030504020204" pitchFamily="34" charset="0"/>
                <a:cs typeface="Arial" panose="020B0604020202020204" pitchFamily="34" charset="0"/>
                <a:sym typeface="Calibri"/>
              </a:rPr>
              <a:t>Pasajeros</a:t>
            </a:r>
            <a:r>
              <a:rPr lang="en-GB" sz="2000" dirty="0">
                <a:latin typeface="Arial" panose="020B0604020202020204" pitchFamily="34" charset="0"/>
                <a:ea typeface="Open Sans" panose="020B0606030504020204" pitchFamily="34" charset="0"/>
                <a:cs typeface="Arial" panose="020B0604020202020204" pitchFamily="34" charset="0"/>
                <a:sym typeface="Calibri"/>
              </a:rPr>
              <a:t>-km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transportados</a:t>
            </a:r>
            <a:endParaRPr lang="en-GB" sz="2000" dirty="0">
              <a:latin typeface="Arial" panose="020B0604020202020204" pitchFamily="34" charset="0"/>
              <a:ea typeface="Open Sans" panose="020B0606030504020204" pitchFamily="34" charset="0"/>
              <a:cs typeface="Arial" panose="020B0604020202020204" pitchFamily="34" charset="0"/>
              <a:sym typeface="Calibri"/>
            </a:endParaRPr>
          </a:p>
          <a:p>
            <a:pPr marL="342900" lvl="6" indent="-342900">
              <a:lnSpc>
                <a:spcPct val="120000"/>
              </a:lnSpc>
              <a:spcBef>
                <a:spcPts val="1000"/>
              </a:spcBef>
              <a:buClr>
                <a:srgbClr val="333333"/>
              </a:buClr>
              <a:buSzPts val="1300"/>
              <a:defRPr/>
            </a:pPr>
            <a:r>
              <a:rPr lang="en-GB" sz="2000" dirty="0" err="1">
                <a:latin typeface="Arial" panose="020B0604020202020204" pitchFamily="34" charset="0"/>
                <a:ea typeface="Open Sans" panose="020B0606030504020204" pitchFamily="34" charset="0"/>
                <a:cs typeface="Arial" panose="020B0604020202020204" pitchFamily="34" charset="0"/>
                <a:sym typeface="Calibri"/>
              </a:rPr>
              <a:t>Mejoras</a:t>
            </a:r>
            <a:r>
              <a:rPr lang="en-GB" sz="2000" dirty="0">
                <a:latin typeface="Arial" panose="020B0604020202020204" pitchFamily="34" charset="0"/>
                <a:ea typeface="Open Sans" panose="020B0606030504020204" pitchFamily="34" charset="0"/>
                <a:cs typeface="Arial" panose="020B0604020202020204" pitchFamily="34" charset="0"/>
                <a:sym typeface="Calibri"/>
              </a:rPr>
              <a:t> </a:t>
            </a:r>
            <a:r>
              <a:rPr lang="en-GB" sz="2000" dirty="0" err="1">
                <a:latin typeface="Arial" panose="020B0604020202020204" pitchFamily="34" charset="0"/>
                <a:ea typeface="Open Sans" panose="020B0606030504020204" pitchFamily="34" charset="0"/>
                <a:cs typeface="Arial" panose="020B0604020202020204" pitchFamily="34" charset="0"/>
                <a:sym typeface="Calibri"/>
              </a:rPr>
              <a:t>tecnológicas</a:t>
            </a:r>
            <a:endParaRPr lang="en-GB" sz="2000" dirty="0">
              <a:latin typeface="Arial" panose="020B0604020202020204" pitchFamily="34" charset="0"/>
              <a:ea typeface="Open Sans" panose="020B0606030504020204" pitchFamily="34" charset="0"/>
              <a:cs typeface="Arial" panose="020B0604020202020204" pitchFamily="34" charset="0"/>
              <a:sym typeface="Calibri"/>
            </a:endParaRPr>
          </a:p>
        </p:txBody>
      </p:sp>
      <p:sp>
        <p:nvSpPr>
          <p:cNvPr id="31" name="Rounded Rectangle 30">
            <a:extLst>
              <a:ext uri="{FF2B5EF4-FFF2-40B4-BE49-F238E27FC236}">
                <a16:creationId xmlns:a16="http://schemas.microsoft.com/office/drawing/2014/main" id="{020B9998-1065-BC48-804B-6FAFD79797E9}"/>
              </a:ext>
            </a:extLst>
          </p:cNvPr>
          <p:cNvSpPr>
            <a:spLocks noChangeAspect="1"/>
          </p:cNvSpPr>
          <p:nvPr/>
        </p:nvSpPr>
        <p:spPr>
          <a:xfrm>
            <a:off x="2375553" y="4688375"/>
            <a:ext cx="586500" cy="328673"/>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32" name="Oval 31">
            <a:extLst>
              <a:ext uri="{FF2B5EF4-FFF2-40B4-BE49-F238E27FC236}">
                <a16:creationId xmlns:a16="http://schemas.microsoft.com/office/drawing/2014/main" id="{1086F79A-9C24-0D4E-987D-34B295466801}"/>
              </a:ext>
            </a:extLst>
          </p:cNvPr>
          <p:cNvSpPr/>
          <p:nvPr/>
        </p:nvSpPr>
        <p:spPr>
          <a:xfrm>
            <a:off x="10435171" y="13255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6_Slide6.mp3" descr="Track7_Lecture6_Slide6.mp3">
            <a:hlinkClick r:id="" action="ppaction://media"/>
            <a:extLst>
              <a:ext uri="{FF2B5EF4-FFF2-40B4-BE49-F238E27FC236}">
                <a16:creationId xmlns:a16="http://schemas.microsoft.com/office/drawing/2014/main" id="{B49A3574-A3A2-4F41-AE0F-B494FDE0C1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71680" y="1396943"/>
            <a:ext cx="812800" cy="812800"/>
          </a:xfrm>
          <a:prstGeom prst="rect">
            <a:avLst/>
          </a:prstGeom>
        </p:spPr>
      </p:pic>
    </p:spTree>
    <p:extLst>
      <p:ext uri="{BB962C8B-B14F-4D97-AF65-F5344CB8AC3E}">
        <p14:creationId xmlns:p14="http://schemas.microsoft.com/office/powerpoint/2010/main" val="15218543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89185" y="269017"/>
            <a:ext cx="955549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Conferencia</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6.1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Visión</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general del MAED</a:t>
            </a:r>
          </a:p>
        </p:txBody>
      </p:sp>
      <p:graphicFrame>
        <p:nvGraphicFramePr>
          <p:cNvPr id="33" name="Group 49">
            <a:extLst>
              <a:ext uri="{FF2B5EF4-FFF2-40B4-BE49-F238E27FC236}">
                <a16:creationId xmlns:a16="http://schemas.microsoft.com/office/drawing/2014/main" id="{CE435954-4C89-D141-B636-D174D1A6E3F9}"/>
              </a:ext>
            </a:extLst>
          </p:cNvPr>
          <p:cNvGraphicFramePr>
            <a:graphicFrameLocks noGrp="1"/>
          </p:cNvGraphicFramePr>
          <p:nvPr>
            <p:extLst>
              <p:ext uri="{D42A27DB-BD31-4B8C-83A1-F6EECF244321}">
                <p14:modId xmlns:p14="http://schemas.microsoft.com/office/powerpoint/2010/main" val="3470108394"/>
              </p:ext>
            </p:extLst>
          </p:nvPr>
        </p:nvGraphicFramePr>
        <p:xfrm>
          <a:off x="781252" y="3899584"/>
          <a:ext cx="7578974" cy="2287146"/>
        </p:xfrm>
        <a:graphic>
          <a:graphicData uri="http://schemas.openxmlformats.org/drawingml/2006/table">
            <a:tbl>
              <a:tblPr/>
              <a:tblGrid>
                <a:gridCol w="2462736">
                  <a:extLst>
                    <a:ext uri="{9D8B030D-6E8A-4147-A177-3AD203B41FA5}">
                      <a16:colId xmlns:a16="http://schemas.microsoft.com/office/drawing/2014/main" val="20000"/>
                    </a:ext>
                  </a:extLst>
                </a:gridCol>
                <a:gridCol w="1450489">
                  <a:extLst>
                    <a:ext uri="{9D8B030D-6E8A-4147-A177-3AD203B41FA5}">
                      <a16:colId xmlns:a16="http://schemas.microsoft.com/office/drawing/2014/main" val="20001"/>
                    </a:ext>
                  </a:extLst>
                </a:gridCol>
                <a:gridCol w="1833734">
                  <a:extLst>
                    <a:ext uri="{9D8B030D-6E8A-4147-A177-3AD203B41FA5}">
                      <a16:colId xmlns:a16="http://schemas.microsoft.com/office/drawing/2014/main" val="20002"/>
                    </a:ext>
                  </a:extLst>
                </a:gridCol>
                <a:gridCol w="1832015">
                  <a:extLst>
                    <a:ext uri="{9D8B030D-6E8A-4147-A177-3AD203B41FA5}">
                      <a16:colId xmlns:a16="http://schemas.microsoft.com/office/drawing/2014/main" val="20003"/>
                    </a:ext>
                  </a:extLst>
                </a:gridCol>
              </a:tblGrid>
              <a:tr h="520321">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Actividad</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Intensidad energética</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Fracción en el total</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57773">
                <a:tc v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 </a:t>
                      </a: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Año base</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Año en el </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futuro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01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Industria s</a:t>
                      </a: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iderúrgica</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Industria textil</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7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Media ponderada</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 </a:t>
                      </a: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4" name="Oval 44">
            <a:extLst>
              <a:ext uri="{FF2B5EF4-FFF2-40B4-BE49-F238E27FC236}">
                <a16:creationId xmlns:a16="http://schemas.microsoft.com/office/drawing/2014/main" id="{8DF4DCB7-9B7A-6749-977C-314583DA128F}"/>
              </a:ext>
            </a:extLst>
          </p:cNvPr>
          <p:cNvSpPr>
            <a:spLocks noChangeAspect="1" noChangeArrowheads="1"/>
          </p:cNvSpPr>
          <p:nvPr/>
        </p:nvSpPr>
        <p:spPr bwMode="auto">
          <a:xfrm>
            <a:off x="3765277" y="5139891"/>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5" name="Oval 45">
            <a:extLst>
              <a:ext uri="{FF2B5EF4-FFF2-40B4-BE49-F238E27FC236}">
                <a16:creationId xmlns:a16="http://schemas.microsoft.com/office/drawing/2014/main" id="{043DA546-AC13-C543-BC8A-5AB6FE9FE54B}"/>
              </a:ext>
            </a:extLst>
          </p:cNvPr>
          <p:cNvSpPr>
            <a:spLocks noChangeAspect="1" noChangeArrowheads="1"/>
          </p:cNvSpPr>
          <p:nvPr/>
        </p:nvSpPr>
        <p:spPr bwMode="auto">
          <a:xfrm>
            <a:off x="3762607" y="4844689"/>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6" name="Oval 46">
            <a:extLst>
              <a:ext uri="{FF2B5EF4-FFF2-40B4-BE49-F238E27FC236}">
                <a16:creationId xmlns:a16="http://schemas.microsoft.com/office/drawing/2014/main" id="{C5115789-F626-8842-BF79-69DB14B154C1}"/>
              </a:ext>
            </a:extLst>
          </p:cNvPr>
          <p:cNvSpPr>
            <a:spLocks noChangeAspect="1" noChangeArrowheads="1"/>
          </p:cNvSpPr>
          <p:nvPr/>
        </p:nvSpPr>
        <p:spPr bwMode="auto">
          <a:xfrm>
            <a:off x="5414046" y="5763294"/>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7" name="Oval 47">
            <a:extLst>
              <a:ext uri="{FF2B5EF4-FFF2-40B4-BE49-F238E27FC236}">
                <a16:creationId xmlns:a16="http://schemas.microsoft.com/office/drawing/2014/main" id="{1AAD82EA-E63D-F44F-8650-2A3B00FD587C}"/>
              </a:ext>
            </a:extLst>
          </p:cNvPr>
          <p:cNvSpPr>
            <a:spLocks noChangeAspect="1" noChangeArrowheads="1"/>
          </p:cNvSpPr>
          <p:nvPr/>
        </p:nvSpPr>
        <p:spPr bwMode="auto">
          <a:xfrm>
            <a:off x="5414046" y="5125377"/>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8" name="Oval 48">
            <a:extLst>
              <a:ext uri="{FF2B5EF4-FFF2-40B4-BE49-F238E27FC236}">
                <a16:creationId xmlns:a16="http://schemas.microsoft.com/office/drawing/2014/main" id="{CB14EE6D-18A1-A74D-8280-E5D45EF8E0A8}"/>
              </a:ext>
            </a:extLst>
          </p:cNvPr>
          <p:cNvSpPr>
            <a:spLocks noChangeAspect="1" noChangeArrowheads="1"/>
          </p:cNvSpPr>
          <p:nvPr/>
        </p:nvSpPr>
        <p:spPr bwMode="auto">
          <a:xfrm>
            <a:off x="7248019" y="5092793"/>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9" name="Oval 48">
            <a:extLst>
              <a:ext uri="{FF2B5EF4-FFF2-40B4-BE49-F238E27FC236}">
                <a16:creationId xmlns:a16="http://schemas.microsoft.com/office/drawing/2014/main" id="{1A4B5594-E454-2647-A292-A0F7803B81C8}"/>
              </a:ext>
            </a:extLst>
          </p:cNvPr>
          <p:cNvSpPr>
            <a:spLocks noChangeAspect="1" noChangeArrowheads="1"/>
          </p:cNvSpPr>
          <p:nvPr/>
        </p:nvSpPr>
        <p:spPr bwMode="auto">
          <a:xfrm>
            <a:off x="7248019" y="5758605"/>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8EFA464-AE17-8440-A0C2-7F930E81C816}"/>
                  </a:ext>
                </a:extLst>
              </p:cNvPr>
              <p:cNvSpPr txBox="1"/>
              <p:nvPr/>
            </p:nvSpPr>
            <p:spPr>
              <a:xfrm>
                <a:off x="887215" y="2986840"/>
                <a:ext cx="3903504" cy="6613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i="1" kern="0" smtClean="0">
                              <a:solidFill>
                                <a:schemeClr val="accent3"/>
                              </a:solidFill>
                              <a:latin typeface="Cambria Math" panose="02040503050406030204" pitchFamily="18" charset="0"/>
                              <a:sym typeface="Arial"/>
                            </a:rPr>
                          </m:ctrlPr>
                        </m:fPr>
                        <m:num>
                          <m:r>
                            <a:rPr lang="en-US" b="0" i="1" kern="0">
                              <a:solidFill>
                                <a:schemeClr val="accent3"/>
                              </a:solidFill>
                              <a:latin typeface="Cambria Math"/>
                              <a:sym typeface="Arial"/>
                            </a:rPr>
                            <m:t>𝐸𝑛𝑒𝑟𝑔𝑦</m:t>
                          </m:r>
                          <m:r>
                            <a:rPr lang="en-US" b="0" i="1" kern="0">
                              <a:solidFill>
                                <a:schemeClr val="accent3"/>
                              </a:solidFill>
                              <a:latin typeface="Cambria Math"/>
                              <a:sym typeface="Arial"/>
                            </a:rPr>
                            <m:t> </m:t>
                          </m:r>
                          <m:r>
                            <a:rPr lang="en-US" b="0" i="1" kern="0">
                              <a:solidFill>
                                <a:schemeClr val="accent3"/>
                              </a:solidFill>
                              <a:latin typeface="Cambria Math"/>
                              <a:sym typeface="Arial"/>
                            </a:rPr>
                            <m:t>𝐶𝑜𝑛𝑠𝑢𝑚𝑝</m:t>
                          </m:r>
                          <m:r>
                            <a:rPr lang="en-US" b="0" i="1" kern="0">
                              <a:solidFill>
                                <a:schemeClr val="accent3"/>
                              </a:solidFill>
                              <a:latin typeface="Cambria Math"/>
                              <a:sym typeface="Arial"/>
                            </a:rPr>
                            <m:t>.</m:t>
                          </m:r>
                          <m:r>
                            <a:rPr lang="en-US" b="0" i="1" kern="0">
                              <a:solidFill>
                                <a:schemeClr val="accent3"/>
                              </a:solidFill>
                              <a:latin typeface="Cambria Math"/>
                              <a:sym typeface="Arial"/>
                            </a:rPr>
                            <m:t>𝑖𝑛</m:t>
                          </m:r>
                          <m:r>
                            <a:rPr lang="en-US" b="0" i="1" kern="0">
                              <a:solidFill>
                                <a:schemeClr val="accent3"/>
                              </a:solidFill>
                              <a:latin typeface="Cambria Math"/>
                              <a:sym typeface="Arial"/>
                            </a:rPr>
                            <m:t> </m:t>
                          </m:r>
                          <m:r>
                            <a:rPr lang="en-US" b="0" i="1" kern="0">
                              <a:solidFill>
                                <a:schemeClr val="accent3"/>
                              </a:solidFill>
                              <a:latin typeface="Cambria Math"/>
                              <a:sym typeface="Arial"/>
                            </a:rPr>
                            <m:t>𝑦𝑒𝑎𝑟</m:t>
                          </m:r>
                          <m:r>
                            <a:rPr lang="en-US" b="0" i="1" kern="0">
                              <a:solidFill>
                                <a:schemeClr val="accent3"/>
                              </a:solidFill>
                              <a:latin typeface="Cambria Math"/>
                              <a:sym typeface="Arial"/>
                            </a:rPr>
                            <m:t> </m:t>
                          </m:r>
                          <m:r>
                            <a:rPr lang="en-US" b="0" i="1" kern="0">
                              <a:solidFill>
                                <a:schemeClr val="accent3"/>
                              </a:solidFill>
                              <a:latin typeface="Cambria Math"/>
                              <a:sym typeface="Arial"/>
                            </a:rPr>
                            <m:t>𝑡</m:t>
                          </m:r>
                        </m:num>
                        <m:den>
                          <m:r>
                            <a:rPr lang="en-US" b="0" i="1" kern="0">
                              <a:solidFill>
                                <a:schemeClr val="accent3"/>
                              </a:solidFill>
                              <a:latin typeface="Cambria Math"/>
                              <a:sym typeface="Arial"/>
                            </a:rPr>
                            <m:t>𝑈𝑛𝑖𝑡</m:t>
                          </m:r>
                          <m:r>
                            <a:rPr lang="en-US" b="0" i="1" kern="0">
                              <a:solidFill>
                                <a:schemeClr val="accent3"/>
                              </a:solidFill>
                              <a:latin typeface="Cambria Math"/>
                              <a:sym typeface="Arial"/>
                            </a:rPr>
                            <m:t> </m:t>
                          </m:r>
                          <m:r>
                            <a:rPr lang="en-US" b="0" i="1" kern="0">
                              <a:solidFill>
                                <a:schemeClr val="accent3"/>
                              </a:solidFill>
                              <a:latin typeface="Cambria Math"/>
                              <a:sym typeface="Arial"/>
                            </a:rPr>
                            <m:t>𝑜𝑓</m:t>
                          </m:r>
                          <m:r>
                            <a:rPr lang="en-US" b="0" i="1" kern="0">
                              <a:solidFill>
                                <a:schemeClr val="accent3"/>
                              </a:solidFill>
                              <a:latin typeface="Cambria Math"/>
                              <a:sym typeface="Arial"/>
                            </a:rPr>
                            <m:t> </m:t>
                          </m:r>
                          <m:r>
                            <a:rPr lang="en-GB" b="0" i="1" kern="0" smtClean="0">
                              <a:solidFill>
                                <a:schemeClr val="accent3"/>
                              </a:solidFill>
                              <a:latin typeface="Cambria Math" panose="02040503050406030204" pitchFamily="18" charset="0"/>
                              <a:sym typeface="Arial"/>
                            </a:rPr>
                            <m:t>𝑣𝑎𝑙𝑢𝑒</m:t>
                          </m:r>
                          <m:r>
                            <a:rPr lang="en-GB" b="0" i="1" kern="0" smtClean="0">
                              <a:solidFill>
                                <a:schemeClr val="accent3"/>
                              </a:solidFill>
                              <a:latin typeface="Cambria Math" panose="02040503050406030204" pitchFamily="18" charset="0"/>
                              <a:sym typeface="Arial"/>
                            </a:rPr>
                            <m:t> </m:t>
                          </m:r>
                          <m:r>
                            <a:rPr lang="en-GB" b="0" i="1" kern="0" smtClean="0">
                              <a:solidFill>
                                <a:schemeClr val="accent3"/>
                              </a:solidFill>
                              <a:latin typeface="Cambria Math" panose="02040503050406030204" pitchFamily="18" charset="0"/>
                              <a:sym typeface="Arial"/>
                            </a:rPr>
                            <m:t>𝑎𝑑𝑑𝑒𝑑</m:t>
                          </m:r>
                          <m:r>
                            <a:rPr lang="en-US" b="0" i="1" kern="0">
                              <a:solidFill>
                                <a:schemeClr val="accent3"/>
                              </a:solidFill>
                              <a:latin typeface="Cambria Math"/>
                              <a:sym typeface="Arial"/>
                            </a:rPr>
                            <m:t> </m:t>
                          </m:r>
                          <m:r>
                            <a:rPr lang="en-US" b="0" i="1" kern="0">
                              <a:solidFill>
                                <a:schemeClr val="accent3"/>
                              </a:solidFill>
                              <a:latin typeface="Cambria Math"/>
                              <a:sym typeface="Arial"/>
                            </a:rPr>
                            <m:t>𝑖𝑛</m:t>
                          </m:r>
                          <m:r>
                            <a:rPr lang="en-US" b="0" i="1" kern="0">
                              <a:solidFill>
                                <a:schemeClr val="accent3"/>
                              </a:solidFill>
                              <a:latin typeface="Cambria Math"/>
                              <a:sym typeface="Arial"/>
                            </a:rPr>
                            <m:t> </m:t>
                          </m:r>
                          <m:r>
                            <a:rPr lang="en-US" b="0" i="1" kern="0">
                              <a:solidFill>
                                <a:schemeClr val="accent3"/>
                              </a:solidFill>
                              <a:latin typeface="Cambria Math"/>
                              <a:sym typeface="Arial"/>
                            </a:rPr>
                            <m:t>𝑦𝑒𝑎𝑟</m:t>
                          </m:r>
                          <m:r>
                            <a:rPr lang="en-US" b="0" i="1" kern="0">
                              <a:solidFill>
                                <a:schemeClr val="accent3"/>
                              </a:solidFill>
                              <a:latin typeface="Cambria Math"/>
                              <a:sym typeface="Arial"/>
                            </a:rPr>
                            <m:t> </m:t>
                          </m:r>
                          <m:r>
                            <a:rPr lang="en-US" b="0" i="1" kern="0">
                              <a:solidFill>
                                <a:schemeClr val="accent3"/>
                              </a:solidFill>
                              <a:latin typeface="Cambria Math"/>
                              <a:sym typeface="Arial"/>
                            </a:rPr>
                            <m:t>𝑡</m:t>
                          </m:r>
                        </m:den>
                      </m:f>
                      <m:sSub>
                        <m:sSubPr>
                          <m:ctrlPr>
                            <a:rPr lang="en-GB" i="1" kern="0">
                              <a:solidFill>
                                <a:schemeClr val="accent3"/>
                              </a:solidFill>
                              <a:latin typeface="Cambria Math" panose="02040503050406030204" pitchFamily="18" charset="0"/>
                              <a:sym typeface="Arial"/>
                            </a:rPr>
                          </m:ctrlPr>
                        </m:sSubPr>
                        <m:e>
                          <m:r>
                            <a:rPr lang="en-US" b="0" i="1" kern="0">
                              <a:solidFill>
                                <a:schemeClr val="accent3"/>
                              </a:solidFill>
                              <a:latin typeface="Cambria Math"/>
                              <a:sym typeface="Arial"/>
                            </a:rPr>
                            <m:t>=</m:t>
                          </m:r>
                          <m:r>
                            <a:rPr lang="en-GB" b="0" i="1" kern="0" smtClean="0">
                              <a:solidFill>
                                <a:schemeClr val="accent3"/>
                              </a:solidFill>
                              <a:latin typeface="Cambria Math" panose="02040503050406030204" pitchFamily="18" charset="0"/>
                              <a:sym typeface="Arial"/>
                            </a:rPr>
                            <m:t>𝐸𝐼</m:t>
                          </m:r>
                        </m:e>
                        <m:sub>
                          <m:r>
                            <a:rPr lang="en-US" b="0" i="1" kern="0">
                              <a:solidFill>
                                <a:schemeClr val="accent3"/>
                              </a:solidFill>
                              <a:latin typeface="Cambria Math"/>
                              <a:sym typeface="Arial"/>
                            </a:rPr>
                            <m:t>𝑡</m:t>
                          </m:r>
                        </m:sub>
                      </m:sSub>
                    </m:oMath>
                  </m:oMathPara>
                </a14:m>
                <a:endParaRPr lang="en-GB" i="1" dirty="0">
                  <a:latin typeface="Arial" panose="020B0604020202020204" pitchFamily="34" charset="0"/>
                  <a:ea typeface="Open Sans Light" panose="020B0306030504020204" pitchFamily="34" charset="0"/>
                  <a:cs typeface="Arial" panose="020B0604020202020204" pitchFamily="34" charset="0"/>
                </a:endParaRPr>
              </a:p>
            </p:txBody>
          </p:sp>
        </mc:Choice>
        <mc:Fallback xmlns="">
          <p:sp>
            <p:nvSpPr>
              <p:cNvPr id="40" name="TextBox 39">
                <a:extLst>
                  <a:ext uri="{FF2B5EF4-FFF2-40B4-BE49-F238E27FC236}">
                    <a16:creationId xmlns:a16="http://schemas.microsoft.com/office/drawing/2014/main" id="{A8EFA464-AE17-8440-A0C2-7F930E81C816}"/>
                  </a:ext>
                </a:extLst>
              </p:cNvPr>
              <p:cNvSpPr txBox="1">
                <a:spLocks noRot="1" noChangeAspect="1" noMove="1" noResize="1" noEditPoints="1" noAdjustHandles="1" noChangeArrowheads="1" noChangeShapeType="1" noTextEdit="1"/>
              </p:cNvSpPr>
              <p:nvPr/>
            </p:nvSpPr>
            <p:spPr>
              <a:xfrm>
                <a:off x="887215" y="2986840"/>
                <a:ext cx="3903504" cy="661335"/>
              </a:xfrm>
              <a:prstGeom prst="rect">
                <a:avLst/>
              </a:prstGeom>
              <a:blipFill>
                <a:blip r:embed="rId6"/>
                <a:stretch>
                  <a:fillRect/>
                </a:stretch>
              </a:blipFill>
            </p:spPr>
            <p:txBody>
              <a:bodyPr/>
              <a:lstStyle/>
              <a:p>
                <a:r>
                  <a:rPr lang="en-US">
                    <a:noFill/>
                  </a:rPr>
                  <a:t> </a:t>
                </a:r>
              </a:p>
            </p:txBody>
          </p:sp>
        </mc:Fallback>
      </mc:AlternateContent>
      <p:sp>
        <p:nvSpPr>
          <p:cNvPr id="16" name="Rounded Rectangle 15">
            <a:extLst>
              <a:ext uri="{FF2B5EF4-FFF2-40B4-BE49-F238E27FC236}">
                <a16:creationId xmlns:a16="http://schemas.microsoft.com/office/drawing/2014/main" id="{CE222D12-838E-D04E-91E7-DBD0352E7F6E}"/>
              </a:ext>
            </a:extLst>
          </p:cNvPr>
          <p:cNvSpPr>
            <a:spLocks noChangeAspect="1"/>
          </p:cNvSpPr>
          <p:nvPr/>
        </p:nvSpPr>
        <p:spPr>
          <a:xfrm>
            <a:off x="4277489" y="3144994"/>
            <a:ext cx="586500" cy="345025"/>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3" name="Content Placeholder 2">
            <a:extLst>
              <a:ext uri="{FF2B5EF4-FFF2-40B4-BE49-F238E27FC236}">
                <a16:creationId xmlns:a16="http://schemas.microsoft.com/office/drawing/2014/main" id="{DDC9AA41-28C6-344C-9718-229F84D923FA}"/>
              </a:ext>
            </a:extLst>
          </p:cNvPr>
          <p:cNvSpPr>
            <a:spLocks noGrp="1"/>
          </p:cNvSpPr>
          <p:nvPr>
            <p:ph idx="1"/>
          </p:nvPr>
        </p:nvSpPr>
        <p:spPr>
          <a:xfrm>
            <a:off x="887215" y="1634153"/>
            <a:ext cx="10515600" cy="493194"/>
          </a:xfrm>
        </p:spPr>
        <p:txBody>
          <a:bodyPr/>
          <a:lstStyle/>
          <a:p>
            <a:pPr marL="0" indent="0">
              <a:buNone/>
            </a:pPr>
            <a:r>
              <a:rPr lang="en-ZA" sz="2000" b="1" dirty="0" err="1">
                <a:solidFill>
                  <a:schemeClr val="accent5">
                    <a:lumMod val="60000"/>
                    <a:lumOff val="40000"/>
                  </a:schemeClr>
                </a:solidFill>
                <a:latin typeface="Arial" panose="020B0604020202020204" pitchFamily="34" charset="0"/>
                <a:cs typeface="Arial" panose="020B0604020202020204" pitchFamily="34" charset="0"/>
              </a:rPr>
              <a:t>Intensidad</a:t>
            </a:r>
            <a:r>
              <a:rPr lang="en-ZA" sz="2000" b="1" dirty="0">
                <a:solidFill>
                  <a:schemeClr val="accent5">
                    <a:lumMod val="60000"/>
                    <a:lumOff val="40000"/>
                  </a:schemeClr>
                </a:solidFill>
                <a:latin typeface="Arial" panose="020B0604020202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cs typeface="Arial" panose="020B0604020202020204" pitchFamily="34" charset="0"/>
              </a:rPr>
              <a:t>energética</a:t>
            </a:r>
            <a:r>
              <a:rPr lang="en-ZA" sz="2000" b="1" dirty="0">
                <a:solidFill>
                  <a:schemeClr val="accent5">
                    <a:lumMod val="60000"/>
                    <a:lumOff val="40000"/>
                  </a:schemeClr>
                </a:solidFill>
                <a:latin typeface="Arial" panose="020B0604020202020204" pitchFamily="34" charset="0"/>
                <a:cs typeface="Arial" panose="020B0604020202020204" pitchFamily="34" charset="0"/>
              </a:rPr>
              <a:t> (IE): </a:t>
            </a:r>
            <a:r>
              <a:rPr lang="en-ZA" sz="2000" b="1" dirty="0" err="1">
                <a:solidFill>
                  <a:schemeClr val="accent5">
                    <a:lumMod val="60000"/>
                    <a:lumOff val="40000"/>
                  </a:schemeClr>
                </a:solidFill>
                <a:latin typeface="Arial" panose="020B0604020202020204" pitchFamily="34" charset="0"/>
                <a:cs typeface="Arial" panose="020B0604020202020204" pitchFamily="34" charset="0"/>
              </a:rPr>
              <a:t>Combinación</a:t>
            </a:r>
            <a:r>
              <a:rPr lang="en-ZA" sz="2000" b="1" dirty="0">
                <a:solidFill>
                  <a:schemeClr val="accent5">
                    <a:lumMod val="60000"/>
                    <a:lumOff val="40000"/>
                  </a:schemeClr>
                </a:solidFill>
                <a:latin typeface="Arial" panose="020B0604020202020204" pitchFamily="34" charset="0"/>
                <a:cs typeface="Arial" panose="020B0604020202020204" pitchFamily="34" charset="0"/>
              </a:rPr>
              <a:t> de </a:t>
            </a:r>
            <a:r>
              <a:rPr lang="en-ZA" sz="2000" b="1" dirty="0" err="1">
                <a:solidFill>
                  <a:schemeClr val="accent5">
                    <a:lumMod val="60000"/>
                    <a:lumOff val="40000"/>
                  </a:schemeClr>
                </a:solidFill>
                <a:latin typeface="Arial" panose="020B0604020202020204" pitchFamily="34" charset="0"/>
                <a:cs typeface="Arial" panose="020B0604020202020204" pitchFamily="34" charset="0"/>
              </a:rPr>
              <a:t>actividades</a:t>
            </a:r>
            <a:endParaRPr lang="en-ZA" sz="2000" b="1" dirty="0">
              <a:solidFill>
                <a:schemeClr val="accent5">
                  <a:lumMod val="60000"/>
                  <a:lumOff val="4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1E5E88F-998E-9548-8B53-68CF10D9D374}"/>
                  </a:ext>
                </a:extLst>
              </p:cNvPr>
              <p:cNvSpPr txBox="1"/>
              <p:nvPr/>
            </p:nvSpPr>
            <p:spPr>
              <a:xfrm>
                <a:off x="4863989" y="2234695"/>
                <a:ext cx="2457300"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𝐸𝐷</m:t>
                          </m:r>
                        </m:e>
                        <m:sub>
                          <m:r>
                            <a:rPr lang="en-US" kern="0">
                              <a:solidFill>
                                <a:srgbClr val="1A1A1A"/>
                              </a:solidFill>
                              <a:latin typeface="Cambria Math"/>
                              <a:sym typeface="Arial"/>
                            </a:rPr>
                            <m:t>𝑡</m:t>
                          </m:r>
                        </m:sub>
                      </m:sSub>
                      <m:r>
                        <a:rPr lang="en-US"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𝑆𝐸𝐶</m:t>
                          </m:r>
                        </m:e>
                        <m:sub>
                          <m:r>
                            <a:rPr lang="en-US" kern="0">
                              <a:solidFill>
                                <a:srgbClr val="1A1A1A"/>
                              </a:solidFill>
                              <a:latin typeface="Cambria Math"/>
                              <a:sym typeface="Arial"/>
                            </a:rPr>
                            <m:t>𝑡</m:t>
                          </m:r>
                        </m:sub>
                      </m:sSub>
                      <m:r>
                        <a:rPr lang="en-US" kern="0">
                          <a:solidFill>
                            <a:srgbClr val="1A1A1A"/>
                          </a:solidFill>
                          <a:latin typeface="Cambria Math"/>
                          <a:sym typeface="Arial"/>
                        </a:rPr>
                        <m:t> </m:t>
                      </m:r>
                      <m:r>
                        <a:rPr lang="en-GB" kern="0">
                          <a:solidFill>
                            <a:srgbClr val="1A1A1A"/>
                          </a:solidFill>
                          <a:latin typeface="Cambria Math" panose="02040503050406030204" pitchFamily="18" charset="0"/>
                          <a:sym typeface="Arial"/>
                        </a:rPr>
                        <m:t>×</m:t>
                      </m:r>
                      <m:r>
                        <a:rPr lang="en-US"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𝐷𝑃</m:t>
                          </m:r>
                        </m:e>
                        <m:sub>
                          <m:r>
                            <a:rPr lang="en-US" kern="0">
                              <a:solidFill>
                                <a:srgbClr val="1A1A1A"/>
                              </a:solidFill>
                              <a:latin typeface="Cambria Math"/>
                              <a:sym typeface="Arial"/>
                            </a:rPr>
                            <m:t>𝑡</m:t>
                          </m:r>
                        </m:sub>
                      </m:sSub>
                    </m:oMath>
                  </m:oMathPara>
                </a14:m>
                <a:endParaRPr lang="en-GB" kern="0" dirty="0">
                  <a:solidFill>
                    <a:srgbClr val="1A1A1A"/>
                  </a:solidFill>
                  <a:latin typeface="Arial" panose="020B0604020202020204" pitchFamily="34" charset="0"/>
                  <a:cs typeface="Arial" panose="020B0604020202020204" pitchFamily="34" charset="0"/>
                  <a:sym typeface="Calibri"/>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𝐸𝐷</m:t>
                          </m:r>
                        </m:e>
                        <m:sub>
                          <m:r>
                            <a:rPr lang="en-US" kern="0">
                              <a:solidFill>
                                <a:srgbClr val="1A1A1A"/>
                              </a:solidFill>
                              <a:latin typeface="Cambria Math"/>
                              <a:sym typeface="Arial"/>
                            </a:rPr>
                            <m:t>𝑡</m:t>
                          </m:r>
                        </m:sub>
                      </m:sSub>
                      <m:r>
                        <a:rPr lang="en-US"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𝐸𝐼</m:t>
                          </m:r>
                        </m:e>
                        <m:sub>
                          <m:r>
                            <a:rPr lang="en-US" kern="0">
                              <a:solidFill>
                                <a:srgbClr val="1A1A1A"/>
                              </a:solidFill>
                              <a:latin typeface="Cambria Math"/>
                              <a:sym typeface="Arial"/>
                            </a:rPr>
                            <m:t>𝑡</m:t>
                          </m:r>
                        </m:sub>
                      </m:sSub>
                      <m:r>
                        <a:rPr lang="en-GB" kern="0" smtClean="0">
                          <a:solidFill>
                            <a:srgbClr val="1A1A1A"/>
                          </a:solidFill>
                          <a:latin typeface="Cambria Math" panose="02040503050406030204" pitchFamily="18" charset="0"/>
                          <a:sym typeface="Arial"/>
                        </a:rPr>
                        <m:t>    </m:t>
                      </m:r>
                      <m:r>
                        <a:rPr lang="en-GB" kern="0">
                          <a:solidFill>
                            <a:srgbClr val="1A1A1A"/>
                          </a:solidFill>
                          <a:latin typeface="Cambria Math" panose="02040503050406030204" pitchFamily="18" charset="0"/>
                          <a:sym typeface="Arial"/>
                        </a:rPr>
                        <m:t>×</m:t>
                      </m:r>
                      <m:r>
                        <a:rPr lang="en-US" kern="0">
                          <a:solidFill>
                            <a:srgbClr val="1A1A1A"/>
                          </a:solidFill>
                          <a:latin typeface="Cambria Math"/>
                          <a:sym typeface="Arial"/>
                        </a:rPr>
                        <m:t> </m:t>
                      </m:r>
                      <m:r>
                        <a:rPr lang="en-GB"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𝐷𝑃</m:t>
                          </m:r>
                        </m:e>
                        <m:sub>
                          <m:r>
                            <a:rPr lang="en-US" kern="0">
                              <a:solidFill>
                                <a:srgbClr val="1A1A1A"/>
                              </a:solidFill>
                              <a:latin typeface="Cambria Math"/>
                              <a:sym typeface="Arial"/>
                            </a:rPr>
                            <m:t>𝑡</m:t>
                          </m:r>
                        </m:sub>
                      </m:sSub>
                    </m:oMath>
                  </m:oMathPara>
                </a14:m>
                <a:endParaRPr lang="en-US" kern="0" dirty="0">
                  <a:solidFill>
                    <a:schemeClr val="accent3"/>
                  </a:solidFill>
                  <a:latin typeface="Arial" panose="020B0604020202020204" pitchFamily="34" charset="0"/>
                  <a:cs typeface="Arial" panose="020B0604020202020204" pitchFamily="34" charset="0"/>
                  <a:sym typeface="Arial"/>
                </a:endParaRPr>
              </a:p>
            </p:txBody>
          </p:sp>
        </mc:Choice>
        <mc:Fallback xmlns="">
          <p:sp>
            <p:nvSpPr>
              <p:cNvPr id="22" name="TextBox 21">
                <a:extLst>
                  <a:ext uri="{FF2B5EF4-FFF2-40B4-BE49-F238E27FC236}">
                    <a16:creationId xmlns:a16="http://schemas.microsoft.com/office/drawing/2014/main" id="{D1E5E88F-998E-9548-8B53-68CF10D9D374}"/>
                  </a:ext>
                </a:extLst>
              </p:cNvPr>
              <p:cNvSpPr txBox="1">
                <a:spLocks noRot="1" noChangeAspect="1" noMove="1" noResize="1" noEditPoints="1" noAdjustHandles="1" noChangeArrowheads="1" noChangeShapeType="1" noTextEdit="1"/>
              </p:cNvSpPr>
              <p:nvPr/>
            </p:nvSpPr>
            <p:spPr>
              <a:xfrm>
                <a:off x="4863989" y="2234695"/>
                <a:ext cx="2457300" cy="590931"/>
              </a:xfrm>
              <a:prstGeom prst="rect">
                <a:avLst/>
              </a:prstGeom>
              <a:blipFill>
                <a:blip r:embed="rId7"/>
                <a:stretch>
                  <a:fillRect/>
                </a:stretch>
              </a:blipFill>
            </p:spPr>
            <p:txBody>
              <a:bodyPr/>
              <a:lstStyle/>
              <a:p>
                <a:r>
                  <a:rPr lang="en-US">
                    <a:noFill/>
                  </a:rPr>
                  <a:t> </a:t>
                </a:r>
              </a:p>
            </p:txBody>
          </p:sp>
        </mc:Fallback>
      </mc:AlternateContent>
      <p:sp>
        <p:nvSpPr>
          <p:cNvPr id="17" name="Oval 16">
            <a:extLst>
              <a:ext uri="{FF2B5EF4-FFF2-40B4-BE49-F238E27FC236}">
                <a16:creationId xmlns:a16="http://schemas.microsoft.com/office/drawing/2014/main" id="{A25057BA-AE85-C143-85BC-81A5BF8B9BA9}"/>
              </a:ext>
            </a:extLst>
          </p:cNvPr>
          <p:cNvSpPr/>
          <p:nvPr/>
        </p:nvSpPr>
        <p:spPr>
          <a:xfrm>
            <a:off x="10253132" y="1293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6_Slide7.mp3" descr="Track7_Lecture6_Slide7.mp3">
            <a:hlinkClick r:id="" action="ppaction://media"/>
            <a:extLst>
              <a:ext uri="{FF2B5EF4-FFF2-40B4-BE49-F238E27FC236}">
                <a16:creationId xmlns:a16="http://schemas.microsoft.com/office/drawing/2014/main" id="{931CD129-ED2D-AA40-B1F8-33298ADAAA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24497" y="168477"/>
            <a:ext cx="812800" cy="812800"/>
          </a:xfrm>
          <a:prstGeom prst="rect">
            <a:avLst/>
          </a:prstGeom>
        </p:spPr>
      </p:pic>
    </p:spTree>
    <p:extLst>
      <p:ext uri="{BB962C8B-B14F-4D97-AF65-F5344CB8AC3E}">
        <p14:creationId xmlns:p14="http://schemas.microsoft.com/office/powerpoint/2010/main" val="8763396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Clase 6.2 Parámetros de conducción </a:t>
            </a:r>
          </a:p>
        </p:txBody>
      </p:sp>
      <p:sp>
        <p:nvSpPr>
          <p:cNvPr id="18" name="Content Placeholder 6">
            <a:extLst>
              <a:ext uri="{FF2B5EF4-FFF2-40B4-BE49-F238E27FC236}">
                <a16:creationId xmlns:a16="http://schemas.microsoft.com/office/drawing/2014/main" id="{F52A8EB6-7A56-B048-82CF-87BFA895FAA3}"/>
              </a:ext>
            </a:extLst>
          </p:cNvPr>
          <p:cNvSpPr>
            <a:spLocks noGrp="1"/>
          </p:cNvSpPr>
          <p:nvPr>
            <p:ph idx="1"/>
          </p:nvPr>
        </p:nvSpPr>
        <p:spPr>
          <a:xfrm>
            <a:off x="939800" y="1419225"/>
            <a:ext cx="9947275" cy="4351338"/>
          </a:xfrm>
        </p:spPr>
        <p:txBody>
          <a:bodyPr/>
          <a:lstStyle/>
          <a:p>
            <a:pPr marL="0" lvl="6" indent="0" eaLnBrk="0" fontAlgn="base" hangingPunct="0">
              <a:lnSpc>
                <a:spcPct val="100000"/>
              </a:lnSpc>
              <a:spcBef>
                <a:spcPts val="0"/>
              </a:spcBef>
              <a:buClr>
                <a:srgbClr val="333333"/>
              </a:buClr>
              <a:buSzPts val="1300"/>
              <a:buNone/>
              <a:defRPr/>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Parámetros de conducción</a:t>
            </a:r>
            <a:endParaRPr lang="en-GB" sz="2000"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a:p>
            <a:pPr marL="0" lvl="6" indent="0">
              <a:lnSpc>
                <a:spcPct val="100000"/>
              </a:lnSpc>
              <a:spcBef>
                <a:spcPts val="1000"/>
              </a:spcBef>
              <a:buSzPts val="1300"/>
              <a:buNone/>
              <a:defRPr/>
            </a:pPr>
            <a:endParaRPr lang="en-GB" sz="2000"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0" lvl="6" indent="0">
              <a:lnSpc>
                <a:spcPct val="100000"/>
              </a:lnSpc>
              <a:spcBef>
                <a:spcPts val="1000"/>
              </a:spcBef>
              <a:buSzPts val="1300"/>
              <a:buNone/>
              <a:defRPr/>
            </a:pPr>
            <a:endParaRPr lang="en-GB" sz="2000"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342900" lvl="6" indent="-342900">
              <a:lnSpc>
                <a:spcPct val="100000"/>
              </a:lnSpc>
              <a:spcBef>
                <a:spcPts val="1000"/>
              </a:spcBef>
              <a:buClr>
                <a:srgbClr val="333333"/>
              </a:buClr>
              <a:buSzPts val="1300"/>
              <a:defRPr/>
            </a:pPr>
            <a:r>
              <a:rPr lang="en-GB" sz="2000" dirty="0">
                <a:solidFill>
                  <a:srgbClr val="000000"/>
                </a:solidFill>
                <a:latin typeface="Arial" panose="020B0604020202020204" pitchFamily="34" charset="0"/>
                <a:ea typeface="Open Sans" panose="020B0606030504020204" pitchFamily="34" charset="0"/>
                <a:cs typeface="Arial" panose="020B0604020202020204" pitchFamily="34" charset="0"/>
              </a:rPr>
              <a:t>Un factor se define como parámetro impulsor de cada uso final. </a:t>
            </a:r>
          </a:p>
          <a:p>
            <a:pPr marL="342900" lvl="6" indent="-342900">
              <a:lnSpc>
                <a:spcPct val="100000"/>
              </a:lnSpc>
              <a:spcBef>
                <a:spcPts val="1000"/>
              </a:spcBef>
              <a:buClr>
                <a:srgbClr val="333333"/>
              </a:buClr>
              <a:buSzPts val="1300"/>
              <a:defRPr/>
            </a:pPr>
            <a:r>
              <a:rPr lang="en-GB" sz="2000" dirty="0">
                <a:solidFill>
                  <a:srgbClr val="000000"/>
                </a:solidFill>
                <a:latin typeface="Arial" panose="020B0604020202020204" pitchFamily="34" charset="0"/>
                <a:ea typeface="Open Sans" panose="020B0606030504020204" pitchFamily="34" charset="0"/>
                <a:cs typeface="Arial" panose="020B0604020202020204" pitchFamily="34" charset="0"/>
              </a:rPr>
              <a:t>El valor del parámetro de conducción se utiliza directamente para calcular la intensidad energética, o el consumo específico de energía, en el año base y la futura demanda de energía para el uso final correspondiente.</a:t>
            </a:r>
          </a:p>
          <a:p>
            <a:pPr marL="342900" lvl="6" indent="-342900">
              <a:lnSpc>
                <a:spcPct val="100000"/>
              </a:lnSpc>
              <a:spcBef>
                <a:spcPts val="1000"/>
              </a:spcBef>
              <a:buClr>
                <a:srgbClr val="333333"/>
              </a:buClr>
              <a:buSzPts val="1300"/>
              <a:defRPr/>
            </a:pPr>
            <a:r>
              <a:rPr lang="en-GB" sz="2000" dirty="0">
                <a:solidFill>
                  <a:srgbClr val="000000"/>
                </a:solidFill>
                <a:latin typeface="Arial" panose="020B0604020202020204" pitchFamily="34" charset="0"/>
                <a:ea typeface="Open Sans" panose="020B0606030504020204" pitchFamily="34" charset="0"/>
                <a:cs typeface="Arial" panose="020B0604020202020204" pitchFamily="34" charset="0"/>
              </a:rPr>
              <a:t>Los factores utilizados como parámetros de conducción para diversas actividades están predefinidos en MAED. </a:t>
            </a:r>
          </a:p>
          <a:p>
            <a:pPr marL="342900" lvl="6" indent="-342900">
              <a:lnSpc>
                <a:spcPct val="100000"/>
              </a:lnSpc>
              <a:spcBef>
                <a:spcPts val="1000"/>
              </a:spcBef>
              <a:buClr>
                <a:srgbClr val="333333"/>
              </a:buClr>
              <a:buSzPts val="1300"/>
              <a:defRPr/>
            </a:pPr>
            <a:r>
              <a:rPr lang="en-GB" sz="2000" dirty="0">
                <a:solidFill>
                  <a:srgbClr val="000000"/>
                </a:solidFill>
                <a:latin typeface="Arial" panose="020B0604020202020204" pitchFamily="34" charset="0"/>
                <a:ea typeface="Open Sans" panose="020B0606030504020204" pitchFamily="34" charset="0"/>
                <a:cs typeface="Arial" panose="020B0604020202020204" pitchFamily="34" charset="0"/>
              </a:rPr>
              <a:t>Existen diferentes parámetros de conducción para la industria, el transporte, los servicios y los usos domésticos</a:t>
            </a:r>
          </a:p>
          <a:p>
            <a:pPr>
              <a:lnSpc>
                <a:spcPct val="100000"/>
              </a:lnSpc>
            </a:pPr>
            <a:endParaRPr lang="en-GB" sz="2000" dirty="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206C4D4-BEC3-AF49-8B92-5E52988404B2}"/>
                  </a:ext>
                </a:extLst>
              </p:cNvPr>
              <p:cNvSpPr txBox="1"/>
              <p:nvPr/>
            </p:nvSpPr>
            <p:spPr>
              <a:xfrm>
                <a:off x="1219591" y="2002329"/>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Cambria Math" panose="02040503050406030204" pitchFamily="18"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xmlns:a16="http://schemas.microsoft.com/office/drawing/2014/main" xmlns:p14="http://schemas.microsoft.com/office/powerpoint/2010/main">
          <p:sp>
            <p:nvSpPr>
              <p:cNvPr id="19" name="TextBox 18">
                <a:extLst>
                  <a:ext uri="{FF2B5EF4-FFF2-40B4-BE49-F238E27FC236}">
                    <a16:creationId xmlns:a16="http://schemas.microsoft.com/office/drawing/2014/main" id="{8206C4D4-BEC3-AF49-8B92-5E52988404B2}"/>
                  </a:ext>
                </a:extLst>
              </p:cNvPr>
              <p:cNvSpPr txBox="1">
                <a:spLocks noRot="1" noChangeAspect="1" noMove="1" noResize="1" noEditPoints="1" noAdjustHandles="1" noChangeArrowheads="1" noChangeShapeType="1" noTextEdit="1"/>
              </p:cNvSpPr>
              <p:nvPr/>
            </p:nvSpPr>
            <p:spPr>
              <a:xfrm>
                <a:off x="1219591" y="2002329"/>
                <a:ext cx="2414587" cy="590931"/>
              </a:xfrm>
              <a:prstGeom prst="rect">
                <a:avLst/>
              </a:prstGeom>
              <a:blipFill>
                <a:blip r:embed="rId6"/>
                <a:stretch>
                  <a:fillRect b="-8511"/>
                </a:stretch>
              </a:blipFill>
            </p:spPr>
            <p:txBody>
              <a:bodyPr/>
              <a:lstStyle/>
              <a:p>
                <a:r>
                  <a:rPr lang="en-GB">
                    <a:noFill/>
                  </a:rPr>
                  <a:t> </a:t>
                </a:r>
              </a:p>
            </p:txBody>
          </p:sp>
        </mc:Fallback>
      </mc:AlternateContent>
      <p:sp>
        <p:nvSpPr>
          <p:cNvPr id="20" name="Rounded Rectangle 19">
            <a:extLst>
              <a:ext uri="{FF2B5EF4-FFF2-40B4-BE49-F238E27FC236}">
                <a16:creationId xmlns:a16="http://schemas.microsoft.com/office/drawing/2014/main" id="{FD0346D2-E04D-BE49-B244-1C3463ADEF21}"/>
              </a:ext>
            </a:extLst>
          </p:cNvPr>
          <p:cNvSpPr>
            <a:spLocks noChangeAspect="1"/>
          </p:cNvSpPr>
          <p:nvPr/>
        </p:nvSpPr>
        <p:spPr>
          <a:xfrm>
            <a:off x="2819623" y="19726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21" name="TextBox 20">
            <a:extLst>
              <a:ext uri="{FF2B5EF4-FFF2-40B4-BE49-F238E27FC236}">
                <a16:creationId xmlns:a16="http://schemas.microsoft.com/office/drawing/2014/main" id="{3F1AA629-9119-A441-A2D3-C04183B92093}"/>
              </a:ext>
            </a:extLst>
          </p:cNvPr>
          <p:cNvSpPr txBox="1"/>
          <p:nvPr/>
        </p:nvSpPr>
        <p:spPr>
          <a:xfrm>
            <a:off x="3435844" y="1955512"/>
            <a:ext cx="3744445" cy="369332"/>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Parámetro de conducción en el año t</a:t>
            </a:r>
          </a:p>
        </p:txBody>
      </p:sp>
      <p:sp>
        <p:nvSpPr>
          <p:cNvPr id="10" name="Oval 9">
            <a:extLst>
              <a:ext uri="{FF2B5EF4-FFF2-40B4-BE49-F238E27FC236}">
                <a16:creationId xmlns:a16="http://schemas.microsoft.com/office/drawing/2014/main" id="{B862A8CD-095F-0146-BD53-C983547C1CA0}"/>
              </a:ext>
            </a:extLst>
          </p:cNvPr>
          <p:cNvSpPr/>
          <p:nvPr/>
        </p:nvSpPr>
        <p:spPr>
          <a:xfrm>
            <a:off x="10738907" y="27029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8.mp3" descr="Track7_Lecture6_Slide8.mp3">
            <a:hlinkClick r:id="" action="ppaction://media"/>
            <a:extLst>
              <a:ext uri="{FF2B5EF4-FFF2-40B4-BE49-F238E27FC236}">
                <a16:creationId xmlns:a16="http://schemas.microsoft.com/office/drawing/2014/main" id="{953C8057-F76D-BF4B-9B44-6107B6C931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10272" y="341657"/>
            <a:ext cx="812800" cy="812800"/>
          </a:xfrm>
          <a:prstGeom prst="rect">
            <a:avLst/>
          </a:prstGeom>
        </p:spPr>
      </p:pic>
    </p:spTree>
    <p:extLst>
      <p:ext uri="{BB962C8B-B14F-4D97-AF65-F5344CB8AC3E}">
        <p14:creationId xmlns:p14="http://schemas.microsoft.com/office/powerpoint/2010/main" val="16563974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378451" y="1412023"/>
            <a:ext cx="6217920" cy="404663"/>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Parámetros</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de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conducción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en</a:t>
            </a: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 la </a:t>
            </a:r>
            <a:r>
              <a:rPr lang="en-ZA" sz="2000" b="1" dirty="0" err="1">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industria</a:t>
            </a:r>
            <a:endPar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378451" y="-10309"/>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Clase</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6.2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Parámetros</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de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conducción</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a:t>
            </a:r>
          </a:p>
        </p:txBody>
      </p:sp>
      <p:graphicFrame>
        <p:nvGraphicFramePr>
          <p:cNvPr id="15" name="Table 2">
            <a:extLst>
              <a:ext uri="{FF2B5EF4-FFF2-40B4-BE49-F238E27FC236}">
                <a16:creationId xmlns:a16="http://schemas.microsoft.com/office/drawing/2014/main" id="{646E1ECD-3B44-0041-A885-0163EDAFC9BD}"/>
              </a:ext>
            </a:extLst>
          </p:cNvPr>
          <p:cNvGraphicFramePr>
            <a:graphicFrameLocks noGrp="1"/>
          </p:cNvGraphicFramePr>
          <p:nvPr>
            <p:extLst>
              <p:ext uri="{D42A27DB-BD31-4B8C-83A1-F6EECF244321}">
                <p14:modId xmlns:p14="http://schemas.microsoft.com/office/powerpoint/2010/main" val="2414257478"/>
              </p:ext>
            </p:extLst>
          </p:nvPr>
        </p:nvGraphicFramePr>
        <p:xfrm>
          <a:off x="824607" y="3885068"/>
          <a:ext cx="10542786" cy="2123440"/>
        </p:xfrm>
        <a:graphic>
          <a:graphicData uri="http://schemas.openxmlformats.org/drawingml/2006/table">
            <a:tbl>
              <a:tblPr firstRow="1" bandRow="1"/>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1986346469"/>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Actividad del sector</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Calibri"/>
                        </a:rPr>
                        <a:t>Uso final</a:t>
                      </a:r>
                      <a:endParaRPr lang="en-GB"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Parámetro de conducción</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Agricultura</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Calibri"/>
                        </a:rPr>
                        <a:t>Vapor</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Valor añadido del sector</a:t>
                      </a:r>
                      <a:endParaRPr lang="ru-RU"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Construcción</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Calor directo</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Minería</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Usos específicos de la electricidad</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5984482"/>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Fabricación</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Etc.</a:t>
                      </a:r>
                    </a:p>
                  </a:txBody>
                  <a:tcPr>
                    <a:lnL>
                      <a:noFill/>
                    </a:lnL>
                    <a:lnR>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532034054"/>
                  </a:ext>
                </a:extLst>
              </a:tr>
            </a:tbl>
          </a:graphicData>
        </a:graphic>
      </p:graphicFrame>
      <p:sp>
        <p:nvSpPr>
          <p:cNvPr id="12" name="Rounded Rectangle 11">
            <a:extLst>
              <a:ext uri="{FF2B5EF4-FFF2-40B4-BE49-F238E27FC236}">
                <a16:creationId xmlns:a16="http://schemas.microsoft.com/office/drawing/2014/main" id="{E0834317-D141-E34B-998D-D6ED6D5F20D7}"/>
              </a:ext>
            </a:extLst>
          </p:cNvPr>
          <p:cNvSpPr>
            <a:spLocks noChangeAspect="1"/>
          </p:cNvSpPr>
          <p:nvPr/>
        </p:nvSpPr>
        <p:spPr>
          <a:xfrm>
            <a:off x="3003455" y="25314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13" name="TextBox 12">
            <a:extLst>
              <a:ext uri="{FF2B5EF4-FFF2-40B4-BE49-F238E27FC236}">
                <a16:creationId xmlns:a16="http://schemas.microsoft.com/office/drawing/2014/main" id="{0B12CC09-ECFA-6747-B8F5-B563B06C37C8}"/>
              </a:ext>
            </a:extLst>
          </p:cNvPr>
          <p:cNvSpPr txBox="1"/>
          <p:nvPr/>
        </p:nvSpPr>
        <p:spPr>
          <a:xfrm>
            <a:off x="3653875" y="2514312"/>
            <a:ext cx="3856197" cy="646331"/>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Arial" panose="020B0604020202020204" pitchFamily="34" charset="0"/>
                <a:ea typeface="Open Sans Light" panose="020B0306030504020204" pitchFamily="34" charset="0"/>
                <a:cs typeface="Arial" panose="020B0604020202020204" pitchFamily="34" charset="0"/>
                <a:sym typeface="Arial"/>
              </a:rPr>
              <a:t>Parámetro de conducción en el año t</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98D237D-887F-B343-85FD-1F9F661F3CD5}"/>
                  </a:ext>
                </a:extLst>
              </p:cNvPr>
              <p:cNvSpPr txBox="1"/>
              <p:nvPr/>
            </p:nvSpPr>
            <p:spPr>
              <a:xfrm>
                <a:off x="1448190" y="2544014"/>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Arial" panose="020B0604020202020204" pitchFamily="34" charset="0"/>
                  <a:cs typeface="Arial" panose="020B0604020202020204" pitchFamily="34"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Arial" panose="020B0604020202020204" pitchFamily="34" charset="0"/>
                  <a:ea typeface="Open Sans Light" panose="020B0306030504020204" pitchFamily="34" charset="0"/>
                  <a:cs typeface="Arial" panose="020B0604020202020204" pitchFamily="34" charset="0"/>
                  <a:sym typeface="Arial"/>
                </a:endParaRPr>
              </a:p>
            </p:txBody>
          </p:sp>
        </mc:Choice>
        <mc:Fallback xmlns="">
          <p:sp>
            <p:nvSpPr>
              <p:cNvPr id="18" name="TextBox 17">
                <a:extLst>
                  <a:ext uri="{FF2B5EF4-FFF2-40B4-BE49-F238E27FC236}">
                    <a16:creationId xmlns:a16="http://schemas.microsoft.com/office/drawing/2014/main" id="{598D237D-887F-B343-85FD-1F9F661F3CD5}"/>
                  </a:ext>
                </a:extLst>
              </p:cNvPr>
              <p:cNvSpPr txBox="1">
                <a:spLocks noRot="1" noChangeAspect="1" noMove="1" noResize="1" noEditPoints="1" noAdjustHandles="1" noChangeArrowheads="1" noChangeShapeType="1" noTextEdit="1"/>
              </p:cNvSpPr>
              <p:nvPr/>
            </p:nvSpPr>
            <p:spPr>
              <a:xfrm>
                <a:off x="1448190" y="2544014"/>
                <a:ext cx="2414587" cy="590931"/>
              </a:xfrm>
              <a:prstGeom prst="rect">
                <a:avLst/>
              </a:prstGeom>
              <a:blipFill>
                <a:blip r:embed="rId6"/>
                <a:stretch>
                  <a:fillRect/>
                </a:stretch>
              </a:blipFill>
            </p:spPr>
            <p:txBody>
              <a:bodyPr/>
              <a:lstStyle/>
              <a:p>
                <a:r>
                  <a:rPr lang="en-US">
                    <a:noFill/>
                  </a:rPr>
                  <a:t> </a:t>
                </a:r>
              </a:p>
            </p:txBody>
          </p:sp>
        </mc:Fallback>
      </mc:AlternateContent>
      <p:sp>
        <p:nvSpPr>
          <p:cNvPr id="11" name="Oval 10">
            <a:extLst>
              <a:ext uri="{FF2B5EF4-FFF2-40B4-BE49-F238E27FC236}">
                <a16:creationId xmlns:a16="http://schemas.microsoft.com/office/drawing/2014/main" id="{142B3A76-B57B-4B47-9927-88D5655BDB75}"/>
              </a:ext>
            </a:extLst>
          </p:cNvPr>
          <p:cNvSpPr/>
          <p:nvPr/>
        </p:nvSpPr>
        <p:spPr>
          <a:xfrm>
            <a:off x="10514227" y="37172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9.mp3" descr="Track7_Lecture6_Slide9.mp3">
            <a:hlinkClick r:id="" action="ppaction://media"/>
            <a:extLst>
              <a:ext uri="{FF2B5EF4-FFF2-40B4-BE49-F238E27FC236}">
                <a16:creationId xmlns:a16="http://schemas.microsoft.com/office/drawing/2014/main" id="{55B8D70B-70E7-F549-A85A-C3B0EFB7A8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54593" y="443092"/>
            <a:ext cx="812800" cy="812800"/>
          </a:xfrm>
          <a:prstGeom prst="rect">
            <a:avLst/>
          </a:prstGeom>
        </p:spPr>
      </p:pic>
    </p:spTree>
    <p:extLst>
      <p:ext uri="{BB962C8B-B14F-4D97-AF65-F5344CB8AC3E}">
        <p14:creationId xmlns:p14="http://schemas.microsoft.com/office/powerpoint/2010/main" val="14784536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purl.org/dc/elements/1.1/"/>
    <ds:schemaRef ds:uri="0b696a8a-ab1a-459b-a09e-44df7cbe9330"/>
    <ds:schemaRef ds:uri="http://purl.org/dc/dcmitype/"/>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35b8b66e-5759-43c1-a138-f967a8bf5a20"/>
  </ds:schemaRefs>
</ds:datastoreItem>
</file>

<file path=customXml/itemProps2.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290</TotalTime>
  <Words>5764</Words>
  <Application>Microsoft Macintosh PowerPoint</Application>
  <PresentationFormat>Widescreen</PresentationFormat>
  <Paragraphs>471</Paragraphs>
  <Slides>23</Slides>
  <Notes>22</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Open Sans</vt:lpstr>
      <vt:lpstr>Open Sans ExtraBold</vt:lpstr>
      <vt:lpstr>Open Sans Light</vt:lpstr>
      <vt:lpstr>Office Theme</vt:lpstr>
      <vt:lpstr>PowerPoint Presentation</vt:lpstr>
      <vt:lpstr>Resultados de aprendizaje previstos (OIT)</vt:lpstr>
      <vt:lpstr>Conferencia 6.1 Visión general del MAED</vt:lpstr>
      <vt:lpstr>Conferencia 6.1 Visión general del MAED</vt:lpstr>
      <vt:lpstr>Conferencia 6.1 Visión general del MAED</vt:lpstr>
      <vt:lpstr>Conferencia 6.1 Visión general del MAED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docId:6235B52607FF3CCBCFC543A2F95DD0FE</cp:keywords>
  <cp:lastModifiedBy>Yeganyan, Rudolf</cp:lastModifiedBy>
  <cp:revision>43</cp:revision>
  <dcterms:created xsi:type="dcterms:W3CDTF">2021-02-10T16:48:02Z</dcterms:created>
  <dcterms:modified xsi:type="dcterms:W3CDTF">2022-11-08T15:51:26Z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