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97" r:id="rId5"/>
  </p:sldMasterIdLst>
  <p:notesMasterIdLst>
    <p:notesMasterId r:id="rId32"/>
  </p:notesMasterIdLst>
  <p:sldIdLst>
    <p:sldId id="256" r:id="rId6"/>
    <p:sldId id="257" r:id="rId7"/>
    <p:sldId id="268" r:id="rId8"/>
    <p:sldId id="269" r:id="rId9"/>
    <p:sldId id="272" r:id="rId10"/>
    <p:sldId id="270" r:id="rId11"/>
    <p:sldId id="271" r:id="rId12"/>
    <p:sldId id="274" r:id="rId13"/>
    <p:sldId id="273" r:id="rId14"/>
    <p:sldId id="275" r:id="rId15"/>
    <p:sldId id="276" r:id="rId16"/>
    <p:sldId id="277" r:id="rId17"/>
    <p:sldId id="278" r:id="rId18"/>
    <p:sldId id="279" r:id="rId19"/>
    <p:sldId id="280" r:id="rId20"/>
    <p:sldId id="283" r:id="rId21"/>
    <p:sldId id="284" r:id="rId22"/>
    <p:sldId id="281" r:id="rId23"/>
    <p:sldId id="285" r:id="rId24"/>
    <p:sldId id="286" r:id="rId25"/>
    <p:sldId id="287" r:id="rId26"/>
    <p:sldId id="288" r:id="rId27"/>
    <p:sldId id="282" r:id="rId28"/>
    <p:sldId id="290" r:id="rId29"/>
    <p:sldId id="289"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L1GOutj5is9VdgVSHb4fQ==" hashData="vlGCkaHjU8XYHInbRDI6uignHbNqatoyw5AQxQOKaxp5ijeGgUEj+mpRLJwglMBKJVB3Al/UJ8wEAMrt90sXE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012169"/>
    <a:srgbClr val="CBD3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6667" autoAdjust="0"/>
  </p:normalViewPr>
  <p:slideViewPr>
    <p:cSldViewPr snapToGrid="0">
      <p:cViewPr varScale="1">
        <p:scale>
          <a:sx n="104" d="100"/>
          <a:sy n="104" d="100"/>
        </p:scale>
        <p:origin x="82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1%20(Aug%5eJ%202019)/Timeslice_datafi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Seasonal demand by hour (PJ)</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[Timeslice_datafile.xlsx]Sheet1!$A$6</c:f>
              <c:strCache>
                <c:ptCount val="1"/>
                <c:pt idx="0">
                  <c:v>Summer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[Timeslice_datafile.xlsx]Sheet1!$B$5:$Y$5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[Timeslice_datafile.xlsx]Sheet1!$B$6:$Y$6</c:f>
              <c:numCache>
                <c:formatCode>General</c:formatCode>
                <c:ptCount val="24"/>
                <c:pt idx="0">
                  <c:v>1</c:v>
                </c:pt>
                <c:pt idx="1">
                  <c:v>1</c:v>
                </c:pt>
                <c:pt idx="2">
                  <c:v>1</c:v>
                </c:pt>
                <c:pt idx="3">
                  <c:v>1</c:v>
                </c:pt>
                <c:pt idx="4">
                  <c:v>1</c:v>
                </c:pt>
                <c:pt idx="5">
                  <c:v>1</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1</c:v>
                </c:pt>
                <c:pt idx="23">
                  <c:v>1</c:v>
                </c:pt>
              </c:numCache>
            </c:numRef>
          </c:val>
          <c:smooth val="0"/>
          <c:extLst>
            <c:ext xmlns:c16="http://schemas.microsoft.com/office/drawing/2014/chart" uri="{C3380CC4-5D6E-409C-BE32-E72D297353CC}">
              <c16:uniqueId val="{00000000-58EE-4819-AC41-E4A225D8FA41}"/>
            </c:ext>
          </c:extLst>
        </c:ser>
        <c:ser>
          <c:idx val="1"/>
          <c:order val="1"/>
          <c:tx>
            <c:strRef>
              <c:f>[Timeslice_datafile.xlsx]Sheet1!$A$7</c:f>
              <c:strCache>
                <c:ptCount val="1"/>
                <c:pt idx="0">
                  <c:v>Winter</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cat>
            <c:numRef>
              <c:f>[Timeslice_datafile.xlsx]Sheet1!$B$5:$Y$5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[Timeslice_datafile.xlsx]Sheet1!$B$7:$Y$7</c:f>
              <c:numCache>
                <c:formatCode>General</c:formatCode>
                <c:ptCount val="24"/>
                <c:pt idx="0">
                  <c:v>3.5</c:v>
                </c:pt>
                <c:pt idx="1">
                  <c:v>3.5</c:v>
                </c:pt>
                <c:pt idx="2">
                  <c:v>3.5</c:v>
                </c:pt>
                <c:pt idx="3">
                  <c:v>3.5</c:v>
                </c:pt>
                <c:pt idx="4">
                  <c:v>3.5</c:v>
                </c:pt>
                <c:pt idx="5">
                  <c:v>3.5</c:v>
                </c:pt>
                <c:pt idx="6">
                  <c:v>3.5</c:v>
                </c:pt>
                <c:pt idx="7">
                  <c:v>1.5</c:v>
                </c:pt>
                <c:pt idx="8">
                  <c:v>1.5</c:v>
                </c:pt>
                <c:pt idx="9">
                  <c:v>1.5</c:v>
                </c:pt>
                <c:pt idx="10">
                  <c:v>1.5</c:v>
                </c:pt>
                <c:pt idx="11">
                  <c:v>1.5</c:v>
                </c:pt>
                <c:pt idx="12">
                  <c:v>1.5</c:v>
                </c:pt>
                <c:pt idx="13">
                  <c:v>1.5</c:v>
                </c:pt>
                <c:pt idx="14">
                  <c:v>1.5</c:v>
                </c:pt>
                <c:pt idx="15">
                  <c:v>1.5</c:v>
                </c:pt>
                <c:pt idx="16">
                  <c:v>1.5</c:v>
                </c:pt>
                <c:pt idx="17">
                  <c:v>1.5</c:v>
                </c:pt>
                <c:pt idx="18">
                  <c:v>1.5</c:v>
                </c:pt>
                <c:pt idx="19">
                  <c:v>3.5</c:v>
                </c:pt>
                <c:pt idx="20">
                  <c:v>3.5</c:v>
                </c:pt>
                <c:pt idx="21">
                  <c:v>3.5</c:v>
                </c:pt>
                <c:pt idx="22">
                  <c:v>3.5</c:v>
                </c:pt>
                <c:pt idx="23">
                  <c:v>3.5</c:v>
                </c:pt>
              </c:numCache>
            </c:numRef>
          </c:val>
          <c:smooth val="0"/>
          <c:extLst>
            <c:ext xmlns:c16="http://schemas.microsoft.com/office/drawing/2014/chart" uri="{C3380CC4-5D6E-409C-BE32-E72D297353CC}">
              <c16:uniqueId val="{00000001-58EE-4819-AC41-E4A225D8FA41}"/>
            </c:ext>
          </c:extLst>
        </c:ser>
        <c:dLbls>
          <c:showLegendKey val="0"/>
          <c:showVal val="0"/>
          <c:showCatName val="0"/>
          <c:showSerName val="0"/>
          <c:showPercent val="0"/>
          <c:showBubbleSize val="0"/>
        </c:dLbls>
        <c:marker val="1"/>
        <c:smooth val="0"/>
        <c:axId val="501334456"/>
        <c:axId val="501335736"/>
      </c:lineChart>
      <c:catAx>
        <c:axId val="50133445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Hour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1335736"/>
        <c:crosses val="autoZero"/>
        <c:auto val="1"/>
        <c:lblAlgn val="ctr"/>
        <c:lblOffset val="100"/>
        <c:noMultiLvlLbl val="0"/>
      </c:catAx>
      <c:valAx>
        <c:axId val="501335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Demand (PJ)</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1334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err="1"/>
              <a:t>Hourly</a:t>
            </a:r>
            <a:r>
              <a:rPr lang="sv-SE" baseline="0"/>
              <a:t> </a:t>
            </a:r>
            <a:r>
              <a:rPr lang="sv-SE" baseline="0" err="1"/>
              <a:t>demand</a:t>
            </a:r>
            <a:r>
              <a:rPr lang="sv-SE" baseline="0"/>
              <a:t> (TJ)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lineChart>
        <c:grouping val="standard"/>
        <c:varyColors val="0"/>
        <c:ser>
          <c:idx val="0"/>
          <c:order val="0"/>
          <c:tx>
            <c:strRef>
              <c:f>Sheet1!$B$11</c:f>
              <c:strCache>
                <c:ptCount val="1"/>
                <c:pt idx="0">
                  <c:v>Summer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c:ext xmlns:c16="http://schemas.microsoft.com/office/drawing/2014/chart" uri="{C3380CC4-5D6E-409C-BE32-E72D297353CC}">
              <c16:uniqueId val="{00000000-CB1B-435C-9899-5A34A94267D0}"/>
            </c:ext>
          </c:extLst>
        </c:ser>
        <c:ser>
          <c:idx val="1"/>
          <c:order val="1"/>
          <c:tx>
            <c:strRef>
              <c:f>Sheet1!$B$12</c:f>
              <c:strCache>
                <c:ptCount val="1"/>
                <c:pt idx="0">
                  <c:v>Winter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c:ext xmlns:c16="http://schemas.microsoft.com/office/drawing/2014/chart" uri="{C3380CC4-5D6E-409C-BE32-E72D297353CC}">
              <c16:uniqueId val="{00000001-CB1B-435C-9899-5A34A94267D0}"/>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describes the role of time in energy planning and how time may be represented in energy system models. </a:t>
            </a:r>
          </a:p>
          <a:p>
            <a:r>
              <a:rPr lang="en-US" dirty="0"/>
              <a:t>By the end of the lecture, you will be able to: </a:t>
            </a:r>
          </a:p>
          <a:p>
            <a:r>
              <a:rPr lang="en-US" dirty="0"/>
              <a:t>1) Reflect upon the variability of energy demands over time and its effect on the planning of energy infrastructure;</a:t>
            </a:r>
            <a:r>
              <a:rPr lang="en-US" dirty="0">
                <a:cs typeface="+mn-lt"/>
              </a:rPr>
              <a:t/>
            </a:r>
            <a:br>
              <a:rPr lang="en-US" dirty="0">
                <a:cs typeface="+mn-lt"/>
              </a:rPr>
            </a:br>
            <a:r>
              <a:rPr lang="en-US" dirty="0"/>
              <a:t>2) Reflect upon the variability of energy supply over time and its effect on the planning of energy infrastructure; </a:t>
            </a:r>
          </a:p>
          <a:p>
            <a:r>
              <a:rPr lang="en-US" dirty="0"/>
              <a:t>3) Describe how the variability of energy demand and supply can be captured in the structure of a model;</a:t>
            </a:r>
          </a:p>
          <a:p>
            <a:r>
              <a:rPr lang="en-US" dirty="0"/>
              <a:t>4) Describe the main time-dependent parameters in OSeMOSYS and their use.</a:t>
            </a:r>
            <a:endParaRPr lang="en-US"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03516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Like the energy</a:t>
            </a:r>
            <a:r>
              <a:rPr lang="en-GB" baseline="0" dirty="0">
                <a:cs typeface="Calibri"/>
              </a:rPr>
              <a:t> demand, also the energy supply by all assets in a city, region</a:t>
            </a:r>
            <a:r>
              <a:rPr lang="en-GB" dirty="0">
                <a:cs typeface="Calibri"/>
              </a:rPr>
              <a:t>,</a:t>
            </a:r>
            <a:r>
              <a:rPr lang="en-GB" baseline="0" dirty="0">
                <a:cs typeface="Calibri"/>
              </a:rPr>
              <a:t> or country can be summed. </a:t>
            </a:r>
            <a:r>
              <a:rPr lang="en-GB" b="0" baseline="0" dirty="0">
                <a:cs typeface="Calibri"/>
              </a:rPr>
              <a:t>The sum of the supply by all assets in a country and the net imports constitute the energy supply of the country. </a:t>
            </a:r>
            <a:r>
              <a:rPr lang="en-GB" baseline="0" dirty="0">
                <a:cs typeface="Calibri"/>
              </a:rPr>
              <a:t>Since the energy supply by the individual assets is variable, the overall energy supply in the considered region or country can</a:t>
            </a:r>
            <a:r>
              <a:rPr lang="en-GB" dirty="0">
                <a:cs typeface="Calibri"/>
              </a:rPr>
              <a:t> also</a:t>
            </a:r>
            <a:r>
              <a:rPr lang="en-GB" baseline="0" dirty="0">
                <a:cs typeface="Calibri"/>
              </a:rPr>
              <a:t> vary over the same time scales, from seconds to years. The figures show</a:t>
            </a:r>
            <a:r>
              <a:rPr lang="en-GB" dirty="0">
                <a:cs typeface="Calibri"/>
              </a:rPr>
              <a:t>,</a:t>
            </a:r>
            <a:r>
              <a:rPr lang="en-GB" baseline="0" dirty="0">
                <a:cs typeface="Calibri"/>
              </a:rPr>
              <a:t> for example</a:t>
            </a:r>
            <a:r>
              <a:rPr lang="en-GB" dirty="0">
                <a:cs typeface="Calibri"/>
              </a:rPr>
              <a:t>,</a:t>
            </a:r>
            <a:r>
              <a:rPr lang="en-GB" baseline="0" dirty="0">
                <a:cs typeface="Calibri"/>
              </a:rPr>
              <a:t> the overall electricity supply by different sources in the United States, across two sample years. By looking at different months, clear seasonal trends in supply from wind </a:t>
            </a:r>
            <a:r>
              <a:rPr lang="en-GB" dirty="0">
                <a:cs typeface="Calibri"/>
              </a:rPr>
              <a:t>– in the top left figure – </a:t>
            </a:r>
            <a:r>
              <a:rPr lang="en-GB" baseline="0" dirty="0">
                <a:cs typeface="Calibri"/>
              </a:rPr>
              <a:t>and hydro power </a:t>
            </a:r>
            <a:r>
              <a:rPr lang="en-GB" dirty="0">
                <a:cs typeface="Calibri"/>
              </a:rPr>
              <a:t>– in the top right – can</a:t>
            </a:r>
            <a:r>
              <a:rPr lang="en-GB" baseline="0" dirty="0">
                <a:cs typeface="Calibri"/>
              </a:rPr>
              <a:t> be identified. On the contrary, the supply from geothermal and biomass power plants </a:t>
            </a:r>
            <a:r>
              <a:rPr lang="en-GB" dirty="0">
                <a:cs typeface="Calibri"/>
              </a:rPr>
              <a:t>– in the bottom left and bottom right figures respectively – seems</a:t>
            </a:r>
            <a:r>
              <a:rPr lang="en-GB" baseline="0" dirty="0">
                <a:cs typeface="Calibri"/>
              </a:rPr>
              <a:t> more insensitive to seasonal changes. If one were to look at variations across days or years, other trends would emerge. </a:t>
            </a:r>
            <a:r>
              <a:rPr lang="en-GB" dirty="0">
                <a:cs typeface="Calibri"/>
              </a:rPr>
              <a:t>Within </a:t>
            </a:r>
            <a:r>
              <a:rPr lang="en-GB" b="0" dirty="0">
                <a:cs typeface="Calibri"/>
              </a:rPr>
              <a:t>a period of a few</a:t>
            </a:r>
            <a:r>
              <a:rPr lang="en-GB" b="0" baseline="0" dirty="0">
                <a:cs typeface="Calibri"/>
              </a:rPr>
              <a:t> </a:t>
            </a:r>
            <a:r>
              <a:rPr lang="en-GB" baseline="0" dirty="0">
                <a:cs typeface="Calibri"/>
              </a:rPr>
              <a:t>days, variations due to the daily availability of renewables would likely emerge. Across years, variations due to new policies, technological developments</a:t>
            </a:r>
            <a:r>
              <a:rPr lang="en-GB" dirty="0">
                <a:cs typeface="Calibri"/>
              </a:rPr>
              <a:t>,</a:t>
            </a:r>
            <a:r>
              <a:rPr lang="en-GB" baseline="0" dirty="0">
                <a:cs typeface="Calibri"/>
              </a:rPr>
              <a:t> and changes in fuel prices would likely emerge.</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152866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It has now been established that both energy demand and supply change with time. But why are these changes important? And why should they</a:t>
            </a:r>
            <a:r>
              <a:rPr lang="en-GB" baseline="0">
                <a:cs typeface="Calibri"/>
              </a:rPr>
              <a:t> be taken into account when modelling the energy system? As seen in the previous slides, energy is used for providing services in different sectors of the economy. Therefore, the demand for energy must be met exactly when the need comes. For example, every time we press the switch for turning on the lights, we expect and need the lights to actually turn on. We certainly do not expect them to turn on an hour later. However, energy resources are not always available exactly to the extent there is need for them. For instance, the figure shows a mismatch in seasonal profiles of water availability for hydropower generation and electricity demand. If the electricity demand in this case were to be met only by means of hydropower, then problems would arise. For the energy demands to be matched exactly when they arise, the supply of energy needs to be planned carefully, both in the short-term and in the long-term. In the short-term planners need to make sure that the existing infrastructure is functional. In the long-term</a:t>
            </a:r>
            <a:r>
              <a:rPr lang="en-GB">
                <a:cs typeface="Calibri"/>
              </a:rPr>
              <a:t>,</a:t>
            </a:r>
            <a:r>
              <a:rPr lang="en-GB" baseline="0">
                <a:cs typeface="Calibri"/>
              </a:rPr>
              <a:t> planners need to make sure that new infrastructure investments are made to meet future (potentially increasing) energy demands. Modellers can create energy system models that calculate how it is possible to match the demands with supply options at all time scales.</a:t>
            </a:r>
            <a:endParaRPr lang="en-GB">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2919229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lecture describes how energy system models can be structured so that changes in energy demand and supply over time may be represented. Different energy system modelling tools may look at different time scales. In this case, </a:t>
            </a:r>
            <a:r>
              <a:rPr lang="en-GB" dirty="0"/>
              <a:t>time </a:t>
            </a:r>
            <a:r>
              <a:rPr lang="en-GB" baseline="0" dirty="0"/>
              <a:t>scales relevant for OSeMOSYS or similar tools will be targeted. That is, time scales that are relevant for planning. Therefore, changes in the energy system that occur over several years as well as within each year need to be represented. The first item the user should decide </a:t>
            </a:r>
            <a:r>
              <a:rPr lang="en-GB" dirty="0"/>
              <a:t>on is</a:t>
            </a:r>
            <a:r>
              <a:rPr lang="en-GB" baseline="0" dirty="0"/>
              <a:t> the model horizon. That is, the start and end year of the period for which the evolution of the energy system is to be analysed. Within this model horizon, the changes in the energy system will be modelled for each year separately. This type of representation looking at consecutive years is called dynamic. The user can decide to further divide each year into several seasons. This is useful </a:t>
            </a:r>
            <a:r>
              <a:rPr lang="en-GB" dirty="0"/>
              <a:t>for</a:t>
            </a:r>
            <a:r>
              <a:rPr lang="en-GB" baseline="0" dirty="0"/>
              <a:t> </a:t>
            </a:r>
            <a:r>
              <a:rPr lang="en-GB" dirty="0"/>
              <a:t>capturing</a:t>
            </a:r>
            <a:r>
              <a:rPr lang="en-GB" baseline="0" dirty="0"/>
              <a:t> seasonal changes in demand and supply. The example shows a separation of summer and winter. This will allow</a:t>
            </a:r>
            <a:r>
              <a:rPr lang="en-GB" dirty="0"/>
              <a:t>,</a:t>
            </a:r>
            <a:r>
              <a:rPr lang="en-GB" baseline="0" dirty="0"/>
              <a:t> for instance</a:t>
            </a:r>
            <a:r>
              <a:rPr lang="en-GB" dirty="0"/>
              <a:t>,</a:t>
            </a:r>
            <a:r>
              <a:rPr lang="en-GB" baseline="0" dirty="0"/>
              <a:t> representation of higher demand for cooling during summer and higher demand for heating during winter. The user can also decide to further divide each season into one typical day, split into daytime and </a:t>
            </a:r>
            <a:r>
              <a:rPr lang="en-GB" dirty="0"/>
              <a:t>night-time</a:t>
            </a:r>
            <a:r>
              <a:rPr lang="en-GB" baseline="0" dirty="0"/>
              <a:t>. This split may allow the user, for instance, to represent the complete unavailability of solar resource during the night.</a:t>
            </a:r>
            <a:r>
              <a:rPr lang="en-GB" dirty="0"/>
              <a:t> </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207532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Normally, in energy system models the</a:t>
            </a:r>
            <a:r>
              <a:rPr lang="en-GB" baseline="0" dirty="0">
                <a:cs typeface="Calibri"/>
              </a:rPr>
              <a:t> time domain of the model (that is, the number of years) and the resolution of the model (that is, the intra-annual time slices or time steps) are part of the model structure. This means that they are one of the first characteristics that the modeller decides</a:t>
            </a:r>
            <a:r>
              <a:rPr lang="en-GB" dirty="0">
                <a:cs typeface="Calibri"/>
              </a:rPr>
              <a:t>,</a:t>
            </a:r>
            <a:r>
              <a:rPr lang="en-GB" baseline="0" dirty="0">
                <a:cs typeface="Calibri"/>
              </a:rPr>
              <a:t> and they are fixed for a certain model. Different scenarios may be produced with the same model, using different numerical inputs, but the years and the time slices of the model remain the same. In OSeMOSYS, these structural and unchanging characteristics of a model are provided as sets. For refreshing the concept of sets, you may look at lecture 3. The modeller needs to provide the list of all years to be modelled in the set called ‘year’. The decision of which years and time slices to model influences all </a:t>
            </a:r>
            <a:r>
              <a:rPr lang="en-GB" dirty="0">
                <a:cs typeface="Calibri"/>
              </a:rPr>
              <a:t>the following</a:t>
            </a:r>
            <a:r>
              <a:rPr lang="en-GB" baseline="0" dirty="0">
                <a:cs typeface="Calibri"/>
              </a:rPr>
              <a:t> steps </a:t>
            </a:r>
            <a:r>
              <a:rPr lang="en-GB" dirty="0">
                <a:cs typeface="Calibri"/>
              </a:rPr>
              <a:t>regarding the</a:t>
            </a:r>
            <a:r>
              <a:rPr lang="en-GB" baseline="0" dirty="0">
                <a:cs typeface="Calibri"/>
              </a:rPr>
              <a:t> search for model inputs. For example, the modeller may decide to model the evolution of the energy system from 2019 and 2022. This implies that the modeller will have to look for numerical data regarding energy demand and supply for each of the four years, starting from some time in the past</a:t>
            </a:r>
            <a:r>
              <a:rPr lang="en-GB" dirty="0">
                <a:cs typeface="Calibri"/>
              </a:rPr>
              <a:t>, in this case 2019,</a:t>
            </a:r>
            <a:r>
              <a:rPr lang="en-GB" baseline="0" dirty="0">
                <a:cs typeface="Calibri"/>
              </a:rPr>
              <a:t> and creating a projection up to 2022.</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14431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Like the modelled</a:t>
            </a:r>
            <a:r>
              <a:rPr lang="en-GB" baseline="0" dirty="0">
                <a:cs typeface="Calibri"/>
              </a:rPr>
              <a:t> years, the intra-annual time slices (or time steps) are </a:t>
            </a:r>
            <a:r>
              <a:rPr lang="en-GB" dirty="0">
                <a:cs typeface="Calibri"/>
              </a:rPr>
              <a:t>also decided</a:t>
            </a:r>
            <a:r>
              <a:rPr lang="en-GB" baseline="0" dirty="0">
                <a:cs typeface="Calibri"/>
              </a:rPr>
              <a:t> at the very beginning of the modelling process and become part of the unchanging structure of the model. The inputs and outputs of the model will be specific to each time slice. In OSeMOSYS, the modeller needs to include the list of all desired time slices in the set called </a:t>
            </a:r>
            <a:r>
              <a:rPr lang="en-GB" baseline="0" dirty="0" err="1">
                <a:cs typeface="Calibri"/>
              </a:rPr>
              <a:t>TimeSlice</a:t>
            </a:r>
            <a:r>
              <a:rPr lang="en-GB" baseline="0" dirty="0">
                <a:cs typeface="Calibri"/>
              </a:rPr>
              <a:t>. Referring to the case in the figure, the modeller is splitting each year into four time slices: one that represents a typical summer day, one that represents a typical summer night, one for </a:t>
            </a:r>
            <a:r>
              <a:rPr lang="en-GB" dirty="0">
                <a:cs typeface="Calibri"/>
              </a:rPr>
              <a:t>a winter</a:t>
            </a:r>
            <a:r>
              <a:rPr lang="en-GB" baseline="0" dirty="0">
                <a:cs typeface="Calibri"/>
              </a:rPr>
              <a:t> day</a:t>
            </a:r>
            <a:r>
              <a:rPr lang="en-GB" dirty="0">
                <a:cs typeface="Calibri"/>
              </a:rPr>
              <a:t>,</a:t>
            </a:r>
            <a:r>
              <a:rPr lang="en-GB" baseline="0" dirty="0">
                <a:cs typeface="Calibri"/>
              </a:rPr>
              <a:t> and one for </a:t>
            </a:r>
            <a:r>
              <a:rPr lang="en-GB" dirty="0">
                <a:cs typeface="Calibri"/>
              </a:rPr>
              <a:t>a winter</a:t>
            </a:r>
            <a:r>
              <a:rPr lang="en-GB" baseline="0" dirty="0">
                <a:cs typeface="Calibri"/>
              </a:rPr>
              <a:t> night. Here comes one of the most complicated concepts in energy system modelling. This type of representation of time is not sequential. That is, it does not represent moments in one year that follow each other. It represents portions of the time of one year having similar characteristics of demand and/or supply. For instance, the time slice representing summer days aggregates together all the daytime hours of all summer days, because they have similar characteristics of demand and supply. This aggregate of hours has the duration of roughly one fourth of a year.</a:t>
            </a:r>
            <a:r>
              <a:rPr lang="en-GB" dirty="0">
                <a:cs typeface="Calibri"/>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34019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concept of </a:t>
            </a:r>
            <a:r>
              <a:rPr lang="en-GB" baseline="0" dirty="0" err="1"/>
              <a:t>TimeSlice</a:t>
            </a:r>
            <a:r>
              <a:rPr lang="en-GB" baseline="0" dirty="0"/>
              <a:t> may become clearer through one example. You will be guided through all these calculations in the hands-on material and acquire more familiarity thereof. Let us imagine that we want to create a model capturing average seasonal variations of the electricity demand in a country. The demand varies as in the diagram. During summer, it is higher in the daytime hours due to the need for air conditioning. During winter, it is higher in the </a:t>
            </a:r>
            <a:r>
              <a:rPr lang="en-GB" dirty="0"/>
              <a:t>night-time</a:t>
            </a:r>
            <a:r>
              <a:rPr lang="en-GB" baseline="0" dirty="0"/>
              <a:t> hours due to the need for electricity. Looking at the graph, we notice that we can roughly capture these variations by dividing each year of the model time domain into four </a:t>
            </a:r>
            <a:r>
              <a:rPr lang="en-GB" baseline="0" dirty="0" err="1"/>
              <a:t>TimeSlices</a:t>
            </a:r>
            <a:r>
              <a:rPr lang="en-GB" baseline="0" dirty="0"/>
              <a:t>: a Winter-Night </a:t>
            </a:r>
            <a:r>
              <a:rPr lang="en-GB" baseline="0" dirty="0" err="1"/>
              <a:t>TimeSlice</a:t>
            </a:r>
            <a:r>
              <a:rPr lang="en-GB" baseline="0" dirty="0"/>
              <a:t> lasting from 8 pm to 8 am; a Winter-Day </a:t>
            </a:r>
            <a:r>
              <a:rPr lang="en-GB" baseline="0" dirty="0" err="1"/>
              <a:t>TimeSlice</a:t>
            </a:r>
            <a:r>
              <a:rPr lang="en-GB" baseline="0" dirty="0"/>
              <a:t> lasting from 8 am to 8 pm; a Summer-Night </a:t>
            </a:r>
            <a:r>
              <a:rPr lang="en-GB" baseline="0" dirty="0" err="1"/>
              <a:t>TimeSlice</a:t>
            </a:r>
            <a:r>
              <a:rPr lang="en-GB" baseline="0" dirty="0"/>
              <a:t> lasting from 11 pm to 7 am; a Summer-Day </a:t>
            </a:r>
            <a:r>
              <a:rPr lang="en-GB" baseline="0" dirty="0" err="1"/>
              <a:t>TimeSlice</a:t>
            </a:r>
            <a:r>
              <a:rPr lang="en-GB" baseline="0" dirty="0"/>
              <a:t> lasting from 7 am to 11 pm. The next slide describes how the duration of these </a:t>
            </a:r>
            <a:r>
              <a:rPr lang="en-GB" baseline="0" dirty="0" err="1"/>
              <a:t>TimeSlices</a:t>
            </a:r>
            <a:r>
              <a:rPr lang="en-GB" baseline="0" dirty="0"/>
              <a:t> can be calculated.</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62440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duration of each </a:t>
            </a:r>
            <a:r>
              <a:rPr lang="en-GB" baseline="0" dirty="0" err="1"/>
              <a:t>TimeSlice</a:t>
            </a:r>
            <a:r>
              <a:rPr lang="en-GB" baseline="0" dirty="0"/>
              <a:t> can be calculated as a ratio of the entire duration of one year. One year lasts </a:t>
            </a:r>
            <a:r>
              <a:rPr lang="en-GB" dirty="0"/>
              <a:t>8,760</a:t>
            </a:r>
            <a:r>
              <a:rPr lang="en-GB" baseline="0" dirty="0"/>
              <a:t> hours. Starting from the Summer-Day </a:t>
            </a:r>
            <a:r>
              <a:rPr lang="en-GB" baseline="0" dirty="0" err="1"/>
              <a:t>TimeSlice</a:t>
            </a:r>
            <a:r>
              <a:rPr lang="en-GB" baseline="0" dirty="0"/>
              <a:t>, we know that, for each day, it lasts from 7 am to 11 pm. That is, it lasts 16 hours every day. However, the Summer-Day </a:t>
            </a:r>
            <a:r>
              <a:rPr lang="en-GB" baseline="0" dirty="0" err="1"/>
              <a:t>TimeSlice</a:t>
            </a:r>
            <a:r>
              <a:rPr lang="en-GB" baseline="0" dirty="0"/>
              <a:t> needs to include all summer days. Assuming that summer lasts from April to November (</a:t>
            </a:r>
            <a:r>
              <a:rPr lang="en-GB" dirty="0"/>
              <a:t>in a</a:t>
            </a:r>
            <a:r>
              <a:rPr lang="en-GB" baseline="0" dirty="0"/>
              <a:t> very warm country!), it is 244 days long. The total number of hours aggregated under the Summer-Day </a:t>
            </a:r>
            <a:r>
              <a:rPr lang="en-GB" baseline="0" dirty="0" err="1"/>
              <a:t>TimeSlice</a:t>
            </a:r>
            <a:r>
              <a:rPr lang="en-GB" baseline="0" dirty="0"/>
              <a:t> is calculated by multiplying the number of daytime hours per day by the number of summer days. This means 16 times 244. If the aim is calculating the duration of the </a:t>
            </a:r>
            <a:r>
              <a:rPr lang="en-GB" baseline="0" dirty="0" err="1"/>
              <a:t>TimeSlice</a:t>
            </a:r>
            <a:r>
              <a:rPr lang="en-GB" baseline="0" dirty="0"/>
              <a:t> as a ratio of the total duration of one year, this number needs to be divided by </a:t>
            </a:r>
            <a:r>
              <a:rPr lang="en-GB" dirty="0"/>
              <a:t>8,760</a:t>
            </a:r>
            <a:r>
              <a:rPr lang="en-GB" baseline="0" dirty="0"/>
              <a:t> hours. The calculation is shown at the bottom left of the table and delivers 0.4457, that is 44.57% of the duration of one year. You may repeat the same calculation for the other three </a:t>
            </a:r>
            <a:r>
              <a:rPr lang="en-GB" baseline="0" dirty="0" err="1"/>
              <a:t>TimeSlices</a:t>
            </a:r>
            <a:r>
              <a:rPr lang="en-GB" baseline="0" dirty="0"/>
              <a:t>. Notice that the sum of the four fractions calculated is 1. That is, the summation of the duration of the four </a:t>
            </a:r>
            <a:r>
              <a:rPr lang="en-GB" baseline="0" dirty="0" err="1"/>
              <a:t>TimeSlices</a:t>
            </a:r>
            <a:r>
              <a:rPr lang="en-GB" baseline="0" dirty="0"/>
              <a:t> needs to add up to one year.</a:t>
            </a:r>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678361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Once the</a:t>
            </a:r>
            <a:r>
              <a:rPr lang="en-GB" baseline="0" dirty="0">
                <a:cs typeface="Calibri"/>
              </a:rPr>
              <a:t> structure of the model is set and the number of years and time slices are decided, the modeller may move to filling in values for a series of time-dependent parameters. As seen in previous lectures, the parameters are all those characteristics for which the user can input numerical values. Almost all parameters in a long-term energy system model are dependent on time, but here the focus will be on some of them that need defining early on. You will </a:t>
            </a:r>
            <a:r>
              <a:rPr lang="en-GB" dirty="0">
                <a:cs typeface="Calibri"/>
              </a:rPr>
              <a:t>become familiarized</a:t>
            </a:r>
            <a:r>
              <a:rPr lang="en-GB" baseline="0" dirty="0">
                <a:cs typeface="Calibri"/>
              </a:rPr>
              <a:t> with these in the hands-on exercises. The first parameter is the annual demand. This can be of two types: either accumulated demand or specified demand. The accumulated demand is defined for one year and can be met in any moment during that year. It is typically defined for commodities that can be stored and do not need to be procured in specific moments during a year. For example, a country may have an annual demand for oil products. There will surely be </a:t>
            </a:r>
            <a:r>
              <a:rPr lang="en-GB" dirty="0">
                <a:cs typeface="Calibri"/>
              </a:rPr>
              <a:t>a need</a:t>
            </a:r>
            <a:r>
              <a:rPr lang="en-GB" baseline="0" dirty="0">
                <a:cs typeface="Calibri"/>
              </a:rPr>
              <a:t> for these oil products in different quantities during the year. However, as long as there </a:t>
            </a:r>
            <a:r>
              <a:rPr lang="en-GB" dirty="0">
                <a:cs typeface="Calibri"/>
              </a:rPr>
              <a:t>are</a:t>
            </a:r>
            <a:r>
              <a:rPr lang="en-GB" baseline="0" dirty="0">
                <a:cs typeface="Calibri"/>
              </a:rPr>
              <a:t> enough of them stored in bunkers, when they are bought does not matter. The specified demand is defined for one year and for each time slice. This is typically defined for commodities that cannot be stored and are needed in different quantities during different moments of the year. The best example for this is electricity. As seen before, there is a time-varying profile of electricity demand that needs meeting</a:t>
            </a:r>
            <a:r>
              <a:rPr lang="en-GB" dirty="0">
                <a:cs typeface="Calibri"/>
              </a:rPr>
              <a:t> at</a:t>
            </a:r>
            <a:r>
              <a:rPr lang="en-GB" baseline="0" dirty="0">
                <a:cs typeface="Calibri"/>
              </a:rPr>
              <a:t> every moment.</a:t>
            </a:r>
            <a:endParaRPr lang="en-GB" dirty="0">
              <a:cs typeface="Calibri"/>
            </a:endParaRPr>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561258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The demand profile is defined by the user only for</a:t>
            </a:r>
            <a:r>
              <a:rPr lang="en-GB" baseline="0" dirty="0">
                <a:cs typeface="Calibri"/>
              </a:rPr>
              <a:t> those commodities for which a specified annual demand has been defined. It is defined as the fraction of specified annual demand for a commodity that needs to be met in each time slice. The sum of all fractions in a year needs to be 1. As mentioned in the previous slide, this applies well to electricity. For electricity, a modeller needs to define first a value of specified annual demand, which may vary year by year. The annual demand needs to be met by the annual supply of electricity. On top of this, the modeller needs to define also how large </a:t>
            </a:r>
            <a:r>
              <a:rPr lang="en-GB" dirty="0">
                <a:cs typeface="Calibri"/>
              </a:rPr>
              <a:t>a part</a:t>
            </a:r>
            <a:r>
              <a:rPr lang="en-GB" baseline="0" dirty="0">
                <a:cs typeface="Calibri"/>
              </a:rPr>
              <a:t> of the annual electricity demand will come in different moments of the year, through the specified demand profile. For instance how much </a:t>
            </a:r>
            <a:r>
              <a:rPr lang="en-GB" dirty="0">
                <a:cs typeface="Calibri"/>
              </a:rPr>
              <a:t>demand </a:t>
            </a:r>
            <a:r>
              <a:rPr lang="en-GB" baseline="0" dirty="0">
                <a:cs typeface="Calibri"/>
              </a:rPr>
              <a:t>could occur during daytime and </a:t>
            </a:r>
            <a:r>
              <a:rPr lang="en-GB" dirty="0">
                <a:cs typeface="Calibri"/>
              </a:rPr>
              <a:t>night-time </a:t>
            </a:r>
            <a:r>
              <a:rPr lang="en-GB" baseline="0" dirty="0">
                <a:cs typeface="Calibri"/>
              </a:rPr>
              <a:t>in winter and during daytime and </a:t>
            </a:r>
            <a:r>
              <a:rPr lang="en-GB" dirty="0">
                <a:cs typeface="Calibri"/>
              </a:rPr>
              <a:t>night-time</a:t>
            </a:r>
            <a:r>
              <a:rPr lang="en-GB" baseline="0" dirty="0">
                <a:cs typeface="Calibri"/>
              </a:rPr>
              <a:t> in summer. It might happen that 50% of the total annual demand for electricity is concentrated during daytime in summer due to the very high demand for air conditioning. This highly uneven profile of the demand has to be taken into account</a:t>
            </a:r>
            <a:r>
              <a:rPr lang="en-GB" dirty="0">
                <a:cs typeface="Calibri"/>
              </a:rPr>
              <a:t>,</a:t>
            </a:r>
            <a:r>
              <a:rPr lang="en-GB" baseline="0" dirty="0">
                <a:cs typeface="Calibri"/>
              </a:rPr>
              <a:t> because it will affect significantly how the supply is planned.</a:t>
            </a:r>
            <a:r>
              <a:rPr lang="en-GB" dirty="0">
                <a:cs typeface="Calibri"/>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525320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Defining the demand profile for a certain commodity is not trivial. Firstly, it requires data. Often, values for the overall annual consumption of a commodity are publicly available for some years in the past, in reports presenting annual energy balances. However, for understanding when this consumption happened during one year requires much more detailed data, often available only to relevant agencies or utilities. Secondly, the calculation might seem a bit confusing for the modeller,</a:t>
            </a:r>
            <a:r>
              <a:rPr lang="en-GB" dirty="0"/>
              <a:t> in the</a:t>
            </a:r>
            <a:r>
              <a:rPr lang="en-GB" baseline="0" dirty="0"/>
              <a:t> first </a:t>
            </a:r>
            <a:r>
              <a:rPr lang="en-GB" dirty="0"/>
              <a:t>instance</a:t>
            </a:r>
            <a:r>
              <a:rPr lang="en-GB" baseline="0" dirty="0"/>
              <a:t>. Let us take the example shown in part 5.3 of this lecture. There, the demand for a commodity for each hour of a typical summer day and a typical winter day was available. This is reported again in the graph at the top. </a:t>
            </a:r>
            <a:r>
              <a:rPr lang="en-GB" dirty="0"/>
              <a:t>Based</a:t>
            </a:r>
            <a:r>
              <a:rPr lang="en-GB" baseline="0" dirty="0"/>
              <a:t> on that data, the modeller had decided to divide each year in four time slices: summer day, summer night, winter day</a:t>
            </a:r>
            <a:r>
              <a:rPr lang="en-GB" dirty="0"/>
              <a:t>,</a:t>
            </a:r>
            <a:r>
              <a:rPr lang="en-GB" baseline="0" dirty="0"/>
              <a:t> and winter night. In part 5.3 we had shown how to calculate the duration of each time slice. That was independent of the demand. Now, we show how to calculate the ratio of demand happening in each time slice. Bear in mind that this ratio can be very different from the duration of the time slice. The table at the bottom helps with the calculation. It presents the numerical value of the demand (in energy units) for every hour of a typical summer and winter day. On the right the summation of all these values is shown. At the bottom the total annual demand </a:t>
            </a:r>
            <a:r>
              <a:rPr lang="en-GB" dirty="0"/>
              <a:t>in </a:t>
            </a:r>
            <a:r>
              <a:rPr lang="en-GB" dirty="0" err="1"/>
              <a:t>petajoules</a:t>
            </a:r>
            <a:r>
              <a:rPr lang="en-GB" dirty="0"/>
              <a:t> is</a:t>
            </a:r>
            <a:r>
              <a:rPr lang="en-GB" baseline="0" dirty="0"/>
              <a:t> calculated.</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45251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cs typeface="Calibri"/>
              </a:rPr>
              <a:t>The</a:t>
            </a:r>
            <a:r>
              <a:rPr lang="en-GB" baseline="0" dirty="0">
                <a:solidFill>
                  <a:srgbClr val="000000"/>
                </a:solidFill>
                <a:cs typeface="Calibri"/>
              </a:rPr>
              <a:t> previous lectures </a:t>
            </a:r>
            <a:r>
              <a:rPr lang="en-GB" b="0" dirty="0">
                <a:solidFill>
                  <a:srgbClr val="000000"/>
                </a:solidFill>
                <a:cs typeface="Calibri"/>
              </a:rPr>
              <a:t>explained</a:t>
            </a:r>
            <a:r>
              <a:rPr lang="en-GB" baseline="0" dirty="0">
                <a:solidFill>
                  <a:srgbClr val="000000"/>
                </a:solidFill>
                <a:cs typeface="Calibri"/>
              </a:rPr>
              <a:t> what we mean by </a:t>
            </a:r>
            <a:r>
              <a:rPr lang="en-GB" dirty="0">
                <a:solidFill>
                  <a:srgbClr val="000000"/>
                </a:solidFill>
                <a:cs typeface="Calibri"/>
              </a:rPr>
              <a:t>the energy</a:t>
            </a:r>
            <a:r>
              <a:rPr lang="en-GB" baseline="0" dirty="0">
                <a:solidFill>
                  <a:srgbClr val="000000"/>
                </a:solidFill>
                <a:cs typeface="Calibri"/>
              </a:rPr>
              <a:t> system and the description of energy supply chains. As such, they presented mostly static pictures of what energy systems look like in specific moments. However, the energy system evolves continuously. There are changes happening both on the supply side and on the demand side. This module focuses on the latter. Changes on the demand side happen at various time scales, within minutes, days, </a:t>
            </a:r>
            <a:r>
              <a:rPr lang="en-GB" dirty="0">
                <a:solidFill>
                  <a:srgbClr val="000000"/>
                </a:solidFill>
                <a:cs typeface="Calibri"/>
              </a:rPr>
              <a:t>seasons,</a:t>
            </a:r>
            <a:r>
              <a:rPr lang="en-GB" baseline="0" dirty="0">
                <a:solidFill>
                  <a:srgbClr val="000000"/>
                </a:solidFill>
                <a:cs typeface="Calibri"/>
              </a:rPr>
              <a:t> and years. An example of changes within minutes or hours is when a multitude of people </a:t>
            </a:r>
            <a:r>
              <a:rPr lang="en-GB" dirty="0">
                <a:solidFill>
                  <a:srgbClr val="000000"/>
                </a:solidFill>
                <a:cs typeface="Calibri"/>
              </a:rPr>
              <a:t>returns</a:t>
            </a:r>
            <a:r>
              <a:rPr lang="en-GB" baseline="0" dirty="0">
                <a:solidFill>
                  <a:srgbClr val="000000"/>
                </a:solidFill>
                <a:cs typeface="Calibri"/>
              </a:rPr>
              <a:t> home after work every day and starts, at similar times, turning on lights, heating or cooling, stoves, et cetera. In a matter of minutes, the demand for energy in a city or even a country can change significantly. An example on the scale of days can be that during weekends people mostly stay home and do not use energy-consuming appliances from the offices. Therefore, the nature of the energy demand during weekdays or weekends is different. And </a:t>
            </a:r>
            <a:r>
              <a:rPr lang="en-GB" dirty="0">
                <a:solidFill>
                  <a:srgbClr val="000000"/>
                </a:solidFill>
                <a:cs typeface="Calibri"/>
              </a:rPr>
              <a:t>an example</a:t>
            </a:r>
            <a:r>
              <a:rPr lang="en-GB" baseline="0" dirty="0">
                <a:solidFill>
                  <a:srgbClr val="000000"/>
                </a:solidFill>
                <a:cs typeface="Calibri"/>
              </a:rPr>
              <a:t> on the scale of seasons is the use of air conditioning when the hot season comes. This can significantly increase demands for electricity. Finally, an example on the scale of years is the change in overall electricity demand due to </a:t>
            </a:r>
            <a:r>
              <a:rPr lang="en-GB" dirty="0">
                <a:solidFill>
                  <a:srgbClr val="000000"/>
                </a:solidFill>
                <a:cs typeface="Calibri"/>
              </a:rPr>
              <a:t>the slow</a:t>
            </a:r>
            <a:r>
              <a:rPr lang="en-GB" baseline="0" dirty="0">
                <a:solidFill>
                  <a:srgbClr val="000000"/>
                </a:solidFill>
                <a:cs typeface="Calibri"/>
              </a:rPr>
              <a:t> growth of population and the size of the economy.</a:t>
            </a:r>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84933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demand</a:t>
            </a:r>
            <a:r>
              <a:rPr lang="en-GB" baseline="0" dirty="0"/>
              <a:t> profile, that is, the ratio of demand occurring in each time slice, needs to be calculated for every time slice. Starting from the time slice representing daytime hours in summer (named SD), one </a:t>
            </a:r>
            <a:r>
              <a:rPr lang="en-GB" dirty="0"/>
              <a:t>first </a:t>
            </a:r>
            <a:r>
              <a:rPr lang="en-GB" baseline="0" dirty="0"/>
              <a:t>needs to sum up all the 16 values in yellow</a:t>
            </a:r>
            <a:r>
              <a:rPr lang="en-GB" dirty="0"/>
              <a:t> </a:t>
            </a:r>
            <a:r>
              <a:rPr lang="en-GB" b="0" dirty="0"/>
              <a:t>in the table. These are then multiplied by</a:t>
            </a:r>
            <a:r>
              <a:rPr lang="en-GB" b="0" baseline="0" dirty="0"/>
              <a:t> </a:t>
            </a:r>
            <a:r>
              <a:rPr lang="en-GB" baseline="0" dirty="0"/>
              <a:t>the sum by the number of summer days (244) and </a:t>
            </a:r>
            <a:r>
              <a:rPr lang="en-GB" dirty="0"/>
              <a:t>divided</a:t>
            </a:r>
            <a:r>
              <a:rPr lang="en-GB" baseline="0" dirty="0"/>
              <a:t> by the total demand. Dividing further by </a:t>
            </a:r>
            <a:r>
              <a:rPr lang="en-GB" dirty="0"/>
              <a:t>1,000</a:t>
            </a:r>
            <a:r>
              <a:rPr lang="en-GB" baseline="0" dirty="0"/>
              <a:t> for conversion from </a:t>
            </a:r>
            <a:r>
              <a:rPr lang="en-GB" baseline="0" dirty="0" err="1"/>
              <a:t>terajoule</a:t>
            </a:r>
            <a:r>
              <a:rPr lang="en-GB" baseline="0" dirty="0"/>
              <a:t> to </a:t>
            </a:r>
            <a:r>
              <a:rPr lang="en-GB" baseline="0" dirty="0" err="1"/>
              <a:t>petajoule</a:t>
            </a:r>
            <a:r>
              <a:rPr lang="en-GB" baseline="0" dirty="0"/>
              <a:t>, the result is 0.32. That is, 32% of the total demand occurs during daytime in summer. The same calculation can be repeated for the other time slices. </a:t>
            </a:r>
            <a:r>
              <a:rPr lang="en-GB" dirty="0"/>
              <a:t>Be aware </a:t>
            </a:r>
            <a:r>
              <a:rPr lang="en-GB" baseline="0" dirty="0"/>
              <a:t>that there can be a difference between the duration of the time slice and the fraction of demand occurring in that time slice. For example, in this case, as calculated in part 5.3, the summer daytime time slice takes around 45% of the time in one year. However, it accounts for only 32% of the demand in that year. On the contrary, the winter </a:t>
            </a:r>
            <a:r>
              <a:rPr lang="en-GB" dirty="0"/>
              <a:t>night-time</a:t>
            </a:r>
            <a:r>
              <a:rPr lang="en-GB" baseline="0" dirty="0"/>
              <a:t> time slice takes around 17% of the time in one year, but it accounts for 42% of the demand. This shows that, per unit of time, in this example</a:t>
            </a:r>
            <a:r>
              <a:rPr lang="en-GB" dirty="0"/>
              <a:t> at least,</a:t>
            </a:r>
            <a:r>
              <a:rPr lang="en-GB" baseline="0" dirty="0"/>
              <a:t> the demand during </a:t>
            </a:r>
            <a:r>
              <a:rPr lang="en-GB" dirty="0"/>
              <a:t>night-time</a:t>
            </a:r>
            <a:r>
              <a:rPr lang="en-GB" baseline="0" dirty="0"/>
              <a:t> in winter is much higher than the demand during daytime in summer. Other very different cases can occur and, once more, each can have very different implications for the planning of the supply.</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3523001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The last time-dependent parameter that is worth mentioning in this lecture is the capacity factor. This is defined as the fraction of a technology’s capacity</a:t>
            </a:r>
            <a:r>
              <a:rPr lang="en-GB" baseline="0" dirty="0">
                <a:cs typeface="Calibri"/>
              </a:rPr>
              <a:t> that can be utilized in each time slice. As described in lecture 4, not all the existing capacity of a technology can be used in every moment, due to a certain frequency of unplanned outages. If 5 </a:t>
            </a:r>
            <a:r>
              <a:rPr lang="en-GB" dirty="0">
                <a:cs typeface="Calibri"/>
              </a:rPr>
              <a:t>gigawatt</a:t>
            </a:r>
            <a:r>
              <a:rPr lang="en-GB" baseline="0" dirty="0">
                <a:cs typeface="Calibri"/>
              </a:rPr>
              <a:t> of gas power plants are in place in a country, it may happen that on average during the month of January only 4.8 gigawatt can be used, because 0.2 gigawatt here and there experience some outages during the same month. This means that, on average, during the month of January, at most 96% of the installed gas capacity can be used. Less can be used, but not more. This is expressed by the parameter capacity factor, which can be defined for all technologies in a model. The capacity factor is particularly important for renewable technologies, but in that case it is used in a slightly different way. It does not express necessarily when the technologies are not available because of outages, but rather when they are not available because the resource is not available. For instance, if the modeller intends to model a solar photovoltaic plant, </a:t>
            </a:r>
            <a:r>
              <a:rPr lang="en-GB" sz="1200" kern="1200" dirty="0">
                <a:solidFill>
                  <a:schemeClr val="tx1"/>
                </a:solidFill>
                <a:effectLst/>
                <a:latin typeface="+mn-lt"/>
                <a:ea typeface="+mn-ea"/>
                <a:cs typeface="+mn-cs"/>
              </a:rPr>
              <a:t>the modeller knows that the supply profile of the plant will be similar to the one in the figure, which depicts the location’s solar supply profile. Thus, the plant will not produce during the night-time because there is no sun.</a:t>
            </a:r>
            <a:r>
              <a:rPr lang="en-GB" baseline="0" dirty="0">
                <a:cs typeface="Calibri"/>
              </a:rPr>
              <a:t> So, for the time slices representing </a:t>
            </a:r>
            <a:r>
              <a:rPr lang="en-GB" dirty="0">
                <a:cs typeface="Calibri"/>
              </a:rPr>
              <a:t>night-time</a:t>
            </a:r>
            <a:r>
              <a:rPr lang="en-GB" baseline="0" dirty="0">
                <a:cs typeface="Calibri"/>
              </a:rPr>
              <a:t>, the user can set the capacity factor of the solar technology to 0. Calculating the capacity factor is not trivial, especially for renewables. You will familiarize with this in the </a:t>
            </a:r>
            <a:r>
              <a:rPr lang="en-GB" sz="1200" kern="1200" dirty="0">
                <a:solidFill>
                  <a:schemeClr val="tx1"/>
                </a:solidFill>
                <a:effectLst/>
                <a:latin typeface="+mn-lt"/>
                <a:ea typeface="+mn-ea"/>
                <a:cs typeface="+mn-cs"/>
              </a:rPr>
              <a:t>hands-on exercises</a:t>
            </a:r>
            <a:r>
              <a:rPr lang="en-GB" baseline="0" dirty="0">
                <a:cs typeface="Calibri"/>
              </a:rPr>
              <a:t>. This concludes the part of the course on the energy system. In the next lecture you will be introduced to </a:t>
            </a:r>
            <a:r>
              <a:rPr lang="en-GB" baseline="0">
                <a:cs typeface="Calibri"/>
              </a:rPr>
              <a:t>the land system.</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228613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696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The</a:t>
            </a:r>
            <a:r>
              <a:rPr lang="en-GB" baseline="0">
                <a:cs typeface="Calibri" panose="020F0502020204030204"/>
              </a:rPr>
              <a:t> best way to illustrate the concept of variation of the energy demand in an energy system is </a:t>
            </a:r>
            <a:r>
              <a:rPr lang="en-GB">
                <a:cs typeface="Calibri" panose="020F0502020204030204"/>
              </a:rPr>
              <a:t>by starting at</a:t>
            </a:r>
            <a:r>
              <a:rPr lang="en-GB" baseline="0">
                <a:cs typeface="Calibri" panose="020F0502020204030204"/>
              </a:rPr>
              <a:t> the smallest scale and the one closest to us: the energy uses in households. For everyday activities in households</a:t>
            </a:r>
            <a:r>
              <a:rPr lang="en-GB">
                <a:cs typeface="Calibri" panose="020F0502020204030204"/>
              </a:rPr>
              <a:t>,</a:t>
            </a:r>
            <a:r>
              <a:rPr lang="en-GB" baseline="0">
                <a:cs typeface="Calibri" panose="020F0502020204030204"/>
              </a:rPr>
              <a:t> energy is often needed. There is not one constant level of energy use. It rather depends on what activities are performed, when</a:t>
            </a:r>
            <a:r>
              <a:rPr lang="en-GB">
                <a:cs typeface="Calibri" panose="020F0502020204030204"/>
              </a:rPr>
              <a:t>,</a:t>
            </a:r>
            <a:r>
              <a:rPr lang="en-GB" baseline="0">
                <a:cs typeface="Calibri" panose="020F0502020204030204"/>
              </a:rPr>
              <a:t> and for how long. For example, in some moments of the day energy is needed for cooking; in other moments energy is needed to produce hot water; in other moments it is needed for charging phones or for recreational activities. For maintaining a </a:t>
            </a:r>
            <a:r>
              <a:rPr lang="en-GB">
                <a:cs typeface="Calibri" panose="020F0502020204030204"/>
              </a:rPr>
              <a:t>warm space</a:t>
            </a:r>
            <a:r>
              <a:rPr lang="en-GB" baseline="0">
                <a:cs typeface="Calibri" panose="020F0502020204030204"/>
              </a:rPr>
              <a:t> during cold winters or </a:t>
            </a:r>
            <a:r>
              <a:rPr lang="en-GB">
                <a:cs typeface="Calibri" panose="020F0502020204030204"/>
              </a:rPr>
              <a:t>a cool space</a:t>
            </a:r>
            <a:r>
              <a:rPr lang="en-GB" baseline="0">
                <a:cs typeface="Calibri" panose="020F0502020204030204"/>
              </a:rPr>
              <a:t> during hot summers energy will be needed rather constantly through the day. In other words, each appliance or service in a household uses energy with a certain profile that changes in time. Sometimes an appliance is not working and therefore uses no energy, sometimes it uses little energy,</a:t>
            </a:r>
            <a:r>
              <a:rPr lang="en-GB">
                <a:cs typeface="Calibri" panose="020F0502020204030204"/>
              </a:rPr>
              <a:t> and</a:t>
            </a:r>
            <a:r>
              <a:rPr lang="en-GB" baseline="0">
                <a:cs typeface="Calibri" panose="020F0502020204030204"/>
              </a:rPr>
              <a:t> sometimes it uses a significant amount of energy.</a:t>
            </a:r>
            <a:r>
              <a:rPr lang="en-GB">
                <a:cs typeface="Calibri" panose="020F0502020204030204"/>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67670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panose="020F0502020204030204"/>
              </a:rPr>
              <a:t>Here a</a:t>
            </a:r>
            <a:r>
              <a:rPr lang="en-GB" baseline="0" dirty="0">
                <a:cs typeface="Calibri" panose="020F0502020204030204"/>
              </a:rPr>
              <a:t> few examples are given on how the use of energy in a household could change during a typical day, according to when different appliances are activated. The profiles of use shown in the figure are fictitious but representative of reality. At the top, the typical use of electricity by a fridge is shown. There is always a certain use of electricity, due to the fact that the fridge needs to be always active. The use is roughly constant through the day, apart from the moments </a:t>
            </a:r>
            <a:r>
              <a:rPr lang="en-GB" dirty="0">
                <a:cs typeface="Calibri" panose="020F0502020204030204"/>
              </a:rPr>
              <a:t>when</a:t>
            </a:r>
            <a:r>
              <a:rPr lang="en-GB" baseline="0" dirty="0">
                <a:cs typeface="Calibri" panose="020F0502020204030204"/>
              </a:rPr>
              <a:t> the fridge needs to run defrosting processes. In the middle, the use of energy by a washing machine is shown, assuming it is activated when coming back home from work in the evening. The cycle of a washing machine lasts</a:t>
            </a:r>
            <a:r>
              <a:rPr lang="en-GB" dirty="0">
                <a:cs typeface="Calibri" panose="020F0502020204030204"/>
              </a:rPr>
              <a:t> a</a:t>
            </a:r>
            <a:r>
              <a:rPr lang="en-GB" baseline="0" dirty="0">
                <a:cs typeface="Calibri" panose="020F0502020204030204"/>
              </a:rPr>
              <a:t> few hours, but there are moments where a great amount of energy is needed to heat the water. At the bottom, the energy use profile of a kettle is shown, assuming it is activated </a:t>
            </a:r>
            <a:r>
              <a:rPr lang="en-GB" dirty="0">
                <a:cs typeface="Calibri" panose="020F0502020204030204"/>
              </a:rPr>
              <a:t>in</a:t>
            </a:r>
            <a:r>
              <a:rPr lang="en-GB" baseline="0" dirty="0">
                <a:cs typeface="Calibri" panose="020F0502020204030204"/>
              </a:rPr>
              <a:t> the morning and after dinner to prepare tea. The time of use is very short, in the order of minutes, but again the water heating can require a great amount of energy in those minutes.</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128126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Patterns</a:t>
            </a:r>
            <a:r>
              <a:rPr lang="en-GB" baseline="0">
                <a:cs typeface="Calibri" panose="020F0502020204030204"/>
              </a:rPr>
              <a:t> of use of appliances and services like the ones shown in the previous slide happen in many households across villages, cities, regions</a:t>
            </a:r>
            <a:r>
              <a:rPr lang="en-GB">
                <a:cs typeface="Calibri" panose="020F0502020204030204"/>
              </a:rPr>
              <a:t>,</a:t>
            </a:r>
            <a:r>
              <a:rPr lang="en-GB" baseline="0">
                <a:cs typeface="Calibri" panose="020F0502020204030204"/>
              </a:rPr>
              <a:t> and entire countries. The sum of the energy uses in all the households in a country makes up the country’s residential energy demand. Since the profiles of energy use in the households vary in time,</a:t>
            </a:r>
            <a:r>
              <a:rPr lang="en-GB">
                <a:cs typeface="Calibri" panose="020F0502020204030204"/>
              </a:rPr>
              <a:t> </a:t>
            </a:r>
            <a:r>
              <a:rPr lang="en-GB" baseline="0">
                <a:cs typeface="Calibri" panose="020F0502020204030204"/>
              </a:rPr>
              <a:t>the total residential energy demand </a:t>
            </a:r>
            <a:r>
              <a:rPr lang="en-GB">
                <a:cs typeface="Calibri" panose="020F0502020204030204"/>
              </a:rPr>
              <a:t>also varies</a:t>
            </a:r>
            <a:r>
              <a:rPr lang="en-GB" baseline="0">
                <a:cs typeface="Calibri" panose="020F0502020204030204"/>
              </a:rPr>
              <a:t> in time. The left side of the figure shows a typical daily energy demand profile in the residential sector, for four hypothetical regions in a country. The numbers are based on reality but </a:t>
            </a:r>
            <a:r>
              <a:rPr lang="en-GB">
                <a:cs typeface="Calibri" panose="020F0502020204030204"/>
              </a:rPr>
              <a:t>are fictitious</a:t>
            </a:r>
            <a:r>
              <a:rPr lang="en-GB" baseline="0">
                <a:cs typeface="Calibri" panose="020F0502020204030204"/>
              </a:rPr>
              <a:t>. The profile shows what one would expect considering the average activities in one household</a:t>
            </a:r>
            <a:r>
              <a:rPr lang="en-GB">
                <a:cs typeface="Calibri" panose="020F0502020204030204"/>
              </a:rPr>
              <a:t>.</a:t>
            </a:r>
            <a:r>
              <a:rPr lang="en-GB" baseline="0">
                <a:cs typeface="Calibri" panose="020F0502020204030204"/>
              </a:rPr>
              <a:t> </a:t>
            </a:r>
            <a:r>
              <a:rPr lang="en-GB">
                <a:cs typeface="Calibri" panose="020F0502020204030204"/>
              </a:rPr>
              <a:t>During</a:t>
            </a:r>
            <a:r>
              <a:rPr lang="en-GB" baseline="0">
                <a:cs typeface="Calibri" panose="020F0502020204030204"/>
              </a:rPr>
              <a:t> the night time, when most people are asleep, the energy use is at its minimum. During the day</a:t>
            </a:r>
            <a:r>
              <a:rPr lang="en-GB">
                <a:cs typeface="Calibri" panose="020F0502020204030204"/>
              </a:rPr>
              <a:t>,</a:t>
            </a:r>
            <a:r>
              <a:rPr lang="en-GB" baseline="0">
                <a:cs typeface="Calibri" panose="020F0502020204030204"/>
              </a:rPr>
              <a:t> the energy use settles on an intermediate level, with a small peak in the morning. Finally, the energy use is highest in the evening, when most people come back from work. Similarly, energy use profiles can be constructed for the commercial and industrial sectors by summing up all commercial and industrial uses, respectively. Sample profiles are shown </a:t>
            </a:r>
            <a:r>
              <a:rPr lang="en-GB">
                <a:cs typeface="Calibri" panose="020F0502020204030204"/>
              </a:rPr>
              <a:t>in</a:t>
            </a:r>
            <a:r>
              <a:rPr lang="en-GB" baseline="0">
                <a:cs typeface="Calibri" panose="020F0502020204030204"/>
              </a:rPr>
              <a:t> the centre and </a:t>
            </a:r>
            <a:r>
              <a:rPr lang="en-GB">
                <a:cs typeface="Calibri" panose="020F0502020204030204"/>
              </a:rPr>
              <a:t>right-hand side</a:t>
            </a:r>
            <a:r>
              <a:rPr lang="en-GB" baseline="0">
                <a:cs typeface="Calibri" panose="020F0502020204030204"/>
              </a:rPr>
              <a:t> of the figure. The energy use profile for the commercial sector shows</a:t>
            </a:r>
            <a:r>
              <a:rPr lang="en-GB">
                <a:cs typeface="Calibri" panose="020F0502020204030204"/>
              </a:rPr>
              <a:t>,</a:t>
            </a:r>
            <a:r>
              <a:rPr lang="en-GB" baseline="0">
                <a:cs typeface="Calibri" panose="020F0502020204030204"/>
              </a:rPr>
              <a:t> for example</a:t>
            </a:r>
            <a:r>
              <a:rPr lang="en-GB">
                <a:cs typeface="Calibri" panose="020F0502020204030204"/>
              </a:rPr>
              <a:t>,</a:t>
            </a:r>
            <a:r>
              <a:rPr lang="en-GB" baseline="0">
                <a:cs typeface="Calibri" panose="020F0502020204030204"/>
              </a:rPr>
              <a:t> that most of the energy is used during the day, when most commercial activities are open.</a:t>
            </a:r>
            <a:endParaRPr lang="en-GB">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251507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As mentioned</a:t>
            </a:r>
            <a:r>
              <a:rPr lang="en-GB" baseline="0">
                <a:cs typeface="Calibri" panose="020F0502020204030204"/>
              </a:rPr>
              <a:t> at the beginning of this module, the energy demand varies not only on the time scale of minutes or hours. It also varies across seasons and years. The figure shows an example, again based on realistic but fictitious numbers. In the figure, the energy demands for the residential, commercial</a:t>
            </a:r>
            <a:r>
              <a:rPr lang="en-GB">
                <a:cs typeface="Calibri" panose="020F0502020204030204"/>
              </a:rPr>
              <a:t>,</a:t>
            </a:r>
            <a:r>
              <a:rPr lang="en-GB" baseline="0">
                <a:cs typeface="Calibri" panose="020F0502020204030204"/>
              </a:rPr>
              <a:t> and industrial sector are shown again, but this time over several years. Picking</a:t>
            </a:r>
            <a:r>
              <a:rPr lang="en-GB">
                <a:cs typeface="Calibri" panose="020F0502020204030204"/>
              </a:rPr>
              <a:t>,</a:t>
            </a:r>
            <a:r>
              <a:rPr lang="en-GB" baseline="0">
                <a:cs typeface="Calibri" panose="020F0502020204030204"/>
              </a:rPr>
              <a:t> for instance</a:t>
            </a:r>
            <a:r>
              <a:rPr lang="en-GB">
                <a:cs typeface="Calibri" panose="020F0502020204030204"/>
              </a:rPr>
              <a:t>,</a:t>
            </a:r>
            <a:r>
              <a:rPr lang="en-GB" baseline="0">
                <a:cs typeface="Calibri" panose="020F0502020204030204"/>
              </a:rPr>
              <a:t> the line at the top, representing the residential sector, two main types of variations can be seen. One is seasonal, where the energy demand seems higher during the winter and lower during the summer, on average. This is probably due to the need for energy for heating during winters and lower need for cooling during summers. The second type of variation is a trend of steep increase over the years. This may be due to increasing population and increasing economic activity. Similar trends are seen for the industrial and commercial sectors, even though in these cases the seasonal variability is not clear. The variability of demand over time, both in the short and long term, is very important for planning purposes. The reason will become clear in the next modules.</a:t>
            </a:r>
            <a:endParaRPr lang="en-GB">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76402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module continues the discussion about the evolution of the energy system over time and it focuses on changes on the energy supply side. As for demand, changes on the supply side happen at different time scales, from seconds, to minutes, days, seasons</a:t>
            </a:r>
            <a:r>
              <a:rPr lang="en-GB" dirty="0"/>
              <a:t>,</a:t>
            </a:r>
            <a:r>
              <a:rPr lang="en-GB" baseline="0" dirty="0"/>
              <a:t> and years. Changes happening within seconds and minutes may include </a:t>
            </a:r>
            <a:r>
              <a:rPr lang="en-GB" dirty="0"/>
              <a:t>supply–demand</a:t>
            </a:r>
            <a:r>
              <a:rPr lang="en-GB" baseline="0" dirty="0"/>
              <a:t> imbalances happening on the electricity transmission and distribution networks, which need to be corrected swiftly. Changes happening within hours and days may relate to maintenance interventions on power plants, which force the power plants to be turned down for some time. </a:t>
            </a:r>
            <a:r>
              <a:rPr lang="en-GB" b="0" baseline="0" dirty="0"/>
              <a:t>A change happening over seasons </a:t>
            </a:r>
            <a:r>
              <a:rPr lang="en-GB" b="0" dirty="0"/>
              <a:t>could be, for example,</a:t>
            </a:r>
            <a:r>
              <a:rPr lang="en-GB" b="0" baseline="0" dirty="0"/>
              <a:t> the variation of </a:t>
            </a:r>
            <a:r>
              <a:rPr lang="en-GB" b="0" dirty="0"/>
              <a:t>hydropower</a:t>
            </a:r>
            <a:r>
              <a:rPr lang="en-GB" b="0" baseline="0" dirty="0"/>
              <a:t> electricity output due to lower or higher availability of water during summer. Finally, </a:t>
            </a:r>
            <a:r>
              <a:rPr lang="en-GB" b="0" dirty="0"/>
              <a:t>an example of changes</a:t>
            </a:r>
            <a:r>
              <a:rPr lang="en-GB" b="0" baseline="0" dirty="0"/>
              <a:t> happening over years</a:t>
            </a:r>
            <a:r>
              <a:rPr lang="en-GB" b="0" dirty="0"/>
              <a:t> could be</a:t>
            </a:r>
            <a:r>
              <a:rPr lang="en-GB" b="0" baseline="0" dirty="0"/>
              <a:t> the decommissioning of old power plants or the construction of new ones. There are even changes on the time scale of decades, like the depletion of fossil fuel resources or the integration of power systems at</a:t>
            </a:r>
            <a:r>
              <a:rPr lang="en-GB" b="0" dirty="0"/>
              <a:t> a</a:t>
            </a:r>
            <a:r>
              <a:rPr lang="en-GB" b="0" baseline="0" dirty="0"/>
              <a:t> continental level.</a:t>
            </a:r>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4069050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One cause of changes in the energy supply patterns over seconds, hours, days</a:t>
            </a:r>
            <a:r>
              <a:rPr lang="en-GB"/>
              <a:t>,</a:t>
            </a:r>
            <a:r>
              <a:rPr lang="en-GB" baseline="0"/>
              <a:t> and seasons is the electricity supply </a:t>
            </a:r>
            <a:r>
              <a:rPr lang="en-GB"/>
              <a:t>from</a:t>
            </a:r>
            <a:r>
              <a:rPr lang="en-GB" baseline="0"/>
              <a:t> variable renewable technologies. This is increasingly important, because variable renewables like solar photovoltaic or wind are responsible for growing shares of electricity supply worldwide</a:t>
            </a:r>
            <a:r>
              <a:rPr lang="en-GB"/>
              <a:t>,</a:t>
            </a:r>
            <a:r>
              <a:rPr lang="en-GB" baseline="0"/>
              <a:t> and they are expected to provide the largest share in a few decades. The figure on the left shows how the electricity supplied by one solar photovoltaic panel in a certain location may change during a day and across days. At night, the electricity output is typically zero because sun does not shine. In the central part of the day the output is highest. However, it could change significantly between days and be highest in a clear-sky summer day</a:t>
            </a:r>
            <a:r>
              <a:rPr lang="en-GB"/>
              <a:t> – </a:t>
            </a:r>
            <a:r>
              <a:rPr lang="en-GB" baseline="0"/>
              <a:t>see the blue line</a:t>
            </a:r>
            <a:r>
              <a:rPr lang="en-GB"/>
              <a:t> – </a:t>
            </a:r>
            <a:r>
              <a:rPr lang="en-GB" baseline="0"/>
              <a:t>lowest in a clear-sky winter day</a:t>
            </a:r>
            <a:r>
              <a:rPr lang="en-GB"/>
              <a:t>,</a:t>
            </a:r>
            <a:r>
              <a:rPr lang="en-GB" baseline="0"/>
              <a:t> or highly inconstant during a spring day with unstable weather. It must also be taken into account that the electricity supply potential of a photovoltaic panel and the electricity supply profile change also depending on the location in a region and within a country. The figure on the right shows the high variability of solar electricity supply potential across the world.</a:t>
            </a:r>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87233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This </a:t>
            </a:r>
            <a:r>
              <a:rPr lang="en-GB"/>
              <a:t>slide shows another example of </a:t>
            </a:r>
            <a:r>
              <a:rPr lang="en-GB" baseline="0"/>
              <a:t>the </a:t>
            </a:r>
            <a:r>
              <a:rPr lang="en-GB"/>
              <a:t>variability of electricity supply, related to wind. The electricity output of wind turbines depends on their characteristics, but also on </a:t>
            </a:r>
            <a:r>
              <a:rPr lang="en-GB" baseline="0"/>
              <a:t>the </a:t>
            </a:r>
            <a:r>
              <a:rPr lang="en-GB"/>
              <a:t>availability and intensity </a:t>
            </a:r>
            <a:r>
              <a:rPr lang="en-GB" baseline="0"/>
              <a:t>of </a:t>
            </a:r>
            <a:r>
              <a:rPr lang="en-GB"/>
              <a:t>wind. As we experience every day, </a:t>
            </a:r>
            <a:r>
              <a:rPr lang="en-GB" baseline="0"/>
              <a:t>the </a:t>
            </a:r>
            <a:r>
              <a:rPr lang="en-GB"/>
              <a:t>availability and intensity of wind can change significantly in </a:t>
            </a:r>
            <a:r>
              <a:rPr lang="en-GB" baseline="0"/>
              <a:t>time and </a:t>
            </a:r>
            <a:r>
              <a:rPr lang="en-GB"/>
              <a:t>in space. These figures show a series of recorded values of electricity supply by several turbines in a region. The figure </a:t>
            </a:r>
            <a:r>
              <a:rPr lang="en-GB" baseline="0"/>
              <a:t>on </a:t>
            </a:r>
            <a:r>
              <a:rPr lang="en-GB"/>
              <a:t>the left shows raw data, which typically span across a range but have a statistical distribution. The figures in</a:t>
            </a:r>
            <a:r>
              <a:rPr lang="en-GB" baseline="0"/>
              <a:t> the </a:t>
            </a:r>
            <a:r>
              <a:rPr lang="en-GB"/>
              <a:t>centre and on the left show monthly and hourly average values, with ranges of error. Different types of variations in the </a:t>
            </a:r>
            <a:r>
              <a:rPr lang="en-GB" baseline="0"/>
              <a:t>supply </a:t>
            </a:r>
            <a:r>
              <a:rPr lang="en-GB"/>
              <a:t>emerge. There are longer-term trends and shorter-term oscillations</a:t>
            </a:r>
            <a:r>
              <a:rPr lang="en-GB" baseline="0"/>
              <a:t>. </a:t>
            </a:r>
            <a:r>
              <a:rPr lang="en-GB"/>
              <a:t>The longer-term trends are, </a:t>
            </a:r>
            <a:r>
              <a:rPr lang="en-GB" baseline="0"/>
              <a:t>for </a:t>
            </a:r>
            <a:r>
              <a:rPr lang="en-GB"/>
              <a:t>example, monthly variations</a:t>
            </a:r>
            <a:r>
              <a:rPr lang="en-GB" baseline="0"/>
              <a:t>, </a:t>
            </a:r>
            <a:r>
              <a:rPr lang="en-GB"/>
              <a:t>where </a:t>
            </a:r>
            <a:r>
              <a:rPr lang="en-GB" baseline="0"/>
              <a:t>the supply </a:t>
            </a:r>
            <a:r>
              <a:rPr lang="en-GB"/>
              <a:t>is significantly higher in some months</a:t>
            </a:r>
            <a:r>
              <a:rPr lang="en-GB" baseline="0"/>
              <a:t>, </a:t>
            </a:r>
            <a:r>
              <a:rPr lang="en-GB"/>
              <a:t>due </a:t>
            </a:r>
            <a:r>
              <a:rPr lang="en-GB" baseline="0"/>
              <a:t>to </a:t>
            </a:r>
            <a:r>
              <a:rPr lang="en-GB"/>
              <a:t>higher wind speeds. The shorter-term variations can be hourly but also across just a few </a:t>
            </a:r>
            <a:r>
              <a:rPr lang="en-GB" baseline="0"/>
              <a:t>minutes</a:t>
            </a:r>
            <a:r>
              <a:rPr lang="en-GB"/>
              <a:t>. They are</a:t>
            </a:r>
            <a:r>
              <a:rPr lang="en-GB" baseline="0"/>
              <a:t> </a:t>
            </a:r>
            <a:r>
              <a:rPr lang="en-GB"/>
              <a:t>less predictable</a:t>
            </a:r>
            <a:r>
              <a:rPr lang="en-GB" baseline="0"/>
              <a:t>.</a:t>
            </a:r>
            <a:r>
              <a:rPr lang="en-GB">
                <a:cs typeface="+mn-lt"/>
              </a:rPr>
              <a:t/>
            </a:r>
            <a:br>
              <a:rPr lang="en-GB">
                <a:cs typeface="+mn-lt"/>
              </a:rPr>
            </a:br>
            <a:r>
              <a:rPr lang="en-GB"/>
              <a:t>Solar</a:t>
            </a:r>
            <a:r>
              <a:rPr lang="en-GB" baseline="0"/>
              <a:t> and </a:t>
            </a:r>
            <a:r>
              <a:rPr lang="en-GB"/>
              <a:t>wind power are not </a:t>
            </a:r>
            <a:r>
              <a:rPr lang="en-GB" baseline="0"/>
              <a:t>the </a:t>
            </a:r>
            <a:r>
              <a:rPr lang="en-GB"/>
              <a:t>only time-dependent energy supply options</a:t>
            </a:r>
            <a:r>
              <a:rPr lang="en-GB" baseline="0"/>
              <a:t>. </a:t>
            </a:r>
            <a:r>
              <a:rPr lang="en-GB"/>
              <a:t>Other renewable energy supply options are normally subject </a:t>
            </a:r>
            <a:r>
              <a:rPr lang="en-GB" baseline="0"/>
              <a:t>to </a:t>
            </a:r>
            <a:r>
              <a:rPr lang="en-GB"/>
              <a:t>variations, like hydropower or geothermal. The electricity supply by biomass </a:t>
            </a:r>
            <a:r>
              <a:rPr lang="en-GB" baseline="0"/>
              <a:t>power plants</a:t>
            </a:r>
            <a:r>
              <a:rPr lang="en-GB"/>
              <a:t> or fossil fuel </a:t>
            </a:r>
            <a:r>
              <a:rPr lang="en-GB" baseline="0"/>
              <a:t>power plants is </a:t>
            </a:r>
            <a:r>
              <a:rPr lang="en-GB"/>
              <a:t>usually more controllable. However, it may vary for different reasons than </a:t>
            </a:r>
            <a:r>
              <a:rPr lang="en-GB" baseline="0"/>
              <a:t>the availability of </a:t>
            </a:r>
            <a:r>
              <a:rPr lang="en-GB"/>
              <a:t>input</a:t>
            </a:r>
            <a:r>
              <a:rPr lang="en-GB" baseline="0"/>
              <a:t>. </a:t>
            </a:r>
            <a:r>
              <a:rPr lang="en-GB"/>
              <a:t>It could vary due to market dynamics</a:t>
            </a:r>
            <a:r>
              <a:rPr lang="en-GB" baseline="0"/>
              <a:t>, or </a:t>
            </a:r>
            <a:r>
              <a:rPr lang="en-GB"/>
              <a:t>due to outages and maintenance</a:t>
            </a:r>
            <a:r>
              <a:rPr lang="en-GB" baseline="0"/>
              <a:t>. </a:t>
            </a:r>
            <a:r>
              <a:rPr lang="en-GB"/>
              <a:t>The same can be said about </a:t>
            </a:r>
            <a:r>
              <a:rPr lang="en-GB" baseline="0"/>
              <a:t>the </a:t>
            </a:r>
            <a:r>
              <a:rPr lang="en-GB"/>
              <a:t>supply </a:t>
            </a:r>
            <a:r>
              <a:rPr lang="en-GB" baseline="0"/>
              <a:t>of </a:t>
            </a:r>
            <a:r>
              <a:rPr lang="en-GB"/>
              <a:t>energy through storable commodities (such as fuels for transportation or gas for heating). This is controllable</a:t>
            </a:r>
            <a:r>
              <a:rPr lang="en-GB" baseline="0"/>
              <a:t>, </a:t>
            </a:r>
            <a:r>
              <a:rPr lang="en-GB"/>
              <a:t>but it could vary due to multiple reasons</a:t>
            </a:r>
            <a:r>
              <a:rPr lang="en-GB" baseline="0"/>
              <a:t>.</a:t>
            </a:r>
            <a:endParaRPr lang="en-US"/>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414163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8592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065753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3420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4411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70303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89958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3466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1418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532041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1549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77563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120457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417049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92882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696497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43190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3538350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880300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110408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371409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3709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jpe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180255102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publicdomain/zero/1.0/deed.en" TargetMode="External"/><Relationship Id="rId3" Type="http://schemas.openxmlformats.org/officeDocument/2006/relationships/slideLayout" Target="../slideLayouts/slideLayout2.xml"/><Relationship Id="rId7" Type="http://schemas.openxmlformats.org/officeDocument/2006/relationships/hyperlink" Target="https://commons.wikimedia.org/wiki/File:Barstow_solar_array_output.png"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hyperlink" Target="https://creativecommons.org/licenses/by/4.0/deed.en" TargetMode="External"/><Relationship Id="rId4" Type="http://schemas.openxmlformats.org/officeDocument/2006/relationships/notesSlide" Target="../notesSlides/notesSlide8.xml"/><Relationship Id="rId9" Type="http://schemas.openxmlformats.org/officeDocument/2006/relationships/hyperlink" Target="https://upload.wikimedia.org/wikipedia/commons/e/e7/World_PVOUT_Solar-resource-map_GlobalSolarAtlas_World-Bank-Esmap-Solargis.pn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ommons.wikimedia.org/wiki/File:Wind_Power_Generation.jpg" TargetMode="External"/><Relationship Id="rId5" Type="http://schemas.openxmlformats.org/officeDocument/2006/relationships/image" Target="../media/image22.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s://creativecommons.org/licenses/by-sa/4.0/" TargetMode="External"/><Relationship Id="rId3" Type="http://schemas.openxmlformats.org/officeDocument/2006/relationships/slideLayout" Target="../slideLayouts/slideLayout2.xml"/><Relationship Id="rId7" Type="http://schemas.openxmlformats.org/officeDocument/2006/relationships/image" Target="../media/image25.jpeg"/><Relationship Id="rId12" Type="http://schemas.openxmlformats.org/officeDocument/2006/relationships/hyperlink" Target="https://search.creativecommons.org/photos/52dabc65-1033-41ee-842e-8b6a5f92d2ae"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4.jpeg"/><Relationship Id="rId11" Type="http://schemas.openxmlformats.org/officeDocument/2006/relationships/hyperlink" Target="https://search.creativecommons.org/photos/c7716bb5-be78-4036-a00f-389a0735ce24" TargetMode="External"/><Relationship Id="rId5" Type="http://schemas.openxmlformats.org/officeDocument/2006/relationships/image" Target="../media/image23.jpeg"/><Relationship Id="rId10" Type="http://schemas.openxmlformats.org/officeDocument/2006/relationships/hyperlink" Target="https://search.creativecommons.org/photos/a183d1a1-fe03-4ba3-9890-cbf1c1608a44" TargetMode="External"/><Relationship Id="rId4" Type="http://schemas.openxmlformats.org/officeDocument/2006/relationships/notesSlide" Target="../notesSlides/notesSlide10.xml"/><Relationship Id="rId9" Type="http://schemas.openxmlformats.org/officeDocument/2006/relationships/hyperlink" Target="https://search.creativecommons.org/photos/3f5bfb1c-f219-4c23-b2fd-aff71370e874" TargetMode="External"/><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ommons.wikimedia.org/wiki/File:Seasonal_Demand_and_Resource_Mismatch.jpg" TargetMode="External"/><Relationship Id="rId5" Type="http://schemas.openxmlformats.org/officeDocument/2006/relationships/image" Target="../media/image27.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6/j.energy.2016.08.068" TargetMode="External"/><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chart" Target="../charts/chart1.xml"/><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8.emf"/><Relationship Id="rId5" Type="http://schemas.openxmlformats.org/officeDocument/2006/relationships/chart" Target="../charts/chart2.xml"/><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28.emf"/><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90.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hyperlink" Target="https://www.open.edu/openlearncreate/mod/quiz/view.php?id=179112"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search.creativecommons.org/photos/ebec30c6-a727-49c9-9809-7c0a3113fb16" TargetMode="External"/><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hyperlink" Target="https://search.creativecommons.org/photos/0fb6ee3c-fc83-41cb-9287-206de0b0628e" TargetMode="External"/><Relationship Id="rId2" Type="http://schemas.openxmlformats.org/officeDocument/2006/relationships/audio" Target="../media/media4.mp3"/><Relationship Id="rId16" Type="http://schemas.openxmlformats.org/officeDocument/2006/relationships/image" Target="../media/image8.png"/><Relationship Id="rId1" Type="http://schemas.microsoft.com/office/2007/relationships/media" Target="../media/media4.mp3"/><Relationship Id="rId6" Type="http://schemas.openxmlformats.org/officeDocument/2006/relationships/image" Target="../media/image11.png"/><Relationship Id="rId11" Type="http://schemas.openxmlformats.org/officeDocument/2006/relationships/hyperlink" Target="https://search.creativecommons.org/photos/7ff50832-22df-4d71-bfbf-1e6c3250ae85" TargetMode="External"/><Relationship Id="rId5" Type="http://schemas.openxmlformats.org/officeDocument/2006/relationships/image" Target="../media/image10.png"/><Relationship Id="rId15" Type="http://schemas.openxmlformats.org/officeDocument/2006/relationships/hyperlink" Target="https://creativecommons.org/licenses/by/3.0/" TargetMode="External"/><Relationship Id="rId10" Type="http://schemas.openxmlformats.org/officeDocument/2006/relationships/hyperlink" Target="https://search.creativecommons.org/photos/4e1cfcc6-2aea-4e3b-8dc5-c0f9f353aa35" TargetMode="External"/><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hyperlink" Target="https://creativecommons.org/publicdomain/zero/1.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7.em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ommons.wikimedia.org/wiki/File:Load_profiles.jpg" TargetMode="External"/><Relationship Id="rId5" Type="http://schemas.openxmlformats.org/officeDocument/2006/relationships/image" Target="../media/image18.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ommons.wikimedia.org/wiki/File:Load_profiles.jpg" TargetMode="External"/><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5161355" cy="1948751"/>
          </a:xfrm>
        </p:spPr>
        <p:txBody>
          <a:bodyPr/>
          <a:lstStyle/>
          <a:p>
            <a:r>
              <a:rPr lang="en-US" dirty="0">
                <a:solidFill>
                  <a:schemeClr val="bg1"/>
                </a:solidFill>
              </a:rPr>
              <a:t>LECTURE 5</a:t>
            </a:r>
            <a:r>
              <a:rPr lang="en-US" dirty="0"/>
              <a:t/>
            </a:r>
            <a:br>
              <a:rPr lang="en-US" dirty="0"/>
            </a:br>
            <a:r>
              <a:rPr lang="en-US" dirty="0"/>
              <a:t>TIME IN ENERGY SYSTEM MODELS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38969"/>
            <a:ext cx="2846121" cy="427265"/>
          </a:xfrm>
        </p:spPr>
        <p:txBody>
          <a:bodyPr/>
          <a:lstStyle/>
          <a:p>
            <a:r>
              <a:rPr lang="en-US"/>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a:p>
        </p:txBody>
      </p:sp>
      <p:sp>
        <p:nvSpPr>
          <p:cNvPr id="5" name="Oval 4">
            <a:extLst>
              <a:ext uri="{FF2B5EF4-FFF2-40B4-BE49-F238E27FC236}">
                <a16:creationId xmlns:a16="http://schemas.microsoft.com/office/drawing/2014/main" id="{F54B5750-3DA9-1E43-BC9A-AB5E87677EA5}"/>
              </a:ext>
            </a:extLst>
          </p:cNvPr>
          <p:cNvSpPr/>
          <p:nvPr/>
        </p:nvSpPr>
        <p:spPr>
          <a:xfrm>
            <a:off x="5741342" y="503252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5_Slide1.mp3" descr="Lecture5_Slide1.mp3">
            <a:hlinkClick r:id="" action="ppaction://media"/>
            <a:extLst>
              <a:ext uri="{FF2B5EF4-FFF2-40B4-BE49-F238E27FC236}">
                <a16:creationId xmlns:a16="http://schemas.microsoft.com/office/drawing/2014/main" id="{1B1DDA42-366B-7B46-8445-BD7A225738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12707" y="5103889"/>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10</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Example: solar photovoltaic</a:t>
            </a:r>
          </a:p>
        </p:txBody>
      </p:sp>
      <p:pic>
        <p:nvPicPr>
          <p:cNvPr id="13" name="Picture 3" descr="Map&#10;&#10;Description automatically generated">
            <a:extLst>
              <a:ext uri="{FF2B5EF4-FFF2-40B4-BE49-F238E27FC236}">
                <a16:creationId xmlns:a16="http://schemas.microsoft.com/office/drawing/2014/main" id="{8C052B91-9D51-4382-8D8F-6D576EEF6FB2}"/>
              </a:ext>
            </a:extLst>
          </p:cNvPr>
          <p:cNvPicPr>
            <a:picLocks noChangeAspect="1"/>
          </p:cNvPicPr>
          <p:nvPr/>
        </p:nvPicPr>
        <p:blipFill>
          <a:blip r:embed="rId5"/>
          <a:stretch>
            <a:fillRect/>
          </a:stretch>
        </p:blipFill>
        <p:spPr>
          <a:xfrm>
            <a:off x="5392455" y="2847748"/>
            <a:ext cx="4929303" cy="2925938"/>
          </a:xfrm>
          <a:prstGeom prst="rect">
            <a:avLst/>
          </a:prstGeom>
        </p:spPr>
      </p:pic>
      <p:pic>
        <p:nvPicPr>
          <p:cNvPr id="14" name="Picture 5" descr="Chart, line chart&#10;&#10;Description automatically generated">
            <a:extLst>
              <a:ext uri="{FF2B5EF4-FFF2-40B4-BE49-F238E27FC236}">
                <a16:creationId xmlns:a16="http://schemas.microsoft.com/office/drawing/2014/main" id="{A0F9DA39-DF79-4304-957F-C76CC4E6A4D4}"/>
              </a:ext>
            </a:extLst>
          </p:cNvPr>
          <p:cNvPicPr>
            <a:picLocks noChangeAspect="1"/>
          </p:cNvPicPr>
          <p:nvPr/>
        </p:nvPicPr>
        <p:blipFill>
          <a:blip r:embed="rId6"/>
          <a:stretch>
            <a:fillRect/>
          </a:stretch>
        </p:blipFill>
        <p:spPr>
          <a:xfrm>
            <a:off x="663575" y="3362901"/>
            <a:ext cx="4510823" cy="1953997"/>
          </a:xfrm>
          <a:prstGeom prst="rect">
            <a:avLst/>
          </a:prstGeom>
        </p:spPr>
      </p:pic>
      <p:sp>
        <p:nvSpPr>
          <p:cNvPr id="15"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86167"/>
            <a:ext cx="6140348" cy="324869"/>
          </a:xfrm>
        </p:spPr>
        <p:txBody>
          <a:bodyPr/>
          <a:lstStyle/>
          <a:p>
            <a:r>
              <a:rPr lang="en-US" b="1"/>
              <a:t>Picture source</a:t>
            </a:r>
            <a:r>
              <a:rPr lang="en-US"/>
              <a:t>: </a:t>
            </a:r>
            <a:r>
              <a:rPr lang="en-GB"/>
              <a:t>Delphi234, </a:t>
            </a:r>
            <a:r>
              <a:rPr lang="en-GB">
                <a:hlinkClick r:id="rId7"/>
              </a:rPr>
              <a:t>photo</a:t>
            </a:r>
            <a:r>
              <a:rPr lang="en-GB"/>
              <a:t>, licensed under </a:t>
            </a:r>
            <a:r>
              <a:rPr lang="en-GB">
                <a:hlinkClick r:id="rId8"/>
              </a:rPr>
              <a:t>CC 0 1.0</a:t>
            </a:r>
            <a:r>
              <a:rPr lang="en-GB"/>
              <a:t>, </a:t>
            </a:r>
            <a:r>
              <a:rPr lang="en-GB" err="1"/>
              <a:t>Solargis</a:t>
            </a:r>
            <a:r>
              <a:rPr lang="en-GB"/>
              <a:t>, </a:t>
            </a:r>
            <a:r>
              <a:rPr lang="en-GB">
                <a:hlinkClick r:id="rId9"/>
              </a:rPr>
              <a:t>photo</a:t>
            </a:r>
            <a:r>
              <a:rPr lang="en-GB"/>
              <a:t>, licensed under </a:t>
            </a:r>
            <a:r>
              <a:rPr lang="en-GB">
                <a:hlinkClick r:id="rId10"/>
              </a:rPr>
              <a:t>CC BY 4.0</a:t>
            </a:r>
            <a:endParaRPr lang="en-US"/>
          </a:p>
        </p:txBody>
      </p:sp>
      <p:sp>
        <p:nvSpPr>
          <p:cNvPr id="10" name="Oval 9">
            <a:extLst>
              <a:ext uri="{FF2B5EF4-FFF2-40B4-BE49-F238E27FC236}">
                <a16:creationId xmlns:a16="http://schemas.microsoft.com/office/drawing/2014/main" id="{5693E9AD-C9B6-8E44-8487-4C695F52297E}"/>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0.mp3" descr="Lecture5_Slide10.mp3">
            <a:hlinkClick r:id="" action="ppaction://media"/>
            <a:extLst>
              <a:ext uri="{FF2B5EF4-FFF2-40B4-BE49-F238E27FC236}">
                <a16:creationId xmlns:a16="http://schemas.microsoft.com/office/drawing/2014/main" id="{A8B34FAD-253D-6349-AB81-AF01F2C5EE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3784" y="1303741"/>
            <a:ext cx="812800" cy="812800"/>
          </a:xfrm>
          <a:prstGeom prst="rect">
            <a:avLst/>
          </a:prstGeom>
        </p:spPr>
      </p:pic>
    </p:spTree>
    <p:extLst>
      <p:ext uri="{BB962C8B-B14F-4D97-AF65-F5344CB8AC3E}">
        <p14:creationId xmlns:p14="http://schemas.microsoft.com/office/powerpoint/2010/main" val="14072600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Example: wind</a:t>
            </a:r>
          </a:p>
        </p:txBody>
      </p:sp>
      <p:pic>
        <p:nvPicPr>
          <p:cNvPr id="5" name="Picture 3" descr="Chart&#10;&#10;Description automatically generated">
            <a:extLst>
              <a:ext uri="{FF2B5EF4-FFF2-40B4-BE49-F238E27FC236}">
                <a16:creationId xmlns:a16="http://schemas.microsoft.com/office/drawing/2014/main" id="{E647F7A0-5910-45FA-89E4-FAF5E670C9DA}"/>
              </a:ext>
            </a:extLst>
          </p:cNvPr>
          <p:cNvPicPr>
            <a:picLocks noChangeAspect="1"/>
          </p:cNvPicPr>
          <p:nvPr/>
        </p:nvPicPr>
        <p:blipFill>
          <a:blip r:embed="rId5"/>
          <a:stretch>
            <a:fillRect/>
          </a:stretch>
        </p:blipFill>
        <p:spPr>
          <a:xfrm>
            <a:off x="1725190" y="2555719"/>
            <a:ext cx="7878416" cy="3274390"/>
          </a:xfrm>
          <a:prstGeom prst="rect">
            <a:avLst/>
          </a:prstGeom>
        </p:spPr>
      </p:pic>
      <p:sp>
        <p:nvSpPr>
          <p:cNvPr id="6"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84515"/>
            <a:ext cx="5181599" cy="316690"/>
          </a:xfrm>
        </p:spPr>
        <p:txBody>
          <a:bodyPr/>
          <a:lstStyle/>
          <a:p>
            <a:r>
              <a:rPr lang="en-US" b="1"/>
              <a:t>Picture source</a:t>
            </a:r>
            <a:r>
              <a:rPr lang="en-US"/>
              <a:t>: </a:t>
            </a:r>
            <a:r>
              <a:rPr lang="en-GB"/>
              <a:t>Roberto Heredia, </a:t>
            </a:r>
            <a:r>
              <a:rPr lang="en-GB">
                <a:hlinkClick r:id="rId6"/>
              </a:rPr>
              <a:t>image</a:t>
            </a:r>
            <a:r>
              <a:rPr lang="en-GB"/>
              <a:t>, licensed under </a:t>
            </a:r>
            <a:r>
              <a:rPr lang="en-GB">
                <a:hlinkClick r:id="rId7"/>
              </a:rPr>
              <a:t>CC BY 4.0</a:t>
            </a:r>
            <a:endParaRPr lang="en-US"/>
          </a:p>
        </p:txBody>
      </p:sp>
      <p:sp>
        <p:nvSpPr>
          <p:cNvPr id="10" name="Text Placeholder 14">
            <a:extLst>
              <a:ext uri="{FF2B5EF4-FFF2-40B4-BE49-F238E27FC236}">
                <a16:creationId xmlns:a16="http://schemas.microsoft.com/office/drawing/2014/main" id="{C325CD15-D4EC-C64F-A086-354DDFAD2526}"/>
              </a:ext>
            </a:extLst>
          </p:cNvPr>
          <p:cNvSpPr>
            <a:spLocks noGrp="1"/>
          </p:cNvSpPr>
          <p:nvPr>
            <p:ph type="body" sz="quarter" idx="4294967295"/>
          </p:nvPr>
        </p:nvSpPr>
        <p:spPr>
          <a:xfrm>
            <a:off x="7531511" y="5750351"/>
            <a:ext cx="4196580" cy="641022"/>
          </a:xfrm>
          <a:prstGeom prst="rect">
            <a:avLst/>
          </a:prstGeom>
        </p:spPr>
        <p:txBody>
          <a:bodyPr anchor="b">
            <a:noAutofit/>
          </a:bodyPr>
          <a:lstStyle/>
          <a:p>
            <a:pPr algn="r"/>
            <a:r>
              <a:rPr lang="en-US" sz="1400" b="0" i="1">
                <a:latin typeface="Open Sans" panose="020B0606030504020204" pitchFamily="34" charset="0"/>
                <a:ea typeface="Open Sans" panose="020B0606030504020204" pitchFamily="34" charset="0"/>
                <a:cs typeface="Open Sans" panose="020B0606030504020204" pitchFamily="34" charset="0"/>
              </a:rPr>
              <a:t>Reference: </a:t>
            </a:r>
            <a:r>
              <a:rPr lang="en-US" sz="1400" b="0" i="1" err="1">
                <a:latin typeface="Open Sans" panose="020B0606030504020204" pitchFamily="34" charset="0"/>
                <a:ea typeface="Open Sans" panose="020B0606030504020204" pitchFamily="34" charset="0"/>
                <a:cs typeface="Open Sans" panose="020B0606030504020204" pitchFamily="34" charset="0"/>
              </a:rPr>
              <a:t>Staffell</a:t>
            </a:r>
            <a:r>
              <a:rPr lang="en-US" sz="1400" b="0" i="1">
                <a:latin typeface="Open Sans" panose="020B0606030504020204" pitchFamily="34" charset="0"/>
                <a:ea typeface="Open Sans" panose="020B0606030504020204" pitchFamily="34" charset="0"/>
                <a:cs typeface="Open Sans" panose="020B0606030504020204" pitchFamily="34" charset="0"/>
              </a:rPr>
              <a:t>, I., </a:t>
            </a:r>
            <a:r>
              <a:rPr lang="en-US" sz="1400" b="0" i="1" err="1">
                <a:latin typeface="Open Sans" panose="020B0606030504020204" pitchFamily="34" charset="0"/>
                <a:ea typeface="Open Sans" panose="020B0606030504020204" pitchFamily="34" charset="0"/>
                <a:cs typeface="Open Sans" panose="020B0606030504020204" pitchFamily="34" charset="0"/>
              </a:rPr>
              <a:t>Pfenninger</a:t>
            </a:r>
            <a:r>
              <a:rPr lang="en-US" sz="1400" b="0" i="1">
                <a:latin typeface="Open Sans" panose="020B0606030504020204" pitchFamily="34" charset="0"/>
                <a:ea typeface="Open Sans" panose="020B0606030504020204" pitchFamily="34" charset="0"/>
                <a:cs typeface="Open Sans" panose="020B0606030504020204" pitchFamily="34" charset="0"/>
              </a:rPr>
              <a:t>, S., Using bias-corrected reanalysis to simulate current and future wind power output, Energy, 2016, pp. 1224-1239   </a:t>
            </a:r>
          </a:p>
        </p:txBody>
      </p:sp>
      <p:sp>
        <p:nvSpPr>
          <p:cNvPr id="11" name="Oval 10">
            <a:extLst>
              <a:ext uri="{FF2B5EF4-FFF2-40B4-BE49-F238E27FC236}">
                <a16:creationId xmlns:a16="http://schemas.microsoft.com/office/drawing/2014/main" id="{A955E189-561E-C44F-9DD4-A668EDB8A9F5}"/>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1.mp3" descr="Lecture5_Slide11.mp3">
            <a:hlinkClick r:id="" action="ppaction://media"/>
            <a:extLst>
              <a:ext uri="{FF2B5EF4-FFF2-40B4-BE49-F238E27FC236}">
                <a16:creationId xmlns:a16="http://schemas.microsoft.com/office/drawing/2014/main" id="{E1F28204-6C53-9B42-A692-3FCEBD4243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3784" y="1300748"/>
            <a:ext cx="812800" cy="812800"/>
          </a:xfrm>
          <a:prstGeom prst="rect">
            <a:avLst/>
          </a:prstGeom>
        </p:spPr>
      </p:pic>
    </p:spTree>
    <p:extLst>
      <p:ext uri="{BB962C8B-B14F-4D97-AF65-F5344CB8AC3E}">
        <p14:creationId xmlns:p14="http://schemas.microsoft.com/office/powerpoint/2010/main" val="17368846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Aggregating to the system level</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403" y="2663619"/>
            <a:ext cx="2672659" cy="159586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104" y="2670212"/>
            <a:ext cx="2661618" cy="15892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7924" y="4304843"/>
            <a:ext cx="2661618" cy="15892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2104" y="4304843"/>
            <a:ext cx="2661618" cy="1589272"/>
          </a:xfrm>
          <a:prstGeom prst="rect">
            <a:avLst/>
          </a:prstGeom>
        </p:spPr>
      </p:pic>
      <p:sp>
        <p:nvSpPr>
          <p:cNvPr id="11"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64851"/>
            <a:ext cx="5181599" cy="356018"/>
          </a:xfrm>
        </p:spPr>
        <p:txBody>
          <a:bodyPr/>
          <a:lstStyle/>
          <a:p>
            <a:r>
              <a:rPr lang="en-US" b="1"/>
              <a:t>Picture source</a:t>
            </a:r>
            <a:r>
              <a:rPr lang="en-US"/>
              <a:t>: </a:t>
            </a:r>
            <a:r>
              <a:rPr lang="en-GB" err="1"/>
              <a:t>Queenwe</a:t>
            </a:r>
            <a:r>
              <a:rPr lang="en-GB"/>
              <a:t>, </a:t>
            </a:r>
            <a:r>
              <a:rPr lang="en-GB">
                <a:hlinkClick r:id="rId9"/>
              </a:rPr>
              <a:t>image</a:t>
            </a:r>
            <a:r>
              <a:rPr lang="en-GB"/>
              <a:t>, </a:t>
            </a:r>
            <a:r>
              <a:rPr lang="en-GB">
                <a:hlinkClick r:id="rId10"/>
              </a:rPr>
              <a:t>image</a:t>
            </a:r>
            <a:r>
              <a:rPr lang="en-GB"/>
              <a:t>, </a:t>
            </a:r>
            <a:r>
              <a:rPr lang="en-GB">
                <a:hlinkClick r:id="rId11"/>
              </a:rPr>
              <a:t>image</a:t>
            </a:r>
            <a:r>
              <a:rPr lang="en-GB"/>
              <a:t>, </a:t>
            </a:r>
            <a:r>
              <a:rPr lang="en-GB">
                <a:hlinkClick r:id="rId12"/>
              </a:rPr>
              <a:t>image</a:t>
            </a:r>
            <a:r>
              <a:rPr lang="en-GB"/>
              <a:t>, licensed under </a:t>
            </a:r>
            <a:r>
              <a:rPr lang="en-GB">
                <a:hlinkClick r:id="rId13"/>
              </a:rPr>
              <a:t>CC BY-SA 4.0</a:t>
            </a:r>
            <a:endParaRPr lang="en-US"/>
          </a:p>
        </p:txBody>
      </p:sp>
      <p:sp>
        <p:nvSpPr>
          <p:cNvPr id="13" name="Oval 12">
            <a:extLst>
              <a:ext uri="{FF2B5EF4-FFF2-40B4-BE49-F238E27FC236}">
                <a16:creationId xmlns:a16="http://schemas.microsoft.com/office/drawing/2014/main" id="{532BDDD7-3C33-8E42-AFF9-5A69F78A9B26}"/>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2.mp3" descr="Lecture5_Slide12.mp3">
            <a:hlinkClick r:id="" action="ppaction://media"/>
            <a:extLst>
              <a:ext uri="{FF2B5EF4-FFF2-40B4-BE49-F238E27FC236}">
                <a16:creationId xmlns:a16="http://schemas.microsoft.com/office/drawing/2014/main" id="{B818C11B-8520-744D-8A62-80D76580877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3784" y="1303741"/>
            <a:ext cx="812800" cy="812800"/>
          </a:xfrm>
          <a:prstGeom prst="rect">
            <a:avLst/>
          </a:prstGeom>
        </p:spPr>
      </p:pic>
    </p:spTree>
    <p:extLst>
      <p:ext uri="{BB962C8B-B14F-4D97-AF65-F5344CB8AC3E}">
        <p14:creationId xmlns:p14="http://schemas.microsoft.com/office/powerpoint/2010/main" val="17151307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latin typeface="Open Sans SemiBold"/>
                <a:ea typeface="Open Sans SemiBold"/>
                <a:cs typeface="Open Sans SemiBold"/>
              </a:rPr>
              <a:t>Supply–demand matching</a:t>
            </a:r>
          </a:p>
        </p:txBody>
      </p:sp>
      <p:sp>
        <p:nvSpPr>
          <p:cNvPr id="69" name="TextBox 68"/>
          <p:cNvSpPr txBox="1"/>
          <p:nvPr/>
        </p:nvSpPr>
        <p:spPr>
          <a:xfrm>
            <a:off x="3632809" y="5512402"/>
            <a:ext cx="4716682" cy="369332"/>
          </a:xfrm>
          <a:prstGeom prst="rect">
            <a:avLst/>
          </a:prstGeom>
          <a:noFill/>
        </p:spPr>
        <p:txBody>
          <a:bodyPr wrap="square" rtlCol="0">
            <a:spAutoFit/>
          </a:bodyPr>
          <a:lstStyle/>
          <a:p>
            <a:pPr algn="ctr"/>
            <a:r>
              <a:rPr lang="en-GB">
                <a:latin typeface="Open Sans" panose="020B0606030504020204" pitchFamily="34" charset="0"/>
                <a:ea typeface="Open Sans" panose="020B0606030504020204" pitchFamily="34" charset="0"/>
                <a:cs typeface="Open Sans" panose="020B0606030504020204" pitchFamily="34" charset="0"/>
              </a:rPr>
              <a:t>Seasonal resource-demand mismatch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713" y="2628133"/>
            <a:ext cx="4127883" cy="2751922"/>
          </a:xfrm>
          <a:prstGeom prst="rect">
            <a:avLst/>
          </a:prstGeom>
        </p:spPr>
      </p:pic>
      <p:sp>
        <p:nvSpPr>
          <p:cNvPr id="70"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55019"/>
            <a:ext cx="5181599" cy="356018"/>
          </a:xfrm>
        </p:spPr>
        <p:txBody>
          <a:bodyPr/>
          <a:lstStyle/>
          <a:p>
            <a:r>
              <a:rPr lang="en-US" b="1"/>
              <a:t>Picture source</a:t>
            </a:r>
            <a:r>
              <a:rPr lang="en-US"/>
              <a:t>: </a:t>
            </a:r>
            <a:r>
              <a:rPr lang="en-GB"/>
              <a:t>Roberto Heredia, </a:t>
            </a:r>
            <a:r>
              <a:rPr lang="en-GB">
                <a:hlinkClick r:id="rId6"/>
              </a:rPr>
              <a:t>image</a:t>
            </a:r>
            <a:r>
              <a:rPr lang="en-GB"/>
              <a:t>, licensed under </a:t>
            </a:r>
            <a:r>
              <a:rPr lang="en-GB">
                <a:hlinkClick r:id="rId7"/>
              </a:rPr>
              <a:t>CC BY 4.0</a:t>
            </a:r>
            <a:endParaRPr lang="en-US"/>
          </a:p>
        </p:txBody>
      </p:sp>
      <p:sp>
        <p:nvSpPr>
          <p:cNvPr id="10" name="Oval 9">
            <a:extLst>
              <a:ext uri="{FF2B5EF4-FFF2-40B4-BE49-F238E27FC236}">
                <a16:creationId xmlns:a16="http://schemas.microsoft.com/office/drawing/2014/main" id="{8FF7D508-116A-9145-B6FB-1CB08121C834}"/>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3.mp3" descr="Lecture5_Slide13.mp3">
            <a:hlinkClick r:id="" action="ppaction://media"/>
            <a:extLst>
              <a:ext uri="{FF2B5EF4-FFF2-40B4-BE49-F238E27FC236}">
                <a16:creationId xmlns:a16="http://schemas.microsoft.com/office/drawing/2014/main" id="{58B7B7B5-1D94-3549-949E-28E5490A3F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3784" y="1309582"/>
            <a:ext cx="812800" cy="812800"/>
          </a:xfrm>
          <a:prstGeom prst="rect">
            <a:avLst/>
          </a:prstGeom>
        </p:spPr>
      </p:pic>
    </p:spTree>
    <p:extLst>
      <p:ext uri="{BB962C8B-B14F-4D97-AF65-F5344CB8AC3E}">
        <p14:creationId xmlns:p14="http://schemas.microsoft.com/office/powerpoint/2010/main" val="2296378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14</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endParaRPr lang="en-US"/>
          </a:p>
          <a:p>
            <a:pPr>
              <a:lnSpc>
                <a:spcPct val="100000"/>
              </a:lnSpc>
            </a:pPr>
            <a:r>
              <a:rPr lang="en-US" err="1"/>
              <a:t>Staffell</a:t>
            </a:r>
            <a:r>
              <a:rPr lang="en-US"/>
              <a:t>, I., </a:t>
            </a:r>
            <a:r>
              <a:rPr lang="en-US" err="1"/>
              <a:t>Pfenninger</a:t>
            </a:r>
            <a:r>
              <a:rPr lang="en-US"/>
              <a:t>, S., Using bias-corrected reanalysis to simulate current and future wind power output, Energy, 2016, pp. 1224-1239, </a:t>
            </a:r>
            <a:r>
              <a:rPr lang="sv-SE">
                <a:hlinkClick r:id="rId3" tooltip="Persistent link using digital object identifier"/>
              </a:rPr>
              <a:t>https://doi.org/10.1016/j.energy.2016.08.068</a:t>
            </a:r>
            <a:r>
              <a:rPr lang="sv-SE"/>
              <a:t> </a:t>
            </a:r>
            <a:endParaRPr lang="en-US"/>
          </a:p>
          <a:p>
            <a:pPr>
              <a:lnSpc>
                <a:spcPct val="100000"/>
              </a:lnSpc>
            </a:pPr>
            <a:endParaRPr lang="en-US"/>
          </a:p>
        </p:txBody>
      </p:sp>
    </p:spTree>
    <p:extLst>
      <p:ext uri="{BB962C8B-B14F-4D97-AF65-F5344CB8AC3E}">
        <p14:creationId xmlns:p14="http://schemas.microsoft.com/office/powerpoint/2010/main" val="64909666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grpSp>
        <p:nvGrpSpPr>
          <p:cNvPr id="10" name="Group 9"/>
          <p:cNvGrpSpPr/>
          <p:nvPr/>
        </p:nvGrpSpPr>
        <p:grpSpPr>
          <a:xfrm>
            <a:off x="28136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27529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23416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Oval 44">
            <a:extLst>
              <a:ext uri="{FF2B5EF4-FFF2-40B4-BE49-F238E27FC236}">
                <a16:creationId xmlns:a16="http://schemas.microsoft.com/office/drawing/2014/main" id="{6C0B0EEB-B1CB-4945-95D6-A55D9A5367BE}"/>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5.mp3" descr="Lecture5_Slide15.mp3">
            <a:hlinkClick r:id="" action="ppaction://media"/>
            <a:extLst>
              <a:ext uri="{FF2B5EF4-FFF2-40B4-BE49-F238E27FC236}">
                <a16:creationId xmlns:a16="http://schemas.microsoft.com/office/drawing/2014/main" id="{585D8C4B-CE5A-9045-8CD0-A8DADB1437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25285411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Years</a:t>
            </a:r>
          </a:p>
        </p:txBody>
      </p:sp>
      <p:grpSp>
        <p:nvGrpSpPr>
          <p:cNvPr id="10" name="Group 9"/>
          <p:cNvGrpSpPr/>
          <p:nvPr/>
        </p:nvGrpSpPr>
        <p:grpSpPr>
          <a:xfrm>
            <a:off x="51504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50897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46784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TextBox 44"/>
          <p:cNvSpPr txBox="1"/>
          <p:nvPr/>
        </p:nvSpPr>
        <p:spPr>
          <a:xfrm>
            <a:off x="663576" y="2572940"/>
            <a:ext cx="3500792" cy="2308324"/>
          </a:xfrm>
          <a:prstGeom prst="rect">
            <a:avLst/>
          </a:prstGeom>
          <a:noFill/>
        </p:spPr>
        <p:txBody>
          <a:bodyPr wrap="square" lIns="91440" tIns="45720" rIns="91440" bIns="45720" rtlCol="0" anchor="t">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SETs:</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t>Year:</a:t>
            </a:r>
            <a:r>
              <a:rPr lang="en-GB" b="1"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rPr>
              <a:t>Years included in the time domain of the model</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dirty="0" err="1">
                <a:latin typeface="Open Sans"/>
                <a:ea typeface="Open Sans"/>
                <a:cs typeface="Open Sans"/>
              </a:rPr>
              <a:t>TimeSlice</a:t>
            </a:r>
            <a:r>
              <a:rPr lang="en-GB" dirty="0">
                <a:latin typeface="Open Sans"/>
                <a:ea typeface="Open Sans"/>
                <a:cs typeface="Open Sans"/>
              </a:rPr>
              <a:t>: Representative time periods that each year is divided into</a:t>
            </a:r>
          </a:p>
        </p:txBody>
      </p:sp>
      <p:sp>
        <p:nvSpPr>
          <p:cNvPr id="47" name="Rounded Rectangle 46"/>
          <p:cNvSpPr/>
          <p:nvPr/>
        </p:nvSpPr>
        <p:spPr>
          <a:xfrm>
            <a:off x="6073036" y="2321471"/>
            <a:ext cx="2205619" cy="166575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46" name="Oval 45">
            <a:extLst>
              <a:ext uri="{FF2B5EF4-FFF2-40B4-BE49-F238E27FC236}">
                <a16:creationId xmlns:a16="http://schemas.microsoft.com/office/drawing/2014/main" id="{B43A4098-5DEB-C047-8CCE-BD16E71948F1}"/>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6.mp3" descr="Lecture5_Slide16.mp3">
            <a:hlinkClick r:id="" action="ppaction://media"/>
            <a:extLst>
              <a:ext uri="{FF2B5EF4-FFF2-40B4-BE49-F238E27FC236}">
                <a16:creationId xmlns:a16="http://schemas.microsoft.com/office/drawing/2014/main" id="{DCFE97AC-0963-3143-83DA-BA3C32D37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009" y="1309541"/>
            <a:ext cx="812800" cy="812800"/>
          </a:xfrm>
          <a:prstGeom prst="rect">
            <a:avLst/>
          </a:prstGeom>
        </p:spPr>
      </p:pic>
    </p:spTree>
    <p:extLst>
      <p:ext uri="{BB962C8B-B14F-4D97-AF65-F5344CB8AC3E}">
        <p14:creationId xmlns:p14="http://schemas.microsoft.com/office/powerpoint/2010/main" val="42782005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Years</a:t>
            </a:r>
          </a:p>
        </p:txBody>
      </p:sp>
      <p:grpSp>
        <p:nvGrpSpPr>
          <p:cNvPr id="10" name="Group 9"/>
          <p:cNvGrpSpPr/>
          <p:nvPr/>
        </p:nvGrpSpPr>
        <p:grpSpPr>
          <a:xfrm>
            <a:off x="51504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50897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46784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TextBox 44"/>
          <p:cNvSpPr txBox="1"/>
          <p:nvPr/>
        </p:nvSpPr>
        <p:spPr>
          <a:xfrm>
            <a:off x="663665" y="2572940"/>
            <a:ext cx="3606444" cy="2308324"/>
          </a:xfrm>
          <a:prstGeom prst="rect">
            <a:avLst/>
          </a:prstGeom>
          <a:noFill/>
        </p:spPr>
        <p:txBody>
          <a:bodyPr wrap="square" lIns="91440" tIns="45720" rIns="91440" bIns="45720" rtlCol="0" anchor="t">
            <a:spAutoFit/>
          </a:bodyPr>
          <a:lstStyle/>
          <a:p>
            <a:r>
              <a:rPr lang="en-GB" b="1">
                <a:latin typeface="Open Sans" panose="020B0606030504020204" pitchFamily="34" charset="0"/>
                <a:ea typeface="Open Sans" panose="020B0606030504020204" pitchFamily="34" charset="0"/>
                <a:cs typeface="Open Sans" panose="020B0606030504020204" pitchFamily="34" charset="0"/>
              </a:rPr>
              <a:t>SETs:</a:t>
            </a:r>
          </a:p>
          <a:p>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a:latin typeface="Open Sans" panose="020B0606030504020204" pitchFamily="34" charset="0"/>
                <a:ea typeface="Open Sans" panose="020B0606030504020204" pitchFamily="34" charset="0"/>
                <a:cs typeface="Open Sans" panose="020B0606030504020204" pitchFamily="34" charset="0"/>
              </a:rPr>
              <a:t>Year: </a:t>
            </a:r>
            <a:r>
              <a:rPr lang="en-GB">
                <a:latin typeface="Open Sans" panose="020B0606030504020204" pitchFamily="34" charset="0"/>
                <a:ea typeface="Open Sans" panose="020B0606030504020204" pitchFamily="34" charset="0"/>
                <a:cs typeface="Open Sans" panose="020B0606030504020204" pitchFamily="34" charset="0"/>
              </a:rPr>
              <a:t>Years included in the time domain of the model</a:t>
            </a: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err="1">
                <a:solidFill>
                  <a:srgbClr val="C00000"/>
                </a:solidFill>
                <a:latin typeface="Open Sans"/>
                <a:ea typeface="Open Sans"/>
                <a:cs typeface="Open Sans"/>
              </a:rPr>
              <a:t>TimeSlice</a:t>
            </a:r>
            <a:r>
              <a:rPr lang="en-GB">
                <a:solidFill>
                  <a:srgbClr val="C00000"/>
                </a:solidFill>
                <a:latin typeface="Open Sans"/>
                <a:ea typeface="Open Sans"/>
                <a:cs typeface="Open Sans"/>
              </a:rPr>
              <a:t>: </a:t>
            </a:r>
            <a:r>
              <a:rPr lang="en-GB">
                <a:latin typeface="Open Sans"/>
                <a:ea typeface="Open Sans"/>
                <a:cs typeface="Open Sans"/>
              </a:rPr>
              <a:t>Representative time periods that each year is divided into</a:t>
            </a:r>
          </a:p>
        </p:txBody>
      </p:sp>
      <p:sp>
        <p:nvSpPr>
          <p:cNvPr id="47" name="Rounded Rectangle 46"/>
          <p:cNvSpPr/>
          <p:nvPr/>
        </p:nvSpPr>
        <p:spPr>
          <a:xfrm>
            <a:off x="4470401" y="4330177"/>
            <a:ext cx="5410200" cy="20007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46" name="Oval 45">
            <a:extLst>
              <a:ext uri="{FF2B5EF4-FFF2-40B4-BE49-F238E27FC236}">
                <a16:creationId xmlns:a16="http://schemas.microsoft.com/office/drawing/2014/main" id="{2DDB41D8-224F-7E42-A450-37B46736563A}"/>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7.mp3" descr="Lecture5_Slide17.mp3">
            <a:hlinkClick r:id="" action="ppaction://media"/>
            <a:extLst>
              <a:ext uri="{FF2B5EF4-FFF2-40B4-BE49-F238E27FC236}">
                <a16:creationId xmlns:a16="http://schemas.microsoft.com/office/drawing/2014/main" id="{0A4173D3-CDD3-3D45-94A0-3464BA05E2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2757" y="1303741"/>
            <a:ext cx="812800" cy="812800"/>
          </a:xfrm>
          <a:prstGeom prst="rect">
            <a:avLst/>
          </a:prstGeom>
        </p:spPr>
      </p:pic>
    </p:spTree>
    <p:extLst>
      <p:ext uri="{BB962C8B-B14F-4D97-AF65-F5344CB8AC3E}">
        <p14:creationId xmlns:p14="http://schemas.microsoft.com/office/powerpoint/2010/main" val="22063232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18</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064125" cy="439247"/>
          </a:xfrm>
        </p:spPr>
        <p:txBody>
          <a:bodyPr>
            <a:normAutofit/>
          </a:bodyPr>
          <a:lstStyle/>
          <a:p>
            <a:r>
              <a:rPr lang="en-US"/>
              <a:t>Calculating the duration of a time slice</a:t>
            </a:r>
          </a:p>
        </p:txBody>
      </p:sp>
      <p:graphicFrame>
        <p:nvGraphicFramePr>
          <p:cNvPr id="5" name="Chart 4">
            <a:extLst>
              <a:ext uri="{FF2B5EF4-FFF2-40B4-BE49-F238E27FC236}">
                <a16:creationId xmlns:a16="http://schemas.microsoft.com/office/drawing/2014/main" id="{2CFE5580-77E5-41EC-97AA-C8B8D03E0FD3}"/>
              </a:ext>
            </a:extLst>
          </p:cNvPr>
          <p:cNvGraphicFramePr>
            <a:graphicFrameLocks/>
          </p:cNvGraphicFramePr>
          <p:nvPr>
            <p:extLst>
              <p:ext uri="{D42A27DB-BD31-4B8C-83A1-F6EECF244321}">
                <p14:modId xmlns:p14="http://schemas.microsoft.com/office/powerpoint/2010/main" val="574863394"/>
              </p:ext>
            </p:extLst>
          </p:nvPr>
        </p:nvGraphicFramePr>
        <p:xfrm>
          <a:off x="856033" y="2528085"/>
          <a:ext cx="10515600" cy="3583839"/>
        </p:xfrm>
        <a:graphic>
          <a:graphicData uri="http://schemas.openxmlformats.org/drawingml/2006/chart">
            <c:chart xmlns:c="http://schemas.openxmlformats.org/drawingml/2006/chart" xmlns:r="http://schemas.openxmlformats.org/officeDocument/2006/relationships" r:id="rId5"/>
          </a:graphicData>
        </a:graphic>
      </p:graphicFrame>
      <p:sp>
        <p:nvSpPr>
          <p:cNvPr id="6" name="Oval 5">
            <a:extLst>
              <a:ext uri="{FF2B5EF4-FFF2-40B4-BE49-F238E27FC236}">
                <a16:creationId xmlns:a16="http://schemas.microsoft.com/office/drawing/2014/main" id="{69E138BE-D4F5-754F-890C-E69854E0F9E2}"/>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8.mp3" descr="Lecture5_Slide18.mp3">
            <a:hlinkClick r:id="" action="ppaction://media"/>
            <a:extLst>
              <a:ext uri="{FF2B5EF4-FFF2-40B4-BE49-F238E27FC236}">
                <a16:creationId xmlns:a16="http://schemas.microsoft.com/office/drawing/2014/main" id="{A86B90E4-D4BE-BC4D-A8B5-6D28E059F9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2530628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210175" cy="439247"/>
          </a:xfrm>
        </p:spPr>
        <p:txBody>
          <a:bodyPr>
            <a:normAutofit/>
          </a:bodyPr>
          <a:lstStyle/>
          <a:p>
            <a:r>
              <a:rPr lang="en-US"/>
              <a:t>Calculating the duration of a time slice</a:t>
            </a:r>
          </a:p>
        </p:txBody>
      </p:sp>
      <p:graphicFrame>
        <p:nvGraphicFramePr>
          <p:cNvPr id="5" name="Table 4"/>
          <p:cNvGraphicFramePr>
            <a:graphicFrameLocks noGrp="1"/>
          </p:cNvGraphicFramePr>
          <p:nvPr>
            <p:extLst>
              <p:ext uri="{D42A27DB-BD31-4B8C-83A1-F6EECF244321}">
                <p14:modId xmlns:p14="http://schemas.microsoft.com/office/powerpoint/2010/main" val="712077000"/>
              </p:ext>
            </p:extLst>
          </p:nvPr>
        </p:nvGraphicFramePr>
        <p:xfrm>
          <a:off x="1543049" y="2721480"/>
          <a:ext cx="8661400" cy="3154363"/>
        </p:xfrm>
        <a:graphic>
          <a:graphicData uri="http://schemas.openxmlformats.org/drawingml/2006/table">
            <a:tbl>
              <a:tblPr firstRow="1" bandRow="1">
                <a:tableStyleId>{5C22544A-7EE6-4342-B048-85BDC9FD1C3A}</a:tableStyleId>
              </a:tblPr>
              <a:tblGrid>
                <a:gridCol w="2165350">
                  <a:extLst>
                    <a:ext uri="{9D8B030D-6E8A-4147-A177-3AD203B41FA5}">
                      <a16:colId xmlns:a16="http://schemas.microsoft.com/office/drawing/2014/main" val="1386123375"/>
                    </a:ext>
                  </a:extLst>
                </a:gridCol>
                <a:gridCol w="2165350">
                  <a:extLst>
                    <a:ext uri="{9D8B030D-6E8A-4147-A177-3AD203B41FA5}">
                      <a16:colId xmlns:a16="http://schemas.microsoft.com/office/drawing/2014/main" val="3308068628"/>
                    </a:ext>
                  </a:extLst>
                </a:gridCol>
                <a:gridCol w="2165350">
                  <a:extLst>
                    <a:ext uri="{9D8B030D-6E8A-4147-A177-3AD203B41FA5}">
                      <a16:colId xmlns:a16="http://schemas.microsoft.com/office/drawing/2014/main" val="4004392624"/>
                    </a:ext>
                  </a:extLst>
                </a:gridCol>
                <a:gridCol w="2165350">
                  <a:extLst>
                    <a:ext uri="{9D8B030D-6E8A-4147-A177-3AD203B41FA5}">
                      <a16:colId xmlns:a16="http://schemas.microsoft.com/office/drawing/2014/main" val="2371478435"/>
                    </a:ext>
                  </a:extLst>
                </a:gridCol>
              </a:tblGrid>
              <a:tr h="410991">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SUMMER</a:t>
                      </a:r>
                    </a:p>
                  </a:txBody>
                  <a:tcPr/>
                </a:tc>
                <a:tc hMerge="1">
                  <a:txBody>
                    <a:bodyPr/>
                    <a:lstStyle/>
                    <a:p>
                      <a:endParaRPr lang="en-US"/>
                    </a:p>
                  </a:txBody>
                  <a:tcPr/>
                </a:tc>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WINTER</a:t>
                      </a:r>
                    </a:p>
                  </a:txBody>
                  <a:tcPr/>
                </a:tc>
                <a:tc hMerge="1">
                  <a:txBody>
                    <a:bodyPr/>
                    <a:lstStyle/>
                    <a:p>
                      <a:endParaRPr lang="en-US"/>
                    </a:p>
                  </a:txBody>
                  <a:tcPr/>
                </a:tc>
                <a:extLst>
                  <a:ext uri="{0D108BD9-81ED-4DB2-BD59-A6C34878D82A}">
                    <a16:rowId xmlns:a16="http://schemas.microsoft.com/office/drawing/2014/main" val="484970748"/>
                  </a:ext>
                </a:extLst>
              </a:tr>
              <a:tr h="841044">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Apr, May, Jun, Jul, Aug,</a:t>
                      </a:r>
                      <a:r>
                        <a:rPr lang="en-US" sz="1600" b="1" baseline="0">
                          <a:latin typeface="Open Sans" panose="020B0606030504020204" pitchFamily="34" charset="0"/>
                          <a:ea typeface="Open Sans" panose="020B0606030504020204" pitchFamily="34" charset="0"/>
                          <a:cs typeface="Open Sans" panose="020B0606030504020204" pitchFamily="34" charset="0"/>
                        </a:rPr>
                        <a:t> Sep, Oct, Nov</a:t>
                      </a: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600" b="1">
                          <a:latin typeface="Open Sans" panose="020B0606030504020204" pitchFamily="34" charset="0"/>
                          <a:ea typeface="Open Sans" panose="020B0606030504020204" pitchFamily="34" charset="0"/>
                          <a:cs typeface="Open Sans" panose="020B0606030504020204" pitchFamily="34" charset="0"/>
                        </a:rPr>
                        <a:t>8 months</a:t>
                      </a:r>
                    </a:p>
                    <a:p>
                      <a:pPr algn="ctr"/>
                      <a:r>
                        <a:rPr lang="en-US" sz="1600" b="1">
                          <a:latin typeface="Open Sans" panose="020B0606030504020204" pitchFamily="34" charset="0"/>
                          <a:ea typeface="Open Sans" panose="020B0606030504020204" pitchFamily="34" charset="0"/>
                          <a:cs typeface="Open Sans" panose="020B0606030504020204" pitchFamily="34" charset="0"/>
                        </a:rPr>
                        <a:t>244 days</a:t>
                      </a:r>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a:latin typeface="Open Sans" panose="020B0606030504020204" pitchFamily="34" charset="0"/>
                          <a:ea typeface="Open Sans" panose="020B0606030504020204" pitchFamily="34" charset="0"/>
                          <a:cs typeface="Open Sans" panose="020B0606030504020204" pitchFamily="34" charset="0"/>
                        </a:rPr>
                        <a:t>Dec, Jan,</a:t>
                      </a:r>
                      <a:r>
                        <a:rPr lang="en-US" sz="1600" b="1" baseline="0">
                          <a:latin typeface="Open Sans" panose="020B0606030504020204" pitchFamily="34" charset="0"/>
                          <a:ea typeface="Open Sans" panose="020B0606030504020204" pitchFamily="34" charset="0"/>
                          <a:cs typeface="Open Sans" panose="020B0606030504020204" pitchFamily="34" charset="0"/>
                        </a:rPr>
                        <a:t> Feb, Mar</a:t>
                      </a: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600" b="1">
                          <a:latin typeface="Open Sans" panose="020B0606030504020204" pitchFamily="34" charset="0"/>
                          <a:ea typeface="Open Sans" panose="020B0606030504020204" pitchFamily="34" charset="0"/>
                          <a:cs typeface="Open Sans" panose="020B0606030504020204" pitchFamily="34" charset="0"/>
                        </a:rPr>
                        <a:t>4 months</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121</a:t>
                      </a:r>
                      <a:r>
                        <a:rPr lang="en-US" sz="1600" b="1" baseline="0">
                          <a:latin typeface="Open Sans" panose="020B0606030504020204" pitchFamily="34" charset="0"/>
                          <a:ea typeface="Open Sans" panose="020B0606030504020204" pitchFamily="34" charset="0"/>
                          <a:cs typeface="Open Sans" panose="020B0606030504020204" pitchFamily="34" charset="0"/>
                        </a:rPr>
                        <a:t> days</a:t>
                      </a: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extLst>
                  <a:ext uri="{0D108BD9-81ED-4DB2-BD59-A6C34878D82A}">
                    <a16:rowId xmlns:a16="http://schemas.microsoft.com/office/drawing/2014/main" val="228247417"/>
                  </a:ext>
                </a:extLst>
              </a:tr>
              <a:tr h="951164">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Day:</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7:00</a:t>
                      </a:r>
                      <a:r>
                        <a:rPr lang="en-US" sz="1600" b="1" baseline="0" dirty="0">
                          <a:latin typeface="Open Sans" panose="020B0606030504020204" pitchFamily="34" charset="0"/>
                          <a:ea typeface="Open Sans" panose="020B0606030504020204" pitchFamily="34" charset="0"/>
                          <a:cs typeface="Open Sans" panose="020B0606030504020204" pitchFamily="34" charset="0"/>
                        </a:rPr>
                        <a:t> – 23:00 </a:t>
                      </a:r>
                    </a:p>
                    <a:p>
                      <a:pPr algn="ctr"/>
                      <a:r>
                        <a:rPr lang="en-US" sz="1600" b="1" baseline="0" dirty="0">
                          <a:latin typeface="Open Sans" panose="020B0606030504020204" pitchFamily="34" charset="0"/>
                          <a:ea typeface="Open Sans" panose="020B0606030504020204" pitchFamily="34" charset="0"/>
                          <a:cs typeface="Open Sans" panose="020B0606030504020204" pitchFamily="34" charset="0"/>
                        </a:rPr>
                        <a:t>16 hours</a:t>
                      </a: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Night:</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23:00 – 7:00</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8 hours</a:t>
                      </a:r>
                    </a:p>
                  </a:txBody>
                  <a:tcPr/>
                </a:tc>
                <a:tc>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Day:</a:t>
                      </a:r>
                    </a:p>
                    <a:p>
                      <a:pPr algn="ctr"/>
                      <a:r>
                        <a:rPr lang="en-US" sz="1600" b="1">
                          <a:latin typeface="Open Sans" panose="020B0606030504020204" pitchFamily="34" charset="0"/>
                          <a:ea typeface="Open Sans" panose="020B0606030504020204" pitchFamily="34" charset="0"/>
                          <a:cs typeface="Open Sans" panose="020B0606030504020204" pitchFamily="34" charset="0"/>
                        </a:rPr>
                        <a:t>8:00 – 20:00</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 hours</a:t>
                      </a:r>
                    </a:p>
                  </a:txBody>
                  <a:tcPr/>
                </a:tc>
                <a:tc>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Night:</a:t>
                      </a:r>
                    </a:p>
                    <a:p>
                      <a:pPr algn="ctr"/>
                      <a:r>
                        <a:rPr lang="en-US" sz="1600" b="1">
                          <a:latin typeface="Open Sans" panose="020B0606030504020204" pitchFamily="34" charset="0"/>
                          <a:ea typeface="Open Sans" panose="020B0606030504020204" pitchFamily="34" charset="0"/>
                          <a:cs typeface="Open Sans" panose="020B0606030504020204" pitchFamily="34" charset="0"/>
                        </a:rPr>
                        <a:t>20:00 – 8:00</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 hours</a:t>
                      </a:r>
                    </a:p>
                  </a:txBody>
                  <a:tcPr/>
                </a:tc>
                <a:extLst>
                  <a:ext uri="{0D108BD9-81ED-4DB2-BD59-A6C34878D82A}">
                    <a16:rowId xmlns:a16="http://schemas.microsoft.com/office/drawing/2014/main" val="3322977347"/>
                  </a:ext>
                </a:extLst>
              </a:tr>
              <a:tr h="951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latin typeface="Open Sans" panose="020B0606030504020204" pitchFamily="34" charset="0"/>
                          <a:ea typeface="Open Sans" panose="020B0606030504020204" pitchFamily="34" charset="0"/>
                          <a:cs typeface="Open Sans" panose="020B0606030504020204" pitchFamily="34" charset="0"/>
                        </a:rPr>
                        <a:t>= (16 x 244) / 8760</a:t>
                      </a:r>
                    </a:p>
                    <a:p>
                      <a:pPr algn="ctr"/>
                      <a:r>
                        <a:rPr lang="en-US" sz="1600" b="0">
                          <a:latin typeface="Open Sans" panose="020B0606030504020204" pitchFamily="34" charset="0"/>
                          <a:ea typeface="Open Sans" panose="020B0606030504020204" pitchFamily="34" charset="0"/>
                          <a:cs typeface="Open Sans" panose="020B0606030504020204" pitchFamily="34" charset="0"/>
                        </a:rPr>
                        <a:t> = 0.4457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(8 x 244) / 8760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0.2228</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a:latin typeface="Open Sans" panose="020B0606030504020204" pitchFamily="34" charset="0"/>
                          <a:ea typeface="Open Sans" panose="020B0606030504020204" pitchFamily="34" charset="0"/>
                          <a:cs typeface="Open Sans" panose="020B0606030504020204" pitchFamily="34" charset="0"/>
                        </a:rPr>
                        <a:t>= (12 x 122) / 8760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a:latin typeface="Open Sans" panose="020B0606030504020204" pitchFamily="34" charset="0"/>
                          <a:ea typeface="Open Sans" panose="020B0606030504020204" pitchFamily="34" charset="0"/>
                          <a:cs typeface="Open Sans" panose="020B0606030504020204" pitchFamily="34" charset="0"/>
                        </a:rPr>
                        <a:t>= 0.1657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(12 x 122) / 8760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0.1657</a:t>
                      </a:r>
                    </a:p>
                  </a:txBody>
                  <a:tcPr anchor="ctr"/>
                </a:tc>
                <a:extLst>
                  <a:ext uri="{0D108BD9-81ED-4DB2-BD59-A6C34878D82A}">
                    <a16:rowId xmlns:a16="http://schemas.microsoft.com/office/drawing/2014/main" val="1206746470"/>
                  </a:ext>
                </a:extLst>
              </a:tr>
            </a:tbl>
          </a:graphicData>
        </a:graphic>
      </p:graphicFrame>
      <p:sp>
        <p:nvSpPr>
          <p:cNvPr id="6" name="TextBox 5"/>
          <p:cNvSpPr txBox="1"/>
          <p:nvPr/>
        </p:nvSpPr>
        <p:spPr>
          <a:xfrm>
            <a:off x="4213181" y="5955185"/>
            <a:ext cx="3406819" cy="369332"/>
          </a:xfrm>
          <a:prstGeom prst="rect">
            <a:avLst/>
          </a:prstGeom>
          <a:noFill/>
        </p:spPr>
        <p:txBody>
          <a:bodyPr wrap="square" rtlCol="0">
            <a:spAutoFit/>
          </a:bodyPr>
          <a:lstStyle/>
          <a:p>
            <a:r>
              <a:rPr lang="en-GB">
                <a:solidFill>
                  <a:srgbClr val="C00000"/>
                </a:solidFill>
                <a:latin typeface="Open Sans" panose="020B0606030504020204" pitchFamily="34" charset="0"/>
                <a:ea typeface="Open Sans" panose="020B0606030504020204" pitchFamily="34" charset="0"/>
                <a:cs typeface="Open Sans" panose="020B0606030504020204" pitchFamily="34" charset="0"/>
              </a:rPr>
              <a:t>* No. of hours in a year: 8760</a:t>
            </a:r>
          </a:p>
        </p:txBody>
      </p:sp>
      <p:sp>
        <p:nvSpPr>
          <p:cNvPr id="8" name="Oval 7">
            <a:extLst>
              <a:ext uri="{FF2B5EF4-FFF2-40B4-BE49-F238E27FC236}">
                <a16:creationId xmlns:a16="http://schemas.microsoft.com/office/drawing/2014/main" id="{A991DF96-7683-694E-8360-AF8AE9579161}"/>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5_Slide19.mp3" descr="Lecture5_Slide19.mp3">
            <a:hlinkClick r:id="" action="ppaction://media"/>
            <a:extLst>
              <a:ext uri="{FF2B5EF4-FFF2-40B4-BE49-F238E27FC236}">
                <a16:creationId xmlns:a16="http://schemas.microsoft.com/office/drawing/2014/main" id="{2121387B-707F-864F-ACAE-74C0C6BB2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1595223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a:t>Learning outcomes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vert="horz" lIns="91440" tIns="45720" rIns="91440" bIns="45720" rtlCol="0" anchor="t">
            <a:normAutofit/>
          </a:bodyPr>
          <a:lstStyle/>
          <a:p>
            <a:pPr marL="713105" indent="-1097280">
              <a:lnSpc>
                <a:spcPct val="120000"/>
              </a:lnSpc>
            </a:pPr>
            <a:r>
              <a:rPr lang="en-US">
                <a:latin typeface="Open Sans  "/>
                <a:ea typeface="Open Sans SemiBold"/>
                <a:cs typeface="Open Sans SemiBold"/>
              </a:rPr>
              <a:t>ILO1</a:t>
            </a:r>
            <a:r>
              <a:rPr lang="en-US" b="0">
                <a:latin typeface="Open Sans  "/>
                <a:ea typeface="Open Sans SemiBold"/>
                <a:cs typeface="Open Sans SemiBold"/>
              </a:rPr>
              <a:t>: Reflect upon the variability of energy demands over time and its effect on the planning of energy infrastructure</a:t>
            </a:r>
          </a:p>
          <a:p>
            <a:pPr marL="713105" indent="-1097280">
              <a:lnSpc>
                <a:spcPct val="120000"/>
              </a:lnSpc>
            </a:pPr>
            <a:r>
              <a:rPr lang="en-US">
                <a:latin typeface="Open Sans  "/>
                <a:ea typeface="Open Sans SemiBold"/>
                <a:cs typeface="Open Sans SemiBold"/>
              </a:rPr>
              <a:t>ILO2</a:t>
            </a:r>
            <a:r>
              <a:rPr lang="en-US" b="0">
                <a:latin typeface="Open Sans  "/>
                <a:ea typeface="Open Sans SemiBold"/>
                <a:cs typeface="Open Sans SemiBold"/>
              </a:rPr>
              <a:t>: Reflect upon the variability of energy supply over time and its effect on the planning of energy infrastructure</a:t>
            </a:r>
          </a:p>
          <a:p>
            <a:pPr marL="713105" indent="-1097280">
              <a:lnSpc>
                <a:spcPct val="120000"/>
              </a:lnSpc>
            </a:pPr>
            <a:r>
              <a:rPr lang="en-US">
                <a:latin typeface="Open Sans  "/>
                <a:ea typeface="Open Sans SemiBold"/>
                <a:cs typeface="Open Sans SemiBold"/>
              </a:rPr>
              <a:t>ILO3</a:t>
            </a:r>
            <a:r>
              <a:rPr lang="en-US" b="0">
                <a:latin typeface="Open Sans  "/>
                <a:ea typeface="Open Sans SemiBold"/>
                <a:cs typeface="Open Sans SemiBold"/>
              </a:rPr>
              <a:t>: Describe how the variability of energy demand and supply can be captured in the structure of a model</a:t>
            </a:r>
          </a:p>
          <a:p>
            <a:pPr marL="713105" indent="-1097280">
              <a:lnSpc>
                <a:spcPct val="120000"/>
              </a:lnSpc>
            </a:pPr>
            <a:r>
              <a:rPr lang="en-US">
                <a:latin typeface="Open Sans  "/>
                <a:ea typeface="Open Sans SemiBold"/>
                <a:cs typeface="Open Sans SemiBold"/>
              </a:rPr>
              <a:t>ILO4</a:t>
            </a:r>
            <a:r>
              <a:rPr lang="en-US" b="0">
                <a:latin typeface="Open Sans  "/>
                <a:ea typeface="Open Sans SemiBold"/>
                <a:cs typeface="Open Sans SemiBold"/>
              </a:rPr>
              <a:t>: Describe the main time-dependent parameters in </a:t>
            </a:r>
            <a:r>
              <a:rPr lang="en-US" b="0" err="1">
                <a:latin typeface="Open Sans  "/>
                <a:ea typeface="Open Sans SemiBold"/>
                <a:cs typeface="Open Sans SemiBold"/>
              </a:rPr>
              <a:t>OSeMOSYS</a:t>
            </a:r>
            <a:r>
              <a:rPr lang="en-US" b="0">
                <a:latin typeface="Open Sans  "/>
                <a:ea typeface="Open Sans SemiBold"/>
                <a:cs typeface="Open Sans SemiBold"/>
              </a:rPr>
              <a:t> and their use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pPr/>
              <a:t>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6445148" cy="439247"/>
          </a:xfrm>
        </p:spPr>
        <p:txBody>
          <a:bodyPr>
            <a:noAutofit/>
          </a:bodyPr>
          <a:lstStyle/>
          <a:p>
            <a:r>
              <a:rPr lang="en-US"/>
              <a:t>By the end of this lecture, you will be able to:</a:t>
            </a:r>
          </a:p>
        </p:txBody>
      </p:sp>
      <p:sp>
        <p:nvSpPr>
          <p:cNvPr id="6" name="Oval 5">
            <a:extLst>
              <a:ext uri="{FF2B5EF4-FFF2-40B4-BE49-F238E27FC236}">
                <a16:creationId xmlns:a16="http://schemas.microsoft.com/office/drawing/2014/main" id="{1242186B-0C79-7547-A93D-98F15EC14B64}"/>
              </a:ext>
            </a:extLst>
          </p:cNvPr>
          <p:cNvSpPr/>
          <p:nvPr/>
        </p:nvSpPr>
        <p:spPr>
          <a:xfrm>
            <a:off x="6443708" y="14105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mp3" descr="Lecture5_Slide2.mp3">
            <a:hlinkClick r:id="" action="ppaction://media"/>
            <a:extLst>
              <a:ext uri="{FF2B5EF4-FFF2-40B4-BE49-F238E27FC236}">
                <a16:creationId xmlns:a16="http://schemas.microsoft.com/office/drawing/2014/main" id="{D5FD6C5F-08A5-FE45-A76C-B7713EAE2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5073" y="148195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20</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endParaRPr lang="en-US"/>
          </a:p>
          <a:p>
            <a:pPr>
              <a:lnSpc>
                <a:spcPct val="100000"/>
              </a:lnSpc>
            </a:pPr>
            <a:endParaRPr lang="en-US"/>
          </a:p>
        </p:txBody>
      </p:sp>
    </p:spTree>
    <p:extLst>
      <p:ext uri="{BB962C8B-B14F-4D97-AF65-F5344CB8AC3E}">
        <p14:creationId xmlns:p14="http://schemas.microsoft.com/office/powerpoint/2010/main" val="93075932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6857798" cy="2952616"/>
          </a:xfrm>
        </p:spPr>
        <p:txBody>
          <a:bodyPr>
            <a:normAutofit/>
          </a:bodyPr>
          <a:lstStyle/>
          <a:p>
            <a:pPr marL="342900" indent="-342900">
              <a:buFont typeface="Arial" panose="020B0604020202020204" pitchFamily="34" charset="0"/>
              <a:buChar char="•"/>
            </a:pPr>
            <a:r>
              <a:rPr lang="en-US" b="0" dirty="0">
                <a:solidFill>
                  <a:srgbClr val="C00000"/>
                </a:solidFill>
              </a:rPr>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solidFill>
                  <a:srgbClr val="C00000"/>
                </a:solidFill>
              </a:rPr>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Annual demand</a:t>
            </a:r>
          </a:p>
        </p:txBody>
      </p:sp>
      <p:sp>
        <p:nvSpPr>
          <p:cNvPr id="6" name="Oval 5">
            <a:extLst>
              <a:ext uri="{FF2B5EF4-FFF2-40B4-BE49-F238E27FC236}">
                <a16:creationId xmlns:a16="http://schemas.microsoft.com/office/drawing/2014/main" id="{3CD119D3-E77A-7349-8B90-B15FC5C87C9D}"/>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1.mp3" descr="Lecture5_Slide21.mp3">
            <a:hlinkClick r:id="" action="ppaction://media"/>
            <a:extLst>
              <a:ext uri="{FF2B5EF4-FFF2-40B4-BE49-F238E27FC236}">
                <a16:creationId xmlns:a16="http://schemas.microsoft.com/office/drawing/2014/main" id="{F1B83878-B642-CC46-A2B9-7B060130D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221234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79" y="2582945"/>
            <a:ext cx="6847965" cy="2913287"/>
          </a:xfrm>
        </p:spPr>
        <p:txBody>
          <a:bodyPr>
            <a:noAutofit/>
          </a:bodyPr>
          <a:lstStyle/>
          <a:p>
            <a:pPr marL="342900" indent="-342900">
              <a:buFont typeface="Arial" panose="020B0604020202020204" pitchFamily="34" charset="0"/>
              <a:buChar char="•"/>
            </a:pPr>
            <a:r>
              <a:rPr lang="en-US" b="0" dirty="0"/>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solidFill>
                  <a:srgbClr val="C00000"/>
                </a:solidFill>
              </a:rPr>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sp>
        <p:nvSpPr>
          <p:cNvPr id="6" name="Oval 5">
            <a:extLst>
              <a:ext uri="{FF2B5EF4-FFF2-40B4-BE49-F238E27FC236}">
                <a16:creationId xmlns:a16="http://schemas.microsoft.com/office/drawing/2014/main" id="{896B896D-CFD6-4947-89F6-9F8FC6F4E37F}"/>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2.mp3" descr="Lecture5_Slide22.mp3">
            <a:hlinkClick r:id="" action="ppaction://media"/>
            <a:extLst>
              <a:ext uri="{FF2B5EF4-FFF2-40B4-BE49-F238E27FC236}">
                <a16:creationId xmlns:a16="http://schemas.microsoft.com/office/drawing/2014/main" id="{08E72DD1-0D80-5143-B8EF-8495F1471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37022988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sp>
        <p:nvSpPr>
          <p:cNvPr id="6" name="TextBox 5"/>
          <p:cNvSpPr txBox="1"/>
          <p:nvPr/>
        </p:nvSpPr>
        <p:spPr>
          <a:xfrm>
            <a:off x="1491317" y="5690626"/>
            <a:ext cx="8421033" cy="307777"/>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Total annual demand (PJ) = (164 * N summer days + 496 * N winter days) / 1000 = </a:t>
            </a:r>
            <a:r>
              <a:rPr lang="en-US" sz="1400" b="1">
                <a:solidFill>
                  <a:srgbClr val="C8102E"/>
                </a:solidFill>
                <a:latin typeface="Open Sans" panose="020B0606030504020204" pitchFamily="34" charset="0"/>
                <a:ea typeface="Open Sans" panose="020B0606030504020204" pitchFamily="34" charset="0"/>
                <a:cs typeface="Open Sans" panose="020B0606030504020204" pitchFamily="34" charset="0"/>
              </a:rPr>
              <a:t>100 PJ </a:t>
            </a:r>
            <a:endParaRPr lang="en-GB" sz="1400">
              <a:solidFill>
                <a:srgbClr val="C8102E"/>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1786018699"/>
              </p:ext>
            </p:extLst>
          </p:nvPr>
        </p:nvGraphicFramePr>
        <p:xfrm>
          <a:off x="1491317" y="2531489"/>
          <a:ext cx="8535333" cy="2184423"/>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p:cNvPicPr>
            <a:picLocks noChangeAspect="1"/>
          </p:cNvPicPr>
          <p:nvPr/>
        </p:nvPicPr>
        <p:blipFill>
          <a:blip r:embed="rId6"/>
          <a:stretch>
            <a:fillRect/>
          </a:stretch>
        </p:blipFill>
        <p:spPr>
          <a:xfrm>
            <a:off x="836825" y="4962527"/>
            <a:ext cx="9902371" cy="658888"/>
          </a:xfrm>
          <a:prstGeom prst="rect">
            <a:avLst/>
          </a:prstGeom>
        </p:spPr>
      </p:pic>
      <p:sp>
        <p:nvSpPr>
          <p:cNvPr id="8" name="Oval 7">
            <a:extLst>
              <a:ext uri="{FF2B5EF4-FFF2-40B4-BE49-F238E27FC236}">
                <a16:creationId xmlns:a16="http://schemas.microsoft.com/office/drawing/2014/main" id="{726E5DC4-C035-4E4E-A896-EC6D6BF7C479}"/>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3.mp3" descr="Lecture5_Slide23.mp3">
            <a:hlinkClick r:id="" action="ppaction://media"/>
            <a:extLst>
              <a:ext uri="{FF2B5EF4-FFF2-40B4-BE49-F238E27FC236}">
                <a16:creationId xmlns:a16="http://schemas.microsoft.com/office/drawing/2014/main" id="{CF0B3A5A-A1CF-9844-97D2-A317C294D9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74491" y="1303741"/>
            <a:ext cx="812800" cy="812800"/>
          </a:xfrm>
          <a:prstGeom prst="rect">
            <a:avLst/>
          </a:prstGeom>
        </p:spPr>
      </p:pic>
    </p:spTree>
    <p:extLst>
      <p:ext uri="{BB962C8B-B14F-4D97-AF65-F5344CB8AC3E}">
        <p14:creationId xmlns:p14="http://schemas.microsoft.com/office/powerpoint/2010/main" val="30332009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sp>
        <p:nvSpPr>
          <p:cNvPr id="5" name="TextBox 4"/>
          <p:cNvSpPr txBox="1"/>
          <p:nvPr/>
        </p:nvSpPr>
        <p:spPr>
          <a:xfrm>
            <a:off x="1491317" y="5722376"/>
            <a:ext cx="8421033" cy="307777"/>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Total annual demand (PJ) = (164 * N summer days + 496 * N winter days) / 1000 = </a:t>
            </a:r>
            <a:r>
              <a:rPr lang="en-US" sz="1400" b="1">
                <a:solidFill>
                  <a:srgbClr val="C8102E"/>
                </a:solidFill>
                <a:latin typeface="Open Sans" panose="020B0606030504020204" pitchFamily="34" charset="0"/>
                <a:ea typeface="Open Sans" panose="020B0606030504020204" pitchFamily="34" charset="0"/>
                <a:cs typeface="Open Sans" panose="020B0606030504020204" pitchFamily="34" charset="0"/>
              </a:rPr>
              <a:t>100 PJ </a:t>
            </a:r>
            <a:endParaRPr lang="en-GB" sz="1400">
              <a:solidFill>
                <a:srgbClr val="C8102E"/>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1152857190"/>
              </p:ext>
            </p:extLst>
          </p:nvPr>
        </p:nvGraphicFramePr>
        <p:xfrm>
          <a:off x="1984957" y="2793992"/>
          <a:ext cx="7433751" cy="1714500"/>
        </p:xfrm>
        <a:graphic>
          <a:graphicData uri="http://schemas.openxmlformats.org/drawingml/2006/table">
            <a:tbl>
              <a:tblPr firstRow="1" bandRow="1">
                <a:tableStyleId>{5C22544A-7EE6-4342-B048-85BDC9FD1C3A}</a:tableStyleId>
              </a:tblPr>
              <a:tblGrid>
                <a:gridCol w="1367751">
                  <a:extLst>
                    <a:ext uri="{9D8B030D-6E8A-4147-A177-3AD203B41FA5}">
                      <a16:colId xmlns:a16="http://schemas.microsoft.com/office/drawing/2014/main" val="871742080"/>
                    </a:ext>
                  </a:extLst>
                </a:gridCol>
                <a:gridCol w="6066000">
                  <a:extLst>
                    <a:ext uri="{9D8B030D-6E8A-4147-A177-3AD203B41FA5}">
                      <a16:colId xmlns:a16="http://schemas.microsoft.com/office/drawing/2014/main" val="2511214003"/>
                    </a:ext>
                  </a:extLst>
                </a:gridCol>
              </a:tblGrid>
              <a:tr h="342900">
                <a:tc>
                  <a:txBody>
                    <a:bodyPr/>
                    <a:lstStyle/>
                    <a:p>
                      <a:r>
                        <a:rPr lang="en-US" sz="1400" err="1">
                          <a:latin typeface="Open Sans" panose="020B0606030504020204" pitchFamily="34" charset="0"/>
                          <a:ea typeface="Open Sans" panose="020B0606030504020204" pitchFamily="34" charset="0"/>
                          <a:cs typeface="Open Sans" panose="020B0606030504020204" pitchFamily="34" charset="0"/>
                        </a:rPr>
                        <a:t>TimeSlice</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Calculation of value</a:t>
                      </a:r>
                    </a:p>
                  </a:txBody>
                  <a:tcPr/>
                </a:tc>
                <a:extLst>
                  <a:ext uri="{0D108BD9-81ED-4DB2-BD59-A6C34878D82A}">
                    <a16:rowId xmlns:a16="http://schemas.microsoft.com/office/drawing/2014/main" val="3260370882"/>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SD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Open Sans" panose="020B0606030504020204" pitchFamily="34" charset="0"/>
                          <a:ea typeface="Open Sans" panose="020B0606030504020204" pitchFamily="34" charset="0"/>
                          <a:cs typeface="Open Sans" panose="020B0606030504020204" pitchFamily="34" charset="0"/>
                        </a:rPr>
                        <a:t>= (16 * 8</a:t>
                      </a:r>
                      <a:r>
                        <a:rPr lang="en-US" sz="1400" b="1" baseline="0">
                          <a:latin typeface="Open Sans" panose="020B0606030504020204" pitchFamily="34" charset="0"/>
                          <a:ea typeface="Open Sans" panose="020B0606030504020204" pitchFamily="34" charset="0"/>
                          <a:cs typeface="Open Sans" panose="020B0606030504020204" pitchFamily="34" charset="0"/>
                        </a:rPr>
                        <a:t>) </a:t>
                      </a:r>
                      <a:r>
                        <a:rPr lang="en-US" sz="1400" b="1">
                          <a:latin typeface="Open Sans" panose="020B0606030504020204" pitchFamily="34" charset="0"/>
                          <a:ea typeface="Open Sans" panose="020B0606030504020204" pitchFamily="34" charset="0"/>
                          <a:cs typeface="Open Sans" panose="020B0606030504020204" pitchFamily="34" charset="0"/>
                        </a:rPr>
                        <a:t>* 244 / 1000 / 100 PJ</a:t>
                      </a:r>
                      <a:r>
                        <a:rPr lang="en-US" sz="1400" b="1" baseline="0">
                          <a:latin typeface="Open Sans" panose="020B0606030504020204" pitchFamily="34" charset="0"/>
                          <a:ea typeface="Open Sans" panose="020B0606030504020204" pitchFamily="34" charset="0"/>
                          <a:cs typeface="Open Sans" panose="020B0606030504020204" pitchFamily="34" charset="0"/>
                        </a:rPr>
                        <a:t> ~ </a:t>
                      </a:r>
                      <a:r>
                        <a:rPr lang="en-US" sz="1400" b="1">
                          <a:solidFill>
                            <a:srgbClr val="C8102E"/>
                          </a:solidFill>
                          <a:latin typeface="Open Sans" panose="020B0606030504020204" pitchFamily="34" charset="0"/>
                          <a:ea typeface="Open Sans" panose="020B0606030504020204" pitchFamily="34" charset="0"/>
                          <a:cs typeface="Open Sans" panose="020B0606030504020204" pitchFamily="34" charset="0"/>
                        </a:rPr>
                        <a:t>0.32</a:t>
                      </a:r>
                    </a:p>
                  </a:txBody>
                  <a:tcPr/>
                </a:tc>
                <a:extLst>
                  <a:ext uri="{0D108BD9-81ED-4DB2-BD59-A6C34878D82A}">
                    <a16:rowId xmlns:a16="http://schemas.microsoft.com/office/drawing/2014/main" val="2884960745"/>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SN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(8 x 4 PJ) * 244 / 1000 / 100 PJ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0.08</a:t>
                      </a:r>
                    </a:p>
                  </a:txBody>
                  <a:tcPr/>
                </a:tc>
                <a:extLst>
                  <a:ext uri="{0D108BD9-81ED-4DB2-BD59-A6C34878D82A}">
                    <a16:rowId xmlns:a16="http://schemas.microsoft.com/office/drawing/2014/main" val="305827168"/>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WD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(12 x 12 PJ) * 121 / 17,020 PJ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0.18</a:t>
                      </a:r>
                    </a:p>
                  </a:txBody>
                  <a:tcPr/>
                </a:tc>
                <a:extLst>
                  <a:ext uri="{0D108BD9-81ED-4DB2-BD59-A6C34878D82A}">
                    <a16:rowId xmlns:a16="http://schemas.microsoft.com/office/drawing/2014/main" val="2163105783"/>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WN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(12 x 29 PJ) *</a:t>
                      </a:r>
                      <a:r>
                        <a:rPr lang="en-US" sz="1400" b="1" baseline="0" dirty="0">
                          <a:latin typeface="Open Sans" panose="020B0606030504020204" pitchFamily="34" charset="0"/>
                          <a:ea typeface="Open Sans" panose="020B0606030504020204" pitchFamily="34" charset="0"/>
                          <a:cs typeface="Open Sans" panose="020B0606030504020204" pitchFamily="34" charset="0"/>
                        </a:rPr>
                        <a:t> 121</a:t>
                      </a:r>
                      <a:r>
                        <a:rPr lang="en-US" sz="1400" b="1" dirty="0">
                          <a:latin typeface="Open Sans" panose="020B0606030504020204" pitchFamily="34" charset="0"/>
                          <a:ea typeface="Open Sans" panose="020B0606030504020204" pitchFamily="34" charset="0"/>
                          <a:cs typeface="Open Sans" panose="020B0606030504020204" pitchFamily="34" charset="0"/>
                        </a:rPr>
                        <a:t> / 17,020 PJ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0.42</a:t>
                      </a:r>
                    </a:p>
                  </a:txBody>
                  <a:tcPr/>
                </a:tc>
                <a:extLst>
                  <a:ext uri="{0D108BD9-81ED-4DB2-BD59-A6C34878D82A}">
                    <a16:rowId xmlns:a16="http://schemas.microsoft.com/office/drawing/2014/main" val="3624969588"/>
                  </a:ext>
                </a:extLst>
              </a:tr>
            </a:tbl>
          </a:graphicData>
        </a:graphic>
      </p:graphicFrame>
      <p:pic>
        <p:nvPicPr>
          <p:cNvPr id="10" name="Picture 9"/>
          <p:cNvPicPr>
            <a:picLocks noChangeAspect="1"/>
          </p:cNvPicPr>
          <p:nvPr/>
        </p:nvPicPr>
        <p:blipFill>
          <a:blip r:embed="rId5"/>
          <a:stretch>
            <a:fillRect/>
          </a:stretch>
        </p:blipFill>
        <p:spPr>
          <a:xfrm>
            <a:off x="836825" y="4962527"/>
            <a:ext cx="9902371" cy="658888"/>
          </a:xfrm>
          <a:prstGeom prst="rect">
            <a:avLst/>
          </a:prstGeom>
        </p:spPr>
      </p:pic>
      <p:sp>
        <p:nvSpPr>
          <p:cNvPr id="11" name="Oval 10">
            <a:extLst>
              <a:ext uri="{FF2B5EF4-FFF2-40B4-BE49-F238E27FC236}">
                <a16:creationId xmlns:a16="http://schemas.microsoft.com/office/drawing/2014/main" id="{19903E93-3356-044C-97B6-E6F2F4BA09EF}"/>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4.mp3" descr="Lecture5_Slide24.mp3">
            <a:hlinkClick r:id="" action="ppaction://media"/>
            <a:extLst>
              <a:ext uri="{FF2B5EF4-FFF2-40B4-BE49-F238E27FC236}">
                <a16:creationId xmlns:a16="http://schemas.microsoft.com/office/drawing/2014/main" id="{4DC9DB15-05EA-5C49-B62A-10BF5C58F3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13438408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5264972" cy="3421930"/>
          </a:xfrm>
        </p:spPr>
        <p:txBody>
          <a:bodyPr>
            <a:noAutofit/>
          </a:bodyPr>
          <a:lstStyle/>
          <a:p>
            <a:pPr marL="342900" indent="-342900">
              <a:buFont typeface="Arial" panose="020B0604020202020204" pitchFamily="34" charset="0"/>
              <a:buChar char="•"/>
            </a:pPr>
            <a:r>
              <a:rPr lang="en-US" b="0" dirty="0"/>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a:t>
            </a:r>
            <a:br>
              <a:rPr lang="en-US" sz="2100" b="0" dirty="0">
                <a:latin typeface="Open Sans" panose="020B0606030504020204" pitchFamily="34" charset="0"/>
                <a:ea typeface="Open Sans" panose="020B0606030504020204" pitchFamily="34" charset="0"/>
                <a:cs typeface="Open Sans" panose="020B0606030504020204" pitchFamily="34" charset="0"/>
              </a:rPr>
            </a:br>
            <a:r>
              <a:rPr lang="en-US" sz="2100" b="0" dirty="0">
                <a:latin typeface="Open Sans" panose="020B0606030504020204" pitchFamily="34" charset="0"/>
                <a:ea typeface="Open Sans" panose="020B0606030504020204" pitchFamily="34" charset="0"/>
                <a:cs typeface="Open Sans" panose="020B0606030504020204" pitchFamily="34" charset="0"/>
              </a:rPr>
              <a:t>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solidFill>
                  <a:srgbClr val="C8102E"/>
                </a:solidFill>
              </a:rPr>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Capacity factor</a:t>
            </a:r>
          </a:p>
        </p:txBody>
      </p:sp>
      <p:grpSp>
        <p:nvGrpSpPr>
          <p:cNvPr id="6" name="Group 5"/>
          <p:cNvGrpSpPr/>
          <p:nvPr/>
        </p:nvGrpSpPr>
        <p:grpSpPr>
          <a:xfrm>
            <a:off x="6000750" y="3365649"/>
            <a:ext cx="5141932" cy="2845879"/>
            <a:chOff x="5152824" y="2099784"/>
            <a:chExt cx="6898007" cy="4240032"/>
          </a:xfrm>
        </p:grpSpPr>
        <p:pic>
          <p:nvPicPr>
            <p:cNvPr id="10" name="Picture 9"/>
            <p:cNvPicPr>
              <a:picLocks noChangeAspect="1"/>
            </p:cNvPicPr>
            <p:nvPr/>
          </p:nvPicPr>
          <p:blipFill>
            <a:blip r:embed="rId5"/>
            <a:stretch>
              <a:fillRect/>
            </a:stretch>
          </p:blipFill>
          <p:spPr>
            <a:xfrm>
              <a:off x="5152824" y="2442992"/>
              <a:ext cx="6898007" cy="3896824"/>
            </a:xfrm>
            <a:prstGeom prst="rect">
              <a:avLst/>
            </a:prstGeom>
          </p:spPr>
        </p:pic>
        <p:sp>
          <p:nvSpPr>
            <p:cNvPr id="11" name="Rectangle 10"/>
            <p:cNvSpPr/>
            <p:nvPr/>
          </p:nvSpPr>
          <p:spPr>
            <a:xfrm>
              <a:off x="5732093" y="2099784"/>
              <a:ext cx="5537126" cy="412697"/>
            </a:xfrm>
            <a:prstGeom prst="rect">
              <a:avLst/>
            </a:prstGeom>
          </p:spPr>
          <p:txBody>
            <a:bodyPr wrap="square">
              <a:spAutoFit/>
            </a:bodyPr>
            <a:lstStyle/>
            <a:p>
              <a:pPr lvl="1" fontAlgn="base"/>
              <a:r>
                <a:rPr lang="en-GB" sz="1200" b="1">
                  <a:solidFill>
                    <a:srgbClr val="000000"/>
                  </a:solidFill>
                  <a:latin typeface="Open Sans" panose="020B0606030504020204" pitchFamily="34" charset="0"/>
                  <a:ea typeface="Open Sans" panose="020B0606030504020204" pitchFamily="34" charset="0"/>
                  <a:cs typeface="Open Sans" panose="020B0606030504020204" pitchFamily="34" charset="0"/>
                </a:rPr>
                <a:t>Solar profile in winter and summer months</a:t>
              </a:r>
              <a:endPar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grpSp>
      <mc:AlternateContent xmlns:mc="http://schemas.openxmlformats.org/markup-compatibility/2006" xmlns:a14="http://schemas.microsoft.com/office/drawing/2010/main">
        <mc:Choice Requires="a14">
          <p:sp>
            <p:nvSpPr>
              <p:cNvPr id="12" name="TextBox 11"/>
              <p:cNvSpPr txBox="1"/>
              <p:nvPr/>
            </p:nvSpPr>
            <p:spPr>
              <a:xfrm>
                <a:off x="5643820" y="2479317"/>
                <a:ext cx="5627430" cy="6655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sv-SE" sz="1050" b="1" i="1" smtClean="0">
                          <a:latin typeface="Cambria Math" panose="02040503050406030204" pitchFamily="18" charset="0"/>
                        </a:rPr>
                        <m:t>𝑪𝒂𝒑𝒂𝒄𝒊𝒕𝒚</m:t>
                      </m:r>
                      <m:r>
                        <a:rPr lang="sv-SE" sz="1050" b="1" i="1" smtClean="0">
                          <a:latin typeface="Cambria Math" panose="02040503050406030204" pitchFamily="18" charset="0"/>
                        </a:rPr>
                        <m:t> </m:t>
                      </m:r>
                      <m:r>
                        <a:rPr lang="sv-SE" sz="1050" b="1" i="1" smtClean="0">
                          <a:latin typeface="Cambria Math" panose="02040503050406030204" pitchFamily="18" charset="0"/>
                        </a:rPr>
                        <m:t>𝒇𝒂𝒄𝒕𝒐𝒓</m:t>
                      </m:r>
                      <m:r>
                        <a:rPr lang="sv-SE" sz="1050" b="0" i="1" smtClean="0">
                          <a:latin typeface="Cambria Math" panose="02040503050406030204" pitchFamily="18" charset="0"/>
                        </a:rPr>
                        <m:t>=</m:t>
                      </m:r>
                      <m:f>
                        <m:fPr>
                          <m:ctrlPr>
                            <a:rPr lang="en-GB" sz="1050" i="1">
                              <a:latin typeface="Cambria Math" panose="02040503050406030204" pitchFamily="18" charset="0"/>
                            </a:rPr>
                          </m:ctrlPr>
                        </m:fPr>
                        <m:num>
                          <m:eqArr>
                            <m:eqArrPr>
                              <m:ctrlPr>
                                <a:rPr lang="sv-SE" sz="1050" i="1">
                                  <a:latin typeface="Cambria Math" panose="02040503050406030204" pitchFamily="18" charset="0"/>
                                </a:rPr>
                              </m:ctrlPr>
                            </m:eqArrPr>
                            <m:e>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Power</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plant</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cap</m:t>
                              </m:r>
                              <m:r>
                                <m:rPr>
                                  <m:nor/>
                                </m:rPr>
                                <a:rPr lang="en-US" sz="1050" b="0" i="1" smtClean="0">
                                  <a:latin typeface="Open Sans" panose="020B0606030504020204" pitchFamily="34" charset="0"/>
                                  <a:ea typeface="Open Sans" panose="020B0606030504020204" pitchFamily="34" charset="0"/>
                                  <a:cs typeface="Open Sans" panose="020B0606030504020204" pitchFamily="34" charset="0"/>
                                </a:rPr>
                                <m:t>a</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city</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that</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can</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be</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utilized</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for</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generation</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e>
                            <m:e>
                              <m:r>
                                <m:rPr>
                                  <m:nor/>
                                </m:rPr>
                                <a:rPr lang="en-GB" sz="1050" i="1">
                                  <a:latin typeface="Open Sans" panose="020B0606030504020204" pitchFamily="34" charset="0"/>
                                  <a:ea typeface="Open Sans" panose="020B0606030504020204" pitchFamily="34" charset="0"/>
                                  <a:cs typeface="Open Sans" panose="020B0606030504020204" pitchFamily="34" charset="0"/>
                                </a:rPr>
                                <m:t>over</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a</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en-GB" sz="1050" i="1">
                                  <a:latin typeface="Open Sans" panose="020B0606030504020204" pitchFamily="34" charset="0"/>
                                  <a:ea typeface="Open Sans" panose="020B0606030504020204" pitchFamily="34" charset="0"/>
                                  <a:cs typeface="Open Sans" panose="020B0606030504020204" pitchFamily="34" charset="0"/>
                                </a:rPr>
                                <m:t>period</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en-GB" sz="1050" i="1">
                                  <a:latin typeface="Open Sans" panose="020B0606030504020204" pitchFamily="34" charset="0"/>
                                  <a:ea typeface="Open Sans" panose="020B0606030504020204" pitchFamily="34" charset="0"/>
                                  <a:cs typeface="Open Sans" panose="020B0606030504020204" pitchFamily="34" charset="0"/>
                                </a:rPr>
                                <m:t>of</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en-GB" sz="1050" i="1">
                                  <a:latin typeface="Open Sans" panose="020B0606030504020204" pitchFamily="34" charset="0"/>
                                  <a:ea typeface="Open Sans" panose="020B0606030504020204" pitchFamily="34" charset="0"/>
                                  <a:cs typeface="Open Sans" panose="020B0606030504020204" pitchFamily="34" charset="0"/>
                                </a:rPr>
                                <m:t>time</m:t>
                              </m:r>
                            </m:e>
                          </m:eqArr>
                        </m:num>
                        <m:den>
                          <m:eqArr>
                            <m:eqArrPr>
                              <m:ctrlPr>
                                <a:rPr lang="sv-SE" sz="1050" i="1">
                                  <a:latin typeface="Cambria Math" panose="02040503050406030204" pitchFamily="18" charset="0"/>
                                </a:rPr>
                              </m:ctrlPr>
                            </m:eqArrPr>
                            <m:e>
                              <m:r>
                                <a:rPr lang="sv-SE" sz="1050" b="0" i="1" smtClean="0">
                                  <a:latin typeface="Cambria Math" panose="02040503050406030204" pitchFamily="18" charset="0"/>
                                </a:rPr>
                                <m:t>𝑇𝑜𝑡𝑎𝑙</m:t>
                              </m:r>
                              <m:r>
                                <a:rPr lang="sv-SE" sz="1050" b="0" i="1" smtClean="0">
                                  <a:latin typeface="Cambria Math" panose="02040503050406030204" pitchFamily="18" charset="0"/>
                                </a:rPr>
                                <m:t> </m:t>
                              </m:r>
                              <m:r>
                                <a:rPr lang="sv-SE" sz="1050" b="0" i="1" smtClean="0">
                                  <a:latin typeface="Cambria Math" panose="02040503050406030204" pitchFamily="18" charset="0"/>
                                </a:rPr>
                                <m:t>𝑐𝑎𝑝𝑎𝑐𝑖𝑡𝑦</m:t>
                              </m:r>
                              <m:r>
                                <a:rPr lang="sv-SE" sz="1050" b="0" i="1" smtClean="0">
                                  <a:latin typeface="Cambria Math" panose="02040503050406030204" pitchFamily="18" charset="0"/>
                                </a:rPr>
                                <m:t> </m:t>
                              </m:r>
                              <m:r>
                                <a:rPr lang="sv-SE" sz="1050" b="0" i="1" smtClean="0">
                                  <a:latin typeface="Cambria Math" panose="02040503050406030204" pitchFamily="18" charset="0"/>
                                </a:rPr>
                                <m:t>𝑜𝑓</m:t>
                              </m:r>
                              <m:r>
                                <a:rPr lang="sv-SE" sz="1050" b="0" i="1" smtClean="0">
                                  <a:latin typeface="Cambria Math" panose="02040503050406030204" pitchFamily="18" charset="0"/>
                                </a:rPr>
                                <m:t> </m:t>
                              </m:r>
                              <m:r>
                                <a:rPr lang="sv-SE" sz="1050" b="0" i="1" smtClean="0">
                                  <a:latin typeface="Cambria Math" panose="02040503050406030204" pitchFamily="18" charset="0"/>
                                </a:rPr>
                                <m:t>𝑡h𝑒</m:t>
                              </m:r>
                              <m:r>
                                <a:rPr lang="sv-SE" sz="1050" b="0" i="1" smtClean="0">
                                  <a:latin typeface="Cambria Math" panose="02040503050406030204" pitchFamily="18" charset="0"/>
                                </a:rPr>
                                <m:t> </m:t>
                              </m:r>
                              <m:r>
                                <a:rPr lang="sv-SE" sz="1050" b="0" i="1" smtClean="0">
                                  <a:latin typeface="Cambria Math" panose="02040503050406030204" pitchFamily="18" charset="0"/>
                                </a:rPr>
                                <m:t>𝑝𝑜𝑤𝑒𝑟</m:t>
                              </m:r>
                              <m:r>
                                <a:rPr lang="sv-SE" sz="1050" b="0" i="1" smtClean="0">
                                  <a:latin typeface="Cambria Math" panose="02040503050406030204" pitchFamily="18" charset="0"/>
                                </a:rPr>
                                <m:t> </m:t>
                              </m:r>
                              <m:r>
                                <a:rPr lang="sv-SE" sz="1050" b="0" i="1" smtClean="0">
                                  <a:latin typeface="Cambria Math" panose="02040503050406030204" pitchFamily="18" charset="0"/>
                                </a:rPr>
                                <m:t>𝑝𝑙𝑎𝑛𝑡</m:t>
                              </m:r>
                            </m:e>
                            <m:e>
                              <m:r>
                                <a:rPr lang="sv-SE" sz="1050" i="1">
                                  <a:latin typeface="Cambria Math" panose="02040503050406030204" pitchFamily="18" charset="0"/>
                                </a:rPr>
                                <m:t> </m:t>
                              </m:r>
                              <m:r>
                                <a:rPr lang="sv-SE" sz="1050" i="1">
                                  <a:latin typeface="Cambria Math" panose="02040503050406030204" pitchFamily="18" charset="0"/>
                                </a:rPr>
                                <m:t>𝑖𝑛</m:t>
                              </m:r>
                              <m:r>
                                <a:rPr lang="sv-SE" sz="1050" i="1">
                                  <a:latin typeface="Cambria Math" panose="02040503050406030204" pitchFamily="18" charset="0"/>
                                </a:rPr>
                                <m:t> </m:t>
                              </m:r>
                              <m:r>
                                <a:rPr lang="sv-SE" sz="1050" i="1">
                                  <a:latin typeface="Cambria Math" panose="02040503050406030204" pitchFamily="18" charset="0"/>
                                </a:rPr>
                                <m:t>𝑡h𝑒</m:t>
                              </m:r>
                              <m:r>
                                <a:rPr lang="sv-SE" sz="1050" i="1">
                                  <a:latin typeface="Cambria Math" panose="02040503050406030204" pitchFamily="18" charset="0"/>
                                </a:rPr>
                                <m:t> </m:t>
                              </m:r>
                              <m:r>
                                <a:rPr lang="sv-SE" sz="1050" i="1">
                                  <a:latin typeface="Cambria Math" panose="02040503050406030204" pitchFamily="18" charset="0"/>
                                </a:rPr>
                                <m:t>𝑠𝑎𝑚𝑒</m:t>
                              </m:r>
                              <m:r>
                                <a:rPr lang="sv-SE" sz="1050" i="1">
                                  <a:latin typeface="Cambria Math" panose="02040503050406030204" pitchFamily="18" charset="0"/>
                                </a:rPr>
                                <m:t> </m:t>
                              </m:r>
                              <m:r>
                                <a:rPr lang="sv-SE" sz="1050" i="1">
                                  <a:latin typeface="Cambria Math" panose="02040503050406030204" pitchFamily="18" charset="0"/>
                                </a:rPr>
                                <m:t>𝑡𝑖𝑚𝑒</m:t>
                              </m:r>
                              <m:r>
                                <a:rPr lang="sv-SE" sz="1050" i="1">
                                  <a:latin typeface="Cambria Math" panose="02040503050406030204" pitchFamily="18" charset="0"/>
                                </a:rPr>
                                <m:t> </m:t>
                              </m:r>
                              <m:r>
                                <a:rPr lang="sv-SE" sz="1050" i="1">
                                  <a:latin typeface="Cambria Math" panose="02040503050406030204" pitchFamily="18" charset="0"/>
                                </a:rPr>
                                <m:t>𝑝𝑒𝑟𝑖𝑜𝑑</m:t>
                              </m:r>
                            </m:e>
                          </m:eqArr>
                        </m:den>
                      </m:f>
                    </m:oMath>
                  </m:oMathPara>
                </a14:m>
                <a:endParaRPr lang="en-GB" sz="1100" i="1">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643820" y="2479317"/>
                <a:ext cx="5627430" cy="665567"/>
              </a:xfrm>
              <a:prstGeom prst="rect">
                <a:avLst/>
              </a:prstGeom>
              <a:blipFill>
                <a:blip r:embed="rId6"/>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CE4CA409-B5A5-184F-BAA6-D7CA6B6A0129}"/>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5.mp3" descr="Lecture5_Slide25.mp3">
            <a:hlinkClick r:id="" action="ppaction://media"/>
            <a:extLst>
              <a:ext uri="{FF2B5EF4-FFF2-40B4-BE49-F238E27FC236}">
                <a16:creationId xmlns:a16="http://schemas.microsoft.com/office/drawing/2014/main" id="{4DE052CB-C9C9-8441-80CE-F3F028915B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12336838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75942" y="4915538"/>
            <a:ext cx="331847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Shivakumar A. (UNDESA)., Niet T. (SFU)., </a:t>
            </a:r>
            <a:r>
              <a:rPr lang="en-ZA" sz="800" dirty="0">
                <a:solidFill>
                  <a:srgbClr val="FFFFFF"/>
                </a:solidFill>
                <a:latin typeface="Open Sans"/>
                <a:ea typeface="+mn-lt"/>
                <a:cs typeface="Calibri" panose="020F0502020204030204"/>
              </a:rPr>
              <a:t>Sridharan V., Ramos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E.P. (KTH)., Alfstad T., (UNDESA) 2021. Lecture 5: Time in energy system models.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smtClean="0">
                <a:solidFill>
                  <a:schemeClr val="bg1"/>
                </a:solidFill>
                <a:latin typeface="Open Sans"/>
                <a:ea typeface="+mn-lt"/>
                <a:cs typeface="+mn-lt"/>
              </a:rPr>
              <a:t>.</a:t>
            </a:r>
            <a:endParaRPr lang="en-ZA" sz="800" dirty="0">
              <a:solidFill>
                <a:schemeClr val="bg1"/>
              </a:solidFill>
              <a:latin typeface="Open Sans"/>
              <a:ea typeface="+mn-lt"/>
              <a:cs typeface="+mn-lt"/>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875587"/>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grpSp>
        <p:nvGrpSpPr>
          <p:cNvPr id="6" name="Group 5">
            <a:extLst>
              <a:ext uri="{FF2B5EF4-FFF2-40B4-BE49-F238E27FC236}">
                <a16:creationId xmlns:a16="http://schemas.microsoft.com/office/drawing/2014/main" id="{36D6B705-2BFA-3842-90AD-8BD808BBD514}"/>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42296528-8CCD-9C40-BBE7-6391709C24E2}"/>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D6ECCA-0F4E-564A-825D-DB60A74607C8}"/>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A1223A6B-9D2B-AB46-8EE4-F13FF4A1D59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48495256"/>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sp>
        <p:nvSpPr>
          <p:cNvPr id="11" name="Rectangle 10"/>
          <p:cNvSpPr/>
          <p:nvPr/>
        </p:nvSpPr>
        <p:spPr>
          <a:xfrm>
            <a:off x="2558903" y="2820457"/>
            <a:ext cx="5082362" cy="32504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13" name="Rectangle 12"/>
          <p:cNvSpPr/>
          <p:nvPr/>
        </p:nvSpPr>
        <p:spPr>
          <a:xfrm>
            <a:off x="7732787" y="2812034"/>
            <a:ext cx="1694795" cy="3258512"/>
          </a:xfrm>
          <a:prstGeom prst="rect">
            <a:avLst/>
          </a:prstGeom>
          <a:solidFill>
            <a:schemeClr val="accent4">
              <a:lumMod val="60000"/>
              <a:lumOff val="40000"/>
              <a:alpha val="40000"/>
            </a:schemeClr>
          </a:solidFill>
          <a:ln w="381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grpSp>
        <p:nvGrpSpPr>
          <p:cNvPr id="14" name="Group 13">
            <a:extLst>
              <a:ext uri="{FF2B5EF4-FFF2-40B4-BE49-F238E27FC236}">
                <a16:creationId xmlns:a16="http://schemas.microsoft.com/office/drawing/2014/main" id="{B182481E-84CF-4A7E-9102-120CA8221A3A}"/>
              </a:ext>
            </a:extLst>
          </p:cNvPr>
          <p:cNvGrpSpPr/>
          <p:nvPr/>
        </p:nvGrpSpPr>
        <p:grpSpPr>
          <a:xfrm>
            <a:off x="4643385" y="2404189"/>
            <a:ext cx="4548870" cy="369331"/>
            <a:chOff x="4549252" y="1768711"/>
            <a:chExt cx="5292843" cy="386630"/>
          </a:xfrm>
        </p:grpSpPr>
        <p:sp>
          <p:nvSpPr>
            <p:cNvPr id="15" name="TextBox 14">
              <a:extLst>
                <a:ext uri="{FF2B5EF4-FFF2-40B4-BE49-F238E27FC236}">
                  <a16:creationId xmlns:a16="http://schemas.microsoft.com/office/drawing/2014/main" id="{673CC743-721E-4AFF-B619-DA8ADC7BA16A}"/>
                </a:ext>
              </a:extLst>
            </p:cNvPr>
            <p:cNvSpPr txBox="1"/>
            <p:nvPr/>
          </p:nvSpPr>
          <p:spPr>
            <a:xfrm>
              <a:off x="4549252" y="1768712"/>
              <a:ext cx="1482968"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Supply</a:t>
              </a:r>
            </a:p>
          </p:txBody>
        </p:sp>
        <p:sp>
          <p:nvSpPr>
            <p:cNvPr id="16" name="TextBox 15">
              <a:extLst>
                <a:ext uri="{FF2B5EF4-FFF2-40B4-BE49-F238E27FC236}">
                  <a16:creationId xmlns:a16="http://schemas.microsoft.com/office/drawing/2014/main" id="{4252604A-5CD4-46F2-AE41-446D819AF8FF}"/>
                </a:ext>
              </a:extLst>
            </p:cNvPr>
            <p:cNvSpPr txBox="1"/>
            <p:nvPr/>
          </p:nvSpPr>
          <p:spPr>
            <a:xfrm>
              <a:off x="8417742" y="1768711"/>
              <a:ext cx="1424353"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Demand</a:t>
              </a:r>
            </a:p>
          </p:txBody>
        </p:sp>
      </p:grpSp>
      <p:pic>
        <p:nvPicPr>
          <p:cNvPr id="17" name="Picture 16">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909" y="3024457"/>
            <a:ext cx="6491432" cy="2806549"/>
          </a:xfrm>
          <a:prstGeom prst="rect">
            <a:avLst/>
          </a:prstGeom>
        </p:spPr>
      </p:pic>
      <p:sp>
        <p:nvSpPr>
          <p:cNvPr id="12" name="Oval 11">
            <a:extLst>
              <a:ext uri="{FF2B5EF4-FFF2-40B4-BE49-F238E27FC236}">
                <a16:creationId xmlns:a16="http://schemas.microsoft.com/office/drawing/2014/main" id="{2A00B9C0-54F0-B84B-8639-B07616130B4E}"/>
              </a:ext>
            </a:extLst>
          </p:cNvPr>
          <p:cNvSpPr/>
          <p:nvPr/>
        </p:nvSpPr>
        <p:spPr>
          <a:xfrm>
            <a:off x="8580183" y="11708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3.mp3" descr="Lecture5_Slide3.mp3">
            <a:hlinkClick r:id="" action="ppaction://media"/>
            <a:extLst>
              <a:ext uri="{FF2B5EF4-FFF2-40B4-BE49-F238E27FC236}">
                <a16:creationId xmlns:a16="http://schemas.microsoft.com/office/drawing/2014/main" id="{1B2D8B13-BF4B-8442-B10C-DDA43F4E4A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1548" y="1246689"/>
            <a:ext cx="812800" cy="812800"/>
          </a:xfrm>
          <a:prstGeom prst="rect">
            <a:avLst/>
          </a:prstGeom>
        </p:spPr>
      </p:pic>
    </p:spTree>
    <p:extLst>
      <p:ext uri="{BB962C8B-B14F-4D97-AF65-F5344CB8AC3E}">
        <p14:creationId xmlns:p14="http://schemas.microsoft.com/office/powerpoint/2010/main" val="21436668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647" y="3969390"/>
            <a:ext cx="2162122" cy="193870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083212" y="2602394"/>
            <a:ext cx="776654" cy="121987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669" y="2940502"/>
            <a:ext cx="1144906" cy="73464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4683" y="3822270"/>
            <a:ext cx="1011456" cy="101145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3851" y="3511849"/>
            <a:ext cx="1289974" cy="1482729"/>
          </a:xfrm>
          <a:prstGeom prst="rect">
            <a:avLst/>
          </a:prstGeom>
        </p:spPr>
      </p:pic>
      <p:sp>
        <p:nvSpPr>
          <p:cNvPr id="18"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35355"/>
            <a:ext cx="5181599" cy="356018"/>
          </a:xfrm>
        </p:spPr>
        <p:txBody>
          <a:bodyPr>
            <a:noAutofit/>
          </a:bodyPr>
          <a:lstStyle/>
          <a:p>
            <a:r>
              <a:rPr lang="en-US" b="1"/>
              <a:t>Picture source</a:t>
            </a:r>
            <a:r>
              <a:rPr lang="en-US"/>
              <a:t>: </a:t>
            </a:r>
            <a:r>
              <a:rPr lang="en-US" err="1"/>
              <a:t>search.creativecommons.org</a:t>
            </a:r>
            <a:r>
              <a:rPr lang="en-US"/>
              <a:t>, </a:t>
            </a:r>
            <a:r>
              <a:rPr lang="en-US">
                <a:hlinkClick r:id="rId10"/>
              </a:rPr>
              <a:t>image</a:t>
            </a:r>
            <a:r>
              <a:rPr lang="en-US"/>
              <a:t>, </a:t>
            </a:r>
            <a:r>
              <a:rPr lang="en-US">
                <a:hlinkClick r:id="rId11"/>
              </a:rPr>
              <a:t>image</a:t>
            </a:r>
            <a:r>
              <a:rPr lang="en-US"/>
              <a:t>, </a:t>
            </a:r>
            <a:r>
              <a:rPr lang="en-US">
                <a:hlinkClick r:id="rId12"/>
              </a:rPr>
              <a:t>image</a:t>
            </a:r>
            <a:r>
              <a:rPr lang="en-US"/>
              <a:t>, </a:t>
            </a:r>
            <a:r>
              <a:rPr lang="en-US">
                <a:hlinkClick r:id="rId13"/>
              </a:rPr>
              <a:t>image</a:t>
            </a:r>
            <a:r>
              <a:rPr lang="en-US"/>
              <a:t>, licensed under </a:t>
            </a:r>
            <a:r>
              <a:rPr lang="en-US">
                <a:hlinkClick r:id="rId14"/>
              </a:rPr>
              <a:t>CC 0 1.0</a:t>
            </a:r>
            <a:r>
              <a:rPr lang="en-US"/>
              <a:t>; </a:t>
            </a:r>
            <a:r>
              <a:rPr lang="en-US" err="1"/>
              <a:t>SimpleIcon</a:t>
            </a:r>
            <a:r>
              <a:rPr lang="en-US"/>
              <a:t>, image, licensed under </a:t>
            </a:r>
            <a:r>
              <a:rPr lang="en-US">
                <a:hlinkClick r:id="rId15"/>
              </a:rPr>
              <a:t>CC BY 3.0</a:t>
            </a:r>
            <a:endParaRPr lang="en-US"/>
          </a:p>
        </p:txBody>
      </p:sp>
      <p:sp>
        <p:nvSpPr>
          <p:cNvPr id="11" name="Oval 10">
            <a:extLst>
              <a:ext uri="{FF2B5EF4-FFF2-40B4-BE49-F238E27FC236}">
                <a16:creationId xmlns:a16="http://schemas.microsoft.com/office/drawing/2014/main" id="{F17AD736-C26F-DC49-9F6B-DC460616858F}"/>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4.mp3" descr="Lecture5_Slide4.mp3">
            <a:hlinkClick r:id="" action="ppaction://media"/>
            <a:extLst>
              <a:ext uri="{FF2B5EF4-FFF2-40B4-BE49-F238E27FC236}">
                <a16:creationId xmlns:a16="http://schemas.microsoft.com/office/drawing/2014/main" id="{0F6F5DB7-65D3-7A41-A846-60B9A3A5AE7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18555408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5" name="Picture 4"/>
          <p:cNvPicPr>
            <a:picLocks noChangeAspect="1"/>
          </p:cNvPicPr>
          <p:nvPr/>
        </p:nvPicPr>
        <p:blipFill>
          <a:blip r:embed="rId5"/>
          <a:stretch>
            <a:fillRect/>
          </a:stretch>
        </p:blipFill>
        <p:spPr>
          <a:xfrm>
            <a:off x="3200401" y="2682230"/>
            <a:ext cx="6362888" cy="1191476"/>
          </a:xfrm>
          <a:prstGeom prst="rect">
            <a:avLst/>
          </a:prstGeom>
        </p:spPr>
      </p:pic>
      <p:pic>
        <p:nvPicPr>
          <p:cNvPr id="6" name="Picture 5"/>
          <p:cNvPicPr>
            <a:picLocks noChangeAspect="1"/>
          </p:cNvPicPr>
          <p:nvPr/>
        </p:nvPicPr>
        <p:blipFill>
          <a:blip r:embed="rId6"/>
          <a:stretch>
            <a:fillRect/>
          </a:stretch>
        </p:blipFill>
        <p:spPr>
          <a:xfrm>
            <a:off x="3200401" y="3945099"/>
            <a:ext cx="6362888" cy="1091109"/>
          </a:xfrm>
          <a:prstGeom prst="rect">
            <a:avLst/>
          </a:prstGeom>
        </p:spPr>
      </p:pic>
      <p:pic>
        <p:nvPicPr>
          <p:cNvPr id="8" name="Picture 7"/>
          <p:cNvPicPr>
            <a:picLocks noChangeAspect="1"/>
          </p:cNvPicPr>
          <p:nvPr/>
        </p:nvPicPr>
        <p:blipFill>
          <a:blip r:embed="rId7"/>
          <a:stretch>
            <a:fillRect/>
          </a:stretch>
        </p:blipFill>
        <p:spPr>
          <a:xfrm>
            <a:off x="3200401" y="5109836"/>
            <a:ext cx="6362888" cy="1162794"/>
          </a:xfrm>
          <a:prstGeom prst="rect">
            <a:avLst/>
          </a:prstGeom>
        </p:spPr>
      </p:pic>
      <p:sp>
        <p:nvSpPr>
          <p:cNvPr id="10" name="Oval 9">
            <a:extLst>
              <a:ext uri="{FF2B5EF4-FFF2-40B4-BE49-F238E27FC236}">
                <a16:creationId xmlns:a16="http://schemas.microsoft.com/office/drawing/2014/main" id="{55F62546-A4D1-884F-8FED-A1F239CEAA97}"/>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5.mp3" descr="Lecture5_Slide5.mp3">
            <a:hlinkClick r:id="" action="ppaction://media"/>
            <a:extLst>
              <a:ext uri="{FF2B5EF4-FFF2-40B4-BE49-F238E27FC236}">
                <a16:creationId xmlns:a16="http://schemas.microsoft.com/office/drawing/2014/main" id="{43F4F797-1756-8547-9D4A-633C12AF10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2816613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5" name="Picture 14" descr="Chart, line chart&#10;&#10;Description automatically generated">
            <a:extLst>
              <a:ext uri="{FF2B5EF4-FFF2-40B4-BE49-F238E27FC236}">
                <a16:creationId xmlns:a16="http://schemas.microsoft.com/office/drawing/2014/main" id="{D2FC47B7-85F5-453D-86B8-DD6A5B791C87}"/>
              </a:ext>
            </a:extLst>
          </p:cNvPr>
          <p:cNvPicPr>
            <a:picLocks noChangeAspect="1"/>
          </p:cNvPicPr>
          <p:nvPr/>
        </p:nvPicPr>
        <p:blipFill>
          <a:blip r:embed="rId5"/>
          <a:stretch>
            <a:fillRect/>
          </a:stretch>
        </p:blipFill>
        <p:spPr>
          <a:xfrm>
            <a:off x="2508467" y="2531416"/>
            <a:ext cx="7187033" cy="3568443"/>
          </a:xfrm>
          <a:prstGeom prst="rect">
            <a:avLst/>
          </a:prstGeom>
        </p:spPr>
      </p:pic>
      <p:sp>
        <p:nvSpPr>
          <p:cNvPr id="8"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99859"/>
            <a:ext cx="5181599" cy="301346"/>
          </a:xfrm>
        </p:spPr>
        <p:txBody>
          <a:bodyPr/>
          <a:lstStyle/>
          <a:p>
            <a:r>
              <a:rPr lang="en-US" b="1"/>
              <a:t>Picture source</a:t>
            </a:r>
            <a:r>
              <a:rPr lang="en-US"/>
              <a:t>: </a:t>
            </a:r>
            <a:r>
              <a:rPr lang="en-GB"/>
              <a:t>Heredia Roberto, </a:t>
            </a:r>
            <a:r>
              <a:rPr lang="en-GB">
                <a:hlinkClick r:id="rId6"/>
              </a:rPr>
              <a:t>image</a:t>
            </a:r>
            <a:r>
              <a:rPr lang="en-GB"/>
              <a:t>, licensed under </a:t>
            </a:r>
            <a:r>
              <a:rPr lang="en-GB">
                <a:hlinkClick r:id="rId7"/>
              </a:rPr>
              <a:t>CC BY 4.0</a:t>
            </a:r>
            <a:endParaRPr lang="en-US"/>
          </a:p>
        </p:txBody>
      </p:sp>
      <p:sp>
        <p:nvSpPr>
          <p:cNvPr id="10" name="Oval 9">
            <a:extLst>
              <a:ext uri="{FF2B5EF4-FFF2-40B4-BE49-F238E27FC236}">
                <a16:creationId xmlns:a16="http://schemas.microsoft.com/office/drawing/2014/main" id="{3749818E-FA3E-5740-A7ED-8317961E8455}"/>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6.mp3" descr="Lecture5_Slide6.mp3">
            <a:hlinkClick r:id="" action="ppaction://media"/>
            <a:extLst>
              <a:ext uri="{FF2B5EF4-FFF2-40B4-BE49-F238E27FC236}">
                <a16:creationId xmlns:a16="http://schemas.microsoft.com/office/drawing/2014/main" id="{D9C519D8-431D-7045-89D2-4DECA0D5DB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33439147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pPr/>
              <a:t>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389438" cy="439247"/>
          </a:xfrm>
        </p:spPr>
        <p:txBody>
          <a:bodyPr>
            <a:normAutofit/>
          </a:bodyPr>
          <a:lstStyle/>
          <a:p>
            <a:r>
              <a:rPr lang="en-US"/>
              <a:t>In the longer term</a:t>
            </a:r>
          </a:p>
        </p:txBody>
      </p:sp>
      <p:pic>
        <p:nvPicPr>
          <p:cNvPr id="5" name="Picture 2" descr="Chart, scatter chart&#10;&#10;Description automatically generated">
            <a:extLst>
              <a:ext uri="{FF2B5EF4-FFF2-40B4-BE49-F238E27FC236}">
                <a16:creationId xmlns:a16="http://schemas.microsoft.com/office/drawing/2014/main" id="{E213F27B-4F36-49AF-9D89-5FE5A1CE0855}"/>
              </a:ext>
            </a:extLst>
          </p:cNvPr>
          <p:cNvPicPr>
            <a:picLocks noChangeAspect="1"/>
          </p:cNvPicPr>
          <p:nvPr/>
        </p:nvPicPr>
        <p:blipFill>
          <a:blip r:embed="rId5"/>
          <a:stretch>
            <a:fillRect/>
          </a:stretch>
        </p:blipFill>
        <p:spPr>
          <a:xfrm>
            <a:off x="3356658" y="2535389"/>
            <a:ext cx="5087930" cy="3391953"/>
          </a:xfrm>
          <a:prstGeom prst="rect">
            <a:avLst/>
          </a:prstGeom>
        </p:spPr>
      </p:pic>
      <p:sp>
        <p:nvSpPr>
          <p:cNvPr id="15" name="Text Placeholder 11">
            <a:extLst>
              <a:ext uri="{FF2B5EF4-FFF2-40B4-BE49-F238E27FC236}">
                <a16:creationId xmlns:a16="http://schemas.microsoft.com/office/drawing/2014/main" id="{2B6E66CC-5C31-D140-884C-D479F57EECB6}"/>
              </a:ext>
            </a:extLst>
          </p:cNvPr>
          <p:cNvSpPr txBox="1">
            <a:spLocks/>
          </p:cNvSpPr>
          <p:nvPr/>
        </p:nvSpPr>
        <p:spPr>
          <a:xfrm>
            <a:off x="663575" y="6099859"/>
            <a:ext cx="5181599" cy="30134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Picture source</a:t>
            </a:r>
            <a:r>
              <a:rPr lang="en-US"/>
              <a:t>: </a:t>
            </a:r>
            <a:r>
              <a:rPr lang="en-GB"/>
              <a:t>Heredia Roberto, </a:t>
            </a:r>
            <a:r>
              <a:rPr lang="en-GB">
                <a:hlinkClick r:id="rId6"/>
              </a:rPr>
              <a:t>image</a:t>
            </a:r>
            <a:r>
              <a:rPr lang="en-GB"/>
              <a:t>, licensed under </a:t>
            </a:r>
            <a:r>
              <a:rPr lang="en-GB">
                <a:hlinkClick r:id="rId7"/>
              </a:rPr>
              <a:t>CC BY 4.0</a:t>
            </a:r>
            <a:endParaRPr lang="en-US"/>
          </a:p>
        </p:txBody>
      </p:sp>
      <p:sp>
        <p:nvSpPr>
          <p:cNvPr id="8" name="Oval 7">
            <a:extLst>
              <a:ext uri="{FF2B5EF4-FFF2-40B4-BE49-F238E27FC236}">
                <a16:creationId xmlns:a16="http://schemas.microsoft.com/office/drawing/2014/main" id="{DBC1C146-4519-7540-8976-2B203C83FC75}"/>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7.mp3" descr="Lecture5_Slide7.mp3">
            <a:hlinkClick r:id="" action="ppaction://media"/>
            <a:extLst>
              <a:ext uri="{FF2B5EF4-FFF2-40B4-BE49-F238E27FC236}">
                <a16:creationId xmlns:a16="http://schemas.microsoft.com/office/drawing/2014/main" id="{4206CCF7-BEB0-0241-8964-48A0819FE8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8867334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5.1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8</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r>
              <a:rPr lang="en-US"/>
              <a:t> </a:t>
            </a:r>
          </a:p>
        </p:txBody>
      </p:sp>
    </p:spTree>
    <p:extLst>
      <p:ext uri="{BB962C8B-B14F-4D97-AF65-F5344CB8AC3E}">
        <p14:creationId xmlns:p14="http://schemas.microsoft.com/office/powerpoint/2010/main" val="4043187662"/>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sp>
        <p:nvSpPr>
          <p:cNvPr id="5" name="Rectangle 4"/>
          <p:cNvSpPr/>
          <p:nvPr/>
        </p:nvSpPr>
        <p:spPr>
          <a:xfrm>
            <a:off x="2558903" y="2820457"/>
            <a:ext cx="5082362" cy="3250465"/>
          </a:xfrm>
          <a:prstGeom prst="rect">
            <a:avLst/>
          </a:prstGeom>
          <a:solidFill>
            <a:schemeClr val="accent4">
              <a:lumMod val="60000"/>
              <a:lumOff val="40000"/>
              <a:alpha val="39000"/>
            </a:schemeClr>
          </a:solidFill>
          <a:ln w="381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6" name="Rectangle 5"/>
          <p:cNvSpPr/>
          <p:nvPr/>
        </p:nvSpPr>
        <p:spPr>
          <a:xfrm>
            <a:off x="7732787" y="2812034"/>
            <a:ext cx="1694795" cy="32585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grpSp>
        <p:nvGrpSpPr>
          <p:cNvPr id="8" name="Group 7">
            <a:extLst>
              <a:ext uri="{FF2B5EF4-FFF2-40B4-BE49-F238E27FC236}">
                <a16:creationId xmlns:a16="http://schemas.microsoft.com/office/drawing/2014/main" id="{B182481E-84CF-4A7E-9102-120CA8221A3A}"/>
              </a:ext>
            </a:extLst>
          </p:cNvPr>
          <p:cNvGrpSpPr/>
          <p:nvPr/>
        </p:nvGrpSpPr>
        <p:grpSpPr>
          <a:xfrm>
            <a:off x="4643385" y="2416691"/>
            <a:ext cx="4514790" cy="380462"/>
            <a:chOff x="4549253" y="1781793"/>
            <a:chExt cx="5253190" cy="398281"/>
          </a:xfrm>
        </p:grpSpPr>
        <p:sp>
          <p:nvSpPr>
            <p:cNvPr id="10" name="TextBox 9">
              <a:extLst>
                <a:ext uri="{FF2B5EF4-FFF2-40B4-BE49-F238E27FC236}">
                  <a16:creationId xmlns:a16="http://schemas.microsoft.com/office/drawing/2014/main" id="{673CC743-721E-4AFF-B619-DA8ADC7BA16A}"/>
                </a:ext>
              </a:extLst>
            </p:cNvPr>
            <p:cNvSpPr txBox="1"/>
            <p:nvPr/>
          </p:nvSpPr>
          <p:spPr>
            <a:xfrm>
              <a:off x="4549253" y="1781793"/>
              <a:ext cx="1482968"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Supply</a:t>
              </a:r>
            </a:p>
          </p:txBody>
        </p:sp>
        <p:sp>
          <p:nvSpPr>
            <p:cNvPr id="11" name="TextBox 10">
              <a:extLst>
                <a:ext uri="{FF2B5EF4-FFF2-40B4-BE49-F238E27FC236}">
                  <a16:creationId xmlns:a16="http://schemas.microsoft.com/office/drawing/2014/main" id="{4252604A-5CD4-46F2-AE41-446D819AF8FF}"/>
                </a:ext>
              </a:extLst>
            </p:cNvPr>
            <p:cNvSpPr txBox="1"/>
            <p:nvPr/>
          </p:nvSpPr>
          <p:spPr>
            <a:xfrm>
              <a:off x="8378090" y="1793445"/>
              <a:ext cx="1424353"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Demand</a:t>
              </a:r>
            </a:p>
          </p:txBody>
        </p:sp>
      </p:grpSp>
      <p:pic>
        <p:nvPicPr>
          <p:cNvPr id="12" name="Picture 11">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909" y="3024457"/>
            <a:ext cx="6491432" cy="2806549"/>
          </a:xfrm>
          <a:prstGeom prst="rect">
            <a:avLst/>
          </a:prstGeom>
        </p:spPr>
      </p:pic>
      <p:sp>
        <p:nvSpPr>
          <p:cNvPr id="13" name="Oval 12">
            <a:extLst>
              <a:ext uri="{FF2B5EF4-FFF2-40B4-BE49-F238E27FC236}">
                <a16:creationId xmlns:a16="http://schemas.microsoft.com/office/drawing/2014/main" id="{2AD0635C-2331-2544-96E0-A69100FF546F}"/>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9.mp3" descr="Lecture5_Slide9.mp3">
            <a:hlinkClick r:id="" action="ppaction://media"/>
            <a:extLst>
              <a:ext uri="{FF2B5EF4-FFF2-40B4-BE49-F238E27FC236}">
                <a16:creationId xmlns:a16="http://schemas.microsoft.com/office/drawing/2014/main" id="{98F959F5-3BA6-134E-BBF3-6E9B8AE0A8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0532" y="1313570"/>
            <a:ext cx="812800" cy="812800"/>
          </a:xfrm>
          <a:prstGeom prst="rect">
            <a:avLst/>
          </a:prstGeom>
        </p:spPr>
      </p:pic>
    </p:spTree>
    <p:extLst>
      <p:ext uri="{BB962C8B-B14F-4D97-AF65-F5344CB8AC3E}">
        <p14:creationId xmlns:p14="http://schemas.microsoft.com/office/powerpoint/2010/main" val="23640646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81A173-7DDE-4AF4-B9B9-0B2F78C638CF}">
  <ds:schemaRefs>
    <ds:schemaRef ds:uri="http://schemas.microsoft.com/sharepoint/v3/contenttype/forms"/>
  </ds:schemaRefs>
</ds:datastoreItem>
</file>

<file path=customXml/itemProps2.xml><?xml version="1.0" encoding="utf-8"?>
<ds:datastoreItem xmlns:ds="http://schemas.openxmlformats.org/officeDocument/2006/customXml" ds:itemID="{230DE86C-F765-4DC4-AE65-625028AC3B2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9D1A092-52BD-4EA1-A3A9-5957F9F39426}">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150</TotalTime>
  <Words>6146</Words>
  <Application>Microsoft Office PowerPoint</Application>
  <PresentationFormat>Widescreen</PresentationFormat>
  <Paragraphs>247</Paragraphs>
  <Slides>26</Slides>
  <Notes>22</Notes>
  <HiddenSlides>0</HiddenSlides>
  <MMClips>22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Arial</vt:lpstr>
      <vt:lpstr>Calibri</vt:lpstr>
      <vt:lpstr>Cambria Math</vt:lpstr>
      <vt:lpstr>Montserrat</vt:lpstr>
      <vt:lpstr>Open Sans</vt:lpstr>
      <vt:lpstr>Open Sans  </vt:lpstr>
      <vt:lpstr>Open Sans ExtraBold</vt:lpstr>
      <vt:lpstr>Open Sans Semibold</vt:lpstr>
      <vt:lpstr>Open Sans Semibold</vt:lpstr>
      <vt:lpstr>Segoe UI</vt:lpstr>
      <vt:lpstr>Segoe UI Semibold</vt:lpstr>
      <vt:lpstr>CCG_ppt</vt:lpstr>
      <vt:lpstr>1_CCG_ppt</vt:lpstr>
      <vt:lpstr>LECTURE 5 TIME IN ENERGY SYSTEM MODELS</vt:lpstr>
      <vt:lpstr>Learning outcomes</vt:lpstr>
      <vt:lpstr>5.1 Time-dependent demand</vt:lpstr>
      <vt:lpstr>5.1 Time-dependent demand</vt:lpstr>
      <vt:lpstr>5.1 Time-dependent demand</vt:lpstr>
      <vt:lpstr>5.1 Time-dependent demand</vt:lpstr>
      <vt:lpstr>5.1 Time-dependent demand</vt:lpstr>
      <vt:lpstr>Lecture 5.1 References</vt:lpstr>
      <vt:lpstr>5.2 Time-dependent supply</vt:lpstr>
      <vt:lpstr>5.2 Time-dependent supply</vt:lpstr>
      <vt:lpstr>5.2 Time-dependent supply</vt:lpstr>
      <vt:lpstr>5.2 Time-dependent supply</vt:lpstr>
      <vt:lpstr>5.2 Time-dependent supply</vt:lpstr>
      <vt:lpstr>Lecture 5.2 References</vt:lpstr>
      <vt:lpstr>5.3 Representing all time scales</vt:lpstr>
      <vt:lpstr>5.3 Representing all time scales</vt:lpstr>
      <vt:lpstr>5.3 Representing all time scales</vt:lpstr>
      <vt:lpstr>5.3 Representing all time scales</vt:lpstr>
      <vt:lpstr>5.3 Representing all time scales</vt:lpstr>
      <vt:lpstr>Lecture 5.2 References</vt:lpstr>
      <vt:lpstr>5.4 Time-dependent parameters</vt:lpstr>
      <vt:lpstr>5.4 Time-dependent parameters</vt:lpstr>
      <vt:lpstr>5.4 Time-dependent parameters</vt:lpstr>
      <vt:lpstr>5.4 Time-dependent parameters</vt:lpstr>
      <vt:lpstr>5.4 Time-dependent parameters</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5 TIME IN ENERGY SYSTEM MODELS</dc:title>
  <dc:creator>Francesco Gardumi</dc:creator>
  <cp:lastModifiedBy>Vignesh Sridharan</cp:lastModifiedBy>
  <cp:revision>17</cp:revision>
  <dcterms:created xsi:type="dcterms:W3CDTF">2021-05-20T11:41:38Z</dcterms:created>
  <dcterms:modified xsi:type="dcterms:W3CDTF">2021-06-16T17:27:02Z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