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jEZ8wAF658ySczTLVpd22gXZQt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According to IRENA a power system is considered to be flexible if it can cost-effectively, reliably and across all time scales</a:t>
            </a:r>
            <a:r>
              <a:rPr lang="en-GB"/>
              <a:t> do the following</a:t>
            </a:r>
            <a:r>
              <a:rPr lang="en-GB"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1) </a:t>
            </a:r>
            <a:r>
              <a:rPr lang="en-GB"/>
              <a:t>Avoids</a:t>
            </a:r>
            <a:r>
              <a:rPr lang="en-GB" sz="1200">
                <a:solidFill>
                  <a:schemeClr val="dk1"/>
                </a:solidFill>
                <a:latin typeface="Calibri"/>
                <a:ea typeface="Calibri"/>
                <a:cs typeface="Calibri"/>
                <a:sym typeface="Calibri"/>
              </a:rPr>
              <a:t> loss of loads and meet the peak demand and peak net loads. Therefore lost load is one of the measures often used for flexibility risk assessment of a system or scenarios for system transition.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2) Maintains a reliable balance of supply and demand at all times by ensuring: </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•the availability of sufficient capability to ramp up and down demand or supply or both</a:t>
            </a:r>
            <a:r>
              <a:rPr lang="en-GB"/>
              <a:t>,</a:t>
            </a:r>
            <a:r>
              <a:rPr lang="en-GB" sz="1200">
                <a:solidFill>
                  <a:schemeClr val="dk1"/>
                </a:solidFill>
                <a:latin typeface="Calibri"/>
                <a:ea typeface="Calibri"/>
                <a:cs typeface="Calibri"/>
                <a:sym typeface="Calibri"/>
              </a:rPr>
              <a:t> through ensuring minimum reserve capacity and minimum inertia limit. </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•the availability of adequate fast-starting capacity </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a:t>
            </a:r>
            <a:r>
              <a:rPr lang="en-GB"/>
              <a:t>a system</a:t>
            </a:r>
            <a:r>
              <a:rPr lang="en-GB" sz="1200">
                <a:solidFill>
                  <a:schemeClr val="dk1"/>
                </a:solidFill>
                <a:latin typeface="Calibri"/>
                <a:ea typeface="Calibri"/>
                <a:cs typeface="Calibri"/>
                <a:sym typeface="Calibri"/>
              </a:rPr>
              <a:t> </a:t>
            </a:r>
            <a:r>
              <a:rPr lang="en-GB"/>
              <a:t>that </a:t>
            </a:r>
            <a:r>
              <a:rPr lang="en-GB" sz="1200">
                <a:solidFill>
                  <a:schemeClr val="dk1"/>
                </a:solidFill>
                <a:latin typeface="Calibri"/>
                <a:ea typeface="Calibri"/>
                <a:cs typeface="Calibri"/>
                <a:sym typeface="Calibri"/>
              </a:rPr>
              <a:t>can operate safely during low net loads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Reserve inadequacy is another measure used to assess the flexibility risks in a system.</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3) Incorporates adequate storage potential through sector coupling and investment in storage capacities to balance high </a:t>
            </a:r>
            <a:r>
              <a:rPr lang="en-GB"/>
              <a:t>V.R.E.</a:t>
            </a:r>
            <a:r>
              <a:rPr lang="en-GB" sz="1200">
                <a:solidFill>
                  <a:schemeClr val="dk1"/>
                </a:solidFill>
                <a:latin typeface="Calibri"/>
                <a:ea typeface="Calibri"/>
                <a:cs typeface="Calibri"/>
                <a:sym typeface="Calibri"/>
              </a:rPr>
              <a:t> generation periods and periods of high demand but low </a:t>
            </a:r>
            <a:r>
              <a:rPr lang="en-GB"/>
              <a:t>V.R.E.</a:t>
            </a:r>
            <a:r>
              <a:rPr lang="en-GB" sz="1200">
                <a:solidFill>
                  <a:schemeClr val="dk1"/>
                </a:solidFill>
                <a:latin typeface="Calibri"/>
                <a:ea typeface="Calibri"/>
                <a:cs typeface="Calibri"/>
                <a:sym typeface="Calibri"/>
              </a:rPr>
              <a:t> generation and avoid curtailment. Power spillage</a:t>
            </a:r>
            <a:r>
              <a:rPr lang="en-GB"/>
              <a:t> </a:t>
            </a:r>
            <a:r>
              <a:rPr lang="en-GB" sz="1200">
                <a:solidFill>
                  <a:schemeClr val="dk1"/>
                </a:solidFill>
                <a:latin typeface="Calibri"/>
                <a:ea typeface="Calibri"/>
                <a:cs typeface="Calibri"/>
                <a:sym typeface="Calibri"/>
              </a:rPr>
              <a:t>(</a:t>
            </a:r>
            <a:r>
              <a:rPr lang="en-GB"/>
              <a:t>that is, the</a:t>
            </a:r>
            <a:r>
              <a:rPr lang="en-GB" sz="1200">
                <a:solidFill>
                  <a:schemeClr val="dk1"/>
                </a:solidFill>
                <a:latin typeface="Calibri"/>
                <a:ea typeface="Calibri"/>
                <a:cs typeface="Calibri"/>
                <a:sym typeface="Calibri"/>
              </a:rPr>
              <a:t> amount of variable renewable electricity that is not used</a:t>
            </a:r>
            <a:r>
              <a:rPr lang="en-GB"/>
              <a:t>)</a:t>
            </a:r>
            <a:r>
              <a:rPr lang="en-GB" sz="1200">
                <a:solidFill>
                  <a:schemeClr val="dk1"/>
                </a:solidFill>
                <a:latin typeface="Calibri"/>
                <a:ea typeface="Calibri"/>
                <a:cs typeface="Calibri"/>
                <a:sym typeface="Calibri"/>
              </a:rPr>
              <a:t> and amount of power curtailment are other measures often used for flexibility assessment.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4) Incorporates demand-side management measures to adjust demand to respond to periods of supply shortages and </a:t>
            </a:r>
            <a:r>
              <a:rPr lang="en-GB"/>
              <a:t>over-generation</a:t>
            </a:r>
            <a:r>
              <a:rPr lang="en-GB"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5) </a:t>
            </a:r>
            <a:r>
              <a:rPr lang="en-GB"/>
              <a:t>Ensures</a:t>
            </a:r>
            <a:r>
              <a:rPr lang="en-GB" sz="1200">
                <a:solidFill>
                  <a:schemeClr val="dk1"/>
                </a:solidFill>
                <a:latin typeface="Calibri"/>
                <a:ea typeface="Calibri"/>
                <a:cs typeface="Calibri"/>
                <a:sym typeface="Calibri"/>
              </a:rPr>
              <a:t> an adequate supply of ancillary services to maintain system capabilities to mitigate possible </a:t>
            </a:r>
            <a:r>
              <a:rPr lang="en-GB"/>
              <a:t>destabilizing</a:t>
            </a:r>
            <a:r>
              <a:rPr lang="en-GB" sz="1200">
                <a:solidFill>
                  <a:schemeClr val="dk1"/>
                </a:solidFill>
                <a:latin typeface="Calibri"/>
                <a:ea typeface="Calibri"/>
                <a:cs typeface="Calibri"/>
                <a:sym typeface="Calibri"/>
              </a:rPr>
              <a:t> events.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6) Improves operation practices and incorporate market restructuring to unlock the flexibility potential of the network.</a:t>
            </a:r>
            <a:endParaRPr sz="1200">
              <a:solidFill>
                <a:schemeClr val="dk1"/>
              </a:solidFill>
              <a:latin typeface="Calibri"/>
              <a:ea typeface="Calibri"/>
              <a:cs typeface="Calibri"/>
              <a:sym typeface="Calibri"/>
            </a:endParaRPr>
          </a:p>
        </p:txBody>
      </p:sp>
      <p:sp>
        <p:nvSpPr>
          <p:cNvPr id="223" name="Google Shape;22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The flexibility in the power system is traditionally associated with dispatchable thermal plants. However, power systems can use a range of flexibility resources to manage the variations in the net load. The types and potentials of these resources vary from region to region.</a:t>
            </a:r>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According to IRENA these solutions include “the geographic distribution of variable renewable electricity generators, pooling of resources, restructuring markets to remunerate flexibility, enhancing grid infrastructure, deploying advanced battery technologies, developing demand-side management programmes and enhancing the cycling capabilities of thermal generators. Sector coupling also provides flexibility to the system with the power to heat, power to gas and exploiting the storage potential via </a:t>
            </a:r>
            <a:r>
              <a:rPr lang="en-GB">
                <a:solidFill>
                  <a:srgbClr val="000000"/>
                </a:solidFill>
                <a:latin typeface="Arial"/>
                <a:ea typeface="Arial"/>
                <a:cs typeface="Arial"/>
                <a:sym typeface="Arial"/>
              </a:rPr>
              <a:t>E.V.</a:t>
            </a:r>
            <a:r>
              <a:rPr b="0" i="0" lang="en-GB" sz="1200" u="none" cap="none" strike="noStrike">
                <a:solidFill>
                  <a:srgbClr val="000000"/>
                </a:solidFill>
                <a:latin typeface="Arial"/>
                <a:ea typeface="Arial"/>
                <a:cs typeface="Arial"/>
                <a:sym typeface="Arial"/>
              </a:rPr>
              <a:t> charging.”</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To reliably accommodate higher shares of renewables in the power system, we should unlock the full flexibility potential of the energy system, and flexibility should be harnessed in all sectors of the energy system. Identifying the potential and availability of flexibility resources in a power system is critical to further </a:t>
            </a:r>
            <a:r>
              <a:rPr lang="en-GB">
                <a:solidFill>
                  <a:srgbClr val="000000"/>
                </a:solidFill>
                <a:latin typeface="Arial"/>
                <a:ea typeface="Arial"/>
                <a:cs typeface="Arial"/>
                <a:sym typeface="Arial"/>
              </a:rPr>
              <a:t>advance and</a:t>
            </a:r>
            <a:r>
              <a:rPr b="0" i="0" lang="en-GB" sz="1200" u="none" cap="none" strike="noStrike">
                <a:solidFill>
                  <a:srgbClr val="000000"/>
                </a:solidFill>
                <a:latin typeface="Arial"/>
                <a:ea typeface="Arial"/>
                <a:cs typeface="Arial"/>
                <a:sym typeface="Arial"/>
              </a:rPr>
              <a:t> achieve the energy transition goals.</a:t>
            </a:r>
            <a:endParaRPr/>
          </a:p>
        </p:txBody>
      </p:sp>
      <p:sp>
        <p:nvSpPr>
          <p:cNvPr id="235" name="Google Shape;23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The flexibility of a power system depends on how the power system has developed over time, based on resources, policies, and growth path. The size, level of modernization of a power system, and demand growth prospects are key flexibility attributes. For example, demand growth stalls in many large, modern systems due to industrialization reaching maturity and an emphasis on energy efficiency. Therefore the system faces overcapacity that was built to support past demand growth, with many of the thermal power plants depreciating. Thus the system has to invest in costly retrofitting options, and investment in new assets will be more costly. </a:t>
            </a:r>
            <a:endParaRPr/>
          </a:p>
          <a:p>
            <a:pPr indent="0" lvl="0" marL="15875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In developing regions, however, planning for flexibility is easier. New capacity should be built to supply the growing demand and this provides the opportunity to embed flexibility measures in market design and grid codes for new assets. </a:t>
            </a:r>
            <a:endParaRPr/>
          </a:p>
          <a:p>
            <a:pPr indent="0" lvl="0" marL="15875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Planning for flexibility is a continuous, complex multi-step process and requires accounting for all possible sources. Many different factors should be taken into account, and that form a complex mathematical problem that should be solved using appropriate tools. As the share of V.R.E. grows, power systems goes through a transition. A detailed study of the system is needed to consider both technical and institutional aspects of flexibility, while final decisions are usually made based on least-cost principles. It is sensible to plan ahead for flexibility rather than exploring suboptimal investments after flexibility issues arise in a power system. Here we review the flexibility assessment method outlined by IRENA.</a:t>
            </a:r>
            <a:endParaRPr/>
          </a:p>
        </p:txBody>
      </p:sp>
      <p:sp>
        <p:nvSpPr>
          <p:cNvPr id="285" name="Google Shape;28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flexibility assessment process starts with an assessment of current flexibility gaps and extends into the future. Depending on the system's present state, integration measures might be necessary for the future or may already be a matter of urgency</a:t>
            </a:r>
            <a:r>
              <a:rPr lang="en-GB"/>
              <a:t>.</a:t>
            </a:r>
            <a:r>
              <a:rPr lang="en-GB" sz="1200">
                <a:solidFill>
                  <a:schemeClr val="dk1"/>
                </a:solidFill>
                <a:latin typeface="Calibri"/>
                <a:ea typeface="Calibri"/>
                <a:cs typeface="Calibri"/>
                <a:sym typeface="Calibri"/>
              </a:rPr>
              <a:t> </a:t>
            </a:r>
            <a:r>
              <a:rPr lang="en-GB"/>
              <a:t>This </a:t>
            </a:r>
            <a:r>
              <a:rPr lang="en-GB" sz="1200">
                <a:solidFill>
                  <a:schemeClr val="dk1"/>
                </a:solidFill>
                <a:latin typeface="Calibri"/>
                <a:ea typeface="Calibri"/>
                <a:cs typeface="Calibri"/>
                <a:sym typeface="Calibri"/>
              </a:rPr>
              <a:t>greatly changes the list of available options and associated costs. The method has three steps: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first step is assessing</a:t>
            </a:r>
            <a:r>
              <a:rPr lang="en-GB"/>
              <a:t> the</a:t>
            </a:r>
            <a:r>
              <a:rPr lang="en-GB" sz="1200">
                <a:solidFill>
                  <a:schemeClr val="dk1"/>
                </a:solidFill>
                <a:latin typeface="Calibri"/>
                <a:ea typeface="Calibri"/>
                <a:cs typeface="Calibri"/>
                <a:sym typeface="Calibri"/>
              </a:rPr>
              <a:t> current flexibility status and identifying inexpensive and investment-free ways to unlock existing flexibility through improvements in operational practices and market restructuring. The main aim of </a:t>
            </a:r>
            <a:r>
              <a:rPr lang="en-GB"/>
              <a:t>the flexibility</a:t>
            </a:r>
            <a:r>
              <a:rPr lang="en-GB" sz="1200">
                <a:solidFill>
                  <a:schemeClr val="dk1"/>
                </a:solidFill>
                <a:latin typeface="Calibri"/>
                <a:ea typeface="Calibri"/>
                <a:cs typeface="Calibri"/>
                <a:sym typeface="Calibri"/>
              </a:rPr>
              <a:t> assessment of an existing system is to: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identify current flexibility gaps,</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assess the maximum share of </a:t>
            </a:r>
            <a:r>
              <a:rPr lang="en-GB"/>
              <a:t>V.R.E.</a:t>
            </a:r>
            <a:r>
              <a:rPr lang="en-GB" sz="1200">
                <a:solidFill>
                  <a:schemeClr val="dk1"/>
                </a:solidFill>
                <a:latin typeface="Calibri"/>
                <a:ea typeface="Calibri"/>
                <a:cs typeface="Calibri"/>
                <a:sym typeface="Calibri"/>
              </a:rPr>
              <a:t> that can be integrated without significantly changing the </a:t>
            </a:r>
            <a:r>
              <a:rPr lang="en-GB"/>
              <a:t>non-V.R.E.</a:t>
            </a:r>
            <a:r>
              <a:rPr lang="en-GB" sz="1200">
                <a:solidFill>
                  <a:schemeClr val="dk1"/>
                </a:solidFill>
                <a:latin typeface="Calibri"/>
                <a:ea typeface="Calibri"/>
                <a:cs typeface="Calibri"/>
                <a:sym typeface="Calibri"/>
              </a:rPr>
              <a:t> component of the grid,</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estimate the time left until the existing flexibility is exhausted</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identify a least-cost set of solutions to unlock existing flexibility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 the next steps, if flexibility gaps are identified, mitigation measures can be simulated and assessed for their effectiveness and compared based on their costs and benefits; otherwise, after identifying a pathway to exploit existing flexibility, a long-term assessment should be conducted to complement the planning process. The main goal of </a:t>
            </a:r>
            <a:r>
              <a:rPr lang="en-GB"/>
              <a:t>a long-term</a:t>
            </a:r>
            <a:r>
              <a:rPr lang="en-GB" sz="1200">
                <a:solidFill>
                  <a:schemeClr val="dk1"/>
                </a:solidFill>
                <a:latin typeface="Calibri"/>
                <a:ea typeface="Calibri"/>
                <a:cs typeface="Calibri"/>
                <a:sym typeface="Calibri"/>
              </a:rPr>
              <a:t> flexibility assessment is identifying future investments in generation, transmission</a:t>
            </a:r>
            <a:r>
              <a:rPr lang="en-GB"/>
              <a:t>,</a:t>
            </a:r>
            <a:r>
              <a:rPr lang="en-GB" sz="1200">
                <a:solidFill>
                  <a:schemeClr val="dk1"/>
                </a:solidFill>
                <a:latin typeface="Calibri"/>
                <a:ea typeface="Calibri"/>
                <a:cs typeface="Calibri"/>
                <a:sym typeface="Calibri"/>
              </a:rPr>
              <a:t> and storage and exploring the full long-term flexibility potential of demand-side management programmes and sector coupling. </a:t>
            </a:r>
            <a:endParaRPr sz="1200">
              <a:solidFill>
                <a:schemeClr val="dk1"/>
              </a:solidFill>
              <a:latin typeface="Calibri"/>
              <a:ea typeface="Calibri"/>
              <a:cs typeface="Calibri"/>
              <a:sym typeface="Calibri"/>
            </a:endParaRPr>
          </a:p>
          <a:p>
            <a:pPr indent="0" lvl="0" marL="0" rtl="0" algn="l">
              <a:spcBef>
                <a:spcPts val="0"/>
              </a:spcBef>
              <a:spcAft>
                <a:spcPts val="0"/>
              </a:spcAft>
              <a:buNone/>
            </a:pP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methodology suggests using one or more tools with specific computational capabilities such as geospatial planning, dispatch simulation</a:t>
            </a:r>
            <a:r>
              <a:rPr lang="en-GB"/>
              <a:t>,</a:t>
            </a:r>
            <a:r>
              <a:rPr lang="en-GB" sz="1200">
                <a:solidFill>
                  <a:schemeClr val="dk1"/>
                </a:solidFill>
                <a:latin typeface="Calibri"/>
                <a:ea typeface="Calibri"/>
                <a:cs typeface="Calibri"/>
                <a:sym typeface="Calibri"/>
              </a:rPr>
              <a:t> and long-term capacity expansion. Such tools can </a:t>
            </a:r>
            <a:r>
              <a:rPr lang="en-GB"/>
              <a:t>optimize</a:t>
            </a:r>
            <a:r>
              <a:rPr lang="en-GB" sz="1200">
                <a:solidFill>
                  <a:schemeClr val="dk1"/>
                </a:solidFill>
                <a:latin typeface="Calibri"/>
                <a:ea typeface="Calibri"/>
                <a:cs typeface="Calibri"/>
                <a:sym typeface="Calibri"/>
              </a:rPr>
              <a:t> system operations and investments at time scales that are representative of electricity markets. </a:t>
            </a:r>
            <a:endParaRPr sz="1200">
              <a:solidFill>
                <a:schemeClr val="dk1"/>
              </a:solidFill>
              <a:latin typeface="Calibri"/>
              <a:ea typeface="Calibri"/>
              <a:cs typeface="Calibri"/>
              <a:sym typeface="Calibri"/>
            </a:endParaRPr>
          </a:p>
        </p:txBody>
      </p:sp>
      <p:sp>
        <p:nvSpPr>
          <p:cNvPr id="297" name="Google Shape;29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0E101A"/>
                </a:solidFill>
              </a:rPr>
              <a:t>Currently, dispatchable generators are the largest source of flexibility on the supply side. According to I.E.A., "A flexible generator is one with fast ramping capabilities, a low minimum operating level and fast start-up and shutdown times". Three major groups of generation technologies can be identified based on their ability to alter their output:  </a:t>
            </a:r>
            <a:endParaRPr/>
          </a:p>
          <a:p>
            <a:pPr indent="0" lvl="0" marL="0" rtl="0" algn="l">
              <a:spcBef>
                <a:spcPts val="0"/>
              </a:spcBef>
              <a:spcAft>
                <a:spcPts val="0"/>
              </a:spcAft>
              <a:buNone/>
            </a:pPr>
            <a:r>
              <a:t/>
            </a:r>
            <a:endParaRPr>
              <a:solidFill>
                <a:srgbClr val="0E101A"/>
              </a:solidFill>
            </a:endParaRPr>
          </a:p>
          <a:p>
            <a:pPr indent="0" lvl="0" marL="0" rtl="0" algn="l">
              <a:spcBef>
                <a:spcPts val="0"/>
              </a:spcBef>
              <a:spcAft>
                <a:spcPts val="0"/>
              </a:spcAft>
              <a:buNone/>
            </a:pPr>
            <a:r>
              <a:rPr b="1" lang="en-GB">
                <a:solidFill>
                  <a:srgbClr val="0E101A"/>
                </a:solidFill>
              </a:rPr>
              <a:t>Baseload units</a:t>
            </a:r>
            <a:r>
              <a:rPr lang="en-GB">
                <a:solidFill>
                  <a:srgbClr val="0E101A"/>
                </a:solidFill>
              </a:rPr>
              <a:t> usually have limited cycling capabilities and cannot ramp up or down their output quickly. Baseload technologies usually require a large upfront investment. However, they can produce large amounts of power at a relatively low operating cost. Therefore, they are used to supply the non-variable part of power demand. An example of a baseload unit is a nuclear plant.</a:t>
            </a:r>
            <a:endParaRPr/>
          </a:p>
          <a:p>
            <a:pPr indent="0" lvl="0" marL="0" rtl="0" algn="l">
              <a:spcBef>
                <a:spcPts val="0"/>
              </a:spcBef>
              <a:spcAft>
                <a:spcPts val="0"/>
              </a:spcAft>
              <a:buNone/>
            </a:pPr>
            <a:r>
              <a:rPr b="1" lang="en-GB">
                <a:solidFill>
                  <a:srgbClr val="0E101A"/>
                </a:solidFill>
              </a:rPr>
              <a:t>Peak generators</a:t>
            </a:r>
            <a:r>
              <a:rPr lang="en-GB">
                <a:solidFill>
                  <a:srgbClr val="0E101A"/>
                </a:solidFill>
              </a:rPr>
              <a:t> usually have opposite techno-economic characteristics; they require a lower upfront investment but higher operating cost. Peak generators have a very flexible operation and have the characteristics of rapid start-up and shut down, fast ramping capabilities, and low minimum operational level. Therefore they are suitable for fast response to short-term variability over peak hours and forecast errors. Peak generators usually have very low capacity factors and have a different business model compared to baseload units. Examples of peak generation units are open cycle gas turbines and internal combustion generators.</a:t>
            </a:r>
            <a:endParaRPr/>
          </a:p>
          <a:p>
            <a:pPr indent="0" lvl="0" marL="0" rtl="0" algn="l">
              <a:spcBef>
                <a:spcPts val="0"/>
              </a:spcBef>
              <a:spcAft>
                <a:spcPts val="0"/>
              </a:spcAft>
              <a:buNone/>
            </a:pPr>
            <a:r>
              <a:rPr b="1" lang="en-GB">
                <a:solidFill>
                  <a:srgbClr val="0E101A"/>
                </a:solidFill>
              </a:rPr>
              <a:t>Mid-merit generators</a:t>
            </a:r>
            <a:r>
              <a:rPr lang="en-GB">
                <a:solidFill>
                  <a:srgbClr val="0E101A"/>
                </a:solidFill>
              </a:rPr>
              <a:t> can be used either as baseload or peak load and usually have a slower response rate compared to peak generators. They can provide flexibility within an hour and are used for load following and supplying the intermediate demand. Examples of intermediate generators are combined-cycle gas turbines and hydropower.</a:t>
            </a:r>
            <a:endParaRPr/>
          </a:p>
        </p:txBody>
      </p:sp>
      <p:sp>
        <p:nvSpPr>
          <p:cNvPr id="338" name="Google Shape;33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There </a:t>
            </a:r>
            <a:r>
              <a:rPr lang="en-GB">
                <a:solidFill>
                  <a:srgbClr val="000000"/>
                </a:solidFill>
                <a:latin typeface="Arial"/>
                <a:ea typeface="Arial"/>
                <a:cs typeface="Arial"/>
                <a:sym typeface="Arial"/>
              </a:rPr>
              <a:t>have</a:t>
            </a:r>
            <a:r>
              <a:rPr b="0" i="0" lang="en-GB" sz="1200" u="none" cap="none" strike="noStrike">
                <a:solidFill>
                  <a:srgbClr val="000000"/>
                </a:solidFill>
                <a:latin typeface="Arial"/>
                <a:ea typeface="Arial"/>
                <a:cs typeface="Arial"/>
                <a:sym typeface="Arial"/>
              </a:rPr>
              <a:t> been growing attempts to improve the flexibility provided by thermal generations as the </a:t>
            </a:r>
            <a:r>
              <a:rPr lang="en-GB">
                <a:solidFill>
                  <a:srgbClr val="000000"/>
                </a:solidFill>
                <a:latin typeface="Arial"/>
                <a:ea typeface="Arial"/>
                <a:cs typeface="Arial"/>
                <a:sym typeface="Arial"/>
              </a:rPr>
              <a:t>V.R.E.</a:t>
            </a:r>
            <a:r>
              <a:rPr b="0" i="0" lang="en-GB" sz="1200" u="none" cap="none" strike="noStrike">
                <a:solidFill>
                  <a:srgbClr val="000000"/>
                </a:solidFill>
                <a:latin typeface="Arial"/>
                <a:ea typeface="Arial"/>
                <a:cs typeface="Arial"/>
                <a:sym typeface="Arial"/>
              </a:rPr>
              <a:t> sources are gradually becoming the mainstay of the power system. Modern designs of thermal generators offer improved performance, such as higher ramping rates and faster start-up, especially for coal and gas technologies.</a:t>
            </a:r>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Nuclear power plants have varying levels of flexibility, and some have the technical ability to ramp up or down relatively rapidly. According to </a:t>
            </a:r>
            <a:r>
              <a:rPr lang="en-GB">
                <a:solidFill>
                  <a:srgbClr val="000000"/>
                </a:solidFill>
                <a:latin typeface="Arial"/>
                <a:ea typeface="Arial"/>
                <a:cs typeface="Arial"/>
                <a:sym typeface="Arial"/>
              </a:rPr>
              <a:t>I.E.A.,</a:t>
            </a:r>
            <a:r>
              <a:rPr b="0" i="0" lang="en-GB" sz="1200" u="none" cap="none" strike="noStrike">
                <a:solidFill>
                  <a:srgbClr val="000000"/>
                </a:solidFill>
                <a:latin typeface="Arial"/>
                <a:ea typeface="Arial"/>
                <a:cs typeface="Arial"/>
                <a:sym typeface="Arial"/>
              </a:rPr>
              <a:t> some nuclear plants' operation data </a:t>
            </a:r>
            <a:r>
              <a:rPr lang="en-GB">
                <a:solidFill>
                  <a:srgbClr val="000000"/>
                </a:solidFill>
                <a:latin typeface="Arial"/>
                <a:ea typeface="Arial"/>
                <a:cs typeface="Arial"/>
                <a:sym typeface="Arial"/>
              </a:rPr>
              <a:t>show</a:t>
            </a:r>
            <a:r>
              <a:rPr b="0" i="0" lang="en-GB" sz="1200" u="none" cap="none" strike="noStrike">
                <a:solidFill>
                  <a:srgbClr val="000000"/>
                </a:solidFill>
                <a:latin typeface="Arial"/>
                <a:ea typeface="Arial"/>
                <a:cs typeface="Arial"/>
                <a:sym typeface="Arial"/>
              </a:rPr>
              <a:t> that in the load-following mode, they can ramp up from 30% to 100% in one hour (and vice-versa). However, this capability may be constrained to contingency use for economic or security reasons.</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In a system with a high share of </a:t>
            </a:r>
            <a:r>
              <a:rPr lang="en-GB">
                <a:solidFill>
                  <a:srgbClr val="000000"/>
                </a:solidFill>
                <a:latin typeface="Arial"/>
                <a:ea typeface="Arial"/>
                <a:cs typeface="Arial"/>
                <a:sym typeface="Arial"/>
              </a:rPr>
              <a:t>V.R.E.,</a:t>
            </a:r>
            <a:r>
              <a:rPr b="0" i="0" lang="en-GB" sz="1200" u="none" cap="none" strike="noStrike">
                <a:solidFill>
                  <a:srgbClr val="000000"/>
                </a:solidFill>
                <a:latin typeface="Arial"/>
                <a:ea typeface="Arial"/>
                <a:cs typeface="Arial"/>
                <a:sym typeface="Arial"/>
              </a:rPr>
              <a:t> limited curtailment of </a:t>
            </a:r>
            <a:r>
              <a:rPr lang="en-GB">
                <a:solidFill>
                  <a:srgbClr val="000000"/>
                </a:solidFill>
                <a:latin typeface="Arial"/>
                <a:ea typeface="Arial"/>
                <a:cs typeface="Arial"/>
                <a:sym typeface="Arial"/>
              </a:rPr>
              <a:t>V.R.E.</a:t>
            </a:r>
            <a:r>
              <a:rPr b="0" i="0" lang="en-GB" sz="1200" u="none" cap="none" strike="noStrike">
                <a:solidFill>
                  <a:srgbClr val="000000"/>
                </a:solidFill>
                <a:latin typeface="Arial"/>
                <a:ea typeface="Arial"/>
                <a:cs typeface="Arial"/>
                <a:sym typeface="Arial"/>
              </a:rPr>
              <a:t> can also be a very cost-effective source of flexibility and provide down-regulation. Geographic dispersion of </a:t>
            </a:r>
            <a:r>
              <a:rPr lang="en-GB">
                <a:solidFill>
                  <a:srgbClr val="000000"/>
                </a:solidFill>
                <a:latin typeface="Arial"/>
                <a:ea typeface="Arial"/>
                <a:cs typeface="Arial"/>
                <a:sym typeface="Arial"/>
              </a:rPr>
              <a:t>V.R.E.</a:t>
            </a:r>
            <a:r>
              <a:rPr b="0" i="0" lang="en-GB" sz="1200" u="none" cap="none" strike="noStrike">
                <a:solidFill>
                  <a:srgbClr val="000000"/>
                </a:solidFill>
                <a:latin typeface="Arial"/>
                <a:ea typeface="Arial"/>
                <a:cs typeface="Arial"/>
                <a:sym typeface="Arial"/>
              </a:rPr>
              <a:t> resources can also reduce the congestion on transmission and provide more flexibility to the system. In deregulated markets, flexibility is gradually becoming an important revenue source as generators should respond to price signals; therefore, flexibility gets remunerated. In regulated environments</a:t>
            </a:r>
            <a:r>
              <a:rPr lang="en-GB">
                <a:solidFill>
                  <a:srgbClr val="0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increasing the flexibility of existing plants through retrofitting plans is gaining attention as a </a:t>
            </a:r>
            <a:r>
              <a:rPr lang="en-GB">
                <a:solidFill>
                  <a:srgbClr val="000000"/>
                </a:solidFill>
                <a:latin typeface="Arial"/>
                <a:ea typeface="Arial"/>
                <a:cs typeface="Arial"/>
                <a:sym typeface="Arial"/>
              </a:rPr>
              <a:t>short to medium-term</a:t>
            </a:r>
            <a:r>
              <a:rPr b="0" i="0" lang="en-GB" sz="1200" u="none" cap="none" strike="noStrike">
                <a:solidFill>
                  <a:srgbClr val="000000"/>
                </a:solidFill>
                <a:latin typeface="Arial"/>
                <a:ea typeface="Arial"/>
                <a:cs typeface="Arial"/>
                <a:sym typeface="Arial"/>
              </a:rPr>
              <a:t> solution.</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lang="en-GB">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In summary, there are four key questions that should be answered to assess the flexibility provided by dispatchable generators:</a:t>
            </a:r>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a:t>
            </a:r>
            <a:r>
              <a:rPr lang="en-GB">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 What is the installed capacity of each dispatchable technology?</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a:t>
            </a:r>
            <a:r>
              <a:rPr lang="en-GB">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 How fast can each unit ramp up</a:t>
            </a:r>
            <a:r>
              <a:rPr lang="en-GB">
                <a:solidFill>
                  <a:srgbClr val="000000"/>
                </a:solidFill>
                <a:latin typeface="Arial"/>
                <a:ea typeface="Arial"/>
                <a:cs typeface="Arial"/>
                <a:sym typeface="Arial"/>
              </a:rPr>
              <a:t> or down</a:t>
            </a:r>
            <a:r>
              <a:rPr b="0" i="0" lang="en-GB" sz="1200" u="none" cap="none" strike="noStrike">
                <a:solidFill>
                  <a:srgbClr val="000000"/>
                </a:solidFill>
                <a:latin typeface="Arial"/>
                <a:ea typeface="Arial"/>
                <a:cs typeface="Arial"/>
                <a:sym typeface="Arial"/>
              </a:rPr>
              <a:t> its output?</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a:t>
            </a:r>
            <a:r>
              <a:rPr lang="en-GB">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 How quickly can it start up</a:t>
            </a:r>
            <a:r>
              <a:rPr lang="en-GB">
                <a:solidFill>
                  <a:srgbClr val="000000"/>
                </a:solidFill>
                <a:latin typeface="Arial"/>
                <a:ea typeface="Arial"/>
                <a:cs typeface="Arial"/>
                <a:sym typeface="Arial"/>
              </a:rPr>
              <a:t> or shut</a:t>
            </a:r>
            <a:r>
              <a:rPr b="0" i="0" lang="en-GB" sz="1200" u="none" cap="none" strike="noStrike">
                <a:solidFill>
                  <a:srgbClr val="000000"/>
                </a:solidFill>
                <a:latin typeface="Arial"/>
                <a:ea typeface="Arial"/>
                <a:cs typeface="Arial"/>
                <a:sym typeface="Arial"/>
              </a:rPr>
              <a:t> down?</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What is the minimum stable output level?</a:t>
            </a:r>
            <a:endParaRPr/>
          </a:p>
        </p:txBody>
      </p:sp>
      <p:sp>
        <p:nvSpPr>
          <p:cNvPr id="359" name="Google Shape;35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The primary purpose of electricity storage is to shift electricity supply over time by storing electricity when its value is the lowest and discharging when its value is the highest. The attributed value of electricity storage in this context comes from reductions in the overall generation cost by avoiding </a:t>
            </a:r>
            <a:r>
              <a:rPr lang="en-GB">
                <a:solidFill>
                  <a:srgbClr val="000000"/>
                </a:solidFill>
                <a:latin typeface="Arial"/>
                <a:ea typeface="Arial"/>
                <a:cs typeface="Arial"/>
                <a:sym typeface="Arial"/>
              </a:rPr>
              <a:t>V.R.E. </a:t>
            </a:r>
            <a:r>
              <a:rPr b="0" i="0" lang="en-GB" sz="1200" u="none" cap="none" strike="noStrike">
                <a:solidFill>
                  <a:srgbClr val="000000"/>
                </a:solidFill>
                <a:latin typeface="Arial"/>
                <a:ea typeface="Arial"/>
                <a:cs typeface="Arial"/>
                <a:sym typeface="Arial"/>
              </a:rPr>
              <a:t>curtailment, reducing thermal plants operation cycles</a:t>
            </a:r>
            <a:r>
              <a:rPr lang="en-GB">
                <a:solidFill>
                  <a:srgbClr val="0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and preventing more expensive generators from running. Storage can facilitate high shares of </a:t>
            </a:r>
            <a:r>
              <a:rPr lang="en-GB">
                <a:solidFill>
                  <a:srgbClr val="000000"/>
                </a:solidFill>
                <a:latin typeface="Arial"/>
                <a:ea typeface="Arial"/>
                <a:cs typeface="Arial"/>
                <a:sym typeface="Arial"/>
              </a:rPr>
              <a:t>V.R.E.</a:t>
            </a:r>
            <a:r>
              <a:rPr b="0" i="0" lang="en-GB" sz="1200" u="none" cap="none" strike="noStrike">
                <a:solidFill>
                  <a:srgbClr val="000000"/>
                </a:solidFill>
                <a:latin typeface="Arial"/>
                <a:ea typeface="Arial"/>
                <a:cs typeface="Arial"/>
                <a:sym typeface="Arial"/>
              </a:rPr>
              <a:t> by mitigating their impact on grid operations. We </a:t>
            </a:r>
            <a:r>
              <a:rPr lang="en-GB">
                <a:solidFill>
                  <a:srgbClr val="000000"/>
                </a:solidFill>
                <a:latin typeface="Arial"/>
                <a:ea typeface="Arial"/>
                <a:cs typeface="Arial"/>
                <a:sym typeface="Arial"/>
              </a:rPr>
              <a:t>previously discussed</a:t>
            </a:r>
            <a:r>
              <a:rPr b="0" i="0" lang="en-GB" sz="1200" u="none" cap="none" strike="noStrike">
                <a:solidFill>
                  <a:srgbClr val="000000"/>
                </a:solidFill>
                <a:latin typeface="Arial"/>
                <a:ea typeface="Arial"/>
                <a:cs typeface="Arial"/>
                <a:sym typeface="Arial"/>
              </a:rPr>
              <a:t> that the impacts of </a:t>
            </a:r>
            <a:r>
              <a:rPr lang="en-GB">
                <a:solidFill>
                  <a:srgbClr val="000000"/>
                </a:solidFill>
                <a:latin typeface="Arial"/>
                <a:ea typeface="Arial"/>
                <a:cs typeface="Arial"/>
                <a:sym typeface="Arial"/>
              </a:rPr>
              <a:t>V.R.E.</a:t>
            </a:r>
            <a:r>
              <a:rPr b="0" i="0" lang="en-GB" sz="1200" u="none" cap="none" strike="noStrike">
                <a:solidFill>
                  <a:srgbClr val="000000"/>
                </a:solidFill>
                <a:latin typeface="Arial"/>
                <a:ea typeface="Arial"/>
                <a:cs typeface="Arial"/>
                <a:sym typeface="Arial"/>
              </a:rPr>
              <a:t> vary over different time scales. Hence, to </a:t>
            </a:r>
            <a:r>
              <a:rPr lang="en-GB">
                <a:solidFill>
                  <a:srgbClr val="000000"/>
                </a:solidFill>
                <a:latin typeface="Arial"/>
                <a:ea typeface="Arial"/>
                <a:cs typeface="Arial"/>
                <a:sym typeface="Arial"/>
              </a:rPr>
              <a:t>maximize</a:t>
            </a:r>
            <a:r>
              <a:rPr b="0" i="0" lang="en-GB" sz="1200" u="none" cap="none" strike="noStrike">
                <a:solidFill>
                  <a:srgbClr val="000000"/>
                </a:solidFill>
                <a:latin typeface="Arial"/>
                <a:ea typeface="Arial"/>
                <a:cs typeface="Arial"/>
                <a:sym typeface="Arial"/>
              </a:rPr>
              <a:t> their value for the power system, storage technologies should have appropriate technical characteristics across different time scales such as fast response time and ability to provide inertia.</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At the shortest time scale (seconds), storage technologies such as pumped hydro and synchronous flywheels can provide inertia and reduce a system’s dependence on thermal generators for providing inertia. At </a:t>
            </a:r>
            <a:r>
              <a:rPr lang="en-GB">
                <a:solidFill>
                  <a:srgbClr val="000000"/>
                </a:solidFill>
                <a:latin typeface="Arial"/>
                <a:ea typeface="Arial"/>
                <a:cs typeface="Arial"/>
                <a:sym typeface="Arial"/>
              </a:rPr>
              <a:t>a time</a:t>
            </a:r>
            <a:r>
              <a:rPr b="0" i="0" lang="en-GB" sz="1200" u="none" cap="none" strike="noStrike">
                <a:solidFill>
                  <a:srgbClr val="000000"/>
                </a:solidFill>
                <a:latin typeface="Arial"/>
                <a:ea typeface="Arial"/>
                <a:cs typeface="Arial"/>
                <a:sym typeface="Arial"/>
              </a:rPr>
              <a:t> scale of seconds to minutes, storage</a:t>
            </a:r>
            <a:r>
              <a:rPr lang="en-GB">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is mainly used for balancing and provision of operational reserves. Technologies such as pumped hydro, the power to gas</a:t>
            </a:r>
            <a:r>
              <a:rPr lang="en-GB">
                <a:solidFill>
                  <a:srgbClr val="0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and state of the art long-duration batteries are used for balancing over more extended periods and between seasons.</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In summary, there are four key questions that should be answered in order to assess the flexibility provided by an energy storage unit:</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What is the installed capacity of each storage type?</a:t>
            </a:r>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a:t>
            </a:r>
            <a:r>
              <a:rPr lang="en-GB">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 How fast it can be charged</a:t>
            </a:r>
            <a:r>
              <a:rPr lang="en-GB">
                <a:solidFill>
                  <a:srgbClr val="000000"/>
                </a:solidFill>
                <a:latin typeface="Arial"/>
                <a:ea typeface="Arial"/>
                <a:cs typeface="Arial"/>
                <a:sym typeface="Arial"/>
              </a:rPr>
              <a:t> and discharged</a:t>
            </a:r>
            <a:r>
              <a:rPr b="0" i="0" lang="en-GB" sz="1200" u="none" cap="none" strike="noStrike">
                <a:solidFill>
                  <a:srgbClr val="000000"/>
                </a:solidFill>
                <a:latin typeface="Arial"/>
                <a:ea typeface="Arial"/>
                <a:cs typeface="Arial"/>
                <a:sym typeface="Arial"/>
              </a:rPr>
              <a:t>?</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What is the maximum energy storage capacity? </a:t>
            </a:r>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Can the storage unit provide inertia?</a:t>
            </a:r>
            <a:endParaRPr/>
          </a:p>
        </p:txBody>
      </p:sp>
      <p:sp>
        <p:nvSpPr>
          <p:cNvPr id="372" name="Google Shape;37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Grid flexibility through expanding interconnection and transmission lines allows the shared use of flexible resources to manage variability among connected regions. Therefore, while the storage balances supply and demand over time, transmission</a:t>
            </a:r>
            <a:r>
              <a:rPr lang="en-GB">
                <a:solidFill>
                  <a:srgbClr val="000000"/>
                </a:solidFill>
                <a:latin typeface="Arial"/>
                <a:ea typeface="Arial"/>
                <a:cs typeface="Arial"/>
                <a:sym typeface="Arial"/>
              </a:rPr>
              <a:t> </a:t>
            </a:r>
            <a:r>
              <a:rPr b="0" lang="en-GB">
                <a:solidFill>
                  <a:srgbClr val="000000"/>
                </a:solidFill>
                <a:latin typeface="Arial"/>
                <a:ea typeface="Arial"/>
                <a:cs typeface="Arial"/>
                <a:sym typeface="Arial"/>
              </a:rPr>
              <a:t>and</a:t>
            </a:r>
            <a:r>
              <a:rPr lang="en-GB">
                <a:solidFill>
                  <a:srgbClr val="000000"/>
                </a:solidFill>
                <a:latin typeface="Arial"/>
                <a:ea typeface="Arial"/>
                <a:cs typeface="Arial"/>
                <a:sym typeface="Arial"/>
              </a:rPr>
              <a:t> interconnection</a:t>
            </a:r>
            <a:r>
              <a:rPr b="0" i="0" lang="en-GB" sz="1200" u="none" cap="none" strike="noStrike">
                <a:solidFill>
                  <a:srgbClr val="000000"/>
                </a:solidFill>
                <a:latin typeface="Arial"/>
                <a:ea typeface="Arial"/>
                <a:cs typeface="Arial"/>
                <a:sym typeface="Arial"/>
              </a:rPr>
              <a:t> balance that over space.</a:t>
            </a:r>
            <a:r>
              <a:rPr lang="en-GB">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Grid flexibility bridges supply-side and demand-side flexibility.</a:t>
            </a:r>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Therefore, low flexibility in the grid could become a bottleneck to the system flexibility.</a:t>
            </a:r>
            <a:r>
              <a:rPr lang="en-GB">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For example, in a system with high supply-side flexibility, the congestion in the grid could still limit integrating high shares of </a:t>
            </a:r>
            <a:r>
              <a:rPr lang="en-GB">
                <a:solidFill>
                  <a:srgbClr val="000000"/>
                </a:solidFill>
                <a:latin typeface="Arial"/>
                <a:ea typeface="Arial"/>
                <a:cs typeface="Arial"/>
                <a:sym typeface="Arial"/>
              </a:rPr>
              <a:t>V.R</a:t>
            </a:r>
            <a:r>
              <a:rPr b="0" i="0" lang="en-GB" sz="1200" u="none" cap="none" strike="noStrike">
                <a:solidFill>
                  <a:srgbClr val="000000"/>
                </a:solidFill>
                <a:latin typeface="Arial"/>
                <a:ea typeface="Arial"/>
                <a:cs typeface="Arial"/>
                <a:sym typeface="Arial"/>
              </a:rPr>
              <a:t>.</a:t>
            </a:r>
            <a:r>
              <a:rPr lang="en-GB">
                <a:solidFill>
                  <a:srgbClr val="000000"/>
                </a:solidFill>
                <a:latin typeface="Arial"/>
                <a:ea typeface="Arial"/>
                <a:cs typeface="Arial"/>
                <a:sym typeface="Arial"/>
              </a:rPr>
              <a:t>E.</a:t>
            </a:r>
            <a:r>
              <a:rPr b="0" i="0" lang="en-GB" sz="1200" u="none" cap="none" strike="noStrike">
                <a:solidFill>
                  <a:srgbClr val="000000"/>
                </a:solidFill>
                <a:latin typeface="Arial"/>
                <a:ea typeface="Arial"/>
                <a:cs typeface="Arial"/>
                <a:sym typeface="Arial"/>
              </a:rPr>
              <a:t> Furthermore, inertia between two systems can be shared through synchronous connections (</a:t>
            </a:r>
            <a:r>
              <a:rPr b="0" lang="en-GB">
                <a:solidFill>
                  <a:srgbClr val="000000"/>
                </a:solidFill>
                <a:latin typeface="Arial"/>
                <a:ea typeface="Arial"/>
                <a:cs typeface="Arial"/>
                <a:sym typeface="Arial"/>
              </a:rPr>
              <a:t>via A.C.).</a:t>
            </a:r>
            <a:r>
              <a:rPr b="0" i="0" lang="en-GB" sz="1200" u="none" cap="none" strike="noStrike">
                <a:solidFill>
                  <a:srgbClr val="000000"/>
                </a:solidFill>
                <a:latin typeface="Arial"/>
                <a:ea typeface="Arial"/>
                <a:cs typeface="Arial"/>
                <a:sym typeface="Arial"/>
              </a:rPr>
              <a:t> For example, since the interconnection between Ireland and the UK is direct current (</a:t>
            </a:r>
            <a:r>
              <a:rPr lang="en-GB">
                <a:solidFill>
                  <a:srgbClr val="000000"/>
                </a:solidFill>
                <a:latin typeface="Arial"/>
                <a:ea typeface="Arial"/>
                <a:cs typeface="Arial"/>
                <a:sym typeface="Arial"/>
              </a:rPr>
              <a:t>or D.C.),</a:t>
            </a:r>
            <a:r>
              <a:rPr b="0" i="0" lang="en-GB" sz="1200" u="none" cap="none" strike="noStrike">
                <a:solidFill>
                  <a:srgbClr val="000000"/>
                </a:solidFill>
                <a:latin typeface="Arial"/>
                <a:ea typeface="Arial"/>
                <a:cs typeface="Arial"/>
                <a:sym typeface="Arial"/>
              </a:rPr>
              <a:t> the two regions cannot share inertia.</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The maximum flexibility capacity (power ramp) provided by an </a:t>
            </a:r>
            <a:r>
              <a:rPr lang="en-GB">
                <a:solidFill>
                  <a:srgbClr val="000000"/>
                </a:solidFill>
                <a:latin typeface="Arial"/>
                <a:ea typeface="Arial"/>
                <a:cs typeface="Arial"/>
                <a:sym typeface="Arial"/>
              </a:rPr>
              <a:t>interconnection </a:t>
            </a:r>
            <a:r>
              <a:rPr b="0" lang="en-GB">
                <a:solidFill>
                  <a:srgbClr val="000000"/>
                </a:solidFill>
                <a:latin typeface="Arial"/>
                <a:ea typeface="Arial"/>
                <a:cs typeface="Arial"/>
                <a:sym typeface="Arial"/>
              </a:rPr>
              <a:t>or</a:t>
            </a:r>
            <a:r>
              <a:rPr lang="en-GB">
                <a:solidFill>
                  <a:srgbClr val="000000"/>
                </a:solidFill>
                <a:latin typeface="Arial"/>
                <a:ea typeface="Arial"/>
                <a:cs typeface="Arial"/>
                <a:sym typeface="Arial"/>
              </a:rPr>
              <a:t> transmission </a:t>
            </a:r>
            <a:r>
              <a:rPr b="0" i="0" lang="en-GB" sz="1200" u="none" cap="none" strike="noStrike">
                <a:solidFill>
                  <a:srgbClr val="000000"/>
                </a:solidFill>
                <a:latin typeface="Arial"/>
                <a:ea typeface="Arial"/>
                <a:cs typeface="Arial"/>
                <a:sym typeface="Arial"/>
              </a:rPr>
              <a:t>line is approximately equal to twice its rated capacity</a:t>
            </a:r>
            <a:r>
              <a:rPr lang="en-GB">
                <a:solidFill>
                  <a:srgbClr val="000000"/>
                </a:solidFill>
                <a:latin typeface="Arial"/>
                <a:ea typeface="Arial"/>
                <a:cs typeface="Arial"/>
                <a:sym typeface="Arial"/>
              </a:rPr>
              <a:t>. </a:t>
            </a:r>
            <a:r>
              <a:rPr b="0" lang="en-GB">
                <a:solidFill>
                  <a:srgbClr val="000000"/>
                </a:solidFill>
                <a:latin typeface="Arial"/>
                <a:ea typeface="Arial"/>
                <a:cs typeface="Arial"/>
                <a:sym typeface="Arial"/>
              </a:rPr>
              <a:t>This rated</a:t>
            </a:r>
            <a:r>
              <a:rPr b="0" i="0" lang="en-GB" sz="1200" u="none" cap="none" strike="noStrike">
                <a:solidFill>
                  <a:srgbClr val="000000"/>
                </a:solidFill>
                <a:latin typeface="Arial"/>
                <a:ea typeface="Arial"/>
                <a:cs typeface="Arial"/>
                <a:sym typeface="Arial"/>
              </a:rPr>
              <a:t> </a:t>
            </a:r>
            <a:r>
              <a:rPr b="0" lang="en-GB">
                <a:solidFill>
                  <a:srgbClr val="000000"/>
                </a:solidFill>
                <a:latin typeface="Arial"/>
                <a:ea typeface="Arial"/>
                <a:cs typeface="Arial"/>
                <a:sym typeface="Arial"/>
              </a:rPr>
              <a:t>capacity </a:t>
            </a:r>
            <a:r>
              <a:rPr b="0" i="0" lang="en-GB" sz="1200" u="none" cap="none" strike="noStrike">
                <a:solidFill>
                  <a:srgbClr val="000000"/>
                </a:solidFill>
                <a:latin typeface="Arial"/>
                <a:ea typeface="Arial"/>
                <a:cs typeface="Arial"/>
                <a:sym typeface="Arial"/>
              </a:rPr>
              <a:t>is equal to the overall power ramping provided if the transmission line exporting at maximum capacity can switch to importing at maximum capacity.</a:t>
            </a:r>
            <a:r>
              <a:rPr b="0"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Therefore</a:t>
            </a:r>
            <a:r>
              <a:rPr lang="en-GB">
                <a:solidFill>
                  <a:srgbClr val="0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there are three key questions that should be answered in order to assess the flexibility provided by a transmission or interconnector line:</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a:t>
            </a:r>
            <a:r>
              <a:rPr lang="en-GB">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 What is interconnection</a:t>
            </a:r>
            <a:r>
              <a:rPr lang="en-GB">
                <a:solidFill>
                  <a:srgbClr val="000000"/>
                </a:solidFill>
                <a:latin typeface="Arial"/>
                <a:ea typeface="Arial"/>
                <a:cs typeface="Arial"/>
                <a:sym typeface="Arial"/>
              </a:rPr>
              <a:t> and transmission</a:t>
            </a:r>
            <a:r>
              <a:rPr b="0" i="0" lang="en-GB" sz="1200" u="none" cap="none" strike="noStrike">
                <a:solidFill>
                  <a:srgbClr val="000000"/>
                </a:solidFill>
                <a:latin typeface="Arial"/>
                <a:ea typeface="Arial"/>
                <a:cs typeface="Arial"/>
                <a:sym typeface="Arial"/>
              </a:rPr>
              <a:t> capacity to neighbouring regions</a:t>
            </a:r>
            <a:r>
              <a:rPr lang="en-GB">
                <a:solidFill>
                  <a:srgbClr val="000000"/>
                </a:solidFill>
                <a:latin typeface="Arial"/>
                <a:ea typeface="Arial"/>
                <a:cs typeface="Arial"/>
                <a:sym typeface="Arial"/>
              </a:rPr>
              <a:t> and </a:t>
            </a:r>
            <a:r>
              <a:rPr b="0" i="0" lang="en-GB" sz="1200" u="none" cap="none" strike="noStrike">
                <a:solidFill>
                  <a:srgbClr val="000000"/>
                </a:solidFill>
                <a:latin typeface="Arial"/>
                <a:ea typeface="Arial"/>
                <a:cs typeface="Arial"/>
                <a:sym typeface="Arial"/>
              </a:rPr>
              <a:t>countries?</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Is there a limit on the rate at which it can be operated? </a:t>
            </a:r>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a:t>
            </a:r>
            <a:r>
              <a:rPr lang="en-GB">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Does the connection provide inertia to the system?</a:t>
            </a:r>
            <a:endParaRPr b="0" i="0" sz="1200" u="none" cap="none" strike="noStrike">
              <a:solidFill>
                <a:srgbClr val="000000"/>
              </a:solidFill>
              <a:latin typeface="Arial"/>
              <a:ea typeface="Arial"/>
              <a:cs typeface="Arial"/>
              <a:sym typeface="Arial"/>
            </a:endParaRPr>
          </a:p>
        </p:txBody>
      </p:sp>
      <p:sp>
        <p:nvSpPr>
          <p:cNvPr id="421" name="Google Shape;42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The last source of flexibility on the supply-side is operational flexibility, which is about the regulatory framework and the market environment surrounding the power system. Operational flexibility includes investment free solutions for unlocking the system's flexibility by improving how the assets in the power system are operated. The market and regulatory frameworks act as an inhibitor to existing technical flexibility on the supply-side and demand-side. </a:t>
            </a:r>
            <a:r>
              <a:rPr b="0" lang="en-GB">
                <a:solidFill>
                  <a:srgbClr val="000000"/>
                </a:solidFill>
                <a:latin typeface="Arial"/>
                <a:ea typeface="Arial"/>
                <a:cs typeface="Arial"/>
                <a:sym typeface="Arial"/>
              </a:rPr>
              <a:t>Centralized </a:t>
            </a:r>
            <a:r>
              <a:rPr b="0" i="0" lang="en-GB" sz="1200" u="none" cap="none" strike="noStrike">
                <a:solidFill>
                  <a:srgbClr val="000000"/>
                </a:solidFill>
                <a:latin typeface="Arial"/>
                <a:ea typeface="Arial"/>
                <a:cs typeface="Arial"/>
                <a:sym typeface="Arial"/>
              </a:rPr>
              <a:t>dispatching and building a market based on price merit to schedule electricity exchanges are examples of operation mechanisms that could facilitate investment and coordination to unlock the flexibility in the power system.</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Operation flexibility can also exist in different time scales to address different flexibility issues.</a:t>
            </a:r>
            <a:r>
              <a:rPr b="1" i="0" lang="en-GB" sz="1200" u="none" cap="none" strike="noStrike">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In </a:t>
            </a:r>
            <a:r>
              <a:rPr b="0" lang="en-GB">
                <a:solidFill>
                  <a:srgbClr val="000000"/>
                </a:solidFill>
                <a:latin typeface="Arial"/>
                <a:ea typeface="Arial"/>
                <a:cs typeface="Arial"/>
                <a:sym typeface="Arial"/>
              </a:rPr>
              <a:t>the </a:t>
            </a:r>
            <a:r>
              <a:rPr b="0" i="0" lang="en-GB" sz="1200" u="none" cap="none" strike="noStrike">
                <a:solidFill>
                  <a:srgbClr val="000000"/>
                </a:solidFill>
                <a:latin typeface="Arial"/>
                <a:ea typeface="Arial"/>
                <a:cs typeface="Arial"/>
                <a:sym typeface="Arial"/>
              </a:rPr>
              <a:t>medium to </a:t>
            </a:r>
            <a:r>
              <a:rPr b="0" lang="en-GB">
                <a:solidFill>
                  <a:srgbClr val="000000"/>
                </a:solidFill>
                <a:latin typeface="Arial"/>
                <a:ea typeface="Arial"/>
                <a:cs typeface="Arial"/>
                <a:sym typeface="Arial"/>
              </a:rPr>
              <a:t>short-term</a:t>
            </a:r>
            <a:r>
              <a:rPr b="0" i="0" lang="en-GB" sz="1200" u="none" cap="none" strike="noStrike">
                <a:solidFill>
                  <a:srgbClr val="000000"/>
                </a:solidFill>
                <a:latin typeface="Arial"/>
                <a:ea typeface="Arial"/>
                <a:cs typeface="Arial"/>
                <a:sym typeface="Arial"/>
              </a:rPr>
              <a:t>, the use of modern forecast technologies and </a:t>
            </a:r>
            <a:r>
              <a:rPr b="0" lang="en-GB">
                <a:solidFill>
                  <a:srgbClr val="000000"/>
                </a:solidFill>
                <a:latin typeface="Arial"/>
                <a:ea typeface="Arial"/>
                <a:cs typeface="Arial"/>
                <a:sym typeface="Arial"/>
              </a:rPr>
              <a:t>reducing </a:t>
            </a:r>
            <a:r>
              <a:rPr b="0" i="0" lang="en-GB" sz="1200" u="none" cap="none" strike="noStrike">
                <a:solidFill>
                  <a:srgbClr val="000000"/>
                </a:solidFill>
                <a:latin typeface="Arial"/>
                <a:ea typeface="Arial"/>
                <a:cs typeface="Arial"/>
                <a:sym typeface="Arial"/>
              </a:rPr>
              <a:t>the time step of day-ahead and intra-day market balancing are operational measures that can reduce the impact of </a:t>
            </a:r>
            <a:r>
              <a:rPr b="0" lang="en-GB">
                <a:solidFill>
                  <a:srgbClr val="000000"/>
                </a:solidFill>
                <a:latin typeface="Arial"/>
                <a:ea typeface="Arial"/>
                <a:cs typeface="Arial"/>
                <a:sym typeface="Arial"/>
              </a:rPr>
              <a:t>V.R.E. </a:t>
            </a:r>
            <a:r>
              <a:rPr b="0" i="0" lang="en-GB" sz="1200" u="none" cap="none" strike="noStrike">
                <a:solidFill>
                  <a:srgbClr val="000000"/>
                </a:solidFill>
                <a:latin typeface="Arial"/>
                <a:ea typeface="Arial"/>
                <a:cs typeface="Arial"/>
                <a:sym typeface="Arial"/>
              </a:rPr>
              <a:t>uncertainty on the system. In the </a:t>
            </a:r>
            <a:r>
              <a:rPr lang="en-GB">
                <a:solidFill>
                  <a:srgbClr val="000000"/>
                </a:solidFill>
                <a:latin typeface="Arial"/>
                <a:ea typeface="Arial"/>
                <a:cs typeface="Arial"/>
                <a:sym typeface="Arial"/>
              </a:rPr>
              <a:t>long-term</a:t>
            </a:r>
            <a:r>
              <a:rPr b="0" i="0" lang="en-GB" sz="1200" u="none" cap="none" strike="noStrike">
                <a:solidFill>
                  <a:srgbClr val="000000"/>
                </a:solidFill>
                <a:latin typeface="Arial"/>
                <a:ea typeface="Arial"/>
                <a:cs typeface="Arial"/>
                <a:sym typeface="Arial"/>
              </a:rPr>
              <a:t>, regulators can provide better long-term price signals to </a:t>
            </a:r>
            <a:r>
              <a:rPr lang="en-GB">
                <a:solidFill>
                  <a:srgbClr val="000000"/>
                </a:solidFill>
                <a:latin typeface="Arial"/>
                <a:ea typeface="Arial"/>
                <a:cs typeface="Arial"/>
                <a:sym typeface="Arial"/>
              </a:rPr>
              <a:t>incentivize</a:t>
            </a:r>
            <a:r>
              <a:rPr b="0" i="0" lang="en-GB" sz="1200" u="none" cap="none" strike="noStrike">
                <a:solidFill>
                  <a:srgbClr val="000000"/>
                </a:solidFill>
                <a:latin typeface="Arial"/>
                <a:ea typeface="Arial"/>
                <a:cs typeface="Arial"/>
                <a:sym typeface="Arial"/>
              </a:rPr>
              <a:t> investment in flexible resources by increasing the time and space granularity of wholesale markets or </a:t>
            </a:r>
            <a:r>
              <a:rPr b="0" lang="en-GB">
                <a:solidFill>
                  <a:srgbClr val="000000"/>
                </a:solidFill>
                <a:latin typeface="Arial"/>
                <a:ea typeface="Arial"/>
                <a:cs typeface="Arial"/>
                <a:sym typeface="Arial"/>
              </a:rPr>
              <a:t>restructuring</a:t>
            </a:r>
            <a:r>
              <a:rPr b="1" i="0" lang="en-GB" sz="1200" u="none" cap="none" strike="noStrike">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the capacity market.</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Therefore various questions should be answered to assess the potential for unlocking flexibility in the power system through operational measures such as:</a:t>
            </a:r>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•Does the regulatory framework and market structure </a:t>
            </a:r>
            <a:r>
              <a:rPr lang="en-GB">
                <a:solidFill>
                  <a:srgbClr val="000000"/>
                </a:solidFill>
                <a:latin typeface="Arial"/>
                <a:ea typeface="Arial"/>
                <a:cs typeface="Arial"/>
                <a:sym typeface="Arial"/>
              </a:rPr>
              <a:t>incentivize</a:t>
            </a:r>
            <a:r>
              <a:rPr b="0" i="0" lang="en-GB" sz="1200" u="none" cap="none" strike="noStrike">
                <a:solidFill>
                  <a:srgbClr val="000000"/>
                </a:solidFill>
                <a:latin typeface="Arial"/>
                <a:ea typeface="Arial"/>
                <a:cs typeface="Arial"/>
                <a:sym typeface="Arial"/>
              </a:rPr>
              <a:t> the power exchange between regions?</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•Does the market structure </a:t>
            </a:r>
            <a:r>
              <a:rPr lang="en-GB">
                <a:solidFill>
                  <a:srgbClr val="000000"/>
                </a:solidFill>
                <a:latin typeface="Arial"/>
                <a:ea typeface="Arial"/>
                <a:cs typeface="Arial"/>
                <a:sym typeface="Arial"/>
              </a:rPr>
              <a:t>incentivize</a:t>
            </a:r>
            <a:r>
              <a:rPr b="0" i="0" lang="en-GB" sz="1200" u="none" cap="none" strike="noStrike">
                <a:solidFill>
                  <a:srgbClr val="000000"/>
                </a:solidFill>
                <a:latin typeface="Arial"/>
                <a:ea typeface="Arial"/>
                <a:cs typeface="Arial"/>
                <a:sym typeface="Arial"/>
              </a:rPr>
              <a:t> investment in the flexible generation?</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•Can the time step for the day ahead planning and intra-day market balancing be reduced?</a:t>
            </a:r>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•Can improved </a:t>
            </a:r>
            <a:r>
              <a:rPr lang="en-GB">
                <a:solidFill>
                  <a:srgbClr val="000000"/>
                </a:solidFill>
                <a:latin typeface="Arial"/>
                <a:ea typeface="Arial"/>
                <a:cs typeface="Arial"/>
                <a:sym typeface="Arial"/>
              </a:rPr>
              <a:t>V.R.E.</a:t>
            </a:r>
            <a:r>
              <a:rPr b="0" i="0" lang="en-GB" sz="1200" u="none" cap="none" strike="noStrike">
                <a:solidFill>
                  <a:srgbClr val="000000"/>
                </a:solidFill>
                <a:latin typeface="Arial"/>
                <a:ea typeface="Arial"/>
                <a:cs typeface="Arial"/>
                <a:sym typeface="Arial"/>
              </a:rPr>
              <a:t> forecasts be incorporated into market planning?</a:t>
            </a:r>
            <a:endParaRPr b="0" i="0" sz="1200" u="none" cap="none" strike="noStrike">
              <a:solidFill>
                <a:srgbClr val="000000"/>
              </a:solidFill>
              <a:latin typeface="Arial"/>
              <a:ea typeface="Arial"/>
              <a:cs typeface="Arial"/>
              <a:sym typeface="Arial"/>
            </a:endParaRPr>
          </a:p>
        </p:txBody>
      </p:sp>
      <p:sp>
        <p:nvSpPr>
          <p:cNvPr id="467" name="Google Shape;46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By the end of </a:t>
            </a:r>
            <a:r>
              <a:rPr b="0" lang="en-GB" sz="1200">
                <a:solidFill>
                  <a:srgbClr val="9CC2E5"/>
                </a:solidFill>
                <a:latin typeface="Open Sans"/>
                <a:ea typeface="Open Sans"/>
                <a:cs typeface="Open Sans"/>
                <a:sym typeface="Open Sans"/>
              </a:rPr>
              <a:t>this lecture</a:t>
            </a:r>
            <a:r>
              <a:rPr lang="en-GB"/>
              <a:t>, you will be able to:</a:t>
            </a:r>
            <a:endParaRPr/>
          </a:p>
          <a:p>
            <a:pPr indent="0" lvl="0" marL="0" rtl="0" algn="l">
              <a:spcBef>
                <a:spcPts val="0"/>
              </a:spcBef>
              <a:spcAft>
                <a:spcPts val="0"/>
              </a:spcAft>
              <a:buNone/>
            </a:pPr>
            <a:r>
              <a:t/>
            </a:r>
            <a:endParaRPr/>
          </a:p>
          <a:p>
            <a:pPr indent="0" lvl="0" marL="0" rtl="0" algn="l">
              <a:lnSpc>
                <a:spcPct val="150000"/>
              </a:lnSpc>
              <a:spcBef>
                <a:spcPts val="0"/>
              </a:spcBef>
              <a:spcAft>
                <a:spcPts val="0"/>
              </a:spcAft>
              <a:buNone/>
            </a:pPr>
            <a:r>
              <a:rPr lang="en-GB"/>
              <a:t>1) Understand the challenge of integrating renewables into the power system.</a:t>
            </a:r>
            <a:endParaRPr/>
          </a:p>
          <a:p>
            <a:pPr indent="0" lvl="0" marL="0" rtl="0" algn="l">
              <a:lnSpc>
                <a:spcPct val="150000"/>
              </a:lnSpc>
              <a:spcBef>
                <a:spcPts val="0"/>
              </a:spcBef>
              <a:spcAft>
                <a:spcPts val="0"/>
              </a:spcAft>
              <a:buNone/>
            </a:pPr>
            <a:r>
              <a:rPr lang="en-GB"/>
              <a:t>2) Understand the value of flexibility in the power system and how to plan for it.</a:t>
            </a:r>
            <a:endParaRPr/>
          </a:p>
          <a:p>
            <a:pPr indent="0" lvl="0" marL="0" rtl="0" algn="l">
              <a:lnSpc>
                <a:spcPct val="150000"/>
              </a:lnSpc>
              <a:spcBef>
                <a:spcPts val="0"/>
              </a:spcBef>
              <a:spcAft>
                <a:spcPts val="0"/>
              </a:spcAft>
              <a:buNone/>
            </a:pPr>
            <a:r>
              <a:rPr lang="en-GB"/>
              <a:t>3) Identify the sources of flexibility on the supply side and their required characteristics.</a:t>
            </a:r>
            <a:endParaRPr/>
          </a:p>
          <a:p>
            <a:pPr indent="0" lvl="0" marL="0" rtl="0" algn="l">
              <a:lnSpc>
                <a:spcPct val="150000"/>
              </a:lnSpc>
              <a:spcBef>
                <a:spcPts val="0"/>
              </a:spcBef>
              <a:spcAft>
                <a:spcPts val="0"/>
              </a:spcAft>
              <a:buNone/>
            </a:pPr>
            <a:r>
              <a:rPr lang="en-GB"/>
              <a:t>4) Identify the sources of flexibility on the demand side and their required characteristics.</a:t>
            </a:r>
            <a:endParaRPr/>
          </a:p>
          <a:p>
            <a:pPr indent="0" lvl="0" marL="0" rtl="0" algn="l">
              <a:spcBef>
                <a:spcPts val="0"/>
              </a:spcBef>
              <a:spcAft>
                <a:spcPts val="0"/>
              </a:spcAft>
              <a:buNone/>
            </a:pPr>
            <a:r>
              <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Traditionally demand was considered inflexible in the power system, and the power system operators </a:t>
            </a:r>
            <a:r>
              <a:rPr lang="en-GB">
                <a:solidFill>
                  <a:srgbClr val="000000"/>
                </a:solidFill>
                <a:latin typeface="Arial"/>
                <a:ea typeface="Arial"/>
                <a:cs typeface="Arial"/>
                <a:sym typeface="Arial"/>
              </a:rPr>
              <a:t>adjusted</a:t>
            </a:r>
            <a:r>
              <a:rPr b="0" i="0" lang="en-GB" sz="1200" u="none" cap="none" strike="noStrike">
                <a:solidFill>
                  <a:srgbClr val="000000"/>
                </a:solidFill>
                <a:latin typeface="Arial"/>
                <a:ea typeface="Arial"/>
                <a:cs typeface="Arial"/>
                <a:sym typeface="Arial"/>
              </a:rPr>
              <a:t> the supply to match the electricity demand. However, as the share of variable renewable sources is increasing, the </a:t>
            </a:r>
            <a:r>
              <a:rPr lang="en-GB">
                <a:solidFill>
                  <a:srgbClr val="000000"/>
                </a:solidFill>
                <a:latin typeface="Arial"/>
                <a:ea typeface="Arial"/>
                <a:cs typeface="Arial"/>
                <a:sym typeface="Arial"/>
              </a:rPr>
              <a:t>supply-side</a:t>
            </a:r>
            <a:r>
              <a:rPr b="0" i="0" lang="en-GB" sz="1200" u="none" cap="none" strike="noStrike">
                <a:solidFill>
                  <a:srgbClr val="000000"/>
                </a:solidFill>
                <a:latin typeface="Arial"/>
                <a:ea typeface="Arial"/>
                <a:cs typeface="Arial"/>
                <a:sym typeface="Arial"/>
              </a:rPr>
              <a:t> is becoming less flexible</a:t>
            </a:r>
            <a:r>
              <a:rPr lang="en-GB">
                <a:solidFill>
                  <a:srgbClr val="0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a:t>
            </a:r>
            <a:r>
              <a:rPr lang="en-GB">
                <a:solidFill>
                  <a:srgbClr val="000000"/>
                </a:solidFill>
                <a:latin typeface="Arial"/>
                <a:ea typeface="Arial"/>
                <a:cs typeface="Arial"/>
                <a:sym typeface="Arial"/>
              </a:rPr>
              <a:t>Therefore</a:t>
            </a:r>
            <a:r>
              <a:rPr b="0" i="0" lang="en-GB" sz="1200" u="none" cap="none" strike="noStrike">
                <a:solidFill>
                  <a:srgbClr val="000000"/>
                </a:solidFill>
                <a:latin typeface="Arial"/>
                <a:ea typeface="Arial"/>
                <a:cs typeface="Arial"/>
                <a:sym typeface="Arial"/>
              </a:rPr>
              <a:t> demand needs to become more flexible. Demand-side flexibility refers to shifting or curtailing consumer demand and implies transitioning to a system </a:t>
            </a:r>
            <a:r>
              <a:rPr lang="en-GB">
                <a:solidFill>
                  <a:srgbClr val="000000"/>
                </a:solidFill>
                <a:latin typeface="Arial"/>
                <a:ea typeface="Arial"/>
                <a:cs typeface="Arial"/>
                <a:sym typeface="Arial"/>
              </a:rPr>
              <a:t>in which </a:t>
            </a:r>
            <a:r>
              <a:rPr b="0" i="0" lang="en-GB" sz="1200" u="none" cap="none" strike="noStrike">
                <a:solidFill>
                  <a:srgbClr val="000000"/>
                </a:solidFill>
                <a:latin typeface="Arial"/>
                <a:ea typeface="Arial"/>
                <a:cs typeface="Arial"/>
                <a:sym typeface="Arial"/>
              </a:rPr>
              <a:t>demand can be modified to better match electricity supply.</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lang="en-GB">
                <a:solidFill>
                  <a:srgbClr val="000000"/>
                </a:solidFill>
                <a:latin typeface="Arial"/>
                <a:ea typeface="Arial"/>
                <a:cs typeface="Arial"/>
                <a:sym typeface="Arial"/>
              </a:rPr>
              <a:t>I.E.A. categorize</a:t>
            </a:r>
            <a:r>
              <a:rPr b="0" i="0" lang="en-GB" sz="1200" u="none" cap="none" strike="noStrike">
                <a:solidFill>
                  <a:srgbClr val="000000"/>
                </a:solidFill>
                <a:latin typeface="Arial"/>
                <a:ea typeface="Arial"/>
                <a:cs typeface="Arial"/>
                <a:sym typeface="Arial"/>
              </a:rPr>
              <a:t> demand-side flexibility resources as managed resources and responsive resources. </a:t>
            </a:r>
            <a:r>
              <a:rPr i="0" lang="en-GB" sz="1200" u="none" cap="none" strike="noStrike">
                <a:solidFill>
                  <a:srgbClr val="000000"/>
                </a:solidFill>
                <a:latin typeface="Arial"/>
                <a:ea typeface="Arial"/>
                <a:cs typeface="Arial"/>
                <a:sym typeface="Arial"/>
              </a:rPr>
              <a:t>Managed resources </a:t>
            </a:r>
            <a:r>
              <a:rPr b="0" i="0" lang="en-GB" sz="1200" u="none" cap="none" strike="noStrike">
                <a:solidFill>
                  <a:srgbClr val="000000"/>
                </a:solidFill>
                <a:latin typeface="Arial"/>
                <a:ea typeface="Arial"/>
                <a:cs typeface="Arial"/>
                <a:sym typeface="Arial"/>
              </a:rPr>
              <a:t>are consumers, usually industrial or commercial, that adjust their electricity consumption based on long-term direct control agreements. These resources are contracted in advance by a system operator to reduce their consumption for a certain number of hours per year. This implies that a certain proportion of the consumer's demand can be postponed without economic hardship.</a:t>
            </a: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158750" rtl="0" algn="l">
              <a:spcBef>
                <a:spcPts val="0"/>
              </a:spcBef>
              <a:spcAft>
                <a:spcPts val="0"/>
              </a:spcAft>
              <a:buNone/>
            </a:pPr>
            <a:r>
              <a:t/>
            </a:r>
            <a:endParaRPr b="1">
              <a:solidFill>
                <a:srgbClr val="000000"/>
              </a:solidFill>
              <a:latin typeface="Arial"/>
              <a:ea typeface="Arial"/>
              <a:cs typeface="Arial"/>
              <a:sym typeface="Arial"/>
            </a:endParaRPr>
          </a:p>
          <a:p>
            <a:pPr indent="0" lvl="0" marL="158750" rtl="0" algn="l">
              <a:spcBef>
                <a:spcPts val="0"/>
              </a:spcBef>
              <a:spcAft>
                <a:spcPts val="0"/>
              </a:spcAft>
              <a:buNone/>
            </a:pPr>
            <a:r>
              <a:rPr i="0" lang="en-GB" sz="1200" u="none" cap="none" strike="noStrike">
                <a:solidFill>
                  <a:srgbClr val="000000"/>
                </a:solidFill>
                <a:latin typeface="Arial"/>
                <a:ea typeface="Arial"/>
                <a:cs typeface="Arial"/>
                <a:sym typeface="Arial"/>
              </a:rPr>
              <a:t>A responsive resource </a:t>
            </a:r>
            <a:r>
              <a:rPr b="0" i="0" lang="en-GB" sz="1200" u="none" cap="none" strike="noStrike">
                <a:solidFill>
                  <a:srgbClr val="000000"/>
                </a:solidFill>
                <a:latin typeface="Arial"/>
                <a:ea typeface="Arial"/>
                <a:cs typeface="Arial"/>
                <a:sym typeface="Arial"/>
              </a:rPr>
              <a:t>is the proportion of consumer's demand that the system can rely on to respond dynamically, through price signals, to scarcity</a:t>
            </a:r>
            <a:r>
              <a:rPr lang="en-GB">
                <a:solidFill>
                  <a:srgbClr val="000000"/>
                </a:solidFill>
                <a:latin typeface="Arial"/>
                <a:ea typeface="Arial"/>
                <a:cs typeface="Arial"/>
                <a:sym typeface="Arial"/>
              </a:rPr>
              <a:t> </a:t>
            </a:r>
            <a:r>
              <a:rPr b="0" lang="en-GB">
                <a:solidFill>
                  <a:srgbClr val="000000"/>
                </a:solidFill>
                <a:latin typeface="Arial"/>
                <a:ea typeface="Arial"/>
                <a:cs typeface="Arial"/>
                <a:sym typeface="Arial"/>
              </a:rPr>
              <a:t>or </a:t>
            </a:r>
            <a:r>
              <a:rPr lang="en-GB">
                <a:solidFill>
                  <a:srgbClr val="000000"/>
                </a:solidFill>
                <a:latin typeface="Arial"/>
                <a:ea typeface="Arial"/>
                <a:cs typeface="Arial"/>
                <a:sym typeface="Arial"/>
              </a:rPr>
              <a:t>surplus</a:t>
            </a:r>
            <a:r>
              <a:rPr b="0" i="0" lang="en-GB" sz="1200" u="none" cap="none" strike="noStrike">
                <a:solidFill>
                  <a:srgbClr val="000000"/>
                </a:solidFill>
                <a:latin typeface="Arial"/>
                <a:ea typeface="Arial"/>
                <a:cs typeface="Arial"/>
                <a:sym typeface="Arial"/>
              </a:rPr>
              <a:t> of electricity by </a:t>
            </a:r>
            <a:r>
              <a:rPr b="0" lang="en-GB">
                <a:solidFill>
                  <a:srgbClr val="000000"/>
                </a:solidFill>
                <a:latin typeface="Arial"/>
                <a:ea typeface="Arial"/>
                <a:cs typeface="Arial"/>
                <a:sym typeface="Arial"/>
              </a:rPr>
              <a:t>decreasing or </a:t>
            </a:r>
            <a:r>
              <a:rPr lang="en-GB">
                <a:solidFill>
                  <a:srgbClr val="000000"/>
                </a:solidFill>
                <a:latin typeface="Arial"/>
                <a:ea typeface="Arial"/>
                <a:cs typeface="Arial"/>
                <a:sym typeface="Arial"/>
              </a:rPr>
              <a:t>increasing</a:t>
            </a:r>
            <a:r>
              <a:rPr b="0" i="0" lang="en-GB" sz="1200" u="none" cap="none" strike="noStrike">
                <a:solidFill>
                  <a:srgbClr val="000000"/>
                </a:solidFill>
                <a:latin typeface="Arial"/>
                <a:ea typeface="Arial"/>
                <a:cs typeface="Arial"/>
                <a:sym typeface="Arial"/>
              </a:rPr>
              <a:t> consumption.</a:t>
            </a:r>
            <a:r>
              <a:rPr lang="en-GB">
                <a:solidFill>
                  <a:srgbClr val="000000"/>
                </a:solidFill>
                <a:latin typeface="Arial"/>
                <a:ea typeface="Arial"/>
                <a:cs typeface="Arial"/>
                <a:sym typeface="Arial"/>
              </a:rPr>
              <a:t> </a:t>
            </a:r>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Therefore </a:t>
            </a:r>
            <a:r>
              <a:rPr lang="en-GB">
                <a:solidFill>
                  <a:srgbClr val="000000"/>
                </a:solidFill>
                <a:latin typeface="Arial"/>
                <a:ea typeface="Arial"/>
                <a:cs typeface="Arial"/>
                <a:sym typeface="Arial"/>
              </a:rPr>
              <a:t>three </a:t>
            </a:r>
            <a:r>
              <a:rPr b="0" i="0" lang="en-GB" sz="1200" u="none" cap="none" strike="noStrike">
                <a:solidFill>
                  <a:srgbClr val="000000"/>
                </a:solidFill>
                <a:latin typeface="Arial"/>
                <a:ea typeface="Arial"/>
                <a:cs typeface="Arial"/>
                <a:sym typeface="Arial"/>
              </a:rPr>
              <a:t>key questions need to be answered to assess the technical capacity of flexible resources on the demand side:</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What is the size of the demand-side resource in terms of the total demand that can be curtailed or shifted? </a:t>
            </a:r>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 How fast can the demand be </a:t>
            </a:r>
            <a:r>
              <a:rPr lang="en-GB">
                <a:solidFill>
                  <a:srgbClr val="000000"/>
                </a:solidFill>
                <a:latin typeface="Arial"/>
                <a:ea typeface="Arial"/>
                <a:cs typeface="Arial"/>
                <a:sym typeface="Arial"/>
              </a:rPr>
              <a:t>curtailed </a:t>
            </a:r>
            <a:r>
              <a:rPr b="0" lang="en-GB">
                <a:solidFill>
                  <a:srgbClr val="000000"/>
                </a:solidFill>
                <a:latin typeface="Arial"/>
                <a:ea typeface="Arial"/>
                <a:cs typeface="Arial"/>
                <a:sym typeface="Arial"/>
              </a:rPr>
              <a:t>or</a:t>
            </a:r>
            <a:r>
              <a:rPr lang="en-GB">
                <a:solidFill>
                  <a:srgbClr val="000000"/>
                </a:solidFill>
                <a:latin typeface="Arial"/>
                <a:ea typeface="Arial"/>
                <a:cs typeface="Arial"/>
                <a:sym typeface="Arial"/>
              </a:rPr>
              <a:t> shifted</a:t>
            </a:r>
            <a:r>
              <a:rPr b="0" i="0" lang="en-GB"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 Is there a limit on the duration of </a:t>
            </a:r>
            <a:r>
              <a:rPr lang="en-GB">
                <a:solidFill>
                  <a:srgbClr val="000000"/>
                </a:solidFill>
                <a:latin typeface="Arial"/>
                <a:ea typeface="Arial"/>
                <a:cs typeface="Arial"/>
                <a:sym typeface="Arial"/>
              </a:rPr>
              <a:t>curtailment or shift</a:t>
            </a:r>
            <a:r>
              <a:rPr b="0" i="0" lang="en-GB" sz="1200" u="none" cap="none" strike="noStrike">
                <a:solidFill>
                  <a:srgbClr val="000000"/>
                </a:solidFill>
                <a:latin typeface="Arial"/>
                <a:ea typeface="Arial"/>
                <a:cs typeface="Arial"/>
                <a:sym typeface="Arial"/>
              </a:rPr>
              <a:t>?</a:t>
            </a:r>
            <a:r>
              <a:rPr lang="en-GB">
                <a:solidFill>
                  <a:srgbClr val="000000"/>
                </a:solidFill>
                <a:latin typeface="Arial"/>
                <a:ea typeface="Arial"/>
                <a:cs typeface="Arial"/>
                <a:sym typeface="Arial"/>
              </a:rPr>
              <a:t> </a:t>
            </a:r>
            <a:endParaRPr/>
          </a:p>
        </p:txBody>
      </p:sp>
      <p:sp>
        <p:nvSpPr>
          <p:cNvPr id="526" name="Google Shape;52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Consumers participating in demand response</a:t>
            </a:r>
            <a:r>
              <a:rPr lang="en-GB">
                <a:solidFill>
                  <a:srgbClr val="000000"/>
                </a:solidFill>
                <a:latin typeface="Arial"/>
                <a:ea typeface="Arial"/>
                <a:cs typeface="Arial"/>
                <a:sym typeface="Arial"/>
              </a:rPr>
              <a:t> </a:t>
            </a:r>
            <a:r>
              <a:rPr b="0" lang="en-GB">
                <a:solidFill>
                  <a:srgbClr val="000000"/>
                </a:solidFill>
                <a:latin typeface="Arial"/>
                <a:ea typeface="Arial"/>
                <a:cs typeface="Arial"/>
                <a:sym typeface="Arial"/>
              </a:rPr>
              <a:t>and</a:t>
            </a:r>
            <a:r>
              <a:rPr lang="en-GB">
                <a:solidFill>
                  <a:srgbClr val="000000"/>
                </a:solidFill>
                <a:latin typeface="Arial"/>
                <a:ea typeface="Arial"/>
                <a:cs typeface="Arial"/>
                <a:sym typeface="Arial"/>
              </a:rPr>
              <a:t> management</a:t>
            </a:r>
            <a:r>
              <a:rPr b="0" i="0" lang="en-GB" sz="1200" u="none" cap="none" strike="noStrike">
                <a:solidFill>
                  <a:srgbClr val="000000"/>
                </a:solidFill>
                <a:latin typeface="Arial"/>
                <a:ea typeface="Arial"/>
                <a:cs typeface="Arial"/>
                <a:sym typeface="Arial"/>
              </a:rPr>
              <a:t> have various sizes ranging from individual </a:t>
            </a:r>
            <a:r>
              <a:rPr lang="en-GB">
                <a:solidFill>
                  <a:srgbClr val="000000"/>
                </a:solidFill>
                <a:latin typeface="Arial"/>
                <a:ea typeface="Arial"/>
                <a:cs typeface="Arial"/>
                <a:sym typeface="Arial"/>
              </a:rPr>
              <a:t>residential </a:t>
            </a:r>
            <a:r>
              <a:rPr b="0" lang="en-GB">
                <a:solidFill>
                  <a:srgbClr val="000000"/>
                </a:solidFill>
                <a:latin typeface="Arial"/>
                <a:ea typeface="Arial"/>
                <a:cs typeface="Arial"/>
                <a:sym typeface="Arial"/>
              </a:rPr>
              <a:t>and</a:t>
            </a:r>
            <a:r>
              <a:rPr b="1" lang="en-GB">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commercial consumers to large industrial consumers</a:t>
            </a:r>
            <a:r>
              <a:rPr lang="en-GB">
                <a:solidFill>
                  <a:srgbClr val="0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a:t>
            </a:r>
            <a:r>
              <a:rPr lang="en-GB">
                <a:solidFill>
                  <a:srgbClr val="000000"/>
                </a:solidFill>
                <a:latin typeface="Arial"/>
                <a:ea typeface="Arial"/>
                <a:cs typeface="Arial"/>
                <a:sym typeface="Arial"/>
              </a:rPr>
              <a:t>They </a:t>
            </a:r>
            <a:r>
              <a:rPr b="0" i="0" lang="en-GB" sz="1200" u="none" cap="none" strike="noStrike">
                <a:solidFill>
                  <a:srgbClr val="000000"/>
                </a:solidFill>
                <a:latin typeface="Arial"/>
                <a:ea typeface="Arial"/>
                <a:cs typeface="Arial"/>
                <a:sym typeface="Arial"/>
              </a:rPr>
              <a:t>are located in different zones on the power network. One of the key challenges of demand response is to form a coordination of loads of various size to meet the required response rates or capacity reduction in different nodes.</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lang="en-GB">
                <a:solidFill>
                  <a:srgbClr val="000000"/>
                </a:solidFill>
                <a:latin typeface="Arial"/>
                <a:ea typeface="Arial"/>
                <a:cs typeface="Arial"/>
                <a:sym typeface="Arial"/>
              </a:rPr>
              <a:t>One</a:t>
            </a:r>
            <a:r>
              <a:rPr b="0" i="0" lang="en-GB" sz="1200" u="none" cap="none" strike="noStrike">
                <a:solidFill>
                  <a:srgbClr val="000000"/>
                </a:solidFill>
                <a:latin typeface="Arial"/>
                <a:ea typeface="Arial"/>
                <a:cs typeface="Arial"/>
                <a:sym typeface="Arial"/>
              </a:rPr>
              <a:t> way of </a:t>
            </a:r>
            <a:r>
              <a:rPr lang="en-GB">
                <a:solidFill>
                  <a:srgbClr val="000000"/>
                </a:solidFill>
                <a:latin typeface="Arial"/>
                <a:ea typeface="Arial"/>
                <a:cs typeface="Arial"/>
                <a:sym typeface="Arial"/>
              </a:rPr>
              <a:t>increasing </a:t>
            </a:r>
            <a:r>
              <a:rPr b="0" i="0" lang="en-GB" sz="1200" u="none" cap="none" strike="noStrike">
                <a:solidFill>
                  <a:srgbClr val="000000"/>
                </a:solidFill>
                <a:latin typeface="Arial"/>
                <a:ea typeface="Arial"/>
                <a:cs typeface="Arial"/>
                <a:sym typeface="Arial"/>
              </a:rPr>
              <a:t>responsiveness is to aggregate demand from end-users of various </a:t>
            </a:r>
            <a:r>
              <a:rPr lang="en-GB">
                <a:solidFill>
                  <a:srgbClr val="000000"/>
                </a:solidFill>
                <a:latin typeface="Arial"/>
                <a:ea typeface="Arial"/>
                <a:cs typeface="Arial"/>
                <a:sym typeface="Arial"/>
              </a:rPr>
              <a:t>sizes</a:t>
            </a:r>
            <a:r>
              <a:rPr b="0" i="0" lang="en-GB" sz="1200" u="none" cap="none" strike="noStrike">
                <a:solidFill>
                  <a:srgbClr val="000000"/>
                </a:solidFill>
                <a:latin typeface="Arial"/>
                <a:ea typeface="Arial"/>
                <a:cs typeface="Arial"/>
                <a:sym typeface="Arial"/>
              </a:rPr>
              <a:t> and form a larger demand block. Aggregators are companies that contract with different end-users and distributed energy resource owners to control their assets on their behalf. Aggregators then act as a participant in the electricity and ancillary services market by controlling assets belonging to end-users and aggregate them to operate as a single demand-side response block. To do so, aggregators could use smart metering or smart appliances that can respond automatically to price signals from the system.</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Another measure to facilitate demand-response is adopting the time-of-use rates that change based on power market prices to provide incentives for reducing consumption during peak hours. Time-of-use pricing can also support </a:t>
            </a:r>
            <a:r>
              <a:rPr lang="en-GB">
                <a:solidFill>
                  <a:srgbClr val="000000"/>
                </a:solidFill>
                <a:latin typeface="Arial"/>
                <a:ea typeface="Arial"/>
                <a:cs typeface="Arial"/>
                <a:sym typeface="Arial"/>
              </a:rPr>
              <a:t>V.R.E. </a:t>
            </a:r>
            <a:r>
              <a:rPr b="0" i="0" lang="en-GB" sz="1200" u="none" cap="none" strike="noStrike">
                <a:solidFill>
                  <a:srgbClr val="000000"/>
                </a:solidFill>
                <a:latin typeface="Arial"/>
                <a:ea typeface="Arial"/>
                <a:cs typeface="Arial"/>
                <a:sym typeface="Arial"/>
              </a:rPr>
              <a:t>by increasing demand during </a:t>
            </a:r>
            <a:r>
              <a:rPr lang="en-GB">
                <a:solidFill>
                  <a:srgbClr val="000000"/>
                </a:solidFill>
                <a:latin typeface="Arial"/>
                <a:ea typeface="Arial"/>
                <a:cs typeface="Arial"/>
                <a:sym typeface="Arial"/>
              </a:rPr>
              <a:t>over-generation</a:t>
            </a:r>
            <a:r>
              <a:rPr b="0" i="0" lang="en-GB" sz="1200" u="none" cap="none" strike="noStrike">
                <a:solidFill>
                  <a:srgbClr val="000000"/>
                </a:solidFill>
                <a:latin typeface="Arial"/>
                <a:ea typeface="Arial"/>
                <a:cs typeface="Arial"/>
                <a:sym typeface="Arial"/>
              </a:rPr>
              <a:t> and adjusting demand to reduce netload ramps. As a result, the need for conventional peak capacity in the power system and the cycling of the thermal generations reduces. As in the case of other resources, there is a limit on the maximum demand response capacity. The economic and technical effectiveness of demand response is </a:t>
            </a:r>
            <a:r>
              <a:rPr lang="en-GB">
                <a:solidFill>
                  <a:srgbClr val="000000"/>
                </a:solidFill>
                <a:latin typeface="Arial"/>
                <a:ea typeface="Arial"/>
                <a:cs typeface="Arial"/>
                <a:sym typeface="Arial"/>
              </a:rPr>
              <a:t>at a maximum</a:t>
            </a:r>
            <a:r>
              <a:rPr b="0" i="0" lang="en-GB" sz="1200" u="none" cap="none" strike="noStrike">
                <a:solidFill>
                  <a:srgbClr val="000000"/>
                </a:solidFill>
                <a:latin typeface="Arial"/>
                <a:ea typeface="Arial"/>
                <a:cs typeface="Arial"/>
                <a:sym typeface="Arial"/>
              </a:rPr>
              <a:t> during the early stages and </a:t>
            </a:r>
            <a:r>
              <a:rPr lang="en-GB">
                <a:solidFill>
                  <a:srgbClr val="000000"/>
                </a:solidFill>
                <a:latin typeface="Arial"/>
                <a:ea typeface="Arial"/>
                <a:cs typeface="Arial"/>
                <a:sym typeface="Arial"/>
              </a:rPr>
              <a:t>decreases</a:t>
            </a:r>
            <a:r>
              <a:rPr b="0" i="0" lang="en-GB" sz="1200" u="none" cap="none" strike="noStrike">
                <a:solidFill>
                  <a:srgbClr val="000000"/>
                </a:solidFill>
                <a:latin typeface="Arial"/>
                <a:ea typeface="Arial"/>
                <a:cs typeface="Arial"/>
                <a:sym typeface="Arial"/>
              </a:rPr>
              <a:t> as this capacity increases.</a:t>
            </a:r>
            <a:r>
              <a:rPr lang="en-GB">
                <a:solidFill>
                  <a:srgbClr val="000000"/>
                </a:solidFill>
                <a:latin typeface="Arial"/>
                <a:ea typeface="Arial"/>
                <a:cs typeface="Arial"/>
                <a:sym typeface="Arial"/>
              </a:rPr>
              <a:t> </a:t>
            </a:r>
            <a:endParaRPr/>
          </a:p>
        </p:txBody>
      </p:sp>
      <p:sp>
        <p:nvSpPr>
          <p:cNvPr id="576" name="Google Shape;57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Electrification is an essential part of the energy transition. If electrification and sector coupling takes place in a way that is controllable, the electrified demand can be a source of flexibility.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Coupling the heat and power sectors through electrification of heat can increase peak power demand and ramping requirements and impose additional reliability risks on a system if not well planned. However, if the electrification of heat is done smartly, it can contribute to </a:t>
            </a:r>
            <a:r>
              <a:rPr lang="en-GB"/>
              <a:t>V.R.E.</a:t>
            </a:r>
            <a:r>
              <a:rPr lang="en-GB" sz="1200">
                <a:solidFill>
                  <a:schemeClr val="dk1"/>
                </a:solidFill>
                <a:latin typeface="Calibri"/>
                <a:ea typeface="Calibri"/>
                <a:cs typeface="Calibri"/>
                <a:sym typeface="Calibri"/>
              </a:rPr>
              <a:t> integration and </a:t>
            </a:r>
            <a:r>
              <a:rPr lang="en-GB"/>
              <a:t>decarbonization</a:t>
            </a:r>
            <a:r>
              <a:rPr lang="en-GB" sz="1200">
                <a:solidFill>
                  <a:schemeClr val="dk1"/>
                </a:solidFill>
                <a:latin typeface="Calibri"/>
                <a:ea typeface="Calibri"/>
                <a:cs typeface="Calibri"/>
                <a:sym typeface="Calibri"/>
              </a:rPr>
              <a:t> of the power grid. A heating system composed of a heat pump and thermal storage can provide flexibility to the power system by generating heating at times </a:t>
            </a:r>
            <a:r>
              <a:rPr lang="en-GB"/>
              <a:t>when there</a:t>
            </a:r>
            <a:r>
              <a:rPr lang="en-GB" sz="1200">
                <a:solidFill>
                  <a:schemeClr val="dk1"/>
                </a:solidFill>
                <a:latin typeface="Calibri"/>
                <a:ea typeface="Calibri"/>
                <a:cs typeface="Calibri"/>
                <a:sym typeface="Calibri"/>
              </a:rPr>
              <a:t> is abundant renewable</a:t>
            </a:r>
            <a:r>
              <a:rPr lang="en-GB"/>
              <a:t> </a:t>
            </a:r>
            <a:r>
              <a:rPr b="0" lang="en-GB"/>
              <a:t>energy</a:t>
            </a:r>
            <a:r>
              <a:rPr b="1" lang="en-GB" sz="12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in the system and electricity prices are low</a:t>
            </a:r>
            <a:r>
              <a:rPr lang="en-GB"/>
              <a:t>. </a:t>
            </a:r>
            <a:r>
              <a:rPr b="0" lang="en-GB"/>
              <a:t>This energy can be stored</a:t>
            </a:r>
            <a:r>
              <a:rPr b="0" lang="en-GB" sz="1200">
                <a:solidFill>
                  <a:schemeClr val="dk1"/>
                </a:solidFill>
                <a:latin typeface="Calibri"/>
                <a:ea typeface="Calibri"/>
                <a:cs typeface="Calibri"/>
                <a:sym typeface="Calibri"/>
              </a:rPr>
              <a:t> in thermal storage and </a:t>
            </a:r>
            <a:r>
              <a:rPr b="0" lang="en-GB"/>
              <a:t>used</a:t>
            </a:r>
            <a:r>
              <a:rPr b="0" lang="en-GB" sz="1200">
                <a:solidFill>
                  <a:schemeClr val="dk1"/>
                </a:solidFill>
                <a:latin typeface="Calibri"/>
                <a:ea typeface="Calibri"/>
                <a:cs typeface="Calibri"/>
                <a:sym typeface="Calibri"/>
              </a:rPr>
              <a:t> at </a:t>
            </a:r>
            <a:r>
              <a:rPr lang="en-GB" sz="1200">
                <a:solidFill>
                  <a:schemeClr val="dk1"/>
                </a:solidFill>
                <a:latin typeface="Calibri"/>
                <a:ea typeface="Calibri"/>
                <a:cs typeface="Calibri"/>
                <a:sym typeface="Calibri"/>
              </a:rPr>
              <a:t>a later stage to supply heat demand when variable renewable generation is low, or electricity prices are high.</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p>
          <a:p>
            <a:pPr indent="0" lvl="0" marL="0" rtl="0" algn="l">
              <a:spcBef>
                <a:spcPts val="0"/>
              </a:spcBef>
              <a:spcAft>
                <a:spcPts val="0"/>
              </a:spcAft>
              <a:buNone/>
            </a:pPr>
            <a:r>
              <a:rPr lang="en-GB" sz="1200">
                <a:solidFill>
                  <a:schemeClr val="dk1"/>
                </a:solidFill>
                <a:latin typeface="Calibri"/>
                <a:ea typeface="Calibri"/>
                <a:cs typeface="Calibri"/>
                <a:sym typeface="Calibri"/>
              </a:rPr>
              <a:t>Hydrogen is another low carbon energy vector that could have a key role in the deep </a:t>
            </a:r>
            <a:r>
              <a:rPr lang="en-GB"/>
              <a:t>decarbonization</a:t>
            </a:r>
            <a:r>
              <a:rPr lang="en-GB" sz="1200">
                <a:solidFill>
                  <a:schemeClr val="dk1"/>
                </a:solidFill>
                <a:latin typeface="Calibri"/>
                <a:ea typeface="Calibri"/>
                <a:cs typeface="Calibri"/>
                <a:sym typeface="Calibri"/>
              </a:rPr>
              <a:t> of the energy sector. Hydrogen can be produced from renewable power via electrolysers. Electrolysers are devices that use electricity to split water into hydrogen and oxygen. Electrolysers can provide demand-side flexibility and balancing services by adjusting hydrogen production to follow the variable renewable generators in periods of high resource availability. The produced hydrogen can be injected into the gas grid and reduce the carbon intensity of the gas network. It can also be stored in underground gas storage facilities</a:t>
            </a:r>
            <a:r>
              <a:rPr lang="en-GB"/>
              <a:t>,</a:t>
            </a:r>
            <a:r>
              <a:rPr lang="en-GB" sz="1200">
                <a:solidFill>
                  <a:schemeClr val="dk1"/>
                </a:solidFill>
                <a:latin typeface="Calibri"/>
                <a:ea typeface="Calibri"/>
                <a:cs typeface="Calibri"/>
                <a:sym typeface="Calibri"/>
              </a:rPr>
              <a:t> providing cheap seasonal storage for the </a:t>
            </a:r>
            <a:r>
              <a:rPr b="0" lang="en-GB" sz="1200">
                <a:solidFill>
                  <a:schemeClr val="dk1"/>
                </a:solidFill>
                <a:latin typeface="Calibri"/>
                <a:ea typeface="Calibri"/>
                <a:cs typeface="Calibri"/>
                <a:sym typeface="Calibri"/>
              </a:rPr>
              <a:t>excess renewable.</a:t>
            </a:r>
            <a:endParaRPr b="0" sz="1200">
              <a:solidFill>
                <a:schemeClr val="dk1"/>
              </a:solidFill>
              <a:latin typeface="Calibri"/>
              <a:ea typeface="Calibri"/>
              <a:cs typeface="Calibri"/>
              <a:sym typeface="Calibri"/>
            </a:endParaRPr>
          </a:p>
        </p:txBody>
      </p:sp>
      <p:sp>
        <p:nvSpPr>
          <p:cNvPr id="589" name="Google Shape;58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Same as heating, electrification is one of the key options for </a:t>
            </a:r>
            <a:r>
              <a:rPr lang="en-GB"/>
              <a:t>decarbonizing</a:t>
            </a:r>
            <a:r>
              <a:rPr lang="en-GB" sz="1200">
                <a:solidFill>
                  <a:schemeClr val="dk1"/>
                </a:solidFill>
                <a:latin typeface="Calibri"/>
                <a:ea typeface="Calibri"/>
                <a:cs typeface="Calibri"/>
                <a:sym typeface="Calibri"/>
              </a:rPr>
              <a:t> transport. In this case, the sector coupling is facilitated via Electric Vehicles</a:t>
            </a:r>
            <a:r>
              <a:rPr lang="en-GB"/>
              <a:t> (or E</a:t>
            </a:r>
            <a:r>
              <a:rPr lang="en-GB" sz="1200">
                <a:solidFill>
                  <a:schemeClr val="dk1"/>
                </a:solidFill>
                <a:latin typeface="Calibri"/>
                <a:ea typeface="Calibri"/>
                <a:cs typeface="Calibri"/>
                <a:sym typeface="Calibri"/>
              </a:rPr>
              <a:t>.</a:t>
            </a:r>
            <a:r>
              <a:rPr lang="en-GB"/>
              <a:t>V.).</a:t>
            </a:r>
            <a:r>
              <a:rPr lang="en-GB" sz="1200">
                <a:solidFill>
                  <a:schemeClr val="dk1"/>
                </a:solidFill>
                <a:latin typeface="Calibri"/>
                <a:ea typeface="Calibri"/>
                <a:cs typeface="Calibri"/>
                <a:sym typeface="Calibri"/>
              </a:rPr>
              <a:t> </a:t>
            </a:r>
            <a:r>
              <a:rPr lang="en-GB"/>
              <a:t>Electric vehicles</a:t>
            </a:r>
            <a:r>
              <a:rPr lang="en-GB" sz="1200">
                <a:solidFill>
                  <a:schemeClr val="dk1"/>
                </a:solidFill>
                <a:latin typeface="Calibri"/>
                <a:ea typeface="Calibri"/>
                <a:cs typeface="Calibri"/>
                <a:sym typeface="Calibri"/>
              </a:rPr>
              <a:t> can have different charging strategies. </a:t>
            </a:r>
            <a:r>
              <a:rPr lang="en-GB"/>
              <a:t>Their </a:t>
            </a:r>
            <a:r>
              <a:rPr lang="en-GB" sz="1200">
                <a:solidFill>
                  <a:schemeClr val="dk1"/>
                </a:solidFill>
                <a:latin typeface="Calibri"/>
                <a:ea typeface="Calibri"/>
                <a:cs typeface="Calibri"/>
                <a:sym typeface="Calibri"/>
              </a:rPr>
              <a:t>charging pattern would significantly affect the implications of electrifying transport for the power system. The charging strategies can be divided into two main groups:</a:t>
            </a:r>
            <a:endParaRPr/>
          </a:p>
          <a:p>
            <a:pPr indent="0" lvl="0" marL="0" rtl="0" algn="l">
              <a:spcBef>
                <a:spcPts val="0"/>
              </a:spcBef>
              <a:spcAft>
                <a:spcPts val="0"/>
              </a:spcAft>
              <a:buNone/>
            </a:pPr>
            <a:r>
              <a:rPr b="0" lang="en-GB" sz="1200">
                <a:solidFill>
                  <a:schemeClr val="dk1"/>
                </a:solidFill>
                <a:latin typeface="Calibri"/>
                <a:ea typeface="Calibri"/>
                <a:cs typeface="Calibri"/>
                <a:sym typeface="Calibri"/>
              </a:rPr>
              <a:t>Uncontrolled charging is an inflexible charging strategy and implies that </a:t>
            </a:r>
            <a:r>
              <a:rPr b="0" lang="en-GB"/>
              <a:t>electric vehicles </a:t>
            </a:r>
            <a:r>
              <a:rPr b="0" lang="en-GB" sz="1200">
                <a:solidFill>
                  <a:schemeClr val="dk1"/>
                </a:solidFill>
                <a:latin typeface="Calibri"/>
                <a:ea typeface="Calibri"/>
                <a:cs typeface="Calibri"/>
                <a:sym typeface="Calibri"/>
              </a:rPr>
              <a:t>will charge at maximum power when they are plugged in. Therefore there will be a swift surge in the power demand if many </a:t>
            </a:r>
            <a:r>
              <a:rPr b="0" lang="en-GB"/>
              <a:t>electric vehicles</a:t>
            </a:r>
            <a:r>
              <a:rPr b="0" lang="en-GB" sz="1200">
                <a:solidFill>
                  <a:schemeClr val="dk1"/>
                </a:solidFill>
                <a:latin typeface="Calibri"/>
                <a:ea typeface="Calibri"/>
                <a:cs typeface="Calibri"/>
                <a:sym typeface="Calibri"/>
              </a:rPr>
              <a:t> are connected to the grid, simultaneously posing reliability risks for the power grid. Uncontrolled charging increases the peak power demand and the power grid's ramping rate requirements, which could cause flexibility issues for the power grid.</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0" lang="en-GB"/>
              <a:t>The other group is referred to as smart charging. IRENA</a:t>
            </a:r>
            <a:r>
              <a:rPr b="0" lang="en-GB" sz="1200">
                <a:solidFill>
                  <a:schemeClr val="dk1"/>
                </a:solidFill>
                <a:latin typeface="Calibri"/>
                <a:ea typeface="Calibri"/>
                <a:cs typeface="Calibri"/>
                <a:sym typeface="Calibri"/>
              </a:rPr>
              <a:t> defines </a:t>
            </a:r>
            <a:r>
              <a:rPr b="0" lang="en-GB"/>
              <a:t>this</a:t>
            </a:r>
            <a:r>
              <a:rPr b="0" lang="en-GB" sz="1200">
                <a:solidFill>
                  <a:schemeClr val="dk1"/>
                </a:solidFill>
                <a:latin typeface="Calibri"/>
                <a:ea typeface="Calibri"/>
                <a:cs typeface="Calibri"/>
                <a:sym typeface="Calibri"/>
              </a:rPr>
              <a:t> as: "a way of optimising the charging process according to distribution and/or transmission grid constraints, local availability of renewable energy sources and customers' preferences". If </a:t>
            </a:r>
            <a:r>
              <a:rPr b="0" lang="en-GB"/>
              <a:t>electric vehicles</a:t>
            </a:r>
            <a:r>
              <a:rPr b="0" lang="en-GB" sz="1200">
                <a:solidFill>
                  <a:schemeClr val="dk1"/>
                </a:solidFill>
                <a:latin typeface="Calibri"/>
                <a:ea typeface="Calibri"/>
                <a:cs typeface="Calibri"/>
                <a:sym typeface="Calibri"/>
              </a:rPr>
              <a:t> are charged smartly, they can provide demand-side flexibility to the power grid by adjusting their charging to follow the availability of the variable renewable </a:t>
            </a:r>
            <a:r>
              <a:rPr lang="en-GB" sz="1200">
                <a:solidFill>
                  <a:schemeClr val="dk1"/>
                </a:solidFill>
                <a:latin typeface="Calibri"/>
                <a:ea typeface="Calibri"/>
                <a:cs typeface="Calibri"/>
                <a:sym typeface="Calibri"/>
              </a:rPr>
              <a:t>sources and avoiding the peak hours. Therefore, the availability of the infrastructure for smart charging of </a:t>
            </a:r>
            <a:r>
              <a:rPr lang="en-GB"/>
              <a:t>electric vehicles</a:t>
            </a:r>
            <a:r>
              <a:rPr lang="en-GB" sz="1200">
                <a:solidFill>
                  <a:schemeClr val="dk1"/>
                </a:solidFill>
                <a:latin typeface="Calibri"/>
                <a:ea typeface="Calibri"/>
                <a:cs typeface="Calibri"/>
                <a:sym typeface="Calibri"/>
              </a:rPr>
              <a:t> reduces the stress on the power grid from the additional load for electrifying transportation. It could also facilitate the integration of a higher amount of solar and wind to the power system through load shifting and providing reserves.</a:t>
            </a:r>
            <a:endParaRPr sz="1200">
              <a:solidFill>
                <a:schemeClr val="dk1"/>
              </a:solidFill>
              <a:latin typeface="Calibri"/>
              <a:ea typeface="Calibri"/>
              <a:cs typeface="Calibri"/>
              <a:sym typeface="Calibri"/>
            </a:endParaRPr>
          </a:p>
        </p:txBody>
      </p:sp>
      <p:sp>
        <p:nvSpPr>
          <p:cNvPr id="601" name="Google Shape;60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There are various tools for Flexibility assessment using different methods and with different levels of complexity. IRENA categorises different approaches for flexibility assessment into three categories of assessment tools, based on their complexity and their level of details:</a:t>
            </a:r>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Tier 1 tools mainly provide a qualitative comparison of different power systems and, therefore, do not require a lot of data.</a:t>
            </a:r>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Tier 2 tools do a flexibility sufficiency check without performing complete power system optimization. Tier 2 tools are mainly aimed at screening the potential flexibility issues using time series and dispatch data from an external tool.</a:t>
            </a:r>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Tier 3 tools are based on unit commitment and dispatch models and are sometimes combined with capacity planning models. </a:t>
            </a:r>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These models provide a detailed picture of the power system operation and evolution in different scenarios and provide a solid foundation for flexibility assessment. However, Tier 3 models are complex and require a lot of data. In this course, we use IRENA FlexTool for the assessment of flexibility in a power system. The FlexTool is a Tier 3 model and analyses system operations and flexibility of a system over one year horizon. The FlexTool is data-driven and uses a general unit commitment model structure; therefore, the input data have a major role in specifying what the model does.</a:t>
            </a:r>
            <a:endParaRPr/>
          </a:p>
        </p:txBody>
      </p:sp>
      <p:sp>
        <p:nvSpPr>
          <p:cNvPr id="613" name="Google Shape;61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Energy transition for keeping global temperature rise below 2 degrees requires major structural changes to power systems around the world. Electrification of end-use sectors such as industry, buildings, and transport, as well as rigorous decarbonization of the power sector are key for the energy transition. Decarbonizing the power sector requires a transformation from a system mainly based on fossil fuels to one based on renewable energy.  </a:t>
            </a:r>
            <a:endParaRPr/>
          </a:p>
          <a:p>
            <a:pPr indent="0" lvl="0" marL="15875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Variable renewable sources, mainly solar and wind, have become cheaper than conventional thermal and nuclear power plants, and their share in power generation is growing rapidly. Large-scale integration of these variable renewables into the power system, although challenging, is essential for decarbonizing the power sector while continuing to meet the growing demand for energy. Furthermore, solar and wind are indigenous resources and their rapid growth reduces fuel security concerns in many regions. However, the growing penetration of variable renewables in the power system, which is primarily built on inflexible demand and dispatchable thermal generation, is causing concerns for the reliable provision of electricity. Therefore there is a growing call for a fast increase of flexibility in power systems in order to reliably accommodate a larger share of variable renewables.  </a:t>
            </a:r>
            <a:endParaRPr/>
          </a:p>
          <a:p>
            <a:pPr indent="0" lvl="0" marL="15875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The share of electricity in the total final energy demand is expected to increase from 20% in 2015 to 40% in 2050. According to IRENA REmap, renewable sources will supply more than 86% of the global electricity generated and the variable renewable sources will supply more than 60% of the electricity generated.</a:t>
            </a:r>
            <a:endParaRPr/>
          </a:p>
        </p:txBody>
      </p:sp>
      <p:sp>
        <p:nvSpPr>
          <p:cNvPr id="111" name="Google Shape;11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Power systems must be actively managed to maintain a steady balance between supply and demand. This is a complex task as demand varies continuously and demand forecasts commonly include errors. The level of uncertainty rises for extended timescales and will be greatest when consumers respond to an unexpected, shared stimulus, such as a cold snap in the weather. The other major source of uncertainty is the loss of one or more generators or transmission lines. Therefore variability and uncertainty are common phenomena in power system operation. In the present fossil fuel dominated systems, the resulting imbalances from demand variation and uncertainty are managed mainly by dispatchable thermal power plants. </a:t>
            </a:r>
            <a:endParaRPr/>
          </a:p>
          <a:p>
            <a:pPr indent="0" lvl="0" marL="15875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The output of variable renewable resources ramps up and down quickly depending on the available resources, and forecasting their output is difficult. Therefore integrating higher shares of variable renewable energy in the power system introduces additional, rather than new, variability and uncertainty to the system on the supply side. </a:t>
            </a:r>
            <a:endParaRPr/>
          </a:p>
          <a:p>
            <a:pPr indent="0" lvl="0" marL="15875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The system balancing and renewable integration challenge is commonly assessed over three timescales:  </a:t>
            </a:r>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  Stability and resilience: The system's instantaneous ability to recover from instantaneous disturbance and imbalances in supply and demand and maintain the operating reserve and inertia.</a:t>
            </a:r>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  Balancing and operational security: The system's ability to retain the balance of demand and supply known as load following. It includes real-time, intra-day, and day-ahead balancing.</a:t>
            </a:r>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  Adequacy: The electricity system's ability to supply the peak and aggregate electricity demand at all times under normal operating conditions.</a:t>
            </a:r>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Traditionally, power systems are designed to deal with demand-related variations and uncertainty. Electricity demand profile depends on various factors such as local weather, GDP</a:t>
            </a:r>
            <a:r>
              <a:rPr lang="en-GB">
                <a:solidFill>
                  <a:srgbClr val="0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and social and cultural factors. However, power demand usually follows a regular pattern in each region. It is generally easier to forecast fluctuations in demand than in variable renewable supply.</a:t>
            </a:r>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An important characteristic of the power system is net load. The net load is the power demand after accounting for variable renewable output. At low penetration of renewables, the difference between net load and power demand is insignificant. However, as the share of renewables grows, the difference between the two increases. The balancing challenge, therefore, lies in the ability of the system to react quickly enough to accommodate such extensive and rapid changes and retain the system stability.</a:t>
            </a:r>
            <a:r>
              <a:rPr lang="en-GB">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lang="en-GB">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The balancing challenge will be greatest at times that demand for electricity and the output from variable power plants are changing simultaneously in opposite directions. The two extreme cases of this happen</a:t>
            </a:r>
            <a:r>
              <a:rPr lang="en-GB">
                <a:solidFill>
                  <a:srgbClr val="000000"/>
                </a:solidFill>
                <a:latin typeface="Arial"/>
                <a:ea typeface="Arial"/>
                <a:cs typeface="Arial"/>
                <a:sym typeface="Arial"/>
              </a:rPr>
              <a:t> as follows</a:t>
            </a:r>
            <a:r>
              <a:rPr b="0" i="0" lang="en-GB"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times that high electricity demand is falling to a minimum while the output for variable renewables is increasing to the peak</a:t>
            </a:r>
            <a:endParaRPr/>
          </a:p>
          <a:p>
            <a:pPr indent="0" lvl="0" marL="158750" rtl="0" algn="l">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•When electricity demand is rising towards peak while </a:t>
            </a:r>
            <a:r>
              <a:rPr lang="en-GB">
                <a:solidFill>
                  <a:srgbClr val="000000"/>
                </a:solidFill>
                <a:latin typeface="Arial"/>
                <a:ea typeface="Arial"/>
                <a:cs typeface="Arial"/>
                <a:sym typeface="Arial"/>
              </a:rPr>
              <a:t>V.R.E.</a:t>
            </a:r>
            <a:r>
              <a:rPr b="0" i="0" lang="en-GB" sz="1200" u="none" cap="none" strike="noStrike">
                <a:solidFill>
                  <a:srgbClr val="000000"/>
                </a:solidFill>
                <a:latin typeface="Arial"/>
                <a:ea typeface="Arial"/>
                <a:cs typeface="Arial"/>
                <a:sym typeface="Arial"/>
              </a:rPr>
              <a:t> output is falling.</a:t>
            </a:r>
            <a:endParaRPr b="0" i="0" sz="1200" u="none" cap="none" strike="noStrike">
              <a:solidFill>
                <a:srgbClr val="000000"/>
              </a:solidFill>
              <a:latin typeface="Arial"/>
              <a:ea typeface="Arial"/>
              <a:cs typeface="Arial"/>
              <a:sym typeface="Arial"/>
            </a:endParaRPr>
          </a:p>
        </p:txBody>
      </p:sp>
      <p:sp>
        <p:nvSpPr>
          <p:cNvPr id="159" name="Google Shape;15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There are five key challenges that arise from the large-scale integration of variable renewable electricity sources: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Firstly the frequency of occurrence and magnitude of forecast errors on net load increases as the share of V.R.E grows. These lead to higher cycling of thermal generation and over-generation. In some cases, power generated in the system is more than demand, due to technical constraints on the rate and the extent that thermal generators can reduce their output. To maintain frequency at its nominal value, the system operator has to curtail power generation from variable renewables.  Curtailment is a risk mitigation measure that is usually applied when a system cannot cope with the balancing issues due to lack of flexibility. V.R.E. curtailment reduces renewable generators' capacity factor and their economic attractiveness; it also reduces the system-wide benefits of V.RE. Therefore bridging flexibility gaps is key for having a reliable integration of renewables into the power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Secondly, The resultant ramping rate in the net load can be higher than demand and renewable generation output. As the share of variable renewables increases, the ramping rate in the net load increases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addition to increasing ramping rates, V.R.E. increases ramping ranges which is the difference between the minimum and maximum loads. Therefore conventional dispatchable units need to cycle faster and more frequently to meet the new ramping requirements. Flexible generation capacity needs to be sufficient to cover increased ramping range requirements. If the system cannot cope with net load down ramping requirement, it has to curtail the V.R.E. output. Similarly, if the system cannot cope with the net load upward ramping requirement, it might lead to loss of load. </a:t>
            </a:r>
            <a:endParaRPr/>
          </a:p>
        </p:txBody>
      </p:sp>
      <p:sp>
        <p:nvSpPr>
          <p:cNvPr id="172" name="Google Shape;17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To deal with uncertainty, power systems regulation requires some amount of reserve capacity to be procured at each time. The first purpose of the reserve capacity is to help the system recover in case of a contingency (for example, loss of generation). This can be achieved through a fast-acting frequency containment reserve to restore the frequency to its nominal value. The second purpose of the reserve capacity is to compensate for demand forecast errors (also called regulating reserve). As the share of variable renewable generation grows, V.R.E. forecast errors (rather than demand forecast errors) become the main source of net load uncertainty and, therefore, the main driver of regulating reserve requirements. </a:t>
            </a:r>
            <a:endParaRPr/>
          </a:p>
          <a:p>
            <a:pPr indent="0" lvl="0" marL="15875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Lastly, a very high share of V.R.E. is that it poses system reliability risks related to lack of system inertia. Power system inertia refers to the total instantaneous inertia from the spinning rotors of synchronous generators. Such inertia helps generators resist changes in their rotational speed from system imbalances and gives system operators time to activate necessary controls to recover the system. Inertia is related to the amount of online conventional synchronous capacity at each time, and it is inversely proportional to the rate of change of frequency. In other words, the lower the inertia, the faster the change in frequency, the more difficult it is to maintain reliable operations. The power system has specific requirements for inertia that impose having some synchronous capacity online. </a:t>
            </a:r>
            <a:endParaRPr/>
          </a:p>
        </p:txBody>
      </p:sp>
      <p:sp>
        <p:nvSpPr>
          <p:cNvPr id="185" name="Google Shape;1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The rate, extent, that is the difference between the minimum and maximum, and the frequency of variations in the net load specifies the flexibility requirements of the system. Higher variable renewable penetration increases one or more of these factors. Therefore, estimating the net load profile over various variable renewable shares is crucial in planning for flexibility as it indicates the portion of the load to be supplied by dispatchable (controllable) generators.</a:t>
            </a:r>
            <a:endParaRPr/>
          </a:p>
          <a:p>
            <a:pPr indent="0" lvl="0" marL="15875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According to the International Energy Agency, the flexibility of the power system refers to "The ability of a power system to reliably and cost-effectively manage the variability and uncertainty of demand and supply across all relevant timescales".</a:t>
            </a:r>
            <a:endParaRPr/>
          </a:p>
          <a:p>
            <a:pPr indent="0" lvl="0" marL="15875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In other words, it expresses the ability of a power system to maintain a reliable balance of supply and demand in the face of rapid, large expected and unexpected imbalances.</a:t>
            </a:r>
            <a:endParaRPr/>
          </a:p>
          <a:p>
            <a:pPr indent="0" lvl="0" marL="15875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GB" sz="1200" u="none" cap="none" strike="noStrike">
                <a:solidFill>
                  <a:srgbClr val="000000"/>
                </a:solidFill>
                <a:latin typeface="Arial"/>
                <a:ea typeface="Arial"/>
                <a:cs typeface="Arial"/>
                <a:sym typeface="Arial"/>
              </a:rPr>
              <a:t>Flexibility is measured in terms of megawatts (or MW) available for ramping up and down over time. In order to reliably integrate large capacities of renewable electricity generation into the power system, planners must ensure that sufficient flexibility resources and balancing capability are available.</a:t>
            </a:r>
            <a:endParaRPr/>
          </a:p>
        </p:txBody>
      </p:sp>
      <p:sp>
        <p:nvSpPr>
          <p:cNvPr id="210" name="Google Shape;21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3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p:nvPr>
            <p:ph idx="2" type="pic"/>
          </p:nvPr>
        </p:nvSpPr>
        <p:spPr>
          <a:xfrm>
            <a:off x="5183188" y="987425"/>
            <a:ext cx="6172200" cy="4873625"/>
          </a:xfrm>
          <a:prstGeom prst="rect">
            <a:avLst/>
          </a:prstGeom>
          <a:noFill/>
          <a:ln>
            <a:noFill/>
          </a:ln>
        </p:spPr>
      </p:sp>
      <p:sp>
        <p:nvSpPr>
          <p:cNvPr id="69" name="Google Shape;6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11.png"/><Relationship Id="rId11" Type="http://schemas.openxmlformats.org/officeDocument/2006/relationships/image" Target="../media/image3.png"/><Relationship Id="rId10" Type="http://schemas.openxmlformats.org/officeDocument/2006/relationships/image" Target="../media/image13.png"/><Relationship Id="rId9"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14.png"/><Relationship Id="rId8"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12.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hyperlink" Target="https://www.irena.org/publications/2018/Nov/Power-system-flexibility-for-the-energy-transition" TargetMode="External"/><Relationship Id="rId5" Type="http://schemas.openxmlformats.org/officeDocument/2006/relationships/hyperlink" Target="https://www.irena.org/publications/2019/Jun/Solutions-to-integrate-high-shares-of-variable-renewable-energy" TargetMode="External"/><Relationship Id="rId6" Type="http://schemas.openxmlformats.org/officeDocument/2006/relationships/hyperlink" Target="https://www.oecd.org/publications/harnessing-variable-renewables-9789264111394-en.htm" TargetMode="External"/><Relationship Id="rId7" Type="http://schemas.openxmlformats.org/officeDocument/2006/relationships/hyperlink" Target="https://www.irena.org/publications/2019/Feb/Innovation-landscape-for-a-renewable-powered-futur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 Id="rId4" Type="http://schemas.openxmlformats.org/officeDocument/2006/relationships/image" Target="../media/image15.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16.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hyperlink" Target="https://www.irena.org/publications/2018/Nov/Power-system-flexibility-for-the-energy-transition" TargetMode="External"/><Relationship Id="rId5" Type="http://schemas.openxmlformats.org/officeDocument/2006/relationships/hyperlink" Target="https://www.irena.org/publications/2019/Sep/Enabling-Technologies" TargetMode="External"/><Relationship Id="rId6" Type="http://schemas.openxmlformats.org/officeDocument/2006/relationships/hyperlink" Target="https://www.irena.org/publications/2020/Mar/Electricity-Storage-Valuation-Framework-2020" TargetMode="External"/><Relationship Id="rId7" Type="http://schemas.openxmlformats.org/officeDocument/2006/relationships/hyperlink" Target="https://www.irena.org/publications/2020/Jul/System-Operation-Innovation-Landscape-briefs" TargetMode="External"/><Relationship Id="rId8" Type="http://schemas.openxmlformats.org/officeDocument/2006/relationships/hyperlink" Target="https://www.irena.org/publications/2020/Jul/System-Operation-Innovation-Landscape-brief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g"/><Relationship Id="rId4" Type="http://schemas.openxmlformats.org/officeDocument/2006/relationships/image" Target="../media/image21.jpg"/><Relationship Id="rId5" Type="http://schemas.openxmlformats.org/officeDocument/2006/relationships/hyperlink" Target="https://pixabay.com/photos/smart-home-house-technology-3920905/" TargetMode="External"/><Relationship Id="rId6"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g"/><Relationship Id="rId4" Type="http://schemas.openxmlformats.org/officeDocument/2006/relationships/image" Target="../media/image22.jpg"/><Relationship Id="rId5" Type="http://schemas.openxmlformats.org/officeDocument/2006/relationships/hyperlink" Target="https://pixabay.com/photos/ev-charging-vehicle-electric-5704430/" TargetMode="External"/><Relationship Id="rId6"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jpg"/><Relationship Id="rId4" Type="http://schemas.openxmlformats.org/officeDocument/2006/relationships/image" Target="../media/image24.png"/><Relationship Id="rId5"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8.jpg"/><Relationship Id="rId4" Type="http://schemas.openxmlformats.org/officeDocument/2006/relationships/hyperlink" Target="https://www.irena.org/publications/2018/Nov/Power-system-flexibility-for-the-energy-transition" TargetMode="External"/><Relationship Id="rId5" Type="http://schemas.openxmlformats.org/officeDocument/2006/relationships/hyperlink" Target="https://www.irena.org/publications/2019/Dec/Demand-side-flexibility-for-power-sector-transformation" TargetMode="External"/><Relationship Id="rId6" Type="http://schemas.openxmlformats.org/officeDocument/2006/relationships/hyperlink" Target="https://www.irena.org/media/Files/IRENA/Agency/Publication/2020/Jul/IRENA_Aggregators_2020.pdf?la=en&amp;hash=34E90050F80DD1B012F2E6C9E4C90EE11BED6A82" TargetMode="External"/><Relationship Id="rId7" Type="http://schemas.openxmlformats.org/officeDocument/2006/relationships/hyperlink" Target="https://www.irena.org/publications/2019/Jun/Market-Design-Innovation-Landscape-briefs" TargetMode="External"/><Relationship Id="rId8" Type="http://schemas.openxmlformats.org/officeDocument/2006/relationships/hyperlink" Target="https://www.irena.org/-/media/Files/IRENA/Agency/Publication/2019/Sep/IRENA_Hydrogen_2019.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4.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5.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6.jp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7.jp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hyperlink" Target="http://www.irena.org/publications/2019/Apr/Global-energy-transformation-A-roadmap-to-2050-2019Edition" TargetMode="External"/><Relationship Id="rId5" Type="http://schemas.openxmlformats.org/officeDocument/2006/relationships/hyperlink" Target="https://www.oecd.org/publications/harnessing-variable-renewables-9789264111394-en.htm" TargetMode="External"/><Relationship Id="rId6" Type="http://schemas.openxmlformats.org/officeDocument/2006/relationships/hyperlink" Target="https://www.iea.org/reports/power-systems-in-transition" TargetMode="External"/><Relationship Id="rId7" Type="http://schemas.openxmlformats.org/officeDocument/2006/relationships/hyperlink" Target="https://www.irena.org/publications/2018/Nov/Power-system-flexibility-for-the-energy-transi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0" y="153"/>
            <a:ext cx="12192000" cy="6857693"/>
          </a:xfrm>
          <a:prstGeom prst="rect">
            <a:avLst/>
          </a:prstGeom>
          <a:noFill/>
          <a:ln>
            <a:noFill/>
          </a:ln>
        </p:spPr>
      </p:pic>
      <p:sp>
        <p:nvSpPr>
          <p:cNvPr id="91" name="Google Shape;91;p1"/>
          <p:cNvSpPr txBox="1"/>
          <p:nvPr/>
        </p:nvSpPr>
        <p:spPr>
          <a:xfrm>
            <a:off x="371335" y="4236684"/>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Energy and Flexibility Modelling</a:t>
            </a:r>
            <a:endParaRPr b="1" sz="1800">
              <a:solidFill>
                <a:schemeClr val="dk1"/>
              </a:solidFill>
              <a:latin typeface="Open Sans ExtraBold"/>
              <a:ea typeface="Open Sans ExtraBold"/>
              <a:cs typeface="Open Sans ExtraBold"/>
              <a:sym typeface="Open Sans ExtraBold"/>
            </a:endParaRPr>
          </a:p>
        </p:txBody>
      </p:sp>
      <p:sp>
        <p:nvSpPr>
          <p:cNvPr id="92" name="Google Shape;92;p1"/>
          <p:cNvSpPr txBox="1"/>
          <p:nvPr/>
        </p:nvSpPr>
        <p:spPr>
          <a:xfrm>
            <a:off x="371335" y="5008656"/>
            <a:ext cx="8147953" cy="144655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400">
                <a:solidFill>
                  <a:schemeClr val="lt1"/>
                </a:solidFill>
                <a:latin typeface="Open Sans ExtraBold"/>
                <a:ea typeface="Open Sans ExtraBold"/>
                <a:cs typeface="Open Sans ExtraBold"/>
                <a:sym typeface="Open Sans ExtraBold"/>
              </a:rPr>
              <a:t>LECTURE 13</a:t>
            </a:r>
            <a:r>
              <a:rPr b="1" lang="en-GB" sz="4400">
                <a:solidFill>
                  <a:schemeClr val="dk1"/>
                </a:solidFill>
                <a:latin typeface="Open Sans ExtraBold"/>
                <a:ea typeface="Open Sans ExtraBold"/>
                <a:cs typeface="Open Sans ExtraBold"/>
                <a:sym typeface="Open Sans ExtraBold"/>
              </a:rPr>
              <a:t> </a:t>
            </a:r>
            <a:br>
              <a:rPr b="1" lang="en-GB" sz="4400">
                <a:solidFill>
                  <a:schemeClr val="dk1"/>
                </a:solidFill>
                <a:latin typeface="Open Sans ExtraBold"/>
                <a:ea typeface="Open Sans ExtraBold"/>
                <a:cs typeface="Open Sans ExtraBold"/>
                <a:sym typeface="Open Sans ExtraBold"/>
              </a:rPr>
            </a:br>
            <a:r>
              <a:rPr b="1" lang="en-GB" sz="4400">
                <a:solidFill>
                  <a:schemeClr val="dk1"/>
                </a:solidFill>
                <a:latin typeface="Open Sans ExtraBold"/>
                <a:ea typeface="Open Sans ExtraBold"/>
                <a:cs typeface="Open Sans ExtraBold"/>
                <a:sym typeface="Open Sans ExtraBold"/>
              </a:rPr>
              <a:t>POWER SYSTEM FLEXIBILITY</a:t>
            </a:r>
            <a:endParaRPr b="1" sz="4400">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u="none">
                <a:solidFill>
                  <a:schemeClr val="lt1"/>
                </a:solidFill>
                <a:latin typeface="Open Sans ExtraBold"/>
                <a:ea typeface="Open Sans ExtraBold"/>
                <a:cs typeface="Open Sans ExtraBold"/>
                <a:sym typeface="Open Sans ExtraBold"/>
              </a:rPr>
              <a:t>‹#›</a:t>
            </a:fld>
            <a:endParaRPr b="1" sz="1400" u="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Graphical user interface, text&#10;&#10;Description automatically generated" id="225" name="Google Shape;225;p10"/>
          <p:cNvPicPr preferRelativeResize="0"/>
          <p:nvPr/>
        </p:nvPicPr>
        <p:blipFill rotWithShape="1">
          <a:blip r:embed="rId3">
            <a:alphaModFix/>
          </a:blip>
          <a:srcRect b="0" l="0" r="0" t="0"/>
          <a:stretch/>
        </p:blipFill>
        <p:spPr>
          <a:xfrm>
            <a:off x="-22650" y="-4640"/>
            <a:ext cx="12192000" cy="6858000"/>
          </a:xfrm>
          <a:prstGeom prst="rect">
            <a:avLst/>
          </a:prstGeom>
          <a:noFill/>
          <a:ln>
            <a:noFill/>
          </a:ln>
        </p:spPr>
      </p:pic>
      <p:sp>
        <p:nvSpPr>
          <p:cNvPr id="226" name="Google Shape;226;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7" name="Google Shape;227;p10"/>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13.2.2 Flexible power systems</a:t>
            </a:r>
            <a:endParaRPr b="1" sz="2000">
              <a:solidFill>
                <a:srgbClr val="9CC2E5"/>
              </a:solidFill>
              <a:latin typeface="Open Sans"/>
              <a:ea typeface="Open Sans"/>
              <a:cs typeface="Open Sans"/>
              <a:sym typeface="Open Sans"/>
            </a:endParaRPr>
          </a:p>
        </p:txBody>
      </p:sp>
      <p:sp>
        <p:nvSpPr>
          <p:cNvPr id="228" name="Google Shape;228;p10"/>
          <p:cNvSpPr txBox="1"/>
          <p:nvPr/>
        </p:nvSpPr>
        <p:spPr>
          <a:xfrm>
            <a:off x="887215" y="4640"/>
            <a:ext cx="9266744" cy="137923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13.2 Power System Flexibility</a:t>
            </a:r>
            <a:endParaRPr/>
          </a:p>
        </p:txBody>
      </p:sp>
      <p:sp>
        <p:nvSpPr>
          <p:cNvPr id="229" name="Google Shape;229;p10"/>
          <p:cNvSpPr/>
          <p:nvPr/>
        </p:nvSpPr>
        <p:spPr>
          <a:xfrm>
            <a:off x="943522" y="1902941"/>
            <a:ext cx="10226986" cy="4336191"/>
          </a:xfrm>
          <a:prstGeom prst="roundRect">
            <a:avLst>
              <a:gd fmla="val 3826" name="adj"/>
            </a:avLst>
          </a:prstGeom>
          <a:noFill/>
          <a:ln cap="flat" cmpd="sng" w="381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0"/>
          <p:cNvSpPr txBox="1"/>
          <p:nvPr/>
        </p:nvSpPr>
        <p:spPr>
          <a:xfrm>
            <a:off x="943522" y="2205195"/>
            <a:ext cx="10053992" cy="3731682"/>
          </a:xfrm>
          <a:prstGeom prst="rect">
            <a:avLst/>
          </a:prstGeom>
          <a:noFill/>
          <a:ln>
            <a:noFill/>
          </a:ln>
        </p:spPr>
        <p:txBody>
          <a:bodyPr anchorCtr="0" anchor="t" bIns="45700" lIns="91425" spcFirstLastPara="1" rIns="91425" wrap="square" tIns="45700">
            <a:noAutofit/>
          </a:bodyPr>
          <a:lstStyle/>
          <a:p>
            <a:pPr indent="-457200" lvl="0" marL="615950" marR="0" rtl="0" algn="l">
              <a:lnSpc>
                <a:spcPct val="90000"/>
              </a:lnSpc>
              <a:spcBef>
                <a:spcPts val="0"/>
              </a:spcBef>
              <a:spcAft>
                <a:spcPts val="0"/>
              </a:spcAft>
              <a:buClr>
                <a:schemeClr val="dk1"/>
              </a:buClr>
              <a:buSzPts val="2500"/>
              <a:buFont typeface="Arial"/>
              <a:buAutoNum type="arabicPeriod"/>
            </a:pPr>
            <a:r>
              <a:rPr lang="en-GB" sz="2000">
                <a:solidFill>
                  <a:schemeClr val="dk1"/>
                </a:solidFill>
                <a:latin typeface="Open Sans"/>
                <a:ea typeface="Open Sans"/>
                <a:cs typeface="Open Sans"/>
                <a:sym typeface="Open Sans"/>
              </a:rPr>
              <a:t>Avoid </a:t>
            </a:r>
            <a:r>
              <a:rPr b="1" lang="en-GB" sz="2000">
                <a:solidFill>
                  <a:schemeClr val="dk1"/>
                </a:solidFill>
                <a:latin typeface="Open Sans"/>
                <a:ea typeface="Open Sans"/>
                <a:cs typeface="Open Sans"/>
                <a:sym typeface="Open Sans"/>
              </a:rPr>
              <a:t>loss of loads </a:t>
            </a:r>
            <a:r>
              <a:rPr lang="en-GB" sz="2000">
                <a:solidFill>
                  <a:schemeClr val="dk1"/>
                </a:solidFill>
                <a:latin typeface="Open Sans"/>
                <a:ea typeface="Open Sans"/>
                <a:cs typeface="Open Sans"/>
                <a:sym typeface="Open Sans"/>
              </a:rPr>
              <a:t>and meets the peak demand and peak net loads. </a:t>
            </a:r>
            <a:endParaRPr sz="2000">
              <a:solidFill>
                <a:schemeClr val="dk1"/>
              </a:solidFill>
              <a:latin typeface="Open Sans"/>
              <a:ea typeface="Open Sans"/>
              <a:cs typeface="Open Sans"/>
              <a:sym typeface="Open Sans"/>
            </a:endParaRPr>
          </a:p>
          <a:p>
            <a:pPr indent="-457200" lvl="0" marL="615950" marR="0" rtl="0" algn="l">
              <a:lnSpc>
                <a:spcPct val="90000"/>
              </a:lnSpc>
              <a:spcBef>
                <a:spcPts val="1000"/>
              </a:spcBef>
              <a:spcAft>
                <a:spcPts val="0"/>
              </a:spcAft>
              <a:buClr>
                <a:schemeClr val="dk1"/>
              </a:buClr>
              <a:buSzPts val="2500"/>
              <a:buFont typeface="Arial"/>
              <a:buAutoNum type="arabicPeriod"/>
            </a:pPr>
            <a:r>
              <a:rPr lang="en-GB" sz="2000">
                <a:solidFill>
                  <a:schemeClr val="dk1"/>
                </a:solidFill>
                <a:latin typeface="Open Sans"/>
                <a:ea typeface="Open Sans"/>
                <a:cs typeface="Open Sans"/>
                <a:sym typeface="Open Sans"/>
              </a:rPr>
              <a:t>Maintain</a:t>
            </a:r>
            <a:r>
              <a:rPr b="1" lang="en-GB" sz="2000">
                <a:solidFill>
                  <a:schemeClr val="dk1"/>
                </a:solidFill>
                <a:latin typeface="Open Sans"/>
                <a:ea typeface="Open Sans"/>
                <a:cs typeface="Open Sans"/>
                <a:sym typeface="Open Sans"/>
              </a:rPr>
              <a:t> a reliable balance </a:t>
            </a:r>
            <a:r>
              <a:rPr lang="en-GB" sz="2000">
                <a:solidFill>
                  <a:schemeClr val="dk1"/>
                </a:solidFill>
                <a:latin typeface="Open Sans"/>
                <a:ea typeface="Open Sans"/>
                <a:cs typeface="Open Sans"/>
                <a:sym typeface="Open Sans"/>
              </a:rPr>
              <a:t>of supply and demand at all times. </a:t>
            </a:r>
            <a:endParaRPr sz="2000">
              <a:solidFill>
                <a:schemeClr val="dk1"/>
              </a:solidFill>
              <a:latin typeface="Open Sans"/>
              <a:ea typeface="Open Sans"/>
              <a:cs typeface="Open Sans"/>
              <a:sym typeface="Open Sans"/>
            </a:endParaRPr>
          </a:p>
          <a:p>
            <a:pPr indent="-457200" lvl="0" marL="615950" marR="0" rtl="0" algn="l">
              <a:lnSpc>
                <a:spcPct val="90000"/>
              </a:lnSpc>
              <a:spcBef>
                <a:spcPts val="1000"/>
              </a:spcBef>
              <a:spcAft>
                <a:spcPts val="0"/>
              </a:spcAft>
              <a:buClr>
                <a:schemeClr val="dk1"/>
              </a:buClr>
              <a:buSzPts val="2500"/>
              <a:buFont typeface="Arial"/>
              <a:buAutoNum type="arabicPeriod"/>
            </a:pPr>
            <a:r>
              <a:rPr lang="en-GB" sz="2000">
                <a:solidFill>
                  <a:schemeClr val="dk1"/>
                </a:solidFill>
                <a:latin typeface="Open Sans"/>
                <a:ea typeface="Open Sans"/>
                <a:cs typeface="Open Sans"/>
                <a:sym typeface="Open Sans"/>
              </a:rPr>
              <a:t>Incorporate adequate storage potential through </a:t>
            </a:r>
            <a:r>
              <a:rPr b="1" lang="en-GB" sz="2000">
                <a:solidFill>
                  <a:schemeClr val="dk1"/>
                </a:solidFill>
                <a:latin typeface="Open Sans"/>
                <a:ea typeface="Open Sans"/>
                <a:cs typeface="Open Sans"/>
                <a:sym typeface="Open Sans"/>
              </a:rPr>
              <a:t>sector coupling</a:t>
            </a:r>
            <a:r>
              <a:rPr lang="en-GB" sz="2000">
                <a:solidFill>
                  <a:schemeClr val="dk1"/>
                </a:solidFill>
                <a:latin typeface="Open Sans"/>
                <a:ea typeface="Open Sans"/>
                <a:cs typeface="Open Sans"/>
                <a:sym typeface="Open Sans"/>
              </a:rPr>
              <a:t> and investment in </a:t>
            </a:r>
            <a:r>
              <a:rPr b="1" lang="en-GB" sz="2000">
                <a:solidFill>
                  <a:schemeClr val="dk1"/>
                </a:solidFill>
                <a:latin typeface="Open Sans"/>
                <a:ea typeface="Open Sans"/>
                <a:cs typeface="Open Sans"/>
                <a:sym typeface="Open Sans"/>
              </a:rPr>
              <a:t>storage capacities</a:t>
            </a:r>
            <a:r>
              <a:rPr lang="en-GB" sz="2000">
                <a:solidFill>
                  <a:schemeClr val="dk1"/>
                </a:solidFill>
                <a:latin typeface="Open Sans"/>
                <a:ea typeface="Open Sans"/>
                <a:cs typeface="Open Sans"/>
                <a:sym typeface="Open Sans"/>
              </a:rPr>
              <a:t> to balance periods of high VRE generation and low demand, as well as periods of high demand but low VRE generation.</a:t>
            </a:r>
            <a:endParaRPr sz="2000">
              <a:solidFill>
                <a:schemeClr val="dk1"/>
              </a:solidFill>
              <a:latin typeface="Open Sans"/>
              <a:ea typeface="Open Sans"/>
              <a:cs typeface="Open Sans"/>
              <a:sym typeface="Open Sans"/>
            </a:endParaRPr>
          </a:p>
          <a:p>
            <a:pPr indent="-457200" lvl="0" marL="615950" marR="0" rtl="0" algn="l">
              <a:lnSpc>
                <a:spcPct val="90000"/>
              </a:lnSpc>
              <a:spcBef>
                <a:spcPts val="1000"/>
              </a:spcBef>
              <a:spcAft>
                <a:spcPts val="0"/>
              </a:spcAft>
              <a:buClr>
                <a:schemeClr val="dk1"/>
              </a:buClr>
              <a:buSzPts val="2500"/>
              <a:buFont typeface="Arial"/>
              <a:buAutoNum type="arabicPeriod"/>
            </a:pPr>
            <a:r>
              <a:rPr lang="en-GB" sz="2000">
                <a:solidFill>
                  <a:schemeClr val="dk1"/>
                </a:solidFill>
                <a:latin typeface="Open Sans"/>
                <a:ea typeface="Open Sans"/>
                <a:cs typeface="Open Sans"/>
                <a:sym typeface="Open Sans"/>
              </a:rPr>
              <a:t>Incorporate </a:t>
            </a:r>
            <a:r>
              <a:rPr b="1" lang="en-GB" sz="2000">
                <a:solidFill>
                  <a:schemeClr val="dk1"/>
                </a:solidFill>
                <a:latin typeface="Open Sans"/>
                <a:ea typeface="Open Sans"/>
                <a:cs typeface="Open Sans"/>
                <a:sym typeface="Open Sans"/>
              </a:rPr>
              <a:t>demand-side management</a:t>
            </a:r>
            <a:r>
              <a:rPr lang="en-GB" sz="2000">
                <a:solidFill>
                  <a:schemeClr val="dk1"/>
                </a:solidFill>
                <a:latin typeface="Open Sans"/>
                <a:ea typeface="Open Sans"/>
                <a:cs typeface="Open Sans"/>
                <a:sym typeface="Open Sans"/>
              </a:rPr>
              <a:t> measures in order to adjust demand</a:t>
            </a:r>
            <a:r>
              <a:rPr b="1" lang="en-GB" sz="2000">
                <a:solidFill>
                  <a:schemeClr val="dk1"/>
                </a:solidFill>
                <a:latin typeface="Open Sans"/>
                <a:ea typeface="Open Sans"/>
                <a:cs typeface="Open Sans"/>
                <a:sym typeface="Open Sans"/>
              </a:rPr>
              <a:t> </a:t>
            </a:r>
            <a:r>
              <a:rPr lang="en-GB" sz="2000">
                <a:solidFill>
                  <a:schemeClr val="dk1"/>
                </a:solidFill>
                <a:latin typeface="Open Sans"/>
                <a:ea typeface="Open Sans"/>
                <a:cs typeface="Open Sans"/>
                <a:sym typeface="Open Sans"/>
              </a:rPr>
              <a:t>to respond to periods of supply shortages and over-generation.</a:t>
            </a:r>
            <a:endParaRPr sz="2000">
              <a:solidFill>
                <a:schemeClr val="dk1"/>
              </a:solidFill>
              <a:latin typeface="Open Sans"/>
              <a:ea typeface="Open Sans"/>
              <a:cs typeface="Open Sans"/>
              <a:sym typeface="Open Sans"/>
            </a:endParaRPr>
          </a:p>
          <a:p>
            <a:pPr indent="-457200" lvl="0" marL="615950" marR="0" rtl="0" algn="l">
              <a:lnSpc>
                <a:spcPct val="90000"/>
              </a:lnSpc>
              <a:spcBef>
                <a:spcPts val="1000"/>
              </a:spcBef>
              <a:spcAft>
                <a:spcPts val="0"/>
              </a:spcAft>
              <a:buClr>
                <a:schemeClr val="dk1"/>
              </a:buClr>
              <a:buSzPts val="2500"/>
              <a:buFont typeface="Arial"/>
              <a:buAutoNum type="arabicPeriod"/>
            </a:pPr>
            <a:r>
              <a:rPr lang="en-GB" sz="2000">
                <a:solidFill>
                  <a:schemeClr val="dk1"/>
                </a:solidFill>
                <a:latin typeface="Open Sans"/>
                <a:ea typeface="Open Sans"/>
                <a:cs typeface="Open Sans"/>
                <a:sym typeface="Open Sans"/>
              </a:rPr>
              <a:t>Ensure an adequate </a:t>
            </a:r>
            <a:r>
              <a:rPr b="1" lang="en-GB" sz="2000">
                <a:solidFill>
                  <a:schemeClr val="dk1"/>
                </a:solidFill>
                <a:latin typeface="Open Sans"/>
                <a:ea typeface="Open Sans"/>
                <a:cs typeface="Open Sans"/>
                <a:sym typeface="Open Sans"/>
              </a:rPr>
              <a:t>supply of ancillary services</a:t>
            </a:r>
            <a:r>
              <a:rPr lang="en-GB" sz="2000">
                <a:solidFill>
                  <a:schemeClr val="dk1"/>
                </a:solidFill>
                <a:latin typeface="Open Sans"/>
                <a:ea typeface="Open Sans"/>
                <a:cs typeface="Open Sans"/>
                <a:sym typeface="Open Sans"/>
              </a:rPr>
              <a:t> in order to</a:t>
            </a:r>
            <a:r>
              <a:rPr b="1" lang="en-GB" sz="2000">
                <a:solidFill>
                  <a:schemeClr val="dk1"/>
                </a:solidFill>
                <a:latin typeface="Open Sans"/>
                <a:ea typeface="Open Sans"/>
                <a:cs typeface="Open Sans"/>
                <a:sym typeface="Open Sans"/>
              </a:rPr>
              <a:t> </a:t>
            </a:r>
            <a:r>
              <a:rPr lang="en-GB" sz="2000">
                <a:solidFill>
                  <a:schemeClr val="dk1"/>
                </a:solidFill>
                <a:latin typeface="Open Sans"/>
                <a:ea typeface="Open Sans"/>
                <a:cs typeface="Open Sans"/>
                <a:sym typeface="Open Sans"/>
              </a:rPr>
              <a:t>maintain system capabilities to mitigate risks in case of possible destabilizing events.</a:t>
            </a:r>
            <a:endParaRPr sz="2000">
              <a:solidFill>
                <a:schemeClr val="dk1"/>
              </a:solidFill>
              <a:latin typeface="Open Sans"/>
              <a:ea typeface="Open Sans"/>
              <a:cs typeface="Open Sans"/>
              <a:sym typeface="Open Sans"/>
            </a:endParaRPr>
          </a:p>
          <a:p>
            <a:pPr indent="-457200" lvl="0" marL="615950" marR="0" rtl="0" algn="l">
              <a:lnSpc>
                <a:spcPct val="90000"/>
              </a:lnSpc>
              <a:spcBef>
                <a:spcPts val="1000"/>
              </a:spcBef>
              <a:spcAft>
                <a:spcPts val="0"/>
              </a:spcAft>
              <a:buClr>
                <a:schemeClr val="dk1"/>
              </a:buClr>
              <a:buSzPts val="2500"/>
              <a:buFont typeface="Arial"/>
              <a:buAutoNum type="arabicPeriod"/>
            </a:pPr>
            <a:r>
              <a:rPr lang="en-GB" sz="2000">
                <a:solidFill>
                  <a:schemeClr val="dk1"/>
                </a:solidFill>
                <a:latin typeface="Open Sans"/>
                <a:ea typeface="Open Sans"/>
                <a:cs typeface="Open Sans"/>
                <a:sym typeface="Open Sans"/>
              </a:rPr>
              <a:t>Improve </a:t>
            </a:r>
            <a:r>
              <a:rPr b="1" lang="en-GB" sz="2000">
                <a:solidFill>
                  <a:schemeClr val="dk1"/>
                </a:solidFill>
                <a:latin typeface="Open Sans"/>
                <a:ea typeface="Open Sans"/>
                <a:cs typeface="Open Sans"/>
                <a:sym typeface="Open Sans"/>
              </a:rPr>
              <a:t>operation practices </a:t>
            </a:r>
            <a:r>
              <a:rPr lang="en-GB" sz="2000">
                <a:solidFill>
                  <a:schemeClr val="dk1"/>
                </a:solidFill>
                <a:latin typeface="Open Sans"/>
                <a:ea typeface="Open Sans"/>
                <a:cs typeface="Open Sans"/>
                <a:sym typeface="Open Sans"/>
              </a:rPr>
              <a:t>and incorporate </a:t>
            </a:r>
            <a:r>
              <a:rPr b="1" lang="en-GB" sz="2000">
                <a:solidFill>
                  <a:schemeClr val="dk1"/>
                </a:solidFill>
                <a:latin typeface="Open Sans"/>
                <a:ea typeface="Open Sans"/>
                <a:cs typeface="Open Sans"/>
                <a:sym typeface="Open Sans"/>
              </a:rPr>
              <a:t>market restructuring </a:t>
            </a:r>
            <a:r>
              <a:rPr lang="en-GB" sz="2000">
                <a:solidFill>
                  <a:schemeClr val="dk1"/>
                </a:solidFill>
                <a:latin typeface="Open Sans"/>
                <a:ea typeface="Open Sans"/>
                <a:cs typeface="Open Sans"/>
                <a:sym typeface="Open Sans"/>
              </a:rPr>
              <a:t>to unlock flexibility potential.</a:t>
            </a:r>
            <a:endParaRPr sz="2000">
              <a:solidFill>
                <a:schemeClr val="dk1"/>
              </a:solidFill>
              <a:latin typeface="Open Sans"/>
              <a:ea typeface="Open Sans"/>
              <a:cs typeface="Open Sans"/>
              <a:sym typeface="Open Sans"/>
            </a:endParaRPr>
          </a:p>
        </p:txBody>
      </p:sp>
      <p:pic>
        <p:nvPicPr>
          <p:cNvPr id="231" name="Google Shape;231;p10"/>
          <p:cNvPicPr preferRelativeResize="0"/>
          <p:nvPr/>
        </p:nvPicPr>
        <p:blipFill rotWithShape="1">
          <a:blip r:embed="rId4">
            <a:alphaModFix/>
          </a:blip>
          <a:srcRect b="0" l="0" r="0" t="0"/>
          <a:stretch/>
        </p:blipFill>
        <p:spPr>
          <a:xfrm>
            <a:off x="384419" y="206894"/>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Graphical user interface, text&#10;&#10;Description automatically generated" id="237" name="Google Shape;237;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8" name="Google Shape;238;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9" name="Google Shape;239;p11"/>
          <p:cNvSpPr/>
          <p:nvPr/>
        </p:nvSpPr>
        <p:spPr>
          <a:xfrm>
            <a:off x="887214" y="1389619"/>
            <a:ext cx="654339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13.2.3 Flexibility resources in the power system </a:t>
            </a:r>
            <a:r>
              <a:rPr b="1" lang="en-GB" sz="1800">
                <a:solidFill>
                  <a:schemeClr val="dk1"/>
                </a:solidFill>
                <a:latin typeface="Open Sans"/>
                <a:ea typeface="Open Sans"/>
                <a:cs typeface="Open Sans"/>
                <a:sym typeface="Open Sans"/>
              </a:rPr>
              <a:t> </a:t>
            </a:r>
            <a:endParaRPr/>
          </a:p>
        </p:txBody>
      </p:sp>
      <p:sp>
        <p:nvSpPr>
          <p:cNvPr id="240" name="Google Shape;240;p11"/>
          <p:cNvSpPr txBox="1"/>
          <p:nvPr/>
        </p:nvSpPr>
        <p:spPr>
          <a:xfrm>
            <a:off x="887214" y="4640"/>
            <a:ext cx="942056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13.2 Power System Flexibility</a:t>
            </a:r>
            <a:endParaRPr/>
          </a:p>
        </p:txBody>
      </p:sp>
      <p:sp>
        <p:nvSpPr>
          <p:cNvPr id="241" name="Google Shape;241;p11"/>
          <p:cNvSpPr txBox="1"/>
          <p:nvPr/>
        </p:nvSpPr>
        <p:spPr>
          <a:xfrm>
            <a:off x="592071" y="2047715"/>
            <a:ext cx="4604139" cy="4013632"/>
          </a:xfrm>
          <a:prstGeom prst="rect">
            <a:avLst/>
          </a:prstGeom>
          <a:noFill/>
          <a:ln>
            <a:noFill/>
          </a:ln>
        </p:spPr>
        <p:txBody>
          <a:bodyPr anchorCtr="0" anchor="t" bIns="91425" lIns="91425" spcFirstLastPara="1" rIns="91425" wrap="square" tIns="91425">
            <a:noAutofit/>
          </a:bodyPr>
          <a:lstStyle/>
          <a:p>
            <a:pPr indent="-285750" lvl="0" marL="285750" marR="0" rtl="0" algn="l">
              <a:lnSpc>
                <a:spcPct val="90000"/>
              </a:lnSpc>
              <a:spcBef>
                <a:spcPts val="1000"/>
              </a:spcBef>
              <a:spcAft>
                <a:spcPts val="0"/>
              </a:spcAft>
              <a:buClr>
                <a:schemeClr val="dk1"/>
              </a:buClr>
              <a:buSzPts val="2500"/>
              <a:buFont typeface="Arial"/>
              <a:buChar char="•"/>
            </a:pPr>
            <a:r>
              <a:rPr lang="en-GB" sz="2000">
                <a:solidFill>
                  <a:schemeClr val="dk1"/>
                </a:solidFill>
                <a:latin typeface="Open Sans"/>
                <a:ea typeface="Open Sans"/>
                <a:cs typeface="Open Sans"/>
                <a:sym typeface="Open Sans"/>
              </a:rPr>
              <a:t>Power systems can use a range of flexibility resources in demand, supply, and operation to manage the variations in the net load. </a:t>
            </a:r>
            <a:endParaRPr/>
          </a:p>
          <a:p>
            <a:pPr indent="-285750" lvl="0" marL="285750" marR="0" rtl="0" algn="l">
              <a:lnSpc>
                <a:spcPct val="90000"/>
              </a:lnSpc>
              <a:spcBef>
                <a:spcPts val="2200"/>
              </a:spcBef>
              <a:spcAft>
                <a:spcPts val="0"/>
              </a:spcAft>
              <a:buClr>
                <a:schemeClr val="dk1"/>
              </a:buClr>
              <a:buSzPts val="2500"/>
              <a:buFont typeface="Arial"/>
              <a:buChar char="•"/>
            </a:pPr>
            <a:r>
              <a:rPr lang="en-GB" sz="2000">
                <a:solidFill>
                  <a:schemeClr val="dk1"/>
                </a:solidFill>
                <a:latin typeface="Open Sans"/>
                <a:ea typeface="Open Sans"/>
                <a:cs typeface="Open Sans"/>
                <a:sym typeface="Open Sans"/>
              </a:rPr>
              <a:t>The potential and availability of these solutions vary from region to region.</a:t>
            </a:r>
            <a:endParaRPr/>
          </a:p>
          <a:p>
            <a:pPr indent="-285750" lvl="0" marL="285750" marR="0" rtl="0" algn="l">
              <a:lnSpc>
                <a:spcPct val="90000"/>
              </a:lnSpc>
              <a:spcBef>
                <a:spcPts val="2200"/>
              </a:spcBef>
              <a:spcAft>
                <a:spcPts val="1200"/>
              </a:spcAft>
              <a:buClr>
                <a:schemeClr val="dk1"/>
              </a:buClr>
              <a:buSzPts val="2500"/>
              <a:buFont typeface="Arial"/>
              <a:buChar char="•"/>
            </a:pPr>
            <a:r>
              <a:rPr lang="en-GB" sz="2000">
                <a:solidFill>
                  <a:schemeClr val="dk1"/>
                </a:solidFill>
                <a:latin typeface="Open Sans"/>
                <a:ea typeface="Open Sans"/>
                <a:cs typeface="Open Sans"/>
                <a:sym typeface="Open Sans"/>
              </a:rPr>
              <a:t>In order to achieve the goals of the energy transition, flexibility should be harnessed in all sectors of the energy system.</a:t>
            </a:r>
            <a:endParaRPr/>
          </a:p>
        </p:txBody>
      </p:sp>
      <p:grpSp>
        <p:nvGrpSpPr>
          <p:cNvPr id="242" name="Google Shape;242;p11"/>
          <p:cNvGrpSpPr/>
          <p:nvPr/>
        </p:nvGrpSpPr>
        <p:grpSpPr>
          <a:xfrm>
            <a:off x="5272633" y="2021951"/>
            <a:ext cx="6275198" cy="4013632"/>
            <a:chOff x="3636430" y="1735888"/>
            <a:chExt cx="4713189" cy="3014567"/>
          </a:xfrm>
        </p:grpSpPr>
        <p:sp>
          <p:nvSpPr>
            <p:cNvPr id="243" name="Google Shape;243;p11"/>
            <p:cNvSpPr/>
            <p:nvPr/>
          </p:nvSpPr>
          <p:spPr>
            <a:xfrm>
              <a:off x="4857594" y="2697361"/>
              <a:ext cx="1024128" cy="1024128"/>
            </a:xfrm>
            <a:prstGeom prst="flowChartConnector">
              <a:avLst/>
            </a:prstGeom>
            <a:solidFill>
              <a:srgbClr val="DEFEFD"/>
            </a:solidFill>
            <a:ln cap="flat" cmpd="sng" w="571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1"/>
            <p:cNvSpPr/>
            <p:nvPr/>
          </p:nvSpPr>
          <p:spPr>
            <a:xfrm>
              <a:off x="6462150" y="2848364"/>
              <a:ext cx="685976" cy="685681"/>
            </a:xfrm>
            <a:prstGeom prst="flowChartConnector">
              <a:avLst/>
            </a:prstGeom>
            <a:solidFill>
              <a:srgbClr val="DEFEFD"/>
            </a:solidFill>
            <a:ln cap="flat" cmpd="sng" w="285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1"/>
            <p:cNvSpPr/>
            <p:nvPr/>
          </p:nvSpPr>
          <p:spPr>
            <a:xfrm>
              <a:off x="7041692" y="1955462"/>
              <a:ext cx="685976" cy="685681"/>
            </a:xfrm>
            <a:prstGeom prst="flowChartConnector">
              <a:avLst/>
            </a:prstGeom>
            <a:solidFill>
              <a:srgbClr val="D8D8D8"/>
            </a:solidFill>
            <a:ln cap="flat" cmpd="sng" w="9525">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1"/>
            <p:cNvSpPr/>
            <p:nvPr/>
          </p:nvSpPr>
          <p:spPr>
            <a:xfrm>
              <a:off x="7586734" y="2848296"/>
              <a:ext cx="685976" cy="685681"/>
            </a:xfrm>
            <a:prstGeom prst="flowChartConnector">
              <a:avLst/>
            </a:prstGeom>
            <a:solidFill>
              <a:srgbClr val="D8D8D8"/>
            </a:solidFill>
            <a:ln cap="flat" cmpd="sng" w="9525">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1"/>
            <p:cNvSpPr/>
            <p:nvPr/>
          </p:nvSpPr>
          <p:spPr>
            <a:xfrm>
              <a:off x="7148126" y="3616400"/>
              <a:ext cx="685976" cy="685681"/>
            </a:xfrm>
            <a:prstGeom prst="flowChartConnector">
              <a:avLst/>
            </a:prstGeom>
            <a:solidFill>
              <a:srgbClr val="D8D8D8"/>
            </a:solidFill>
            <a:ln cap="flat" cmpd="sng" w="9525">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1"/>
            <p:cNvSpPr/>
            <p:nvPr/>
          </p:nvSpPr>
          <p:spPr>
            <a:xfrm flipH="1" rot="-5400000">
              <a:off x="4169496" y="1968329"/>
              <a:ext cx="685976" cy="685681"/>
            </a:xfrm>
            <a:prstGeom prst="flowChartConnector">
              <a:avLst/>
            </a:prstGeom>
            <a:solidFill>
              <a:srgbClr val="D8D8D8"/>
            </a:solidFill>
            <a:ln cap="flat" cmpd="sng" w="9525">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1"/>
            <p:cNvSpPr/>
            <p:nvPr/>
          </p:nvSpPr>
          <p:spPr>
            <a:xfrm flipH="1" rot="-5400000">
              <a:off x="3733010" y="2854480"/>
              <a:ext cx="685976" cy="685681"/>
            </a:xfrm>
            <a:prstGeom prst="flowChartConnector">
              <a:avLst/>
            </a:prstGeom>
            <a:solidFill>
              <a:srgbClr val="D8D8D8"/>
            </a:solidFill>
            <a:ln cap="flat" cmpd="sng" w="9525">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1"/>
            <p:cNvSpPr/>
            <p:nvPr/>
          </p:nvSpPr>
          <p:spPr>
            <a:xfrm flipH="1" rot="-5400000">
              <a:off x="4120423" y="3721637"/>
              <a:ext cx="685976" cy="685681"/>
            </a:xfrm>
            <a:prstGeom prst="flowChartConnector">
              <a:avLst/>
            </a:prstGeom>
            <a:solidFill>
              <a:srgbClr val="D8D8D8"/>
            </a:solidFill>
            <a:ln cap="flat" cmpd="sng" w="9525">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1"/>
            <p:cNvSpPr/>
            <p:nvPr/>
          </p:nvSpPr>
          <p:spPr>
            <a:xfrm flipH="1" rot="-5400000">
              <a:off x="5020424" y="1736035"/>
              <a:ext cx="685976" cy="685681"/>
            </a:xfrm>
            <a:prstGeom prst="flowChartConnector">
              <a:avLst/>
            </a:prstGeom>
            <a:solidFill>
              <a:srgbClr val="D8D8D8"/>
            </a:solidFill>
            <a:ln cap="flat" cmpd="sng" w="9525">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1"/>
            <p:cNvSpPr/>
            <p:nvPr/>
          </p:nvSpPr>
          <p:spPr>
            <a:xfrm flipH="1" rot="-5400000">
              <a:off x="5038382" y="4064626"/>
              <a:ext cx="685976" cy="685681"/>
            </a:xfrm>
            <a:prstGeom prst="flowChartConnector">
              <a:avLst/>
            </a:prstGeom>
            <a:solidFill>
              <a:srgbClr val="D8D8D8"/>
            </a:solidFill>
            <a:ln cap="flat" cmpd="sng" w="9525">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3" name="Google Shape;253;p11"/>
            <p:cNvCxnSpPr>
              <a:stCxn id="243" idx="0"/>
              <a:endCxn id="251" idx="6"/>
            </p:cNvCxnSpPr>
            <p:nvPr/>
          </p:nvCxnSpPr>
          <p:spPr>
            <a:xfrm rot="10800000">
              <a:off x="5363358" y="2421961"/>
              <a:ext cx="6300" cy="275400"/>
            </a:xfrm>
            <a:prstGeom prst="straightConnector1">
              <a:avLst/>
            </a:prstGeom>
            <a:noFill/>
            <a:ln cap="flat" cmpd="sng" w="9525">
              <a:solidFill>
                <a:srgbClr val="262626"/>
              </a:solidFill>
              <a:prstDash val="solid"/>
              <a:miter lim="800000"/>
              <a:headEnd len="sm" w="sm" type="none"/>
              <a:tailEnd len="med" w="med" type="triangle"/>
            </a:ln>
          </p:spPr>
        </p:cxnSp>
        <p:cxnSp>
          <p:nvCxnSpPr>
            <p:cNvPr id="254" name="Google Shape;254;p11"/>
            <p:cNvCxnSpPr>
              <a:stCxn id="243" idx="1"/>
              <a:endCxn id="248" idx="5"/>
            </p:cNvCxnSpPr>
            <p:nvPr/>
          </p:nvCxnSpPr>
          <p:spPr>
            <a:xfrm rot="10800000">
              <a:off x="4754974" y="2553641"/>
              <a:ext cx="252600" cy="293700"/>
            </a:xfrm>
            <a:prstGeom prst="straightConnector1">
              <a:avLst/>
            </a:prstGeom>
            <a:noFill/>
            <a:ln cap="flat" cmpd="sng" w="9525">
              <a:solidFill>
                <a:srgbClr val="262626"/>
              </a:solidFill>
              <a:prstDash val="solid"/>
              <a:miter lim="800000"/>
              <a:headEnd len="sm" w="sm" type="none"/>
              <a:tailEnd len="med" w="med" type="triangle"/>
            </a:ln>
          </p:spPr>
        </p:cxnSp>
        <p:cxnSp>
          <p:nvCxnSpPr>
            <p:cNvPr id="255" name="Google Shape;255;p11"/>
            <p:cNvCxnSpPr>
              <a:stCxn id="243" idx="2"/>
              <a:endCxn id="249" idx="4"/>
            </p:cNvCxnSpPr>
            <p:nvPr/>
          </p:nvCxnSpPr>
          <p:spPr>
            <a:xfrm rot="10800000">
              <a:off x="4418694" y="3197425"/>
              <a:ext cx="438900" cy="12000"/>
            </a:xfrm>
            <a:prstGeom prst="straightConnector1">
              <a:avLst/>
            </a:prstGeom>
            <a:noFill/>
            <a:ln cap="flat" cmpd="sng" w="9525">
              <a:solidFill>
                <a:srgbClr val="262626"/>
              </a:solidFill>
              <a:prstDash val="solid"/>
              <a:miter lim="800000"/>
              <a:headEnd len="sm" w="sm" type="none"/>
              <a:tailEnd len="med" w="med" type="triangle"/>
            </a:ln>
          </p:spPr>
        </p:cxnSp>
        <p:cxnSp>
          <p:nvCxnSpPr>
            <p:cNvPr id="256" name="Google Shape;256;p11"/>
            <p:cNvCxnSpPr>
              <a:stCxn id="243" idx="4"/>
            </p:cNvCxnSpPr>
            <p:nvPr/>
          </p:nvCxnSpPr>
          <p:spPr>
            <a:xfrm flipH="1">
              <a:off x="5366358" y="3721489"/>
              <a:ext cx="3300" cy="362700"/>
            </a:xfrm>
            <a:prstGeom prst="straightConnector1">
              <a:avLst/>
            </a:prstGeom>
            <a:noFill/>
            <a:ln cap="flat" cmpd="sng" w="9525">
              <a:solidFill>
                <a:srgbClr val="262626"/>
              </a:solidFill>
              <a:prstDash val="solid"/>
              <a:miter lim="800000"/>
              <a:headEnd len="sm" w="sm" type="none"/>
              <a:tailEnd len="med" w="med" type="triangle"/>
            </a:ln>
          </p:spPr>
        </p:cxnSp>
        <p:cxnSp>
          <p:nvCxnSpPr>
            <p:cNvPr id="257" name="Google Shape;257;p11"/>
            <p:cNvCxnSpPr>
              <a:stCxn id="244" idx="7"/>
            </p:cNvCxnSpPr>
            <p:nvPr/>
          </p:nvCxnSpPr>
          <p:spPr>
            <a:xfrm flipH="1" rot="10800000">
              <a:off x="7047667" y="2610980"/>
              <a:ext cx="184500" cy="337800"/>
            </a:xfrm>
            <a:prstGeom prst="straightConnector1">
              <a:avLst/>
            </a:prstGeom>
            <a:noFill/>
            <a:ln cap="flat" cmpd="sng" w="9525">
              <a:solidFill>
                <a:srgbClr val="262626"/>
              </a:solidFill>
              <a:prstDash val="solid"/>
              <a:miter lim="800000"/>
              <a:headEnd len="sm" w="sm" type="none"/>
              <a:tailEnd len="med" w="med" type="triangle"/>
            </a:ln>
          </p:spPr>
        </p:cxnSp>
        <p:cxnSp>
          <p:nvCxnSpPr>
            <p:cNvPr id="258" name="Google Shape;258;p11"/>
            <p:cNvCxnSpPr>
              <a:stCxn id="244" idx="6"/>
              <a:endCxn id="246" idx="2"/>
            </p:cNvCxnSpPr>
            <p:nvPr/>
          </p:nvCxnSpPr>
          <p:spPr>
            <a:xfrm>
              <a:off x="7148126" y="3191205"/>
              <a:ext cx="438600" cy="0"/>
            </a:xfrm>
            <a:prstGeom prst="straightConnector1">
              <a:avLst/>
            </a:prstGeom>
            <a:noFill/>
            <a:ln cap="flat" cmpd="sng" w="9525">
              <a:solidFill>
                <a:srgbClr val="262626"/>
              </a:solidFill>
              <a:prstDash val="solid"/>
              <a:miter lim="800000"/>
              <a:headEnd len="sm" w="sm" type="none"/>
              <a:tailEnd len="med" w="med" type="triangle"/>
            </a:ln>
          </p:spPr>
        </p:cxnSp>
        <p:cxnSp>
          <p:nvCxnSpPr>
            <p:cNvPr id="259" name="Google Shape;259;p11"/>
            <p:cNvCxnSpPr>
              <a:stCxn id="244" idx="5"/>
              <a:endCxn id="247" idx="1"/>
            </p:cNvCxnSpPr>
            <p:nvPr/>
          </p:nvCxnSpPr>
          <p:spPr>
            <a:xfrm>
              <a:off x="7047667" y="3433629"/>
              <a:ext cx="201000" cy="283200"/>
            </a:xfrm>
            <a:prstGeom prst="straightConnector1">
              <a:avLst/>
            </a:prstGeom>
            <a:noFill/>
            <a:ln cap="flat" cmpd="sng" w="9525">
              <a:solidFill>
                <a:srgbClr val="262626"/>
              </a:solidFill>
              <a:prstDash val="solid"/>
              <a:miter lim="800000"/>
              <a:headEnd len="sm" w="sm" type="none"/>
              <a:tailEnd len="med" w="med" type="triangle"/>
            </a:ln>
          </p:spPr>
        </p:cxnSp>
        <p:cxnSp>
          <p:nvCxnSpPr>
            <p:cNvPr id="260" name="Google Shape;260;p11"/>
            <p:cNvCxnSpPr>
              <a:stCxn id="243" idx="3"/>
              <a:endCxn id="250" idx="3"/>
            </p:cNvCxnSpPr>
            <p:nvPr/>
          </p:nvCxnSpPr>
          <p:spPr>
            <a:xfrm flipH="1">
              <a:off x="4705774" y="3571509"/>
              <a:ext cx="301800" cy="250500"/>
            </a:xfrm>
            <a:prstGeom prst="straightConnector1">
              <a:avLst/>
            </a:prstGeom>
            <a:noFill/>
            <a:ln cap="flat" cmpd="sng" w="9525">
              <a:solidFill>
                <a:srgbClr val="262626"/>
              </a:solidFill>
              <a:prstDash val="solid"/>
              <a:miter lim="800000"/>
              <a:headEnd len="sm" w="sm" type="none"/>
              <a:tailEnd len="med" w="med" type="triangle"/>
            </a:ln>
          </p:spPr>
        </p:cxnSp>
        <p:cxnSp>
          <p:nvCxnSpPr>
            <p:cNvPr id="261" name="Google Shape;261;p11"/>
            <p:cNvCxnSpPr>
              <a:stCxn id="243" idx="6"/>
              <a:endCxn id="244" idx="2"/>
            </p:cNvCxnSpPr>
            <p:nvPr/>
          </p:nvCxnSpPr>
          <p:spPr>
            <a:xfrm flipH="1" rot="10800000">
              <a:off x="5881722" y="3191125"/>
              <a:ext cx="580500" cy="18300"/>
            </a:xfrm>
            <a:prstGeom prst="straightConnector1">
              <a:avLst/>
            </a:prstGeom>
            <a:noFill/>
            <a:ln cap="flat" cmpd="sng" w="9525">
              <a:solidFill>
                <a:srgbClr val="262626"/>
              </a:solidFill>
              <a:prstDash val="solid"/>
              <a:miter lim="800000"/>
              <a:headEnd len="sm" w="sm" type="none"/>
              <a:tailEnd len="med" w="med" type="triangle"/>
            </a:ln>
          </p:spPr>
        </p:cxnSp>
        <p:sp>
          <p:nvSpPr>
            <p:cNvPr id="262" name="Google Shape;262;p11"/>
            <p:cNvSpPr txBox="1"/>
            <p:nvPr/>
          </p:nvSpPr>
          <p:spPr>
            <a:xfrm>
              <a:off x="5006566" y="2851671"/>
              <a:ext cx="791248" cy="6241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Power system flexibility</a:t>
              </a:r>
              <a:endParaRPr b="1" sz="1600">
                <a:solidFill>
                  <a:schemeClr val="dk1"/>
                </a:solidFill>
                <a:latin typeface="Calibri"/>
                <a:ea typeface="Calibri"/>
                <a:cs typeface="Calibri"/>
                <a:sym typeface="Calibri"/>
              </a:endParaRPr>
            </a:p>
          </p:txBody>
        </p:sp>
        <p:sp>
          <p:nvSpPr>
            <p:cNvPr id="263" name="Google Shape;263;p11"/>
            <p:cNvSpPr txBox="1"/>
            <p:nvPr/>
          </p:nvSpPr>
          <p:spPr>
            <a:xfrm>
              <a:off x="6421225" y="2966659"/>
              <a:ext cx="791248" cy="4160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Sector</a:t>
              </a:r>
              <a:r>
                <a:rPr b="1" lang="en-GB" sz="1600">
                  <a:solidFill>
                    <a:schemeClr val="dk1"/>
                  </a:solidFill>
                  <a:latin typeface="Calibri"/>
                  <a:ea typeface="Calibri"/>
                  <a:cs typeface="Calibri"/>
                  <a:sym typeface="Calibri"/>
                </a:rPr>
                <a:t> </a:t>
              </a:r>
              <a:r>
                <a:rPr b="1" lang="en-GB" sz="1400">
                  <a:solidFill>
                    <a:schemeClr val="dk1"/>
                  </a:solidFill>
                  <a:latin typeface="Calibri"/>
                  <a:ea typeface="Calibri"/>
                  <a:cs typeface="Calibri"/>
                  <a:sym typeface="Calibri"/>
                </a:rPr>
                <a:t>coupling</a:t>
              </a:r>
              <a:endParaRPr/>
            </a:p>
          </p:txBody>
        </p:sp>
        <p:sp>
          <p:nvSpPr>
            <p:cNvPr id="264" name="Google Shape;264;p11"/>
            <p:cNvSpPr txBox="1"/>
            <p:nvPr/>
          </p:nvSpPr>
          <p:spPr>
            <a:xfrm>
              <a:off x="4851926" y="4366359"/>
              <a:ext cx="1064131" cy="2773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900">
                  <a:solidFill>
                    <a:schemeClr val="dk1"/>
                  </a:solidFill>
                  <a:latin typeface="Calibri"/>
                  <a:ea typeface="Calibri"/>
                  <a:cs typeface="Calibri"/>
                  <a:sym typeface="Calibri"/>
                </a:rPr>
                <a:t>Demand-Side</a:t>
              </a:r>
              <a:endParaRPr/>
            </a:p>
            <a:p>
              <a:pPr indent="0" lvl="0" marL="0" marR="0" rtl="0" algn="ctr">
                <a:spcBef>
                  <a:spcPts val="0"/>
                </a:spcBef>
                <a:spcAft>
                  <a:spcPts val="0"/>
                </a:spcAft>
                <a:buNone/>
              </a:pPr>
              <a:r>
                <a:rPr b="1" lang="en-GB" sz="900">
                  <a:solidFill>
                    <a:schemeClr val="dk1"/>
                  </a:solidFill>
                  <a:latin typeface="Calibri"/>
                  <a:ea typeface="Calibri"/>
                  <a:cs typeface="Calibri"/>
                  <a:sym typeface="Calibri"/>
                </a:rPr>
                <a:t>Management</a:t>
              </a:r>
              <a:endParaRPr/>
            </a:p>
          </p:txBody>
        </p:sp>
        <p:sp>
          <p:nvSpPr>
            <p:cNvPr id="265" name="Google Shape;265;p11"/>
            <p:cNvSpPr txBox="1"/>
            <p:nvPr/>
          </p:nvSpPr>
          <p:spPr>
            <a:xfrm>
              <a:off x="4075998" y="4097243"/>
              <a:ext cx="791248" cy="1964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Storage</a:t>
              </a:r>
              <a:endParaRPr/>
            </a:p>
          </p:txBody>
        </p:sp>
        <p:sp>
          <p:nvSpPr>
            <p:cNvPr id="266" name="Google Shape;266;p11"/>
            <p:cNvSpPr txBox="1"/>
            <p:nvPr/>
          </p:nvSpPr>
          <p:spPr>
            <a:xfrm>
              <a:off x="7095490" y="3934596"/>
              <a:ext cx="791248" cy="1849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00">
                  <a:solidFill>
                    <a:schemeClr val="dk1"/>
                  </a:solidFill>
                  <a:latin typeface="Calibri"/>
                  <a:ea typeface="Calibri"/>
                  <a:cs typeface="Calibri"/>
                  <a:sym typeface="Calibri"/>
                </a:rPr>
                <a:t>Electric Vehicles</a:t>
              </a:r>
              <a:endParaRPr/>
            </a:p>
          </p:txBody>
        </p:sp>
        <p:sp>
          <p:nvSpPr>
            <p:cNvPr id="267" name="Google Shape;267;p11"/>
            <p:cNvSpPr txBox="1"/>
            <p:nvPr/>
          </p:nvSpPr>
          <p:spPr>
            <a:xfrm>
              <a:off x="7558371" y="3248691"/>
              <a:ext cx="791248" cy="1964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Gas</a:t>
              </a:r>
              <a:endParaRPr/>
            </a:p>
          </p:txBody>
        </p:sp>
        <p:sp>
          <p:nvSpPr>
            <p:cNvPr id="268" name="Google Shape;268;p11"/>
            <p:cNvSpPr txBox="1"/>
            <p:nvPr/>
          </p:nvSpPr>
          <p:spPr>
            <a:xfrm>
              <a:off x="6989056" y="2368416"/>
              <a:ext cx="791248" cy="1964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Heat</a:t>
              </a:r>
              <a:endParaRPr/>
            </a:p>
          </p:txBody>
        </p:sp>
        <p:sp>
          <p:nvSpPr>
            <p:cNvPr id="269" name="Google Shape;269;p11"/>
            <p:cNvSpPr txBox="1"/>
            <p:nvPr/>
          </p:nvSpPr>
          <p:spPr>
            <a:xfrm>
              <a:off x="3636430" y="3233530"/>
              <a:ext cx="876054" cy="190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50">
                  <a:solidFill>
                    <a:schemeClr val="dk1"/>
                  </a:solidFill>
                  <a:latin typeface="Calibri"/>
                  <a:ea typeface="Calibri"/>
                  <a:cs typeface="Calibri"/>
                  <a:sym typeface="Calibri"/>
                </a:rPr>
                <a:t>Transmission</a:t>
              </a:r>
              <a:endParaRPr/>
            </a:p>
          </p:txBody>
        </p:sp>
        <p:sp>
          <p:nvSpPr>
            <p:cNvPr id="270" name="Google Shape;270;p11"/>
            <p:cNvSpPr txBox="1"/>
            <p:nvPr/>
          </p:nvSpPr>
          <p:spPr>
            <a:xfrm>
              <a:off x="4085488" y="2363082"/>
              <a:ext cx="876054" cy="190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50">
                  <a:solidFill>
                    <a:schemeClr val="dk1"/>
                  </a:solidFill>
                  <a:latin typeface="Calibri"/>
                  <a:ea typeface="Calibri"/>
                  <a:cs typeface="Calibri"/>
                  <a:sym typeface="Calibri"/>
                </a:rPr>
                <a:t>Distribution</a:t>
              </a:r>
              <a:endParaRPr/>
            </a:p>
          </p:txBody>
        </p:sp>
        <p:sp>
          <p:nvSpPr>
            <p:cNvPr id="271" name="Google Shape;271;p11"/>
            <p:cNvSpPr txBox="1"/>
            <p:nvPr/>
          </p:nvSpPr>
          <p:spPr>
            <a:xfrm>
              <a:off x="4925385" y="2140738"/>
              <a:ext cx="876054" cy="190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50">
                  <a:solidFill>
                    <a:schemeClr val="dk1"/>
                  </a:solidFill>
                  <a:latin typeface="Calibri"/>
                  <a:ea typeface="Calibri"/>
                  <a:cs typeface="Calibri"/>
                  <a:sym typeface="Calibri"/>
                </a:rPr>
                <a:t>Generation</a:t>
              </a:r>
              <a:endParaRPr/>
            </a:p>
          </p:txBody>
        </p:sp>
        <p:pic>
          <p:nvPicPr>
            <p:cNvPr id="272" name="Google Shape;272;p11"/>
            <p:cNvPicPr preferRelativeResize="0"/>
            <p:nvPr/>
          </p:nvPicPr>
          <p:blipFill rotWithShape="1">
            <a:blip r:embed="rId4">
              <a:alphaModFix/>
            </a:blip>
            <a:srcRect b="13225" l="-2025" r="2024" t="-13226"/>
            <a:stretch/>
          </p:blipFill>
          <p:spPr>
            <a:xfrm>
              <a:off x="4302777" y="2022605"/>
              <a:ext cx="419115" cy="348414"/>
            </a:xfrm>
            <a:prstGeom prst="rect">
              <a:avLst/>
            </a:prstGeom>
            <a:noFill/>
            <a:ln>
              <a:noFill/>
            </a:ln>
          </p:spPr>
        </p:pic>
        <p:pic>
          <p:nvPicPr>
            <p:cNvPr id="273" name="Google Shape;273;p11"/>
            <p:cNvPicPr preferRelativeResize="0"/>
            <p:nvPr/>
          </p:nvPicPr>
          <p:blipFill rotWithShape="1">
            <a:blip r:embed="rId5">
              <a:alphaModFix/>
            </a:blip>
            <a:srcRect b="24088" l="7689" r="7154" t="4977"/>
            <a:stretch/>
          </p:blipFill>
          <p:spPr>
            <a:xfrm>
              <a:off x="7176275" y="2040898"/>
              <a:ext cx="404023" cy="336545"/>
            </a:xfrm>
            <a:prstGeom prst="rect">
              <a:avLst/>
            </a:prstGeom>
            <a:noFill/>
            <a:ln>
              <a:noFill/>
            </a:ln>
          </p:spPr>
        </p:pic>
        <p:pic>
          <p:nvPicPr>
            <p:cNvPr id="274" name="Google Shape;274;p11"/>
            <p:cNvPicPr preferRelativeResize="0"/>
            <p:nvPr/>
          </p:nvPicPr>
          <p:blipFill rotWithShape="1">
            <a:blip r:embed="rId6">
              <a:alphaModFix/>
            </a:blip>
            <a:srcRect b="14400" l="3556" r="-3556" t="-14400"/>
            <a:stretch/>
          </p:blipFill>
          <p:spPr>
            <a:xfrm>
              <a:off x="5187782" y="1755238"/>
              <a:ext cx="432003" cy="400448"/>
            </a:xfrm>
            <a:prstGeom prst="rect">
              <a:avLst/>
            </a:prstGeom>
            <a:noFill/>
            <a:ln>
              <a:noFill/>
            </a:ln>
          </p:spPr>
        </p:pic>
        <p:pic>
          <p:nvPicPr>
            <p:cNvPr id="275" name="Google Shape;275;p11"/>
            <p:cNvPicPr preferRelativeResize="0"/>
            <p:nvPr/>
          </p:nvPicPr>
          <p:blipFill rotWithShape="1">
            <a:blip r:embed="rId7">
              <a:alphaModFix/>
            </a:blip>
            <a:srcRect b="13065" l="0" r="0" t="0"/>
            <a:stretch/>
          </p:blipFill>
          <p:spPr>
            <a:xfrm>
              <a:off x="3875322" y="2899141"/>
              <a:ext cx="396813" cy="344963"/>
            </a:xfrm>
            <a:prstGeom prst="rect">
              <a:avLst/>
            </a:prstGeom>
            <a:noFill/>
            <a:ln>
              <a:noFill/>
            </a:ln>
          </p:spPr>
        </p:pic>
        <p:pic>
          <p:nvPicPr>
            <p:cNvPr id="276" name="Google Shape;276;p11"/>
            <p:cNvPicPr preferRelativeResize="0"/>
            <p:nvPr/>
          </p:nvPicPr>
          <p:blipFill rotWithShape="1">
            <a:blip r:embed="rId8">
              <a:alphaModFix/>
            </a:blip>
            <a:srcRect b="20533" l="0" r="0" t="0"/>
            <a:stretch/>
          </p:blipFill>
          <p:spPr>
            <a:xfrm>
              <a:off x="4259834" y="3787267"/>
              <a:ext cx="444238" cy="353022"/>
            </a:xfrm>
            <a:prstGeom prst="rect">
              <a:avLst/>
            </a:prstGeom>
            <a:noFill/>
            <a:ln>
              <a:noFill/>
            </a:ln>
          </p:spPr>
        </p:pic>
        <p:pic>
          <p:nvPicPr>
            <p:cNvPr id="277" name="Google Shape;277;p11"/>
            <p:cNvPicPr preferRelativeResize="0"/>
            <p:nvPr/>
          </p:nvPicPr>
          <p:blipFill rotWithShape="1">
            <a:blip r:embed="rId9">
              <a:alphaModFix/>
            </a:blip>
            <a:srcRect b="20355" l="0" r="0" t="0"/>
            <a:stretch/>
          </p:blipFill>
          <p:spPr>
            <a:xfrm>
              <a:off x="5130476" y="4093250"/>
              <a:ext cx="489309" cy="314216"/>
            </a:xfrm>
            <a:prstGeom prst="rect">
              <a:avLst/>
            </a:prstGeom>
            <a:noFill/>
            <a:ln>
              <a:noFill/>
            </a:ln>
          </p:spPr>
        </p:pic>
        <p:pic>
          <p:nvPicPr>
            <p:cNvPr id="278" name="Google Shape;278;p11"/>
            <p:cNvPicPr preferRelativeResize="0"/>
            <p:nvPr/>
          </p:nvPicPr>
          <p:blipFill rotWithShape="1">
            <a:blip r:embed="rId10">
              <a:alphaModFix/>
            </a:blip>
            <a:srcRect b="20355" l="0" r="0" t="0"/>
            <a:stretch/>
          </p:blipFill>
          <p:spPr>
            <a:xfrm>
              <a:off x="7252744" y="3608565"/>
              <a:ext cx="476739" cy="379696"/>
            </a:xfrm>
            <a:prstGeom prst="rect">
              <a:avLst/>
            </a:prstGeom>
            <a:noFill/>
            <a:ln>
              <a:noFill/>
            </a:ln>
          </p:spPr>
        </p:pic>
        <p:sp>
          <p:nvSpPr>
            <p:cNvPr id="279" name="Google Shape;279;p11"/>
            <p:cNvSpPr txBox="1"/>
            <p:nvPr/>
          </p:nvSpPr>
          <p:spPr>
            <a:xfrm>
              <a:off x="7779720" y="2922216"/>
              <a:ext cx="491244" cy="3467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H</a:t>
              </a:r>
              <a:r>
                <a:rPr b="1" baseline="-25000" lang="en-GB" sz="2400">
                  <a:solidFill>
                    <a:schemeClr val="dk1"/>
                  </a:solidFill>
                  <a:latin typeface="Calibri"/>
                  <a:ea typeface="Calibri"/>
                  <a:cs typeface="Calibri"/>
                  <a:sym typeface="Calibri"/>
                </a:rPr>
                <a:t>2</a:t>
              </a:r>
              <a:endParaRPr/>
            </a:p>
          </p:txBody>
        </p:sp>
      </p:grpSp>
      <p:sp>
        <p:nvSpPr>
          <p:cNvPr id="280" name="Google Shape;280;p11"/>
          <p:cNvSpPr txBox="1"/>
          <p:nvPr/>
        </p:nvSpPr>
        <p:spPr>
          <a:xfrm>
            <a:off x="5755876" y="5994602"/>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2019b</a:t>
            </a:r>
            <a:endParaRPr/>
          </a:p>
        </p:txBody>
      </p:sp>
      <p:pic>
        <p:nvPicPr>
          <p:cNvPr id="281" name="Google Shape;281;p11"/>
          <p:cNvPicPr preferRelativeResize="0"/>
          <p:nvPr/>
        </p:nvPicPr>
        <p:blipFill rotWithShape="1">
          <a:blip r:embed="rId11">
            <a:alphaModFix/>
          </a:blip>
          <a:srcRect b="0" l="0" r="0" t="0"/>
          <a:stretch/>
        </p:blipFill>
        <p:spPr>
          <a:xfrm>
            <a:off x="348389" y="292813"/>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Graphical user interface, text&#10;&#10;Description automatically generated" id="287" name="Google Shape;287;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8" name="Google Shape;288;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9" name="Google Shape;289;p12"/>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13.2.4 Planning for flexibility</a:t>
            </a:r>
            <a:endParaRPr b="1" sz="2000">
              <a:solidFill>
                <a:srgbClr val="9CC2E5"/>
              </a:solidFill>
              <a:latin typeface="Open Sans"/>
              <a:ea typeface="Open Sans"/>
              <a:cs typeface="Open Sans"/>
              <a:sym typeface="Open Sans"/>
            </a:endParaRPr>
          </a:p>
        </p:txBody>
      </p:sp>
      <p:sp>
        <p:nvSpPr>
          <p:cNvPr id="290" name="Google Shape;290;p12"/>
          <p:cNvSpPr txBox="1"/>
          <p:nvPr/>
        </p:nvSpPr>
        <p:spPr>
          <a:xfrm>
            <a:off x="887215" y="4640"/>
            <a:ext cx="9175304" cy="137923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13.2 Power System Flexibility</a:t>
            </a:r>
            <a:endParaRPr/>
          </a:p>
        </p:txBody>
      </p:sp>
      <p:pic>
        <p:nvPicPr>
          <p:cNvPr id="291" name="Google Shape;291;p12"/>
          <p:cNvPicPr preferRelativeResize="0"/>
          <p:nvPr/>
        </p:nvPicPr>
        <p:blipFill rotWithShape="1">
          <a:blip r:embed="rId4">
            <a:alphaModFix/>
          </a:blip>
          <a:srcRect b="0" l="0" r="0" t="0"/>
          <a:stretch/>
        </p:blipFill>
        <p:spPr>
          <a:xfrm>
            <a:off x="1836642" y="1805634"/>
            <a:ext cx="8654245" cy="4088156"/>
          </a:xfrm>
          <a:prstGeom prst="rect">
            <a:avLst/>
          </a:prstGeom>
          <a:noFill/>
          <a:ln>
            <a:noFill/>
          </a:ln>
        </p:spPr>
      </p:pic>
      <p:sp>
        <p:nvSpPr>
          <p:cNvPr id="292" name="Google Shape;292;p12"/>
          <p:cNvSpPr txBox="1"/>
          <p:nvPr/>
        </p:nvSpPr>
        <p:spPr>
          <a:xfrm>
            <a:off x="1836642" y="5983480"/>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2019c</a:t>
            </a:r>
            <a:endParaRPr/>
          </a:p>
        </p:txBody>
      </p:sp>
      <p:pic>
        <p:nvPicPr>
          <p:cNvPr id="293" name="Google Shape;293;p12"/>
          <p:cNvPicPr preferRelativeResize="0"/>
          <p:nvPr/>
        </p:nvPicPr>
        <p:blipFill rotWithShape="1">
          <a:blip r:embed="rId5">
            <a:alphaModFix/>
          </a:blip>
          <a:srcRect b="0" l="0" r="0" t="0"/>
          <a:stretch/>
        </p:blipFill>
        <p:spPr>
          <a:xfrm>
            <a:off x="399852" y="206894"/>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Graphical user interface, text&#10;&#10;Description automatically generated" id="299" name="Google Shape;299;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0" name="Google Shape;300;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1" name="Google Shape;301;p13"/>
          <p:cNvSpPr/>
          <p:nvPr/>
        </p:nvSpPr>
        <p:spPr>
          <a:xfrm>
            <a:off x="917153" y="1327212"/>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13.2.5 Flexibility assessment</a:t>
            </a:r>
            <a:endParaRPr b="1" sz="2000">
              <a:solidFill>
                <a:srgbClr val="9CC2E5"/>
              </a:solidFill>
              <a:latin typeface="Open Sans"/>
              <a:ea typeface="Open Sans"/>
              <a:cs typeface="Open Sans"/>
              <a:sym typeface="Open Sans"/>
            </a:endParaRPr>
          </a:p>
        </p:txBody>
      </p:sp>
      <p:sp>
        <p:nvSpPr>
          <p:cNvPr id="302" name="Google Shape;302;p13"/>
          <p:cNvSpPr txBox="1"/>
          <p:nvPr/>
        </p:nvSpPr>
        <p:spPr>
          <a:xfrm>
            <a:off x="907535" y="4640"/>
            <a:ext cx="910418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13.2 Power System Flexibility</a:t>
            </a:r>
            <a:endParaRPr/>
          </a:p>
        </p:txBody>
      </p:sp>
      <p:grpSp>
        <p:nvGrpSpPr>
          <p:cNvPr id="303" name="Google Shape;303;p13"/>
          <p:cNvGrpSpPr/>
          <p:nvPr/>
        </p:nvGrpSpPr>
        <p:grpSpPr>
          <a:xfrm>
            <a:off x="1047856" y="1781442"/>
            <a:ext cx="9840052" cy="4323024"/>
            <a:chOff x="438884" y="-15326"/>
            <a:chExt cx="11402984" cy="6743532"/>
          </a:xfrm>
        </p:grpSpPr>
        <p:grpSp>
          <p:nvGrpSpPr>
            <p:cNvPr id="304" name="Google Shape;304;p13"/>
            <p:cNvGrpSpPr/>
            <p:nvPr/>
          </p:nvGrpSpPr>
          <p:grpSpPr>
            <a:xfrm>
              <a:off x="438884" y="4373318"/>
              <a:ext cx="11313671" cy="2354888"/>
              <a:chOff x="438884" y="4373318"/>
              <a:chExt cx="11313671" cy="2354888"/>
            </a:xfrm>
          </p:grpSpPr>
          <p:sp>
            <p:nvSpPr>
              <p:cNvPr id="305" name="Google Shape;305;p13"/>
              <p:cNvSpPr/>
              <p:nvPr/>
            </p:nvSpPr>
            <p:spPr>
              <a:xfrm>
                <a:off x="439445" y="4391529"/>
                <a:ext cx="11313110" cy="2336677"/>
              </a:xfrm>
              <a:prstGeom prst="rect">
                <a:avLst/>
              </a:prstGeom>
              <a:solidFill>
                <a:srgbClr val="DCF8F5"/>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FFFFFF"/>
                  </a:solidFill>
                  <a:latin typeface="Calibri"/>
                  <a:ea typeface="Calibri"/>
                  <a:cs typeface="Calibri"/>
                  <a:sym typeface="Calibri"/>
                </a:endParaRPr>
              </a:p>
            </p:txBody>
          </p:sp>
          <p:sp>
            <p:nvSpPr>
              <p:cNvPr id="306" name="Google Shape;306;p13"/>
              <p:cNvSpPr txBox="1"/>
              <p:nvPr/>
            </p:nvSpPr>
            <p:spPr>
              <a:xfrm>
                <a:off x="438884" y="4373318"/>
                <a:ext cx="3098306" cy="4080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62626"/>
                  </a:buClr>
                  <a:buSzPts val="1100"/>
                  <a:buFont typeface="Calibri"/>
                  <a:buNone/>
                </a:pPr>
                <a:r>
                  <a:rPr b="1" i="0" lang="en-GB" sz="1100" u="none" cap="none" strike="noStrike">
                    <a:solidFill>
                      <a:srgbClr val="262626"/>
                    </a:solidFill>
                    <a:latin typeface="Calibri"/>
                    <a:ea typeface="Calibri"/>
                    <a:cs typeface="Calibri"/>
                    <a:sym typeface="Calibri"/>
                  </a:rPr>
                  <a:t>Step 3: Assess future flexibility</a:t>
                </a:r>
                <a:endParaRPr/>
              </a:p>
            </p:txBody>
          </p:sp>
          <p:sp>
            <p:nvSpPr>
              <p:cNvPr id="307" name="Google Shape;307;p13"/>
              <p:cNvSpPr txBox="1"/>
              <p:nvPr/>
            </p:nvSpPr>
            <p:spPr>
              <a:xfrm>
                <a:off x="482825" y="4748564"/>
                <a:ext cx="3554791" cy="1464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100"/>
                  <a:buFont typeface="Calibri"/>
                  <a:buNone/>
                </a:pPr>
                <a:r>
                  <a:rPr b="1" i="0" lang="en-GB" sz="1100" u="none" cap="none" strike="noStrike">
                    <a:solidFill>
                      <a:srgbClr val="3F3F3F"/>
                    </a:solidFill>
                    <a:latin typeface="Calibri"/>
                    <a:ea typeface="Calibri"/>
                    <a:cs typeface="Calibri"/>
                    <a:sym typeface="Calibri"/>
                  </a:rPr>
                  <a:t>1. Optimize VRE using geospatial optimization</a:t>
                </a:r>
                <a:endParaRPr/>
              </a:p>
              <a:p>
                <a:pPr indent="-120650" lvl="0" marL="233363"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Optimize VRE capacity mix</a:t>
                </a:r>
                <a:endParaRPr/>
              </a:p>
              <a:p>
                <a:pPr indent="-120650" lvl="0" marL="233363"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Estimate VRE production based on location and policy goals</a:t>
                </a:r>
                <a:endParaRPr/>
              </a:p>
              <a:p>
                <a:pPr indent="-120650" lvl="0" marL="233363"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Estimate future net-load</a:t>
                </a:r>
                <a:endParaRPr/>
              </a:p>
            </p:txBody>
          </p:sp>
          <p:sp>
            <p:nvSpPr>
              <p:cNvPr id="308" name="Google Shape;308;p13"/>
              <p:cNvSpPr txBox="1"/>
              <p:nvPr/>
            </p:nvSpPr>
            <p:spPr>
              <a:xfrm>
                <a:off x="4350741" y="4471717"/>
                <a:ext cx="3978155" cy="22564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100"/>
                  <a:buFont typeface="Calibri"/>
                  <a:buNone/>
                </a:pPr>
                <a:r>
                  <a:rPr b="1" i="0" lang="en-GB" sz="1100" u="none" cap="none" strike="noStrike">
                    <a:solidFill>
                      <a:srgbClr val="3F3F3F"/>
                    </a:solidFill>
                    <a:latin typeface="Calibri"/>
                    <a:ea typeface="Calibri"/>
                    <a:cs typeface="Calibri"/>
                    <a:sym typeface="Calibri"/>
                  </a:rPr>
                  <a:t>2. Least-cost capacity expansion to identify future assets</a:t>
                </a:r>
                <a:endParaRPr/>
              </a:p>
              <a:p>
                <a:pPr indent="-120650"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Study the net-load to assess needs for cycling</a:t>
                </a:r>
                <a:endParaRPr b="0" i="0" sz="1100" u="none" cap="none" strike="noStrike">
                  <a:solidFill>
                    <a:srgbClr val="3F3F3F"/>
                  </a:solidFill>
                  <a:latin typeface="Calibri"/>
                  <a:ea typeface="Calibri"/>
                  <a:cs typeface="Calibri"/>
                  <a:sym typeface="Calibri"/>
                </a:endParaRPr>
              </a:p>
              <a:p>
                <a:pPr indent="-120650"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Optimize non-VRE capacity mix based on future technologies</a:t>
                </a:r>
                <a:endParaRPr b="0" i="0" sz="1100" u="none" cap="none" strike="noStrike">
                  <a:solidFill>
                    <a:srgbClr val="3F3F3F"/>
                  </a:solidFill>
                  <a:latin typeface="Calibri"/>
                  <a:ea typeface="Calibri"/>
                  <a:cs typeface="Calibri"/>
                  <a:sym typeface="Calibri"/>
                </a:endParaRPr>
              </a:p>
              <a:p>
                <a:pPr indent="-120650" lvl="0" marL="233045"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Identify additional flexibility assets (e.g. </a:t>
                </a:r>
                <a:r>
                  <a:rPr lang="en-GB" sz="1100">
                    <a:solidFill>
                      <a:schemeClr val="dk1"/>
                    </a:solidFill>
                    <a:latin typeface="Calibri"/>
                    <a:ea typeface="Calibri"/>
                    <a:cs typeface="Calibri"/>
                    <a:sym typeface="Calibri"/>
                  </a:rPr>
                  <a:t>,</a:t>
                </a:r>
                <a:r>
                  <a:rPr b="0" i="0" lang="en-GB" sz="1100" u="none" cap="none" strike="noStrike">
                    <a:solidFill>
                      <a:schemeClr val="dk1"/>
                    </a:solidFill>
                    <a:latin typeface="Calibri"/>
                    <a:ea typeface="Calibri"/>
                    <a:cs typeface="Calibri"/>
                    <a:sym typeface="Calibri"/>
                  </a:rPr>
                  <a:t> storage, DSM)</a:t>
                </a:r>
                <a:endParaRPr b="0" i="0" sz="1100" u="none" cap="none" strike="noStrike">
                  <a:solidFill>
                    <a:schemeClr val="dk1"/>
                  </a:solidFill>
                  <a:latin typeface="Calibri"/>
                  <a:ea typeface="Calibri"/>
                  <a:cs typeface="Calibri"/>
                  <a:sym typeface="Calibri"/>
                </a:endParaRPr>
              </a:p>
              <a:p>
                <a:pPr indent="-120650"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Assess benefits of sector coupling</a:t>
                </a:r>
                <a:endParaRPr b="0" i="0" sz="1100" u="none" cap="none" strike="noStrike">
                  <a:solidFill>
                    <a:srgbClr val="3F3F3F"/>
                  </a:solidFill>
                  <a:latin typeface="Calibri"/>
                  <a:ea typeface="Calibri"/>
                  <a:cs typeface="Calibri"/>
                  <a:sym typeface="Calibri"/>
                </a:endParaRPr>
              </a:p>
            </p:txBody>
          </p:sp>
          <p:sp>
            <p:nvSpPr>
              <p:cNvPr id="309" name="Google Shape;309;p13"/>
              <p:cNvSpPr txBox="1"/>
              <p:nvPr/>
            </p:nvSpPr>
            <p:spPr>
              <a:xfrm>
                <a:off x="8516612" y="4553954"/>
                <a:ext cx="3048228" cy="9362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100"/>
                  <a:buFont typeface="Calibri"/>
                  <a:buNone/>
                </a:pPr>
                <a:r>
                  <a:rPr b="1" i="0" lang="en-GB" sz="1100" u="none" cap="none" strike="noStrike">
                    <a:solidFill>
                      <a:srgbClr val="3F3F3F"/>
                    </a:solidFill>
                    <a:latin typeface="Calibri"/>
                    <a:ea typeface="Calibri"/>
                    <a:cs typeface="Calibri"/>
                    <a:sym typeface="Calibri"/>
                  </a:rPr>
                  <a:t>3. Repeat step 1</a:t>
                </a:r>
                <a:endParaRPr/>
              </a:p>
              <a:p>
                <a:pPr indent="-120650" lvl="0" marL="233045"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Assess operability of long-term plans identified </a:t>
                </a:r>
                <a:r>
                  <a:rPr lang="en-GB" sz="1100">
                    <a:solidFill>
                      <a:schemeClr val="dk1"/>
                    </a:solidFill>
                    <a:latin typeface="Calibri"/>
                    <a:ea typeface="Calibri"/>
                    <a:cs typeface="Calibri"/>
                    <a:sym typeface="Calibri"/>
                  </a:rPr>
                  <a:t>in</a:t>
                </a:r>
                <a:r>
                  <a:rPr b="0" i="0" lang="en-GB" sz="1100" u="none" cap="none" strike="noStrike">
                    <a:solidFill>
                      <a:schemeClr val="dk1"/>
                    </a:solidFill>
                    <a:latin typeface="Calibri"/>
                    <a:ea typeface="Calibri"/>
                    <a:cs typeface="Calibri"/>
                    <a:sym typeface="Calibri"/>
                  </a:rPr>
                  <a:t> previous steps</a:t>
                </a:r>
                <a:endParaRPr b="0" i="0" sz="1100" u="none" cap="none" strike="noStrike">
                  <a:solidFill>
                    <a:schemeClr val="dk1"/>
                  </a:solidFill>
                  <a:latin typeface="Calibri"/>
                  <a:ea typeface="Calibri"/>
                  <a:cs typeface="Calibri"/>
                  <a:sym typeface="Calibri"/>
                </a:endParaRPr>
              </a:p>
            </p:txBody>
          </p:sp>
        </p:grpSp>
        <p:grpSp>
          <p:nvGrpSpPr>
            <p:cNvPr id="310" name="Google Shape;310;p13"/>
            <p:cNvGrpSpPr/>
            <p:nvPr/>
          </p:nvGrpSpPr>
          <p:grpSpPr>
            <a:xfrm>
              <a:off x="438885" y="97624"/>
              <a:ext cx="4377828" cy="3866997"/>
              <a:chOff x="438885" y="97624"/>
              <a:chExt cx="4377828" cy="3866997"/>
            </a:xfrm>
          </p:grpSpPr>
          <p:sp>
            <p:nvSpPr>
              <p:cNvPr id="311" name="Google Shape;311;p13"/>
              <p:cNvSpPr/>
              <p:nvPr/>
            </p:nvSpPr>
            <p:spPr>
              <a:xfrm>
                <a:off x="439443" y="97624"/>
                <a:ext cx="4207262" cy="3866997"/>
              </a:xfrm>
              <a:prstGeom prst="rect">
                <a:avLst/>
              </a:prstGeom>
              <a:solidFill>
                <a:srgbClr val="DCF8F5"/>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FFFFFF"/>
                  </a:solidFill>
                  <a:latin typeface="Calibri"/>
                  <a:ea typeface="Calibri"/>
                  <a:cs typeface="Calibri"/>
                  <a:sym typeface="Calibri"/>
                </a:endParaRPr>
              </a:p>
            </p:txBody>
          </p:sp>
          <p:sp>
            <p:nvSpPr>
              <p:cNvPr id="312" name="Google Shape;312;p13"/>
              <p:cNvSpPr txBox="1"/>
              <p:nvPr/>
            </p:nvSpPr>
            <p:spPr>
              <a:xfrm>
                <a:off x="439444" y="105151"/>
                <a:ext cx="2356998" cy="4080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62626"/>
                  </a:buClr>
                  <a:buSzPts val="1100"/>
                  <a:buFont typeface="Calibri"/>
                  <a:buNone/>
                </a:pPr>
                <a:r>
                  <a:rPr b="1" i="0" lang="en-GB" sz="1100" u="none" cap="none" strike="noStrike">
                    <a:solidFill>
                      <a:srgbClr val="262626"/>
                    </a:solidFill>
                    <a:latin typeface="Calibri"/>
                    <a:ea typeface="Calibri"/>
                    <a:cs typeface="Calibri"/>
                    <a:sym typeface="Calibri"/>
                  </a:rPr>
                  <a:t>Step 1: Assess current flexibility</a:t>
                </a:r>
                <a:endParaRPr/>
              </a:p>
            </p:txBody>
          </p:sp>
          <p:sp>
            <p:nvSpPr>
              <p:cNvPr id="313" name="Google Shape;313;p13"/>
              <p:cNvSpPr txBox="1"/>
              <p:nvPr/>
            </p:nvSpPr>
            <p:spPr>
              <a:xfrm>
                <a:off x="438885" y="452908"/>
                <a:ext cx="4377828" cy="34447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1. Production cost </a:t>
                </a:r>
                <a:r>
                  <a:rPr b="1" lang="en-GB" sz="1100">
                    <a:solidFill>
                      <a:schemeClr val="dk1"/>
                    </a:solidFill>
                    <a:latin typeface="Calibri"/>
                    <a:ea typeface="Calibri"/>
                    <a:cs typeface="Calibri"/>
                    <a:sym typeface="Calibri"/>
                  </a:rPr>
                  <a:t>modelling</a:t>
                </a:r>
                <a:endParaRPr b="1" i="0" sz="1100" u="none" cap="none" strike="noStrike">
                  <a:solidFill>
                    <a:schemeClr val="dk1"/>
                  </a:solidFill>
                  <a:latin typeface="Calibri"/>
                  <a:ea typeface="Calibri"/>
                  <a:cs typeface="Calibri"/>
                  <a:sym typeface="Calibri"/>
                </a:endParaRPr>
              </a:p>
              <a:p>
                <a:pPr indent="-112395"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Assess current levels of curtailment and loss of load</a:t>
                </a:r>
                <a:endParaRPr b="0" i="0" sz="1100" u="none" cap="none" strike="noStrike">
                  <a:solidFill>
                    <a:srgbClr val="3F3F3F"/>
                  </a:solidFill>
                  <a:latin typeface="Calibri"/>
                  <a:ea typeface="Calibri"/>
                  <a:cs typeface="Calibri"/>
                  <a:sym typeface="Calibri"/>
                </a:endParaRPr>
              </a:p>
              <a:p>
                <a:pPr indent="-112395" lvl="0" marL="233045"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Assess </a:t>
                </a:r>
                <a:r>
                  <a:rPr lang="en-GB" sz="1100">
                    <a:solidFill>
                      <a:schemeClr val="dk1"/>
                    </a:solidFill>
                    <a:latin typeface="Calibri"/>
                    <a:ea typeface="Calibri"/>
                    <a:cs typeface="Calibri"/>
                    <a:sym typeface="Calibri"/>
                  </a:rPr>
                  <a:t>over-generation</a:t>
                </a:r>
                <a:r>
                  <a:rPr b="0" i="0" lang="en-GB" sz="1100" u="none" cap="none" strike="noStrike">
                    <a:solidFill>
                      <a:schemeClr val="dk1"/>
                    </a:solidFill>
                    <a:latin typeface="Calibri"/>
                    <a:ea typeface="Calibri"/>
                    <a:cs typeface="Calibri"/>
                    <a:sym typeface="Calibri"/>
                  </a:rPr>
                  <a:t> incidents and fluctuation of price</a:t>
                </a:r>
                <a:endParaRPr b="0" i="0" sz="1100" u="none" cap="none" strike="noStrike">
                  <a:solidFill>
                    <a:schemeClr val="dk1"/>
                  </a:solidFill>
                  <a:latin typeface="Calibri"/>
                  <a:ea typeface="Calibri"/>
                  <a:cs typeface="Calibri"/>
                  <a:sym typeface="Calibri"/>
                </a:endParaRPr>
              </a:p>
              <a:p>
                <a:pPr indent="-112395"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Assess cycling of units (start-up ramping and min gen incidents)</a:t>
                </a:r>
                <a:endParaRPr b="0" i="0" sz="1100" u="none" cap="none" strike="noStrike">
                  <a:solidFill>
                    <a:srgbClr val="3F3F3F"/>
                  </a:solidFill>
                  <a:latin typeface="Calibri"/>
                  <a:ea typeface="Calibri"/>
                  <a:cs typeface="Calibri"/>
                  <a:sym typeface="Calibri"/>
                </a:endParaRPr>
              </a:p>
              <a:p>
                <a:pPr indent="-112395"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Assess if operating reserves are adequate</a:t>
                </a:r>
                <a:endParaRPr b="0" i="0" sz="1100" u="none" cap="none" strike="noStrike">
                  <a:solidFill>
                    <a:srgbClr val="3F3F3F"/>
                  </a:solidFill>
                  <a:latin typeface="Calibri"/>
                  <a:ea typeface="Calibri"/>
                  <a:cs typeface="Calibri"/>
                  <a:sym typeface="Calibri"/>
                </a:endParaRPr>
              </a:p>
              <a:p>
                <a:pPr indent="0" lvl="0" marL="0" marR="0" rtl="0" algn="l">
                  <a:lnSpc>
                    <a:spcPct val="150000"/>
                  </a:lnSpc>
                  <a:spcBef>
                    <a:spcPts val="0"/>
                  </a:spcBef>
                  <a:spcAft>
                    <a:spcPts val="0"/>
                  </a:spcAft>
                  <a:buClr>
                    <a:srgbClr val="3F3F3F"/>
                  </a:buClr>
                  <a:buSzPts val="1100"/>
                  <a:buFont typeface="Calibri"/>
                  <a:buNone/>
                </a:pPr>
                <a:r>
                  <a:rPr b="1" i="0" lang="en-GB" sz="1100" u="none" cap="none" strike="noStrike">
                    <a:solidFill>
                      <a:srgbClr val="3F3F3F"/>
                    </a:solidFill>
                    <a:latin typeface="Calibri"/>
                    <a:ea typeface="Calibri"/>
                    <a:cs typeface="Calibri"/>
                    <a:sym typeface="Calibri"/>
                  </a:rPr>
                  <a:t>2. Network studies</a:t>
                </a:r>
                <a:endParaRPr/>
              </a:p>
              <a:p>
                <a:pPr indent="-120650"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Assess if system can efficiently regulate frequency and voltages</a:t>
                </a:r>
                <a:endParaRPr b="0" i="0" sz="1100" u="none" cap="none" strike="noStrike">
                  <a:solidFill>
                    <a:srgbClr val="3F3F3F"/>
                  </a:solidFill>
                  <a:latin typeface="Calibri"/>
                  <a:ea typeface="Calibri"/>
                  <a:cs typeface="Calibri"/>
                  <a:sym typeface="Calibri"/>
                </a:endParaRPr>
              </a:p>
              <a:p>
                <a:pPr indent="-120650"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Assess if system can recover from unexpected events</a:t>
                </a:r>
                <a:endParaRPr b="0" i="0" sz="1100" u="none" cap="none" strike="noStrike">
                  <a:solidFill>
                    <a:srgbClr val="3F3F3F"/>
                  </a:solidFill>
                  <a:latin typeface="Calibri"/>
                  <a:ea typeface="Calibri"/>
                  <a:cs typeface="Calibri"/>
                  <a:sym typeface="Calibri"/>
                </a:endParaRPr>
              </a:p>
              <a:p>
                <a:pPr indent="-120650"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Assess if system has sufficient inertia</a:t>
                </a:r>
                <a:endParaRPr b="0" i="0" sz="1100" u="none" cap="none" strike="noStrike">
                  <a:solidFill>
                    <a:srgbClr val="3F3F3F"/>
                  </a:solidFill>
                  <a:latin typeface="Calibri"/>
                  <a:ea typeface="Calibri"/>
                  <a:cs typeface="Calibri"/>
                  <a:sym typeface="Calibri"/>
                </a:endParaRPr>
              </a:p>
              <a:p>
                <a:pPr indent="-120650"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Assess if transmission elements get overloaded</a:t>
                </a:r>
                <a:endParaRPr b="0" i="0" sz="1100" u="none" cap="none" strike="noStrike">
                  <a:solidFill>
                    <a:srgbClr val="3F3F3F"/>
                  </a:solidFill>
                  <a:latin typeface="Calibri"/>
                  <a:ea typeface="Calibri"/>
                  <a:cs typeface="Calibri"/>
                  <a:sym typeface="Calibri"/>
                </a:endParaRPr>
              </a:p>
            </p:txBody>
          </p:sp>
        </p:grpSp>
        <p:grpSp>
          <p:nvGrpSpPr>
            <p:cNvPr id="314" name="Google Shape;314;p13"/>
            <p:cNvGrpSpPr/>
            <p:nvPr/>
          </p:nvGrpSpPr>
          <p:grpSpPr>
            <a:xfrm>
              <a:off x="7699902" y="-15326"/>
              <a:ext cx="4141966" cy="4092894"/>
              <a:chOff x="7699339" y="-15326"/>
              <a:chExt cx="4141966" cy="4092894"/>
            </a:xfrm>
          </p:grpSpPr>
          <p:sp>
            <p:nvSpPr>
              <p:cNvPr id="315" name="Google Shape;315;p13"/>
              <p:cNvSpPr/>
              <p:nvPr/>
            </p:nvSpPr>
            <p:spPr>
              <a:xfrm>
                <a:off x="7699339" y="-15326"/>
                <a:ext cx="4052657" cy="3979945"/>
              </a:xfrm>
              <a:prstGeom prst="rect">
                <a:avLst/>
              </a:prstGeom>
              <a:solidFill>
                <a:srgbClr val="DCF8F5"/>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FFFFFF"/>
                  </a:solidFill>
                  <a:latin typeface="Calibri"/>
                  <a:ea typeface="Calibri"/>
                  <a:cs typeface="Calibri"/>
                  <a:sym typeface="Calibri"/>
                </a:endParaRPr>
              </a:p>
            </p:txBody>
          </p:sp>
          <p:sp>
            <p:nvSpPr>
              <p:cNvPr id="316" name="Google Shape;316;p13"/>
              <p:cNvSpPr txBox="1"/>
              <p:nvPr/>
            </p:nvSpPr>
            <p:spPr>
              <a:xfrm>
                <a:off x="7785359" y="159190"/>
                <a:ext cx="3525148" cy="408088"/>
              </a:xfrm>
              <a:prstGeom prst="rect">
                <a:avLst/>
              </a:prstGeom>
              <a:solidFill>
                <a:srgbClr val="DCF8F5"/>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62626"/>
                  </a:buClr>
                  <a:buSzPts val="1100"/>
                  <a:buFont typeface="Calibri"/>
                  <a:buNone/>
                </a:pPr>
                <a:r>
                  <a:rPr b="1" i="0" lang="en-GB" sz="1100" u="none" cap="none" strike="noStrike">
                    <a:solidFill>
                      <a:srgbClr val="262626"/>
                    </a:solidFill>
                    <a:latin typeface="Calibri"/>
                    <a:ea typeface="Calibri"/>
                    <a:cs typeface="Calibri"/>
                    <a:sym typeface="Calibri"/>
                  </a:rPr>
                  <a:t>Step 2: Bridge gaps following least-cost approach</a:t>
                </a:r>
                <a:endParaRPr/>
              </a:p>
            </p:txBody>
          </p:sp>
          <p:sp>
            <p:nvSpPr>
              <p:cNvPr id="317" name="Google Shape;317;p13"/>
              <p:cNvSpPr txBox="1"/>
              <p:nvPr/>
            </p:nvSpPr>
            <p:spPr>
              <a:xfrm>
                <a:off x="7785359" y="500794"/>
                <a:ext cx="4055946" cy="3576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100"/>
                  <a:buFont typeface="Calibri"/>
                  <a:buNone/>
                </a:pPr>
                <a:r>
                  <a:rPr b="1" i="0" lang="en-GB" sz="1100" u="none" cap="none" strike="noStrike">
                    <a:solidFill>
                      <a:srgbClr val="3F3F3F"/>
                    </a:solidFill>
                    <a:latin typeface="Calibri"/>
                    <a:ea typeface="Calibri"/>
                    <a:cs typeface="Calibri"/>
                    <a:sym typeface="Calibri"/>
                  </a:rPr>
                  <a:t>1. Unlock existing flexibility</a:t>
                </a:r>
                <a:endParaRPr/>
              </a:p>
              <a:p>
                <a:pPr indent="-120650"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Regulatory, market changes</a:t>
                </a:r>
                <a:endParaRPr b="0" i="0" sz="1100" u="none" cap="none" strike="noStrike">
                  <a:solidFill>
                    <a:srgbClr val="3F3F3F"/>
                  </a:solidFill>
                  <a:latin typeface="Calibri"/>
                  <a:ea typeface="Calibri"/>
                  <a:cs typeface="Calibri"/>
                  <a:sym typeface="Calibri"/>
                </a:endParaRPr>
              </a:p>
              <a:p>
                <a:pPr indent="-120650"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Dispatch units based on merit order</a:t>
                </a:r>
                <a:endParaRPr b="0" i="0" sz="1100" u="none" cap="none" strike="noStrike">
                  <a:solidFill>
                    <a:srgbClr val="3F3F3F"/>
                  </a:solidFill>
                  <a:latin typeface="Calibri"/>
                  <a:ea typeface="Calibri"/>
                  <a:cs typeface="Calibri"/>
                  <a:sym typeface="Calibri"/>
                </a:endParaRPr>
              </a:p>
              <a:p>
                <a:pPr indent="-120650"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Train staff at generating units to operate plants flexibly</a:t>
                </a:r>
                <a:endParaRPr b="0" i="0" sz="1100" u="none" cap="none" strike="noStrike">
                  <a:solidFill>
                    <a:srgbClr val="3F3F3F"/>
                  </a:solidFill>
                  <a:latin typeface="Calibri"/>
                  <a:ea typeface="Calibri"/>
                  <a:cs typeface="Calibri"/>
                  <a:sym typeface="Calibri"/>
                </a:endParaRPr>
              </a:p>
              <a:p>
                <a:pPr indent="-120650" lvl="0" marL="233045"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Pooling with </a:t>
                </a:r>
                <a:r>
                  <a:rPr lang="en-GB" sz="1100">
                    <a:solidFill>
                      <a:schemeClr val="dk1"/>
                    </a:solidFill>
                    <a:latin typeface="Calibri"/>
                    <a:ea typeface="Calibri"/>
                    <a:cs typeface="Calibri"/>
                    <a:sym typeface="Calibri"/>
                  </a:rPr>
                  <a:t>neighbors</a:t>
                </a:r>
                <a:endParaRPr b="0" i="0" sz="1100" u="none" cap="none" strike="noStrike">
                  <a:solidFill>
                    <a:schemeClr val="dk1"/>
                  </a:solidFill>
                  <a:latin typeface="Calibri"/>
                  <a:ea typeface="Calibri"/>
                  <a:cs typeface="Calibri"/>
                  <a:sym typeface="Calibri"/>
                </a:endParaRPr>
              </a:p>
              <a:p>
                <a:pPr indent="-120650" lvl="0"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Adjust operating reserves based on new needs </a:t>
                </a:r>
                <a:endParaRPr b="0" i="0" sz="1100" u="none" cap="none" strike="noStrike">
                  <a:solidFill>
                    <a:srgbClr val="3F3F3F"/>
                  </a:solidFill>
                  <a:latin typeface="Calibri"/>
                  <a:ea typeface="Calibri"/>
                  <a:cs typeface="Calibri"/>
                  <a:sym typeface="Calibri"/>
                </a:endParaRPr>
              </a:p>
              <a:p>
                <a:pPr indent="0" lvl="0" marL="0" marR="0" rtl="0" algn="l">
                  <a:lnSpc>
                    <a:spcPct val="150000"/>
                  </a:lnSpc>
                  <a:spcBef>
                    <a:spcPts val="0"/>
                  </a:spcBef>
                  <a:spcAft>
                    <a:spcPts val="0"/>
                  </a:spcAft>
                  <a:buClr>
                    <a:srgbClr val="3F3F3F"/>
                  </a:buClr>
                  <a:buSzPts val="1100"/>
                  <a:buFont typeface="Calibri"/>
                  <a:buNone/>
                </a:pPr>
                <a:r>
                  <a:rPr b="1" i="0" lang="en-GB" sz="1100" u="none" cap="none" strike="noStrike">
                    <a:solidFill>
                      <a:srgbClr val="3F3F3F"/>
                    </a:solidFill>
                    <a:latin typeface="Calibri"/>
                    <a:ea typeface="Calibri"/>
                    <a:cs typeface="Calibri"/>
                    <a:sym typeface="Calibri"/>
                  </a:rPr>
                  <a:t>2. Implement demand side management (DSM) schemes</a:t>
                </a:r>
                <a:endParaRPr/>
              </a:p>
              <a:p>
                <a:pPr indent="0" lvl="0" marL="0" marR="0" rtl="0" algn="l">
                  <a:lnSpc>
                    <a:spcPct val="150000"/>
                  </a:lnSpc>
                  <a:spcBef>
                    <a:spcPts val="0"/>
                  </a:spcBef>
                  <a:spcAft>
                    <a:spcPts val="0"/>
                  </a:spcAft>
                  <a:buClr>
                    <a:srgbClr val="3F3F3F"/>
                  </a:buClr>
                  <a:buSzPts val="1100"/>
                  <a:buFont typeface="Calibri"/>
                  <a:buNone/>
                </a:pPr>
                <a:r>
                  <a:rPr b="1" i="0" lang="en-GB" sz="1100" u="none" cap="none" strike="noStrike">
                    <a:solidFill>
                      <a:srgbClr val="3F3F3F"/>
                    </a:solidFill>
                    <a:latin typeface="Calibri"/>
                    <a:ea typeface="Calibri"/>
                    <a:cs typeface="Calibri"/>
                    <a:sym typeface="Calibri"/>
                  </a:rPr>
                  <a:t>3. Invest in new assets</a:t>
                </a:r>
                <a:endParaRPr b="0" i="0" sz="1100" u="none" cap="none" strike="noStrike">
                  <a:solidFill>
                    <a:srgbClr val="3F3F3F"/>
                  </a:solidFill>
                  <a:latin typeface="Calibri"/>
                  <a:ea typeface="Calibri"/>
                  <a:cs typeface="Calibri"/>
                  <a:sym typeface="Calibri"/>
                </a:endParaRPr>
              </a:p>
              <a:p>
                <a:pPr indent="-112395" lvl="1"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Transmission enhancement</a:t>
                </a:r>
                <a:endParaRPr b="0" i="0" sz="1100" u="none" cap="none" strike="noStrike">
                  <a:solidFill>
                    <a:srgbClr val="3F3F3F"/>
                  </a:solidFill>
                  <a:latin typeface="Calibri"/>
                  <a:ea typeface="Calibri"/>
                  <a:cs typeface="Calibri"/>
                  <a:sym typeface="Calibri"/>
                </a:endParaRPr>
              </a:p>
              <a:p>
                <a:pPr indent="-112395" lvl="1" marL="233045" marR="0" rtl="0" algn="l">
                  <a:lnSpc>
                    <a:spcPct val="100000"/>
                  </a:lnSpc>
                  <a:spcBef>
                    <a:spcPts val="0"/>
                  </a:spcBef>
                  <a:spcAft>
                    <a:spcPts val="0"/>
                  </a:spcAft>
                  <a:buClr>
                    <a:srgbClr val="3F3F3F"/>
                  </a:buClr>
                  <a:buSzPts val="1100"/>
                  <a:buFont typeface="Arial"/>
                  <a:buChar char="•"/>
                </a:pPr>
                <a:r>
                  <a:rPr b="0" i="0" lang="en-GB" sz="1100" u="none" cap="none" strike="noStrike">
                    <a:solidFill>
                      <a:srgbClr val="3F3F3F"/>
                    </a:solidFill>
                    <a:latin typeface="Calibri"/>
                    <a:ea typeface="Calibri"/>
                    <a:cs typeface="Calibri"/>
                    <a:sym typeface="Calibri"/>
                  </a:rPr>
                  <a:t>Retrofit existing units </a:t>
                </a:r>
                <a:endParaRPr b="0" i="0" sz="1100" u="none" cap="none" strike="noStrike">
                  <a:solidFill>
                    <a:srgbClr val="3F3F3F"/>
                  </a:solidFill>
                  <a:latin typeface="Calibri"/>
                  <a:ea typeface="Calibri"/>
                  <a:cs typeface="Calibri"/>
                  <a:sym typeface="Calibri"/>
                </a:endParaRPr>
              </a:p>
              <a:p>
                <a:pPr indent="-112395" lvl="1" marL="233045" marR="0" rtl="0" algn="l">
                  <a:lnSpc>
                    <a:spcPct val="100000"/>
                  </a:lnSpc>
                  <a:spcBef>
                    <a:spcPts val="0"/>
                  </a:spcBef>
                  <a:spcAft>
                    <a:spcPts val="0"/>
                  </a:spcAft>
                  <a:buClr>
                    <a:schemeClr val="dk1"/>
                  </a:buClr>
                  <a:buSzPts val="1100"/>
                  <a:buFont typeface="Arial"/>
                  <a:buChar char="•"/>
                </a:pPr>
                <a:r>
                  <a:rPr b="0" i="0" lang="en-GB" sz="1100" u="none" cap="none" strike="noStrike">
                    <a:solidFill>
                      <a:schemeClr val="dk1"/>
                    </a:solidFill>
                    <a:latin typeface="Calibri"/>
                    <a:ea typeface="Calibri"/>
                    <a:cs typeface="Calibri"/>
                    <a:sym typeface="Calibri"/>
                  </a:rPr>
                  <a:t>Invest in new generation and/or storage</a:t>
                </a:r>
                <a:endParaRPr b="0" i="0" sz="1100" u="none" cap="none" strike="noStrike">
                  <a:solidFill>
                    <a:schemeClr val="dk1"/>
                  </a:solidFill>
                  <a:latin typeface="Calibri"/>
                  <a:ea typeface="Calibri"/>
                  <a:cs typeface="Calibri"/>
                  <a:sym typeface="Calibri"/>
                </a:endParaRPr>
              </a:p>
            </p:txBody>
          </p:sp>
        </p:grpSp>
        <p:cxnSp>
          <p:nvCxnSpPr>
            <p:cNvPr id="318" name="Google Shape;318;p13"/>
            <p:cNvCxnSpPr/>
            <p:nvPr/>
          </p:nvCxnSpPr>
          <p:spPr>
            <a:xfrm>
              <a:off x="2260222" y="3964619"/>
              <a:ext cx="1" cy="397285"/>
            </a:xfrm>
            <a:prstGeom prst="straightConnector1">
              <a:avLst/>
            </a:prstGeom>
            <a:noFill/>
            <a:ln cap="flat" cmpd="sng" w="25400">
              <a:solidFill>
                <a:srgbClr val="000000"/>
              </a:solidFill>
              <a:prstDash val="solid"/>
              <a:miter lim="800000"/>
              <a:headEnd len="sm" w="sm" type="none"/>
              <a:tailEnd len="med" w="med" type="triangle"/>
            </a:ln>
          </p:spPr>
        </p:cxnSp>
        <p:cxnSp>
          <p:nvCxnSpPr>
            <p:cNvPr id="319" name="Google Shape;319;p13"/>
            <p:cNvCxnSpPr>
              <a:stCxn id="311" idx="3"/>
            </p:cNvCxnSpPr>
            <p:nvPr/>
          </p:nvCxnSpPr>
          <p:spPr>
            <a:xfrm>
              <a:off x="4646705" y="2031123"/>
              <a:ext cx="3053100" cy="0"/>
            </a:xfrm>
            <a:prstGeom prst="straightConnector1">
              <a:avLst/>
            </a:prstGeom>
            <a:noFill/>
            <a:ln cap="flat" cmpd="sng" w="25400">
              <a:solidFill>
                <a:srgbClr val="000000"/>
              </a:solidFill>
              <a:prstDash val="solid"/>
              <a:miter lim="800000"/>
              <a:headEnd len="sm" w="sm" type="none"/>
              <a:tailEnd len="med" w="med" type="triangle"/>
            </a:ln>
          </p:spPr>
        </p:cxnSp>
        <p:sp>
          <p:nvSpPr>
            <p:cNvPr id="320" name="Google Shape;320;p13"/>
            <p:cNvSpPr/>
            <p:nvPr/>
          </p:nvSpPr>
          <p:spPr>
            <a:xfrm>
              <a:off x="5169779" y="945219"/>
              <a:ext cx="1760926" cy="2023920"/>
            </a:xfrm>
            <a:prstGeom prst="rect">
              <a:avLst/>
            </a:prstGeom>
            <a:solidFill>
              <a:srgbClr val="FFFFFF"/>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F3F3F"/>
                </a:buClr>
                <a:buSzPts val="1100"/>
                <a:buFont typeface="Calibri"/>
                <a:buNone/>
              </a:pPr>
              <a:r>
                <a:rPr b="1" i="0" lang="en-GB" sz="1100" u="none" cap="none" strike="noStrike">
                  <a:solidFill>
                    <a:srgbClr val="3F3F3F"/>
                  </a:solidFill>
                  <a:latin typeface="Calibri"/>
                  <a:ea typeface="Calibri"/>
                  <a:cs typeface="Calibri"/>
                  <a:sym typeface="Calibri"/>
                </a:rPr>
                <a:t>If flexibility gaps are identified go to step 2. Else directly to step 3 </a:t>
              </a:r>
              <a:endParaRPr/>
            </a:p>
          </p:txBody>
        </p:sp>
      </p:grpSp>
      <p:sp>
        <p:nvSpPr>
          <p:cNvPr id="321" name="Google Shape;321;p13"/>
          <p:cNvSpPr txBox="1"/>
          <p:nvPr/>
        </p:nvSpPr>
        <p:spPr>
          <a:xfrm>
            <a:off x="1002628" y="6116758"/>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2018a</a:t>
            </a:r>
            <a:endParaRPr/>
          </a:p>
        </p:txBody>
      </p:sp>
      <p:pic>
        <p:nvPicPr>
          <p:cNvPr id="322" name="Google Shape;322;p13"/>
          <p:cNvPicPr preferRelativeResize="0"/>
          <p:nvPr/>
        </p:nvPicPr>
        <p:blipFill rotWithShape="1">
          <a:blip r:embed="rId4">
            <a:alphaModFix/>
          </a:blip>
          <a:srcRect b="0" l="0" r="0" t="0"/>
          <a:stretch/>
        </p:blipFill>
        <p:spPr>
          <a:xfrm>
            <a:off x="429790" y="201814"/>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4"/>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329" name="Google Shape;329;p14"/>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330" name="Google Shape;330;p14"/>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331" name="Google Shape;331;p14"/>
          <p:cNvPicPr preferRelativeResize="0"/>
          <p:nvPr/>
        </p:nvPicPr>
        <p:blipFill rotWithShape="1">
          <a:blip r:embed="rId3">
            <a:alphaModFix/>
          </a:blip>
          <a:srcRect b="0" l="0" r="0" t="0"/>
          <a:stretch/>
        </p:blipFill>
        <p:spPr>
          <a:xfrm>
            <a:off x="0" y="8748"/>
            <a:ext cx="12192000" cy="6858000"/>
          </a:xfrm>
          <a:prstGeom prst="rect">
            <a:avLst/>
          </a:prstGeom>
          <a:noFill/>
          <a:ln>
            <a:noFill/>
          </a:ln>
        </p:spPr>
      </p:pic>
      <p:sp>
        <p:nvSpPr>
          <p:cNvPr id="332" name="Google Shape;332;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3" name="Google Shape;333;p14"/>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13.2 References</a:t>
            </a:r>
            <a:endParaRPr/>
          </a:p>
        </p:txBody>
      </p:sp>
      <p:sp>
        <p:nvSpPr>
          <p:cNvPr id="334" name="Google Shape;334;p14"/>
          <p:cNvSpPr txBox="1"/>
          <p:nvPr/>
        </p:nvSpPr>
        <p:spPr>
          <a:xfrm>
            <a:off x="929195" y="1494761"/>
            <a:ext cx="10624517" cy="4770537"/>
          </a:xfrm>
          <a:prstGeom prst="rect">
            <a:avLst/>
          </a:prstGeom>
          <a:noFill/>
          <a:ln>
            <a:noFill/>
          </a:ln>
        </p:spPr>
        <p:txBody>
          <a:bodyPr anchorCtr="0" anchor="t" bIns="45700" lIns="91425" spcFirstLastPara="1" rIns="91425" wrap="square" tIns="45700">
            <a:spAutoFit/>
          </a:bodyPr>
          <a:lstStyle/>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(2018a), “Power system flexibility for the energy transition, Part I: Overview for policy makers”, 2018, International Renewable Energy Agency, Abu Dhabi, </a:t>
            </a:r>
            <a:r>
              <a:rPr lang="en-GB" sz="1600" u="sng">
                <a:solidFill>
                  <a:schemeClr val="dk1"/>
                </a:solidFill>
                <a:latin typeface="Open Sans"/>
                <a:ea typeface="Open Sans"/>
                <a:cs typeface="Open Sans"/>
                <a:sym typeface="Open Sans"/>
                <a:hlinkClick r:id="rId4">
                  <a:extLst>
                    <a:ext uri="{A12FA001-AC4F-418D-AE19-62706E023703}">
                      <ahyp:hlinkClr val="tx"/>
                    </a:ext>
                  </a:extLst>
                </a:hlinkClick>
              </a:rPr>
              <a:t>https://www.irena.org/publications/2018/Nov/Power-system-flexibility-for-the-energy-transition</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(2019b), “Solution to integrate high shares of variable renewable energy” (2019), International Renewable Energy Agency, Abu Dhabi, </a:t>
            </a:r>
            <a:r>
              <a:rPr lang="en-GB" sz="1600" u="sng">
                <a:solidFill>
                  <a:srgbClr val="2F5496"/>
                </a:solidFill>
                <a:latin typeface="Open Sans"/>
                <a:ea typeface="Open Sans"/>
                <a:cs typeface="Open Sans"/>
                <a:sym typeface="Open Sans"/>
                <a:hlinkClick r:id="rId5">
                  <a:extLst>
                    <a:ext uri="{A12FA001-AC4F-418D-AE19-62706E023703}">
                      <ahyp:hlinkClr val="tx"/>
                    </a:ext>
                  </a:extLst>
                </a:hlinkClick>
              </a:rPr>
              <a:t>https://www.irena.org/publications/2019/Jun/Solutions-to-integrate-high-shares-of-variable-renewable-energy</a:t>
            </a:r>
            <a:endParaRPr sz="1600" u="sng">
              <a:solidFill>
                <a:srgbClr val="2F5496"/>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u="sng">
              <a:solidFill>
                <a:srgbClr val="2F5496"/>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IEA (2011), “Harnessing Variable Renewables: a guide to balancing Challenge” (2011), International Energy Agency (IEA). </a:t>
            </a:r>
            <a:r>
              <a:rPr lang="en-GB" sz="1600" u="sng">
                <a:solidFill>
                  <a:schemeClr val="dk1"/>
                </a:solidFill>
                <a:latin typeface="Open Sans"/>
                <a:ea typeface="Open Sans"/>
                <a:cs typeface="Open Sans"/>
                <a:sym typeface="Open Sans"/>
                <a:hlinkClick r:id="rId6">
                  <a:extLst>
                    <a:ext uri="{A12FA001-AC4F-418D-AE19-62706E023703}">
                      <ahyp:hlinkClr val="tx"/>
                    </a:ext>
                  </a:extLst>
                </a:hlinkClick>
              </a:rPr>
              <a:t>https://www.oecd.org/publications/harnessing-variable-renewables-9789264111394-en.htm</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(2019c), “Innovation landscape for a renewable-powered future: Solutions to integrate variable renewables” (2019), International Renewable Energy Agency, Abu Dhabi, </a:t>
            </a:r>
            <a:r>
              <a:rPr lang="en-GB" sz="1600" u="sng">
                <a:solidFill>
                  <a:schemeClr val="dk1"/>
                </a:solidFill>
                <a:latin typeface="Open Sans"/>
                <a:ea typeface="Open Sans"/>
                <a:cs typeface="Open Sans"/>
                <a:sym typeface="Open Sans"/>
                <a:hlinkClick r:id="rId7">
                  <a:extLst>
                    <a:ext uri="{A12FA001-AC4F-418D-AE19-62706E023703}">
                      <ahyp:hlinkClr val="tx"/>
                    </a:ext>
                  </a:extLst>
                </a:hlinkClick>
              </a:rPr>
              <a:t>https://www.irena.org/publications/2019/Feb/Innovation-landscape-for-a-renewable-powered-future</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u="sng">
              <a:solidFill>
                <a:srgbClr val="2F5496"/>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Graphical user interface, text&#10;&#10;Description automatically generated" id="340" name="Google Shape;340;p15"/>
          <p:cNvPicPr preferRelativeResize="0"/>
          <p:nvPr/>
        </p:nvPicPr>
        <p:blipFill rotWithShape="1">
          <a:blip r:embed="rId3">
            <a:alphaModFix/>
          </a:blip>
          <a:srcRect b="0" l="0" r="0" t="0"/>
          <a:stretch/>
        </p:blipFill>
        <p:spPr>
          <a:xfrm>
            <a:off x="22650" y="-47847"/>
            <a:ext cx="12192000" cy="6858000"/>
          </a:xfrm>
          <a:prstGeom prst="rect">
            <a:avLst/>
          </a:prstGeom>
          <a:noFill/>
          <a:ln>
            <a:noFill/>
          </a:ln>
        </p:spPr>
      </p:pic>
      <p:sp>
        <p:nvSpPr>
          <p:cNvPr id="341" name="Google Shape;341;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2" name="Google Shape;342;p15"/>
          <p:cNvSpPr/>
          <p:nvPr/>
        </p:nvSpPr>
        <p:spPr>
          <a:xfrm>
            <a:off x="887215" y="1334914"/>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13.3.1 Flexible generation</a:t>
            </a:r>
            <a:endParaRPr b="1" sz="2000">
              <a:solidFill>
                <a:srgbClr val="9CC2E5"/>
              </a:solidFill>
              <a:latin typeface="Open Sans"/>
              <a:ea typeface="Open Sans"/>
              <a:cs typeface="Open Sans"/>
              <a:sym typeface="Open Sans"/>
            </a:endParaRPr>
          </a:p>
        </p:txBody>
      </p:sp>
      <p:sp>
        <p:nvSpPr>
          <p:cNvPr id="343" name="Google Shape;343;p15"/>
          <p:cNvSpPr txBox="1"/>
          <p:nvPr/>
        </p:nvSpPr>
        <p:spPr>
          <a:xfrm>
            <a:off x="887215" y="4640"/>
            <a:ext cx="797258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13.3 Supply-side flexibility</a:t>
            </a:r>
            <a:endParaRPr/>
          </a:p>
        </p:txBody>
      </p:sp>
      <p:grpSp>
        <p:nvGrpSpPr>
          <p:cNvPr id="344" name="Google Shape;344;p15"/>
          <p:cNvGrpSpPr/>
          <p:nvPr/>
        </p:nvGrpSpPr>
        <p:grpSpPr>
          <a:xfrm>
            <a:off x="887215" y="1715389"/>
            <a:ext cx="10277549" cy="4237468"/>
            <a:chOff x="822251" y="1850065"/>
            <a:chExt cx="7357855" cy="3062177"/>
          </a:xfrm>
        </p:grpSpPr>
        <p:grpSp>
          <p:nvGrpSpPr>
            <p:cNvPr id="345" name="Google Shape;345;p15"/>
            <p:cNvGrpSpPr/>
            <p:nvPr/>
          </p:nvGrpSpPr>
          <p:grpSpPr>
            <a:xfrm>
              <a:off x="822251" y="1850065"/>
              <a:ext cx="7243381" cy="3062177"/>
              <a:chOff x="822251" y="1850065"/>
              <a:chExt cx="7243381" cy="3062177"/>
            </a:xfrm>
          </p:grpSpPr>
          <p:sp>
            <p:nvSpPr>
              <p:cNvPr id="346" name="Google Shape;346;p15"/>
              <p:cNvSpPr/>
              <p:nvPr/>
            </p:nvSpPr>
            <p:spPr>
              <a:xfrm>
                <a:off x="6302219" y="3314743"/>
                <a:ext cx="95948" cy="1336365"/>
              </a:xfrm>
              <a:prstGeom prst="rightBracket">
                <a:avLst>
                  <a:gd fmla="val 8333" name="adj"/>
                </a:avLst>
              </a:prstGeom>
              <a:noFill/>
              <a:ln cap="flat" cmpd="sng" w="28575">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7" name="Google Shape;347;p15"/>
              <p:cNvGrpSpPr/>
              <p:nvPr/>
            </p:nvGrpSpPr>
            <p:grpSpPr>
              <a:xfrm>
                <a:off x="822251" y="1850065"/>
                <a:ext cx="7243381" cy="3062177"/>
                <a:chOff x="822251" y="1850065"/>
                <a:chExt cx="7243381" cy="3062177"/>
              </a:xfrm>
            </p:grpSpPr>
            <p:pic>
              <p:nvPicPr>
                <p:cNvPr id="348" name="Google Shape;348;p15"/>
                <p:cNvPicPr preferRelativeResize="0"/>
                <p:nvPr/>
              </p:nvPicPr>
              <p:blipFill rotWithShape="1">
                <a:blip r:embed="rId4">
                  <a:alphaModFix/>
                </a:blip>
                <a:srcRect b="1090" l="2054" r="673" t="1842"/>
                <a:stretch/>
              </p:blipFill>
              <p:spPr>
                <a:xfrm>
                  <a:off x="822251" y="1850065"/>
                  <a:ext cx="5443870" cy="3062177"/>
                </a:xfrm>
                <a:prstGeom prst="rect">
                  <a:avLst/>
                </a:prstGeom>
                <a:noFill/>
                <a:ln>
                  <a:noFill/>
                </a:ln>
              </p:spPr>
            </p:pic>
            <p:sp>
              <p:nvSpPr>
                <p:cNvPr id="349" name="Google Shape;349;p15"/>
                <p:cNvSpPr txBox="1"/>
                <p:nvPr/>
              </p:nvSpPr>
              <p:spPr>
                <a:xfrm>
                  <a:off x="6236304" y="2376391"/>
                  <a:ext cx="1817325" cy="2668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7F7F7F"/>
                      </a:solidFill>
                      <a:latin typeface="Calibri"/>
                      <a:ea typeface="Calibri"/>
                      <a:cs typeface="Calibri"/>
                      <a:sym typeface="Calibri"/>
                    </a:rPr>
                    <a:t>Peak generators</a:t>
                  </a:r>
                  <a:endParaRPr/>
                </a:p>
              </p:txBody>
            </p:sp>
            <p:sp>
              <p:nvSpPr>
                <p:cNvPr id="350" name="Google Shape;350;p15"/>
                <p:cNvSpPr txBox="1"/>
                <p:nvPr/>
              </p:nvSpPr>
              <p:spPr>
                <a:xfrm>
                  <a:off x="6248307" y="2835933"/>
                  <a:ext cx="1817325" cy="2668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Mid-merit generators</a:t>
                  </a:r>
                  <a:endParaRPr/>
                </a:p>
              </p:txBody>
            </p:sp>
          </p:grpSp>
        </p:grpSp>
        <p:sp>
          <p:nvSpPr>
            <p:cNvPr id="351" name="Google Shape;351;p15"/>
            <p:cNvSpPr txBox="1"/>
            <p:nvPr/>
          </p:nvSpPr>
          <p:spPr>
            <a:xfrm>
              <a:off x="6362781" y="3671894"/>
              <a:ext cx="1817325" cy="2668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757070"/>
                  </a:solidFill>
                  <a:latin typeface="Calibri"/>
                  <a:ea typeface="Calibri"/>
                  <a:cs typeface="Calibri"/>
                  <a:sym typeface="Calibri"/>
                </a:rPr>
                <a:t>Baseload generators</a:t>
              </a:r>
              <a:endParaRPr/>
            </a:p>
          </p:txBody>
        </p:sp>
      </p:grpSp>
      <p:sp>
        <p:nvSpPr>
          <p:cNvPr id="352" name="Google Shape;352;p15"/>
          <p:cNvSpPr/>
          <p:nvPr/>
        </p:nvSpPr>
        <p:spPr>
          <a:xfrm>
            <a:off x="8226582" y="3123143"/>
            <a:ext cx="115144" cy="2603031"/>
          </a:xfrm>
          <a:prstGeom prst="rightBracket">
            <a:avLst>
              <a:gd fmla="val 8333" name="adj"/>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15"/>
          <p:cNvSpPr/>
          <p:nvPr/>
        </p:nvSpPr>
        <p:spPr>
          <a:xfrm>
            <a:off x="8226451" y="2586659"/>
            <a:ext cx="115275" cy="421443"/>
          </a:xfrm>
          <a:prstGeom prst="rightBracket">
            <a:avLst>
              <a:gd fmla="val 8333" name="adj"/>
            </a:avLst>
          </a:prstGeom>
          <a:noFill/>
          <a:ln cap="flat" cmpd="sng" w="1905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15"/>
          <p:cNvSpPr txBox="1"/>
          <p:nvPr/>
        </p:nvSpPr>
        <p:spPr>
          <a:xfrm>
            <a:off x="1311548" y="5952857"/>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2018a</a:t>
            </a:r>
            <a:endParaRPr/>
          </a:p>
        </p:txBody>
      </p:sp>
      <p:pic>
        <p:nvPicPr>
          <p:cNvPr id="355" name="Google Shape;355;p15"/>
          <p:cNvPicPr preferRelativeResize="0"/>
          <p:nvPr/>
        </p:nvPicPr>
        <p:blipFill rotWithShape="1">
          <a:blip r:embed="rId5">
            <a:alphaModFix/>
          </a:blip>
          <a:srcRect b="0" l="0" r="0" t="0"/>
          <a:stretch/>
        </p:blipFill>
        <p:spPr>
          <a:xfrm>
            <a:off x="399852" y="182414"/>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descr="Graphical user interface, text&#10;&#10;Description automatically generated" id="361" name="Google Shape;361;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2" name="Google Shape;362;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3" name="Google Shape;363;p1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13.3.2 Flexible generation</a:t>
            </a:r>
            <a:endParaRPr b="1" sz="2000">
              <a:solidFill>
                <a:srgbClr val="9CC2E5"/>
              </a:solidFill>
              <a:latin typeface="Open Sans"/>
              <a:ea typeface="Open Sans"/>
              <a:cs typeface="Open Sans"/>
              <a:sym typeface="Open Sans"/>
            </a:endParaRPr>
          </a:p>
        </p:txBody>
      </p:sp>
      <p:sp>
        <p:nvSpPr>
          <p:cNvPr id="364" name="Google Shape;364;p16"/>
          <p:cNvSpPr txBox="1"/>
          <p:nvPr/>
        </p:nvSpPr>
        <p:spPr>
          <a:xfrm>
            <a:off x="887215" y="4640"/>
            <a:ext cx="791079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13.3 Supply-side flexibility</a:t>
            </a:r>
            <a:endParaRPr/>
          </a:p>
        </p:txBody>
      </p:sp>
      <p:sp>
        <p:nvSpPr>
          <p:cNvPr id="365" name="Google Shape;365;p16"/>
          <p:cNvSpPr txBox="1"/>
          <p:nvPr/>
        </p:nvSpPr>
        <p:spPr>
          <a:xfrm>
            <a:off x="531555" y="2182418"/>
            <a:ext cx="4039738"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Key questions about the flexibility provided by dispatchable generation to the system:</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285750" lvl="0" marL="372745"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What is installed capacity of each dispatchable technology? (MW)</a:t>
            </a:r>
            <a:endParaRPr/>
          </a:p>
          <a:p>
            <a:pPr indent="-285750" lvl="0" marL="372745"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How fast can each ramp up/down its output? (MW/minute)</a:t>
            </a:r>
            <a:endParaRPr/>
          </a:p>
          <a:p>
            <a:pPr indent="-285750" lvl="0" marL="372745"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How quickly can it start up/shut down?</a:t>
            </a:r>
            <a:endParaRPr/>
          </a:p>
          <a:p>
            <a:pPr indent="-285750" lvl="0" marL="372745"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What is the minimum stable output level?</a:t>
            </a:r>
            <a:endParaRPr/>
          </a:p>
        </p:txBody>
      </p:sp>
      <p:pic>
        <p:nvPicPr>
          <p:cNvPr id="366" name="Google Shape;366;p16"/>
          <p:cNvPicPr preferRelativeResize="0"/>
          <p:nvPr/>
        </p:nvPicPr>
        <p:blipFill rotWithShape="1">
          <a:blip r:embed="rId4">
            <a:alphaModFix/>
          </a:blip>
          <a:srcRect b="0" l="0" r="0" t="0"/>
          <a:stretch/>
        </p:blipFill>
        <p:spPr>
          <a:xfrm>
            <a:off x="4571293" y="2134149"/>
            <a:ext cx="6819990" cy="3963415"/>
          </a:xfrm>
          <a:prstGeom prst="rect">
            <a:avLst/>
          </a:prstGeom>
          <a:noFill/>
          <a:ln>
            <a:noFill/>
          </a:ln>
        </p:spPr>
      </p:pic>
      <p:sp>
        <p:nvSpPr>
          <p:cNvPr id="367" name="Google Shape;367;p16"/>
          <p:cNvSpPr txBox="1"/>
          <p:nvPr/>
        </p:nvSpPr>
        <p:spPr>
          <a:xfrm>
            <a:off x="4571293" y="6097564"/>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2018a</a:t>
            </a:r>
            <a:endParaRPr/>
          </a:p>
        </p:txBody>
      </p:sp>
      <p:pic>
        <p:nvPicPr>
          <p:cNvPr id="368" name="Google Shape;368;p16"/>
          <p:cNvPicPr preferRelativeResize="0"/>
          <p:nvPr/>
        </p:nvPicPr>
        <p:blipFill rotWithShape="1">
          <a:blip r:embed="rId5">
            <a:alphaModFix/>
          </a:blip>
          <a:srcRect b="0" l="0" r="0" t="0"/>
          <a:stretch/>
        </p:blipFill>
        <p:spPr>
          <a:xfrm>
            <a:off x="399852" y="254223"/>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descr="Graphical user interface, text&#10;&#10;Description automatically generated" id="374" name="Google Shape;374;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5" name="Google Shape;375;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6" name="Google Shape;376;p17"/>
          <p:cNvSpPr/>
          <p:nvPr/>
        </p:nvSpPr>
        <p:spPr>
          <a:xfrm>
            <a:off x="887215" y="137824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13.3.3 Energy storage</a:t>
            </a:r>
            <a:endParaRPr b="1" sz="2000">
              <a:solidFill>
                <a:srgbClr val="9CC2E5"/>
              </a:solidFill>
              <a:latin typeface="Open Sans"/>
              <a:ea typeface="Open Sans"/>
              <a:cs typeface="Open Sans"/>
              <a:sym typeface="Open Sans"/>
            </a:endParaRPr>
          </a:p>
        </p:txBody>
      </p:sp>
      <p:sp>
        <p:nvSpPr>
          <p:cNvPr id="377" name="Google Shape;377;p17"/>
          <p:cNvSpPr txBox="1"/>
          <p:nvPr/>
        </p:nvSpPr>
        <p:spPr>
          <a:xfrm>
            <a:off x="887215" y="4640"/>
            <a:ext cx="7876892"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13.3 Supply-side flexibility</a:t>
            </a:r>
            <a:endParaRPr/>
          </a:p>
        </p:txBody>
      </p:sp>
      <p:grpSp>
        <p:nvGrpSpPr>
          <p:cNvPr id="378" name="Google Shape;378;p17"/>
          <p:cNvGrpSpPr/>
          <p:nvPr/>
        </p:nvGrpSpPr>
        <p:grpSpPr>
          <a:xfrm>
            <a:off x="2227472" y="1977088"/>
            <a:ext cx="7806796" cy="2120245"/>
            <a:chOff x="1891089" y="1927741"/>
            <a:chExt cx="5698311" cy="1142650"/>
          </a:xfrm>
        </p:grpSpPr>
        <p:sp>
          <p:nvSpPr>
            <p:cNvPr id="379" name="Google Shape;379;p17"/>
            <p:cNvSpPr txBox="1"/>
            <p:nvPr/>
          </p:nvSpPr>
          <p:spPr>
            <a:xfrm>
              <a:off x="6484713" y="2893883"/>
              <a:ext cx="1104687" cy="140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Months</a:t>
              </a:r>
              <a:endParaRPr/>
            </a:p>
          </p:txBody>
        </p:sp>
        <p:grpSp>
          <p:nvGrpSpPr>
            <p:cNvPr id="380" name="Google Shape;380;p17"/>
            <p:cNvGrpSpPr/>
            <p:nvPr/>
          </p:nvGrpSpPr>
          <p:grpSpPr>
            <a:xfrm>
              <a:off x="1891089" y="1927741"/>
              <a:ext cx="5224643" cy="1142650"/>
              <a:chOff x="1809283" y="1771361"/>
              <a:chExt cx="5224643" cy="1142650"/>
            </a:xfrm>
          </p:grpSpPr>
          <p:cxnSp>
            <p:nvCxnSpPr>
              <p:cNvPr id="381" name="Google Shape;381;p17"/>
              <p:cNvCxnSpPr/>
              <p:nvPr/>
            </p:nvCxnSpPr>
            <p:spPr>
              <a:xfrm>
                <a:off x="1919172" y="2747368"/>
                <a:ext cx="5019280" cy="0"/>
              </a:xfrm>
              <a:prstGeom prst="straightConnector1">
                <a:avLst/>
              </a:prstGeom>
              <a:noFill/>
              <a:ln cap="flat" cmpd="sng" w="28575">
                <a:solidFill>
                  <a:schemeClr val="dk1"/>
                </a:solidFill>
                <a:prstDash val="solid"/>
                <a:miter lim="800000"/>
                <a:headEnd len="sm" w="sm" type="none"/>
                <a:tailEnd len="med" w="med" type="triangle"/>
              </a:ln>
            </p:spPr>
          </p:cxnSp>
          <p:sp>
            <p:nvSpPr>
              <p:cNvPr id="382" name="Google Shape;382;p17"/>
              <p:cNvSpPr txBox="1"/>
              <p:nvPr/>
            </p:nvSpPr>
            <p:spPr>
              <a:xfrm>
                <a:off x="1809283" y="2773023"/>
                <a:ext cx="1104687" cy="140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Seconds</a:t>
                </a:r>
                <a:endParaRPr/>
              </a:p>
            </p:txBody>
          </p:sp>
          <p:sp>
            <p:nvSpPr>
              <p:cNvPr id="383" name="Google Shape;383;p17"/>
              <p:cNvSpPr txBox="1"/>
              <p:nvPr/>
            </p:nvSpPr>
            <p:spPr>
              <a:xfrm>
                <a:off x="3090195" y="2773023"/>
                <a:ext cx="1104687" cy="140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Minutes</a:t>
                </a:r>
                <a:endParaRPr/>
              </a:p>
            </p:txBody>
          </p:sp>
          <p:sp>
            <p:nvSpPr>
              <p:cNvPr id="384" name="Google Shape;384;p17"/>
              <p:cNvSpPr txBox="1"/>
              <p:nvPr/>
            </p:nvSpPr>
            <p:spPr>
              <a:xfrm>
                <a:off x="4354309" y="2758868"/>
                <a:ext cx="1104687" cy="140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Hours</a:t>
                </a:r>
                <a:endParaRPr/>
              </a:p>
            </p:txBody>
          </p:sp>
          <p:sp>
            <p:nvSpPr>
              <p:cNvPr id="385" name="Google Shape;385;p17"/>
              <p:cNvSpPr txBox="1"/>
              <p:nvPr/>
            </p:nvSpPr>
            <p:spPr>
              <a:xfrm>
                <a:off x="5475795" y="2756232"/>
                <a:ext cx="1104687" cy="140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Days</a:t>
                </a:r>
                <a:endParaRPr/>
              </a:p>
            </p:txBody>
          </p:sp>
          <p:grpSp>
            <p:nvGrpSpPr>
              <p:cNvPr id="386" name="Google Shape;386;p17"/>
              <p:cNvGrpSpPr/>
              <p:nvPr/>
            </p:nvGrpSpPr>
            <p:grpSpPr>
              <a:xfrm>
                <a:off x="1920790" y="1950744"/>
                <a:ext cx="887504" cy="94849"/>
                <a:chOff x="1958986" y="1916263"/>
                <a:chExt cx="1227464" cy="133878"/>
              </a:xfrm>
            </p:grpSpPr>
            <p:cxnSp>
              <p:nvCxnSpPr>
                <p:cNvPr id="387" name="Google Shape;387;p17"/>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388" name="Google Shape;388;p17"/>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389" name="Google Shape;389;p17"/>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grpSp>
            <p:nvGrpSpPr>
              <p:cNvPr id="390" name="Google Shape;390;p17"/>
              <p:cNvGrpSpPr/>
              <p:nvPr/>
            </p:nvGrpSpPr>
            <p:grpSpPr>
              <a:xfrm>
                <a:off x="2832812" y="1951470"/>
                <a:ext cx="1047791" cy="91933"/>
                <a:chOff x="1958986" y="1916265"/>
                <a:chExt cx="1227464" cy="133876"/>
              </a:xfrm>
            </p:grpSpPr>
            <p:cxnSp>
              <p:nvCxnSpPr>
                <p:cNvPr id="391" name="Google Shape;391;p17"/>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392" name="Google Shape;392;p17"/>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393" name="Google Shape;393;p17"/>
                <p:cNvCxnSpPr/>
                <p:nvPr/>
              </p:nvCxnSpPr>
              <p:spPr>
                <a:xfrm>
                  <a:off x="1958987" y="1916265"/>
                  <a:ext cx="3099" cy="130778"/>
                </a:xfrm>
                <a:prstGeom prst="straightConnector1">
                  <a:avLst/>
                </a:prstGeom>
                <a:noFill/>
                <a:ln cap="flat" cmpd="sng" w="9525">
                  <a:solidFill>
                    <a:schemeClr val="dk1"/>
                  </a:solidFill>
                  <a:prstDash val="solid"/>
                  <a:miter lim="800000"/>
                  <a:headEnd len="sm" w="sm" type="none"/>
                  <a:tailEnd len="sm" w="sm" type="none"/>
                </a:ln>
              </p:spPr>
            </p:cxnSp>
          </p:grpSp>
          <p:grpSp>
            <p:nvGrpSpPr>
              <p:cNvPr id="394" name="Google Shape;394;p17"/>
              <p:cNvGrpSpPr/>
              <p:nvPr/>
            </p:nvGrpSpPr>
            <p:grpSpPr>
              <a:xfrm>
                <a:off x="3897741" y="1955117"/>
                <a:ext cx="1988515" cy="88280"/>
                <a:chOff x="1958986" y="1916263"/>
                <a:chExt cx="1227464" cy="133878"/>
              </a:xfrm>
            </p:grpSpPr>
            <p:cxnSp>
              <p:nvCxnSpPr>
                <p:cNvPr id="395" name="Google Shape;395;p17"/>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396" name="Google Shape;396;p17"/>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397" name="Google Shape;397;p17"/>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grpSp>
            <p:nvGrpSpPr>
              <p:cNvPr id="398" name="Google Shape;398;p17"/>
              <p:cNvGrpSpPr/>
              <p:nvPr/>
            </p:nvGrpSpPr>
            <p:grpSpPr>
              <a:xfrm>
                <a:off x="5903394" y="1957246"/>
                <a:ext cx="925159" cy="82027"/>
                <a:chOff x="1958986" y="1916263"/>
                <a:chExt cx="1227464" cy="133878"/>
              </a:xfrm>
            </p:grpSpPr>
            <p:cxnSp>
              <p:nvCxnSpPr>
                <p:cNvPr id="399" name="Google Shape;399;p17"/>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400" name="Google Shape;400;p17"/>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401" name="Google Shape;401;p17"/>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sp>
            <p:nvSpPr>
              <p:cNvPr id="402" name="Google Shape;402;p17"/>
              <p:cNvSpPr txBox="1"/>
              <p:nvPr/>
            </p:nvSpPr>
            <p:spPr>
              <a:xfrm>
                <a:off x="2012679" y="1771361"/>
                <a:ext cx="639497" cy="140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Regulation</a:t>
                </a:r>
                <a:endParaRPr/>
              </a:p>
            </p:txBody>
          </p:sp>
          <p:sp>
            <p:nvSpPr>
              <p:cNvPr id="403" name="Google Shape;403;p17"/>
              <p:cNvSpPr txBox="1"/>
              <p:nvPr/>
            </p:nvSpPr>
            <p:spPr>
              <a:xfrm>
                <a:off x="3033269" y="1778720"/>
                <a:ext cx="639497" cy="1368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50">
                    <a:solidFill>
                      <a:schemeClr val="dk1"/>
                    </a:solidFill>
                    <a:latin typeface="Calibri"/>
                    <a:ea typeface="Calibri"/>
                    <a:cs typeface="Calibri"/>
                    <a:sym typeface="Calibri"/>
                  </a:rPr>
                  <a:t>Balancing</a:t>
                </a:r>
                <a:endParaRPr/>
              </a:p>
            </p:txBody>
          </p:sp>
          <p:sp>
            <p:nvSpPr>
              <p:cNvPr id="404" name="Google Shape;404;p17"/>
              <p:cNvSpPr txBox="1"/>
              <p:nvPr/>
            </p:nvSpPr>
            <p:spPr>
              <a:xfrm>
                <a:off x="4360181" y="1773434"/>
                <a:ext cx="958423" cy="1368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50">
                    <a:solidFill>
                      <a:schemeClr val="dk1"/>
                    </a:solidFill>
                    <a:latin typeface="Calibri"/>
                    <a:ea typeface="Calibri"/>
                    <a:cs typeface="Calibri"/>
                    <a:sym typeface="Calibri"/>
                  </a:rPr>
                  <a:t>Unit Commitment</a:t>
                </a:r>
                <a:endParaRPr/>
              </a:p>
            </p:txBody>
          </p:sp>
          <p:sp>
            <p:nvSpPr>
              <p:cNvPr id="405" name="Google Shape;405;p17"/>
              <p:cNvSpPr txBox="1"/>
              <p:nvPr/>
            </p:nvSpPr>
            <p:spPr>
              <a:xfrm>
                <a:off x="5735759" y="1774520"/>
                <a:ext cx="1298167" cy="1368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50">
                    <a:solidFill>
                      <a:schemeClr val="dk1"/>
                    </a:solidFill>
                    <a:latin typeface="Calibri"/>
                    <a:ea typeface="Calibri"/>
                    <a:cs typeface="Calibri"/>
                    <a:sym typeface="Calibri"/>
                  </a:rPr>
                  <a:t>Seasonal balancing</a:t>
                </a:r>
                <a:endParaRPr/>
              </a:p>
            </p:txBody>
          </p:sp>
          <p:grpSp>
            <p:nvGrpSpPr>
              <p:cNvPr id="406" name="Google Shape;406;p17"/>
              <p:cNvGrpSpPr/>
              <p:nvPr/>
            </p:nvGrpSpPr>
            <p:grpSpPr>
              <a:xfrm>
                <a:off x="3353833" y="2172387"/>
                <a:ext cx="1280160" cy="104487"/>
                <a:chOff x="1958986" y="1916263"/>
                <a:chExt cx="1227464" cy="133878"/>
              </a:xfrm>
            </p:grpSpPr>
            <p:cxnSp>
              <p:nvCxnSpPr>
                <p:cNvPr id="407" name="Google Shape;407;p17"/>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408" name="Google Shape;408;p17"/>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409" name="Google Shape;409;p17"/>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sp>
            <p:nvSpPr>
              <p:cNvPr id="410" name="Google Shape;410;p17"/>
              <p:cNvSpPr txBox="1"/>
              <p:nvPr/>
            </p:nvSpPr>
            <p:spPr>
              <a:xfrm>
                <a:off x="3558227" y="2045593"/>
                <a:ext cx="958423" cy="1368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50">
                    <a:solidFill>
                      <a:schemeClr val="dk1"/>
                    </a:solidFill>
                    <a:latin typeface="Calibri"/>
                    <a:ea typeface="Calibri"/>
                    <a:cs typeface="Calibri"/>
                    <a:sym typeface="Calibri"/>
                  </a:rPr>
                  <a:t>Load following</a:t>
                </a:r>
                <a:endParaRPr/>
              </a:p>
            </p:txBody>
          </p:sp>
          <p:sp>
            <p:nvSpPr>
              <p:cNvPr id="411" name="Google Shape;411;p17"/>
              <p:cNvSpPr txBox="1"/>
              <p:nvPr/>
            </p:nvSpPr>
            <p:spPr>
              <a:xfrm>
                <a:off x="1919171" y="2423302"/>
                <a:ext cx="3956713" cy="149281"/>
              </a:xfrm>
              <a:prstGeom prst="rect">
                <a:avLst/>
              </a:prstGeom>
              <a:solidFill>
                <a:srgbClr val="B3C8F3"/>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                                                                                                                 Pumped Hydro, CAES</a:t>
                </a:r>
                <a:endParaRPr/>
              </a:p>
            </p:txBody>
          </p:sp>
          <p:sp>
            <p:nvSpPr>
              <p:cNvPr id="412" name="Google Shape;412;p17"/>
              <p:cNvSpPr txBox="1"/>
              <p:nvPr/>
            </p:nvSpPr>
            <p:spPr>
              <a:xfrm>
                <a:off x="5903393" y="2427362"/>
                <a:ext cx="962899" cy="149281"/>
              </a:xfrm>
              <a:prstGeom prst="rect">
                <a:avLst/>
              </a:prstGeom>
              <a:solidFill>
                <a:srgbClr val="39F9F9"/>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      Power to gas</a:t>
                </a:r>
                <a:endParaRPr/>
              </a:p>
            </p:txBody>
          </p:sp>
          <p:sp>
            <p:nvSpPr>
              <p:cNvPr id="413" name="Google Shape;413;p17"/>
              <p:cNvSpPr txBox="1"/>
              <p:nvPr/>
            </p:nvSpPr>
            <p:spPr>
              <a:xfrm>
                <a:off x="2609527" y="2489560"/>
                <a:ext cx="1288213" cy="165868"/>
              </a:xfrm>
              <a:prstGeom prst="rect">
                <a:avLst/>
              </a:prstGeom>
              <a:solidFill>
                <a:srgbClr val="39F9F9"/>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                Batteries</a:t>
                </a:r>
                <a:endParaRPr/>
              </a:p>
            </p:txBody>
          </p:sp>
          <p:sp>
            <p:nvSpPr>
              <p:cNvPr id="414" name="Google Shape;414;p17"/>
              <p:cNvSpPr txBox="1"/>
              <p:nvPr/>
            </p:nvSpPr>
            <p:spPr>
              <a:xfrm>
                <a:off x="1919171" y="2494127"/>
                <a:ext cx="662847" cy="165868"/>
              </a:xfrm>
              <a:prstGeom prst="rect">
                <a:avLst/>
              </a:prstGeom>
              <a:solidFill>
                <a:srgbClr val="39F9F9"/>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   Flywheels</a:t>
                </a:r>
                <a:endParaRPr/>
              </a:p>
            </p:txBody>
          </p:sp>
        </p:grpSp>
      </p:grpSp>
      <p:sp>
        <p:nvSpPr>
          <p:cNvPr id="415" name="Google Shape;415;p17"/>
          <p:cNvSpPr txBox="1"/>
          <p:nvPr/>
        </p:nvSpPr>
        <p:spPr>
          <a:xfrm>
            <a:off x="1681325" y="4568678"/>
            <a:ext cx="941089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Key questions about the flexibility provided by energy storage to the system:</a:t>
            </a:r>
            <a:endParaRPr/>
          </a:p>
          <a:p>
            <a:pPr indent="-266699" lvl="0" marL="445769"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What is installed capacity of each storage type? (MW)</a:t>
            </a:r>
            <a:endParaRPr/>
          </a:p>
          <a:p>
            <a:pPr indent="-266699" lvl="0" marL="445769"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How fast it can be charged/discharged? (MW/minute)</a:t>
            </a:r>
            <a:endParaRPr/>
          </a:p>
          <a:p>
            <a:pPr indent="-266699" lvl="0" marL="445769"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What is the maximum energy storage capacity? (MWh)</a:t>
            </a:r>
            <a:endParaRPr/>
          </a:p>
          <a:p>
            <a:pPr indent="-266699" lvl="0" marL="445769"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Does the storage unit have the ability to provide inertia to the system?</a:t>
            </a:r>
            <a:endParaRPr/>
          </a:p>
        </p:txBody>
      </p:sp>
      <p:sp>
        <p:nvSpPr>
          <p:cNvPr id="416" name="Google Shape;416;p17"/>
          <p:cNvSpPr txBox="1"/>
          <p:nvPr/>
        </p:nvSpPr>
        <p:spPr>
          <a:xfrm>
            <a:off x="2227472" y="4114058"/>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2020a, IRENA2018a</a:t>
            </a:r>
            <a:endParaRPr/>
          </a:p>
        </p:txBody>
      </p:sp>
      <p:pic>
        <p:nvPicPr>
          <p:cNvPr id="417" name="Google Shape;417;p17"/>
          <p:cNvPicPr preferRelativeResize="0"/>
          <p:nvPr/>
        </p:nvPicPr>
        <p:blipFill rotWithShape="1">
          <a:blip r:embed="rId4">
            <a:alphaModFix/>
          </a:blip>
          <a:srcRect b="0" l="0" r="0" t="0"/>
          <a:stretch/>
        </p:blipFill>
        <p:spPr>
          <a:xfrm>
            <a:off x="399852" y="279949"/>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descr="Graphical user interface, text&#10;&#10;Description automatically generated" id="423" name="Google Shape;423;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4" name="Google Shape;424;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25" name="Google Shape;425;p18"/>
          <p:cNvSpPr/>
          <p:nvPr/>
        </p:nvSpPr>
        <p:spPr>
          <a:xfrm>
            <a:off x="936643"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13.3.4 Grid Flexibility  </a:t>
            </a:r>
            <a:endParaRPr/>
          </a:p>
        </p:txBody>
      </p:sp>
      <p:sp>
        <p:nvSpPr>
          <p:cNvPr id="426" name="Google Shape;426;p18"/>
          <p:cNvSpPr txBox="1"/>
          <p:nvPr/>
        </p:nvSpPr>
        <p:spPr>
          <a:xfrm>
            <a:off x="887215" y="4640"/>
            <a:ext cx="800911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13.3 Supply-side flexibility</a:t>
            </a:r>
            <a:endParaRPr/>
          </a:p>
        </p:txBody>
      </p:sp>
      <p:grpSp>
        <p:nvGrpSpPr>
          <p:cNvPr id="427" name="Google Shape;427;p18"/>
          <p:cNvGrpSpPr/>
          <p:nvPr/>
        </p:nvGrpSpPr>
        <p:grpSpPr>
          <a:xfrm>
            <a:off x="2350602" y="1922943"/>
            <a:ext cx="7976291" cy="2359811"/>
            <a:chOff x="1861977" y="1853850"/>
            <a:chExt cx="5761199" cy="1127602"/>
          </a:xfrm>
        </p:grpSpPr>
        <p:grpSp>
          <p:nvGrpSpPr>
            <p:cNvPr id="428" name="Google Shape;428;p18"/>
            <p:cNvGrpSpPr/>
            <p:nvPr/>
          </p:nvGrpSpPr>
          <p:grpSpPr>
            <a:xfrm>
              <a:off x="1861977" y="1853850"/>
              <a:ext cx="5194180" cy="1127602"/>
              <a:chOff x="1809283" y="1770428"/>
              <a:chExt cx="5194180" cy="1127602"/>
            </a:xfrm>
          </p:grpSpPr>
          <p:cxnSp>
            <p:nvCxnSpPr>
              <p:cNvPr id="429" name="Google Shape;429;p18"/>
              <p:cNvCxnSpPr/>
              <p:nvPr/>
            </p:nvCxnSpPr>
            <p:spPr>
              <a:xfrm>
                <a:off x="1919172" y="2747368"/>
                <a:ext cx="5019280" cy="0"/>
              </a:xfrm>
              <a:prstGeom prst="straightConnector1">
                <a:avLst/>
              </a:prstGeom>
              <a:noFill/>
              <a:ln cap="flat" cmpd="sng" w="28575">
                <a:solidFill>
                  <a:schemeClr val="dk1"/>
                </a:solidFill>
                <a:prstDash val="solid"/>
                <a:miter lim="800000"/>
                <a:headEnd len="sm" w="sm" type="none"/>
                <a:tailEnd len="med" w="med" type="triangle"/>
              </a:ln>
            </p:spPr>
          </p:cxnSp>
          <p:sp>
            <p:nvSpPr>
              <p:cNvPr id="430" name="Google Shape;430;p18"/>
              <p:cNvSpPr txBox="1"/>
              <p:nvPr/>
            </p:nvSpPr>
            <p:spPr>
              <a:xfrm>
                <a:off x="1809283" y="2773023"/>
                <a:ext cx="1104687" cy="1250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Seconds</a:t>
                </a:r>
                <a:endParaRPr/>
              </a:p>
            </p:txBody>
          </p:sp>
          <p:sp>
            <p:nvSpPr>
              <p:cNvPr id="431" name="Google Shape;431;p18"/>
              <p:cNvSpPr txBox="1"/>
              <p:nvPr/>
            </p:nvSpPr>
            <p:spPr>
              <a:xfrm>
                <a:off x="3090195" y="2773023"/>
                <a:ext cx="1104687" cy="1250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Minutes</a:t>
                </a:r>
                <a:endParaRPr/>
              </a:p>
            </p:txBody>
          </p:sp>
          <p:sp>
            <p:nvSpPr>
              <p:cNvPr id="432" name="Google Shape;432;p18"/>
              <p:cNvSpPr txBox="1"/>
              <p:nvPr/>
            </p:nvSpPr>
            <p:spPr>
              <a:xfrm>
                <a:off x="4354309" y="2758868"/>
                <a:ext cx="1104687" cy="1250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Hours</a:t>
                </a:r>
                <a:endParaRPr/>
              </a:p>
            </p:txBody>
          </p:sp>
          <p:sp>
            <p:nvSpPr>
              <p:cNvPr id="433" name="Google Shape;433;p18"/>
              <p:cNvSpPr txBox="1"/>
              <p:nvPr/>
            </p:nvSpPr>
            <p:spPr>
              <a:xfrm>
                <a:off x="5475795" y="2756232"/>
                <a:ext cx="1104687" cy="1250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Days</a:t>
                </a:r>
                <a:endParaRPr/>
              </a:p>
            </p:txBody>
          </p:sp>
          <p:grpSp>
            <p:nvGrpSpPr>
              <p:cNvPr id="434" name="Google Shape;434;p18"/>
              <p:cNvGrpSpPr/>
              <p:nvPr/>
            </p:nvGrpSpPr>
            <p:grpSpPr>
              <a:xfrm>
                <a:off x="1920790" y="1950744"/>
                <a:ext cx="887504" cy="94849"/>
                <a:chOff x="1958986" y="1916263"/>
                <a:chExt cx="1227464" cy="133878"/>
              </a:xfrm>
            </p:grpSpPr>
            <p:cxnSp>
              <p:nvCxnSpPr>
                <p:cNvPr id="435" name="Google Shape;435;p18"/>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436" name="Google Shape;436;p18"/>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437" name="Google Shape;437;p18"/>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grpSp>
            <p:nvGrpSpPr>
              <p:cNvPr id="438" name="Google Shape;438;p18"/>
              <p:cNvGrpSpPr/>
              <p:nvPr/>
            </p:nvGrpSpPr>
            <p:grpSpPr>
              <a:xfrm>
                <a:off x="2832812" y="1951463"/>
                <a:ext cx="1047791" cy="91934"/>
                <a:chOff x="1958986" y="1916263"/>
                <a:chExt cx="1227464" cy="133878"/>
              </a:xfrm>
            </p:grpSpPr>
            <p:cxnSp>
              <p:nvCxnSpPr>
                <p:cNvPr id="439" name="Google Shape;439;p18"/>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440" name="Google Shape;440;p18"/>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441" name="Google Shape;441;p18"/>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grpSp>
            <p:nvGrpSpPr>
              <p:cNvPr id="442" name="Google Shape;442;p18"/>
              <p:cNvGrpSpPr/>
              <p:nvPr/>
            </p:nvGrpSpPr>
            <p:grpSpPr>
              <a:xfrm>
                <a:off x="3897741" y="1955117"/>
                <a:ext cx="1988515" cy="88280"/>
                <a:chOff x="1958986" y="1916263"/>
                <a:chExt cx="1227464" cy="133878"/>
              </a:xfrm>
            </p:grpSpPr>
            <p:cxnSp>
              <p:nvCxnSpPr>
                <p:cNvPr id="443" name="Google Shape;443;p18"/>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444" name="Google Shape;444;p18"/>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445" name="Google Shape;445;p18"/>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grpSp>
            <p:nvGrpSpPr>
              <p:cNvPr id="446" name="Google Shape;446;p18"/>
              <p:cNvGrpSpPr/>
              <p:nvPr/>
            </p:nvGrpSpPr>
            <p:grpSpPr>
              <a:xfrm>
                <a:off x="5903394" y="1957246"/>
                <a:ext cx="925159" cy="82027"/>
                <a:chOff x="1958986" y="1916263"/>
                <a:chExt cx="1227464" cy="133878"/>
              </a:xfrm>
            </p:grpSpPr>
            <p:cxnSp>
              <p:nvCxnSpPr>
                <p:cNvPr id="447" name="Google Shape;447;p18"/>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448" name="Google Shape;448;p18"/>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449" name="Google Shape;449;p18"/>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sp>
            <p:nvSpPr>
              <p:cNvPr id="450" name="Google Shape;450;p18"/>
              <p:cNvSpPr txBox="1"/>
              <p:nvPr/>
            </p:nvSpPr>
            <p:spPr>
              <a:xfrm>
                <a:off x="2012679" y="1771361"/>
                <a:ext cx="639497" cy="1250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Regulation</a:t>
                </a:r>
                <a:endParaRPr/>
              </a:p>
            </p:txBody>
          </p:sp>
          <p:sp>
            <p:nvSpPr>
              <p:cNvPr id="451" name="Google Shape;451;p18"/>
              <p:cNvSpPr txBox="1"/>
              <p:nvPr/>
            </p:nvSpPr>
            <p:spPr>
              <a:xfrm>
                <a:off x="3033269" y="1778720"/>
                <a:ext cx="639497" cy="1250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Balancing</a:t>
                </a:r>
                <a:endParaRPr/>
              </a:p>
            </p:txBody>
          </p:sp>
          <p:sp>
            <p:nvSpPr>
              <p:cNvPr id="452" name="Google Shape;452;p18"/>
              <p:cNvSpPr txBox="1"/>
              <p:nvPr/>
            </p:nvSpPr>
            <p:spPr>
              <a:xfrm>
                <a:off x="4500573" y="1781735"/>
                <a:ext cx="958423" cy="1250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Unit Commitment</a:t>
                </a:r>
                <a:endParaRPr/>
              </a:p>
            </p:txBody>
          </p:sp>
          <p:sp>
            <p:nvSpPr>
              <p:cNvPr id="453" name="Google Shape;453;p18"/>
              <p:cNvSpPr txBox="1"/>
              <p:nvPr/>
            </p:nvSpPr>
            <p:spPr>
              <a:xfrm>
                <a:off x="5705296" y="1770428"/>
                <a:ext cx="1298167" cy="1250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Seasonal balancing</a:t>
                </a:r>
                <a:endParaRPr/>
              </a:p>
            </p:txBody>
          </p:sp>
          <p:grpSp>
            <p:nvGrpSpPr>
              <p:cNvPr id="454" name="Google Shape;454;p18"/>
              <p:cNvGrpSpPr/>
              <p:nvPr/>
            </p:nvGrpSpPr>
            <p:grpSpPr>
              <a:xfrm>
                <a:off x="3353833" y="2172387"/>
                <a:ext cx="1280160" cy="104487"/>
                <a:chOff x="1958986" y="1916263"/>
                <a:chExt cx="1227464" cy="133878"/>
              </a:xfrm>
            </p:grpSpPr>
            <p:cxnSp>
              <p:nvCxnSpPr>
                <p:cNvPr id="455" name="Google Shape;455;p18"/>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456" name="Google Shape;456;p18"/>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457" name="Google Shape;457;p18"/>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sp>
            <p:nvSpPr>
              <p:cNvPr id="458" name="Google Shape;458;p18"/>
              <p:cNvSpPr txBox="1"/>
              <p:nvPr/>
            </p:nvSpPr>
            <p:spPr>
              <a:xfrm>
                <a:off x="3558227" y="2045593"/>
                <a:ext cx="958423" cy="1250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Load following</a:t>
                </a:r>
                <a:endParaRPr/>
              </a:p>
            </p:txBody>
          </p:sp>
          <p:sp>
            <p:nvSpPr>
              <p:cNvPr id="459" name="Google Shape;459;p18"/>
              <p:cNvSpPr txBox="1"/>
              <p:nvPr/>
            </p:nvSpPr>
            <p:spPr>
              <a:xfrm>
                <a:off x="1919173" y="2464066"/>
                <a:ext cx="3984222" cy="161773"/>
              </a:xfrm>
              <a:prstGeom prst="rect">
                <a:avLst/>
              </a:prstGeom>
              <a:solidFill>
                <a:srgbClr val="39F9F9"/>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                                                  Interconnectors &amp; Transmission</a:t>
                </a:r>
                <a:endParaRPr/>
              </a:p>
            </p:txBody>
          </p:sp>
        </p:grpSp>
        <p:sp>
          <p:nvSpPr>
            <p:cNvPr id="460" name="Google Shape;460;p18"/>
            <p:cNvSpPr txBox="1"/>
            <p:nvPr/>
          </p:nvSpPr>
          <p:spPr>
            <a:xfrm>
              <a:off x="6518489" y="2848517"/>
              <a:ext cx="1104687" cy="1250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Months</a:t>
              </a:r>
              <a:endParaRPr/>
            </a:p>
          </p:txBody>
        </p:sp>
      </p:grpSp>
      <p:sp>
        <p:nvSpPr>
          <p:cNvPr id="461" name="Google Shape;461;p18"/>
          <p:cNvSpPr txBox="1"/>
          <p:nvPr/>
        </p:nvSpPr>
        <p:spPr>
          <a:xfrm>
            <a:off x="1296720" y="4755729"/>
            <a:ext cx="9924824"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Key questions about flexibility provided through interconnection/transmission in a regions:</a:t>
            </a:r>
            <a:endParaRPr/>
          </a:p>
          <a:p>
            <a:pPr indent="-266700" lvl="0" marL="446088"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What is interconnection/transmission capacity to neighbouring regions/countries? (MW)</a:t>
            </a:r>
            <a:endParaRPr/>
          </a:p>
          <a:p>
            <a:pPr indent="-266700" lvl="0" marL="446088"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Is there a limit on the rate at which it can be operated? (MW / minute)</a:t>
            </a:r>
            <a:endParaRPr/>
          </a:p>
          <a:p>
            <a:pPr indent="-266700" lvl="0" marL="446088"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Does the connection provide inertia to the system? </a:t>
            </a:r>
            <a:endParaRPr/>
          </a:p>
        </p:txBody>
      </p:sp>
      <p:sp>
        <p:nvSpPr>
          <p:cNvPr id="462" name="Google Shape;462;p18"/>
          <p:cNvSpPr txBox="1"/>
          <p:nvPr/>
        </p:nvSpPr>
        <p:spPr>
          <a:xfrm>
            <a:off x="2350602" y="4285778"/>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2018a</a:t>
            </a:r>
            <a:endParaRPr/>
          </a:p>
        </p:txBody>
      </p:sp>
      <p:pic>
        <p:nvPicPr>
          <p:cNvPr id="463" name="Google Shape;463;p18"/>
          <p:cNvPicPr preferRelativeResize="0"/>
          <p:nvPr/>
        </p:nvPicPr>
        <p:blipFill rotWithShape="1">
          <a:blip r:embed="rId4">
            <a:alphaModFix/>
          </a:blip>
          <a:srcRect b="0" l="0" r="0" t="0"/>
          <a:stretch/>
        </p:blipFill>
        <p:spPr>
          <a:xfrm>
            <a:off x="395994" y="201814"/>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descr="Graphical user interface, text&#10;&#10;Description automatically generated" id="469" name="Google Shape;469;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70" name="Google Shape;470;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71" name="Google Shape;471;p19"/>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13.3.5 Operation flexibility</a:t>
            </a:r>
            <a:endParaRPr b="1" sz="2000">
              <a:solidFill>
                <a:srgbClr val="9CC2E5"/>
              </a:solidFill>
              <a:latin typeface="Open Sans"/>
              <a:ea typeface="Open Sans"/>
              <a:cs typeface="Open Sans"/>
              <a:sym typeface="Open Sans"/>
            </a:endParaRPr>
          </a:p>
        </p:txBody>
      </p:sp>
      <p:sp>
        <p:nvSpPr>
          <p:cNvPr id="472" name="Google Shape;472;p19"/>
          <p:cNvSpPr txBox="1"/>
          <p:nvPr/>
        </p:nvSpPr>
        <p:spPr>
          <a:xfrm>
            <a:off x="887214" y="4640"/>
            <a:ext cx="857141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13.3 Supply-side flexibility</a:t>
            </a:r>
            <a:endParaRPr/>
          </a:p>
        </p:txBody>
      </p:sp>
      <p:grpSp>
        <p:nvGrpSpPr>
          <p:cNvPr id="473" name="Google Shape;473;p19"/>
          <p:cNvGrpSpPr/>
          <p:nvPr/>
        </p:nvGrpSpPr>
        <p:grpSpPr>
          <a:xfrm>
            <a:off x="1642305" y="1933338"/>
            <a:ext cx="9720423" cy="2302214"/>
            <a:chOff x="1861977" y="1853850"/>
            <a:chExt cx="5761199" cy="1136929"/>
          </a:xfrm>
        </p:grpSpPr>
        <p:grpSp>
          <p:nvGrpSpPr>
            <p:cNvPr id="474" name="Google Shape;474;p19"/>
            <p:cNvGrpSpPr/>
            <p:nvPr/>
          </p:nvGrpSpPr>
          <p:grpSpPr>
            <a:xfrm>
              <a:off x="1861977" y="1853850"/>
              <a:ext cx="5208860" cy="1136929"/>
              <a:chOff x="1809283" y="1770428"/>
              <a:chExt cx="5208860" cy="1136929"/>
            </a:xfrm>
          </p:grpSpPr>
          <p:cxnSp>
            <p:nvCxnSpPr>
              <p:cNvPr id="475" name="Google Shape;475;p19"/>
              <p:cNvCxnSpPr/>
              <p:nvPr/>
            </p:nvCxnSpPr>
            <p:spPr>
              <a:xfrm>
                <a:off x="1919172" y="2747368"/>
                <a:ext cx="5019280" cy="0"/>
              </a:xfrm>
              <a:prstGeom prst="straightConnector1">
                <a:avLst/>
              </a:prstGeom>
              <a:noFill/>
              <a:ln cap="flat" cmpd="sng" w="28575">
                <a:solidFill>
                  <a:schemeClr val="dk1"/>
                </a:solidFill>
                <a:prstDash val="solid"/>
                <a:miter lim="800000"/>
                <a:headEnd len="sm" w="sm" type="none"/>
                <a:tailEnd len="med" w="med" type="triangle"/>
              </a:ln>
            </p:spPr>
          </p:cxnSp>
          <p:sp>
            <p:nvSpPr>
              <p:cNvPr id="476" name="Google Shape;476;p19"/>
              <p:cNvSpPr txBox="1"/>
              <p:nvPr/>
            </p:nvSpPr>
            <p:spPr>
              <a:xfrm>
                <a:off x="1809283" y="2773023"/>
                <a:ext cx="1104687" cy="1343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Seconds</a:t>
                </a:r>
                <a:endParaRPr/>
              </a:p>
            </p:txBody>
          </p:sp>
          <p:sp>
            <p:nvSpPr>
              <p:cNvPr id="477" name="Google Shape;477;p19"/>
              <p:cNvSpPr txBox="1"/>
              <p:nvPr/>
            </p:nvSpPr>
            <p:spPr>
              <a:xfrm>
                <a:off x="3090195" y="2773023"/>
                <a:ext cx="1104687" cy="1343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Minutes</a:t>
                </a:r>
                <a:endParaRPr/>
              </a:p>
            </p:txBody>
          </p:sp>
          <p:sp>
            <p:nvSpPr>
              <p:cNvPr id="478" name="Google Shape;478;p19"/>
              <p:cNvSpPr txBox="1"/>
              <p:nvPr/>
            </p:nvSpPr>
            <p:spPr>
              <a:xfrm>
                <a:off x="4354309" y="2758868"/>
                <a:ext cx="1104687" cy="1343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Hours</a:t>
                </a:r>
                <a:endParaRPr/>
              </a:p>
            </p:txBody>
          </p:sp>
          <p:sp>
            <p:nvSpPr>
              <p:cNvPr id="479" name="Google Shape;479;p19"/>
              <p:cNvSpPr txBox="1"/>
              <p:nvPr/>
            </p:nvSpPr>
            <p:spPr>
              <a:xfrm>
                <a:off x="5475795" y="2756232"/>
                <a:ext cx="1104687" cy="1343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Days</a:t>
                </a:r>
                <a:endParaRPr/>
              </a:p>
            </p:txBody>
          </p:sp>
          <p:grpSp>
            <p:nvGrpSpPr>
              <p:cNvPr id="480" name="Google Shape;480;p19"/>
              <p:cNvGrpSpPr/>
              <p:nvPr/>
            </p:nvGrpSpPr>
            <p:grpSpPr>
              <a:xfrm>
                <a:off x="1920790" y="1950744"/>
                <a:ext cx="887504" cy="94849"/>
                <a:chOff x="1958986" y="1916263"/>
                <a:chExt cx="1227464" cy="133878"/>
              </a:xfrm>
            </p:grpSpPr>
            <p:cxnSp>
              <p:nvCxnSpPr>
                <p:cNvPr id="481" name="Google Shape;481;p19"/>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482" name="Google Shape;482;p19"/>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483" name="Google Shape;483;p19"/>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grpSp>
            <p:nvGrpSpPr>
              <p:cNvPr id="484" name="Google Shape;484;p19"/>
              <p:cNvGrpSpPr/>
              <p:nvPr/>
            </p:nvGrpSpPr>
            <p:grpSpPr>
              <a:xfrm>
                <a:off x="2832812" y="1951463"/>
                <a:ext cx="1047791" cy="91934"/>
                <a:chOff x="1958986" y="1916263"/>
                <a:chExt cx="1227464" cy="133878"/>
              </a:xfrm>
            </p:grpSpPr>
            <p:cxnSp>
              <p:nvCxnSpPr>
                <p:cNvPr id="485" name="Google Shape;485;p19"/>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486" name="Google Shape;486;p19"/>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487" name="Google Shape;487;p19"/>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grpSp>
            <p:nvGrpSpPr>
              <p:cNvPr id="488" name="Google Shape;488;p19"/>
              <p:cNvGrpSpPr/>
              <p:nvPr/>
            </p:nvGrpSpPr>
            <p:grpSpPr>
              <a:xfrm>
                <a:off x="3897741" y="1955117"/>
                <a:ext cx="1988515" cy="88280"/>
                <a:chOff x="1958986" y="1916263"/>
                <a:chExt cx="1227464" cy="133878"/>
              </a:xfrm>
            </p:grpSpPr>
            <p:cxnSp>
              <p:nvCxnSpPr>
                <p:cNvPr id="489" name="Google Shape;489;p19"/>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490" name="Google Shape;490;p19"/>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491" name="Google Shape;491;p19"/>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grpSp>
            <p:nvGrpSpPr>
              <p:cNvPr id="492" name="Google Shape;492;p19"/>
              <p:cNvGrpSpPr/>
              <p:nvPr/>
            </p:nvGrpSpPr>
            <p:grpSpPr>
              <a:xfrm>
                <a:off x="5903394" y="1957246"/>
                <a:ext cx="925159" cy="82027"/>
                <a:chOff x="1958986" y="1916263"/>
                <a:chExt cx="1227464" cy="133878"/>
              </a:xfrm>
            </p:grpSpPr>
            <p:cxnSp>
              <p:nvCxnSpPr>
                <p:cNvPr id="493" name="Google Shape;493;p19"/>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494" name="Google Shape;494;p19"/>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495" name="Google Shape;495;p19"/>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sp>
            <p:nvSpPr>
              <p:cNvPr id="496" name="Google Shape;496;p19"/>
              <p:cNvSpPr txBox="1"/>
              <p:nvPr/>
            </p:nvSpPr>
            <p:spPr>
              <a:xfrm>
                <a:off x="2012679" y="1771361"/>
                <a:ext cx="639497" cy="1343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Regulation</a:t>
                </a:r>
                <a:endParaRPr/>
              </a:p>
            </p:txBody>
          </p:sp>
          <p:sp>
            <p:nvSpPr>
              <p:cNvPr id="497" name="Google Shape;497;p19"/>
              <p:cNvSpPr txBox="1"/>
              <p:nvPr/>
            </p:nvSpPr>
            <p:spPr>
              <a:xfrm>
                <a:off x="3033269" y="1778720"/>
                <a:ext cx="639497" cy="1343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Balancing</a:t>
                </a:r>
                <a:endParaRPr/>
              </a:p>
            </p:txBody>
          </p:sp>
          <p:sp>
            <p:nvSpPr>
              <p:cNvPr id="498" name="Google Shape;498;p19"/>
              <p:cNvSpPr txBox="1"/>
              <p:nvPr/>
            </p:nvSpPr>
            <p:spPr>
              <a:xfrm>
                <a:off x="4500573" y="1781735"/>
                <a:ext cx="958423" cy="1343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Unit Commitment</a:t>
                </a:r>
                <a:endParaRPr/>
              </a:p>
            </p:txBody>
          </p:sp>
          <p:sp>
            <p:nvSpPr>
              <p:cNvPr id="499" name="Google Shape;499;p19"/>
              <p:cNvSpPr txBox="1"/>
              <p:nvPr/>
            </p:nvSpPr>
            <p:spPr>
              <a:xfrm>
                <a:off x="5719976" y="1770428"/>
                <a:ext cx="1298167" cy="1343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Seasonal balancing</a:t>
                </a:r>
                <a:endParaRPr/>
              </a:p>
            </p:txBody>
          </p:sp>
          <p:grpSp>
            <p:nvGrpSpPr>
              <p:cNvPr id="500" name="Google Shape;500;p19"/>
              <p:cNvGrpSpPr/>
              <p:nvPr/>
            </p:nvGrpSpPr>
            <p:grpSpPr>
              <a:xfrm>
                <a:off x="3353833" y="2172387"/>
                <a:ext cx="1280160" cy="104487"/>
                <a:chOff x="1958986" y="1916263"/>
                <a:chExt cx="1227464" cy="133878"/>
              </a:xfrm>
            </p:grpSpPr>
            <p:cxnSp>
              <p:nvCxnSpPr>
                <p:cNvPr id="501" name="Google Shape;501;p19"/>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502" name="Google Shape;502;p19"/>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503" name="Google Shape;503;p19"/>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sp>
            <p:nvSpPr>
              <p:cNvPr id="504" name="Google Shape;504;p19"/>
              <p:cNvSpPr txBox="1"/>
              <p:nvPr/>
            </p:nvSpPr>
            <p:spPr>
              <a:xfrm>
                <a:off x="3558227" y="2045593"/>
                <a:ext cx="958423" cy="1343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Load following</a:t>
                </a:r>
                <a:endParaRPr/>
              </a:p>
            </p:txBody>
          </p:sp>
          <p:sp>
            <p:nvSpPr>
              <p:cNvPr id="505" name="Google Shape;505;p19"/>
              <p:cNvSpPr txBox="1"/>
              <p:nvPr/>
            </p:nvSpPr>
            <p:spPr>
              <a:xfrm>
                <a:off x="1957745" y="2493085"/>
                <a:ext cx="4904710" cy="167192"/>
              </a:xfrm>
              <a:prstGeom prst="rect">
                <a:avLst/>
              </a:prstGeom>
              <a:solidFill>
                <a:srgbClr val="B3C8F3"/>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                                                                                                 Pooling of resources</a:t>
                </a:r>
                <a:endParaRPr/>
              </a:p>
            </p:txBody>
          </p:sp>
          <p:sp>
            <p:nvSpPr>
              <p:cNvPr id="506" name="Google Shape;506;p19"/>
              <p:cNvSpPr txBox="1"/>
              <p:nvPr/>
            </p:nvSpPr>
            <p:spPr>
              <a:xfrm>
                <a:off x="2737674" y="2299599"/>
                <a:ext cx="1116156" cy="212790"/>
              </a:xfrm>
              <a:prstGeom prst="rect">
                <a:avLst/>
              </a:prstGeom>
              <a:solidFill>
                <a:srgbClr val="39F9F9"/>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Intra-day market &amp; Improved VRE forecasting</a:t>
                </a:r>
                <a:endParaRPr/>
              </a:p>
            </p:txBody>
          </p:sp>
          <p:sp>
            <p:nvSpPr>
              <p:cNvPr id="507" name="Google Shape;507;p19"/>
              <p:cNvSpPr txBox="1"/>
              <p:nvPr/>
            </p:nvSpPr>
            <p:spPr>
              <a:xfrm>
                <a:off x="3971617" y="2313266"/>
                <a:ext cx="1893150" cy="136794"/>
              </a:xfrm>
              <a:prstGeom prst="rect">
                <a:avLst/>
              </a:prstGeom>
              <a:solidFill>
                <a:srgbClr val="39F9F9"/>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Co-optimised hydro-thermal unit commitment</a:t>
                </a:r>
                <a:endParaRPr/>
              </a:p>
            </p:txBody>
          </p:sp>
        </p:grpSp>
        <p:sp>
          <p:nvSpPr>
            <p:cNvPr id="508" name="Google Shape;508;p19"/>
            <p:cNvSpPr txBox="1"/>
            <p:nvPr/>
          </p:nvSpPr>
          <p:spPr>
            <a:xfrm>
              <a:off x="6518489" y="2848517"/>
              <a:ext cx="1104687" cy="1343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Months</a:t>
              </a:r>
              <a:endParaRPr/>
            </a:p>
          </p:txBody>
        </p:sp>
      </p:grpSp>
      <p:sp>
        <p:nvSpPr>
          <p:cNvPr id="509" name="Google Shape;509;p19"/>
          <p:cNvSpPr txBox="1"/>
          <p:nvPr/>
        </p:nvSpPr>
        <p:spPr>
          <a:xfrm>
            <a:off x="1143961" y="4654162"/>
            <a:ext cx="10107326" cy="16619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700">
                <a:solidFill>
                  <a:schemeClr val="dk1"/>
                </a:solidFill>
                <a:latin typeface="Open Sans"/>
                <a:ea typeface="Open Sans"/>
                <a:cs typeface="Open Sans"/>
                <a:sym typeface="Open Sans"/>
              </a:rPr>
              <a:t>Examples of key questions about the flexibility provided by operation practices into the system:</a:t>
            </a:r>
            <a:endParaRPr/>
          </a:p>
          <a:p>
            <a:pPr indent="-179070" lvl="0" marL="358775" marR="0" rtl="0" algn="l">
              <a:spcBef>
                <a:spcPts val="0"/>
              </a:spcBef>
              <a:spcAft>
                <a:spcPts val="0"/>
              </a:spcAft>
              <a:buClr>
                <a:schemeClr val="dk1"/>
              </a:buClr>
              <a:buSzPts val="2125"/>
              <a:buFont typeface="Arial"/>
              <a:buChar char="•"/>
            </a:pPr>
            <a:r>
              <a:rPr lang="en-GB" sz="1700">
                <a:solidFill>
                  <a:schemeClr val="dk1"/>
                </a:solidFill>
                <a:latin typeface="Open Sans"/>
                <a:ea typeface="Open Sans"/>
                <a:cs typeface="Open Sans"/>
                <a:sym typeface="Open Sans"/>
              </a:rPr>
              <a:t>Does the regulatory framework and market structure encourage the power exchange between regions?</a:t>
            </a:r>
            <a:endParaRPr/>
          </a:p>
          <a:p>
            <a:pPr indent="-179070" lvl="0" marL="358775" marR="0" rtl="0" algn="l">
              <a:spcBef>
                <a:spcPts val="0"/>
              </a:spcBef>
              <a:spcAft>
                <a:spcPts val="0"/>
              </a:spcAft>
              <a:buClr>
                <a:schemeClr val="dk1"/>
              </a:buClr>
              <a:buSzPts val="2125"/>
              <a:buFont typeface="Arial"/>
              <a:buChar char="•"/>
            </a:pPr>
            <a:r>
              <a:rPr lang="en-GB" sz="1700">
                <a:solidFill>
                  <a:schemeClr val="dk1"/>
                </a:solidFill>
                <a:latin typeface="Open Sans"/>
                <a:ea typeface="Open Sans"/>
                <a:cs typeface="Open Sans"/>
                <a:sym typeface="Open Sans"/>
              </a:rPr>
              <a:t>Does the current market structure incentivize investment in the flexible generation?</a:t>
            </a:r>
            <a:endParaRPr/>
          </a:p>
          <a:p>
            <a:pPr indent="-179070" lvl="0" marL="358775" marR="0" rtl="0" algn="l">
              <a:spcBef>
                <a:spcPts val="0"/>
              </a:spcBef>
              <a:spcAft>
                <a:spcPts val="0"/>
              </a:spcAft>
              <a:buClr>
                <a:schemeClr val="dk1"/>
              </a:buClr>
              <a:buSzPts val="2125"/>
              <a:buFont typeface="Arial"/>
              <a:buChar char="•"/>
            </a:pPr>
            <a:r>
              <a:rPr lang="en-GB" sz="1700">
                <a:solidFill>
                  <a:schemeClr val="dk1"/>
                </a:solidFill>
                <a:latin typeface="Open Sans"/>
                <a:ea typeface="Open Sans"/>
                <a:cs typeface="Open Sans"/>
                <a:sym typeface="Open Sans"/>
              </a:rPr>
              <a:t>Can the time step for planning the day ahead and intra-day market balancing be reduced? </a:t>
            </a:r>
            <a:endParaRPr/>
          </a:p>
          <a:p>
            <a:pPr indent="-179070" lvl="0" marL="358775" marR="0" rtl="0" algn="l">
              <a:spcBef>
                <a:spcPts val="0"/>
              </a:spcBef>
              <a:spcAft>
                <a:spcPts val="0"/>
              </a:spcAft>
              <a:buClr>
                <a:schemeClr val="dk1"/>
              </a:buClr>
              <a:buSzPts val="2125"/>
              <a:buFont typeface="Arial"/>
              <a:buChar char="•"/>
            </a:pPr>
            <a:r>
              <a:rPr lang="en-GB" sz="1700">
                <a:solidFill>
                  <a:schemeClr val="dk1"/>
                </a:solidFill>
                <a:latin typeface="Open Sans"/>
                <a:ea typeface="Open Sans"/>
                <a:cs typeface="Open Sans"/>
                <a:sym typeface="Open Sans"/>
              </a:rPr>
              <a:t>Can improved VRE forecasts be incorporated into market planning?</a:t>
            </a:r>
            <a:endParaRPr/>
          </a:p>
        </p:txBody>
      </p:sp>
      <p:sp>
        <p:nvSpPr>
          <p:cNvPr id="510" name="Google Shape;510;p19"/>
          <p:cNvSpPr txBox="1"/>
          <p:nvPr/>
        </p:nvSpPr>
        <p:spPr>
          <a:xfrm>
            <a:off x="1642305" y="4211059"/>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2018a</a:t>
            </a:r>
            <a:endParaRPr/>
          </a:p>
        </p:txBody>
      </p:sp>
      <p:pic>
        <p:nvPicPr>
          <p:cNvPr id="511" name="Google Shape;511;p19"/>
          <p:cNvPicPr preferRelativeResize="0"/>
          <p:nvPr/>
        </p:nvPicPr>
        <p:blipFill rotWithShape="1">
          <a:blip r:embed="rId4">
            <a:alphaModFix/>
          </a:blip>
          <a:srcRect b="0" l="0" r="0" t="0"/>
          <a:stretch/>
        </p:blipFill>
        <p:spPr>
          <a:xfrm>
            <a:off x="399851" y="174470"/>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0" name="Google Shape;100;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1" name="Google Shape;101;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2" name="Google Shape;102;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3" name="Google Shape;103;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4" name="Google Shape;104;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5" name="Google Shape;105;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Learning Outcomes</a:t>
            </a:r>
            <a:endParaRPr/>
          </a:p>
        </p:txBody>
      </p:sp>
      <p:sp>
        <p:nvSpPr>
          <p:cNvPr id="106" name="Google Shape;106;p2"/>
          <p:cNvSpPr txBox="1"/>
          <p:nvPr/>
        </p:nvSpPr>
        <p:spPr>
          <a:xfrm>
            <a:off x="865021" y="1425005"/>
            <a:ext cx="10696864" cy="349027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By the end of this lecture, you will be able to:</a:t>
            </a:r>
            <a:endParaRPr/>
          </a:p>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a:p>
            <a:pPr indent="0" lvl="0" marL="0" marR="0" rtl="0" algn="l">
              <a:lnSpc>
                <a:spcPct val="150000"/>
              </a:lnSpc>
              <a:spcBef>
                <a:spcPts val="0"/>
              </a:spcBef>
              <a:spcAft>
                <a:spcPts val="0"/>
              </a:spcAft>
              <a:buNone/>
            </a:pPr>
            <a:r>
              <a:rPr lang="en-GB" sz="2000">
                <a:solidFill>
                  <a:schemeClr val="dk1"/>
                </a:solidFill>
                <a:latin typeface="Open Sans"/>
                <a:ea typeface="Open Sans"/>
                <a:cs typeface="Open Sans"/>
                <a:sym typeface="Open Sans"/>
              </a:rPr>
              <a:t>ILO1: Understand the challenge of integrating renewables into the power system</a:t>
            </a:r>
            <a:endParaRPr/>
          </a:p>
          <a:p>
            <a:pPr indent="0" lvl="0" marL="0" marR="0" rtl="0" algn="l">
              <a:lnSpc>
                <a:spcPct val="150000"/>
              </a:lnSpc>
              <a:spcBef>
                <a:spcPts val="0"/>
              </a:spcBef>
              <a:spcAft>
                <a:spcPts val="0"/>
              </a:spcAft>
              <a:buNone/>
            </a:pPr>
            <a:r>
              <a:rPr lang="en-GB" sz="2000">
                <a:solidFill>
                  <a:schemeClr val="dk1"/>
                </a:solidFill>
                <a:latin typeface="Open Sans"/>
                <a:ea typeface="Open Sans"/>
                <a:cs typeface="Open Sans"/>
                <a:sym typeface="Open Sans"/>
              </a:rPr>
              <a:t>ILO2: Understand the value of flexibility in the power system and how to plan for it</a:t>
            </a:r>
            <a:endParaRPr/>
          </a:p>
          <a:p>
            <a:pPr indent="0" lvl="0" marL="0" marR="0" rtl="0" algn="l">
              <a:lnSpc>
                <a:spcPct val="150000"/>
              </a:lnSpc>
              <a:spcBef>
                <a:spcPts val="0"/>
              </a:spcBef>
              <a:spcAft>
                <a:spcPts val="0"/>
              </a:spcAft>
              <a:buNone/>
            </a:pPr>
            <a:r>
              <a:rPr lang="en-GB" sz="2000">
                <a:solidFill>
                  <a:schemeClr val="dk1"/>
                </a:solidFill>
                <a:latin typeface="Open Sans"/>
                <a:ea typeface="Open Sans"/>
                <a:cs typeface="Open Sans"/>
                <a:sym typeface="Open Sans"/>
              </a:rPr>
              <a:t>ILO3: Identify the sources of flexibility on the supply side and their required characteristics </a:t>
            </a:r>
            <a:endParaRPr/>
          </a:p>
          <a:p>
            <a:pPr indent="0" lvl="0" marL="0" marR="0" rtl="0" algn="l">
              <a:lnSpc>
                <a:spcPct val="150000"/>
              </a:lnSpc>
              <a:spcBef>
                <a:spcPts val="0"/>
              </a:spcBef>
              <a:spcAft>
                <a:spcPts val="0"/>
              </a:spcAft>
              <a:buNone/>
            </a:pPr>
            <a:r>
              <a:rPr lang="en-GB" sz="2000">
                <a:solidFill>
                  <a:schemeClr val="dk1"/>
                </a:solidFill>
                <a:latin typeface="Open Sans"/>
                <a:ea typeface="Open Sans"/>
                <a:cs typeface="Open Sans"/>
                <a:sym typeface="Open Sans"/>
              </a:rPr>
              <a:t>ILO4: Identify the sources of flexibility on the demand side and their required characteristics</a:t>
            </a:r>
            <a:endParaRPr/>
          </a:p>
        </p:txBody>
      </p:sp>
      <p:pic>
        <p:nvPicPr>
          <p:cNvPr id="107" name="Google Shape;107;p2"/>
          <p:cNvPicPr preferRelativeResize="0"/>
          <p:nvPr/>
        </p:nvPicPr>
        <p:blipFill rotWithShape="1">
          <a:blip r:embed="rId4">
            <a:alphaModFix/>
          </a:blip>
          <a:srcRect b="0" l="0" r="0" t="0"/>
          <a:stretch/>
        </p:blipFill>
        <p:spPr>
          <a:xfrm>
            <a:off x="377658" y="172267"/>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20"/>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517" name="Google Shape;517;p20"/>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518" name="Google Shape;518;p20"/>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519" name="Google Shape;519;p20"/>
          <p:cNvPicPr preferRelativeResize="0"/>
          <p:nvPr/>
        </p:nvPicPr>
        <p:blipFill rotWithShape="1">
          <a:blip r:embed="rId3">
            <a:alphaModFix/>
          </a:blip>
          <a:srcRect b="0" l="0" r="0" t="0"/>
          <a:stretch/>
        </p:blipFill>
        <p:spPr>
          <a:xfrm>
            <a:off x="0" y="8748"/>
            <a:ext cx="12192000" cy="6858000"/>
          </a:xfrm>
          <a:prstGeom prst="rect">
            <a:avLst/>
          </a:prstGeom>
          <a:noFill/>
          <a:ln>
            <a:noFill/>
          </a:ln>
        </p:spPr>
      </p:pic>
      <p:sp>
        <p:nvSpPr>
          <p:cNvPr id="520" name="Google Shape;520;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21" name="Google Shape;521;p20"/>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13.3 References</a:t>
            </a:r>
            <a:endParaRPr/>
          </a:p>
        </p:txBody>
      </p:sp>
      <p:sp>
        <p:nvSpPr>
          <p:cNvPr id="522" name="Google Shape;522;p20"/>
          <p:cNvSpPr txBox="1"/>
          <p:nvPr/>
        </p:nvSpPr>
        <p:spPr>
          <a:xfrm>
            <a:off x="929195" y="1494761"/>
            <a:ext cx="9906445" cy="5509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(2018a), “Power system flexibility for the energy transition, Part I: Overview for policy makers”, 2018, International Renewable Energy Agency, Abu Dhabi, </a:t>
            </a:r>
            <a:r>
              <a:rPr lang="en-GB" sz="1600" u="sng">
                <a:solidFill>
                  <a:schemeClr val="dk1"/>
                </a:solidFill>
                <a:latin typeface="Open Sans"/>
                <a:ea typeface="Open Sans"/>
                <a:cs typeface="Open Sans"/>
                <a:sym typeface="Open Sans"/>
                <a:hlinkClick r:id="rId4">
                  <a:extLst>
                    <a:ext uri="{A12FA001-AC4F-418D-AE19-62706E023703}">
                      <ahyp:hlinkClr val="tx"/>
                    </a:ext>
                  </a:extLst>
                </a:hlinkClick>
              </a:rPr>
              <a:t>https://www.irena.org/publications/2018/Nov/Power-system-flexibility-for-the-energy-transition</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(2019d), “Innovation landscape brief: Utility-scale batteries” (2019), International Renewable Energy Agency, Abu Dhabi, </a:t>
            </a:r>
            <a:r>
              <a:rPr lang="en-GB" sz="1600" u="sng">
                <a:solidFill>
                  <a:schemeClr val="dk1"/>
                </a:solidFill>
                <a:latin typeface="Open Sans"/>
                <a:ea typeface="Open Sans"/>
                <a:cs typeface="Open Sans"/>
                <a:sym typeface="Open Sans"/>
                <a:hlinkClick r:id="rId5">
                  <a:extLst>
                    <a:ext uri="{A12FA001-AC4F-418D-AE19-62706E023703}">
                      <ahyp:hlinkClr val="tx"/>
                    </a:ext>
                  </a:extLst>
                </a:hlinkClick>
              </a:rPr>
              <a:t>https://www.irena.org/publications/2019/Sep/Enabling-Technologies</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(2020a), “Electricity storage valuation framework: Assessing system value and ensuring project viability” (2020), International Renewable Energy Agency, Abu  Dhabi, </a:t>
            </a:r>
            <a:r>
              <a:rPr lang="en-GB" sz="1600" u="sng">
                <a:solidFill>
                  <a:schemeClr val="dk1"/>
                </a:solidFill>
                <a:latin typeface="Open Sans"/>
                <a:ea typeface="Open Sans"/>
                <a:cs typeface="Open Sans"/>
                <a:sym typeface="Open Sans"/>
                <a:hlinkClick r:id="rId6">
                  <a:extLst>
                    <a:ext uri="{A12FA001-AC4F-418D-AE19-62706E023703}">
                      <ahyp:hlinkClr val="tx"/>
                    </a:ext>
                  </a:extLst>
                </a:hlinkClick>
              </a:rPr>
              <a:t>https://www.irena.org/publications/2020/Mar/Electricity-Storage-Valuation-Framework-2020</a:t>
            </a:r>
            <a:endParaRPr sz="1600">
              <a:solidFill>
                <a:schemeClr val="dk1"/>
              </a:solidFill>
              <a:latin typeface="Open Sans"/>
              <a:ea typeface="Open Sans"/>
              <a:cs typeface="Open Sans"/>
              <a:sym typeface="Open Sans"/>
            </a:endParaRPr>
          </a:p>
          <a:p>
            <a:pPr indent="-241300" lvl="0" marL="701675"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(2020b), “Innovation landscape brief: Advanced forecasting of variable renewable power generation” (2020), International Renewable Energy Agency, Abu  Dhabi, </a:t>
            </a:r>
            <a:r>
              <a:rPr lang="en-GB" sz="1600" u="sng">
                <a:solidFill>
                  <a:schemeClr val="dk1"/>
                </a:solidFill>
                <a:latin typeface="Open Sans"/>
                <a:ea typeface="Open Sans"/>
                <a:cs typeface="Open Sans"/>
                <a:sym typeface="Open Sans"/>
                <a:hlinkClick r:id="rId7">
                  <a:extLst>
                    <a:ext uri="{A12FA001-AC4F-418D-AE19-62706E023703}">
                      <ahyp:hlinkClr val="tx"/>
                    </a:ext>
                  </a:extLst>
                </a:hlinkClick>
              </a:rPr>
              <a:t>https://www.irena.org/publications/2020/Jul/System-Operation-Innovation-Landscape-briefs</a:t>
            </a:r>
            <a:endParaRPr sz="1600">
              <a:solidFill>
                <a:schemeClr val="dk1"/>
              </a:solidFill>
              <a:latin typeface="Open Sans"/>
              <a:ea typeface="Open Sans"/>
              <a:cs typeface="Open Sans"/>
              <a:sym typeface="Open Sans"/>
            </a:endParaRPr>
          </a:p>
          <a:p>
            <a:pPr indent="-241300" lvl="0" marL="358775"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58775"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(2020c), “Innovation landscape brief: Co-operation between transmission and distribution system operators”  (2020), International Renewable Energy Agency, Abu  Dhabi, </a:t>
            </a:r>
            <a:r>
              <a:rPr lang="en-GB" sz="1600" u="sng">
                <a:solidFill>
                  <a:schemeClr val="dk1"/>
                </a:solidFill>
                <a:latin typeface="Open Sans"/>
                <a:ea typeface="Open Sans"/>
                <a:cs typeface="Open Sans"/>
                <a:sym typeface="Open Sans"/>
                <a:hlinkClick r:id="rId8">
                  <a:extLst>
                    <a:ext uri="{A12FA001-AC4F-418D-AE19-62706E023703}">
                      <ahyp:hlinkClr val="tx"/>
                    </a:ext>
                  </a:extLst>
                </a:hlinkClick>
              </a:rPr>
              <a:t>https://www.irena.org/publications/2020/Jul/System-Operation-Innovation-Landscape-briefs</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358775"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358775"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descr="Graphical user interface, text&#10;&#10;Description automatically generated" id="528" name="Google Shape;528;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29" name="Google Shape;529;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30" name="Google Shape;530;p21"/>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13.4.1 Flexibility resources on the demand side  </a:t>
            </a:r>
            <a:endParaRPr/>
          </a:p>
        </p:txBody>
      </p:sp>
      <p:sp>
        <p:nvSpPr>
          <p:cNvPr id="531" name="Google Shape;531;p21"/>
          <p:cNvSpPr txBox="1"/>
          <p:nvPr/>
        </p:nvSpPr>
        <p:spPr>
          <a:xfrm>
            <a:off x="887214" y="4640"/>
            <a:ext cx="820948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13.4 Demand-side flexibility</a:t>
            </a:r>
            <a:endParaRPr/>
          </a:p>
        </p:txBody>
      </p:sp>
      <p:sp>
        <p:nvSpPr>
          <p:cNvPr id="532" name="Google Shape;532;p21"/>
          <p:cNvSpPr txBox="1"/>
          <p:nvPr/>
        </p:nvSpPr>
        <p:spPr>
          <a:xfrm>
            <a:off x="1160697" y="4505059"/>
            <a:ext cx="10441012" cy="2031325"/>
          </a:xfrm>
          <a:prstGeom prst="rect">
            <a:avLst/>
          </a:prstGeom>
          <a:noFill/>
          <a:ln>
            <a:noFill/>
          </a:ln>
        </p:spPr>
        <p:txBody>
          <a:bodyPr anchorCtr="0" anchor="t" bIns="45700" lIns="91425" spcFirstLastPara="1" rIns="91425" wrap="square" tIns="45700">
            <a:spAutoFit/>
          </a:bodyPr>
          <a:lstStyle/>
          <a:p>
            <a:pPr indent="0" lvl="0" marL="146050" marR="0" rtl="0" algn="l">
              <a:spcBef>
                <a:spcPts val="0"/>
              </a:spcBef>
              <a:spcAft>
                <a:spcPts val="0"/>
              </a:spcAft>
              <a:buNone/>
            </a:pPr>
            <a:r>
              <a:rPr lang="en-GB" sz="1800">
                <a:solidFill>
                  <a:schemeClr val="dk1"/>
                </a:solidFill>
                <a:latin typeface="Open Sans"/>
                <a:ea typeface="Open Sans"/>
                <a:cs typeface="Open Sans"/>
                <a:sym typeface="Open Sans"/>
              </a:rPr>
              <a:t>Therefore, as with other resources, some key questions need to be answered to assess the technical capacity of flexibility resources on the demand side: </a:t>
            </a:r>
            <a:endParaRPr/>
          </a:p>
          <a:p>
            <a:pPr indent="-271144" lvl="0" marL="537845"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What is the size of the demand-side resource in terms of the total demand that can be curtailed or shifted? (MW)</a:t>
            </a:r>
            <a:endParaRPr/>
          </a:p>
          <a:p>
            <a:pPr indent="-271144" lvl="0" marL="537845"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How fast can the demand be curtailed/shifted? (MW / minute)</a:t>
            </a:r>
            <a:endParaRPr/>
          </a:p>
          <a:p>
            <a:pPr indent="-271144" lvl="0" marL="537845" marR="0" rtl="0" algn="l">
              <a:spcBef>
                <a:spcPts val="0"/>
              </a:spcBef>
              <a:spcAft>
                <a:spcPts val="0"/>
              </a:spcAft>
              <a:buClr>
                <a:schemeClr val="dk1"/>
              </a:buClr>
              <a:buSzPts val="2250"/>
              <a:buFont typeface="Arial"/>
              <a:buChar char="•"/>
            </a:pPr>
            <a:r>
              <a:rPr lang="en-GB" sz="1800">
                <a:solidFill>
                  <a:schemeClr val="dk1"/>
                </a:solidFill>
                <a:latin typeface="Open Sans"/>
                <a:ea typeface="Open Sans"/>
                <a:cs typeface="Open Sans"/>
                <a:sym typeface="Open Sans"/>
              </a:rPr>
              <a:t>Is there a limit on the duration of curtailment/shift? (MWh)</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grpSp>
        <p:nvGrpSpPr>
          <p:cNvPr id="533" name="Google Shape;533;p21"/>
          <p:cNvGrpSpPr/>
          <p:nvPr/>
        </p:nvGrpSpPr>
        <p:grpSpPr>
          <a:xfrm>
            <a:off x="1857629" y="1831320"/>
            <a:ext cx="9744080" cy="2322624"/>
            <a:chOff x="2085153" y="1922042"/>
            <a:chExt cx="5917765" cy="1140678"/>
          </a:xfrm>
        </p:grpSpPr>
        <p:grpSp>
          <p:nvGrpSpPr>
            <p:cNvPr id="534" name="Google Shape;534;p21"/>
            <p:cNvGrpSpPr/>
            <p:nvPr/>
          </p:nvGrpSpPr>
          <p:grpSpPr>
            <a:xfrm>
              <a:off x="2085153" y="1922042"/>
              <a:ext cx="5180693" cy="1140678"/>
              <a:chOff x="1809283" y="1770428"/>
              <a:chExt cx="5180693" cy="1140678"/>
            </a:xfrm>
          </p:grpSpPr>
          <p:cxnSp>
            <p:nvCxnSpPr>
              <p:cNvPr id="535" name="Google Shape;535;p21"/>
              <p:cNvCxnSpPr/>
              <p:nvPr/>
            </p:nvCxnSpPr>
            <p:spPr>
              <a:xfrm>
                <a:off x="1919172" y="2747368"/>
                <a:ext cx="5019280" cy="0"/>
              </a:xfrm>
              <a:prstGeom prst="straightConnector1">
                <a:avLst/>
              </a:prstGeom>
              <a:noFill/>
              <a:ln cap="flat" cmpd="sng" w="28575">
                <a:solidFill>
                  <a:schemeClr val="dk1"/>
                </a:solidFill>
                <a:prstDash val="solid"/>
                <a:miter lim="800000"/>
                <a:headEnd len="sm" w="sm" type="none"/>
                <a:tailEnd len="med" w="med" type="triangle"/>
              </a:ln>
            </p:spPr>
          </p:cxnSp>
          <p:sp>
            <p:nvSpPr>
              <p:cNvPr id="536" name="Google Shape;536;p21"/>
              <p:cNvSpPr txBox="1"/>
              <p:nvPr/>
            </p:nvSpPr>
            <p:spPr>
              <a:xfrm>
                <a:off x="1809283" y="2773023"/>
                <a:ext cx="1104687" cy="1380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Seconds</a:t>
                </a:r>
                <a:endParaRPr/>
              </a:p>
            </p:txBody>
          </p:sp>
          <p:sp>
            <p:nvSpPr>
              <p:cNvPr id="537" name="Google Shape;537;p21"/>
              <p:cNvSpPr txBox="1"/>
              <p:nvPr/>
            </p:nvSpPr>
            <p:spPr>
              <a:xfrm>
                <a:off x="3090195" y="2773023"/>
                <a:ext cx="1104687" cy="1380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Minutes</a:t>
                </a:r>
                <a:endParaRPr/>
              </a:p>
            </p:txBody>
          </p:sp>
          <p:sp>
            <p:nvSpPr>
              <p:cNvPr id="538" name="Google Shape;538;p21"/>
              <p:cNvSpPr txBox="1"/>
              <p:nvPr/>
            </p:nvSpPr>
            <p:spPr>
              <a:xfrm>
                <a:off x="4354309" y="2758868"/>
                <a:ext cx="1104687" cy="1380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Hours</a:t>
                </a:r>
                <a:endParaRPr/>
              </a:p>
            </p:txBody>
          </p:sp>
          <p:sp>
            <p:nvSpPr>
              <p:cNvPr id="539" name="Google Shape;539;p21"/>
              <p:cNvSpPr txBox="1"/>
              <p:nvPr/>
            </p:nvSpPr>
            <p:spPr>
              <a:xfrm>
                <a:off x="5475795" y="2756232"/>
                <a:ext cx="1104687" cy="1380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Days</a:t>
                </a:r>
                <a:endParaRPr/>
              </a:p>
            </p:txBody>
          </p:sp>
          <p:grpSp>
            <p:nvGrpSpPr>
              <p:cNvPr id="540" name="Google Shape;540;p21"/>
              <p:cNvGrpSpPr/>
              <p:nvPr/>
            </p:nvGrpSpPr>
            <p:grpSpPr>
              <a:xfrm>
                <a:off x="1920790" y="1950744"/>
                <a:ext cx="887504" cy="94849"/>
                <a:chOff x="1958986" y="1916263"/>
                <a:chExt cx="1227464" cy="133878"/>
              </a:xfrm>
            </p:grpSpPr>
            <p:cxnSp>
              <p:nvCxnSpPr>
                <p:cNvPr id="541" name="Google Shape;541;p21"/>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542" name="Google Shape;542;p21"/>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543" name="Google Shape;543;p21"/>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grpSp>
            <p:nvGrpSpPr>
              <p:cNvPr id="544" name="Google Shape;544;p21"/>
              <p:cNvGrpSpPr/>
              <p:nvPr/>
            </p:nvGrpSpPr>
            <p:grpSpPr>
              <a:xfrm>
                <a:off x="2832812" y="1951463"/>
                <a:ext cx="1047791" cy="91934"/>
                <a:chOff x="1958986" y="1916263"/>
                <a:chExt cx="1227464" cy="133878"/>
              </a:xfrm>
            </p:grpSpPr>
            <p:cxnSp>
              <p:nvCxnSpPr>
                <p:cNvPr id="545" name="Google Shape;545;p21"/>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546" name="Google Shape;546;p21"/>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547" name="Google Shape;547;p21"/>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grpSp>
            <p:nvGrpSpPr>
              <p:cNvPr id="548" name="Google Shape;548;p21"/>
              <p:cNvGrpSpPr/>
              <p:nvPr/>
            </p:nvGrpSpPr>
            <p:grpSpPr>
              <a:xfrm>
                <a:off x="3897741" y="1955117"/>
                <a:ext cx="1988515" cy="88280"/>
                <a:chOff x="1958986" y="1916263"/>
                <a:chExt cx="1227464" cy="133878"/>
              </a:xfrm>
            </p:grpSpPr>
            <p:cxnSp>
              <p:nvCxnSpPr>
                <p:cNvPr id="549" name="Google Shape;549;p21"/>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550" name="Google Shape;550;p21"/>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551" name="Google Shape;551;p21"/>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grpSp>
            <p:nvGrpSpPr>
              <p:cNvPr id="552" name="Google Shape;552;p21"/>
              <p:cNvGrpSpPr/>
              <p:nvPr/>
            </p:nvGrpSpPr>
            <p:grpSpPr>
              <a:xfrm>
                <a:off x="5903394" y="1957246"/>
                <a:ext cx="925159" cy="82027"/>
                <a:chOff x="1958986" y="1916263"/>
                <a:chExt cx="1227464" cy="133878"/>
              </a:xfrm>
            </p:grpSpPr>
            <p:cxnSp>
              <p:nvCxnSpPr>
                <p:cNvPr id="553" name="Google Shape;553;p21"/>
                <p:cNvCxnSpPr/>
                <p:nvPr/>
              </p:nvCxnSpPr>
              <p:spPr>
                <a:xfrm>
                  <a:off x="1958986" y="1974484"/>
                  <a:ext cx="1221266" cy="3100"/>
                </a:xfrm>
                <a:prstGeom prst="straightConnector1">
                  <a:avLst/>
                </a:prstGeom>
                <a:noFill/>
                <a:ln cap="flat" cmpd="sng" w="9525">
                  <a:solidFill>
                    <a:schemeClr val="dk1"/>
                  </a:solidFill>
                  <a:prstDash val="solid"/>
                  <a:miter lim="800000"/>
                  <a:headEnd len="sm" w="sm" type="none"/>
                  <a:tailEnd len="sm" w="sm" type="none"/>
                </a:ln>
              </p:spPr>
            </p:cxnSp>
            <p:cxnSp>
              <p:nvCxnSpPr>
                <p:cNvPr id="554" name="Google Shape;554;p21"/>
                <p:cNvCxnSpPr/>
                <p:nvPr/>
              </p:nvCxnSpPr>
              <p:spPr>
                <a:xfrm>
                  <a:off x="3183351" y="1919363"/>
                  <a:ext cx="3099" cy="130778"/>
                </a:xfrm>
                <a:prstGeom prst="straightConnector1">
                  <a:avLst/>
                </a:prstGeom>
                <a:noFill/>
                <a:ln cap="flat" cmpd="sng" w="9525">
                  <a:solidFill>
                    <a:schemeClr val="dk1"/>
                  </a:solidFill>
                  <a:prstDash val="solid"/>
                  <a:miter lim="800000"/>
                  <a:headEnd len="sm" w="sm" type="none"/>
                  <a:tailEnd len="sm" w="sm" type="none"/>
                </a:ln>
              </p:spPr>
            </p:cxnSp>
            <p:cxnSp>
              <p:nvCxnSpPr>
                <p:cNvPr id="555" name="Google Shape;555;p21"/>
                <p:cNvCxnSpPr/>
                <p:nvPr/>
              </p:nvCxnSpPr>
              <p:spPr>
                <a:xfrm>
                  <a:off x="1958986" y="1916263"/>
                  <a:ext cx="3099" cy="130778"/>
                </a:xfrm>
                <a:prstGeom prst="straightConnector1">
                  <a:avLst/>
                </a:prstGeom>
                <a:noFill/>
                <a:ln cap="flat" cmpd="sng" w="9525">
                  <a:solidFill>
                    <a:schemeClr val="dk1"/>
                  </a:solidFill>
                  <a:prstDash val="solid"/>
                  <a:miter lim="800000"/>
                  <a:headEnd len="sm" w="sm" type="none"/>
                  <a:tailEnd len="sm" w="sm" type="none"/>
                </a:ln>
              </p:spPr>
            </p:cxnSp>
          </p:grpSp>
          <p:sp>
            <p:nvSpPr>
              <p:cNvPr id="556" name="Google Shape;556;p21"/>
              <p:cNvSpPr txBox="1"/>
              <p:nvPr/>
            </p:nvSpPr>
            <p:spPr>
              <a:xfrm>
                <a:off x="2012679" y="1771361"/>
                <a:ext cx="639497" cy="1380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Regulation</a:t>
                </a:r>
                <a:endParaRPr/>
              </a:p>
            </p:txBody>
          </p:sp>
          <p:sp>
            <p:nvSpPr>
              <p:cNvPr id="557" name="Google Shape;557;p21"/>
              <p:cNvSpPr txBox="1"/>
              <p:nvPr/>
            </p:nvSpPr>
            <p:spPr>
              <a:xfrm>
                <a:off x="3033269" y="1778720"/>
                <a:ext cx="639497" cy="1380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Balancing</a:t>
                </a:r>
                <a:endParaRPr/>
              </a:p>
            </p:txBody>
          </p:sp>
          <p:sp>
            <p:nvSpPr>
              <p:cNvPr id="558" name="Google Shape;558;p21"/>
              <p:cNvSpPr txBox="1"/>
              <p:nvPr/>
            </p:nvSpPr>
            <p:spPr>
              <a:xfrm>
                <a:off x="4500573" y="1781735"/>
                <a:ext cx="958423" cy="1380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Unit Commitment</a:t>
                </a:r>
                <a:endParaRPr/>
              </a:p>
            </p:txBody>
          </p:sp>
          <p:sp>
            <p:nvSpPr>
              <p:cNvPr id="559" name="Google Shape;559;p21"/>
              <p:cNvSpPr txBox="1"/>
              <p:nvPr/>
            </p:nvSpPr>
            <p:spPr>
              <a:xfrm>
                <a:off x="5691809" y="1770428"/>
                <a:ext cx="1298167" cy="1380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Seasonal balancing</a:t>
                </a:r>
                <a:endParaRPr/>
              </a:p>
            </p:txBody>
          </p:sp>
          <p:grpSp>
            <p:nvGrpSpPr>
              <p:cNvPr id="560" name="Google Shape;560;p21"/>
              <p:cNvGrpSpPr/>
              <p:nvPr/>
            </p:nvGrpSpPr>
            <p:grpSpPr>
              <a:xfrm>
                <a:off x="3353833" y="2147178"/>
                <a:ext cx="1280160" cy="106782"/>
                <a:chOff x="1958986" y="1883956"/>
                <a:chExt cx="1227464" cy="136818"/>
              </a:xfrm>
            </p:grpSpPr>
            <p:cxnSp>
              <p:nvCxnSpPr>
                <p:cNvPr id="561" name="Google Shape;561;p21"/>
                <p:cNvCxnSpPr/>
                <p:nvPr/>
              </p:nvCxnSpPr>
              <p:spPr>
                <a:xfrm>
                  <a:off x="1958986" y="1948053"/>
                  <a:ext cx="1221266" cy="3099"/>
                </a:xfrm>
                <a:prstGeom prst="straightConnector1">
                  <a:avLst/>
                </a:prstGeom>
                <a:noFill/>
                <a:ln cap="flat" cmpd="sng" w="9525">
                  <a:solidFill>
                    <a:schemeClr val="dk1"/>
                  </a:solidFill>
                  <a:prstDash val="solid"/>
                  <a:miter lim="800000"/>
                  <a:headEnd len="sm" w="sm" type="none"/>
                  <a:tailEnd len="sm" w="sm" type="none"/>
                </a:ln>
              </p:spPr>
            </p:cxnSp>
            <p:cxnSp>
              <p:nvCxnSpPr>
                <p:cNvPr id="562" name="Google Shape;562;p21"/>
                <p:cNvCxnSpPr/>
                <p:nvPr/>
              </p:nvCxnSpPr>
              <p:spPr>
                <a:xfrm>
                  <a:off x="3183351" y="1889995"/>
                  <a:ext cx="3099" cy="130779"/>
                </a:xfrm>
                <a:prstGeom prst="straightConnector1">
                  <a:avLst/>
                </a:prstGeom>
                <a:noFill/>
                <a:ln cap="flat" cmpd="sng" w="9525">
                  <a:solidFill>
                    <a:schemeClr val="dk1"/>
                  </a:solidFill>
                  <a:prstDash val="solid"/>
                  <a:miter lim="800000"/>
                  <a:headEnd len="sm" w="sm" type="none"/>
                  <a:tailEnd len="sm" w="sm" type="none"/>
                </a:ln>
              </p:spPr>
            </p:cxnSp>
            <p:cxnSp>
              <p:nvCxnSpPr>
                <p:cNvPr id="563" name="Google Shape;563;p21"/>
                <p:cNvCxnSpPr/>
                <p:nvPr/>
              </p:nvCxnSpPr>
              <p:spPr>
                <a:xfrm>
                  <a:off x="1958986" y="1883956"/>
                  <a:ext cx="3099" cy="130780"/>
                </a:xfrm>
                <a:prstGeom prst="straightConnector1">
                  <a:avLst/>
                </a:prstGeom>
                <a:noFill/>
                <a:ln cap="flat" cmpd="sng" w="9525">
                  <a:solidFill>
                    <a:schemeClr val="dk1"/>
                  </a:solidFill>
                  <a:prstDash val="solid"/>
                  <a:miter lim="800000"/>
                  <a:headEnd len="sm" w="sm" type="none"/>
                  <a:tailEnd len="sm" w="sm" type="none"/>
                </a:ln>
              </p:spPr>
            </p:cxnSp>
          </p:grpSp>
          <p:sp>
            <p:nvSpPr>
              <p:cNvPr id="564" name="Google Shape;564;p21"/>
              <p:cNvSpPr txBox="1"/>
              <p:nvPr/>
            </p:nvSpPr>
            <p:spPr>
              <a:xfrm>
                <a:off x="3547244" y="2038484"/>
                <a:ext cx="958423" cy="1380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Load following</a:t>
                </a:r>
                <a:endParaRPr/>
              </a:p>
            </p:txBody>
          </p:sp>
          <p:sp>
            <p:nvSpPr>
              <p:cNvPr id="565" name="Google Shape;565;p21"/>
              <p:cNvSpPr txBox="1"/>
              <p:nvPr/>
            </p:nvSpPr>
            <p:spPr>
              <a:xfrm>
                <a:off x="1925425" y="2501885"/>
                <a:ext cx="2512595" cy="138083"/>
              </a:xfrm>
              <a:prstGeom prst="rect">
                <a:avLst/>
              </a:prstGeom>
              <a:solidFill>
                <a:srgbClr val="B3C8F3"/>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               Aggregators providing demand-side flexibility</a:t>
                </a:r>
                <a:endParaRPr/>
              </a:p>
            </p:txBody>
          </p:sp>
          <p:sp>
            <p:nvSpPr>
              <p:cNvPr id="566" name="Google Shape;566;p21"/>
              <p:cNvSpPr txBox="1"/>
              <p:nvPr/>
            </p:nvSpPr>
            <p:spPr>
              <a:xfrm>
                <a:off x="3437660" y="2283581"/>
                <a:ext cx="631013" cy="138083"/>
              </a:xfrm>
              <a:prstGeom prst="rect">
                <a:avLst/>
              </a:prstGeom>
              <a:solidFill>
                <a:srgbClr val="39F9F9"/>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          EVs</a:t>
                </a:r>
                <a:endParaRPr/>
              </a:p>
            </p:txBody>
          </p:sp>
        </p:grpSp>
        <p:sp>
          <p:nvSpPr>
            <p:cNvPr id="567" name="Google Shape;567;p21"/>
            <p:cNvSpPr txBox="1"/>
            <p:nvPr/>
          </p:nvSpPr>
          <p:spPr>
            <a:xfrm>
              <a:off x="4364856" y="2431146"/>
              <a:ext cx="1160693" cy="138083"/>
            </a:xfrm>
            <a:prstGeom prst="rect">
              <a:avLst/>
            </a:prstGeom>
            <a:solidFill>
              <a:srgbClr val="39F9F9"/>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           Power to heat</a:t>
              </a:r>
              <a:endParaRPr/>
            </a:p>
          </p:txBody>
        </p:sp>
        <p:sp>
          <p:nvSpPr>
            <p:cNvPr id="568" name="Google Shape;568;p21"/>
            <p:cNvSpPr txBox="1"/>
            <p:nvPr/>
          </p:nvSpPr>
          <p:spPr>
            <a:xfrm>
              <a:off x="5542453" y="2422965"/>
              <a:ext cx="1660911" cy="138083"/>
            </a:xfrm>
            <a:prstGeom prst="rect">
              <a:avLst/>
            </a:prstGeom>
            <a:solidFill>
              <a:srgbClr val="39F9F9"/>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                         Power to gas</a:t>
              </a:r>
              <a:endParaRPr/>
            </a:p>
          </p:txBody>
        </p:sp>
        <p:sp>
          <p:nvSpPr>
            <p:cNvPr id="569" name="Google Shape;569;p21"/>
            <p:cNvSpPr/>
            <p:nvPr/>
          </p:nvSpPr>
          <p:spPr>
            <a:xfrm>
              <a:off x="2199323" y="2366458"/>
              <a:ext cx="1410067" cy="256562"/>
            </a:xfrm>
            <a:prstGeom prst="rect">
              <a:avLst/>
            </a:prstGeom>
            <a:solidFill>
              <a:srgbClr val="B3C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050">
                  <a:solidFill>
                    <a:schemeClr val="dk1"/>
                  </a:solidFill>
                  <a:latin typeface="Calibri"/>
                  <a:ea typeface="Calibri"/>
                  <a:cs typeface="Calibri"/>
                  <a:sym typeface="Calibri"/>
                </a:rPr>
                <a:t>Industrial/Commercial demand response providing reserve</a:t>
              </a:r>
              <a:endParaRPr/>
            </a:p>
          </p:txBody>
        </p:sp>
        <p:sp>
          <p:nvSpPr>
            <p:cNvPr id="570" name="Google Shape;570;p21"/>
            <p:cNvSpPr txBox="1"/>
            <p:nvPr/>
          </p:nvSpPr>
          <p:spPr>
            <a:xfrm>
              <a:off x="6898231" y="2911589"/>
              <a:ext cx="1104687" cy="1380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Months</a:t>
              </a:r>
              <a:endParaRPr/>
            </a:p>
          </p:txBody>
        </p:sp>
      </p:grpSp>
      <p:sp>
        <p:nvSpPr>
          <p:cNvPr id="571" name="Google Shape;571;p21"/>
          <p:cNvSpPr txBox="1"/>
          <p:nvPr/>
        </p:nvSpPr>
        <p:spPr>
          <a:xfrm>
            <a:off x="1857629" y="4175474"/>
            <a:ext cx="415930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2018a, IRENA 2019e</a:t>
            </a:r>
            <a:endParaRPr/>
          </a:p>
          <a:p>
            <a:pPr indent="0" lvl="0" marL="0" marR="0" rtl="0" algn="l">
              <a:spcBef>
                <a:spcPts val="0"/>
              </a:spcBef>
              <a:spcAft>
                <a:spcPts val="0"/>
              </a:spcAft>
              <a:buNone/>
            </a:pPr>
            <a:r>
              <a:t/>
            </a:r>
            <a:endParaRPr sz="1100">
              <a:solidFill>
                <a:srgbClr val="757070"/>
              </a:solidFill>
              <a:latin typeface="Open Sans"/>
              <a:ea typeface="Open Sans"/>
              <a:cs typeface="Open Sans"/>
              <a:sym typeface="Open Sans"/>
            </a:endParaRPr>
          </a:p>
        </p:txBody>
      </p:sp>
      <p:pic>
        <p:nvPicPr>
          <p:cNvPr id="572" name="Google Shape;572;p21"/>
          <p:cNvPicPr preferRelativeResize="0"/>
          <p:nvPr/>
        </p:nvPicPr>
        <p:blipFill rotWithShape="1">
          <a:blip r:embed="rId4">
            <a:alphaModFix/>
          </a:blip>
          <a:srcRect b="0" l="0" r="0" t="0"/>
          <a:stretch/>
        </p:blipFill>
        <p:spPr>
          <a:xfrm>
            <a:off x="399851" y="199436"/>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0"/>
                                        <p:tgtEl>
                                          <p:spTgt spid="5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descr="Graphical user interface, text&#10;&#10;Description automatically generated" id="578" name="Google Shape;578;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79" name="Google Shape;579;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80" name="Google Shape;580;p22"/>
          <p:cNvSpPr/>
          <p:nvPr/>
        </p:nvSpPr>
        <p:spPr>
          <a:xfrm>
            <a:off x="881850" y="1422114"/>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13.4.2 Demand aggregators</a:t>
            </a:r>
            <a:endParaRPr b="1" sz="2000">
              <a:solidFill>
                <a:srgbClr val="9CC2E5"/>
              </a:solidFill>
              <a:latin typeface="Open Sans"/>
              <a:ea typeface="Open Sans"/>
              <a:cs typeface="Open Sans"/>
              <a:sym typeface="Open Sans"/>
            </a:endParaRPr>
          </a:p>
        </p:txBody>
      </p:sp>
      <p:sp>
        <p:nvSpPr>
          <p:cNvPr id="581" name="Google Shape;581;p22"/>
          <p:cNvSpPr txBox="1"/>
          <p:nvPr/>
        </p:nvSpPr>
        <p:spPr>
          <a:xfrm>
            <a:off x="887215" y="4640"/>
            <a:ext cx="8355108"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13.4 Demand-side flexibility</a:t>
            </a:r>
            <a:endParaRPr/>
          </a:p>
        </p:txBody>
      </p:sp>
      <p:sp>
        <p:nvSpPr>
          <p:cNvPr id="582" name="Google Shape;582;p22"/>
          <p:cNvSpPr txBox="1"/>
          <p:nvPr/>
        </p:nvSpPr>
        <p:spPr>
          <a:xfrm>
            <a:off x="881850" y="2036396"/>
            <a:ext cx="9605175" cy="3964354"/>
          </a:xfrm>
          <a:prstGeom prst="rect">
            <a:avLst/>
          </a:prstGeom>
          <a:noFill/>
          <a:ln>
            <a:noFill/>
          </a:ln>
        </p:spPr>
        <p:txBody>
          <a:bodyPr anchorCtr="0" anchor="t" bIns="45700" lIns="91425" spcFirstLastPara="1" rIns="91425" wrap="square" tIns="45700">
            <a:normAutofit/>
          </a:bodyPr>
          <a:lstStyle/>
          <a:p>
            <a:pPr indent="-101600" lvl="0" marL="228600" marR="0" rtl="0" algn="l">
              <a:lnSpc>
                <a:spcPct val="90000"/>
              </a:lnSpc>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pic>
        <p:nvPicPr>
          <p:cNvPr id="583" name="Google Shape;583;p22"/>
          <p:cNvPicPr preferRelativeResize="0"/>
          <p:nvPr/>
        </p:nvPicPr>
        <p:blipFill rotWithShape="1">
          <a:blip r:embed="rId4">
            <a:alphaModFix/>
          </a:blip>
          <a:srcRect b="1828" l="0" r="0" t="2346"/>
          <a:stretch/>
        </p:blipFill>
        <p:spPr>
          <a:xfrm>
            <a:off x="2854411" y="1851660"/>
            <a:ext cx="6774986" cy="4509430"/>
          </a:xfrm>
          <a:prstGeom prst="rect">
            <a:avLst/>
          </a:prstGeom>
          <a:noFill/>
          <a:ln>
            <a:noFill/>
          </a:ln>
        </p:spPr>
      </p:pic>
      <p:sp>
        <p:nvSpPr>
          <p:cNvPr id="584" name="Google Shape;584;p22"/>
          <p:cNvSpPr txBox="1"/>
          <p:nvPr/>
        </p:nvSpPr>
        <p:spPr>
          <a:xfrm>
            <a:off x="2985118" y="5856790"/>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2019f</a:t>
            </a:r>
            <a:endParaRPr/>
          </a:p>
        </p:txBody>
      </p:sp>
      <p:pic>
        <p:nvPicPr>
          <p:cNvPr id="585" name="Google Shape;585;p22"/>
          <p:cNvPicPr preferRelativeResize="0"/>
          <p:nvPr/>
        </p:nvPicPr>
        <p:blipFill rotWithShape="1">
          <a:blip r:embed="rId5">
            <a:alphaModFix/>
          </a:blip>
          <a:srcRect b="0" l="0" r="0" t="0"/>
          <a:stretch/>
        </p:blipFill>
        <p:spPr>
          <a:xfrm>
            <a:off x="295676" y="201814"/>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0"/>
                                        <p:tgtEl>
                                          <p:spTgt spid="5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descr="Graphical user interface, text&#10;&#10;Description automatically generated" id="591" name="Google Shape;591;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92" name="Google Shape;592;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93" name="Google Shape;593;p23"/>
          <p:cNvSpPr/>
          <p:nvPr/>
        </p:nvSpPr>
        <p:spPr>
          <a:xfrm>
            <a:off x="936642" y="1373714"/>
            <a:ext cx="768096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13.4.3 Sector coupling: Power to heat &amp; Power to gas</a:t>
            </a:r>
            <a:endParaRPr b="1" sz="2000">
              <a:solidFill>
                <a:srgbClr val="9CC2E5"/>
              </a:solidFill>
              <a:latin typeface="Open Sans"/>
              <a:ea typeface="Open Sans"/>
              <a:cs typeface="Open Sans"/>
              <a:sym typeface="Open Sans"/>
            </a:endParaRPr>
          </a:p>
        </p:txBody>
      </p:sp>
      <p:sp>
        <p:nvSpPr>
          <p:cNvPr id="594" name="Google Shape;594;p23"/>
          <p:cNvSpPr txBox="1"/>
          <p:nvPr/>
        </p:nvSpPr>
        <p:spPr>
          <a:xfrm>
            <a:off x="887214" y="4640"/>
            <a:ext cx="826661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13.4 Demand-side flexibility</a:t>
            </a:r>
            <a:endParaRPr/>
          </a:p>
        </p:txBody>
      </p:sp>
      <p:pic>
        <p:nvPicPr>
          <p:cNvPr id="595" name="Google Shape;595;p23"/>
          <p:cNvPicPr preferRelativeResize="0"/>
          <p:nvPr/>
        </p:nvPicPr>
        <p:blipFill rotWithShape="1">
          <a:blip r:embed="rId4">
            <a:alphaModFix/>
          </a:blip>
          <a:srcRect b="0" l="0" r="0" t="0"/>
          <a:stretch/>
        </p:blipFill>
        <p:spPr>
          <a:xfrm>
            <a:off x="2038865" y="1897395"/>
            <a:ext cx="7226128" cy="4063807"/>
          </a:xfrm>
          <a:prstGeom prst="rect">
            <a:avLst/>
          </a:prstGeom>
          <a:noFill/>
          <a:ln>
            <a:noFill/>
          </a:ln>
        </p:spPr>
      </p:pic>
      <p:sp>
        <p:nvSpPr>
          <p:cNvPr id="596" name="Google Shape;596;p23"/>
          <p:cNvSpPr txBox="1"/>
          <p:nvPr/>
        </p:nvSpPr>
        <p:spPr>
          <a:xfrm>
            <a:off x="2038864" y="6017186"/>
            <a:ext cx="559761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 </a:t>
            </a:r>
            <a:r>
              <a:rPr lang="en-GB" sz="1200" u="sng">
                <a:solidFill>
                  <a:schemeClr val="dk1"/>
                </a:solidFill>
                <a:latin typeface="Calibri"/>
                <a:ea typeface="Calibri"/>
                <a:cs typeface="Calibri"/>
                <a:sym typeface="Calibri"/>
                <a:hlinkClick r:id="rId5">
                  <a:extLst>
                    <a:ext uri="{A12FA001-AC4F-418D-AE19-62706E023703}">
                      <ahyp:hlinkClr val="tx"/>
                    </a:ext>
                  </a:extLst>
                </a:hlinkClick>
              </a:rPr>
              <a:t>https://pixabay.com/photos/smart-home-house-technology-3920905/</a:t>
            </a:r>
            <a:endParaRPr sz="900">
              <a:solidFill>
                <a:srgbClr val="757070"/>
              </a:solidFill>
              <a:latin typeface="Open Sans"/>
              <a:ea typeface="Open Sans"/>
              <a:cs typeface="Open Sans"/>
              <a:sym typeface="Open Sans"/>
            </a:endParaRPr>
          </a:p>
        </p:txBody>
      </p:sp>
      <p:pic>
        <p:nvPicPr>
          <p:cNvPr id="597" name="Google Shape;597;p23"/>
          <p:cNvPicPr preferRelativeResize="0"/>
          <p:nvPr/>
        </p:nvPicPr>
        <p:blipFill rotWithShape="1">
          <a:blip r:embed="rId6">
            <a:alphaModFix/>
          </a:blip>
          <a:srcRect b="0" l="0" r="0" t="0"/>
          <a:stretch/>
        </p:blipFill>
        <p:spPr>
          <a:xfrm>
            <a:off x="361269" y="314003"/>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descr="Graphical user interface, text&#10;&#10;Description automatically generated" id="603" name="Google Shape;603;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4" name="Google Shape;604;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605" name="Google Shape;605;p2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13.4.4 Sector coupling: Power to EV </a:t>
            </a:r>
            <a:r>
              <a:rPr b="1" lang="en-GB" sz="1800">
                <a:solidFill>
                  <a:schemeClr val="dk1"/>
                </a:solidFill>
                <a:latin typeface="Open Sans"/>
                <a:ea typeface="Open Sans"/>
                <a:cs typeface="Open Sans"/>
                <a:sym typeface="Open Sans"/>
              </a:rPr>
              <a:t> </a:t>
            </a:r>
            <a:endParaRPr/>
          </a:p>
        </p:txBody>
      </p:sp>
      <p:sp>
        <p:nvSpPr>
          <p:cNvPr id="606" name="Google Shape;606;p24"/>
          <p:cNvSpPr txBox="1"/>
          <p:nvPr/>
        </p:nvSpPr>
        <p:spPr>
          <a:xfrm>
            <a:off x="887214" y="4640"/>
            <a:ext cx="818795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13.4 Demand-side flexibility</a:t>
            </a:r>
            <a:endParaRPr/>
          </a:p>
        </p:txBody>
      </p:sp>
      <p:pic>
        <p:nvPicPr>
          <p:cNvPr id="607" name="Google Shape;607;p24"/>
          <p:cNvPicPr preferRelativeResize="0"/>
          <p:nvPr/>
        </p:nvPicPr>
        <p:blipFill rotWithShape="1">
          <a:blip r:embed="rId4">
            <a:alphaModFix/>
          </a:blip>
          <a:srcRect b="0" l="0" r="0" t="0"/>
          <a:stretch/>
        </p:blipFill>
        <p:spPr>
          <a:xfrm>
            <a:off x="1747891" y="1913947"/>
            <a:ext cx="7815208" cy="4004939"/>
          </a:xfrm>
          <a:prstGeom prst="rect">
            <a:avLst/>
          </a:prstGeom>
          <a:noFill/>
          <a:ln>
            <a:noFill/>
          </a:ln>
        </p:spPr>
      </p:pic>
      <p:sp>
        <p:nvSpPr>
          <p:cNvPr id="608" name="Google Shape;608;p24"/>
          <p:cNvSpPr txBox="1"/>
          <p:nvPr/>
        </p:nvSpPr>
        <p:spPr>
          <a:xfrm>
            <a:off x="1655804" y="5996028"/>
            <a:ext cx="76488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 </a:t>
            </a:r>
            <a:r>
              <a:rPr lang="en-GB" sz="1200" u="sng">
                <a:solidFill>
                  <a:schemeClr val="dk1"/>
                </a:solidFill>
                <a:latin typeface="Calibri"/>
                <a:ea typeface="Calibri"/>
                <a:cs typeface="Calibri"/>
                <a:sym typeface="Calibri"/>
                <a:hlinkClick r:id="rId5">
                  <a:extLst>
                    <a:ext uri="{A12FA001-AC4F-418D-AE19-62706E023703}">
                      <ahyp:hlinkClr val="tx"/>
                    </a:ext>
                  </a:extLst>
                </a:hlinkClick>
              </a:rPr>
              <a:t>https://pixabay.com/photos/ev-charging-vehicle-electric-5704430/</a:t>
            </a:r>
            <a:r>
              <a:rPr b="1" lang="en-GB" sz="1200">
                <a:solidFill>
                  <a:srgbClr val="757070"/>
                </a:solidFill>
                <a:latin typeface="Open Sans"/>
                <a:ea typeface="Open Sans"/>
                <a:cs typeface="Open Sans"/>
                <a:sym typeface="Open Sans"/>
              </a:rPr>
              <a:t> </a:t>
            </a:r>
            <a:endParaRPr sz="1200">
              <a:solidFill>
                <a:srgbClr val="757070"/>
              </a:solidFill>
              <a:latin typeface="Open Sans"/>
              <a:ea typeface="Open Sans"/>
              <a:cs typeface="Open Sans"/>
              <a:sym typeface="Open Sans"/>
            </a:endParaRPr>
          </a:p>
        </p:txBody>
      </p:sp>
      <p:pic>
        <p:nvPicPr>
          <p:cNvPr id="609" name="Google Shape;609;p24"/>
          <p:cNvPicPr preferRelativeResize="0"/>
          <p:nvPr/>
        </p:nvPicPr>
        <p:blipFill rotWithShape="1">
          <a:blip r:embed="rId6">
            <a:alphaModFix/>
          </a:blip>
          <a:srcRect b="0" l="0" r="0" t="0"/>
          <a:stretch/>
        </p:blipFill>
        <p:spPr>
          <a:xfrm>
            <a:off x="399851" y="201814"/>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0"/>
                                        <p:tgtEl>
                                          <p:spTgt spid="6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pic>
        <p:nvPicPr>
          <p:cNvPr descr="Graphical user interface, text&#10;&#10;Description automatically generated" id="615" name="Google Shape;615;p25"/>
          <p:cNvPicPr preferRelativeResize="0"/>
          <p:nvPr/>
        </p:nvPicPr>
        <p:blipFill rotWithShape="1">
          <a:blip r:embed="rId3">
            <a:alphaModFix/>
          </a:blip>
          <a:srcRect b="0" l="0" r="0" t="0"/>
          <a:stretch/>
        </p:blipFill>
        <p:spPr>
          <a:xfrm>
            <a:off x="22650" y="0"/>
            <a:ext cx="12192000" cy="6858000"/>
          </a:xfrm>
          <a:prstGeom prst="rect">
            <a:avLst/>
          </a:prstGeom>
          <a:noFill/>
          <a:ln>
            <a:noFill/>
          </a:ln>
        </p:spPr>
      </p:pic>
      <p:sp>
        <p:nvSpPr>
          <p:cNvPr id="616" name="Google Shape;616;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617" name="Google Shape;617;p2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13.4.5 Flexibility assessment tools</a:t>
            </a:r>
            <a:endParaRPr b="1" sz="2000">
              <a:solidFill>
                <a:srgbClr val="9CC2E5"/>
              </a:solidFill>
              <a:latin typeface="Open Sans"/>
              <a:ea typeface="Open Sans"/>
              <a:cs typeface="Open Sans"/>
              <a:sym typeface="Open Sans"/>
            </a:endParaRPr>
          </a:p>
        </p:txBody>
      </p:sp>
      <p:sp>
        <p:nvSpPr>
          <p:cNvPr id="618" name="Google Shape;618;p25"/>
          <p:cNvSpPr txBox="1"/>
          <p:nvPr/>
        </p:nvSpPr>
        <p:spPr>
          <a:xfrm>
            <a:off x="887215" y="4640"/>
            <a:ext cx="797165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13.4 Power System Flexibility</a:t>
            </a:r>
            <a:endParaRPr/>
          </a:p>
        </p:txBody>
      </p:sp>
      <p:sp>
        <p:nvSpPr>
          <p:cNvPr id="619" name="Google Shape;619;p25"/>
          <p:cNvSpPr txBox="1"/>
          <p:nvPr/>
        </p:nvSpPr>
        <p:spPr>
          <a:xfrm>
            <a:off x="887215" y="2086168"/>
            <a:ext cx="10142734" cy="2372345"/>
          </a:xfrm>
          <a:prstGeom prst="rect">
            <a:avLst/>
          </a:prstGeom>
          <a:noFill/>
          <a:ln>
            <a:noFill/>
          </a:ln>
        </p:spPr>
        <p:txBody>
          <a:bodyPr anchorCtr="0" anchor="t" bIns="91425" lIns="91425" spcFirstLastPara="1" rIns="91425" wrap="square" tIns="91425">
            <a:noAutofit/>
          </a:bodyPr>
          <a:lstStyle/>
          <a:p>
            <a:pPr indent="-445769" lvl="0" marL="445769" marR="0" rtl="0" algn="l">
              <a:lnSpc>
                <a:spcPct val="90000"/>
              </a:lnSpc>
              <a:spcBef>
                <a:spcPts val="1000"/>
              </a:spcBef>
              <a:spcAft>
                <a:spcPts val="0"/>
              </a:spcAft>
              <a:buClr>
                <a:schemeClr val="dk1"/>
              </a:buClr>
              <a:buSzPts val="1800"/>
              <a:buFont typeface="Arial"/>
              <a:buNone/>
            </a:pPr>
            <a:r>
              <a:rPr b="1" lang="en-GB" sz="1800">
                <a:solidFill>
                  <a:schemeClr val="dk1"/>
                </a:solidFill>
                <a:latin typeface="Open Sans"/>
                <a:ea typeface="Open Sans"/>
                <a:cs typeface="Open Sans"/>
                <a:sym typeface="Open Sans"/>
              </a:rPr>
              <a:t>Tier 1</a:t>
            </a:r>
            <a:r>
              <a:rPr lang="en-GB" sz="1800">
                <a:solidFill>
                  <a:schemeClr val="dk1"/>
                </a:solidFill>
                <a:latin typeface="Open Sans"/>
                <a:ea typeface="Open Sans"/>
                <a:cs typeface="Open Sans"/>
                <a:sym typeface="Open Sans"/>
              </a:rPr>
              <a:t> tools mainly provide a qualitative comparison of different power systems and, therefore, do not require a lot of data.</a:t>
            </a:r>
            <a:endParaRPr sz="2800">
              <a:solidFill>
                <a:schemeClr val="dk1"/>
              </a:solidFill>
              <a:latin typeface="Open Sans"/>
              <a:ea typeface="Open Sans"/>
              <a:cs typeface="Open Sans"/>
              <a:sym typeface="Open Sans"/>
            </a:endParaRPr>
          </a:p>
          <a:p>
            <a:pPr indent="-445769" lvl="0" marL="445769" marR="0" rtl="0" algn="l">
              <a:lnSpc>
                <a:spcPct val="90000"/>
              </a:lnSpc>
              <a:spcBef>
                <a:spcPts val="2200"/>
              </a:spcBef>
              <a:spcAft>
                <a:spcPts val="0"/>
              </a:spcAft>
              <a:buClr>
                <a:schemeClr val="dk1"/>
              </a:buClr>
              <a:buSzPts val="1800"/>
              <a:buFont typeface="Arial"/>
              <a:buNone/>
            </a:pPr>
            <a:r>
              <a:rPr b="1" lang="en-GB" sz="1800">
                <a:solidFill>
                  <a:schemeClr val="dk1"/>
                </a:solidFill>
                <a:latin typeface="Open Sans"/>
                <a:ea typeface="Open Sans"/>
                <a:cs typeface="Open Sans"/>
                <a:sym typeface="Open Sans"/>
              </a:rPr>
              <a:t>Tier 2 </a:t>
            </a:r>
            <a:r>
              <a:rPr lang="en-GB" sz="1800">
                <a:solidFill>
                  <a:schemeClr val="dk1"/>
                </a:solidFill>
                <a:latin typeface="Open Sans"/>
                <a:ea typeface="Open Sans"/>
                <a:cs typeface="Open Sans"/>
                <a:sym typeface="Open Sans"/>
              </a:rPr>
              <a:t>tools do a flexibility sufficiency check without performing full power system optimization. These tools are mainly aimed at screening the potential flexibility issues, using time series and dispatch data from an external tool.</a:t>
            </a:r>
            <a:endParaRPr/>
          </a:p>
          <a:p>
            <a:pPr indent="-445769" lvl="0" marL="445769" marR="0" rtl="0" algn="l">
              <a:lnSpc>
                <a:spcPct val="90000"/>
              </a:lnSpc>
              <a:spcBef>
                <a:spcPts val="2200"/>
              </a:spcBef>
              <a:spcAft>
                <a:spcPts val="1200"/>
              </a:spcAft>
              <a:buClr>
                <a:schemeClr val="dk1"/>
              </a:buClr>
              <a:buSzPts val="1800"/>
              <a:buFont typeface="Arial"/>
              <a:buNone/>
            </a:pPr>
            <a:r>
              <a:rPr b="1" lang="en-GB" sz="1800">
                <a:solidFill>
                  <a:schemeClr val="dk1"/>
                </a:solidFill>
                <a:latin typeface="Open Sans"/>
                <a:ea typeface="Open Sans"/>
                <a:cs typeface="Open Sans"/>
                <a:sym typeface="Open Sans"/>
              </a:rPr>
              <a:t>Tier 3</a:t>
            </a:r>
            <a:r>
              <a:rPr lang="en-GB" sz="1800">
                <a:solidFill>
                  <a:schemeClr val="dk1"/>
                </a:solidFill>
                <a:latin typeface="Open Sans"/>
                <a:ea typeface="Open Sans"/>
                <a:cs typeface="Open Sans"/>
                <a:sym typeface="Open Sans"/>
              </a:rPr>
              <a:t>  tools are based on unit commitment and dispatch models and are sometimes combined with capacity planning models. Tier 3 models are complex and require a lot of data.</a:t>
            </a:r>
            <a:endParaRPr/>
          </a:p>
        </p:txBody>
      </p:sp>
      <p:sp>
        <p:nvSpPr>
          <p:cNvPr id="620" name="Google Shape;620;p25"/>
          <p:cNvSpPr txBox="1"/>
          <p:nvPr/>
        </p:nvSpPr>
        <p:spPr>
          <a:xfrm>
            <a:off x="887215" y="5161522"/>
            <a:ext cx="8134865" cy="8790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dk1"/>
                </a:solidFill>
                <a:latin typeface="Open Sans"/>
                <a:ea typeface="Open Sans"/>
                <a:cs typeface="Open Sans"/>
                <a:sym typeface="Open Sans"/>
              </a:rPr>
              <a:t>The IRENA FlexTool is a Tier 3 model and analyses system operations and flexibility of a system over one year horizon.</a:t>
            </a:r>
            <a:endParaRPr/>
          </a:p>
        </p:txBody>
      </p:sp>
      <p:sp>
        <p:nvSpPr>
          <p:cNvPr id="621" name="Google Shape;621;p25"/>
          <p:cNvSpPr/>
          <p:nvPr/>
        </p:nvSpPr>
        <p:spPr>
          <a:xfrm>
            <a:off x="772991" y="5085233"/>
            <a:ext cx="10300500" cy="1094013"/>
          </a:xfrm>
          <a:prstGeom prst="roundRect">
            <a:avLst>
              <a:gd fmla="val 16667" name="adj"/>
            </a:avLst>
          </a:prstGeom>
          <a:noFill/>
          <a:ln cap="flat" cmpd="sng" w="38100">
            <a:solidFill>
              <a:srgbClr val="7570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p25"/>
          <p:cNvSpPr/>
          <p:nvPr/>
        </p:nvSpPr>
        <p:spPr>
          <a:xfrm>
            <a:off x="729449" y="1960412"/>
            <a:ext cx="10300499" cy="2954138"/>
          </a:xfrm>
          <a:prstGeom prst="roundRect">
            <a:avLst>
              <a:gd fmla="val 7350" name="adj"/>
            </a:avLst>
          </a:prstGeom>
          <a:noFill/>
          <a:ln cap="flat" cmpd="sng" w="38100">
            <a:solidFill>
              <a:srgbClr val="7570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23" name="Google Shape;623;p25"/>
          <p:cNvPicPr preferRelativeResize="0"/>
          <p:nvPr/>
        </p:nvPicPr>
        <p:blipFill rotWithShape="1">
          <a:blip r:embed="rId4">
            <a:alphaModFix/>
          </a:blip>
          <a:srcRect b="0" l="0" r="0" t="0"/>
          <a:stretch/>
        </p:blipFill>
        <p:spPr>
          <a:xfrm>
            <a:off x="8969401" y="5175469"/>
            <a:ext cx="2032373" cy="895436"/>
          </a:xfrm>
          <a:prstGeom prst="rect">
            <a:avLst/>
          </a:prstGeom>
          <a:noFill/>
          <a:ln>
            <a:noFill/>
          </a:ln>
        </p:spPr>
      </p:pic>
      <p:pic>
        <p:nvPicPr>
          <p:cNvPr id="624" name="Google Shape;624;p25"/>
          <p:cNvPicPr preferRelativeResize="0"/>
          <p:nvPr/>
        </p:nvPicPr>
        <p:blipFill rotWithShape="1">
          <a:blip r:embed="rId5">
            <a:alphaModFix/>
          </a:blip>
          <a:srcRect b="0" l="0" r="0" t="0"/>
          <a:stretch/>
        </p:blipFill>
        <p:spPr>
          <a:xfrm>
            <a:off x="399852" y="223502"/>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0"/>
                                        <p:tgtEl>
                                          <p:spTgt spid="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6"/>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631" name="Google Shape;631;p26"/>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632" name="Google Shape;632;p26"/>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633" name="Google Shape;633;p26"/>
          <p:cNvPicPr preferRelativeResize="0"/>
          <p:nvPr/>
        </p:nvPicPr>
        <p:blipFill rotWithShape="1">
          <a:blip r:embed="rId3">
            <a:alphaModFix/>
          </a:blip>
          <a:srcRect b="0" l="0" r="0" t="0"/>
          <a:stretch/>
        </p:blipFill>
        <p:spPr>
          <a:xfrm>
            <a:off x="0" y="8748"/>
            <a:ext cx="12192000" cy="6858000"/>
          </a:xfrm>
          <a:prstGeom prst="rect">
            <a:avLst/>
          </a:prstGeom>
          <a:noFill/>
          <a:ln>
            <a:noFill/>
          </a:ln>
        </p:spPr>
      </p:pic>
      <p:sp>
        <p:nvSpPr>
          <p:cNvPr id="634" name="Google Shape;634;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635" name="Google Shape;635;p26"/>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13.4 References</a:t>
            </a:r>
            <a:endParaRPr/>
          </a:p>
        </p:txBody>
      </p:sp>
      <p:sp>
        <p:nvSpPr>
          <p:cNvPr id="636" name="Google Shape;636;p26"/>
          <p:cNvSpPr txBox="1"/>
          <p:nvPr/>
        </p:nvSpPr>
        <p:spPr>
          <a:xfrm>
            <a:off x="735496" y="1377822"/>
            <a:ext cx="10624517" cy="575542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(2018a), “Power system flexibility for the energy transition, Part I: Overview for policy makers”, 2018, International Renewable Energy Agency, Abu Dhabi, </a:t>
            </a:r>
            <a:r>
              <a:rPr lang="en-GB" sz="1600" u="sng">
                <a:solidFill>
                  <a:schemeClr val="dk1"/>
                </a:solidFill>
                <a:latin typeface="Open Sans"/>
                <a:ea typeface="Open Sans"/>
                <a:cs typeface="Open Sans"/>
                <a:sym typeface="Open Sans"/>
                <a:hlinkClick r:id="rId4">
                  <a:extLst>
                    <a:ext uri="{A12FA001-AC4F-418D-AE19-62706E023703}">
                      <ahyp:hlinkClr val="tx"/>
                    </a:ext>
                  </a:extLst>
                </a:hlinkClick>
              </a:rPr>
              <a:t>https://www.irena.org/publications/2018/Nov/Power-system-flexibility-for-the-energy-transition</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(2019e), “Demand-side flexibility for power sector transformation” (2019), International Renewable Energy Agency, Abu Dhabi, </a:t>
            </a:r>
            <a:r>
              <a:rPr lang="en-GB" sz="1600" u="sng">
                <a:solidFill>
                  <a:schemeClr val="dk1"/>
                </a:solidFill>
                <a:latin typeface="Open Sans"/>
                <a:ea typeface="Open Sans"/>
                <a:cs typeface="Open Sans"/>
                <a:sym typeface="Open Sans"/>
                <a:hlinkClick r:id="rId5">
                  <a:extLst>
                    <a:ext uri="{A12FA001-AC4F-418D-AE19-62706E023703}">
                      <ahyp:hlinkClr val="tx"/>
                    </a:ext>
                  </a:extLst>
                </a:hlinkClick>
              </a:rPr>
              <a:t>https://www.irena.org/publications/2019/Dec/Demand-side-flexibility-for-power-sector-transformation</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(2019f), “Innovation landscape brief: Aggregators” (2019), International Renewable Energy Agency, Abu Dhabi, </a:t>
            </a:r>
            <a:r>
              <a:rPr lang="en-GB" sz="1600" u="sng">
                <a:solidFill>
                  <a:schemeClr val="dk1"/>
                </a:solidFill>
                <a:latin typeface="Open Sans"/>
                <a:ea typeface="Open Sans"/>
                <a:cs typeface="Open Sans"/>
                <a:sym typeface="Open Sans"/>
                <a:hlinkClick r:id="rId6">
                  <a:extLst>
                    <a:ext uri="{A12FA001-AC4F-418D-AE19-62706E023703}">
                      <ahyp:hlinkClr val="tx"/>
                    </a:ext>
                  </a:extLst>
                </a:hlinkClick>
              </a:rPr>
              <a:t>https://www.irena.org//media/Files/IRENA/Agency/Publication/2020/Jul/IRENA_Aggregators_2020.pdf?la=en&amp;hash=34E90050F80DD1B012F2E6C9E4C90EE11BED6A82</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(2019g), “Innovation landscape brief: Time-of-use tariff” (2019), International Renewable Energy Agency, Abu Dhabi, </a:t>
            </a:r>
            <a:r>
              <a:rPr lang="en-GB" sz="1600" u="sng">
                <a:solidFill>
                  <a:schemeClr val="dk1"/>
                </a:solidFill>
                <a:latin typeface="Open Sans"/>
                <a:ea typeface="Open Sans"/>
                <a:cs typeface="Open Sans"/>
                <a:sym typeface="Open Sans"/>
                <a:hlinkClick r:id="rId7">
                  <a:extLst>
                    <a:ext uri="{A12FA001-AC4F-418D-AE19-62706E023703}">
                      <ahyp:hlinkClr val="tx"/>
                    </a:ext>
                  </a:extLst>
                </a:hlinkClick>
              </a:rPr>
              <a:t>https://www.irena.org/publications/2019/Jun/Market-Design-Innovation-Landscape-briefs</a:t>
            </a:r>
            <a:endParaRPr sz="1600">
              <a:solidFill>
                <a:schemeClr val="dk1"/>
              </a:solidFill>
              <a:latin typeface="Open Sans"/>
              <a:ea typeface="Open Sans"/>
              <a:cs typeface="Open Sans"/>
              <a:sym typeface="Open Sans"/>
            </a:endParaRPr>
          </a:p>
          <a:p>
            <a:pPr indent="-257175" lvl="0" marL="358775"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(2019h), “Hydrogen: A renewable energy perspective” (2019), International Renewable Energy Agency, Abu Dhabi, </a:t>
            </a:r>
            <a:r>
              <a:rPr lang="en-GB" sz="1600" u="sng">
                <a:solidFill>
                  <a:schemeClr val="dk1"/>
                </a:solidFill>
                <a:latin typeface="Open Sans"/>
                <a:ea typeface="Open Sans"/>
                <a:cs typeface="Open Sans"/>
                <a:sym typeface="Open Sans"/>
                <a:hlinkClick r:id="rId8">
                  <a:extLst>
                    <a:ext uri="{A12FA001-AC4F-418D-AE19-62706E023703}">
                      <ahyp:hlinkClr val="tx"/>
                    </a:ext>
                  </a:extLst>
                </a:hlinkClick>
              </a:rPr>
              <a:t>https://www.irena.org/-/media/Files/IRENA/Agency/Publication/2019/Sep/IRENA_Hydrogen_2019.pdf</a:t>
            </a:r>
            <a:endParaRPr sz="1600">
              <a:solidFill>
                <a:schemeClr val="dk1"/>
              </a:solidFill>
              <a:latin typeface="Open Sans"/>
              <a:ea typeface="Open Sans"/>
              <a:cs typeface="Open Sans"/>
              <a:sym typeface="Open Sans"/>
            </a:endParaRPr>
          </a:p>
          <a:p>
            <a:pPr indent="0" lvl="0" marL="358775"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358775"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pic>
        <p:nvPicPr>
          <p:cNvPr descr="https://ukc-powerpoint.officeapps.live.com/pods/GetClipboardImage.ashx?Id=fdd7a6e6-5703-4923-b815-7eb6e6a19c62&amp;DC=GUK4&amp;wdoverrides=GetClipboardImageEnabled:true" id="641" name="Google Shape;641;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pic>
        <p:nvPicPr>
          <p:cNvPr descr="Graphical user interface, text" id="646" name="Google Shape;646;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47" name="Google Shape;647;p28"/>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Graphical user interface, text&#10;&#10;Description automatically generated" id="113" name="Google Shape;113;p3"/>
          <p:cNvPicPr preferRelativeResize="0"/>
          <p:nvPr/>
        </p:nvPicPr>
        <p:blipFill rotWithShape="1">
          <a:blip r:embed="rId3">
            <a:alphaModFix/>
          </a:blip>
          <a:srcRect b="0" l="0" r="0" t="0"/>
          <a:stretch/>
        </p:blipFill>
        <p:spPr>
          <a:xfrm>
            <a:off x="22650" y="-223"/>
            <a:ext cx="12192000" cy="6858000"/>
          </a:xfrm>
          <a:prstGeom prst="rect">
            <a:avLst/>
          </a:prstGeom>
          <a:noFill/>
          <a:ln>
            <a:noFill/>
          </a:ln>
        </p:spPr>
      </p:pic>
      <p:sp>
        <p:nvSpPr>
          <p:cNvPr id="114" name="Google Shape;114;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5" name="Google Shape;115;p3"/>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13.1.1 Accelerating growth of renewables</a:t>
            </a:r>
            <a:endParaRPr/>
          </a:p>
        </p:txBody>
      </p:sp>
      <p:sp>
        <p:nvSpPr>
          <p:cNvPr id="116" name="Google Shape;116;p3"/>
          <p:cNvSpPr txBox="1"/>
          <p:nvPr/>
        </p:nvSpPr>
        <p:spPr>
          <a:xfrm>
            <a:off x="887214" y="4640"/>
            <a:ext cx="8855302"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13.1 VRE integration challenge</a:t>
            </a:r>
            <a:endParaRPr/>
          </a:p>
        </p:txBody>
      </p:sp>
      <p:grpSp>
        <p:nvGrpSpPr>
          <p:cNvPr id="117" name="Google Shape;117;p3"/>
          <p:cNvGrpSpPr/>
          <p:nvPr/>
        </p:nvGrpSpPr>
        <p:grpSpPr>
          <a:xfrm>
            <a:off x="548649" y="1885182"/>
            <a:ext cx="10968605" cy="3834037"/>
            <a:chOff x="525999" y="2161493"/>
            <a:chExt cx="10968605" cy="3834037"/>
          </a:xfrm>
        </p:grpSpPr>
        <p:sp>
          <p:nvSpPr>
            <p:cNvPr id="118" name="Google Shape;118;p3"/>
            <p:cNvSpPr txBox="1"/>
            <p:nvPr/>
          </p:nvSpPr>
          <p:spPr>
            <a:xfrm>
              <a:off x="525999" y="2161493"/>
              <a:ext cx="4912958" cy="3604928"/>
            </a:xfrm>
            <a:prstGeom prst="rect">
              <a:avLst/>
            </a:prstGeom>
            <a:noFill/>
            <a:ln>
              <a:noFill/>
            </a:ln>
          </p:spPr>
          <p:txBody>
            <a:bodyPr anchorCtr="0" anchor="t" bIns="91425" lIns="91425" spcFirstLastPara="1" rIns="91425" wrap="square" tIns="91425">
              <a:noAutofit/>
            </a:bodyPr>
            <a:lstStyle/>
            <a:p>
              <a:pPr indent="-215900" lvl="0" marL="361950" marR="0" rtl="0" algn="l">
                <a:lnSpc>
                  <a:spcPct val="90000"/>
                </a:lnSpc>
                <a:spcBef>
                  <a:spcPts val="1000"/>
                </a:spcBef>
                <a:spcAft>
                  <a:spcPts val="0"/>
                </a:spcAft>
                <a:buClr>
                  <a:schemeClr val="dk1"/>
                </a:buClr>
                <a:buSzPts val="2500"/>
                <a:buFont typeface="Arial"/>
                <a:buChar char="•"/>
              </a:pPr>
              <a:r>
                <a:rPr lang="en-GB" sz="2000">
                  <a:solidFill>
                    <a:schemeClr val="dk1"/>
                  </a:solidFill>
                  <a:latin typeface="Open Sans"/>
                  <a:ea typeface="Open Sans"/>
                  <a:cs typeface="Open Sans"/>
                  <a:sym typeface="Open Sans"/>
                </a:rPr>
                <a:t>Variable renewable energy (VRE), mainly solar and wind, have become cheaper than conventional thermal and nuclear power plants and their share in power generation is growing rapidly.</a:t>
              </a:r>
              <a:endParaRPr/>
            </a:p>
            <a:p>
              <a:pPr indent="-215900" lvl="0" marL="361950" marR="0" rtl="0" algn="l">
                <a:lnSpc>
                  <a:spcPct val="90000"/>
                </a:lnSpc>
                <a:spcBef>
                  <a:spcPts val="1000"/>
                </a:spcBef>
                <a:spcAft>
                  <a:spcPts val="0"/>
                </a:spcAft>
                <a:buClr>
                  <a:schemeClr val="dk1"/>
                </a:buClr>
                <a:buSzPts val="2500"/>
                <a:buFont typeface="Arial"/>
                <a:buChar char="•"/>
              </a:pPr>
              <a:r>
                <a:rPr lang="en-GB" sz="2000">
                  <a:solidFill>
                    <a:schemeClr val="dk1"/>
                  </a:solidFill>
                  <a:latin typeface="Open Sans"/>
                  <a:ea typeface="Open Sans"/>
                  <a:cs typeface="Open Sans"/>
                  <a:sym typeface="Open Sans"/>
                </a:rPr>
                <a:t>Solar and wind are indigenous resources, and their rapid growth reduces fuel security concerns. However, the growing penetration of VRE in the power system is causing concerns for the reliable provision of electricity. </a:t>
              </a:r>
              <a:endParaRPr sz="2000">
                <a:solidFill>
                  <a:schemeClr val="dk1"/>
                </a:solidFill>
                <a:latin typeface="Calibri"/>
                <a:ea typeface="Calibri"/>
                <a:cs typeface="Calibri"/>
                <a:sym typeface="Calibri"/>
              </a:endParaRPr>
            </a:p>
            <a:p>
              <a:pPr indent="0" lvl="0" marL="146050" marR="0" rtl="0" algn="l">
                <a:lnSpc>
                  <a:spcPct val="90000"/>
                </a:lnSpc>
                <a:spcBef>
                  <a:spcPts val="10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pic>
          <p:nvPicPr>
            <p:cNvPr id="119" name="Google Shape;119;p3"/>
            <p:cNvPicPr preferRelativeResize="0"/>
            <p:nvPr/>
          </p:nvPicPr>
          <p:blipFill rotWithShape="1">
            <a:blip r:embed="rId4">
              <a:alphaModFix/>
            </a:blip>
            <a:srcRect b="0" l="0" r="0" t="0"/>
            <a:stretch/>
          </p:blipFill>
          <p:spPr>
            <a:xfrm>
              <a:off x="5562603" y="2290461"/>
              <a:ext cx="5932001" cy="3705069"/>
            </a:xfrm>
            <a:prstGeom prst="rect">
              <a:avLst/>
            </a:prstGeom>
            <a:noFill/>
            <a:ln>
              <a:noFill/>
            </a:ln>
          </p:spPr>
        </p:pic>
      </p:grpSp>
      <p:sp>
        <p:nvSpPr>
          <p:cNvPr id="120" name="Google Shape;120;p3"/>
          <p:cNvSpPr txBox="1"/>
          <p:nvPr/>
        </p:nvSpPr>
        <p:spPr>
          <a:xfrm>
            <a:off x="6118650" y="5849119"/>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2019a</a:t>
            </a:r>
            <a:endParaRPr/>
          </a:p>
        </p:txBody>
      </p:sp>
      <p:pic>
        <p:nvPicPr>
          <p:cNvPr id="121" name="Google Shape;121;p3"/>
          <p:cNvPicPr preferRelativeResize="0"/>
          <p:nvPr/>
        </p:nvPicPr>
        <p:blipFill rotWithShape="1">
          <a:blip r:embed="rId5">
            <a:alphaModFix/>
          </a:blip>
          <a:srcRect b="0" l="0" r="0" t="0"/>
          <a:stretch/>
        </p:blipFill>
        <p:spPr>
          <a:xfrm>
            <a:off x="399851" y="201814"/>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Graphical user interface, text&#10;&#10;Description automatically generated" id="127" name="Google Shape;127;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8" name="Google Shape;128;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29" name="Google Shape;129;p4"/>
          <p:cNvSpPr/>
          <p:nvPr/>
        </p:nvSpPr>
        <p:spPr>
          <a:xfrm>
            <a:off x="921460" y="139820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13.1.2 System integration challenge</a:t>
            </a:r>
            <a:endParaRPr b="1" sz="2000">
              <a:solidFill>
                <a:srgbClr val="9CC2E5"/>
              </a:solidFill>
              <a:latin typeface="Open Sans"/>
              <a:ea typeface="Open Sans"/>
              <a:cs typeface="Open Sans"/>
              <a:sym typeface="Open Sans"/>
            </a:endParaRPr>
          </a:p>
        </p:txBody>
      </p:sp>
      <p:sp>
        <p:nvSpPr>
          <p:cNvPr id="130" name="Google Shape;130;p4"/>
          <p:cNvSpPr txBox="1"/>
          <p:nvPr/>
        </p:nvSpPr>
        <p:spPr>
          <a:xfrm>
            <a:off x="887215" y="4640"/>
            <a:ext cx="9744264" cy="137923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13.1 VRE integration challenge</a:t>
            </a:r>
            <a:endParaRPr/>
          </a:p>
        </p:txBody>
      </p:sp>
      <p:sp>
        <p:nvSpPr>
          <p:cNvPr id="131" name="Google Shape;131;p4"/>
          <p:cNvSpPr txBox="1"/>
          <p:nvPr/>
        </p:nvSpPr>
        <p:spPr>
          <a:xfrm>
            <a:off x="887215" y="4577984"/>
            <a:ext cx="10083744" cy="174478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1"/>
              </a:buClr>
              <a:buSzPts val="2025"/>
              <a:buFont typeface="Arial"/>
              <a:buNone/>
            </a:pPr>
            <a:r>
              <a:rPr lang="en-GB" sz="1500">
                <a:solidFill>
                  <a:schemeClr val="dk1"/>
                </a:solidFill>
                <a:latin typeface="Open Sans"/>
                <a:ea typeface="Open Sans"/>
                <a:cs typeface="Open Sans"/>
                <a:sym typeface="Open Sans"/>
              </a:rPr>
              <a:t>      The system balancing and renewable integration challenge is commonly assessed over three timescales:  </a:t>
            </a:r>
            <a:endParaRPr sz="1500">
              <a:solidFill>
                <a:schemeClr val="dk1"/>
              </a:solidFill>
              <a:latin typeface="Open Sans"/>
              <a:ea typeface="Open Sans"/>
              <a:cs typeface="Open Sans"/>
              <a:sym typeface="Open Sans"/>
            </a:endParaRPr>
          </a:p>
          <a:p>
            <a:pPr indent="-228600" lvl="0" marL="228600" marR="0" rtl="0" algn="l">
              <a:lnSpc>
                <a:spcPct val="90000"/>
              </a:lnSpc>
              <a:spcBef>
                <a:spcPts val="2200"/>
              </a:spcBef>
              <a:spcAft>
                <a:spcPts val="0"/>
              </a:spcAft>
              <a:buClr>
                <a:schemeClr val="dk1"/>
              </a:buClr>
              <a:buSzPts val="2100"/>
              <a:buFont typeface="Arial"/>
              <a:buChar char="•"/>
            </a:pPr>
            <a:r>
              <a:rPr b="1" lang="en-GB" sz="1400">
                <a:solidFill>
                  <a:schemeClr val="dk1"/>
                </a:solidFill>
                <a:latin typeface="Open Sans"/>
                <a:ea typeface="Open Sans"/>
                <a:cs typeface="Open Sans"/>
                <a:sym typeface="Open Sans"/>
              </a:rPr>
              <a:t>Stability and resilience:</a:t>
            </a:r>
            <a:r>
              <a:rPr lang="en-GB" sz="1400">
                <a:solidFill>
                  <a:schemeClr val="dk1"/>
                </a:solidFill>
                <a:latin typeface="Open Sans"/>
                <a:ea typeface="Open Sans"/>
                <a:cs typeface="Open Sans"/>
                <a:sym typeface="Open Sans"/>
              </a:rPr>
              <a:t>  The system's ability to recover from disturbance (in seconds).</a:t>
            </a:r>
            <a:endParaRPr sz="1400">
              <a:solidFill>
                <a:schemeClr val="dk1"/>
              </a:solidFill>
              <a:latin typeface="Open Sans"/>
              <a:ea typeface="Open Sans"/>
              <a:cs typeface="Open Sans"/>
              <a:sym typeface="Open Sans"/>
            </a:endParaRPr>
          </a:p>
          <a:p>
            <a:pPr indent="-228600" lvl="0" marL="228600" marR="0" rtl="0" algn="l">
              <a:lnSpc>
                <a:spcPct val="90000"/>
              </a:lnSpc>
              <a:spcBef>
                <a:spcPts val="1000"/>
              </a:spcBef>
              <a:spcAft>
                <a:spcPts val="0"/>
              </a:spcAft>
              <a:buClr>
                <a:schemeClr val="dk1"/>
              </a:buClr>
              <a:buSzPts val="2100"/>
              <a:buFont typeface="Arial"/>
              <a:buChar char="•"/>
            </a:pPr>
            <a:r>
              <a:rPr b="1" lang="en-GB" sz="1400">
                <a:solidFill>
                  <a:schemeClr val="dk1"/>
                </a:solidFill>
                <a:latin typeface="Open Sans"/>
                <a:ea typeface="Open Sans"/>
                <a:cs typeface="Open Sans"/>
                <a:sym typeface="Open Sans"/>
              </a:rPr>
              <a:t>Balancing and operational security:</a:t>
            </a:r>
            <a:r>
              <a:rPr lang="en-GB" sz="1400">
                <a:solidFill>
                  <a:schemeClr val="dk1"/>
                </a:solidFill>
                <a:latin typeface="Open Sans"/>
                <a:ea typeface="Open Sans"/>
                <a:cs typeface="Open Sans"/>
                <a:sym typeface="Open Sans"/>
              </a:rPr>
              <a:t> The ability of the system to retain the balance of demand (Minutes to days).</a:t>
            </a:r>
            <a:endParaRPr/>
          </a:p>
          <a:p>
            <a:pPr indent="-228600" lvl="0" marL="228600" marR="0" rtl="0" algn="l">
              <a:lnSpc>
                <a:spcPct val="90000"/>
              </a:lnSpc>
              <a:spcBef>
                <a:spcPts val="1000"/>
              </a:spcBef>
              <a:spcAft>
                <a:spcPts val="0"/>
              </a:spcAft>
              <a:buClr>
                <a:schemeClr val="dk1"/>
              </a:buClr>
              <a:buSzPts val="2100"/>
              <a:buFont typeface="Arial"/>
              <a:buChar char="•"/>
            </a:pPr>
            <a:r>
              <a:rPr b="1" lang="en-GB" sz="1400">
                <a:solidFill>
                  <a:schemeClr val="dk1"/>
                </a:solidFill>
                <a:latin typeface="Open Sans"/>
                <a:ea typeface="Open Sans"/>
                <a:cs typeface="Open Sans"/>
                <a:sym typeface="Open Sans"/>
              </a:rPr>
              <a:t>Adequacy: </a:t>
            </a:r>
            <a:r>
              <a:rPr lang="en-GB" sz="1400">
                <a:solidFill>
                  <a:schemeClr val="dk1"/>
                </a:solidFill>
                <a:latin typeface="Open Sans"/>
                <a:ea typeface="Open Sans"/>
                <a:cs typeface="Open Sans"/>
                <a:sym typeface="Open Sans"/>
              </a:rPr>
              <a:t>The ability of the electricity system to supply the peak and aggregate electrical demand within an area at all times (Months to years).</a:t>
            </a:r>
            <a:endParaRPr sz="1400">
              <a:solidFill>
                <a:schemeClr val="dk1"/>
              </a:solidFill>
              <a:latin typeface="Open Sans"/>
              <a:ea typeface="Open Sans"/>
              <a:cs typeface="Open Sans"/>
              <a:sym typeface="Open Sans"/>
            </a:endParaRPr>
          </a:p>
          <a:p>
            <a:pPr indent="-219075" lvl="0" marL="285750" marR="0" rtl="0" algn="l">
              <a:lnSpc>
                <a:spcPct val="90000"/>
              </a:lnSpc>
              <a:spcBef>
                <a:spcPts val="1000"/>
              </a:spcBef>
              <a:spcAft>
                <a:spcPts val="0"/>
              </a:spcAft>
              <a:buClr>
                <a:schemeClr val="dk1"/>
              </a:buClr>
              <a:buSzPts val="1050"/>
              <a:buFont typeface="Arial"/>
              <a:buNone/>
            </a:pPr>
            <a:r>
              <a:t/>
            </a:r>
            <a:endParaRPr sz="1050">
              <a:solidFill>
                <a:schemeClr val="dk1"/>
              </a:solidFill>
              <a:latin typeface="Calibri"/>
              <a:ea typeface="Calibri"/>
              <a:cs typeface="Calibri"/>
              <a:sym typeface="Calibri"/>
            </a:endParaRPr>
          </a:p>
          <a:p>
            <a:pPr indent="0" lvl="0" marL="0" marR="0" rtl="0" algn="l">
              <a:lnSpc>
                <a:spcPct val="90000"/>
              </a:lnSpc>
              <a:spcBef>
                <a:spcPts val="2200"/>
              </a:spcBef>
              <a:spcAft>
                <a:spcPts val="0"/>
              </a:spcAft>
              <a:buClr>
                <a:schemeClr val="dk1"/>
              </a:buClr>
              <a:buSzPts val="1050"/>
              <a:buFont typeface="Arial"/>
              <a:buNone/>
            </a:pPr>
            <a:r>
              <a:t/>
            </a:r>
            <a:endParaRPr sz="1050">
              <a:solidFill>
                <a:schemeClr val="dk1"/>
              </a:solidFill>
              <a:latin typeface="Calibri"/>
              <a:ea typeface="Calibri"/>
              <a:cs typeface="Calibri"/>
              <a:sym typeface="Calibri"/>
            </a:endParaRPr>
          </a:p>
          <a:p>
            <a:pPr indent="0" lvl="0" marL="0" marR="0" rtl="0" algn="l">
              <a:lnSpc>
                <a:spcPct val="90000"/>
              </a:lnSpc>
              <a:spcBef>
                <a:spcPts val="2200"/>
              </a:spcBef>
              <a:spcAft>
                <a:spcPts val="1200"/>
              </a:spcAft>
              <a:buClr>
                <a:schemeClr val="dk1"/>
              </a:buClr>
              <a:buSzPts val="1050"/>
              <a:buFont typeface="Arial"/>
              <a:buNone/>
            </a:pPr>
            <a:r>
              <a:t/>
            </a:r>
            <a:endParaRPr sz="1050">
              <a:solidFill>
                <a:schemeClr val="dk1"/>
              </a:solidFill>
              <a:latin typeface="Calibri"/>
              <a:ea typeface="Calibri"/>
              <a:cs typeface="Calibri"/>
              <a:sym typeface="Calibri"/>
            </a:endParaRPr>
          </a:p>
        </p:txBody>
      </p:sp>
      <p:grpSp>
        <p:nvGrpSpPr>
          <p:cNvPr id="132" name="Google Shape;132;p4"/>
          <p:cNvGrpSpPr/>
          <p:nvPr/>
        </p:nvGrpSpPr>
        <p:grpSpPr>
          <a:xfrm>
            <a:off x="2541057" y="1916542"/>
            <a:ext cx="7397469" cy="2380095"/>
            <a:chOff x="2034977" y="2107364"/>
            <a:chExt cx="5505317" cy="1260079"/>
          </a:xfrm>
        </p:grpSpPr>
        <p:cxnSp>
          <p:nvCxnSpPr>
            <p:cNvPr id="133" name="Google Shape;133;p4"/>
            <p:cNvCxnSpPr/>
            <p:nvPr/>
          </p:nvCxnSpPr>
          <p:spPr>
            <a:xfrm>
              <a:off x="2138954" y="3170420"/>
              <a:ext cx="4734036" cy="0"/>
            </a:xfrm>
            <a:prstGeom prst="straightConnector1">
              <a:avLst/>
            </a:prstGeom>
            <a:noFill/>
            <a:ln cap="flat" cmpd="sng" w="28575">
              <a:solidFill>
                <a:schemeClr val="accent1"/>
              </a:solidFill>
              <a:prstDash val="solid"/>
              <a:miter lim="800000"/>
              <a:headEnd len="sm" w="sm" type="none"/>
              <a:tailEnd len="med" w="med" type="triangle"/>
            </a:ln>
          </p:spPr>
        </p:cxnSp>
        <p:cxnSp>
          <p:nvCxnSpPr>
            <p:cNvPr id="134" name="Google Shape;134;p4"/>
            <p:cNvCxnSpPr/>
            <p:nvPr/>
          </p:nvCxnSpPr>
          <p:spPr>
            <a:xfrm rot="10800000">
              <a:off x="2138954" y="2173574"/>
              <a:ext cx="0" cy="996846"/>
            </a:xfrm>
            <a:prstGeom prst="straightConnector1">
              <a:avLst/>
            </a:prstGeom>
            <a:noFill/>
            <a:ln cap="flat" cmpd="sng" w="9525">
              <a:solidFill>
                <a:schemeClr val="accent1"/>
              </a:solidFill>
              <a:prstDash val="dash"/>
              <a:miter lim="800000"/>
              <a:headEnd len="sm" w="sm" type="none"/>
              <a:tailEnd len="sm" w="sm" type="none"/>
            </a:ln>
          </p:spPr>
        </p:cxnSp>
        <p:cxnSp>
          <p:nvCxnSpPr>
            <p:cNvPr id="135" name="Google Shape;135;p4"/>
            <p:cNvCxnSpPr/>
            <p:nvPr/>
          </p:nvCxnSpPr>
          <p:spPr>
            <a:xfrm rot="10800000">
              <a:off x="3379078" y="2173574"/>
              <a:ext cx="0" cy="996846"/>
            </a:xfrm>
            <a:prstGeom prst="straightConnector1">
              <a:avLst/>
            </a:prstGeom>
            <a:noFill/>
            <a:ln cap="flat" cmpd="sng" w="9525">
              <a:solidFill>
                <a:schemeClr val="accent1"/>
              </a:solidFill>
              <a:prstDash val="dash"/>
              <a:miter lim="800000"/>
              <a:headEnd len="sm" w="sm" type="none"/>
              <a:tailEnd len="sm" w="sm" type="none"/>
            </a:ln>
          </p:spPr>
        </p:cxnSp>
        <p:cxnSp>
          <p:nvCxnSpPr>
            <p:cNvPr id="136" name="Google Shape;136;p4"/>
            <p:cNvCxnSpPr/>
            <p:nvPr/>
          </p:nvCxnSpPr>
          <p:spPr>
            <a:xfrm rot="10800000">
              <a:off x="5385542" y="2173574"/>
              <a:ext cx="0" cy="996846"/>
            </a:xfrm>
            <a:prstGeom prst="straightConnector1">
              <a:avLst/>
            </a:prstGeom>
            <a:noFill/>
            <a:ln cap="flat" cmpd="sng" w="9525">
              <a:solidFill>
                <a:schemeClr val="accent1"/>
              </a:solidFill>
              <a:prstDash val="dash"/>
              <a:miter lim="800000"/>
              <a:headEnd len="sm" w="sm" type="none"/>
              <a:tailEnd len="sm" w="sm" type="none"/>
            </a:ln>
          </p:spPr>
        </p:cxnSp>
        <p:cxnSp>
          <p:nvCxnSpPr>
            <p:cNvPr id="137" name="Google Shape;137;p4"/>
            <p:cNvCxnSpPr/>
            <p:nvPr/>
          </p:nvCxnSpPr>
          <p:spPr>
            <a:xfrm rot="10800000">
              <a:off x="6703458" y="2173574"/>
              <a:ext cx="0" cy="996846"/>
            </a:xfrm>
            <a:prstGeom prst="straightConnector1">
              <a:avLst/>
            </a:prstGeom>
            <a:noFill/>
            <a:ln cap="flat" cmpd="sng" w="9525">
              <a:solidFill>
                <a:schemeClr val="accent1"/>
              </a:solidFill>
              <a:prstDash val="dash"/>
              <a:miter lim="800000"/>
              <a:headEnd len="sm" w="sm" type="none"/>
              <a:tailEnd len="sm" w="sm" type="none"/>
            </a:ln>
          </p:spPr>
        </p:cxnSp>
        <p:sp>
          <p:nvSpPr>
            <p:cNvPr id="138" name="Google Shape;138;p4"/>
            <p:cNvSpPr txBox="1"/>
            <p:nvPr/>
          </p:nvSpPr>
          <p:spPr>
            <a:xfrm>
              <a:off x="2134116" y="2107364"/>
              <a:ext cx="1248824" cy="407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Recovering from disturbance &amp; balancing unpredictable fast changes</a:t>
              </a:r>
              <a:endParaRPr/>
            </a:p>
          </p:txBody>
        </p:sp>
        <p:sp>
          <p:nvSpPr>
            <p:cNvPr id="139" name="Google Shape;139;p4"/>
            <p:cNvSpPr txBox="1"/>
            <p:nvPr/>
          </p:nvSpPr>
          <p:spPr>
            <a:xfrm>
              <a:off x="2180704" y="2937260"/>
              <a:ext cx="1169331" cy="134429"/>
            </a:xfrm>
            <a:prstGeom prst="rect">
              <a:avLst/>
            </a:prstGeom>
            <a:solidFill>
              <a:srgbClr val="79FEFB"/>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Operating reserve &amp; Inertia</a:t>
              </a:r>
              <a:endParaRPr/>
            </a:p>
          </p:txBody>
        </p:sp>
        <p:sp>
          <p:nvSpPr>
            <p:cNvPr id="140" name="Google Shape;140;p4"/>
            <p:cNvSpPr txBox="1"/>
            <p:nvPr/>
          </p:nvSpPr>
          <p:spPr>
            <a:xfrm>
              <a:off x="2034977" y="3233013"/>
              <a:ext cx="633047" cy="1344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Now</a:t>
              </a:r>
              <a:endParaRPr/>
            </a:p>
          </p:txBody>
        </p:sp>
        <p:sp>
          <p:nvSpPr>
            <p:cNvPr id="141" name="Google Shape;141;p4"/>
            <p:cNvSpPr txBox="1"/>
            <p:nvPr/>
          </p:nvSpPr>
          <p:spPr>
            <a:xfrm>
              <a:off x="2765463" y="3233013"/>
              <a:ext cx="1041908" cy="1344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Seconds</a:t>
              </a:r>
              <a:endParaRPr/>
            </a:p>
          </p:txBody>
        </p:sp>
        <p:sp>
          <p:nvSpPr>
            <p:cNvPr id="142" name="Google Shape;142;p4"/>
            <p:cNvSpPr txBox="1"/>
            <p:nvPr/>
          </p:nvSpPr>
          <p:spPr>
            <a:xfrm>
              <a:off x="3388237" y="3233014"/>
              <a:ext cx="1041908" cy="1344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Minutes</a:t>
              </a:r>
              <a:endParaRPr/>
            </a:p>
          </p:txBody>
        </p:sp>
        <p:sp>
          <p:nvSpPr>
            <p:cNvPr id="143" name="Google Shape;143;p4"/>
            <p:cNvSpPr txBox="1"/>
            <p:nvPr/>
          </p:nvSpPr>
          <p:spPr>
            <a:xfrm>
              <a:off x="4127631" y="3230214"/>
              <a:ext cx="1041908" cy="1344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Hours</a:t>
              </a:r>
              <a:endParaRPr/>
            </a:p>
          </p:txBody>
        </p:sp>
        <p:sp>
          <p:nvSpPr>
            <p:cNvPr id="144" name="Google Shape;144;p4"/>
            <p:cNvSpPr txBox="1"/>
            <p:nvPr/>
          </p:nvSpPr>
          <p:spPr>
            <a:xfrm>
              <a:off x="4679801" y="3225786"/>
              <a:ext cx="1041908" cy="1344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Days</a:t>
              </a:r>
              <a:endParaRPr/>
            </a:p>
          </p:txBody>
        </p:sp>
        <p:sp>
          <p:nvSpPr>
            <p:cNvPr id="145" name="Google Shape;145;p4"/>
            <p:cNvSpPr txBox="1"/>
            <p:nvPr/>
          </p:nvSpPr>
          <p:spPr>
            <a:xfrm>
              <a:off x="5645819" y="3233013"/>
              <a:ext cx="1041908" cy="1344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Months</a:t>
              </a:r>
              <a:endParaRPr/>
            </a:p>
          </p:txBody>
        </p:sp>
        <p:sp>
          <p:nvSpPr>
            <p:cNvPr id="146" name="Google Shape;146;p4"/>
            <p:cNvSpPr txBox="1"/>
            <p:nvPr/>
          </p:nvSpPr>
          <p:spPr>
            <a:xfrm>
              <a:off x="6498386" y="3217001"/>
              <a:ext cx="1041908" cy="1344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Years</a:t>
              </a:r>
              <a:endParaRPr/>
            </a:p>
          </p:txBody>
        </p:sp>
        <p:sp>
          <p:nvSpPr>
            <p:cNvPr id="147" name="Google Shape;147;p4"/>
            <p:cNvSpPr txBox="1"/>
            <p:nvPr/>
          </p:nvSpPr>
          <p:spPr>
            <a:xfrm>
              <a:off x="3458563" y="2107364"/>
              <a:ext cx="1577816" cy="3177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Load following: balancing forecast errors (in load and generation) and variability in the net load</a:t>
              </a:r>
              <a:endParaRPr/>
            </a:p>
          </p:txBody>
        </p:sp>
        <p:sp>
          <p:nvSpPr>
            <p:cNvPr id="148" name="Google Shape;148;p4"/>
            <p:cNvSpPr txBox="1"/>
            <p:nvPr/>
          </p:nvSpPr>
          <p:spPr>
            <a:xfrm>
              <a:off x="3413182" y="2538508"/>
              <a:ext cx="919864" cy="130355"/>
            </a:xfrm>
            <a:prstGeom prst="rect">
              <a:avLst/>
            </a:prstGeom>
            <a:solidFill>
              <a:srgbClr val="79FEFB"/>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Real time balancing</a:t>
              </a:r>
              <a:endParaRPr/>
            </a:p>
          </p:txBody>
        </p:sp>
        <p:sp>
          <p:nvSpPr>
            <p:cNvPr id="149" name="Google Shape;149;p4"/>
            <p:cNvSpPr txBox="1"/>
            <p:nvPr/>
          </p:nvSpPr>
          <p:spPr>
            <a:xfrm>
              <a:off x="3962389" y="2741604"/>
              <a:ext cx="820626" cy="130355"/>
            </a:xfrm>
            <a:prstGeom prst="rect">
              <a:avLst/>
            </a:prstGeom>
            <a:solidFill>
              <a:srgbClr val="79FEFB"/>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Intra-day balancing</a:t>
              </a:r>
              <a:endParaRPr/>
            </a:p>
          </p:txBody>
        </p:sp>
        <p:sp>
          <p:nvSpPr>
            <p:cNvPr id="150" name="Google Shape;150;p4"/>
            <p:cNvSpPr txBox="1"/>
            <p:nvPr/>
          </p:nvSpPr>
          <p:spPr>
            <a:xfrm>
              <a:off x="4514172" y="2942420"/>
              <a:ext cx="846652" cy="211828"/>
            </a:xfrm>
            <a:prstGeom prst="rect">
              <a:avLst/>
            </a:prstGeom>
            <a:solidFill>
              <a:srgbClr val="79FEFB"/>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Day-ahead balancing</a:t>
              </a:r>
              <a:endParaRPr/>
            </a:p>
          </p:txBody>
        </p:sp>
        <p:sp>
          <p:nvSpPr>
            <p:cNvPr id="151" name="Google Shape;151;p4"/>
            <p:cNvSpPr txBox="1"/>
            <p:nvPr/>
          </p:nvSpPr>
          <p:spPr>
            <a:xfrm>
              <a:off x="5422380" y="2124899"/>
              <a:ext cx="1344851" cy="3177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Annual and seasonal balancing /Capacity planning</a:t>
              </a:r>
              <a:endParaRPr/>
            </a:p>
          </p:txBody>
        </p:sp>
        <p:sp>
          <p:nvSpPr>
            <p:cNvPr id="152" name="Google Shape;152;p4"/>
            <p:cNvSpPr txBox="1"/>
            <p:nvPr/>
          </p:nvSpPr>
          <p:spPr>
            <a:xfrm>
              <a:off x="5963351" y="2926269"/>
              <a:ext cx="711795" cy="130355"/>
            </a:xfrm>
            <a:prstGeom prst="rect">
              <a:avLst/>
            </a:prstGeom>
            <a:solidFill>
              <a:srgbClr val="79FEFB"/>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Investment</a:t>
              </a:r>
              <a:endParaRPr/>
            </a:p>
          </p:txBody>
        </p:sp>
        <p:sp>
          <p:nvSpPr>
            <p:cNvPr id="153" name="Google Shape;153;p4"/>
            <p:cNvSpPr txBox="1"/>
            <p:nvPr/>
          </p:nvSpPr>
          <p:spPr>
            <a:xfrm>
              <a:off x="5426944" y="2596445"/>
              <a:ext cx="904066" cy="211828"/>
            </a:xfrm>
            <a:prstGeom prst="rect">
              <a:avLst/>
            </a:prstGeom>
            <a:solidFill>
              <a:srgbClr val="79FEFB"/>
            </a:solid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Hydro/Maintenance  scheduling</a:t>
              </a:r>
              <a:endParaRPr/>
            </a:p>
          </p:txBody>
        </p:sp>
      </p:grpSp>
      <p:sp>
        <p:nvSpPr>
          <p:cNvPr id="154" name="Google Shape;154;p4"/>
          <p:cNvSpPr txBox="1"/>
          <p:nvPr/>
        </p:nvSpPr>
        <p:spPr>
          <a:xfrm>
            <a:off x="2541057" y="4350439"/>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2018a</a:t>
            </a:r>
            <a:endParaRPr/>
          </a:p>
        </p:txBody>
      </p:sp>
      <p:pic>
        <p:nvPicPr>
          <p:cNvPr id="155" name="Google Shape;155;p4"/>
          <p:cNvPicPr preferRelativeResize="0"/>
          <p:nvPr/>
        </p:nvPicPr>
        <p:blipFill rotWithShape="1">
          <a:blip r:embed="rId4">
            <a:alphaModFix/>
          </a:blip>
          <a:srcRect b="0" l="0" r="0" t="0"/>
          <a:stretch/>
        </p:blipFill>
        <p:spPr>
          <a:xfrm>
            <a:off x="399852" y="206894"/>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Graphical user interface, text&#10;&#10;Description automatically generated" id="161" name="Google Shape;161;p5"/>
          <p:cNvPicPr preferRelativeResize="0"/>
          <p:nvPr/>
        </p:nvPicPr>
        <p:blipFill rotWithShape="1">
          <a:blip r:embed="rId3">
            <a:alphaModFix/>
          </a:blip>
          <a:srcRect b="0" l="0" r="0" t="0"/>
          <a:stretch/>
        </p:blipFill>
        <p:spPr>
          <a:xfrm>
            <a:off x="0" y="55482"/>
            <a:ext cx="12192000" cy="6858000"/>
          </a:xfrm>
          <a:prstGeom prst="rect">
            <a:avLst/>
          </a:prstGeom>
          <a:noFill/>
          <a:ln>
            <a:noFill/>
          </a:ln>
        </p:spPr>
      </p:pic>
      <p:sp>
        <p:nvSpPr>
          <p:cNvPr id="162" name="Google Shape;162;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3" name="Google Shape;163;p5"/>
          <p:cNvSpPr/>
          <p:nvPr/>
        </p:nvSpPr>
        <p:spPr>
          <a:xfrm>
            <a:off x="887215" y="1373714"/>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13.1.3 The net load</a:t>
            </a:r>
            <a:endParaRPr b="1" sz="2000">
              <a:solidFill>
                <a:srgbClr val="9CC2E5"/>
              </a:solidFill>
              <a:latin typeface="Open Sans"/>
              <a:ea typeface="Open Sans"/>
              <a:cs typeface="Open Sans"/>
              <a:sym typeface="Open Sans"/>
            </a:endParaRPr>
          </a:p>
        </p:txBody>
      </p:sp>
      <p:sp>
        <p:nvSpPr>
          <p:cNvPr id="164" name="Google Shape;164;p5"/>
          <p:cNvSpPr txBox="1"/>
          <p:nvPr/>
        </p:nvSpPr>
        <p:spPr>
          <a:xfrm>
            <a:off x="887215" y="4640"/>
            <a:ext cx="9937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13.1 VRE integration challenge</a:t>
            </a:r>
            <a:endParaRPr/>
          </a:p>
        </p:txBody>
      </p:sp>
      <p:sp>
        <p:nvSpPr>
          <p:cNvPr id="165" name="Google Shape;165;p5"/>
          <p:cNvSpPr txBox="1"/>
          <p:nvPr/>
        </p:nvSpPr>
        <p:spPr>
          <a:xfrm>
            <a:off x="777484" y="2298014"/>
            <a:ext cx="5074485" cy="3268481"/>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The net load is the power demand after accounting for variable renewable output. </a:t>
            </a:r>
            <a:endParaRPr sz="2000">
              <a:solidFill>
                <a:schemeClr val="dk1"/>
              </a:solidFill>
              <a:latin typeface="Open Sans"/>
              <a:ea typeface="Open Sans"/>
              <a:cs typeface="Open Sans"/>
              <a:sym typeface="Open Sans"/>
            </a:endParaRPr>
          </a:p>
          <a:p>
            <a:pPr indent="-228600" lvl="0" marL="228600" marR="0" rtl="0" algn="l">
              <a:lnSpc>
                <a:spcPct val="90000"/>
              </a:lnSpc>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As the share of renewables grows the difference between the power demand and the net load increases. </a:t>
            </a:r>
            <a:endParaRPr sz="2000">
              <a:solidFill>
                <a:schemeClr val="dk1"/>
              </a:solidFill>
              <a:latin typeface="Open Sans"/>
              <a:ea typeface="Open Sans"/>
              <a:cs typeface="Open Sans"/>
              <a:sym typeface="Open Sans"/>
            </a:endParaRPr>
          </a:p>
          <a:p>
            <a:pPr indent="-228600" lvl="0" marL="228600" marR="0" rtl="0" algn="l">
              <a:lnSpc>
                <a:spcPct val="90000"/>
              </a:lnSpc>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The balancing challenge will be greatest at times that demand for electricity and the output from variable power plants are changing simultaneously in opposite directions.</a:t>
            </a:r>
            <a:endParaRPr sz="2000">
              <a:solidFill>
                <a:schemeClr val="dk1"/>
              </a:solidFill>
              <a:latin typeface="Open Sans"/>
              <a:ea typeface="Open Sans"/>
              <a:cs typeface="Open Sans"/>
              <a:sym typeface="Open Sans"/>
            </a:endParaRPr>
          </a:p>
        </p:txBody>
      </p:sp>
      <p:pic>
        <p:nvPicPr>
          <p:cNvPr id="166" name="Google Shape;166;p5"/>
          <p:cNvPicPr preferRelativeResize="0"/>
          <p:nvPr/>
        </p:nvPicPr>
        <p:blipFill rotWithShape="1">
          <a:blip r:embed="rId4">
            <a:alphaModFix/>
          </a:blip>
          <a:srcRect b="0" l="0" r="0" t="0"/>
          <a:stretch/>
        </p:blipFill>
        <p:spPr>
          <a:xfrm>
            <a:off x="5851969" y="2642905"/>
            <a:ext cx="5634057" cy="2923590"/>
          </a:xfrm>
          <a:prstGeom prst="rect">
            <a:avLst/>
          </a:prstGeom>
          <a:noFill/>
          <a:ln>
            <a:noFill/>
          </a:ln>
        </p:spPr>
      </p:pic>
      <p:sp>
        <p:nvSpPr>
          <p:cNvPr id="167" name="Google Shape;167;p5"/>
          <p:cNvSpPr txBox="1"/>
          <p:nvPr/>
        </p:nvSpPr>
        <p:spPr>
          <a:xfrm>
            <a:off x="6265449" y="5599524"/>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2020a</a:t>
            </a:r>
            <a:endParaRPr/>
          </a:p>
        </p:txBody>
      </p:sp>
      <p:pic>
        <p:nvPicPr>
          <p:cNvPr id="168" name="Google Shape;168;p5"/>
          <p:cNvPicPr preferRelativeResize="0"/>
          <p:nvPr/>
        </p:nvPicPr>
        <p:blipFill rotWithShape="1">
          <a:blip r:embed="rId5">
            <a:alphaModFix/>
          </a:blip>
          <a:srcRect b="0" l="0" r="0" t="0"/>
          <a:stretch/>
        </p:blipFill>
        <p:spPr>
          <a:xfrm>
            <a:off x="419143" y="180520"/>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Graphical user interface, text&#10;&#10;Description automatically generated" id="174" name="Google Shape;174;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5" name="Google Shape;175;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6" name="Google Shape;176;p6"/>
          <p:cNvSpPr/>
          <p:nvPr/>
        </p:nvSpPr>
        <p:spPr>
          <a:xfrm>
            <a:off x="1023139" y="14550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13.1.4 Key integration challenges </a:t>
            </a:r>
            <a:r>
              <a:rPr b="1" lang="en-GB" sz="2000">
                <a:solidFill>
                  <a:schemeClr val="dk1"/>
                </a:solidFill>
                <a:latin typeface="Open Sans"/>
                <a:ea typeface="Open Sans"/>
                <a:cs typeface="Open Sans"/>
                <a:sym typeface="Open Sans"/>
              </a:rPr>
              <a:t> </a:t>
            </a:r>
            <a:endParaRPr/>
          </a:p>
        </p:txBody>
      </p:sp>
      <p:sp>
        <p:nvSpPr>
          <p:cNvPr id="177" name="Google Shape;177;p6"/>
          <p:cNvSpPr txBox="1"/>
          <p:nvPr/>
        </p:nvSpPr>
        <p:spPr>
          <a:xfrm>
            <a:off x="887215" y="4640"/>
            <a:ext cx="974426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13.1 VRE integration challenge</a:t>
            </a:r>
            <a:endParaRPr/>
          </a:p>
        </p:txBody>
      </p:sp>
      <p:sp>
        <p:nvSpPr>
          <p:cNvPr id="178" name="Google Shape;178;p6"/>
          <p:cNvSpPr txBox="1"/>
          <p:nvPr/>
        </p:nvSpPr>
        <p:spPr>
          <a:xfrm>
            <a:off x="5594172" y="6033598"/>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2018a</a:t>
            </a:r>
            <a:endParaRPr/>
          </a:p>
        </p:txBody>
      </p:sp>
      <p:pic>
        <p:nvPicPr>
          <p:cNvPr id="179" name="Google Shape;179;p6"/>
          <p:cNvPicPr preferRelativeResize="0"/>
          <p:nvPr/>
        </p:nvPicPr>
        <p:blipFill rotWithShape="1">
          <a:blip r:embed="rId4">
            <a:alphaModFix/>
          </a:blip>
          <a:srcRect b="0" l="0" r="0" t="0"/>
          <a:stretch/>
        </p:blipFill>
        <p:spPr>
          <a:xfrm>
            <a:off x="4942702" y="1902077"/>
            <a:ext cx="6535435" cy="4084608"/>
          </a:xfrm>
          <a:prstGeom prst="rect">
            <a:avLst/>
          </a:prstGeom>
          <a:noFill/>
          <a:ln>
            <a:noFill/>
          </a:ln>
        </p:spPr>
      </p:pic>
      <p:sp>
        <p:nvSpPr>
          <p:cNvPr id="180" name="Google Shape;180;p6"/>
          <p:cNvSpPr txBox="1"/>
          <p:nvPr/>
        </p:nvSpPr>
        <p:spPr>
          <a:xfrm>
            <a:off x="722613" y="2392555"/>
            <a:ext cx="4232446" cy="4062651"/>
          </a:xfrm>
          <a:prstGeom prst="rect">
            <a:avLst/>
          </a:prstGeom>
          <a:noFill/>
          <a:ln>
            <a:noFill/>
          </a:ln>
        </p:spPr>
        <p:txBody>
          <a:bodyPr anchorCtr="0" anchor="t" bIns="45700" lIns="91425" spcFirstLastPara="1" rIns="91425" wrap="square" tIns="45700">
            <a:spAutoFit/>
          </a:bodyPr>
          <a:lstStyle/>
          <a:p>
            <a:pPr indent="-542925" lvl="0" marL="542925" marR="0" rtl="0" algn="l">
              <a:lnSpc>
                <a:spcPct val="150000"/>
              </a:lnSpc>
              <a:spcBef>
                <a:spcPts val="0"/>
              </a:spcBef>
              <a:spcAft>
                <a:spcPts val="0"/>
              </a:spcAft>
              <a:buClr>
                <a:schemeClr val="dk1"/>
              </a:buClr>
              <a:buSzPts val="2000"/>
              <a:buFont typeface="Noto Sans Symbols"/>
              <a:buChar char="⮚"/>
            </a:pPr>
            <a:r>
              <a:rPr lang="en-GB" sz="2000">
                <a:solidFill>
                  <a:schemeClr val="dk1"/>
                </a:solidFill>
                <a:latin typeface="Open Sans"/>
                <a:ea typeface="Open Sans"/>
                <a:cs typeface="Open Sans"/>
                <a:sym typeface="Open Sans"/>
              </a:rPr>
              <a:t>Over-generation &amp; avoiding VRE curtailment</a:t>
            </a:r>
            <a:endParaRPr/>
          </a:p>
          <a:p>
            <a:pPr indent="-542925" lvl="0" marL="542925" marR="0" rtl="0" algn="l">
              <a:lnSpc>
                <a:spcPct val="150000"/>
              </a:lnSpc>
              <a:spcBef>
                <a:spcPts val="0"/>
              </a:spcBef>
              <a:spcAft>
                <a:spcPts val="0"/>
              </a:spcAft>
              <a:buClr>
                <a:schemeClr val="dk1"/>
              </a:buClr>
              <a:buSzPts val="2000"/>
              <a:buFont typeface="Noto Sans Symbols"/>
              <a:buChar char="⮚"/>
            </a:pPr>
            <a:r>
              <a:rPr lang="en-GB" sz="2000">
                <a:solidFill>
                  <a:schemeClr val="dk1"/>
                </a:solidFill>
                <a:latin typeface="Open Sans"/>
                <a:ea typeface="Open Sans"/>
                <a:cs typeface="Open Sans"/>
                <a:sym typeface="Open Sans"/>
              </a:rPr>
              <a:t>Increased ramping rate</a:t>
            </a:r>
            <a:endParaRPr/>
          </a:p>
          <a:p>
            <a:pPr indent="-542925" lvl="0" marL="542925" marR="0" rtl="0" algn="l">
              <a:lnSpc>
                <a:spcPct val="150000"/>
              </a:lnSpc>
              <a:spcBef>
                <a:spcPts val="0"/>
              </a:spcBef>
              <a:spcAft>
                <a:spcPts val="0"/>
              </a:spcAft>
              <a:buClr>
                <a:schemeClr val="dk1"/>
              </a:buClr>
              <a:buSzPts val="2000"/>
              <a:buFont typeface="Noto Sans Symbols"/>
              <a:buChar char="⮚"/>
            </a:pPr>
            <a:r>
              <a:rPr lang="en-GB" sz="2000">
                <a:solidFill>
                  <a:schemeClr val="dk1"/>
                </a:solidFill>
                <a:latin typeface="Open Sans"/>
                <a:ea typeface="Open Sans"/>
                <a:cs typeface="Open Sans"/>
                <a:sym typeface="Open Sans"/>
              </a:rPr>
              <a:t>Increased ramping range</a:t>
            </a:r>
            <a:endParaRPr/>
          </a:p>
          <a:p>
            <a:pPr indent="-542925" lvl="0" marL="542925" marR="0" rtl="0" algn="l">
              <a:lnSpc>
                <a:spcPct val="150000"/>
              </a:lnSpc>
              <a:spcBef>
                <a:spcPts val="0"/>
              </a:spcBef>
              <a:spcAft>
                <a:spcPts val="0"/>
              </a:spcAft>
              <a:buClr>
                <a:srgbClr val="BFBFBF"/>
              </a:buClr>
              <a:buSzPts val="2000"/>
              <a:buFont typeface="Noto Sans Symbols"/>
              <a:buChar char="⮚"/>
            </a:pPr>
            <a:r>
              <a:rPr lang="en-GB" sz="2000">
                <a:solidFill>
                  <a:srgbClr val="BFBFBF"/>
                </a:solidFill>
                <a:latin typeface="Open Sans"/>
                <a:ea typeface="Open Sans"/>
                <a:cs typeface="Open Sans"/>
                <a:sym typeface="Open Sans"/>
              </a:rPr>
              <a:t>Uncertainty &amp; forecast errors</a:t>
            </a:r>
            <a:endParaRPr/>
          </a:p>
          <a:p>
            <a:pPr indent="-542925" lvl="0" marL="542925" marR="0" rtl="0" algn="l">
              <a:lnSpc>
                <a:spcPct val="150000"/>
              </a:lnSpc>
              <a:spcBef>
                <a:spcPts val="0"/>
              </a:spcBef>
              <a:spcAft>
                <a:spcPts val="0"/>
              </a:spcAft>
              <a:buClr>
                <a:srgbClr val="BFBFBF"/>
              </a:buClr>
              <a:buSzPts val="2000"/>
              <a:buFont typeface="Noto Sans Symbols"/>
              <a:buChar char="⮚"/>
            </a:pPr>
            <a:r>
              <a:rPr lang="en-GB" sz="2000">
                <a:solidFill>
                  <a:srgbClr val="BFBFBF"/>
                </a:solidFill>
                <a:latin typeface="Open Sans"/>
                <a:ea typeface="Open Sans"/>
                <a:cs typeface="Open Sans"/>
                <a:sym typeface="Open Sans"/>
              </a:rPr>
              <a:t>System stability &amp; meeting the inertia requirements</a:t>
            </a:r>
            <a:endParaRPr/>
          </a:p>
          <a:p>
            <a:pPr indent="0" lvl="0" marL="0" marR="0" rtl="0" algn="l">
              <a:lnSpc>
                <a:spcPct val="150000"/>
              </a:lnSpc>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1" name="Google Shape;181;p6"/>
          <p:cNvPicPr preferRelativeResize="0"/>
          <p:nvPr/>
        </p:nvPicPr>
        <p:blipFill rotWithShape="1">
          <a:blip r:embed="rId5">
            <a:alphaModFix/>
          </a:blip>
          <a:srcRect b="0" l="0" r="0" t="0"/>
          <a:stretch/>
        </p:blipFill>
        <p:spPr>
          <a:xfrm>
            <a:off x="399852" y="159112"/>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Graphical user interface, text&#10;&#10;Description automatically generated" id="187" name="Google Shape;187;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8" name="Google Shape;188;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9" name="Google Shape;189;p7"/>
          <p:cNvSpPr/>
          <p:nvPr/>
        </p:nvSpPr>
        <p:spPr>
          <a:xfrm>
            <a:off x="986069" y="14128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13.1.5 Key integration challenges</a:t>
            </a:r>
            <a:endParaRPr b="1" sz="2000">
              <a:solidFill>
                <a:srgbClr val="9CC2E5"/>
              </a:solidFill>
              <a:latin typeface="Open Sans"/>
              <a:ea typeface="Open Sans"/>
              <a:cs typeface="Open Sans"/>
              <a:sym typeface="Open Sans"/>
            </a:endParaRPr>
          </a:p>
        </p:txBody>
      </p:sp>
      <p:sp>
        <p:nvSpPr>
          <p:cNvPr id="190" name="Google Shape;190;p7"/>
          <p:cNvSpPr txBox="1"/>
          <p:nvPr/>
        </p:nvSpPr>
        <p:spPr>
          <a:xfrm>
            <a:off x="887215" y="4640"/>
            <a:ext cx="9063544" cy="138939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13.1 VRE integration challenge</a:t>
            </a:r>
            <a:endParaRPr/>
          </a:p>
        </p:txBody>
      </p:sp>
      <p:sp>
        <p:nvSpPr>
          <p:cNvPr id="191" name="Google Shape;191;p7"/>
          <p:cNvSpPr txBox="1"/>
          <p:nvPr/>
        </p:nvSpPr>
        <p:spPr>
          <a:xfrm>
            <a:off x="722613" y="2392555"/>
            <a:ext cx="4232446" cy="4062651"/>
          </a:xfrm>
          <a:prstGeom prst="rect">
            <a:avLst/>
          </a:prstGeom>
          <a:noFill/>
          <a:ln>
            <a:noFill/>
          </a:ln>
        </p:spPr>
        <p:txBody>
          <a:bodyPr anchorCtr="0" anchor="t" bIns="45700" lIns="91425" spcFirstLastPara="1" rIns="91425" wrap="square" tIns="45700">
            <a:spAutoFit/>
          </a:bodyPr>
          <a:lstStyle/>
          <a:p>
            <a:pPr indent="-542925" lvl="0" marL="542925" marR="0" rtl="0" algn="l">
              <a:lnSpc>
                <a:spcPct val="150000"/>
              </a:lnSpc>
              <a:spcBef>
                <a:spcPts val="0"/>
              </a:spcBef>
              <a:spcAft>
                <a:spcPts val="0"/>
              </a:spcAft>
              <a:buClr>
                <a:srgbClr val="BFBFBF"/>
              </a:buClr>
              <a:buSzPts val="2000"/>
              <a:buFont typeface="Noto Sans Symbols"/>
              <a:buChar char="⮚"/>
            </a:pPr>
            <a:r>
              <a:rPr lang="en-GB" sz="2000">
                <a:solidFill>
                  <a:srgbClr val="BFBFBF"/>
                </a:solidFill>
                <a:latin typeface="Open Sans"/>
                <a:ea typeface="Open Sans"/>
                <a:cs typeface="Open Sans"/>
                <a:sym typeface="Open Sans"/>
              </a:rPr>
              <a:t>Over-generation &amp; avoiding VRE curtailment</a:t>
            </a:r>
            <a:endParaRPr/>
          </a:p>
          <a:p>
            <a:pPr indent="-542925" lvl="0" marL="542925" marR="0" rtl="0" algn="l">
              <a:lnSpc>
                <a:spcPct val="150000"/>
              </a:lnSpc>
              <a:spcBef>
                <a:spcPts val="0"/>
              </a:spcBef>
              <a:spcAft>
                <a:spcPts val="0"/>
              </a:spcAft>
              <a:buClr>
                <a:srgbClr val="BFBFBF"/>
              </a:buClr>
              <a:buSzPts val="2000"/>
              <a:buFont typeface="Noto Sans Symbols"/>
              <a:buChar char="⮚"/>
            </a:pPr>
            <a:r>
              <a:rPr lang="en-GB" sz="2000">
                <a:solidFill>
                  <a:srgbClr val="BFBFBF"/>
                </a:solidFill>
                <a:latin typeface="Open Sans"/>
                <a:ea typeface="Open Sans"/>
                <a:cs typeface="Open Sans"/>
                <a:sym typeface="Open Sans"/>
              </a:rPr>
              <a:t>Increased ramping rate</a:t>
            </a:r>
            <a:endParaRPr/>
          </a:p>
          <a:p>
            <a:pPr indent="-542925" lvl="0" marL="542925" marR="0" rtl="0" algn="l">
              <a:lnSpc>
                <a:spcPct val="150000"/>
              </a:lnSpc>
              <a:spcBef>
                <a:spcPts val="0"/>
              </a:spcBef>
              <a:spcAft>
                <a:spcPts val="0"/>
              </a:spcAft>
              <a:buClr>
                <a:srgbClr val="BFBFBF"/>
              </a:buClr>
              <a:buSzPts val="2000"/>
              <a:buFont typeface="Noto Sans Symbols"/>
              <a:buChar char="⮚"/>
            </a:pPr>
            <a:r>
              <a:rPr lang="en-GB" sz="2000">
                <a:solidFill>
                  <a:srgbClr val="BFBFBF"/>
                </a:solidFill>
                <a:latin typeface="Open Sans"/>
                <a:ea typeface="Open Sans"/>
                <a:cs typeface="Open Sans"/>
                <a:sym typeface="Open Sans"/>
              </a:rPr>
              <a:t>Increased ramping range</a:t>
            </a:r>
            <a:endParaRPr/>
          </a:p>
          <a:p>
            <a:pPr indent="-542925" lvl="0" marL="542925" marR="0" rtl="0" algn="l">
              <a:lnSpc>
                <a:spcPct val="150000"/>
              </a:lnSpc>
              <a:spcBef>
                <a:spcPts val="0"/>
              </a:spcBef>
              <a:spcAft>
                <a:spcPts val="0"/>
              </a:spcAft>
              <a:buClr>
                <a:schemeClr val="dk1"/>
              </a:buClr>
              <a:buSzPts val="2000"/>
              <a:buFont typeface="Noto Sans Symbols"/>
              <a:buChar char="⮚"/>
            </a:pPr>
            <a:r>
              <a:rPr lang="en-GB" sz="2000">
                <a:solidFill>
                  <a:schemeClr val="dk1"/>
                </a:solidFill>
                <a:latin typeface="Open Sans"/>
                <a:ea typeface="Open Sans"/>
                <a:cs typeface="Open Sans"/>
                <a:sym typeface="Open Sans"/>
              </a:rPr>
              <a:t>Uncertainty &amp; forecast errors</a:t>
            </a:r>
            <a:endParaRPr/>
          </a:p>
          <a:p>
            <a:pPr indent="-542925" lvl="0" marL="542925" marR="0" rtl="0" algn="l">
              <a:lnSpc>
                <a:spcPct val="150000"/>
              </a:lnSpc>
              <a:spcBef>
                <a:spcPts val="0"/>
              </a:spcBef>
              <a:spcAft>
                <a:spcPts val="0"/>
              </a:spcAft>
              <a:buClr>
                <a:schemeClr val="dk1"/>
              </a:buClr>
              <a:buSzPts val="2000"/>
              <a:buFont typeface="Noto Sans Symbols"/>
              <a:buChar char="⮚"/>
            </a:pPr>
            <a:r>
              <a:rPr lang="en-GB" sz="2000">
                <a:solidFill>
                  <a:schemeClr val="dk1"/>
                </a:solidFill>
                <a:latin typeface="Open Sans"/>
                <a:ea typeface="Open Sans"/>
                <a:cs typeface="Open Sans"/>
                <a:sym typeface="Open Sans"/>
              </a:rPr>
              <a:t>System stability &amp; meeting the inertia requirements</a:t>
            </a:r>
            <a:endParaRPr/>
          </a:p>
          <a:p>
            <a:pPr indent="0" lvl="0" marL="0" marR="0" rtl="0" algn="l">
              <a:lnSpc>
                <a:spcPct val="150000"/>
              </a:lnSpc>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7"/>
          <p:cNvSpPr txBox="1"/>
          <p:nvPr/>
        </p:nvSpPr>
        <p:spPr>
          <a:xfrm>
            <a:off x="5297610" y="6007501"/>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2018a</a:t>
            </a:r>
            <a:endParaRPr/>
          </a:p>
        </p:txBody>
      </p:sp>
      <p:pic>
        <p:nvPicPr>
          <p:cNvPr id="193" name="Google Shape;193;p7"/>
          <p:cNvPicPr preferRelativeResize="0"/>
          <p:nvPr/>
        </p:nvPicPr>
        <p:blipFill rotWithShape="1">
          <a:blip r:embed="rId4">
            <a:alphaModFix/>
          </a:blip>
          <a:srcRect b="0" l="0" r="0" t="0"/>
          <a:stretch/>
        </p:blipFill>
        <p:spPr>
          <a:xfrm>
            <a:off x="5090160" y="2206857"/>
            <a:ext cx="6182545" cy="3720782"/>
          </a:xfrm>
          <a:prstGeom prst="rect">
            <a:avLst/>
          </a:prstGeom>
          <a:noFill/>
          <a:ln>
            <a:noFill/>
          </a:ln>
        </p:spPr>
      </p:pic>
      <p:pic>
        <p:nvPicPr>
          <p:cNvPr id="194" name="Google Shape;194;p7"/>
          <p:cNvPicPr preferRelativeResize="0"/>
          <p:nvPr/>
        </p:nvPicPr>
        <p:blipFill rotWithShape="1">
          <a:blip r:embed="rId5">
            <a:alphaModFix/>
          </a:blip>
          <a:srcRect b="0" l="0" r="0" t="0"/>
          <a:stretch/>
        </p:blipFill>
        <p:spPr>
          <a:xfrm>
            <a:off x="419143" y="159112"/>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01" name="Google Shape;201;p8"/>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202" name="Google Shape;202;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203" name="Google Shape;203;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04" name="Google Shape;204;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5" name="Google Shape;205;p8"/>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13.1 References</a:t>
            </a:r>
            <a:endParaRPr/>
          </a:p>
        </p:txBody>
      </p:sp>
      <p:sp>
        <p:nvSpPr>
          <p:cNvPr id="206" name="Google Shape;206;p8"/>
          <p:cNvSpPr txBox="1"/>
          <p:nvPr/>
        </p:nvSpPr>
        <p:spPr>
          <a:xfrm>
            <a:off x="887215" y="1590635"/>
            <a:ext cx="10624517" cy="532453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(2019a), “Global energy transformation: A roadmap to 2050” (2019 edition), International Renewable Energy Agency, Abu Dhabi, </a:t>
            </a:r>
            <a:r>
              <a:rPr lang="en-GB" sz="1600" u="sng">
                <a:solidFill>
                  <a:srgbClr val="2F5496"/>
                </a:solidFill>
                <a:latin typeface="Open Sans"/>
                <a:ea typeface="Open Sans"/>
                <a:cs typeface="Open Sans"/>
                <a:sym typeface="Open Sans"/>
                <a:hlinkClick r:id="rId4">
                  <a:extLst>
                    <a:ext uri="{A12FA001-AC4F-418D-AE19-62706E023703}">
                      <ahyp:hlinkClr val="tx"/>
                    </a:ext>
                  </a:extLst>
                </a:hlinkClick>
              </a:rPr>
              <a:t>www.irena.org/publications/2019/Apr/Global-energy-transformation-A-roadmap-to-2050-2019Edition</a:t>
            </a:r>
            <a:endParaRPr sz="1600" u="sng">
              <a:solidFill>
                <a:srgbClr val="2F5496"/>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u="sng">
              <a:solidFill>
                <a:srgbClr val="2F5496"/>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IEA (2011), “Harnessing Variable Renewables: a guide to balancing Challenge” (2011), International Energy Agency (IEA). </a:t>
            </a:r>
            <a:r>
              <a:rPr lang="en-GB" sz="1600" u="sng">
                <a:solidFill>
                  <a:schemeClr val="dk1"/>
                </a:solidFill>
                <a:latin typeface="Open Sans"/>
                <a:ea typeface="Open Sans"/>
                <a:cs typeface="Open Sans"/>
                <a:sym typeface="Open Sans"/>
                <a:hlinkClick r:id="rId5">
                  <a:extLst>
                    <a:ext uri="{A12FA001-AC4F-418D-AE19-62706E023703}">
                      <ahyp:hlinkClr val="tx"/>
                    </a:ext>
                  </a:extLst>
                </a:hlinkClick>
              </a:rPr>
              <a:t>https://www.oecd.org/publications/harnessing-variable-renewables-9789264111394-en.htm</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IEA(2020), “Power system in transition, Challenges and opportunities ahead for electricity security”, 2020, International Energy Agency (IEA) </a:t>
            </a:r>
            <a:r>
              <a:rPr lang="en-GB" sz="1600" u="sng">
                <a:solidFill>
                  <a:schemeClr val="dk1"/>
                </a:solidFill>
                <a:latin typeface="Open Sans"/>
                <a:ea typeface="Open Sans"/>
                <a:cs typeface="Open Sans"/>
                <a:sym typeface="Open Sans"/>
                <a:hlinkClick r:id="rId6">
                  <a:extLst>
                    <a:ext uri="{A12FA001-AC4F-418D-AE19-62706E023703}">
                      <ahyp:hlinkClr val="tx"/>
                    </a:ext>
                  </a:extLst>
                </a:hlinkClick>
              </a:rPr>
              <a:t>https://www.iea.org/reports/power-systems-in-transition</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(2018a), “Power system flexibility for the energy transition, Part I: Overview for policy makers”, 2018, International Renewable Energy Agency, Abu Dhabi, </a:t>
            </a:r>
            <a:r>
              <a:rPr lang="en-GB" sz="1600" u="sng">
                <a:solidFill>
                  <a:schemeClr val="dk1"/>
                </a:solidFill>
                <a:latin typeface="Open Sans"/>
                <a:ea typeface="Open Sans"/>
                <a:cs typeface="Open Sans"/>
                <a:sym typeface="Open Sans"/>
                <a:hlinkClick r:id="rId7">
                  <a:extLst>
                    <a:ext uri="{A12FA001-AC4F-418D-AE19-62706E023703}">
                      <ahyp:hlinkClr val="tx"/>
                    </a:ext>
                  </a:extLst>
                </a:hlinkClick>
              </a:rPr>
              <a:t>https://www.irena.org/publications/2018/Nov/Power-system-flexibility-for-the-energy-transition</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rabicPeriod"/>
            </a:pPr>
            <a:r>
              <a:rPr lang="en-GB" sz="1600">
                <a:solidFill>
                  <a:schemeClr val="dk1"/>
                </a:solidFill>
                <a:latin typeface="Open Sans"/>
                <a:ea typeface="Open Sans"/>
                <a:cs typeface="Open Sans"/>
                <a:sym typeface="Open Sans"/>
              </a:rPr>
              <a:t>IRENA (2019b), “Solution to integrate high shares of variable renewable energy” (2019), International Renewable Energy Agency, Abu Dhabi, </a:t>
            </a:r>
            <a:r>
              <a:rPr lang="en-GB" sz="1600" u="sng">
                <a:solidFill>
                  <a:srgbClr val="2F5496"/>
                </a:solidFill>
                <a:latin typeface="Open Sans"/>
                <a:ea typeface="Open Sans"/>
                <a:cs typeface="Open Sans"/>
                <a:sym typeface="Open Sans"/>
              </a:rPr>
              <a:t>https://www.irena.org/publications/2019/Jun/Solutions-to-integrate-high-shares-of-variable-renewable-energy</a:t>
            </a:r>
            <a:endParaRPr/>
          </a:p>
          <a:p>
            <a:pPr indent="0" lvl="0" marL="271463"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263525" marR="0" rtl="0" algn="l">
              <a:spcBef>
                <a:spcPts val="0"/>
              </a:spcBef>
              <a:spcAft>
                <a:spcPts val="0"/>
              </a:spcAft>
              <a:buNone/>
            </a:pPr>
            <a:r>
              <a:t/>
            </a:r>
            <a:endParaRPr sz="1600" u="sng">
              <a:solidFill>
                <a:srgbClr val="2F5496"/>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Graphical user interface, text&#10;&#10;Description automatically generated" id="212" name="Google Shape;212;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3" name="Google Shape;213;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4" name="Google Shape;214;p9"/>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13.2.1 Flexibility of the power system</a:t>
            </a:r>
            <a:endParaRPr b="1" sz="2000">
              <a:solidFill>
                <a:srgbClr val="9CC2E5"/>
              </a:solidFill>
              <a:latin typeface="Open Sans"/>
              <a:ea typeface="Open Sans"/>
              <a:cs typeface="Open Sans"/>
              <a:sym typeface="Open Sans"/>
            </a:endParaRPr>
          </a:p>
        </p:txBody>
      </p:sp>
      <p:sp>
        <p:nvSpPr>
          <p:cNvPr id="215" name="Google Shape;215;p9"/>
          <p:cNvSpPr txBox="1"/>
          <p:nvPr/>
        </p:nvSpPr>
        <p:spPr>
          <a:xfrm>
            <a:off x="887215" y="4640"/>
            <a:ext cx="8840024" cy="137923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13.2 Power System Flexibility</a:t>
            </a:r>
            <a:endParaRPr/>
          </a:p>
        </p:txBody>
      </p:sp>
      <p:sp>
        <p:nvSpPr>
          <p:cNvPr id="216" name="Google Shape;216;p9"/>
          <p:cNvSpPr txBox="1"/>
          <p:nvPr/>
        </p:nvSpPr>
        <p:spPr>
          <a:xfrm>
            <a:off x="392360" y="2058996"/>
            <a:ext cx="10589352" cy="837092"/>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1000"/>
              </a:spcBef>
              <a:spcAft>
                <a:spcPts val="0"/>
              </a:spcAft>
              <a:buClr>
                <a:schemeClr val="dk1"/>
              </a:buClr>
              <a:buSzPts val="2800"/>
              <a:buFont typeface="Arial"/>
              <a:buNone/>
            </a:pPr>
            <a:r>
              <a:rPr lang="en-GB" sz="2800">
                <a:solidFill>
                  <a:schemeClr val="dk1"/>
                </a:solidFill>
                <a:latin typeface="Calibri"/>
                <a:ea typeface="Calibri"/>
                <a:cs typeface="Calibri"/>
                <a:sym typeface="Calibri"/>
              </a:rPr>
              <a:t>     </a:t>
            </a:r>
            <a:r>
              <a:rPr lang="en-GB" sz="2000">
                <a:solidFill>
                  <a:schemeClr val="dk1"/>
                </a:solidFill>
                <a:latin typeface="Open Sans"/>
                <a:ea typeface="Open Sans"/>
                <a:cs typeface="Open Sans"/>
                <a:sym typeface="Open Sans"/>
              </a:rPr>
              <a:t>Flexibility of the power system refers to:</a:t>
            </a:r>
            <a:endParaRPr/>
          </a:p>
        </p:txBody>
      </p:sp>
      <p:sp>
        <p:nvSpPr>
          <p:cNvPr id="217" name="Google Shape;217;p9"/>
          <p:cNvSpPr/>
          <p:nvPr/>
        </p:nvSpPr>
        <p:spPr>
          <a:xfrm>
            <a:off x="887215" y="5072944"/>
            <a:ext cx="1027093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Flexibility is measured in terms of megawatts (MW) available for ramping up and down, over time.</a:t>
            </a:r>
            <a:endParaRPr/>
          </a:p>
        </p:txBody>
      </p:sp>
      <p:sp>
        <p:nvSpPr>
          <p:cNvPr id="218" name="Google Shape;218;p9"/>
          <p:cNvSpPr/>
          <p:nvPr/>
        </p:nvSpPr>
        <p:spPr>
          <a:xfrm>
            <a:off x="887215" y="3145794"/>
            <a:ext cx="9883851" cy="1557866"/>
          </a:xfrm>
          <a:prstGeom prst="roundRect">
            <a:avLst>
              <a:gd fmla="val 10322" name="adj"/>
            </a:avLst>
          </a:prstGeom>
          <a:solidFill>
            <a:srgbClr val="DEFEFD"/>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dk1"/>
                </a:solidFill>
                <a:latin typeface="Open Sans"/>
                <a:ea typeface="Open Sans"/>
                <a:cs typeface="Open Sans"/>
                <a:sym typeface="Open Sans"/>
              </a:rPr>
              <a:t> "The ability of a power system to reliably and cost-effectively manage the variability and uncertainty of demand and supply across all relevant timescales"</a:t>
            </a:r>
            <a:endParaRPr/>
          </a:p>
        </p:txBody>
      </p:sp>
      <p:pic>
        <p:nvPicPr>
          <p:cNvPr id="219" name="Google Shape;219;p9"/>
          <p:cNvPicPr preferRelativeResize="0"/>
          <p:nvPr/>
        </p:nvPicPr>
        <p:blipFill rotWithShape="1">
          <a:blip r:embed="rId4">
            <a:alphaModFix/>
          </a:blip>
          <a:srcRect b="0" l="0" r="0" t="0"/>
          <a:stretch/>
        </p:blipFill>
        <p:spPr>
          <a:xfrm>
            <a:off x="392360" y="206894"/>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