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Open Sans ExtraBold"/>
      <p:bold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i4VBAX0soNQ9E8LL23aZQFslUw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An important alternative to the N.P.V approach is the Internal Rate of Return, or I.R.R. </a:t>
            </a:r>
            <a:endParaRPr/>
          </a:p>
          <a:p>
            <a:pPr indent="0" lvl="0" marL="0" rtl="0" algn="l">
              <a:lnSpc>
                <a:spcPct val="114999"/>
              </a:lnSpc>
              <a:spcBef>
                <a:spcPts val="1000"/>
              </a:spcBef>
              <a:spcAft>
                <a:spcPts val="0"/>
              </a:spcAft>
              <a:buNone/>
            </a:pPr>
            <a:r>
              <a:rPr lang="en-GB"/>
              <a:t>IRR is closely related to N.P.V. </a:t>
            </a:r>
            <a:endParaRPr/>
          </a:p>
          <a:p>
            <a:pPr indent="0" lvl="0" marL="0" rtl="0" algn="l">
              <a:lnSpc>
                <a:spcPct val="114999"/>
              </a:lnSpc>
              <a:spcBef>
                <a:spcPts val="1000"/>
              </a:spcBef>
              <a:spcAft>
                <a:spcPts val="0"/>
              </a:spcAft>
              <a:buNone/>
            </a:pPr>
            <a:r>
              <a:rPr lang="en-GB"/>
              <a:t>The IRR is the discount rate that makes the N.P.V of a project as zero. Therefore, using the NPV formula and solving for a discount rate that makes N.P.V zero will provide the I.R.R of the project.</a:t>
            </a:r>
            <a:endParaRPr/>
          </a:p>
          <a:p>
            <a:pPr indent="0" lvl="0" marL="0" rtl="0" algn="l">
              <a:lnSpc>
                <a:spcPct val="114999"/>
              </a:lnSpc>
              <a:spcBef>
                <a:spcPts val="1000"/>
              </a:spcBef>
              <a:spcAft>
                <a:spcPts val="0"/>
              </a:spcAft>
              <a:buNone/>
            </a:pPr>
            <a:r>
              <a:rPr lang="en-GB"/>
              <a:t>An interpretation of the I.R.R is that it is same as the annual compound rate of interest, the investment earnt from the project revenue. </a:t>
            </a:r>
            <a:endParaRPr/>
          </a:p>
          <a:p>
            <a:pPr indent="0" lvl="0" marL="0" rtl="0" algn="l">
              <a:spcBef>
                <a:spcPts val="1000"/>
              </a:spcBef>
              <a:spcAft>
                <a:spcPts val="0"/>
              </a:spcAft>
              <a:buNone/>
            </a:pPr>
            <a:r>
              <a:t/>
            </a:r>
            <a:endParaRPr/>
          </a:p>
        </p:txBody>
      </p:sp>
      <p:sp>
        <p:nvSpPr>
          <p:cNvPr id="202" name="Google Shape;20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Based on the I.R.R rule, a project is acceptable if the I.R.R exceeds the return required by the investor. Otherwise it is rejected.</a:t>
            </a:r>
            <a:endParaRPr/>
          </a:p>
          <a:p>
            <a:pPr indent="0" lvl="0" marL="0" rtl="0" algn="l">
              <a:spcBef>
                <a:spcPts val="0"/>
              </a:spcBef>
              <a:spcAft>
                <a:spcPts val="0"/>
              </a:spcAft>
              <a:buNone/>
            </a:pPr>
            <a:r>
              <a:rPr lang="en-GB"/>
              <a:t>If you are given two projects to choose from, accept the one with a higher I.R.R. </a:t>
            </a:r>
            <a:endParaRPr/>
          </a:p>
          <a:p>
            <a:pPr indent="0" lvl="0" marL="0" rtl="0" algn="l">
              <a:spcBef>
                <a:spcPts val="0"/>
              </a:spcBef>
              <a:spcAft>
                <a:spcPts val="0"/>
              </a:spcAft>
              <a:buNone/>
            </a:pPr>
            <a:r>
              <a:rPr lang="en-GB"/>
              <a:t>I.R.R is, in general, more popular than N.P.V in investment decision-making processes.</a:t>
            </a:r>
            <a:endParaRPr/>
          </a:p>
          <a:p>
            <a:pPr indent="0" lvl="0" marL="0" rtl="0" algn="l">
              <a:spcBef>
                <a:spcPts val="0"/>
              </a:spcBef>
              <a:spcAft>
                <a:spcPts val="0"/>
              </a:spcAft>
              <a:buNone/>
            </a:pPr>
            <a:r>
              <a:rPr lang="en-GB"/>
              <a:t>I.R.R may have practical advantages over N.P.V. We cannot estimate the N.P.V, unless we know the appropriate discount rate, but we can still estimate the I.R.R.</a:t>
            </a:r>
            <a:endParaRPr/>
          </a:p>
          <a:p>
            <a:pPr indent="0" lvl="0" marL="0" rtl="0" algn="l">
              <a:spcBef>
                <a:spcPts val="0"/>
              </a:spcBef>
              <a:spcAft>
                <a:spcPts val="0"/>
              </a:spcAft>
              <a:buNone/>
            </a:pPr>
            <a:r>
              <a:rPr lang="en-GB"/>
              <a:t>Let us suppose that we did not know the required return on an investment, but we found, for example, that the I.R.R is 40%, which is very high. We would probably accept the project. </a:t>
            </a:r>
            <a:endParaRPr/>
          </a:p>
          <a:p>
            <a:pPr indent="0" lvl="0" marL="0" rtl="0" algn="l">
              <a:spcBef>
                <a:spcPts val="0"/>
              </a:spcBef>
              <a:spcAft>
                <a:spcPts val="0"/>
              </a:spcAft>
              <a:buNone/>
            </a:pPr>
            <a:r>
              <a:rPr lang="en-GB"/>
              <a:t>It may happen that I.R.R and N.P.V lead to contradictory decisions. This means that one project has a lower I.R.R, but a higher N.P.V, than another project. In that case, choose the project with the higher N.P.V.</a:t>
            </a:r>
            <a:endParaRPr/>
          </a:p>
        </p:txBody>
      </p:sp>
      <p:sp>
        <p:nvSpPr>
          <p:cNvPr id="215" name="Google Shape;21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I.R.R approach has some drawbacks too. There may be more than one discount rate that makes the N.P.V zero, giving multiple I.R.R values. The problem arises where a project has non-normal cash flow (non-conventional cash flow pattern). </a:t>
            </a:r>
            <a:endParaRPr/>
          </a:p>
          <a:p>
            <a:pPr indent="0" lvl="0" marL="0" rtl="0" algn="l">
              <a:spcBef>
                <a:spcPts val="0"/>
              </a:spcBef>
              <a:spcAft>
                <a:spcPts val="0"/>
              </a:spcAft>
              <a:buNone/>
            </a:pPr>
            <a:r>
              <a:rPr lang="en-GB"/>
              <a:t>For reference, conventional cash flows (also called normal cash flows) is a cash flow pattern in which cash flows change sign only once, i.e. all net cash outflows occur at the start of the project, followed by all net cash inflows. In other words, there are continuous streams of net cash inflows or net cash outflows. Non-conventional (also called non-normal cash flows) are cash flows that have non-continuous streams of net cash outflows and net cash inflows, i.e. net cash outflows may occur at the start of the project, followed by net cash inflows, followed by further net cash outflows.</a:t>
            </a:r>
            <a:endParaRPr/>
          </a:p>
          <a:p>
            <a:pPr indent="0" lvl="0" marL="0" rtl="0" algn="l">
              <a:spcBef>
                <a:spcPts val="0"/>
              </a:spcBef>
              <a:spcAft>
                <a:spcPts val="0"/>
              </a:spcAft>
              <a:buNone/>
            </a:pPr>
            <a:r>
              <a:rPr lang="en-GB"/>
              <a:t>In the case of multiple I.R.R. values, focus on N.P.V. </a:t>
            </a:r>
            <a:endParaRPr/>
          </a:p>
          <a:p>
            <a:pPr indent="0" lvl="0" marL="0" rtl="0" algn="l">
              <a:spcBef>
                <a:spcPts val="0"/>
              </a:spcBef>
              <a:spcAft>
                <a:spcPts val="0"/>
              </a:spcAft>
              <a:buNone/>
            </a:pPr>
            <a:r>
              <a:rPr lang="en-GB"/>
              <a:t>Both the I.R.R and N.P.V approach dominate the investment decision-making process. </a:t>
            </a:r>
            <a:endParaRPr/>
          </a:p>
          <a:p>
            <a:pPr indent="0" lvl="0" marL="0" rtl="0" algn="l">
              <a:spcBef>
                <a:spcPts val="0"/>
              </a:spcBef>
              <a:spcAft>
                <a:spcPts val="0"/>
              </a:spcAft>
              <a:buNone/>
            </a:pPr>
            <a:br>
              <a:rPr lang="en-GB"/>
            </a:br>
            <a:endParaRPr/>
          </a:p>
          <a:p>
            <a:pPr indent="0" lvl="0" marL="0" rtl="0" algn="l">
              <a:lnSpc>
                <a:spcPct val="114999"/>
              </a:lnSpc>
              <a:spcBef>
                <a:spcPts val="0"/>
              </a:spcBef>
              <a:spcAft>
                <a:spcPts val="0"/>
              </a:spcAft>
              <a:buNone/>
            </a:pPr>
            <a:r>
              <a:t/>
            </a:r>
            <a:endParaRPr/>
          </a:p>
        </p:txBody>
      </p:sp>
      <p:sp>
        <p:nvSpPr>
          <p:cNvPr id="227" name="Google Shape;22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In earlier lectures, you learned about debt and equity capital to finance power projects and different sources for obtaining them. Conditions for financing vary from organization to organization. This section describes some of these sources in greater detail. </a:t>
            </a:r>
            <a:endParaRPr/>
          </a:p>
          <a:p>
            <a:pPr indent="0" lvl="0" marL="0" rtl="0" algn="l">
              <a:lnSpc>
                <a:spcPct val="114999"/>
              </a:lnSpc>
              <a:spcBef>
                <a:spcPts val="1000"/>
              </a:spcBef>
              <a:spcAft>
                <a:spcPts val="0"/>
              </a:spcAft>
              <a:buNone/>
            </a:pPr>
            <a:r>
              <a:rPr lang="en-GB"/>
              <a:t>Because of market circumstances and the large capital requirement of most power projects, a project sponsor, whether a state entity, a well-established corporation, or a new project company, must consider all sources of financing.</a:t>
            </a:r>
            <a:endParaRPr/>
          </a:p>
          <a:p>
            <a:pPr indent="0" lvl="0" marL="0" rtl="0" algn="l">
              <a:lnSpc>
                <a:spcPct val="114999"/>
              </a:lnSpc>
              <a:spcBef>
                <a:spcPts val="1000"/>
              </a:spcBef>
              <a:spcAft>
                <a:spcPts val="0"/>
              </a:spcAft>
              <a:buNone/>
            </a:pPr>
            <a:r>
              <a:rPr lang="en-GB"/>
              <a:t>These include,</a:t>
            </a:r>
            <a:endParaRPr/>
          </a:p>
          <a:p>
            <a:pPr indent="0" lvl="0" marL="0" rtl="0" algn="l">
              <a:lnSpc>
                <a:spcPct val="114999"/>
              </a:lnSpc>
              <a:spcBef>
                <a:spcPts val="1000"/>
              </a:spcBef>
              <a:spcAft>
                <a:spcPts val="0"/>
              </a:spcAft>
              <a:buNone/>
            </a:pPr>
            <a:r>
              <a:rPr lang="en-GB"/>
              <a:t>International financial institutions, and Multilateral development banks.</a:t>
            </a:r>
            <a:endParaRPr/>
          </a:p>
          <a:p>
            <a:pPr indent="0" lvl="0" marL="0" rtl="0" algn="l">
              <a:lnSpc>
                <a:spcPct val="114999"/>
              </a:lnSpc>
              <a:spcBef>
                <a:spcPts val="1000"/>
              </a:spcBef>
              <a:spcAft>
                <a:spcPts val="0"/>
              </a:spcAft>
              <a:buNone/>
            </a:pPr>
            <a:r>
              <a:rPr lang="en-GB"/>
              <a:t>Bilateral agencies, such as the export–import banks of industrialized countries.</a:t>
            </a:r>
            <a:endParaRPr/>
          </a:p>
          <a:p>
            <a:pPr indent="0" lvl="0" marL="0" rtl="0" algn="l">
              <a:lnSpc>
                <a:spcPct val="114999"/>
              </a:lnSpc>
              <a:spcBef>
                <a:spcPts val="1000"/>
              </a:spcBef>
              <a:spcAft>
                <a:spcPts val="0"/>
              </a:spcAft>
              <a:buNone/>
            </a:pPr>
            <a:r>
              <a:rPr lang="en-GB"/>
              <a:t>Commercial banks located in host country and abroad, and institutional providers, the equity market, bonds, and specialized energy and infrastructure funds.</a:t>
            </a:r>
            <a:endParaRPr/>
          </a:p>
          <a:p>
            <a:pPr indent="0" lvl="0" marL="0" rtl="0" algn="l">
              <a:lnSpc>
                <a:spcPct val="114999"/>
              </a:lnSpc>
              <a:spcBef>
                <a:spcPts val="1000"/>
              </a:spcBef>
              <a:spcAft>
                <a:spcPts val="0"/>
              </a:spcAft>
              <a:buNone/>
            </a:pPr>
            <a:r>
              <a:rPr lang="en-GB"/>
              <a:t>Ad hoc sources are equipment suppliers' credits, project contractors' financial contributions, and equity and debt financing by purchasers of project output.</a:t>
            </a:r>
            <a:endParaRPr/>
          </a:p>
          <a:p>
            <a:pPr indent="0" lvl="0" marL="0" rtl="0" algn="l">
              <a:lnSpc>
                <a:spcPct val="114999"/>
              </a:lnSpc>
              <a:spcBef>
                <a:spcPts val="1000"/>
              </a:spcBef>
              <a:spcAft>
                <a:spcPts val="0"/>
              </a:spcAft>
              <a:buNone/>
            </a:pPr>
            <a:r>
              <a:rPr lang="en-GB"/>
              <a:t>In the next slides, we describe some of these sources.</a:t>
            </a:r>
            <a:endParaRPr/>
          </a:p>
        </p:txBody>
      </p:sp>
      <p:sp>
        <p:nvSpPr>
          <p:cNvPr id="239" name="Google Shape;23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b="1" lang="en-GB"/>
              <a:t>International financial institutions,</a:t>
            </a:r>
            <a:r>
              <a:rPr lang="en-GB"/>
              <a:t> </a:t>
            </a:r>
            <a:r>
              <a:rPr b="1" lang="en-GB"/>
              <a:t>I.F.Is,</a:t>
            </a:r>
            <a:r>
              <a:rPr lang="en-GB"/>
              <a:t> are financial institutions that have been established or chartered by more than one country and hence are subjects of international law. Their owners or shareholders are generally national governments. Many of these are </a:t>
            </a:r>
            <a:r>
              <a:rPr b="1" lang="en-GB"/>
              <a:t>multilateral development banks, or for short, M.D.B</a:t>
            </a:r>
            <a:r>
              <a:rPr lang="en-GB"/>
              <a:t>.</a:t>
            </a:r>
            <a:endParaRPr/>
          </a:p>
          <a:p>
            <a:pPr indent="0" lvl="0" marL="0" rtl="0" algn="l">
              <a:spcBef>
                <a:spcPts val="1000"/>
              </a:spcBef>
              <a:spcAft>
                <a:spcPts val="0"/>
              </a:spcAft>
              <a:buNone/>
            </a:pPr>
            <a:r>
              <a:rPr lang="en-GB"/>
              <a:t>A </a:t>
            </a:r>
            <a:r>
              <a:rPr b="1" lang="en-GB"/>
              <a:t>multilateral development bank</a:t>
            </a:r>
            <a:r>
              <a:rPr lang="en-GB"/>
              <a:t> is an institution created by a group of countries that provides financing, and professional advice, for the purpose of development. M.D.Bs, have large memberships, including both developed donor countries and developing borrower countries. M.D.Bs finance projects in the form of long-term loans at market rates, very long-term loans at below market rates, and grants, which often do not carry interest.</a:t>
            </a:r>
            <a:endParaRPr/>
          </a:p>
          <a:p>
            <a:pPr indent="0" lvl="0" marL="0" rtl="0" algn="l">
              <a:lnSpc>
                <a:spcPct val="114999"/>
              </a:lnSpc>
              <a:spcBef>
                <a:spcPts val="0"/>
              </a:spcBef>
              <a:spcAft>
                <a:spcPts val="0"/>
              </a:spcAft>
              <a:buNone/>
            </a:pPr>
            <a:r>
              <a:t/>
            </a:r>
            <a:endParaRPr/>
          </a:p>
        </p:txBody>
      </p:sp>
      <p:sp>
        <p:nvSpPr>
          <p:cNvPr id="252" name="Google Shape;25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Some important M.D.Bs are:</a:t>
            </a:r>
            <a:endParaRPr/>
          </a:p>
          <a:p>
            <a:pPr indent="0" lvl="0" marL="0" rtl="0" algn="l">
              <a:lnSpc>
                <a:spcPct val="114999"/>
              </a:lnSpc>
              <a:spcBef>
                <a:spcPts val="1000"/>
              </a:spcBef>
              <a:spcAft>
                <a:spcPts val="0"/>
              </a:spcAft>
              <a:buNone/>
            </a:pPr>
            <a:r>
              <a:rPr lang="en-GB"/>
              <a:t>World Bank, </a:t>
            </a:r>
            <a:endParaRPr/>
          </a:p>
          <a:p>
            <a:pPr indent="0" lvl="0" marL="0" rtl="0" algn="l">
              <a:lnSpc>
                <a:spcPct val="114999"/>
              </a:lnSpc>
              <a:spcBef>
                <a:spcPts val="1000"/>
              </a:spcBef>
              <a:spcAft>
                <a:spcPts val="0"/>
              </a:spcAft>
              <a:buNone/>
            </a:pPr>
            <a:r>
              <a:rPr lang="en-GB"/>
              <a:t>European Investment Bank,</a:t>
            </a:r>
            <a:endParaRPr/>
          </a:p>
          <a:p>
            <a:pPr indent="0" lvl="0" marL="0" rtl="0" algn="l">
              <a:lnSpc>
                <a:spcPct val="114999"/>
              </a:lnSpc>
              <a:spcBef>
                <a:spcPts val="1000"/>
              </a:spcBef>
              <a:spcAft>
                <a:spcPts val="0"/>
              </a:spcAft>
              <a:buNone/>
            </a:pPr>
            <a:r>
              <a:rPr lang="en-GB"/>
              <a:t>European Bank for Reconstruction and Development,</a:t>
            </a:r>
            <a:endParaRPr/>
          </a:p>
          <a:p>
            <a:pPr indent="0" lvl="0" marL="0" rtl="0" algn="l">
              <a:lnSpc>
                <a:spcPct val="114999"/>
              </a:lnSpc>
              <a:spcBef>
                <a:spcPts val="1000"/>
              </a:spcBef>
              <a:spcAft>
                <a:spcPts val="0"/>
              </a:spcAft>
              <a:buNone/>
            </a:pPr>
            <a:r>
              <a:rPr lang="en-GB"/>
              <a:t>Asian Development Bank, </a:t>
            </a:r>
            <a:endParaRPr/>
          </a:p>
          <a:p>
            <a:pPr indent="0" lvl="0" marL="0" rtl="0" algn="l">
              <a:lnSpc>
                <a:spcPct val="114999"/>
              </a:lnSpc>
              <a:spcBef>
                <a:spcPts val="1000"/>
              </a:spcBef>
              <a:spcAft>
                <a:spcPts val="0"/>
              </a:spcAft>
              <a:buNone/>
            </a:pPr>
            <a:r>
              <a:rPr lang="en-GB"/>
              <a:t>African Development Bank,</a:t>
            </a:r>
            <a:endParaRPr/>
          </a:p>
          <a:p>
            <a:pPr indent="0" lvl="0" marL="0" rtl="0" algn="l">
              <a:lnSpc>
                <a:spcPct val="114999"/>
              </a:lnSpc>
              <a:spcBef>
                <a:spcPts val="1000"/>
              </a:spcBef>
              <a:spcAft>
                <a:spcPts val="0"/>
              </a:spcAft>
              <a:buNone/>
            </a:pPr>
            <a:r>
              <a:rPr lang="en-GB"/>
              <a:t>Inter-American Development Bank, </a:t>
            </a:r>
            <a:endParaRPr/>
          </a:p>
          <a:p>
            <a:pPr indent="0" lvl="0" marL="0" rtl="0" algn="l">
              <a:lnSpc>
                <a:spcPct val="114999"/>
              </a:lnSpc>
              <a:spcBef>
                <a:spcPts val="1000"/>
              </a:spcBef>
              <a:spcAft>
                <a:spcPts val="0"/>
              </a:spcAft>
              <a:buNone/>
            </a:pPr>
            <a:r>
              <a:rPr lang="en-GB"/>
              <a:t>Islamic Development Bank,</a:t>
            </a:r>
            <a:endParaRPr/>
          </a:p>
          <a:p>
            <a:pPr indent="0" lvl="0" marL="0" rtl="0" algn="l">
              <a:lnSpc>
                <a:spcPct val="114999"/>
              </a:lnSpc>
              <a:spcBef>
                <a:spcPts val="1000"/>
              </a:spcBef>
              <a:spcAft>
                <a:spcPts val="0"/>
              </a:spcAft>
              <a:buNone/>
            </a:pPr>
            <a:r>
              <a:rPr lang="en-GB"/>
              <a:t>Other than the World Bank, the rest are regional banks and active in a specific region. In the next slides, we will describe some of these banks' activities in greater detail.</a:t>
            </a:r>
            <a:endParaRPr/>
          </a:p>
          <a:p>
            <a:pPr indent="0" lvl="0" marL="0" rtl="0" algn="l">
              <a:spcBef>
                <a:spcPts val="1000"/>
              </a:spcBef>
              <a:spcAft>
                <a:spcPts val="0"/>
              </a:spcAft>
              <a:buNone/>
            </a:pPr>
            <a:r>
              <a:t/>
            </a:r>
            <a:endParaRPr/>
          </a:p>
          <a:p>
            <a:pPr indent="0" lvl="0" marL="0" rtl="0" algn="l">
              <a:lnSpc>
                <a:spcPct val="114999"/>
              </a:lnSpc>
              <a:spcBef>
                <a:spcPts val="0"/>
              </a:spcBef>
              <a:spcAft>
                <a:spcPts val="0"/>
              </a:spcAft>
              <a:buNone/>
            </a:pPr>
            <a:r>
              <a:t/>
            </a:r>
            <a:endParaRPr/>
          </a:p>
        </p:txBody>
      </p:sp>
      <p:sp>
        <p:nvSpPr>
          <p:cNvPr id="264" name="Google Shape;2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Among multilateral financial organizations, the most important one, in terms of political weight and financing volume, is the World Bank Group. </a:t>
            </a:r>
            <a:endParaRPr/>
          </a:p>
          <a:p>
            <a:pPr indent="0" lvl="0" marL="0" rtl="0" algn="l">
              <a:lnSpc>
                <a:spcPct val="114999"/>
              </a:lnSpc>
              <a:spcBef>
                <a:spcPts val="1000"/>
              </a:spcBef>
              <a:spcAft>
                <a:spcPts val="0"/>
              </a:spcAft>
              <a:buNone/>
            </a:pPr>
            <a:r>
              <a:rPr lang="en-GB"/>
              <a:t>Stakeholders are governments of member countries that have power to make final decisions. </a:t>
            </a:r>
            <a:endParaRPr/>
          </a:p>
          <a:p>
            <a:pPr indent="0" lvl="0" marL="0" rtl="0" algn="l">
              <a:lnSpc>
                <a:spcPct val="114999"/>
              </a:lnSpc>
              <a:spcBef>
                <a:spcPts val="1000"/>
              </a:spcBef>
              <a:spcAft>
                <a:spcPts val="0"/>
              </a:spcAft>
              <a:buNone/>
            </a:pPr>
            <a:r>
              <a:rPr lang="en-GB"/>
              <a:t>The main goals of the World Bank Group are socio-economic development and poverty reduction. The World Bank Group consists of four major agencies through which it contributes to development in member countries in a wide variety of ways, working together with both private and public parties.</a:t>
            </a:r>
            <a:endParaRPr/>
          </a:p>
          <a:p>
            <a:pPr indent="0" lvl="0" marL="0" rtl="0" algn="l">
              <a:lnSpc>
                <a:spcPct val="114999"/>
              </a:lnSpc>
              <a:spcBef>
                <a:spcPts val="1000"/>
              </a:spcBef>
              <a:spcAft>
                <a:spcPts val="0"/>
              </a:spcAft>
              <a:buNone/>
            </a:pPr>
            <a:r>
              <a:rPr lang="en-GB"/>
              <a:t>These are:</a:t>
            </a:r>
            <a:endParaRPr/>
          </a:p>
          <a:p>
            <a:pPr indent="0" lvl="0" marL="0" rtl="0" algn="l">
              <a:lnSpc>
                <a:spcPct val="114999"/>
              </a:lnSpc>
              <a:spcBef>
                <a:spcPts val="1000"/>
              </a:spcBef>
              <a:spcAft>
                <a:spcPts val="0"/>
              </a:spcAft>
              <a:buNone/>
            </a:pPr>
            <a:r>
              <a:rPr lang="en-GB"/>
              <a:t>the I.B.R.D, International Bank for Reconstruction and Development, </a:t>
            </a:r>
            <a:endParaRPr/>
          </a:p>
          <a:p>
            <a:pPr indent="0" lvl="0" marL="0" rtl="0" algn="l">
              <a:lnSpc>
                <a:spcPct val="114999"/>
              </a:lnSpc>
              <a:spcBef>
                <a:spcPts val="1000"/>
              </a:spcBef>
              <a:spcAft>
                <a:spcPts val="0"/>
              </a:spcAft>
              <a:buNone/>
            </a:pPr>
            <a:r>
              <a:rPr lang="en-GB"/>
              <a:t>I.D.A, International Development Association, </a:t>
            </a:r>
            <a:endParaRPr/>
          </a:p>
          <a:p>
            <a:pPr indent="0" lvl="0" marL="0" rtl="0" algn="l">
              <a:lnSpc>
                <a:spcPct val="114999"/>
              </a:lnSpc>
              <a:spcBef>
                <a:spcPts val="1000"/>
              </a:spcBef>
              <a:spcAft>
                <a:spcPts val="0"/>
              </a:spcAft>
              <a:buNone/>
            </a:pPr>
            <a:r>
              <a:rPr lang="en-GB"/>
              <a:t>I.F.C, International Finance Corporation, and,</a:t>
            </a:r>
            <a:endParaRPr/>
          </a:p>
          <a:p>
            <a:pPr indent="0" lvl="0" marL="0" rtl="0" algn="l">
              <a:lnSpc>
                <a:spcPct val="114999"/>
              </a:lnSpc>
              <a:spcBef>
                <a:spcPts val="1000"/>
              </a:spcBef>
              <a:spcAft>
                <a:spcPts val="0"/>
              </a:spcAft>
              <a:buNone/>
            </a:pPr>
            <a:r>
              <a:rPr lang="en-GB"/>
              <a:t>Miga, Multilateral Investment Guarantee Agency. </a:t>
            </a:r>
            <a:endParaRPr/>
          </a:p>
          <a:p>
            <a:pPr indent="0" lvl="0" marL="0" rtl="0" algn="l">
              <a:lnSpc>
                <a:spcPct val="114999"/>
              </a:lnSpc>
              <a:spcBef>
                <a:spcPts val="1000"/>
              </a:spcBef>
              <a:spcAft>
                <a:spcPts val="0"/>
              </a:spcAft>
              <a:buNone/>
            </a:pPr>
            <a:r>
              <a:rPr lang="en-GB"/>
              <a:t>Every agency has distinct role in the common mission of fighting poverty, and promoting sustainable growth in less developed countries. In the next slide, we will give brief descriptions of each of these agencies.</a:t>
            </a:r>
            <a:endParaRPr/>
          </a:p>
          <a:p>
            <a:pPr indent="0" lvl="0" marL="0" rtl="0" algn="l">
              <a:lnSpc>
                <a:spcPct val="114999"/>
              </a:lnSpc>
              <a:spcBef>
                <a:spcPts val="1000"/>
              </a:spcBef>
              <a:spcAft>
                <a:spcPts val="0"/>
              </a:spcAft>
              <a:buNone/>
            </a:pPr>
            <a:r>
              <a:rPr lang="en-GB"/>
              <a:t>The World Bank does not finance nuclear power projects, and has recently adopted the strategy of only financing new coal power plant in rare circumstances.</a:t>
            </a:r>
            <a:endParaRPr/>
          </a:p>
          <a:p>
            <a:pPr indent="0" lvl="0" marL="0" rtl="0" algn="l">
              <a:lnSpc>
                <a:spcPct val="114999"/>
              </a:lnSpc>
              <a:spcBef>
                <a:spcPts val="1000"/>
              </a:spcBef>
              <a:spcAft>
                <a:spcPts val="0"/>
              </a:spcAft>
              <a:buNone/>
            </a:pPr>
            <a:r>
              <a:t/>
            </a:r>
            <a:endParaRPr/>
          </a:p>
        </p:txBody>
      </p:sp>
      <p:sp>
        <p:nvSpPr>
          <p:cNvPr id="276" name="Google Shape;27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The I.B.R.D provides direct loans, partial risk guarantees, partial credit guarantees, and enclave guarantees. Direct loans are available only to governments. To finance projects in the private sector, it uses governments as intermediaries. It provides a loan to the government, which in turn finances the project parties. </a:t>
            </a:r>
            <a:endParaRPr/>
          </a:p>
          <a:p>
            <a:pPr indent="0" lvl="0" marL="0" rtl="0" algn="l">
              <a:lnSpc>
                <a:spcPct val="114999"/>
              </a:lnSpc>
              <a:spcBef>
                <a:spcPts val="1000"/>
              </a:spcBef>
              <a:spcAft>
                <a:spcPts val="0"/>
              </a:spcAft>
              <a:buNone/>
            </a:pPr>
            <a:r>
              <a:rPr lang="en-GB"/>
              <a:t>In case of State utilities, it provides a loan directly to the utility with government guarantee. However, projects are subject to stringent limits and rules set by the I.B.R.D. Other instruments available from the I.B.R.D are related to covering risks and, therefore, will be discussed in a separate lecture</a:t>
            </a:r>
            <a:endParaRPr/>
          </a:p>
          <a:p>
            <a:pPr indent="0" lvl="0" marL="0" rtl="0" algn="l">
              <a:lnSpc>
                <a:spcPct val="114999"/>
              </a:lnSpc>
              <a:spcBef>
                <a:spcPts val="1000"/>
              </a:spcBef>
              <a:spcAft>
                <a:spcPts val="0"/>
              </a:spcAft>
              <a:buNone/>
            </a:pPr>
            <a:r>
              <a:rPr lang="en-GB"/>
              <a:t>The I.D.A provides financial support for poorer countries that fail to meet I.B.R.D financing. It is in the form of very long-term loans of 35–40 years, with long grace periods up to 10 years, and no interest payments; however, there is an annual servicing fee of 0.75%.</a:t>
            </a:r>
            <a:endParaRPr/>
          </a:p>
          <a:p>
            <a:pPr indent="0" lvl="0" marL="0" rtl="0" algn="l">
              <a:lnSpc>
                <a:spcPct val="114999"/>
              </a:lnSpc>
              <a:spcBef>
                <a:spcPts val="1000"/>
              </a:spcBef>
              <a:spcAft>
                <a:spcPts val="0"/>
              </a:spcAft>
              <a:buNone/>
            </a:pPr>
            <a:r>
              <a:rPr lang="en-GB"/>
              <a:t>The I.F.C, provides both loans and equity for private sector projects. This is the only agency that does not require direct intervention, or a guarantee, from the host government to get involved with a financing venture.</a:t>
            </a:r>
            <a:endParaRPr/>
          </a:p>
          <a:p>
            <a:pPr indent="0" lvl="0" marL="0" rtl="0" algn="l">
              <a:lnSpc>
                <a:spcPct val="114999"/>
              </a:lnSpc>
              <a:spcBef>
                <a:spcPts val="1000"/>
              </a:spcBef>
              <a:spcAft>
                <a:spcPts val="0"/>
              </a:spcAft>
              <a:buNone/>
            </a:pPr>
            <a:r>
              <a:rPr lang="en-GB"/>
              <a:t>In addition to loans and guarantee, the I.F.C can also hold a minority equity stake (usually between 5 and 20% up to a maximum of 35%) of the project company as a passive investor, so that it does not intervene in the company’s strategic and operating decisions.</a:t>
            </a:r>
            <a:endParaRPr/>
          </a:p>
          <a:p>
            <a:pPr indent="0" lvl="0" marL="0" rtl="0" algn="l">
              <a:lnSpc>
                <a:spcPct val="114999"/>
              </a:lnSpc>
              <a:spcBef>
                <a:spcPts val="1000"/>
              </a:spcBef>
              <a:spcAft>
                <a:spcPts val="0"/>
              </a:spcAft>
              <a:buNone/>
            </a:pPr>
            <a:r>
              <a:rPr lang="en-GB"/>
              <a:t>The M.I.G.A provides guarantee against political risks and will be dealt with a module on risk.</a:t>
            </a:r>
            <a:endParaRPr/>
          </a:p>
          <a:p>
            <a:pPr indent="0" lvl="0" marL="0" rtl="0" algn="l">
              <a:lnSpc>
                <a:spcPct val="114999"/>
              </a:lnSpc>
              <a:spcBef>
                <a:spcPts val="1000"/>
              </a:spcBef>
              <a:spcAft>
                <a:spcPts val="0"/>
              </a:spcAft>
              <a:buNone/>
            </a:pPr>
            <a:r>
              <a:rPr lang="en-GB"/>
              <a:t>In fiscal 2021, the World Bank approved $10.9 billion in lending to South Asia, including $3.7 billion in I.B.R.D. commitments and $7.1 billion in I.D.A. commitments. The World Bank considers renewable energy as an area of priority and is particularly supportive of such projects, provided that they are economically and technically viable. As mentioned earlier, the World Bank does not finance nuclear power.</a:t>
            </a:r>
            <a:endParaRPr/>
          </a:p>
          <a:p>
            <a:pPr indent="0" lvl="0" marL="0" rtl="0" algn="l">
              <a:lnSpc>
                <a:spcPct val="114999"/>
              </a:lnSpc>
              <a:spcBef>
                <a:spcPts val="0"/>
              </a:spcBef>
              <a:spcAft>
                <a:spcPts val="0"/>
              </a:spcAft>
              <a:buNone/>
            </a:pPr>
            <a:r>
              <a:t/>
            </a:r>
            <a:endParaRPr/>
          </a:p>
        </p:txBody>
      </p:sp>
      <p:sp>
        <p:nvSpPr>
          <p:cNvPr id="288" name="Google Shape;28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Regional development banks are also multilateral financial organizations, but they operate in a more restricted, geographical area than the World Bank. Their share capital is held by governments of countries in the area concerned.</a:t>
            </a:r>
            <a:endParaRPr/>
          </a:p>
          <a:p>
            <a:pPr indent="0" lvl="0" marL="0" rtl="0" algn="l">
              <a:lnSpc>
                <a:spcPct val="114999"/>
              </a:lnSpc>
              <a:spcBef>
                <a:spcPts val="1000"/>
              </a:spcBef>
              <a:spcAft>
                <a:spcPts val="0"/>
              </a:spcAft>
              <a:buNone/>
            </a:pPr>
            <a:r>
              <a:rPr lang="en-GB"/>
              <a:t>The European Investment Bank, E.I.B, is the European Union’s financial agency. Members of the E.I.B are E.U member countries that subscribe to the bank’s equity capital. It offers long-term financing, for specific projects which meet strict criteria in terms of evaluation and selection. To receive E.I.B support, projects must be viable from economic, technical, environmental, and financial standpoints. Similar to the I.F.C, the E.I.B continually seeks to involve private capital in projects it finances, acting as a catalyst for private lenders in order to expand available funds.</a:t>
            </a:r>
            <a:endParaRPr/>
          </a:p>
          <a:p>
            <a:pPr indent="0" lvl="0" marL="0" rtl="0" algn="l">
              <a:lnSpc>
                <a:spcPct val="114999"/>
              </a:lnSpc>
              <a:spcBef>
                <a:spcPts val="1000"/>
              </a:spcBef>
              <a:spcAft>
                <a:spcPts val="0"/>
              </a:spcAft>
              <a:buNone/>
            </a:pPr>
            <a:r>
              <a:rPr lang="en-GB"/>
              <a:t>The African Development Bank, A.f.D.B, is a multilateral development bank, whose stakeholders are the 53 African nations, and 24 non-African countries from the Americas, Europe, and Asia. The infrastructure sector, including power, is one of the Bank's core intervention areas in the continent. In addition to providing financial assistance, in the form of loans and equity investments, the bank also provides advisory services to private parties, regarding structuring financial deals.</a:t>
            </a:r>
            <a:endParaRPr/>
          </a:p>
          <a:p>
            <a:pPr indent="0" lvl="0" marL="0" rtl="0" algn="l">
              <a:lnSpc>
                <a:spcPct val="114999"/>
              </a:lnSpc>
              <a:spcBef>
                <a:spcPts val="1000"/>
              </a:spcBef>
              <a:spcAft>
                <a:spcPts val="0"/>
              </a:spcAft>
              <a:buNone/>
            </a:pPr>
            <a:r>
              <a:rPr lang="en-GB"/>
              <a:t>The Asian Development Bank (or A.D.B) has a similar function to the A.f.D.B, but in the Asian region. As a catalyst for private investments, A.D.B provides direct financial assistance to private sector projects. Pricing is based on a spread above Libor, and, Euribor, although fixed rate loans also can be made.  Libor and Euribor is discussed further in the next lecture.  It can also make private equity investments up to a maximum of 25% of the power project company’s capital stock. </a:t>
            </a:r>
            <a:endParaRPr/>
          </a:p>
          <a:p>
            <a:pPr indent="0" lvl="0" marL="0" rtl="0" algn="l">
              <a:lnSpc>
                <a:spcPct val="114999"/>
              </a:lnSpc>
              <a:spcBef>
                <a:spcPts val="1000"/>
              </a:spcBef>
              <a:spcAft>
                <a:spcPts val="0"/>
              </a:spcAft>
              <a:buNone/>
            </a:pPr>
            <a:r>
              <a:rPr lang="en-GB"/>
              <a:t>We suggest you to go to the website of each of these organizations to learn more about their activities.</a:t>
            </a:r>
            <a:endParaRPr/>
          </a:p>
          <a:p>
            <a:pPr indent="0" lvl="0" marL="0" rtl="0" algn="l">
              <a:lnSpc>
                <a:spcPct val="114999"/>
              </a:lnSpc>
              <a:spcBef>
                <a:spcPts val="1000"/>
              </a:spcBef>
              <a:spcAft>
                <a:spcPts val="0"/>
              </a:spcAft>
              <a:buNone/>
            </a:pPr>
            <a:r>
              <a:t/>
            </a:r>
            <a:endParaRPr/>
          </a:p>
        </p:txBody>
      </p:sp>
      <p:sp>
        <p:nvSpPr>
          <p:cNvPr id="300" name="Google Shape;30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Those countries which are considering building nuclear power plants should make a note that MDBs do not finance building new nuclear power plants.</a:t>
            </a:r>
            <a:endParaRPr/>
          </a:p>
        </p:txBody>
      </p:sp>
      <p:sp>
        <p:nvSpPr>
          <p:cNvPr id="312" name="Google Shape;31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lecture will begin by explaining how to evaluate the value of a project to understand and evaluate the trade-off between dollar return today, and dollar return at some future time. In earlier lectures, you learned about debt and equity capital finance power projects. This lecture continues by explaining the different sources for obtaining the finance.</a:t>
            </a:r>
            <a:endParaRPr/>
          </a:p>
        </p:txBody>
      </p:sp>
      <p:sp>
        <p:nvSpPr>
          <p:cNvPr id="101" name="Google Shape;10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Bonds are an alternate source of debt financing. When a corporation, or project company, wishes to borrow money from the public on a long-term basis, it usually does so, by issuing or selling debt securities that are called bonds. A bond is a form of loan. The </a:t>
            </a:r>
            <a:r>
              <a:rPr i="1" lang="en-GB"/>
              <a:t>holder</a:t>
            </a:r>
            <a:r>
              <a:rPr lang="en-GB"/>
              <a:t> of the bond is the lender or creditor, the </a:t>
            </a:r>
            <a:r>
              <a:rPr i="1" lang="en-GB"/>
              <a:t>issuer</a:t>
            </a:r>
            <a:r>
              <a:rPr lang="en-GB"/>
              <a:t> of the bond, is the borrower, or debtor.</a:t>
            </a:r>
            <a:endParaRPr/>
          </a:p>
          <a:p>
            <a:pPr indent="0" lvl="0" marL="0" rtl="0" algn="l">
              <a:lnSpc>
                <a:spcPct val="114999"/>
              </a:lnSpc>
              <a:spcBef>
                <a:spcPts val="1000"/>
              </a:spcBef>
              <a:spcAft>
                <a:spcPts val="0"/>
              </a:spcAft>
              <a:buNone/>
            </a:pPr>
            <a:r>
              <a:rPr lang="en-GB"/>
              <a:t>Depending on the terms of the bond, the issuer is obliged to pay interest, also known as coupons, and to repay the principal, at a later date, termed as the maturity. The maturity period can be very long, up to 30 years. Interest is usually payable at fixed intervals: semi-annually or quarterly, biannually or every six months, or, annually.</a:t>
            </a:r>
            <a:endParaRPr/>
          </a:p>
          <a:p>
            <a:pPr indent="0" lvl="0" marL="0" rtl="0" algn="l">
              <a:lnSpc>
                <a:spcPct val="114999"/>
              </a:lnSpc>
              <a:spcBef>
                <a:spcPts val="1000"/>
              </a:spcBef>
              <a:spcAft>
                <a:spcPts val="0"/>
              </a:spcAft>
              <a:buNone/>
            </a:pPr>
            <a:r>
              <a:rPr lang="en-GB"/>
              <a:t>Very often the bond can be traded in the market, called the bond market, and ownership of the instrument can be transferred to whoever is buying it. But very few developing countries have a domestic bond market.</a:t>
            </a:r>
            <a:endParaRPr/>
          </a:p>
          <a:p>
            <a:pPr indent="0" lvl="0" marL="0" rtl="0" algn="l">
              <a:lnSpc>
                <a:spcPct val="114999"/>
              </a:lnSpc>
              <a:spcBef>
                <a:spcPts val="1000"/>
              </a:spcBef>
              <a:spcAft>
                <a:spcPts val="0"/>
              </a:spcAft>
              <a:buNone/>
            </a:pPr>
            <a:r>
              <a:t/>
            </a:r>
            <a:endParaRPr/>
          </a:p>
        </p:txBody>
      </p:sp>
      <p:sp>
        <p:nvSpPr>
          <p:cNvPr id="324" name="Google Shape;32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Here is a picture of a typical treasury bond issued by the US government.  </a:t>
            </a:r>
            <a:endParaRPr/>
          </a:p>
          <a:p>
            <a:pPr indent="0" lvl="0" marL="0" rtl="0" algn="l">
              <a:lnSpc>
                <a:spcPct val="114999"/>
              </a:lnSpc>
              <a:spcBef>
                <a:spcPts val="1000"/>
              </a:spcBef>
              <a:spcAft>
                <a:spcPts val="0"/>
              </a:spcAft>
              <a:buNone/>
            </a:pPr>
            <a:r>
              <a:rPr lang="en-GB"/>
              <a:t>If you look at it carefully, written at the bottom are the words 'one thousand dollars'. This is called face value, or the par value of the bond. This is the amount that will be paid when it matures. </a:t>
            </a:r>
            <a:endParaRPr/>
          </a:p>
          <a:p>
            <a:pPr indent="0" lvl="0" marL="0" rtl="0" algn="l">
              <a:lnSpc>
                <a:spcPct val="114999"/>
              </a:lnSpc>
              <a:spcBef>
                <a:spcPts val="1000"/>
              </a:spcBef>
              <a:spcAft>
                <a:spcPts val="0"/>
              </a:spcAft>
              <a:buNone/>
            </a:pPr>
            <a:r>
              <a:rPr lang="en-GB"/>
              <a:t>This particular bond was issued on November 16, 1981, and is due November 15, 2011; that means this is a 30 year treasury bond, with a maturity period of 30 years. After 30 years, bond holders will be paid back 1,000 dollars.</a:t>
            </a:r>
            <a:endParaRPr/>
          </a:p>
          <a:p>
            <a:pPr indent="0" lvl="0" marL="0" rtl="0" algn="l">
              <a:lnSpc>
                <a:spcPct val="114999"/>
              </a:lnSpc>
              <a:spcBef>
                <a:spcPts val="1000"/>
              </a:spcBef>
              <a:spcAft>
                <a:spcPts val="0"/>
              </a:spcAft>
              <a:buNone/>
            </a:pPr>
            <a:r>
              <a:rPr lang="en-GB"/>
              <a:t>The coupon rate is the interest rate, that will be paid on a regular basis over 30 years. This particular bond has an interest rate of 14%, which will be paid on an annual basis. Therefore, the coupon rate is 14%.</a:t>
            </a:r>
            <a:endParaRPr/>
          </a:p>
          <a:p>
            <a:pPr indent="0" lvl="0" marL="0" rtl="0" algn="l">
              <a:lnSpc>
                <a:spcPct val="114999"/>
              </a:lnSpc>
              <a:spcBef>
                <a:spcPts val="1000"/>
              </a:spcBef>
              <a:spcAft>
                <a:spcPts val="0"/>
              </a:spcAft>
              <a:buNone/>
            </a:pPr>
            <a:r>
              <a:t/>
            </a:r>
            <a:endParaRPr/>
          </a:p>
        </p:txBody>
      </p:sp>
      <p:sp>
        <p:nvSpPr>
          <p:cNvPr id="336" name="Google Shape;33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Equity capital is owner's capital. That is, the capital contributed by the owner. At the initial stage, sources of equity include the promoter of the project, the Engineering, Procurement, and Construction (E.P.C) contractor, and buyers of the project output who want the project to happen. The role of equity capital, at the initial stages, is very important. It makes the project safer for lenders. </a:t>
            </a:r>
            <a:endParaRPr/>
          </a:p>
          <a:p>
            <a:pPr indent="0" lvl="0" marL="0" rtl="0" algn="l">
              <a:lnSpc>
                <a:spcPct val="114999"/>
              </a:lnSpc>
              <a:spcBef>
                <a:spcPts val="1000"/>
              </a:spcBef>
              <a:spcAft>
                <a:spcPts val="0"/>
              </a:spcAft>
              <a:buNone/>
            </a:pPr>
            <a:r>
              <a:rPr lang="en-GB"/>
              <a:t>At some stage, a project company can also raise capital by issuing shares in the stock market. The equity market, also known as the stock market, is the market where shares are issued by the owner of a company and traded. </a:t>
            </a:r>
            <a:endParaRPr/>
          </a:p>
          <a:p>
            <a:pPr indent="0" lvl="0" marL="0" rtl="0" algn="l">
              <a:lnSpc>
                <a:spcPct val="114999"/>
              </a:lnSpc>
              <a:spcBef>
                <a:spcPts val="1000"/>
              </a:spcBef>
              <a:spcAft>
                <a:spcPts val="0"/>
              </a:spcAft>
              <a:buNone/>
            </a:pPr>
            <a:r>
              <a:rPr lang="en-GB"/>
              <a:t>This process gives companies access to capital and gives investors a slice of ownership in a company. However, it involves the dilution the ownership, and significant amount of costs and complexities. </a:t>
            </a:r>
            <a:endParaRPr/>
          </a:p>
          <a:p>
            <a:pPr indent="0" lvl="0" marL="0" rtl="0" algn="l">
              <a:lnSpc>
                <a:spcPct val="114999"/>
              </a:lnSpc>
              <a:spcBef>
                <a:spcPts val="1000"/>
              </a:spcBef>
              <a:spcAft>
                <a:spcPts val="0"/>
              </a:spcAft>
              <a:buNone/>
            </a:pPr>
            <a:r>
              <a:rPr lang="en-GB"/>
              <a:t>The higher the equity, the higher the risk borne by the sponsors. This means less risk for lenders, and thus the lending cost can be reduced. However, it has a negative impact on the sponsors' I.R.R. </a:t>
            </a:r>
            <a:endParaRPr/>
          </a:p>
          <a:p>
            <a:pPr indent="0" lvl="0" marL="0" rtl="0" algn="l">
              <a:lnSpc>
                <a:spcPct val="114999"/>
              </a:lnSpc>
              <a:spcBef>
                <a:spcPts val="2000"/>
              </a:spcBef>
              <a:spcAft>
                <a:spcPts val="0"/>
              </a:spcAft>
              <a:buNone/>
            </a:pPr>
            <a:r>
              <a:rPr lang="en-GB"/>
              <a:t>The next lecture will tackle these issues further. </a:t>
            </a:r>
            <a:endParaRPr/>
          </a:p>
        </p:txBody>
      </p:sp>
      <p:sp>
        <p:nvSpPr>
          <p:cNvPr id="350" name="Google Shape;35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Any firm possesses a huge number of investment possibilities. The key question of financing is: which project to choose for investment? This is called a capital budgeting decision. </a:t>
            </a:r>
            <a:endParaRPr/>
          </a:p>
          <a:p>
            <a:pPr indent="0" lvl="0" marL="0" rtl="0" algn="l">
              <a:lnSpc>
                <a:spcPct val="114999"/>
              </a:lnSpc>
              <a:spcBef>
                <a:spcPts val="1000"/>
              </a:spcBef>
              <a:spcAft>
                <a:spcPts val="0"/>
              </a:spcAft>
              <a:buNone/>
            </a:pPr>
            <a:r>
              <a:rPr lang="en-GB"/>
              <a:t>Therefore, we need techniques to analyse possible business ventures in order to decide which are worth undertaking. A number of different approaches are used in practice.  Important ones include, payback period, net present value (or N.P.V for short), and internal rate of return or I.R.R. </a:t>
            </a:r>
            <a:endParaRPr/>
          </a:p>
          <a:p>
            <a:pPr indent="0" lvl="0" marL="0" rtl="0" algn="l">
              <a:lnSpc>
                <a:spcPct val="114999"/>
              </a:lnSpc>
              <a:spcBef>
                <a:spcPts val="1000"/>
              </a:spcBef>
              <a:spcAft>
                <a:spcPts val="0"/>
              </a:spcAft>
              <a:buNone/>
            </a:pPr>
            <a:r>
              <a:rPr lang="en-GB"/>
              <a:t>We present the concepts and the advantages and disadvantages of these approaches. FINPLAN calculates N.P.V, and I.R.R, therefore we limit our discussions, to these two approaches only.</a:t>
            </a:r>
            <a:endParaRPr/>
          </a:p>
          <a:p>
            <a:pPr indent="0" lvl="0" marL="0" rtl="0" algn="l">
              <a:spcBef>
                <a:spcPts val="1000"/>
              </a:spcBef>
              <a:spcAft>
                <a:spcPts val="0"/>
              </a:spcAft>
              <a:buNone/>
            </a:pPr>
            <a:r>
              <a:t/>
            </a:r>
            <a:endParaRPr/>
          </a:p>
        </p:txBody>
      </p:sp>
      <p:sp>
        <p:nvSpPr>
          <p:cNvPr id="116" name="Google Shape;11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describe the Net Present Value (N.P.V) approach in this slide and following slides. In general, a project is worth undertaking if it creates value for its owners. It creates value if it earns more than the costs of acquisition and operation. The difference between the earnings from a project and its cost is called the net present value. </a:t>
            </a:r>
            <a:endParaRPr/>
          </a:p>
          <a:p>
            <a:pPr indent="0" lvl="0" marL="0" rtl="0" algn="l">
              <a:lnSpc>
                <a:spcPct val="114999"/>
              </a:lnSpc>
              <a:spcBef>
                <a:spcPts val="1000"/>
              </a:spcBef>
              <a:spcAft>
                <a:spcPts val="0"/>
              </a:spcAft>
              <a:buNone/>
            </a:pPr>
            <a:r>
              <a:rPr lang="en-GB"/>
              <a:t>The net present value is a measure of how much value is created, or added today, by undertaking of the project.</a:t>
            </a:r>
            <a:endParaRPr/>
          </a:p>
          <a:p>
            <a:pPr indent="0" lvl="0" marL="0" rtl="0" algn="l">
              <a:lnSpc>
                <a:spcPct val="114999"/>
              </a:lnSpc>
              <a:spcBef>
                <a:spcPts val="1000"/>
              </a:spcBef>
              <a:spcAft>
                <a:spcPts val="0"/>
              </a:spcAft>
              <a:buNone/>
            </a:pPr>
            <a:r>
              <a:rPr lang="en-GB"/>
              <a:t>As cost and earnings occur at various point of time, the time value aspect, which we learned in the last lecture, becomes applicable. </a:t>
            </a:r>
            <a:endParaRPr/>
          </a:p>
          <a:p>
            <a:pPr indent="0" lvl="0" marL="0" rtl="0" algn="l">
              <a:lnSpc>
                <a:spcPct val="114999"/>
              </a:lnSpc>
              <a:spcBef>
                <a:spcPts val="1000"/>
              </a:spcBef>
              <a:spcAft>
                <a:spcPts val="0"/>
              </a:spcAft>
              <a:buNone/>
            </a:pPr>
            <a:r>
              <a:rPr lang="en-GB"/>
              <a:t>Net present value is the difference between the present value of cash inflow, which is earnings from the project, and cash outflow, which is the cost or expenditure of the project. </a:t>
            </a:r>
            <a:endParaRPr/>
          </a:p>
          <a:p>
            <a:pPr indent="0" lvl="0" marL="0" rtl="0" algn="l">
              <a:lnSpc>
                <a:spcPct val="114999"/>
              </a:lnSpc>
              <a:spcBef>
                <a:spcPts val="1000"/>
              </a:spcBef>
              <a:spcAft>
                <a:spcPts val="0"/>
              </a:spcAft>
              <a:buNone/>
            </a:pPr>
            <a:r>
              <a:rPr lang="en-GB"/>
              <a:t>This table presents a typical cash flow of a project with a five-year span. Expenditures c1, c2, etc, occur at year 1, year 2, and so on, whereas earnings are r3 , r4, r5, start from year 3. We present the net present value formula for this project in the next slide.</a:t>
            </a:r>
            <a:endParaRPr/>
          </a:p>
          <a:p>
            <a:pPr indent="0" lvl="0" marL="0" rtl="0" algn="l">
              <a:lnSpc>
                <a:spcPct val="114999"/>
              </a:lnSpc>
              <a:spcBef>
                <a:spcPts val="1000"/>
              </a:spcBef>
              <a:spcAft>
                <a:spcPts val="0"/>
              </a:spcAft>
              <a:buNone/>
            </a:pPr>
            <a: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Net present value is defined as the difference between the present value of earnings and expenditure over the entire lifespan of the project. In the previous lecture, we have learned to calculate the present value of a cash flow. Calculation of present value, needs a discount rate, which we denote by r. </a:t>
            </a:r>
            <a:endParaRPr/>
          </a:p>
          <a:p>
            <a:pPr indent="0" lvl="0" marL="0" rtl="0" algn="l">
              <a:lnSpc>
                <a:spcPct val="114999"/>
              </a:lnSpc>
              <a:spcBef>
                <a:spcPts val="1000"/>
              </a:spcBef>
              <a:spcAft>
                <a:spcPts val="0"/>
              </a:spcAft>
              <a:buNone/>
            </a:pPr>
            <a:r>
              <a:rPr lang="en-GB"/>
              <a:t>Therefore, net present value of the project, with cash flow presented in the last slide is calculated by this formulae.</a:t>
            </a:r>
            <a:endParaRPr/>
          </a:p>
          <a:p>
            <a:pPr indent="0" lvl="0" marL="0" rtl="0" algn="l">
              <a:lnSpc>
                <a:spcPct val="114999"/>
              </a:lnSpc>
              <a:spcBef>
                <a:spcPts val="1000"/>
              </a:spcBef>
              <a:spcAft>
                <a:spcPts val="0"/>
              </a:spcAft>
              <a:buNone/>
            </a:pPr>
            <a:r>
              <a:rPr lang="en-GB"/>
              <a:t>Where capital R is revenues, small r is discount rate, N is project life, C is cost and t is time. </a:t>
            </a:r>
            <a:endParaRPr/>
          </a:p>
        </p:txBody>
      </p:sp>
      <p:sp>
        <p:nvSpPr>
          <p:cNvPr id="141" name="Google Shape;14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Since the goal of the financial management is to maximize the value of the project, therefore, a project should be accepted if the net present value is positive and rejected if it is negative. If net present value (or N.P.V) turns out to be zero, then, we should be indifferent.</a:t>
            </a:r>
            <a:endParaRPr/>
          </a:p>
          <a:p>
            <a:pPr indent="0" lvl="0" marL="0" rtl="0" algn="l">
              <a:lnSpc>
                <a:spcPct val="114999"/>
              </a:lnSpc>
              <a:spcBef>
                <a:spcPts val="1000"/>
              </a:spcBef>
              <a:spcAft>
                <a:spcPts val="0"/>
              </a:spcAft>
              <a:buNone/>
            </a:pPr>
            <a:r>
              <a:rPr lang="en-GB"/>
              <a:t>Now if we have to select one of two projects, A and B, the criteria for acceptance is to understand which project has the larger N.P.V. </a:t>
            </a:r>
            <a:endParaRPr/>
          </a:p>
          <a:p>
            <a:pPr indent="0" lvl="0" marL="0" rtl="0" algn="l">
              <a:lnSpc>
                <a:spcPct val="114999"/>
              </a:lnSpc>
              <a:spcBef>
                <a:spcPts val="1000"/>
              </a:spcBef>
              <a:spcAft>
                <a:spcPts val="0"/>
              </a:spcAft>
              <a:buNone/>
            </a:pPr>
            <a:r>
              <a:rPr lang="en-GB"/>
              <a:t>Therefore, we accept project A, if the N.P.V of A is greater than the N.P.V of B.</a:t>
            </a:r>
            <a:endParaRPr/>
          </a:p>
          <a:p>
            <a:pPr indent="0" lvl="0" marL="0" rtl="0" algn="l">
              <a:lnSpc>
                <a:spcPct val="114999"/>
              </a:lnSpc>
              <a:spcBef>
                <a:spcPts val="1000"/>
              </a:spcBef>
              <a:spcAft>
                <a:spcPts val="0"/>
              </a:spcAft>
              <a:buNone/>
            </a:pPr>
            <a:r>
              <a:rPr lang="en-GB"/>
              <a:t>Conversely, we reject project A if the N.P.V of A is less than the N.P.V of B. </a:t>
            </a:r>
            <a:endParaRPr/>
          </a:p>
          <a:p>
            <a:pPr indent="0" lvl="0" marL="0" rtl="0" algn="l">
              <a:lnSpc>
                <a:spcPct val="114999"/>
              </a:lnSpc>
              <a:spcBef>
                <a:spcPts val="1000"/>
              </a:spcBef>
              <a:spcAft>
                <a:spcPts val="0"/>
              </a:spcAft>
              <a:buNone/>
            </a:pPr>
            <a:r>
              <a:rPr lang="en-GB"/>
              <a:t>The case for acquisition of either project is neutral if the N.P.V of A and the N.P.V of B are the same.</a:t>
            </a:r>
            <a:endParaRPr/>
          </a:p>
          <a:p>
            <a:pPr indent="0" lvl="0" marL="0" rtl="0" algn="l">
              <a:lnSpc>
                <a:spcPct val="114999"/>
              </a:lnSpc>
              <a:spcBef>
                <a:spcPts val="1000"/>
              </a:spcBef>
              <a:spcAft>
                <a:spcPts val="0"/>
              </a:spcAft>
              <a:buNone/>
            </a:pPr>
            <a:r>
              <a:rPr lang="en-GB"/>
              <a:t>In this case, you can look at other indicators, such as the Internal Rate of Return, which we discuss in the later slides.</a:t>
            </a:r>
            <a:endParaRPr/>
          </a:p>
        </p:txBody>
      </p:sp>
      <p:sp>
        <p:nvSpPr>
          <p:cNvPr id="154" name="Google Shape;15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Now let us consider a more detailed example regarding the choice between two projects. Here are some example cash flows. Both projects cost the same and occur at the same time. Therefore, going by their revenue, project 2 has the higher earning, and is a better choice.</a:t>
            </a:r>
            <a:endParaRPr/>
          </a:p>
          <a:p>
            <a:pPr indent="0" lvl="0" marL="0" rtl="0" algn="l">
              <a:lnSpc>
                <a:spcPct val="114999"/>
              </a:lnSpc>
              <a:spcBef>
                <a:spcPts val="1000"/>
              </a:spcBef>
              <a:spcAft>
                <a:spcPts val="0"/>
              </a:spcAft>
              <a:buNone/>
            </a:pPr>
            <a:r>
              <a:rPr lang="en-GB"/>
              <a:t>To compute N.P.V, we need a discount rate. We take the discount rate at 5%. With this discount rate,  we apply the formula of N.P.V, as given in Slide 4.1.3. N.P.V of these projects is shown in the Table. </a:t>
            </a:r>
            <a:endParaRPr/>
          </a:p>
          <a:p>
            <a:pPr indent="0" lvl="0" marL="0" rtl="0" algn="l">
              <a:lnSpc>
                <a:spcPct val="114999"/>
              </a:lnSpc>
              <a:spcBef>
                <a:spcPts val="1000"/>
              </a:spcBef>
              <a:spcAft>
                <a:spcPts val="0"/>
              </a:spcAft>
              <a:buNone/>
            </a:pPr>
            <a:r>
              <a:rPr lang="en-GB"/>
              <a:t>The NPV of project 1 is 6,464, whereas the N.P.V of project 2 is 6,728. Therefore, project 2 adds more value to the investor's wealth, and therefore it is preferable. However, the N.P.V of a project changes with the discount rate. This can affect the investment decision, as shown in the next section.</a:t>
            </a:r>
            <a:endParaRPr/>
          </a:p>
        </p:txBody>
      </p:sp>
      <p:sp>
        <p:nvSpPr>
          <p:cNvPr id="166" name="Google Shape;16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figure shows the N.P.V of two projects for different discount rates. If the discount rate is less than 7%, the N.P.V of project 2 is higher than the N.P.V of project 1. Therefore, project 2 is preferable. However, if the discount rate is 8% or higher, then the N.P.V of project 1 becomes higher than project 2. In this instance, therefore, project 1 becomes preferable. Thus, a decision based on N.P.V criteria depends on the choice of discount rate. The same project can be rejected or accepted depending on the choice of discount rate.</a:t>
            </a:r>
            <a:endParaRPr/>
          </a:p>
          <a:p>
            <a:pPr indent="0" lvl="0" marL="0" rtl="0" algn="l">
              <a:spcBef>
                <a:spcPts val="0"/>
              </a:spcBef>
              <a:spcAft>
                <a:spcPts val="0"/>
              </a:spcAft>
              <a:buNone/>
            </a:pPr>
            <a:r>
              <a:t/>
            </a:r>
            <a:endParaRPr/>
          </a:p>
          <a:p>
            <a:pPr indent="0" lvl="0" marL="0" rtl="0" algn="l">
              <a:lnSpc>
                <a:spcPct val="114999"/>
              </a:lnSpc>
              <a:spcBef>
                <a:spcPts val="0"/>
              </a:spcBef>
              <a:spcAft>
                <a:spcPts val="0"/>
              </a:spcAft>
              <a:buNone/>
            </a:pPr>
            <a:r>
              <a:t/>
            </a:r>
            <a:endParaRPr/>
          </a:p>
        </p:txBody>
      </p:sp>
      <p:sp>
        <p:nvSpPr>
          <p:cNvPr id="178" name="Google Shape;1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While computation of N.P.V is straightforward, the decision is driven by the choice of discount rate. Choice of the appropriate discount rate is important. Now, we move to the second approach, Internal Rate of Return, or I.R.R.</a:t>
            </a:r>
            <a:endParaRPr/>
          </a:p>
        </p:txBody>
      </p:sp>
      <p:sp>
        <p:nvSpPr>
          <p:cNvPr id="190" name="Google Shape;19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4"/>
          <p:cNvSpPr/>
          <p:nvPr>
            <p:ph idx="2" type="pic"/>
          </p:nvPr>
        </p:nvSpPr>
        <p:spPr>
          <a:xfrm>
            <a:off x="5183188" y="987425"/>
            <a:ext cx="6172200" cy="4873625"/>
          </a:xfrm>
          <a:prstGeom prst="rect">
            <a:avLst/>
          </a:prstGeom>
          <a:noFill/>
          <a:ln>
            <a:noFill/>
          </a:ln>
        </p:spPr>
      </p:sp>
      <p:sp>
        <p:nvSpPr>
          <p:cNvPr id="69" name="Google Shape;69;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5.jp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51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3.jpg"/><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8.jp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9.jp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4.jp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91" name="Google Shape;91;p1"/>
          <p:cNvSpPr txBox="1"/>
          <p:nvPr/>
        </p:nvSpPr>
        <p:spPr>
          <a:xfrm>
            <a:off x="8832600" y="615737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1.0</a:t>
            </a:r>
            <a:endParaRPr b="0" i="0" sz="1050" u="none" cap="none" strike="noStrike">
              <a:solidFill>
                <a:schemeClr val="lt1"/>
              </a:solidFill>
              <a:latin typeface="Open Sans"/>
              <a:ea typeface="Open Sans"/>
              <a:cs typeface="Open Sans"/>
              <a:sym typeface="Open Sans"/>
            </a:endParaRPr>
          </a:p>
        </p:txBody>
      </p:sp>
      <p:pic>
        <p:nvPicPr>
          <p:cNvPr descr="A picture containing background pattern&#10;&#10;Description automatically generated" id="92" name="Google Shape;92;p1"/>
          <p:cNvPicPr preferRelativeResize="0"/>
          <p:nvPr/>
        </p:nvPicPr>
        <p:blipFill rotWithShape="1">
          <a:blip r:embed="rId3">
            <a:alphaModFix/>
          </a:blip>
          <a:srcRect b="0" l="0" r="0" t="0"/>
          <a:stretch/>
        </p:blipFill>
        <p:spPr>
          <a:xfrm>
            <a:off x="-30726" y="1444"/>
            <a:ext cx="12225067" cy="6869861"/>
          </a:xfrm>
          <a:prstGeom prst="rect">
            <a:avLst/>
          </a:prstGeom>
          <a:noFill/>
          <a:ln>
            <a:noFill/>
          </a:ln>
        </p:spPr>
      </p:pic>
      <p:sp>
        <p:nvSpPr>
          <p:cNvPr id="93" name="Google Shape;93;p1"/>
          <p:cNvSpPr txBox="1"/>
          <p:nvPr/>
        </p:nvSpPr>
        <p:spPr>
          <a:xfrm>
            <a:off x="8975475" y="6300251"/>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1.1</a:t>
            </a:r>
            <a:endParaRPr b="0" i="0" sz="1050" u="none" cap="none" strike="noStrike">
              <a:solidFill>
                <a:schemeClr val="lt1"/>
              </a:solidFill>
              <a:latin typeface="Open Sans"/>
              <a:ea typeface="Open Sans"/>
              <a:cs typeface="Open Sans"/>
              <a:sym typeface="Open Sans"/>
            </a:endParaRPr>
          </a:p>
        </p:txBody>
      </p:sp>
      <p:sp>
        <p:nvSpPr>
          <p:cNvPr id="94" name="Google Shape;94;p1"/>
          <p:cNvSpPr txBox="1"/>
          <p:nvPr/>
        </p:nvSpPr>
        <p:spPr>
          <a:xfrm>
            <a:off x="747853" y="394369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FINPLAN</a:t>
            </a:r>
            <a:endParaRPr/>
          </a:p>
        </p:txBody>
      </p:sp>
      <p:sp>
        <p:nvSpPr>
          <p:cNvPr id="95" name="Google Shape;95;p1"/>
          <p:cNvSpPr txBox="1"/>
          <p:nvPr/>
        </p:nvSpPr>
        <p:spPr>
          <a:xfrm>
            <a:off x="750292" y="4236946"/>
            <a:ext cx="7724723"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4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rPr b="1" lang="en-GB" sz="4400">
                <a:solidFill>
                  <a:schemeClr val="dk1"/>
                </a:solidFill>
                <a:latin typeface="Open Sans ExtraBold"/>
                <a:ea typeface="Open Sans ExtraBold"/>
                <a:cs typeface="Open Sans ExtraBold"/>
                <a:sym typeface="Open Sans ExtraBold"/>
              </a:rPr>
              <a:t>PROJECT EVALUATION &amp; SOURCES OF FINANCING</a:t>
            </a:r>
            <a:endParaRPr/>
          </a:p>
        </p:txBody>
      </p:sp>
      <p:sp>
        <p:nvSpPr>
          <p:cNvPr id="96" name="Google Shape;96;p1"/>
          <p:cNvSpPr/>
          <p:nvPr/>
        </p:nvSpPr>
        <p:spPr>
          <a:xfrm>
            <a:off x="6613819" y="3726245"/>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1.mp3" id="97" name="Google Shape;97;p1"/>
          <p:cNvPicPr preferRelativeResize="0"/>
          <p:nvPr/>
        </p:nvPicPr>
        <p:blipFill rotWithShape="1">
          <a:blip r:embed="rId4">
            <a:alphaModFix/>
          </a:blip>
          <a:srcRect b="0" l="0" r="0" t="0"/>
          <a:stretch/>
        </p:blipFill>
        <p:spPr>
          <a:xfrm>
            <a:off x="6685184" y="3797610"/>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Graphical user interface, text&#10;&#10;Description automatically generated" id="204" name="Google Shape;204;p10"/>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05" name="Google Shape;205;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6" name="Google Shape;206;p10"/>
          <p:cNvSpPr/>
          <p:nvPr/>
        </p:nvSpPr>
        <p:spPr>
          <a:xfrm>
            <a:off x="912615" y="1398690"/>
            <a:ext cx="85166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4.2.3 Criteria Based on Yield: Criterion of Internal Rate of Return</a:t>
            </a:r>
            <a:endParaRPr/>
          </a:p>
        </p:txBody>
      </p:sp>
      <p:sp>
        <p:nvSpPr>
          <p:cNvPr id="207" name="Google Shape;207;p10"/>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4.2 Project Evaluation Criteria-II</a:t>
            </a:r>
            <a:endParaRPr/>
          </a:p>
        </p:txBody>
      </p:sp>
      <p:sp>
        <p:nvSpPr>
          <p:cNvPr id="208" name="Google Shape;208;p10"/>
          <p:cNvSpPr/>
          <p:nvPr/>
        </p:nvSpPr>
        <p:spPr>
          <a:xfrm>
            <a:off x="988815" y="3100489"/>
            <a:ext cx="9672320"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0000"/>
                </a:solidFill>
                <a:latin typeface="Open Sans"/>
                <a:ea typeface="Open Sans"/>
                <a:cs typeface="Open Sans"/>
                <a:sym typeface="Open Sans"/>
              </a:rPr>
              <a:t>Internal rate of return (IRR) = </a:t>
            </a:r>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rPr lang="en-GB" sz="2000">
                <a:solidFill>
                  <a:srgbClr val="000000"/>
                </a:solidFill>
                <a:latin typeface="Open Sans"/>
                <a:ea typeface="Open Sans"/>
                <a:cs typeface="Open Sans"/>
                <a:sym typeface="Open Sans"/>
              </a:rPr>
              <a:t>Where "r" is the discount rate at which the net present value of the project becomes zero. This is called IRR.</a:t>
            </a:r>
            <a:endParaRPr/>
          </a:p>
        </p:txBody>
      </p:sp>
      <p:pic>
        <p:nvPicPr>
          <p:cNvPr descr="Text&#10;&#10;Description automatically generated" id="209" name="Google Shape;209;p10"/>
          <p:cNvPicPr preferRelativeResize="0"/>
          <p:nvPr/>
        </p:nvPicPr>
        <p:blipFill rotWithShape="1">
          <a:blip r:embed="rId4">
            <a:alphaModFix/>
          </a:blip>
          <a:srcRect b="0" l="0" r="0" t="0"/>
          <a:stretch/>
        </p:blipFill>
        <p:spPr>
          <a:xfrm>
            <a:off x="4845050" y="2546350"/>
            <a:ext cx="3035300" cy="1765300"/>
          </a:xfrm>
          <a:prstGeom prst="rect">
            <a:avLst/>
          </a:prstGeom>
          <a:noFill/>
          <a:ln>
            <a:noFill/>
          </a:ln>
        </p:spPr>
      </p:pic>
      <p:sp>
        <p:nvSpPr>
          <p:cNvPr id="210" name="Google Shape;210;p10"/>
          <p:cNvSpPr/>
          <p:nvPr/>
        </p:nvSpPr>
        <p:spPr>
          <a:xfrm>
            <a:off x="9360104"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10.mp3" id="211" name="Google Shape;211;p10"/>
          <p:cNvPicPr preferRelativeResize="0"/>
          <p:nvPr/>
        </p:nvPicPr>
        <p:blipFill rotWithShape="1">
          <a:blip r:embed="rId5">
            <a:alphaModFix/>
          </a:blip>
          <a:srcRect b="0" l="0" r="0" t="0"/>
          <a:stretch/>
        </p:blipFill>
        <p:spPr>
          <a:xfrm>
            <a:off x="9423836" y="64241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descr="Graphical user interface, text&#10;&#10;Description automatically generated" id="217" name="Google Shape;217;p11"/>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18" name="Google Shape;218;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9" name="Google Shape;219;p11"/>
          <p:cNvSpPr/>
          <p:nvPr/>
        </p:nvSpPr>
        <p:spPr>
          <a:xfrm>
            <a:off x="912615" y="1398690"/>
            <a:ext cx="85166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4.2.4 IRR Criteria</a:t>
            </a:r>
            <a:endParaRPr/>
          </a:p>
        </p:txBody>
      </p:sp>
      <p:sp>
        <p:nvSpPr>
          <p:cNvPr id="220" name="Google Shape;220;p11"/>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4.2 Project Evaluation Criteria-II</a:t>
            </a:r>
            <a:endParaRPr/>
          </a:p>
        </p:txBody>
      </p:sp>
      <p:sp>
        <p:nvSpPr>
          <p:cNvPr id="221" name="Google Shape;221;p11"/>
          <p:cNvSpPr/>
          <p:nvPr/>
        </p:nvSpPr>
        <p:spPr>
          <a:xfrm>
            <a:off x="912615" y="2109889"/>
            <a:ext cx="9672320" cy="209288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 project is acceptable if the IRR exceeds the required return and rejected otherwise</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For two projects A and B, accept the one with higher IRR</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IRR is more popular than NPV</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IRR and NPV may lead to contradictory decisions</a:t>
            </a:r>
            <a:endParaRPr/>
          </a:p>
        </p:txBody>
      </p:sp>
      <p:sp>
        <p:nvSpPr>
          <p:cNvPr id="222" name="Google Shape;222;p11"/>
          <p:cNvSpPr/>
          <p:nvPr/>
        </p:nvSpPr>
        <p:spPr>
          <a:xfrm>
            <a:off x="9360104"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11.mp3" id="223" name="Google Shape;223;p11"/>
          <p:cNvPicPr preferRelativeResize="0"/>
          <p:nvPr/>
        </p:nvPicPr>
        <p:blipFill rotWithShape="1">
          <a:blip r:embed="rId4">
            <a:alphaModFix/>
          </a:blip>
          <a:srcRect b="0" l="0" r="0" t="0"/>
          <a:stretch/>
        </p:blipFill>
        <p:spPr>
          <a:xfrm>
            <a:off x="9412246" y="649980"/>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Graphical user interface, text&#10;&#10;Description automatically generated" id="229" name="Google Shape;229;p12"/>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30" name="Google Shape;230;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31" name="Google Shape;231;p12"/>
          <p:cNvSpPr/>
          <p:nvPr/>
        </p:nvSpPr>
        <p:spPr>
          <a:xfrm>
            <a:off x="912615" y="1398690"/>
            <a:ext cx="85166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4.2.5 Drawback of IRR criteria</a:t>
            </a:r>
            <a:endParaRPr/>
          </a:p>
        </p:txBody>
      </p:sp>
      <p:sp>
        <p:nvSpPr>
          <p:cNvPr id="232" name="Google Shape;232;p12"/>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4.2 Project Evaluation Criteria-II</a:t>
            </a:r>
            <a:endParaRPr/>
          </a:p>
        </p:txBody>
      </p:sp>
      <p:sp>
        <p:nvSpPr>
          <p:cNvPr id="233" name="Google Shape;233;p12"/>
          <p:cNvSpPr/>
          <p:nvPr/>
        </p:nvSpPr>
        <p:spPr>
          <a:xfrm>
            <a:off x="912615" y="2109889"/>
            <a:ext cx="9672320" cy="86177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Multiple IRR values</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Both IRR and NPV are dominant criteria </a:t>
            </a:r>
            <a:endParaRPr/>
          </a:p>
        </p:txBody>
      </p:sp>
      <p:sp>
        <p:nvSpPr>
          <p:cNvPr id="234" name="Google Shape;234;p12"/>
          <p:cNvSpPr/>
          <p:nvPr/>
        </p:nvSpPr>
        <p:spPr>
          <a:xfrm>
            <a:off x="9360104"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35" name="Google Shape;235;p12"/>
          <p:cNvPicPr preferRelativeResize="0"/>
          <p:nvPr/>
        </p:nvPicPr>
        <p:blipFill rotWithShape="1">
          <a:blip r:embed="rId4">
            <a:alphaModFix/>
          </a:blip>
          <a:srcRect b="0" l="0" r="0" t="0"/>
          <a:stretch/>
        </p:blipFill>
        <p:spPr>
          <a:xfrm>
            <a:off x="9526571" y="703622"/>
            <a:ext cx="691726" cy="69172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Graphical user interface, text&#10;&#10;Description automatically generated" id="241" name="Google Shape;241;p1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42" name="Google Shape;242;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43" name="Google Shape;243;p13"/>
          <p:cNvSpPr/>
          <p:nvPr/>
        </p:nvSpPr>
        <p:spPr>
          <a:xfrm>
            <a:off x="912615" y="1398690"/>
            <a:ext cx="85166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4.3.1 Debt and Equity</a:t>
            </a:r>
            <a:endParaRPr/>
          </a:p>
        </p:txBody>
      </p:sp>
      <p:sp>
        <p:nvSpPr>
          <p:cNvPr id="244" name="Google Shape;244;p13"/>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4.3 Sources of Financing</a:t>
            </a:r>
            <a:endParaRPr/>
          </a:p>
        </p:txBody>
      </p:sp>
      <p:sp>
        <p:nvSpPr>
          <p:cNvPr id="245" name="Google Shape;245;p13"/>
          <p:cNvSpPr/>
          <p:nvPr/>
        </p:nvSpPr>
        <p:spPr>
          <a:xfrm>
            <a:off x="912615" y="1943773"/>
            <a:ext cx="5367020"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Open Sans"/>
                <a:ea typeface="Open Sans"/>
                <a:cs typeface="Open Sans"/>
                <a:sym typeface="Open Sans"/>
              </a:rPr>
              <a:t>Debt Sources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Multilateral and regional development banks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Export–import banks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Issuance of bonds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Local and international commercial banks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Equipment suppliers' credits, project contractors' financial contributions and </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Debt financing by purchasers of project outputs</a:t>
            </a:r>
            <a:endParaRPr/>
          </a:p>
        </p:txBody>
      </p:sp>
      <p:sp>
        <p:nvSpPr>
          <p:cNvPr id="246" name="Google Shape;246;p13"/>
          <p:cNvSpPr/>
          <p:nvPr/>
        </p:nvSpPr>
        <p:spPr>
          <a:xfrm>
            <a:off x="6805415" y="1943772"/>
            <a:ext cx="4414520"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Open Sans"/>
                <a:ea typeface="Open Sans"/>
                <a:cs typeface="Open Sans"/>
                <a:sym typeface="Open Sans"/>
              </a:rPr>
              <a:t>Equity Sources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Projects sponsor equity investment</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Raising equity through equity market</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Other investors, and</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Equity financing by purchasers of project output </a:t>
            </a:r>
            <a:endParaRPr/>
          </a:p>
        </p:txBody>
      </p:sp>
      <p:sp>
        <p:nvSpPr>
          <p:cNvPr id="247" name="Google Shape;247;p13"/>
          <p:cNvSpPr/>
          <p:nvPr/>
        </p:nvSpPr>
        <p:spPr>
          <a:xfrm>
            <a:off x="7585092"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48" name="Google Shape;248;p13"/>
          <p:cNvPicPr preferRelativeResize="0"/>
          <p:nvPr/>
        </p:nvPicPr>
        <p:blipFill rotWithShape="1">
          <a:blip r:embed="rId4">
            <a:alphaModFix/>
          </a:blip>
          <a:srcRect b="0" l="0" r="0" t="0"/>
          <a:stretch/>
        </p:blipFill>
        <p:spPr>
          <a:xfrm>
            <a:off x="7763585" y="728100"/>
            <a:ext cx="651072" cy="651072"/>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Graphical user interface, text&#10;&#10;Description automatically generated" id="254" name="Google Shape;254;p1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55" name="Google Shape;255;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6" name="Google Shape;256;p14"/>
          <p:cNvSpPr/>
          <p:nvPr/>
        </p:nvSpPr>
        <p:spPr>
          <a:xfrm>
            <a:off x="886548" y="1385322"/>
            <a:ext cx="660075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4.3.2 International Financial Institutions &amp; Multilateral Development Banks</a:t>
            </a:r>
            <a:endParaRPr/>
          </a:p>
        </p:txBody>
      </p:sp>
      <p:sp>
        <p:nvSpPr>
          <p:cNvPr id="257" name="Google Shape;257;p14"/>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4.3 Sources of Financing</a:t>
            </a:r>
            <a:endParaRPr/>
          </a:p>
        </p:txBody>
      </p:sp>
      <p:sp>
        <p:nvSpPr>
          <p:cNvPr id="258" name="Google Shape;258;p14"/>
          <p:cNvSpPr/>
          <p:nvPr/>
        </p:nvSpPr>
        <p:spPr>
          <a:xfrm>
            <a:off x="1014215" y="2059089"/>
            <a:ext cx="5367020" cy="116955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International financial institutions (IFIs)</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Multilateral development Banks (MDBs)</a:t>
            </a:r>
            <a:endParaRPr/>
          </a:p>
        </p:txBody>
      </p:sp>
      <p:sp>
        <p:nvSpPr>
          <p:cNvPr id="259" name="Google Shape;259;p14"/>
          <p:cNvSpPr/>
          <p:nvPr/>
        </p:nvSpPr>
        <p:spPr>
          <a:xfrm>
            <a:off x="7585092"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14.mp3" id="260" name="Google Shape;260;p14"/>
          <p:cNvPicPr preferRelativeResize="0"/>
          <p:nvPr/>
        </p:nvPicPr>
        <p:blipFill rotWithShape="1">
          <a:blip r:embed="rId4">
            <a:alphaModFix/>
          </a:blip>
          <a:srcRect b="0" l="0" r="0" t="0"/>
          <a:stretch/>
        </p:blipFill>
        <p:spPr>
          <a:xfrm>
            <a:off x="7654946" y="6475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Graphical user interface, text&#10;&#10;Description automatically generated" id="266" name="Google Shape;266;p1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67" name="Google Shape;267;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8" name="Google Shape;268;p15"/>
          <p:cNvSpPr/>
          <p:nvPr/>
        </p:nvSpPr>
        <p:spPr>
          <a:xfrm>
            <a:off x="899915" y="1398690"/>
            <a:ext cx="90627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4.3.3 Multilateral Development Banks (MDBs)</a:t>
            </a:r>
            <a:endParaRPr/>
          </a:p>
        </p:txBody>
      </p:sp>
      <p:sp>
        <p:nvSpPr>
          <p:cNvPr id="269" name="Google Shape;269;p15"/>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4.3 Sources of Financing</a:t>
            </a:r>
            <a:endParaRPr/>
          </a:p>
        </p:txBody>
      </p:sp>
      <p:sp>
        <p:nvSpPr>
          <p:cNvPr id="270" name="Google Shape;270;p15"/>
          <p:cNvSpPr/>
          <p:nvPr/>
        </p:nvSpPr>
        <p:spPr>
          <a:xfrm>
            <a:off x="1001515" y="1906689"/>
            <a:ext cx="6624320" cy="393954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Some important MDBs:</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World Bank</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European Investment Bank</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European Bank for Reconstruction and Development</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Asian Development Bank</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African Development Bank</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Inter-American Development Bank</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Islamic Development Bank</a:t>
            </a:r>
            <a:endParaRPr/>
          </a:p>
        </p:txBody>
      </p:sp>
      <p:sp>
        <p:nvSpPr>
          <p:cNvPr id="271" name="Google Shape;271;p15"/>
          <p:cNvSpPr/>
          <p:nvPr/>
        </p:nvSpPr>
        <p:spPr>
          <a:xfrm>
            <a:off x="7585092"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15.mp3" id="272" name="Google Shape;272;p15"/>
          <p:cNvPicPr preferRelativeResize="0"/>
          <p:nvPr/>
        </p:nvPicPr>
        <p:blipFill rotWithShape="1">
          <a:blip r:embed="rId4">
            <a:alphaModFix/>
          </a:blip>
          <a:srcRect b="0" l="0" r="0" t="0"/>
          <a:stretch/>
        </p:blipFill>
        <p:spPr>
          <a:xfrm>
            <a:off x="7656457" y="63649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Graphical user interface, text&#10;&#10;Description automatically generated" id="278" name="Google Shape;278;p1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79" name="Google Shape;279;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0" name="Google Shape;280;p16"/>
          <p:cNvSpPr/>
          <p:nvPr/>
        </p:nvSpPr>
        <p:spPr>
          <a:xfrm>
            <a:off x="899915" y="1398690"/>
            <a:ext cx="90627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4.3.4 Multilateral Financial Organizations</a:t>
            </a:r>
            <a:endParaRPr/>
          </a:p>
        </p:txBody>
      </p:sp>
      <p:sp>
        <p:nvSpPr>
          <p:cNvPr id="281" name="Google Shape;281;p16"/>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4.3 Sources of Financing</a:t>
            </a:r>
            <a:endParaRPr/>
          </a:p>
        </p:txBody>
      </p:sp>
      <p:sp>
        <p:nvSpPr>
          <p:cNvPr id="282" name="Google Shape;282;p16"/>
          <p:cNvSpPr/>
          <p:nvPr/>
        </p:nvSpPr>
        <p:spPr>
          <a:xfrm>
            <a:off x="1001515" y="1906689"/>
            <a:ext cx="7564120" cy="34778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The World Bank Group</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International Bank for Reconstruction and Development (IBRD)</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International Development Association (IDA)</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International Finance Corporation (IFC)</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Multilateral Investment Guarantee Agency (MIGA)</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Nuclear power is off-limit</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New coal power plant in rare circumstances</a:t>
            </a:r>
            <a:endParaRPr/>
          </a:p>
        </p:txBody>
      </p:sp>
      <p:sp>
        <p:nvSpPr>
          <p:cNvPr id="283" name="Google Shape;283;p16"/>
          <p:cNvSpPr/>
          <p:nvPr/>
        </p:nvSpPr>
        <p:spPr>
          <a:xfrm>
            <a:off x="7585092"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16.mp3" id="284" name="Google Shape;284;p16"/>
          <p:cNvPicPr preferRelativeResize="0"/>
          <p:nvPr/>
        </p:nvPicPr>
        <p:blipFill rotWithShape="1">
          <a:blip r:embed="rId4">
            <a:alphaModFix/>
          </a:blip>
          <a:srcRect b="0" l="0" r="0" t="0"/>
          <a:stretch/>
        </p:blipFill>
        <p:spPr>
          <a:xfrm>
            <a:off x="7656457" y="65595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Graphical user interface, text&#10;&#10;Description automatically generated" id="290" name="Google Shape;290;p1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91" name="Google Shape;291;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2" name="Google Shape;292;p17"/>
          <p:cNvSpPr/>
          <p:nvPr/>
        </p:nvSpPr>
        <p:spPr>
          <a:xfrm>
            <a:off x="899915" y="1398690"/>
            <a:ext cx="90627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4.3.5 The World Bank Group</a:t>
            </a:r>
            <a:endParaRPr/>
          </a:p>
        </p:txBody>
      </p:sp>
      <p:sp>
        <p:nvSpPr>
          <p:cNvPr id="293" name="Google Shape;293;p17"/>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4.3 Sources of Financing</a:t>
            </a:r>
            <a:endParaRPr/>
          </a:p>
        </p:txBody>
      </p:sp>
      <p:sp>
        <p:nvSpPr>
          <p:cNvPr id="294" name="Google Shape;294;p17"/>
          <p:cNvSpPr/>
          <p:nvPr/>
        </p:nvSpPr>
        <p:spPr>
          <a:xfrm>
            <a:off x="1001515" y="1906689"/>
            <a:ext cx="7564120" cy="363176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International Bank for Reconstruction and Development (IBRD)</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Direct loans</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Partial risk guarantees</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Partial credit guarantees</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Enclave guarantees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International Development Association (IDA)</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International Finance Corporation (IFC)</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Multilateral Investment Guarantee Agency (MIGA)</a:t>
            </a:r>
            <a:endParaRPr/>
          </a:p>
        </p:txBody>
      </p:sp>
      <p:sp>
        <p:nvSpPr>
          <p:cNvPr id="295" name="Google Shape;295;p17"/>
          <p:cNvSpPr/>
          <p:nvPr/>
        </p:nvSpPr>
        <p:spPr>
          <a:xfrm>
            <a:off x="7585092"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lume with solid fill" id="296" name="Google Shape;296;p17"/>
          <p:cNvPicPr preferRelativeResize="0"/>
          <p:nvPr/>
        </p:nvPicPr>
        <p:blipFill rotWithShape="1">
          <a:blip r:embed="rId4">
            <a:alphaModFix/>
          </a:blip>
          <a:srcRect b="0" l="0" r="0" t="0"/>
          <a:stretch/>
        </p:blipFill>
        <p:spPr>
          <a:xfrm>
            <a:off x="7732407" y="723544"/>
            <a:ext cx="660900" cy="6609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Graphical user interface, text&#10;&#10;Description automatically generated" id="302" name="Google Shape;302;p18"/>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03" name="Google Shape;303;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4" name="Google Shape;304;p18"/>
          <p:cNvSpPr/>
          <p:nvPr/>
        </p:nvSpPr>
        <p:spPr>
          <a:xfrm>
            <a:off x="899915" y="1398690"/>
            <a:ext cx="90627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4.4.1 Regional Development Banks</a:t>
            </a:r>
            <a:endParaRPr/>
          </a:p>
        </p:txBody>
      </p:sp>
      <p:sp>
        <p:nvSpPr>
          <p:cNvPr id="305" name="Google Shape;305;p18"/>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4.4 Banks and finance options</a:t>
            </a:r>
            <a:endParaRPr/>
          </a:p>
        </p:txBody>
      </p:sp>
      <p:sp>
        <p:nvSpPr>
          <p:cNvPr id="306" name="Google Shape;306;p18"/>
          <p:cNvSpPr/>
          <p:nvPr/>
        </p:nvSpPr>
        <p:spPr>
          <a:xfrm>
            <a:off x="1001515" y="1906689"/>
            <a:ext cx="8961120"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European Investment Bank (EIB), Luxembourg</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African Development Bank (AfDB), Abidjan</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Asian Development Bank (ADB), Manila</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Inter-American Development Bank (IADB), Washington</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European Bank for Reconstruction and Development (EBRD), London</a:t>
            </a:r>
            <a:endParaRPr/>
          </a:p>
        </p:txBody>
      </p:sp>
      <p:sp>
        <p:nvSpPr>
          <p:cNvPr id="307" name="Google Shape;307;p18"/>
          <p:cNvSpPr/>
          <p:nvPr/>
        </p:nvSpPr>
        <p:spPr>
          <a:xfrm>
            <a:off x="9019805"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18.mp3" id="308" name="Google Shape;308;p18"/>
          <p:cNvPicPr preferRelativeResize="0"/>
          <p:nvPr/>
        </p:nvPicPr>
        <p:blipFill rotWithShape="1">
          <a:blip r:embed="rId4">
            <a:alphaModFix/>
          </a:blip>
          <a:srcRect b="0" l="0" r="0" t="0"/>
          <a:stretch/>
        </p:blipFill>
        <p:spPr>
          <a:xfrm>
            <a:off x="9091170" y="65431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Graphical user interface, text&#10;&#10;Description automatically generated" id="314" name="Google Shape;314;p19"/>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15" name="Google Shape;315;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6" name="Google Shape;316;p19"/>
          <p:cNvSpPr/>
          <p:nvPr/>
        </p:nvSpPr>
        <p:spPr>
          <a:xfrm>
            <a:off x="899915" y="1398690"/>
            <a:ext cx="90627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4.4.2 Nuclear and MDBs Policy on Credit Availability </a:t>
            </a:r>
            <a:endParaRPr/>
          </a:p>
        </p:txBody>
      </p:sp>
      <p:sp>
        <p:nvSpPr>
          <p:cNvPr id="317" name="Google Shape;317;p19"/>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4.4 Banks and finance options</a:t>
            </a:r>
            <a:endParaRPr/>
          </a:p>
        </p:txBody>
      </p:sp>
      <p:sp>
        <p:nvSpPr>
          <p:cNvPr id="318" name="Google Shape;318;p19"/>
          <p:cNvSpPr/>
          <p:nvPr/>
        </p:nvSpPr>
        <p:spPr>
          <a:xfrm>
            <a:off x="1001515" y="1906689"/>
            <a:ext cx="8961120" cy="34778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MDBs with policy not to finance nuclear:</a:t>
            </a:r>
            <a:endParaRPr sz="1800">
              <a:solidFill>
                <a:schemeClr val="dk1"/>
              </a:solidFill>
              <a:latin typeface="Calibri"/>
              <a:ea typeface="Calibri"/>
              <a:cs typeface="Calibri"/>
              <a:sym typeface="Calibri"/>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Asian Development Bank</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Inter-American Development Bank</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European Bank for Reconstruction and Development (provides nuclear safety grants but not to finance new nuclear reactors)</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African Development Bank</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MDB with no written policy but has not financed nuclear for some time:</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World Banks</a:t>
            </a:r>
            <a:endParaRPr/>
          </a:p>
        </p:txBody>
      </p:sp>
      <p:sp>
        <p:nvSpPr>
          <p:cNvPr id="319" name="Google Shape;319;p19"/>
          <p:cNvSpPr/>
          <p:nvPr/>
        </p:nvSpPr>
        <p:spPr>
          <a:xfrm>
            <a:off x="9019805"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19.mp3" id="320" name="Google Shape;320;p19"/>
          <p:cNvPicPr preferRelativeResize="0"/>
          <p:nvPr/>
        </p:nvPicPr>
        <p:blipFill rotWithShape="1">
          <a:blip r:embed="rId4">
            <a:alphaModFix/>
          </a:blip>
          <a:srcRect b="0" l="0" r="0" t="0"/>
          <a:stretch/>
        </p:blipFill>
        <p:spPr>
          <a:xfrm>
            <a:off x="9091170" y="66063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4" name="Google Shape;104;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5" name="Google Shape;105;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6" name="Google Shape;106;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7" name="Google Shape;107;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8" name="Google Shape;108;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9" name="Google Shape;109;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Learning Outcomes</a:t>
            </a:r>
            <a:endParaRPr/>
          </a:p>
        </p:txBody>
      </p:sp>
      <p:sp>
        <p:nvSpPr>
          <p:cNvPr id="110" name="Google Shape;110;p2"/>
          <p:cNvSpPr txBox="1"/>
          <p:nvPr/>
        </p:nvSpPr>
        <p:spPr>
          <a:xfrm>
            <a:off x="865021" y="1425005"/>
            <a:ext cx="5993532" cy="349027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ILO1:  Understanding </a:t>
            </a:r>
            <a:r>
              <a:rPr b="1" lang="en-GB" sz="2000">
                <a:solidFill>
                  <a:schemeClr val="dk1"/>
                </a:solidFill>
                <a:latin typeface="Open Sans"/>
                <a:ea typeface="Open Sans"/>
                <a:cs typeface="Open Sans"/>
                <a:sym typeface="Open Sans"/>
              </a:rPr>
              <a:t>Project Evaluation Criteria-I</a:t>
            </a:r>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ILO2:  Understanding </a:t>
            </a:r>
            <a:r>
              <a:rPr b="1" lang="en-GB" sz="2000">
                <a:solidFill>
                  <a:schemeClr val="dk1"/>
                </a:solidFill>
                <a:latin typeface="Open Sans"/>
                <a:ea typeface="Open Sans"/>
                <a:cs typeface="Open Sans"/>
                <a:sym typeface="Open Sans"/>
              </a:rPr>
              <a:t>Project Evaluation Criteria-II</a:t>
            </a:r>
            <a:endParaRPr b="1" sz="1800">
              <a:solidFill>
                <a:schemeClr val="dk1"/>
              </a:solidFill>
              <a:latin typeface="Calibri"/>
              <a:ea typeface="Calibri"/>
              <a:cs typeface="Calibri"/>
              <a:sym typeface="Calibri"/>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ILO3: </a:t>
            </a:r>
            <a:r>
              <a:rPr b="1" lang="en-GB" sz="2000">
                <a:solidFill>
                  <a:schemeClr val="dk1"/>
                </a:solidFill>
                <a:latin typeface="Open Sans"/>
                <a:ea typeface="Open Sans"/>
                <a:cs typeface="Open Sans"/>
                <a:sym typeface="Open Sans"/>
              </a:rPr>
              <a:t> </a:t>
            </a:r>
            <a:r>
              <a:rPr lang="en-GB" sz="2000">
                <a:solidFill>
                  <a:schemeClr val="dk1"/>
                </a:solidFill>
                <a:latin typeface="Open Sans"/>
                <a:ea typeface="Open Sans"/>
                <a:cs typeface="Open Sans"/>
                <a:sym typeface="Open Sans"/>
              </a:rPr>
              <a:t>Exploring the </a:t>
            </a:r>
            <a:r>
              <a:rPr b="1" lang="en-GB" sz="2000">
                <a:solidFill>
                  <a:schemeClr val="dk1"/>
                </a:solidFill>
                <a:latin typeface="Open Sans"/>
                <a:ea typeface="Open Sans"/>
                <a:cs typeface="Open Sans"/>
                <a:sym typeface="Open Sans"/>
              </a:rPr>
              <a:t>Sources of Financing</a:t>
            </a:r>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ILO4:  Exploring the </a:t>
            </a:r>
            <a:r>
              <a:rPr b="1" lang="en-GB" sz="2000">
                <a:solidFill>
                  <a:schemeClr val="dk1"/>
                </a:solidFill>
                <a:latin typeface="Open Sans"/>
                <a:ea typeface="Open Sans"/>
                <a:cs typeface="Open Sans"/>
                <a:sym typeface="Open Sans"/>
              </a:rPr>
              <a:t>Banks</a:t>
            </a:r>
            <a:r>
              <a:rPr lang="en-GB" sz="2000">
                <a:solidFill>
                  <a:schemeClr val="dk1"/>
                </a:solidFill>
                <a:latin typeface="Open Sans"/>
                <a:ea typeface="Open Sans"/>
                <a:cs typeface="Open Sans"/>
                <a:sym typeface="Open Sans"/>
              </a:rPr>
              <a:t> and </a:t>
            </a:r>
            <a:r>
              <a:rPr b="1" lang="en-GB" sz="2000">
                <a:solidFill>
                  <a:schemeClr val="dk1"/>
                </a:solidFill>
                <a:latin typeface="Open Sans"/>
                <a:ea typeface="Open Sans"/>
                <a:cs typeface="Open Sans"/>
                <a:sym typeface="Open Sans"/>
              </a:rPr>
              <a:t>Finance Options</a:t>
            </a:r>
            <a:endParaRPr b="1" sz="2000">
              <a:solidFill>
                <a:schemeClr val="dk1"/>
              </a:solidFill>
              <a:latin typeface="Open Sans"/>
              <a:ea typeface="Open Sans"/>
              <a:cs typeface="Open Sans"/>
              <a:sym typeface="Open Sans"/>
            </a:endParaRPr>
          </a:p>
        </p:txBody>
      </p:sp>
      <p:sp>
        <p:nvSpPr>
          <p:cNvPr id="111" name="Google Shape;111;p2"/>
          <p:cNvSpPr/>
          <p:nvPr/>
        </p:nvSpPr>
        <p:spPr>
          <a:xfrm>
            <a:off x="6873021"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2.mp3" id="112" name="Google Shape;112;p2"/>
          <p:cNvPicPr preferRelativeResize="0"/>
          <p:nvPr/>
        </p:nvPicPr>
        <p:blipFill rotWithShape="1">
          <a:blip r:embed="rId4">
            <a:alphaModFix/>
          </a:blip>
          <a:srcRect b="0" l="0" r="0" t="0"/>
          <a:stretch/>
        </p:blipFill>
        <p:spPr>
          <a:xfrm>
            <a:off x="6938442" y="8693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descr="Graphical user interface, text&#10;&#10;Description automatically generated" id="326" name="Google Shape;326;p20"/>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27" name="Google Shape;327;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28" name="Google Shape;328;p20"/>
          <p:cNvSpPr/>
          <p:nvPr/>
        </p:nvSpPr>
        <p:spPr>
          <a:xfrm>
            <a:off x="899915" y="1398690"/>
            <a:ext cx="90627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4.4.3 Sources of Debt Financing – Bonds</a:t>
            </a:r>
            <a:endParaRPr/>
          </a:p>
        </p:txBody>
      </p:sp>
      <p:sp>
        <p:nvSpPr>
          <p:cNvPr id="329" name="Google Shape;329;p20"/>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4.4 Banks and finance options</a:t>
            </a:r>
            <a:endParaRPr/>
          </a:p>
        </p:txBody>
      </p:sp>
      <p:sp>
        <p:nvSpPr>
          <p:cNvPr id="330" name="Google Shape;330;p20"/>
          <p:cNvSpPr/>
          <p:nvPr/>
        </p:nvSpPr>
        <p:spPr>
          <a:xfrm>
            <a:off x="1001515" y="1906689"/>
            <a:ext cx="8961120" cy="178510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Debt instrument</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Issued by the government/corporation/project company to raise funds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Coupon rate and maturity</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Traded in bond market</a:t>
            </a:r>
            <a:endParaRPr/>
          </a:p>
        </p:txBody>
      </p:sp>
      <p:sp>
        <p:nvSpPr>
          <p:cNvPr id="331" name="Google Shape;331;p20"/>
          <p:cNvSpPr/>
          <p:nvPr/>
        </p:nvSpPr>
        <p:spPr>
          <a:xfrm>
            <a:off x="9019805"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20.mp3" id="332" name="Google Shape;332;p20"/>
          <p:cNvPicPr preferRelativeResize="0"/>
          <p:nvPr/>
        </p:nvPicPr>
        <p:blipFill rotWithShape="1">
          <a:blip r:embed="rId4">
            <a:alphaModFix/>
          </a:blip>
          <a:srcRect b="0" l="0" r="0" t="0"/>
          <a:stretch/>
        </p:blipFill>
        <p:spPr>
          <a:xfrm>
            <a:off x="9091170" y="6475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0"/>
                                        <p:tgtEl>
                                          <p:spTgt spid="3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descr="Graphical user interface, text&#10;&#10;Description automatically generated" id="338" name="Google Shape;338;p21"/>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39" name="Google Shape;339;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0" name="Google Shape;340;p21"/>
          <p:cNvSpPr/>
          <p:nvPr/>
        </p:nvSpPr>
        <p:spPr>
          <a:xfrm>
            <a:off x="899915" y="1398690"/>
            <a:ext cx="90627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4.4.4 Bonds</a:t>
            </a:r>
            <a:endParaRPr/>
          </a:p>
        </p:txBody>
      </p:sp>
      <p:sp>
        <p:nvSpPr>
          <p:cNvPr id="341" name="Google Shape;341;p21"/>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4.4 Banks and finance options</a:t>
            </a:r>
            <a:endParaRPr/>
          </a:p>
        </p:txBody>
      </p:sp>
      <p:sp>
        <p:nvSpPr>
          <p:cNvPr id="342" name="Google Shape;342;p21"/>
          <p:cNvSpPr/>
          <p:nvPr/>
        </p:nvSpPr>
        <p:spPr>
          <a:xfrm>
            <a:off x="1001515" y="1906689"/>
            <a:ext cx="3055620" cy="34778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Face value or par value:</a:t>
            </a:r>
            <a:r>
              <a:rPr lang="en-GB" sz="2000">
                <a:solidFill>
                  <a:schemeClr val="dk1"/>
                </a:solidFill>
                <a:latin typeface="Open Sans"/>
                <a:ea typeface="Open Sans"/>
                <a:cs typeface="Open Sans"/>
                <a:sym typeface="Open Sans"/>
              </a:rPr>
              <a:t> amount that will be repaid at the end of the loan period</a:t>
            </a:r>
            <a:endParaRPr/>
          </a:p>
          <a:p>
            <a:pPr indent="-342900" lvl="0" marL="342900" marR="0" rtl="0" algn="l">
              <a:spcBef>
                <a:spcPts val="120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Maturity:</a:t>
            </a:r>
            <a:r>
              <a:rPr lang="en-GB" sz="2000">
                <a:solidFill>
                  <a:schemeClr val="dk1"/>
                </a:solidFill>
                <a:latin typeface="Open Sans"/>
                <a:ea typeface="Open Sans"/>
                <a:cs typeface="Open Sans"/>
                <a:sym typeface="Open Sans"/>
              </a:rPr>
              <a:t> number of years until the face value is repaid</a:t>
            </a:r>
            <a:endParaRPr/>
          </a:p>
          <a:p>
            <a:pPr indent="-342900" lvl="0" marL="342900" marR="0" rtl="0" algn="l">
              <a:spcBef>
                <a:spcPts val="1200"/>
              </a:spcBef>
              <a:spcAft>
                <a:spcPts val="0"/>
              </a:spcAft>
              <a:buClr>
                <a:schemeClr val="dk1"/>
              </a:buClr>
              <a:buSzPts val="2000"/>
              <a:buFont typeface="Arial"/>
              <a:buChar char="•"/>
            </a:pPr>
            <a:r>
              <a:rPr b="1" lang="en-GB" sz="2000">
                <a:solidFill>
                  <a:schemeClr val="dk1"/>
                </a:solidFill>
                <a:latin typeface="Open Sans"/>
                <a:ea typeface="Open Sans"/>
                <a:cs typeface="Open Sans"/>
                <a:sym typeface="Open Sans"/>
              </a:rPr>
              <a:t>Coupon:</a:t>
            </a:r>
            <a:r>
              <a:rPr lang="en-GB" sz="2000">
                <a:solidFill>
                  <a:schemeClr val="dk1"/>
                </a:solidFill>
                <a:latin typeface="Open Sans"/>
                <a:ea typeface="Open Sans"/>
                <a:cs typeface="Open Sans"/>
                <a:sym typeface="Open Sans"/>
              </a:rPr>
              <a:t> a regular fixed interest payment </a:t>
            </a:r>
            <a:endParaRPr/>
          </a:p>
        </p:txBody>
      </p:sp>
      <p:pic>
        <p:nvPicPr>
          <p:cNvPr descr="Text&#10;&#10;Description automatically generated" id="343" name="Google Shape;343;p21"/>
          <p:cNvPicPr preferRelativeResize="0"/>
          <p:nvPr/>
        </p:nvPicPr>
        <p:blipFill rotWithShape="1">
          <a:blip r:embed="rId4">
            <a:alphaModFix/>
          </a:blip>
          <a:srcRect b="0" l="0" r="0" t="0"/>
          <a:stretch/>
        </p:blipFill>
        <p:spPr>
          <a:xfrm>
            <a:off x="4955309" y="1400288"/>
            <a:ext cx="5879863" cy="4500493"/>
          </a:xfrm>
          <a:prstGeom prst="rect">
            <a:avLst/>
          </a:prstGeom>
          <a:noFill/>
          <a:ln>
            <a:noFill/>
          </a:ln>
        </p:spPr>
      </p:pic>
      <p:sp>
        <p:nvSpPr>
          <p:cNvPr id="344" name="Google Shape;344;p21"/>
          <p:cNvSpPr txBox="1"/>
          <p:nvPr/>
        </p:nvSpPr>
        <p:spPr>
          <a:xfrm>
            <a:off x="5313062" y="6083268"/>
            <a:ext cx="653003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400">
                <a:solidFill>
                  <a:schemeClr val="dk1"/>
                </a:solidFill>
                <a:latin typeface="Open Sans"/>
                <a:ea typeface="Open Sans"/>
                <a:cs typeface="Open Sans"/>
                <a:sym typeface="Open Sans"/>
              </a:rPr>
              <a:t>Image copyright: The Joe I. Herbstman Memorial Collection of American Finance </a:t>
            </a:r>
            <a:endParaRPr/>
          </a:p>
        </p:txBody>
      </p:sp>
      <p:sp>
        <p:nvSpPr>
          <p:cNvPr id="345" name="Google Shape;345;p21"/>
          <p:cNvSpPr/>
          <p:nvPr/>
        </p:nvSpPr>
        <p:spPr>
          <a:xfrm>
            <a:off x="9007105" y="363967"/>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21.mp3" id="346" name="Google Shape;346;p21"/>
          <p:cNvPicPr preferRelativeResize="0"/>
          <p:nvPr/>
        </p:nvPicPr>
        <p:blipFill rotWithShape="1">
          <a:blip r:embed="rId5">
            <a:alphaModFix/>
          </a:blip>
          <a:srcRect b="0" l="0" r="0" t="0"/>
          <a:stretch/>
        </p:blipFill>
        <p:spPr>
          <a:xfrm>
            <a:off x="9078470" y="44307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Graphical user interface, text&#10;&#10;Description automatically generated" id="352" name="Google Shape;352;p22"/>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53" name="Google Shape;353;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4" name="Google Shape;354;p22"/>
          <p:cNvSpPr/>
          <p:nvPr/>
        </p:nvSpPr>
        <p:spPr>
          <a:xfrm>
            <a:off x="899915" y="1398690"/>
            <a:ext cx="90627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4.4.5 Equity Market</a:t>
            </a:r>
            <a:endParaRPr/>
          </a:p>
        </p:txBody>
      </p:sp>
      <p:sp>
        <p:nvSpPr>
          <p:cNvPr id="355" name="Google Shape;355;p22"/>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4.4 Banks and finance options</a:t>
            </a:r>
            <a:endParaRPr/>
          </a:p>
        </p:txBody>
      </p:sp>
      <p:sp>
        <p:nvSpPr>
          <p:cNvPr id="356" name="Google Shape;356;p22"/>
          <p:cNvSpPr/>
          <p:nvPr/>
        </p:nvSpPr>
        <p:spPr>
          <a:xfrm>
            <a:off x="1001515" y="2046389"/>
            <a:ext cx="9100820"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Equity capital is owner's contribution</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The market where shares are issued and traded</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Gives companies access to capital and investors a slice of ownership in a company </a:t>
            </a:r>
            <a:endParaRPr/>
          </a:p>
        </p:txBody>
      </p:sp>
      <p:sp>
        <p:nvSpPr>
          <p:cNvPr id="357" name="Google Shape;357;p22"/>
          <p:cNvSpPr/>
          <p:nvPr/>
        </p:nvSpPr>
        <p:spPr>
          <a:xfrm>
            <a:off x="9019805"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22.mp3" id="358" name="Google Shape;358;p22"/>
          <p:cNvPicPr preferRelativeResize="0"/>
          <p:nvPr/>
        </p:nvPicPr>
        <p:blipFill rotWithShape="1">
          <a:blip r:embed="rId4">
            <a:alphaModFix/>
          </a:blip>
          <a:srcRect b="0" l="0" r="0" t="0"/>
          <a:stretch/>
        </p:blipFill>
        <p:spPr>
          <a:xfrm>
            <a:off x="9091170" y="6475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Graphical user interface, website&#10;&#10;Description automatically generated" id="364" name="Google Shape;36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65" name="Google Shape;365;p23"/>
          <p:cNvSpPr txBox="1"/>
          <p:nvPr/>
        </p:nvSpPr>
        <p:spPr>
          <a:xfrm>
            <a:off x="9128051" y="4645790"/>
            <a:ext cx="2574852"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Money A., Fanaian S. Pop M., Berdellans I.,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Hasanovic S., Gritsevskyi A, Stankeviciute L.,</a:t>
            </a:r>
            <a:br>
              <a:rPr lang="en-GB" sz="800">
                <a:solidFill>
                  <a:schemeClr val="dk1"/>
                </a:solidFill>
                <a:latin typeface="Open Sans"/>
                <a:ea typeface="Open Sans"/>
                <a:cs typeface="Open Sans"/>
                <a:sym typeface="Open Sans"/>
              </a:rPr>
            </a:br>
            <a:r>
              <a:rPr lang="en-GB" sz="800">
                <a:solidFill>
                  <a:schemeClr val="lt1"/>
                </a:solidFill>
                <a:latin typeface="Open Sans"/>
                <a:ea typeface="Open Sans"/>
                <a:cs typeface="Open Sans"/>
                <a:sym typeface="Open Sans"/>
              </a:rPr>
              <a:t>Tot M., Welsch M., Tan N., 2021. Lecture 4: Project Evaluation and Sources of Financing, </a:t>
            </a:r>
            <a:br>
              <a:rPr lang="en-GB" sz="800">
                <a:solidFill>
                  <a:schemeClr val="lt1"/>
                </a:solidFill>
                <a:latin typeface="Open Sans"/>
                <a:ea typeface="Open Sans"/>
                <a:cs typeface="Open Sans"/>
                <a:sym typeface="Open Sans"/>
              </a:rPr>
            </a:br>
            <a:r>
              <a:rPr i="1" lang="en-GB" sz="800">
                <a:solidFill>
                  <a:schemeClr val="lt1"/>
                </a:solidFill>
                <a:latin typeface="Open Sans"/>
                <a:ea typeface="Open Sans"/>
                <a:cs typeface="Open Sans"/>
                <a:sym typeface="Open Sans"/>
              </a:rPr>
              <a:t>FinPlan.</a:t>
            </a:r>
            <a:r>
              <a:rPr lang="en-GB" sz="800">
                <a:solidFill>
                  <a:schemeClr val="lt1"/>
                </a:solidFill>
                <a:latin typeface="Open Sans"/>
                <a:ea typeface="Open Sans"/>
                <a:cs typeface="Open Sans"/>
                <a:sym typeface="Open Sans"/>
              </a:rPr>
              <a:t> Release Version 1.0. [online presentation]. Climate Compatible Growth Programme and International Atomic Energy Agency.</a:t>
            </a:r>
            <a:endParaRPr sz="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800">
              <a:solidFill>
                <a:schemeClr val="dk1"/>
              </a:solidFill>
              <a:latin typeface="Open Sans"/>
              <a:ea typeface="Open Sans"/>
              <a:cs typeface="Open Sans"/>
              <a:sym typeface="Open Sans"/>
            </a:endParaRPr>
          </a:p>
        </p:txBody>
      </p:sp>
      <p:sp>
        <p:nvSpPr>
          <p:cNvPr id="366" name="Google Shape;366;p23"/>
          <p:cNvSpPr txBox="1"/>
          <p:nvPr/>
        </p:nvSpPr>
        <p:spPr>
          <a:xfrm>
            <a:off x="9900019" y="5895089"/>
            <a:ext cx="165799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you to the website link http://www.ClimateCompatibleGrowth.</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com/teachingmaterials)</a:t>
            </a:r>
            <a:endParaRPr sz="800">
              <a:solidFill>
                <a:schemeClr val="lt1"/>
              </a:solidFill>
              <a:latin typeface="Open Sans"/>
              <a:ea typeface="Open Sans"/>
              <a:cs typeface="Open Sans"/>
              <a:sym typeface="Open Sans"/>
            </a:endParaRPr>
          </a:p>
          <a:p>
            <a:pPr indent="0" lvl="0" marL="0" marR="0" rtl="0" algn="l">
              <a:spcBef>
                <a:spcPts val="0"/>
              </a:spcBef>
              <a:spcAft>
                <a:spcPts val="0"/>
              </a:spcAft>
              <a:buNone/>
            </a:pPr>
            <a:r>
              <a:t/>
            </a:r>
            <a:endParaRPr sz="800">
              <a:solidFill>
                <a:schemeClr val="dk1"/>
              </a:solidFill>
              <a:latin typeface="Open Sans"/>
              <a:ea typeface="Open Sans"/>
              <a:cs typeface="Open Sans"/>
              <a:sym typeface="Open Sans"/>
            </a:endParaRPr>
          </a:p>
        </p:txBody>
      </p:sp>
      <p:grpSp>
        <p:nvGrpSpPr>
          <p:cNvPr id="367" name="Google Shape;367;p23"/>
          <p:cNvGrpSpPr/>
          <p:nvPr/>
        </p:nvGrpSpPr>
        <p:grpSpPr>
          <a:xfrm>
            <a:off x="3339465" y="4105009"/>
            <a:ext cx="1877504" cy="558800"/>
            <a:chOff x="929196" y="5461000"/>
            <a:chExt cx="1877504" cy="558800"/>
          </a:xfrm>
        </p:grpSpPr>
        <p:sp>
          <p:nvSpPr>
            <p:cNvPr id="368" name="Google Shape;368;p23">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370" name="Google Shape;370;p23">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descr="Graphical user interface, text" id="375" name="Google Shape;375;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6" name="Google Shape;376;p24"/>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descr="Graphical user interface, text&#10;&#10;Description automatically generated" id="118" name="Google Shape;118;p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19" name="Google Shape;119;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20" name="Google Shape;120;p3"/>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4.1.1 Why Project Evaluation Criteria? </a:t>
            </a:r>
            <a:endParaRPr/>
          </a:p>
        </p:txBody>
      </p:sp>
      <p:sp>
        <p:nvSpPr>
          <p:cNvPr id="121" name="Google Shape;121;p3"/>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4.1 Project Evaluation Criteria-I </a:t>
            </a:r>
            <a:endParaRPr/>
          </a:p>
        </p:txBody>
      </p:sp>
      <p:sp>
        <p:nvSpPr>
          <p:cNvPr id="122" name="Google Shape;122;p3"/>
          <p:cNvSpPr/>
          <p:nvPr/>
        </p:nvSpPr>
        <p:spPr>
          <a:xfrm>
            <a:off x="925315" y="2071789"/>
            <a:ext cx="6217920" cy="270843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Which project to choose for investment?</a:t>
            </a:r>
            <a:endParaRPr b="1" sz="2000">
              <a:solidFill>
                <a:srgbClr val="9DC3E6"/>
              </a:solidFill>
              <a:latin typeface="Open Sans"/>
              <a:ea typeface="Open Sans"/>
              <a:cs typeface="Open Sans"/>
              <a:sym typeface="Open Sans"/>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Techniques/approaches</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Payback period</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Net Present Value (NPV)</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Internal Rate of Return (IRR)</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Others</a:t>
            </a:r>
            <a:endParaRPr/>
          </a:p>
        </p:txBody>
      </p:sp>
      <p:sp>
        <p:nvSpPr>
          <p:cNvPr id="123" name="Google Shape;123;p3"/>
          <p:cNvSpPr/>
          <p:nvPr/>
        </p:nvSpPr>
        <p:spPr>
          <a:xfrm>
            <a:off x="9270459"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3.mp3" id="124" name="Google Shape;124;p3"/>
          <p:cNvPicPr preferRelativeResize="0"/>
          <p:nvPr/>
        </p:nvPicPr>
        <p:blipFill rotWithShape="1">
          <a:blip r:embed="rId4">
            <a:alphaModFix/>
          </a:blip>
          <a:srcRect b="0" l="0" r="0" t="0"/>
          <a:stretch/>
        </p:blipFill>
        <p:spPr>
          <a:xfrm>
            <a:off x="9341824" y="6475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descr="Graphical user interface, text&#10;&#10;Description automatically generated" id="130" name="Google Shape;130;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31" name="Google Shape;131;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2" name="Google Shape;132;p4"/>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4.1.2 Net Present Value (NPV)</a:t>
            </a:r>
            <a:endParaRPr/>
          </a:p>
        </p:txBody>
      </p:sp>
      <p:sp>
        <p:nvSpPr>
          <p:cNvPr id="133" name="Google Shape;133;p4"/>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4.1 Project Evaluation Criteria-I </a:t>
            </a:r>
            <a:endParaRPr/>
          </a:p>
        </p:txBody>
      </p:sp>
      <p:sp>
        <p:nvSpPr>
          <p:cNvPr id="134" name="Google Shape;134;p4"/>
          <p:cNvSpPr/>
          <p:nvPr/>
        </p:nvSpPr>
        <p:spPr>
          <a:xfrm>
            <a:off x="925315" y="2071789"/>
            <a:ext cx="621792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0000"/>
                </a:solidFill>
                <a:latin typeface="Open Sans"/>
                <a:ea typeface="Open Sans"/>
                <a:cs typeface="Open Sans"/>
                <a:sym typeface="Open Sans"/>
              </a:rPr>
              <a:t>Net Present Value approach</a:t>
            </a:r>
            <a:endParaRPr/>
          </a:p>
          <a:p>
            <a:pPr indent="0" lvl="0" marL="0" marR="0" rtl="0" algn="l">
              <a:spcBef>
                <a:spcPts val="1200"/>
              </a:spcBef>
              <a:spcAft>
                <a:spcPts val="0"/>
              </a:spcAft>
              <a:buNone/>
            </a:pPr>
            <a:r>
              <a:rPr lang="en-GB" sz="2000">
                <a:solidFill>
                  <a:srgbClr val="000000"/>
                </a:solidFill>
                <a:latin typeface="Open Sans"/>
                <a:ea typeface="Open Sans"/>
                <a:cs typeface="Open Sans"/>
                <a:sym typeface="Open Sans"/>
              </a:rPr>
              <a:t>Net Present Value = Difference between the present value of Cash inflow and outflow</a:t>
            </a:r>
            <a:endParaRPr/>
          </a:p>
        </p:txBody>
      </p:sp>
      <p:pic>
        <p:nvPicPr>
          <p:cNvPr descr="Table&#10;&#10;Description automatically generated" id="135" name="Google Shape;135;p4"/>
          <p:cNvPicPr preferRelativeResize="0"/>
          <p:nvPr/>
        </p:nvPicPr>
        <p:blipFill rotWithShape="1">
          <a:blip r:embed="rId4">
            <a:alphaModFix/>
          </a:blip>
          <a:srcRect b="0" l="0" r="0" t="0"/>
          <a:stretch/>
        </p:blipFill>
        <p:spPr>
          <a:xfrm>
            <a:off x="5041900" y="3345770"/>
            <a:ext cx="5156200" cy="2515961"/>
          </a:xfrm>
          <a:prstGeom prst="rect">
            <a:avLst/>
          </a:prstGeom>
          <a:noFill/>
          <a:ln>
            <a:noFill/>
          </a:ln>
        </p:spPr>
      </p:pic>
      <p:sp>
        <p:nvSpPr>
          <p:cNvPr id="136" name="Google Shape;136;p4"/>
          <p:cNvSpPr/>
          <p:nvPr/>
        </p:nvSpPr>
        <p:spPr>
          <a:xfrm>
            <a:off x="9270459"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4.mp3" id="137" name="Google Shape;137;p4"/>
          <p:cNvPicPr preferRelativeResize="0"/>
          <p:nvPr/>
        </p:nvPicPr>
        <p:blipFill rotWithShape="1">
          <a:blip r:embed="rId5">
            <a:alphaModFix/>
          </a:blip>
          <a:srcRect b="0" l="0" r="0" t="0"/>
          <a:stretch/>
        </p:blipFill>
        <p:spPr>
          <a:xfrm>
            <a:off x="9341824" y="6475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descr="Graphical user interface, text&#10;&#10;Description automatically generated" id="143" name="Google Shape;143;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4" name="Google Shape;144;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5" name="Google Shape;145;p5"/>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4.1.3 Calculating NPV</a:t>
            </a:r>
            <a:endParaRPr/>
          </a:p>
        </p:txBody>
      </p:sp>
      <p:sp>
        <p:nvSpPr>
          <p:cNvPr id="146" name="Google Shape;146;p5"/>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4.1 Project Evaluation Criteria-I </a:t>
            </a:r>
            <a:endParaRPr/>
          </a:p>
        </p:txBody>
      </p:sp>
      <p:sp>
        <p:nvSpPr>
          <p:cNvPr id="147" name="Google Shape;147;p5"/>
          <p:cNvSpPr/>
          <p:nvPr/>
        </p:nvSpPr>
        <p:spPr>
          <a:xfrm>
            <a:off x="938015" y="2630589"/>
            <a:ext cx="893572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000000"/>
                </a:solidFill>
                <a:latin typeface="Open Sans"/>
                <a:ea typeface="Open Sans"/>
                <a:cs typeface="Open Sans"/>
                <a:sym typeface="Open Sans"/>
              </a:rPr>
              <a:t>Net Present Value </a:t>
            </a:r>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t/>
            </a:r>
            <a:endParaRPr sz="2000">
              <a:solidFill>
                <a:srgbClr val="000000"/>
              </a:solidFill>
              <a:latin typeface="Open Sans"/>
              <a:ea typeface="Open Sans"/>
              <a:cs typeface="Open Sans"/>
              <a:sym typeface="Open Sans"/>
            </a:endParaRPr>
          </a:p>
          <a:p>
            <a:pPr indent="0" lvl="0" marL="0" marR="0" rtl="0" algn="l">
              <a:spcBef>
                <a:spcPts val="1200"/>
              </a:spcBef>
              <a:spcAft>
                <a:spcPts val="0"/>
              </a:spcAft>
              <a:buNone/>
            </a:pPr>
            <a:r>
              <a:rPr lang="en-GB" sz="2000">
                <a:solidFill>
                  <a:srgbClr val="000000"/>
                </a:solidFill>
                <a:latin typeface="Open Sans"/>
                <a:ea typeface="Open Sans"/>
                <a:cs typeface="Open Sans"/>
                <a:sym typeface="Open Sans"/>
              </a:rPr>
              <a:t>Where R is revenues, r is discount rate, N is project life, C is cost, t is time</a:t>
            </a:r>
            <a:endParaRPr/>
          </a:p>
        </p:txBody>
      </p:sp>
      <p:pic>
        <p:nvPicPr>
          <p:cNvPr descr="A picture containing text&#10;&#10;Description automatically generated" id="148" name="Google Shape;148;p5"/>
          <p:cNvPicPr preferRelativeResize="0"/>
          <p:nvPr/>
        </p:nvPicPr>
        <p:blipFill rotWithShape="1">
          <a:blip r:embed="rId4">
            <a:alphaModFix/>
          </a:blip>
          <a:srcRect b="0" l="0" r="0" t="0"/>
          <a:stretch/>
        </p:blipFill>
        <p:spPr>
          <a:xfrm>
            <a:off x="3200400" y="2065553"/>
            <a:ext cx="2743200" cy="1634695"/>
          </a:xfrm>
          <a:prstGeom prst="rect">
            <a:avLst/>
          </a:prstGeom>
          <a:noFill/>
          <a:ln>
            <a:noFill/>
          </a:ln>
        </p:spPr>
      </p:pic>
      <p:sp>
        <p:nvSpPr>
          <p:cNvPr id="149" name="Google Shape;149;p5"/>
          <p:cNvSpPr/>
          <p:nvPr/>
        </p:nvSpPr>
        <p:spPr>
          <a:xfrm>
            <a:off x="9270459"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5.mp3" id="150" name="Google Shape;150;p5"/>
          <p:cNvPicPr preferRelativeResize="0"/>
          <p:nvPr/>
        </p:nvPicPr>
        <p:blipFill rotWithShape="1">
          <a:blip r:embed="rId5">
            <a:alphaModFix/>
          </a:blip>
          <a:srcRect b="0" l="0" r="0" t="0"/>
          <a:stretch/>
        </p:blipFill>
        <p:spPr>
          <a:xfrm>
            <a:off x="9341471" y="65155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Graphical user interface, text&#10;&#10;Description automatically generated" id="156" name="Google Shape;156;p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57" name="Google Shape;157;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8" name="Google Shape;158;p6"/>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4.1.4 Net Present Value Criteria</a:t>
            </a:r>
            <a:endParaRPr/>
          </a:p>
        </p:txBody>
      </p:sp>
      <p:sp>
        <p:nvSpPr>
          <p:cNvPr id="159" name="Google Shape;159;p6"/>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4.1 Project Evaluation Criteria-I </a:t>
            </a:r>
            <a:endParaRPr/>
          </a:p>
        </p:txBody>
      </p:sp>
      <p:sp>
        <p:nvSpPr>
          <p:cNvPr id="160" name="Google Shape;160;p6"/>
          <p:cNvSpPr/>
          <p:nvPr/>
        </p:nvSpPr>
        <p:spPr>
          <a:xfrm>
            <a:off x="963415" y="1995589"/>
            <a:ext cx="7903104"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A project should be accepted if net present value is positive and rejected if it is negative</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For two projects A and B, accept the project with larger NPV. Accept project A if</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NPV (A) &gt; NPV (B)</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Reject A if NPV (A) &lt; NPV (B),</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If NPV (A) = NPV (B), be neutral</a:t>
            </a:r>
            <a:endParaRPr b="0" i="0" sz="2000" u="none" cap="none" strike="noStrike">
              <a:solidFill>
                <a:srgbClr val="000000"/>
              </a:solidFill>
              <a:latin typeface="Open Sans"/>
              <a:ea typeface="Open Sans"/>
              <a:cs typeface="Open Sans"/>
              <a:sym typeface="Open Sans"/>
            </a:endParaRPr>
          </a:p>
        </p:txBody>
      </p:sp>
      <p:sp>
        <p:nvSpPr>
          <p:cNvPr id="161" name="Google Shape;161;p6"/>
          <p:cNvSpPr/>
          <p:nvPr/>
        </p:nvSpPr>
        <p:spPr>
          <a:xfrm>
            <a:off x="9270459"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6.mp3" id="162" name="Google Shape;162;p6"/>
          <p:cNvPicPr preferRelativeResize="0"/>
          <p:nvPr/>
        </p:nvPicPr>
        <p:blipFill rotWithShape="1">
          <a:blip r:embed="rId4">
            <a:alphaModFix/>
          </a:blip>
          <a:srcRect b="0" l="0" r="0" t="0"/>
          <a:stretch/>
        </p:blipFill>
        <p:spPr>
          <a:xfrm>
            <a:off x="9341824" y="67224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descr="Graphical user interface, text&#10;&#10;Description automatically generated" id="168" name="Google Shape;168;p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69" name="Google Shape;169;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0" name="Google Shape;170;p7"/>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4.1.5 NPV of Projects</a:t>
            </a:r>
            <a:endParaRPr/>
          </a:p>
        </p:txBody>
      </p:sp>
      <p:sp>
        <p:nvSpPr>
          <p:cNvPr id="171" name="Google Shape;171;p7"/>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4.1 Project Evaluation Criteria-I </a:t>
            </a:r>
            <a:endParaRPr/>
          </a:p>
        </p:txBody>
      </p:sp>
      <p:pic>
        <p:nvPicPr>
          <p:cNvPr descr="Table&#10;&#10;Description automatically generated" id="172" name="Google Shape;172;p7"/>
          <p:cNvPicPr preferRelativeResize="0"/>
          <p:nvPr/>
        </p:nvPicPr>
        <p:blipFill rotWithShape="1">
          <a:blip r:embed="rId4">
            <a:alphaModFix/>
          </a:blip>
          <a:srcRect b="0" l="0" r="0" t="0"/>
          <a:stretch/>
        </p:blipFill>
        <p:spPr>
          <a:xfrm>
            <a:off x="1600200" y="2291557"/>
            <a:ext cx="7543800" cy="3341685"/>
          </a:xfrm>
          <a:prstGeom prst="rect">
            <a:avLst/>
          </a:prstGeom>
          <a:noFill/>
          <a:ln>
            <a:noFill/>
          </a:ln>
        </p:spPr>
      </p:pic>
      <p:sp>
        <p:nvSpPr>
          <p:cNvPr id="173" name="Google Shape;173;p7"/>
          <p:cNvSpPr/>
          <p:nvPr/>
        </p:nvSpPr>
        <p:spPr>
          <a:xfrm>
            <a:off x="9270459"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7.mp3" id="174" name="Google Shape;174;p7"/>
          <p:cNvPicPr preferRelativeResize="0"/>
          <p:nvPr/>
        </p:nvPicPr>
        <p:blipFill rotWithShape="1">
          <a:blip r:embed="rId5">
            <a:alphaModFix/>
          </a:blip>
          <a:srcRect b="0" l="0" r="0" t="0"/>
          <a:stretch/>
        </p:blipFill>
        <p:spPr>
          <a:xfrm>
            <a:off x="9341824" y="6475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Graphical user interface, text&#10;&#10;Description automatically generated" id="180" name="Google Shape;180;p8"/>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81" name="Google Shape;181;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2" name="Google Shape;182;p8"/>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4.2.1 NPV at different discount rates</a:t>
            </a:r>
            <a:endParaRPr/>
          </a:p>
        </p:txBody>
      </p:sp>
      <p:sp>
        <p:nvSpPr>
          <p:cNvPr id="183" name="Google Shape;183;p8"/>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4.2 Project Evaluation Criteria-II</a:t>
            </a:r>
            <a:endParaRPr/>
          </a:p>
        </p:txBody>
      </p:sp>
      <p:pic>
        <p:nvPicPr>
          <p:cNvPr descr="Chart, line chart&#10;&#10;Description automatically generated" id="184" name="Google Shape;184;p8"/>
          <p:cNvPicPr preferRelativeResize="0"/>
          <p:nvPr/>
        </p:nvPicPr>
        <p:blipFill rotWithShape="1">
          <a:blip r:embed="rId4">
            <a:alphaModFix/>
          </a:blip>
          <a:srcRect b="0" l="0" r="0" t="0"/>
          <a:stretch/>
        </p:blipFill>
        <p:spPr>
          <a:xfrm>
            <a:off x="2654300" y="2065439"/>
            <a:ext cx="6159500" cy="4009822"/>
          </a:xfrm>
          <a:prstGeom prst="rect">
            <a:avLst/>
          </a:prstGeom>
          <a:noFill/>
          <a:ln>
            <a:noFill/>
          </a:ln>
        </p:spPr>
      </p:pic>
      <p:sp>
        <p:nvSpPr>
          <p:cNvPr id="185" name="Google Shape;185;p8"/>
          <p:cNvSpPr/>
          <p:nvPr/>
        </p:nvSpPr>
        <p:spPr>
          <a:xfrm>
            <a:off x="9360104"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8.mp3" id="186" name="Google Shape;186;p8"/>
          <p:cNvPicPr preferRelativeResize="0"/>
          <p:nvPr/>
        </p:nvPicPr>
        <p:blipFill rotWithShape="1">
          <a:blip r:embed="rId5">
            <a:alphaModFix/>
          </a:blip>
          <a:srcRect b="0" l="0" r="0" t="0"/>
          <a:stretch/>
        </p:blipFill>
        <p:spPr>
          <a:xfrm>
            <a:off x="9431469" y="65172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Graphical user interface, text&#10;&#10;Description automatically generated" id="192" name="Google Shape;192;p9"/>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93" name="Google Shape;193;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4" name="Google Shape;194;p9"/>
          <p:cNvSpPr/>
          <p:nvPr/>
        </p:nvSpPr>
        <p:spPr>
          <a:xfrm>
            <a:off x="887215" y="1411390"/>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4.2.2 Drawbacks of NPV</a:t>
            </a:r>
            <a:endParaRPr/>
          </a:p>
        </p:txBody>
      </p:sp>
      <p:sp>
        <p:nvSpPr>
          <p:cNvPr id="195" name="Google Shape;195;p9"/>
          <p:cNvSpPr txBox="1"/>
          <p:nvPr/>
        </p:nvSpPr>
        <p:spPr>
          <a:xfrm>
            <a:off x="887215" y="11897"/>
            <a:ext cx="8801492"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4.2 Project Evaluation Criteria-II</a:t>
            </a:r>
            <a:endParaRPr/>
          </a:p>
        </p:txBody>
      </p:sp>
      <p:sp>
        <p:nvSpPr>
          <p:cNvPr id="196" name="Google Shape;196;p9"/>
          <p:cNvSpPr/>
          <p:nvPr/>
        </p:nvSpPr>
        <p:spPr>
          <a:xfrm>
            <a:off x="925315" y="2071789"/>
            <a:ext cx="6217920" cy="40011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Choice of discount rate</a:t>
            </a:r>
            <a:endParaRPr/>
          </a:p>
        </p:txBody>
      </p:sp>
      <p:sp>
        <p:nvSpPr>
          <p:cNvPr id="197" name="Google Shape;197;p9"/>
          <p:cNvSpPr/>
          <p:nvPr/>
        </p:nvSpPr>
        <p:spPr>
          <a:xfrm>
            <a:off x="9360104" y="57622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4_Slide9.mp3" id="198" name="Google Shape;198;p9"/>
          <p:cNvPicPr preferRelativeResize="0"/>
          <p:nvPr/>
        </p:nvPicPr>
        <p:blipFill rotWithShape="1">
          <a:blip r:embed="rId4">
            <a:alphaModFix/>
          </a:blip>
          <a:srcRect b="0" l="0" r="0" t="0"/>
          <a:stretch/>
        </p:blipFill>
        <p:spPr>
          <a:xfrm>
            <a:off x="9431469" y="64759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