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Open Sans ExtraBold"/>
      <p:bold r:id="rId19"/>
      <p:boldItalic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5" roundtripDataSignature="AMtx7mgobj8WT8oE5hFjPm0cdJpXgui4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ExtraBold-boldItalic.fntdata"/><Relationship Id="rId22" Type="http://schemas.openxmlformats.org/officeDocument/2006/relationships/font" Target="fonts/OpenSans-bold.fntdata"/><Relationship Id="rId21" Type="http://schemas.openxmlformats.org/officeDocument/2006/relationships/font" Target="fonts/OpenSans-regular.fntdata"/><Relationship Id="rId24" Type="http://schemas.openxmlformats.org/officeDocument/2006/relationships/font" Target="fonts/OpenSans-boldItalic.fntdata"/><Relationship Id="rId23"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OpenSansExtraBold-bold.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5" name="Shape 15"/>
        <p:cNvGrpSpPr/>
        <p:nvPr/>
      </p:nvGrpSpPr>
      <p:grpSpPr>
        <a:xfrm>
          <a:off x="0" y="0"/>
          <a:ext cx="0" cy="0"/>
          <a:chOff x="0" y="0"/>
          <a:chExt cx="0" cy="0"/>
        </a:xfrm>
      </p:grpSpPr>
      <p:pic>
        <p:nvPicPr>
          <p:cNvPr descr="A picture containing website&#10;&#10;Description automatically generated" id="16" name="Google Shape;16;p1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15"/>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5"/>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dk1"/>
              </a:buClr>
              <a:buSzPts val="1800"/>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15"/>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 name="Google Shape;20;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4"/>
          <p:cNvSpPr/>
          <p:nvPr>
            <p:ph idx="2" type="pic"/>
          </p:nvPr>
        </p:nvSpPr>
        <p:spPr>
          <a:xfrm>
            <a:off x="5183188" y="987425"/>
            <a:ext cx="6172200" cy="4873625"/>
          </a:xfrm>
          <a:prstGeom prst="rect">
            <a:avLst/>
          </a:prstGeom>
          <a:noFill/>
          <a:ln>
            <a:noFill/>
          </a:ln>
        </p:spPr>
      </p:sp>
      <p:sp>
        <p:nvSpPr>
          <p:cNvPr id="75" name="Google Shape;75;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 name="Google Shape;33;p17"/>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5.png"/></Relationships>
</file>

<file path=ppt/slides/_rels/slide10.xml.rels><?xml version="1.0" encoding="UTF-8" standalone="yes"?><Relationships xmlns="http://schemas.openxmlformats.org/package/2006/relationships"><Relationship Id="rId11" Type="http://schemas.openxmlformats.org/officeDocument/2006/relationships/image" Target="../media/image39.png"/><Relationship Id="rId10" Type="http://schemas.openxmlformats.org/officeDocument/2006/relationships/image" Target="../media/image38.png"/><Relationship Id="rId13" Type="http://schemas.openxmlformats.org/officeDocument/2006/relationships/image" Target="../media/image40.png"/><Relationship Id="rId12"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32.png"/><Relationship Id="rId9" Type="http://schemas.openxmlformats.org/officeDocument/2006/relationships/image" Target="../media/image8.png"/><Relationship Id="rId5" Type="http://schemas.openxmlformats.org/officeDocument/2006/relationships/image" Target="../media/image25.png"/><Relationship Id="rId6" Type="http://schemas.openxmlformats.org/officeDocument/2006/relationships/image" Target="../media/image35.png"/><Relationship Id="rId7" Type="http://schemas.openxmlformats.org/officeDocument/2006/relationships/image" Target="../media/image27.png"/><Relationship Id="rId8"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hyperlink" Target="https://doi.org/10.1016/j.rser.2021.11103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3.jp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10.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13.png"/><Relationship Id="rId8"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14.png"/><Relationship Id="rId9"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20.png"/><Relationship Id="rId5" Type="http://schemas.openxmlformats.org/officeDocument/2006/relationships/image" Target="../media/image21.jpg"/><Relationship Id="rId6" Type="http://schemas.openxmlformats.org/officeDocument/2006/relationships/image" Target="../media/image22.jpg"/></Relationships>
</file>

<file path=ppt/slides/_rels/slide8.xml.rels><?xml version="1.0" encoding="UTF-8" standalone="yes"?><Relationships xmlns="http://schemas.openxmlformats.org/package/2006/relationships"><Relationship Id="rId10"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23.png"/><Relationship Id="rId9" Type="http://schemas.openxmlformats.org/officeDocument/2006/relationships/image" Target="../media/image28.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7.png"/><Relationship Id="rId8"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nvSpPr>
        <p:spPr>
          <a:xfrm>
            <a:off x="8788856" y="3367815"/>
            <a:ext cx="2028079" cy="5194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900" u="none" cap="none" strike="noStrike">
                <a:solidFill>
                  <a:schemeClr val="lt1"/>
                </a:solidFill>
                <a:latin typeface="Open Sans"/>
                <a:ea typeface="Open Sans"/>
                <a:cs typeface="Open Sans"/>
                <a:sym typeface="Open Sans"/>
              </a:rPr>
              <a:t>Supported by and in collaboration with </a:t>
            </a:r>
            <a:endParaRPr/>
          </a:p>
          <a:p>
            <a:pPr indent="0" lvl="0" marL="0" marR="0" rtl="0" algn="l">
              <a:spcBef>
                <a:spcPts val="0"/>
              </a:spcBef>
              <a:spcAft>
                <a:spcPts val="0"/>
              </a:spcAft>
              <a:buNone/>
            </a:pPr>
            <a:r>
              <a:rPr b="1" lang="en-US" sz="900">
                <a:solidFill>
                  <a:schemeClr val="lt1"/>
                </a:solidFill>
                <a:latin typeface="Open Sans"/>
                <a:ea typeface="Open Sans"/>
                <a:cs typeface="Open Sans"/>
                <a:sym typeface="Open Sans"/>
              </a:rPr>
              <a:t>Politecnico di Milano</a:t>
            </a:r>
            <a:endParaRPr b="1" sz="900">
              <a:solidFill>
                <a:schemeClr val="lt1"/>
              </a:solidFill>
              <a:latin typeface="Open Sans"/>
              <a:ea typeface="Open Sans"/>
              <a:cs typeface="Open Sans"/>
              <a:sym typeface="Open Sans"/>
            </a:endParaRPr>
          </a:p>
        </p:txBody>
      </p:sp>
      <p:sp>
        <p:nvSpPr>
          <p:cNvPr id="96" name="Google Shape;96;p1"/>
          <p:cNvSpPr txBox="1"/>
          <p:nvPr/>
        </p:nvSpPr>
        <p:spPr>
          <a:xfrm>
            <a:off x="747853" y="3630976"/>
            <a:ext cx="4374112"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Open Sans ExtraBold"/>
                <a:ea typeface="Open Sans ExtraBold"/>
                <a:cs typeface="Open Sans ExtraBold"/>
                <a:sym typeface="Open Sans ExtraBold"/>
              </a:rPr>
              <a:t>Off-Grid Energy Systems Modelling with MicroGridsPy</a:t>
            </a:r>
            <a:endParaRPr b="1" sz="1800">
              <a:solidFill>
                <a:schemeClr val="dk1"/>
              </a:solidFill>
              <a:latin typeface="Open Sans ExtraBold"/>
              <a:ea typeface="Open Sans ExtraBold"/>
              <a:cs typeface="Open Sans ExtraBold"/>
              <a:sym typeface="Open Sans ExtraBold"/>
            </a:endParaRPr>
          </a:p>
        </p:txBody>
      </p:sp>
      <p:sp>
        <p:nvSpPr>
          <p:cNvPr id="97" name="Google Shape;97;p1"/>
          <p:cNvSpPr txBox="1"/>
          <p:nvPr/>
        </p:nvSpPr>
        <p:spPr>
          <a:xfrm>
            <a:off x="728631" y="4215886"/>
            <a:ext cx="7146742" cy="2123658"/>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400">
                <a:solidFill>
                  <a:schemeClr val="lt1"/>
                </a:solidFill>
                <a:latin typeface="Open Sans ExtraBold"/>
                <a:ea typeface="Open Sans ExtraBold"/>
                <a:cs typeface="Open Sans ExtraBold"/>
                <a:sym typeface="Open Sans ExtraBold"/>
              </a:rPr>
              <a:t>LECTURE 8 </a:t>
            </a:r>
            <a:endParaRPr/>
          </a:p>
          <a:p>
            <a:pPr indent="0" lvl="0" marL="0" marR="0" rtl="0" algn="l">
              <a:spcBef>
                <a:spcPts val="0"/>
              </a:spcBef>
              <a:spcAft>
                <a:spcPts val="0"/>
              </a:spcAft>
              <a:buNone/>
            </a:pPr>
            <a:r>
              <a:rPr b="1" lang="en-US" sz="4400">
                <a:solidFill>
                  <a:schemeClr val="dk1"/>
                </a:solidFill>
                <a:latin typeface="Open Sans ExtraBold"/>
                <a:ea typeface="Open Sans ExtraBold"/>
                <a:cs typeface="Open Sans ExtraBold"/>
                <a:sym typeface="Open Sans ExtraBold"/>
              </a:rPr>
              <a:t>Technology Characterization B</a:t>
            </a:r>
            <a:endParaRPr b="1" sz="4400">
              <a:solidFill>
                <a:schemeClr val="dk1"/>
              </a:solidFill>
              <a:latin typeface="Open Sans ExtraBold"/>
              <a:ea typeface="Open Sans ExtraBold"/>
              <a:cs typeface="Open Sans ExtraBold"/>
              <a:sym typeface="Open Sans ExtraBold"/>
            </a:endParaRPr>
          </a:p>
        </p:txBody>
      </p:sp>
      <p:sp>
        <p:nvSpPr>
          <p:cNvPr id="98" name="Google Shape;98;p1"/>
          <p:cNvSpPr txBox="1"/>
          <p:nvPr/>
        </p:nvSpPr>
        <p:spPr>
          <a:xfrm>
            <a:off x="8991223" y="6157376"/>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u="none">
                <a:solidFill>
                  <a:schemeClr val="lt1"/>
                </a:solidFill>
                <a:latin typeface="Open Sans"/>
                <a:ea typeface="Open Sans"/>
                <a:cs typeface="Open Sans"/>
                <a:sym typeface="Open Sans"/>
              </a:rPr>
              <a:t>Version 1.0</a:t>
            </a:r>
            <a:endParaRPr b="0" sz="1050" u="none">
              <a:solidFill>
                <a:schemeClr val="lt1"/>
              </a:solidFill>
              <a:latin typeface="Open Sans"/>
              <a:ea typeface="Open Sans"/>
              <a:cs typeface="Open Sans"/>
              <a:sym typeface="Open Sans"/>
            </a:endParaRPr>
          </a:p>
        </p:txBody>
      </p:sp>
      <p:pic>
        <p:nvPicPr>
          <p:cNvPr id="99" name="Google Shape;99;p1"/>
          <p:cNvPicPr preferRelativeResize="0"/>
          <p:nvPr/>
        </p:nvPicPr>
        <p:blipFill rotWithShape="1">
          <a:blip r:embed="rId3">
            <a:alphaModFix/>
          </a:blip>
          <a:srcRect b="0" l="0" r="0" t="0"/>
          <a:stretch/>
        </p:blipFill>
        <p:spPr>
          <a:xfrm>
            <a:off x="10674758" y="3159998"/>
            <a:ext cx="1335674" cy="10379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descr="Graphical user interface, sunburst chart&#10;&#10;Description automatically generated" id="288" name="Google Shape;288;p10"/>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89" name="Google Shape;289;p10"/>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9</a:t>
            </a:r>
            <a:endParaRPr b="1" sz="1400">
              <a:solidFill>
                <a:schemeClr val="lt1"/>
              </a:solidFill>
              <a:latin typeface="Open Sans ExtraBold"/>
              <a:ea typeface="Open Sans ExtraBold"/>
              <a:cs typeface="Open Sans ExtraBold"/>
              <a:sym typeface="Open Sans ExtraBold"/>
            </a:endParaRPr>
          </a:p>
        </p:txBody>
      </p:sp>
      <p:sp>
        <p:nvSpPr>
          <p:cNvPr id="291" name="Google Shape;291;p10"/>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US" sz="2800">
                <a:solidFill>
                  <a:schemeClr val="dk1"/>
                </a:solidFill>
                <a:latin typeface="Open Sans"/>
                <a:ea typeface="Open Sans"/>
                <a:cs typeface="Open Sans"/>
                <a:sym typeface="Open Sans"/>
              </a:rPr>
              <a:t>Exogenous Fuel Specific Cost</a:t>
            </a:r>
            <a:endParaRPr/>
          </a:p>
        </p:txBody>
      </p:sp>
      <p:cxnSp>
        <p:nvCxnSpPr>
          <p:cNvPr id="292" name="Google Shape;292;p10"/>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grpSp>
        <p:nvGrpSpPr>
          <p:cNvPr id="293" name="Google Shape;293;p10"/>
          <p:cNvGrpSpPr/>
          <p:nvPr/>
        </p:nvGrpSpPr>
        <p:grpSpPr>
          <a:xfrm>
            <a:off x="677954" y="5763719"/>
            <a:ext cx="3431979" cy="478971"/>
            <a:chOff x="378021" y="5805695"/>
            <a:chExt cx="3431979" cy="478971"/>
          </a:xfrm>
        </p:grpSpPr>
        <p:sp>
          <p:nvSpPr>
            <p:cNvPr id="294" name="Google Shape;294;p10"/>
            <p:cNvSpPr txBox="1"/>
            <p:nvPr/>
          </p:nvSpPr>
          <p:spPr>
            <a:xfrm>
              <a:off x="789396" y="5852289"/>
              <a:ext cx="3020604" cy="30569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US" sz="1400">
                  <a:solidFill>
                    <a:schemeClr val="dk1"/>
                  </a:solidFill>
                  <a:latin typeface="Open Sans"/>
                  <a:ea typeface="Open Sans"/>
                  <a:cs typeface="Open Sans"/>
                  <a:sym typeface="Open Sans"/>
                </a:rPr>
                <a:t>Code/Inputs/Fuel Specific Cost.csv</a:t>
              </a:r>
              <a:endParaRPr b="1" i="1" sz="1400">
                <a:solidFill>
                  <a:schemeClr val="dk1"/>
                </a:solidFill>
                <a:latin typeface="Open Sans"/>
                <a:ea typeface="Open Sans"/>
                <a:cs typeface="Open Sans"/>
                <a:sym typeface="Open Sans"/>
              </a:endParaRPr>
            </a:p>
          </p:txBody>
        </p:sp>
        <p:pic>
          <p:nvPicPr>
            <p:cNvPr descr=" " id="295" name="Google Shape;295;p10"/>
            <p:cNvPicPr preferRelativeResize="0"/>
            <p:nvPr/>
          </p:nvPicPr>
          <p:blipFill rotWithShape="1">
            <a:blip r:embed="rId4">
              <a:alphaModFix/>
            </a:blip>
            <a:srcRect b="0" l="0" r="0" t="0"/>
            <a:stretch/>
          </p:blipFill>
          <p:spPr>
            <a:xfrm>
              <a:off x="378021" y="5805695"/>
              <a:ext cx="478971" cy="478971"/>
            </a:xfrm>
            <a:prstGeom prst="rect">
              <a:avLst/>
            </a:prstGeom>
            <a:noFill/>
            <a:ln>
              <a:noFill/>
            </a:ln>
          </p:spPr>
        </p:pic>
      </p:grpSp>
      <p:grpSp>
        <p:nvGrpSpPr>
          <p:cNvPr id="296" name="Google Shape;296;p10"/>
          <p:cNvGrpSpPr/>
          <p:nvPr/>
        </p:nvGrpSpPr>
        <p:grpSpPr>
          <a:xfrm>
            <a:off x="3983987" y="1434233"/>
            <a:ext cx="293185" cy="3989531"/>
            <a:chOff x="7896699" y="141940"/>
            <a:chExt cx="67361" cy="5796498"/>
          </a:xfrm>
        </p:grpSpPr>
        <p:cxnSp>
          <p:nvCxnSpPr>
            <p:cNvPr id="297" name="Google Shape;297;p10"/>
            <p:cNvCxnSpPr/>
            <p:nvPr/>
          </p:nvCxnSpPr>
          <p:spPr>
            <a:xfrm>
              <a:off x="7930379" y="141940"/>
              <a:ext cx="0" cy="5796498"/>
            </a:xfrm>
            <a:prstGeom prst="straightConnector1">
              <a:avLst/>
            </a:prstGeom>
            <a:noFill/>
            <a:ln cap="flat" cmpd="sng" w="9525">
              <a:solidFill>
                <a:schemeClr val="dk1"/>
              </a:solidFill>
              <a:prstDash val="dash"/>
              <a:miter lim="800000"/>
              <a:headEnd len="sm" w="sm" type="none"/>
              <a:tailEnd len="sm" w="sm" type="none"/>
            </a:ln>
          </p:spPr>
        </p:cxnSp>
        <p:sp>
          <p:nvSpPr>
            <p:cNvPr id="298" name="Google Shape;298;p10"/>
            <p:cNvSpPr/>
            <p:nvPr/>
          </p:nvSpPr>
          <p:spPr>
            <a:xfrm>
              <a:off x="7896699" y="2406225"/>
              <a:ext cx="67361" cy="915654"/>
            </a:xfrm>
            <a:prstGeom prst="chevron">
              <a:avLst>
                <a:gd fmla="val 50000" name="adj"/>
              </a:avLst>
            </a:prstGeom>
            <a:solidFill>
              <a:srgbClr val="00206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99" name="Google Shape;299;p10"/>
          <p:cNvSpPr/>
          <p:nvPr/>
        </p:nvSpPr>
        <p:spPr>
          <a:xfrm>
            <a:off x="4781741" y="1650528"/>
            <a:ext cx="729205" cy="398953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1</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2</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3</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4</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5</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6</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7</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8</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9</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10</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11</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12</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13</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a:t>
            </a:r>
            <a:endParaRPr/>
          </a:p>
        </p:txBody>
      </p:sp>
      <p:sp>
        <p:nvSpPr>
          <p:cNvPr id="300" name="Google Shape;300;p10"/>
          <p:cNvSpPr/>
          <p:nvPr/>
        </p:nvSpPr>
        <p:spPr>
          <a:xfrm>
            <a:off x="5544868" y="1650528"/>
            <a:ext cx="1947854" cy="398953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0"/>
          <p:cNvSpPr/>
          <p:nvPr/>
        </p:nvSpPr>
        <p:spPr>
          <a:xfrm>
            <a:off x="5544868" y="1296585"/>
            <a:ext cx="1947854" cy="309117"/>
          </a:xfrm>
          <a:prstGeom prst="rect">
            <a:avLst/>
          </a:prstGeom>
          <a:noFill/>
          <a:ln cap="flat" cmpd="sng" w="127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C55A11"/>
                </a:solidFill>
                <a:latin typeface="Calibri"/>
                <a:ea typeface="Calibri"/>
                <a:cs typeface="Calibri"/>
                <a:sym typeface="Calibri"/>
              </a:rPr>
              <a:t>1         2       …</a:t>
            </a:r>
            <a:endParaRPr/>
          </a:p>
        </p:txBody>
      </p:sp>
      <p:sp>
        <p:nvSpPr>
          <p:cNvPr id="302" name="Google Shape;302;p10"/>
          <p:cNvSpPr txBox="1"/>
          <p:nvPr/>
        </p:nvSpPr>
        <p:spPr>
          <a:xfrm>
            <a:off x="4303544" y="5662335"/>
            <a:ext cx="1860601" cy="3539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1" sz="500">
              <a:solidFill>
                <a:srgbClr val="595959"/>
              </a:solidFill>
              <a:latin typeface="Open Sans"/>
              <a:ea typeface="Open Sans"/>
              <a:cs typeface="Open Sans"/>
              <a:sym typeface="Open Sans"/>
            </a:endParaRPr>
          </a:p>
          <a:p>
            <a:pPr indent="0" lvl="0" marL="0" marR="0" rtl="0" algn="just">
              <a:spcBef>
                <a:spcPts val="0"/>
              </a:spcBef>
              <a:spcAft>
                <a:spcPts val="0"/>
              </a:spcAft>
              <a:buNone/>
            </a:pPr>
            <a:r>
              <a:rPr b="0" i="1" lang="en-US" sz="1200" u="none" cap="none" strike="noStrike">
                <a:solidFill>
                  <a:srgbClr val="000000"/>
                </a:solidFill>
                <a:latin typeface="Open Sans"/>
                <a:ea typeface="Open Sans"/>
                <a:cs typeface="Open Sans"/>
                <a:sym typeface="Open Sans"/>
              </a:rPr>
              <a:t>Years in the time horizon</a:t>
            </a:r>
            <a:endParaRPr i="1" sz="1400">
              <a:solidFill>
                <a:srgbClr val="595959"/>
              </a:solidFill>
              <a:latin typeface="Open Sans"/>
              <a:ea typeface="Open Sans"/>
              <a:cs typeface="Open Sans"/>
              <a:sym typeface="Open Sans"/>
            </a:endParaRPr>
          </a:p>
        </p:txBody>
      </p:sp>
      <p:sp>
        <p:nvSpPr>
          <p:cNvPr id="303" name="Google Shape;303;p10"/>
          <p:cNvSpPr txBox="1"/>
          <p:nvPr/>
        </p:nvSpPr>
        <p:spPr>
          <a:xfrm>
            <a:off x="4491032" y="888480"/>
            <a:ext cx="3154210"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i="1" sz="500">
              <a:solidFill>
                <a:srgbClr val="595959"/>
              </a:solidFill>
              <a:latin typeface="Open Sans"/>
              <a:ea typeface="Open Sans"/>
              <a:cs typeface="Open Sans"/>
              <a:sym typeface="Open Sans"/>
            </a:endParaRPr>
          </a:p>
          <a:p>
            <a:pPr indent="0" lvl="0" marL="0" marR="0" rtl="0" algn="l">
              <a:spcBef>
                <a:spcPts val="0"/>
              </a:spcBef>
              <a:spcAft>
                <a:spcPts val="0"/>
              </a:spcAft>
              <a:buNone/>
            </a:pPr>
            <a:r>
              <a:rPr b="0" i="1" lang="en-US" sz="1200" u="none" cap="none" strike="noStrike">
                <a:solidFill>
                  <a:srgbClr val="000000"/>
                </a:solidFill>
                <a:latin typeface="Open Sans"/>
                <a:ea typeface="Open Sans"/>
                <a:cs typeface="Open Sans"/>
                <a:sym typeface="Open Sans"/>
              </a:rPr>
              <a:t>Numbered columns equal to the number of  fuel types</a:t>
            </a:r>
            <a:endParaRPr i="1" sz="1400">
              <a:solidFill>
                <a:srgbClr val="595959"/>
              </a:solidFill>
              <a:latin typeface="Open Sans"/>
              <a:ea typeface="Open Sans"/>
              <a:cs typeface="Open Sans"/>
              <a:sym typeface="Open Sans"/>
            </a:endParaRPr>
          </a:p>
        </p:txBody>
      </p:sp>
      <p:sp>
        <p:nvSpPr>
          <p:cNvPr id="304" name="Google Shape;304;p10"/>
          <p:cNvSpPr txBox="1"/>
          <p:nvPr/>
        </p:nvSpPr>
        <p:spPr>
          <a:xfrm>
            <a:off x="5602500" y="3091499"/>
            <a:ext cx="1677976"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i="1" sz="500">
              <a:solidFill>
                <a:srgbClr val="595959"/>
              </a:solidFill>
              <a:latin typeface="Open Sans"/>
              <a:ea typeface="Open Sans"/>
              <a:cs typeface="Open Sans"/>
              <a:sym typeface="Open Sans"/>
            </a:endParaRPr>
          </a:p>
          <a:p>
            <a:pPr indent="0" lvl="0" marL="0" marR="0" rtl="0" algn="l">
              <a:spcBef>
                <a:spcPts val="0"/>
              </a:spcBef>
              <a:spcAft>
                <a:spcPts val="0"/>
              </a:spcAft>
              <a:buNone/>
            </a:pPr>
            <a:r>
              <a:rPr i="1" lang="en-US" sz="1200">
                <a:solidFill>
                  <a:srgbClr val="000000"/>
                </a:solidFill>
                <a:latin typeface="Open Sans"/>
                <a:ea typeface="Open Sans"/>
                <a:cs typeface="Open Sans"/>
                <a:sym typeface="Open Sans"/>
              </a:rPr>
              <a:t>Yearly price of each type of fuel</a:t>
            </a:r>
            <a:endParaRPr i="1" sz="1400">
              <a:solidFill>
                <a:srgbClr val="595959"/>
              </a:solidFill>
              <a:latin typeface="Open Sans"/>
              <a:ea typeface="Open Sans"/>
              <a:cs typeface="Open Sans"/>
              <a:sym typeface="Open Sans"/>
            </a:endParaRPr>
          </a:p>
        </p:txBody>
      </p:sp>
      <p:sp>
        <p:nvSpPr>
          <p:cNvPr id="305" name="Google Shape;305;p10"/>
          <p:cNvSpPr/>
          <p:nvPr/>
        </p:nvSpPr>
        <p:spPr>
          <a:xfrm>
            <a:off x="7834547" y="1524456"/>
            <a:ext cx="326571" cy="3899308"/>
          </a:xfrm>
          <a:prstGeom prst="rightBrace">
            <a:avLst>
              <a:gd fmla="val 8333" name="adj1"/>
              <a:gd fmla="val 50000" name="adj2"/>
            </a:avLst>
          </a:prstGeom>
          <a:no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306" name="Google Shape;306;p10"/>
          <p:cNvPicPr preferRelativeResize="0"/>
          <p:nvPr/>
        </p:nvPicPr>
        <p:blipFill rotWithShape="1">
          <a:blip r:embed="rId5">
            <a:alphaModFix/>
          </a:blip>
          <a:srcRect b="0" l="0" r="0" t="0"/>
          <a:stretch/>
        </p:blipFill>
        <p:spPr>
          <a:xfrm>
            <a:off x="468462" y="1675312"/>
            <a:ext cx="3185436" cy="251482"/>
          </a:xfrm>
          <a:prstGeom prst="rect">
            <a:avLst/>
          </a:prstGeom>
          <a:noFill/>
          <a:ln>
            <a:noFill/>
          </a:ln>
        </p:spPr>
      </p:pic>
      <p:pic>
        <p:nvPicPr>
          <p:cNvPr id="307" name="Google Shape;307;p10"/>
          <p:cNvPicPr preferRelativeResize="0"/>
          <p:nvPr/>
        </p:nvPicPr>
        <p:blipFill rotWithShape="1">
          <a:blip r:embed="rId6">
            <a:alphaModFix/>
          </a:blip>
          <a:srcRect b="0" l="0" r="0" t="0"/>
          <a:stretch/>
        </p:blipFill>
        <p:spPr>
          <a:xfrm>
            <a:off x="8724262" y="1767119"/>
            <a:ext cx="2124207" cy="3323761"/>
          </a:xfrm>
          <a:prstGeom prst="rect">
            <a:avLst/>
          </a:prstGeom>
          <a:noFill/>
          <a:ln>
            <a:noFill/>
          </a:ln>
        </p:spPr>
      </p:pic>
      <p:pic>
        <p:nvPicPr>
          <p:cNvPr id="308" name="Google Shape;308;p10"/>
          <p:cNvPicPr preferRelativeResize="0"/>
          <p:nvPr/>
        </p:nvPicPr>
        <p:blipFill rotWithShape="1">
          <a:blip r:embed="rId7">
            <a:alphaModFix/>
          </a:blip>
          <a:srcRect b="0" l="0" r="0" t="0"/>
          <a:stretch/>
        </p:blipFill>
        <p:spPr>
          <a:xfrm>
            <a:off x="468462" y="1027301"/>
            <a:ext cx="1899428" cy="574321"/>
          </a:xfrm>
          <a:prstGeom prst="rect">
            <a:avLst/>
          </a:prstGeom>
          <a:noFill/>
          <a:ln>
            <a:noFill/>
          </a:ln>
        </p:spPr>
      </p:pic>
      <p:pic>
        <p:nvPicPr>
          <p:cNvPr descr=" " id="309" name="Google Shape;309;p10"/>
          <p:cNvPicPr preferRelativeResize="0"/>
          <p:nvPr/>
        </p:nvPicPr>
        <p:blipFill rotWithShape="1">
          <a:blip r:embed="rId8">
            <a:alphaModFix/>
          </a:blip>
          <a:srcRect b="0" l="0" r="0" t="0"/>
          <a:stretch/>
        </p:blipFill>
        <p:spPr>
          <a:xfrm rot="-941047">
            <a:off x="2932120" y="1675737"/>
            <a:ext cx="398951" cy="398951"/>
          </a:xfrm>
          <a:prstGeom prst="rect">
            <a:avLst/>
          </a:prstGeom>
          <a:noFill/>
          <a:ln>
            <a:noFill/>
          </a:ln>
        </p:spPr>
      </p:pic>
      <p:cxnSp>
        <p:nvCxnSpPr>
          <p:cNvPr id="310" name="Google Shape;310;p10"/>
          <p:cNvCxnSpPr/>
          <p:nvPr/>
        </p:nvCxnSpPr>
        <p:spPr>
          <a:xfrm>
            <a:off x="1970771" y="1271691"/>
            <a:ext cx="0" cy="1891886"/>
          </a:xfrm>
          <a:prstGeom prst="straightConnector1">
            <a:avLst/>
          </a:prstGeom>
          <a:noFill/>
          <a:ln cap="flat" cmpd="sng" w="9525">
            <a:solidFill>
              <a:schemeClr val="dk1"/>
            </a:solidFill>
            <a:prstDash val="dash"/>
            <a:miter lim="800000"/>
            <a:headEnd len="sm" w="sm" type="none"/>
            <a:tailEnd len="sm" w="sm" type="none"/>
          </a:ln>
        </p:spPr>
      </p:cxnSp>
      <p:pic>
        <p:nvPicPr>
          <p:cNvPr descr="Cerca nella barra laterale" id="311" name="Google Shape;311;p10"/>
          <p:cNvPicPr preferRelativeResize="0"/>
          <p:nvPr/>
        </p:nvPicPr>
        <p:blipFill rotWithShape="1">
          <a:blip r:embed="rId9">
            <a:alphaModFix/>
          </a:blip>
          <a:srcRect b="0" l="0" r="0" t="0"/>
          <a:stretch/>
        </p:blipFill>
        <p:spPr>
          <a:xfrm>
            <a:off x="1867577" y="2097246"/>
            <a:ext cx="279122" cy="279122"/>
          </a:xfrm>
          <a:prstGeom prst="rect">
            <a:avLst/>
          </a:prstGeom>
          <a:noFill/>
          <a:ln>
            <a:noFill/>
          </a:ln>
        </p:spPr>
      </p:pic>
      <p:pic>
        <p:nvPicPr>
          <p:cNvPr id="312" name="Google Shape;312;p10"/>
          <p:cNvPicPr preferRelativeResize="0"/>
          <p:nvPr/>
        </p:nvPicPr>
        <p:blipFill rotWithShape="1">
          <a:blip r:embed="rId10">
            <a:alphaModFix/>
          </a:blip>
          <a:srcRect b="0" l="0" r="0" t="4394"/>
          <a:stretch/>
        </p:blipFill>
        <p:spPr>
          <a:xfrm>
            <a:off x="451722" y="2452296"/>
            <a:ext cx="3199756" cy="488742"/>
          </a:xfrm>
          <a:prstGeom prst="rect">
            <a:avLst/>
          </a:prstGeom>
          <a:noFill/>
          <a:ln>
            <a:noFill/>
          </a:ln>
        </p:spPr>
      </p:pic>
      <p:pic>
        <p:nvPicPr>
          <p:cNvPr descr=" " id="313" name="Google Shape;313;p10"/>
          <p:cNvPicPr preferRelativeResize="0"/>
          <p:nvPr/>
        </p:nvPicPr>
        <p:blipFill rotWithShape="1">
          <a:blip r:embed="rId8">
            <a:alphaModFix/>
          </a:blip>
          <a:srcRect b="0" l="0" r="0" t="0"/>
          <a:stretch/>
        </p:blipFill>
        <p:spPr>
          <a:xfrm rot="-941047">
            <a:off x="2571161" y="2799967"/>
            <a:ext cx="369098" cy="369098"/>
          </a:xfrm>
          <a:prstGeom prst="rect">
            <a:avLst/>
          </a:prstGeom>
          <a:noFill/>
          <a:ln>
            <a:noFill/>
          </a:ln>
        </p:spPr>
      </p:pic>
      <p:pic>
        <p:nvPicPr>
          <p:cNvPr id="314" name="Google Shape;314;p10"/>
          <p:cNvPicPr preferRelativeResize="0"/>
          <p:nvPr/>
        </p:nvPicPr>
        <p:blipFill rotWithShape="1">
          <a:blip r:embed="rId11">
            <a:alphaModFix amt="50000"/>
          </a:blip>
          <a:srcRect b="0" l="0" r="0" t="34198"/>
          <a:stretch/>
        </p:blipFill>
        <p:spPr>
          <a:xfrm>
            <a:off x="1130879" y="3617695"/>
            <a:ext cx="1860601" cy="2001927"/>
          </a:xfrm>
          <a:prstGeom prst="rect">
            <a:avLst/>
          </a:prstGeom>
          <a:noFill/>
          <a:ln>
            <a:noFill/>
          </a:ln>
        </p:spPr>
      </p:pic>
      <p:pic>
        <p:nvPicPr>
          <p:cNvPr descr=" " id="315" name="Google Shape;315;p10"/>
          <p:cNvPicPr preferRelativeResize="0"/>
          <p:nvPr/>
        </p:nvPicPr>
        <p:blipFill rotWithShape="1">
          <a:blip r:embed="rId8">
            <a:alphaModFix/>
          </a:blip>
          <a:srcRect b="0" l="0" r="0" t="0"/>
          <a:stretch/>
        </p:blipFill>
        <p:spPr>
          <a:xfrm rot="-941047">
            <a:off x="1981746" y="4030334"/>
            <a:ext cx="369098" cy="369098"/>
          </a:xfrm>
          <a:prstGeom prst="rect">
            <a:avLst/>
          </a:prstGeom>
          <a:noFill/>
          <a:ln>
            <a:noFill/>
          </a:ln>
        </p:spPr>
      </p:pic>
      <p:pic>
        <p:nvPicPr>
          <p:cNvPr descr="Cerca nella barra laterale" id="316" name="Google Shape;316;p10"/>
          <p:cNvPicPr preferRelativeResize="0"/>
          <p:nvPr/>
        </p:nvPicPr>
        <p:blipFill rotWithShape="1">
          <a:blip r:embed="rId12">
            <a:alphaModFix/>
          </a:blip>
          <a:srcRect b="0" l="0" r="0" t="0"/>
          <a:stretch/>
        </p:blipFill>
        <p:spPr>
          <a:xfrm rot="1728409">
            <a:off x="10204515" y="1245197"/>
            <a:ext cx="1023786" cy="1023786"/>
          </a:xfrm>
          <a:prstGeom prst="rect">
            <a:avLst/>
          </a:prstGeom>
          <a:noFill/>
          <a:ln>
            <a:noFill/>
          </a:ln>
        </p:spPr>
      </p:pic>
      <p:pic>
        <p:nvPicPr>
          <p:cNvPr descr="Cerca nella barra laterale" id="317" name="Google Shape;317;p10"/>
          <p:cNvPicPr preferRelativeResize="0"/>
          <p:nvPr/>
        </p:nvPicPr>
        <p:blipFill rotWithShape="1">
          <a:blip r:embed="rId13">
            <a:alphaModFix/>
          </a:blip>
          <a:srcRect b="0" l="0" r="0" t="0"/>
          <a:stretch/>
        </p:blipFill>
        <p:spPr>
          <a:xfrm>
            <a:off x="10229768" y="4554979"/>
            <a:ext cx="904531" cy="904531"/>
          </a:xfrm>
          <a:prstGeom prst="rect">
            <a:avLst/>
          </a:prstGeom>
          <a:noFill/>
          <a:ln>
            <a:noFill/>
          </a:ln>
        </p:spPr>
      </p:pic>
      <p:cxnSp>
        <p:nvCxnSpPr>
          <p:cNvPr id="318" name="Google Shape;318;p10"/>
          <p:cNvCxnSpPr/>
          <p:nvPr/>
        </p:nvCxnSpPr>
        <p:spPr>
          <a:xfrm>
            <a:off x="2012077" y="2347381"/>
            <a:ext cx="0" cy="1891886"/>
          </a:xfrm>
          <a:prstGeom prst="straightConnector1">
            <a:avLst/>
          </a:prstGeom>
          <a:noFill/>
          <a:ln cap="flat" cmpd="sng" w="9525">
            <a:solidFill>
              <a:schemeClr val="dk1"/>
            </a:solidFill>
            <a:prstDash val="dash"/>
            <a:miter lim="800000"/>
            <a:headEnd len="sm" w="sm" type="none"/>
            <a:tailEnd len="sm" w="sm" type="none"/>
          </a:ln>
        </p:spPr>
      </p:cxnSp>
      <p:pic>
        <p:nvPicPr>
          <p:cNvPr descr="Cerca nella barra laterale" id="319" name="Google Shape;319;p10"/>
          <p:cNvPicPr preferRelativeResize="0"/>
          <p:nvPr/>
        </p:nvPicPr>
        <p:blipFill rotWithShape="1">
          <a:blip r:embed="rId9">
            <a:alphaModFix/>
          </a:blip>
          <a:srcRect b="0" l="0" r="0" t="0"/>
          <a:stretch/>
        </p:blipFill>
        <p:spPr>
          <a:xfrm>
            <a:off x="1908883" y="3172936"/>
            <a:ext cx="279122" cy="279122"/>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descr="Graphical user interface, sunburst chart&#10;&#10;Description automatically generated" id="325" name="Google Shape;325;p11"/>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326" name="Google Shape;326;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10</a:t>
            </a:r>
            <a:endParaRPr b="1" sz="1400">
              <a:solidFill>
                <a:schemeClr val="lt1"/>
              </a:solidFill>
              <a:latin typeface="Open Sans ExtraBold"/>
              <a:ea typeface="Open Sans ExtraBold"/>
              <a:cs typeface="Open Sans ExtraBold"/>
              <a:sym typeface="Open Sans ExtraBold"/>
            </a:endParaRPr>
          </a:p>
        </p:txBody>
      </p:sp>
      <p:sp>
        <p:nvSpPr>
          <p:cNvPr id="327" name="Google Shape;327;p11"/>
          <p:cNvSpPr txBox="1"/>
          <p:nvPr/>
        </p:nvSpPr>
        <p:spPr>
          <a:xfrm>
            <a:off x="887215" y="4640"/>
            <a:ext cx="9363342"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References</a:t>
            </a:r>
            <a:endParaRPr/>
          </a:p>
        </p:txBody>
      </p:sp>
      <p:sp>
        <p:nvSpPr>
          <p:cNvPr id="328" name="Google Shape;328;p11"/>
          <p:cNvSpPr txBox="1"/>
          <p:nvPr>
            <p:ph idx="1" type="body"/>
          </p:nvPr>
        </p:nvSpPr>
        <p:spPr>
          <a:xfrm>
            <a:off x="838200" y="1545771"/>
            <a:ext cx="9906000" cy="432881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latin typeface="Open Sans"/>
                <a:ea typeface="Open Sans"/>
                <a:cs typeface="Open Sans"/>
                <a:sym typeface="Open Sans"/>
              </a:rPr>
              <a:t>[1] Zebra et al., A review of hybrid renewable energy systems in mini-grids for off-grid electrification in developing countries, Renewable and Sustainable Energy Reviews, </a:t>
            </a:r>
            <a:r>
              <a:rPr lang="en-US" sz="2000" u="sng">
                <a:solidFill>
                  <a:schemeClr val="hlink"/>
                </a:solidFill>
                <a:latin typeface="Open Sans"/>
                <a:ea typeface="Open Sans"/>
                <a:cs typeface="Open Sans"/>
                <a:sym typeface="Open Sans"/>
                <a:hlinkClick r:id="rId4"/>
              </a:rPr>
              <a:t>https://doi.org/10.1016/j.rser.2021.111036</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rPr lang="en-US" sz="2000">
                <a:latin typeface="Open Sans"/>
                <a:ea typeface="Open Sans"/>
                <a:cs typeface="Open Sans"/>
                <a:sym typeface="Open Sans"/>
              </a:rPr>
              <a:t>[2] Fuel Prices in Africa - Petrol and Diesel Pump Prices in Africa, Statistics and Averages (rhinocarhire.com)</a:t>
            </a:r>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39700" lvl="0" marL="22860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2"/>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sp>
        <p:nvSpPr>
          <p:cNvPr id="335" name="Google Shape;335;p12"/>
          <p:cNvSpPr txBox="1"/>
          <p:nvPr/>
        </p:nvSpPr>
        <p:spPr>
          <a:xfrm>
            <a:off x="9108490" y="4846074"/>
            <a:ext cx="237201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Moksnes N., Sahlberg A., Khavari B. 2021.</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Lecture 1: OnSSET/Global Electrification</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Platform. Release Version 1.0. [online</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presentation]. Climate Compatible Growth</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Programme, Energy Sector Management Assistance Program and World Bank Group</a:t>
            </a:r>
            <a:endParaRPr sz="800">
              <a:solidFill>
                <a:schemeClr val="lt1"/>
              </a:solidFill>
              <a:latin typeface="Open Sans"/>
              <a:ea typeface="Open Sans"/>
              <a:cs typeface="Open Sans"/>
              <a:sym typeface="Open Sans"/>
            </a:endParaRPr>
          </a:p>
        </p:txBody>
      </p:sp>
      <p:pic>
        <p:nvPicPr>
          <p:cNvPr id="336" name="Google Shape;336;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7" name="Google Shape;337;p12"/>
          <p:cNvSpPr txBox="1"/>
          <p:nvPr/>
        </p:nvSpPr>
        <p:spPr>
          <a:xfrm>
            <a:off x="9027736" y="4884302"/>
            <a:ext cx="2850222"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US" sz="800">
                <a:solidFill>
                  <a:schemeClr val="lt1"/>
                </a:solidFill>
                <a:latin typeface="Open Sans"/>
                <a:ea typeface="Open Sans"/>
                <a:cs typeface="Open Sans"/>
                <a:sym typeface="Open Sans"/>
              </a:rPr>
              <a:t>Stevanato, N., Onori, A. &amp; Mereu, R., 2024.</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Lecture 8: Off-Grid Energy Systems Modelling with MicroGridsPy. Release Version 1.0</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 [online presentation]. Climate Compatible Growth Programme, Politecnico di Milano</a:t>
            </a:r>
            <a:endParaRPr/>
          </a:p>
        </p:txBody>
      </p:sp>
      <p:sp>
        <p:nvSpPr>
          <p:cNvPr id="338" name="Google Shape;338;p12"/>
          <p:cNvSpPr txBox="1"/>
          <p:nvPr/>
        </p:nvSpPr>
        <p:spPr>
          <a:xfrm>
            <a:off x="9266839" y="2702496"/>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US" sz="900">
                <a:solidFill>
                  <a:schemeClr val="lt1"/>
                </a:solidFill>
                <a:latin typeface="Open Sans"/>
                <a:ea typeface="Open Sans"/>
                <a:cs typeface="Open Sans"/>
                <a:sym typeface="Open Sans"/>
              </a:rPr>
              <a:t>Supported by and in collaboration with </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lt1"/>
              </a:buClr>
              <a:buSzPts val="900"/>
              <a:buFont typeface="Open Sans"/>
              <a:buNone/>
            </a:pPr>
            <a:r>
              <a:rPr b="1" i="1" lang="en-US" sz="900">
                <a:solidFill>
                  <a:schemeClr val="lt1"/>
                </a:solidFill>
                <a:latin typeface="Open Sans"/>
                <a:ea typeface="Open Sans"/>
                <a:cs typeface="Open Sans"/>
                <a:sym typeface="Open Sans"/>
              </a:rPr>
              <a:t>Politecnico di Milano</a:t>
            </a:r>
            <a:endParaRPr b="1" i="1" sz="900">
              <a:solidFill>
                <a:schemeClr val="lt1"/>
              </a:solidFill>
              <a:latin typeface="Open Sans"/>
              <a:ea typeface="Open Sans"/>
              <a:cs typeface="Open Sans"/>
              <a:sym typeface="Open Sans"/>
            </a:endParaRPr>
          </a:p>
        </p:txBody>
      </p:sp>
      <p:pic>
        <p:nvPicPr>
          <p:cNvPr id="339" name="Google Shape;339;p12"/>
          <p:cNvPicPr preferRelativeResize="0"/>
          <p:nvPr/>
        </p:nvPicPr>
        <p:blipFill rotWithShape="1">
          <a:blip r:embed="rId4">
            <a:alphaModFix/>
          </a:blip>
          <a:srcRect b="0" l="0" r="0" t="0"/>
          <a:stretch/>
        </p:blipFill>
        <p:spPr>
          <a:xfrm>
            <a:off x="9527971" y="2915634"/>
            <a:ext cx="1849753" cy="1437412"/>
          </a:xfrm>
          <a:prstGeom prst="rect">
            <a:avLst/>
          </a:prstGeom>
          <a:noFill/>
          <a:ln>
            <a:noFill/>
          </a:ln>
        </p:spPr>
      </p:pic>
      <p:sp>
        <p:nvSpPr>
          <p:cNvPr id="340" name="Google Shape;340;p12"/>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41" name="Google Shape;341;p12"/>
          <p:cNvSpPr txBox="1"/>
          <p:nvPr/>
        </p:nvSpPr>
        <p:spPr>
          <a:xfrm>
            <a:off x="9266839" y="4204033"/>
            <a:ext cx="246133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US" sz="800">
                <a:solidFill>
                  <a:schemeClr val="lt1"/>
                </a:solidFill>
                <a:latin typeface="Open Sans"/>
                <a:ea typeface="Open Sans"/>
                <a:cs typeface="Open Sans"/>
                <a:sym typeface="Open Sans"/>
              </a:rPr>
              <a:t>Consolidated by Nicolò Stevanato, Alessandro Onori and Riccardo Mereu from Politecnico di Milano</a:t>
            </a:r>
            <a:endParaRPr sz="80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descr="Graphical user interface, text" id="346" name="Google Shape;346;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7" name="Google Shape;347;p13"/>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Graphical user interface, sunburst chart&#10;&#10;Description automatically generated" id="105" name="Google Shape;105;p2"/>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06" name="Google Shape;106;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1</a:t>
            </a:r>
            <a:endParaRPr b="1" sz="1400">
              <a:solidFill>
                <a:schemeClr val="lt1"/>
              </a:solidFill>
              <a:latin typeface="Open Sans ExtraBold"/>
              <a:ea typeface="Open Sans ExtraBold"/>
              <a:cs typeface="Open Sans ExtraBold"/>
              <a:sym typeface="Open Sans ExtraBold"/>
            </a:endParaRPr>
          </a:p>
        </p:txBody>
      </p:sp>
      <p:sp>
        <p:nvSpPr>
          <p:cNvPr id="107" name="Google Shape;107;p2"/>
          <p:cNvSpPr txBox="1"/>
          <p:nvPr/>
        </p:nvSpPr>
        <p:spPr>
          <a:xfrm>
            <a:off x="887215" y="4640"/>
            <a:ext cx="9279358"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Learning Outcomes of the Lesson</a:t>
            </a:r>
            <a:endParaRPr/>
          </a:p>
        </p:txBody>
      </p:sp>
      <p:sp>
        <p:nvSpPr>
          <p:cNvPr id="108" name="Google Shape;108;p2"/>
          <p:cNvSpPr txBox="1"/>
          <p:nvPr>
            <p:ph idx="1" type="body"/>
          </p:nvPr>
        </p:nvSpPr>
        <p:spPr>
          <a:xfrm>
            <a:off x="838200" y="1825625"/>
            <a:ext cx="8316686" cy="404896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000000"/>
              </a:buClr>
              <a:buSzPts val="2000"/>
              <a:buFont typeface="Arial"/>
              <a:buChar char="•"/>
            </a:pPr>
            <a:r>
              <a:rPr b="0" i="0" lang="en-US" sz="2000" u="none" cap="none" strike="noStrike">
                <a:solidFill>
                  <a:srgbClr val="000000"/>
                </a:solidFill>
                <a:latin typeface="Open Sans"/>
                <a:ea typeface="Open Sans"/>
                <a:cs typeface="Open Sans"/>
                <a:sym typeface="Open Sans"/>
              </a:rPr>
              <a:t>Generator Technology Characterization in MicroGridsPy</a:t>
            </a:r>
            <a:endParaRPr/>
          </a:p>
          <a:p>
            <a:pPr indent="0" lvl="0" marL="0" marR="0" rtl="0" algn="l">
              <a:lnSpc>
                <a:spcPct val="90000"/>
              </a:lnSpc>
              <a:spcBef>
                <a:spcPts val="1000"/>
              </a:spcBef>
              <a:spcAft>
                <a:spcPts val="0"/>
              </a:spcAft>
              <a:buClr>
                <a:srgbClr val="000000"/>
              </a:buClr>
              <a:buSzPts val="1400"/>
              <a:buFont typeface="Arial"/>
              <a:buNone/>
            </a:pPr>
            <a:r>
              <a:rPr b="0" i="1" lang="en-US" sz="1400" u="none" cap="none" strike="noStrike">
                <a:solidFill>
                  <a:srgbClr val="000000"/>
                </a:solidFill>
                <a:latin typeface="Open Sans"/>
                <a:ea typeface="Open Sans"/>
                <a:cs typeface="Open Sans"/>
                <a:sym typeface="Open Sans"/>
              </a:rPr>
              <a:t>Gain an understanding of how to characterize generators in MicroGridsPy, including how to input basic parameters like efficiency, costs, and emissions. Learn the basic mathematical formulations used for calculating the total investment and operational &amp; maintenance costs associated with this technology</a:t>
            </a:r>
            <a:endParaRPr/>
          </a:p>
          <a:p>
            <a:pPr indent="-228600" lvl="0" marL="228600" marR="0" rtl="0" algn="l">
              <a:lnSpc>
                <a:spcPct val="90000"/>
              </a:lnSpc>
              <a:spcBef>
                <a:spcPts val="1000"/>
              </a:spcBef>
              <a:spcAft>
                <a:spcPts val="0"/>
              </a:spcAft>
              <a:buClr>
                <a:srgbClr val="000000"/>
              </a:buClr>
              <a:buSzPts val="2000"/>
              <a:buFont typeface="Arial"/>
              <a:buChar char="•"/>
            </a:pPr>
            <a:r>
              <a:rPr b="0" i="0" lang="en-US" sz="2000" u="none" cap="none" strike="noStrike">
                <a:solidFill>
                  <a:srgbClr val="000000"/>
                </a:solidFill>
                <a:latin typeface="Open Sans"/>
                <a:ea typeface="Open Sans"/>
                <a:cs typeface="Open Sans"/>
                <a:sym typeface="Open Sans"/>
              </a:rPr>
              <a:t>Fuels Characterization in MicroGridsPy</a:t>
            </a:r>
            <a:endParaRPr/>
          </a:p>
          <a:p>
            <a:pPr indent="0" lvl="0" marL="0" marR="0" rtl="0" algn="l">
              <a:lnSpc>
                <a:spcPct val="90000"/>
              </a:lnSpc>
              <a:spcBef>
                <a:spcPts val="1000"/>
              </a:spcBef>
              <a:spcAft>
                <a:spcPts val="0"/>
              </a:spcAft>
              <a:buClr>
                <a:srgbClr val="000000"/>
              </a:buClr>
              <a:buSzPts val="1400"/>
              <a:buFont typeface="Arial"/>
              <a:buNone/>
            </a:pPr>
            <a:r>
              <a:rPr b="0" i="1" lang="en-US" sz="1400" u="none" cap="none" strike="noStrike">
                <a:solidFill>
                  <a:srgbClr val="000000"/>
                </a:solidFill>
                <a:latin typeface="Open Sans"/>
                <a:ea typeface="Open Sans"/>
                <a:cs typeface="Open Sans"/>
                <a:sym typeface="Open Sans"/>
              </a:rPr>
              <a:t>Develop the ability to characterize fuels within MicroGridsPy by specifying basic parameters such as costs</a:t>
            </a:r>
            <a:r>
              <a:rPr i="1" lang="en-US" sz="1400">
                <a:solidFill>
                  <a:srgbClr val="000000"/>
                </a:solidFill>
                <a:latin typeface="Open Sans"/>
                <a:ea typeface="Open Sans"/>
                <a:cs typeface="Open Sans"/>
                <a:sym typeface="Open Sans"/>
              </a:rPr>
              <a:t> and</a:t>
            </a:r>
            <a:r>
              <a:rPr b="0" i="1" lang="en-US" sz="1400" u="none" cap="none" strike="noStrike">
                <a:solidFill>
                  <a:srgbClr val="000000"/>
                </a:solidFill>
                <a:latin typeface="Open Sans"/>
                <a:ea typeface="Open Sans"/>
                <a:cs typeface="Open Sans"/>
                <a:sym typeface="Open Sans"/>
              </a:rPr>
              <a:t> performance metrics.</a:t>
            </a:r>
            <a:endParaRPr/>
          </a:p>
          <a:p>
            <a:pPr indent="-228600" lvl="0" marL="228600" marR="0" rtl="0" algn="l">
              <a:lnSpc>
                <a:spcPct val="90000"/>
              </a:lnSpc>
              <a:spcBef>
                <a:spcPts val="1000"/>
              </a:spcBef>
              <a:spcAft>
                <a:spcPts val="0"/>
              </a:spcAft>
              <a:buClr>
                <a:srgbClr val="000000"/>
              </a:buClr>
              <a:buSzPts val="2000"/>
              <a:buFont typeface="Arial"/>
              <a:buChar char="•"/>
            </a:pPr>
            <a:r>
              <a:rPr b="0" i="0" lang="en-US" sz="2000" u="none" cap="none" strike="noStrike">
                <a:solidFill>
                  <a:srgbClr val="000000"/>
                </a:solidFill>
                <a:latin typeface="Open Sans"/>
                <a:ea typeface="Open Sans"/>
                <a:cs typeface="Open Sans"/>
                <a:sym typeface="Open Sans"/>
              </a:rPr>
              <a:t>Navigating and Utilizing the MicroGridsPy Interface</a:t>
            </a:r>
            <a:endParaRPr/>
          </a:p>
          <a:p>
            <a:pPr indent="0" lvl="0" marL="0" marR="0" rtl="0" algn="l">
              <a:lnSpc>
                <a:spcPct val="90000"/>
              </a:lnSpc>
              <a:spcBef>
                <a:spcPts val="1000"/>
              </a:spcBef>
              <a:spcAft>
                <a:spcPts val="0"/>
              </a:spcAft>
              <a:buClr>
                <a:srgbClr val="000000"/>
              </a:buClr>
              <a:buSzPts val="1400"/>
              <a:buFont typeface="Arial"/>
              <a:buNone/>
            </a:pPr>
            <a:r>
              <a:rPr b="0" i="1" lang="en-US" sz="1400" u="none" cap="none" strike="noStrike">
                <a:solidFill>
                  <a:srgbClr val="000000"/>
                </a:solidFill>
                <a:latin typeface="Open Sans"/>
                <a:ea typeface="Open Sans"/>
                <a:cs typeface="Open Sans"/>
                <a:sym typeface="Open Sans"/>
              </a:rPr>
              <a:t>Learn to navigate the MicroGridsPy interface effectively, including how to update parameters for generator types</a:t>
            </a:r>
            <a:endParaRPr/>
          </a:p>
          <a:p>
            <a:pPr indent="0" lvl="0" marL="0" marR="0" rtl="0" algn="l">
              <a:lnSpc>
                <a:spcPct val="90000"/>
              </a:lnSpc>
              <a:spcBef>
                <a:spcPts val="1000"/>
              </a:spcBef>
              <a:spcAft>
                <a:spcPts val="0"/>
              </a:spcAft>
              <a:buClr>
                <a:schemeClr val="dk1"/>
              </a:buClr>
              <a:buSzPts val="1400"/>
              <a:buFont typeface="Arial"/>
              <a:buNone/>
            </a:pPr>
            <a:r>
              <a:t/>
            </a:r>
            <a:endParaRPr b="0" i="1" sz="1400" u="none" cap="none" strike="noStrike">
              <a:solidFill>
                <a:srgbClr val="000000"/>
              </a:solidFill>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139700" lvl="0" marL="228600" rtl="0" algn="l">
              <a:lnSpc>
                <a:spcPct val="90000"/>
              </a:lnSpc>
              <a:spcBef>
                <a:spcPts val="1000"/>
              </a:spcBef>
              <a:spcAft>
                <a:spcPts val="0"/>
              </a:spcAft>
              <a:buClr>
                <a:schemeClr val="dk1"/>
              </a:buClr>
              <a:buSzPts val="1400"/>
              <a:buFont typeface="Courier New"/>
              <a:buNone/>
            </a:pPr>
            <a:r>
              <a:t/>
            </a:r>
            <a:endParaRPr i="1" sz="1400">
              <a:latin typeface="Open Sans"/>
              <a:ea typeface="Open Sans"/>
              <a:cs typeface="Open Sans"/>
              <a:sym typeface="Open Sans"/>
            </a:endParaRPr>
          </a:p>
          <a:p>
            <a:pPr indent="-139700" lvl="0" marL="228600" rtl="0" algn="l">
              <a:lnSpc>
                <a:spcPct val="90000"/>
              </a:lnSpc>
              <a:spcBef>
                <a:spcPts val="1000"/>
              </a:spcBef>
              <a:spcAft>
                <a:spcPts val="0"/>
              </a:spcAft>
              <a:buClr>
                <a:schemeClr val="dk1"/>
              </a:buClr>
              <a:buSzPts val="1400"/>
              <a:buFont typeface="Courier New"/>
              <a:buNone/>
            </a:pPr>
            <a:r>
              <a:t/>
            </a:r>
            <a:endParaRPr i="1" sz="14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39700" lvl="0" marL="22860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pic>
        <p:nvPicPr>
          <p:cNvPr descr="Checklist - Free education icons" id="109" name="Google Shape;109;p2"/>
          <p:cNvPicPr preferRelativeResize="0"/>
          <p:nvPr/>
        </p:nvPicPr>
        <p:blipFill rotWithShape="1">
          <a:blip r:embed="rId4">
            <a:alphaModFix/>
          </a:blip>
          <a:srcRect b="0" l="0" r="0" t="0"/>
          <a:stretch/>
        </p:blipFill>
        <p:spPr>
          <a:xfrm>
            <a:off x="10166573" y="4829562"/>
            <a:ext cx="1045027" cy="1045027"/>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Graphical user interface, sunburst chart&#10;&#10;Description automatically generated" id="115" name="Google Shape;115;p3"/>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16" name="Google Shape;116;p3"/>
          <p:cNvSpPr/>
          <p:nvPr/>
        </p:nvSpPr>
        <p:spPr>
          <a:xfrm>
            <a:off x="97327" y="277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17" name="Google Shape;117;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a:t>
            </a:r>
            <a:endParaRPr b="1" sz="1400">
              <a:solidFill>
                <a:schemeClr val="lt1"/>
              </a:solidFill>
              <a:latin typeface="Open Sans ExtraBold"/>
              <a:ea typeface="Open Sans ExtraBold"/>
              <a:cs typeface="Open Sans ExtraBold"/>
              <a:sym typeface="Open Sans ExtraBold"/>
            </a:endParaRPr>
          </a:p>
        </p:txBody>
      </p:sp>
      <p:sp>
        <p:nvSpPr>
          <p:cNvPr id="118" name="Google Shape;118;p3"/>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US" sz="2800">
                <a:solidFill>
                  <a:schemeClr val="dk1"/>
                </a:solidFill>
                <a:latin typeface="Open Sans"/>
                <a:ea typeface="Open Sans"/>
                <a:cs typeface="Open Sans"/>
                <a:sym typeface="Open Sans"/>
              </a:rPr>
              <a:t>Technology Characterization in MicroGridsPy</a:t>
            </a:r>
            <a:endParaRPr/>
          </a:p>
        </p:txBody>
      </p:sp>
      <p:cxnSp>
        <p:nvCxnSpPr>
          <p:cNvPr id="119" name="Google Shape;119;p3"/>
          <p:cNvCxnSpPr/>
          <p:nvPr/>
        </p:nvCxnSpPr>
        <p:spPr>
          <a:xfrm>
            <a:off x="386473" y="851819"/>
            <a:ext cx="7561228" cy="0"/>
          </a:xfrm>
          <a:prstGeom prst="straightConnector1">
            <a:avLst/>
          </a:prstGeom>
          <a:noFill/>
          <a:ln cap="flat" cmpd="sng" w="12700">
            <a:solidFill>
              <a:srgbClr val="1F3864"/>
            </a:solidFill>
            <a:prstDash val="solid"/>
            <a:miter lim="800000"/>
            <a:headEnd len="sm" w="sm" type="none"/>
            <a:tailEnd len="sm" w="sm" type="none"/>
          </a:ln>
        </p:spPr>
      </p:cxnSp>
      <p:sp>
        <p:nvSpPr>
          <p:cNvPr id="120" name="Google Shape;120;p3"/>
          <p:cNvSpPr txBox="1"/>
          <p:nvPr/>
        </p:nvSpPr>
        <p:spPr>
          <a:xfrm>
            <a:off x="386473" y="1031921"/>
            <a:ext cx="11119810"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chemeClr val="dk1"/>
                </a:solidFill>
                <a:latin typeface="Open Sans"/>
                <a:ea typeface="Open Sans"/>
                <a:cs typeface="Open Sans"/>
                <a:sym typeface="Open Sans"/>
              </a:rPr>
              <a:t>Technology characterization in MicroGridsPy encompasses the modelling of renewable sources, energy storage, and backup systems, each defined by specific parameters that ensure a precise representation of their operational and economic profiles</a:t>
            </a:r>
            <a:endParaRPr/>
          </a:p>
        </p:txBody>
      </p:sp>
      <p:pic>
        <p:nvPicPr>
          <p:cNvPr id="121" name="Google Shape;121;p3"/>
          <p:cNvPicPr preferRelativeResize="0"/>
          <p:nvPr/>
        </p:nvPicPr>
        <p:blipFill rotWithShape="1">
          <a:blip r:embed="rId4">
            <a:alphaModFix/>
          </a:blip>
          <a:srcRect b="868" l="0" r="0" t="868"/>
          <a:stretch/>
        </p:blipFill>
        <p:spPr>
          <a:xfrm>
            <a:off x="554910" y="2153169"/>
            <a:ext cx="6244763" cy="3370153"/>
          </a:xfrm>
          <a:prstGeom prst="rect">
            <a:avLst/>
          </a:prstGeom>
          <a:noFill/>
          <a:ln cap="flat" cmpd="sng" w="9525">
            <a:solidFill>
              <a:schemeClr val="dk1"/>
            </a:solidFill>
            <a:prstDash val="solid"/>
            <a:round/>
            <a:headEnd len="sm" w="sm" type="none"/>
            <a:tailEnd len="sm" w="sm" type="none"/>
          </a:ln>
        </p:spPr>
      </p:pic>
      <p:pic>
        <p:nvPicPr>
          <p:cNvPr id="122" name="Google Shape;122;p3"/>
          <p:cNvPicPr preferRelativeResize="0"/>
          <p:nvPr/>
        </p:nvPicPr>
        <p:blipFill rotWithShape="1">
          <a:blip r:embed="rId5">
            <a:alphaModFix/>
          </a:blip>
          <a:srcRect b="0" l="0" r="0" t="0"/>
          <a:stretch/>
        </p:blipFill>
        <p:spPr>
          <a:xfrm>
            <a:off x="458956" y="4917735"/>
            <a:ext cx="1724040" cy="964660"/>
          </a:xfrm>
          <a:prstGeom prst="roundRect">
            <a:avLst>
              <a:gd fmla="val 16667" name="adj"/>
            </a:avLst>
          </a:prstGeom>
          <a:noFill/>
          <a:ln>
            <a:noFill/>
          </a:ln>
          <a:effectLst>
            <a:outerShdw blurRad="292100" rotWithShape="0" algn="tl" dir="2700000" dist="139700">
              <a:srgbClr val="333333">
                <a:alpha val="64705"/>
              </a:srgbClr>
            </a:outerShdw>
          </a:effectLst>
        </p:spPr>
      </p:pic>
      <p:sp>
        <p:nvSpPr>
          <p:cNvPr id="123" name="Google Shape;123;p3"/>
          <p:cNvSpPr txBox="1"/>
          <p:nvPr/>
        </p:nvSpPr>
        <p:spPr>
          <a:xfrm>
            <a:off x="7088819" y="1862918"/>
            <a:ext cx="4336992" cy="406265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rgbClr val="C55A11"/>
                </a:solidFill>
                <a:latin typeface="Open Sans"/>
                <a:ea typeface="Open Sans"/>
                <a:cs typeface="Open Sans"/>
                <a:sym typeface="Open Sans"/>
              </a:rPr>
              <a:t>Renewable Generation Technologies</a:t>
            </a:r>
            <a:endParaRPr/>
          </a:p>
          <a:p>
            <a:pPr indent="0" lvl="0" marL="0" marR="0" rtl="0" algn="just">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b="1" i="1" lang="en-US" sz="1200">
                <a:solidFill>
                  <a:schemeClr val="dk1"/>
                </a:solidFill>
                <a:latin typeface="Open Sans"/>
                <a:ea typeface="Open Sans"/>
                <a:cs typeface="Open Sans"/>
                <a:sym typeface="Open Sans"/>
              </a:rPr>
              <a:t>Any renewable generation technologies </a:t>
            </a:r>
            <a:r>
              <a:rPr i="1" lang="en-US" sz="1200">
                <a:solidFill>
                  <a:schemeClr val="dk1"/>
                </a:solidFill>
                <a:latin typeface="Open Sans"/>
                <a:ea typeface="Open Sans"/>
                <a:cs typeface="Open Sans"/>
                <a:sym typeface="Open Sans"/>
              </a:rPr>
              <a:t>can be accurately modelled in MicroGridsPy by inputting their electricity output time series and basic parameters like, efficiency, costs, and emissions. For solar and wind resources, the process is streamlined with integrated estimation features.</a:t>
            </a:r>
            <a:endParaRPr/>
          </a:p>
          <a:p>
            <a:pPr indent="0" lvl="0" marL="0" marR="0" rtl="0" algn="just">
              <a:spcBef>
                <a:spcPts val="0"/>
              </a:spcBef>
              <a:spcAft>
                <a:spcPts val="0"/>
              </a:spcAft>
              <a:buNone/>
            </a:pPr>
            <a:r>
              <a:t/>
            </a:r>
            <a:endParaRPr i="1" sz="1200">
              <a:solidFill>
                <a:schemeClr val="dk1"/>
              </a:solidFill>
              <a:latin typeface="Open Sans"/>
              <a:ea typeface="Open Sans"/>
              <a:cs typeface="Open Sans"/>
              <a:sym typeface="Open Sans"/>
            </a:endParaRPr>
          </a:p>
          <a:p>
            <a:pPr indent="0" lvl="0" marL="0" marR="0" rtl="0" algn="just">
              <a:spcBef>
                <a:spcPts val="0"/>
              </a:spcBef>
              <a:spcAft>
                <a:spcPts val="0"/>
              </a:spcAft>
              <a:buNone/>
            </a:pPr>
            <a:r>
              <a:rPr lang="en-US" sz="1600">
                <a:solidFill>
                  <a:srgbClr val="C55A11"/>
                </a:solidFill>
                <a:latin typeface="Open Sans"/>
                <a:ea typeface="Open Sans"/>
                <a:cs typeface="Open Sans"/>
                <a:sym typeface="Open Sans"/>
              </a:rPr>
              <a:t>Storage system</a:t>
            </a:r>
            <a:endParaRPr/>
          </a:p>
          <a:p>
            <a:pPr indent="0" lvl="0" marL="0" marR="0" rtl="0" algn="just">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US" sz="1200">
                <a:solidFill>
                  <a:schemeClr val="dk1"/>
                </a:solidFill>
                <a:latin typeface="Open Sans"/>
                <a:ea typeface="Open Sans"/>
                <a:cs typeface="Open Sans"/>
                <a:sym typeface="Open Sans"/>
              </a:rPr>
              <a:t>MicroGridsPy models energy storage using a </a:t>
            </a:r>
            <a:r>
              <a:rPr b="1" i="1" lang="en-US" sz="1200">
                <a:solidFill>
                  <a:schemeClr val="dk1"/>
                </a:solidFill>
                <a:latin typeface="Open Sans"/>
                <a:ea typeface="Open Sans"/>
                <a:cs typeface="Open Sans"/>
                <a:sym typeface="Open Sans"/>
              </a:rPr>
              <a:t>singular battery type</a:t>
            </a:r>
            <a:r>
              <a:rPr i="1" lang="en-US" sz="1200">
                <a:solidFill>
                  <a:schemeClr val="dk1"/>
                </a:solidFill>
                <a:latin typeface="Open Sans"/>
                <a:ea typeface="Open Sans"/>
                <a:cs typeface="Open Sans"/>
                <a:sym typeface="Open Sans"/>
              </a:rPr>
              <a:t>, incorporating parameters for costs, efficiencies, discharge depth, cycle life, and charge times to simulate its operation and financial impact within the mini-grid system.</a:t>
            </a:r>
            <a:endParaRPr/>
          </a:p>
          <a:p>
            <a:pPr indent="0" lvl="0" marL="0" marR="0" rtl="0" algn="just">
              <a:spcBef>
                <a:spcPts val="0"/>
              </a:spcBef>
              <a:spcAft>
                <a:spcPts val="0"/>
              </a:spcAft>
              <a:buNone/>
            </a:pPr>
            <a:r>
              <a:t/>
            </a:r>
            <a:endParaRPr i="1" sz="1200">
              <a:solidFill>
                <a:schemeClr val="dk1"/>
              </a:solidFill>
              <a:latin typeface="Open Sans"/>
              <a:ea typeface="Open Sans"/>
              <a:cs typeface="Open Sans"/>
              <a:sym typeface="Open Sans"/>
            </a:endParaRPr>
          </a:p>
          <a:p>
            <a:pPr indent="0" lvl="0" marL="0" marR="0" rtl="0" algn="just">
              <a:lnSpc>
                <a:spcPct val="100000"/>
              </a:lnSpc>
              <a:spcBef>
                <a:spcPts val="0"/>
              </a:spcBef>
              <a:spcAft>
                <a:spcPts val="0"/>
              </a:spcAft>
              <a:buClr>
                <a:srgbClr val="C55A11"/>
              </a:buClr>
              <a:buSzPts val="1600"/>
              <a:buFont typeface="Open Sans"/>
              <a:buNone/>
            </a:pPr>
            <a:r>
              <a:rPr b="0" i="0" lang="en-US" sz="1600" u="none" cap="none" strike="noStrike">
                <a:solidFill>
                  <a:srgbClr val="C55A11"/>
                </a:solidFill>
                <a:latin typeface="Open Sans"/>
                <a:ea typeface="Open Sans"/>
                <a:cs typeface="Open Sans"/>
                <a:sym typeface="Open Sans"/>
              </a:rPr>
              <a:t>Backup system</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None/>
            </a:pPr>
            <a:r>
              <a:rPr b="0" i="1" lang="en-US" sz="1200" u="none" cap="none" strike="noStrike">
                <a:solidFill>
                  <a:srgbClr val="000000"/>
                </a:solidFill>
                <a:latin typeface="Open Sans"/>
                <a:ea typeface="Open Sans"/>
                <a:cs typeface="Open Sans"/>
                <a:sym typeface="Open Sans"/>
              </a:rPr>
              <a:t>MicroGridsPy enables the modelling of backup generators, allowing for </a:t>
            </a:r>
            <a:r>
              <a:rPr b="1" i="1" lang="en-US" sz="1200" u="none" cap="none" strike="noStrike">
                <a:solidFill>
                  <a:srgbClr val="000000"/>
                </a:solidFill>
                <a:latin typeface="Open Sans"/>
                <a:ea typeface="Open Sans"/>
                <a:cs typeface="Open Sans"/>
                <a:sym typeface="Open Sans"/>
              </a:rPr>
              <a:t>multiple types </a:t>
            </a:r>
            <a:r>
              <a:rPr b="0" i="1" lang="en-US" sz="1200" u="none" cap="none" strike="noStrike">
                <a:solidFill>
                  <a:srgbClr val="000000"/>
                </a:solidFill>
                <a:latin typeface="Open Sans"/>
                <a:ea typeface="Open Sans"/>
                <a:cs typeface="Open Sans"/>
                <a:sym typeface="Open Sans"/>
              </a:rPr>
              <a:t>and </a:t>
            </a:r>
            <a:r>
              <a:rPr b="1" i="1" lang="en-US" sz="1200" u="none" cap="none" strike="noStrike">
                <a:solidFill>
                  <a:srgbClr val="000000"/>
                </a:solidFill>
                <a:latin typeface="Open Sans"/>
                <a:ea typeface="Open Sans"/>
                <a:cs typeface="Open Sans"/>
                <a:sym typeface="Open Sans"/>
              </a:rPr>
              <a:t>fuel options</a:t>
            </a:r>
            <a:r>
              <a:rPr b="0" i="1" lang="en-US" sz="1200" u="none" cap="none" strike="noStrike">
                <a:solidFill>
                  <a:srgbClr val="000000"/>
                </a:solidFill>
                <a:latin typeface="Open Sans"/>
                <a:ea typeface="Open Sans"/>
                <a:cs typeface="Open Sans"/>
                <a:sym typeface="Open Sans"/>
              </a:rPr>
              <a:t>, such as diesel or biogas. This flexibility facilitates the design of diversified backup systems tailored to specific energy needs and fuel availability scenarios</a:t>
            </a: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Graphical user interface, sunburst chart&#10;&#10;Description automatically generated" id="129" name="Google Shape;129;p4"/>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30" name="Google Shape;130;p4"/>
          <p:cNvSpPr/>
          <p:nvPr/>
        </p:nvSpPr>
        <p:spPr>
          <a:xfrm>
            <a:off x="97327" y="277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31" name="Google Shape;131;p4"/>
          <p:cNvSpPr txBox="1"/>
          <p:nvPr/>
        </p:nvSpPr>
        <p:spPr>
          <a:xfrm>
            <a:off x="7910955" y="674352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24</a:t>
            </a:r>
            <a:endParaRPr b="1" sz="1400">
              <a:solidFill>
                <a:schemeClr val="lt1"/>
              </a:solidFill>
              <a:latin typeface="Open Sans ExtraBold"/>
              <a:ea typeface="Open Sans ExtraBold"/>
              <a:cs typeface="Open Sans ExtraBold"/>
              <a:sym typeface="Open Sans ExtraBold"/>
            </a:endParaRPr>
          </a:p>
        </p:txBody>
      </p:sp>
      <p:sp>
        <p:nvSpPr>
          <p:cNvPr id="132" name="Google Shape;132;p4"/>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US" sz="2800">
                <a:solidFill>
                  <a:schemeClr val="dk1"/>
                </a:solidFill>
                <a:latin typeface="Open Sans"/>
                <a:ea typeface="Open Sans"/>
                <a:cs typeface="Open Sans"/>
                <a:sym typeface="Open Sans"/>
              </a:rPr>
              <a:t>Backup system</a:t>
            </a:r>
            <a:endParaRPr/>
          </a:p>
        </p:txBody>
      </p:sp>
      <p:cxnSp>
        <p:nvCxnSpPr>
          <p:cNvPr id="133" name="Google Shape;133;p4"/>
          <p:cNvCxnSpPr/>
          <p:nvPr/>
        </p:nvCxnSpPr>
        <p:spPr>
          <a:xfrm>
            <a:off x="386473" y="851819"/>
            <a:ext cx="7561228" cy="0"/>
          </a:xfrm>
          <a:prstGeom prst="straightConnector1">
            <a:avLst/>
          </a:prstGeom>
          <a:noFill/>
          <a:ln cap="flat" cmpd="sng" w="12700">
            <a:solidFill>
              <a:srgbClr val="1F3864"/>
            </a:solidFill>
            <a:prstDash val="solid"/>
            <a:miter lim="800000"/>
            <a:headEnd len="sm" w="sm" type="none"/>
            <a:tailEnd len="sm" w="sm" type="none"/>
          </a:ln>
        </p:spPr>
      </p:cxnSp>
      <p:sp>
        <p:nvSpPr>
          <p:cNvPr id="134" name="Google Shape;134;p4"/>
          <p:cNvSpPr txBox="1"/>
          <p:nvPr/>
        </p:nvSpPr>
        <p:spPr>
          <a:xfrm>
            <a:off x="386473" y="1031921"/>
            <a:ext cx="11119810"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chemeClr val="dk1"/>
                </a:solidFill>
                <a:latin typeface="Open Sans"/>
                <a:ea typeface="Open Sans"/>
                <a:cs typeface="Open Sans"/>
                <a:sym typeface="Open Sans"/>
              </a:rPr>
              <a:t>In MicroGridsPy, the backup system is characterized by detailing </a:t>
            </a:r>
            <a:r>
              <a:rPr b="1" lang="en-US" sz="1600">
                <a:solidFill>
                  <a:schemeClr val="dk1"/>
                </a:solidFill>
                <a:latin typeface="Open Sans"/>
                <a:ea typeface="Open Sans"/>
                <a:cs typeface="Open Sans"/>
                <a:sym typeface="Open Sans"/>
              </a:rPr>
              <a:t>generator</a:t>
            </a:r>
            <a:r>
              <a:rPr lang="en-US" sz="1600">
                <a:solidFill>
                  <a:schemeClr val="dk1"/>
                </a:solidFill>
                <a:latin typeface="Open Sans"/>
                <a:ea typeface="Open Sans"/>
                <a:cs typeface="Open Sans"/>
                <a:sym typeface="Open Sans"/>
              </a:rPr>
              <a:t> types, efficiencies, costs, and sustainability impacts, alongside the corresponding </a:t>
            </a:r>
            <a:r>
              <a:rPr b="1" lang="en-US" sz="1600">
                <a:solidFill>
                  <a:schemeClr val="dk1"/>
                </a:solidFill>
                <a:latin typeface="Open Sans"/>
                <a:ea typeface="Open Sans"/>
                <a:cs typeface="Open Sans"/>
                <a:sym typeface="Open Sans"/>
              </a:rPr>
              <a:t>fuel specifications </a:t>
            </a:r>
            <a:r>
              <a:rPr lang="en-US" sz="1600">
                <a:solidFill>
                  <a:schemeClr val="dk1"/>
                </a:solidFill>
                <a:latin typeface="Open Sans"/>
                <a:ea typeface="Open Sans"/>
                <a:cs typeface="Open Sans"/>
                <a:sym typeface="Open Sans"/>
              </a:rPr>
              <a:t>such as type, energy content, cost, and emissions.</a:t>
            </a:r>
            <a:endParaRPr/>
          </a:p>
        </p:txBody>
      </p:sp>
      <p:sp>
        <p:nvSpPr>
          <p:cNvPr id="135" name="Google Shape;135;p4"/>
          <p:cNvSpPr txBox="1"/>
          <p:nvPr/>
        </p:nvSpPr>
        <p:spPr>
          <a:xfrm>
            <a:off x="422362" y="2165614"/>
            <a:ext cx="3538778"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1400">
                <a:solidFill>
                  <a:srgbClr val="595959"/>
                </a:solidFill>
                <a:latin typeface="Open Sans"/>
                <a:ea typeface="Open Sans"/>
                <a:cs typeface="Open Sans"/>
                <a:sym typeface="Open Sans"/>
              </a:rPr>
              <a:t>Generator_Types [unit]</a:t>
            </a:r>
            <a:endParaRPr/>
          </a:p>
          <a:p>
            <a:pPr indent="0" lvl="0" marL="0" marR="0" rtl="0" algn="just">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US" sz="1200">
                <a:solidFill>
                  <a:schemeClr val="dk1"/>
                </a:solidFill>
                <a:latin typeface="Open Sans"/>
                <a:ea typeface="Open Sans"/>
                <a:cs typeface="Open Sans"/>
                <a:sym typeface="Open Sans"/>
              </a:rPr>
              <a:t>Number of Generators types to be included within the possible backup systems</a:t>
            </a:r>
            <a:endParaRPr/>
          </a:p>
          <a:p>
            <a:pPr indent="0" lvl="0" marL="0" marR="0" rtl="0" algn="just">
              <a:spcBef>
                <a:spcPts val="0"/>
              </a:spcBef>
              <a:spcAft>
                <a:spcPts val="0"/>
              </a:spcAft>
              <a:buNone/>
            </a:pPr>
            <a:r>
              <a:t/>
            </a:r>
            <a:endParaRPr i="1" sz="1200">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595959"/>
              </a:buClr>
              <a:buSzPts val="1400"/>
              <a:buFont typeface="Open Sans"/>
              <a:buNone/>
            </a:pPr>
            <a:r>
              <a:rPr b="1" i="1" lang="en-US" sz="1400">
                <a:solidFill>
                  <a:srgbClr val="595959"/>
                </a:solidFill>
                <a:latin typeface="Open Sans"/>
                <a:ea typeface="Open Sans"/>
                <a:cs typeface="Open Sans"/>
                <a:sym typeface="Open Sans"/>
              </a:rPr>
              <a:t>Generator_Names [text]</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i="1" lang="en-US" sz="1200">
                <a:solidFill>
                  <a:srgbClr val="000000"/>
                </a:solidFill>
                <a:latin typeface="Open Sans"/>
                <a:ea typeface="Open Sans"/>
                <a:cs typeface="Open Sans"/>
                <a:sym typeface="Open Sans"/>
              </a:rPr>
              <a:t>Generator</a:t>
            </a:r>
            <a:r>
              <a:rPr b="0" i="1" lang="en-US" sz="1200" u="none" cap="none" strike="noStrike">
                <a:solidFill>
                  <a:srgbClr val="000000"/>
                </a:solidFill>
                <a:latin typeface="Open Sans"/>
                <a:ea typeface="Open Sans"/>
                <a:cs typeface="Open Sans"/>
                <a:sym typeface="Open Sans"/>
              </a:rPr>
              <a:t> name for each sources  within MicroGridsPy</a:t>
            </a:r>
            <a:endParaRPr/>
          </a:p>
          <a:p>
            <a:pPr indent="0" lvl="0" marL="0" marR="0" rtl="0" algn="just">
              <a:lnSpc>
                <a:spcPct val="100000"/>
              </a:lnSpc>
              <a:spcBef>
                <a:spcPts val="0"/>
              </a:spcBef>
              <a:spcAft>
                <a:spcPts val="0"/>
              </a:spcAft>
              <a:buClr>
                <a:schemeClr val="dk1"/>
              </a:buClr>
              <a:buSzPts val="1200"/>
              <a:buFont typeface="Calibri"/>
              <a:buNone/>
            </a:pPr>
            <a:r>
              <a:t/>
            </a:r>
            <a:endParaRPr i="1" sz="1200">
              <a:solidFill>
                <a:srgbClr val="000000"/>
              </a:solidFill>
              <a:latin typeface="Open Sans"/>
              <a:ea typeface="Open Sans"/>
              <a:cs typeface="Open Sans"/>
              <a:sym typeface="Open Sans"/>
            </a:endParaRPr>
          </a:p>
        </p:txBody>
      </p:sp>
      <p:sp>
        <p:nvSpPr>
          <p:cNvPr id="136" name="Google Shape;136;p4"/>
          <p:cNvSpPr txBox="1"/>
          <p:nvPr/>
        </p:nvSpPr>
        <p:spPr>
          <a:xfrm>
            <a:off x="4199804" y="2479582"/>
            <a:ext cx="3538778" cy="113877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200"/>
              <a:buFont typeface="Calibri"/>
              <a:buNone/>
            </a:pPr>
            <a:r>
              <a:t/>
            </a:r>
            <a:endParaRPr i="1" sz="1200">
              <a:solidFill>
                <a:srgbClr val="000000"/>
              </a:solidFill>
              <a:latin typeface="Open Sans"/>
              <a:ea typeface="Open Sans"/>
              <a:cs typeface="Open Sans"/>
              <a:sym typeface="Open Sans"/>
            </a:endParaRPr>
          </a:p>
          <a:p>
            <a:pPr indent="0" lvl="0" marL="0" marR="0" rtl="0" algn="just">
              <a:lnSpc>
                <a:spcPct val="100000"/>
              </a:lnSpc>
              <a:spcBef>
                <a:spcPts val="0"/>
              </a:spcBef>
              <a:spcAft>
                <a:spcPts val="0"/>
              </a:spcAft>
              <a:buClr>
                <a:srgbClr val="595959"/>
              </a:buClr>
              <a:buSzPts val="1400"/>
              <a:buFont typeface="Open Sans"/>
              <a:buNone/>
            </a:pPr>
            <a:r>
              <a:rPr b="1" i="1" lang="en-US" sz="1400" u="none" cap="none" strike="noStrike">
                <a:solidFill>
                  <a:srgbClr val="595959"/>
                </a:solidFill>
                <a:latin typeface="Open Sans"/>
                <a:ea typeface="Open Sans"/>
                <a:cs typeface="Open Sans"/>
                <a:sym typeface="Open Sans"/>
              </a:rPr>
              <a:t>Generator_Efficiency [</a:t>
            </a:r>
            <a:r>
              <a:rPr b="1" i="1" lang="en-US" sz="1400">
                <a:solidFill>
                  <a:srgbClr val="595959"/>
                </a:solidFill>
                <a:latin typeface="Open Sans"/>
                <a:ea typeface="Open Sans"/>
                <a:cs typeface="Open Sans"/>
                <a:sym typeface="Open Sans"/>
              </a:rPr>
              <a:t>fraction</a:t>
            </a:r>
            <a:r>
              <a:rPr b="1" i="1" lang="en-US" sz="1400" u="none" cap="none" strike="noStrike">
                <a:solidFill>
                  <a:srgbClr val="595959"/>
                </a:solidFill>
                <a:latin typeface="Open Sans"/>
                <a:ea typeface="Open Sans"/>
                <a:cs typeface="Open Sans"/>
                <a:sym typeface="Open Sans"/>
              </a:rPr>
              <a:t>]</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b="0" i="1" lang="en-US" sz="1200" u="none" cap="none" strike="noStrike">
                <a:solidFill>
                  <a:srgbClr val="000000"/>
                </a:solidFill>
                <a:latin typeface="Open Sans"/>
                <a:ea typeface="Open Sans"/>
                <a:cs typeface="Open Sans"/>
                <a:sym typeface="Open Sans"/>
              </a:rPr>
              <a:t>Efficiency of each generator</a:t>
            </a:r>
            <a:endParaRPr/>
          </a:p>
          <a:p>
            <a:pPr indent="0" lvl="0" marL="0" marR="0" rtl="0" algn="just">
              <a:spcBef>
                <a:spcPts val="0"/>
              </a:spcBef>
              <a:spcAft>
                <a:spcPts val="0"/>
              </a:spcAft>
              <a:buNone/>
            </a:pPr>
            <a:r>
              <a:t/>
            </a:r>
            <a:endParaRPr i="1" sz="1200">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chemeClr val="dk1"/>
              </a:buClr>
              <a:buSzPts val="1200"/>
              <a:buFont typeface="Calibri"/>
              <a:buNone/>
            </a:pPr>
            <a:r>
              <a:t/>
            </a:r>
            <a:endParaRPr i="1" sz="1200">
              <a:solidFill>
                <a:srgbClr val="000000"/>
              </a:solidFill>
              <a:latin typeface="Open Sans"/>
              <a:ea typeface="Open Sans"/>
              <a:cs typeface="Open Sans"/>
              <a:sym typeface="Open Sans"/>
            </a:endParaRPr>
          </a:p>
        </p:txBody>
      </p:sp>
      <p:sp>
        <p:nvSpPr>
          <p:cNvPr id="137" name="Google Shape;137;p4"/>
          <p:cNvSpPr txBox="1"/>
          <p:nvPr/>
        </p:nvSpPr>
        <p:spPr>
          <a:xfrm>
            <a:off x="422362" y="4494641"/>
            <a:ext cx="3538778" cy="166199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595959"/>
              </a:buClr>
              <a:buSzPts val="1400"/>
              <a:buFont typeface="Open Sans"/>
              <a:buNone/>
            </a:pPr>
            <a:r>
              <a:rPr b="1" i="1" lang="en-US" sz="1400">
                <a:solidFill>
                  <a:srgbClr val="595959"/>
                </a:solidFill>
                <a:latin typeface="Open Sans"/>
                <a:ea typeface="Open Sans"/>
                <a:cs typeface="Open Sans"/>
                <a:sym typeface="Open Sans"/>
              </a:rPr>
              <a:t>Generator</a:t>
            </a:r>
            <a:r>
              <a:rPr b="1" i="1" lang="en-US" sz="1400" u="none" cap="none" strike="noStrike">
                <a:solidFill>
                  <a:srgbClr val="595959"/>
                </a:solidFill>
                <a:latin typeface="Open Sans"/>
                <a:ea typeface="Open Sans"/>
                <a:cs typeface="Open Sans"/>
                <a:sym typeface="Open Sans"/>
              </a:rPr>
              <a:t>_Specific_Investment_Cost [$/W]</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b="0" i="1" lang="en-US" sz="1200" u="none" cap="none" strike="noStrike">
                <a:solidFill>
                  <a:srgbClr val="000000"/>
                </a:solidFill>
                <a:latin typeface="Open Sans"/>
                <a:ea typeface="Open Sans"/>
                <a:cs typeface="Open Sans"/>
                <a:sym typeface="Open Sans"/>
              </a:rPr>
              <a:t>Specific investment cost for each type of generator</a:t>
            </a:r>
            <a:endParaRPr/>
          </a:p>
          <a:p>
            <a:pPr indent="0" lvl="0" marL="0" marR="0" rtl="0" algn="just">
              <a:lnSpc>
                <a:spcPct val="100000"/>
              </a:lnSpc>
              <a:spcBef>
                <a:spcPts val="0"/>
              </a:spcBef>
              <a:spcAft>
                <a:spcPts val="0"/>
              </a:spcAft>
              <a:buClr>
                <a:schemeClr val="dk1"/>
              </a:buClr>
              <a:buSzPts val="1200"/>
              <a:buFont typeface="Calibri"/>
              <a:buNone/>
            </a:pPr>
            <a:r>
              <a:t/>
            </a:r>
            <a:endParaRPr i="1" sz="1200">
              <a:solidFill>
                <a:srgbClr val="000000"/>
              </a:solidFill>
              <a:latin typeface="Open Sans"/>
              <a:ea typeface="Open Sans"/>
              <a:cs typeface="Open Sans"/>
              <a:sym typeface="Open Sans"/>
            </a:endParaRPr>
          </a:p>
          <a:p>
            <a:pPr indent="0" lvl="0" marL="0" marR="0" rtl="0" algn="just">
              <a:lnSpc>
                <a:spcPct val="100000"/>
              </a:lnSpc>
              <a:spcBef>
                <a:spcPts val="0"/>
              </a:spcBef>
              <a:spcAft>
                <a:spcPts val="0"/>
              </a:spcAft>
              <a:buClr>
                <a:srgbClr val="595959"/>
              </a:buClr>
              <a:buSzPts val="1400"/>
              <a:buFont typeface="Open Sans"/>
              <a:buNone/>
            </a:pPr>
            <a:r>
              <a:rPr b="1" i="1" lang="en-US" sz="1400">
                <a:solidFill>
                  <a:srgbClr val="595959"/>
                </a:solidFill>
                <a:latin typeface="Open Sans"/>
                <a:ea typeface="Open Sans"/>
                <a:cs typeface="Open Sans"/>
                <a:sym typeface="Open Sans"/>
              </a:rPr>
              <a:t>Generator</a:t>
            </a:r>
            <a:r>
              <a:rPr b="1" i="1" lang="en-US" sz="1400" u="none" cap="none" strike="noStrike">
                <a:solidFill>
                  <a:srgbClr val="595959"/>
                </a:solidFill>
                <a:latin typeface="Open Sans"/>
                <a:ea typeface="Open Sans"/>
                <a:cs typeface="Open Sans"/>
                <a:sym typeface="Open Sans"/>
              </a:rPr>
              <a:t>_Specific_OM_Cost [fraction]</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b="0" i="1" lang="en-US" sz="1200" u="none" cap="none" strike="noStrike">
                <a:solidFill>
                  <a:srgbClr val="000000"/>
                </a:solidFill>
                <a:latin typeface="Open Sans"/>
                <a:ea typeface="Open Sans"/>
                <a:cs typeface="Open Sans"/>
                <a:sym typeface="Open Sans"/>
              </a:rPr>
              <a:t>O&amp;M cost for each type of generator as a fraction of the specific investment cost</a:t>
            </a:r>
            <a:endParaRPr i="1" sz="1200">
              <a:solidFill>
                <a:srgbClr val="C55A11"/>
              </a:solidFill>
              <a:latin typeface="Open Sans"/>
              <a:ea typeface="Open Sans"/>
              <a:cs typeface="Open Sans"/>
              <a:sym typeface="Open Sans"/>
            </a:endParaRPr>
          </a:p>
        </p:txBody>
      </p:sp>
      <p:sp>
        <p:nvSpPr>
          <p:cNvPr id="138" name="Google Shape;138;p4"/>
          <p:cNvSpPr txBox="1"/>
          <p:nvPr/>
        </p:nvSpPr>
        <p:spPr>
          <a:xfrm>
            <a:off x="4199804" y="3818934"/>
            <a:ext cx="3538778" cy="163121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200"/>
              <a:buFont typeface="Calibri"/>
              <a:buNone/>
            </a:pPr>
            <a:r>
              <a:t/>
            </a:r>
            <a:endParaRPr i="1" sz="1200">
              <a:solidFill>
                <a:srgbClr val="000000"/>
              </a:solidFill>
              <a:latin typeface="Open Sans"/>
              <a:ea typeface="Open Sans"/>
              <a:cs typeface="Open Sans"/>
              <a:sym typeface="Open Sans"/>
            </a:endParaRPr>
          </a:p>
          <a:p>
            <a:pPr indent="0" lvl="0" marL="0" marR="0" rtl="0" algn="just">
              <a:lnSpc>
                <a:spcPct val="100000"/>
              </a:lnSpc>
              <a:spcBef>
                <a:spcPts val="0"/>
              </a:spcBef>
              <a:spcAft>
                <a:spcPts val="0"/>
              </a:spcAft>
              <a:buClr>
                <a:srgbClr val="595959"/>
              </a:buClr>
              <a:buSzPts val="1400"/>
              <a:buFont typeface="Open Sans"/>
              <a:buNone/>
            </a:pPr>
            <a:r>
              <a:rPr b="1" i="1" lang="en-US" sz="1400">
                <a:solidFill>
                  <a:srgbClr val="595959"/>
                </a:solidFill>
                <a:latin typeface="Open Sans"/>
                <a:ea typeface="Open Sans"/>
                <a:cs typeface="Open Sans"/>
                <a:sym typeface="Open Sans"/>
              </a:rPr>
              <a:t>Generator</a:t>
            </a:r>
            <a:r>
              <a:rPr b="1" i="1" lang="en-US" sz="1400" u="none" cap="none" strike="noStrike">
                <a:solidFill>
                  <a:srgbClr val="595959"/>
                </a:solidFill>
                <a:latin typeface="Open Sans"/>
                <a:ea typeface="Open Sans"/>
                <a:cs typeface="Open Sans"/>
                <a:sym typeface="Open Sans"/>
              </a:rPr>
              <a:t>_Lifetime [</a:t>
            </a:r>
            <a:r>
              <a:rPr b="1" i="1" lang="en-US" sz="1400">
                <a:solidFill>
                  <a:srgbClr val="595959"/>
                </a:solidFill>
                <a:latin typeface="Open Sans"/>
                <a:ea typeface="Open Sans"/>
                <a:cs typeface="Open Sans"/>
                <a:sym typeface="Open Sans"/>
              </a:rPr>
              <a:t>years</a:t>
            </a:r>
            <a:r>
              <a:rPr b="1" i="1" lang="en-US" sz="1400" u="none" cap="none" strike="noStrike">
                <a:solidFill>
                  <a:srgbClr val="595959"/>
                </a:solidFill>
                <a:latin typeface="Open Sans"/>
                <a:ea typeface="Open Sans"/>
                <a:cs typeface="Open Sans"/>
                <a:sym typeface="Open Sans"/>
              </a:rPr>
              <a:t>]</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b="0" i="1" lang="en-US" sz="1200" u="none" cap="none" strike="noStrike">
                <a:solidFill>
                  <a:srgbClr val="000000"/>
                </a:solidFill>
                <a:latin typeface="Open Sans"/>
                <a:ea typeface="Open Sans"/>
                <a:cs typeface="Open Sans"/>
                <a:sym typeface="Open Sans"/>
              </a:rPr>
              <a:t>Lifetime of each </a:t>
            </a:r>
            <a:r>
              <a:rPr i="1" lang="en-US" sz="1200">
                <a:solidFill>
                  <a:srgbClr val="000000"/>
                </a:solidFill>
                <a:latin typeface="Open Sans"/>
                <a:ea typeface="Open Sans"/>
                <a:cs typeface="Open Sans"/>
                <a:sym typeface="Open Sans"/>
              </a:rPr>
              <a:t>generator types</a:t>
            </a:r>
            <a:endParaRPr b="0" i="1" sz="1200" u="none" cap="none" strike="noStrike">
              <a:solidFill>
                <a:srgbClr val="000000"/>
              </a:solidFill>
              <a:latin typeface="Open Sans"/>
              <a:ea typeface="Open Sans"/>
              <a:cs typeface="Open Sans"/>
              <a:sym typeface="Open Sans"/>
            </a:endParaRPr>
          </a:p>
          <a:p>
            <a:pPr indent="0" lvl="0" marL="0" marR="0" rtl="0" algn="just">
              <a:lnSpc>
                <a:spcPct val="100000"/>
              </a:lnSpc>
              <a:spcBef>
                <a:spcPts val="0"/>
              </a:spcBef>
              <a:spcAft>
                <a:spcPts val="0"/>
              </a:spcAft>
              <a:buClr>
                <a:schemeClr val="dk1"/>
              </a:buClr>
              <a:buSzPts val="1200"/>
              <a:buFont typeface="Calibri"/>
              <a:buNone/>
            </a:pPr>
            <a:r>
              <a:t/>
            </a:r>
            <a:endParaRPr i="1" sz="1200">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595959"/>
              </a:buClr>
              <a:buSzPts val="1400"/>
              <a:buFont typeface="Open Sans"/>
              <a:buNone/>
            </a:pPr>
            <a:r>
              <a:rPr b="1" i="1" lang="en-US" sz="1400">
                <a:solidFill>
                  <a:srgbClr val="595959"/>
                </a:solidFill>
                <a:latin typeface="Open Sans"/>
                <a:ea typeface="Open Sans"/>
                <a:cs typeface="Open Sans"/>
                <a:sym typeface="Open Sans"/>
              </a:rPr>
              <a:t>GEN</a:t>
            </a:r>
            <a:r>
              <a:rPr b="1" i="1" lang="en-US" sz="1400" u="none" cap="none" strike="noStrike">
                <a:solidFill>
                  <a:srgbClr val="595959"/>
                </a:solidFill>
                <a:latin typeface="Open Sans"/>
                <a:ea typeface="Open Sans"/>
                <a:cs typeface="Open Sans"/>
                <a:sym typeface="Open Sans"/>
              </a:rPr>
              <a:t>_unit_CO</a:t>
            </a:r>
            <a:r>
              <a:rPr b="1" i="1" lang="en-US" sz="1400">
                <a:solidFill>
                  <a:srgbClr val="595959"/>
                </a:solidFill>
                <a:latin typeface="Open Sans"/>
                <a:ea typeface="Open Sans"/>
                <a:cs typeface="Open Sans"/>
                <a:sym typeface="Open Sans"/>
              </a:rPr>
              <a:t>2_emissions</a:t>
            </a:r>
            <a:r>
              <a:rPr b="1" i="1" lang="en-US" sz="1400" u="none" cap="none" strike="noStrike">
                <a:solidFill>
                  <a:srgbClr val="595959"/>
                </a:solidFill>
                <a:latin typeface="Open Sans"/>
                <a:ea typeface="Open Sans"/>
                <a:cs typeface="Open Sans"/>
                <a:sym typeface="Open Sans"/>
              </a:rPr>
              <a:t> [kgCO2/kW]</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i="1" lang="en-US" sz="1200">
                <a:solidFill>
                  <a:srgbClr val="000000"/>
                </a:solidFill>
                <a:latin typeface="Open Sans"/>
                <a:ea typeface="Open Sans"/>
                <a:cs typeface="Open Sans"/>
                <a:sym typeface="Open Sans"/>
              </a:rPr>
              <a:t>Specific e</a:t>
            </a:r>
            <a:r>
              <a:rPr b="0" i="1" lang="en-US" sz="1200" u="none" cap="none" strike="noStrike">
                <a:solidFill>
                  <a:srgbClr val="000000"/>
                </a:solidFill>
                <a:latin typeface="Open Sans"/>
                <a:ea typeface="Open Sans"/>
                <a:cs typeface="Open Sans"/>
                <a:sym typeface="Open Sans"/>
              </a:rPr>
              <a:t>missions of capacity installed (indirect emissions)</a:t>
            </a:r>
            <a:endParaRPr i="1" sz="1200">
              <a:solidFill>
                <a:srgbClr val="000000"/>
              </a:solidFill>
              <a:latin typeface="Open Sans"/>
              <a:ea typeface="Open Sans"/>
              <a:cs typeface="Open Sans"/>
              <a:sym typeface="Open Sans"/>
            </a:endParaRPr>
          </a:p>
        </p:txBody>
      </p:sp>
      <p:sp>
        <p:nvSpPr>
          <p:cNvPr id="139" name="Google Shape;139;p4"/>
          <p:cNvSpPr/>
          <p:nvPr/>
        </p:nvSpPr>
        <p:spPr>
          <a:xfrm>
            <a:off x="386473" y="2073281"/>
            <a:ext cx="3574666" cy="1815882"/>
          </a:xfrm>
          <a:prstGeom prst="rect">
            <a:avLst/>
          </a:prstGeom>
          <a:noFill/>
          <a:ln cap="flat" cmpd="sng" w="9525">
            <a:solidFill>
              <a:srgbClr val="C55A1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4"/>
          <p:cNvSpPr txBox="1"/>
          <p:nvPr/>
        </p:nvSpPr>
        <p:spPr>
          <a:xfrm>
            <a:off x="3388981" y="1798184"/>
            <a:ext cx="66811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rgbClr val="C55A11"/>
                </a:solidFill>
                <a:latin typeface="Open Sans"/>
                <a:ea typeface="Open Sans"/>
                <a:cs typeface="Open Sans"/>
                <a:sym typeface="Open Sans"/>
              </a:rPr>
              <a:t>Types</a:t>
            </a:r>
            <a:endParaRPr/>
          </a:p>
        </p:txBody>
      </p:sp>
      <p:sp>
        <p:nvSpPr>
          <p:cNvPr id="141" name="Google Shape;141;p4"/>
          <p:cNvSpPr/>
          <p:nvPr/>
        </p:nvSpPr>
        <p:spPr>
          <a:xfrm>
            <a:off x="386473" y="4347475"/>
            <a:ext cx="3574666" cy="1815882"/>
          </a:xfrm>
          <a:prstGeom prst="rect">
            <a:avLst/>
          </a:prstGeom>
          <a:noFill/>
          <a:ln cap="flat" cmpd="sng" w="9525">
            <a:solidFill>
              <a:srgbClr val="FFC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4"/>
          <p:cNvSpPr txBox="1"/>
          <p:nvPr/>
        </p:nvSpPr>
        <p:spPr>
          <a:xfrm>
            <a:off x="3388981" y="4072378"/>
            <a:ext cx="66811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rgbClr val="FFC000"/>
                </a:solidFill>
                <a:latin typeface="Open Sans"/>
                <a:ea typeface="Open Sans"/>
                <a:cs typeface="Open Sans"/>
                <a:sym typeface="Open Sans"/>
              </a:rPr>
              <a:t>Costs</a:t>
            </a:r>
            <a:endParaRPr/>
          </a:p>
        </p:txBody>
      </p:sp>
      <p:sp>
        <p:nvSpPr>
          <p:cNvPr id="143" name="Google Shape;143;p4"/>
          <p:cNvSpPr/>
          <p:nvPr/>
        </p:nvSpPr>
        <p:spPr>
          <a:xfrm>
            <a:off x="4128067" y="2529512"/>
            <a:ext cx="3574666" cy="823052"/>
          </a:xfrm>
          <a:prstGeom prst="rect">
            <a:avLst/>
          </a:prstGeom>
          <a:noFill/>
          <a:ln cap="flat" cmpd="sng" w="9525">
            <a:solidFill>
              <a:srgbClr val="00206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4"/>
          <p:cNvSpPr txBox="1"/>
          <p:nvPr/>
        </p:nvSpPr>
        <p:spPr>
          <a:xfrm>
            <a:off x="6353920" y="2227555"/>
            <a:ext cx="1469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rgbClr val="002060"/>
                </a:solidFill>
                <a:latin typeface="Open Sans"/>
                <a:ea typeface="Open Sans"/>
                <a:cs typeface="Open Sans"/>
                <a:sym typeface="Open Sans"/>
              </a:rPr>
              <a:t>Energy conversion</a:t>
            </a:r>
            <a:endParaRPr/>
          </a:p>
        </p:txBody>
      </p:sp>
      <p:sp>
        <p:nvSpPr>
          <p:cNvPr id="145" name="Google Shape;145;p4"/>
          <p:cNvSpPr/>
          <p:nvPr/>
        </p:nvSpPr>
        <p:spPr>
          <a:xfrm>
            <a:off x="4133883" y="3914373"/>
            <a:ext cx="3574666" cy="1815882"/>
          </a:xfrm>
          <a:prstGeom prst="rect">
            <a:avLst/>
          </a:prstGeom>
          <a:noFill/>
          <a:ln cap="flat" cmpd="sng" w="9525">
            <a:solidFill>
              <a:srgbClr val="548135"/>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4"/>
          <p:cNvSpPr txBox="1"/>
          <p:nvPr/>
        </p:nvSpPr>
        <p:spPr>
          <a:xfrm>
            <a:off x="6646117" y="3641039"/>
            <a:ext cx="110557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rgbClr val="548135"/>
                </a:solidFill>
                <a:latin typeface="Open Sans"/>
                <a:ea typeface="Open Sans"/>
                <a:cs typeface="Open Sans"/>
                <a:sym typeface="Open Sans"/>
              </a:rPr>
              <a:t>Sustainability</a:t>
            </a:r>
            <a:endParaRPr/>
          </a:p>
        </p:txBody>
      </p:sp>
      <p:cxnSp>
        <p:nvCxnSpPr>
          <p:cNvPr id="147" name="Google Shape;147;p4"/>
          <p:cNvCxnSpPr/>
          <p:nvPr/>
        </p:nvCxnSpPr>
        <p:spPr>
          <a:xfrm rot="10800000">
            <a:off x="8183346" y="2165614"/>
            <a:ext cx="0" cy="3924814"/>
          </a:xfrm>
          <a:prstGeom prst="straightConnector1">
            <a:avLst/>
          </a:prstGeom>
          <a:noFill/>
          <a:ln cap="flat" cmpd="sng" w="9525">
            <a:solidFill>
              <a:srgbClr val="D0CECE"/>
            </a:solidFill>
            <a:prstDash val="dash"/>
            <a:miter lim="800000"/>
            <a:headEnd len="sm" w="sm" type="none"/>
            <a:tailEnd len="sm" w="sm" type="none"/>
          </a:ln>
        </p:spPr>
      </p:cxnSp>
      <p:pic>
        <p:nvPicPr>
          <p:cNvPr descr="Cerca nella barra laterale" id="148" name="Google Shape;148;p4"/>
          <p:cNvPicPr preferRelativeResize="0"/>
          <p:nvPr/>
        </p:nvPicPr>
        <p:blipFill rotWithShape="1">
          <a:blip r:embed="rId4">
            <a:alphaModFix/>
          </a:blip>
          <a:srcRect b="0" l="0" r="0" t="0"/>
          <a:stretch/>
        </p:blipFill>
        <p:spPr>
          <a:xfrm>
            <a:off x="7988533" y="3914373"/>
            <a:ext cx="391886" cy="391886"/>
          </a:xfrm>
          <a:prstGeom prst="rect">
            <a:avLst/>
          </a:prstGeom>
          <a:noFill/>
          <a:ln>
            <a:noFill/>
          </a:ln>
        </p:spPr>
      </p:pic>
      <p:sp>
        <p:nvSpPr>
          <p:cNvPr id="149" name="Google Shape;149;p4"/>
          <p:cNvSpPr txBox="1"/>
          <p:nvPr/>
        </p:nvSpPr>
        <p:spPr>
          <a:xfrm>
            <a:off x="8535475" y="1822658"/>
            <a:ext cx="2776613" cy="113877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i="1" sz="1200">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595959"/>
              </a:buClr>
              <a:buSzPts val="1400"/>
              <a:buFont typeface="Open Sans"/>
              <a:buNone/>
            </a:pPr>
            <a:r>
              <a:rPr b="1" i="1" lang="en-US" sz="1400">
                <a:solidFill>
                  <a:srgbClr val="595959"/>
                </a:solidFill>
                <a:latin typeface="Open Sans"/>
                <a:ea typeface="Open Sans"/>
                <a:cs typeface="Open Sans"/>
                <a:sym typeface="Open Sans"/>
              </a:rPr>
              <a:t>Fuel_Names [text]</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i="1" lang="en-US" sz="1200">
                <a:solidFill>
                  <a:srgbClr val="000000"/>
                </a:solidFill>
                <a:latin typeface="Open Sans"/>
                <a:ea typeface="Open Sans"/>
                <a:cs typeface="Open Sans"/>
                <a:sym typeface="Open Sans"/>
              </a:rPr>
              <a:t>Fuel</a:t>
            </a:r>
            <a:r>
              <a:rPr b="0" i="1" lang="en-US" sz="1200" u="none" cap="none" strike="noStrike">
                <a:solidFill>
                  <a:srgbClr val="000000"/>
                </a:solidFill>
                <a:latin typeface="Open Sans"/>
                <a:ea typeface="Open Sans"/>
                <a:cs typeface="Open Sans"/>
                <a:sym typeface="Open Sans"/>
              </a:rPr>
              <a:t> name for each generators  within MicroGridsPy</a:t>
            </a:r>
            <a:endParaRPr/>
          </a:p>
          <a:p>
            <a:pPr indent="0" lvl="0" marL="0" marR="0" rtl="0" algn="just">
              <a:lnSpc>
                <a:spcPct val="100000"/>
              </a:lnSpc>
              <a:spcBef>
                <a:spcPts val="0"/>
              </a:spcBef>
              <a:spcAft>
                <a:spcPts val="0"/>
              </a:spcAft>
              <a:buClr>
                <a:schemeClr val="dk1"/>
              </a:buClr>
              <a:buSzPts val="1200"/>
              <a:buFont typeface="Calibri"/>
              <a:buNone/>
            </a:pPr>
            <a:r>
              <a:t/>
            </a:r>
            <a:endParaRPr i="1" sz="1200">
              <a:solidFill>
                <a:srgbClr val="000000"/>
              </a:solidFill>
              <a:latin typeface="Open Sans"/>
              <a:ea typeface="Open Sans"/>
              <a:cs typeface="Open Sans"/>
              <a:sym typeface="Open Sans"/>
            </a:endParaRPr>
          </a:p>
        </p:txBody>
      </p:sp>
      <p:sp>
        <p:nvSpPr>
          <p:cNvPr id="150" name="Google Shape;150;p4"/>
          <p:cNvSpPr/>
          <p:nvPr/>
        </p:nvSpPr>
        <p:spPr>
          <a:xfrm>
            <a:off x="8499586" y="1961645"/>
            <a:ext cx="2812501" cy="868738"/>
          </a:xfrm>
          <a:prstGeom prst="rect">
            <a:avLst/>
          </a:prstGeom>
          <a:noFill/>
          <a:ln cap="flat" cmpd="sng" w="9525">
            <a:solidFill>
              <a:srgbClr val="C55A1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4"/>
          <p:cNvSpPr txBox="1"/>
          <p:nvPr/>
        </p:nvSpPr>
        <p:spPr>
          <a:xfrm>
            <a:off x="10825638" y="1696432"/>
            <a:ext cx="66811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rgbClr val="C55A11"/>
                </a:solidFill>
                <a:latin typeface="Open Sans"/>
                <a:ea typeface="Open Sans"/>
                <a:cs typeface="Open Sans"/>
                <a:sym typeface="Open Sans"/>
              </a:rPr>
              <a:t>Types</a:t>
            </a:r>
            <a:endParaRPr/>
          </a:p>
        </p:txBody>
      </p:sp>
      <p:sp>
        <p:nvSpPr>
          <p:cNvPr id="152" name="Google Shape;152;p4"/>
          <p:cNvSpPr txBox="1"/>
          <p:nvPr/>
        </p:nvSpPr>
        <p:spPr>
          <a:xfrm>
            <a:off x="8571363" y="2933312"/>
            <a:ext cx="2776613" cy="113877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i="1" sz="1200">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595959"/>
              </a:buClr>
              <a:buSzPts val="1400"/>
              <a:buFont typeface="Open Sans"/>
              <a:buNone/>
            </a:pPr>
            <a:r>
              <a:rPr b="1" i="1" lang="en-US" sz="1400">
                <a:solidFill>
                  <a:srgbClr val="595959"/>
                </a:solidFill>
                <a:latin typeface="Open Sans"/>
                <a:ea typeface="Open Sans"/>
                <a:cs typeface="Open Sans"/>
                <a:sym typeface="Open Sans"/>
              </a:rPr>
              <a:t>Fuel_LHV [Wh/lt]</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b="0" i="1" lang="en-US" sz="1200" u="none" cap="none" strike="noStrike">
                <a:solidFill>
                  <a:srgbClr val="000000"/>
                </a:solidFill>
                <a:latin typeface="Open Sans"/>
                <a:ea typeface="Open Sans"/>
                <a:cs typeface="Open Sans"/>
                <a:sym typeface="Open Sans"/>
              </a:rPr>
              <a:t>Lower Heating value (LHV) for each type of fuel</a:t>
            </a:r>
            <a:endParaRPr/>
          </a:p>
          <a:p>
            <a:pPr indent="0" lvl="0" marL="0" marR="0" rtl="0" algn="just">
              <a:lnSpc>
                <a:spcPct val="100000"/>
              </a:lnSpc>
              <a:spcBef>
                <a:spcPts val="0"/>
              </a:spcBef>
              <a:spcAft>
                <a:spcPts val="0"/>
              </a:spcAft>
              <a:buClr>
                <a:schemeClr val="dk1"/>
              </a:buClr>
              <a:buSzPts val="1200"/>
              <a:buFont typeface="Calibri"/>
              <a:buNone/>
            </a:pPr>
            <a:r>
              <a:t/>
            </a:r>
            <a:endParaRPr i="1" sz="1200">
              <a:solidFill>
                <a:srgbClr val="000000"/>
              </a:solidFill>
              <a:latin typeface="Open Sans"/>
              <a:ea typeface="Open Sans"/>
              <a:cs typeface="Open Sans"/>
              <a:sym typeface="Open Sans"/>
            </a:endParaRPr>
          </a:p>
        </p:txBody>
      </p:sp>
      <p:sp>
        <p:nvSpPr>
          <p:cNvPr id="153" name="Google Shape;153;p4"/>
          <p:cNvSpPr/>
          <p:nvPr/>
        </p:nvSpPr>
        <p:spPr>
          <a:xfrm>
            <a:off x="8535474" y="3072299"/>
            <a:ext cx="2812501" cy="868738"/>
          </a:xfrm>
          <a:prstGeom prst="rect">
            <a:avLst/>
          </a:prstGeom>
          <a:noFill/>
          <a:ln cap="flat" cmpd="sng" w="9525">
            <a:solidFill>
              <a:srgbClr val="00206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4"/>
          <p:cNvSpPr txBox="1"/>
          <p:nvPr/>
        </p:nvSpPr>
        <p:spPr>
          <a:xfrm>
            <a:off x="9973028" y="2807086"/>
            <a:ext cx="155661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1200"/>
              <a:buFont typeface="Open Sans"/>
              <a:buNone/>
            </a:pPr>
            <a:r>
              <a:rPr b="0" i="1" lang="en-US" sz="1200" u="none" cap="none" strike="noStrike">
                <a:solidFill>
                  <a:srgbClr val="002060"/>
                </a:solidFill>
                <a:latin typeface="Open Sans"/>
                <a:ea typeface="Open Sans"/>
                <a:cs typeface="Open Sans"/>
                <a:sym typeface="Open Sans"/>
              </a:rPr>
              <a:t>Energy conversion</a:t>
            </a:r>
            <a:endParaRPr/>
          </a:p>
        </p:txBody>
      </p:sp>
      <p:sp>
        <p:nvSpPr>
          <p:cNvPr id="155" name="Google Shape;155;p4"/>
          <p:cNvSpPr txBox="1"/>
          <p:nvPr/>
        </p:nvSpPr>
        <p:spPr>
          <a:xfrm>
            <a:off x="8607252" y="4080024"/>
            <a:ext cx="2776613"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i="1" sz="1200">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595959"/>
              </a:buClr>
              <a:buSzPts val="1400"/>
              <a:buFont typeface="Open Sans"/>
              <a:buNone/>
            </a:pPr>
            <a:r>
              <a:rPr b="1" i="1" lang="en-US" sz="1400">
                <a:solidFill>
                  <a:srgbClr val="595959"/>
                </a:solidFill>
                <a:latin typeface="Open Sans"/>
                <a:ea typeface="Open Sans"/>
                <a:cs typeface="Open Sans"/>
                <a:sym typeface="Open Sans"/>
              </a:rPr>
              <a:t>Fuel_Specific_Cost [$/lt]</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i="1" lang="en-US" sz="1200">
                <a:solidFill>
                  <a:srgbClr val="000000"/>
                </a:solidFill>
                <a:latin typeface="Open Sans"/>
                <a:ea typeface="Open Sans"/>
                <a:cs typeface="Open Sans"/>
                <a:sym typeface="Open Sans"/>
              </a:rPr>
              <a:t>S</a:t>
            </a:r>
            <a:r>
              <a:rPr b="0" i="1" lang="en-US" sz="1200" u="none" cap="none" strike="noStrike">
                <a:solidFill>
                  <a:srgbClr val="000000"/>
                </a:solidFill>
                <a:latin typeface="Open Sans"/>
                <a:ea typeface="Open Sans"/>
                <a:cs typeface="Open Sans"/>
                <a:sym typeface="Open Sans"/>
              </a:rPr>
              <a:t>pecific cost for each type of fuel</a:t>
            </a:r>
            <a:endParaRPr/>
          </a:p>
          <a:p>
            <a:pPr indent="0" lvl="0" marL="0" marR="0" rtl="0" algn="just">
              <a:lnSpc>
                <a:spcPct val="100000"/>
              </a:lnSpc>
              <a:spcBef>
                <a:spcPts val="0"/>
              </a:spcBef>
              <a:spcAft>
                <a:spcPts val="0"/>
              </a:spcAft>
              <a:buClr>
                <a:schemeClr val="dk1"/>
              </a:buClr>
              <a:buSzPts val="1200"/>
              <a:buFont typeface="Calibri"/>
              <a:buNone/>
            </a:pPr>
            <a:r>
              <a:t/>
            </a:r>
            <a:endParaRPr i="1" sz="1200">
              <a:solidFill>
                <a:srgbClr val="000000"/>
              </a:solidFill>
              <a:latin typeface="Open Sans"/>
              <a:ea typeface="Open Sans"/>
              <a:cs typeface="Open Sans"/>
              <a:sym typeface="Open Sans"/>
            </a:endParaRPr>
          </a:p>
        </p:txBody>
      </p:sp>
      <p:sp>
        <p:nvSpPr>
          <p:cNvPr id="156" name="Google Shape;156;p4"/>
          <p:cNvSpPr/>
          <p:nvPr/>
        </p:nvSpPr>
        <p:spPr>
          <a:xfrm>
            <a:off x="8571363" y="4219011"/>
            <a:ext cx="2812501" cy="722787"/>
          </a:xfrm>
          <a:prstGeom prst="rect">
            <a:avLst/>
          </a:prstGeom>
          <a:noFill/>
          <a:ln cap="flat" cmpd="sng" w="9525">
            <a:solidFill>
              <a:srgbClr val="FFC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4"/>
          <p:cNvSpPr txBox="1"/>
          <p:nvPr/>
        </p:nvSpPr>
        <p:spPr>
          <a:xfrm>
            <a:off x="10792795" y="3953798"/>
            <a:ext cx="711781" cy="2760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C000"/>
              </a:buClr>
              <a:buSzPts val="1200"/>
              <a:buFont typeface="Open Sans"/>
              <a:buNone/>
            </a:pPr>
            <a:r>
              <a:rPr b="0" i="1" lang="en-US" sz="1200" u="none" cap="none" strike="noStrike">
                <a:solidFill>
                  <a:srgbClr val="FFC000"/>
                </a:solidFill>
                <a:latin typeface="Open Sans"/>
                <a:ea typeface="Open Sans"/>
                <a:cs typeface="Open Sans"/>
                <a:sym typeface="Open Sans"/>
              </a:rPr>
              <a:t>Costs</a:t>
            </a:r>
            <a:endParaRPr/>
          </a:p>
        </p:txBody>
      </p:sp>
      <p:sp>
        <p:nvSpPr>
          <p:cNvPr id="158" name="Google Shape;158;p4"/>
          <p:cNvSpPr txBox="1"/>
          <p:nvPr/>
        </p:nvSpPr>
        <p:spPr>
          <a:xfrm>
            <a:off x="8661885" y="5052256"/>
            <a:ext cx="2776613" cy="116955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i="1" sz="1200">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595959"/>
              </a:buClr>
              <a:buSzPts val="1400"/>
              <a:buFont typeface="Open Sans"/>
              <a:buNone/>
            </a:pPr>
            <a:r>
              <a:rPr b="1" i="1" lang="en-US" sz="1400">
                <a:solidFill>
                  <a:srgbClr val="595959"/>
                </a:solidFill>
                <a:latin typeface="Open Sans"/>
                <a:ea typeface="Open Sans"/>
                <a:cs typeface="Open Sans"/>
                <a:sym typeface="Open Sans"/>
              </a:rPr>
              <a:t>GEN_unit_CO2_emissions [kgCO2/lt]</a:t>
            </a:r>
            <a:endParaRPr/>
          </a:p>
          <a:p>
            <a:pPr indent="0" lvl="0" marL="0" marR="0" rtl="0" algn="just">
              <a:lnSpc>
                <a:spcPct val="100000"/>
              </a:lnSpc>
              <a:spcBef>
                <a:spcPts val="0"/>
              </a:spcBef>
              <a:spcAft>
                <a:spcPts val="0"/>
              </a:spcAft>
              <a:buClr>
                <a:schemeClr val="dk1"/>
              </a:buClr>
              <a:buSzPts val="600"/>
              <a:buFont typeface="Calibri"/>
              <a:buNone/>
            </a:pPr>
            <a:r>
              <a:t/>
            </a:r>
            <a:endParaRPr b="0" i="0" sz="600" u="none" cap="none" strike="noStrike">
              <a:solidFill>
                <a:srgbClr val="C55A11"/>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200"/>
              <a:buFont typeface="Open Sans"/>
              <a:buNone/>
            </a:pPr>
            <a:r>
              <a:rPr i="1" lang="en-US" sz="1200">
                <a:solidFill>
                  <a:srgbClr val="000000"/>
                </a:solidFill>
                <a:latin typeface="Open Sans"/>
                <a:ea typeface="Open Sans"/>
                <a:cs typeface="Open Sans"/>
                <a:sym typeface="Open Sans"/>
              </a:rPr>
              <a:t>Emissions for each lt of fuel consumed (direct emissions)</a:t>
            </a:r>
            <a:endParaRPr/>
          </a:p>
        </p:txBody>
      </p:sp>
      <p:sp>
        <p:nvSpPr>
          <p:cNvPr id="159" name="Google Shape;159;p4"/>
          <p:cNvSpPr/>
          <p:nvPr/>
        </p:nvSpPr>
        <p:spPr>
          <a:xfrm>
            <a:off x="8625996" y="5191243"/>
            <a:ext cx="2812501" cy="1016272"/>
          </a:xfrm>
          <a:prstGeom prst="rect">
            <a:avLst/>
          </a:prstGeom>
          <a:noFill/>
          <a:ln cap="flat" cmpd="sng" w="9525">
            <a:solidFill>
              <a:srgbClr val="00B05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4"/>
          <p:cNvSpPr txBox="1"/>
          <p:nvPr/>
        </p:nvSpPr>
        <p:spPr>
          <a:xfrm>
            <a:off x="10372357" y="4926030"/>
            <a:ext cx="118685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48135"/>
              </a:buClr>
              <a:buSzPts val="1200"/>
              <a:buFont typeface="Open Sans"/>
              <a:buNone/>
            </a:pPr>
            <a:r>
              <a:rPr b="0" i="1" lang="en-US" sz="1200" u="none" cap="none" strike="noStrike">
                <a:solidFill>
                  <a:srgbClr val="548135"/>
                </a:solidFill>
                <a:latin typeface="Open Sans"/>
                <a:ea typeface="Open Sans"/>
                <a:cs typeface="Open Sans"/>
                <a:sym typeface="Open Sans"/>
              </a:rPr>
              <a:t>Sustainability</a:t>
            </a:r>
            <a:endParaRPr/>
          </a:p>
        </p:txBody>
      </p:sp>
      <p:sp>
        <p:nvSpPr>
          <p:cNvPr id="161" name="Google Shape;161;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3</a:t>
            </a:r>
            <a:endParaRPr b="1" sz="1400">
              <a:solidFill>
                <a:schemeClr val="lt1"/>
              </a:solidFill>
              <a:latin typeface="Open Sans ExtraBold"/>
              <a:ea typeface="Open Sans ExtraBold"/>
              <a:cs typeface="Open Sans ExtraBold"/>
              <a:sym typeface="Open Sans ExtraBold"/>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descr="Graphical user interface, sunburst chart&#10;&#10;Description automatically generated" id="167" name="Google Shape;167;p5"/>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68" name="Google Shape;168;p5"/>
          <p:cNvSpPr/>
          <p:nvPr/>
        </p:nvSpPr>
        <p:spPr>
          <a:xfrm>
            <a:off x="97327" y="277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169" name="Google Shape;169;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4</a:t>
            </a:r>
            <a:endParaRPr b="1" sz="1400">
              <a:solidFill>
                <a:schemeClr val="lt1"/>
              </a:solidFill>
              <a:latin typeface="Open Sans ExtraBold"/>
              <a:ea typeface="Open Sans ExtraBold"/>
              <a:cs typeface="Open Sans ExtraBold"/>
              <a:sym typeface="Open Sans ExtraBold"/>
            </a:endParaRPr>
          </a:p>
        </p:txBody>
      </p:sp>
      <p:sp>
        <p:nvSpPr>
          <p:cNvPr id="170" name="Google Shape;170;p5"/>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US" sz="2800">
                <a:solidFill>
                  <a:schemeClr val="dk1"/>
                </a:solidFill>
                <a:latin typeface="Open Sans"/>
                <a:ea typeface="Open Sans"/>
                <a:cs typeface="Open Sans"/>
                <a:sym typeface="Open Sans"/>
              </a:rPr>
              <a:t>Mathematical Formulation</a:t>
            </a:r>
            <a:endParaRPr/>
          </a:p>
        </p:txBody>
      </p:sp>
      <p:cxnSp>
        <p:nvCxnSpPr>
          <p:cNvPr id="171" name="Google Shape;171;p5"/>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sp>
        <p:nvSpPr>
          <p:cNvPr id="172" name="Google Shape;172;p5"/>
          <p:cNvSpPr/>
          <p:nvPr/>
        </p:nvSpPr>
        <p:spPr>
          <a:xfrm>
            <a:off x="2502757" y="1909308"/>
            <a:ext cx="3367592" cy="355867"/>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73" name="Google Shape;173;p5"/>
          <p:cNvSpPr/>
          <p:nvPr/>
        </p:nvSpPr>
        <p:spPr>
          <a:xfrm>
            <a:off x="6519479" y="1912185"/>
            <a:ext cx="3512599" cy="707501"/>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74" name="Google Shape;174;p5"/>
          <p:cNvSpPr/>
          <p:nvPr/>
        </p:nvSpPr>
        <p:spPr>
          <a:xfrm>
            <a:off x="2502757" y="2385934"/>
            <a:ext cx="3789759" cy="355867"/>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75" name="Google Shape;175;p5"/>
          <p:cNvSpPr/>
          <p:nvPr/>
        </p:nvSpPr>
        <p:spPr>
          <a:xfrm>
            <a:off x="531481" y="1267969"/>
            <a:ext cx="1525919" cy="313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35">
                <a:solidFill>
                  <a:srgbClr val="002060"/>
                </a:solidFill>
                <a:latin typeface="Open Sans"/>
                <a:ea typeface="Open Sans"/>
                <a:cs typeface="Open Sans"/>
                <a:sym typeface="Open Sans"/>
              </a:rPr>
              <a:t>Generator:</a:t>
            </a:r>
            <a:endParaRPr/>
          </a:p>
        </p:txBody>
      </p:sp>
      <p:sp>
        <p:nvSpPr>
          <p:cNvPr id="176" name="Google Shape;176;p5"/>
          <p:cNvSpPr/>
          <p:nvPr/>
        </p:nvSpPr>
        <p:spPr>
          <a:xfrm>
            <a:off x="692589" y="1930659"/>
            <a:ext cx="1670984" cy="313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Energy produced:</a:t>
            </a:r>
            <a:endParaRPr/>
          </a:p>
        </p:txBody>
      </p:sp>
      <p:sp>
        <p:nvSpPr>
          <p:cNvPr id="177" name="Google Shape;177;p5"/>
          <p:cNvSpPr/>
          <p:nvPr/>
        </p:nvSpPr>
        <p:spPr>
          <a:xfrm>
            <a:off x="692589" y="2408963"/>
            <a:ext cx="180329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Fuel consumption:</a:t>
            </a:r>
            <a:endParaRPr/>
          </a:p>
        </p:txBody>
      </p:sp>
      <p:sp>
        <p:nvSpPr>
          <p:cNvPr id="178" name="Google Shape;178;p5"/>
          <p:cNvSpPr/>
          <p:nvPr/>
        </p:nvSpPr>
        <p:spPr>
          <a:xfrm>
            <a:off x="3545300" y="3416422"/>
            <a:ext cx="6807014" cy="720967"/>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79" name="Google Shape;179;p5"/>
          <p:cNvSpPr/>
          <p:nvPr/>
        </p:nvSpPr>
        <p:spPr>
          <a:xfrm>
            <a:off x="788324" y="3662053"/>
            <a:ext cx="2887143" cy="313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Total Investment costs:</a:t>
            </a:r>
            <a:endParaRPr/>
          </a:p>
        </p:txBody>
      </p:sp>
      <p:sp>
        <p:nvSpPr>
          <p:cNvPr id="180" name="Google Shape;180;p5"/>
          <p:cNvSpPr/>
          <p:nvPr/>
        </p:nvSpPr>
        <p:spPr>
          <a:xfrm>
            <a:off x="3545300" y="4631120"/>
            <a:ext cx="8230694" cy="720967"/>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81" name="Google Shape;181;p5"/>
          <p:cNvSpPr/>
          <p:nvPr/>
        </p:nvSpPr>
        <p:spPr>
          <a:xfrm>
            <a:off x="788325" y="4835021"/>
            <a:ext cx="2887143" cy="3131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Total Fixed O&amp;M costs:</a:t>
            </a:r>
            <a:endParaRPr/>
          </a:p>
        </p:txBody>
      </p:sp>
      <p:cxnSp>
        <p:nvCxnSpPr>
          <p:cNvPr id="182" name="Google Shape;182;p5"/>
          <p:cNvCxnSpPr>
            <a:stCxn id="183" idx="1"/>
          </p:cNvCxnSpPr>
          <p:nvPr/>
        </p:nvCxnSpPr>
        <p:spPr>
          <a:xfrm flipH="1">
            <a:off x="5659270" y="3368884"/>
            <a:ext cx="594900" cy="276000"/>
          </a:xfrm>
          <a:prstGeom prst="bentConnector3">
            <a:avLst>
              <a:gd fmla="val 99404" name="adj1"/>
            </a:avLst>
          </a:prstGeom>
          <a:noFill/>
          <a:ln cap="flat" cmpd="sng" w="9525">
            <a:solidFill>
              <a:schemeClr val="dk1"/>
            </a:solidFill>
            <a:prstDash val="solid"/>
            <a:miter lim="800000"/>
            <a:headEnd len="sm" w="sm" type="none"/>
            <a:tailEnd len="sm" w="sm" type="none"/>
          </a:ln>
        </p:spPr>
      </p:cxnSp>
      <p:sp>
        <p:nvSpPr>
          <p:cNvPr id="183" name="Google Shape;183;p5"/>
          <p:cNvSpPr txBox="1"/>
          <p:nvPr/>
        </p:nvSpPr>
        <p:spPr>
          <a:xfrm>
            <a:off x="6254170" y="3236860"/>
            <a:ext cx="2610853" cy="2640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116">
                <a:solidFill>
                  <a:schemeClr val="dk1"/>
                </a:solidFill>
                <a:latin typeface="Open Sans"/>
                <a:ea typeface="Open Sans"/>
                <a:cs typeface="Open Sans"/>
                <a:sym typeface="Open Sans"/>
              </a:rPr>
              <a:t>Nominal capacity of the generator</a:t>
            </a:r>
            <a:endParaRPr/>
          </a:p>
        </p:txBody>
      </p:sp>
      <p:sp>
        <p:nvSpPr>
          <p:cNvPr id="184" name="Google Shape;184;p5"/>
          <p:cNvSpPr txBox="1"/>
          <p:nvPr/>
        </p:nvSpPr>
        <p:spPr>
          <a:xfrm>
            <a:off x="4852650" y="4154933"/>
            <a:ext cx="1990533" cy="2640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116">
                <a:solidFill>
                  <a:schemeClr val="dk1"/>
                </a:solidFill>
                <a:latin typeface="Open Sans"/>
                <a:ea typeface="Open Sans"/>
                <a:cs typeface="Open Sans"/>
                <a:sym typeface="Open Sans"/>
              </a:rPr>
              <a:t>Specific investment costs</a:t>
            </a:r>
            <a:endParaRPr/>
          </a:p>
        </p:txBody>
      </p:sp>
      <p:cxnSp>
        <p:nvCxnSpPr>
          <p:cNvPr id="185" name="Google Shape;185;p5"/>
          <p:cNvCxnSpPr>
            <a:endCxn id="184" idx="3"/>
          </p:cNvCxnSpPr>
          <p:nvPr/>
        </p:nvCxnSpPr>
        <p:spPr>
          <a:xfrm flipH="1">
            <a:off x="6843183" y="4093157"/>
            <a:ext cx="579600" cy="193800"/>
          </a:xfrm>
          <a:prstGeom prst="bentConnector3">
            <a:avLst>
              <a:gd fmla="val 923" name="adj1"/>
            </a:avLst>
          </a:prstGeom>
          <a:noFill/>
          <a:ln cap="flat" cmpd="sng" w="9525">
            <a:solidFill>
              <a:schemeClr val="dk1"/>
            </a:solidFill>
            <a:prstDash val="solid"/>
            <a:miter lim="800000"/>
            <a:headEnd len="sm" w="sm" type="none"/>
            <a:tailEnd len="sm" w="sm" type="none"/>
          </a:ln>
        </p:spPr>
      </p:cxnSp>
      <p:sp>
        <p:nvSpPr>
          <p:cNvPr id="186" name="Google Shape;186;p5"/>
          <p:cNvSpPr txBox="1"/>
          <p:nvPr/>
        </p:nvSpPr>
        <p:spPr>
          <a:xfrm>
            <a:off x="8139314" y="5244639"/>
            <a:ext cx="2378442" cy="4357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US" sz="1116">
                <a:solidFill>
                  <a:schemeClr val="dk1"/>
                </a:solidFill>
                <a:latin typeface="Open Sans"/>
                <a:ea typeface="Open Sans"/>
                <a:cs typeface="Open Sans"/>
                <a:sym typeface="Open Sans"/>
              </a:rPr>
              <a:t>Specific O&amp;M costs as a fraction of the investment cost</a:t>
            </a:r>
            <a:endParaRPr/>
          </a:p>
        </p:txBody>
      </p:sp>
      <p:cxnSp>
        <p:nvCxnSpPr>
          <p:cNvPr id="187" name="Google Shape;187;p5"/>
          <p:cNvCxnSpPr>
            <a:stCxn id="186" idx="1"/>
          </p:cNvCxnSpPr>
          <p:nvPr/>
        </p:nvCxnSpPr>
        <p:spPr>
          <a:xfrm rot="10800000">
            <a:off x="7874714" y="5244719"/>
            <a:ext cx="264600" cy="217800"/>
          </a:xfrm>
          <a:prstGeom prst="bentConnector3">
            <a:avLst>
              <a:gd fmla="val 103779" name="adj1"/>
            </a:avLst>
          </a:prstGeom>
          <a:noFill/>
          <a:ln cap="flat" cmpd="sng" w="9525">
            <a:solidFill>
              <a:schemeClr val="dk1"/>
            </a:solidFill>
            <a:prstDash val="solid"/>
            <a:miter lim="800000"/>
            <a:headEnd len="sm" w="sm" type="none"/>
            <a:tailEnd len="sm" w="sm" type="none"/>
          </a:ln>
        </p:spPr>
      </p:cxnSp>
      <p:cxnSp>
        <p:nvCxnSpPr>
          <p:cNvPr id="188" name="Google Shape;188;p5"/>
          <p:cNvCxnSpPr>
            <a:stCxn id="189" idx="1"/>
          </p:cNvCxnSpPr>
          <p:nvPr/>
        </p:nvCxnSpPr>
        <p:spPr>
          <a:xfrm flipH="1">
            <a:off x="8865167" y="1581133"/>
            <a:ext cx="184500" cy="311700"/>
          </a:xfrm>
          <a:prstGeom prst="bentConnector2">
            <a:avLst/>
          </a:prstGeom>
          <a:noFill/>
          <a:ln cap="flat" cmpd="sng" w="9525">
            <a:solidFill>
              <a:schemeClr val="dk1"/>
            </a:solidFill>
            <a:prstDash val="solid"/>
            <a:miter lim="800000"/>
            <a:headEnd len="sm" w="sm" type="none"/>
            <a:tailEnd len="sm" w="sm" type="none"/>
          </a:ln>
        </p:spPr>
      </p:cxnSp>
      <p:sp>
        <p:nvSpPr>
          <p:cNvPr id="189" name="Google Shape;189;p5"/>
          <p:cNvSpPr txBox="1"/>
          <p:nvPr/>
        </p:nvSpPr>
        <p:spPr>
          <a:xfrm>
            <a:off x="9049667" y="1449109"/>
            <a:ext cx="1378848" cy="2640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116">
                <a:solidFill>
                  <a:schemeClr val="dk1"/>
                </a:solidFill>
                <a:latin typeface="Open Sans"/>
                <a:ea typeface="Open Sans"/>
                <a:cs typeface="Open Sans"/>
                <a:sym typeface="Open Sans"/>
              </a:rPr>
              <a:t>Specific fuel cost</a:t>
            </a:r>
            <a:endParaRPr/>
          </a:p>
        </p:txBody>
      </p:sp>
      <p:sp>
        <p:nvSpPr>
          <p:cNvPr id="190" name="Google Shape;190;p5"/>
          <p:cNvSpPr txBox="1"/>
          <p:nvPr/>
        </p:nvSpPr>
        <p:spPr>
          <a:xfrm>
            <a:off x="6060491" y="1519044"/>
            <a:ext cx="2144915" cy="4357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116">
                <a:solidFill>
                  <a:schemeClr val="dk1"/>
                </a:solidFill>
                <a:latin typeface="Open Sans"/>
                <a:ea typeface="Open Sans"/>
                <a:cs typeface="Open Sans"/>
                <a:sym typeface="Open Sans"/>
              </a:rPr>
              <a:t>Marginal cost (slope of the operation cost curve</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descr="Graphical user interface, sunburst chart&#10;&#10;Description automatically generated" id="196" name="Google Shape;196;p6"/>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97" name="Google Shape;197;p6"/>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 Diesel mini-grid shows the highest LCOE compared to other generation sources and are highly dependent on fuel price fluctuations.</a:t>
            </a:r>
            <a:endParaRPr sz="1800">
              <a:solidFill>
                <a:schemeClr val="lt1"/>
              </a:solidFill>
              <a:latin typeface="Calibri"/>
              <a:ea typeface="Calibri"/>
              <a:cs typeface="Calibri"/>
              <a:sym typeface="Calibri"/>
            </a:endParaRPr>
          </a:p>
        </p:txBody>
      </p:sp>
      <p:sp>
        <p:nvSpPr>
          <p:cNvPr id="198" name="Google Shape;198;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5</a:t>
            </a:r>
            <a:endParaRPr b="1" sz="1400">
              <a:solidFill>
                <a:schemeClr val="lt1"/>
              </a:solidFill>
              <a:latin typeface="Open Sans ExtraBold"/>
              <a:ea typeface="Open Sans ExtraBold"/>
              <a:cs typeface="Open Sans ExtraBold"/>
              <a:sym typeface="Open Sans ExtraBold"/>
            </a:endParaRPr>
          </a:p>
        </p:txBody>
      </p:sp>
      <p:sp>
        <p:nvSpPr>
          <p:cNvPr id="199" name="Google Shape;199;p6"/>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US" sz="2800">
                <a:solidFill>
                  <a:schemeClr val="dk1"/>
                </a:solidFill>
                <a:latin typeface="Open Sans"/>
                <a:ea typeface="Open Sans"/>
                <a:cs typeface="Open Sans"/>
                <a:sym typeface="Open Sans"/>
              </a:rPr>
              <a:t>Diesel </a:t>
            </a:r>
            <a:endParaRPr/>
          </a:p>
        </p:txBody>
      </p:sp>
      <p:cxnSp>
        <p:nvCxnSpPr>
          <p:cNvPr id="200" name="Google Shape;200;p6"/>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sp>
        <p:nvSpPr>
          <p:cNvPr id="201" name="Google Shape;201;p6"/>
          <p:cNvSpPr txBox="1"/>
          <p:nvPr/>
        </p:nvSpPr>
        <p:spPr>
          <a:xfrm>
            <a:off x="386473" y="1031921"/>
            <a:ext cx="11119810"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chemeClr val="dk1"/>
                </a:solidFill>
                <a:latin typeface="Open Sans"/>
                <a:ea typeface="Open Sans"/>
                <a:cs typeface="Open Sans"/>
                <a:sym typeface="Open Sans"/>
              </a:rPr>
              <a:t>Diesel mini-grids have been the </a:t>
            </a:r>
            <a:r>
              <a:rPr b="1" lang="en-US" sz="1400">
                <a:solidFill>
                  <a:schemeClr val="dk1"/>
                </a:solidFill>
                <a:latin typeface="Open Sans"/>
                <a:ea typeface="Open Sans"/>
                <a:cs typeface="Open Sans"/>
                <a:sym typeface="Open Sans"/>
              </a:rPr>
              <a:t>preferred option for off-grid electrification</a:t>
            </a:r>
            <a:r>
              <a:rPr lang="en-US" sz="1400">
                <a:solidFill>
                  <a:schemeClr val="dk1"/>
                </a:solidFill>
                <a:latin typeface="Open Sans"/>
                <a:ea typeface="Open Sans"/>
                <a:cs typeface="Open Sans"/>
                <a:sym typeface="Open Sans"/>
              </a:rPr>
              <a:t>, because they have </a:t>
            </a:r>
            <a:r>
              <a:rPr b="1" lang="en-US" sz="1400">
                <a:solidFill>
                  <a:schemeClr val="dk1"/>
                </a:solidFill>
                <a:latin typeface="Open Sans"/>
                <a:ea typeface="Open Sans"/>
                <a:cs typeface="Open Sans"/>
                <a:sym typeface="Open Sans"/>
              </a:rPr>
              <a:t>short lead times</a:t>
            </a:r>
            <a:r>
              <a:rPr lang="en-US" sz="1400">
                <a:solidFill>
                  <a:schemeClr val="dk1"/>
                </a:solidFill>
                <a:latin typeface="Open Sans"/>
                <a:ea typeface="Open Sans"/>
                <a:cs typeface="Open Sans"/>
                <a:sym typeface="Open Sans"/>
              </a:rPr>
              <a:t>, are </a:t>
            </a:r>
            <a:r>
              <a:rPr b="1" lang="en-US" sz="1400">
                <a:solidFill>
                  <a:schemeClr val="dk1"/>
                </a:solidFill>
                <a:latin typeface="Open Sans"/>
                <a:ea typeface="Open Sans"/>
                <a:cs typeface="Open Sans"/>
                <a:sym typeface="Open Sans"/>
              </a:rPr>
              <a:t>modular</a:t>
            </a:r>
            <a:r>
              <a:rPr lang="en-US" sz="1400">
                <a:solidFill>
                  <a:schemeClr val="dk1"/>
                </a:solidFill>
                <a:latin typeface="Open Sans"/>
                <a:ea typeface="Open Sans"/>
                <a:cs typeface="Open Sans"/>
                <a:sym typeface="Open Sans"/>
              </a:rPr>
              <a:t>, and are </a:t>
            </a:r>
            <a:r>
              <a:rPr b="1" lang="en-US" sz="1400">
                <a:solidFill>
                  <a:schemeClr val="dk1"/>
                </a:solidFill>
                <a:latin typeface="Open Sans"/>
                <a:ea typeface="Open Sans"/>
                <a:cs typeface="Open Sans"/>
                <a:sym typeface="Open Sans"/>
              </a:rPr>
              <a:t>easy to site and relocate</a:t>
            </a:r>
            <a:r>
              <a:rPr lang="en-US" sz="1400">
                <a:solidFill>
                  <a:schemeClr val="dk1"/>
                </a:solidFill>
                <a:latin typeface="Open Sans"/>
                <a:ea typeface="Open Sans"/>
                <a:cs typeface="Open Sans"/>
                <a:sym typeface="Open Sans"/>
              </a:rPr>
              <a:t>. However, diesel price is </a:t>
            </a:r>
            <a:r>
              <a:rPr b="1" lang="en-US" sz="1400">
                <a:solidFill>
                  <a:schemeClr val="dk1"/>
                </a:solidFill>
                <a:latin typeface="Open Sans"/>
                <a:ea typeface="Open Sans"/>
                <a:cs typeface="Open Sans"/>
                <a:sym typeface="Open Sans"/>
              </a:rPr>
              <a:t>highly fluctuating </a:t>
            </a:r>
            <a:r>
              <a:rPr lang="en-US" sz="1400">
                <a:solidFill>
                  <a:schemeClr val="dk1"/>
                </a:solidFill>
                <a:latin typeface="Open Sans"/>
                <a:ea typeface="Open Sans"/>
                <a:cs typeface="Open Sans"/>
                <a:sym typeface="Open Sans"/>
              </a:rPr>
              <a:t>and </a:t>
            </a:r>
            <a:r>
              <a:rPr b="1" lang="en-US" sz="1400">
                <a:solidFill>
                  <a:schemeClr val="dk1"/>
                </a:solidFill>
                <a:latin typeface="Open Sans"/>
                <a:ea typeface="Open Sans"/>
                <a:cs typeface="Open Sans"/>
                <a:sym typeface="Open Sans"/>
              </a:rPr>
              <a:t>heavily dependent on external factors.</a:t>
            </a:r>
            <a:endParaRPr/>
          </a:p>
        </p:txBody>
      </p:sp>
      <p:pic>
        <p:nvPicPr>
          <p:cNvPr descr="Feature Generic Outline Color icon" id="202" name="Google Shape;202;p6"/>
          <p:cNvPicPr preferRelativeResize="0"/>
          <p:nvPr/>
        </p:nvPicPr>
        <p:blipFill rotWithShape="1">
          <a:blip r:embed="rId4">
            <a:alphaModFix/>
          </a:blip>
          <a:srcRect b="0" l="0" r="0" t="0"/>
          <a:stretch/>
        </p:blipFill>
        <p:spPr>
          <a:xfrm>
            <a:off x="620485" y="5058418"/>
            <a:ext cx="914400" cy="914400"/>
          </a:xfrm>
          <a:prstGeom prst="rect">
            <a:avLst/>
          </a:prstGeom>
          <a:noFill/>
          <a:ln>
            <a:noFill/>
          </a:ln>
        </p:spPr>
      </p:pic>
      <p:sp>
        <p:nvSpPr>
          <p:cNvPr id="203" name="Google Shape;203;p6"/>
          <p:cNvSpPr txBox="1"/>
          <p:nvPr/>
        </p:nvSpPr>
        <p:spPr>
          <a:xfrm>
            <a:off x="1790070" y="5207841"/>
            <a:ext cx="9612014" cy="61555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FFC000"/>
                </a:solidFill>
                <a:latin typeface="Open Sans"/>
                <a:ea typeface="Open Sans"/>
                <a:cs typeface="Open Sans"/>
                <a:sym typeface="Open Sans"/>
              </a:rPr>
              <a:t>Built-In Advanced Feature in MicroGridsPy:</a:t>
            </a:r>
            <a:endParaRPr/>
          </a:p>
          <a:p>
            <a:pPr indent="0" lvl="0" marL="0" marR="0" rtl="0" algn="just">
              <a:spcBef>
                <a:spcPts val="0"/>
              </a:spcBef>
              <a:spcAft>
                <a:spcPts val="0"/>
              </a:spcAft>
              <a:buNone/>
            </a:pPr>
            <a:r>
              <a:rPr lang="en-US" sz="1600">
                <a:solidFill>
                  <a:schemeClr val="dk1"/>
                </a:solidFill>
                <a:latin typeface="Open Sans"/>
                <a:ea typeface="Open Sans"/>
                <a:cs typeface="Open Sans"/>
                <a:sym typeface="Open Sans"/>
              </a:rPr>
              <a:t>Yearly variable fuel costs for generator technology</a:t>
            </a:r>
            <a:endParaRPr i="1" sz="1800">
              <a:solidFill>
                <a:schemeClr val="dk1"/>
              </a:solidFill>
              <a:latin typeface="Open Sans"/>
              <a:ea typeface="Open Sans"/>
              <a:cs typeface="Open Sans"/>
              <a:sym typeface="Open Sans"/>
            </a:endParaRPr>
          </a:p>
        </p:txBody>
      </p:sp>
      <p:cxnSp>
        <p:nvCxnSpPr>
          <p:cNvPr id="204" name="Google Shape;204;p6"/>
          <p:cNvCxnSpPr/>
          <p:nvPr/>
        </p:nvCxnSpPr>
        <p:spPr>
          <a:xfrm rot="10800000">
            <a:off x="1016035" y="4945848"/>
            <a:ext cx="9843518" cy="0"/>
          </a:xfrm>
          <a:prstGeom prst="straightConnector1">
            <a:avLst/>
          </a:prstGeom>
          <a:noFill/>
          <a:ln cap="flat" cmpd="sng" w="9525">
            <a:solidFill>
              <a:srgbClr val="D0CECE"/>
            </a:solidFill>
            <a:prstDash val="dash"/>
            <a:miter lim="800000"/>
            <a:headEnd len="sm" w="sm" type="none"/>
            <a:tailEnd len="sm" w="sm" type="none"/>
          </a:ln>
        </p:spPr>
      </p:cxnSp>
      <p:sp>
        <p:nvSpPr>
          <p:cNvPr id="205" name="Google Shape;205;p6"/>
          <p:cNvSpPr txBox="1"/>
          <p:nvPr/>
        </p:nvSpPr>
        <p:spPr>
          <a:xfrm>
            <a:off x="430015" y="1817133"/>
            <a:ext cx="5572497"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200">
                <a:solidFill>
                  <a:schemeClr val="dk1"/>
                </a:solidFill>
                <a:latin typeface="Open Sans"/>
                <a:ea typeface="Open Sans"/>
                <a:cs typeface="Open Sans"/>
                <a:sym typeface="Open Sans"/>
              </a:rPr>
              <a:t>Diesel mini-grid </a:t>
            </a:r>
            <a:r>
              <a:rPr lang="en-US" sz="1200">
                <a:solidFill>
                  <a:schemeClr val="dk1"/>
                </a:solidFill>
                <a:latin typeface="Open Sans"/>
                <a:ea typeface="Open Sans"/>
                <a:cs typeface="Open Sans"/>
                <a:sym typeface="Open Sans"/>
              </a:rPr>
              <a:t>shows the </a:t>
            </a:r>
            <a:r>
              <a:rPr b="1" lang="en-US" sz="1200">
                <a:solidFill>
                  <a:srgbClr val="002060"/>
                </a:solidFill>
                <a:latin typeface="Open Sans"/>
                <a:ea typeface="Open Sans"/>
                <a:cs typeface="Open Sans"/>
                <a:sym typeface="Open Sans"/>
              </a:rPr>
              <a:t>highest LCOE </a:t>
            </a:r>
            <a:r>
              <a:rPr lang="en-US" sz="1200">
                <a:solidFill>
                  <a:schemeClr val="dk1"/>
                </a:solidFill>
                <a:latin typeface="Open Sans"/>
                <a:ea typeface="Open Sans"/>
                <a:cs typeface="Open Sans"/>
                <a:sym typeface="Open Sans"/>
              </a:rPr>
              <a:t>compared to other generation sources and are </a:t>
            </a:r>
            <a:r>
              <a:rPr b="1" lang="en-US" sz="1200">
                <a:solidFill>
                  <a:srgbClr val="002060"/>
                </a:solidFill>
                <a:latin typeface="Open Sans"/>
                <a:ea typeface="Open Sans"/>
                <a:cs typeface="Open Sans"/>
                <a:sym typeface="Open Sans"/>
              </a:rPr>
              <a:t>highly dependent on fuel price fluctuations</a:t>
            </a:r>
            <a:r>
              <a:rPr lang="en-US" sz="1200">
                <a:solidFill>
                  <a:schemeClr val="dk1"/>
                </a:solidFill>
                <a:latin typeface="Open Sans"/>
                <a:ea typeface="Open Sans"/>
                <a:cs typeface="Open Sans"/>
                <a:sym typeface="Open Sans"/>
              </a:rPr>
              <a:t>.</a:t>
            </a:r>
            <a:endParaRPr/>
          </a:p>
        </p:txBody>
      </p:sp>
      <p:pic>
        <p:nvPicPr>
          <p:cNvPr id="206" name="Google Shape;206;p6"/>
          <p:cNvPicPr preferRelativeResize="0"/>
          <p:nvPr/>
        </p:nvPicPr>
        <p:blipFill rotWithShape="1">
          <a:blip r:embed="rId5">
            <a:alphaModFix/>
          </a:blip>
          <a:srcRect b="0" l="0" r="0" t="0"/>
          <a:stretch/>
        </p:blipFill>
        <p:spPr>
          <a:xfrm>
            <a:off x="430015" y="2308732"/>
            <a:ext cx="5209854" cy="2136221"/>
          </a:xfrm>
          <a:prstGeom prst="rect">
            <a:avLst/>
          </a:prstGeom>
          <a:noFill/>
          <a:ln>
            <a:noFill/>
          </a:ln>
        </p:spPr>
      </p:pic>
      <p:cxnSp>
        <p:nvCxnSpPr>
          <p:cNvPr id="207" name="Google Shape;207;p6"/>
          <p:cNvCxnSpPr/>
          <p:nvPr/>
        </p:nvCxnSpPr>
        <p:spPr>
          <a:xfrm rot="10800000">
            <a:off x="6015881" y="1817133"/>
            <a:ext cx="0" cy="2820438"/>
          </a:xfrm>
          <a:prstGeom prst="straightConnector1">
            <a:avLst/>
          </a:prstGeom>
          <a:noFill/>
          <a:ln cap="flat" cmpd="sng" w="9525">
            <a:solidFill>
              <a:srgbClr val="D0CECE"/>
            </a:solidFill>
            <a:prstDash val="dash"/>
            <a:miter lim="800000"/>
            <a:headEnd len="sm" w="sm" type="none"/>
            <a:tailEnd len="sm" w="sm" type="none"/>
          </a:ln>
        </p:spPr>
      </p:cxnSp>
      <p:pic>
        <p:nvPicPr>
          <p:cNvPr id="208" name="Google Shape;208;p6"/>
          <p:cNvPicPr preferRelativeResize="0"/>
          <p:nvPr/>
        </p:nvPicPr>
        <p:blipFill rotWithShape="1">
          <a:blip r:embed="rId6">
            <a:alphaModFix/>
          </a:blip>
          <a:srcRect b="0" l="0" r="0" t="0"/>
          <a:stretch/>
        </p:blipFill>
        <p:spPr>
          <a:xfrm>
            <a:off x="6059890" y="3142317"/>
            <a:ext cx="5479253" cy="1207874"/>
          </a:xfrm>
          <a:prstGeom prst="rect">
            <a:avLst/>
          </a:prstGeom>
          <a:noFill/>
          <a:ln>
            <a:noFill/>
          </a:ln>
        </p:spPr>
      </p:pic>
      <p:pic>
        <p:nvPicPr>
          <p:cNvPr id="209" name="Google Shape;209;p6"/>
          <p:cNvPicPr preferRelativeResize="0"/>
          <p:nvPr/>
        </p:nvPicPr>
        <p:blipFill rotWithShape="1">
          <a:blip r:embed="rId7">
            <a:alphaModFix/>
          </a:blip>
          <a:srcRect b="0" l="0" r="0" t="0"/>
          <a:stretch/>
        </p:blipFill>
        <p:spPr>
          <a:xfrm>
            <a:off x="6337974" y="1816517"/>
            <a:ext cx="2658863" cy="394007"/>
          </a:xfrm>
          <a:prstGeom prst="rect">
            <a:avLst/>
          </a:prstGeom>
          <a:noFill/>
          <a:ln>
            <a:noFill/>
          </a:ln>
        </p:spPr>
      </p:pic>
      <p:pic>
        <p:nvPicPr>
          <p:cNvPr id="210" name="Google Shape;210;p6"/>
          <p:cNvPicPr preferRelativeResize="0"/>
          <p:nvPr/>
        </p:nvPicPr>
        <p:blipFill rotWithShape="1">
          <a:blip r:embed="rId8">
            <a:alphaModFix/>
          </a:blip>
          <a:srcRect b="29241" l="0" r="0" t="0"/>
          <a:stretch/>
        </p:blipFill>
        <p:spPr>
          <a:xfrm>
            <a:off x="6337975" y="2329699"/>
            <a:ext cx="4521577" cy="740946"/>
          </a:xfrm>
          <a:prstGeom prst="rect">
            <a:avLst/>
          </a:prstGeom>
          <a:noFill/>
          <a:ln>
            <a:noFill/>
          </a:ln>
        </p:spPr>
      </p:pic>
      <p:pic>
        <p:nvPicPr>
          <p:cNvPr descr="Cerca nella barra laterale" id="211" name="Google Shape;211;p6"/>
          <p:cNvPicPr preferRelativeResize="0"/>
          <p:nvPr/>
        </p:nvPicPr>
        <p:blipFill rotWithShape="1">
          <a:blip r:embed="rId9">
            <a:alphaModFix/>
          </a:blip>
          <a:srcRect b="0" l="0" r="0" t="0"/>
          <a:stretch/>
        </p:blipFill>
        <p:spPr>
          <a:xfrm>
            <a:off x="10451444" y="1829683"/>
            <a:ext cx="978970" cy="978970"/>
          </a:xfrm>
          <a:prstGeom prst="rect">
            <a:avLst/>
          </a:prstGeom>
          <a:noFill/>
          <a:ln>
            <a:noFill/>
          </a:ln>
        </p:spPr>
      </p:pic>
      <p:sp>
        <p:nvSpPr>
          <p:cNvPr id="212" name="Google Shape;212;p6"/>
          <p:cNvSpPr txBox="1"/>
          <p:nvPr/>
        </p:nvSpPr>
        <p:spPr>
          <a:xfrm>
            <a:off x="668745" y="4507698"/>
            <a:ext cx="4732394"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900">
                <a:solidFill>
                  <a:srgbClr val="595959"/>
                </a:solidFill>
                <a:latin typeface="Open Sans"/>
                <a:ea typeface="Open Sans"/>
                <a:cs typeface="Open Sans"/>
                <a:sym typeface="Open Sans"/>
              </a:rPr>
              <a:t> LCOE (USD/kWh) of mini-grid and hybrid mini-grid options at different scales (kVA, kW) [1]</a:t>
            </a:r>
            <a:endParaRPr i="1" sz="900">
              <a:solidFill>
                <a:srgbClr val="595959"/>
              </a:solidFill>
              <a:latin typeface="Open Sans"/>
              <a:ea typeface="Open Sans"/>
              <a:cs typeface="Open Sans"/>
              <a:sym typeface="Open Sans"/>
            </a:endParaRPr>
          </a:p>
        </p:txBody>
      </p:sp>
      <p:sp>
        <p:nvSpPr>
          <p:cNvPr id="213" name="Google Shape;213;p6"/>
          <p:cNvSpPr txBox="1"/>
          <p:nvPr/>
        </p:nvSpPr>
        <p:spPr>
          <a:xfrm>
            <a:off x="6377394" y="4444953"/>
            <a:ext cx="4732394"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900">
                <a:solidFill>
                  <a:srgbClr val="595959"/>
                </a:solidFill>
                <a:latin typeface="Open Sans"/>
                <a:ea typeface="Open Sans"/>
                <a:cs typeface="Open Sans"/>
                <a:sym typeface="Open Sans"/>
              </a:rPr>
              <a:t> Africa Petrol and Diesel Averages 2016 – 2022 [2]</a:t>
            </a:r>
            <a:endParaRPr i="1" sz="900">
              <a:solidFill>
                <a:srgbClr val="595959"/>
              </a:solidFill>
              <a:latin typeface="Open Sans"/>
              <a:ea typeface="Open Sans"/>
              <a:cs typeface="Open Sans"/>
              <a:sym typeface="Open Sans"/>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descr="Graphical user interface, sunburst chart&#10;&#10;Description automatically generated" id="219" name="Google Shape;219;p7"/>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20" name="Google Shape;220;p7"/>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6</a:t>
            </a:r>
            <a:endParaRPr b="1" sz="1400">
              <a:solidFill>
                <a:schemeClr val="lt1"/>
              </a:solidFill>
              <a:latin typeface="Open Sans ExtraBold"/>
              <a:ea typeface="Open Sans ExtraBold"/>
              <a:cs typeface="Open Sans ExtraBold"/>
              <a:sym typeface="Open Sans ExtraBold"/>
            </a:endParaRPr>
          </a:p>
        </p:txBody>
      </p:sp>
      <p:sp>
        <p:nvSpPr>
          <p:cNvPr id="222" name="Google Shape;222;p7"/>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US" sz="2800">
                <a:solidFill>
                  <a:schemeClr val="dk1"/>
                </a:solidFill>
                <a:latin typeface="Open Sans"/>
                <a:ea typeface="Open Sans"/>
                <a:cs typeface="Open Sans"/>
                <a:sym typeface="Open Sans"/>
              </a:rPr>
              <a:t>Biomass and Biogas </a:t>
            </a:r>
            <a:endParaRPr/>
          </a:p>
        </p:txBody>
      </p:sp>
      <p:cxnSp>
        <p:nvCxnSpPr>
          <p:cNvPr id="223" name="Google Shape;223;p7"/>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sp>
        <p:nvSpPr>
          <p:cNvPr id="224" name="Google Shape;224;p7"/>
          <p:cNvSpPr txBox="1"/>
          <p:nvPr/>
        </p:nvSpPr>
        <p:spPr>
          <a:xfrm>
            <a:off x="386473" y="1031921"/>
            <a:ext cx="1111981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chemeClr val="dk1"/>
                </a:solidFill>
                <a:latin typeface="Open Sans"/>
                <a:ea typeface="Open Sans"/>
                <a:cs typeface="Open Sans"/>
                <a:sym typeface="Open Sans"/>
              </a:rPr>
              <a:t>MicroGridsPy enables the simulation of biogas as a generator within its existing framework, utilizing adjustable parameters that are already implemented. This allows for the existing flexible parameters to accommodate the unique characteristics of biogas without the need for additional parameter inputs, thereby integrating this sustainable energy source into the energy mix of microgrid models</a:t>
            </a:r>
            <a:endParaRPr/>
          </a:p>
        </p:txBody>
      </p:sp>
      <p:pic>
        <p:nvPicPr>
          <p:cNvPr id="225" name="Google Shape;225;p7"/>
          <p:cNvPicPr preferRelativeResize="0"/>
          <p:nvPr/>
        </p:nvPicPr>
        <p:blipFill rotWithShape="1">
          <a:blip r:embed="rId4">
            <a:alphaModFix/>
          </a:blip>
          <a:srcRect b="0" l="0" r="0" t="0"/>
          <a:stretch/>
        </p:blipFill>
        <p:spPr>
          <a:xfrm>
            <a:off x="533691" y="2187172"/>
            <a:ext cx="3136369" cy="2096139"/>
          </a:xfrm>
          <a:prstGeom prst="rect">
            <a:avLst/>
          </a:prstGeom>
          <a:noFill/>
          <a:ln>
            <a:noFill/>
          </a:ln>
        </p:spPr>
      </p:pic>
      <p:sp>
        <p:nvSpPr>
          <p:cNvPr id="226" name="Google Shape;226;p7"/>
          <p:cNvSpPr txBox="1"/>
          <p:nvPr/>
        </p:nvSpPr>
        <p:spPr>
          <a:xfrm>
            <a:off x="4359986" y="2120948"/>
            <a:ext cx="6493071" cy="372409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600">
                <a:solidFill>
                  <a:srgbClr val="C55A11"/>
                </a:solidFill>
                <a:latin typeface="Open Sans"/>
                <a:ea typeface="Open Sans"/>
                <a:cs typeface="Open Sans"/>
                <a:sym typeface="Open Sans"/>
              </a:rPr>
              <a:t>Generator</a:t>
            </a:r>
            <a:r>
              <a:rPr lang="en-US" sz="1600">
                <a:solidFill>
                  <a:srgbClr val="C55A11"/>
                </a:solidFill>
                <a:latin typeface="Open Sans"/>
                <a:ea typeface="Open Sans"/>
                <a:cs typeface="Open Sans"/>
                <a:sym typeface="Open Sans"/>
              </a:rPr>
              <a:t>: Biogas burner</a:t>
            </a:r>
            <a:endParaRPr/>
          </a:p>
          <a:p>
            <a:pPr indent="0" lvl="0" marL="0" marR="0" rtl="0" algn="just">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US" sz="1200">
                <a:solidFill>
                  <a:schemeClr val="dk1"/>
                </a:solidFill>
                <a:latin typeface="Open Sans"/>
                <a:ea typeface="Open Sans"/>
                <a:cs typeface="Open Sans"/>
                <a:sym typeface="Open Sans"/>
              </a:rPr>
              <a:t>A biogas burner is a type of generator that runs on biogas, a renewable energy source produced from the anaerobic digestion of organic waste. </a:t>
            </a:r>
            <a:endParaRPr/>
          </a:p>
          <a:p>
            <a:pPr indent="-171450" lvl="0" marL="171450" marR="0" rtl="0" algn="just">
              <a:spcBef>
                <a:spcPts val="0"/>
              </a:spcBef>
              <a:spcAft>
                <a:spcPts val="0"/>
              </a:spcAft>
              <a:buClr>
                <a:schemeClr val="dk1"/>
              </a:buClr>
              <a:buSzPts val="1200"/>
              <a:buFont typeface="Arial"/>
              <a:buChar char="•"/>
            </a:pPr>
            <a:r>
              <a:rPr b="1" i="1" lang="en-US" sz="1200">
                <a:solidFill>
                  <a:schemeClr val="dk1"/>
                </a:solidFill>
                <a:latin typeface="Open Sans"/>
                <a:ea typeface="Open Sans"/>
                <a:cs typeface="Open Sans"/>
                <a:sym typeface="Open Sans"/>
              </a:rPr>
              <a:t>Costs</a:t>
            </a:r>
            <a:r>
              <a:rPr i="1" lang="en-US" sz="1200">
                <a:solidFill>
                  <a:schemeClr val="dk1"/>
                </a:solidFill>
                <a:latin typeface="Open Sans"/>
                <a:ea typeface="Open Sans"/>
                <a:cs typeface="Open Sans"/>
                <a:sym typeface="Open Sans"/>
              </a:rPr>
              <a:t>: biogas burners may require </a:t>
            </a:r>
            <a:r>
              <a:rPr b="1" i="1" lang="en-US" sz="1200">
                <a:solidFill>
                  <a:srgbClr val="C55A11"/>
                </a:solidFill>
                <a:latin typeface="Open Sans"/>
                <a:ea typeface="Open Sans"/>
                <a:cs typeface="Open Sans"/>
                <a:sym typeface="Open Sans"/>
              </a:rPr>
              <a:t>higher initial investment </a:t>
            </a:r>
            <a:r>
              <a:rPr i="1" lang="en-US" sz="1200">
                <a:solidFill>
                  <a:schemeClr val="dk1"/>
                </a:solidFill>
                <a:latin typeface="Open Sans"/>
                <a:ea typeface="Open Sans"/>
                <a:cs typeface="Open Sans"/>
                <a:sym typeface="Open Sans"/>
              </a:rPr>
              <a:t>for the digestion infrastructure but often benefit from </a:t>
            </a:r>
            <a:r>
              <a:rPr b="1" i="1" lang="en-US" sz="1200">
                <a:solidFill>
                  <a:srgbClr val="C55A11"/>
                </a:solidFill>
                <a:latin typeface="Open Sans"/>
                <a:ea typeface="Open Sans"/>
                <a:cs typeface="Open Sans"/>
                <a:sym typeface="Open Sans"/>
              </a:rPr>
              <a:t>lower operational costs </a:t>
            </a:r>
            <a:r>
              <a:rPr i="1" lang="en-US" sz="1200">
                <a:solidFill>
                  <a:schemeClr val="dk1"/>
                </a:solidFill>
                <a:latin typeface="Open Sans"/>
                <a:ea typeface="Open Sans"/>
                <a:cs typeface="Open Sans"/>
                <a:sym typeface="Open Sans"/>
              </a:rPr>
              <a:t>compared to diesel generators, due to the use of readily available organic waste. </a:t>
            </a:r>
            <a:endParaRPr/>
          </a:p>
          <a:p>
            <a:pPr indent="-171450" lvl="0" marL="171450" marR="0" rtl="0" algn="just">
              <a:spcBef>
                <a:spcPts val="0"/>
              </a:spcBef>
              <a:spcAft>
                <a:spcPts val="0"/>
              </a:spcAft>
              <a:buClr>
                <a:schemeClr val="dk1"/>
              </a:buClr>
              <a:buSzPts val="1200"/>
              <a:buFont typeface="Arial"/>
              <a:buChar char="•"/>
            </a:pPr>
            <a:r>
              <a:rPr b="1" i="1" lang="en-US" sz="1200">
                <a:solidFill>
                  <a:schemeClr val="dk1"/>
                </a:solidFill>
                <a:latin typeface="Open Sans"/>
                <a:ea typeface="Open Sans"/>
                <a:cs typeface="Open Sans"/>
                <a:sym typeface="Open Sans"/>
              </a:rPr>
              <a:t>Operational parameters </a:t>
            </a:r>
            <a:r>
              <a:rPr i="1" lang="en-US" sz="1200">
                <a:solidFill>
                  <a:schemeClr val="dk1"/>
                </a:solidFill>
                <a:latin typeface="Open Sans"/>
                <a:ea typeface="Open Sans"/>
                <a:cs typeface="Open Sans"/>
                <a:sym typeface="Open Sans"/>
              </a:rPr>
              <a:t>for biogas burners can differ significantly, with efficiencies being influenced by the quality of biogas and the technology used.</a:t>
            </a:r>
            <a:endParaRPr/>
          </a:p>
          <a:p>
            <a:pPr indent="0" lvl="0" marL="0" marR="0" rtl="0" algn="just">
              <a:spcBef>
                <a:spcPts val="0"/>
              </a:spcBef>
              <a:spcAft>
                <a:spcPts val="0"/>
              </a:spcAft>
              <a:buNone/>
            </a:pPr>
            <a:r>
              <a:t/>
            </a:r>
            <a:endParaRPr i="1" sz="1200">
              <a:solidFill>
                <a:schemeClr val="dk1"/>
              </a:solidFill>
              <a:latin typeface="Open Sans"/>
              <a:ea typeface="Open Sans"/>
              <a:cs typeface="Open Sans"/>
              <a:sym typeface="Open Sans"/>
            </a:endParaRPr>
          </a:p>
          <a:p>
            <a:pPr indent="0" lvl="0" marL="0" marR="0" rtl="0" algn="just">
              <a:spcBef>
                <a:spcPts val="0"/>
              </a:spcBef>
              <a:spcAft>
                <a:spcPts val="0"/>
              </a:spcAft>
              <a:buNone/>
            </a:pPr>
            <a:r>
              <a:t/>
            </a:r>
            <a:endParaRPr i="1" sz="1200">
              <a:solidFill>
                <a:schemeClr val="dk1"/>
              </a:solidFill>
              <a:latin typeface="Open Sans"/>
              <a:ea typeface="Open Sans"/>
              <a:cs typeface="Open Sans"/>
              <a:sym typeface="Open Sans"/>
            </a:endParaRPr>
          </a:p>
          <a:p>
            <a:pPr indent="0" lvl="0" marL="0" marR="0" rtl="0" algn="just">
              <a:spcBef>
                <a:spcPts val="0"/>
              </a:spcBef>
              <a:spcAft>
                <a:spcPts val="0"/>
              </a:spcAft>
              <a:buNone/>
            </a:pPr>
            <a:r>
              <a:rPr b="1" lang="en-US" sz="1600">
                <a:solidFill>
                  <a:srgbClr val="002060"/>
                </a:solidFill>
                <a:latin typeface="Open Sans"/>
                <a:ea typeface="Open Sans"/>
                <a:cs typeface="Open Sans"/>
                <a:sym typeface="Open Sans"/>
              </a:rPr>
              <a:t>Fuel</a:t>
            </a:r>
            <a:r>
              <a:rPr lang="en-US" sz="1600">
                <a:solidFill>
                  <a:srgbClr val="002060"/>
                </a:solidFill>
                <a:latin typeface="Open Sans"/>
                <a:ea typeface="Open Sans"/>
                <a:cs typeface="Open Sans"/>
                <a:sym typeface="Open Sans"/>
              </a:rPr>
              <a:t>: Biogas</a:t>
            </a:r>
            <a:endParaRPr/>
          </a:p>
          <a:p>
            <a:pPr indent="0" lvl="0" marL="0" marR="0" rtl="0" algn="just">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US" sz="1200">
                <a:solidFill>
                  <a:schemeClr val="dk1"/>
                </a:solidFill>
                <a:latin typeface="Open Sans"/>
                <a:ea typeface="Open Sans"/>
                <a:cs typeface="Open Sans"/>
                <a:sym typeface="Open Sans"/>
              </a:rPr>
              <a:t>Renewable fuel produced from </a:t>
            </a:r>
            <a:r>
              <a:rPr b="1" i="1" lang="en-US" sz="1200">
                <a:solidFill>
                  <a:schemeClr val="dk1"/>
                </a:solidFill>
                <a:latin typeface="Open Sans"/>
                <a:ea typeface="Open Sans"/>
                <a:cs typeface="Open Sans"/>
                <a:sym typeface="Open Sans"/>
              </a:rPr>
              <a:t>anaerobic digestion of organic matter </a:t>
            </a:r>
            <a:r>
              <a:rPr i="1" lang="en-US" sz="1200">
                <a:solidFill>
                  <a:schemeClr val="dk1"/>
                </a:solidFill>
                <a:latin typeface="Open Sans"/>
                <a:ea typeface="Open Sans"/>
                <a:cs typeface="Open Sans"/>
                <a:sym typeface="Open Sans"/>
              </a:rPr>
              <a:t>– the conversion of organic waste, in the absence of air (oxygen), into a mixture of combustible gases.  The process usually takes place in an airtight tank called digester where animal, human and agricultural wastes produce biogas which is usually composed mainly by methane and carbon dioxide. Utilizing biogas can lead to </a:t>
            </a:r>
            <a:r>
              <a:rPr b="1" i="1" lang="en-US" sz="1200">
                <a:solidFill>
                  <a:srgbClr val="002060"/>
                </a:solidFill>
                <a:latin typeface="Open Sans"/>
                <a:ea typeface="Open Sans"/>
                <a:cs typeface="Open Sans"/>
                <a:sym typeface="Open Sans"/>
              </a:rPr>
              <a:t>reduced greenhouse gas emissions </a:t>
            </a:r>
            <a:r>
              <a:rPr i="1" lang="en-US" sz="1200">
                <a:solidFill>
                  <a:schemeClr val="dk1"/>
                </a:solidFill>
                <a:latin typeface="Open Sans"/>
                <a:ea typeface="Open Sans"/>
                <a:cs typeface="Open Sans"/>
                <a:sym typeface="Open Sans"/>
              </a:rPr>
              <a:t>while. the cost and operational parameters of biogas as a fuel are influenced by </a:t>
            </a:r>
            <a:r>
              <a:rPr b="1" i="1" lang="en-US" sz="1200">
                <a:solidFill>
                  <a:schemeClr val="dk1"/>
                </a:solidFill>
                <a:latin typeface="Open Sans"/>
                <a:ea typeface="Open Sans"/>
                <a:cs typeface="Open Sans"/>
                <a:sym typeface="Open Sans"/>
              </a:rPr>
              <a:t>local availability of feedstock </a:t>
            </a:r>
            <a:r>
              <a:rPr i="1" lang="en-US" sz="1200">
                <a:solidFill>
                  <a:schemeClr val="dk1"/>
                </a:solidFill>
                <a:latin typeface="Open Sans"/>
                <a:ea typeface="Open Sans"/>
                <a:cs typeface="Open Sans"/>
                <a:sym typeface="Open Sans"/>
              </a:rPr>
              <a:t>and the scale of the biogas production system</a:t>
            </a:r>
            <a:endParaRPr/>
          </a:p>
        </p:txBody>
      </p:sp>
      <p:pic>
        <p:nvPicPr>
          <p:cNvPr id="227" name="Google Shape;227;p7"/>
          <p:cNvPicPr preferRelativeResize="0"/>
          <p:nvPr/>
        </p:nvPicPr>
        <p:blipFill rotWithShape="1">
          <a:blip r:embed="rId5">
            <a:alphaModFix/>
          </a:blip>
          <a:srcRect b="0" l="0" r="0" t="0"/>
          <a:stretch/>
        </p:blipFill>
        <p:spPr>
          <a:xfrm>
            <a:off x="2319696" y="4160262"/>
            <a:ext cx="1367855" cy="1730870"/>
          </a:xfrm>
          <a:prstGeom prst="rect">
            <a:avLst/>
          </a:prstGeom>
          <a:noFill/>
          <a:ln>
            <a:noFill/>
          </a:ln>
        </p:spPr>
      </p:pic>
      <p:pic>
        <p:nvPicPr>
          <p:cNvPr id="228" name="Google Shape;228;p7"/>
          <p:cNvPicPr preferRelativeResize="0"/>
          <p:nvPr/>
        </p:nvPicPr>
        <p:blipFill rotWithShape="1">
          <a:blip r:embed="rId6">
            <a:alphaModFix/>
          </a:blip>
          <a:srcRect b="0" l="0" r="0" t="0"/>
          <a:stretch/>
        </p:blipFill>
        <p:spPr>
          <a:xfrm>
            <a:off x="533691" y="4160262"/>
            <a:ext cx="1888746" cy="1719605"/>
          </a:xfrm>
          <a:prstGeom prst="rect">
            <a:avLst/>
          </a:prstGeom>
          <a:noFill/>
          <a:ln>
            <a:noFill/>
          </a:ln>
        </p:spPr>
      </p:pic>
      <p:sp>
        <p:nvSpPr>
          <p:cNvPr id="229" name="Google Shape;229;p7"/>
          <p:cNvSpPr txBox="1"/>
          <p:nvPr/>
        </p:nvSpPr>
        <p:spPr>
          <a:xfrm>
            <a:off x="-264322" y="5946767"/>
            <a:ext cx="4732394"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900">
                <a:solidFill>
                  <a:srgbClr val="595959"/>
                </a:solidFill>
                <a:latin typeface="Open Sans"/>
                <a:ea typeface="Open Sans"/>
                <a:cs typeface="Open Sans"/>
                <a:sym typeface="Open Sans"/>
              </a:rPr>
              <a:t> On-field pictures of biomass digestor and biogas burners</a:t>
            </a:r>
            <a:endParaRPr i="1" sz="900">
              <a:solidFill>
                <a:srgbClr val="595959"/>
              </a:solidFill>
              <a:latin typeface="Open Sans"/>
              <a:ea typeface="Open Sans"/>
              <a:cs typeface="Open Sans"/>
              <a:sym typeface="Open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descr="Graphical user interface, sunburst chart&#10;&#10;Description automatically generated" id="235" name="Google Shape;235;p8"/>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36" name="Google Shape;236;p8"/>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7</a:t>
            </a:r>
            <a:endParaRPr b="1" sz="1400">
              <a:solidFill>
                <a:schemeClr val="lt1"/>
              </a:solidFill>
              <a:latin typeface="Open Sans ExtraBold"/>
              <a:ea typeface="Open Sans ExtraBold"/>
              <a:cs typeface="Open Sans ExtraBold"/>
              <a:sym typeface="Open Sans ExtraBold"/>
            </a:endParaRPr>
          </a:p>
        </p:txBody>
      </p:sp>
      <p:sp>
        <p:nvSpPr>
          <p:cNvPr id="238" name="Google Shape;238;p8"/>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US" sz="2800">
                <a:solidFill>
                  <a:schemeClr val="dk1"/>
                </a:solidFill>
                <a:latin typeface="Open Sans"/>
                <a:ea typeface="Open Sans"/>
                <a:cs typeface="Open Sans"/>
                <a:sym typeface="Open Sans"/>
              </a:rPr>
              <a:t>Generator Parameters</a:t>
            </a:r>
            <a:endParaRPr/>
          </a:p>
        </p:txBody>
      </p:sp>
      <p:cxnSp>
        <p:nvCxnSpPr>
          <p:cNvPr id="239" name="Google Shape;239;p8"/>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pic>
        <p:nvPicPr>
          <p:cNvPr id="240" name="Google Shape;240;p8"/>
          <p:cNvPicPr preferRelativeResize="0"/>
          <p:nvPr/>
        </p:nvPicPr>
        <p:blipFill rotWithShape="1">
          <a:blip r:embed="rId4">
            <a:alphaModFix/>
          </a:blip>
          <a:srcRect b="0" l="0" r="0" t="0"/>
          <a:stretch/>
        </p:blipFill>
        <p:spPr>
          <a:xfrm>
            <a:off x="4763225" y="955039"/>
            <a:ext cx="6775918" cy="5313969"/>
          </a:xfrm>
          <a:prstGeom prst="roundRect">
            <a:avLst>
              <a:gd fmla="val 3092" name="adj"/>
            </a:avLst>
          </a:prstGeom>
          <a:noFill/>
          <a:ln>
            <a:noFill/>
          </a:ln>
        </p:spPr>
      </p:pic>
      <p:pic>
        <p:nvPicPr>
          <p:cNvPr id="241" name="Google Shape;241;p8"/>
          <p:cNvPicPr preferRelativeResize="0"/>
          <p:nvPr/>
        </p:nvPicPr>
        <p:blipFill rotWithShape="1">
          <a:blip r:embed="rId5">
            <a:alphaModFix/>
          </a:blip>
          <a:srcRect b="0" l="0" r="0" t="61710"/>
          <a:stretch/>
        </p:blipFill>
        <p:spPr>
          <a:xfrm>
            <a:off x="877226" y="5366448"/>
            <a:ext cx="2983400" cy="455137"/>
          </a:xfrm>
          <a:prstGeom prst="rect">
            <a:avLst/>
          </a:prstGeom>
          <a:noFill/>
          <a:ln>
            <a:noFill/>
          </a:ln>
        </p:spPr>
      </p:pic>
      <p:grpSp>
        <p:nvGrpSpPr>
          <p:cNvPr id="242" name="Google Shape;242;p8"/>
          <p:cNvGrpSpPr/>
          <p:nvPr/>
        </p:nvGrpSpPr>
        <p:grpSpPr>
          <a:xfrm>
            <a:off x="810130" y="3713920"/>
            <a:ext cx="3185436" cy="899493"/>
            <a:chOff x="858462" y="3946894"/>
            <a:chExt cx="3185436" cy="899493"/>
          </a:xfrm>
        </p:grpSpPr>
        <p:pic>
          <p:nvPicPr>
            <p:cNvPr id="243" name="Google Shape;243;p8"/>
            <p:cNvPicPr preferRelativeResize="0"/>
            <p:nvPr/>
          </p:nvPicPr>
          <p:blipFill rotWithShape="1">
            <a:blip r:embed="rId6">
              <a:alphaModFix/>
            </a:blip>
            <a:srcRect b="0" l="0" r="0" t="0"/>
            <a:stretch/>
          </p:blipFill>
          <p:spPr>
            <a:xfrm>
              <a:off x="858462" y="4594905"/>
              <a:ext cx="3185436" cy="251482"/>
            </a:xfrm>
            <a:prstGeom prst="rect">
              <a:avLst/>
            </a:prstGeom>
            <a:noFill/>
            <a:ln>
              <a:noFill/>
            </a:ln>
          </p:spPr>
        </p:pic>
        <p:pic>
          <p:nvPicPr>
            <p:cNvPr id="244" name="Google Shape;244;p8"/>
            <p:cNvPicPr preferRelativeResize="0"/>
            <p:nvPr/>
          </p:nvPicPr>
          <p:blipFill rotWithShape="1">
            <a:blip r:embed="rId7">
              <a:alphaModFix/>
            </a:blip>
            <a:srcRect b="0" l="0" r="0" t="0"/>
            <a:stretch/>
          </p:blipFill>
          <p:spPr>
            <a:xfrm>
              <a:off x="858462" y="3946894"/>
              <a:ext cx="1899428" cy="574321"/>
            </a:xfrm>
            <a:prstGeom prst="rect">
              <a:avLst/>
            </a:prstGeom>
            <a:noFill/>
            <a:ln>
              <a:noFill/>
            </a:ln>
          </p:spPr>
        </p:pic>
      </p:grpSp>
      <p:grpSp>
        <p:nvGrpSpPr>
          <p:cNvPr id="245" name="Google Shape;245;p8"/>
          <p:cNvGrpSpPr/>
          <p:nvPr/>
        </p:nvGrpSpPr>
        <p:grpSpPr>
          <a:xfrm rot="5400000">
            <a:off x="2243186" y="3863345"/>
            <a:ext cx="251479" cy="2179162"/>
            <a:chOff x="7896699" y="141940"/>
            <a:chExt cx="67361" cy="5796498"/>
          </a:xfrm>
        </p:grpSpPr>
        <p:cxnSp>
          <p:nvCxnSpPr>
            <p:cNvPr id="246" name="Google Shape;246;p8"/>
            <p:cNvCxnSpPr/>
            <p:nvPr/>
          </p:nvCxnSpPr>
          <p:spPr>
            <a:xfrm>
              <a:off x="7930379" y="141940"/>
              <a:ext cx="0" cy="5796498"/>
            </a:xfrm>
            <a:prstGeom prst="straightConnector1">
              <a:avLst/>
            </a:prstGeom>
            <a:noFill/>
            <a:ln cap="flat" cmpd="sng" w="9525">
              <a:solidFill>
                <a:schemeClr val="dk1"/>
              </a:solidFill>
              <a:prstDash val="dash"/>
              <a:miter lim="800000"/>
              <a:headEnd len="sm" w="sm" type="none"/>
              <a:tailEnd len="sm" w="sm" type="none"/>
            </a:ln>
          </p:spPr>
        </p:cxnSp>
        <p:sp>
          <p:nvSpPr>
            <p:cNvPr id="247" name="Google Shape;247;p8"/>
            <p:cNvSpPr/>
            <p:nvPr/>
          </p:nvSpPr>
          <p:spPr>
            <a:xfrm>
              <a:off x="7896699" y="2406225"/>
              <a:ext cx="67361" cy="915654"/>
            </a:xfrm>
            <a:prstGeom prst="chevron">
              <a:avLst>
                <a:gd fmla="val 50000" name="adj"/>
              </a:avLst>
            </a:prstGeom>
            <a:solidFill>
              <a:srgbClr val="00206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descr=" " id="248" name="Google Shape;248;p8"/>
          <p:cNvPicPr preferRelativeResize="0"/>
          <p:nvPr/>
        </p:nvPicPr>
        <p:blipFill rotWithShape="1">
          <a:blip r:embed="rId8">
            <a:alphaModFix/>
          </a:blip>
          <a:srcRect b="0" l="0" r="0" t="0"/>
          <a:stretch/>
        </p:blipFill>
        <p:spPr>
          <a:xfrm rot="-941047">
            <a:off x="3317588" y="4415976"/>
            <a:ext cx="369098" cy="369098"/>
          </a:xfrm>
          <a:prstGeom prst="rect">
            <a:avLst/>
          </a:prstGeom>
          <a:noFill/>
          <a:ln>
            <a:noFill/>
          </a:ln>
        </p:spPr>
      </p:pic>
      <p:sp>
        <p:nvSpPr>
          <p:cNvPr id="249" name="Google Shape;249;p8"/>
          <p:cNvSpPr txBox="1"/>
          <p:nvPr/>
        </p:nvSpPr>
        <p:spPr>
          <a:xfrm>
            <a:off x="564312" y="1498547"/>
            <a:ext cx="3424173" cy="11387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400">
                <a:solidFill>
                  <a:srgbClr val="595959"/>
                </a:solidFill>
                <a:latin typeface="Open Sans"/>
                <a:ea typeface="Open Sans"/>
                <a:cs typeface="Open Sans"/>
                <a:sym typeface="Open Sans"/>
              </a:rPr>
              <a:t>Generator Characterization</a:t>
            </a:r>
            <a:endParaRPr/>
          </a:p>
          <a:p>
            <a:pPr indent="0" lvl="0" marL="0" marR="0" rtl="0" algn="ctr">
              <a:spcBef>
                <a:spcPts val="0"/>
              </a:spcBef>
              <a:spcAft>
                <a:spcPts val="0"/>
              </a:spcAft>
              <a:buNone/>
            </a:pPr>
            <a:r>
              <a:t/>
            </a:r>
            <a:endParaRPr sz="600">
              <a:solidFill>
                <a:srgbClr val="C55A11"/>
              </a:solidFill>
              <a:latin typeface="Open Sans"/>
              <a:ea typeface="Open Sans"/>
              <a:cs typeface="Open Sans"/>
              <a:sym typeface="Open Sans"/>
            </a:endParaRPr>
          </a:p>
          <a:p>
            <a:pPr indent="0" lvl="0" marL="0" marR="0" rtl="0" algn="just">
              <a:spcBef>
                <a:spcPts val="0"/>
              </a:spcBef>
              <a:spcAft>
                <a:spcPts val="0"/>
              </a:spcAft>
              <a:buNone/>
            </a:pPr>
            <a:r>
              <a:rPr i="1" lang="en-US" sz="1200">
                <a:solidFill>
                  <a:schemeClr val="dk1"/>
                </a:solidFill>
                <a:latin typeface="Open Sans"/>
                <a:ea typeface="Open Sans"/>
                <a:cs typeface="Open Sans"/>
                <a:sym typeface="Open Sans"/>
              </a:rPr>
              <a:t>It allows setting the names, efficiencies, costs, lifespans, emissions, and capacity parameters for generators, as well as configuring fuel types, energy content, and cost parameters</a:t>
            </a:r>
            <a:endParaRPr/>
          </a:p>
        </p:txBody>
      </p:sp>
      <p:sp>
        <p:nvSpPr>
          <p:cNvPr id="250" name="Google Shape;250;p8"/>
          <p:cNvSpPr/>
          <p:nvPr/>
        </p:nvSpPr>
        <p:spPr>
          <a:xfrm>
            <a:off x="4775232" y="2049779"/>
            <a:ext cx="3311064" cy="987335"/>
          </a:xfrm>
          <a:prstGeom prst="rect">
            <a:avLst/>
          </a:prstGeom>
          <a:noFill/>
          <a:ln cap="flat" cmpd="sng" w="190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1" name="Google Shape;251;p8"/>
          <p:cNvCxnSpPr/>
          <p:nvPr/>
        </p:nvCxnSpPr>
        <p:spPr>
          <a:xfrm>
            <a:off x="4334426" y="1498547"/>
            <a:ext cx="2381" cy="1292779"/>
          </a:xfrm>
          <a:prstGeom prst="straightConnector1">
            <a:avLst/>
          </a:prstGeom>
          <a:noFill/>
          <a:ln cap="flat" cmpd="sng" w="12700">
            <a:solidFill>
              <a:srgbClr val="FFC000"/>
            </a:solidFill>
            <a:prstDash val="solid"/>
            <a:miter lim="800000"/>
            <a:headEnd len="sm" w="sm" type="none"/>
            <a:tailEnd len="sm" w="sm" type="none"/>
          </a:ln>
        </p:spPr>
      </p:cxnSp>
      <p:cxnSp>
        <p:nvCxnSpPr>
          <p:cNvPr id="252" name="Google Shape;252;p8"/>
          <p:cNvCxnSpPr>
            <a:endCxn id="250" idx="1"/>
          </p:cNvCxnSpPr>
          <p:nvPr/>
        </p:nvCxnSpPr>
        <p:spPr>
          <a:xfrm>
            <a:off x="4354932" y="2242247"/>
            <a:ext cx="420300" cy="301200"/>
          </a:xfrm>
          <a:prstGeom prst="straightConnector1">
            <a:avLst/>
          </a:prstGeom>
          <a:noFill/>
          <a:ln cap="flat" cmpd="sng" w="12700">
            <a:solidFill>
              <a:srgbClr val="FFC000"/>
            </a:solidFill>
            <a:prstDash val="solid"/>
            <a:miter lim="800000"/>
            <a:headEnd len="sm" w="sm" type="none"/>
            <a:tailEnd len="sm" w="sm" type="none"/>
          </a:ln>
        </p:spPr>
      </p:cxnSp>
      <p:sp>
        <p:nvSpPr>
          <p:cNvPr id="253" name="Google Shape;253;p8"/>
          <p:cNvSpPr/>
          <p:nvPr/>
        </p:nvSpPr>
        <p:spPr>
          <a:xfrm>
            <a:off x="4763225" y="4613413"/>
            <a:ext cx="3311064" cy="537271"/>
          </a:xfrm>
          <a:prstGeom prst="rect">
            <a:avLst/>
          </a:prstGeom>
          <a:noFill/>
          <a:ln cap="flat" cmpd="sng" w="1905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4" name="Google Shape;254;p8"/>
          <p:cNvCxnSpPr/>
          <p:nvPr/>
        </p:nvCxnSpPr>
        <p:spPr>
          <a:xfrm>
            <a:off x="4341674" y="3713920"/>
            <a:ext cx="9981" cy="2270355"/>
          </a:xfrm>
          <a:prstGeom prst="straightConnector1">
            <a:avLst/>
          </a:prstGeom>
          <a:noFill/>
          <a:ln cap="flat" cmpd="sng" w="12700">
            <a:solidFill>
              <a:srgbClr val="002060"/>
            </a:solidFill>
            <a:prstDash val="solid"/>
            <a:miter lim="800000"/>
            <a:headEnd len="sm" w="sm" type="none"/>
            <a:tailEnd len="sm" w="sm" type="none"/>
          </a:ln>
        </p:spPr>
      </p:cxnSp>
      <p:cxnSp>
        <p:nvCxnSpPr>
          <p:cNvPr id="255" name="Google Shape;255;p8"/>
          <p:cNvCxnSpPr>
            <a:endCxn id="253" idx="1"/>
          </p:cNvCxnSpPr>
          <p:nvPr/>
        </p:nvCxnSpPr>
        <p:spPr>
          <a:xfrm flipH="1" rot="10800000">
            <a:off x="4365125" y="4882049"/>
            <a:ext cx="398100" cy="355500"/>
          </a:xfrm>
          <a:prstGeom prst="straightConnector1">
            <a:avLst/>
          </a:prstGeom>
          <a:noFill/>
          <a:ln cap="flat" cmpd="sng" w="12700">
            <a:solidFill>
              <a:srgbClr val="002060"/>
            </a:solidFill>
            <a:prstDash val="solid"/>
            <a:miter lim="800000"/>
            <a:headEnd len="sm" w="sm" type="none"/>
            <a:tailEnd len="sm" w="sm" type="none"/>
          </a:ln>
        </p:spPr>
      </p:cxnSp>
      <p:sp>
        <p:nvSpPr>
          <p:cNvPr id="256" name="Google Shape;256;p8"/>
          <p:cNvSpPr txBox="1"/>
          <p:nvPr/>
        </p:nvSpPr>
        <p:spPr>
          <a:xfrm>
            <a:off x="8227687" y="3075323"/>
            <a:ext cx="3039027" cy="8463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500">
              <a:solidFill>
                <a:srgbClr val="C55A11"/>
              </a:solidFill>
              <a:latin typeface="Open Sans"/>
              <a:ea typeface="Open Sans"/>
              <a:cs typeface="Open Sans"/>
              <a:sym typeface="Open Sans"/>
            </a:endParaRPr>
          </a:p>
          <a:p>
            <a:pPr indent="0" lvl="0" marL="0" marR="0" rtl="0" algn="just">
              <a:spcBef>
                <a:spcPts val="0"/>
              </a:spcBef>
              <a:spcAft>
                <a:spcPts val="0"/>
              </a:spcAft>
              <a:buNone/>
            </a:pPr>
            <a:r>
              <a:rPr b="1" i="1" lang="en-US" sz="1100">
                <a:solidFill>
                  <a:schemeClr val="dk1"/>
                </a:solidFill>
                <a:latin typeface="Open Sans"/>
                <a:ea typeface="Open Sans"/>
                <a:cs typeface="Open Sans"/>
                <a:sym typeface="Open Sans"/>
              </a:rPr>
              <a:t>Parameters</a:t>
            </a:r>
            <a:r>
              <a:rPr i="1" lang="en-US" sz="1100">
                <a:solidFill>
                  <a:schemeClr val="dk1"/>
                </a:solidFill>
                <a:latin typeface="Open Sans"/>
                <a:ea typeface="Open Sans"/>
                <a:cs typeface="Open Sans"/>
                <a:sym typeface="Open Sans"/>
              </a:rPr>
              <a:t> which would be </a:t>
            </a:r>
            <a:r>
              <a:rPr b="1" i="1" lang="en-US" sz="1100">
                <a:solidFill>
                  <a:schemeClr val="dk1"/>
                </a:solidFill>
                <a:latin typeface="Open Sans"/>
                <a:ea typeface="Open Sans"/>
                <a:cs typeface="Open Sans"/>
                <a:sym typeface="Open Sans"/>
              </a:rPr>
              <a:t>enabled or disabled </a:t>
            </a:r>
            <a:r>
              <a:rPr i="1" lang="en-US" sz="1100">
                <a:solidFill>
                  <a:schemeClr val="dk1"/>
                </a:solidFill>
                <a:latin typeface="Open Sans"/>
                <a:ea typeface="Open Sans"/>
                <a:cs typeface="Open Sans"/>
                <a:sym typeface="Open Sans"/>
              </a:rPr>
              <a:t>according to </a:t>
            </a:r>
            <a:r>
              <a:rPr b="1" i="1" lang="en-US" sz="1100">
                <a:solidFill>
                  <a:srgbClr val="C55A11"/>
                </a:solidFill>
                <a:latin typeface="Open Sans"/>
                <a:ea typeface="Open Sans"/>
                <a:cs typeface="Open Sans"/>
                <a:sym typeface="Open Sans"/>
              </a:rPr>
              <a:t>specific advanced features activated </a:t>
            </a:r>
            <a:r>
              <a:rPr i="1" lang="en-US" sz="1100">
                <a:solidFill>
                  <a:schemeClr val="dk1"/>
                </a:solidFill>
                <a:latin typeface="Open Sans"/>
                <a:ea typeface="Open Sans"/>
                <a:cs typeface="Open Sans"/>
                <a:sym typeface="Open Sans"/>
              </a:rPr>
              <a:t>(MILP, brownfield and partial load in the example)</a:t>
            </a:r>
            <a:endParaRPr/>
          </a:p>
        </p:txBody>
      </p:sp>
      <p:grpSp>
        <p:nvGrpSpPr>
          <p:cNvPr id="257" name="Google Shape;257;p8"/>
          <p:cNvGrpSpPr/>
          <p:nvPr/>
        </p:nvGrpSpPr>
        <p:grpSpPr>
          <a:xfrm>
            <a:off x="8294770" y="4081568"/>
            <a:ext cx="3012466" cy="800481"/>
            <a:chOff x="380930" y="5152396"/>
            <a:chExt cx="3563160" cy="927470"/>
          </a:xfrm>
        </p:grpSpPr>
        <p:pic>
          <p:nvPicPr>
            <p:cNvPr id="258" name="Google Shape;258;p8"/>
            <p:cNvPicPr preferRelativeResize="0"/>
            <p:nvPr/>
          </p:nvPicPr>
          <p:blipFill rotWithShape="1">
            <a:blip r:embed="rId9">
              <a:alphaModFix/>
            </a:blip>
            <a:srcRect b="0" l="0" r="0" t="0"/>
            <a:stretch/>
          </p:blipFill>
          <p:spPr>
            <a:xfrm>
              <a:off x="386473" y="5810168"/>
              <a:ext cx="3557617" cy="269698"/>
            </a:xfrm>
            <a:prstGeom prst="rect">
              <a:avLst/>
            </a:prstGeom>
            <a:noFill/>
            <a:ln>
              <a:noFill/>
            </a:ln>
          </p:spPr>
        </p:pic>
        <p:pic>
          <p:nvPicPr>
            <p:cNvPr id="259" name="Google Shape;259;p8"/>
            <p:cNvPicPr preferRelativeResize="0"/>
            <p:nvPr/>
          </p:nvPicPr>
          <p:blipFill rotWithShape="1">
            <a:blip r:embed="rId7">
              <a:alphaModFix/>
            </a:blip>
            <a:srcRect b="0" l="0" r="0" t="0"/>
            <a:stretch/>
          </p:blipFill>
          <p:spPr>
            <a:xfrm>
              <a:off x="386473" y="5152396"/>
              <a:ext cx="1299584" cy="392949"/>
            </a:xfrm>
            <a:prstGeom prst="rect">
              <a:avLst/>
            </a:prstGeom>
            <a:noFill/>
            <a:ln>
              <a:noFill/>
            </a:ln>
          </p:spPr>
        </p:pic>
        <p:pic>
          <p:nvPicPr>
            <p:cNvPr id="260" name="Google Shape;260;p8"/>
            <p:cNvPicPr preferRelativeResize="0"/>
            <p:nvPr/>
          </p:nvPicPr>
          <p:blipFill rotWithShape="1">
            <a:blip r:embed="rId10">
              <a:alphaModFix/>
            </a:blip>
            <a:srcRect b="0" l="0" r="0" t="0"/>
            <a:stretch/>
          </p:blipFill>
          <p:spPr>
            <a:xfrm>
              <a:off x="380930" y="5594315"/>
              <a:ext cx="3320214" cy="201422"/>
            </a:xfrm>
            <a:prstGeom prst="rect">
              <a:avLst/>
            </a:prstGeom>
            <a:noFill/>
            <a:ln>
              <a:noFill/>
            </a:ln>
          </p:spPr>
        </p:pic>
      </p:grpSp>
      <p:sp>
        <p:nvSpPr>
          <p:cNvPr id="261" name="Google Shape;261;p8"/>
          <p:cNvSpPr/>
          <p:nvPr/>
        </p:nvSpPr>
        <p:spPr>
          <a:xfrm>
            <a:off x="4785850" y="3037115"/>
            <a:ext cx="3311064" cy="897274"/>
          </a:xfrm>
          <a:prstGeom prst="rect">
            <a:avLst/>
          </a:prstGeom>
          <a:noFill/>
          <a:ln cap="flat" cmpd="sng" w="190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62" name="Google Shape;262;p8"/>
          <p:cNvCxnSpPr/>
          <p:nvPr/>
        </p:nvCxnSpPr>
        <p:spPr>
          <a:xfrm>
            <a:off x="8256923" y="3202988"/>
            <a:ext cx="3621" cy="1885138"/>
          </a:xfrm>
          <a:prstGeom prst="straightConnector1">
            <a:avLst/>
          </a:prstGeom>
          <a:noFill/>
          <a:ln cap="flat" cmpd="sng" w="12700">
            <a:solidFill>
              <a:srgbClr val="C55A11"/>
            </a:solidFill>
            <a:prstDash val="solid"/>
            <a:miter lim="800000"/>
            <a:headEnd len="sm" w="sm" type="none"/>
            <a:tailEnd len="sm" w="sm" type="none"/>
          </a:ln>
        </p:spPr>
      </p:cxnSp>
      <p:cxnSp>
        <p:nvCxnSpPr>
          <p:cNvPr id="263" name="Google Shape;263;p8"/>
          <p:cNvCxnSpPr/>
          <p:nvPr/>
        </p:nvCxnSpPr>
        <p:spPr>
          <a:xfrm>
            <a:off x="8112824" y="3523038"/>
            <a:ext cx="144099" cy="411351"/>
          </a:xfrm>
          <a:prstGeom prst="straightConnector1">
            <a:avLst/>
          </a:prstGeom>
          <a:noFill/>
          <a:ln cap="flat" cmpd="sng" w="12700">
            <a:solidFill>
              <a:srgbClr val="C55A11"/>
            </a:solidFill>
            <a:prstDash val="solid"/>
            <a:miter lim="800000"/>
            <a:headEnd len="sm" w="sm" type="none"/>
            <a:tailEnd len="sm" w="sm" type="none"/>
          </a:ln>
        </p:spPr>
      </p:cxn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descr="Graphical user interface, sunburst chart&#10;&#10;Description automatically generated" id="269" name="Google Shape;269;p9"/>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70" name="Google Shape;270;p9"/>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8</a:t>
            </a:r>
            <a:endParaRPr b="1" sz="1400">
              <a:solidFill>
                <a:schemeClr val="lt1"/>
              </a:solidFill>
              <a:latin typeface="Open Sans ExtraBold"/>
              <a:ea typeface="Open Sans ExtraBold"/>
              <a:cs typeface="Open Sans ExtraBold"/>
              <a:sym typeface="Open Sans ExtraBold"/>
            </a:endParaRPr>
          </a:p>
        </p:txBody>
      </p:sp>
      <p:sp>
        <p:nvSpPr>
          <p:cNvPr id="272" name="Google Shape;272;p9"/>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US" sz="2800">
                <a:solidFill>
                  <a:schemeClr val="dk1"/>
                </a:solidFill>
                <a:latin typeface="Open Sans"/>
                <a:ea typeface="Open Sans"/>
                <a:cs typeface="Open Sans"/>
                <a:sym typeface="Open Sans"/>
              </a:rPr>
              <a:t>Generator Parameters</a:t>
            </a:r>
            <a:endParaRPr/>
          </a:p>
        </p:txBody>
      </p:sp>
      <p:cxnSp>
        <p:nvCxnSpPr>
          <p:cNvPr id="273" name="Google Shape;273;p9"/>
          <p:cNvCxnSpPr/>
          <p:nvPr/>
        </p:nvCxnSpPr>
        <p:spPr>
          <a:xfrm>
            <a:off x="386473" y="851819"/>
            <a:ext cx="6602156" cy="0"/>
          </a:xfrm>
          <a:prstGeom prst="straightConnector1">
            <a:avLst/>
          </a:prstGeom>
          <a:noFill/>
          <a:ln cap="flat" cmpd="sng" w="12700">
            <a:solidFill>
              <a:srgbClr val="1F3864"/>
            </a:solidFill>
            <a:prstDash val="solid"/>
            <a:miter lim="800000"/>
            <a:headEnd len="sm" w="sm" type="none"/>
            <a:tailEnd len="sm" w="sm" type="none"/>
          </a:ln>
        </p:spPr>
      </p:cxnSp>
      <p:pic>
        <p:nvPicPr>
          <p:cNvPr id="274" name="Google Shape;274;p9"/>
          <p:cNvPicPr preferRelativeResize="0"/>
          <p:nvPr/>
        </p:nvPicPr>
        <p:blipFill rotWithShape="1">
          <a:blip r:embed="rId4">
            <a:alphaModFix/>
          </a:blip>
          <a:srcRect b="0" l="0" r="0" t="0"/>
          <a:stretch/>
        </p:blipFill>
        <p:spPr>
          <a:xfrm>
            <a:off x="716509" y="1281652"/>
            <a:ext cx="4982883" cy="1994323"/>
          </a:xfrm>
          <a:prstGeom prst="rect">
            <a:avLst/>
          </a:prstGeom>
          <a:noFill/>
          <a:ln>
            <a:noFill/>
          </a:ln>
        </p:spPr>
      </p:pic>
      <p:sp>
        <p:nvSpPr>
          <p:cNvPr id="275" name="Google Shape;275;p9"/>
          <p:cNvSpPr/>
          <p:nvPr/>
        </p:nvSpPr>
        <p:spPr>
          <a:xfrm>
            <a:off x="2662177" y="1209744"/>
            <a:ext cx="3105058" cy="347240"/>
          </a:xfrm>
          <a:prstGeom prst="rect">
            <a:avLst/>
          </a:prstGeom>
          <a:noFill/>
          <a:ln cap="flat" cmpd="sng" w="190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76" name="Google Shape;276;p9"/>
          <p:cNvPicPr preferRelativeResize="0"/>
          <p:nvPr/>
        </p:nvPicPr>
        <p:blipFill rotWithShape="1">
          <a:blip r:embed="rId5">
            <a:alphaModFix/>
          </a:blip>
          <a:srcRect b="0" l="0" r="0" t="0"/>
          <a:stretch/>
        </p:blipFill>
        <p:spPr>
          <a:xfrm>
            <a:off x="716509" y="4080059"/>
            <a:ext cx="5014959" cy="1994321"/>
          </a:xfrm>
          <a:prstGeom prst="rect">
            <a:avLst/>
          </a:prstGeom>
          <a:noFill/>
          <a:ln>
            <a:noFill/>
          </a:ln>
        </p:spPr>
      </p:pic>
      <p:pic>
        <p:nvPicPr>
          <p:cNvPr descr=" " id="277" name="Google Shape;277;p9"/>
          <p:cNvPicPr preferRelativeResize="0"/>
          <p:nvPr/>
        </p:nvPicPr>
        <p:blipFill rotWithShape="1">
          <a:blip r:embed="rId6">
            <a:alphaModFix/>
          </a:blip>
          <a:srcRect b="0" l="0" r="0" t="0"/>
          <a:stretch/>
        </p:blipFill>
        <p:spPr>
          <a:xfrm rot="-941047">
            <a:off x="4814646" y="1239856"/>
            <a:ext cx="501106" cy="501106"/>
          </a:xfrm>
          <a:prstGeom prst="rect">
            <a:avLst/>
          </a:prstGeom>
          <a:noFill/>
          <a:ln>
            <a:noFill/>
          </a:ln>
        </p:spPr>
      </p:pic>
      <p:sp>
        <p:nvSpPr>
          <p:cNvPr id="278" name="Google Shape;278;p9"/>
          <p:cNvSpPr/>
          <p:nvPr/>
        </p:nvSpPr>
        <p:spPr>
          <a:xfrm>
            <a:off x="4013982" y="4322441"/>
            <a:ext cx="1283269" cy="1848036"/>
          </a:xfrm>
          <a:prstGeom prst="rect">
            <a:avLst/>
          </a:prstGeom>
          <a:noFill/>
          <a:ln cap="flat" cmpd="sng" w="19050">
            <a:solidFill>
              <a:srgbClr val="C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79" name="Google Shape;279;p9"/>
          <p:cNvGrpSpPr/>
          <p:nvPr/>
        </p:nvGrpSpPr>
        <p:grpSpPr>
          <a:xfrm rot="5400000">
            <a:off x="2923840" y="1652638"/>
            <a:ext cx="293185" cy="3989531"/>
            <a:chOff x="7896699" y="141940"/>
            <a:chExt cx="67361" cy="5796498"/>
          </a:xfrm>
        </p:grpSpPr>
        <p:cxnSp>
          <p:nvCxnSpPr>
            <p:cNvPr id="280" name="Google Shape;280;p9"/>
            <p:cNvCxnSpPr/>
            <p:nvPr/>
          </p:nvCxnSpPr>
          <p:spPr>
            <a:xfrm>
              <a:off x="7930379" y="141940"/>
              <a:ext cx="0" cy="5796498"/>
            </a:xfrm>
            <a:prstGeom prst="straightConnector1">
              <a:avLst/>
            </a:prstGeom>
            <a:noFill/>
            <a:ln cap="flat" cmpd="sng" w="9525">
              <a:solidFill>
                <a:schemeClr val="dk1"/>
              </a:solidFill>
              <a:prstDash val="dash"/>
              <a:miter lim="800000"/>
              <a:headEnd len="sm" w="sm" type="none"/>
              <a:tailEnd len="sm" w="sm" type="none"/>
            </a:ln>
          </p:spPr>
        </p:cxnSp>
        <p:sp>
          <p:nvSpPr>
            <p:cNvPr id="281" name="Google Shape;281;p9"/>
            <p:cNvSpPr/>
            <p:nvPr/>
          </p:nvSpPr>
          <p:spPr>
            <a:xfrm>
              <a:off x="7896699" y="2406225"/>
              <a:ext cx="67361" cy="915654"/>
            </a:xfrm>
            <a:prstGeom prst="chevron">
              <a:avLst>
                <a:gd fmla="val 50000" name="adj"/>
              </a:avLst>
            </a:prstGeom>
            <a:solidFill>
              <a:srgbClr val="00206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2" name="Google Shape;282;p9"/>
          <p:cNvSpPr txBox="1"/>
          <p:nvPr/>
        </p:nvSpPr>
        <p:spPr>
          <a:xfrm>
            <a:off x="5939461" y="2144032"/>
            <a:ext cx="5531839" cy="25699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700">
              <a:solidFill>
                <a:srgbClr val="C55A11"/>
              </a:solidFill>
              <a:latin typeface="Open Sans"/>
              <a:ea typeface="Open Sans"/>
              <a:cs typeface="Open Sans"/>
              <a:sym typeface="Open Sans"/>
            </a:endParaRPr>
          </a:p>
          <a:p>
            <a:pPr indent="0" lvl="0" marL="0" marR="0" rtl="0" algn="just">
              <a:spcBef>
                <a:spcPts val="0"/>
              </a:spcBef>
              <a:spcAft>
                <a:spcPts val="0"/>
              </a:spcAft>
              <a:buNone/>
            </a:pPr>
            <a:r>
              <a:rPr lang="en-US" sz="1400">
                <a:solidFill>
                  <a:schemeClr val="dk1"/>
                </a:solidFill>
                <a:latin typeface="Open Sans"/>
                <a:ea typeface="Open Sans"/>
                <a:cs typeface="Open Sans"/>
                <a:sym typeface="Open Sans"/>
              </a:rPr>
              <a:t>The interface includes an "</a:t>
            </a:r>
            <a:r>
              <a:rPr b="1" lang="en-US" sz="1400">
                <a:solidFill>
                  <a:schemeClr val="dk1"/>
                </a:solidFill>
                <a:latin typeface="Open Sans"/>
                <a:ea typeface="Open Sans"/>
                <a:cs typeface="Open Sans"/>
                <a:sym typeface="Open Sans"/>
              </a:rPr>
              <a:t>Update Parameters Configuration</a:t>
            </a:r>
            <a:r>
              <a:rPr lang="en-US" sz="1400">
                <a:solidFill>
                  <a:schemeClr val="dk1"/>
                </a:solidFill>
                <a:latin typeface="Open Sans"/>
                <a:ea typeface="Open Sans"/>
                <a:cs typeface="Open Sans"/>
                <a:sym typeface="Open Sans"/>
              </a:rPr>
              <a:t>" button for applying new settings to generator parameters. In particular:</a:t>
            </a:r>
            <a:endParaRPr/>
          </a:p>
          <a:p>
            <a:pPr indent="0" lvl="0" marL="0" marR="0" rtl="0" algn="just">
              <a:spcBef>
                <a:spcPts val="0"/>
              </a:spcBef>
              <a:spcAft>
                <a:spcPts val="0"/>
              </a:spcAft>
              <a:buNone/>
            </a:pPr>
            <a:r>
              <a:t/>
            </a:r>
            <a:endParaRPr sz="1400">
              <a:solidFill>
                <a:schemeClr val="dk1"/>
              </a:solidFill>
              <a:latin typeface="Open Sans"/>
              <a:ea typeface="Open Sans"/>
              <a:cs typeface="Open Sans"/>
              <a:sym typeface="Open Sans"/>
            </a:endParaRPr>
          </a:p>
          <a:p>
            <a:pPr indent="-228600" lvl="0" marL="228600" marR="0" rtl="0" algn="just">
              <a:spcBef>
                <a:spcPts val="0"/>
              </a:spcBef>
              <a:spcAft>
                <a:spcPts val="0"/>
              </a:spcAft>
              <a:buClr>
                <a:schemeClr val="dk1"/>
              </a:buClr>
              <a:buSzPts val="1400"/>
              <a:buFont typeface="Calibri"/>
              <a:buAutoNum type="arabicPeriod"/>
            </a:pPr>
            <a:r>
              <a:rPr lang="en-US" sz="1400">
                <a:solidFill>
                  <a:schemeClr val="dk1"/>
                </a:solidFill>
                <a:latin typeface="Open Sans"/>
                <a:ea typeface="Open Sans"/>
                <a:cs typeface="Open Sans"/>
                <a:sym typeface="Open Sans"/>
              </a:rPr>
              <a:t>Set the number of generators in </a:t>
            </a:r>
            <a:r>
              <a:rPr b="1" lang="en-US" sz="1400">
                <a:solidFill>
                  <a:schemeClr val="dk1"/>
                </a:solidFill>
                <a:latin typeface="Open Sans"/>
                <a:ea typeface="Open Sans"/>
                <a:cs typeface="Open Sans"/>
                <a:sym typeface="Open Sans"/>
              </a:rPr>
              <a:t>Generator Types</a:t>
            </a:r>
            <a:endParaRPr/>
          </a:p>
          <a:p>
            <a:pPr indent="-139700" lvl="0" marL="228600" marR="0" rtl="0" algn="just">
              <a:spcBef>
                <a:spcPts val="0"/>
              </a:spcBef>
              <a:spcAft>
                <a:spcPts val="0"/>
              </a:spcAft>
              <a:buClr>
                <a:schemeClr val="dk1"/>
              </a:buClr>
              <a:buSzPts val="1400"/>
              <a:buFont typeface="Calibri"/>
              <a:buNone/>
            </a:pPr>
            <a:r>
              <a:t/>
            </a:r>
            <a:endParaRPr b="1" sz="1400">
              <a:solidFill>
                <a:schemeClr val="dk1"/>
              </a:solidFill>
              <a:latin typeface="Open Sans"/>
              <a:ea typeface="Open Sans"/>
              <a:cs typeface="Open Sans"/>
              <a:sym typeface="Open Sans"/>
            </a:endParaRPr>
          </a:p>
          <a:p>
            <a:pPr indent="-228600" lvl="0" marL="228600" marR="0" rtl="0" algn="just">
              <a:spcBef>
                <a:spcPts val="0"/>
              </a:spcBef>
              <a:spcAft>
                <a:spcPts val="0"/>
              </a:spcAft>
              <a:buClr>
                <a:schemeClr val="dk1"/>
              </a:buClr>
              <a:buSzPts val="1400"/>
              <a:buFont typeface="Calibri"/>
              <a:buAutoNum type="arabicPeriod"/>
            </a:pPr>
            <a:r>
              <a:rPr b="1" lang="en-US" sz="1400">
                <a:solidFill>
                  <a:schemeClr val="dk1"/>
                </a:solidFill>
                <a:latin typeface="Open Sans"/>
                <a:ea typeface="Open Sans"/>
                <a:cs typeface="Open Sans"/>
                <a:sym typeface="Open Sans"/>
              </a:rPr>
              <a:t>Press the button </a:t>
            </a:r>
            <a:r>
              <a:rPr lang="en-US" sz="1400">
                <a:solidFill>
                  <a:schemeClr val="dk1"/>
                </a:solidFill>
                <a:latin typeface="Open Sans"/>
                <a:ea typeface="Open Sans"/>
                <a:cs typeface="Open Sans"/>
                <a:sym typeface="Open Sans"/>
              </a:rPr>
              <a:t>to update the entries for each parameter</a:t>
            </a:r>
            <a:endParaRPr/>
          </a:p>
          <a:p>
            <a:pPr indent="-139700" lvl="0" marL="228600" marR="0" rtl="0" algn="just">
              <a:spcBef>
                <a:spcPts val="0"/>
              </a:spcBef>
              <a:spcAft>
                <a:spcPts val="0"/>
              </a:spcAft>
              <a:buClr>
                <a:schemeClr val="dk1"/>
              </a:buClr>
              <a:buSzPts val="1400"/>
              <a:buFont typeface="Calibri"/>
              <a:buNone/>
            </a:pPr>
            <a:r>
              <a:t/>
            </a:r>
            <a:endParaRPr sz="1400">
              <a:solidFill>
                <a:schemeClr val="dk1"/>
              </a:solidFill>
              <a:latin typeface="Open Sans"/>
              <a:ea typeface="Open Sans"/>
              <a:cs typeface="Open Sans"/>
              <a:sym typeface="Open Sans"/>
            </a:endParaRPr>
          </a:p>
          <a:p>
            <a:pPr indent="-228600" lvl="0" marL="228600" marR="0" rtl="0" algn="just">
              <a:spcBef>
                <a:spcPts val="0"/>
              </a:spcBef>
              <a:spcAft>
                <a:spcPts val="0"/>
              </a:spcAft>
              <a:buClr>
                <a:schemeClr val="dk1"/>
              </a:buClr>
              <a:buSzPts val="1400"/>
              <a:buFont typeface="Calibri"/>
              <a:buAutoNum type="arabicPeriod"/>
            </a:pPr>
            <a:r>
              <a:rPr lang="en-US" sz="1400">
                <a:solidFill>
                  <a:schemeClr val="dk1"/>
                </a:solidFill>
                <a:latin typeface="Open Sans"/>
                <a:ea typeface="Open Sans"/>
                <a:cs typeface="Open Sans"/>
                <a:sym typeface="Open Sans"/>
              </a:rPr>
              <a:t>Visualize the </a:t>
            </a:r>
            <a:r>
              <a:rPr b="1" lang="en-US" sz="1400">
                <a:solidFill>
                  <a:schemeClr val="dk1"/>
                </a:solidFill>
                <a:latin typeface="Open Sans"/>
                <a:ea typeface="Open Sans"/>
                <a:cs typeface="Open Sans"/>
                <a:sym typeface="Open Sans"/>
              </a:rPr>
              <a:t>new set of default values </a:t>
            </a:r>
            <a:r>
              <a:rPr lang="en-US" sz="1400">
                <a:solidFill>
                  <a:schemeClr val="dk1"/>
                </a:solidFill>
                <a:latin typeface="Open Sans"/>
                <a:ea typeface="Open Sans"/>
                <a:cs typeface="Open Sans"/>
                <a:sym typeface="Open Sans"/>
              </a:rPr>
              <a:t>for each parameter</a:t>
            </a:r>
            <a:endParaRPr/>
          </a:p>
          <a:p>
            <a:pPr indent="-139700" lvl="0" marL="228600" marR="0" rtl="0" algn="just">
              <a:spcBef>
                <a:spcPts val="0"/>
              </a:spcBef>
              <a:spcAft>
                <a:spcPts val="0"/>
              </a:spcAft>
              <a:buClr>
                <a:schemeClr val="dk1"/>
              </a:buClr>
              <a:buSzPts val="1400"/>
              <a:buFont typeface="Calibri"/>
              <a:buNone/>
            </a:pPr>
            <a:r>
              <a:t/>
            </a:r>
            <a:endParaRPr sz="1400">
              <a:solidFill>
                <a:schemeClr val="dk1"/>
              </a:solidFill>
              <a:latin typeface="Open Sans"/>
              <a:ea typeface="Open Sans"/>
              <a:cs typeface="Open Sans"/>
              <a:sym typeface="Open Sans"/>
            </a:endParaRPr>
          </a:p>
          <a:p>
            <a:pPr indent="-228600" lvl="0" marL="228600" marR="0" rtl="0" algn="just">
              <a:spcBef>
                <a:spcPts val="0"/>
              </a:spcBef>
              <a:spcAft>
                <a:spcPts val="0"/>
              </a:spcAft>
              <a:buClr>
                <a:schemeClr val="dk1"/>
              </a:buClr>
              <a:buSzPts val="1400"/>
              <a:buFont typeface="Calibri"/>
              <a:buAutoNum type="arabicPeriod"/>
            </a:pPr>
            <a:r>
              <a:rPr b="1" lang="en-US" sz="1400">
                <a:solidFill>
                  <a:schemeClr val="dk1"/>
                </a:solidFill>
                <a:latin typeface="Open Sans"/>
                <a:ea typeface="Open Sans"/>
                <a:cs typeface="Open Sans"/>
                <a:sym typeface="Open Sans"/>
              </a:rPr>
              <a:t>Edit</a:t>
            </a:r>
            <a:r>
              <a:rPr lang="en-US" sz="1400">
                <a:solidFill>
                  <a:schemeClr val="dk1"/>
                </a:solidFill>
                <a:latin typeface="Open Sans"/>
                <a:ea typeface="Open Sans"/>
                <a:cs typeface="Open Sans"/>
                <a:sym typeface="Open Sans"/>
              </a:rPr>
              <a:t> the values as preferred</a:t>
            </a:r>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