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F6D93-DACA-C163-D90D-7A3C6776FD51}" v="8" dt="2026-02-09T13:41:48.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55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0FBF6D93-DACA-C163-D90D-7A3C6776FD51}"/>
    <pc:docChg chg="modSld">
      <pc:chgData name="Alexander Deliukov" userId="S::alexander_think-e.be#ext#@flux50.onmicrosoft.com::bee075c1-faac-4166-8fcb-7b2057bad6f6" providerId="AD" clId="Web-{0FBF6D93-DACA-C163-D90D-7A3C6776FD51}" dt="2026-02-09T13:41:48.275" v="6" actId="14100"/>
      <pc:docMkLst>
        <pc:docMk/>
      </pc:docMkLst>
      <pc:sldChg chg="addSp modSp">
        <pc:chgData name="Alexander Deliukov" userId="S::alexander_think-e.be#ext#@flux50.onmicrosoft.com::bee075c1-faac-4166-8fcb-7b2057bad6f6" providerId="AD" clId="Web-{0FBF6D93-DACA-C163-D90D-7A3C6776FD51}" dt="2026-02-09T13:41:48.275" v="6" actId="14100"/>
        <pc:sldMkLst>
          <pc:docMk/>
          <pc:sldMk cId="762437489" sldId="626"/>
        </pc:sldMkLst>
        <pc:picChg chg="add mod">
          <ac:chgData name="Alexander Deliukov" userId="S::alexander_think-e.be#ext#@flux50.onmicrosoft.com::bee075c1-faac-4166-8fcb-7b2057bad6f6" providerId="AD" clId="Web-{0FBF6D93-DACA-C163-D90D-7A3C6776FD51}" dt="2026-02-09T13:41:48.275" v="6" actId="14100"/>
          <ac:picMkLst>
            <pc:docMk/>
            <pc:sldMk cId="762437489" sldId="626"/>
            <ac:picMk id="4" creationId="{526F1179-1425-9BC8-8491-60149EF2D2CC}"/>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4:54:59.861" v="47" actId="1076"/>
      <pc:docMkLst>
        <pc:docMk/>
      </pc:docMkLst>
      <pc:sldChg chg="modSp mod">
        <pc:chgData name="Alexander Deliukov" userId="d5fda0f2-1d08-4016-b7e9-bb882f168707" providerId="ADAL" clId="{FE9DFF45-01DC-45CC-A80A-B50597210401}" dt="2026-01-27T14:53:24.560" v="24" actId="20577"/>
        <pc:sldMkLst>
          <pc:docMk/>
          <pc:sldMk cId="762437489" sldId="626"/>
        </pc:sldMkLst>
        <pc:spChg chg="mod">
          <ac:chgData name="Alexander Deliukov" userId="d5fda0f2-1d08-4016-b7e9-bb882f168707" providerId="ADAL" clId="{FE9DFF45-01DC-45CC-A80A-B50597210401}" dt="2026-01-27T14:53:24.560" v="24" actId="20577"/>
          <ac:spMkLst>
            <pc:docMk/>
            <pc:sldMk cId="762437489" sldId="626"/>
            <ac:spMk id="2" creationId="{FFC334A6-DBAB-A543-12EB-79F451596E4F}"/>
          </ac:spMkLst>
        </pc:spChg>
      </pc:sldChg>
      <pc:sldChg chg="modSp">
        <pc:chgData name="Alexander Deliukov" userId="d5fda0f2-1d08-4016-b7e9-bb882f168707" providerId="ADAL" clId="{FE9DFF45-01DC-45CC-A80A-B50597210401}" dt="2026-01-27T14:53:40.115" v="27" actId="404"/>
        <pc:sldMkLst>
          <pc:docMk/>
          <pc:sldMk cId="3547527" sldId="627"/>
        </pc:sldMkLst>
        <pc:spChg chg="mod">
          <ac:chgData name="Alexander Deliukov" userId="d5fda0f2-1d08-4016-b7e9-bb882f168707" providerId="ADAL" clId="{FE9DFF45-01DC-45CC-A80A-B50597210401}" dt="2026-01-27T14:53:40.115" v="27" actId="404"/>
          <ac:spMkLst>
            <pc:docMk/>
            <pc:sldMk cId="3547527" sldId="627"/>
            <ac:spMk id="2" creationId="{0FE65402-2D24-4C0B-3A9B-70B199ADCEA8}"/>
          </ac:spMkLst>
        </pc:spChg>
      </pc:sldChg>
      <pc:sldChg chg="modSp mod">
        <pc:chgData name="Alexander Deliukov" userId="d5fda0f2-1d08-4016-b7e9-bb882f168707" providerId="ADAL" clId="{FE9DFF45-01DC-45CC-A80A-B50597210401}" dt="2026-01-27T14:53:52.281" v="29" actId="948"/>
        <pc:sldMkLst>
          <pc:docMk/>
          <pc:sldMk cId="1634192365" sldId="630"/>
        </pc:sldMkLst>
        <pc:spChg chg="mod">
          <ac:chgData name="Alexander Deliukov" userId="d5fda0f2-1d08-4016-b7e9-bb882f168707" providerId="ADAL" clId="{FE9DFF45-01DC-45CC-A80A-B50597210401}" dt="2026-01-27T14:53:52.281" v="29" actId="948"/>
          <ac:spMkLst>
            <pc:docMk/>
            <pc:sldMk cId="1634192365" sldId="630"/>
            <ac:spMk id="2" creationId="{AAFD76AD-17BC-8F0E-A09F-10D83311C5FD}"/>
          </ac:spMkLst>
        </pc:spChg>
        <pc:spChg chg="mod">
          <ac:chgData name="Alexander Deliukov" userId="d5fda0f2-1d08-4016-b7e9-bb882f168707" providerId="ADAL" clId="{FE9DFF45-01DC-45CC-A80A-B50597210401}" dt="2026-01-27T14:53:46.181" v="28" actId="1076"/>
          <ac:spMkLst>
            <pc:docMk/>
            <pc:sldMk cId="1634192365" sldId="630"/>
            <ac:spMk id="4" creationId="{3ECF41D1-D927-3D59-52A9-A0E9BBB94037}"/>
          </ac:spMkLst>
        </pc:spChg>
      </pc:sldChg>
      <pc:sldChg chg="modSp">
        <pc:chgData name="Alexander Deliukov" userId="d5fda0f2-1d08-4016-b7e9-bb882f168707" providerId="ADAL" clId="{FE9DFF45-01DC-45CC-A80A-B50597210401}" dt="2026-01-27T14:54:00.644" v="31" actId="404"/>
        <pc:sldMkLst>
          <pc:docMk/>
          <pc:sldMk cId="349749265" sldId="631"/>
        </pc:sldMkLst>
        <pc:spChg chg="mod">
          <ac:chgData name="Alexander Deliukov" userId="d5fda0f2-1d08-4016-b7e9-bb882f168707" providerId="ADAL" clId="{FE9DFF45-01DC-45CC-A80A-B50597210401}" dt="2026-01-27T14:54:00.644" v="31" actId="404"/>
          <ac:spMkLst>
            <pc:docMk/>
            <pc:sldMk cId="349749265" sldId="631"/>
            <ac:spMk id="4" creationId="{CB33C395-3CC3-4B54-6421-D833B99114A3}"/>
          </ac:spMkLst>
        </pc:spChg>
      </pc:sldChg>
      <pc:sldChg chg="modSp">
        <pc:chgData name="Alexander Deliukov" userId="d5fda0f2-1d08-4016-b7e9-bb882f168707" providerId="ADAL" clId="{FE9DFF45-01DC-45CC-A80A-B50597210401}" dt="2026-01-27T14:54:08.012" v="32" actId="404"/>
        <pc:sldMkLst>
          <pc:docMk/>
          <pc:sldMk cId="924459838" sldId="633"/>
        </pc:sldMkLst>
        <pc:spChg chg="mod">
          <ac:chgData name="Alexander Deliukov" userId="d5fda0f2-1d08-4016-b7e9-bb882f168707" providerId="ADAL" clId="{FE9DFF45-01DC-45CC-A80A-B50597210401}" dt="2026-01-27T14:54:08.012" v="32" actId="404"/>
          <ac:spMkLst>
            <pc:docMk/>
            <pc:sldMk cId="924459838" sldId="633"/>
            <ac:spMk id="4" creationId="{12E9D6D4-ADBC-D7EB-E231-9A2E3FFD7EF4}"/>
          </ac:spMkLst>
        </pc:spChg>
      </pc:sldChg>
      <pc:sldChg chg="modSp modAnim">
        <pc:chgData name="Alexander Deliukov" userId="d5fda0f2-1d08-4016-b7e9-bb882f168707" providerId="ADAL" clId="{FE9DFF45-01DC-45CC-A80A-B50597210401}" dt="2026-01-27T14:54:13.578" v="33" actId="404"/>
        <pc:sldMkLst>
          <pc:docMk/>
          <pc:sldMk cId="3304620497" sldId="635"/>
        </pc:sldMkLst>
        <pc:spChg chg="mod">
          <ac:chgData name="Alexander Deliukov" userId="d5fda0f2-1d08-4016-b7e9-bb882f168707" providerId="ADAL" clId="{FE9DFF45-01DC-45CC-A80A-B50597210401}" dt="2026-01-27T14:54:13.578" v="33" actId="404"/>
          <ac:spMkLst>
            <pc:docMk/>
            <pc:sldMk cId="3304620497" sldId="635"/>
            <ac:spMk id="4" creationId="{92FE9A94-DCC1-E1C5-4D79-C962BC490CDE}"/>
          </ac:spMkLst>
        </pc:spChg>
      </pc:sldChg>
      <pc:sldChg chg="modSp">
        <pc:chgData name="Alexander Deliukov" userId="d5fda0f2-1d08-4016-b7e9-bb882f168707" providerId="ADAL" clId="{FE9DFF45-01DC-45CC-A80A-B50597210401}" dt="2026-01-27T14:54:19.410" v="34" actId="404"/>
        <pc:sldMkLst>
          <pc:docMk/>
          <pc:sldMk cId="473064951" sldId="637"/>
        </pc:sldMkLst>
        <pc:spChg chg="mod">
          <ac:chgData name="Alexander Deliukov" userId="d5fda0f2-1d08-4016-b7e9-bb882f168707" providerId="ADAL" clId="{FE9DFF45-01DC-45CC-A80A-B50597210401}" dt="2026-01-27T14:54:19.410" v="34" actId="404"/>
          <ac:spMkLst>
            <pc:docMk/>
            <pc:sldMk cId="473064951" sldId="637"/>
            <ac:spMk id="4" creationId="{B86F7BA3-B558-E7EE-49BC-1EDCDFCA81CE}"/>
          </ac:spMkLst>
        </pc:spChg>
      </pc:sldChg>
      <pc:sldChg chg="modSp">
        <pc:chgData name="Alexander Deliukov" userId="d5fda0f2-1d08-4016-b7e9-bb882f168707" providerId="ADAL" clId="{FE9DFF45-01DC-45CC-A80A-B50597210401}" dt="2026-01-27T14:54:23.643" v="35" actId="404"/>
        <pc:sldMkLst>
          <pc:docMk/>
          <pc:sldMk cId="542654583" sldId="639"/>
        </pc:sldMkLst>
        <pc:spChg chg="mod">
          <ac:chgData name="Alexander Deliukov" userId="d5fda0f2-1d08-4016-b7e9-bb882f168707" providerId="ADAL" clId="{FE9DFF45-01DC-45CC-A80A-B50597210401}" dt="2026-01-27T14:54:23.643" v="35" actId="404"/>
          <ac:spMkLst>
            <pc:docMk/>
            <pc:sldMk cId="542654583" sldId="639"/>
            <ac:spMk id="4" creationId="{C48B4B3E-49EA-5666-7C14-9015697F413B}"/>
          </ac:spMkLst>
        </pc:spChg>
      </pc:sldChg>
      <pc:sldChg chg="modSp">
        <pc:chgData name="Alexander Deliukov" userId="d5fda0f2-1d08-4016-b7e9-bb882f168707" providerId="ADAL" clId="{FE9DFF45-01DC-45CC-A80A-B50597210401}" dt="2026-01-27T14:54:27.798" v="36" actId="404"/>
        <pc:sldMkLst>
          <pc:docMk/>
          <pc:sldMk cId="1258875290" sldId="641"/>
        </pc:sldMkLst>
        <pc:spChg chg="mod">
          <ac:chgData name="Alexander Deliukov" userId="d5fda0f2-1d08-4016-b7e9-bb882f168707" providerId="ADAL" clId="{FE9DFF45-01DC-45CC-A80A-B50597210401}" dt="2026-01-27T14:54:27.798" v="36" actId="404"/>
          <ac:spMkLst>
            <pc:docMk/>
            <pc:sldMk cId="1258875290" sldId="641"/>
            <ac:spMk id="4" creationId="{5B37293F-24F8-0380-1F80-AE575BD0E6B4}"/>
          </ac:spMkLst>
        </pc:spChg>
      </pc:sldChg>
      <pc:sldChg chg="modSp">
        <pc:chgData name="Alexander Deliukov" userId="d5fda0f2-1d08-4016-b7e9-bb882f168707" providerId="ADAL" clId="{FE9DFF45-01DC-45CC-A80A-B50597210401}" dt="2026-01-27T14:54:33.035" v="37" actId="404"/>
        <pc:sldMkLst>
          <pc:docMk/>
          <pc:sldMk cId="1833866021" sldId="643"/>
        </pc:sldMkLst>
        <pc:spChg chg="mod">
          <ac:chgData name="Alexander Deliukov" userId="d5fda0f2-1d08-4016-b7e9-bb882f168707" providerId="ADAL" clId="{FE9DFF45-01DC-45CC-A80A-B50597210401}" dt="2026-01-27T14:54:33.035" v="37" actId="404"/>
          <ac:spMkLst>
            <pc:docMk/>
            <pc:sldMk cId="1833866021" sldId="643"/>
            <ac:spMk id="4" creationId="{C6FF838B-BFE6-EDA6-76BC-6105074602D6}"/>
          </ac:spMkLst>
        </pc:spChg>
      </pc:sldChg>
      <pc:sldChg chg="modSp">
        <pc:chgData name="Alexander Deliukov" userId="d5fda0f2-1d08-4016-b7e9-bb882f168707" providerId="ADAL" clId="{FE9DFF45-01DC-45CC-A80A-B50597210401}" dt="2026-01-27T14:54:38.422" v="38" actId="404"/>
        <pc:sldMkLst>
          <pc:docMk/>
          <pc:sldMk cId="315731832" sldId="645"/>
        </pc:sldMkLst>
        <pc:spChg chg="mod">
          <ac:chgData name="Alexander Deliukov" userId="d5fda0f2-1d08-4016-b7e9-bb882f168707" providerId="ADAL" clId="{FE9DFF45-01DC-45CC-A80A-B50597210401}" dt="2026-01-27T14:54:38.422" v="38" actId="404"/>
          <ac:spMkLst>
            <pc:docMk/>
            <pc:sldMk cId="315731832" sldId="645"/>
            <ac:spMk id="4" creationId="{18C55726-5E4A-A0F6-F79D-6164468DD29C}"/>
          </ac:spMkLst>
        </pc:spChg>
      </pc:sldChg>
      <pc:sldChg chg="modSp">
        <pc:chgData name="Alexander Deliukov" userId="d5fda0f2-1d08-4016-b7e9-bb882f168707" providerId="ADAL" clId="{FE9DFF45-01DC-45CC-A80A-B50597210401}" dt="2026-01-27T14:54:42.875" v="39" actId="404"/>
        <pc:sldMkLst>
          <pc:docMk/>
          <pc:sldMk cId="1661331381" sldId="647"/>
        </pc:sldMkLst>
        <pc:spChg chg="mod">
          <ac:chgData name="Alexander Deliukov" userId="d5fda0f2-1d08-4016-b7e9-bb882f168707" providerId="ADAL" clId="{FE9DFF45-01DC-45CC-A80A-B50597210401}" dt="2026-01-27T14:54:42.875" v="39" actId="404"/>
          <ac:spMkLst>
            <pc:docMk/>
            <pc:sldMk cId="1661331381" sldId="647"/>
            <ac:spMk id="4" creationId="{98F002ED-7076-C12C-76BA-4FEBBC6F2705}"/>
          </ac:spMkLst>
        </pc:spChg>
      </pc:sldChg>
      <pc:sldChg chg="modSp mod">
        <pc:chgData name="Alexander Deliukov" userId="d5fda0f2-1d08-4016-b7e9-bb882f168707" providerId="ADAL" clId="{FE9DFF45-01DC-45CC-A80A-B50597210401}" dt="2026-01-27T14:54:59.861" v="47" actId="1076"/>
        <pc:sldMkLst>
          <pc:docMk/>
          <pc:sldMk cId="3900357193" sldId="648"/>
        </pc:sldMkLst>
        <pc:spChg chg="mod">
          <ac:chgData name="Alexander Deliukov" userId="d5fda0f2-1d08-4016-b7e9-bb882f168707" providerId="ADAL" clId="{FE9DFF45-01DC-45CC-A80A-B50597210401}" dt="2026-01-27T14:54:47.858" v="40"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4:54:49.712" v="42" actId="1076"/>
          <ac:spMkLst>
            <pc:docMk/>
            <pc:sldMk cId="3900357193" sldId="648"/>
            <ac:spMk id="31" creationId="{054E5D47-4CA2-42D3-88F2-36300092A0B6}"/>
          </ac:spMkLst>
        </pc:spChg>
        <pc:spChg chg="mod">
          <ac:chgData name="Alexander Deliukov" userId="d5fda0f2-1d08-4016-b7e9-bb882f168707" providerId="ADAL" clId="{FE9DFF45-01DC-45CC-A80A-B50597210401}" dt="2026-01-27T14:54:52.523" v="43" actId="1076"/>
          <ac:spMkLst>
            <pc:docMk/>
            <pc:sldMk cId="3900357193" sldId="648"/>
            <ac:spMk id="41" creationId="{D9C87595-16A2-4A0F-9DBB-4AF40FA3BA2C}"/>
          </ac:spMkLst>
        </pc:spChg>
        <pc:spChg chg="mod">
          <ac:chgData name="Alexander Deliukov" userId="d5fda0f2-1d08-4016-b7e9-bb882f168707" providerId="ADAL" clId="{FE9DFF45-01DC-45CC-A80A-B50597210401}" dt="2026-01-27T14:54:54.530" v="45" actId="1076"/>
          <ac:spMkLst>
            <pc:docMk/>
            <pc:sldMk cId="3900357193" sldId="648"/>
            <ac:spMk id="43" creationId="{D8C4E46F-1B05-476B-90D3-800B8F061E5E}"/>
          </ac:spMkLst>
        </pc:spChg>
        <pc:spChg chg="mod">
          <ac:chgData name="Alexander Deliukov" userId="d5fda0f2-1d08-4016-b7e9-bb882f168707" providerId="ADAL" clId="{FE9DFF45-01DC-45CC-A80A-B50597210401}" dt="2026-01-27T14:54:56.707" v="46" actId="1076"/>
          <ac:spMkLst>
            <pc:docMk/>
            <pc:sldMk cId="3900357193" sldId="648"/>
            <ac:spMk id="49" creationId="{E8F01505-D47E-4B07-82B8-EC043F5EC813}"/>
          </ac:spMkLst>
        </pc:spChg>
        <pc:spChg chg="mod">
          <ac:chgData name="Alexander Deliukov" userId="d5fda0f2-1d08-4016-b7e9-bb882f168707" providerId="ADAL" clId="{FE9DFF45-01DC-45CC-A80A-B50597210401}" dt="2026-01-27T14:54:59.861" v="47" actId="1076"/>
          <ac:spMkLst>
            <pc:docMk/>
            <pc:sldMk cId="3900357193" sldId="648"/>
            <ac:spMk id="60" creationId="{DB6D982A-54DA-4FCC-9383-F91FC1E1D9CE}"/>
          </ac:spMkLst>
        </pc:spChg>
      </pc:sldChg>
      <pc:sldChg chg="modSp mod">
        <pc:chgData name="Alexander Deliukov" userId="d5fda0f2-1d08-4016-b7e9-bb882f168707" providerId="ADAL" clId="{FE9DFF45-01DC-45CC-A80A-B50597210401}" dt="2026-01-27T14:53:33.532" v="26" actId="20577"/>
        <pc:sldMkLst>
          <pc:docMk/>
          <pc:sldMk cId="1215475497" sldId="649"/>
        </pc:sldMkLst>
        <pc:spChg chg="mod">
          <ac:chgData name="Alexander Deliukov" userId="d5fda0f2-1d08-4016-b7e9-bb882f168707" providerId="ADAL" clId="{FE9DFF45-01DC-45CC-A80A-B50597210401}" dt="2026-01-27T14:53:33.532" v="26" actId="20577"/>
          <ac:spMkLst>
            <pc:docMk/>
            <pc:sldMk cId="1215475497" sldId="64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Συμμετέχετε στην ψηφιακή ενεργειακή μετάβαση:</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εύκολα βήματα για ιδιοκτήτες και εκμισθωτές ακινήτων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Γίνοντας παραγωγός-καταναλωτής</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Ο prosumer είναι κάποιος που παράγει και καταναλώνει ενέργεια. </a:t>
            </a:r>
          </a:p>
          <a:p>
            <a:pPr marL="457200" indent="-457200" latinLnBrk="0">
              <a:buChar char="•"/>
            </a:pPr>
            <a:r>
              <a:rPr lang="en-US" sz="1200" dirty="0">
                <a:solidFill>
                  <a:srgbClr val="2B2C30"/>
                </a:solidFill>
                <a:ea typeface="Public Sans"/>
                <a:cs typeface="Segoe UI"/>
              </a:rPr>
              <a:t>Για παράδειγμα, αν επενδύσετε σε συστήματα ανανεώσιμης ενέργειας, όπως ηλιακούς συλλέκτες, θα παράγετε τη δική σας ηλεκτρική ενέργεια. Αυτό μειώνει την εξάρτηση από το δίκτυο. Μπορεί επίσης να έχετε τη δυνατότητα να πουλήσετε την πλεονάζουσα ενέργεια στις εταιρείες κοινής ωφέλειας.</a:t>
            </a:r>
          </a:p>
          <a:p>
            <a:pPr marL="457200" indent="-457200" latinLnBrk="0">
              <a:buChar char="•"/>
            </a:pPr>
            <a:r>
              <a:rPr lang="en-US" sz="1200" dirty="0">
                <a:solidFill>
                  <a:srgbClr val="2B2C30"/>
                </a:solidFill>
                <a:ea typeface="Public Sans"/>
                <a:cs typeface="Segoe UI"/>
              </a:rPr>
              <a:t>Η εγκατάσταση ηλιακών συλλεκτών μπορεί να αυξήσει την αξία του ακινήτου σας. </a:t>
            </a:r>
          </a:p>
          <a:p>
            <a:pPr marL="457200" indent="-457200" latinLnBrk="0">
              <a:buChar char="•"/>
            </a:pPr>
            <a:r>
              <a:rPr lang="en-US" sz="1200" dirty="0">
                <a:solidFill>
                  <a:srgbClr val="2B2C30"/>
                </a:solidFill>
                <a:ea typeface="Public Sans"/>
                <a:cs typeface="Segoe UI"/>
              </a:rPr>
              <a:t>Αν είστε ιδιοκτήτης ακινήτου, η εγκατάσταση ηλιακών συλλεκτών μπορεί επίσης να προσελκύσει ενοικιαστές με περιβαλλοντική συνείδηση.</a:t>
            </a:r>
          </a:p>
          <a:p>
            <a:pPr marL="457200" indent="-457200" latinLnBrk="0">
              <a:buFontTx/>
              <a:buChar char="•"/>
            </a:pPr>
            <a:r>
              <a:rPr lang="en-US" sz="1200" dirty="0">
                <a:solidFill>
                  <a:srgbClr val="2B2C30"/>
                </a:solidFill>
                <a:ea typeface="Public Sans"/>
                <a:cs typeface="Segoe UI"/>
              </a:rPr>
              <a:t>Μπορείτε να χρησιμοποιήσετε τον </a:t>
            </a:r>
            <a:r>
              <a:rPr lang="en-US" sz="1200" dirty="0">
                <a:solidFill>
                  <a:srgbClr val="2B2C30"/>
                </a:solidFill>
                <a:ea typeface="Public Sans"/>
                <a:cs typeface="Segoe UI"/>
                <a:hlinkClick r:id="rId3"/>
              </a:rPr>
              <a:t>υπολογιστή ηλιακών συλλεκτών </a:t>
            </a:r>
            <a:r>
              <a:rPr lang="en-US" sz="1200" dirty="0">
                <a:solidFill>
                  <a:srgbClr val="2B2C30"/>
                </a:solidFill>
                <a:ea typeface="Public Sans"/>
                <a:cs typeface="Segoe UI"/>
              </a:rPr>
              <a:t>του Energy Saving Trust για να διερευνήσετε αν οι ηλιακοί συλλέκτες είναι κατάλληλοι για εσάς.</a:t>
            </a:r>
          </a:p>
          <a:p>
            <a:pPr latinLnBrk="0"/>
            <a:endParaRPr lang="en-US" sz="1200" dirty="0"/>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Συνεργασία: Ενεργειακές κοινότητες </a:t>
            </a:r>
            <a:endParaRPr lang="en-US" sz="1050" dirty="0">
              <a:solidFill>
                <a:schemeClr val="bg1"/>
              </a:solidFill>
            </a:endParaRPr>
          </a:p>
          <a:p>
            <a:pPr algn="ctr" latinLnBrk="0"/>
            <a:r>
              <a:rPr lang="en-US" sz="1200" i="1" dirty="0">
                <a:solidFill>
                  <a:schemeClr val="accent2"/>
                </a:solidFill>
              </a:rPr>
              <a:t>Πώς μπορεί η συμμετοχή σε μια ενεργειακή κοινότητα να αυξήσει την ενεργειακή απόδοση και να μειώσει το κόστος;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Συνεργασία: Ενεργειακές κοινότητες </a:t>
            </a:r>
            <a:endParaRPr lang="en-US" sz="1050" dirty="0">
              <a:solidFill>
                <a:schemeClr val="bg1"/>
              </a:solidFill>
            </a:endParaRPr>
          </a:p>
          <a:p>
            <a:pPr marL="342900" indent="-342900" latinLnBrk="0">
              <a:buFont typeface="Arial" panose="020B0604020202020204" pitchFamily="34" charset="0"/>
              <a:buChar char="•"/>
            </a:pPr>
            <a:r>
              <a:rPr lang="en-US" sz="1200" dirty="0">
                <a:solidFill>
                  <a:srgbClr val="2B2C30"/>
                </a:solidFill>
                <a:ea typeface="Public Sans"/>
                <a:cs typeface="Segoe UI"/>
              </a:rPr>
              <a:t>Οι ενεργειακές κοινότητες επενδύουν συλλογικά σε έργα ανανεώσιμων πηγών ενέργειας, μοιράζονται πόρους και αλληλοϋποστηρίζονται στην προσπάθεια μείωσης της κατανάλωσης ενέργειας. </a:t>
            </a:r>
          </a:p>
          <a:p>
            <a:pPr marL="342900" indent="-342900" latinLnBrk="0">
              <a:buFont typeface="Arial" panose="020B0604020202020204" pitchFamily="34" charset="0"/>
              <a:buChar char="•"/>
            </a:pPr>
            <a:r>
              <a:rPr lang="en-US" sz="1200" dirty="0">
                <a:solidFill>
                  <a:srgbClr val="2B2C30"/>
                </a:solidFill>
                <a:ea typeface="Public Sans"/>
                <a:cs typeface="Segoe UI"/>
                <a:hlinkClick r:id="rId3"/>
              </a:rPr>
              <a:t>Υπάρχουν χιλιάδες ενεργειακές κοινότητες σε όλη την Ευρώπη</a:t>
            </a:r>
            <a:r>
              <a:rPr lang="en-US" sz="1200" dirty="0">
                <a:solidFill>
                  <a:srgbClr val="2B2C30"/>
                </a:solidFill>
                <a:ea typeface="Public Sans"/>
                <a:cs typeface="Segoe UI"/>
              </a:rPr>
              <a:t>.</a:t>
            </a:r>
          </a:p>
          <a:p>
            <a:pPr marL="342900" indent="-342900" latinLnBrk="0">
              <a:buFont typeface="Arial" panose="020B0604020202020204" pitchFamily="34" charset="0"/>
              <a:buChar char="•"/>
            </a:pPr>
            <a:r>
              <a:rPr lang="en-US" sz="1200" dirty="0">
                <a:solidFill>
                  <a:srgbClr val="2B2C30"/>
                </a:solidFill>
                <a:ea typeface="Public Sans"/>
                <a:cs typeface="Segoe UI"/>
              </a:rPr>
              <a:t>Γίνετε μέλος ή δημιουργήστε μια ενεργειακή κοινότητα για να συνεργαστείτε με τους γείτονές σας σε πρωτοβουλίες εξοικονόμησης ενέργειας. </a:t>
            </a:r>
            <a:endParaRPr lang="en-US" sz="1200" dirty="0">
              <a:ea typeface="Public Sans"/>
            </a:endParaRPr>
          </a:p>
          <a:p>
            <a:pPr marL="342900" indent="-342900" latinLnBrk="0">
              <a:buFont typeface="Arial" panose="020B0604020202020204" pitchFamily="34" charset="0"/>
              <a:buChar char="•"/>
            </a:pPr>
            <a:r>
              <a:rPr lang="en-US" sz="1200" dirty="0">
                <a:solidFill>
                  <a:srgbClr val="2B2C30"/>
                </a:solidFill>
                <a:ea typeface="Public Sans"/>
                <a:cs typeface="Segoe UI"/>
              </a:rPr>
              <a:t>Συνεργαζόμενοι, τα μέλη μπορούν να επωφεληθούν από την ανταλλαγή γνώσεων, τη μαζική αγοραστική δύναμη και τις συλλογικές διαπραγματεύσεις για καλύτερες τιμές ενέργειας.</a:t>
            </a:r>
            <a:r>
              <a:rPr lang="en-US" sz="1200" dirty="0">
                <a:solidFill>
                  <a:srgbClr val="2B2C30"/>
                </a:solidFill>
                <a:ea typeface="Public Sans"/>
                <a:cs typeface="Public Sans"/>
              </a:rPr>
              <a:t> </a:t>
            </a:r>
            <a:endParaRPr lang="en-US" sz="1200" dirty="0"/>
          </a:p>
          <a:p>
            <a:pPr marL="342900" indent="-342900" latinLnBrk="0">
              <a:buFont typeface="Arial" panose="020B0604020202020204" pitchFamily="34" charset="0"/>
              <a:buChar char="•"/>
            </a:pP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Υποστήριξη άλλων για την εξοικονόμηση ενέργειας</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Πώς μπορείτε να βοηθήσετε τους άλλους να υιοθετήσουν πρακτικές εξοικονόμησης ενέργειας;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Υποστήριξη άλλων για την εξοικονόμηση ενέργειας</a:t>
            </a:r>
            <a:endParaRPr lang="en-US" sz="1050" dirty="0">
              <a:solidFill>
                <a:schemeClr val="bg1"/>
              </a:solidFill>
            </a:endParaRPr>
          </a:p>
          <a:p>
            <a:pPr marL="457200" indent="-457200" latinLnBrk="0">
              <a:buChar char="•"/>
            </a:pPr>
            <a:r>
              <a:rPr lang="en-GB" sz="1200" noProof="0" dirty="0">
                <a:solidFill>
                  <a:srgbClr val="2B2C30"/>
                </a:solidFill>
                <a:ea typeface="Public Sans"/>
                <a:cs typeface="Segoe UI"/>
              </a:rPr>
              <a:t>Ενθαρρύνετε τα άτομα με τα οποία ζείτε ή τους ενοικιαστές σας να κατανοήσουν πώς και πότε καταναλώνουν ενέργεια. </a:t>
            </a:r>
          </a:p>
          <a:p>
            <a:pPr marL="457200" indent="-457200" latinLnBrk="0">
              <a:buChar char="•"/>
            </a:pPr>
            <a:r>
              <a:rPr lang="en-GB" sz="1200" noProof="0" dirty="0">
                <a:solidFill>
                  <a:srgbClr val="2B2C30"/>
                </a:solidFill>
                <a:ea typeface="Public Sans"/>
                <a:cs typeface="Segoe UI"/>
              </a:rPr>
              <a:t>Ποτέ δεν είναι πολύ νωρίς για να σκεφτεί κανείς την εξοικονόμηση ενέργειας! Διαβάστε μερικές </a:t>
            </a:r>
            <a:r>
              <a:rPr lang="en-GB" sz="1200" noProof="0" dirty="0">
                <a:solidFill>
                  <a:srgbClr val="2B2C30"/>
                </a:solidFill>
                <a:ea typeface="Public Sans"/>
                <a:cs typeface="Segoe UI"/>
                <a:hlinkClick r:id="rId3"/>
              </a:rPr>
              <a:t>συμβουλές εξοικονόμησης ενέργειας για παιδιά </a:t>
            </a:r>
            <a:r>
              <a:rPr lang="en-GB" sz="1200" noProof="0" dirty="0">
                <a:solidFill>
                  <a:srgbClr val="2B2C30"/>
                </a:solidFill>
                <a:ea typeface="Public Sans"/>
                <a:cs typeface="Segoe UI"/>
              </a:rPr>
              <a:t>ή δείτε αυτό το άρθρο της BBC Bitesize σχετικά με </a:t>
            </a:r>
            <a:r>
              <a:rPr lang="en-GB" sz="1200" noProof="0" dirty="0">
                <a:solidFill>
                  <a:srgbClr val="2B2C30"/>
                </a:solidFill>
                <a:ea typeface="Public Sans"/>
                <a:cs typeface="Segoe UI"/>
                <a:hlinkClick r:id="rId4"/>
              </a:rPr>
              <a:t>την εξοικονόμηση ενέργειας</a:t>
            </a:r>
            <a:r>
              <a:rPr lang="en-GB" sz="1200" noProof="0" dirty="0">
                <a:solidFill>
                  <a:srgbClr val="2B2C30"/>
                </a:solidFill>
                <a:ea typeface="Public Sans"/>
                <a:cs typeface="Segoe UI"/>
              </a:rPr>
              <a:t>.</a:t>
            </a:r>
          </a:p>
          <a:p>
            <a:pPr marL="457200" indent="-457200" latinLnBrk="0">
              <a:buChar char="•"/>
            </a:pPr>
            <a:r>
              <a:rPr lang="en-GB" sz="1200" noProof="0" dirty="0">
                <a:solidFill>
                  <a:srgbClr val="2B2C30"/>
                </a:solidFill>
                <a:ea typeface="Public Sans"/>
                <a:cs typeface="Segoe UI"/>
              </a:rPr>
              <a:t>Αν είστε ιδιοκτήτης ακινήτου, θα μπορούσατε να προσφέρετε κίνητρα στους ενοικιαστές που συμμετέχουν ενεργά σε πρωτοβουλίες εξοικονόμησης ενέργειας, όπως μείωση του ενοικίου ή πιστώσεις για λογαριασμούς κοινής ωφέλειας. </a:t>
            </a:r>
            <a:endParaRPr lang="en-GB" sz="1200" noProof="0" dirty="0">
              <a:ea typeface="Public Sans"/>
            </a:endParaRPr>
          </a:p>
          <a:p>
            <a:pPr latinLnBrk="0"/>
            <a:endParaRPr lang="en-GB" sz="1200" noProof="0" dirty="0">
              <a:solidFill>
                <a:srgbClr val="2B2C30"/>
              </a:solidFill>
              <a:ea typeface="Public Sans"/>
              <a:cs typeface="Public Sans"/>
            </a:endParaRPr>
          </a:p>
          <a:p>
            <a:endParaRPr lang="en-GB" dirty="0"/>
          </a:p>
          <a:p>
            <a:endParaRPr lang="en-GB" dirty="0"/>
          </a:p>
          <a:p>
            <a:r>
              <a:rPr lang="en-GB" dirty="0"/>
              <a:t>https://www.glasgowsciencecentre.org/our-blog/energy-saving-tips-for-kids</a:t>
            </a:r>
          </a:p>
          <a:p>
            <a:r>
              <a:rPr lang="en-GB" dirty="0"/>
              <a:t>https://www.bbc.co.uk/bitesize/articles/zxxg3j6#zsmjh4j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Ενεργειακά αποδοτική διαμόρφωση τοπίου </a:t>
            </a:r>
            <a:endParaRPr lang="en-US" sz="1050" kern="1200" dirty="0">
              <a:solidFill>
                <a:schemeClr val="bg1"/>
              </a:solidFill>
              <a:latin typeface="+mn-lt"/>
              <a:ea typeface="+mn-ea"/>
              <a:cs typeface="+mn-cs"/>
            </a:endParaRPr>
          </a:p>
          <a:p>
            <a:pPr algn="ctr" latinLnBrk="0"/>
            <a:r>
              <a:rPr lang="en-US" sz="1200" i="1" dirty="0">
                <a:solidFill>
                  <a:schemeClr val="accent2"/>
                </a:solidFill>
              </a:rPr>
              <a:t>Πώς μπορεί η ενεργειακά αποδοτική διαμόρφωση του τοπίου να μειώσει το κόστος ενέργειας και να βελτιώσει την άνεση;</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Ενεργειακά αποδοτική διαμόρφωση τοπίου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200" dirty="0">
                <a:solidFill>
                  <a:srgbClr val="2B2C30"/>
                </a:solidFill>
                <a:ea typeface="Public Sans"/>
                <a:cs typeface="Segoe UI"/>
              </a:rPr>
              <a:t>Ο τρόπος με τον οποίο διαμορφώνουμε τους εξωτερικούς χώρους μπορεί να μειώσει την κατανάλωση ενέργειας και ταυτόχρονα να αυξήσει την άνεση και τη βιοποικιλότητα. </a:t>
            </a:r>
          </a:p>
          <a:p>
            <a:pPr marL="342900" indent="-342900" latinLnBrk="0">
              <a:buFont typeface="Arial" panose="020B0604020202020204" pitchFamily="34" charset="0"/>
              <a:buChar char="•"/>
            </a:pPr>
            <a:r>
              <a:rPr lang="en-US" sz="2200" dirty="0">
                <a:solidFill>
                  <a:srgbClr val="2B2C30"/>
                </a:solidFill>
                <a:ea typeface="Public Sans"/>
                <a:cs typeface="Segoe UI"/>
              </a:rPr>
              <a:t>Για παράδειγμα: </a:t>
            </a:r>
          </a:p>
          <a:p>
            <a:pPr marL="800100" lvl="1" indent="-342900" latinLnBrk="0">
              <a:buFont typeface="Arial" panose="020B0604020202020204" pitchFamily="34" charset="0"/>
              <a:buChar char="•"/>
            </a:pPr>
            <a:r>
              <a:rPr lang="en-US" sz="2200" dirty="0">
                <a:solidFill>
                  <a:srgbClr val="2B2C30"/>
                </a:solidFill>
                <a:ea typeface="Public Sans"/>
                <a:cs typeface="Segoe UI"/>
              </a:rPr>
              <a:t>Η φύτευση δέντρων μπορεί να βοηθήσει στην ψύξη των κτιρίων </a:t>
            </a:r>
          </a:p>
          <a:p>
            <a:pPr marL="800100" lvl="1" indent="-342900" latinLnBrk="0">
              <a:buFont typeface="Arial" panose="020B0604020202020204" pitchFamily="34" charset="0"/>
              <a:buChar char="•"/>
            </a:pPr>
            <a:r>
              <a:rPr lang="en-US" sz="2200" dirty="0">
                <a:solidFill>
                  <a:srgbClr val="2B2C30"/>
                </a:solidFill>
                <a:ea typeface="Public Sans"/>
                <a:cs typeface="Segoe UI"/>
              </a:rPr>
              <a:t>Η χρήση ανθεκτικών στην ξηρασία φυτών μπορεί να μειώσει την κατανάλωση νερού</a:t>
            </a:r>
          </a:p>
          <a:p>
            <a:pPr marL="342900" indent="-342900" latinLnBrk="0">
              <a:buFont typeface="Arial" panose="020B0604020202020204" pitchFamily="34" charset="0"/>
              <a:buChar char="•"/>
            </a:pPr>
            <a:r>
              <a:rPr lang="en-US" sz="2200" dirty="0">
                <a:solidFill>
                  <a:srgbClr val="2B2C30"/>
                </a:solidFill>
                <a:ea typeface="Public Sans"/>
                <a:cs typeface="Segoe UI"/>
              </a:rPr>
              <a:t>Ο εξωραϊσμός μπορεί επίσης να χρησιμοποιηθεί για τη βελτίωση της μόνωσης και τη μείωση της ανάγκης για θέρμανση και ψύξη. </a:t>
            </a:r>
          </a:p>
          <a:p>
            <a:pPr marL="342900" indent="-342900" latinLnBrk="0">
              <a:buFont typeface="Arial" panose="020B0604020202020204" pitchFamily="34" charset="0"/>
              <a:buChar char="•"/>
            </a:pPr>
            <a:r>
              <a:rPr lang="en-US" sz="2200" dirty="0">
                <a:solidFill>
                  <a:srgbClr val="2B2C30"/>
                </a:solidFill>
                <a:ea typeface="Public Sans"/>
                <a:cs typeface="Segoe UI"/>
                <a:hlinkClick r:id="rId3"/>
              </a:rPr>
              <a:t>Μάθετε περισσότερα για τη διαμόρφωση τοπίου με ενεργειακή απόδοση</a:t>
            </a:r>
            <a:r>
              <a:rPr lang="en-US" sz="2200" dirty="0">
                <a:solidFill>
                  <a:srgbClr val="2B2C30"/>
                </a:solidFill>
                <a:ea typeface="Public Sans"/>
                <a:cs typeface="Segoe UI"/>
              </a:rPr>
              <a:t>. </a:t>
            </a:r>
            <a:endParaRPr lang="en-US" sz="2200" dirty="0">
              <a:solidFill>
                <a:srgbClr val="2B2C30"/>
              </a:solidFill>
              <a:cs typeface="Segoe UI"/>
            </a:endParaRPr>
          </a:p>
          <a:p>
            <a:endParaRPr lang="en-GB" dirty="0"/>
          </a:p>
          <a:p>
            <a:endParaRPr lang="en-GB" dirty="0"/>
          </a:p>
          <a:p>
            <a:r>
              <a:rPr lang="en-GB" dirty="0"/>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Τακτική συντήρηση και επιθεωρήσεις</a:t>
            </a:r>
            <a:endParaRPr lang="en-US" sz="1050" kern="1200" dirty="0">
              <a:solidFill>
                <a:schemeClr val="bg1"/>
              </a:solidFill>
              <a:latin typeface="+mn-lt"/>
              <a:ea typeface="+mn-ea"/>
              <a:cs typeface="+mn-cs"/>
            </a:endParaRPr>
          </a:p>
          <a:p>
            <a:pPr algn="ctr" latinLnBrk="0"/>
            <a:r>
              <a:rPr lang="en-US" sz="1200" i="1" dirty="0">
                <a:solidFill>
                  <a:schemeClr val="accent2"/>
                </a:solidFill>
              </a:rPr>
              <a:t>Γιατί η τακτική συντήρηση και επιθεώρηση είναι σημαντική για την ενεργειακή απόδοση;</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Τακτική συντήρηση και επιθεωρήσεις</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Η συντήρηση του σπιτιού ή της ιδιοκτησίας σας είναι σημαντική. </a:t>
            </a:r>
          </a:p>
          <a:p>
            <a:pPr marL="457200" indent="-457200" latinLnBrk="0">
              <a:buChar char="•"/>
            </a:pPr>
            <a:r>
              <a:rPr lang="en-US" sz="1200" dirty="0">
                <a:solidFill>
                  <a:srgbClr val="2B2C30"/>
                </a:solidFill>
                <a:ea typeface="Public Sans"/>
                <a:cs typeface="Segoe UI"/>
              </a:rPr>
              <a:t>Θα πρέπει να εξετάζετε το ενδεχόμενο τακτικής συντήρησης και επιθεώρησης των συστημάτων θέρμανσης, εξαερισμού και κλιματισμού (AVAC), της μόνωσης και των παραθύρων, προκειμένου να διασφαλίζετε την αποτελεσματική λειτουργία τους. </a:t>
            </a:r>
          </a:p>
          <a:p>
            <a:pPr marL="457200" indent="-457200" latinLnBrk="0">
              <a:buChar char="•"/>
            </a:pPr>
            <a:r>
              <a:rPr lang="en-US" sz="1200" dirty="0">
                <a:solidFill>
                  <a:srgbClr val="2B2C30"/>
                </a:solidFill>
                <a:ea typeface="Public Sans"/>
                <a:cs typeface="Segoe UI"/>
              </a:rPr>
              <a:t>Αντιμετωπίστε άμεσα τυχόν προβλήματα για να αποτρέψετε τη σπατάλη ενέργειας και να διατηρήσετε τη βέλτιστη απόδοση του σπιτιού σας.</a:t>
            </a:r>
          </a:p>
          <a:p>
            <a:pPr marL="457200" indent="-457200" latinLnBrk="0">
              <a:buChar char="•"/>
            </a:pPr>
            <a:r>
              <a:rPr lang="en-US" sz="1200" dirty="0" err="1">
                <a:solidFill>
                  <a:srgbClr val="2B2C30"/>
                </a:solidFill>
                <a:cs typeface="Segoe UI"/>
              </a:rPr>
              <a:t>Δώστε προτεραιότητα </a:t>
            </a:r>
            <a:r>
              <a:rPr lang="en-US" sz="1200" dirty="0">
                <a:solidFill>
                  <a:srgbClr val="2B2C30"/>
                </a:solidFill>
                <a:cs typeface="Segoe UI"/>
              </a:rPr>
              <a:t>στην ενεργειακή απόδοση όταν εξετάζετε αναβαθμίσεις του σπιτιού, νέα συστήματα και συσκευές.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Αναβάθμιση σε ενεργειακά αποδοτικό φωτισμό </a:t>
            </a:r>
            <a:endParaRPr lang="en-US" sz="1050" kern="1200" dirty="0">
              <a:solidFill>
                <a:schemeClr val="bg1"/>
              </a:solidFill>
              <a:latin typeface="+mn-lt"/>
              <a:ea typeface="+mn-ea"/>
              <a:cs typeface="+mn-cs"/>
            </a:endParaRPr>
          </a:p>
          <a:p>
            <a:pPr algn="ctr" latinLnBrk="0"/>
            <a:r>
              <a:rPr lang="en-US" sz="1200" i="1" dirty="0">
                <a:solidFill>
                  <a:schemeClr val="accent2"/>
                </a:solidFill>
              </a:rPr>
              <a:t>Ποια είναι τα οφέλη της αναβάθμισης σε έξυπνο και ενεργειακά αποδοτικό φωτισμό;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Όταν είστε ιδιοκτήτης του σπιτιού σας ή νοικιάζετε το ακίνητό σας σε ενοικιαστές, ίσως αναρωτιέστε πώς – και γιατί – πρέπει να εμπλακείτε στην ψηφιακή ενεργειακή μετάβαση. </a:t>
            </a:r>
          </a:p>
          <a:p>
            <a:pPr latinLnBrk="0"/>
            <a:endParaRPr lang="en-GB" sz="1200" dirty="0"/>
          </a:p>
          <a:p>
            <a:pPr latinLnBrk="0"/>
            <a:r>
              <a:rPr lang="en-GB" sz="1200" dirty="0"/>
              <a:t>Η ψηφιακή ενεργειακή μετάβαση επιτρέπει σε εσάς και στους ενοικιαστές σας να κατανοήσετε καλύτερα την κατανάλωση ενέργειας. Μέσω αυτής της κατανόησης, μπορούμε να λάβουμε τεκμηριωμένες αποφάσεις σχετικά με τον τρόπο εξοικονόμησης ενέργειας, χωρίς ταλαιπωρία ή θυσία της άνεσης. Η επένδυση στην ιδιοκτησία σας μπορεί επίσης να σημαίνει μεγάλες μακροπρόθεσμες εξοικονομήσεις! </a:t>
            </a:r>
          </a:p>
          <a:p>
            <a:pPr latinLnBrk="0"/>
            <a:endParaRPr lang="en-GB" sz="1200" dirty="0"/>
          </a:p>
          <a:p>
            <a:pPr latinLnBrk="0"/>
            <a:r>
              <a:rPr lang="en-GB" sz="1200" dirty="0"/>
              <a:t>Σε αυτή τη σύντομη παρουσίαση θα εξετάσουμε: </a:t>
            </a:r>
          </a:p>
          <a:p>
            <a:pPr latinLnBrk="0"/>
            <a:endParaRPr lang="en-GB" sz="1200" dirty="0"/>
          </a:p>
          <a:p>
            <a:pPr marL="457200" indent="-457200" latinLnBrk="0">
              <a:buChar char="•"/>
            </a:pPr>
            <a:r>
              <a:rPr lang="en-GB" sz="1200" dirty="0"/>
              <a:t>Γιατί πρέπει να επενδύσετε σε ψηφιακές ενεργειακές τεχνολογίες. </a:t>
            </a:r>
          </a:p>
          <a:p>
            <a:pPr marL="457200" indent="-457200" latinLnBrk="0">
              <a:buChar char="•"/>
            </a:pPr>
            <a:r>
              <a:rPr lang="en-GB" sz="1200" dirty="0"/>
              <a:t>Τις ευκαιρίες και τα οφέλη της επένδυσης στην ιδιοκτησία σας. </a:t>
            </a:r>
          </a:p>
          <a:p>
            <a:pPr marL="457200" indent="-457200" latinLnBrk="0">
              <a:buChar char="•"/>
            </a:pPr>
            <a:r>
              <a:rPr lang="en-GB" sz="1200" dirty="0"/>
              <a:t>Εύκολα βήματα που μπορείτε να ακολουθήσετε για να κατανοήσετε και να μειώσετε την κατανάλωση ενέργειας και ενδεχομένως να εξοικονομήσετε χρήματα.</a:t>
            </a:r>
          </a:p>
          <a:p>
            <a:pPr marL="457200" indent="-457200" latinLnBrk="0">
              <a:buChar char="•"/>
            </a:pPr>
            <a:r>
              <a:rPr lang="en-GB" sz="1200" dirty="0"/>
              <a:t>Εάν νοικιάζετε την ιδιοκτησία σας, πώς μπορείτε να υποστηρίξετε τους ενοικιαστές σας στην εξοικονόμηση ενέργειας. </a:t>
            </a:r>
          </a:p>
          <a:p>
            <a:pPr latinLnBrk="0"/>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Αναβάθμιση σε ενεργειακά αποδοτικό φωτισμό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Οι λαμπτήρες LED (Light-Emitting Diode) καταναλώνουν σημαντικά λιγότερη ενέργεια και έχουν μεγαλύτερη διάρκεια ζωής, μειώνοντας έτσι τα έξοδα συντήρησης και την κατανάλωση ενέργειας.</a:t>
            </a:r>
          </a:p>
          <a:p>
            <a:pPr marL="457200" indent="-457200" latinLnBrk="0">
              <a:buFontTx/>
              <a:buChar char="•"/>
            </a:pPr>
            <a:r>
              <a:rPr lang="en-US" sz="1200" dirty="0">
                <a:solidFill>
                  <a:srgbClr val="2B2C30"/>
                </a:solidFill>
                <a:ea typeface="Public Sans"/>
                <a:cs typeface="Segoe UI"/>
              </a:rPr>
              <a:t>Εξετάστε το ενδεχόμενο να αντικαταστήσετε τους παραδοσιακούς λαμπτήρες πυρακτώσεως με έξυπνο και ενεργειακά αποδοτικό φωτισμό LED. </a:t>
            </a:r>
          </a:p>
          <a:p>
            <a:pPr marL="457200" indent="-457200" latinLnBrk="0">
              <a:buChar char="•"/>
            </a:pPr>
            <a:r>
              <a:rPr lang="en-US" sz="1200" dirty="0">
                <a:solidFill>
                  <a:srgbClr val="2B2C30"/>
                </a:solidFill>
                <a:cs typeface="Segoe UI"/>
              </a:rPr>
              <a:t>Οι έξυπνοι λαμπτήρες μπορούν να συμβάλουν στην αύξηση της ευαισθητοποίησης σχετικά με την κατανάλωση ενέργειας και να ενθαρρύνουν την εξοικονόμηση ενέργειας, καθώς μπορούν να ελέγχονται εξ αποστάσεως.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Εφαρμογή λύσεων ανανεώσιμης ενέργειας </a:t>
            </a:r>
            <a:endParaRPr lang="en-US" sz="1050" kern="1200" dirty="0">
              <a:solidFill>
                <a:schemeClr val="bg1"/>
              </a:solidFill>
              <a:latin typeface="+mn-lt"/>
              <a:ea typeface="+mn-ea"/>
              <a:cs typeface="+mn-cs"/>
            </a:endParaRPr>
          </a:p>
          <a:p>
            <a:pPr algn="ctr" latinLnBrk="0"/>
            <a:r>
              <a:rPr lang="en-US" sz="1200" i="1" dirty="0">
                <a:solidFill>
                  <a:schemeClr val="accent2"/>
                </a:solidFill>
              </a:rPr>
              <a:t>Ποια είναι τα οφέλη της εφαρμογής λύσεων ανανεώσιμης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Εφαρμογή λύσεων ανανεώσιμης ενέργειας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Οι λύσεις ανανεώσιμης ενέργειας, όπως η εγκατάσταση ηλιακών συλλεκτών ή ανεμογεννητριών, υποστηρίζουν την παραγωγή καθαρής ενέργειας.</a:t>
            </a:r>
          </a:p>
          <a:p>
            <a:pPr marL="457200" indent="-457200" latinLnBrk="0">
              <a:buChar char="•"/>
            </a:pPr>
            <a:r>
              <a:rPr lang="en-US" sz="1200" dirty="0">
                <a:solidFill>
                  <a:srgbClr val="2B2C30"/>
                </a:solidFill>
                <a:ea typeface="Public Sans"/>
                <a:cs typeface="Segoe UI"/>
              </a:rPr>
              <a:t>Η μείωση της εξάρτησης από το δίκτυο και η μείωση του κόστους ενέργειας μπορούν να εξοικονομήσουν χρήματα. </a:t>
            </a:r>
          </a:p>
          <a:p>
            <a:pPr marL="457200" indent="-457200" latinLnBrk="0">
              <a:buChar char="•"/>
            </a:pPr>
            <a:r>
              <a:rPr lang="en-US" sz="1200" dirty="0">
                <a:solidFill>
                  <a:srgbClr val="2B2C30"/>
                </a:solidFill>
                <a:ea typeface="Public Sans"/>
                <a:cs typeface="Segoe UI"/>
              </a:rPr>
              <a:t>Οι λύσεις ανανεώσιμης ενέργειας μπορούν να προσελκύσουν ενοικιαστές με περιβαλλοντική συνείδηση ή πιθανούς αγοραστές, όταν πουλάτε το σπίτι σας.</a:t>
            </a:r>
          </a:p>
          <a:p>
            <a:pPr marL="457200" indent="-457200" latinLnBrk="0">
              <a:buChar char="•"/>
            </a:pPr>
            <a:r>
              <a:rPr lang="en-US" sz="1200" dirty="0">
                <a:solidFill>
                  <a:srgbClr val="2B2C30"/>
                </a:solidFill>
                <a:ea typeface="Public Sans"/>
                <a:cs typeface="Segoe UI"/>
              </a:rPr>
              <a:t>Υπάρχουν σχετικές συμβουλές για όλους τους ιδιοκτήτες ακινήτων στο άρθρο </a:t>
            </a:r>
            <a:r>
              <a:rPr lang="en-US" sz="1200" dirty="0">
                <a:solidFill>
                  <a:srgbClr val="2B2C30"/>
                </a:solidFill>
                <a:ea typeface="Public Sans"/>
                <a:cs typeface="Segoe UI"/>
                <a:hlinkClick r:id="rId3"/>
              </a:rPr>
              <a:t>«Πώς οι ιδιοκτήτες μπορούν να δημιουργήσουν ενεργειακά αποδοτικές ιδιοκτησίες</a:t>
            </a:r>
            <a:r>
              <a:rPr lang="en-US" sz="1200" dirty="0">
                <a:solidFill>
                  <a:srgbClr val="2B2C30"/>
                </a:solidFill>
                <a:ea typeface="Public Sans"/>
                <a:cs typeface="Segoe UI"/>
              </a:rPr>
              <a:t>».</a:t>
            </a:r>
          </a:p>
          <a:p>
            <a:endParaRPr lang="en-GB" dirty="0"/>
          </a:p>
          <a:p>
            <a:r>
              <a:rPr lang="en-GB" dirty="0"/>
              <a:t>https://www.renewableenergyhub.co.uk/blog/how-landlords-can-create-energy-efficient-properties </a:t>
            </a:r>
          </a:p>
          <a:p>
            <a:r>
              <a:rPr lang="en-GB" dirty="0"/>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την ψηφιακή ενεργειακή μετάβαση, οι παρακάτω πηγές μπορεί να σας φανούν χρήσιμες: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Δείτε τη σειρά σύντομων μαθημάτων της Every1: </a:t>
            </a:r>
            <a:r>
              <a:rPr lang="en-US" altLang="ko-KR" sz="1200" i="1" dirty="0">
                <a:solidFill>
                  <a:srgbClr val="373737"/>
                </a:solidFill>
                <a:ea typeface="맑은 고딕"/>
                <a:hlinkClick r:id="rId3"/>
              </a:rPr>
              <a:t>Digital Energy Essentials</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ενημερωτικό φυλλάδιο της Every1 </a:t>
            </a:r>
            <a:r>
              <a:rPr lang="en-US" altLang="ko-KR" sz="1200" i="1" dirty="0">
                <a:solidFill>
                  <a:srgbClr val="373737"/>
                </a:solidFill>
                <a:hlinkClick r:id="rId4"/>
              </a:rPr>
              <a:t>Τι είναι μια ενεργειακή κοινότητα και γιατί πρέπει να γίνω μέλος;</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άρθρο του Energy Monitor </a:t>
            </a:r>
            <a:r>
              <a:rPr lang="en-US" altLang="ko-KR" sz="1200" i="1" dirty="0">
                <a:solidFill>
                  <a:srgbClr val="373737"/>
                </a:solidFill>
                <a:hlinkClick r:id="rId5"/>
              </a:rPr>
              <a:t>«Διαλύοντας τους μύθους γύρω από τις τεχνολογίες ανανεώσιμων πηγών ενέργειας</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Μάθετε περισσότερα για τα εκπαιδευτικά υλικά του προγράμματος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dirty="0"/>
              <a:t>Αυτή η παρουσίαση με τίτλο </a:t>
            </a:r>
            <a:r>
              <a:rPr lang="en-GB" i="1" dirty="0"/>
              <a:t>«Συμμετέχετε στην ψηφιακή ενεργειακή μετάβαση: 10 εύκολα βήματα για ιδιοκτήτες σπιτιών και εκμισθωτές» </a:t>
            </a:r>
            <a:r>
              <a:rPr lang="en-GB" dirty="0"/>
              <a:t>δημιουργήθηκε από το έργο Every1 και διαθέτει άδεια </a:t>
            </a:r>
            <a:r>
              <a:rPr lang="en-GB" dirty="0">
                <a:hlinkClick r:id="rId3"/>
              </a:rPr>
              <a:t>CC BY-SA 4.0</a:t>
            </a:r>
            <a:r>
              <a:rPr lang="en-GB" dirty="0"/>
              <a:t>, εκτός αν αναφέρεται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σπίτι </a:t>
            </a:r>
            <a:r>
              <a:rPr lang="en-US" dirty="0">
                <a:solidFill>
                  <a:schemeClr val="dk1"/>
                </a:solidFill>
                <a:ea typeface="Public Sans"/>
                <a:cs typeface="Public Sans"/>
                <a:sym typeface="Public Sans"/>
              </a:rPr>
              <a:t>της Loraine και του Mark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rPr>
              <a:t>Χαρτί δίπλα σε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από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τον Lukas στο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Γιατί να επενδύσετε σε ψηφιακές </a:t>
            </a:r>
            <a:r>
              <a:rPr lang="en-US" dirty="0">
                <a:solidFill>
                  <a:schemeClr val="dk1"/>
                </a:solidFill>
                <a:ea typeface="Public Sans"/>
                <a:cs typeface="Public Sans"/>
                <a:sym typeface="Public Sans"/>
              </a:rPr>
              <a:t>τεχνολογίες;: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από </a:t>
            </a:r>
            <a:r>
              <a:rPr lang="en-GB" b="0" i="0" dirty="0" err="1">
                <a:solidFill>
                  <a:srgbClr val="242424"/>
                </a:solidFill>
                <a:effectLst/>
              </a:rPr>
              <a:t>τον Asurnipal </a:t>
            </a:r>
            <a:r>
              <a:rPr lang="en-GB" b="0" i="0" dirty="0">
                <a:solidFill>
                  <a:srgbClr val="242424"/>
                </a:solidFill>
                <a:effectLst/>
              </a:rPr>
              <a:t>με άδεια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Κατανόηση της δικής σας ενεργειακής κατανάλωσης: </a:t>
            </a:r>
            <a:r>
              <a:rPr lang="en-GB" dirty="0">
                <a:solidFill>
                  <a:srgbClr val="242424"/>
                </a:solidFill>
                <a:hlinkClick r:id="rId8"/>
              </a:rPr>
              <a:t>Daily net metering.png </a:t>
            </a:r>
            <a:r>
              <a:rPr lang="en-GB" dirty="0">
                <a:solidFill>
                  <a:srgbClr val="242424"/>
                </a:solidFill>
              </a:rPr>
              <a:t>από Delphi234 με άδεια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Γίνετε παραγωγός-καταναλωτής: </a:t>
            </a:r>
            <a:r>
              <a:rPr lang="en-GB" dirty="0">
                <a:solidFill>
                  <a:srgbClr val="242424"/>
                </a:solidFill>
                <a:hlinkClick r:id="rId10"/>
              </a:rPr>
              <a:t>Ηλιακή ενέργεια, Amersfoort </a:t>
            </a:r>
            <a:r>
              <a:rPr lang="en-GB" dirty="0">
                <a:solidFill>
                  <a:srgbClr val="242424"/>
                </a:solidFill>
              </a:rPr>
              <a:t>από την Eneco Group με άδεια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Συνεργασία: Συλλογικές ενεργειακές ομάδες: </a:t>
            </a:r>
            <a:r>
              <a:rPr lang="en-GB" dirty="0">
                <a:solidFill>
                  <a:srgbClr val="242424"/>
                </a:solidFill>
                <a:hlinkClick r:id="rId12"/>
              </a:rPr>
              <a:t>Ενεργειακές κοινότητες report.jpg </a:t>
            </a:r>
            <a:r>
              <a:rPr lang="en-GB" dirty="0">
                <a:solidFill>
                  <a:srgbClr val="242424"/>
                </a:solidFill>
              </a:rPr>
              <a:t>από το Κοινό Κέντρο Ερευνών (JRC) με άδεια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Υποστήριξη άλλων για την εξοικονόμηση ενέργειας: </a:t>
            </a:r>
            <a:r>
              <a:rPr lang="en-GB" sz="1200" dirty="0">
                <a:solidFill>
                  <a:srgbClr val="242424"/>
                </a:solidFill>
                <a:ea typeface="Public Sans"/>
                <a:cs typeface="Public Sans"/>
                <a:sym typeface="Public Sans"/>
                <a:hlinkClick r:id="rId13"/>
              </a:rPr>
              <a:t>Λογαριασμοί ηλεκτρικού ρεύματος με λαμπτήρα και αριθμομηχανή </a:t>
            </a:r>
            <a:r>
              <a:rPr lang="en-GB" sz="1200" dirty="0">
                <a:solidFill>
                  <a:srgbClr val="242424"/>
                </a:solidFill>
                <a:ea typeface="Public Sans"/>
                <a:cs typeface="Public Sans"/>
                <a:sym typeface="Public Sans"/>
              </a:rPr>
              <a:t>από Uswitch.com Images </a:t>
            </a:r>
            <a:r>
              <a:rPr lang="en-GB" dirty="0">
                <a:solidFill>
                  <a:srgbClr val="242424"/>
                </a:solidFill>
              </a:rPr>
              <a:t>με άδεια </a:t>
            </a:r>
            <a:r>
              <a:rPr lang="en-GB" noProof="0" dirty="0">
                <a:solidFill>
                  <a:schemeClr val="dk1"/>
                </a:solidFill>
                <a:ea typeface="Public Sans"/>
                <a:cs typeface="Public Sans"/>
                <a:sym typeface="Public Sans"/>
                <a:hlinkClick r:id="rId11"/>
              </a:rPr>
              <a:t>CC BY 2.0</a:t>
            </a:r>
            <a:r>
              <a:rPr lang="en-GB" dirty="0">
                <a:solidFill>
                  <a:srgbClr val="242424"/>
                </a:solidFill>
              </a:rPr>
              <a:t>. Αυτή η εικόνα έχει υποστεί περικοπή.</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Ενεργειακά αποδοτική διαμόρφωση τοπίου: </a:t>
            </a:r>
            <a:r>
              <a:rPr lang="en-GB" dirty="0">
                <a:solidFill>
                  <a:schemeClr val="dk1"/>
                </a:solidFill>
                <a:ea typeface="Public Sans"/>
                <a:cs typeface="Public Sans"/>
                <a:sym typeface="Public Sans"/>
                <a:hlinkClick r:id="rId3"/>
              </a:rPr>
              <a:t>Κάθετοι δασικοί ουρανοξύστες κατοικιών στο Μιλάνο της Ιταλίας</a:t>
            </a:r>
            <a:r>
              <a:rPr lang="en-GB" dirty="0">
                <a:solidFill>
                  <a:schemeClr val="dk1"/>
                </a:solidFill>
                <a:ea typeface="Public Sans"/>
                <a:cs typeface="Public Sans"/>
                <a:sym typeface="Public Sans"/>
              </a:rPr>
              <a:t>, από τη Sophie Otto στο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Τακτική συντήρηση και επιθεωρήσεις: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από τον HS You με άδεια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Αναβάθμιση σε ενεργειακά αποδοτικό φωτισμό: </a:t>
            </a:r>
            <a:r>
              <a:rPr lang="en-GB" noProof="0" dirty="0">
                <a:solidFill>
                  <a:schemeClr val="dk1"/>
                </a:solidFill>
                <a:ea typeface="Public Sans"/>
                <a:cs typeface="Public Sans"/>
                <a:sym typeface="Public Sans"/>
                <a:hlinkClick r:id="rId7"/>
              </a:rPr>
              <a:t>UMAX U-Smart </a:t>
            </a:r>
            <a:r>
              <a:rPr lang="en-GB" noProof="0" dirty="0" err="1">
                <a:solidFill>
                  <a:schemeClr val="dk1"/>
                </a:solidFill>
                <a:ea typeface="Public Sans"/>
                <a:cs typeface="Public Sans"/>
                <a:sym typeface="Public Sans"/>
                <a:hlinkClick r:id="rId7"/>
              </a:rPr>
              <a:t>Wifi </a:t>
            </a:r>
            <a:r>
              <a:rPr lang="en-GB" noProof="0" dirty="0">
                <a:solidFill>
                  <a:schemeClr val="dk1"/>
                </a:solidFill>
                <a:ea typeface="Public Sans"/>
                <a:cs typeface="Public Sans"/>
                <a:sym typeface="Public Sans"/>
                <a:hlinkClick r:id="rId7"/>
              </a:rPr>
              <a:t>Bulb </a:t>
            </a:r>
            <a:r>
              <a:rPr lang="en-GB" noProof="0" dirty="0">
                <a:solidFill>
                  <a:schemeClr val="dk1"/>
                </a:solidFill>
                <a:ea typeface="Public Sans"/>
                <a:cs typeface="Public Sans"/>
                <a:sym typeface="Public Sans"/>
              </a:rPr>
              <a:t>από τον Jirka Matousek με άδεια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Εφαρμογή λύσεων ανανεώσιμης ενέργειας: </a:t>
            </a:r>
            <a:r>
              <a:rPr lang="en-GB" dirty="0">
                <a:solidFill>
                  <a:schemeClr val="dk1"/>
                </a:solidFill>
                <a:ea typeface="Public Sans"/>
                <a:cs typeface="Public Sans"/>
                <a:sym typeface="Public Sans"/>
                <a:hlinkClick r:id="rId9"/>
              </a:rPr>
              <a:t>Καθαρή ενέργεια στη δουλειά για </a:t>
            </a:r>
            <a:r>
              <a:rPr lang="en-GB" dirty="0" err="1">
                <a:solidFill>
                  <a:schemeClr val="dk1"/>
                </a:solidFill>
                <a:ea typeface="Public Sans"/>
                <a:cs typeface="Public Sans"/>
                <a:sym typeface="Public Sans"/>
                <a:hlinkClick r:id="rId9"/>
              </a:rPr>
              <a:t>την Ημέρα της Γης</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από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Η εξερεύνηση κάθε βήματος ξεκινά με μια ερώτηση που σας καλεί να σκεφτείτε. Αφιερώστε λίγο χρόνο για να σκεφτείτε κάθε ερώτηση, πριν προχωρήσετε στην επόμενη διαφάνεια.</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επεξεργαστείτε κάθε βήμα με τη σειρά. Εναλλακτικά, μπορείτε να επιλέξετε ένα συγκεκριμένο βήμα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εύκολα βήματα για ιδιοκτήτες σπιτιών και εκμισθωτές</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Γιατί να επενδύσετε σε ψηφιακές τεχνολογίες ενέργειας;</a:t>
            </a:r>
          </a:p>
          <a:p>
            <a:pPr marL="342900" indent="-342900" latinLnBrk="0">
              <a:buFont typeface="+mj-lt"/>
              <a:buAutoNum type="arabicPeriod"/>
            </a:pPr>
            <a:r>
              <a:rPr lang="en-GB" sz="1200" noProof="0" dirty="0">
                <a:ea typeface="Public Sans"/>
                <a:cs typeface="Public Sans"/>
                <a:sym typeface="Public Sans"/>
              </a:rPr>
              <a:t>Κατανόηση της δικής σας ενεργειακής κατανάλωσης.</a:t>
            </a:r>
          </a:p>
          <a:p>
            <a:pPr marL="342900" indent="-342900" latinLnBrk="0">
              <a:buFont typeface="+mj-lt"/>
              <a:buAutoNum type="arabicPeriod"/>
            </a:pPr>
            <a:r>
              <a:rPr lang="en-GB" sz="1200" noProof="0" dirty="0">
                <a:ea typeface="Public Sans"/>
                <a:cs typeface="Public Sans"/>
                <a:sym typeface="Public Sans"/>
              </a:rPr>
              <a:t>Γίνετε παραγωγός-καταναλωτής.</a:t>
            </a:r>
          </a:p>
          <a:p>
            <a:pPr marL="342900" indent="-342900" latinLnBrk="0">
              <a:buFont typeface="+mj-lt"/>
              <a:buAutoNum type="arabicPeriod"/>
            </a:pPr>
            <a:r>
              <a:rPr lang="en-GB" sz="1200" noProof="0" dirty="0">
                <a:ea typeface="Public Sans"/>
                <a:cs typeface="Public Sans"/>
                <a:sym typeface="Public Sans"/>
              </a:rPr>
              <a:t>Συνεργασία: ενεργειακές κοινότητες.</a:t>
            </a:r>
          </a:p>
          <a:p>
            <a:pPr marL="342900" indent="-342900" latinLnBrk="0">
              <a:buFont typeface="+mj-lt"/>
              <a:buAutoNum type="arabicPeriod"/>
            </a:pPr>
            <a:r>
              <a:rPr lang="en-GB" sz="1200" noProof="0" dirty="0">
                <a:ea typeface="Public Sans"/>
                <a:cs typeface="Public Sans"/>
                <a:sym typeface="Public Sans"/>
              </a:rPr>
              <a:t>Υποστηρίξτε τους άλλους να εξοικονομήσουν ενέργεια.</a:t>
            </a:r>
          </a:p>
          <a:p>
            <a:pPr marL="342900" indent="-342900" latinLnBrk="0">
              <a:buFont typeface="+mj-lt"/>
              <a:buAutoNum type="arabicPeriod"/>
            </a:pPr>
            <a:r>
              <a:rPr lang="en-GB" sz="1200" noProof="0" dirty="0">
                <a:ea typeface="Public Sans"/>
                <a:cs typeface="Public Sans"/>
                <a:sym typeface="Public Sans"/>
              </a:rPr>
              <a:t>Ενεργειακά αποδοτική διαμόρφωση του τοπίου.</a:t>
            </a:r>
          </a:p>
          <a:p>
            <a:pPr marL="342900" indent="-342900" latinLnBrk="0">
              <a:buFont typeface="+mj-lt"/>
              <a:buAutoNum type="arabicPeriod"/>
            </a:pPr>
            <a:r>
              <a:rPr lang="en-GB" sz="1200" noProof="0" dirty="0">
                <a:ea typeface="Public Sans"/>
                <a:cs typeface="Public Sans"/>
                <a:sym typeface="Public Sans"/>
              </a:rPr>
              <a:t>Τακτική συντήρηση και επιθεωρήσεις.</a:t>
            </a:r>
          </a:p>
          <a:p>
            <a:pPr marL="342900" indent="-342900" latinLnBrk="0">
              <a:buFont typeface="+mj-lt"/>
              <a:buAutoNum type="arabicPeriod"/>
            </a:pPr>
            <a:r>
              <a:rPr lang="en-GB" sz="1200" noProof="0" dirty="0">
                <a:ea typeface="Public Sans"/>
                <a:cs typeface="Public Sans"/>
                <a:sym typeface="Public Sans"/>
              </a:rPr>
              <a:t>Αναβάθμιση σε ενεργειακά αποδοτικό φωτισμό.</a:t>
            </a:r>
          </a:p>
          <a:p>
            <a:pPr marL="342900" indent="-342900" latinLnBrk="0">
              <a:buFont typeface="+mj-lt"/>
              <a:buAutoNum type="arabicPeriod"/>
            </a:pPr>
            <a:r>
              <a:rPr lang="en-GB" sz="1200" noProof="0" dirty="0">
                <a:ea typeface="Public Sans"/>
                <a:cs typeface="Public Sans"/>
                <a:sym typeface="Public Sans"/>
              </a:rPr>
              <a:t> Εφαρμογή λύσεων ανανεώσιμης ενέργειας.</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Γιατί να επενδύσετε σε ψηφιακές τεχνολογίες ενέργειας;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5"/>
                </a:solidFill>
              </a:rPr>
              <a:t>Πώς μπορούν οι ψηφιακές τεχνολογίες ενέργειας να σας βοηθήσουν να βελτιστοποιήσετε τη χρήση της ενέργειας και να μειώσετε το κόστος;</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Γιατί να επενδύσετε σε ψηφιακές τεχνολογίες ενέργειας; </a:t>
            </a:r>
            <a:endParaRPr lang="en-US" sz="1050" kern="1200" dirty="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Οι ψηφιακές τεχνολογίες ενέργειας περιλαμβάνουν έξυπνους μετρητές, συστήματα διαχείρισης ενέργειας και έξυπνους θερμοστάτες.</a:t>
            </a:r>
          </a:p>
          <a:p>
            <a:pPr marL="457200" indent="-457200" latinLnBrk="0">
              <a:buChar char="•"/>
            </a:pPr>
            <a:r>
              <a:rPr lang="en-GB" sz="1200" noProof="1">
                <a:solidFill>
                  <a:srgbClr val="2B2C30"/>
                </a:solidFill>
                <a:ea typeface="Public Sans"/>
                <a:cs typeface="Segoe UI"/>
              </a:rPr>
              <a:t>Οι ψηφιακές τεχνολογίες ενέργειας παρέχουν δεδομένα σε πραγματικό χρόνο σχετικά με την κατανάλωση ενέργειας, τα οποία μπορούν να χρησιμοποιηθούν για την απομακρυσμένη παρακολούθηση και βελτιστοποίηση της χρήσης ενέργειας, π.χ. μέσω εφαρμογών για smartphone. </a:t>
            </a:r>
          </a:p>
          <a:p>
            <a:pPr marL="457200" indent="-457200" latinLnBrk="0">
              <a:buChar char="•"/>
            </a:pPr>
            <a:r>
              <a:rPr lang="en-GB" sz="1200" dirty="0">
                <a:solidFill>
                  <a:srgbClr val="2B2C30"/>
                </a:solidFill>
                <a:cs typeface="Segoe UI"/>
              </a:rPr>
              <a:t>Μπορεί να υπάρχουν ώρες της ημέρας κατά τις οποίες καταναλώνετε περισσότερη ενέργεια. Οι ψηφιακές τεχνολογίες ενέργειας σας επιτρέπουν να εντοπίσετε τάσεις και ευκαιρίες για μείωση της κατανάλωσης.</a:t>
            </a:r>
          </a:p>
          <a:p>
            <a:pPr marL="457200" indent="-457200" latinLnBrk="0">
              <a:buChar char="•"/>
            </a:pPr>
            <a:r>
              <a:rPr lang="en-GB" sz="1200" noProof="1">
                <a:solidFill>
                  <a:srgbClr val="2B2C30"/>
                </a:solidFill>
                <a:ea typeface="Public Sans"/>
                <a:cs typeface="Segoe UI"/>
              </a:rPr>
              <a:t>Εάν είστε ιδιοκτήτης ακινήτου, αυτού του είδους οι τεχνολογίες μπορούν να βελτιώσουν την ικανοποίηση των ενοικιαστών, παρέχοντάς τους εργαλεία για να κατανοήσουν και να διαχειριστούν καλύτερα τη δική τους κατανάλωση ενέργειας.</a:t>
            </a:r>
            <a:endParaRPr lang="en-GB" sz="1200" noProof="1">
              <a:solidFill>
                <a:srgbClr val="2B2C30"/>
              </a:solidFill>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Κατανόηση της δικής σας κατανάλωσης ενέργειας</a:t>
            </a:r>
            <a:endParaRPr lang="en-US" sz="1050" kern="1200" dirty="0">
              <a:solidFill>
                <a:schemeClr val="bg1"/>
              </a:solidFill>
              <a:latin typeface="+mn-lt"/>
              <a:ea typeface="+mn-ea"/>
              <a:cs typeface="+mn-cs"/>
            </a:endParaRPr>
          </a:p>
          <a:p>
            <a:pPr algn="ctr" latinLnBrk="0"/>
            <a:r>
              <a:rPr lang="en-GB" sz="1200" i="1" dirty="0">
                <a:solidFill>
                  <a:schemeClr val="accent5"/>
                </a:solidFill>
              </a:rPr>
              <a:t>Πώς μπορεί η κατανόηση της ενεργειακής σας κατανάλωσης να σας βοηθήσει να εξοικονομήσετε ενέργεια και να μειώσετε τους λογαριασμούς ηλεκτρικού ρεύματος;</a:t>
            </a:r>
          </a:p>
          <a:p>
            <a:pPr algn="ctr" latinLnBrk="0"/>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Κατανόηση της δικής σας κατανάλωσης ενέργειας</a:t>
            </a:r>
            <a:endParaRPr lang="en-US" sz="1050" kern="1200" dirty="0">
              <a:solidFill>
                <a:schemeClr val="bg1"/>
              </a:solidFill>
              <a:latin typeface="+mn-lt"/>
              <a:ea typeface="+mn-ea"/>
              <a:cs typeface="+mn-cs"/>
            </a:endParaRPr>
          </a:p>
          <a:p>
            <a:pPr marL="457200" indent="-457200" latinLnBrk="0">
              <a:buFontTx/>
              <a:buChar char="•"/>
            </a:pPr>
            <a:r>
              <a:rPr lang="en-GB" sz="2200" dirty="0">
                <a:solidFill>
                  <a:srgbClr val="2B2C30"/>
                </a:solidFill>
                <a:cs typeface="Segoe UI"/>
              </a:rPr>
              <a:t>Ένας έξυπνος μετρητής επιτρέπει σε εσάς και στον πάροχο ενέργειας σας να παρακολουθείτε και να αναλύετε τα πρότυπα κατανάλωσης ενέργειας σε πραγματικό χρόνο. </a:t>
            </a:r>
            <a:endParaRPr lang="en-GB" sz="2200" noProof="0" dirty="0">
              <a:solidFill>
                <a:srgbClr val="2B2C30"/>
              </a:solidFill>
              <a:ea typeface="Public Sans"/>
              <a:cs typeface="Segoe UI"/>
            </a:endParaRPr>
          </a:p>
          <a:p>
            <a:pPr marL="457200" indent="-457200" latinLnBrk="0">
              <a:buFontTx/>
              <a:buChar char="•"/>
            </a:pPr>
            <a:r>
              <a:rPr lang="en-GB" sz="2200" dirty="0">
                <a:solidFill>
                  <a:srgbClr val="2B2C30"/>
                </a:solidFill>
                <a:ea typeface="Public Sans"/>
                <a:cs typeface="Segoe UI"/>
              </a:rPr>
              <a:t>Μπορείτε </a:t>
            </a:r>
            <a:r>
              <a:rPr lang="en-GB" sz="2200" noProof="0" dirty="0">
                <a:solidFill>
                  <a:srgbClr val="2B2C30"/>
                </a:solidFill>
                <a:ea typeface="Public Sans"/>
                <a:cs typeface="Segoe UI"/>
              </a:rPr>
              <a:t>να εξετάσετε τα δεδομένα για να εντοπίσετε τάσεις, ώρες αιχμής στη χρήση και τομείς όπου η ενέργεια </a:t>
            </a:r>
            <a:r>
              <a:rPr lang="en-GB" sz="2200" dirty="0">
                <a:solidFill>
                  <a:srgbClr val="2B2C30"/>
                </a:solidFill>
                <a:ea typeface="Public Sans"/>
                <a:cs typeface="Segoe UI"/>
              </a:rPr>
              <a:t>θα μπορούσε να χρησιμοποιηθεί πιο αποτελεσματικά</a:t>
            </a:r>
            <a:r>
              <a:rPr lang="en-GB" sz="2200" noProof="0" dirty="0">
                <a:solidFill>
                  <a:srgbClr val="2B2C30"/>
                </a:solidFill>
                <a:ea typeface="Public Sans"/>
                <a:cs typeface="Segoe UI"/>
              </a:rPr>
              <a:t>. </a:t>
            </a:r>
          </a:p>
          <a:p>
            <a:pPr marL="457200" indent="-457200" latinLnBrk="0">
              <a:buFontTx/>
              <a:buChar char="•"/>
            </a:pPr>
            <a:r>
              <a:rPr lang="en-GB" sz="2200" dirty="0">
                <a:solidFill>
                  <a:srgbClr val="2B2C30"/>
                </a:solidFill>
                <a:ea typeface="Public Sans"/>
                <a:cs typeface="Segoe UI"/>
              </a:rPr>
              <a:t>Μπορείτε </a:t>
            </a:r>
            <a:r>
              <a:rPr lang="en-GB" sz="2200" noProof="0" dirty="0">
                <a:solidFill>
                  <a:srgbClr val="2B2C30"/>
                </a:solidFill>
                <a:ea typeface="Public Sans"/>
                <a:cs typeface="Segoe UI"/>
              </a:rPr>
              <a:t>να χρησιμοποιήσετε αυτές τις πληροφορίες για να εφαρμόσετε μέτρα εξοικονόμησης ενέργειας, χωρίς </a:t>
            </a:r>
            <a:r>
              <a:rPr lang="en-GB" sz="2200" dirty="0">
                <a:solidFill>
                  <a:srgbClr val="2B2C30"/>
                </a:solidFill>
                <a:cs typeface="Segoe UI"/>
              </a:rPr>
              <a:t>να μειώσετε την ευκολία ή την άνεση. Για παράδειγμα: </a:t>
            </a:r>
          </a:p>
          <a:p>
            <a:pPr marL="914400" lvl="1" indent="-457200" latinLnBrk="0">
              <a:buFontTx/>
              <a:buChar char="•"/>
            </a:pPr>
            <a:r>
              <a:rPr lang="en-GB" sz="2200" dirty="0">
                <a:solidFill>
                  <a:srgbClr val="2B2C30"/>
                </a:solidFill>
                <a:cs typeface="Segoe UI"/>
                <a:hlinkClick r:id="rId3"/>
              </a:rPr>
              <a:t>Αποσυνδέοντας τις συσκευές όταν δεν τις χρησιμοποιείτε - αντί να τις αφήνετε σε κατάσταση αναμονής </a:t>
            </a:r>
            <a:r>
              <a:rPr lang="en-GB" sz="2200" dirty="0">
                <a:solidFill>
                  <a:srgbClr val="2B2C30"/>
                </a:solidFill>
                <a:cs typeface="Segoe UI"/>
              </a:rPr>
              <a:t>- μειώνετε την κατανάλωση ενέργειας. </a:t>
            </a:r>
          </a:p>
          <a:p>
            <a:pPr marL="914400" lvl="1" indent="-457200" latinLnBrk="0">
              <a:buFontTx/>
              <a:buChar char="•"/>
            </a:pPr>
            <a:r>
              <a:rPr lang="en-GB" sz="2200" dirty="0">
                <a:solidFill>
                  <a:srgbClr val="2B2C30"/>
                </a:solidFill>
                <a:cs typeface="Segoe UI"/>
                <a:hlinkClick r:id="rId4"/>
              </a:rPr>
              <a:t>Οι έξυπνες πολύπριζες </a:t>
            </a:r>
            <a:r>
              <a:rPr lang="en-GB" sz="2200" dirty="0">
                <a:solidFill>
                  <a:srgbClr val="2B2C30"/>
                </a:solidFill>
                <a:cs typeface="Segoe UI"/>
              </a:rPr>
              <a:t>μπορούν επίσης να σας βοηθήσουν να διαχειριστείτε πολλαπλές συσκευές με μεγαλύτερη αποδοτικότητα. </a:t>
            </a:r>
            <a:endParaRPr lang="en-GB" sz="2200" noProof="0" dirty="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err="1"/>
              <a:t>https://science.howstuffworks.com/environmental/green-tech/sustainable/smart-power-strip.htm</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Γίνετε παραγωγός-καταναλωτής</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Ποια είναι τα οφέλη του να είσαι prosumer και να επενδύεις σε συστήματα ανανεώσιμης ενέργειας;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D400DE46-BEA8-E144-6E8A-3448818A7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C0811239-FF09-785C-63F5-B18C5501F80C}"/>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777446" cy="5470773"/>
          </a:xfrm>
          <a:prstGeom prst="rect">
            <a:avLst/>
          </a:prstGeom>
        </p:spPr>
        <p:txBody>
          <a:bodyPr/>
          <a:lstStyle/>
          <a:p>
            <a:pPr latinLnBrk="0">
              <a:defRPr/>
            </a:pPr>
            <a:r>
              <a:rPr lang="el-G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Συμμετέχετε στο Ψηφιακή Ενέργεια: </a:t>
            </a:r>
            <a:r>
              <a:rPr lang="el-GR" sz="6000" kern="1200" noProof="1">
                <a:solidFill>
                  <a:schemeClr val="tx1"/>
                </a:solidFill>
                <a:effectLst/>
              </a:rPr>
              <a:t>9 εύκολα βήματα για </a:t>
            </a:r>
            <a:r>
              <a:rPr lang="el-GR" sz="6000" noProof="1"/>
              <a:t>ιδιοκτήτες σπιτιών και εκμισθωτές</a:t>
            </a: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Γίνετε παραγωγός-καταναλωτής</a:t>
            </a:r>
            <a:endParaRPr lang="el-GR" noProof="1">
              <a:effectLst/>
            </a:endParaRPr>
          </a:p>
          <a:p>
            <a:endParaRPr lang="el-G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491346" y="1946048"/>
            <a:ext cx="7700654" cy="5324535"/>
          </a:xfrm>
          <a:prstGeom prst="rect">
            <a:avLst/>
          </a:prstGeom>
          <a:noFill/>
        </p:spPr>
        <p:txBody>
          <a:bodyPr wrap="square" rtlCol="0">
            <a:spAutoFit/>
          </a:bodyPr>
          <a:lstStyle/>
          <a:p>
            <a:pPr marL="342900" indent="-342900">
              <a:buFont typeface="Arial" panose="020B0604020202020204" pitchFamily="34" charset="0"/>
              <a:buChar char="•"/>
            </a:pPr>
            <a:r>
              <a:rPr lang="el-GR" sz="2000" dirty="0"/>
              <a:t>Ο παραγωγός-καταναλωτής είναι κάποιος που παράγει και καταναλώνει ενέργεια.</a:t>
            </a:r>
          </a:p>
          <a:p>
            <a:pPr marL="457200" indent="-457200" latinLnBrk="0">
              <a:buChar char="•"/>
            </a:pPr>
            <a:r>
              <a:rPr lang="en-US" sz="2000" dirty="0" err="1">
                <a:solidFill>
                  <a:srgbClr val="2B2C30"/>
                </a:solidFill>
                <a:ea typeface="Public Sans"/>
                <a:cs typeface="Segoe UI"/>
              </a:rPr>
              <a:t>Γι</a:t>
            </a:r>
            <a:r>
              <a:rPr lang="en-US" sz="2000" dirty="0">
                <a:solidFill>
                  <a:srgbClr val="2B2C30"/>
                </a:solidFill>
                <a:ea typeface="Public Sans"/>
                <a:cs typeface="Segoe UI"/>
              </a:rPr>
              <a:t>α παράδειγμα, αν επενδύσετε σε συστήματα ανανεώσιμης ενέργειας, όπως ηλιακούς συλλέκτες, θα παράγετε τη δική σας ηλεκτρική ενέργεια. Αυτό μειώνει την εξάρτηση από το δίκτυο. Μπορεί επίσης να έχετε τη δυνατότητα να πουλήσετε την πλεονάζουσα ενέργεια στις εταιρείες κοινής ωφέλειας.</a:t>
            </a:r>
          </a:p>
          <a:p>
            <a:pPr marL="457200" indent="-457200" latinLnBrk="0">
              <a:buChar char="•"/>
            </a:pPr>
            <a:r>
              <a:rPr lang="en-US" sz="2000" dirty="0">
                <a:solidFill>
                  <a:srgbClr val="2B2C30"/>
                </a:solidFill>
                <a:ea typeface="Public Sans"/>
                <a:cs typeface="Segoe UI"/>
              </a:rPr>
              <a:t>Η εγκατάσταση ηλιακών συλλεκτών μπορεί να αυξήσει την αξία του ακινήτου σας. </a:t>
            </a:r>
          </a:p>
          <a:p>
            <a:pPr marL="457200" indent="-457200" latinLnBrk="0">
              <a:buChar char="•"/>
            </a:pPr>
            <a:r>
              <a:rPr lang="en-US" sz="2000" dirty="0">
                <a:solidFill>
                  <a:srgbClr val="2B2C30"/>
                </a:solidFill>
                <a:ea typeface="Public Sans"/>
                <a:cs typeface="Segoe UI"/>
              </a:rPr>
              <a:t>Εάν είστε ιδιοκτήτης ακινήτου, η εγκατάσταση ηλιακών συλλεκτών μπορεί επίσης να προσελκύσει ενοικιαστές με περιβαλλοντική συνείδηση.</a:t>
            </a:r>
          </a:p>
          <a:p>
            <a:pPr marL="457200" indent="-457200" latinLnBrk="0">
              <a:buFontTx/>
              <a:buChar char="•"/>
            </a:pPr>
            <a:r>
              <a:rPr lang="en-US" sz="2000" dirty="0">
                <a:solidFill>
                  <a:srgbClr val="2B2C30"/>
                </a:solidFill>
                <a:ea typeface="Public Sans"/>
                <a:cs typeface="Segoe UI"/>
              </a:rPr>
              <a:t>Μπορείτε να χρησιμοποιήσετε τον </a:t>
            </a:r>
            <a:r>
              <a:rPr lang="en-US" sz="2000" dirty="0">
                <a:solidFill>
                  <a:srgbClr val="2B2C30"/>
                </a:solidFill>
                <a:ea typeface="Public Sans"/>
                <a:cs typeface="Segoe UI"/>
                <a:hlinkClick r:id="rId3"/>
              </a:rPr>
              <a:t>υπολογιστή ηλιακών συλλεκτών </a:t>
            </a:r>
            <a:r>
              <a:rPr lang="en-US" sz="2000" dirty="0">
                <a:solidFill>
                  <a:srgbClr val="2B2C30"/>
                </a:solidFill>
                <a:ea typeface="Public Sans"/>
                <a:cs typeface="Segoe UI"/>
              </a:rPr>
              <a:t>του Energy Saving Trust για να διερευνήσετε εάν οι ηλιακοί συλλέκτες είναι κατάλληλοι για εσάς.</a:t>
            </a:r>
          </a:p>
          <a:p>
            <a:pPr latinLnBrk="0"/>
            <a:endParaRPr lang="en-US" sz="2000" dirty="0"/>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4. Συνεργασία: Ενεργειακές κοινότητες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dirty="0">
                <a:solidFill>
                  <a:schemeClr val="accent2"/>
                </a:solidFill>
              </a:rPr>
              <a:t>Πώς η συμμετοχή σε μια ενεργειακή κοινότητα μπορεί να αυξήσει την ενεργειακή απόδοση και να μειώσει το κόστος;</a:t>
            </a:r>
          </a:p>
          <a:p>
            <a:pPr algn="ctr" latinLnBrk="0"/>
            <a:endParaRPr lang="en-US" sz="4800" i="1" dirty="0">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4. Συνεργασία: Ενεργειακές κοινότητες </a:t>
            </a:r>
            <a:endParaRPr lang="el-GR" noProof="1">
              <a:effectLst/>
            </a:endParaRPr>
          </a:p>
          <a:p>
            <a:endParaRPr lang="el-G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443991" y="1964353"/>
            <a:ext cx="6504749" cy="440120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Οι ενεργειακές κοινότητες επενδύουν συλλογικά σε έργα ανανεώσιμων πηγών ενέργειας, μοιράζονται πόρους και αλληλοϋποστηρίζονται στην προσπάθεια μείωσης της κατανάλωσης ενέργειας.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Υπάρχουν χιλιάδες ενεργειακές κοινότητες σε όλη την Ευρώπη</a:t>
            </a:r>
            <a:r>
              <a:rPr lang="en-US" sz="2000" dirty="0">
                <a:solidFill>
                  <a:srgbClr val="2B2C30"/>
                </a:solidFill>
                <a:ea typeface="Public Sans"/>
                <a:cs typeface="Segoe UI"/>
              </a:rPr>
              <a:t>.</a:t>
            </a:r>
          </a:p>
          <a:p>
            <a:pPr marL="342900" indent="-342900" latinLnBrk="0">
              <a:buFont typeface="Arial" panose="020B0604020202020204" pitchFamily="34" charset="0"/>
              <a:buChar char="•"/>
            </a:pPr>
            <a:r>
              <a:rPr lang="en-US" sz="2000" dirty="0">
                <a:solidFill>
                  <a:srgbClr val="2B2C30"/>
                </a:solidFill>
                <a:ea typeface="Public Sans"/>
                <a:cs typeface="Segoe UI"/>
              </a:rPr>
              <a:t>Γίνετε μέλος ή δημιουργήστε μια ενεργειακή κοινότητα για να συνεργαστείτε με τους γείτονές σας σε πρωτοβουλίες εξοικονόμησης ενέργειας. </a:t>
            </a:r>
            <a:endParaRPr lang="en-US" sz="2000" dirty="0">
              <a:ea typeface="Public Sans"/>
            </a:endParaRPr>
          </a:p>
          <a:p>
            <a:pPr marL="342900" indent="-342900" latinLnBrk="0">
              <a:buFont typeface="Arial" panose="020B0604020202020204" pitchFamily="34" charset="0"/>
              <a:buChar char="•"/>
            </a:pPr>
            <a:r>
              <a:rPr lang="en-US" sz="2000" dirty="0">
                <a:solidFill>
                  <a:srgbClr val="2B2C30"/>
                </a:solidFill>
                <a:ea typeface="Public Sans"/>
                <a:cs typeface="Segoe UI"/>
              </a:rPr>
              <a:t>Με τη συνεργασία, τα μέλη μπορούν να επωφεληθούν από την ανταλλαγή γνώσεων, τη μαζική αγοραστική δύναμη και τις συλλογικές διαπραγματεύσεις για καλύτερες τιμές ενέργειας.</a:t>
            </a:r>
            <a:r>
              <a:rPr lang="en-US" sz="2000" dirty="0">
                <a:solidFill>
                  <a:srgbClr val="2B2C30"/>
                </a:solidFill>
                <a:ea typeface="Public Sans"/>
                <a:cs typeface="Public Sans"/>
              </a:rPr>
              <a:t> </a:t>
            </a:r>
            <a:endParaRPr lang="en-US" sz="2000" dirty="0"/>
          </a:p>
          <a:p>
            <a:pPr marL="342900" indent="-342900" latinLnBrk="0">
              <a:buFont typeface="Arial" panose="020B0604020202020204" pitchFamily="34" charset="0"/>
              <a:buChar char="•"/>
            </a:pPr>
            <a:endParaRPr lang="en-GB" sz="2000" noProof="0" dirty="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Υποστήριξη των άλλων στην εξοικονόμηση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1569660"/>
          </a:xfrm>
          <a:prstGeom prst="rect">
            <a:avLst/>
          </a:prstGeom>
          <a:noFill/>
        </p:spPr>
        <p:txBody>
          <a:bodyPr wrap="square" rtlCol="0">
            <a:spAutoFit/>
          </a:bodyPr>
          <a:lstStyle/>
          <a:p>
            <a:pPr algn="ctr" latinLnBrk="0"/>
            <a:r>
              <a:rPr lang="en-US" sz="4800" i="1" dirty="0">
                <a:solidFill>
                  <a:schemeClr val="accent2"/>
                </a:solidFill>
              </a:rPr>
              <a:t>Πώς μπορείτε να υποστηρίξετε τους άλλους να υιοθετήσουν πρακτικές εξοικονόμησης ενέργειας;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Υποστήριξη άλλων για την εξοικονόμηση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38535" y="2721519"/>
            <a:ext cx="7675982" cy="3477875"/>
          </a:xfrm>
          <a:prstGeom prst="rect">
            <a:avLst/>
          </a:prstGeom>
          <a:noFill/>
        </p:spPr>
        <p:txBody>
          <a:bodyPr wrap="square" rtlCol="0">
            <a:spAutoFit/>
          </a:bodyPr>
          <a:lstStyle/>
          <a:p>
            <a:pPr marL="457200" indent="-457200" latinLnBrk="0">
              <a:buChar char="•"/>
            </a:pPr>
            <a:r>
              <a:rPr lang="en-GB" sz="2000" noProof="0" dirty="0">
                <a:solidFill>
                  <a:srgbClr val="2B2C30"/>
                </a:solidFill>
                <a:ea typeface="Public Sans"/>
                <a:cs typeface="Segoe UI"/>
              </a:rPr>
              <a:t>Ενθαρρύνετε τα άτομα με τα οποία ζείτε ή τους ενοικιαστές σας να κατανοήσουν πώς και πότε καταναλώνουν ενέργεια. </a:t>
            </a:r>
          </a:p>
          <a:p>
            <a:pPr marL="457200" indent="-457200" latinLnBrk="0">
              <a:buChar char="•"/>
            </a:pPr>
            <a:r>
              <a:rPr lang="en-GB" sz="2000" noProof="0" dirty="0">
                <a:solidFill>
                  <a:srgbClr val="2B2C30"/>
                </a:solidFill>
                <a:ea typeface="Public Sans"/>
                <a:cs typeface="Segoe UI"/>
              </a:rPr>
              <a:t>Ποτέ δεν είναι πολύ νωρίς για να σκεφτείτε την εξοικονόμηση ενέργειας! Διαβάστε μερικές </a:t>
            </a:r>
            <a:r>
              <a:rPr lang="en-GB" sz="2000" noProof="0" dirty="0">
                <a:solidFill>
                  <a:srgbClr val="2B2C30"/>
                </a:solidFill>
                <a:ea typeface="Public Sans"/>
                <a:cs typeface="Segoe UI"/>
                <a:hlinkClick r:id="rId3"/>
              </a:rPr>
              <a:t>συμβουλές εξοικονόμησης ενέργειας για παιδιά </a:t>
            </a:r>
            <a:r>
              <a:rPr lang="en-GB" sz="2000" noProof="0" dirty="0">
                <a:solidFill>
                  <a:srgbClr val="2B2C30"/>
                </a:solidFill>
                <a:ea typeface="Public Sans"/>
                <a:cs typeface="Segoe UI"/>
              </a:rPr>
              <a:t>ή δείτε αυτό το άρθρο της BBC Bitesize σχετικά με </a:t>
            </a:r>
            <a:r>
              <a:rPr lang="en-GB" sz="2000" noProof="0" dirty="0">
                <a:solidFill>
                  <a:srgbClr val="2B2C30"/>
                </a:solidFill>
                <a:ea typeface="Public Sans"/>
                <a:cs typeface="Segoe UI"/>
                <a:hlinkClick r:id="rId4"/>
              </a:rPr>
              <a:t>την εξοικονόμηση ενέργειας</a:t>
            </a:r>
            <a:r>
              <a:rPr lang="en-GB" sz="2000" noProof="0" dirty="0">
                <a:solidFill>
                  <a:srgbClr val="2B2C30"/>
                </a:solidFill>
                <a:ea typeface="Public Sans"/>
                <a:cs typeface="Segoe UI"/>
              </a:rPr>
              <a:t>.</a:t>
            </a:r>
          </a:p>
          <a:p>
            <a:pPr marL="457200" indent="-457200" latinLnBrk="0">
              <a:buChar char="•"/>
            </a:pPr>
            <a:r>
              <a:rPr lang="en-GB" sz="2000" noProof="0" dirty="0">
                <a:solidFill>
                  <a:srgbClr val="2B2C30"/>
                </a:solidFill>
                <a:ea typeface="Public Sans"/>
                <a:cs typeface="Segoe UI"/>
              </a:rPr>
              <a:t>Αν είστε ιδιοκτήτης ακινήτου, θα μπορούσατε να προσφέρετε κίνητρα στους ενοικιαστές που συμμετέχουν ενεργά σε πρωτοβουλίες εξοικονόμησης ενέργειας, όπως μείωση του ενοικίου ή πιστώσεις στους λογαριασμούς κοινής ωφέλειας. </a:t>
            </a:r>
            <a:endParaRPr lang="en-GB" sz="2000" noProof="0" dirty="0">
              <a:ea typeface="Public Sans"/>
            </a:endParaRPr>
          </a:p>
          <a:p>
            <a:pPr latinLnBrk="0"/>
            <a:endParaRPr lang="en-GB" sz="2000" noProof="0" dirty="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Ενεργειακά αποδοτικός εξωραϊσμός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Πώς μπορεί η ενεργειακά αποδοτική διαμόρφωση του τοπίου να μειώσει το κόστος ενέργειας και να βελτιώσει την άνεση;</a:t>
            </a:r>
          </a:p>
          <a:p>
            <a:pPr algn="ctr" latinLnBrk="0"/>
            <a:endParaRPr lang="en-US" sz="4800" i="1" dirty="0">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Ενεργειακά αποδοτική διαμόρφωση του τοπίου </a:t>
            </a:r>
            <a:endParaRPr lang="el-GR" noProof="1">
              <a:effectLst/>
            </a:endParaRPr>
          </a:p>
          <a:p>
            <a:endParaRPr lang="el-GR"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032465"/>
            <a:ext cx="6075123" cy="452431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Ο τρόπος με τον οποίο διαμορφώνουμε τους εξωτερικούς χώρους μπορεί να μειώσει την κατανάλωση ενέργειας, αυξάνοντας παράλληλα την άνεση και τη βιοποικιλότητα. </a:t>
            </a:r>
          </a:p>
          <a:p>
            <a:pPr marL="342900" indent="-342900" latinLnBrk="0">
              <a:buFont typeface="Arial" panose="020B0604020202020204" pitchFamily="34" charset="0"/>
              <a:buChar char="•"/>
            </a:pPr>
            <a:r>
              <a:rPr lang="en-US" sz="2000" dirty="0">
                <a:solidFill>
                  <a:srgbClr val="2B2C30"/>
                </a:solidFill>
                <a:ea typeface="Public Sans"/>
                <a:cs typeface="Segoe UI"/>
              </a:rPr>
              <a:t>Για παράδειγμα: </a:t>
            </a:r>
          </a:p>
          <a:p>
            <a:pPr marL="800100" lvl="1" indent="-342900" latinLnBrk="0">
              <a:buFont typeface="Arial" panose="020B0604020202020204" pitchFamily="34" charset="0"/>
              <a:buChar char="•"/>
            </a:pPr>
            <a:r>
              <a:rPr lang="en-US" sz="2000" dirty="0">
                <a:solidFill>
                  <a:srgbClr val="2B2C30"/>
                </a:solidFill>
                <a:ea typeface="Public Sans"/>
                <a:cs typeface="Segoe UI"/>
              </a:rPr>
              <a:t>Η φύτευση δέντρων μπορεί να βοηθήσει στην ψύξη των κτιρίων </a:t>
            </a:r>
          </a:p>
          <a:p>
            <a:pPr marL="800100" lvl="1" indent="-342900" latinLnBrk="0">
              <a:buFont typeface="Arial" panose="020B0604020202020204" pitchFamily="34" charset="0"/>
              <a:buChar char="•"/>
            </a:pPr>
            <a:r>
              <a:rPr lang="en-US" sz="2000" dirty="0">
                <a:solidFill>
                  <a:srgbClr val="2B2C30"/>
                </a:solidFill>
                <a:ea typeface="Public Sans"/>
                <a:cs typeface="Segoe UI"/>
              </a:rPr>
              <a:t>Η χρήση ανθεκτικών στην ξηρασία φυτών μπορεί να μειώσει την κατανάλωση νερού</a:t>
            </a:r>
          </a:p>
          <a:p>
            <a:pPr marL="342900" indent="-342900" latinLnBrk="0">
              <a:buFont typeface="Arial" panose="020B0604020202020204" pitchFamily="34" charset="0"/>
              <a:buChar char="•"/>
            </a:pPr>
            <a:r>
              <a:rPr lang="en-US" sz="2000" dirty="0">
                <a:solidFill>
                  <a:srgbClr val="2B2C30"/>
                </a:solidFill>
                <a:ea typeface="Public Sans"/>
                <a:cs typeface="Segoe UI"/>
              </a:rPr>
              <a:t>Η διαμόρφωση του τοπίου μπορεί επίσης να χρησιμοποιηθεί για τη βελτίωση της μόνωσης και τη μείωση της ανάγκης για θέρμανση και ψύξη.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Μάθετε περισσότερα για τον ενεργειακά αποδοτικό σχεδιασμό τοπίου</a:t>
            </a:r>
            <a:r>
              <a:rPr lang="en-US" sz="2000" dirty="0">
                <a:solidFill>
                  <a:srgbClr val="2B2C30"/>
                </a:solidFill>
                <a:ea typeface="Public Sans"/>
                <a:cs typeface="Segoe UI"/>
              </a:rPr>
              <a:t>. </a:t>
            </a:r>
            <a:endParaRPr lang="en-US" sz="2000" dirty="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Τακτική συντήρηση και επιθεωρήσεις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Γιατί η τακτική συντήρηση και επιθεώρηση είναι σημαντική για την ενεργειακή απόδοση;</a:t>
            </a:r>
          </a:p>
          <a:p>
            <a:pPr algn="ctr" latinLnBrk="0"/>
            <a:endParaRPr lang="en-US" sz="4800" i="1" dirty="0">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FF838B-BFE6-EDA6-76BC-6105074602D6}"/>
              </a:ext>
            </a:extLst>
          </p:cNvPr>
          <p:cNvSpPr txBox="1"/>
          <p:nvPr/>
        </p:nvSpPr>
        <p:spPr>
          <a:xfrm>
            <a:off x="4896067" y="2101736"/>
            <a:ext cx="6726476" cy="4154984"/>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Η συντήρηση του σπιτιού ή της ιδιοκτησίας σας είναι σημαντική. </a:t>
            </a:r>
          </a:p>
          <a:p>
            <a:pPr marL="457200" indent="-457200" latinLnBrk="0">
              <a:buChar char="•"/>
            </a:pPr>
            <a:r>
              <a:rPr lang="en-US" sz="2000" dirty="0">
                <a:solidFill>
                  <a:srgbClr val="2B2C30"/>
                </a:solidFill>
                <a:ea typeface="Public Sans"/>
                <a:cs typeface="Segoe UI"/>
              </a:rPr>
              <a:t>Θα πρέπει να εξετάζετε το ενδεχόμενο τακτικής συντήρησης και επιθεώρησης των συστημάτων θέρμανσης, εξαερισμού και κλιματισμού (AVAC), της μόνωσης και των παραθύρων, προκειμένου να διασφαλίζετε την αποτελεσματική λειτουργία τους. </a:t>
            </a:r>
          </a:p>
          <a:p>
            <a:pPr marL="457200" indent="-457200" latinLnBrk="0">
              <a:buChar char="•"/>
            </a:pPr>
            <a:r>
              <a:rPr lang="en-US" sz="2000" dirty="0">
                <a:solidFill>
                  <a:srgbClr val="2B2C30"/>
                </a:solidFill>
                <a:ea typeface="Public Sans"/>
                <a:cs typeface="Segoe UI"/>
              </a:rPr>
              <a:t>Αντιμετωπίστε άμεσα τυχόν προβλήματα για να αποτρέψετε τη σπατάλη ενέργειας και να διατηρήσετε τη βέλτιστη απόδοση του σπιτιού σας.</a:t>
            </a:r>
          </a:p>
          <a:p>
            <a:pPr marL="457200" indent="-457200" latinLnBrk="0">
              <a:buChar char="•"/>
            </a:pPr>
            <a:r>
              <a:rPr lang="en-US" sz="2000" dirty="0">
                <a:solidFill>
                  <a:srgbClr val="2B2C30"/>
                </a:solidFill>
                <a:cs typeface="Segoe UI"/>
              </a:rPr>
              <a:t>Δώστε προτεραιότητα στην ενεργειακή απόδοση όταν εξετάζετε αναβαθμίσεις του σπιτιού, νέα συστήματα και συσκευές.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Τακτική συντήρηση και επιθεωρήσεις</a:t>
            </a:r>
            <a:endParaRPr lang="el-GR" noProof="1">
              <a:effectLst/>
            </a:endParaRPr>
          </a:p>
          <a:p>
            <a:endParaRPr lang="el-GR" noProof="1"/>
          </a:p>
        </p:txBody>
      </p:sp>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Αναβάθμιση σε ενεργειακά αποδοτικό φωτισμό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2308324"/>
          </a:xfrm>
          <a:prstGeom prst="rect">
            <a:avLst/>
          </a:prstGeom>
          <a:noFill/>
        </p:spPr>
        <p:txBody>
          <a:bodyPr wrap="square" rtlCol="0">
            <a:spAutoFit/>
          </a:bodyPr>
          <a:lstStyle/>
          <a:p>
            <a:pPr algn="ctr" latinLnBrk="0"/>
            <a:r>
              <a:rPr lang="en-US" sz="4800" i="1" dirty="0">
                <a:solidFill>
                  <a:schemeClr val="accent2"/>
                </a:solidFill>
              </a:rPr>
              <a:t>Ποια είναι τα οφέλη της αναβάθμισης σε έξυπνο και ενεργειακά αποδοτικό φωτισμό; </a:t>
            </a:r>
          </a:p>
          <a:p>
            <a:pPr algn="ctr" latinLnBrk="0"/>
            <a:endParaRPr lang="en-US" sz="4800" i="1" dirty="0">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el-GR" sz="2800" b="1" noProof="1">
                <a:solidFill>
                  <a:schemeClr val="bg1"/>
                </a:solidFill>
              </a:rPr>
              <a:t>Εισαγωγή</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5847755"/>
          </a:xfrm>
          <a:prstGeom prst="rect">
            <a:avLst/>
          </a:prstGeom>
          <a:noFill/>
        </p:spPr>
        <p:txBody>
          <a:bodyPr wrap="square" rtlCol="0">
            <a:spAutoFit/>
          </a:bodyPr>
          <a:lstStyle/>
          <a:p>
            <a:pPr latinLnBrk="0"/>
            <a:r>
              <a:rPr lang="en-GB" sz="2000" dirty="0"/>
              <a:t>Όταν είστε ιδιοκτήτης του σπιτιού σας ή νοικιάζετε το ακίνητό σας σε ενοικιαστές, ίσως αναρωτιέστε πώς – και γιατί – πρέπει να εμπλακείτε στην ψηφιακή ενεργειακή μετάβαση. </a:t>
            </a:r>
          </a:p>
          <a:p>
            <a:pPr latinLnBrk="0"/>
            <a:endParaRPr lang="en-GB" sz="700" dirty="0"/>
          </a:p>
          <a:p>
            <a:pPr latinLnBrk="0"/>
            <a:r>
              <a:rPr lang="en-GB" sz="2000" dirty="0"/>
              <a:t>Η ψηφιακή ενεργειακή μετάβαση επιτρέπει σε εσάς και στους ενοικιαστές σας να κατανοήσετε καλύτερα την κατανάλωση ενέργειας. Μέσω αυτής της κατανόησης, μπορούμε να λάβουμε τεκμηριωμένες αποφάσεις σχετικά με τον τρόπο εξοικονόμησης ενέργειας, χωρίς ταλαιπωρία ή θυσία της άνεσης. Η επένδυση στην ιδιοκτησία σας μπορεί επίσης να σημαίνει μεγάλες μακροπρόθεσμες εξοικονομήσεις! </a:t>
            </a:r>
          </a:p>
          <a:p>
            <a:pPr latinLnBrk="0"/>
            <a:endParaRPr lang="en-GB" sz="700" dirty="0"/>
          </a:p>
          <a:p>
            <a:pPr latinLnBrk="0"/>
            <a:r>
              <a:rPr lang="en-GB" sz="2000" dirty="0"/>
              <a:t>Σε αυτή τη σύντομη παρουσίαση θα εξετάσουμε: </a:t>
            </a:r>
          </a:p>
          <a:p>
            <a:pPr marL="457200" indent="-457200" latinLnBrk="0">
              <a:buChar char="•"/>
            </a:pPr>
            <a:r>
              <a:rPr lang="en-GB" sz="2000" dirty="0"/>
              <a:t>Γιατί πρέπει να επενδύσετε σε ψηφιακές ενεργειακές τεχνολογίες. </a:t>
            </a:r>
          </a:p>
          <a:p>
            <a:pPr marL="457200" indent="-457200" latinLnBrk="0">
              <a:buChar char="•"/>
            </a:pPr>
            <a:r>
              <a:rPr lang="en-GB" sz="2000" dirty="0"/>
              <a:t>Τις ευκαιρίες και τα οφέλη της επένδυσης στην ιδιοκτησία σας. </a:t>
            </a:r>
          </a:p>
          <a:p>
            <a:pPr marL="457200" indent="-457200" latinLnBrk="0">
              <a:buChar char="•"/>
            </a:pPr>
            <a:r>
              <a:rPr lang="en-GB" sz="2000" dirty="0"/>
              <a:t>Εύκολα βήματα που μπορείτε να ακολουθήσετε για να κατανοήσετε και να μειώσετε την κατανάλωση ενέργειας και ενδεχομένως να εξοικονομήσετε χρήματα.</a:t>
            </a:r>
          </a:p>
          <a:p>
            <a:pPr marL="457200" indent="-457200" latinLnBrk="0">
              <a:buChar char="•"/>
            </a:pPr>
            <a:r>
              <a:rPr lang="en-GB" sz="2000" dirty="0"/>
              <a:t>Εάν νοικιάζετε την ιδιοκτησία σας, πώς μπορείτε να υποστηρίξετε τους ενοικιαστές σας στην εξοικονόμηση ενέργειας.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3" y="704759"/>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Αναβάθμιση σε ενεργειακά αποδοτικό φωτισμό </a:t>
            </a:r>
            <a:endParaRPr lang="el-GR" noProof="1">
              <a:effectLst/>
            </a:endParaRPr>
          </a:p>
          <a:p>
            <a:endParaRPr lang="el-GR"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917232" y="2434812"/>
            <a:ext cx="5897285" cy="440120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Οι λαμπτήρες LED (Light-Emitting Diode) καταναλώνουν σημαντικά λιγότερη ενέργεια και έχουν μεγαλύτερη διάρκεια ζωής, μειώνοντας έτσι τα έξοδα συντήρησης και την κατανάλωση ενέργειας.</a:t>
            </a:r>
          </a:p>
          <a:p>
            <a:pPr marL="457200" indent="-457200" latinLnBrk="0">
              <a:buFontTx/>
              <a:buChar char="•"/>
            </a:pPr>
            <a:r>
              <a:rPr lang="en-US" sz="2000" dirty="0">
                <a:solidFill>
                  <a:srgbClr val="2B2C30"/>
                </a:solidFill>
                <a:ea typeface="Public Sans"/>
                <a:cs typeface="Segoe UI"/>
              </a:rPr>
              <a:t>Σκεφτείτε να αντικαταστήσετε τους παραδοσιακούς λαμπτήρες πυρακτώσεως με έξυπνους και ενεργειακά αποδοτικούς λαμπτήρες LED. </a:t>
            </a:r>
          </a:p>
          <a:p>
            <a:pPr marL="457200" indent="-457200" latinLnBrk="0">
              <a:buChar char="•"/>
            </a:pPr>
            <a:r>
              <a:rPr lang="en-US" sz="2000" dirty="0">
                <a:solidFill>
                  <a:srgbClr val="2B2C30"/>
                </a:solidFill>
                <a:cs typeface="Segoe UI"/>
              </a:rPr>
              <a:t>Οι έξυπνοι λαμπτήρες μπορούν να συμβάλουν στην αύξηση της ευαισθητοποίησης σχετικά με την κατανάλωση ενέργειας και να ενθαρρύνουν την εξοικονόμηση ενέργειας, καθώς μπορούν να ελέγχονται εξ αποστάσεως.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Εφαρμογή λύσεων ανανεώσιμης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dirty="0">
                <a:solidFill>
                  <a:schemeClr val="accent2"/>
                </a:solidFill>
              </a:rPr>
              <a:t>Ποια είναι τα οφέλη από την εφαρμογή λύσεων ανανεώσιμης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Εφαρμογή λύσεων ανανεώσιμης ενέργειας </a:t>
            </a:r>
            <a:endParaRPr lang="el-GR" noProof="1">
              <a:effectLst/>
            </a:endParaRPr>
          </a:p>
        </p:txBody>
      </p:sp>
      <p:sp>
        <p:nvSpPr>
          <p:cNvPr id="4" name="TextBox 3">
            <a:extLst>
              <a:ext uri="{FF2B5EF4-FFF2-40B4-BE49-F238E27FC236}">
                <a16:creationId xmlns:a16="http://schemas.microsoft.com/office/drawing/2014/main" id="{98F002ED-7076-C12C-76BA-4FEBBC6F2705}"/>
              </a:ext>
            </a:extLst>
          </p:cNvPr>
          <p:cNvSpPr txBox="1"/>
          <p:nvPr/>
        </p:nvSpPr>
        <p:spPr>
          <a:xfrm>
            <a:off x="5599134" y="1978208"/>
            <a:ext cx="6075123" cy="4708981"/>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Οι λύσεις ανανεώσιμης ενέργειας - όπως η εγκατάσταση ηλιακών συλλεκτών ή ανεμογεννητριών - υποστηρίζουν την παραγωγή καθαρής ενέργειας.</a:t>
            </a:r>
          </a:p>
          <a:p>
            <a:pPr marL="457200" indent="-457200" latinLnBrk="0">
              <a:buChar char="•"/>
            </a:pPr>
            <a:r>
              <a:rPr lang="en-US" sz="2000" dirty="0">
                <a:solidFill>
                  <a:srgbClr val="2B2C30"/>
                </a:solidFill>
                <a:ea typeface="Public Sans"/>
                <a:cs typeface="Segoe UI"/>
              </a:rPr>
              <a:t>Η μείωση της εξάρτησης από το δίκτυο και η μείωση του κόστους ενέργειας μπορούν να εξοικονομήσουν χρήματα. </a:t>
            </a:r>
          </a:p>
          <a:p>
            <a:pPr marL="457200" indent="-457200" latinLnBrk="0">
              <a:buChar char="•"/>
            </a:pPr>
            <a:r>
              <a:rPr lang="en-US" sz="2000" dirty="0">
                <a:solidFill>
                  <a:srgbClr val="2B2C30"/>
                </a:solidFill>
                <a:ea typeface="Public Sans"/>
                <a:cs typeface="Segoe UI"/>
              </a:rPr>
              <a:t>Οι λύσεις ανανεώσιμης ενέργειας μπορούν να προσελκύσουν ενοικιαστές ή πιθανούς αγοραστές με περιβαλλοντική συνείδηση, όταν πουλάτε το σπίτι σας.</a:t>
            </a:r>
          </a:p>
          <a:p>
            <a:pPr marL="457200" indent="-457200" latinLnBrk="0">
              <a:buChar char="•"/>
            </a:pPr>
            <a:r>
              <a:rPr lang="en-US" sz="2000" dirty="0">
                <a:solidFill>
                  <a:srgbClr val="2B2C30"/>
                </a:solidFill>
                <a:ea typeface="Public Sans"/>
                <a:cs typeface="Segoe UI"/>
              </a:rPr>
              <a:t>Υπάρχουν σχετικές συμβουλές για όλους τους ιδιοκτήτες ακινήτων στο άρθρο </a:t>
            </a:r>
            <a:r>
              <a:rPr lang="en-US" sz="2000" dirty="0">
                <a:solidFill>
                  <a:srgbClr val="2B2C30"/>
                </a:solidFill>
                <a:ea typeface="Public Sans"/>
                <a:cs typeface="Segoe UI"/>
                <a:hlinkClick r:id="rId3"/>
              </a:rPr>
              <a:t>«Πώς οι ιδιοκτήτες ακινήτων μπορούν να δημιουργήσουν ενεργειακά αποδοτικές ιδιοκτησίες</a:t>
            </a:r>
            <a:r>
              <a:rPr lang="en-US" sz="20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el-G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Επόμενα βήματα</a:t>
            </a:r>
            <a:endParaRPr lang="el-GR" noProof="1">
              <a:effectLst/>
            </a:endParaRPr>
          </a:p>
          <a:p>
            <a:endParaRPr lang="el-G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τη ψηφιακή ενεργειακή μετάβαση,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9909" y="3314143"/>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Δείτε τη σειρά σύντομων μαθημάτων της Every1: </a:t>
            </a:r>
            <a:r>
              <a:rPr lang="en-US" altLang="ko-KR" sz="2200" i="1" dirty="0">
                <a:solidFill>
                  <a:srgbClr val="373737"/>
                </a:solidFill>
                <a:ea typeface="맑은 고딕"/>
                <a:hlinkClick r:id="rId3"/>
              </a:rPr>
              <a:t>Βασικά στοιχεία ψηφιακής ενέργειας</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078268"/>
            <a:ext cx="2364667" cy="2123658"/>
          </a:xfrm>
          <a:prstGeom prst="rect">
            <a:avLst/>
          </a:prstGeom>
          <a:noFill/>
        </p:spPr>
        <p:txBody>
          <a:bodyPr wrap="square" rtlCol="0" anchor="t" anchorCtr="0">
            <a:spAutoFit/>
          </a:bodyPr>
          <a:lstStyle/>
          <a:p>
            <a:pPr algn="ctr"/>
            <a:r>
              <a:rPr lang="en-US" altLang="ko-KR" sz="2200" dirty="0">
                <a:solidFill>
                  <a:srgbClr val="373737"/>
                </a:solidFill>
              </a:rPr>
              <a:t>Διαβάστε το ενημερωτικό φυλλάδιο της Every1 </a:t>
            </a:r>
            <a:r>
              <a:rPr lang="en-US" altLang="ko-KR" sz="2200" i="1" dirty="0">
                <a:solidFill>
                  <a:srgbClr val="373737"/>
                </a:solidFill>
                <a:hlinkClick r:id="rId4"/>
              </a:rPr>
              <a:t>Τι είναι μια ενεργειακή κοινότητα και γιατί πρέπει να γίνω μέλος;</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035049"/>
            <a:ext cx="2338969" cy="2123658"/>
          </a:xfrm>
          <a:prstGeom prst="rect">
            <a:avLst/>
          </a:prstGeom>
          <a:noFill/>
        </p:spPr>
        <p:txBody>
          <a:bodyPr wrap="square" rtlCol="0" anchor="t" anchorCtr="0">
            <a:spAutoFit/>
          </a:bodyPr>
          <a:lstStyle/>
          <a:p>
            <a:pPr algn="ctr"/>
            <a:r>
              <a:rPr lang="en-US" altLang="ko-KR" sz="2200" dirty="0">
                <a:solidFill>
                  <a:srgbClr val="373737"/>
                </a:solidFill>
              </a:rPr>
              <a:t>Διαβάστε το άρθρο του Energy Monitor </a:t>
            </a:r>
            <a:r>
              <a:rPr lang="en-US" altLang="ko-KR" sz="2200" i="1" dirty="0">
                <a:solidFill>
                  <a:srgbClr val="373737"/>
                </a:solidFill>
                <a:hlinkClick r:id="rId5"/>
              </a:rPr>
              <a:t>«Διαλύοντας τους μύθους γύρω από τις τεχνολογίες ανανεώσιμων πηγών ενέργειας</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247545"/>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Μάθετε περισσότερα για τα εκπαιδευτικά υλικά του προγράμματος Every1.</a:t>
            </a:r>
            <a:endParaRPr lang="ko-KR" altLang="en-US" sz="2200" dirty="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5909310"/>
          </a:xfrm>
          <a:prstGeom prst="rect">
            <a:avLst/>
          </a:prstGeom>
          <a:noFill/>
        </p:spPr>
        <p:txBody>
          <a:bodyPr wrap="square" lIns="91440" tIns="45720" rIns="91440" bIns="45720" rtlCol="0" anchor="t">
            <a:spAutoFit/>
          </a:bodyPr>
          <a:lstStyle/>
          <a:p>
            <a:pPr latinLnBrk="0"/>
            <a:r>
              <a:rPr lang="en-GB" dirty="0"/>
              <a:t>Αυτή η παρουσίαση με τίτλο </a:t>
            </a:r>
            <a:r>
              <a:rPr lang="en-GB" i="1" dirty="0"/>
              <a:t>«</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Συμμετέχετε</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στο</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Ψηφι</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ακή Ενέργεια: </a:t>
            </a:r>
            <a:r>
              <a:rPr lang="en-US" dirty="0"/>
              <a:t>9 εύκολα βήματα για </a:t>
            </a:r>
            <a:r>
              <a:rPr lang="el-GR" dirty="0"/>
              <a:t>ιδιοκτήτες σπιτιών και εκμισθωτές</a:t>
            </a:r>
            <a:r>
              <a:rPr lang="en-GB" i="1" dirty="0"/>
              <a:t>» </a:t>
            </a:r>
            <a:r>
              <a:rPr lang="en-GB" dirty="0"/>
              <a:t>δημιουργήθηκε από το έργο Every1 και διαθέτει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σπίτι </a:t>
            </a:r>
            <a:r>
              <a:rPr lang="en-US" dirty="0">
                <a:solidFill>
                  <a:schemeClr val="dk1"/>
                </a:solidFill>
                <a:ea typeface="Public Sans"/>
                <a:cs typeface="Public Sans"/>
                <a:sym typeface="Public Sans"/>
              </a:rPr>
              <a:t>της Loraine και του Mark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rPr>
              <a:t>Χαρτί δίπλα σε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από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τον Lukas στο Pexels.com</a:t>
            </a:r>
            <a:endParaRPr lang="en-US" sz="18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Γιατί να επενδύσετε σε ψηφιακές </a:t>
            </a:r>
            <a:r>
              <a:rPr lang="en-US" dirty="0">
                <a:solidFill>
                  <a:schemeClr val="dk1"/>
                </a:solidFill>
                <a:ea typeface="Public Sans"/>
                <a:cs typeface="Public Sans"/>
                <a:sym typeface="Public Sans"/>
              </a:rPr>
              <a:t>τεχνολογίες;: </a:t>
            </a:r>
            <a:r>
              <a:rPr lang="en-GB" b="0" i="0" dirty="0">
                <a:solidFill>
                  <a:srgbClr val="242424"/>
                </a:solidFill>
                <a:effectLst/>
                <a:hlinkClick r:id="rId7"/>
              </a:rPr>
              <a:t>Vorarlberger Kraftwerke-Energy meter (electro)-smart meter-02ASD </a:t>
            </a:r>
            <a:r>
              <a:rPr lang="en-GB" b="0" i="0" dirty="0">
                <a:solidFill>
                  <a:srgbClr val="242424"/>
                </a:solidFill>
                <a:effectLst/>
              </a:rPr>
              <a:t>από </a:t>
            </a:r>
            <a:r>
              <a:rPr lang="en-GB" b="0" i="0" dirty="0" err="1">
                <a:solidFill>
                  <a:srgbClr val="242424"/>
                </a:solidFill>
                <a:effectLst/>
              </a:rPr>
              <a:t>τον Asurnipal </a:t>
            </a:r>
            <a:r>
              <a:rPr lang="en-GB" b="0" i="0" dirty="0">
                <a:solidFill>
                  <a:srgbClr val="242424"/>
                </a:solidFill>
                <a:effectLst/>
              </a:rPr>
              <a:t>με άδεια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Κατανόηση της δικής σας ενεργειακής κατανάλωσης: </a:t>
            </a:r>
            <a:r>
              <a:rPr lang="en-GB" dirty="0">
                <a:solidFill>
                  <a:srgbClr val="242424"/>
                </a:solidFill>
                <a:hlinkClick r:id="rId8"/>
              </a:rPr>
              <a:t>Daily net metering.png </a:t>
            </a:r>
            <a:r>
              <a:rPr lang="en-GB" dirty="0">
                <a:solidFill>
                  <a:srgbClr val="242424"/>
                </a:solidFill>
              </a:rPr>
              <a:t>από Delphi234 με άδεια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Γίνετε παραγωγός-καταναλωτής: </a:t>
            </a:r>
            <a:r>
              <a:rPr lang="en-GB" dirty="0">
                <a:solidFill>
                  <a:srgbClr val="242424"/>
                </a:solidFill>
                <a:hlinkClick r:id="rId10"/>
              </a:rPr>
              <a:t>Ηλιακή ενέργεια, Amersfoort </a:t>
            </a:r>
            <a:r>
              <a:rPr lang="en-GB" dirty="0">
                <a:solidFill>
                  <a:srgbClr val="242424"/>
                </a:solidFill>
              </a:rPr>
              <a:t>από την Eneco Group με άδεια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Συνεργασία: Συλλογικές ενεργειακές ομάδες: </a:t>
            </a:r>
            <a:r>
              <a:rPr lang="en-GB" dirty="0">
                <a:solidFill>
                  <a:srgbClr val="242424"/>
                </a:solidFill>
                <a:hlinkClick r:id="rId12"/>
              </a:rPr>
              <a:t>Ενεργειακές κοινότητες report.jpg </a:t>
            </a:r>
            <a:r>
              <a:rPr lang="en-GB" dirty="0">
                <a:solidFill>
                  <a:srgbClr val="242424"/>
                </a:solidFill>
              </a:rPr>
              <a:t>από το Κοινό Κέντρο Ερευνών (JRC) με άδεια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Υποστήριξη άλλων για την εξοικονόμηση ενέργειας: </a:t>
            </a:r>
            <a:r>
              <a:rPr lang="en-GB" sz="1800" dirty="0">
                <a:solidFill>
                  <a:srgbClr val="242424"/>
                </a:solidFill>
                <a:ea typeface="Public Sans"/>
                <a:cs typeface="Public Sans"/>
                <a:sym typeface="Public Sans"/>
                <a:hlinkClick r:id="rId13"/>
              </a:rPr>
              <a:t>Λογαριασμοί ηλεκτρικού ρεύματος με λαμπτήρα και αριθμομηχανή </a:t>
            </a:r>
            <a:r>
              <a:rPr lang="en-GB" sz="1800" dirty="0">
                <a:solidFill>
                  <a:srgbClr val="242424"/>
                </a:solidFill>
                <a:ea typeface="Public Sans"/>
                <a:cs typeface="Public Sans"/>
                <a:sym typeface="Public Sans"/>
              </a:rPr>
              <a:t>από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a:t>
            </a:r>
            <a:r>
              <a:rPr lang="en-GB" dirty="0">
                <a:solidFill>
                  <a:srgbClr val="242424"/>
                </a:solidFill>
              </a:rPr>
              <a:t>με άδεια </a:t>
            </a:r>
            <a:r>
              <a:rPr lang="en-GB" noProof="0" dirty="0">
                <a:solidFill>
                  <a:schemeClr val="dk1"/>
                </a:solidFill>
                <a:ea typeface="Public Sans"/>
                <a:cs typeface="Public Sans"/>
                <a:sym typeface="Public Sans"/>
                <a:hlinkClick r:id="rId11"/>
              </a:rPr>
              <a:t>CC BY 2.0</a:t>
            </a:r>
            <a:r>
              <a:rPr lang="en-GB" dirty="0">
                <a:solidFill>
                  <a:srgbClr val="242424"/>
                </a:solidFill>
              </a:rPr>
              <a:t>. Αυτή η εικόνα έχει υποστεί περικοπή.</a:t>
            </a:r>
          </a:p>
        </p:txBody>
      </p:sp>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1</a:t>
            </a:r>
            <a:endParaRPr lang="el-GR" noProof="1">
              <a:effectLst/>
            </a:endParaRPr>
          </a:p>
          <a:p>
            <a:endParaRPr lang="el-GR" noProof="1"/>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chemeClr val="dk1"/>
                </a:solidFill>
                <a:ea typeface="Public Sans"/>
                <a:cs typeface="Public Sans"/>
                <a:sym typeface="Public Sans"/>
              </a:rPr>
              <a:t>Ενεργειακά αποδοτική διαμόρφωση τοπίου: </a:t>
            </a:r>
            <a:r>
              <a:rPr lang="en-GB" dirty="0">
                <a:solidFill>
                  <a:schemeClr val="dk1"/>
                </a:solidFill>
                <a:ea typeface="Public Sans"/>
                <a:cs typeface="Public Sans"/>
                <a:sym typeface="Public Sans"/>
                <a:hlinkClick r:id="rId3"/>
              </a:rPr>
              <a:t>Κάθετοι δασικοί ουρανοξύστες κατοικιών στο Μιλάνο της Ιταλίας</a:t>
            </a:r>
            <a:r>
              <a:rPr lang="en-GB" dirty="0">
                <a:solidFill>
                  <a:schemeClr val="dk1"/>
                </a:solidFill>
                <a:ea typeface="Public Sans"/>
                <a:cs typeface="Public Sans"/>
                <a:sym typeface="Public Sans"/>
              </a:rPr>
              <a:t>, από τη Sophie Otto στο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Τακτική συντήρηση και επιθεωρήσεις: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από τον HS You με άδεια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Αναβάθμιση σε ενεργειακά αποδοτικό φωτισμό: </a:t>
            </a:r>
            <a:r>
              <a:rPr lang="en-GB" noProof="0" dirty="0">
                <a:solidFill>
                  <a:schemeClr val="dk1"/>
                </a:solidFill>
                <a:ea typeface="Public Sans"/>
                <a:cs typeface="Public Sans"/>
                <a:sym typeface="Public Sans"/>
                <a:hlinkClick r:id="rId7"/>
              </a:rPr>
              <a:t>UMAX U-Smart Wifi Bulb </a:t>
            </a:r>
            <a:r>
              <a:rPr lang="en-GB" noProof="0" dirty="0">
                <a:solidFill>
                  <a:schemeClr val="dk1"/>
                </a:solidFill>
                <a:ea typeface="Public Sans"/>
                <a:cs typeface="Public Sans"/>
                <a:sym typeface="Public Sans"/>
              </a:rPr>
              <a:t>από τον Jirka Matousek με άδεια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Εφαρμογή λύσεων ανανεώσιμης ενέργειας: </a:t>
            </a:r>
            <a:r>
              <a:rPr lang="en-GB" dirty="0">
                <a:solidFill>
                  <a:schemeClr val="dk1"/>
                </a:solidFill>
                <a:ea typeface="Public Sans"/>
                <a:cs typeface="Public Sans"/>
                <a:sym typeface="Public Sans"/>
                <a:hlinkClick r:id="rId9"/>
              </a:rPr>
              <a:t>Καθαρή ενέργεια στη δουλειά για </a:t>
            </a:r>
            <a:r>
              <a:rPr lang="en-GB" dirty="0" err="1">
                <a:solidFill>
                  <a:schemeClr val="dk1"/>
                </a:solidFill>
                <a:ea typeface="Public Sans"/>
                <a:cs typeface="Public Sans"/>
                <a:sym typeface="Public Sans"/>
                <a:hlinkClick r:id="rId9"/>
              </a:rPr>
              <a:t>την Ημέρα της Γης</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από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l-GR" sz="2800" b="1" kern="1200" noProof="1">
                <a:solidFill>
                  <a:schemeClr val="bg1"/>
                </a:solidFill>
                <a:effectLst/>
              </a:rPr>
              <a:t>Ευχαριστίες 2</a:t>
            </a:r>
            <a:endParaRPr lang="el-GR" sz="2800" b="1" noProof="1">
              <a:solidFill>
                <a:schemeClr val="bg1"/>
              </a:solidFill>
              <a:effectLst/>
            </a:endParaRPr>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el-GR" sz="6000" b="0" kern="1200" noProof="1">
                <a:solidFill>
                  <a:srgbClr val="FFFFFF"/>
                </a:solidFill>
                <a:effectLst/>
                <a:latin typeface="Calibri" panose="020F0502020204030204" pitchFamily="34" charset="0"/>
                <a:ea typeface="맑은 고딕" panose="020B0503020000020004" pitchFamily="34" charset="-127"/>
                <a:cs typeface="+mn-cs"/>
              </a:rPr>
              <a:t>Ευχαριστώ!</a:t>
            </a:r>
            <a:endParaRPr lang="el-GR" noProof="1">
              <a:effectLst/>
            </a:endParaRPr>
          </a:p>
          <a:p>
            <a:endParaRPr lang="el-GR" noProof="1"/>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Η εξερεύνηση κάθε βήματος ξεκινά με μια ερώτηση που σας καλεί να σκεφτείτε. Αφιερώστε λίγο χρόνο για να σκεφτείτε κάθε ερώτηση, πριν προχωρήσετε στην επόμενη διαφάνεια.</a:t>
            </a:r>
          </a:p>
          <a:p>
            <a:pPr latinLnBrk="0"/>
            <a:endParaRPr lang="en-GB" sz="2400" noProof="0" dirty="0">
              <a:solidFill>
                <a:srgbClr val="2B2C30"/>
              </a:solidFill>
              <a:sym typeface="Public Sans"/>
            </a:endParaRPr>
          </a:p>
          <a:p>
            <a:pPr latinLnBrk="0"/>
            <a:r>
              <a:rPr lang="en-GB" sz="2400" dirty="0">
                <a:solidFill>
                  <a:srgbClr val="2B2C30"/>
                </a:solidFill>
                <a:sym typeface="Public Sans"/>
              </a:rPr>
              <a:t>Μπορείτε να επεξεργαστείτε κάθε βήμα με τη σειρά. Εναλλακτικά, μπορείτε να επιλέξετε ένα συγκεκριμένο βήμα που θέλετε να εξερευνήσετε πρώτα μέσω του μενού.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7" y="594231"/>
            <a:ext cx="10515600" cy="1325563"/>
          </a:xfrm>
          <a:prstGeom prst="rect">
            <a:avLst/>
          </a:prstGeom>
        </p:spPr>
        <p:txBody>
          <a:bodyPr/>
          <a:lstStyle/>
          <a:p>
            <a:r>
              <a:rPr lang="el-GR" sz="2800" b="1" noProof="1">
                <a:solidFill>
                  <a:schemeClr val="bg1"/>
                </a:solidFill>
              </a:rPr>
              <a:t>Αυτή η παρουσίαση</a:t>
            </a:r>
          </a:p>
        </p:txBody>
      </p:sp>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9 εύκολα βήματα για ιδιοκτήτες σπιτιών και εκμισθωτές</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Γιατί να επενδύσετε σε ψηφιακές τεχνολογίες ενέργειας;</a:t>
            </a:r>
          </a:p>
          <a:p>
            <a:pPr marL="342900" indent="-342900" latinLnBrk="0">
              <a:buFont typeface="+mj-lt"/>
              <a:buAutoNum type="arabicPeriod"/>
            </a:pPr>
            <a:r>
              <a:rPr lang="en-GB" sz="2400" noProof="0" dirty="0">
                <a:ea typeface="Public Sans"/>
                <a:cs typeface="Public Sans"/>
                <a:sym typeface="Public Sans"/>
              </a:rPr>
              <a:t>Κατανόηση της δικής σας ενεργειακής κατανάλωσης.</a:t>
            </a:r>
          </a:p>
          <a:p>
            <a:pPr marL="342900" indent="-342900" latinLnBrk="0">
              <a:buFont typeface="+mj-lt"/>
              <a:buAutoNum type="arabicPeriod"/>
            </a:pPr>
            <a:r>
              <a:rPr lang="en-GB" sz="2400" noProof="0" dirty="0">
                <a:ea typeface="Public Sans"/>
                <a:cs typeface="Public Sans"/>
                <a:sym typeface="Public Sans"/>
              </a:rPr>
              <a:t>Γίνετε παραγωγός-καταναλωτής.</a:t>
            </a:r>
          </a:p>
          <a:p>
            <a:pPr marL="342900" indent="-342900" latinLnBrk="0">
              <a:buFont typeface="+mj-lt"/>
              <a:buAutoNum type="arabicPeriod"/>
            </a:pPr>
            <a:r>
              <a:rPr lang="en-GB" sz="2400" noProof="0" dirty="0">
                <a:ea typeface="Public Sans"/>
                <a:cs typeface="Public Sans"/>
                <a:sym typeface="Public Sans"/>
              </a:rPr>
              <a:t>Συνεργασία: ενεργειακές κοινότητες.</a:t>
            </a:r>
          </a:p>
          <a:p>
            <a:pPr marL="342900" indent="-342900" latinLnBrk="0">
              <a:buFont typeface="+mj-lt"/>
              <a:buAutoNum type="arabicPeriod"/>
            </a:pPr>
            <a:r>
              <a:rPr lang="en-GB" sz="2400" noProof="0" dirty="0">
                <a:ea typeface="Public Sans"/>
                <a:cs typeface="Public Sans"/>
                <a:sym typeface="Public Sans"/>
              </a:rPr>
              <a:t>Υποστήριξη άλλων για την εξοικονόμηση ενέργειας.</a:t>
            </a:r>
          </a:p>
          <a:p>
            <a:pPr marL="342900" indent="-342900" latinLnBrk="0">
              <a:buFont typeface="+mj-lt"/>
              <a:buAutoNum type="arabicPeriod"/>
            </a:pPr>
            <a:r>
              <a:rPr lang="en-GB" sz="2400" noProof="0" dirty="0">
                <a:ea typeface="Public Sans"/>
                <a:cs typeface="Public Sans"/>
                <a:sym typeface="Public Sans"/>
              </a:rPr>
              <a:t>Ενεργειακά αποδοτική διαμόρφωση του τοπίου.</a:t>
            </a:r>
          </a:p>
          <a:p>
            <a:pPr marL="342900" indent="-342900" latinLnBrk="0">
              <a:buFont typeface="+mj-lt"/>
              <a:buAutoNum type="arabicPeriod"/>
            </a:pPr>
            <a:r>
              <a:rPr lang="en-GB" sz="2400" noProof="0" dirty="0">
                <a:ea typeface="Public Sans"/>
                <a:cs typeface="Public Sans"/>
                <a:sym typeface="Public Sans"/>
              </a:rPr>
              <a:t>Τακτική συντήρηση και επιθεωρήσεις.</a:t>
            </a:r>
          </a:p>
          <a:p>
            <a:pPr marL="342900" indent="-342900" latinLnBrk="0">
              <a:buFont typeface="+mj-lt"/>
              <a:buAutoNum type="arabicPeriod"/>
            </a:pPr>
            <a:r>
              <a:rPr lang="en-GB" sz="2400" noProof="0" dirty="0">
                <a:ea typeface="Public Sans"/>
                <a:cs typeface="Public Sans"/>
                <a:sym typeface="Public Sans"/>
              </a:rPr>
              <a:t>Αναβάθμιση σε ενεργειακά αποδοτικό φωτισμό.</a:t>
            </a:r>
          </a:p>
          <a:p>
            <a:pPr marL="342900" indent="-342900" latinLnBrk="0">
              <a:buFont typeface="+mj-lt"/>
              <a:buAutoNum type="arabicPeriod"/>
            </a:pPr>
            <a:r>
              <a:rPr lang="en-GB" sz="2400" noProof="0" dirty="0">
                <a:ea typeface="Public Sans"/>
                <a:cs typeface="Public Sans"/>
                <a:sym typeface="Public Sans"/>
              </a:rPr>
              <a:t> Εφαρμογή λύσεων ανανεώσιμης ενέργειας.</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1. Γιατί να επενδύσετε σε ψηφιακές τεχνολογίες ενέργειας; - Εισαγωγή </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241775" y="2222981"/>
            <a:ext cx="9594937" cy="2308324"/>
          </a:xfrm>
          <a:prstGeom prst="rect">
            <a:avLst/>
          </a:prstGeom>
          <a:noFill/>
        </p:spPr>
        <p:txBody>
          <a:bodyPr wrap="square" rtlCol="0">
            <a:spAutoFit/>
          </a:bodyPr>
          <a:lstStyle/>
          <a:p>
            <a:pPr algn="ctr" latinLnBrk="0"/>
            <a:r>
              <a:rPr lang="en-GB" sz="4800" i="1" noProof="0" dirty="0">
                <a:solidFill>
                  <a:schemeClr val="accent5"/>
                </a:solidFill>
              </a:rPr>
              <a:t>Πώς μπορούν οι ψηφιακές τεχνολογίες ενέργειας να σας βοηθήσουν να βελτιστοποιήσετε τη χρήση της ενέργειας και να μειώσετε το κόστος;</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Γιατί να επενδύσετε σε ψηφιακές τεχνολογίες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119407"/>
            <a:ext cx="7906396" cy="3970318"/>
          </a:xfrm>
          <a:prstGeom prst="rect">
            <a:avLst/>
          </a:prstGeom>
          <a:noFill/>
        </p:spPr>
        <p:txBody>
          <a:bodyPr wrap="square" rtlCol="0">
            <a:spAutoFit/>
          </a:bodyPr>
          <a:lstStyle/>
          <a:p>
            <a:pPr marL="457200" indent="-457200" latinLnBrk="0">
              <a:buChar char="•"/>
            </a:pPr>
            <a:r>
              <a:rPr lang="en-GB" noProof="1">
                <a:solidFill>
                  <a:srgbClr val="2B2C30"/>
                </a:solidFill>
                <a:ea typeface="Public Sans"/>
                <a:cs typeface="Segoe UI"/>
              </a:rPr>
              <a:t>Οι ψηφιακές τεχνολογίες ενέργειας περιλαμβάνουν έξυπνους μετρητές, συστήματα διαχείρισης ενέργειας και έξυπνους θερμοστάτες.</a:t>
            </a:r>
          </a:p>
          <a:p>
            <a:pPr marL="457200" indent="-457200" latinLnBrk="0">
              <a:buChar char="•"/>
            </a:pPr>
            <a:r>
              <a:rPr lang="en-GB" noProof="1">
                <a:solidFill>
                  <a:srgbClr val="2B2C30"/>
                </a:solidFill>
                <a:ea typeface="Public Sans"/>
                <a:cs typeface="Segoe UI"/>
              </a:rPr>
              <a:t>Οι ψηφιακές τεχνολογίες ενέργειας παρέχουν δεδομένα σε πραγματικό χρόνο σχετικά με την κατανάλωση ενέργειας, τα οποία μπορούν να χρησιμοποιηθούν για την απομακρυσμένη παρακολούθηση και βελτιστοποίηση της χρήσης ενέργειας, π.χ. μέσω εφαρμογών για smartphone. </a:t>
            </a:r>
          </a:p>
          <a:p>
            <a:pPr marL="457200" indent="-457200" latinLnBrk="0">
              <a:buChar char="•"/>
            </a:pPr>
            <a:r>
              <a:rPr lang="en-GB" dirty="0">
                <a:solidFill>
                  <a:srgbClr val="2B2C30"/>
                </a:solidFill>
                <a:cs typeface="Segoe UI"/>
              </a:rPr>
              <a:t>Μπορεί να υπάρχουν ώρες της ημέρας κατά τις οποίες καταναλώνετε περισσότερη ενέργεια. Οι ψηφιακές τεχνολογίες ενέργειας σας επιτρέπουν να εντοπίσετε τάσεις και ευκαιρίες για μείωση της κατανάλωσης.</a:t>
            </a:r>
          </a:p>
          <a:p>
            <a:pPr marL="457200" indent="-457200" latinLnBrk="0">
              <a:buChar char="•"/>
            </a:pPr>
            <a:r>
              <a:rPr lang="en-GB" noProof="1">
                <a:solidFill>
                  <a:srgbClr val="2B2C30"/>
                </a:solidFill>
                <a:ea typeface="Public Sans"/>
                <a:cs typeface="Segoe UI"/>
              </a:rPr>
              <a:t>Εάν είστε ιδιοκτήτης ακινήτου, αυτού του είδους οι τεχνολογίες μπορούν να βελτιώσουν την ικανοποίηση των ενοικιαστών, παρέχοντάς τους εργαλεία για να κατανοήσουν και να διαχειριστούν καλύτερα τη δική τους κατανάλωση ενέργειας.</a:t>
            </a:r>
            <a:endParaRPr lang="en-GB"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Κατανόηση της δικής σας κατανάλωσης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dirty="0">
                <a:solidFill>
                  <a:schemeClr val="accent5"/>
                </a:solidFill>
              </a:rPr>
              <a:t>Πώς μπορεί η κατανόηση της κατανάλωσης ενέργειας να σας βοηθήσει να εξοικονομήσετε ενέργεια και να μειώσετε τους λογαριασμούς ηλεκτρικού ρεύματος;</a:t>
            </a:r>
          </a:p>
          <a:p>
            <a:pPr algn="ctr" latinLnBrk="0"/>
            <a:endParaRPr lang="en-GB" sz="4800" i="1" dirty="0">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Κατανόηση της δικής σας κατανάλωσης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00993" y="1922486"/>
            <a:ext cx="7756023" cy="4893647"/>
          </a:xfrm>
          <a:prstGeom prst="rect">
            <a:avLst/>
          </a:prstGeom>
          <a:noFill/>
        </p:spPr>
        <p:txBody>
          <a:bodyPr wrap="square" rtlCol="0">
            <a:spAutoFit/>
          </a:bodyPr>
          <a:lstStyle/>
          <a:p>
            <a:pPr marL="457200" indent="-457200" latinLnBrk="0">
              <a:buFontTx/>
              <a:buChar char="•"/>
            </a:pPr>
            <a:r>
              <a:rPr lang="en-GB" sz="2000" dirty="0">
                <a:solidFill>
                  <a:srgbClr val="2B2C30"/>
                </a:solidFill>
                <a:cs typeface="Segoe UI"/>
              </a:rPr>
              <a:t>Ένας έξυπνος μετρητής επιτρέπει σε εσάς και στον πάροχο ενέργειας σας να παρακολουθείτε και να αναλύετε τα πρότυπα κατανάλωσης ενέργειας σε πραγματικό χρόνο. </a:t>
            </a:r>
            <a:endParaRPr lang="en-GB" sz="2000" noProof="0" dirty="0">
              <a:solidFill>
                <a:srgbClr val="2B2C30"/>
              </a:solidFill>
              <a:ea typeface="Public Sans"/>
              <a:cs typeface="Segoe UI"/>
            </a:endParaRPr>
          </a:p>
          <a:p>
            <a:pPr marL="457200" indent="-457200" latinLnBrk="0">
              <a:buFontTx/>
              <a:buChar char="•"/>
            </a:pPr>
            <a:r>
              <a:rPr lang="en-GB" sz="2000" dirty="0">
                <a:solidFill>
                  <a:srgbClr val="2B2C30"/>
                </a:solidFill>
                <a:ea typeface="Public Sans"/>
                <a:cs typeface="Segoe UI"/>
              </a:rPr>
              <a:t>Μπορείτε </a:t>
            </a:r>
            <a:r>
              <a:rPr lang="en-GB" sz="2000" noProof="0" dirty="0">
                <a:solidFill>
                  <a:srgbClr val="2B2C30"/>
                </a:solidFill>
                <a:ea typeface="Public Sans"/>
                <a:cs typeface="Segoe UI"/>
              </a:rPr>
              <a:t>να εξετάσετε τα δεδομένα για να εντοπίσετε τάσεις, ώρες αιχμής στη χρήση και τομείς όπου η ενέργεια </a:t>
            </a:r>
            <a:r>
              <a:rPr lang="en-GB" sz="2000" dirty="0">
                <a:solidFill>
                  <a:srgbClr val="2B2C30"/>
                </a:solidFill>
                <a:ea typeface="Public Sans"/>
                <a:cs typeface="Segoe UI"/>
              </a:rPr>
              <a:t>θα μπορούσε να χρησιμοποιηθεί πιο αποτελεσματικά</a:t>
            </a:r>
            <a:r>
              <a:rPr lang="en-GB" sz="2000" noProof="0" dirty="0">
                <a:solidFill>
                  <a:srgbClr val="2B2C30"/>
                </a:solidFill>
                <a:ea typeface="Public Sans"/>
                <a:cs typeface="Segoe UI"/>
              </a:rPr>
              <a:t>. </a:t>
            </a:r>
          </a:p>
          <a:p>
            <a:pPr marL="457200" indent="-457200" latinLnBrk="0">
              <a:buFontTx/>
              <a:buChar char="•"/>
            </a:pPr>
            <a:r>
              <a:rPr lang="en-GB" sz="2000" dirty="0">
                <a:solidFill>
                  <a:srgbClr val="2B2C30"/>
                </a:solidFill>
                <a:ea typeface="Public Sans"/>
                <a:cs typeface="Segoe UI"/>
              </a:rPr>
              <a:t>Μπορείτε </a:t>
            </a:r>
            <a:r>
              <a:rPr lang="en-GB" sz="2000" noProof="0" dirty="0">
                <a:solidFill>
                  <a:srgbClr val="2B2C30"/>
                </a:solidFill>
                <a:ea typeface="Public Sans"/>
                <a:cs typeface="Segoe UI"/>
              </a:rPr>
              <a:t>να χρησιμοποιήσετε αυτές τις πληροφορίες για να εφαρμόσετε μέτρα εξοικονόμησης ενέργειας, χωρίς </a:t>
            </a:r>
            <a:r>
              <a:rPr lang="en-GB" sz="2000" dirty="0">
                <a:solidFill>
                  <a:srgbClr val="2B2C30"/>
                </a:solidFill>
                <a:cs typeface="Segoe UI"/>
              </a:rPr>
              <a:t>να μειώσετε την ευκολία ή την άνεση. Για παράδειγμα: </a:t>
            </a:r>
          </a:p>
          <a:p>
            <a:pPr marL="914400" lvl="1" indent="-457200" latinLnBrk="0">
              <a:buFontTx/>
              <a:buChar char="•"/>
            </a:pPr>
            <a:r>
              <a:rPr lang="en-GB" sz="2000" dirty="0">
                <a:solidFill>
                  <a:srgbClr val="2B2C30"/>
                </a:solidFill>
                <a:cs typeface="Segoe UI"/>
                <a:hlinkClick r:id="rId3"/>
              </a:rPr>
              <a:t>Αποσυνδέοντας τις συσκευές όταν δεν τις χρησιμοποιείτε - αντί να τις αφήνετε σε κατάσταση αναμονής </a:t>
            </a:r>
            <a:r>
              <a:rPr lang="en-GB" sz="2000" dirty="0">
                <a:solidFill>
                  <a:srgbClr val="2B2C30"/>
                </a:solidFill>
                <a:cs typeface="Segoe UI"/>
              </a:rPr>
              <a:t>- μειώνετε την κατανάλωση ενέργειας. </a:t>
            </a:r>
          </a:p>
          <a:p>
            <a:pPr marL="914400" lvl="1" indent="-457200" latinLnBrk="0">
              <a:buFontTx/>
              <a:buChar char="•"/>
            </a:pPr>
            <a:r>
              <a:rPr lang="en-GB" sz="2000" dirty="0">
                <a:solidFill>
                  <a:srgbClr val="2B2C30"/>
                </a:solidFill>
                <a:cs typeface="Segoe UI"/>
                <a:hlinkClick r:id="rId4"/>
              </a:rPr>
              <a:t>Οι έξυπνες πολύπριζες </a:t>
            </a:r>
            <a:r>
              <a:rPr lang="en-GB" sz="2000" dirty="0">
                <a:solidFill>
                  <a:srgbClr val="2B2C30"/>
                </a:solidFill>
                <a:cs typeface="Segoe UI"/>
              </a:rPr>
              <a:t>μπορούν επίσης να σας βοηθήσουν να διαχειριστείτε πολλαπλές συσκευές με μεγαλύτερη αποδοτικότητα. </a:t>
            </a:r>
            <a:endParaRPr lang="en-GB" sz="2000" noProof="0" dirty="0">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Γίνε prosumer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dirty="0">
                <a:solidFill>
                  <a:schemeClr val="accent5"/>
                </a:solidFill>
              </a:rPr>
              <a:t>Ποια είναι τα οφέλη του να είσαι prosumer και να επενδύεις σε συστήματα ανανεώσιμης ενέργειας;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69DEA545-0BC3-42EC-8BE2-4B51A40EB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3661</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Συμμετέχετε στο Ψηφιακή Ενέργεια: 9 εύκολα βήματα για ιδιοκτήτες σπιτιών και εκμισθωτές</vt:lpstr>
      <vt:lpstr>Εισαγωγή</vt:lpstr>
      <vt:lpstr>Αυτή η παρουσίαση</vt:lpstr>
      <vt:lpstr>9 εύκολα βήματα για ιδιοκτήτες σπιτιών και εκμισθωτές </vt:lpstr>
      <vt:lpstr>1. Γιατί να επενδύσετε σε ψηφιακές τεχνολογίες ενέργειας; - Εισαγωγή  </vt:lpstr>
      <vt:lpstr>1. Γιατί να επενδύσετε σε ψηφιακές τεχνολογίες ενέργειας;  </vt:lpstr>
      <vt:lpstr>2. Κατανόηση της δικής σας κατανάλωσης ενέργειας - Εισαγωγή </vt:lpstr>
      <vt:lpstr>2. Κατανόηση της δικής σας κατανάλωσης ενέργειας </vt:lpstr>
      <vt:lpstr>3. Γίνε prosumer - Εισαγωγή </vt:lpstr>
      <vt:lpstr>3. Γίνετε παραγωγός-καταναλωτής </vt:lpstr>
      <vt:lpstr>4. Συνεργασία: Ενεργειακές κοινότητες - Εισαγωγή </vt:lpstr>
      <vt:lpstr>4. Συνεργασία: Ενεργειακές κοινότητες  </vt:lpstr>
      <vt:lpstr>5. Υποστήριξη των άλλων στην εξοικονόμηση ενέργειας - Εισαγωγή </vt:lpstr>
      <vt:lpstr>5. Υποστήριξη άλλων για την εξοικονόμηση ενέργειας </vt:lpstr>
      <vt:lpstr>6. Ενεργειακά αποδοτικός εξωραϊσμός - Εισαγωγή </vt:lpstr>
      <vt:lpstr>6. Ενεργειακά αποδοτική διαμόρφωση του τοπίου  </vt:lpstr>
      <vt:lpstr>7. Τακτική συντήρηση και επιθεωρήσεις - Εισαγωγή </vt:lpstr>
      <vt:lpstr>7. Τακτική συντήρηση και επιθεωρήσεις </vt:lpstr>
      <vt:lpstr>8. Αναβάθμιση σε ενεργειακά αποδοτικό φωτισμό - Εισαγωγή </vt:lpstr>
      <vt:lpstr>8. Αναβάθμιση σε ενεργειακά αποδοτικό φωτισμό  </vt:lpstr>
      <vt:lpstr>9. Εφαρμογή λύσεων ανανεώσιμης ενέργειας  </vt:lpstr>
      <vt:lpstr>9. Εφαρμογή λύσεων ανανεώσιμης ενέργειας </vt:lpstr>
      <vt:lpstr>Επόμενα βήματα </vt:lpstr>
      <vt:lpstr>Ευχαριστίες 1 </vt:lpstr>
      <vt:lpstr>Ευχαριστίες 2</vt:lpstr>
      <vt:lpstr>Ευχαριστώ!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2026-03-15T09:41:12Z</dcterms:modified>
  <cp:category/>
</cp:coreProperties>
</file>