
<file path=[Content_Types].xml><?xml version="1.0" encoding="utf-8"?>
<Types xmlns="http://schemas.openxmlformats.org/package/2006/content-types">
  <Default Extension="jpg" ContentType="image/jpeg"/>
  <Default Extension="mp3" ContentType="audio/m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4"/>
  </p:sldMasterIdLst>
  <p:notesMasterIdLst>
    <p:notesMasterId r:id="rId28"/>
  </p:notesMasterIdLst>
  <p:sldIdLst>
    <p:sldId id="266" r:id="rId5"/>
    <p:sldId id="264" r:id="rId6"/>
    <p:sldId id="272" r:id="rId7"/>
    <p:sldId id="308" r:id="rId8"/>
    <p:sldId id="309" r:id="rId9"/>
    <p:sldId id="310" r:id="rId10"/>
    <p:sldId id="277" r:id="rId11"/>
    <p:sldId id="278" r:id="rId12"/>
    <p:sldId id="311" r:id="rId13"/>
    <p:sldId id="312" r:id="rId14"/>
    <p:sldId id="313" r:id="rId15"/>
    <p:sldId id="285" r:id="rId16"/>
    <p:sldId id="280" r:id="rId17"/>
    <p:sldId id="314" r:id="rId18"/>
    <p:sldId id="315" r:id="rId19"/>
    <p:sldId id="316" r:id="rId20"/>
    <p:sldId id="289" r:id="rId21"/>
    <p:sldId id="290" r:id="rId22"/>
    <p:sldId id="318" r:id="rId23"/>
    <p:sldId id="317" r:id="rId24"/>
    <p:sldId id="319" r:id="rId25"/>
    <p:sldId id="294" r:id="rId26"/>
    <p:sldId id="269" r:id="rId2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91zxWUpXw5sJqBA9IhvyJw==" hashData="NViYSI6S4cXQEwUFXXBsn4XLQC3EcKkR2a8PtpZDschWD/zc5Hpv/knZTbS2b6tgH0AQoUm8sfd4RcpxstAW5A=="/>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2" roundtripDataSignature="AMtx7miC4h9XZJhYFypOKz07yp6KiatCo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285"/>
    <a:srgbClr val="D98B9B"/>
    <a:srgbClr val="A76B76"/>
    <a:srgbClr val="60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CA63DF-F44C-5B45-8D20-799DB2917858}" v="15" dt="2024-09-09T11:27:40.720"/>
  </p1510:revLst>
</p1510:revInfo>
</file>

<file path=ppt/tableStyles.xml><?xml version="1.0" encoding="utf-8"?>
<a:tblStyleLst xmlns:a="http://schemas.openxmlformats.org/drawingml/2006/main" def="{B8DA472E-C0B5-4FAA-A71B-45BBE6C39A2A}">
  <a:tblStyle styleId="{B8DA472E-C0B5-4FAA-A71B-45BBE6C39A2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70"/>
    <p:restoredTop sz="83285" autoAdjust="0"/>
  </p:normalViewPr>
  <p:slideViewPr>
    <p:cSldViewPr snapToGrid="0">
      <p:cViewPr>
        <p:scale>
          <a:sx n="100" d="100"/>
          <a:sy n="100" d="100"/>
        </p:scale>
        <p:origin x="1232" y="1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customschemas.google.com/relationships/presentationmetadata" Target="metadata"/><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5"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el Greyling" userId="f3065607-1f46-45aa-9923-2f70a300922a" providerId="ADAL" clId="{BCCA63DF-F44C-5B45-8D20-799DB2917858}"/>
    <pc:docChg chg="undo custSel modSld modMainMaster">
      <pc:chgData name="Sarel Greyling" userId="f3065607-1f46-45aa-9923-2f70a300922a" providerId="ADAL" clId="{BCCA63DF-F44C-5B45-8D20-799DB2917858}" dt="2024-09-09T11:36:48.675" v="27" actId="20577"/>
      <pc:docMkLst>
        <pc:docMk/>
      </pc:docMkLst>
      <pc:sldChg chg="modSp mod">
        <pc:chgData name="Sarel Greyling" userId="f3065607-1f46-45aa-9923-2f70a300922a" providerId="ADAL" clId="{BCCA63DF-F44C-5B45-8D20-799DB2917858}" dt="2024-09-09T11:36:48.675" v="27" actId="20577"/>
        <pc:sldMkLst>
          <pc:docMk/>
          <pc:sldMk cId="2963399155" sldId="271"/>
        </pc:sldMkLst>
        <pc:spChg chg="mod">
          <ac:chgData name="Sarel Greyling" userId="f3065607-1f46-45aa-9923-2f70a300922a" providerId="ADAL" clId="{BCCA63DF-F44C-5B45-8D20-799DB2917858}" dt="2024-09-09T11:36:48.675" v="27" actId="20577"/>
          <ac:spMkLst>
            <pc:docMk/>
            <pc:sldMk cId="2963399155" sldId="271"/>
            <ac:spMk id="168" creationId="{00000000-0000-0000-0000-000000000000}"/>
          </ac:spMkLst>
        </pc:spChg>
      </pc:sldChg>
      <pc:sldMasterChg chg="modSldLayout">
        <pc:chgData name="Sarel Greyling" userId="f3065607-1f46-45aa-9923-2f70a300922a" providerId="ADAL" clId="{BCCA63DF-F44C-5B45-8D20-799DB2917858}" dt="2024-09-09T11:34:55.295" v="6" actId="20577"/>
        <pc:sldMasterMkLst>
          <pc:docMk/>
          <pc:sldMasterMk cId="0" sldId="2147483648"/>
        </pc:sldMasterMkLst>
        <pc:sldLayoutChg chg="modSp mod">
          <pc:chgData name="Sarel Greyling" userId="f3065607-1f46-45aa-9923-2f70a300922a" providerId="ADAL" clId="{BCCA63DF-F44C-5B45-8D20-799DB2917858}" dt="2024-09-09T11:34:55.295" v="6" actId="20577"/>
          <pc:sldLayoutMkLst>
            <pc:docMk/>
            <pc:sldMasterMk cId="0" sldId="2147483648"/>
            <pc:sldLayoutMk cId="0" sldId="2147483651"/>
          </pc:sldLayoutMkLst>
          <pc:spChg chg="mod">
            <ac:chgData name="Sarel Greyling" userId="f3065607-1f46-45aa-9923-2f70a300922a" providerId="ADAL" clId="{BCCA63DF-F44C-5B45-8D20-799DB2917858}" dt="2024-09-09T11:34:55.295" v="6" actId="20577"/>
            <ac:spMkLst>
              <pc:docMk/>
              <pc:sldMasterMk cId="0" sldId="2147483648"/>
              <pc:sldLayoutMk cId="0" sldId="2147483651"/>
              <ac:spMk id="7" creationId="{381328E2-BBCC-9942-F175-B550123AD180}"/>
            </ac:spMkLst>
          </pc:sp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1" i="0" u="none" strike="noStrike" kern="1200" spc="0" baseline="0">
                <a:solidFill>
                  <a:sysClr val="windowText" lastClr="000000"/>
                </a:solidFill>
                <a:latin typeface="Aptos" panose="020B0004020202020204" pitchFamily="34" charset="0"/>
                <a:ea typeface="+mn-ea"/>
                <a:cs typeface="+mn-cs"/>
              </a:defRPr>
            </a:pPr>
            <a:r>
              <a:rPr lang="es-CO" sz="2000" b="1"/>
              <a:t>Consumo final de energia em todo o mundo em 2022, por setor</a:t>
            </a:r>
          </a:p>
        </c:rich>
      </c:tx>
      <c:overlay val="0"/>
      <c:spPr>
        <a:noFill/>
        <a:ln>
          <a:noFill/>
        </a:ln>
        <a:effectLst/>
      </c:spPr>
      <c:txPr>
        <a:bodyPr rot="0" spcFirstLastPara="1" vertOverflow="ellipsis" vert="horz" wrap="square" anchor="ctr" anchorCtr="1"/>
        <a:lstStyle/>
        <a:p>
          <a:pPr>
            <a:defRPr sz="2000" b="1" i="0" u="none" strike="noStrike" kern="1200" spc="0" baseline="0">
              <a:solidFill>
                <a:sysClr val="windowText" lastClr="000000"/>
              </a:solidFill>
              <a:latin typeface="Aptos" panose="020B0004020202020204" pitchFamily="34" charset="0"/>
              <a:ea typeface="+mn-ea"/>
              <a:cs typeface="+mn-cs"/>
            </a:defRPr>
          </a:pPr>
          <a:endParaRPr lang="es-CO"/>
        </a:p>
      </c:txPr>
    </c:title>
    <c:autoTitleDeleted val="0"/>
    <c:plotArea>
      <c:layout/>
      <c:pieChart>
        <c:varyColors val="1"/>
        <c:ser>
          <c:idx val="0"/>
          <c:order val="0"/>
          <c:dPt>
            <c:idx val="0"/>
            <c:bubble3D val="0"/>
            <c:spPr>
              <a:solidFill>
                <a:schemeClr val="accent1"/>
              </a:solidFill>
              <a:ln w="19050">
                <a:solidFill>
                  <a:schemeClr val="lt1"/>
                </a:solid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3E3-46AB-8B2C-C11FC31B8FC4}"/>
              </c:ext>
            </c:extLst>
          </c:dPt>
          <c:dPt>
            <c:idx val="1"/>
            <c:bubble3D val="0"/>
            <c:spPr>
              <a:solidFill>
                <a:schemeClr val="accent2"/>
              </a:solidFill>
              <a:ln w="19050">
                <a:solidFill>
                  <a:schemeClr val="lt1"/>
                </a:solid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3E3-46AB-8B2C-C11FC31B8FC4}"/>
              </c:ext>
            </c:extLst>
          </c:dPt>
          <c:dPt>
            <c:idx val="2"/>
            <c:bubble3D val="0"/>
            <c:spPr>
              <a:solidFill>
                <a:schemeClr val="accent3"/>
              </a:solidFill>
              <a:ln w="19050">
                <a:solidFill>
                  <a:schemeClr val="lt1"/>
                </a:solid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3E3-46AB-8B2C-C11FC31B8FC4}"/>
              </c:ext>
            </c:extLst>
          </c:dPt>
          <c:dPt>
            <c:idx val="3"/>
            <c:bubble3D val="0"/>
            <c:spPr>
              <a:solidFill>
                <a:schemeClr val="accent4"/>
              </a:solidFill>
              <a:ln w="19050">
                <a:solidFill>
                  <a:schemeClr val="lt1"/>
                </a:solid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3E3-46AB-8B2C-C11FC31B8FC4}"/>
              </c:ext>
            </c:extLst>
          </c:dPt>
          <c:dPt>
            <c:idx val="4"/>
            <c:bubble3D val="0"/>
            <c:spPr>
              <a:solidFill>
                <a:schemeClr val="accent5"/>
              </a:solidFill>
              <a:ln w="19050">
                <a:solidFill>
                  <a:schemeClr val="lt1"/>
                </a:solid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3E3-46AB-8B2C-C11FC31B8FC4}"/>
              </c:ext>
            </c:extLst>
          </c:dPt>
          <c:dPt>
            <c:idx val="5"/>
            <c:bubble3D val="0"/>
            <c:spPr>
              <a:solidFill>
                <a:schemeClr val="accent6"/>
              </a:solidFill>
              <a:ln w="19050">
                <a:solidFill>
                  <a:schemeClr val="lt1"/>
                </a:solid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63E3-46AB-8B2C-C11FC31B8FC4}"/>
              </c:ext>
            </c:extLst>
          </c:dPt>
          <c:dPt>
            <c:idx val="6"/>
            <c:bubble3D val="0"/>
            <c:spPr>
              <a:solidFill>
                <a:schemeClr val="accent1">
                  <a:lumMod val="60000"/>
                </a:schemeClr>
              </a:solidFill>
              <a:ln w="19050">
                <a:solidFill>
                  <a:schemeClr val="lt1"/>
                </a:solid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63E3-46AB-8B2C-C11FC31B8FC4}"/>
              </c:ext>
            </c:extLst>
          </c:dPt>
          <c:dLbls>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Aptos" panose="020B0004020202020204" pitchFamily="34" charset="0"/>
                    <a:ea typeface="+mn-ea"/>
                    <a:cs typeface="+mn-cs"/>
                  </a:defRPr>
                </a:pPr>
                <a:endParaRPr lang="es-CO"/>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Sheet1!$D$3:$D$9</c:f>
              <c:strCache>
                <c:ptCount val="7"/>
                <c:pt idx="0">
                  <c:v>Setor</c:v>
                </c:pt>
                <c:pt idx="1">
                  <c:v>Transporte</c:v>
                </c:pt>
                <c:pt idx="2">
                  <c:v>Residencial</c:v>
                </c:pt>
                <c:pt idx="3">
                  <c:v>Serviços comerciais e públicos</c:v>
                </c:pt>
                <c:pt idx="4">
                  <c:v>Agricultura, silvicultura e pesca</c:v>
                </c:pt>
                <c:pt idx="5">
                  <c:v>Uso não energético</c:v>
                </c:pt>
                <c:pt idx="6">
                  <c:v>Não especificado</c:v>
                </c:pt>
              </c:strCache>
            </c:strRef>
          </c:cat>
          <c:val>
            <c:numRef>
              <c:f>Sheet1!$E$3:$E$9</c:f>
              <c:numCache>
                <c:formatCode>General</c:formatCode>
                <c:ptCount val="7"/>
                <c:pt idx="0">
                  <c:v>128.29</c:v>
                </c:pt>
                <c:pt idx="1">
                  <c:v>117.33</c:v>
                </c:pt>
                <c:pt idx="2">
                  <c:v>85.63</c:v>
                </c:pt>
                <c:pt idx="3">
                  <c:v>33.72</c:v>
                </c:pt>
                <c:pt idx="4">
                  <c:v>34.04</c:v>
                </c:pt>
                <c:pt idx="5">
                  <c:v>40.68</c:v>
                </c:pt>
                <c:pt idx="6">
                  <c:v>6.58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63E3-46AB-8B2C-C11FC31B8FC4}"/>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5013916784489623"/>
          <c:y val="0.12327156075187573"/>
          <c:w val="0.33704716639738913"/>
          <c:h val="0.84129186881942775"/>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Aptos" panose="020B0004020202020204" pitchFamily="34" charset="0"/>
              <a:ea typeface="+mn-ea"/>
              <a:cs typeface="+mn-cs"/>
            </a:defRPr>
          </a:pPr>
          <a:endParaRPr lang="es-CO"/>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ysClr val="windowText" lastClr="000000"/>
          </a:solidFill>
          <a:latin typeface="Aptos" panose="020B0004020202020204" pitchFamily="34" charset="0"/>
        </a:defRPr>
      </a:pPr>
      <a:endParaRPr lang="es-CO"/>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160" b="1" i="0" u="none" strike="noStrike" kern="1200" spc="0" baseline="0">
                <a:solidFill>
                  <a:schemeClr val="tx1"/>
                </a:solidFill>
                <a:latin typeface="+mn-lt"/>
                <a:ea typeface="+mn-ea"/>
                <a:cs typeface="+mn-cs"/>
              </a:defRPr>
            </a:pPr>
            <a:r>
              <a:rPr lang="es-CO"/>
              <a:t>Consumo de energia em 2021</a:t>
            </a:r>
          </a:p>
        </c:rich>
      </c:tx>
      <c:overlay val="0"/>
      <c:spPr>
        <a:noFill/>
        <a:ln>
          <a:noFill/>
        </a:ln>
        <a:effectLst/>
      </c:spPr>
      <c:txPr>
        <a:bodyPr rot="0" spcFirstLastPara="1" vertOverflow="ellipsis" vert="horz" wrap="square" anchor="ctr" anchorCtr="1"/>
        <a:lstStyle/>
        <a:p>
          <a:pPr>
            <a:defRPr sz="2160" b="1" i="0" u="none" strike="noStrike" kern="1200" spc="0" baseline="0">
              <a:solidFill>
                <a:schemeClr val="tx1"/>
              </a:solidFill>
              <a:latin typeface="+mn-lt"/>
              <a:ea typeface="+mn-ea"/>
              <a:cs typeface="+mn-cs"/>
            </a:defRPr>
          </a:pPr>
          <a:endParaRPr lang="es-CO"/>
        </a:p>
      </c:txPr>
    </c:title>
    <c:autoTitleDeleted val="0"/>
    <c:plotArea>
      <c:layout/>
      <c:barChart>
        <c:barDir val="col"/>
        <c:grouping val="stacked"/>
        <c:varyColors val="0"/>
        <c:ser>
          <c:idx val="0"/>
          <c:order val="0"/>
          <c:tx>
            <c:strRef>
              <c:f>Transporte!$C$14</c:f>
              <c:strCache>
                <c:ptCount val="1"/>
                <c:pt idx="0">
                  <c:v>Gás natural</c:v>
                </c:pt>
              </c:strCache>
            </c:strRef>
          </c:tx>
          <c:spPr>
            <a:solidFill>
              <a:schemeClr val="tx1">
                <a:lumMod val="50000"/>
                <a:lumOff val="50000"/>
              </a:schemeClr>
            </a:solidFill>
            <a:ln>
              <a:noFill/>
            </a:ln>
            <a:effectLst/>
          </c:spPr>
          <c:invertIfNegative val="0"/>
          <c:cat>
            <c:strRef>
              <c:f>Transporte!$B$15:$B$21</c:f>
              <c:strCache>
                <c:ptCount val="7"/>
                <c:pt idx="0">
                  <c:v>Passageiro rodoviário privado</c:v>
                </c:pt>
                <c:pt idx="1">
                  <c:v>Passageiro rodoviário público</c:v>
                </c:pt>
                <c:pt idx="2">
                  <c:v>Frete rodoviário</c:v>
                </c:pt>
                <c:pt idx="3">
                  <c:v>Ar</c:v>
                </c:pt>
                <c:pt idx="4">
                  <c:v>Rio</c:v>
                </c:pt>
                <c:pt idx="5">
                  <c:v>Marítimo</c:v>
                </c:pt>
                <c:pt idx="6">
                  <c:v>Trilho</c:v>
                </c:pt>
              </c:strCache>
            </c:strRef>
          </c:cat>
          <c:val>
            <c:numRef>
              <c:f>Transporte!$C$15:$C$21</c:f>
              <c:numCache>
                <c:formatCode>General</c:formatCode>
                <c:ptCount val="7"/>
                <c:pt idx="0">
                  <c:v>5.173</c:v>
                </c:pt>
                <c:pt idx="1">
                  <c:v>10.49</c:v>
                </c:pt>
                <c:pt idx="2">
                  <c:v>3.14</c:v>
                </c:pt>
                <c:pt idx="3">
                  <c:v>0</c:v>
                </c:pt>
                <c:pt idx="4">
                  <c:v>0</c:v>
                </c:pt>
                <c:pt idx="5">
                  <c:v>0</c:v>
                </c:pt>
                <c:pt idx="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F97-4C9D-B8FD-EB408D177CB7}"/>
            </c:ext>
          </c:extLst>
        </c:ser>
        <c:ser>
          <c:idx val="1"/>
          <c:order val="1"/>
          <c:tx>
            <c:strRef>
              <c:f>Transporte!$D$14</c:f>
              <c:strCache>
                <c:ptCount val="1"/>
                <c:pt idx="0">
                  <c:v>Diesel</c:v>
                </c:pt>
              </c:strCache>
            </c:strRef>
          </c:tx>
          <c:spPr>
            <a:solidFill>
              <a:srgbClr val="C00000"/>
            </a:solidFill>
            <a:ln>
              <a:noFill/>
            </a:ln>
            <a:effectLst/>
          </c:spPr>
          <c:invertIfNegative val="0"/>
          <c:cat>
            <c:strRef>
              <c:f>Transporte!$B$15:$B$21</c:f>
              <c:strCache>
                <c:ptCount val="7"/>
                <c:pt idx="0">
                  <c:v>Passageiro rodoviário privado</c:v>
                </c:pt>
                <c:pt idx="1">
                  <c:v>Passageiro rodoviário público</c:v>
                </c:pt>
                <c:pt idx="2">
                  <c:v>Frete rodoviário</c:v>
                </c:pt>
                <c:pt idx="3">
                  <c:v>Ar</c:v>
                </c:pt>
                <c:pt idx="4">
                  <c:v>Rio</c:v>
                </c:pt>
                <c:pt idx="5">
                  <c:v>Marítimo</c:v>
                </c:pt>
                <c:pt idx="6">
                  <c:v>Trilho</c:v>
                </c:pt>
              </c:strCache>
            </c:strRef>
          </c:cat>
          <c:val>
            <c:numRef>
              <c:f>Transporte!$D$15:$D$21</c:f>
              <c:numCache>
                <c:formatCode>General</c:formatCode>
                <c:ptCount val="7"/>
                <c:pt idx="0">
                  <c:v>28.702999999999999</c:v>
                </c:pt>
                <c:pt idx="1">
                  <c:v>80.48</c:v>
                </c:pt>
                <c:pt idx="2">
                  <c:v>134.68100000000001</c:v>
                </c:pt>
                <c:pt idx="3">
                  <c:v>0</c:v>
                </c:pt>
                <c:pt idx="4">
                  <c:v>0.247</c:v>
                </c:pt>
                <c:pt idx="5">
                  <c:v>5.2240000000000002</c:v>
                </c:pt>
                <c:pt idx="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EF97-4C9D-B8FD-EB408D177CB7}"/>
            </c:ext>
          </c:extLst>
        </c:ser>
        <c:ser>
          <c:idx val="2"/>
          <c:order val="2"/>
          <c:tx>
            <c:strRef>
              <c:f>Transporte!$E$14</c:f>
              <c:strCache>
                <c:ptCount val="1"/>
                <c:pt idx="0">
                  <c:v>Gasolina</c:v>
                </c:pt>
              </c:strCache>
            </c:strRef>
          </c:tx>
          <c:spPr>
            <a:solidFill>
              <a:srgbClr val="002060"/>
            </a:solidFill>
            <a:ln>
              <a:noFill/>
            </a:ln>
            <a:effectLst/>
          </c:spPr>
          <c:invertIfNegative val="0"/>
          <c:cat>
            <c:strRef>
              <c:f>Transporte!$B$15:$B$21</c:f>
              <c:strCache>
                <c:ptCount val="7"/>
                <c:pt idx="0">
                  <c:v>Passageiro rodoviário privado</c:v>
                </c:pt>
                <c:pt idx="1">
                  <c:v>Passageiro rodoviário público</c:v>
                </c:pt>
                <c:pt idx="2">
                  <c:v>Frete rodoviário</c:v>
                </c:pt>
                <c:pt idx="3">
                  <c:v>Ar</c:v>
                </c:pt>
                <c:pt idx="4">
                  <c:v>Rio</c:v>
                </c:pt>
                <c:pt idx="5">
                  <c:v>Marítimo</c:v>
                </c:pt>
                <c:pt idx="6">
                  <c:v>Trilho</c:v>
                </c:pt>
              </c:strCache>
            </c:strRef>
          </c:cat>
          <c:val>
            <c:numRef>
              <c:f>Transporte!$E$15:$E$21</c:f>
              <c:numCache>
                <c:formatCode>General</c:formatCode>
                <c:ptCount val="7"/>
                <c:pt idx="0">
                  <c:v>233.84100000000001</c:v>
                </c:pt>
                <c:pt idx="1">
                  <c:v>33.982999999999997</c:v>
                </c:pt>
                <c:pt idx="2">
                  <c:v>13.355</c:v>
                </c:pt>
                <c:pt idx="3">
                  <c:v>0.58499999999999996</c:v>
                </c:pt>
                <c:pt idx="4">
                  <c:v>0.629</c:v>
                </c:pt>
                <c:pt idx="5">
                  <c:v>0</c:v>
                </c:pt>
                <c:pt idx="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EF97-4C9D-B8FD-EB408D177CB7}"/>
            </c:ext>
          </c:extLst>
        </c:ser>
        <c:ser>
          <c:idx val="3"/>
          <c:order val="3"/>
          <c:tx>
            <c:strRef>
              <c:f>Transporte!$F$14</c:f>
              <c:strCache>
                <c:ptCount val="1"/>
                <c:pt idx="0">
                  <c:v>Eletricidade</c:v>
                </c:pt>
              </c:strCache>
            </c:strRef>
          </c:tx>
          <c:spPr>
            <a:solidFill>
              <a:schemeClr val="accent4"/>
            </a:solidFill>
            <a:ln>
              <a:noFill/>
            </a:ln>
            <a:effectLst/>
          </c:spPr>
          <c:invertIfNegative val="0"/>
          <c:cat>
            <c:strRef>
              <c:f>Transporte!$B$15:$B$21</c:f>
              <c:strCache>
                <c:ptCount val="7"/>
                <c:pt idx="0">
                  <c:v>Passageiro rodoviário privado</c:v>
                </c:pt>
                <c:pt idx="1">
                  <c:v>Passageiro rodoviário público</c:v>
                </c:pt>
                <c:pt idx="2">
                  <c:v>Frete rodoviário</c:v>
                </c:pt>
                <c:pt idx="3">
                  <c:v>Ar</c:v>
                </c:pt>
                <c:pt idx="4">
                  <c:v>Rio</c:v>
                </c:pt>
                <c:pt idx="5">
                  <c:v>Marítimo</c:v>
                </c:pt>
                <c:pt idx="6">
                  <c:v>Trilho</c:v>
                </c:pt>
              </c:strCache>
            </c:strRef>
          </c:cat>
          <c:val>
            <c:numRef>
              <c:f>Transporte!$F$15:$F$21</c:f>
              <c:numCache>
                <c:formatCode>General</c:formatCode>
                <c:ptCount val="7"/>
                <c:pt idx="0">
                  <c:v>0</c:v>
                </c:pt>
                <c:pt idx="1">
                  <c:v>0</c:v>
                </c:pt>
                <c:pt idx="2">
                  <c:v>0</c:v>
                </c:pt>
                <c:pt idx="3">
                  <c:v>0</c:v>
                </c:pt>
                <c:pt idx="4">
                  <c:v>0</c:v>
                </c:pt>
                <c:pt idx="5">
                  <c:v>0</c:v>
                </c:pt>
                <c:pt idx="6">
                  <c:v>0.32200000000000001</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EF97-4C9D-B8FD-EB408D177CB7}"/>
            </c:ext>
          </c:extLst>
        </c:ser>
        <c:ser>
          <c:idx val="4"/>
          <c:order val="4"/>
          <c:tx>
            <c:strRef>
              <c:f>Transporte!$G$14</c:f>
              <c:strCache>
                <c:ptCount val="1"/>
                <c:pt idx="0">
                  <c:v>Combustível de aviação</c:v>
                </c:pt>
              </c:strCache>
            </c:strRef>
          </c:tx>
          <c:spPr>
            <a:solidFill>
              <a:srgbClr val="00B050"/>
            </a:solidFill>
            <a:ln>
              <a:noFill/>
            </a:ln>
            <a:effectLst/>
          </c:spPr>
          <c:invertIfNegative val="0"/>
          <c:cat>
            <c:strRef>
              <c:f>Transporte!$B$15:$B$21</c:f>
              <c:strCache>
                <c:ptCount val="7"/>
                <c:pt idx="0">
                  <c:v>Passageiro rodoviário privado</c:v>
                </c:pt>
                <c:pt idx="1">
                  <c:v>Passageiro rodoviário público</c:v>
                </c:pt>
                <c:pt idx="2">
                  <c:v>Frete rodoviário</c:v>
                </c:pt>
                <c:pt idx="3">
                  <c:v>Ar</c:v>
                </c:pt>
                <c:pt idx="4">
                  <c:v>Rio</c:v>
                </c:pt>
                <c:pt idx="5">
                  <c:v>Marítimo</c:v>
                </c:pt>
                <c:pt idx="6">
                  <c:v>Trilho</c:v>
                </c:pt>
              </c:strCache>
            </c:strRef>
          </c:cat>
          <c:val>
            <c:numRef>
              <c:f>Transporte!$G$15:$G$21</c:f>
              <c:numCache>
                <c:formatCode>General</c:formatCode>
                <c:ptCount val="7"/>
                <c:pt idx="0">
                  <c:v>0</c:v>
                </c:pt>
                <c:pt idx="1">
                  <c:v>0</c:v>
                </c:pt>
                <c:pt idx="2">
                  <c:v>0</c:v>
                </c:pt>
                <c:pt idx="3">
                  <c:v>37.792999999999999</c:v>
                </c:pt>
                <c:pt idx="4">
                  <c:v>0</c:v>
                </c:pt>
                <c:pt idx="5">
                  <c:v>0</c:v>
                </c:pt>
                <c:pt idx="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EF97-4C9D-B8FD-EB408D177CB7}"/>
            </c:ext>
          </c:extLst>
        </c:ser>
        <c:ser>
          <c:idx val="5"/>
          <c:order val="5"/>
          <c:tx>
            <c:strRef>
              <c:f>Transporte!$H$14</c:f>
              <c:strCache>
                <c:ptCount val="1"/>
                <c:pt idx="0">
                  <c:v>Óleo combustível</c:v>
                </c:pt>
              </c:strCache>
            </c:strRef>
          </c:tx>
          <c:spPr>
            <a:solidFill>
              <a:srgbClr val="00B0F0"/>
            </a:solidFill>
            <a:ln>
              <a:noFill/>
            </a:ln>
            <a:effectLst/>
          </c:spPr>
          <c:invertIfNegative val="0"/>
          <c:cat>
            <c:strRef>
              <c:f>Transporte!$B$15:$B$21</c:f>
              <c:strCache>
                <c:ptCount val="7"/>
                <c:pt idx="0">
                  <c:v>Passageiro rodoviário privado</c:v>
                </c:pt>
                <c:pt idx="1">
                  <c:v>Passageiro rodoviário público</c:v>
                </c:pt>
                <c:pt idx="2">
                  <c:v>Frete rodoviário</c:v>
                </c:pt>
                <c:pt idx="3">
                  <c:v>Ar</c:v>
                </c:pt>
                <c:pt idx="4">
                  <c:v>Rio</c:v>
                </c:pt>
                <c:pt idx="5">
                  <c:v>Marítimo</c:v>
                </c:pt>
                <c:pt idx="6">
                  <c:v>Trilho</c:v>
                </c:pt>
              </c:strCache>
            </c:strRef>
          </c:cat>
          <c:val>
            <c:numRef>
              <c:f>Transporte!$H$15:$H$21</c:f>
              <c:numCache>
                <c:formatCode>General</c:formatCode>
                <c:ptCount val="7"/>
                <c:pt idx="0">
                  <c:v>0</c:v>
                </c:pt>
                <c:pt idx="1">
                  <c:v>0</c:v>
                </c:pt>
                <c:pt idx="2">
                  <c:v>0</c:v>
                </c:pt>
                <c:pt idx="3">
                  <c:v>0</c:v>
                </c:pt>
                <c:pt idx="4">
                  <c:v>0</c:v>
                </c:pt>
                <c:pt idx="5">
                  <c:v>0.193</c:v>
                </c:pt>
                <c:pt idx="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EF97-4C9D-B8FD-EB408D177CB7}"/>
            </c:ext>
          </c:extLst>
        </c:ser>
        <c:dLbls>
          <c:showLegendKey val="0"/>
          <c:showVal val="0"/>
          <c:showCatName val="0"/>
          <c:showSerName val="0"/>
          <c:showPercent val="0"/>
          <c:showBubbleSize val="0"/>
        </c:dLbls>
        <c:gapWidth val="150"/>
        <c:overlap val="100"/>
        <c:axId val="510686255"/>
        <c:axId val="510680847"/>
      </c:barChart>
      <c:catAx>
        <c:axId val="5106862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s-CO"/>
          </a:p>
        </c:txPr>
        <c:crossAx val="510680847"/>
        <c:crosses val="autoZero"/>
        <c:auto val="1"/>
        <c:lblAlgn val="ctr"/>
        <c:lblOffset val="100"/>
        <c:noMultiLvlLbl val="0"/>
      </c:catAx>
      <c:valAx>
        <c:axId val="51068084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a:t>Consumo (PJ)</a:t>
                </a:r>
              </a:p>
            </c:rich>
          </c:tx>
          <c:overlay val="0"/>
          <c:spPr>
            <a:noFill/>
            <a:ln>
              <a:noFill/>
            </a:ln>
            <a:effectLst/>
          </c:spPr>
          <c:txPr>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s-CO"/>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s-CO"/>
          </a:p>
        </c:txPr>
        <c:crossAx val="5106862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s-CO"/>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b="1">
          <a:solidFill>
            <a:schemeClr val="tx1"/>
          </a:solidFill>
        </a:defRPr>
      </a:pPr>
      <a:endParaRPr lang="es-CO"/>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1691FA-15FF-4DAA-A64A-CF5C0ED09DF6}"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s-CO"/>
        </a:p>
      </dgm:t>
    </dgm:pt>
    <dgm:pt modelId="{300D5E7F-7B7C-4B40-94A7-35CA2CB08A45}">
      <dgm:prSet phldrT="[Text]"/>
      <dgm:spPr/>
      <dgm:t>
        <a:bodyPr/>
        <a:lstStyle/>
        <a:p>
          <a:r>
            <a:rPr lang="es-CO" dirty="0" err="1"/>
            <a:t>Transporte</a:t>
          </a:r>
          <a:endParaRPr lang="es-CO" dirty="0"/>
        </a:p>
      </dgm:t>
    </dgm:pt>
    <dgm:pt modelId="{B774C181-C328-4EFA-898E-F88C92E32ACD}" type="parTrans" cxnId="{6302B40A-3B9B-4AC8-AF1C-762A4BBE105E}">
      <dgm:prSet/>
      <dgm:spPr/>
      <dgm:t>
        <a:bodyPr/>
        <a:lstStyle/>
        <a:p>
          <a:endParaRPr lang="es-CO"/>
        </a:p>
      </dgm:t>
    </dgm:pt>
    <dgm:pt modelId="{7E002088-8B3A-4A45-9D20-22A9FBC7991C}" type="sibTrans" cxnId="{6302B40A-3B9B-4AC8-AF1C-762A4BBE105E}">
      <dgm:prSet/>
      <dgm:spPr/>
      <dgm:t>
        <a:bodyPr/>
        <a:lstStyle/>
        <a:p>
          <a:endParaRPr lang="es-CO"/>
        </a:p>
      </dgm:t>
    </dgm:pt>
    <dgm:pt modelId="{F93B1BAB-6652-4A4B-97CF-587D6B1EAFEC}">
      <dgm:prSet phldrT="[Text]"/>
      <dgm:spPr/>
      <dgm:t>
        <a:bodyPr/>
        <a:lstStyle/>
        <a:p>
          <a:r>
            <a:rPr lang="es-CO" dirty="0" err="1"/>
            <a:t>Passageiros</a:t>
          </a:r>
          <a:endParaRPr lang="es-CO" dirty="0"/>
        </a:p>
      </dgm:t>
    </dgm:pt>
    <dgm:pt modelId="{A89053F2-2E61-4D9E-9E1D-724898AF97D4}" type="parTrans" cxnId="{49E46098-E8E3-487C-B861-7602094C9FFD}">
      <dgm:prSet/>
      <dgm:spPr/>
      <dgm:t>
        <a:bodyPr/>
        <a:lstStyle/>
        <a:p>
          <a:endParaRPr lang="es-CO"/>
        </a:p>
      </dgm:t>
    </dgm:pt>
    <dgm:pt modelId="{5C3602C6-5F76-4A76-966E-596A0E0962FC}" type="sibTrans" cxnId="{49E46098-E8E3-487C-B861-7602094C9FFD}">
      <dgm:prSet/>
      <dgm:spPr/>
      <dgm:t>
        <a:bodyPr/>
        <a:lstStyle/>
        <a:p>
          <a:endParaRPr lang="es-CO"/>
        </a:p>
      </dgm:t>
    </dgm:pt>
    <dgm:pt modelId="{288FB334-DB27-4B32-8C73-A607B5A13F54}">
      <dgm:prSet phldrT="[Text]"/>
      <dgm:spPr/>
      <dgm:t>
        <a:bodyPr/>
        <a:lstStyle/>
        <a:p>
          <a:r>
            <a:rPr lang="es-CO" dirty="0" err="1"/>
            <a:t>Frete</a:t>
          </a:r>
          <a:endParaRPr lang="es-CO" dirty="0"/>
        </a:p>
      </dgm:t>
    </dgm:pt>
    <dgm:pt modelId="{2D60B8F1-C48C-4FB3-81B8-389116594CFA}" type="parTrans" cxnId="{001259EF-4D96-44A3-A347-EA99D5687B0D}">
      <dgm:prSet/>
      <dgm:spPr/>
      <dgm:t>
        <a:bodyPr/>
        <a:lstStyle/>
        <a:p>
          <a:endParaRPr lang="es-CO"/>
        </a:p>
      </dgm:t>
    </dgm:pt>
    <dgm:pt modelId="{0CCE60B7-8400-4E13-AE54-C61A50C84C6E}" type="sibTrans" cxnId="{001259EF-4D96-44A3-A347-EA99D5687B0D}">
      <dgm:prSet/>
      <dgm:spPr/>
      <dgm:t>
        <a:bodyPr/>
        <a:lstStyle/>
        <a:p>
          <a:endParaRPr lang="es-CO"/>
        </a:p>
      </dgm:t>
    </dgm:pt>
    <dgm:pt modelId="{52E93C63-7379-40C8-A658-145B21398633}" type="pres">
      <dgm:prSet presAssocID="{821691FA-15FF-4DAA-A64A-CF5C0ED09DF6}" presName="hierChild1" presStyleCnt="0">
        <dgm:presLayoutVars>
          <dgm:orgChart val="1"/>
          <dgm:chPref val="1"/>
          <dgm:dir/>
          <dgm:animOne val="branch"/>
          <dgm:animLvl val="lvl"/>
          <dgm:resizeHandles/>
        </dgm:presLayoutVars>
      </dgm:prSet>
      <dgm:spPr/>
    </dgm:pt>
    <dgm:pt modelId="{6E18506C-5EB8-422C-9E39-3FD162D51905}" type="pres">
      <dgm:prSet presAssocID="{300D5E7F-7B7C-4B40-94A7-35CA2CB08A45}" presName="hierRoot1" presStyleCnt="0">
        <dgm:presLayoutVars>
          <dgm:hierBranch val="init"/>
        </dgm:presLayoutVars>
      </dgm:prSet>
      <dgm:spPr/>
    </dgm:pt>
    <dgm:pt modelId="{8B705963-24B3-4DBA-A2D6-4F44DC1DE156}" type="pres">
      <dgm:prSet presAssocID="{300D5E7F-7B7C-4B40-94A7-35CA2CB08A45}" presName="rootComposite1" presStyleCnt="0"/>
      <dgm:spPr/>
    </dgm:pt>
    <dgm:pt modelId="{77898534-815D-4867-A3C2-C18DBB7DB132}" type="pres">
      <dgm:prSet presAssocID="{300D5E7F-7B7C-4B40-94A7-35CA2CB08A45}" presName="rootText1" presStyleLbl="node0" presStyleIdx="0" presStyleCnt="1" custScaleX="196446">
        <dgm:presLayoutVars>
          <dgm:chPref val="3"/>
        </dgm:presLayoutVars>
      </dgm:prSet>
      <dgm:spPr/>
    </dgm:pt>
    <dgm:pt modelId="{8E6F0991-E7DB-4EE2-A7F8-84888030CE7D}" type="pres">
      <dgm:prSet presAssocID="{300D5E7F-7B7C-4B40-94A7-35CA2CB08A45}" presName="rootConnector1" presStyleLbl="node1" presStyleIdx="0" presStyleCnt="0"/>
      <dgm:spPr/>
    </dgm:pt>
    <dgm:pt modelId="{009051F6-BD59-4542-A65E-893042A02FF2}" type="pres">
      <dgm:prSet presAssocID="{300D5E7F-7B7C-4B40-94A7-35CA2CB08A45}" presName="hierChild2" presStyleCnt="0"/>
      <dgm:spPr/>
    </dgm:pt>
    <dgm:pt modelId="{FDE9AE6B-B166-43CF-8149-992F6591A4D3}" type="pres">
      <dgm:prSet presAssocID="{A89053F2-2E61-4D9E-9E1D-724898AF97D4}" presName="Name37" presStyleLbl="parChTrans1D2" presStyleIdx="0" presStyleCnt="2"/>
      <dgm:spPr/>
    </dgm:pt>
    <dgm:pt modelId="{18E7A18C-7AEF-4EA9-BA72-68D1BCEB2E81}" type="pres">
      <dgm:prSet presAssocID="{F93B1BAB-6652-4A4B-97CF-587D6B1EAFEC}" presName="hierRoot2" presStyleCnt="0">
        <dgm:presLayoutVars>
          <dgm:hierBranch val="init"/>
        </dgm:presLayoutVars>
      </dgm:prSet>
      <dgm:spPr/>
    </dgm:pt>
    <dgm:pt modelId="{B590EBEE-7CB7-4B26-954E-2134D7E453EB}" type="pres">
      <dgm:prSet presAssocID="{F93B1BAB-6652-4A4B-97CF-587D6B1EAFEC}" presName="rootComposite" presStyleCnt="0"/>
      <dgm:spPr/>
    </dgm:pt>
    <dgm:pt modelId="{6CEB90DA-A9F8-48E8-8AAF-E36056D5CDD7}" type="pres">
      <dgm:prSet presAssocID="{F93B1BAB-6652-4A4B-97CF-587D6B1EAFEC}" presName="rootText" presStyleLbl="node2" presStyleIdx="0" presStyleCnt="2" custScaleX="196446">
        <dgm:presLayoutVars>
          <dgm:chPref val="3"/>
        </dgm:presLayoutVars>
      </dgm:prSet>
      <dgm:spPr/>
    </dgm:pt>
    <dgm:pt modelId="{5608FA9D-237D-477E-9E43-ACEE6C0F9985}" type="pres">
      <dgm:prSet presAssocID="{F93B1BAB-6652-4A4B-97CF-587D6B1EAFEC}" presName="rootConnector" presStyleLbl="node2" presStyleIdx="0" presStyleCnt="2"/>
      <dgm:spPr/>
    </dgm:pt>
    <dgm:pt modelId="{179E07C3-C2E5-4204-8672-80D97429EFA5}" type="pres">
      <dgm:prSet presAssocID="{F93B1BAB-6652-4A4B-97CF-587D6B1EAFEC}" presName="hierChild4" presStyleCnt="0"/>
      <dgm:spPr/>
    </dgm:pt>
    <dgm:pt modelId="{6E3B8098-AAB2-40E2-AEB7-0876980BFFA3}" type="pres">
      <dgm:prSet presAssocID="{F93B1BAB-6652-4A4B-97CF-587D6B1EAFEC}" presName="hierChild5" presStyleCnt="0"/>
      <dgm:spPr/>
    </dgm:pt>
    <dgm:pt modelId="{E4EB4ACF-8858-4771-AA49-100A38AC9C4C}" type="pres">
      <dgm:prSet presAssocID="{2D60B8F1-C48C-4FB3-81B8-389116594CFA}" presName="Name37" presStyleLbl="parChTrans1D2" presStyleIdx="1" presStyleCnt="2"/>
      <dgm:spPr/>
    </dgm:pt>
    <dgm:pt modelId="{706B4544-9A1B-4DE7-B4BF-5AB92E81AEAB}" type="pres">
      <dgm:prSet presAssocID="{288FB334-DB27-4B32-8C73-A607B5A13F54}" presName="hierRoot2" presStyleCnt="0">
        <dgm:presLayoutVars>
          <dgm:hierBranch val="init"/>
        </dgm:presLayoutVars>
      </dgm:prSet>
      <dgm:spPr/>
    </dgm:pt>
    <dgm:pt modelId="{F86ABBBC-9E85-4ACC-91F7-3949E9C9E621}" type="pres">
      <dgm:prSet presAssocID="{288FB334-DB27-4B32-8C73-A607B5A13F54}" presName="rootComposite" presStyleCnt="0"/>
      <dgm:spPr/>
    </dgm:pt>
    <dgm:pt modelId="{26E77E09-04B4-41C8-9BCD-0174285FA155}" type="pres">
      <dgm:prSet presAssocID="{288FB334-DB27-4B32-8C73-A607B5A13F54}" presName="rootText" presStyleLbl="node2" presStyleIdx="1" presStyleCnt="2" custScaleX="196446">
        <dgm:presLayoutVars>
          <dgm:chPref val="3"/>
        </dgm:presLayoutVars>
      </dgm:prSet>
      <dgm:spPr/>
    </dgm:pt>
    <dgm:pt modelId="{C549C835-09F0-4F0E-AD92-0B47A210AB78}" type="pres">
      <dgm:prSet presAssocID="{288FB334-DB27-4B32-8C73-A607B5A13F54}" presName="rootConnector" presStyleLbl="node2" presStyleIdx="1" presStyleCnt="2"/>
      <dgm:spPr/>
    </dgm:pt>
    <dgm:pt modelId="{1ED4D1B7-02C2-4FA6-8213-1543B7333158}" type="pres">
      <dgm:prSet presAssocID="{288FB334-DB27-4B32-8C73-A607B5A13F54}" presName="hierChild4" presStyleCnt="0"/>
      <dgm:spPr/>
    </dgm:pt>
    <dgm:pt modelId="{5E3EA27E-3EC0-4EF5-91B6-6C02F522D006}" type="pres">
      <dgm:prSet presAssocID="{288FB334-DB27-4B32-8C73-A607B5A13F54}" presName="hierChild5" presStyleCnt="0"/>
      <dgm:spPr/>
    </dgm:pt>
    <dgm:pt modelId="{E39DD0AE-5540-4873-8F9D-B1378630887A}" type="pres">
      <dgm:prSet presAssocID="{300D5E7F-7B7C-4B40-94A7-35CA2CB08A45}" presName="hierChild3" presStyleCnt="0"/>
      <dgm:spPr/>
    </dgm:pt>
  </dgm:ptLst>
  <dgm:cxnLst>
    <dgm:cxn modelId="{6302B40A-3B9B-4AC8-AF1C-762A4BBE105E}" srcId="{821691FA-15FF-4DAA-A64A-CF5C0ED09DF6}" destId="{300D5E7F-7B7C-4B40-94A7-35CA2CB08A45}" srcOrd="0" destOrd="0" parTransId="{B774C181-C328-4EFA-898E-F88C92E32ACD}" sibTransId="{7E002088-8B3A-4A45-9D20-22A9FBC7991C}"/>
    <dgm:cxn modelId="{88D3FF25-EF91-4BD2-8E86-0EDFBF33F809}" type="presOf" srcId="{2D60B8F1-C48C-4FB3-81B8-389116594CFA}" destId="{E4EB4ACF-8858-4771-AA49-100A38AC9C4C}" srcOrd="0" destOrd="0" presId="urn:microsoft.com/office/officeart/2005/8/layout/orgChart1"/>
    <dgm:cxn modelId="{3F64352F-6C6B-40BD-9C68-989EA53C0A03}" type="presOf" srcId="{A89053F2-2E61-4D9E-9E1D-724898AF97D4}" destId="{FDE9AE6B-B166-43CF-8149-992F6591A4D3}" srcOrd="0" destOrd="0" presId="urn:microsoft.com/office/officeart/2005/8/layout/orgChart1"/>
    <dgm:cxn modelId="{62827439-DE0C-4464-8859-DD15A15FC352}" type="presOf" srcId="{288FB334-DB27-4B32-8C73-A607B5A13F54}" destId="{26E77E09-04B4-41C8-9BCD-0174285FA155}" srcOrd="0" destOrd="0" presId="urn:microsoft.com/office/officeart/2005/8/layout/orgChart1"/>
    <dgm:cxn modelId="{EAC3383A-7ABF-4841-AB9D-1F8861A9FC04}" type="presOf" srcId="{F93B1BAB-6652-4A4B-97CF-587D6B1EAFEC}" destId="{6CEB90DA-A9F8-48E8-8AAF-E36056D5CDD7}" srcOrd="0" destOrd="0" presId="urn:microsoft.com/office/officeart/2005/8/layout/orgChart1"/>
    <dgm:cxn modelId="{A7C2657F-6A11-449D-8DAA-BF9982D5493C}" type="presOf" srcId="{300D5E7F-7B7C-4B40-94A7-35CA2CB08A45}" destId="{8E6F0991-E7DB-4EE2-A7F8-84888030CE7D}" srcOrd="1" destOrd="0" presId="urn:microsoft.com/office/officeart/2005/8/layout/orgChart1"/>
    <dgm:cxn modelId="{BEA0088A-C01B-4771-A207-C76AE024792F}" type="presOf" srcId="{288FB334-DB27-4B32-8C73-A607B5A13F54}" destId="{C549C835-09F0-4F0E-AD92-0B47A210AB78}" srcOrd="1" destOrd="0" presId="urn:microsoft.com/office/officeart/2005/8/layout/orgChart1"/>
    <dgm:cxn modelId="{9BE18390-9467-4ED5-9C22-EB929BE2CE3E}" type="presOf" srcId="{821691FA-15FF-4DAA-A64A-CF5C0ED09DF6}" destId="{52E93C63-7379-40C8-A658-145B21398633}" srcOrd="0" destOrd="0" presId="urn:microsoft.com/office/officeart/2005/8/layout/orgChart1"/>
    <dgm:cxn modelId="{49E46098-E8E3-487C-B861-7602094C9FFD}" srcId="{300D5E7F-7B7C-4B40-94A7-35CA2CB08A45}" destId="{F93B1BAB-6652-4A4B-97CF-587D6B1EAFEC}" srcOrd="0" destOrd="0" parTransId="{A89053F2-2E61-4D9E-9E1D-724898AF97D4}" sibTransId="{5C3602C6-5F76-4A76-966E-596A0E0962FC}"/>
    <dgm:cxn modelId="{1588CAC4-F6E4-4860-B455-7C947FC3349F}" type="presOf" srcId="{F93B1BAB-6652-4A4B-97CF-587D6B1EAFEC}" destId="{5608FA9D-237D-477E-9E43-ACEE6C0F9985}" srcOrd="1" destOrd="0" presId="urn:microsoft.com/office/officeart/2005/8/layout/orgChart1"/>
    <dgm:cxn modelId="{DE58ABEC-924F-4C45-9F94-33A2DDC7FC7F}" type="presOf" srcId="{300D5E7F-7B7C-4B40-94A7-35CA2CB08A45}" destId="{77898534-815D-4867-A3C2-C18DBB7DB132}" srcOrd="0" destOrd="0" presId="urn:microsoft.com/office/officeart/2005/8/layout/orgChart1"/>
    <dgm:cxn modelId="{001259EF-4D96-44A3-A347-EA99D5687B0D}" srcId="{300D5E7F-7B7C-4B40-94A7-35CA2CB08A45}" destId="{288FB334-DB27-4B32-8C73-A607B5A13F54}" srcOrd="1" destOrd="0" parTransId="{2D60B8F1-C48C-4FB3-81B8-389116594CFA}" sibTransId="{0CCE60B7-8400-4E13-AE54-C61A50C84C6E}"/>
    <dgm:cxn modelId="{93A6DE6C-E6C1-4DA8-911A-610AB70421A4}" type="presParOf" srcId="{52E93C63-7379-40C8-A658-145B21398633}" destId="{6E18506C-5EB8-422C-9E39-3FD162D51905}" srcOrd="0" destOrd="0" presId="urn:microsoft.com/office/officeart/2005/8/layout/orgChart1"/>
    <dgm:cxn modelId="{56EE2D93-E856-4396-B9E8-280B80663BFE}" type="presParOf" srcId="{6E18506C-5EB8-422C-9E39-3FD162D51905}" destId="{8B705963-24B3-4DBA-A2D6-4F44DC1DE156}" srcOrd="0" destOrd="0" presId="urn:microsoft.com/office/officeart/2005/8/layout/orgChart1"/>
    <dgm:cxn modelId="{B709E89E-A927-4185-B3F7-0A8584D30F65}" type="presParOf" srcId="{8B705963-24B3-4DBA-A2D6-4F44DC1DE156}" destId="{77898534-815D-4867-A3C2-C18DBB7DB132}" srcOrd="0" destOrd="0" presId="urn:microsoft.com/office/officeart/2005/8/layout/orgChart1"/>
    <dgm:cxn modelId="{1F67B2A0-5CED-4C9E-A7E5-7E6D580F3A66}" type="presParOf" srcId="{8B705963-24B3-4DBA-A2D6-4F44DC1DE156}" destId="{8E6F0991-E7DB-4EE2-A7F8-84888030CE7D}" srcOrd="1" destOrd="0" presId="urn:microsoft.com/office/officeart/2005/8/layout/orgChart1"/>
    <dgm:cxn modelId="{9805A363-787B-4B5D-9466-4D3B03E0E3A9}" type="presParOf" srcId="{6E18506C-5EB8-422C-9E39-3FD162D51905}" destId="{009051F6-BD59-4542-A65E-893042A02FF2}" srcOrd="1" destOrd="0" presId="urn:microsoft.com/office/officeart/2005/8/layout/orgChart1"/>
    <dgm:cxn modelId="{9BC745A2-13FC-4F77-9A7B-7CC718615358}" type="presParOf" srcId="{009051F6-BD59-4542-A65E-893042A02FF2}" destId="{FDE9AE6B-B166-43CF-8149-992F6591A4D3}" srcOrd="0" destOrd="0" presId="urn:microsoft.com/office/officeart/2005/8/layout/orgChart1"/>
    <dgm:cxn modelId="{FA8646F8-92C9-4D54-822B-C6B40D050536}" type="presParOf" srcId="{009051F6-BD59-4542-A65E-893042A02FF2}" destId="{18E7A18C-7AEF-4EA9-BA72-68D1BCEB2E81}" srcOrd="1" destOrd="0" presId="urn:microsoft.com/office/officeart/2005/8/layout/orgChart1"/>
    <dgm:cxn modelId="{CFF51194-0BEB-4D6F-979F-A3EA919E4583}" type="presParOf" srcId="{18E7A18C-7AEF-4EA9-BA72-68D1BCEB2E81}" destId="{B590EBEE-7CB7-4B26-954E-2134D7E453EB}" srcOrd="0" destOrd="0" presId="urn:microsoft.com/office/officeart/2005/8/layout/orgChart1"/>
    <dgm:cxn modelId="{2B12F892-2432-4AF6-9F6F-2E8E7790D449}" type="presParOf" srcId="{B590EBEE-7CB7-4B26-954E-2134D7E453EB}" destId="{6CEB90DA-A9F8-48E8-8AAF-E36056D5CDD7}" srcOrd="0" destOrd="0" presId="urn:microsoft.com/office/officeart/2005/8/layout/orgChart1"/>
    <dgm:cxn modelId="{FDD6A1D9-9641-4AC8-8170-69BC2136BB90}" type="presParOf" srcId="{B590EBEE-7CB7-4B26-954E-2134D7E453EB}" destId="{5608FA9D-237D-477E-9E43-ACEE6C0F9985}" srcOrd="1" destOrd="0" presId="urn:microsoft.com/office/officeart/2005/8/layout/orgChart1"/>
    <dgm:cxn modelId="{CC87530D-F12F-414E-9CCC-711787AA7B58}" type="presParOf" srcId="{18E7A18C-7AEF-4EA9-BA72-68D1BCEB2E81}" destId="{179E07C3-C2E5-4204-8672-80D97429EFA5}" srcOrd="1" destOrd="0" presId="urn:microsoft.com/office/officeart/2005/8/layout/orgChart1"/>
    <dgm:cxn modelId="{5DCFB705-53F0-4349-9E7A-D51F975ECFD3}" type="presParOf" srcId="{18E7A18C-7AEF-4EA9-BA72-68D1BCEB2E81}" destId="{6E3B8098-AAB2-40E2-AEB7-0876980BFFA3}" srcOrd="2" destOrd="0" presId="urn:microsoft.com/office/officeart/2005/8/layout/orgChart1"/>
    <dgm:cxn modelId="{C5C0834B-9698-4D19-BAA8-FD061A8B2BE9}" type="presParOf" srcId="{009051F6-BD59-4542-A65E-893042A02FF2}" destId="{E4EB4ACF-8858-4771-AA49-100A38AC9C4C}" srcOrd="2" destOrd="0" presId="urn:microsoft.com/office/officeart/2005/8/layout/orgChart1"/>
    <dgm:cxn modelId="{35262CC9-5959-4C47-AEBF-8AE5A7A236C2}" type="presParOf" srcId="{009051F6-BD59-4542-A65E-893042A02FF2}" destId="{706B4544-9A1B-4DE7-B4BF-5AB92E81AEAB}" srcOrd="3" destOrd="0" presId="urn:microsoft.com/office/officeart/2005/8/layout/orgChart1"/>
    <dgm:cxn modelId="{99AABAC9-9D1A-4AD7-9DEB-E589D778B1A7}" type="presParOf" srcId="{706B4544-9A1B-4DE7-B4BF-5AB92E81AEAB}" destId="{F86ABBBC-9E85-4ACC-91F7-3949E9C9E621}" srcOrd="0" destOrd="0" presId="urn:microsoft.com/office/officeart/2005/8/layout/orgChart1"/>
    <dgm:cxn modelId="{91604D92-3272-49F6-8D96-4FB821DD1870}" type="presParOf" srcId="{F86ABBBC-9E85-4ACC-91F7-3949E9C9E621}" destId="{26E77E09-04B4-41C8-9BCD-0174285FA155}" srcOrd="0" destOrd="0" presId="urn:microsoft.com/office/officeart/2005/8/layout/orgChart1"/>
    <dgm:cxn modelId="{E32FCCC6-DE96-4D4A-BF48-E3FFB53E3E1A}" type="presParOf" srcId="{F86ABBBC-9E85-4ACC-91F7-3949E9C9E621}" destId="{C549C835-09F0-4F0E-AD92-0B47A210AB78}" srcOrd="1" destOrd="0" presId="urn:microsoft.com/office/officeart/2005/8/layout/orgChart1"/>
    <dgm:cxn modelId="{85A8D74A-46F6-4FFD-B5A6-C6A73D10AAF4}" type="presParOf" srcId="{706B4544-9A1B-4DE7-B4BF-5AB92E81AEAB}" destId="{1ED4D1B7-02C2-4FA6-8213-1543B7333158}" srcOrd="1" destOrd="0" presId="urn:microsoft.com/office/officeart/2005/8/layout/orgChart1"/>
    <dgm:cxn modelId="{82BBC64C-EBCD-4C1D-8A42-C5936318557E}" type="presParOf" srcId="{706B4544-9A1B-4DE7-B4BF-5AB92E81AEAB}" destId="{5E3EA27E-3EC0-4EF5-91B6-6C02F522D006}" srcOrd="2" destOrd="0" presId="urn:microsoft.com/office/officeart/2005/8/layout/orgChart1"/>
    <dgm:cxn modelId="{59BB510C-D2F6-40F6-8CF9-E80296836DA4}" type="presParOf" srcId="{6E18506C-5EB8-422C-9E39-3FD162D51905}" destId="{E39DD0AE-5540-4873-8F9D-B1378630887A}" srcOrd="2" destOrd="0" presId="urn:microsoft.com/office/officeart/2005/8/layout/orgChar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BF3ED8-8325-48CB-B9D4-CA7330270630}"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CO"/>
        </a:p>
      </dgm:t>
    </dgm:pt>
    <dgm:pt modelId="{BC00586E-887A-4858-A37F-CB0A29014831}">
      <dgm:prSet phldrT="[Text]" custT="1"/>
      <dgm:spPr/>
      <dgm:t>
        <a:bodyPr/>
        <a:lstStyle/>
        <a:p>
          <a:r>
            <a:rPr lang="es-CO" sz="3600" b="1" dirty="0"/>
            <a:t>Propulsores</a:t>
          </a:r>
        </a:p>
      </dgm:t>
    </dgm:pt>
    <dgm:pt modelId="{C7C621FA-F272-402F-B035-6695334A86D0}" type="parTrans" cxnId="{1FA50A9E-0174-41D7-B809-C1F7A2C83A8D}">
      <dgm:prSet/>
      <dgm:spPr/>
      <dgm:t>
        <a:bodyPr/>
        <a:lstStyle/>
        <a:p>
          <a:endParaRPr lang="es-CO"/>
        </a:p>
      </dgm:t>
    </dgm:pt>
    <dgm:pt modelId="{A63EFE58-09EB-4A90-9404-865AD58FE4D7}" type="sibTrans" cxnId="{1FA50A9E-0174-41D7-B809-C1F7A2C83A8D}">
      <dgm:prSet/>
      <dgm:spPr/>
      <dgm:t>
        <a:bodyPr/>
        <a:lstStyle/>
        <a:p>
          <a:endParaRPr lang="es-CO"/>
        </a:p>
      </dgm:t>
    </dgm:pt>
    <dgm:pt modelId="{1DC8F65F-6A2D-4E5C-A998-348D0405D123}">
      <dgm:prSet phldrT="[Text]"/>
      <dgm:spPr/>
      <dgm:t>
        <a:bodyPr/>
        <a:lstStyle/>
        <a:p>
          <a:r>
            <a:rPr lang="es-CO" dirty="0" err="1"/>
            <a:t>Inovação tecnológica</a:t>
          </a:r>
          <a:endParaRPr lang="es-CO" dirty="0"/>
        </a:p>
      </dgm:t>
    </dgm:pt>
    <dgm:pt modelId="{D094EBC1-C011-48A3-8A9A-3FB3B58FA6AB}" type="parTrans" cxnId="{C3718DBA-13C5-45B9-9880-2F919E202548}">
      <dgm:prSet/>
      <dgm:spPr/>
      <dgm:t>
        <a:bodyPr/>
        <a:lstStyle/>
        <a:p>
          <a:endParaRPr lang="es-CO"/>
        </a:p>
      </dgm:t>
    </dgm:pt>
    <dgm:pt modelId="{B6F54B4C-8209-43F3-81A1-35670EBF304B}" type="sibTrans" cxnId="{C3718DBA-13C5-45B9-9880-2F919E202548}">
      <dgm:prSet/>
      <dgm:spPr/>
      <dgm:t>
        <a:bodyPr/>
        <a:lstStyle/>
        <a:p>
          <a:endParaRPr lang="es-CO"/>
        </a:p>
      </dgm:t>
    </dgm:pt>
    <dgm:pt modelId="{9EAD6C84-3FB1-476F-85F5-B973567EC711}">
      <dgm:prSet phldrT="[Text]"/>
      <dgm:spPr/>
      <dgm:t>
        <a:bodyPr/>
        <a:lstStyle/>
        <a:p>
          <a:r>
            <a:rPr lang="es-CO" dirty="0" err="1"/>
            <a:t>Estruturas de políticas</a:t>
          </a:r>
          <a:endParaRPr lang="es-CO" dirty="0"/>
        </a:p>
      </dgm:t>
    </dgm:pt>
    <dgm:pt modelId="{56D02854-CC4F-4911-B96B-03B94B354567}" type="parTrans" cxnId="{DA2D3A53-D879-499E-AFBA-4B2FC9ABFBAF}">
      <dgm:prSet/>
      <dgm:spPr/>
      <dgm:t>
        <a:bodyPr/>
        <a:lstStyle/>
        <a:p>
          <a:endParaRPr lang="es-CO"/>
        </a:p>
      </dgm:t>
    </dgm:pt>
    <dgm:pt modelId="{99F95442-9168-4C87-AEFD-43A11DB5E23F}" type="sibTrans" cxnId="{DA2D3A53-D879-499E-AFBA-4B2FC9ABFBAF}">
      <dgm:prSet/>
      <dgm:spPr/>
      <dgm:t>
        <a:bodyPr/>
        <a:lstStyle/>
        <a:p>
          <a:endParaRPr lang="es-CO"/>
        </a:p>
      </dgm:t>
    </dgm:pt>
    <dgm:pt modelId="{92CE128F-F8DC-4F95-9151-8143931FAE46}">
      <dgm:prSet phldrT="[Text]" custT="1"/>
      <dgm:spPr>
        <a:solidFill>
          <a:schemeClr val="accent2">
            <a:lumMod val="75000"/>
          </a:schemeClr>
        </a:solidFill>
      </dgm:spPr>
      <dgm:t>
        <a:bodyPr/>
        <a:lstStyle/>
        <a:p>
          <a:r>
            <a:rPr lang="es-CO" sz="3600" b="1" dirty="0" err="1"/>
            <a:t>Desafios</a:t>
          </a:r>
          <a:endParaRPr lang="es-CO" sz="3600" b="1" dirty="0"/>
        </a:p>
      </dgm:t>
    </dgm:pt>
    <dgm:pt modelId="{B936056F-71BB-470D-A7B0-0E15F2ACF8D2}" type="parTrans" cxnId="{0DA58E90-A69E-4F12-8189-02F27FF79699}">
      <dgm:prSet/>
      <dgm:spPr/>
      <dgm:t>
        <a:bodyPr/>
        <a:lstStyle/>
        <a:p>
          <a:endParaRPr lang="es-CO"/>
        </a:p>
      </dgm:t>
    </dgm:pt>
    <dgm:pt modelId="{2F5F0C0B-DC26-4135-9477-53F0963DFD57}" type="sibTrans" cxnId="{0DA58E90-A69E-4F12-8189-02F27FF79699}">
      <dgm:prSet/>
      <dgm:spPr/>
      <dgm:t>
        <a:bodyPr/>
        <a:lstStyle/>
        <a:p>
          <a:endParaRPr lang="es-CO"/>
        </a:p>
      </dgm:t>
    </dgm:pt>
    <dgm:pt modelId="{6EE6DFCA-838D-4418-9532-C719B39D1473}">
      <dgm:prSet phldrT="[Text]"/>
      <dgm:spPr>
        <a:ln>
          <a:solidFill>
            <a:schemeClr val="accent2">
              <a:lumMod val="75000"/>
            </a:schemeClr>
          </a:solidFill>
        </a:ln>
      </dgm:spPr>
      <dgm:t>
        <a:bodyPr/>
        <a:lstStyle/>
        <a:p>
          <a:r>
            <a:rPr lang="es-CO" dirty="0"/>
            <a:t>Altos </a:t>
          </a:r>
          <a:r>
            <a:rPr lang="es-CO" dirty="0" err="1"/>
            <a:t>custos iniciais</a:t>
          </a:r>
          <a:endParaRPr lang="es-CO" dirty="0"/>
        </a:p>
      </dgm:t>
    </dgm:pt>
    <dgm:pt modelId="{47711386-835A-41AB-B91F-9BD745FA2155}" type="parTrans" cxnId="{1FE82F62-6E9B-4BBD-BD1C-2C0D417F41B7}">
      <dgm:prSet/>
      <dgm:spPr>
        <a:ln>
          <a:solidFill>
            <a:schemeClr val="accent2">
              <a:lumMod val="75000"/>
            </a:schemeClr>
          </a:solidFill>
        </a:ln>
      </dgm:spPr>
      <dgm:t>
        <a:bodyPr/>
        <a:lstStyle/>
        <a:p>
          <a:endParaRPr lang="es-CO"/>
        </a:p>
      </dgm:t>
    </dgm:pt>
    <dgm:pt modelId="{5743880F-3C1D-4EEE-8E26-02771EBDD22F}" type="sibTrans" cxnId="{1FE82F62-6E9B-4BBD-BD1C-2C0D417F41B7}">
      <dgm:prSet/>
      <dgm:spPr/>
      <dgm:t>
        <a:bodyPr/>
        <a:lstStyle/>
        <a:p>
          <a:endParaRPr lang="es-CO"/>
        </a:p>
      </dgm:t>
    </dgm:pt>
    <dgm:pt modelId="{2C79D5A3-0F74-4D95-9582-5105160099A9}">
      <dgm:prSet phldrT="[Text]"/>
      <dgm:spPr>
        <a:ln>
          <a:solidFill>
            <a:schemeClr val="accent2">
              <a:lumMod val="75000"/>
            </a:schemeClr>
          </a:solidFill>
        </a:ln>
      </dgm:spPr>
      <dgm:t>
        <a:bodyPr/>
        <a:lstStyle/>
        <a:p>
          <a:r>
            <a:rPr lang="es-CO" dirty="0" err="1"/>
            <a:t>Dependência de combustíveis fósseis</a:t>
          </a:r>
          <a:endParaRPr lang="es-CO" dirty="0"/>
        </a:p>
      </dgm:t>
    </dgm:pt>
    <dgm:pt modelId="{2B43EE1D-65FC-4130-B3F4-45A7AEED7483}" type="parTrans" cxnId="{B085C6AE-9E97-4309-B927-F4EB84094585}">
      <dgm:prSet/>
      <dgm:spPr>
        <a:ln>
          <a:solidFill>
            <a:schemeClr val="accent2">
              <a:lumMod val="75000"/>
            </a:schemeClr>
          </a:solidFill>
        </a:ln>
      </dgm:spPr>
      <dgm:t>
        <a:bodyPr/>
        <a:lstStyle/>
        <a:p>
          <a:endParaRPr lang="es-CO"/>
        </a:p>
      </dgm:t>
    </dgm:pt>
    <dgm:pt modelId="{3771CB0A-1BEC-4C60-9EB2-1C0B54755574}" type="sibTrans" cxnId="{B085C6AE-9E97-4309-B927-F4EB84094585}">
      <dgm:prSet/>
      <dgm:spPr/>
      <dgm:t>
        <a:bodyPr/>
        <a:lstStyle/>
        <a:p>
          <a:endParaRPr lang="es-CO"/>
        </a:p>
      </dgm:t>
    </dgm:pt>
    <dgm:pt modelId="{0E5352C7-1BFA-4534-A273-DFB62F724AF4}">
      <dgm:prSet phldrT="[Text]"/>
      <dgm:spPr/>
      <dgm:t>
        <a:bodyPr/>
        <a:lstStyle/>
        <a:p>
          <a:r>
            <a:rPr lang="es-CO" dirty="0" err="1"/>
            <a:t>Urbanização</a:t>
          </a:r>
          <a:endParaRPr lang="es-CO" dirty="0"/>
        </a:p>
      </dgm:t>
    </dgm:pt>
    <dgm:pt modelId="{8F2A2A8F-2B80-4487-A2B0-0018D17D8C62}" type="parTrans" cxnId="{5F5E432F-6472-4D26-BB61-F8C413901B73}">
      <dgm:prSet/>
      <dgm:spPr/>
      <dgm:t>
        <a:bodyPr/>
        <a:lstStyle/>
        <a:p>
          <a:endParaRPr lang="es-CO"/>
        </a:p>
      </dgm:t>
    </dgm:pt>
    <dgm:pt modelId="{F0008CDD-23E5-41BC-B3DE-C69C295B8C5A}" type="sibTrans" cxnId="{5F5E432F-6472-4D26-BB61-F8C413901B73}">
      <dgm:prSet/>
      <dgm:spPr/>
      <dgm:t>
        <a:bodyPr/>
        <a:lstStyle/>
        <a:p>
          <a:endParaRPr lang="es-CO"/>
        </a:p>
      </dgm:t>
    </dgm:pt>
    <dgm:pt modelId="{64589CC0-5BE9-458E-9AF3-EE12A8934C8B}">
      <dgm:prSet phldrT="[Text]"/>
      <dgm:spPr>
        <a:ln>
          <a:solidFill>
            <a:schemeClr val="accent2">
              <a:lumMod val="75000"/>
            </a:schemeClr>
          </a:solidFill>
        </a:ln>
      </dgm:spPr>
      <dgm:t>
        <a:bodyPr/>
        <a:lstStyle/>
        <a:p>
          <a:r>
            <a:rPr lang="es-CO" dirty="0" err="1"/>
            <a:t>Barreiras comportamentais </a:t>
          </a:r>
          <a:r>
            <a:rPr lang="es-CO" dirty="0"/>
            <a:t>e culturais</a:t>
          </a:r>
        </a:p>
      </dgm:t>
    </dgm:pt>
    <dgm:pt modelId="{B6E03E1A-DA02-426E-9FA9-6D74FFE6F181}" type="parTrans" cxnId="{B397D9E0-3056-416C-8955-CF02BDE66DB9}">
      <dgm:prSet/>
      <dgm:spPr>
        <a:ln>
          <a:solidFill>
            <a:schemeClr val="accent2">
              <a:lumMod val="75000"/>
            </a:schemeClr>
          </a:solidFill>
        </a:ln>
      </dgm:spPr>
      <dgm:t>
        <a:bodyPr/>
        <a:lstStyle/>
        <a:p>
          <a:endParaRPr lang="es-CO"/>
        </a:p>
      </dgm:t>
    </dgm:pt>
    <dgm:pt modelId="{99B9717A-31FA-4FA8-AA02-4757A222AFB1}" type="sibTrans" cxnId="{B397D9E0-3056-416C-8955-CF02BDE66DB9}">
      <dgm:prSet/>
      <dgm:spPr/>
      <dgm:t>
        <a:bodyPr/>
        <a:lstStyle/>
        <a:p>
          <a:endParaRPr lang="es-CO"/>
        </a:p>
      </dgm:t>
    </dgm:pt>
    <dgm:pt modelId="{E3A4BBCF-8D91-4BCC-9E1E-9C6874AD9417}">
      <dgm:prSet phldrT="[Text]"/>
      <dgm:spPr/>
      <dgm:t>
        <a:bodyPr/>
        <a:lstStyle/>
        <a:p>
          <a:r>
            <a:rPr lang="es-CO" dirty="0" err="1"/>
            <a:t>Preferências do consumidor</a:t>
          </a:r>
          <a:endParaRPr lang="es-CO" dirty="0"/>
        </a:p>
      </dgm:t>
    </dgm:pt>
    <dgm:pt modelId="{A9E70DDF-F3F5-4925-B78A-94B6EEEE9BFE}" type="parTrans" cxnId="{1905F622-8202-41E7-AF2A-1003949FF956}">
      <dgm:prSet/>
      <dgm:spPr/>
      <dgm:t>
        <a:bodyPr/>
        <a:lstStyle/>
        <a:p>
          <a:endParaRPr lang="es-CO"/>
        </a:p>
      </dgm:t>
    </dgm:pt>
    <dgm:pt modelId="{5F9532F5-A04B-417A-AF0F-07868DC641C6}" type="sibTrans" cxnId="{1905F622-8202-41E7-AF2A-1003949FF956}">
      <dgm:prSet/>
      <dgm:spPr/>
      <dgm:t>
        <a:bodyPr/>
        <a:lstStyle/>
        <a:p>
          <a:endParaRPr lang="es-CO"/>
        </a:p>
      </dgm:t>
    </dgm:pt>
    <dgm:pt modelId="{7A0007DF-6AAD-468D-93BD-32C611DDB220}">
      <dgm:prSet phldrT="[Text]"/>
      <dgm:spPr>
        <a:ln>
          <a:solidFill>
            <a:schemeClr val="accent2">
              <a:lumMod val="75000"/>
            </a:schemeClr>
          </a:solidFill>
        </a:ln>
      </dgm:spPr>
      <dgm:t>
        <a:bodyPr/>
        <a:lstStyle/>
        <a:p>
          <a:r>
            <a:rPr lang="es-CO" dirty="0" err="1"/>
            <a:t>Falta de infraestrutura</a:t>
          </a:r>
          <a:endParaRPr lang="es-CO" dirty="0"/>
        </a:p>
      </dgm:t>
    </dgm:pt>
    <dgm:pt modelId="{B4C0ECBD-9373-4296-8334-D2B48CB2A249}" type="parTrans" cxnId="{5607F563-7DDB-46E1-8D98-C9675BE1E7A9}">
      <dgm:prSet/>
      <dgm:spPr>
        <a:ln>
          <a:solidFill>
            <a:schemeClr val="accent2">
              <a:lumMod val="75000"/>
            </a:schemeClr>
          </a:solidFill>
        </a:ln>
      </dgm:spPr>
      <dgm:t>
        <a:bodyPr/>
        <a:lstStyle/>
        <a:p>
          <a:endParaRPr lang="es-CO"/>
        </a:p>
      </dgm:t>
    </dgm:pt>
    <dgm:pt modelId="{80E37357-F2B9-43FB-8862-AE89E6689B9B}" type="sibTrans" cxnId="{5607F563-7DDB-46E1-8D98-C9675BE1E7A9}">
      <dgm:prSet/>
      <dgm:spPr/>
      <dgm:t>
        <a:bodyPr/>
        <a:lstStyle/>
        <a:p>
          <a:endParaRPr lang="es-CO"/>
        </a:p>
      </dgm:t>
    </dgm:pt>
    <dgm:pt modelId="{87AC17BA-5FB3-485A-80A6-6E4E08FE7BAD}" type="pres">
      <dgm:prSet presAssocID="{51BF3ED8-8325-48CB-B9D4-CA7330270630}" presName="diagram" presStyleCnt="0">
        <dgm:presLayoutVars>
          <dgm:chPref val="1"/>
          <dgm:dir/>
          <dgm:animOne val="branch"/>
          <dgm:animLvl val="lvl"/>
          <dgm:resizeHandles/>
        </dgm:presLayoutVars>
      </dgm:prSet>
      <dgm:spPr/>
    </dgm:pt>
    <dgm:pt modelId="{C4EEDECC-F51E-4964-B9A9-57CC4C5638CF}" type="pres">
      <dgm:prSet presAssocID="{BC00586E-887A-4858-A37F-CB0A29014831}" presName="root" presStyleCnt="0"/>
      <dgm:spPr/>
    </dgm:pt>
    <dgm:pt modelId="{AA243494-4E9D-44FC-A5B0-E0B3EB522064}" type="pres">
      <dgm:prSet presAssocID="{BC00586E-887A-4858-A37F-CB0A29014831}" presName="rootComposite" presStyleCnt="0"/>
      <dgm:spPr/>
    </dgm:pt>
    <dgm:pt modelId="{095C5577-2DD9-4123-A6B5-AB85D7572AE4}" type="pres">
      <dgm:prSet presAssocID="{BC00586E-887A-4858-A37F-CB0A29014831}" presName="rootText" presStyleLbl="node1" presStyleIdx="0" presStyleCnt="2" custScaleX="251399"/>
      <dgm:spPr/>
    </dgm:pt>
    <dgm:pt modelId="{C52F675F-1DB5-45A5-ACE4-3496B1AE1EA2}" type="pres">
      <dgm:prSet presAssocID="{BC00586E-887A-4858-A37F-CB0A29014831}" presName="rootConnector" presStyleLbl="node1" presStyleIdx="0" presStyleCnt="2"/>
      <dgm:spPr/>
    </dgm:pt>
    <dgm:pt modelId="{3C45317B-D3EF-40E9-B89D-0BBE42030F61}" type="pres">
      <dgm:prSet presAssocID="{BC00586E-887A-4858-A37F-CB0A29014831}" presName="childShape" presStyleCnt="0"/>
      <dgm:spPr/>
    </dgm:pt>
    <dgm:pt modelId="{AF6B8F4D-5197-42D8-A5F2-28401A720B04}" type="pres">
      <dgm:prSet presAssocID="{D094EBC1-C011-48A3-8A9A-3FB3B58FA6AB}" presName="Name13" presStyleLbl="parChTrans1D2" presStyleIdx="0" presStyleCnt="8"/>
      <dgm:spPr/>
    </dgm:pt>
    <dgm:pt modelId="{574A0CD4-D3D1-4653-AD6F-E247D9189184}" type="pres">
      <dgm:prSet presAssocID="{1DC8F65F-6A2D-4E5C-A998-348D0405D123}" presName="childText" presStyleLbl="bgAcc1" presStyleIdx="0" presStyleCnt="8" custScaleX="251399">
        <dgm:presLayoutVars>
          <dgm:bulletEnabled val="1"/>
        </dgm:presLayoutVars>
      </dgm:prSet>
      <dgm:spPr/>
    </dgm:pt>
    <dgm:pt modelId="{8A0CEC3E-B5BE-4728-9C57-9335455F24E8}" type="pres">
      <dgm:prSet presAssocID="{56D02854-CC4F-4911-B96B-03B94B354567}" presName="Name13" presStyleLbl="parChTrans1D2" presStyleIdx="1" presStyleCnt="8"/>
      <dgm:spPr/>
    </dgm:pt>
    <dgm:pt modelId="{AE6D2C3E-474A-4B66-87B8-DB01DD778BD8}" type="pres">
      <dgm:prSet presAssocID="{9EAD6C84-3FB1-476F-85F5-B973567EC711}" presName="childText" presStyleLbl="bgAcc1" presStyleIdx="1" presStyleCnt="8" custScaleX="251399">
        <dgm:presLayoutVars>
          <dgm:bulletEnabled val="1"/>
        </dgm:presLayoutVars>
      </dgm:prSet>
      <dgm:spPr/>
    </dgm:pt>
    <dgm:pt modelId="{5163349E-BB44-486A-A483-B5BF604832E4}" type="pres">
      <dgm:prSet presAssocID="{A9E70DDF-F3F5-4925-B78A-94B6EEEE9BFE}" presName="Name13" presStyleLbl="parChTrans1D2" presStyleIdx="2" presStyleCnt="8"/>
      <dgm:spPr/>
    </dgm:pt>
    <dgm:pt modelId="{FC7B19AA-94F6-4D00-BBDA-2B27780BF526}" type="pres">
      <dgm:prSet presAssocID="{E3A4BBCF-8D91-4BCC-9E1E-9C6874AD9417}" presName="childText" presStyleLbl="bgAcc1" presStyleIdx="2" presStyleCnt="8" custScaleX="251399">
        <dgm:presLayoutVars>
          <dgm:bulletEnabled val="1"/>
        </dgm:presLayoutVars>
      </dgm:prSet>
      <dgm:spPr/>
    </dgm:pt>
    <dgm:pt modelId="{CCC73930-0316-4D66-8A6D-44562CF56B0D}" type="pres">
      <dgm:prSet presAssocID="{8F2A2A8F-2B80-4487-A2B0-0018D17D8C62}" presName="Name13" presStyleLbl="parChTrans1D2" presStyleIdx="3" presStyleCnt="8"/>
      <dgm:spPr/>
    </dgm:pt>
    <dgm:pt modelId="{270BDBAB-4720-472B-B97E-A0E93799340E}" type="pres">
      <dgm:prSet presAssocID="{0E5352C7-1BFA-4534-A273-DFB62F724AF4}" presName="childText" presStyleLbl="bgAcc1" presStyleIdx="3" presStyleCnt="8" custScaleX="251399">
        <dgm:presLayoutVars>
          <dgm:bulletEnabled val="1"/>
        </dgm:presLayoutVars>
      </dgm:prSet>
      <dgm:spPr/>
    </dgm:pt>
    <dgm:pt modelId="{616BDB51-D2CB-4A13-AF2B-3FD7A95C0F3A}" type="pres">
      <dgm:prSet presAssocID="{92CE128F-F8DC-4F95-9151-8143931FAE46}" presName="root" presStyleCnt="0"/>
      <dgm:spPr/>
    </dgm:pt>
    <dgm:pt modelId="{3D9C96E7-6EEC-4B09-976D-8575B6F0AA0E}" type="pres">
      <dgm:prSet presAssocID="{92CE128F-F8DC-4F95-9151-8143931FAE46}" presName="rootComposite" presStyleCnt="0"/>
      <dgm:spPr/>
    </dgm:pt>
    <dgm:pt modelId="{B99FC748-28D1-4EDE-B72B-52E16ED5EC46}" type="pres">
      <dgm:prSet presAssocID="{92CE128F-F8DC-4F95-9151-8143931FAE46}" presName="rootText" presStyleLbl="node1" presStyleIdx="1" presStyleCnt="2" custScaleX="251399"/>
      <dgm:spPr/>
    </dgm:pt>
    <dgm:pt modelId="{50A4D161-6352-457E-98D1-ADEE075836D2}" type="pres">
      <dgm:prSet presAssocID="{92CE128F-F8DC-4F95-9151-8143931FAE46}" presName="rootConnector" presStyleLbl="node1" presStyleIdx="1" presStyleCnt="2"/>
      <dgm:spPr/>
    </dgm:pt>
    <dgm:pt modelId="{A12C4DEA-F412-45BD-98DE-4B79A1054021}" type="pres">
      <dgm:prSet presAssocID="{92CE128F-F8DC-4F95-9151-8143931FAE46}" presName="childShape" presStyleCnt="0"/>
      <dgm:spPr/>
    </dgm:pt>
    <dgm:pt modelId="{141F766A-CFC8-415D-AEDC-FDF06C92D9CD}" type="pres">
      <dgm:prSet presAssocID="{47711386-835A-41AB-B91F-9BD745FA2155}" presName="Name13" presStyleLbl="parChTrans1D2" presStyleIdx="4" presStyleCnt="8"/>
      <dgm:spPr/>
    </dgm:pt>
    <dgm:pt modelId="{820F42D2-5345-4C2B-83B2-C392251136E9}" type="pres">
      <dgm:prSet presAssocID="{6EE6DFCA-838D-4418-9532-C719B39D1473}" presName="childText" presStyleLbl="bgAcc1" presStyleIdx="4" presStyleCnt="8" custScaleX="251399">
        <dgm:presLayoutVars>
          <dgm:bulletEnabled val="1"/>
        </dgm:presLayoutVars>
      </dgm:prSet>
      <dgm:spPr/>
    </dgm:pt>
    <dgm:pt modelId="{759F0B1B-69A1-4B81-9C47-7FDDBD6D2173}" type="pres">
      <dgm:prSet presAssocID="{2B43EE1D-65FC-4130-B3F4-45A7AEED7483}" presName="Name13" presStyleLbl="parChTrans1D2" presStyleIdx="5" presStyleCnt="8"/>
      <dgm:spPr/>
    </dgm:pt>
    <dgm:pt modelId="{44E7D1CC-8706-459F-877F-AC5B41789D55}" type="pres">
      <dgm:prSet presAssocID="{2C79D5A3-0F74-4D95-9582-5105160099A9}" presName="childText" presStyleLbl="bgAcc1" presStyleIdx="5" presStyleCnt="8" custScaleX="251399">
        <dgm:presLayoutVars>
          <dgm:bulletEnabled val="1"/>
        </dgm:presLayoutVars>
      </dgm:prSet>
      <dgm:spPr/>
    </dgm:pt>
    <dgm:pt modelId="{6A181C0E-5DBF-456A-BAC4-C47010B17A59}" type="pres">
      <dgm:prSet presAssocID="{B4C0ECBD-9373-4296-8334-D2B48CB2A249}" presName="Name13" presStyleLbl="parChTrans1D2" presStyleIdx="6" presStyleCnt="8"/>
      <dgm:spPr/>
    </dgm:pt>
    <dgm:pt modelId="{8AF6F5C3-DAC4-45BD-B318-939AB5F27543}" type="pres">
      <dgm:prSet presAssocID="{7A0007DF-6AAD-468D-93BD-32C611DDB220}" presName="childText" presStyleLbl="bgAcc1" presStyleIdx="6" presStyleCnt="8" custScaleX="251399">
        <dgm:presLayoutVars>
          <dgm:bulletEnabled val="1"/>
        </dgm:presLayoutVars>
      </dgm:prSet>
      <dgm:spPr/>
    </dgm:pt>
    <dgm:pt modelId="{9462A31F-5667-4082-ADF1-C592D0FEC891}" type="pres">
      <dgm:prSet presAssocID="{B6E03E1A-DA02-426E-9FA9-6D74FFE6F181}" presName="Name13" presStyleLbl="parChTrans1D2" presStyleIdx="7" presStyleCnt="8"/>
      <dgm:spPr/>
    </dgm:pt>
    <dgm:pt modelId="{22576BCF-2004-4060-96C2-9AE9F4910F22}" type="pres">
      <dgm:prSet presAssocID="{64589CC0-5BE9-458E-9AF3-EE12A8934C8B}" presName="childText" presStyleLbl="bgAcc1" presStyleIdx="7" presStyleCnt="8" custScaleX="251399">
        <dgm:presLayoutVars>
          <dgm:bulletEnabled val="1"/>
        </dgm:presLayoutVars>
      </dgm:prSet>
      <dgm:spPr/>
    </dgm:pt>
  </dgm:ptLst>
  <dgm:cxnLst>
    <dgm:cxn modelId="{395ADB0D-68E4-4ABC-AFF5-833FFEC356DF}" type="presOf" srcId="{BC00586E-887A-4858-A37F-CB0A29014831}" destId="{095C5577-2DD9-4123-A6B5-AB85D7572AE4}" srcOrd="0" destOrd="0" presId="urn:microsoft.com/office/officeart/2005/8/layout/hierarchy3"/>
    <dgm:cxn modelId="{FED07518-CADF-440F-B6BA-CFA1A752ECE9}" type="presOf" srcId="{1DC8F65F-6A2D-4E5C-A998-348D0405D123}" destId="{574A0CD4-D3D1-4653-AD6F-E247D9189184}" srcOrd="0" destOrd="0" presId="urn:microsoft.com/office/officeart/2005/8/layout/hierarchy3"/>
    <dgm:cxn modelId="{B8EC4019-2370-4DAC-AD3B-04AE3BE07BB1}" type="presOf" srcId="{64589CC0-5BE9-458E-9AF3-EE12A8934C8B}" destId="{22576BCF-2004-4060-96C2-9AE9F4910F22}" srcOrd="0" destOrd="0" presId="urn:microsoft.com/office/officeart/2005/8/layout/hierarchy3"/>
    <dgm:cxn modelId="{7473AD1F-6E21-46E0-8DC1-BD443995DB17}" type="presOf" srcId="{7A0007DF-6AAD-468D-93BD-32C611DDB220}" destId="{8AF6F5C3-DAC4-45BD-B318-939AB5F27543}" srcOrd="0" destOrd="0" presId="urn:microsoft.com/office/officeart/2005/8/layout/hierarchy3"/>
    <dgm:cxn modelId="{1905F622-8202-41E7-AF2A-1003949FF956}" srcId="{BC00586E-887A-4858-A37F-CB0A29014831}" destId="{E3A4BBCF-8D91-4BCC-9E1E-9C6874AD9417}" srcOrd="2" destOrd="0" parTransId="{A9E70DDF-F3F5-4925-B78A-94B6EEEE9BFE}" sibTransId="{5F9532F5-A04B-417A-AF0F-07868DC641C6}"/>
    <dgm:cxn modelId="{5F5E432F-6472-4D26-BB61-F8C413901B73}" srcId="{BC00586E-887A-4858-A37F-CB0A29014831}" destId="{0E5352C7-1BFA-4534-A273-DFB62F724AF4}" srcOrd="3" destOrd="0" parTransId="{8F2A2A8F-2B80-4487-A2B0-0018D17D8C62}" sibTransId="{F0008CDD-23E5-41BC-B3DE-C69C295B8C5A}"/>
    <dgm:cxn modelId="{6432483F-98BD-4D19-B12F-9779C7D5626D}" type="presOf" srcId="{0E5352C7-1BFA-4534-A273-DFB62F724AF4}" destId="{270BDBAB-4720-472B-B97E-A0E93799340E}" srcOrd="0" destOrd="0" presId="urn:microsoft.com/office/officeart/2005/8/layout/hierarchy3"/>
    <dgm:cxn modelId="{DA2D3A53-D879-499E-AFBA-4B2FC9ABFBAF}" srcId="{BC00586E-887A-4858-A37F-CB0A29014831}" destId="{9EAD6C84-3FB1-476F-85F5-B973567EC711}" srcOrd="1" destOrd="0" parTransId="{56D02854-CC4F-4911-B96B-03B94B354567}" sibTransId="{99F95442-9168-4C87-AEFD-43A11DB5E23F}"/>
    <dgm:cxn modelId="{1FE82F62-6E9B-4BBD-BD1C-2C0D417F41B7}" srcId="{92CE128F-F8DC-4F95-9151-8143931FAE46}" destId="{6EE6DFCA-838D-4418-9532-C719B39D1473}" srcOrd="0" destOrd="0" parTransId="{47711386-835A-41AB-B91F-9BD745FA2155}" sibTransId="{5743880F-3C1D-4EEE-8E26-02771EBDD22F}"/>
    <dgm:cxn modelId="{5607F563-7DDB-46E1-8D98-C9675BE1E7A9}" srcId="{92CE128F-F8DC-4F95-9151-8143931FAE46}" destId="{7A0007DF-6AAD-468D-93BD-32C611DDB220}" srcOrd="2" destOrd="0" parTransId="{B4C0ECBD-9373-4296-8334-D2B48CB2A249}" sibTransId="{80E37357-F2B9-43FB-8862-AE89E6689B9B}"/>
    <dgm:cxn modelId="{90ABE864-BE18-4733-BBA7-B26890D572DA}" type="presOf" srcId="{51BF3ED8-8325-48CB-B9D4-CA7330270630}" destId="{87AC17BA-5FB3-485A-80A6-6E4E08FE7BAD}" srcOrd="0" destOrd="0" presId="urn:microsoft.com/office/officeart/2005/8/layout/hierarchy3"/>
    <dgm:cxn modelId="{6C10BE75-CE78-4FAB-84FA-6A6694DB88AE}" type="presOf" srcId="{B4C0ECBD-9373-4296-8334-D2B48CB2A249}" destId="{6A181C0E-5DBF-456A-BAC4-C47010B17A59}" srcOrd="0" destOrd="0" presId="urn:microsoft.com/office/officeart/2005/8/layout/hierarchy3"/>
    <dgm:cxn modelId="{06FEAE79-D589-48CA-85CE-BA71BC756F7E}" type="presOf" srcId="{2B43EE1D-65FC-4130-B3F4-45A7AEED7483}" destId="{759F0B1B-69A1-4B81-9C47-7FDDBD6D2173}" srcOrd="0" destOrd="0" presId="urn:microsoft.com/office/officeart/2005/8/layout/hierarchy3"/>
    <dgm:cxn modelId="{A04BD082-D2C3-4022-9547-8FD561D70B3B}" type="presOf" srcId="{E3A4BBCF-8D91-4BCC-9E1E-9C6874AD9417}" destId="{FC7B19AA-94F6-4D00-BBDA-2B27780BF526}" srcOrd="0" destOrd="0" presId="urn:microsoft.com/office/officeart/2005/8/layout/hierarchy3"/>
    <dgm:cxn modelId="{0DA58E90-A69E-4F12-8189-02F27FF79699}" srcId="{51BF3ED8-8325-48CB-B9D4-CA7330270630}" destId="{92CE128F-F8DC-4F95-9151-8143931FAE46}" srcOrd="1" destOrd="0" parTransId="{B936056F-71BB-470D-A7B0-0E15F2ACF8D2}" sibTransId="{2F5F0C0B-DC26-4135-9477-53F0963DFD57}"/>
    <dgm:cxn modelId="{5F6DBE99-56D4-4FA0-959F-758DAFC0008F}" type="presOf" srcId="{92CE128F-F8DC-4F95-9151-8143931FAE46}" destId="{B99FC748-28D1-4EDE-B72B-52E16ED5EC46}" srcOrd="0" destOrd="0" presId="urn:microsoft.com/office/officeart/2005/8/layout/hierarchy3"/>
    <dgm:cxn modelId="{1FA50A9E-0174-41D7-B809-C1F7A2C83A8D}" srcId="{51BF3ED8-8325-48CB-B9D4-CA7330270630}" destId="{BC00586E-887A-4858-A37F-CB0A29014831}" srcOrd="0" destOrd="0" parTransId="{C7C621FA-F272-402F-B035-6695334A86D0}" sibTransId="{A63EFE58-09EB-4A90-9404-865AD58FE4D7}"/>
    <dgm:cxn modelId="{C02F3EA5-533E-4505-9D02-03E66061A9D7}" type="presOf" srcId="{6EE6DFCA-838D-4418-9532-C719B39D1473}" destId="{820F42D2-5345-4C2B-83B2-C392251136E9}" srcOrd="0" destOrd="0" presId="urn:microsoft.com/office/officeart/2005/8/layout/hierarchy3"/>
    <dgm:cxn modelId="{B085C6AE-9E97-4309-B927-F4EB84094585}" srcId="{92CE128F-F8DC-4F95-9151-8143931FAE46}" destId="{2C79D5A3-0F74-4D95-9582-5105160099A9}" srcOrd="1" destOrd="0" parTransId="{2B43EE1D-65FC-4130-B3F4-45A7AEED7483}" sibTransId="{3771CB0A-1BEC-4C60-9EB2-1C0B54755574}"/>
    <dgm:cxn modelId="{9C2C48B9-6595-4BB4-A90C-DCC5250504C7}" type="presOf" srcId="{92CE128F-F8DC-4F95-9151-8143931FAE46}" destId="{50A4D161-6352-457E-98D1-ADEE075836D2}" srcOrd="1" destOrd="0" presId="urn:microsoft.com/office/officeart/2005/8/layout/hierarchy3"/>
    <dgm:cxn modelId="{C3718DBA-13C5-45B9-9880-2F919E202548}" srcId="{BC00586E-887A-4858-A37F-CB0A29014831}" destId="{1DC8F65F-6A2D-4E5C-A998-348D0405D123}" srcOrd="0" destOrd="0" parTransId="{D094EBC1-C011-48A3-8A9A-3FB3B58FA6AB}" sibTransId="{B6F54B4C-8209-43F3-81A1-35670EBF304B}"/>
    <dgm:cxn modelId="{048849BB-EB4C-42F9-BBE9-92807C52F379}" type="presOf" srcId="{D094EBC1-C011-48A3-8A9A-3FB3B58FA6AB}" destId="{AF6B8F4D-5197-42D8-A5F2-28401A720B04}" srcOrd="0" destOrd="0" presId="urn:microsoft.com/office/officeart/2005/8/layout/hierarchy3"/>
    <dgm:cxn modelId="{1A17C2C2-50FD-48EF-A6AE-18724A4B1A1B}" type="presOf" srcId="{BC00586E-887A-4858-A37F-CB0A29014831}" destId="{C52F675F-1DB5-45A5-ACE4-3496B1AE1EA2}" srcOrd="1" destOrd="0" presId="urn:microsoft.com/office/officeart/2005/8/layout/hierarchy3"/>
    <dgm:cxn modelId="{43C758C6-E2BF-41F6-9085-540A15A80023}" type="presOf" srcId="{2C79D5A3-0F74-4D95-9582-5105160099A9}" destId="{44E7D1CC-8706-459F-877F-AC5B41789D55}" srcOrd="0" destOrd="0" presId="urn:microsoft.com/office/officeart/2005/8/layout/hierarchy3"/>
    <dgm:cxn modelId="{2CB73FCD-EE52-4DE8-AF7F-529ED3A953B7}" type="presOf" srcId="{47711386-835A-41AB-B91F-9BD745FA2155}" destId="{141F766A-CFC8-415D-AEDC-FDF06C92D9CD}" srcOrd="0" destOrd="0" presId="urn:microsoft.com/office/officeart/2005/8/layout/hierarchy3"/>
    <dgm:cxn modelId="{119440D3-4A67-473A-8289-8943A369F07C}" type="presOf" srcId="{A9E70DDF-F3F5-4925-B78A-94B6EEEE9BFE}" destId="{5163349E-BB44-486A-A483-B5BF604832E4}" srcOrd="0" destOrd="0" presId="urn:microsoft.com/office/officeart/2005/8/layout/hierarchy3"/>
    <dgm:cxn modelId="{B397D9E0-3056-416C-8955-CF02BDE66DB9}" srcId="{92CE128F-F8DC-4F95-9151-8143931FAE46}" destId="{64589CC0-5BE9-458E-9AF3-EE12A8934C8B}" srcOrd="3" destOrd="0" parTransId="{B6E03E1A-DA02-426E-9FA9-6D74FFE6F181}" sibTransId="{99B9717A-31FA-4FA8-AA02-4757A222AFB1}"/>
    <dgm:cxn modelId="{9261F5E5-88F3-4000-A39A-FA8671559D7E}" type="presOf" srcId="{56D02854-CC4F-4911-B96B-03B94B354567}" destId="{8A0CEC3E-B5BE-4728-9C57-9335455F24E8}" srcOrd="0" destOrd="0" presId="urn:microsoft.com/office/officeart/2005/8/layout/hierarchy3"/>
    <dgm:cxn modelId="{001210E8-0407-4443-96C6-710211D6A21D}" type="presOf" srcId="{9EAD6C84-3FB1-476F-85F5-B973567EC711}" destId="{AE6D2C3E-474A-4B66-87B8-DB01DD778BD8}" srcOrd="0" destOrd="0" presId="urn:microsoft.com/office/officeart/2005/8/layout/hierarchy3"/>
    <dgm:cxn modelId="{E0CE64F1-8F92-4F44-BA2A-E5BAB3376B3F}" type="presOf" srcId="{B6E03E1A-DA02-426E-9FA9-6D74FFE6F181}" destId="{9462A31F-5667-4082-ADF1-C592D0FEC891}" srcOrd="0" destOrd="0" presId="urn:microsoft.com/office/officeart/2005/8/layout/hierarchy3"/>
    <dgm:cxn modelId="{2E6AECF5-B640-4392-8E1E-C251CFC537CF}" type="presOf" srcId="{8F2A2A8F-2B80-4487-A2B0-0018D17D8C62}" destId="{CCC73930-0316-4D66-8A6D-44562CF56B0D}" srcOrd="0" destOrd="0" presId="urn:microsoft.com/office/officeart/2005/8/layout/hierarchy3"/>
    <dgm:cxn modelId="{099E5E4A-AA05-4886-A3FD-42E260E2EAF1}" type="presParOf" srcId="{87AC17BA-5FB3-485A-80A6-6E4E08FE7BAD}" destId="{C4EEDECC-F51E-4964-B9A9-57CC4C5638CF}" srcOrd="0" destOrd="0" presId="urn:microsoft.com/office/officeart/2005/8/layout/hierarchy3"/>
    <dgm:cxn modelId="{1D677B25-4D6C-4C7C-BEE2-9CB5016789D9}" type="presParOf" srcId="{C4EEDECC-F51E-4964-B9A9-57CC4C5638CF}" destId="{AA243494-4E9D-44FC-A5B0-E0B3EB522064}" srcOrd="0" destOrd="0" presId="urn:microsoft.com/office/officeart/2005/8/layout/hierarchy3"/>
    <dgm:cxn modelId="{F8EC2B2C-446B-4864-8C4F-B2B1FC4532B2}" type="presParOf" srcId="{AA243494-4E9D-44FC-A5B0-E0B3EB522064}" destId="{095C5577-2DD9-4123-A6B5-AB85D7572AE4}" srcOrd="0" destOrd="0" presId="urn:microsoft.com/office/officeart/2005/8/layout/hierarchy3"/>
    <dgm:cxn modelId="{F1F9A9EF-8E92-4F10-8A18-2B3EA7A177FE}" type="presParOf" srcId="{AA243494-4E9D-44FC-A5B0-E0B3EB522064}" destId="{C52F675F-1DB5-45A5-ACE4-3496B1AE1EA2}" srcOrd="1" destOrd="0" presId="urn:microsoft.com/office/officeart/2005/8/layout/hierarchy3"/>
    <dgm:cxn modelId="{DD511180-4D59-4E72-BAA6-2AE0FF64AC2E}" type="presParOf" srcId="{C4EEDECC-F51E-4964-B9A9-57CC4C5638CF}" destId="{3C45317B-D3EF-40E9-B89D-0BBE42030F61}" srcOrd="1" destOrd="0" presId="urn:microsoft.com/office/officeart/2005/8/layout/hierarchy3"/>
    <dgm:cxn modelId="{00E2E148-CC7E-42EC-8259-8F1A37E9EAD3}" type="presParOf" srcId="{3C45317B-D3EF-40E9-B89D-0BBE42030F61}" destId="{AF6B8F4D-5197-42D8-A5F2-28401A720B04}" srcOrd="0" destOrd="0" presId="urn:microsoft.com/office/officeart/2005/8/layout/hierarchy3"/>
    <dgm:cxn modelId="{E1FA20EC-197C-4A39-AD71-BABD4D9D569D}" type="presParOf" srcId="{3C45317B-D3EF-40E9-B89D-0BBE42030F61}" destId="{574A0CD4-D3D1-4653-AD6F-E247D9189184}" srcOrd="1" destOrd="0" presId="urn:microsoft.com/office/officeart/2005/8/layout/hierarchy3"/>
    <dgm:cxn modelId="{B40616BD-03D1-47BE-9344-F6507F29C102}" type="presParOf" srcId="{3C45317B-D3EF-40E9-B89D-0BBE42030F61}" destId="{8A0CEC3E-B5BE-4728-9C57-9335455F24E8}" srcOrd="2" destOrd="0" presId="urn:microsoft.com/office/officeart/2005/8/layout/hierarchy3"/>
    <dgm:cxn modelId="{A9F55131-F220-4701-A234-6A27F5FA8B37}" type="presParOf" srcId="{3C45317B-D3EF-40E9-B89D-0BBE42030F61}" destId="{AE6D2C3E-474A-4B66-87B8-DB01DD778BD8}" srcOrd="3" destOrd="0" presId="urn:microsoft.com/office/officeart/2005/8/layout/hierarchy3"/>
    <dgm:cxn modelId="{5BC17394-7DFE-4F2A-BE1B-977C46118C43}" type="presParOf" srcId="{3C45317B-D3EF-40E9-B89D-0BBE42030F61}" destId="{5163349E-BB44-486A-A483-B5BF604832E4}" srcOrd="4" destOrd="0" presId="urn:microsoft.com/office/officeart/2005/8/layout/hierarchy3"/>
    <dgm:cxn modelId="{C85552F6-14BC-4CA1-8CE4-2787D8488C9E}" type="presParOf" srcId="{3C45317B-D3EF-40E9-B89D-0BBE42030F61}" destId="{FC7B19AA-94F6-4D00-BBDA-2B27780BF526}" srcOrd="5" destOrd="0" presId="urn:microsoft.com/office/officeart/2005/8/layout/hierarchy3"/>
    <dgm:cxn modelId="{65287739-345F-4094-AB48-4C91F1365F2F}" type="presParOf" srcId="{3C45317B-D3EF-40E9-B89D-0BBE42030F61}" destId="{CCC73930-0316-4D66-8A6D-44562CF56B0D}" srcOrd="6" destOrd="0" presId="urn:microsoft.com/office/officeart/2005/8/layout/hierarchy3"/>
    <dgm:cxn modelId="{B9947511-F382-4FDE-9838-30C3BE0F5AC9}" type="presParOf" srcId="{3C45317B-D3EF-40E9-B89D-0BBE42030F61}" destId="{270BDBAB-4720-472B-B97E-A0E93799340E}" srcOrd="7" destOrd="0" presId="urn:microsoft.com/office/officeart/2005/8/layout/hierarchy3"/>
    <dgm:cxn modelId="{62512407-FD61-4231-83EB-7C7B24EE6EDA}" type="presParOf" srcId="{87AC17BA-5FB3-485A-80A6-6E4E08FE7BAD}" destId="{616BDB51-D2CB-4A13-AF2B-3FD7A95C0F3A}" srcOrd="1" destOrd="0" presId="urn:microsoft.com/office/officeart/2005/8/layout/hierarchy3"/>
    <dgm:cxn modelId="{9C70B672-1561-4288-B1CF-B005C1AB7C59}" type="presParOf" srcId="{616BDB51-D2CB-4A13-AF2B-3FD7A95C0F3A}" destId="{3D9C96E7-6EEC-4B09-976D-8575B6F0AA0E}" srcOrd="0" destOrd="0" presId="urn:microsoft.com/office/officeart/2005/8/layout/hierarchy3"/>
    <dgm:cxn modelId="{56F24183-4111-456E-9D73-3F24DCB7BB41}" type="presParOf" srcId="{3D9C96E7-6EEC-4B09-976D-8575B6F0AA0E}" destId="{B99FC748-28D1-4EDE-B72B-52E16ED5EC46}" srcOrd="0" destOrd="0" presId="urn:microsoft.com/office/officeart/2005/8/layout/hierarchy3"/>
    <dgm:cxn modelId="{76999352-5720-4C50-B24D-AD7803073ABA}" type="presParOf" srcId="{3D9C96E7-6EEC-4B09-976D-8575B6F0AA0E}" destId="{50A4D161-6352-457E-98D1-ADEE075836D2}" srcOrd="1" destOrd="0" presId="urn:microsoft.com/office/officeart/2005/8/layout/hierarchy3"/>
    <dgm:cxn modelId="{4BECC1A3-66D1-4607-99AE-CF719047945B}" type="presParOf" srcId="{616BDB51-D2CB-4A13-AF2B-3FD7A95C0F3A}" destId="{A12C4DEA-F412-45BD-98DE-4B79A1054021}" srcOrd="1" destOrd="0" presId="urn:microsoft.com/office/officeart/2005/8/layout/hierarchy3"/>
    <dgm:cxn modelId="{EAEA5105-5A81-4001-92BE-10B694924AB7}" type="presParOf" srcId="{A12C4DEA-F412-45BD-98DE-4B79A1054021}" destId="{141F766A-CFC8-415D-AEDC-FDF06C92D9CD}" srcOrd="0" destOrd="0" presId="urn:microsoft.com/office/officeart/2005/8/layout/hierarchy3"/>
    <dgm:cxn modelId="{6A4669A4-9965-4806-927F-071288A5897D}" type="presParOf" srcId="{A12C4DEA-F412-45BD-98DE-4B79A1054021}" destId="{820F42D2-5345-4C2B-83B2-C392251136E9}" srcOrd="1" destOrd="0" presId="urn:microsoft.com/office/officeart/2005/8/layout/hierarchy3"/>
    <dgm:cxn modelId="{04A9EA9D-2898-4BC1-A7EE-E331E8ACD26F}" type="presParOf" srcId="{A12C4DEA-F412-45BD-98DE-4B79A1054021}" destId="{759F0B1B-69A1-4B81-9C47-7FDDBD6D2173}" srcOrd="2" destOrd="0" presId="urn:microsoft.com/office/officeart/2005/8/layout/hierarchy3"/>
    <dgm:cxn modelId="{4402F074-9E48-40FE-A184-988CBDEB8D67}" type="presParOf" srcId="{A12C4DEA-F412-45BD-98DE-4B79A1054021}" destId="{44E7D1CC-8706-459F-877F-AC5B41789D55}" srcOrd="3" destOrd="0" presId="urn:microsoft.com/office/officeart/2005/8/layout/hierarchy3"/>
    <dgm:cxn modelId="{AB09597A-F0AA-4A75-80DA-40D100CDDA20}" type="presParOf" srcId="{A12C4DEA-F412-45BD-98DE-4B79A1054021}" destId="{6A181C0E-5DBF-456A-BAC4-C47010B17A59}" srcOrd="4" destOrd="0" presId="urn:microsoft.com/office/officeart/2005/8/layout/hierarchy3"/>
    <dgm:cxn modelId="{55D207FA-DF8A-4803-AF8D-13E1083F8255}" type="presParOf" srcId="{A12C4DEA-F412-45BD-98DE-4B79A1054021}" destId="{8AF6F5C3-DAC4-45BD-B318-939AB5F27543}" srcOrd="5" destOrd="0" presId="urn:microsoft.com/office/officeart/2005/8/layout/hierarchy3"/>
    <dgm:cxn modelId="{D235DA03-7FC4-416D-B98E-E3914A1DD20D}" type="presParOf" srcId="{A12C4DEA-F412-45BD-98DE-4B79A1054021}" destId="{9462A31F-5667-4082-ADF1-C592D0FEC891}" srcOrd="6" destOrd="0" presId="urn:microsoft.com/office/officeart/2005/8/layout/hierarchy3"/>
    <dgm:cxn modelId="{41AC9554-D5BF-4438-AB3B-C28F5A1E649B}" type="presParOf" srcId="{A12C4DEA-F412-45BD-98DE-4B79A1054021}" destId="{22576BCF-2004-4060-96C2-9AE9F4910F22}" srcOrd="7" destOrd="0" presId="urn:microsoft.com/office/officeart/2005/8/layout/hierarchy3"/>
  </dgm:cxnLst>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EB4ACF-8858-4771-AA49-100A38AC9C4C}">
      <dsp:nvSpPr>
        <dsp:cNvPr id="0" name=""/>
        <dsp:cNvSpPr/>
      </dsp:nvSpPr>
      <dsp:spPr>
        <a:xfrm>
          <a:off x="5877719" y="840163"/>
          <a:ext cx="1825392" cy="352577"/>
        </a:xfrm>
        <a:custGeom>
          <a:avLst/>
          <a:gdLst/>
          <a:ahLst/>
          <a:cxnLst/>
          <a:rect l="0" t="0" r="0" b="0"/>
          <a:pathLst>
            <a:path>
              <a:moveTo>
                <a:pt x="0" y="0"/>
              </a:moveTo>
              <a:lnTo>
                <a:pt x="0" y="176288"/>
              </a:lnTo>
              <a:lnTo>
                <a:pt x="1825392" y="176288"/>
              </a:lnTo>
              <a:lnTo>
                <a:pt x="1825392" y="35257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DE9AE6B-B166-43CF-8149-992F6591A4D3}">
      <dsp:nvSpPr>
        <dsp:cNvPr id="0" name=""/>
        <dsp:cNvSpPr/>
      </dsp:nvSpPr>
      <dsp:spPr>
        <a:xfrm>
          <a:off x="4052326" y="840163"/>
          <a:ext cx="1825392" cy="352577"/>
        </a:xfrm>
        <a:custGeom>
          <a:avLst/>
          <a:gdLst/>
          <a:ahLst/>
          <a:cxnLst/>
          <a:rect l="0" t="0" r="0" b="0"/>
          <a:pathLst>
            <a:path>
              <a:moveTo>
                <a:pt x="1825392" y="0"/>
              </a:moveTo>
              <a:lnTo>
                <a:pt x="1825392" y="176288"/>
              </a:lnTo>
              <a:lnTo>
                <a:pt x="0" y="176288"/>
              </a:lnTo>
              <a:lnTo>
                <a:pt x="0" y="35257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7898534-815D-4867-A3C2-C18DBB7DB132}">
      <dsp:nvSpPr>
        <dsp:cNvPr id="0" name=""/>
        <dsp:cNvSpPr/>
      </dsp:nvSpPr>
      <dsp:spPr>
        <a:xfrm>
          <a:off x="4228615" y="694"/>
          <a:ext cx="3298207" cy="83946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2044700">
            <a:lnSpc>
              <a:spcPct val="90000"/>
            </a:lnSpc>
            <a:spcBef>
              <a:spcPct val="0"/>
            </a:spcBef>
            <a:spcAft>
              <a:spcPct val="35000"/>
            </a:spcAft>
            <a:buNone/>
          </a:pPr>
          <a:r>
            <a:rPr lang="es-CO" sz="4600" kern="1200" dirty="0" err="1"/>
            <a:t>Transporte</a:t>
          </a:r>
          <a:endParaRPr lang="es-CO" sz="4600" kern="1200" dirty="0"/>
        </a:p>
      </dsp:txBody>
      <dsp:txXfrm>
        <a:off x="4228615" y="694"/>
        <a:ext cx="3298207" cy="839469"/>
      </dsp:txXfrm>
    </dsp:sp>
    <dsp:sp modelId="{6CEB90DA-A9F8-48E8-8AAF-E36056D5CDD7}">
      <dsp:nvSpPr>
        <dsp:cNvPr id="0" name=""/>
        <dsp:cNvSpPr/>
      </dsp:nvSpPr>
      <dsp:spPr>
        <a:xfrm>
          <a:off x="2403223" y="1192740"/>
          <a:ext cx="3298207" cy="83946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2044700">
            <a:lnSpc>
              <a:spcPct val="90000"/>
            </a:lnSpc>
            <a:spcBef>
              <a:spcPct val="0"/>
            </a:spcBef>
            <a:spcAft>
              <a:spcPct val="35000"/>
            </a:spcAft>
            <a:buNone/>
          </a:pPr>
          <a:r>
            <a:rPr lang="es-CO" sz="4600" kern="1200" dirty="0" err="1"/>
            <a:t>Passageiros</a:t>
          </a:r>
          <a:endParaRPr lang="es-CO" sz="4600" kern="1200" dirty="0"/>
        </a:p>
      </dsp:txBody>
      <dsp:txXfrm>
        <a:off x="2403223" y="1192740"/>
        <a:ext cx="3298207" cy="839469"/>
      </dsp:txXfrm>
    </dsp:sp>
    <dsp:sp modelId="{26E77E09-04B4-41C8-9BCD-0174285FA155}">
      <dsp:nvSpPr>
        <dsp:cNvPr id="0" name=""/>
        <dsp:cNvSpPr/>
      </dsp:nvSpPr>
      <dsp:spPr>
        <a:xfrm>
          <a:off x="6054007" y="1192740"/>
          <a:ext cx="3298207" cy="83946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2044700">
            <a:lnSpc>
              <a:spcPct val="90000"/>
            </a:lnSpc>
            <a:spcBef>
              <a:spcPct val="0"/>
            </a:spcBef>
            <a:spcAft>
              <a:spcPct val="35000"/>
            </a:spcAft>
            <a:buNone/>
          </a:pPr>
          <a:r>
            <a:rPr lang="es-CO" sz="4600" kern="1200" dirty="0" err="1"/>
            <a:t>Frete</a:t>
          </a:r>
          <a:endParaRPr lang="es-CO" sz="4600" kern="1200" dirty="0"/>
        </a:p>
      </dsp:txBody>
      <dsp:txXfrm>
        <a:off x="6054007" y="1192740"/>
        <a:ext cx="3298207" cy="8394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5C5577-2DD9-4123-A6B5-AB85D7572AE4}">
      <dsp:nvSpPr>
        <dsp:cNvPr id="0" name=""/>
        <dsp:cNvSpPr/>
      </dsp:nvSpPr>
      <dsp:spPr>
        <a:xfrm>
          <a:off x="1528093" y="3096"/>
          <a:ext cx="4053616" cy="80621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s-CO" sz="3600" b="1" kern="1200" dirty="0"/>
            <a:t>Propulsores</a:t>
          </a:r>
        </a:p>
      </dsp:txBody>
      <dsp:txXfrm>
        <a:off x="1551706" y="26709"/>
        <a:ext cx="4006390" cy="758985"/>
      </dsp:txXfrm>
    </dsp:sp>
    <dsp:sp modelId="{AF6B8F4D-5197-42D8-A5F2-28401A720B04}">
      <dsp:nvSpPr>
        <dsp:cNvPr id="0" name=""/>
        <dsp:cNvSpPr/>
      </dsp:nvSpPr>
      <dsp:spPr>
        <a:xfrm>
          <a:off x="1933455" y="809307"/>
          <a:ext cx="405361" cy="604658"/>
        </a:xfrm>
        <a:custGeom>
          <a:avLst/>
          <a:gdLst/>
          <a:ahLst/>
          <a:cxnLst/>
          <a:rect l="0" t="0" r="0" b="0"/>
          <a:pathLst>
            <a:path>
              <a:moveTo>
                <a:pt x="0" y="0"/>
              </a:moveTo>
              <a:lnTo>
                <a:pt x="0" y="604658"/>
              </a:lnTo>
              <a:lnTo>
                <a:pt x="405361" y="60465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74A0CD4-D3D1-4653-AD6F-E247D9189184}">
      <dsp:nvSpPr>
        <dsp:cNvPr id="0" name=""/>
        <dsp:cNvSpPr/>
      </dsp:nvSpPr>
      <dsp:spPr>
        <a:xfrm>
          <a:off x="2338816" y="1010860"/>
          <a:ext cx="3242892" cy="80621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CO" sz="2000" kern="1200" dirty="0" err="1"/>
            <a:t>Inovação tecnológica</a:t>
          </a:r>
          <a:endParaRPr lang="es-CO" sz="2000" kern="1200" dirty="0"/>
        </a:p>
      </dsp:txBody>
      <dsp:txXfrm>
        <a:off x="2362429" y="1034473"/>
        <a:ext cx="3195666" cy="758985"/>
      </dsp:txXfrm>
    </dsp:sp>
    <dsp:sp modelId="{8A0CEC3E-B5BE-4728-9C57-9335455F24E8}">
      <dsp:nvSpPr>
        <dsp:cNvPr id="0" name=""/>
        <dsp:cNvSpPr/>
      </dsp:nvSpPr>
      <dsp:spPr>
        <a:xfrm>
          <a:off x="1933455" y="809307"/>
          <a:ext cx="405361" cy="1612423"/>
        </a:xfrm>
        <a:custGeom>
          <a:avLst/>
          <a:gdLst/>
          <a:ahLst/>
          <a:cxnLst/>
          <a:rect l="0" t="0" r="0" b="0"/>
          <a:pathLst>
            <a:path>
              <a:moveTo>
                <a:pt x="0" y="0"/>
              </a:moveTo>
              <a:lnTo>
                <a:pt x="0" y="1612423"/>
              </a:lnTo>
              <a:lnTo>
                <a:pt x="405361" y="161242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E6D2C3E-474A-4B66-87B8-DB01DD778BD8}">
      <dsp:nvSpPr>
        <dsp:cNvPr id="0" name=""/>
        <dsp:cNvSpPr/>
      </dsp:nvSpPr>
      <dsp:spPr>
        <a:xfrm>
          <a:off x="2338816" y="2018625"/>
          <a:ext cx="3242892" cy="80621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CO" sz="2000" kern="1200" dirty="0" err="1"/>
            <a:t>Estruturas de políticas</a:t>
          </a:r>
          <a:endParaRPr lang="es-CO" sz="2000" kern="1200" dirty="0"/>
        </a:p>
      </dsp:txBody>
      <dsp:txXfrm>
        <a:off x="2362429" y="2042238"/>
        <a:ext cx="3195666" cy="758985"/>
      </dsp:txXfrm>
    </dsp:sp>
    <dsp:sp modelId="{5163349E-BB44-486A-A483-B5BF604832E4}">
      <dsp:nvSpPr>
        <dsp:cNvPr id="0" name=""/>
        <dsp:cNvSpPr/>
      </dsp:nvSpPr>
      <dsp:spPr>
        <a:xfrm>
          <a:off x="1933455" y="809307"/>
          <a:ext cx="405361" cy="2620187"/>
        </a:xfrm>
        <a:custGeom>
          <a:avLst/>
          <a:gdLst/>
          <a:ahLst/>
          <a:cxnLst/>
          <a:rect l="0" t="0" r="0" b="0"/>
          <a:pathLst>
            <a:path>
              <a:moveTo>
                <a:pt x="0" y="0"/>
              </a:moveTo>
              <a:lnTo>
                <a:pt x="0" y="2620187"/>
              </a:lnTo>
              <a:lnTo>
                <a:pt x="405361" y="262018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C7B19AA-94F6-4D00-BBDA-2B27780BF526}">
      <dsp:nvSpPr>
        <dsp:cNvPr id="0" name=""/>
        <dsp:cNvSpPr/>
      </dsp:nvSpPr>
      <dsp:spPr>
        <a:xfrm>
          <a:off x="2338816" y="3026389"/>
          <a:ext cx="3242892" cy="80621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CO" sz="2000" kern="1200" dirty="0" err="1"/>
            <a:t>Preferências do consumidor</a:t>
          </a:r>
          <a:endParaRPr lang="es-CO" sz="2000" kern="1200" dirty="0"/>
        </a:p>
      </dsp:txBody>
      <dsp:txXfrm>
        <a:off x="2362429" y="3050002"/>
        <a:ext cx="3195666" cy="758985"/>
      </dsp:txXfrm>
    </dsp:sp>
    <dsp:sp modelId="{CCC73930-0316-4D66-8A6D-44562CF56B0D}">
      <dsp:nvSpPr>
        <dsp:cNvPr id="0" name=""/>
        <dsp:cNvSpPr/>
      </dsp:nvSpPr>
      <dsp:spPr>
        <a:xfrm>
          <a:off x="1933455" y="809307"/>
          <a:ext cx="405361" cy="3627952"/>
        </a:xfrm>
        <a:custGeom>
          <a:avLst/>
          <a:gdLst/>
          <a:ahLst/>
          <a:cxnLst/>
          <a:rect l="0" t="0" r="0" b="0"/>
          <a:pathLst>
            <a:path>
              <a:moveTo>
                <a:pt x="0" y="0"/>
              </a:moveTo>
              <a:lnTo>
                <a:pt x="0" y="3627952"/>
              </a:lnTo>
              <a:lnTo>
                <a:pt x="405361" y="362795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70BDBAB-4720-472B-B97E-A0E93799340E}">
      <dsp:nvSpPr>
        <dsp:cNvPr id="0" name=""/>
        <dsp:cNvSpPr/>
      </dsp:nvSpPr>
      <dsp:spPr>
        <a:xfrm>
          <a:off x="2338816" y="4034154"/>
          <a:ext cx="3242892" cy="80621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CO" sz="2000" kern="1200" dirty="0" err="1"/>
            <a:t>Urbanização</a:t>
          </a:r>
          <a:endParaRPr lang="es-CO" sz="2000" kern="1200" dirty="0"/>
        </a:p>
      </dsp:txBody>
      <dsp:txXfrm>
        <a:off x="2362429" y="4057767"/>
        <a:ext cx="3195666" cy="758985"/>
      </dsp:txXfrm>
    </dsp:sp>
    <dsp:sp modelId="{B99FC748-28D1-4EDE-B72B-52E16ED5EC46}">
      <dsp:nvSpPr>
        <dsp:cNvPr id="0" name=""/>
        <dsp:cNvSpPr/>
      </dsp:nvSpPr>
      <dsp:spPr>
        <a:xfrm>
          <a:off x="5984815" y="3096"/>
          <a:ext cx="4053616" cy="806211"/>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s-CO" sz="3600" b="1" kern="1200" dirty="0" err="1"/>
            <a:t>Desafios</a:t>
          </a:r>
          <a:endParaRPr lang="es-CO" sz="3600" b="1" kern="1200" dirty="0"/>
        </a:p>
      </dsp:txBody>
      <dsp:txXfrm>
        <a:off x="6008428" y="26709"/>
        <a:ext cx="4006390" cy="758985"/>
      </dsp:txXfrm>
    </dsp:sp>
    <dsp:sp modelId="{141F766A-CFC8-415D-AEDC-FDF06C92D9CD}">
      <dsp:nvSpPr>
        <dsp:cNvPr id="0" name=""/>
        <dsp:cNvSpPr/>
      </dsp:nvSpPr>
      <dsp:spPr>
        <a:xfrm>
          <a:off x="6390177" y="809307"/>
          <a:ext cx="405361" cy="604658"/>
        </a:xfrm>
        <a:custGeom>
          <a:avLst/>
          <a:gdLst/>
          <a:ahLst/>
          <a:cxnLst/>
          <a:rect l="0" t="0" r="0" b="0"/>
          <a:pathLst>
            <a:path>
              <a:moveTo>
                <a:pt x="0" y="0"/>
              </a:moveTo>
              <a:lnTo>
                <a:pt x="0" y="604658"/>
              </a:lnTo>
              <a:lnTo>
                <a:pt x="405361" y="604658"/>
              </a:lnTo>
            </a:path>
          </a:pathLst>
        </a:custGeom>
        <a:noFill/>
        <a:ln w="25400" cap="flat" cmpd="sng" algn="ctr">
          <a:solidFill>
            <a:schemeClr val="accent2">
              <a:lumMod val="75000"/>
            </a:schemeClr>
          </a:solidFill>
          <a:prstDash val="solid"/>
        </a:ln>
        <a:effectLst/>
      </dsp:spPr>
      <dsp:style>
        <a:lnRef idx="2">
          <a:scrgbClr r="0" g="0" b="0"/>
        </a:lnRef>
        <a:fillRef idx="0">
          <a:scrgbClr r="0" g="0" b="0"/>
        </a:fillRef>
        <a:effectRef idx="0">
          <a:scrgbClr r="0" g="0" b="0"/>
        </a:effectRef>
        <a:fontRef idx="minor"/>
      </dsp:style>
    </dsp:sp>
    <dsp:sp modelId="{820F42D2-5345-4C2B-83B2-C392251136E9}">
      <dsp:nvSpPr>
        <dsp:cNvPr id="0" name=""/>
        <dsp:cNvSpPr/>
      </dsp:nvSpPr>
      <dsp:spPr>
        <a:xfrm>
          <a:off x="6795538" y="1010860"/>
          <a:ext cx="3242892" cy="806211"/>
        </a:xfrm>
        <a:prstGeom prst="roundRect">
          <a:avLst>
            <a:gd name="adj" fmla="val 10000"/>
          </a:avLst>
        </a:prstGeom>
        <a:solidFill>
          <a:schemeClr val="lt1">
            <a:alpha val="90000"/>
            <a:hueOff val="0"/>
            <a:satOff val="0"/>
            <a:lumOff val="0"/>
            <a:alphaOff val="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CO" sz="2000" kern="1200" dirty="0"/>
            <a:t>Altos </a:t>
          </a:r>
          <a:r>
            <a:rPr lang="es-CO" sz="2000" kern="1200" dirty="0" err="1"/>
            <a:t>custos iniciais</a:t>
          </a:r>
          <a:endParaRPr lang="es-CO" sz="2000" kern="1200" dirty="0"/>
        </a:p>
      </dsp:txBody>
      <dsp:txXfrm>
        <a:off x="6819151" y="1034473"/>
        <a:ext cx="3195666" cy="758985"/>
      </dsp:txXfrm>
    </dsp:sp>
    <dsp:sp modelId="{759F0B1B-69A1-4B81-9C47-7FDDBD6D2173}">
      <dsp:nvSpPr>
        <dsp:cNvPr id="0" name=""/>
        <dsp:cNvSpPr/>
      </dsp:nvSpPr>
      <dsp:spPr>
        <a:xfrm>
          <a:off x="6390177" y="809307"/>
          <a:ext cx="405361" cy="1612423"/>
        </a:xfrm>
        <a:custGeom>
          <a:avLst/>
          <a:gdLst/>
          <a:ahLst/>
          <a:cxnLst/>
          <a:rect l="0" t="0" r="0" b="0"/>
          <a:pathLst>
            <a:path>
              <a:moveTo>
                <a:pt x="0" y="0"/>
              </a:moveTo>
              <a:lnTo>
                <a:pt x="0" y="1612423"/>
              </a:lnTo>
              <a:lnTo>
                <a:pt x="405361" y="1612423"/>
              </a:lnTo>
            </a:path>
          </a:pathLst>
        </a:custGeom>
        <a:noFill/>
        <a:ln w="25400" cap="flat" cmpd="sng" algn="ctr">
          <a:solidFill>
            <a:schemeClr val="accent2">
              <a:lumMod val="75000"/>
            </a:schemeClr>
          </a:solidFill>
          <a:prstDash val="solid"/>
        </a:ln>
        <a:effectLst/>
      </dsp:spPr>
      <dsp:style>
        <a:lnRef idx="2">
          <a:scrgbClr r="0" g="0" b="0"/>
        </a:lnRef>
        <a:fillRef idx="0">
          <a:scrgbClr r="0" g="0" b="0"/>
        </a:fillRef>
        <a:effectRef idx="0">
          <a:scrgbClr r="0" g="0" b="0"/>
        </a:effectRef>
        <a:fontRef idx="minor"/>
      </dsp:style>
    </dsp:sp>
    <dsp:sp modelId="{44E7D1CC-8706-459F-877F-AC5B41789D55}">
      <dsp:nvSpPr>
        <dsp:cNvPr id="0" name=""/>
        <dsp:cNvSpPr/>
      </dsp:nvSpPr>
      <dsp:spPr>
        <a:xfrm>
          <a:off x="6795538" y="2018625"/>
          <a:ext cx="3242892" cy="806211"/>
        </a:xfrm>
        <a:prstGeom prst="roundRect">
          <a:avLst>
            <a:gd name="adj" fmla="val 10000"/>
          </a:avLst>
        </a:prstGeom>
        <a:solidFill>
          <a:schemeClr val="lt1">
            <a:alpha val="90000"/>
            <a:hueOff val="0"/>
            <a:satOff val="0"/>
            <a:lumOff val="0"/>
            <a:alphaOff val="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CO" sz="2000" kern="1200" dirty="0" err="1"/>
            <a:t>Dependência de combustíveis fósseis</a:t>
          </a:r>
          <a:endParaRPr lang="es-CO" sz="2000" kern="1200" dirty="0"/>
        </a:p>
      </dsp:txBody>
      <dsp:txXfrm>
        <a:off x="6819151" y="2042238"/>
        <a:ext cx="3195666" cy="758985"/>
      </dsp:txXfrm>
    </dsp:sp>
    <dsp:sp modelId="{6A181C0E-5DBF-456A-BAC4-C47010B17A59}">
      <dsp:nvSpPr>
        <dsp:cNvPr id="0" name=""/>
        <dsp:cNvSpPr/>
      </dsp:nvSpPr>
      <dsp:spPr>
        <a:xfrm>
          <a:off x="6390177" y="809307"/>
          <a:ext cx="405361" cy="2620187"/>
        </a:xfrm>
        <a:custGeom>
          <a:avLst/>
          <a:gdLst/>
          <a:ahLst/>
          <a:cxnLst/>
          <a:rect l="0" t="0" r="0" b="0"/>
          <a:pathLst>
            <a:path>
              <a:moveTo>
                <a:pt x="0" y="0"/>
              </a:moveTo>
              <a:lnTo>
                <a:pt x="0" y="2620187"/>
              </a:lnTo>
              <a:lnTo>
                <a:pt x="405361" y="2620187"/>
              </a:lnTo>
            </a:path>
          </a:pathLst>
        </a:custGeom>
        <a:noFill/>
        <a:ln w="25400" cap="flat" cmpd="sng" algn="ctr">
          <a:solidFill>
            <a:schemeClr val="accent2">
              <a:lumMod val="75000"/>
            </a:schemeClr>
          </a:solidFill>
          <a:prstDash val="solid"/>
        </a:ln>
        <a:effectLst/>
      </dsp:spPr>
      <dsp:style>
        <a:lnRef idx="2">
          <a:scrgbClr r="0" g="0" b="0"/>
        </a:lnRef>
        <a:fillRef idx="0">
          <a:scrgbClr r="0" g="0" b="0"/>
        </a:fillRef>
        <a:effectRef idx="0">
          <a:scrgbClr r="0" g="0" b="0"/>
        </a:effectRef>
        <a:fontRef idx="minor"/>
      </dsp:style>
    </dsp:sp>
    <dsp:sp modelId="{8AF6F5C3-DAC4-45BD-B318-939AB5F27543}">
      <dsp:nvSpPr>
        <dsp:cNvPr id="0" name=""/>
        <dsp:cNvSpPr/>
      </dsp:nvSpPr>
      <dsp:spPr>
        <a:xfrm>
          <a:off x="6795538" y="3026389"/>
          <a:ext cx="3242892" cy="806211"/>
        </a:xfrm>
        <a:prstGeom prst="roundRect">
          <a:avLst>
            <a:gd name="adj" fmla="val 10000"/>
          </a:avLst>
        </a:prstGeom>
        <a:solidFill>
          <a:schemeClr val="lt1">
            <a:alpha val="90000"/>
            <a:hueOff val="0"/>
            <a:satOff val="0"/>
            <a:lumOff val="0"/>
            <a:alphaOff val="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CO" sz="2000" kern="1200" dirty="0" err="1"/>
            <a:t>Falta de infraestrutura</a:t>
          </a:r>
          <a:endParaRPr lang="es-CO" sz="2000" kern="1200" dirty="0"/>
        </a:p>
      </dsp:txBody>
      <dsp:txXfrm>
        <a:off x="6819151" y="3050002"/>
        <a:ext cx="3195666" cy="758985"/>
      </dsp:txXfrm>
    </dsp:sp>
    <dsp:sp modelId="{9462A31F-5667-4082-ADF1-C592D0FEC891}">
      <dsp:nvSpPr>
        <dsp:cNvPr id="0" name=""/>
        <dsp:cNvSpPr/>
      </dsp:nvSpPr>
      <dsp:spPr>
        <a:xfrm>
          <a:off x="6390177" y="809307"/>
          <a:ext cx="405361" cy="3627952"/>
        </a:xfrm>
        <a:custGeom>
          <a:avLst/>
          <a:gdLst/>
          <a:ahLst/>
          <a:cxnLst/>
          <a:rect l="0" t="0" r="0" b="0"/>
          <a:pathLst>
            <a:path>
              <a:moveTo>
                <a:pt x="0" y="0"/>
              </a:moveTo>
              <a:lnTo>
                <a:pt x="0" y="3627952"/>
              </a:lnTo>
              <a:lnTo>
                <a:pt x="405361" y="3627952"/>
              </a:lnTo>
            </a:path>
          </a:pathLst>
        </a:custGeom>
        <a:noFill/>
        <a:ln w="25400" cap="flat" cmpd="sng" algn="ctr">
          <a:solidFill>
            <a:schemeClr val="accent2">
              <a:lumMod val="75000"/>
            </a:schemeClr>
          </a:solidFill>
          <a:prstDash val="solid"/>
        </a:ln>
        <a:effectLst/>
      </dsp:spPr>
      <dsp:style>
        <a:lnRef idx="2">
          <a:scrgbClr r="0" g="0" b="0"/>
        </a:lnRef>
        <a:fillRef idx="0">
          <a:scrgbClr r="0" g="0" b="0"/>
        </a:fillRef>
        <a:effectRef idx="0">
          <a:scrgbClr r="0" g="0" b="0"/>
        </a:effectRef>
        <a:fontRef idx="minor"/>
      </dsp:style>
    </dsp:sp>
    <dsp:sp modelId="{22576BCF-2004-4060-96C2-9AE9F4910F22}">
      <dsp:nvSpPr>
        <dsp:cNvPr id="0" name=""/>
        <dsp:cNvSpPr/>
      </dsp:nvSpPr>
      <dsp:spPr>
        <a:xfrm>
          <a:off x="6795538" y="4034154"/>
          <a:ext cx="3242892" cy="806211"/>
        </a:xfrm>
        <a:prstGeom prst="roundRect">
          <a:avLst>
            <a:gd name="adj" fmla="val 10000"/>
          </a:avLst>
        </a:prstGeom>
        <a:solidFill>
          <a:schemeClr val="lt1">
            <a:alpha val="90000"/>
            <a:hueOff val="0"/>
            <a:satOff val="0"/>
            <a:lumOff val="0"/>
            <a:alphaOff val="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CO" sz="2000" kern="1200" dirty="0" err="1"/>
            <a:t>Barreiras comportamentais </a:t>
          </a:r>
          <a:r>
            <a:rPr lang="es-CO" sz="2000" kern="1200" dirty="0"/>
            <a:t>e culturais</a:t>
          </a:r>
        </a:p>
      </dsp:txBody>
      <dsp:txXfrm>
        <a:off x="6819151" y="4057767"/>
        <a:ext cx="3195666" cy="758985"/>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0.64897</cdr:x>
      <cdr:y>0.2389</cdr:y>
    </cdr:from>
    <cdr:to>
      <cdr:x>0.82736</cdr:x>
      <cdr:y>0.32072</cdr:y>
    </cdr:to>
    <cdr:sp macro="" textlink="">
      <cdr:nvSpPr>
        <cdr:cNvPr id="2" name="Rectangle: Rounded Corners 1">
          <a:extLst xmlns:a="http://schemas.openxmlformats.org/drawingml/2006/main">
            <a:ext uri="{FF2B5EF4-FFF2-40B4-BE49-F238E27FC236}">
              <a16:creationId xmlns:a16="http://schemas.microsoft.com/office/drawing/2014/main" id="{E3850728-5D3D-A5D4-A049-A8083178541C}"/>
            </a:ext>
          </a:extLst>
        </cdr:cNvPr>
        <cdr:cNvSpPr/>
      </cdr:nvSpPr>
      <cdr:spPr>
        <a:xfrm xmlns:a="http://schemas.openxmlformats.org/drawingml/2006/main">
          <a:off x="4937914" y="1126394"/>
          <a:ext cx="1357350" cy="385771"/>
        </a:xfrm>
        <a:prstGeom xmlns:a="http://schemas.openxmlformats.org/drawingml/2006/main" prst="roundRect">
          <a:avLst/>
        </a:prstGeom>
        <a:noFill xmlns:a="http://schemas.openxmlformats.org/drawingml/2006/main"/>
        <a:ln xmlns:a="http://schemas.openxmlformats.org/drawingml/2006/main" w="57150">
          <a:solidFill>
            <a:srgbClr val="FF0000"/>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s-CO" kern="1200"/>
        </a:p>
      </cdr:txBody>
    </cdr:sp>
  </cdr:relSizeAnchor>
  <cdr:relSizeAnchor xmlns:cdr="http://schemas.openxmlformats.org/drawingml/2006/chartDrawing">
    <cdr:from>
      <cdr:x>0.40757</cdr:x>
      <cdr:y>0.87702</cdr:y>
    </cdr:from>
    <cdr:to>
      <cdr:x>0.52482</cdr:x>
      <cdr:y>0.9577</cdr:y>
    </cdr:to>
    <cdr:sp macro="" textlink="">
      <cdr:nvSpPr>
        <cdr:cNvPr id="3" name="Rectangle: Rounded Corners 2">
          <a:extLst xmlns:a="http://schemas.openxmlformats.org/drawingml/2006/main">
            <a:ext uri="{FF2B5EF4-FFF2-40B4-BE49-F238E27FC236}">
              <a16:creationId xmlns:a16="http://schemas.microsoft.com/office/drawing/2014/main" id="{931646C7-36E9-3CEA-A2B5-DC17074552DF}"/>
            </a:ext>
          </a:extLst>
        </cdr:cNvPr>
        <cdr:cNvSpPr/>
      </cdr:nvSpPr>
      <cdr:spPr>
        <a:xfrm xmlns:a="http://schemas.openxmlformats.org/drawingml/2006/main">
          <a:off x="3101146" y="4135017"/>
          <a:ext cx="892143" cy="380396"/>
        </a:xfrm>
        <a:prstGeom xmlns:a="http://schemas.openxmlformats.org/drawingml/2006/main" prst="roundRect">
          <a:avLst/>
        </a:prstGeom>
        <a:noFill xmlns:a="http://schemas.openxmlformats.org/drawingml/2006/main"/>
        <a:ln xmlns:a="http://schemas.openxmlformats.org/drawingml/2006/main" w="57150">
          <a:solidFill>
            <a:srgbClr val="FF0000"/>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s-CO" kern="120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8942EECB-9137-67DF-AE08-EA234026F751}"/>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B84F923A-D54C-CBFC-0532-C273139DF82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4D464402-73E5-D9A4-D51A-FFF231E9DA0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O número total de veículos, </a:t>
            </a:r>
            <a:r>
              <a:rPr lang="en-US" dirty="0" err="1"/>
              <a:t>ou</a:t>
            </a:r>
            <a:r>
              <a:rPr lang="en-US" dirty="0"/>
              <a:t> </a:t>
            </a:r>
            <a:r>
              <a:rPr lang="en-US" dirty="0" err="1"/>
              <a:t>tamanho</a:t>
            </a:r>
            <a:r>
              <a:rPr lang="en-US" dirty="0"/>
              <a:t> de frota, é um dado comum na modelagem de transportes. Esses dados geralmente são mais desagregados do que o consumo de energia por tipo de veículo. O número total de veículos pode ser expresso em Mv (milhões de veículos). Se houver dados disponíveis sobre o fator de carga, o fator de atividade, a eficiência e o </a:t>
            </a:r>
            <a:r>
              <a:rPr lang="en-US" dirty="0" err="1"/>
              <a:t>tamanho</a:t>
            </a:r>
            <a:r>
              <a:rPr lang="en-US" dirty="0"/>
              <a:t> da frota por tipo de tecnologia, é possível estimar o consumo de combustível de cada tecnologia. A equação no quadro ilustra como esse cálculo pode ser realizado. Revisitaremos esse conceito na seção final desta aula para praticar esses cálculos.</a:t>
            </a:r>
            <a:endParaRPr dirty="0"/>
          </a:p>
        </p:txBody>
      </p:sp>
      <p:sp>
        <p:nvSpPr>
          <p:cNvPr id="165" name="Google Shape;165;p13:notes">
            <a:extLst>
              <a:ext uri="{FF2B5EF4-FFF2-40B4-BE49-F238E27FC236}">
                <a16:creationId xmlns:a16="http://schemas.microsoft.com/office/drawing/2014/main" id="{7DC7D9F9-EAD8-E463-790B-3498F15A9B4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11</a:t>
            </a:fld>
            <a:endParaRPr/>
          </a:p>
        </p:txBody>
      </p:sp>
    </p:spTree>
    <p:extLst>
      <p:ext uri="{BB962C8B-B14F-4D97-AF65-F5344CB8AC3E}">
        <p14:creationId xmlns:p14="http://schemas.microsoft.com/office/powerpoint/2010/main" val="826801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a:p>
        </p:txBody>
      </p:sp>
    </p:spTree>
    <p:extLst>
      <p:ext uri="{BB962C8B-B14F-4D97-AF65-F5344CB8AC3E}">
        <p14:creationId xmlns:p14="http://schemas.microsoft.com/office/powerpoint/2010/main" val="15975027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Semelhante às usinas de energia, as tecnologias de uso final são representadas como caixas </a:t>
            </a:r>
            <a:r>
              <a:rPr lang="en-US" dirty="0" err="1"/>
              <a:t>nos</a:t>
            </a:r>
            <a:r>
              <a:rPr lang="en-US" dirty="0"/>
              <a:t> </a:t>
            </a:r>
            <a:r>
              <a:rPr lang="en-US" dirty="0" err="1"/>
              <a:t>sistemas</a:t>
            </a:r>
            <a:r>
              <a:rPr lang="en-US" dirty="0"/>
              <a:t> </a:t>
            </a:r>
            <a:r>
              <a:rPr lang="en-US" dirty="0" err="1"/>
              <a:t>energéticos</a:t>
            </a:r>
            <a:r>
              <a:rPr lang="en-US" dirty="0"/>
              <a:t> de referência. As commodities de entrada são principalmente combustíveis secundários (por exemplo, gasolina, diesel, eletricidade), enquanto a commodity de saída corresponde à demanda final de transporte (por exemplo, demanda de transporte de carros, demanda de transporte de caminhões).</a:t>
            </a:r>
          </a:p>
          <a:p>
            <a:r>
              <a:rPr lang="en-US" dirty="0"/>
              <a:t>Os exemplos mostrados no slide ilustram três demandas finais de transporte por modo de transporte, conforme descrito anteriormente: carros, caminhões e motocicletas. Alternativas tecnológicas adicionais para atender a essas demandas finais de energia podem ser incluídas, como exploraremos no próximo slide, para analisar futuros caminhos de transição energética. Se você precisar relembrar as convenções de nomenclatura, consulte o material da Aula 3.</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a:p>
        </p:txBody>
      </p:sp>
    </p:spTree>
    <p:extLst>
      <p:ext uri="{BB962C8B-B14F-4D97-AF65-F5344CB8AC3E}">
        <p14:creationId xmlns:p14="http://schemas.microsoft.com/office/powerpoint/2010/main" val="7635642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0F10F190-F525-68BC-8063-C5959CD1A674}"/>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5BD8769A-3DB5-62AE-0605-F2D3083896A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B50ACD18-C3D7-7E27-BCF8-8B7FB225B85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Assim como no setor industrial, a troca de combustível desempenha um papel importante na modelagem das tecnologias de transporte. A melhoria da eficiência está intimamente ligada à troca de combustível, pois os combustíveis mais limpos, como a eletricidade ou o hidrogênio verde, geralmente exigem quantidades menores de energia em comparação com os combustíveis fósseis.</a:t>
            </a:r>
          </a:p>
          <a:p>
            <a:r>
              <a:rPr lang="en-US" dirty="0"/>
              <a:t>Nos exemplos mostrados no slide, as mesmas demandas de transporte podem ser atendidas por diferentes combustíveis. Tecnologias como veículos elétricos a bateria, veículos elétricos a célula de combustível e veículos a gás natural comprimido (GNC) são comumente modeladas para analisar as transições para fontes de energia mais limpas. Essa abordagem facilita a avaliação de como vários combustíveis e tecnologias podem atender às demandas de transporte.</a:t>
            </a:r>
          </a:p>
          <a:p>
            <a:r>
              <a:rPr lang="en-US" dirty="0"/>
              <a:t>Por exemplo, a substituição de veículos a gasolina por veículos a GNV pode reduzir significativamente as emissões de carbono, pois o gás natural tem uma combustão mais limpa. Da mesma forma, os veículos a hidrogênio oferecem uma alternativa quase sem emissões quando o hidrogênio é produzido a partir de energia renovável, o que os torna uma opção atraente em cenários voltados para a descarbonização profunda.</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175D9DE7-F80E-323D-A139-FC38AA68F1B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14</a:t>
            </a:fld>
            <a:endParaRPr/>
          </a:p>
        </p:txBody>
      </p:sp>
    </p:spTree>
    <p:extLst>
      <p:ext uri="{BB962C8B-B14F-4D97-AF65-F5344CB8AC3E}">
        <p14:creationId xmlns:p14="http://schemas.microsoft.com/office/powerpoint/2010/main" val="15163319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769EB018-EFFD-7584-E2A0-4D57BD1739F9}"/>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E3199E89-085E-FAC1-C217-52B7986141B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AE4CEF67-739D-17F7-D588-69B52039EC8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Para as tecnologias de uso final no setor de transportes, alguns parâmetros-chave são suficientes para fornecer uma boa caracterização.</a:t>
            </a:r>
          </a:p>
          <a:p>
            <a:pPr>
              <a:buFont typeface="+mj-lt"/>
              <a:buAutoNum type="arabicPeriod"/>
            </a:pPr>
            <a:r>
              <a:rPr lang="en-US" b="1" dirty="0" err="1"/>
              <a:t>Taxas</a:t>
            </a:r>
            <a:r>
              <a:rPr lang="en-US" b="1" dirty="0"/>
              <a:t> de atividade de entrada e saída:</a:t>
            </a:r>
            <a:r>
              <a:rPr lang="en-US" dirty="0"/>
              <a:t> São usadas para definir a eficiência da tecnologia, conforme estudado anteriormente.</a:t>
            </a:r>
          </a:p>
          <a:p>
            <a:pPr>
              <a:buFont typeface="+mj-lt"/>
              <a:buAutoNum type="arabicPeriod"/>
            </a:pPr>
            <a:r>
              <a:rPr lang="en-US" b="1" dirty="0"/>
              <a:t>Custo de capital:</a:t>
            </a:r>
            <a:r>
              <a:rPr lang="en-US" dirty="0"/>
              <a:t> Esse aspecto é fundamental, pois reflete o preço comercial de um veículo. O custo de capital é particularmente significativo do ponto de vista comportamental nesse setor, pois as pessoas geralmente priorizam o preço em detrimento da qualidade, eficiência, durabilidade ou outros recursos.</a:t>
            </a:r>
          </a:p>
          <a:p>
            <a:pPr>
              <a:buFont typeface="+mj-lt"/>
              <a:buAutoNum type="arabicPeriod"/>
            </a:pPr>
            <a:r>
              <a:rPr lang="en-US" b="1" dirty="0"/>
              <a:t>Custo fixo:</a:t>
            </a:r>
            <a:r>
              <a:rPr lang="en-US" dirty="0"/>
              <a:t> Custos operacionais e de manutenção que são independentes da atividade de um veículo (por exemplo, impostos, seguro, manutenção anual).</a:t>
            </a:r>
          </a:p>
          <a:p>
            <a:pPr>
              <a:buFont typeface="+mj-lt"/>
              <a:buAutoNum type="arabicPeriod"/>
            </a:pPr>
            <a:r>
              <a:rPr lang="en-US" b="1" dirty="0"/>
              <a:t>Capacidade residual:</a:t>
            </a:r>
            <a:r>
              <a:rPr lang="en-US" dirty="0"/>
              <a:t> Representa a capacidade instalada de cada tecnologia, normalmente com base no número de veículos. </a:t>
            </a:r>
          </a:p>
          <a:p>
            <a:pPr>
              <a:buFont typeface="+mj-lt"/>
              <a:buAutoNum type="arabicPeriod"/>
            </a:pPr>
            <a:r>
              <a:rPr lang="en-US" b="1" dirty="0"/>
              <a:t>Vida operacional:</a:t>
            </a:r>
            <a:r>
              <a:rPr lang="en-US" dirty="0"/>
              <a:t> Indica a vida útil de cada tecnologia, geralmente fornecida pelo fabricante.</a:t>
            </a:r>
          </a:p>
          <a:p>
            <a:r>
              <a:rPr lang="en-US" dirty="0"/>
              <a:t>Na próxima seção, exploraremos alguns cálculos básicos para estimar esses parâmetros. </a:t>
            </a:r>
            <a:endParaRPr dirty="0"/>
          </a:p>
        </p:txBody>
      </p:sp>
      <p:sp>
        <p:nvSpPr>
          <p:cNvPr id="165" name="Google Shape;165;p13:notes">
            <a:extLst>
              <a:ext uri="{FF2B5EF4-FFF2-40B4-BE49-F238E27FC236}">
                <a16:creationId xmlns:a16="http://schemas.microsoft.com/office/drawing/2014/main" id="{82845214-2B88-5506-5B99-5BC19B2C98F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15</a:t>
            </a:fld>
            <a:endParaRPr/>
          </a:p>
        </p:txBody>
      </p:sp>
    </p:spTree>
    <p:extLst>
      <p:ext uri="{BB962C8B-B14F-4D97-AF65-F5344CB8AC3E}">
        <p14:creationId xmlns:p14="http://schemas.microsoft.com/office/powerpoint/2010/main" val="33088226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C76C028F-F292-C61B-9DED-9EC4CB17AF18}"/>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BE3226AA-7EA7-DCD4-2606-98BEF69EE40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07E272CC-B60A-2ED0-2A73-94F5EB284B5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Este slide apresenta dados de exemplo de um carro a gasolina, extraídos de um estudo de 2023 que usou o </a:t>
            </a:r>
            <a:r>
              <a:rPr lang="en-US" dirty="0" err="1"/>
              <a:t>OSeMOSYS</a:t>
            </a:r>
            <a:r>
              <a:rPr lang="en-US" dirty="0"/>
              <a:t> para modelar o </a:t>
            </a:r>
            <a:r>
              <a:rPr lang="en-US" dirty="0" err="1"/>
              <a:t>sistema</a:t>
            </a:r>
            <a:r>
              <a:rPr lang="en-US" dirty="0"/>
              <a:t> </a:t>
            </a:r>
            <a:r>
              <a:rPr lang="en-US" dirty="0" err="1"/>
              <a:t>energético</a:t>
            </a:r>
            <a:r>
              <a:rPr lang="en-US" dirty="0"/>
              <a:t> colombiano.</a:t>
            </a:r>
          </a:p>
          <a:p>
            <a:r>
              <a:rPr lang="en-US" dirty="0"/>
              <a:t>O custo de capital é de US$ 130 milhões por </a:t>
            </a:r>
            <a:r>
              <a:rPr lang="en-US" dirty="0" err="1"/>
              <a:t>Gpkm</a:t>
            </a:r>
            <a:r>
              <a:rPr lang="en-US" dirty="0"/>
              <a:t>, enquanto o custo fixo é de US$ 20 milhões por </a:t>
            </a:r>
            <a:r>
              <a:rPr lang="en-US" dirty="0" err="1"/>
              <a:t>Gpkm</a:t>
            </a:r>
            <a:r>
              <a:rPr lang="en-US" dirty="0"/>
              <a:t>. A capacidade residual é fornecida em </a:t>
            </a:r>
            <a:r>
              <a:rPr lang="en-US" dirty="0" err="1"/>
              <a:t>Gpkm</a:t>
            </a:r>
            <a:r>
              <a:rPr lang="en-US" dirty="0"/>
              <a:t>; no entanto, veremos mais tarde como esse valor se correlaciona diretamente com o número total de carros, oferecendo uma medida mais intuitiva. A vida operacional é definida em 20 anos, o que é relativamente alto para esse tipo de tecnologia, mas reflete a realidade da Colômbia, onde os veículos são frequentemente usados além da vida útil padrão do fabricante.</a:t>
            </a:r>
          </a:p>
          <a:p>
            <a:r>
              <a:rPr lang="en-US" dirty="0"/>
              <a:t>O slide também inclui um exemplo de cálculo para a taxa de atividade de entrada. O combustível de saída é a demanda de transporte de automóveis, com a taxa de atividade de saída definida como um valor padrão de 1, de acordo com os exemplos anteriores. Diferentemente das tecnologias anteriores, a taxa de atividade de entrada não é adimensional. Ela é calculada dividindo-se 1 pela eficiência. Nesse caso, a divisão de 1 por 0,5 resulta em uma taxa de atividade de entrada de aproximadamente 2 </a:t>
            </a:r>
            <a:r>
              <a:rPr lang="en-US" dirty="0" err="1"/>
              <a:t>PJ/Gpkm</a:t>
            </a:r>
            <a:r>
              <a:rPr lang="en-US" dirty="0"/>
              <a:t>. Esse valor é atribuído à gasolina, o combustível de entrada para um carro a gasolina, indicando que são necessários 2 PJ de gasolina para abastecer 1 </a:t>
            </a:r>
            <a:r>
              <a:rPr lang="en-US" dirty="0" err="1"/>
              <a:t>Gpkm</a:t>
            </a:r>
            <a:r>
              <a:rPr lang="en-US" dirty="0"/>
              <a:t>.</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EE97CAB0-1521-39B5-5FA4-3E8C7E57DA2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2374773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17</a:t>
            </a:fld>
            <a:endParaRPr/>
          </a:p>
        </p:txBody>
      </p:sp>
    </p:spTree>
    <p:extLst>
      <p:ext uri="{BB962C8B-B14F-4D97-AF65-F5344CB8AC3E}">
        <p14:creationId xmlns:p14="http://schemas.microsoft.com/office/powerpoint/2010/main" val="23947224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Usando o balanço energético final e as eficiências tecnológicas dos veículos, podemos estimar a demanda total de transporte por modo de transporte. A equação mostrada no slide calcula isso somando o produto do consumo de combustível e a eficiência tecnológica. Muitas vezes, os dados do balanço energético não são totalmente desagregados por tipo de veículo, o que exige suposições adicionais - por exemplo, estimar as proporções com base no estoque da frota.</a:t>
            </a:r>
          </a:p>
          <a:p>
            <a:r>
              <a:rPr lang="en-US" dirty="0"/>
              <a:t>No exemplo do slide, temos dados sobre o consumo de combustível dos carros e suas respectivas eficiências. Ao multiplicar o consumo de combustível pela eficiência, obtemos a demanda de transporte em </a:t>
            </a:r>
            <a:r>
              <a:rPr lang="en-US" dirty="0" err="1"/>
              <a:t>Gpkm </a:t>
            </a:r>
            <a:r>
              <a:rPr lang="en-US" dirty="0"/>
              <a:t>para esse caso. Cálculos semelhantes podem ser aplicados para estimar a demanda de transporte para qualquer modo de transporte.</a:t>
            </a:r>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18</a:t>
            </a:fld>
            <a:endParaRPr/>
          </a:p>
        </p:txBody>
      </p:sp>
    </p:spTree>
    <p:extLst>
      <p:ext uri="{BB962C8B-B14F-4D97-AF65-F5344CB8AC3E}">
        <p14:creationId xmlns:p14="http://schemas.microsoft.com/office/powerpoint/2010/main" val="27442584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E4151280-ED23-3E82-07CD-2ED9CDFCA019}"/>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752BA6CC-6847-E007-5EE9-F84A67C8B3B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F8C045CB-E38C-89BA-0401-FA6F1F35FDC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O custo de capital dos veículos corresponde ao custo comercial de cada tecnologia. Inicialmente medido em dólares por veículo, esse custo pode ser convertido em dólares por </a:t>
            </a:r>
            <a:r>
              <a:rPr lang="en-US" dirty="0" err="1"/>
              <a:t>passageiro-quilômetro </a:t>
            </a:r>
            <a:r>
              <a:rPr lang="en-US" dirty="0"/>
              <a:t>(</a:t>
            </a:r>
            <a:r>
              <a:rPr lang="en-US" dirty="0" err="1"/>
              <a:t>Mpkm</a:t>
            </a:r>
            <a:r>
              <a:rPr lang="en-US" dirty="0"/>
              <a:t>) ou em dólares por </a:t>
            </a:r>
            <a:r>
              <a:rPr lang="en-US" dirty="0" err="1"/>
              <a:t>tonelada-quilômetro </a:t>
            </a:r>
            <a:r>
              <a:rPr lang="en-US" dirty="0"/>
              <a:t>(</a:t>
            </a:r>
            <a:r>
              <a:rPr lang="en-US" dirty="0" err="1"/>
              <a:t>Mtkm</a:t>
            </a:r>
            <a:r>
              <a:rPr lang="en-US" dirty="0"/>
              <a:t>). Essa conversão envolve a divisão do custo unitário de cada tipo de veículo pelo produto do fator de atividade e do fator de carga, conforme mostrado na equação do slide.</a:t>
            </a:r>
          </a:p>
          <a:p>
            <a:r>
              <a:rPr lang="en-US" dirty="0"/>
              <a:t>Por exemplo, considere um carro a diesel com um custo de US$ 35.000, um fator de atividade de 5.000 km por ano e um fator de carga de 1,5 passageiros por veículo. Usando a fórmula, calculamos o custo de capital como aproximadamente </a:t>
            </a:r>
            <a:r>
              <a:rPr lang="en-US" b="1" dirty="0"/>
              <a:t>4,7 MUSD por </a:t>
            </a:r>
            <a:r>
              <a:rPr lang="en-US" b="1" dirty="0" err="1"/>
              <a:t>Mpkm</a:t>
            </a:r>
            <a:r>
              <a:rPr lang="en-US" dirty="0"/>
              <a:t>.</a:t>
            </a:r>
          </a:p>
          <a:p>
            <a:r>
              <a:rPr lang="en-US" dirty="0"/>
              <a:t>Esse método pode ser aplicado para calcular o custo de capital ou o custo fixo de qualquer tecnologia de transporte, seguindo a mesma lógica.</a:t>
            </a:r>
          </a:p>
        </p:txBody>
      </p:sp>
      <p:sp>
        <p:nvSpPr>
          <p:cNvPr id="165" name="Google Shape;165;p13:notes">
            <a:extLst>
              <a:ext uri="{FF2B5EF4-FFF2-40B4-BE49-F238E27FC236}">
                <a16:creationId xmlns:a16="http://schemas.microsoft.com/office/drawing/2014/main" id="{26CEA574-7AF5-7012-6AEB-3F8060EF75B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19</a:t>
            </a:fld>
            <a:endParaRPr/>
          </a:p>
        </p:txBody>
      </p:sp>
    </p:spTree>
    <p:extLst>
      <p:ext uri="{BB962C8B-B14F-4D97-AF65-F5344CB8AC3E}">
        <p14:creationId xmlns:p14="http://schemas.microsoft.com/office/powerpoint/2010/main" val="20821904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C4D5079D-717F-11F1-DCFC-1498F9BD2AF5}"/>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12DB190A-AE41-6141-6B78-02B650C1A30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AA5697E4-C6ED-1BA3-4576-6FA6FF39D94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A capacidade residual refere-se à capacidade instalada necessária para atender à demanda anual de transporte, equivalente ao estoque da frota. Embora possa ser expressa em milhões de veículos (Mv) usando um parâmetro de "Capacidade para Unidade de Atividade", que considera o fator de atividade multiplicado pelo fator de carga de cada tecnologia, geralmente é mais prático definir a capacidade residual diretamente em termos de </a:t>
            </a:r>
            <a:r>
              <a:rPr lang="en-US" dirty="0" err="1"/>
              <a:t>Mpkm/ano </a:t>
            </a:r>
            <a:r>
              <a:rPr lang="en-US" dirty="0"/>
              <a:t>ou </a:t>
            </a:r>
            <a:r>
              <a:rPr lang="en-US" dirty="0" err="1"/>
              <a:t>Mtkm/ano</a:t>
            </a:r>
            <a:r>
              <a:rPr lang="en-US" dirty="0"/>
              <a:t>. Essa capacidade pode ser determinada com base no consumo de energia de combustível ou no estoque da frota, conforme demonstrado pelas equações no slide. Verificaremos um exemplo desses cálculos no próximo slide.</a:t>
            </a:r>
            <a:endParaRPr dirty="0"/>
          </a:p>
        </p:txBody>
      </p:sp>
      <p:sp>
        <p:nvSpPr>
          <p:cNvPr id="165" name="Google Shape;165;p13:notes">
            <a:extLst>
              <a:ext uri="{FF2B5EF4-FFF2-40B4-BE49-F238E27FC236}">
                <a16:creationId xmlns:a16="http://schemas.microsoft.com/office/drawing/2014/main" id="{0300BE40-36B1-76DA-94A7-A5E0E657538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20</a:t>
            </a:fld>
            <a:endParaRPr/>
          </a:p>
        </p:txBody>
      </p:sp>
    </p:spTree>
    <p:extLst>
      <p:ext uri="{BB962C8B-B14F-4D97-AF65-F5344CB8AC3E}">
        <p14:creationId xmlns:p14="http://schemas.microsoft.com/office/powerpoint/2010/main" val="207602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O setor de transportes engloba todos os modos de transporte usados para movimentar pessoas e mercadorias, inclusive rodoviário, ferroviário, marítimo e aéreo. Esse setor é a base das economias modernas, facilitando o comércio, as cadeias de suprimentos e a movimentação de mercadorias nos mercados locais, nacionais e internacionais. Ele também apoia a conectividade social, permitindo deslocamentos, viagens de lazer e acesso a serviços essenciais, como educação e saúde. A crescente demanda por transporte é alimentada pelo crescimento populacional, pela urbanização e pelo aumento da renda, principalmente nas regiões em desenvolvimento. À medida que as economias se expandem, o setor de transportes desempenha um papel fundamental na redução das distâncias geográficas e na promoção da integração econômica.</a:t>
            </a:r>
          </a:p>
          <a:p>
            <a:r>
              <a:rPr lang="en-US" dirty="0"/>
              <a:t>No entanto, o setor de transportes também é um grande consumidor de energia e contribui para as emissões de gases de efeito estufa (GEE). Ele é responsável por aproximadamente 26% das emissões globais de CO₂, o que o torna uma das maiores fontes de emissões antropogênicas. Isso se deve principalmente à sua forte dependência de combustíveis fósseis, incluindo gasolina, diesel e combustível de aviação, que dominam o mix de energia para veículos rodoviários, aviões e navios. A combustão desses combustíveis libera quantidades significativas de dióxido de carbono e outros poluentes, exacerbando as mudanças climáticas e os problemas de qualidade do ar. Sem intervenções significativas, espera-se que as emissões do setor de transportes continuem aumentando, o que representa um desafio formidável para atingir as metas globais de sustentabilidade.</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a:p>
        </p:txBody>
      </p:sp>
    </p:spTree>
    <p:extLst>
      <p:ext uri="{BB962C8B-B14F-4D97-AF65-F5344CB8AC3E}">
        <p14:creationId xmlns:p14="http://schemas.microsoft.com/office/powerpoint/2010/main" val="3890313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FD91367C-ABCA-CA79-81FD-197CA9B525E8}"/>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930F543A-743A-B57B-7803-CC18497F176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7AD03057-B42A-40EA-9F86-D5025D434E1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Neste slide, podemos ver como calcular as capacidades residuais usando as duas abordagens. No primeiro caso, usamos o consumo de combustível por tecnologia e sua eficiência correspondente. A multiplicação desses valores resulta em uma capacidade residual de 19920 </a:t>
            </a:r>
            <a:r>
              <a:rPr lang="en-US" dirty="0" err="1"/>
              <a:t>Mpkm/ano</a:t>
            </a:r>
            <a:r>
              <a:rPr lang="en-US" dirty="0"/>
              <a:t>. Observe que essa abordagem pressupõe um fator de capacidade de 1, que é uma suposição comum para as tecnologias de transporte.</a:t>
            </a:r>
          </a:p>
          <a:p>
            <a:r>
              <a:rPr lang="en-US" dirty="0"/>
              <a:t>No segundo caso, o estoque da frota é conhecido diretamente, o que torna esse método mais preciso para estimar a capacidade residual. Usando o fator de atividade e o fator de carga, calculamos a capacidade residual como 54270 </a:t>
            </a:r>
            <a:r>
              <a:rPr lang="en-US" dirty="0" err="1"/>
              <a:t>Mtkm/ano </a:t>
            </a:r>
            <a:r>
              <a:rPr lang="en-US" dirty="0"/>
              <a:t>para a tecnologia de caminhões.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EE7CB01F-9BBE-CCCC-29F2-47161BBCFCC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21</a:t>
            </a:fld>
            <a:endParaRPr/>
          </a:p>
        </p:txBody>
      </p:sp>
    </p:spTree>
    <p:extLst>
      <p:ext uri="{BB962C8B-B14F-4D97-AF65-F5344CB8AC3E}">
        <p14:creationId xmlns:p14="http://schemas.microsoft.com/office/powerpoint/2010/main" val="20393419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22</a:t>
            </a:fld>
            <a:endParaRPr/>
          </a:p>
        </p:txBody>
      </p:sp>
    </p:spTree>
    <p:extLst>
      <p:ext uri="{BB962C8B-B14F-4D97-AF65-F5344CB8AC3E}">
        <p14:creationId xmlns:p14="http://schemas.microsoft.com/office/powerpoint/2010/main" val="1452818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7875DF53-5F81-2108-9120-A05F0103699A}"/>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B811F873-5D41-A891-9C80-4517D378E85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8067067C-F952-CC13-388F-5B74C428B6B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O transporte pode ser amplamente categorizado em dois tipos principais: de passageiros e de carga. O transporte de passageiros concentra-se na movimentação de pessoas, usando meios como veículos pessoais, ônibus, trens e aviões para deslocamentos diários, viagens interurbanas e atividades de lazer. O transporte de carga, por outro lado, envolve a movimentação de mercadorias por meio de caminhões, navios de carga, trens e aviões, apoiando o comércio global e as cadeias de suprimentos. Cada modo dentro dessas categorias desempenha uma função distinta, moldada por fatores como distâncias de viagem, disponibilidade de infraestrutura e demanda econômica. O transporte de passageiros geralmente se concentra em áreas urbanas e suburbanas, enquanto o transporte de carga atende tanto aos mercados domésticos quanto ao comércio internacional, exigindo a integração de várias redes de transporte.</a:t>
            </a:r>
          </a:p>
          <a:p>
            <a:r>
              <a:rPr lang="en-US" dirty="0"/>
              <a:t>Cada modo de transporte tem necessidades energéticas e impactos ambientais exclusivos. O transporte rodoviário, que inclui carros, caminhões e ônibus, é o maior consumidor de energia, sendo responsável por aproximadamente 75% do uso total de energia do setor. Essa predominância se deve à ampla dependência de motores de combustão interna e à grande escala de propriedade de veículos pessoais. Em contrapartida, a aviação e o transporte marítimo, embora menores em termos de consumo geral de energia, são essenciais para a conectividade e o comércio internacionais. Esses modos de transporte consomem muita energia, com a aviação contribuindo desproporcionalmente para as emissões de CO₂ por unidade de passageiro ou de carga, e o transporte marítimo dependendo muito de combustíveis de bunker com alto teor de carbono. Compreender essas distinções é fundamental para a elaboração de políticas específicas e o desenvolvimento de tecnologias que melhorem a eficiência, reduzam as emissões e apoiem uma transição sustentável nos sistemas de transporte de passageiros e de carga.</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F4FB93D2-8536-D3ED-FB33-43A7AA319E6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a:t>
            </a:fld>
            <a:endParaRPr/>
          </a:p>
        </p:txBody>
      </p:sp>
    </p:spTree>
    <p:extLst>
      <p:ext uri="{BB962C8B-B14F-4D97-AF65-F5344CB8AC3E}">
        <p14:creationId xmlns:p14="http://schemas.microsoft.com/office/powerpoint/2010/main" val="3771824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B2D27E57-7935-0D0A-01BE-6FB78D75F4D0}"/>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4847FD6C-D63D-0D20-E37C-6E98DA92862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A6230A87-67D4-3626-EA38-1DEC285CE89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O setor de transportes depende muito dos combustíveis fósseis, que representam a grande maioria do seu consumo de energia. A gasolina e o diesel dominam o transporte rodoviário, alimentando veículos de passageiros, ônibus e caminhões de carga. O combustível de aviação é a principal fonte de energia para a aviação, enquanto o transporte marítimo depende do óleo combustível pesado, também conhecido como combustível de bunker. O transporte ferroviário, dependendo da região, usa eletricidade ou diesel como sua principal fonte de energia. No slide, você pode ver um exemplo do mix de energia no setor de transportes da Colômbia, refletindo os pontos discutidos anteriormente. </a:t>
            </a:r>
          </a:p>
          <a:p>
            <a:r>
              <a:rPr lang="en-US" dirty="0"/>
              <a:t>Nos últimos anos, tem havido um foco crescente na diversificação do mix de energia do setor de transportes para atender às metas climáticas. A eletricidade está surgindo como uma importante fonte de energia, especialmente para o transporte rodoviário, à medida que a adoção de veículos elétricos (VE) se acelera devido à redução dos custos das baterias e às políticas de apoio. O hidrogênio, outra alternativa promissora, está sendo explorado para uso em veículos pesados, transporte marítimo e aviação, oferecendo uma solução de emissão zero quando produzido a partir de fontes renováveis. Os biocombustíveis, como o etanol e o biodiesel, oferecem soluções transitórias, reduzindo as emissões do ciclo de vida e aproveitando a infraestrutura de combustível existente. Apesar desses avanços, desafios como os altos custos, os requisitos de infraestrutura e a escalabilidade dos vetores de energia alternativa precisam ser enfrentados para que haja uma transformação energética sustentável no setor de transportes.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BC4266C9-7F8D-260D-F331-D4B80503AB0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5</a:t>
            </a:fld>
            <a:endParaRPr/>
          </a:p>
        </p:txBody>
      </p:sp>
    </p:spTree>
    <p:extLst>
      <p:ext uri="{BB962C8B-B14F-4D97-AF65-F5344CB8AC3E}">
        <p14:creationId xmlns:p14="http://schemas.microsoft.com/office/powerpoint/2010/main" val="132905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58B48420-C222-AFD9-96C7-B2BD2173F762}"/>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9937BE60-94CA-5877-129D-2C7071B423B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0A0D0455-9739-3E88-5CFD-AD0208B6709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Os principais impulsionadores do uso de energia e da transformação do setor de transportes são os avanços tecnológicos, as estruturas de políticas e as preferências dos consumidores. A inovação tecnológica, como o desenvolvimento de veículos elétricos (EVs), transporte movido a hidrogênio e motores com baixo consumo de combustível, desempenha um papel fundamental na redução do consumo de energia e das emissões em vários modos. As políticas governamentais, incluindo padrões de emissões mais rígidos, zonas de baixa emissão e subsídios para tecnologias verdes, são fundamentais para acelerar a adoção de soluções de transporte mais limpas. Além disso, a mudança nas preferências dos consumidores por modos de transporte mais sustentáveis, como carros elétricos, serviços de mobilidade compartilhada e transporte público, está impulsionando a demanda por alternativas mais limpas. A urbanização e o crescimento das megacidades também desempenham um papel significativo na formação da demanda por transporte e na promoção de sistemas de transporte público eficientes, que economizam energia e reduzem o congestionamento.</a:t>
            </a:r>
          </a:p>
          <a:p>
            <a:r>
              <a:rPr lang="en-US" dirty="0"/>
              <a:t>Apesar desses fatores positivos, o setor de transportes enfrenta vários desafios significativos em seu caminho rumo à descarbonização e à eficiência energética. Um dos principais obstáculos é o alto custo inicial de novas tecnologias de baixo carbono, como veículos elétricos e infraestrutura (por exemplo, estações de recarga ou redes de reabastecimento de hidrogênio), o que pode retardar as taxas de adoção, especialmente nas regiões em desenvolvimento. A atual dependência de combustíveis fósseis, principalmente em setores de serviços pesados, como frete e aviação, aumenta a complexidade da transição para fontes de energia mais limpas. Além disso, a falta de coordenação global sobre os padrões de energia e o lento desenvolvimento da infraestrutura necessária para o transporte elétrico e movido a hidrogênio impedem o progresso. Por fim, fatores comportamentais e culturais, como a preferência por veículos pessoais em muitos países e a falta de investimento em transporte público, continuam a representar desafios para a adoção generalizada de soluções de mobilidade pública, compartilhada e com eficiência energética.</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AB5BC87B-2780-8820-6F30-7C48C90F63F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6</a:t>
            </a:fld>
            <a:endParaRPr/>
          </a:p>
        </p:txBody>
      </p:sp>
    </p:spTree>
    <p:extLst>
      <p:ext uri="{BB962C8B-B14F-4D97-AF65-F5344CB8AC3E}">
        <p14:creationId xmlns:p14="http://schemas.microsoft.com/office/powerpoint/2010/main" val="194606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7</a:t>
            </a:fld>
            <a:endParaRPr/>
          </a:p>
        </p:txBody>
      </p:sp>
    </p:spTree>
    <p:extLst>
      <p:ext uri="{BB962C8B-B14F-4D97-AF65-F5344CB8AC3E}">
        <p14:creationId xmlns:p14="http://schemas.microsoft.com/office/powerpoint/2010/main" val="3714309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A demanda de transporte é quantificada usando unidades diferentes em comparação com as demandas estudadas anteriormente e é dividida em duas categorias principais:</a:t>
            </a:r>
          </a:p>
          <a:p>
            <a:pPr>
              <a:buAutoNum type="arabicPeriod"/>
            </a:pPr>
            <a:r>
              <a:rPr lang="en-US" b="1" dirty="0"/>
              <a:t>Transporte de passageiros</a:t>
            </a:r>
            <a:r>
              <a:rPr lang="en-US" dirty="0"/>
              <a:t>: Refere-se ao deslocamento de pessoas entre locais, como um trabalhador que se desloca de casa para o local de trabalho. É medido em </a:t>
            </a:r>
            <a:r>
              <a:rPr lang="en-US" dirty="0" err="1"/>
              <a:t>passageiros-quilômetros </a:t>
            </a:r>
            <a:r>
              <a:rPr lang="en-US" dirty="0"/>
              <a:t>(</a:t>
            </a:r>
            <a:r>
              <a:rPr lang="en-US" dirty="0" err="1"/>
              <a:t>pkm</a:t>
            </a:r>
            <a:r>
              <a:rPr lang="en-US" dirty="0"/>
              <a:t>), que representam a distância total percorrida multiplicada pelo número de passageiros. Por exemplo, se 100 passageiros viajam 30 quilômetros de trem, o total de passageiros-quilômetro é 3.000.</a:t>
            </a:r>
          </a:p>
          <a:p>
            <a:pPr>
              <a:buAutoNum type="arabicPeriod"/>
            </a:pPr>
            <a:r>
              <a:rPr lang="en-US" b="1" dirty="0"/>
              <a:t>Transporte de cargas</a:t>
            </a:r>
            <a:r>
              <a:rPr lang="en-US" dirty="0"/>
              <a:t>: Envolve a movimentação de mercadorias entre locais, como o transporte de frutas das fazendas para os supermercados. É medido em </a:t>
            </a:r>
            <a:r>
              <a:rPr lang="en-US" dirty="0" err="1"/>
              <a:t>toneladas-quilômetro </a:t>
            </a:r>
            <a:r>
              <a:rPr lang="en-US" dirty="0"/>
              <a:t>(</a:t>
            </a:r>
            <a:r>
              <a:rPr lang="en-US" dirty="0" err="1"/>
              <a:t>tkm</a:t>
            </a:r>
            <a:r>
              <a:rPr lang="en-US" dirty="0"/>
              <a:t>), que refletem a distância total percorrida multiplicada pelo peso das mercadorias transportadas. </a:t>
            </a:r>
            <a:r>
              <a:rPr lang="en-US" b="0" i="0" dirty="0">
                <a:solidFill>
                  <a:srgbClr val="545D7E"/>
                </a:solidFill>
                <a:effectLst/>
                <a:latin typeface="Google Sans"/>
              </a:rPr>
              <a:t>Por exemplo, se uma carga de mercadorias pesa 30 toneladas e é transportada 100 quilômetros, o total de toneladas-quilômetro é 3.000.</a:t>
            </a:r>
            <a:endParaRPr lang="en-US"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8</a:t>
            </a:fld>
            <a:endParaRPr/>
          </a:p>
        </p:txBody>
      </p:sp>
    </p:spTree>
    <p:extLst>
      <p:ext uri="{BB962C8B-B14F-4D97-AF65-F5344CB8AC3E}">
        <p14:creationId xmlns:p14="http://schemas.microsoft.com/office/powerpoint/2010/main" val="2704415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359EA20B-7901-D510-729A-101EA2323244}"/>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D4580356-7E9C-6629-5FAF-40156D2B5BB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EEAA63F7-9674-14B5-D608-04409617FB9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A demanda de transporte pode ser classificada por modo de transporte, incluindo carros, motocicletas, ônibus, caminhões e outros. Essas categorias podem ser ainda mais refinadas com base na resolução de dados; por exemplo, os carros podem ser subdivididos em carros compactos, carros de tamanho normal, SUVs, minivans e picapes. Além disso, o transporte de passageiros pode ser categorizado como privado ou público, dependendo do modo de viagem - por exemplo, os carros representam o transporte privado, enquanto os ônibus fazem parte do transporte público.</a:t>
            </a:r>
          </a:p>
          <a:p>
            <a:r>
              <a:rPr lang="en-US" dirty="0"/>
              <a:t>Quando houver dados disponíveis, a demanda também pode ser desagregada por distância de viagem, distinguindo entre transporte urbano e interurbano.</a:t>
            </a:r>
          </a:p>
          <a:p>
            <a:r>
              <a:rPr lang="en-US" dirty="0"/>
              <a:t>Também é essencial diferenciar os modos de transporte que atendem às demandas de passageiros e de carga. Por exemplo, pode haver demandas separadas para trens que transportam passageiros e trens que transportam carga. Em alguns casos, como nos aviões, as demandas de passageiros e de carga podem ser atendidas simultaneamente no mesmo voo. </a:t>
            </a:r>
          </a:p>
        </p:txBody>
      </p:sp>
      <p:sp>
        <p:nvSpPr>
          <p:cNvPr id="165" name="Google Shape;165;p13:notes">
            <a:extLst>
              <a:ext uri="{FF2B5EF4-FFF2-40B4-BE49-F238E27FC236}">
                <a16:creationId xmlns:a16="http://schemas.microsoft.com/office/drawing/2014/main" id="{8814BAE3-07AA-3F41-7F03-FE4D4A43CD2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9</a:t>
            </a:fld>
            <a:endParaRPr/>
          </a:p>
        </p:txBody>
      </p:sp>
    </p:spTree>
    <p:extLst>
      <p:ext uri="{BB962C8B-B14F-4D97-AF65-F5344CB8AC3E}">
        <p14:creationId xmlns:p14="http://schemas.microsoft.com/office/powerpoint/2010/main" val="19747765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04E90A03-9AB9-371C-B86E-FFEA9DF79D5C}"/>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961DF296-4B53-CB25-E52B-6171DA08D37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4164588E-3BCD-E15C-176D-8AD3955A536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Antes de definir a eficiência das tecnologias de transporte, é importante entender os conceitos de fator de carga e fator de atividade. O </a:t>
            </a:r>
            <a:r>
              <a:rPr lang="en-US" b="1" dirty="0"/>
              <a:t>fator de carga </a:t>
            </a:r>
            <a:r>
              <a:rPr lang="en-US" dirty="0"/>
              <a:t>representa o número médio de passageiros ou </a:t>
            </a:r>
            <a:r>
              <a:rPr lang="en-US" dirty="0" err="1"/>
              <a:t>toneladas </a:t>
            </a:r>
            <a:r>
              <a:rPr lang="en-US" dirty="0"/>
              <a:t>transportadas por cada tipo de veículo. O </a:t>
            </a:r>
            <a:r>
              <a:rPr lang="en-US" b="1" dirty="0"/>
              <a:t>fator de atividade </a:t>
            </a:r>
            <a:r>
              <a:rPr lang="en-US" dirty="0"/>
              <a:t>refere-se ao número médio de quilômetros percorridos por ano por cada tipo de veículo.</a:t>
            </a:r>
          </a:p>
          <a:p>
            <a:r>
              <a:rPr lang="en-US" dirty="0"/>
              <a:t>A eficiência, nesse contexto, é definida como o número médio de passageiros-quilômetros ou </a:t>
            </a:r>
            <a:r>
              <a:rPr lang="en-US" dirty="0" err="1"/>
              <a:t>toneladas-quilômetros </a:t>
            </a:r>
            <a:r>
              <a:rPr lang="en-US" dirty="0"/>
              <a:t>fornecidos por unidade de energia (combustível de entrada). Normalmente, ela é expressa em termos de </a:t>
            </a:r>
            <a:r>
              <a:rPr lang="en-US" b="1" dirty="0" err="1"/>
              <a:t>Mpkm </a:t>
            </a:r>
            <a:r>
              <a:rPr lang="en-US" b="1" dirty="0"/>
              <a:t>por PJ </a:t>
            </a:r>
            <a:r>
              <a:rPr lang="en-US" dirty="0"/>
              <a:t>(milhões de passageiros-quilômetros por petajoule) ou </a:t>
            </a:r>
            <a:r>
              <a:rPr lang="en-US" b="1" dirty="0" err="1"/>
              <a:t>Mtkm </a:t>
            </a:r>
            <a:r>
              <a:rPr lang="en-US" b="1" dirty="0"/>
              <a:t>por PJ </a:t>
            </a:r>
            <a:r>
              <a:rPr lang="en-US" dirty="0"/>
              <a:t>(milhões de </a:t>
            </a:r>
            <a:r>
              <a:rPr lang="en-US" dirty="0" err="1"/>
              <a:t>toneladas-quilômetros </a:t>
            </a:r>
            <a:r>
              <a:rPr lang="en-US" dirty="0"/>
              <a:t>por petajoule). Como alternativa, os dados de eficiência também podem ser expressos em quilômetros por unidade de energia.</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O fator de carga pode ser usado para calcular a eficiência em passageiros-quilômetros por unidade de energia ou em </a:t>
            </a:r>
            <a:r>
              <a:rPr lang="en-US" dirty="0" err="1"/>
              <a:t>toneladas-quilômetros </a:t>
            </a:r>
            <a:r>
              <a:rPr lang="en-US" dirty="0"/>
              <a:t>por unidade de energia, dependendo do tipo de modo de transporte. Em outros casos, se houver dados disponíveis sobre o fator de atividade e a quantidade de combustível consumida por veículo, a eficiência pode ser estimada primeiro em quilômetros por unidade de energia. Isso pode então ser convertido em passageiros-quilômetros ou </a:t>
            </a:r>
            <a:r>
              <a:rPr lang="en-US" dirty="0" err="1"/>
              <a:t>toneladas-quilômetros </a:t>
            </a:r>
            <a:r>
              <a:rPr lang="en-US" dirty="0"/>
              <a:t>por unidade de energia usando o fator de carga. A equação no slide ilustra como esses conceitos estão interligados.</a:t>
            </a:r>
          </a:p>
          <a:p>
            <a:endParaRPr lang="en-US"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F564E0FD-8A74-AF70-7E37-87A4F4E6623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a:p>
        </p:txBody>
      </p:sp>
    </p:spTree>
    <p:extLst>
      <p:ext uri="{BB962C8B-B14F-4D97-AF65-F5344CB8AC3E}">
        <p14:creationId xmlns:p14="http://schemas.microsoft.com/office/powerpoint/2010/main" val="26019277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1"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06053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991416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userDrawn="1">
  <p:cSld name="OBJEC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00000000-1234-1234-1234-123412341234}" type="slidenum">
              <a:rPr lang="sv-SE" smtClean="0"/>
              <a:pPr/>
              <a:t>‹#›</a:t>
            </a:fld>
            <a:endParaRPr lang="sv-SE" dirty="0"/>
          </a:p>
        </p:txBody>
      </p:sp>
      <p:pic>
        <p:nvPicPr>
          <p:cNvPr id="4" name="Picture 3">
            <a:extLst>
              <a:ext uri="{FF2B5EF4-FFF2-40B4-BE49-F238E27FC236}">
                <a16:creationId xmlns:a16="http://schemas.microsoft.com/office/drawing/2014/main" id="{23D03772-EAFD-A016-312C-C6F5AB20048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3436692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7"/>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t>‹#›</a:t>
            </a:fld>
            <a:endParaRPr lang="sv-SE" dirty="0"/>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708763"/>
          </a:xfrm>
          <a:prstGeom prst="rect">
            <a:avLst/>
          </a:prstGeom>
        </p:spPr>
        <p:txBody>
          <a:bodyPr vert="horz" lIns="91440" tIns="45720" rIns="91440" bIns="45720" rtlCol="0" anchor="b">
            <a:normAutofit/>
          </a:bodyPr>
          <a:lstStyle/>
          <a:p>
            <a:r>
              <a:rPr lang="en-GB" dirty="0"/>
              <a:t>Clique para editar o estilo do título mestre</a:t>
            </a:r>
            <a:endParaRPr lang="en-US" dirty="0"/>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Clique para editar os estilos de texto mestre</a:t>
            </a:r>
          </a:p>
          <a:p>
            <a:pPr lvl="1"/>
            <a:r>
              <a:rPr lang="en-GB" dirty="0"/>
              <a:t>Segundo nível</a:t>
            </a:r>
          </a:p>
          <a:p>
            <a:pPr lvl="2"/>
            <a:r>
              <a:rPr lang="en-GB" dirty="0"/>
              <a:t>Terceiro nível</a:t>
            </a:r>
          </a:p>
          <a:p>
            <a:pPr lvl="3"/>
            <a:r>
              <a:rPr lang="en-GB" dirty="0"/>
              <a:t>Quarto nível</a:t>
            </a:r>
          </a:p>
          <a:p>
            <a:pPr lvl="4"/>
            <a:r>
              <a:rPr lang="en-GB" dirty="0"/>
              <a:t>Quinto nível</a:t>
            </a:r>
            <a:endParaRPr lang="en-US" dirty="0"/>
          </a:p>
        </p:txBody>
      </p:sp>
    </p:spTree>
  </p:cSld>
  <p:clrMap bg1="lt1" tx1="dk1" bg2="dk2" tx2="lt2" accent1="accent1" accent2="accent2" accent3="accent3" accent4="accent4" accent5="accent5" accent6="accent6" hlink="hlink" folHlink="folHlink"/>
  <p:sldLayoutIdLst>
    <p:sldLayoutId id="2147483649" r:id="rId1"/>
    <p:sldLayoutId id="2147483667" r:id="rId2"/>
    <p:sldLayoutId id="2147483660" r:id="rId3"/>
    <p:sldLayoutId id="2147483651" r:id="rId4"/>
    <p:sldLayoutId id="2147483662"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4.png"/><Relationship Id="rId5" Type="http://schemas.openxmlformats.org/officeDocument/2006/relationships/image" Target="../media/image31.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4.png"/><Relationship Id="rId5" Type="http://schemas.openxmlformats.org/officeDocument/2006/relationships/image" Target="../media/image32.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hyperlink" Target="https://doi.org/10.5281/zenodo.11882739"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14.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14.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14.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hyperlink" Target="https://doi.org/10.5281/zenodo.11882739"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hyperlink" Target="https://doi.org/https:/doi.org/10.1016/j.dib.2023.109268"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4.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4.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4.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4.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hyperlink" Target="https://doi.org/10.5281/zenodo.11882739"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hyperlink" Target="https://doi.org/https:/doi.org/10.1016/j.dib.2023.109268"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0.png"/><Relationship Id="rId3" Type="http://schemas.openxmlformats.org/officeDocument/2006/relationships/slideLayout" Target="../slideLayouts/slideLayout4.xml"/><Relationship Id="rId7" Type="http://schemas.openxmlformats.org/officeDocument/2006/relationships/image" Target="../media/image4.png"/><Relationship Id="rId12" Type="http://schemas.openxmlformats.org/officeDocument/2006/relationships/image" Target="../media/image9.svg"/><Relationship Id="rId17" Type="http://schemas.openxmlformats.org/officeDocument/2006/relationships/image" Target="../media/image14.png"/><Relationship Id="rId2" Type="http://schemas.openxmlformats.org/officeDocument/2006/relationships/audio" Target="../media/media1.mp3"/><Relationship Id="rId16" Type="http://schemas.openxmlformats.org/officeDocument/2006/relationships/image" Target="../media/image13.svg"/><Relationship Id="rId1" Type="http://schemas.microsoft.com/office/2007/relationships/media" Target="../media/media1.mp3"/><Relationship Id="rId6" Type="http://schemas.openxmlformats.org/officeDocument/2006/relationships/hyperlink" Target="https://www.statista.com/statistics/482733/energy-consumption-worldwide-sector/" TargetMode="External"/><Relationship Id="rId11" Type="http://schemas.openxmlformats.org/officeDocument/2006/relationships/image" Target="../media/image8.png"/><Relationship Id="rId5" Type="http://schemas.openxmlformats.org/officeDocument/2006/relationships/chart" Target="../charts/chart1.xml"/><Relationship Id="rId15" Type="http://schemas.openxmlformats.org/officeDocument/2006/relationships/image" Target="../media/image12.png"/><Relationship Id="rId10" Type="http://schemas.openxmlformats.org/officeDocument/2006/relationships/image" Target="../media/image7.svg"/><Relationship Id="rId4" Type="http://schemas.openxmlformats.org/officeDocument/2006/relationships/notesSlide" Target="../notesSlides/notesSlide2.xml"/><Relationship Id="rId9" Type="http://schemas.openxmlformats.org/officeDocument/2006/relationships/image" Target="../media/image6.png"/><Relationship Id="rId14" Type="http://schemas.openxmlformats.org/officeDocument/2006/relationships/image" Target="../media/image11.sv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4.xml"/><Relationship Id="rId7" Type="http://schemas.openxmlformats.org/officeDocument/2006/relationships/diagramQuickStyle" Target="../diagrams/quickStyle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4.png"/><Relationship Id="rId4" Type="http://schemas.openxmlformats.org/officeDocument/2006/relationships/notesSlide" Target="../notesSlides/notesSlide3.xml"/><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4.png"/><Relationship Id="rId5" Type="http://schemas.openxmlformats.org/officeDocument/2006/relationships/chart" Target="../charts/chart2.xml"/><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4.xml"/><Relationship Id="rId7" Type="http://schemas.openxmlformats.org/officeDocument/2006/relationships/diagramQuickStyle" Target="../diagrams/quickStyle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4.png"/><Relationship Id="rId4" Type="http://schemas.openxmlformats.org/officeDocument/2006/relationships/notesSlide" Target="../notesSlides/notesSlide5.xml"/><Relationship Id="rId9" Type="http://schemas.microsoft.com/office/2007/relationships/diagramDrawing" Target="../diagrams/drawing2.xml"/></Relationships>
</file>

<file path=ppt/slides/_rels/slide7.xml.rels><?xml version="1.0" encoding="UTF-8" standalone="yes"?>
<Relationships xmlns="http://schemas.openxmlformats.org/package/2006/relationships"><Relationship Id="rId3" Type="http://schemas.openxmlformats.org/officeDocument/2006/relationships/hyperlink" Target="https://doi.org/10.5281/zenodo.11882739"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14.png"/><Relationship Id="rId3" Type="http://schemas.openxmlformats.org/officeDocument/2006/relationships/slideLayout" Target="../slideLayouts/slideLayout4.xml"/><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notesSlide" Target="../notesSlides/notesSlide7.xml"/><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23.png"/><Relationship Id="rId18" Type="http://schemas.openxmlformats.org/officeDocument/2006/relationships/image" Target="../media/image28.svg"/><Relationship Id="rId3" Type="http://schemas.openxmlformats.org/officeDocument/2006/relationships/slideLayout" Target="../slideLayouts/slideLayout4.xml"/><Relationship Id="rId21" Type="http://schemas.openxmlformats.org/officeDocument/2006/relationships/image" Target="../media/image12.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27.png"/><Relationship Id="rId2" Type="http://schemas.openxmlformats.org/officeDocument/2006/relationships/audio" Target="../media/media6.mp3"/><Relationship Id="rId16" Type="http://schemas.openxmlformats.org/officeDocument/2006/relationships/image" Target="../media/image26.svg"/><Relationship Id="rId20" Type="http://schemas.openxmlformats.org/officeDocument/2006/relationships/image" Target="../media/image30.svg"/><Relationship Id="rId1" Type="http://schemas.microsoft.com/office/2007/relationships/media" Target="../media/media6.mp3"/><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25.png"/><Relationship Id="rId23" Type="http://schemas.openxmlformats.org/officeDocument/2006/relationships/image" Target="../media/image14.png"/><Relationship Id="rId10" Type="http://schemas.openxmlformats.org/officeDocument/2006/relationships/image" Target="../media/image9.svg"/><Relationship Id="rId19" Type="http://schemas.openxmlformats.org/officeDocument/2006/relationships/image" Target="../media/image29.png"/><Relationship Id="rId4" Type="http://schemas.openxmlformats.org/officeDocument/2006/relationships/notesSlide" Target="../notesSlides/notesSlide8.xml"/><Relationship Id="rId9" Type="http://schemas.openxmlformats.org/officeDocument/2006/relationships/image" Target="../media/image8.png"/><Relationship Id="rId14" Type="http://schemas.openxmlformats.org/officeDocument/2006/relationships/image" Target="../media/image24.svg"/><Relationship Id="rId22"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329B7D-78A8-CE01-4C50-04D16C6B593A}"/>
              </a:ext>
            </a:extLst>
          </p:cNvPr>
          <p:cNvSpPr txBox="1"/>
          <p:nvPr/>
        </p:nvSpPr>
        <p:spPr>
          <a:xfrm>
            <a:off x="521158" y="3167390"/>
            <a:ext cx="3093912" cy="523220"/>
          </a:xfrm>
          <a:prstGeom prst="rect">
            <a:avLst/>
          </a:prstGeom>
          <a:noFill/>
        </p:spPr>
        <p:txBody>
          <a:bodyPr wrap="square" lIns="91440" tIns="45720" rIns="91440" bIns="45720" rtlCol="0" anchor="b">
            <a:spAutoFit/>
          </a:bodyPr>
          <a:lstStyle/>
          <a:p>
            <a:r>
              <a:rPr lang="en-ZA" b="1" dirty="0" err="1">
                <a:latin typeface="Open Sans ExtraBold"/>
                <a:ea typeface="Open Sans ExtraBold" panose="020B0606030504020204" pitchFamily="34" charset="0"/>
                <a:cs typeface="Open Sans ExtraBold" panose="020B0606030504020204" pitchFamily="34" charset="0"/>
              </a:rPr>
              <a:t>Modelagem</a:t>
            </a:r>
            <a:r>
              <a:rPr lang="en-ZA" b="1" dirty="0">
                <a:latin typeface="Open Sans ExtraBold"/>
                <a:ea typeface="Open Sans ExtraBold" panose="020B0606030504020204" pitchFamily="34" charset="0"/>
                <a:cs typeface="Open Sans ExtraBold" panose="020B0606030504020204" pitchFamily="34" charset="0"/>
              </a:rPr>
              <a:t> De Sistemas </a:t>
            </a:r>
            <a:r>
              <a:rPr lang="en-ZA" b="1" dirty="0" err="1">
                <a:latin typeface="Open Sans ExtraBold"/>
                <a:ea typeface="Open Sans ExtraBold" panose="020B0606030504020204" pitchFamily="34" charset="0"/>
                <a:cs typeface="Open Sans ExtraBold" panose="020B0606030504020204" pitchFamily="34" charset="0"/>
              </a:rPr>
              <a:t>Energéticos</a:t>
            </a:r>
            <a:r>
              <a:rPr lang="en-ZA" b="1" dirty="0">
                <a:latin typeface="Open Sans ExtraBold"/>
                <a:ea typeface="Open Sans ExtraBold" panose="020B0606030504020204" pitchFamily="34" charset="0"/>
                <a:cs typeface="Open Sans ExtraBold" panose="020B0606030504020204" pitchFamily="34" charset="0"/>
              </a:rPr>
              <a:t> </a:t>
            </a:r>
            <a:r>
              <a:rPr lang="en-ZA" b="1" dirty="0" err="1">
                <a:latin typeface="Open Sans ExtraBold"/>
                <a:ea typeface="Open Sans ExtraBold" panose="020B0606030504020204" pitchFamily="34" charset="0"/>
                <a:cs typeface="Open Sans ExtraBold" panose="020B0606030504020204" pitchFamily="34" charset="0"/>
              </a:rPr>
              <a:t>Usando</a:t>
            </a:r>
            <a:r>
              <a:rPr lang="en-ZA" b="1" dirty="0">
                <a:latin typeface="Open Sans ExtraBold"/>
                <a:ea typeface="Open Sans ExtraBold" panose="020B0606030504020204" pitchFamily="34" charset="0"/>
                <a:cs typeface="Open Sans ExtraBold" panose="020B0606030504020204" pitchFamily="34" charset="0"/>
              </a:rPr>
              <a:t> </a:t>
            </a:r>
            <a:r>
              <a:rPr lang="en-ZA" b="1" dirty="0" err="1">
                <a:latin typeface="Open Sans ExtraBold"/>
                <a:ea typeface="Open Sans ExtraBold" panose="020B0606030504020204" pitchFamily="34" charset="0"/>
                <a:cs typeface="Open Sans ExtraBold" panose="020B0606030504020204" pitchFamily="34" charset="0"/>
              </a:rPr>
              <a:t>Osemosys</a:t>
            </a:r>
            <a:endParaRPr lang="en-ZA" b="1" dirty="0">
              <a:latin typeface="Open Sans ExtraBold"/>
              <a:ea typeface="Open Sans ExtraBold" panose="020B0606030504020204" pitchFamily="34" charset="0"/>
              <a:cs typeface="Open Sans ExtraBold" panose="020B0606030504020204" pitchFamily="34" charset="0"/>
            </a:endParaRPr>
          </a:p>
        </p:txBody>
      </p:sp>
      <p:sp>
        <p:nvSpPr>
          <p:cNvPr id="9" name="TextBox 8">
            <a:extLst>
              <a:ext uri="{FF2B5EF4-FFF2-40B4-BE49-F238E27FC236}">
                <a16:creationId xmlns:a16="http://schemas.microsoft.com/office/drawing/2014/main" id="{D6E95E1D-DCB2-BFA4-6DB3-D2EC1ACE5A64}"/>
              </a:ext>
            </a:extLst>
          </p:cNvPr>
          <p:cNvSpPr txBox="1"/>
          <p:nvPr/>
        </p:nvSpPr>
        <p:spPr>
          <a:xfrm>
            <a:off x="521158" y="3981162"/>
            <a:ext cx="8465146" cy="2123658"/>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AULA 13 </a:t>
            </a:r>
            <a:endParaRPr lang="en-US" sz="4400" b="1" dirty="0">
              <a:solidFill>
                <a:schemeClr val="bg1"/>
              </a:solidFill>
              <a:latin typeface="Open Sans ExtraBold"/>
              <a:ea typeface="Open Sans ExtraBold" panose="020B0606030504020204" pitchFamily="34" charset="0"/>
              <a:cs typeface="Open Sans ExtraBold" panose="020B0606030504020204" pitchFamily="34" charset="0"/>
            </a:endParaRPr>
          </a:p>
          <a:p>
            <a:r>
              <a:rPr lang="en-ZA" sz="4400" b="1" dirty="0">
                <a:latin typeface="Open Sans ExtraBold"/>
                <a:ea typeface="Open Sans ExtraBold" panose="020B0606030504020204" pitchFamily="34" charset="0"/>
                <a:cs typeface="Open Sans ExtraBold" panose="020B0606030504020204" pitchFamily="34" charset="0"/>
              </a:rPr>
              <a:t>MODELAGEM DO SETOR DE TRANSPORTES</a:t>
            </a:r>
            <a:endParaRPr lang="en-US" sz="4400" b="1" dirty="0">
              <a:solidFill>
                <a:srgbClr val="000000"/>
              </a:solidFill>
              <a:latin typeface="Open Sans ExtraBold"/>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701856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A0329B78-5352-C0A2-F4B1-B60035BFFD60}"/>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F410EA7A-D4BB-EDCA-1650-56129984EDF6}"/>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10</a:t>
            </a:fld>
            <a:endParaRPr lang="sv-SE" sz="1000" b="1" dirty="0">
              <a:solidFill>
                <a:schemeClr val="bg1"/>
              </a:solidFill>
            </a:endParaRPr>
          </a:p>
        </p:txBody>
      </p:sp>
      <p:sp>
        <p:nvSpPr>
          <p:cNvPr id="2" name="Rectangle 1">
            <a:extLst>
              <a:ext uri="{FF2B5EF4-FFF2-40B4-BE49-F238E27FC236}">
                <a16:creationId xmlns:a16="http://schemas.microsoft.com/office/drawing/2014/main" id="{733D5BD3-54D2-1AC0-FBDE-779A4D8817E6}"/>
              </a:ext>
            </a:extLst>
          </p:cNvPr>
          <p:cNvSpPr/>
          <p:nvPr/>
        </p:nvSpPr>
        <p:spPr>
          <a:xfrm>
            <a:off x="368102" y="1597907"/>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13.2.3 Eficiência nas tecnologias de transporte</a:t>
            </a:r>
          </a:p>
        </p:txBody>
      </p:sp>
      <p:sp>
        <p:nvSpPr>
          <p:cNvPr id="4" name="Title 10">
            <a:extLst>
              <a:ext uri="{FF2B5EF4-FFF2-40B4-BE49-F238E27FC236}">
                <a16:creationId xmlns:a16="http://schemas.microsoft.com/office/drawing/2014/main" id="{5A4B902B-BE9F-84A7-43EA-6334FA26911B}"/>
              </a:ext>
            </a:extLst>
          </p:cNvPr>
          <p:cNvSpPr txBox="1">
            <a:spLocks/>
          </p:cNvSpPr>
          <p:nvPr/>
        </p:nvSpPr>
        <p:spPr>
          <a:xfrm>
            <a:off x="188715" y="346075"/>
            <a:ext cx="11609585" cy="111060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13.2 Conceitos básicos sobre modelagem de transporte</a:t>
            </a:r>
          </a:p>
        </p:txBody>
      </p:sp>
      <p:sp>
        <p:nvSpPr>
          <p:cNvPr id="5" name="TextBox 4">
            <a:extLst>
              <a:ext uri="{FF2B5EF4-FFF2-40B4-BE49-F238E27FC236}">
                <a16:creationId xmlns:a16="http://schemas.microsoft.com/office/drawing/2014/main" id="{7C19BD86-717E-BF48-F4EA-A410552449ED}"/>
              </a:ext>
            </a:extLst>
          </p:cNvPr>
          <p:cNvSpPr txBox="1"/>
          <p:nvPr/>
        </p:nvSpPr>
        <p:spPr>
          <a:xfrm>
            <a:off x="368102" y="2126544"/>
            <a:ext cx="11090473" cy="830997"/>
          </a:xfrm>
          <a:prstGeom prst="rect">
            <a:avLst/>
          </a:prstGeom>
          <a:noFill/>
        </p:spPr>
        <p:txBody>
          <a:bodyPr wrap="square" rtlCol="0">
            <a:spAutoFit/>
          </a:bodyPr>
          <a:lstStyle/>
          <a:p>
            <a:r>
              <a:rPr lang="es-CO" sz="2400" b="1" dirty="0">
                <a:latin typeface="Open Sans" panose="020B0606030504020204" pitchFamily="34" charset="0"/>
                <a:ea typeface="Open Sans" panose="020B0606030504020204" pitchFamily="34" charset="0"/>
                <a:cs typeface="Open Sans" panose="020B0606030504020204" pitchFamily="34" charset="0"/>
              </a:rPr>
              <a:t>Fator de carga (</a:t>
            </a:r>
            <a:r>
              <a:rPr lang="es-CO" sz="2400" b="1" dirty="0" err="1">
                <a:latin typeface="Open Sans" panose="020B0606030504020204" pitchFamily="34" charset="0"/>
                <a:ea typeface="Open Sans" panose="020B0606030504020204" pitchFamily="34" charset="0"/>
                <a:cs typeface="Open Sans" panose="020B0606030504020204" pitchFamily="34" charset="0"/>
              </a:rPr>
              <a:t>LoadFactor</a:t>
            </a:r>
            <a:r>
              <a:rPr lang="es-CO" sz="2400" b="1" dirty="0">
                <a:latin typeface="Open Sans" panose="020B0606030504020204" pitchFamily="34" charset="0"/>
                <a:ea typeface="Open Sans" panose="020B0606030504020204" pitchFamily="34" charset="0"/>
                <a:cs typeface="Open Sans" panose="020B0606030504020204" pitchFamily="34" charset="0"/>
              </a:rPr>
              <a:t>): </a:t>
            </a:r>
            <a:r>
              <a:rPr lang="en-GB"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Número médio de passageiros ou toneladas transportadas por cada tipo de </a:t>
            </a:r>
            <a:r>
              <a:rPr lang="es-CO" sz="2400" b="1" dirty="0">
                <a:latin typeface="Open Sans" panose="020B0606030504020204" pitchFamily="34" charset="0"/>
                <a:ea typeface="Open Sans" panose="020B0606030504020204" pitchFamily="34" charset="0"/>
                <a:cs typeface="Open Sans" panose="020B0606030504020204" pitchFamily="34" charset="0"/>
              </a:rPr>
              <a:t>veículo </a:t>
            </a:r>
          </a:p>
        </p:txBody>
      </p:sp>
      <p:sp>
        <p:nvSpPr>
          <p:cNvPr id="6" name="TextBox 5">
            <a:extLst>
              <a:ext uri="{FF2B5EF4-FFF2-40B4-BE49-F238E27FC236}">
                <a16:creationId xmlns:a16="http://schemas.microsoft.com/office/drawing/2014/main" id="{DBA266E5-E1A4-8677-4F83-8D63C6E6E99D}"/>
              </a:ext>
            </a:extLst>
          </p:cNvPr>
          <p:cNvSpPr txBox="1"/>
          <p:nvPr/>
        </p:nvSpPr>
        <p:spPr>
          <a:xfrm>
            <a:off x="368099" y="3156803"/>
            <a:ext cx="11090473" cy="830997"/>
          </a:xfrm>
          <a:prstGeom prst="rect">
            <a:avLst/>
          </a:prstGeom>
          <a:noFill/>
        </p:spPr>
        <p:txBody>
          <a:bodyPr wrap="square" rtlCol="0">
            <a:spAutoFit/>
          </a:bodyPr>
          <a:lstStyle/>
          <a:p>
            <a:r>
              <a:rPr lang="es-CO" sz="2400" b="1" dirty="0">
                <a:latin typeface="Open Sans" panose="020B0606030504020204" pitchFamily="34" charset="0"/>
                <a:ea typeface="Open Sans" panose="020B0606030504020204" pitchFamily="34" charset="0"/>
                <a:cs typeface="Open Sans" panose="020B0606030504020204" pitchFamily="34" charset="0"/>
              </a:rPr>
              <a:t>Fator de </a:t>
            </a:r>
            <a:r>
              <a:rPr lang="es-CO" sz="2400" b="1" dirty="0" err="1">
                <a:latin typeface="Open Sans" panose="020B0606030504020204" pitchFamily="34" charset="0"/>
                <a:ea typeface="Open Sans" panose="020B0606030504020204" pitchFamily="34" charset="0"/>
                <a:cs typeface="Open Sans" panose="020B0606030504020204" pitchFamily="34" charset="0"/>
              </a:rPr>
              <a:t>atividade</a:t>
            </a:r>
            <a:r>
              <a:rPr lang="es-CO" sz="2400" b="1" dirty="0">
                <a:latin typeface="Open Sans" panose="020B0606030504020204" pitchFamily="34" charset="0"/>
                <a:ea typeface="Open Sans" panose="020B0606030504020204" pitchFamily="34" charset="0"/>
                <a:cs typeface="Open Sans" panose="020B0606030504020204" pitchFamily="34" charset="0"/>
              </a:rPr>
              <a:t> (</a:t>
            </a:r>
            <a:r>
              <a:rPr lang="es-CO" sz="2400" b="1" dirty="0" err="1">
                <a:latin typeface="Open Sans" panose="020B0606030504020204" pitchFamily="34" charset="0"/>
                <a:ea typeface="Open Sans" panose="020B0606030504020204" pitchFamily="34" charset="0"/>
                <a:cs typeface="Open Sans" panose="020B0606030504020204" pitchFamily="34" charset="0"/>
              </a:rPr>
              <a:t>ActivityFactor</a:t>
            </a:r>
            <a:r>
              <a:rPr lang="es-CO" sz="2400" b="1" dirty="0">
                <a:latin typeface="Open Sans" panose="020B0606030504020204" pitchFamily="34" charset="0"/>
                <a:ea typeface="Open Sans" panose="020B0606030504020204" pitchFamily="34" charset="0"/>
                <a:cs typeface="Open Sans" panose="020B0606030504020204" pitchFamily="34" charset="0"/>
              </a:rPr>
              <a:t>): </a:t>
            </a:r>
            <a:r>
              <a:rPr lang="en-US" sz="2400" dirty="0">
                <a:latin typeface="Open Sans" panose="020B0606030504020204" pitchFamily="34" charset="0"/>
                <a:ea typeface="Open Sans" panose="020B0606030504020204" pitchFamily="34" charset="0"/>
                <a:cs typeface="Open Sans" panose="020B0606030504020204" pitchFamily="34" charset="0"/>
              </a:rPr>
              <a:t> Número médio de quilômetros percorridos por ano por cada tipo de veículo</a:t>
            </a:r>
            <a:endParaRPr lang="es-CO" sz="24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114EE127-2B2F-E913-BFD0-5B92358826AC}"/>
              </a:ext>
            </a:extLst>
          </p:cNvPr>
          <p:cNvSpPr txBox="1"/>
          <p:nvPr/>
        </p:nvSpPr>
        <p:spPr>
          <a:xfrm>
            <a:off x="368098" y="4229465"/>
            <a:ext cx="11090473" cy="1200329"/>
          </a:xfrm>
          <a:prstGeom prst="rect">
            <a:avLst/>
          </a:prstGeom>
          <a:noFill/>
        </p:spPr>
        <p:txBody>
          <a:bodyPr wrap="square" rtlCol="0">
            <a:spAutoFit/>
          </a:bodyPr>
          <a:lstStyle/>
          <a:p>
            <a:r>
              <a:rPr lang="es-CO" sz="2400" b="1" dirty="0" err="1">
                <a:latin typeface="Open Sans" panose="020B0606030504020204" pitchFamily="34" charset="0"/>
                <a:ea typeface="Open Sans" panose="020B0606030504020204" pitchFamily="34" charset="0"/>
                <a:cs typeface="Open Sans" panose="020B0606030504020204" pitchFamily="34" charset="0"/>
              </a:rPr>
              <a:t>Eficiência</a:t>
            </a:r>
            <a:r>
              <a:rPr lang="es-CO" sz="2400" b="1" dirty="0">
                <a:latin typeface="Open Sans" panose="020B0606030504020204" pitchFamily="34" charset="0"/>
                <a:ea typeface="Open Sans" panose="020B0606030504020204" pitchFamily="34" charset="0"/>
                <a:cs typeface="Open Sans" panose="020B0606030504020204" pitchFamily="34" charset="0"/>
              </a:rPr>
              <a:t> (</a:t>
            </a:r>
            <a:r>
              <a:rPr lang="es-CO" sz="2400" b="1" dirty="0" err="1">
                <a:latin typeface="Open Sans" panose="020B0606030504020204" pitchFamily="34" charset="0"/>
                <a:ea typeface="Open Sans" panose="020B0606030504020204" pitchFamily="34" charset="0"/>
                <a:cs typeface="Open Sans" panose="020B0606030504020204" pitchFamily="34" charset="0"/>
              </a:rPr>
              <a:t>Efficiency</a:t>
            </a:r>
            <a:r>
              <a:rPr lang="es-CO" sz="2400" b="1" dirty="0">
                <a:latin typeface="Open Sans" panose="020B0606030504020204" pitchFamily="34" charset="0"/>
                <a:ea typeface="Open Sans" panose="020B0606030504020204" pitchFamily="34" charset="0"/>
                <a:cs typeface="Open Sans" panose="020B0606030504020204" pitchFamily="34" charset="0"/>
              </a:rPr>
              <a:t>):  </a:t>
            </a:r>
            <a:r>
              <a:rPr lang="en-US" sz="2400" dirty="0">
                <a:latin typeface="Open Sans" panose="020B0606030504020204" pitchFamily="34" charset="0"/>
                <a:ea typeface="Open Sans" panose="020B0606030504020204" pitchFamily="34" charset="0"/>
                <a:cs typeface="Open Sans" panose="020B0606030504020204" pitchFamily="34" charset="0"/>
              </a:rPr>
              <a:t>Número médio de passageiros-quilômetros ou </a:t>
            </a:r>
            <a:r>
              <a:rPr lang="en-US" sz="2400" dirty="0" err="1">
                <a:latin typeface="Open Sans" panose="020B0606030504020204" pitchFamily="34" charset="0"/>
                <a:ea typeface="Open Sans" panose="020B0606030504020204" pitchFamily="34" charset="0"/>
                <a:cs typeface="Open Sans" panose="020B0606030504020204" pitchFamily="34" charset="0"/>
              </a:rPr>
              <a:t>toneladas-quilômetros </a:t>
            </a:r>
            <a:r>
              <a:rPr lang="en-US" sz="2400" dirty="0">
                <a:latin typeface="Open Sans" panose="020B0606030504020204" pitchFamily="34" charset="0"/>
                <a:ea typeface="Open Sans" panose="020B0606030504020204" pitchFamily="34" charset="0"/>
                <a:cs typeface="Open Sans" panose="020B0606030504020204" pitchFamily="34" charset="0"/>
              </a:rPr>
              <a:t>fornecidos por unidade de energia (combustível de entrada). </a:t>
            </a:r>
            <a:endParaRPr lang="es-CO" sz="2400" b="1" dirty="0">
              <a:latin typeface="Open Sans" panose="020B0606030504020204" pitchFamily="34" charset="0"/>
              <a:ea typeface="Open Sans" panose="020B0606030504020204" pitchFamily="34" charset="0"/>
              <a:cs typeface="Open Sans" panose="020B0606030504020204" pitchFamily="34" charset="0"/>
            </a:endParaRPr>
          </a:p>
        </p:txBody>
      </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5B674788-BBF8-12D7-92B8-69C2CFC1BBF8}"/>
                  </a:ext>
                </a:extLst>
              </p:cNvPr>
              <p:cNvSpPr txBox="1"/>
              <p:nvPr/>
            </p:nvSpPr>
            <p:spPr>
              <a:xfrm>
                <a:off x="609113" y="5555801"/>
                <a:ext cx="11121250" cy="8218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2400" b="1" i="1" smtClean="0">
                          <a:latin typeface="Cambria Math" panose="02040503050406030204" pitchFamily="18" charset="0"/>
                        </a:rPr>
                        <m:t>𝑬𝒇𝒇𝒊𝒄𝒊𝒆𝒏𝒄𝒚</m:t>
                      </m:r>
                      <m:r>
                        <a:rPr lang="es-CO" sz="2400" b="1" i="1" smtClean="0">
                          <a:latin typeface="Cambria Math" panose="02040503050406030204" pitchFamily="18" charset="0"/>
                        </a:rPr>
                        <m:t> </m:t>
                      </m:r>
                      <m:d>
                        <m:dPr>
                          <m:begChr m:val="["/>
                          <m:endChr m:val="]"/>
                          <m:ctrlPr>
                            <a:rPr lang="es-CO" sz="2400" b="1" i="1" smtClean="0">
                              <a:latin typeface="Cambria Math" panose="02040503050406030204" pitchFamily="18" charset="0"/>
                            </a:rPr>
                          </m:ctrlPr>
                        </m:dPr>
                        <m:e>
                          <m:f>
                            <m:fPr>
                              <m:ctrlPr>
                                <a:rPr lang="es-CO" sz="2400" b="1" i="1" smtClean="0">
                                  <a:latin typeface="Cambria Math" panose="02040503050406030204" pitchFamily="18" charset="0"/>
                                </a:rPr>
                              </m:ctrlPr>
                            </m:fPr>
                            <m:num>
                              <m:r>
                                <a:rPr lang="es-CO" sz="2400" b="1" i="1" smtClean="0">
                                  <a:latin typeface="Cambria Math" panose="02040503050406030204" pitchFamily="18" charset="0"/>
                                </a:rPr>
                                <m:t>𝑴𝒑𝒌𝒎</m:t>
                              </m:r>
                              <m:r>
                                <a:rPr lang="es-CO" sz="2400" b="1" i="1" smtClean="0">
                                  <a:latin typeface="Cambria Math" panose="02040503050406030204" pitchFamily="18" charset="0"/>
                                </a:rPr>
                                <m:t> </m:t>
                              </m:r>
                              <m:r>
                                <a:rPr lang="es-CO" sz="2400" b="1" i="1" smtClean="0">
                                  <a:latin typeface="Cambria Math" panose="02040503050406030204" pitchFamily="18" charset="0"/>
                                </a:rPr>
                                <m:t>𝒐𝒓</m:t>
                              </m:r>
                              <m:r>
                                <a:rPr lang="es-CO" sz="2400" b="1" i="1" smtClean="0">
                                  <a:latin typeface="Cambria Math" panose="02040503050406030204" pitchFamily="18" charset="0"/>
                                </a:rPr>
                                <m:t> </m:t>
                              </m:r>
                              <m:r>
                                <a:rPr lang="es-CO" sz="2400" b="1" i="1" smtClean="0">
                                  <a:latin typeface="Cambria Math" panose="02040503050406030204" pitchFamily="18" charset="0"/>
                                </a:rPr>
                                <m:t>𝑴𝒕𝒌𝒎</m:t>
                              </m:r>
                            </m:num>
                            <m:den>
                              <m:r>
                                <a:rPr lang="es-CO" sz="2400" b="1" i="1" smtClean="0">
                                  <a:latin typeface="Cambria Math" panose="02040503050406030204" pitchFamily="18" charset="0"/>
                                </a:rPr>
                                <m:t>𝑷𝑱</m:t>
                              </m:r>
                            </m:den>
                          </m:f>
                        </m:e>
                      </m:d>
                      <m:r>
                        <a:rPr lang="es-CO" sz="2400" b="1" i="1" smtClean="0">
                          <a:latin typeface="Cambria Math" panose="02040503050406030204" pitchFamily="18" charset="0"/>
                        </a:rPr>
                        <m:t>=</m:t>
                      </m:r>
                      <m:f>
                        <m:fPr>
                          <m:ctrlPr>
                            <a:rPr lang="es-CO" sz="2400" b="1" i="1" smtClean="0">
                              <a:latin typeface="Cambria Math" panose="02040503050406030204" pitchFamily="18" charset="0"/>
                            </a:rPr>
                          </m:ctrlPr>
                        </m:fPr>
                        <m:num>
                          <m:r>
                            <a:rPr lang="es-CO" sz="2400" b="1" i="1" smtClean="0">
                              <a:latin typeface="Cambria Math" panose="02040503050406030204" pitchFamily="18" charset="0"/>
                            </a:rPr>
                            <m:t>𝑳𝒐𝒂𝒅</m:t>
                          </m:r>
                          <m:r>
                            <a:rPr lang="es-CO" sz="2400" b="1" i="1" smtClean="0">
                              <a:latin typeface="Cambria Math" panose="02040503050406030204" pitchFamily="18" charset="0"/>
                            </a:rPr>
                            <m:t> </m:t>
                          </m:r>
                          <m:r>
                            <a:rPr lang="es-CO" sz="2400" b="1" i="1" smtClean="0">
                              <a:latin typeface="Cambria Math" panose="02040503050406030204" pitchFamily="18" charset="0"/>
                            </a:rPr>
                            <m:t>𝒇𝒂𝒄𝒕𝒐𝒓</m:t>
                          </m:r>
                          <m:r>
                            <a:rPr lang="es-CO" sz="2400" b="1" i="1" smtClean="0">
                              <a:latin typeface="Cambria Math" panose="02040503050406030204" pitchFamily="18" charset="0"/>
                            </a:rPr>
                            <m:t> </m:t>
                          </m:r>
                          <m:d>
                            <m:dPr>
                              <m:begChr m:val="["/>
                              <m:endChr m:val="]"/>
                              <m:ctrlPr>
                                <a:rPr lang="es-CO" sz="2400" b="1" i="1" smtClean="0">
                                  <a:latin typeface="Cambria Math" panose="02040503050406030204" pitchFamily="18" charset="0"/>
                                </a:rPr>
                              </m:ctrlPr>
                            </m:dPr>
                            <m:e>
                              <m:r>
                                <a:rPr lang="es-CO" sz="2400" b="1" i="1" smtClean="0">
                                  <a:latin typeface="Cambria Math" panose="02040503050406030204" pitchFamily="18" charset="0"/>
                                </a:rPr>
                                <m:t>𝒑</m:t>
                              </m:r>
                              <m:r>
                                <a:rPr lang="es-CO" sz="2400" b="1" i="1" smtClean="0">
                                  <a:latin typeface="Cambria Math" panose="02040503050406030204" pitchFamily="18" charset="0"/>
                                </a:rPr>
                                <m:t> </m:t>
                              </m:r>
                              <m:r>
                                <a:rPr lang="es-CO" sz="2400" b="1" i="1" smtClean="0">
                                  <a:latin typeface="Cambria Math" panose="02040503050406030204" pitchFamily="18" charset="0"/>
                                </a:rPr>
                                <m:t>𝒐𝒓</m:t>
                              </m:r>
                              <m:r>
                                <a:rPr lang="es-CO" sz="2400" b="1" i="1" smtClean="0">
                                  <a:latin typeface="Cambria Math" panose="02040503050406030204" pitchFamily="18" charset="0"/>
                                </a:rPr>
                                <m:t> </m:t>
                              </m:r>
                              <m:r>
                                <a:rPr lang="es-CO" sz="2400" b="1" i="1" smtClean="0">
                                  <a:latin typeface="Cambria Math" panose="02040503050406030204" pitchFamily="18" charset="0"/>
                                </a:rPr>
                                <m:t>𝒕</m:t>
                              </m:r>
                            </m:e>
                          </m:d>
                          <m:r>
                            <a:rPr lang="es-CO" sz="2400" b="1" i="1" smtClean="0">
                              <a:latin typeface="Cambria Math" panose="02040503050406030204" pitchFamily="18" charset="0"/>
                            </a:rPr>
                            <m:t>∗</m:t>
                          </m:r>
                          <m:r>
                            <a:rPr lang="es-CO" sz="2400" b="1" i="1" smtClean="0">
                              <a:latin typeface="Cambria Math" panose="02040503050406030204" pitchFamily="18" charset="0"/>
                            </a:rPr>
                            <m:t>𝑨𝒄𝒕𝒊𝒗𝒊𝒕𝒚</m:t>
                          </m:r>
                          <m:r>
                            <a:rPr lang="es-CO" sz="2400" b="1" i="1" smtClean="0">
                              <a:latin typeface="Cambria Math" panose="02040503050406030204" pitchFamily="18" charset="0"/>
                            </a:rPr>
                            <m:t> </m:t>
                          </m:r>
                          <m:r>
                            <a:rPr lang="es-CO" sz="2400" b="1" i="1" smtClean="0">
                              <a:latin typeface="Cambria Math" panose="02040503050406030204" pitchFamily="18" charset="0"/>
                            </a:rPr>
                            <m:t>𝒇𝒂𝒄𝒕𝒐𝒓</m:t>
                          </m:r>
                          <m:r>
                            <a:rPr lang="es-CO" sz="2400" b="1" i="1" smtClean="0">
                              <a:latin typeface="Cambria Math" panose="02040503050406030204" pitchFamily="18" charset="0"/>
                            </a:rPr>
                            <m:t>[</m:t>
                          </m:r>
                          <m:r>
                            <a:rPr lang="es-CO" sz="2400" b="1" i="1" smtClean="0">
                              <a:latin typeface="Cambria Math" panose="02040503050406030204" pitchFamily="18" charset="0"/>
                            </a:rPr>
                            <m:t>𝑴𝒌𝒎</m:t>
                          </m:r>
                          <m:r>
                            <a:rPr lang="es-CO" sz="2400" b="1" i="1" smtClean="0">
                              <a:latin typeface="Cambria Math" panose="02040503050406030204" pitchFamily="18" charset="0"/>
                            </a:rPr>
                            <m:t>]</m:t>
                          </m:r>
                        </m:num>
                        <m:den>
                          <m:r>
                            <a:rPr lang="es-CO" sz="2400" b="1" i="1" smtClean="0">
                              <a:latin typeface="Cambria Math" panose="02040503050406030204" pitchFamily="18" charset="0"/>
                            </a:rPr>
                            <m:t>𝑭𝒖𝒆𝒍</m:t>
                          </m:r>
                          <m:r>
                            <a:rPr lang="es-CO" sz="2400" b="1" i="1" smtClean="0">
                              <a:latin typeface="Cambria Math" panose="02040503050406030204" pitchFamily="18" charset="0"/>
                            </a:rPr>
                            <m:t> </m:t>
                          </m:r>
                          <m:r>
                            <a:rPr lang="es-CO" sz="2400" b="1" i="1" smtClean="0">
                              <a:latin typeface="Cambria Math" panose="02040503050406030204" pitchFamily="18" charset="0"/>
                            </a:rPr>
                            <m:t>𝒄𝒐𝒏𝒔𝒖𝒎𝒑𝒕𝒊𝒐𝒏</m:t>
                          </m:r>
                          <m:r>
                            <a:rPr lang="es-CO" sz="2400" b="1" i="1" smtClean="0">
                              <a:latin typeface="Cambria Math" panose="02040503050406030204" pitchFamily="18" charset="0"/>
                            </a:rPr>
                            <m:t> [</m:t>
                          </m:r>
                          <m:r>
                            <a:rPr lang="es-CO" sz="2400" b="1" i="1" smtClean="0">
                              <a:latin typeface="Cambria Math" panose="02040503050406030204" pitchFamily="18" charset="0"/>
                            </a:rPr>
                            <m:t>𝑷𝑱</m:t>
                          </m:r>
                          <m:r>
                            <a:rPr lang="es-CO" sz="2400" b="1" i="1" smtClean="0">
                              <a:latin typeface="Cambria Math" panose="02040503050406030204" pitchFamily="18" charset="0"/>
                            </a:rPr>
                            <m:t>]</m:t>
                          </m:r>
                        </m:den>
                      </m:f>
                    </m:oMath>
                  </m:oMathPara>
                </a14:m>
                <a:endParaRPr lang="es-CO" sz="2400" b="1" dirty="0"/>
              </a:p>
            </p:txBody>
          </p:sp>
        </mc:Choice>
        <mc:Fallback>
          <p:sp>
            <p:nvSpPr>
              <p:cNvPr id="8" name="TextBox 7">
                <a:extLst>
                  <a:ext uri="{FF2B5EF4-FFF2-40B4-BE49-F238E27FC236}">
                    <a16:creationId xmlns:a16="http://schemas.microsoft.com/office/drawing/2014/main" id="{5B674788-BBF8-12D7-92B8-69C2CFC1BBF8}"/>
                  </a:ext>
                </a:extLst>
              </p:cNvPr>
              <p:cNvSpPr txBox="1">
                <a:spLocks noRot="1" noChangeAspect="1" noMove="1" noResize="1" noEditPoints="1" noAdjustHandles="1" noChangeArrowheads="1" noChangeShapeType="1" noTextEdit="1"/>
              </p:cNvSpPr>
              <p:nvPr/>
            </p:nvSpPr>
            <p:spPr>
              <a:xfrm>
                <a:off x="609113" y="5555801"/>
                <a:ext cx="11121250" cy="821892"/>
              </a:xfrm>
              <a:prstGeom prst="rect">
                <a:avLst/>
              </a:prstGeom>
              <a:blipFill>
                <a:blip r:embed="rId5"/>
                <a:stretch>
                  <a:fillRect l="-799" t="-4545" r="-799" b="-13636"/>
                </a:stretch>
              </a:blipFill>
            </p:spPr>
            <p:txBody>
              <a:bodyPr/>
              <a:lstStyle/>
              <a:p>
                <a:r>
                  <a:rPr lang="en-BR">
                    <a:noFill/>
                  </a:rPr>
                  <a:t> </a:t>
                </a:r>
              </a:p>
            </p:txBody>
          </p:sp>
        </mc:Fallback>
      </mc:AlternateContent>
      <p:pic>
        <p:nvPicPr>
          <p:cNvPr id="9" name="synthesize - 2025-02-14T002910.444">
            <a:hlinkClick r:id="" action="ppaction://media"/>
            <a:extLst>
              <a:ext uri="{FF2B5EF4-FFF2-40B4-BE49-F238E27FC236}">
                <a16:creationId xmlns:a16="http://schemas.microsoft.com/office/drawing/2014/main" id="{2B879508-601C-7DFA-BC21-54444218C9B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96000" y="823663"/>
            <a:ext cx="830997" cy="830997"/>
          </a:xfrm>
          <a:prstGeom prst="rect">
            <a:avLst/>
          </a:prstGeom>
        </p:spPr>
      </p:pic>
    </p:spTree>
    <p:extLst>
      <p:ext uri="{BB962C8B-B14F-4D97-AF65-F5344CB8AC3E}">
        <p14:creationId xmlns:p14="http://schemas.microsoft.com/office/powerpoint/2010/main" val="3578387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84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C6CCD2B2-CBAB-44CC-153B-6C616C3BDFAB}"/>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7E3A759F-AA5E-4192-CA9F-DEC4256A318A}"/>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11</a:t>
            </a:fld>
            <a:endParaRPr lang="sv-SE" sz="1000" b="1" dirty="0">
              <a:solidFill>
                <a:schemeClr val="bg1"/>
              </a:solidFill>
            </a:endParaRPr>
          </a:p>
        </p:txBody>
      </p:sp>
      <p:sp>
        <p:nvSpPr>
          <p:cNvPr id="2" name="Rectangle 1">
            <a:extLst>
              <a:ext uri="{FF2B5EF4-FFF2-40B4-BE49-F238E27FC236}">
                <a16:creationId xmlns:a16="http://schemas.microsoft.com/office/drawing/2014/main" id="{7DF05EEE-9D7A-1C89-D1CC-8095A6D226DB}"/>
              </a:ext>
            </a:extLst>
          </p:cNvPr>
          <p:cNvSpPr/>
          <p:nvPr/>
        </p:nvSpPr>
        <p:spPr>
          <a:xfrm>
            <a:off x="368102" y="1661407"/>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13.2.4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Tamanho</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da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frota</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FleetStock</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a:t>
            </a:r>
          </a:p>
        </p:txBody>
      </p:sp>
      <p:sp>
        <p:nvSpPr>
          <p:cNvPr id="4" name="Title 10">
            <a:extLst>
              <a:ext uri="{FF2B5EF4-FFF2-40B4-BE49-F238E27FC236}">
                <a16:creationId xmlns:a16="http://schemas.microsoft.com/office/drawing/2014/main" id="{13E2CACF-5640-E083-B47E-934487E5DC34}"/>
              </a:ext>
            </a:extLst>
          </p:cNvPr>
          <p:cNvSpPr txBox="1">
            <a:spLocks/>
          </p:cNvSpPr>
          <p:nvPr/>
        </p:nvSpPr>
        <p:spPr>
          <a:xfrm>
            <a:off x="188715" y="422275"/>
            <a:ext cx="11609585" cy="111060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13.2 Conceitos básicos sobre modelagem de transporte</a:t>
            </a:r>
          </a:p>
        </p:txBody>
      </p:sp>
      <p:sp>
        <p:nvSpPr>
          <p:cNvPr id="5" name="TextBox 4">
            <a:extLst>
              <a:ext uri="{FF2B5EF4-FFF2-40B4-BE49-F238E27FC236}">
                <a16:creationId xmlns:a16="http://schemas.microsoft.com/office/drawing/2014/main" id="{2CD918A9-B7AB-EED5-3B0D-79238E280EDE}"/>
              </a:ext>
            </a:extLst>
          </p:cNvPr>
          <p:cNvSpPr txBox="1"/>
          <p:nvPr/>
        </p:nvSpPr>
        <p:spPr>
          <a:xfrm>
            <a:off x="368102" y="2190044"/>
            <a:ext cx="11026973" cy="954107"/>
          </a:xfrm>
          <a:prstGeom prst="rect">
            <a:avLst/>
          </a:prstGeom>
          <a:noFill/>
        </p:spPr>
        <p:txBody>
          <a:bodyPr wrap="square">
            <a:spAutoFit/>
          </a:bodyPr>
          <a:lstStyle/>
          <a:p>
            <a:pPr algn="just"/>
            <a:r>
              <a:rPr lang="en-US" sz="2800" dirty="0">
                <a:latin typeface="Aptos" panose="020B0004020202020204" pitchFamily="34" charset="0"/>
              </a:rPr>
              <a:t>O número de veículos é um dado importante na modelagem de transporte para estimar o consumo de combustível e a capacidade instalada.</a:t>
            </a:r>
            <a:endParaRPr lang="es-CO" sz="2800" dirty="0">
              <a:latin typeface="Aptos" panose="020B0004020202020204" pitchFamily="34" charset="0"/>
            </a:endParaRPr>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419EA8CF-ABA4-1736-A20E-3AA446A4D7E7}"/>
                  </a:ext>
                </a:extLst>
              </p:cNvPr>
              <p:cNvSpPr txBox="1"/>
              <p:nvPr/>
            </p:nvSpPr>
            <p:spPr>
              <a:xfrm>
                <a:off x="188714" y="3520106"/>
                <a:ext cx="11609585" cy="239245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CO" sz="3000" i="1" smtClean="0">
                          <a:solidFill>
                            <a:schemeClr val="tx1"/>
                          </a:solidFill>
                          <a:latin typeface="Cambria Math" panose="02040503050406030204" pitchFamily="18" charset="0"/>
                        </a:rPr>
                        <m:t>𝑇𝑒𝑐h𝑛𝑜𝑙𝑜𝑔𝑦</m:t>
                      </m:r>
                      <m:r>
                        <a:rPr lang="es-CO" sz="3000" i="0">
                          <a:solidFill>
                            <a:schemeClr val="tx1"/>
                          </a:solidFill>
                          <a:latin typeface="Cambria Math" panose="02040503050406030204" pitchFamily="18" charset="0"/>
                        </a:rPr>
                        <m:t> </m:t>
                      </m:r>
                      <m:r>
                        <a:rPr lang="es-CO" sz="3000" i="1">
                          <a:solidFill>
                            <a:schemeClr val="tx1"/>
                          </a:solidFill>
                          <a:latin typeface="Cambria Math" panose="02040503050406030204" pitchFamily="18" charset="0"/>
                        </a:rPr>
                        <m:t>𝑒𝑛𝑒𝑟𝑔𝑦</m:t>
                      </m:r>
                      <m:r>
                        <a:rPr lang="es-CO" sz="3000" i="0">
                          <a:solidFill>
                            <a:schemeClr val="tx1"/>
                          </a:solidFill>
                          <a:latin typeface="Cambria Math" panose="02040503050406030204" pitchFamily="18" charset="0"/>
                        </a:rPr>
                        <m:t> </m:t>
                      </m:r>
                      <m:r>
                        <a:rPr lang="es-CO" sz="3000" i="1">
                          <a:solidFill>
                            <a:schemeClr val="tx1"/>
                          </a:solidFill>
                          <a:latin typeface="Cambria Math" panose="02040503050406030204" pitchFamily="18" charset="0"/>
                        </a:rPr>
                        <m:t>𝑐𝑜𝑛𝑠𝑢𝑚𝑝𝑡𝑖𝑜𝑛</m:t>
                      </m:r>
                      <m:r>
                        <a:rPr lang="es-CO" sz="3000" i="0">
                          <a:solidFill>
                            <a:schemeClr val="tx1"/>
                          </a:solidFill>
                          <a:latin typeface="Cambria Math" panose="02040503050406030204" pitchFamily="18" charset="0"/>
                        </a:rPr>
                        <m:t> </m:t>
                      </m:r>
                      <m:d>
                        <m:dPr>
                          <m:begChr m:val="["/>
                          <m:endChr m:val="]"/>
                          <m:ctrlPr>
                            <a:rPr lang="es-CO" sz="3000" i="1">
                              <a:solidFill>
                                <a:schemeClr val="tx1"/>
                              </a:solidFill>
                              <a:latin typeface="Cambria Math" panose="02040503050406030204" pitchFamily="18" charset="0"/>
                            </a:rPr>
                          </m:ctrlPr>
                        </m:dPr>
                        <m:e>
                          <m:r>
                            <a:rPr lang="es-CO" sz="3000" i="1">
                              <a:solidFill>
                                <a:schemeClr val="tx1"/>
                              </a:solidFill>
                              <a:latin typeface="Cambria Math" panose="02040503050406030204" pitchFamily="18" charset="0"/>
                            </a:rPr>
                            <m:t>𝑃𝐽</m:t>
                          </m:r>
                        </m:e>
                      </m:d>
                      <m:r>
                        <a:rPr lang="es-CO" sz="3000" i="0">
                          <a:solidFill>
                            <a:schemeClr val="tx1"/>
                          </a:solidFill>
                          <a:latin typeface="Cambria Math" panose="02040503050406030204" pitchFamily="18" charset="0"/>
                        </a:rPr>
                        <m:t>=</m:t>
                      </m:r>
                      <m:r>
                        <a:rPr lang="es-CO" sz="3000" i="1">
                          <a:solidFill>
                            <a:schemeClr val="tx1"/>
                          </a:solidFill>
                          <a:latin typeface="Cambria Math" panose="02040503050406030204" pitchFamily="18" charset="0"/>
                        </a:rPr>
                        <m:t>𝐹𝑙𝑒𝑒𝑡</m:t>
                      </m:r>
                      <m:r>
                        <a:rPr lang="es-CO" sz="3000" i="0">
                          <a:solidFill>
                            <a:schemeClr val="tx1"/>
                          </a:solidFill>
                          <a:latin typeface="Cambria Math" panose="02040503050406030204" pitchFamily="18" charset="0"/>
                        </a:rPr>
                        <m:t> </m:t>
                      </m:r>
                      <m:r>
                        <a:rPr lang="es-CO" sz="3000" i="1">
                          <a:solidFill>
                            <a:schemeClr val="tx1"/>
                          </a:solidFill>
                          <a:latin typeface="Cambria Math" panose="02040503050406030204" pitchFamily="18" charset="0"/>
                        </a:rPr>
                        <m:t>𝑠𝑡𝑜𝑐𝑘</m:t>
                      </m:r>
                      <m:r>
                        <a:rPr lang="es-CO" sz="3000" i="0">
                          <a:solidFill>
                            <a:schemeClr val="tx1"/>
                          </a:solidFill>
                          <a:latin typeface="Cambria Math" panose="02040503050406030204" pitchFamily="18" charset="0"/>
                        </a:rPr>
                        <m:t> </m:t>
                      </m:r>
                      <m:d>
                        <m:dPr>
                          <m:begChr m:val="["/>
                          <m:endChr m:val="]"/>
                          <m:ctrlPr>
                            <a:rPr lang="es-CO" sz="3000" i="1">
                              <a:solidFill>
                                <a:schemeClr val="tx1"/>
                              </a:solidFill>
                              <a:latin typeface="Cambria Math" panose="02040503050406030204" pitchFamily="18" charset="0"/>
                            </a:rPr>
                          </m:ctrlPr>
                        </m:dPr>
                        <m:e>
                          <m:r>
                            <a:rPr lang="es-CO" sz="3000" b="0" i="1" smtClean="0">
                              <a:solidFill>
                                <a:schemeClr val="tx1"/>
                              </a:solidFill>
                              <a:latin typeface="Cambria Math" panose="02040503050406030204" pitchFamily="18" charset="0"/>
                            </a:rPr>
                            <m:t>𝑀</m:t>
                          </m:r>
                          <m:r>
                            <a:rPr lang="es-CO" sz="3000" i="1">
                              <a:solidFill>
                                <a:schemeClr val="tx1"/>
                              </a:solidFill>
                              <a:latin typeface="Cambria Math" panose="02040503050406030204" pitchFamily="18" charset="0"/>
                            </a:rPr>
                            <m:t>𝑣</m:t>
                          </m:r>
                        </m:e>
                      </m:d>
                      <m:r>
                        <a:rPr lang="es-CO" sz="3000" i="0">
                          <a:solidFill>
                            <a:schemeClr val="tx1"/>
                          </a:solidFill>
                          <a:latin typeface="Cambria Math" panose="02040503050406030204" pitchFamily="18" charset="0"/>
                        </a:rPr>
                        <m:t>∗</m:t>
                      </m:r>
                      <m:r>
                        <a:rPr lang="es-CO" sz="3000" i="1">
                          <a:solidFill>
                            <a:schemeClr val="tx1"/>
                          </a:solidFill>
                          <a:latin typeface="Cambria Math" panose="02040503050406030204" pitchFamily="18" charset="0"/>
                        </a:rPr>
                        <m:t>𝐴𝑐𝑡𝑖𝑣𝑖𝑡𝑦</m:t>
                      </m:r>
                      <m:r>
                        <a:rPr lang="es-CO" sz="3000" i="0">
                          <a:solidFill>
                            <a:schemeClr val="tx1"/>
                          </a:solidFill>
                          <a:latin typeface="Cambria Math" panose="02040503050406030204" pitchFamily="18" charset="0"/>
                        </a:rPr>
                        <m:t> </m:t>
                      </m:r>
                      <m:r>
                        <a:rPr lang="es-CO" sz="3000" i="1">
                          <a:solidFill>
                            <a:schemeClr val="tx1"/>
                          </a:solidFill>
                          <a:latin typeface="Cambria Math" panose="02040503050406030204" pitchFamily="18" charset="0"/>
                        </a:rPr>
                        <m:t>𝑓𝑎𝑐𝑡𝑜𝑟</m:t>
                      </m:r>
                      <m:r>
                        <a:rPr lang="es-CO" sz="3000" i="0">
                          <a:solidFill>
                            <a:schemeClr val="tx1"/>
                          </a:solidFill>
                          <a:latin typeface="Cambria Math" panose="02040503050406030204" pitchFamily="18" charset="0"/>
                        </a:rPr>
                        <m:t> </m:t>
                      </m:r>
                      <m:d>
                        <m:dPr>
                          <m:begChr m:val="["/>
                          <m:endChr m:val="]"/>
                          <m:ctrlPr>
                            <a:rPr lang="es-CO" sz="3000" i="1">
                              <a:solidFill>
                                <a:schemeClr val="tx1"/>
                              </a:solidFill>
                              <a:latin typeface="Cambria Math" panose="02040503050406030204" pitchFamily="18" charset="0"/>
                            </a:rPr>
                          </m:ctrlPr>
                        </m:dPr>
                        <m:e>
                          <m:r>
                            <a:rPr lang="es-CO" sz="3000" i="1">
                              <a:solidFill>
                                <a:schemeClr val="tx1"/>
                              </a:solidFill>
                              <a:latin typeface="Cambria Math" panose="02040503050406030204" pitchFamily="18" charset="0"/>
                            </a:rPr>
                            <m:t>𝑘𝑚</m:t>
                          </m:r>
                        </m:e>
                      </m:d>
                      <m:r>
                        <a:rPr lang="es-CO" sz="3000" i="0">
                          <a:solidFill>
                            <a:schemeClr val="tx1"/>
                          </a:solidFill>
                          <a:latin typeface="Cambria Math" panose="02040503050406030204" pitchFamily="18" charset="0"/>
                        </a:rPr>
                        <m:t>∗</m:t>
                      </m:r>
                      <m:r>
                        <a:rPr lang="es-CO" sz="3000" i="1">
                          <a:solidFill>
                            <a:schemeClr val="tx1"/>
                          </a:solidFill>
                          <a:latin typeface="Cambria Math" panose="02040503050406030204" pitchFamily="18" charset="0"/>
                        </a:rPr>
                        <m:t>𝐿𝑜𝑎𝑑</m:t>
                      </m:r>
                      <m:r>
                        <a:rPr lang="es-CO" sz="3000" i="0">
                          <a:solidFill>
                            <a:schemeClr val="tx1"/>
                          </a:solidFill>
                          <a:latin typeface="Cambria Math" panose="02040503050406030204" pitchFamily="18" charset="0"/>
                        </a:rPr>
                        <m:t> </m:t>
                      </m:r>
                      <m:r>
                        <a:rPr lang="es-CO" sz="3000" i="1">
                          <a:solidFill>
                            <a:schemeClr val="tx1"/>
                          </a:solidFill>
                          <a:latin typeface="Cambria Math" panose="02040503050406030204" pitchFamily="18" charset="0"/>
                        </a:rPr>
                        <m:t>𝑓𝑎𝑐𝑡𝑜𝑟</m:t>
                      </m:r>
                      <m:r>
                        <a:rPr lang="es-CO" sz="3000" i="0">
                          <a:solidFill>
                            <a:schemeClr val="tx1"/>
                          </a:solidFill>
                          <a:latin typeface="Cambria Math" panose="02040503050406030204" pitchFamily="18" charset="0"/>
                        </a:rPr>
                        <m:t> </m:t>
                      </m:r>
                      <m:d>
                        <m:dPr>
                          <m:begChr m:val="["/>
                          <m:endChr m:val="]"/>
                          <m:ctrlPr>
                            <a:rPr lang="es-CO" sz="3000" i="1">
                              <a:solidFill>
                                <a:schemeClr val="tx1"/>
                              </a:solidFill>
                              <a:latin typeface="Cambria Math" panose="02040503050406030204" pitchFamily="18" charset="0"/>
                            </a:rPr>
                          </m:ctrlPr>
                        </m:dPr>
                        <m:e>
                          <m:f>
                            <m:fPr>
                              <m:ctrlPr>
                                <a:rPr lang="es-CO" sz="3000" i="1">
                                  <a:solidFill>
                                    <a:schemeClr val="tx1"/>
                                  </a:solidFill>
                                  <a:latin typeface="Cambria Math" panose="02040503050406030204" pitchFamily="18" charset="0"/>
                                </a:rPr>
                              </m:ctrlPr>
                            </m:fPr>
                            <m:num>
                              <m:r>
                                <a:rPr lang="es-CO" sz="3000" i="1">
                                  <a:solidFill>
                                    <a:schemeClr val="tx1"/>
                                  </a:solidFill>
                                  <a:latin typeface="Cambria Math" panose="02040503050406030204" pitchFamily="18" charset="0"/>
                                </a:rPr>
                                <m:t>𝑝</m:t>
                              </m:r>
                            </m:num>
                            <m:den>
                              <m:r>
                                <a:rPr lang="es-CO" sz="3000" i="1">
                                  <a:solidFill>
                                    <a:schemeClr val="tx1"/>
                                  </a:solidFill>
                                  <a:latin typeface="Cambria Math" panose="02040503050406030204" pitchFamily="18" charset="0"/>
                                </a:rPr>
                                <m:t>𝑣</m:t>
                              </m:r>
                            </m:den>
                          </m:f>
                        </m:e>
                      </m:d>
                      <m:r>
                        <a:rPr lang="es-CO" sz="3000" i="0">
                          <a:solidFill>
                            <a:schemeClr val="tx1"/>
                          </a:solidFill>
                          <a:latin typeface="Cambria Math" panose="02040503050406030204" pitchFamily="18" charset="0"/>
                        </a:rPr>
                        <m:t>∗</m:t>
                      </m:r>
                      <m:f>
                        <m:fPr>
                          <m:ctrlPr>
                            <a:rPr lang="es-CO" sz="3000" i="1">
                              <a:solidFill>
                                <a:schemeClr val="tx1"/>
                              </a:solidFill>
                              <a:latin typeface="Cambria Math" panose="02040503050406030204" pitchFamily="18" charset="0"/>
                            </a:rPr>
                          </m:ctrlPr>
                        </m:fPr>
                        <m:num>
                          <m:r>
                            <a:rPr lang="es-CO" sz="3000" i="0">
                              <a:solidFill>
                                <a:schemeClr val="tx1"/>
                              </a:solidFill>
                              <a:latin typeface="Cambria Math" panose="02040503050406030204" pitchFamily="18" charset="0"/>
                            </a:rPr>
                            <m:t>1</m:t>
                          </m:r>
                        </m:num>
                        <m:den>
                          <m:r>
                            <a:rPr lang="es-CO" sz="3000" i="1">
                              <a:solidFill>
                                <a:schemeClr val="tx1"/>
                              </a:solidFill>
                              <a:latin typeface="Cambria Math" panose="02040503050406030204" pitchFamily="18" charset="0"/>
                            </a:rPr>
                            <m:t>𝑇𝑒𝑐h𝑛𝑜𝑙𝑜𝑔𝑦</m:t>
                          </m:r>
                          <m:r>
                            <a:rPr lang="es-CO" sz="3000" i="0">
                              <a:solidFill>
                                <a:schemeClr val="tx1"/>
                              </a:solidFill>
                              <a:latin typeface="Cambria Math" panose="02040503050406030204" pitchFamily="18" charset="0"/>
                            </a:rPr>
                            <m:t> </m:t>
                          </m:r>
                          <m:r>
                            <a:rPr lang="es-CO" sz="3000" i="1">
                              <a:solidFill>
                                <a:schemeClr val="tx1"/>
                              </a:solidFill>
                              <a:latin typeface="Cambria Math" panose="02040503050406030204" pitchFamily="18" charset="0"/>
                            </a:rPr>
                            <m:t>𝑒𝑓𝑓𝑖𝑐𝑖𝑒𝑛𝑐𝑦</m:t>
                          </m:r>
                        </m:den>
                      </m:f>
                      <m:r>
                        <a:rPr lang="es-CO" sz="3000" i="0">
                          <a:solidFill>
                            <a:schemeClr val="tx1"/>
                          </a:solidFill>
                          <a:latin typeface="Cambria Math" panose="02040503050406030204" pitchFamily="18" charset="0"/>
                        </a:rPr>
                        <m:t> </m:t>
                      </m:r>
                      <m:d>
                        <m:dPr>
                          <m:begChr m:val="["/>
                          <m:endChr m:val="]"/>
                          <m:ctrlPr>
                            <a:rPr lang="es-CO" sz="3000" i="1">
                              <a:solidFill>
                                <a:schemeClr val="tx1"/>
                              </a:solidFill>
                              <a:latin typeface="Cambria Math" panose="02040503050406030204" pitchFamily="18" charset="0"/>
                            </a:rPr>
                          </m:ctrlPr>
                        </m:dPr>
                        <m:e>
                          <m:f>
                            <m:fPr>
                              <m:ctrlPr>
                                <a:rPr lang="es-CO" sz="3000" i="1">
                                  <a:solidFill>
                                    <a:schemeClr val="tx1"/>
                                  </a:solidFill>
                                  <a:latin typeface="Cambria Math" panose="02040503050406030204" pitchFamily="18" charset="0"/>
                                </a:rPr>
                              </m:ctrlPr>
                            </m:fPr>
                            <m:num>
                              <m:r>
                                <a:rPr lang="es-CO" sz="3000" i="1">
                                  <a:solidFill>
                                    <a:schemeClr val="tx1"/>
                                  </a:solidFill>
                                  <a:latin typeface="Cambria Math" panose="02040503050406030204" pitchFamily="18" charset="0"/>
                                </a:rPr>
                                <m:t>𝑃𝐽</m:t>
                              </m:r>
                            </m:num>
                            <m:den>
                              <m:r>
                                <a:rPr lang="es-CO" sz="3000" b="0" i="1" smtClean="0">
                                  <a:solidFill>
                                    <a:schemeClr val="tx1"/>
                                  </a:solidFill>
                                  <a:latin typeface="Cambria Math" panose="02040503050406030204" pitchFamily="18" charset="0"/>
                                </a:rPr>
                                <m:t>𝑀</m:t>
                              </m:r>
                              <m:r>
                                <a:rPr lang="es-CO" sz="3000" i="1">
                                  <a:solidFill>
                                    <a:schemeClr val="tx1"/>
                                  </a:solidFill>
                                  <a:latin typeface="Cambria Math" panose="02040503050406030204" pitchFamily="18" charset="0"/>
                                </a:rPr>
                                <m:t>𝑝𝑘𝑚</m:t>
                              </m:r>
                            </m:den>
                          </m:f>
                        </m:e>
                      </m:d>
                    </m:oMath>
                  </m:oMathPara>
                </a14:m>
                <a:endParaRPr lang="es-CO" sz="3000" dirty="0">
                  <a:solidFill>
                    <a:schemeClr val="tx1"/>
                  </a:solidFill>
                </a:endParaRPr>
              </a:p>
            </p:txBody>
          </p:sp>
        </mc:Choice>
        <mc:Fallback>
          <p:sp>
            <p:nvSpPr>
              <p:cNvPr id="7" name="TextBox 6">
                <a:extLst>
                  <a:ext uri="{FF2B5EF4-FFF2-40B4-BE49-F238E27FC236}">
                    <a16:creationId xmlns:a16="http://schemas.microsoft.com/office/drawing/2014/main" id="{419EA8CF-ABA4-1736-A20E-3AA446A4D7E7}"/>
                  </a:ext>
                </a:extLst>
              </p:cNvPr>
              <p:cNvSpPr txBox="1">
                <a:spLocks noRot="1" noChangeAspect="1" noMove="1" noResize="1" noEditPoints="1" noAdjustHandles="1" noChangeArrowheads="1" noChangeShapeType="1" noTextEdit="1"/>
              </p:cNvSpPr>
              <p:nvPr/>
            </p:nvSpPr>
            <p:spPr>
              <a:xfrm>
                <a:off x="188714" y="3520106"/>
                <a:ext cx="11609585" cy="2392450"/>
              </a:xfrm>
              <a:prstGeom prst="rect">
                <a:avLst/>
              </a:prstGeom>
              <a:blipFill>
                <a:blip r:embed="rId5"/>
                <a:stretch>
                  <a:fillRect b="-526"/>
                </a:stretch>
              </a:blipFill>
            </p:spPr>
            <p:txBody>
              <a:bodyPr/>
              <a:lstStyle/>
              <a:p>
                <a:r>
                  <a:rPr lang="en-BR">
                    <a:noFill/>
                  </a:rPr>
                  <a:t> </a:t>
                </a:r>
              </a:p>
            </p:txBody>
          </p:sp>
        </mc:Fallback>
      </mc:AlternateContent>
      <p:pic>
        <p:nvPicPr>
          <p:cNvPr id="6" name="synthesize - 2025-02-14T002948.591">
            <a:hlinkClick r:id="" action="ppaction://media"/>
            <a:extLst>
              <a:ext uri="{FF2B5EF4-FFF2-40B4-BE49-F238E27FC236}">
                <a16:creationId xmlns:a16="http://schemas.microsoft.com/office/drawing/2014/main" id="{86A60FDB-E58D-F70D-B666-A2082BAA0D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88647" y="1243804"/>
            <a:ext cx="954107" cy="954107"/>
          </a:xfrm>
          <a:prstGeom prst="rect">
            <a:avLst/>
          </a:prstGeom>
        </p:spPr>
      </p:pic>
    </p:spTree>
    <p:extLst>
      <p:ext uri="{BB962C8B-B14F-4D97-AF65-F5344CB8AC3E}">
        <p14:creationId xmlns:p14="http://schemas.microsoft.com/office/powerpoint/2010/main" val="2914433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8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12</a:t>
            </a:fld>
            <a:endParaRPr lang="sv-SE" sz="1000" b="1" dirty="0">
              <a:solidFill>
                <a:schemeClr val="bg1"/>
              </a:solidFill>
            </a:endParaRPr>
          </a:p>
        </p:txBody>
      </p:sp>
      <p:sp>
        <p:nvSpPr>
          <p:cNvPr id="2" name="Slide Number Placeholder 5">
            <a:extLst>
              <a:ext uri="{FF2B5EF4-FFF2-40B4-BE49-F238E27FC236}">
                <a16:creationId xmlns:a16="http://schemas.microsoft.com/office/drawing/2014/main" id="{51BDC163-8BDF-21C1-48C3-1444207E838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 name="Title 10">
            <a:extLst>
              <a:ext uri="{FF2B5EF4-FFF2-40B4-BE49-F238E27FC236}">
                <a16:creationId xmlns:a16="http://schemas.microsoft.com/office/drawing/2014/main" id="{276B0536-8E35-8032-529F-574B89B964A7}"/>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Aula 13.2 Referências</a:t>
            </a:r>
          </a:p>
        </p:txBody>
      </p:sp>
      <p:sp>
        <p:nvSpPr>
          <p:cNvPr id="6" name="TextBox 5">
            <a:extLst>
              <a:ext uri="{FF2B5EF4-FFF2-40B4-BE49-F238E27FC236}">
                <a16:creationId xmlns:a16="http://schemas.microsoft.com/office/drawing/2014/main" id="{91AFAE79-4E80-EC23-84F9-022449FC2510}"/>
              </a:ext>
            </a:extLst>
          </p:cNvPr>
          <p:cNvSpPr txBox="1"/>
          <p:nvPr/>
        </p:nvSpPr>
        <p:spPr>
          <a:xfrm>
            <a:off x="929195" y="1494761"/>
            <a:ext cx="9719514"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CO" sz="2400" b="0" i="0" dirty="0">
                <a:solidFill>
                  <a:srgbClr val="000000"/>
                </a:solidFill>
                <a:effectLst/>
                <a:latin typeface="Aptos" panose="020B0004020202020204" pitchFamily="34" charset="0"/>
              </a:rPr>
              <a:t>Plazas-Niño, F. (2024, junho 17). </a:t>
            </a:r>
            <a:r>
              <a:rPr lang="es-CO" sz="2400" b="0" i="0" dirty="0" err="1">
                <a:solidFill>
                  <a:srgbClr val="000000"/>
                </a:solidFill>
                <a:effectLst/>
                <a:latin typeface="Aptos" panose="020B0004020202020204" pitchFamily="34" charset="0"/>
              </a:rPr>
              <a:t>Modelagem</a:t>
            </a:r>
            <a:r>
              <a:rPr lang="es-CO" sz="2400" b="0" i="0" dirty="0">
                <a:solidFill>
                  <a:srgbClr val="000000"/>
                </a:solidFill>
                <a:effectLst/>
                <a:latin typeface="Aptos" panose="020B0004020202020204" pitchFamily="34" charset="0"/>
              </a:rPr>
              <a:t> do setor de transporte rodoviário (</a:t>
            </a:r>
            <a:r>
              <a:rPr lang="es-CO" sz="2400" b="0" i="0" dirty="0" err="1">
                <a:solidFill>
                  <a:srgbClr val="000000"/>
                </a:solidFill>
                <a:effectLst/>
                <a:latin typeface="Aptos" panose="020B0004020202020204" pitchFamily="34" charset="0"/>
              </a:rPr>
              <a:t>teoria</a:t>
            </a:r>
            <a:r>
              <a:rPr lang="es-CO" sz="2400" b="0" i="0" dirty="0">
                <a:solidFill>
                  <a:srgbClr val="000000"/>
                </a:solidFill>
                <a:effectLst/>
                <a:latin typeface="Aptos" panose="020B0004020202020204" pitchFamily="34" charset="0"/>
              </a:rPr>
              <a:t>) | </a:t>
            </a:r>
            <a:r>
              <a:rPr lang="es-CO" sz="2400" b="0" i="0" dirty="0" err="1">
                <a:solidFill>
                  <a:srgbClr val="000000"/>
                </a:solidFill>
                <a:effectLst/>
                <a:latin typeface="Aptos" panose="020B0004020202020204" pitchFamily="34" charset="0"/>
              </a:rPr>
              <a:t>Modelagem</a:t>
            </a:r>
            <a:r>
              <a:rPr lang="es-CO" sz="2400" b="0" i="0" dirty="0">
                <a:solidFill>
                  <a:srgbClr val="000000"/>
                </a:solidFill>
                <a:effectLst/>
                <a:latin typeface="Aptos" panose="020B0004020202020204" pitchFamily="34" charset="0"/>
              </a:rPr>
              <a:t> </a:t>
            </a:r>
            <a:r>
              <a:rPr lang="es-CO" sz="2400" b="0" i="0" dirty="0" err="1">
                <a:solidFill>
                  <a:srgbClr val="000000"/>
                </a:solidFill>
                <a:effectLst/>
                <a:latin typeface="Aptos" panose="020B0004020202020204" pitchFamily="34" charset="0"/>
              </a:rPr>
              <a:t>avançada</a:t>
            </a:r>
            <a:r>
              <a:rPr lang="es-CO" sz="2400" b="0" i="0" dirty="0">
                <a:solidFill>
                  <a:srgbClr val="000000"/>
                </a:solidFill>
                <a:effectLst/>
                <a:latin typeface="Aptos" panose="020B0004020202020204" pitchFamily="34" charset="0"/>
              </a:rPr>
              <a:t> de sistemas energéticos usando </a:t>
            </a:r>
            <a:r>
              <a:rPr lang="es-CO" sz="2400" b="0" i="0" dirty="0" err="1">
                <a:solidFill>
                  <a:srgbClr val="000000"/>
                </a:solidFill>
                <a:effectLst/>
                <a:latin typeface="Aptos" panose="020B0004020202020204" pitchFamily="34" charset="0"/>
              </a:rPr>
              <a:t>OSeMOSYS</a:t>
            </a:r>
            <a:r>
              <a:rPr lang="es-CO" sz="2400" b="0" i="0" dirty="0">
                <a:solidFill>
                  <a:srgbClr val="000000"/>
                </a:solidFill>
                <a:effectLst/>
                <a:latin typeface="Aptos" panose="020B0004020202020204" pitchFamily="34" charset="0"/>
              </a:rPr>
              <a:t>. </a:t>
            </a:r>
            <a:r>
              <a:rPr lang="es-CO" sz="2400" b="0" i="0" dirty="0" err="1">
                <a:solidFill>
                  <a:srgbClr val="000000"/>
                </a:solidFill>
                <a:effectLst/>
                <a:latin typeface="Aptos" panose="020B0004020202020204" pitchFamily="34" charset="0"/>
              </a:rPr>
              <a:t>Zenodo. </a:t>
            </a:r>
            <a:r>
              <a:rPr lang="es-CO" sz="2400" b="0" i="0" dirty="0">
                <a:solidFill>
                  <a:srgbClr val="000000"/>
                </a:solidFill>
                <a:effectLst/>
                <a:latin typeface="Aptos" panose="020B0004020202020204" pitchFamily="34" charset="0"/>
                <a:hlinkClick r:id="rId3"/>
              </a:rPr>
              <a:t>https://doi.org/10.5281/zenodo.11882739</a:t>
            </a:r>
            <a:endParaRPr lang="es-CO" sz="2400" b="0" i="0" dirty="0">
              <a:solidFill>
                <a:srgbClr val="000000"/>
              </a:solidFill>
              <a:effectLst/>
              <a:latin typeface="Aptos" panose="020B0004020202020204" pitchFamily="34" charset="0"/>
            </a:endParaRPr>
          </a:p>
          <a:p>
            <a:endParaRPr lang="en-US" sz="2400" dirty="0">
              <a:latin typeface="Aptos" panose="020B0004020202020204" pitchFamily="34" charset="0"/>
              <a:cs typeface="Calibri"/>
            </a:endParaRPr>
          </a:p>
          <a:p>
            <a:pPr marL="342900" indent="-342900">
              <a:buAutoNum type="arabicPeriod"/>
            </a:pPr>
            <a:endParaRPr lang="en-GB" sz="2400" dirty="0">
              <a:latin typeface="Aptos" panose="020B0004020202020204" pitchFamily="34" charset="0"/>
              <a:cs typeface="Calibri"/>
            </a:endParaRPr>
          </a:p>
          <a:p>
            <a:endParaRPr lang="en-US" sz="2400" dirty="0">
              <a:latin typeface="Aptos" panose="020B0004020202020204" pitchFamily="34" charset="0"/>
              <a:cs typeface="Calibri"/>
            </a:endParaRPr>
          </a:p>
          <a:p>
            <a:pPr marL="342900" indent="-342900">
              <a:buFontTx/>
              <a:buAutoNum type="arabicPeriod"/>
            </a:pPr>
            <a:endParaRPr lang="en-US" sz="2400" dirty="0">
              <a:latin typeface="Aptos" panose="020B0004020202020204" pitchFamily="34" charset="0"/>
            </a:endParaRPr>
          </a:p>
          <a:p>
            <a:pPr marL="342900" indent="-342900">
              <a:buFontTx/>
              <a:buAutoNum type="arabicPeriod"/>
            </a:pPr>
            <a:endParaRPr lang="en-US" sz="2400" dirty="0">
              <a:latin typeface="Aptos" panose="020B0004020202020204" pitchFamily="34" charset="0"/>
            </a:endParaRPr>
          </a:p>
          <a:p>
            <a:pPr marL="342900" indent="-342900">
              <a:buAutoNum type="arabicPeriod"/>
            </a:pPr>
            <a:endParaRPr lang="en-US" sz="2400" dirty="0">
              <a:latin typeface="Aptos" panose="020B0004020202020204" pitchFamily="34" charset="0"/>
              <a:cs typeface="Calibri" panose="020F0502020204030204"/>
            </a:endParaRPr>
          </a:p>
          <a:p>
            <a:pPr marL="342900" indent="-342900">
              <a:buAutoNum type="arabicPeriod"/>
            </a:pPr>
            <a:endParaRPr lang="en-GB" sz="2400" dirty="0">
              <a:latin typeface="Aptos" panose="020B0004020202020204" pitchFamily="34" charset="0"/>
              <a:cs typeface="Calibri" panose="020F0502020204030204"/>
            </a:endParaRPr>
          </a:p>
          <a:p>
            <a:pPr marL="342900" indent="-342900">
              <a:buAutoNum type="arabicPeriod"/>
            </a:pPr>
            <a:endParaRPr lang="en-US" sz="2400" dirty="0">
              <a:latin typeface="Aptos" panose="020B0004020202020204" pitchFamily="34" charset="0"/>
              <a:cs typeface="Calibri" panose="020F0502020204030204"/>
            </a:endParaRPr>
          </a:p>
        </p:txBody>
      </p:sp>
    </p:spTree>
    <p:extLst>
      <p:ext uri="{BB962C8B-B14F-4D97-AF65-F5344CB8AC3E}">
        <p14:creationId xmlns:p14="http://schemas.microsoft.com/office/powerpoint/2010/main" val="9640617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13</a:t>
            </a:fld>
            <a:endParaRPr lang="sv-SE" sz="1000" b="1" dirty="0">
              <a:solidFill>
                <a:schemeClr val="bg1"/>
              </a:solidFill>
            </a:endParaRPr>
          </a:p>
        </p:txBody>
      </p:sp>
      <p:sp>
        <p:nvSpPr>
          <p:cNvPr id="5" name="Rectangle 4">
            <a:extLst>
              <a:ext uri="{FF2B5EF4-FFF2-40B4-BE49-F238E27FC236}">
                <a16:creationId xmlns:a16="http://schemas.microsoft.com/office/drawing/2014/main" id="{56B666DB-C3D1-00FB-14AA-33398F73EE1D}"/>
              </a:ext>
            </a:extLst>
          </p:cNvPr>
          <p:cNvSpPr/>
          <p:nvPr/>
        </p:nvSpPr>
        <p:spPr>
          <a:xfrm>
            <a:off x="472546" y="1643063"/>
            <a:ext cx="8171392"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13.3.1 Tecnologias no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sistema</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energético</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de referência</a:t>
            </a:r>
          </a:p>
        </p:txBody>
      </p:sp>
      <p:sp>
        <p:nvSpPr>
          <p:cNvPr id="6" name="Title 10">
            <a:extLst>
              <a:ext uri="{FF2B5EF4-FFF2-40B4-BE49-F238E27FC236}">
                <a16:creationId xmlns:a16="http://schemas.microsoft.com/office/drawing/2014/main" id="{258398D6-E7B6-547F-135B-96F682BED301}"/>
              </a:ext>
            </a:extLst>
          </p:cNvPr>
          <p:cNvSpPr txBox="1">
            <a:spLocks/>
          </p:cNvSpPr>
          <p:nvPr/>
        </p:nvSpPr>
        <p:spPr>
          <a:xfrm>
            <a:off x="472546" y="198124"/>
            <a:ext cx="11100329" cy="14449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13.3 Modelagem do setor de transportes usando o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05E0137E-C924-40F5-6DB7-EEE60E0E7526}"/>
              </a:ext>
            </a:extLst>
          </p:cNvPr>
          <p:cNvSpPr/>
          <p:nvPr/>
        </p:nvSpPr>
        <p:spPr>
          <a:xfrm>
            <a:off x="1643370" y="2661261"/>
            <a:ext cx="2591758" cy="583508"/>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Carro </a:t>
            </a:r>
            <a:r>
              <a:rPr lang="es-CO" sz="1800" dirty="0" err="1">
                <a:solidFill>
                  <a:sysClr val="windowText" lastClr="000000"/>
                </a:solidFill>
              </a:rPr>
              <a:t>a gasolina</a:t>
            </a:r>
          </a:p>
        </p:txBody>
      </p:sp>
      <p:cxnSp>
        <p:nvCxnSpPr>
          <p:cNvPr id="4" name="Straight Arrow Connector 3">
            <a:extLst>
              <a:ext uri="{FF2B5EF4-FFF2-40B4-BE49-F238E27FC236}">
                <a16:creationId xmlns:a16="http://schemas.microsoft.com/office/drawing/2014/main" id="{A5630C9C-710F-49F8-7AAC-233C78312ED7}"/>
              </a:ext>
            </a:extLst>
          </p:cNvPr>
          <p:cNvCxnSpPr>
            <a:cxnSpLocks/>
            <a:stCxn id="2" idx="3"/>
          </p:cNvCxnSpPr>
          <p:nvPr/>
        </p:nvCxnSpPr>
        <p:spPr>
          <a:xfrm>
            <a:off x="4235128" y="2953015"/>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6DE846D3-49E7-5DD4-7E6F-7D0B8B534296}"/>
              </a:ext>
            </a:extLst>
          </p:cNvPr>
          <p:cNvSpPr/>
          <p:nvPr/>
        </p:nvSpPr>
        <p:spPr>
          <a:xfrm>
            <a:off x="1643370" y="4125005"/>
            <a:ext cx="2591758" cy="583508"/>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err="1">
                <a:solidFill>
                  <a:sysClr val="windowText" lastClr="000000"/>
                </a:solidFill>
              </a:rPr>
              <a:t>Caminhão </a:t>
            </a:r>
            <a:r>
              <a:rPr lang="es-CO" sz="1800" dirty="0">
                <a:solidFill>
                  <a:sysClr val="windowText" lastClr="000000"/>
                </a:solidFill>
              </a:rPr>
              <a:t>a diesel</a:t>
            </a:r>
          </a:p>
        </p:txBody>
      </p:sp>
      <p:cxnSp>
        <p:nvCxnSpPr>
          <p:cNvPr id="8" name="Straight Arrow Connector 7">
            <a:extLst>
              <a:ext uri="{FF2B5EF4-FFF2-40B4-BE49-F238E27FC236}">
                <a16:creationId xmlns:a16="http://schemas.microsoft.com/office/drawing/2014/main" id="{A14A3FDB-700D-3EA1-4D20-997E694102E8}"/>
              </a:ext>
            </a:extLst>
          </p:cNvPr>
          <p:cNvCxnSpPr>
            <a:cxnSpLocks/>
            <a:stCxn id="7" idx="3"/>
          </p:cNvCxnSpPr>
          <p:nvPr/>
        </p:nvCxnSpPr>
        <p:spPr>
          <a:xfrm>
            <a:off x="4235128" y="4416759"/>
            <a:ext cx="880105"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25A6D2EE-F874-6E67-3AED-E55C3E0A952E}"/>
              </a:ext>
            </a:extLst>
          </p:cNvPr>
          <p:cNvSpPr/>
          <p:nvPr/>
        </p:nvSpPr>
        <p:spPr>
          <a:xfrm>
            <a:off x="1647174" y="5529263"/>
            <a:ext cx="2591758" cy="58350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err="1">
                <a:solidFill>
                  <a:sysClr val="windowText" lastClr="000000"/>
                </a:solidFill>
              </a:rPr>
              <a:t>Motocicleta </a:t>
            </a:r>
            <a:r>
              <a:rPr lang="es-CO" sz="1800" dirty="0">
                <a:solidFill>
                  <a:sysClr val="windowText" lastClr="000000"/>
                </a:solidFill>
              </a:rPr>
              <a:t>elétrica</a:t>
            </a:r>
          </a:p>
        </p:txBody>
      </p:sp>
      <p:cxnSp>
        <p:nvCxnSpPr>
          <p:cNvPr id="10" name="Straight Arrow Connector 9">
            <a:extLst>
              <a:ext uri="{FF2B5EF4-FFF2-40B4-BE49-F238E27FC236}">
                <a16:creationId xmlns:a16="http://schemas.microsoft.com/office/drawing/2014/main" id="{1A839FF1-C682-7783-50F5-1FDA64EC2BFF}"/>
              </a:ext>
            </a:extLst>
          </p:cNvPr>
          <p:cNvCxnSpPr>
            <a:cxnSpLocks/>
            <a:stCxn id="9" idx="3"/>
          </p:cNvCxnSpPr>
          <p:nvPr/>
        </p:nvCxnSpPr>
        <p:spPr>
          <a:xfrm>
            <a:off x="4238932" y="5821017"/>
            <a:ext cx="819151"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46C7592-D57A-1C98-1198-E25F62913088}"/>
              </a:ext>
            </a:extLst>
          </p:cNvPr>
          <p:cNvSpPr txBox="1"/>
          <p:nvPr/>
        </p:nvSpPr>
        <p:spPr>
          <a:xfrm>
            <a:off x="4942361" y="2293049"/>
            <a:ext cx="1606560" cy="646331"/>
          </a:xfrm>
          <a:prstGeom prst="rect">
            <a:avLst/>
          </a:prstGeom>
          <a:noFill/>
        </p:spPr>
        <p:txBody>
          <a:bodyPr wrap="square" rtlCol="0">
            <a:spAutoFit/>
          </a:bodyPr>
          <a:lstStyle/>
          <a:p>
            <a:pPr algn="ctr"/>
            <a:r>
              <a:rPr lang="es-CO" sz="1800" dirty="0" err="1"/>
              <a:t>Demanda de transporte </a:t>
            </a:r>
            <a:r>
              <a:rPr lang="es-CO" sz="1800" dirty="0"/>
              <a:t>de automóveis</a:t>
            </a:r>
          </a:p>
        </p:txBody>
      </p:sp>
      <p:cxnSp>
        <p:nvCxnSpPr>
          <p:cNvPr id="12" name="Straight Arrow Connector 11">
            <a:extLst>
              <a:ext uri="{FF2B5EF4-FFF2-40B4-BE49-F238E27FC236}">
                <a16:creationId xmlns:a16="http://schemas.microsoft.com/office/drawing/2014/main" id="{BBE4885E-EEA2-B1DB-DA60-B0510E8A09E3}"/>
              </a:ext>
            </a:extLst>
          </p:cNvPr>
          <p:cNvCxnSpPr>
            <a:cxnSpLocks/>
          </p:cNvCxnSpPr>
          <p:nvPr/>
        </p:nvCxnSpPr>
        <p:spPr>
          <a:xfrm>
            <a:off x="759461" y="2982053"/>
            <a:ext cx="85153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9333F96-D0A9-123B-0E8A-DF35A90C568B}"/>
              </a:ext>
            </a:extLst>
          </p:cNvPr>
          <p:cNvCxnSpPr>
            <a:cxnSpLocks/>
          </p:cNvCxnSpPr>
          <p:nvPr/>
        </p:nvCxnSpPr>
        <p:spPr>
          <a:xfrm>
            <a:off x="759461" y="4445797"/>
            <a:ext cx="880105" cy="0"/>
          </a:xfrm>
          <a:prstGeom prst="straightConnector1">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A3BFCBB-F85E-5B7D-3EC5-339CF38E6E6F}"/>
              </a:ext>
            </a:extLst>
          </p:cNvPr>
          <p:cNvCxnSpPr>
            <a:cxnSpLocks/>
          </p:cNvCxnSpPr>
          <p:nvPr/>
        </p:nvCxnSpPr>
        <p:spPr>
          <a:xfrm>
            <a:off x="820417" y="5850055"/>
            <a:ext cx="81915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8E97EE9-C4E5-4496-6EC9-2F617C90BDE7}"/>
              </a:ext>
            </a:extLst>
          </p:cNvPr>
          <p:cNvSpPr txBox="1"/>
          <p:nvPr/>
        </p:nvSpPr>
        <p:spPr>
          <a:xfrm>
            <a:off x="199631" y="2497979"/>
            <a:ext cx="1126733" cy="369332"/>
          </a:xfrm>
          <a:prstGeom prst="rect">
            <a:avLst/>
          </a:prstGeom>
          <a:noFill/>
        </p:spPr>
        <p:txBody>
          <a:bodyPr wrap="square" rtlCol="0">
            <a:spAutoFit/>
          </a:bodyPr>
          <a:lstStyle/>
          <a:p>
            <a:r>
              <a:rPr lang="es-CO" sz="1800" dirty="0" err="1"/>
              <a:t>Gasolina</a:t>
            </a:r>
            <a:endParaRPr lang="es-CO" sz="1800" dirty="0"/>
          </a:p>
        </p:txBody>
      </p:sp>
      <p:sp>
        <p:nvSpPr>
          <p:cNvPr id="16" name="TextBox 15">
            <a:extLst>
              <a:ext uri="{FF2B5EF4-FFF2-40B4-BE49-F238E27FC236}">
                <a16:creationId xmlns:a16="http://schemas.microsoft.com/office/drawing/2014/main" id="{36E1B024-688B-6D20-54F7-B3961D12E1E1}"/>
              </a:ext>
            </a:extLst>
          </p:cNvPr>
          <p:cNvSpPr txBox="1"/>
          <p:nvPr/>
        </p:nvSpPr>
        <p:spPr>
          <a:xfrm>
            <a:off x="317943" y="3987666"/>
            <a:ext cx="1250192" cy="369332"/>
          </a:xfrm>
          <a:prstGeom prst="rect">
            <a:avLst/>
          </a:prstGeom>
          <a:noFill/>
        </p:spPr>
        <p:txBody>
          <a:bodyPr wrap="square" rtlCol="0">
            <a:spAutoFit/>
          </a:bodyPr>
          <a:lstStyle/>
          <a:p>
            <a:r>
              <a:rPr lang="es-CO" sz="1800" dirty="0"/>
              <a:t>Diesel</a:t>
            </a:r>
          </a:p>
        </p:txBody>
      </p:sp>
      <p:sp>
        <p:nvSpPr>
          <p:cNvPr id="17" name="TextBox 16">
            <a:extLst>
              <a:ext uri="{FF2B5EF4-FFF2-40B4-BE49-F238E27FC236}">
                <a16:creationId xmlns:a16="http://schemas.microsoft.com/office/drawing/2014/main" id="{ED3360A8-AEDC-B142-FCD8-EA07E73F20D2}"/>
              </a:ext>
            </a:extLst>
          </p:cNvPr>
          <p:cNvSpPr txBox="1"/>
          <p:nvPr/>
        </p:nvSpPr>
        <p:spPr>
          <a:xfrm>
            <a:off x="142483" y="5405286"/>
            <a:ext cx="1383914" cy="369332"/>
          </a:xfrm>
          <a:prstGeom prst="rect">
            <a:avLst/>
          </a:prstGeom>
          <a:noFill/>
        </p:spPr>
        <p:txBody>
          <a:bodyPr wrap="square" rtlCol="0">
            <a:spAutoFit/>
          </a:bodyPr>
          <a:lstStyle/>
          <a:p>
            <a:r>
              <a:rPr lang="es-CO" sz="1800" dirty="0" err="1"/>
              <a:t>Eletricidade</a:t>
            </a:r>
            <a:endParaRPr lang="es-CO" sz="1800" dirty="0"/>
          </a:p>
        </p:txBody>
      </p:sp>
      <p:sp>
        <p:nvSpPr>
          <p:cNvPr id="18" name="TextBox 17">
            <a:extLst>
              <a:ext uri="{FF2B5EF4-FFF2-40B4-BE49-F238E27FC236}">
                <a16:creationId xmlns:a16="http://schemas.microsoft.com/office/drawing/2014/main" id="{9975CE3F-2A27-4C05-7D42-2120885D74B4}"/>
              </a:ext>
            </a:extLst>
          </p:cNvPr>
          <p:cNvSpPr txBox="1"/>
          <p:nvPr/>
        </p:nvSpPr>
        <p:spPr>
          <a:xfrm>
            <a:off x="4769503" y="3682559"/>
            <a:ext cx="1857103" cy="646331"/>
          </a:xfrm>
          <a:prstGeom prst="rect">
            <a:avLst/>
          </a:prstGeom>
          <a:noFill/>
        </p:spPr>
        <p:txBody>
          <a:bodyPr wrap="square" rtlCol="0">
            <a:spAutoFit/>
          </a:bodyPr>
          <a:lstStyle/>
          <a:p>
            <a:pPr algn="ctr"/>
            <a:r>
              <a:rPr lang="es-CO" sz="1800" dirty="0" err="1"/>
              <a:t>Demanda de transporte de caminhões</a:t>
            </a:r>
            <a:endParaRPr lang="es-CO" sz="1800" dirty="0"/>
          </a:p>
        </p:txBody>
      </p:sp>
      <p:sp>
        <p:nvSpPr>
          <p:cNvPr id="19" name="TextBox 18">
            <a:extLst>
              <a:ext uri="{FF2B5EF4-FFF2-40B4-BE49-F238E27FC236}">
                <a16:creationId xmlns:a16="http://schemas.microsoft.com/office/drawing/2014/main" id="{0B5C5615-1242-7B9B-6F9C-2B359E2B43EC}"/>
              </a:ext>
            </a:extLst>
          </p:cNvPr>
          <p:cNvSpPr txBox="1"/>
          <p:nvPr/>
        </p:nvSpPr>
        <p:spPr>
          <a:xfrm>
            <a:off x="4826781" y="5114649"/>
            <a:ext cx="1799825" cy="923330"/>
          </a:xfrm>
          <a:prstGeom prst="rect">
            <a:avLst/>
          </a:prstGeom>
          <a:noFill/>
        </p:spPr>
        <p:txBody>
          <a:bodyPr wrap="square" rtlCol="0">
            <a:spAutoFit/>
          </a:bodyPr>
          <a:lstStyle/>
          <a:p>
            <a:pPr algn="ctr"/>
            <a:r>
              <a:rPr lang="es-CO" sz="1800" dirty="0" err="1"/>
              <a:t>Demanda de transporte de motocicletas</a:t>
            </a:r>
            <a:endParaRPr lang="es-CO" sz="1800" dirty="0"/>
          </a:p>
        </p:txBody>
      </p:sp>
      <p:sp>
        <p:nvSpPr>
          <p:cNvPr id="20" name="Rectangle 19">
            <a:extLst>
              <a:ext uri="{FF2B5EF4-FFF2-40B4-BE49-F238E27FC236}">
                <a16:creationId xmlns:a16="http://schemas.microsoft.com/office/drawing/2014/main" id="{1A1561C8-C373-36C5-2AD3-EB2B63F3D25D}"/>
              </a:ext>
            </a:extLst>
          </p:cNvPr>
          <p:cNvSpPr/>
          <p:nvPr/>
        </p:nvSpPr>
        <p:spPr>
          <a:xfrm>
            <a:off x="7528657" y="2661261"/>
            <a:ext cx="2591758" cy="583508"/>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DEMTRACARGSL</a:t>
            </a:r>
          </a:p>
        </p:txBody>
      </p:sp>
      <p:cxnSp>
        <p:nvCxnSpPr>
          <p:cNvPr id="21" name="Straight Arrow Connector 20">
            <a:extLst>
              <a:ext uri="{FF2B5EF4-FFF2-40B4-BE49-F238E27FC236}">
                <a16:creationId xmlns:a16="http://schemas.microsoft.com/office/drawing/2014/main" id="{6C2D71BF-EFCB-C478-582C-515AD15E474D}"/>
              </a:ext>
            </a:extLst>
          </p:cNvPr>
          <p:cNvCxnSpPr>
            <a:cxnSpLocks/>
            <a:stCxn id="20" idx="3"/>
          </p:cNvCxnSpPr>
          <p:nvPr/>
        </p:nvCxnSpPr>
        <p:spPr>
          <a:xfrm>
            <a:off x="10120415" y="2953015"/>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57B2C3BC-8661-D902-73E5-17491DF6AAAB}"/>
              </a:ext>
            </a:extLst>
          </p:cNvPr>
          <p:cNvSpPr/>
          <p:nvPr/>
        </p:nvSpPr>
        <p:spPr>
          <a:xfrm>
            <a:off x="7528657" y="4125005"/>
            <a:ext cx="2591758" cy="583508"/>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DEMTRATRKDSL</a:t>
            </a:r>
          </a:p>
        </p:txBody>
      </p:sp>
      <p:cxnSp>
        <p:nvCxnSpPr>
          <p:cNvPr id="23" name="Straight Arrow Connector 22">
            <a:extLst>
              <a:ext uri="{FF2B5EF4-FFF2-40B4-BE49-F238E27FC236}">
                <a16:creationId xmlns:a16="http://schemas.microsoft.com/office/drawing/2014/main" id="{0E2EBF6E-CC90-743E-B453-D8748D682E63}"/>
              </a:ext>
            </a:extLst>
          </p:cNvPr>
          <p:cNvCxnSpPr>
            <a:cxnSpLocks/>
            <a:stCxn id="22" idx="3"/>
          </p:cNvCxnSpPr>
          <p:nvPr/>
        </p:nvCxnSpPr>
        <p:spPr>
          <a:xfrm>
            <a:off x="10120415" y="4416759"/>
            <a:ext cx="880105"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73744590-D8B5-8B04-64E3-1E250E629FE9}"/>
              </a:ext>
            </a:extLst>
          </p:cNvPr>
          <p:cNvSpPr/>
          <p:nvPr/>
        </p:nvSpPr>
        <p:spPr>
          <a:xfrm>
            <a:off x="7532461" y="5529263"/>
            <a:ext cx="2591758" cy="58350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DEMTRAMCYELC</a:t>
            </a:r>
          </a:p>
        </p:txBody>
      </p:sp>
      <p:cxnSp>
        <p:nvCxnSpPr>
          <p:cNvPr id="25" name="Straight Arrow Connector 24">
            <a:extLst>
              <a:ext uri="{FF2B5EF4-FFF2-40B4-BE49-F238E27FC236}">
                <a16:creationId xmlns:a16="http://schemas.microsoft.com/office/drawing/2014/main" id="{03CABF64-AE59-5D7B-C395-891DFE8CB1EB}"/>
              </a:ext>
            </a:extLst>
          </p:cNvPr>
          <p:cNvCxnSpPr>
            <a:cxnSpLocks/>
            <a:stCxn id="24" idx="3"/>
          </p:cNvCxnSpPr>
          <p:nvPr/>
        </p:nvCxnSpPr>
        <p:spPr>
          <a:xfrm>
            <a:off x="10124219" y="5821017"/>
            <a:ext cx="819151"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B6117A49-144F-F562-AB19-33BD88A25930}"/>
              </a:ext>
            </a:extLst>
          </p:cNvPr>
          <p:cNvSpPr txBox="1"/>
          <p:nvPr/>
        </p:nvSpPr>
        <p:spPr>
          <a:xfrm>
            <a:off x="10473327" y="2495815"/>
            <a:ext cx="1324973" cy="369332"/>
          </a:xfrm>
          <a:prstGeom prst="rect">
            <a:avLst/>
          </a:prstGeom>
          <a:noFill/>
        </p:spPr>
        <p:txBody>
          <a:bodyPr wrap="square" rtlCol="0">
            <a:spAutoFit/>
          </a:bodyPr>
          <a:lstStyle/>
          <a:p>
            <a:r>
              <a:rPr lang="es-CO" sz="1800" dirty="0"/>
              <a:t>TRACAR</a:t>
            </a:r>
          </a:p>
        </p:txBody>
      </p:sp>
      <p:cxnSp>
        <p:nvCxnSpPr>
          <p:cNvPr id="27" name="Straight Arrow Connector 26">
            <a:extLst>
              <a:ext uri="{FF2B5EF4-FFF2-40B4-BE49-F238E27FC236}">
                <a16:creationId xmlns:a16="http://schemas.microsoft.com/office/drawing/2014/main" id="{32651EDF-DC11-99B0-7452-488954C08DA1}"/>
              </a:ext>
            </a:extLst>
          </p:cNvPr>
          <p:cNvCxnSpPr>
            <a:cxnSpLocks/>
          </p:cNvCxnSpPr>
          <p:nvPr/>
        </p:nvCxnSpPr>
        <p:spPr>
          <a:xfrm>
            <a:off x="6644748" y="2982053"/>
            <a:ext cx="85153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B61DC7AF-B3AF-7440-6082-9DE9DB6F469C}"/>
              </a:ext>
            </a:extLst>
          </p:cNvPr>
          <p:cNvCxnSpPr>
            <a:cxnSpLocks/>
          </p:cNvCxnSpPr>
          <p:nvPr/>
        </p:nvCxnSpPr>
        <p:spPr>
          <a:xfrm>
            <a:off x="6644748" y="4445797"/>
            <a:ext cx="88010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29FDA72-FD5F-4FA5-ED73-D8A21AF0B011}"/>
              </a:ext>
            </a:extLst>
          </p:cNvPr>
          <p:cNvCxnSpPr>
            <a:cxnSpLocks/>
          </p:cNvCxnSpPr>
          <p:nvPr/>
        </p:nvCxnSpPr>
        <p:spPr>
          <a:xfrm>
            <a:off x="6705704" y="5850055"/>
            <a:ext cx="81915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9694F7FD-E480-4150-5D4E-7EDE65C1957D}"/>
              </a:ext>
            </a:extLst>
          </p:cNvPr>
          <p:cNvSpPr txBox="1"/>
          <p:nvPr/>
        </p:nvSpPr>
        <p:spPr>
          <a:xfrm>
            <a:off x="6613309" y="2495815"/>
            <a:ext cx="784352" cy="369332"/>
          </a:xfrm>
          <a:prstGeom prst="rect">
            <a:avLst/>
          </a:prstGeom>
          <a:noFill/>
        </p:spPr>
        <p:txBody>
          <a:bodyPr wrap="square" rtlCol="0">
            <a:spAutoFit/>
          </a:bodyPr>
          <a:lstStyle/>
          <a:p>
            <a:r>
              <a:rPr lang="es-CO" sz="1800" dirty="0"/>
              <a:t>GSL</a:t>
            </a:r>
          </a:p>
        </p:txBody>
      </p:sp>
      <p:sp>
        <p:nvSpPr>
          <p:cNvPr id="31" name="TextBox 30">
            <a:extLst>
              <a:ext uri="{FF2B5EF4-FFF2-40B4-BE49-F238E27FC236}">
                <a16:creationId xmlns:a16="http://schemas.microsoft.com/office/drawing/2014/main" id="{760F22B8-36BD-2B98-FDF5-5F3A1F6807D2}"/>
              </a:ext>
            </a:extLst>
          </p:cNvPr>
          <p:cNvSpPr txBox="1"/>
          <p:nvPr/>
        </p:nvSpPr>
        <p:spPr>
          <a:xfrm>
            <a:off x="6666757" y="3950550"/>
            <a:ext cx="1015107" cy="369332"/>
          </a:xfrm>
          <a:prstGeom prst="rect">
            <a:avLst/>
          </a:prstGeom>
          <a:noFill/>
        </p:spPr>
        <p:txBody>
          <a:bodyPr wrap="square" rtlCol="0">
            <a:spAutoFit/>
          </a:bodyPr>
          <a:lstStyle/>
          <a:p>
            <a:r>
              <a:rPr lang="es-CO" sz="1800" dirty="0"/>
              <a:t>DSL</a:t>
            </a:r>
          </a:p>
        </p:txBody>
      </p:sp>
      <p:sp>
        <p:nvSpPr>
          <p:cNvPr id="32" name="TextBox 31">
            <a:extLst>
              <a:ext uri="{FF2B5EF4-FFF2-40B4-BE49-F238E27FC236}">
                <a16:creationId xmlns:a16="http://schemas.microsoft.com/office/drawing/2014/main" id="{7C62D70B-F4FE-4E6A-4319-E0A15C4106D5}"/>
              </a:ext>
            </a:extLst>
          </p:cNvPr>
          <p:cNvSpPr txBox="1"/>
          <p:nvPr/>
        </p:nvSpPr>
        <p:spPr>
          <a:xfrm>
            <a:off x="6690212" y="5405286"/>
            <a:ext cx="1383914" cy="369332"/>
          </a:xfrm>
          <a:prstGeom prst="rect">
            <a:avLst/>
          </a:prstGeom>
          <a:noFill/>
        </p:spPr>
        <p:txBody>
          <a:bodyPr wrap="square" rtlCol="0">
            <a:spAutoFit/>
          </a:bodyPr>
          <a:lstStyle/>
          <a:p>
            <a:r>
              <a:rPr lang="es-CO" sz="1800" dirty="0"/>
              <a:t>ELC</a:t>
            </a:r>
          </a:p>
        </p:txBody>
      </p:sp>
      <p:sp>
        <p:nvSpPr>
          <p:cNvPr id="33" name="TextBox 32">
            <a:extLst>
              <a:ext uri="{FF2B5EF4-FFF2-40B4-BE49-F238E27FC236}">
                <a16:creationId xmlns:a16="http://schemas.microsoft.com/office/drawing/2014/main" id="{2A37ED3C-4058-B6FA-88BD-36DBEF2197B0}"/>
              </a:ext>
            </a:extLst>
          </p:cNvPr>
          <p:cNvSpPr txBox="1"/>
          <p:nvPr/>
        </p:nvSpPr>
        <p:spPr>
          <a:xfrm>
            <a:off x="10475478" y="3944814"/>
            <a:ext cx="1324973" cy="369332"/>
          </a:xfrm>
          <a:prstGeom prst="rect">
            <a:avLst/>
          </a:prstGeom>
          <a:noFill/>
        </p:spPr>
        <p:txBody>
          <a:bodyPr wrap="square" rtlCol="0">
            <a:spAutoFit/>
          </a:bodyPr>
          <a:lstStyle/>
          <a:p>
            <a:r>
              <a:rPr lang="es-CO" sz="1800" dirty="0"/>
              <a:t>TRATRK</a:t>
            </a:r>
          </a:p>
        </p:txBody>
      </p:sp>
      <p:sp>
        <p:nvSpPr>
          <p:cNvPr id="34" name="TextBox 33">
            <a:extLst>
              <a:ext uri="{FF2B5EF4-FFF2-40B4-BE49-F238E27FC236}">
                <a16:creationId xmlns:a16="http://schemas.microsoft.com/office/drawing/2014/main" id="{EC09ECD0-A395-0B47-ED03-36B5B2299A24}"/>
              </a:ext>
            </a:extLst>
          </p:cNvPr>
          <p:cNvSpPr txBox="1"/>
          <p:nvPr/>
        </p:nvSpPr>
        <p:spPr>
          <a:xfrm>
            <a:off x="10517846" y="5359781"/>
            <a:ext cx="1383914" cy="369332"/>
          </a:xfrm>
          <a:prstGeom prst="rect">
            <a:avLst/>
          </a:prstGeom>
          <a:noFill/>
        </p:spPr>
        <p:txBody>
          <a:bodyPr wrap="square" rtlCol="0">
            <a:spAutoFit/>
          </a:bodyPr>
          <a:lstStyle/>
          <a:p>
            <a:r>
              <a:rPr lang="es-CO" sz="1800" dirty="0"/>
              <a:t>TRAMCY</a:t>
            </a:r>
          </a:p>
        </p:txBody>
      </p:sp>
      <p:pic>
        <p:nvPicPr>
          <p:cNvPr id="35" name="synthesize - 2025-02-14T003031.200">
            <a:hlinkClick r:id="" action="ppaction://media"/>
            <a:extLst>
              <a:ext uri="{FF2B5EF4-FFF2-40B4-BE49-F238E27FC236}">
                <a16:creationId xmlns:a16="http://schemas.microsoft.com/office/drawing/2014/main" id="{B9DE3F13-113D-A135-5156-BFB18C3A75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62810" y="1094579"/>
            <a:ext cx="984910" cy="984910"/>
          </a:xfrm>
          <a:prstGeom prst="rect">
            <a:avLst/>
          </a:prstGeom>
        </p:spPr>
      </p:pic>
    </p:spTree>
    <p:extLst>
      <p:ext uri="{BB962C8B-B14F-4D97-AF65-F5344CB8AC3E}">
        <p14:creationId xmlns:p14="http://schemas.microsoft.com/office/powerpoint/2010/main" val="217222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752"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E00A4547-6A42-1630-FFD2-ACE3ECDDF778}"/>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A469D18-7845-BD7D-8FA1-BA8A1FE6AA43}"/>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14</a:t>
            </a:fld>
            <a:endParaRPr lang="sv-SE" sz="1000" b="1" dirty="0">
              <a:solidFill>
                <a:schemeClr val="bg1"/>
              </a:solidFill>
            </a:endParaRPr>
          </a:p>
        </p:txBody>
      </p:sp>
      <p:sp>
        <p:nvSpPr>
          <p:cNvPr id="5" name="Rectangle 4">
            <a:extLst>
              <a:ext uri="{FF2B5EF4-FFF2-40B4-BE49-F238E27FC236}">
                <a16:creationId xmlns:a16="http://schemas.microsoft.com/office/drawing/2014/main" id="{97515E9A-0775-25B6-797F-F33F29963078}"/>
              </a:ext>
            </a:extLst>
          </p:cNvPr>
          <p:cNvSpPr/>
          <p:nvPr/>
        </p:nvSpPr>
        <p:spPr>
          <a:xfrm>
            <a:off x="472545" y="1643063"/>
            <a:ext cx="682751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13.3.2 Troca de combustível no setor de transportes</a:t>
            </a:r>
          </a:p>
        </p:txBody>
      </p:sp>
      <p:sp>
        <p:nvSpPr>
          <p:cNvPr id="6" name="Title 10">
            <a:extLst>
              <a:ext uri="{FF2B5EF4-FFF2-40B4-BE49-F238E27FC236}">
                <a16:creationId xmlns:a16="http://schemas.microsoft.com/office/drawing/2014/main" id="{932D37D8-8AA7-5C56-FEA5-BB00FFE89AFB}"/>
              </a:ext>
            </a:extLst>
          </p:cNvPr>
          <p:cNvSpPr txBox="1">
            <a:spLocks/>
          </p:cNvSpPr>
          <p:nvPr/>
        </p:nvSpPr>
        <p:spPr>
          <a:xfrm>
            <a:off x="472546" y="198124"/>
            <a:ext cx="11100329" cy="14449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13.3 Modelagem do setor de transportes usando o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endParaRPr>
          </a:p>
        </p:txBody>
      </p:sp>
      <p:sp>
        <p:nvSpPr>
          <p:cNvPr id="35" name="Rectangle 34">
            <a:extLst>
              <a:ext uri="{FF2B5EF4-FFF2-40B4-BE49-F238E27FC236}">
                <a16:creationId xmlns:a16="http://schemas.microsoft.com/office/drawing/2014/main" id="{4C67A717-BABE-79CB-74A9-DF5910223C59}"/>
              </a:ext>
            </a:extLst>
          </p:cNvPr>
          <p:cNvSpPr/>
          <p:nvPr/>
        </p:nvSpPr>
        <p:spPr>
          <a:xfrm>
            <a:off x="1643370" y="2661261"/>
            <a:ext cx="2591758" cy="583508"/>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Carro </a:t>
            </a:r>
            <a:r>
              <a:rPr lang="es-CO" sz="1800" dirty="0" err="1">
                <a:solidFill>
                  <a:sysClr val="windowText" lastClr="000000"/>
                </a:solidFill>
              </a:rPr>
              <a:t>a gasolina</a:t>
            </a:r>
          </a:p>
        </p:txBody>
      </p:sp>
      <p:cxnSp>
        <p:nvCxnSpPr>
          <p:cNvPr id="36" name="Straight Arrow Connector 35">
            <a:extLst>
              <a:ext uri="{FF2B5EF4-FFF2-40B4-BE49-F238E27FC236}">
                <a16:creationId xmlns:a16="http://schemas.microsoft.com/office/drawing/2014/main" id="{3DB45F4C-410B-B224-58C5-B6EE7D729480}"/>
              </a:ext>
            </a:extLst>
          </p:cNvPr>
          <p:cNvCxnSpPr>
            <a:cxnSpLocks/>
            <a:stCxn id="35" idx="3"/>
          </p:cNvCxnSpPr>
          <p:nvPr/>
        </p:nvCxnSpPr>
        <p:spPr>
          <a:xfrm>
            <a:off x="4235128" y="2953015"/>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39FA3C44-C2AB-CD14-92CE-4A8580A1B5EB}"/>
              </a:ext>
            </a:extLst>
          </p:cNvPr>
          <p:cNvSpPr/>
          <p:nvPr/>
        </p:nvSpPr>
        <p:spPr>
          <a:xfrm>
            <a:off x="1643370" y="4125005"/>
            <a:ext cx="2591758" cy="583508"/>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Carro com GNV</a:t>
            </a:r>
          </a:p>
        </p:txBody>
      </p:sp>
      <p:cxnSp>
        <p:nvCxnSpPr>
          <p:cNvPr id="38" name="Straight Arrow Connector 37">
            <a:extLst>
              <a:ext uri="{FF2B5EF4-FFF2-40B4-BE49-F238E27FC236}">
                <a16:creationId xmlns:a16="http://schemas.microsoft.com/office/drawing/2014/main" id="{E3E7126B-814F-51F7-CE57-8AAEF39E80FB}"/>
              </a:ext>
            </a:extLst>
          </p:cNvPr>
          <p:cNvCxnSpPr>
            <a:cxnSpLocks/>
            <a:stCxn id="37" idx="3"/>
          </p:cNvCxnSpPr>
          <p:nvPr/>
        </p:nvCxnSpPr>
        <p:spPr>
          <a:xfrm>
            <a:off x="4235128" y="4416759"/>
            <a:ext cx="880105"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94081ACD-3D35-BB6D-B3B2-7924F28E1D7B}"/>
              </a:ext>
            </a:extLst>
          </p:cNvPr>
          <p:cNvSpPr/>
          <p:nvPr/>
        </p:nvSpPr>
        <p:spPr>
          <a:xfrm>
            <a:off x="1647174" y="5529263"/>
            <a:ext cx="2591758" cy="58350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Carro elétrico</a:t>
            </a:r>
          </a:p>
        </p:txBody>
      </p:sp>
      <p:cxnSp>
        <p:nvCxnSpPr>
          <p:cNvPr id="40" name="Straight Arrow Connector 39">
            <a:extLst>
              <a:ext uri="{FF2B5EF4-FFF2-40B4-BE49-F238E27FC236}">
                <a16:creationId xmlns:a16="http://schemas.microsoft.com/office/drawing/2014/main" id="{FAED4109-887E-F83E-AF90-E82513AC8566}"/>
              </a:ext>
            </a:extLst>
          </p:cNvPr>
          <p:cNvCxnSpPr>
            <a:cxnSpLocks/>
            <a:stCxn id="39" idx="3"/>
          </p:cNvCxnSpPr>
          <p:nvPr/>
        </p:nvCxnSpPr>
        <p:spPr>
          <a:xfrm>
            <a:off x="4238932" y="5821017"/>
            <a:ext cx="819151"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FF35E1ED-3358-CB90-781B-205F1E99ED0C}"/>
              </a:ext>
            </a:extLst>
          </p:cNvPr>
          <p:cNvSpPr txBox="1"/>
          <p:nvPr/>
        </p:nvSpPr>
        <p:spPr>
          <a:xfrm>
            <a:off x="4331791" y="2220644"/>
            <a:ext cx="1606560" cy="646331"/>
          </a:xfrm>
          <a:prstGeom prst="rect">
            <a:avLst/>
          </a:prstGeom>
          <a:noFill/>
        </p:spPr>
        <p:txBody>
          <a:bodyPr wrap="square" rtlCol="0">
            <a:spAutoFit/>
          </a:bodyPr>
          <a:lstStyle/>
          <a:p>
            <a:pPr algn="ctr"/>
            <a:r>
              <a:rPr lang="es-CO" sz="1800" dirty="0" err="1"/>
              <a:t>Demanda de transporte </a:t>
            </a:r>
            <a:r>
              <a:rPr lang="es-CO" sz="1800" dirty="0"/>
              <a:t>de automóveis</a:t>
            </a:r>
          </a:p>
        </p:txBody>
      </p:sp>
      <p:cxnSp>
        <p:nvCxnSpPr>
          <p:cNvPr id="42" name="Straight Arrow Connector 41">
            <a:extLst>
              <a:ext uri="{FF2B5EF4-FFF2-40B4-BE49-F238E27FC236}">
                <a16:creationId xmlns:a16="http://schemas.microsoft.com/office/drawing/2014/main" id="{F45D1B73-A076-5767-A204-642CFD9FBA58}"/>
              </a:ext>
            </a:extLst>
          </p:cNvPr>
          <p:cNvCxnSpPr>
            <a:cxnSpLocks/>
          </p:cNvCxnSpPr>
          <p:nvPr/>
        </p:nvCxnSpPr>
        <p:spPr>
          <a:xfrm>
            <a:off x="759461" y="2982053"/>
            <a:ext cx="85153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83B44E07-5673-8C86-B3A2-0CBAAC80FBFD}"/>
              </a:ext>
            </a:extLst>
          </p:cNvPr>
          <p:cNvCxnSpPr>
            <a:cxnSpLocks/>
          </p:cNvCxnSpPr>
          <p:nvPr/>
        </p:nvCxnSpPr>
        <p:spPr>
          <a:xfrm>
            <a:off x="759461" y="4445797"/>
            <a:ext cx="880105" cy="0"/>
          </a:xfrm>
          <a:prstGeom prst="straightConnector1">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47B222A0-E723-5127-2D59-90A81381CB73}"/>
              </a:ext>
            </a:extLst>
          </p:cNvPr>
          <p:cNvCxnSpPr>
            <a:cxnSpLocks/>
          </p:cNvCxnSpPr>
          <p:nvPr/>
        </p:nvCxnSpPr>
        <p:spPr>
          <a:xfrm>
            <a:off x="820417" y="5850055"/>
            <a:ext cx="81915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EC5898B6-5F44-2307-6D47-FA9D9B174119}"/>
              </a:ext>
            </a:extLst>
          </p:cNvPr>
          <p:cNvSpPr txBox="1"/>
          <p:nvPr/>
        </p:nvSpPr>
        <p:spPr>
          <a:xfrm>
            <a:off x="199631" y="2497979"/>
            <a:ext cx="1126733" cy="369332"/>
          </a:xfrm>
          <a:prstGeom prst="rect">
            <a:avLst/>
          </a:prstGeom>
          <a:noFill/>
        </p:spPr>
        <p:txBody>
          <a:bodyPr wrap="square" rtlCol="0">
            <a:spAutoFit/>
          </a:bodyPr>
          <a:lstStyle/>
          <a:p>
            <a:r>
              <a:rPr lang="es-CO" sz="1800" dirty="0" err="1"/>
              <a:t>Gasolina</a:t>
            </a:r>
            <a:endParaRPr lang="es-CO" sz="1800" dirty="0"/>
          </a:p>
        </p:txBody>
      </p:sp>
      <p:sp>
        <p:nvSpPr>
          <p:cNvPr id="46" name="TextBox 45">
            <a:extLst>
              <a:ext uri="{FF2B5EF4-FFF2-40B4-BE49-F238E27FC236}">
                <a16:creationId xmlns:a16="http://schemas.microsoft.com/office/drawing/2014/main" id="{860C413F-5B05-ACE2-58F1-E66A72E955A5}"/>
              </a:ext>
            </a:extLst>
          </p:cNvPr>
          <p:cNvSpPr txBox="1"/>
          <p:nvPr/>
        </p:nvSpPr>
        <p:spPr>
          <a:xfrm>
            <a:off x="317943" y="3987666"/>
            <a:ext cx="1250192" cy="369332"/>
          </a:xfrm>
          <a:prstGeom prst="rect">
            <a:avLst/>
          </a:prstGeom>
          <a:noFill/>
        </p:spPr>
        <p:txBody>
          <a:bodyPr wrap="square" rtlCol="0">
            <a:spAutoFit/>
          </a:bodyPr>
          <a:lstStyle/>
          <a:p>
            <a:r>
              <a:rPr lang="es-CO" sz="1800" dirty="0"/>
              <a:t>GNV</a:t>
            </a:r>
          </a:p>
        </p:txBody>
      </p:sp>
      <p:sp>
        <p:nvSpPr>
          <p:cNvPr id="47" name="TextBox 46">
            <a:extLst>
              <a:ext uri="{FF2B5EF4-FFF2-40B4-BE49-F238E27FC236}">
                <a16:creationId xmlns:a16="http://schemas.microsoft.com/office/drawing/2014/main" id="{408AD8BF-F17C-BB78-7489-544D69B69B4F}"/>
              </a:ext>
            </a:extLst>
          </p:cNvPr>
          <p:cNvSpPr txBox="1"/>
          <p:nvPr/>
        </p:nvSpPr>
        <p:spPr>
          <a:xfrm>
            <a:off x="142483" y="5405286"/>
            <a:ext cx="1383914" cy="369332"/>
          </a:xfrm>
          <a:prstGeom prst="rect">
            <a:avLst/>
          </a:prstGeom>
          <a:noFill/>
        </p:spPr>
        <p:txBody>
          <a:bodyPr wrap="square" rtlCol="0">
            <a:spAutoFit/>
          </a:bodyPr>
          <a:lstStyle/>
          <a:p>
            <a:r>
              <a:rPr lang="es-CO" sz="1800" dirty="0" err="1"/>
              <a:t>Eletricidade</a:t>
            </a:r>
            <a:endParaRPr lang="es-CO" sz="1800" dirty="0"/>
          </a:p>
        </p:txBody>
      </p:sp>
      <p:sp>
        <p:nvSpPr>
          <p:cNvPr id="48" name="TextBox 47">
            <a:extLst>
              <a:ext uri="{FF2B5EF4-FFF2-40B4-BE49-F238E27FC236}">
                <a16:creationId xmlns:a16="http://schemas.microsoft.com/office/drawing/2014/main" id="{AB6CE7CB-2F71-9FBC-C6D5-1E598CD210BF}"/>
              </a:ext>
            </a:extLst>
          </p:cNvPr>
          <p:cNvSpPr txBox="1"/>
          <p:nvPr/>
        </p:nvSpPr>
        <p:spPr>
          <a:xfrm>
            <a:off x="4206519" y="3712229"/>
            <a:ext cx="1857103" cy="646331"/>
          </a:xfrm>
          <a:prstGeom prst="rect">
            <a:avLst/>
          </a:prstGeom>
          <a:noFill/>
        </p:spPr>
        <p:txBody>
          <a:bodyPr wrap="square" rtlCol="0">
            <a:spAutoFit/>
          </a:bodyPr>
          <a:lstStyle/>
          <a:p>
            <a:pPr algn="ctr"/>
            <a:r>
              <a:rPr lang="es-CO" sz="1800" dirty="0" err="1"/>
              <a:t>Demanda de transporte </a:t>
            </a:r>
            <a:r>
              <a:rPr lang="es-CO" sz="1800" dirty="0"/>
              <a:t>de automóveis</a:t>
            </a:r>
          </a:p>
        </p:txBody>
      </p:sp>
      <p:sp>
        <p:nvSpPr>
          <p:cNvPr id="50" name="Rectangle 49">
            <a:extLst>
              <a:ext uri="{FF2B5EF4-FFF2-40B4-BE49-F238E27FC236}">
                <a16:creationId xmlns:a16="http://schemas.microsoft.com/office/drawing/2014/main" id="{8533DA18-5D7A-54E8-100A-761F21BD6DA6}"/>
              </a:ext>
            </a:extLst>
          </p:cNvPr>
          <p:cNvSpPr/>
          <p:nvPr/>
        </p:nvSpPr>
        <p:spPr>
          <a:xfrm>
            <a:off x="7528657" y="2661261"/>
            <a:ext cx="2591758" cy="583508"/>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Ônibus a diesel</a:t>
            </a:r>
          </a:p>
        </p:txBody>
      </p:sp>
      <p:cxnSp>
        <p:nvCxnSpPr>
          <p:cNvPr id="51" name="Straight Arrow Connector 50">
            <a:extLst>
              <a:ext uri="{FF2B5EF4-FFF2-40B4-BE49-F238E27FC236}">
                <a16:creationId xmlns:a16="http://schemas.microsoft.com/office/drawing/2014/main" id="{025BD6FC-8A86-E234-E7C0-C5D7EE90C65C}"/>
              </a:ext>
            </a:extLst>
          </p:cNvPr>
          <p:cNvCxnSpPr>
            <a:cxnSpLocks/>
            <a:stCxn id="50" idx="3"/>
          </p:cNvCxnSpPr>
          <p:nvPr/>
        </p:nvCxnSpPr>
        <p:spPr>
          <a:xfrm>
            <a:off x="10120415" y="2953015"/>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B399EE85-D249-4321-50A0-5BB56CA9CEC9}"/>
              </a:ext>
            </a:extLst>
          </p:cNvPr>
          <p:cNvSpPr/>
          <p:nvPr/>
        </p:nvSpPr>
        <p:spPr>
          <a:xfrm>
            <a:off x="7528657" y="4125005"/>
            <a:ext cx="2591758" cy="583508"/>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Ônibus elétrico</a:t>
            </a:r>
          </a:p>
        </p:txBody>
      </p:sp>
      <p:cxnSp>
        <p:nvCxnSpPr>
          <p:cNvPr id="53" name="Straight Arrow Connector 52">
            <a:extLst>
              <a:ext uri="{FF2B5EF4-FFF2-40B4-BE49-F238E27FC236}">
                <a16:creationId xmlns:a16="http://schemas.microsoft.com/office/drawing/2014/main" id="{4B012FDF-E7A3-F2AF-7BCE-F311FCF76F28}"/>
              </a:ext>
            </a:extLst>
          </p:cNvPr>
          <p:cNvCxnSpPr>
            <a:cxnSpLocks/>
            <a:stCxn id="52" idx="3"/>
          </p:cNvCxnSpPr>
          <p:nvPr/>
        </p:nvCxnSpPr>
        <p:spPr>
          <a:xfrm>
            <a:off x="10120415" y="4416759"/>
            <a:ext cx="880105"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6DA5401E-82A6-37E7-F825-6F267D59459C}"/>
              </a:ext>
            </a:extLst>
          </p:cNvPr>
          <p:cNvSpPr/>
          <p:nvPr/>
        </p:nvSpPr>
        <p:spPr>
          <a:xfrm>
            <a:off x="7532461" y="5529263"/>
            <a:ext cx="2591758" cy="58350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Ônibus </a:t>
            </a:r>
            <a:r>
              <a:rPr lang="es-CO" sz="1800" dirty="0" err="1">
                <a:solidFill>
                  <a:sysClr val="windowText" lastClr="000000"/>
                </a:solidFill>
              </a:rPr>
              <a:t>a hidrogênio</a:t>
            </a:r>
          </a:p>
        </p:txBody>
      </p:sp>
      <p:cxnSp>
        <p:nvCxnSpPr>
          <p:cNvPr id="55" name="Straight Arrow Connector 54">
            <a:extLst>
              <a:ext uri="{FF2B5EF4-FFF2-40B4-BE49-F238E27FC236}">
                <a16:creationId xmlns:a16="http://schemas.microsoft.com/office/drawing/2014/main" id="{2298FD47-B896-302C-E366-D1D673369CAA}"/>
              </a:ext>
            </a:extLst>
          </p:cNvPr>
          <p:cNvCxnSpPr>
            <a:cxnSpLocks/>
            <a:stCxn id="54" idx="3"/>
          </p:cNvCxnSpPr>
          <p:nvPr/>
        </p:nvCxnSpPr>
        <p:spPr>
          <a:xfrm>
            <a:off x="10124219" y="5821017"/>
            <a:ext cx="819151"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A5A653A9-2C8D-3B13-2881-714CA451DE61}"/>
              </a:ext>
            </a:extLst>
          </p:cNvPr>
          <p:cNvSpPr txBox="1"/>
          <p:nvPr/>
        </p:nvSpPr>
        <p:spPr>
          <a:xfrm>
            <a:off x="10197240" y="2060581"/>
            <a:ext cx="1606560" cy="646331"/>
          </a:xfrm>
          <a:prstGeom prst="rect">
            <a:avLst/>
          </a:prstGeom>
          <a:noFill/>
        </p:spPr>
        <p:txBody>
          <a:bodyPr wrap="square" rtlCol="0">
            <a:spAutoFit/>
          </a:bodyPr>
          <a:lstStyle/>
          <a:p>
            <a:pPr algn="ctr"/>
            <a:r>
              <a:rPr lang="es-CO" sz="1800" dirty="0" err="1"/>
              <a:t>Demanda de transporte </a:t>
            </a:r>
            <a:r>
              <a:rPr lang="es-CO" sz="1800" dirty="0"/>
              <a:t>de ônibus</a:t>
            </a:r>
          </a:p>
        </p:txBody>
      </p:sp>
      <p:cxnSp>
        <p:nvCxnSpPr>
          <p:cNvPr id="57" name="Straight Arrow Connector 56">
            <a:extLst>
              <a:ext uri="{FF2B5EF4-FFF2-40B4-BE49-F238E27FC236}">
                <a16:creationId xmlns:a16="http://schemas.microsoft.com/office/drawing/2014/main" id="{36E457D1-ABD3-5DB2-7A12-1EA57F6DA5FD}"/>
              </a:ext>
            </a:extLst>
          </p:cNvPr>
          <p:cNvCxnSpPr>
            <a:cxnSpLocks/>
          </p:cNvCxnSpPr>
          <p:nvPr/>
        </p:nvCxnSpPr>
        <p:spPr>
          <a:xfrm>
            <a:off x="6644748" y="2982053"/>
            <a:ext cx="85153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AC7E0E50-4487-0D98-C43B-5A63F223B7BA}"/>
              </a:ext>
            </a:extLst>
          </p:cNvPr>
          <p:cNvCxnSpPr>
            <a:cxnSpLocks/>
          </p:cNvCxnSpPr>
          <p:nvPr/>
        </p:nvCxnSpPr>
        <p:spPr>
          <a:xfrm>
            <a:off x="6644748" y="4445797"/>
            <a:ext cx="88010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C59C2D5B-4D89-55E9-61A2-978A0B39CE57}"/>
              </a:ext>
            </a:extLst>
          </p:cNvPr>
          <p:cNvCxnSpPr>
            <a:cxnSpLocks/>
          </p:cNvCxnSpPr>
          <p:nvPr/>
        </p:nvCxnSpPr>
        <p:spPr>
          <a:xfrm>
            <a:off x="6705704" y="5850055"/>
            <a:ext cx="81915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FF7C2525-4ED4-5039-80C6-5B7D6743B158}"/>
              </a:ext>
            </a:extLst>
          </p:cNvPr>
          <p:cNvSpPr txBox="1"/>
          <p:nvPr/>
        </p:nvSpPr>
        <p:spPr>
          <a:xfrm>
            <a:off x="6284951" y="2497979"/>
            <a:ext cx="1015106" cy="369332"/>
          </a:xfrm>
          <a:prstGeom prst="rect">
            <a:avLst/>
          </a:prstGeom>
          <a:noFill/>
        </p:spPr>
        <p:txBody>
          <a:bodyPr wrap="square" rtlCol="0">
            <a:spAutoFit/>
          </a:bodyPr>
          <a:lstStyle/>
          <a:p>
            <a:r>
              <a:rPr lang="es-CO" sz="1800" dirty="0"/>
              <a:t>Diesel</a:t>
            </a:r>
          </a:p>
        </p:txBody>
      </p:sp>
      <p:sp>
        <p:nvSpPr>
          <p:cNvPr id="61" name="TextBox 60">
            <a:extLst>
              <a:ext uri="{FF2B5EF4-FFF2-40B4-BE49-F238E27FC236}">
                <a16:creationId xmlns:a16="http://schemas.microsoft.com/office/drawing/2014/main" id="{36F3F9D6-8A8B-0A29-FAB2-56093453BC5C}"/>
              </a:ext>
            </a:extLst>
          </p:cNvPr>
          <p:cNvSpPr txBox="1"/>
          <p:nvPr/>
        </p:nvSpPr>
        <p:spPr>
          <a:xfrm>
            <a:off x="6148547" y="3987666"/>
            <a:ext cx="1383914" cy="369332"/>
          </a:xfrm>
          <a:prstGeom prst="rect">
            <a:avLst/>
          </a:prstGeom>
          <a:noFill/>
        </p:spPr>
        <p:txBody>
          <a:bodyPr wrap="square" rtlCol="0">
            <a:spAutoFit/>
          </a:bodyPr>
          <a:lstStyle/>
          <a:p>
            <a:r>
              <a:rPr lang="es-CO" sz="1800" dirty="0" err="1"/>
              <a:t>Eletricidade</a:t>
            </a:r>
            <a:endParaRPr lang="es-CO" sz="1800" dirty="0"/>
          </a:p>
        </p:txBody>
      </p:sp>
      <p:sp>
        <p:nvSpPr>
          <p:cNvPr id="62" name="TextBox 61">
            <a:extLst>
              <a:ext uri="{FF2B5EF4-FFF2-40B4-BE49-F238E27FC236}">
                <a16:creationId xmlns:a16="http://schemas.microsoft.com/office/drawing/2014/main" id="{72FBDA7B-9B5E-EF72-ECCE-85606424DC1B}"/>
              </a:ext>
            </a:extLst>
          </p:cNvPr>
          <p:cNvSpPr txBox="1"/>
          <p:nvPr/>
        </p:nvSpPr>
        <p:spPr>
          <a:xfrm>
            <a:off x="6256376" y="5405286"/>
            <a:ext cx="1383914" cy="369332"/>
          </a:xfrm>
          <a:prstGeom prst="rect">
            <a:avLst/>
          </a:prstGeom>
          <a:noFill/>
        </p:spPr>
        <p:txBody>
          <a:bodyPr wrap="square" rtlCol="0">
            <a:spAutoFit/>
          </a:bodyPr>
          <a:lstStyle/>
          <a:p>
            <a:r>
              <a:rPr lang="es-CO" sz="1800" dirty="0" err="1"/>
              <a:t>Hidrogênio</a:t>
            </a:r>
            <a:endParaRPr lang="es-CO" sz="1800" dirty="0"/>
          </a:p>
        </p:txBody>
      </p:sp>
      <p:sp>
        <p:nvSpPr>
          <p:cNvPr id="65" name="TextBox 64">
            <a:extLst>
              <a:ext uri="{FF2B5EF4-FFF2-40B4-BE49-F238E27FC236}">
                <a16:creationId xmlns:a16="http://schemas.microsoft.com/office/drawing/2014/main" id="{D005F328-278F-A95F-0AA0-536BF8558D2D}"/>
              </a:ext>
            </a:extLst>
          </p:cNvPr>
          <p:cNvSpPr txBox="1"/>
          <p:nvPr/>
        </p:nvSpPr>
        <p:spPr>
          <a:xfrm>
            <a:off x="4206519" y="5058119"/>
            <a:ext cx="1857103" cy="646331"/>
          </a:xfrm>
          <a:prstGeom prst="rect">
            <a:avLst/>
          </a:prstGeom>
          <a:noFill/>
        </p:spPr>
        <p:txBody>
          <a:bodyPr wrap="square" rtlCol="0">
            <a:spAutoFit/>
          </a:bodyPr>
          <a:lstStyle/>
          <a:p>
            <a:pPr algn="ctr"/>
            <a:r>
              <a:rPr lang="es-CO" sz="1800" dirty="0" err="1"/>
              <a:t>Demanda de transporte </a:t>
            </a:r>
            <a:r>
              <a:rPr lang="es-CO" sz="1800" dirty="0"/>
              <a:t>de automóveis</a:t>
            </a:r>
          </a:p>
        </p:txBody>
      </p:sp>
      <p:sp>
        <p:nvSpPr>
          <p:cNvPr id="66" name="TextBox 65">
            <a:extLst>
              <a:ext uri="{FF2B5EF4-FFF2-40B4-BE49-F238E27FC236}">
                <a16:creationId xmlns:a16="http://schemas.microsoft.com/office/drawing/2014/main" id="{67A3E583-6396-7033-55DB-1934D2F0BB78}"/>
              </a:ext>
            </a:extLst>
          </p:cNvPr>
          <p:cNvSpPr txBox="1"/>
          <p:nvPr/>
        </p:nvSpPr>
        <p:spPr>
          <a:xfrm>
            <a:off x="10197240" y="4901905"/>
            <a:ext cx="1606560" cy="646331"/>
          </a:xfrm>
          <a:prstGeom prst="rect">
            <a:avLst/>
          </a:prstGeom>
          <a:noFill/>
        </p:spPr>
        <p:txBody>
          <a:bodyPr wrap="square" rtlCol="0">
            <a:spAutoFit/>
          </a:bodyPr>
          <a:lstStyle/>
          <a:p>
            <a:pPr algn="ctr"/>
            <a:r>
              <a:rPr lang="es-CO" sz="1800" dirty="0" err="1"/>
              <a:t>Demanda de transporte </a:t>
            </a:r>
            <a:r>
              <a:rPr lang="es-CO" sz="1800" dirty="0"/>
              <a:t>de ônibus</a:t>
            </a:r>
          </a:p>
        </p:txBody>
      </p:sp>
      <p:sp>
        <p:nvSpPr>
          <p:cNvPr id="67" name="TextBox 66">
            <a:extLst>
              <a:ext uri="{FF2B5EF4-FFF2-40B4-BE49-F238E27FC236}">
                <a16:creationId xmlns:a16="http://schemas.microsoft.com/office/drawing/2014/main" id="{B6CBD2E5-11B6-5C84-776A-A3C7C7CE9EF0}"/>
              </a:ext>
            </a:extLst>
          </p:cNvPr>
          <p:cNvSpPr txBox="1"/>
          <p:nvPr/>
        </p:nvSpPr>
        <p:spPr>
          <a:xfrm>
            <a:off x="10205496" y="3509339"/>
            <a:ext cx="1606560" cy="646331"/>
          </a:xfrm>
          <a:prstGeom prst="rect">
            <a:avLst/>
          </a:prstGeom>
          <a:noFill/>
        </p:spPr>
        <p:txBody>
          <a:bodyPr wrap="square" rtlCol="0">
            <a:spAutoFit/>
          </a:bodyPr>
          <a:lstStyle/>
          <a:p>
            <a:pPr algn="ctr"/>
            <a:r>
              <a:rPr lang="es-CO" sz="1800" dirty="0" err="1"/>
              <a:t>Demanda de transporte </a:t>
            </a:r>
            <a:r>
              <a:rPr lang="es-CO" sz="1800" dirty="0"/>
              <a:t>de ônibus</a:t>
            </a:r>
          </a:p>
        </p:txBody>
      </p:sp>
      <p:cxnSp>
        <p:nvCxnSpPr>
          <p:cNvPr id="12" name="Straight Connector 11">
            <a:extLst>
              <a:ext uri="{FF2B5EF4-FFF2-40B4-BE49-F238E27FC236}">
                <a16:creationId xmlns:a16="http://schemas.microsoft.com/office/drawing/2014/main" id="{5B38F61F-C21D-E840-4D4A-3EA0E1627DF3}"/>
              </a:ext>
            </a:extLst>
          </p:cNvPr>
          <p:cNvCxnSpPr>
            <a:stCxn id="41" idx="2"/>
            <a:endCxn id="48" idx="0"/>
          </p:cNvCxnSpPr>
          <p:nvPr/>
        </p:nvCxnSpPr>
        <p:spPr>
          <a:xfrm>
            <a:off x="5135071" y="2866975"/>
            <a:ext cx="0" cy="845254"/>
          </a:xfrm>
          <a:prstGeom prst="line">
            <a:avLst/>
          </a:prstGeom>
          <a:ln w="28575">
            <a:solidFill>
              <a:srgbClr val="FFE28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32B52D7-A085-00F2-B25D-1AB89BAEE219}"/>
              </a:ext>
            </a:extLst>
          </p:cNvPr>
          <p:cNvCxnSpPr>
            <a:cxnSpLocks/>
            <a:stCxn id="48" idx="2"/>
            <a:endCxn id="65" idx="0"/>
          </p:cNvCxnSpPr>
          <p:nvPr/>
        </p:nvCxnSpPr>
        <p:spPr>
          <a:xfrm>
            <a:off x="5135071" y="4358560"/>
            <a:ext cx="0" cy="699559"/>
          </a:xfrm>
          <a:prstGeom prst="line">
            <a:avLst/>
          </a:prstGeom>
          <a:ln w="28575">
            <a:solidFill>
              <a:srgbClr val="FFE285"/>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A86D6DC-BCE0-CCB6-9594-48C84CEF4821}"/>
              </a:ext>
            </a:extLst>
          </p:cNvPr>
          <p:cNvCxnSpPr>
            <a:cxnSpLocks/>
            <a:stCxn id="56" idx="2"/>
            <a:endCxn id="67" idx="0"/>
          </p:cNvCxnSpPr>
          <p:nvPr/>
        </p:nvCxnSpPr>
        <p:spPr>
          <a:xfrm>
            <a:off x="11000520" y="2706912"/>
            <a:ext cx="8256" cy="802427"/>
          </a:xfrm>
          <a:prstGeom prst="line">
            <a:avLst/>
          </a:prstGeom>
          <a:ln w="28575">
            <a:solidFill>
              <a:srgbClr val="FFE285"/>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43CD529-5A97-491B-A854-77B140A14EAB}"/>
              </a:ext>
            </a:extLst>
          </p:cNvPr>
          <p:cNvCxnSpPr>
            <a:cxnSpLocks/>
            <a:stCxn id="67" idx="2"/>
            <a:endCxn id="66" idx="0"/>
          </p:cNvCxnSpPr>
          <p:nvPr/>
        </p:nvCxnSpPr>
        <p:spPr>
          <a:xfrm flipH="1">
            <a:off x="11000520" y="4155670"/>
            <a:ext cx="8256" cy="746235"/>
          </a:xfrm>
          <a:prstGeom prst="line">
            <a:avLst/>
          </a:prstGeom>
          <a:ln w="28575">
            <a:solidFill>
              <a:srgbClr val="FFE285"/>
            </a:solidFill>
          </a:ln>
        </p:spPr>
        <p:style>
          <a:lnRef idx="1">
            <a:schemeClr val="accent1"/>
          </a:lnRef>
          <a:fillRef idx="0">
            <a:schemeClr val="accent1"/>
          </a:fillRef>
          <a:effectRef idx="0">
            <a:schemeClr val="accent1"/>
          </a:effectRef>
          <a:fontRef idx="minor">
            <a:schemeClr val="tx1"/>
          </a:fontRef>
        </p:style>
      </p:cxnSp>
      <p:pic>
        <p:nvPicPr>
          <p:cNvPr id="2" name="synthesize - 2025-02-14T003105.104">
            <a:hlinkClick r:id="" action="ppaction://media"/>
            <a:extLst>
              <a:ext uri="{FF2B5EF4-FFF2-40B4-BE49-F238E27FC236}">
                <a16:creationId xmlns:a16="http://schemas.microsoft.com/office/drawing/2014/main" id="{74894C89-85F1-503C-F3E7-1EC7566BBA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69205" y="1226432"/>
            <a:ext cx="925730" cy="925730"/>
          </a:xfrm>
          <a:prstGeom prst="rect">
            <a:avLst/>
          </a:prstGeom>
        </p:spPr>
      </p:pic>
    </p:spTree>
    <p:extLst>
      <p:ext uri="{BB962C8B-B14F-4D97-AF65-F5344CB8AC3E}">
        <p14:creationId xmlns:p14="http://schemas.microsoft.com/office/powerpoint/2010/main" val="1486526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5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49825F19-BB76-DDA3-6E29-AE4E5A420163}"/>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7432CCEB-362F-6893-7450-96AA63D31409}"/>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15</a:t>
            </a:fld>
            <a:endParaRPr lang="sv-SE" sz="1000" b="1" dirty="0">
              <a:solidFill>
                <a:schemeClr val="bg1"/>
              </a:solidFill>
            </a:endParaRPr>
          </a:p>
        </p:txBody>
      </p:sp>
      <p:sp>
        <p:nvSpPr>
          <p:cNvPr id="5" name="Rectangle 4">
            <a:extLst>
              <a:ext uri="{FF2B5EF4-FFF2-40B4-BE49-F238E27FC236}">
                <a16:creationId xmlns:a16="http://schemas.microsoft.com/office/drawing/2014/main" id="{EA8FCCC4-1C00-209C-BDA1-681B4F7B1B36}"/>
              </a:ext>
            </a:extLst>
          </p:cNvPr>
          <p:cNvSpPr/>
          <p:nvPr/>
        </p:nvSpPr>
        <p:spPr>
          <a:xfrm>
            <a:off x="472546" y="1643063"/>
            <a:ext cx="8228542"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13.3.3 Definição de tecnologias de uso final no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E2E8160C-7330-9AD3-D494-905EC064ED4F}"/>
              </a:ext>
            </a:extLst>
          </p:cNvPr>
          <p:cNvSpPr txBox="1">
            <a:spLocks/>
          </p:cNvSpPr>
          <p:nvPr/>
        </p:nvSpPr>
        <p:spPr>
          <a:xfrm>
            <a:off x="472546" y="198124"/>
            <a:ext cx="11100329" cy="14449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13.3 Modelagem do setor de transportes usando o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ECBF8E93-2C06-F7E0-B3BD-0F3253E9535C}"/>
              </a:ext>
            </a:extLst>
          </p:cNvPr>
          <p:cNvSpPr/>
          <p:nvPr/>
        </p:nvSpPr>
        <p:spPr>
          <a:xfrm>
            <a:off x="472546" y="2193402"/>
            <a:ext cx="10542785" cy="4093428"/>
          </a:xfrm>
          <a:prstGeom prst="rect">
            <a:avLst/>
          </a:prstGeom>
        </p:spPr>
        <p:txBody>
          <a:bodyPr wrap="square" lIns="91440" tIns="45720" rIns="91440" bIns="45720" anchor="t">
            <a:spAutoFit/>
          </a:bodyPr>
          <a:lstStyle/>
          <a:p>
            <a:pPr>
              <a:spcAft>
                <a:spcPts val="1200"/>
              </a:spcAft>
            </a:pPr>
            <a:r>
              <a:rPr lang="en-ZA" sz="2500" dirty="0">
                <a:latin typeface="Aptos" panose="020B0004020202020204" pitchFamily="34" charset="0"/>
                <a:ea typeface="Open Sans" panose="020B0606030504020204" pitchFamily="34" charset="0"/>
                <a:cs typeface="Open Sans" panose="020B0606030504020204" pitchFamily="34" charset="0"/>
              </a:rPr>
              <a:t>Parâmetros-chave para definir as tecnologias de uso final no setor de transportes:</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Taxa de atividade de </a:t>
            </a:r>
            <a:r>
              <a:rPr lang="en-ZA" sz="2500" dirty="0" err="1">
                <a:solidFill>
                  <a:srgbClr val="000000"/>
                </a:solidFill>
                <a:latin typeface="Aptos" panose="020B0004020202020204" pitchFamily="34" charset="0"/>
                <a:ea typeface="Open Sans" panose="020B0606030504020204" pitchFamily="34" charset="0"/>
                <a:cs typeface="Open Sans" panose="020B0606030504020204" pitchFamily="34" charset="0"/>
              </a:rPr>
              <a:t>saída</a:t>
            </a: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 (</a:t>
            </a:r>
            <a:r>
              <a:rPr lang="en-ZA" sz="2500" dirty="0" err="1">
                <a:solidFill>
                  <a:srgbClr val="000000"/>
                </a:solidFill>
                <a:latin typeface="Aptos" panose="020B0004020202020204" pitchFamily="34" charset="0"/>
                <a:ea typeface="Open Sans" panose="020B0606030504020204" pitchFamily="34" charset="0"/>
                <a:cs typeface="Open Sans" panose="020B0606030504020204" pitchFamily="34" charset="0"/>
              </a:rPr>
              <a:t>OutputActivityRatio</a:t>
            </a: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Taxa de atividade de entrada (</a:t>
            </a:r>
            <a:r>
              <a:rPr lang="en-ZA" sz="2500" dirty="0" err="1">
                <a:latin typeface="Aptos" panose="020B0004020202020204" pitchFamily="34" charset="0"/>
                <a:ea typeface="Open Sans" panose="020B0606030504020204" pitchFamily="34" charset="0"/>
                <a:cs typeface="Open Sans" panose="020B0606030504020204" pitchFamily="34" charset="0"/>
              </a:rPr>
              <a:t>In</a:t>
            </a:r>
            <a:r>
              <a:rPr lang="en-ZA" sz="2500" dirty="0" err="1">
                <a:solidFill>
                  <a:srgbClr val="000000"/>
                </a:solidFill>
                <a:latin typeface="Aptos" panose="020B0004020202020204" pitchFamily="34" charset="0"/>
                <a:ea typeface="Open Sans" panose="020B0606030504020204" pitchFamily="34" charset="0"/>
                <a:cs typeface="Open Sans" panose="020B0606030504020204" pitchFamily="34" charset="0"/>
              </a:rPr>
              <a:t>putActivityRatio</a:t>
            </a: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a:t>
            </a:r>
          </a:p>
          <a:p>
            <a:pPr marL="342900" indent="-342900">
              <a:spcAft>
                <a:spcPts val="1200"/>
              </a:spcAft>
              <a:buFont typeface="Arial"/>
              <a:buChar char="•"/>
            </a:pPr>
            <a:r>
              <a:rPr lang="en-ZA" sz="2500" dirty="0">
                <a:latin typeface="Aptos" panose="020B0004020202020204" pitchFamily="34" charset="0"/>
                <a:ea typeface="Open Sans" panose="020B0606030504020204" pitchFamily="34" charset="0"/>
                <a:cs typeface="Open Sans" panose="020B0606030504020204" pitchFamily="34" charset="0"/>
              </a:rPr>
              <a:t>Custo </a:t>
            </a: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de capital (</a:t>
            </a:r>
            <a:r>
              <a:rPr lang="en-ZA" sz="2500" dirty="0" err="1">
                <a:latin typeface="Aptos" panose="020B0004020202020204" pitchFamily="34" charset="0"/>
                <a:ea typeface="Open Sans" panose="020B0606030504020204" pitchFamily="34" charset="0"/>
                <a:cs typeface="Open Sans" panose="020B0606030504020204" pitchFamily="34" charset="0"/>
              </a:rPr>
              <a:t>C</a:t>
            </a:r>
            <a:r>
              <a:rPr lang="en-ZA" sz="2500" dirty="0" err="1">
                <a:solidFill>
                  <a:srgbClr val="000000"/>
                </a:solidFill>
                <a:latin typeface="Aptos" panose="020B0004020202020204" pitchFamily="34" charset="0"/>
                <a:ea typeface="Open Sans" panose="020B0606030504020204" pitchFamily="34" charset="0"/>
                <a:cs typeface="Open Sans" panose="020B0606030504020204" pitchFamily="34" charset="0"/>
              </a:rPr>
              <a:t>apitalCost</a:t>
            </a: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a:t>
            </a:r>
          </a:p>
          <a:p>
            <a:pPr marL="342900" indent="-342900">
              <a:spcAft>
                <a:spcPts val="1200"/>
              </a:spcAft>
              <a:buFont typeface="Arial"/>
              <a:buChar char="•"/>
            </a:pPr>
            <a:r>
              <a:rPr lang="en-ZA" sz="2500" dirty="0" err="1">
                <a:latin typeface="Aptos" panose="020B0004020202020204" pitchFamily="34" charset="0"/>
                <a:ea typeface="Open Sans" panose="020B0606030504020204" pitchFamily="34" charset="0"/>
                <a:cs typeface="Open Sans" panose="020B0606030504020204" pitchFamily="34" charset="0"/>
              </a:rPr>
              <a:t>Custo</a:t>
            </a:r>
            <a:r>
              <a:rPr lang="en-ZA" sz="2500" dirty="0">
                <a:latin typeface="Aptos" panose="020B0004020202020204" pitchFamily="34" charset="0"/>
                <a:ea typeface="Open Sans" panose="020B0606030504020204" pitchFamily="34" charset="0"/>
                <a:cs typeface="Open Sans" panose="020B0606030504020204" pitchFamily="34" charset="0"/>
              </a:rPr>
              <a:t> </a:t>
            </a:r>
            <a:r>
              <a:rPr lang="en-ZA" sz="2500" dirty="0" err="1">
                <a:solidFill>
                  <a:srgbClr val="000000"/>
                </a:solidFill>
                <a:latin typeface="Aptos" panose="020B0004020202020204" pitchFamily="34" charset="0"/>
                <a:ea typeface="Open Sans" panose="020B0606030504020204" pitchFamily="34" charset="0"/>
                <a:cs typeface="Open Sans" panose="020B0606030504020204" pitchFamily="34" charset="0"/>
              </a:rPr>
              <a:t>fixo</a:t>
            </a: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 (</a:t>
            </a:r>
            <a:r>
              <a:rPr lang="en-ZA" sz="2500" dirty="0" err="1">
                <a:solidFill>
                  <a:srgbClr val="000000"/>
                </a:solidFill>
                <a:latin typeface="Aptos" panose="020B0004020202020204" pitchFamily="34" charset="0"/>
                <a:ea typeface="Open Sans" panose="020B0606030504020204" pitchFamily="34" charset="0"/>
                <a:cs typeface="Open Sans" panose="020B0606030504020204" pitchFamily="34" charset="0"/>
              </a:rPr>
              <a:t>FixedCost</a:t>
            </a: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a:t>
            </a:r>
          </a:p>
          <a:p>
            <a:pPr marL="342900" indent="-342900">
              <a:spcAft>
                <a:spcPts val="1200"/>
              </a:spcAft>
              <a:buFont typeface="Arial"/>
              <a:buChar char="•"/>
            </a:pPr>
            <a:r>
              <a:rPr lang="en-ZA" sz="2500" dirty="0" err="1">
                <a:solidFill>
                  <a:srgbClr val="000000"/>
                </a:solidFill>
                <a:latin typeface="Aptos" panose="020B0004020202020204" pitchFamily="34" charset="0"/>
                <a:ea typeface="Open Sans" panose="020B0606030504020204" pitchFamily="34" charset="0"/>
                <a:cs typeface="Open Sans" panose="020B0606030504020204" pitchFamily="34" charset="0"/>
              </a:rPr>
              <a:t>Capacidade</a:t>
            </a: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 residual (</a:t>
            </a:r>
            <a:r>
              <a:rPr lang="en-ZA" sz="2500" dirty="0" err="1">
                <a:solidFill>
                  <a:srgbClr val="000000"/>
                </a:solidFill>
                <a:latin typeface="Aptos" panose="020B0004020202020204" pitchFamily="34" charset="0"/>
                <a:ea typeface="Open Sans" panose="020B0606030504020204" pitchFamily="34" charset="0"/>
                <a:cs typeface="Open Sans" panose="020B0606030504020204" pitchFamily="34" charset="0"/>
              </a:rPr>
              <a:t>ResidualCapacity</a:t>
            </a: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Vida </a:t>
            </a:r>
            <a:r>
              <a:rPr lang="en-ZA" sz="2500" dirty="0" err="1">
                <a:solidFill>
                  <a:srgbClr val="000000"/>
                </a:solidFill>
                <a:latin typeface="Aptos" panose="020B0004020202020204" pitchFamily="34" charset="0"/>
                <a:ea typeface="Open Sans" panose="020B0606030504020204" pitchFamily="34" charset="0"/>
                <a:cs typeface="Open Sans" panose="020B0606030504020204" pitchFamily="34" charset="0"/>
              </a:rPr>
              <a:t>operacional</a:t>
            </a: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 (</a:t>
            </a:r>
            <a:r>
              <a:rPr lang="en-ZA" sz="2500" dirty="0" err="1">
                <a:solidFill>
                  <a:srgbClr val="000000"/>
                </a:solidFill>
                <a:latin typeface="Aptos" panose="020B0004020202020204" pitchFamily="34" charset="0"/>
                <a:ea typeface="Open Sans" panose="020B0606030504020204" pitchFamily="34" charset="0"/>
                <a:cs typeface="Open Sans" panose="020B0606030504020204" pitchFamily="34" charset="0"/>
              </a:rPr>
              <a:t>OperationalLife</a:t>
            </a: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a:t>
            </a:r>
          </a:p>
        </p:txBody>
      </p:sp>
      <p:pic>
        <p:nvPicPr>
          <p:cNvPr id="4" name="synthesize - 2025-02-14T003138.721">
            <a:hlinkClick r:id="" action="ppaction://media"/>
            <a:extLst>
              <a:ext uri="{FF2B5EF4-FFF2-40B4-BE49-F238E27FC236}">
                <a16:creationId xmlns:a16="http://schemas.microsoft.com/office/drawing/2014/main" id="{03A81C5C-0239-E2B5-9477-AD4F84F8FC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99049" y="1144462"/>
            <a:ext cx="973826" cy="973826"/>
          </a:xfrm>
          <a:prstGeom prst="rect">
            <a:avLst/>
          </a:prstGeom>
        </p:spPr>
      </p:pic>
    </p:spTree>
    <p:extLst>
      <p:ext uri="{BB962C8B-B14F-4D97-AF65-F5344CB8AC3E}">
        <p14:creationId xmlns:p14="http://schemas.microsoft.com/office/powerpoint/2010/main" val="270104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2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272C1787-24BE-5AEB-70A4-3CA65B71B4BE}"/>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DE8E4830-3675-A99F-135E-392E398A34AB}"/>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16</a:t>
            </a:fld>
            <a:endParaRPr lang="sv-SE" sz="1000" b="1" dirty="0">
              <a:solidFill>
                <a:schemeClr val="bg1"/>
              </a:solidFill>
            </a:endParaRPr>
          </a:p>
        </p:txBody>
      </p:sp>
      <p:sp>
        <p:nvSpPr>
          <p:cNvPr id="5" name="Rectangle 4">
            <a:extLst>
              <a:ext uri="{FF2B5EF4-FFF2-40B4-BE49-F238E27FC236}">
                <a16:creationId xmlns:a16="http://schemas.microsoft.com/office/drawing/2014/main" id="{CC322ABE-AB8F-787E-6A5D-65092F543E91}"/>
              </a:ext>
            </a:extLst>
          </p:cNvPr>
          <p:cNvSpPr/>
          <p:nvPr/>
        </p:nvSpPr>
        <p:spPr>
          <a:xfrm>
            <a:off x="472546" y="1643063"/>
            <a:ext cx="850000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13.3.4 Exemplo de tecnologias de uso final no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71AD319A-127B-1525-AAFC-1D15D233A654}"/>
              </a:ext>
            </a:extLst>
          </p:cNvPr>
          <p:cNvSpPr txBox="1">
            <a:spLocks/>
          </p:cNvSpPr>
          <p:nvPr/>
        </p:nvSpPr>
        <p:spPr>
          <a:xfrm>
            <a:off x="472546" y="198124"/>
            <a:ext cx="11100329" cy="14449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13.3 Modelagem do setor de transportes usando o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E3DBE9A4-50CB-51D2-02A0-9C9BA6E72C37}"/>
              </a:ext>
            </a:extLst>
          </p:cNvPr>
          <p:cNvSpPr/>
          <p:nvPr/>
        </p:nvSpPr>
        <p:spPr>
          <a:xfrm>
            <a:off x="180179" y="2422002"/>
            <a:ext cx="5337659" cy="3554819"/>
          </a:xfrm>
          <a:prstGeom prst="rect">
            <a:avLst/>
          </a:prstGeom>
        </p:spPr>
        <p:txBody>
          <a:bodyPr wrap="square" lIns="91440" tIns="45720" rIns="91440" bIns="45720" anchor="t">
            <a:spAutoFit/>
          </a:bodyPr>
          <a:lstStyle/>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Taxa de atividade de saída: 1</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Taxa de atividade de entrada: 2 </a:t>
            </a:r>
            <a:r>
              <a:rPr lang="en-ZA" sz="2500" dirty="0" err="1">
                <a:solidFill>
                  <a:srgbClr val="000000"/>
                </a:solidFill>
                <a:latin typeface="Aptos" panose="020B0004020202020204" pitchFamily="34" charset="0"/>
                <a:ea typeface="Open Sans" panose="020B0606030504020204" pitchFamily="34" charset="0"/>
                <a:cs typeface="Open Sans" panose="020B0606030504020204" pitchFamily="34" charset="0"/>
              </a:rPr>
              <a:t>PJ/Gpkm</a:t>
            </a:r>
            <a:endPar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endParaRPr>
          </a:p>
          <a:p>
            <a:pPr marL="342900" indent="-342900">
              <a:spcAft>
                <a:spcPts val="1200"/>
              </a:spcAft>
              <a:buFont typeface="Arial"/>
              <a:buChar char="•"/>
            </a:pPr>
            <a:r>
              <a:rPr lang="en-ZA" sz="2500" dirty="0">
                <a:latin typeface="Aptos" panose="020B0004020202020204" pitchFamily="34" charset="0"/>
                <a:ea typeface="Open Sans" panose="020B0606030504020204" pitchFamily="34" charset="0"/>
                <a:cs typeface="Open Sans" panose="020B0606030504020204" pitchFamily="34" charset="0"/>
              </a:rPr>
              <a:t>Custo </a:t>
            </a: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de capital</a:t>
            </a:r>
            <a:r>
              <a:rPr lang="en-ZA" sz="2500" dirty="0">
                <a:latin typeface="Aptos" panose="020B0004020202020204" pitchFamily="34" charset="0"/>
                <a:ea typeface="Open Sans" panose="020B0606030504020204" pitchFamily="34" charset="0"/>
                <a:cs typeface="Open Sans" panose="020B0606030504020204" pitchFamily="34" charset="0"/>
              </a:rPr>
              <a:t>: 130 </a:t>
            </a:r>
            <a:r>
              <a:rPr lang="en-ZA" sz="2500" dirty="0" err="1">
                <a:latin typeface="Aptos" panose="020B0004020202020204" pitchFamily="34" charset="0"/>
                <a:ea typeface="Open Sans" panose="020B0606030504020204" pitchFamily="34" charset="0"/>
                <a:cs typeface="Open Sans" panose="020B0606030504020204" pitchFamily="34" charset="0"/>
              </a:rPr>
              <a:t>MUSD/Gpkm</a:t>
            </a:r>
            <a:endParaRPr lang="en-ZA" sz="2500" dirty="0">
              <a:latin typeface="Aptos" panose="020B0004020202020204" pitchFamily="34" charset="0"/>
              <a:ea typeface="Open Sans" panose="020B0606030504020204" pitchFamily="34" charset="0"/>
              <a:cs typeface="Open Sans" panose="020B0606030504020204" pitchFamily="34" charset="0"/>
            </a:endParaRPr>
          </a:p>
          <a:p>
            <a:pPr marL="342900" indent="-342900">
              <a:spcAft>
                <a:spcPts val="1200"/>
              </a:spcAft>
              <a:buFont typeface="Arial"/>
              <a:buChar char="•"/>
            </a:pPr>
            <a:r>
              <a:rPr lang="en-ZA" sz="2500" dirty="0">
                <a:latin typeface="Aptos" panose="020B0004020202020204" pitchFamily="34" charset="0"/>
                <a:ea typeface="Open Sans" panose="020B0606030504020204" pitchFamily="34" charset="0"/>
                <a:cs typeface="Open Sans" panose="020B0606030504020204" pitchFamily="34" charset="0"/>
              </a:rPr>
              <a:t>Custo </a:t>
            </a: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fixo</a:t>
            </a:r>
            <a:r>
              <a:rPr lang="en-ZA" sz="2500" dirty="0">
                <a:latin typeface="Aptos" panose="020B0004020202020204" pitchFamily="34" charset="0"/>
                <a:ea typeface="Open Sans" panose="020B0606030504020204" pitchFamily="34" charset="0"/>
                <a:cs typeface="Open Sans" panose="020B0606030504020204" pitchFamily="34" charset="0"/>
              </a:rPr>
              <a:t>: 20 </a:t>
            </a:r>
            <a:r>
              <a:rPr lang="en-ZA" sz="2500" dirty="0" err="1">
                <a:latin typeface="Aptos" panose="020B0004020202020204" pitchFamily="34" charset="0"/>
                <a:ea typeface="Open Sans" panose="020B0606030504020204" pitchFamily="34" charset="0"/>
                <a:cs typeface="Open Sans" panose="020B0606030504020204" pitchFamily="34" charset="0"/>
              </a:rPr>
              <a:t>MUSD/Gpkm</a:t>
            </a:r>
            <a:endParaRPr lang="en-ZA" sz="2500" dirty="0">
              <a:latin typeface="Aptos" panose="020B0004020202020204" pitchFamily="34" charset="0"/>
              <a:ea typeface="Open Sans" panose="020B0606030504020204" pitchFamily="34" charset="0"/>
              <a:cs typeface="Open Sans" panose="020B0606030504020204" pitchFamily="34" charset="0"/>
            </a:endParaRP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Capacidade residual: 31,8 </a:t>
            </a:r>
            <a:r>
              <a:rPr lang="en-ZA" sz="2500" dirty="0" err="1">
                <a:solidFill>
                  <a:srgbClr val="000000"/>
                </a:solidFill>
                <a:latin typeface="Aptos" panose="020B0004020202020204" pitchFamily="34" charset="0"/>
                <a:ea typeface="Open Sans" panose="020B0606030504020204" pitchFamily="34" charset="0"/>
                <a:cs typeface="Open Sans" panose="020B0606030504020204" pitchFamily="34" charset="0"/>
              </a:rPr>
              <a:t>Gpkm</a:t>
            </a:r>
            <a:endPar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endParaRP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Vida operacional: </a:t>
            </a:r>
            <a:r>
              <a:rPr lang="en-ZA" sz="2500" dirty="0">
                <a:latin typeface="Aptos" panose="020B0004020202020204" pitchFamily="34" charset="0"/>
                <a:ea typeface="Open Sans" panose="020B0606030504020204" pitchFamily="34" charset="0"/>
                <a:cs typeface="Open Sans" panose="020B0606030504020204" pitchFamily="34" charset="0"/>
              </a:rPr>
              <a:t>20 </a:t>
            </a: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anos</a:t>
            </a:r>
          </a:p>
        </p:txBody>
      </p:sp>
      <p:sp>
        <p:nvSpPr>
          <p:cNvPr id="4" name="Rectangle 3">
            <a:extLst>
              <a:ext uri="{FF2B5EF4-FFF2-40B4-BE49-F238E27FC236}">
                <a16:creationId xmlns:a16="http://schemas.microsoft.com/office/drawing/2014/main" id="{C899E100-A6F9-7164-AF9E-524233990D42}"/>
              </a:ext>
            </a:extLst>
          </p:cNvPr>
          <p:cNvSpPr/>
          <p:nvPr/>
        </p:nvSpPr>
        <p:spPr>
          <a:xfrm>
            <a:off x="6972603" y="2716072"/>
            <a:ext cx="2591758" cy="583508"/>
          </a:xfrm>
          <a:prstGeom prst="rect">
            <a:avLst/>
          </a:prstGeom>
          <a:noFill/>
          <a:ln w="3810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Carro </a:t>
            </a:r>
            <a:r>
              <a:rPr lang="es-CO" sz="1800" dirty="0" err="1">
                <a:solidFill>
                  <a:sysClr val="windowText" lastClr="000000"/>
                </a:solidFill>
              </a:rPr>
              <a:t>a gasolina</a:t>
            </a:r>
          </a:p>
        </p:txBody>
      </p:sp>
      <p:cxnSp>
        <p:nvCxnSpPr>
          <p:cNvPr id="7" name="Straight Arrow Connector 6">
            <a:extLst>
              <a:ext uri="{FF2B5EF4-FFF2-40B4-BE49-F238E27FC236}">
                <a16:creationId xmlns:a16="http://schemas.microsoft.com/office/drawing/2014/main" id="{CF220877-DBDF-B522-58AE-0AB10DACC9EC}"/>
              </a:ext>
            </a:extLst>
          </p:cNvPr>
          <p:cNvCxnSpPr>
            <a:cxnSpLocks/>
            <a:stCxn id="4" idx="3"/>
          </p:cNvCxnSpPr>
          <p:nvPr/>
        </p:nvCxnSpPr>
        <p:spPr>
          <a:xfrm>
            <a:off x="9564361" y="3007826"/>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63AD400A-AF45-240F-F280-3C8BC03AE68C}"/>
              </a:ext>
            </a:extLst>
          </p:cNvPr>
          <p:cNvSpPr/>
          <p:nvPr/>
        </p:nvSpPr>
        <p:spPr>
          <a:xfrm>
            <a:off x="6972603" y="3822621"/>
            <a:ext cx="2591758" cy="583508"/>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DEMTRACARGSL</a:t>
            </a:r>
          </a:p>
        </p:txBody>
      </p:sp>
      <p:cxnSp>
        <p:nvCxnSpPr>
          <p:cNvPr id="9" name="Straight Arrow Connector 8">
            <a:extLst>
              <a:ext uri="{FF2B5EF4-FFF2-40B4-BE49-F238E27FC236}">
                <a16:creationId xmlns:a16="http://schemas.microsoft.com/office/drawing/2014/main" id="{F73E3A83-C73C-685C-1537-D4F03CFE6AD0}"/>
              </a:ext>
            </a:extLst>
          </p:cNvPr>
          <p:cNvCxnSpPr>
            <a:cxnSpLocks/>
            <a:stCxn id="8" idx="3"/>
          </p:cNvCxnSpPr>
          <p:nvPr/>
        </p:nvCxnSpPr>
        <p:spPr>
          <a:xfrm>
            <a:off x="9564361" y="4114375"/>
            <a:ext cx="880105"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0EE7A23-96CC-BF18-CF5C-8048782BF917}"/>
              </a:ext>
            </a:extLst>
          </p:cNvPr>
          <p:cNvSpPr txBox="1"/>
          <p:nvPr/>
        </p:nvSpPr>
        <p:spPr>
          <a:xfrm>
            <a:off x="10243581" y="2305321"/>
            <a:ext cx="1618465" cy="646331"/>
          </a:xfrm>
          <a:prstGeom prst="rect">
            <a:avLst/>
          </a:prstGeom>
          <a:noFill/>
        </p:spPr>
        <p:txBody>
          <a:bodyPr wrap="square" rtlCol="0">
            <a:spAutoFit/>
          </a:bodyPr>
          <a:lstStyle/>
          <a:p>
            <a:pPr algn="ctr"/>
            <a:r>
              <a:rPr lang="es-CO" sz="1800" dirty="0" err="1"/>
              <a:t>Demanda de transporte </a:t>
            </a:r>
            <a:r>
              <a:rPr lang="es-CO" sz="1800" dirty="0"/>
              <a:t>de automóveis</a:t>
            </a:r>
          </a:p>
        </p:txBody>
      </p:sp>
      <p:cxnSp>
        <p:nvCxnSpPr>
          <p:cNvPr id="11" name="Straight Arrow Connector 10">
            <a:extLst>
              <a:ext uri="{FF2B5EF4-FFF2-40B4-BE49-F238E27FC236}">
                <a16:creationId xmlns:a16="http://schemas.microsoft.com/office/drawing/2014/main" id="{C926B713-493D-C08A-5165-4EF61A6D74F7}"/>
              </a:ext>
            </a:extLst>
          </p:cNvPr>
          <p:cNvCxnSpPr>
            <a:cxnSpLocks/>
          </p:cNvCxnSpPr>
          <p:nvPr/>
        </p:nvCxnSpPr>
        <p:spPr>
          <a:xfrm>
            <a:off x="6088694" y="3036864"/>
            <a:ext cx="851530" cy="0"/>
          </a:xfrm>
          <a:prstGeom prst="straightConnector1">
            <a:avLst/>
          </a:prstGeom>
          <a:ln w="381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D25025A-8AA0-DDDB-3404-59288BE005D4}"/>
              </a:ext>
            </a:extLst>
          </p:cNvPr>
          <p:cNvCxnSpPr>
            <a:cxnSpLocks/>
          </p:cNvCxnSpPr>
          <p:nvPr/>
        </p:nvCxnSpPr>
        <p:spPr>
          <a:xfrm>
            <a:off x="6088694" y="4143413"/>
            <a:ext cx="880105" cy="0"/>
          </a:xfrm>
          <a:prstGeom prst="straightConnector1">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19F6672-D679-B367-3DE5-E2372AA3A494}"/>
              </a:ext>
            </a:extLst>
          </p:cNvPr>
          <p:cNvSpPr txBox="1"/>
          <p:nvPr/>
        </p:nvSpPr>
        <p:spPr>
          <a:xfrm>
            <a:off x="5237164" y="2552790"/>
            <a:ext cx="1618465" cy="369332"/>
          </a:xfrm>
          <a:prstGeom prst="rect">
            <a:avLst/>
          </a:prstGeom>
          <a:noFill/>
        </p:spPr>
        <p:txBody>
          <a:bodyPr wrap="square" rtlCol="0">
            <a:spAutoFit/>
          </a:bodyPr>
          <a:lstStyle/>
          <a:p>
            <a:r>
              <a:rPr lang="es-CO" sz="1800" dirty="0" err="1"/>
              <a:t>Gasolina</a:t>
            </a:r>
            <a:endParaRPr lang="es-CO" sz="1800" dirty="0"/>
          </a:p>
        </p:txBody>
      </p:sp>
      <p:sp>
        <p:nvSpPr>
          <p:cNvPr id="14" name="TextBox 13">
            <a:extLst>
              <a:ext uri="{FF2B5EF4-FFF2-40B4-BE49-F238E27FC236}">
                <a16:creationId xmlns:a16="http://schemas.microsoft.com/office/drawing/2014/main" id="{92A3B442-DF70-7716-EFFA-CD4E9C0072D6}"/>
              </a:ext>
            </a:extLst>
          </p:cNvPr>
          <p:cNvSpPr txBox="1"/>
          <p:nvPr/>
        </p:nvSpPr>
        <p:spPr>
          <a:xfrm>
            <a:off x="9818673" y="3629429"/>
            <a:ext cx="1256859" cy="369332"/>
          </a:xfrm>
          <a:prstGeom prst="rect">
            <a:avLst/>
          </a:prstGeom>
          <a:noFill/>
        </p:spPr>
        <p:txBody>
          <a:bodyPr wrap="square" rtlCol="0">
            <a:spAutoFit/>
          </a:bodyPr>
          <a:lstStyle/>
          <a:p>
            <a:pPr algn="ctr"/>
            <a:r>
              <a:rPr lang="es-CO" sz="1800" dirty="0"/>
              <a:t>TRACAR</a:t>
            </a:r>
          </a:p>
        </p:txBody>
      </p:sp>
      <p:sp>
        <p:nvSpPr>
          <p:cNvPr id="15" name="TextBox 14">
            <a:extLst>
              <a:ext uri="{FF2B5EF4-FFF2-40B4-BE49-F238E27FC236}">
                <a16:creationId xmlns:a16="http://schemas.microsoft.com/office/drawing/2014/main" id="{3786A2C5-382C-3588-34C0-117CD7F19FDF}"/>
              </a:ext>
            </a:extLst>
          </p:cNvPr>
          <p:cNvSpPr txBox="1"/>
          <p:nvPr/>
        </p:nvSpPr>
        <p:spPr>
          <a:xfrm>
            <a:off x="5772150" y="3665217"/>
            <a:ext cx="1065713" cy="369332"/>
          </a:xfrm>
          <a:prstGeom prst="rect">
            <a:avLst/>
          </a:prstGeom>
          <a:noFill/>
        </p:spPr>
        <p:txBody>
          <a:bodyPr wrap="square" rtlCol="0">
            <a:spAutoFit/>
          </a:bodyPr>
          <a:lstStyle/>
          <a:p>
            <a:r>
              <a:rPr lang="es-CO" sz="1800" dirty="0"/>
              <a:t>GSL</a:t>
            </a:r>
          </a:p>
        </p:txBody>
      </p:sp>
      <p:sp>
        <p:nvSpPr>
          <p:cNvPr id="16" name="TextBox 15">
            <a:extLst>
              <a:ext uri="{FF2B5EF4-FFF2-40B4-BE49-F238E27FC236}">
                <a16:creationId xmlns:a16="http://schemas.microsoft.com/office/drawing/2014/main" id="{C1EDD81E-EEC7-861F-390F-7C595A8FE1A1}"/>
              </a:ext>
            </a:extLst>
          </p:cNvPr>
          <p:cNvSpPr txBox="1"/>
          <p:nvPr/>
        </p:nvSpPr>
        <p:spPr>
          <a:xfrm>
            <a:off x="5027496" y="4777644"/>
            <a:ext cx="6409642" cy="1354217"/>
          </a:xfrm>
          <a:prstGeom prst="rect">
            <a:avLst/>
          </a:prstGeom>
          <a:noFill/>
        </p:spPr>
        <p:txBody>
          <a:bodyPr wrap="square">
            <a:spAutoFit/>
          </a:bodyPr>
          <a:lstStyle/>
          <a:p>
            <a:pPr algn="ctr">
              <a:spcAft>
                <a:spcPts val="1200"/>
              </a:spcAft>
            </a:pPr>
            <a:r>
              <a:rPr lang="en-ZA" sz="2400" dirty="0">
                <a:latin typeface="Aptos" panose="020B0004020202020204" pitchFamily="34" charset="0"/>
                <a:ea typeface="Open Sans" panose="020B0606030504020204" pitchFamily="34" charset="0"/>
                <a:cs typeface="Open Sans" panose="020B0606030504020204" pitchFamily="34" charset="0"/>
              </a:rPr>
              <a:t>Se a eficiência for </a:t>
            </a:r>
            <a:r>
              <a:rPr lang="en-ZA" sz="2400" dirty="0">
                <a:solidFill>
                  <a:schemeClr val="accent2">
                    <a:lumMod val="75000"/>
                  </a:schemeClr>
                </a:solidFill>
                <a:latin typeface="Aptos" panose="020B0004020202020204" pitchFamily="34" charset="0"/>
                <a:ea typeface="Open Sans" panose="020B0606030504020204" pitchFamily="34" charset="0"/>
                <a:cs typeface="Open Sans" panose="020B0606030504020204" pitchFamily="34" charset="0"/>
              </a:rPr>
              <a:t>0,5 Gpkm/PJ </a:t>
            </a:r>
            <a:r>
              <a:rPr lang="en-ZA" sz="2400" dirty="0">
                <a:latin typeface="Aptos" panose="020B0004020202020204" pitchFamily="34" charset="0"/>
                <a:ea typeface="Open Sans" panose="020B0606030504020204" pitchFamily="34" charset="0"/>
                <a:cs typeface="Open Sans" panose="020B0606030504020204" pitchFamily="34" charset="0"/>
              </a:rPr>
              <a:t>e a taxa de atividade de saída (TRACAR) for 1:</a:t>
            </a:r>
          </a:p>
          <a:p>
            <a:pPr algn="ctr">
              <a:spcAft>
                <a:spcPts val="1200"/>
              </a:spcAft>
            </a:pPr>
            <a:r>
              <a:rPr lang="en-ZA" sz="2400" dirty="0">
                <a:latin typeface="Aptos" panose="020B0004020202020204" pitchFamily="34" charset="0"/>
                <a:ea typeface="Open Sans" panose="020B0606030504020204" pitchFamily="34" charset="0"/>
                <a:cs typeface="Open Sans" panose="020B0606030504020204" pitchFamily="34" charset="0"/>
              </a:rPr>
              <a:t>Taxa de atividade de entrada = 1/0</a:t>
            </a:r>
            <a:r>
              <a:rPr lang="en-ZA" sz="2400" dirty="0">
                <a:solidFill>
                  <a:schemeClr val="accent2">
                    <a:lumMod val="75000"/>
                  </a:schemeClr>
                </a:solidFill>
                <a:latin typeface="Aptos" panose="020B0004020202020204" pitchFamily="34" charset="0"/>
                <a:ea typeface="Open Sans" panose="020B0606030504020204" pitchFamily="34" charset="0"/>
                <a:cs typeface="Open Sans" panose="020B0606030504020204" pitchFamily="34" charset="0"/>
              </a:rPr>
              <a:t>,5 </a:t>
            </a:r>
            <a:r>
              <a:rPr lang="en-ZA" sz="2400" dirty="0">
                <a:latin typeface="Aptos" panose="020B0004020202020204" pitchFamily="34" charset="0"/>
                <a:ea typeface="Open Sans" panose="020B0606030504020204" pitchFamily="34" charset="0"/>
                <a:cs typeface="Open Sans" panose="020B0606030504020204" pitchFamily="34" charset="0"/>
              </a:rPr>
              <a:t>= 2 </a:t>
            </a:r>
            <a:r>
              <a:rPr lang="en-ZA" sz="2400" dirty="0" err="1">
                <a:latin typeface="Aptos" panose="020B0004020202020204" pitchFamily="34" charset="0"/>
                <a:ea typeface="Open Sans" panose="020B0606030504020204" pitchFamily="34" charset="0"/>
                <a:cs typeface="Open Sans" panose="020B0606030504020204" pitchFamily="34" charset="0"/>
              </a:rPr>
              <a:t>PJ/Gpkm </a:t>
            </a:r>
            <a:r>
              <a:rPr lang="en-ZA" sz="2400" dirty="0">
                <a:latin typeface="Aptos" panose="020B0004020202020204" pitchFamily="34" charset="0"/>
                <a:ea typeface="Open Sans" panose="020B0606030504020204" pitchFamily="34" charset="0"/>
                <a:cs typeface="Open Sans" panose="020B0606030504020204" pitchFamily="34" charset="0"/>
              </a:rPr>
              <a:t>(GSL) </a:t>
            </a:r>
          </a:p>
        </p:txBody>
      </p:sp>
      <p:pic>
        <p:nvPicPr>
          <p:cNvPr id="17" name="synthesize - 2025-02-14T003210.251">
            <a:hlinkClick r:id="" action="ppaction://media"/>
            <a:extLst>
              <a:ext uri="{FF2B5EF4-FFF2-40B4-BE49-F238E27FC236}">
                <a16:creationId xmlns:a16="http://schemas.microsoft.com/office/drawing/2014/main" id="{104D62BE-3344-5A7F-ADC0-D37A95668D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47116" y="1062970"/>
            <a:ext cx="925759" cy="925759"/>
          </a:xfrm>
          <a:prstGeom prst="rect">
            <a:avLst/>
          </a:prstGeom>
        </p:spPr>
      </p:pic>
    </p:spTree>
    <p:extLst>
      <p:ext uri="{BB962C8B-B14F-4D97-AF65-F5344CB8AC3E}">
        <p14:creationId xmlns:p14="http://schemas.microsoft.com/office/powerpoint/2010/main" val="2852309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328"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17</a:t>
            </a:fld>
            <a:endParaRPr lang="sv-SE" sz="1000" b="1" dirty="0">
              <a:solidFill>
                <a:schemeClr val="bg1"/>
              </a:solidFill>
            </a:endParaRPr>
          </a:p>
        </p:txBody>
      </p:sp>
      <p:sp>
        <p:nvSpPr>
          <p:cNvPr id="2" name="Title 10">
            <a:extLst>
              <a:ext uri="{FF2B5EF4-FFF2-40B4-BE49-F238E27FC236}">
                <a16:creationId xmlns:a16="http://schemas.microsoft.com/office/drawing/2014/main" id="{F0E1A02E-5026-3ACB-90A5-2EF8E809B50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Aula 13.3 Referências</a:t>
            </a:r>
          </a:p>
        </p:txBody>
      </p:sp>
      <p:sp>
        <p:nvSpPr>
          <p:cNvPr id="5" name="TextBox 4">
            <a:extLst>
              <a:ext uri="{FF2B5EF4-FFF2-40B4-BE49-F238E27FC236}">
                <a16:creationId xmlns:a16="http://schemas.microsoft.com/office/drawing/2014/main" id="{683DB042-65B4-1EB9-C406-118B7A8BA334}"/>
              </a:ext>
            </a:extLst>
          </p:cNvPr>
          <p:cNvSpPr txBox="1"/>
          <p:nvPr/>
        </p:nvSpPr>
        <p:spPr>
          <a:xfrm>
            <a:off x="929195" y="1494761"/>
            <a:ext cx="9719514"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CO" sz="2400" b="0" i="0" dirty="0">
                <a:solidFill>
                  <a:srgbClr val="000000"/>
                </a:solidFill>
                <a:effectLst/>
                <a:latin typeface="Aptos" panose="020B0004020202020204" pitchFamily="34" charset="0"/>
                <a:cs typeface="Aparajita" panose="020B0502040204020203" pitchFamily="18" charset="0"/>
              </a:rPr>
              <a:t>Plazas-Niño, F. (2024, junho 17). </a:t>
            </a:r>
            <a:r>
              <a:rPr lang="es-CO" sz="2400" b="0" i="0" dirty="0" err="1">
                <a:solidFill>
                  <a:srgbClr val="000000"/>
                </a:solidFill>
                <a:effectLst/>
                <a:latin typeface="Aptos" panose="020B0004020202020204" pitchFamily="34" charset="0"/>
                <a:cs typeface="Aparajita" panose="020B0502040204020203" pitchFamily="18" charset="0"/>
              </a:rPr>
              <a:t>Modelagem</a:t>
            </a:r>
            <a:r>
              <a:rPr lang="es-CO" sz="2400" b="0" i="0" dirty="0">
                <a:solidFill>
                  <a:srgbClr val="000000"/>
                </a:solidFill>
                <a:effectLst/>
                <a:latin typeface="Aptos" panose="020B0004020202020204" pitchFamily="34" charset="0"/>
                <a:cs typeface="Aparajita" panose="020B0502040204020203" pitchFamily="18" charset="0"/>
              </a:rPr>
              <a:t> do setor de transporte rodoviário (</a:t>
            </a:r>
            <a:r>
              <a:rPr lang="es-CO" sz="2400" b="0" i="0" dirty="0" err="1">
                <a:solidFill>
                  <a:srgbClr val="000000"/>
                </a:solidFill>
                <a:effectLst/>
                <a:latin typeface="Aptos" panose="020B0004020202020204" pitchFamily="34" charset="0"/>
                <a:cs typeface="Aparajita" panose="020B0502040204020203" pitchFamily="18" charset="0"/>
              </a:rPr>
              <a:t>teoria</a:t>
            </a:r>
            <a:r>
              <a:rPr lang="es-CO" sz="2400" b="0" i="0" dirty="0">
                <a:solidFill>
                  <a:srgbClr val="000000"/>
                </a:solidFill>
                <a:effectLst/>
                <a:latin typeface="Aptos" panose="020B0004020202020204" pitchFamily="34" charset="0"/>
                <a:cs typeface="Aparajita" panose="020B0502040204020203" pitchFamily="18" charset="0"/>
              </a:rPr>
              <a:t>) | </a:t>
            </a:r>
            <a:r>
              <a:rPr lang="es-CO" sz="2400" b="0" i="0" dirty="0" err="1">
                <a:solidFill>
                  <a:srgbClr val="000000"/>
                </a:solidFill>
                <a:effectLst/>
                <a:latin typeface="Aptos" panose="020B0004020202020204" pitchFamily="34" charset="0"/>
                <a:cs typeface="Aparajita" panose="020B0502040204020203" pitchFamily="18" charset="0"/>
              </a:rPr>
              <a:t>Modelagem</a:t>
            </a:r>
            <a:r>
              <a:rPr lang="es-CO" sz="2400" b="0" i="0" dirty="0">
                <a:solidFill>
                  <a:srgbClr val="000000"/>
                </a:solidFill>
                <a:effectLst/>
                <a:latin typeface="Aptos" panose="020B0004020202020204" pitchFamily="34" charset="0"/>
                <a:cs typeface="Aparajita" panose="020B0502040204020203" pitchFamily="18" charset="0"/>
              </a:rPr>
              <a:t> </a:t>
            </a:r>
            <a:r>
              <a:rPr lang="es-CO" sz="2400" b="0" i="0" dirty="0" err="1">
                <a:solidFill>
                  <a:srgbClr val="000000"/>
                </a:solidFill>
                <a:effectLst/>
                <a:latin typeface="Aptos" panose="020B0004020202020204" pitchFamily="34" charset="0"/>
                <a:cs typeface="Aparajita" panose="020B0502040204020203" pitchFamily="18" charset="0"/>
              </a:rPr>
              <a:t>avançada</a:t>
            </a:r>
            <a:r>
              <a:rPr lang="es-CO" sz="2400" b="0" i="0" dirty="0">
                <a:solidFill>
                  <a:srgbClr val="000000"/>
                </a:solidFill>
                <a:effectLst/>
                <a:latin typeface="Aptos" panose="020B0004020202020204" pitchFamily="34" charset="0"/>
                <a:cs typeface="Aparajita" panose="020B0502040204020203" pitchFamily="18" charset="0"/>
              </a:rPr>
              <a:t> de sistemas energéticos usando </a:t>
            </a:r>
            <a:r>
              <a:rPr lang="es-CO" sz="2400" b="0" i="0" dirty="0" err="1">
                <a:solidFill>
                  <a:srgbClr val="000000"/>
                </a:solidFill>
                <a:effectLst/>
                <a:latin typeface="Aptos" panose="020B0004020202020204" pitchFamily="34" charset="0"/>
                <a:cs typeface="Aparajita" panose="020B0502040204020203" pitchFamily="18" charset="0"/>
              </a:rPr>
              <a:t>OSeMOSYS</a:t>
            </a:r>
            <a:r>
              <a:rPr lang="es-CO" sz="2400" b="0" i="0" dirty="0">
                <a:solidFill>
                  <a:srgbClr val="000000"/>
                </a:solidFill>
                <a:effectLst/>
                <a:latin typeface="Aptos" panose="020B0004020202020204" pitchFamily="34" charset="0"/>
                <a:cs typeface="Aparajita" panose="020B0502040204020203" pitchFamily="18" charset="0"/>
              </a:rPr>
              <a:t>. </a:t>
            </a:r>
            <a:r>
              <a:rPr lang="es-CO" sz="2400" b="0" i="0" dirty="0" err="1">
                <a:solidFill>
                  <a:srgbClr val="000000"/>
                </a:solidFill>
                <a:effectLst/>
                <a:latin typeface="Aptos" panose="020B0004020202020204" pitchFamily="34" charset="0"/>
                <a:cs typeface="Aparajita" panose="020B0502040204020203" pitchFamily="18" charset="0"/>
              </a:rPr>
              <a:t>Zenodo. </a:t>
            </a:r>
            <a:r>
              <a:rPr lang="es-CO" sz="2400" b="0" i="0" dirty="0">
                <a:solidFill>
                  <a:srgbClr val="000000"/>
                </a:solidFill>
                <a:effectLst/>
                <a:latin typeface="Aptos" panose="020B0004020202020204" pitchFamily="34" charset="0"/>
                <a:cs typeface="Aparajita" panose="020B0502040204020203" pitchFamily="18" charset="0"/>
                <a:hlinkClick r:id="rId3"/>
              </a:rPr>
              <a:t>https://doi.org/10.5281/zenodo.11882739</a:t>
            </a:r>
            <a:endParaRPr lang="es-CO" sz="2400" b="0" i="0" dirty="0">
              <a:solidFill>
                <a:srgbClr val="000000"/>
              </a:solidFill>
              <a:effectLst/>
              <a:latin typeface="Aptos" panose="020B0004020202020204" pitchFamily="34" charset="0"/>
              <a:cs typeface="Aparajita" panose="020B0502040204020203" pitchFamily="18" charset="0"/>
            </a:endParaRPr>
          </a:p>
          <a:p>
            <a:endParaRPr lang="en-US" sz="2400" dirty="0">
              <a:latin typeface="Aptos" panose="020B0004020202020204" pitchFamily="34" charset="0"/>
              <a:cs typeface="Aparajita" panose="020B0502040204020203" pitchFamily="18" charset="0"/>
            </a:endParaRPr>
          </a:p>
          <a:p>
            <a:r>
              <a:rPr lang="es-CO" sz="2400" kern="100" dirty="0">
                <a:effectLst/>
                <a:latin typeface="Aptos" panose="020B0004020202020204" pitchFamily="34" charset="0"/>
                <a:ea typeface="Times New Roman" panose="02020603050405020304" pitchFamily="18" charset="0"/>
                <a:cs typeface="Aparajita" panose="020B0502040204020203" pitchFamily="18" charset="0"/>
              </a:rPr>
              <a:t>Plazas-Niño, F. A., Ortiz-Pimiento, N. R., &amp; </a:t>
            </a:r>
            <a:r>
              <a:rPr lang="es-CO" sz="2400" kern="100" dirty="0" err="1">
                <a:effectLst/>
                <a:latin typeface="Aptos" panose="020B0004020202020204" pitchFamily="34" charset="0"/>
                <a:ea typeface="Times New Roman" panose="02020603050405020304" pitchFamily="18" charset="0"/>
                <a:cs typeface="Aparajita" panose="020B0502040204020203" pitchFamily="18" charset="0"/>
              </a:rPr>
              <a:t>Quirós-Tortós</a:t>
            </a:r>
            <a:r>
              <a:rPr lang="es-CO" sz="2400" kern="100" dirty="0">
                <a:effectLst/>
                <a:latin typeface="Aptos" panose="020B0004020202020204" pitchFamily="34" charset="0"/>
                <a:ea typeface="Times New Roman" panose="02020603050405020304" pitchFamily="18" charset="0"/>
                <a:cs typeface="Aparajita" panose="020B0502040204020203" pitchFamily="18" charset="0"/>
              </a:rPr>
              <a:t>, J. (2023). </a:t>
            </a:r>
            <a:r>
              <a:rPr lang="en-GB" sz="2400" kern="100" dirty="0">
                <a:effectLst/>
                <a:latin typeface="Aptos" panose="020B0004020202020204" pitchFamily="34" charset="0"/>
                <a:ea typeface="Times New Roman" panose="02020603050405020304" pitchFamily="18" charset="0"/>
                <a:cs typeface="Aparajita" panose="020B0502040204020203" pitchFamily="18" charset="0"/>
              </a:rPr>
              <a:t>Apoio à modelagem de </a:t>
            </a:r>
            <a:r>
              <a:rPr lang="en-GB" sz="2400" kern="100" dirty="0" err="1">
                <a:effectLst/>
                <a:latin typeface="Aptos" panose="020B0004020202020204" pitchFamily="34" charset="0"/>
                <a:ea typeface="Times New Roman" panose="02020603050405020304" pitchFamily="18" charset="0"/>
                <a:cs typeface="Aparajita" panose="020B0502040204020203" pitchFamily="18" charset="0"/>
              </a:rPr>
              <a:t>sistemas</a:t>
            </a:r>
            <a:r>
              <a:rPr lang="en-GB" sz="2400" kern="100" dirty="0">
                <a:effectLst/>
                <a:latin typeface="Aptos" panose="020B0004020202020204" pitchFamily="34" charset="0"/>
                <a:ea typeface="Times New Roman" panose="02020603050405020304" pitchFamily="18" charset="0"/>
                <a:cs typeface="Aparajita" panose="020B0502040204020203" pitchFamily="18" charset="0"/>
              </a:rPr>
              <a:t> </a:t>
            </a:r>
            <a:r>
              <a:rPr lang="en-GB" sz="2400" kern="100" dirty="0" err="1">
                <a:effectLst/>
                <a:latin typeface="Aptos" panose="020B0004020202020204" pitchFamily="34" charset="0"/>
                <a:ea typeface="Times New Roman" panose="02020603050405020304" pitchFamily="18" charset="0"/>
                <a:cs typeface="Aparajita" panose="020B0502040204020203" pitchFamily="18" charset="0"/>
              </a:rPr>
              <a:t>energéticos</a:t>
            </a:r>
            <a:r>
              <a:rPr lang="en-GB" sz="2400" kern="100" dirty="0">
                <a:effectLst/>
                <a:latin typeface="Aptos" panose="020B0004020202020204" pitchFamily="34" charset="0"/>
                <a:ea typeface="Times New Roman" panose="02020603050405020304" pitchFamily="18" charset="0"/>
                <a:cs typeface="Aparajita" panose="020B0502040204020203" pitchFamily="18" charset="0"/>
              </a:rPr>
              <a:t> em países em desenvolvimento: Conjunto de dados tecnoeconômicos de energia para modelagem aberta de caminhos de descarbonização na Colômbia. </a:t>
            </a:r>
            <a:r>
              <a:rPr lang="en-GB" sz="2400" i="1" kern="100" dirty="0">
                <a:effectLst/>
                <a:latin typeface="Aptos" panose="020B0004020202020204" pitchFamily="34" charset="0"/>
                <a:ea typeface="Times New Roman" panose="02020603050405020304" pitchFamily="18" charset="0"/>
                <a:cs typeface="Aparajita" panose="020B0502040204020203" pitchFamily="18" charset="0"/>
              </a:rPr>
              <a:t>Data in Brief</a:t>
            </a:r>
            <a:r>
              <a:rPr lang="en-GB" sz="2400" kern="100" dirty="0">
                <a:effectLst/>
                <a:latin typeface="Aptos" panose="020B0004020202020204" pitchFamily="34" charset="0"/>
                <a:ea typeface="Times New Roman" panose="02020603050405020304" pitchFamily="18" charset="0"/>
                <a:cs typeface="Aparajita" panose="020B0502040204020203" pitchFamily="18" charset="0"/>
              </a:rPr>
              <a:t>, </a:t>
            </a:r>
            <a:r>
              <a:rPr lang="en-GB" sz="2400" i="1" kern="100" dirty="0">
                <a:effectLst/>
                <a:latin typeface="Aptos" panose="020B0004020202020204" pitchFamily="34" charset="0"/>
                <a:ea typeface="Times New Roman" panose="02020603050405020304" pitchFamily="18" charset="0"/>
                <a:cs typeface="Aparajita" panose="020B0502040204020203" pitchFamily="18" charset="0"/>
              </a:rPr>
              <a:t>48</a:t>
            </a:r>
            <a:r>
              <a:rPr lang="en-GB" sz="2400" kern="100" dirty="0">
                <a:effectLst/>
                <a:latin typeface="Aptos" panose="020B0004020202020204" pitchFamily="34" charset="0"/>
                <a:ea typeface="Times New Roman" panose="02020603050405020304" pitchFamily="18" charset="0"/>
                <a:cs typeface="Aparajita" panose="020B0502040204020203" pitchFamily="18" charset="0"/>
              </a:rPr>
              <a:t>, 109268. </a:t>
            </a:r>
            <a:r>
              <a:rPr lang="en-GB" sz="2400" kern="100" dirty="0">
                <a:effectLst/>
                <a:latin typeface="Aptos" panose="020B0004020202020204" pitchFamily="34" charset="0"/>
                <a:ea typeface="Times New Roman" panose="02020603050405020304" pitchFamily="18" charset="0"/>
                <a:cs typeface="Aparajita" panose="020B0502040204020203" pitchFamily="18" charset="0"/>
                <a:hlinkClick r:id="rId4"/>
              </a:rPr>
              <a:t>https://doi.org/https://doi.org/10.1016/j.dib.2023.109268</a:t>
            </a:r>
            <a:endParaRPr lang="en-US" sz="2400" dirty="0">
              <a:latin typeface="Aptos" panose="020B0004020202020204" pitchFamily="34" charset="0"/>
              <a:cs typeface="Aparajita" panose="020B0502040204020203" pitchFamily="18" charset="0"/>
            </a:endParaRPr>
          </a:p>
        </p:txBody>
      </p:sp>
    </p:spTree>
    <p:extLst>
      <p:ext uri="{BB962C8B-B14F-4D97-AF65-F5344CB8AC3E}">
        <p14:creationId xmlns:p14="http://schemas.microsoft.com/office/powerpoint/2010/main" val="20844592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18</a:t>
            </a:fld>
            <a:endParaRPr lang="sv-SE" sz="1000" b="1" dirty="0">
              <a:solidFill>
                <a:schemeClr val="bg1"/>
              </a:solidFill>
            </a:endParaRPr>
          </a:p>
        </p:txBody>
      </p:sp>
      <p:sp>
        <p:nvSpPr>
          <p:cNvPr id="2" name="Rectangle 1">
            <a:extLst>
              <a:ext uri="{FF2B5EF4-FFF2-40B4-BE49-F238E27FC236}">
                <a16:creationId xmlns:a16="http://schemas.microsoft.com/office/drawing/2014/main" id="{96116928-A60B-6CD9-6E5D-EFC89CAECEB2}"/>
              </a:ext>
            </a:extLst>
          </p:cNvPr>
          <p:cNvSpPr/>
          <p:nvPr/>
        </p:nvSpPr>
        <p:spPr>
          <a:xfrm>
            <a:off x="501451" y="111380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13.4.1 Demandas finais de transporte </a:t>
            </a:r>
          </a:p>
        </p:txBody>
      </p:sp>
      <p:sp>
        <p:nvSpPr>
          <p:cNvPr id="4" name="Title 10">
            <a:extLst>
              <a:ext uri="{FF2B5EF4-FFF2-40B4-BE49-F238E27FC236}">
                <a16:creationId xmlns:a16="http://schemas.microsoft.com/office/drawing/2014/main" id="{22A55E6F-6414-4C20-5F40-1E958BC81BE4}"/>
              </a:ext>
            </a:extLst>
          </p:cNvPr>
          <p:cNvSpPr txBox="1">
            <a:spLocks/>
          </p:cNvSpPr>
          <p:nvPr/>
        </p:nvSpPr>
        <p:spPr>
          <a:xfrm>
            <a:off x="478593" y="-110418"/>
            <a:ext cx="10471349" cy="1094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13.4 Prática de cálculos de modelagem</a:t>
            </a: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8C63A7F0-0215-8553-2861-FC7B2C7EBF27}"/>
                  </a:ext>
                </a:extLst>
              </p:cNvPr>
              <p:cNvSpPr txBox="1"/>
              <p:nvPr/>
            </p:nvSpPr>
            <p:spPr>
              <a:xfrm>
                <a:off x="96003" y="2548952"/>
                <a:ext cx="11722100" cy="98828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b="1" i="1" smtClean="0">
                          <a:latin typeface="Cambria Math" panose="02040503050406030204" pitchFamily="18" charset="0"/>
                        </a:rPr>
                        <m:t>𝑫𝒆𝒎𝒂𝒏𝒅𝒂𝑻𝒓𝒂𝒏𝒔𝒑𝒐𝒓𝒕𝒆</m:t>
                      </m:r>
                      <m:r>
                        <a:rPr lang="es-CO" sz="2400" b="1" i="0">
                          <a:latin typeface="Cambria Math" panose="02040503050406030204" pitchFamily="18" charset="0"/>
                        </a:rPr>
                        <m:t>=</m:t>
                      </m:r>
                      <m:nary>
                        <m:naryPr>
                          <m:chr m:val="∑"/>
                          <m:limLoc m:val="undOvr"/>
                          <m:supHide m:val="on"/>
                          <m:ctrlPr>
                            <a:rPr lang="es-CO" sz="2400" b="1" i="1">
                              <a:latin typeface="Cambria Math" panose="02040503050406030204" pitchFamily="18" charset="0"/>
                            </a:rPr>
                          </m:ctrlPr>
                        </m:naryPr>
                        <m:sub>
                          <m:r>
                            <a:rPr lang="es-CO" sz="2400" b="1" i="1">
                              <a:latin typeface="Cambria Math" panose="02040503050406030204" pitchFamily="18" charset="0"/>
                            </a:rPr>
                            <m:t>𝑻𝒆𝒄𝒉𝒔</m:t>
                          </m:r>
                        </m:sub>
                        <m:sup/>
                        <m:e>
                          <m:r>
                            <a:rPr lang="en-US" sz="2400" b="1" i="1" smtClean="0">
                              <a:latin typeface="Cambria Math" panose="02040503050406030204" pitchFamily="18" charset="0"/>
                            </a:rPr>
                            <m:t>𝑪𝒐𝒏𝒔𝒖𝒎𝒐𝑫𝒆𝑬𝒏𝒆𝒓𝒈𝒊𝒂</m:t>
                          </m:r>
                          <m:r>
                            <a:rPr lang="es-CO" sz="2400" b="1" i="0">
                              <a:latin typeface="Cambria Math" panose="02040503050406030204" pitchFamily="18" charset="0"/>
                            </a:rPr>
                            <m:t> ∗</m:t>
                          </m:r>
                          <m:r>
                            <a:rPr lang="en-US" sz="2400" b="1" i="1" smtClean="0">
                              <a:latin typeface="Cambria Math" panose="02040503050406030204" pitchFamily="18" charset="0"/>
                            </a:rPr>
                            <m:t>𝑬𝒇𝒊𝒄𝒊</m:t>
                          </m:r>
                          <m:r>
                            <a:rPr lang="en-US" sz="2400" b="1" i="1">
                              <a:latin typeface="Cambria Math" panose="02040503050406030204" pitchFamily="18" charset="0"/>
                            </a:rPr>
                            <m:t>ê</m:t>
                          </m:r>
                          <m:r>
                            <a:rPr lang="en-US" sz="2400" b="1" i="1" smtClean="0">
                              <a:latin typeface="Cambria Math" panose="02040503050406030204" pitchFamily="18" charset="0"/>
                            </a:rPr>
                            <m:t>𝒏𝒄𝒊𝒂𝑫𝒂</m:t>
                          </m:r>
                          <m:r>
                            <a:rPr lang="es-CO" sz="2400" b="1" i="1">
                              <a:latin typeface="Cambria Math" panose="02040503050406030204" pitchFamily="18" charset="0"/>
                            </a:rPr>
                            <m:t>𝑻𝒆𝒄𝒏𝒐𝒍𝒐𝒈</m:t>
                          </m:r>
                          <m:r>
                            <a:rPr lang="en-US" sz="2400" b="1" i="1" smtClean="0">
                              <a:latin typeface="Cambria Math" panose="02040503050406030204" pitchFamily="18" charset="0"/>
                            </a:rPr>
                            <m:t>𝒊𝒂</m:t>
                          </m:r>
                          <m:r>
                            <a:rPr lang="es-CO" sz="2400" b="1" i="0">
                              <a:latin typeface="Cambria Math" panose="02040503050406030204" pitchFamily="18" charset="0"/>
                            </a:rPr>
                            <m:t> </m:t>
                          </m:r>
                        </m:e>
                      </m:nary>
                    </m:oMath>
                  </m:oMathPara>
                </a14:m>
                <a:endParaRPr lang="es-CO" sz="2400" b="1" dirty="0"/>
              </a:p>
            </p:txBody>
          </p:sp>
        </mc:Choice>
        <mc:Fallback>
          <p:sp>
            <p:nvSpPr>
              <p:cNvPr id="6" name="TextBox 5">
                <a:extLst>
                  <a:ext uri="{FF2B5EF4-FFF2-40B4-BE49-F238E27FC236}">
                    <a16:creationId xmlns:a16="http://schemas.microsoft.com/office/drawing/2014/main" id="{8C63A7F0-0215-8553-2861-FC7B2C7EBF27}"/>
                  </a:ext>
                </a:extLst>
              </p:cNvPr>
              <p:cNvSpPr txBox="1">
                <a:spLocks noRot="1" noChangeAspect="1" noMove="1" noResize="1" noEditPoints="1" noAdjustHandles="1" noChangeArrowheads="1" noChangeShapeType="1" noTextEdit="1"/>
              </p:cNvSpPr>
              <p:nvPr/>
            </p:nvSpPr>
            <p:spPr>
              <a:xfrm>
                <a:off x="96003" y="2548952"/>
                <a:ext cx="11722100" cy="988284"/>
              </a:xfrm>
              <a:prstGeom prst="rect">
                <a:avLst/>
              </a:prstGeom>
              <a:blipFill>
                <a:blip r:embed="rId5"/>
                <a:stretch>
                  <a:fillRect t="-130380" b="-179747"/>
                </a:stretch>
              </a:blipFill>
            </p:spPr>
            <p:txBody>
              <a:bodyPr/>
              <a:lstStyle/>
              <a:p>
                <a:r>
                  <a:rPr lang="en-BR">
                    <a:noFill/>
                  </a:rPr>
                  <a:t> </a:t>
                </a:r>
              </a:p>
            </p:txBody>
          </p:sp>
        </mc:Fallback>
      </mc:AlternateContent>
      <p:sp>
        <p:nvSpPr>
          <p:cNvPr id="7" name="TextBox 6">
            <a:extLst>
              <a:ext uri="{FF2B5EF4-FFF2-40B4-BE49-F238E27FC236}">
                <a16:creationId xmlns:a16="http://schemas.microsoft.com/office/drawing/2014/main" id="{C36FC334-C627-4CBA-90A0-BFE863CB071D}"/>
              </a:ext>
            </a:extLst>
          </p:cNvPr>
          <p:cNvSpPr txBox="1"/>
          <p:nvPr/>
        </p:nvSpPr>
        <p:spPr>
          <a:xfrm>
            <a:off x="175002" y="1652911"/>
            <a:ext cx="11841995" cy="861774"/>
          </a:xfrm>
          <a:prstGeom prst="rect">
            <a:avLst/>
          </a:prstGeom>
          <a:noFill/>
        </p:spPr>
        <p:txBody>
          <a:bodyPr wrap="square">
            <a:spAutoFit/>
          </a:bodyPr>
          <a:lstStyle/>
          <a:p>
            <a:pPr>
              <a:spcAft>
                <a:spcPts val="1200"/>
              </a:spcAft>
            </a:pPr>
            <a:r>
              <a:rPr lang="en-US" sz="2500" dirty="0">
                <a:latin typeface="Aptos" panose="020B0004020202020204" pitchFamily="34" charset="0"/>
                <a:ea typeface="Open Sans" panose="020B0606030504020204" pitchFamily="34" charset="0"/>
                <a:cs typeface="Open Sans" panose="020B0606030504020204" pitchFamily="34" charset="0"/>
              </a:rPr>
              <a:t>As demandas de transporte podem ser estimadas usando o balanço energético final e as eficiências tecnológicas.</a:t>
            </a:r>
            <a:endParaRPr lang="en-ZA" sz="2500" dirty="0">
              <a:latin typeface="Aptos" panose="020B0004020202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212A727-54D3-6BED-A3CB-494C2FDC58C2}"/>
              </a:ext>
            </a:extLst>
          </p:cNvPr>
          <p:cNvSpPr txBox="1"/>
          <p:nvPr/>
        </p:nvSpPr>
        <p:spPr>
          <a:xfrm>
            <a:off x="153156" y="3644033"/>
            <a:ext cx="11491158" cy="1246495"/>
          </a:xfrm>
          <a:prstGeom prst="rect">
            <a:avLst/>
          </a:prstGeom>
          <a:noFill/>
        </p:spPr>
        <p:txBody>
          <a:bodyPr wrap="square">
            <a:spAutoFit/>
          </a:bodyPr>
          <a:lstStyle/>
          <a:p>
            <a:pPr>
              <a:spcAft>
                <a:spcPts val="1200"/>
              </a:spcAft>
            </a:pPr>
            <a:r>
              <a:rPr lang="en-US" sz="2500" dirty="0">
                <a:latin typeface="Aptos" panose="020B0004020202020204" pitchFamily="34" charset="0"/>
                <a:ea typeface="Open Sans" panose="020B0606030504020204" pitchFamily="34" charset="0"/>
                <a:cs typeface="Open Sans" panose="020B0606030504020204" pitchFamily="34" charset="0"/>
              </a:rPr>
              <a:t>Exemplo: O consumo de combustível para carros inclui 6,5 PJ de gasolina, 2,4 PJ de diesel e 0,8 PJ de eletricidade. Usando as eficiências fornecidas na tabela, calcule a demanda total de transporte de carros.</a:t>
            </a:r>
            <a:endParaRPr lang="en-ZA" sz="2500" dirty="0">
              <a:latin typeface="Aptos" panose="020B0004020202020204" pitchFamily="34" charset="0"/>
              <a:ea typeface="Open Sans" panose="020B0606030504020204" pitchFamily="34" charset="0"/>
              <a:cs typeface="Open Sans" panose="020B0606030504020204" pitchFamily="34" charset="0"/>
            </a:endParaRPr>
          </a:p>
        </p:txBody>
      </p:sp>
      <p:graphicFrame>
        <p:nvGraphicFramePr>
          <p:cNvPr id="9" name="Table 8">
            <a:extLst>
              <a:ext uri="{FF2B5EF4-FFF2-40B4-BE49-F238E27FC236}">
                <a16:creationId xmlns:a16="http://schemas.microsoft.com/office/drawing/2014/main" id="{DC022639-5E8A-2EC5-0F77-48353C04ED87}"/>
              </a:ext>
            </a:extLst>
          </p:cNvPr>
          <p:cNvGraphicFramePr>
            <a:graphicFrameLocks noGrp="1"/>
          </p:cNvGraphicFramePr>
          <p:nvPr>
            <p:extLst>
              <p:ext uri="{D42A27DB-BD31-4B8C-83A1-F6EECF244321}">
                <p14:modId xmlns:p14="http://schemas.microsoft.com/office/powerpoint/2010/main" val="2072263554"/>
              </p:ext>
            </p:extLst>
          </p:nvPr>
        </p:nvGraphicFramePr>
        <p:xfrm>
          <a:off x="153154" y="5192404"/>
          <a:ext cx="6374645" cy="1475096"/>
        </p:xfrm>
        <a:graphic>
          <a:graphicData uri="http://schemas.openxmlformats.org/drawingml/2006/table">
            <a:tbl>
              <a:tblPr firstRow="1" firstCol="1" bandRow="1">
                <a:tableStyleId>{B8DA472E-C0B5-4FAA-A71B-45BBE6C39A2A}</a:tableStyleId>
              </a:tblPr>
              <a:tblGrid>
                <a:gridCol w="1899755">
                  <a:extLst>
                    <a:ext uri="{9D8B030D-6E8A-4147-A177-3AD203B41FA5}">
                      <a16:colId xmlns:a16="http://schemas.microsoft.com/office/drawing/2014/main" val="2643555938"/>
                    </a:ext>
                  </a:extLst>
                </a:gridCol>
                <a:gridCol w="1679367">
                  <a:extLst>
                    <a:ext uri="{9D8B030D-6E8A-4147-A177-3AD203B41FA5}">
                      <a16:colId xmlns:a16="http://schemas.microsoft.com/office/drawing/2014/main" val="2622800707"/>
                    </a:ext>
                  </a:extLst>
                </a:gridCol>
                <a:gridCol w="1192777">
                  <a:extLst>
                    <a:ext uri="{9D8B030D-6E8A-4147-A177-3AD203B41FA5}">
                      <a16:colId xmlns:a16="http://schemas.microsoft.com/office/drawing/2014/main" val="3818800884"/>
                    </a:ext>
                  </a:extLst>
                </a:gridCol>
                <a:gridCol w="1602746">
                  <a:extLst>
                    <a:ext uri="{9D8B030D-6E8A-4147-A177-3AD203B41FA5}">
                      <a16:colId xmlns:a16="http://schemas.microsoft.com/office/drawing/2014/main" val="2402476625"/>
                    </a:ext>
                  </a:extLst>
                </a:gridCol>
              </a:tblGrid>
              <a:tr h="737548">
                <a:tc>
                  <a:txBody>
                    <a:bodyPr/>
                    <a:lstStyle/>
                    <a:p>
                      <a:pPr algn="ctr">
                        <a:lnSpc>
                          <a:spcPct val="107000"/>
                        </a:lnSpc>
                        <a:spcAft>
                          <a:spcPts val="800"/>
                        </a:spcAft>
                      </a:pPr>
                      <a:r>
                        <a:rPr lang="en-GB" sz="2000">
                          <a:effectLst/>
                        </a:rPr>
                        <a:t>Eficiência</a:t>
                      </a:r>
                      <a:endParaRPr lang="es-CO" sz="2000">
                        <a:solidFill>
                          <a:srgbClr val="000000"/>
                        </a:solidFill>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07000"/>
                        </a:lnSpc>
                        <a:spcAft>
                          <a:spcPts val="800"/>
                        </a:spcAft>
                      </a:pPr>
                      <a:r>
                        <a:rPr lang="en-GB" sz="2000" dirty="0">
                          <a:effectLst/>
                        </a:rPr>
                        <a:t>Gasolina</a:t>
                      </a:r>
                      <a:endParaRPr lang="es-CO" sz="2000" dirty="0">
                        <a:solidFill>
                          <a:srgbClr val="000000"/>
                        </a:solidFill>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07000"/>
                        </a:lnSpc>
                        <a:spcAft>
                          <a:spcPts val="800"/>
                        </a:spcAft>
                      </a:pPr>
                      <a:r>
                        <a:rPr lang="en-GB" sz="2000" dirty="0">
                          <a:effectLst/>
                        </a:rPr>
                        <a:t>Diesel</a:t>
                      </a:r>
                      <a:endParaRPr lang="es-CO" sz="2000" dirty="0">
                        <a:solidFill>
                          <a:srgbClr val="000000"/>
                        </a:solidFill>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07000"/>
                        </a:lnSpc>
                        <a:spcAft>
                          <a:spcPts val="800"/>
                        </a:spcAft>
                      </a:pPr>
                      <a:r>
                        <a:rPr lang="en-GB" sz="2000" dirty="0">
                          <a:effectLst/>
                        </a:rPr>
                        <a:t>Eletricidade</a:t>
                      </a:r>
                      <a:endParaRPr lang="es-CO" sz="2000" dirty="0">
                        <a:solidFill>
                          <a:srgbClr val="000000"/>
                        </a:solidFill>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312919051"/>
                  </a:ext>
                </a:extLst>
              </a:tr>
              <a:tr h="737548">
                <a:tc>
                  <a:txBody>
                    <a:bodyPr/>
                    <a:lstStyle/>
                    <a:p>
                      <a:pPr algn="ctr">
                        <a:lnSpc>
                          <a:spcPct val="107000"/>
                        </a:lnSpc>
                        <a:spcAft>
                          <a:spcPts val="800"/>
                        </a:spcAft>
                      </a:pPr>
                      <a:r>
                        <a:rPr lang="en-GB" sz="2000" dirty="0">
                          <a:effectLst/>
                        </a:rPr>
                        <a:t>Carros [</a:t>
                      </a:r>
                      <a:r>
                        <a:rPr lang="en-GB" sz="2000" dirty="0" err="1">
                          <a:effectLst/>
                        </a:rPr>
                        <a:t>Mpkm/PJ</a:t>
                      </a:r>
                      <a:r>
                        <a:rPr lang="en-GB" sz="2000" dirty="0">
                          <a:effectLst/>
                        </a:rPr>
                        <a:t>]</a:t>
                      </a:r>
                      <a:endParaRPr lang="es-CO" sz="2000" dirty="0">
                        <a:solidFill>
                          <a:srgbClr val="000000"/>
                        </a:solidFill>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07000"/>
                        </a:lnSpc>
                        <a:spcAft>
                          <a:spcPts val="800"/>
                        </a:spcAft>
                      </a:pPr>
                      <a:r>
                        <a:rPr lang="en-GB" sz="2000" dirty="0">
                          <a:effectLst/>
                        </a:rPr>
                        <a:t>500</a:t>
                      </a:r>
                      <a:endParaRPr lang="es-CO" sz="2000" dirty="0">
                        <a:solidFill>
                          <a:srgbClr val="000000"/>
                        </a:solidFill>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07000"/>
                        </a:lnSpc>
                        <a:spcAft>
                          <a:spcPts val="800"/>
                        </a:spcAft>
                      </a:pPr>
                      <a:r>
                        <a:rPr lang="en-GB" sz="2000" dirty="0">
                          <a:effectLst/>
                        </a:rPr>
                        <a:t>530</a:t>
                      </a:r>
                      <a:endParaRPr lang="es-CO" sz="2000" dirty="0">
                        <a:solidFill>
                          <a:srgbClr val="000000"/>
                        </a:solidFill>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07000"/>
                        </a:lnSpc>
                        <a:spcAft>
                          <a:spcPts val="800"/>
                        </a:spcAft>
                      </a:pPr>
                      <a:r>
                        <a:rPr lang="en-GB" sz="2000" dirty="0">
                          <a:effectLst/>
                        </a:rPr>
                        <a:t>2800</a:t>
                      </a:r>
                      <a:endParaRPr lang="es-CO" sz="2000" dirty="0">
                        <a:solidFill>
                          <a:srgbClr val="000000"/>
                        </a:solidFill>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311799847"/>
                  </a:ext>
                </a:extLst>
              </a:tr>
            </a:tbl>
          </a:graphicData>
        </a:graphic>
      </p:graphicFrame>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B868E2D5-53F6-48F3-6AD1-444945573D31}"/>
                  </a:ext>
                </a:extLst>
              </p:cNvPr>
              <p:cNvSpPr txBox="1"/>
              <p:nvPr/>
            </p:nvSpPr>
            <p:spPr>
              <a:xfrm>
                <a:off x="5957053" y="4928501"/>
                <a:ext cx="6523872" cy="118327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CO" sz="2400" b="1" smtClean="0">
                          <a:latin typeface="Cambria Math" panose="02040503050406030204" pitchFamily="18" charset="0"/>
                        </a:rPr>
                        <m:t> </m:t>
                      </m:r>
                      <m:r>
                        <a:rPr lang="en-US" sz="2400" b="1" i="1" smtClean="0">
                          <a:latin typeface="Cambria Math" panose="02040503050406030204" pitchFamily="18" charset="0"/>
                        </a:rPr>
                        <m:t>𝑫𝒆𝒎𝒂𝒏𝒅𝒂</m:t>
                      </m:r>
                      <m:r>
                        <a:rPr lang="en-US" sz="2400" b="1" i="1" smtClean="0">
                          <a:latin typeface="Cambria Math" panose="02040503050406030204" pitchFamily="18" charset="0"/>
                        </a:rPr>
                        <m:t> </m:t>
                      </m:r>
                      <m:r>
                        <a:rPr lang="en-US" sz="2400" b="1" i="1" smtClean="0">
                          <a:latin typeface="Cambria Math" panose="02040503050406030204" pitchFamily="18" charset="0"/>
                        </a:rPr>
                        <m:t>𝑻𝒓𝒂𝒏𝒔𝒑𝒐𝒓𝒕𝒆</m:t>
                      </m:r>
                      <m:r>
                        <a:rPr lang="en-US" sz="2400" b="1" i="1" smtClean="0">
                          <a:latin typeface="Cambria Math" panose="02040503050406030204" pitchFamily="18" charset="0"/>
                        </a:rPr>
                        <m:t> </m:t>
                      </m:r>
                      <m:r>
                        <a:rPr lang="en-US" sz="2400" b="1" i="1" smtClean="0">
                          <a:latin typeface="Cambria Math" panose="02040503050406030204" pitchFamily="18" charset="0"/>
                        </a:rPr>
                        <m:t>𝑪𝒂𝒓𝒓𝒐𝒔</m:t>
                      </m:r>
                      <m:r>
                        <a:rPr lang="es-CO" sz="2400" b="1" i="0">
                          <a:latin typeface="Cambria Math" panose="02040503050406030204" pitchFamily="18" charset="0"/>
                        </a:rPr>
                        <m:t>=</m:t>
                      </m:r>
                      <m:r>
                        <a:rPr lang="es-CO" sz="2400" b="1" i="0" smtClean="0">
                          <a:latin typeface="Cambria Math" panose="02040503050406030204" pitchFamily="18" charset="0"/>
                        </a:rPr>
                        <m:t>𝟔</m:t>
                      </m:r>
                      <m:r>
                        <a:rPr lang="es-CO" sz="2400" b="1" i="0" smtClean="0">
                          <a:latin typeface="Cambria Math" panose="02040503050406030204" pitchFamily="18" charset="0"/>
                        </a:rPr>
                        <m:t>.</m:t>
                      </m:r>
                      <m:r>
                        <a:rPr lang="es-CO" sz="2400" b="1" i="0" smtClean="0">
                          <a:latin typeface="Cambria Math" panose="02040503050406030204" pitchFamily="18" charset="0"/>
                        </a:rPr>
                        <m:t>𝟓</m:t>
                      </m:r>
                      <m:r>
                        <a:rPr lang="es-CO" sz="2400" b="1" i="0" smtClean="0">
                          <a:latin typeface="Cambria Math" panose="02040503050406030204" pitchFamily="18" charset="0"/>
                        </a:rPr>
                        <m:t>∗</m:t>
                      </m:r>
                      <m:r>
                        <a:rPr lang="es-CO" sz="2400" b="1" i="0" smtClean="0">
                          <a:latin typeface="Cambria Math" panose="02040503050406030204" pitchFamily="18" charset="0"/>
                        </a:rPr>
                        <m:t>𝟓𝟎𝟎</m:t>
                      </m:r>
                      <m:r>
                        <a:rPr lang="es-CO" sz="2400" b="1" i="0" smtClean="0">
                          <a:latin typeface="Cambria Math" panose="02040503050406030204" pitchFamily="18" charset="0"/>
                        </a:rPr>
                        <m:t>+</m:t>
                      </m:r>
                      <m:r>
                        <a:rPr lang="es-CO" sz="2400" b="1" i="0" smtClean="0">
                          <a:latin typeface="Cambria Math" panose="02040503050406030204" pitchFamily="18" charset="0"/>
                        </a:rPr>
                        <m:t>𝟐</m:t>
                      </m:r>
                      <m:r>
                        <a:rPr lang="es-CO" sz="2400" b="1" i="0" smtClean="0">
                          <a:latin typeface="Cambria Math" panose="02040503050406030204" pitchFamily="18" charset="0"/>
                        </a:rPr>
                        <m:t>.</m:t>
                      </m:r>
                      <m:r>
                        <a:rPr lang="es-CO" sz="2400" b="1" i="0" smtClean="0">
                          <a:latin typeface="Cambria Math" panose="02040503050406030204" pitchFamily="18" charset="0"/>
                        </a:rPr>
                        <m:t>𝟒</m:t>
                      </m:r>
                      <m:r>
                        <a:rPr lang="es-CO" sz="2400" b="1" i="0" smtClean="0">
                          <a:latin typeface="Cambria Math" panose="02040503050406030204" pitchFamily="18" charset="0"/>
                        </a:rPr>
                        <m:t>∗</m:t>
                      </m:r>
                      <m:r>
                        <a:rPr lang="es-CO" sz="2400" b="1" i="0" smtClean="0">
                          <a:latin typeface="Cambria Math" panose="02040503050406030204" pitchFamily="18" charset="0"/>
                        </a:rPr>
                        <m:t>𝟓𝟑𝟎</m:t>
                      </m:r>
                      <m:r>
                        <a:rPr lang="es-CO" sz="2400" b="1" i="0" smtClean="0">
                          <a:latin typeface="Cambria Math" panose="02040503050406030204" pitchFamily="18" charset="0"/>
                        </a:rPr>
                        <m:t>+</m:t>
                      </m:r>
                      <m:r>
                        <a:rPr lang="es-CO" sz="2400" b="1" i="0" smtClean="0">
                          <a:latin typeface="Cambria Math" panose="02040503050406030204" pitchFamily="18" charset="0"/>
                        </a:rPr>
                        <m:t>𝟎</m:t>
                      </m:r>
                      <m:r>
                        <a:rPr lang="es-CO" sz="2400" b="1" i="0" smtClean="0">
                          <a:latin typeface="Cambria Math" panose="02040503050406030204" pitchFamily="18" charset="0"/>
                        </a:rPr>
                        <m:t>.</m:t>
                      </m:r>
                      <m:r>
                        <a:rPr lang="es-CO" sz="2400" b="1" i="0" smtClean="0">
                          <a:latin typeface="Cambria Math" panose="02040503050406030204" pitchFamily="18" charset="0"/>
                        </a:rPr>
                        <m:t>𝟖</m:t>
                      </m:r>
                      <m:r>
                        <a:rPr lang="es-CO" sz="2400" b="1" i="0" smtClean="0">
                          <a:latin typeface="Cambria Math" panose="02040503050406030204" pitchFamily="18" charset="0"/>
                        </a:rPr>
                        <m:t>∗</m:t>
                      </m:r>
                      <m:r>
                        <a:rPr lang="es-CO" sz="2400" b="1" i="0" smtClean="0">
                          <a:latin typeface="Cambria Math" panose="02040503050406030204" pitchFamily="18" charset="0"/>
                        </a:rPr>
                        <m:t>𝟐𝟖𝟎𝟎</m:t>
                      </m:r>
                      <m:r>
                        <a:rPr lang="es-CO" sz="2400" b="1" i="0" smtClean="0">
                          <a:latin typeface="Cambria Math" panose="02040503050406030204" pitchFamily="18" charset="0"/>
                        </a:rPr>
                        <m:t>=</m:t>
                      </m:r>
                      <m:r>
                        <a:rPr lang="es-CO" sz="2400" b="1" i="0" smtClean="0">
                          <a:latin typeface="Cambria Math" panose="02040503050406030204" pitchFamily="18" charset="0"/>
                        </a:rPr>
                        <m:t>𝟔𝟕𝟔𝟐</m:t>
                      </m:r>
                      <m:r>
                        <a:rPr lang="es-CO" sz="2400" b="1" i="0" smtClean="0">
                          <a:latin typeface="Cambria Math" panose="02040503050406030204" pitchFamily="18" charset="0"/>
                        </a:rPr>
                        <m:t> </m:t>
                      </m:r>
                      <m:r>
                        <a:rPr lang="es-CO" sz="2400" b="1" i="0" smtClean="0">
                          <a:latin typeface="Cambria Math" panose="02040503050406030204" pitchFamily="18" charset="0"/>
                        </a:rPr>
                        <m:t>𝐌𝐩𝐤𝐦</m:t>
                      </m:r>
                    </m:oMath>
                  </m:oMathPara>
                </a14:m>
                <a:endParaRPr lang="es-CO" sz="2400" b="1" dirty="0"/>
              </a:p>
            </p:txBody>
          </p:sp>
        </mc:Choice>
        <mc:Fallback>
          <p:sp>
            <p:nvSpPr>
              <p:cNvPr id="10" name="TextBox 9">
                <a:extLst>
                  <a:ext uri="{FF2B5EF4-FFF2-40B4-BE49-F238E27FC236}">
                    <a16:creationId xmlns:a16="http://schemas.microsoft.com/office/drawing/2014/main" id="{B868E2D5-53F6-48F3-6AD1-444945573D31}"/>
                  </a:ext>
                </a:extLst>
              </p:cNvPr>
              <p:cNvSpPr txBox="1">
                <a:spLocks noRot="1" noChangeAspect="1" noMove="1" noResize="1" noEditPoints="1" noAdjustHandles="1" noChangeArrowheads="1" noChangeShapeType="1" noTextEdit="1"/>
              </p:cNvSpPr>
              <p:nvPr/>
            </p:nvSpPr>
            <p:spPr>
              <a:xfrm>
                <a:off x="5957053" y="4928501"/>
                <a:ext cx="6523872" cy="1183273"/>
              </a:xfrm>
              <a:prstGeom prst="rect">
                <a:avLst/>
              </a:prstGeom>
              <a:blipFill>
                <a:blip r:embed="rId6"/>
                <a:stretch>
                  <a:fillRect b="-8421"/>
                </a:stretch>
              </a:blipFill>
            </p:spPr>
            <p:txBody>
              <a:bodyPr/>
              <a:lstStyle/>
              <a:p>
                <a:r>
                  <a:rPr lang="en-BR">
                    <a:noFill/>
                  </a:rPr>
                  <a:t> </a:t>
                </a:r>
              </a:p>
            </p:txBody>
          </p:sp>
        </mc:Fallback>
      </mc:AlternateContent>
      <p:pic>
        <p:nvPicPr>
          <p:cNvPr id="5" name="synthesize - 2025-02-14T003246.725">
            <a:hlinkClick r:id="" action="ppaction://media"/>
            <a:extLst>
              <a:ext uri="{FF2B5EF4-FFF2-40B4-BE49-F238E27FC236}">
                <a16:creationId xmlns:a16="http://schemas.microsoft.com/office/drawing/2014/main" id="{AB5A1223-D301-2D0B-974B-EA3303F3C6C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651469" y="564407"/>
            <a:ext cx="992845" cy="992845"/>
          </a:xfrm>
          <a:prstGeom prst="rect">
            <a:avLst/>
          </a:prstGeom>
        </p:spPr>
      </p:pic>
    </p:spTree>
    <p:extLst>
      <p:ext uri="{BB962C8B-B14F-4D97-AF65-F5344CB8AC3E}">
        <p14:creationId xmlns:p14="http://schemas.microsoft.com/office/powerpoint/2010/main" val="142456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4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8224E511-AC9F-FFE2-E9A1-2387C36132A2}"/>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80B292C7-E745-410E-27BB-E4356E0D0342}"/>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19</a:t>
            </a:fld>
            <a:endParaRPr lang="sv-SE" sz="1000" b="1" dirty="0">
              <a:solidFill>
                <a:schemeClr val="bg1"/>
              </a:solidFill>
            </a:endParaRPr>
          </a:p>
        </p:txBody>
      </p:sp>
      <p:sp>
        <p:nvSpPr>
          <p:cNvPr id="2" name="Rectangle 1">
            <a:extLst>
              <a:ext uri="{FF2B5EF4-FFF2-40B4-BE49-F238E27FC236}">
                <a16:creationId xmlns:a16="http://schemas.microsoft.com/office/drawing/2014/main" id="{86A280B8-80A9-BB08-7CD4-364A6963300F}"/>
              </a:ext>
            </a:extLst>
          </p:cNvPr>
          <p:cNvSpPr/>
          <p:nvPr/>
        </p:nvSpPr>
        <p:spPr>
          <a:xfrm>
            <a:off x="501451" y="111380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13.4.4 Custo de capital </a:t>
            </a:r>
          </a:p>
        </p:txBody>
      </p:sp>
      <p:sp>
        <p:nvSpPr>
          <p:cNvPr id="4" name="Title 10">
            <a:extLst>
              <a:ext uri="{FF2B5EF4-FFF2-40B4-BE49-F238E27FC236}">
                <a16:creationId xmlns:a16="http://schemas.microsoft.com/office/drawing/2014/main" id="{623B870C-3E4B-CE0F-DC3D-3A1C596B12A5}"/>
              </a:ext>
            </a:extLst>
          </p:cNvPr>
          <p:cNvSpPr txBox="1">
            <a:spLocks/>
          </p:cNvSpPr>
          <p:nvPr/>
        </p:nvSpPr>
        <p:spPr>
          <a:xfrm>
            <a:off x="478593" y="-110418"/>
            <a:ext cx="10471349" cy="1094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13.4 Prática de cálculos de modelagem</a:t>
            </a: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ACFA68FA-6892-F82A-BD87-7F6B202183A1}"/>
                  </a:ext>
                </a:extLst>
              </p:cNvPr>
              <p:cNvSpPr txBox="1"/>
              <p:nvPr/>
            </p:nvSpPr>
            <p:spPr>
              <a:xfrm>
                <a:off x="0" y="2311830"/>
                <a:ext cx="11798300" cy="124296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CO" sz="2300" b="1" i="0" smtClean="0">
                          <a:latin typeface="Cambria Math" panose="02040503050406030204" pitchFamily="18" charset="0"/>
                        </a:rPr>
                        <m:t> </m:t>
                      </m:r>
                      <m:r>
                        <a:rPr lang="en-US" sz="2300" b="1" i="1" smtClean="0">
                          <a:latin typeface="Cambria Math" panose="02040503050406030204" pitchFamily="18" charset="0"/>
                        </a:rPr>
                        <m:t>𝑪𝒖𝒔𝒕𝒐</m:t>
                      </m:r>
                      <m:r>
                        <a:rPr lang="en-US" sz="2300" b="1" i="1" smtClean="0">
                          <a:latin typeface="Cambria Math" panose="02040503050406030204" pitchFamily="18" charset="0"/>
                        </a:rPr>
                        <m:t> </m:t>
                      </m:r>
                      <m:r>
                        <a:rPr lang="en-US" sz="2300" b="1" i="1" smtClean="0">
                          <a:latin typeface="Cambria Math" panose="02040503050406030204" pitchFamily="18" charset="0"/>
                        </a:rPr>
                        <m:t>𝒅𝒆</m:t>
                      </m:r>
                      <m:r>
                        <a:rPr lang="en-US" sz="2300" b="1" i="1" smtClean="0">
                          <a:latin typeface="Cambria Math" panose="02040503050406030204" pitchFamily="18" charset="0"/>
                        </a:rPr>
                        <m:t> </m:t>
                      </m:r>
                      <m:r>
                        <a:rPr lang="en-US" sz="2300" b="1" i="1" smtClean="0">
                          <a:latin typeface="Cambria Math" panose="02040503050406030204" pitchFamily="18" charset="0"/>
                        </a:rPr>
                        <m:t>𝑪𝒂𝒑𝒊𝒕𝒂𝒍</m:t>
                      </m:r>
                      <m:d>
                        <m:dPr>
                          <m:begChr m:val="["/>
                          <m:endChr m:val="]"/>
                          <m:ctrlPr>
                            <a:rPr lang="es-CO" sz="2300" b="1" i="1">
                              <a:solidFill>
                                <a:srgbClr val="836967"/>
                              </a:solidFill>
                              <a:latin typeface="Cambria Math" panose="02040503050406030204" pitchFamily="18" charset="0"/>
                            </a:rPr>
                          </m:ctrlPr>
                        </m:dPr>
                        <m:e>
                          <m:f>
                            <m:fPr>
                              <m:ctrlPr>
                                <a:rPr lang="es-CO" sz="2300" b="1" i="1">
                                  <a:solidFill>
                                    <a:srgbClr val="836967"/>
                                  </a:solidFill>
                                  <a:latin typeface="Cambria Math" panose="02040503050406030204" pitchFamily="18" charset="0"/>
                                </a:rPr>
                              </m:ctrlPr>
                            </m:fPr>
                            <m:num>
                              <m:r>
                                <a:rPr lang="es-CO" sz="2300" b="1" i="1">
                                  <a:latin typeface="Cambria Math" panose="02040503050406030204" pitchFamily="18" charset="0"/>
                                </a:rPr>
                                <m:t>𝑴𝑼𝑺𝑫</m:t>
                              </m:r>
                            </m:num>
                            <m:den>
                              <m:r>
                                <a:rPr lang="es-CO" sz="2300" b="1" i="1" smtClean="0">
                                  <a:latin typeface="Cambria Math" panose="02040503050406030204" pitchFamily="18" charset="0"/>
                                </a:rPr>
                                <m:t>𝑴</m:t>
                              </m:r>
                              <m:r>
                                <a:rPr lang="es-CO" sz="2300" b="1" i="1">
                                  <a:latin typeface="Cambria Math" panose="02040503050406030204" pitchFamily="18" charset="0"/>
                                </a:rPr>
                                <m:t>𝒑𝒌𝒎</m:t>
                              </m:r>
                            </m:den>
                          </m:f>
                        </m:e>
                      </m:d>
                      <m:r>
                        <a:rPr lang="es-CO" sz="2300" b="1" i="0">
                          <a:latin typeface="Cambria Math" panose="02040503050406030204" pitchFamily="18" charset="0"/>
                        </a:rPr>
                        <m:t>=</m:t>
                      </m:r>
                      <m:f>
                        <m:fPr>
                          <m:ctrlPr>
                            <a:rPr lang="es-CO" sz="2300" b="1" i="1">
                              <a:solidFill>
                                <a:srgbClr val="836967"/>
                              </a:solidFill>
                              <a:latin typeface="Cambria Math" panose="02040503050406030204" pitchFamily="18" charset="0"/>
                            </a:rPr>
                          </m:ctrlPr>
                        </m:fPr>
                        <m:num>
                          <m:r>
                            <a:rPr lang="en-US" sz="2300" b="1" i="1" smtClean="0">
                              <a:latin typeface="Cambria Math" panose="02040503050406030204" pitchFamily="18" charset="0"/>
                            </a:rPr>
                            <m:t>𝑪𝒖𝒔𝒕𝒐</m:t>
                          </m:r>
                          <m:r>
                            <a:rPr lang="en-US" sz="2300" b="1" i="1" smtClean="0">
                              <a:latin typeface="Cambria Math" panose="02040503050406030204" pitchFamily="18" charset="0"/>
                            </a:rPr>
                            <m:t> </m:t>
                          </m:r>
                          <m:r>
                            <a:rPr lang="en-US" sz="2300" b="1" i="1" smtClean="0">
                              <a:latin typeface="Cambria Math" panose="02040503050406030204" pitchFamily="18" charset="0"/>
                            </a:rPr>
                            <m:t>𝑼𝒏𝒊𝒕</m:t>
                          </m:r>
                          <m:r>
                            <a:rPr lang="en-US" sz="2300" b="1" i="1">
                              <a:latin typeface="Cambria Math" panose="02040503050406030204" pitchFamily="18" charset="0"/>
                            </a:rPr>
                            <m:t>á</m:t>
                          </m:r>
                          <m:r>
                            <a:rPr lang="en-US" sz="2300" b="1" i="1" smtClean="0">
                              <a:latin typeface="Cambria Math" panose="02040503050406030204" pitchFamily="18" charset="0"/>
                            </a:rPr>
                            <m:t>𝒓𝒊𝒐</m:t>
                          </m:r>
                          <m:r>
                            <a:rPr lang="en-US" sz="2300" b="1" i="1" smtClean="0">
                              <a:latin typeface="Cambria Math" panose="02040503050406030204" pitchFamily="18" charset="0"/>
                            </a:rPr>
                            <m:t> </m:t>
                          </m:r>
                          <m:r>
                            <a:rPr lang="en-US" sz="2300" b="1" i="1" smtClean="0">
                              <a:latin typeface="Cambria Math" panose="02040503050406030204" pitchFamily="18" charset="0"/>
                            </a:rPr>
                            <m:t>𝒅𝒂</m:t>
                          </m:r>
                          <m:r>
                            <a:rPr lang="en-US" sz="2300" b="1" i="1" smtClean="0">
                              <a:latin typeface="Cambria Math" panose="02040503050406030204" pitchFamily="18" charset="0"/>
                            </a:rPr>
                            <m:t> </m:t>
                          </m:r>
                          <m:r>
                            <a:rPr lang="en-US" sz="2300" b="1" i="1" smtClean="0">
                              <a:latin typeface="Cambria Math" panose="02040503050406030204" pitchFamily="18" charset="0"/>
                            </a:rPr>
                            <m:t>𝑻𝒆𝒄𝒏𝒐𝒍𝒐𝒈𝒊𝒂</m:t>
                          </m:r>
                          <m:r>
                            <a:rPr lang="es-CO" sz="2300" b="1" i="0">
                              <a:latin typeface="Cambria Math" panose="02040503050406030204" pitchFamily="18" charset="0"/>
                            </a:rPr>
                            <m:t> </m:t>
                          </m:r>
                          <m:d>
                            <m:dPr>
                              <m:begChr m:val="["/>
                              <m:endChr m:val="]"/>
                              <m:ctrlPr>
                                <a:rPr lang="es-CO" sz="2300" b="1" i="1">
                                  <a:solidFill>
                                    <a:srgbClr val="836967"/>
                                  </a:solidFill>
                                  <a:latin typeface="Cambria Math" panose="02040503050406030204" pitchFamily="18" charset="0"/>
                                </a:rPr>
                              </m:ctrlPr>
                            </m:dPr>
                            <m:e>
                              <m:f>
                                <m:fPr>
                                  <m:ctrlPr>
                                    <a:rPr lang="es-CO" sz="2300" b="1" i="1">
                                      <a:solidFill>
                                        <a:srgbClr val="836967"/>
                                      </a:solidFill>
                                      <a:latin typeface="Cambria Math" panose="02040503050406030204" pitchFamily="18" charset="0"/>
                                    </a:rPr>
                                  </m:ctrlPr>
                                </m:fPr>
                                <m:num>
                                  <m:r>
                                    <a:rPr lang="es-CO" sz="2300" b="1" i="1">
                                      <a:latin typeface="Cambria Math" panose="02040503050406030204" pitchFamily="18" charset="0"/>
                                    </a:rPr>
                                    <m:t>𝑼𝑺𝑫</m:t>
                                  </m:r>
                                </m:num>
                                <m:den>
                                  <m:r>
                                    <a:rPr lang="es-CO" sz="2300" b="1" i="1">
                                      <a:latin typeface="Cambria Math" panose="02040503050406030204" pitchFamily="18" charset="0"/>
                                    </a:rPr>
                                    <m:t>𝒗𝒆𝒉</m:t>
                                  </m:r>
                                </m:den>
                              </m:f>
                            </m:e>
                          </m:d>
                        </m:num>
                        <m:den>
                          <m:r>
                            <a:rPr lang="en-US" sz="2300" b="1" i="1" smtClean="0">
                              <a:latin typeface="Cambria Math" panose="02040503050406030204" pitchFamily="18" charset="0"/>
                            </a:rPr>
                            <m:t>𝑭𝒂𝒕𝒐𝒓</m:t>
                          </m:r>
                          <m:r>
                            <a:rPr lang="en-US" sz="2300" b="1" i="1" smtClean="0">
                              <a:latin typeface="Cambria Math" panose="02040503050406030204" pitchFamily="18" charset="0"/>
                            </a:rPr>
                            <m:t> </m:t>
                          </m:r>
                          <m:r>
                            <a:rPr lang="en-US" sz="2300" b="1" i="1" smtClean="0">
                              <a:latin typeface="Cambria Math" panose="02040503050406030204" pitchFamily="18" charset="0"/>
                            </a:rPr>
                            <m:t>𝒅𝒆</m:t>
                          </m:r>
                          <m:r>
                            <a:rPr lang="en-US" sz="2300" b="1" i="1" smtClean="0">
                              <a:latin typeface="Cambria Math" panose="02040503050406030204" pitchFamily="18" charset="0"/>
                            </a:rPr>
                            <m:t> </m:t>
                          </m:r>
                          <m:r>
                            <a:rPr lang="es-CO" sz="2300" b="1" i="1">
                              <a:latin typeface="Cambria Math" panose="02040503050406030204" pitchFamily="18" charset="0"/>
                            </a:rPr>
                            <m:t>𝑨</m:t>
                          </m:r>
                          <m:r>
                            <a:rPr lang="en-US" sz="2300" b="1" i="1" smtClean="0">
                              <a:latin typeface="Cambria Math" panose="02040503050406030204" pitchFamily="18" charset="0"/>
                            </a:rPr>
                            <m:t>𝒕𝒊𝒗𝒊𝒅𝒂𝒅𝒆</m:t>
                          </m:r>
                          <m:d>
                            <m:dPr>
                              <m:begChr m:val="["/>
                              <m:endChr m:val="]"/>
                              <m:ctrlPr>
                                <a:rPr lang="es-CO" sz="2300" b="1" i="1">
                                  <a:solidFill>
                                    <a:srgbClr val="836967"/>
                                  </a:solidFill>
                                  <a:latin typeface="Cambria Math" panose="02040503050406030204" pitchFamily="18" charset="0"/>
                                </a:rPr>
                              </m:ctrlPr>
                            </m:dPr>
                            <m:e>
                              <m:r>
                                <a:rPr lang="es-CO" sz="2300" b="1" i="1">
                                  <a:latin typeface="Cambria Math" panose="02040503050406030204" pitchFamily="18" charset="0"/>
                                </a:rPr>
                                <m:t>𝒌𝒎</m:t>
                              </m:r>
                            </m:e>
                          </m:d>
                          <m:r>
                            <a:rPr lang="es-CO" sz="2300" b="1" i="0">
                              <a:latin typeface="Cambria Math" panose="02040503050406030204" pitchFamily="18" charset="0"/>
                            </a:rPr>
                            <m:t>∗</m:t>
                          </m:r>
                          <m:r>
                            <a:rPr lang="en-US" sz="2300" b="1" i="1" smtClean="0">
                              <a:latin typeface="Cambria Math" panose="02040503050406030204" pitchFamily="18" charset="0"/>
                            </a:rPr>
                            <m:t>𝑭𝒂𝒕𝒐𝒓</m:t>
                          </m:r>
                          <m:r>
                            <a:rPr lang="en-US" sz="2300" b="1" i="1" smtClean="0">
                              <a:latin typeface="Cambria Math" panose="02040503050406030204" pitchFamily="18" charset="0"/>
                            </a:rPr>
                            <m:t> </m:t>
                          </m:r>
                          <m:r>
                            <a:rPr lang="en-US" sz="2300" b="1" i="1" smtClean="0">
                              <a:latin typeface="Cambria Math" panose="02040503050406030204" pitchFamily="18" charset="0"/>
                            </a:rPr>
                            <m:t>𝒅𝒆</m:t>
                          </m:r>
                          <m:r>
                            <a:rPr lang="en-US" sz="2300" b="1" i="1" smtClean="0">
                              <a:latin typeface="Cambria Math" panose="02040503050406030204" pitchFamily="18" charset="0"/>
                            </a:rPr>
                            <m:t> </m:t>
                          </m:r>
                          <m:r>
                            <a:rPr lang="en-US" sz="2300" b="1" i="1" smtClean="0">
                              <a:latin typeface="Cambria Math" panose="02040503050406030204" pitchFamily="18" charset="0"/>
                            </a:rPr>
                            <m:t>𝑪𝒂𝒓𝒈𝒂</m:t>
                          </m:r>
                          <m:r>
                            <a:rPr lang="es-CO" sz="2300" b="1" i="0">
                              <a:latin typeface="Cambria Math" panose="02040503050406030204" pitchFamily="18" charset="0"/>
                            </a:rPr>
                            <m:t> </m:t>
                          </m:r>
                          <m:d>
                            <m:dPr>
                              <m:begChr m:val="["/>
                              <m:endChr m:val="]"/>
                              <m:ctrlPr>
                                <a:rPr lang="es-CO" sz="2300" b="1" i="1">
                                  <a:solidFill>
                                    <a:srgbClr val="836967"/>
                                  </a:solidFill>
                                  <a:latin typeface="Cambria Math" panose="02040503050406030204" pitchFamily="18" charset="0"/>
                                </a:rPr>
                              </m:ctrlPr>
                            </m:dPr>
                            <m:e>
                              <m:f>
                                <m:fPr>
                                  <m:ctrlPr>
                                    <a:rPr lang="es-CO" sz="2300" b="1" i="1">
                                      <a:solidFill>
                                        <a:srgbClr val="836967"/>
                                      </a:solidFill>
                                      <a:latin typeface="Cambria Math" panose="02040503050406030204" pitchFamily="18" charset="0"/>
                                    </a:rPr>
                                  </m:ctrlPr>
                                </m:fPr>
                                <m:num>
                                  <m:r>
                                    <a:rPr lang="es-CO" sz="2300" b="1" i="1">
                                      <a:latin typeface="Cambria Math" panose="02040503050406030204" pitchFamily="18" charset="0"/>
                                    </a:rPr>
                                    <m:t>𝒑</m:t>
                                  </m:r>
                                </m:num>
                                <m:den>
                                  <m:r>
                                    <a:rPr lang="es-CO" sz="2300" b="1" i="1">
                                      <a:latin typeface="Cambria Math" panose="02040503050406030204" pitchFamily="18" charset="0"/>
                                    </a:rPr>
                                    <m:t>𝒗𝒆𝒉</m:t>
                                  </m:r>
                                </m:den>
                              </m:f>
                            </m:e>
                          </m:d>
                        </m:den>
                      </m:f>
                    </m:oMath>
                  </m:oMathPara>
                </a14:m>
                <a:endParaRPr lang="es-CO" sz="2300" b="1" dirty="0"/>
              </a:p>
            </p:txBody>
          </p:sp>
        </mc:Choice>
        <mc:Fallback>
          <p:sp>
            <p:nvSpPr>
              <p:cNvPr id="6" name="TextBox 5">
                <a:extLst>
                  <a:ext uri="{FF2B5EF4-FFF2-40B4-BE49-F238E27FC236}">
                    <a16:creationId xmlns:a16="http://schemas.microsoft.com/office/drawing/2014/main" id="{ACFA68FA-6892-F82A-BD87-7F6B202183A1}"/>
                  </a:ext>
                </a:extLst>
              </p:cNvPr>
              <p:cNvSpPr txBox="1">
                <a:spLocks noRot="1" noChangeAspect="1" noMove="1" noResize="1" noEditPoints="1" noAdjustHandles="1" noChangeArrowheads="1" noChangeShapeType="1" noTextEdit="1"/>
              </p:cNvSpPr>
              <p:nvPr/>
            </p:nvSpPr>
            <p:spPr>
              <a:xfrm>
                <a:off x="0" y="2311830"/>
                <a:ext cx="11798300" cy="1242969"/>
              </a:xfrm>
              <a:prstGeom prst="rect">
                <a:avLst/>
              </a:prstGeom>
              <a:blipFill>
                <a:blip r:embed="rId5"/>
                <a:stretch>
                  <a:fillRect b="-4040"/>
                </a:stretch>
              </a:blipFill>
            </p:spPr>
            <p:txBody>
              <a:bodyPr/>
              <a:lstStyle/>
              <a:p>
                <a:r>
                  <a:rPr lang="en-BR">
                    <a:noFill/>
                  </a:rPr>
                  <a:t> </a:t>
                </a:r>
              </a:p>
            </p:txBody>
          </p:sp>
        </mc:Fallback>
      </mc:AlternateContent>
      <p:sp>
        <p:nvSpPr>
          <p:cNvPr id="7" name="TextBox 6">
            <a:extLst>
              <a:ext uri="{FF2B5EF4-FFF2-40B4-BE49-F238E27FC236}">
                <a16:creationId xmlns:a16="http://schemas.microsoft.com/office/drawing/2014/main" id="{8BE4263B-07E1-BFF7-DEC5-3D27DBE6C6C6}"/>
              </a:ext>
            </a:extLst>
          </p:cNvPr>
          <p:cNvSpPr txBox="1"/>
          <p:nvPr/>
        </p:nvSpPr>
        <p:spPr>
          <a:xfrm>
            <a:off x="175002" y="1652911"/>
            <a:ext cx="11841995" cy="477054"/>
          </a:xfrm>
          <a:prstGeom prst="rect">
            <a:avLst/>
          </a:prstGeom>
          <a:noFill/>
        </p:spPr>
        <p:txBody>
          <a:bodyPr wrap="square">
            <a:spAutoFit/>
          </a:bodyPr>
          <a:lstStyle/>
          <a:p>
            <a:pPr>
              <a:spcAft>
                <a:spcPts val="1200"/>
              </a:spcAft>
            </a:pPr>
            <a:r>
              <a:rPr lang="en-US" sz="2500" dirty="0">
                <a:latin typeface="Aptos" panose="020B0004020202020204" pitchFamily="34" charset="0"/>
                <a:ea typeface="Open Sans" panose="020B0606030504020204" pitchFamily="34" charset="0"/>
                <a:cs typeface="Open Sans" panose="020B0606030504020204" pitchFamily="34" charset="0"/>
              </a:rPr>
              <a:t>O custo de capital dos veículos corresponde ao custo comercial de cada tecnologia. </a:t>
            </a:r>
            <a:endParaRPr lang="en-ZA" sz="2500" dirty="0">
              <a:latin typeface="Aptos" panose="020B0004020202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EE1FA6ED-B9B9-6C55-BFBE-075DA9D334C8}"/>
              </a:ext>
            </a:extLst>
          </p:cNvPr>
          <p:cNvSpPr txBox="1"/>
          <p:nvPr/>
        </p:nvSpPr>
        <p:spPr>
          <a:xfrm>
            <a:off x="409159" y="3788453"/>
            <a:ext cx="11037133" cy="1246495"/>
          </a:xfrm>
          <a:prstGeom prst="rect">
            <a:avLst/>
          </a:prstGeom>
          <a:noFill/>
        </p:spPr>
        <p:txBody>
          <a:bodyPr wrap="square">
            <a:spAutoFit/>
          </a:bodyPr>
          <a:lstStyle/>
          <a:p>
            <a:pPr>
              <a:spcAft>
                <a:spcPts val="1200"/>
              </a:spcAft>
            </a:pPr>
            <a:r>
              <a:rPr lang="en-ZA" sz="2500" dirty="0">
                <a:latin typeface="Aptos" panose="020B0004020202020204" pitchFamily="34" charset="0"/>
                <a:ea typeface="Open Sans" panose="020B0606030504020204" pitchFamily="34" charset="0"/>
                <a:cs typeface="Open Sans" panose="020B0606030504020204" pitchFamily="34" charset="0"/>
              </a:rPr>
              <a:t>Exemplo: </a:t>
            </a:r>
            <a:r>
              <a:rPr lang="en-US" sz="2500" dirty="0">
                <a:latin typeface="Aptos" panose="020B0004020202020204" pitchFamily="34" charset="0"/>
                <a:ea typeface="Open Sans" panose="020B0606030504020204" pitchFamily="34" charset="0"/>
                <a:cs typeface="Open Sans" panose="020B0606030504020204" pitchFamily="34" charset="0"/>
              </a:rPr>
              <a:t>Um carro a diesel tem um preço comercial igual a US$ 35.000. Se o fator de atividade for de 5.000 km por ano e o fator de carga for de 1,5 passageiros por veículo, qual é o custo de capital?</a:t>
            </a:r>
            <a:endParaRPr lang="en-ZA" sz="2500" dirty="0">
              <a:latin typeface="Aptos" panose="020B0004020202020204" pitchFamily="34" charset="0"/>
              <a:ea typeface="Open Sans" panose="020B0606030504020204" pitchFamily="34" charset="0"/>
              <a:cs typeface="Open Sans" panose="020B0606030504020204" pitchFamily="34" charset="0"/>
            </a:endParaRPr>
          </a:p>
        </p:txBody>
      </p: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F6B676D6-295D-0C72-C611-8F2D37FE0072}"/>
                  </a:ext>
                </a:extLst>
              </p:cNvPr>
              <p:cNvSpPr txBox="1"/>
              <p:nvPr/>
            </p:nvSpPr>
            <p:spPr>
              <a:xfrm>
                <a:off x="13117" y="5021694"/>
                <a:ext cx="11798300" cy="124296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300" b="1" i="1" smtClean="0">
                          <a:latin typeface="Cambria Math" panose="02040503050406030204" pitchFamily="18" charset="0"/>
                        </a:rPr>
                        <m:t>𝑪𝒖𝒔𝒕𝒐</m:t>
                      </m:r>
                      <m:r>
                        <a:rPr lang="en-US" sz="2300" b="1" i="1" smtClean="0">
                          <a:latin typeface="Cambria Math" panose="02040503050406030204" pitchFamily="18" charset="0"/>
                        </a:rPr>
                        <m:t> </m:t>
                      </m:r>
                      <m:r>
                        <a:rPr lang="en-US" sz="2300" b="1" i="1" smtClean="0">
                          <a:latin typeface="Cambria Math" panose="02040503050406030204" pitchFamily="18" charset="0"/>
                        </a:rPr>
                        <m:t>𝒅𝒆</m:t>
                      </m:r>
                      <m:r>
                        <a:rPr lang="en-US" sz="2300" b="1" i="1" smtClean="0">
                          <a:latin typeface="Cambria Math" panose="02040503050406030204" pitchFamily="18" charset="0"/>
                        </a:rPr>
                        <m:t> </m:t>
                      </m:r>
                      <m:r>
                        <a:rPr lang="en-US" sz="2300" b="1" i="1" smtClean="0">
                          <a:latin typeface="Cambria Math" panose="02040503050406030204" pitchFamily="18" charset="0"/>
                        </a:rPr>
                        <m:t>𝑪𝒂𝒑𝒊𝒕𝒂𝒍</m:t>
                      </m:r>
                      <m:d>
                        <m:dPr>
                          <m:begChr m:val="["/>
                          <m:endChr m:val="]"/>
                          <m:ctrlPr>
                            <a:rPr lang="es-CO" sz="2300" b="1" i="1">
                              <a:solidFill>
                                <a:srgbClr val="836967"/>
                              </a:solidFill>
                              <a:latin typeface="Cambria Math" panose="02040503050406030204" pitchFamily="18" charset="0"/>
                            </a:rPr>
                          </m:ctrlPr>
                        </m:dPr>
                        <m:e>
                          <m:f>
                            <m:fPr>
                              <m:ctrlPr>
                                <a:rPr lang="es-CO" sz="2300" b="1" i="1">
                                  <a:solidFill>
                                    <a:srgbClr val="836967"/>
                                  </a:solidFill>
                                  <a:latin typeface="Cambria Math" panose="02040503050406030204" pitchFamily="18" charset="0"/>
                                </a:rPr>
                              </m:ctrlPr>
                            </m:fPr>
                            <m:num>
                              <m:r>
                                <a:rPr lang="es-CO" sz="2300" b="1" i="1">
                                  <a:latin typeface="Cambria Math" panose="02040503050406030204" pitchFamily="18" charset="0"/>
                                </a:rPr>
                                <m:t>𝑴𝑼𝑺𝑫</m:t>
                              </m:r>
                            </m:num>
                            <m:den>
                              <m:r>
                                <a:rPr lang="es-CO" sz="2300" b="1" i="1" smtClean="0">
                                  <a:latin typeface="Cambria Math" panose="02040503050406030204" pitchFamily="18" charset="0"/>
                                </a:rPr>
                                <m:t>𝑴</m:t>
                              </m:r>
                              <m:r>
                                <a:rPr lang="es-CO" sz="2300" b="1" i="1">
                                  <a:latin typeface="Cambria Math" panose="02040503050406030204" pitchFamily="18" charset="0"/>
                                </a:rPr>
                                <m:t>𝒑𝒌𝒎</m:t>
                              </m:r>
                            </m:den>
                          </m:f>
                        </m:e>
                      </m:d>
                      <m:r>
                        <a:rPr lang="es-CO" sz="2300" b="1" i="0">
                          <a:latin typeface="Cambria Math" panose="02040503050406030204" pitchFamily="18" charset="0"/>
                        </a:rPr>
                        <m:t>=</m:t>
                      </m:r>
                      <m:f>
                        <m:fPr>
                          <m:ctrlPr>
                            <a:rPr lang="es-CO" sz="2300" b="1" i="1">
                              <a:solidFill>
                                <a:srgbClr val="836967"/>
                              </a:solidFill>
                              <a:latin typeface="Cambria Math" panose="02040503050406030204" pitchFamily="18" charset="0"/>
                            </a:rPr>
                          </m:ctrlPr>
                        </m:fPr>
                        <m:num>
                          <m:r>
                            <a:rPr lang="es-CO" sz="2300" b="1" i="1" smtClean="0">
                              <a:latin typeface="Cambria Math" panose="02040503050406030204" pitchFamily="18" charset="0"/>
                            </a:rPr>
                            <m:t>𝟑𝟓𝟎𝟎𝟎</m:t>
                          </m:r>
                          <m:d>
                            <m:dPr>
                              <m:begChr m:val="["/>
                              <m:endChr m:val="]"/>
                              <m:ctrlPr>
                                <a:rPr lang="es-CO" sz="2300" b="1" i="1">
                                  <a:solidFill>
                                    <a:srgbClr val="836967"/>
                                  </a:solidFill>
                                  <a:latin typeface="Cambria Math" panose="02040503050406030204" pitchFamily="18" charset="0"/>
                                </a:rPr>
                              </m:ctrlPr>
                            </m:dPr>
                            <m:e>
                              <m:f>
                                <m:fPr>
                                  <m:ctrlPr>
                                    <a:rPr lang="es-CO" sz="2300" b="1" i="1">
                                      <a:solidFill>
                                        <a:srgbClr val="836967"/>
                                      </a:solidFill>
                                      <a:latin typeface="Cambria Math" panose="02040503050406030204" pitchFamily="18" charset="0"/>
                                    </a:rPr>
                                  </m:ctrlPr>
                                </m:fPr>
                                <m:num>
                                  <m:r>
                                    <a:rPr lang="es-CO" sz="2300" b="1" i="1">
                                      <a:latin typeface="Cambria Math" panose="02040503050406030204" pitchFamily="18" charset="0"/>
                                    </a:rPr>
                                    <m:t>𝑼𝑺𝑫</m:t>
                                  </m:r>
                                </m:num>
                                <m:den>
                                  <m:r>
                                    <a:rPr lang="es-CO" sz="2300" b="1" i="1">
                                      <a:latin typeface="Cambria Math" panose="02040503050406030204" pitchFamily="18" charset="0"/>
                                    </a:rPr>
                                    <m:t>𝒗𝒆𝒉</m:t>
                                  </m:r>
                                </m:den>
                              </m:f>
                            </m:e>
                          </m:d>
                        </m:num>
                        <m:den>
                          <m:r>
                            <a:rPr lang="es-CO" sz="2300" b="1" i="0" smtClean="0">
                              <a:latin typeface="Cambria Math" panose="02040503050406030204" pitchFamily="18" charset="0"/>
                            </a:rPr>
                            <m:t>𝟓𝟎𝟎𝟎</m:t>
                          </m:r>
                          <m:r>
                            <a:rPr lang="es-CO" sz="2300" b="1" i="0">
                              <a:latin typeface="Cambria Math" panose="02040503050406030204" pitchFamily="18" charset="0"/>
                            </a:rPr>
                            <m:t> </m:t>
                          </m:r>
                          <m:d>
                            <m:dPr>
                              <m:begChr m:val="["/>
                              <m:endChr m:val="]"/>
                              <m:ctrlPr>
                                <a:rPr lang="es-CO" sz="2300" b="1" i="1">
                                  <a:solidFill>
                                    <a:srgbClr val="836967"/>
                                  </a:solidFill>
                                  <a:latin typeface="Cambria Math" panose="02040503050406030204" pitchFamily="18" charset="0"/>
                                </a:rPr>
                              </m:ctrlPr>
                            </m:dPr>
                            <m:e>
                              <m:r>
                                <a:rPr lang="es-CO" sz="2300" b="1" i="1">
                                  <a:latin typeface="Cambria Math" panose="02040503050406030204" pitchFamily="18" charset="0"/>
                                </a:rPr>
                                <m:t>𝒌𝒎</m:t>
                              </m:r>
                            </m:e>
                          </m:d>
                          <m:r>
                            <a:rPr lang="es-CO" sz="2300" b="1" i="0">
                              <a:latin typeface="Cambria Math" panose="02040503050406030204" pitchFamily="18" charset="0"/>
                            </a:rPr>
                            <m:t>∗</m:t>
                          </m:r>
                          <m:r>
                            <a:rPr lang="es-CO" sz="2300" b="1" i="0" smtClean="0">
                              <a:latin typeface="Cambria Math" panose="02040503050406030204" pitchFamily="18" charset="0"/>
                            </a:rPr>
                            <m:t>𝟏</m:t>
                          </m:r>
                          <m:r>
                            <a:rPr lang="es-CO" sz="2300" b="1" i="0" smtClean="0">
                              <a:latin typeface="Cambria Math" panose="02040503050406030204" pitchFamily="18" charset="0"/>
                            </a:rPr>
                            <m:t>.</m:t>
                          </m:r>
                          <m:r>
                            <a:rPr lang="es-CO" sz="2300" b="1" i="0" smtClean="0">
                              <a:latin typeface="Cambria Math" panose="02040503050406030204" pitchFamily="18" charset="0"/>
                            </a:rPr>
                            <m:t>𝟓</m:t>
                          </m:r>
                          <m:r>
                            <a:rPr lang="es-CO" sz="2300" b="1" i="0">
                              <a:latin typeface="Cambria Math" panose="02040503050406030204" pitchFamily="18" charset="0"/>
                            </a:rPr>
                            <m:t> </m:t>
                          </m:r>
                          <m:d>
                            <m:dPr>
                              <m:begChr m:val="["/>
                              <m:endChr m:val="]"/>
                              <m:ctrlPr>
                                <a:rPr lang="es-CO" sz="2300" b="1" i="1">
                                  <a:solidFill>
                                    <a:srgbClr val="836967"/>
                                  </a:solidFill>
                                  <a:latin typeface="Cambria Math" panose="02040503050406030204" pitchFamily="18" charset="0"/>
                                </a:rPr>
                              </m:ctrlPr>
                            </m:dPr>
                            <m:e>
                              <m:f>
                                <m:fPr>
                                  <m:ctrlPr>
                                    <a:rPr lang="es-CO" sz="2300" b="1" i="1">
                                      <a:solidFill>
                                        <a:srgbClr val="836967"/>
                                      </a:solidFill>
                                      <a:latin typeface="Cambria Math" panose="02040503050406030204" pitchFamily="18" charset="0"/>
                                    </a:rPr>
                                  </m:ctrlPr>
                                </m:fPr>
                                <m:num>
                                  <m:r>
                                    <a:rPr lang="es-CO" sz="2300" b="1" i="1">
                                      <a:latin typeface="Cambria Math" panose="02040503050406030204" pitchFamily="18" charset="0"/>
                                    </a:rPr>
                                    <m:t>𝒑</m:t>
                                  </m:r>
                                </m:num>
                                <m:den>
                                  <m:r>
                                    <a:rPr lang="es-CO" sz="2300" b="1" i="1">
                                      <a:latin typeface="Cambria Math" panose="02040503050406030204" pitchFamily="18" charset="0"/>
                                    </a:rPr>
                                    <m:t>𝒗𝒆𝒉</m:t>
                                  </m:r>
                                </m:den>
                              </m:f>
                            </m:e>
                          </m:d>
                        </m:den>
                      </m:f>
                      <m:r>
                        <a:rPr lang="es-CO" sz="2300" b="1" i="1" smtClean="0">
                          <a:latin typeface="Cambria Math" panose="02040503050406030204" pitchFamily="18" charset="0"/>
                        </a:rPr>
                        <m:t>=</m:t>
                      </m:r>
                      <m:r>
                        <a:rPr lang="es-CO" sz="2300" b="1" i="1" smtClean="0">
                          <a:latin typeface="Cambria Math" panose="02040503050406030204" pitchFamily="18" charset="0"/>
                        </a:rPr>
                        <m:t>𝟒</m:t>
                      </m:r>
                      <m:r>
                        <a:rPr lang="es-CO" sz="2300" b="1" i="1" smtClean="0">
                          <a:latin typeface="Cambria Math" panose="02040503050406030204" pitchFamily="18" charset="0"/>
                        </a:rPr>
                        <m:t>.</m:t>
                      </m:r>
                      <m:r>
                        <a:rPr lang="es-CO" sz="2300" b="1" i="1" smtClean="0">
                          <a:latin typeface="Cambria Math" panose="02040503050406030204" pitchFamily="18" charset="0"/>
                        </a:rPr>
                        <m:t>𝟕</m:t>
                      </m:r>
                      <m:f>
                        <m:fPr>
                          <m:ctrlPr>
                            <a:rPr lang="es-CO" sz="2300" b="1" i="1" smtClean="0">
                              <a:latin typeface="Cambria Math" panose="02040503050406030204" pitchFamily="18" charset="0"/>
                            </a:rPr>
                          </m:ctrlPr>
                        </m:fPr>
                        <m:num>
                          <m:r>
                            <a:rPr lang="es-CO" sz="2300" b="1" i="1" smtClean="0">
                              <a:latin typeface="Cambria Math" panose="02040503050406030204" pitchFamily="18" charset="0"/>
                            </a:rPr>
                            <m:t>𝑴𝑼𝑺𝑫</m:t>
                          </m:r>
                        </m:num>
                        <m:den>
                          <m:r>
                            <a:rPr lang="es-CO" sz="2300" b="1" i="1" smtClean="0">
                              <a:latin typeface="Cambria Math" panose="02040503050406030204" pitchFamily="18" charset="0"/>
                            </a:rPr>
                            <m:t>𝑴𝒑𝒌𝒎</m:t>
                          </m:r>
                        </m:den>
                      </m:f>
                    </m:oMath>
                  </m:oMathPara>
                </a14:m>
                <a:endParaRPr lang="es-CO" sz="2300" b="1" dirty="0"/>
              </a:p>
            </p:txBody>
          </p:sp>
        </mc:Choice>
        <mc:Fallback>
          <p:sp>
            <p:nvSpPr>
              <p:cNvPr id="9" name="TextBox 8">
                <a:extLst>
                  <a:ext uri="{FF2B5EF4-FFF2-40B4-BE49-F238E27FC236}">
                    <a16:creationId xmlns:a16="http://schemas.microsoft.com/office/drawing/2014/main" id="{F6B676D6-295D-0C72-C611-8F2D37FE0072}"/>
                  </a:ext>
                </a:extLst>
              </p:cNvPr>
              <p:cNvSpPr txBox="1">
                <a:spLocks noRot="1" noChangeAspect="1" noMove="1" noResize="1" noEditPoints="1" noAdjustHandles="1" noChangeArrowheads="1" noChangeShapeType="1" noTextEdit="1"/>
              </p:cNvSpPr>
              <p:nvPr/>
            </p:nvSpPr>
            <p:spPr>
              <a:xfrm>
                <a:off x="13117" y="5021694"/>
                <a:ext cx="11798300" cy="1242969"/>
              </a:xfrm>
              <a:prstGeom prst="rect">
                <a:avLst/>
              </a:prstGeom>
              <a:blipFill>
                <a:blip r:embed="rId6"/>
                <a:stretch>
                  <a:fillRect b="-3030"/>
                </a:stretch>
              </a:blipFill>
            </p:spPr>
            <p:txBody>
              <a:bodyPr/>
              <a:lstStyle/>
              <a:p>
                <a:r>
                  <a:rPr lang="en-BR">
                    <a:noFill/>
                  </a:rPr>
                  <a:t> </a:t>
                </a:r>
              </a:p>
            </p:txBody>
          </p:sp>
        </mc:Fallback>
      </mc:AlternateContent>
      <p:pic>
        <p:nvPicPr>
          <p:cNvPr id="5" name="synthesize - 2025-02-14T003320.533">
            <a:hlinkClick r:id="" action="ppaction://media"/>
            <a:extLst>
              <a:ext uri="{FF2B5EF4-FFF2-40B4-BE49-F238E27FC236}">
                <a16:creationId xmlns:a16="http://schemas.microsoft.com/office/drawing/2014/main" id="{C95B2C0C-14CB-1321-A2B5-52CFCEAFB46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463029" y="619231"/>
            <a:ext cx="973826" cy="973826"/>
          </a:xfrm>
          <a:prstGeom prst="rect">
            <a:avLst/>
          </a:prstGeom>
        </p:spPr>
      </p:pic>
    </p:spTree>
    <p:extLst>
      <p:ext uri="{BB962C8B-B14F-4D97-AF65-F5344CB8AC3E}">
        <p14:creationId xmlns:p14="http://schemas.microsoft.com/office/powerpoint/2010/main" val="20649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9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2</a:t>
            </a:fld>
            <a:endParaRPr lang="sv-SE" sz="1000" b="1" dirty="0">
              <a:solidFill>
                <a:schemeClr val="bg1"/>
              </a:solidFill>
            </a:endParaRPr>
          </a:p>
        </p:txBody>
      </p:sp>
      <p:sp>
        <p:nvSpPr>
          <p:cNvPr id="5" name="Title 10">
            <a:extLst>
              <a:ext uri="{FF2B5EF4-FFF2-40B4-BE49-F238E27FC236}">
                <a16:creationId xmlns:a16="http://schemas.microsoft.com/office/drawing/2014/main" id="{B4A765C4-7338-2C9C-C72A-6128B696AC2A}"/>
              </a:ext>
            </a:extLst>
          </p:cNvPr>
          <p:cNvSpPr txBox="1">
            <a:spLocks/>
          </p:cNvSpPr>
          <p:nvPr/>
        </p:nvSpPr>
        <p:spPr>
          <a:xfrm>
            <a:off x="835428" y="620110"/>
            <a:ext cx="9033785" cy="787938"/>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dirty="0" err="1">
                <a:latin typeface="Open Sans"/>
              </a:rPr>
              <a:t>Resultados</a:t>
            </a:r>
            <a:r>
              <a:rPr lang="en-GB" sz="4400" dirty="0">
                <a:latin typeface="Open Sans"/>
              </a:rPr>
              <a:t> de </a:t>
            </a:r>
            <a:r>
              <a:rPr lang="en-GB" sz="4400" dirty="0" err="1">
                <a:latin typeface="Open Sans"/>
              </a:rPr>
              <a:t>aprendizagem</a:t>
            </a:r>
            <a:endParaRPr lang="en-GB" sz="4400" dirty="0">
              <a:latin typeface="Open Sans"/>
            </a:endParaRPr>
          </a:p>
        </p:txBody>
      </p:sp>
      <p:sp>
        <p:nvSpPr>
          <p:cNvPr id="2" name="Content Placeholder 13">
            <a:extLst>
              <a:ext uri="{FF2B5EF4-FFF2-40B4-BE49-F238E27FC236}">
                <a16:creationId xmlns:a16="http://schemas.microsoft.com/office/drawing/2014/main" id="{53641A4D-AAAD-C91E-1ABE-2120954AB416}"/>
              </a:ext>
            </a:extLst>
          </p:cNvPr>
          <p:cNvSpPr txBox="1">
            <a:spLocks/>
          </p:cNvSpPr>
          <p:nvPr/>
        </p:nvSpPr>
        <p:spPr>
          <a:xfrm>
            <a:off x="835428" y="1786512"/>
            <a:ext cx="10429472" cy="422852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400" b="1" dirty="0">
                <a:solidFill>
                  <a:schemeClr val="accent5">
                    <a:lumMod val="60000"/>
                    <a:lumOff val="40000"/>
                  </a:schemeClr>
                </a:solidFill>
                <a:latin typeface="Open Sans"/>
                <a:ea typeface="+mn-lt"/>
                <a:cs typeface="+mn-lt"/>
              </a:rPr>
              <a:t>Ao final </a:t>
            </a:r>
            <a:r>
              <a:rPr lang="en-GB" sz="2400" b="1" dirty="0" err="1">
                <a:solidFill>
                  <a:schemeClr val="accent5">
                    <a:lumMod val="60000"/>
                    <a:lumOff val="40000"/>
                  </a:schemeClr>
                </a:solidFill>
                <a:latin typeface="Open Sans"/>
                <a:ea typeface="+mn-lt"/>
                <a:cs typeface="+mn-lt"/>
              </a:rPr>
              <a:t>desta</a:t>
            </a:r>
            <a:r>
              <a:rPr lang="en-GB" sz="2400" b="1" dirty="0">
                <a:solidFill>
                  <a:schemeClr val="accent5">
                    <a:lumMod val="60000"/>
                    <a:lumOff val="40000"/>
                  </a:schemeClr>
                </a:solidFill>
                <a:latin typeface="Open Sans"/>
                <a:ea typeface="+mn-lt"/>
                <a:cs typeface="+mn-lt"/>
              </a:rPr>
              <a:t> aula, você será capaz de:</a:t>
            </a:r>
            <a:endParaRPr lang="en-US" sz="2400" b="1" dirty="0">
              <a:solidFill>
                <a:schemeClr val="accent5">
                  <a:lumMod val="60000"/>
                  <a:lumOff val="40000"/>
                </a:schemeClr>
              </a:solidFill>
              <a:latin typeface="Open Sans"/>
              <a:cs typeface="Calibri" panose="020F0502020204030204"/>
            </a:endParaRPr>
          </a:p>
          <a:p>
            <a:pPr>
              <a:spcBef>
                <a:spcPts val="1000"/>
              </a:spcBef>
            </a:pPr>
            <a:r>
              <a:rPr lang="en-GB" sz="2400" dirty="0">
                <a:latin typeface="Open Sans"/>
                <a:ea typeface="+mn-lt"/>
                <a:cs typeface="+mn-lt"/>
              </a:rPr>
              <a:t>ILO1: </a:t>
            </a:r>
            <a:r>
              <a:rPr lang="en-GB" sz="2400" dirty="0" err="1">
                <a:latin typeface="Open Sans"/>
                <a:ea typeface="+mn-lt"/>
                <a:cs typeface="+mn-lt"/>
              </a:rPr>
              <a:t>Aprender</a:t>
            </a:r>
            <a:r>
              <a:rPr lang="en-GB" sz="2400" dirty="0">
                <a:latin typeface="Open Sans"/>
                <a:ea typeface="+mn-lt"/>
                <a:cs typeface="+mn-lt"/>
              </a:rPr>
              <a:t> mais sobre o consumo de energia no setor de transportes</a:t>
            </a:r>
          </a:p>
          <a:p>
            <a:pPr>
              <a:spcBef>
                <a:spcPts val="1000"/>
              </a:spcBef>
            </a:pPr>
            <a:r>
              <a:rPr lang="en-US" sz="2400" dirty="0">
                <a:latin typeface="Open Sans"/>
                <a:ea typeface="+mn-lt"/>
                <a:cs typeface="+mn-lt"/>
              </a:rPr>
              <a:t>ILO2: Compreender conceitos básicos sobre a modelagem do setor de transportes </a:t>
            </a:r>
          </a:p>
          <a:p>
            <a:pPr>
              <a:spcBef>
                <a:spcPts val="1000"/>
              </a:spcBef>
            </a:pPr>
            <a:r>
              <a:rPr lang="en-US" sz="2400" dirty="0">
                <a:latin typeface="Open Sans"/>
                <a:ea typeface="+mn-lt"/>
                <a:cs typeface="+mn-lt"/>
              </a:rPr>
              <a:t>ILO3: Compreender como modelar tecnologias de uso final no setor de transportes usando o </a:t>
            </a:r>
            <a:r>
              <a:rPr lang="en-US" sz="2400" dirty="0" err="1">
                <a:latin typeface="Open Sans"/>
                <a:ea typeface="+mn-lt"/>
                <a:cs typeface="+mn-lt"/>
              </a:rPr>
              <a:t>OSeMOSYS</a:t>
            </a:r>
            <a:endParaRPr lang="en-US" sz="2400" b="1" dirty="0">
              <a:latin typeface="Open Sans"/>
              <a:ea typeface="+mn-lt"/>
              <a:cs typeface="+mn-lt"/>
            </a:endParaRPr>
          </a:p>
          <a:p>
            <a:pPr>
              <a:spcBef>
                <a:spcPts val="1000"/>
              </a:spcBef>
            </a:pPr>
            <a:r>
              <a:rPr lang="en-US" sz="2400" dirty="0">
                <a:latin typeface="Open Sans"/>
                <a:ea typeface="+mn-lt"/>
                <a:cs typeface="+mn-lt"/>
              </a:rPr>
              <a:t>ILO4: Realizar cálculos básicos na estimativa de parâmetros para modelar tecnologias de uso final no setor de transportes usando o </a:t>
            </a:r>
            <a:r>
              <a:rPr lang="en-US" sz="2400" dirty="0" err="1">
                <a:latin typeface="Open Sans"/>
                <a:ea typeface="+mn-lt"/>
                <a:cs typeface="+mn-lt"/>
              </a:rPr>
              <a:t>OSeMOSYS</a:t>
            </a:r>
            <a:endParaRPr lang="en-US" sz="2400" b="1" dirty="0">
              <a:latin typeface="Open Sans"/>
              <a:cs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ADCEA9CA-3C56-3C47-AD34-D39EEE62A78E}"/>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915CC52F-BCD5-F449-F5EA-DE649A0B48F4}"/>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20</a:t>
            </a:fld>
            <a:endParaRPr lang="sv-SE" sz="1000" b="1" dirty="0">
              <a:solidFill>
                <a:schemeClr val="bg1"/>
              </a:solidFill>
            </a:endParaRPr>
          </a:p>
        </p:txBody>
      </p:sp>
      <p:sp>
        <p:nvSpPr>
          <p:cNvPr id="2" name="Rectangle 1">
            <a:extLst>
              <a:ext uri="{FF2B5EF4-FFF2-40B4-BE49-F238E27FC236}">
                <a16:creationId xmlns:a16="http://schemas.microsoft.com/office/drawing/2014/main" id="{6FA8D75F-543C-F6A7-FE79-6A8FDAE87634}"/>
              </a:ext>
            </a:extLst>
          </p:cNvPr>
          <p:cNvSpPr/>
          <p:nvPr/>
        </p:nvSpPr>
        <p:spPr>
          <a:xfrm>
            <a:off x="501451" y="111380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13.4.3 Capacidade residual parte 1 </a:t>
            </a:r>
          </a:p>
        </p:txBody>
      </p:sp>
      <p:sp>
        <p:nvSpPr>
          <p:cNvPr id="4" name="Title 10">
            <a:extLst>
              <a:ext uri="{FF2B5EF4-FFF2-40B4-BE49-F238E27FC236}">
                <a16:creationId xmlns:a16="http://schemas.microsoft.com/office/drawing/2014/main" id="{9526844C-E9BA-7C1E-B175-1510ED2FA622}"/>
              </a:ext>
            </a:extLst>
          </p:cNvPr>
          <p:cNvSpPr txBox="1">
            <a:spLocks/>
          </p:cNvSpPr>
          <p:nvPr/>
        </p:nvSpPr>
        <p:spPr>
          <a:xfrm>
            <a:off x="478593" y="-110418"/>
            <a:ext cx="10471349" cy="1094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13.4 Prática de cálculos de modelagem</a:t>
            </a: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4671AA58-EE07-B836-ED3B-08A5F94BAC44}"/>
                  </a:ext>
                </a:extLst>
              </p:cNvPr>
              <p:cNvSpPr txBox="1"/>
              <p:nvPr/>
            </p:nvSpPr>
            <p:spPr>
              <a:xfrm>
                <a:off x="113566" y="2518562"/>
                <a:ext cx="11684733" cy="136691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000" b="1" i="1" smtClean="0">
                          <a:solidFill>
                            <a:schemeClr val="tx1"/>
                          </a:solidFill>
                          <a:latin typeface="Cambria Math" panose="02040503050406030204" pitchFamily="18" charset="0"/>
                        </a:rPr>
                        <m:t>𝑪𝒂𝒑𝒂𝒄𝒊𝒅𝒂𝒅𝒆</m:t>
                      </m:r>
                      <m:r>
                        <a:rPr lang="en-US" sz="2000" b="1" i="1" smtClean="0">
                          <a:solidFill>
                            <a:schemeClr val="tx1"/>
                          </a:solidFill>
                          <a:latin typeface="Cambria Math" panose="02040503050406030204" pitchFamily="18" charset="0"/>
                        </a:rPr>
                        <m:t> </m:t>
                      </m:r>
                      <m:r>
                        <a:rPr lang="en-US" sz="2000" b="1" i="1" smtClean="0">
                          <a:solidFill>
                            <a:schemeClr val="tx1"/>
                          </a:solidFill>
                          <a:latin typeface="Cambria Math" panose="02040503050406030204" pitchFamily="18" charset="0"/>
                        </a:rPr>
                        <m:t>𝑹𝒆𝒔𝒊𝒅𝒖𝒂𝒍</m:t>
                      </m:r>
                      <m:r>
                        <a:rPr lang="en-US" sz="2000" b="1" i="1" smtClean="0">
                          <a:solidFill>
                            <a:schemeClr val="tx1"/>
                          </a:solidFill>
                          <a:latin typeface="Cambria Math" panose="02040503050406030204" pitchFamily="18" charset="0"/>
                        </a:rPr>
                        <m:t> </m:t>
                      </m:r>
                      <m:r>
                        <a:rPr lang="en-US" sz="2000" b="1" i="1" smtClean="0">
                          <a:solidFill>
                            <a:schemeClr val="tx1"/>
                          </a:solidFill>
                          <a:latin typeface="Cambria Math" panose="02040503050406030204" pitchFamily="18" charset="0"/>
                        </a:rPr>
                        <m:t>𝑻𝒆𝒄𝒏𝒐𝒍</m:t>
                      </m:r>
                      <m:r>
                        <a:rPr lang="en-US" sz="2000" b="1" i="1">
                          <a:solidFill>
                            <a:schemeClr val="tx1"/>
                          </a:solidFill>
                          <a:latin typeface="Cambria Math" panose="02040503050406030204" pitchFamily="18" charset="0"/>
                        </a:rPr>
                        <m:t>ó</m:t>
                      </m:r>
                      <m:r>
                        <a:rPr lang="en-US" sz="2000" b="1" i="1" smtClean="0">
                          <a:solidFill>
                            <a:schemeClr val="tx1"/>
                          </a:solidFill>
                          <a:latin typeface="Cambria Math" panose="02040503050406030204" pitchFamily="18" charset="0"/>
                        </a:rPr>
                        <m:t>𝒈𝒊𝒄𝒂</m:t>
                      </m:r>
                      <m:r>
                        <a:rPr lang="es-CO" sz="2000" b="1" i="0">
                          <a:solidFill>
                            <a:schemeClr val="tx1"/>
                          </a:solidFill>
                          <a:latin typeface="Cambria Math" panose="02040503050406030204" pitchFamily="18" charset="0"/>
                        </a:rPr>
                        <m:t> </m:t>
                      </m:r>
                      <m:d>
                        <m:dPr>
                          <m:begChr m:val="["/>
                          <m:endChr m:val="]"/>
                          <m:ctrlPr>
                            <a:rPr lang="es-CO" sz="2000" b="1" i="1">
                              <a:solidFill>
                                <a:schemeClr val="tx1"/>
                              </a:solidFill>
                              <a:latin typeface="Cambria Math" panose="02040503050406030204" pitchFamily="18" charset="0"/>
                            </a:rPr>
                          </m:ctrlPr>
                        </m:dPr>
                        <m:e>
                          <m:f>
                            <m:fPr>
                              <m:ctrlPr>
                                <a:rPr lang="es-CO" sz="2000" b="1" i="1">
                                  <a:solidFill>
                                    <a:schemeClr val="tx1"/>
                                  </a:solidFill>
                                  <a:latin typeface="Cambria Math" panose="02040503050406030204" pitchFamily="18" charset="0"/>
                                </a:rPr>
                              </m:ctrlPr>
                            </m:fPr>
                            <m:num>
                              <m:r>
                                <a:rPr lang="es-CO" sz="2000" b="1" i="1" smtClean="0">
                                  <a:solidFill>
                                    <a:schemeClr val="tx1"/>
                                  </a:solidFill>
                                  <a:latin typeface="Cambria Math" panose="02040503050406030204" pitchFamily="18" charset="0"/>
                                </a:rPr>
                                <m:t>𝑴</m:t>
                              </m:r>
                              <m:r>
                                <a:rPr lang="es-CO" sz="2000" b="1" i="1">
                                  <a:solidFill>
                                    <a:schemeClr val="tx1"/>
                                  </a:solidFill>
                                  <a:latin typeface="Cambria Math" panose="02040503050406030204" pitchFamily="18" charset="0"/>
                                </a:rPr>
                                <m:t>𝒑𝒌𝒎</m:t>
                              </m:r>
                            </m:num>
                            <m:den>
                              <m:r>
                                <a:rPr lang="es-CO" sz="2000" b="1" i="1">
                                  <a:solidFill>
                                    <a:schemeClr val="tx1"/>
                                  </a:solidFill>
                                  <a:latin typeface="Cambria Math" panose="02040503050406030204" pitchFamily="18" charset="0"/>
                                </a:rPr>
                                <m:t>𝒚𝒆𝒂𝒓</m:t>
                              </m:r>
                            </m:den>
                          </m:f>
                          <m:r>
                            <a:rPr lang="es-CO" sz="2000" b="1" i="0">
                              <a:solidFill>
                                <a:schemeClr val="tx1"/>
                              </a:solidFill>
                              <a:latin typeface="Cambria Math" panose="02040503050406030204" pitchFamily="18" charset="0"/>
                            </a:rPr>
                            <m:t> </m:t>
                          </m:r>
                          <m:r>
                            <a:rPr lang="en-US" sz="2000" b="1" i="1" smtClean="0">
                              <a:solidFill>
                                <a:schemeClr val="tx1"/>
                              </a:solidFill>
                              <a:latin typeface="Cambria Math" panose="02040503050406030204" pitchFamily="18" charset="0"/>
                            </a:rPr>
                            <m:t>𝒐𝒖</m:t>
                          </m:r>
                          <m:f>
                            <m:fPr>
                              <m:ctrlPr>
                                <a:rPr lang="es-CO" sz="2000" b="1" i="1">
                                  <a:solidFill>
                                    <a:schemeClr val="tx1"/>
                                  </a:solidFill>
                                  <a:latin typeface="Cambria Math" panose="02040503050406030204" pitchFamily="18" charset="0"/>
                                </a:rPr>
                              </m:ctrlPr>
                            </m:fPr>
                            <m:num>
                              <m:r>
                                <a:rPr lang="es-CO" sz="2000" b="1" i="1" smtClean="0">
                                  <a:solidFill>
                                    <a:schemeClr val="tx1"/>
                                  </a:solidFill>
                                  <a:latin typeface="Cambria Math" panose="02040503050406030204" pitchFamily="18" charset="0"/>
                                </a:rPr>
                                <m:t>𝑴</m:t>
                              </m:r>
                              <m:r>
                                <a:rPr lang="es-CO" sz="2000" b="1" i="1">
                                  <a:solidFill>
                                    <a:schemeClr val="tx1"/>
                                  </a:solidFill>
                                  <a:latin typeface="Cambria Math" panose="02040503050406030204" pitchFamily="18" charset="0"/>
                                </a:rPr>
                                <m:t>𝒕𝒌𝒎</m:t>
                              </m:r>
                            </m:num>
                            <m:den>
                              <m:r>
                                <a:rPr lang="es-CO" sz="2000" b="1" i="1">
                                  <a:solidFill>
                                    <a:schemeClr val="tx1"/>
                                  </a:solidFill>
                                  <a:latin typeface="Cambria Math" panose="02040503050406030204" pitchFamily="18" charset="0"/>
                                </a:rPr>
                                <m:t>𝒚𝒆𝒂𝒓</m:t>
                              </m:r>
                            </m:den>
                          </m:f>
                        </m:e>
                      </m:d>
                      <m:r>
                        <a:rPr lang="es-CO" sz="2000" b="1" i="0">
                          <a:solidFill>
                            <a:schemeClr val="tx1"/>
                          </a:solidFill>
                          <a:latin typeface="Cambria Math" panose="02040503050406030204" pitchFamily="18" charset="0"/>
                        </a:rPr>
                        <m:t>=</m:t>
                      </m:r>
                      <m:r>
                        <a:rPr lang="en-US" sz="2000" b="1" i="1" smtClean="0">
                          <a:solidFill>
                            <a:schemeClr val="tx1"/>
                          </a:solidFill>
                          <a:latin typeface="Cambria Math" panose="02040503050406030204" pitchFamily="18" charset="0"/>
                        </a:rPr>
                        <m:t>𝑬𝒏𝒆𝒓𝒈𝒊𝒂</m:t>
                      </m:r>
                      <m:r>
                        <a:rPr lang="en-US" sz="2000" b="1" i="1" smtClean="0">
                          <a:solidFill>
                            <a:schemeClr val="tx1"/>
                          </a:solidFill>
                          <a:latin typeface="Cambria Math" panose="02040503050406030204" pitchFamily="18" charset="0"/>
                        </a:rPr>
                        <m:t> </m:t>
                      </m:r>
                      <m:r>
                        <a:rPr lang="en-US" sz="2000" b="1" i="1" smtClean="0">
                          <a:solidFill>
                            <a:schemeClr val="tx1"/>
                          </a:solidFill>
                          <a:latin typeface="Cambria Math" panose="02040503050406030204" pitchFamily="18" charset="0"/>
                        </a:rPr>
                        <m:t>𝑪𝒐𝒏𝒔𝒖𝒎𝒊𝒅𝒂</m:t>
                      </m:r>
                      <m:r>
                        <a:rPr lang="en-US" sz="2000" b="1" i="1" smtClean="0">
                          <a:solidFill>
                            <a:schemeClr val="tx1"/>
                          </a:solidFill>
                          <a:latin typeface="Cambria Math" panose="02040503050406030204" pitchFamily="18" charset="0"/>
                        </a:rPr>
                        <m:t> </m:t>
                      </m:r>
                      <m:r>
                        <a:rPr lang="en-US" sz="2000" b="1" i="1" smtClean="0">
                          <a:solidFill>
                            <a:schemeClr val="tx1"/>
                          </a:solidFill>
                          <a:latin typeface="Cambria Math" panose="02040503050406030204" pitchFamily="18" charset="0"/>
                        </a:rPr>
                        <m:t>𝑷𝒐𝒓</m:t>
                      </m:r>
                      <m:r>
                        <a:rPr lang="en-US" sz="2000" b="1" i="1" smtClean="0">
                          <a:solidFill>
                            <a:schemeClr val="tx1"/>
                          </a:solidFill>
                          <a:latin typeface="Cambria Math" panose="02040503050406030204" pitchFamily="18" charset="0"/>
                        </a:rPr>
                        <m:t> </m:t>
                      </m:r>
                      <m:r>
                        <a:rPr lang="en-US" sz="2000" b="1" i="1" smtClean="0">
                          <a:solidFill>
                            <a:schemeClr val="tx1"/>
                          </a:solidFill>
                          <a:latin typeface="Cambria Math" panose="02040503050406030204" pitchFamily="18" charset="0"/>
                        </a:rPr>
                        <m:t>𝑻𝒆𝒄𝒏𝒐𝒍𝒐𝒈𝒊𝒂</m:t>
                      </m:r>
                      <m:d>
                        <m:dPr>
                          <m:begChr m:val="["/>
                          <m:endChr m:val="]"/>
                          <m:ctrlPr>
                            <a:rPr lang="es-CO" sz="2000" b="1" i="1">
                              <a:solidFill>
                                <a:schemeClr val="tx1"/>
                              </a:solidFill>
                              <a:latin typeface="Cambria Math" panose="02040503050406030204" pitchFamily="18" charset="0"/>
                            </a:rPr>
                          </m:ctrlPr>
                        </m:dPr>
                        <m:e>
                          <m:f>
                            <m:fPr>
                              <m:ctrlPr>
                                <a:rPr lang="es-CO" sz="2000" b="1" i="1">
                                  <a:solidFill>
                                    <a:schemeClr val="tx1"/>
                                  </a:solidFill>
                                  <a:latin typeface="Cambria Math" panose="02040503050406030204" pitchFamily="18" charset="0"/>
                                </a:rPr>
                              </m:ctrlPr>
                            </m:fPr>
                            <m:num>
                              <m:r>
                                <a:rPr lang="es-CO" sz="2000" b="1" i="1">
                                  <a:solidFill>
                                    <a:schemeClr val="tx1"/>
                                  </a:solidFill>
                                  <a:latin typeface="Cambria Math" panose="02040503050406030204" pitchFamily="18" charset="0"/>
                                </a:rPr>
                                <m:t>𝑷𝑱</m:t>
                              </m:r>
                            </m:num>
                            <m:den>
                              <m:r>
                                <a:rPr lang="es-CO" sz="2000" b="1" i="1">
                                  <a:solidFill>
                                    <a:schemeClr val="tx1"/>
                                  </a:solidFill>
                                  <a:latin typeface="Cambria Math" panose="02040503050406030204" pitchFamily="18" charset="0"/>
                                </a:rPr>
                                <m:t>𝒚𝒆𝒂𝒓</m:t>
                              </m:r>
                            </m:den>
                          </m:f>
                        </m:e>
                      </m:d>
                      <m:r>
                        <a:rPr lang="es-CO" sz="2000" b="1" i="0">
                          <a:solidFill>
                            <a:schemeClr val="tx1"/>
                          </a:solidFill>
                          <a:latin typeface="Cambria Math" panose="02040503050406030204" pitchFamily="18" charset="0"/>
                        </a:rPr>
                        <m:t>∗</m:t>
                      </m:r>
                      <m:r>
                        <a:rPr lang="en-US" sz="2000" b="1" i="1" smtClean="0">
                          <a:solidFill>
                            <a:schemeClr val="tx1"/>
                          </a:solidFill>
                          <a:latin typeface="Cambria Math" panose="02040503050406030204" pitchFamily="18" charset="0"/>
                        </a:rPr>
                        <m:t>𝑬𝒇𝒊𝒄𝒊</m:t>
                      </m:r>
                      <m:r>
                        <a:rPr lang="en-US" sz="2000" b="1" i="1">
                          <a:solidFill>
                            <a:schemeClr val="tx1"/>
                          </a:solidFill>
                          <a:latin typeface="Cambria Math" panose="02040503050406030204" pitchFamily="18" charset="0"/>
                        </a:rPr>
                        <m:t>ê</m:t>
                      </m:r>
                      <m:r>
                        <a:rPr lang="en-US" sz="2000" b="1" i="1" smtClean="0">
                          <a:solidFill>
                            <a:schemeClr val="tx1"/>
                          </a:solidFill>
                          <a:latin typeface="Cambria Math" panose="02040503050406030204" pitchFamily="18" charset="0"/>
                        </a:rPr>
                        <m:t>𝒏𝒄𝒊𝒂</m:t>
                      </m:r>
                      <m:r>
                        <a:rPr lang="en-US" sz="2000" b="1" i="1" smtClean="0">
                          <a:solidFill>
                            <a:schemeClr val="tx1"/>
                          </a:solidFill>
                          <a:latin typeface="Cambria Math" panose="02040503050406030204" pitchFamily="18" charset="0"/>
                        </a:rPr>
                        <m:t> </m:t>
                      </m:r>
                      <m:r>
                        <a:rPr lang="en-US" sz="2000" b="1" i="1" smtClean="0">
                          <a:solidFill>
                            <a:schemeClr val="tx1"/>
                          </a:solidFill>
                          <a:latin typeface="Cambria Math" panose="02040503050406030204" pitchFamily="18" charset="0"/>
                        </a:rPr>
                        <m:t>𝑫𝒂</m:t>
                      </m:r>
                      <m:r>
                        <a:rPr lang="en-US" sz="2000" b="1" i="1" smtClean="0">
                          <a:solidFill>
                            <a:schemeClr val="tx1"/>
                          </a:solidFill>
                          <a:latin typeface="Cambria Math" panose="02040503050406030204" pitchFamily="18" charset="0"/>
                        </a:rPr>
                        <m:t> </m:t>
                      </m:r>
                      <m:r>
                        <a:rPr lang="en-US" sz="2000" b="1" i="1" smtClean="0">
                          <a:solidFill>
                            <a:schemeClr val="tx1"/>
                          </a:solidFill>
                          <a:latin typeface="Cambria Math" panose="02040503050406030204" pitchFamily="18" charset="0"/>
                        </a:rPr>
                        <m:t>𝑻𝒆𝒄𝒏𝒐𝒍𝒐𝒈𝒊𝒂</m:t>
                      </m:r>
                      <m:d>
                        <m:dPr>
                          <m:begChr m:val="["/>
                          <m:endChr m:val="]"/>
                          <m:ctrlPr>
                            <a:rPr lang="es-CO" sz="2000" b="1" i="1">
                              <a:solidFill>
                                <a:schemeClr val="tx1"/>
                              </a:solidFill>
                              <a:latin typeface="Cambria Math" panose="02040503050406030204" pitchFamily="18" charset="0"/>
                            </a:rPr>
                          </m:ctrlPr>
                        </m:dPr>
                        <m:e>
                          <m:f>
                            <m:fPr>
                              <m:ctrlPr>
                                <a:rPr lang="es-CO" sz="2000" b="1" i="1">
                                  <a:solidFill>
                                    <a:schemeClr val="tx1"/>
                                  </a:solidFill>
                                  <a:latin typeface="Cambria Math" panose="02040503050406030204" pitchFamily="18" charset="0"/>
                                </a:rPr>
                              </m:ctrlPr>
                            </m:fPr>
                            <m:num>
                              <m:r>
                                <a:rPr lang="es-CO" sz="2000" b="1" i="1" smtClean="0">
                                  <a:solidFill>
                                    <a:schemeClr val="tx1"/>
                                  </a:solidFill>
                                  <a:latin typeface="Cambria Math" panose="02040503050406030204" pitchFamily="18" charset="0"/>
                                </a:rPr>
                                <m:t>𝑴</m:t>
                              </m:r>
                              <m:r>
                                <a:rPr lang="es-CO" sz="2000" b="1" i="1">
                                  <a:solidFill>
                                    <a:schemeClr val="tx1"/>
                                  </a:solidFill>
                                  <a:latin typeface="Cambria Math" panose="02040503050406030204" pitchFamily="18" charset="0"/>
                                </a:rPr>
                                <m:t>𝒑𝒌𝒎</m:t>
                              </m:r>
                            </m:num>
                            <m:den>
                              <m:r>
                                <a:rPr lang="es-CO" sz="2000" b="1" i="1">
                                  <a:solidFill>
                                    <a:schemeClr val="tx1"/>
                                  </a:solidFill>
                                  <a:latin typeface="Cambria Math" panose="02040503050406030204" pitchFamily="18" charset="0"/>
                                </a:rPr>
                                <m:t>𝑷𝑱</m:t>
                              </m:r>
                            </m:den>
                          </m:f>
                          <m:r>
                            <a:rPr lang="es-CO" sz="2000" b="1" i="0">
                              <a:solidFill>
                                <a:schemeClr val="tx1"/>
                              </a:solidFill>
                              <a:latin typeface="Cambria Math" panose="02040503050406030204" pitchFamily="18" charset="0"/>
                            </a:rPr>
                            <m:t> </m:t>
                          </m:r>
                          <m:r>
                            <a:rPr lang="es-CO" sz="2000" b="1" i="1">
                              <a:solidFill>
                                <a:schemeClr val="tx1"/>
                              </a:solidFill>
                              <a:latin typeface="Cambria Math" panose="02040503050406030204" pitchFamily="18" charset="0"/>
                            </a:rPr>
                            <m:t>𝒐𝒓</m:t>
                          </m:r>
                          <m:f>
                            <m:fPr>
                              <m:ctrlPr>
                                <a:rPr lang="es-CO" sz="2000" b="1" i="1">
                                  <a:solidFill>
                                    <a:schemeClr val="tx1"/>
                                  </a:solidFill>
                                  <a:latin typeface="Cambria Math" panose="02040503050406030204" pitchFamily="18" charset="0"/>
                                </a:rPr>
                              </m:ctrlPr>
                            </m:fPr>
                            <m:num>
                              <m:r>
                                <a:rPr lang="es-CO" sz="2000" b="1" i="1" smtClean="0">
                                  <a:solidFill>
                                    <a:schemeClr val="tx1"/>
                                  </a:solidFill>
                                  <a:latin typeface="Cambria Math" panose="02040503050406030204" pitchFamily="18" charset="0"/>
                                </a:rPr>
                                <m:t>𝑴</m:t>
                              </m:r>
                              <m:r>
                                <a:rPr lang="es-CO" sz="2000" b="1" i="1">
                                  <a:solidFill>
                                    <a:schemeClr val="tx1"/>
                                  </a:solidFill>
                                  <a:latin typeface="Cambria Math" panose="02040503050406030204" pitchFamily="18" charset="0"/>
                                </a:rPr>
                                <m:t>𝒕𝒌𝒎</m:t>
                              </m:r>
                            </m:num>
                            <m:den>
                              <m:r>
                                <a:rPr lang="es-CO" sz="2000" b="1" i="1">
                                  <a:solidFill>
                                    <a:schemeClr val="tx1"/>
                                  </a:solidFill>
                                  <a:latin typeface="Cambria Math" panose="02040503050406030204" pitchFamily="18" charset="0"/>
                                </a:rPr>
                                <m:t>𝑷𝑱</m:t>
                              </m:r>
                            </m:den>
                          </m:f>
                        </m:e>
                      </m:d>
                    </m:oMath>
                  </m:oMathPara>
                </a14:m>
                <a:endParaRPr lang="es-CO" sz="2000" b="1" dirty="0">
                  <a:solidFill>
                    <a:schemeClr val="tx1"/>
                  </a:solidFill>
                </a:endParaRPr>
              </a:p>
            </p:txBody>
          </p:sp>
        </mc:Choice>
        <mc:Fallback>
          <p:sp>
            <p:nvSpPr>
              <p:cNvPr id="6" name="TextBox 5">
                <a:extLst>
                  <a:ext uri="{FF2B5EF4-FFF2-40B4-BE49-F238E27FC236}">
                    <a16:creationId xmlns:a16="http://schemas.microsoft.com/office/drawing/2014/main" id="{4671AA58-EE07-B836-ED3B-08A5F94BAC44}"/>
                  </a:ext>
                </a:extLst>
              </p:cNvPr>
              <p:cNvSpPr txBox="1">
                <a:spLocks noRot="1" noChangeAspect="1" noMove="1" noResize="1" noEditPoints="1" noAdjustHandles="1" noChangeArrowheads="1" noChangeShapeType="1" noTextEdit="1"/>
              </p:cNvSpPr>
              <p:nvPr/>
            </p:nvSpPr>
            <p:spPr>
              <a:xfrm>
                <a:off x="113566" y="2518562"/>
                <a:ext cx="11684733" cy="1366913"/>
              </a:xfrm>
              <a:prstGeom prst="rect">
                <a:avLst/>
              </a:prstGeom>
              <a:blipFill>
                <a:blip r:embed="rId5"/>
                <a:stretch>
                  <a:fillRect b="-3704"/>
                </a:stretch>
              </a:blipFill>
            </p:spPr>
            <p:txBody>
              <a:bodyPr/>
              <a:lstStyle/>
              <a:p>
                <a:r>
                  <a:rPr lang="en-BR">
                    <a:noFill/>
                  </a:rPr>
                  <a:t> </a:t>
                </a:r>
              </a:p>
            </p:txBody>
          </p:sp>
        </mc:Fallback>
      </mc:AlternateContent>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E6F5839D-7EC3-252F-8246-8E39FC610CCA}"/>
                  </a:ext>
                </a:extLst>
              </p:cNvPr>
              <p:cNvSpPr txBox="1"/>
              <p:nvPr/>
            </p:nvSpPr>
            <p:spPr>
              <a:xfrm>
                <a:off x="0" y="4601921"/>
                <a:ext cx="11684732" cy="134145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000" b="1" i="1" smtClean="0">
                          <a:solidFill>
                            <a:schemeClr val="tx1"/>
                          </a:solidFill>
                          <a:latin typeface="Cambria Math" panose="02040503050406030204" pitchFamily="18" charset="0"/>
                        </a:rPr>
                        <m:t>𝑪𝒂𝒑𝒂𝒄𝒊𝒅𝒂𝒅𝒆</m:t>
                      </m:r>
                      <m:r>
                        <a:rPr lang="en-US" sz="2000" b="1" i="1" smtClean="0">
                          <a:solidFill>
                            <a:schemeClr val="tx1"/>
                          </a:solidFill>
                          <a:latin typeface="Cambria Math" panose="02040503050406030204" pitchFamily="18" charset="0"/>
                        </a:rPr>
                        <m:t> </m:t>
                      </m:r>
                      <m:r>
                        <a:rPr lang="en-US" sz="2000" b="1" i="1" smtClean="0">
                          <a:solidFill>
                            <a:schemeClr val="tx1"/>
                          </a:solidFill>
                          <a:latin typeface="Cambria Math" panose="02040503050406030204" pitchFamily="18" charset="0"/>
                        </a:rPr>
                        <m:t>𝑹𝒆𝒔𝒊𝒅𝒖𝒂𝒍</m:t>
                      </m:r>
                      <m:r>
                        <a:rPr lang="en-US" sz="2000" b="1" i="1" smtClean="0">
                          <a:solidFill>
                            <a:schemeClr val="tx1"/>
                          </a:solidFill>
                          <a:latin typeface="Cambria Math" panose="02040503050406030204" pitchFamily="18" charset="0"/>
                        </a:rPr>
                        <m:t> </m:t>
                      </m:r>
                      <m:r>
                        <a:rPr lang="en-US" sz="2000" b="1" i="1" smtClean="0">
                          <a:solidFill>
                            <a:schemeClr val="tx1"/>
                          </a:solidFill>
                          <a:latin typeface="Cambria Math" panose="02040503050406030204" pitchFamily="18" charset="0"/>
                        </a:rPr>
                        <m:t>𝑻𝒆𝒄𝒏𝒐𝒍</m:t>
                      </m:r>
                      <m:r>
                        <a:rPr lang="en-US" sz="2000" b="1" i="1">
                          <a:solidFill>
                            <a:schemeClr val="tx1"/>
                          </a:solidFill>
                          <a:latin typeface="Cambria Math" panose="02040503050406030204" pitchFamily="18" charset="0"/>
                        </a:rPr>
                        <m:t>ó</m:t>
                      </m:r>
                      <m:r>
                        <a:rPr lang="en-US" sz="2000" b="1" i="1">
                          <a:solidFill>
                            <a:schemeClr val="tx1"/>
                          </a:solidFill>
                          <a:latin typeface="Cambria Math" panose="02040503050406030204" pitchFamily="18" charset="0"/>
                        </a:rPr>
                        <m:t>𝒈𝒊𝒄𝒂</m:t>
                      </m:r>
                      <m:d>
                        <m:dPr>
                          <m:begChr m:val="["/>
                          <m:endChr m:val="]"/>
                          <m:ctrlPr>
                            <a:rPr lang="es-CO" sz="2000" b="1" i="1">
                              <a:solidFill>
                                <a:schemeClr val="tx1"/>
                              </a:solidFill>
                              <a:latin typeface="Cambria Math" panose="02040503050406030204" pitchFamily="18" charset="0"/>
                            </a:rPr>
                          </m:ctrlPr>
                        </m:dPr>
                        <m:e>
                          <m:f>
                            <m:fPr>
                              <m:ctrlPr>
                                <a:rPr lang="es-CO" sz="2000" b="1" i="1">
                                  <a:solidFill>
                                    <a:schemeClr val="tx1"/>
                                  </a:solidFill>
                                  <a:latin typeface="Cambria Math" panose="02040503050406030204" pitchFamily="18" charset="0"/>
                                </a:rPr>
                              </m:ctrlPr>
                            </m:fPr>
                            <m:num>
                              <m:r>
                                <a:rPr lang="es-CO" sz="2000" b="1" i="1" smtClean="0">
                                  <a:solidFill>
                                    <a:schemeClr val="tx1"/>
                                  </a:solidFill>
                                  <a:latin typeface="Cambria Math" panose="02040503050406030204" pitchFamily="18" charset="0"/>
                                </a:rPr>
                                <m:t>𝑴</m:t>
                              </m:r>
                              <m:r>
                                <a:rPr lang="es-CO" sz="2000" b="1" i="1">
                                  <a:solidFill>
                                    <a:schemeClr val="tx1"/>
                                  </a:solidFill>
                                  <a:latin typeface="Cambria Math" panose="02040503050406030204" pitchFamily="18" charset="0"/>
                                </a:rPr>
                                <m:t>𝒑𝒌𝒎</m:t>
                              </m:r>
                            </m:num>
                            <m:den>
                              <m:r>
                                <a:rPr lang="es-CO" sz="2000" b="1" i="1">
                                  <a:solidFill>
                                    <a:schemeClr val="tx1"/>
                                  </a:solidFill>
                                  <a:latin typeface="Cambria Math" panose="02040503050406030204" pitchFamily="18" charset="0"/>
                                </a:rPr>
                                <m:t>𝒚𝒆𝒂𝒓</m:t>
                              </m:r>
                            </m:den>
                          </m:f>
                          <m:r>
                            <a:rPr lang="es-CO" sz="2000" b="1" i="0">
                              <a:solidFill>
                                <a:schemeClr val="tx1"/>
                              </a:solidFill>
                              <a:latin typeface="Cambria Math" panose="02040503050406030204" pitchFamily="18" charset="0"/>
                            </a:rPr>
                            <m:t> </m:t>
                          </m:r>
                          <m:r>
                            <a:rPr lang="es-CO" sz="2000" b="1" i="1">
                              <a:solidFill>
                                <a:schemeClr val="tx1"/>
                              </a:solidFill>
                              <a:latin typeface="Cambria Math" panose="02040503050406030204" pitchFamily="18" charset="0"/>
                            </a:rPr>
                            <m:t>𝒐𝒓</m:t>
                          </m:r>
                          <m:f>
                            <m:fPr>
                              <m:ctrlPr>
                                <a:rPr lang="es-CO" sz="2000" b="1" i="1">
                                  <a:solidFill>
                                    <a:schemeClr val="tx1"/>
                                  </a:solidFill>
                                  <a:latin typeface="Cambria Math" panose="02040503050406030204" pitchFamily="18" charset="0"/>
                                </a:rPr>
                              </m:ctrlPr>
                            </m:fPr>
                            <m:num>
                              <m:r>
                                <a:rPr lang="es-CO" sz="2000" b="1" i="1" smtClean="0">
                                  <a:solidFill>
                                    <a:schemeClr val="tx1"/>
                                  </a:solidFill>
                                  <a:latin typeface="Cambria Math" panose="02040503050406030204" pitchFamily="18" charset="0"/>
                                </a:rPr>
                                <m:t>𝑴</m:t>
                              </m:r>
                              <m:r>
                                <a:rPr lang="es-CO" sz="2000" b="1" i="1">
                                  <a:solidFill>
                                    <a:schemeClr val="tx1"/>
                                  </a:solidFill>
                                  <a:latin typeface="Cambria Math" panose="02040503050406030204" pitchFamily="18" charset="0"/>
                                </a:rPr>
                                <m:t>𝒕𝒌𝒎</m:t>
                              </m:r>
                            </m:num>
                            <m:den>
                              <m:r>
                                <a:rPr lang="es-CO" sz="2000" b="1" i="1">
                                  <a:solidFill>
                                    <a:schemeClr val="tx1"/>
                                  </a:solidFill>
                                  <a:latin typeface="Cambria Math" panose="02040503050406030204" pitchFamily="18" charset="0"/>
                                </a:rPr>
                                <m:t>𝒚𝒆𝒂𝒓</m:t>
                              </m:r>
                            </m:den>
                          </m:f>
                        </m:e>
                      </m:d>
                      <m:r>
                        <a:rPr lang="es-CO" sz="2000" b="1" i="0">
                          <a:solidFill>
                            <a:schemeClr val="tx1"/>
                          </a:solidFill>
                          <a:latin typeface="Cambria Math" panose="02040503050406030204" pitchFamily="18" charset="0"/>
                        </a:rPr>
                        <m:t>=</m:t>
                      </m:r>
                      <m:r>
                        <a:rPr lang="en-US" sz="2000" b="1" i="1" smtClean="0">
                          <a:solidFill>
                            <a:schemeClr val="tx1"/>
                          </a:solidFill>
                          <a:latin typeface="Cambria Math" panose="02040503050406030204" pitchFamily="18" charset="0"/>
                        </a:rPr>
                        <m:t>𝑻𝒂𝒎𝒂𝒏𝒉𝒐𝑭𝒓𝒐𝒕𝒂</m:t>
                      </m:r>
                      <m:r>
                        <a:rPr lang="es-CO" sz="2000" b="1" i="0">
                          <a:solidFill>
                            <a:schemeClr val="tx1"/>
                          </a:solidFill>
                          <a:latin typeface="Cambria Math" panose="02040503050406030204" pitchFamily="18" charset="0"/>
                        </a:rPr>
                        <m:t> </m:t>
                      </m:r>
                      <m:d>
                        <m:dPr>
                          <m:begChr m:val="["/>
                          <m:endChr m:val="]"/>
                          <m:ctrlPr>
                            <a:rPr lang="es-CO" sz="2000" b="1" i="1">
                              <a:solidFill>
                                <a:schemeClr val="tx1"/>
                              </a:solidFill>
                              <a:latin typeface="Cambria Math" panose="02040503050406030204" pitchFamily="18" charset="0"/>
                            </a:rPr>
                          </m:ctrlPr>
                        </m:dPr>
                        <m:e>
                          <m:r>
                            <a:rPr lang="es-CO" sz="2000" b="1" i="1" smtClean="0">
                              <a:solidFill>
                                <a:schemeClr val="tx1"/>
                              </a:solidFill>
                              <a:latin typeface="Cambria Math" panose="02040503050406030204" pitchFamily="18" charset="0"/>
                            </a:rPr>
                            <m:t>𝑴</m:t>
                          </m:r>
                          <m:r>
                            <a:rPr lang="es-CO" sz="2000" b="1" i="1">
                              <a:solidFill>
                                <a:schemeClr val="tx1"/>
                              </a:solidFill>
                              <a:latin typeface="Cambria Math" panose="02040503050406030204" pitchFamily="18" charset="0"/>
                            </a:rPr>
                            <m:t>𝒗</m:t>
                          </m:r>
                        </m:e>
                      </m:d>
                      <m:r>
                        <a:rPr lang="es-CO" sz="2000" b="1" i="0">
                          <a:solidFill>
                            <a:schemeClr val="tx1"/>
                          </a:solidFill>
                          <a:latin typeface="Cambria Math" panose="02040503050406030204" pitchFamily="18" charset="0"/>
                        </a:rPr>
                        <m:t>∗</m:t>
                      </m:r>
                      <m:r>
                        <a:rPr lang="en-US" sz="2000" b="1" i="1" smtClean="0">
                          <a:solidFill>
                            <a:schemeClr val="tx1"/>
                          </a:solidFill>
                          <a:latin typeface="Cambria Math" panose="02040503050406030204" pitchFamily="18" charset="0"/>
                        </a:rPr>
                        <m:t>𝑭𝒂𝒕𝒐𝒓𝑫𝒆𝑨𝒕𝒊𝒗𝒊𝒅𝒂𝒅𝒆</m:t>
                      </m:r>
                      <m:r>
                        <a:rPr lang="es-CO" sz="2000" b="1" i="0">
                          <a:solidFill>
                            <a:schemeClr val="tx1"/>
                          </a:solidFill>
                          <a:latin typeface="Cambria Math" panose="02040503050406030204" pitchFamily="18" charset="0"/>
                        </a:rPr>
                        <m:t> </m:t>
                      </m:r>
                      <m:d>
                        <m:dPr>
                          <m:begChr m:val="["/>
                          <m:endChr m:val="]"/>
                          <m:ctrlPr>
                            <a:rPr lang="es-CO" sz="2000" b="1" i="1">
                              <a:solidFill>
                                <a:schemeClr val="tx1"/>
                              </a:solidFill>
                              <a:latin typeface="Cambria Math" panose="02040503050406030204" pitchFamily="18" charset="0"/>
                            </a:rPr>
                          </m:ctrlPr>
                        </m:dPr>
                        <m:e>
                          <m:r>
                            <a:rPr lang="es-CO" sz="2000" b="1" i="1">
                              <a:solidFill>
                                <a:schemeClr val="tx1"/>
                              </a:solidFill>
                              <a:latin typeface="Cambria Math" panose="02040503050406030204" pitchFamily="18" charset="0"/>
                            </a:rPr>
                            <m:t>𝒌𝒎</m:t>
                          </m:r>
                        </m:e>
                      </m:d>
                      <m:r>
                        <a:rPr lang="es-CO" sz="2000" b="1" i="0">
                          <a:solidFill>
                            <a:schemeClr val="tx1"/>
                          </a:solidFill>
                          <a:latin typeface="Cambria Math" panose="02040503050406030204" pitchFamily="18" charset="0"/>
                        </a:rPr>
                        <m:t>∗</m:t>
                      </m:r>
                      <m:r>
                        <a:rPr lang="en-US" sz="2000" b="1" i="1" smtClean="0">
                          <a:solidFill>
                            <a:schemeClr val="tx1"/>
                          </a:solidFill>
                          <a:latin typeface="Cambria Math" panose="02040503050406030204" pitchFamily="18" charset="0"/>
                        </a:rPr>
                        <m:t>𝑭𝒂𝒕𝒐𝒓𝑫𝒆𝑪𝒂𝒓𝒈𝒂</m:t>
                      </m:r>
                      <m:r>
                        <a:rPr lang="es-CO" sz="2000" b="1" i="0">
                          <a:solidFill>
                            <a:schemeClr val="tx1"/>
                          </a:solidFill>
                          <a:latin typeface="Cambria Math" panose="02040503050406030204" pitchFamily="18" charset="0"/>
                        </a:rPr>
                        <m:t> </m:t>
                      </m:r>
                      <m:d>
                        <m:dPr>
                          <m:begChr m:val="["/>
                          <m:endChr m:val="]"/>
                          <m:ctrlPr>
                            <a:rPr lang="es-CO" sz="2000" b="1" i="1">
                              <a:solidFill>
                                <a:schemeClr val="tx1"/>
                              </a:solidFill>
                              <a:latin typeface="Cambria Math" panose="02040503050406030204" pitchFamily="18" charset="0"/>
                            </a:rPr>
                          </m:ctrlPr>
                        </m:dPr>
                        <m:e>
                          <m:f>
                            <m:fPr>
                              <m:ctrlPr>
                                <a:rPr lang="es-CO" sz="2000" b="1" i="1">
                                  <a:solidFill>
                                    <a:schemeClr val="tx1"/>
                                  </a:solidFill>
                                  <a:latin typeface="Cambria Math" panose="02040503050406030204" pitchFamily="18" charset="0"/>
                                </a:rPr>
                              </m:ctrlPr>
                            </m:fPr>
                            <m:num>
                              <m:r>
                                <a:rPr lang="es-CO" sz="2000" b="1" i="1">
                                  <a:solidFill>
                                    <a:schemeClr val="tx1"/>
                                  </a:solidFill>
                                  <a:latin typeface="Cambria Math" panose="02040503050406030204" pitchFamily="18" charset="0"/>
                                </a:rPr>
                                <m:t>𝒑</m:t>
                              </m:r>
                            </m:num>
                            <m:den>
                              <m:r>
                                <a:rPr lang="es-CO" sz="2000" b="1" i="1">
                                  <a:solidFill>
                                    <a:schemeClr val="tx1"/>
                                  </a:solidFill>
                                  <a:latin typeface="Cambria Math" panose="02040503050406030204" pitchFamily="18" charset="0"/>
                                </a:rPr>
                                <m:t>𝒗</m:t>
                              </m:r>
                            </m:den>
                          </m:f>
                          <m:r>
                            <a:rPr lang="es-CO" sz="2000" b="1" i="0">
                              <a:solidFill>
                                <a:schemeClr val="tx1"/>
                              </a:solidFill>
                              <a:latin typeface="Cambria Math" panose="02040503050406030204" pitchFamily="18" charset="0"/>
                            </a:rPr>
                            <m:t> </m:t>
                          </m:r>
                          <m:r>
                            <a:rPr lang="es-CO" sz="2000" b="1" i="1">
                              <a:solidFill>
                                <a:schemeClr val="tx1"/>
                              </a:solidFill>
                              <a:latin typeface="Cambria Math" panose="02040503050406030204" pitchFamily="18" charset="0"/>
                            </a:rPr>
                            <m:t>𝒐𝒓</m:t>
                          </m:r>
                          <m:f>
                            <m:fPr>
                              <m:ctrlPr>
                                <a:rPr lang="es-CO" sz="2000" b="1" i="1">
                                  <a:solidFill>
                                    <a:schemeClr val="tx1"/>
                                  </a:solidFill>
                                  <a:latin typeface="Cambria Math" panose="02040503050406030204" pitchFamily="18" charset="0"/>
                                </a:rPr>
                              </m:ctrlPr>
                            </m:fPr>
                            <m:num>
                              <m:r>
                                <a:rPr lang="es-CO" sz="2000" b="1" i="1">
                                  <a:solidFill>
                                    <a:schemeClr val="tx1"/>
                                  </a:solidFill>
                                  <a:latin typeface="Cambria Math" panose="02040503050406030204" pitchFamily="18" charset="0"/>
                                </a:rPr>
                                <m:t>𝒕</m:t>
                              </m:r>
                            </m:num>
                            <m:den>
                              <m:r>
                                <a:rPr lang="es-CO" sz="2000" b="1" i="1">
                                  <a:solidFill>
                                    <a:schemeClr val="tx1"/>
                                  </a:solidFill>
                                  <a:latin typeface="Cambria Math" panose="02040503050406030204" pitchFamily="18" charset="0"/>
                                </a:rPr>
                                <m:t>𝒗</m:t>
                              </m:r>
                            </m:den>
                          </m:f>
                        </m:e>
                      </m:d>
                    </m:oMath>
                  </m:oMathPara>
                </a14:m>
                <a:endParaRPr lang="es-CO" sz="2000" b="1" dirty="0">
                  <a:solidFill>
                    <a:schemeClr val="tx1"/>
                  </a:solidFill>
                </a:endParaRPr>
              </a:p>
            </p:txBody>
          </p:sp>
        </mc:Choice>
        <mc:Fallback>
          <p:sp>
            <p:nvSpPr>
              <p:cNvPr id="8" name="TextBox 7">
                <a:extLst>
                  <a:ext uri="{FF2B5EF4-FFF2-40B4-BE49-F238E27FC236}">
                    <a16:creationId xmlns:a16="http://schemas.microsoft.com/office/drawing/2014/main" id="{E6F5839D-7EC3-252F-8246-8E39FC610CCA}"/>
                  </a:ext>
                </a:extLst>
              </p:cNvPr>
              <p:cNvSpPr txBox="1">
                <a:spLocks noRot="1" noChangeAspect="1" noMove="1" noResize="1" noEditPoints="1" noAdjustHandles="1" noChangeArrowheads="1" noChangeShapeType="1" noTextEdit="1"/>
              </p:cNvSpPr>
              <p:nvPr/>
            </p:nvSpPr>
            <p:spPr>
              <a:xfrm>
                <a:off x="0" y="4601921"/>
                <a:ext cx="11684732" cy="1341457"/>
              </a:xfrm>
              <a:prstGeom prst="rect">
                <a:avLst/>
              </a:prstGeom>
              <a:blipFill>
                <a:blip r:embed="rId6"/>
                <a:stretch>
                  <a:fillRect/>
                </a:stretch>
              </a:blipFill>
            </p:spPr>
            <p:txBody>
              <a:bodyPr/>
              <a:lstStyle/>
              <a:p>
                <a:r>
                  <a:rPr lang="en-BR">
                    <a:noFill/>
                  </a:rPr>
                  <a:t> </a:t>
                </a:r>
              </a:p>
            </p:txBody>
          </p:sp>
        </mc:Fallback>
      </mc:AlternateContent>
      <p:sp>
        <p:nvSpPr>
          <p:cNvPr id="9" name="TextBox 8">
            <a:extLst>
              <a:ext uri="{FF2B5EF4-FFF2-40B4-BE49-F238E27FC236}">
                <a16:creationId xmlns:a16="http://schemas.microsoft.com/office/drawing/2014/main" id="{A63D3635-28E5-7CBA-6F95-C5C8071D0DB7}"/>
              </a:ext>
            </a:extLst>
          </p:cNvPr>
          <p:cNvSpPr txBox="1"/>
          <p:nvPr/>
        </p:nvSpPr>
        <p:spPr>
          <a:xfrm>
            <a:off x="236438" y="1585350"/>
            <a:ext cx="11841995" cy="861774"/>
          </a:xfrm>
          <a:prstGeom prst="rect">
            <a:avLst/>
          </a:prstGeom>
          <a:noFill/>
        </p:spPr>
        <p:txBody>
          <a:bodyPr wrap="square">
            <a:spAutoFit/>
          </a:bodyPr>
          <a:lstStyle/>
          <a:p>
            <a:pPr>
              <a:spcAft>
                <a:spcPts val="1200"/>
              </a:spcAft>
            </a:pPr>
            <a:r>
              <a:rPr lang="en-US" sz="2500" dirty="0">
                <a:latin typeface="Aptos" panose="020B0004020202020204" pitchFamily="34" charset="0"/>
                <a:ea typeface="Open Sans" panose="020B0606030504020204" pitchFamily="34" charset="0"/>
                <a:cs typeface="Open Sans" panose="020B0606030504020204" pitchFamily="34" charset="0"/>
              </a:rPr>
              <a:t>Podemos calcular a capacidade residual com base no consumo de energia do combustível ou no estoque da frota.</a:t>
            </a:r>
            <a:endParaRPr lang="en-ZA" sz="2500" dirty="0">
              <a:latin typeface="Aptos" panose="020B0004020202020204" pitchFamily="34" charset="0"/>
              <a:ea typeface="Open Sans" panose="020B0606030504020204" pitchFamily="34" charset="0"/>
              <a:cs typeface="Open Sans" panose="020B0606030504020204" pitchFamily="34" charset="0"/>
            </a:endParaRPr>
          </a:p>
        </p:txBody>
      </p:sp>
      <p:pic>
        <p:nvPicPr>
          <p:cNvPr id="5" name="synthesize - 2025-02-14T003353.996">
            <a:hlinkClick r:id="" action="ppaction://media"/>
            <a:extLst>
              <a:ext uri="{FF2B5EF4-FFF2-40B4-BE49-F238E27FC236}">
                <a16:creationId xmlns:a16="http://schemas.microsoft.com/office/drawing/2014/main" id="{DE38352B-6579-B65C-AC16-43C68325D7A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71094" y="427368"/>
            <a:ext cx="1113638" cy="1113638"/>
          </a:xfrm>
          <a:prstGeom prst="rect">
            <a:avLst/>
          </a:prstGeom>
        </p:spPr>
      </p:pic>
    </p:spTree>
    <p:extLst>
      <p:ext uri="{BB962C8B-B14F-4D97-AF65-F5344CB8AC3E}">
        <p14:creationId xmlns:p14="http://schemas.microsoft.com/office/powerpoint/2010/main" val="267840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02C38876-D47D-031E-3978-C0093BBBFD08}"/>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2F1D98BC-64D0-0D71-2A20-5552E8264839}"/>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21</a:t>
            </a:fld>
            <a:endParaRPr lang="sv-SE" sz="1000" b="1" dirty="0">
              <a:solidFill>
                <a:schemeClr val="bg1"/>
              </a:solidFill>
            </a:endParaRPr>
          </a:p>
        </p:txBody>
      </p:sp>
      <p:sp>
        <p:nvSpPr>
          <p:cNvPr id="2" name="Rectangle 1">
            <a:extLst>
              <a:ext uri="{FF2B5EF4-FFF2-40B4-BE49-F238E27FC236}">
                <a16:creationId xmlns:a16="http://schemas.microsoft.com/office/drawing/2014/main" id="{7775CAAC-9532-FC94-A0BA-96E836FA1A11}"/>
              </a:ext>
            </a:extLst>
          </p:cNvPr>
          <p:cNvSpPr/>
          <p:nvPr/>
        </p:nvSpPr>
        <p:spPr>
          <a:xfrm>
            <a:off x="501451" y="111380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13.4.4 Capacidade residual parte 2 </a:t>
            </a:r>
          </a:p>
        </p:txBody>
      </p:sp>
      <p:sp>
        <p:nvSpPr>
          <p:cNvPr id="4" name="Title 10">
            <a:extLst>
              <a:ext uri="{FF2B5EF4-FFF2-40B4-BE49-F238E27FC236}">
                <a16:creationId xmlns:a16="http://schemas.microsoft.com/office/drawing/2014/main" id="{1E1D3622-9ED2-AF47-D0FF-A47E45B21F38}"/>
              </a:ext>
            </a:extLst>
          </p:cNvPr>
          <p:cNvSpPr txBox="1">
            <a:spLocks/>
          </p:cNvSpPr>
          <p:nvPr/>
        </p:nvSpPr>
        <p:spPr>
          <a:xfrm>
            <a:off x="478593" y="-110418"/>
            <a:ext cx="10471349" cy="1094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13.4 Prática de cálculos de modelagem</a:t>
            </a: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036EE6D7-CD2D-6293-4F00-63871323436F}"/>
                  </a:ext>
                </a:extLst>
              </p:cNvPr>
              <p:cNvSpPr txBox="1"/>
              <p:nvPr/>
            </p:nvSpPr>
            <p:spPr>
              <a:xfrm>
                <a:off x="113567" y="3040022"/>
                <a:ext cx="11684733" cy="72962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000" b="1" i="1">
                          <a:solidFill>
                            <a:schemeClr val="tx1"/>
                          </a:solidFill>
                          <a:latin typeface="Cambria Math" panose="02040503050406030204" pitchFamily="18" charset="0"/>
                        </a:rPr>
                        <m:t>𝑪𝒂𝒑𝒂𝒄𝒊𝒅𝒂𝒅𝒆</m:t>
                      </m:r>
                      <m:r>
                        <a:rPr lang="en-US" sz="2000" b="1" i="1">
                          <a:solidFill>
                            <a:schemeClr val="tx1"/>
                          </a:solidFill>
                          <a:latin typeface="Cambria Math" panose="02040503050406030204" pitchFamily="18" charset="0"/>
                        </a:rPr>
                        <m:t> </m:t>
                      </m:r>
                      <m:r>
                        <a:rPr lang="en-US" sz="2000" b="1" i="1">
                          <a:solidFill>
                            <a:schemeClr val="tx1"/>
                          </a:solidFill>
                          <a:latin typeface="Cambria Math" panose="02040503050406030204" pitchFamily="18" charset="0"/>
                        </a:rPr>
                        <m:t>𝑹𝒆𝒔𝒊𝒅𝒖𝒂𝒍</m:t>
                      </m:r>
                      <m:r>
                        <a:rPr lang="en-US" sz="2000" b="1" i="1">
                          <a:solidFill>
                            <a:schemeClr val="tx1"/>
                          </a:solidFill>
                          <a:latin typeface="Cambria Math" panose="02040503050406030204" pitchFamily="18" charset="0"/>
                        </a:rPr>
                        <m:t> </m:t>
                      </m:r>
                      <m:r>
                        <a:rPr lang="en-US" sz="2000" b="1" i="1">
                          <a:solidFill>
                            <a:schemeClr val="tx1"/>
                          </a:solidFill>
                          <a:latin typeface="Cambria Math" panose="02040503050406030204" pitchFamily="18" charset="0"/>
                        </a:rPr>
                        <m:t>𝑻𝒆𝒄𝒏𝒐𝒍</m:t>
                      </m:r>
                      <m:r>
                        <a:rPr lang="en-US" sz="2000" b="1" i="1">
                          <a:solidFill>
                            <a:schemeClr val="tx1"/>
                          </a:solidFill>
                          <a:latin typeface="Cambria Math" panose="02040503050406030204" pitchFamily="18" charset="0"/>
                        </a:rPr>
                        <m:t>ó</m:t>
                      </m:r>
                      <m:r>
                        <a:rPr lang="en-US" sz="2000" b="1" i="1">
                          <a:solidFill>
                            <a:schemeClr val="tx1"/>
                          </a:solidFill>
                          <a:latin typeface="Cambria Math" panose="02040503050406030204" pitchFamily="18" charset="0"/>
                        </a:rPr>
                        <m:t>𝒈𝒊𝒄𝒂</m:t>
                      </m:r>
                      <m:d>
                        <m:dPr>
                          <m:begChr m:val="["/>
                          <m:endChr m:val="]"/>
                          <m:ctrlPr>
                            <a:rPr lang="es-CO" sz="2000" b="1" i="1">
                              <a:solidFill>
                                <a:schemeClr val="tx1"/>
                              </a:solidFill>
                              <a:latin typeface="Cambria Math" panose="02040503050406030204" pitchFamily="18" charset="0"/>
                            </a:rPr>
                          </m:ctrlPr>
                        </m:dPr>
                        <m:e>
                          <m:f>
                            <m:fPr>
                              <m:ctrlPr>
                                <a:rPr lang="es-CO" sz="2000" b="1" i="1">
                                  <a:solidFill>
                                    <a:schemeClr val="tx1"/>
                                  </a:solidFill>
                                  <a:latin typeface="Cambria Math" panose="02040503050406030204" pitchFamily="18" charset="0"/>
                                </a:rPr>
                              </m:ctrlPr>
                            </m:fPr>
                            <m:num>
                              <m:r>
                                <a:rPr lang="es-CO" sz="2000" b="1" i="1" smtClean="0">
                                  <a:solidFill>
                                    <a:schemeClr val="tx1"/>
                                  </a:solidFill>
                                  <a:latin typeface="Cambria Math" panose="02040503050406030204" pitchFamily="18" charset="0"/>
                                </a:rPr>
                                <m:t>𝑴</m:t>
                              </m:r>
                              <m:r>
                                <a:rPr lang="es-CO" sz="2000" b="1" i="1">
                                  <a:solidFill>
                                    <a:schemeClr val="tx1"/>
                                  </a:solidFill>
                                  <a:latin typeface="Cambria Math" panose="02040503050406030204" pitchFamily="18" charset="0"/>
                                </a:rPr>
                                <m:t>𝒑𝒌𝒎</m:t>
                              </m:r>
                            </m:num>
                            <m:den>
                              <m:r>
                                <a:rPr lang="es-CO" sz="2000" b="1" i="1">
                                  <a:solidFill>
                                    <a:schemeClr val="tx1"/>
                                  </a:solidFill>
                                  <a:latin typeface="Cambria Math" panose="02040503050406030204" pitchFamily="18" charset="0"/>
                                </a:rPr>
                                <m:t>𝒚𝒆𝒂𝒓</m:t>
                              </m:r>
                            </m:den>
                          </m:f>
                          <m:r>
                            <a:rPr lang="es-CO" sz="2000" b="1" i="0">
                              <a:solidFill>
                                <a:schemeClr val="tx1"/>
                              </a:solidFill>
                              <a:latin typeface="Cambria Math" panose="02040503050406030204" pitchFamily="18" charset="0"/>
                            </a:rPr>
                            <m:t> </m:t>
                          </m:r>
                        </m:e>
                      </m:d>
                      <m:r>
                        <a:rPr lang="es-CO" sz="2000" b="1" i="0">
                          <a:solidFill>
                            <a:schemeClr val="tx1"/>
                          </a:solidFill>
                          <a:latin typeface="Cambria Math" panose="02040503050406030204" pitchFamily="18" charset="0"/>
                        </a:rPr>
                        <m:t>=</m:t>
                      </m:r>
                      <m:r>
                        <a:rPr lang="es-CO" sz="2000" b="1" i="1" smtClean="0">
                          <a:solidFill>
                            <a:schemeClr val="tx1"/>
                          </a:solidFill>
                          <a:latin typeface="Cambria Math" panose="02040503050406030204" pitchFamily="18" charset="0"/>
                        </a:rPr>
                        <m:t>𝟐𝟒</m:t>
                      </m:r>
                      <m:d>
                        <m:dPr>
                          <m:begChr m:val="["/>
                          <m:endChr m:val="]"/>
                          <m:ctrlPr>
                            <a:rPr lang="es-CO" sz="2000" b="1" i="1">
                              <a:solidFill>
                                <a:schemeClr val="tx1"/>
                              </a:solidFill>
                              <a:latin typeface="Cambria Math" panose="02040503050406030204" pitchFamily="18" charset="0"/>
                            </a:rPr>
                          </m:ctrlPr>
                        </m:dPr>
                        <m:e>
                          <m:f>
                            <m:fPr>
                              <m:ctrlPr>
                                <a:rPr lang="es-CO" sz="2000" b="1" i="1">
                                  <a:solidFill>
                                    <a:schemeClr val="tx1"/>
                                  </a:solidFill>
                                  <a:latin typeface="Cambria Math" panose="02040503050406030204" pitchFamily="18" charset="0"/>
                                </a:rPr>
                              </m:ctrlPr>
                            </m:fPr>
                            <m:num>
                              <m:r>
                                <a:rPr lang="es-CO" sz="2000" b="1" i="1">
                                  <a:solidFill>
                                    <a:schemeClr val="tx1"/>
                                  </a:solidFill>
                                  <a:latin typeface="Cambria Math" panose="02040503050406030204" pitchFamily="18" charset="0"/>
                                </a:rPr>
                                <m:t>𝑷𝑱</m:t>
                              </m:r>
                            </m:num>
                            <m:den>
                              <m:r>
                                <a:rPr lang="es-CO" sz="2000" b="1" i="1">
                                  <a:solidFill>
                                    <a:schemeClr val="tx1"/>
                                  </a:solidFill>
                                  <a:latin typeface="Cambria Math" panose="02040503050406030204" pitchFamily="18" charset="0"/>
                                </a:rPr>
                                <m:t>𝒚𝒆𝒂𝒓</m:t>
                              </m:r>
                            </m:den>
                          </m:f>
                        </m:e>
                      </m:d>
                      <m:r>
                        <a:rPr lang="es-CO" sz="2000" b="1" i="0">
                          <a:solidFill>
                            <a:schemeClr val="tx1"/>
                          </a:solidFill>
                          <a:latin typeface="Cambria Math" panose="02040503050406030204" pitchFamily="18" charset="0"/>
                        </a:rPr>
                        <m:t>∗</m:t>
                      </m:r>
                      <m:r>
                        <a:rPr lang="es-CO" sz="2000" b="1" i="1" smtClean="0">
                          <a:solidFill>
                            <a:schemeClr val="tx1"/>
                          </a:solidFill>
                          <a:latin typeface="Cambria Math" panose="02040503050406030204" pitchFamily="18" charset="0"/>
                        </a:rPr>
                        <m:t>𝟖𝟑𝟎</m:t>
                      </m:r>
                      <m:d>
                        <m:dPr>
                          <m:begChr m:val="["/>
                          <m:endChr m:val="]"/>
                          <m:ctrlPr>
                            <a:rPr lang="es-CO" sz="2000" b="1" i="1">
                              <a:solidFill>
                                <a:schemeClr val="tx1"/>
                              </a:solidFill>
                              <a:latin typeface="Cambria Math" panose="02040503050406030204" pitchFamily="18" charset="0"/>
                            </a:rPr>
                          </m:ctrlPr>
                        </m:dPr>
                        <m:e>
                          <m:f>
                            <m:fPr>
                              <m:ctrlPr>
                                <a:rPr lang="es-CO" sz="2000" b="1" i="1">
                                  <a:solidFill>
                                    <a:schemeClr val="tx1"/>
                                  </a:solidFill>
                                  <a:latin typeface="Cambria Math" panose="02040503050406030204" pitchFamily="18" charset="0"/>
                                </a:rPr>
                              </m:ctrlPr>
                            </m:fPr>
                            <m:num>
                              <m:r>
                                <a:rPr lang="es-CO" sz="2000" b="1" i="1" smtClean="0">
                                  <a:solidFill>
                                    <a:schemeClr val="tx1"/>
                                  </a:solidFill>
                                  <a:latin typeface="Cambria Math" panose="02040503050406030204" pitchFamily="18" charset="0"/>
                                </a:rPr>
                                <m:t>𝑴</m:t>
                              </m:r>
                              <m:r>
                                <a:rPr lang="es-CO" sz="2000" b="1" i="1">
                                  <a:solidFill>
                                    <a:schemeClr val="tx1"/>
                                  </a:solidFill>
                                  <a:latin typeface="Cambria Math" panose="02040503050406030204" pitchFamily="18" charset="0"/>
                                </a:rPr>
                                <m:t>𝒑𝒌𝒎</m:t>
                              </m:r>
                            </m:num>
                            <m:den>
                              <m:r>
                                <a:rPr lang="es-CO" sz="2000" b="1" i="1">
                                  <a:solidFill>
                                    <a:schemeClr val="tx1"/>
                                  </a:solidFill>
                                  <a:latin typeface="Cambria Math" panose="02040503050406030204" pitchFamily="18" charset="0"/>
                                </a:rPr>
                                <m:t>𝑷𝑱</m:t>
                              </m:r>
                            </m:den>
                          </m:f>
                          <m:r>
                            <a:rPr lang="es-CO" sz="2000" b="1" i="0">
                              <a:solidFill>
                                <a:schemeClr val="tx1"/>
                              </a:solidFill>
                              <a:latin typeface="Cambria Math" panose="02040503050406030204" pitchFamily="18" charset="0"/>
                            </a:rPr>
                            <m:t> </m:t>
                          </m:r>
                        </m:e>
                      </m:d>
                      <m:r>
                        <a:rPr lang="es-CO" sz="2000" b="1" i="1" smtClean="0">
                          <a:solidFill>
                            <a:schemeClr val="tx1"/>
                          </a:solidFill>
                          <a:latin typeface="Cambria Math" panose="02040503050406030204" pitchFamily="18" charset="0"/>
                        </a:rPr>
                        <m:t>=</m:t>
                      </m:r>
                      <m:r>
                        <a:rPr lang="es-CO" sz="2000" b="1" i="1" smtClean="0">
                          <a:solidFill>
                            <a:schemeClr val="tx1"/>
                          </a:solidFill>
                          <a:latin typeface="Cambria Math" panose="02040503050406030204" pitchFamily="18" charset="0"/>
                        </a:rPr>
                        <m:t>𝟏𝟗</m:t>
                      </m:r>
                      <m:r>
                        <a:rPr lang="es-CO" sz="2000" b="1" i="1" smtClean="0">
                          <a:solidFill>
                            <a:schemeClr val="tx1"/>
                          </a:solidFill>
                          <a:latin typeface="Cambria Math" panose="02040503050406030204" pitchFamily="18" charset="0"/>
                        </a:rPr>
                        <m:t>,</m:t>
                      </m:r>
                      <m:r>
                        <a:rPr lang="es-CO" sz="2000" b="1" i="1" smtClean="0">
                          <a:solidFill>
                            <a:schemeClr val="tx1"/>
                          </a:solidFill>
                          <a:latin typeface="Cambria Math" panose="02040503050406030204" pitchFamily="18" charset="0"/>
                        </a:rPr>
                        <m:t>𝟗𝟐𝟎</m:t>
                      </m:r>
                      <m:f>
                        <m:fPr>
                          <m:ctrlPr>
                            <a:rPr lang="es-CO" sz="2000" b="1" i="1" smtClean="0">
                              <a:solidFill>
                                <a:schemeClr val="tx1"/>
                              </a:solidFill>
                              <a:latin typeface="Cambria Math" panose="02040503050406030204" pitchFamily="18" charset="0"/>
                            </a:rPr>
                          </m:ctrlPr>
                        </m:fPr>
                        <m:num>
                          <m:r>
                            <a:rPr lang="es-CO" sz="2000" b="1" i="1" smtClean="0">
                              <a:solidFill>
                                <a:schemeClr val="tx1"/>
                              </a:solidFill>
                              <a:latin typeface="Cambria Math" panose="02040503050406030204" pitchFamily="18" charset="0"/>
                            </a:rPr>
                            <m:t>𝑴𝒑𝒌𝒎</m:t>
                          </m:r>
                        </m:num>
                        <m:den>
                          <m:r>
                            <a:rPr lang="es-CO" sz="2000" b="1" i="1" smtClean="0">
                              <a:solidFill>
                                <a:schemeClr val="tx1"/>
                              </a:solidFill>
                              <a:latin typeface="Cambria Math" panose="02040503050406030204" pitchFamily="18" charset="0"/>
                            </a:rPr>
                            <m:t>𝒚𝒆𝒂𝒓</m:t>
                          </m:r>
                        </m:den>
                      </m:f>
                    </m:oMath>
                  </m:oMathPara>
                </a14:m>
                <a:endParaRPr lang="es-CO" sz="2000" b="1" dirty="0">
                  <a:solidFill>
                    <a:schemeClr val="tx1"/>
                  </a:solidFill>
                </a:endParaRPr>
              </a:p>
            </p:txBody>
          </p:sp>
        </mc:Choice>
        <mc:Fallback>
          <p:sp>
            <p:nvSpPr>
              <p:cNvPr id="6" name="TextBox 5">
                <a:extLst>
                  <a:ext uri="{FF2B5EF4-FFF2-40B4-BE49-F238E27FC236}">
                    <a16:creationId xmlns:a16="http://schemas.microsoft.com/office/drawing/2014/main" id="{036EE6D7-CD2D-6293-4F00-63871323436F}"/>
                  </a:ext>
                </a:extLst>
              </p:cNvPr>
              <p:cNvSpPr txBox="1">
                <a:spLocks noRot="1" noChangeAspect="1" noMove="1" noResize="1" noEditPoints="1" noAdjustHandles="1" noChangeArrowheads="1" noChangeShapeType="1" noTextEdit="1"/>
              </p:cNvSpPr>
              <p:nvPr/>
            </p:nvSpPr>
            <p:spPr>
              <a:xfrm>
                <a:off x="113567" y="3040022"/>
                <a:ext cx="11684733" cy="729623"/>
              </a:xfrm>
              <a:prstGeom prst="rect">
                <a:avLst/>
              </a:prstGeom>
              <a:blipFill>
                <a:blip r:embed="rId5"/>
                <a:stretch>
                  <a:fillRect b="-5172"/>
                </a:stretch>
              </a:blipFill>
            </p:spPr>
            <p:txBody>
              <a:bodyPr/>
              <a:lstStyle/>
              <a:p>
                <a:r>
                  <a:rPr lang="en-BR">
                    <a:noFill/>
                  </a:rPr>
                  <a:t> </a:t>
                </a:r>
              </a:p>
            </p:txBody>
          </p:sp>
        </mc:Fallback>
      </mc:AlternateContent>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B1B40B80-A1DD-DCFB-A459-A173FFC248E9}"/>
                  </a:ext>
                </a:extLst>
              </p:cNvPr>
              <p:cNvSpPr txBox="1"/>
              <p:nvPr/>
            </p:nvSpPr>
            <p:spPr>
              <a:xfrm>
                <a:off x="-26443" y="5462284"/>
                <a:ext cx="12218443" cy="72962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000" b="1" i="1">
                          <a:solidFill>
                            <a:schemeClr val="tx1"/>
                          </a:solidFill>
                          <a:latin typeface="Cambria Math" panose="02040503050406030204" pitchFamily="18" charset="0"/>
                        </a:rPr>
                        <m:t>𝑪𝒂𝒑𝒂𝒄𝒊𝒅𝒂𝒅𝒆</m:t>
                      </m:r>
                      <m:r>
                        <a:rPr lang="en-US" sz="2000" b="1" i="1">
                          <a:solidFill>
                            <a:schemeClr val="tx1"/>
                          </a:solidFill>
                          <a:latin typeface="Cambria Math" panose="02040503050406030204" pitchFamily="18" charset="0"/>
                        </a:rPr>
                        <m:t> </m:t>
                      </m:r>
                      <m:r>
                        <a:rPr lang="en-US" sz="2000" b="1" i="1">
                          <a:solidFill>
                            <a:schemeClr val="tx1"/>
                          </a:solidFill>
                          <a:latin typeface="Cambria Math" panose="02040503050406030204" pitchFamily="18" charset="0"/>
                        </a:rPr>
                        <m:t>𝑹𝒆𝒔𝒊𝒅𝒖𝒂𝒍</m:t>
                      </m:r>
                      <m:r>
                        <a:rPr lang="en-US" sz="2000" b="1" i="1">
                          <a:solidFill>
                            <a:schemeClr val="tx1"/>
                          </a:solidFill>
                          <a:latin typeface="Cambria Math" panose="02040503050406030204" pitchFamily="18" charset="0"/>
                        </a:rPr>
                        <m:t> </m:t>
                      </m:r>
                      <m:r>
                        <a:rPr lang="en-US" sz="2000" b="1" i="1">
                          <a:solidFill>
                            <a:schemeClr val="tx1"/>
                          </a:solidFill>
                          <a:latin typeface="Cambria Math" panose="02040503050406030204" pitchFamily="18" charset="0"/>
                        </a:rPr>
                        <m:t>𝑻𝒆𝒄𝒏𝒐𝒍</m:t>
                      </m:r>
                      <m:r>
                        <a:rPr lang="en-US" sz="2000" b="1" i="1">
                          <a:solidFill>
                            <a:schemeClr val="tx1"/>
                          </a:solidFill>
                          <a:latin typeface="Cambria Math" panose="02040503050406030204" pitchFamily="18" charset="0"/>
                        </a:rPr>
                        <m:t>ó</m:t>
                      </m:r>
                      <m:r>
                        <a:rPr lang="en-US" sz="2000" b="1" i="1">
                          <a:solidFill>
                            <a:schemeClr val="tx1"/>
                          </a:solidFill>
                          <a:latin typeface="Cambria Math" panose="02040503050406030204" pitchFamily="18" charset="0"/>
                        </a:rPr>
                        <m:t>𝒈𝒊𝒄𝒂</m:t>
                      </m:r>
                      <m:d>
                        <m:dPr>
                          <m:begChr m:val="["/>
                          <m:endChr m:val="]"/>
                          <m:ctrlPr>
                            <a:rPr lang="es-CO" sz="2000" b="1" i="1">
                              <a:solidFill>
                                <a:schemeClr val="tx1"/>
                              </a:solidFill>
                              <a:latin typeface="Cambria Math" panose="02040503050406030204" pitchFamily="18" charset="0"/>
                            </a:rPr>
                          </m:ctrlPr>
                        </m:dPr>
                        <m:e>
                          <m:f>
                            <m:fPr>
                              <m:ctrlPr>
                                <a:rPr lang="es-CO" sz="2000" b="1" i="1">
                                  <a:solidFill>
                                    <a:schemeClr val="tx1"/>
                                  </a:solidFill>
                                  <a:latin typeface="Cambria Math" panose="02040503050406030204" pitchFamily="18" charset="0"/>
                                </a:rPr>
                              </m:ctrlPr>
                            </m:fPr>
                            <m:num>
                              <m:r>
                                <a:rPr lang="es-CO" sz="2000" b="1" i="1" smtClean="0">
                                  <a:solidFill>
                                    <a:schemeClr val="tx1"/>
                                  </a:solidFill>
                                  <a:latin typeface="Cambria Math" panose="02040503050406030204" pitchFamily="18" charset="0"/>
                                </a:rPr>
                                <m:t>𝑴</m:t>
                              </m:r>
                              <m:r>
                                <a:rPr lang="es-CO" sz="2000" b="1" i="1">
                                  <a:solidFill>
                                    <a:schemeClr val="tx1"/>
                                  </a:solidFill>
                                  <a:latin typeface="Cambria Math" panose="02040503050406030204" pitchFamily="18" charset="0"/>
                                </a:rPr>
                                <m:t>𝒕𝒌𝒎</m:t>
                              </m:r>
                            </m:num>
                            <m:den>
                              <m:r>
                                <a:rPr lang="es-CO" sz="2000" b="1" i="1">
                                  <a:solidFill>
                                    <a:schemeClr val="tx1"/>
                                  </a:solidFill>
                                  <a:latin typeface="Cambria Math" panose="02040503050406030204" pitchFamily="18" charset="0"/>
                                </a:rPr>
                                <m:t>𝒚𝒆𝒂𝒓</m:t>
                              </m:r>
                            </m:den>
                          </m:f>
                        </m:e>
                      </m:d>
                      <m:r>
                        <a:rPr lang="es-CO" sz="2000" b="1" i="0">
                          <a:solidFill>
                            <a:schemeClr val="tx1"/>
                          </a:solidFill>
                          <a:latin typeface="Cambria Math" panose="02040503050406030204" pitchFamily="18" charset="0"/>
                        </a:rPr>
                        <m:t>=</m:t>
                      </m:r>
                      <m:f>
                        <m:fPr>
                          <m:ctrlPr>
                            <a:rPr lang="es-CO" sz="2000" b="1" i="1" smtClean="0">
                              <a:solidFill>
                                <a:schemeClr val="tx1"/>
                              </a:solidFill>
                              <a:latin typeface="Cambria Math" panose="02040503050406030204" pitchFamily="18" charset="0"/>
                            </a:rPr>
                          </m:ctrlPr>
                        </m:fPr>
                        <m:num>
                          <m:r>
                            <a:rPr lang="es-CO" sz="2000" b="1" i="0" smtClean="0">
                              <a:solidFill>
                                <a:schemeClr val="tx1"/>
                              </a:solidFill>
                              <a:latin typeface="Cambria Math" panose="02040503050406030204" pitchFamily="18" charset="0"/>
                            </a:rPr>
                            <m:t>𝟒𝟓</m:t>
                          </m:r>
                          <m:r>
                            <a:rPr lang="es-CO" sz="2000" b="1" i="0" smtClean="0">
                              <a:solidFill>
                                <a:schemeClr val="tx1"/>
                              </a:solidFill>
                              <a:latin typeface="Cambria Math" panose="02040503050406030204" pitchFamily="18" charset="0"/>
                            </a:rPr>
                            <m:t>,</m:t>
                          </m:r>
                          <m:r>
                            <a:rPr lang="es-CO" sz="2000" b="1" i="0" smtClean="0">
                              <a:solidFill>
                                <a:schemeClr val="tx1"/>
                              </a:solidFill>
                              <a:latin typeface="Cambria Math" panose="02040503050406030204" pitchFamily="18" charset="0"/>
                            </a:rPr>
                            <m:t>𝟎𝟎𝟎</m:t>
                          </m:r>
                        </m:num>
                        <m:den>
                          <m:r>
                            <a:rPr lang="es-CO" sz="2000" b="1" i="0" smtClean="0">
                              <a:solidFill>
                                <a:schemeClr val="tx1"/>
                              </a:solidFill>
                              <a:latin typeface="Cambria Math" panose="02040503050406030204" pitchFamily="18" charset="0"/>
                            </a:rPr>
                            <m:t>𝟏</m:t>
                          </m:r>
                          <m:sSup>
                            <m:sSupPr>
                              <m:ctrlPr>
                                <a:rPr lang="es-CO" sz="2000" b="1" i="1" smtClean="0">
                                  <a:solidFill>
                                    <a:schemeClr val="tx1"/>
                                  </a:solidFill>
                                  <a:latin typeface="Cambria Math" panose="02040503050406030204" pitchFamily="18" charset="0"/>
                                </a:rPr>
                              </m:ctrlPr>
                            </m:sSupPr>
                            <m:e>
                              <m:r>
                                <a:rPr lang="es-CO" sz="2000" b="1" i="0" smtClean="0">
                                  <a:solidFill>
                                    <a:schemeClr val="tx1"/>
                                  </a:solidFill>
                                  <a:latin typeface="Cambria Math" panose="02040503050406030204" pitchFamily="18" charset="0"/>
                                </a:rPr>
                                <m:t>𝟎</m:t>
                              </m:r>
                            </m:e>
                            <m:sup>
                              <m:r>
                                <a:rPr lang="es-CO" sz="2000" b="1" i="1" smtClean="0">
                                  <a:solidFill>
                                    <a:schemeClr val="tx1"/>
                                  </a:solidFill>
                                  <a:latin typeface="Cambria Math" panose="02040503050406030204" pitchFamily="18" charset="0"/>
                                </a:rPr>
                                <m:t>𝟔</m:t>
                              </m:r>
                            </m:sup>
                          </m:sSup>
                        </m:den>
                      </m:f>
                      <m:r>
                        <a:rPr lang="es-CO" sz="2000" b="1" i="0">
                          <a:solidFill>
                            <a:schemeClr val="tx1"/>
                          </a:solidFill>
                          <a:latin typeface="Cambria Math" panose="02040503050406030204" pitchFamily="18" charset="0"/>
                        </a:rPr>
                        <m:t> </m:t>
                      </m:r>
                      <m:d>
                        <m:dPr>
                          <m:begChr m:val="["/>
                          <m:endChr m:val="]"/>
                          <m:ctrlPr>
                            <a:rPr lang="es-CO" sz="2000" b="1" i="1">
                              <a:solidFill>
                                <a:schemeClr val="tx1"/>
                              </a:solidFill>
                              <a:latin typeface="Cambria Math" panose="02040503050406030204" pitchFamily="18" charset="0"/>
                            </a:rPr>
                          </m:ctrlPr>
                        </m:dPr>
                        <m:e>
                          <m:r>
                            <a:rPr lang="es-CO" sz="2000" b="1" i="1" smtClean="0">
                              <a:solidFill>
                                <a:schemeClr val="tx1"/>
                              </a:solidFill>
                              <a:latin typeface="Cambria Math" panose="02040503050406030204" pitchFamily="18" charset="0"/>
                            </a:rPr>
                            <m:t>𝑴</m:t>
                          </m:r>
                          <m:r>
                            <a:rPr lang="es-CO" sz="2000" b="1" i="1">
                              <a:solidFill>
                                <a:schemeClr val="tx1"/>
                              </a:solidFill>
                              <a:latin typeface="Cambria Math" panose="02040503050406030204" pitchFamily="18" charset="0"/>
                            </a:rPr>
                            <m:t>𝒗</m:t>
                          </m:r>
                        </m:e>
                      </m:d>
                      <m:r>
                        <a:rPr lang="es-CO" sz="2000" b="1" i="0">
                          <a:solidFill>
                            <a:schemeClr val="tx1"/>
                          </a:solidFill>
                          <a:latin typeface="Cambria Math" panose="02040503050406030204" pitchFamily="18" charset="0"/>
                        </a:rPr>
                        <m:t>∗</m:t>
                      </m:r>
                      <m:r>
                        <a:rPr lang="es-CO" sz="2000" b="1" i="0" smtClean="0">
                          <a:solidFill>
                            <a:schemeClr val="tx1"/>
                          </a:solidFill>
                          <a:latin typeface="Cambria Math" panose="02040503050406030204" pitchFamily="18" charset="0"/>
                        </a:rPr>
                        <m:t>𝟔𝟎</m:t>
                      </m:r>
                      <m:r>
                        <a:rPr lang="es-CO" sz="2000" b="1" i="0" smtClean="0">
                          <a:solidFill>
                            <a:schemeClr val="tx1"/>
                          </a:solidFill>
                          <a:latin typeface="Cambria Math" panose="02040503050406030204" pitchFamily="18" charset="0"/>
                        </a:rPr>
                        <m:t>,</m:t>
                      </m:r>
                      <m:r>
                        <a:rPr lang="es-CO" sz="2000" b="1" i="0" smtClean="0">
                          <a:solidFill>
                            <a:schemeClr val="tx1"/>
                          </a:solidFill>
                          <a:latin typeface="Cambria Math" panose="02040503050406030204" pitchFamily="18" charset="0"/>
                        </a:rPr>
                        <m:t>𝟎𝟎𝟎</m:t>
                      </m:r>
                      <m:r>
                        <a:rPr lang="es-CO" sz="2000" b="1" i="0">
                          <a:solidFill>
                            <a:schemeClr val="tx1"/>
                          </a:solidFill>
                          <a:latin typeface="Cambria Math" panose="02040503050406030204" pitchFamily="18" charset="0"/>
                        </a:rPr>
                        <m:t> </m:t>
                      </m:r>
                      <m:d>
                        <m:dPr>
                          <m:begChr m:val="["/>
                          <m:endChr m:val="]"/>
                          <m:ctrlPr>
                            <a:rPr lang="es-CO" sz="2000" b="1" i="1">
                              <a:solidFill>
                                <a:schemeClr val="tx1"/>
                              </a:solidFill>
                              <a:latin typeface="Cambria Math" panose="02040503050406030204" pitchFamily="18" charset="0"/>
                            </a:rPr>
                          </m:ctrlPr>
                        </m:dPr>
                        <m:e>
                          <m:r>
                            <a:rPr lang="es-CO" sz="2000" b="1" i="1">
                              <a:solidFill>
                                <a:schemeClr val="tx1"/>
                              </a:solidFill>
                              <a:latin typeface="Cambria Math" panose="02040503050406030204" pitchFamily="18" charset="0"/>
                            </a:rPr>
                            <m:t>𝒌𝒎</m:t>
                          </m:r>
                        </m:e>
                      </m:d>
                      <m:r>
                        <a:rPr lang="es-CO" sz="2000" b="1" i="0">
                          <a:solidFill>
                            <a:schemeClr val="tx1"/>
                          </a:solidFill>
                          <a:latin typeface="Cambria Math" panose="02040503050406030204" pitchFamily="18" charset="0"/>
                        </a:rPr>
                        <m:t>∗</m:t>
                      </m:r>
                      <m:r>
                        <a:rPr lang="es-CO" sz="2000" b="1" i="0" smtClean="0">
                          <a:solidFill>
                            <a:schemeClr val="tx1"/>
                          </a:solidFill>
                          <a:latin typeface="Cambria Math" panose="02040503050406030204" pitchFamily="18" charset="0"/>
                        </a:rPr>
                        <m:t>𝟐𝟎</m:t>
                      </m:r>
                      <m:r>
                        <a:rPr lang="es-CO" sz="2000" b="1" i="0" smtClean="0">
                          <a:solidFill>
                            <a:schemeClr val="tx1"/>
                          </a:solidFill>
                          <a:latin typeface="Cambria Math" panose="02040503050406030204" pitchFamily="18" charset="0"/>
                        </a:rPr>
                        <m:t>.</m:t>
                      </m:r>
                      <m:r>
                        <a:rPr lang="es-CO" sz="2000" b="1" i="0" smtClean="0">
                          <a:solidFill>
                            <a:schemeClr val="tx1"/>
                          </a:solidFill>
                          <a:latin typeface="Cambria Math" panose="02040503050406030204" pitchFamily="18" charset="0"/>
                        </a:rPr>
                        <m:t>𝟏</m:t>
                      </m:r>
                      <m:r>
                        <a:rPr lang="es-CO" sz="2000" b="1" i="0">
                          <a:solidFill>
                            <a:schemeClr val="tx1"/>
                          </a:solidFill>
                          <a:latin typeface="Cambria Math" panose="02040503050406030204" pitchFamily="18" charset="0"/>
                        </a:rPr>
                        <m:t> </m:t>
                      </m:r>
                      <m:d>
                        <m:dPr>
                          <m:begChr m:val="["/>
                          <m:endChr m:val="]"/>
                          <m:ctrlPr>
                            <a:rPr lang="es-CO" sz="2000" b="1" i="1">
                              <a:solidFill>
                                <a:schemeClr val="tx1"/>
                              </a:solidFill>
                              <a:latin typeface="Cambria Math" panose="02040503050406030204" pitchFamily="18" charset="0"/>
                            </a:rPr>
                          </m:ctrlPr>
                        </m:dPr>
                        <m:e>
                          <m:f>
                            <m:fPr>
                              <m:ctrlPr>
                                <a:rPr lang="es-CO" sz="2000" b="1" i="1">
                                  <a:solidFill>
                                    <a:schemeClr val="tx1"/>
                                  </a:solidFill>
                                  <a:latin typeface="Cambria Math" panose="02040503050406030204" pitchFamily="18" charset="0"/>
                                </a:rPr>
                              </m:ctrlPr>
                            </m:fPr>
                            <m:num>
                              <m:r>
                                <a:rPr lang="es-CO" sz="2000" b="1" i="1">
                                  <a:solidFill>
                                    <a:schemeClr val="tx1"/>
                                  </a:solidFill>
                                  <a:latin typeface="Cambria Math" panose="02040503050406030204" pitchFamily="18" charset="0"/>
                                </a:rPr>
                                <m:t>𝒕</m:t>
                              </m:r>
                            </m:num>
                            <m:den>
                              <m:r>
                                <a:rPr lang="es-CO" sz="2000" b="1" i="1">
                                  <a:solidFill>
                                    <a:schemeClr val="tx1"/>
                                  </a:solidFill>
                                  <a:latin typeface="Cambria Math" panose="02040503050406030204" pitchFamily="18" charset="0"/>
                                </a:rPr>
                                <m:t>𝒗</m:t>
                              </m:r>
                            </m:den>
                          </m:f>
                        </m:e>
                      </m:d>
                      <m:r>
                        <a:rPr lang="es-CO" sz="2000" b="1" i="1" smtClean="0">
                          <a:solidFill>
                            <a:schemeClr val="tx1"/>
                          </a:solidFill>
                          <a:latin typeface="Cambria Math" panose="02040503050406030204" pitchFamily="18" charset="0"/>
                        </a:rPr>
                        <m:t>=</m:t>
                      </m:r>
                      <m:r>
                        <a:rPr lang="es-CO" sz="2000" b="1" i="1" smtClean="0">
                          <a:solidFill>
                            <a:schemeClr val="tx1"/>
                          </a:solidFill>
                          <a:latin typeface="Cambria Math" panose="02040503050406030204" pitchFamily="18" charset="0"/>
                        </a:rPr>
                        <m:t>𝟓𝟒</m:t>
                      </m:r>
                      <m:r>
                        <a:rPr lang="es-CO" sz="2000" b="1" i="1" smtClean="0">
                          <a:solidFill>
                            <a:schemeClr val="tx1"/>
                          </a:solidFill>
                          <a:latin typeface="Cambria Math" panose="02040503050406030204" pitchFamily="18" charset="0"/>
                        </a:rPr>
                        <m:t>,</m:t>
                      </m:r>
                      <m:r>
                        <a:rPr lang="es-CO" sz="2000" b="1" i="1" smtClean="0">
                          <a:solidFill>
                            <a:schemeClr val="tx1"/>
                          </a:solidFill>
                          <a:latin typeface="Cambria Math" panose="02040503050406030204" pitchFamily="18" charset="0"/>
                        </a:rPr>
                        <m:t>𝟐𝟕𝟎</m:t>
                      </m:r>
                      <m:f>
                        <m:fPr>
                          <m:ctrlPr>
                            <a:rPr lang="es-CO" sz="2000" b="1" i="1" smtClean="0">
                              <a:solidFill>
                                <a:schemeClr val="tx1"/>
                              </a:solidFill>
                              <a:latin typeface="Cambria Math" panose="02040503050406030204" pitchFamily="18" charset="0"/>
                            </a:rPr>
                          </m:ctrlPr>
                        </m:fPr>
                        <m:num>
                          <m:r>
                            <a:rPr lang="es-CO" sz="2000" b="1" i="1" smtClean="0">
                              <a:solidFill>
                                <a:schemeClr val="tx1"/>
                              </a:solidFill>
                              <a:latin typeface="Cambria Math" panose="02040503050406030204" pitchFamily="18" charset="0"/>
                            </a:rPr>
                            <m:t>𝑴𝒕𝒌𝒎</m:t>
                          </m:r>
                        </m:num>
                        <m:den>
                          <m:r>
                            <a:rPr lang="es-CO" sz="2000" b="1" i="1" smtClean="0">
                              <a:solidFill>
                                <a:schemeClr val="tx1"/>
                              </a:solidFill>
                              <a:latin typeface="Cambria Math" panose="02040503050406030204" pitchFamily="18" charset="0"/>
                            </a:rPr>
                            <m:t>𝒚𝒆𝒂𝒓</m:t>
                          </m:r>
                        </m:den>
                      </m:f>
                    </m:oMath>
                  </m:oMathPara>
                </a14:m>
                <a:endParaRPr lang="es-CO" sz="2000" b="1" dirty="0">
                  <a:solidFill>
                    <a:schemeClr val="tx1"/>
                  </a:solidFill>
                </a:endParaRPr>
              </a:p>
            </p:txBody>
          </p:sp>
        </mc:Choice>
        <mc:Fallback>
          <p:sp>
            <p:nvSpPr>
              <p:cNvPr id="8" name="TextBox 7">
                <a:extLst>
                  <a:ext uri="{FF2B5EF4-FFF2-40B4-BE49-F238E27FC236}">
                    <a16:creationId xmlns:a16="http://schemas.microsoft.com/office/drawing/2014/main" id="{B1B40B80-A1DD-DCFB-A459-A173FFC248E9}"/>
                  </a:ext>
                </a:extLst>
              </p:cNvPr>
              <p:cNvSpPr txBox="1">
                <a:spLocks noRot="1" noChangeAspect="1" noMove="1" noResize="1" noEditPoints="1" noAdjustHandles="1" noChangeArrowheads="1" noChangeShapeType="1" noTextEdit="1"/>
              </p:cNvSpPr>
              <p:nvPr/>
            </p:nvSpPr>
            <p:spPr>
              <a:xfrm>
                <a:off x="-26443" y="5462284"/>
                <a:ext cx="12218443" cy="729623"/>
              </a:xfrm>
              <a:prstGeom prst="rect">
                <a:avLst/>
              </a:prstGeom>
              <a:blipFill>
                <a:blip r:embed="rId6"/>
                <a:stretch>
                  <a:fillRect b="-5172"/>
                </a:stretch>
              </a:blipFill>
            </p:spPr>
            <p:txBody>
              <a:bodyPr/>
              <a:lstStyle/>
              <a:p>
                <a:r>
                  <a:rPr lang="en-BR">
                    <a:noFill/>
                  </a:rPr>
                  <a:t> </a:t>
                </a:r>
              </a:p>
            </p:txBody>
          </p:sp>
        </mc:Fallback>
      </mc:AlternateContent>
      <p:sp>
        <p:nvSpPr>
          <p:cNvPr id="9" name="TextBox 8">
            <a:extLst>
              <a:ext uri="{FF2B5EF4-FFF2-40B4-BE49-F238E27FC236}">
                <a16:creationId xmlns:a16="http://schemas.microsoft.com/office/drawing/2014/main" id="{394A2B9A-636E-48C2-C4C1-24B284CB0C42}"/>
              </a:ext>
            </a:extLst>
          </p:cNvPr>
          <p:cNvSpPr txBox="1"/>
          <p:nvPr/>
        </p:nvSpPr>
        <p:spPr>
          <a:xfrm>
            <a:off x="236438" y="1656789"/>
            <a:ext cx="11841995" cy="1246495"/>
          </a:xfrm>
          <a:prstGeom prst="rect">
            <a:avLst/>
          </a:prstGeom>
          <a:noFill/>
        </p:spPr>
        <p:txBody>
          <a:bodyPr wrap="square">
            <a:spAutoFit/>
          </a:bodyPr>
          <a:lstStyle/>
          <a:p>
            <a:pPr>
              <a:spcAft>
                <a:spcPts val="1200"/>
              </a:spcAft>
            </a:pPr>
            <a:r>
              <a:rPr lang="en-US" sz="2500" dirty="0">
                <a:latin typeface="Aptos" panose="020B0004020202020204" pitchFamily="34" charset="0"/>
                <a:ea typeface="Open Sans" panose="020B0606030504020204" pitchFamily="34" charset="0"/>
                <a:cs typeface="Open Sans" panose="020B0606030504020204" pitchFamily="34" charset="0"/>
              </a:rPr>
              <a:t>Exemplo 1: Vamos considerar que os aviões domésticos para o transporte de passageiros consomem 24 PJ de combustível de aviação por ano. Supondo que o transporte de carga seja insignificante e que a eficiência seja de 830 </a:t>
            </a:r>
            <a:r>
              <a:rPr lang="en-US" sz="2500" dirty="0" err="1">
                <a:latin typeface="Aptos" panose="020B0004020202020204" pitchFamily="34" charset="0"/>
                <a:ea typeface="Open Sans" panose="020B0606030504020204" pitchFamily="34" charset="0"/>
                <a:cs typeface="Open Sans" panose="020B0606030504020204" pitchFamily="34" charset="0"/>
              </a:rPr>
              <a:t>Mpkm </a:t>
            </a:r>
            <a:r>
              <a:rPr lang="en-US" sz="2500" dirty="0">
                <a:latin typeface="Aptos" panose="020B0004020202020204" pitchFamily="34" charset="0"/>
                <a:ea typeface="Open Sans" panose="020B0606030504020204" pitchFamily="34" charset="0"/>
                <a:cs typeface="Open Sans" panose="020B0606030504020204" pitchFamily="34" charset="0"/>
              </a:rPr>
              <a:t>por PJ, qual é a capacidade residual?</a:t>
            </a:r>
            <a:endParaRPr lang="en-ZA" sz="2500" dirty="0">
              <a:latin typeface="Aptos" panose="020B0004020202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95B9D11F-80B6-C1AA-E2D7-8BEBFC03B9E0}"/>
              </a:ext>
            </a:extLst>
          </p:cNvPr>
          <p:cNvSpPr txBox="1"/>
          <p:nvPr/>
        </p:nvSpPr>
        <p:spPr>
          <a:xfrm>
            <a:off x="160714" y="4066545"/>
            <a:ext cx="11841995" cy="1246495"/>
          </a:xfrm>
          <a:prstGeom prst="rect">
            <a:avLst/>
          </a:prstGeom>
          <a:noFill/>
        </p:spPr>
        <p:txBody>
          <a:bodyPr wrap="square">
            <a:spAutoFit/>
          </a:bodyPr>
          <a:lstStyle/>
          <a:p>
            <a:pPr>
              <a:spcAft>
                <a:spcPts val="1200"/>
              </a:spcAft>
            </a:pPr>
            <a:r>
              <a:rPr lang="en-US" sz="2500" dirty="0">
                <a:latin typeface="Aptos" panose="020B0004020202020204" pitchFamily="34" charset="0"/>
                <a:ea typeface="Open Sans" panose="020B0606030504020204" pitchFamily="34" charset="0"/>
                <a:cs typeface="Open Sans" panose="020B0606030504020204" pitchFamily="34" charset="0"/>
              </a:rPr>
              <a:t>Exemplo 2: Há um total de 45.000 caminhões em uma região. Considerando que o fator de atividade é de 60.000 km por ano e o fator de carga é de 20,1 </a:t>
            </a:r>
            <a:r>
              <a:rPr lang="en-US" sz="2500" dirty="0" err="1">
                <a:latin typeface="Aptos" panose="020B0004020202020204" pitchFamily="34" charset="0"/>
                <a:ea typeface="Open Sans" panose="020B0606030504020204" pitchFamily="34" charset="0"/>
                <a:cs typeface="Open Sans" panose="020B0606030504020204" pitchFamily="34" charset="0"/>
              </a:rPr>
              <a:t>toneladas </a:t>
            </a:r>
            <a:r>
              <a:rPr lang="en-US" sz="2500" dirty="0">
                <a:latin typeface="Aptos" panose="020B0004020202020204" pitchFamily="34" charset="0"/>
                <a:ea typeface="Open Sans" panose="020B0606030504020204" pitchFamily="34" charset="0"/>
                <a:cs typeface="Open Sans" panose="020B0606030504020204" pitchFamily="34" charset="0"/>
              </a:rPr>
              <a:t>por veículo, qual é a capacidade residual?</a:t>
            </a:r>
            <a:endParaRPr lang="en-ZA" sz="2500" dirty="0">
              <a:latin typeface="Aptos" panose="020B0004020202020204" pitchFamily="34" charset="0"/>
              <a:ea typeface="Open Sans" panose="020B0606030504020204" pitchFamily="34" charset="0"/>
              <a:cs typeface="Open Sans" panose="020B0606030504020204" pitchFamily="34" charset="0"/>
            </a:endParaRPr>
          </a:p>
        </p:txBody>
      </p:sp>
      <p:pic>
        <p:nvPicPr>
          <p:cNvPr id="7" name="synthesize - 2025-02-14T003423.462">
            <a:hlinkClick r:id="" action="ppaction://media"/>
            <a:extLst>
              <a:ext uri="{FF2B5EF4-FFF2-40B4-BE49-F238E27FC236}">
                <a16:creationId xmlns:a16="http://schemas.microsoft.com/office/drawing/2014/main" id="{AE2D67F1-B159-2910-BF58-28CCC626414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26941" y="480063"/>
            <a:ext cx="1163608" cy="1163608"/>
          </a:xfrm>
          <a:prstGeom prst="rect">
            <a:avLst/>
          </a:prstGeom>
        </p:spPr>
      </p:pic>
    </p:spTree>
    <p:extLst>
      <p:ext uri="{BB962C8B-B14F-4D97-AF65-F5344CB8AC3E}">
        <p14:creationId xmlns:p14="http://schemas.microsoft.com/office/powerpoint/2010/main" val="1779089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01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22</a:t>
            </a:fld>
            <a:endParaRPr lang="sv-SE" sz="1000" b="1" dirty="0">
              <a:solidFill>
                <a:schemeClr val="bg1"/>
              </a:solidFill>
            </a:endParaRPr>
          </a:p>
        </p:txBody>
      </p:sp>
      <p:sp>
        <p:nvSpPr>
          <p:cNvPr id="2" name="Title 10">
            <a:extLst>
              <a:ext uri="{FF2B5EF4-FFF2-40B4-BE49-F238E27FC236}">
                <a16:creationId xmlns:a16="http://schemas.microsoft.com/office/drawing/2014/main" id="{75F22BDD-0A4C-358E-365A-D43BE65C946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Aula 13.4 Referências</a:t>
            </a:r>
          </a:p>
        </p:txBody>
      </p:sp>
      <p:sp>
        <p:nvSpPr>
          <p:cNvPr id="4" name="TextBox 3">
            <a:extLst>
              <a:ext uri="{FF2B5EF4-FFF2-40B4-BE49-F238E27FC236}">
                <a16:creationId xmlns:a16="http://schemas.microsoft.com/office/drawing/2014/main" id="{ABA210DA-F0BC-D5C2-FF71-6234A6D8F856}"/>
              </a:ext>
            </a:extLst>
          </p:cNvPr>
          <p:cNvSpPr txBox="1"/>
          <p:nvPr/>
        </p:nvSpPr>
        <p:spPr>
          <a:xfrm>
            <a:off x="887215" y="1720840"/>
            <a:ext cx="9719514"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CO" sz="2400" b="0" i="0" dirty="0">
                <a:solidFill>
                  <a:srgbClr val="000000"/>
                </a:solidFill>
                <a:effectLst/>
                <a:latin typeface="Aptos" panose="020B0004020202020204" pitchFamily="34" charset="0"/>
                <a:cs typeface="Aparajita" panose="020B0502040204020203" pitchFamily="18" charset="0"/>
              </a:rPr>
              <a:t>Plazas-Niño, F. (2024, junho 17). </a:t>
            </a:r>
            <a:r>
              <a:rPr lang="es-CO" sz="2400" b="0" i="0" dirty="0" err="1">
                <a:solidFill>
                  <a:srgbClr val="000000"/>
                </a:solidFill>
                <a:effectLst/>
                <a:latin typeface="Aptos" panose="020B0004020202020204" pitchFamily="34" charset="0"/>
                <a:cs typeface="Aparajita" panose="020B0502040204020203" pitchFamily="18" charset="0"/>
              </a:rPr>
              <a:t>Modelagem</a:t>
            </a:r>
            <a:r>
              <a:rPr lang="es-CO" sz="2400" b="0" i="0" dirty="0">
                <a:solidFill>
                  <a:srgbClr val="000000"/>
                </a:solidFill>
                <a:effectLst/>
                <a:latin typeface="Aptos" panose="020B0004020202020204" pitchFamily="34" charset="0"/>
                <a:cs typeface="Aparajita" panose="020B0502040204020203" pitchFamily="18" charset="0"/>
              </a:rPr>
              <a:t> do setor de transporte rodoviário (</a:t>
            </a:r>
            <a:r>
              <a:rPr lang="es-CO" sz="2400" b="0" i="0" dirty="0" err="1">
                <a:solidFill>
                  <a:srgbClr val="000000"/>
                </a:solidFill>
                <a:effectLst/>
                <a:latin typeface="Aptos" panose="020B0004020202020204" pitchFamily="34" charset="0"/>
                <a:cs typeface="Aparajita" panose="020B0502040204020203" pitchFamily="18" charset="0"/>
              </a:rPr>
              <a:t>teoria</a:t>
            </a:r>
            <a:r>
              <a:rPr lang="es-CO" sz="2400" b="0" i="0" dirty="0">
                <a:solidFill>
                  <a:srgbClr val="000000"/>
                </a:solidFill>
                <a:effectLst/>
                <a:latin typeface="Aptos" panose="020B0004020202020204" pitchFamily="34" charset="0"/>
                <a:cs typeface="Aparajita" panose="020B0502040204020203" pitchFamily="18" charset="0"/>
              </a:rPr>
              <a:t>) | </a:t>
            </a:r>
            <a:r>
              <a:rPr lang="es-CO" sz="2400" b="0" i="0" dirty="0" err="1">
                <a:solidFill>
                  <a:srgbClr val="000000"/>
                </a:solidFill>
                <a:effectLst/>
                <a:latin typeface="Aptos" panose="020B0004020202020204" pitchFamily="34" charset="0"/>
                <a:cs typeface="Aparajita" panose="020B0502040204020203" pitchFamily="18" charset="0"/>
              </a:rPr>
              <a:t>Modelagem</a:t>
            </a:r>
            <a:r>
              <a:rPr lang="es-CO" sz="2400" b="0" i="0" dirty="0">
                <a:solidFill>
                  <a:srgbClr val="000000"/>
                </a:solidFill>
                <a:effectLst/>
                <a:latin typeface="Aptos" panose="020B0004020202020204" pitchFamily="34" charset="0"/>
                <a:cs typeface="Aparajita" panose="020B0502040204020203" pitchFamily="18" charset="0"/>
              </a:rPr>
              <a:t> </a:t>
            </a:r>
            <a:r>
              <a:rPr lang="es-CO" sz="2400" b="0" i="0" dirty="0" err="1">
                <a:solidFill>
                  <a:srgbClr val="000000"/>
                </a:solidFill>
                <a:effectLst/>
                <a:latin typeface="Aptos" panose="020B0004020202020204" pitchFamily="34" charset="0"/>
                <a:cs typeface="Aparajita" panose="020B0502040204020203" pitchFamily="18" charset="0"/>
              </a:rPr>
              <a:t>avançada</a:t>
            </a:r>
            <a:r>
              <a:rPr lang="es-CO" sz="2400" b="0" i="0" dirty="0">
                <a:solidFill>
                  <a:srgbClr val="000000"/>
                </a:solidFill>
                <a:effectLst/>
                <a:latin typeface="Aptos" panose="020B0004020202020204" pitchFamily="34" charset="0"/>
                <a:cs typeface="Aparajita" panose="020B0502040204020203" pitchFamily="18" charset="0"/>
              </a:rPr>
              <a:t> de sistemas energéticos usando </a:t>
            </a:r>
            <a:r>
              <a:rPr lang="es-CO" sz="2400" b="0" i="0" dirty="0" err="1">
                <a:solidFill>
                  <a:srgbClr val="000000"/>
                </a:solidFill>
                <a:effectLst/>
                <a:latin typeface="Aptos" panose="020B0004020202020204" pitchFamily="34" charset="0"/>
                <a:cs typeface="Aparajita" panose="020B0502040204020203" pitchFamily="18" charset="0"/>
              </a:rPr>
              <a:t>OSeMOSYS</a:t>
            </a:r>
            <a:r>
              <a:rPr lang="es-CO" sz="2400" b="0" i="0" dirty="0">
                <a:solidFill>
                  <a:srgbClr val="000000"/>
                </a:solidFill>
                <a:effectLst/>
                <a:latin typeface="Aptos" panose="020B0004020202020204" pitchFamily="34" charset="0"/>
                <a:cs typeface="Aparajita" panose="020B0502040204020203" pitchFamily="18" charset="0"/>
              </a:rPr>
              <a:t>. </a:t>
            </a:r>
            <a:r>
              <a:rPr lang="es-CO" sz="2400" b="0" i="0" dirty="0" err="1">
                <a:solidFill>
                  <a:srgbClr val="000000"/>
                </a:solidFill>
                <a:effectLst/>
                <a:latin typeface="Aptos" panose="020B0004020202020204" pitchFamily="34" charset="0"/>
                <a:cs typeface="Aparajita" panose="020B0502040204020203" pitchFamily="18" charset="0"/>
              </a:rPr>
              <a:t>Zenodo. </a:t>
            </a:r>
            <a:r>
              <a:rPr lang="es-CO" sz="2400" b="0" i="0" dirty="0">
                <a:solidFill>
                  <a:srgbClr val="000000"/>
                </a:solidFill>
                <a:effectLst/>
                <a:latin typeface="Aptos" panose="020B0004020202020204" pitchFamily="34" charset="0"/>
                <a:cs typeface="Aparajita" panose="020B0502040204020203" pitchFamily="18" charset="0"/>
                <a:hlinkClick r:id="rId3"/>
              </a:rPr>
              <a:t>https://doi.org/10.5281/zenodo.11882739</a:t>
            </a:r>
            <a:endParaRPr lang="es-CO" sz="2400" b="0" i="0" dirty="0">
              <a:solidFill>
                <a:srgbClr val="000000"/>
              </a:solidFill>
              <a:effectLst/>
              <a:latin typeface="Aptos" panose="020B0004020202020204" pitchFamily="34" charset="0"/>
              <a:cs typeface="Aparajita" panose="020B0502040204020203" pitchFamily="18" charset="0"/>
            </a:endParaRPr>
          </a:p>
          <a:p>
            <a:endParaRPr lang="en-US" sz="2400" dirty="0">
              <a:latin typeface="Aptos" panose="020B0004020202020204" pitchFamily="34" charset="0"/>
              <a:cs typeface="Aparajita" panose="020B0502040204020203" pitchFamily="18" charset="0"/>
            </a:endParaRPr>
          </a:p>
          <a:p>
            <a:r>
              <a:rPr lang="es-CO" sz="2400" kern="100" dirty="0">
                <a:effectLst/>
                <a:latin typeface="Aptos" panose="020B0004020202020204" pitchFamily="34" charset="0"/>
                <a:ea typeface="Times New Roman" panose="02020603050405020304" pitchFamily="18" charset="0"/>
                <a:cs typeface="Aparajita" panose="020B0502040204020203" pitchFamily="18" charset="0"/>
              </a:rPr>
              <a:t>Plazas-Niño, F. A., Ortiz-Pimiento, N. R., &amp; </a:t>
            </a:r>
            <a:r>
              <a:rPr lang="es-CO" sz="2400" kern="100" dirty="0" err="1">
                <a:effectLst/>
                <a:latin typeface="Aptos" panose="020B0004020202020204" pitchFamily="34" charset="0"/>
                <a:ea typeface="Times New Roman" panose="02020603050405020304" pitchFamily="18" charset="0"/>
                <a:cs typeface="Aparajita" panose="020B0502040204020203" pitchFamily="18" charset="0"/>
              </a:rPr>
              <a:t>Quirós-Tortós</a:t>
            </a:r>
            <a:r>
              <a:rPr lang="es-CO" sz="2400" kern="100" dirty="0">
                <a:effectLst/>
                <a:latin typeface="Aptos" panose="020B0004020202020204" pitchFamily="34" charset="0"/>
                <a:ea typeface="Times New Roman" panose="02020603050405020304" pitchFamily="18" charset="0"/>
                <a:cs typeface="Aparajita" panose="020B0502040204020203" pitchFamily="18" charset="0"/>
              </a:rPr>
              <a:t>, J. (2023). </a:t>
            </a:r>
            <a:r>
              <a:rPr lang="en-GB" sz="2400" kern="100" dirty="0">
                <a:effectLst/>
                <a:latin typeface="Aptos" panose="020B0004020202020204" pitchFamily="34" charset="0"/>
                <a:ea typeface="Times New Roman" panose="02020603050405020304" pitchFamily="18" charset="0"/>
                <a:cs typeface="Aparajita" panose="020B0502040204020203" pitchFamily="18" charset="0"/>
              </a:rPr>
              <a:t>Apoio à modelagem de </a:t>
            </a:r>
            <a:r>
              <a:rPr lang="en-GB" sz="2400" kern="100" dirty="0" err="1">
                <a:effectLst/>
                <a:latin typeface="Aptos" panose="020B0004020202020204" pitchFamily="34" charset="0"/>
                <a:ea typeface="Times New Roman" panose="02020603050405020304" pitchFamily="18" charset="0"/>
                <a:cs typeface="Aparajita" panose="020B0502040204020203" pitchFamily="18" charset="0"/>
              </a:rPr>
              <a:t>sistemas</a:t>
            </a:r>
            <a:r>
              <a:rPr lang="en-GB" sz="2400" kern="100" dirty="0">
                <a:effectLst/>
                <a:latin typeface="Aptos" panose="020B0004020202020204" pitchFamily="34" charset="0"/>
                <a:ea typeface="Times New Roman" panose="02020603050405020304" pitchFamily="18" charset="0"/>
                <a:cs typeface="Aparajita" panose="020B0502040204020203" pitchFamily="18" charset="0"/>
              </a:rPr>
              <a:t> </a:t>
            </a:r>
            <a:r>
              <a:rPr lang="en-GB" sz="2400" kern="100" dirty="0" err="1">
                <a:effectLst/>
                <a:latin typeface="Aptos" panose="020B0004020202020204" pitchFamily="34" charset="0"/>
                <a:ea typeface="Times New Roman" panose="02020603050405020304" pitchFamily="18" charset="0"/>
                <a:cs typeface="Aparajita" panose="020B0502040204020203" pitchFamily="18" charset="0"/>
              </a:rPr>
              <a:t>energéticos</a:t>
            </a:r>
            <a:r>
              <a:rPr lang="en-GB" sz="2400" kern="100" dirty="0">
                <a:effectLst/>
                <a:latin typeface="Aptos" panose="020B0004020202020204" pitchFamily="34" charset="0"/>
                <a:ea typeface="Times New Roman" panose="02020603050405020304" pitchFamily="18" charset="0"/>
                <a:cs typeface="Aparajita" panose="020B0502040204020203" pitchFamily="18" charset="0"/>
              </a:rPr>
              <a:t> em países em desenvolvimento: Conjunto de dados tecnoeconômicos de energia para modelagem aberta de caminhos de descarbonização na Colômbia. </a:t>
            </a:r>
            <a:r>
              <a:rPr lang="en-GB" sz="2400" i="1" kern="100" dirty="0">
                <a:effectLst/>
                <a:latin typeface="Aptos" panose="020B0004020202020204" pitchFamily="34" charset="0"/>
                <a:ea typeface="Times New Roman" panose="02020603050405020304" pitchFamily="18" charset="0"/>
                <a:cs typeface="Aparajita" panose="020B0502040204020203" pitchFamily="18" charset="0"/>
              </a:rPr>
              <a:t>Data in Brief</a:t>
            </a:r>
            <a:r>
              <a:rPr lang="en-GB" sz="2400" kern="100" dirty="0">
                <a:effectLst/>
                <a:latin typeface="Aptos" panose="020B0004020202020204" pitchFamily="34" charset="0"/>
                <a:ea typeface="Times New Roman" panose="02020603050405020304" pitchFamily="18" charset="0"/>
                <a:cs typeface="Aparajita" panose="020B0502040204020203" pitchFamily="18" charset="0"/>
              </a:rPr>
              <a:t>, </a:t>
            </a:r>
            <a:r>
              <a:rPr lang="en-GB" sz="2400" i="1" kern="100" dirty="0">
                <a:effectLst/>
                <a:latin typeface="Aptos" panose="020B0004020202020204" pitchFamily="34" charset="0"/>
                <a:ea typeface="Times New Roman" panose="02020603050405020304" pitchFamily="18" charset="0"/>
                <a:cs typeface="Aparajita" panose="020B0502040204020203" pitchFamily="18" charset="0"/>
              </a:rPr>
              <a:t>48</a:t>
            </a:r>
            <a:r>
              <a:rPr lang="en-GB" sz="2400" kern="100" dirty="0">
                <a:effectLst/>
                <a:latin typeface="Aptos" panose="020B0004020202020204" pitchFamily="34" charset="0"/>
                <a:ea typeface="Times New Roman" panose="02020603050405020304" pitchFamily="18" charset="0"/>
                <a:cs typeface="Aparajita" panose="020B0502040204020203" pitchFamily="18" charset="0"/>
              </a:rPr>
              <a:t>, 109268. </a:t>
            </a:r>
            <a:r>
              <a:rPr lang="en-GB" sz="2400" kern="100" dirty="0">
                <a:effectLst/>
                <a:latin typeface="Aptos" panose="020B0004020202020204" pitchFamily="34" charset="0"/>
                <a:ea typeface="Times New Roman" panose="02020603050405020304" pitchFamily="18" charset="0"/>
                <a:cs typeface="Aparajita" panose="020B0502040204020203" pitchFamily="18" charset="0"/>
                <a:hlinkClick r:id="rId4"/>
              </a:rPr>
              <a:t>https://doi.org/https://doi.org/10.1016/j.dib.2023.109268</a:t>
            </a:r>
            <a:endParaRPr lang="en-US" sz="2400" dirty="0">
              <a:latin typeface="Aptos" panose="020B0004020202020204" pitchFamily="34" charset="0"/>
              <a:cs typeface="Aparajita" panose="020B0502040204020203" pitchFamily="18" charset="0"/>
            </a:endParaRPr>
          </a:p>
        </p:txBody>
      </p:sp>
    </p:spTree>
    <p:extLst>
      <p:ext uri="{BB962C8B-B14F-4D97-AF65-F5344CB8AC3E}">
        <p14:creationId xmlns:p14="http://schemas.microsoft.com/office/powerpoint/2010/main" val="39189391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p:txBody>
          <a:bodyPr/>
          <a:lstStyle/>
          <a:p>
            <a:r>
              <a:rPr lang="en-US" dirty="0" err="1"/>
              <a:t>Obrigado</a:t>
            </a:r>
            <a:endParaRPr lang="en-US" dirty="0"/>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p:txBody>
          <a:bodyPr/>
          <a:lstStyle/>
          <a:p>
            <a:r>
              <a:rPr lang="en-US" dirty="0" err="1"/>
              <a:t>www.climatecompatiblegrowth.com</a:t>
            </a:r>
            <a:endParaRPr lang="en-US" dirty="0"/>
          </a:p>
        </p:txBody>
      </p:sp>
    </p:spTree>
    <p:extLst>
      <p:ext uri="{BB962C8B-B14F-4D97-AF65-F5344CB8AC3E}">
        <p14:creationId xmlns:p14="http://schemas.microsoft.com/office/powerpoint/2010/main" val="169286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3</a:t>
            </a:fld>
            <a:endParaRPr lang="sv-SE" sz="1000" b="1" dirty="0">
              <a:solidFill>
                <a:schemeClr val="bg1"/>
              </a:solidFill>
            </a:endParaRPr>
          </a:p>
        </p:txBody>
      </p:sp>
      <p:sp>
        <p:nvSpPr>
          <p:cNvPr id="7" name="Rectangle 6">
            <a:extLst>
              <a:ext uri="{FF2B5EF4-FFF2-40B4-BE49-F238E27FC236}">
                <a16:creationId xmlns:a16="http://schemas.microsoft.com/office/drawing/2014/main" id="{157A42A9-4ACF-FE0D-BEEA-EED51A2AE91E}"/>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13.1.1 Introdução </a:t>
            </a:r>
          </a:p>
        </p:txBody>
      </p:sp>
      <p:sp>
        <p:nvSpPr>
          <p:cNvPr id="8" name="Title 10">
            <a:extLst>
              <a:ext uri="{FF2B5EF4-FFF2-40B4-BE49-F238E27FC236}">
                <a16:creationId xmlns:a16="http://schemas.microsoft.com/office/drawing/2014/main" id="{C3F14525-3DDE-2933-997D-B2E37D8F8668}"/>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13.1 Setor de transporte</a:t>
            </a:r>
            <a:endParaRPr lang="en-US" dirty="0">
              <a:cs typeface="Calibri Light" panose="020F0302020204030204"/>
            </a:endParaRPr>
          </a:p>
        </p:txBody>
      </p:sp>
      <p:graphicFrame>
        <p:nvGraphicFramePr>
          <p:cNvPr id="2" name="Chart 1">
            <a:extLst>
              <a:ext uri="{FF2B5EF4-FFF2-40B4-BE49-F238E27FC236}">
                <a16:creationId xmlns:a16="http://schemas.microsoft.com/office/drawing/2014/main" id="{006A728C-2D67-D0A6-B55C-3519BD3F9E10}"/>
              </a:ext>
            </a:extLst>
          </p:cNvPr>
          <p:cNvGraphicFramePr>
            <a:graphicFrameLocks/>
          </p:cNvGraphicFramePr>
          <p:nvPr>
            <p:extLst>
              <p:ext uri="{D42A27DB-BD31-4B8C-83A1-F6EECF244321}">
                <p14:modId xmlns:p14="http://schemas.microsoft.com/office/powerpoint/2010/main" val="1261069228"/>
              </p:ext>
            </p:extLst>
          </p:nvPr>
        </p:nvGraphicFramePr>
        <p:xfrm>
          <a:off x="-489662" y="1536799"/>
          <a:ext cx="7608890" cy="4714875"/>
        </p:xfrm>
        <a:graphic>
          <a:graphicData uri="http://schemas.openxmlformats.org/drawingml/2006/chart">
            <c:chart xmlns:c="http://schemas.openxmlformats.org/drawingml/2006/chart" xmlns:r="http://schemas.openxmlformats.org/officeDocument/2006/relationships" r:id="rId5"/>
          </a:graphicData>
        </a:graphic>
      </p:graphicFrame>
      <p:sp>
        <p:nvSpPr>
          <p:cNvPr id="4" name="TextBox 3">
            <a:extLst>
              <a:ext uri="{FF2B5EF4-FFF2-40B4-BE49-F238E27FC236}">
                <a16:creationId xmlns:a16="http://schemas.microsoft.com/office/drawing/2014/main" id="{671056A5-F136-448D-AAF1-A41B22AE5FBE}"/>
              </a:ext>
            </a:extLst>
          </p:cNvPr>
          <p:cNvSpPr txBox="1"/>
          <p:nvPr/>
        </p:nvSpPr>
        <p:spPr>
          <a:xfrm>
            <a:off x="592765" y="6249561"/>
            <a:ext cx="6097772" cy="246221"/>
          </a:xfrm>
          <a:prstGeom prst="rect">
            <a:avLst/>
          </a:prstGeom>
          <a:noFill/>
        </p:spPr>
        <p:txBody>
          <a:bodyPr wrap="square">
            <a:spAutoFit/>
          </a:bodyPr>
          <a:lstStyle/>
          <a:p>
            <a:r>
              <a:rPr lang="es-CO" sz="1000" b="1" dirty="0" err="1">
                <a:latin typeface="Open Sans" panose="020B0606030504020204" pitchFamily="34" charset="0"/>
                <a:ea typeface="Open Sans" panose="020B0606030504020204" pitchFamily="34" charset="0"/>
                <a:cs typeface="Open Sans" panose="020B0606030504020204" pitchFamily="34" charset="0"/>
              </a:rPr>
              <a:t>Fonte</a:t>
            </a:r>
            <a:r>
              <a:rPr lang="es-CO" sz="1000" b="1" dirty="0">
                <a:latin typeface="Open Sans" panose="020B0606030504020204" pitchFamily="34" charset="0"/>
                <a:ea typeface="Open Sans" panose="020B0606030504020204" pitchFamily="34" charset="0"/>
                <a:cs typeface="Open Sans" panose="020B0606030504020204" pitchFamily="34" charset="0"/>
              </a:rPr>
              <a:t>: </a:t>
            </a:r>
            <a:r>
              <a:rPr lang="es-CO" sz="1000" dirty="0">
                <a:latin typeface="Open Sans" panose="020B0606030504020204" pitchFamily="34" charset="0"/>
                <a:ea typeface="Open Sans" panose="020B0606030504020204" pitchFamily="34" charset="0"/>
                <a:cs typeface="Open Sans" panose="020B0606030504020204" pitchFamily="34" charset="0"/>
              </a:rPr>
              <a:t>Statista (2024) - </a:t>
            </a:r>
            <a:r>
              <a:rPr lang="es-CO" sz="1000" dirty="0">
                <a:latin typeface="Open Sans" panose="020B0606030504020204" pitchFamily="34" charset="0"/>
                <a:ea typeface="Open Sans" panose="020B0606030504020204" pitchFamily="34" charset="0"/>
                <a:cs typeface="Open Sans" panose="020B0606030504020204" pitchFamily="34" charset="0"/>
                <a:hlinkClick r:id="rId6"/>
              </a:rPr>
              <a:t>Link</a:t>
            </a:r>
            <a:endParaRPr lang="es-CO"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01FC3659-91AC-45FF-5224-BAC1A88AEC0E}"/>
              </a:ext>
            </a:extLst>
          </p:cNvPr>
          <p:cNvSpPr txBox="1"/>
          <p:nvPr/>
        </p:nvSpPr>
        <p:spPr>
          <a:xfrm>
            <a:off x="7169265" y="1443227"/>
            <a:ext cx="4541048" cy="2308324"/>
          </a:xfrm>
          <a:prstGeom prst="rect">
            <a:avLst/>
          </a:prstGeom>
          <a:noFill/>
        </p:spPr>
        <p:txBody>
          <a:bodyPr wrap="square">
            <a:spAutoFit/>
          </a:bodyPr>
          <a:lstStyle/>
          <a:p>
            <a:pPr algn="just"/>
            <a:r>
              <a:rPr lang="en-US" sz="2400" dirty="0">
                <a:latin typeface="Aptos" panose="020B0004020202020204" pitchFamily="34" charset="0"/>
              </a:rPr>
              <a:t>O setor de transportes engloba todos os modos de transporte usados para movimentar pessoas e mercadorias, incluindo o rodoviário, o ferroviário, o fluvial, o marítimo e o aéreo. </a:t>
            </a:r>
            <a:endParaRPr lang="es-CO" sz="2400" dirty="0">
              <a:latin typeface="Aptos" panose="020B0004020202020204" pitchFamily="34" charset="0"/>
            </a:endParaRPr>
          </a:p>
        </p:txBody>
      </p:sp>
      <p:pic>
        <p:nvPicPr>
          <p:cNvPr id="11" name="Graphic 10" descr="Airplane with solid fill">
            <a:extLst>
              <a:ext uri="{FF2B5EF4-FFF2-40B4-BE49-F238E27FC236}">
                <a16:creationId xmlns:a16="http://schemas.microsoft.com/office/drawing/2014/main" id="{5B5B2F95-B9B4-D785-9D9B-97A28E3EB2B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521247" y="3545165"/>
            <a:ext cx="1473903" cy="1473903"/>
          </a:xfrm>
          <a:prstGeom prst="rect">
            <a:avLst/>
          </a:prstGeom>
        </p:spPr>
      </p:pic>
      <p:pic>
        <p:nvPicPr>
          <p:cNvPr id="15" name="Graphic 14" descr="Train with solid fill">
            <a:extLst>
              <a:ext uri="{FF2B5EF4-FFF2-40B4-BE49-F238E27FC236}">
                <a16:creationId xmlns:a16="http://schemas.microsoft.com/office/drawing/2014/main" id="{E97AB558-F3DC-467A-C2B3-6BAA3F895E6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64217" y="5027199"/>
            <a:ext cx="1348526" cy="1348526"/>
          </a:xfrm>
          <a:prstGeom prst="rect">
            <a:avLst/>
          </a:prstGeom>
        </p:spPr>
      </p:pic>
      <p:pic>
        <p:nvPicPr>
          <p:cNvPr id="19" name="Graphic 18" descr="Car with solid fill">
            <a:extLst>
              <a:ext uri="{FF2B5EF4-FFF2-40B4-BE49-F238E27FC236}">
                <a16:creationId xmlns:a16="http://schemas.microsoft.com/office/drawing/2014/main" id="{A3B6E87A-B294-51DB-C924-3FC8E2AF88A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772969" y="5053392"/>
            <a:ext cx="1473903" cy="1473903"/>
          </a:xfrm>
          <a:prstGeom prst="rect">
            <a:avLst/>
          </a:prstGeom>
        </p:spPr>
      </p:pic>
      <p:pic>
        <p:nvPicPr>
          <p:cNvPr id="21" name="Graphic 20" descr="Freight with solid fill">
            <a:extLst>
              <a:ext uri="{FF2B5EF4-FFF2-40B4-BE49-F238E27FC236}">
                <a16:creationId xmlns:a16="http://schemas.microsoft.com/office/drawing/2014/main" id="{641ED6E5-31B1-DE6C-FD25-FC2B4EB904A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893576" y="3516093"/>
            <a:ext cx="1618452" cy="1618452"/>
          </a:xfrm>
          <a:prstGeom prst="rect">
            <a:avLst/>
          </a:prstGeom>
        </p:spPr>
      </p:pic>
      <p:pic>
        <p:nvPicPr>
          <p:cNvPr id="10" name="Graphic 9" descr="Boat launch with solid fill">
            <a:extLst>
              <a:ext uri="{FF2B5EF4-FFF2-40B4-BE49-F238E27FC236}">
                <a16:creationId xmlns:a16="http://schemas.microsoft.com/office/drawing/2014/main" id="{3820EF50-59C2-AF0C-651C-50B7E5AA27A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166820" y="3676670"/>
            <a:ext cx="1538695" cy="1538695"/>
          </a:xfrm>
          <a:prstGeom prst="rect">
            <a:avLst/>
          </a:prstGeom>
        </p:spPr>
      </p:pic>
      <p:pic>
        <p:nvPicPr>
          <p:cNvPr id="6" name="synthesize - 2025-02-14T002130.730">
            <a:hlinkClick r:id="" action="ppaction://media"/>
            <a:extLst>
              <a:ext uri="{FF2B5EF4-FFF2-40B4-BE49-F238E27FC236}">
                <a16:creationId xmlns:a16="http://schemas.microsoft.com/office/drawing/2014/main" id="{02B5936E-30B9-A880-53D6-40FA2EFDEEB0}"/>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903123" y="302031"/>
            <a:ext cx="991628" cy="991628"/>
          </a:xfrm>
          <a:prstGeom prst="rect">
            <a:avLst/>
          </a:prstGeom>
        </p:spPr>
      </p:pic>
    </p:spTree>
    <p:extLst>
      <p:ext uri="{BB962C8B-B14F-4D97-AF65-F5344CB8AC3E}">
        <p14:creationId xmlns:p14="http://schemas.microsoft.com/office/powerpoint/2010/main" val="19728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0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671480F8-D562-E529-1657-44FEE6C87664}"/>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94072DF7-2E54-7D76-BFCD-F357C4D03A2B}"/>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4</a:t>
            </a:fld>
            <a:endParaRPr lang="sv-SE" sz="1000" b="1" dirty="0">
              <a:solidFill>
                <a:schemeClr val="bg1"/>
              </a:solidFill>
            </a:endParaRPr>
          </a:p>
        </p:txBody>
      </p:sp>
      <p:sp>
        <p:nvSpPr>
          <p:cNvPr id="7" name="Rectangle 6">
            <a:extLst>
              <a:ext uri="{FF2B5EF4-FFF2-40B4-BE49-F238E27FC236}">
                <a16:creationId xmlns:a16="http://schemas.microsoft.com/office/drawing/2014/main" id="{FC511951-02CC-614B-999A-350903721109}"/>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13.1.2 Subsetores </a:t>
            </a:r>
          </a:p>
        </p:txBody>
      </p:sp>
      <p:sp>
        <p:nvSpPr>
          <p:cNvPr id="8" name="Title 10">
            <a:extLst>
              <a:ext uri="{FF2B5EF4-FFF2-40B4-BE49-F238E27FC236}">
                <a16:creationId xmlns:a16="http://schemas.microsoft.com/office/drawing/2014/main" id="{C1B41531-830E-8623-1871-DCBA5B212F7A}"/>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13.1 Setor de transporte</a:t>
            </a:r>
            <a:endParaRPr lang="en-US" dirty="0">
              <a:cs typeface="Calibri Light" panose="020F0302020204030204"/>
            </a:endParaRPr>
          </a:p>
        </p:txBody>
      </p:sp>
      <p:graphicFrame>
        <p:nvGraphicFramePr>
          <p:cNvPr id="4" name="Diagram 3">
            <a:extLst>
              <a:ext uri="{FF2B5EF4-FFF2-40B4-BE49-F238E27FC236}">
                <a16:creationId xmlns:a16="http://schemas.microsoft.com/office/drawing/2014/main" id="{9DB245D1-340F-16F7-C1A2-BFB3E3E1F5DD}"/>
              </a:ext>
            </a:extLst>
          </p:cNvPr>
          <p:cNvGraphicFramePr/>
          <p:nvPr>
            <p:extLst>
              <p:ext uri="{D42A27DB-BD31-4B8C-83A1-F6EECF244321}">
                <p14:modId xmlns:p14="http://schemas.microsoft.com/office/powerpoint/2010/main" val="1251650123"/>
              </p:ext>
            </p:extLst>
          </p:nvPr>
        </p:nvGraphicFramePr>
        <p:xfrm>
          <a:off x="42862" y="1396096"/>
          <a:ext cx="11755438" cy="203290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extBox 4">
            <a:extLst>
              <a:ext uri="{FF2B5EF4-FFF2-40B4-BE49-F238E27FC236}">
                <a16:creationId xmlns:a16="http://schemas.microsoft.com/office/drawing/2014/main" id="{F58BAAEC-534C-652E-D51D-895C24215753}"/>
              </a:ext>
            </a:extLst>
          </p:cNvPr>
          <p:cNvSpPr txBox="1"/>
          <p:nvPr/>
        </p:nvSpPr>
        <p:spPr>
          <a:xfrm>
            <a:off x="2457450" y="3412401"/>
            <a:ext cx="3014662" cy="3170099"/>
          </a:xfrm>
          <a:prstGeom prst="rect">
            <a:avLst/>
          </a:prstGeom>
          <a:noFill/>
        </p:spPr>
        <p:txBody>
          <a:bodyPr wrap="square" rtlCol="0">
            <a:spAutoFit/>
          </a:bodyPr>
          <a:lstStyle/>
          <a:p>
            <a:pPr marL="285750" indent="-285750">
              <a:buFont typeface="Arial" panose="020B0604020202020204" pitchFamily="34" charset="0"/>
              <a:buChar char="•"/>
            </a:pPr>
            <a:r>
              <a:rPr lang="es-CO" sz="2000" dirty="0">
                <a:latin typeface="Aptos" panose="020B0004020202020204" pitchFamily="34" charset="0"/>
              </a:rPr>
              <a:t>Carros</a:t>
            </a:r>
          </a:p>
          <a:p>
            <a:pPr marL="285750" indent="-285750">
              <a:buFont typeface="Arial" panose="020B0604020202020204" pitchFamily="34" charset="0"/>
              <a:buChar char="•"/>
            </a:pPr>
            <a:r>
              <a:rPr lang="es-CO" sz="2000" dirty="0" err="1">
                <a:latin typeface="Aptos" panose="020B0004020202020204" pitchFamily="34" charset="0"/>
              </a:rPr>
              <a:t>Motocicletas</a:t>
            </a:r>
            <a:endParaRPr lang="es-CO" sz="2000" dirty="0">
              <a:latin typeface="Aptos" panose="020B0004020202020204" pitchFamily="34" charset="0"/>
            </a:endParaRPr>
          </a:p>
          <a:p>
            <a:pPr marL="285750" indent="-285750">
              <a:buFont typeface="Arial" panose="020B0604020202020204" pitchFamily="34" charset="0"/>
              <a:buChar char="•"/>
            </a:pPr>
            <a:r>
              <a:rPr lang="es-CO" sz="2000" dirty="0">
                <a:latin typeface="Aptos" panose="020B0004020202020204" pitchFamily="34" charset="0"/>
              </a:rPr>
              <a:t>Táxis</a:t>
            </a:r>
          </a:p>
          <a:p>
            <a:pPr marL="285750" indent="-285750">
              <a:buFont typeface="Arial" panose="020B0604020202020204" pitchFamily="34" charset="0"/>
              <a:buChar char="•"/>
            </a:pPr>
            <a:r>
              <a:rPr lang="es-CO" sz="2000" dirty="0">
                <a:latin typeface="Aptos" panose="020B0004020202020204" pitchFamily="34" charset="0"/>
              </a:rPr>
              <a:t>Microônibus</a:t>
            </a:r>
          </a:p>
          <a:p>
            <a:pPr marL="285750" indent="-285750">
              <a:buFont typeface="Arial" panose="020B0604020202020204" pitchFamily="34" charset="0"/>
              <a:buChar char="•"/>
            </a:pPr>
            <a:r>
              <a:rPr lang="es-CO" sz="2000" dirty="0">
                <a:latin typeface="Aptos" panose="020B0004020202020204" pitchFamily="34" charset="0"/>
              </a:rPr>
              <a:t>Ônibus</a:t>
            </a:r>
          </a:p>
          <a:p>
            <a:pPr marL="285750" indent="-285750">
              <a:buFont typeface="Arial" panose="020B0604020202020204" pitchFamily="34" charset="0"/>
              <a:buChar char="•"/>
            </a:pPr>
            <a:r>
              <a:rPr lang="es-CO" sz="2000" dirty="0" err="1">
                <a:latin typeface="Aptos" panose="020B0004020202020204" pitchFamily="34" charset="0"/>
              </a:rPr>
              <a:t>Trens</a:t>
            </a:r>
            <a:endParaRPr lang="es-CO" sz="2000" dirty="0">
              <a:latin typeface="Aptos" panose="020B0004020202020204" pitchFamily="34" charset="0"/>
            </a:endParaRPr>
          </a:p>
          <a:p>
            <a:pPr marL="285750" indent="-285750">
              <a:buFont typeface="Arial" panose="020B0604020202020204" pitchFamily="34" charset="0"/>
              <a:buChar char="•"/>
            </a:pPr>
            <a:r>
              <a:rPr lang="es-CO" sz="2000" dirty="0">
                <a:latin typeface="Aptos" panose="020B0004020202020204" pitchFamily="34" charset="0"/>
              </a:rPr>
              <a:t>Metrô</a:t>
            </a:r>
          </a:p>
          <a:p>
            <a:pPr marL="285750" indent="-285750">
              <a:buFont typeface="Arial" panose="020B0604020202020204" pitchFamily="34" charset="0"/>
              <a:buChar char="•"/>
            </a:pPr>
            <a:r>
              <a:rPr lang="es-CO" sz="2000" dirty="0" err="1">
                <a:latin typeface="Aptos" panose="020B0004020202020204" pitchFamily="34" charset="0"/>
              </a:rPr>
              <a:t>Avião</a:t>
            </a:r>
            <a:endParaRPr lang="es-CO" sz="2000" dirty="0">
              <a:latin typeface="Aptos" panose="020B0004020202020204" pitchFamily="34" charset="0"/>
            </a:endParaRPr>
          </a:p>
          <a:p>
            <a:pPr marL="285750" indent="-285750">
              <a:buFont typeface="Arial" panose="020B0604020202020204" pitchFamily="34" charset="0"/>
              <a:buChar char="•"/>
            </a:pPr>
            <a:r>
              <a:rPr lang="es-CO" sz="2000" dirty="0" err="1">
                <a:latin typeface="Aptos" panose="020B0004020202020204" pitchFamily="34" charset="0"/>
              </a:rPr>
              <a:t>Barcos</a:t>
            </a:r>
            <a:endParaRPr lang="es-CO" sz="2000" dirty="0">
              <a:latin typeface="Aptos" panose="020B0004020202020204" pitchFamily="34" charset="0"/>
            </a:endParaRPr>
          </a:p>
          <a:p>
            <a:pPr marL="285750" indent="-285750">
              <a:buFont typeface="Arial" panose="020B0604020202020204" pitchFamily="34" charset="0"/>
              <a:buChar char="•"/>
            </a:pPr>
            <a:r>
              <a:rPr lang="es-CO" sz="2000" dirty="0" err="1">
                <a:latin typeface="Aptos" panose="020B0004020202020204" pitchFamily="34" charset="0"/>
              </a:rPr>
              <a:t>Navios</a:t>
            </a:r>
            <a:endParaRPr lang="es-CO" sz="2000" dirty="0">
              <a:latin typeface="Aptos" panose="020B0004020202020204" pitchFamily="34" charset="0"/>
            </a:endParaRPr>
          </a:p>
        </p:txBody>
      </p:sp>
      <p:sp>
        <p:nvSpPr>
          <p:cNvPr id="6" name="TextBox 5">
            <a:extLst>
              <a:ext uri="{FF2B5EF4-FFF2-40B4-BE49-F238E27FC236}">
                <a16:creationId xmlns:a16="http://schemas.microsoft.com/office/drawing/2014/main" id="{E8DEFFEA-DC9A-D180-DD5A-E65049196B52}"/>
              </a:ext>
            </a:extLst>
          </p:cNvPr>
          <p:cNvSpPr txBox="1"/>
          <p:nvPr/>
        </p:nvSpPr>
        <p:spPr>
          <a:xfrm>
            <a:off x="6256337" y="3412401"/>
            <a:ext cx="3014662" cy="1323439"/>
          </a:xfrm>
          <a:prstGeom prst="rect">
            <a:avLst/>
          </a:prstGeom>
          <a:noFill/>
        </p:spPr>
        <p:txBody>
          <a:bodyPr wrap="square" rtlCol="0">
            <a:spAutoFit/>
          </a:bodyPr>
          <a:lstStyle/>
          <a:p>
            <a:pPr marL="285750" indent="-285750">
              <a:buFont typeface="Arial" panose="020B0604020202020204" pitchFamily="34" charset="0"/>
              <a:buChar char="•"/>
            </a:pPr>
            <a:r>
              <a:rPr lang="es-CO" sz="2000" dirty="0" err="1">
                <a:latin typeface="Aptos" panose="020B0004020202020204" pitchFamily="34" charset="0"/>
              </a:rPr>
              <a:t>Caminhões</a:t>
            </a:r>
            <a:endParaRPr lang="es-CO" sz="2000" dirty="0">
              <a:latin typeface="Aptos" panose="020B0004020202020204" pitchFamily="34" charset="0"/>
            </a:endParaRPr>
          </a:p>
          <a:p>
            <a:pPr marL="285750" indent="-285750">
              <a:buFont typeface="Arial" panose="020B0604020202020204" pitchFamily="34" charset="0"/>
              <a:buChar char="•"/>
            </a:pPr>
            <a:r>
              <a:rPr lang="es-CO" sz="2000" dirty="0" err="1">
                <a:latin typeface="Aptos" panose="020B0004020202020204" pitchFamily="34" charset="0"/>
              </a:rPr>
              <a:t>Trens</a:t>
            </a:r>
            <a:endParaRPr lang="es-CO" sz="2000" dirty="0">
              <a:latin typeface="Aptos" panose="020B0004020202020204" pitchFamily="34" charset="0"/>
            </a:endParaRPr>
          </a:p>
          <a:p>
            <a:pPr marL="285750" indent="-285750">
              <a:buFont typeface="Arial" panose="020B0604020202020204" pitchFamily="34" charset="0"/>
              <a:buChar char="•"/>
            </a:pPr>
            <a:r>
              <a:rPr lang="es-CO" sz="2000" dirty="0" err="1">
                <a:latin typeface="Aptos" panose="020B0004020202020204" pitchFamily="34" charset="0"/>
              </a:rPr>
              <a:t>Aviões</a:t>
            </a:r>
            <a:endParaRPr lang="es-CO" sz="2000" dirty="0">
              <a:latin typeface="Aptos" panose="020B0004020202020204" pitchFamily="34" charset="0"/>
            </a:endParaRPr>
          </a:p>
          <a:p>
            <a:pPr marL="285750" indent="-285750">
              <a:buFont typeface="Arial" panose="020B0604020202020204" pitchFamily="34" charset="0"/>
              <a:buChar char="•"/>
            </a:pPr>
            <a:r>
              <a:rPr lang="es-CO" sz="2000" dirty="0" err="1">
                <a:latin typeface="Aptos" panose="020B0004020202020204" pitchFamily="34" charset="0"/>
              </a:rPr>
              <a:t>Navios</a:t>
            </a:r>
            <a:endParaRPr lang="es-CO" sz="2000" dirty="0">
              <a:latin typeface="Aptos" panose="020B0004020202020204" pitchFamily="34" charset="0"/>
            </a:endParaRPr>
          </a:p>
        </p:txBody>
      </p:sp>
      <p:pic>
        <p:nvPicPr>
          <p:cNvPr id="2" name="synthesize - 2025-02-14T002222.162">
            <a:hlinkClick r:id="" action="ppaction://media"/>
            <a:extLst>
              <a:ext uri="{FF2B5EF4-FFF2-40B4-BE49-F238E27FC236}">
                <a16:creationId xmlns:a16="http://schemas.microsoft.com/office/drawing/2014/main" id="{58C14943-C303-2C5B-ECD9-C84E8AEF730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306827" y="89256"/>
            <a:ext cx="1111849" cy="1111849"/>
          </a:xfrm>
          <a:prstGeom prst="rect">
            <a:avLst/>
          </a:prstGeom>
        </p:spPr>
      </p:pic>
    </p:spTree>
    <p:extLst>
      <p:ext uri="{BB962C8B-B14F-4D97-AF65-F5344CB8AC3E}">
        <p14:creationId xmlns:p14="http://schemas.microsoft.com/office/powerpoint/2010/main" val="890901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4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AE5037D9-206F-3028-9548-9843DADEC0D1}"/>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DBF3A8F-429D-41FE-4509-48ECC1188EE5}"/>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5</a:t>
            </a:fld>
            <a:endParaRPr lang="sv-SE" sz="1000" b="1" dirty="0">
              <a:solidFill>
                <a:schemeClr val="bg1"/>
              </a:solidFill>
            </a:endParaRPr>
          </a:p>
        </p:txBody>
      </p:sp>
      <p:sp>
        <p:nvSpPr>
          <p:cNvPr id="7" name="Rectangle 6">
            <a:extLst>
              <a:ext uri="{FF2B5EF4-FFF2-40B4-BE49-F238E27FC236}">
                <a16:creationId xmlns:a16="http://schemas.microsoft.com/office/drawing/2014/main" id="{F4B57587-F455-7B5E-9456-D931C8A76AC6}"/>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13.1.3 Consumo de combustível </a:t>
            </a:r>
          </a:p>
        </p:txBody>
      </p:sp>
      <p:sp>
        <p:nvSpPr>
          <p:cNvPr id="8" name="Title 10">
            <a:extLst>
              <a:ext uri="{FF2B5EF4-FFF2-40B4-BE49-F238E27FC236}">
                <a16:creationId xmlns:a16="http://schemas.microsoft.com/office/drawing/2014/main" id="{078568F1-6235-A9D1-B111-D6B77E14DDCB}"/>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13.1 Setor de transporte</a:t>
            </a:r>
            <a:endParaRPr lang="en-US" dirty="0">
              <a:cs typeface="Calibri Light" panose="020F0302020204030204"/>
            </a:endParaRPr>
          </a:p>
        </p:txBody>
      </p:sp>
      <p:graphicFrame>
        <p:nvGraphicFramePr>
          <p:cNvPr id="4" name="Gráfico 1">
            <a:extLst>
              <a:ext uri="{FF2B5EF4-FFF2-40B4-BE49-F238E27FC236}">
                <a16:creationId xmlns:a16="http://schemas.microsoft.com/office/drawing/2014/main" id="{30A4FD4B-F918-0366-B340-AC2073F5AADC}"/>
              </a:ext>
            </a:extLst>
          </p:cNvPr>
          <p:cNvGraphicFramePr>
            <a:graphicFrameLocks/>
          </p:cNvGraphicFramePr>
          <p:nvPr>
            <p:extLst>
              <p:ext uri="{D42A27DB-BD31-4B8C-83A1-F6EECF244321}">
                <p14:modId xmlns:p14="http://schemas.microsoft.com/office/powerpoint/2010/main" val="775082748"/>
              </p:ext>
            </p:extLst>
          </p:nvPr>
        </p:nvGraphicFramePr>
        <p:xfrm>
          <a:off x="3810000" y="1285875"/>
          <a:ext cx="7988300" cy="5086349"/>
        </p:xfrm>
        <a:graphic>
          <a:graphicData uri="http://schemas.openxmlformats.org/drawingml/2006/chart">
            <c:chart xmlns:c="http://schemas.openxmlformats.org/drawingml/2006/chart" xmlns:r="http://schemas.openxmlformats.org/officeDocument/2006/relationships" r:id="rId5"/>
          </a:graphicData>
        </a:graphic>
      </p:graphicFrame>
      <p:sp>
        <p:nvSpPr>
          <p:cNvPr id="5" name="TextBox 4">
            <a:extLst>
              <a:ext uri="{FF2B5EF4-FFF2-40B4-BE49-F238E27FC236}">
                <a16:creationId xmlns:a16="http://schemas.microsoft.com/office/drawing/2014/main" id="{C6484398-064F-C7A5-CDFD-0A61B28DB9BC}"/>
              </a:ext>
            </a:extLst>
          </p:cNvPr>
          <p:cNvSpPr txBox="1"/>
          <p:nvPr/>
        </p:nvSpPr>
        <p:spPr>
          <a:xfrm>
            <a:off x="160332" y="2130771"/>
            <a:ext cx="3649668" cy="3539430"/>
          </a:xfrm>
          <a:prstGeom prst="rect">
            <a:avLst/>
          </a:prstGeom>
          <a:noFill/>
        </p:spPr>
        <p:txBody>
          <a:bodyPr wrap="square">
            <a:spAutoFit/>
          </a:bodyPr>
          <a:lstStyle/>
          <a:p>
            <a:pPr algn="just"/>
            <a:r>
              <a:rPr lang="en-US" sz="2800" dirty="0">
                <a:latin typeface="Aptos" panose="020B0004020202020204" pitchFamily="34" charset="0"/>
              </a:rPr>
              <a:t>O setor de transportes é predominantemente dependente de combustíveis fósseis, como gasolina, diesel, combustível de aviação e óleo combustível pesado, </a:t>
            </a:r>
            <a:endParaRPr lang="es-CO" sz="2800" dirty="0">
              <a:latin typeface="Aptos" panose="020B0004020202020204" pitchFamily="34" charset="0"/>
            </a:endParaRPr>
          </a:p>
        </p:txBody>
      </p:sp>
      <p:pic>
        <p:nvPicPr>
          <p:cNvPr id="2" name="synthesize - 2025-02-14T002627.070">
            <a:hlinkClick r:id="" action="ppaction://media"/>
            <a:extLst>
              <a:ext uri="{FF2B5EF4-FFF2-40B4-BE49-F238E27FC236}">
                <a16:creationId xmlns:a16="http://schemas.microsoft.com/office/drawing/2014/main" id="{19B8185C-2DC3-AB41-C91F-EECF24B489F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10384" y="49971"/>
            <a:ext cx="1130941" cy="1130941"/>
          </a:xfrm>
          <a:prstGeom prst="rect">
            <a:avLst/>
          </a:prstGeom>
        </p:spPr>
      </p:pic>
    </p:spTree>
    <p:extLst>
      <p:ext uri="{BB962C8B-B14F-4D97-AF65-F5344CB8AC3E}">
        <p14:creationId xmlns:p14="http://schemas.microsoft.com/office/powerpoint/2010/main" val="34071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7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B429C670-80C5-67E1-7B49-32855E188D03}"/>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1AA2E038-D9B4-15C9-439F-57AD68ECD9F0}"/>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6</a:t>
            </a:fld>
            <a:endParaRPr lang="sv-SE" sz="1000" b="1" dirty="0">
              <a:solidFill>
                <a:schemeClr val="bg1"/>
              </a:solidFill>
            </a:endParaRPr>
          </a:p>
        </p:txBody>
      </p:sp>
      <p:sp>
        <p:nvSpPr>
          <p:cNvPr id="7" name="Rectangle 6">
            <a:extLst>
              <a:ext uri="{FF2B5EF4-FFF2-40B4-BE49-F238E27FC236}">
                <a16:creationId xmlns:a16="http://schemas.microsoft.com/office/drawing/2014/main" id="{C902C6F3-2F79-B360-C8C7-2FA7A7A20472}"/>
              </a:ext>
            </a:extLst>
          </p:cNvPr>
          <p:cNvSpPr/>
          <p:nvPr/>
        </p:nvSpPr>
        <p:spPr>
          <a:xfrm>
            <a:off x="343846" y="995986"/>
            <a:ext cx="871125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13.1.4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Principais fatores e desafios no </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uso</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de energia no transporte </a:t>
            </a:r>
          </a:p>
        </p:txBody>
      </p:sp>
      <p:sp>
        <p:nvSpPr>
          <p:cNvPr id="8" name="Title 10">
            <a:extLst>
              <a:ext uri="{FF2B5EF4-FFF2-40B4-BE49-F238E27FC236}">
                <a16:creationId xmlns:a16="http://schemas.microsoft.com/office/drawing/2014/main" id="{F0F48B58-1BB5-4F88-1694-B9EE36DFF027}"/>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13.1 Setor de transporte</a:t>
            </a:r>
            <a:endParaRPr lang="en-US" dirty="0">
              <a:cs typeface="Calibri Light" panose="020F0302020204030204"/>
            </a:endParaRPr>
          </a:p>
        </p:txBody>
      </p:sp>
      <p:graphicFrame>
        <p:nvGraphicFramePr>
          <p:cNvPr id="2" name="Diagram 1">
            <a:extLst>
              <a:ext uri="{FF2B5EF4-FFF2-40B4-BE49-F238E27FC236}">
                <a16:creationId xmlns:a16="http://schemas.microsoft.com/office/drawing/2014/main" id="{6FFD6EE3-E835-1461-8CE0-426221BF8CF0}"/>
              </a:ext>
            </a:extLst>
          </p:cNvPr>
          <p:cNvGraphicFramePr/>
          <p:nvPr>
            <p:extLst>
              <p:ext uri="{D42A27DB-BD31-4B8C-83A1-F6EECF244321}">
                <p14:modId xmlns:p14="http://schemas.microsoft.com/office/powerpoint/2010/main" val="1611819984"/>
              </p:ext>
            </p:extLst>
          </p:nvPr>
        </p:nvGraphicFramePr>
        <p:xfrm>
          <a:off x="231774" y="1614488"/>
          <a:ext cx="11566525" cy="48434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synthesize - 2025-02-14T002706.886">
            <a:hlinkClick r:id="" action="ppaction://media"/>
            <a:extLst>
              <a:ext uri="{FF2B5EF4-FFF2-40B4-BE49-F238E27FC236}">
                <a16:creationId xmlns:a16="http://schemas.microsoft.com/office/drawing/2014/main" id="{28A623E9-E10E-7CBB-FC83-CA1F578CEF3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307069" y="53928"/>
            <a:ext cx="967576" cy="967576"/>
          </a:xfrm>
          <a:prstGeom prst="rect">
            <a:avLst/>
          </a:prstGeom>
        </p:spPr>
      </p:pic>
    </p:spTree>
    <p:extLst>
      <p:ext uri="{BB962C8B-B14F-4D97-AF65-F5344CB8AC3E}">
        <p14:creationId xmlns:p14="http://schemas.microsoft.com/office/powerpoint/2010/main" val="133731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4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7</a:t>
            </a:fld>
            <a:endParaRPr lang="sv-SE" sz="1000" b="1" dirty="0">
              <a:solidFill>
                <a:schemeClr val="bg1"/>
              </a:solidFill>
            </a:endParaRPr>
          </a:p>
        </p:txBody>
      </p:sp>
      <p:sp>
        <p:nvSpPr>
          <p:cNvPr id="2" name="Title 10">
            <a:extLst>
              <a:ext uri="{FF2B5EF4-FFF2-40B4-BE49-F238E27FC236}">
                <a16:creationId xmlns:a16="http://schemas.microsoft.com/office/drawing/2014/main" id="{C284E710-7841-D645-8EBC-8BB6B56440F1}"/>
              </a:ext>
            </a:extLst>
          </p:cNvPr>
          <p:cNvSpPr txBox="1">
            <a:spLocks/>
          </p:cNvSpPr>
          <p:nvPr/>
        </p:nvSpPr>
        <p:spPr>
          <a:xfrm>
            <a:off x="887215" y="8748"/>
            <a:ext cx="1217135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Aula 13.1 Referências</a:t>
            </a:r>
          </a:p>
        </p:txBody>
      </p:sp>
      <p:sp>
        <p:nvSpPr>
          <p:cNvPr id="4" name="TextBox 3">
            <a:extLst>
              <a:ext uri="{FF2B5EF4-FFF2-40B4-BE49-F238E27FC236}">
                <a16:creationId xmlns:a16="http://schemas.microsoft.com/office/drawing/2014/main" id="{BCB083AF-02AE-8D66-43C6-C24C6B427521}"/>
              </a:ext>
            </a:extLst>
          </p:cNvPr>
          <p:cNvSpPr txBox="1"/>
          <p:nvPr/>
        </p:nvSpPr>
        <p:spPr>
          <a:xfrm>
            <a:off x="929195" y="1494761"/>
            <a:ext cx="9719514"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CO" sz="2400" b="0" i="0" dirty="0">
                <a:solidFill>
                  <a:srgbClr val="000000"/>
                </a:solidFill>
                <a:effectLst/>
                <a:latin typeface="Aptos" panose="020B0004020202020204" pitchFamily="34" charset="0"/>
              </a:rPr>
              <a:t>Plazas-Niño, F. (2024, junho 17). </a:t>
            </a:r>
            <a:r>
              <a:rPr lang="es-CO" sz="2400" b="0" i="0" dirty="0" err="1">
                <a:solidFill>
                  <a:srgbClr val="000000"/>
                </a:solidFill>
                <a:effectLst/>
                <a:latin typeface="Aptos" panose="020B0004020202020204" pitchFamily="34" charset="0"/>
              </a:rPr>
              <a:t>Modelagem</a:t>
            </a:r>
            <a:r>
              <a:rPr lang="es-CO" sz="2400" b="0" i="0" dirty="0">
                <a:solidFill>
                  <a:srgbClr val="000000"/>
                </a:solidFill>
                <a:effectLst/>
                <a:latin typeface="Aptos" panose="020B0004020202020204" pitchFamily="34" charset="0"/>
              </a:rPr>
              <a:t> do setor de transporte rodoviário (</a:t>
            </a:r>
            <a:r>
              <a:rPr lang="es-CO" sz="2400" b="0" i="0" dirty="0" err="1">
                <a:solidFill>
                  <a:srgbClr val="000000"/>
                </a:solidFill>
                <a:effectLst/>
                <a:latin typeface="Aptos" panose="020B0004020202020204" pitchFamily="34" charset="0"/>
              </a:rPr>
              <a:t>teoria</a:t>
            </a:r>
            <a:r>
              <a:rPr lang="es-CO" sz="2400" b="0" i="0" dirty="0">
                <a:solidFill>
                  <a:srgbClr val="000000"/>
                </a:solidFill>
                <a:effectLst/>
                <a:latin typeface="Aptos" panose="020B0004020202020204" pitchFamily="34" charset="0"/>
              </a:rPr>
              <a:t>) | </a:t>
            </a:r>
            <a:r>
              <a:rPr lang="es-CO" sz="2400" b="0" i="0" dirty="0" err="1">
                <a:solidFill>
                  <a:srgbClr val="000000"/>
                </a:solidFill>
                <a:effectLst/>
                <a:latin typeface="Aptos" panose="020B0004020202020204" pitchFamily="34" charset="0"/>
              </a:rPr>
              <a:t>Modelagem</a:t>
            </a:r>
            <a:r>
              <a:rPr lang="es-CO" sz="2400" b="0" i="0" dirty="0">
                <a:solidFill>
                  <a:srgbClr val="000000"/>
                </a:solidFill>
                <a:effectLst/>
                <a:latin typeface="Aptos" panose="020B0004020202020204" pitchFamily="34" charset="0"/>
              </a:rPr>
              <a:t> </a:t>
            </a:r>
            <a:r>
              <a:rPr lang="es-CO" sz="2400" b="0" i="0" dirty="0" err="1">
                <a:solidFill>
                  <a:srgbClr val="000000"/>
                </a:solidFill>
                <a:effectLst/>
                <a:latin typeface="Aptos" panose="020B0004020202020204" pitchFamily="34" charset="0"/>
              </a:rPr>
              <a:t>avançada</a:t>
            </a:r>
            <a:r>
              <a:rPr lang="es-CO" sz="2400" b="0" i="0" dirty="0">
                <a:solidFill>
                  <a:srgbClr val="000000"/>
                </a:solidFill>
                <a:effectLst/>
                <a:latin typeface="Aptos" panose="020B0004020202020204" pitchFamily="34" charset="0"/>
              </a:rPr>
              <a:t> de sistemas energéticos usando </a:t>
            </a:r>
            <a:r>
              <a:rPr lang="es-CO" sz="2400" b="0" i="0" dirty="0" err="1">
                <a:solidFill>
                  <a:srgbClr val="000000"/>
                </a:solidFill>
                <a:effectLst/>
                <a:latin typeface="Aptos" panose="020B0004020202020204" pitchFamily="34" charset="0"/>
              </a:rPr>
              <a:t>OSeMOSYS</a:t>
            </a:r>
            <a:r>
              <a:rPr lang="es-CO" sz="2400" b="0" i="0" dirty="0">
                <a:solidFill>
                  <a:srgbClr val="000000"/>
                </a:solidFill>
                <a:effectLst/>
                <a:latin typeface="Aptos" panose="020B0004020202020204" pitchFamily="34" charset="0"/>
              </a:rPr>
              <a:t>. </a:t>
            </a:r>
            <a:r>
              <a:rPr lang="es-CO" sz="2400" b="0" i="0" dirty="0" err="1">
                <a:solidFill>
                  <a:srgbClr val="000000"/>
                </a:solidFill>
                <a:effectLst/>
                <a:latin typeface="Aptos" panose="020B0004020202020204" pitchFamily="34" charset="0"/>
              </a:rPr>
              <a:t>Zenodo. </a:t>
            </a:r>
            <a:r>
              <a:rPr lang="es-CO" sz="2400" b="0" i="0" dirty="0">
                <a:solidFill>
                  <a:srgbClr val="000000"/>
                </a:solidFill>
                <a:effectLst/>
                <a:latin typeface="Aptos" panose="020B0004020202020204" pitchFamily="34" charset="0"/>
                <a:hlinkClick r:id="rId3"/>
              </a:rPr>
              <a:t>https://doi.org/10.5281/zenodo.11882739</a:t>
            </a:r>
            <a:endParaRPr lang="es-CO" sz="2400" b="0" i="0" dirty="0">
              <a:solidFill>
                <a:srgbClr val="000000"/>
              </a:solidFill>
              <a:effectLst/>
              <a:latin typeface="Aptos" panose="020B0004020202020204" pitchFamily="34" charset="0"/>
            </a:endParaRPr>
          </a:p>
          <a:p>
            <a:endParaRPr lang="en-US" sz="2400" dirty="0">
              <a:latin typeface="Aptos" panose="020B0004020202020204" pitchFamily="34" charset="0"/>
              <a:cs typeface="Calibri"/>
            </a:endParaRPr>
          </a:p>
          <a:p>
            <a:pPr marL="342900" indent="-342900">
              <a:buAutoNum type="arabicPeriod"/>
            </a:pPr>
            <a:endParaRPr lang="en-GB" sz="2400" dirty="0">
              <a:latin typeface="Aptos" panose="020B0004020202020204" pitchFamily="34" charset="0"/>
              <a:cs typeface="Calibri"/>
            </a:endParaRPr>
          </a:p>
          <a:p>
            <a:endParaRPr lang="en-US" sz="2400" dirty="0">
              <a:latin typeface="Aptos" panose="020B0004020202020204" pitchFamily="34" charset="0"/>
              <a:cs typeface="Calibri"/>
            </a:endParaRPr>
          </a:p>
          <a:p>
            <a:pPr marL="342900" indent="-342900">
              <a:buFontTx/>
              <a:buAutoNum type="arabicPeriod"/>
            </a:pPr>
            <a:endParaRPr lang="en-US" sz="2400" dirty="0">
              <a:latin typeface="Aptos" panose="020B0004020202020204" pitchFamily="34" charset="0"/>
            </a:endParaRPr>
          </a:p>
          <a:p>
            <a:pPr marL="342900" indent="-342900">
              <a:buFontTx/>
              <a:buAutoNum type="arabicPeriod"/>
            </a:pPr>
            <a:endParaRPr lang="en-US" sz="2400" dirty="0">
              <a:latin typeface="Aptos" panose="020B0004020202020204" pitchFamily="34" charset="0"/>
            </a:endParaRPr>
          </a:p>
          <a:p>
            <a:pPr marL="342900" indent="-342900">
              <a:buAutoNum type="arabicPeriod"/>
            </a:pPr>
            <a:endParaRPr lang="en-US" sz="2400" dirty="0">
              <a:latin typeface="Aptos" panose="020B0004020202020204" pitchFamily="34" charset="0"/>
              <a:cs typeface="Calibri" panose="020F0502020204030204"/>
            </a:endParaRPr>
          </a:p>
          <a:p>
            <a:pPr marL="342900" indent="-342900">
              <a:buAutoNum type="arabicPeriod"/>
            </a:pPr>
            <a:endParaRPr lang="en-GB" sz="2400" dirty="0">
              <a:latin typeface="Aptos" panose="020B0004020202020204" pitchFamily="34" charset="0"/>
              <a:cs typeface="Calibri" panose="020F0502020204030204"/>
            </a:endParaRPr>
          </a:p>
          <a:p>
            <a:pPr marL="342900" indent="-342900">
              <a:buAutoNum type="arabicPeriod"/>
            </a:pPr>
            <a:endParaRPr lang="en-US" sz="2400" dirty="0">
              <a:latin typeface="Aptos" panose="020B0004020202020204" pitchFamily="34" charset="0"/>
              <a:cs typeface="Calibri" panose="020F0502020204030204"/>
            </a:endParaRPr>
          </a:p>
        </p:txBody>
      </p:sp>
    </p:spTree>
    <p:extLst>
      <p:ext uri="{BB962C8B-B14F-4D97-AF65-F5344CB8AC3E}">
        <p14:creationId xmlns:p14="http://schemas.microsoft.com/office/powerpoint/2010/main" val="1409221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8</a:t>
            </a:fld>
            <a:endParaRPr lang="sv-SE" sz="1000" b="1" dirty="0">
              <a:solidFill>
                <a:schemeClr val="bg1"/>
              </a:solidFill>
            </a:endParaRPr>
          </a:p>
        </p:txBody>
      </p:sp>
      <p:sp>
        <p:nvSpPr>
          <p:cNvPr id="2" name="Rectangle 1">
            <a:extLst>
              <a:ext uri="{FF2B5EF4-FFF2-40B4-BE49-F238E27FC236}">
                <a16:creationId xmlns:a16="http://schemas.microsoft.com/office/drawing/2014/main" id="{80ED264C-2459-7E9C-B4E7-0AC20593E710}"/>
              </a:ext>
            </a:extLst>
          </p:cNvPr>
          <p:cNvSpPr/>
          <p:nvPr/>
        </p:nvSpPr>
        <p:spPr>
          <a:xfrm>
            <a:off x="368102" y="1288052"/>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13.2.1 Demanda de transporte</a:t>
            </a:r>
          </a:p>
        </p:txBody>
      </p:sp>
      <p:sp>
        <p:nvSpPr>
          <p:cNvPr id="4" name="Title 10">
            <a:extLst>
              <a:ext uri="{FF2B5EF4-FFF2-40B4-BE49-F238E27FC236}">
                <a16:creationId xmlns:a16="http://schemas.microsoft.com/office/drawing/2014/main" id="{EB3BB423-193C-BD62-291D-DC8376691DE5}"/>
              </a:ext>
            </a:extLst>
          </p:cNvPr>
          <p:cNvSpPr txBox="1">
            <a:spLocks/>
          </p:cNvSpPr>
          <p:nvPr/>
        </p:nvSpPr>
        <p:spPr>
          <a:xfrm>
            <a:off x="368102" y="256815"/>
            <a:ext cx="11354280" cy="111060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13.2 Conceitos básicos sobre modelagem de transporte</a:t>
            </a:r>
          </a:p>
        </p:txBody>
      </p:sp>
      <p:sp>
        <p:nvSpPr>
          <p:cNvPr id="5" name="TextBox 4">
            <a:extLst>
              <a:ext uri="{FF2B5EF4-FFF2-40B4-BE49-F238E27FC236}">
                <a16:creationId xmlns:a16="http://schemas.microsoft.com/office/drawing/2014/main" id="{F24FCFED-919D-0957-CCFD-7612B21AC3DE}"/>
              </a:ext>
            </a:extLst>
          </p:cNvPr>
          <p:cNvSpPr txBox="1"/>
          <p:nvPr/>
        </p:nvSpPr>
        <p:spPr>
          <a:xfrm>
            <a:off x="368102" y="1567744"/>
            <a:ext cx="11026973" cy="954107"/>
          </a:xfrm>
          <a:prstGeom prst="rect">
            <a:avLst/>
          </a:prstGeom>
          <a:noFill/>
        </p:spPr>
        <p:txBody>
          <a:bodyPr wrap="square">
            <a:spAutoFit/>
          </a:bodyPr>
          <a:lstStyle/>
          <a:p>
            <a:pPr algn="just"/>
            <a:r>
              <a:rPr lang="en-US" sz="2800" dirty="0">
                <a:latin typeface="Aptos" panose="020B0004020202020204" pitchFamily="34" charset="0"/>
              </a:rPr>
              <a:t>No setor de transportes, as demandas finais são expressas em unidades diferentes de PJ. Essas demandas podem ser categorizadas em dois grandes grupos:</a:t>
            </a:r>
            <a:endParaRPr lang="es-CO" sz="2800" dirty="0">
              <a:latin typeface="Aptos" panose="020B0004020202020204" pitchFamily="34" charset="0"/>
            </a:endParaRPr>
          </a:p>
        </p:txBody>
      </p:sp>
      <p:sp>
        <p:nvSpPr>
          <p:cNvPr id="6" name="TextBox 5">
            <a:extLst>
              <a:ext uri="{FF2B5EF4-FFF2-40B4-BE49-F238E27FC236}">
                <a16:creationId xmlns:a16="http://schemas.microsoft.com/office/drawing/2014/main" id="{08D430E7-1BAC-8DC1-3676-1DD307263C0C}"/>
              </a:ext>
            </a:extLst>
          </p:cNvPr>
          <p:cNvSpPr txBox="1"/>
          <p:nvPr/>
        </p:nvSpPr>
        <p:spPr>
          <a:xfrm>
            <a:off x="1120416" y="2974785"/>
            <a:ext cx="4124684" cy="861774"/>
          </a:xfrm>
          <a:prstGeom prst="rect">
            <a:avLst/>
          </a:prstGeom>
          <a:solidFill>
            <a:schemeClr val="accent1">
              <a:lumMod val="60000"/>
              <a:lumOff val="40000"/>
            </a:schemeClr>
          </a:solidFill>
        </p:spPr>
        <p:txBody>
          <a:bodyPr wrap="square" rtlCol="0">
            <a:spAutoFit/>
          </a:bodyPr>
          <a:lstStyle/>
          <a:p>
            <a:pPr algn="ctr"/>
            <a:r>
              <a:rPr lang="es-CO" sz="2500" b="1" dirty="0" err="1">
                <a:solidFill>
                  <a:schemeClr val="bg1"/>
                </a:solidFill>
                <a:latin typeface="Aptos" panose="020B0004020202020204" pitchFamily="34" charset="0"/>
              </a:rPr>
              <a:t>Transporte </a:t>
            </a:r>
            <a:r>
              <a:rPr lang="es-CO" sz="2500" b="1" dirty="0">
                <a:solidFill>
                  <a:schemeClr val="bg1"/>
                </a:solidFill>
                <a:latin typeface="Aptos" panose="020B0004020202020204" pitchFamily="34" charset="0"/>
              </a:rPr>
              <a:t>de passageiros: </a:t>
            </a:r>
            <a:r>
              <a:rPr lang="es-CO" sz="2500" b="1" dirty="0" err="1">
                <a:solidFill>
                  <a:schemeClr val="bg1"/>
                </a:solidFill>
                <a:latin typeface="Aptos" panose="020B0004020202020204" pitchFamily="34" charset="0"/>
              </a:rPr>
              <a:t>Passageiro-quilômetro</a:t>
            </a:r>
            <a:endParaRPr lang="es-CO" sz="2500" b="1" dirty="0">
              <a:solidFill>
                <a:schemeClr val="bg1"/>
              </a:solidFill>
              <a:latin typeface="Aptos" panose="020B0004020202020204" pitchFamily="34" charset="0"/>
            </a:endParaRPr>
          </a:p>
        </p:txBody>
      </p:sp>
      <p:sp>
        <p:nvSpPr>
          <p:cNvPr id="7" name="TextBox 6">
            <a:extLst>
              <a:ext uri="{FF2B5EF4-FFF2-40B4-BE49-F238E27FC236}">
                <a16:creationId xmlns:a16="http://schemas.microsoft.com/office/drawing/2014/main" id="{A5E9D272-F656-F93D-E443-A028EE46DC67}"/>
              </a:ext>
            </a:extLst>
          </p:cNvPr>
          <p:cNvSpPr txBox="1"/>
          <p:nvPr/>
        </p:nvSpPr>
        <p:spPr>
          <a:xfrm>
            <a:off x="370323" y="4362367"/>
            <a:ext cx="857250" cy="553998"/>
          </a:xfrm>
          <a:prstGeom prst="rect">
            <a:avLst/>
          </a:prstGeom>
          <a:noFill/>
        </p:spPr>
        <p:txBody>
          <a:bodyPr wrap="square" rtlCol="0">
            <a:spAutoFit/>
          </a:bodyPr>
          <a:lstStyle/>
          <a:p>
            <a:pPr algn="ctr"/>
            <a:r>
              <a:rPr lang="es-CO" sz="3000" b="1" dirty="0"/>
              <a:t>A</a:t>
            </a:r>
          </a:p>
        </p:txBody>
      </p:sp>
      <p:sp>
        <p:nvSpPr>
          <p:cNvPr id="8" name="TextBox 7">
            <a:extLst>
              <a:ext uri="{FF2B5EF4-FFF2-40B4-BE49-F238E27FC236}">
                <a16:creationId xmlns:a16="http://schemas.microsoft.com/office/drawing/2014/main" id="{5917EB63-AF86-7168-1EE5-D17CCDBD4266}"/>
              </a:ext>
            </a:extLst>
          </p:cNvPr>
          <p:cNvSpPr txBox="1"/>
          <p:nvPr/>
        </p:nvSpPr>
        <p:spPr>
          <a:xfrm>
            <a:off x="4744194" y="4349069"/>
            <a:ext cx="857250" cy="553998"/>
          </a:xfrm>
          <a:prstGeom prst="rect">
            <a:avLst/>
          </a:prstGeom>
          <a:noFill/>
        </p:spPr>
        <p:txBody>
          <a:bodyPr wrap="square" rtlCol="0">
            <a:spAutoFit/>
          </a:bodyPr>
          <a:lstStyle/>
          <a:p>
            <a:pPr algn="ctr"/>
            <a:r>
              <a:rPr lang="es-CO" sz="3000" b="1" dirty="0"/>
              <a:t>B</a:t>
            </a:r>
          </a:p>
        </p:txBody>
      </p:sp>
      <p:cxnSp>
        <p:nvCxnSpPr>
          <p:cNvPr id="10" name="Straight Arrow Connector 9">
            <a:extLst>
              <a:ext uri="{FF2B5EF4-FFF2-40B4-BE49-F238E27FC236}">
                <a16:creationId xmlns:a16="http://schemas.microsoft.com/office/drawing/2014/main" id="{ADD39D73-E35A-486F-50A2-A9BB5DE6AE89}"/>
              </a:ext>
            </a:extLst>
          </p:cNvPr>
          <p:cNvCxnSpPr>
            <a:cxnSpLocks/>
            <a:stCxn id="7" idx="3"/>
          </p:cNvCxnSpPr>
          <p:nvPr/>
        </p:nvCxnSpPr>
        <p:spPr>
          <a:xfrm>
            <a:off x="1227573" y="4639366"/>
            <a:ext cx="3573024" cy="0"/>
          </a:xfrm>
          <a:prstGeom prst="straightConnector1">
            <a:avLst/>
          </a:prstGeom>
          <a:ln w="762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22741E9-CF98-9A97-588A-77BEF0B4937B}"/>
              </a:ext>
            </a:extLst>
          </p:cNvPr>
          <p:cNvSpPr txBox="1"/>
          <p:nvPr/>
        </p:nvSpPr>
        <p:spPr>
          <a:xfrm>
            <a:off x="1968514" y="3981912"/>
            <a:ext cx="2034738" cy="553998"/>
          </a:xfrm>
          <a:prstGeom prst="rect">
            <a:avLst/>
          </a:prstGeom>
          <a:noFill/>
        </p:spPr>
        <p:txBody>
          <a:bodyPr wrap="square" rtlCol="0">
            <a:spAutoFit/>
          </a:bodyPr>
          <a:lstStyle/>
          <a:p>
            <a:pPr algn="ctr"/>
            <a:r>
              <a:rPr lang="es-CO" sz="3000" b="1" dirty="0"/>
              <a:t>30 km</a:t>
            </a:r>
          </a:p>
        </p:txBody>
      </p:sp>
      <p:grpSp>
        <p:nvGrpSpPr>
          <p:cNvPr id="17" name="Group 16">
            <a:extLst>
              <a:ext uri="{FF2B5EF4-FFF2-40B4-BE49-F238E27FC236}">
                <a16:creationId xmlns:a16="http://schemas.microsoft.com/office/drawing/2014/main" id="{AE10EBEF-6842-49F2-B889-5803CD90EFEF}"/>
              </a:ext>
            </a:extLst>
          </p:cNvPr>
          <p:cNvGrpSpPr/>
          <p:nvPr/>
        </p:nvGrpSpPr>
        <p:grpSpPr>
          <a:xfrm>
            <a:off x="967442" y="4846280"/>
            <a:ext cx="1049327" cy="677105"/>
            <a:chOff x="1738957" y="4463149"/>
            <a:chExt cx="1049327" cy="677105"/>
          </a:xfrm>
        </p:grpSpPr>
        <p:pic>
          <p:nvPicPr>
            <p:cNvPr id="13" name="Graphic 12" descr="Man with solid fill">
              <a:extLst>
                <a:ext uri="{FF2B5EF4-FFF2-40B4-BE49-F238E27FC236}">
                  <a16:creationId xmlns:a16="http://schemas.microsoft.com/office/drawing/2014/main" id="{D0AF6567-172D-506C-D113-E96AF44FCC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38957" y="4463149"/>
              <a:ext cx="677105" cy="677105"/>
            </a:xfrm>
            <a:prstGeom prst="rect">
              <a:avLst/>
            </a:prstGeom>
          </p:spPr>
        </p:pic>
        <p:pic>
          <p:nvPicPr>
            <p:cNvPr id="15" name="Graphic 14" descr="Woman with solid fill">
              <a:extLst>
                <a:ext uri="{FF2B5EF4-FFF2-40B4-BE49-F238E27FC236}">
                  <a16:creationId xmlns:a16="http://schemas.microsoft.com/office/drawing/2014/main" id="{5278AE28-9F81-FDB1-3F6E-95F503E98E9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11179" y="4463149"/>
              <a:ext cx="677105" cy="677105"/>
            </a:xfrm>
            <a:prstGeom prst="rect">
              <a:avLst/>
            </a:prstGeom>
          </p:spPr>
        </p:pic>
      </p:grpSp>
      <p:sp>
        <p:nvSpPr>
          <p:cNvPr id="16" name="TextBox 15">
            <a:extLst>
              <a:ext uri="{FF2B5EF4-FFF2-40B4-BE49-F238E27FC236}">
                <a16:creationId xmlns:a16="http://schemas.microsoft.com/office/drawing/2014/main" id="{7DAB0B62-5EF9-EDB2-F495-98AA114D6CB2}"/>
              </a:ext>
            </a:extLst>
          </p:cNvPr>
          <p:cNvSpPr txBox="1"/>
          <p:nvPr/>
        </p:nvSpPr>
        <p:spPr>
          <a:xfrm>
            <a:off x="1823892" y="4907833"/>
            <a:ext cx="3162442" cy="553998"/>
          </a:xfrm>
          <a:prstGeom prst="rect">
            <a:avLst/>
          </a:prstGeom>
          <a:noFill/>
        </p:spPr>
        <p:txBody>
          <a:bodyPr wrap="square" rtlCol="0">
            <a:spAutoFit/>
          </a:bodyPr>
          <a:lstStyle/>
          <a:p>
            <a:pPr algn="ctr"/>
            <a:r>
              <a:rPr lang="es-CO" sz="3000" b="1" dirty="0"/>
              <a:t>100 </a:t>
            </a:r>
            <a:r>
              <a:rPr lang="es-CO" sz="3000" b="1" dirty="0" err="1"/>
              <a:t>passageiros</a:t>
            </a:r>
            <a:endParaRPr lang="es-CO" sz="3000" b="1" dirty="0"/>
          </a:p>
        </p:txBody>
      </p:sp>
      <p:sp>
        <p:nvSpPr>
          <p:cNvPr id="19" name="TextBox 18">
            <a:extLst>
              <a:ext uri="{FF2B5EF4-FFF2-40B4-BE49-F238E27FC236}">
                <a16:creationId xmlns:a16="http://schemas.microsoft.com/office/drawing/2014/main" id="{E6721EB1-BE0B-86F5-4926-9C676140282E}"/>
              </a:ext>
            </a:extLst>
          </p:cNvPr>
          <p:cNvSpPr txBox="1"/>
          <p:nvPr/>
        </p:nvSpPr>
        <p:spPr>
          <a:xfrm>
            <a:off x="6843541" y="2983317"/>
            <a:ext cx="3787337" cy="861774"/>
          </a:xfrm>
          <a:prstGeom prst="rect">
            <a:avLst/>
          </a:prstGeom>
          <a:solidFill>
            <a:schemeClr val="accent1">
              <a:lumMod val="60000"/>
              <a:lumOff val="40000"/>
            </a:schemeClr>
          </a:solidFill>
        </p:spPr>
        <p:txBody>
          <a:bodyPr wrap="square" rtlCol="0">
            <a:spAutoFit/>
          </a:bodyPr>
          <a:lstStyle/>
          <a:p>
            <a:pPr algn="ctr"/>
            <a:r>
              <a:rPr lang="es-CO" sz="2500" b="1" dirty="0" err="1">
                <a:solidFill>
                  <a:schemeClr val="bg1"/>
                </a:solidFill>
                <a:latin typeface="Aptos" panose="020B0004020202020204" pitchFamily="34" charset="0"/>
              </a:rPr>
              <a:t>Transporte de cargas</a:t>
            </a:r>
            <a:r>
              <a:rPr lang="es-CO" sz="2500" b="1" dirty="0">
                <a:solidFill>
                  <a:schemeClr val="bg1"/>
                </a:solidFill>
                <a:latin typeface="Aptos" panose="020B0004020202020204" pitchFamily="34" charset="0"/>
              </a:rPr>
              <a:t>: </a:t>
            </a:r>
          </a:p>
          <a:p>
            <a:pPr algn="ctr"/>
            <a:r>
              <a:rPr lang="es-CO" sz="2500" b="1" dirty="0" err="1">
                <a:solidFill>
                  <a:schemeClr val="bg1"/>
                </a:solidFill>
                <a:latin typeface="Aptos" panose="020B0004020202020204" pitchFamily="34" charset="0"/>
              </a:rPr>
              <a:t>Tonelada-quilômetro</a:t>
            </a:r>
            <a:endParaRPr lang="es-CO" sz="2500" b="1" dirty="0">
              <a:solidFill>
                <a:schemeClr val="bg1"/>
              </a:solidFill>
              <a:latin typeface="Aptos" panose="020B0004020202020204" pitchFamily="34" charset="0"/>
            </a:endParaRPr>
          </a:p>
        </p:txBody>
      </p:sp>
      <p:sp>
        <p:nvSpPr>
          <p:cNvPr id="20" name="TextBox 19">
            <a:extLst>
              <a:ext uri="{FF2B5EF4-FFF2-40B4-BE49-F238E27FC236}">
                <a16:creationId xmlns:a16="http://schemas.microsoft.com/office/drawing/2014/main" id="{A6722787-B4DF-61E4-0786-67D1E59490CB}"/>
              </a:ext>
            </a:extLst>
          </p:cNvPr>
          <p:cNvSpPr txBox="1"/>
          <p:nvPr/>
        </p:nvSpPr>
        <p:spPr>
          <a:xfrm>
            <a:off x="6093448" y="4167699"/>
            <a:ext cx="857250" cy="553998"/>
          </a:xfrm>
          <a:prstGeom prst="rect">
            <a:avLst/>
          </a:prstGeom>
          <a:noFill/>
        </p:spPr>
        <p:txBody>
          <a:bodyPr wrap="square" rtlCol="0">
            <a:spAutoFit/>
          </a:bodyPr>
          <a:lstStyle/>
          <a:p>
            <a:pPr algn="ctr"/>
            <a:r>
              <a:rPr lang="es-CO" sz="3000" b="1" dirty="0"/>
              <a:t>A</a:t>
            </a:r>
          </a:p>
        </p:txBody>
      </p:sp>
      <p:sp>
        <p:nvSpPr>
          <p:cNvPr id="21" name="TextBox 20">
            <a:extLst>
              <a:ext uri="{FF2B5EF4-FFF2-40B4-BE49-F238E27FC236}">
                <a16:creationId xmlns:a16="http://schemas.microsoft.com/office/drawing/2014/main" id="{B5A204C0-CBFB-7209-DB53-B1C50E9ABF4D}"/>
              </a:ext>
            </a:extLst>
          </p:cNvPr>
          <p:cNvSpPr txBox="1"/>
          <p:nvPr/>
        </p:nvSpPr>
        <p:spPr>
          <a:xfrm>
            <a:off x="10467319" y="4357601"/>
            <a:ext cx="857250" cy="553998"/>
          </a:xfrm>
          <a:prstGeom prst="rect">
            <a:avLst/>
          </a:prstGeom>
          <a:noFill/>
        </p:spPr>
        <p:txBody>
          <a:bodyPr wrap="square" rtlCol="0">
            <a:spAutoFit/>
          </a:bodyPr>
          <a:lstStyle/>
          <a:p>
            <a:pPr algn="ctr"/>
            <a:r>
              <a:rPr lang="es-CO" sz="3000" b="1" dirty="0"/>
              <a:t>B</a:t>
            </a:r>
          </a:p>
        </p:txBody>
      </p:sp>
      <p:cxnSp>
        <p:nvCxnSpPr>
          <p:cNvPr id="22" name="Straight Arrow Connector 21">
            <a:extLst>
              <a:ext uri="{FF2B5EF4-FFF2-40B4-BE49-F238E27FC236}">
                <a16:creationId xmlns:a16="http://schemas.microsoft.com/office/drawing/2014/main" id="{7C3D5108-FCC1-3949-4772-C8D459BA5956}"/>
              </a:ext>
            </a:extLst>
          </p:cNvPr>
          <p:cNvCxnSpPr>
            <a:cxnSpLocks/>
          </p:cNvCxnSpPr>
          <p:nvPr/>
        </p:nvCxnSpPr>
        <p:spPr>
          <a:xfrm>
            <a:off x="6950698" y="4647898"/>
            <a:ext cx="3573024" cy="0"/>
          </a:xfrm>
          <a:prstGeom prst="straightConnector1">
            <a:avLst/>
          </a:prstGeom>
          <a:ln w="762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4A16F399-A6BE-51DB-7F08-08A36EC3C492}"/>
              </a:ext>
            </a:extLst>
          </p:cNvPr>
          <p:cNvSpPr txBox="1"/>
          <p:nvPr/>
        </p:nvSpPr>
        <p:spPr>
          <a:xfrm>
            <a:off x="7691639" y="3990444"/>
            <a:ext cx="2034738" cy="553998"/>
          </a:xfrm>
          <a:prstGeom prst="rect">
            <a:avLst/>
          </a:prstGeom>
          <a:noFill/>
        </p:spPr>
        <p:txBody>
          <a:bodyPr wrap="square" rtlCol="0">
            <a:spAutoFit/>
          </a:bodyPr>
          <a:lstStyle/>
          <a:p>
            <a:pPr algn="ctr"/>
            <a:r>
              <a:rPr lang="es-CO" sz="3000" b="1" dirty="0"/>
              <a:t>100 km</a:t>
            </a:r>
          </a:p>
        </p:txBody>
      </p:sp>
      <p:sp>
        <p:nvSpPr>
          <p:cNvPr id="27" name="TextBox 26">
            <a:extLst>
              <a:ext uri="{FF2B5EF4-FFF2-40B4-BE49-F238E27FC236}">
                <a16:creationId xmlns:a16="http://schemas.microsoft.com/office/drawing/2014/main" id="{8D0A6D7D-CCF1-9D1B-DA53-2016DECCD8DB}"/>
              </a:ext>
            </a:extLst>
          </p:cNvPr>
          <p:cNvSpPr txBox="1"/>
          <p:nvPr/>
        </p:nvSpPr>
        <p:spPr>
          <a:xfrm>
            <a:off x="7689892" y="4916365"/>
            <a:ext cx="3162442" cy="553998"/>
          </a:xfrm>
          <a:prstGeom prst="rect">
            <a:avLst/>
          </a:prstGeom>
          <a:noFill/>
        </p:spPr>
        <p:txBody>
          <a:bodyPr wrap="square" rtlCol="0">
            <a:spAutoFit/>
          </a:bodyPr>
          <a:lstStyle/>
          <a:p>
            <a:pPr algn="ctr"/>
            <a:r>
              <a:rPr lang="es-CO" sz="3000" b="1" dirty="0"/>
              <a:t>30 </a:t>
            </a:r>
            <a:r>
              <a:rPr lang="es-CO" sz="3000" b="1" dirty="0" err="1"/>
              <a:t>toneladas</a:t>
            </a:r>
            <a:endParaRPr lang="es-CO" sz="3000" b="1" dirty="0"/>
          </a:p>
        </p:txBody>
      </p:sp>
      <p:pic>
        <p:nvPicPr>
          <p:cNvPr id="29" name="Graphic 28" descr="Box trolley with solid fill">
            <a:extLst>
              <a:ext uri="{FF2B5EF4-FFF2-40B4-BE49-F238E27FC236}">
                <a16:creationId xmlns:a16="http://schemas.microsoft.com/office/drawing/2014/main" id="{B0F1A391-AC30-A9CE-536F-152ACCDE64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77975" y="4663842"/>
            <a:ext cx="914400" cy="914400"/>
          </a:xfrm>
          <a:prstGeom prst="rect">
            <a:avLst/>
          </a:prstGeom>
        </p:spPr>
      </p:pic>
      <mc:AlternateContent xmlns:mc="http://schemas.openxmlformats.org/markup-compatibility/2006">
        <mc:Choice xmlns:a14="http://schemas.microsoft.com/office/drawing/2010/main" Requires="a14">
          <p:sp>
            <p:nvSpPr>
              <p:cNvPr id="30" name="TextBox 29">
                <a:extLst>
                  <a:ext uri="{FF2B5EF4-FFF2-40B4-BE49-F238E27FC236}">
                    <a16:creationId xmlns:a16="http://schemas.microsoft.com/office/drawing/2014/main" id="{1A17903B-057B-C9DF-895A-C295CF7F6B88}"/>
                  </a:ext>
                </a:extLst>
              </p:cNvPr>
              <p:cNvSpPr txBox="1"/>
              <p:nvPr/>
            </p:nvSpPr>
            <p:spPr>
              <a:xfrm>
                <a:off x="546575" y="5714152"/>
                <a:ext cx="5104282" cy="92333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3000" b="0" i="1" smtClean="0">
                          <a:latin typeface="Cambria Math" panose="02040503050406030204" pitchFamily="18" charset="0"/>
                        </a:rPr>
                        <m:t>100 </m:t>
                      </m:r>
                      <m:r>
                        <a:rPr lang="es-CO" sz="3000" b="0" i="1" smtClean="0">
                          <a:latin typeface="Cambria Math" panose="02040503050406030204" pitchFamily="18" charset="0"/>
                        </a:rPr>
                        <m:t>𝑝𝑎𝑠𝑠𝑒𝑛𝑔𝑒𝑟𝑠</m:t>
                      </m:r>
                      <m:r>
                        <a:rPr lang="es-CO" sz="3000" b="0" i="1" smtClean="0">
                          <a:latin typeface="Cambria Math" panose="02040503050406030204" pitchFamily="18" charset="0"/>
                        </a:rPr>
                        <m:t>∗30 </m:t>
                      </m:r>
                      <m:r>
                        <a:rPr lang="es-CO" sz="3000" b="0" i="1" smtClean="0">
                          <a:latin typeface="Cambria Math" panose="02040503050406030204" pitchFamily="18" charset="0"/>
                        </a:rPr>
                        <m:t>𝑘𝑚</m:t>
                      </m:r>
                      <m:r>
                        <a:rPr lang="es-CO" sz="3000" b="0" i="1" smtClean="0">
                          <a:latin typeface="Cambria Math" panose="02040503050406030204" pitchFamily="18" charset="0"/>
                        </a:rPr>
                        <m:t>=</m:t>
                      </m:r>
                    </m:oMath>
                  </m:oMathPara>
                </a14:m>
                <a:endParaRPr lang="es-CO" sz="30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s-CO" sz="3000" b="0" i="1" smtClean="0">
                          <a:latin typeface="Cambria Math" panose="02040503050406030204" pitchFamily="18" charset="0"/>
                        </a:rPr>
                        <m:t>3,000 </m:t>
                      </m:r>
                      <m:r>
                        <a:rPr lang="es-CO" sz="3000" b="0" i="1" smtClean="0">
                          <a:latin typeface="Cambria Math" panose="02040503050406030204" pitchFamily="18" charset="0"/>
                        </a:rPr>
                        <m:t>𝑝𝑎𝑠𝑠𝑒𝑛𝑔𝑒𝑟</m:t>
                      </m:r>
                      <m:r>
                        <a:rPr lang="es-CO" sz="3000" b="0" i="1" smtClean="0">
                          <a:latin typeface="Cambria Math" panose="02040503050406030204" pitchFamily="18" charset="0"/>
                        </a:rPr>
                        <m:t>−</m:t>
                      </m:r>
                      <m:r>
                        <a:rPr lang="es-CO" sz="3000" b="0" i="1" smtClean="0">
                          <a:latin typeface="Cambria Math" panose="02040503050406030204" pitchFamily="18" charset="0"/>
                        </a:rPr>
                        <m:t>𝑘𝑖𝑙𝑜𝑚𝑒𝑡𝑟𝑒</m:t>
                      </m:r>
                    </m:oMath>
                  </m:oMathPara>
                </a14:m>
                <a:endParaRPr lang="es-CO" sz="3000" dirty="0"/>
              </a:p>
            </p:txBody>
          </p:sp>
        </mc:Choice>
        <mc:Fallback>
          <p:sp>
            <p:nvSpPr>
              <p:cNvPr id="30" name="TextBox 29">
                <a:extLst>
                  <a:ext uri="{FF2B5EF4-FFF2-40B4-BE49-F238E27FC236}">
                    <a16:creationId xmlns:a16="http://schemas.microsoft.com/office/drawing/2014/main" id="{1A17903B-057B-C9DF-895A-C295CF7F6B88}"/>
                  </a:ext>
                </a:extLst>
              </p:cNvPr>
              <p:cNvSpPr txBox="1">
                <a:spLocks noRot="1" noChangeAspect="1" noMove="1" noResize="1" noEditPoints="1" noAdjustHandles="1" noChangeArrowheads="1" noChangeShapeType="1" noTextEdit="1"/>
              </p:cNvSpPr>
              <p:nvPr/>
            </p:nvSpPr>
            <p:spPr>
              <a:xfrm>
                <a:off x="546575" y="5714152"/>
                <a:ext cx="5104282" cy="923330"/>
              </a:xfrm>
              <a:prstGeom prst="rect">
                <a:avLst/>
              </a:prstGeom>
              <a:blipFill>
                <a:blip r:embed="rId11"/>
                <a:stretch>
                  <a:fillRect l="-1244" t="-4054" r="-995" b="-18919"/>
                </a:stretch>
              </a:blipFill>
            </p:spPr>
            <p:txBody>
              <a:bodyPr/>
              <a:lstStyle/>
              <a:p>
                <a:r>
                  <a:rPr lang="en-BR">
                    <a:noFill/>
                  </a:rPr>
                  <a:t> </a:t>
                </a:r>
              </a:p>
            </p:txBody>
          </p:sp>
        </mc:Fallback>
      </mc:AlternateContent>
      <mc:AlternateContent xmlns:mc="http://schemas.openxmlformats.org/markup-compatibility/2006">
        <mc:Choice xmlns:a14="http://schemas.microsoft.com/office/drawing/2010/main" Requires="a14">
          <p:sp>
            <p:nvSpPr>
              <p:cNvPr id="31" name="TextBox 30">
                <a:extLst>
                  <a:ext uri="{FF2B5EF4-FFF2-40B4-BE49-F238E27FC236}">
                    <a16:creationId xmlns:a16="http://schemas.microsoft.com/office/drawing/2014/main" id="{15EA1C95-F2C1-A7DC-983D-8C95D1A70C84}"/>
                  </a:ext>
                </a:extLst>
              </p:cNvPr>
              <p:cNvSpPr txBox="1"/>
              <p:nvPr/>
            </p:nvSpPr>
            <p:spPr>
              <a:xfrm>
                <a:off x="6843541" y="5706795"/>
                <a:ext cx="4288353" cy="92333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3000" i="1" smtClean="0">
                          <a:latin typeface="Cambria Math" panose="02040503050406030204" pitchFamily="18" charset="0"/>
                        </a:rPr>
                        <m:t>3</m:t>
                      </m:r>
                      <m:r>
                        <a:rPr lang="es-CO" sz="3000" b="0" i="1" smtClean="0">
                          <a:latin typeface="Cambria Math" panose="02040503050406030204" pitchFamily="18" charset="0"/>
                        </a:rPr>
                        <m:t>0 </m:t>
                      </m:r>
                      <m:r>
                        <a:rPr lang="es-CO" sz="3000" b="0" i="1" smtClean="0">
                          <a:latin typeface="Cambria Math" panose="02040503050406030204" pitchFamily="18" charset="0"/>
                        </a:rPr>
                        <m:t>𝑡𝑜𝑛𝑛𝑒𝑠</m:t>
                      </m:r>
                      <m:r>
                        <a:rPr lang="es-CO" sz="3000" b="0" i="1" smtClean="0">
                          <a:latin typeface="Cambria Math" panose="02040503050406030204" pitchFamily="18" charset="0"/>
                        </a:rPr>
                        <m:t>∗100 </m:t>
                      </m:r>
                      <m:r>
                        <a:rPr lang="es-CO" sz="3000" b="0" i="1" smtClean="0">
                          <a:latin typeface="Cambria Math" panose="02040503050406030204" pitchFamily="18" charset="0"/>
                        </a:rPr>
                        <m:t>𝑘𝑚</m:t>
                      </m:r>
                      <m:r>
                        <a:rPr lang="es-CO" sz="3000" b="0" i="1" smtClean="0">
                          <a:latin typeface="Cambria Math" panose="02040503050406030204" pitchFamily="18" charset="0"/>
                        </a:rPr>
                        <m:t>=</m:t>
                      </m:r>
                    </m:oMath>
                  </m:oMathPara>
                </a14:m>
                <a:endParaRPr lang="es-CO" sz="30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s-CO" sz="3000" b="0" i="1" smtClean="0">
                          <a:latin typeface="Cambria Math" panose="02040503050406030204" pitchFamily="18" charset="0"/>
                        </a:rPr>
                        <m:t>3,000 </m:t>
                      </m:r>
                      <m:r>
                        <a:rPr lang="es-CO" sz="3000" b="0" i="1" smtClean="0">
                          <a:latin typeface="Cambria Math" panose="02040503050406030204" pitchFamily="18" charset="0"/>
                        </a:rPr>
                        <m:t>𝑡𝑜𝑛𝑛𝑒</m:t>
                      </m:r>
                      <m:r>
                        <a:rPr lang="es-CO" sz="3000" b="0" i="1" smtClean="0">
                          <a:latin typeface="Cambria Math" panose="02040503050406030204" pitchFamily="18" charset="0"/>
                        </a:rPr>
                        <m:t>−</m:t>
                      </m:r>
                      <m:r>
                        <a:rPr lang="es-CO" sz="3000" b="0" i="1" smtClean="0">
                          <a:latin typeface="Cambria Math" panose="02040503050406030204" pitchFamily="18" charset="0"/>
                        </a:rPr>
                        <m:t>𝑘𝑖𝑙𝑜𝑚𝑒𝑡𝑟𝑒</m:t>
                      </m:r>
                    </m:oMath>
                  </m:oMathPara>
                </a14:m>
                <a:endParaRPr lang="es-CO" sz="3000" dirty="0"/>
              </a:p>
            </p:txBody>
          </p:sp>
        </mc:Choice>
        <mc:Fallback>
          <p:sp>
            <p:nvSpPr>
              <p:cNvPr id="31" name="TextBox 30">
                <a:extLst>
                  <a:ext uri="{FF2B5EF4-FFF2-40B4-BE49-F238E27FC236}">
                    <a16:creationId xmlns:a16="http://schemas.microsoft.com/office/drawing/2014/main" id="{15EA1C95-F2C1-A7DC-983D-8C95D1A70C84}"/>
                  </a:ext>
                </a:extLst>
              </p:cNvPr>
              <p:cNvSpPr txBox="1">
                <a:spLocks noRot="1" noChangeAspect="1" noMove="1" noResize="1" noEditPoints="1" noAdjustHandles="1" noChangeArrowheads="1" noChangeShapeType="1" noTextEdit="1"/>
              </p:cNvSpPr>
              <p:nvPr/>
            </p:nvSpPr>
            <p:spPr>
              <a:xfrm>
                <a:off x="6843541" y="5706795"/>
                <a:ext cx="4288353" cy="923330"/>
              </a:xfrm>
              <a:prstGeom prst="rect">
                <a:avLst/>
              </a:prstGeom>
              <a:blipFill>
                <a:blip r:embed="rId12"/>
                <a:stretch>
                  <a:fillRect l="-1479" t="-4054" r="-1183" b="-18919"/>
                </a:stretch>
              </a:blipFill>
            </p:spPr>
            <p:txBody>
              <a:bodyPr/>
              <a:lstStyle/>
              <a:p>
                <a:r>
                  <a:rPr lang="en-BR">
                    <a:noFill/>
                  </a:rPr>
                  <a:t> </a:t>
                </a:r>
              </a:p>
            </p:txBody>
          </p:sp>
        </mc:Fallback>
      </mc:AlternateContent>
      <p:pic>
        <p:nvPicPr>
          <p:cNvPr id="9" name="synthesize - 2025-02-14T002750.728">
            <a:hlinkClick r:id="" action="ppaction://media"/>
            <a:extLst>
              <a:ext uri="{FF2B5EF4-FFF2-40B4-BE49-F238E27FC236}">
                <a16:creationId xmlns:a16="http://schemas.microsoft.com/office/drawing/2014/main" id="{6F7252F2-3009-90C2-AFBE-1F3E35BA0A2C}"/>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0720792" y="828061"/>
            <a:ext cx="822203" cy="822203"/>
          </a:xfrm>
          <a:prstGeom prst="rect">
            <a:avLst/>
          </a:prstGeom>
        </p:spPr>
      </p:pic>
    </p:spTree>
    <p:extLst>
      <p:ext uri="{BB962C8B-B14F-4D97-AF65-F5344CB8AC3E}">
        <p14:creationId xmlns:p14="http://schemas.microsoft.com/office/powerpoint/2010/main" val="105320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36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A9EC7227-0763-320F-8C03-CC4597DE2CC4}"/>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07D8577-F448-382D-209E-50A2F029B5E6}"/>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9</a:t>
            </a:fld>
            <a:endParaRPr lang="sv-SE" sz="1000" b="1" dirty="0">
              <a:solidFill>
                <a:schemeClr val="bg1"/>
              </a:solidFill>
            </a:endParaRPr>
          </a:p>
        </p:txBody>
      </p:sp>
      <p:sp>
        <p:nvSpPr>
          <p:cNvPr id="2" name="Rectangle 1">
            <a:extLst>
              <a:ext uri="{FF2B5EF4-FFF2-40B4-BE49-F238E27FC236}">
                <a16:creationId xmlns:a16="http://schemas.microsoft.com/office/drawing/2014/main" id="{53C295C2-349F-20F8-3213-CAD426C5B1F0}"/>
              </a:ext>
            </a:extLst>
          </p:cNvPr>
          <p:cNvSpPr/>
          <p:nvPr/>
        </p:nvSpPr>
        <p:spPr>
          <a:xfrm>
            <a:off x="368102" y="1521707"/>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13.2.2 Modos de transporte como demandas </a:t>
            </a:r>
          </a:p>
        </p:txBody>
      </p:sp>
      <p:sp>
        <p:nvSpPr>
          <p:cNvPr id="4" name="Title 10">
            <a:extLst>
              <a:ext uri="{FF2B5EF4-FFF2-40B4-BE49-F238E27FC236}">
                <a16:creationId xmlns:a16="http://schemas.microsoft.com/office/drawing/2014/main" id="{992E0BA5-9BA1-0A44-CC6B-059325A0FCA9}"/>
              </a:ext>
            </a:extLst>
          </p:cNvPr>
          <p:cNvSpPr txBox="1">
            <a:spLocks/>
          </p:cNvSpPr>
          <p:nvPr/>
        </p:nvSpPr>
        <p:spPr>
          <a:xfrm>
            <a:off x="188715" y="282575"/>
            <a:ext cx="11609585" cy="111060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13.2 Conceitos básicos sobre modelagem de transporte</a:t>
            </a:r>
          </a:p>
        </p:txBody>
      </p:sp>
      <p:sp>
        <p:nvSpPr>
          <p:cNvPr id="5" name="TextBox 4">
            <a:extLst>
              <a:ext uri="{FF2B5EF4-FFF2-40B4-BE49-F238E27FC236}">
                <a16:creationId xmlns:a16="http://schemas.microsoft.com/office/drawing/2014/main" id="{7CF4705E-6F10-76ED-194F-233C9FC76FFB}"/>
              </a:ext>
            </a:extLst>
          </p:cNvPr>
          <p:cNvSpPr txBox="1"/>
          <p:nvPr/>
        </p:nvSpPr>
        <p:spPr>
          <a:xfrm>
            <a:off x="663216" y="2042922"/>
            <a:ext cx="2351447" cy="477054"/>
          </a:xfrm>
          <a:prstGeom prst="rect">
            <a:avLst/>
          </a:prstGeom>
          <a:solidFill>
            <a:schemeClr val="accent1">
              <a:lumMod val="60000"/>
              <a:lumOff val="40000"/>
            </a:schemeClr>
          </a:solidFill>
        </p:spPr>
        <p:txBody>
          <a:bodyPr wrap="square" rtlCol="0">
            <a:spAutoFit/>
          </a:bodyPr>
          <a:lstStyle/>
          <a:p>
            <a:pPr algn="ctr"/>
            <a:r>
              <a:rPr lang="es-CO" sz="2500" b="1" dirty="0">
                <a:solidFill>
                  <a:schemeClr val="bg1"/>
                </a:solidFill>
                <a:latin typeface="Aptos" panose="020B0004020202020204" pitchFamily="34" charset="0"/>
              </a:rPr>
              <a:t>Estrada</a:t>
            </a:r>
          </a:p>
        </p:txBody>
      </p:sp>
      <p:sp>
        <p:nvSpPr>
          <p:cNvPr id="6" name="TextBox 5">
            <a:extLst>
              <a:ext uri="{FF2B5EF4-FFF2-40B4-BE49-F238E27FC236}">
                <a16:creationId xmlns:a16="http://schemas.microsoft.com/office/drawing/2014/main" id="{915CF07C-D0F6-65C6-730A-1292D5F1F259}"/>
              </a:ext>
            </a:extLst>
          </p:cNvPr>
          <p:cNvSpPr txBox="1"/>
          <p:nvPr/>
        </p:nvSpPr>
        <p:spPr>
          <a:xfrm>
            <a:off x="828697" y="4215414"/>
            <a:ext cx="1800000" cy="477054"/>
          </a:xfrm>
          <a:prstGeom prst="rect">
            <a:avLst/>
          </a:prstGeom>
          <a:solidFill>
            <a:schemeClr val="accent1">
              <a:lumMod val="60000"/>
              <a:lumOff val="40000"/>
            </a:schemeClr>
          </a:solidFill>
        </p:spPr>
        <p:txBody>
          <a:bodyPr wrap="square" rtlCol="0">
            <a:spAutoFit/>
          </a:bodyPr>
          <a:lstStyle/>
          <a:p>
            <a:pPr algn="ctr"/>
            <a:r>
              <a:rPr lang="es-CO" sz="2500" b="1" dirty="0">
                <a:solidFill>
                  <a:schemeClr val="bg1"/>
                </a:solidFill>
                <a:latin typeface="Aptos" panose="020B0004020202020204" pitchFamily="34" charset="0"/>
              </a:rPr>
              <a:t>Trilho</a:t>
            </a:r>
          </a:p>
        </p:txBody>
      </p:sp>
      <p:sp>
        <p:nvSpPr>
          <p:cNvPr id="7" name="TextBox 6">
            <a:extLst>
              <a:ext uri="{FF2B5EF4-FFF2-40B4-BE49-F238E27FC236}">
                <a16:creationId xmlns:a16="http://schemas.microsoft.com/office/drawing/2014/main" id="{2E06FD9F-0CC5-4C42-7B73-48C942EE3F72}"/>
              </a:ext>
            </a:extLst>
          </p:cNvPr>
          <p:cNvSpPr txBox="1"/>
          <p:nvPr/>
        </p:nvSpPr>
        <p:spPr>
          <a:xfrm>
            <a:off x="3867998" y="4214672"/>
            <a:ext cx="1800000" cy="477054"/>
          </a:xfrm>
          <a:prstGeom prst="rect">
            <a:avLst/>
          </a:prstGeom>
          <a:solidFill>
            <a:schemeClr val="accent1">
              <a:lumMod val="60000"/>
              <a:lumOff val="40000"/>
            </a:schemeClr>
          </a:solidFill>
        </p:spPr>
        <p:txBody>
          <a:bodyPr wrap="square" rtlCol="0">
            <a:spAutoFit/>
          </a:bodyPr>
          <a:lstStyle/>
          <a:p>
            <a:pPr algn="ctr"/>
            <a:r>
              <a:rPr lang="es-CO" sz="2500" b="1" dirty="0" err="1">
                <a:solidFill>
                  <a:schemeClr val="bg1"/>
                </a:solidFill>
                <a:latin typeface="Aptos" panose="020B0004020202020204" pitchFamily="34" charset="0"/>
              </a:rPr>
              <a:t>Rio</a:t>
            </a:r>
            <a:endParaRPr lang="es-CO" sz="2500" b="1" dirty="0">
              <a:solidFill>
                <a:schemeClr val="bg1"/>
              </a:solidFill>
              <a:latin typeface="Aptos" panose="020B0004020202020204" pitchFamily="34" charset="0"/>
            </a:endParaRPr>
          </a:p>
        </p:txBody>
      </p:sp>
      <p:sp>
        <p:nvSpPr>
          <p:cNvPr id="8" name="TextBox 7">
            <a:extLst>
              <a:ext uri="{FF2B5EF4-FFF2-40B4-BE49-F238E27FC236}">
                <a16:creationId xmlns:a16="http://schemas.microsoft.com/office/drawing/2014/main" id="{F5042251-944C-70FC-C080-2D0084E73A5E}"/>
              </a:ext>
            </a:extLst>
          </p:cNvPr>
          <p:cNvSpPr txBox="1"/>
          <p:nvPr/>
        </p:nvSpPr>
        <p:spPr>
          <a:xfrm>
            <a:off x="9412012" y="4213628"/>
            <a:ext cx="1800000" cy="477054"/>
          </a:xfrm>
          <a:prstGeom prst="rect">
            <a:avLst/>
          </a:prstGeom>
          <a:solidFill>
            <a:schemeClr val="accent1">
              <a:lumMod val="60000"/>
              <a:lumOff val="40000"/>
            </a:schemeClr>
          </a:solidFill>
        </p:spPr>
        <p:txBody>
          <a:bodyPr wrap="square" rtlCol="0">
            <a:spAutoFit/>
          </a:bodyPr>
          <a:lstStyle/>
          <a:p>
            <a:pPr algn="ctr"/>
            <a:r>
              <a:rPr lang="es-CO" sz="2500" b="1" dirty="0">
                <a:solidFill>
                  <a:schemeClr val="bg1"/>
                </a:solidFill>
                <a:latin typeface="Aptos" panose="020B0004020202020204" pitchFamily="34" charset="0"/>
              </a:rPr>
              <a:t>Ar</a:t>
            </a:r>
          </a:p>
        </p:txBody>
      </p:sp>
      <p:pic>
        <p:nvPicPr>
          <p:cNvPr id="9" name="Graphic 8" descr="Airplane with solid fill">
            <a:extLst>
              <a:ext uri="{FF2B5EF4-FFF2-40B4-BE49-F238E27FC236}">
                <a16:creationId xmlns:a16="http://schemas.microsoft.com/office/drawing/2014/main" id="{DDA940C1-63B1-28B3-9777-8CFF9A6AF3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91572" y="4883444"/>
            <a:ext cx="1122720" cy="1122720"/>
          </a:xfrm>
          <a:prstGeom prst="rect">
            <a:avLst/>
          </a:prstGeom>
        </p:spPr>
      </p:pic>
      <p:pic>
        <p:nvPicPr>
          <p:cNvPr id="10" name="Graphic 9" descr="Train with solid fill">
            <a:extLst>
              <a:ext uri="{FF2B5EF4-FFF2-40B4-BE49-F238E27FC236}">
                <a16:creationId xmlns:a16="http://schemas.microsoft.com/office/drawing/2014/main" id="{F6F98A0C-63B1-AEB8-7899-63F6AD90328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9769" y="4915146"/>
            <a:ext cx="1091018" cy="1091018"/>
          </a:xfrm>
          <a:prstGeom prst="rect">
            <a:avLst/>
          </a:prstGeom>
        </p:spPr>
      </p:pic>
      <p:pic>
        <p:nvPicPr>
          <p:cNvPr id="11" name="Graphic 10" descr="Car with solid fill">
            <a:extLst>
              <a:ext uri="{FF2B5EF4-FFF2-40B4-BE49-F238E27FC236}">
                <a16:creationId xmlns:a16="http://schemas.microsoft.com/office/drawing/2014/main" id="{AFCE0931-613B-8BF7-438B-1F9582D7B54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3216" y="2376669"/>
            <a:ext cx="1473903" cy="1473903"/>
          </a:xfrm>
          <a:prstGeom prst="rect">
            <a:avLst/>
          </a:prstGeom>
        </p:spPr>
      </p:pic>
      <p:pic>
        <p:nvPicPr>
          <p:cNvPr id="12" name="Graphic 11" descr="Freight with solid fill">
            <a:extLst>
              <a:ext uri="{FF2B5EF4-FFF2-40B4-BE49-F238E27FC236}">
                <a16:creationId xmlns:a16="http://schemas.microsoft.com/office/drawing/2014/main" id="{3ADC2587-589B-16E8-3276-C4330008324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116544" y="4835764"/>
            <a:ext cx="1122720" cy="1122720"/>
          </a:xfrm>
          <a:prstGeom prst="rect">
            <a:avLst/>
          </a:prstGeom>
        </p:spPr>
      </p:pic>
      <p:pic>
        <p:nvPicPr>
          <p:cNvPr id="14" name="Graphic 13" descr="Scooter with solid fill">
            <a:extLst>
              <a:ext uri="{FF2B5EF4-FFF2-40B4-BE49-F238E27FC236}">
                <a16:creationId xmlns:a16="http://schemas.microsoft.com/office/drawing/2014/main" id="{BD2FC13A-C6AD-2535-B9D6-F8264CD9C4F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166929" y="2553629"/>
            <a:ext cx="1302039" cy="1302039"/>
          </a:xfrm>
          <a:prstGeom prst="rect">
            <a:avLst/>
          </a:prstGeom>
        </p:spPr>
      </p:pic>
      <p:pic>
        <p:nvPicPr>
          <p:cNvPr id="16" name="Graphic 15" descr="Bus with solid fill">
            <a:extLst>
              <a:ext uri="{FF2B5EF4-FFF2-40B4-BE49-F238E27FC236}">
                <a16:creationId xmlns:a16="http://schemas.microsoft.com/office/drawing/2014/main" id="{86F56956-788D-79F6-0C64-3832930DC90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702397" y="2523173"/>
            <a:ext cx="1302039" cy="1302039"/>
          </a:xfrm>
          <a:prstGeom prst="rect">
            <a:avLst/>
          </a:prstGeom>
        </p:spPr>
      </p:pic>
      <p:pic>
        <p:nvPicPr>
          <p:cNvPr id="18" name="Graphic 17" descr="Truck with solid fill">
            <a:extLst>
              <a:ext uri="{FF2B5EF4-FFF2-40B4-BE49-F238E27FC236}">
                <a16:creationId xmlns:a16="http://schemas.microsoft.com/office/drawing/2014/main" id="{2A9378B7-55B0-3277-D4B9-C99D2B9B8EF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275048" y="2526894"/>
            <a:ext cx="1302038" cy="1302038"/>
          </a:xfrm>
          <a:prstGeom prst="rect">
            <a:avLst/>
          </a:prstGeom>
        </p:spPr>
      </p:pic>
      <p:pic>
        <p:nvPicPr>
          <p:cNvPr id="20" name="Graphic 19" descr="Streetcar with solid fill">
            <a:extLst>
              <a:ext uri="{FF2B5EF4-FFF2-40B4-BE49-F238E27FC236}">
                <a16:creationId xmlns:a16="http://schemas.microsoft.com/office/drawing/2014/main" id="{B9064084-8A03-D328-5610-0BB2CEF10110}"/>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894620" y="4882723"/>
            <a:ext cx="1091017" cy="1091017"/>
          </a:xfrm>
          <a:prstGeom prst="rect">
            <a:avLst/>
          </a:prstGeom>
        </p:spPr>
      </p:pic>
      <p:sp>
        <p:nvSpPr>
          <p:cNvPr id="21" name="TextBox 20">
            <a:extLst>
              <a:ext uri="{FF2B5EF4-FFF2-40B4-BE49-F238E27FC236}">
                <a16:creationId xmlns:a16="http://schemas.microsoft.com/office/drawing/2014/main" id="{F80AED89-9DA7-CB97-005E-54EA4062D1EE}"/>
              </a:ext>
            </a:extLst>
          </p:cNvPr>
          <p:cNvSpPr txBox="1"/>
          <p:nvPr/>
        </p:nvSpPr>
        <p:spPr>
          <a:xfrm>
            <a:off x="720024" y="3619959"/>
            <a:ext cx="1346691" cy="461665"/>
          </a:xfrm>
          <a:prstGeom prst="rect">
            <a:avLst/>
          </a:prstGeom>
          <a:noFill/>
        </p:spPr>
        <p:txBody>
          <a:bodyPr wrap="square" rtlCol="0">
            <a:spAutoFit/>
          </a:bodyPr>
          <a:lstStyle/>
          <a:p>
            <a:pPr algn="ctr"/>
            <a:r>
              <a:rPr lang="es-CO" sz="2400" b="1" dirty="0"/>
              <a:t>Carros</a:t>
            </a:r>
          </a:p>
        </p:txBody>
      </p:sp>
      <p:sp>
        <p:nvSpPr>
          <p:cNvPr id="22" name="TextBox 21">
            <a:extLst>
              <a:ext uri="{FF2B5EF4-FFF2-40B4-BE49-F238E27FC236}">
                <a16:creationId xmlns:a16="http://schemas.microsoft.com/office/drawing/2014/main" id="{8217B5F5-48F5-BEDB-E622-79C051421127}"/>
              </a:ext>
            </a:extLst>
          </p:cNvPr>
          <p:cNvSpPr txBox="1"/>
          <p:nvPr/>
        </p:nvSpPr>
        <p:spPr>
          <a:xfrm>
            <a:off x="2872455" y="3641967"/>
            <a:ext cx="2094605" cy="461665"/>
          </a:xfrm>
          <a:prstGeom prst="rect">
            <a:avLst/>
          </a:prstGeom>
          <a:noFill/>
        </p:spPr>
        <p:txBody>
          <a:bodyPr wrap="square" rtlCol="0">
            <a:spAutoFit/>
          </a:bodyPr>
          <a:lstStyle/>
          <a:p>
            <a:pPr algn="ctr"/>
            <a:r>
              <a:rPr lang="es-CO" sz="2400" b="1" dirty="0" err="1"/>
              <a:t>Motocicletas</a:t>
            </a:r>
            <a:endParaRPr lang="es-CO" sz="2400" b="1" dirty="0"/>
          </a:p>
        </p:txBody>
      </p:sp>
      <p:sp>
        <p:nvSpPr>
          <p:cNvPr id="23" name="TextBox 22">
            <a:extLst>
              <a:ext uri="{FF2B5EF4-FFF2-40B4-BE49-F238E27FC236}">
                <a16:creationId xmlns:a16="http://schemas.microsoft.com/office/drawing/2014/main" id="{CEF10647-91C4-18E8-910E-7EDD2B2C3A69}"/>
              </a:ext>
            </a:extLst>
          </p:cNvPr>
          <p:cNvSpPr txBox="1"/>
          <p:nvPr/>
        </p:nvSpPr>
        <p:spPr>
          <a:xfrm>
            <a:off x="5306113" y="3641966"/>
            <a:ext cx="2094605" cy="461665"/>
          </a:xfrm>
          <a:prstGeom prst="rect">
            <a:avLst/>
          </a:prstGeom>
          <a:noFill/>
        </p:spPr>
        <p:txBody>
          <a:bodyPr wrap="square" rtlCol="0">
            <a:spAutoFit/>
          </a:bodyPr>
          <a:lstStyle/>
          <a:p>
            <a:pPr algn="ctr"/>
            <a:r>
              <a:rPr lang="es-CO" sz="2400" b="1" dirty="0"/>
              <a:t>Ônibus</a:t>
            </a:r>
          </a:p>
        </p:txBody>
      </p:sp>
      <p:sp>
        <p:nvSpPr>
          <p:cNvPr id="24" name="TextBox 23">
            <a:extLst>
              <a:ext uri="{FF2B5EF4-FFF2-40B4-BE49-F238E27FC236}">
                <a16:creationId xmlns:a16="http://schemas.microsoft.com/office/drawing/2014/main" id="{AE0083E5-E1FE-3334-1FE1-047D0EF3E17E}"/>
              </a:ext>
            </a:extLst>
          </p:cNvPr>
          <p:cNvSpPr txBox="1"/>
          <p:nvPr/>
        </p:nvSpPr>
        <p:spPr>
          <a:xfrm>
            <a:off x="7878766" y="3641225"/>
            <a:ext cx="2094605" cy="461665"/>
          </a:xfrm>
          <a:prstGeom prst="rect">
            <a:avLst/>
          </a:prstGeom>
          <a:noFill/>
        </p:spPr>
        <p:txBody>
          <a:bodyPr wrap="square" rtlCol="0">
            <a:spAutoFit/>
          </a:bodyPr>
          <a:lstStyle/>
          <a:p>
            <a:pPr algn="ctr"/>
            <a:r>
              <a:rPr lang="es-CO" sz="2400" b="1" dirty="0" err="1"/>
              <a:t>Caminhões</a:t>
            </a:r>
            <a:endParaRPr lang="es-CO" sz="2400" b="1" dirty="0"/>
          </a:p>
        </p:txBody>
      </p:sp>
      <p:sp>
        <p:nvSpPr>
          <p:cNvPr id="25" name="TextBox 24">
            <a:extLst>
              <a:ext uri="{FF2B5EF4-FFF2-40B4-BE49-F238E27FC236}">
                <a16:creationId xmlns:a16="http://schemas.microsoft.com/office/drawing/2014/main" id="{F9B85B12-7284-14AF-2BAC-8A74510D3E9A}"/>
              </a:ext>
            </a:extLst>
          </p:cNvPr>
          <p:cNvSpPr txBox="1"/>
          <p:nvPr/>
        </p:nvSpPr>
        <p:spPr>
          <a:xfrm>
            <a:off x="172418" y="6006164"/>
            <a:ext cx="1666521" cy="461665"/>
          </a:xfrm>
          <a:prstGeom prst="rect">
            <a:avLst/>
          </a:prstGeom>
          <a:noFill/>
        </p:spPr>
        <p:txBody>
          <a:bodyPr wrap="square" rtlCol="0">
            <a:spAutoFit/>
          </a:bodyPr>
          <a:lstStyle/>
          <a:p>
            <a:pPr algn="ctr"/>
            <a:r>
              <a:rPr lang="es-CO" sz="2400" b="1" dirty="0" err="1"/>
              <a:t>Trens</a:t>
            </a:r>
            <a:endParaRPr lang="es-CO" sz="2400" b="1" dirty="0"/>
          </a:p>
        </p:txBody>
      </p:sp>
      <p:sp>
        <p:nvSpPr>
          <p:cNvPr id="26" name="TextBox 25">
            <a:extLst>
              <a:ext uri="{FF2B5EF4-FFF2-40B4-BE49-F238E27FC236}">
                <a16:creationId xmlns:a16="http://schemas.microsoft.com/office/drawing/2014/main" id="{D9E70B38-FB3D-CDCB-F1EF-1DC7D549F0FA}"/>
              </a:ext>
            </a:extLst>
          </p:cNvPr>
          <p:cNvSpPr txBox="1"/>
          <p:nvPr/>
        </p:nvSpPr>
        <p:spPr>
          <a:xfrm>
            <a:off x="1600787" y="6006164"/>
            <a:ext cx="1666521" cy="461665"/>
          </a:xfrm>
          <a:prstGeom prst="rect">
            <a:avLst/>
          </a:prstGeom>
          <a:noFill/>
        </p:spPr>
        <p:txBody>
          <a:bodyPr wrap="square" rtlCol="0">
            <a:spAutoFit/>
          </a:bodyPr>
          <a:lstStyle/>
          <a:p>
            <a:pPr algn="ctr"/>
            <a:r>
              <a:rPr lang="es-CO" sz="2400" b="1" dirty="0"/>
              <a:t>Metrô</a:t>
            </a:r>
          </a:p>
        </p:txBody>
      </p:sp>
      <p:sp>
        <p:nvSpPr>
          <p:cNvPr id="27" name="TextBox 26">
            <a:extLst>
              <a:ext uri="{FF2B5EF4-FFF2-40B4-BE49-F238E27FC236}">
                <a16:creationId xmlns:a16="http://schemas.microsoft.com/office/drawing/2014/main" id="{BBD1E3C2-0B46-8424-D8B6-6F7964270A16}"/>
              </a:ext>
            </a:extLst>
          </p:cNvPr>
          <p:cNvSpPr txBox="1"/>
          <p:nvPr/>
        </p:nvSpPr>
        <p:spPr>
          <a:xfrm>
            <a:off x="6804345" y="5969942"/>
            <a:ext cx="1666521" cy="461665"/>
          </a:xfrm>
          <a:prstGeom prst="rect">
            <a:avLst/>
          </a:prstGeom>
          <a:noFill/>
        </p:spPr>
        <p:txBody>
          <a:bodyPr wrap="square" rtlCol="0">
            <a:spAutoFit/>
          </a:bodyPr>
          <a:lstStyle/>
          <a:p>
            <a:pPr algn="ctr"/>
            <a:r>
              <a:rPr lang="es-CO" sz="2400" b="1" dirty="0" err="1"/>
              <a:t>Navios</a:t>
            </a:r>
            <a:endParaRPr lang="es-CO" sz="2400" b="1" dirty="0"/>
          </a:p>
        </p:txBody>
      </p:sp>
      <p:pic>
        <p:nvPicPr>
          <p:cNvPr id="29" name="Graphic 28" descr="Boat launch with solid fill">
            <a:extLst>
              <a:ext uri="{FF2B5EF4-FFF2-40B4-BE49-F238E27FC236}">
                <a16:creationId xmlns:a16="http://schemas.microsoft.com/office/drawing/2014/main" id="{C5CC9102-2E5A-0457-B443-8560173EAEF3}"/>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142788" y="4791794"/>
            <a:ext cx="1337721" cy="1337721"/>
          </a:xfrm>
          <a:prstGeom prst="rect">
            <a:avLst/>
          </a:prstGeom>
        </p:spPr>
      </p:pic>
      <p:sp>
        <p:nvSpPr>
          <p:cNvPr id="30" name="TextBox 29">
            <a:extLst>
              <a:ext uri="{FF2B5EF4-FFF2-40B4-BE49-F238E27FC236}">
                <a16:creationId xmlns:a16="http://schemas.microsoft.com/office/drawing/2014/main" id="{91A63A3C-89F6-C371-EAB6-B0E94D2A38B0}"/>
              </a:ext>
            </a:extLst>
          </p:cNvPr>
          <p:cNvSpPr txBox="1"/>
          <p:nvPr/>
        </p:nvSpPr>
        <p:spPr>
          <a:xfrm>
            <a:off x="9519672" y="5969942"/>
            <a:ext cx="1666521" cy="461665"/>
          </a:xfrm>
          <a:prstGeom prst="rect">
            <a:avLst/>
          </a:prstGeom>
          <a:noFill/>
        </p:spPr>
        <p:txBody>
          <a:bodyPr wrap="square" rtlCol="0">
            <a:spAutoFit/>
          </a:bodyPr>
          <a:lstStyle/>
          <a:p>
            <a:pPr algn="ctr"/>
            <a:r>
              <a:rPr lang="es-CO" sz="2400" b="1" dirty="0" err="1"/>
              <a:t>Aviões</a:t>
            </a:r>
            <a:endParaRPr lang="es-CO" sz="2400" b="1" dirty="0"/>
          </a:p>
        </p:txBody>
      </p:sp>
      <p:sp>
        <p:nvSpPr>
          <p:cNvPr id="31" name="TextBox 30">
            <a:extLst>
              <a:ext uri="{FF2B5EF4-FFF2-40B4-BE49-F238E27FC236}">
                <a16:creationId xmlns:a16="http://schemas.microsoft.com/office/drawing/2014/main" id="{1E1C1FA3-AEF8-AC80-65F2-977EAB7839A9}"/>
              </a:ext>
            </a:extLst>
          </p:cNvPr>
          <p:cNvSpPr txBox="1"/>
          <p:nvPr/>
        </p:nvSpPr>
        <p:spPr>
          <a:xfrm>
            <a:off x="3887884" y="5969941"/>
            <a:ext cx="1666521" cy="461665"/>
          </a:xfrm>
          <a:prstGeom prst="rect">
            <a:avLst/>
          </a:prstGeom>
          <a:noFill/>
        </p:spPr>
        <p:txBody>
          <a:bodyPr wrap="square" rtlCol="0">
            <a:spAutoFit/>
          </a:bodyPr>
          <a:lstStyle/>
          <a:p>
            <a:pPr algn="ctr"/>
            <a:r>
              <a:rPr lang="es-CO" sz="2400" b="1" dirty="0" err="1"/>
              <a:t>Barcos</a:t>
            </a:r>
            <a:endParaRPr lang="es-CO" sz="2400" b="1" dirty="0"/>
          </a:p>
        </p:txBody>
      </p:sp>
      <p:sp>
        <p:nvSpPr>
          <p:cNvPr id="13" name="TextBox 12">
            <a:extLst>
              <a:ext uri="{FF2B5EF4-FFF2-40B4-BE49-F238E27FC236}">
                <a16:creationId xmlns:a16="http://schemas.microsoft.com/office/drawing/2014/main" id="{D219DF22-B568-5220-A032-F8A8E9AAF160}"/>
              </a:ext>
            </a:extLst>
          </p:cNvPr>
          <p:cNvSpPr txBox="1"/>
          <p:nvPr/>
        </p:nvSpPr>
        <p:spPr>
          <a:xfrm>
            <a:off x="6711350" y="4214672"/>
            <a:ext cx="1823743" cy="477054"/>
          </a:xfrm>
          <a:prstGeom prst="rect">
            <a:avLst/>
          </a:prstGeom>
          <a:solidFill>
            <a:schemeClr val="accent1">
              <a:lumMod val="60000"/>
              <a:lumOff val="40000"/>
            </a:schemeClr>
          </a:solidFill>
        </p:spPr>
        <p:txBody>
          <a:bodyPr wrap="square" rtlCol="0">
            <a:spAutoFit/>
          </a:bodyPr>
          <a:lstStyle/>
          <a:p>
            <a:pPr algn="ctr"/>
            <a:r>
              <a:rPr lang="es-CO" sz="2500" b="1" dirty="0" err="1">
                <a:solidFill>
                  <a:schemeClr val="bg1"/>
                </a:solidFill>
                <a:latin typeface="Aptos" panose="020B0004020202020204" pitchFamily="34" charset="0"/>
              </a:rPr>
              <a:t>Marítimo</a:t>
            </a:r>
            <a:endParaRPr lang="es-CO" sz="2500" b="1" dirty="0">
              <a:solidFill>
                <a:schemeClr val="bg1"/>
              </a:solidFill>
              <a:latin typeface="Aptos" panose="020B0004020202020204" pitchFamily="34" charset="0"/>
            </a:endParaRPr>
          </a:p>
        </p:txBody>
      </p:sp>
      <p:pic>
        <p:nvPicPr>
          <p:cNvPr id="15" name="synthesize - 2025-02-14T002830.228">
            <a:hlinkClick r:id="" action="ppaction://media"/>
            <a:extLst>
              <a:ext uri="{FF2B5EF4-FFF2-40B4-BE49-F238E27FC236}">
                <a16:creationId xmlns:a16="http://schemas.microsoft.com/office/drawing/2014/main" id="{251FD1FF-A7D7-62CD-78D6-13DDBB74D5C4}"/>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10212910" y="889187"/>
            <a:ext cx="1302039" cy="1302039"/>
          </a:xfrm>
          <a:prstGeom prst="rect">
            <a:avLst/>
          </a:prstGeom>
        </p:spPr>
      </p:pic>
    </p:spTree>
    <p:extLst>
      <p:ext uri="{BB962C8B-B14F-4D97-AF65-F5344CB8AC3E}">
        <p14:creationId xmlns:p14="http://schemas.microsoft.com/office/powerpoint/2010/main" val="736652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65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theme/theme1.xml><?xml version="1.0" encoding="utf-8"?>
<a:theme xmlns:a="http://schemas.openxmlformats.org/drawingml/2006/main" name="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b696a8a-ab1a-459b-a09e-44df7cbe9330">
      <Terms xmlns="http://schemas.microsoft.com/office/infopath/2007/PartnerControls"/>
    </lcf76f155ced4ddcb4097134ff3c332f>
    <TaxCatchAll xmlns="35b8b66e-5759-43c1-a138-f967a8bf5a2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633F727AA7180443A862CD9A25741398" ma:contentTypeVersion="18" ma:contentTypeDescription="Crear nuevo documento." ma:contentTypeScope="" ma:versionID="e95ced547947cc96d9f0ca074ad6ec65">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59f73267aa52fe24a52d6154dfcf08fe"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9581a30b-7206-4dc0-86e4-cd83cec9bd9f}" ma:internalName="TaxCatchAll" ma:showField="CatchAllData" ma:web="35b8b66e-5759-43c1-a138-f967a8bf5a2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a3b1f9f8-f5cc-49a8-8ca6-8016371bfcc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05F7E04-0F8F-4ECA-9525-3F0638DC6B8F}">
  <ds:schemaRefs>
    <ds:schemaRef ds:uri="http://schemas.microsoft.com/sharepoint/v3/contenttype/forms"/>
  </ds:schemaRefs>
</ds:datastoreItem>
</file>

<file path=customXml/itemProps2.xml><?xml version="1.0" encoding="utf-8"?>
<ds:datastoreItem xmlns:ds="http://schemas.openxmlformats.org/officeDocument/2006/customXml" ds:itemID="{AB1DDE83-2ED0-4567-A669-A16A212F164D}">
  <ds:schemaRefs>
    <ds:schemaRef ds:uri="http://purl.org/dc/terms/"/>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0b696a8a-ab1a-459b-a09e-44df7cbe9330"/>
    <ds:schemaRef ds:uri="35b8b66e-5759-43c1-a138-f967a8bf5a20"/>
    <ds:schemaRef ds:uri="http://purl.org/dc/dcmitype/"/>
  </ds:schemaRefs>
</ds:datastoreItem>
</file>

<file path=customXml/itemProps3.xml><?xml version="1.0" encoding="utf-8"?>
<ds:datastoreItem xmlns:ds="http://schemas.openxmlformats.org/officeDocument/2006/customXml" ds:itemID="{F8FB3F26-E417-49B6-AD3C-68ADD0093DF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5400</TotalTime>
  <Words>4785</Words>
  <Application>Microsoft Macintosh PowerPoint</Application>
  <PresentationFormat>Widescreen</PresentationFormat>
  <Paragraphs>300</Paragraphs>
  <Slides>23</Slides>
  <Notes>21</Notes>
  <HiddenSlides>0</HiddenSlides>
  <MMClips>16</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23</vt:i4>
      </vt:variant>
    </vt:vector>
  </HeadingPairs>
  <TitlesOfParts>
    <vt:vector size="33" baseType="lpstr">
      <vt:lpstr>Aptos</vt:lpstr>
      <vt:lpstr>Arial</vt:lpstr>
      <vt:lpstr>Calibri</vt:lpstr>
      <vt:lpstr>Calibri Light</vt:lpstr>
      <vt:lpstr>Cambria Math</vt:lpstr>
      <vt:lpstr>Google Sans</vt:lpstr>
      <vt:lpstr>Helvetica Neue</vt:lpstr>
      <vt:lpstr>Open Sans</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Obrigado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keywords>, docId:ED1469F93CC8E8F9185298BD0029D9B3</cp:keywords>
  <cp:lastModifiedBy>Pedro Peters</cp:lastModifiedBy>
  <cp:revision>129</cp:revision>
  <dcterms:created xsi:type="dcterms:W3CDTF">2019-06-09T10:25:43Z</dcterms:created>
  <dcterms:modified xsi:type="dcterms:W3CDTF">2025-03-04T06:41:36Z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y fmtid="{D5CDD505-2E9C-101B-9397-08002B2CF9AE}" pid="3" name="MediaServiceImageTags">
    <vt:lpwstr/>
  </property>
</Properties>
</file>