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585"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E277D-CBA1-A915-051D-A1CFC18122CA}" v="5" dt="2026-02-09T14:28:46.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8"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514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7T12:16:31.884" v="30" actId="404"/>
      <pc:docMkLst>
        <pc:docMk/>
      </pc:docMkLst>
      <pc:sldChg chg="modSp mod">
        <pc:chgData name="Alexander Deliukov" userId="d5fda0f2-1d08-4016-b7e9-bb882f168707" providerId="ADAL" clId="{FE9DFF45-01DC-45CC-A80A-B50597210401}" dt="2026-01-27T12:13:55.752" v="5"/>
        <pc:sldMkLst>
          <pc:docMk/>
          <pc:sldMk cId="4291759405" sldId="585"/>
        </pc:sldMkLst>
        <pc:spChg chg="mod">
          <ac:chgData name="Alexander Deliukov" userId="d5fda0f2-1d08-4016-b7e9-bb882f168707" providerId="ADAL" clId="{FE9DFF45-01DC-45CC-A80A-B50597210401}" dt="2026-01-27T12:13:55.752" v="5"/>
          <ac:spMkLst>
            <pc:docMk/>
            <pc:sldMk cId="4291759405" sldId="585"/>
            <ac:spMk id="2" creationId="{E8452B93-4298-7B4F-79FF-FE522035F0F5}"/>
          </ac:spMkLst>
        </pc:spChg>
      </pc:sldChg>
      <pc:sldChg chg="modSp mod">
        <pc:chgData name="Alexander Deliukov" userId="d5fda0f2-1d08-4016-b7e9-bb882f168707" providerId="ADAL" clId="{FE9DFF45-01DC-45CC-A80A-B50597210401}" dt="2026-01-27T12:15:46.307" v="21" actId="1076"/>
        <pc:sldMkLst>
          <pc:docMk/>
          <pc:sldMk cId="2158604102" sldId="586"/>
        </pc:sldMkLst>
        <pc:spChg chg="mod">
          <ac:chgData name="Alexander Deliukov" userId="d5fda0f2-1d08-4016-b7e9-bb882f168707" providerId="ADAL" clId="{FE9DFF45-01DC-45CC-A80A-B50597210401}" dt="2026-01-27T12:15:46.307" v="21" actId="1076"/>
          <ac:spMkLst>
            <pc:docMk/>
            <pc:sldMk cId="2158604102" sldId="586"/>
            <ac:spMk id="4" creationId="{BC402FC2-C28C-6979-4CCC-397FC9518F83}"/>
          </ac:spMkLst>
        </pc:spChg>
      </pc:sldChg>
      <pc:sldChg chg="modSp mod">
        <pc:chgData name="Alexander Deliukov" userId="d5fda0f2-1d08-4016-b7e9-bb882f168707" providerId="ADAL" clId="{FE9DFF45-01DC-45CC-A80A-B50597210401}" dt="2026-01-27T12:14:32.397" v="16" actId="948"/>
        <pc:sldMkLst>
          <pc:docMk/>
          <pc:sldMk cId="3394557483" sldId="589"/>
        </pc:sldMkLst>
        <pc:spChg chg="mod">
          <ac:chgData name="Alexander Deliukov" userId="d5fda0f2-1d08-4016-b7e9-bb882f168707" providerId="ADAL" clId="{FE9DFF45-01DC-45CC-A80A-B50597210401}" dt="2026-01-27T12:14:32.397" v="16" actId="948"/>
          <ac:spMkLst>
            <pc:docMk/>
            <pc:sldMk cId="3394557483" sldId="589"/>
            <ac:spMk id="2" creationId="{7EC08E20-2845-8CE7-6B61-EEC5E9D47725}"/>
          </ac:spMkLst>
        </pc:spChg>
      </pc:sldChg>
      <pc:sldChg chg="modSp mod">
        <pc:chgData name="Alexander Deliukov" userId="d5fda0f2-1d08-4016-b7e9-bb882f168707" providerId="ADAL" clId="{FE9DFF45-01DC-45CC-A80A-B50597210401}" dt="2026-01-27T12:14:26.934" v="15" actId="948"/>
        <pc:sldMkLst>
          <pc:docMk/>
          <pc:sldMk cId="1086179808" sldId="590"/>
        </pc:sldMkLst>
        <pc:spChg chg="mod">
          <ac:chgData name="Alexander Deliukov" userId="d5fda0f2-1d08-4016-b7e9-bb882f168707" providerId="ADAL" clId="{FE9DFF45-01DC-45CC-A80A-B50597210401}" dt="2026-01-27T12:14:26.934" v="15" actId="948"/>
          <ac:spMkLst>
            <pc:docMk/>
            <pc:sldMk cId="1086179808" sldId="590"/>
            <ac:spMk id="2" creationId="{CE6D5566-2E0D-7A03-1199-731526B10D03}"/>
          </ac:spMkLst>
        </pc:spChg>
      </pc:sldChg>
      <pc:sldChg chg="modSp mod">
        <pc:chgData name="Alexander Deliukov" userId="d5fda0f2-1d08-4016-b7e9-bb882f168707" providerId="ADAL" clId="{FE9DFF45-01DC-45CC-A80A-B50597210401}" dt="2026-01-27T12:14:18.131" v="12" actId="20577"/>
        <pc:sldMkLst>
          <pc:docMk/>
          <pc:sldMk cId="1881906694" sldId="591"/>
        </pc:sldMkLst>
        <pc:spChg chg="mod">
          <ac:chgData name="Alexander Deliukov" userId="d5fda0f2-1d08-4016-b7e9-bb882f168707" providerId="ADAL" clId="{FE9DFF45-01DC-45CC-A80A-B50597210401}" dt="2026-01-27T12:14:18.131" v="12" actId="20577"/>
          <ac:spMkLst>
            <pc:docMk/>
            <pc:sldMk cId="1881906694" sldId="591"/>
            <ac:spMk id="2" creationId="{83033E5E-FA91-7CC8-EB37-6657920FB2AE}"/>
          </ac:spMkLst>
        </pc:spChg>
      </pc:sldChg>
      <pc:sldChg chg="modSp mod">
        <pc:chgData name="Alexander Deliukov" userId="d5fda0f2-1d08-4016-b7e9-bb882f168707" providerId="ADAL" clId="{FE9DFF45-01DC-45CC-A80A-B50597210401}" dt="2026-01-27T12:14:21.723" v="14" actId="20577"/>
        <pc:sldMkLst>
          <pc:docMk/>
          <pc:sldMk cId="4138451803" sldId="592"/>
        </pc:sldMkLst>
        <pc:spChg chg="mod">
          <ac:chgData name="Alexander Deliukov" userId="d5fda0f2-1d08-4016-b7e9-bb882f168707" providerId="ADAL" clId="{FE9DFF45-01DC-45CC-A80A-B50597210401}" dt="2026-01-27T12:14:21.723" v="14" actId="20577"/>
          <ac:spMkLst>
            <pc:docMk/>
            <pc:sldMk cId="4138451803" sldId="592"/>
            <ac:spMk id="3" creationId="{0F10E118-5A0C-F9C6-3109-9EC416F3C22E}"/>
          </ac:spMkLst>
        </pc:spChg>
      </pc:sldChg>
      <pc:sldChg chg="delSp modSp mod">
        <pc:chgData name="Alexander Deliukov" userId="d5fda0f2-1d08-4016-b7e9-bb882f168707" providerId="ADAL" clId="{FE9DFF45-01DC-45CC-A80A-B50597210401}" dt="2026-01-27T12:15:56.920" v="24" actId="478"/>
        <pc:sldMkLst>
          <pc:docMk/>
          <pc:sldMk cId="1019797494" sldId="593"/>
        </pc:sldMkLst>
        <pc:graphicFrameChg chg="modGraphic">
          <ac:chgData name="Alexander Deliukov" userId="d5fda0f2-1d08-4016-b7e9-bb882f168707" providerId="ADAL" clId="{FE9DFF45-01DC-45CC-A80A-B50597210401}" dt="2026-01-27T12:15:54.275" v="23" actId="404"/>
          <ac:graphicFrameMkLst>
            <pc:docMk/>
            <pc:sldMk cId="1019797494" sldId="593"/>
            <ac:graphicFrameMk id="2" creationId="{BE41309E-BA3C-A152-20FB-C8F5D1991A42}"/>
          </ac:graphicFrameMkLst>
        </pc:graphicFrameChg>
      </pc:sldChg>
      <pc:sldChg chg="delSp mod">
        <pc:chgData name="Alexander Deliukov" userId="d5fda0f2-1d08-4016-b7e9-bb882f168707" providerId="ADAL" clId="{FE9DFF45-01DC-45CC-A80A-B50597210401}" dt="2026-01-27T12:16:01.380" v="25" actId="478"/>
        <pc:sldMkLst>
          <pc:docMk/>
          <pc:sldMk cId="1436230072" sldId="596"/>
        </pc:sldMkLst>
      </pc:sldChg>
      <pc:sldChg chg="modSp mod">
        <pc:chgData name="Alexander Deliukov" userId="d5fda0f2-1d08-4016-b7e9-bb882f168707" providerId="ADAL" clId="{FE9DFF45-01DC-45CC-A80A-B50597210401}" dt="2026-01-27T12:16:16.193" v="27" actId="1076"/>
        <pc:sldMkLst>
          <pc:docMk/>
          <pc:sldMk cId="3949184911" sldId="599"/>
        </pc:sldMkLst>
        <pc:graphicFrameChg chg="mod modGraphic">
          <ac:chgData name="Alexander Deliukov" userId="d5fda0f2-1d08-4016-b7e9-bb882f168707" providerId="ADAL" clId="{FE9DFF45-01DC-45CC-A80A-B50597210401}" dt="2026-01-27T12:16:16.193" v="27" actId="1076"/>
          <ac:graphicFrameMkLst>
            <pc:docMk/>
            <pc:sldMk cId="3949184911" sldId="599"/>
            <ac:graphicFrameMk id="2" creationId="{22012A37-31DF-3643-5425-F2854B5528A3}"/>
          </ac:graphicFrameMkLst>
        </pc:graphicFrameChg>
      </pc:sldChg>
      <pc:sldChg chg="modSp mod">
        <pc:chgData name="Alexander Deliukov" userId="d5fda0f2-1d08-4016-b7e9-bb882f168707" providerId="ADAL" clId="{FE9DFF45-01DC-45CC-A80A-B50597210401}" dt="2026-01-27T12:15:21.140" v="18" actId="20577"/>
        <pc:sldMkLst>
          <pc:docMk/>
          <pc:sldMk cId="2935355509" sldId="606"/>
        </pc:sldMkLst>
        <pc:spChg chg="mod">
          <ac:chgData name="Alexander Deliukov" userId="d5fda0f2-1d08-4016-b7e9-bb882f168707" providerId="ADAL" clId="{FE9DFF45-01DC-45CC-A80A-B50597210401}" dt="2026-01-27T12:15:21.140" v="18" actId="20577"/>
          <ac:spMkLst>
            <pc:docMk/>
            <pc:sldMk cId="2935355509" sldId="606"/>
            <ac:spMk id="2" creationId="{7195E2BE-4484-1442-7876-1F12D9DB4ABA}"/>
          </ac:spMkLst>
        </pc:spChg>
      </pc:sldChg>
      <pc:sldChg chg="modSp">
        <pc:chgData name="Alexander Deliukov" userId="d5fda0f2-1d08-4016-b7e9-bb882f168707" providerId="ADAL" clId="{FE9DFF45-01DC-45CC-A80A-B50597210401}" dt="2026-01-27T12:16:26.451" v="28" actId="404"/>
        <pc:sldMkLst>
          <pc:docMk/>
          <pc:sldMk cId="2021214043" sldId="607"/>
        </pc:sldMkLst>
        <pc:spChg chg="mod">
          <ac:chgData name="Alexander Deliukov" userId="d5fda0f2-1d08-4016-b7e9-bb882f168707" providerId="ADAL" clId="{FE9DFF45-01DC-45CC-A80A-B50597210401}" dt="2026-01-27T12:16:26.451" v="28" actId="404"/>
          <ac:spMkLst>
            <pc:docMk/>
            <pc:sldMk cId="2021214043" sldId="607"/>
            <ac:spMk id="4" creationId="{5B37293F-24F8-0380-1F80-AE575BD0E6B4}"/>
          </ac:spMkLst>
        </pc:spChg>
      </pc:sldChg>
      <pc:sldChg chg="modSp mod">
        <pc:chgData name="Alexander Deliukov" userId="d5fda0f2-1d08-4016-b7e9-bb882f168707" providerId="ADAL" clId="{FE9DFF45-01DC-45CC-A80A-B50597210401}" dt="2026-01-27T12:16:31.884" v="30" actId="404"/>
        <pc:sldMkLst>
          <pc:docMk/>
          <pc:sldMk cId="874893185" sldId="608"/>
        </pc:sldMkLst>
        <pc:spChg chg="mod">
          <ac:chgData name="Alexander Deliukov" userId="d5fda0f2-1d08-4016-b7e9-bb882f168707" providerId="ADAL" clId="{FE9DFF45-01DC-45CC-A80A-B50597210401}" dt="2026-01-27T12:16:31.884" v="30" actId="404"/>
          <ac:spMkLst>
            <pc:docMk/>
            <pc:sldMk cId="874893185" sldId="608"/>
            <ac:spMk id="29" creationId="{4ECDE187-04E2-45C2-AB71-3163282F7484}"/>
          </ac:spMkLst>
        </pc:spChg>
        <pc:spChg chg="mod">
          <ac:chgData name="Alexander Deliukov" userId="d5fda0f2-1d08-4016-b7e9-bb882f168707" providerId="ADAL" clId="{FE9DFF45-01DC-45CC-A80A-B50597210401}" dt="2026-01-27T12:16:31.884" v="30" actId="404"/>
          <ac:spMkLst>
            <pc:docMk/>
            <pc:sldMk cId="874893185" sldId="608"/>
            <ac:spMk id="41" creationId="{D9C87595-16A2-4A0F-9DBB-4AF40FA3BA2C}"/>
          </ac:spMkLst>
        </pc:spChg>
        <pc:spChg chg="mod">
          <ac:chgData name="Alexander Deliukov" userId="d5fda0f2-1d08-4016-b7e9-bb882f168707" providerId="ADAL" clId="{FE9DFF45-01DC-45CC-A80A-B50597210401}" dt="2026-01-27T12:16:31.884" v="30" actId="404"/>
          <ac:spMkLst>
            <pc:docMk/>
            <pc:sldMk cId="874893185" sldId="608"/>
            <ac:spMk id="49" creationId="{E8F01505-D47E-4B07-82B8-EC043F5EC813}"/>
          </ac:spMkLst>
        </pc:spChg>
        <pc:spChg chg="mod">
          <ac:chgData name="Alexander Deliukov" userId="d5fda0f2-1d08-4016-b7e9-bb882f168707" providerId="ADAL" clId="{FE9DFF45-01DC-45CC-A80A-B50597210401}" dt="2026-01-27T12:16:31.884" v="30" actId="404"/>
          <ac:spMkLst>
            <pc:docMk/>
            <pc:sldMk cId="874893185" sldId="608"/>
            <ac:spMk id="60" creationId="{DB6D982A-54DA-4FCC-9383-F91FC1E1D9CE}"/>
          </ac:spMkLst>
        </pc:spChg>
      </pc:sldChg>
      <pc:sldChg chg="modSp mod">
        <pc:chgData name="Alexander Deliukov" userId="d5fda0f2-1d08-4016-b7e9-bb882f168707" providerId="ADAL" clId="{FE9DFF45-01DC-45CC-A80A-B50597210401}" dt="2026-01-27T12:14:05.609" v="10" actId="20577"/>
        <pc:sldMkLst>
          <pc:docMk/>
          <pc:sldMk cId="2848209819" sldId="609"/>
        </pc:sldMkLst>
        <pc:spChg chg="mod">
          <ac:chgData name="Alexander Deliukov" userId="d5fda0f2-1d08-4016-b7e9-bb882f168707" providerId="ADAL" clId="{FE9DFF45-01DC-45CC-A80A-B50597210401}" dt="2026-01-27T12:14:05.609" v="10" actId="20577"/>
          <ac:spMkLst>
            <pc:docMk/>
            <pc:sldMk cId="2848209819" sldId="609"/>
            <ac:spMk id="4" creationId="{B6E2F0C4-3708-062E-837B-49F21B8E51C4}"/>
          </ac:spMkLst>
        </pc:spChg>
      </pc:sldChg>
    </pc:docChg>
  </pc:docChgLst>
  <pc:docChgLst>
    <pc:chgData name="Alexander Deliukov" userId="S::alexander_think-e.be#ext#@flux50.onmicrosoft.com::bee075c1-faac-4166-8fcb-7b2057bad6f6" providerId="AD" clId="Web-{0DCE277D-CBA1-A915-051D-A1CFC18122CA}"/>
    <pc:docChg chg="modSld">
      <pc:chgData name="Alexander Deliukov" userId="S::alexander_think-e.be#ext#@flux50.onmicrosoft.com::bee075c1-faac-4166-8fcb-7b2057bad6f6" providerId="AD" clId="Web-{0DCE277D-CBA1-A915-051D-A1CFC18122CA}" dt="2026-02-09T14:28:46.864" v="3" actId="14100"/>
      <pc:docMkLst>
        <pc:docMk/>
      </pc:docMkLst>
      <pc:sldChg chg="addSp modSp">
        <pc:chgData name="Alexander Deliukov" userId="S::alexander_think-e.be#ext#@flux50.onmicrosoft.com::bee075c1-faac-4166-8fcb-7b2057bad6f6" providerId="AD" clId="Web-{0DCE277D-CBA1-A915-051D-A1CFC18122CA}" dt="2026-02-09T14:28:46.864" v="3" actId="14100"/>
        <pc:sldMkLst>
          <pc:docMk/>
          <pc:sldMk cId="4291759405" sldId="585"/>
        </pc:sldMkLst>
        <pc:picChg chg="add mod">
          <ac:chgData name="Alexander Deliukov" userId="S::alexander_think-e.be#ext#@flux50.onmicrosoft.com::bee075c1-faac-4166-8fcb-7b2057bad6f6" providerId="AD" clId="Web-{0DCE277D-CBA1-A915-051D-A1CFC18122CA}" dt="2026-02-09T14:28:46.864" v="3" actId="14100"/>
          <ac:picMkLst>
            <pc:docMk/>
            <pc:sldMk cId="4291759405" sldId="585"/>
            <ac:picMk id="5" creationId="{ABF8B848-1944-4EBE-5B7C-5B4EBDC0844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Edytowanie stylu tekstu głównego</a:t>
            </a:r>
          </a:p>
          <a:p>
            <a:pPr lvl="1"/>
            <a:r>
              <a:rPr lang="ko-KR" altLang="en-US"/>
              <a:t>Drugi poziom</a:t>
            </a:r>
          </a:p>
          <a:p>
            <a:pPr lvl="2"/>
            <a:r>
              <a:rPr lang="ko-KR" altLang="en-US"/>
              <a:t>Trzeci poziom</a:t>
            </a:r>
          </a:p>
          <a:p>
            <a:pPr lvl="3"/>
            <a:r>
              <a:rPr lang="ko-KR" altLang="en-US"/>
              <a:t>Czwarty poziom</a:t>
            </a:r>
          </a:p>
          <a:p>
            <a:pPr lvl="4"/>
            <a:r>
              <a:rPr lang="ko-KR" altLang="en-US"/>
              <a:t>Piąty poziom</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slide" Target="../slid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hangingPunct="0"/>
            <a:r>
              <a:rPr lang="en-GB" dirty="0"/>
              <a:t>Społeczności energetyczne: podstawy informatyczne</a:t>
            </a:r>
          </a:p>
          <a:p>
            <a:pPr latinLnBrk="0" hangingPunct="0"/>
            <a:r>
              <a:rPr lang="en-GB" sz="1200" b="0" i="0" kern="1200" dirty="0">
                <a:solidFill>
                  <a:schemeClr val="tx1"/>
                </a:solidFill>
                <a:effectLst/>
                <a:latin typeface="+mn-lt"/>
                <a:ea typeface="+mn-ea"/>
                <a:cs typeface="+mn-cs"/>
              </a:rPr>
              <a:t>Projekt ten otrzymał dofinansowanie z programu Unii Europejskiej „Horyzont” na rzecz badań naukowych i innowacji (2021–2027) na podstawie umowy o dotację nr 101075596. Odpowiedzialność za treść niniejszego materiału spoczywa wyłącznie na projekcie Every1 i niekoniecznie odzwierciedla opinię Unii Europejskiej. Prezentacja jest objęta licencją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chyba że zaznaczono inaczej.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4088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Rola cyfrowych narzędzi do zarządzania energią: elastyczność</a:t>
            </a:r>
            <a:endParaRPr lang="en-US" sz="1050" kern="1200" dirty="0">
              <a:solidFill>
                <a:schemeClr val="bg1"/>
              </a:solidFill>
              <a:latin typeface="+mn-lt"/>
              <a:ea typeface="+mn-ea"/>
              <a:cs typeface="+mn-cs"/>
            </a:endParaRPr>
          </a:p>
          <a:p>
            <a:pPr algn="ctr" latinLnBrk="0"/>
            <a:r>
              <a:rPr lang="en-US" sz="1200" i="1" dirty="0">
                <a:solidFill>
                  <a:schemeClr val="accent5"/>
                </a:solidFill>
              </a:rPr>
              <a:t>W jaki sposób cyfrowe narzędzia do zarządzania energią mogą przynieść korzyści społecznościom energetycznym?</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1418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Rola cyfrowych narzędzi do zarządzania energią: elastyczność</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1">
                <a:sym typeface="Public Sans"/>
              </a:rPr>
              <a:t>Cyfrowe narzędzia do zarządzania energią optymalizują zużycie energii poprzez monitorowanie w czasie rzeczywistym, inteligentne analizy zużycia i zbiorowe poprawy wydajności.</a:t>
            </a:r>
            <a:endParaRPr lang="en-GB" sz="1200" noProof="1"/>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15636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Tabela zawierająca cztery wiersze i cztery kolumny. Tak jak poprzednio, cztery kolumny mają następujące nagłówki: Narzędzie; Usługi; Korzyści dla wspólnoty energetycznej; W jaki sposób to narzędzie może wspierać wspólnotę energetyczną? Tak jak poprzednio, kilka komórek zawiera wiele punktów, dlatego komórki zostaną tutaj ponumerowane.</a:t>
            </a:r>
          </a:p>
          <a:p>
            <a:r>
              <a:rPr lang="en-GB" dirty="0"/>
              <a:t>Pierwszy wiersz danych: 1. </a:t>
            </a:r>
            <a:r>
              <a:rPr lang="en-GB" dirty="0" err="1"/>
              <a:t>EcoStruxure </a:t>
            </a:r>
            <a:r>
              <a:rPr lang="en-GB" dirty="0"/>
              <a:t>Facility Expert (na całym świecie). 2. Zintegrowane zdalne zarządzanie. 3. Zwiększona elastyczność operacyjna. 4. Optymalizacja oparta na danych. </a:t>
            </a:r>
          </a:p>
          <a:p>
            <a:r>
              <a:rPr lang="en-GB" dirty="0"/>
              <a:t>Drugi wiersz danych: 1. Loop (Wielka Brytania). 2. Kompleksowe monitorowanie energii, inteligentny dostęp do danych. 3. Informacje o zużyciu. 4. Praktyczne wskazówki dotyczące elastyczności.</a:t>
            </a:r>
          </a:p>
          <a:p>
            <a:r>
              <a:rPr lang="en-GB" dirty="0"/>
              <a:t>Trzeci wiersz danych: 1. </a:t>
            </a:r>
            <a:r>
              <a:rPr lang="en-GB" dirty="0" err="1"/>
              <a:t>Tibber </a:t>
            </a:r>
            <a:r>
              <a:rPr lang="en-GB" dirty="0"/>
              <a:t>(Szwecja, Norwegia, Niemcy, Holandia). 2. Dynamiczne pozyskiwanie energii, zarządzanie zużyciem w czasie rzeczywistym. 3. Przenoszenie obciążenia i redukcja kosztów, zwiększona zrównoważoność. 4. Zoptymalizowane podejmowanie decyzji dotyczących energii.</a:t>
            </a:r>
          </a:p>
          <a:p>
            <a:endParaRPr lang="en-GB" dirty="0"/>
          </a:p>
          <a:p>
            <a:r>
              <a:rPr lang="en-GB" dirty="0"/>
              <a:t>https://www.se.com/uk/en/</a:t>
            </a:r>
          </a:p>
          <a:p>
            <a:r>
              <a:rPr lang="en-GB" dirty="0"/>
              <a:t>https://loop.homes/</a:t>
            </a:r>
          </a:p>
          <a:p>
            <a:r>
              <a:rPr lang="en-GB" dirty="0" err="1"/>
              <a:t>https://tibber.com/en</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9191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Rola kalkulatorów renowacyjnych i słonecznych</a:t>
            </a:r>
            <a:endParaRPr lang="en-US" sz="1050" dirty="0">
              <a:solidFill>
                <a:schemeClr val="bg1"/>
              </a:solidFill>
              <a:ea typeface="Calibri"/>
              <a:cs typeface="Calibri"/>
            </a:endParaRPr>
          </a:p>
          <a:p>
            <a:pPr algn="ctr" latinLnBrk="0"/>
            <a:r>
              <a:rPr lang="en-US" sz="1200" i="1" dirty="0">
                <a:solidFill>
                  <a:schemeClr val="accent2"/>
                </a:solidFill>
              </a:rPr>
              <a:t>W jaki sposób kalkulatory renowacyjne i słoneczne wspierają decyzje dotyczące oszczędzania energii?</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41600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Rola kalkulatorów renowacyjnych i słonecznych</a:t>
            </a:r>
            <a:endParaRPr lang="en-US" sz="1050" dirty="0">
              <a:solidFill>
                <a:schemeClr val="bg1"/>
              </a:solidFill>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sym typeface="Public Sans"/>
              </a:rPr>
              <a:t>Kalkulatory solarne </a:t>
            </a:r>
            <a:r>
              <a:rPr lang="en-GB" sz="1200" noProof="0" dirty="0">
                <a:sym typeface="Public Sans"/>
              </a:rPr>
              <a:t>zapewniają spersonalizowane plany renowacji, pomoc finansową i oparte na danych informacje pozwalające zoptymalizować efektywność energetyczną i inwestycje w energię odnawialną.</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95225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Tabela zawierająca cztery wiersze i cztery kolumny. Podobnie jak poprzednio, komórki zawierają wiele punktów, więc zostaną one tutaj ponumerowane. Pierwszy wiersz jest identyczny jak w poprzednich tabelach: 1. Narzędzie. 2. Usługa. 3. Korzyści dla wspólnoty energetycznej. 4. W jaki sposób to narzędzie może wspierać wspólnotę energetyczną?</a:t>
            </a:r>
          </a:p>
          <a:p>
            <a:r>
              <a:rPr lang="en-GB" dirty="0"/>
              <a:t>Pierwszy wiersz danych: 1. Effy (Francja). 2. Symulacja projektu i spersonalizowane badania, zintegrowane rozwiązania renowacyjne, dostęp do pomocy i premii. 3. Opłacalna renowacja, rozwiązania dostosowane do różnych budynków. 4. Dostęp do dotacji.</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Drugi wiersz danych. 1. </a:t>
            </a:r>
            <a:r>
              <a:rPr lang="en-GB" dirty="0" err="1"/>
              <a:t>MaPrimeRénov </a:t>
            </a:r>
            <a:r>
              <a:rPr lang="en-GB" dirty="0"/>
              <a:t>(Francja). 2. Pomoc na renowację finansowana przez rząd francuski, sprawdzanie kwalifikowalności i pomoc w składaniu wniosków. 3. Wsparcie finansowe na rzecz efektywności energetycznej. 4. </a:t>
            </a:r>
            <a:r>
              <a:rPr lang="en-GB" sz="1200" b="0" i="0" u="none" strike="noStrike" cap="none" noProof="0" dirty="0">
                <a:solidFill>
                  <a:srgbClr val="000000"/>
                </a:solidFill>
                <a:latin typeface="+mn-lt"/>
              </a:rPr>
              <a:t>Ograniczenie ryzyka inwestycyjnego.</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Trzeci wiersz danych. 1. Energy Saving Trust – narzędzia i kalkulatory energetyczne (Wielka Brytania). 2. Porady dotyczące poprawy efektywności energetycznej, kompleksowe kalkulatory energetyczne. 3. Holistyczna ocena energetyczna domu. 4. Planowanie renowacji oparte na danych, praktyczne zalecenia.</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endParaRPr lang="en-GB" dirty="0"/>
          </a:p>
          <a:p>
            <a:endParaRPr lang="en-GB" dirty="0"/>
          </a:p>
          <a:p>
            <a:endParaRPr lang="en-GB" dirty="0"/>
          </a:p>
          <a:p>
            <a:endParaRPr lang="en-GB" dirty="0"/>
          </a:p>
          <a:p>
            <a:endParaRPr lang="en-GB" dirty="0"/>
          </a:p>
          <a:p>
            <a:endParaRPr lang="en-GB" dirty="0"/>
          </a:p>
          <a:p>
            <a:r>
              <a:rPr lang="en-GB" dirty="0"/>
              <a:t>https://www.effy.fr</a:t>
            </a:r>
          </a:p>
          <a:p>
            <a:r>
              <a:rPr lang="en-GB" dirty="0"/>
              <a:t>https://www.iea.org/policies/17749-frances-maprimerenov-programme</a:t>
            </a:r>
          </a:p>
          <a:p>
            <a:r>
              <a:rPr lang="en-GB" dirty="0"/>
              <a:t>https://energysavingtrust.org.uk/energy-at-home/energy-tools-and-calculators/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93413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Platformy cyfrowe: dzielenie się energią  </a:t>
            </a:r>
            <a:endParaRPr lang="en-US" sz="1050" dirty="0">
              <a:solidFill>
                <a:schemeClr val="bg1"/>
              </a:solidFill>
            </a:endParaRPr>
          </a:p>
          <a:p>
            <a:pPr algn="ctr" latinLnBrk="0"/>
            <a:r>
              <a:rPr lang="en-US" sz="1200" i="1" dirty="0">
                <a:solidFill>
                  <a:schemeClr val="accent2"/>
                </a:solidFill>
              </a:rPr>
              <a:t>W jaki sposób platformy cyfrowe mogą usprawnić zarządzanie społecznością energetyczną?</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1803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Platformy cyfrowe: dzielenie się energią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Platformy cyfrowe wspierają usprawnianie operacji, rozliczeń i podejmowania decyzji.</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9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Tabela z czterema kolumnami i trzema wierszami. Komórki będą ponumerowane tak jak poprzednio. Nagłówki kolumn są takie same jak poprzednio: 1. Narzędzie. 2. Usługi. 3. Korzyści dla wspólnoty energetycznej. 4. W jaki sposób to narzędzie może wspierać wspólnotę energetyczną?</a:t>
            </a:r>
            <a:br>
              <a:rPr lang="en-GB" dirty="0"/>
            </a:br>
            <a:r>
              <a:rPr lang="en-GB" dirty="0"/>
              <a:t>Pierwszy wiersz danych: 1. </a:t>
            </a:r>
            <a:r>
              <a:rPr lang="en-GB" dirty="0" err="1"/>
              <a:t>eGon </a:t>
            </a:r>
            <a:r>
              <a:rPr lang="en-GB" dirty="0"/>
              <a:t>(Niemcy). 2. Portal internetowy, zarządzanie członkami, automatyczne rozliczanie i fakturowanie, cyfrowe zarządzanie umowami, rejestracja wspólnoty. 3. Usprawniona administracja i przejrzystość, jasne i przejrzyste ceny. 4. </a:t>
            </a:r>
            <a:r>
              <a:rPr lang="en-GB" sz="1200" b="0" i="0" u="none" strike="noStrike" cap="none" noProof="0" dirty="0">
                <a:solidFill>
                  <a:srgbClr val="000000"/>
                </a:solidFill>
                <a:latin typeface="+mn-lt"/>
              </a:rPr>
              <a:t>Dematerializacja procesu.</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Drugi wiersz danych: 1. </a:t>
            </a:r>
            <a:r>
              <a:rPr lang="en-GB" sz="1200" b="0" i="0" u="none" strike="noStrike" cap="none" noProof="0" dirty="0" err="1">
                <a:solidFill>
                  <a:srgbClr val="000000"/>
                </a:solidFill>
                <a:latin typeface="+mn-lt"/>
              </a:rPr>
              <a:t>Neoom </a:t>
            </a:r>
            <a:r>
              <a:rPr lang="en-GB" sz="1200" b="0" i="0" u="none" strike="noStrike" cap="none" noProof="0" dirty="0">
                <a:solidFill>
                  <a:srgbClr val="000000"/>
                </a:solidFill>
                <a:latin typeface="+mn-lt"/>
              </a:rPr>
              <a:t>(Niemcy, Austria, Czechy). 2. Kompleksowe rozwiązanie cyfrowe, tworzenie społeczności i inteligentne kojarzenie partnerów, cyfrowy pulpit nawigacyjny i zarządzanie energią. 3. Bezpieczeństwo cen energii elektrycznej i oszczędności kosztów, możliwości uzyskania przychodów i dostęp do zielonej energii, wzmocnienie pozycji społeczności. 4. Przejrzyste dane do podejmowania decyzji, ułatwione tworzenie społeczności, zautomatyzowane operacje.</a:t>
            </a:r>
            <a:endParaRPr lang="en-GB" dirty="0"/>
          </a:p>
          <a:p>
            <a:endParaRPr lang="en-GB" dirty="0"/>
          </a:p>
          <a:p>
            <a:r>
              <a:rPr lang="en-GB" dirty="0"/>
              <a:t>https://rego-n.org/index.html</a:t>
            </a:r>
          </a:p>
          <a:p>
            <a:r>
              <a:rPr lang="en-GB" dirty="0"/>
              <a:t>https://neoom.com/en/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3495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Zarządzanie energią i wspólnoty energetyczne: aspekty społeczne   </a:t>
            </a:r>
            <a:endParaRPr lang="en-US" sz="1050" dirty="0">
              <a:solidFill>
                <a:schemeClr val="bg1"/>
              </a:solidFill>
            </a:endParaRPr>
          </a:p>
          <a:p>
            <a:pPr algn="ctr" latinLnBrk="0"/>
            <a:r>
              <a:rPr lang="en-US" sz="1200" i="1" dirty="0">
                <a:solidFill>
                  <a:schemeClr val="accent2"/>
                </a:solidFill>
              </a:rPr>
              <a:t>W jaki sposób wspólnota energetyczna może zaangażować się w zarządzanie energią?</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865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Zarządzasz społecznością energetyczną i zastanawiasz się nad wprowadzeniem lub ulepszeniem infrastruktury informatycznej? Chcesz zainwestować w swoją społeczność energetyczną, ale nie wiesz, od czego zacząć? W tej krótkiej prezentacji omówimy: </a:t>
            </a:r>
          </a:p>
          <a:p>
            <a:pPr latinLnBrk="0"/>
            <a:endParaRPr lang="en-GB" sz="1200" dirty="0"/>
          </a:p>
          <a:p>
            <a:pPr marL="457200" indent="-457200" latinLnBrk="0">
              <a:buChar char="•"/>
            </a:pPr>
            <a:r>
              <a:rPr lang="en-GB" sz="1200" dirty="0"/>
              <a:t>Różne usługi i powody, dla których mogą one przynieść korzyści Twojej społeczności energetycznej.</a:t>
            </a:r>
          </a:p>
          <a:p>
            <a:pPr marL="457200" indent="-457200" latinLnBrk="0">
              <a:buChar char="•"/>
            </a:pPr>
            <a:r>
              <a:rPr lang="en-GB" sz="1200" dirty="0"/>
              <a:t>Przykłady rodzajów narzędzi, które mogą pomóc w podejmowaniu decyzji.</a:t>
            </a:r>
            <a:endParaRPr lang="en-GB" sz="1200" dirty="0">
              <a:ea typeface="Calibri"/>
              <a:cs typeface="Calibri"/>
            </a:endParaRPr>
          </a:p>
          <a:p>
            <a:pPr marL="457200" indent="-457200" latinLnBrk="0">
              <a:buChar char="•"/>
            </a:pPr>
            <a:r>
              <a:rPr lang="en-GB" sz="1200" dirty="0"/>
              <a:t>Jak oceniać narzędzia, produkty i usługi</a:t>
            </a:r>
            <a:r>
              <a:rPr lang="en-GB" sz="1600"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t>*Należy pamiętać, że narzędzia wymienione w niniejszej prezentacji służą wyłącznie celom ilustracyjnym i nie stanowią rekomendacji. Niektóre narzędzia z tej listy są specyficzne dla określonych krajów. Mogą one nie być dostępne w Twoim kraju. Możesz poszukać podobnych narzędzi lub oprogramowania dostępnych w Twoim kraju.</a:t>
            </a:r>
            <a:r>
              <a:rPr lang="en-GB" sz="1200"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2864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Zarządzanie energią i wspólnoty energetyczne: działania społeczne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ea typeface="Public Sans"/>
                <a:sym typeface="Public Sans"/>
              </a:rPr>
              <a:t>Społeczności energetyczne mogą korzystać ze </a:t>
            </a:r>
            <a:r>
              <a:rPr lang="en-GB" sz="1200" noProof="0" dirty="0">
                <a:ea typeface="Public Sans"/>
                <a:sym typeface="Public Sans"/>
              </a:rPr>
              <a:t>zintegrowanych narzędzi cyfrowych do monitorowania, analizy i współpracy, aby podejmować decyzje oparte na danych i planować działania lokalne.</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34880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Tabela podobna do poprzednich, ale choć ma identyczne cztery kolumny, zawiera tylko dwa wiersze. Pierwszy wiersz jest taki sam: 1. Narzędzie. 2. Usługi. 3. Korzyści dla wspólnoty energetycznej. 4. W jaki sposób to narzędzie może wspierać wspólnotę energetyczną?</a:t>
            </a:r>
          </a:p>
          <a:p>
            <a:r>
              <a:rPr lang="en-GB" dirty="0"/>
              <a:t>Pierwszy i jedyny wiersz danych: 1. </a:t>
            </a:r>
            <a:r>
              <a:rPr lang="en-GB" dirty="0" err="1"/>
              <a:t>EnergyID </a:t>
            </a:r>
            <a:r>
              <a:rPr lang="en-GB" dirty="0"/>
              <a:t>(Holandia, Belgia, Francja, Portugalia, Włochy). 2. Kompleksowe monitorowanie zużycia, informacje o wydajności instalacji solarnych, integracja danych, grupy społecznościowe oparte na współpracy. 3. Wspiera zaangażowanie społeczności, wzmacnia lokalne planowanie, benchmarking działań. 4. Podejmowanie decyzji oparte na danych, lepsza współpraca społeczna, analityka z możliwością dostosowania.</a:t>
            </a:r>
          </a:p>
          <a:p>
            <a:endParaRPr lang="en-GB" dirty="0"/>
          </a:p>
          <a:p>
            <a:r>
              <a:rPr lang="en-GB" dirty="0"/>
              <a:t>https://www.energyid.eu/en/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24124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Wybór narzędzi informatycznych dla społeczności energetycznej: ocena  </a:t>
            </a:r>
            <a:endParaRPr lang="en-US" sz="1050" kern="1200" dirty="0">
              <a:solidFill>
                <a:schemeClr val="bg1"/>
              </a:solidFill>
              <a:latin typeface="+mn-lt"/>
              <a:ea typeface="+mn-ea"/>
              <a:cs typeface="+mn-cs"/>
            </a:endParaRPr>
          </a:p>
          <a:p>
            <a:pPr algn="ctr" latinLnBrk="0"/>
            <a:r>
              <a:rPr lang="en-US" sz="1200" i="1" dirty="0">
                <a:solidFill>
                  <a:schemeClr val="accent2"/>
                </a:solidFill>
              </a:rPr>
              <a:t>Jak wybrać odpowiednie narzędzia informatyczne dla naszej społeczności energetycznej?</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420620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7. Wybór narzędzi informatycznych dla społeczności energetycznej: ocena  </a:t>
            </a:r>
            <a:endParaRPr lang="en-US" sz="1050" dirty="0">
              <a:solidFill>
                <a:schemeClr val="bg1"/>
              </a:solidFill>
            </a:endParaRPr>
          </a:p>
          <a:p>
            <a:pPr latinLnBrk="0"/>
            <a:r>
              <a:rPr lang="en-GB" sz="1200" noProof="0" dirty="0">
                <a:ea typeface="Public Sans"/>
                <a:sym typeface="Public Sans"/>
              </a:rPr>
              <a:t>Należy ocenić narzędzie pod kątem jego funkcjonalności, użyteczności, integracji, skalowalności, kosztów, wsparcia technicznego, bezpieczeństwa i elastyczności. Kilka pytań, które warto rozważyć:</a:t>
            </a:r>
          </a:p>
          <a:p>
            <a:pPr latinLnBrk="0"/>
            <a:endParaRPr lang="en-GB" sz="1200" noProof="0" dirty="0">
              <a:ea typeface="Public Sans"/>
              <a:sym typeface="Public Sans"/>
            </a:endParaRPr>
          </a:p>
          <a:p>
            <a:pPr marL="342900" indent="-342900" latinLnBrk="0">
              <a:buFont typeface="Arial" panose="020B0604020202020204" pitchFamily="34" charset="0"/>
              <a:buChar char="•"/>
            </a:pPr>
            <a:r>
              <a:rPr lang="en-GB" sz="1200" b="1" noProof="0" dirty="0">
                <a:sym typeface="Public Sans"/>
              </a:rPr>
              <a:t>Funkcjonalność: </a:t>
            </a:r>
            <a:r>
              <a:rPr lang="en-GB" sz="1200" noProof="0" dirty="0">
                <a:sym typeface="Public Sans"/>
              </a:rPr>
              <a:t>Czy narzędzie spełnia nasze potrzeby energetyczne?</a:t>
            </a:r>
          </a:p>
          <a:p>
            <a:pPr marL="342900" indent="-342900" latinLnBrk="0">
              <a:buFont typeface="Arial" panose="020B0604020202020204" pitchFamily="34" charset="0"/>
              <a:buChar char="•"/>
            </a:pPr>
            <a:r>
              <a:rPr lang="en-GB" sz="1200" b="1" noProof="0" dirty="0">
                <a:sym typeface="Public Sans"/>
              </a:rPr>
              <a:t>Użyteczność: </a:t>
            </a:r>
            <a:r>
              <a:rPr lang="en-GB" sz="1200" noProof="0" dirty="0">
                <a:sym typeface="Public Sans"/>
              </a:rPr>
              <a:t>Czy narzędzie jest łatwe w użyciu? </a:t>
            </a:r>
          </a:p>
          <a:p>
            <a:pPr marL="342900" indent="-342900" latinLnBrk="0">
              <a:buFont typeface="Arial" panose="020B0604020202020204" pitchFamily="34" charset="0"/>
              <a:buChar char="•"/>
            </a:pPr>
            <a:r>
              <a:rPr lang="en-GB" sz="1200" b="1" noProof="0" dirty="0">
                <a:sym typeface="Public Sans"/>
              </a:rPr>
              <a:t>Integracja: </a:t>
            </a:r>
            <a:r>
              <a:rPr lang="en-GB" sz="1200" noProof="0" dirty="0">
                <a:sym typeface="Public Sans"/>
              </a:rPr>
              <a:t>Czy to narzędzie współpracuje z istniejącymi systemami?</a:t>
            </a:r>
          </a:p>
          <a:p>
            <a:pPr marL="342900" indent="-342900" latinLnBrk="0">
              <a:buFont typeface="Arial" panose="020B0604020202020204" pitchFamily="34" charset="0"/>
              <a:buChar char="•"/>
            </a:pPr>
            <a:r>
              <a:rPr lang="en-GB" sz="1200" b="1" noProof="0" dirty="0">
                <a:sym typeface="Public Sans"/>
              </a:rPr>
              <a:t>Skalowalność: </a:t>
            </a:r>
            <a:r>
              <a:rPr lang="en-GB" sz="1200" noProof="0" dirty="0">
                <a:sym typeface="Public Sans"/>
              </a:rPr>
              <a:t>Czy narzędzie to może rozwijać się wraz z naszą społecznością? </a:t>
            </a:r>
          </a:p>
          <a:p>
            <a:pPr marL="342900" indent="-342900" latinLnBrk="0">
              <a:buFont typeface="Arial" panose="020B0604020202020204" pitchFamily="34" charset="0"/>
              <a:buChar char="•"/>
            </a:pPr>
            <a:r>
              <a:rPr lang="en-GB" sz="1200" b="1" noProof="0" dirty="0">
                <a:sym typeface="Public Sans"/>
              </a:rPr>
              <a:t>Opłacalność: </a:t>
            </a:r>
            <a:r>
              <a:rPr lang="en-GB" sz="1200" noProof="0" dirty="0">
                <a:sym typeface="Public Sans"/>
              </a:rPr>
              <a:t>Czy korzyści przewyższają dodatkowe koszty?</a:t>
            </a:r>
          </a:p>
          <a:p>
            <a:pPr marL="342900" indent="-342900" latinLnBrk="0">
              <a:buFont typeface="Arial" panose="020B0604020202020204" pitchFamily="34" charset="0"/>
              <a:buChar char="•"/>
            </a:pPr>
            <a:r>
              <a:rPr lang="en-GB" sz="1200" b="1" noProof="0" dirty="0">
                <a:sym typeface="Public Sans"/>
              </a:rPr>
              <a:t>Wsparcie i szkolenia: </a:t>
            </a:r>
            <a:r>
              <a:rPr lang="en-GB" sz="1200" noProof="0" dirty="0">
                <a:sym typeface="Public Sans"/>
              </a:rPr>
              <a:t>Czy wsparcie jest łatwo dostępne?</a:t>
            </a:r>
          </a:p>
          <a:p>
            <a:pPr marL="342900" indent="-342900" latinLnBrk="0">
              <a:buFont typeface="Arial" panose="020B0604020202020204" pitchFamily="34" charset="0"/>
              <a:buChar char="•"/>
            </a:pPr>
            <a:r>
              <a:rPr lang="en-GB" sz="1200" b="1" noProof="0" dirty="0">
                <a:sym typeface="Public Sans"/>
              </a:rPr>
              <a:t>Bezpieczeństwo: </a:t>
            </a:r>
            <a:r>
              <a:rPr lang="en-GB" sz="1200" noProof="0" dirty="0">
                <a:sym typeface="Public Sans"/>
              </a:rPr>
              <a:t>Czy dane i prywatność są chronione? </a:t>
            </a:r>
          </a:p>
          <a:p>
            <a:pPr marL="342900" indent="-342900" latinLnBrk="0">
              <a:buFont typeface="Arial" panose="020B0604020202020204" pitchFamily="34" charset="0"/>
              <a:buChar char="•"/>
            </a:pPr>
            <a:r>
              <a:rPr lang="en-GB" sz="1200" b="1" noProof="0" dirty="0">
                <a:sym typeface="Public Sans"/>
              </a:rPr>
              <a:t>Elastyczność: </a:t>
            </a:r>
            <a:r>
              <a:rPr lang="en-GB" sz="1200" noProof="0" dirty="0">
                <a:sym typeface="Public Sans"/>
              </a:rPr>
              <a:t>Czy narzędzie można dostosować do naszych potrzeb? </a:t>
            </a:r>
          </a:p>
          <a:p>
            <a:pPr marL="342900" indent="-342900" latinLnBrk="0">
              <a:buFont typeface="Arial" panose="020B0604020202020204" pitchFamily="34" charset="0"/>
              <a:buChar char="•"/>
            </a:pPr>
            <a:r>
              <a:rPr lang="en-GB" sz="1200" b="1" noProof="0" dirty="0">
                <a:sym typeface="Public Sans"/>
              </a:rPr>
              <a:t>Opinie użytkowników: </a:t>
            </a:r>
            <a:r>
              <a:rPr lang="en-GB" sz="1200" noProof="0" dirty="0">
                <a:sym typeface="Public Sans"/>
              </a:rPr>
              <a:t>Czy inni są zadowoleni z tego narzędzia?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94749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Kolejne kroki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Jeśli chcesz dowiedzieć się więcej o narzędziach, usługach i produktach wspierających wspólnoty energetyczne, przydatne mogą okazać się następujące zasoby: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Przeczytaj </a:t>
            </a:r>
            <a:r>
              <a:rPr lang="en-US" altLang="ko-KR" sz="1200" dirty="0">
                <a:solidFill>
                  <a:srgbClr val="373737"/>
                </a:solidFill>
                <a:ea typeface="맑은 고딕"/>
              </a:rPr>
              <a:t>publikację Komisji Europejskiej </a:t>
            </a:r>
            <a:r>
              <a:rPr lang="en-US" altLang="ko-KR" sz="1200" i="1" dirty="0">
                <a:solidFill>
                  <a:srgbClr val="373737"/>
                </a:solidFill>
                <a:ea typeface="맑은 고딕"/>
                <a:hlinkClick r:id="rId3"/>
              </a:rPr>
              <a:t>„Repozytorium społeczności energetycznych: narzędzia cyfrowe dla społeczności energetycznych</a:t>
            </a:r>
            <a:r>
              <a:rPr lang="en-US" altLang="ko-KR" sz="1200" i="1" dirty="0">
                <a:solidFill>
                  <a:srgbClr val="373737"/>
                </a:solidFill>
                <a:ea typeface="맑은 고딕"/>
              </a:rPr>
              <a:t>”.  </a:t>
            </a:r>
            <a:endParaRPr lang="en-US" altLang="ko-KR" sz="1200" i="1" dirty="0">
              <a:solidFill>
                <a:srgbClr val="373737"/>
              </a:solidFill>
              <a:ea typeface="맑은 고딕"/>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Calibri"/>
              </a:rPr>
              <a:t>Zapoznaj się z zestawem krótkich kursów Every1: </a:t>
            </a:r>
            <a:r>
              <a:rPr lang="en-US" sz="1200" i="1" dirty="0">
                <a:solidFill>
                  <a:srgbClr val="373737"/>
                </a:solidFill>
                <a:ea typeface="Calibri"/>
                <a:hlinkClick r:id="rId4"/>
              </a:rPr>
              <a:t>Podstawy energii cyfrowej</a:t>
            </a:r>
            <a:r>
              <a:rPr lang="en-US" sz="1200" i="1" dirty="0">
                <a:solidFill>
                  <a:srgbClr val="373737"/>
                </a:solidFill>
                <a:ea typeface="Calibri"/>
              </a:rPr>
              <a:t>.</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Przeczytaj artykuł badawczy Energy Reports pt. </a:t>
            </a:r>
            <a:r>
              <a:rPr lang="en-US" altLang="ko-KR" sz="1200" i="1" dirty="0">
                <a:solidFill>
                  <a:srgbClr val="373737"/>
                </a:solidFill>
                <a:ea typeface="맑은 고딕"/>
                <a:cs typeface="Calibri"/>
                <a:hlinkClick r:id="rId5"/>
              </a:rPr>
              <a:t>„Narzędzia modelowania do oceny społeczności energii odnawialnej</a:t>
            </a:r>
            <a:r>
              <a:rPr lang="en-US" altLang="ko-KR" sz="1200" i="1" dirty="0">
                <a:solidFill>
                  <a:srgbClr val="373737"/>
                </a:solidFill>
                <a:ea typeface="맑은 고딕"/>
                <a:cs typeface="Calibri"/>
              </a:rPr>
              <a:t>”. </a:t>
            </a:r>
          </a:p>
          <a:p>
            <a:pPr algn="ctr" latinLnBrk="0"/>
            <a:r>
              <a:rPr lang="en-US" sz="1200" dirty="0">
                <a:solidFill>
                  <a:srgbClr val="373737"/>
                </a:solidFill>
                <a:ea typeface="Calibri"/>
                <a:hlinkClick r:id="rId6"/>
              </a:rPr>
              <a:t>Dowiedz się więcej o materiałach edukacyjnych projektu Every1.</a:t>
            </a:r>
            <a:endParaRPr lang="en-US" dirty="0"/>
          </a:p>
          <a:p>
            <a:pPr algn="ctr" latinLnBrk="0"/>
            <a:endParaRPr lang="en-US" altLang="ko-KR" sz="1200" dirty="0">
              <a:solidFill>
                <a:srgbClr val="373737"/>
              </a:solidFill>
              <a:ea typeface="맑은 고딕"/>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5429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Podziękowania</a:t>
            </a:r>
          </a:p>
          <a:p>
            <a:pPr latinLnBrk="0"/>
            <a:r>
              <a:rPr lang="en-GB" dirty="0"/>
              <a:t>Niniejszy zestaw slajdów </a:t>
            </a:r>
            <a:r>
              <a:rPr lang="en-GB" i="1" dirty="0"/>
              <a:t>„Społeczności energetyczne: podstawy informatyki” </a:t>
            </a:r>
            <a:r>
              <a:rPr lang="en-GB" dirty="0"/>
              <a:t>został opracowany w ramach projektu Every1 i jest objęty licencją </a:t>
            </a:r>
            <a:r>
              <a:rPr lang="en-GB" dirty="0">
                <a:hlinkClick r:id="rId3"/>
              </a:rPr>
              <a:t>CC BY-SA 4.0</a:t>
            </a:r>
            <a:r>
              <a:rPr lang="en-GB" dirty="0"/>
              <a:t>, o ile nie zaznaczono inaczej. </a:t>
            </a:r>
          </a:p>
          <a:p>
            <a:pPr latinLnBrk="0"/>
            <a:endParaRPr lang="en-GB" dirty="0"/>
          </a:p>
          <a:p>
            <a:pPr latinLnBrk="0"/>
            <a:r>
              <a:rPr lang="en-GB" dirty="0"/>
              <a:t>W prezentacji wykorzystano następujące zdjęcia: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Zdjęcie na okładce: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autorstwa </a:t>
            </a:r>
            <a:r>
              <a:rPr lang="en-US" dirty="0" err="1">
                <a:solidFill>
                  <a:schemeClr val="dk1"/>
                </a:solidFill>
                <a:ea typeface="Public Sans"/>
                <a:cs typeface="Public Sans"/>
                <a:sym typeface="Public Sans"/>
              </a:rPr>
              <a:t>Patricka Verstappena </a:t>
            </a:r>
            <a:r>
              <a:rPr lang="en-US" dirty="0">
                <a:solidFill>
                  <a:schemeClr val="dk1"/>
                </a:solidFill>
                <a:ea typeface="Public Sans"/>
                <a:cs typeface="Public Sans"/>
                <a:sym typeface="Public Sans"/>
              </a:rPr>
              <a:t>na licencji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Zdjęcie w tekście wprowadzenia: </a:t>
            </a:r>
            <a:r>
              <a:rPr lang="en-US" i="1" dirty="0">
                <a:solidFill>
                  <a:schemeClr val="dk1"/>
                </a:solidFill>
                <a:ea typeface="Public Sans"/>
                <a:cs typeface="Public Sans"/>
                <a:sym typeface="Public Sans"/>
              </a:rPr>
              <a:t>„Papier obok </a:t>
            </a:r>
            <a:r>
              <a:rPr lang="en-US" i="1" dirty="0" err="1">
                <a:solidFill>
                  <a:schemeClr val="dk1"/>
                </a:solidFill>
                <a:ea typeface="Public Sans"/>
                <a:cs typeface="Public Sans"/>
                <a:sym typeface="Public Sans"/>
              </a:rPr>
              <a:t>MacBooka” </a:t>
            </a:r>
            <a:r>
              <a:rPr lang="en-US" dirty="0">
                <a:solidFill>
                  <a:schemeClr val="dk1"/>
                </a:solidFill>
                <a:ea typeface="Public Sans"/>
                <a:cs typeface="Public Sans"/>
                <a:sym typeface="Public Sans"/>
              </a:rPr>
              <a:t>autorstwa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Lukasa na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Pytanie pierwsze: </a:t>
            </a:r>
            <a:r>
              <a:rPr lang="en-US" sz="1200" dirty="0">
                <a:solidFill>
                  <a:schemeClr val="dk1"/>
                </a:solidFill>
                <a:ea typeface="Public Sans"/>
                <a:cs typeface="Public Sans"/>
                <a:sym typeface="Public Sans"/>
                <a:hlinkClick r:id="rId7"/>
              </a:rPr>
              <a:t>„Digital City” </a:t>
            </a:r>
            <a:r>
              <a:rPr lang="en-US" sz="1200" dirty="0">
                <a:solidFill>
                  <a:schemeClr val="dk1"/>
                </a:solidFill>
                <a:ea typeface="Public Sans"/>
                <a:cs typeface="Public Sans"/>
                <a:sym typeface="Public Sans"/>
              </a:rPr>
              <a:t>autorstwa scratch-media na licencji </a:t>
            </a:r>
            <a:r>
              <a:rPr lang="en-US" sz="1200" dirty="0">
                <a:solidFill>
                  <a:schemeClr val="dk1"/>
                </a:solidFill>
                <a:ea typeface="Public Sans"/>
                <a:cs typeface="Public Sans"/>
                <a:sym typeface="Public Sans"/>
                <a:hlinkClick r:id="rId5"/>
              </a:rPr>
              <a:t>CC BY-NC-ND 2.0</a:t>
            </a:r>
            <a:r>
              <a:rPr lang="en-US" sz="12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Pytanie drugie: </a:t>
            </a:r>
            <a:r>
              <a:rPr lang="en-US" sz="1200" dirty="0">
                <a:solidFill>
                  <a:schemeClr val="dk1"/>
                </a:solidFill>
                <a:ea typeface="Public Sans"/>
                <a:cs typeface="Public Sans"/>
                <a:sym typeface="Public Sans"/>
                <a:hlinkClick r:id="rId8"/>
              </a:rPr>
              <a:t>solar </a:t>
            </a:r>
            <a:r>
              <a:rPr lang="en-US" sz="1200" dirty="0">
                <a:solidFill>
                  <a:schemeClr val="dk1"/>
                </a:solidFill>
                <a:ea typeface="Public Sans"/>
                <a:cs typeface="Public Sans"/>
                <a:sym typeface="Public Sans"/>
              </a:rPr>
              <a:t>autorstwa </a:t>
            </a:r>
            <a:r>
              <a:rPr lang="en-US" sz="1200" dirty="0" err="1">
                <a:solidFill>
                  <a:schemeClr val="dk1"/>
                </a:solidFill>
                <a:ea typeface="Public Sans"/>
                <a:cs typeface="Public Sans"/>
                <a:sym typeface="Public Sans"/>
              </a:rPr>
              <a:t>betmari </a:t>
            </a:r>
            <a:r>
              <a:rPr lang="en-US" sz="1200" dirty="0">
                <a:solidFill>
                  <a:schemeClr val="dk1"/>
                </a:solidFill>
                <a:ea typeface="Public Sans"/>
                <a:cs typeface="Public Sans"/>
                <a:sym typeface="Public Sans"/>
              </a:rPr>
              <a:t>na licencji </a:t>
            </a:r>
            <a:r>
              <a:rPr lang="en-US" sz="1200" dirty="0">
                <a:solidFill>
                  <a:schemeClr val="dk1"/>
                </a:solidFill>
                <a:ea typeface="Public Sans"/>
                <a:cs typeface="Public Sans"/>
                <a:sym typeface="Public Sans"/>
                <a:hlinkClick r:id="rId9"/>
              </a:rPr>
              <a:t>CC BY-NC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Pytanie trzecie: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autorstwa Alana Levine'a na licencji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Pytanie czwarte: </a:t>
            </a:r>
            <a:r>
              <a:rPr lang="en-US" sz="1200" dirty="0">
                <a:solidFill>
                  <a:schemeClr val="dk1"/>
                </a:solidFill>
                <a:ea typeface="Public Sans"/>
                <a:cs typeface="Public Sans"/>
                <a:sym typeface="Public Sans"/>
                <a:hlinkClick r:id="rId12"/>
              </a:rPr>
              <a:t>Solar façade </a:t>
            </a:r>
            <a:r>
              <a:rPr lang="en-US" sz="1200" dirty="0">
                <a:solidFill>
                  <a:schemeClr val="dk1"/>
                </a:solidFill>
                <a:ea typeface="Public Sans"/>
                <a:cs typeface="Public Sans"/>
                <a:sym typeface="Public Sans"/>
              </a:rPr>
              <a:t>autorstwa La Citta Vita na licencji </a:t>
            </a:r>
            <a:r>
              <a:rPr lang="en-US" sz="1200" dirty="0">
                <a:solidFill>
                  <a:schemeClr val="dk1"/>
                </a:solidFill>
                <a:ea typeface="Public Sans"/>
                <a:cs typeface="Public Sans"/>
                <a:sym typeface="Public Sans"/>
                <a:hlinkClick r:id="rId13"/>
              </a:rPr>
              <a:t>CC BY-SA 2.0</a:t>
            </a:r>
            <a:r>
              <a:rPr lang="en-US" sz="12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Pytanie piąte: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autorstwa Mike Lawrence jest objęte licencją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Pytanie szóste: </a:t>
            </a:r>
            <a:r>
              <a:rPr lang="en-US" sz="1200" dirty="0">
                <a:solidFill>
                  <a:schemeClr val="dk1"/>
                </a:solidFill>
                <a:ea typeface="Public Sans"/>
                <a:cs typeface="Public Sans"/>
                <a:sym typeface="Public Sans"/>
                <a:hlinkClick r:id="rId16"/>
              </a:rPr>
              <a:t>Moss Community Energy Launch </a:t>
            </a:r>
            <a:r>
              <a:rPr lang="en-US" sz="1200" dirty="0">
                <a:solidFill>
                  <a:schemeClr val="dk1"/>
                </a:solidFill>
                <a:ea typeface="Public Sans"/>
                <a:cs typeface="Public Sans"/>
                <a:sym typeface="Public Sans"/>
              </a:rPr>
              <a:t>autorstwa 10 10 jest objęte licencją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Pytanie siódme: </a:t>
            </a:r>
            <a:r>
              <a:rPr lang="en-US" dirty="0">
                <a:solidFill>
                  <a:schemeClr val="dk1"/>
                </a:solidFill>
                <a:ea typeface="Public Sans"/>
                <a:cs typeface="Public Sans"/>
                <a:sym typeface="Public Sans"/>
                <a:hlinkClick r:id="rId17"/>
              </a:rPr>
              <a:t>Pytanie 1 </a:t>
            </a:r>
            <a:r>
              <a:rPr lang="en-US" dirty="0">
                <a:solidFill>
                  <a:schemeClr val="dk1"/>
                </a:solidFill>
                <a:ea typeface="Public Sans"/>
                <a:cs typeface="Public Sans"/>
                <a:sym typeface="Public Sans"/>
              </a:rPr>
              <a:t>autorstwa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jest </a:t>
            </a:r>
            <a:r>
              <a:rPr lang="en-US" sz="1200" dirty="0">
                <a:solidFill>
                  <a:schemeClr val="dk1"/>
                </a:solidFill>
                <a:ea typeface="Public Sans"/>
                <a:cs typeface="Public Sans"/>
                <a:sym typeface="Public Sans"/>
              </a:rPr>
              <a:t>objęte licencją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Dziękuję!</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0956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W niniejszej prezentacji omawiamy siedem pytań. Przed przejściem do kolejnego slajdu poświęć chwilę na rozważenie każdego z nich. </a:t>
            </a:r>
          </a:p>
          <a:p>
            <a:pPr latinLnBrk="0"/>
            <a:endParaRPr lang="en-GB" sz="1200" noProof="0" dirty="0">
              <a:solidFill>
                <a:srgbClr val="2B2C30"/>
              </a:solidFill>
              <a:sym typeface="Public Sans"/>
            </a:endParaRPr>
          </a:p>
          <a:p>
            <a:pPr latinLnBrk="0"/>
            <a:r>
              <a:rPr lang="en-GB" sz="1200" dirty="0">
                <a:solidFill>
                  <a:srgbClr val="2B2C30"/>
                </a:solidFill>
                <a:sym typeface="Public Sans"/>
              </a:rPr>
              <a:t>Możesz przechodzić przez każde pytanie po kolei. Alternatywnie możesz wybrać konkretne pytanie, które chcesz omówić w pierwszej kolejności, korzystając z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6378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Siedem pytań dotyczących społeczności energetycznych: podstawy IT</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Jaką rolę odgrywa infrastruktura informatyczna w społeczności energetycznej?</a:t>
            </a:r>
          </a:p>
          <a:p>
            <a:pPr marL="342900" indent="-342900" latinLnBrk="0">
              <a:buFont typeface="+mj-lt"/>
              <a:buAutoNum type="arabicPeriod"/>
            </a:pPr>
            <a:r>
              <a:rPr lang="en-US" sz="1200" dirty="0">
                <a:ea typeface="Public Sans"/>
                <a:cs typeface="Public Sans"/>
                <a:sym typeface="Public Sans"/>
              </a:rPr>
              <a:t>W jaki sposób kalkulatory energii słonecznej mogą wspierać proces podejmowania decyzji w społecznościach energetycznych?</a:t>
            </a:r>
          </a:p>
          <a:p>
            <a:pPr marL="342900" indent="-342900" latinLnBrk="0">
              <a:buFont typeface="+mj-lt"/>
              <a:buAutoNum type="arabicPeriod"/>
            </a:pPr>
            <a:r>
              <a:rPr lang="en-US" sz="1200" dirty="0">
                <a:ea typeface="Public Sans"/>
                <a:cs typeface="Public Sans"/>
                <a:sym typeface="Public Sans"/>
              </a:rPr>
              <a:t>W jaki sposób cyfrowe narzędzia do zarządzania energią mogą przynieść korzyści społecznościom energetycznym?</a:t>
            </a:r>
          </a:p>
          <a:p>
            <a:pPr marL="342900" indent="-342900" latinLnBrk="0">
              <a:buFont typeface="+mj-lt"/>
              <a:buAutoNum type="arabicPeriod"/>
            </a:pPr>
            <a:r>
              <a:rPr lang="en-US" sz="1200" dirty="0">
                <a:ea typeface="Public Sans"/>
                <a:cs typeface="Public Sans"/>
                <a:sym typeface="Public Sans"/>
              </a:rPr>
              <a:t>W jaki sposób kalkulatory renowacji i energii słonecznej wspierają decyzje dotyczące oszczędzania energii?</a:t>
            </a:r>
          </a:p>
          <a:p>
            <a:pPr marL="342900" indent="-342900" latinLnBrk="0">
              <a:buFont typeface="+mj-lt"/>
              <a:buAutoNum type="arabicPeriod"/>
            </a:pPr>
            <a:r>
              <a:rPr lang="en-US" sz="1200" dirty="0">
                <a:ea typeface="Public Sans"/>
                <a:cs typeface="Public Sans"/>
                <a:sym typeface="Public Sans"/>
              </a:rPr>
              <a:t>W jaki sposób platformy cyfrowe mogą usprawnić zarządzanie społecznością energetyczną?</a:t>
            </a:r>
          </a:p>
          <a:p>
            <a:pPr marL="342900" indent="-342900" latinLnBrk="0">
              <a:buFont typeface="+mj-lt"/>
              <a:buAutoNum type="arabicPeriod"/>
            </a:pPr>
            <a:r>
              <a:rPr lang="en-US" sz="1200" dirty="0">
                <a:ea typeface="Public Sans"/>
                <a:cs typeface="Public Sans"/>
                <a:sym typeface="Public Sans"/>
              </a:rPr>
              <a:t>W jaki sposób wspólnota energetyczna może zaangażować się w zarządzanie energią?</a:t>
            </a:r>
          </a:p>
          <a:p>
            <a:pPr marL="342900" indent="-342900" latinLnBrk="0">
              <a:buFont typeface="+mj-lt"/>
              <a:buAutoNum type="arabicPeriod"/>
            </a:pPr>
            <a:r>
              <a:rPr lang="en-US" sz="1200" dirty="0">
                <a:ea typeface="Public Sans"/>
                <a:cs typeface="Public Sans"/>
                <a:sym typeface="Public Sans"/>
              </a:rPr>
              <a:t>Jak wybrać odpowiednie narzędzia informatyczne dla naszej społeczności energetycznej?</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76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Rola infrastruktury informatycznej w społecznościach energetycznych </a:t>
            </a:r>
            <a:endParaRPr lang="en-US" sz="1050" kern="1200" dirty="0">
              <a:solidFill>
                <a:schemeClr val="bg1"/>
              </a:solidFill>
              <a:latin typeface="+mn-lt"/>
              <a:ea typeface="+mn-ea"/>
              <a:cs typeface="+mn-cs"/>
            </a:endParaRPr>
          </a:p>
          <a:p>
            <a:pPr algn="ctr" latinLnBrk="0"/>
            <a:r>
              <a:rPr lang="en-US" sz="1200" i="1" dirty="0">
                <a:solidFill>
                  <a:schemeClr val="accent5"/>
                </a:solidFill>
              </a:rPr>
              <a:t>Jaką rolę odgrywa infrastruktura informatyczna w społeczności energetycznej?</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85209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1. Rola infrastruktury informatycznej w społecznościach energetycznych </a:t>
            </a:r>
            <a:endParaRPr lang="en-US" sz="1050" dirty="0">
              <a:solidFill>
                <a:schemeClr val="bg1"/>
              </a:solidFill>
            </a:endParaRPr>
          </a:p>
          <a:p>
            <a:pPr latinLnBrk="0"/>
            <a:r>
              <a:rPr lang="en-US" sz="1200" dirty="0"/>
              <a:t>Systemy i struktury technologiczne w społeczności energetycznej: </a:t>
            </a:r>
          </a:p>
          <a:p>
            <a:pPr latinLnBrk="0"/>
            <a:endParaRPr lang="en-US" sz="1200" dirty="0"/>
          </a:p>
          <a:p>
            <a:pPr marL="342900" indent="-342900" latinLnBrk="0">
              <a:buFont typeface="Arial" panose="020B0604020202020204" pitchFamily="34" charset="0"/>
              <a:buChar char="•"/>
            </a:pPr>
            <a:r>
              <a:rPr lang="en-US" sz="1200" dirty="0"/>
              <a:t>Umożliwiają skuteczny udział i zaangażowanie w cyfrową transformację energetyczną. </a:t>
            </a:r>
          </a:p>
          <a:p>
            <a:pPr marL="342900" indent="-342900" latinLnBrk="0">
              <a:buFont typeface="Arial" panose="020B0604020202020204" pitchFamily="34" charset="0"/>
              <a:buChar char="•"/>
            </a:pPr>
            <a:r>
              <a:rPr lang="en-US" sz="1200" dirty="0"/>
              <a:t>Obejmują narzędzia, platformy i sieci zaprojektowane w celu zwiększenia potencjału, umiejętności i współpracy między zainteresowanymi stronami.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46869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Rola kalkulatorów energii słonecznej</a:t>
            </a:r>
            <a:endParaRPr lang="en-US" sz="1050" kern="1200" dirty="0">
              <a:solidFill>
                <a:schemeClr val="bg1"/>
              </a:solidFill>
              <a:latin typeface="+mn-lt"/>
              <a:ea typeface="+mn-ea"/>
              <a:cs typeface="+mn-cs"/>
            </a:endParaRPr>
          </a:p>
          <a:p>
            <a:pPr algn="ctr" latinLnBrk="0"/>
            <a:r>
              <a:rPr lang="en-US" sz="1200" i="1" dirty="0">
                <a:solidFill>
                  <a:schemeClr val="accent2"/>
                </a:solidFill>
              </a:rPr>
              <a:t>W jaki sposób kalkulatory energii słonecznej mogą wspierać proces podejmowania decyzji w społecznościach energetycznych?</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087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Rola kalkulatorów energii słonecznej: instalacja fotowoltaiczna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Kalkulatory słoneczne dostarczają danych dotyczących optymalnego rozmieszczenia, analizy kosztów i wydajności systemu paneli fotowoltaicznych (PV).</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587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Tabela zawierająca cztery wiersze i cztery kolumny. Kolumny mają następujące nagłówki: Narzędzie; Usługi; Korzyści dla społeczności energetycznej; W jaki sposób to narzędzie może wspierać społeczność energetyczną? Ponieważ każda komórka zawiera wiele punktów, każda komórka w wierszu zostanie ponumerowana od 1 do 4.</a:t>
            </a:r>
          </a:p>
          <a:p>
            <a:r>
              <a:rPr lang="en-GB" dirty="0"/>
              <a:t>Pierwszy wiersz danych zawiera następujące informacje: 1. System informacji geograficznej dotyczący fotowoltaiki (PVGIS) (na całym świecie). 2. </a:t>
            </a:r>
            <a:r>
              <a:rPr lang="fr-FR" dirty="0"/>
              <a:t>Symulacja wydajności fotowoltaicznej, analiza danych dotyczących nasłonecznienia, elastyczne opcje konfiguracji. 3. </a:t>
            </a:r>
            <a:r>
              <a:rPr lang="en-GB" dirty="0"/>
              <a:t>Dokładne szacunki dotyczące wydajności energetycznej, ocena kosztów, analiza z możliwością dostosowania. 4. Przemyślany projekt systemu, planowanie finansowe, porównanie scenariuszy.</a:t>
            </a:r>
          </a:p>
          <a:p>
            <a:r>
              <a:rPr lang="en-GB" dirty="0"/>
              <a:t>Drugi wiersz danych zawiera następujące informacje: 1. Kalkulator </a:t>
            </a:r>
            <a:r>
              <a:rPr lang="en-GB" dirty="0" err="1"/>
              <a:t>PVWatts</a:t>
            </a:r>
            <a:r>
              <a:rPr lang="en-GB" dirty="0"/>
              <a:t> NREL (na całym świecie). 2. Szacowanie produkcji energii, kompleksowe informacje o systemie, szczegółowe dane wejściowe systemu. 3. Szerokie zastosowanie, wiarygodne dane dotyczące zasobów słonecznych, łatwość obsługi. 4. Podejmowanie decyzji w oparciu o dane, analiza wydajności, przystępny interfejs.</a:t>
            </a:r>
          </a:p>
          <a:p>
            <a:r>
              <a:rPr lang="en-GB" dirty="0"/>
              <a:t>Trzeci wiersz danych zawiera następujące informacje: 1. Kalkulator </a:t>
            </a:r>
            <a:r>
              <a:rPr lang="en-GB" dirty="0" err="1"/>
              <a:t>EnergySage </a:t>
            </a:r>
            <a:r>
              <a:rPr lang="en-GB" dirty="0"/>
              <a:t>Solar (USA). 2. Indywidualne szacunki oszczędności energii słonecznej, interaktywne dane wprowadzane przez użytkownika. 3. Spersonalizowana analiza oszczędności, przejrzyste szacunki oszczędności kosztów, dostęp do ofert instalatorów. 4. Świadome decyzje inwestycyjne, uproszczenie złożonych danych, ułatwienie konkurencyjnych przetargów.</a:t>
            </a:r>
          </a:p>
          <a:p>
            <a:endParaRPr lang="en-GB" dirty="0"/>
          </a:p>
          <a:p>
            <a:r>
              <a:rPr lang="en-GB" dirty="0"/>
              <a:t>https://joint-research-centre.ec.europa.eu/photovoltaic-geographical-information-system-pvgis_en</a:t>
            </a:r>
          </a:p>
          <a:p>
            <a:r>
              <a:rPr lang="en-GB" dirty="0" err="1"/>
              <a:t>https://pvwatts.nrel.gov</a:t>
            </a:r>
            <a:endParaRPr lang="en-GB" dirty="0"/>
          </a:p>
          <a:p>
            <a:r>
              <a:rPr lang="en-GB" dirty="0"/>
              <a:t>https://www.energysage.com/solar/calculator/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90739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F25EBC24-DA7A-18B6-5F45-97FCDD024D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31" y="6177688"/>
            <a:ext cx="2438400" cy="511111"/>
          </a:xfrm>
          <a:prstGeom prst="rect">
            <a:avLst/>
          </a:prstGeom>
        </p:spPr>
      </p:pic>
      <p:sp>
        <p:nvSpPr>
          <p:cNvPr id="6" name="TextBox 5">
            <a:extLst>
              <a:ext uri="{FF2B5EF4-FFF2-40B4-BE49-F238E27FC236}">
                <a16:creationId xmlns:a16="http://schemas.microsoft.com/office/drawing/2014/main" id="{0E3CB40D-D6A3-5ADF-1C0C-AA932A48F4FA}"/>
              </a:ext>
            </a:extLst>
          </p:cNvPr>
          <p:cNvSpPr txBox="1"/>
          <p:nvPr userDrawn="1"/>
        </p:nvSpPr>
        <p:spPr>
          <a:xfrm>
            <a:off x="2555631" y="5992142"/>
            <a:ext cx="5029200" cy="861774"/>
          </a:xfrm>
          <a:prstGeom prst="rect">
            <a:avLst/>
          </a:prstGeom>
          <a:noFill/>
        </p:spPr>
        <p:txBody>
          <a:bodyPr wrap="square" rtlCol="0">
            <a:spAutoFit/>
          </a:bodyPr>
          <a:lstStyle/>
          <a:p>
            <a:pPr latinLnBrk="0" hangingPunct="0"/>
            <a:r>
              <a:rPr lang="pl-PL" sz="1000" b="0" i="0" kern="1200" noProof="1">
                <a:solidFill>
                  <a:schemeClr val="tx1"/>
                </a:solidFill>
                <a:effectLst/>
                <a:latin typeface="+mn-lt"/>
                <a:ea typeface="+mn-ea"/>
                <a:cs typeface="+mn-cs"/>
              </a:rPr>
              <a:t>Projekt ten otrzymał dofinansowanie z programu Unii Europejskiej „Horyzont” na rzecz badań naukowych i innowacji (2021–2027) na podstawie umowy o dotację nr 101075596. Odpowiedzialność za treść niniejszego materiału spoczywa wyłącznie na projekcie Every1 i niekoniecznie odzwierciedla opinię Unii Europejskiej. Prezentacja jest objęta licencją </a:t>
            </a:r>
            <a:r>
              <a:rPr lang="pl-PL"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pl-PL" sz="1000" b="0" i="0" kern="1200" noProof="1">
                <a:solidFill>
                  <a:schemeClr val="tx1"/>
                </a:solidFill>
                <a:effectLst/>
                <a:latin typeface="+mn-lt"/>
                <a:ea typeface="+mn-ea"/>
                <a:cs typeface="+mn-cs"/>
              </a:rPr>
              <a:t>chyba że zaznaczono inaczej. </a:t>
            </a:r>
            <a:endParaRPr lang="pl-PL"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om/uk/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tibber.com/en" TargetMode="External"/><Relationship Id="rId4" Type="http://schemas.openxmlformats.org/officeDocument/2006/relationships/hyperlink" Target="https://loop.h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fy.f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nergysavingtrust.org.uk/energy-at-home/energy-tools-and-calculators/" TargetMode="External"/><Relationship Id="rId4" Type="http://schemas.openxmlformats.org/officeDocument/2006/relationships/hyperlink" Target="https://www.iea.org/policies/17749-frances-maprimerenov-program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ego-n.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neoom.com/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id.eu/e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notesSlide" Target="../notesSlides/not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photovoltaic-geographical-information-system-pvgis_e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energysage.com/solar/calculator/" TargetMode="External"/><Relationship Id="rId4" Type="http://schemas.openxmlformats.org/officeDocument/2006/relationships/hyperlink" Target="https://pvwatts.nre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121531A2-2C3E-37F8-4611-645FF7F91C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792" y="1956180"/>
            <a:ext cx="4488208" cy="3436027"/>
          </a:xfrm>
          <a:prstGeom prst="rect">
            <a:avLst/>
          </a:prstGeom>
        </p:spPr>
      </p:pic>
      <p:sp>
        <p:nvSpPr>
          <p:cNvPr id="2" name="Title 1">
            <a:extLst>
              <a:ext uri="{FF2B5EF4-FFF2-40B4-BE49-F238E27FC236}">
                <a16:creationId xmlns:a16="http://schemas.microsoft.com/office/drawing/2014/main" id="{E8452B93-4298-7B4F-79FF-FE522035F0F5}"/>
              </a:ext>
            </a:extLst>
          </p:cNvPr>
          <p:cNvSpPr>
            <a:spLocks noGrp="1"/>
          </p:cNvSpPr>
          <p:nvPr>
            <p:ph type="title" idx="4294967295"/>
          </p:nvPr>
        </p:nvSpPr>
        <p:spPr>
          <a:xfrm>
            <a:off x="877388" y="1420532"/>
            <a:ext cx="6307183" cy="4507321"/>
          </a:xfrm>
          <a:prstGeom prst="rect">
            <a:avLst/>
          </a:prstGeom>
        </p:spPr>
        <p:txBody>
          <a:bodyPr/>
          <a:lstStyle/>
          <a:p>
            <a:pPr latinLnBrk="0"/>
            <a:r>
              <a:rPr lang="pl-PL" sz="7200" noProof="1"/>
              <a:t>Społeczności energetyczne: Podstawy IT</a:t>
            </a:r>
          </a:p>
        </p:txBody>
      </p:sp>
    </p:spTree>
    <p:extLst>
      <p:ext uri="{BB962C8B-B14F-4D97-AF65-F5344CB8AC3E}">
        <p14:creationId xmlns:p14="http://schemas.microsoft.com/office/powerpoint/2010/main" val="429175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288ED-1967-D3B8-0CCF-0FD0B5283981}"/>
              </a:ext>
            </a:extLst>
          </p:cNvPr>
          <p:cNvSpPr>
            <a:spLocks noGrp="1"/>
          </p:cNvSpPr>
          <p:nvPr>
            <p:ph type="title" idx="4294967295"/>
          </p:nvPr>
        </p:nvSpPr>
        <p:spPr>
          <a:xfrm>
            <a:off x="472440" y="781685"/>
            <a:ext cx="1132332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3. Rola cyfrowych narzędzi do zarządzania energią: elastyczność – wprowadzenie</a:t>
            </a:r>
            <a:endParaRPr lang="pl-PL" noProof="1">
              <a:effectLst/>
            </a:endParaRPr>
          </a:p>
          <a:p>
            <a:endParaRPr lang="pl-P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W jaki sposób cyfrowe narzędzia do zarządzania energią mogą przynieść korzyści społecznościom energetycznym?</a:t>
            </a:r>
          </a:p>
          <a:p>
            <a:pPr algn="ctr" latinLnBrk="0"/>
            <a:endParaRPr lang="en-US" sz="4400" i="1" dirty="0">
              <a:solidFill>
                <a:schemeClr val="accent5"/>
              </a:solidFill>
            </a:endParaRPr>
          </a:p>
        </p:txBody>
      </p:sp>
    </p:spTree>
    <p:extLst>
      <p:ext uri="{BB962C8B-B14F-4D97-AF65-F5344CB8AC3E}">
        <p14:creationId xmlns:p14="http://schemas.microsoft.com/office/powerpoint/2010/main" val="321330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73667" y="3591839"/>
            <a:ext cx="6542584" cy="1569660"/>
          </a:xfrm>
          <a:prstGeom prst="rect">
            <a:avLst/>
          </a:prstGeom>
          <a:noFill/>
        </p:spPr>
        <p:txBody>
          <a:bodyPr wrap="square" rtlCol="0">
            <a:spAutoFit/>
          </a:bodyPr>
          <a:lstStyle/>
          <a:p>
            <a:pPr latinLnBrk="0"/>
            <a:r>
              <a:rPr lang="en-GB" sz="2400" noProof="1">
                <a:sym typeface="Public Sans"/>
              </a:rPr>
              <a:t>Cyfrowe narzędzia do zarządzania energią optymalizują zużycie energii poprzez monitorowanie w czasie rzeczywistym, inteligentne analizy zużycia i zbiorowe poprawy wydajności.</a:t>
            </a:r>
            <a:endParaRPr lang="en-GB" sz="2400" noProof="1"/>
          </a:p>
        </p:txBody>
      </p:sp>
      <p:pic>
        <p:nvPicPr>
          <p:cNvPr id="7" name="Picture 6">
            <a:extLst>
              <a:ext uri="{FF2B5EF4-FFF2-40B4-BE49-F238E27FC236}">
                <a16:creationId xmlns:a16="http://schemas.microsoft.com/office/drawing/2014/main" id="{2A291104-3C74-A3CC-149D-6DDF50817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73" y="2116550"/>
            <a:ext cx="3452747" cy="4603663"/>
          </a:xfrm>
          <a:prstGeom prst="rect">
            <a:avLst/>
          </a:prstGeom>
        </p:spPr>
      </p:pic>
      <p:sp>
        <p:nvSpPr>
          <p:cNvPr id="3" name="Title 2">
            <a:extLst>
              <a:ext uri="{FF2B5EF4-FFF2-40B4-BE49-F238E27FC236}">
                <a16:creationId xmlns:a16="http://schemas.microsoft.com/office/drawing/2014/main" id="{D38A49AF-FE3D-6403-257B-5C507BE0CF5A}"/>
              </a:ext>
            </a:extLst>
          </p:cNvPr>
          <p:cNvSpPr>
            <a:spLocks noGrp="1"/>
          </p:cNvSpPr>
          <p:nvPr>
            <p:ph type="title" idx="4294967295"/>
          </p:nvPr>
        </p:nvSpPr>
        <p:spPr>
          <a:xfrm>
            <a:off x="452120" y="790987"/>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3. Rola cyfrowych narzędzi do zarządzania energią: elastyczność</a:t>
            </a:r>
            <a:endParaRPr lang="pl-PL" noProof="1">
              <a:effectLst/>
            </a:endParaRPr>
          </a:p>
          <a:p>
            <a:endParaRPr lang="pl-PL" noProof="1"/>
          </a:p>
        </p:txBody>
      </p:sp>
    </p:spTree>
    <p:extLst>
      <p:ext uri="{BB962C8B-B14F-4D97-AF65-F5344CB8AC3E}">
        <p14:creationId xmlns:p14="http://schemas.microsoft.com/office/powerpoint/2010/main" val="36631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B88119-EC8E-FED2-A938-7B68D6C38519}"/>
              </a:ext>
            </a:extLst>
          </p:cNvPr>
          <p:cNvSpPr>
            <a:spLocks noGrp="1"/>
          </p:cNvSpPr>
          <p:nvPr>
            <p:ph type="title" idx="4294967295"/>
          </p:nvPr>
        </p:nvSpPr>
        <p:spPr>
          <a:xfrm rot="16200000">
            <a:off x="556847" y="-6799815"/>
            <a:ext cx="10515600" cy="1325563"/>
          </a:xfrm>
          <a:prstGeom prst="rect">
            <a:avLst/>
          </a:prstGeom>
        </p:spPr>
        <p:txBody>
          <a:bodyPr anchor="b"/>
          <a:lstStyle/>
          <a:p>
            <a:r>
              <a:rPr lang="pl-PL" dirty="0"/>
              <a:t>Narzędzia: cyfrowe zarządzanie energią</a:t>
            </a:r>
          </a:p>
        </p:txBody>
      </p:sp>
      <p:graphicFrame>
        <p:nvGraphicFramePr>
          <p:cNvPr id="2" name="Table 1" descr="Tabela zawierająca cztery wiersze i cztery kolumny. Tak jak poprzednio, cztery kolumny mają następujące nagłówki: Narzędzie; Usługi; Korzyści dla wspólnoty energetycznej; W jaki sposób to narzędzie może wspierać wspólnotę energetyczną? Tak jak poprzednio, kilka komórek zawiera wiele punktów, dlatego komórki zostaną tutaj ponumerowane.&#13;&#10;Pierwszy wiersz danych: 1. EcoStruxure Facility Expert (na całym świecie). 2. Zintegrowane zdalne zarządzanie. 3. Zwiększona elastyczność operacyjna. 4. Optymalizacja oparta na danych. &#13;&#10;Drugi wiersz danych: 1. Loop (Wielka Brytania). 2. Kompleksowe monitorowanie energii, inteligentny dostęp do danych. 3. Informacje o zużyciu. 4. Praktyczne wskazówki dotyczące elastyczności.&#13;&#10;Trzeci wiersz danych: 1. Tibber (Szwecja, Norwegia, Niemcy, Holandia). 2. Dynamiczne pozyskiwanie energii, zarządzanie zużyciem w czasie rzeczywistym. 3. Przenoszenie obciążenia i redukcja kosztów, zwiększona zrównoważoność. 4. Zoptymalizowane podejmowanie decyzji dotyczących energii.&#13;&#10;&#13;&#10;">
            <a:extLst>
              <a:ext uri="{FF2B5EF4-FFF2-40B4-BE49-F238E27FC236}">
                <a16:creationId xmlns:a16="http://schemas.microsoft.com/office/drawing/2014/main" id="{96924E7E-0F00-9A16-26BA-8F6556934F5D}"/>
              </a:ext>
            </a:extLst>
          </p:cNvPr>
          <p:cNvGraphicFramePr>
            <a:graphicFrameLocks noGrp="1"/>
          </p:cNvGraphicFramePr>
          <p:nvPr>
            <p:extLst>
              <p:ext uri="{D42A27DB-BD31-4B8C-83A1-F6EECF244321}">
                <p14:modId xmlns:p14="http://schemas.microsoft.com/office/powerpoint/2010/main" val="3783848312"/>
              </p:ext>
            </p:extLst>
          </p:nvPr>
        </p:nvGraphicFramePr>
        <p:xfrm>
          <a:off x="352816" y="789140"/>
          <a:ext cx="11486367" cy="5785999"/>
        </p:xfrm>
        <a:graphic>
          <a:graphicData uri="http://schemas.openxmlformats.org/drawingml/2006/table">
            <a:tbl>
              <a:tblPr firstRow="1" firstCol="1" bandRow="1">
                <a:tableStyleId>{3B4B98B0-60AC-42C2-AFA5-B58CD77FA1E5}</a:tableStyleId>
              </a:tblPr>
              <a:tblGrid>
                <a:gridCol w="1971969">
                  <a:extLst>
                    <a:ext uri="{9D8B030D-6E8A-4147-A177-3AD203B41FA5}">
                      <a16:colId xmlns:a16="http://schemas.microsoft.com/office/drawing/2014/main" val="1956655456"/>
                    </a:ext>
                  </a:extLst>
                </a:gridCol>
                <a:gridCol w="3171466">
                  <a:extLst>
                    <a:ext uri="{9D8B030D-6E8A-4147-A177-3AD203B41FA5}">
                      <a16:colId xmlns:a16="http://schemas.microsoft.com/office/drawing/2014/main" val="3114145817"/>
                    </a:ext>
                  </a:extLst>
                </a:gridCol>
                <a:gridCol w="3171466">
                  <a:extLst>
                    <a:ext uri="{9D8B030D-6E8A-4147-A177-3AD203B41FA5}">
                      <a16:colId xmlns:a16="http://schemas.microsoft.com/office/drawing/2014/main" val="1035212580"/>
                    </a:ext>
                  </a:extLst>
                </a:gridCol>
                <a:gridCol w="3171466">
                  <a:extLst>
                    <a:ext uri="{9D8B030D-6E8A-4147-A177-3AD203B41FA5}">
                      <a16:colId xmlns:a16="http://schemas.microsoft.com/office/drawing/2014/main" val="1964108697"/>
                    </a:ext>
                  </a:extLst>
                </a:gridCol>
              </a:tblGrid>
              <a:tr h="728000">
                <a:tc>
                  <a:txBody>
                    <a:bodyPr/>
                    <a:lstStyle/>
                    <a:p>
                      <a:pPr algn="ctr" latinLnBrk="0"/>
                      <a:r>
                        <a:rPr lang="en-GB" sz="2000" noProof="0" dirty="0">
                          <a:latin typeface="+mn-lt"/>
                        </a:rPr>
                        <a:t>Narzędzie</a:t>
                      </a:r>
                    </a:p>
                  </a:txBody>
                  <a:tcPr anchor="ctr"/>
                </a:tc>
                <a:tc>
                  <a:txBody>
                    <a:bodyPr/>
                    <a:lstStyle/>
                    <a:p>
                      <a:pPr algn="ctr" latinLnBrk="0"/>
                      <a:r>
                        <a:rPr lang="en-GB" sz="2000" noProof="0" dirty="0">
                          <a:latin typeface="+mn-lt"/>
                        </a:rPr>
                        <a:t>Usługi</a:t>
                      </a:r>
                    </a:p>
                  </a:txBody>
                  <a:tcPr anchor="ctr"/>
                </a:tc>
                <a:tc>
                  <a:txBody>
                    <a:bodyPr/>
                    <a:lstStyle/>
                    <a:p>
                      <a:pPr algn="ctr" latinLnBrk="0"/>
                      <a:r>
                        <a:rPr lang="en-GB" sz="2000" noProof="0" dirty="0">
                          <a:latin typeface="+mn-lt"/>
                        </a:rPr>
                        <a:t>Korzyści dla społeczności energetycznej</a:t>
                      </a:r>
                    </a:p>
                  </a:txBody>
                  <a:tcPr anchor="ctr"/>
                </a:tc>
                <a:tc>
                  <a:txBody>
                    <a:bodyPr/>
                    <a:lstStyle/>
                    <a:p>
                      <a:pPr algn="ctr" latinLnBrk="0"/>
                      <a:r>
                        <a:rPr lang="en-GB" sz="2000" noProof="0" dirty="0">
                          <a:latin typeface="+mn-lt"/>
                        </a:rPr>
                        <a:t>W jaki sposób to narzędzie może wspierać społeczność energetyczną?</a:t>
                      </a:r>
                    </a:p>
                  </a:txBody>
                  <a:tcPr anchor="ctr"/>
                </a:tc>
                <a:extLst>
                  <a:ext uri="{0D108BD9-81ED-4DB2-BD59-A6C34878D82A}">
                    <a16:rowId xmlns:a16="http://schemas.microsoft.com/office/drawing/2014/main" val="3341151641"/>
                  </a:ext>
                </a:extLst>
              </a:tr>
              <a:tr h="1486839">
                <a:tc>
                  <a:txBody>
                    <a:bodyPr/>
                    <a:lstStyle/>
                    <a:p>
                      <a:pPr lvl="0" algn="ctr" latinLnBrk="0">
                        <a:buNone/>
                      </a:pPr>
                      <a:r>
                        <a:rPr lang="en-GB" sz="2000" b="1" i="0" u="none" strike="noStrike" baseline="0" noProof="0" dirty="0">
                          <a:solidFill>
                            <a:srgbClr val="000000"/>
                          </a:solidFill>
                          <a:latin typeface="+mn-lt"/>
                          <a:hlinkClick r:id="rId3"/>
                        </a:rPr>
                        <a:t>EcoStruxure Facility Expert</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(na całym świecie)</a:t>
                      </a:r>
                      <a:endParaRPr lang="en-GB" sz="2000" b="1"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Zintegrowane zdalne zarządzanie</a:t>
                      </a:r>
                      <a:endParaRPr lang="en-GB" sz="2000" noProof="0" dirty="0">
                        <a:latin typeface="+mn-lt"/>
                      </a:endParaRP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Zwiększona elastyczność operacyjna</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Optymalizacja oparta na danych</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4057794235"/>
                  </a:ext>
                </a:extLst>
              </a:tr>
              <a:tr h="1039660">
                <a:tc>
                  <a:txBody>
                    <a:bodyPr/>
                    <a:lstStyle/>
                    <a:p>
                      <a:pPr lvl="0" algn="ctr" latinLnBrk="0">
                        <a:buNone/>
                      </a:pPr>
                      <a:r>
                        <a:rPr lang="en-GB" sz="2000" b="1" i="0" u="none" strike="noStrike" baseline="0" noProof="0" dirty="0">
                          <a:solidFill>
                            <a:srgbClr val="000000"/>
                          </a:solidFill>
                          <a:latin typeface="+mn-lt"/>
                          <a:hlinkClick r:id="rId4"/>
                        </a:rPr>
                        <a:t>Loop</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(Wielka Brytania)</a:t>
                      </a:r>
                      <a:endParaRPr lang="en-GB" sz="2000"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Kompleksowe monitorowanie energii</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Inteligentny dostęp do danych</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Wgląd w zużycie</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Praktyczne wskazówki dotyczące elastyczności</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192137070"/>
                  </a:ext>
                </a:extLst>
              </a:tr>
              <a:tr h="1982680">
                <a:tc>
                  <a:txBody>
                    <a:bodyPr/>
                    <a:lstStyle/>
                    <a:p>
                      <a:pPr lvl="0" algn="ctr" latinLnBrk="0">
                        <a:buNone/>
                      </a:pPr>
                      <a:r>
                        <a:rPr lang="en-GB" sz="2000" b="1" i="0" u="none" strike="noStrike" baseline="0" noProof="0" dirty="0" err="1">
                          <a:solidFill>
                            <a:srgbClr val="000000"/>
                          </a:solidFill>
                          <a:latin typeface="+mn-lt"/>
                          <a:hlinkClick r:id="rId5"/>
                        </a:rPr>
                        <a:t>Tibber</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(Szwecja, Norwegia, Niemcy, Holandia)</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Dynamiczne pozyskiwanie energii</a:t>
                      </a:r>
                    </a:p>
                    <a:p>
                      <a:pPr marL="342900" lvl="0" indent="-342900" algn="l" latinLnBrk="0">
                        <a:buFont typeface="Arial"/>
                        <a:buChar char="•"/>
                      </a:pPr>
                      <a:r>
                        <a:rPr lang="en-GB" sz="2000" b="0" i="0" u="none" strike="noStrike" cap="none" noProof="0" dirty="0">
                          <a:solidFill>
                            <a:srgbClr val="000000"/>
                          </a:solidFill>
                          <a:latin typeface="+mn-lt"/>
                        </a:rPr>
                        <a:t>Zarządzanie zużyciem energii w czasie rzeczywistym</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Przenoszenie obciążenia i redukcja kosztów</a:t>
                      </a:r>
                    </a:p>
                    <a:p>
                      <a:pPr marL="342900" lvl="0" indent="-342900" algn="l" latinLnBrk="0">
                        <a:buFont typeface="Arial"/>
                        <a:buChar char="•"/>
                      </a:pPr>
                      <a:r>
                        <a:rPr lang="en-GB" sz="2000" b="0" i="0" u="none" strike="noStrike" cap="none" noProof="0" dirty="0">
                          <a:solidFill>
                            <a:srgbClr val="000000"/>
                          </a:solidFill>
                          <a:latin typeface="+mn-lt"/>
                        </a:rPr>
                        <a:t>Zwiększona zrównoważoność</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Zoptymalizowane podejmowanie decyzji dotyczących energii</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436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056-2B8A-4A37-608D-7D1423BB9147}"/>
              </a:ext>
            </a:extLst>
          </p:cNvPr>
          <p:cNvSpPr>
            <a:spLocks noGrp="1"/>
          </p:cNvSpPr>
          <p:nvPr>
            <p:ph type="title" idx="4294967295"/>
          </p:nvPr>
        </p:nvSpPr>
        <p:spPr>
          <a:xfrm>
            <a:off x="391160" y="822325"/>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4. Rola kalkulatorów renowacyjnych i solarnych – wprowadzenie</a:t>
            </a:r>
            <a:endParaRPr lang="pl-PL" noProof="1">
              <a:effectLst/>
            </a:endParaRPr>
          </a:p>
          <a:p>
            <a:endParaRPr lang="pl-P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64089" y="3181611"/>
            <a:ext cx="10797434" cy="2308324"/>
          </a:xfrm>
          <a:prstGeom prst="rect">
            <a:avLst/>
          </a:prstGeom>
          <a:noFill/>
        </p:spPr>
        <p:txBody>
          <a:bodyPr wrap="square" lIns="91440" tIns="45720" rIns="91440" bIns="45720" rtlCol="0" anchor="t">
            <a:spAutoFit/>
          </a:bodyPr>
          <a:lstStyle/>
          <a:p>
            <a:pPr algn="ctr" latinLnBrk="0"/>
            <a:r>
              <a:rPr lang="en-US" sz="4800" i="1" dirty="0">
                <a:solidFill>
                  <a:schemeClr val="accent2"/>
                </a:solidFill>
              </a:rPr>
              <a:t>W jaki sposób kalkulatory renowacyjne i słoneczne wspierają decyzje dotyczące oszczędzania energii?</a:t>
            </a:r>
          </a:p>
          <a:p>
            <a:pPr algn="ctr" latinLnBrk="0"/>
            <a:endParaRPr lang="en-US" sz="4800" i="1" dirty="0">
              <a:solidFill>
                <a:schemeClr val="accent2"/>
              </a:solidFill>
            </a:endParaRPr>
          </a:p>
        </p:txBody>
      </p:sp>
    </p:spTree>
    <p:extLst>
      <p:ext uri="{BB962C8B-B14F-4D97-AF65-F5344CB8AC3E}">
        <p14:creationId xmlns:p14="http://schemas.microsoft.com/office/powerpoint/2010/main" val="117590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A74F0-1B3B-FCB0-A1DC-6630ACEBD9AC}"/>
              </a:ext>
            </a:extLst>
          </p:cNvPr>
          <p:cNvSpPr>
            <a:spLocks noGrp="1"/>
          </p:cNvSpPr>
          <p:nvPr>
            <p:ph type="title" idx="4294967295"/>
          </p:nvPr>
        </p:nvSpPr>
        <p:spPr>
          <a:xfrm>
            <a:off x="543560" y="730885"/>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4. Rola kalkulatorów renowacyjnych i słonecznych</a:t>
            </a:r>
            <a:endParaRPr lang="pl-PL" noProof="1">
              <a:effectLst/>
            </a:endParaRPr>
          </a:p>
          <a:p>
            <a:endParaRPr lang="pl-PL"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962389" y="3429000"/>
            <a:ext cx="5551503" cy="1938992"/>
          </a:xfrm>
          <a:prstGeom prst="rect">
            <a:avLst/>
          </a:prstGeom>
          <a:noFill/>
        </p:spPr>
        <p:txBody>
          <a:bodyPr wrap="square" rtlCol="0">
            <a:spAutoFit/>
          </a:bodyPr>
          <a:lstStyle/>
          <a:p>
            <a:pPr latinLnBrk="0"/>
            <a:r>
              <a:rPr lang="en-GB" sz="2400" dirty="0">
                <a:sym typeface="Public Sans"/>
              </a:rPr>
              <a:t>Kalkulatory solarne </a:t>
            </a:r>
            <a:r>
              <a:rPr lang="en-GB" sz="2400" noProof="0" dirty="0">
                <a:sym typeface="Public Sans"/>
              </a:rPr>
              <a:t>zapewniają spersonalizowane plany renowacji, pomoc finansową i oparte na danych informacje pozwalające zoptymalizować efektywność energetyczną i inwestycje w energię odnawialną.</a:t>
            </a:r>
            <a:endParaRPr lang="en-GB" sz="2400" noProof="0" dirty="0"/>
          </a:p>
        </p:txBody>
      </p:sp>
      <p:pic>
        <p:nvPicPr>
          <p:cNvPr id="7" name="Picture 6">
            <a:extLst>
              <a:ext uri="{FF2B5EF4-FFF2-40B4-BE49-F238E27FC236}">
                <a16:creationId xmlns:a16="http://schemas.microsoft.com/office/drawing/2014/main" id="{A242E058-45DD-A83E-4DFD-03D10C1C64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69" y="2766662"/>
            <a:ext cx="5415995" cy="3050388"/>
          </a:xfrm>
          <a:prstGeom prst="rect">
            <a:avLst/>
          </a:prstGeom>
        </p:spPr>
      </p:pic>
    </p:spTree>
    <p:extLst>
      <p:ext uri="{BB962C8B-B14F-4D97-AF65-F5344CB8AC3E}">
        <p14:creationId xmlns:p14="http://schemas.microsoft.com/office/powerpoint/2010/main" val="489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A62AB-C88A-2D97-B1F4-B70D7C654733}"/>
              </a:ext>
            </a:extLst>
          </p:cNvPr>
          <p:cNvSpPr>
            <a:spLocks noGrp="1"/>
          </p:cNvSpPr>
          <p:nvPr>
            <p:ph type="title" idx="4294967295"/>
          </p:nvPr>
        </p:nvSpPr>
        <p:spPr>
          <a:xfrm flipV="1">
            <a:off x="756920" y="-1564640"/>
            <a:ext cx="259080" cy="253365"/>
          </a:xfrm>
          <a:prstGeom prst="rect">
            <a:avLst/>
          </a:prstGeom>
        </p:spPr>
        <p:txBody>
          <a:bodyPr/>
          <a:lstStyle/>
          <a:p>
            <a:r>
              <a:rPr lang="pl-PL" noProof="1"/>
              <a:t>Narzędzia: kalkulatory remontowe i słoneczne</a:t>
            </a:r>
          </a:p>
        </p:txBody>
      </p:sp>
      <p:graphicFrame>
        <p:nvGraphicFramePr>
          <p:cNvPr id="2" name="Table 1" descr="Tabela zawierająca cztery wiersze i cztery kolumny. Podobnie jak poprzednio, komórki zawierają wiele punktów, więc zostaną one tutaj ponumerowane. Pierwszy wiersz jest identyczny jak w poprzednich tabelach: 1. Narzędzie. 2. Usługa. 3. Korzyści dla wspólnoty energetycznej. 4. W jaki sposób to narzędzie może wspierać wspólnotę energetyczną?&#13;&#10;Pierwszy wiersz danych: 1. Effy (Francja). 2. Symulacja projektu i spersonalizowane badania, zintegrowane rozwiązania renowacyjne, dostęp do pomocy i premii. 3. Opłacalna renowacja, rozwiązania dostosowane do różnych budynków. 4. Dostęp do dotacji.&#13;&#10;Drugi wiersz danych. 1. MaPrimeRénov (Francja). 2. Pomoc na renowację finansowana przez rząd francuski, sprawdzanie kwalifikowalności i pomoc w składaniu wniosków. 3. Wsparcie finansowe na rzecz efektywności energetycznej. 4. Ograniczenie ryzyka inwestycyjnego.&#13;&#10;Trzeci wiersz danych. 1. Energy Saving Trust – narzędzia i kalkulatory energetyczne (Wielka Brytania). 2. Porady dotyczące poprawy efektywności energetycznej, kompleksowe kalkulatory energetyczne. 3. Holistyczna ocena energetyczna domu. 4. Planowanie renowacji oparte na danych, praktyczne zalecenia.&#13;&#10;&#13;&#10;&#13;&#10;">
            <a:extLst>
              <a:ext uri="{FF2B5EF4-FFF2-40B4-BE49-F238E27FC236}">
                <a16:creationId xmlns:a16="http://schemas.microsoft.com/office/drawing/2014/main" id="{22012A37-31DF-3643-5425-F2854B5528A3}"/>
              </a:ext>
            </a:extLst>
          </p:cNvPr>
          <p:cNvGraphicFramePr>
            <a:graphicFrameLocks noGrp="1"/>
          </p:cNvGraphicFramePr>
          <p:nvPr>
            <p:extLst>
              <p:ext uri="{D42A27DB-BD31-4B8C-83A1-F6EECF244321}">
                <p14:modId xmlns:p14="http://schemas.microsoft.com/office/powerpoint/2010/main" val="186007941"/>
              </p:ext>
            </p:extLst>
          </p:nvPr>
        </p:nvGraphicFramePr>
        <p:xfrm>
          <a:off x="421709" y="192979"/>
          <a:ext cx="11348581" cy="6472041"/>
        </p:xfrm>
        <a:graphic>
          <a:graphicData uri="http://schemas.openxmlformats.org/drawingml/2006/table">
            <a:tbl>
              <a:tblPr firstRow="1" firstCol="1" bandRow="1">
                <a:tableStyleId>{3B4B98B0-60AC-42C2-AFA5-B58CD77FA1E5}</a:tableStyleId>
              </a:tblPr>
              <a:tblGrid>
                <a:gridCol w="2308965">
                  <a:extLst>
                    <a:ext uri="{9D8B030D-6E8A-4147-A177-3AD203B41FA5}">
                      <a16:colId xmlns:a16="http://schemas.microsoft.com/office/drawing/2014/main" val="1956655456"/>
                    </a:ext>
                  </a:extLst>
                </a:gridCol>
                <a:gridCol w="3365326">
                  <a:extLst>
                    <a:ext uri="{9D8B030D-6E8A-4147-A177-3AD203B41FA5}">
                      <a16:colId xmlns:a16="http://schemas.microsoft.com/office/drawing/2014/main" val="3114145817"/>
                    </a:ext>
                  </a:extLst>
                </a:gridCol>
                <a:gridCol w="2837145">
                  <a:extLst>
                    <a:ext uri="{9D8B030D-6E8A-4147-A177-3AD203B41FA5}">
                      <a16:colId xmlns:a16="http://schemas.microsoft.com/office/drawing/2014/main" val="1035212580"/>
                    </a:ext>
                  </a:extLst>
                </a:gridCol>
                <a:gridCol w="2837145">
                  <a:extLst>
                    <a:ext uri="{9D8B030D-6E8A-4147-A177-3AD203B41FA5}">
                      <a16:colId xmlns:a16="http://schemas.microsoft.com/office/drawing/2014/main" val="1964108697"/>
                    </a:ext>
                  </a:extLst>
                </a:gridCol>
              </a:tblGrid>
              <a:tr h="904566">
                <a:tc>
                  <a:txBody>
                    <a:bodyPr/>
                    <a:lstStyle/>
                    <a:p>
                      <a:pPr algn="ctr" latinLnBrk="0"/>
                      <a:r>
                        <a:rPr lang="en-GB" sz="1800" dirty="0">
                          <a:latin typeface="+mn-lt"/>
                        </a:rPr>
                        <a:t>Narzędzie</a:t>
                      </a:r>
                    </a:p>
                  </a:txBody>
                  <a:tcPr anchor="ctr"/>
                </a:tc>
                <a:tc>
                  <a:txBody>
                    <a:bodyPr/>
                    <a:lstStyle/>
                    <a:p>
                      <a:pPr algn="ctr" latinLnBrk="0"/>
                      <a:r>
                        <a:rPr lang="en-GB" sz="1800" dirty="0">
                          <a:latin typeface="+mn-lt"/>
                        </a:rPr>
                        <a:t>Usługi</a:t>
                      </a:r>
                    </a:p>
                  </a:txBody>
                  <a:tcPr anchor="ctr"/>
                </a:tc>
                <a:tc>
                  <a:txBody>
                    <a:bodyPr/>
                    <a:lstStyle/>
                    <a:p>
                      <a:pPr algn="ctr" latinLnBrk="0"/>
                      <a:r>
                        <a:rPr lang="en-GB" sz="1800" dirty="0">
                          <a:latin typeface="+mn-lt"/>
                        </a:rPr>
                        <a:t>Korzyści dla społeczności energetycznej</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noProof="0" dirty="0">
                          <a:latin typeface="+mn-lt"/>
                        </a:rPr>
                        <a:t>W jaki sposób to narzędzie może wspierać społeczność energetyczną</a:t>
                      </a:r>
                      <a:r>
                        <a:rPr lang="en-GB" sz="1800" dirty="0">
                          <a:latin typeface="+mn-lt"/>
                        </a:rPr>
                        <a:t>?</a:t>
                      </a:r>
                    </a:p>
                  </a:txBody>
                  <a:tcPr anchor="ctr"/>
                </a:tc>
                <a:extLst>
                  <a:ext uri="{0D108BD9-81ED-4DB2-BD59-A6C34878D82A}">
                    <a16:rowId xmlns:a16="http://schemas.microsoft.com/office/drawing/2014/main" val="3341151641"/>
                  </a:ext>
                </a:extLst>
              </a:tr>
              <a:tr h="1809137">
                <a:tc>
                  <a:txBody>
                    <a:bodyPr/>
                    <a:lstStyle/>
                    <a:p>
                      <a:pPr lvl="0" algn="ctr" latinLnBrk="0">
                        <a:buNone/>
                      </a:pPr>
                      <a:r>
                        <a:rPr lang="en-GB" sz="1800" b="1" i="0" u="none" strike="noStrike" baseline="0" noProof="0" dirty="0">
                          <a:solidFill>
                            <a:srgbClr val="000000"/>
                          </a:solidFill>
                          <a:latin typeface="+mn-lt"/>
                          <a:hlinkClick r:id="rId3"/>
                        </a:rPr>
                        <a:t>Effy </a:t>
                      </a:r>
                      <a:endParaRPr lang="en-GB" sz="1800" b="1" i="0" u="none" strike="noStrike" baseline="0" noProof="0" dirty="0">
                        <a:solidFill>
                          <a:srgbClr val="000000"/>
                        </a:solidFill>
                        <a:latin typeface="+mn-lt"/>
                      </a:endParaRPr>
                    </a:p>
                    <a:p>
                      <a:pPr lvl="0" algn="ctr" latinLnBrk="0">
                        <a:buNone/>
                      </a:pPr>
                      <a:r>
                        <a:rPr lang="en-GB" sz="1800" b="1" i="0" u="none" strike="noStrike" baseline="0" noProof="0" dirty="0">
                          <a:solidFill>
                            <a:srgbClr val="000000"/>
                          </a:solidFill>
                          <a:latin typeface="+mn-lt"/>
                        </a:rPr>
                        <a:t>(Francja)</a:t>
                      </a:r>
                      <a:r>
                        <a:rPr lang="en-GB" sz="1800" b="0" i="0" u="none" strike="noStrike" baseline="0" noProof="0" dirty="0">
                          <a:solidFill>
                            <a:srgbClr val="000000"/>
                          </a:solidFill>
                          <a:latin typeface="+mn-lt"/>
                        </a:rPr>
                        <a:t> </a:t>
                      </a:r>
                      <a:endParaRPr lang="en-GB" sz="1800" dirty="0">
                        <a:latin typeface="+mn-lt"/>
                      </a:endParaRPr>
                    </a:p>
                  </a:txBody>
                  <a:tcPr anchor="ctr"/>
                </a:tc>
                <a:tc>
                  <a:txBody>
                    <a:bodyPr/>
                    <a:lstStyle/>
                    <a:p>
                      <a:pPr marL="342900" indent="-342900" algn="l" latinLnBrk="0">
                        <a:buFont typeface="Arial"/>
                        <a:buChar char="•"/>
                      </a:pPr>
                      <a:r>
                        <a:rPr lang="en-GB" sz="1800" b="0" i="0" u="none" strike="noStrike" noProof="0" dirty="0">
                          <a:latin typeface="+mn-lt"/>
                        </a:rPr>
                        <a:t>Symulacja projektu i spersonalizowane badania</a:t>
                      </a:r>
                    </a:p>
                    <a:p>
                      <a:pPr marL="342900" lvl="0" indent="-342900" algn="l" latinLnBrk="0">
                        <a:buFont typeface="Arial"/>
                        <a:buChar char="•"/>
                      </a:pPr>
                      <a:r>
                        <a:rPr lang="en-GB" sz="1800" b="0" i="0" u="none" strike="noStrike" noProof="0" dirty="0">
                          <a:latin typeface="+mn-lt"/>
                        </a:rPr>
                        <a:t>Zintegrowane rozwiązania renowacyjne</a:t>
                      </a:r>
                    </a:p>
                    <a:p>
                      <a:pPr marL="342900" lvl="0" indent="-342900" algn="l" latinLnBrk="0">
                        <a:buFont typeface="Arial"/>
                        <a:buChar char="•"/>
                      </a:pPr>
                      <a:r>
                        <a:rPr lang="en-GB" sz="1800" b="0" i="0" u="none" strike="noStrike" noProof="0" dirty="0">
                          <a:latin typeface="+mn-lt"/>
                        </a:rPr>
                        <a:t>Dostęp do pomocy i premii</a:t>
                      </a:r>
                    </a:p>
                  </a:txBody>
                  <a:tcPr anchor="ctr"/>
                </a:tc>
                <a:tc>
                  <a:txBody>
                    <a:bodyPr/>
                    <a:lstStyle/>
                    <a:p>
                      <a:pPr marL="342900" lvl="0" indent="-342900" algn="l" latinLnBrk="0">
                        <a:buFont typeface="Arial"/>
                        <a:buChar char="•"/>
                      </a:pPr>
                      <a:r>
                        <a:rPr lang="en-GB" sz="1800" b="0" i="0" u="none" strike="noStrike" cap="none" noProof="0" dirty="0">
                          <a:solidFill>
                            <a:srgbClr val="000000"/>
                          </a:solidFill>
                          <a:latin typeface="+mn-lt"/>
                        </a:rPr>
                        <a:t>Renowacja opłacalna</a:t>
                      </a:r>
                    </a:p>
                    <a:p>
                      <a:pPr marL="342900" lvl="0" indent="-342900" algn="l" latinLnBrk="0">
                        <a:buFont typeface="Arial"/>
                        <a:buChar char="•"/>
                      </a:pPr>
                      <a:r>
                        <a:rPr lang="en-GB" sz="1800" b="0" i="0" u="none" strike="noStrike" cap="none" noProof="0" dirty="0">
                          <a:solidFill>
                            <a:srgbClr val="000000"/>
                          </a:solidFill>
                          <a:latin typeface="+mn-lt"/>
                        </a:rPr>
                        <a:t>Rozwiązania dostosowane do różnych budynków</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Dostęp do dotacji</a:t>
                      </a:r>
                    </a:p>
                  </a:txBody>
                  <a:tcPr anchor="ctr"/>
                </a:tc>
                <a:extLst>
                  <a:ext uri="{0D108BD9-81ED-4DB2-BD59-A6C34878D82A}">
                    <a16:rowId xmlns:a16="http://schemas.microsoft.com/office/drawing/2014/main" val="4057794235"/>
                  </a:ext>
                </a:extLst>
              </a:tr>
              <a:tr h="1324352">
                <a:tc>
                  <a:txBody>
                    <a:bodyPr/>
                    <a:lstStyle/>
                    <a:p>
                      <a:pPr lvl="0" algn="ctr" latinLnBrk="0">
                        <a:buNone/>
                      </a:pPr>
                      <a:r>
                        <a:rPr lang="en-GB" sz="1800" b="1" i="0" u="none" strike="noStrike" baseline="0" noProof="0" dirty="0">
                          <a:solidFill>
                            <a:srgbClr val="000000"/>
                          </a:solidFill>
                          <a:latin typeface="+mn-lt"/>
                          <a:hlinkClick r:id="rId4"/>
                        </a:rPr>
                        <a:t>MaPrimeRénov</a:t>
                      </a:r>
                      <a:endParaRPr lang="en-GB" sz="1800" b="1" i="0" u="none" strike="noStrike" baseline="0" noProof="0" dirty="0">
                        <a:solidFill>
                          <a:srgbClr val="000000"/>
                        </a:solidFill>
                        <a:latin typeface="+mn-lt"/>
                      </a:endParaRPr>
                    </a:p>
                    <a:p>
                      <a:pPr lvl="0" algn="ctr" latinLnBrk="0">
                        <a:buNone/>
                      </a:pPr>
                      <a:r>
                        <a:rPr lang="en-GB" sz="1800" b="1" i="0" u="none" strike="noStrike" baseline="0" noProof="0" dirty="0">
                          <a:solidFill>
                            <a:srgbClr val="000000"/>
                          </a:solidFill>
                          <a:latin typeface="+mn-lt"/>
                        </a:rPr>
                        <a:t>(Francja) </a:t>
                      </a:r>
                      <a:endParaRPr lang="en-GB" sz="1800" b="1" dirty="0">
                        <a:latin typeface="+mn-lt"/>
                      </a:endParaRPr>
                    </a:p>
                  </a:txBody>
                  <a:tcPr anchor="ctr"/>
                </a:tc>
                <a:tc>
                  <a:txBody>
                    <a:bodyPr/>
                    <a:lstStyle/>
                    <a:p>
                      <a:pPr marL="342900" lvl="0" indent="-342900" algn="l" latinLnBrk="0">
                        <a:buClr>
                          <a:srgbClr val="000000"/>
                        </a:buClr>
                        <a:buFont typeface="Arial,Sans-Serif"/>
                        <a:buChar char="•"/>
                      </a:pPr>
                      <a:r>
                        <a:rPr lang="en-GB" sz="1800" b="0" i="0" u="none" strike="noStrike" cap="none" noProof="0" dirty="0">
                          <a:solidFill>
                            <a:srgbClr val="000000"/>
                          </a:solidFill>
                          <a:latin typeface="+mn-lt"/>
                        </a:rPr>
                        <a:t>Pomoc na renowację finansowana przez rząd francuski</a:t>
                      </a:r>
                    </a:p>
                    <a:p>
                      <a:pPr marL="342900" lvl="0" indent="-342900" algn="l" latinLnBrk="0">
                        <a:buClr>
                          <a:srgbClr val="000000"/>
                        </a:buClr>
                        <a:buFont typeface="Arial,Sans-Serif"/>
                        <a:buChar char="•"/>
                      </a:pPr>
                      <a:r>
                        <a:rPr lang="en-GB" sz="1800" b="0" i="0" u="none" strike="noStrike" cap="none" noProof="0" dirty="0">
                          <a:solidFill>
                            <a:srgbClr val="000000"/>
                          </a:solidFill>
                          <a:latin typeface="+mn-lt"/>
                        </a:rPr>
                        <a:t>Sprawdzenie kwalifikowalności i pomoc w składaniu wniosków</a:t>
                      </a:r>
                    </a:p>
                  </a:txBody>
                  <a:tcPr anchor="ctr"/>
                </a:tc>
                <a:tc>
                  <a:txBody>
                    <a:bodyPr/>
                    <a:lstStyle/>
                    <a:p>
                      <a:pPr marL="342900" indent="-342900" algn="l" latinLnBrk="0">
                        <a:buClr>
                          <a:srgbClr val="000000"/>
                        </a:buClr>
                        <a:buFont typeface="Arial,Sans-Serif"/>
                        <a:buChar char="•"/>
                      </a:pPr>
                      <a:r>
                        <a:rPr lang="en-GB" sz="1800" b="0" i="0" u="none" strike="noStrike" cap="none" noProof="0" dirty="0">
                          <a:solidFill>
                            <a:srgbClr val="000000"/>
                          </a:solidFill>
                          <a:latin typeface="+mn-lt"/>
                        </a:rPr>
                        <a:t>Wsparcie finansowe na rzecz efektywności energetycznej</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Ograniczenie ryzyka inwestycyjnego</a:t>
                      </a:r>
                    </a:p>
                  </a:txBody>
                  <a:tcPr anchor="ctr"/>
                </a:tc>
                <a:extLst>
                  <a:ext uri="{0D108BD9-81ED-4DB2-BD59-A6C34878D82A}">
                    <a16:rowId xmlns:a16="http://schemas.microsoft.com/office/drawing/2014/main" val="192137070"/>
                  </a:ext>
                </a:extLst>
              </a:tr>
              <a:tr h="2011144">
                <a:tc>
                  <a:txBody>
                    <a:bodyPr/>
                    <a:lstStyle/>
                    <a:p>
                      <a:pPr marL="0" lvl="0" indent="0" algn="ctr" latinLnBrk="0">
                        <a:lnSpc>
                          <a:spcPct val="100000"/>
                        </a:lnSpc>
                        <a:buNone/>
                      </a:pPr>
                      <a:r>
                        <a:rPr lang="en-GB" sz="1800" b="1" i="0" u="none" strike="noStrike" baseline="0" noProof="0" dirty="0">
                          <a:solidFill>
                            <a:srgbClr val="000000"/>
                          </a:solidFill>
                          <a:latin typeface="+mn-lt"/>
                          <a:hlinkClick r:id="rId5"/>
                        </a:rPr>
                        <a:t>Energy Saving Trust – narzędzia i kalkulatory energetyczne</a:t>
                      </a:r>
                      <a:endParaRPr lang="en-GB" sz="1800" b="1" i="0" u="none" strike="noStrike" baseline="0" noProof="0" dirty="0">
                        <a:solidFill>
                          <a:srgbClr val="000000"/>
                        </a:solidFill>
                        <a:latin typeface="+mn-lt"/>
                      </a:endParaRPr>
                    </a:p>
                    <a:p>
                      <a:pPr marL="0" lvl="0" indent="0" algn="ctr" latinLnBrk="0">
                        <a:lnSpc>
                          <a:spcPct val="100000"/>
                        </a:lnSpc>
                        <a:buNone/>
                      </a:pPr>
                      <a:r>
                        <a:rPr lang="en-GB" sz="1800" b="1" i="0" u="none" strike="noStrike" baseline="0" noProof="0" dirty="0">
                          <a:solidFill>
                            <a:srgbClr val="000000"/>
                          </a:solidFill>
                          <a:latin typeface="+mn-lt"/>
                        </a:rPr>
                        <a:t>(Wielka Brytania)</a:t>
                      </a:r>
                      <a:endParaRPr lang="en-GB" sz="1800" dirty="0">
                        <a:latin typeface="+mn-lt"/>
                      </a:endParaRP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Porady dotyczące poprawy efektywności energetycznej</a:t>
                      </a:r>
                    </a:p>
                    <a:p>
                      <a:pPr marL="342900" lvl="0" indent="-342900" algn="l" latinLnBrk="0">
                        <a:buFont typeface="Arial"/>
                        <a:buChar char="•"/>
                      </a:pPr>
                      <a:r>
                        <a:rPr lang="en-GB" sz="1800" b="0" i="0" u="none" strike="noStrike" cap="none" noProof="0" dirty="0">
                          <a:solidFill>
                            <a:srgbClr val="000000"/>
                          </a:solidFill>
                          <a:latin typeface="+mn-lt"/>
                        </a:rPr>
                        <a:t>Kompleksowe kalkulatory energetyczne</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Kompleksowa ocena energetyczna domu</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Planowanie renowacji oparte na danych</a:t>
                      </a:r>
                    </a:p>
                    <a:p>
                      <a:pPr marL="342900" lvl="0" indent="-342900" algn="l" latinLnBrk="0">
                        <a:buFont typeface="Arial"/>
                        <a:buChar char="•"/>
                      </a:pPr>
                      <a:r>
                        <a:rPr lang="en-GB" sz="1800" b="0" i="0" u="none" strike="noStrike" cap="none" noProof="0" dirty="0">
                          <a:solidFill>
                            <a:srgbClr val="000000"/>
                          </a:solidFill>
                          <a:latin typeface="+mn-lt"/>
                        </a:rPr>
                        <a:t>Praktyczne zalecenia</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39491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DAC6-590C-E168-A3A5-712F475F891F}"/>
              </a:ext>
            </a:extLst>
          </p:cNvPr>
          <p:cNvSpPr>
            <a:spLocks noGrp="1"/>
          </p:cNvSpPr>
          <p:nvPr>
            <p:ph type="title" idx="4294967295"/>
          </p:nvPr>
        </p:nvSpPr>
        <p:spPr>
          <a:xfrm>
            <a:off x="401320" y="832485"/>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5. Platformy cyfrowe: dzielenie się energią  – Wprowadzenie</a:t>
            </a:r>
            <a:endParaRPr lang="pl-PL" noProof="1">
              <a:effectLst/>
            </a:endParaRPr>
          </a:p>
          <a:p>
            <a:endParaRPr lang="pl-P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W jaki sposób platformy cyfrowe mogą usprawnić zarządzanie społecznością energetyczną?</a:t>
            </a:r>
          </a:p>
          <a:p>
            <a:pPr algn="ctr" latinLnBrk="0"/>
            <a:endParaRPr lang="en-US" sz="4800" i="1" dirty="0">
              <a:solidFill>
                <a:schemeClr val="accent2"/>
              </a:solidFill>
            </a:endParaRPr>
          </a:p>
        </p:txBody>
      </p:sp>
    </p:spTree>
    <p:extLst>
      <p:ext uri="{BB962C8B-B14F-4D97-AF65-F5344CB8AC3E}">
        <p14:creationId xmlns:p14="http://schemas.microsoft.com/office/powerpoint/2010/main" val="308734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974915" y="3844498"/>
            <a:ext cx="5839602" cy="830997"/>
          </a:xfrm>
          <a:prstGeom prst="rect">
            <a:avLst/>
          </a:prstGeom>
          <a:noFill/>
        </p:spPr>
        <p:txBody>
          <a:bodyPr wrap="square" rtlCol="0">
            <a:spAutoFit/>
          </a:bodyPr>
          <a:lstStyle/>
          <a:p>
            <a:pPr latinLnBrk="0"/>
            <a:r>
              <a:rPr lang="en-US" sz="2400" dirty="0">
                <a:sym typeface="Public Sans"/>
              </a:rPr>
              <a:t>Platformy cyfrowe wspierają usprawnianie operacji, rozliczeń i podejmowania decyzji.</a:t>
            </a:r>
            <a:endParaRPr lang="en-US" sz="2400" dirty="0"/>
          </a:p>
        </p:txBody>
      </p:sp>
      <p:pic>
        <p:nvPicPr>
          <p:cNvPr id="7" name="Picture 6">
            <a:extLst>
              <a:ext uri="{FF2B5EF4-FFF2-40B4-BE49-F238E27FC236}">
                <a16:creationId xmlns:a16="http://schemas.microsoft.com/office/drawing/2014/main" id="{45422D05-8D5C-C884-C37B-F95A79E24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953436"/>
            <a:ext cx="5538977" cy="2613122"/>
          </a:xfrm>
          <a:prstGeom prst="rect">
            <a:avLst/>
          </a:prstGeom>
        </p:spPr>
      </p:pic>
      <p:sp>
        <p:nvSpPr>
          <p:cNvPr id="2" name="Title 1">
            <a:extLst>
              <a:ext uri="{FF2B5EF4-FFF2-40B4-BE49-F238E27FC236}">
                <a16:creationId xmlns:a16="http://schemas.microsoft.com/office/drawing/2014/main" id="{309DCFF3-FB34-FF1F-08FC-2214F485BDAA}"/>
              </a:ext>
            </a:extLst>
          </p:cNvPr>
          <p:cNvSpPr>
            <a:spLocks noGrp="1"/>
          </p:cNvSpPr>
          <p:nvPr>
            <p:ph type="title" idx="4294967295"/>
          </p:nvPr>
        </p:nvSpPr>
        <p:spPr>
          <a:xfrm>
            <a:off x="411480" y="771525"/>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5. Platformy cyfrowe: dzielenie się energią  </a:t>
            </a:r>
            <a:endParaRPr lang="pl-PL" noProof="1">
              <a:effectLst/>
            </a:endParaRPr>
          </a:p>
          <a:p>
            <a:endParaRPr lang="pl-PL" noProof="1"/>
          </a:p>
        </p:txBody>
      </p:sp>
    </p:spTree>
    <p:extLst>
      <p:ext uri="{BB962C8B-B14F-4D97-AF65-F5344CB8AC3E}">
        <p14:creationId xmlns:p14="http://schemas.microsoft.com/office/powerpoint/2010/main" val="12057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355B8-9BD9-EE0C-33D7-1B24607558CE}"/>
              </a:ext>
            </a:extLst>
          </p:cNvPr>
          <p:cNvSpPr>
            <a:spLocks noGrp="1"/>
          </p:cNvSpPr>
          <p:nvPr>
            <p:ph type="title" idx="4294967295"/>
          </p:nvPr>
        </p:nvSpPr>
        <p:spPr>
          <a:xfrm flipV="1">
            <a:off x="909320" y="-1605280"/>
            <a:ext cx="167640" cy="131445"/>
          </a:xfrm>
          <a:prstGeom prst="rect">
            <a:avLst/>
          </a:prstGeom>
        </p:spPr>
        <p:txBody>
          <a:bodyPr/>
          <a:lstStyle/>
          <a:p>
            <a:r>
              <a:rPr lang="pl-PL" noProof="1"/>
              <a:t>Narzędzia: dzielenie się energią</a:t>
            </a:r>
          </a:p>
        </p:txBody>
      </p:sp>
      <p:graphicFrame>
        <p:nvGraphicFramePr>
          <p:cNvPr id="2" name="Table 1" descr="Tabela z czterema kolumnami i trzema wierszami. Komórki będą ponumerowane tak jak poprzednio. Nagłówki kolumn są takie same jak poprzednio: 1. Narzędzie. 2. Usługi. 3. Korzyści dla wspólnoty energetycznej. 4. W jaki sposób to narzędzie może wspierać wspólnotę energetyczną?Pierwszy wiersz danych: 1. eGon (Niemcy). 2. Portal internetowy, zarządzanie członkami, automatyczne rozliczanie i fakturowanie, cyfrowe zarządzanie umowami, rejestracja wspólnoty. 3. Usprawniona administracja i przejrzystość, jasne i przejrzyste ceny. 4. Dematerializacja procesu.&#13;&#10;Drugi wiersz danych: 1. Neoom (Niemcy, Austria, Czechy). 2. Kompleksowe rozwiązanie cyfrowe, tworzenie społeczności i inteligentne kojarzenie partnerów, cyfrowy pulpit nawigacyjny i zarządzanie energią. 3. Bezpieczeństwo cen energii elektrycznej i oszczędności kosztów, możliwości uzyskania przychodów i dostęp do zielonej energii, wzmocnienie pozycji społeczności. 4. Przejrzyste dane do podejmowania decyzji, ułatwione tworzenie społeczności, zautomatyzowane operacje.&#13;&#10;">
            <a:extLst>
              <a:ext uri="{FF2B5EF4-FFF2-40B4-BE49-F238E27FC236}">
                <a16:creationId xmlns:a16="http://schemas.microsoft.com/office/drawing/2014/main" id="{BBCC0903-2077-6162-06DE-3B41E2335B60}"/>
              </a:ext>
            </a:extLst>
          </p:cNvPr>
          <p:cNvGraphicFramePr>
            <a:graphicFrameLocks noGrp="1"/>
          </p:cNvGraphicFramePr>
          <p:nvPr>
            <p:extLst>
              <p:ext uri="{D42A27DB-BD31-4B8C-83A1-F6EECF244321}">
                <p14:modId xmlns:p14="http://schemas.microsoft.com/office/powerpoint/2010/main" val="1787828361"/>
              </p:ext>
            </p:extLst>
          </p:nvPr>
        </p:nvGraphicFramePr>
        <p:xfrm>
          <a:off x="283924" y="521197"/>
          <a:ext cx="11624151" cy="5761858"/>
        </p:xfrm>
        <a:graphic>
          <a:graphicData uri="http://schemas.openxmlformats.org/drawingml/2006/table">
            <a:tbl>
              <a:tblPr firstRow="1" firstCol="1" bandRow="1">
                <a:tableStyleId>{3B4B98B0-60AC-42C2-AFA5-B58CD77FA1E5}</a:tableStyleId>
              </a:tblPr>
              <a:tblGrid>
                <a:gridCol w="1718844">
                  <a:extLst>
                    <a:ext uri="{9D8B030D-6E8A-4147-A177-3AD203B41FA5}">
                      <a16:colId xmlns:a16="http://schemas.microsoft.com/office/drawing/2014/main" val="1956655456"/>
                    </a:ext>
                  </a:extLst>
                </a:gridCol>
                <a:gridCol w="3486289">
                  <a:extLst>
                    <a:ext uri="{9D8B030D-6E8A-4147-A177-3AD203B41FA5}">
                      <a16:colId xmlns:a16="http://schemas.microsoft.com/office/drawing/2014/main" val="3114145817"/>
                    </a:ext>
                  </a:extLst>
                </a:gridCol>
                <a:gridCol w="3209509">
                  <a:extLst>
                    <a:ext uri="{9D8B030D-6E8A-4147-A177-3AD203B41FA5}">
                      <a16:colId xmlns:a16="http://schemas.microsoft.com/office/drawing/2014/main" val="1035212580"/>
                    </a:ext>
                  </a:extLst>
                </a:gridCol>
                <a:gridCol w="3209509">
                  <a:extLst>
                    <a:ext uri="{9D8B030D-6E8A-4147-A177-3AD203B41FA5}">
                      <a16:colId xmlns:a16="http://schemas.microsoft.com/office/drawing/2014/main" val="1964108697"/>
                    </a:ext>
                  </a:extLst>
                </a:gridCol>
              </a:tblGrid>
              <a:tr h="1006978">
                <a:tc>
                  <a:txBody>
                    <a:bodyPr/>
                    <a:lstStyle/>
                    <a:p>
                      <a:pPr algn="ctr" latinLnBrk="0"/>
                      <a:r>
                        <a:rPr lang="en-GB" sz="2000" dirty="0">
                          <a:latin typeface="+mn-lt"/>
                        </a:rPr>
                        <a:t>Narzędzie</a:t>
                      </a:r>
                    </a:p>
                  </a:txBody>
                  <a:tcPr anchor="ctr"/>
                </a:tc>
                <a:tc>
                  <a:txBody>
                    <a:bodyPr/>
                    <a:lstStyle/>
                    <a:p>
                      <a:pPr algn="ctr" latinLnBrk="0"/>
                      <a:r>
                        <a:rPr lang="en-GB" sz="2000" dirty="0">
                          <a:latin typeface="+mn-lt"/>
                        </a:rPr>
                        <a:t>Usługi</a:t>
                      </a:r>
                    </a:p>
                  </a:txBody>
                  <a:tcPr anchor="ctr"/>
                </a:tc>
                <a:tc>
                  <a:txBody>
                    <a:bodyPr/>
                    <a:lstStyle/>
                    <a:p>
                      <a:pPr algn="ctr" latinLnBrk="0"/>
                      <a:r>
                        <a:rPr lang="en-GB" sz="2000" dirty="0">
                          <a:latin typeface="+mn-lt"/>
                        </a:rPr>
                        <a:t>Korzyści dla społeczności energetycznej</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W jaki sposób to narzędzie może wspierać społeczność energetyczną</a:t>
                      </a:r>
                      <a:r>
                        <a:rPr lang="en-GB" sz="2000" dirty="0">
                          <a:latin typeface="+mn-lt"/>
                        </a:rPr>
                        <a:t>?</a:t>
                      </a:r>
                    </a:p>
                  </a:txBody>
                  <a:tcPr anchor="ctr"/>
                </a:tc>
                <a:extLst>
                  <a:ext uri="{0D108BD9-81ED-4DB2-BD59-A6C34878D82A}">
                    <a16:rowId xmlns:a16="http://schemas.microsoft.com/office/drawing/2014/main" val="3341151641"/>
                  </a:ext>
                </a:extLst>
              </a:tr>
              <a:tr h="1991639">
                <a:tc>
                  <a:txBody>
                    <a:bodyPr/>
                    <a:lstStyle/>
                    <a:p>
                      <a:pPr marL="0" lvl="0" indent="0" algn="ctr" latinLnBrk="0">
                        <a:lnSpc>
                          <a:spcPct val="100000"/>
                        </a:lnSpc>
                        <a:buNone/>
                      </a:pPr>
                      <a:r>
                        <a:rPr lang="en-GB" sz="2000" b="1" i="0" u="none" strike="noStrike" cap="none" baseline="0" noProof="0" dirty="0">
                          <a:solidFill>
                            <a:srgbClr val="000000"/>
                          </a:solidFill>
                          <a:latin typeface="+mn-lt"/>
                          <a:hlinkClick r:id="rId3"/>
                        </a:rPr>
                        <a:t>eGon</a:t>
                      </a:r>
                      <a:endParaRPr lang="en-GB" sz="2000" b="1" i="0" u="none" strike="noStrike" cap="none" baseline="0" noProof="0" dirty="0">
                        <a:solidFill>
                          <a:srgbClr val="000000"/>
                        </a:solidFill>
                        <a:latin typeface="+mn-lt"/>
                      </a:endParaRPr>
                    </a:p>
                    <a:p>
                      <a:pPr marL="0" lvl="0" indent="0" algn="ctr" latinLnBrk="0">
                        <a:lnSpc>
                          <a:spcPct val="100000"/>
                        </a:lnSpc>
                        <a:buNone/>
                      </a:pPr>
                      <a:r>
                        <a:rPr lang="en-GB" sz="2000" b="1" i="0" u="none" strike="noStrike" cap="none" baseline="0" noProof="0" dirty="0">
                          <a:solidFill>
                            <a:srgbClr val="000000"/>
                          </a:solidFill>
                          <a:latin typeface="+mn-lt"/>
                        </a:rPr>
                        <a:t>(Niemcy)</a:t>
                      </a:r>
                      <a:endParaRPr lang="en-GB" dirty="0">
                        <a:latin typeface="+mn-lt"/>
                      </a:endParaRPr>
                    </a:p>
                  </a:txBody>
                  <a:tcPr anchor="ctr"/>
                </a:tc>
                <a:tc>
                  <a:txBody>
                    <a:bodyPr/>
                    <a:lstStyle/>
                    <a:p>
                      <a:pPr marL="342900" lvl="0" indent="-342900" algn="l" latinLnBrk="0">
                        <a:buFont typeface="Arial"/>
                        <a:buChar char="•"/>
                      </a:pPr>
                      <a:r>
                        <a:rPr lang="en-GB" sz="2000" dirty="0">
                          <a:latin typeface="+mn-lt"/>
                        </a:rPr>
                        <a:t>Portal internetowy</a:t>
                      </a:r>
                    </a:p>
                    <a:p>
                      <a:pPr marL="342900" lvl="0" indent="-342900" algn="l" latinLnBrk="0">
                        <a:buFont typeface="Arial"/>
                        <a:buChar char="•"/>
                      </a:pPr>
                      <a:r>
                        <a:rPr lang="en-GB" sz="2000" b="0" i="0" u="none" strike="noStrike" noProof="0" dirty="0">
                          <a:latin typeface="+mn-lt"/>
                        </a:rPr>
                        <a:t>Zarządzanie członkami</a:t>
                      </a:r>
                    </a:p>
                    <a:p>
                      <a:pPr marL="342900" lvl="0" indent="-342900" algn="l" latinLnBrk="0">
                        <a:buFont typeface="Arial"/>
                        <a:buChar char="•"/>
                      </a:pPr>
                      <a:r>
                        <a:rPr lang="en-GB" sz="2000" b="0" i="0" u="none" strike="noStrike" noProof="0" dirty="0">
                          <a:latin typeface="+mn-lt"/>
                        </a:rPr>
                        <a:t>Automatyczne rozliczanie i fakturowanie</a:t>
                      </a:r>
                    </a:p>
                    <a:p>
                      <a:pPr marL="342900" lvl="0" indent="-342900" algn="l" latinLnBrk="0">
                        <a:buFont typeface="Arial"/>
                        <a:buChar char="•"/>
                      </a:pPr>
                      <a:r>
                        <a:rPr lang="en-GB" sz="2000" b="0" i="0" u="none" strike="noStrike" noProof="0" dirty="0">
                          <a:latin typeface="+mn-lt"/>
                        </a:rPr>
                        <a:t>Cyfrowe zarządzanie umowami</a:t>
                      </a:r>
                    </a:p>
                    <a:p>
                      <a:pPr marL="342900" lvl="0" indent="-342900" algn="l" latinLnBrk="0">
                        <a:buFont typeface="Arial"/>
                        <a:buChar char="•"/>
                      </a:pPr>
                      <a:r>
                        <a:rPr lang="en-GB" sz="2000" b="0" i="0" u="none" strike="noStrike" noProof="0" dirty="0">
                          <a:latin typeface="+mn-lt"/>
                        </a:rPr>
                        <a:t>Rejestracja społeczności</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Usprawniona administracja i przejrzystość</a:t>
                      </a:r>
                    </a:p>
                    <a:p>
                      <a:pPr marL="342900" lvl="0" indent="-342900" algn="l" latinLnBrk="0">
                        <a:buFont typeface="Arial"/>
                        <a:buChar char="•"/>
                      </a:pPr>
                      <a:r>
                        <a:rPr lang="en-GB" sz="2000" b="0" i="0" u="none" strike="noStrike" cap="none" noProof="0" dirty="0">
                          <a:solidFill>
                            <a:srgbClr val="000000"/>
                          </a:solidFill>
                          <a:latin typeface="+mn-lt"/>
                        </a:rPr>
                        <a:t>Przejrzyste i jasne ceny</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Dematerializacja procesu</a:t>
                      </a:r>
                    </a:p>
                  </a:txBody>
                  <a:tcPr anchor="ctr"/>
                </a:tc>
                <a:extLst>
                  <a:ext uri="{0D108BD9-81ED-4DB2-BD59-A6C34878D82A}">
                    <a16:rowId xmlns:a16="http://schemas.microsoft.com/office/drawing/2014/main" val="4057794235"/>
                  </a:ext>
                </a:extLst>
              </a:tr>
              <a:tr h="2129424">
                <a:tc>
                  <a:txBody>
                    <a:bodyPr/>
                    <a:lstStyle/>
                    <a:p>
                      <a:pPr lvl="0" algn="ctr" latinLnBrk="0">
                        <a:buNone/>
                      </a:pPr>
                      <a:r>
                        <a:rPr lang="en-GB" sz="2000" b="1" i="0" u="none" strike="noStrike" baseline="0" noProof="0" dirty="0" err="1">
                          <a:solidFill>
                            <a:srgbClr val="000000"/>
                          </a:solidFill>
                          <a:latin typeface="+mn-lt"/>
                          <a:hlinkClick r:id="rId4"/>
                        </a:rPr>
                        <a:t>Neoom </a:t>
                      </a:r>
                      <a:r>
                        <a:rPr lang="en-GB" sz="2000" b="1" i="0" u="none" strike="noStrike" baseline="0" noProof="0" dirty="0">
                          <a:solidFill>
                            <a:srgbClr val="000000"/>
                          </a:solidFill>
                          <a:latin typeface="+mn-lt"/>
                        </a:rPr>
                        <a:t>(Niemcy, Austria, Czechy)</a:t>
                      </a:r>
                      <a:endParaRPr lang="en-GB" dirty="0">
                        <a:latin typeface="+mn-lt"/>
                      </a:endParaRPr>
                    </a:p>
                  </a:txBody>
                  <a:tcPr anchor="ctr"/>
                </a:tc>
                <a:tc>
                  <a:txBody>
                    <a:bodyPr/>
                    <a:lstStyle/>
                    <a:p>
                      <a:pPr marL="342900" lvl="0" indent="-342900" algn="l" latinLnBrk="0">
                        <a:buFont typeface="Arial" panose="020B0604020202020204" pitchFamily="34" charset="0"/>
                        <a:buChar char="•"/>
                      </a:pPr>
                      <a:r>
                        <a:rPr lang="en-GB" sz="2000" u="none" strike="noStrike" cap="none" dirty="0">
                          <a:solidFill>
                            <a:srgbClr val="000000"/>
                          </a:solidFill>
                          <a:latin typeface="+mn-lt"/>
                        </a:rPr>
                        <a:t>Kompleksowe rozwiązanie cyfrowe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Tworzenie społeczności i inteligentne kojarzenie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Cyfrowy pulpit nawigacyjny i zarządzanie energią</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Bezpieczeństwo cen energii elektrycznej i oszczędności kosztów</a:t>
                      </a:r>
                    </a:p>
                    <a:p>
                      <a:pPr marL="342900" lvl="0" indent="-342900" algn="l" latinLnBrk="0">
                        <a:buFont typeface="Arial"/>
                        <a:buChar char="•"/>
                      </a:pPr>
                      <a:r>
                        <a:rPr lang="en-GB" sz="2000" b="0" i="0" u="none" strike="noStrike" cap="none" noProof="0" dirty="0">
                          <a:solidFill>
                            <a:srgbClr val="000000"/>
                          </a:solidFill>
                          <a:latin typeface="+mn-lt"/>
                        </a:rPr>
                        <a:t>Możliwości uzyskania przychodów i dostęp do zielonej energii</a:t>
                      </a:r>
                    </a:p>
                    <a:p>
                      <a:pPr marL="342900" lvl="0" indent="-342900" algn="l" latinLnBrk="0">
                        <a:buFont typeface="Arial"/>
                        <a:buChar char="•"/>
                      </a:pPr>
                      <a:r>
                        <a:rPr lang="en-GB" sz="2000" b="0" i="0" u="none" strike="noStrike" cap="none" noProof="0" dirty="0">
                          <a:solidFill>
                            <a:srgbClr val="000000"/>
                          </a:solidFill>
                          <a:latin typeface="+mn-lt"/>
                        </a:rPr>
                        <a:t>Wzmocnienie pozycji społeczności</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Przejrzyste dane do podejmowania decyzji</a:t>
                      </a:r>
                    </a:p>
                    <a:p>
                      <a:pPr marL="342900" lvl="0" indent="-342900" algn="l" latinLnBrk="0">
                        <a:buFont typeface="Arial"/>
                        <a:buChar char="•"/>
                      </a:pPr>
                      <a:r>
                        <a:rPr lang="en-GB" sz="2000" b="0" i="0" u="none" strike="noStrike" cap="none" noProof="0" dirty="0">
                          <a:solidFill>
                            <a:srgbClr val="000000"/>
                          </a:solidFill>
                          <a:latin typeface="+mn-lt"/>
                        </a:rPr>
                        <a:t>Ułatwione tworzenie społeczności</a:t>
                      </a:r>
                    </a:p>
                    <a:p>
                      <a:pPr marL="342900" lvl="0" indent="-342900" algn="l" latinLnBrk="0">
                        <a:buFont typeface="Arial"/>
                        <a:buChar char="•"/>
                      </a:pPr>
                      <a:r>
                        <a:rPr lang="en-GB" sz="2000" b="0" i="0" u="none" strike="noStrike" cap="none" noProof="0" dirty="0">
                          <a:solidFill>
                            <a:srgbClr val="000000"/>
                          </a:solidFill>
                          <a:latin typeface="+mn-lt"/>
                        </a:rPr>
                        <a:t>Zautomatyzowane operacje</a:t>
                      </a:r>
                    </a:p>
                  </a:txBody>
                  <a:tcPr anchor="ctr"/>
                </a:tc>
                <a:extLst>
                  <a:ext uri="{0D108BD9-81ED-4DB2-BD59-A6C34878D82A}">
                    <a16:rowId xmlns:a16="http://schemas.microsoft.com/office/drawing/2014/main" val="192137070"/>
                  </a:ext>
                </a:extLst>
              </a:tr>
            </a:tbl>
          </a:graphicData>
        </a:graphic>
      </p:graphicFrame>
    </p:spTree>
    <p:extLst>
      <p:ext uri="{BB962C8B-B14F-4D97-AF65-F5344CB8AC3E}">
        <p14:creationId xmlns:p14="http://schemas.microsoft.com/office/powerpoint/2010/main" val="185770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6CF6A-3ACE-16CB-85D1-5A74BB89D475}"/>
              </a:ext>
            </a:extLst>
          </p:cNvPr>
          <p:cNvSpPr>
            <a:spLocks noGrp="1"/>
          </p:cNvSpPr>
          <p:nvPr>
            <p:ph type="title" idx="4294967295"/>
          </p:nvPr>
        </p:nvSpPr>
        <p:spPr>
          <a:xfrm>
            <a:off x="401320" y="710565"/>
            <a:ext cx="1179068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6. Zarządzanie energią i wspólnoty energetyczne: aspekty społeczne – </a:t>
            </a:r>
            <a:r>
              <a:rPr lang="pl-PL" sz="2800" b="1" kern="1200" baseline="0" noProof="1">
                <a:solidFill>
                  <a:srgbClr val="FFFFFF"/>
                </a:solidFill>
                <a:effectLst/>
                <a:latin typeface="Calibri" panose="020F0502020204030204" pitchFamily="34" charset="0"/>
                <a:ea typeface="Public Sans"/>
                <a:cs typeface="Public Sans"/>
              </a:rPr>
              <a:t>wprowadzenie</a:t>
            </a:r>
            <a:endParaRPr lang="pl-PL" noProof="1">
              <a:effectLst/>
            </a:endParaRPr>
          </a:p>
          <a:p>
            <a:endParaRPr lang="pl-PL"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2308324"/>
          </a:xfrm>
          <a:prstGeom prst="rect">
            <a:avLst/>
          </a:prstGeom>
          <a:noFill/>
        </p:spPr>
        <p:txBody>
          <a:bodyPr wrap="square" rtlCol="0">
            <a:spAutoFit/>
          </a:bodyPr>
          <a:lstStyle/>
          <a:p>
            <a:pPr algn="ctr" latinLnBrk="0"/>
            <a:r>
              <a:rPr lang="en-US" sz="4800" i="1" dirty="0">
                <a:solidFill>
                  <a:schemeClr val="accent2"/>
                </a:solidFill>
              </a:rPr>
              <a:t>W jaki sposób wspólnota energetyczna może zaangażować się w zarządzanie energią?</a:t>
            </a:r>
          </a:p>
          <a:p>
            <a:pPr algn="ctr" latinLnBrk="0"/>
            <a:endParaRPr lang="en-US" sz="4800" i="1" dirty="0">
              <a:solidFill>
                <a:schemeClr val="accent2"/>
              </a:solidFill>
            </a:endParaRPr>
          </a:p>
        </p:txBody>
      </p:sp>
    </p:spTree>
    <p:extLst>
      <p:ext uri="{BB962C8B-B14F-4D97-AF65-F5344CB8AC3E}">
        <p14:creationId xmlns:p14="http://schemas.microsoft.com/office/powerpoint/2010/main" val="36080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03529" y="391897"/>
            <a:ext cx="7885132" cy="3877985"/>
          </a:xfrm>
          <a:prstGeom prst="rect">
            <a:avLst/>
          </a:prstGeom>
          <a:noFill/>
        </p:spPr>
        <p:txBody>
          <a:bodyPr wrap="square" lIns="91440" tIns="45720" rIns="91440" bIns="45720" rtlCol="0" anchor="t">
            <a:spAutoFit/>
          </a:bodyPr>
          <a:lstStyle/>
          <a:p>
            <a:pPr latinLnBrk="0"/>
            <a:r>
              <a:rPr lang="en-GB" sz="2400" dirty="0"/>
              <a:t>Zarządzasz społecznością energetyczną i zastanawiasz się nad wprowadzeniem lub ulepszeniem infrastruktury informatycznej? Chcesz zainwestować w swoją społeczność energetyczną, ale nie wiesz, od czego zacząć? W tej krótkiej prezentacji omówimy: </a:t>
            </a:r>
          </a:p>
          <a:p>
            <a:pPr latinLnBrk="0"/>
            <a:endParaRPr lang="en-GB" sz="2400" dirty="0"/>
          </a:p>
          <a:p>
            <a:pPr marL="457200" indent="-457200" latinLnBrk="0">
              <a:buChar char="•"/>
            </a:pPr>
            <a:r>
              <a:rPr lang="en-GB" sz="2400" dirty="0"/>
              <a:t>Różne usługi i powody, dla których mogą one przynieść korzyści Twojej społeczności energetycznej.</a:t>
            </a:r>
          </a:p>
          <a:p>
            <a:pPr marL="457200" indent="-457200" latinLnBrk="0">
              <a:buChar char="•"/>
            </a:pPr>
            <a:r>
              <a:rPr lang="en-GB" sz="2400" dirty="0"/>
              <a:t>Przykłady rodzajów narzędzi, które mogą pomóc w podejmowaniu decyzji.</a:t>
            </a:r>
            <a:endParaRPr lang="en-GB" sz="2400" dirty="0">
              <a:ea typeface="Calibri"/>
              <a:cs typeface="Calibri"/>
            </a:endParaRPr>
          </a:p>
          <a:p>
            <a:pPr marL="457200" indent="-457200" latinLnBrk="0">
              <a:buChar char="•"/>
            </a:pPr>
            <a:r>
              <a:rPr lang="en-GB" sz="2400" dirty="0"/>
              <a:t>Jak oceniać narzędzia, produkty i usługi</a:t>
            </a:r>
            <a:r>
              <a:rPr lang="en-GB" sz="3000" dirty="0"/>
              <a:t>.</a:t>
            </a:r>
          </a:p>
        </p:txBody>
      </p:sp>
      <p:pic>
        <p:nvPicPr>
          <p:cNvPr id="3" name="Google Shape;97;p2" descr="A laptop and a paper with graphs on a table">
            <a:extLst>
              <a:ext uri="{FF2B5EF4-FFF2-40B4-BE49-F238E27FC236}">
                <a16:creationId xmlns:a16="http://schemas.microsoft.com/office/drawing/2014/main" id="{E0824120-B2DC-DB41-8E97-86CAA2E28F52}"/>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extBox 3">
            <a:extLst>
              <a:ext uri="{FF2B5EF4-FFF2-40B4-BE49-F238E27FC236}">
                <a16:creationId xmlns:a16="http://schemas.microsoft.com/office/drawing/2014/main" id="{BC402FC2-C28C-6979-4CCC-397FC9518F83}"/>
              </a:ext>
            </a:extLst>
          </p:cNvPr>
          <p:cNvSpPr txBox="1"/>
          <p:nvPr/>
        </p:nvSpPr>
        <p:spPr>
          <a:xfrm>
            <a:off x="4499623" y="4881721"/>
            <a:ext cx="7292943" cy="1477328"/>
          </a:xfrm>
          <a:prstGeom prst="rect">
            <a:avLst/>
          </a:prstGeom>
          <a:noFill/>
        </p:spPr>
        <p:txBody>
          <a:bodyPr wrap="square" lIns="91440" tIns="45720" rIns="91440" bIns="45720" rtlCol="0" anchor="t">
            <a:spAutoFit/>
          </a:bodyPr>
          <a:lstStyle/>
          <a:p>
            <a:pPr latinLnBrk="0"/>
            <a:r>
              <a:rPr lang="en-US" i="1" dirty="0"/>
              <a:t>*Należy pamiętać, że narzędzia wymienione w niniejszej prezentacji służą wyłącznie celom ilustracyjnym i nie stanowią rekomendacji. Niektóre narzędzia z tej listy są specyficzne dla określonych krajów. Mogą one nie być dostępne w Twoim kraju. Możesz poszukać podobnych narzędzi lub oprogramowania dostępnych w Twoim kraju.</a:t>
            </a:r>
            <a:r>
              <a:rPr lang="en-GB" dirty="0"/>
              <a:t> </a:t>
            </a:r>
            <a:endParaRPr lang="en-GB" dirty="0">
              <a:ea typeface="Calibri"/>
              <a:cs typeface="Calibri"/>
            </a:endParaRPr>
          </a:p>
        </p:txBody>
      </p:sp>
      <p:sp>
        <p:nvSpPr>
          <p:cNvPr id="5" name="Title 4">
            <a:extLst>
              <a:ext uri="{FF2B5EF4-FFF2-40B4-BE49-F238E27FC236}">
                <a16:creationId xmlns:a16="http://schemas.microsoft.com/office/drawing/2014/main" id="{C931DFC5-B701-15A3-DBB3-787AE1B84B7D}"/>
              </a:ext>
            </a:extLst>
          </p:cNvPr>
          <p:cNvSpPr>
            <a:spLocks noGrp="1"/>
          </p:cNvSpPr>
          <p:nvPr>
            <p:ph type="title" idx="4294967295"/>
          </p:nvPr>
        </p:nvSpPr>
        <p:spPr>
          <a:xfrm>
            <a:off x="838200" y="678634"/>
            <a:ext cx="10515600" cy="1325563"/>
          </a:xfrm>
          <a:prstGeom prst="rect">
            <a:avLst/>
          </a:prstGeom>
        </p:spPr>
        <p:txBody>
          <a:bodyPr/>
          <a:lstStyle/>
          <a:p>
            <a:r>
              <a:rPr lang="pl-PL" sz="2800" b="1" noProof="1">
                <a:solidFill>
                  <a:schemeClr val="bg1"/>
                </a:solidFill>
              </a:rPr>
              <a:t>Wprowadzenie</a:t>
            </a:r>
          </a:p>
        </p:txBody>
      </p:sp>
    </p:spTree>
    <p:extLst>
      <p:ext uri="{BB962C8B-B14F-4D97-AF65-F5344CB8AC3E}">
        <p14:creationId xmlns:p14="http://schemas.microsoft.com/office/powerpoint/2010/main" val="21586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23145" y="3429000"/>
            <a:ext cx="6864263" cy="1200329"/>
          </a:xfrm>
          <a:prstGeom prst="rect">
            <a:avLst/>
          </a:prstGeom>
          <a:noFill/>
        </p:spPr>
        <p:txBody>
          <a:bodyPr wrap="square" rtlCol="0">
            <a:spAutoFit/>
          </a:bodyPr>
          <a:lstStyle/>
          <a:p>
            <a:pPr latinLnBrk="0"/>
            <a:r>
              <a:rPr lang="en-GB" sz="2400" dirty="0">
                <a:ea typeface="Public Sans"/>
                <a:sym typeface="Public Sans"/>
              </a:rPr>
              <a:t>Społeczności energetyczne mogą korzystać ze </a:t>
            </a:r>
            <a:r>
              <a:rPr lang="en-GB" sz="2400" noProof="0" dirty="0">
                <a:ea typeface="Public Sans"/>
                <a:sym typeface="Public Sans"/>
              </a:rPr>
              <a:t>zintegrowanych narzędzi cyfrowych do monitorowania, analizy i współpracy, aby podejmować decyzje oparte na danych i planować działania lokalne.</a:t>
            </a:r>
            <a:endParaRPr lang="en-GB" sz="2400" noProof="0" dirty="0"/>
          </a:p>
        </p:txBody>
      </p:sp>
      <p:pic>
        <p:nvPicPr>
          <p:cNvPr id="7" name="Picture 6">
            <a:extLst>
              <a:ext uri="{FF2B5EF4-FFF2-40B4-BE49-F238E27FC236}">
                <a16:creationId xmlns:a16="http://schemas.microsoft.com/office/drawing/2014/main" id="{85621054-3CDE-2578-B3BD-D09FC23B2B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05" y="2154128"/>
            <a:ext cx="3415169" cy="4553559"/>
          </a:xfrm>
          <a:prstGeom prst="rect">
            <a:avLst/>
          </a:prstGeom>
        </p:spPr>
      </p:pic>
      <p:sp>
        <p:nvSpPr>
          <p:cNvPr id="2" name="Title 1">
            <a:extLst>
              <a:ext uri="{FF2B5EF4-FFF2-40B4-BE49-F238E27FC236}">
                <a16:creationId xmlns:a16="http://schemas.microsoft.com/office/drawing/2014/main" id="{4949A0A8-AB32-8A57-63B5-4AF1D554A169}"/>
              </a:ext>
            </a:extLst>
          </p:cNvPr>
          <p:cNvSpPr>
            <a:spLocks noGrp="1"/>
          </p:cNvSpPr>
          <p:nvPr>
            <p:ph type="title" idx="4294967295"/>
          </p:nvPr>
        </p:nvSpPr>
        <p:spPr>
          <a:xfrm>
            <a:off x="523240" y="720725"/>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6. Zarządzanie energią i społeczności energetyczne: działania społeczne   </a:t>
            </a:r>
            <a:endParaRPr lang="pl-PL" noProof="1">
              <a:effectLst/>
            </a:endParaRPr>
          </a:p>
          <a:p>
            <a:endParaRPr lang="pl-PL" noProof="1"/>
          </a:p>
        </p:txBody>
      </p:sp>
    </p:spTree>
    <p:extLst>
      <p:ext uri="{BB962C8B-B14F-4D97-AF65-F5344CB8AC3E}">
        <p14:creationId xmlns:p14="http://schemas.microsoft.com/office/powerpoint/2010/main" val="33498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7C7-DDE5-A173-3D92-B79277BAE8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D1A277-0A64-D5B6-B84D-616E45268031}"/>
              </a:ext>
            </a:extLst>
          </p:cNvPr>
          <p:cNvSpPr>
            <a:spLocks noGrp="1"/>
          </p:cNvSpPr>
          <p:nvPr>
            <p:ph type="title" idx="4294967295"/>
          </p:nvPr>
        </p:nvSpPr>
        <p:spPr>
          <a:xfrm>
            <a:off x="553312" y="824822"/>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rPr>
              <a:t>Narzędzia: </a:t>
            </a:r>
            <a:r>
              <a:rPr lang="pl-PL" sz="2800" b="1" kern="1200" baseline="0" noProof="1">
                <a:solidFill>
                  <a:srgbClr val="FFFFFF"/>
                </a:solidFill>
                <a:effectLst/>
                <a:latin typeface="Calibri" panose="020F0502020204030204" pitchFamily="34" charset="0"/>
              </a:rPr>
              <a:t>Aktywność społecznościowa</a:t>
            </a:r>
            <a:endParaRPr lang="pl-PL" noProof="1">
              <a:effectLst/>
            </a:endParaRPr>
          </a:p>
          <a:p>
            <a:endParaRPr lang="pl-PL" noProof="1"/>
          </a:p>
        </p:txBody>
      </p:sp>
      <p:graphicFrame>
        <p:nvGraphicFramePr>
          <p:cNvPr id="2" name="Table 1" descr="Tabela podobna do poprzednich, ale choć ma identyczne cztery kolumny, zawiera tylko dwa wiersze. Pierwszy wiersz jest taki sam: 1. Narzędzie. 2. Usługi. 3. Korzyści dla wspólnoty energetycznej. 4. W jaki sposób to narzędzie może wspierać wspólnotę energetyczną?&#13;&#10;Pierwszy i jedyny wiersz danych: 1. EnergyID (Holandia, Belgia, Francja, Portugalia, Włochy). 2. Kompleksowe monitorowanie zużycia, informacje o wydajności instalacji solarnych, integracja danych, grupy społecznościowe oparte na współpracy. 3. Wspiera zaangażowanie społeczności, wzmacnia lokalne planowanie, benchmarking działań. 4. Podejmowanie decyzji oparte na danych, lepsza współpraca społeczna, analityka z możliwością dostosowania.&#13;&#10;">
            <a:extLst>
              <a:ext uri="{FF2B5EF4-FFF2-40B4-BE49-F238E27FC236}">
                <a16:creationId xmlns:a16="http://schemas.microsoft.com/office/drawing/2014/main" id="{EF147B53-78E2-7B78-CCB8-89E74E525DAA}"/>
              </a:ext>
            </a:extLst>
          </p:cNvPr>
          <p:cNvGraphicFramePr>
            <a:graphicFrameLocks noGrp="1"/>
          </p:cNvGraphicFramePr>
          <p:nvPr>
            <p:extLst>
              <p:ext uri="{D42A27DB-BD31-4B8C-83A1-F6EECF244321}">
                <p14:modId xmlns:p14="http://schemas.microsoft.com/office/powerpoint/2010/main" val="4239778575"/>
              </p:ext>
            </p:extLst>
          </p:nvPr>
        </p:nvGraphicFramePr>
        <p:xfrm>
          <a:off x="553312" y="2528388"/>
          <a:ext cx="11085373" cy="3840480"/>
        </p:xfrm>
        <a:graphic>
          <a:graphicData uri="http://schemas.openxmlformats.org/drawingml/2006/table">
            <a:tbl>
              <a:tblPr firstRow="1" firstCol="1" bandRow="1">
                <a:tableStyleId>{3B4B98B0-60AC-42C2-AFA5-B58CD77FA1E5}</a:tableStyleId>
              </a:tblPr>
              <a:tblGrid>
                <a:gridCol w="1750977">
                  <a:extLst>
                    <a:ext uri="{9D8B030D-6E8A-4147-A177-3AD203B41FA5}">
                      <a16:colId xmlns:a16="http://schemas.microsoft.com/office/drawing/2014/main" val="1956655456"/>
                    </a:ext>
                  </a:extLst>
                </a:gridCol>
                <a:gridCol w="2806330">
                  <a:extLst>
                    <a:ext uri="{9D8B030D-6E8A-4147-A177-3AD203B41FA5}">
                      <a16:colId xmlns:a16="http://schemas.microsoft.com/office/drawing/2014/main" val="3114145817"/>
                    </a:ext>
                  </a:extLst>
                </a:gridCol>
                <a:gridCol w="2934354">
                  <a:extLst>
                    <a:ext uri="{9D8B030D-6E8A-4147-A177-3AD203B41FA5}">
                      <a16:colId xmlns:a16="http://schemas.microsoft.com/office/drawing/2014/main" val="1035212580"/>
                    </a:ext>
                  </a:extLst>
                </a:gridCol>
                <a:gridCol w="3593712">
                  <a:extLst>
                    <a:ext uri="{9D8B030D-6E8A-4147-A177-3AD203B41FA5}">
                      <a16:colId xmlns:a16="http://schemas.microsoft.com/office/drawing/2014/main" val="1964108697"/>
                    </a:ext>
                  </a:extLst>
                </a:gridCol>
              </a:tblGrid>
              <a:tr h="476185">
                <a:tc>
                  <a:txBody>
                    <a:bodyPr/>
                    <a:lstStyle/>
                    <a:p>
                      <a:pPr algn="ctr" latinLnBrk="0"/>
                      <a:r>
                        <a:rPr lang="en-GB" sz="2000" noProof="0" dirty="0">
                          <a:latin typeface="+mn-lt"/>
                        </a:rPr>
                        <a:t>Narzędzie</a:t>
                      </a:r>
                    </a:p>
                  </a:txBody>
                  <a:tcPr anchor="ctr">
                    <a:solidFill>
                      <a:schemeClr val="accent1">
                        <a:alpha val="3000"/>
                      </a:schemeClr>
                    </a:solidFill>
                  </a:tcPr>
                </a:tc>
                <a:tc>
                  <a:txBody>
                    <a:bodyPr/>
                    <a:lstStyle/>
                    <a:p>
                      <a:pPr algn="ctr" latinLnBrk="0"/>
                      <a:r>
                        <a:rPr lang="en-GB" sz="2000" noProof="0" dirty="0">
                          <a:latin typeface="+mn-lt"/>
                        </a:rPr>
                        <a:t>Usługi </a:t>
                      </a:r>
                    </a:p>
                  </a:txBody>
                  <a:tcPr anchor="ctr">
                    <a:solidFill>
                      <a:schemeClr val="accent1">
                        <a:alpha val="3000"/>
                      </a:schemeClr>
                    </a:solidFill>
                  </a:tcPr>
                </a:tc>
                <a:tc>
                  <a:txBody>
                    <a:bodyPr/>
                    <a:lstStyle/>
                    <a:p>
                      <a:pPr algn="ctr" latinLnBrk="0"/>
                      <a:r>
                        <a:rPr lang="en-GB" sz="2000" noProof="0" dirty="0">
                          <a:latin typeface="+mn-lt"/>
                        </a:rPr>
                        <a:t>Korzyści dla społeczności energetycznej</a:t>
                      </a:r>
                    </a:p>
                  </a:txBody>
                  <a:tcPr anchor="ctr">
                    <a:solidFill>
                      <a:schemeClr val="accent1">
                        <a:alpha val="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W jaki sposób to narzędzie może wspierać społeczność energetyczną</a:t>
                      </a:r>
                      <a:r>
                        <a:rPr lang="en-GB" sz="2000" dirty="0">
                          <a:latin typeface="+mn-lt"/>
                        </a:rPr>
                        <a:t>?</a:t>
                      </a:r>
                    </a:p>
                  </a:txBody>
                  <a:tcPr anchor="ctr">
                    <a:solidFill>
                      <a:schemeClr val="accent1">
                        <a:alpha val="3000"/>
                      </a:schemeClr>
                    </a:solidFill>
                  </a:tcPr>
                </a:tc>
                <a:extLst>
                  <a:ext uri="{0D108BD9-81ED-4DB2-BD59-A6C34878D82A}">
                    <a16:rowId xmlns:a16="http://schemas.microsoft.com/office/drawing/2014/main" val="3341151641"/>
                  </a:ext>
                </a:extLst>
              </a:tr>
              <a:tr h="2803750">
                <a:tc>
                  <a:txBody>
                    <a:bodyPr/>
                    <a:lstStyle/>
                    <a:p>
                      <a:pPr lvl="0" algn="l" latinLnBrk="0">
                        <a:buNone/>
                      </a:pPr>
                      <a:r>
                        <a:rPr lang="en-GB" sz="2000" b="1" i="0" u="none" strike="noStrike" cap="none" baseline="0" noProof="0" dirty="0">
                          <a:solidFill>
                            <a:srgbClr val="000000"/>
                          </a:solidFill>
                          <a:latin typeface="+mn-lt"/>
                          <a:ea typeface="+mn-ea"/>
                          <a:cs typeface="+mn-cs"/>
                          <a:hlinkClick r:id="rId3"/>
                        </a:rPr>
                        <a:t>EnergyID</a:t>
                      </a:r>
                      <a:endParaRPr lang="en-GB" sz="2000" b="1" i="0" u="none" strike="noStrike" cap="none" baseline="0" noProof="0" dirty="0">
                        <a:solidFill>
                          <a:srgbClr val="000000"/>
                        </a:solidFill>
                        <a:latin typeface="+mn-lt"/>
                        <a:ea typeface="+mn-ea"/>
                        <a:cs typeface="+mn-cs"/>
                      </a:endParaRPr>
                    </a:p>
                    <a:p>
                      <a:pPr lvl="0" algn="l" latinLnBrk="0">
                        <a:buNone/>
                      </a:pPr>
                      <a:r>
                        <a:rPr lang="en-GB" sz="2000" b="1" i="0" u="none" strike="noStrike" cap="none" baseline="0" noProof="0" dirty="0">
                          <a:solidFill>
                            <a:srgbClr val="000000"/>
                          </a:solidFill>
                          <a:latin typeface="+mn-lt"/>
                          <a:ea typeface="+mn-ea"/>
                          <a:cs typeface="+mn-cs"/>
                          <a:sym typeface="Arial"/>
                        </a:rPr>
                        <a:t>(Holandia, Belgia, Francja, Portugalia, Włochy)</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baseline="0" noProof="0" dirty="0">
                          <a:solidFill>
                            <a:srgbClr val="000000"/>
                          </a:solidFill>
                          <a:latin typeface="+mn-lt"/>
                        </a:rPr>
                        <a:t>Kompleksowe monitorowanie zużycia</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Wgląd w wydajność instalacji solarnej</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Integracja danych</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Współpracujące grupy społecznościowe</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noProof="0" dirty="0">
                          <a:solidFill>
                            <a:srgbClr val="000000"/>
                          </a:solidFill>
                          <a:latin typeface="+mn-lt"/>
                        </a:rPr>
                        <a:t>Wspieranie zaangażowania społeczności</a:t>
                      </a:r>
                    </a:p>
                    <a:p>
                      <a:pPr marL="342900" lvl="0" indent="-342900" algn="l" latinLnBrk="0">
                        <a:lnSpc>
                          <a:spcPct val="100000"/>
                        </a:lnSpc>
                        <a:buFont typeface="Arial"/>
                        <a:buChar char="•"/>
                      </a:pPr>
                      <a:r>
                        <a:rPr lang="en-GB" sz="2000" b="0" i="0" u="none" strike="noStrike" cap="none" noProof="0" dirty="0">
                          <a:solidFill>
                            <a:srgbClr val="000000"/>
                          </a:solidFill>
                          <a:latin typeface="+mn-lt"/>
                        </a:rPr>
                        <a:t>Wspiera lokalne planowanie</a:t>
                      </a:r>
                    </a:p>
                    <a:p>
                      <a:pPr marL="342900" lvl="0" indent="-342900" algn="l" latinLnBrk="0">
                        <a:lnSpc>
                          <a:spcPct val="100000"/>
                        </a:lnSpc>
                        <a:buFont typeface="Arial"/>
                        <a:buChar char="•"/>
                      </a:pPr>
                      <a:r>
                        <a:rPr lang="en-GB" sz="2000" b="0" i="0" u="none" strike="noStrike" cap="none" noProof="0" dirty="0">
                          <a:solidFill>
                            <a:srgbClr val="000000"/>
                          </a:solidFill>
                          <a:latin typeface="+mn-lt"/>
                        </a:rPr>
                        <a:t>Benchmarking działań</a:t>
                      </a:r>
                    </a:p>
                    <a:p>
                      <a:pPr marL="342900" lvl="0" indent="-342900" algn="l" latinLnBrk="0">
                        <a:lnSpc>
                          <a:spcPct val="100000"/>
                        </a:lnSpc>
                        <a:buFont typeface="Arial"/>
                        <a:buChar char="•"/>
                      </a:pPr>
                      <a:endParaRPr lang="en-GB" sz="2000" b="0" i="0" u="none" strike="noStrike" cap="none" noProof="0" dirty="0">
                        <a:solidFill>
                          <a:srgbClr val="000000"/>
                        </a:solidFill>
                        <a:latin typeface="+mn-lt"/>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Podejmowanie decyzji w oparciu o dane</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Wzmocniona współpraca społeczna</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Analizy z możliwością dostosowania</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7794235"/>
                  </a:ext>
                </a:extLst>
              </a:tr>
            </a:tbl>
          </a:graphicData>
        </a:graphic>
      </p:graphicFrame>
    </p:spTree>
    <p:extLst>
      <p:ext uri="{BB962C8B-B14F-4D97-AF65-F5344CB8AC3E}">
        <p14:creationId xmlns:p14="http://schemas.microsoft.com/office/powerpoint/2010/main" val="111039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5E2BE-4484-1442-7876-1F12D9DB4ABA}"/>
              </a:ext>
            </a:extLst>
          </p:cNvPr>
          <p:cNvSpPr>
            <a:spLocks noGrp="1"/>
          </p:cNvSpPr>
          <p:nvPr>
            <p:ph type="title" idx="4294967295"/>
          </p:nvPr>
        </p:nvSpPr>
        <p:spPr>
          <a:xfrm>
            <a:off x="391160" y="862965"/>
            <a:ext cx="1133348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7. Wybór narzędzi informatycznych dla społeczności energetycznej: ocena – wprowadzenie  </a:t>
            </a:r>
            <a:endParaRPr lang="pl-PL" noProof="1">
              <a:effectLst/>
            </a:endParaRPr>
          </a:p>
          <a:p>
            <a:endParaRPr lang="pl-PL"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Jak wybrać odpowiednie narzędzia informatyczne dla naszej społeczności energetycznej?</a:t>
            </a:r>
          </a:p>
          <a:p>
            <a:pPr algn="ctr" latinLnBrk="0"/>
            <a:endParaRPr lang="en-US" sz="4800" i="1" dirty="0">
              <a:solidFill>
                <a:schemeClr val="accent2"/>
              </a:solidFill>
            </a:endParaRPr>
          </a:p>
        </p:txBody>
      </p:sp>
    </p:spTree>
    <p:extLst>
      <p:ext uri="{BB962C8B-B14F-4D97-AF65-F5344CB8AC3E}">
        <p14:creationId xmlns:p14="http://schemas.microsoft.com/office/powerpoint/2010/main" val="293535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2434225" y="2121821"/>
            <a:ext cx="9757775" cy="4093428"/>
          </a:xfrm>
          <a:prstGeom prst="rect">
            <a:avLst/>
          </a:prstGeom>
          <a:noFill/>
        </p:spPr>
        <p:txBody>
          <a:bodyPr wrap="square" rtlCol="0">
            <a:spAutoFit/>
          </a:bodyPr>
          <a:lstStyle/>
          <a:p>
            <a:pPr latinLnBrk="0"/>
            <a:r>
              <a:rPr lang="en-GB" sz="2000" noProof="0" dirty="0">
                <a:ea typeface="Public Sans"/>
                <a:sym typeface="Public Sans"/>
              </a:rPr>
              <a:t>Należy oceniać narzędzie pod kątem jego funkcjonalności, użyteczności, integracji, skalowalności, kosztów, wsparcia technicznego, bezpieczeństwa i elastyczności. Kilka pytań, które warto rozważyć:</a:t>
            </a:r>
          </a:p>
          <a:p>
            <a:pPr latinLnBrk="0"/>
            <a:endParaRPr lang="en-GB" sz="2000" noProof="0" dirty="0">
              <a:ea typeface="Public Sans"/>
              <a:sym typeface="Public Sans"/>
            </a:endParaRPr>
          </a:p>
          <a:p>
            <a:pPr marL="342900" indent="-342900" latinLnBrk="0">
              <a:buFont typeface="Arial" panose="020B0604020202020204" pitchFamily="34" charset="0"/>
              <a:buChar char="•"/>
            </a:pPr>
            <a:r>
              <a:rPr lang="en-GB" sz="2000" b="1" noProof="0" dirty="0">
                <a:sym typeface="Public Sans"/>
              </a:rPr>
              <a:t>Funkcjonalność: </a:t>
            </a:r>
            <a:r>
              <a:rPr lang="en-GB" sz="2000" noProof="0" dirty="0">
                <a:sym typeface="Public Sans"/>
              </a:rPr>
              <a:t>Czy narzędzie spełnia nasze potrzeby energetyczne?</a:t>
            </a:r>
          </a:p>
          <a:p>
            <a:pPr marL="342900" indent="-342900" latinLnBrk="0">
              <a:buFont typeface="Arial" panose="020B0604020202020204" pitchFamily="34" charset="0"/>
              <a:buChar char="•"/>
            </a:pPr>
            <a:r>
              <a:rPr lang="en-GB" sz="2000" b="1" noProof="0" dirty="0">
                <a:sym typeface="Public Sans"/>
              </a:rPr>
              <a:t>Użyteczność: </a:t>
            </a:r>
            <a:r>
              <a:rPr lang="en-GB" sz="2000" noProof="0" dirty="0">
                <a:sym typeface="Public Sans"/>
              </a:rPr>
              <a:t>Czy narzędzie jest łatwe w użyciu? </a:t>
            </a:r>
          </a:p>
          <a:p>
            <a:pPr marL="342900" indent="-342900" latinLnBrk="0">
              <a:buFont typeface="Arial" panose="020B0604020202020204" pitchFamily="34" charset="0"/>
              <a:buChar char="•"/>
            </a:pPr>
            <a:r>
              <a:rPr lang="en-GB" sz="2000" b="1" noProof="0" dirty="0">
                <a:sym typeface="Public Sans"/>
              </a:rPr>
              <a:t>Integracja: </a:t>
            </a:r>
            <a:r>
              <a:rPr lang="en-GB" sz="2000" noProof="0" dirty="0">
                <a:sym typeface="Public Sans"/>
              </a:rPr>
              <a:t>Czy to narzędzie współpracuje z istniejącymi systemami?</a:t>
            </a:r>
          </a:p>
          <a:p>
            <a:pPr marL="342900" indent="-342900" latinLnBrk="0">
              <a:buFont typeface="Arial" panose="020B0604020202020204" pitchFamily="34" charset="0"/>
              <a:buChar char="•"/>
            </a:pPr>
            <a:r>
              <a:rPr lang="en-GB" sz="2000" b="1" noProof="0" dirty="0">
                <a:sym typeface="Public Sans"/>
              </a:rPr>
              <a:t>Skalowalność: </a:t>
            </a:r>
            <a:r>
              <a:rPr lang="en-GB" sz="2000" noProof="0" dirty="0">
                <a:sym typeface="Public Sans"/>
              </a:rPr>
              <a:t>Czy narzędzie to może rozwijać się wraz z naszą społecznością? </a:t>
            </a:r>
          </a:p>
          <a:p>
            <a:pPr marL="342900" indent="-342900" latinLnBrk="0">
              <a:buFont typeface="Arial" panose="020B0604020202020204" pitchFamily="34" charset="0"/>
              <a:buChar char="•"/>
            </a:pPr>
            <a:r>
              <a:rPr lang="en-GB" sz="2000" b="1" noProof="0" dirty="0">
                <a:sym typeface="Public Sans"/>
              </a:rPr>
              <a:t>Opłacalność: </a:t>
            </a:r>
            <a:r>
              <a:rPr lang="en-GB" sz="2000" noProof="0" dirty="0">
                <a:sym typeface="Public Sans"/>
              </a:rPr>
              <a:t>Czy korzyści przewyższają dodatkowe koszty?</a:t>
            </a:r>
          </a:p>
          <a:p>
            <a:pPr marL="342900" indent="-342900" latinLnBrk="0">
              <a:buFont typeface="Arial" panose="020B0604020202020204" pitchFamily="34" charset="0"/>
              <a:buChar char="•"/>
            </a:pPr>
            <a:r>
              <a:rPr lang="en-GB" sz="2000" b="1" noProof="0" dirty="0">
                <a:sym typeface="Public Sans"/>
              </a:rPr>
              <a:t>Wsparcie i szkolenia: </a:t>
            </a:r>
            <a:r>
              <a:rPr lang="en-GB" sz="2000" noProof="0" dirty="0">
                <a:sym typeface="Public Sans"/>
              </a:rPr>
              <a:t>Czy wsparcie jest łatwo dostępne?</a:t>
            </a:r>
          </a:p>
          <a:p>
            <a:pPr marL="342900" indent="-342900" latinLnBrk="0">
              <a:buFont typeface="Arial" panose="020B0604020202020204" pitchFamily="34" charset="0"/>
              <a:buChar char="•"/>
            </a:pPr>
            <a:r>
              <a:rPr lang="en-GB" sz="2000" b="1" noProof="0" dirty="0">
                <a:sym typeface="Public Sans"/>
              </a:rPr>
              <a:t>Bezpieczeństwo: </a:t>
            </a:r>
            <a:r>
              <a:rPr lang="en-GB" sz="2000" noProof="0" dirty="0">
                <a:sym typeface="Public Sans"/>
              </a:rPr>
              <a:t>Czy dane i prywatność są chronione? </a:t>
            </a:r>
          </a:p>
          <a:p>
            <a:pPr marL="342900" indent="-342900" latinLnBrk="0">
              <a:buFont typeface="Arial" panose="020B0604020202020204" pitchFamily="34" charset="0"/>
              <a:buChar char="•"/>
            </a:pPr>
            <a:r>
              <a:rPr lang="en-GB" sz="2000" b="1" noProof="0" dirty="0">
                <a:sym typeface="Public Sans"/>
              </a:rPr>
              <a:t>Elastyczność: </a:t>
            </a:r>
            <a:r>
              <a:rPr lang="en-GB" sz="2000" noProof="0" dirty="0">
                <a:sym typeface="Public Sans"/>
              </a:rPr>
              <a:t>Czy narzędzie można dostosować do naszych potrzeb? </a:t>
            </a:r>
          </a:p>
          <a:p>
            <a:pPr marL="342900" indent="-342900" latinLnBrk="0">
              <a:buFont typeface="Arial" panose="020B0604020202020204" pitchFamily="34" charset="0"/>
              <a:buChar char="•"/>
            </a:pPr>
            <a:r>
              <a:rPr lang="en-GB" sz="2000" b="1" noProof="0" dirty="0">
                <a:sym typeface="Public Sans"/>
              </a:rPr>
              <a:t>Opinie użytkowników: </a:t>
            </a:r>
            <a:r>
              <a:rPr lang="en-GB" sz="2000" noProof="0" dirty="0">
                <a:sym typeface="Public Sans"/>
              </a:rPr>
              <a:t>Czy inni są zadowoleni z tego narzędzia? </a:t>
            </a:r>
          </a:p>
        </p:txBody>
      </p:sp>
      <p:pic>
        <p:nvPicPr>
          <p:cNvPr id="7" name="Picture 6">
            <a:extLst>
              <a:ext uri="{FF2B5EF4-FFF2-40B4-BE49-F238E27FC236}">
                <a16:creationId xmlns:a16="http://schemas.microsoft.com/office/drawing/2014/main" id="{7EDE630F-2ECF-6A5D-EF17-549090FB1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06" y="3429000"/>
            <a:ext cx="2142009" cy="1909958"/>
          </a:xfrm>
          <a:prstGeom prst="rect">
            <a:avLst/>
          </a:prstGeom>
        </p:spPr>
      </p:pic>
      <p:sp>
        <p:nvSpPr>
          <p:cNvPr id="2" name="Title 1">
            <a:extLst>
              <a:ext uri="{FF2B5EF4-FFF2-40B4-BE49-F238E27FC236}">
                <a16:creationId xmlns:a16="http://schemas.microsoft.com/office/drawing/2014/main" id="{8B2CEF8A-4EA9-CB54-C658-6EB3EFF77911}"/>
              </a:ext>
            </a:extLst>
          </p:cNvPr>
          <p:cNvSpPr>
            <a:spLocks noGrp="1"/>
          </p:cNvSpPr>
          <p:nvPr>
            <p:ph type="title" idx="4294967295"/>
          </p:nvPr>
        </p:nvSpPr>
        <p:spPr>
          <a:xfrm>
            <a:off x="401320" y="690245"/>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7. Wybór narzędzi informatycznych dla społeczności energetycznej: ocena  </a:t>
            </a:r>
            <a:endParaRPr lang="pl-PL" noProof="1">
              <a:effectLst/>
            </a:endParaRPr>
          </a:p>
          <a:p>
            <a:endParaRPr lang="pl-PL" noProof="1"/>
          </a:p>
        </p:txBody>
      </p:sp>
    </p:spTree>
    <p:extLst>
      <p:ext uri="{BB962C8B-B14F-4D97-AF65-F5344CB8AC3E}">
        <p14:creationId xmlns:p14="http://schemas.microsoft.com/office/powerpoint/2010/main" val="2021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5" name="Title 4">
            <a:extLst>
              <a:ext uri="{FF2B5EF4-FFF2-40B4-BE49-F238E27FC236}">
                <a16:creationId xmlns:a16="http://schemas.microsoft.com/office/drawing/2014/main" id="{B1381DB9-DA0D-39C8-FCA8-05B5CB2CB37C}"/>
              </a:ext>
            </a:extLst>
          </p:cNvPr>
          <p:cNvSpPr>
            <a:spLocks noGrp="1"/>
          </p:cNvSpPr>
          <p:nvPr>
            <p:ph type="title" idx="4294967295"/>
          </p:nvPr>
        </p:nvSpPr>
        <p:spPr>
          <a:xfrm>
            <a:off x="753706" y="579727"/>
            <a:ext cx="10515600" cy="1325563"/>
          </a:xfrm>
          <a:prstGeom prst="rect">
            <a:avLst/>
          </a:prstGeom>
        </p:spPr>
        <p:txBody>
          <a:bodyPr/>
          <a:lstStyle/>
          <a:p>
            <a:pPr rtl="0" eaLnBrk="1" latinLnBrk="1" hangingPunct="1"/>
            <a:r>
              <a:rPr lang="pl-P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Kolejne kroki</a:t>
            </a:r>
            <a:endParaRPr lang="pl-PL" noProof="1">
              <a:effectLst/>
            </a:endParaRPr>
          </a:p>
          <a:p>
            <a:endParaRPr lang="pl-PL" noProof="1"/>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Jeśli chcesz dowiedzieć się więcej o narzędziach, usługach i produktach wspierających społeczności energetyczne, przydatne mogą okazać się następujące zasoby: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793018" y="3322465"/>
            <a:ext cx="2388592" cy="2308324"/>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Przeczytaj </a:t>
            </a:r>
            <a:r>
              <a:rPr lang="en-US" altLang="ko-KR" dirty="0">
                <a:solidFill>
                  <a:srgbClr val="373737"/>
                </a:solidFill>
                <a:ea typeface="맑은 고딕"/>
              </a:rPr>
              <a:t>publikację Komisji Europejskiej </a:t>
            </a:r>
            <a:r>
              <a:rPr lang="en-US" altLang="ko-KR" i="1" dirty="0">
                <a:solidFill>
                  <a:srgbClr val="373737"/>
                </a:solidFill>
                <a:ea typeface="맑은 고딕"/>
                <a:hlinkClick r:id="rId3"/>
              </a:rPr>
              <a:t>„Repozytorium społeczności energetycznych: narzędzia cyfrowe dla społeczności energetycznych</a:t>
            </a:r>
            <a:r>
              <a:rPr lang="en-US" altLang="ko-KR" i="1" dirty="0">
                <a:solidFill>
                  <a:srgbClr val="373737"/>
                </a:solidFill>
                <a:ea typeface="맑은 고딕"/>
              </a:rPr>
              <a:t>”.  </a:t>
            </a:r>
            <a:endParaRPr lang="en-US" altLang="ko-KR" i="1" dirty="0">
              <a:solidFill>
                <a:srgbClr val="373737"/>
              </a:solidFill>
              <a:ea typeface="맑은 고딕"/>
              <a:cs typeface="Calibri"/>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952638"/>
            <a:ext cx="2364667" cy="1477328"/>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rPr>
              <a:t>Zapoznaj się z zestawem krótkich kursów Every1: </a:t>
            </a:r>
            <a:r>
              <a:rPr lang="en-US" i="1" dirty="0">
                <a:solidFill>
                  <a:srgbClr val="373737"/>
                </a:solidFill>
                <a:ea typeface="Calibri"/>
                <a:hlinkClick r:id="rId4"/>
              </a:rPr>
              <a:t>Podstawy energii cyfrowej</a:t>
            </a:r>
            <a:r>
              <a:rPr lang="en-US" i="1" dirty="0">
                <a:solidFill>
                  <a:srgbClr val="373737"/>
                </a:solidFill>
                <a:ea typeface="Calibri"/>
              </a:rPr>
              <a:t>.</a:t>
            </a:r>
            <a:endParaRPr lang="en-US" sz="1400" dirty="0"/>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323751"/>
            <a:ext cx="2338969" cy="2031325"/>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Przeczytaj artykuł naukowy Energy Reports pt. </a:t>
            </a:r>
            <a:r>
              <a:rPr lang="en-US" altLang="ko-KR" i="1" dirty="0">
                <a:solidFill>
                  <a:srgbClr val="373737"/>
                </a:solidFill>
                <a:ea typeface="맑은 고딕"/>
                <a:cs typeface="Calibri"/>
                <a:hlinkClick r:id="rId5"/>
              </a:rPr>
              <a:t>„Narzędzia modelowania do oceny społeczności korzystających z energii odnawialnej</a:t>
            </a:r>
            <a:r>
              <a:rPr lang="en-US" altLang="ko-KR" i="1" dirty="0">
                <a:solidFill>
                  <a:srgbClr val="373737"/>
                </a:solidFill>
                <a:ea typeface="맑은 고딕"/>
                <a:cs typeface="Calibri"/>
              </a:rPr>
              <a:t>”. </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508105"/>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hlinkClick r:id="rId6"/>
              </a:rPr>
              <a:t>Dowiedz się więcej o materiałach edukacyjnych projektu Every1.</a:t>
            </a:r>
            <a:endParaRPr lang="en-US" sz="1400" dirty="0"/>
          </a:p>
          <a:p>
            <a:pPr algn="ctr" latinLnBrk="0"/>
            <a:endParaRPr lang="en-US" altLang="ko-KR" dirty="0">
              <a:solidFill>
                <a:srgbClr val="373737"/>
              </a:solidFill>
              <a:ea typeface="맑은 고딕"/>
              <a:cs typeface="Calibri"/>
            </a:endParaRPr>
          </a:p>
        </p:txBody>
      </p:sp>
    </p:spTree>
    <p:extLst>
      <p:ext uri="{BB962C8B-B14F-4D97-AF65-F5344CB8AC3E}">
        <p14:creationId xmlns:p14="http://schemas.microsoft.com/office/powerpoint/2010/main" val="87489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5909310"/>
          </a:xfrm>
          <a:prstGeom prst="rect">
            <a:avLst/>
          </a:prstGeom>
          <a:noFill/>
        </p:spPr>
        <p:txBody>
          <a:bodyPr wrap="square" lIns="91440" tIns="45720" rIns="91440" bIns="45720" rtlCol="0" anchor="t">
            <a:spAutoFit/>
          </a:bodyPr>
          <a:lstStyle/>
          <a:p>
            <a:pPr latinLnBrk="0"/>
            <a:r>
              <a:rPr lang="en-GB" dirty="0" err="1"/>
              <a:t>Prezentacja</a:t>
            </a:r>
            <a:r>
              <a:rPr lang="en-GB" dirty="0"/>
              <a:t> </a:t>
            </a:r>
            <a:r>
              <a:rPr lang="en-GB" i="1" dirty="0"/>
              <a:t>„</a:t>
            </a:r>
            <a:r>
              <a:rPr lang="en-GB" dirty="0" err="1"/>
              <a:t>Społeczności</a:t>
            </a:r>
            <a:r>
              <a:rPr lang="en-GB" dirty="0"/>
              <a:t> </a:t>
            </a:r>
            <a:r>
              <a:rPr lang="en-GB" dirty="0" err="1"/>
              <a:t>energetyczne</a:t>
            </a:r>
            <a:r>
              <a:rPr lang="en-GB" dirty="0"/>
              <a:t>: </a:t>
            </a:r>
            <a:r>
              <a:rPr lang="en-GB" dirty="0" err="1"/>
              <a:t>Podstawy</a:t>
            </a:r>
            <a:r>
              <a:rPr lang="en-GB" dirty="0"/>
              <a:t> IT” została opracowana w ramach projektu Every1 i jest objęta licencją </a:t>
            </a:r>
            <a:r>
              <a:rPr lang="en-GB" dirty="0">
                <a:hlinkClick r:id="rId3"/>
              </a:rPr>
              <a:t>CC BY-SA 4.0</a:t>
            </a:r>
            <a:r>
              <a:rPr lang="en-GB" dirty="0"/>
              <a:t>, o ile nie zaznaczono inaczej. </a:t>
            </a:r>
          </a:p>
          <a:p>
            <a:pPr latinLnBrk="0"/>
            <a:endParaRPr lang="en-GB" dirty="0"/>
          </a:p>
          <a:p>
            <a:pPr latinLnBrk="0"/>
            <a:r>
              <a:rPr lang="en-GB" dirty="0"/>
              <a:t>W prezentacji wykorzystano następujące zdjęcia: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Zdjęcie na okładce: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autorstwa </a:t>
            </a:r>
            <a:r>
              <a:rPr lang="en-US" dirty="0" err="1">
                <a:solidFill>
                  <a:schemeClr val="dk1"/>
                </a:solidFill>
                <a:ea typeface="Public Sans"/>
                <a:cs typeface="Public Sans"/>
                <a:sym typeface="Public Sans"/>
              </a:rPr>
              <a:t>Patricka Verstappena </a:t>
            </a:r>
            <a:r>
              <a:rPr lang="en-US" dirty="0">
                <a:solidFill>
                  <a:schemeClr val="dk1"/>
                </a:solidFill>
                <a:ea typeface="Public Sans"/>
                <a:cs typeface="Public Sans"/>
                <a:sym typeface="Public Sans"/>
              </a:rPr>
              <a:t>na licencji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Zdjęcie w tekście wprowadzenia: </a:t>
            </a:r>
            <a:r>
              <a:rPr lang="en-US" i="1" dirty="0">
                <a:solidFill>
                  <a:schemeClr val="dk1"/>
                </a:solidFill>
                <a:ea typeface="Public Sans"/>
                <a:cs typeface="Public Sans"/>
                <a:sym typeface="Public Sans"/>
              </a:rPr>
              <a:t>„Papier obok </a:t>
            </a:r>
            <a:r>
              <a:rPr lang="en-US" i="1" dirty="0" err="1">
                <a:solidFill>
                  <a:schemeClr val="dk1"/>
                </a:solidFill>
                <a:ea typeface="Public Sans"/>
                <a:cs typeface="Public Sans"/>
                <a:sym typeface="Public Sans"/>
              </a:rPr>
              <a:t>MacBooka” </a:t>
            </a:r>
            <a:r>
              <a:rPr lang="en-US" dirty="0">
                <a:solidFill>
                  <a:schemeClr val="dk1"/>
                </a:solidFill>
                <a:ea typeface="Public Sans"/>
                <a:cs typeface="Public Sans"/>
                <a:sym typeface="Public Sans"/>
              </a:rPr>
              <a:t>autorstwa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Lukasa na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Pytanie pierwsze: </a:t>
            </a:r>
            <a:r>
              <a:rPr lang="en-US" sz="1800" dirty="0">
                <a:solidFill>
                  <a:schemeClr val="dk1"/>
                </a:solidFill>
                <a:ea typeface="Public Sans"/>
                <a:cs typeface="Public Sans"/>
                <a:sym typeface="Public Sans"/>
                <a:hlinkClick r:id="rId7"/>
              </a:rPr>
              <a:t>„Digital City” </a:t>
            </a:r>
            <a:r>
              <a:rPr lang="en-US" sz="1800" dirty="0">
                <a:solidFill>
                  <a:schemeClr val="dk1"/>
                </a:solidFill>
                <a:ea typeface="Public Sans"/>
                <a:cs typeface="Public Sans"/>
                <a:sym typeface="Public Sans"/>
              </a:rPr>
              <a:t>autorstwa scratch-media na licencji </a:t>
            </a:r>
            <a:r>
              <a:rPr lang="en-US" sz="1800" dirty="0">
                <a:solidFill>
                  <a:schemeClr val="dk1"/>
                </a:solidFill>
                <a:ea typeface="Public Sans"/>
                <a:cs typeface="Public Sans"/>
                <a:sym typeface="Public Sans"/>
                <a:hlinkClick r:id="rId5"/>
              </a:rPr>
              <a:t>CC BY-NC-ND 2.0</a:t>
            </a:r>
            <a:r>
              <a:rPr lang="en-US" sz="18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Pytanie drugie: </a:t>
            </a:r>
            <a:r>
              <a:rPr lang="en-US" sz="1800" dirty="0">
                <a:solidFill>
                  <a:schemeClr val="dk1"/>
                </a:solidFill>
                <a:ea typeface="Public Sans"/>
                <a:cs typeface="Public Sans"/>
                <a:sym typeface="Public Sans"/>
                <a:hlinkClick r:id="rId8"/>
              </a:rPr>
              <a:t>solar </a:t>
            </a:r>
            <a:r>
              <a:rPr lang="en-US" sz="1800" dirty="0">
                <a:solidFill>
                  <a:schemeClr val="dk1"/>
                </a:solidFill>
                <a:ea typeface="Public Sans"/>
                <a:cs typeface="Public Sans"/>
                <a:sym typeface="Public Sans"/>
              </a:rPr>
              <a:t>autorstwa </a:t>
            </a:r>
            <a:r>
              <a:rPr lang="en-US" sz="1800" dirty="0" err="1">
                <a:solidFill>
                  <a:schemeClr val="dk1"/>
                </a:solidFill>
                <a:ea typeface="Public Sans"/>
                <a:cs typeface="Public Sans"/>
                <a:sym typeface="Public Sans"/>
              </a:rPr>
              <a:t>betmari </a:t>
            </a:r>
            <a:r>
              <a:rPr lang="en-US" sz="1800" dirty="0">
                <a:solidFill>
                  <a:schemeClr val="dk1"/>
                </a:solidFill>
                <a:ea typeface="Public Sans"/>
                <a:cs typeface="Public Sans"/>
                <a:sym typeface="Public Sans"/>
              </a:rPr>
              <a:t>na licencji </a:t>
            </a:r>
            <a:r>
              <a:rPr lang="en-US" sz="1800" dirty="0">
                <a:solidFill>
                  <a:schemeClr val="dk1"/>
                </a:solidFill>
                <a:ea typeface="Public Sans"/>
                <a:cs typeface="Public Sans"/>
                <a:sym typeface="Public Sans"/>
                <a:hlinkClick r:id="rId9"/>
              </a:rPr>
              <a:t>CC BY-NC 2.0</a:t>
            </a:r>
            <a:r>
              <a:rPr lang="en-US" sz="18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Pytanie trzecie: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autorstwa Alana Levine'a na licencji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Pytanie czwarte: </a:t>
            </a:r>
            <a:r>
              <a:rPr lang="en-US" sz="1800" dirty="0">
                <a:solidFill>
                  <a:schemeClr val="dk1"/>
                </a:solidFill>
                <a:ea typeface="Public Sans"/>
                <a:cs typeface="Public Sans"/>
                <a:sym typeface="Public Sans"/>
                <a:hlinkClick r:id="rId12"/>
              </a:rPr>
              <a:t>Solar façade </a:t>
            </a:r>
            <a:r>
              <a:rPr lang="en-US" sz="1800" dirty="0">
                <a:solidFill>
                  <a:schemeClr val="dk1"/>
                </a:solidFill>
                <a:ea typeface="Public Sans"/>
                <a:cs typeface="Public Sans"/>
                <a:sym typeface="Public Sans"/>
              </a:rPr>
              <a:t>autorstwa La Citta Vita na licencji </a:t>
            </a:r>
            <a:r>
              <a:rPr lang="en-US" sz="1800" dirty="0">
                <a:solidFill>
                  <a:schemeClr val="dk1"/>
                </a:solidFill>
                <a:ea typeface="Public Sans"/>
                <a:cs typeface="Public Sans"/>
                <a:sym typeface="Public Sans"/>
                <a:hlinkClick r:id="rId13"/>
              </a:rPr>
              <a:t>CC BY-SA 2.0</a:t>
            </a:r>
            <a:r>
              <a:rPr lang="en-US" sz="18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Pytanie piąte: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autorstwa Mike'a Lawrence'a jest objęte licencją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Pytanie szóste: </a:t>
            </a:r>
            <a:r>
              <a:rPr lang="en-US" sz="1800" dirty="0">
                <a:solidFill>
                  <a:schemeClr val="dk1"/>
                </a:solidFill>
                <a:ea typeface="Public Sans"/>
                <a:cs typeface="Public Sans"/>
                <a:sym typeface="Public Sans"/>
                <a:hlinkClick r:id="rId16"/>
              </a:rPr>
              <a:t>Moss Community Energy Launch </a:t>
            </a:r>
            <a:r>
              <a:rPr lang="en-US" sz="1800" dirty="0">
                <a:solidFill>
                  <a:schemeClr val="dk1"/>
                </a:solidFill>
                <a:ea typeface="Public Sans"/>
                <a:cs typeface="Public Sans"/>
                <a:sym typeface="Public Sans"/>
              </a:rPr>
              <a:t>autorstwa 10 10 jest objęte licencją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Pytanie siódme: </a:t>
            </a:r>
            <a:r>
              <a:rPr lang="en-US" dirty="0">
                <a:solidFill>
                  <a:schemeClr val="dk1"/>
                </a:solidFill>
                <a:ea typeface="Public Sans"/>
                <a:cs typeface="Public Sans"/>
                <a:sym typeface="Public Sans"/>
                <a:hlinkClick r:id="rId17"/>
              </a:rPr>
              <a:t>Pytanie 1 </a:t>
            </a:r>
            <a:r>
              <a:rPr lang="en-US" dirty="0">
                <a:solidFill>
                  <a:schemeClr val="dk1"/>
                </a:solidFill>
                <a:ea typeface="Public Sans"/>
                <a:cs typeface="Public Sans"/>
                <a:sym typeface="Public Sans"/>
              </a:rPr>
              <a:t>autorstwa Virtual </a:t>
            </a:r>
            <a:r>
              <a:rPr lang="en-US" dirty="0" err="1">
                <a:solidFill>
                  <a:schemeClr val="dk1"/>
                </a:solidFill>
                <a:ea typeface="Public Sans"/>
                <a:cs typeface="Public Sans"/>
                <a:sym typeface="Public Sans"/>
              </a:rPr>
              <a:t>EyeSee</a:t>
            </a:r>
            <a:r>
              <a:rPr lang="en-US" dirty="0">
                <a:solidFill>
                  <a:schemeClr val="dk1"/>
                </a:solidFill>
                <a:ea typeface="Public Sans"/>
                <a:cs typeface="Public Sans"/>
                <a:sym typeface="Public Sans"/>
              </a:rPr>
              <a:t> jest </a:t>
            </a:r>
            <a:r>
              <a:rPr lang="en-US" sz="1800" dirty="0">
                <a:solidFill>
                  <a:schemeClr val="dk1"/>
                </a:solidFill>
                <a:ea typeface="Public Sans"/>
                <a:cs typeface="Public Sans"/>
                <a:sym typeface="Public Sans"/>
              </a:rPr>
              <a:t>objęte licencją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p:txBody>
      </p:sp>
      <p:sp>
        <p:nvSpPr>
          <p:cNvPr id="5" name="Title 4">
            <a:extLst>
              <a:ext uri="{FF2B5EF4-FFF2-40B4-BE49-F238E27FC236}">
                <a16:creationId xmlns:a16="http://schemas.microsoft.com/office/drawing/2014/main" id="{B42A2D5E-AAA4-588A-9819-74897C3DD152}"/>
              </a:ext>
            </a:extLst>
          </p:cNvPr>
          <p:cNvSpPr>
            <a:spLocks noGrp="1"/>
          </p:cNvSpPr>
          <p:nvPr>
            <p:ph type="title" idx="4294967295"/>
          </p:nvPr>
        </p:nvSpPr>
        <p:spPr>
          <a:xfrm>
            <a:off x="482600" y="832485"/>
            <a:ext cx="10515600" cy="1325563"/>
          </a:xfrm>
          <a:prstGeom prst="rect">
            <a:avLst/>
          </a:prstGeom>
        </p:spPr>
        <p:txBody>
          <a:bodyPr/>
          <a:lstStyle/>
          <a:p>
            <a:pPr rtl="0" eaLnBrk="1" latinLnBrk="1" hangingPunct="1"/>
            <a:r>
              <a:rPr lang="pl-P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Podziękowania</a:t>
            </a:r>
            <a:endParaRPr lang="pl-PL" noProof="1">
              <a:effectLst/>
            </a:endParaRPr>
          </a:p>
          <a:p>
            <a:endParaRPr lang="pl-PL" noProof="1"/>
          </a:p>
        </p:txBody>
      </p:sp>
    </p:spTree>
    <p:extLst>
      <p:ext uri="{BB962C8B-B14F-4D97-AF65-F5344CB8AC3E}">
        <p14:creationId xmlns:p14="http://schemas.microsoft.com/office/powerpoint/2010/main" val="284820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E1B9-4D97-EFE2-6EB3-B0C114077ADB}"/>
              </a:ext>
            </a:extLst>
          </p:cNvPr>
          <p:cNvSpPr>
            <a:spLocks noGrp="1"/>
          </p:cNvSpPr>
          <p:nvPr>
            <p:ph type="title" idx="4294967295"/>
          </p:nvPr>
        </p:nvSpPr>
        <p:spPr>
          <a:xfrm>
            <a:off x="3906520" y="2874645"/>
            <a:ext cx="4201160" cy="1325563"/>
          </a:xfrm>
          <a:prstGeom prst="rect">
            <a:avLst/>
          </a:prstGeom>
        </p:spPr>
        <p:txBody>
          <a:bodyPr/>
          <a:lstStyle/>
          <a:p>
            <a:pPr rtl="0" eaLnBrk="1" latinLnBrk="1" hangingPunct="1"/>
            <a:r>
              <a:rPr lang="pl-PL" sz="6000" b="0" kern="1200" noProof="1">
                <a:solidFill>
                  <a:srgbClr val="FFFFFF"/>
                </a:solidFill>
                <a:effectLst/>
                <a:latin typeface="Calibri" panose="020F0502020204030204" pitchFamily="34" charset="0"/>
                <a:ea typeface="맑은 고딕" panose="020B0503020000020004" pitchFamily="34" charset="-127"/>
                <a:cs typeface="+mn-cs"/>
              </a:rPr>
              <a:t>Dziękuję!</a:t>
            </a:r>
            <a:endParaRPr lang="pl-PL" noProof="1">
              <a:effectLst/>
            </a:endParaRPr>
          </a:p>
          <a:p>
            <a:endParaRPr lang="pl-PL" noProof="1"/>
          </a:p>
        </p:txBody>
      </p:sp>
    </p:spTree>
    <p:extLst>
      <p:ext uri="{BB962C8B-B14F-4D97-AF65-F5344CB8AC3E}">
        <p14:creationId xmlns:p14="http://schemas.microsoft.com/office/powerpoint/2010/main" val="341291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07211"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W niniejszej prezentacji omawiamy siedem pytań. Przed przejściem do kolejnego slajdu poświęć chwilę na rozważenie każdego z nich. </a:t>
            </a:r>
          </a:p>
          <a:p>
            <a:pPr latinLnBrk="0"/>
            <a:endParaRPr lang="en-GB" sz="2400" noProof="0" dirty="0">
              <a:solidFill>
                <a:srgbClr val="2B2C30"/>
              </a:solidFill>
              <a:sym typeface="Public Sans"/>
            </a:endParaRPr>
          </a:p>
          <a:p>
            <a:pPr latinLnBrk="0"/>
            <a:r>
              <a:rPr lang="en-GB" sz="2400" dirty="0">
                <a:solidFill>
                  <a:srgbClr val="2B2C30"/>
                </a:solidFill>
                <a:sym typeface="Public Sans"/>
              </a:rPr>
              <a:t>Możesz przechodzić przez każde pytanie po kolei. Możesz też wybrać konkretne pytanie, które chcesz omówić jako pierwsze, korzystając z menu.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B101D14-71FC-9508-5054-BFE74B97DD47}"/>
              </a:ext>
            </a:extLst>
          </p:cNvPr>
          <p:cNvSpPr>
            <a:spLocks noGrp="1"/>
          </p:cNvSpPr>
          <p:nvPr>
            <p:ph type="title" idx="4294967295"/>
          </p:nvPr>
        </p:nvSpPr>
        <p:spPr>
          <a:xfrm>
            <a:off x="590006" y="600257"/>
            <a:ext cx="10515600" cy="1325563"/>
          </a:xfrm>
          <a:prstGeom prst="rect">
            <a:avLst/>
          </a:prstGeom>
        </p:spPr>
        <p:txBody>
          <a:bodyPr/>
          <a:lstStyle/>
          <a:p>
            <a:r>
              <a:rPr lang="pl-PL" sz="2800" b="1" noProof="1">
                <a:solidFill>
                  <a:schemeClr val="bg1"/>
                </a:solidFill>
              </a:rPr>
              <a:t>Niniejsza prezentacja</a:t>
            </a:r>
          </a:p>
        </p:txBody>
      </p:sp>
    </p:spTree>
    <p:extLst>
      <p:ext uri="{BB962C8B-B14F-4D97-AF65-F5344CB8AC3E}">
        <p14:creationId xmlns:p14="http://schemas.microsoft.com/office/powerpoint/2010/main" val="23866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83157-560A-B6BC-9155-E9BA6A826DCC}"/>
              </a:ext>
            </a:extLst>
          </p:cNvPr>
          <p:cNvSpPr>
            <a:spLocks noGrp="1"/>
          </p:cNvSpPr>
          <p:nvPr>
            <p:ph type="title" idx="4294967295"/>
          </p:nvPr>
        </p:nvSpPr>
        <p:spPr>
          <a:xfrm>
            <a:off x="384130" y="783136"/>
            <a:ext cx="10515600" cy="1325563"/>
          </a:xfrm>
          <a:prstGeom prst="rect">
            <a:avLst/>
          </a:prstGeom>
        </p:spPr>
        <p:txBody>
          <a:bodyPr/>
          <a:lstStyle/>
          <a:p>
            <a:pPr rtl="0" eaLnBrk="1" latinLnBrk="1" hangingPunct="1"/>
            <a:r>
              <a:rPr lang="pl-PL" sz="2800" b="1" kern="1200" noProof="1">
                <a:solidFill>
                  <a:srgbClr val="FFFFFF"/>
                </a:solidFill>
                <a:effectLst/>
                <a:latin typeface="Calibri" panose="020F0502020204030204" pitchFamily="34" charset="0"/>
                <a:ea typeface="+mn-ea"/>
                <a:cs typeface="+mn-cs"/>
              </a:rPr>
              <a:t>Siedem pytań dla społeczności energetycznych: podstawy IT</a:t>
            </a:r>
            <a:endParaRPr lang="pl-PL" noProof="1">
              <a:effectLst/>
            </a:endParaRPr>
          </a:p>
          <a:p>
            <a:endParaRPr lang="pl-P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587430"/>
            <a:ext cx="11423738" cy="3046988"/>
          </a:xfrm>
          <a:prstGeom prst="rect">
            <a:avLst/>
          </a:prstGeom>
          <a:noFill/>
        </p:spPr>
        <p:txBody>
          <a:bodyPr wrap="square" lIns="91440" tIns="45720" rIns="91440" bIns="45720" rtlCol="0" anchor="t">
            <a:spAutoFit/>
          </a:bodyPr>
          <a:lstStyle/>
          <a:p>
            <a:pPr marL="342900" indent="-342900" latinLnBrk="0">
              <a:buFont typeface="+mj-lt"/>
              <a:buAutoNum type="arabicPeriod"/>
            </a:pPr>
            <a:r>
              <a:rPr lang="en-US" sz="2400" dirty="0">
                <a:ea typeface="Public Sans"/>
                <a:cs typeface="Public Sans"/>
                <a:sym typeface="Public Sans"/>
              </a:rPr>
              <a:t>Jaką rolę odgrywa infrastruktura informatyczna w społeczności energetycznej?</a:t>
            </a:r>
          </a:p>
          <a:p>
            <a:pPr marL="342900" indent="-342900" latinLnBrk="0">
              <a:buFont typeface="+mj-lt"/>
              <a:buAutoNum type="arabicPeriod"/>
            </a:pPr>
            <a:r>
              <a:rPr lang="en-US" sz="2400" dirty="0">
                <a:ea typeface="Public Sans"/>
                <a:cs typeface="Public Sans"/>
                <a:sym typeface="Public Sans"/>
              </a:rPr>
              <a:t>W jaki sposób kalkulatory energii słonecznej mogą wspierać proces podejmowania decyzji w społecznościach energetycznych?</a:t>
            </a:r>
          </a:p>
          <a:p>
            <a:pPr marL="342900" indent="-342900" latinLnBrk="0">
              <a:buFont typeface="+mj-lt"/>
              <a:buAutoNum type="arabicPeriod"/>
            </a:pPr>
            <a:r>
              <a:rPr lang="en-US" sz="2400" dirty="0">
                <a:ea typeface="Public Sans"/>
                <a:cs typeface="Public Sans"/>
                <a:sym typeface="Public Sans"/>
              </a:rPr>
              <a:t>W jaki sposób cyfrowe narzędzia do zarządzania energią mogą przynieść korzyści społecznościom energetycznym?</a:t>
            </a:r>
          </a:p>
          <a:p>
            <a:pPr marL="342900" indent="-342900" latinLnBrk="0">
              <a:buFont typeface="+mj-lt"/>
              <a:buAutoNum type="arabicPeriod"/>
            </a:pPr>
            <a:r>
              <a:rPr lang="en-US" sz="2400" dirty="0">
                <a:ea typeface="Public Sans"/>
                <a:cs typeface="Public Sans"/>
                <a:sym typeface="Public Sans"/>
              </a:rPr>
              <a:t>W jaki sposób kalkulatory renowacji i energii słonecznej wspierają decyzje dotyczące oszczędzania energii?</a:t>
            </a:r>
          </a:p>
          <a:p>
            <a:pPr marL="342900" indent="-342900" latinLnBrk="0">
              <a:buFont typeface="+mj-lt"/>
              <a:buAutoNum type="arabicPeriod"/>
            </a:pPr>
            <a:r>
              <a:rPr lang="en-US" sz="2400" dirty="0">
                <a:ea typeface="Public Sans"/>
                <a:cs typeface="Public Sans"/>
                <a:sym typeface="Public Sans"/>
              </a:rPr>
              <a:t>W jaki sposób platformy cyfrowe mogą usprawnić zarządzanie wspólnotą energetyczną?</a:t>
            </a:r>
          </a:p>
          <a:p>
            <a:pPr marL="342900" indent="-342900" latinLnBrk="0">
              <a:buFont typeface="+mj-lt"/>
              <a:buAutoNum type="arabicPeriod"/>
            </a:pPr>
            <a:r>
              <a:rPr lang="en-US" sz="2400" dirty="0">
                <a:ea typeface="Public Sans"/>
                <a:cs typeface="Public Sans"/>
                <a:sym typeface="Public Sans"/>
              </a:rPr>
              <a:t>W jaki sposób wspólnota energetyczna może zaangażować się w zarządzanie energią?</a:t>
            </a:r>
          </a:p>
          <a:p>
            <a:pPr marL="342900" indent="-342900" latinLnBrk="0">
              <a:buFont typeface="+mj-lt"/>
              <a:buAutoNum type="arabicPeriod"/>
            </a:pPr>
            <a:r>
              <a:rPr lang="en-US" sz="2400" dirty="0">
                <a:ea typeface="Public Sans"/>
                <a:cs typeface="Public Sans"/>
                <a:sym typeface="Public Sans"/>
              </a:rPr>
              <a:t>Jak wybrać odpowiednie narzędzia informatyczne dla naszej społeczności energetycznej?</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8464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8E20-2845-8CE7-6B61-EEC5E9D47725}"/>
              </a:ext>
            </a:extLst>
          </p:cNvPr>
          <p:cNvSpPr>
            <a:spLocks noGrp="1"/>
          </p:cNvSpPr>
          <p:nvPr>
            <p:ph type="title" idx="4294967295"/>
          </p:nvPr>
        </p:nvSpPr>
        <p:spPr>
          <a:xfrm>
            <a:off x="446314" y="705283"/>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1. Rola infrastruktury informatycznej w społecznościach energetycznych – wprowadzenie</a:t>
            </a:r>
            <a:endParaRPr lang="pl-PL" noProof="1">
              <a:effectLst/>
            </a:endParaRPr>
          </a:p>
          <a:p>
            <a:endParaRPr lang="pl-P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Jaką rolę odgrywa infrastruktura informatyczna w społeczności energetycznej?</a:t>
            </a:r>
          </a:p>
          <a:p>
            <a:pPr algn="ctr" latinLnBrk="0"/>
            <a:endParaRPr lang="en-US" sz="4800" i="1" dirty="0">
              <a:solidFill>
                <a:schemeClr val="accent5"/>
              </a:solidFill>
            </a:endParaRPr>
          </a:p>
        </p:txBody>
      </p:sp>
    </p:spTree>
    <p:extLst>
      <p:ext uri="{BB962C8B-B14F-4D97-AF65-F5344CB8AC3E}">
        <p14:creationId xmlns:p14="http://schemas.microsoft.com/office/powerpoint/2010/main" val="33945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5498926" y="2913787"/>
            <a:ext cx="6315591" cy="3046988"/>
          </a:xfrm>
          <a:prstGeom prst="rect">
            <a:avLst/>
          </a:prstGeom>
          <a:noFill/>
        </p:spPr>
        <p:txBody>
          <a:bodyPr wrap="square" rtlCol="0">
            <a:spAutoFit/>
          </a:bodyPr>
          <a:lstStyle/>
          <a:p>
            <a:pPr latinLnBrk="0"/>
            <a:r>
              <a:rPr lang="en-US" sz="2400" dirty="0"/>
              <a:t>Systemy technologiczne i ramy prawne w społeczności energetycznej: </a:t>
            </a:r>
          </a:p>
          <a:p>
            <a:pPr latinLnBrk="0"/>
            <a:endParaRPr lang="en-US" sz="2400" dirty="0"/>
          </a:p>
          <a:p>
            <a:pPr marL="342900" indent="-342900" latinLnBrk="0">
              <a:buFont typeface="Arial" panose="020B0604020202020204" pitchFamily="34" charset="0"/>
              <a:buChar char="•"/>
            </a:pPr>
            <a:r>
              <a:rPr lang="en-US" sz="2400" dirty="0"/>
              <a:t>Umożliwiają skuteczny udział i zaangażowanie w cyfrową transformację energetyczną. </a:t>
            </a:r>
          </a:p>
          <a:p>
            <a:pPr marL="342900" indent="-342900" latinLnBrk="0">
              <a:buFont typeface="Arial" panose="020B0604020202020204" pitchFamily="34" charset="0"/>
              <a:buChar char="•"/>
            </a:pPr>
            <a:r>
              <a:rPr lang="en-US" sz="2400" dirty="0"/>
              <a:t>Obejmują narzędzia, platformy i sieci zaprojektowane w celu zwiększenia potencjału, umiejętności i współpracy między zainteresowanymi stronami.</a:t>
            </a:r>
          </a:p>
        </p:txBody>
      </p:sp>
      <p:pic>
        <p:nvPicPr>
          <p:cNvPr id="7" name="Picture 6">
            <a:extLst>
              <a:ext uri="{FF2B5EF4-FFF2-40B4-BE49-F238E27FC236}">
                <a16:creationId xmlns:a16="http://schemas.microsoft.com/office/drawing/2014/main" id="{B53FCF1F-7295-E682-499E-941B6CE27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9" y="2663152"/>
            <a:ext cx="4974042" cy="3548258"/>
          </a:xfrm>
          <a:prstGeom prst="rect">
            <a:avLst/>
          </a:prstGeom>
        </p:spPr>
      </p:pic>
      <p:sp>
        <p:nvSpPr>
          <p:cNvPr id="2" name="Title 1">
            <a:extLst>
              <a:ext uri="{FF2B5EF4-FFF2-40B4-BE49-F238E27FC236}">
                <a16:creationId xmlns:a16="http://schemas.microsoft.com/office/drawing/2014/main" id="{CE6D5566-2E0D-7A03-1199-731526B10D03}"/>
              </a:ext>
            </a:extLst>
          </p:cNvPr>
          <p:cNvSpPr>
            <a:spLocks noGrp="1"/>
          </p:cNvSpPr>
          <p:nvPr>
            <p:ph type="title" idx="4294967295"/>
          </p:nvPr>
        </p:nvSpPr>
        <p:spPr>
          <a:xfrm>
            <a:off x="452120" y="741045"/>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1. Rola infrastruktury informatycznej w społecznościach energetycznych </a:t>
            </a:r>
            <a:endParaRPr lang="pl-PL" noProof="1">
              <a:effectLst/>
            </a:endParaRPr>
          </a:p>
          <a:p>
            <a:endParaRPr lang="pl-PL" noProof="1"/>
          </a:p>
        </p:txBody>
      </p:sp>
    </p:spTree>
    <p:extLst>
      <p:ext uri="{BB962C8B-B14F-4D97-AF65-F5344CB8AC3E}">
        <p14:creationId xmlns:p14="http://schemas.microsoft.com/office/powerpoint/2010/main" val="1086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33E5E-FA91-7CC8-EB37-6657920FB2AE}"/>
              </a:ext>
            </a:extLst>
          </p:cNvPr>
          <p:cNvSpPr>
            <a:spLocks noGrp="1"/>
          </p:cNvSpPr>
          <p:nvPr>
            <p:ph type="title" idx="4294967295"/>
          </p:nvPr>
        </p:nvSpPr>
        <p:spPr>
          <a:xfrm>
            <a:off x="350520" y="812165"/>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2. Rola kalkulatorów energii słonecznej – wprowadzenie</a:t>
            </a:r>
            <a:endParaRPr lang="pl-PL" noProof="1">
              <a:effectLst/>
            </a:endParaRPr>
          </a:p>
          <a:p>
            <a:endParaRPr lang="pl-P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726511" y="2981194"/>
            <a:ext cx="11088006" cy="2308324"/>
          </a:xfrm>
          <a:prstGeom prst="rect">
            <a:avLst/>
          </a:prstGeom>
          <a:noFill/>
        </p:spPr>
        <p:txBody>
          <a:bodyPr wrap="square" rtlCol="0">
            <a:spAutoFit/>
          </a:bodyPr>
          <a:lstStyle/>
          <a:p>
            <a:pPr algn="ctr" latinLnBrk="0"/>
            <a:r>
              <a:rPr lang="en-US" sz="4800" i="1" dirty="0">
                <a:solidFill>
                  <a:schemeClr val="accent2"/>
                </a:solidFill>
              </a:rPr>
              <a:t>W jaki sposób kalkulatory energii słonecznej mogą wspierać proces podejmowania decyzji w społecznościach energetycznych?</a:t>
            </a:r>
          </a:p>
          <a:p>
            <a:pPr algn="ctr" latinLnBrk="0"/>
            <a:endParaRPr lang="en-US" sz="4800" i="1" dirty="0">
              <a:solidFill>
                <a:schemeClr val="accent2"/>
              </a:solidFill>
            </a:endParaRPr>
          </a:p>
        </p:txBody>
      </p:sp>
    </p:spTree>
    <p:extLst>
      <p:ext uri="{BB962C8B-B14F-4D97-AF65-F5344CB8AC3E}">
        <p14:creationId xmlns:p14="http://schemas.microsoft.com/office/powerpoint/2010/main" val="18819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6613743" y="3608748"/>
            <a:ext cx="5388665" cy="1200329"/>
          </a:xfrm>
          <a:prstGeom prst="rect">
            <a:avLst/>
          </a:prstGeom>
          <a:noFill/>
        </p:spPr>
        <p:txBody>
          <a:bodyPr wrap="square" rtlCol="0">
            <a:spAutoFit/>
          </a:bodyPr>
          <a:lstStyle/>
          <a:p>
            <a:pPr latinLnBrk="0"/>
            <a:r>
              <a:rPr lang="en-US" sz="2400" dirty="0">
                <a:sym typeface="Public Sans"/>
              </a:rPr>
              <a:t>Kalkulatory słoneczne dostarczają danych dotyczących optymalnego rozmieszczenia, analizy kosztów i wydajności systemów paneli fotowoltaicznych (PV).</a:t>
            </a:r>
          </a:p>
        </p:txBody>
      </p:sp>
      <p:pic>
        <p:nvPicPr>
          <p:cNvPr id="8" name="Picture 7">
            <a:extLst>
              <a:ext uri="{FF2B5EF4-FFF2-40B4-BE49-F238E27FC236}">
                <a16:creationId xmlns:a16="http://schemas.microsoft.com/office/drawing/2014/main" id="{72028D2C-E454-EB8C-042F-65E41AE44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2" y="2605414"/>
            <a:ext cx="6272060" cy="3528034"/>
          </a:xfrm>
          <a:prstGeom prst="rect">
            <a:avLst/>
          </a:prstGeom>
        </p:spPr>
      </p:pic>
      <p:sp>
        <p:nvSpPr>
          <p:cNvPr id="3" name="Title 2">
            <a:extLst>
              <a:ext uri="{FF2B5EF4-FFF2-40B4-BE49-F238E27FC236}">
                <a16:creationId xmlns:a16="http://schemas.microsoft.com/office/drawing/2014/main" id="{0F10E118-5A0C-F9C6-3109-9EC416F3C22E}"/>
              </a:ext>
            </a:extLst>
          </p:cNvPr>
          <p:cNvSpPr>
            <a:spLocks noGrp="1"/>
          </p:cNvSpPr>
          <p:nvPr>
            <p:ph type="title" idx="4294967295"/>
          </p:nvPr>
        </p:nvSpPr>
        <p:spPr>
          <a:xfrm>
            <a:off x="523240" y="724552"/>
            <a:ext cx="10515600" cy="1325563"/>
          </a:xfrm>
          <a:prstGeom prst="rect">
            <a:avLst/>
          </a:prstGeom>
        </p:spPr>
        <p:txBody>
          <a:bodyPr/>
          <a:lstStyle/>
          <a:p>
            <a:pPr rtl="0" eaLnBrk="1" latinLnBrk="0" hangingPunct="1"/>
            <a:r>
              <a:rPr lang="pl-PL" sz="2800" b="1" kern="1200" noProof="1">
                <a:solidFill>
                  <a:srgbClr val="FFFFFF"/>
                </a:solidFill>
                <a:effectLst/>
                <a:latin typeface="Calibri" panose="020F0502020204030204" pitchFamily="34" charset="0"/>
                <a:ea typeface="Public Sans"/>
                <a:cs typeface="Public Sans"/>
              </a:rPr>
              <a:t>2. Rola kalkulatorów energii słonecznej</a:t>
            </a:r>
            <a:endParaRPr lang="pl-PL" noProof="1">
              <a:effectLst/>
            </a:endParaRPr>
          </a:p>
          <a:p>
            <a:endParaRPr lang="pl-PL" noProof="1"/>
          </a:p>
        </p:txBody>
      </p:sp>
    </p:spTree>
    <p:extLst>
      <p:ext uri="{BB962C8B-B14F-4D97-AF65-F5344CB8AC3E}">
        <p14:creationId xmlns:p14="http://schemas.microsoft.com/office/powerpoint/2010/main" val="41384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96FE5E-5498-A536-907F-3CE2699C52BC}"/>
              </a:ext>
            </a:extLst>
          </p:cNvPr>
          <p:cNvSpPr>
            <a:spLocks noGrp="1"/>
          </p:cNvSpPr>
          <p:nvPr>
            <p:ph type="title" idx="4294967295"/>
          </p:nvPr>
        </p:nvSpPr>
        <p:spPr>
          <a:xfrm rot="16200000">
            <a:off x="838200" y="-7153850"/>
            <a:ext cx="10515600" cy="1325563"/>
          </a:xfrm>
          <a:prstGeom prst="rect">
            <a:avLst/>
          </a:prstGeom>
        </p:spPr>
        <p:txBody>
          <a:bodyPr anchor="b"/>
          <a:lstStyle/>
          <a:p>
            <a:r>
              <a:rPr lang="pl-PL" dirty="0"/>
              <a:t>Narzędzia: Kalkulatory energii</a:t>
            </a:r>
          </a:p>
        </p:txBody>
      </p:sp>
      <p:graphicFrame>
        <p:nvGraphicFramePr>
          <p:cNvPr id="2" name="Table 1" descr="Tabela zawierająca cztery wiersze i cztery kolumny. Kolumny mają następujące nagłówki: Narzędzie; Usługi; Korzyści dla społeczności energetycznej; W jaki sposób to narzędzie może wspierać społeczność energetyczną? Ponieważ każda komórka zawiera wiele punktów, każda komórka w wierszu zostanie ponumerowana od 1 do 4.&#13;&#10;Pierwszy wiersz danych zawiera następujące informacje: 1. System informacji geograficznej dotyczący fotowoltaiki (PVGIS) (na całym świecie). 2. Symulacja wydajności fotowoltaicznej, analiza danych dotyczących nasłonecznienia, elastyczne opcje konfiguracji. 3. Dokładne szacunki dotyczące wydajności energetycznej, ocena kosztów, analiza z możliwością dostosowania. 4. Przemyślany projekt systemu, planowanie finansowe, porównanie scenariuszy.&#13;&#10;Drugi wiersz danych zawiera następujące informacje: 1. Kalkulator PVWatts NREL (na całym świecie). 2. Szacowanie produkcji energii, kompleksowe informacje o systemie, szczegółowe dane wejściowe systemu. 3. Szerokie zastosowanie, wiarygodne dane dotyczące zasobów słonecznych, łatwość obsługi. 4. Podejmowanie decyzji w oparciu o dane, analiza wydajności, przystępny interfejs.&#13;&#10;Trzeci wiersz danych zawiera następujące informacje: 1. Kalkulator EnergySage Solar (USA). 2. Indywidualne szacunki oszczędności energii słonecznej, interaktywne dane wprowadzane przez użytkownika. 3. Spersonalizowana analiza oszczędności, przejrzyste szacunki oszczędności kosztów, dostęp do ofert instalatorów. 4. Świadome decyzje inwestycyjne, uproszczenie złożonych danych, ułatwienie konkurencyjnych przetargów.&#13;&#10;">
            <a:extLst>
              <a:ext uri="{FF2B5EF4-FFF2-40B4-BE49-F238E27FC236}">
                <a16:creationId xmlns:a16="http://schemas.microsoft.com/office/drawing/2014/main" id="{BE41309E-BA3C-A152-20FB-C8F5D1991A42}"/>
              </a:ext>
            </a:extLst>
          </p:cNvPr>
          <p:cNvGraphicFramePr>
            <a:graphicFrameLocks noGrp="1"/>
          </p:cNvGraphicFramePr>
          <p:nvPr>
            <p:extLst>
              <p:ext uri="{D42A27DB-BD31-4B8C-83A1-F6EECF244321}">
                <p14:modId xmlns:p14="http://schemas.microsoft.com/office/powerpoint/2010/main" val="3642762994"/>
              </p:ext>
            </p:extLst>
          </p:nvPr>
        </p:nvGraphicFramePr>
        <p:xfrm>
          <a:off x="314960" y="243841"/>
          <a:ext cx="11715686" cy="6614160"/>
        </p:xfrm>
        <a:graphic>
          <a:graphicData uri="http://schemas.openxmlformats.org/drawingml/2006/table">
            <a:tbl>
              <a:tblPr firstRow="1" firstCol="1" bandRow="1">
                <a:tableStyleId>{3B4B98B0-60AC-42C2-AFA5-B58CD77FA1E5}</a:tableStyleId>
              </a:tblPr>
              <a:tblGrid>
                <a:gridCol w="1893146">
                  <a:extLst>
                    <a:ext uri="{9D8B030D-6E8A-4147-A177-3AD203B41FA5}">
                      <a16:colId xmlns:a16="http://schemas.microsoft.com/office/drawing/2014/main" val="1956655456"/>
                    </a:ext>
                  </a:extLst>
                </a:gridCol>
                <a:gridCol w="2942613">
                  <a:extLst>
                    <a:ext uri="{9D8B030D-6E8A-4147-A177-3AD203B41FA5}">
                      <a16:colId xmlns:a16="http://schemas.microsoft.com/office/drawing/2014/main" val="3114145817"/>
                    </a:ext>
                  </a:extLst>
                </a:gridCol>
                <a:gridCol w="3492214">
                  <a:extLst>
                    <a:ext uri="{9D8B030D-6E8A-4147-A177-3AD203B41FA5}">
                      <a16:colId xmlns:a16="http://schemas.microsoft.com/office/drawing/2014/main" val="1035212580"/>
                    </a:ext>
                  </a:extLst>
                </a:gridCol>
                <a:gridCol w="3387713">
                  <a:extLst>
                    <a:ext uri="{9D8B030D-6E8A-4147-A177-3AD203B41FA5}">
                      <a16:colId xmlns:a16="http://schemas.microsoft.com/office/drawing/2014/main" val="1964108697"/>
                    </a:ext>
                  </a:extLst>
                </a:gridCol>
              </a:tblGrid>
              <a:tr h="757891">
                <a:tc>
                  <a:txBody>
                    <a:bodyPr/>
                    <a:lstStyle/>
                    <a:p>
                      <a:pPr algn="ctr" latinLnBrk="0"/>
                      <a:r>
                        <a:rPr lang="en-GB" sz="1600" noProof="0" dirty="0">
                          <a:latin typeface="+mn-lt"/>
                        </a:rPr>
                        <a:t>Narzędzie</a:t>
                      </a:r>
                    </a:p>
                  </a:txBody>
                  <a:tcPr anchor="ctr"/>
                </a:tc>
                <a:tc>
                  <a:txBody>
                    <a:bodyPr/>
                    <a:lstStyle/>
                    <a:p>
                      <a:pPr algn="ctr" latinLnBrk="0"/>
                      <a:r>
                        <a:rPr lang="en-GB" sz="1600" noProof="0" dirty="0">
                          <a:latin typeface="+mn-lt"/>
                        </a:rPr>
                        <a:t>Usługi</a:t>
                      </a:r>
                    </a:p>
                  </a:txBody>
                  <a:tcPr anchor="ctr"/>
                </a:tc>
                <a:tc>
                  <a:txBody>
                    <a:bodyPr/>
                    <a:lstStyle/>
                    <a:p>
                      <a:pPr algn="ctr" latinLnBrk="0"/>
                      <a:r>
                        <a:rPr lang="en-GB" sz="1600" noProof="0" dirty="0">
                          <a:latin typeface="+mn-lt"/>
                        </a:rPr>
                        <a:t>Korzyści dla społeczności energetycznej</a:t>
                      </a:r>
                    </a:p>
                  </a:txBody>
                  <a:tcPr anchor="ctr"/>
                </a:tc>
                <a:tc>
                  <a:txBody>
                    <a:bodyPr/>
                    <a:lstStyle/>
                    <a:p>
                      <a:pPr algn="ctr" latinLnBrk="0"/>
                      <a:r>
                        <a:rPr lang="en-GB" sz="1600" noProof="0" dirty="0">
                          <a:latin typeface="+mn-lt"/>
                        </a:rPr>
                        <a:t>W jaki sposób to narzędzie może wspierać społeczność energetyczną?</a:t>
                      </a:r>
                    </a:p>
                  </a:txBody>
                  <a:tcPr anchor="ctr"/>
                </a:tc>
                <a:extLst>
                  <a:ext uri="{0D108BD9-81ED-4DB2-BD59-A6C34878D82A}">
                    <a16:rowId xmlns:a16="http://schemas.microsoft.com/office/drawing/2014/main" val="3341151641"/>
                  </a:ext>
                </a:extLst>
              </a:tr>
              <a:tr h="2075961">
                <a:tc>
                  <a:txBody>
                    <a:bodyPr/>
                    <a:lstStyle/>
                    <a:p>
                      <a:pPr marL="0" lvl="0" indent="0" algn="ctr" latinLnBrk="0">
                        <a:lnSpc>
                          <a:spcPct val="100000"/>
                        </a:lnSpc>
                        <a:buNone/>
                      </a:pPr>
                      <a:r>
                        <a:rPr lang="en-GB" sz="1600" b="1" i="0" u="none" strike="noStrike" baseline="0" noProof="0" dirty="0">
                          <a:solidFill>
                            <a:srgbClr val="000000"/>
                          </a:solidFill>
                          <a:latin typeface="+mn-lt"/>
                          <a:hlinkClick r:id="rId3"/>
                        </a:rPr>
                        <a:t>System informacji geograficznej dotyczący fotowoltaiki (PVGIS)</a:t>
                      </a:r>
                      <a:endParaRPr lang="en-GB" sz="1600" b="1" i="0" u="none" strike="noStrike" baseline="0" noProof="0" dirty="0">
                        <a:solidFill>
                          <a:srgbClr val="000000"/>
                        </a:solidFill>
                        <a:latin typeface="+mn-lt"/>
                      </a:endParaRPr>
                    </a:p>
                    <a:p>
                      <a:pPr marL="0" lvl="0" indent="0" algn="ctr" latinLnBrk="0">
                        <a:lnSpc>
                          <a:spcPct val="100000"/>
                        </a:lnSpc>
                        <a:buNone/>
                      </a:pPr>
                      <a:r>
                        <a:rPr lang="en-GB" sz="1600" b="1" i="0" u="none" strike="noStrike" baseline="0" noProof="0" dirty="0">
                          <a:solidFill>
                            <a:srgbClr val="000000"/>
                          </a:solidFill>
                          <a:latin typeface="+mn-lt"/>
                        </a:rPr>
                        <a:t>(na całym świecie)</a:t>
                      </a:r>
                      <a:endParaRPr lang="en-GB" sz="1600" noProof="0" dirty="0">
                        <a:latin typeface="+mn-lt"/>
                      </a:endParaRPr>
                    </a:p>
                  </a:txBody>
                  <a:tcPr anchor="ctr"/>
                </a:tc>
                <a:tc>
                  <a:txBody>
                    <a:bodyPr/>
                    <a:lstStyle/>
                    <a:p>
                      <a:pPr marL="342900" indent="-342900" algn="l" latinLnBrk="0">
                        <a:buFont typeface="Arial"/>
                        <a:buChar char="•"/>
                      </a:pPr>
                      <a:r>
                        <a:rPr lang="en-GB" sz="1600" b="0" i="0" u="none" strike="noStrike" noProof="0" dirty="0">
                          <a:latin typeface="+mn-lt"/>
                        </a:rPr>
                        <a:t>Symulacja wydajności fotowoltaicznej</a:t>
                      </a:r>
                    </a:p>
                    <a:p>
                      <a:pPr marL="342900" lvl="0" indent="-342900" algn="l" latinLnBrk="0">
                        <a:buFont typeface="Arial"/>
                        <a:buChar char="•"/>
                      </a:pPr>
                      <a:r>
                        <a:rPr lang="en-GB" sz="1600" b="0" i="0" u="none" strike="noStrike" noProof="0" dirty="0">
                          <a:latin typeface="+mn-lt"/>
                        </a:rPr>
                        <a:t>Analiza danych dotyczących nasłonecznienia</a:t>
                      </a:r>
                    </a:p>
                    <a:p>
                      <a:pPr marL="342900" lvl="0" indent="-342900" algn="l" latinLnBrk="0">
                        <a:buFont typeface="Arial"/>
                        <a:buChar char="•"/>
                      </a:pPr>
                      <a:r>
                        <a:rPr lang="en-GB" sz="1600" b="0" i="0" u="none" strike="noStrike" noProof="0" dirty="0">
                          <a:latin typeface="+mn-lt"/>
                        </a:rPr>
                        <a:t>Elastyczne opcje konfiguracji</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Dokładne szacunki dotyczące wydajności energetycznej</a:t>
                      </a:r>
                    </a:p>
                    <a:p>
                      <a:pPr marL="342900" lvl="0" indent="-342900" algn="l" latinLnBrk="0">
                        <a:buFont typeface="Arial"/>
                        <a:buChar char="•"/>
                      </a:pPr>
                      <a:r>
                        <a:rPr lang="en-GB" sz="1600" b="0" i="0" u="none" strike="noStrike" cap="none" noProof="0" dirty="0">
                          <a:solidFill>
                            <a:srgbClr val="000000"/>
                          </a:solidFill>
                          <a:latin typeface="+mn-lt"/>
                        </a:rPr>
                        <a:t>Ocena kosztów</a:t>
                      </a:r>
                    </a:p>
                    <a:p>
                      <a:pPr marL="342900" lvl="0" indent="-342900" algn="l" latinLnBrk="0">
                        <a:buFont typeface="Arial"/>
                        <a:buChar char="•"/>
                      </a:pPr>
                      <a:r>
                        <a:rPr lang="en-GB" sz="1600" b="0" i="0" u="none" strike="noStrike" cap="none" noProof="0" dirty="0">
                          <a:solidFill>
                            <a:srgbClr val="000000"/>
                          </a:solidFill>
                          <a:latin typeface="+mn-lt"/>
                        </a:rPr>
                        <a:t>Analiza dostosowana do indywidualnych potrzeb</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Przemyślana konstrukcja systemu</a:t>
                      </a:r>
                    </a:p>
                    <a:p>
                      <a:pPr marL="342900" lvl="0" indent="-342900" algn="l" latinLnBrk="0">
                        <a:buFont typeface="Arial"/>
                        <a:buChar char="•"/>
                      </a:pPr>
                      <a:r>
                        <a:rPr lang="en-GB" sz="1600" b="0" i="0" u="none" strike="noStrike" cap="none" noProof="0" dirty="0">
                          <a:solidFill>
                            <a:srgbClr val="000000"/>
                          </a:solidFill>
                          <a:latin typeface="+mn-lt"/>
                        </a:rPr>
                        <a:t>Planowanie finansowe</a:t>
                      </a:r>
                    </a:p>
                    <a:p>
                      <a:pPr marL="342900" lvl="0" indent="-342900" algn="l" latinLnBrk="0">
                        <a:buFont typeface="Arial"/>
                        <a:buChar char="•"/>
                      </a:pPr>
                      <a:r>
                        <a:rPr lang="en-GB" sz="1600" b="0" i="0" u="none" strike="noStrike" cap="none" noProof="0" dirty="0">
                          <a:solidFill>
                            <a:srgbClr val="000000"/>
                          </a:solidFill>
                          <a:latin typeface="+mn-lt"/>
                        </a:rPr>
                        <a:t>Porównanie scenariuszy</a:t>
                      </a:r>
                    </a:p>
                  </a:txBody>
                  <a:tcPr anchor="ctr"/>
                </a:tc>
                <a:extLst>
                  <a:ext uri="{0D108BD9-81ED-4DB2-BD59-A6C34878D82A}">
                    <a16:rowId xmlns:a16="http://schemas.microsoft.com/office/drawing/2014/main" val="4057794235"/>
                  </a:ext>
                </a:extLst>
              </a:tr>
              <a:tr h="1890154">
                <a:tc>
                  <a:txBody>
                    <a:bodyPr/>
                    <a:lstStyle/>
                    <a:p>
                      <a:pPr lvl="0" algn="ctr" latinLnBrk="0">
                        <a:buNone/>
                      </a:pPr>
                      <a:r>
                        <a:rPr lang="en-GB" sz="1600" b="1" i="0" u="none" strike="noStrike" noProof="0" dirty="0">
                          <a:latin typeface="+mn-lt"/>
                          <a:hlinkClick r:id="rId4"/>
                        </a:rPr>
                        <a:t>Kalkulator PVWatts NREL </a:t>
                      </a:r>
                      <a:r>
                        <a:rPr lang="en-GB" sz="1600" b="1" i="0" u="none" strike="noStrike" noProof="0" dirty="0">
                          <a:latin typeface="+mn-lt"/>
                        </a:rPr>
                        <a:t>(na całym świecie)</a:t>
                      </a:r>
                      <a:endParaRPr lang="en-GB" sz="1600" b="1" noProof="0" dirty="0">
                        <a:latin typeface="+mn-lt"/>
                      </a:endParaRPr>
                    </a:p>
                  </a:txBody>
                  <a:tcPr anchor="ctr"/>
                </a:tc>
                <a:tc>
                  <a:txBody>
                    <a:bodyPr/>
                    <a:lstStyle/>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Szacowanie produkcji energii</a:t>
                      </a:r>
                    </a:p>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Kompleksowe informacje o systemie</a:t>
                      </a:r>
                    </a:p>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Szczegółowe dane wejściowe systemu</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Szerokie zastosowanie</a:t>
                      </a:r>
                    </a:p>
                    <a:p>
                      <a:pPr marL="342900" lvl="0" indent="-342900" algn="l" latinLnBrk="0">
                        <a:buFont typeface="Arial"/>
                        <a:buChar char="•"/>
                      </a:pPr>
                      <a:r>
                        <a:rPr lang="en-GB" sz="1600" b="0" i="0" u="none" strike="noStrike" cap="none" noProof="0" dirty="0">
                          <a:solidFill>
                            <a:srgbClr val="000000"/>
                          </a:solidFill>
                          <a:latin typeface="+mn-lt"/>
                        </a:rPr>
                        <a:t>Wiarygodne dane dotyczące zasobów słonecznych</a:t>
                      </a:r>
                    </a:p>
                    <a:p>
                      <a:pPr marL="342900" lvl="0" indent="-342900" algn="l" latinLnBrk="0">
                        <a:buFont typeface="Arial"/>
                        <a:buChar char="•"/>
                      </a:pPr>
                      <a:r>
                        <a:rPr lang="en-GB" sz="1600" b="0" i="0" u="none" strike="noStrike" cap="none" noProof="0" dirty="0">
                          <a:solidFill>
                            <a:srgbClr val="000000"/>
                          </a:solidFill>
                          <a:latin typeface="+mn-lt"/>
                        </a:rPr>
                        <a:t>Łatwość użytkowania</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Podejmowanie decyzji w oparciu o dane</a:t>
                      </a:r>
                    </a:p>
                    <a:p>
                      <a:pPr marL="342900" lvl="0" indent="-342900" algn="l" latinLnBrk="0">
                        <a:buFont typeface="Arial"/>
                        <a:buChar char="•"/>
                      </a:pPr>
                      <a:r>
                        <a:rPr lang="en-GB" sz="1600" b="0" i="0" u="none" strike="noStrike" cap="none" noProof="0" dirty="0">
                          <a:solidFill>
                            <a:srgbClr val="000000"/>
                          </a:solidFill>
                          <a:latin typeface="+mn-lt"/>
                        </a:rPr>
                        <a:t>Analiza wydajności</a:t>
                      </a:r>
                    </a:p>
                    <a:p>
                      <a:pPr marL="342900" lvl="0" indent="-342900" algn="l" latinLnBrk="0">
                        <a:buFont typeface="Arial"/>
                        <a:buChar char="•"/>
                      </a:pPr>
                      <a:r>
                        <a:rPr lang="en-GB" sz="1600" b="0" i="0" u="none" strike="noStrike" cap="none" noProof="0" dirty="0">
                          <a:solidFill>
                            <a:srgbClr val="000000"/>
                          </a:solidFill>
                          <a:latin typeface="+mn-lt"/>
                        </a:rPr>
                        <a:t>Przystępny interfejs</a:t>
                      </a:r>
                    </a:p>
                  </a:txBody>
                  <a:tcPr anchor="ctr"/>
                </a:tc>
                <a:extLst>
                  <a:ext uri="{0D108BD9-81ED-4DB2-BD59-A6C34878D82A}">
                    <a16:rowId xmlns:a16="http://schemas.microsoft.com/office/drawing/2014/main" val="192137070"/>
                  </a:ext>
                </a:extLst>
              </a:tr>
              <a:tr h="1890154">
                <a:tc>
                  <a:txBody>
                    <a:bodyPr/>
                    <a:lstStyle/>
                    <a:p>
                      <a:pPr algn="ctr" latinLnBrk="0"/>
                      <a:r>
                        <a:rPr lang="en-GB" sz="1600" noProof="0" dirty="0">
                          <a:latin typeface="+mn-lt"/>
                          <a:hlinkClick r:id="rId5"/>
                        </a:rPr>
                        <a:t>Kalkulator solarny EnergySage </a:t>
                      </a:r>
                      <a:endParaRPr lang="en-GB" sz="1600" noProof="0" dirty="0">
                        <a:latin typeface="+mn-lt"/>
                      </a:endParaRPr>
                    </a:p>
                    <a:p>
                      <a:pPr algn="ctr" latinLnBrk="0"/>
                      <a:r>
                        <a:rPr lang="en-GB" sz="1600" noProof="0" dirty="0">
                          <a:latin typeface="+mn-lt"/>
                        </a:rPr>
                        <a:t>(USA)</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Indywidualna kalkulacja oszczędności dzięki energii słonecznej</a:t>
                      </a:r>
                    </a:p>
                    <a:p>
                      <a:pPr marL="342900" lvl="0" indent="-342900" algn="l" latinLnBrk="0">
                        <a:buFont typeface="Arial"/>
                        <a:buChar char="•"/>
                      </a:pPr>
                      <a:r>
                        <a:rPr lang="en-GB" sz="1600" b="0" i="0" u="none" strike="noStrike" cap="none" noProof="0" dirty="0">
                          <a:solidFill>
                            <a:srgbClr val="000000"/>
                          </a:solidFill>
                          <a:latin typeface="+mn-lt"/>
                        </a:rPr>
                        <a:t>Interaktywne dane wprowadzane przez użytkownika</a:t>
                      </a:r>
                    </a:p>
                    <a:p>
                      <a:pPr marL="342900" lvl="0" indent="-342900" algn="l" latinLnBrk="0">
                        <a:buFont typeface="Arial"/>
                        <a:buChar char="•"/>
                      </a:pPr>
                      <a:endParaRPr lang="en-GB" sz="16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Spersonalizowana analiza oszczędności</a:t>
                      </a:r>
                    </a:p>
                    <a:p>
                      <a:pPr marL="342900" lvl="0" indent="-342900" algn="l" latinLnBrk="0">
                        <a:buFont typeface="Arial"/>
                        <a:buChar char="•"/>
                      </a:pPr>
                      <a:r>
                        <a:rPr lang="en-GB" sz="1600" b="0" i="0" u="none" strike="noStrike" cap="none" noProof="0" dirty="0">
                          <a:solidFill>
                            <a:srgbClr val="000000"/>
                          </a:solidFill>
                          <a:latin typeface="+mn-lt"/>
                        </a:rPr>
                        <a:t>Przejrzyste oszacowanie oszczędności kosztów</a:t>
                      </a:r>
                    </a:p>
                    <a:p>
                      <a:pPr marL="342900" lvl="0" indent="-342900" algn="l" latinLnBrk="0">
                        <a:buFont typeface="Arial"/>
                        <a:buChar char="•"/>
                      </a:pPr>
                      <a:r>
                        <a:rPr lang="en-GB" sz="1600" b="0" i="0" u="none" strike="noStrike" cap="none" noProof="0" dirty="0">
                          <a:solidFill>
                            <a:srgbClr val="000000"/>
                          </a:solidFill>
                          <a:latin typeface="+mn-lt"/>
                        </a:rPr>
                        <a:t>Dostęp do wycen instalatorów</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Świadome decyzje inwestycyjne</a:t>
                      </a:r>
                    </a:p>
                    <a:p>
                      <a:pPr marL="342900" lvl="0" indent="-342900" algn="l" latinLnBrk="0">
                        <a:buFont typeface="Arial"/>
                        <a:buChar char="•"/>
                      </a:pPr>
                      <a:r>
                        <a:rPr lang="en-GB" sz="1600" b="0" i="0" u="none" strike="noStrike" cap="none" noProof="0" dirty="0">
                          <a:solidFill>
                            <a:srgbClr val="000000"/>
                          </a:solidFill>
                          <a:latin typeface="+mn-lt"/>
                        </a:rPr>
                        <a:t>Upraszcza złożone dane</a:t>
                      </a:r>
                    </a:p>
                    <a:p>
                      <a:pPr marL="342900" lvl="0" indent="-342900" algn="l" latinLnBrk="0">
                        <a:buFont typeface="Arial"/>
                        <a:buChar char="•"/>
                      </a:pPr>
                      <a:r>
                        <a:rPr lang="en-GB" sz="1600" b="0" i="0" u="none" strike="noStrike" cap="none" noProof="0" dirty="0">
                          <a:solidFill>
                            <a:srgbClr val="000000"/>
                          </a:solidFill>
                          <a:latin typeface="+mn-lt"/>
                        </a:rPr>
                        <a:t>Ułatwia konkurencyjne przetargi</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019797494"/>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2C7718E7-8290-4FFC-BEEE-E0F3F8086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374</TotalTime>
  <Words>3539</Words>
  <Application>Microsoft Macintosh PowerPoint</Application>
  <PresentationFormat>Widescreen</PresentationFormat>
  <Paragraphs>360</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Arial,Sans-Serif</vt:lpstr>
      <vt:lpstr>Calibri</vt:lpstr>
      <vt:lpstr>Public Sans</vt:lpstr>
      <vt:lpstr>Every1 slide master</vt:lpstr>
      <vt:lpstr>Społeczności energetyczne: Podstawy IT</vt:lpstr>
      <vt:lpstr>Wprowadzenie</vt:lpstr>
      <vt:lpstr>Niniejsza prezentacja</vt:lpstr>
      <vt:lpstr>Siedem pytań dla społeczności energetycznych: podstawy IT </vt:lpstr>
      <vt:lpstr>1. Rola infrastruktury informatycznej w społecznościach energetycznych – wprowadzenie </vt:lpstr>
      <vt:lpstr>1. Rola infrastruktury informatycznej w społecznościach energetycznych  </vt:lpstr>
      <vt:lpstr>2. Rola kalkulatorów energii słonecznej – wprowadzenie </vt:lpstr>
      <vt:lpstr>2. Rola kalkulatorów energii słonecznej </vt:lpstr>
      <vt:lpstr>Narzędzia: Kalkulatory energii</vt:lpstr>
      <vt:lpstr>3. Rola cyfrowych narzędzi do zarządzania energią: elastyczność – wprowadzenie </vt:lpstr>
      <vt:lpstr>3. Rola cyfrowych narzędzi do zarządzania energią: elastyczność </vt:lpstr>
      <vt:lpstr>Narzędzia: cyfrowe zarządzanie energią</vt:lpstr>
      <vt:lpstr>4. Rola kalkulatorów renowacyjnych i solarnych – wprowadzenie </vt:lpstr>
      <vt:lpstr>4. Rola kalkulatorów renowacyjnych i słonecznych </vt:lpstr>
      <vt:lpstr>Narzędzia: kalkulatory remontowe i słoneczne</vt:lpstr>
      <vt:lpstr>5. Platformy cyfrowe: dzielenie się energią  – Wprowadzenie </vt:lpstr>
      <vt:lpstr>5. Platformy cyfrowe: dzielenie się energią   </vt:lpstr>
      <vt:lpstr>Narzędzia: dzielenie się energią</vt:lpstr>
      <vt:lpstr>6. Zarządzanie energią i wspólnoty energetyczne: aspekty społeczne – wprowadzenie </vt:lpstr>
      <vt:lpstr>6. Zarządzanie energią i społeczności energetyczne: działania społeczne    </vt:lpstr>
      <vt:lpstr>Narzędzia: Aktywność społecznościowa </vt:lpstr>
      <vt:lpstr>7. Wybór narzędzi informatycznych dla społeczności energetycznej: ocena – wprowadzenie   </vt:lpstr>
      <vt:lpstr>7. Wybór narzędzi informatycznych dla społeczności energetycznej: ocena   </vt:lpstr>
      <vt:lpstr>Kolejne kroki </vt:lpstr>
      <vt:lpstr>Podziękowania </vt:lpstr>
      <vt:lpstr>Dziękuję!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2026-03-13T18:06:59Z</dcterms:modified>
  <cp:category/>
</cp:coreProperties>
</file>