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autoCompressPictures="0">
  <p:sldMasterIdLst>
    <p:sldMasterId id="2147483648" r:id="rId4"/>
  </p:sldMasterIdLst>
  <p:notesMasterIdLst>
    <p:notesMasterId r:id="rId34"/>
  </p:notesMasterIdLst>
  <p:sldIdLst>
    <p:sldId id="266" r:id="rId5"/>
    <p:sldId id="264" r:id="rId6"/>
    <p:sldId id="323" r:id="rId7"/>
    <p:sldId id="340" r:id="rId8"/>
    <p:sldId id="324" r:id="rId9"/>
    <p:sldId id="339" r:id="rId10"/>
    <p:sldId id="326" r:id="rId11"/>
    <p:sldId id="272" r:id="rId12"/>
    <p:sldId id="277" r:id="rId13"/>
    <p:sldId id="298" r:id="rId14"/>
    <p:sldId id="327" r:id="rId15"/>
    <p:sldId id="328" r:id="rId16"/>
    <p:sldId id="329" r:id="rId17"/>
    <p:sldId id="330" r:id="rId18"/>
    <p:sldId id="285" r:id="rId19"/>
    <p:sldId id="299" r:id="rId20"/>
    <p:sldId id="331" r:id="rId21"/>
    <p:sldId id="332" r:id="rId22"/>
    <p:sldId id="336" r:id="rId23"/>
    <p:sldId id="338" r:id="rId24"/>
    <p:sldId id="289" r:id="rId25"/>
    <p:sldId id="333" r:id="rId26"/>
    <p:sldId id="334" r:id="rId27"/>
    <p:sldId id="290" r:id="rId28"/>
    <p:sldId id="335" r:id="rId29"/>
    <p:sldId id="337" r:id="rId30"/>
    <p:sldId id="349" r:id="rId31"/>
    <p:sldId id="294" r:id="rId32"/>
    <p:sldId id="269" r:id="rId3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modifyVerifier cryptProviderType="rsaAES" cryptAlgorithmClass="hash" cryptAlgorithmType="typeAny" cryptAlgorithmSid="14" spinCount="100000" saltData="MIXZqHPA0Dn6Em/JfrNSmw==" hashData="NbyHX5KOv7ottjRxgQxVs7SINXXqUltVhULJas0V8xW3tBki7sOAJUCGYvmmreONUvQFrVLJyZo1HdUl/VK2hA=="/>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5" roundtripDataSignature="AMtx7miC4h9XZJhYFypOKz07yp6KiatCo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BF616"/>
    <a:srgbClr val="666604"/>
    <a:srgbClr val="D98B9B"/>
    <a:srgbClr val="A76B76"/>
    <a:srgbClr val="60ED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CCA63DF-F44C-5B45-8D20-799DB2917858}" v="15" dt="2024-09-09T11:27:40.720"/>
  </p1510:revLst>
</p1510:revInfo>
</file>

<file path=ppt/tableStyles.xml><?xml version="1.0" encoding="utf-8"?>
<a:tblStyleLst xmlns:a="http://schemas.openxmlformats.org/drawingml/2006/main" def="{B8DA472E-C0B5-4FAA-A71B-45BBE6C39A2A}">
  <a:tblStyle styleId="{B8DA472E-C0B5-4FAA-A71B-45BBE6C39A2A}"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533" autoAdjust="0"/>
    <p:restoredTop sz="91737" autoAdjust="0"/>
  </p:normalViewPr>
  <p:slideViewPr>
    <p:cSldViewPr snapToGrid="0">
      <p:cViewPr varScale="1">
        <p:scale>
          <a:sx n="51" d="100"/>
          <a:sy n="51" d="100"/>
        </p:scale>
        <p:origin x="1044" y="2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customschemas.google.com/relationships/presentationmetadata" Target="metadata"/><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el Greyling" userId="f3065607-1f46-45aa-9923-2f70a300922a" providerId="ADAL" clId="{BCCA63DF-F44C-5B45-8D20-799DB2917858}"/>
    <pc:docChg chg="undo custSel modSld modMainMaster">
      <pc:chgData name="Sarel Greyling" userId="f3065607-1f46-45aa-9923-2f70a300922a" providerId="ADAL" clId="{BCCA63DF-F44C-5B45-8D20-799DB2917858}" dt="2024-09-09T11:36:48.675" v="27" actId="20577"/>
      <pc:docMkLst>
        <pc:docMk/>
      </pc:docMkLst>
      <pc:sldChg chg="modSp mod">
        <pc:chgData name="Sarel Greyling" userId="f3065607-1f46-45aa-9923-2f70a300922a" providerId="ADAL" clId="{BCCA63DF-F44C-5B45-8D20-799DB2917858}" dt="2024-09-09T11:36:48.675" v="27" actId="20577"/>
        <pc:sldMkLst>
          <pc:docMk/>
          <pc:sldMk cId="2963399155" sldId="271"/>
        </pc:sldMkLst>
        <pc:spChg chg="mod">
          <ac:chgData name="Sarel Greyling" userId="f3065607-1f46-45aa-9923-2f70a300922a" providerId="ADAL" clId="{BCCA63DF-F44C-5B45-8D20-799DB2917858}" dt="2024-09-09T11:36:48.675" v="27" actId="20577"/>
          <ac:spMkLst>
            <pc:docMk/>
            <pc:sldMk cId="2963399155" sldId="271"/>
            <ac:spMk id="168" creationId="{00000000-0000-0000-0000-000000000000}"/>
          </ac:spMkLst>
        </pc:spChg>
      </pc:sldChg>
      <pc:sldMasterChg chg="modSldLayout">
        <pc:chgData name="Sarel Greyling" userId="f3065607-1f46-45aa-9923-2f70a300922a" providerId="ADAL" clId="{BCCA63DF-F44C-5B45-8D20-799DB2917858}" dt="2024-09-09T11:34:55.295" v="6" actId="20577"/>
        <pc:sldMasterMkLst>
          <pc:docMk/>
          <pc:sldMasterMk cId="0" sldId="2147483648"/>
        </pc:sldMasterMkLst>
        <pc:sldLayoutChg chg="modSp mod">
          <pc:chgData name="Sarel Greyling" userId="f3065607-1f46-45aa-9923-2f70a300922a" providerId="ADAL" clId="{BCCA63DF-F44C-5B45-8D20-799DB2917858}" dt="2024-09-09T11:34:55.295" v="6" actId="20577"/>
          <pc:sldLayoutMkLst>
            <pc:docMk/>
            <pc:sldMasterMk cId="0" sldId="2147483648"/>
            <pc:sldLayoutMk cId="0" sldId="2147483651"/>
          </pc:sldLayoutMkLst>
          <pc:spChg chg="mod">
            <ac:chgData name="Sarel Greyling" userId="f3065607-1f46-45aa-9923-2f70a300922a" providerId="ADAL" clId="{BCCA63DF-F44C-5B45-8D20-799DB2917858}" dt="2024-09-09T11:34:55.295" v="6" actId="20577"/>
            <ac:spMkLst>
              <pc:docMk/>
              <pc:sldMasterMk cId="0" sldId="2147483648"/>
              <pc:sldLayoutMk cId="0" sldId="2147483651"/>
              <ac:spMk id="7" creationId="{381328E2-BBCC-9942-F175-B550123AD180}"/>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dirty="0"/>
          </a:p>
        </p:txBody>
      </p:sp>
      <p:sp>
        <p:nvSpPr>
          <p:cNvPr id="165" name="Google Shape;16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2</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a:extLst>
            <a:ext uri="{FF2B5EF4-FFF2-40B4-BE49-F238E27FC236}">
              <a16:creationId xmlns:a16="http://schemas.microsoft.com/office/drawing/2014/main" id="{4A1AED81-D0B5-B482-7E1E-33BA615C8498}"/>
            </a:ext>
          </a:extLst>
        </p:cNvPr>
        <p:cNvGrpSpPr/>
        <p:nvPr/>
      </p:nvGrpSpPr>
      <p:grpSpPr>
        <a:xfrm>
          <a:off x="0" y="0"/>
          <a:ext cx="0" cy="0"/>
          <a:chOff x="0" y="0"/>
          <a:chExt cx="0" cy="0"/>
        </a:xfrm>
      </p:grpSpPr>
      <p:sp>
        <p:nvSpPr>
          <p:cNvPr id="163" name="Google Shape;163;p13:notes">
            <a:extLst>
              <a:ext uri="{FF2B5EF4-FFF2-40B4-BE49-F238E27FC236}">
                <a16:creationId xmlns:a16="http://schemas.microsoft.com/office/drawing/2014/main" id="{30E428E2-FE8F-02BF-2FDD-575DC209F08F}"/>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a:extLst>
              <a:ext uri="{FF2B5EF4-FFF2-40B4-BE49-F238E27FC236}">
                <a16:creationId xmlns:a16="http://schemas.microsoft.com/office/drawing/2014/main" id="{077FE714-7071-21E5-FD63-6F2EEED2AF85}"/>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err="1"/>
              <a:t>FlexTool</a:t>
            </a:r>
            <a:r>
              <a:rPr lang="en-GB" dirty="0"/>
              <a:t> can run in two different operation modes: Dispatch and Invest.</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In dispatch, </a:t>
            </a:r>
            <a:r>
              <a:rPr lang="en-GB" dirty="0" err="1"/>
              <a:t>FlexTool</a:t>
            </a:r>
            <a:r>
              <a:rPr lang="en-GB" dirty="0"/>
              <a:t> will optimize the operation of a predefined capacity. For example, an existing case study in a particular node may have 1000 megawatt-hours of demand, which is being met by 500 megawatts of solar, 500 megawatts of wind, and 500 megawatts of gas turbines. With this current system, </a:t>
            </a:r>
            <a:r>
              <a:rPr lang="en-GB" dirty="0" err="1"/>
              <a:t>FlexTool</a:t>
            </a:r>
            <a:r>
              <a:rPr lang="en-GB" dirty="0"/>
              <a:t> will tell you the optimal way in which these sources should be used to meet demand.</a:t>
            </a:r>
            <a:endParaRPr lang="en-GB" dirty="0">
              <a:cs typeface="Calibri"/>
            </a:endParaRP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Dispatch mode can be used to study current flexibility issues or existing capacity expansion plans. Another way it can be used is to reduce CO2 emissions resulting from a capacity expansion plan.</a:t>
            </a:r>
            <a:endParaRPr lang="en-GB" dirty="0">
              <a:cs typeface="Calibri"/>
            </a:endParaRP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The second operation mode is where </a:t>
            </a:r>
            <a:r>
              <a:rPr lang="en-GB" dirty="0" err="1"/>
              <a:t>FlexTool</a:t>
            </a:r>
            <a:r>
              <a:rPr lang="en-GB" dirty="0"/>
              <a:t> can make optimal investments for you. For example, </a:t>
            </a:r>
            <a:r>
              <a:rPr lang="en-GB" dirty="0" err="1"/>
              <a:t>FlexTool</a:t>
            </a:r>
            <a:r>
              <a:rPr lang="en-GB" dirty="0"/>
              <a:t> can find the optimal way to invest to solve flexibility issues or reduce operating costs. </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In this mode, users can define limits to the number of allowed investments by adding constraints: for example, by limiting the number of renewable energy sources, such as solar and wind.</a:t>
            </a:r>
            <a:endParaRPr lang="en-GB" dirty="0">
              <a:cs typeface="Calibri"/>
            </a:endParaRPr>
          </a:p>
          <a:p>
            <a:pPr marL="0" lvl="0" indent="0" algn="l" rtl="0">
              <a:lnSpc>
                <a:spcPct val="100000"/>
              </a:lnSpc>
              <a:spcBef>
                <a:spcPts val="0"/>
              </a:spcBef>
              <a:spcAft>
                <a:spcPts val="0"/>
              </a:spcAft>
              <a:buClr>
                <a:schemeClr val="dk1"/>
              </a:buClr>
              <a:buSzPts val="1200"/>
              <a:buFont typeface="Calibri"/>
              <a:buNone/>
            </a:pPr>
            <a:endParaRPr dirty="0"/>
          </a:p>
        </p:txBody>
      </p:sp>
      <p:sp>
        <p:nvSpPr>
          <p:cNvPr id="165" name="Google Shape;165;p13:notes">
            <a:extLst>
              <a:ext uri="{FF2B5EF4-FFF2-40B4-BE49-F238E27FC236}">
                <a16:creationId xmlns:a16="http://schemas.microsoft.com/office/drawing/2014/main" id="{A913921B-34C2-2770-2614-C24CC0D04DCA}"/>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11</a:t>
            </a:fld>
            <a:endParaRPr/>
          </a:p>
        </p:txBody>
      </p:sp>
    </p:spTree>
    <p:extLst>
      <p:ext uri="{BB962C8B-B14F-4D97-AF65-F5344CB8AC3E}">
        <p14:creationId xmlns:p14="http://schemas.microsoft.com/office/powerpoint/2010/main" val="41153279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a:extLst>
            <a:ext uri="{FF2B5EF4-FFF2-40B4-BE49-F238E27FC236}">
              <a16:creationId xmlns:a16="http://schemas.microsoft.com/office/drawing/2014/main" id="{62DC001F-056E-921C-5B44-223E3CD7B4DE}"/>
            </a:ext>
          </a:extLst>
        </p:cNvPr>
        <p:cNvGrpSpPr/>
        <p:nvPr/>
      </p:nvGrpSpPr>
      <p:grpSpPr>
        <a:xfrm>
          <a:off x="0" y="0"/>
          <a:ext cx="0" cy="0"/>
          <a:chOff x="0" y="0"/>
          <a:chExt cx="0" cy="0"/>
        </a:xfrm>
      </p:grpSpPr>
      <p:sp>
        <p:nvSpPr>
          <p:cNvPr id="163" name="Google Shape;163;p13:notes">
            <a:extLst>
              <a:ext uri="{FF2B5EF4-FFF2-40B4-BE49-F238E27FC236}">
                <a16:creationId xmlns:a16="http://schemas.microsoft.com/office/drawing/2014/main" id="{245A36E4-DAF9-CD51-8A8B-61CD02BEF59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a:extLst>
              <a:ext uri="{FF2B5EF4-FFF2-40B4-BE49-F238E27FC236}">
                <a16:creationId xmlns:a16="http://schemas.microsoft.com/office/drawing/2014/main" id="{B7A77B08-41FB-B5A7-D308-BAEB86AD57D4}"/>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t>Storage can be a very useful way of adding flexibility to an energy system, and one which is often used. </a:t>
            </a:r>
          </a:p>
          <a:p>
            <a:pPr marL="0" lvl="0" indent="0" algn="l" rtl="0">
              <a:spcBef>
                <a:spcPts val="0"/>
              </a:spcBef>
              <a:spcAft>
                <a:spcPts val="0"/>
              </a:spcAft>
              <a:buNone/>
            </a:pPr>
            <a:endParaRPr lang="en-GB" dirty="0"/>
          </a:p>
          <a:p>
            <a:r>
              <a:rPr lang="en-GB" dirty="0"/>
              <a:t>In </a:t>
            </a:r>
            <a:r>
              <a:rPr lang="en-GB" dirty="0" err="1"/>
              <a:t>FlexTool</a:t>
            </a:r>
            <a:r>
              <a:rPr lang="en-GB" dirty="0"/>
              <a:t> it is possible to model special storage units which store energy, for example in times of high supply and low demand. This energy can then be released at a time convenient to the system operator: for example, in times of high demand and low supply.</a:t>
            </a:r>
            <a:endParaRPr lang="en-GB" dirty="0">
              <a:cs typeface="Calibri"/>
            </a:endParaRP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It is simple to model basic units, such as battery storages. But it is also possible to model more advanced case studies. This could be, for example, storage charging units, which store energy in a storage grid, and storage discharge units, which convert stored energy back to the default grid. This can allow different input and output powers, for example.</a:t>
            </a:r>
            <a:endParaRPr lang="en-GB" dirty="0">
              <a:cs typeface="Calibri"/>
            </a:endParaRPr>
          </a:p>
          <a:p>
            <a:pPr marL="0" lvl="0" indent="0" algn="l" rtl="0">
              <a:spcBef>
                <a:spcPts val="0"/>
              </a:spcBef>
              <a:spcAft>
                <a:spcPts val="0"/>
              </a:spcAft>
              <a:buNone/>
            </a:pPr>
            <a:endParaRPr lang="en-GB" dirty="0"/>
          </a:p>
          <a:p>
            <a:r>
              <a:rPr lang="en-GB" dirty="0"/>
              <a:t>It is possible to model multiple different types of storages, for example, batteries, pumped hydro, power-to-x, and so on.</a:t>
            </a:r>
            <a:endParaRPr lang="en-GB" dirty="0">
              <a:cs typeface="Calibri"/>
            </a:endParaRP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This capability allows users to understand both the short and long-term benefits that different storage options provide to the energy system.</a:t>
            </a:r>
          </a:p>
          <a:p>
            <a:pPr marL="0" lvl="0" indent="0" algn="l" rtl="0">
              <a:lnSpc>
                <a:spcPct val="100000"/>
              </a:lnSpc>
              <a:spcBef>
                <a:spcPts val="0"/>
              </a:spcBef>
              <a:spcAft>
                <a:spcPts val="0"/>
              </a:spcAft>
              <a:buClr>
                <a:schemeClr val="dk1"/>
              </a:buClr>
              <a:buSzPts val="1200"/>
              <a:buFont typeface="Calibri"/>
              <a:buNone/>
            </a:pPr>
            <a:endParaRPr dirty="0"/>
          </a:p>
        </p:txBody>
      </p:sp>
      <p:sp>
        <p:nvSpPr>
          <p:cNvPr id="165" name="Google Shape;165;p13:notes">
            <a:extLst>
              <a:ext uri="{FF2B5EF4-FFF2-40B4-BE49-F238E27FC236}">
                <a16:creationId xmlns:a16="http://schemas.microsoft.com/office/drawing/2014/main" id="{730D45DC-D3B9-D34F-D481-F6F544F9440A}"/>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12</a:t>
            </a:fld>
            <a:endParaRPr/>
          </a:p>
        </p:txBody>
      </p:sp>
    </p:spTree>
    <p:extLst>
      <p:ext uri="{BB962C8B-B14F-4D97-AF65-F5344CB8AC3E}">
        <p14:creationId xmlns:p14="http://schemas.microsoft.com/office/powerpoint/2010/main" val="40031659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a:extLst>
            <a:ext uri="{FF2B5EF4-FFF2-40B4-BE49-F238E27FC236}">
              <a16:creationId xmlns:a16="http://schemas.microsoft.com/office/drawing/2014/main" id="{CA1C883D-4B45-7369-E569-2DBBCCF63FE1}"/>
            </a:ext>
          </a:extLst>
        </p:cNvPr>
        <p:cNvGrpSpPr/>
        <p:nvPr/>
      </p:nvGrpSpPr>
      <p:grpSpPr>
        <a:xfrm>
          <a:off x="0" y="0"/>
          <a:ext cx="0" cy="0"/>
          <a:chOff x="0" y="0"/>
          <a:chExt cx="0" cy="0"/>
        </a:xfrm>
      </p:grpSpPr>
      <p:sp>
        <p:nvSpPr>
          <p:cNvPr id="163" name="Google Shape;163;p13:notes">
            <a:extLst>
              <a:ext uri="{FF2B5EF4-FFF2-40B4-BE49-F238E27FC236}">
                <a16:creationId xmlns:a16="http://schemas.microsoft.com/office/drawing/2014/main" id="{146BED16-9CF9-B0F9-63AE-83FCC9C98E54}"/>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a:extLst>
              <a:ext uri="{FF2B5EF4-FFF2-40B4-BE49-F238E27FC236}">
                <a16:creationId xmlns:a16="http://schemas.microsoft.com/office/drawing/2014/main" id="{56C24CE0-C8D3-119B-CC72-5F0EFB98CCC2}"/>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t>Sector coupling can often provide an important source of flexibility to the grid. For example, industry can often be called on to use a surplus of energy. Two examples of this are sugar cane or tobacco processing. However, this is also true of heating, cooling, and transport.</a:t>
            </a:r>
          </a:p>
          <a:p>
            <a:pPr marL="0" lvl="0" indent="0" algn="l" rtl="0">
              <a:spcBef>
                <a:spcPts val="0"/>
              </a:spcBef>
              <a:spcAft>
                <a:spcPts val="0"/>
              </a:spcAft>
              <a:buNone/>
            </a:pPr>
            <a:endParaRPr lang="en-GB" dirty="0"/>
          </a:p>
          <a:p>
            <a:r>
              <a:rPr lang="en-GB" dirty="0" err="1"/>
              <a:t>FlexTool</a:t>
            </a:r>
            <a:r>
              <a:rPr lang="en-GB" dirty="0"/>
              <a:t> offers a way of modelling this with sector coupling and comes with example input data files that demonstrate how to model these three approaches with an electric vehicle (or E.V.) case study.</a:t>
            </a:r>
            <a:endParaRPr lang="en-GB" dirty="0">
              <a:cs typeface="Calibri"/>
            </a:endParaRPr>
          </a:p>
          <a:p>
            <a:pPr marL="0" lvl="0" indent="0" algn="l" rtl="0">
              <a:spcBef>
                <a:spcPts val="0"/>
              </a:spcBef>
              <a:spcAft>
                <a:spcPts val="0"/>
              </a:spcAft>
              <a:buNone/>
            </a:pPr>
            <a:endParaRPr lang="en-GB" dirty="0"/>
          </a:p>
          <a:p>
            <a:r>
              <a:rPr lang="en-GB" dirty="0"/>
              <a:t>For example, electric vehicles can use sector coupling to use electric vehicle batteries when they are not being used. There are three particular use-cases: dummy electric vehicle charging, where car owners charge their cars but do not ever discharge into the grid. Smart electric vehicle charging, where a particular proportion of electric vehicle owners shift their charging to a time that is helpful to the grid. And finally, electric vehicles can be used as storage, where electric vehicles are directly used to balance the grid. This is known as vehicle to grid or V2G.</a:t>
            </a:r>
            <a:endParaRPr lang="en-GB" dirty="0">
              <a:cs typeface="Calibri"/>
            </a:endParaRP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All of these methods will have an impact on the flexibility of the grid.</a:t>
            </a:r>
          </a:p>
          <a:p>
            <a:pPr marL="0" lvl="0" indent="0" algn="l" rtl="0">
              <a:spcBef>
                <a:spcPts val="0"/>
              </a:spcBef>
              <a:spcAft>
                <a:spcPts val="0"/>
              </a:spcAft>
              <a:buNone/>
            </a:pPr>
            <a:r>
              <a:rPr lang="en-GB" dirty="0"/>
              <a:t>Different approaches can be used in different industries. For example, combined heat and power can be used for industry and district heating.</a:t>
            </a:r>
          </a:p>
          <a:p>
            <a:pPr marL="0" lvl="0" indent="0" algn="l" rtl="0">
              <a:lnSpc>
                <a:spcPct val="100000"/>
              </a:lnSpc>
              <a:spcBef>
                <a:spcPts val="0"/>
              </a:spcBef>
              <a:spcAft>
                <a:spcPts val="0"/>
              </a:spcAft>
              <a:buClr>
                <a:schemeClr val="dk1"/>
              </a:buClr>
              <a:buSzPts val="1200"/>
              <a:buFont typeface="Calibri"/>
              <a:buNone/>
            </a:pPr>
            <a:endParaRPr dirty="0"/>
          </a:p>
        </p:txBody>
      </p:sp>
      <p:sp>
        <p:nvSpPr>
          <p:cNvPr id="165" name="Google Shape;165;p13:notes">
            <a:extLst>
              <a:ext uri="{FF2B5EF4-FFF2-40B4-BE49-F238E27FC236}">
                <a16:creationId xmlns:a16="http://schemas.microsoft.com/office/drawing/2014/main" id="{42117634-32D0-C556-34C3-90C08B24976A}"/>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13</a:t>
            </a:fld>
            <a:endParaRPr/>
          </a:p>
        </p:txBody>
      </p:sp>
    </p:spTree>
    <p:extLst>
      <p:ext uri="{BB962C8B-B14F-4D97-AF65-F5344CB8AC3E}">
        <p14:creationId xmlns:p14="http://schemas.microsoft.com/office/powerpoint/2010/main" val="22795477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a:extLst>
            <a:ext uri="{FF2B5EF4-FFF2-40B4-BE49-F238E27FC236}">
              <a16:creationId xmlns:a16="http://schemas.microsoft.com/office/drawing/2014/main" id="{6FAD9A6A-8C56-CB63-1A3C-F748564227DB}"/>
            </a:ext>
          </a:extLst>
        </p:cNvPr>
        <p:cNvGrpSpPr/>
        <p:nvPr/>
      </p:nvGrpSpPr>
      <p:grpSpPr>
        <a:xfrm>
          <a:off x="0" y="0"/>
          <a:ext cx="0" cy="0"/>
          <a:chOff x="0" y="0"/>
          <a:chExt cx="0" cy="0"/>
        </a:xfrm>
      </p:grpSpPr>
      <p:sp>
        <p:nvSpPr>
          <p:cNvPr id="163" name="Google Shape;163;p13:notes">
            <a:extLst>
              <a:ext uri="{FF2B5EF4-FFF2-40B4-BE49-F238E27FC236}">
                <a16:creationId xmlns:a16="http://schemas.microsoft.com/office/drawing/2014/main" id="{B801E6CA-DF8E-2EFC-F468-C3760A68CD1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a:extLst>
              <a:ext uri="{FF2B5EF4-FFF2-40B4-BE49-F238E27FC236}">
                <a16:creationId xmlns:a16="http://schemas.microsoft.com/office/drawing/2014/main" id="{EEB7D8F0-65F8-1767-017C-1678BBE6E72E}"/>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t>Scenarios allow the user to trial many different alternative systems. These scenarios allow the users to make quick and small changes which do not change the baseline data. However, it is important to note that scenarios are not designed to change a large set of parameters.</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These scenarios can be used to study the impact of parameters on a system. For example, what happens to the system’s flexibility if we vary electricity demand by plus or minus 10%, or increase the amount of solar in the system?</a:t>
            </a:r>
          </a:p>
          <a:p>
            <a:pPr marL="0" lvl="0" indent="0" algn="l" rtl="0">
              <a:spcBef>
                <a:spcPts val="0"/>
              </a:spcBef>
              <a:spcAft>
                <a:spcPts val="0"/>
              </a:spcAft>
              <a:buNone/>
            </a:pPr>
            <a:endParaRPr lang="en-GB" dirty="0"/>
          </a:p>
          <a:p>
            <a:r>
              <a:rPr lang="en-GB" dirty="0"/>
              <a:t>These scenarios can help us answer questions, such as what is the impact of allowing </a:t>
            </a:r>
            <a:r>
              <a:rPr lang="en-GB" dirty="0" err="1"/>
              <a:t>FlexTool</a:t>
            </a:r>
            <a:r>
              <a:rPr lang="en-GB" dirty="0"/>
              <a:t> to run in investment  mode? Do we get a lower cost system than if we just run </a:t>
            </a:r>
            <a:r>
              <a:rPr lang="en-GB" dirty="0" err="1"/>
              <a:t>FlexTool</a:t>
            </a:r>
            <a:r>
              <a:rPr lang="en-GB" dirty="0"/>
              <a:t> in dispatch mode?</a:t>
            </a:r>
            <a:endParaRPr lang="en-GB" dirty="0">
              <a:cs typeface="Calibri"/>
            </a:endParaRP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Finally, scenarios can help us to study the impacts of the parameters that control these constraints. This can help us find if any particular parameters have a disproportionate impact on the results of the model and allow us to investigate further.</a:t>
            </a:r>
            <a:endParaRPr lang="en-GB" dirty="0">
              <a:cs typeface="Calibri"/>
            </a:endParaRPr>
          </a:p>
          <a:p>
            <a:pPr marL="0" lvl="0" indent="0" algn="l" rtl="0">
              <a:lnSpc>
                <a:spcPct val="100000"/>
              </a:lnSpc>
              <a:spcBef>
                <a:spcPts val="0"/>
              </a:spcBef>
              <a:spcAft>
                <a:spcPts val="0"/>
              </a:spcAft>
              <a:buClr>
                <a:schemeClr val="dk1"/>
              </a:buClr>
              <a:buSzPts val="1200"/>
              <a:buFont typeface="Calibri"/>
              <a:buNone/>
            </a:pPr>
            <a:endParaRPr dirty="0"/>
          </a:p>
        </p:txBody>
      </p:sp>
      <p:sp>
        <p:nvSpPr>
          <p:cNvPr id="165" name="Google Shape;165;p13:notes">
            <a:extLst>
              <a:ext uri="{FF2B5EF4-FFF2-40B4-BE49-F238E27FC236}">
                <a16:creationId xmlns:a16="http://schemas.microsoft.com/office/drawing/2014/main" id="{5E5E25EF-ECE9-2D9E-337C-6A038E9A3BA7}"/>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14</a:t>
            </a:fld>
            <a:endParaRPr/>
          </a:p>
        </p:txBody>
      </p:sp>
    </p:spTree>
    <p:extLst>
      <p:ext uri="{BB962C8B-B14F-4D97-AF65-F5344CB8AC3E}">
        <p14:creationId xmlns:p14="http://schemas.microsoft.com/office/powerpoint/2010/main" val="20826830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dirty="0"/>
          </a:p>
        </p:txBody>
      </p:sp>
      <p:sp>
        <p:nvSpPr>
          <p:cNvPr id="165" name="Google Shape;16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15</a:t>
            </a:fld>
            <a:endParaRPr/>
          </a:p>
        </p:txBody>
      </p:sp>
    </p:spTree>
    <p:extLst>
      <p:ext uri="{BB962C8B-B14F-4D97-AF65-F5344CB8AC3E}">
        <p14:creationId xmlns:p14="http://schemas.microsoft.com/office/powerpoint/2010/main" val="15975027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a:extLst>
            <a:ext uri="{FF2B5EF4-FFF2-40B4-BE49-F238E27FC236}">
              <a16:creationId xmlns:a16="http://schemas.microsoft.com/office/drawing/2014/main" id="{BC223B7B-E65A-304A-D24A-BBF679D7B614}"/>
            </a:ext>
          </a:extLst>
        </p:cNvPr>
        <p:cNvGrpSpPr/>
        <p:nvPr/>
      </p:nvGrpSpPr>
      <p:grpSpPr>
        <a:xfrm>
          <a:off x="0" y="0"/>
          <a:ext cx="0" cy="0"/>
          <a:chOff x="0" y="0"/>
          <a:chExt cx="0" cy="0"/>
        </a:xfrm>
      </p:grpSpPr>
      <p:sp>
        <p:nvSpPr>
          <p:cNvPr id="163" name="Google Shape;163;p13:notes">
            <a:extLst>
              <a:ext uri="{FF2B5EF4-FFF2-40B4-BE49-F238E27FC236}">
                <a16:creationId xmlns:a16="http://schemas.microsoft.com/office/drawing/2014/main" id="{F07A9D7C-1FCC-7F7E-A885-EC50F59ED07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a:extLst>
              <a:ext uri="{FF2B5EF4-FFF2-40B4-BE49-F238E27FC236}">
                <a16:creationId xmlns:a16="http://schemas.microsoft.com/office/drawing/2014/main" id="{C63F59D3-2A4D-6C59-8336-4E96F90BF4D6}"/>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GB" dirty="0"/>
              <a:t>The input data for </a:t>
            </a:r>
            <a:r>
              <a:rPr lang="en-GB" dirty="0" err="1"/>
              <a:t>FlexTool</a:t>
            </a:r>
            <a:r>
              <a:rPr lang="en-GB" dirty="0"/>
              <a:t> is defined within Excel spreadsheets. The example we will use to explore these Excel spreadsheets is called </a:t>
            </a:r>
            <a:r>
              <a:rPr lang="en-GB" dirty="0" err="1"/>
              <a:t>demoModel</a:t>
            </a:r>
            <a:r>
              <a:rPr lang="en-GB" dirty="0"/>
              <a:t> 1. This can be found within the folder Input Data within the model downloaded in the previous lecture.</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Now, we will explain the main sections of the input model and the colours used to define each data input.</a:t>
            </a:r>
            <a:endParaRPr lang="en-GB" dirty="0">
              <a:cs typeface="Calibri"/>
            </a:endParaRPr>
          </a:p>
          <a:p>
            <a:pPr marL="0" lvl="0" indent="0" algn="l" rtl="0">
              <a:spcBef>
                <a:spcPts val="0"/>
              </a:spcBef>
              <a:spcAft>
                <a:spcPts val="0"/>
              </a:spcAft>
              <a:buNone/>
            </a:pPr>
            <a:endParaRPr lang="en-GB" dirty="0"/>
          </a:p>
          <a:p>
            <a:r>
              <a:rPr lang="en-GB" dirty="0"/>
              <a:t>Starting from text box number one, in the top right figure of the slide, we see violet coloured cells. These cells are for definitions of nodes, grids, unit types, or fuels.</a:t>
            </a:r>
            <a:endParaRPr lang="en-GB" dirty="0">
              <a:cs typeface="Calibri"/>
            </a:endParaRPr>
          </a:p>
          <a:p>
            <a:pPr marL="0" lvl="0" indent="0" algn="l" rtl="0">
              <a:spcBef>
                <a:spcPts val="0"/>
              </a:spcBef>
              <a:spcAft>
                <a:spcPts val="0"/>
              </a:spcAft>
              <a:buNone/>
            </a:pPr>
            <a:endParaRPr lang="en-GB" dirty="0"/>
          </a:p>
          <a:p>
            <a:r>
              <a:rPr lang="en-GB" dirty="0"/>
              <a:t>Next, we look at the light blue cells indicated by text box two. These light blue cells are for inputting numeric values. For instance, in this case, the demand per node.</a:t>
            </a:r>
            <a:endParaRPr lang="en-GB" dirty="0">
              <a:cs typeface="Calibri"/>
            </a:endParaRPr>
          </a:p>
          <a:p>
            <a:pPr marL="0" lvl="0" indent="0" algn="l" rtl="0">
              <a:spcBef>
                <a:spcPts val="0"/>
              </a:spcBef>
              <a:spcAft>
                <a:spcPts val="0"/>
              </a:spcAft>
              <a:buNone/>
            </a:pPr>
            <a:endParaRPr lang="en-GB" dirty="0"/>
          </a:p>
          <a:p>
            <a:r>
              <a:rPr lang="en-GB" dirty="0"/>
              <a:t>Text box three highlights the dark blue cells in the figure in the bottom left. These dark blue cells have dropdown menus that enable one to choose names defined in the violet or green cells.</a:t>
            </a:r>
            <a:endParaRPr lang="en-GB" dirty="0">
              <a:cs typeface="Calibri"/>
            </a:endParaRPr>
          </a:p>
          <a:p>
            <a:pPr marL="0" lvl="0" indent="0" algn="l" rtl="0">
              <a:spcBef>
                <a:spcPts val="0"/>
              </a:spcBef>
              <a:spcAft>
                <a:spcPts val="0"/>
              </a:spcAft>
              <a:buNone/>
            </a:pPr>
            <a:endParaRPr lang="en-GB" dirty="0"/>
          </a:p>
          <a:p>
            <a:r>
              <a:rPr lang="en-GB" dirty="0"/>
              <a:t>Finally, green cells, highlighted by text box four in the central figure. These define the name of the time series that are needed in the units sheets. We will cover the details of this in later slides.</a:t>
            </a:r>
            <a:endParaRPr lang="en-GB" dirty="0">
              <a:cs typeface="Calibri"/>
            </a:endParaRP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In the following slides, we will explore how we can use these boxes to create a model of </a:t>
            </a:r>
            <a:r>
              <a:rPr lang="en-GB" dirty="0" err="1"/>
              <a:t>FlexTool</a:t>
            </a:r>
            <a:r>
              <a:rPr lang="en-GB" dirty="0"/>
              <a:t>.</a:t>
            </a:r>
          </a:p>
          <a:p>
            <a:pPr marL="0" lvl="0" indent="0" algn="l" rtl="0">
              <a:lnSpc>
                <a:spcPct val="100000"/>
              </a:lnSpc>
              <a:spcBef>
                <a:spcPts val="0"/>
              </a:spcBef>
              <a:spcAft>
                <a:spcPts val="0"/>
              </a:spcAft>
              <a:buClr>
                <a:schemeClr val="dk1"/>
              </a:buClr>
              <a:buSzPts val="1200"/>
              <a:buFont typeface="Calibri"/>
              <a:buNone/>
            </a:pPr>
            <a:endParaRPr dirty="0"/>
          </a:p>
        </p:txBody>
      </p:sp>
      <p:sp>
        <p:nvSpPr>
          <p:cNvPr id="165" name="Google Shape;165;p13:notes">
            <a:extLst>
              <a:ext uri="{FF2B5EF4-FFF2-40B4-BE49-F238E27FC236}">
                <a16:creationId xmlns:a16="http://schemas.microsoft.com/office/drawing/2014/main" id="{77624517-16BB-36EF-B111-D5A58D178CD7}"/>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16</a:t>
            </a:fld>
            <a:endParaRPr/>
          </a:p>
        </p:txBody>
      </p:sp>
    </p:spTree>
    <p:extLst>
      <p:ext uri="{BB962C8B-B14F-4D97-AF65-F5344CB8AC3E}">
        <p14:creationId xmlns:p14="http://schemas.microsoft.com/office/powerpoint/2010/main" val="40809550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a:extLst>
            <a:ext uri="{FF2B5EF4-FFF2-40B4-BE49-F238E27FC236}">
              <a16:creationId xmlns:a16="http://schemas.microsoft.com/office/drawing/2014/main" id="{F023AD95-9133-DC4B-7BCC-F6D4F0ACBD9A}"/>
            </a:ext>
          </a:extLst>
        </p:cNvPr>
        <p:cNvGrpSpPr/>
        <p:nvPr/>
      </p:nvGrpSpPr>
      <p:grpSpPr>
        <a:xfrm>
          <a:off x="0" y="0"/>
          <a:ext cx="0" cy="0"/>
          <a:chOff x="0" y="0"/>
          <a:chExt cx="0" cy="0"/>
        </a:xfrm>
      </p:grpSpPr>
      <p:sp>
        <p:nvSpPr>
          <p:cNvPr id="163" name="Google Shape;163;p13:notes">
            <a:extLst>
              <a:ext uri="{FF2B5EF4-FFF2-40B4-BE49-F238E27FC236}">
                <a16:creationId xmlns:a16="http://schemas.microsoft.com/office/drawing/2014/main" id="{ADD8EE17-9447-CB36-9E98-ED48FD40AC7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a:extLst>
              <a:ext uri="{FF2B5EF4-FFF2-40B4-BE49-F238E27FC236}">
                <a16:creationId xmlns:a16="http://schemas.microsoft.com/office/drawing/2014/main" id="{49046019-7C40-C115-CDF2-6CCC296C1550}"/>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t>The inputs for </a:t>
            </a:r>
            <a:r>
              <a:rPr lang="en-GB" dirty="0" err="1"/>
              <a:t>FlexTool</a:t>
            </a:r>
            <a:r>
              <a:rPr lang="en-GB" dirty="0"/>
              <a:t> are defined in various sheets. These can be seen at bottom of the Excel spreadsheet. </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Firstly, we will take a look at the </a:t>
            </a:r>
            <a:r>
              <a:rPr lang="en-GB" dirty="0" err="1"/>
              <a:t>nodeGroup</a:t>
            </a:r>
            <a:r>
              <a:rPr lang="en-GB" dirty="0"/>
              <a:t> and </a:t>
            </a:r>
            <a:r>
              <a:rPr lang="en-GB" dirty="0" err="1"/>
              <a:t>gridNode</a:t>
            </a:r>
            <a:r>
              <a:rPr lang="en-GB" dirty="0"/>
              <a:t> sheets before exploring the rest.</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As the name suggests, the </a:t>
            </a:r>
            <a:r>
              <a:rPr lang="en-GB" dirty="0" err="1"/>
              <a:t>nodeGroup</a:t>
            </a:r>
            <a:r>
              <a:rPr lang="en-GB" dirty="0"/>
              <a:t> sheet defines the </a:t>
            </a:r>
            <a:r>
              <a:rPr lang="en-GB" dirty="0" err="1"/>
              <a:t>nodeGroups</a:t>
            </a:r>
            <a:r>
              <a:rPr lang="en-GB" dirty="0"/>
              <a:t>. As previously discussed, </a:t>
            </a:r>
            <a:r>
              <a:rPr lang="en-GB" dirty="0" err="1"/>
              <a:t>nodeGroups</a:t>
            </a:r>
            <a:r>
              <a:rPr lang="en-GB" dirty="0"/>
              <a:t> define a geographical region: for instance, a country or section of a country. In this example, the </a:t>
            </a:r>
            <a:r>
              <a:rPr lang="en-GB" dirty="0" err="1"/>
              <a:t>nodeGroup</a:t>
            </a:r>
            <a:r>
              <a:rPr lang="en-GB" dirty="0"/>
              <a:t> refers to the mainland.</a:t>
            </a:r>
            <a:endParaRPr lang="en-GB" dirty="0">
              <a:cs typeface="Calibri"/>
            </a:endParaRP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It is then possible to define the capacity margin, reserve requirements, non-synchronous share, and inertia limit, simply by editing the light blue boxes next to the </a:t>
            </a:r>
            <a:r>
              <a:rPr lang="en-GB" dirty="0" err="1"/>
              <a:t>nodeGroup</a:t>
            </a:r>
            <a:r>
              <a:rPr lang="en-GB" dirty="0"/>
              <a:t>.</a:t>
            </a:r>
            <a:endParaRPr lang="en-GB" dirty="0">
              <a:cs typeface="Calibri"/>
            </a:endParaRPr>
          </a:p>
          <a:p>
            <a:pPr marL="0" lvl="0" indent="0" algn="l" rtl="0">
              <a:spcBef>
                <a:spcPts val="0"/>
              </a:spcBef>
              <a:spcAft>
                <a:spcPts val="0"/>
              </a:spcAft>
              <a:buNone/>
            </a:pPr>
            <a:endParaRPr lang="en-GB" dirty="0"/>
          </a:p>
          <a:p>
            <a:r>
              <a:rPr lang="en-GB" dirty="0"/>
              <a:t>Next, there is the </a:t>
            </a:r>
            <a:r>
              <a:rPr lang="en-GB" dirty="0" err="1"/>
              <a:t>gridNode</a:t>
            </a:r>
            <a:r>
              <a:rPr lang="en-GB" dirty="0"/>
              <a:t> sheet. The </a:t>
            </a:r>
            <a:r>
              <a:rPr lang="en-GB" dirty="0" err="1"/>
              <a:t>gridNode</a:t>
            </a:r>
            <a:r>
              <a:rPr lang="en-GB" dirty="0"/>
              <a:t> sheet allows one to define a grid, for example, ”</a:t>
            </a:r>
            <a:r>
              <a:rPr lang="en-GB" dirty="0" err="1"/>
              <a:t>elec</a:t>
            </a:r>
            <a:r>
              <a:rPr lang="en-GB" dirty="0"/>
              <a:t>” for electricity, and then a node for that grid. As previously discussed, a node could be the northern portion of the mainland, in this example. </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We can then define the demand in megawatt-hours for each node, how much imported energy there is, the capacity margin, and the reserves. One can change these numbers in the light blue boxes, to suit one’s case study.</a:t>
            </a:r>
            <a:endParaRPr lang="en-GB" dirty="0">
              <a:cs typeface="Calibri"/>
            </a:endParaRPr>
          </a:p>
          <a:p>
            <a:pPr marL="0" lvl="0" indent="0" algn="l" rtl="0">
              <a:lnSpc>
                <a:spcPct val="100000"/>
              </a:lnSpc>
              <a:spcBef>
                <a:spcPts val="0"/>
              </a:spcBef>
              <a:spcAft>
                <a:spcPts val="0"/>
              </a:spcAft>
              <a:buClr>
                <a:schemeClr val="dk1"/>
              </a:buClr>
              <a:buSzPts val="1200"/>
              <a:buFont typeface="Calibri"/>
              <a:buNone/>
            </a:pPr>
            <a:endParaRPr dirty="0"/>
          </a:p>
        </p:txBody>
      </p:sp>
      <p:sp>
        <p:nvSpPr>
          <p:cNvPr id="165" name="Google Shape;165;p13:notes">
            <a:extLst>
              <a:ext uri="{FF2B5EF4-FFF2-40B4-BE49-F238E27FC236}">
                <a16:creationId xmlns:a16="http://schemas.microsoft.com/office/drawing/2014/main" id="{101D56B5-ED59-22BA-8FB3-D056F4A3F744}"/>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17</a:t>
            </a:fld>
            <a:endParaRPr/>
          </a:p>
        </p:txBody>
      </p:sp>
    </p:spTree>
    <p:extLst>
      <p:ext uri="{BB962C8B-B14F-4D97-AF65-F5344CB8AC3E}">
        <p14:creationId xmlns:p14="http://schemas.microsoft.com/office/powerpoint/2010/main" val="17479095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a:extLst>
            <a:ext uri="{FF2B5EF4-FFF2-40B4-BE49-F238E27FC236}">
              <a16:creationId xmlns:a16="http://schemas.microsoft.com/office/drawing/2014/main" id="{91EF97E2-A879-63A6-1E14-75416B42F935}"/>
            </a:ext>
          </a:extLst>
        </p:cNvPr>
        <p:cNvGrpSpPr/>
        <p:nvPr/>
      </p:nvGrpSpPr>
      <p:grpSpPr>
        <a:xfrm>
          <a:off x="0" y="0"/>
          <a:ext cx="0" cy="0"/>
          <a:chOff x="0" y="0"/>
          <a:chExt cx="0" cy="0"/>
        </a:xfrm>
      </p:grpSpPr>
      <p:sp>
        <p:nvSpPr>
          <p:cNvPr id="163" name="Google Shape;163;p13:notes">
            <a:extLst>
              <a:ext uri="{FF2B5EF4-FFF2-40B4-BE49-F238E27FC236}">
                <a16:creationId xmlns:a16="http://schemas.microsoft.com/office/drawing/2014/main" id="{BCCCF8F9-758E-3613-A7AE-9BA34CAC566E}"/>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a:extLst>
              <a:ext uri="{FF2B5EF4-FFF2-40B4-BE49-F238E27FC236}">
                <a16:creationId xmlns:a16="http://schemas.microsoft.com/office/drawing/2014/main" id="{4D43A8AA-674C-C18A-07BE-B1E328ABA03D}"/>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t>The total demand in each node is a sum of the demand and import. </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However, you may have noticed in the previous slide that each node is given a single number for demand in megawatt-hours. However, we need to split this total demand over a time series.</a:t>
            </a:r>
          </a:p>
          <a:p>
            <a:pPr marL="0" lvl="0" indent="0" algn="l" rtl="0">
              <a:spcBef>
                <a:spcPts val="0"/>
              </a:spcBef>
              <a:spcAft>
                <a:spcPts val="0"/>
              </a:spcAft>
              <a:buNone/>
            </a:pPr>
            <a:endParaRPr lang="en-GB" dirty="0"/>
          </a:p>
          <a:p>
            <a:r>
              <a:rPr lang="en-GB" dirty="0"/>
              <a:t>So, we define the </a:t>
            </a:r>
            <a:r>
              <a:rPr lang="en-GB" dirty="0" err="1"/>
              <a:t>toal</a:t>
            </a:r>
            <a:r>
              <a:rPr lang="en-GB" dirty="0"/>
              <a:t> demand in the </a:t>
            </a:r>
            <a:r>
              <a:rPr lang="en-GB" dirty="0" err="1"/>
              <a:t>gridNode</a:t>
            </a:r>
            <a:r>
              <a:rPr lang="en-GB" dirty="0"/>
              <a:t> sheet, as shown in Figure 1 in the bottom left-hand corner. Then, we split the total demand by the time series stored in the </a:t>
            </a:r>
            <a:r>
              <a:rPr lang="en-GB" dirty="0" err="1"/>
              <a:t>ts_energy</a:t>
            </a:r>
            <a:r>
              <a:rPr lang="en-GB" dirty="0"/>
              <a:t> sheet, shown in Figure 2 in the top right hand corner. We split the total demand proportionally by each hour, as shown by the green box with the equation inside in the top right-hand corner. </a:t>
            </a:r>
            <a:endParaRPr lang="en-GB" dirty="0">
              <a:cs typeface="Calibri"/>
            </a:endParaRPr>
          </a:p>
          <a:p>
            <a:pPr marL="0" lvl="0" indent="0" algn="l" rtl="0">
              <a:spcBef>
                <a:spcPts val="0"/>
              </a:spcBef>
              <a:spcAft>
                <a:spcPts val="0"/>
              </a:spcAft>
              <a:buNone/>
            </a:pPr>
            <a:endParaRPr lang="en-GB" dirty="0"/>
          </a:p>
          <a:p>
            <a:r>
              <a:rPr lang="en-GB" dirty="0"/>
              <a:t>We take the same approach to split the import demand by each hour; however, for this, we proportionally divide the import by the numbers in the </a:t>
            </a:r>
            <a:r>
              <a:rPr lang="en-GB" dirty="0" err="1"/>
              <a:t>ts_import</a:t>
            </a:r>
            <a:r>
              <a:rPr lang="en-GB" dirty="0"/>
              <a:t> sheet, as shown in Figure 3 in the bottom right-hand corner.</a:t>
            </a:r>
            <a:endParaRPr lang="en-GB" dirty="0">
              <a:cs typeface="Calibri"/>
            </a:endParaRP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This approach allows us to set precisely how much demand there is per node, per hour.</a:t>
            </a:r>
          </a:p>
          <a:p>
            <a:pPr marL="0" lvl="0" indent="0" algn="l" rtl="0">
              <a:lnSpc>
                <a:spcPct val="100000"/>
              </a:lnSpc>
              <a:spcBef>
                <a:spcPts val="0"/>
              </a:spcBef>
              <a:spcAft>
                <a:spcPts val="0"/>
              </a:spcAft>
              <a:buClr>
                <a:schemeClr val="dk1"/>
              </a:buClr>
              <a:buSzPts val="1200"/>
              <a:buFont typeface="Calibri"/>
              <a:buNone/>
            </a:pPr>
            <a:endParaRPr dirty="0"/>
          </a:p>
        </p:txBody>
      </p:sp>
      <p:sp>
        <p:nvSpPr>
          <p:cNvPr id="165" name="Google Shape;165;p13:notes">
            <a:extLst>
              <a:ext uri="{FF2B5EF4-FFF2-40B4-BE49-F238E27FC236}">
                <a16:creationId xmlns:a16="http://schemas.microsoft.com/office/drawing/2014/main" id="{A7632D62-E02D-941F-557C-A8EC2493FB5B}"/>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18</a:t>
            </a:fld>
            <a:endParaRPr/>
          </a:p>
        </p:txBody>
      </p:sp>
    </p:spTree>
    <p:extLst>
      <p:ext uri="{BB962C8B-B14F-4D97-AF65-F5344CB8AC3E}">
        <p14:creationId xmlns:p14="http://schemas.microsoft.com/office/powerpoint/2010/main" val="35598388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a:extLst>
            <a:ext uri="{FF2B5EF4-FFF2-40B4-BE49-F238E27FC236}">
              <a16:creationId xmlns:a16="http://schemas.microsoft.com/office/drawing/2014/main" id="{05FAC93E-8F01-4D88-E0EC-1A50AB428633}"/>
            </a:ext>
          </a:extLst>
        </p:cNvPr>
        <p:cNvGrpSpPr/>
        <p:nvPr/>
      </p:nvGrpSpPr>
      <p:grpSpPr>
        <a:xfrm>
          <a:off x="0" y="0"/>
          <a:ext cx="0" cy="0"/>
          <a:chOff x="0" y="0"/>
          <a:chExt cx="0" cy="0"/>
        </a:xfrm>
      </p:grpSpPr>
      <p:sp>
        <p:nvSpPr>
          <p:cNvPr id="163" name="Google Shape;163;p13:notes">
            <a:extLst>
              <a:ext uri="{FF2B5EF4-FFF2-40B4-BE49-F238E27FC236}">
                <a16:creationId xmlns:a16="http://schemas.microsoft.com/office/drawing/2014/main" id="{0DAC2896-097C-EC1B-D0AE-A45A18ABF47E}"/>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a:extLst>
              <a:ext uri="{FF2B5EF4-FFF2-40B4-BE49-F238E27FC236}">
                <a16:creationId xmlns:a16="http://schemas.microsoft.com/office/drawing/2014/main" id="{F01B5E41-DDFB-4E02-6F06-91B4D4E49B5B}"/>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GB" dirty="0"/>
              <a:t>In this slide, we discuss the process of allowing transfers between nodes. For instance, we may want to transfer electricity from the north of the country to the south, that is, in this example, from Node A to Node B.</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To allow a transfer, both nodes must be from the same grid. For instance, it is not possible to make a transfer from a gas node to an electricity node.</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It is possible to allow existing transfers to have different capacities in different directions. For example, from Node A to Node B can be 150 megawatts and from Node B to Node A can be 100 megawatts. However, future investments will always have equal capacities in both directions. </a:t>
            </a:r>
          </a:p>
          <a:p>
            <a:pPr marL="0" lvl="0" indent="0" algn="l" rtl="0">
              <a:spcBef>
                <a:spcPts val="0"/>
              </a:spcBef>
              <a:spcAft>
                <a:spcPts val="0"/>
              </a:spcAft>
              <a:buNone/>
            </a:pPr>
            <a:endParaRPr lang="en-GB" dirty="0"/>
          </a:p>
          <a:p>
            <a:r>
              <a:rPr lang="en-GB" dirty="0"/>
              <a:t>These are defined in the </a:t>
            </a:r>
            <a:r>
              <a:rPr lang="en-GB" dirty="0" err="1"/>
              <a:t>nodeNode</a:t>
            </a:r>
            <a:r>
              <a:rPr lang="en-GB" dirty="0"/>
              <a:t> sheet. In the example shown, we allow transfers from Node A to Node B and vice versa, as well as transfers between Node B and Node C and vice versa. </a:t>
            </a:r>
            <a:endParaRPr lang="en-GB" dirty="0">
              <a:cs typeface="Calibri"/>
            </a:endParaRP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The transfers from Node A to Node B are 150 megawatts rightward, and 150 megawatts leftward. Node B and Node C transfer 100 megawatts in each direction.</a:t>
            </a:r>
          </a:p>
          <a:p>
            <a:pPr marL="0" lvl="0" indent="0" algn="l" rtl="0">
              <a:spcBef>
                <a:spcPts val="0"/>
              </a:spcBef>
              <a:spcAft>
                <a:spcPts val="0"/>
              </a:spcAft>
              <a:buNone/>
            </a:pPr>
            <a:endParaRPr lang="en-GB" dirty="0"/>
          </a:p>
          <a:p>
            <a:r>
              <a:rPr lang="en-GB" dirty="0"/>
              <a:t>Losses can be used to leak energy instead of curtailing variable renewable energy. In this example, the loss on both of the lines is 1%. For example, if there is not enough flexibility in the system, the transmission losses can be used to dissipate electricity as losses along the distribution lines.</a:t>
            </a:r>
            <a:endParaRPr lang="en-US" dirty="0"/>
          </a:p>
        </p:txBody>
      </p:sp>
      <p:sp>
        <p:nvSpPr>
          <p:cNvPr id="165" name="Google Shape;165;p13:notes">
            <a:extLst>
              <a:ext uri="{FF2B5EF4-FFF2-40B4-BE49-F238E27FC236}">
                <a16:creationId xmlns:a16="http://schemas.microsoft.com/office/drawing/2014/main" id="{E2468979-CFD3-C783-FEAD-6F5949ECCC97}"/>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19</a:t>
            </a:fld>
            <a:endParaRPr/>
          </a:p>
        </p:txBody>
      </p:sp>
    </p:spTree>
    <p:extLst>
      <p:ext uri="{BB962C8B-B14F-4D97-AF65-F5344CB8AC3E}">
        <p14:creationId xmlns:p14="http://schemas.microsoft.com/office/powerpoint/2010/main" val="33383576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a:extLst>
            <a:ext uri="{FF2B5EF4-FFF2-40B4-BE49-F238E27FC236}">
              <a16:creationId xmlns:a16="http://schemas.microsoft.com/office/drawing/2014/main" id="{873964DE-51D5-FE41-CA61-E0BD7BD08DD9}"/>
            </a:ext>
          </a:extLst>
        </p:cNvPr>
        <p:cNvGrpSpPr/>
        <p:nvPr/>
      </p:nvGrpSpPr>
      <p:grpSpPr>
        <a:xfrm>
          <a:off x="0" y="0"/>
          <a:ext cx="0" cy="0"/>
          <a:chOff x="0" y="0"/>
          <a:chExt cx="0" cy="0"/>
        </a:xfrm>
      </p:grpSpPr>
      <p:sp>
        <p:nvSpPr>
          <p:cNvPr id="163" name="Google Shape;163;p13:notes">
            <a:extLst>
              <a:ext uri="{FF2B5EF4-FFF2-40B4-BE49-F238E27FC236}">
                <a16:creationId xmlns:a16="http://schemas.microsoft.com/office/drawing/2014/main" id="{43E38FC3-B5B2-A43A-19EF-0BE20B333A84}"/>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a:extLst>
              <a:ext uri="{FF2B5EF4-FFF2-40B4-BE49-F238E27FC236}">
                <a16:creationId xmlns:a16="http://schemas.microsoft.com/office/drawing/2014/main" id="{3586F690-6A56-9038-3431-A05967002636}"/>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t>There are four categories that a unit can have: generating unit, inflow unit without storage, variable renewable energy unit (or V.R.E. unit), and a conversion unit.</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It is possible to define the types of units based on the unit input defined in the units sheet. These inputs can be seen in columns C, D, E, F, and G.</a:t>
            </a:r>
          </a:p>
          <a:p>
            <a:pPr marL="0" lvl="0" indent="0" algn="l" rtl="0">
              <a:spcBef>
                <a:spcPts val="0"/>
              </a:spcBef>
              <a:spcAft>
                <a:spcPts val="0"/>
              </a:spcAft>
              <a:buNone/>
            </a:pPr>
            <a:endParaRPr lang="en-GB" dirty="0"/>
          </a:p>
          <a:p>
            <a:r>
              <a:rPr lang="en-GB" dirty="0"/>
              <a:t>The input options displayed here are fuel, C.F. profile, inflow, input grid, input node, or none.</a:t>
            </a:r>
            <a:endParaRPr lang="en-GB" dirty="0">
              <a:cs typeface="Calibri"/>
            </a:endParaRP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Here, we can see that coal, oil, and biomass are all generating units. This is because they have input from fuel.</a:t>
            </a:r>
            <a:endParaRPr lang="en-GB" dirty="0">
              <a:cs typeface="Calibri"/>
            </a:endParaRPr>
          </a:p>
          <a:p>
            <a:pPr marL="0" lvl="0" indent="0" algn="l" rtl="0">
              <a:spcBef>
                <a:spcPts val="0"/>
              </a:spcBef>
              <a:spcAft>
                <a:spcPts val="0"/>
              </a:spcAft>
              <a:buNone/>
            </a:pPr>
            <a:endParaRPr lang="en-GB" dirty="0"/>
          </a:p>
          <a:p>
            <a:r>
              <a:rPr lang="en-GB" dirty="0"/>
              <a:t>Wind and photovoltaics (or PV) are V.R.E. units, due to them using a C.F. profile. Node B RES is a generating unit, due to it having an inflow as well as a storage capacity. This is shown here by a storage of 150,000MWh in the rightmost column.</a:t>
            </a:r>
            <a:endParaRPr lang="en-GB" dirty="0">
              <a:cs typeface="Calibri"/>
            </a:endParaRPr>
          </a:p>
          <a:p>
            <a:pPr marL="0" lvl="0" indent="0" algn="l" rtl="0">
              <a:spcBef>
                <a:spcPts val="0"/>
              </a:spcBef>
              <a:spcAft>
                <a:spcPts val="0"/>
              </a:spcAft>
              <a:buNone/>
            </a:pPr>
            <a:endParaRPr lang="en-GB" dirty="0"/>
          </a:p>
          <a:p>
            <a:r>
              <a:rPr lang="en-GB" dirty="0"/>
              <a:t>Node B Raw has inflow, but a storage of zero. Therefore it is an inflow unit without storage.</a:t>
            </a:r>
          </a:p>
          <a:p>
            <a:pPr marL="0" lvl="0" indent="0" algn="l" rtl="0">
              <a:spcBef>
                <a:spcPts val="0"/>
              </a:spcBef>
              <a:spcAft>
                <a:spcPts val="0"/>
              </a:spcAft>
              <a:buNone/>
            </a:pPr>
            <a:endParaRPr lang="en-GB" dirty="0"/>
          </a:p>
          <a:p>
            <a:r>
              <a:rPr lang="en-GB" dirty="0"/>
              <a:t>Finally the E.V. Charger is an input from a node, or a conversion unit: in this case, an electric car charger.</a:t>
            </a:r>
          </a:p>
          <a:p>
            <a:pPr marL="158750"/>
            <a:endParaRPr lang="en-US" dirty="0"/>
          </a:p>
        </p:txBody>
      </p:sp>
      <p:sp>
        <p:nvSpPr>
          <p:cNvPr id="165" name="Google Shape;165;p13:notes">
            <a:extLst>
              <a:ext uri="{FF2B5EF4-FFF2-40B4-BE49-F238E27FC236}">
                <a16:creationId xmlns:a16="http://schemas.microsoft.com/office/drawing/2014/main" id="{1E7108E1-CE65-E17C-F9E1-4941ABB7E171}"/>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20</a:t>
            </a:fld>
            <a:endParaRPr/>
          </a:p>
        </p:txBody>
      </p:sp>
    </p:spTree>
    <p:extLst>
      <p:ext uri="{BB962C8B-B14F-4D97-AF65-F5344CB8AC3E}">
        <p14:creationId xmlns:p14="http://schemas.microsoft.com/office/powerpoint/2010/main" val="386187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a:extLst>
            <a:ext uri="{FF2B5EF4-FFF2-40B4-BE49-F238E27FC236}">
              <a16:creationId xmlns:a16="http://schemas.microsoft.com/office/drawing/2014/main" id="{A7383574-8CEF-8176-55F1-D89B4F045B79}"/>
            </a:ext>
          </a:extLst>
        </p:cNvPr>
        <p:cNvGrpSpPr/>
        <p:nvPr/>
      </p:nvGrpSpPr>
      <p:grpSpPr>
        <a:xfrm>
          <a:off x="0" y="0"/>
          <a:ext cx="0" cy="0"/>
          <a:chOff x="0" y="0"/>
          <a:chExt cx="0" cy="0"/>
        </a:xfrm>
      </p:grpSpPr>
      <p:sp>
        <p:nvSpPr>
          <p:cNvPr id="163" name="Google Shape;163;p13:notes">
            <a:extLst>
              <a:ext uri="{FF2B5EF4-FFF2-40B4-BE49-F238E27FC236}">
                <a16:creationId xmlns:a16="http://schemas.microsoft.com/office/drawing/2014/main" id="{73C9D1AD-F48D-C3A0-B759-F1B942A83CD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a:extLst>
              <a:ext uri="{FF2B5EF4-FFF2-40B4-BE49-F238E27FC236}">
                <a16:creationId xmlns:a16="http://schemas.microsoft.com/office/drawing/2014/main" id="{5DB12E8E-32D6-721E-3000-A25B23331BD3}"/>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dirty="0" err="1"/>
              <a:t>FlexTool</a:t>
            </a:r>
            <a:r>
              <a:rPr lang="en-US" dirty="0"/>
              <a:t> (Flexibility Tool) is an open-source energy system modelling platform developed by IRENA (International Renewable Energy Agency) to analyze and </a:t>
            </a:r>
            <a:r>
              <a:rPr lang="en-US" b="0" dirty="0"/>
              <a:t>quantify flexibility needs in power systems. </a:t>
            </a:r>
            <a:r>
              <a:rPr lang="en-US" b="0" dirty="0" err="1"/>
              <a:t>FlexTool</a:t>
            </a:r>
            <a:r>
              <a:rPr lang="en-US" b="0" dirty="0"/>
              <a:t> focuses on the operational dimension of power systems, it means how generation, storage, transmission, and demand-side measures interact on hourly or sub-hourly scales. It provides a simplified but powerful framework to test how different technologies and measures affect the ability of the grid to integrate variable renewable energy (VRE) like solar and wind.</a:t>
            </a:r>
          </a:p>
          <a:p>
            <a:endParaRPr lang="en-US" b="0" dirty="0"/>
          </a:p>
          <a:p>
            <a:r>
              <a:rPr lang="en-US" b="0" dirty="0"/>
              <a:t>With </a:t>
            </a:r>
            <a:r>
              <a:rPr lang="en-US" b="0" dirty="0" err="1"/>
              <a:t>FlexTool</a:t>
            </a:r>
            <a:r>
              <a:rPr lang="en-US" b="0" dirty="0"/>
              <a:t>, we can study how different flexibility options, such as thermal power plants with fast ramping, battery storage, hydropower, demand-response programs, sector coupling, and transmission interconnections, help reduce curtailment of renewables, minimize load shedding, and improve system reliability. The tool allows users to create scenarios </a:t>
            </a:r>
            <a:r>
              <a:rPr lang="en-US" dirty="0"/>
              <a:t>where these options are added, expanded, or restricted, and then compare outcomes in terms of system costs, emissions, dispatch profiles, and operational feasibility. It is particularly suited for identifying bottlenecks in integrating high shares of renewables and for testing strategies to enhance resilience.</a:t>
            </a:r>
          </a:p>
          <a:p>
            <a:pPr marL="0" lvl="0" indent="0" algn="l" rtl="0">
              <a:lnSpc>
                <a:spcPct val="100000"/>
              </a:lnSpc>
              <a:spcBef>
                <a:spcPts val="0"/>
              </a:spcBef>
              <a:spcAft>
                <a:spcPts val="0"/>
              </a:spcAft>
              <a:buClr>
                <a:schemeClr val="dk1"/>
              </a:buClr>
              <a:buSzPts val="1200"/>
              <a:buFont typeface="Calibri"/>
              <a:buNone/>
            </a:pPr>
            <a:endParaRPr dirty="0"/>
          </a:p>
        </p:txBody>
      </p:sp>
      <p:sp>
        <p:nvSpPr>
          <p:cNvPr id="165" name="Google Shape;165;p13:notes">
            <a:extLst>
              <a:ext uri="{FF2B5EF4-FFF2-40B4-BE49-F238E27FC236}">
                <a16:creationId xmlns:a16="http://schemas.microsoft.com/office/drawing/2014/main" id="{6E724B1D-6249-8DA0-EDE7-AA71097FF342}"/>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3</a:t>
            </a:fld>
            <a:endParaRPr/>
          </a:p>
        </p:txBody>
      </p:sp>
    </p:spTree>
    <p:extLst>
      <p:ext uri="{BB962C8B-B14F-4D97-AF65-F5344CB8AC3E}">
        <p14:creationId xmlns:p14="http://schemas.microsoft.com/office/powerpoint/2010/main" val="4941021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dirty="0"/>
          </a:p>
        </p:txBody>
      </p:sp>
      <p:sp>
        <p:nvSpPr>
          <p:cNvPr id="165" name="Google Shape;16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21</a:t>
            </a:fld>
            <a:endParaRPr/>
          </a:p>
        </p:txBody>
      </p:sp>
    </p:spTree>
    <p:extLst>
      <p:ext uri="{BB962C8B-B14F-4D97-AF65-F5344CB8AC3E}">
        <p14:creationId xmlns:p14="http://schemas.microsoft.com/office/powerpoint/2010/main" val="23947224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a:extLst>
            <a:ext uri="{FF2B5EF4-FFF2-40B4-BE49-F238E27FC236}">
              <a16:creationId xmlns:a16="http://schemas.microsoft.com/office/drawing/2014/main" id="{D44B59FE-C114-DF7F-B831-3FDA4462BBE0}"/>
            </a:ext>
          </a:extLst>
        </p:cNvPr>
        <p:cNvGrpSpPr/>
        <p:nvPr/>
      </p:nvGrpSpPr>
      <p:grpSpPr>
        <a:xfrm>
          <a:off x="0" y="0"/>
          <a:ext cx="0" cy="0"/>
          <a:chOff x="0" y="0"/>
          <a:chExt cx="0" cy="0"/>
        </a:xfrm>
      </p:grpSpPr>
      <p:sp>
        <p:nvSpPr>
          <p:cNvPr id="163" name="Google Shape;163;p13:notes">
            <a:extLst>
              <a:ext uri="{FF2B5EF4-FFF2-40B4-BE49-F238E27FC236}">
                <a16:creationId xmlns:a16="http://schemas.microsoft.com/office/drawing/2014/main" id="{5ACDB9A6-85C5-23E3-4B60-E90DE7A074D8}"/>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a:extLst>
              <a:ext uri="{FF2B5EF4-FFF2-40B4-BE49-F238E27FC236}">
                <a16:creationId xmlns:a16="http://schemas.microsoft.com/office/drawing/2014/main" id="{291AEB1A-0BD8-BCA7-DBC6-34B03D33046C}"/>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dirty="0"/>
              <a:t>In this slide, we discuss the ability to set static reserves with </a:t>
            </a:r>
            <a:r>
              <a:rPr lang="en-US" dirty="0" err="1"/>
              <a:t>FlexTool</a:t>
            </a:r>
            <a:r>
              <a:rPr lang="en-US" dirty="0"/>
              <a:t>. A static reserve is a capacity reserve that must be kept at all times, irrespective of output capacity. Static reserves can be applied to a single node or a node group.</a:t>
            </a:r>
          </a:p>
          <a:p>
            <a:endParaRPr lang="en-US" dirty="0"/>
          </a:p>
          <a:p>
            <a:r>
              <a:rPr lang="en-US" dirty="0"/>
              <a:t>Static reserves are based upon predefined time series that need to be activated in the grid Node sheet. The </a:t>
            </a:r>
            <a:r>
              <a:rPr lang="en-US" dirty="0" err="1"/>
              <a:t>ts</a:t>
            </a:r>
            <a:r>
              <a:rPr lang="en-US" dirty="0"/>
              <a:t> reserve node and </a:t>
            </a:r>
            <a:r>
              <a:rPr lang="en-US" dirty="0" err="1"/>
              <a:t>ts</a:t>
            </a:r>
            <a:r>
              <a:rPr lang="en-US" dirty="0"/>
              <a:t> reserve </a:t>
            </a:r>
            <a:r>
              <a:rPr lang="en-US" dirty="0" err="1"/>
              <a:t>nodeGroup</a:t>
            </a:r>
            <a:r>
              <a:rPr lang="en-US" dirty="0"/>
              <a:t> sheets define the static reserve time series and refer to a node and node group respectively.</a:t>
            </a:r>
          </a:p>
          <a:p>
            <a:endParaRPr lang="en-US" dirty="0"/>
          </a:p>
          <a:p>
            <a:r>
              <a:rPr lang="en-US" dirty="0"/>
              <a:t>Every node and node group require their matching time series. </a:t>
            </a:r>
          </a:p>
          <a:p>
            <a:r>
              <a:rPr lang="en-US" dirty="0"/>
              <a:t>The dynamic reserves are calculated based on generating units. We will discuss this in the next slide.</a:t>
            </a:r>
          </a:p>
          <a:p>
            <a:pPr marL="0" lvl="0" indent="0" algn="l" rtl="0">
              <a:lnSpc>
                <a:spcPct val="100000"/>
              </a:lnSpc>
              <a:spcBef>
                <a:spcPts val="0"/>
              </a:spcBef>
              <a:spcAft>
                <a:spcPts val="0"/>
              </a:spcAft>
              <a:buClr>
                <a:schemeClr val="dk1"/>
              </a:buClr>
              <a:buSzPts val="1200"/>
              <a:buFont typeface="Calibri"/>
              <a:buNone/>
            </a:pPr>
            <a:endParaRPr dirty="0"/>
          </a:p>
        </p:txBody>
      </p:sp>
      <p:sp>
        <p:nvSpPr>
          <p:cNvPr id="165" name="Google Shape;165;p13:notes">
            <a:extLst>
              <a:ext uri="{FF2B5EF4-FFF2-40B4-BE49-F238E27FC236}">
                <a16:creationId xmlns:a16="http://schemas.microsoft.com/office/drawing/2014/main" id="{C986A39A-D36D-4E7B-6016-8E1FF385AF1A}"/>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22</a:t>
            </a:fld>
            <a:endParaRPr/>
          </a:p>
        </p:txBody>
      </p:sp>
    </p:spTree>
    <p:extLst>
      <p:ext uri="{BB962C8B-B14F-4D97-AF65-F5344CB8AC3E}">
        <p14:creationId xmlns:p14="http://schemas.microsoft.com/office/powerpoint/2010/main" val="17319086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a:extLst>
            <a:ext uri="{FF2B5EF4-FFF2-40B4-BE49-F238E27FC236}">
              <a16:creationId xmlns:a16="http://schemas.microsoft.com/office/drawing/2014/main" id="{73FC1810-9FA3-E0AC-86B7-6D27D5FD2E80}"/>
            </a:ext>
          </a:extLst>
        </p:cNvPr>
        <p:cNvGrpSpPr/>
        <p:nvPr/>
      </p:nvGrpSpPr>
      <p:grpSpPr>
        <a:xfrm>
          <a:off x="0" y="0"/>
          <a:ext cx="0" cy="0"/>
          <a:chOff x="0" y="0"/>
          <a:chExt cx="0" cy="0"/>
        </a:xfrm>
      </p:grpSpPr>
      <p:sp>
        <p:nvSpPr>
          <p:cNvPr id="163" name="Google Shape;163;p13:notes">
            <a:extLst>
              <a:ext uri="{FF2B5EF4-FFF2-40B4-BE49-F238E27FC236}">
                <a16:creationId xmlns:a16="http://schemas.microsoft.com/office/drawing/2014/main" id="{AA54A296-E4CF-8FD5-8176-4C74911C6BE6}"/>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a:extLst>
              <a:ext uri="{FF2B5EF4-FFF2-40B4-BE49-F238E27FC236}">
                <a16:creationId xmlns:a16="http://schemas.microsoft.com/office/drawing/2014/main" id="{5E68FFE3-7FD5-2BC3-2EB6-A62325BBFBE7}"/>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dirty="0"/>
              <a:t>In this slide, we will focus on dynamic reserves, in contrast to static reserves.</a:t>
            </a:r>
          </a:p>
          <a:p>
            <a:endParaRPr lang="en-US" dirty="0"/>
          </a:p>
          <a:p>
            <a:r>
              <a:rPr lang="en-US" dirty="0"/>
              <a:t>Dynamic reserves change for the amount of generation that is output. For instance, if a wind turbine has a reserve increase ratio of 10%, then if a wind turbine generates 10MW of electricity, 1MW of reserve is required. </a:t>
            </a:r>
          </a:p>
          <a:p>
            <a:endParaRPr lang="en-US" dirty="0"/>
          </a:p>
          <a:p>
            <a:r>
              <a:rPr lang="en-US" dirty="0"/>
              <a:t>It is possible to set the reserve increase ratio for units within the unit sheet. This is used for variable renewable energy as a default.</a:t>
            </a:r>
          </a:p>
          <a:p>
            <a:endParaRPr lang="en-US" dirty="0"/>
          </a:p>
          <a:p>
            <a:r>
              <a:rPr lang="en-US" dirty="0"/>
              <a:t>It must be noted that the dynamic reserve is not additional to the static reserve. The model will check every hour which of the reserves has the strictest requirement and choose that one.</a:t>
            </a:r>
            <a:endParaRPr lang="en-US" dirty="0">
              <a:cs typeface="Calibri"/>
            </a:endParaRPr>
          </a:p>
          <a:p>
            <a:pPr marL="0" lvl="0" indent="0" algn="l" rtl="0">
              <a:lnSpc>
                <a:spcPct val="100000"/>
              </a:lnSpc>
              <a:spcBef>
                <a:spcPts val="0"/>
              </a:spcBef>
              <a:spcAft>
                <a:spcPts val="0"/>
              </a:spcAft>
              <a:buClr>
                <a:schemeClr val="dk1"/>
              </a:buClr>
              <a:buSzPts val="1200"/>
              <a:buFont typeface="Calibri"/>
              <a:buNone/>
            </a:pPr>
            <a:endParaRPr dirty="0"/>
          </a:p>
        </p:txBody>
      </p:sp>
      <p:sp>
        <p:nvSpPr>
          <p:cNvPr id="165" name="Google Shape;165;p13:notes">
            <a:extLst>
              <a:ext uri="{FF2B5EF4-FFF2-40B4-BE49-F238E27FC236}">
                <a16:creationId xmlns:a16="http://schemas.microsoft.com/office/drawing/2014/main" id="{1D6E8DC4-CEB5-9117-5827-01B6E25A2610}"/>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23</a:t>
            </a:fld>
            <a:endParaRPr/>
          </a:p>
        </p:txBody>
      </p:sp>
    </p:spTree>
    <p:extLst>
      <p:ext uri="{BB962C8B-B14F-4D97-AF65-F5344CB8AC3E}">
        <p14:creationId xmlns:p14="http://schemas.microsoft.com/office/powerpoint/2010/main" val="21882929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GB" dirty="0">
                <a:cs typeface="Calibri"/>
              </a:rPr>
              <a:t>As discussed previously, non-synchronous technologies are technologies which do not produce the same amount of energy all of the time, for example wind and solar. Synchronous technologies, however, can produce the same amount of energy at all times. Examples of these are coal and gas power plants.</a:t>
            </a:r>
            <a:endParaRPr lang="en-GB" dirty="0"/>
          </a:p>
          <a:p>
            <a:endParaRPr lang="en-GB" dirty="0"/>
          </a:p>
          <a:p>
            <a:r>
              <a:rPr lang="en-GB" dirty="0"/>
              <a:t>The use of the maximum non-synchronous share is defined in the master sheet, as shown in Figure 1 on the right-hand side. This tells </a:t>
            </a:r>
            <a:r>
              <a:rPr lang="en-GB" dirty="0" err="1"/>
              <a:t>FlexTool</a:t>
            </a:r>
            <a:r>
              <a:rPr lang="en-GB" dirty="0"/>
              <a:t> that we would like to have a maximum non-synchronous share constraint in the power system.</a:t>
            </a:r>
          </a:p>
          <a:p>
            <a:pPr marL="0" lvl="0" indent="0" algn="l" rtl="0">
              <a:spcBef>
                <a:spcPts val="0"/>
              </a:spcBef>
              <a:spcAft>
                <a:spcPts val="0"/>
              </a:spcAft>
              <a:buNone/>
            </a:pPr>
            <a:endParaRPr lang="en-GB" dirty="0"/>
          </a:p>
          <a:p>
            <a:r>
              <a:rPr lang="en-GB" dirty="0"/>
              <a:t>We can define which unit types are non-synchronous. In this example, as shown by Figure 2 in the bottom left-hand corner, wind, photovoltaics, and batteries are defined as non-synchronous. However, for your use case, it is possible to change these definitions.</a:t>
            </a:r>
            <a:endParaRPr lang="en-GB" dirty="0">
              <a:cs typeface="Calibri"/>
            </a:endParaRP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Next, we can define what the actual value of non-synchronous share should be within the power system. </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Within this example, we have set the non-synchronous share to be 80% in the mainland, as shown in Figure 3.</a:t>
            </a:r>
          </a:p>
          <a:p>
            <a:pPr marL="0" lvl="0" indent="0" algn="l" rtl="0">
              <a:spcBef>
                <a:spcPts val="0"/>
              </a:spcBef>
              <a:spcAft>
                <a:spcPts val="0"/>
              </a:spcAft>
              <a:buNone/>
            </a:pPr>
            <a:endParaRPr lang="en-GB" dirty="0"/>
          </a:p>
          <a:p>
            <a:r>
              <a:rPr lang="en-GB" dirty="0"/>
              <a:t>It is also possible to set the non-synchronous share to be different for each node, as shown by Figure 4. Figure 4 shows that nodes A, B, and C have a non-synchronous share of 0.9, whereas node D has a non-synchronous share of 0.8.</a:t>
            </a:r>
            <a:endParaRPr lang="en-GB" dirty="0">
              <a:cs typeface="Calibri"/>
            </a:endParaRP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Through the modification of these variables, it is possible to create your case studies with their respective maximum non-synchronous shares.</a:t>
            </a:r>
          </a:p>
          <a:p>
            <a:pPr marL="158750"/>
            <a:endParaRPr lang="en-US" dirty="0"/>
          </a:p>
        </p:txBody>
      </p:sp>
      <p:sp>
        <p:nvSpPr>
          <p:cNvPr id="165" name="Google Shape;16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24</a:t>
            </a:fld>
            <a:endParaRPr/>
          </a:p>
        </p:txBody>
      </p:sp>
    </p:spTree>
    <p:extLst>
      <p:ext uri="{BB962C8B-B14F-4D97-AF65-F5344CB8AC3E}">
        <p14:creationId xmlns:p14="http://schemas.microsoft.com/office/powerpoint/2010/main" val="27442584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a:extLst>
            <a:ext uri="{FF2B5EF4-FFF2-40B4-BE49-F238E27FC236}">
              <a16:creationId xmlns:a16="http://schemas.microsoft.com/office/drawing/2014/main" id="{93207B0E-09E2-ADB6-CED2-7B7C420E71B9}"/>
            </a:ext>
          </a:extLst>
        </p:cNvPr>
        <p:cNvGrpSpPr/>
        <p:nvPr/>
      </p:nvGrpSpPr>
      <p:grpSpPr>
        <a:xfrm>
          <a:off x="0" y="0"/>
          <a:ext cx="0" cy="0"/>
          <a:chOff x="0" y="0"/>
          <a:chExt cx="0" cy="0"/>
        </a:xfrm>
      </p:grpSpPr>
      <p:sp>
        <p:nvSpPr>
          <p:cNvPr id="163" name="Google Shape;163;p13:notes">
            <a:extLst>
              <a:ext uri="{FF2B5EF4-FFF2-40B4-BE49-F238E27FC236}">
                <a16:creationId xmlns:a16="http://schemas.microsoft.com/office/drawing/2014/main" id="{3E6D93C6-880C-FE6C-8B91-6E2FB9331A8E}"/>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a:extLst>
              <a:ext uri="{FF2B5EF4-FFF2-40B4-BE49-F238E27FC236}">
                <a16:creationId xmlns:a16="http://schemas.microsoft.com/office/drawing/2014/main" id="{8E6F9FDF-4BA3-638F-DCA5-4BCFFF4FC41E}"/>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GB" dirty="0"/>
              <a:t>Similarly to the maximum non-synchronous share, we define the use of the minimum inertia limit in the master sheet in input data. This is shown in Figure 1 on the right-hand side. In this example, we do not impose an inertia limit, as the value is set to zero.</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As previously discussed, inertia in power systems refers to the energy stored in large rotating generators and motors. This energy gives these generators and motors the ability to remain rotating. It can be used when particularly large power plants fail to make up for the lost power from the failed generator.</a:t>
            </a:r>
            <a:endParaRPr lang="en-GB" dirty="0">
              <a:cs typeface="Calibri"/>
            </a:endParaRP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So say we want to set a minimum inertia limit, we would do this in the </a:t>
            </a:r>
            <a:r>
              <a:rPr lang="en-GB" dirty="0" err="1"/>
              <a:t>nodeGroup</a:t>
            </a:r>
            <a:r>
              <a:rPr lang="en-GB" dirty="0"/>
              <a:t> sheet. Figure 2 shows an example of this, where we set the inertia limit in megawatt seconds to be 100. The minimum inertia limit can only be set for node groups.</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The value of the inertia is a constant and is set per unit type in the unit type sheet. </a:t>
            </a:r>
          </a:p>
          <a:p>
            <a:pPr marL="158750"/>
            <a:endParaRPr lang="en-US" dirty="0"/>
          </a:p>
        </p:txBody>
      </p:sp>
      <p:sp>
        <p:nvSpPr>
          <p:cNvPr id="165" name="Google Shape;165;p13:notes">
            <a:extLst>
              <a:ext uri="{FF2B5EF4-FFF2-40B4-BE49-F238E27FC236}">
                <a16:creationId xmlns:a16="http://schemas.microsoft.com/office/drawing/2014/main" id="{837EEA80-DD33-3E00-0DA6-6C8480458E28}"/>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25</a:t>
            </a:fld>
            <a:endParaRPr/>
          </a:p>
        </p:txBody>
      </p:sp>
    </p:spTree>
    <p:extLst>
      <p:ext uri="{BB962C8B-B14F-4D97-AF65-F5344CB8AC3E}">
        <p14:creationId xmlns:p14="http://schemas.microsoft.com/office/powerpoint/2010/main" val="21269633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a:extLst>
            <a:ext uri="{FF2B5EF4-FFF2-40B4-BE49-F238E27FC236}">
              <a16:creationId xmlns:a16="http://schemas.microsoft.com/office/drawing/2014/main" id="{A3B229EC-CBE7-6285-A448-8B446FEBD2DF}"/>
            </a:ext>
          </a:extLst>
        </p:cNvPr>
        <p:cNvGrpSpPr/>
        <p:nvPr/>
      </p:nvGrpSpPr>
      <p:grpSpPr>
        <a:xfrm>
          <a:off x="0" y="0"/>
          <a:ext cx="0" cy="0"/>
          <a:chOff x="0" y="0"/>
          <a:chExt cx="0" cy="0"/>
        </a:xfrm>
      </p:grpSpPr>
      <p:sp>
        <p:nvSpPr>
          <p:cNvPr id="163" name="Google Shape;163;p13:notes">
            <a:extLst>
              <a:ext uri="{FF2B5EF4-FFF2-40B4-BE49-F238E27FC236}">
                <a16:creationId xmlns:a16="http://schemas.microsoft.com/office/drawing/2014/main" id="{8A5CCAEE-237F-0EDD-2FB3-2E2879869DA8}"/>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a:extLst>
              <a:ext uri="{FF2B5EF4-FFF2-40B4-BE49-F238E27FC236}">
                <a16:creationId xmlns:a16="http://schemas.microsoft.com/office/drawing/2014/main" id="{46FD7371-9BF1-02D9-5599-3BBB50B607D0}"/>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t>Units in dispatch mode and invest mode are modelled slightly differently, due to the additional computational constraints of invest mode. The main constraints for dispatch mode are discussed here.</a:t>
            </a:r>
          </a:p>
          <a:p>
            <a:pPr marL="0" lvl="0" indent="0" algn="l" rtl="0">
              <a:spcBef>
                <a:spcPts val="0"/>
              </a:spcBef>
              <a:spcAft>
                <a:spcPts val="0"/>
              </a:spcAft>
              <a:buNone/>
            </a:pPr>
            <a:endParaRPr lang="en-GB" dirty="0"/>
          </a:p>
          <a:p>
            <a:r>
              <a:rPr lang="en-GB" dirty="0"/>
              <a:t>The main constraints for units in dispatch mode are always on. These are upward limits of generation, the reserve provision, and storage charge and discharge. </a:t>
            </a:r>
            <a:endParaRPr lang="en-GB" dirty="0">
              <a:cs typeface="Calibri"/>
            </a:endParaRPr>
          </a:p>
          <a:p>
            <a:pPr marL="0" lvl="0" indent="0" algn="l" rtl="0">
              <a:spcBef>
                <a:spcPts val="0"/>
              </a:spcBef>
              <a:spcAft>
                <a:spcPts val="0"/>
              </a:spcAft>
              <a:buNone/>
            </a:pPr>
            <a:endParaRPr lang="en-GB" dirty="0"/>
          </a:p>
          <a:p>
            <a:r>
              <a:rPr lang="en-GB" dirty="0"/>
              <a:t>The units can be categorised as generating units, inflow unit without storage, variable renewable energy units (or V.R.E. units), and conversion units.</a:t>
            </a:r>
            <a:endParaRPr lang="en-GB" dirty="0">
              <a:cs typeface="Calibri"/>
            </a:endParaRP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Additionally, there are constraints that can be activated by the user. If activated, units can also have start-up costs, minimum uptime and downtime, efficiency loss with partial load, and ramp constraints.</a:t>
            </a:r>
            <a:endParaRPr lang="en-GB" dirty="0">
              <a:cs typeface="Calibri"/>
            </a:endParaRPr>
          </a:p>
          <a:p>
            <a:pPr marL="0" lvl="0" indent="0" algn="l" rtl="0">
              <a:spcBef>
                <a:spcPts val="0"/>
              </a:spcBef>
              <a:spcAft>
                <a:spcPts val="0"/>
              </a:spcAft>
              <a:buNone/>
            </a:pPr>
            <a:endParaRPr lang="en-GB" dirty="0"/>
          </a:p>
          <a:p>
            <a:r>
              <a:rPr lang="en-GB" dirty="0"/>
              <a:t>Finally, constraints are set for unit operations. These are also always on, but the parameters can have a value of 0. These costs include variable costs, such as fuel costs, variable operation and maintenance costs, carbon dioxide costs, and start-up costs. In addition the costs can include fixed costs, such as fixed operation and maintenance costs.</a:t>
            </a:r>
            <a:endParaRPr lang="en-GB" dirty="0">
              <a:cs typeface="Calibri"/>
            </a:endParaRPr>
          </a:p>
          <a:p>
            <a:pPr marL="158750"/>
            <a:endParaRPr lang="en-US" dirty="0"/>
          </a:p>
        </p:txBody>
      </p:sp>
      <p:sp>
        <p:nvSpPr>
          <p:cNvPr id="165" name="Google Shape;165;p13:notes">
            <a:extLst>
              <a:ext uri="{FF2B5EF4-FFF2-40B4-BE49-F238E27FC236}">
                <a16:creationId xmlns:a16="http://schemas.microsoft.com/office/drawing/2014/main" id="{CBA4459A-5B25-2774-6395-4FAE63EAA9A1}"/>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26</a:t>
            </a:fld>
            <a:endParaRPr/>
          </a:p>
        </p:txBody>
      </p:sp>
    </p:spTree>
    <p:extLst>
      <p:ext uri="{BB962C8B-B14F-4D97-AF65-F5344CB8AC3E}">
        <p14:creationId xmlns:p14="http://schemas.microsoft.com/office/powerpoint/2010/main" val="1192763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a:extLst>
            <a:ext uri="{FF2B5EF4-FFF2-40B4-BE49-F238E27FC236}">
              <a16:creationId xmlns:a16="http://schemas.microsoft.com/office/drawing/2014/main" id="{7DABDDB2-A73E-561B-D4BE-9AF111FFD089}"/>
            </a:ext>
          </a:extLst>
        </p:cNvPr>
        <p:cNvGrpSpPr/>
        <p:nvPr/>
      </p:nvGrpSpPr>
      <p:grpSpPr>
        <a:xfrm>
          <a:off x="0" y="0"/>
          <a:ext cx="0" cy="0"/>
          <a:chOff x="0" y="0"/>
          <a:chExt cx="0" cy="0"/>
        </a:xfrm>
      </p:grpSpPr>
      <p:sp>
        <p:nvSpPr>
          <p:cNvPr id="163" name="Google Shape;163;p13:notes">
            <a:extLst>
              <a:ext uri="{FF2B5EF4-FFF2-40B4-BE49-F238E27FC236}">
                <a16:creationId xmlns:a16="http://schemas.microsoft.com/office/drawing/2014/main" id="{F93B8105-FA2A-D987-DF8C-6D28A913BBE5}"/>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a:extLst>
              <a:ext uri="{FF2B5EF4-FFF2-40B4-BE49-F238E27FC236}">
                <a16:creationId xmlns:a16="http://schemas.microsoft.com/office/drawing/2014/main" id="{1BC959CD-FE19-195B-B2A6-B8AB31D69FC2}"/>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t>To create your own input data file you need to decide the structure of the model. This includes, for example, the number of nodes and the modelled technologies.</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The more detailed the model you wish to design is, the more data you need. For example, multi-node models need considerably more data than the single-node model.</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The data required for the input files are shown on the right. Of the system data, the annual demand and annual imports are required in gigawatt hours. The losses and capacity margin should be used if available.</a:t>
            </a:r>
          </a:p>
          <a:p>
            <a:pPr marL="0" lvl="0" indent="0" algn="l" rtl="0">
              <a:spcBef>
                <a:spcPts val="0"/>
              </a:spcBef>
              <a:spcAft>
                <a:spcPts val="0"/>
              </a:spcAft>
              <a:buNone/>
            </a:pPr>
            <a:r>
              <a:rPr lang="en-GB" dirty="0"/>
              <a:t>For each node, the interconnector capacity with other countries is required, as is the transmission capacity between nodes. </a:t>
            </a:r>
          </a:p>
          <a:p>
            <a:pPr marL="0" lvl="0" indent="0" algn="l" rtl="0">
              <a:spcBef>
                <a:spcPts val="0"/>
              </a:spcBef>
              <a:spcAft>
                <a:spcPts val="0"/>
              </a:spcAft>
              <a:buNone/>
            </a:pPr>
            <a:endParaRPr lang="en-GB" dirty="0"/>
          </a:p>
          <a:p>
            <a:r>
              <a:rPr lang="en-GB" dirty="0"/>
              <a:t>The existing capacity by fuel or technology is required in megawatts. The parameters which inform this capacity, such as efficiency and operation and maintenance costs, can be input if available. The generation by fuel or technology is required in gigawatt hours. The hydro reservoir capacity and decided or planned investments between 2015 to 2030 are required. </a:t>
            </a:r>
            <a:endParaRPr lang="en-GB" dirty="0">
              <a:cs typeface="Calibri"/>
            </a:endParaRPr>
          </a:p>
          <a:p>
            <a:pPr marL="0" lvl="0" indent="0" algn="l" rtl="0">
              <a:spcBef>
                <a:spcPts val="0"/>
              </a:spcBef>
              <a:spcAft>
                <a:spcPts val="0"/>
              </a:spcAft>
              <a:buNone/>
            </a:pPr>
            <a:endParaRPr lang="en-GB" dirty="0"/>
          </a:p>
          <a:p>
            <a:r>
              <a:rPr lang="en-GB" dirty="0"/>
              <a:t>Finally, apart from fuel cost, the electricity demand, hydro inflow, wind generation, solar generation, and electricity imports are all required for the time series data.</a:t>
            </a:r>
            <a:endParaRPr lang="en-GB" dirty="0">
              <a:cs typeface="Calibri"/>
            </a:endParaRPr>
          </a:p>
          <a:p>
            <a:pPr marL="158750"/>
            <a:endParaRPr lang="en-US" dirty="0"/>
          </a:p>
        </p:txBody>
      </p:sp>
      <p:sp>
        <p:nvSpPr>
          <p:cNvPr id="165" name="Google Shape;165;p13:notes">
            <a:extLst>
              <a:ext uri="{FF2B5EF4-FFF2-40B4-BE49-F238E27FC236}">
                <a16:creationId xmlns:a16="http://schemas.microsoft.com/office/drawing/2014/main" id="{BB5B4BBC-B140-0009-8432-41A0D6A0757C}"/>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27</a:t>
            </a:fld>
            <a:endParaRPr/>
          </a:p>
        </p:txBody>
      </p:sp>
    </p:spTree>
    <p:extLst>
      <p:ext uri="{BB962C8B-B14F-4D97-AF65-F5344CB8AC3E}">
        <p14:creationId xmlns:p14="http://schemas.microsoft.com/office/powerpoint/2010/main" val="1211050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dirty="0"/>
          </a:p>
        </p:txBody>
      </p:sp>
      <p:sp>
        <p:nvSpPr>
          <p:cNvPr id="165" name="Google Shape;16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28</a:t>
            </a:fld>
            <a:endParaRPr/>
          </a:p>
        </p:txBody>
      </p:sp>
    </p:spTree>
    <p:extLst>
      <p:ext uri="{BB962C8B-B14F-4D97-AF65-F5344CB8AC3E}">
        <p14:creationId xmlns:p14="http://schemas.microsoft.com/office/powerpoint/2010/main" val="14528180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a:extLst>
            <a:ext uri="{FF2B5EF4-FFF2-40B4-BE49-F238E27FC236}">
              <a16:creationId xmlns:a16="http://schemas.microsoft.com/office/drawing/2014/main" id="{C074507F-F5D0-7670-85DC-96EF4159D317}"/>
            </a:ext>
          </a:extLst>
        </p:cNvPr>
        <p:cNvGrpSpPr/>
        <p:nvPr/>
      </p:nvGrpSpPr>
      <p:grpSpPr>
        <a:xfrm>
          <a:off x="0" y="0"/>
          <a:ext cx="0" cy="0"/>
          <a:chOff x="0" y="0"/>
          <a:chExt cx="0" cy="0"/>
        </a:xfrm>
      </p:grpSpPr>
      <p:sp>
        <p:nvSpPr>
          <p:cNvPr id="163" name="Google Shape;163;p13:notes">
            <a:extLst>
              <a:ext uri="{FF2B5EF4-FFF2-40B4-BE49-F238E27FC236}">
                <a16:creationId xmlns:a16="http://schemas.microsoft.com/office/drawing/2014/main" id="{4729CC3A-723E-EE7C-E926-201744DCECD1}"/>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a:extLst>
              <a:ext uri="{FF2B5EF4-FFF2-40B4-BE49-F238E27FC236}">
                <a16:creationId xmlns:a16="http://schemas.microsoft.com/office/drawing/2014/main" id="{20A4031D-CB12-D092-DC27-502CC77B4B24}"/>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b="0" dirty="0"/>
              <a:t>With </a:t>
            </a:r>
            <a:r>
              <a:rPr lang="en-US" b="0" dirty="0" err="1"/>
              <a:t>FlexTool</a:t>
            </a:r>
            <a:r>
              <a:rPr lang="en-US" b="0" dirty="0"/>
              <a:t>, we want to model the operational flexibility of the power system, that is, its ability to reliably balance supply and demand under different conditions. This involves studying how the grid responds to variability from renewable energy sources like wind and solar, and testing the role of flexible technologies such as hydropower, battery storage, fast-ramping thermal plants, and demand-side measures. The main goal is to understand how these options interact and what combinations are most effective in reducing curtailment, avoiding load shedding, and ensuring system stability as renewable penetration increases.</a:t>
            </a:r>
          </a:p>
          <a:p>
            <a:endParaRPr lang="en-US" b="0" dirty="0"/>
          </a:p>
          <a:p>
            <a:r>
              <a:rPr lang="en-US" b="0" dirty="0"/>
              <a:t>At the heart of </a:t>
            </a:r>
            <a:r>
              <a:rPr lang="en-US" b="0" dirty="0" err="1"/>
              <a:t>FlexTool</a:t>
            </a:r>
            <a:r>
              <a:rPr lang="en-US" b="0" dirty="0"/>
              <a:t> (and many energy models) is the least-cost principle, which means the model searches for the solution that meets all system requirements at the lowest possible cost. This ensures that decisions are not only technically feasible but also economically efficient. We use this concept because power systems often have multiple options to provide flexibility (e.g., more batteries, more transmission, or more gas </a:t>
            </a:r>
            <a:r>
              <a:rPr lang="en-US" b="0" dirty="0" err="1"/>
              <a:t>peakers</a:t>
            </a:r>
            <a:r>
              <a:rPr lang="en-US" b="0" dirty="0"/>
              <a:t>), and the least-cost approach allows us to identify which options deliver the required reliability at minimum cost to society. In practice, this is crucial for guiding investment and policy decisions toward affordable and sustainable energy transitions.</a:t>
            </a:r>
          </a:p>
          <a:p>
            <a:endParaRPr lang="en-US" b="0" dirty="0"/>
          </a:p>
          <a:p>
            <a:r>
              <a:rPr lang="en-US" b="0" dirty="0"/>
              <a:t>Like all optimization models, </a:t>
            </a:r>
            <a:r>
              <a:rPr lang="en-US" b="0" dirty="0" err="1"/>
              <a:t>FlexTool</a:t>
            </a:r>
            <a:r>
              <a:rPr lang="en-US" b="0" dirty="0"/>
              <a:t> works under a set of constraints that reflect the physical and technical limits of the power system. For example:</a:t>
            </a:r>
          </a:p>
          <a:p>
            <a:r>
              <a:rPr lang="en-US" b="0" dirty="0"/>
              <a:t>1. Demand constraint: total electricity generation must equal demand at every point in time (supply = demand).</a:t>
            </a:r>
          </a:p>
          <a:p>
            <a:r>
              <a:rPr lang="en-US" b="0" dirty="0"/>
              <a:t>2. Unit capacity constraint: a generator cannot produce more than its installed capacity (e.g., a 100 MW plant cannot produce 150 MW).</a:t>
            </a:r>
          </a:p>
          <a:p>
            <a:r>
              <a:rPr lang="en-US" b="0" dirty="0"/>
              <a:t>3. Resource constraint: a solar unit cannot generate at night, and a hydro reservoir cannot produce more energy than the water available.</a:t>
            </a:r>
          </a:p>
          <a:p>
            <a:r>
              <a:rPr lang="en-US" b="0" dirty="0"/>
              <a:t>These simple but fundamental constraints ensure the model produces realistic outcomes that respect both the physics of electricity and the characteristics of each technology.</a:t>
            </a:r>
          </a:p>
          <a:p>
            <a:pPr marL="0" lvl="0" indent="0" algn="l" rtl="0">
              <a:lnSpc>
                <a:spcPct val="100000"/>
              </a:lnSpc>
              <a:spcBef>
                <a:spcPts val="0"/>
              </a:spcBef>
              <a:spcAft>
                <a:spcPts val="0"/>
              </a:spcAft>
              <a:buClr>
                <a:schemeClr val="dk1"/>
              </a:buClr>
              <a:buSzPts val="1200"/>
              <a:buFont typeface="Calibri"/>
              <a:buNone/>
            </a:pPr>
            <a:endParaRPr dirty="0"/>
          </a:p>
        </p:txBody>
      </p:sp>
      <p:sp>
        <p:nvSpPr>
          <p:cNvPr id="165" name="Google Shape;165;p13:notes">
            <a:extLst>
              <a:ext uri="{FF2B5EF4-FFF2-40B4-BE49-F238E27FC236}">
                <a16:creationId xmlns:a16="http://schemas.microsoft.com/office/drawing/2014/main" id="{6530E2B2-F620-EB6D-BAEE-881D0CD13FF4}"/>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4</a:t>
            </a:fld>
            <a:endParaRPr/>
          </a:p>
        </p:txBody>
      </p:sp>
    </p:spTree>
    <p:extLst>
      <p:ext uri="{BB962C8B-B14F-4D97-AF65-F5344CB8AC3E}">
        <p14:creationId xmlns:p14="http://schemas.microsoft.com/office/powerpoint/2010/main" val="4167931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a:extLst>
            <a:ext uri="{FF2B5EF4-FFF2-40B4-BE49-F238E27FC236}">
              <a16:creationId xmlns:a16="http://schemas.microsoft.com/office/drawing/2014/main" id="{47C57375-8C18-4021-C29D-A4A6D0963CBD}"/>
            </a:ext>
          </a:extLst>
        </p:cNvPr>
        <p:cNvGrpSpPr/>
        <p:nvPr/>
      </p:nvGrpSpPr>
      <p:grpSpPr>
        <a:xfrm>
          <a:off x="0" y="0"/>
          <a:ext cx="0" cy="0"/>
          <a:chOff x="0" y="0"/>
          <a:chExt cx="0" cy="0"/>
        </a:xfrm>
      </p:grpSpPr>
      <p:sp>
        <p:nvSpPr>
          <p:cNvPr id="163" name="Google Shape;163;p13:notes">
            <a:extLst>
              <a:ext uri="{FF2B5EF4-FFF2-40B4-BE49-F238E27FC236}">
                <a16:creationId xmlns:a16="http://schemas.microsoft.com/office/drawing/2014/main" id="{41C5C091-BDBF-6501-8FCF-D9D1A84877FC}"/>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a:extLst>
              <a:ext uri="{FF2B5EF4-FFF2-40B4-BE49-F238E27FC236}">
                <a16:creationId xmlns:a16="http://schemas.microsoft.com/office/drawing/2014/main" id="{F002253C-B7D4-BE0F-7FFC-661B132ABC11}"/>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t>Linear modelling is a way of finding an optimal solution to a problem, subject to constraints. </a:t>
            </a:r>
            <a:r>
              <a:rPr lang="en-US" dirty="0"/>
              <a:t>Mathematically, this is a linear model because both the objective function and the constraints are expressed as linear equations (i.e., the variables always have an exponent of 1). </a:t>
            </a:r>
            <a:r>
              <a:rPr lang="en-GB" dirty="0"/>
              <a:t>The type of modelling used by </a:t>
            </a:r>
            <a:r>
              <a:rPr lang="en-GB" dirty="0" err="1"/>
              <a:t>FlexTool</a:t>
            </a:r>
            <a:r>
              <a:rPr lang="en-GB" dirty="0"/>
              <a:t> is called linear modelling, which does not model integer decision variables. This means that when dispatching an electricity generating unit, it is not turned either on or off, but increases linearly. In the real world, when light from the sun hits a solar photovoltaic panel, electricity is almost immediately generated. </a:t>
            </a:r>
            <a:r>
              <a:rPr lang="en-GB" dirty="0" err="1"/>
              <a:t>FlexTool</a:t>
            </a:r>
            <a:r>
              <a:rPr lang="en-GB" dirty="0"/>
              <a:t>, however, models this as a linearly increasing start-up.</a:t>
            </a:r>
          </a:p>
          <a:p>
            <a:pPr marL="0" lvl="0" indent="0" algn="l" rtl="0">
              <a:spcBef>
                <a:spcPts val="0"/>
              </a:spcBef>
              <a:spcAft>
                <a:spcPts val="0"/>
              </a:spcAft>
              <a:buNone/>
            </a:pPr>
            <a:endParaRPr lang="en-GB" dirty="0"/>
          </a:p>
          <a:p>
            <a:r>
              <a:rPr lang="en-GB" dirty="0"/>
              <a:t>This assumption becomes important in a number of scenarios. One scenario is when running operational optimization for actual system operation. For example, using the solar PV example, backup must be used to match supply and demand at every single moment. Therefore, light suddenly hitting a solar PV panel must be dealt with by reducing flexible generation almost instantly. By not using integer decision variables, this functionality does not exist. </a:t>
            </a:r>
            <a:endParaRPr lang="en-GB" dirty="0">
              <a:cs typeface="Calibri"/>
            </a:endParaRP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Another example where this matters is when comparing technologies that have distinct start-up characteristics. </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Finally, if a system has a small number of generation units, this becomes an issue due to the larger relative importance of each of the units when compared to a big system.</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However, for high-level long-term planning and systems with flexible generation profiles, this does not matter as much. Therefore, </a:t>
            </a:r>
            <a:r>
              <a:rPr lang="en-GB" dirty="0" err="1"/>
              <a:t>FlexTool</a:t>
            </a:r>
            <a:r>
              <a:rPr lang="en-GB" dirty="0"/>
              <a:t> can use linear modelling without compromising on accuracy for its use-case.</a:t>
            </a:r>
          </a:p>
          <a:p>
            <a:pPr marL="0" lvl="0" indent="0" algn="l" rtl="0">
              <a:lnSpc>
                <a:spcPct val="100000"/>
              </a:lnSpc>
              <a:spcBef>
                <a:spcPts val="0"/>
              </a:spcBef>
              <a:spcAft>
                <a:spcPts val="0"/>
              </a:spcAft>
              <a:buClr>
                <a:schemeClr val="dk1"/>
              </a:buClr>
              <a:buSzPts val="1200"/>
              <a:buFont typeface="Calibri"/>
              <a:buNone/>
            </a:pPr>
            <a:endParaRPr dirty="0"/>
          </a:p>
        </p:txBody>
      </p:sp>
      <p:sp>
        <p:nvSpPr>
          <p:cNvPr id="165" name="Google Shape;165;p13:notes">
            <a:extLst>
              <a:ext uri="{FF2B5EF4-FFF2-40B4-BE49-F238E27FC236}">
                <a16:creationId xmlns:a16="http://schemas.microsoft.com/office/drawing/2014/main" id="{2BFE640F-FAE7-FD17-0F49-BCC721C0E18A}"/>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5</a:t>
            </a:fld>
            <a:endParaRPr/>
          </a:p>
        </p:txBody>
      </p:sp>
    </p:spTree>
    <p:extLst>
      <p:ext uri="{BB962C8B-B14F-4D97-AF65-F5344CB8AC3E}">
        <p14:creationId xmlns:p14="http://schemas.microsoft.com/office/powerpoint/2010/main" val="36301827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a:extLst>
            <a:ext uri="{FF2B5EF4-FFF2-40B4-BE49-F238E27FC236}">
              <a16:creationId xmlns:a16="http://schemas.microsoft.com/office/drawing/2014/main" id="{71507B6D-3C2C-E721-362F-537B4616BA08}"/>
            </a:ext>
          </a:extLst>
        </p:cNvPr>
        <p:cNvGrpSpPr/>
        <p:nvPr/>
      </p:nvGrpSpPr>
      <p:grpSpPr>
        <a:xfrm>
          <a:off x="0" y="0"/>
          <a:ext cx="0" cy="0"/>
          <a:chOff x="0" y="0"/>
          <a:chExt cx="0" cy="0"/>
        </a:xfrm>
      </p:grpSpPr>
      <p:sp>
        <p:nvSpPr>
          <p:cNvPr id="163" name="Google Shape;163;p13:notes">
            <a:extLst>
              <a:ext uri="{FF2B5EF4-FFF2-40B4-BE49-F238E27FC236}">
                <a16:creationId xmlns:a16="http://schemas.microsoft.com/office/drawing/2014/main" id="{231426D0-9EF7-C639-4101-4D6BC8BDD8B2}"/>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a:extLst>
              <a:ext uri="{FF2B5EF4-FFF2-40B4-BE49-F238E27FC236}">
                <a16:creationId xmlns:a16="http://schemas.microsoft.com/office/drawing/2014/main" id="{B7B91BF2-6A0F-2A4A-DC09-A6312B44619E}"/>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spcBef>
                <a:spcPts val="900"/>
              </a:spcBef>
            </a:pPr>
            <a:r>
              <a:rPr lang="en-GB" dirty="0" err="1"/>
              <a:t>FlexTool</a:t>
            </a:r>
            <a:r>
              <a:rPr lang="en-GB" dirty="0"/>
              <a:t> makes a key assumption about the uncertainty of the future. That is, </a:t>
            </a:r>
            <a:r>
              <a:rPr lang="en-GB" dirty="0" err="1"/>
              <a:t>FlexTool</a:t>
            </a:r>
            <a:r>
              <a:rPr lang="en-GB" dirty="0"/>
              <a:t> knows the future of the simulation period perfectly. This is known as perfect foresight. An example of this is as follows: if a simulation is run over a 2 week period, the weather conditions at the end of this 2 week period are known perfectly at the start of the simulation. In the real world, this is not the case. This is an assumption that is required for linear programming optimization. And whilst not perfect, it does give information about certain scenarios and is better than no information.</a:t>
            </a:r>
          </a:p>
          <a:p>
            <a:pPr marL="0" lvl="0" indent="0" algn="l" rtl="0">
              <a:spcBef>
                <a:spcPts val="900"/>
              </a:spcBef>
              <a:spcAft>
                <a:spcPts val="0"/>
              </a:spcAft>
              <a:buNone/>
            </a:pPr>
            <a:endParaRPr lang="en-GB" dirty="0"/>
          </a:p>
          <a:p>
            <a:pPr>
              <a:spcBef>
                <a:spcPts val="900"/>
              </a:spcBef>
            </a:pPr>
            <a:r>
              <a:rPr lang="en-GB" dirty="0"/>
              <a:t>In the real world, the uncertainty of what may happen in the future forces transmission system operators to commit more supply resources than are actually needed. This is to ensure that supply always meets demand, even in the case of high demand and low supply. Another aspect of uncertainty in the future is that energy storage charging and discharging profiles cannot be optimal. For example, in the real world, we do not know whether we will need a lot of electricity from storage in the near future to meet an unexpected electricity demand peak. </a:t>
            </a:r>
            <a:endParaRPr lang="en-GB" dirty="0">
              <a:cs typeface="Calibri"/>
            </a:endParaRPr>
          </a:p>
          <a:p>
            <a:pPr marL="0" lvl="0" indent="0" algn="l" rtl="0">
              <a:spcBef>
                <a:spcPts val="900"/>
              </a:spcBef>
              <a:spcAft>
                <a:spcPts val="0"/>
              </a:spcAft>
              <a:buNone/>
            </a:pPr>
            <a:endParaRPr lang="en-GB" dirty="0"/>
          </a:p>
          <a:p>
            <a:pPr marL="0" lvl="0" indent="0" algn="l" rtl="0">
              <a:spcBef>
                <a:spcPts val="900"/>
              </a:spcBef>
              <a:spcAft>
                <a:spcPts val="0"/>
              </a:spcAft>
              <a:buNone/>
            </a:pPr>
            <a:r>
              <a:rPr lang="en-GB" dirty="0"/>
              <a:t>The consequences of this are that </a:t>
            </a:r>
            <a:r>
              <a:rPr lang="en-GB" dirty="0" err="1"/>
              <a:t>FlexTool</a:t>
            </a:r>
            <a:r>
              <a:rPr lang="en-GB" dirty="0"/>
              <a:t> can meet demand with less online units. To be specific, a smaller reserve capacity is required to meet unexpected demands. Leading on from this, energy storage can be used optimally, and therefore a higher value can be extracted from energy storage compared to what could have been achieved in real life. In this context, </a:t>
            </a:r>
            <a:r>
              <a:rPr lang="en-US" sz="1200" b="0" i="0" u="none" strike="noStrike" cap="none" dirty="0">
                <a:solidFill>
                  <a:schemeClr val="dk1"/>
                </a:solidFill>
                <a:effectLst/>
                <a:latin typeface="Calibri"/>
                <a:ea typeface="Calibri"/>
                <a:cs typeface="Calibri"/>
                <a:sym typeface="Calibri"/>
              </a:rPr>
              <a:t>it is better to simulate different scenarios with broad range of demand and weather profiles for robust energy planning.</a:t>
            </a:r>
            <a:endParaRPr lang="en-GB" dirty="0"/>
          </a:p>
          <a:p>
            <a:pPr marL="0" lvl="0" indent="0" algn="l" rtl="0">
              <a:lnSpc>
                <a:spcPct val="100000"/>
              </a:lnSpc>
              <a:spcBef>
                <a:spcPts val="0"/>
              </a:spcBef>
              <a:spcAft>
                <a:spcPts val="0"/>
              </a:spcAft>
              <a:buClr>
                <a:schemeClr val="dk1"/>
              </a:buClr>
              <a:buSzPts val="1200"/>
              <a:buFont typeface="Calibri"/>
              <a:buNone/>
            </a:pPr>
            <a:endParaRPr dirty="0"/>
          </a:p>
        </p:txBody>
      </p:sp>
      <p:sp>
        <p:nvSpPr>
          <p:cNvPr id="165" name="Google Shape;165;p13:notes">
            <a:extLst>
              <a:ext uri="{FF2B5EF4-FFF2-40B4-BE49-F238E27FC236}">
                <a16:creationId xmlns:a16="http://schemas.microsoft.com/office/drawing/2014/main" id="{39F8C4D2-BF9A-2817-A74C-19CB757471E8}"/>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6</a:t>
            </a:fld>
            <a:endParaRPr/>
          </a:p>
        </p:txBody>
      </p:sp>
    </p:spTree>
    <p:extLst>
      <p:ext uri="{BB962C8B-B14F-4D97-AF65-F5344CB8AC3E}">
        <p14:creationId xmlns:p14="http://schemas.microsoft.com/office/powerpoint/2010/main" val="5980140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a:extLst>
            <a:ext uri="{FF2B5EF4-FFF2-40B4-BE49-F238E27FC236}">
              <a16:creationId xmlns:a16="http://schemas.microsoft.com/office/drawing/2014/main" id="{1BC8549C-8E97-FD62-B021-3BB7FFECF1C5}"/>
            </a:ext>
          </a:extLst>
        </p:cNvPr>
        <p:cNvGrpSpPr/>
        <p:nvPr/>
      </p:nvGrpSpPr>
      <p:grpSpPr>
        <a:xfrm>
          <a:off x="0" y="0"/>
          <a:ext cx="0" cy="0"/>
          <a:chOff x="0" y="0"/>
          <a:chExt cx="0" cy="0"/>
        </a:xfrm>
      </p:grpSpPr>
      <p:sp>
        <p:nvSpPr>
          <p:cNvPr id="163" name="Google Shape;163;p13:notes">
            <a:extLst>
              <a:ext uri="{FF2B5EF4-FFF2-40B4-BE49-F238E27FC236}">
                <a16:creationId xmlns:a16="http://schemas.microsoft.com/office/drawing/2014/main" id="{5E5B96B3-7AE9-1A97-F1A8-F7E954599EF1}"/>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a:extLst>
              <a:ext uri="{FF2B5EF4-FFF2-40B4-BE49-F238E27FC236}">
                <a16:creationId xmlns:a16="http://schemas.microsoft.com/office/drawing/2014/main" id="{3A2BA3F3-872E-DA79-0AA5-6E87D8F7E9D3}"/>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err="1"/>
              <a:t>FlexTool</a:t>
            </a:r>
            <a:r>
              <a:rPr lang="en-GB" dirty="0"/>
              <a:t> seeks to minimize the overall costs of the system. Therefore, we say that the objective function is that of cost minimization. However, to inform the decisions, a number of variables are required. In this slide, we will explore the key variables which inform these decisions. Generally, these variables fall into three categories: system costs, penalties, and investments made.</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Firstly, the overall costs of the system must be accounted for. The ones used by </a:t>
            </a:r>
            <a:r>
              <a:rPr lang="en-GB" dirty="0" err="1"/>
              <a:t>FlexTool</a:t>
            </a:r>
            <a:r>
              <a:rPr lang="en-GB" dirty="0"/>
              <a:t> are fixed operation and maintenance costs, variable operation and maintenance costs, fuel costs, CO2 emission costs, and start-up costs. These variables account for the costs of running a power generator.</a:t>
            </a:r>
            <a:endParaRPr lang="en-GB" dirty="0">
              <a:cs typeface="Calibri"/>
            </a:endParaRPr>
          </a:p>
          <a:p>
            <a:pPr marL="0" lvl="0" indent="0" algn="l" rtl="0">
              <a:spcBef>
                <a:spcPts val="0"/>
              </a:spcBef>
              <a:spcAft>
                <a:spcPts val="0"/>
              </a:spcAft>
              <a:buNone/>
            </a:pPr>
            <a:endParaRPr lang="en-GB" dirty="0"/>
          </a:p>
          <a:p>
            <a:r>
              <a:rPr lang="en-GB" dirty="0"/>
              <a:t>Of course, we may be able to reduce these costs; however, this would be at the expense of other factors, such as not adequately matching supply and demand. Therefore, several penalties are also modelled within </a:t>
            </a:r>
            <a:r>
              <a:rPr lang="en-GB" dirty="0" err="1"/>
              <a:t>FlexTool</a:t>
            </a:r>
            <a:r>
              <a:rPr lang="en-GB" dirty="0"/>
              <a:t> to reduce these undesirable outcomes. These include loss of load, insufficient upward reserves, insufficient capacity margin, curtailment of variable renewable energy sources (or V.R.E), and insufficient inertia.</a:t>
            </a:r>
            <a:endParaRPr lang="en-GB" dirty="0">
              <a:cs typeface="Calibri"/>
            </a:endParaRP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Finally, we must account for the costs of investment. These include unit investment costs, storage investment costs, and the costs required for transmission line investment. This doesn’t apply if we go for a dispatch run. </a:t>
            </a:r>
            <a:endParaRPr lang="en-GB" dirty="0">
              <a:cs typeface="Calibri"/>
            </a:endParaRPr>
          </a:p>
          <a:p>
            <a:pPr marL="0" lvl="0" indent="0" algn="l" rtl="0">
              <a:lnSpc>
                <a:spcPct val="100000"/>
              </a:lnSpc>
              <a:spcBef>
                <a:spcPts val="0"/>
              </a:spcBef>
              <a:spcAft>
                <a:spcPts val="0"/>
              </a:spcAft>
              <a:buClr>
                <a:schemeClr val="dk1"/>
              </a:buClr>
              <a:buSzPts val="1200"/>
              <a:buFont typeface="Calibri"/>
              <a:buNone/>
            </a:pPr>
            <a:endParaRPr dirty="0"/>
          </a:p>
        </p:txBody>
      </p:sp>
      <p:sp>
        <p:nvSpPr>
          <p:cNvPr id="165" name="Google Shape;165;p13:notes">
            <a:extLst>
              <a:ext uri="{FF2B5EF4-FFF2-40B4-BE49-F238E27FC236}">
                <a16:creationId xmlns:a16="http://schemas.microsoft.com/office/drawing/2014/main" id="{E98DE04E-0F53-402C-BBB2-6D62E92A782E}"/>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7</a:t>
            </a:fld>
            <a:endParaRPr/>
          </a:p>
        </p:txBody>
      </p:sp>
    </p:spTree>
    <p:extLst>
      <p:ext uri="{BB962C8B-B14F-4D97-AF65-F5344CB8AC3E}">
        <p14:creationId xmlns:p14="http://schemas.microsoft.com/office/powerpoint/2010/main" val="35516512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err="1"/>
              <a:t>FlexTool</a:t>
            </a:r>
            <a:r>
              <a:rPr lang="en-GB" dirty="0"/>
              <a:t> is made up of four fundamental building blocks. In this section, we will explain these major components and how they are brought together to create an abstract version of the modelled energy system.</a:t>
            </a:r>
          </a:p>
          <a:p>
            <a:pPr marL="0" lvl="0" indent="0" algn="l" rtl="0">
              <a:spcBef>
                <a:spcPts val="0"/>
              </a:spcBef>
              <a:spcAft>
                <a:spcPts val="0"/>
              </a:spcAft>
              <a:buNone/>
            </a:pPr>
            <a:r>
              <a:rPr lang="en-GB" dirty="0"/>
              <a:t>Firstly, grids are defined in this energy system. A grid (g) is made up of a particular product, for example, electricity or natural gas. </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These grids are then localized to their respective locations. These locations are defined as a node. For example, we could define four nodes in a particular country, these being north, south, east, and west. A greater or smaller amount of nodes could be defined, as per the use-case in question.</a:t>
            </a:r>
            <a:endParaRPr lang="en-GB" dirty="0">
              <a:cs typeface="Calibri"/>
            </a:endParaRP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Within these nodes there are units. Units can produce, consume, and store energy from a node in a grid. For example, a power plant generates electricity at a node in the south of the country in question.</a:t>
            </a:r>
            <a:endParaRPr lang="en-GB" dirty="0">
              <a:cs typeface="Calibri"/>
            </a:endParaRPr>
          </a:p>
          <a:p>
            <a:pPr marL="0" lvl="0" indent="0" algn="l" rtl="0">
              <a:spcBef>
                <a:spcPts val="0"/>
              </a:spcBef>
              <a:spcAft>
                <a:spcPts val="0"/>
              </a:spcAft>
              <a:buNone/>
            </a:pPr>
            <a:r>
              <a:rPr lang="en-GB" dirty="0"/>
              <a:t>Finally, we have timesteps. Timesteps are an ordered series of time intervals. For example, hours in the year. The model will run the grids, nodes, and units per timestep interval.</a:t>
            </a:r>
            <a:endParaRPr lang="en-GB" dirty="0">
              <a:cs typeface="Calibri" panose="020F0502020204030204"/>
            </a:endParaRPr>
          </a:p>
          <a:p>
            <a:pPr marL="0" lvl="0" indent="0" algn="l" rtl="0">
              <a:spcBef>
                <a:spcPts val="0"/>
              </a:spcBef>
              <a:spcAft>
                <a:spcPts val="0"/>
              </a:spcAft>
              <a:buNone/>
            </a:pPr>
            <a:endParaRPr lang="en-GB" dirty="0">
              <a:cs typeface="Calibri" panose="020F0502020204030204"/>
            </a:endParaRPr>
          </a:p>
          <a:p>
            <a:pPr marL="0" lvl="0" indent="0" algn="l" rtl="0">
              <a:spcBef>
                <a:spcPts val="0"/>
              </a:spcBef>
              <a:spcAft>
                <a:spcPts val="0"/>
              </a:spcAft>
              <a:buNone/>
            </a:pPr>
            <a:r>
              <a:rPr lang="en-GB" dirty="0"/>
              <a:t>These components make up the modelled energy system, known in this case as a </a:t>
            </a:r>
            <a:r>
              <a:rPr lang="en-GB" dirty="0" err="1"/>
              <a:t>Gnut</a:t>
            </a:r>
            <a:r>
              <a:rPr lang="en-GB" dirty="0"/>
              <a:t>-system. A user can custom define their own </a:t>
            </a:r>
            <a:r>
              <a:rPr lang="en-GB" dirty="0" err="1"/>
              <a:t>Gnut</a:t>
            </a:r>
            <a:r>
              <a:rPr lang="en-GB" dirty="0"/>
              <a:t>-system through input data. Different input data can lead to very different </a:t>
            </a:r>
            <a:r>
              <a:rPr lang="en-GB" dirty="0" err="1"/>
              <a:t>Gnut</a:t>
            </a:r>
            <a:r>
              <a:rPr lang="en-GB" dirty="0"/>
              <a:t>-systems due to </a:t>
            </a:r>
            <a:r>
              <a:rPr lang="en-GB" dirty="0" err="1"/>
              <a:t>FlexTool’s</a:t>
            </a:r>
            <a:r>
              <a:rPr lang="en-GB" dirty="0"/>
              <a:t> inherent flexibility.</a:t>
            </a:r>
          </a:p>
          <a:p>
            <a:pPr marL="0" lvl="0" indent="0" algn="l" rtl="0">
              <a:lnSpc>
                <a:spcPct val="100000"/>
              </a:lnSpc>
              <a:spcBef>
                <a:spcPts val="0"/>
              </a:spcBef>
              <a:spcAft>
                <a:spcPts val="0"/>
              </a:spcAft>
              <a:buClr>
                <a:schemeClr val="dk1"/>
              </a:buClr>
              <a:buSzPts val="1200"/>
              <a:buFont typeface="Calibri"/>
              <a:buNone/>
            </a:pPr>
            <a:endParaRPr dirty="0"/>
          </a:p>
        </p:txBody>
      </p:sp>
      <p:sp>
        <p:nvSpPr>
          <p:cNvPr id="165" name="Google Shape;16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8</a:t>
            </a:fld>
            <a:endParaRPr/>
          </a:p>
        </p:txBody>
      </p:sp>
    </p:spTree>
    <p:extLst>
      <p:ext uri="{BB962C8B-B14F-4D97-AF65-F5344CB8AC3E}">
        <p14:creationId xmlns:p14="http://schemas.microsoft.com/office/powerpoint/2010/main" val="38903136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dirty="0"/>
          </a:p>
        </p:txBody>
      </p:sp>
      <p:sp>
        <p:nvSpPr>
          <p:cNvPr id="165" name="Google Shape;16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9</a:t>
            </a:fld>
            <a:endParaRPr/>
          </a:p>
        </p:txBody>
      </p:sp>
    </p:spTree>
    <p:extLst>
      <p:ext uri="{BB962C8B-B14F-4D97-AF65-F5344CB8AC3E}">
        <p14:creationId xmlns:p14="http://schemas.microsoft.com/office/powerpoint/2010/main" val="37143096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a:extLst>
            <a:ext uri="{FF2B5EF4-FFF2-40B4-BE49-F238E27FC236}">
              <a16:creationId xmlns:a16="http://schemas.microsoft.com/office/drawing/2014/main" id="{69DC8456-07A8-8BDC-2C43-EA3FC8301088}"/>
            </a:ext>
          </a:extLst>
        </p:cNvPr>
        <p:cNvGrpSpPr/>
        <p:nvPr/>
      </p:nvGrpSpPr>
      <p:grpSpPr>
        <a:xfrm>
          <a:off x="0" y="0"/>
          <a:ext cx="0" cy="0"/>
          <a:chOff x="0" y="0"/>
          <a:chExt cx="0" cy="0"/>
        </a:xfrm>
      </p:grpSpPr>
      <p:sp>
        <p:nvSpPr>
          <p:cNvPr id="163" name="Google Shape;163;p13:notes">
            <a:extLst>
              <a:ext uri="{FF2B5EF4-FFF2-40B4-BE49-F238E27FC236}">
                <a16:creationId xmlns:a16="http://schemas.microsoft.com/office/drawing/2014/main" id="{B8419B7D-96E7-4BF2-36F3-39242804434D}"/>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a:extLst>
              <a:ext uri="{FF2B5EF4-FFF2-40B4-BE49-F238E27FC236}">
                <a16:creationId xmlns:a16="http://schemas.microsoft.com/office/drawing/2014/main" id="{516AAA9B-B873-22B3-1420-97D99D181E21}"/>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t>In this slide, we see an example system. The system is made up of three nodes A, B, and C. Each of these nodes has a demand. These nodes have certain constraints, shown by the boxes on the left. The demand at each of the nodes is met by three unit types, made up of coal and wind.</a:t>
            </a:r>
          </a:p>
          <a:p>
            <a:pPr marL="0" lvl="0" indent="0" algn="l" rtl="0">
              <a:spcBef>
                <a:spcPts val="0"/>
              </a:spcBef>
              <a:spcAft>
                <a:spcPts val="0"/>
              </a:spcAft>
              <a:buNone/>
            </a:pPr>
            <a:endParaRPr lang="en-GB" dirty="0"/>
          </a:p>
          <a:p>
            <a:r>
              <a:rPr lang="en-GB" dirty="0"/>
              <a:t>It is possible to set constraints on the nodes. In this example, we have two constraints for each of the nodes. The first constraint is applied to all of the Nodes: A, B, and C must have an inertia limit of 10,000 megawatts cumulatively. In this context, inertia refers to the energy stored in large rotating generators, which can be used to make up for sudden reductions in supply elsewhere.</a:t>
            </a:r>
            <a:endParaRPr lang="en-GB" dirty="0">
              <a:cs typeface="Calibri"/>
            </a:endParaRP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The second constraint placed on the nodes is that of a dynamic reserve. A dynamic reserve, in this context, refers to the need to have a reserve capacity based on online generation. For example, 5% of all online wind power generation.</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Next, we define the electricity demands at each of these nodes. Node A has a demand of 1000 MWh, Node B a demand of 1500 MWh, and Node C a demand of 500 MWh.</a:t>
            </a:r>
            <a:endParaRPr lang="en-GB" dirty="0">
              <a:cs typeface="Calibri"/>
            </a:endParaRP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Finally, unit type defines generic details about the units that service this demand. So, in this example, all coal units share an efficiency of 28% and an investment cost of 800 €/kW. All wind units share an efficiency of 100% and an investment cost of 1000 €/kW. </a:t>
            </a:r>
            <a:endParaRPr lang="en-GB" u="none" dirty="0"/>
          </a:p>
          <a:p>
            <a:pPr marL="0" lvl="0" indent="0" algn="l" rtl="0">
              <a:lnSpc>
                <a:spcPct val="100000"/>
              </a:lnSpc>
              <a:spcBef>
                <a:spcPts val="0"/>
              </a:spcBef>
              <a:spcAft>
                <a:spcPts val="0"/>
              </a:spcAft>
              <a:buClr>
                <a:schemeClr val="dk1"/>
              </a:buClr>
              <a:buSzPts val="1200"/>
              <a:buFont typeface="Calibri"/>
              <a:buNone/>
            </a:pPr>
            <a:endParaRPr dirty="0"/>
          </a:p>
        </p:txBody>
      </p:sp>
      <p:sp>
        <p:nvSpPr>
          <p:cNvPr id="165" name="Google Shape;165;p13:notes">
            <a:extLst>
              <a:ext uri="{FF2B5EF4-FFF2-40B4-BE49-F238E27FC236}">
                <a16:creationId xmlns:a16="http://schemas.microsoft.com/office/drawing/2014/main" id="{CF69FF97-94F2-1993-271F-BF988B33A7B8}"/>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10</a:t>
            </a:fld>
            <a:endParaRPr/>
          </a:p>
        </p:txBody>
      </p:sp>
    </p:spTree>
    <p:extLst>
      <p:ext uri="{BB962C8B-B14F-4D97-AF65-F5344CB8AC3E}">
        <p14:creationId xmlns:p14="http://schemas.microsoft.com/office/powerpoint/2010/main" val="42159265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userDrawn="1">
  <p:cSld name="TITLE">
    <p:spTree>
      <p:nvGrpSpPr>
        <p:cNvPr id="1" name="Shape 15"/>
        <p:cNvGrpSpPr/>
        <p:nvPr/>
      </p:nvGrpSpPr>
      <p:grpSpPr>
        <a:xfrm>
          <a:off x="0" y="0"/>
          <a:ext cx="0" cy="0"/>
          <a:chOff x="0" y="0"/>
          <a:chExt cx="0" cy="0"/>
        </a:xfrm>
      </p:grpSpPr>
      <p:pic>
        <p:nvPicPr>
          <p:cNvPr id="5" name="Picture 4">
            <a:extLst>
              <a:ext uri="{FF2B5EF4-FFF2-40B4-BE49-F238E27FC236}">
                <a16:creationId xmlns:a16="http://schemas.microsoft.com/office/drawing/2014/main" id="{F4CA5A30-616B-5740-A23D-3EFCA827C422}"/>
              </a:ext>
            </a:extLst>
          </p:cNvPr>
          <p:cNvPicPr>
            <a:picLocks noChangeAspect="1"/>
          </p:cNvPicPr>
          <p:nvPr userDrawn="1"/>
        </p:nvPicPr>
        <p:blipFill>
          <a:blip r:embed="rId2"/>
          <a:srcRect/>
          <a:stretch/>
        </p:blipFill>
        <p:spPr>
          <a:xfrm>
            <a:off x="-1" y="0"/>
            <a:ext cx="12192000" cy="6858000"/>
          </a:xfrm>
          <a:prstGeom prst="rect">
            <a:avLst/>
          </a:prstGeom>
        </p:spPr>
      </p:pic>
      <p:sp>
        <p:nvSpPr>
          <p:cNvPr id="16" name="Google Shape;16;p17"/>
          <p:cNvSpPr txBox="1">
            <a:spLocks noGrp="1"/>
          </p:cNvSpPr>
          <p:nvPr>
            <p:ph type="ctrTitle"/>
          </p:nvPr>
        </p:nvSpPr>
        <p:spPr>
          <a:xfrm>
            <a:off x="1" y="1952105"/>
            <a:ext cx="9607824"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800"/>
              <a:buFont typeface="Helvetica Neue"/>
              <a:buNone/>
              <a:defRPr sz="3200" b="1" i="0">
                <a:solidFill>
                  <a:schemeClr val="bg1"/>
                </a:solidFill>
                <a:latin typeface="Arial" panose="020B0604020202020204" pitchFamily="34" charset="0"/>
                <a:ea typeface="Helvetica Neue"/>
                <a:cs typeface="Arial" panose="020B060402020202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7" name="Google Shape;17;p17"/>
          <p:cNvSpPr txBox="1">
            <a:spLocks noGrp="1"/>
          </p:cNvSpPr>
          <p:nvPr>
            <p:ph type="subTitle" idx="1"/>
          </p:nvPr>
        </p:nvSpPr>
        <p:spPr>
          <a:xfrm>
            <a:off x="0" y="4339705"/>
            <a:ext cx="9607826" cy="1952105"/>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3600"/>
              <a:buNone/>
              <a:defRPr sz="2400" b="0">
                <a:solidFill>
                  <a:schemeClr val="bg1"/>
                </a:solidFill>
                <a:latin typeface="Arial" panose="020B0604020202020204" pitchFamily="34" charset="0"/>
                <a:ea typeface="Helvetica Neue"/>
                <a:cs typeface="Arial" panose="020B0604020202020204" pitchFamily="34" charset="0"/>
                <a:sym typeface="Helvetica Neue"/>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preserve="1" userDrawn="1">
  <p:cSld name="1_Two Content">
    <p:spTree>
      <p:nvGrpSpPr>
        <p:cNvPr id="1" name="Shape 33"/>
        <p:cNvGrpSpPr/>
        <p:nvPr/>
      </p:nvGrpSpPr>
      <p:grpSpPr>
        <a:xfrm>
          <a:off x="0" y="0"/>
          <a:ext cx="0" cy="0"/>
          <a:chOff x="0" y="0"/>
          <a:chExt cx="0" cy="0"/>
        </a:xfrm>
      </p:grpSpPr>
      <p:pic>
        <p:nvPicPr>
          <p:cNvPr id="11" name="Picture 10">
            <a:extLst>
              <a:ext uri="{FF2B5EF4-FFF2-40B4-BE49-F238E27FC236}">
                <a16:creationId xmlns:a16="http://schemas.microsoft.com/office/drawing/2014/main" id="{D090E1FC-79C0-474F-8864-ABEE6EC45374}"/>
              </a:ext>
            </a:extLst>
          </p:cNvPr>
          <p:cNvPicPr>
            <a:picLocks noChangeAspect="1"/>
          </p:cNvPicPr>
          <p:nvPr userDrawn="1"/>
        </p:nvPicPr>
        <p:blipFill rotWithShape="1">
          <a:blip r:embed="rId2"/>
          <a:srcRect l="53717" t="15856" r="8276" b="19640"/>
          <a:stretch/>
        </p:blipFill>
        <p:spPr>
          <a:xfrm>
            <a:off x="6549080" y="1087395"/>
            <a:ext cx="4633785" cy="4423720"/>
          </a:xfrm>
          <a:prstGeom prst="rect">
            <a:avLst/>
          </a:prstGeom>
        </p:spPr>
      </p:pic>
      <p:sp>
        <p:nvSpPr>
          <p:cNvPr id="2" name="Slide Number Placeholder 1">
            <a:extLst>
              <a:ext uri="{FF2B5EF4-FFF2-40B4-BE49-F238E27FC236}">
                <a16:creationId xmlns:a16="http://schemas.microsoft.com/office/drawing/2014/main" id="{4055AD5F-CC06-3A70-CBC8-BED05A2F0731}"/>
              </a:ext>
            </a:extLst>
          </p:cNvPr>
          <p:cNvSpPr>
            <a:spLocks noGrp="1"/>
          </p:cNvSpPr>
          <p:nvPr>
            <p:ph type="sldNum" idx="11"/>
          </p:nvPr>
        </p:nvSpPr>
        <p:spPr/>
        <p:txBody>
          <a:bodyPr/>
          <a:lstStyle/>
          <a:p>
            <a:fld id="{00000000-1234-1234-1234-123412341234}" type="slidenum">
              <a:rPr lang="sv-SE" smtClean="0"/>
              <a:pPr/>
              <a:t>‹#›</a:t>
            </a:fld>
            <a:endParaRPr lang="sv-SE" dirty="0"/>
          </a:p>
        </p:txBody>
      </p:sp>
      <p:sp>
        <p:nvSpPr>
          <p:cNvPr id="5" name="Google Shape;35;p20">
            <a:extLst>
              <a:ext uri="{FF2B5EF4-FFF2-40B4-BE49-F238E27FC236}">
                <a16:creationId xmlns:a16="http://schemas.microsoft.com/office/drawing/2014/main" id="{3F56D5FE-8BBC-E95A-76D4-D1938A0E3A78}"/>
              </a:ext>
            </a:extLst>
          </p:cNvPr>
          <p:cNvSpPr txBox="1">
            <a:spLocks noGrp="1"/>
          </p:cNvSpPr>
          <p:nvPr>
            <p:ph type="body" idx="1"/>
          </p:nvPr>
        </p:nvSpPr>
        <p:spPr>
          <a:xfrm>
            <a:off x="838200" y="1239210"/>
            <a:ext cx="5181600" cy="4937753"/>
          </a:xfrm>
          <a:prstGeom prst="rect">
            <a:avLst/>
          </a:prstGeom>
          <a:noFill/>
          <a:ln>
            <a:noFill/>
          </a:ln>
        </p:spPr>
        <p:txBody>
          <a:bodyPr spcFirstLastPara="1" wrap="square" lIns="91425" tIns="45700" rIns="91425" bIns="45700" anchor="t" anchorCtr="0">
            <a:normAutofit/>
          </a:bodyPr>
          <a:lstStyle>
            <a:lvl1pPr marL="270000" lvl="0" indent="-270000" algn="l">
              <a:lnSpc>
                <a:spcPct val="90000"/>
              </a:lnSpc>
              <a:spcBef>
                <a:spcPts val="1000"/>
              </a:spcBef>
              <a:spcAft>
                <a:spcPts val="0"/>
              </a:spcAft>
              <a:buClr>
                <a:schemeClr val="dk1"/>
              </a:buClr>
              <a:buSzPts val="2400"/>
              <a:buFont typeface="Arial" panose="020B0604020202020204" pitchFamily="34" charset="0"/>
              <a:buChar char="•"/>
              <a:defRPr sz="2400" b="0" i="0">
                <a:latin typeface="Arial" panose="020B0604020202020204" pitchFamily="34" charset="0"/>
                <a:ea typeface="Helvetica Neue"/>
                <a:cs typeface="Arial" panose="020B0604020202020204" pitchFamily="34" charset="0"/>
                <a:sym typeface="Helvetica Neue"/>
              </a:defRPr>
            </a:lvl1pPr>
            <a:lvl2pPr marL="914400" lvl="1" indent="-3556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marL="1371600" lvl="2" indent="-3429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marL="1828800" lvl="3"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marL="2286000" lvl="4"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6" name="Google Shape;34;p20">
            <a:extLst>
              <a:ext uri="{FF2B5EF4-FFF2-40B4-BE49-F238E27FC236}">
                <a16:creationId xmlns:a16="http://schemas.microsoft.com/office/drawing/2014/main" id="{7FF2A8CD-3CE5-A92B-4009-D09EC2A0050B}"/>
              </a:ext>
            </a:extLst>
          </p:cNvPr>
          <p:cNvSpPr txBox="1">
            <a:spLocks noGrp="1"/>
          </p:cNvSpPr>
          <p:nvPr>
            <p:ph type="title"/>
          </p:nvPr>
        </p:nvSpPr>
        <p:spPr>
          <a:xfrm>
            <a:off x="838200" y="0"/>
            <a:ext cx="10515600" cy="107712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Helvetica Neue"/>
              <a:buNone/>
              <a:defRPr sz="2800" b="1" i="0">
                <a:latin typeface="Arial" panose="020B0604020202020204" pitchFamily="34" charset="0"/>
                <a:ea typeface="Helvetica Neue"/>
                <a:cs typeface="Arial" panose="020B060402020202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Tree>
    <p:extLst>
      <p:ext uri="{BB962C8B-B14F-4D97-AF65-F5344CB8AC3E}">
        <p14:creationId xmlns:p14="http://schemas.microsoft.com/office/powerpoint/2010/main" val="4206053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reserve="1" userDrawn="1">
  <p:cSld name="1_Two Content">
    <p:spTree>
      <p:nvGrpSpPr>
        <p:cNvPr id="1" name="Shape 33"/>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2C8B067-C222-A145-CF89-234516211EAC}"/>
              </a:ext>
            </a:extLst>
          </p:cNvPr>
          <p:cNvSpPr>
            <a:spLocks noGrp="1"/>
          </p:cNvSpPr>
          <p:nvPr>
            <p:ph type="sldNum" idx="11"/>
          </p:nvPr>
        </p:nvSpPr>
        <p:spPr>
          <a:xfrm>
            <a:off x="11798300" y="6565900"/>
            <a:ext cx="393700" cy="292100"/>
          </a:xfrm>
        </p:spPr>
        <p:txBody>
          <a:bodyPr/>
          <a:lstStyle/>
          <a:p>
            <a:fld id="{00000000-1234-1234-1234-123412341234}" type="slidenum">
              <a:rPr lang="sv-SE" smtClean="0"/>
              <a:pPr/>
              <a:t>‹#›</a:t>
            </a:fld>
            <a:endParaRPr lang="sv-SE" dirty="0"/>
          </a:p>
        </p:txBody>
      </p:sp>
      <p:sp>
        <p:nvSpPr>
          <p:cNvPr id="5" name="Google Shape;35;p20">
            <a:extLst>
              <a:ext uri="{FF2B5EF4-FFF2-40B4-BE49-F238E27FC236}">
                <a16:creationId xmlns:a16="http://schemas.microsoft.com/office/drawing/2014/main" id="{B3503028-5BCC-32AC-877B-DF34C7FE812B}"/>
              </a:ext>
            </a:extLst>
          </p:cNvPr>
          <p:cNvSpPr txBox="1">
            <a:spLocks noGrp="1"/>
          </p:cNvSpPr>
          <p:nvPr>
            <p:ph type="body" idx="1"/>
          </p:nvPr>
        </p:nvSpPr>
        <p:spPr>
          <a:xfrm>
            <a:off x="838200" y="1239210"/>
            <a:ext cx="5181600" cy="4937753"/>
          </a:xfrm>
          <a:prstGeom prst="rect">
            <a:avLst/>
          </a:prstGeom>
          <a:noFill/>
          <a:ln>
            <a:noFill/>
          </a:ln>
        </p:spPr>
        <p:txBody>
          <a:bodyPr spcFirstLastPara="1" wrap="square" lIns="91425" tIns="45700" rIns="91425" bIns="45700" anchor="t" anchorCtr="0">
            <a:normAutofit/>
          </a:bodyPr>
          <a:lstStyle>
            <a:lvl1pPr marL="270000" lvl="0" indent="-270000" algn="l">
              <a:lnSpc>
                <a:spcPct val="90000"/>
              </a:lnSpc>
              <a:spcBef>
                <a:spcPts val="1000"/>
              </a:spcBef>
              <a:spcAft>
                <a:spcPts val="0"/>
              </a:spcAft>
              <a:buClr>
                <a:schemeClr val="dk1"/>
              </a:buClr>
              <a:buSzPts val="2400"/>
              <a:buFont typeface="Arial" panose="020B0604020202020204" pitchFamily="34" charset="0"/>
              <a:buChar char="•"/>
              <a:defRPr sz="2400" b="0" i="0" u="none" strike="noStrike" cap="none" baseline="0" dirty="0">
                <a:solidFill>
                  <a:srgbClr val="000000"/>
                </a:solidFill>
                <a:latin typeface="+mn-lt"/>
                <a:ea typeface="Helvetica Neue"/>
                <a:cs typeface="Helvetica Neue"/>
                <a:sym typeface="Helvetica Neue"/>
              </a:defRPr>
            </a:lvl1pPr>
            <a:lvl2pPr marL="914400" lvl="1" indent="-3556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marL="1371600" lvl="2" indent="-3429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marL="1828800" lvl="3"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marL="2286000" lvl="4"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6" name="Google Shape;35;p20">
            <a:extLst>
              <a:ext uri="{FF2B5EF4-FFF2-40B4-BE49-F238E27FC236}">
                <a16:creationId xmlns:a16="http://schemas.microsoft.com/office/drawing/2014/main" id="{2E41FEE8-207D-F515-0218-988E1E95F438}"/>
              </a:ext>
            </a:extLst>
          </p:cNvPr>
          <p:cNvSpPr txBox="1">
            <a:spLocks noGrp="1"/>
          </p:cNvSpPr>
          <p:nvPr>
            <p:ph type="body" idx="12"/>
          </p:nvPr>
        </p:nvSpPr>
        <p:spPr>
          <a:xfrm>
            <a:off x="6148754" y="1239210"/>
            <a:ext cx="5181600" cy="4937753"/>
          </a:xfrm>
          <a:prstGeom prst="rect">
            <a:avLst/>
          </a:prstGeom>
          <a:noFill/>
          <a:ln>
            <a:noFill/>
          </a:ln>
        </p:spPr>
        <p:txBody>
          <a:bodyPr spcFirstLastPara="1" wrap="square" lIns="91425" tIns="45700" rIns="91425" bIns="45700" anchor="t" anchorCtr="0">
            <a:normAutofit/>
          </a:bodyPr>
          <a:lstStyle>
            <a:lvl1pPr marL="270000" lvl="0" indent="-270000" algn="l">
              <a:lnSpc>
                <a:spcPct val="90000"/>
              </a:lnSpc>
              <a:spcBef>
                <a:spcPts val="1000"/>
              </a:spcBef>
              <a:spcAft>
                <a:spcPts val="0"/>
              </a:spcAft>
              <a:buClr>
                <a:schemeClr val="dk1"/>
              </a:buClr>
              <a:buSzPts val="2400"/>
              <a:buFont typeface="Arial" panose="020B0604020202020204" pitchFamily="34" charset="0"/>
              <a:buChar char="•"/>
              <a:defRPr sz="2400" b="0" i="0" u="none" strike="noStrike" cap="none" baseline="0" dirty="0">
                <a:solidFill>
                  <a:srgbClr val="000000"/>
                </a:solidFill>
                <a:latin typeface="+mn-lt"/>
                <a:ea typeface="Helvetica Neue"/>
                <a:cs typeface="Helvetica Neue"/>
                <a:sym typeface="Helvetica Neue"/>
              </a:defRPr>
            </a:lvl1pPr>
            <a:lvl2pPr marL="914400" lvl="1" indent="-3556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marL="1371600" lvl="2" indent="-3429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marL="1828800" lvl="3"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marL="2286000" lvl="4"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7" name="Google Shape;34;p20">
            <a:extLst>
              <a:ext uri="{FF2B5EF4-FFF2-40B4-BE49-F238E27FC236}">
                <a16:creationId xmlns:a16="http://schemas.microsoft.com/office/drawing/2014/main" id="{9F492DC9-5A51-908E-E46A-76443B2F0C19}"/>
              </a:ext>
            </a:extLst>
          </p:cNvPr>
          <p:cNvSpPr txBox="1">
            <a:spLocks noGrp="1"/>
          </p:cNvSpPr>
          <p:nvPr>
            <p:ph type="title"/>
          </p:nvPr>
        </p:nvSpPr>
        <p:spPr>
          <a:xfrm>
            <a:off x="838200" y="1"/>
            <a:ext cx="10515600" cy="107388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Helvetica Neue"/>
              <a:buNone/>
              <a:defRPr sz="2800" b="1" i="0">
                <a:latin typeface="Arial" panose="020B0604020202020204" pitchFamily="34" charset="0"/>
                <a:ea typeface="Helvetica Neue"/>
                <a:cs typeface="Arial" panose="020B060402020202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Tree>
    <p:extLst>
      <p:ext uri="{BB962C8B-B14F-4D97-AF65-F5344CB8AC3E}">
        <p14:creationId xmlns:p14="http://schemas.microsoft.com/office/powerpoint/2010/main" val="991416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userDrawn="1">
  <p:cSld name="OBJECT">
    <p:spTree>
      <p:nvGrpSpPr>
        <p:cNvPr id="1" name="Shape 40"/>
        <p:cNvGrpSpPr/>
        <p:nvPr/>
      </p:nvGrpSpPr>
      <p:grpSpPr>
        <a:xfrm>
          <a:off x="0" y="0"/>
          <a:ext cx="0" cy="0"/>
          <a:chOff x="0" y="0"/>
          <a:chExt cx="0" cy="0"/>
        </a:xfrm>
      </p:grpSpPr>
      <p:sp>
        <p:nvSpPr>
          <p:cNvPr id="5" name="Google Shape;14;p16">
            <a:extLst>
              <a:ext uri="{FF2B5EF4-FFF2-40B4-BE49-F238E27FC236}">
                <a16:creationId xmlns:a16="http://schemas.microsoft.com/office/drawing/2014/main" id="{CC7370BD-D26C-52B9-5360-A8F985E01E49}"/>
              </a:ext>
            </a:extLst>
          </p:cNvPr>
          <p:cNvSpPr txBox="1">
            <a:spLocks noGrp="1"/>
          </p:cNvSpPr>
          <p:nvPr>
            <p:ph type="sldNum" idx="12"/>
          </p:nvPr>
        </p:nvSpPr>
        <p:spPr>
          <a:xfrm>
            <a:off x="11798300" y="6565900"/>
            <a:ext cx="393700" cy="2921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000" b="1" i="0" u="none" strike="noStrike" cap="none">
                <a:solidFill>
                  <a:schemeClr val="bg1"/>
                </a:solidFill>
                <a:latin typeface="Arial" panose="020B0604020202020204" pitchFamily="34" charset="0"/>
                <a:ea typeface="Open Sans" panose="020B0606030504020204" pitchFamily="34" charset="0"/>
                <a:cs typeface="Arial" panose="020B0604020202020204" pitchFamily="34" charset="0"/>
                <a:sym typeface="Calibri"/>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9pPr>
          </a:lstStyle>
          <a:p>
            <a:fld id="{00000000-1234-1234-1234-123412341234}" type="slidenum">
              <a:rPr lang="sv-SE" smtClean="0"/>
              <a:pPr/>
              <a:t>‹#›</a:t>
            </a:fld>
            <a:endParaRPr lang="sv-SE" dirty="0"/>
          </a:p>
        </p:txBody>
      </p:sp>
      <p:sp>
        <p:nvSpPr>
          <p:cNvPr id="7" name="Text Placeholder 4">
            <a:extLst>
              <a:ext uri="{FF2B5EF4-FFF2-40B4-BE49-F238E27FC236}">
                <a16:creationId xmlns:a16="http://schemas.microsoft.com/office/drawing/2014/main" id="{381328E2-BBCC-9942-F175-B550123AD180}"/>
              </a:ext>
            </a:extLst>
          </p:cNvPr>
          <p:cNvSpPr>
            <a:spLocks noGrp="1"/>
          </p:cNvSpPr>
          <p:nvPr>
            <p:ph idx="1"/>
          </p:nvPr>
        </p:nvSpPr>
        <p:spPr>
          <a:xfrm>
            <a:off x="838200" y="1239210"/>
            <a:ext cx="10515600" cy="4937753"/>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Google Shape;34;p20">
            <a:extLst>
              <a:ext uri="{FF2B5EF4-FFF2-40B4-BE49-F238E27FC236}">
                <a16:creationId xmlns:a16="http://schemas.microsoft.com/office/drawing/2014/main" id="{5B5801FF-0DBD-D7A6-73AC-CAA38C2CFB6D}"/>
              </a:ext>
            </a:extLst>
          </p:cNvPr>
          <p:cNvSpPr txBox="1">
            <a:spLocks noGrp="1"/>
          </p:cNvSpPr>
          <p:nvPr>
            <p:ph type="title"/>
          </p:nvPr>
        </p:nvSpPr>
        <p:spPr>
          <a:xfrm>
            <a:off x="838200" y="0"/>
            <a:ext cx="10515600" cy="107878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Helvetica Neue"/>
              <a:buNone/>
              <a:defRPr sz="2800" b="1" i="0">
                <a:latin typeface="Arial" panose="020B0604020202020204" pitchFamily="34" charset="0"/>
                <a:ea typeface="Helvetica Neue"/>
                <a:cs typeface="Arial" panose="020B060402020202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B0D0C-0C81-F840-C90F-8CF3D9BAEFFF}"/>
              </a:ext>
            </a:extLst>
          </p:cNvPr>
          <p:cNvSpPr>
            <a:spLocks noGrp="1"/>
          </p:cNvSpPr>
          <p:nvPr>
            <p:ph type="title"/>
          </p:nvPr>
        </p:nvSpPr>
        <p:spPr>
          <a:xfrm>
            <a:off x="838200" y="365125"/>
            <a:ext cx="10515600" cy="1325563"/>
          </a:xfrm>
          <a:prstGeom prst="rect">
            <a:avLst/>
          </a:prstGeom>
        </p:spPr>
        <p:txBody>
          <a:bodyPr/>
          <a:lstStyle>
            <a:lvl1pPr>
              <a:defRPr baseline="0">
                <a:latin typeface="+mn-lt"/>
              </a:defRPr>
            </a:lvl1pPr>
          </a:lstStyle>
          <a:p>
            <a:endParaRPr lang="en-US" dirty="0"/>
          </a:p>
        </p:txBody>
      </p:sp>
      <p:sp>
        <p:nvSpPr>
          <p:cNvPr id="3" name="Slide Number Placeholder 2">
            <a:extLst>
              <a:ext uri="{FF2B5EF4-FFF2-40B4-BE49-F238E27FC236}">
                <a16:creationId xmlns:a16="http://schemas.microsoft.com/office/drawing/2014/main" id="{5D8E5102-8D85-B351-C683-D6870D182776}"/>
              </a:ext>
            </a:extLst>
          </p:cNvPr>
          <p:cNvSpPr>
            <a:spLocks noGrp="1"/>
          </p:cNvSpPr>
          <p:nvPr>
            <p:ph type="sldNum" idx="10"/>
          </p:nvPr>
        </p:nvSpPr>
        <p:spPr/>
        <p:txBody>
          <a:bodyPr/>
          <a:lstStyle/>
          <a:p>
            <a:fld id="{00000000-1234-1234-1234-123412341234}" type="slidenum">
              <a:rPr lang="sv-SE" smtClean="0"/>
              <a:pPr/>
              <a:t>‹#›</a:t>
            </a:fld>
            <a:endParaRPr lang="sv-SE" dirty="0"/>
          </a:p>
        </p:txBody>
      </p:sp>
      <p:pic>
        <p:nvPicPr>
          <p:cNvPr id="4" name="Picture 3">
            <a:extLst>
              <a:ext uri="{FF2B5EF4-FFF2-40B4-BE49-F238E27FC236}">
                <a16:creationId xmlns:a16="http://schemas.microsoft.com/office/drawing/2014/main" id="{23D03772-EAFD-A016-312C-C6F5AB20048E}"/>
              </a:ext>
            </a:extLst>
          </p:cNvPr>
          <p:cNvPicPr>
            <a:picLocks noChangeAspect="1"/>
          </p:cNvPicPr>
          <p:nvPr userDrawn="1"/>
        </p:nvPicPr>
        <p:blipFill>
          <a:blip r:embed="rId2"/>
          <a:srcRect/>
          <a:stretch/>
        </p:blipFill>
        <p:spPr>
          <a:xfrm>
            <a:off x="0" y="0"/>
            <a:ext cx="12192000" cy="6858000"/>
          </a:xfrm>
          <a:prstGeom prst="rect">
            <a:avLst/>
          </a:prstGeom>
        </p:spPr>
      </p:pic>
    </p:spTree>
    <p:extLst>
      <p:ext uri="{BB962C8B-B14F-4D97-AF65-F5344CB8AC3E}">
        <p14:creationId xmlns:p14="http://schemas.microsoft.com/office/powerpoint/2010/main" val="334366920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2" name="Picture 1">
            <a:extLst>
              <a:ext uri="{FF2B5EF4-FFF2-40B4-BE49-F238E27FC236}">
                <a16:creationId xmlns:a16="http://schemas.microsoft.com/office/drawing/2014/main" id="{B562CDF7-E817-0727-B23A-E4C37F6C9239}"/>
              </a:ext>
            </a:extLst>
          </p:cNvPr>
          <p:cNvPicPr>
            <a:picLocks noChangeAspect="1"/>
          </p:cNvPicPr>
          <p:nvPr userDrawn="1"/>
        </p:nvPicPr>
        <p:blipFill>
          <a:blip r:embed="rId7"/>
          <a:srcRect/>
          <a:stretch/>
        </p:blipFill>
        <p:spPr>
          <a:xfrm>
            <a:off x="0" y="0"/>
            <a:ext cx="12192000" cy="6858000"/>
          </a:xfrm>
          <a:prstGeom prst="rect">
            <a:avLst/>
          </a:prstGeom>
        </p:spPr>
      </p:pic>
      <p:sp>
        <p:nvSpPr>
          <p:cNvPr id="14" name="Google Shape;14;p16"/>
          <p:cNvSpPr txBox="1">
            <a:spLocks noGrp="1"/>
          </p:cNvSpPr>
          <p:nvPr>
            <p:ph type="sldNum" idx="12"/>
          </p:nvPr>
        </p:nvSpPr>
        <p:spPr>
          <a:xfrm>
            <a:off x="11798300" y="6565900"/>
            <a:ext cx="393700" cy="2921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000" b="1" i="0" u="none" strike="noStrike" cap="none">
                <a:solidFill>
                  <a:schemeClr val="bg1"/>
                </a:solidFill>
                <a:latin typeface="Arial" panose="020B0604020202020204" pitchFamily="34" charset="0"/>
                <a:ea typeface="Open Sans" panose="020B0606030504020204" pitchFamily="34" charset="0"/>
                <a:cs typeface="Arial" panose="020B0604020202020204" pitchFamily="34" charset="0"/>
                <a:sym typeface="Calibri"/>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9pPr>
          </a:lstStyle>
          <a:p>
            <a:fld id="{00000000-1234-1234-1234-123412341234}" type="slidenum">
              <a:rPr lang="sv-SE" smtClean="0"/>
              <a:pPr/>
              <a:t>‹#›</a:t>
            </a:fld>
            <a:endParaRPr lang="sv-SE" dirty="0"/>
          </a:p>
        </p:txBody>
      </p:sp>
      <p:sp>
        <p:nvSpPr>
          <p:cNvPr id="4" name="Title Placeholder 3">
            <a:extLst>
              <a:ext uri="{FF2B5EF4-FFF2-40B4-BE49-F238E27FC236}">
                <a16:creationId xmlns:a16="http://schemas.microsoft.com/office/drawing/2014/main" id="{C79A8CD2-D56A-87BC-2FE1-F2C2AB9AD1B4}"/>
              </a:ext>
            </a:extLst>
          </p:cNvPr>
          <p:cNvSpPr>
            <a:spLocks noGrp="1"/>
          </p:cNvSpPr>
          <p:nvPr>
            <p:ph type="title"/>
          </p:nvPr>
        </p:nvSpPr>
        <p:spPr>
          <a:xfrm>
            <a:off x="838200" y="365125"/>
            <a:ext cx="10515600" cy="708763"/>
          </a:xfrm>
          <a:prstGeom prst="rect">
            <a:avLst/>
          </a:prstGeom>
        </p:spPr>
        <p:txBody>
          <a:bodyPr vert="horz" lIns="91440" tIns="45720" rIns="91440" bIns="45720" rtlCol="0" anchor="b">
            <a:normAutofit/>
          </a:bodyPr>
          <a:lstStyle/>
          <a:p>
            <a:r>
              <a:rPr lang="en-GB" dirty="0"/>
              <a:t>Click to edit Master title style</a:t>
            </a:r>
            <a:endParaRPr lang="en-US" dirty="0"/>
          </a:p>
        </p:txBody>
      </p:sp>
      <p:sp>
        <p:nvSpPr>
          <p:cNvPr id="5" name="Text Placeholder 4">
            <a:extLst>
              <a:ext uri="{FF2B5EF4-FFF2-40B4-BE49-F238E27FC236}">
                <a16:creationId xmlns:a16="http://schemas.microsoft.com/office/drawing/2014/main" id="{7390672E-6204-3245-DC87-0A176B5878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cSld>
  <p:clrMap bg1="lt1" tx1="dk1" bg2="dk2" tx2="lt2" accent1="accent1" accent2="accent2" accent3="accent3" accent4="accent4" accent5="accent5" accent6="accent6" hlink="hlink" folHlink="folHlink"/>
  <p:sldLayoutIdLst>
    <p:sldLayoutId id="2147483649" r:id="rId1"/>
    <p:sldLayoutId id="2147483667" r:id="rId2"/>
    <p:sldLayoutId id="2147483660" r:id="rId3"/>
    <p:sldLayoutId id="2147483651" r:id="rId4"/>
    <p:sldLayoutId id="2147483662"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1" i="0" u="none" strike="noStrike" cap="none" baseline="0">
          <a:solidFill>
            <a:schemeClr val="tx1"/>
          </a:solidFill>
          <a:latin typeface="+mn-lt"/>
          <a:ea typeface="Open Sans" panose="020B0606030504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90000"/>
        </a:lnSpc>
        <a:spcBef>
          <a:spcPts val="1000"/>
        </a:spcBef>
        <a:spcAft>
          <a:spcPts val="0"/>
        </a:spcAft>
        <a:buClr>
          <a:srgbClr val="000000"/>
        </a:buClr>
        <a:buFont typeface="Arial"/>
        <a:defRPr sz="2400" b="0" i="0" u="none" strike="noStrike" cap="none" baseline="0">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2pPr>
      <a:lvl3pPr marR="0" lvl="2" algn="l" rtl="0">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3pPr>
      <a:lvl4pPr marR="0" lvl="3" algn="l" rtl="0">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4pPr>
      <a:lvl5pPr marR="0" lvl="4" algn="l" rtl="0">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www.irena.org/-/media/Irena/Files/IRENA-flextool/IRENA_FlexTool_BasicTraining.pdf"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s://www.irena.org/-/media/Irena/Files/IRENA-flextool/IRENA_FlexTool_Methodology.pdf"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hyperlink" Target="https://www.irena.org/-/media/Irena/Files/IRENA-flextool/IRENA_FlexTool_Methodology.pdf" TargetMode="External"/><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www.irena.org/-/media/Irena/Files/IRENA-flextool/IRENA_FlexTool_BasicTraining.pdf"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9329B7D-78A8-CE01-4C50-04D16C6B593A}"/>
              </a:ext>
            </a:extLst>
          </p:cNvPr>
          <p:cNvSpPr txBox="1"/>
          <p:nvPr/>
        </p:nvSpPr>
        <p:spPr>
          <a:xfrm>
            <a:off x="521158" y="3040460"/>
            <a:ext cx="3093912" cy="523220"/>
          </a:xfrm>
          <a:prstGeom prst="rect">
            <a:avLst/>
          </a:prstGeom>
          <a:noFill/>
        </p:spPr>
        <p:txBody>
          <a:bodyPr wrap="square" lIns="91440" tIns="45720" rIns="91440" bIns="45720" rtlCol="0" anchor="b">
            <a:spAutoFit/>
          </a:bodyPr>
          <a:lstStyle/>
          <a:p>
            <a:r>
              <a:rPr lang="en-ZA" b="1" dirty="0">
                <a:latin typeface="Open Sans ExtraBold"/>
                <a:ea typeface="Open Sans ExtraBold" panose="020B0606030504020204" pitchFamily="34" charset="0"/>
                <a:cs typeface="Open Sans ExtraBold" panose="020B0606030504020204" pitchFamily="34" charset="0"/>
              </a:rPr>
              <a:t>Assessing power system flexibility </a:t>
            </a:r>
            <a:r>
              <a:rPr lang="en-ZA" b="1">
                <a:latin typeface="Open Sans ExtraBold"/>
                <a:ea typeface="Open Sans ExtraBold" panose="020B0606030504020204" pitchFamily="34" charset="0"/>
                <a:cs typeface="Open Sans ExtraBold" panose="020B0606030504020204" pitchFamily="34" charset="0"/>
              </a:rPr>
              <a:t>with IRENA FlexTool</a:t>
            </a:r>
            <a:endParaRPr lang="en-ZA" b="1" dirty="0">
              <a:latin typeface="Open Sans ExtraBold"/>
              <a:ea typeface="Open Sans ExtraBold" panose="020B0606030504020204" pitchFamily="34" charset="0"/>
              <a:cs typeface="Open Sans ExtraBold" panose="020B0606030504020204" pitchFamily="34" charset="0"/>
            </a:endParaRPr>
          </a:p>
        </p:txBody>
      </p:sp>
      <p:sp>
        <p:nvSpPr>
          <p:cNvPr id="9" name="TextBox 8">
            <a:extLst>
              <a:ext uri="{FF2B5EF4-FFF2-40B4-BE49-F238E27FC236}">
                <a16:creationId xmlns:a16="http://schemas.microsoft.com/office/drawing/2014/main" id="{D6E95E1D-DCB2-BFA4-6DB3-D2EC1ACE5A64}"/>
              </a:ext>
            </a:extLst>
          </p:cNvPr>
          <p:cNvSpPr txBox="1"/>
          <p:nvPr/>
        </p:nvSpPr>
        <p:spPr>
          <a:xfrm>
            <a:off x="521158" y="3563680"/>
            <a:ext cx="7639169" cy="2123658"/>
          </a:xfrm>
          <a:prstGeom prst="rect">
            <a:avLst/>
          </a:prstGeom>
          <a:noFill/>
        </p:spPr>
        <p:txBody>
          <a:bodyPr wrap="square" lIns="91440" tIns="45720" rIns="91440" bIns="45720" rtlCol="0" anchor="b">
            <a:spAutoFit/>
          </a:bodyPr>
          <a:lstStyle/>
          <a:p>
            <a:r>
              <a:rPr lang="en-ZA" sz="4400" b="1" dirty="0">
                <a:solidFill>
                  <a:schemeClr val="bg1"/>
                </a:solidFill>
                <a:latin typeface="Open Sans ExtraBold"/>
                <a:ea typeface="Open Sans ExtraBold" panose="020B0606030504020204" pitchFamily="34" charset="0"/>
                <a:cs typeface="Open Sans ExtraBold" panose="020B0606030504020204" pitchFamily="34" charset="0"/>
              </a:rPr>
              <a:t>LECTURE 3</a:t>
            </a:r>
            <a:endParaRPr lang="en-US" sz="4400" b="1" dirty="0">
              <a:solidFill>
                <a:schemeClr val="bg1"/>
              </a:solidFill>
              <a:latin typeface="Open Sans ExtraBold"/>
              <a:ea typeface="Open Sans ExtraBold" panose="020B0606030504020204" pitchFamily="34" charset="0"/>
              <a:cs typeface="Open Sans ExtraBold" panose="020B0606030504020204" pitchFamily="34" charset="0"/>
            </a:endParaRPr>
          </a:p>
          <a:p>
            <a:r>
              <a:rPr lang="en-ZA" sz="4400" b="1" dirty="0">
                <a:latin typeface="Open Sans ExtraBold"/>
                <a:ea typeface="Open Sans ExtraBold" panose="020B0606030504020204" pitchFamily="34" charset="0"/>
                <a:cs typeface="Open Sans ExtraBold" panose="020B0606030504020204" pitchFamily="34" charset="0"/>
              </a:rPr>
              <a:t>FLEXTOOL MODEL DESCRIPTION</a:t>
            </a:r>
            <a:endParaRPr lang="en-US" sz="4400" b="1" dirty="0">
              <a:solidFill>
                <a:srgbClr val="000000"/>
              </a:solidFill>
              <a:latin typeface="Open Sans ExtraBold"/>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7018569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6">
          <a:extLst>
            <a:ext uri="{FF2B5EF4-FFF2-40B4-BE49-F238E27FC236}">
              <a16:creationId xmlns:a16="http://schemas.microsoft.com/office/drawing/2014/main" id="{2FF7389E-0D60-1BE3-7930-73734AA683BD}"/>
            </a:ext>
          </a:extLst>
        </p:cNvPr>
        <p:cNvGrpSpPr/>
        <p:nvPr/>
      </p:nvGrpSpPr>
      <p:grpSpPr>
        <a:xfrm>
          <a:off x="0" y="0"/>
          <a:ext cx="0" cy="0"/>
          <a:chOff x="0" y="0"/>
          <a:chExt cx="0" cy="0"/>
        </a:xfrm>
      </p:grpSpPr>
      <p:grpSp>
        <p:nvGrpSpPr>
          <p:cNvPr id="43" name="Group 42">
            <a:extLst>
              <a:ext uri="{FF2B5EF4-FFF2-40B4-BE49-F238E27FC236}">
                <a16:creationId xmlns:a16="http://schemas.microsoft.com/office/drawing/2014/main" id="{04779F9E-293B-6F22-4C24-10451B62976B}"/>
              </a:ext>
            </a:extLst>
          </p:cNvPr>
          <p:cNvGrpSpPr/>
          <p:nvPr/>
        </p:nvGrpSpPr>
        <p:grpSpPr>
          <a:xfrm>
            <a:off x="768258" y="1618519"/>
            <a:ext cx="10339098" cy="4893868"/>
            <a:chOff x="768258" y="1618519"/>
            <a:chExt cx="10339098" cy="4893868"/>
          </a:xfrm>
        </p:grpSpPr>
        <p:grpSp>
          <p:nvGrpSpPr>
            <p:cNvPr id="40" name="Group 39">
              <a:extLst>
                <a:ext uri="{FF2B5EF4-FFF2-40B4-BE49-F238E27FC236}">
                  <a16:creationId xmlns:a16="http://schemas.microsoft.com/office/drawing/2014/main" id="{6198CB10-575F-8C71-528D-2B8D36DC934F}"/>
                </a:ext>
              </a:extLst>
            </p:cNvPr>
            <p:cNvGrpSpPr/>
            <p:nvPr/>
          </p:nvGrpSpPr>
          <p:grpSpPr>
            <a:xfrm>
              <a:off x="768258" y="1618519"/>
              <a:ext cx="10339098" cy="4893868"/>
              <a:chOff x="1205025" y="-395416"/>
              <a:chExt cx="14138559" cy="6685380"/>
            </a:xfrm>
          </p:grpSpPr>
          <p:pic>
            <p:nvPicPr>
              <p:cNvPr id="33" name="Picture 32">
                <a:extLst>
                  <a:ext uri="{FF2B5EF4-FFF2-40B4-BE49-F238E27FC236}">
                    <a16:creationId xmlns:a16="http://schemas.microsoft.com/office/drawing/2014/main" id="{443F3397-D359-484A-160D-7393DD4FFE9A}"/>
                  </a:ext>
                </a:extLst>
              </p:cNvPr>
              <p:cNvPicPr>
                <a:picLocks noChangeAspect="1"/>
              </p:cNvPicPr>
              <p:nvPr/>
            </p:nvPicPr>
            <p:blipFill>
              <a:blip r:embed="rId3"/>
              <a:srcRect b="2081"/>
              <a:stretch>
                <a:fillRect/>
              </a:stretch>
            </p:blipFill>
            <p:spPr>
              <a:xfrm>
                <a:off x="1205025" y="-395416"/>
                <a:ext cx="14138559" cy="6685380"/>
              </a:xfrm>
              <a:prstGeom prst="rect">
                <a:avLst/>
              </a:prstGeom>
            </p:spPr>
          </p:pic>
          <p:pic>
            <p:nvPicPr>
              <p:cNvPr id="39" name="Picture 38">
                <a:extLst>
                  <a:ext uri="{FF2B5EF4-FFF2-40B4-BE49-F238E27FC236}">
                    <a16:creationId xmlns:a16="http://schemas.microsoft.com/office/drawing/2014/main" id="{D4B8D68E-FEAE-B55B-1BC0-D58A2258B2E7}"/>
                  </a:ext>
                </a:extLst>
              </p:cNvPr>
              <p:cNvPicPr>
                <a:picLocks noChangeAspect="1"/>
              </p:cNvPicPr>
              <p:nvPr/>
            </p:nvPicPr>
            <p:blipFill>
              <a:blip r:embed="rId4"/>
              <a:stretch>
                <a:fillRect/>
              </a:stretch>
            </p:blipFill>
            <p:spPr>
              <a:xfrm>
                <a:off x="7844563" y="4427394"/>
                <a:ext cx="632173" cy="366660"/>
              </a:xfrm>
              <a:prstGeom prst="rect">
                <a:avLst/>
              </a:prstGeom>
            </p:spPr>
          </p:pic>
        </p:grpSp>
        <p:pic>
          <p:nvPicPr>
            <p:cNvPr id="42" name="Picture 41">
              <a:extLst>
                <a:ext uri="{FF2B5EF4-FFF2-40B4-BE49-F238E27FC236}">
                  <a16:creationId xmlns:a16="http://schemas.microsoft.com/office/drawing/2014/main" id="{15E5EF61-6AC0-FF97-B8F2-A57851EEB79A}"/>
                </a:ext>
              </a:extLst>
            </p:cNvPr>
            <p:cNvPicPr>
              <a:picLocks noChangeAspect="1"/>
            </p:cNvPicPr>
            <p:nvPr/>
          </p:nvPicPr>
          <p:blipFill>
            <a:blip r:embed="rId5"/>
            <a:stretch>
              <a:fillRect/>
            </a:stretch>
          </p:blipFill>
          <p:spPr>
            <a:xfrm rot="16200000">
              <a:off x="2731361" y="3330615"/>
              <a:ext cx="242154" cy="172057"/>
            </a:xfrm>
            <a:prstGeom prst="rect">
              <a:avLst/>
            </a:prstGeom>
          </p:spPr>
        </p:pic>
      </p:grpSp>
      <p:sp>
        <p:nvSpPr>
          <p:cNvPr id="3" name="Slide Number Placeholder 1">
            <a:extLst>
              <a:ext uri="{FF2B5EF4-FFF2-40B4-BE49-F238E27FC236}">
                <a16:creationId xmlns:a16="http://schemas.microsoft.com/office/drawing/2014/main" id="{42F81019-0862-5D9B-6B51-CEE15283ABCE}"/>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10</a:t>
            </a:fld>
            <a:endParaRPr lang="sv-SE" sz="1000" b="1" dirty="0">
              <a:solidFill>
                <a:schemeClr val="bg1"/>
              </a:solidFill>
            </a:endParaRPr>
          </a:p>
        </p:txBody>
      </p:sp>
      <p:sp>
        <p:nvSpPr>
          <p:cNvPr id="7" name="Rectangle 6">
            <a:extLst>
              <a:ext uri="{FF2B5EF4-FFF2-40B4-BE49-F238E27FC236}">
                <a16:creationId xmlns:a16="http://schemas.microsoft.com/office/drawing/2014/main" id="{99F9CC93-7CD1-D026-8316-05C5431762EB}"/>
              </a:ext>
            </a:extLst>
          </p:cNvPr>
          <p:cNvSpPr/>
          <p:nvPr/>
        </p:nvSpPr>
        <p:spPr>
          <a:xfrm>
            <a:off x="343847" y="995986"/>
            <a:ext cx="7903006"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3.2.1 Example </a:t>
            </a:r>
            <a:r>
              <a:rPr lang="en-ZA" sz="2000" b="1" dirty="0" err="1">
                <a:solidFill>
                  <a:schemeClr val="accent5">
                    <a:lumMod val="60000"/>
                    <a:lumOff val="40000"/>
                  </a:schemeClr>
                </a:solidFill>
                <a:latin typeface="Open Sans"/>
                <a:ea typeface="Open Sans" panose="020B0606030504020204" pitchFamily="34" charset="0"/>
                <a:cs typeface="Open Sans" panose="020B0606030504020204" pitchFamily="34" charset="0"/>
              </a:rPr>
              <a:t>gnut</a:t>
            </a: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-system</a:t>
            </a:r>
          </a:p>
        </p:txBody>
      </p:sp>
      <p:sp>
        <p:nvSpPr>
          <p:cNvPr id="8" name="Title 10">
            <a:extLst>
              <a:ext uri="{FF2B5EF4-FFF2-40B4-BE49-F238E27FC236}">
                <a16:creationId xmlns:a16="http://schemas.microsoft.com/office/drawing/2014/main" id="{32C761D6-9C11-72E3-D3F7-796296867930}"/>
              </a:ext>
            </a:extLst>
          </p:cNvPr>
          <p:cNvSpPr txBox="1">
            <a:spLocks/>
          </p:cNvSpPr>
          <p:nvPr/>
        </p:nvSpPr>
        <p:spPr>
          <a:xfrm>
            <a:off x="343847" y="150594"/>
            <a:ext cx="10767176" cy="7620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3.2 </a:t>
            </a:r>
            <a:r>
              <a:rPr lang="en-GB" sz="4400" dirty="0" err="1">
                <a:latin typeface="Open Sans"/>
                <a:ea typeface="Open Sans" panose="020B0606030504020204" pitchFamily="34" charset="0"/>
                <a:cs typeface="Open Sans" panose="020B0606030504020204" pitchFamily="34" charset="0"/>
                <a:sym typeface="Bodoni SvtyTwo ITC TT-Book"/>
              </a:rPr>
              <a:t>FlexTool</a:t>
            </a:r>
            <a:r>
              <a:rPr lang="en-GB" sz="4400" dirty="0">
                <a:latin typeface="Open Sans"/>
                <a:ea typeface="Open Sans" panose="020B0606030504020204" pitchFamily="34" charset="0"/>
                <a:cs typeface="Open Sans" panose="020B0606030504020204" pitchFamily="34" charset="0"/>
                <a:sym typeface="Bodoni SvtyTwo ITC TT-Book"/>
              </a:rPr>
              <a:t> Methodology</a:t>
            </a:r>
            <a:endParaRPr lang="en-US" dirty="0">
              <a:cs typeface="Calibri Light" panose="020F0302020204030204"/>
            </a:endParaRPr>
          </a:p>
        </p:txBody>
      </p:sp>
      <p:sp>
        <p:nvSpPr>
          <p:cNvPr id="34" name="TextBox 33">
            <a:extLst>
              <a:ext uri="{FF2B5EF4-FFF2-40B4-BE49-F238E27FC236}">
                <a16:creationId xmlns:a16="http://schemas.microsoft.com/office/drawing/2014/main" id="{FD6EB7DF-4907-FC59-A9B8-A8B87B857E7E}"/>
              </a:ext>
            </a:extLst>
          </p:cNvPr>
          <p:cNvSpPr txBox="1"/>
          <p:nvPr/>
        </p:nvSpPr>
        <p:spPr>
          <a:xfrm>
            <a:off x="742391" y="6166853"/>
            <a:ext cx="2823029"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b="1" dirty="0">
                <a:solidFill>
                  <a:srgbClr val="1D1C1D"/>
                </a:solidFill>
                <a:latin typeface="Open Sans"/>
              </a:rPr>
              <a:t>Source:</a:t>
            </a:r>
            <a:r>
              <a:rPr lang="en-US" sz="1000" dirty="0">
                <a:solidFill>
                  <a:srgbClr val="1D1C1D"/>
                </a:solidFill>
                <a:latin typeface="Open Sans"/>
              </a:rPr>
              <a:t>  IRENA (2020)</a:t>
            </a:r>
            <a:endParaRPr lang="en-US" sz="1000" dirty="0">
              <a:latin typeface="Open Sans"/>
            </a:endParaRPr>
          </a:p>
        </p:txBody>
      </p:sp>
      <p:sp>
        <p:nvSpPr>
          <p:cNvPr id="35" name="Google Shape;150;p21">
            <a:extLst>
              <a:ext uri="{FF2B5EF4-FFF2-40B4-BE49-F238E27FC236}">
                <a16:creationId xmlns:a16="http://schemas.microsoft.com/office/drawing/2014/main" id="{19706E1C-41F2-5FE4-B4F6-3A5ACAAE2259}"/>
              </a:ext>
            </a:extLst>
          </p:cNvPr>
          <p:cNvSpPr txBox="1">
            <a:spLocks/>
          </p:cNvSpPr>
          <p:nvPr/>
        </p:nvSpPr>
        <p:spPr>
          <a:xfrm>
            <a:off x="834318" y="2128930"/>
            <a:ext cx="2293324" cy="64265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1pPr>
            <a:lvl2pPr marR="0" lvl="1"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9pPr>
          </a:lstStyle>
          <a:p>
            <a:r>
              <a:rPr lang="en-GB" sz="1300" dirty="0">
                <a:latin typeface="Open Sans" panose="020B0606030504020204" pitchFamily="34" charset="0"/>
                <a:ea typeface="Open Sans" panose="020B0606030504020204" pitchFamily="34" charset="0"/>
                <a:cs typeface="Open Sans" panose="020B0606030504020204" pitchFamily="34" charset="0"/>
              </a:rPr>
              <a:t>Node group constraints: </a:t>
            </a:r>
          </a:p>
          <a:p>
            <a:r>
              <a:rPr lang="en-GB" sz="1300" dirty="0">
                <a:latin typeface="Open Sans"/>
                <a:ea typeface="Open Sans" panose="020B0606030504020204" pitchFamily="34" charset="0"/>
                <a:cs typeface="Open Sans" panose="020B0606030504020204" pitchFamily="34" charset="0"/>
              </a:rPr>
              <a:t>e.g., constraints on a country</a:t>
            </a:r>
          </a:p>
        </p:txBody>
      </p:sp>
      <p:sp>
        <p:nvSpPr>
          <p:cNvPr id="36" name="Google Shape;150;p21">
            <a:extLst>
              <a:ext uri="{FF2B5EF4-FFF2-40B4-BE49-F238E27FC236}">
                <a16:creationId xmlns:a16="http://schemas.microsoft.com/office/drawing/2014/main" id="{F4DDDEBD-4034-EADA-E48A-266B52FCA7AE}"/>
              </a:ext>
            </a:extLst>
          </p:cNvPr>
          <p:cNvSpPr txBox="1">
            <a:spLocks/>
          </p:cNvSpPr>
          <p:nvPr/>
        </p:nvSpPr>
        <p:spPr>
          <a:xfrm>
            <a:off x="3932256" y="1339079"/>
            <a:ext cx="2835873" cy="40011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1pPr>
            <a:lvl2pPr marR="0" lvl="1"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9pPr>
          </a:lstStyle>
          <a:p>
            <a:r>
              <a:rPr lang="en-GB" sz="1300" dirty="0">
                <a:latin typeface="Open Sans" panose="020B0606030504020204" pitchFamily="34" charset="0"/>
                <a:ea typeface="Open Sans" panose="020B0606030504020204" pitchFamily="34" charset="0"/>
                <a:cs typeface="Open Sans" panose="020B0606030504020204" pitchFamily="34" charset="0"/>
              </a:rPr>
              <a:t>Demands within each node</a:t>
            </a:r>
          </a:p>
        </p:txBody>
      </p:sp>
      <p:sp>
        <p:nvSpPr>
          <p:cNvPr id="37" name="Google Shape;150;p21">
            <a:extLst>
              <a:ext uri="{FF2B5EF4-FFF2-40B4-BE49-F238E27FC236}">
                <a16:creationId xmlns:a16="http://schemas.microsoft.com/office/drawing/2014/main" id="{6FABA03B-E21E-6ADA-86CB-92E05EA599D2}"/>
              </a:ext>
            </a:extLst>
          </p:cNvPr>
          <p:cNvSpPr txBox="1">
            <a:spLocks/>
          </p:cNvSpPr>
          <p:nvPr/>
        </p:nvSpPr>
        <p:spPr>
          <a:xfrm>
            <a:off x="8303620" y="1147894"/>
            <a:ext cx="3063232" cy="73305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1pPr>
            <a:lvl2pPr marR="0" lvl="1"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9pPr>
          </a:lstStyle>
          <a:p>
            <a:r>
              <a:rPr lang="en-GB" sz="1300" dirty="0">
                <a:latin typeface="Open Sans" panose="020B0606030504020204" pitchFamily="34" charset="0"/>
                <a:ea typeface="Open Sans" panose="020B0606030504020204" pitchFamily="34" charset="0"/>
                <a:cs typeface="Open Sans" panose="020B0606030504020204" pitchFamily="34" charset="0"/>
              </a:rPr>
              <a:t>Units within country to meet demand, with various constraints</a:t>
            </a:r>
          </a:p>
        </p:txBody>
      </p:sp>
    </p:spTree>
    <p:extLst>
      <p:ext uri="{BB962C8B-B14F-4D97-AF65-F5344CB8AC3E}">
        <p14:creationId xmlns:p14="http://schemas.microsoft.com/office/powerpoint/2010/main" val="2768109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6">
          <a:extLst>
            <a:ext uri="{FF2B5EF4-FFF2-40B4-BE49-F238E27FC236}">
              <a16:creationId xmlns:a16="http://schemas.microsoft.com/office/drawing/2014/main" id="{386AF606-4246-D794-8C11-67FC140E18CF}"/>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A0BD42AE-DE7D-DEFA-74BC-C80F5CD6E41B}"/>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11</a:t>
            </a:fld>
            <a:endParaRPr lang="sv-SE" sz="1000" b="1" dirty="0">
              <a:solidFill>
                <a:schemeClr val="bg1"/>
              </a:solidFill>
            </a:endParaRPr>
          </a:p>
        </p:txBody>
      </p:sp>
      <p:sp>
        <p:nvSpPr>
          <p:cNvPr id="7" name="Rectangle 6">
            <a:extLst>
              <a:ext uri="{FF2B5EF4-FFF2-40B4-BE49-F238E27FC236}">
                <a16:creationId xmlns:a16="http://schemas.microsoft.com/office/drawing/2014/main" id="{739854B0-FB45-EDD0-EF24-659226096C74}"/>
              </a:ext>
            </a:extLst>
          </p:cNvPr>
          <p:cNvSpPr/>
          <p:nvPr/>
        </p:nvSpPr>
        <p:spPr>
          <a:xfrm>
            <a:off x="343847" y="995986"/>
            <a:ext cx="7903006"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3.2.2 Operation modes</a:t>
            </a:r>
          </a:p>
        </p:txBody>
      </p:sp>
      <p:sp>
        <p:nvSpPr>
          <p:cNvPr id="8" name="Title 10">
            <a:extLst>
              <a:ext uri="{FF2B5EF4-FFF2-40B4-BE49-F238E27FC236}">
                <a16:creationId xmlns:a16="http://schemas.microsoft.com/office/drawing/2014/main" id="{1233886E-88ED-F32F-00C5-36DFE65DA7E6}"/>
              </a:ext>
            </a:extLst>
          </p:cNvPr>
          <p:cNvSpPr txBox="1">
            <a:spLocks/>
          </p:cNvSpPr>
          <p:nvPr/>
        </p:nvSpPr>
        <p:spPr>
          <a:xfrm>
            <a:off x="343847" y="150594"/>
            <a:ext cx="10767176" cy="7620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3.2 </a:t>
            </a:r>
            <a:r>
              <a:rPr lang="en-GB" sz="4400" dirty="0" err="1">
                <a:latin typeface="Open Sans"/>
                <a:ea typeface="Open Sans" panose="020B0606030504020204" pitchFamily="34" charset="0"/>
                <a:cs typeface="Open Sans" panose="020B0606030504020204" pitchFamily="34" charset="0"/>
                <a:sym typeface="Bodoni SvtyTwo ITC TT-Book"/>
              </a:rPr>
              <a:t>FlexTool</a:t>
            </a:r>
            <a:r>
              <a:rPr lang="en-GB" sz="4400" dirty="0">
                <a:latin typeface="Open Sans"/>
                <a:ea typeface="Open Sans" panose="020B0606030504020204" pitchFamily="34" charset="0"/>
                <a:cs typeface="Open Sans" panose="020B0606030504020204" pitchFamily="34" charset="0"/>
                <a:sym typeface="Bodoni SvtyTwo ITC TT-Book"/>
              </a:rPr>
              <a:t> Methodology</a:t>
            </a:r>
            <a:endParaRPr lang="en-US" dirty="0">
              <a:cs typeface="Calibri Light" panose="020F0302020204030204"/>
            </a:endParaRPr>
          </a:p>
        </p:txBody>
      </p:sp>
      <p:sp>
        <p:nvSpPr>
          <p:cNvPr id="2" name="Content Placeholder 8">
            <a:extLst>
              <a:ext uri="{FF2B5EF4-FFF2-40B4-BE49-F238E27FC236}">
                <a16:creationId xmlns:a16="http://schemas.microsoft.com/office/drawing/2014/main" id="{D66DD637-2DF4-503C-1695-F1D2C54481B5}"/>
              </a:ext>
            </a:extLst>
          </p:cNvPr>
          <p:cNvSpPr>
            <a:spLocks noGrp="1"/>
          </p:cNvSpPr>
          <p:nvPr>
            <p:ph idx="1"/>
          </p:nvPr>
        </p:nvSpPr>
        <p:spPr>
          <a:xfrm>
            <a:off x="343847" y="1647825"/>
            <a:ext cx="10767176" cy="4308047"/>
          </a:xfrm>
        </p:spPr>
        <p:txBody>
          <a:bodyPr vert="horz" lIns="91440" tIns="45720" rIns="91440" bIns="45720" rtlCol="0" anchor="t">
            <a:normAutofit/>
          </a:bodyPr>
          <a:lstStyle/>
          <a:p>
            <a:r>
              <a:rPr lang="en-US" b="1" dirty="0">
                <a:latin typeface="Open Sans" panose="020B0606030504020204" pitchFamily="34" charset="0"/>
                <a:ea typeface="Open Sans" panose="020B0606030504020204" pitchFamily="34" charset="0"/>
                <a:cs typeface="Open Sans" panose="020B0606030504020204" pitchFamily="34" charset="0"/>
              </a:rPr>
              <a:t>Dispatch:</a:t>
            </a:r>
            <a:r>
              <a:rPr lang="en-US" dirty="0">
                <a:latin typeface="Open Sans" panose="020B0606030504020204" pitchFamily="34" charset="0"/>
                <a:ea typeface="Open Sans" panose="020B0606030504020204" pitchFamily="34" charset="0"/>
                <a:cs typeface="Open Sans" panose="020B0606030504020204" pitchFamily="34" charset="0"/>
              </a:rPr>
              <a:t> </a:t>
            </a:r>
            <a:r>
              <a:rPr lang="en-US" dirty="0" err="1">
                <a:latin typeface="Open Sans" panose="020B0606030504020204" pitchFamily="34" charset="0"/>
                <a:ea typeface="Open Sans" panose="020B0606030504020204" pitchFamily="34" charset="0"/>
                <a:cs typeface="Open Sans" panose="020B0606030504020204" pitchFamily="34" charset="0"/>
              </a:rPr>
              <a:t>FlexTool</a:t>
            </a:r>
            <a:r>
              <a:rPr lang="en-US" dirty="0">
                <a:latin typeface="Open Sans" panose="020B0606030504020204" pitchFamily="34" charset="0"/>
                <a:ea typeface="Open Sans" panose="020B0606030504020204" pitchFamily="34" charset="0"/>
                <a:cs typeface="Open Sans" panose="020B0606030504020204" pitchFamily="34" charset="0"/>
              </a:rPr>
              <a:t> optimizes the operation of a predefined capacity. This mode can be used to study, for example:</a:t>
            </a:r>
          </a:p>
          <a:p>
            <a:pPr marL="342900" lvl="1" indent="-342900">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Current flexibility issues and existing capacity expansion plans.</a:t>
            </a:r>
          </a:p>
          <a:p>
            <a:pPr marL="342900" lvl="1" indent="-342900">
              <a:buFont typeface="Arial" panose="020B0604020202020204" pitchFamily="34" charset="0"/>
              <a:buChar char="•"/>
            </a:pPr>
            <a:r>
              <a:rPr lang="en-US" sz="2400" dirty="0">
                <a:latin typeface="Open Sans"/>
                <a:ea typeface="+mn-lt"/>
                <a:cs typeface="+mn-lt"/>
              </a:rPr>
              <a:t>CO</a:t>
            </a:r>
            <a:r>
              <a:rPr lang="en-US" sz="2400" baseline="-25000" dirty="0">
                <a:latin typeface="Open Sans"/>
                <a:ea typeface="+mn-lt"/>
                <a:cs typeface="+mn-lt"/>
              </a:rPr>
              <a:t>2</a:t>
            </a:r>
            <a:r>
              <a:rPr lang="en-US" sz="2400" dirty="0">
                <a:latin typeface="Open Sans"/>
                <a:ea typeface="+mn-lt"/>
                <a:cs typeface="+mn-lt"/>
              </a:rPr>
              <a:t> </a:t>
            </a:r>
            <a:r>
              <a:rPr lang="en-US" sz="2400" dirty="0">
                <a:latin typeface="Open Sans"/>
                <a:ea typeface="Open Sans" panose="020B0606030504020204" pitchFamily="34" charset="0"/>
                <a:cs typeface="Open Sans" panose="020B0606030504020204" pitchFamily="34" charset="0"/>
              </a:rPr>
              <a:t>reductions resulting from the capacity expansion plan.</a:t>
            </a:r>
          </a:p>
          <a:p>
            <a:pPr lvl="1"/>
            <a:endParaRPr lang="en-US" sz="2400" dirty="0">
              <a:latin typeface="Open Sans"/>
            </a:endParaRPr>
          </a:p>
          <a:p>
            <a:r>
              <a:rPr lang="en-US" b="1" dirty="0">
                <a:latin typeface="Open Sans" panose="020B0606030504020204" pitchFamily="34" charset="0"/>
                <a:ea typeface="Open Sans" panose="020B0606030504020204" pitchFamily="34" charset="0"/>
                <a:cs typeface="Open Sans" panose="020B0606030504020204" pitchFamily="34" charset="0"/>
              </a:rPr>
              <a:t>Invest: </a:t>
            </a:r>
            <a:r>
              <a:rPr lang="en-US" dirty="0" err="1">
                <a:latin typeface="Open Sans" panose="020B0606030504020204" pitchFamily="34" charset="0"/>
                <a:ea typeface="Open Sans" panose="020B0606030504020204" pitchFamily="34" charset="0"/>
                <a:cs typeface="Open Sans" panose="020B0606030504020204" pitchFamily="34" charset="0"/>
              </a:rPr>
              <a:t>FlexTool</a:t>
            </a:r>
            <a:r>
              <a:rPr lang="en-US" dirty="0">
                <a:latin typeface="Open Sans" panose="020B0606030504020204" pitchFamily="34" charset="0"/>
                <a:ea typeface="Open Sans" panose="020B0606030504020204" pitchFamily="34" charset="0"/>
                <a:cs typeface="Open Sans" panose="020B0606030504020204" pitchFamily="34" charset="0"/>
              </a:rPr>
              <a:t> can invest in new capacity to solve flexibility issues or to reduce operation costs.</a:t>
            </a:r>
          </a:p>
          <a:p>
            <a:pPr marL="342900" lvl="1" indent="-342900">
              <a:buFont typeface="Arial" panose="020B0604020202020204" pitchFamily="34" charset="0"/>
              <a:buChar char="•"/>
            </a:pPr>
            <a:r>
              <a:rPr lang="en-US" sz="2400" dirty="0">
                <a:latin typeface="Open Sans"/>
                <a:ea typeface="Open Sans" panose="020B0606030504020204" pitchFamily="34" charset="0"/>
                <a:cs typeface="Open Sans" panose="020B0606030504020204" pitchFamily="34" charset="0"/>
              </a:rPr>
              <a:t>Users can define limits to the number of allowed investments by adding constraints.</a:t>
            </a:r>
          </a:p>
          <a:p>
            <a:pPr marL="342900" lvl="1" indent="-342900">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For example, maximum variable renewable energy sources.</a:t>
            </a:r>
          </a:p>
        </p:txBody>
      </p:sp>
    </p:spTree>
    <p:extLst>
      <p:ext uri="{BB962C8B-B14F-4D97-AF65-F5344CB8AC3E}">
        <p14:creationId xmlns:p14="http://schemas.microsoft.com/office/powerpoint/2010/main" val="425008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6">
          <a:extLst>
            <a:ext uri="{FF2B5EF4-FFF2-40B4-BE49-F238E27FC236}">
              <a16:creationId xmlns:a16="http://schemas.microsoft.com/office/drawing/2014/main" id="{D4D02137-572F-6A76-434A-39CA197BDE7F}"/>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080679A5-583D-9CC0-2F4D-0D0C7B77BDC2}"/>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12</a:t>
            </a:fld>
            <a:endParaRPr lang="sv-SE" sz="1000" b="1" dirty="0">
              <a:solidFill>
                <a:schemeClr val="bg1"/>
              </a:solidFill>
            </a:endParaRPr>
          </a:p>
        </p:txBody>
      </p:sp>
      <p:sp>
        <p:nvSpPr>
          <p:cNvPr id="7" name="Rectangle 6">
            <a:extLst>
              <a:ext uri="{FF2B5EF4-FFF2-40B4-BE49-F238E27FC236}">
                <a16:creationId xmlns:a16="http://schemas.microsoft.com/office/drawing/2014/main" id="{FCF1A218-6282-EB49-37FD-5EB4E50DAC46}"/>
              </a:ext>
            </a:extLst>
          </p:cNvPr>
          <p:cNvSpPr/>
          <p:nvPr/>
        </p:nvSpPr>
        <p:spPr>
          <a:xfrm>
            <a:off x="343847" y="995986"/>
            <a:ext cx="7903006"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3.2.3 Storage Within </a:t>
            </a:r>
            <a:r>
              <a:rPr lang="en-ZA" sz="2000" b="1" dirty="0" err="1">
                <a:solidFill>
                  <a:schemeClr val="accent5">
                    <a:lumMod val="60000"/>
                    <a:lumOff val="40000"/>
                  </a:schemeClr>
                </a:solidFill>
                <a:latin typeface="Open Sans"/>
                <a:ea typeface="Open Sans" panose="020B0606030504020204" pitchFamily="34" charset="0"/>
                <a:cs typeface="Open Sans" panose="020B0606030504020204" pitchFamily="34" charset="0"/>
              </a:rPr>
              <a:t>FlexTool</a:t>
            </a:r>
            <a:endPar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endParaRPr>
          </a:p>
        </p:txBody>
      </p:sp>
      <p:sp>
        <p:nvSpPr>
          <p:cNvPr id="8" name="Title 10">
            <a:extLst>
              <a:ext uri="{FF2B5EF4-FFF2-40B4-BE49-F238E27FC236}">
                <a16:creationId xmlns:a16="http://schemas.microsoft.com/office/drawing/2014/main" id="{B4C8C460-470F-6D9C-C33B-289A23B3B222}"/>
              </a:ext>
            </a:extLst>
          </p:cNvPr>
          <p:cNvSpPr txBox="1">
            <a:spLocks/>
          </p:cNvSpPr>
          <p:nvPr/>
        </p:nvSpPr>
        <p:spPr>
          <a:xfrm>
            <a:off x="343847" y="150594"/>
            <a:ext cx="10767176" cy="7620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3.2 </a:t>
            </a:r>
            <a:r>
              <a:rPr lang="en-GB" sz="4400" dirty="0" err="1">
                <a:latin typeface="Open Sans"/>
                <a:ea typeface="Open Sans" panose="020B0606030504020204" pitchFamily="34" charset="0"/>
                <a:cs typeface="Open Sans" panose="020B0606030504020204" pitchFamily="34" charset="0"/>
                <a:sym typeface="Bodoni SvtyTwo ITC TT-Book"/>
              </a:rPr>
              <a:t>FlexTool</a:t>
            </a:r>
            <a:r>
              <a:rPr lang="en-GB" sz="4400" dirty="0">
                <a:latin typeface="Open Sans"/>
                <a:ea typeface="Open Sans" panose="020B0606030504020204" pitchFamily="34" charset="0"/>
                <a:cs typeface="Open Sans" panose="020B0606030504020204" pitchFamily="34" charset="0"/>
                <a:sym typeface="Bodoni SvtyTwo ITC TT-Book"/>
              </a:rPr>
              <a:t> Methodology</a:t>
            </a:r>
            <a:endParaRPr lang="en-US" dirty="0">
              <a:cs typeface="Calibri Light" panose="020F0302020204030204"/>
            </a:endParaRPr>
          </a:p>
        </p:txBody>
      </p:sp>
      <p:sp>
        <p:nvSpPr>
          <p:cNvPr id="2" name="Content Placeholder 8">
            <a:extLst>
              <a:ext uri="{FF2B5EF4-FFF2-40B4-BE49-F238E27FC236}">
                <a16:creationId xmlns:a16="http://schemas.microsoft.com/office/drawing/2014/main" id="{A3957041-CF65-0252-A68C-B0A18B3B785F}"/>
              </a:ext>
            </a:extLst>
          </p:cNvPr>
          <p:cNvSpPr>
            <a:spLocks noGrp="1"/>
          </p:cNvSpPr>
          <p:nvPr>
            <p:ph idx="1"/>
          </p:nvPr>
        </p:nvSpPr>
        <p:spPr>
          <a:xfrm>
            <a:off x="343846" y="1553967"/>
            <a:ext cx="11009953" cy="4529333"/>
          </a:xfrm>
        </p:spPr>
        <p:txBody>
          <a:bodyPr vert="horz" lIns="91440" tIns="45720" rIns="91440" bIns="45720" rtlCol="0" anchor="t">
            <a:noAutofit/>
          </a:bodyPr>
          <a:lstStyle/>
          <a:p>
            <a:pPr marL="342900" indent="-342900">
              <a:buFont typeface="Arial" panose="020B0604020202020204" pitchFamily="34" charset="0"/>
              <a:buChar char="•"/>
            </a:pPr>
            <a:r>
              <a:rPr lang="en-US" sz="2200" dirty="0">
                <a:latin typeface="Open Sans"/>
                <a:ea typeface="Open Sans" panose="020B0606030504020204" pitchFamily="34" charset="0"/>
                <a:cs typeface="Open Sans" panose="020B0606030504020204" pitchFamily="34" charset="0"/>
              </a:rPr>
              <a:t>Within </a:t>
            </a:r>
            <a:r>
              <a:rPr lang="en-US" sz="2200" dirty="0" err="1">
                <a:latin typeface="Open Sans"/>
                <a:ea typeface="Open Sans" panose="020B0606030504020204" pitchFamily="34" charset="0"/>
                <a:cs typeface="Open Sans" panose="020B0606030504020204" pitchFamily="34" charset="0"/>
              </a:rPr>
              <a:t>FlexTool</a:t>
            </a:r>
            <a:r>
              <a:rPr lang="en-US" sz="2200" dirty="0">
                <a:latin typeface="Open Sans"/>
                <a:ea typeface="Open Sans" panose="020B0606030504020204" pitchFamily="34" charset="0"/>
                <a:cs typeface="Open Sans" panose="020B0606030504020204" pitchFamily="34" charset="0"/>
              </a:rPr>
              <a:t> it is possible to model storage units.</a:t>
            </a:r>
          </a:p>
          <a:p>
            <a:pPr marL="342900" indent="-342900">
              <a:buFont typeface="Arial" panose="020B0604020202020204" pitchFamily="34" charset="0"/>
              <a:buChar char="•"/>
            </a:pPr>
            <a:r>
              <a:rPr lang="en-US" sz="2200" dirty="0">
                <a:latin typeface="Open Sans"/>
                <a:ea typeface="Open Sans" panose="020B0606030504020204" pitchFamily="34" charset="0"/>
                <a:cs typeface="Open Sans" panose="020B0606030504020204" pitchFamily="34" charset="0"/>
              </a:rPr>
              <a:t>These storage units store energy and release it later.</a:t>
            </a:r>
          </a:p>
          <a:p>
            <a:pPr lvl="1"/>
            <a:r>
              <a:rPr lang="en-US" sz="2200" dirty="0">
                <a:latin typeface="Open Sans" panose="020B0606030504020204" pitchFamily="34" charset="0"/>
                <a:ea typeface="Open Sans" panose="020B0606030504020204" pitchFamily="34" charset="0"/>
                <a:cs typeface="Open Sans" panose="020B0606030504020204" pitchFamily="34" charset="0"/>
              </a:rPr>
              <a:t>	- The basic units, for example battery storages, are very simple to model 	with 	</a:t>
            </a:r>
            <a:r>
              <a:rPr lang="en-US" sz="2200" dirty="0" err="1">
                <a:latin typeface="Open Sans" panose="020B0606030504020204" pitchFamily="34" charset="0"/>
                <a:ea typeface="Open Sans" panose="020B0606030504020204" pitchFamily="34" charset="0"/>
                <a:cs typeface="Open Sans" panose="020B0606030504020204" pitchFamily="34" charset="0"/>
              </a:rPr>
              <a:t>FlexTool</a:t>
            </a:r>
            <a:r>
              <a:rPr lang="en-US" sz="2200" dirty="0">
                <a:latin typeface="Open Sans" panose="020B0606030504020204" pitchFamily="34" charset="0"/>
                <a:ea typeface="Open Sans" panose="020B0606030504020204" pitchFamily="34" charset="0"/>
                <a:cs typeface="Open Sans" panose="020B0606030504020204" pitchFamily="34" charset="0"/>
              </a:rPr>
              <a:t>.</a:t>
            </a:r>
          </a:p>
          <a:p>
            <a:pPr lvl="1"/>
            <a:r>
              <a:rPr lang="en-US" sz="2200" dirty="0">
                <a:latin typeface="Open Sans"/>
                <a:ea typeface="Open Sans" panose="020B0606030504020204" pitchFamily="34" charset="0"/>
                <a:cs typeface="Open Sans" panose="020B0606030504020204" pitchFamily="34" charset="0"/>
              </a:rPr>
              <a:t>	- More advanced case studies can have storage charging units that store 	energy 	into a storage grid.</a:t>
            </a:r>
          </a:p>
          <a:p>
            <a:pPr marL="342900" lvl="1" indent="-342900">
              <a:buFont typeface="Arial" panose="020B0604020202020204" pitchFamily="34" charset="0"/>
              <a:buChar char="•"/>
            </a:pPr>
            <a:r>
              <a:rPr lang="en-US" sz="2200" dirty="0">
                <a:latin typeface="Open Sans" panose="020B0606030504020204" pitchFamily="34" charset="0"/>
                <a:ea typeface="Open Sans" panose="020B0606030504020204" pitchFamily="34" charset="0"/>
                <a:cs typeface="Open Sans" panose="020B0606030504020204" pitchFamily="34" charset="0"/>
              </a:rPr>
              <a:t>Storage discharge units are also possible, which convert stored energy back to the default grid.</a:t>
            </a:r>
          </a:p>
          <a:p>
            <a:pPr marL="342900" indent="-342900">
              <a:buFont typeface="Arial" panose="020B0604020202020204" pitchFamily="34" charset="0"/>
              <a:buChar char="•"/>
            </a:pPr>
            <a:r>
              <a:rPr lang="en-US" sz="2200" dirty="0">
                <a:latin typeface="Open Sans"/>
                <a:ea typeface="Open Sans" panose="020B0606030504020204" pitchFamily="34" charset="0"/>
                <a:cs typeface="Open Sans" panose="020B0606030504020204" pitchFamily="34" charset="0"/>
              </a:rPr>
              <a:t>It is possible to model different kinds of storage. For example, batteries, pumped hydro, and power-to-x</a:t>
            </a:r>
          </a:p>
          <a:p>
            <a:pPr marL="342900" indent="-342900">
              <a:buFont typeface="Arial" panose="020B0604020202020204" pitchFamily="34" charset="0"/>
              <a:buChar char="•"/>
            </a:pPr>
            <a:r>
              <a:rPr lang="en-US" sz="2200" dirty="0">
                <a:latin typeface="Open Sans" panose="020B0606030504020204" pitchFamily="34" charset="0"/>
                <a:ea typeface="Open Sans" panose="020B0606030504020204" pitchFamily="34" charset="0"/>
                <a:cs typeface="Open Sans" panose="020B0606030504020204" pitchFamily="34" charset="0"/>
              </a:rPr>
              <a:t>Users can study how storages benefit the energy systems in both the short and long-term.</a:t>
            </a:r>
          </a:p>
        </p:txBody>
      </p:sp>
    </p:spTree>
    <p:extLst>
      <p:ext uri="{BB962C8B-B14F-4D97-AF65-F5344CB8AC3E}">
        <p14:creationId xmlns:p14="http://schemas.microsoft.com/office/powerpoint/2010/main" val="9694183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6">
          <a:extLst>
            <a:ext uri="{FF2B5EF4-FFF2-40B4-BE49-F238E27FC236}">
              <a16:creationId xmlns:a16="http://schemas.microsoft.com/office/drawing/2014/main" id="{55384243-EEC2-F540-107E-B7435FD8C46B}"/>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52975FA1-DE18-9A4B-707E-6CF232594443}"/>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13</a:t>
            </a:fld>
            <a:endParaRPr lang="sv-SE" sz="1000" b="1" dirty="0">
              <a:solidFill>
                <a:schemeClr val="bg1"/>
              </a:solidFill>
            </a:endParaRPr>
          </a:p>
        </p:txBody>
      </p:sp>
      <p:sp>
        <p:nvSpPr>
          <p:cNvPr id="7" name="Rectangle 6">
            <a:extLst>
              <a:ext uri="{FF2B5EF4-FFF2-40B4-BE49-F238E27FC236}">
                <a16:creationId xmlns:a16="http://schemas.microsoft.com/office/drawing/2014/main" id="{E8F41811-B1BD-CF0E-E201-18D8836DFE69}"/>
              </a:ext>
            </a:extLst>
          </p:cNvPr>
          <p:cNvSpPr/>
          <p:nvPr/>
        </p:nvSpPr>
        <p:spPr>
          <a:xfrm>
            <a:off x="343847" y="995986"/>
            <a:ext cx="7903006"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3.2.4 Sector Coupling</a:t>
            </a:r>
          </a:p>
        </p:txBody>
      </p:sp>
      <p:sp>
        <p:nvSpPr>
          <p:cNvPr id="8" name="Title 10">
            <a:extLst>
              <a:ext uri="{FF2B5EF4-FFF2-40B4-BE49-F238E27FC236}">
                <a16:creationId xmlns:a16="http://schemas.microsoft.com/office/drawing/2014/main" id="{F8978115-8830-28C8-B748-43106A8A58F3}"/>
              </a:ext>
            </a:extLst>
          </p:cNvPr>
          <p:cNvSpPr txBox="1">
            <a:spLocks/>
          </p:cNvSpPr>
          <p:nvPr/>
        </p:nvSpPr>
        <p:spPr>
          <a:xfrm>
            <a:off x="343847" y="150594"/>
            <a:ext cx="10767176" cy="7620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3.2 </a:t>
            </a:r>
            <a:r>
              <a:rPr lang="en-GB" sz="4400" dirty="0" err="1">
                <a:latin typeface="Open Sans"/>
                <a:ea typeface="Open Sans" panose="020B0606030504020204" pitchFamily="34" charset="0"/>
                <a:cs typeface="Open Sans" panose="020B0606030504020204" pitchFamily="34" charset="0"/>
                <a:sym typeface="Bodoni SvtyTwo ITC TT-Book"/>
              </a:rPr>
              <a:t>FlexTool</a:t>
            </a:r>
            <a:r>
              <a:rPr lang="en-GB" sz="4400" dirty="0">
                <a:latin typeface="Open Sans"/>
                <a:ea typeface="Open Sans" panose="020B0606030504020204" pitchFamily="34" charset="0"/>
                <a:cs typeface="Open Sans" panose="020B0606030504020204" pitchFamily="34" charset="0"/>
                <a:sym typeface="Bodoni SvtyTwo ITC TT-Book"/>
              </a:rPr>
              <a:t> Methodology</a:t>
            </a:r>
            <a:endParaRPr lang="en-US" dirty="0">
              <a:cs typeface="Calibri Light" panose="020F0302020204030204"/>
            </a:endParaRPr>
          </a:p>
        </p:txBody>
      </p:sp>
      <p:sp>
        <p:nvSpPr>
          <p:cNvPr id="2" name="Content Placeholder 8">
            <a:extLst>
              <a:ext uri="{FF2B5EF4-FFF2-40B4-BE49-F238E27FC236}">
                <a16:creationId xmlns:a16="http://schemas.microsoft.com/office/drawing/2014/main" id="{066520EE-9BB3-8140-A1F4-4C47F8F7A3FE}"/>
              </a:ext>
            </a:extLst>
          </p:cNvPr>
          <p:cNvSpPr>
            <a:spLocks noGrp="1"/>
          </p:cNvSpPr>
          <p:nvPr>
            <p:ph idx="1"/>
          </p:nvPr>
        </p:nvSpPr>
        <p:spPr>
          <a:xfrm>
            <a:off x="469635" y="1622424"/>
            <a:ext cx="10767176" cy="4441611"/>
          </a:xfrm>
        </p:spPr>
        <p:txBody>
          <a:bodyPr vert="horz" lIns="91440" tIns="45720" rIns="91440" bIns="45720" rtlCol="0" anchor="t">
            <a:noAutofit/>
          </a:bodyPr>
          <a:lstStyle/>
          <a:p>
            <a:pPr marL="342900" indent="-342900">
              <a:buFont typeface="Arial" panose="020B0604020202020204" pitchFamily="34" charset="0"/>
              <a:buChar char="•"/>
            </a:pPr>
            <a:r>
              <a:rPr lang="en-US" sz="2200" dirty="0">
                <a:latin typeface="Open Sans" panose="020B0606030504020204" pitchFamily="34" charset="0"/>
                <a:ea typeface="Open Sans" panose="020B0606030504020204" pitchFamily="34" charset="0"/>
                <a:cs typeface="Open Sans" panose="020B0606030504020204" pitchFamily="34" charset="0"/>
              </a:rPr>
              <a:t>Sector coupling can often provide an important source of flexibility to the grid.</a:t>
            </a:r>
          </a:p>
          <a:p>
            <a:pPr marL="342900" indent="-342900">
              <a:buFont typeface="Arial" panose="020B0604020202020204" pitchFamily="34" charset="0"/>
              <a:buChar char="•"/>
            </a:pPr>
            <a:r>
              <a:rPr lang="en-US" sz="2200" dirty="0">
                <a:latin typeface="Open Sans" panose="020B0606030504020204" pitchFamily="34" charset="0"/>
                <a:ea typeface="Open Sans" panose="020B0606030504020204" pitchFamily="34" charset="0"/>
                <a:cs typeface="Open Sans" panose="020B0606030504020204" pitchFamily="34" charset="0"/>
              </a:rPr>
              <a:t>For example, processing sugar cane or tobacco for peak loads and surplus power.</a:t>
            </a:r>
          </a:p>
          <a:p>
            <a:pPr marL="342900" indent="-342900">
              <a:buFont typeface="Arial" panose="020B0604020202020204" pitchFamily="34" charset="0"/>
              <a:buChar char="•"/>
            </a:pPr>
            <a:r>
              <a:rPr lang="en-US" sz="2200" dirty="0">
                <a:latin typeface="Open Sans" panose="020B0606030504020204" pitchFamily="34" charset="0"/>
                <a:ea typeface="Open Sans" panose="020B0606030504020204" pitchFamily="34" charset="0"/>
                <a:cs typeface="Open Sans" panose="020B0606030504020204" pitchFamily="34" charset="0"/>
              </a:rPr>
              <a:t>Electric vehicle (EV) sector coupling example</a:t>
            </a:r>
            <a:r>
              <a:rPr lang="en-US" sz="2200" b="1" dirty="0">
                <a:latin typeface="Open Sans" panose="020B0606030504020204" pitchFamily="34" charset="0"/>
                <a:ea typeface="Open Sans" panose="020B0606030504020204" pitchFamily="34" charset="0"/>
                <a:cs typeface="Open Sans" panose="020B0606030504020204" pitchFamily="34" charset="0"/>
              </a:rPr>
              <a:t>:</a:t>
            </a:r>
          </a:p>
          <a:p>
            <a:pPr lvl="1"/>
            <a:r>
              <a:rPr lang="en-US" sz="2200" b="1" dirty="0">
                <a:latin typeface="Open Sans"/>
                <a:ea typeface="Open Sans" panose="020B0606030504020204" pitchFamily="34" charset="0"/>
                <a:cs typeface="Open Sans" panose="020B0606030504020204" pitchFamily="34" charset="0"/>
              </a:rPr>
              <a:t>	- Dummy EV charging</a:t>
            </a:r>
            <a:r>
              <a:rPr lang="en-US" sz="2200" dirty="0">
                <a:latin typeface="Open Sans"/>
                <a:ea typeface="Open Sans" panose="020B0606030504020204" pitchFamily="34" charset="0"/>
                <a:cs typeface="Open Sans" panose="020B0606030504020204" pitchFamily="34" charset="0"/>
              </a:rPr>
              <a:t>, where car owners charge their cars, but do not 	discharge into the grid.</a:t>
            </a:r>
          </a:p>
          <a:p>
            <a:pPr lvl="1"/>
            <a:r>
              <a:rPr lang="en-US" sz="2200" b="1" dirty="0">
                <a:latin typeface="Open Sans" panose="020B0606030504020204" pitchFamily="34" charset="0"/>
                <a:ea typeface="Open Sans" panose="020B0606030504020204" pitchFamily="34" charset="0"/>
                <a:cs typeface="Open Sans" panose="020B0606030504020204" pitchFamily="34" charset="0"/>
              </a:rPr>
              <a:t>	- Smart EV charging</a:t>
            </a:r>
            <a:r>
              <a:rPr lang="en-US" sz="2200" dirty="0">
                <a:latin typeface="Open Sans" panose="020B0606030504020204" pitchFamily="34" charset="0"/>
                <a:ea typeface="Open Sans" panose="020B0606030504020204" pitchFamily="34" charset="0"/>
                <a:cs typeface="Open Sans" panose="020B0606030504020204" pitchFamily="34" charset="0"/>
              </a:rPr>
              <a:t>, where a certain share of EV owners can shift their 	charging by a few hours to aid the grid.</a:t>
            </a:r>
          </a:p>
          <a:p>
            <a:pPr lvl="1"/>
            <a:r>
              <a:rPr lang="en-US" sz="2200" b="1" dirty="0">
                <a:latin typeface="Open Sans" panose="020B0606030504020204" pitchFamily="34" charset="0"/>
                <a:ea typeface="Open Sans" panose="020B0606030504020204" pitchFamily="34" charset="0"/>
                <a:cs typeface="Open Sans" panose="020B0606030504020204" pitchFamily="34" charset="0"/>
              </a:rPr>
              <a:t>	- EVs as storage</a:t>
            </a:r>
            <a:r>
              <a:rPr lang="en-US" sz="2200" dirty="0">
                <a:latin typeface="Open Sans" panose="020B0606030504020204" pitchFamily="34" charset="0"/>
                <a:ea typeface="Open Sans" panose="020B0606030504020204" pitchFamily="34" charset="0"/>
                <a:cs typeface="Open Sans" panose="020B0606030504020204" pitchFamily="34" charset="0"/>
              </a:rPr>
              <a:t>, where a certain </a:t>
            </a:r>
            <a:r>
              <a:rPr lang="en-GB" sz="2200" dirty="0">
                <a:latin typeface="Open Sans" panose="020B0606030504020204" pitchFamily="34" charset="0"/>
                <a:ea typeface="Open Sans" panose="020B0606030504020204" pitchFamily="34" charset="0"/>
                <a:cs typeface="Open Sans" panose="020B0606030504020204" pitchFamily="34" charset="0"/>
              </a:rPr>
              <a:t>proportion of car owners allow their car 	batteries to be used as balancing storages in the grid. This is known as 	vehicle to grid (V2G).</a:t>
            </a:r>
          </a:p>
          <a:p>
            <a:pPr marL="342900" indent="-342900">
              <a:buFont typeface="Arial" panose="020B0604020202020204" pitchFamily="34" charset="0"/>
              <a:buChar char="•"/>
            </a:pPr>
            <a:r>
              <a:rPr lang="en-US" sz="2200" dirty="0">
                <a:latin typeface="Open Sans"/>
                <a:ea typeface="Open Sans" panose="020B0606030504020204" pitchFamily="34" charset="0"/>
                <a:cs typeface="Open Sans" panose="020B0606030504020204" pitchFamily="34" charset="0"/>
              </a:rPr>
              <a:t>It is possible to model just one of these cases, or a mixture of all cases.</a:t>
            </a:r>
          </a:p>
        </p:txBody>
      </p:sp>
    </p:spTree>
    <p:extLst>
      <p:ext uri="{BB962C8B-B14F-4D97-AF65-F5344CB8AC3E}">
        <p14:creationId xmlns:p14="http://schemas.microsoft.com/office/powerpoint/2010/main" val="33381289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6">
          <a:extLst>
            <a:ext uri="{FF2B5EF4-FFF2-40B4-BE49-F238E27FC236}">
              <a16:creationId xmlns:a16="http://schemas.microsoft.com/office/drawing/2014/main" id="{E6122D04-D7A9-1A14-0112-2F732C657CB8}"/>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D76C2A77-144F-3406-9E79-E5F119CB348A}"/>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14</a:t>
            </a:fld>
            <a:endParaRPr lang="sv-SE" sz="1000" b="1" dirty="0">
              <a:solidFill>
                <a:schemeClr val="bg1"/>
              </a:solidFill>
            </a:endParaRPr>
          </a:p>
        </p:txBody>
      </p:sp>
      <p:sp>
        <p:nvSpPr>
          <p:cNvPr id="7" name="Rectangle 6">
            <a:extLst>
              <a:ext uri="{FF2B5EF4-FFF2-40B4-BE49-F238E27FC236}">
                <a16:creationId xmlns:a16="http://schemas.microsoft.com/office/drawing/2014/main" id="{45D62AE2-EE3B-E46F-2F76-CA41530A4BD8}"/>
              </a:ext>
            </a:extLst>
          </p:cNvPr>
          <p:cNvSpPr/>
          <p:nvPr/>
        </p:nvSpPr>
        <p:spPr>
          <a:xfrm>
            <a:off x="343847" y="995986"/>
            <a:ext cx="7903006"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3.2.5 Scenarios</a:t>
            </a:r>
          </a:p>
        </p:txBody>
      </p:sp>
      <p:sp>
        <p:nvSpPr>
          <p:cNvPr id="8" name="Title 10">
            <a:extLst>
              <a:ext uri="{FF2B5EF4-FFF2-40B4-BE49-F238E27FC236}">
                <a16:creationId xmlns:a16="http://schemas.microsoft.com/office/drawing/2014/main" id="{F1B0104A-1F5D-BB50-F640-5A08ABABE101}"/>
              </a:ext>
            </a:extLst>
          </p:cNvPr>
          <p:cNvSpPr txBox="1">
            <a:spLocks/>
          </p:cNvSpPr>
          <p:nvPr/>
        </p:nvSpPr>
        <p:spPr>
          <a:xfrm>
            <a:off x="343847" y="150594"/>
            <a:ext cx="10767176" cy="7620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3.2 </a:t>
            </a:r>
            <a:r>
              <a:rPr lang="en-GB" sz="4400" dirty="0" err="1">
                <a:latin typeface="Open Sans"/>
                <a:ea typeface="Open Sans" panose="020B0606030504020204" pitchFamily="34" charset="0"/>
                <a:cs typeface="Open Sans" panose="020B0606030504020204" pitchFamily="34" charset="0"/>
                <a:sym typeface="Bodoni SvtyTwo ITC TT-Book"/>
              </a:rPr>
              <a:t>FlexTool</a:t>
            </a:r>
            <a:r>
              <a:rPr lang="en-GB" sz="4400" dirty="0">
                <a:latin typeface="Open Sans"/>
                <a:ea typeface="Open Sans" panose="020B0606030504020204" pitchFamily="34" charset="0"/>
                <a:cs typeface="Open Sans" panose="020B0606030504020204" pitchFamily="34" charset="0"/>
                <a:sym typeface="Bodoni SvtyTwo ITC TT-Book"/>
              </a:rPr>
              <a:t> Methodology</a:t>
            </a:r>
            <a:endParaRPr lang="en-US" dirty="0">
              <a:cs typeface="Calibri Light" panose="020F0302020204030204"/>
            </a:endParaRPr>
          </a:p>
        </p:txBody>
      </p:sp>
      <p:sp>
        <p:nvSpPr>
          <p:cNvPr id="2" name="Content Placeholder 8">
            <a:extLst>
              <a:ext uri="{FF2B5EF4-FFF2-40B4-BE49-F238E27FC236}">
                <a16:creationId xmlns:a16="http://schemas.microsoft.com/office/drawing/2014/main" id="{4405523C-B9FD-CECD-7E5E-C8E64D4621FA}"/>
              </a:ext>
            </a:extLst>
          </p:cNvPr>
          <p:cNvSpPr>
            <a:spLocks noGrp="1"/>
          </p:cNvSpPr>
          <p:nvPr>
            <p:ph idx="1"/>
          </p:nvPr>
        </p:nvSpPr>
        <p:spPr>
          <a:xfrm>
            <a:off x="343847" y="1622425"/>
            <a:ext cx="11204686" cy="3969000"/>
          </a:xfrm>
        </p:spPr>
        <p:txBody>
          <a:bodyPr>
            <a:noAutofit/>
          </a:bodyPr>
          <a:lstStyle/>
          <a:p>
            <a:pPr marL="342900" indent="-342900">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Scenarios allow the user to make quick, small changes that do not change the baseline input data.</a:t>
            </a:r>
          </a:p>
          <a:p>
            <a:pPr marL="342900" indent="-342900">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It is possible to run many variations easily.</a:t>
            </a:r>
          </a:p>
          <a:p>
            <a:pPr marL="0" indent="0">
              <a:buNone/>
            </a:pPr>
            <a:r>
              <a:rPr lang="en-US" b="1" dirty="0">
                <a:latin typeface="Open Sans" panose="020B0606030504020204" pitchFamily="34" charset="0"/>
                <a:ea typeface="Open Sans" panose="020B0606030504020204" pitchFamily="34" charset="0"/>
                <a:cs typeface="Open Sans" panose="020B0606030504020204" pitchFamily="34" charset="0"/>
              </a:rPr>
              <a:t>How can scenarios be used?</a:t>
            </a:r>
          </a:p>
          <a:p>
            <a:pPr marL="342900" indent="-342900">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Making sensitivity analyses possible, e.g., what happens if we vary electricity demand </a:t>
            </a:r>
            <a:r>
              <a:rPr lang="en-GB" dirty="0">
                <a:latin typeface="Open Sans" panose="020B0606030504020204" pitchFamily="34" charset="0"/>
                <a:ea typeface="Open Sans" panose="020B0606030504020204" pitchFamily="34" charset="0"/>
                <a:cs typeface="Open Sans" panose="020B0606030504020204" pitchFamily="34" charset="0"/>
              </a:rPr>
              <a:t>±10%.</a:t>
            </a:r>
          </a:p>
          <a:p>
            <a:pPr marL="342900" indent="-342900">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Make changes to parameters, e.g., increase amount of solar in the system.</a:t>
            </a:r>
          </a:p>
          <a:p>
            <a:pPr marL="342900" indent="-342900">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Change operation mode of the model, e.g., dispatch and investment.</a:t>
            </a:r>
          </a:p>
          <a:p>
            <a:pPr marL="342900" indent="-342900">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Study the impacts of the parameters that control the constraints.</a:t>
            </a:r>
          </a:p>
          <a:p>
            <a:pPr marL="342900" indent="-342900">
              <a:buFont typeface="Arial" panose="020B0604020202020204" pitchFamily="34" charset="0"/>
              <a:buChar char="•"/>
            </a:pP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Study how changing the system topology, e.g. by increasing storage capacity will affect the system operations.</a:t>
            </a:r>
          </a:p>
          <a:p>
            <a:pPr marL="342900" indent="-342900">
              <a:buFont typeface="Arial" panose="020B0604020202020204" pitchFamily="34" charset="0"/>
              <a:buChar char="•"/>
            </a:pPr>
            <a:endParaRPr lang="en-US"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9555170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EF953F69-EC43-D710-5495-A812211FADAF}"/>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15</a:t>
            </a:fld>
            <a:endParaRPr lang="sv-SE" sz="1000" b="1" dirty="0">
              <a:solidFill>
                <a:schemeClr val="bg1"/>
              </a:solidFill>
            </a:endParaRPr>
          </a:p>
        </p:txBody>
      </p:sp>
      <p:sp>
        <p:nvSpPr>
          <p:cNvPr id="2" name="Slide Number Placeholder 5">
            <a:extLst>
              <a:ext uri="{FF2B5EF4-FFF2-40B4-BE49-F238E27FC236}">
                <a16:creationId xmlns:a16="http://schemas.microsoft.com/office/drawing/2014/main" id="{51BDC163-8BDF-21C1-48C3-1444207E838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15</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4" name="Title 10">
            <a:extLst>
              <a:ext uri="{FF2B5EF4-FFF2-40B4-BE49-F238E27FC236}">
                <a16:creationId xmlns:a16="http://schemas.microsoft.com/office/drawing/2014/main" id="{276B0536-8E35-8032-529F-574B89B964A7}"/>
              </a:ext>
            </a:extLst>
          </p:cNvPr>
          <p:cNvSpPr txBox="1">
            <a:spLocks/>
          </p:cNvSpPr>
          <p:nvPr/>
        </p:nvSpPr>
        <p:spPr>
          <a:xfrm>
            <a:off x="611167" y="8748"/>
            <a:ext cx="7651304" cy="95410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rPr>
              <a:t>Lecture 3.2 References</a:t>
            </a:r>
          </a:p>
        </p:txBody>
      </p:sp>
      <p:sp>
        <p:nvSpPr>
          <p:cNvPr id="7" name="TextBox 6">
            <a:extLst>
              <a:ext uri="{FF2B5EF4-FFF2-40B4-BE49-F238E27FC236}">
                <a16:creationId xmlns:a16="http://schemas.microsoft.com/office/drawing/2014/main" id="{FDB5F1F4-D97A-F898-F52D-CA221E5E94BD}"/>
              </a:ext>
            </a:extLst>
          </p:cNvPr>
          <p:cNvSpPr txBox="1"/>
          <p:nvPr/>
        </p:nvSpPr>
        <p:spPr>
          <a:xfrm>
            <a:off x="611167" y="1288761"/>
            <a:ext cx="10792954" cy="1015663"/>
          </a:xfrm>
          <a:prstGeom prst="rect">
            <a:avLst/>
          </a:prstGeom>
          <a:noFill/>
        </p:spPr>
        <p:txBody>
          <a:bodyPr wrap="square">
            <a:spAutoFit/>
          </a:bodyPr>
          <a:lstStyle/>
          <a:p>
            <a:pPr algn="just"/>
            <a:r>
              <a:rPr lang="en-US" sz="2000" dirty="0">
                <a:latin typeface="Open Sans" panose="020B0606030504020204" pitchFamily="34" charset="0"/>
                <a:ea typeface="Open Sans" panose="020B0606030504020204" pitchFamily="34" charset="0"/>
                <a:cs typeface="Open Sans" panose="020B0606030504020204" pitchFamily="34" charset="0"/>
              </a:rPr>
              <a:t>IRENA. 2020. IRENA </a:t>
            </a:r>
            <a:r>
              <a:rPr lang="en-US" sz="2000" dirty="0" err="1">
                <a:latin typeface="Open Sans" panose="020B0606030504020204" pitchFamily="34" charset="0"/>
                <a:ea typeface="Open Sans" panose="020B0606030504020204" pitchFamily="34" charset="0"/>
                <a:cs typeface="Open Sans" panose="020B0606030504020204" pitchFamily="34" charset="0"/>
              </a:rPr>
              <a:t>FlexTool</a:t>
            </a:r>
            <a:r>
              <a:rPr lang="en-US" sz="2000" dirty="0">
                <a:latin typeface="Open Sans" panose="020B0606030504020204" pitchFamily="34" charset="0"/>
                <a:ea typeface="Open Sans" panose="020B0606030504020204" pitchFamily="34" charset="0"/>
                <a:cs typeface="Open Sans" panose="020B0606030504020204" pitchFamily="34" charset="0"/>
              </a:rPr>
              <a:t> Basic Training. </a:t>
            </a:r>
            <a:r>
              <a:rPr lang="en-US" sz="2000" dirty="0">
                <a:latin typeface="Open Sans" panose="020B0606030504020204" pitchFamily="34" charset="0"/>
                <a:ea typeface="Open Sans" panose="020B0606030504020204" pitchFamily="34" charset="0"/>
                <a:cs typeface="Open Sans" panose="020B0606030504020204" pitchFamily="34" charset="0"/>
                <a:hlinkClick r:id="rId3"/>
              </a:rPr>
              <a:t>https://www.irena.org/-/media/Irena/Files/IRENA-flextool/IRENA_FlexTool_BasicTraining.pdf</a:t>
            </a:r>
            <a:r>
              <a:rPr lang="en-US" sz="2000" dirty="0">
                <a:latin typeface="Open Sans" panose="020B0606030504020204" pitchFamily="34" charset="0"/>
                <a:ea typeface="Open Sans" panose="020B0606030504020204" pitchFamily="34" charset="0"/>
                <a:cs typeface="Open Sans" panose="020B0606030504020204" pitchFamily="34" charset="0"/>
              </a:rPr>
              <a:t>  </a:t>
            </a:r>
          </a:p>
          <a:p>
            <a:pPr algn="just"/>
            <a:endParaRPr lang="en-GB" sz="20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9640617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6">
          <a:extLst>
            <a:ext uri="{FF2B5EF4-FFF2-40B4-BE49-F238E27FC236}">
              <a16:creationId xmlns:a16="http://schemas.microsoft.com/office/drawing/2014/main" id="{925C06AD-5107-1831-9833-7CEA1BEDEE2A}"/>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B34FAA96-D117-92F6-DAF0-E8203B995986}"/>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16</a:t>
            </a:fld>
            <a:endParaRPr lang="sv-SE" sz="1000" b="1" dirty="0">
              <a:solidFill>
                <a:schemeClr val="bg1"/>
              </a:solidFill>
            </a:endParaRPr>
          </a:p>
        </p:txBody>
      </p:sp>
      <p:sp>
        <p:nvSpPr>
          <p:cNvPr id="7" name="Rectangle 6">
            <a:extLst>
              <a:ext uri="{FF2B5EF4-FFF2-40B4-BE49-F238E27FC236}">
                <a16:creationId xmlns:a16="http://schemas.microsoft.com/office/drawing/2014/main" id="{E73DA614-5D0D-6E8A-DA31-D9C9F1E5B2F4}"/>
              </a:ext>
            </a:extLst>
          </p:cNvPr>
          <p:cNvSpPr/>
          <p:nvPr/>
        </p:nvSpPr>
        <p:spPr>
          <a:xfrm>
            <a:off x="343847" y="995986"/>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3.3.1 Input Data</a:t>
            </a:r>
          </a:p>
        </p:txBody>
      </p:sp>
      <p:sp>
        <p:nvSpPr>
          <p:cNvPr id="8" name="Title 10">
            <a:extLst>
              <a:ext uri="{FF2B5EF4-FFF2-40B4-BE49-F238E27FC236}">
                <a16:creationId xmlns:a16="http://schemas.microsoft.com/office/drawing/2014/main" id="{9BCD5E22-4D66-EDD2-C373-3CC031AD46AB}"/>
              </a:ext>
            </a:extLst>
          </p:cNvPr>
          <p:cNvSpPr txBox="1">
            <a:spLocks/>
          </p:cNvSpPr>
          <p:nvPr/>
        </p:nvSpPr>
        <p:spPr>
          <a:xfrm>
            <a:off x="343847" y="150594"/>
            <a:ext cx="10767176" cy="7620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3.3 Using </a:t>
            </a:r>
            <a:r>
              <a:rPr lang="en-GB" sz="4400" dirty="0" err="1">
                <a:latin typeface="Open Sans"/>
                <a:ea typeface="Open Sans" panose="020B0606030504020204" pitchFamily="34" charset="0"/>
                <a:cs typeface="Open Sans" panose="020B0606030504020204" pitchFamily="34" charset="0"/>
                <a:sym typeface="Bodoni SvtyTwo ITC TT-Book"/>
              </a:rPr>
              <a:t>FlexTool</a:t>
            </a:r>
            <a:endParaRPr lang="en-US" dirty="0">
              <a:cs typeface="Calibri Light" panose="020F0302020204030204"/>
            </a:endParaRPr>
          </a:p>
        </p:txBody>
      </p:sp>
      <p:sp>
        <p:nvSpPr>
          <p:cNvPr id="5" name="Content Placeholder 8">
            <a:extLst>
              <a:ext uri="{FF2B5EF4-FFF2-40B4-BE49-F238E27FC236}">
                <a16:creationId xmlns:a16="http://schemas.microsoft.com/office/drawing/2014/main" id="{9197CDAA-32A5-779F-C050-4609876B944D}"/>
              </a:ext>
            </a:extLst>
          </p:cNvPr>
          <p:cNvSpPr>
            <a:spLocks noGrp="1"/>
          </p:cNvSpPr>
          <p:nvPr>
            <p:ph idx="1"/>
          </p:nvPr>
        </p:nvSpPr>
        <p:spPr>
          <a:xfrm>
            <a:off x="343847" y="1578020"/>
            <a:ext cx="10515600" cy="3701960"/>
          </a:xfrm>
        </p:spPr>
        <p:txBody>
          <a:bodyPr vert="horz" lIns="91440" tIns="45720" rIns="91440" bIns="45720" rtlCol="0" anchor="t">
            <a:normAutofit/>
          </a:bodyPr>
          <a:lstStyle/>
          <a:p>
            <a:pPr marL="342900" indent="-342900">
              <a:buFont typeface="Arial" panose="020B0604020202020204" pitchFamily="34" charset="0"/>
              <a:buChar char="•"/>
            </a:pPr>
            <a:r>
              <a:rPr lang="en-US" sz="2000" dirty="0">
                <a:latin typeface="Open Sans"/>
                <a:ea typeface="Open Sans" panose="020B0606030504020204" pitchFamily="34" charset="0"/>
                <a:cs typeface="Open Sans" panose="020B0606030504020204" pitchFamily="34" charset="0"/>
              </a:rPr>
              <a:t>The input data for </a:t>
            </a:r>
            <a:r>
              <a:rPr lang="en-US" sz="2000" dirty="0" err="1">
                <a:latin typeface="Open Sans"/>
                <a:ea typeface="Open Sans" panose="020B0606030504020204" pitchFamily="34" charset="0"/>
                <a:cs typeface="Open Sans" panose="020B0606030504020204" pitchFamily="34" charset="0"/>
              </a:rPr>
              <a:t>FlexTool</a:t>
            </a:r>
            <a:r>
              <a:rPr lang="en-US" sz="2000" dirty="0">
                <a:latin typeface="Open Sans"/>
                <a:ea typeface="Open Sans" panose="020B0606030504020204" pitchFamily="34" charset="0"/>
                <a:cs typeface="Open Sans" panose="020B0606030504020204" pitchFamily="34" charset="0"/>
              </a:rPr>
              <a:t> is defined in Excel spreadsheets.</a:t>
            </a:r>
          </a:p>
          <a:p>
            <a:pPr marL="342900" indent="-342900">
              <a:buFont typeface="Arial" panose="020B0604020202020204" pitchFamily="34" charset="0"/>
              <a:buChar char="•"/>
            </a:pPr>
            <a:r>
              <a:rPr lang="en-US" sz="2000" dirty="0">
                <a:latin typeface="Open Sans"/>
                <a:ea typeface="Open Sans" panose="020B0606030504020204" pitchFamily="34" charset="0"/>
                <a:cs typeface="Open Sans" panose="020B0606030504020204" pitchFamily="34" charset="0"/>
              </a:rPr>
              <a:t>For </a:t>
            </a:r>
            <a:r>
              <a:rPr lang="en-US" sz="2000" dirty="0">
                <a:latin typeface="Open Sans"/>
              </a:rPr>
              <a:t>example, within</a:t>
            </a:r>
            <a:r>
              <a:rPr lang="en-US" sz="2000" dirty="0">
                <a:latin typeface="Open Sans"/>
                <a:ea typeface="Open Sans" panose="020B0606030504020204" pitchFamily="34" charset="0"/>
                <a:cs typeface="Open Sans" panose="020B0606030504020204" pitchFamily="34" charset="0"/>
              </a:rPr>
              <a:t> the folder </a:t>
            </a:r>
            <a:r>
              <a:rPr lang="en-US" sz="2000" dirty="0" err="1">
                <a:latin typeface="Open Sans"/>
                <a:ea typeface="Open Sans" panose="020B0606030504020204" pitchFamily="34" charset="0"/>
                <a:cs typeface="Open Sans" panose="020B0606030504020204" pitchFamily="34" charset="0"/>
              </a:rPr>
              <a:t>InputData</a:t>
            </a:r>
            <a:r>
              <a:rPr lang="en-US" sz="2000" dirty="0">
                <a:latin typeface="Open Sans"/>
                <a:ea typeface="Open Sans" panose="020B0606030504020204" pitchFamily="34" charset="0"/>
                <a:cs typeface="Open Sans" panose="020B0606030504020204" pitchFamily="34" charset="0"/>
              </a:rPr>
              <a:t> and file demoModel-1.xlsm</a:t>
            </a:r>
          </a:p>
        </p:txBody>
      </p:sp>
      <p:pic>
        <p:nvPicPr>
          <p:cNvPr id="11" name="Picture 10">
            <a:extLst>
              <a:ext uri="{FF2B5EF4-FFF2-40B4-BE49-F238E27FC236}">
                <a16:creationId xmlns:a16="http://schemas.microsoft.com/office/drawing/2014/main" id="{516A4C5C-2B7E-124F-4440-A6CCB377E6C3}"/>
              </a:ext>
            </a:extLst>
          </p:cNvPr>
          <p:cNvPicPr>
            <a:picLocks noChangeAspect="1"/>
          </p:cNvPicPr>
          <p:nvPr/>
        </p:nvPicPr>
        <p:blipFill>
          <a:blip r:embed="rId3"/>
          <a:stretch>
            <a:fillRect/>
          </a:stretch>
        </p:blipFill>
        <p:spPr>
          <a:xfrm>
            <a:off x="8335260" y="2969977"/>
            <a:ext cx="2863459" cy="1396655"/>
          </a:xfrm>
          <a:prstGeom prst="rect">
            <a:avLst/>
          </a:prstGeom>
        </p:spPr>
      </p:pic>
      <p:cxnSp>
        <p:nvCxnSpPr>
          <p:cNvPr id="12" name="Straight Arrow Connector 11">
            <a:extLst>
              <a:ext uri="{FF2B5EF4-FFF2-40B4-BE49-F238E27FC236}">
                <a16:creationId xmlns:a16="http://schemas.microsoft.com/office/drawing/2014/main" id="{E305CBA7-5C04-2917-F0A9-64F2DDE0D905}"/>
              </a:ext>
            </a:extLst>
          </p:cNvPr>
          <p:cNvCxnSpPr>
            <a:cxnSpLocks/>
            <a:stCxn id="50" idx="2"/>
          </p:cNvCxnSpPr>
          <p:nvPr/>
        </p:nvCxnSpPr>
        <p:spPr>
          <a:xfrm>
            <a:off x="7230337" y="3521911"/>
            <a:ext cx="1273747" cy="476185"/>
          </a:xfrm>
          <a:prstGeom prst="straightConnector1">
            <a:avLst/>
          </a:prstGeom>
          <a:ln w="28575">
            <a:tailEnd type="triangle"/>
          </a:ln>
        </p:spPr>
        <p:style>
          <a:lnRef idx="3">
            <a:schemeClr val="accent2"/>
          </a:lnRef>
          <a:fillRef idx="0">
            <a:schemeClr val="accent2"/>
          </a:fillRef>
          <a:effectRef idx="2">
            <a:schemeClr val="accent2"/>
          </a:effectRef>
          <a:fontRef idx="minor">
            <a:schemeClr val="tx1"/>
          </a:fontRef>
        </p:style>
      </p:cxnSp>
      <p:sp>
        <p:nvSpPr>
          <p:cNvPr id="48" name="TextBox 47">
            <a:extLst>
              <a:ext uri="{FF2B5EF4-FFF2-40B4-BE49-F238E27FC236}">
                <a16:creationId xmlns:a16="http://schemas.microsoft.com/office/drawing/2014/main" id="{263D634F-80F7-365D-BD05-598359D912ED}"/>
              </a:ext>
            </a:extLst>
          </p:cNvPr>
          <p:cNvSpPr txBox="1"/>
          <p:nvPr/>
        </p:nvSpPr>
        <p:spPr>
          <a:xfrm>
            <a:off x="9311797" y="2377004"/>
            <a:ext cx="2358137" cy="246221"/>
          </a:xfrm>
          <a:prstGeom prst="rect">
            <a:avLst/>
          </a:prstGeom>
          <a:noFill/>
          <a:ln w="952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wrap="square" rtlCol="0">
            <a:spAutoFit/>
          </a:bodyPr>
          <a:lstStyle/>
          <a:p>
            <a:r>
              <a:rPr lang="en-US" sz="1000"/>
              <a:t>Light blue cells are for numeric values</a:t>
            </a:r>
          </a:p>
        </p:txBody>
      </p:sp>
      <p:cxnSp>
        <p:nvCxnSpPr>
          <p:cNvPr id="49" name="Straight Arrow Connector 48">
            <a:extLst>
              <a:ext uri="{FF2B5EF4-FFF2-40B4-BE49-F238E27FC236}">
                <a16:creationId xmlns:a16="http://schemas.microsoft.com/office/drawing/2014/main" id="{38B3D7EB-2133-7BCD-A88D-780AD3CFF134}"/>
              </a:ext>
            </a:extLst>
          </p:cNvPr>
          <p:cNvCxnSpPr>
            <a:cxnSpLocks/>
            <a:stCxn id="48" idx="2"/>
          </p:cNvCxnSpPr>
          <p:nvPr/>
        </p:nvCxnSpPr>
        <p:spPr>
          <a:xfrm flipH="1">
            <a:off x="9752838" y="2623225"/>
            <a:ext cx="738028" cy="1151423"/>
          </a:xfrm>
          <a:prstGeom prst="straightConnector1">
            <a:avLst/>
          </a:prstGeom>
          <a:ln w="28575">
            <a:tailEnd type="triangle"/>
          </a:ln>
        </p:spPr>
        <p:style>
          <a:lnRef idx="3">
            <a:schemeClr val="accent2"/>
          </a:lnRef>
          <a:fillRef idx="0">
            <a:schemeClr val="accent2"/>
          </a:fillRef>
          <a:effectRef idx="2">
            <a:schemeClr val="accent2"/>
          </a:effectRef>
          <a:fontRef idx="minor">
            <a:schemeClr val="tx1"/>
          </a:fontRef>
        </p:style>
      </p:cxnSp>
      <p:sp>
        <p:nvSpPr>
          <p:cNvPr id="50" name="TextBox 49">
            <a:extLst>
              <a:ext uri="{FF2B5EF4-FFF2-40B4-BE49-F238E27FC236}">
                <a16:creationId xmlns:a16="http://schemas.microsoft.com/office/drawing/2014/main" id="{93B68C4C-A02D-2F98-D6D5-2E15C3FBBFE3}"/>
              </a:ext>
            </a:extLst>
          </p:cNvPr>
          <p:cNvSpPr txBox="1"/>
          <p:nvPr/>
        </p:nvSpPr>
        <p:spPr>
          <a:xfrm>
            <a:off x="6280495" y="2967913"/>
            <a:ext cx="1899684" cy="553998"/>
          </a:xfrm>
          <a:prstGeom prst="rect">
            <a:avLst/>
          </a:prstGeom>
          <a:noFill/>
          <a:ln w="952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wrap="square" lIns="91440" tIns="45720" rIns="91440" bIns="45720" rtlCol="0" anchor="t">
            <a:spAutoFit/>
          </a:bodyPr>
          <a:lstStyle/>
          <a:p>
            <a:r>
              <a:rPr lang="en-US" sz="1000" dirty="0"/>
              <a:t>Violet cells are for text that defines the names of nodes, grids, unit types, or fuels</a:t>
            </a:r>
          </a:p>
        </p:txBody>
      </p:sp>
      <p:pic>
        <p:nvPicPr>
          <p:cNvPr id="51" name="Picture 50">
            <a:extLst>
              <a:ext uri="{FF2B5EF4-FFF2-40B4-BE49-F238E27FC236}">
                <a16:creationId xmlns:a16="http://schemas.microsoft.com/office/drawing/2014/main" id="{EB224A7F-4015-D2DC-B0DF-91C1213F656E}"/>
              </a:ext>
            </a:extLst>
          </p:cNvPr>
          <p:cNvPicPr>
            <a:picLocks noChangeAspect="1"/>
          </p:cNvPicPr>
          <p:nvPr/>
        </p:nvPicPr>
        <p:blipFill>
          <a:blip r:embed="rId4"/>
          <a:stretch>
            <a:fillRect/>
          </a:stretch>
        </p:blipFill>
        <p:spPr>
          <a:xfrm>
            <a:off x="514295" y="4371278"/>
            <a:ext cx="5041303" cy="1511225"/>
          </a:xfrm>
          <a:prstGeom prst="rect">
            <a:avLst/>
          </a:prstGeom>
        </p:spPr>
      </p:pic>
      <p:cxnSp>
        <p:nvCxnSpPr>
          <p:cNvPr id="52" name="Straight Arrow Connector 51">
            <a:extLst>
              <a:ext uri="{FF2B5EF4-FFF2-40B4-BE49-F238E27FC236}">
                <a16:creationId xmlns:a16="http://schemas.microsoft.com/office/drawing/2014/main" id="{D0935718-91B2-8D6C-C3CA-07C8E3641DC7}"/>
              </a:ext>
            </a:extLst>
          </p:cNvPr>
          <p:cNvCxnSpPr>
            <a:cxnSpLocks/>
          </p:cNvCxnSpPr>
          <p:nvPr/>
        </p:nvCxnSpPr>
        <p:spPr>
          <a:xfrm>
            <a:off x="2355808" y="4258767"/>
            <a:ext cx="60250" cy="886860"/>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sp>
        <p:nvSpPr>
          <p:cNvPr id="53" name="TextBox 52">
            <a:extLst>
              <a:ext uri="{FF2B5EF4-FFF2-40B4-BE49-F238E27FC236}">
                <a16:creationId xmlns:a16="http://schemas.microsoft.com/office/drawing/2014/main" id="{5F961283-474B-A661-CB50-AE57EF70D025}"/>
              </a:ext>
            </a:extLst>
          </p:cNvPr>
          <p:cNvSpPr txBox="1"/>
          <p:nvPr/>
        </p:nvSpPr>
        <p:spPr>
          <a:xfrm>
            <a:off x="756672" y="3858657"/>
            <a:ext cx="3568996" cy="400110"/>
          </a:xfrm>
          <a:prstGeom prst="rect">
            <a:avLst/>
          </a:prstGeom>
          <a:noFill/>
          <a:ln w="952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wrap="square" rtlCol="0">
            <a:spAutoFit/>
          </a:bodyPr>
          <a:lstStyle/>
          <a:p>
            <a:r>
              <a:rPr lang="en-US" sz="1000"/>
              <a:t>Dark blue cells have dropdown menus to choose names defined in violet or green cells</a:t>
            </a:r>
          </a:p>
        </p:txBody>
      </p:sp>
      <p:pic>
        <p:nvPicPr>
          <p:cNvPr id="54" name="Picture 53">
            <a:extLst>
              <a:ext uri="{FF2B5EF4-FFF2-40B4-BE49-F238E27FC236}">
                <a16:creationId xmlns:a16="http://schemas.microsoft.com/office/drawing/2014/main" id="{A214AB82-FE9B-F6B4-CE12-DBDB928ECC69}"/>
              </a:ext>
            </a:extLst>
          </p:cNvPr>
          <p:cNvPicPr>
            <a:picLocks noChangeAspect="1"/>
          </p:cNvPicPr>
          <p:nvPr/>
        </p:nvPicPr>
        <p:blipFill>
          <a:blip r:embed="rId5"/>
          <a:stretch>
            <a:fillRect/>
          </a:stretch>
        </p:blipFill>
        <p:spPr>
          <a:xfrm>
            <a:off x="5816097" y="4652946"/>
            <a:ext cx="1923474" cy="1207164"/>
          </a:xfrm>
          <a:prstGeom prst="rect">
            <a:avLst/>
          </a:prstGeom>
        </p:spPr>
      </p:pic>
      <p:cxnSp>
        <p:nvCxnSpPr>
          <p:cNvPr id="55" name="Straight Arrow Connector 54">
            <a:extLst>
              <a:ext uri="{FF2B5EF4-FFF2-40B4-BE49-F238E27FC236}">
                <a16:creationId xmlns:a16="http://schemas.microsoft.com/office/drawing/2014/main" id="{99148132-C0B0-E082-6A1C-535193BA8D70}"/>
              </a:ext>
            </a:extLst>
          </p:cNvPr>
          <p:cNvCxnSpPr>
            <a:cxnSpLocks/>
          </p:cNvCxnSpPr>
          <p:nvPr/>
        </p:nvCxnSpPr>
        <p:spPr>
          <a:xfrm flipH="1" flipV="1">
            <a:off x="7579259" y="4922678"/>
            <a:ext cx="693690" cy="206453"/>
          </a:xfrm>
          <a:prstGeom prst="straightConnector1">
            <a:avLst/>
          </a:prstGeom>
          <a:ln w="28575">
            <a:tailEnd type="triangle"/>
          </a:ln>
        </p:spPr>
        <p:style>
          <a:lnRef idx="2">
            <a:schemeClr val="accent2"/>
          </a:lnRef>
          <a:fillRef idx="0">
            <a:schemeClr val="accent2"/>
          </a:fillRef>
          <a:effectRef idx="1">
            <a:schemeClr val="accent2"/>
          </a:effectRef>
          <a:fontRef idx="minor">
            <a:schemeClr val="tx1"/>
          </a:fontRef>
        </p:style>
      </p:cxnSp>
      <p:sp>
        <p:nvSpPr>
          <p:cNvPr id="56" name="TextBox 55">
            <a:extLst>
              <a:ext uri="{FF2B5EF4-FFF2-40B4-BE49-F238E27FC236}">
                <a16:creationId xmlns:a16="http://schemas.microsoft.com/office/drawing/2014/main" id="{715529BD-5CCD-62C6-E6A9-A3A139F79E3E}"/>
              </a:ext>
            </a:extLst>
          </p:cNvPr>
          <p:cNvSpPr txBox="1"/>
          <p:nvPr/>
        </p:nvSpPr>
        <p:spPr>
          <a:xfrm>
            <a:off x="8272949" y="5013773"/>
            <a:ext cx="3341350" cy="400110"/>
          </a:xfrm>
          <a:prstGeom prst="rect">
            <a:avLst/>
          </a:prstGeom>
          <a:noFill/>
          <a:ln w="952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wrap="square" rtlCol="0">
            <a:spAutoFit/>
          </a:bodyPr>
          <a:lstStyle/>
          <a:p>
            <a:r>
              <a:rPr lang="en-US" sz="1000"/>
              <a:t>Green cells define the names of the time series that are needed in the ‘units’ sheet.</a:t>
            </a:r>
          </a:p>
        </p:txBody>
      </p:sp>
      <p:sp>
        <p:nvSpPr>
          <p:cNvPr id="57" name="Oval 56">
            <a:extLst>
              <a:ext uri="{FF2B5EF4-FFF2-40B4-BE49-F238E27FC236}">
                <a16:creationId xmlns:a16="http://schemas.microsoft.com/office/drawing/2014/main" id="{2E4E29F0-3282-59A7-F76F-8853D9134112}"/>
              </a:ext>
            </a:extLst>
          </p:cNvPr>
          <p:cNvSpPr/>
          <p:nvPr/>
        </p:nvSpPr>
        <p:spPr>
          <a:xfrm>
            <a:off x="5879084" y="2883571"/>
            <a:ext cx="304184" cy="304724"/>
          </a:xfrm>
          <a:prstGeom prst="ellipse">
            <a:avLst/>
          </a:prstGeom>
          <a:noFill/>
          <a:ln w="2857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r>
              <a:rPr lang="en-US" dirty="0"/>
              <a:t>1</a:t>
            </a:r>
          </a:p>
        </p:txBody>
      </p:sp>
      <p:sp>
        <p:nvSpPr>
          <p:cNvPr id="58" name="Oval 57">
            <a:extLst>
              <a:ext uri="{FF2B5EF4-FFF2-40B4-BE49-F238E27FC236}">
                <a16:creationId xmlns:a16="http://schemas.microsoft.com/office/drawing/2014/main" id="{4E0648FA-5FC5-7662-180F-C74CED1ADB70}"/>
              </a:ext>
            </a:extLst>
          </p:cNvPr>
          <p:cNvSpPr/>
          <p:nvPr/>
        </p:nvSpPr>
        <p:spPr>
          <a:xfrm>
            <a:off x="11131144" y="2030252"/>
            <a:ext cx="304184" cy="304724"/>
          </a:xfrm>
          <a:prstGeom prst="ellipse">
            <a:avLst/>
          </a:prstGeom>
          <a:noFill/>
          <a:ln w="2857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r>
              <a:rPr lang="en-US"/>
              <a:t>2</a:t>
            </a:r>
          </a:p>
        </p:txBody>
      </p:sp>
      <p:sp>
        <p:nvSpPr>
          <p:cNvPr id="59" name="Oval 58">
            <a:extLst>
              <a:ext uri="{FF2B5EF4-FFF2-40B4-BE49-F238E27FC236}">
                <a16:creationId xmlns:a16="http://schemas.microsoft.com/office/drawing/2014/main" id="{196B8003-8473-E9B5-11AB-976480A19CBD}"/>
              </a:ext>
            </a:extLst>
          </p:cNvPr>
          <p:cNvSpPr/>
          <p:nvPr/>
        </p:nvSpPr>
        <p:spPr>
          <a:xfrm>
            <a:off x="387709" y="3587547"/>
            <a:ext cx="304184" cy="304724"/>
          </a:xfrm>
          <a:prstGeom prst="ellipse">
            <a:avLst/>
          </a:prstGeom>
          <a:noFill/>
          <a:ln w="2857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r>
              <a:rPr lang="en-US"/>
              <a:t>3</a:t>
            </a:r>
          </a:p>
        </p:txBody>
      </p:sp>
      <p:sp>
        <p:nvSpPr>
          <p:cNvPr id="60" name="Oval 59">
            <a:extLst>
              <a:ext uri="{FF2B5EF4-FFF2-40B4-BE49-F238E27FC236}">
                <a16:creationId xmlns:a16="http://schemas.microsoft.com/office/drawing/2014/main" id="{62551672-61AC-D2D0-4C0A-A07151FE99E2}"/>
              </a:ext>
            </a:extLst>
          </p:cNvPr>
          <p:cNvSpPr/>
          <p:nvPr/>
        </p:nvSpPr>
        <p:spPr>
          <a:xfrm>
            <a:off x="11310115" y="4676587"/>
            <a:ext cx="304184" cy="304724"/>
          </a:xfrm>
          <a:prstGeom prst="ellipse">
            <a:avLst/>
          </a:prstGeom>
          <a:noFill/>
          <a:ln w="2857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r>
              <a:rPr lang="en-US"/>
              <a:t>4</a:t>
            </a:r>
          </a:p>
        </p:txBody>
      </p:sp>
      <p:sp>
        <p:nvSpPr>
          <p:cNvPr id="64" name="TextBox 63">
            <a:extLst>
              <a:ext uri="{FF2B5EF4-FFF2-40B4-BE49-F238E27FC236}">
                <a16:creationId xmlns:a16="http://schemas.microsoft.com/office/drawing/2014/main" id="{E0E5BCB7-EF17-FDE6-BFCC-95E2F3D25075}"/>
              </a:ext>
            </a:extLst>
          </p:cNvPr>
          <p:cNvSpPr txBox="1"/>
          <p:nvPr/>
        </p:nvSpPr>
        <p:spPr>
          <a:xfrm>
            <a:off x="742391" y="6166853"/>
            <a:ext cx="2823029"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b="1" dirty="0">
                <a:solidFill>
                  <a:srgbClr val="1D1C1D"/>
                </a:solidFill>
                <a:latin typeface="Open Sans"/>
              </a:rPr>
              <a:t>Source:</a:t>
            </a:r>
            <a:r>
              <a:rPr lang="en-US" sz="1000" dirty="0">
                <a:solidFill>
                  <a:srgbClr val="1D1C1D"/>
                </a:solidFill>
                <a:latin typeface="Open Sans"/>
              </a:rPr>
              <a:t>  IRENA (2020)</a:t>
            </a:r>
            <a:endParaRPr lang="en-US" sz="1000" dirty="0">
              <a:latin typeface="Open Sans"/>
            </a:endParaRPr>
          </a:p>
        </p:txBody>
      </p:sp>
    </p:spTree>
    <p:extLst>
      <p:ext uri="{BB962C8B-B14F-4D97-AF65-F5344CB8AC3E}">
        <p14:creationId xmlns:p14="http://schemas.microsoft.com/office/powerpoint/2010/main" val="39391665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6">
          <a:extLst>
            <a:ext uri="{FF2B5EF4-FFF2-40B4-BE49-F238E27FC236}">
              <a16:creationId xmlns:a16="http://schemas.microsoft.com/office/drawing/2014/main" id="{EA3F20E7-AEA1-C8CE-A207-DC6B4ADB8C64}"/>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952F1F9-3968-B714-B7AC-EC8F867F8125}"/>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17</a:t>
            </a:fld>
            <a:endParaRPr lang="sv-SE" sz="1000" b="1" dirty="0">
              <a:solidFill>
                <a:schemeClr val="bg1"/>
              </a:solidFill>
            </a:endParaRPr>
          </a:p>
        </p:txBody>
      </p:sp>
      <p:sp>
        <p:nvSpPr>
          <p:cNvPr id="7" name="Rectangle 6">
            <a:extLst>
              <a:ext uri="{FF2B5EF4-FFF2-40B4-BE49-F238E27FC236}">
                <a16:creationId xmlns:a16="http://schemas.microsoft.com/office/drawing/2014/main" id="{D9416847-1FA6-5505-1BD8-C495C5B921BC}"/>
              </a:ext>
            </a:extLst>
          </p:cNvPr>
          <p:cNvSpPr/>
          <p:nvPr/>
        </p:nvSpPr>
        <p:spPr>
          <a:xfrm>
            <a:off x="343847" y="995986"/>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3.3.2 </a:t>
            </a:r>
            <a:r>
              <a:rPr lang="en-US"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Defining grids, nodes, and </a:t>
            </a:r>
            <a:r>
              <a:rPr lang="en-US" sz="2000" b="1" dirty="0" err="1">
                <a:solidFill>
                  <a:schemeClr val="accent5">
                    <a:lumMod val="60000"/>
                    <a:lumOff val="40000"/>
                  </a:schemeClr>
                </a:solidFill>
                <a:latin typeface="Open Sans"/>
                <a:ea typeface="Open Sans" panose="020B0606030504020204" pitchFamily="34" charset="0"/>
                <a:cs typeface="Open Sans" panose="020B0606030504020204" pitchFamily="34" charset="0"/>
              </a:rPr>
              <a:t>nodeGroups</a:t>
            </a:r>
            <a:endPar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endParaRPr>
          </a:p>
        </p:txBody>
      </p:sp>
      <p:sp>
        <p:nvSpPr>
          <p:cNvPr id="8" name="Title 10">
            <a:extLst>
              <a:ext uri="{FF2B5EF4-FFF2-40B4-BE49-F238E27FC236}">
                <a16:creationId xmlns:a16="http://schemas.microsoft.com/office/drawing/2014/main" id="{D4E2DDE6-424A-F754-D9B8-2B3475E450CC}"/>
              </a:ext>
            </a:extLst>
          </p:cNvPr>
          <p:cNvSpPr txBox="1">
            <a:spLocks/>
          </p:cNvSpPr>
          <p:nvPr/>
        </p:nvSpPr>
        <p:spPr>
          <a:xfrm>
            <a:off x="343847" y="150594"/>
            <a:ext cx="10767176" cy="7620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3.3 Using </a:t>
            </a:r>
            <a:r>
              <a:rPr lang="en-GB" sz="4400" dirty="0" err="1">
                <a:latin typeface="Open Sans"/>
                <a:ea typeface="Open Sans" panose="020B0606030504020204" pitchFamily="34" charset="0"/>
                <a:cs typeface="Open Sans" panose="020B0606030504020204" pitchFamily="34" charset="0"/>
                <a:sym typeface="Bodoni SvtyTwo ITC TT-Book"/>
              </a:rPr>
              <a:t>FlexTool</a:t>
            </a:r>
            <a:endParaRPr lang="en-US" dirty="0">
              <a:cs typeface="Calibri Light" panose="020F0302020204030204"/>
            </a:endParaRPr>
          </a:p>
        </p:txBody>
      </p:sp>
      <p:sp>
        <p:nvSpPr>
          <p:cNvPr id="2" name="Content Placeholder 8">
            <a:extLst>
              <a:ext uri="{FF2B5EF4-FFF2-40B4-BE49-F238E27FC236}">
                <a16:creationId xmlns:a16="http://schemas.microsoft.com/office/drawing/2014/main" id="{670310D9-2B5C-68C1-354F-03497E4F6D93}"/>
              </a:ext>
            </a:extLst>
          </p:cNvPr>
          <p:cNvSpPr>
            <a:spLocks noGrp="1"/>
          </p:cNvSpPr>
          <p:nvPr>
            <p:ph idx="1"/>
          </p:nvPr>
        </p:nvSpPr>
        <p:spPr>
          <a:xfrm>
            <a:off x="469635" y="1569476"/>
            <a:ext cx="10515600" cy="1492928"/>
          </a:xfrm>
        </p:spPr>
        <p:txBody>
          <a:bodyPr vert="horz" lIns="91440" tIns="45720" rIns="91440" bIns="45720" rtlCol="0" anchor="t">
            <a:normAutofit/>
          </a:bodyPr>
          <a:lstStyle/>
          <a:p>
            <a:pPr marL="342900" indent="-342900">
              <a:buFont typeface="Arial" panose="020B0604020202020204" pitchFamily="34" charset="0"/>
              <a:buChar char="•"/>
            </a:pPr>
            <a:r>
              <a:rPr lang="en-US" dirty="0">
                <a:latin typeface="Open Sans" panose="020B0606030504020204"/>
              </a:rPr>
              <a:t>Excel sheets define different input data.</a:t>
            </a:r>
          </a:p>
          <a:p>
            <a:pPr marL="342900" indent="-342900">
              <a:buFont typeface="Arial" panose="020B0604020202020204" pitchFamily="34" charset="0"/>
              <a:buChar char="•"/>
            </a:pPr>
            <a:r>
              <a:rPr lang="en-US" dirty="0" err="1">
                <a:latin typeface="Open Sans" panose="020B0606030504020204"/>
              </a:rPr>
              <a:t>nodeGroups</a:t>
            </a:r>
            <a:r>
              <a:rPr lang="en-US" dirty="0">
                <a:latin typeface="Open Sans" panose="020B0606030504020204"/>
              </a:rPr>
              <a:t> and nodes are defined within the “</a:t>
            </a:r>
            <a:r>
              <a:rPr lang="en-US" dirty="0" err="1">
                <a:latin typeface="Open Sans" panose="020B0606030504020204"/>
              </a:rPr>
              <a:t>nodeGroup</a:t>
            </a:r>
            <a:r>
              <a:rPr lang="en-US" dirty="0">
                <a:latin typeface="Open Sans" panose="020B0606030504020204"/>
              </a:rPr>
              <a:t>” and “</a:t>
            </a:r>
            <a:r>
              <a:rPr lang="en-US" dirty="0" err="1">
                <a:latin typeface="Open Sans" panose="020B0606030504020204"/>
              </a:rPr>
              <a:t>gridNode</a:t>
            </a:r>
            <a:r>
              <a:rPr lang="en-US" dirty="0">
                <a:latin typeface="Open Sans" panose="020B0606030504020204"/>
              </a:rPr>
              <a:t>” sheets.</a:t>
            </a:r>
          </a:p>
        </p:txBody>
      </p:sp>
      <p:sp>
        <p:nvSpPr>
          <p:cNvPr id="4" name="Rounded Rectangle 9">
            <a:extLst>
              <a:ext uri="{FF2B5EF4-FFF2-40B4-BE49-F238E27FC236}">
                <a16:creationId xmlns:a16="http://schemas.microsoft.com/office/drawing/2014/main" id="{4DCFD518-38BD-B34F-F27D-D1D9098D0749}"/>
              </a:ext>
            </a:extLst>
          </p:cNvPr>
          <p:cNvSpPr/>
          <p:nvPr/>
        </p:nvSpPr>
        <p:spPr>
          <a:xfrm>
            <a:off x="4918644" y="2988201"/>
            <a:ext cx="6522605" cy="3026668"/>
          </a:xfrm>
          <a:prstGeom prst="round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600"/>
          </a:p>
        </p:txBody>
      </p:sp>
      <p:sp>
        <p:nvSpPr>
          <p:cNvPr id="5" name="Rounded Rectangle 10">
            <a:extLst>
              <a:ext uri="{FF2B5EF4-FFF2-40B4-BE49-F238E27FC236}">
                <a16:creationId xmlns:a16="http://schemas.microsoft.com/office/drawing/2014/main" id="{9EC89E91-963C-150E-A258-C069FE34F321}"/>
              </a:ext>
            </a:extLst>
          </p:cNvPr>
          <p:cNvSpPr/>
          <p:nvPr/>
        </p:nvSpPr>
        <p:spPr>
          <a:xfrm>
            <a:off x="474160" y="3055477"/>
            <a:ext cx="4326841" cy="3026668"/>
          </a:xfrm>
          <a:prstGeom prst="round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600"/>
          </a:p>
        </p:txBody>
      </p:sp>
      <p:sp>
        <p:nvSpPr>
          <p:cNvPr id="6" name="TextBox 5">
            <a:extLst>
              <a:ext uri="{FF2B5EF4-FFF2-40B4-BE49-F238E27FC236}">
                <a16:creationId xmlns:a16="http://schemas.microsoft.com/office/drawing/2014/main" id="{C3F5104B-E0D9-2D75-6A12-EB6849098D2E}"/>
              </a:ext>
            </a:extLst>
          </p:cNvPr>
          <p:cNvSpPr txBox="1"/>
          <p:nvPr/>
        </p:nvSpPr>
        <p:spPr>
          <a:xfrm>
            <a:off x="5546928" y="2988201"/>
            <a:ext cx="1677151" cy="338554"/>
          </a:xfrm>
          <a:prstGeom prst="rect">
            <a:avLst/>
          </a:prstGeom>
          <a:noFill/>
        </p:spPr>
        <p:txBody>
          <a:bodyPr wrap="square" rtlCol="0">
            <a:spAutoFit/>
          </a:bodyPr>
          <a:lstStyle/>
          <a:p>
            <a:r>
              <a:rPr lang="en-US" sz="1600" err="1">
                <a:latin typeface="Open Sans" panose="020B0606030504020204" pitchFamily="34" charset="0"/>
                <a:ea typeface="Open Sans" panose="020B0606030504020204" pitchFamily="34" charset="0"/>
                <a:cs typeface="Open Sans" panose="020B0606030504020204" pitchFamily="34" charset="0"/>
              </a:rPr>
              <a:t>gridNode</a:t>
            </a:r>
            <a:r>
              <a:rPr lang="en-US" sz="1600">
                <a:latin typeface="Open Sans" panose="020B0606030504020204" pitchFamily="34" charset="0"/>
                <a:ea typeface="Open Sans" panose="020B0606030504020204" pitchFamily="34" charset="0"/>
                <a:cs typeface="Open Sans" panose="020B0606030504020204" pitchFamily="34" charset="0"/>
              </a:rPr>
              <a:t> sheet</a:t>
            </a:r>
          </a:p>
        </p:txBody>
      </p:sp>
      <p:sp>
        <p:nvSpPr>
          <p:cNvPr id="9" name="TextBox 8">
            <a:extLst>
              <a:ext uri="{FF2B5EF4-FFF2-40B4-BE49-F238E27FC236}">
                <a16:creationId xmlns:a16="http://schemas.microsoft.com/office/drawing/2014/main" id="{0FC93EDA-22A3-1D8E-23BB-D7C50E9D92E6}"/>
              </a:ext>
            </a:extLst>
          </p:cNvPr>
          <p:cNvSpPr txBox="1"/>
          <p:nvPr/>
        </p:nvSpPr>
        <p:spPr>
          <a:xfrm>
            <a:off x="956847" y="3082508"/>
            <a:ext cx="1868536" cy="338554"/>
          </a:xfrm>
          <a:prstGeom prst="rect">
            <a:avLst/>
          </a:prstGeom>
          <a:noFill/>
        </p:spPr>
        <p:txBody>
          <a:bodyPr wrap="square" rtlCol="0">
            <a:spAutoFit/>
          </a:bodyPr>
          <a:lstStyle/>
          <a:p>
            <a:r>
              <a:rPr lang="en-US" sz="1600" err="1">
                <a:latin typeface="Open Sans" panose="020B0606030504020204" pitchFamily="34" charset="0"/>
                <a:ea typeface="Open Sans" panose="020B0606030504020204" pitchFamily="34" charset="0"/>
                <a:cs typeface="Open Sans" panose="020B0606030504020204" pitchFamily="34" charset="0"/>
              </a:rPr>
              <a:t>nodeGroup</a:t>
            </a:r>
            <a:r>
              <a:rPr lang="en-US" sz="1600">
                <a:latin typeface="Open Sans" panose="020B0606030504020204" pitchFamily="34" charset="0"/>
                <a:ea typeface="Open Sans" panose="020B0606030504020204" pitchFamily="34" charset="0"/>
                <a:cs typeface="Open Sans" panose="020B0606030504020204" pitchFamily="34" charset="0"/>
              </a:rPr>
              <a:t> sheet</a:t>
            </a:r>
          </a:p>
        </p:txBody>
      </p:sp>
      <p:sp>
        <p:nvSpPr>
          <p:cNvPr id="10" name="TextBox 9">
            <a:extLst>
              <a:ext uri="{FF2B5EF4-FFF2-40B4-BE49-F238E27FC236}">
                <a16:creationId xmlns:a16="http://schemas.microsoft.com/office/drawing/2014/main" id="{FAE18C22-141D-695D-A834-66CDE1F4D493}"/>
              </a:ext>
            </a:extLst>
          </p:cNvPr>
          <p:cNvSpPr txBox="1"/>
          <p:nvPr/>
        </p:nvSpPr>
        <p:spPr>
          <a:xfrm>
            <a:off x="818429" y="4910318"/>
            <a:ext cx="2763417" cy="1077218"/>
          </a:xfrm>
          <a:prstGeom prst="rect">
            <a:avLst/>
          </a:prstGeom>
          <a:noFill/>
        </p:spPr>
        <p:txBody>
          <a:bodyPr wrap="square" rtlCol="0">
            <a:spAutoFit/>
          </a:bodyPr>
          <a:lstStyle/>
          <a:p>
            <a:r>
              <a:rPr lang="en-US" sz="1600" dirty="0">
                <a:latin typeface="Open Sans" panose="020B0606030504020204" pitchFamily="34" charset="0"/>
                <a:ea typeface="Open Sans" panose="020B0606030504020204" pitchFamily="34" charset="0"/>
                <a:cs typeface="Open Sans" panose="020B0606030504020204" pitchFamily="34" charset="0"/>
              </a:rPr>
              <a:t>Defines:</a:t>
            </a:r>
          </a:p>
          <a:p>
            <a:pPr marL="285750" indent="-285750">
              <a:buFont typeface="Courier New" panose="02070309020205020404" pitchFamily="49" charset="0"/>
              <a:buChar char="o"/>
            </a:pPr>
            <a:r>
              <a:rPr lang="en-US" sz="1600" dirty="0">
                <a:latin typeface="Open Sans" panose="020B0606030504020204" pitchFamily="34" charset="0"/>
                <a:ea typeface="Open Sans" panose="020B0606030504020204" pitchFamily="34" charset="0"/>
                <a:cs typeface="Open Sans" panose="020B0606030504020204" pitchFamily="34" charset="0"/>
              </a:rPr>
              <a:t>Capacity margin</a:t>
            </a:r>
          </a:p>
          <a:p>
            <a:pPr marL="285750" indent="-285750">
              <a:buFont typeface="Courier New" panose="02070309020205020404" pitchFamily="49" charset="0"/>
              <a:buChar char="o"/>
            </a:pPr>
            <a:r>
              <a:rPr lang="en-US" sz="1600" dirty="0">
                <a:latin typeface="Open Sans" panose="020B0606030504020204" pitchFamily="34" charset="0"/>
                <a:ea typeface="Open Sans" panose="020B0606030504020204" pitchFamily="34" charset="0"/>
                <a:cs typeface="Open Sans" panose="020B0606030504020204" pitchFamily="34" charset="0"/>
              </a:rPr>
              <a:t>Non-synchronous limit</a:t>
            </a:r>
          </a:p>
          <a:p>
            <a:pPr marL="285750" indent="-285750">
              <a:buFont typeface="Courier New" panose="02070309020205020404" pitchFamily="49" charset="0"/>
              <a:buChar char="o"/>
            </a:pPr>
            <a:r>
              <a:rPr lang="en-US" sz="1600" dirty="0">
                <a:latin typeface="Open Sans" panose="020B0606030504020204" pitchFamily="34" charset="0"/>
                <a:ea typeface="Open Sans" panose="020B0606030504020204" pitchFamily="34" charset="0"/>
                <a:cs typeface="Open Sans" panose="020B0606030504020204" pitchFamily="34" charset="0"/>
              </a:rPr>
              <a:t>Inertia limit</a:t>
            </a:r>
          </a:p>
        </p:txBody>
      </p:sp>
      <p:sp>
        <p:nvSpPr>
          <p:cNvPr id="11" name="TextBox 10">
            <a:extLst>
              <a:ext uri="{FF2B5EF4-FFF2-40B4-BE49-F238E27FC236}">
                <a16:creationId xmlns:a16="http://schemas.microsoft.com/office/drawing/2014/main" id="{E10AF025-C574-B602-AAEF-320C1DF5852A}"/>
              </a:ext>
            </a:extLst>
          </p:cNvPr>
          <p:cNvSpPr txBox="1"/>
          <p:nvPr/>
        </p:nvSpPr>
        <p:spPr>
          <a:xfrm>
            <a:off x="5193460" y="4664097"/>
            <a:ext cx="5705109" cy="1323439"/>
          </a:xfrm>
          <a:prstGeom prst="rect">
            <a:avLst/>
          </a:prstGeom>
          <a:noFill/>
        </p:spPr>
        <p:txBody>
          <a:bodyPr wrap="square" lIns="91440" tIns="45720" rIns="91440" bIns="45720" rtlCol="0" anchor="t">
            <a:spAutoFit/>
          </a:bodyPr>
          <a:lstStyle/>
          <a:p>
            <a:r>
              <a:rPr lang="en-US" sz="1600" dirty="0">
                <a:latin typeface="Open Sans" panose="020B0606030504020204" pitchFamily="34" charset="0"/>
                <a:ea typeface="Open Sans" panose="020B0606030504020204" pitchFamily="34" charset="0"/>
                <a:cs typeface="Open Sans" panose="020B0606030504020204" pitchFamily="34" charset="0"/>
              </a:rPr>
              <a:t>Defines:</a:t>
            </a:r>
          </a:p>
          <a:p>
            <a:pPr marL="285750" indent="-285750">
              <a:buFont typeface="Courier New" panose="02070309020205020404" pitchFamily="49" charset="0"/>
              <a:buChar char="o"/>
            </a:pPr>
            <a:r>
              <a:rPr lang="en-US" sz="1600" dirty="0">
                <a:latin typeface="Open Sans"/>
                <a:ea typeface="Open Sans" panose="020B0606030504020204" pitchFamily="34" charset="0"/>
                <a:cs typeface="Open Sans" panose="020B0606030504020204" pitchFamily="34" charset="0"/>
              </a:rPr>
              <a:t>Grids are used to label grids e.g., electricity and natural gas.</a:t>
            </a:r>
          </a:p>
          <a:p>
            <a:pPr marL="285750" indent="-285750">
              <a:buFont typeface="Courier New" panose="02070309020205020404" pitchFamily="49" charset="0"/>
              <a:buChar char="o"/>
            </a:pPr>
            <a:r>
              <a:rPr lang="en-US" sz="1600" dirty="0">
                <a:latin typeface="Open Sans" panose="020B0606030504020204" pitchFamily="34" charset="0"/>
                <a:ea typeface="Open Sans" panose="020B0606030504020204" pitchFamily="34" charset="0"/>
                <a:cs typeface="Open Sans" panose="020B0606030504020204" pitchFamily="34" charset="0"/>
              </a:rPr>
              <a:t>One node can be part of only one grid.</a:t>
            </a:r>
          </a:p>
          <a:p>
            <a:pPr marL="285750" indent="-285750">
              <a:buFont typeface="Courier New" panose="02070309020205020404" pitchFamily="49" charset="0"/>
              <a:buChar char="o"/>
            </a:pPr>
            <a:r>
              <a:rPr lang="en-US" sz="1600" dirty="0">
                <a:latin typeface="Open Sans"/>
                <a:ea typeface="Open Sans" panose="020B0606030504020204" pitchFamily="34" charset="0"/>
                <a:cs typeface="Open Sans" panose="020B0606030504020204" pitchFamily="34" charset="0"/>
              </a:rPr>
              <a:t>Demand, import, capacity margin, and reserve.</a:t>
            </a:r>
          </a:p>
        </p:txBody>
      </p:sp>
      <p:graphicFrame>
        <p:nvGraphicFramePr>
          <p:cNvPr id="12" name="Table 11">
            <a:extLst>
              <a:ext uri="{FF2B5EF4-FFF2-40B4-BE49-F238E27FC236}">
                <a16:creationId xmlns:a16="http://schemas.microsoft.com/office/drawing/2014/main" id="{B01E78FF-B02B-3227-595F-8303DC5EE15C}"/>
              </a:ext>
            </a:extLst>
          </p:cNvPr>
          <p:cNvGraphicFramePr>
            <a:graphicFrameLocks noGrp="1"/>
          </p:cNvGraphicFramePr>
          <p:nvPr>
            <p:extLst>
              <p:ext uri="{D42A27DB-BD31-4B8C-83A1-F6EECF244321}">
                <p14:modId xmlns:p14="http://schemas.microsoft.com/office/powerpoint/2010/main" val="1744080192"/>
              </p:ext>
            </p:extLst>
          </p:nvPr>
        </p:nvGraphicFramePr>
        <p:xfrm>
          <a:off x="5256979" y="3349873"/>
          <a:ext cx="5705107" cy="1323440"/>
        </p:xfrm>
        <a:graphic>
          <a:graphicData uri="http://schemas.openxmlformats.org/drawingml/2006/table">
            <a:tbl>
              <a:tblPr/>
              <a:tblGrid>
                <a:gridCol w="513343">
                  <a:extLst>
                    <a:ext uri="{9D8B030D-6E8A-4147-A177-3AD203B41FA5}">
                      <a16:colId xmlns:a16="http://schemas.microsoft.com/office/drawing/2014/main" val="2123442491"/>
                    </a:ext>
                  </a:extLst>
                </a:gridCol>
                <a:gridCol w="700013">
                  <a:extLst>
                    <a:ext uri="{9D8B030D-6E8A-4147-A177-3AD203B41FA5}">
                      <a16:colId xmlns:a16="http://schemas.microsoft.com/office/drawing/2014/main" val="4053055092"/>
                    </a:ext>
                  </a:extLst>
                </a:gridCol>
                <a:gridCol w="700013">
                  <a:extLst>
                    <a:ext uri="{9D8B030D-6E8A-4147-A177-3AD203B41FA5}">
                      <a16:colId xmlns:a16="http://schemas.microsoft.com/office/drawing/2014/main" val="271929127"/>
                    </a:ext>
                  </a:extLst>
                </a:gridCol>
                <a:gridCol w="700013">
                  <a:extLst>
                    <a:ext uri="{9D8B030D-6E8A-4147-A177-3AD203B41FA5}">
                      <a16:colId xmlns:a16="http://schemas.microsoft.com/office/drawing/2014/main" val="2766406673"/>
                    </a:ext>
                  </a:extLst>
                </a:gridCol>
                <a:gridCol w="700013">
                  <a:extLst>
                    <a:ext uri="{9D8B030D-6E8A-4147-A177-3AD203B41FA5}">
                      <a16:colId xmlns:a16="http://schemas.microsoft.com/office/drawing/2014/main" val="1897054898"/>
                    </a:ext>
                  </a:extLst>
                </a:gridCol>
                <a:gridCol w="709347">
                  <a:extLst>
                    <a:ext uri="{9D8B030D-6E8A-4147-A177-3AD203B41FA5}">
                      <a16:colId xmlns:a16="http://schemas.microsoft.com/office/drawing/2014/main" val="2322629944"/>
                    </a:ext>
                  </a:extLst>
                </a:gridCol>
                <a:gridCol w="413009">
                  <a:extLst>
                    <a:ext uri="{9D8B030D-6E8A-4147-A177-3AD203B41FA5}">
                      <a16:colId xmlns:a16="http://schemas.microsoft.com/office/drawing/2014/main" val="1823811159"/>
                    </a:ext>
                  </a:extLst>
                </a:gridCol>
                <a:gridCol w="317339">
                  <a:extLst>
                    <a:ext uri="{9D8B030D-6E8A-4147-A177-3AD203B41FA5}">
                      <a16:colId xmlns:a16="http://schemas.microsoft.com/office/drawing/2014/main" val="3078177607"/>
                    </a:ext>
                  </a:extLst>
                </a:gridCol>
                <a:gridCol w="317339">
                  <a:extLst>
                    <a:ext uri="{9D8B030D-6E8A-4147-A177-3AD203B41FA5}">
                      <a16:colId xmlns:a16="http://schemas.microsoft.com/office/drawing/2014/main" val="3758278838"/>
                    </a:ext>
                  </a:extLst>
                </a:gridCol>
                <a:gridCol w="317339">
                  <a:extLst>
                    <a:ext uri="{9D8B030D-6E8A-4147-A177-3AD203B41FA5}">
                      <a16:colId xmlns:a16="http://schemas.microsoft.com/office/drawing/2014/main" val="3077596310"/>
                    </a:ext>
                  </a:extLst>
                </a:gridCol>
                <a:gridCol w="317339">
                  <a:extLst>
                    <a:ext uri="{9D8B030D-6E8A-4147-A177-3AD203B41FA5}">
                      <a16:colId xmlns:a16="http://schemas.microsoft.com/office/drawing/2014/main" val="162945104"/>
                    </a:ext>
                  </a:extLst>
                </a:gridCol>
              </a:tblGrid>
              <a:tr h="864444">
                <a:tc>
                  <a:txBody>
                    <a:bodyPr/>
                    <a:lstStyle/>
                    <a:p>
                      <a:pPr algn="ctr" fontAlgn="b"/>
                      <a:r>
                        <a:rPr lang="en-GB" sz="600" b="1" i="0" u="none" strike="noStrike">
                          <a:solidFill>
                            <a:srgbClr val="000000"/>
                          </a:solidFill>
                          <a:effectLst/>
                          <a:latin typeface="Calibri" panose="020F0502020204030204" pitchFamily="34" charset="0"/>
                        </a:rPr>
                        <a:t>grid</a:t>
                      </a:r>
                    </a:p>
                  </a:txBody>
                  <a:tcPr marL="0" marR="0" marT="0" marB="0" anchor="b">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a:noFill/>
                    </a:lnT>
                    <a:lnB w="6350" cap="flat" cmpd="sng" algn="ctr">
                      <a:solidFill>
                        <a:srgbClr val="8DB4E2"/>
                      </a:solidFill>
                      <a:prstDash val="solid"/>
                      <a:round/>
                      <a:headEnd type="none" w="med" len="med"/>
                      <a:tailEnd type="none" w="med" len="med"/>
                    </a:lnB>
                    <a:solidFill>
                      <a:srgbClr val="C4C4C4"/>
                    </a:solidFill>
                  </a:tcPr>
                </a:tc>
                <a:tc>
                  <a:txBody>
                    <a:bodyPr/>
                    <a:lstStyle/>
                    <a:p>
                      <a:pPr algn="ctr" fontAlgn="b"/>
                      <a:r>
                        <a:rPr lang="en-GB" sz="600" b="1" i="0" u="none" strike="noStrike">
                          <a:solidFill>
                            <a:srgbClr val="000000"/>
                          </a:solidFill>
                          <a:effectLst/>
                          <a:latin typeface="Calibri" panose="020F0502020204030204" pitchFamily="34" charset="0"/>
                        </a:rPr>
                        <a:t>node</a:t>
                      </a:r>
                    </a:p>
                  </a:txBody>
                  <a:tcPr marL="0" marR="0" marT="0" marB="0" anchor="b">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a:noFill/>
                    </a:lnT>
                    <a:lnB w="6350" cap="flat" cmpd="sng" algn="ctr">
                      <a:solidFill>
                        <a:srgbClr val="8DB4E2"/>
                      </a:solidFill>
                      <a:prstDash val="solid"/>
                      <a:round/>
                      <a:headEnd type="none" w="med" len="med"/>
                      <a:tailEnd type="none" w="med" len="med"/>
                    </a:lnB>
                    <a:solidFill>
                      <a:srgbClr val="C4C4C4"/>
                    </a:solidFill>
                  </a:tcPr>
                </a:tc>
                <a:tc>
                  <a:txBody>
                    <a:bodyPr/>
                    <a:lstStyle/>
                    <a:p>
                      <a:pPr algn="ctr" fontAlgn="b"/>
                      <a:r>
                        <a:rPr lang="en-GB" sz="600" b="1" i="0" u="none" strike="noStrike">
                          <a:solidFill>
                            <a:srgbClr val="000000"/>
                          </a:solidFill>
                          <a:effectLst/>
                          <a:latin typeface="Calibri" panose="020F0502020204030204" pitchFamily="34" charset="0"/>
                        </a:rPr>
                        <a:t>nodeGroup</a:t>
                      </a:r>
                    </a:p>
                  </a:txBody>
                  <a:tcPr marL="0" marR="0" marT="0" marB="0" anchor="b">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a:noFill/>
                    </a:lnT>
                    <a:lnB w="6350" cap="flat" cmpd="sng" algn="ctr">
                      <a:solidFill>
                        <a:srgbClr val="8DB4E2"/>
                      </a:solidFill>
                      <a:prstDash val="solid"/>
                      <a:round/>
                      <a:headEnd type="none" w="med" len="med"/>
                      <a:tailEnd type="none" w="med" len="med"/>
                    </a:lnB>
                    <a:solidFill>
                      <a:srgbClr val="C4C4C4"/>
                    </a:solidFill>
                  </a:tcPr>
                </a:tc>
                <a:tc>
                  <a:txBody>
                    <a:bodyPr/>
                    <a:lstStyle/>
                    <a:p>
                      <a:pPr algn="ctr" fontAlgn="b"/>
                      <a:r>
                        <a:rPr lang="en-GB" sz="600" b="1" i="0" u="none" strike="noStrike">
                          <a:solidFill>
                            <a:srgbClr val="000000"/>
                          </a:solidFill>
                          <a:effectLst/>
                          <a:latin typeface="Calibri" panose="020F0502020204030204" pitchFamily="34" charset="0"/>
                        </a:rPr>
                        <a:t>nodeGroup2</a:t>
                      </a:r>
                    </a:p>
                  </a:txBody>
                  <a:tcPr marL="0" marR="0" marT="0" marB="0" anchor="b">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a:noFill/>
                    </a:lnT>
                    <a:lnB w="6350" cap="flat" cmpd="sng" algn="ctr">
                      <a:solidFill>
                        <a:srgbClr val="8DB4E2"/>
                      </a:solidFill>
                      <a:prstDash val="solid"/>
                      <a:round/>
                      <a:headEnd type="none" w="med" len="med"/>
                      <a:tailEnd type="none" w="med" len="med"/>
                    </a:lnB>
                    <a:solidFill>
                      <a:srgbClr val="C4C4C4"/>
                    </a:solidFill>
                  </a:tcPr>
                </a:tc>
                <a:tc>
                  <a:txBody>
                    <a:bodyPr/>
                    <a:lstStyle/>
                    <a:p>
                      <a:pPr algn="ctr" fontAlgn="b"/>
                      <a:r>
                        <a:rPr lang="en-GB" sz="600" b="1" i="0" u="none" strike="noStrike" dirty="0">
                          <a:solidFill>
                            <a:srgbClr val="000000"/>
                          </a:solidFill>
                          <a:effectLst/>
                          <a:latin typeface="Calibri" panose="020F0502020204030204" pitchFamily="34" charset="0"/>
                        </a:rPr>
                        <a:t>demand (MWh)</a:t>
                      </a:r>
                    </a:p>
                  </a:txBody>
                  <a:tcPr marL="0" marR="0" marT="0" marB="0" vert="vert270" anchor="b">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a:noFill/>
                    </a:lnT>
                    <a:lnB w="6350" cap="flat" cmpd="sng" algn="ctr">
                      <a:solidFill>
                        <a:srgbClr val="8DB4E2"/>
                      </a:solidFill>
                      <a:prstDash val="solid"/>
                      <a:round/>
                      <a:headEnd type="none" w="med" len="med"/>
                      <a:tailEnd type="none" w="med" len="med"/>
                    </a:lnB>
                    <a:solidFill>
                      <a:srgbClr val="C4C4C4"/>
                    </a:solidFill>
                  </a:tcPr>
                </a:tc>
                <a:tc>
                  <a:txBody>
                    <a:bodyPr/>
                    <a:lstStyle/>
                    <a:p>
                      <a:pPr algn="ctr" fontAlgn="b"/>
                      <a:r>
                        <a:rPr lang="en-GB" sz="600" b="1" i="0" u="none" strike="noStrike">
                          <a:solidFill>
                            <a:srgbClr val="000000"/>
                          </a:solidFill>
                          <a:effectLst/>
                          <a:latin typeface="Calibri" panose="020F0502020204030204" pitchFamily="34" charset="0"/>
                        </a:rPr>
                        <a:t>import (MWh)</a:t>
                      </a:r>
                    </a:p>
                  </a:txBody>
                  <a:tcPr marL="0" marR="0" marT="0" marB="0" vert="vert270" anchor="b">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a:noFill/>
                    </a:lnT>
                    <a:lnB w="6350" cap="flat" cmpd="sng" algn="ctr">
                      <a:solidFill>
                        <a:srgbClr val="8DB4E2"/>
                      </a:solidFill>
                      <a:prstDash val="solid"/>
                      <a:round/>
                      <a:headEnd type="none" w="med" len="med"/>
                      <a:tailEnd type="none" w="med" len="med"/>
                    </a:lnB>
                    <a:solidFill>
                      <a:srgbClr val="C4C4C4"/>
                    </a:solidFill>
                  </a:tcPr>
                </a:tc>
                <a:tc>
                  <a:txBody>
                    <a:bodyPr/>
                    <a:lstStyle/>
                    <a:p>
                      <a:pPr algn="ctr" fontAlgn="b"/>
                      <a:r>
                        <a:rPr lang="en-GB" sz="600" b="1" i="0" u="none" strike="noStrike">
                          <a:solidFill>
                            <a:srgbClr val="000000"/>
                          </a:solidFill>
                          <a:effectLst/>
                          <a:latin typeface="Calibri" panose="020F0502020204030204" pitchFamily="34" charset="0"/>
                        </a:rPr>
                        <a:t>capacity margin (MW)</a:t>
                      </a:r>
                    </a:p>
                  </a:txBody>
                  <a:tcPr marL="0" marR="0" marT="0" marB="0" vert="vert270" anchor="b">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a:noFill/>
                    </a:lnT>
                    <a:lnB w="6350" cap="flat" cmpd="sng" algn="ctr">
                      <a:solidFill>
                        <a:srgbClr val="8DB4E2"/>
                      </a:solidFill>
                      <a:prstDash val="solid"/>
                      <a:round/>
                      <a:headEnd type="none" w="med" len="med"/>
                      <a:tailEnd type="none" w="med" len="med"/>
                    </a:lnB>
                    <a:solidFill>
                      <a:srgbClr val="C4C4C4"/>
                    </a:solidFill>
                  </a:tcPr>
                </a:tc>
                <a:tc>
                  <a:txBody>
                    <a:bodyPr/>
                    <a:lstStyle/>
                    <a:p>
                      <a:pPr algn="ctr" fontAlgn="b"/>
                      <a:r>
                        <a:rPr lang="en-GB" sz="600" b="1" i="0" u="none" strike="noStrike">
                          <a:solidFill>
                            <a:srgbClr val="000000"/>
                          </a:solidFill>
                          <a:effectLst/>
                          <a:latin typeface="Calibri" panose="020F0502020204030204" pitchFamily="34" charset="0"/>
                        </a:rPr>
                        <a:t>use ts_reserve</a:t>
                      </a:r>
                    </a:p>
                  </a:txBody>
                  <a:tcPr marL="0" marR="0" marT="0" marB="0" vert="vert270" anchor="b">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a:noFill/>
                    </a:lnT>
                    <a:lnB w="6350" cap="flat" cmpd="sng" algn="ctr">
                      <a:solidFill>
                        <a:srgbClr val="8DB4E2"/>
                      </a:solidFill>
                      <a:prstDash val="solid"/>
                      <a:round/>
                      <a:headEnd type="none" w="med" len="med"/>
                      <a:tailEnd type="none" w="med" len="med"/>
                    </a:lnB>
                    <a:solidFill>
                      <a:srgbClr val="C4C4C4"/>
                    </a:solidFill>
                  </a:tcPr>
                </a:tc>
                <a:tc>
                  <a:txBody>
                    <a:bodyPr/>
                    <a:lstStyle/>
                    <a:p>
                      <a:pPr algn="ctr" fontAlgn="b"/>
                      <a:r>
                        <a:rPr lang="en-GB" sz="600" b="1" i="0" u="none" strike="noStrike">
                          <a:solidFill>
                            <a:srgbClr val="000000"/>
                          </a:solidFill>
                          <a:effectLst/>
                          <a:latin typeface="Calibri" panose="020F0502020204030204" pitchFamily="34" charset="0"/>
                        </a:rPr>
                        <a:t>use dynamic reserve</a:t>
                      </a:r>
                    </a:p>
                  </a:txBody>
                  <a:tcPr marL="0" marR="0" marT="0" marB="0" vert="vert270" anchor="b">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a:noFill/>
                    </a:lnT>
                    <a:lnB w="6350" cap="flat" cmpd="sng" algn="ctr">
                      <a:solidFill>
                        <a:srgbClr val="8DB4E2"/>
                      </a:solidFill>
                      <a:prstDash val="solid"/>
                      <a:round/>
                      <a:headEnd type="none" w="med" len="med"/>
                      <a:tailEnd type="none" w="med" len="med"/>
                    </a:lnB>
                    <a:solidFill>
                      <a:srgbClr val="C4C4C4"/>
                    </a:solidFill>
                  </a:tcPr>
                </a:tc>
                <a:tc>
                  <a:txBody>
                    <a:bodyPr/>
                    <a:lstStyle/>
                    <a:p>
                      <a:pPr algn="ctr" fontAlgn="b"/>
                      <a:r>
                        <a:rPr lang="en-GB" sz="600" b="1" i="0" u="none" strike="noStrike">
                          <a:solidFill>
                            <a:srgbClr val="000000"/>
                          </a:solidFill>
                          <a:effectLst/>
                          <a:latin typeface="Calibri" panose="020F0502020204030204" pitchFamily="34" charset="0"/>
                        </a:rPr>
                        <a:t>print results</a:t>
                      </a:r>
                    </a:p>
                  </a:txBody>
                  <a:tcPr marL="0" marR="0" marT="0" marB="0" vert="vert270" anchor="b">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a:noFill/>
                    </a:lnT>
                    <a:lnB w="6350" cap="flat" cmpd="sng" algn="ctr">
                      <a:solidFill>
                        <a:srgbClr val="8DB4E2"/>
                      </a:solidFill>
                      <a:prstDash val="solid"/>
                      <a:round/>
                      <a:headEnd type="none" w="med" len="med"/>
                      <a:tailEnd type="none" w="med" len="med"/>
                    </a:lnB>
                    <a:solidFill>
                      <a:srgbClr val="C4C4C4"/>
                    </a:solidFill>
                  </a:tcPr>
                </a:tc>
                <a:tc>
                  <a:txBody>
                    <a:bodyPr/>
                    <a:lstStyle/>
                    <a:p>
                      <a:pPr algn="ctr" fontAlgn="b"/>
                      <a:r>
                        <a:rPr lang="en-GB" sz="600" b="1" i="0" u="none" strike="noStrike">
                          <a:solidFill>
                            <a:srgbClr val="000000"/>
                          </a:solidFill>
                          <a:effectLst/>
                          <a:latin typeface="Calibri" panose="020F0502020204030204" pitchFamily="34" charset="0"/>
                        </a:rPr>
                        <a:t>color in results</a:t>
                      </a:r>
                    </a:p>
                  </a:txBody>
                  <a:tcPr marL="0" marR="0" marT="0" marB="0" vert="vert270" anchor="b">
                    <a:lnL w="6350" cap="flat" cmpd="sng" algn="ctr">
                      <a:solidFill>
                        <a:srgbClr val="A9A9A9"/>
                      </a:solidFill>
                      <a:prstDash val="solid"/>
                      <a:round/>
                      <a:headEnd type="none" w="med" len="med"/>
                      <a:tailEnd type="none" w="med" len="med"/>
                    </a:lnL>
                    <a:lnR>
                      <a:noFill/>
                    </a:lnR>
                    <a:lnT>
                      <a:noFill/>
                    </a:lnT>
                    <a:lnB w="6350" cap="flat" cmpd="sng" algn="ctr">
                      <a:solidFill>
                        <a:srgbClr val="8DB4E2"/>
                      </a:solidFill>
                      <a:prstDash val="solid"/>
                      <a:round/>
                      <a:headEnd type="none" w="med" len="med"/>
                      <a:tailEnd type="none" w="med" len="med"/>
                    </a:lnB>
                    <a:solidFill>
                      <a:srgbClr val="C4C4C4"/>
                    </a:solidFill>
                  </a:tcPr>
                </a:tc>
                <a:extLst>
                  <a:ext uri="{0D108BD9-81ED-4DB2-BD59-A6C34878D82A}">
                    <a16:rowId xmlns:a16="http://schemas.microsoft.com/office/drawing/2014/main" val="3987708478"/>
                  </a:ext>
                </a:extLst>
              </a:tr>
              <a:tr h="114749">
                <a:tc>
                  <a:txBody>
                    <a:bodyPr/>
                    <a:lstStyle/>
                    <a:p>
                      <a:pPr algn="ctr" fontAlgn="b"/>
                      <a:r>
                        <a:rPr lang="en-GB" sz="600" b="0" i="0" u="none" strike="noStrike">
                          <a:solidFill>
                            <a:srgbClr val="000000"/>
                          </a:solidFill>
                          <a:effectLst/>
                          <a:latin typeface="Calibri" panose="020F0502020204030204" pitchFamily="34" charset="0"/>
                        </a:rPr>
                        <a:t>elec</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AAA4D2"/>
                    </a:solidFill>
                  </a:tcPr>
                </a:tc>
                <a:tc>
                  <a:txBody>
                    <a:bodyPr/>
                    <a:lstStyle/>
                    <a:p>
                      <a:pPr algn="ctr" fontAlgn="b"/>
                      <a:r>
                        <a:rPr lang="en-GB" sz="600" b="0" i="0" u="none" strike="noStrike">
                          <a:solidFill>
                            <a:srgbClr val="000000"/>
                          </a:solidFill>
                          <a:effectLst/>
                          <a:latin typeface="Calibri" panose="020F0502020204030204" pitchFamily="34" charset="0"/>
                        </a:rPr>
                        <a:t>nodeA</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AAA4D2"/>
                    </a:solidFill>
                  </a:tcPr>
                </a:tc>
                <a:tc>
                  <a:txBody>
                    <a:bodyPr/>
                    <a:lstStyle/>
                    <a:p>
                      <a:pPr algn="ctr" fontAlgn="b"/>
                      <a:r>
                        <a:rPr lang="en-GB" sz="600" b="0" i="0" u="none" strike="noStrike">
                          <a:solidFill>
                            <a:srgbClr val="000000"/>
                          </a:solidFill>
                          <a:effectLst/>
                          <a:latin typeface="Calibri" panose="020F0502020204030204" pitchFamily="34" charset="0"/>
                        </a:rPr>
                        <a:t>mainland</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AAA4D2"/>
                    </a:solidFill>
                  </a:tcPr>
                </a:tc>
                <a:tc>
                  <a:txBody>
                    <a:bodyPr/>
                    <a:lstStyle/>
                    <a:p>
                      <a:pPr algn="ctr" fontAlgn="b"/>
                      <a:r>
                        <a:rPr lang="en-GB" sz="600" b="0" i="0" u="none" strike="noStrike">
                          <a:solidFill>
                            <a:srgbClr val="000000"/>
                          </a:solidFill>
                          <a:effectLst/>
                          <a:latin typeface="Calibri" panose="020F0502020204030204" pitchFamily="34" charset="0"/>
                        </a:rPr>
                        <a:t> </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AAA4D2"/>
                    </a:solidFill>
                  </a:tcPr>
                </a:tc>
                <a:tc>
                  <a:txBody>
                    <a:bodyPr/>
                    <a:lstStyle/>
                    <a:p>
                      <a:pPr algn="ctr" fontAlgn="b"/>
                      <a:r>
                        <a:rPr lang="en-GB" sz="600" b="0" i="0" u="none" strike="noStrike">
                          <a:solidFill>
                            <a:srgbClr val="000000"/>
                          </a:solidFill>
                          <a:effectLst/>
                          <a:latin typeface="Calibri" panose="020F0502020204030204" pitchFamily="34" charset="0"/>
                        </a:rPr>
                        <a:t>7008000</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BBD3EF"/>
                    </a:solidFill>
                  </a:tcPr>
                </a:tc>
                <a:tc>
                  <a:txBody>
                    <a:bodyPr/>
                    <a:lstStyle/>
                    <a:p>
                      <a:pPr algn="ctr" fontAlgn="b"/>
                      <a:r>
                        <a:rPr lang="en-GB" sz="600" b="0" i="0" u="none" strike="noStrike">
                          <a:solidFill>
                            <a:srgbClr val="000000"/>
                          </a:solidFill>
                          <a:effectLst/>
                          <a:latin typeface="Calibri" panose="020F0502020204030204" pitchFamily="34" charset="0"/>
                        </a:rPr>
                        <a:t>350400</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D9E7F7"/>
                    </a:solidFill>
                  </a:tcPr>
                </a:tc>
                <a:tc>
                  <a:txBody>
                    <a:bodyPr/>
                    <a:lstStyle/>
                    <a:p>
                      <a:pPr algn="ctr" fontAlgn="b"/>
                      <a:r>
                        <a:rPr lang="en-GB" sz="600" b="0" i="0" u="none" strike="noStrike">
                          <a:solidFill>
                            <a:srgbClr val="000000"/>
                          </a:solidFill>
                          <a:effectLst/>
                          <a:latin typeface="Calibri" panose="020F0502020204030204" pitchFamily="34" charset="0"/>
                        </a:rPr>
                        <a:t>35</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D9E7F7"/>
                    </a:solidFill>
                  </a:tcPr>
                </a:tc>
                <a:tc>
                  <a:txBody>
                    <a:bodyPr/>
                    <a:lstStyle/>
                    <a:p>
                      <a:pPr algn="ctr" fontAlgn="b"/>
                      <a:r>
                        <a:rPr lang="en-GB" sz="600" b="0" i="0" u="none" strike="noStrike">
                          <a:solidFill>
                            <a:srgbClr val="000000"/>
                          </a:solidFill>
                          <a:effectLst/>
                          <a:latin typeface="Calibri" panose="020F0502020204030204" pitchFamily="34" charset="0"/>
                        </a:rPr>
                        <a:t>1</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BBD3EF"/>
                    </a:solidFill>
                  </a:tcPr>
                </a:tc>
                <a:tc>
                  <a:txBody>
                    <a:bodyPr/>
                    <a:lstStyle/>
                    <a:p>
                      <a:pPr algn="ctr" fontAlgn="b"/>
                      <a:r>
                        <a:rPr lang="en-GB" sz="600" b="0" i="0" u="none" strike="noStrike">
                          <a:solidFill>
                            <a:srgbClr val="000000"/>
                          </a:solidFill>
                          <a:effectLst/>
                          <a:latin typeface="Calibri" panose="020F0502020204030204" pitchFamily="34" charset="0"/>
                        </a:rPr>
                        <a:t>0</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BBD3EF"/>
                    </a:solidFill>
                  </a:tcPr>
                </a:tc>
                <a:tc>
                  <a:txBody>
                    <a:bodyPr/>
                    <a:lstStyle/>
                    <a:p>
                      <a:pPr algn="ctr" fontAlgn="b"/>
                      <a:r>
                        <a:rPr lang="en-GB" sz="600" b="0" i="0" u="none" strike="noStrike">
                          <a:solidFill>
                            <a:srgbClr val="000000"/>
                          </a:solidFill>
                          <a:effectLst/>
                          <a:latin typeface="Calibri" panose="020F0502020204030204" pitchFamily="34" charset="0"/>
                        </a:rPr>
                        <a:t>1</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BBD3EF"/>
                    </a:solidFill>
                  </a:tcPr>
                </a:tc>
                <a:tc>
                  <a:txBody>
                    <a:bodyPr/>
                    <a:lstStyle/>
                    <a:p>
                      <a:pPr algn="ctr" fontAlgn="b"/>
                      <a:r>
                        <a:rPr lang="en-GB" sz="600" b="0" i="0" u="none" strike="noStrike">
                          <a:solidFill>
                            <a:srgbClr val="000000"/>
                          </a:solidFill>
                          <a:effectLst/>
                          <a:latin typeface="Calibri" panose="020F0502020204030204" pitchFamily="34" charset="0"/>
                        </a:rPr>
                        <a:t> </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DCE6F1"/>
                    </a:solidFill>
                  </a:tcPr>
                </a:tc>
                <a:extLst>
                  <a:ext uri="{0D108BD9-81ED-4DB2-BD59-A6C34878D82A}">
                    <a16:rowId xmlns:a16="http://schemas.microsoft.com/office/drawing/2014/main" val="2077514587"/>
                  </a:ext>
                </a:extLst>
              </a:tr>
              <a:tr h="114749">
                <a:tc>
                  <a:txBody>
                    <a:bodyPr/>
                    <a:lstStyle/>
                    <a:p>
                      <a:pPr algn="ctr" fontAlgn="b"/>
                      <a:r>
                        <a:rPr lang="en-GB" sz="600" b="0" i="0" u="none" strike="noStrike">
                          <a:solidFill>
                            <a:srgbClr val="000000"/>
                          </a:solidFill>
                          <a:effectLst/>
                          <a:latin typeface="Calibri" panose="020F0502020204030204" pitchFamily="34" charset="0"/>
                        </a:rPr>
                        <a:t>elec</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AAA4D2"/>
                    </a:solidFill>
                  </a:tcPr>
                </a:tc>
                <a:tc>
                  <a:txBody>
                    <a:bodyPr/>
                    <a:lstStyle/>
                    <a:p>
                      <a:pPr algn="ctr" fontAlgn="b"/>
                      <a:r>
                        <a:rPr lang="en-GB" sz="600" b="0" i="0" u="none" strike="noStrike">
                          <a:solidFill>
                            <a:srgbClr val="000000"/>
                          </a:solidFill>
                          <a:effectLst/>
                          <a:latin typeface="Calibri" panose="020F0502020204030204" pitchFamily="34" charset="0"/>
                        </a:rPr>
                        <a:t>nodeB</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AAA4D2"/>
                    </a:solidFill>
                  </a:tcPr>
                </a:tc>
                <a:tc>
                  <a:txBody>
                    <a:bodyPr/>
                    <a:lstStyle/>
                    <a:p>
                      <a:pPr algn="ctr" fontAlgn="b"/>
                      <a:r>
                        <a:rPr lang="en-GB" sz="600" b="0" i="0" u="none" strike="noStrike">
                          <a:solidFill>
                            <a:srgbClr val="000000"/>
                          </a:solidFill>
                          <a:effectLst/>
                          <a:latin typeface="Calibri" panose="020F0502020204030204" pitchFamily="34" charset="0"/>
                        </a:rPr>
                        <a:t>mainland</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AAA4D2"/>
                    </a:solidFill>
                  </a:tcPr>
                </a:tc>
                <a:tc>
                  <a:txBody>
                    <a:bodyPr/>
                    <a:lstStyle/>
                    <a:p>
                      <a:pPr algn="ctr" fontAlgn="b"/>
                      <a:r>
                        <a:rPr lang="en-GB" sz="600" b="0" i="0" u="none" strike="noStrike">
                          <a:solidFill>
                            <a:srgbClr val="000000"/>
                          </a:solidFill>
                          <a:effectLst/>
                          <a:latin typeface="Calibri" panose="020F0502020204030204" pitchFamily="34" charset="0"/>
                        </a:rPr>
                        <a:t> </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AAA4D2"/>
                    </a:solidFill>
                  </a:tcPr>
                </a:tc>
                <a:tc>
                  <a:txBody>
                    <a:bodyPr/>
                    <a:lstStyle/>
                    <a:p>
                      <a:pPr algn="ctr" fontAlgn="b"/>
                      <a:r>
                        <a:rPr lang="en-GB" sz="600" b="0" i="0" u="none" strike="noStrike">
                          <a:solidFill>
                            <a:srgbClr val="000000"/>
                          </a:solidFill>
                          <a:effectLst/>
                          <a:latin typeface="Calibri" panose="020F0502020204030204" pitchFamily="34" charset="0"/>
                        </a:rPr>
                        <a:t>2190000</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BBD3EF"/>
                    </a:solidFill>
                  </a:tcPr>
                </a:tc>
                <a:tc>
                  <a:txBody>
                    <a:bodyPr/>
                    <a:lstStyle/>
                    <a:p>
                      <a:pPr algn="ctr" fontAlgn="b"/>
                      <a:r>
                        <a:rPr lang="en-GB" sz="600" b="0" i="0" u="none" strike="noStrike">
                          <a:solidFill>
                            <a:srgbClr val="000000"/>
                          </a:solidFill>
                          <a:effectLst/>
                          <a:latin typeface="Calibri" panose="020F0502020204030204" pitchFamily="34" charset="0"/>
                        </a:rPr>
                        <a:t> </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D9E7F7"/>
                    </a:solidFill>
                  </a:tcPr>
                </a:tc>
                <a:tc>
                  <a:txBody>
                    <a:bodyPr/>
                    <a:lstStyle/>
                    <a:p>
                      <a:pPr algn="ctr" fontAlgn="b"/>
                      <a:r>
                        <a:rPr lang="en-GB" sz="600" b="0" i="0" u="none" strike="noStrike">
                          <a:solidFill>
                            <a:srgbClr val="000000"/>
                          </a:solidFill>
                          <a:effectLst/>
                          <a:latin typeface="Calibri" panose="020F0502020204030204" pitchFamily="34" charset="0"/>
                        </a:rPr>
                        <a:t>10</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D9E7F7"/>
                    </a:solidFill>
                  </a:tcPr>
                </a:tc>
                <a:tc>
                  <a:txBody>
                    <a:bodyPr/>
                    <a:lstStyle/>
                    <a:p>
                      <a:pPr algn="ctr" fontAlgn="b"/>
                      <a:r>
                        <a:rPr lang="en-GB" sz="600" b="0" i="0" u="none" strike="noStrike">
                          <a:solidFill>
                            <a:srgbClr val="000000"/>
                          </a:solidFill>
                          <a:effectLst/>
                          <a:latin typeface="Calibri" panose="020F0502020204030204" pitchFamily="34" charset="0"/>
                        </a:rPr>
                        <a:t>1</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BBD3EF"/>
                    </a:solidFill>
                  </a:tcPr>
                </a:tc>
                <a:tc>
                  <a:txBody>
                    <a:bodyPr/>
                    <a:lstStyle/>
                    <a:p>
                      <a:pPr algn="ctr" fontAlgn="b"/>
                      <a:r>
                        <a:rPr lang="en-GB" sz="600" b="0" i="0" u="none" strike="noStrike">
                          <a:solidFill>
                            <a:srgbClr val="000000"/>
                          </a:solidFill>
                          <a:effectLst/>
                          <a:latin typeface="Calibri" panose="020F0502020204030204" pitchFamily="34" charset="0"/>
                        </a:rPr>
                        <a:t>0</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BBD3EF"/>
                    </a:solidFill>
                  </a:tcPr>
                </a:tc>
                <a:tc>
                  <a:txBody>
                    <a:bodyPr/>
                    <a:lstStyle/>
                    <a:p>
                      <a:pPr algn="ctr" fontAlgn="b"/>
                      <a:r>
                        <a:rPr lang="en-GB" sz="600" b="0" i="0" u="none" strike="noStrike">
                          <a:solidFill>
                            <a:srgbClr val="000000"/>
                          </a:solidFill>
                          <a:effectLst/>
                          <a:latin typeface="Calibri" panose="020F0502020204030204" pitchFamily="34" charset="0"/>
                        </a:rPr>
                        <a:t>1</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BBD3EF"/>
                    </a:solidFill>
                  </a:tcPr>
                </a:tc>
                <a:tc>
                  <a:txBody>
                    <a:bodyPr/>
                    <a:lstStyle/>
                    <a:p>
                      <a:pPr algn="ctr" fontAlgn="b"/>
                      <a:r>
                        <a:rPr lang="en-GB" sz="600" b="0" i="0" u="none" strike="noStrike">
                          <a:solidFill>
                            <a:srgbClr val="000000"/>
                          </a:solidFill>
                          <a:effectLst/>
                          <a:latin typeface="Calibri" panose="020F0502020204030204" pitchFamily="34" charset="0"/>
                        </a:rPr>
                        <a:t> </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95B3D7"/>
                    </a:solidFill>
                  </a:tcPr>
                </a:tc>
                <a:extLst>
                  <a:ext uri="{0D108BD9-81ED-4DB2-BD59-A6C34878D82A}">
                    <a16:rowId xmlns:a16="http://schemas.microsoft.com/office/drawing/2014/main" val="87578338"/>
                  </a:ext>
                </a:extLst>
              </a:tr>
              <a:tr h="114749">
                <a:tc>
                  <a:txBody>
                    <a:bodyPr/>
                    <a:lstStyle/>
                    <a:p>
                      <a:pPr algn="ctr" fontAlgn="b"/>
                      <a:r>
                        <a:rPr lang="en-GB" sz="600" b="0" i="0" u="none" strike="noStrike">
                          <a:solidFill>
                            <a:srgbClr val="000000"/>
                          </a:solidFill>
                          <a:effectLst/>
                          <a:latin typeface="Calibri" panose="020F0502020204030204" pitchFamily="34" charset="0"/>
                        </a:rPr>
                        <a:t>elec</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AAA4D2"/>
                    </a:solidFill>
                  </a:tcPr>
                </a:tc>
                <a:tc>
                  <a:txBody>
                    <a:bodyPr/>
                    <a:lstStyle/>
                    <a:p>
                      <a:pPr algn="ctr" fontAlgn="b"/>
                      <a:r>
                        <a:rPr lang="en-GB" sz="600" b="0" i="0" u="none" strike="noStrike">
                          <a:solidFill>
                            <a:srgbClr val="000000"/>
                          </a:solidFill>
                          <a:effectLst/>
                          <a:latin typeface="Calibri" panose="020F0502020204030204" pitchFamily="34" charset="0"/>
                        </a:rPr>
                        <a:t>nodeC</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AAA4D2"/>
                    </a:solidFill>
                  </a:tcPr>
                </a:tc>
                <a:tc>
                  <a:txBody>
                    <a:bodyPr/>
                    <a:lstStyle/>
                    <a:p>
                      <a:pPr algn="ctr" fontAlgn="b"/>
                      <a:r>
                        <a:rPr lang="en-GB" sz="600" b="0" i="0" u="none" strike="noStrike">
                          <a:solidFill>
                            <a:srgbClr val="000000"/>
                          </a:solidFill>
                          <a:effectLst/>
                          <a:latin typeface="Calibri" panose="020F0502020204030204" pitchFamily="34" charset="0"/>
                        </a:rPr>
                        <a:t>mainland</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AAA4D2"/>
                    </a:solidFill>
                  </a:tcPr>
                </a:tc>
                <a:tc>
                  <a:txBody>
                    <a:bodyPr/>
                    <a:lstStyle/>
                    <a:p>
                      <a:pPr algn="ctr" fontAlgn="b"/>
                      <a:r>
                        <a:rPr lang="en-GB" sz="600" b="0" i="0" u="none" strike="noStrike">
                          <a:solidFill>
                            <a:srgbClr val="000000"/>
                          </a:solidFill>
                          <a:effectLst/>
                          <a:latin typeface="Calibri" panose="020F0502020204030204" pitchFamily="34" charset="0"/>
                        </a:rPr>
                        <a:t> </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AAA4D2"/>
                    </a:solidFill>
                  </a:tcPr>
                </a:tc>
                <a:tc>
                  <a:txBody>
                    <a:bodyPr/>
                    <a:lstStyle/>
                    <a:p>
                      <a:pPr algn="ctr" fontAlgn="b"/>
                      <a:r>
                        <a:rPr lang="en-GB" sz="600" b="0" i="0" u="none" strike="noStrike">
                          <a:solidFill>
                            <a:srgbClr val="000000"/>
                          </a:solidFill>
                          <a:effectLst/>
                          <a:latin typeface="Calibri" panose="020F0502020204030204" pitchFamily="34" charset="0"/>
                        </a:rPr>
                        <a:t>3504000</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BBD3EF"/>
                    </a:solidFill>
                  </a:tcPr>
                </a:tc>
                <a:tc>
                  <a:txBody>
                    <a:bodyPr/>
                    <a:lstStyle/>
                    <a:p>
                      <a:pPr algn="ctr" fontAlgn="b"/>
                      <a:r>
                        <a:rPr lang="en-GB" sz="600" b="0" i="0" u="none" strike="noStrike">
                          <a:solidFill>
                            <a:srgbClr val="000000"/>
                          </a:solidFill>
                          <a:effectLst/>
                          <a:latin typeface="Calibri" panose="020F0502020204030204" pitchFamily="34" charset="0"/>
                        </a:rPr>
                        <a:t> </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D9E7F7"/>
                    </a:solidFill>
                  </a:tcPr>
                </a:tc>
                <a:tc>
                  <a:txBody>
                    <a:bodyPr/>
                    <a:lstStyle/>
                    <a:p>
                      <a:pPr algn="ctr" fontAlgn="b"/>
                      <a:r>
                        <a:rPr lang="en-GB" sz="600" b="0" i="0" u="none" strike="noStrike">
                          <a:solidFill>
                            <a:srgbClr val="000000"/>
                          </a:solidFill>
                          <a:effectLst/>
                          <a:latin typeface="Calibri" panose="020F0502020204030204" pitchFamily="34" charset="0"/>
                        </a:rPr>
                        <a:t>20</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D9E7F7"/>
                    </a:solidFill>
                  </a:tcPr>
                </a:tc>
                <a:tc>
                  <a:txBody>
                    <a:bodyPr/>
                    <a:lstStyle/>
                    <a:p>
                      <a:pPr algn="ctr" fontAlgn="b"/>
                      <a:r>
                        <a:rPr lang="en-GB" sz="600" b="0" i="0" u="none" strike="noStrike">
                          <a:solidFill>
                            <a:srgbClr val="000000"/>
                          </a:solidFill>
                          <a:effectLst/>
                          <a:latin typeface="Calibri" panose="020F0502020204030204" pitchFamily="34" charset="0"/>
                        </a:rPr>
                        <a:t>1</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BBD3EF"/>
                    </a:solidFill>
                  </a:tcPr>
                </a:tc>
                <a:tc>
                  <a:txBody>
                    <a:bodyPr/>
                    <a:lstStyle/>
                    <a:p>
                      <a:pPr algn="ctr" fontAlgn="b"/>
                      <a:r>
                        <a:rPr lang="en-GB" sz="600" b="0" i="0" u="none" strike="noStrike">
                          <a:solidFill>
                            <a:srgbClr val="000000"/>
                          </a:solidFill>
                          <a:effectLst/>
                          <a:latin typeface="Calibri" panose="020F0502020204030204" pitchFamily="34" charset="0"/>
                        </a:rPr>
                        <a:t>0</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BBD3EF"/>
                    </a:solidFill>
                  </a:tcPr>
                </a:tc>
                <a:tc>
                  <a:txBody>
                    <a:bodyPr/>
                    <a:lstStyle/>
                    <a:p>
                      <a:pPr algn="ctr" fontAlgn="b"/>
                      <a:r>
                        <a:rPr lang="en-GB" sz="600" b="0" i="0" u="none" strike="noStrike">
                          <a:solidFill>
                            <a:srgbClr val="000000"/>
                          </a:solidFill>
                          <a:effectLst/>
                          <a:latin typeface="Calibri" panose="020F0502020204030204" pitchFamily="34" charset="0"/>
                        </a:rPr>
                        <a:t>1</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BBD3EF"/>
                    </a:solidFill>
                  </a:tcPr>
                </a:tc>
                <a:tc>
                  <a:txBody>
                    <a:bodyPr/>
                    <a:lstStyle/>
                    <a:p>
                      <a:pPr algn="ctr" fontAlgn="b"/>
                      <a:r>
                        <a:rPr lang="en-GB" sz="600" b="0" i="0" u="none" strike="noStrike">
                          <a:solidFill>
                            <a:srgbClr val="000000"/>
                          </a:solidFill>
                          <a:effectLst/>
                          <a:latin typeface="Calibri" panose="020F0502020204030204" pitchFamily="34" charset="0"/>
                        </a:rPr>
                        <a:t> </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FFC000"/>
                    </a:solidFill>
                  </a:tcPr>
                </a:tc>
                <a:extLst>
                  <a:ext uri="{0D108BD9-81ED-4DB2-BD59-A6C34878D82A}">
                    <a16:rowId xmlns:a16="http://schemas.microsoft.com/office/drawing/2014/main" val="3153363123"/>
                  </a:ext>
                </a:extLst>
              </a:tr>
              <a:tr h="114749">
                <a:tc>
                  <a:txBody>
                    <a:bodyPr/>
                    <a:lstStyle/>
                    <a:p>
                      <a:pPr algn="ctr" fontAlgn="b"/>
                      <a:r>
                        <a:rPr lang="en-GB" sz="600" b="0" i="0" u="none" strike="noStrike">
                          <a:solidFill>
                            <a:srgbClr val="000000"/>
                          </a:solidFill>
                          <a:effectLst/>
                          <a:latin typeface="Calibri" panose="020F0502020204030204" pitchFamily="34" charset="0"/>
                        </a:rPr>
                        <a:t>elec</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AAA4D2"/>
                    </a:solidFill>
                  </a:tcPr>
                </a:tc>
                <a:tc>
                  <a:txBody>
                    <a:bodyPr/>
                    <a:lstStyle/>
                    <a:p>
                      <a:pPr algn="ctr" fontAlgn="b"/>
                      <a:r>
                        <a:rPr lang="en-GB" sz="600" b="0" i="0" u="none" strike="noStrike">
                          <a:solidFill>
                            <a:srgbClr val="000000"/>
                          </a:solidFill>
                          <a:effectLst/>
                          <a:latin typeface="Calibri" panose="020F0502020204030204" pitchFamily="34" charset="0"/>
                        </a:rPr>
                        <a:t>nodeD</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AAA4D2"/>
                    </a:solidFill>
                  </a:tcPr>
                </a:tc>
                <a:tc>
                  <a:txBody>
                    <a:bodyPr/>
                    <a:lstStyle/>
                    <a:p>
                      <a:pPr algn="ctr" fontAlgn="b"/>
                      <a:r>
                        <a:rPr lang="en-GB" sz="600" b="0" i="0" u="none" strike="noStrike">
                          <a:solidFill>
                            <a:srgbClr val="000000"/>
                          </a:solidFill>
                          <a:effectLst/>
                          <a:latin typeface="Calibri" panose="020F0502020204030204" pitchFamily="34" charset="0"/>
                        </a:rPr>
                        <a:t> </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AAA4D2"/>
                    </a:solidFill>
                  </a:tcPr>
                </a:tc>
                <a:tc>
                  <a:txBody>
                    <a:bodyPr/>
                    <a:lstStyle/>
                    <a:p>
                      <a:pPr algn="ctr" fontAlgn="b"/>
                      <a:r>
                        <a:rPr lang="en-GB" sz="6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AAA4D2"/>
                    </a:solidFill>
                  </a:tcPr>
                </a:tc>
                <a:tc>
                  <a:txBody>
                    <a:bodyPr/>
                    <a:lstStyle/>
                    <a:p>
                      <a:pPr algn="ctr" fontAlgn="b"/>
                      <a:r>
                        <a:rPr lang="en-GB" sz="600" b="0" i="0" u="none" strike="noStrike">
                          <a:solidFill>
                            <a:srgbClr val="000000"/>
                          </a:solidFill>
                          <a:effectLst/>
                          <a:latin typeface="Calibri" panose="020F0502020204030204" pitchFamily="34" charset="0"/>
                        </a:rPr>
                        <a:t>438000</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BBD3EF"/>
                    </a:solidFill>
                  </a:tcPr>
                </a:tc>
                <a:tc>
                  <a:txBody>
                    <a:bodyPr/>
                    <a:lstStyle/>
                    <a:p>
                      <a:pPr algn="ctr" fontAlgn="b"/>
                      <a:r>
                        <a:rPr lang="en-GB" sz="600" b="0" i="0" u="none" strike="noStrike">
                          <a:solidFill>
                            <a:srgbClr val="000000"/>
                          </a:solidFill>
                          <a:effectLst/>
                          <a:latin typeface="Calibri" panose="020F0502020204030204" pitchFamily="34" charset="0"/>
                        </a:rPr>
                        <a:t> </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D9E7F7"/>
                    </a:solidFill>
                  </a:tcPr>
                </a:tc>
                <a:tc>
                  <a:txBody>
                    <a:bodyPr/>
                    <a:lstStyle/>
                    <a:p>
                      <a:pPr algn="ctr" fontAlgn="b"/>
                      <a:r>
                        <a:rPr lang="en-GB" sz="600" b="0" i="0" u="none" strike="noStrike">
                          <a:solidFill>
                            <a:srgbClr val="000000"/>
                          </a:solidFill>
                          <a:effectLst/>
                          <a:latin typeface="Calibri" panose="020F0502020204030204" pitchFamily="34" charset="0"/>
                        </a:rPr>
                        <a:t>5</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D9E7F7"/>
                    </a:solidFill>
                  </a:tcPr>
                </a:tc>
                <a:tc>
                  <a:txBody>
                    <a:bodyPr/>
                    <a:lstStyle/>
                    <a:p>
                      <a:pPr algn="ctr" fontAlgn="b"/>
                      <a:r>
                        <a:rPr lang="en-GB" sz="600" b="0" i="0" u="none" strike="noStrike">
                          <a:solidFill>
                            <a:srgbClr val="000000"/>
                          </a:solidFill>
                          <a:effectLst/>
                          <a:latin typeface="Calibri" panose="020F0502020204030204" pitchFamily="34" charset="0"/>
                        </a:rPr>
                        <a:t>1</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BBD3EF"/>
                    </a:solidFill>
                  </a:tcPr>
                </a:tc>
                <a:tc>
                  <a:txBody>
                    <a:bodyPr/>
                    <a:lstStyle/>
                    <a:p>
                      <a:pPr algn="ctr" fontAlgn="b"/>
                      <a:r>
                        <a:rPr lang="en-GB" sz="600" b="0" i="0" u="none" strike="noStrike">
                          <a:solidFill>
                            <a:srgbClr val="000000"/>
                          </a:solidFill>
                          <a:effectLst/>
                          <a:latin typeface="Calibri" panose="020F0502020204030204" pitchFamily="34" charset="0"/>
                        </a:rPr>
                        <a:t>1</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BBD3EF"/>
                    </a:solidFill>
                  </a:tcPr>
                </a:tc>
                <a:tc>
                  <a:txBody>
                    <a:bodyPr/>
                    <a:lstStyle/>
                    <a:p>
                      <a:pPr algn="ctr" fontAlgn="b"/>
                      <a:r>
                        <a:rPr lang="en-GB" sz="600" b="0" i="0" u="none" strike="noStrike">
                          <a:solidFill>
                            <a:srgbClr val="000000"/>
                          </a:solidFill>
                          <a:effectLst/>
                          <a:latin typeface="Calibri" panose="020F0502020204030204" pitchFamily="34" charset="0"/>
                        </a:rPr>
                        <a:t>1</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BBD3EF"/>
                    </a:solidFill>
                  </a:tcPr>
                </a:tc>
                <a:tc>
                  <a:txBody>
                    <a:bodyPr/>
                    <a:lstStyle/>
                    <a:p>
                      <a:pPr algn="ctr" fontAlgn="b"/>
                      <a:r>
                        <a:rPr lang="en-GB" sz="6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366092"/>
                    </a:solidFill>
                  </a:tcPr>
                </a:tc>
                <a:extLst>
                  <a:ext uri="{0D108BD9-81ED-4DB2-BD59-A6C34878D82A}">
                    <a16:rowId xmlns:a16="http://schemas.microsoft.com/office/drawing/2014/main" val="607326771"/>
                  </a:ext>
                </a:extLst>
              </a:tr>
            </a:tbl>
          </a:graphicData>
        </a:graphic>
      </p:graphicFrame>
      <p:graphicFrame>
        <p:nvGraphicFramePr>
          <p:cNvPr id="13" name="Table 12">
            <a:extLst>
              <a:ext uri="{FF2B5EF4-FFF2-40B4-BE49-F238E27FC236}">
                <a16:creationId xmlns:a16="http://schemas.microsoft.com/office/drawing/2014/main" id="{87EB3825-AFD6-3C84-03A0-EDE6FFB3953A}"/>
              </a:ext>
            </a:extLst>
          </p:cNvPr>
          <p:cNvGraphicFramePr>
            <a:graphicFrameLocks noGrp="1"/>
          </p:cNvGraphicFramePr>
          <p:nvPr>
            <p:extLst>
              <p:ext uri="{D42A27DB-BD31-4B8C-83A1-F6EECF244321}">
                <p14:modId xmlns:p14="http://schemas.microsoft.com/office/powerpoint/2010/main" val="1124666935"/>
              </p:ext>
            </p:extLst>
          </p:nvPr>
        </p:nvGraphicFramePr>
        <p:xfrm>
          <a:off x="776863" y="3455021"/>
          <a:ext cx="3729697" cy="1413731"/>
        </p:xfrm>
        <a:graphic>
          <a:graphicData uri="http://schemas.openxmlformats.org/drawingml/2006/table">
            <a:tbl>
              <a:tblPr/>
              <a:tblGrid>
                <a:gridCol w="896215">
                  <a:extLst>
                    <a:ext uri="{9D8B030D-6E8A-4147-A177-3AD203B41FA5}">
                      <a16:colId xmlns:a16="http://schemas.microsoft.com/office/drawing/2014/main" val="1960602402"/>
                    </a:ext>
                  </a:extLst>
                </a:gridCol>
                <a:gridCol w="534107">
                  <a:extLst>
                    <a:ext uri="{9D8B030D-6E8A-4147-A177-3AD203B41FA5}">
                      <a16:colId xmlns:a16="http://schemas.microsoft.com/office/drawing/2014/main" val="2870178999"/>
                    </a:ext>
                  </a:extLst>
                </a:gridCol>
                <a:gridCol w="534107">
                  <a:extLst>
                    <a:ext uri="{9D8B030D-6E8A-4147-A177-3AD203B41FA5}">
                      <a16:colId xmlns:a16="http://schemas.microsoft.com/office/drawing/2014/main" val="3169579334"/>
                    </a:ext>
                  </a:extLst>
                </a:gridCol>
                <a:gridCol w="534107">
                  <a:extLst>
                    <a:ext uri="{9D8B030D-6E8A-4147-A177-3AD203B41FA5}">
                      <a16:colId xmlns:a16="http://schemas.microsoft.com/office/drawing/2014/main" val="1231362711"/>
                    </a:ext>
                  </a:extLst>
                </a:gridCol>
                <a:gridCol w="410387">
                  <a:extLst>
                    <a:ext uri="{9D8B030D-6E8A-4147-A177-3AD203B41FA5}">
                      <a16:colId xmlns:a16="http://schemas.microsoft.com/office/drawing/2014/main" val="2413709004"/>
                    </a:ext>
                  </a:extLst>
                </a:gridCol>
                <a:gridCol w="410387">
                  <a:extLst>
                    <a:ext uri="{9D8B030D-6E8A-4147-A177-3AD203B41FA5}">
                      <a16:colId xmlns:a16="http://schemas.microsoft.com/office/drawing/2014/main" val="1467441500"/>
                    </a:ext>
                  </a:extLst>
                </a:gridCol>
                <a:gridCol w="410387">
                  <a:extLst>
                    <a:ext uri="{9D8B030D-6E8A-4147-A177-3AD203B41FA5}">
                      <a16:colId xmlns:a16="http://schemas.microsoft.com/office/drawing/2014/main" val="2842837359"/>
                    </a:ext>
                  </a:extLst>
                </a:gridCol>
              </a:tblGrid>
              <a:tr h="1248060">
                <a:tc>
                  <a:txBody>
                    <a:bodyPr/>
                    <a:lstStyle/>
                    <a:p>
                      <a:pPr algn="ctr" fontAlgn="b"/>
                      <a:r>
                        <a:rPr lang="en-GB" sz="600" b="1" i="0" u="none" strike="noStrike">
                          <a:solidFill>
                            <a:srgbClr val="000000"/>
                          </a:solidFill>
                          <a:effectLst/>
                          <a:latin typeface="Calibri" panose="020F0502020204030204" pitchFamily="34" charset="0"/>
                        </a:rPr>
                        <a:t>nodeGroup</a:t>
                      </a:r>
                    </a:p>
                  </a:txBody>
                  <a:tcPr marL="0" marR="0" marT="0" marB="0" anchor="b">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a:noFill/>
                    </a:lnT>
                    <a:lnB w="6350" cap="flat" cmpd="sng" algn="ctr">
                      <a:solidFill>
                        <a:srgbClr val="8DB4E2"/>
                      </a:solidFill>
                      <a:prstDash val="solid"/>
                      <a:round/>
                      <a:headEnd type="none" w="med" len="med"/>
                      <a:tailEnd type="none" w="med" len="med"/>
                    </a:lnB>
                    <a:solidFill>
                      <a:srgbClr val="C4C4C4"/>
                    </a:solidFill>
                  </a:tcPr>
                </a:tc>
                <a:tc>
                  <a:txBody>
                    <a:bodyPr/>
                    <a:lstStyle/>
                    <a:p>
                      <a:pPr algn="ctr" fontAlgn="b"/>
                      <a:r>
                        <a:rPr lang="en-GB" sz="600" b="1" i="0" u="none" strike="noStrike">
                          <a:solidFill>
                            <a:srgbClr val="000000"/>
                          </a:solidFill>
                          <a:effectLst/>
                          <a:latin typeface="Calibri" panose="020F0502020204030204" pitchFamily="34" charset="0"/>
                        </a:rPr>
                        <a:t>capacity margin (MW)</a:t>
                      </a:r>
                    </a:p>
                  </a:txBody>
                  <a:tcPr marL="0" marR="0" marT="0" marB="0" vert="vert270" anchor="b">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a:noFill/>
                    </a:lnT>
                    <a:lnB w="6350" cap="flat" cmpd="sng" algn="ctr">
                      <a:solidFill>
                        <a:srgbClr val="8DB4E2"/>
                      </a:solidFill>
                      <a:prstDash val="solid"/>
                      <a:round/>
                      <a:headEnd type="none" w="med" len="med"/>
                      <a:tailEnd type="none" w="med" len="med"/>
                    </a:lnB>
                    <a:solidFill>
                      <a:srgbClr val="C4C4C4"/>
                    </a:solidFill>
                  </a:tcPr>
                </a:tc>
                <a:tc>
                  <a:txBody>
                    <a:bodyPr/>
                    <a:lstStyle/>
                    <a:p>
                      <a:pPr algn="ctr" fontAlgn="b"/>
                      <a:r>
                        <a:rPr lang="en-GB" sz="600" b="1" i="0" u="none" strike="noStrike">
                          <a:solidFill>
                            <a:srgbClr val="000000"/>
                          </a:solidFill>
                          <a:effectLst/>
                          <a:latin typeface="Calibri" panose="020F0502020204030204" pitchFamily="34" charset="0"/>
                        </a:rPr>
                        <a:t>non synchronous share</a:t>
                      </a:r>
                    </a:p>
                  </a:txBody>
                  <a:tcPr marL="0" marR="0" marT="0" marB="0" vert="vert270" anchor="b">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a:noFill/>
                    </a:lnT>
                    <a:lnB w="6350" cap="flat" cmpd="sng" algn="ctr">
                      <a:solidFill>
                        <a:srgbClr val="8DB4E2"/>
                      </a:solidFill>
                      <a:prstDash val="solid"/>
                      <a:round/>
                      <a:headEnd type="none" w="med" len="med"/>
                      <a:tailEnd type="none" w="med" len="med"/>
                    </a:lnB>
                    <a:solidFill>
                      <a:srgbClr val="C4C4C4"/>
                    </a:solidFill>
                  </a:tcPr>
                </a:tc>
                <a:tc>
                  <a:txBody>
                    <a:bodyPr/>
                    <a:lstStyle/>
                    <a:p>
                      <a:pPr algn="ctr" fontAlgn="b"/>
                      <a:r>
                        <a:rPr lang="en-GB" sz="600" b="1" i="0" u="none" strike="noStrike">
                          <a:solidFill>
                            <a:srgbClr val="000000"/>
                          </a:solidFill>
                          <a:effectLst/>
                          <a:latin typeface="Calibri" panose="020F0502020204030204" pitchFamily="34" charset="0"/>
                        </a:rPr>
                        <a:t>inertia limit (MWs)</a:t>
                      </a:r>
                    </a:p>
                  </a:txBody>
                  <a:tcPr marL="0" marR="0" marT="0" marB="0" vert="vert270" anchor="b">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a:noFill/>
                    </a:lnT>
                    <a:lnB w="6350" cap="flat" cmpd="sng" algn="ctr">
                      <a:solidFill>
                        <a:srgbClr val="8DB4E2"/>
                      </a:solidFill>
                      <a:prstDash val="solid"/>
                      <a:round/>
                      <a:headEnd type="none" w="med" len="med"/>
                      <a:tailEnd type="none" w="med" len="med"/>
                    </a:lnB>
                    <a:solidFill>
                      <a:srgbClr val="C4C4C4"/>
                    </a:solidFill>
                  </a:tcPr>
                </a:tc>
                <a:tc>
                  <a:txBody>
                    <a:bodyPr/>
                    <a:lstStyle/>
                    <a:p>
                      <a:pPr algn="ctr" fontAlgn="b"/>
                      <a:r>
                        <a:rPr lang="en-GB" sz="600" b="1" i="0" u="none" strike="noStrike">
                          <a:solidFill>
                            <a:srgbClr val="000000"/>
                          </a:solidFill>
                          <a:effectLst/>
                          <a:latin typeface="Calibri" panose="020F0502020204030204" pitchFamily="34" charset="0"/>
                        </a:rPr>
                        <a:t>use ts_reserve</a:t>
                      </a:r>
                    </a:p>
                  </a:txBody>
                  <a:tcPr marL="0" marR="0" marT="0" marB="0" vert="vert270" anchor="b">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a:noFill/>
                    </a:lnT>
                    <a:lnB w="6350" cap="flat" cmpd="sng" algn="ctr">
                      <a:solidFill>
                        <a:srgbClr val="8DB4E2"/>
                      </a:solidFill>
                      <a:prstDash val="solid"/>
                      <a:round/>
                      <a:headEnd type="none" w="med" len="med"/>
                      <a:tailEnd type="none" w="med" len="med"/>
                    </a:lnB>
                    <a:solidFill>
                      <a:srgbClr val="C4C4C4"/>
                    </a:solidFill>
                  </a:tcPr>
                </a:tc>
                <a:tc>
                  <a:txBody>
                    <a:bodyPr/>
                    <a:lstStyle/>
                    <a:p>
                      <a:pPr algn="ctr" fontAlgn="b"/>
                      <a:r>
                        <a:rPr lang="en-GB" sz="600" b="1" i="0" u="none" strike="noStrike">
                          <a:solidFill>
                            <a:srgbClr val="000000"/>
                          </a:solidFill>
                          <a:effectLst/>
                          <a:latin typeface="Calibri" panose="020F0502020204030204" pitchFamily="34" charset="0"/>
                        </a:rPr>
                        <a:t>use dynamic reserve</a:t>
                      </a:r>
                    </a:p>
                  </a:txBody>
                  <a:tcPr marL="0" marR="0" marT="0" marB="0" vert="vert270" anchor="b">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a:noFill/>
                    </a:lnT>
                    <a:lnB w="6350" cap="flat" cmpd="sng" algn="ctr">
                      <a:solidFill>
                        <a:srgbClr val="8DB4E2"/>
                      </a:solidFill>
                      <a:prstDash val="solid"/>
                      <a:round/>
                      <a:headEnd type="none" w="med" len="med"/>
                      <a:tailEnd type="none" w="med" len="med"/>
                    </a:lnB>
                    <a:solidFill>
                      <a:srgbClr val="C4C4C4"/>
                    </a:solidFill>
                  </a:tcPr>
                </a:tc>
                <a:tc>
                  <a:txBody>
                    <a:bodyPr/>
                    <a:lstStyle/>
                    <a:p>
                      <a:pPr algn="ctr" fontAlgn="b"/>
                      <a:r>
                        <a:rPr lang="en-GB" sz="600" b="1" i="0" u="none" strike="noStrike">
                          <a:solidFill>
                            <a:srgbClr val="000000"/>
                          </a:solidFill>
                          <a:effectLst/>
                          <a:latin typeface="Calibri" panose="020F0502020204030204" pitchFamily="34" charset="0"/>
                        </a:rPr>
                        <a:t>color in results</a:t>
                      </a:r>
                    </a:p>
                  </a:txBody>
                  <a:tcPr marL="0" marR="0" marT="0" marB="0" vert="vert270" anchor="b">
                    <a:lnL w="6350" cap="flat" cmpd="sng" algn="ctr">
                      <a:solidFill>
                        <a:srgbClr val="A9A9A9"/>
                      </a:solidFill>
                      <a:prstDash val="solid"/>
                      <a:round/>
                      <a:headEnd type="none" w="med" len="med"/>
                      <a:tailEnd type="none" w="med" len="med"/>
                    </a:lnL>
                    <a:lnR>
                      <a:noFill/>
                    </a:lnR>
                    <a:lnT>
                      <a:noFill/>
                    </a:lnT>
                    <a:lnB>
                      <a:noFill/>
                    </a:lnB>
                    <a:solidFill>
                      <a:srgbClr val="C4C4C4"/>
                    </a:solidFill>
                  </a:tcPr>
                </a:tc>
                <a:extLst>
                  <a:ext uri="{0D108BD9-81ED-4DB2-BD59-A6C34878D82A}">
                    <a16:rowId xmlns:a16="http://schemas.microsoft.com/office/drawing/2014/main" val="2210279289"/>
                  </a:ext>
                </a:extLst>
              </a:tr>
              <a:tr h="165671">
                <a:tc>
                  <a:txBody>
                    <a:bodyPr/>
                    <a:lstStyle/>
                    <a:p>
                      <a:pPr algn="ctr" fontAlgn="b"/>
                      <a:r>
                        <a:rPr lang="en-GB" sz="600" b="0" i="0" u="none" strike="noStrike" dirty="0">
                          <a:solidFill>
                            <a:srgbClr val="000000"/>
                          </a:solidFill>
                          <a:effectLst/>
                          <a:latin typeface="Calibri" panose="020F0502020204030204" pitchFamily="34" charset="0"/>
                        </a:rPr>
                        <a:t>mainland</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AAA4D2"/>
                    </a:solidFill>
                  </a:tcPr>
                </a:tc>
                <a:tc>
                  <a:txBody>
                    <a:bodyPr/>
                    <a:lstStyle/>
                    <a:p>
                      <a:pPr algn="ctr" fontAlgn="b"/>
                      <a:r>
                        <a:rPr lang="en-GB" sz="600" b="0" i="0" u="none" strike="noStrike" dirty="0">
                          <a:solidFill>
                            <a:srgbClr val="000000"/>
                          </a:solidFill>
                          <a:effectLst/>
                          <a:latin typeface="Calibri" panose="020F0502020204030204" pitchFamily="34" charset="0"/>
                        </a:rPr>
                        <a:t>120</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D9E7F7"/>
                    </a:solidFill>
                  </a:tcPr>
                </a:tc>
                <a:tc>
                  <a:txBody>
                    <a:bodyPr/>
                    <a:lstStyle/>
                    <a:p>
                      <a:pPr algn="ctr" fontAlgn="b"/>
                      <a:r>
                        <a:rPr lang="en-GB" sz="600" b="0" i="0" u="none" strike="noStrike" dirty="0">
                          <a:solidFill>
                            <a:srgbClr val="000000"/>
                          </a:solidFill>
                          <a:effectLst/>
                          <a:latin typeface="Calibri" panose="020F0502020204030204" pitchFamily="34" charset="0"/>
                        </a:rPr>
                        <a:t>0.80</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D9E7F7"/>
                    </a:solidFill>
                  </a:tcPr>
                </a:tc>
                <a:tc>
                  <a:txBody>
                    <a:bodyPr/>
                    <a:lstStyle/>
                    <a:p>
                      <a:pPr algn="ctr" fontAlgn="b"/>
                      <a:r>
                        <a:rPr lang="en-GB" sz="600" b="0" i="0" u="none" strike="noStrike">
                          <a:solidFill>
                            <a:srgbClr val="000000"/>
                          </a:solidFill>
                          <a:effectLst/>
                          <a:latin typeface="Calibri" panose="020F0502020204030204" pitchFamily="34" charset="0"/>
                        </a:rPr>
                        <a:t> </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D9E7F7"/>
                    </a:solidFill>
                  </a:tcPr>
                </a:tc>
                <a:tc>
                  <a:txBody>
                    <a:bodyPr/>
                    <a:lstStyle/>
                    <a:p>
                      <a:pPr algn="ctr" fontAlgn="b"/>
                      <a:r>
                        <a:rPr lang="en-GB" sz="600" b="0" i="0" u="none" strike="noStrike">
                          <a:solidFill>
                            <a:srgbClr val="000000"/>
                          </a:solidFill>
                          <a:effectLst/>
                          <a:latin typeface="Calibri" panose="020F0502020204030204" pitchFamily="34" charset="0"/>
                        </a:rPr>
                        <a:t>1</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BBD3EF"/>
                    </a:solidFill>
                  </a:tcPr>
                </a:tc>
                <a:tc>
                  <a:txBody>
                    <a:bodyPr/>
                    <a:lstStyle/>
                    <a:p>
                      <a:pPr algn="ctr" fontAlgn="b"/>
                      <a:r>
                        <a:rPr lang="en-GB" sz="600" b="0" i="0" u="none" strike="noStrike">
                          <a:solidFill>
                            <a:srgbClr val="000000"/>
                          </a:solidFill>
                          <a:effectLst/>
                          <a:latin typeface="Calibri" panose="020F0502020204030204" pitchFamily="34" charset="0"/>
                        </a:rPr>
                        <a:t>1</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BBD3EF"/>
                    </a:solidFill>
                  </a:tcPr>
                </a:tc>
                <a:tc>
                  <a:txBody>
                    <a:bodyPr/>
                    <a:lstStyle/>
                    <a:p>
                      <a:pPr algn="ctr" fontAlgn="b"/>
                      <a:r>
                        <a:rPr lang="en-GB" sz="6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8DB4E2"/>
                      </a:solidFill>
                      <a:prstDash val="solid"/>
                      <a:round/>
                      <a:headEnd type="none" w="med" len="med"/>
                      <a:tailEnd type="none" w="med" len="med"/>
                    </a:lnL>
                    <a:lnR>
                      <a:noFill/>
                    </a:lnR>
                    <a:lnT>
                      <a:noFill/>
                    </a:lnT>
                    <a:lnB>
                      <a:noFill/>
                    </a:lnB>
                    <a:solidFill>
                      <a:srgbClr val="76933C"/>
                    </a:solidFill>
                  </a:tcPr>
                </a:tc>
                <a:extLst>
                  <a:ext uri="{0D108BD9-81ED-4DB2-BD59-A6C34878D82A}">
                    <a16:rowId xmlns:a16="http://schemas.microsoft.com/office/drawing/2014/main" val="2686763039"/>
                  </a:ext>
                </a:extLst>
              </a:tr>
            </a:tbl>
          </a:graphicData>
        </a:graphic>
      </p:graphicFrame>
      <p:sp>
        <p:nvSpPr>
          <p:cNvPr id="15" name="TextBox 14">
            <a:extLst>
              <a:ext uri="{FF2B5EF4-FFF2-40B4-BE49-F238E27FC236}">
                <a16:creationId xmlns:a16="http://schemas.microsoft.com/office/drawing/2014/main" id="{D7E0BF79-9B86-2D07-1C74-C2491FBC4DFC}"/>
              </a:ext>
            </a:extLst>
          </p:cNvPr>
          <p:cNvSpPr txBox="1"/>
          <p:nvPr/>
        </p:nvSpPr>
        <p:spPr>
          <a:xfrm>
            <a:off x="742391" y="6166853"/>
            <a:ext cx="2823029"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b="1" dirty="0">
                <a:solidFill>
                  <a:srgbClr val="1D1C1D"/>
                </a:solidFill>
                <a:latin typeface="Open Sans"/>
              </a:rPr>
              <a:t>Source:</a:t>
            </a:r>
            <a:r>
              <a:rPr lang="en-US" sz="1000" dirty="0">
                <a:solidFill>
                  <a:srgbClr val="1D1C1D"/>
                </a:solidFill>
                <a:latin typeface="Open Sans"/>
              </a:rPr>
              <a:t>  IRENA (2020)</a:t>
            </a:r>
            <a:endParaRPr lang="en-US" sz="1000" dirty="0">
              <a:latin typeface="Open Sans"/>
            </a:endParaRPr>
          </a:p>
        </p:txBody>
      </p:sp>
    </p:spTree>
    <p:extLst>
      <p:ext uri="{BB962C8B-B14F-4D97-AF65-F5344CB8AC3E}">
        <p14:creationId xmlns:p14="http://schemas.microsoft.com/office/powerpoint/2010/main" val="19339115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6">
          <a:extLst>
            <a:ext uri="{FF2B5EF4-FFF2-40B4-BE49-F238E27FC236}">
              <a16:creationId xmlns:a16="http://schemas.microsoft.com/office/drawing/2014/main" id="{96CCF7EF-A1CB-E573-1F63-751D5A0F8FEB}"/>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F585537-A638-6F62-1328-E501B22FBEE7}"/>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18</a:t>
            </a:fld>
            <a:endParaRPr lang="sv-SE" sz="1000" b="1" dirty="0">
              <a:solidFill>
                <a:schemeClr val="bg1"/>
              </a:solidFill>
            </a:endParaRPr>
          </a:p>
        </p:txBody>
      </p:sp>
      <p:sp>
        <p:nvSpPr>
          <p:cNvPr id="7" name="Rectangle 6">
            <a:extLst>
              <a:ext uri="{FF2B5EF4-FFF2-40B4-BE49-F238E27FC236}">
                <a16:creationId xmlns:a16="http://schemas.microsoft.com/office/drawing/2014/main" id="{A5A379FC-CA08-B359-11BB-97A2E364FA4E}"/>
              </a:ext>
            </a:extLst>
          </p:cNvPr>
          <p:cNvSpPr/>
          <p:nvPr/>
        </p:nvSpPr>
        <p:spPr>
          <a:xfrm>
            <a:off x="343847" y="995986"/>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3.3.3 Demand of each node</a:t>
            </a:r>
          </a:p>
        </p:txBody>
      </p:sp>
      <p:sp>
        <p:nvSpPr>
          <p:cNvPr id="8" name="Title 10">
            <a:extLst>
              <a:ext uri="{FF2B5EF4-FFF2-40B4-BE49-F238E27FC236}">
                <a16:creationId xmlns:a16="http://schemas.microsoft.com/office/drawing/2014/main" id="{D22195D1-2574-C4CA-FAB3-B4FAE21DBB62}"/>
              </a:ext>
            </a:extLst>
          </p:cNvPr>
          <p:cNvSpPr txBox="1">
            <a:spLocks/>
          </p:cNvSpPr>
          <p:nvPr/>
        </p:nvSpPr>
        <p:spPr>
          <a:xfrm>
            <a:off x="343847" y="150594"/>
            <a:ext cx="10767176" cy="7620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3.3 Using </a:t>
            </a:r>
            <a:r>
              <a:rPr lang="en-GB" sz="4400" dirty="0" err="1">
                <a:latin typeface="Open Sans"/>
                <a:ea typeface="Open Sans" panose="020B0606030504020204" pitchFamily="34" charset="0"/>
                <a:cs typeface="Open Sans" panose="020B0606030504020204" pitchFamily="34" charset="0"/>
                <a:sym typeface="Bodoni SvtyTwo ITC TT-Book"/>
              </a:rPr>
              <a:t>FlexTool</a:t>
            </a:r>
            <a:endParaRPr lang="en-US" dirty="0">
              <a:cs typeface="Calibri Light" panose="020F0302020204030204"/>
            </a:endParaRPr>
          </a:p>
        </p:txBody>
      </p:sp>
      <p:sp>
        <p:nvSpPr>
          <p:cNvPr id="16" name="Content Placeholder 8">
            <a:extLst>
              <a:ext uri="{FF2B5EF4-FFF2-40B4-BE49-F238E27FC236}">
                <a16:creationId xmlns:a16="http://schemas.microsoft.com/office/drawing/2014/main" id="{BEEF432B-D9EA-2946-35B6-96F85DE39A06}"/>
              </a:ext>
            </a:extLst>
          </p:cNvPr>
          <p:cNvSpPr txBox="1">
            <a:spLocks/>
          </p:cNvSpPr>
          <p:nvPr/>
        </p:nvSpPr>
        <p:spPr>
          <a:xfrm>
            <a:off x="292541" y="1461013"/>
            <a:ext cx="6586522" cy="344501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Tx/>
            </a:pPr>
            <a:r>
              <a:rPr lang="en-US" sz="2100" dirty="0">
                <a:latin typeface="Open Sans"/>
                <a:ea typeface="Open Sans" panose="020B0606030504020204" pitchFamily="34" charset="0"/>
                <a:cs typeface="Open Sans" panose="020B0606030504020204" pitchFamily="34" charset="0"/>
              </a:rPr>
              <a:t>Total demand in node is a sum of demand and import.</a:t>
            </a:r>
          </a:p>
          <a:p>
            <a:pPr lvl="1">
              <a:buClrTx/>
            </a:pPr>
            <a:r>
              <a:rPr lang="en-US" sz="2100" dirty="0">
                <a:latin typeface="Open Sans"/>
                <a:ea typeface="Open Sans" panose="020B0606030504020204" pitchFamily="34" charset="0"/>
                <a:cs typeface="Open Sans" panose="020B0606030504020204" pitchFamily="34" charset="0"/>
              </a:rPr>
              <a:t>Annual sums are defined in the </a:t>
            </a:r>
            <a:r>
              <a:rPr lang="en-US" sz="2100" dirty="0" err="1">
                <a:latin typeface="Open Sans"/>
                <a:ea typeface="Open Sans" panose="020B0606030504020204" pitchFamily="34" charset="0"/>
                <a:cs typeface="Open Sans" panose="020B0606030504020204" pitchFamily="34" charset="0"/>
              </a:rPr>
              <a:t>gridNode</a:t>
            </a:r>
            <a:r>
              <a:rPr lang="en-US" sz="2100" dirty="0">
                <a:latin typeface="Open Sans"/>
                <a:ea typeface="Open Sans" panose="020B0606030504020204" pitchFamily="34" charset="0"/>
                <a:cs typeface="Open Sans" panose="020B0606030504020204" pitchFamily="34" charset="0"/>
              </a:rPr>
              <a:t> sheet.</a:t>
            </a:r>
          </a:p>
          <a:p>
            <a:pPr lvl="1">
              <a:buClrTx/>
            </a:pPr>
            <a:r>
              <a:rPr lang="en-US" sz="2100" dirty="0">
                <a:latin typeface="Open Sans" panose="020B0606030504020204" pitchFamily="34" charset="0"/>
                <a:ea typeface="Open Sans" panose="020B0606030504020204" pitchFamily="34" charset="0"/>
                <a:cs typeface="Open Sans" panose="020B0606030504020204" pitchFamily="34" charset="0"/>
              </a:rPr>
              <a:t>Hourly values are calculated based on a normalized time series.</a:t>
            </a:r>
          </a:p>
        </p:txBody>
      </p:sp>
      <p:graphicFrame>
        <p:nvGraphicFramePr>
          <p:cNvPr id="17" name="Table 16">
            <a:extLst>
              <a:ext uri="{FF2B5EF4-FFF2-40B4-BE49-F238E27FC236}">
                <a16:creationId xmlns:a16="http://schemas.microsoft.com/office/drawing/2014/main" id="{A3C8C428-6F15-41B7-5FD7-BCB239120D40}"/>
              </a:ext>
            </a:extLst>
          </p:cNvPr>
          <p:cNvGraphicFramePr>
            <a:graphicFrameLocks noGrp="1"/>
          </p:cNvGraphicFramePr>
          <p:nvPr>
            <p:extLst>
              <p:ext uri="{D42A27DB-BD31-4B8C-83A1-F6EECF244321}">
                <p14:modId xmlns:p14="http://schemas.microsoft.com/office/powerpoint/2010/main" val="3122781644"/>
              </p:ext>
            </p:extLst>
          </p:nvPr>
        </p:nvGraphicFramePr>
        <p:xfrm>
          <a:off x="343846" y="3656218"/>
          <a:ext cx="6068382" cy="2310510"/>
        </p:xfrm>
        <a:graphic>
          <a:graphicData uri="http://schemas.openxmlformats.org/drawingml/2006/table">
            <a:tbl>
              <a:tblPr/>
              <a:tblGrid>
                <a:gridCol w="774388">
                  <a:extLst>
                    <a:ext uri="{9D8B030D-6E8A-4147-A177-3AD203B41FA5}">
                      <a16:colId xmlns:a16="http://schemas.microsoft.com/office/drawing/2014/main" val="4068748185"/>
                    </a:ext>
                  </a:extLst>
                </a:gridCol>
                <a:gridCol w="1055983">
                  <a:extLst>
                    <a:ext uri="{9D8B030D-6E8A-4147-A177-3AD203B41FA5}">
                      <a16:colId xmlns:a16="http://schemas.microsoft.com/office/drawing/2014/main" val="1214263199"/>
                    </a:ext>
                  </a:extLst>
                </a:gridCol>
                <a:gridCol w="1055983">
                  <a:extLst>
                    <a:ext uri="{9D8B030D-6E8A-4147-A177-3AD203B41FA5}">
                      <a16:colId xmlns:a16="http://schemas.microsoft.com/office/drawing/2014/main" val="3677761813"/>
                    </a:ext>
                  </a:extLst>
                </a:gridCol>
                <a:gridCol w="1055983">
                  <a:extLst>
                    <a:ext uri="{9D8B030D-6E8A-4147-A177-3AD203B41FA5}">
                      <a16:colId xmlns:a16="http://schemas.microsoft.com/office/drawing/2014/main" val="168888142"/>
                    </a:ext>
                  </a:extLst>
                </a:gridCol>
                <a:gridCol w="1055983">
                  <a:extLst>
                    <a:ext uri="{9D8B030D-6E8A-4147-A177-3AD203B41FA5}">
                      <a16:colId xmlns:a16="http://schemas.microsoft.com/office/drawing/2014/main" val="2393797832"/>
                    </a:ext>
                  </a:extLst>
                </a:gridCol>
                <a:gridCol w="1070062">
                  <a:extLst>
                    <a:ext uri="{9D8B030D-6E8A-4147-A177-3AD203B41FA5}">
                      <a16:colId xmlns:a16="http://schemas.microsoft.com/office/drawing/2014/main" val="745570787"/>
                    </a:ext>
                  </a:extLst>
                </a:gridCol>
              </a:tblGrid>
              <a:tr h="1509178">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algn="ctr" fontAlgn="b"/>
                      <a:r>
                        <a:rPr lang="en-GB" sz="1200" b="1" i="0" u="none" strike="noStrike">
                          <a:solidFill>
                            <a:srgbClr val="000000"/>
                          </a:solidFill>
                          <a:effectLst/>
                          <a:latin typeface="Calibri" panose="020F0502020204030204" pitchFamily="34" charset="0"/>
                        </a:rPr>
                        <a:t>grid</a:t>
                      </a:r>
                    </a:p>
                  </a:txBody>
                  <a:tcPr marL="0" marR="0" marT="0" marB="0" anchor="b">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a:noFill/>
                    </a:lnT>
                    <a:lnB w="6350" cap="flat" cmpd="sng" algn="ctr">
                      <a:solidFill>
                        <a:srgbClr val="8DB4E2"/>
                      </a:solidFill>
                      <a:prstDash val="solid"/>
                      <a:round/>
                      <a:headEnd type="none" w="med" len="med"/>
                      <a:tailEnd type="none" w="med" len="med"/>
                    </a:lnB>
                    <a:lnTlToBr w="12700" cmpd="sng">
                      <a:noFill/>
                      <a:prstDash val="solid"/>
                    </a:lnTlToBr>
                    <a:lnBlToTr w="12700" cmpd="sng">
                      <a:noFill/>
                      <a:prstDash val="solid"/>
                    </a:lnBlToTr>
                    <a:solidFill>
                      <a:srgbClr val="C4C4C4"/>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algn="ctr" fontAlgn="b"/>
                      <a:r>
                        <a:rPr lang="en-GB" sz="1200" b="1" i="0" u="none" strike="noStrike">
                          <a:solidFill>
                            <a:srgbClr val="000000"/>
                          </a:solidFill>
                          <a:effectLst/>
                          <a:latin typeface="Calibri" panose="020F0502020204030204" pitchFamily="34" charset="0"/>
                        </a:rPr>
                        <a:t>node</a:t>
                      </a:r>
                    </a:p>
                  </a:txBody>
                  <a:tcPr marL="0" marR="0" marT="0" marB="0" anchor="b">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a:noFill/>
                    </a:lnT>
                    <a:lnB w="6350" cap="flat" cmpd="sng" algn="ctr">
                      <a:solidFill>
                        <a:srgbClr val="8DB4E2"/>
                      </a:solidFill>
                      <a:prstDash val="solid"/>
                      <a:round/>
                      <a:headEnd type="none" w="med" len="med"/>
                      <a:tailEnd type="none" w="med" len="med"/>
                    </a:lnB>
                    <a:lnTlToBr w="12700" cmpd="sng">
                      <a:noFill/>
                      <a:prstDash val="solid"/>
                    </a:lnTlToBr>
                    <a:lnBlToTr w="12700" cmpd="sng">
                      <a:noFill/>
                      <a:prstDash val="solid"/>
                    </a:lnBlToTr>
                    <a:solidFill>
                      <a:srgbClr val="C4C4C4"/>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algn="ctr" fontAlgn="b"/>
                      <a:r>
                        <a:rPr lang="en-GB" sz="1200" b="1" i="0" u="none" strike="noStrike">
                          <a:solidFill>
                            <a:srgbClr val="000000"/>
                          </a:solidFill>
                          <a:effectLst/>
                          <a:latin typeface="Calibri" panose="020F0502020204030204" pitchFamily="34" charset="0"/>
                        </a:rPr>
                        <a:t>nodeGroup</a:t>
                      </a:r>
                    </a:p>
                  </a:txBody>
                  <a:tcPr marL="0" marR="0" marT="0" marB="0" anchor="b">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a:noFill/>
                    </a:lnT>
                    <a:lnB w="6350" cap="flat" cmpd="sng" algn="ctr">
                      <a:solidFill>
                        <a:srgbClr val="8DB4E2"/>
                      </a:solidFill>
                      <a:prstDash val="solid"/>
                      <a:round/>
                      <a:headEnd type="none" w="med" len="med"/>
                      <a:tailEnd type="none" w="med" len="med"/>
                    </a:lnB>
                    <a:lnTlToBr w="12700" cmpd="sng">
                      <a:noFill/>
                      <a:prstDash val="solid"/>
                    </a:lnTlToBr>
                    <a:lnBlToTr w="12700" cmpd="sng">
                      <a:noFill/>
                      <a:prstDash val="solid"/>
                    </a:lnBlToTr>
                    <a:solidFill>
                      <a:srgbClr val="C4C4C4"/>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algn="ctr" fontAlgn="b"/>
                      <a:r>
                        <a:rPr lang="en-GB" sz="1200" b="1" i="0" u="none" strike="noStrike">
                          <a:solidFill>
                            <a:srgbClr val="000000"/>
                          </a:solidFill>
                          <a:effectLst/>
                          <a:latin typeface="Calibri" panose="020F0502020204030204" pitchFamily="34" charset="0"/>
                        </a:rPr>
                        <a:t>nodeGroup2</a:t>
                      </a:r>
                    </a:p>
                  </a:txBody>
                  <a:tcPr marL="0" marR="0" marT="0" marB="0" anchor="b">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a:noFill/>
                    </a:lnT>
                    <a:lnB w="6350" cap="flat" cmpd="sng" algn="ctr">
                      <a:solidFill>
                        <a:srgbClr val="8DB4E2"/>
                      </a:solidFill>
                      <a:prstDash val="solid"/>
                      <a:round/>
                      <a:headEnd type="none" w="med" len="med"/>
                      <a:tailEnd type="none" w="med" len="med"/>
                    </a:lnB>
                    <a:lnTlToBr w="12700" cmpd="sng">
                      <a:noFill/>
                      <a:prstDash val="solid"/>
                    </a:lnTlToBr>
                    <a:lnBlToTr w="12700" cmpd="sng">
                      <a:noFill/>
                      <a:prstDash val="solid"/>
                    </a:lnBlToTr>
                    <a:solidFill>
                      <a:srgbClr val="C4C4C4"/>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algn="ctr" fontAlgn="b"/>
                      <a:r>
                        <a:rPr lang="en-GB" sz="1200" b="1" i="0" u="none" strike="noStrike">
                          <a:solidFill>
                            <a:srgbClr val="000000"/>
                          </a:solidFill>
                          <a:effectLst/>
                          <a:latin typeface="Calibri" panose="020F0502020204030204" pitchFamily="34" charset="0"/>
                        </a:rPr>
                        <a:t>demand (MWh)</a:t>
                      </a:r>
                    </a:p>
                  </a:txBody>
                  <a:tcPr marL="0" marR="0" marT="0" marB="0" vert="vert270" anchor="b">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a:noFill/>
                    </a:lnT>
                    <a:lnB w="6350" cap="flat" cmpd="sng" algn="ctr">
                      <a:solidFill>
                        <a:srgbClr val="8DB4E2"/>
                      </a:solidFill>
                      <a:prstDash val="solid"/>
                      <a:round/>
                      <a:headEnd type="none" w="med" len="med"/>
                      <a:tailEnd type="none" w="med" len="med"/>
                    </a:lnB>
                    <a:lnTlToBr w="12700" cmpd="sng">
                      <a:noFill/>
                      <a:prstDash val="solid"/>
                    </a:lnTlToBr>
                    <a:lnBlToTr w="12700" cmpd="sng">
                      <a:noFill/>
                      <a:prstDash val="solid"/>
                    </a:lnBlToTr>
                    <a:solidFill>
                      <a:srgbClr val="C4C4C4"/>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algn="ctr" fontAlgn="b"/>
                      <a:r>
                        <a:rPr lang="en-GB" sz="1200" b="1" i="0" u="none" strike="noStrike">
                          <a:solidFill>
                            <a:srgbClr val="000000"/>
                          </a:solidFill>
                          <a:effectLst/>
                          <a:latin typeface="Calibri" panose="020F0502020204030204" pitchFamily="34" charset="0"/>
                        </a:rPr>
                        <a:t>import (MWh)</a:t>
                      </a:r>
                    </a:p>
                  </a:txBody>
                  <a:tcPr marL="0" marR="0" marT="0" marB="0" vert="vert270" anchor="b">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a:noFill/>
                    </a:lnT>
                    <a:lnB w="6350" cap="flat" cmpd="sng" algn="ctr">
                      <a:solidFill>
                        <a:srgbClr val="8DB4E2"/>
                      </a:solidFill>
                      <a:prstDash val="solid"/>
                      <a:round/>
                      <a:headEnd type="none" w="med" len="med"/>
                      <a:tailEnd type="none" w="med" len="med"/>
                    </a:lnB>
                    <a:lnTlToBr w="12700" cmpd="sng">
                      <a:noFill/>
                      <a:prstDash val="solid"/>
                    </a:lnTlToBr>
                    <a:lnBlToTr w="12700" cmpd="sng">
                      <a:noFill/>
                      <a:prstDash val="solid"/>
                    </a:lnBlToTr>
                    <a:solidFill>
                      <a:srgbClr val="C4C4C4"/>
                    </a:solidFill>
                  </a:tcPr>
                </a:tc>
                <a:extLst>
                  <a:ext uri="{0D108BD9-81ED-4DB2-BD59-A6C34878D82A}">
                    <a16:rowId xmlns:a16="http://schemas.microsoft.com/office/drawing/2014/main" val="3004801072"/>
                  </a:ext>
                </a:extLst>
              </a:tr>
              <a:tr h="200333">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algn="ctr" fontAlgn="b"/>
                      <a:r>
                        <a:rPr lang="en-GB" sz="1200" b="0" i="0" u="none" strike="noStrike">
                          <a:solidFill>
                            <a:srgbClr val="000000"/>
                          </a:solidFill>
                          <a:effectLst/>
                          <a:latin typeface="Calibri" panose="020F0502020204030204" pitchFamily="34" charset="0"/>
                        </a:rPr>
                        <a:t>elec</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lnTlToBr w="12700" cmpd="sng">
                      <a:noFill/>
                      <a:prstDash val="solid"/>
                    </a:lnTlToBr>
                    <a:lnBlToTr w="12700" cmpd="sng">
                      <a:noFill/>
                      <a:prstDash val="solid"/>
                    </a:lnBlToTr>
                    <a:solidFill>
                      <a:srgbClr val="AAA4D2"/>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algn="ctr" fontAlgn="b"/>
                      <a:r>
                        <a:rPr lang="en-GB" sz="1200" b="0" i="0" u="none" strike="noStrike">
                          <a:solidFill>
                            <a:srgbClr val="000000"/>
                          </a:solidFill>
                          <a:effectLst/>
                          <a:latin typeface="Calibri" panose="020F0502020204030204" pitchFamily="34" charset="0"/>
                        </a:rPr>
                        <a:t>nodeA</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lnTlToBr w="12700" cmpd="sng">
                      <a:noFill/>
                      <a:prstDash val="solid"/>
                    </a:lnTlToBr>
                    <a:lnBlToTr w="12700" cmpd="sng">
                      <a:noFill/>
                      <a:prstDash val="solid"/>
                    </a:lnBlToTr>
                    <a:solidFill>
                      <a:srgbClr val="AAA4D2"/>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algn="ctr" fontAlgn="b"/>
                      <a:r>
                        <a:rPr lang="en-GB" sz="1200" b="0" i="0" u="none" strike="noStrike">
                          <a:solidFill>
                            <a:srgbClr val="000000"/>
                          </a:solidFill>
                          <a:effectLst/>
                          <a:latin typeface="Calibri" panose="020F0502020204030204" pitchFamily="34" charset="0"/>
                        </a:rPr>
                        <a:t>mainland</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lnTlToBr w="12700" cmpd="sng">
                      <a:noFill/>
                      <a:prstDash val="solid"/>
                    </a:lnTlToBr>
                    <a:lnBlToTr w="12700" cmpd="sng">
                      <a:noFill/>
                      <a:prstDash val="solid"/>
                    </a:lnBlToTr>
                    <a:solidFill>
                      <a:srgbClr val="AAA4D2"/>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algn="ctr" fontAlgn="b"/>
                      <a:r>
                        <a:rPr lang="en-GB"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lnTlToBr w="12700" cmpd="sng">
                      <a:noFill/>
                      <a:prstDash val="solid"/>
                    </a:lnTlToBr>
                    <a:lnBlToTr w="12700" cmpd="sng">
                      <a:noFill/>
                      <a:prstDash val="solid"/>
                    </a:lnBlToTr>
                    <a:solidFill>
                      <a:srgbClr val="AAA4D2"/>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algn="ctr" fontAlgn="b"/>
                      <a:r>
                        <a:rPr lang="en-GB" sz="1200" b="0" i="0" u="none" strike="noStrike">
                          <a:solidFill>
                            <a:srgbClr val="000000"/>
                          </a:solidFill>
                          <a:effectLst/>
                          <a:latin typeface="Calibri" panose="020F0502020204030204" pitchFamily="34" charset="0"/>
                        </a:rPr>
                        <a:t>7008000</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lnTlToBr w="12700" cmpd="sng">
                      <a:noFill/>
                      <a:prstDash val="solid"/>
                    </a:lnTlToBr>
                    <a:lnBlToTr w="12700" cmpd="sng">
                      <a:noFill/>
                      <a:prstDash val="solid"/>
                    </a:lnBlToTr>
                    <a:solidFill>
                      <a:srgbClr val="BBD3E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algn="ctr" fontAlgn="b"/>
                      <a:r>
                        <a:rPr lang="en-GB" sz="1200" b="0" i="0" u="none" strike="noStrike" dirty="0">
                          <a:solidFill>
                            <a:srgbClr val="000000"/>
                          </a:solidFill>
                          <a:effectLst/>
                          <a:latin typeface="Calibri" panose="020F0502020204030204" pitchFamily="34" charset="0"/>
                        </a:rPr>
                        <a:t>350400</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lnTlToBr w="12700" cmpd="sng">
                      <a:noFill/>
                      <a:prstDash val="solid"/>
                    </a:lnTlToBr>
                    <a:lnBlToTr w="12700" cmpd="sng">
                      <a:noFill/>
                      <a:prstDash val="solid"/>
                    </a:lnBlToTr>
                    <a:solidFill>
                      <a:srgbClr val="D9E7F7"/>
                    </a:solidFill>
                  </a:tcPr>
                </a:tc>
                <a:extLst>
                  <a:ext uri="{0D108BD9-81ED-4DB2-BD59-A6C34878D82A}">
                    <a16:rowId xmlns:a16="http://schemas.microsoft.com/office/drawing/2014/main" val="448174635"/>
                  </a:ext>
                </a:extLst>
              </a:tr>
              <a:tr h="200333">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algn="ctr" fontAlgn="b"/>
                      <a:r>
                        <a:rPr lang="en-GB" sz="1200" b="0" i="0" u="none" strike="noStrike">
                          <a:solidFill>
                            <a:srgbClr val="000000"/>
                          </a:solidFill>
                          <a:effectLst/>
                          <a:latin typeface="Calibri" panose="020F0502020204030204" pitchFamily="34" charset="0"/>
                        </a:rPr>
                        <a:t>elec</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lnTlToBr w="12700" cmpd="sng">
                      <a:noFill/>
                      <a:prstDash val="solid"/>
                    </a:lnTlToBr>
                    <a:lnBlToTr w="12700" cmpd="sng">
                      <a:noFill/>
                      <a:prstDash val="solid"/>
                    </a:lnBlToTr>
                    <a:solidFill>
                      <a:srgbClr val="AAA4D2"/>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algn="ctr" fontAlgn="b"/>
                      <a:r>
                        <a:rPr lang="en-GB" sz="1200" b="0" i="0" u="none" strike="noStrike">
                          <a:solidFill>
                            <a:srgbClr val="000000"/>
                          </a:solidFill>
                          <a:effectLst/>
                          <a:latin typeface="Calibri" panose="020F0502020204030204" pitchFamily="34" charset="0"/>
                        </a:rPr>
                        <a:t>nodeB</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lnTlToBr w="12700" cmpd="sng">
                      <a:noFill/>
                      <a:prstDash val="solid"/>
                    </a:lnTlToBr>
                    <a:lnBlToTr w="12700" cmpd="sng">
                      <a:noFill/>
                      <a:prstDash val="solid"/>
                    </a:lnBlToTr>
                    <a:solidFill>
                      <a:srgbClr val="AAA4D2"/>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algn="ctr" fontAlgn="b"/>
                      <a:r>
                        <a:rPr lang="en-GB" sz="1200" b="0" i="0" u="none" strike="noStrike">
                          <a:solidFill>
                            <a:srgbClr val="000000"/>
                          </a:solidFill>
                          <a:effectLst/>
                          <a:latin typeface="Calibri" panose="020F0502020204030204" pitchFamily="34" charset="0"/>
                        </a:rPr>
                        <a:t>mainland</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lnTlToBr w="12700" cmpd="sng">
                      <a:noFill/>
                      <a:prstDash val="solid"/>
                    </a:lnTlToBr>
                    <a:lnBlToTr w="12700" cmpd="sng">
                      <a:noFill/>
                      <a:prstDash val="solid"/>
                    </a:lnBlToTr>
                    <a:solidFill>
                      <a:srgbClr val="AAA4D2"/>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algn="ctr" fontAlgn="b"/>
                      <a:r>
                        <a:rPr lang="en-GB"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lnTlToBr w="12700" cmpd="sng">
                      <a:noFill/>
                      <a:prstDash val="solid"/>
                    </a:lnTlToBr>
                    <a:lnBlToTr w="12700" cmpd="sng">
                      <a:noFill/>
                      <a:prstDash val="solid"/>
                    </a:lnBlToTr>
                    <a:solidFill>
                      <a:srgbClr val="AAA4D2"/>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algn="ctr" fontAlgn="b"/>
                      <a:r>
                        <a:rPr lang="en-GB" sz="1200" b="0" i="0" u="none" strike="noStrike">
                          <a:solidFill>
                            <a:srgbClr val="000000"/>
                          </a:solidFill>
                          <a:effectLst/>
                          <a:latin typeface="Calibri" panose="020F0502020204030204" pitchFamily="34" charset="0"/>
                        </a:rPr>
                        <a:t>2190000</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lnTlToBr w="12700" cmpd="sng">
                      <a:noFill/>
                      <a:prstDash val="solid"/>
                    </a:lnTlToBr>
                    <a:lnBlToTr w="12700" cmpd="sng">
                      <a:noFill/>
                      <a:prstDash val="solid"/>
                    </a:lnBlToTr>
                    <a:solidFill>
                      <a:srgbClr val="BBD3E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algn="ctr" fontAlgn="b"/>
                      <a:r>
                        <a:rPr lang="en-GB"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lnTlToBr w="12700" cmpd="sng">
                      <a:noFill/>
                      <a:prstDash val="solid"/>
                    </a:lnTlToBr>
                    <a:lnBlToTr w="12700" cmpd="sng">
                      <a:noFill/>
                      <a:prstDash val="solid"/>
                    </a:lnBlToTr>
                    <a:solidFill>
                      <a:srgbClr val="D9E7F7"/>
                    </a:solidFill>
                  </a:tcPr>
                </a:tc>
                <a:extLst>
                  <a:ext uri="{0D108BD9-81ED-4DB2-BD59-A6C34878D82A}">
                    <a16:rowId xmlns:a16="http://schemas.microsoft.com/office/drawing/2014/main" val="3793829280"/>
                  </a:ext>
                </a:extLst>
              </a:tr>
              <a:tr h="200333">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algn="ctr" fontAlgn="b"/>
                      <a:r>
                        <a:rPr lang="en-GB" sz="1200" b="0" i="0" u="none" strike="noStrike">
                          <a:solidFill>
                            <a:srgbClr val="000000"/>
                          </a:solidFill>
                          <a:effectLst/>
                          <a:latin typeface="Calibri" panose="020F0502020204030204" pitchFamily="34" charset="0"/>
                        </a:rPr>
                        <a:t>elec</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lnTlToBr w="12700" cmpd="sng">
                      <a:noFill/>
                      <a:prstDash val="solid"/>
                    </a:lnTlToBr>
                    <a:lnBlToTr w="12700" cmpd="sng">
                      <a:noFill/>
                      <a:prstDash val="solid"/>
                    </a:lnBlToTr>
                    <a:solidFill>
                      <a:srgbClr val="AAA4D2"/>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algn="ctr" fontAlgn="b"/>
                      <a:r>
                        <a:rPr lang="en-GB" sz="1200" b="0" i="0" u="none" strike="noStrike">
                          <a:solidFill>
                            <a:srgbClr val="000000"/>
                          </a:solidFill>
                          <a:effectLst/>
                          <a:latin typeface="Calibri" panose="020F0502020204030204" pitchFamily="34" charset="0"/>
                        </a:rPr>
                        <a:t>nodeC</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lnTlToBr w="12700" cmpd="sng">
                      <a:noFill/>
                      <a:prstDash val="solid"/>
                    </a:lnTlToBr>
                    <a:lnBlToTr w="12700" cmpd="sng">
                      <a:noFill/>
                      <a:prstDash val="solid"/>
                    </a:lnBlToTr>
                    <a:solidFill>
                      <a:srgbClr val="AAA4D2"/>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algn="ctr" fontAlgn="b"/>
                      <a:r>
                        <a:rPr lang="en-GB" sz="1200" b="0" i="0" u="none" strike="noStrike">
                          <a:solidFill>
                            <a:srgbClr val="000000"/>
                          </a:solidFill>
                          <a:effectLst/>
                          <a:latin typeface="Calibri" panose="020F0502020204030204" pitchFamily="34" charset="0"/>
                        </a:rPr>
                        <a:t>mainland</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lnTlToBr w="12700" cmpd="sng">
                      <a:noFill/>
                      <a:prstDash val="solid"/>
                    </a:lnTlToBr>
                    <a:lnBlToTr w="12700" cmpd="sng">
                      <a:noFill/>
                      <a:prstDash val="solid"/>
                    </a:lnBlToTr>
                    <a:solidFill>
                      <a:srgbClr val="AAA4D2"/>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algn="ctr" fontAlgn="b"/>
                      <a:r>
                        <a:rPr lang="en-GB"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lnTlToBr w="12700" cmpd="sng">
                      <a:noFill/>
                      <a:prstDash val="solid"/>
                    </a:lnTlToBr>
                    <a:lnBlToTr w="12700" cmpd="sng">
                      <a:noFill/>
                      <a:prstDash val="solid"/>
                    </a:lnBlToTr>
                    <a:solidFill>
                      <a:srgbClr val="AAA4D2"/>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algn="ctr" fontAlgn="b"/>
                      <a:r>
                        <a:rPr lang="en-GB" sz="1200" b="0" i="0" u="none" strike="noStrike">
                          <a:solidFill>
                            <a:srgbClr val="000000"/>
                          </a:solidFill>
                          <a:effectLst/>
                          <a:latin typeface="Calibri" panose="020F0502020204030204" pitchFamily="34" charset="0"/>
                        </a:rPr>
                        <a:t>3504000</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lnTlToBr w="12700" cmpd="sng">
                      <a:noFill/>
                      <a:prstDash val="solid"/>
                    </a:lnTlToBr>
                    <a:lnBlToTr w="12700" cmpd="sng">
                      <a:noFill/>
                      <a:prstDash val="solid"/>
                    </a:lnBlToTr>
                    <a:solidFill>
                      <a:srgbClr val="BBD3E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algn="ctr" fontAlgn="b"/>
                      <a:r>
                        <a:rPr lang="en-GB"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lnTlToBr w="12700" cmpd="sng">
                      <a:noFill/>
                      <a:prstDash val="solid"/>
                    </a:lnTlToBr>
                    <a:lnBlToTr w="12700" cmpd="sng">
                      <a:noFill/>
                      <a:prstDash val="solid"/>
                    </a:lnBlToTr>
                    <a:solidFill>
                      <a:srgbClr val="D9E7F7"/>
                    </a:solidFill>
                  </a:tcPr>
                </a:tc>
                <a:extLst>
                  <a:ext uri="{0D108BD9-81ED-4DB2-BD59-A6C34878D82A}">
                    <a16:rowId xmlns:a16="http://schemas.microsoft.com/office/drawing/2014/main" val="2062921026"/>
                  </a:ext>
                </a:extLst>
              </a:tr>
              <a:tr h="200333">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algn="ctr" fontAlgn="b"/>
                      <a:r>
                        <a:rPr lang="en-GB" sz="1200" b="0" i="0" u="none" strike="noStrike">
                          <a:solidFill>
                            <a:srgbClr val="000000"/>
                          </a:solidFill>
                          <a:effectLst/>
                          <a:latin typeface="Calibri" panose="020F0502020204030204" pitchFamily="34" charset="0"/>
                        </a:rPr>
                        <a:t>elec</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lnTlToBr w="12700" cmpd="sng">
                      <a:noFill/>
                      <a:prstDash val="solid"/>
                    </a:lnTlToBr>
                    <a:lnBlToTr w="12700" cmpd="sng">
                      <a:noFill/>
                      <a:prstDash val="solid"/>
                    </a:lnBlToTr>
                    <a:solidFill>
                      <a:srgbClr val="AAA4D2"/>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algn="ctr" fontAlgn="b"/>
                      <a:r>
                        <a:rPr lang="en-GB" sz="1200" b="0" i="0" u="none" strike="noStrike">
                          <a:solidFill>
                            <a:srgbClr val="000000"/>
                          </a:solidFill>
                          <a:effectLst/>
                          <a:latin typeface="Calibri" panose="020F0502020204030204" pitchFamily="34" charset="0"/>
                        </a:rPr>
                        <a:t>nodeD</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lnTlToBr w="12700" cmpd="sng">
                      <a:noFill/>
                      <a:prstDash val="solid"/>
                    </a:lnTlToBr>
                    <a:lnBlToTr w="12700" cmpd="sng">
                      <a:noFill/>
                      <a:prstDash val="solid"/>
                    </a:lnBlToTr>
                    <a:solidFill>
                      <a:srgbClr val="AAA4D2"/>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algn="ctr" fontAlgn="b"/>
                      <a:r>
                        <a:rPr lang="en-GB"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lnTlToBr w="12700" cmpd="sng">
                      <a:noFill/>
                      <a:prstDash val="solid"/>
                    </a:lnTlToBr>
                    <a:lnBlToTr w="12700" cmpd="sng">
                      <a:noFill/>
                      <a:prstDash val="solid"/>
                    </a:lnBlToTr>
                    <a:solidFill>
                      <a:srgbClr val="AAA4D2"/>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algn="ctr" fontAlgn="b"/>
                      <a:r>
                        <a:rPr lang="en-GB"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lnTlToBr w="12700" cmpd="sng">
                      <a:noFill/>
                      <a:prstDash val="solid"/>
                    </a:lnTlToBr>
                    <a:lnBlToTr w="12700" cmpd="sng">
                      <a:noFill/>
                      <a:prstDash val="solid"/>
                    </a:lnBlToTr>
                    <a:solidFill>
                      <a:srgbClr val="AAA4D2"/>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algn="ctr" fontAlgn="b"/>
                      <a:r>
                        <a:rPr lang="en-GB" sz="1200" b="0" i="0" u="none" strike="noStrike">
                          <a:solidFill>
                            <a:srgbClr val="000000"/>
                          </a:solidFill>
                          <a:effectLst/>
                          <a:latin typeface="Calibri" panose="020F0502020204030204" pitchFamily="34" charset="0"/>
                        </a:rPr>
                        <a:t>438000</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lnTlToBr w="12700" cmpd="sng">
                      <a:noFill/>
                      <a:prstDash val="solid"/>
                    </a:lnTlToBr>
                    <a:lnBlToTr w="12700" cmpd="sng">
                      <a:noFill/>
                      <a:prstDash val="solid"/>
                    </a:lnBlToTr>
                    <a:solidFill>
                      <a:srgbClr val="BBD3E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algn="ctr" fontAlgn="b"/>
                      <a:r>
                        <a:rPr lang="en-GB" sz="12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lnTlToBr w="12700" cmpd="sng">
                      <a:noFill/>
                      <a:prstDash val="solid"/>
                    </a:lnTlToBr>
                    <a:lnBlToTr w="12700" cmpd="sng">
                      <a:noFill/>
                      <a:prstDash val="solid"/>
                    </a:lnBlToTr>
                    <a:solidFill>
                      <a:srgbClr val="D9E7F7"/>
                    </a:solidFill>
                  </a:tcPr>
                </a:tc>
                <a:extLst>
                  <a:ext uri="{0D108BD9-81ED-4DB2-BD59-A6C34878D82A}">
                    <a16:rowId xmlns:a16="http://schemas.microsoft.com/office/drawing/2014/main" val="1827693284"/>
                  </a:ext>
                </a:extLst>
              </a:tr>
            </a:tbl>
          </a:graphicData>
        </a:graphic>
      </p:graphicFrame>
      <p:sp>
        <p:nvSpPr>
          <p:cNvPr id="18" name="TextBox 17">
            <a:extLst>
              <a:ext uri="{FF2B5EF4-FFF2-40B4-BE49-F238E27FC236}">
                <a16:creationId xmlns:a16="http://schemas.microsoft.com/office/drawing/2014/main" id="{0C8A85F0-43E1-5B00-E3EF-F45EB331E167}"/>
              </a:ext>
            </a:extLst>
          </p:cNvPr>
          <p:cNvSpPr txBox="1"/>
          <p:nvPr/>
        </p:nvSpPr>
        <p:spPr>
          <a:xfrm>
            <a:off x="607657" y="6094692"/>
            <a:ext cx="1218603" cy="253916"/>
          </a:xfrm>
          <a:prstGeom prst="rect">
            <a:avLst/>
          </a:prstGeom>
          <a:noFill/>
        </p:spPr>
        <p:txBody>
          <a:bodyPr wrap="none" rtlCol="0">
            <a:spAutoFit/>
          </a:bodyPr>
          <a:lstStyle/>
          <a:p>
            <a:pPr>
              <a:buClrTx/>
              <a:buFontTx/>
              <a:buNone/>
            </a:pPr>
            <a:r>
              <a:rPr lang="en-US" sz="1050" kern="1200" dirty="0" err="1">
                <a:solidFill>
                  <a:prstClr val="black"/>
                </a:solidFill>
                <a:latin typeface="Open Sans" panose="020B0606030504020204" pitchFamily="34" charset="0"/>
                <a:ea typeface="Open Sans" panose="020B0606030504020204" pitchFamily="34" charset="0"/>
                <a:cs typeface="Open Sans" panose="020B0606030504020204" pitchFamily="34" charset="0"/>
              </a:rPr>
              <a:t>gridNode</a:t>
            </a:r>
            <a:r>
              <a:rPr lang="en-US" sz="1050" kern="1200" dirty="0">
                <a:solidFill>
                  <a:prstClr val="black"/>
                </a:solidFill>
                <a:latin typeface="Open Sans" panose="020B0606030504020204" pitchFamily="34" charset="0"/>
                <a:ea typeface="Open Sans" panose="020B0606030504020204" pitchFamily="34" charset="0"/>
                <a:cs typeface="Open Sans" panose="020B0606030504020204" pitchFamily="34" charset="0"/>
              </a:rPr>
              <a:t> sheet </a:t>
            </a:r>
          </a:p>
        </p:txBody>
      </p:sp>
      <p:graphicFrame>
        <p:nvGraphicFramePr>
          <p:cNvPr id="19" name="Table 18">
            <a:extLst>
              <a:ext uri="{FF2B5EF4-FFF2-40B4-BE49-F238E27FC236}">
                <a16:creationId xmlns:a16="http://schemas.microsoft.com/office/drawing/2014/main" id="{D099866F-107C-6130-1A7B-E6CF737D1F0A}"/>
              </a:ext>
            </a:extLst>
          </p:cNvPr>
          <p:cNvGraphicFramePr>
            <a:graphicFrameLocks noGrp="1"/>
          </p:cNvGraphicFramePr>
          <p:nvPr>
            <p:extLst>
              <p:ext uri="{D42A27DB-BD31-4B8C-83A1-F6EECF244321}">
                <p14:modId xmlns:p14="http://schemas.microsoft.com/office/powerpoint/2010/main" val="2503881219"/>
              </p:ext>
            </p:extLst>
          </p:nvPr>
        </p:nvGraphicFramePr>
        <p:xfrm>
          <a:off x="7596699" y="1855481"/>
          <a:ext cx="2997834" cy="1645920"/>
        </p:xfrm>
        <a:graphic>
          <a:graphicData uri="http://schemas.openxmlformats.org/drawingml/2006/table">
            <a:tbl>
              <a:tblPr/>
              <a:tblGrid>
                <a:gridCol w="654289">
                  <a:extLst>
                    <a:ext uri="{9D8B030D-6E8A-4147-A177-3AD203B41FA5}">
                      <a16:colId xmlns:a16="http://schemas.microsoft.com/office/drawing/2014/main" val="208496488"/>
                    </a:ext>
                  </a:extLst>
                </a:gridCol>
                <a:gridCol w="654289">
                  <a:extLst>
                    <a:ext uri="{9D8B030D-6E8A-4147-A177-3AD203B41FA5}">
                      <a16:colId xmlns:a16="http://schemas.microsoft.com/office/drawing/2014/main" val="497590311"/>
                    </a:ext>
                  </a:extLst>
                </a:gridCol>
                <a:gridCol w="868420">
                  <a:extLst>
                    <a:ext uri="{9D8B030D-6E8A-4147-A177-3AD203B41FA5}">
                      <a16:colId xmlns:a16="http://schemas.microsoft.com/office/drawing/2014/main" val="3956785237"/>
                    </a:ext>
                  </a:extLst>
                </a:gridCol>
                <a:gridCol w="820836">
                  <a:extLst>
                    <a:ext uri="{9D8B030D-6E8A-4147-A177-3AD203B41FA5}">
                      <a16:colId xmlns:a16="http://schemas.microsoft.com/office/drawing/2014/main" val="2330907850"/>
                    </a:ext>
                  </a:extLst>
                </a:gridCol>
              </a:tblGrid>
              <a:tr h="154922">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algn="l" fontAlgn="b"/>
                      <a:r>
                        <a:rPr lang="en-GB" sz="1200" b="1" i="0" u="none" strike="noStrike">
                          <a:solidFill>
                            <a:srgbClr val="000000"/>
                          </a:solidFill>
                          <a:effectLst/>
                          <a:latin typeface="Calibri" panose="020F0502020204030204" pitchFamily="34" charset="0"/>
                        </a:rPr>
                        <a:t> </a:t>
                      </a:r>
                    </a:p>
                  </a:txBody>
                  <a:tcPr marL="0" marR="0" marT="0" marB="0" anchor="b">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a:noFill/>
                    </a:lnT>
                    <a:lnB w="6350" cap="flat" cmpd="sng" algn="ctr">
                      <a:solidFill>
                        <a:srgbClr val="A9A9A9"/>
                      </a:solidFill>
                      <a:prstDash val="solid"/>
                      <a:round/>
                      <a:headEnd type="none" w="med" len="med"/>
                      <a:tailEnd type="none" w="med" len="med"/>
                    </a:lnB>
                    <a:lnTlToBr w="12700" cmpd="sng">
                      <a:noFill/>
                      <a:prstDash val="solid"/>
                    </a:lnTlToBr>
                    <a:lnBlToTr w="12700" cmpd="sng">
                      <a:noFill/>
                      <a:prstDash val="solid"/>
                    </a:lnBlToTr>
                    <a:solidFill>
                      <a:srgbClr val="C4C4C4"/>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algn="l" fontAlgn="b"/>
                      <a:r>
                        <a:rPr lang="en-GB" sz="1200" b="1" i="0" u="none" strike="noStrike">
                          <a:solidFill>
                            <a:srgbClr val="000000"/>
                          </a:solidFill>
                          <a:effectLst/>
                          <a:latin typeface="Calibri" panose="020F0502020204030204" pitchFamily="34" charset="0"/>
                        </a:rPr>
                        <a:t>grid</a:t>
                      </a:r>
                    </a:p>
                  </a:txBody>
                  <a:tcPr marL="0" marR="0" marT="0" marB="0" anchor="b">
                    <a:lnL w="6350" cap="flat" cmpd="sng" algn="ctr">
                      <a:solidFill>
                        <a:srgbClr val="A9A9A9"/>
                      </a:solidFill>
                      <a:prstDash val="solid"/>
                      <a:round/>
                      <a:headEnd type="none" w="med" len="med"/>
                      <a:tailEnd type="none" w="med" len="med"/>
                    </a:lnL>
                    <a:lnR w="6350" cap="flat" cmpd="sng" algn="ctr">
                      <a:solidFill>
                        <a:srgbClr val="8DB4E2"/>
                      </a:solidFill>
                      <a:prstDash val="solid"/>
                      <a:round/>
                      <a:headEnd type="none" w="med" len="med"/>
                      <a:tailEnd type="none" w="med" len="med"/>
                    </a:lnR>
                    <a:lnT>
                      <a:noFill/>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C4C4C4"/>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algn="ctr" fontAlgn="b"/>
                      <a:r>
                        <a:rPr lang="en-GB" sz="1200" b="0" i="0" u="none" strike="noStrike">
                          <a:solidFill>
                            <a:srgbClr val="000000"/>
                          </a:solidFill>
                          <a:effectLst/>
                          <a:latin typeface="Calibri" panose="020F0502020204030204" pitchFamily="34" charset="0"/>
                        </a:rPr>
                        <a:t>elec</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lnTlToBr w="12700" cmpd="sng">
                      <a:noFill/>
                      <a:prstDash val="solid"/>
                    </a:lnTlToBr>
                    <a:lnBlToTr w="12700" cmpd="sng">
                      <a:noFill/>
                      <a:prstDash val="solid"/>
                    </a:lnBlToTr>
                    <a:solidFill>
                      <a:srgbClr val="6EA0DC"/>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algn="ctr" fontAlgn="b"/>
                      <a:r>
                        <a:rPr lang="en-GB" sz="1200" b="0" i="0" u="none" strike="noStrike">
                          <a:solidFill>
                            <a:srgbClr val="000000"/>
                          </a:solidFill>
                          <a:effectLst/>
                          <a:latin typeface="Calibri" panose="020F0502020204030204" pitchFamily="34" charset="0"/>
                        </a:rPr>
                        <a:t>elec</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lnTlToBr w="12700" cmpd="sng">
                      <a:noFill/>
                      <a:prstDash val="solid"/>
                    </a:lnTlToBr>
                    <a:lnBlToTr w="12700" cmpd="sng">
                      <a:noFill/>
                      <a:prstDash val="solid"/>
                    </a:lnBlToTr>
                    <a:solidFill>
                      <a:srgbClr val="6EA0DC"/>
                    </a:solidFill>
                  </a:tcPr>
                </a:tc>
                <a:extLst>
                  <a:ext uri="{0D108BD9-81ED-4DB2-BD59-A6C34878D82A}">
                    <a16:rowId xmlns:a16="http://schemas.microsoft.com/office/drawing/2014/main" val="691141750"/>
                  </a:ext>
                </a:extLst>
              </a:tr>
              <a:tr h="154922">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algn="l" fontAlgn="b"/>
                      <a:r>
                        <a:rPr lang="en-GB" sz="1200" b="1" i="0" u="none" strike="noStrike">
                          <a:solidFill>
                            <a:srgbClr val="000000"/>
                          </a:solidFill>
                          <a:effectLst/>
                          <a:latin typeface="Calibri" panose="020F0502020204030204" pitchFamily="34" charset="0"/>
                        </a:rPr>
                        <a:t> </a:t>
                      </a:r>
                    </a:p>
                  </a:txBody>
                  <a:tcPr marL="0" marR="0" marT="0" marB="0" anchor="b">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a:noFill/>
                    </a:lnB>
                    <a:lnTlToBr w="12700" cmpd="sng">
                      <a:noFill/>
                      <a:prstDash val="solid"/>
                    </a:lnTlToBr>
                    <a:lnBlToTr w="12700" cmpd="sng">
                      <a:noFill/>
                      <a:prstDash val="solid"/>
                    </a:lnBlToTr>
                    <a:solidFill>
                      <a:srgbClr val="C4C4C4"/>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algn="l" fontAlgn="b"/>
                      <a:r>
                        <a:rPr lang="en-GB" sz="1200" b="1" i="0" u="none" strike="noStrike">
                          <a:solidFill>
                            <a:srgbClr val="000000"/>
                          </a:solidFill>
                          <a:effectLst/>
                          <a:latin typeface="Calibri" panose="020F0502020204030204" pitchFamily="34" charset="0"/>
                        </a:rPr>
                        <a:t>node</a:t>
                      </a:r>
                    </a:p>
                  </a:txBody>
                  <a:tcPr marL="0" marR="0" marT="0" marB="0" anchor="b">
                    <a:lnL w="6350" cap="flat" cmpd="sng" algn="ctr">
                      <a:solidFill>
                        <a:srgbClr val="A9A9A9"/>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algn="ctr" fontAlgn="b"/>
                      <a:r>
                        <a:rPr lang="en-GB" sz="1200" b="0" i="0" u="none" strike="noStrike">
                          <a:solidFill>
                            <a:srgbClr val="000000"/>
                          </a:solidFill>
                          <a:effectLst/>
                          <a:latin typeface="Calibri" panose="020F0502020204030204" pitchFamily="34" charset="0"/>
                        </a:rPr>
                        <a:t>nodeA</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6EA0DC"/>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algn="ctr" fontAlgn="b"/>
                      <a:r>
                        <a:rPr lang="en-GB" sz="1200" b="0" i="0" u="none" strike="noStrike">
                          <a:solidFill>
                            <a:srgbClr val="000000"/>
                          </a:solidFill>
                          <a:effectLst/>
                          <a:latin typeface="Calibri" panose="020F0502020204030204" pitchFamily="34" charset="0"/>
                        </a:rPr>
                        <a:t>nodeB</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6EA0DC"/>
                    </a:solidFill>
                  </a:tcPr>
                </a:tc>
                <a:extLst>
                  <a:ext uri="{0D108BD9-81ED-4DB2-BD59-A6C34878D82A}">
                    <a16:rowId xmlns:a16="http://schemas.microsoft.com/office/drawing/2014/main" val="581794900"/>
                  </a:ext>
                </a:extLst>
              </a:tr>
              <a:tr h="154922">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algn="l" fontAlgn="b"/>
                      <a:r>
                        <a:rPr lang="en-GB" sz="1200" b="1" i="0" u="none" strike="noStrike">
                          <a:solidFill>
                            <a:srgbClr val="000000"/>
                          </a:solidFill>
                          <a:effectLst/>
                          <a:latin typeface="Calibri" panose="020F0502020204030204" pitchFamily="34" charset="0"/>
                        </a:rPr>
                        <a:t>time</a:t>
                      </a:r>
                    </a:p>
                  </a:txBody>
                  <a:tcPr marL="0" marR="0" marT="0" marB="0" anchor="b">
                    <a:lnL w="6350" cap="flat" cmpd="sng" algn="ctr">
                      <a:solidFill>
                        <a:srgbClr val="A9A9A9"/>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C4C4C4"/>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algn="l" fontAlgn="b"/>
                      <a:r>
                        <a:rPr lang="en-GB"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algn="l" fontAlgn="b"/>
                      <a:r>
                        <a:rPr lang="en-GB"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8DB4E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algn="l" fontAlgn="b"/>
                      <a:r>
                        <a:rPr lang="en-GB"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8DB4E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480538260"/>
                  </a:ext>
                </a:extLst>
              </a:tr>
              <a:tr h="154922">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algn="l" fontAlgn="b"/>
                      <a:r>
                        <a:rPr lang="en-GB" sz="1200" b="0" i="0" u="none" strike="noStrike">
                          <a:solidFill>
                            <a:srgbClr val="000000"/>
                          </a:solidFill>
                          <a:effectLst/>
                          <a:latin typeface="Calibri" panose="020F0502020204030204" pitchFamily="34" charset="0"/>
                        </a:rPr>
                        <a:t>t0000</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algn="l" fontAlgn="b"/>
                      <a:r>
                        <a:rPr lang="en-GB"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BFBFBF"/>
                      </a:solidFill>
                      <a:prstDash val="solid"/>
                      <a:round/>
                      <a:headEnd type="none" w="med" len="med"/>
                      <a:tailEnd type="none" w="med" len="med"/>
                    </a:lnT>
                    <a:lnB>
                      <a:noFill/>
                    </a:lnB>
                    <a:lnTlToBr w="12700" cmpd="sng">
                      <a:noFill/>
                      <a:prstDash val="solid"/>
                    </a:lnTlToBr>
                    <a:lnBlToTr w="12700" cmpd="sng">
                      <a:noFill/>
                      <a:prstDash val="solid"/>
                    </a:lnBlToTr>
                    <a:solidFill>
                      <a:srgbClr val="F2F2F2"/>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algn="ctr" fontAlgn="b"/>
                      <a:r>
                        <a:rPr lang="en-GB" sz="1200" b="0" i="0" u="none" strike="noStrike">
                          <a:solidFill>
                            <a:srgbClr val="000000"/>
                          </a:solidFill>
                          <a:effectLst/>
                          <a:latin typeface="Calibri" panose="020F0502020204030204" pitchFamily="34" charset="0"/>
                        </a:rPr>
                        <a:t>589</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lnTlToBr w="12700" cmpd="sng">
                      <a:noFill/>
                      <a:prstDash val="solid"/>
                    </a:lnTlToBr>
                    <a:lnBlToTr w="12700" cmpd="sng">
                      <a:noFill/>
                      <a:prstDash val="solid"/>
                    </a:lnBlToTr>
                    <a:solidFill>
                      <a:srgbClr val="D9E7F7"/>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algn="ctr" fontAlgn="b"/>
                      <a:r>
                        <a:rPr lang="en-GB" sz="1200" b="0" i="0" u="none" strike="noStrike">
                          <a:solidFill>
                            <a:srgbClr val="000000"/>
                          </a:solidFill>
                          <a:effectLst/>
                          <a:latin typeface="Calibri" panose="020F0502020204030204" pitchFamily="34" charset="0"/>
                        </a:rPr>
                        <a:t>208</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lnTlToBr w="12700" cmpd="sng">
                      <a:noFill/>
                      <a:prstDash val="solid"/>
                    </a:lnTlToBr>
                    <a:lnBlToTr w="12700" cmpd="sng">
                      <a:noFill/>
                      <a:prstDash val="solid"/>
                    </a:lnBlToTr>
                    <a:solidFill>
                      <a:srgbClr val="D9E7F7"/>
                    </a:solidFill>
                  </a:tcPr>
                </a:tc>
                <a:extLst>
                  <a:ext uri="{0D108BD9-81ED-4DB2-BD59-A6C34878D82A}">
                    <a16:rowId xmlns:a16="http://schemas.microsoft.com/office/drawing/2014/main" val="3767163035"/>
                  </a:ext>
                </a:extLst>
              </a:tr>
              <a:tr h="154922">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algn="l" fontAlgn="b"/>
                      <a:r>
                        <a:rPr lang="en-GB" sz="1200" b="0" i="0" u="none" strike="noStrike">
                          <a:solidFill>
                            <a:srgbClr val="000000"/>
                          </a:solidFill>
                          <a:effectLst/>
                          <a:latin typeface="Calibri" panose="020F0502020204030204" pitchFamily="34" charset="0"/>
                        </a:rPr>
                        <a:t>t0001</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algn="l" fontAlgn="b"/>
                      <a:r>
                        <a:rPr lang="en-GB"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8DB4E2"/>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2F2F2"/>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algn="ctr" fontAlgn="b"/>
                      <a:r>
                        <a:rPr lang="en-GB" sz="1200" b="0" i="0" u="none" strike="noStrike">
                          <a:solidFill>
                            <a:srgbClr val="000000"/>
                          </a:solidFill>
                          <a:effectLst/>
                          <a:latin typeface="Calibri" panose="020F0502020204030204" pitchFamily="34" charset="0"/>
                        </a:rPr>
                        <a:t>537</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lnTlToBr w="12700" cmpd="sng">
                      <a:noFill/>
                      <a:prstDash val="solid"/>
                    </a:lnTlToBr>
                    <a:lnBlToTr w="12700" cmpd="sng">
                      <a:noFill/>
                      <a:prstDash val="solid"/>
                    </a:lnBlToTr>
                    <a:solidFill>
                      <a:srgbClr val="D9E7F7"/>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algn="ctr" fontAlgn="b"/>
                      <a:r>
                        <a:rPr lang="en-GB" sz="1200" b="0" i="0" u="none" strike="noStrike">
                          <a:solidFill>
                            <a:srgbClr val="000000"/>
                          </a:solidFill>
                          <a:effectLst/>
                          <a:latin typeface="Calibri" panose="020F0502020204030204" pitchFamily="34" charset="0"/>
                        </a:rPr>
                        <a:t>203</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lnTlToBr w="12700" cmpd="sng">
                      <a:noFill/>
                      <a:prstDash val="solid"/>
                    </a:lnTlToBr>
                    <a:lnBlToTr w="12700" cmpd="sng">
                      <a:noFill/>
                      <a:prstDash val="solid"/>
                    </a:lnBlToTr>
                    <a:solidFill>
                      <a:srgbClr val="D9E7F7"/>
                    </a:solidFill>
                  </a:tcPr>
                </a:tc>
                <a:extLst>
                  <a:ext uri="{0D108BD9-81ED-4DB2-BD59-A6C34878D82A}">
                    <a16:rowId xmlns:a16="http://schemas.microsoft.com/office/drawing/2014/main" val="1251347394"/>
                  </a:ext>
                </a:extLst>
              </a:tr>
              <a:tr h="154922">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algn="l" fontAlgn="b"/>
                      <a:r>
                        <a:rPr lang="en-GB" sz="1200" b="0" i="0" u="none" strike="noStrike">
                          <a:solidFill>
                            <a:srgbClr val="000000"/>
                          </a:solidFill>
                          <a:effectLst/>
                          <a:latin typeface="Calibri" panose="020F0502020204030204" pitchFamily="34" charset="0"/>
                        </a:rPr>
                        <a:t>t0002</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algn="l" fontAlgn="b"/>
                      <a:r>
                        <a:rPr lang="en-GB"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8DB4E2"/>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2F2F2"/>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algn="ctr" fontAlgn="b"/>
                      <a:r>
                        <a:rPr lang="en-GB" sz="1200" b="0" i="0" u="none" strike="noStrike">
                          <a:solidFill>
                            <a:srgbClr val="000000"/>
                          </a:solidFill>
                          <a:effectLst/>
                          <a:latin typeface="Calibri" panose="020F0502020204030204" pitchFamily="34" charset="0"/>
                        </a:rPr>
                        <a:t>506</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lnTlToBr w="12700" cmpd="sng">
                      <a:noFill/>
                      <a:prstDash val="solid"/>
                    </a:lnTlToBr>
                    <a:lnBlToTr w="12700" cmpd="sng">
                      <a:noFill/>
                      <a:prstDash val="solid"/>
                    </a:lnBlToTr>
                    <a:solidFill>
                      <a:srgbClr val="D9E7F7"/>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algn="ctr" fontAlgn="b"/>
                      <a:r>
                        <a:rPr lang="en-GB" sz="1200" b="0" i="0" u="none" strike="noStrike">
                          <a:solidFill>
                            <a:srgbClr val="000000"/>
                          </a:solidFill>
                          <a:effectLst/>
                          <a:latin typeface="Calibri" panose="020F0502020204030204" pitchFamily="34" charset="0"/>
                        </a:rPr>
                        <a:t>197</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lnTlToBr w="12700" cmpd="sng">
                      <a:noFill/>
                      <a:prstDash val="solid"/>
                    </a:lnTlToBr>
                    <a:lnBlToTr w="12700" cmpd="sng">
                      <a:noFill/>
                      <a:prstDash val="solid"/>
                    </a:lnBlToTr>
                    <a:solidFill>
                      <a:srgbClr val="D9E7F7"/>
                    </a:solidFill>
                  </a:tcPr>
                </a:tc>
                <a:extLst>
                  <a:ext uri="{0D108BD9-81ED-4DB2-BD59-A6C34878D82A}">
                    <a16:rowId xmlns:a16="http://schemas.microsoft.com/office/drawing/2014/main" val="3017099169"/>
                  </a:ext>
                </a:extLst>
              </a:tr>
              <a:tr h="154922">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algn="l" fontAlgn="b"/>
                      <a:r>
                        <a:rPr lang="en-GB" sz="1200" b="0" i="0" u="none" strike="noStrike">
                          <a:solidFill>
                            <a:srgbClr val="000000"/>
                          </a:solidFill>
                          <a:effectLst/>
                          <a:latin typeface="Calibri" panose="020F0502020204030204" pitchFamily="34" charset="0"/>
                        </a:rPr>
                        <a:t>t0003</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algn="l" fontAlgn="b"/>
                      <a:r>
                        <a:rPr lang="en-GB"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8DB4E2"/>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2F2F2"/>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algn="ctr" fontAlgn="b"/>
                      <a:r>
                        <a:rPr lang="en-GB" sz="1200" b="0" i="0" u="none" strike="noStrike">
                          <a:solidFill>
                            <a:srgbClr val="000000"/>
                          </a:solidFill>
                          <a:effectLst/>
                          <a:latin typeface="Calibri" panose="020F0502020204030204" pitchFamily="34" charset="0"/>
                        </a:rPr>
                        <a:t>482</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lnTlToBr w="12700" cmpd="sng">
                      <a:noFill/>
                      <a:prstDash val="solid"/>
                    </a:lnTlToBr>
                    <a:lnBlToTr w="12700" cmpd="sng">
                      <a:noFill/>
                      <a:prstDash val="solid"/>
                    </a:lnBlToTr>
                    <a:solidFill>
                      <a:srgbClr val="D9E7F7"/>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algn="ctr" fontAlgn="b"/>
                      <a:r>
                        <a:rPr lang="en-GB" sz="1200" b="0" i="0" u="none" strike="noStrike">
                          <a:solidFill>
                            <a:srgbClr val="000000"/>
                          </a:solidFill>
                          <a:effectLst/>
                          <a:latin typeface="Calibri" panose="020F0502020204030204" pitchFamily="34" charset="0"/>
                        </a:rPr>
                        <a:t>190</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lnTlToBr w="12700" cmpd="sng">
                      <a:noFill/>
                      <a:prstDash val="solid"/>
                    </a:lnTlToBr>
                    <a:lnBlToTr w="12700" cmpd="sng">
                      <a:noFill/>
                      <a:prstDash val="solid"/>
                    </a:lnBlToTr>
                    <a:solidFill>
                      <a:srgbClr val="D9E7F7"/>
                    </a:solidFill>
                  </a:tcPr>
                </a:tc>
                <a:extLst>
                  <a:ext uri="{0D108BD9-81ED-4DB2-BD59-A6C34878D82A}">
                    <a16:rowId xmlns:a16="http://schemas.microsoft.com/office/drawing/2014/main" val="2969777801"/>
                  </a:ext>
                </a:extLst>
              </a:tr>
              <a:tr h="154922">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algn="l" fontAlgn="b"/>
                      <a:r>
                        <a:rPr lang="en-GB" sz="1200" b="0" i="0" u="none" strike="noStrike">
                          <a:solidFill>
                            <a:srgbClr val="000000"/>
                          </a:solidFill>
                          <a:effectLst/>
                          <a:latin typeface="Calibri" panose="020F0502020204030204" pitchFamily="34" charset="0"/>
                        </a:rPr>
                        <a:t>t0004</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algn="l" fontAlgn="b"/>
                      <a:r>
                        <a:rPr lang="en-GB"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8DB4E2"/>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2F2F2"/>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algn="ctr" fontAlgn="b"/>
                      <a:r>
                        <a:rPr lang="en-GB" sz="1200" b="0" i="0" u="none" strike="noStrike">
                          <a:solidFill>
                            <a:srgbClr val="000000"/>
                          </a:solidFill>
                          <a:effectLst/>
                          <a:latin typeface="Calibri" panose="020F0502020204030204" pitchFamily="34" charset="0"/>
                        </a:rPr>
                        <a:t>472</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lnTlToBr w="12700" cmpd="sng">
                      <a:noFill/>
                      <a:prstDash val="solid"/>
                    </a:lnTlToBr>
                    <a:lnBlToTr w="12700" cmpd="sng">
                      <a:noFill/>
                      <a:prstDash val="solid"/>
                    </a:lnBlToTr>
                    <a:solidFill>
                      <a:srgbClr val="D9E7F7"/>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algn="ctr" fontAlgn="b"/>
                      <a:r>
                        <a:rPr lang="en-GB" sz="1200" b="0" i="0" u="none" strike="noStrike">
                          <a:solidFill>
                            <a:srgbClr val="000000"/>
                          </a:solidFill>
                          <a:effectLst/>
                          <a:latin typeface="Calibri" panose="020F0502020204030204" pitchFamily="34" charset="0"/>
                        </a:rPr>
                        <a:t>188</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lnTlToBr w="12700" cmpd="sng">
                      <a:noFill/>
                      <a:prstDash val="solid"/>
                    </a:lnTlToBr>
                    <a:lnBlToTr w="12700" cmpd="sng">
                      <a:noFill/>
                      <a:prstDash val="solid"/>
                    </a:lnBlToTr>
                    <a:solidFill>
                      <a:srgbClr val="D9E7F7"/>
                    </a:solidFill>
                  </a:tcPr>
                </a:tc>
                <a:extLst>
                  <a:ext uri="{0D108BD9-81ED-4DB2-BD59-A6C34878D82A}">
                    <a16:rowId xmlns:a16="http://schemas.microsoft.com/office/drawing/2014/main" val="3245955861"/>
                  </a:ext>
                </a:extLst>
              </a:tr>
              <a:tr h="154922">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algn="l" fontAlgn="b"/>
                      <a:r>
                        <a:rPr lang="en-GB" sz="1200" b="0" i="0" u="none" strike="noStrike">
                          <a:solidFill>
                            <a:srgbClr val="000000"/>
                          </a:solidFill>
                          <a:effectLst/>
                          <a:latin typeface="Calibri" panose="020F0502020204030204" pitchFamily="34" charset="0"/>
                        </a:rPr>
                        <a:t>t0005</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algn="l" fontAlgn="b"/>
                      <a:r>
                        <a:rPr lang="en-GB"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8DB4E2"/>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2F2F2"/>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algn="ctr" fontAlgn="b"/>
                      <a:r>
                        <a:rPr lang="en-GB" sz="1200" b="0" i="0" u="none" strike="noStrike">
                          <a:solidFill>
                            <a:srgbClr val="000000"/>
                          </a:solidFill>
                          <a:effectLst/>
                          <a:latin typeface="Calibri" panose="020F0502020204030204" pitchFamily="34" charset="0"/>
                        </a:rPr>
                        <a:t>454</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lnTlToBr w="12700" cmpd="sng">
                      <a:noFill/>
                      <a:prstDash val="solid"/>
                    </a:lnTlToBr>
                    <a:lnBlToTr w="12700" cmpd="sng">
                      <a:noFill/>
                      <a:prstDash val="solid"/>
                    </a:lnBlToTr>
                    <a:solidFill>
                      <a:srgbClr val="D9E7F7"/>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algn="ctr" fontAlgn="b"/>
                      <a:r>
                        <a:rPr lang="en-GB" sz="1200" b="0" i="0" u="none" strike="noStrike" dirty="0">
                          <a:solidFill>
                            <a:srgbClr val="000000"/>
                          </a:solidFill>
                          <a:effectLst/>
                          <a:latin typeface="Calibri" panose="020F0502020204030204" pitchFamily="34" charset="0"/>
                        </a:rPr>
                        <a:t>184</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lnTlToBr w="12700" cmpd="sng">
                      <a:noFill/>
                      <a:prstDash val="solid"/>
                    </a:lnTlToBr>
                    <a:lnBlToTr w="12700" cmpd="sng">
                      <a:noFill/>
                      <a:prstDash val="solid"/>
                    </a:lnBlToTr>
                    <a:solidFill>
                      <a:srgbClr val="D9E7F7"/>
                    </a:solidFill>
                  </a:tcPr>
                </a:tc>
                <a:extLst>
                  <a:ext uri="{0D108BD9-81ED-4DB2-BD59-A6C34878D82A}">
                    <a16:rowId xmlns:a16="http://schemas.microsoft.com/office/drawing/2014/main" val="3059840206"/>
                  </a:ext>
                </a:extLst>
              </a:tr>
            </a:tbl>
          </a:graphicData>
        </a:graphic>
      </p:graphicFrame>
      <p:graphicFrame>
        <p:nvGraphicFramePr>
          <p:cNvPr id="20" name="Table 19">
            <a:extLst>
              <a:ext uri="{FF2B5EF4-FFF2-40B4-BE49-F238E27FC236}">
                <a16:creationId xmlns:a16="http://schemas.microsoft.com/office/drawing/2014/main" id="{5ABF6C87-6C4D-4694-DB35-C959DCF2A941}"/>
              </a:ext>
            </a:extLst>
          </p:cNvPr>
          <p:cNvGraphicFramePr>
            <a:graphicFrameLocks noGrp="1"/>
          </p:cNvGraphicFramePr>
          <p:nvPr>
            <p:extLst>
              <p:ext uri="{D42A27DB-BD31-4B8C-83A1-F6EECF244321}">
                <p14:modId xmlns:p14="http://schemas.microsoft.com/office/powerpoint/2010/main" val="3922439461"/>
              </p:ext>
            </p:extLst>
          </p:nvPr>
        </p:nvGraphicFramePr>
        <p:xfrm>
          <a:off x="7484120" y="4275252"/>
          <a:ext cx="3110412" cy="1654029"/>
        </p:xfrm>
        <a:graphic>
          <a:graphicData uri="http://schemas.openxmlformats.org/drawingml/2006/table">
            <a:tbl>
              <a:tblPr/>
              <a:tblGrid>
                <a:gridCol w="1036804">
                  <a:extLst>
                    <a:ext uri="{9D8B030D-6E8A-4147-A177-3AD203B41FA5}">
                      <a16:colId xmlns:a16="http://schemas.microsoft.com/office/drawing/2014/main" val="1048080812"/>
                    </a:ext>
                  </a:extLst>
                </a:gridCol>
                <a:gridCol w="1036804">
                  <a:extLst>
                    <a:ext uri="{9D8B030D-6E8A-4147-A177-3AD203B41FA5}">
                      <a16:colId xmlns:a16="http://schemas.microsoft.com/office/drawing/2014/main" val="252729768"/>
                    </a:ext>
                  </a:extLst>
                </a:gridCol>
                <a:gridCol w="1036804">
                  <a:extLst>
                    <a:ext uri="{9D8B030D-6E8A-4147-A177-3AD203B41FA5}">
                      <a16:colId xmlns:a16="http://schemas.microsoft.com/office/drawing/2014/main" val="1836885181"/>
                    </a:ext>
                  </a:extLst>
                </a:gridCol>
              </a:tblGrid>
              <a:tr h="183781">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algn="l" fontAlgn="b"/>
                      <a:r>
                        <a:rPr lang="en-GB" sz="1200" b="1" i="0" u="none" strike="noStrike">
                          <a:solidFill>
                            <a:srgbClr val="000000"/>
                          </a:solidFill>
                          <a:effectLst/>
                          <a:latin typeface="Calibri" panose="020F0502020204030204" pitchFamily="34" charset="0"/>
                        </a:rPr>
                        <a:t> </a:t>
                      </a:r>
                    </a:p>
                  </a:txBody>
                  <a:tcPr marL="0" marR="0" marT="0" marB="0" anchor="b">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a:noFill/>
                    </a:lnT>
                    <a:lnB w="6350" cap="flat" cmpd="sng" algn="ctr">
                      <a:solidFill>
                        <a:srgbClr val="A9A9A9"/>
                      </a:solidFill>
                      <a:prstDash val="solid"/>
                      <a:round/>
                      <a:headEnd type="none" w="med" len="med"/>
                      <a:tailEnd type="none" w="med" len="med"/>
                    </a:lnB>
                    <a:lnTlToBr w="12700" cmpd="sng">
                      <a:noFill/>
                      <a:prstDash val="solid"/>
                    </a:lnTlToBr>
                    <a:lnBlToTr w="12700" cmpd="sng">
                      <a:noFill/>
                      <a:prstDash val="solid"/>
                    </a:lnBlToTr>
                    <a:solidFill>
                      <a:srgbClr val="C4C4C4"/>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algn="l" fontAlgn="b"/>
                      <a:r>
                        <a:rPr lang="en-GB" sz="1200" b="1" i="0" u="none" strike="noStrike">
                          <a:solidFill>
                            <a:srgbClr val="000000"/>
                          </a:solidFill>
                          <a:effectLst/>
                          <a:latin typeface="Calibri" panose="020F0502020204030204" pitchFamily="34" charset="0"/>
                        </a:rPr>
                        <a:t>grid</a:t>
                      </a:r>
                    </a:p>
                  </a:txBody>
                  <a:tcPr marL="0" marR="0" marT="0" marB="0" anchor="b">
                    <a:lnL w="6350" cap="flat" cmpd="sng" algn="ctr">
                      <a:solidFill>
                        <a:srgbClr val="A9A9A9"/>
                      </a:solidFill>
                      <a:prstDash val="solid"/>
                      <a:round/>
                      <a:headEnd type="none" w="med" len="med"/>
                      <a:tailEnd type="none" w="med" len="med"/>
                    </a:lnL>
                    <a:lnR w="6350" cap="flat" cmpd="sng" algn="ctr">
                      <a:solidFill>
                        <a:srgbClr val="8DB4E2"/>
                      </a:solidFill>
                      <a:prstDash val="solid"/>
                      <a:round/>
                      <a:headEnd type="none" w="med" len="med"/>
                      <a:tailEnd type="none" w="med" len="med"/>
                    </a:lnR>
                    <a:lnT>
                      <a:noFill/>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C4C4C4"/>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algn="ctr" fontAlgn="b"/>
                      <a:r>
                        <a:rPr lang="en-GB" sz="1200" b="0" i="0" u="none" strike="noStrike">
                          <a:solidFill>
                            <a:srgbClr val="000000"/>
                          </a:solidFill>
                          <a:effectLst/>
                          <a:latin typeface="Calibri" panose="020F0502020204030204" pitchFamily="34" charset="0"/>
                        </a:rPr>
                        <a:t>elec</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lnTlToBr w="12700" cmpd="sng">
                      <a:noFill/>
                      <a:prstDash val="solid"/>
                    </a:lnTlToBr>
                    <a:lnBlToTr w="12700" cmpd="sng">
                      <a:noFill/>
                      <a:prstDash val="solid"/>
                    </a:lnBlToTr>
                    <a:solidFill>
                      <a:srgbClr val="6EA0DC"/>
                    </a:solidFill>
                  </a:tcPr>
                </a:tc>
                <a:extLst>
                  <a:ext uri="{0D108BD9-81ED-4DB2-BD59-A6C34878D82A}">
                    <a16:rowId xmlns:a16="http://schemas.microsoft.com/office/drawing/2014/main" val="760579766"/>
                  </a:ext>
                </a:extLst>
              </a:tr>
              <a:tr h="183781">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algn="l" fontAlgn="b"/>
                      <a:r>
                        <a:rPr lang="en-GB" sz="1200" b="1" i="0" u="none" strike="noStrike">
                          <a:solidFill>
                            <a:srgbClr val="000000"/>
                          </a:solidFill>
                          <a:effectLst/>
                          <a:latin typeface="Calibri" panose="020F0502020204030204" pitchFamily="34" charset="0"/>
                        </a:rPr>
                        <a:t> </a:t>
                      </a:r>
                    </a:p>
                  </a:txBody>
                  <a:tcPr marL="0" marR="0" marT="0" marB="0" anchor="b">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a:noFill/>
                    </a:lnB>
                    <a:lnTlToBr w="12700" cmpd="sng">
                      <a:noFill/>
                      <a:prstDash val="solid"/>
                    </a:lnTlToBr>
                    <a:lnBlToTr w="12700" cmpd="sng">
                      <a:noFill/>
                      <a:prstDash val="solid"/>
                    </a:lnBlToTr>
                    <a:solidFill>
                      <a:srgbClr val="C4C4C4"/>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algn="l" fontAlgn="b"/>
                      <a:r>
                        <a:rPr lang="en-GB" sz="1200" b="1" i="0" u="none" strike="noStrike">
                          <a:solidFill>
                            <a:srgbClr val="000000"/>
                          </a:solidFill>
                          <a:effectLst/>
                          <a:latin typeface="Calibri" panose="020F0502020204030204" pitchFamily="34" charset="0"/>
                        </a:rPr>
                        <a:t>node</a:t>
                      </a:r>
                    </a:p>
                  </a:txBody>
                  <a:tcPr marL="0" marR="0" marT="0" marB="0" anchor="b">
                    <a:lnL w="6350" cap="flat" cmpd="sng" algn="ctr">
                      <a:solidFill>
                        <a:srgbClr val="A9A9A9"/>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algn="ctr" fontAlgn="b"/>
                      <a:r>
                        <a:rPr lang="en-GB" sz="1200" b="0" i="0" u="none" strike="noStrike">
                          <a:solidFill>
                            <a:srgbClr val="000000"/>
                          </a:solidFill>
                          <a:effectLst/>
                          <a:latin typeface="Calibri" panose="020F0502020204030204" pitchFamily="34" charset="0"/>
                        </a:rPr>
                        <a:t>nodeA</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6EA0DC"/>
                    </a:solidFill>
                  </a:tcPr>
                </a:tc>
                <a:extLst>
                  <a:ext uri="{0D108BD9-81ED-4DB2-BD59-A6C34878D82A}">
                    <a16:rowId xmlns:a16="http://schemas.microsoft.com/office/drawing/2014/main" val="669909038"/>
                  </a:ext>
                </a:extLst>
              </a:tr>
              <a:tr h="183781">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algn="l" fontAlgn="b"/>
                      <a:r>
                        <a:rPr lang="en-GB" sz="1200" b="1" i="0" u="none" strike="noStrike">
                          <a:solidFill>
                            <a:srgbClr val="000000"/>
                          </a:solidFill>
                          <a:effectLst/>
                          <a:latin typeface="Calibri" panose="020F0502020204030204" pitchFamily="34" charset="0"/>
                        </a:rPr>
                        <a:t>time</a:t>
                      </a:r>
                    </a:p>
                  </a:txBody>
                  <a:tcPr marL="0" marR="0" marT="0" marB="0" anchor="b">
                    <a:lnL w="6350" cap="flat" cmpd="sng" algn="ctr">
                      <a:solidFill>
                        <a:srgbClr val="A9A9A9"/>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C4C4C4"/>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algn="l" fontAlgn="b"/>
                      <a:r>
                        <a:rPr lang="en-GB"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algn="l" fontAlgn="b"/>
                      <a:r>
                        <a:rPr lang="en-GB"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8DB4E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606937835"/>
                  </a:ext>
                </a:extLst>
              </a:tr>
              <a:tr h="183781">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algn="l" fontAlgn="b"/>
                      <a:r>
                        <a:rPr lang="en-GB" sz="1200" b="0" i="0" u="none" strike="noStrike">
                          <a:solidFill>
                            <a:srgbClr val="000000"/>
                          </a:solidFill>
                          <a:effectLst/>
                          <a:latin typeface="Calibri" panose="020F0502020204030204" pitchFamily="34" charset="0"/>
                        </a:rPr>
                        <a:t>t0000</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algn="l" fontAlgn="b"/>
                      <a:r>
                        <a:rPr lang="en-GB"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BFBFBF"/>
                      </a:solidFill>
                      <a:prstDash val="solid"/>
                      <a:round/>
                      <a:headEnd type="none" w="med" len="med"/>
                      <a:tailEnd type="none" w="med" len="med"/>
                    </a:lnT>
                    <a:lnB>
                      <a:noFill/>
                    </a:lnB>
                    <a:lnTlToBr w="12700" cmpd="sng">
                      <a:noFill/>
                      <a:prstDash val="solid"/>
                    </a:lnTlToBr>
                    <a:lnBlToTr w="12700" cmpd="sng">
                      <a:noFill/>
                      <a:prstDash val="solid"/>
                    </a:lnBlToTr>
                    <a:solidFill>
                      <a:srgbClr val="F2F2F2"/>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algn="ctr" fontAlgn="b"/>
                      <a:r>
                        <a:rPr lang="en-GB" sz="1200" b="0" i="0" u="none" strike="noStrike">
                          <a:solidFill>
                            <a:srgbClr val="000000"/>
                          </a:solidFill>
                          <a:effectLst/>
                          <a:latin typeface="Calibri" panose="020F0502020204030204" pitchFamily="34" charset="0"/>
                        </a:rPr>
                        <a:t>40</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lnTlToBr w="12700" cmpd="sng">
                      <a:noFill/>
                      <a:prstDash val="solid"/>
                    </a:lnTlToBr>
                    <a:lnBlToTr w="12700" cmpd="sng">
                      <a:noFill/>
                      <a:prstDash val="solid"/>
                    </a:lnBlToTr>
                    <a:solidFill>
                      <a:srgbClr val="D9E7F7"/>
                    </a:solidFill>
                  </a:tcPr>
                </a:tc>
                <a:extLst>
                  <a:ext uri="{0D108BD9-81ED-4DB2-BD59-A6C34878D82A}">
                    <a16:rowId xmlns:a16="http://schemas.microsoft.com/office/drawing/2014/main" val="299546899"/>
                  </a:ext>
                </a:extLst>
              </a:tr>
              <a:tr h="183781">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algn="l" fontAlgn="b"/>
                      <a:r>
                        <a:rPr lang="en-GB" sz="1200" b="0" i="0" u="none" strike="noStrike">
                          <a:solidFill>
                            <a:srgbClr val="000000"/>
                          </a:solidFill>
                          <a:effectLst/>
                          <a:latin typeface="Calibri" panose="020F0502020204030204" pitchFamily="34" charset="0"/>
                        </a:rPr>
                        <a:t>t0001</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algn="l" fontAlgn="b"/>
                      <a:r>
                        <a:rPr lang="en-GB"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8DB4E2"/>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2F2F2"/>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algn="ctr" fontAlgn="b"/>
                      <a:r>
                        <a:rPr lang="en-GB" sz="1200" b="0" i="0" u="none" strike="noStrike">
                          <a:solidFill>
                            <a:srgbClr val="000000"/>
                          </a:solidFill>
                          <a:effectLst/>
                          <a:latin typeface="Calibri" panose="020F0502020204030204" pitchFamily="34" charset="0"/>
                        </a:rPr>
                        <a:t>40</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lnTlToBr w="12700" cmpd="sng">
                      <a:noFill/>
                      <a:prstDash val="solid"/>
                    </a:lnTlToBr>
                    <a:lnBlToTr w="12700" cmpd="sng">
                      <a:noFill/>
                      <a:prstDash val="solid"/>
                    </a:lnBlToTr>
                    <a:solidFill>
                      <a:srgbClr val="D9E7F7"/>
                    </a:solidFill>
                  </a:tcPr>
                </a:tc>
                <a:extLst>
                  <a:ext uri="{0D108BD9-81ED-4DB2-BD59-A6C34878D82A}">
                    <a16:rowId xmlns:a16="http://schemas.microsoft.com/office/drawing/2014/main" val="4036356461"/>
                  </a:ext>
                </a:extLst>
              </a:tr>
              <a:tr h="183781">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algn="l" fontAlgn="b"/>
                      <a:r>
                        <a:rPr lang="en-GB" sz="1200" b="0" i="0" u="none" strike="noStrike">
                          <a:solidFill>
                            <a:srgbClr val="000000"/>
                          </a:solidFill>
                          <a:effectLst/>
                          <a:latin typeface="Calibri" panose="020F0502020204030204" pitchFamily="34" charset="0"/>
                        </a:rPr>
                        <a:t>t0002</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algn="l" fontAlgn="b"/>
                      <a:r>
                        <a:rPr lang="en-GB"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8DB4E2"/>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2F2F2"/>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algn="ctr" fontAlgn="b"/>
                      <a:r>
                        <a:rPr lang="en-GB" sz="1200" b="0" i="0" u="none" strike="noStrike">
                          <a:solidFill>
                            <a:srgbClr val="000000"/>
                          </a:solidFill>
                          <a:effectLst/>
                          <a:latin typeface="Calibri" panose="020F0502020204030204" pitchFamily="34" charset="0"/>
                        </a:rPr>
                        <a:t>40</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lnTlToBr w="12700" cmpd="sng">
                      <a:noFill/>
                      <a:prstDash val="solid"/>
                    </a:lnTlToBr>
                    <a:lnBlToTr w="12700" cmpd="sng">
                      <a:noFill/>
                      <a:prstDash val="solid"/>
                    </a:lnBlToTr>
                    <a:solidFill>
                      <a:srgbClr val="D9E7F7"/>
                    </a:solidFill>
                  </a:tcPr>
                </a:tc>
                <a:extLst>
                  <a:ext uri="{0D108BD9-81ED-4DB2-BD59-A6C34878D82A}">
                    <a16:rowId xmlns:a16="http://schemas.microsoft.com/office/drawing/2014/main" val="1237354048"/>
                  </a:ext>
                </a:extLst>
              </a:tr>
              <a:tr h="183781">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algn="l" fontAlgn="b"/>
                      <a:r>
                        <a:rPr lang="en-GB" sz="1200" b="0" i="0" u="none" strike="noStrike">
                          <a:solidFill>
                            <a:srgbClr val="000000"/>
                          </a:solidFill>
                          <a:effectLst/>
                          <a:latin typeface="Calibri" panose="020F0502020204030204" pitchFamily="34" charset="0"/>
                        </a:rPr>
                        <a:t>t0003</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algn="l" fontAlgn="b"/>
                      <a:r>
                        <a:rPr lang="en-GB"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8DB4E2"/>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2F2F2"/>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algn="ctr" fontAlgn="b"/>
                      <a:r>
                        <a:rPr lang="en-GB" sz="1200" b="0" i="0" u="none" strike="noStrike">
                          <a:solidFill>
                            <a:srgbClr val="000000"/>
                          </a:solidFill>
                          <a:effectLst/>
                          <a:latin typeface="Calibri" panose="020F0502020204030204" pitchFamily="34" charset="0"/>
                        </a:rPr>
                        <a:t>40</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lnTlToBr w="12700" cmpd="sng">
                      <a:noFill/>
                      <a:prstDash val="solid"/>
                    </a:lnTlToBr>
                    <a:lnBlToTr w="12700" cmpd="sng">
                      <a:noFill/>
                      <a:prstDash val="solid"/>
                    </a:lnBlToTr>
                    <a:solidFill>
                      <a:srgbClr val="D9E7F7"/>
                    </a:solidFill>
                  </a:tcPr>
                </a:tc>
                <a:extLst>
                  <a:ext uri="{0D108BD9-81ED-4DB2-BD59-A6C34878D82A}">
                    <a16:rowId xmlns:a16="http://schemas.microsoft.com/office/drawing/2014/main" val="901700352"/>
                  </a:ext>
                </a:extLst>
              </a:tr>
              <a:tr h="183781">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algn="l" fontAlgn="b"/>
                      <a:r>
                        <a:rPr lang="en-GB" sz="1200" b="0" i="0" u="none" strike="noStrike">
                          <a:solidFill>
                            <a:srgbClr val="000000"/>
                          </a:solidFill>
                          <a:effectLst/>
                          <a:latin typeface="Calibri" panose="020F0502020204030204" pitchFamily="34" charset="0"/>
                        </a:rPr>
                        <a:t>t0004</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algn="l" fontAlgn="b"/>
                      <a:r>
                        <a:rPr lang="en-GB"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8DB4E2"/>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2F2F2"/>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algn="ctr" fontAlgn="b"/>
                      <a:r>
                        <a:rPr lang="en-GB" sz="1200" b="0" i="0" u="none" strike="noStrike">
                          <a:solidFill>
                            <a:srgbClr val="000000"/>
                          </a:solidFill>
                          <a:effectLst/>
                          <a:latin typeface="Calibri" panose="020F0502020204030204" pitchFamily="34" charset="0"/>
                        </a:rPr>
                        <a:t>40</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lnTlToBr w="12700" cmpd="sng">
                      <a:noFill/>
                      <a:prstDash val="solid"/>
                    </a:lnTlToBr>
                    <a:lnBlToTr w="12700" cmpd="sng">
                      <a:noFill/>
                      <a:prstDash val="solid"/>
                    </a:lnBlToTr>
                    <a:solidFill>
                      <a:srgbClr val="D9E7F7"/>
                    </a:solidFill>
                  </a:tcPr>
                </a:tc>
                <a:extLst>
                  <a:ext uri="{0D108BD9-81ED-4DB2-BD59-A6C34878D82A}">
                    <a16:rowId xmlns:a16="http://schemas.microsoft.com/office/drawing/2014/main" val="2194336138"/>
                  </a:ext>
                </a:extLst>
              </a:tr>
              <a:tr h="183781">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algn="l" fontAlgn="b"/>
                      <a:r>
                        <a:rPr lang="en-GB" sz="1200" b="0" i="0" u="none" strike="noStrike">
                          <a:solidFill>
                            <a:srgbClr val="000000"/>
                          </a:solidFill>
                          <a:effectLst/>
                          <a:latin typeface="Calibri" panose="020F0502020204030204" pitchFamily="34" charset="0"/>
                        </a:rPr>
                        <a:t>t0005</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algn="l" fontAlgn="b"/>
                      <a:r>
                        <a:rPr lang="en-GB"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8DB4E2"/>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2F2F2"/>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algn="ctr" fontAlgn="b"/>
                      <a:r>
                        <a:rPr lang="en-GB" sz="1200" b="0" i="0" u="none" strike="noStrike" dirty="0">
                          <a:solidFill>
                            <a:srgbClr val="000000"/>
                          </a:solidFill>
                          <a:effectLst/>
                          <a:latin typeface="Calibri" panose="020F0502020204030204" pitchFamily="34" charset="0"/>
                        </a:rPr>
                        <a:t>40</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lnTlToBr w="12700" cmpd="sng">
                      <a:noFill/>
                      <a:prstDash val="solid"/>
                    </a:lnTlToBr>
                    <a:lnBlToTr w="12700" cmpd="sng">
                      <a:noFill/>
                      <a:prstDash val="solid"/>
                    </a:lnBlToTr>
                    <a:solidFill>
                      <a:srgbClr val="D9E7F7"/>
                    </a:solidFill>
                  </a:tcPr>
                </a:tc>
                <a:extLst>
                  <a:ext uri="{0D108BD9-81ED-4DB2-BD59-A6C34878D82A}">
                    <a16:rowId xmlns:a16="http://schemas.microsoft.com/office/drawing/2014/main" val="3521864979"/>
                  </a:ext>
                </a:extLst>
              </a:tr>
            </a:tbl>
          </a:graphicData>
        </a:graphic>
      </p:graphicFrame>
      <p:sp>
        <p:nvSpPr>
          <p:cNvPr id="21" name="TextBox 20">
            <a:extLst>
              <a:ext uri="{FF2B5EF4-FFF2-40B4-BE49-F238E27FC236}">
                <a16:creationId xmlns:a16="http://schemas.microsoft.com/office/drawing/2014/main" id="{D1C8FD4C-584A-9758-ECC4-267D1D3CD7CA}"/>
              </a:ext>
            </a:extLst>
          </p:cNvPr>
          <p:cNvSpPr txBox="1"/>
          <p:nvPr/>
        </p:nvSpPr>
        <p:spPr>
          <a:xfrm>
            <a:off x="7290422" y="6058069"/>
            <a:ext cx="1207382" cy="507831"/>
          </a:xfrm>
          <a:prstGeom prst="rect">
            <a:avLst/>
          </a:prstGeom>
          <a:noFill/>
        </p:spPr>
        <p:txBody>
          <a:bodyPr wrap="none" rtlCol="0">
            <a:spAutoFit/>
          </a:bodyPr>
          <a:lstStyle/>
          <a:p>
            <a:pPr>
              <a:buClrTx/>
              <a:buFontTx/>
              <a:buNone/>
            </a:pPr>
            <a:r>
              <a:rPr lang="en-US" sz="1100" kern="1200" dirty="0" err="1">
                <a:solidFill>
                  <a:prstClr val="black"/>
                </a:solidFill>
                <a:latin typeface="Open Sans" panose="020B0606030504020204" pitchFamily="34" charset="0"/>
                <a:ea typeface="Open Sans" panose="020B0606030504020204" pitchFamily="34" charset="0"/>
                <a:cs typeface="Open Sans" panose="020B0606030504020204" pitchFamily="34" charset="0"/>
              </a:rPr>
              <a:t>ts_import</a:t>
            </a:r>
            <a:r>
              <a:rPr lang="en-US" sz="1100" kern="1200" dirty="0">
                <a:solidFill>
                  <a:prstClr val="black"/>
                </a:solidFill>
                <a:latin typeface="Open Sans" panose="020B0606030504020204" pitchFamily="34" charset="0"/>
                <a:ea typeface="Open Sans" panose="020B0606030504020204" pitchFamily="34" charset="0"/>
                <a:cs typeface="Open Sans" panose="020B0606030504020204" pitchFamily="34" charset="0"/>
              </a:rPr>
              <a:t> sheet</a:t>
            </a:r>
          </a:p>
          <a:p>
            <a:pPr>
              <a:buClrTx/>
              <a:buFontTx/>
              <a:buNone/>
            </a:pPr>
            <a:endParaRPr lang="en-US" sz="1600" kern="12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2" name="TextBox 21">
            <a:extLst>
              <a:ext uri="{FF2B5EF4-FFF2-40B4-BE49-F238E27FC236}">
                <a16:creationId xmlns:a16="http://schemas.microsoft.com/office/drawing/2014/main" id="{682143C2-5FDA-DD9F-A339-FDB4F97BA436}"/>
              </a:ext>
            </a:extLst>
          </p:cNvPr>
          <p:cNvSpPr txBox="1"/>
          <p:nvPr/>
        </p:nvSpPr>
        <p:spPr>
          <a:xfrm>
            <a:off x="7345897" y="3537344"/>
            <a:ext cx="1245854" cy="507831"/>
          </a:xfrm>
          <a:prstGeom prst="rect">
            <a:avLst/>
          </a:prstGeom>
          <a:noFill/>
        </p:spPr>
        <p:txBody>
          <a:bodyPr wrap="none" rtlCol="0">
            <a:spAutoFit/>
          </a:bodyPr>
          <a:lstStyle/>
          <a:p>
            <a:pPr>
              <a:buClrTx/>
              <a:buFontTx/>
              <a:buNone/>
            </a:pPr>
            <a:r>
              <a:rPr lang="en-US" sz="1100" kern="1200" dirty="0" err="1">
                <a:solidFill>
                  <a:prstClr val="black"/>
                </a:solidFill>
                <a:latin typeface="Open Sans" panose="020B0606030504020204" pitchFamily="34" charset="0"/>
                <a:ea typeface="Open Sans" panose="020B0606030504020204" pitchFamily="34" charset="0"/>
                <a:cs typeface="Open Sans" panose="020B0606030504020204" pitchFamily="34" charset="0"/>
              </a:rPr>
              <a:t>ts_energy</a:t>
            </a:r>
            <a:r>
              <a:rPr lang="en-US" sz="1100" kern="1200"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r>
              <a:rPr lang="en-US" sz="1100" kern="1200" dirty="0" err="1">
                <a:solidFill>
                  <a:prstClr val="black"/>
                </a:solidFill>
                <a:latin typeface="Open Sans" panose="020B0606030504020204" pitchFamily="34" charset="0"/>
                <a:ea typeface="Open Sans" panose="020B0606030504020204" pitchFamily="34" charset="0"/>
                <a:cs typeface="Open Sans" panose="020B0606030504020204" pitchFamily="34" charset="0"/>
              </a:rPr>
              <a:t>sheetl</a:t>
            </a:r>
            <a:endParaRPr lang="en-US" sz="1100" kern="12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a:buClrTx/>
              <a:buFontTx/>
              <a:buNone/>
            </a:pPr>
            <a:endParaRPr lang="en-US" sz="1600" kern="12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3" name="Rounded Rectangle 15">
            <a:extLst>
              <a:ext uri="{FF2B5EF4-FFF2-40B4-BE49-F238E27FC236}">
                <a16:creationId xmlns:a16="http://schemas.microsoft.com/office/drawing/2014/main" id="{3915BB70-4EF9-2C7D-2068-313DD0370748}"/>
              </a:ext>
            </a:extLst>
          </p:cNvPr>
          <p:cNvSpPr/>
          <p:nvPr/>
        </p:nvSpPr>
        <p:spPr>
          <a:xfrm>
            <a:off x="7439858" y="115318"/>
            <a:ext cx="4115872" cy="1493983"/>
          </a:xfrm>
          <a:prstGeom prst="roundRect">
            <a:avLst/>
          </a:prstGeom>
          <a:solidFill>
            <a:srgbClr val="70AD47"/>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Normalized demand for one hour:</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Demand (t0001) = </a:t>
            </a:r>
            <a:r>
              <a:rPr kumimoji="0" lang="en-US" sz="1800" b="0" i="0" u="none" strike="noStrike" kern="1200" cap="none" spc="0" normalizeH="0" baseline="0" noProof="0" err="1">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ts_energy</a:t>
            </a:r>
            <a:r>
              <a:rPr kumimoji="0" lang="en-US" sz="18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(t0001) /</a:t>
            </a:r>
            <a:r>
              <a:rPr kumimoji="0" lang="en-US" sz="1800" b="0" i="0" u="none" strike="noStrike" kern="1200" cap="none" spc="0" normalizeH="0" baseline="0" noProof="0" err="1">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sum_t</a:t>
            </a:r>
            <a:r>
              <a:rPr kumimoji="0" lang="en-US" sz="18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a:t>
            </a:r>
            <a:r>
              <a:rPr kumimoji="0" lang="en-US" sz="1800" b="0" i="0" u="none" strike="noStrike" kern="1200" cap="none" spc="0" normalizeH="0" baseline="0" noProof="0" err="1">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ts_energy</a:t>
            </a:r>
            <a:r>
              <a:rPr kumimoji="0" lang="en-US" sz="18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 * annual demand</a:t>
            </a:r>
          </a:p>
        </p:txBody>
      </p:sp>
      <p:sp>
        <p:nvSpPr>
          <p:cNvPr id="24" name="Oval 23">
            <a:extLst>
              <a:ext uri="{FF2B5EF4-FFF2-40B4-BE49-F238E27FC236}">
                <a16:creationId xmlns:a16="http://schemas.microsoft.com/office/drawing/2014/main" id="{6761C86A-F7BD-6FEF-6E2C-EBF760EE7A73}"/>
              </a:ext>
            </a:extLst>
          </p:cNvPr>
          <p:cNvSpPr/>
          <p:nvPr/>
        </p:nvSpPr>
        <p:spPr>
          <a:xfrm>
            <a:off x="303473" y="3274962"/>
            <a:ext cx="304184" cy="304724"/>
          </a:xfrm>
          <a:prstGeom prst="ellipse">
            <a:avLst/>
          </a:prstGeom>
          <a:noFill/>
          <a:ln w="28575" cap="flat" cmpd="sng" algn="ctr">
            <a:solidFill>
              <a:srgbClr val="A5A5A5"/>
            </a:solidFill>
            <a:prstDash val="solid"/>
            <a:round/>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A5A5A5"/>
                </a:solidFill>
                <a:effectLst/>
                <a:uLnTx/>
                <a:uFillTx/>
                <a:latin typeface="Calibri" panose="020F0502020204030204"/>
                <a:ea typeface="+mn-ea"/>
                <a:cs typeface="+mn-cs"/>
              </a:rPr>
              <a:t>1</a:t>
            </a:r>
          </a:p>
        </p:txBody>
      </p:sp>
      <p:sp>
        <p:nvSpPr>
          <p:cNvPr id="25" name="Oval 24">
            <a:extLst>
              <a:ext uri="{FF2B5EF4-FFF2-40B4-BE49-F238E27FC236}">
                <a16:creationId xmlns:a16="http://schemas.microsoft.com/office/drawing/2014/main" id="{8488EE3F-0A50-C22C-A1E2-CFB253E05E77}"/>
              </a:ext>
            </a:extLst>
          </p:cNvPr>
          <p:cNvSpPr/>
          <p:nvPr/>
        </p:nvSpPr>
        <p:spPr>
          <a:xfrm>
            <a:off x="7138330" y="1609301"/>
            <a:ext cx="304184" cy="304724"/>
          </a:xfrm>
          <a:prstGeom prst="ellipse">
            <a:avLst/>
          </a:prstGeom>
          <a:noFill/>
          <a:ln w="28575" cap="flat" cmpd="sng" algn="ctr">
            <a:solidFill>
              <a:srgbClr val="A5A5A5"/>
            </a:solidFill>
            <a:prstDash val="solid"/>
            <a:round/>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A5A5A5"/>
                </a:solidFill>
                <a:effectLst/>
                <a:uLnTx/>
                <a:uFillTx/>
                <a:latin typeface="Calibri" panose="020F0502020204030204"/>
                <a:ea typeface="+mn-ea"/>
                <a:cs typeface="+mn-cs"/>
              </a:rPr>
              <a:t>2</a:t>
            </a:r>
          </a:p>
        </p:txBody>
      </p:sp>
      <p:sp>
        <p:nvSpPr>
          <p:cNvPr id="26" name="Oval 25">
            <a:extLst>
              <a:ext uri="{FF2B5EF4-FFF2-40B4-BE49-F238E27FC236}">
                <a16:creationId xmlns:a16="http://schemas.microsoft.com/office/drawing/2014/main" id="{B10CF6FC-3AE9-0219-CBFA-0D459232A911}"/>
              </a:ext>
            </a:extLst>
          </p:cNvPr>
          <p:cNvSpPr/>
          <p:nvPr/>
        </p:nvSpPr>
        <p:spPr>
          <a:xfrm>
            <a:off x="7193805" y="3841741"/>
            <a:ext cx="304184" cy="304724"/>
          </a:xfrm>
          <a:prstGeom prst="ellipse">
            <a:avLst/>
          </a:prstGeom>
          <a:noFill/>
          <a:ln w="28575" cap="flat" cmpd="sng" algn="ctr">
            <a:solidFill>
              <a:srgbClr val="A5A5A5"/>
            </a:solidFill>
            <a:prstDash val="solid"/>
            <a:round/>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A5A5A5"/>
                </a:solidFill>
                <a:effectLst/>
                <a:uLnTx/>
                <a:uFillTx/>
                <a:latin typeface="Calibri" panose="020F0502020204030204"/>
                <a:ea typeface="+mn-ea"/>
                <a:cs typeface="+mn-cs"/>
              </a:rPr>
              <a:t>3</a:t>
            </a:r>
          </a:p>
        </p:txBody>
      </p:sp>
      <p:sp>
        <p:nvSpPr>
          <p:cNvPr id="28" name="TextBox 27">
            <a:extLst>
              <a:ext uri="{FF2B5EF4-FFF2-40B4-BE49-F238E27FC236}">
                <a16:creationId xmlns:a16="http://schemas.microsoft.com/office/drawing/2014/main" id="{3861FBC0-76AA-BDDD-3213-998CE4626CD4}"/>
              </a:ext>
            </a:extLst>
          </p:cNvPr>
          <p:cNvSpPr txBox="1"/>
          <p:nvPr/>
        </p:nvSpPr>
        <p:spPr>
          <a:xfrm>
            <a:off x="10144215" y="6311984"/>
            <a:ext cx="2823029"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b="1" dirty="0">
                <a:solidFill>
                  <a:srgbClr val="1D1C1D"/>
                </a:solidFill>
                <a:latin typeface="Open Sans"/>
              </a:rPr>
              <a:t>Source:</a:t>
            </a:r>
            <a:r>
              <a:rPr lang="en-US" sz="1000" dirty="0">
                <a:solidFill>
                  <a:srgbClr val="1D1C1D"/>
                </a:solidFill>
                <a:latin typeface="Open Sans"/>
              </a:rPr>
              <a:t>  IRENA (2020)</a:t>
            </a:r>
            <a:endParaRPr lang="en-US" sz="1000" dirty="0">
              <a:latin typeface="Open Sans"/>
            </a:endParaRPr>
          </a:p>
        </p:txBody>
      </p:sp>
    </p:spTree>
    <p:extLst>
      <p:ext uri="{BB962C8B-B14F-4D97-AF65-F5344CB8AC3E}">
        <p14:creationId xmlns:p14="http://schemas.microsoft.com/office/powerpoint/2010/main" val="29501921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6">
          <a:extLst>
            <a:ext uri="{FF2B5EF4-FFF2-40B4-BE49-F238E27FC236}">
              <a16:creationId xmlns:a16="http://schemas.microsoft.com/office/drawing/2014/main" id="{C025AD45-E78E-BD9C-C8E0-5DDF5B5063E7}"/>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0AA691E3-B313-0FEA-A290-09D6B78E36B9}"/>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19</a:t>
            </a:fld>
            <a:endParaRPr lang="sv-SE" sz="1000" b="1" dirty="0">
              <a:solidFill>
                <a:schemeClr val="bg1"/>
              </a:solidFill>
            </a:endParaRPr>
          </a:p>
        </p:txBody>
      </p:sp>
      <p:sp>
        <p:nvSpPr>
          <p:cNvPr id="2" name="Rectangle 1">
            <a:extLst>
              <a:ext uri="{FF2B5EF4-FFF2-40B4-BE49-F238E27FC236}">
                <a16:creationId xmlns:a16="http://schemas.microsoft.com/office/drawing/2014/main" id="{B9783C2A-12DC-E252-84BB-C61CF85C2973}"/>
              </a:ext>
            </a:extLst>
          </p:cNvPr>
          <p:cNvSpPr/>
          <p:nvPr/>
        </p:nvSpPr>
        <p:spPr>
          <a:xfrm>
            <a:off x="618554" y="1016783"/>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3.3.4 Transfers</a:t>
            </a:r>
          </a:p>
        </p:txBody>
      </p:sp>
      <p:sp>
        <p:nvSpPr>
          <p:cNvPr id="4" name="Title 10">
            <a:extLst>
              <a:ext uri="{FF2B5EF4-FFF2-40B4-BE49-F238E27FC236}">
                <a16:creationId xmlns:a16="http://schemas.microsoft.com/office/drawing/2014/main" id="{D7A31A8A-C977-4B24-18DD-1D8FB0E488D3}"/>
              </a:ext>
            </a:extLst>
          </p:cNvPr>
          <p:cNvSpPr txBox="1">
            <a:spLocks/>
          </p:cNvSpPr>
          <p:nvPr/>
        </p:nvSpPr>
        <p:spPr>
          <a:xfrm>
            <a:off x="484946" y="-458231"/>
            <a:ext cx="9452082"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3.3 Using </a:t>
            </a:r>
            <a:r>
              <a:rPr lang="en-GB" sz="4400" dirty="0" err="1">
                <a:latin typeface="Open Sans"/>
                <a:ea typeface="Open Sans" panose="020B0606030504020204" pitchFamily="34" charset="0"/>
                <a:cs typeface="Open Sans" panose="020B0606030504020204" pitchFamily="34" charset="0"/>
                <a:sym typeface="Bodoni SvtyTwo ITC TT-Book"/>
              </a:rPr>
              <a:t>FlexTool</a:t>
            </a:r>
            <a:endParaRPr lang="en-GB" sz="4400" dirty="0">
              <a:latin typeface="Open Sans"/>
              <a:ea typeface="Open Sans" panose="020B0606030504020204" pitchFamily="34" charset="0"/>
              <a:cs typeface="Open Sans" panose="020B0606030504020204" pitchFamily="34" charset="0"/>
              <a:sym typeface="Bodoni SvtyTwo ITC TT-Book"/>
            </a:endParaRPr>
          </a:p>
        </p:txBody>
      </p:sp>
      <p:sp>
        <p:nvSpPr>
          <p:cNvPr id="5" name="Content Placeholder 8">
            <a:extLst>
              <a:ext uri="{FF2B5EF4-FFF2-40B4-BE49-F238E27FC236}">
                <a16:creationId xmlns:a16="http://schemas.microsoft.com/office/drawing/2014/main" id="{F5248416-A7AD-B2B7-89B7-603EC566E479}"/>
              </a:ext>
            </a:extLst>
          </p:cNvPr>
          <p:cNvSpPr>
            <a:spLocks noGrp="1"/>
          </p:cNvSpPr>
          <p:nvPr>
            <p:ph idx="1"/>
          </p:nvPr>
        </p:nvSpPr>
        <p:spPr>
          <a:xfrm>
            <a:off x="607350" y="1566812"/>
            <a:ext cx="10515600" cy="1760056"/>
          </a:xfrm>
        </p:spPr>
        <p:txBody>
          <a:bodyPr>
            <a:normAutofit/>
          </a:bodyPr>
          <a:lstStyle/>
          <a:p>
            <a:pPr marL="342900" indent="-342900">
              <a:buFont typeface="Arial" panose="020B0604020202020204" pitchFamily="34" charset="0"/>
              <a:buChar char="•"/>
            </a:pPr>
            <a:r>
              <a:rPr lang="en-US" sz="2200" dirty="0">
                <a:latin typeface="Open Sans" panose="020B0606030504020204" pitchFamily="34" charset="0"/>
                <a:ea typeface="Open Sans" panose="020B0606030504020204" pitchFamily="34" charset="0"/>
                <a:cs typeface="Open Sans" panose="020B0606030504020204" pitchFamily="34" charset="0"/>
              </a:rPr>
              <a:t>Transfers between nodes are defined in the </a:t>
            </a:r>
            <a:r>
              <a:rPr lang="en-US" sz="2200" dirty="0" err="1">
                <a:latin typeface="Open Sans" panose="020B0606030504020204" pitchFamily="34" charset="0"/>
                <a:ea typeface="Open Sans" panose="020B0606030504020204" pitchFamily="34" charset="0"/>
                <a:cs typeface="Open Sans" panose="020B0606030504020204" pitchFamily="34" charset="0"/>
              </a:rPr>
              <a:t>nodeNode</a:t>
            </a:r>
            <a:r>
              <a:rPr lang="en-US" sz="2200" dirty="0">
                <a:latin typeface="Open Sans" panose="020B0606030504020204" pitchFamily="34" charset="0"/>
                <a:ea typeface="Open Sans" panose="020B0606030504020204" pitchFamily="34" charset="0"/>
                <a:cs typeface="Open Sans" panose="020B0606030504020204" pitchFamily="34" charset="0"/>
              </a:rPr>
              <a:t> sheet.</a:t>
            </a:r>
          </a:p>
          <a:p>
            <a:pPr marL="342900" lvl="1" indent="-342900">
              <a:buFont typeface="Arial" panose="020B0604020202020204" pitchFamily="34" charset="0"/>
              <a:buChar char="•"/>
            </a:pPr>
            <a:r>
              <a:rPr lang="en-US" sz="2200" dirty="0">
                <a:latin typeface="Open Sans" panose="020B0606030504020204" pitchFamily="34" charset="0"/>
                <a:ea typeface="Open Sans" panose="020B0606030504020204" pitchFamily="34" charset="0"/>
                <a:cs typeface="Open Sans" panose="020B0606030504020204" pitchFamily="34" charset="0"/>
              </a:rPr>
              <a:t>Both nodes must be from the same grid.</a:t>
            </a:r>
          </a:p>
          <a:p>
            <a:pPr marL="342900" lvl="1" indent="-342900">
              <a:buFont typeface="Arial" panose="020B0604020202020204" pitchFamily="34" charset="0"/>
              <a:buChar char="•"/>
            </a:pPr>
            <a:r>
              <a:rPr lang="en-US" sz="2200" dirty="0">
                <a:latin typeface="Open Sans" panose="020B0606030504020204" pitchFamily="34" charset="0"/>
                <a:ea typeface="Open Sans" panose="020B0606030504020204" pitchFamily="34" charset="0"/>
                <a:cs typeface="Open Sans" panose="020B0606030504020204" pitchFamily="34" charset="0"/>
              </a:rPr>
              <a:t>Existing transfer links can have differing capacities in different directions.</a:t>
            </a:r>
          </a:p>
          <a:p>
            <a:pPr marL="342900" lvl="1" indent="-342900">
              <a:buFont typeface="Arial" panose="020B0604020202020204" pitchFamily="34" charset="0"/>
              <a:buChar char="•"/>
            </a:pPr>
            <a:r>
              <a:rPr lang="en-US" sz="2200" dirty="0">
                <a:latin typeface="Open Sans" panose="020B0606030504020204" pitchFamily="34" charset="0"/>
                <a:ea typeface="Open Sans" panose="020B0606030504020204" pitchFamily="34" charset="0"/>
                <a:cs typeface="Open Sans" panose="020B0606030504020204" pitchFamily="34" charset="0"/>
              </a:rPr>
              <a:t>Future investments will always have equal capacity in both directions.</a:t>
            </a:r>
          </a:p>
        </p:txBody>
      </p:sp>
      <p:pic>
        <p:nvPicPr>
          <p:cNvPr id="6" name="Picture 5" descr="Table&#10;&#10;Description automatically generated">
            <a:extLst>
              <a:ext uri="{FF2B5EF4-FFF2-40B4-BE49-F238E27FC236}">
                <a16:creationId xmlns:a16="http://schemas.microsoft.com/office/drawing/2014/main" id="{EA2CE507-3E4E-097C-CCE5-8198D9ED8E8E}"/>
              </a:ext>
            </a:extLst>
          </p:cNvPr>
          <p:cNvPicPr>
            <a:picLocks noChangeAspect="1"/>
          </p:cNvPicPr>
          <p:nvPr/>
        </p:nvPicPr>
        <p:blipFill>
          <a:blip r:embed="rId3"/>
          <a:stretch>
            <a:fillRect/>
          </a:stretch>
        </p:blipFill>
        <p:spPr>
          <a:xfrm>
            <a:off x="2064450" y="3602605"/>
            <a:ext cx="7238338" cy="2378312"/>
          </a:xfrm>
          <a:prstGeom prst="rect">
            <a:avLst/>
          </a:prstGeom>
        </p:spPr>
      </p:pic>
      <p:sp>
        <p:nvSpPr>
          <p:cNvPr id="7" name="TextBox 6">
            <a:extLst>
              <a:ext uri="{FF2B5EF4-FFF2-40B4-BE49-F238E27FC236}">
                <a16:creationId xmlns:a16="http://schemas.microsoft.com/office/drawing/2014/main" id="{4DDE87C0-E3A2-80DA-183E-9958F2CAA8A0}"/>
              </a:ext>
            </a:extLst>
          </p:cNvPr>
          <p:cNvSpPr txBox="1"/>
          <p:nvPr/>
        </p:nvSpPr>
        <p:spPr>
          <a:xfrm>
            <a:off x="1939888" y="6105436"/>
            <a:ext cx="1274708" cy="600164"/>
          </a:xfrm>
          <a:prstGeom prst="rect">
            <a:avLst/>
          </a:prstGeom>
          <a:noFill/>
        </p:spPr>
        <p:txBody>
          <a:bodyPr wrap="none" rtlCol="0">
            <a:spAutoFit/>
          </a:bodyPr>
          <a:lstStyle/>
          <a:p>
            <a:r>
              <a:rPr lang="en-US" sz="1100" dirty="0" err="1">
                <a:latin typeface="Open Sans" panose="020B0606030504020204" pitchFamily="34" charset="0"/>
                <a:ea typeface="Open Sans" panose="020B0606030504020204" pitchFamily="34" charset="0"/>
                <a:cs typeface="Open Sans" panose="020B0606030504020204" pitchFamily="34" charset="0"/>
              </a:rPr>
              <a:t>nodeNode</a:t>
            </a:r>
            <a:r>
              <a:rPr lang="en-US" sz="1100" dirty="0">
                <a:latin typeface="Open Sans" panose="020B0606030504020204" pitchFamily="34" charset="0"/>
                <a:ea typeface="Open Sans" panose="020B0606030504020204" pitchFamily="34" charset="0"/>
                <a:cs typeface="Open Sans" panose="020B0606030504020204" pitchFamily="34" charset="0"/>
              </a:rPr>
              <a:t> sheet</a:t>
            </a:r>
          </a:p>
          <a:p>
            <a:endParaRPr lang="en-US" sz="1100" dirty="0">
              <a:latin typeface="Open Sans" panose="020B0606030504020204" pitchFamily="34" charset="0"/>
              <a:ea typeface="Open Sans" panose="020B0606030504020204" pitchFamily="34" charset="0"/>
              <a:cs typeface="Open Sans" panose="020B0606030504020204" pitchFamily="34" charset="0"/>
            </a:endParaRPr>
          </a:p>
          <a:p>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8" name="TextBox 7">
            <a:extLst>
              <a:ext uri="{FF2B5EF4-FFF2-40B4-BE49-F238E27FC236}">
                <a16:creationId xmlns:a16="http://schemas.microsoft.com/office/drawing/2014/main" id="{546F1E21-FA2F-A0C9-4F0A-A14FFBAA50B6}"/>
              </a:ext>
            </a:extLst>
          </p:cNvPr>
          <p:cNvSpPr txBox="1"/>
          <p:nvPr/>
        </p:nvSpPr>
        <p:spPr>
          <a:xfrm>
            <a:off x="9368971" y="6159297"/>
            <a:ext cx="2823029"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b="1" dirty="0">
                <a:solidFill>
                  <a:srgbClr val="1D1C1D"/>
                </a:solidFill>
                <a:latin typeface="Open Sans"/>
              </a:rPr>
              <a:t>Source:</a:t>
            </a:r>
            <a:r>
              <a:rPr lang="en-US" sz="1000" dirty="0">
                <a:solidFill>
                  <a:srgbClr val="1D1C1D"/>
                </a:solidFill>
                <a:latin typeface="Open Sans"/>
              </a:rPr>
              <a:t>  IRENA (2020)</a:t>
            </a:r>
            <a:endParaRPr lang="en-US" sz="1000" dirty="0">
              <a:latin typeface="Open Sans"/>
            </a:endParaRPr>
          </a:p>
        </p:txBody>
      </p:sp>
    </p:spTree>
    <p:extLst>
      <p:ext uri="{BB962C8B-B14F-4D97-AF65-F5344CB8AC3E}">
        <p14:creationId xmlns:p14="http://schemas.microsoft.com/office/powerpoint/2010/main" val="31738874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EF953F69-EC43-D710-5495-A812211FADAF}"/>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2</a:t>
            </a:fld>
            <a:endParaRPr lang="sv-SE" sz="1000" b="1" dirty="0">
              <a:solidFill>
                <a:schemeClr val="bg1"/>
              </a:solidFill>
            </a:endParaRPr>
          </a:p>
        </p:txBody>
      </p:sp>
      <p:sp>
        <p:nvSpPr>
          <p:cNvPr id="5" name="Title 10">
            <a:extLst>
              <a:ext uri="{FF2B5EF4-FFF2-40B4-BE49-F238E27FC236}">
                <a16:creationId xmlns:a16="http://schemas.microsoft.com/office/drawing/2014/main" id="{B4A765C4-7338-2C9C-C72A-6128B696AC2A}"/>
              </a:ext>
            </a:extLst>
          </p:cNvPr>
          <p:cNvSpPr txBox="1">
            <a:spLocks/>
          </p:cNvSpPr>
          <p:nvPr/>
        </p:nvSpPr>
        <p:spPr>
          <a:xfrm>
            <a:off x="835429" y="46372"/>
            <a:ext cx="7651304" cy="1361676"/>
          </a:xfrm>
          <a:prstGeom prst="rect">
            <a:avLst/>
          </a:prstGeom>
        </p:spPr>
        <p:txBody>
          <a:bodyPr vert="horz" lIns="91440" tIns="45720" rIns="91440" bIns="45720" rtlCol="0" anchor="b">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4400">
                <a:latin typeface="Open Sans"/>
              </a:rPr>
              <a:t>Learning Outcomes</a:t>
            </a:r>
          </a:p>
        </p:txBody>
      </p:sp>
      <p:sp>
        <p:nvSpPr>
          <p:cNvPr id="6" name="Content Placeholder 13">
            <a:extLst>
              <a:ext uri="{FF2B5EF4-FFF2-40B4-BE49-F238E27FC236}">
                <a16:creationId xmlns:a16="http://schemas.microsoft.com/office/drawing/2014/main" id="{7898B265-18EB-84FA-C945-87B330A9D067}"/>
              </a:ext>
            </a:extLst>
          </p:cNvPr>
          <p:cNvSpPr txBox="1">
            <a:spLocks/>
          </p:cNvSpPr>
          <p:nvPr/>
        </p:nvSpPr>
        <p:spPr>
          <a:xfrm>
            <a:off x="835428" y="1786512"/>
            <a:ext cx="10032441" cy="4389436"/>
          </a:xfrm>
          <a:prstGeom prst="rect">
            <a:avLst/>
          </a:prstGeom>
        </p:spPr>
        <p:txBody>
          <a:bodyPr vert="horz" lIns="91440" tIns="45720" rIns="91440" bIns="45720" rtlCol="0" anchor="t">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00000"/>
              </a:lnSpc>
              <a:spcBef>
                <a:spcPts val="1000"/>
              </a:spcBef>
            </a:pPr>
            <a:r>
              <a:rPr lang="en-GB" sz="2000" b="1" dirty="0">
                <a:solidFill>
                  <a:schemeClr val="accent5">
                    <a:lumMod val="60000"/>
                    <a:lumOff val="40000"/>
                  </a:schemeClr>
                </a:solidFill>
                <a:latin typeface="Open Sans"/>
                <a:ea typeface="+mn-lt"/>
                <a:cs typeface="+mn-lt"/>
              </a:rPr>
              <a:t>By the end of this lecture, you will be able to:</a:t>
            </a:r>
          </a:p>
          <a:p>
            <a:pPr algn="l">
              <a:lnSpc>
                <a:spcPct val="100000"/>
              </a:lnSpc>
              <a:spcBef>
                <a:spcPts val="1000"/>
              </a:spcBef>
            </a:pPr>
            <a:endParaRPr lang="en-US" sz="2000" b="1" dirty="0">
              <a:solidFill>
                <a:schemeClr val="accent5">
                  <a:lumMod val="60000"/>
                  <a:lumOff val="40000"/>
                </a:schemeClr>
              </a:solidFill>
              <a:latin typeface="Open Sans"/>
              <a:cs typeface="Calibri" panose="020F0502020204030204"/>
            </a:endParaRPr>
          </a:p>
          <a:p>
            <a:pPr fontAlgn="base">
              <a:lnSpc>
                <a:spcPct val="150000"/>
              </a:lnSpc>
            </a:pPr>
            <a:r>
              <a:rPr lang="en-US" sz="2000" dirty="0">
                <a:latin typeface="Open Sans"/>
                <a:ea typeface="Open Sans" panose="020B0606030504020204" pitchFamily="34" charset="0"/>
                <a:cs typeface="Open Sans" panose="020B0606030504020204" pitchFamily="34" charset="0"/>
              </a:rPr>
              <a:t>ILO1: Understand the modelling background that underpin </a:t>
            </a:r>
            <a:r>
              <a:rPr lang="en-US" sz="2000" dirty="0" err="1">
                <a:latin typeface="Open Sans"/>
                <a:ea typeface="Open Sans" panose="020B0606030504020204" pitchFamily="34" charset="0"/>
                <a:cs typeface="Open Sans" panose="020B0606030504020204" pitchFamily="34" charset="0"/>
              </a:rPr>
              <a:t>FlexTool</a:t>
            </a:r>
            <a:r>
              <a:rPr lang="en-US" sz="2000" dirty="0">
                <a:latin typeface="Open Sans"/>
                <a:ea typeface="Open Sans" panose="020B0606030504020204" pitchFamily="34" charset="0"/>
                <a:cs typeface="Open Sans" panose="020B0606030504020204" pitchFamily="34" charset="0"/>
              </a:rPr>
              <a:t>.</a:t>
            </a:r>
          </a:p>
          <a:p>
            <a:pPr fontAlgn="base">
              <a:lnSpc>
                <a:spcPct val="150000"/>
              </a:lnSpc>
            </a:pPr>
            <a:endParaRPr lang="en-US" sz="2000" dirty="0">
              <a:latin typeface="Open Sans"/>
              <a:ea typeface="Open Sans" panose="020B0606030504020204" pitchFamily="34" charset="0"/>
              <a:cs typeface="Open Sans" panose="020B0606030504020204" pitchFamily="34" charset="0"/>
            </a:endParaRPr>
          </a:p>
          <a:p>
            <a:pPr fontAlgn="base">
              <a:lnSpc>
                <a:spcPct val="150000"/>
              </a:lnSpc>
            </a:pPr>
            <a:r>
              <a:rPr lang="en-US" sz="2000" dirty="0">
                <a:latin typeface="Open Sans"/>
                <a:ea typeface="Open Sans" panose="020B0606030504020204" pitchFamily="34" charset="0"/>
                <a:cs typeface="Open Sans" panose="020B0606030504020204" pitchFamily="34" charset="0"/>
              </a:rPr>
              <a:t>ILO2: Understand the building blocks that make up </a:t>
            </a:r>
            <a:r>
              <a:rPr lang="en-US" sz="2000" dirty="0" err="1">
                <a:latin typeface="Open Sans"/>
                <a:ea typeface="Open Sans" panose="020B0606030504020204" pitchFamily="34" charset="0"/>
                <a:cs typeface="Open Sans" panose="020B0606030504020204" pitchFamily="34" charset="0"/>
              </a:rPr>
              <a:t>FlexTool</a:t>
            </a:r>
            <a:r>
              <a:rPr lang="en-US" sz="2000" dirty="0">
                <a:latin typeface="Open Sans"/>
                <a:ea typeface="Open Sans" panose="020B0606030504020204" pitchFamily="34" charset="0"/>
                <a:cs typeface="Open Sans" panose="020B0606030504020204" pitchFamily="34" charset="0"/>
              </a:rPr>
              <a:t>.</a:t>
            </a:r>
          </a:p>
          <a:p>
            <a:pPr fontAlgn="base">
              <a:lnSpc>
                <a:spcPct val="150000"/>
              </a:lnSpc>
            </a:pPr>
            <a:endParaRPr lang="en-US" sz="2000" dirty="0">
              <a:latin typeface="Open Sans"/>
              <a:ea typeface="Open Sans" panose="020B0606030504020204" pitchFamily="34" charset="0"/>
              <a:cs typeface="Open Sans" panose="020B0606030504020204" pitchFamily="34" charset="0"/>
            </a:endParaRPr>
          </a:p>
          <a:p>
            <a:pPr fontAlgn="base">
              <a:lnSpc>
                <a:spcPct val="150000"/>
              </a:lnSpc>
            </a:pPr>
            <a:r>
              <a:rPr lang="en-US" sz="2000" dirty="0">
                <a:latin typeface="Open Sans"/>
                <a:ea typeface="Open Sans" panose="020B0606030504020204" pitchFamily="34" charset="0"/>
                <a:cs typeface="Open Sans" panose="020B0606030504020204" pitchFamily="34" charset="0"/>
              </a:rPr>
              <a:t>ILO3: Understand how </a:t>
            </a:r>
            <a:r>
              <a:rPr lang="en-US" sz="2000" dirty="0" err="1">
                <a:latin typeface="Open Sans"/>
                <a:ea typeface="Open Sans" panose="020B0606030504020204" pitchFamily="34" charset="0"/>
                <a:cs typeface="Open Sans" panose="020B0606030504020204" pitchFamily="34" charset="0"/>
              </a:rPr>
              <a:t>FlexTool</a:t>
            </a:r>
            <a:r>
              <a:rPr lang="en-US" sz="2000" dirty="0">
                <a:latin typeface="Open Sans"/>
                <a:ea typeface="Open Sans" panose="020B0606030504020204" pitchFamily="34" charset="0"/>
                <a:cs typeface="Open Sans" panose="020B0606030504020204" pitchFamily="34" charset="0"/>
              </a:rPr>
              <a:t> calculates solutions.</a:t>
            </a:r>
          </a:p>
          <a:p>
            <a:pPr fontAlgn="base">
              <a:lnSpc>
                <a:spcPct val="150000"/>
              </a:lnSpc>
            </a:pPr>
            <a:endParaRPr lang="en-US" sz="2000" dirty="0">
              <a:latin typeface="Open Sans"/>
              <a:ea typeface="Open Sans" panose="020B0606030504020204" pitchFamily="34" charset="0"/>
              <a:cs typeface="Open Sans" panose="020B0606030504020204" pitchFamily="34" charset="0"/>
            </a:endParaRPr>
          </a:p>
          <a:p>
            <a:pPr fontAlgn="base">
              <a:lnSpc>
                <a:spcPct val="150000"/>
              </a:lnSpc>
            </a:pPr>
            <a:r>
              <a:rPr lang="en-US" sz="2000" dirty="0">
                <a:latin typeface="Open Sans"/>
                <a:ea typeface="Open Sans" panose="020B0606030504020204" pitchFamily="34" charset="0"/>
                <a:cs typeface="Open Sans" panose="020B0606030504020204" pitchFamily="34" charset="0"/>
              </a:rPr>
              <a:t>ILO4: Understand the main inputs of </a:t>
            </a:r>
            <a:r>
              <a:rPr lang="en-US" sz="2000" dirty="0" err="1">
                <a:latin typeface="Open Sans"/>
                <a:ea typeface="Open Sans" panose="020B0606030504020204" pitchFamily="34" charset="0"/>
                <a:cs typeface="Open Sans" panose="020B0606030504020204" pitchFamily="34" charset="0"/>
              </a:rPr>
              <a:t>FlexTool</a:t>
            </a:r>
            <a:r>
              <a:rPr lang="en-US" sz="2000" dirty="0">
                <a:latin typeface="Open Sans"/>
                <a:ea typeface="Open Sans" panose="020B0606030504020204" pitchFamily="34" charset="0"/>
                <a:cs typeface="Open Sans" panose="020B0606030504020204" pitchFamily="34" charset="0"/>
              </a:rPr>
              <a: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6">
          <a:extLst>
            <a:ext uri="{FF2B5EF4-FFF2-40B4-BE49-F238E27FC236}">
              <a16:creationId xmlns:a16="http://schemas.microsoft.com/office/drawing/2014/main" id="{235A0DDD-E84C-6422-37E8-5BDB3D46DCE5}"/>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74A326CD-9299-C098-73EC-F7807C660615}"/>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20</a:t>
            </a:fld>
            <a:endParaRPr lang="sv-SE" sz="1000" b="1" dirty="0">
              <a:solidFill>
                <a:schemeClr val="bg1"/>
              </a:solidFill>
            </a:endParaRPr>
          </a:p>
        </p:txBody>
      </p:sp>
      <p:sp>
        <p:nvSpPr>
          <p:cNvPr id="2" name="Rectangle 1">
            <a:extLst>
              <a:ext uri="{FF2B5EF4-FFF2-40B4-BE49-F238E27FC236}">
                <a16:creationId xmlns:a16="http://schemas.microsoft.com/office/drawing/2014/main" id="{968EF433-8040-431F-CE04-42ECCB01F410}"/>
              </a:ext>
            </a:extLst>
          </p:cNvPr>
          <p:cNvSpPr/>
          <p:nvPr/>
        </p:nvSpPr>
        <p:spPr>
          <a:xfrm>
            <a:off x="618554" y="1016783"/>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3.3.5 Unit Category</a:t>
            </a:r>
          </a:p>
        </p:txBody>
      </p:sp>
      <p:sp>
        <p:nvSpPr>
          <p:cNvPr id="4" name="Title 10">
            <a:extLst>
              <a:ext uri="{FF2B5EF4-FFF2-40B4-BE49-F238E27FC236}">
                <a16:creationId xmlns:a16="http://schemas.microsoft.com/office/drawing/2014/main" id="{8FAE1DD6-5FDF-0C98-C699-EEF7141E16F5}"/>
              </a:ext>
            </a:extLst>
          </p:cNvPr>
          <p:cNvSpPr txBox="1">
            <a:spLocks/>
          </p:cNvSpPr>
          <p:nvPr/>
        </p:nvSpPr>
        <p:spPr>
          <a:xfrm>
            <a:off x="484946" y="-458231"/>
            <a:ext cx="9452082"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3.3 Using </a:t>
            </a:r>
            <a:r>
              <a:rPr lang="en-GB" sz="4400" dirty="0" err="1">
                <a:latin typeface="Open Sans"/>
                <a:ea typeface="Open Sans" panose="020B0606030504020204" pitchFamily="34" charset="0"/>
                <a:cs typeface="Open Sans" panose="020B0606030504020204" pitchFamily="34" charset="0"/>
                <a:sym typeface="Bodoni SvtyTwo ITC TT-Book"/>
              </a:rPr>
              <a:t>FlexTool</a:t>
            </a:r>
            <a:endParaRPr lang="en-GB" sz="4400" dirty="0">
              <a:latin typeface="Open Sans"/>
              <a:ea typeface="Open Sans" panose="020B0606030504020204" pitchFamily="34" charset="0"/>
              <a:cs typeface="Open Sans" panose="020B0606030504020204" pitchFamily="34" charset="0"/>
              <a:sym typeface="Bodoni SvtyTwo ITC TT-Book"/>
            </a:endParaRPr>
          </a:p>
        </p:txBody>
      </p:sp>
      <p:grpSp>
        <p:nvGrpSpPr>
          <p:cNvPr id="26" name="Group 25">
            <a:extLst>
              <a:ext uri="{FF2B5EF4-FFF2-40B4-BE49-F238E27FC236}">
                <a16:creationId xmlns:a16="http://schemas.microsoft.com/office/drawing/2014/main" id="{846B7A12-C5F0-9A04-5830-88C8BB7D3CD8}"/>
              </a:ext>
            </a:extLst>
          </p:cNvPr>
          <p:cNvGrpSpPr/>
          <p:nvPr/>
        </p:nvGrpSpPr>
        <p:grpSpPr>
          <a:xfrm>
            <a:off x="5210987" y="660404"/>
            <a:ext cx="6489700" cy="4774588"/>
            <a:chOff x="6096000" y="1138842"/>
            <a:chExt cx="5073858" cy="4066206"/>
          </a:xfrm>
        </p:grpSpPr>
        <p:pic>
          <p:nvPicPr>
            <p:cNvPr id="5" name="Picture 4" descr="Table&#10;&#10;Description automatically generated">
              <a:extLst>
                <a:ext uri="{FF2B5EF4-FFF2-40B4-BE49-F238E27FC236}">
                  <a16:creationId xmlns:a16="http://schemas.microsoft.com/office/drawing/2014/main" id="{B3A2836F-573A-4301-0113-69A2F95042AC}"/>
                </a:ext>
              </a:extLst>
            </p:cNvPr>
            <p:cNvPicPr>
              <a:picLocks noChangeAspect="1"/>
            </p:cNvPicPr>
            <p:nvPr/>
          </p:nvPicPr>
          <p:blipFill>
            <a:blip r:embed="rId3"/>
            <a:stretch>
              <a:fillRect/>
            </a:stretch>
          </p:blipFill>
          <p:spPr>
            <a:xfrm>
              <a:off x="6805842" y="1980878"/>
              <a:ext cx="4364016" cy="2261100"/>
            </a:xfrm>
            <a:prstGeom prst="rect">
              <a:avLst/>
            </a:prstGeom>
          </p:spPr>
        </p:pic>
        <p:sp>
          <p:nvSpPr>
            <p:cNvPr id="6" name="Oval 5">
              <a:extLst>
                <a:ext uri="{FF2B5EF4-FFF2-40B4-BE49-F238E27FC236}">
                  <a16:creationId xmlns:a16="http://schemas.microsoft.com/office/drawing/2014/main" id="{A8737485-C1B7-65AF-A5CC-02E4AAA3C892}"/>
                </a:ext>
              </a:extLst>
            </p:cNvPr>
            <p:cNvSpPr/>
            <p:nvPr/>
          </p:nvSpPr>
          <p:spPr>
            <a:xfrm>
              <a:off x="7755554" y="3123651"/>
              <a:ext cx="439479" cy="425302"/>
            </a:xfrm>
            <a:prstGeom prst="ellipse">
              <a:avLst/>
            </a:prstGeom>
            <a:noFill/>
            <a:ln w="28575">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200" b="1"/>
            </a:p>
          </p:txBody>
        </p:sp>
        <p:cxnSp>
          <p:nvCxnSpPr>
            <p:cNvPr id="7" name="Straight Arrow Connector 6">
              <a:extLst>
                <a:ext uri="{FF2B5EF4-FFF2-40B4-BE49-F238E27FC236}">
                  <a16:creationId xmlns:a16="http://schemas.microsoft.com/office/drawing/2014/main" id="{0FDE065B-150E-C847-C27C-6C769DA84AA7}"/>
                </a:ext>
              </a:extLst>
            </p:cNvPr>
            <p:cNvCxnSpPr>
              <a:cxnSpLocks/>
              <a:endCxn id="6" idx="1"/>
            </p:cNvCxnSpPr>
            <p:nvPr/>
          </p:nvCxnSpPr>
          <p:spPr>
            <a:xfrm>
              <a:off x="6883684" y="1769772"/>
              <a:ext cx="936230" cy="1416163"/>
            </a:xfrm>
            <a:prstGeom prst="straightConnector1">
              <a:avLst/>
            </a:prstGeom>
            <a:ln w="28575">
              <a:solidFill>
                <a:srgbClr val="FF0000"/>
              </a:solidFill>
              <a:tailEnd type="triangle"/>
            </a:ln>
            <a:effectLst/>
          </p:spPr>
          <p:style>
            <a:lnRef idx="2">
              <a:schemeClr val="accent3"/>
            </a:lnRef>
            <a:fillRef idx="0">
              <a:schemeClr val="accent3"/>
            </a:fillRef>
            <a:effectRef idx="1">
              <a:schemeClr val="accent3"/>
            </a:effectRef>
            <a:fontRef idx="minor">
              <a:schemeClr val="tx1"/>
            </a:fontRef>
          </p:style>
        </p:cxnSp>
        <p:sp>
          <p:nvSpPr>
            <p:cNvPr id="8" name="TextBox 7">
              <a:extLst>
                <a:ext uri="{FF2B5EF4-FFF2-40B4-BE49-F238E27FC236}">
                  <a16:creationId xmlns:a16="http://schemas.microsoft.com/office/drawing/2014/main" id="{8CFFE59F-E66A-7FF8-AB51-9B3BDEF88067}"/>
                </a:ext>
              </a:extLst>
            </p:cNvPr>
            <p:cNvSpPr txBox="1"/>
            <p:nvPr/>
          </p:nvSpPr>
          <p:spPr>
            <a:xfrm>
              <a:off x="6096000" y="1517561"/>
              <a:ext cx="1101883" cy="235902"/>
            </a:xfrm>
            <a:prstGeom prst="rect">
              <a:avLst/>
            </a:prstGeom>
            <a:noFill/>
          </p:spPr>
          <p:txBody>
            <a:bodyPr wrap="none" rtlCol="0">
              <a:spAutoFit/>
            </a:bodyPr>
            <a:lstStyle/>
            <a:p>
              <a:r>
                <a:rPr lang="en-US" sz="1200" b="1"/>
                <a:t>Generating units</a:t>
              </a:r>
            </a:p>
          </p:txBody>
        </p:sp>
        <p:sp>
          <p:nvSpPr>
            <p:cNvPr id="9" name="Oval 8">
              <a:extLst>
                <a:ext uri="{FF2B5EF4-FFF2-40B4-BE49-F238E27FC236}">
                  <a16:creationId xmlns:a16="http://schemas.microsoft.com/office/drawing/2014/main" id="{52212F3B-806D-2B2E-D91B-217261EACBE4}"/>
                </a:ext>
              </a:extLst>
            </p:cNvPr>
            <p:cNvSpPr/>
            <p:nvPr/>
          </p:nvSpPr>
          <p:spPr>
            <a:xfrm>
              <a:off x="8120605" y="3405341"/>
              <a:ext cx="386316" cy="398777"/>
            </a:xfrm>
            <a:prstGeom prst="ellipse">
              <a:avLst/>
            </a:prstGeom>
            <a:noFill/>
            <a:ln w="28575">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200" b="1"/>
            </a:p>
          </p:txBody>
        </p:sp>
        <p:cxnSp>
          <p:nvCxnSpPr>
            <p:cNvPr id="10" name="Straight Arrow Connector 9">
              <a:extLst>
                <a:ext uri="{FF2B5EF4-FFF2-40B4-BE49-F238E27FC236}">
                  <a16:creationId xmlns:a16="http://schemas.microsoft.com/office/drawing/2014/main" id="{F38C93BD-55F5-59A3-1E12-E9877A4ED17C}"/>
                </a:ext>
              </a:extLst>
            </p:cNvPr>
            <p:cNvCxnSpPr>
              <a:cxnSpLocks/>
              <a:stCxn id="11" idx="0"/>
              <a:endCxn id="9" idx="3"/>
            </p:cNvCxnSpPr>
            <p:nvPr/>
          </p:nvCxnSpPr>
          <p:spPr>
            <a:xfrm flipV="1">
              <a:off x="7437962" y="3745719"/>
              <a:ext cx="739218" cy="618398"/>
            </a:xfrm>
            <a:prstGeom prst="straightConnector1">
              <a:avLst/>
            </a:prstGeom>
            <a:ln w="28575">
              <a:solidFill>
                <a:srgbClr val="FF0000"/>
              </a:solidFill>
              <a:tailEnd type="triangle"/>
            </a:ln>
            <a:effectLst/>
          </p:spPr>
          <p:style>
            <a:lnRef idx="2">
              <a:schemeClr val="accent3"/>
            </a:lnRef>
            <a:fillRef idx="0">
              <a:schemeClr val="accent3"/>
            </a:fillRef>
            <a:effectRef idx="1">
              <a:schemeClr val="accent3"/>
            </a:effectRef>
            <a:fontRef idx="minor">
              <a:schemeClr val="tx1"/>
            </a:fontRef>
          </p:style>
        </p:cxnSp>
        <p:sp>
          <p:nvSpPr>
            <p:cNvPr id="11" name="TextBox 10">
              <a:extLst>
                <a:ext uri="{FF2B5EF4-FFF2-40B4-BE49-F238E27FC236}">
                  <a16:creationId xmlns:a16="http://schemas.microsoft.com/office/drawing/2014/main" id="{D2E468D2-5003-4D5A-E52B-0DAE39C748F7}"/>
                </a:ext>
              </a:extLst>
            </p:cNvPr>
            <p:cNvSpPr txBox="1"/>
            <p:nvPr/>
          </p:nvSpPr>
          <p:spPr>
            <a:xfrm>
              <a:off x="7075012" y="4364116"/>
              <a:ext cx="725899" cy="235902"/>
            </a:xfrm>
            <a:prstGeom prst="rect">
              <a:avLst/>
            </a:prstGeom>
            <a:noFill/>
          </p:spPr>
          <p:txBody>
            <a:bodyPr wrap="none" rtlCol="0">
              <a:spAutoFit/>
            </a:bodyPr>
            <a:lstStyle/>
            <a:p>
              <a:r>
                <a:rPr lang="en-US" sz="1200" b="1"/>
                <a:t>VRE Units</a:t>
              </a:r>
            </a:p>
          </p:txBody>
        </p:sp>
        <p:sp>
          <p:nvSpPr>
            <p:cNvPr id="12" name="Oval 11">
              <a:extLst>
                <a:ext uri="{FF2B5EF4-FFF2-40B4-BE49-F238E27FC236}">
                  <a16:creationId xmlns:a16="http://schemas.microsoft.com/office/drawing/2014/main" id="{7BCE804A-2C18-EA07-6F38-5BA75AFDBAC9}"/>
                </a:ext>
              </a:extLst>
            </p:cNvPr>
            <p:cNvSpPr/>
            <p:nvPr/>
          </p:nvSpPr>
          <p:spPr>
            <a:xfrm>
              <a:off x="9215759" y="4052228"/>
              <a:ext cx="386316" cy="248094"/>
            </a:xfrm>
            <a:prstGeom prst="ellipse">
              <a:avLst/>
            </a:prstGeom>
            <a:noFill/>
            <a:ln w="28575">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200" b="1"/>
            </a:p>
          </p:txBody>
        </p:sp>
        <p:cxnSp>
          <p:nvCxnSpPr>
            <p:cNvPr id="13" name="Straight Arrow Connector 12">
              <a:extLst>
                <a:ext uri="{FF2B5EF4-FFF2-40B4-BE49-F238E27FC236}">
                  <a16:creationId xmlns:a16="http://schemas.microsoft.com/office/drawing/2014/main" id="{0BDE85C1-1EB5-C687-8372-688D1E9FBDAA}"/>
                </a:ext>
              </a:extLst>
            </p:cNvPr>
            <p:cNvCxnSpPr>
              <a:cxnSpLocks/>
            </p:cNvCxnSpPr>
            <p:nvPr/>
          </p:nvCxnSpPr>
          <p:spPr>
            <a:xfrm flipV="1">
              <a:off x="9426296" y="4300322"/>
              <a:ext cx="0" cy="202293"/>
            </a:xfrm>
            <a:prstGeom prst="straightConnector1">
              <a:avLst/>
            </a:prstGeom>
            <a:ln>
              <a:solidFill>
                <a:srgbClr val="FF0000"/>
              </a:solidFill>
              <a:tailEnd type="triangle"/>
            </a:ln>
            <a:effectLst/>
          </p:spPr>
          <p:style>
            <a:lnRef idx="2">
              <a:schemeClr val="accent3"/>
            </a:lnRef>
            <a:fillRef idx="0">
              <a:schemeClr val="accent3"/>
            </a:fillRef>
            <a:effectRef idx="1">
              <a:schemeClr val="accent3"/>
            </a:effectRef>
            <a:fontRef idx="minor">
              <a:schemeClr val="tx1"/>
            </a:fontRef>
          </p:style>
        </p:cxnSp>
        <p:sp>
          <p:nvSpPr>
            <p:cNvPr id="14" name="TextBox 13">
              <a:extLst>
                <a:ext uri="{FF2B5EF4-FFF2-40B4-BE49-F238E27FC236}">
                  <a16:creationId xmlns:a16="http://schemas.microsoft.com/office/drawing/2014/main" id="{C3D7F0B7-B3ED-8183-6926-7A0B089E1CC5}"/>
                </a:ext>
              </a:extLst>
            </p:cNvPr>
            <p:cNvSpPr txBox="1"/>
            <p:nvPr/>
          </p:nvSpPr>
          <p:spPr>
            <a:xfrm>
              <a:off x="8962320" y="4497162"/>
              <a:ext cx="893189" cy="707886"/>
            </a:xfrm>
            <a:prstGeom prst="rect">
              <a:avLst/>
            </a:prstGeom>
            <a:noFill/>
          </p:spPr>
          <p:txBody>
            <a:bodyPr wrap="square" rtlCol="0">
              <a:spAutoFit/>
            </a:bodyPr>
            <a:lstStyle/>
            <a:p>
              <a:pPr algn="ctr"/>
              <a:r>
                <a:rPr lang="en-US" sz="1200" b="1"/>
                <a:t>Input from node -&gt; conversion unit</a:t>
              </a:r>
            </a:p>
          </p:txBody>
        </p:sp>
        <p:sp>
          <p:nvSpPr>
            <p:cNvPr id="15" name="Oval 14">
              <a:extLst>
                <a:ext uri="{FF2B5EF4-FFF2-40B4-BE49-F238E27FC236}">
                  <a16:creationId xmlns:a16="http://schemas.microsoft.com/office/drawing/2014/main" id="{175A9E4D-1BE2-CF92-14FC-0A408858FC13}"/>
                </a:ext>
              </a:extLst>
            </p:cNvPr>
            <p:cNvSpPr/>
            <p:nvPr/>
          </p:nvSpPr>
          <p:spPr>
            <a:xfrm>
              <a:off x="8464526" y="3954996"/>
              <a:ext cx="542258" cy="182706"/>
            </a:xfrm>
            <a:prstGeom prst="ellipse">
              <a:avLst/>
            </a:prstGeom>
            <a:noFill/>
            <a:ln w="28575">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200" b="1"/>
            </a:p>
          </p:txBody>
        </p:sp>
        <p:cxnSp>
          <p:nvCxnSpPr>
            <p:cNvPr id="16" name="Straight Arrow Connector 15">
              <a:extLst>
                <a:ext uri="{FF2B5EF4-FFF2-40B4-BE49-F238E27FC236}">
                  <a16:creationId xmlns:a16="http://schemas.microsoft.com/office/drawing/2014/main" id="{1DFEEC69-7903-A44D-A3D2-321087AEED7F}"/>
                </a:ext>
              </a:extLst>
            </p:cNvPr>
            <p:cNvCxnSpPr>
              <a:cxnSpLocks/>
              <a:endCxn id="15" idx="4"/>
            </p:cNvCxnSpPr>
            <p:nvPr/>
          </p:nvCxnSpPr>
          <p:spPr>
            <a:xfrm flipV="1">
              <a:off x="8496421" y="4137702"/>
              <a:ext cx="239234" cy="618398"/>
            </a:xfrm>
            <a:prstGeom prst="straightConnector1">
              <a:avLst/>
            </a:prstGeom>
            <a:ln w="28575">
              <a:solidFill>
                <a:srgbClr val="FF0000"/>
              </a:solidFill>
              <a:tailEnd type="triangle"/>
            </a:ln>
            <a:effectLst/>
          </p:spPr>
          <p:style>
            <a:lnRef idx="2">
              <a:schemeClr val="accent3"/>
            </a:lnRef>
            <a:fillRef idx="0">
              <a:schemeClr val="accent3"/>
            </a:fillRef>
            <a:effectRef idx="1">
              <a:schemeClr val="accent3"/>
            </a:effectRef>
            <a:fontRef idx="minor">
              <a:schemeClr val="tx1"/>
            </a:fontRef>
          </p:style>
        </p:cxnSp>
        <p:sp>
          <p:nvSpPr>
            <p:cNvPr id="17" name="TextBox 16">
              <a:extLst>
                <a:ext uri="{FF2B5EF4-FFF2-40B4-BE49-F238E27FC236}">
                  <a16:creationId xmlns:a16="http://schemas.microsoft.com/office/drawing/2014/main" id="{A794980A-D208-1772-F17B-B833161D4CA3}"/>
                </a:ext>
              </a:extLst>
            </p:cNvPr>
            <p:cNvSpPr txBox="1"/>
            <p:nvPr/>
          </p:nvSpPr>
          <p:spPr>
            <a:xfrm>
              <a:off x="7405974" y="4769725"/>
              <a:ext cx="1696370" cy="393170"/>
            </a:xfrm>
            <a:prstGeom prst="rect">
              <a:avLst/>
            </a:prstGeom>
            <a:noFill/>
          </p:spPr>
          <p:txBody>
            <a:bodyPr wrap="square" rtlCol="0">
              <a:spAutoFit/>
            </a:bodyPr>
            <a:lstStyle/>
            <a:p>
              <a:r>
                <a:rPr lang="en-US" sz="1200" b="1"/>
                <a:t>Inflow, but no storage -&gt; inflow unit without storage</a:t>
              </a:r>
            </a:p>
          </p:txBody>
        </p:sp>
        <p:sp>
          <p:nvSpPr>
            <p:cNvPr id="18" name="Oval 17">
              <a:extLst>
                <a:ext uri="{FF2B5EF4-FFF2-40B4-BE49-F238E27FC236}">
                  <a16:creationId xmlns:a16="http://schemas.microsoft.com/office/drawing/2014/main" id="{D6A91DCF-471A-A020-0F34-8E82D2B7C522}"/>
                </a:ext>
              </a:extLst>
            </p:cNvPr>
            <p:cNvSpPr/>
            <p:nvPr/>
          </p:nvSpPr>
          <p:spPr>
            <a:xfrm>
              <a:off x="10775921" y="3804119"/>
              <a:ext cx="386316" cy="340258"/>
            </a:xfrm>
            <a:prstGeom prst="ellipse">
              <a:avLst/>
            </a:prstGeom>
            <a:noFill/>
            <a:ln w="28575">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200" b="1"/>
            </a:p>
          </p:txBody>
        </p:sp>
        <p:sp>
          <p:nvSpPr>
            <p:cNvPr id="19" name="Oval 18">
              <a:extLst>
                <a:ext uri="{FF2B5EF4-FFF2-40B4-BE49-F238E27FC236}">
                  <a16:creationId xmlns:a16="http://schemas.microsoft.com/office/drawing/2014/main" id="{765C240D-C466-6507-7958-EAAD98883746}"/>
                </a:ext>
              </a:extLst>
            </p:cNvPr>
            <p:cNvSpPr/>
            <p:nvPr/>
          </p:nvSpPr>
          <p:spPr>
            <a:xfrm>
              <a:off x="8453895" y="3809689"/>
              <a:ext cx="542258" cy="182706"/>
            </a:xfrm>
            <a:prstGeom prst="ellipse">
              <a:avLst/>
            </a:prstGeom>
            <a:noFill/>
            <a:ln w="28575">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200" b="1"/>
            </a:p>
          </p:txBody>
        </p:sp>
        <p:cxnSp>
          <p:nvCxnSpPr>
            <p:cNvPr id="20" name="Straight Arrow Connector 19">
              <a:extLst>
                <a:ext uri="{FF2B5EF4-FFF2-40B4-BE49-F238E27FC236}">
                  <a16:creationId xmlns:a16="http://schemas.microsoft.com/office/drawing/2014/main" id="{F7A03317-2491-6C42-14B1-A48A22B2DBBE}"/>
                </a:ext>
              </a:extLst>
            </p:cNvPr>
            <p:cNvCxnSpPr>
              <a:cxnSpLocks/>
              <a:endCxn id="19" idx="0"/>
            </p:cNvCxnSpPr>
            <p:nvPr/>
          </p:nvCxnSpPr>
          <p:spPr>
            <a:xfrm flipH="1">
              <a:off x="8725024" y="1441944"/>
              <a:ext cx="486887" cy="2367745"/>
            </a:xfrm>
            <a:prstGeom prst="straightConnector1">
              <a:avLst/>
            </a:prstGeom>
            <a:ln w="28575">
              <a:solidFill>
                <a:srgbClr val="FF0000"/>
              </a:solidFill>
              <a:tailEnd type="triangle"/>
            </a:ln>
            <a:effectLst/>
          </p:spPr>
          <p:style>
            <a:lnRef idx="2">
              <a:schemeClr val="accent3"/>
            </a:lnRef>
            <a:fillRef idx="0">
              <a:schemeClr val="accent3"/>
            </a:fillRef>
            <a:effectRef idx="1">
              <a:schemeClr val="accent3"/>
            </a:effectRef>
            <a:fontRef idx="minor">
              <a:schemeClr val="tx1"/>
            </a:fontRef>
          </p:style>
        </p:cxnSp>
        <p:sp>
          <p:nvSpPr>
            <p:cNvPr id="21" name="TextBox 20">
              <a:extLst>
                <a:ext uri="{FF2B5EF4-FFF2-40B4-BE49-F238E27FC236}">
                  <a16:creationId xmlns:a16="http://schemas.microsoft.com/office/drawing/2014/main" id="{4FF67DB1-0A43-6A52-17EE-D601948AC451}"/>
                </a:ext>
              </a:extLst>
            </p:cNvPr>
            <p:cNvSpPr txBox="1"/>
            <p:nvPr/>
          </p:nvSpPr>
          <p:spPr>
            <a:xfrm>
              <a:off x="8436866" y="1138842"/>
              <a:ext cx="2515385" cy="235902"/>
            </a:xfrm>
            <a:prstGeom prst="rect">
              <a:avLst/>
            </a:prstGeom>
            <a:noFill/>
          </p:spPr>
          <p:txBody>
            <a:bodyPr wrap="square" rtlCol="0">
              <a:spAutoFit/>
            </a:bodyPr>
            <a:lstStyle/>
            <a:p>
              <a:r>
                <a:rPr lang="en-US" sz="1200" b="1"/>
                <a:t>Inflow and storage -&gt; generating unit</a:t>
              </a:r>
            </a:p>
          </p:txBody>
        </p:sp>
        <p:cxnSp>
          <p:nvCxnSpPr>
            <p:cNvPr id="22" name="Straight Arrow Connector 21">
              <a:extLst>
                <a:ext uri="{FF2B5EF4-FFF2-40B4-BE49-F238E27FC236}">
                  <a16:creationId xmlns:a16="http://schemas.microsoft.com/office/drawing/2014/main" id="{CDDB2864-EC26-8099-07E4-A7B99EF1EC81}"/>
                </a:ext>
              </a:extLst>
            </p:cNvPr>
            <p:cNvCxnSpPr>
              <a:cxnSpLocks/>
              <a:stCxn id="18" idx="1"/>
              <a:endCxn id="21" idx="2"/>
            </p:cNvCxnSpPr>
            <p:nvPr/>
          </p:nvCxnSpPr>
          <p:spPr>
            <a:xfrm flipH="1" flipV="1">
              <a:off x="9694558" y="1374744"/>
              <a:ext cx="1137938" cy="247920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FEE7807D-64BA-EF80-ACD8-8B2E6161EBBC}"/>
                </a:ext>
              </a:extLst>
            </p:cNvPr>
            <p:cNvCxnSpPr>
              <a:cxnSpLocks/>
            </p:cNvCxnSpPr>
            <p:nvPr/>
          </p:nvCxnSpPr>
          <p:spPr>
            <a:xfrm flipH="1">
              <a:off x="8517552" y="4071719"/>
              <a:ext cx="2269000" cy="68438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24" name="TextBox 23">
            <a:extLst>
              <a:ext uri="{FF2B5EF4-FFF2-40B4-BE49-F238E27FC236}">
                <a16:creationId xmlns:a16="http://schemas.microsoft.com/office/drawing/2014/main" id="{6E898535-935E-143D-F235-8B18E29BD94E}"/>
              </a:ext>
            </a:extLst>
          </p:cNvPr>
          <p:cNvSpPr txBox="1"/>
          <p:nvPr/>
        </p:nvSpPr>
        <p:spPr>
          <a:xfrm>
            <a:off x="6109830" y="5456750"/>
            <a:ext cx="873957" cy="415498"/>
          </a:xfrm>
          <a:prstGeom prst="rect">
            <a:avLst/>
          </a:prstGeom>
          <a:noFill/>
        </p:spPr>
        <p:txBody>
          <a:bodyPr wrap="none" rtlCol="0">
            <a:spAutoFit/>
          </a:bodyPr>
          <a:lstStyle/>
          <a:p>
            <a:r>
              <a:rPr lang="en-US" sz="1100" b="1" dirty="0"/>
              <a:t>u</a:t>
            </a:r>
            <a:r>
              <a:rPr lang="en-US" sz="1100" dirty="0"/>
              <a:t>nits sheet</a:t>
            </a:r>
            <a:endParaRPr lang="en-US" sz="1000" dirty="0"/>
          </a:p>
          <a:p>
            <a:endParaRPr lang="en-US" sz="1000" dirty="0"/>
          </a:p>
        </p:txBody>
      </p:sp>
      <p:sp>
        <p:nvSpPr>
          <p:cNvPr id="27" name="TextBox 26">
            <a:extLst>
              <a:ext uri="{FF2B5EF4-FFF2-40B4-BE49-F238E27FC236}">
                <a16:creationId xmlns:a16="http://schemas.microsoft.com/office/drawing/2014/main" id="{CDA2F345-7A23-707A-9127-2A6916F3C23C}"/>
              </a:ext>
            </a:extLst>
          </p:cNvPr>
          <p:cNvSpPr txBox="1"/>
          <p:nvPr/>
        </p:nvSpPr>
        <p:spPr>
          <a:xfrm>
            <a:off x="9368971" y="6159297"/>
            <a:ext cx="2823029"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b="1" dirty="0">
                <a:solidFill>
                  <a:srgbClr val="1D1C1D"/>
                </a:solidFill>
                <a:latin typeface="Open Sans"/>
              </a:rPr>
              <a:t>Source:</a:t>
            </a:r>
            <a:r>
              <a:rPr lang="en-US" sz="1000" dirty="0">
                <a:solidFill>
                  <a:srgbClr val="1D1C1D"/>
                </a:solidFill>
                <a:latin typeface="Open Sans"/>
              </a:rPr>
              <a:t>  IRENA (2020)</a:t>
            </a:r>
            <a:endParaRPr lang="en-US" sz="1000" dirty="0">
              <a:latin typeface="Open Sans"/>
            </a:endParaRPr>
          </a:p>
        </p:txBody>
      </p:sp>
      <p:sp>
        <p:nvSpPr>
          <p:cNvPr id="28" name="Content Placeholder 8">
            <a:extLst>
              <a:ext uri="{FF2B5EF4-FFF2-40B4-BE49-F238E27FC236}">
                <a16:creationId xmlns:a16="http://schemas.microsoft.com/office/drawing/2014/main" id="{E2FC2EE0-35EB-B213-E160-8A5642C5CF0D}"/>
              </a:ext>
            </a:extLst>
          </p:cNvPr>
          <p:cNvSpPr txBox="1">
            <a:spLocks/>
          </p:cNvSpPr>
          <p:nvPr/>
        </p:nvSpPr>
        <p:spPr>
          <a:xfrm>
            <a:off x="281853" y="1641863"/>
            <a:ext cx="5229692" cy="381488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Tx/>
            </a:pPr>
            <a:r>
              <a:rPr lang="en-US" sz="2400" b="1">
                <a:latin typeface="Open Sans" panose="020B0606030504020204" pitchFamily="34" charset="0"/>
                <a:ea typeface="Open Sans" panose="020B0606030504020204" pitchFamily="34" charset="0"/>
                <a:cs typeface="Open Sans" panose="020B0606030504020204" pitchFamily="34" charset="0"/>
              </a:rPr>
              <a:t>Four unit categories: </a:t>
            </a:r>
            <a:r>
              <a:rPr lang="en-US" sz="2400">
                <a:latin typeface="Open Sans" panose="020B0606030504020204" pitchFamily="34" charset="0"/>
                <a:ea typeface="Open Sans" panose="020B0606030504020204" pitchFamily="34" charset="0"/>
                <a:cs typeface="Open Sans" panose="020B0606030504020204" pitchFamily="34" charset="0"/>
              </a:rPr>
              <a:t>Generating unit, inflow unit without storage, VRE unit, conversion unit.</a:t>
            </a:r>
          </a:p>
          <a:p>
            <a:pPr>
              <a:buClrTx/>
            </a:pPr>
            <a:r>
              <a:rPr lang="en-US" sz="2400">
                <a:latin typeface="Open Sans" panose="020B0606030504020204" pitchFamily="34" charset="0"/>
                <a:ea typeface="Open Sans" panose="020B0606030504020204" pitchFamily="34" charset="0"/>
                <a:cs typeface="Open Sans" panose="020B0606030504020204" pitchFamily="34" charset="0"/>
              </a:rPr>
              <a:t>FlexTool decides the unit category based on the unit input defined in the “units” sheet.</a:t>
            </a:r>
          </a:p>
          <a:p>
            <a:pPr>
              <a:buClrTx/>
            </a:pPr>
            <a:r>
              <a:rPr lang="en-US" sz="2400">
                <a:latin typeface="Open Sans" panose="020B0606030504020204" pitchFamily="34" charset="0"/>
                <a:ea typeface="Open Sans" panose="020B0606030504020204" pitchFamily="34" charset="0"/>
                <a:cs typeface="Open Sans" panose="020B0606030504020204" pitchFamily="34" charset="0"/>
              </a:rPr>
              <a:t>Input options:</a:t>
            </a:r>
          </a:p>
          <a:p>
            <a:pPr lvl="1">
              <a:buClrTx/>
            </a:pPr>
            <a:r>
              <a:rPr lang="en-US">
                <a:latin typeface="Open Sans" panose="020B0606030504020204" pitchFamily="34" charset="0"/>
                <a:ea typeface="Open Sans" panose="020B0606030504020204" pitchFamily="34" charset="0"/>
                <a:cs typeface="Open Sans" panose="020B0606030504020204" pitchFamily="34" charset="0"/>
              </a:rPr>
              <a:t>Fuel</a:t>
            </a:r>
          </a:p>
          <a:p>
            <a:pPr lvl="1">
              <a:buClrTx/>
            </a:pPr>
            <a:r>
              <a:rPr lang="en-US">
                <a:latin typeface="Open Sans" panose="020B0606030504020204" pitchFamily="34" charset="0"/>
                <a:ea typeface="Open Sans" panose="020B0606030504020204" pitchFamily="34" charset="0"/>
                <a:cs typeface="Open Sans" panose="020B0606030504020204" pitchFamily="34" charset="0"/>
              </a:rPr>
              <a:t>cf_profile</a:t>
            </a:r>
          </a:p>
          <a:p>
            <a:pPr lvl="1">
              <a:buClrTx/>
            </a:pPr>
            <a:r>
              <a:rPr lang="en-US">
                <a:latin typeface="Open Sans" panose="020B0606030504020204" pitchFamily="34" charset="0"/>
                <a:ea typeface="Open Sans" panose="020B0606030504020204" pitchFamily="34" charset="0"/>
                <a:cs typeface="Open Sans" panose="020B0606030504020204" pitchFamily="34" charset="0"/>
              </a:rPr>
              <a:t>inflow</a:t>
            </a:r>
          </a:p>
          <a:p>
            <a:pPr lvl="1">
              <a:buClrTx/>
            </a:pPr>
            <a:r>
              <a:rPr lang="en-US">
                <a:latin typeface="Open Sans" panose="020B0606030504020204" pitchFamily="34" charset="0"/>
                <a:ea typeface="Open Sans" panose="020B0606030504020204" pitchFamily="34" charset="0"/>
                <a:cs typeface="Open Sans" panose="020B0606030504020204" pitchFamily="34" charset="0"/>
              </a:rPr>
              <a:t>input grid/node</a:t>
            </a:r>
          </a:p>
          <a:p>
            <a:pPr lvl="1">
              <a:buClrTx/>
            </a:pPr>
            <a:r>
              <a:rPr lang="en-US">
                <a:latin typeface="Open Sans" panose="020B0606030504020204" pitchFamily="34" charset="0"/>
                <a:ea typeface="Open Sans" panose="020B0606030504020204" pitchFamily="34" charset="0"/>
                <a:cs typeface="Open Sans" panose="020B0606030504020204" pitchFamily="34" charset="0"/>
              </a:rPr>
              <a:t>none</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7762394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EF953F69-EC43-D710-5495-A812211FADAF}"/>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21</a:t>
            </a:fld>
            <a:endParaRPr lang="sv-SE" sz="1000" b="1" dirty="0">
              <a:solidFill>
                <a:schemeClr val="bg1"/>
              </a:solidFill>
            </a:endParaRPr>
          </a:p>
        </p:txBody>
      </p:sp>
      <p:sp>
        <p:nvSpPr>
          <p:cNvPr id="2" name="Title 10">
            <a:extLst>
              <a:ext uri="{FF2B5EF4-FFF2-40B4-BE49-F238E27FC236}">
                <a16:creationId xmlns:a16="http://schemas.microsoft.com/office/drawing/2014/main" id="{F0E1A02E-5026-3ACB-90A5-2EF8E809B503}"/>
              </a:ext>
            </a:extLst>
          </p:cNvPr>
          <p:cNvSpPr txBox="1">
            <a:spLocks/>
          </p:cNvSpPr>
          <p:nvPr/>
        </p:nvSpPr>
        <p:spPr>
          <a:xfrm>
            <a:off x="751283" y="0"/>
            <a:ext cx="7651304" cy="119654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rPr>
              <a:t>Lecture 3.3 References</a:t>
            </a:r>
          </a:p>
        </p:txBody>
      </p:sp>
      <p:sp>
        <p:nvSpPr>
          <p:cNvPr id="6" name="TextBox 5">
            <a:extLst>
              <a:ext uri="{FF2B5EF4-FFF2-40B4-BE49-F238E27FC236}">
                <a16:creationId xmlns:a16="http://schemas.microsoft.com/office/drawing/2014/main" id="{C1B9156F-1015-941E-F753-4C36137C0894}"/>
              </a:ext>
            </a:extLst>
          </p:cNvPr>
          <p:cNvSpPr txBox="1"/>
          <p:nvPr/>
        </p:nvSpPr>
        <p:spPr>
          <a:xfrm>
            <a:off x="494108" y="1366412"/>
            <a:ext cx="10689434" cy="1231106"/>
          </a:xfrm>
          <a:prstGeom prst="rect">
            <a:avLst/>
          </a:prstGeom>
          <a:noFill/>
        </p:spPr>
        <p:txBody>
          <a:bodyPr wrap="square">
            <a:spAutoFit/>
          </a:bodyPr>
          <a:lstStyle/>
          <a:p>
            <a:pPr algn="just"/>
            <a:r>
              <a:rPr lang="en-US" sz="1800" dirty="0">
                <a:latin typeface="Open Sans" panose="020B0606030504020204" pitchFamily="34" charset="0"/>
                <a:ea typeface="Open Sans" panose="020B0606030504020204" pitchFamily="34" charset="0"/>
                <a:cs typeface="Open Sans" panose="020B0606030504020204" pitchFamily="34" charset="0"/>
              </a:rPr>
              <a:t>IRENA. 2020. IRENA </a:t>
            </a:r>
            <a:r>
              <a:rPr lang="en-US" sz="1800" dirty="0" err="1">
                <a:latin typeface="Open Sans" panose="020B0606030504020204" pitchFamily="34" charset="0"/>
                <a:ea typeface="Open Sans" panose="020B0606030504020204" pitchFamily="34" charset="0"/>
                <a:cs typeface="Open Sans" panose="020B0606030504020204" pitchFamily="34" charset="0"/>
              </a:rPr>
              <a:t>FlexTool</a:t>
            </a:r>
            <a:r>
              <a:rPr lang="en-US" sz="1800" dirty="0">
                <a:latin typeface="Open Sans" panose="020B0606030504020204" pitchFamily="34" charset="0"/>
                <a:ea typeface="Open Sans" panose="020B0606030504020204" pitchFamily="34" charset="0"/>
                <a:cs typeface="Open Sans" panose="020B0606030504020204" pitchFamily="34" charset="0"/>
              </a:rPr>
              <a:t> Methodology. </a:t>
            </a:r>
            <a:r>
              <a:rPr lang="en-US" sz="1800" dirty="0">
                <a:latin typeface="Open Sans" panose="020B0606030504020204" pitchFamily="34" charset="0"/>
                <a:ea typeface="Open Sans" panose="020B0606030504020204" pitchFamily="34" charset="0"/>
                <a:cs typeface="Open Sans" panose="020B0606030504020204" pitchFamily="34" charset="0"/>
                <a:hlinkClick r:id="rId3"/>
              </a:rPr>
              <a:t>https://www.irena.org/-/media/Irena/Files/IRENA-flextool/IRENA_FlexTool_Methodology.pdf</a:t>
            </a:r>
            <a:r>
              <a:rPr lang="en-US" sz="1800" dirty="0">
                <a:latin typeface="Open Sans" panose="020B0606030504020204" pitchFamily="34" charset="0"/>
                <a:ea typeface="Open Sans" panose="020B0606030504020204" pitchFamily="34" charset="0"/>
                <a:cs typeface="Open Sans" panose="020B0606030504020204" pitchFamily="34" charset="0"/>
              </a:rPr>
              <a:t> </a:t>
            </a:r>
            <a:endParaRPr lang="en-US" sz="1900" dirty="0">
              <a:latin typeface="Open Sans" panose="020B0606030504020204" pitchFamily="34" charset="0"/>
              <a:ea typeface="Open Sans" panose="020B0606030504020204" pitchFamily="34" charset="0"/>
              <a:cs typeface="Open Sans" panose="020B0606030504020204" pitchFamily="34" charset="0"/>
            </a:endParaRPr>
          </a:p>
          <a:p>
            <a:pPr algn="just"/>
            <a:endParaRPr lang="en-US" sz="1900" dirty="0">
              <a:latin typeface="Open Sans" panose="020B0606030504020204" pitchFamily="34" charset="0"/>
              <a:ea typeface="Open Sans" panose="020B0606030504020204" pitchFamily="34" charset="0"/>
              <a:cs typeface="Open Sans" panose="020B0606030504020204" pitchFamily="34" charset="0"/>
            </a:endParaRPr>
          </a:p>
          <a:p>
            <a:pPr algn="just"/>
            <a:endParaRPr lang="en-GB" sz="19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0844592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66">
          <a:extLst>
            <a:ext uri="{FF2B5EF4-FFF2-40B4-BE49-F238E27FC236}">
              <a16:creationId xmlns:a16="http://schemas.microsoft.com/office/drawing/2014/main" id="{4FD7327B-36C3-6E74-758A-BF451A4B6C03}"/>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7F019CDF-7770-196C-3CDD-14C13E4DBE50}"/>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22</a:t>
            </a:fld>
            <a:endParaRPr lang="sv-SE" sz="1000" b="1" dirty="0">
              <a:solidFill>
                <a:schemeClr val="bg1"/>
              </a:solidFill>
            </a:endParaRPr>
          </a:p>
        </p:txBody>
      </p:sp>
      <p:sp>
        <p:nvSpPr>
          <p:cNvPr id="7" name="Rectangle 6">
            <a:extLst>
              <a:ext uri="{FF2B5EF4-FFF2-40B4-BE49-F238E27FC236}">
                <a16:creationId xmlns:a16="http://schemas.microsoft.com/office/drawing/2014/main" id="{9DA53904-0189-1CFB-3E8A-0618CDF099D9}"/>
              </a:ext>
            </a:extLst>
          </p:cNvPr>
          <p:cNvSpPr/>
          <p:nvPr/>
        </p:nvSpPr>
        <p:spPr>
          <a:xfrm>
            <a:off x="343847" y="995986"/>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3.4.1 Reserve requirements: Static reserves</a:t>
            </a:r>
          </a:p>
        </p:txBody>
      </p:sp>
      <p:sp>
        <p:nvSpPr>
          <p:cNvPr id="8" name="Title 10">
            <a:extLst>
              <a:ext uri="{FF2B5EF4-FFF2-40B4-BE49-F238E27FC236}">
                <a16:creationId xmlns:a16="http://schemas.microsoft.com/office/drawing/2014/main" id="{3F117072-EFD9-A4FA-1734-4ABA8DCC0215}"/>
              </a:ext>
            </a:extLst>
          </p:cNvPr>
          <p:cNvSpPr txBox="1">
            <a:spLocks/>
          </p:cNvSpPr>
          <p:nvPr/>
        </p:nvSpPr>
        <p:spPr>
          <a:xfrm>
            <a:off x="343847" y="150594"/>
            <a:ext cx="10767176" cy="7620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3.4 </a:t>
            </a:r>
            <a:r>
              <a:rPr lang="en-GB" sz="4400" dirty="0" err="1">
                <a:latin typeface="Open Sans"/>
                <a:ea typeface="Open Sans" panose="020B0606030504020204" pitchFamily="34" charset="0"/>
                <a:cs typeface="Open Sans" panose="020B0606030504020204" pitchFamily="34" charset="0"/>
                <a:sym typeface="Bodoni SvtyTwo ITC TT-Book"/>
              </a:rPr>
              <a:t>FlexTool</a:t>
            </a:r>
            <a:r>
              <a:rPr lang="en-GB" sz="4400" dirty="0">
                <a:latin typeface="Open Sans"/>
                <a:ea typeface="Open Sans" panose="020B0606030504020204" pitchFamily="34" charset="0"/>
                <a:cs typeface="Open Sans" panose="020B0606030504020204" pitchFamily="34" charset="0"/>
                <a:sym typeface="Bodoni SvtyTwo ITC TT-Book"/>
              </a:rPr>
              <a:t> Inputs</a:t>
            </a:r>
            <a:endParaRPr lang="en-US" dirty="0">
              <a:cs typeface="Calibri Light" panose="020F0302020204030204"/>
            </a:endParaRPr>
          </a:p>
        </p:txBody>
      </p:sp>
      <p:sp>
        <p:nvSpPr>
          <p:cNvPr id="2" name="Content Placeholder 8">
            <a:extLst>
              <a:ext uri="{FF2B5EF4-FFF2-40B4-BE49-F238E27FC236}">
                <a16:creationId xmlns:a16="http://schemas.microsoft.com/office/drawing/2014/main" id="{9CECE874-3084-A7C2-038B-E96C87D0481F}"/>
              </a:ext>
            </a:extLst>
          </p:cNvPr>
          <p:cNvSpPr>
            <a:spLocks noGrp="1"/>
          </p:cNvSpPr>
          <p:nvPr>
            <p:ph idx="1"/>
          </p:nvPr>
        </p:nvSpPr>
        <p:spPr>
          <a:xfrm>
            <a:off x="343848" y="1609260"/>
            <a:ext cx="5129128" cy="4689940"/>
          </a:xfrm>
        </p:spPr>
        <p:txBody>
          <a:bodyPr vert="horz" lIns="91440" tIns="45720" rIns="91440" bIns="45720" rtlCol="0" anchor="t">
            <a:noAutofit/>
          </a:bodyPr>
          <a:lstStyle/>
          <a:p>
            <a:pPr marL="342900" indent="-342900">
              <a:buFont typeface="Arial" panose="020B0604020202020204" pitchFamily="34" charset="0"/>
              <a:buChar char="•"/>
            </a:pPr>
            <a:r>
              <a:rPr lang="en-US" sz="2200" dirty="0">
                <a:latin typeface="Open Sans" panose="020B0606030504020204" pitchFamily="34" charset="0"/>
                <a:ea typeface="Open Sans" panose="020B0606030504020204" pitchFamily="34" charset="0"/>
                <a:cs typeface="Open Sans" panose="020B0606030504020204" pitchFamily="34" charset="0"/>
              </a:rPr>
              <a:t>Static reserves are predefined time series that need to be activated.</a:t>
            </a:r>
          </a:p>
          <a:p>
            <a:pPr lvl="1"/>
            <a:r>
              <a:rPr lang="en-US" sz="2200" dirty="0">
                <a:latin typeface="Open Sans" panose="020B0606030504020204" pitchFamily="34" charset="0"/>
                <a:ea typeface="Open Sans" panose="020B0606030504020204" pitchFamily="34" charset="0"/>
                <a:cs typeface="Open Sans" panose="020B0606030504020204" pitchFamily="34" charset="0"/>
              </a:rPr>
              <a:t>	- These can be applied to a 	single node or node group.</a:t>
            </a:r>
          </a:p>
          <a:p>
            <a:pPr marL="342900" indent="-342900">
              <a:buFont typeface="Arial" panose="020B0604020202020204" pitchFamily="34" charset="0"/>
              <a:buChar char="•"/>
            </a:pPr>
            <a:r>
              <a:rPr lang="en-US" sz="2200" dirty="0">
                <a:latin typeface="Open Sans"/>
                <a:ea typeface="Open Sans" panose="020B0606030504020204" pitchFamily="34" charset="0"/>
                <a:cs typeface="Open Sans" panose="020B0606030504020204" pitchFamily="34" charset="0"/>
              </a:rPr>
              <a:t>The </a:t>
            </a:r>
            <a:r>
              <a:rPr lang="en-US" sz="2200" dirty="0" err="1">
                <a:latin typeface="Open Sans"/>
                <a:ea typeface="Open Sans" panose="020B0606030504020204" pitchFamily="34" charset="0"/>
                <a:cs typeface="Open Sans" panose="020B0606030504020204" pitchFamily="34" charset="0"/>
              </a:rPr>
              <a:t>ts_reserve_node</a:t>
            </a:r>
            <a:r>
              <a:rPr lang="en-US" sz="2200" dirty="0">
                <a:latin typeface="Open Sans"/>
                <a:ea typeface="Open Sans" panose="020B0606030504020204" pitchFamily="34" charset="0"/>
                <a:cs typeface="Open Sans" panose="020B0606030504020204" pitchFamily="34" charset="0"/>
              </a:rPr>
              <a:t> and </a:t>
            </a:r>
            <a:r>
              <a:rPr lang="en-US" sz="2200" dirty="0" err="1">
                <a:latin typeface="Open Sans"/>
                <a:ea typeface="Open Sans" panose="020B0606030504020204" pitchFamily="34" charset="0"/>
                <a:cs typeface="Open Sans" panose="020B0606030504020204" pitchFamily="34" charset="0"/>
              </a:rPr>
              <a:t>ts_reserve_nodeGroup</a:t>
            </a:r>
            <a:r>
              <a:rPr lang="en-US" sz="2200" dirty="0">
                <a:latin typeface="Open Sans"/>
                <a:ea typeface="Open Sans" panose="020B0606030504020204" pitchFamily="34" charset="0"/>
                <a:cs typeface="Open Sans" panose="020B0606030504020204" pitchFamily="34" charset="0"/>
              </a:rPr>
              <a:t> time series define the static reserve.</a:t>
            </a:r>
          </a:p>
          <a:p>
            <a:pPr marL="342900" indent="-342900">
              <a:buFont typeface="Arial" panose="020B0604020202020204" pitchFamily="34" charset="0"/>
              <a:buChar char="•"/>
            </a:pPr>
            <a:r>
              <a:rPr lang="en-US" sz="2200" dirty="0">
                <a:latin typeface="Open Sans"/>
                <a:ea typeface="Open Sans" panose="020B0606030504020204" pitchFamily="34" charset="0"/>
                <a:cs typeface="Open Sans" panose="020B0606030504020204" pitchFamily="34" charset="0"/>
              </a:rPr>
              <a:t>Every node and node group require their own matching time series.</a:t>
            </a:r>
          </a:p>
          <a:p>
            <a:pPr marL="342900" indent="-342900">
              <a:buFont typeface="Arial" panose="020B0604020202020204" pitchFamily="34" charset="0"/>
              <a:buChar char="•"/>
            </a:pPr>
            <a:r>
              <a:rPr lang="en-US" sz="2200" dirty="0">
                <a:latin typeface="Open Sans" panose="020B0606030504020204" pitchFamily="34" charset="0"/>
                <a:ea typeface="Open Sans" panose="020B0606030504020204" pitchFamily="34" charset="0"/>
                <a:cs typeface="Open Sans" panose="020B0606030504020204" pitchFamily="34" charset="0"/>
              </a:rPr>
              <a:t>Dynamic reserves are calculated based on generating units (next slide).</a:t>
            </a:r>
          </a:p>
        </p:txBody>
      </p:sp>
      <p:graphicFrame>
        <p:nvGraphicFramePr>
          <p:cNvPr id="4" name="Table 3">
            <a:extLst>
              <a:ext uri="{FF2B5EF4-FFF2-40B4-BE49-F238E27FC236}">
                <a16:creationId xmlns:a16="http://schemas.microsoft.com/office/drawing/2014/main" id="{59364C8E-F518-D417-A12E-8A16D4E51457}"/>
              </a:ext>
            </a:extLst>
          </p:cNvPr>
          <p:cNvGraphicFramePr>
            <a:graphicFrameLocks noGrp="1"/>
          </p:cNvGraphicFramePr>
          <p:nvPr/>
        </p:nvGraphicFramePr>
        <p:xfrm>
          <a:off x="5582240" y="3895462"/>
          <a:ext cx="3395516" cy="2072918"/>
        </p:xfrm>
        <a:graphic>
          <a:graphicData uri="http://schemas.openxmlformats.org/drawingml/2006/table">
            <a:tbl>
              <a:tblPr/>
              <a:tblGrid>
                <a:gridCol w="684078">
                  <a:extLst>
                    <a:ext uri="{9D8B030D-6E8A-4147-A177-3AD203B41FA5}">
                      <a16:colId xmlns:a16="http://schemas.microsoft.com/office/drawing/2014/main" val="2695323828"/>
                    </a:ext>
                  </a:extLst>
                </a:gridCol>
                <a:gridCol w="932834">
                  <a:extLst>
                    <a:ext uri="{9D8B030D-6E8A-4147-A177-3AD203B41FA5}">
                      <a16:colId xmlns:a16="http://schemas.microsoft.com/office/drawing/2014/main" val="256354000"/>
                    </a:ext>
                  </a:extLst>
                </a:gridCol>
                <a:gridCol w="932834">
                  <a:extLst>
                    <a:ext uri="{9D8B030D-6E8A-4147-A177-3AD203B41FA5}">
                      <a16:colId xmlns:a16="http://schemas.microsoft.com/office/drawing/2014/main" val="533814463"/>
                    </a:ext>
                  </a:extLst>
                </a:gridCol>
                <a:gridCol w="422885">
                  <a:extLst>
                    <a:ext uri="{9D8B030D-6E8A-4147-A177-3AD203B41FA5}">
                      <a16:colId xmlns:a16="http://schemas.microsoft.com/office/drawing/2014/main" val="3979316738"/>
                    </a:ext>
                  </a:extLst>
                </a:gridCol>
                <a:gridCol w="422885">
                  <a:extLst>
                    <a:ext uri="{9D8B030D-6E8A-4147-A177-3AD203B41FA5}">
                      <a16:colId xmlns:a16="http://schemas.microsoft.com/office/drawing/2014/main" val="3511299658"/>
                    </a:ext>
                  </a:extLst>
                </a:gridCol>
              </a:tblGrid>
              <a:tr h="1353986">
                <a:tc>
                  <a:txBody>
                    <a:bodyPr/>
                    <a:lstStyle/>
                    <a:p>
                      <a:pPr algn="ctr" fontAlgn="b"/>
                      <a:r>
                        <a:rPr lang="en-GB" sz="800" b="1" i="0" u="none" strike="noStrike" dirty="0">
                          <a:solidFill>
                            <a:srgbClr val="000000"/>
                          </a:solidFill>
                          <a:effectLst/>
                          <a:latin typeface="Calibri" panose="020F0502020204030204" pitchFamily="34" charset="0"/>
                        </a:rPr>
                        <a:t>grid</a:t>
                      </a:r>
                    </a:p>
                  </a:txBody>
                  <a:tcPr marL="0" marR="0" marT="0" marB="0" anchor="b">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a:noFill/>
                    </a:lnT>
                    <a:lnB w="6350" cap="flat" cmpd="sng" algn="ctr">
                      <a:solidFill>
                        <a:srgbClr val="8DB4E2"/>
                      </a:solidFill>
                      <a:prstDash val="solid"/>
                      <a:round/>
                      <a:headEnd type="none" w="med" len="med"/>
                      <a:tailEnd type="none" w="med" len="med"/>
                    </a:lnB>
                    <a:solidFill>
                      <a:srgbClr val="C4C4C4"/>
                    </a:solidFill>
                  </a:tcPr>
                </a:tc>
                <a:tc>
                  <a:txBody>
                    <a:bodyPr/>
                    <a:lstStyle/>
                    <a:p>
                      <a:pPr algn="ctr" fontAlgn="b"/>
                      <a:r>
                        <a:rPr lang="en-GB" sz="800" b="1" i="0" u="none" strike="noStrike">
                          <a:solidFill>
                            <a:srgbClr val="000000"/>
                          </a:solidFill>
                          <a:effectLst/>
                          <a:latin typeface="Calibri" panose="020F0502020204030204" pitchFamily="34" charset="0"/>
                        </a:rPr>
                        <a:t>node</a:t>
                      </a:r>
                    </a:p>
                  </a:txBody>
                  <a:tcPr marL="0" marR="0" marT="0" marB="0" anchor="b">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a:noFill/>
                    </a:lnT>
                    <a:lnB w="6350" cap="flat" cmpd="sng" algn="ctr">
                      <a:solidFill>
                        <a:srgbClr val="8DB4E2"/>
                      </a:solidFill>
                      <a:prstDash val="solid"/>
                      <a:round/>
                      <a:headEnd type="none" w="med" len="med"/>
                      <a:tailEnd type="none" w="med" len="med"/>
                    </a:lnB>
                    <a:solidFill>
                      <a:srgbClr val="C4C4C4"/>
                    </a:solidFill>
                  </a:tcPr>
                </a:tc>
                <a:tc>
                  <a:txBody>
                    <a:bodyPr/>
                    <a:lstStyle/>
                    <a:p>
                      <a:pPr algn="ctr" fontAlgn="b"/>
                      <a:r>
                        <a:rPr lang="en-GB" sz="800" b="1" i="0" u="none" strike="noStrike" dirty="0" err="1">
                          <a:solidFill>
                            <a:srgbClr val="000000"/>
                          </a:solidFill>
                          <a:effectLst/>
                          <a:latin typeface="Calibri" panose="020F0502020204030204" pitchFamily="34" charset="0"/>
                        </a:rPr>
                        <a:t>nodeGroup</a:t>
                      </a:r>
                      <a:endParaRPr lang="en-GB" sz="8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a:noFill/>
                    </a:lnT>
                    <a:lnB w="6350" cap="flat" cmpd="sng" algn="ctr">
                      <a:solidFill>
                        <a:srgbClr val="8DB4E2"/>
                      </a:solidFill>
                      <a:prstDash val="solid"/>
                      <a:round/>
                      <a:headEnd type="none" w="med" len="med"/>
                      <a:tailEnd type="none" w="med" len="med"/>
                    </a:lnB>
                    <a:solidFill>
                      <a:srgbClr val="C4C4C4"/>
                    </a:solidFill>
                  </a:tcPr>
                </a:tc>
                <a:tc>
                  <a:txBody>
                    <a:bodyPr/>
                    <a:lstStyle/>
                    <a:p>
                      <a:pPr algn="ctr" fontAlgn="b"/>
                      <a:r>
                        <a:rPr lang="en-GB" sz="800" b="1" i="0" u="none" strike="noStrike">
                          <a:solidFill>
                            <a:srgbClr val="000000"/>
                          </a:solidFill>
                          <a:effectLst/>
                          <a:latin typeface="Calibri" panose="020F0502020204030204" pitchFamily="34" charset="0"/>
                        </a:rPr>
                        <a:t>use ts_reserve</a:t>
                      </a:r>
                    </a:p>
                  </a:txBody>
                  <a:tcPr marL="0" marR="0" marT="0" marB="0" vert="vert270" anchor="b">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a:noFill/>
                    </a:lnT>
                    <a:lnB w="6350" cap="flat" cmpd="sng" algn="ctr">
                      <a:solidFill>
                        <a:srgbClr val="8DB4E2"/>
                      </a:solidFill>
                      <a:prstDash val="solid"/>
                      <a:round/>
                      <a:headEnd type="none" w="med" len="med"/>
                      <a:tailEnd type="none" w="med" len="med"/>
                    </a:lnB>
                    <a:solidFill>
                      <a:srgbClr val="C4C4C4"/>
                    </a:solidFill>
                  </a:tcPr>
                </a:tc>
                <a:tc>
                  <a:txBody>
                    <a:bodyPr/>
                    <a:lstStyle/>
                    <a:p>
                      <a:pPr algn="ctr" fontAlgn="b"/>
                      <a:r>
                        <a:rPr lang="en-GB" sz="800" b="1" i="0" u="none" strike="noStrike">
                          <a:solidFill>
                            <a:srgbClr val="000000"/>
                          </a:solidFill>
                          <a:effectLst/>
                          <a:latin typeface="Calibri" panose="020F0502020204030204" pitchFamily="34" charset="0"/>
                        </a:rPr>
                        <a:t>use dynamic reserve</a:t>
                      </a:r>
                    </a:p>
                  </a:txBody>
                  <a:tcPr marL="0" marR="0" marT="0" marB="0" vert="vert270" anchor="b">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a:noFill/>
                    </a:lnT>
                    <a:lnB w="6350" cap="flat" cmpd="sng" algn="ctr">
                      <a:solidFill>
                        <a:srgbClr val="8DB4E2"/>
                      </a:solidFill>
                      <a:prstDash val="solid"/>
                      <a:round/>
                      <a:headEnd type="none" w="med" len="med"/>
                      <a:tailEnd type="none" w="med" len="med"/>
                    </a:lnB>
                    <a:solidFill>
                      <a:srgbClr val="C4C4C4"/>
                    </a:solidFill>
                  </a:tcPr>
                </a:tc>
                <a:extLst>
                  <a:ext uri="{0D108BD9-81ED-4DB2-BD59-A6C34878D82A}">
                    <a16:rowId xmlns:a16="http://schemas.microsoft.com/office/drawing/2014/main" val="336417991"/>
                  </a:ext>
                </a:extLst>
              </a:tr>
              <a:tr h="179733">
                <a:tc>
                  <a:txBody>
                    <a:bodyPr/>
                    <a:lstStyle/>
                    <a:p>
                      <a:pPr algn="ctr" fontAlgn="b"/>
                      <a:r>
                        <a:rPr lang="en-GB" sz="800" b="0" i="0" u="none" strike="noStrike">
                          <a:solidFill>
                            <a:srgbClr val="000000"/>
                          </a:solidFill>
                          <a:effectLst/>
                          <a:latin typeface="Calibri" panose="020F0502020204030204" pitchFamily="34" charset="0"/>
                        </a:rPr>
                        <a:t>elec</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AAA4D2"/>
                    </a:solidFill>
                  </a:tcPr>
                </a:tc>
                <a:tc>
                  <a:txBody>
                    <a:bodyPr/>
                    <a:lstStyle/>
                    <a:p>
                      <a:pPr algn="ctr" fontAlgn="b"/>
                      <a:r>
                        <a:rPr lang="en-GB" sz="800" b="0" i="0" u="none" strike="noStrike">
                          <a:solidFill>
                            <a:srgbClr val="000000"/>
                          </a:solidFill>
                          <a:effectLst/>
                          <a:latin typeface="Calibri" panose="020F0502020204030204" pitchFamily="34" charset="0"/>
                        </a:rPr>
                        <a:t>nodeA</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AAA4D2"/>
                    </a:solidFill>
                  </a:tcPr>
                </a:tc>
                <a:tc>
                  <a:txBody>
                    <a:bodyPr/>
                    <a:lstStyle/>
                    <a:p>
                      <a:pPr algn="ctr" fontAlgn="b"/>
                      <a:r>
                        <a:rPr lang="en-GB" sz="800" b="0" i="0" u="none" strike="noStrike">
                          <a:solidFill>
                            <a:srgbClr val="000000"/>
                          </a:solidFill>
                          <a:effectLst/>
                          <a:latin typeface="Calibri" panose="020F0502020204030204" pitchFamily="34" charset="0"/>
                        </a:rPr>
                        <a:t>mainland</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AAA4D2"/>
                    </a:solidFill>
                  </a:tcPr>
                </a:tc>
                <a:tc>
                  <a:txBody>
                    <a:bodyPr/>
                    <a:lstStyle/>
                    <a:p>
                      <a:pPr algn="ctr" fontAlgn="b"/>
                      <a:r>
                        <a:rPr lang="en-GB" sz="800" b="0" i="0" u="none" strike="noStrike">
                          <a:solidFill>
                            <a:srgbClr val="000000"/>
                          </a:solidFill>
                          <a:effectLst/>
                          <a:latin typeface="Calibri" panose="020F0502020204030204" pitchFamily="34" charset="0"/>
                        </a:rPr>
                        <a:t>1</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BBD3EF"/>
                    </a:solidFill>
                  </a:tcPr>
                </a:tc>
                <a:tc>
                  <a:txBody>
                    <a:bodyPr/>
                    <a:lstStyle/>
                    <a:p>
                      <a:pPr algn="ctr" fontAlgn="b"/>
                      <a:r>
                        <a:rPr lang="en-GB" sz="800" b="0" i="0" u="none" strike="noStrike">
                          <a:solidFill>
                            <a:srgbClr val="000000"/>
                          </a:solidFill>
                          <a:effectLst/>
                          <a:latin typeface="Calibri" panose="020F0502020204030204" pitchFamily="34" charset="0"/>
                        </a:rPr>
                        <a:t>0</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BBD3EF"/>
                    </a:solidFill>
                  </a:tcPr>
                </a:tc>
                <a:extLst>
                  <a:ext uri="{0D108BD9-81ED-4DB2-BD59-A6C34878D82A}">
                    <a16:rowId xmlns:a16="http://schemas.microsoft.com/office/drawing/2014/main" val="1374195446"/>
                  </a:ext>
                </a:extLst>
              </a:tr>
              <a:tr h="179733">
                <a:tc>
                  <a:txBody>
                    <a:bodyPr/>
                    <a:lstStyle/>
                    <a:p>
                      <a:pPr algn="ctr" fontAlgn="b"/>
                      <a:r>
                        <a:rPr lang="en-GB" sz="800" b="0" i="0" u="none" strike="noStrike">
                          <a:solidFill>
                            <a:srgbClr val="000000"/>
                          </a:solidFill>
                          <a:effectLst/>
                          <a:latin typeface="Calibri" panose="020F0502020204030204" pitchFamily="34" charset="0"/>
                        </a:rPr>
                        <a:t>elec</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AAA4D2"/>
                    </a:solidFill>
                  </a:tcPr>
                </a:tc>
                <a:tc>
                  <a:txBody>
                    <a:bodyPr/>
                    <a:lstStyle/>
                    <a:p>
                      <a:pPr algn="ctr" fontAlgn="b"/>
                      <a:r>
                        <a:rPr lang="en-GB" sz="800" b="0" i="0" u="none" strike="noStrike">
                          <a:solidFill>
                            <a:srgbClr val="000000"/>
                          </a:solidFill>
                          <a:effectLst/>
                          <a:latin typeface="Calibri" panose="020F0502020204030204" pitchFamily="34" charset="0"/>
                        </a:rPr>
                        <a:t>nodeB</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AAA4D2"/>
                    </a:solidFill>
                  </a:tcPr>
                </a:tc>
                <a:tc>
                  <a:txBody>
                    <a:bodyPr/>
                    <a:lstStyle/>
                    <a:p>
                      <a:pPr algn="ctr" fontAlgn="b"/>
                      <a:r>
                        <a:rPr lang="en-GB" sz="800" b="0" i="0" u="none" strike="noStrike">
                          <a:solidFill>
                            <a:srgbClr val="000000"/>
                          </a:solidFill>
                          <a:effectLst/>
                          <a:latin typeface="Calibri" panose="020F0502020204030204" pitchFamily="34" charset="0"/>
                        </a:rPr>
                        <a:t>mainland</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AAA4D2"/>
                    </a:solidFill>
                  </a:tcPr>
                </a:tc>
                <a:tc>
                  <a:txBody>
                    <a:bodyPr/>
                    <a:lstStyle/>
                    <a:p>
                      <a:pPr algn="ctr" fontAlgn="b"/>
                      <a:r>
                        <a:rPr lang="en-GB" sz="800" b="0" i="0" u="none" strike="noStrike">
                          <a:solidFill>
                            <a:srgbClr val="000000"/>
                          </a:solidFill>
                          <a:effectLst/>
                          <a:latin typeface="Calibri" panose="020F0502020204030204" pitchFamily="34" charset="0"/>
                        </a:rPr>
                        <a:t>1</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BBD3EF"/>
                    </a:solidFill>
                  </a:tcPr>
                </a:tc>
                <a:tc>
                  <a:txBody>
                    <a:bodyPr/>
                    <a:lstStyle/>
                    <a:p>
                      <a:pPr algn="ctr" fontAlgn="b"/>
                      <a:r>
                        <a:rPr lang="en-GB" sz="800" b="0" i="0" u="none" strike="noStrike">
                          <a:solidFill>
                            <a:srgbClr val="000000"/>
                          </a:solidFill>
                          <a:effectLst/>
                          <a:latin typeface="Calibri" panose="020F0502020204030204" pitchFamily="34" charset="0"/>
                        </a:rPr>
                        <a:t>0</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BBD3EF"/>
                    </a:solidFill>
                  </a:tcPr>
                </a:tc>
                <a:extLst>
                  <a:ext uri="{0D108BD9-81ED-4DB2-BD59-A6C34878D82A}">
                    <a16:rowId xmlns:a16="http://schemas.microsoft.com/office/drawing/2014/main" val="2116471561"/>
                  </a:ext>
                </a:extLst>
              </a:tr>
              <a:tr h="179733">
                <a:tc>
                  <a:txBody>
                    <a:bodyPr/>
                    <a:lstStyle/>
                    <a:p>
                      <a:pPr algn="ctr" fontAlgn="b"/>
                      <a:r>
                        <a:rPr lang="en-GB" sz="800" b="0" i="0" u="none" strike="noStrike">
                          <a:solidFill>
                            <a:srgbClr val="000000"/>
                          </a:solidFill>
                          <a:effectLst/>
                          <a:latin typeface="Calibri" panose="020F0502020204030204" pitchFamily="34" charset="0"/>
                        </a:rPr>
                        <a:t>elec</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AAA4D2"/>
                    </a:solidFill>
                  </a:tcPr>
                </a:tc>
                <a:tc>
                  <a:txBody>
                    <a:bodyPr/>
                    <a:lstStyle/>
                    <a:p>
                      <a:pPr algn="ctr" fontAlgn="b"/>
                      <a:r>
                        <a:rPr lang="en-GB" sz="800" b="0" i="0" u="none" strike="noStrike">
                          <a:solidFill>
                            <a:srgbClr val="000000"/>
                          </a:solidFill>
                          <a:effectLst/>
                          <a:latin typeface="Calibri" panose="020F0502020204030204" pitchFamily="34" charset="0"/>
                        </a:rPr>
                        <a:t>nodeC</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AAA4D2"/>
                    </a:solidFill>
                  </a:tcPr>
                </a:tc>
                <a:tc>
                  <a:txBody>
                    <a:bodyPr/>
                    <a:lstStyle/>
                    <a:p>
                      <a:pPr algn="ctr" fontAlgn="b"/>
                      <a:r>
                        <a:rPr lang="en-GB" sz="800" b="0" i="0" u="none" strike="noStrike" dirty="0">
                          <a:solidFill>
                            <a:srgbClr val="000000"/>
                          </a:solidFill>
                          <a:effectLst/>
                          <a:latin typeface="Calibri" panose="020F0502020204030204" pitchFamily="34" charset="0"/>
                        </a:rPr>
                        <a:t>mainland</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AAA4D2"/>
                    </a:solidFill>
                  </a:tcPr>
                </a:tc>
                <a:tc>
                  <a:txBody>
                    <a:bodyPr/>
                    <a:lstStyle/>
                    <a:p>
                      <a:pPr algn="ctr" fontAlgn="b"/>
                      <a:r>
                        <a:rPr lang="en-GB" sz="800" b="0" i="0" u="none" strike="noStrike">
                          <a:solidFill>
                            <a:srgbClr val="000000"/>
                          </a:solidFill>
                          <a:effectLst/>
                          <a:latin typeface="Calibri" panose="020F0502020204030204" pitchFamily="34" charset="0"/>
                        </a:rPr>
                        <a:t>1</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BBD3EF"/>
                    </a:solidFill>
                  </a:tcPr>
                </a:tc>
                <a:tc>
                  <a:txBody>
                    <a:bodyPr/>
                    <a:lstStyle/>
                    <a:p>
                      <a:pPr algn="ctr" fontAlgn="b"/>
                      <a:r>
                        <a:rPr lang="en-GB" sz="800" b="0" i="0" u="none" strike="noStrike">
                          <a:solidFill>
                            <a:srgbClr val="000000"/>
                          </a:solidFill>
                          <a:effectLst/>
                          <a:latin typeface="Calibri" panose="020F0502020204030204" pitchFamily="34" charset="0"/>
                        </a:rPr>
                        <a:t>0</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BBD3EF"/>
                    </a:solidFill>
                  </a:tcPr>
                </a:tc>
                <a:extLst>
                  <a:ext uri="{0D108BD9-81ED-4DB2-BD59-A6C34878D82A}">
                    <a16:rowId xmlns:a16="http://schemas.microsoft.com/office/drawing/2014/main" val="3732131310"/>
                  </a:ext>
                </a:extLst>
              </a:tr>
              <a:tr h="179733">
                <a:tc>
                  <a:txBody>
                    <a:bodyPr/>
                    <a:lstStyle/>
                    <a:p>
                      <a:pPr algn="ctr" fontAlgn="b"/>
                      <a:r>
                        <a:rPr lang="en-GB" sz="800" b="0" i="0" u="none" strike="noStrike" err="1">
                          <a:solidFill>
                            <a:srgbClr val="000000"/>
                          </a:solidFill>
                          <a:effectLst/>
                          <a:latin typeface="Calibri" panose="020F0502020204030204" pitchFamily="34" charset="0"/>
                        </a:rPr>
                        <a:t>elec</a:t>
                      </a:r>
                      <a:endParaRPr lang="en-GB" sz="800" b="0" i="0" u="none" strike="noStrike">
                        <a:solidFill>
                          <a:srgbClr val="000000"/>
                        </a:solidFill>
                        <a:effectLst/>
                        <a:latin typeface="Calibri" panose="020F0502020204030204" pitchFamily="34" charset="0"/>
                      </a:endParaRP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AAA4D2"/>
                    </a:solidFill>
                  </a:tcPr>
                </a:tc>
                <a:tc>
                  <a:txBody>
                    <a:bodyPr/>
                    <a:lstStyle/>
                    <a:p>
                      <a:pPr algn="ctr" fontAlgn="b"/>
                      <a:r>
                        <a:rPr lang="en-GB" sz="800" b="0" i="0" u="none" strike="noStrike">
                          <a:solidFill>
                            <a:srgbClr val="000000"/>
                          </a:solidFill>
                          <a:effectLst/>
                          <a:latin typeface="Calibri" panose="020F0502020204030204" pitchFamily="34" charset="0"/>
                        </a:rPr>
                        <a:t>nodeD</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AAA4D2"/>
                    </a:solidFill>
                  </a:tcPr>
                </a:tc>
                <a:tc>
                  <a:txBody>
                    <a:bodyPr/>
                    <a:lstStyle/>
                    <a:p>
                      <a:pPr algn="ctr" fontAlgn="b"/>
                      <a:r>
                        <a:rPr lang="en-GB" sz="800" b="0" i="0" u="none" strike="noStrike">
                          <a:solidFill>
                            <a:srgbClr val="000000"/>
                          </a:solidFill>
                          <a:effectLst/>
                          <a:latin typeface="Calibri" panose="020F0502020204030204" pitchFamily="34" charset="0"/>
                        </a:rPr>
                        <a:t> </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AAA4D2"/>
                    </a:solidFill>
                  </a:tcPr>
                </a:tc>
                <a:tc>
                  <a:txBody>
                    <a:bodyPr/>
                    <a:lstStyle/>
                    <a:p>
                      <a:pPr algn="ctr" fontAlgn="b"/>
                      <a:r>
                        <a:rPr lang="en-GB" sz="800" b="0" i="0" u="none" strike="noStrike">
                          <a:solidFill>
                            <a:srgbClr val="000000"/>
                          </a:solidFill>
                          <a:effectLst/>
                          <a:latin typeface="Calibri" panose="020F0502020204030204" pitchFamily="34" charset="0"/>
                        </a:rPr>
                        <a:t>1</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BBD3EF"/>
                    </a:solidFill>
                  </a:tcPr>
                </a:tc>
                <a:tc>
                  <a:txBody>
                    <a:bodyPr/>
                    <a:lstStyle/>
                    <a:p>
                      <a:pPr algn="ctr" fontAlgn="b"/>
                      <a:r>
                        <a:rPr lang="en-GB" sz="800" b="0" i="0" u="none" strike="noStrike" dirty="0">
                          <a:solidFill>
                            <a:srgbClr val="000000"/>
                          </a:solidFill>
                          <a:effectLst/>
                          <a:latin typeface="Calibri" panose="020F0502020204030204" pitchFamily="34" charset="0"/>
                        </a:rPr>
                        <a:t>1</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BBD3EF"/>
                    </a:solidFill>
                  </a:tcPr>
                </a:tc>
                <a:extLst>
                  <a:ext uri="{0D108BD9-81ED-4DB2-BD59-A6C34878D82A}">
                    <a16:rowId xmlns:a16="http://schemas.microsoft.com/office/drawing/2014/main" val="3009454470"/>
                  </a:ext>
                </a:extLst>
              </a:tr>
            </a:tbl>
          </a:graphicData>
        </a:graphic>
      </p:graphicFrame>
      <p:graphicFrame>
        <p:nvGraphicFramePr>
          <p:cNvPr id="5" name="Table 4">
            <a:extLst>
              <a:ext uri="{FF2B5EF4-FFF2-40B4-BE49-F238E27FC236}">
                <a16:creationId xmlns:a16="http://schemas.microsoft.com/office/drawing/2014/main" id="{84DE98DE-BED6-3ED1-8D7D-F341CD32B797}"/>
              </a:ext>
            </a:extLst>
          </p:cNvPr>
          <p:cNvGraphicFramePr>
            <a:graphicFrameLocks noGrp="1"/>
          </p:cNvGraphicFramePr>
          <p:nvPr/>
        </p:nvGraphicFramePr>
        <p:xfrm>
          <a:off x="5582240" y="1396097"/>
          <a:ext cx="3244259" cy="1919870"/>
        </p:xfrm>
        <a:graphic>
          <a:graphicData uri="http://schemas.openxmlformats.org/drawingml/2006/table">
            <a:tbl>
              <a:tblPr/>
              <a:tblGrid>
                <a:gridCol w="875950">
                  <a:extLst>
                    <a:ext uri="{9D8B030D-6E8A-4147-A177-3AD203B41FA5}">
                      <a16:colId xmlns:a16="http://schemas.microsoft.com/office/drawing/2014/main" val="3119116514"/>
                    </a:ext>
                  </a:extLst>
                </a:gridCol>
                <a:gridCol w="522031">
                  <a:extLst>
                    <a:ext uri="{9D8B030D-6E8A-4147-A177-3AD203B41FA5}">
                      <a16:colId xmlns:a16="http://schemas.microsoft.com/office/drawing/2014/main" val="858922847"/>
                    </a:ext>
                  </a:extLst>
                </a:gridCol>
                <a:gridCol w="522031">
                  <a:extLst>
                    <a:ext uri="{9D8B030D-6E8A-4147-A177-3AD203B41FA5}">
                      <a16:colId xmlns:a16="http://schemas.microsoft.com/office/drawing/2014/main" val="2325702823"/>
                    </a:ext>
                  </a:extLst>
                </a:gridCol>
                <a:gridCol w="522031">
                  <a:extLst>
                    <a:ext uri="{9D8B030D-6E8A-4147-A177-3AD203B41FA5}">
                      <a16:colId xmlns:a16="http://schemas.microsoft.com/office/drawing/2014/main" val="2634658735"/>
                    </a:ext>
                  </a:extLst>
                </a:gridCol>
                <a:gridCol w="401108">
                  <a:extLst>
                    <a:ext uri="{9D8B030D-6E8A-4147-A177-3AD203B41FA5}">
                      <a16:colId xmlns:a16="http://schemas.microsoft.com/office/drawing/2014/main" val="3997779915"/>
                    </a:ext>
                  </a:extLst>
                </a:gridCol>
                <a:gridCol w="401108">
                  <a:extLst>
                    <a:ext uri="{9D8B030D-6E8A-4147-A177-3AD203B41FA5}">
                      <a16:colId xmlns:a16="http://schemas.microsoft.com/office/drawing/2014/main" val="2010537823"/>
                    </a:ext>
                  </a:extLst>
                </a:gridCol>
              </a:tblGrid>
              <a:tr h="1694886">
                <a:tc>
                  <a:txBody>
                    <a:bodyPr/>
                    <a:lstStyle/>
                    <a:p>
                      <a:pPr algn="ctr" fontAlgn="b"/>
                      <a:r>
                        <a:rPr lang="en-GB" sz="800" b="1" i="0" u="none" strike="noStrike">
                          <a:solidFill>
                            <a:srgbClr val="000000"/>
                          </a:solidFill>
                          <a:effectLst/>
                          <a:latin typeface="Calibri" panose="020F0502020204030204" pitchFamily="34" charset="0"/>
                        </a:rPr>
                        <a:t>nodeGroup</a:t>
                      </a:r>
                    </a:p>
                  </a:txBody>
                  <a:tcPr marL="0" marR="0" marT="0" marB="0" anchor="b">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a:noFill/>
                    </a:lnT>
                    <a:lnB w="6350" cap="flat" cmpd="sng" algn="ctr">
                      <a:solidFill>
                        <a:srgbClr val="8DB4E2"/>
                      </a:solidFill>
                      <a:prstDash val="solid"/>
                      <a:round/>
                      <a:headEnd type="none" w="med" len="med"/>
                      <a:tailEnd type="none" w="med" len="med"/>
                    </a:lnB>
                    <a:solidFill>
                      <a:srgbClr val="C4C4C4"/>
                    </a:solidFill>
                  </a:tcPr>
                </a:tc>
                <a:tc>
                  <a:txBody>
                    <a:bodyPr/>
                    <a:lstStyle/>
                    <a:p>
                      <a:pPr algn="ctr" fontAlgn="b"/>
                      <a:r>
                        <a:rPr lang="en-GB" sz="800" b="1" i="0" u="none" strike="noStrike">
                          <a:solidFill>
                            <a:srgbClr val="000000"/>
                          </a:solidFill>
                          <a:effectLst/>
                          <a:latin typeface="Calibri" panose="020F0502020204030204" pitchFamily="34" charset="0"/>
                        </a:rPr>
                        <a:t>capacity margin (MW)</a:t>
                      </a:r>
                    </a:p>
                  </a:txBody>
                  <a:tcPr marL="0" marR="0" marT="0" marB="0" vert="vert270" anchor="b">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a:noFill/>
                    </a:lnT>
                    <a:lnB w="6350" cap="flat" cmpd="sng" algn="ctr">
                      <a:solidFill>
                        <a:srgbClr val="8DB4E2"/>
                      </a:solidFill>
                      <a:prstDash val="solid"/>
                      <a:round/>
                      <a:headEnd type="none" w="med" len="med"/>
                      <a:tailEnd type="none" w="med" len="med"/>
                    </a:lnB>
                    <a:solidFill>
                      <a:srgbClr val="C4C4C4"/>
                    </a:solidFill>
                  </a:tcPr>
                </a:tc>
                <a:tc>
                  <a:txBody>
                    <a:bodyPr/>
                    <a:lstStyle/>
                    <a:p>
                      <a:pPr algn="ctr" fontAlgn="b"/>
                      <a:r>
                        <a:rPr lang="en-GB" sz="800" b="1" i="0" u="none" strike="noStrike" dirty="0">
                          <a:solidFill>
                            <a:srgbClr val="000000"/>
                          </a:solidFill>
                          <a:effectLst/>
                          <a:latin typeface="Calibri" panose="020F0502020204030204" pitchFamily="34" charset="0"/>
                        </a:rPr>
                        <a:t>non synchronous share</a:t>
                      </a:r>
                    </a:p>
                  </a:txBody>
                  <a:tcPr marL="0" marR="0" marT="0" marB="0" vert="vert270" anchor="b">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a:noFill/>
                    </a:lnT>
                    <a:lnB w="6350" cap="flat" cmpd="sng" algn="ctr">
                      <a:solidFill>
                        <a:srgbClr val="8DB4E2"/>
                      </a:solidFill>
                      <a:prstDash val="solid"/>
                      <a:round/>
                      <a:headEnd type="none" w="med" len="med"/>
                      <a:tailEnd type="none" w="med" len="med"/>
                    </a:lnB>
                    <a:solidFill>
                      <a:srgbClr val="C4C4C4"/>
                    </a:solidFill>
                  </a:tcPr>
                </a:tc>
                <a:tc>
                  <a:txBody>
                    <a:bodyPr/>
                    <a:lstStyle/>
                    <a:p>
                      <a:pPr algn="ctr" fontAlgn="b"/>
                      <a:r>
                        <a:rPr lang="en-GB" sz="800" b="1" i="0" u="none" strike="noStrike">
                          <a:solidFill>
                            <a:srgbClr val="000000"/>
                          </a:solidFill>
                          <a:effectLst/>
                          <a:latin typeface="Calibri" panose="020F0502020204030204" pitchFamily="34" charset="0"/>
                        </a:rPr>
                        <a:t>inertia limit (MWs)</a:t>
                      </a:r>
                    </a:p>
                  </a:txBody>
                  <a:tcPr marL="0" marR="0" marT="0" marB="0" vert="vert270" anchor="b">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a:noFill/>
                    </a:lnT>
                    <a:lnB w="6350" cap="flat" cmpd="sng" algn="ctr">
                      <a:solidFill>
                        <a:srgbClr val="8DB4E2"/>
                      </a:solidFill>
                      <a:prstDash val="solid"/>
                      <a:round/>
                      <a:headEnd type="none" w="med" len="med"/>
                      <a:tailEnd type="none" w="med" len="med"/>
                    </a:lnB>
                    <a:solidFill>
                      <a:srgbClr val="C4C4C4"/>
                    </a:solidFill>
                  </a:tcPr>
                </a:tc>
                <a:tc>
                  <a:txBody>
                    <a:bodyPr/>
                    <a:lstStyle/>
                    <a:p>
                      <a:pPr algn="ctr" fontAlgn="b"/>
                      <a:r>
                        <a:rPr lang="en-GB" sz="800" b="1" i="0" u="none" strike="noStrike">
                          <a:solidFill>
                            <a:srgbClr val="000000"/>
                          </a:solidFill>
                          <a:effectLst/>
                          <a:latin typeface="Calibri" panose="020F0502020204030204" pitchFamily="34" charset="0"/>
                        </a:rPr>
                        <a:t>use </a:t>
                      </a:r>
                      <a:r>
                        <a:rPr lang="en-GB" sz="800" b="1" i="0" u="none" strike="noStrike" err="1">
                          <a:solidFill>
                            <a:srgbClr val="000000"/>
                          </a:solidFill>
                          <a:effectLst/>
                          <a:latin typeface="Calibri" panose="020F0502020204030204" pitchFamily="34" charset="0"/>
                        </a:rPr>
                        <a:t>ts_reserve</a:t>
                      </a:r>
                      <a:endParaRPr lang="en-GB" sz="800" b="1" i="0" u="none" strike="noStrike">
                        <a:solidFill>
                          <a:srgbClr val="000000"/>
                        </a:solidFill>
                        <a:effectLst/>
                        <a:latin typeface="Calibri" panose="020F0502020204030204" pitchFamily="34" charset="0"/>
                      </a:endParaRPr>
                    </a:p>
                  </a:txBody>
                  <a:tcPr marL="0" marR="0" marT="0" marB="0" vert="vert270" anchor="b">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a:noFill/>
                    </a:lnT>
                    <a:lnB w="6350" cap="flat" cmpd="sng" algn="ctr">
                      <a:solidFill>
                        <a:srgbClr val="8DB4E2"/>
                      </a:solidFill>
                      <a:prstDash val="solid"/>
                      <a:round/>
                      <a:headEnd type="none" w="med" len="med"/>
                      <a:tailEnd type="none" w="med" len="med"/>
                    </a:lnB>
                    <a:solidFill>
                      <a:srgbClr val="C4C4C4"/>
                    </a:solidFill>
                  </a:tcPr>
                </a:tc>
                <a:tc>
                  <a:txBody>
                    <a:bodyPr/>
                    <a:lstStyle/>
                    <a:p>
                      <a:pPr algn="ctr" fontAlgn="b"/>
                      <a:r>
                        <a:rPr lang="en-GB" sz="800" b="1" i="0" u="none" strike="noStrike">
                          <a:solidFill>
                            <a:srgbClr val="000000"/>
                          </a:solidFill>
                          <a:effectLst/>
                          <a:latin typeface="Calibri" panose="020F0502020204030204" pitchFamily="34" charset="0"/>
                        </a:rPr>
                        <a:t>use dynamic reserve</a:t>
                      </a:r>
                    </a:p>
                  </a:txBody>
                  <a:tcPr marL="0" marR="0" marT="0" marB="0" vert="vert270" anchor="b">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a:noFill/>
                    </a:lnT>
                    <a:lnB w="6350" cap="flat" cmpd="sng" algn="ctr">
                      <a:solidFill>
                        <a:srgbClr val="8DB4E2"/>
                      </a:solidFill>
                      <a:prstDash val="solid"/>
                      <a:round/>
                      <a:headEnd type="none" w="med" len="med"/>
                      <a:tailEnd type="none" w="med" len="med"/>
                    </a:lnB>
                    <a:solidFill>
                      <a:srgbClr val="C4C4C4"/>
                    </a:solidFill>
                  </a:tcPr>
                </a:tc>
                <a:extLst>
                  <a:ext uri="{0D108BD9-81ED-4DB2-BD59-A6C34878D82A}">
                    <a16:rowId xmlns:a16="http://schemas.microsoft.com/office/drawing/2014/main" val="1830967082"/>
                  </a:ext>
                </a:extLst>
              </a:tr>
              <a:tr h="224984">
                <a:tc>
                  <a:txBody>
                    <a:bodyPr/>
                    <a:lstStyle/>
                    <a:p>
                      <a:pPr algn="ctr" fontAlgn="b"/>
                      <a:r>
                        <a:rPr lang="en-GB" sz="800" b="0" i="0" u="none" strike="noStrike">
                          <a:solidFill>
                            <a:srgbClr val="000000"/>
                          </a:solidFill>
                          <a:effectLst/>
                          <a:latin typeface="Calibri" panose="020F0502020204030204" pitchFamily="34" charset="0"/>
                        </a:rPr>
                        <a:t>mainland</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AAA4D2"/>
                    </a:solidFill>
                  </a:tcPr>
                </a:tc>
                <a:tc>
                  <a:txBody>
                    <a:bodyPr/>
                    <a:lstStyle/>
                    <a:p>
                      <a:pPr algn="ctr" fontAlgn="b"/>
                      <a:r>
                        <a:rPr lang="en-GB" sz="800" b="0" i="0" u="none" strike="noStrike">
                          <a:solidFill>
                            <a:srgbClr val="000000"/>
                          </a:solidFill>
                          <a:effectLst/>
                          <a:latin typeface="Calibri" panose="020F0502020204030204" pitchFamily="34" charset="0"/>
                        </a:rPr>
                        <a:t>120</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D9E7F7"/>
                    </a:solidFill>
                  </a:tcPr>
                </a:tc>
                <a:tc>
                  <a:txBody>
                    <a:bodyPr/>
                    <a:lstStyle/>
                    <a:p>
                      <a:pPr algn="ctr" fontAlgn="b"/>
                      <a:r>
                        <a:rPr lang="en-GB" sz="800" b="0" i="0" u="none" strike="noStrike">
                          <a:solidFill>
                            <a:srgbClr val="000000"/>
                          </a:solidFill>
                          <a:effectLst/>
                          <a:latin typeface="Calibri" panose="020F0502020204030204" pitchFamily="34" charset="0"/>
                        </a:rPr>
                        <a:t>0.80</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D9E7F7"/>
                    </a:solidFill>
                  </a:tcPr>
                </a:tc>
                <a:tc>
                  <a:txBody>
                    <a:bodyPr/>
                    <a:lstStyle/>
                    <a:p>
                      <a:pPr algn="ctr" fontAlgn="b"/>
                      <a:r>
                        <a:rPr lang="en-GB" sz="800" b="0" i="0" u="none" strike="noStrike">
                          <a:solidFill>
                            <a:srgbClr val="000000"/>
                          </a:solidFill>
                          <a:effectLst/>
                          <a:latin typeface="Calibri" panose="020F0502020204030204" pitchFamily="34" charset="0"/>
                        </a:rPr>
                        <a:t> </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D9E7F7"/>
                    </a:solidFill>
                  </a:tcPr>
                </a:tc>
                <a:tc>
                  <a:txBody>
                    <a:bodyPr/>
                    <a:lstStyle/>
                    <a:p>
                      <a:pPr algn="ctr" fontAlgn="b"/>
                      <a:r>
                        <a:rPr lang="en-GB" sz="800" b="0" i="0" u="none" strike="noStrike">
                          <a:solidFill>
                            <a:srgbClr val="000000"/>
                          </a:solidFill>
                          <a:effectLst/>
                          <a:latin typeface="Calibri" panose="020F0502020204030204" pitchFamily="34" charset="0"/>
                        </a:rPr>
                        <a:t>1</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BBD3EF"/>
                    </a:solidFill>
                  </a:tcPr>
                </a:tc>
                <a:tc>
                  <a:txBody>
                    <a:bodyPr/>
                    <a:lstStyle/>
                    <a:p>
                      <a:pPr algn="ctr" fontAlgn="b"/>
                      <a:r>
                        <a:rPr lang="en-GB" sz="800" b="0" i="0" u="none" strike="noStrike" dirty="0">
                          <a:solidFill>
                            <a:srgbClr val="000000"/>
                          </a:solidFill>
                          <a:effectLst/>
                          <a:latin typeface="Calibri" panose="020F0502020204030204" pitchFamily="34" charset="0"/>
                        </a:rPr>
                        <a:t>1</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BBD3EF"/>
                    </a:solidFill>
                  </a:tcPr>
                </a:tc>
                <a:extLst>
                  <a:ext uri="{0D108BD9-81ED-4DB2-BD59-A6C34878D82A}">
                    <a16:rowId xmlns:a16="http://schemas.microsoft.com/office/drawing/2014/main" val="1340451285"/>
                  </a:ext>
                </a:extLst>
              </a:tr>
            </a:tbl>
          </a:graphicData>
        </a:graphic>
      </p:graphicFrame>
      <p:graphicFrame>
        <p:nvGraphicFramePr>
          <p:cNvPr id="6" name="Table 5">
            <a:extLst>
              <a:ext uri="{FF2B5EF4-FFF2-40B4-BE49-F238E27FC236}">
                <a16:creationId xmlns:a16="http://schemas.microsoft.com/office/drawing/2014/main" id="{153A362B-976E-37FB-EC4C-A2CEBDF6025C}"/>
              </a:ext>
            </a:extLst>
          </p:cNvPr>
          <p:cNvGraphicFramePr>
            <a:graphicFrameLocks noGrp="1"/>
          </p:cNvGraphicFramePr>
          <p:nvPr/>
        </p:nvGraphicFramePr>
        <p:xfrm>
          <a:off x="9104734" y="3895465"/>
          <a:ext cx="2668165" cy="2072910"/>
        </p:xfrm>
        <a:graphic>
          <a:graphicData uri="http://schemas.openxmlformats.org/drawingml/2006/table">
            <a:tbl>
              <a:tblPr/>
              <a:tblGrid>
                <a:gridCol w="788973">
                  <a:extLst>
                    <a:ext uri="{9D8B030D-6E8A-4147-A177-3AD203B41FA5}">
                      <a16:colId xmlns:a16="http://schemas.microsoft.com/office/drawing/2014/main" val="2771935640"/>
                    </a:ext>
                  </a:extLst>
                </a:gridCol>
                <a:gridCol w="788973">
                  <a:extLst>
                    <a:ext uri="{9D8B030D-6E8A-4147-A177-3AD203B41FA5}">
                      <a16:colId xmlns:a16="http://schemas.microsoft.com/office/drawing/2014/main" val="2902114267"/>
                    </a:ext>
                  </a:extLst>
                </a:gridCol>
                <a:gridCol w="1090219">
                  <a:extLst>
                    <a:ext uri="{9D8B030D-6E8A-4147-A177-3AD203B41FA5}">
                      <a16:colId xmlns:a16="http://schemas.microsoft.com/office/drawing/2014/main" val="2870640640"/>
                    </a:ext>
                  </a:extLst>
                </a:gridCol>
              </a:tblGrid>
              <a:tr h="207291">
                <a:tc>
                  <a:txBody>
                    <a:bodyPr/>
                    <a:lstStyle/>
                    <a:p>
                      <a:pPr algn="l" fontAlgn="b"/>
                      <a:r>
                        <a:rPr lang="en-GB"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BFBFBF"/>
                    </a:solidFill>
                  </a:tcPr>
                </a:tc>
                <a:tc>
                  <a:txBody>
                    <a:bodyPr/>
                    <a:lstStyle/>
                    <a:p>
                      <a:pPr algn="l" fontAlgn="b"/>
                      <a:r>
                        <a:rPr lang="en-GB" sz="1000" b="1" i="0" u="none" strike="noStrike">
                          <a:solidFill>
                            <a:srgbClr val="000000"/>
                          </a:solidFill>
                          <a:effectLst/>
                          <a:latin typeface="Calibri" panose="020F0502020204030204" pitchFamily="34" charset="0"/>
                        </a:rPr>
                        <a:t>node</a:t>
                      </a:r>
                    </a:p>
                  </a:txBody>
                  <a:tcPr marL="0" marR="0" marT="0" marB="0" anchor="b">
                    <a:lnL>
                      <a:noFill/>
                    </a:lnL>
                    <a:lnR w="6350" cap="flat" cmpd="sng" algn="ctr">
                      <a:solidFill>
                        <a:srgbClr val="8DB4E2"/>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FBFBF"/>
                    </a:solidFill>
                  </a:tcPr>
                </a:tc>
                <a:tc>
                  <a:txBody>
                    <a:bodyPr/>
                    <a:lstStyle/>
                    <a:p>
                      <a:pPr algn="ctr" fontAlgn="b"/>
                      <a:r>
                        <a:rPr lang="en-GB" sz="1000" b="0" i="0" u="none" strike="noStrike">
                          <a:solidFill>
                            <a:srgbClr val="000000"/>
                          </a:solidFill>
                          <a:effectLst/>
                          <a:latin typeface="Calibri" panose="020F0502020204030204" pitchFamily="34" charset="0"/>
                        </a:rPr>
                        <a:t>nodeA</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6EA0DC"/>
                    </a:solidFill>
                  </a:tcPr>
                </a:tc>
                <a:extLst>
                  <a:ext uri="{0D108BD9-81ED-4DB2-BD59-A6C34878D82A}">
                    <a16:rowId xmlns:a16="http://schemas.microsoft.com/office/drawing/2014/main" val="2050370198"/>
                  </a:ext>
                </a:extLst>
              </a:tr>
              <a:tr h="207291">
                <a:tc>
                  <a:txBody>
                    <a:bodyPr/>
                    <a:lstStyle/>
                    <a:p>
                      <a:pPr algn="l" fontAlgn="b"/>
                      <a:r>
                        <a:rPr lang="en-GB" sz="1000" b="1" i="0" u="none" strike="noStrike">
                          <a:solidFill>
                            <a:srgbClr val="000000"/>
                          </a:solidFill>
                          <a:effectLst/>
                          <a:latin typeface="Calibri" panose="020F0502020204030204" pitchFamily="34" charset="0"/>
                        </a:rPr>
                        <a:t>Time</a:t>
                      </a:r>
                    </a:p>
                  </a:txBody>
                  <a:tcPr marL="0" marR="0" marT="0" marB="0" anchor="b">
                    <a:lnL>
                      <a:noFill/>
                    </a:lnL>
                    <a:lnR w="6350" cap="flat" cmpd="sng" algn="ctr">
                      <a:solidFill>
                        <a:srgbClr val="BFBFBF"/>
                      </a:solidFill>
                      <a:prstDash val="solid"/>
                      <a:round/>
                      <a:headEnd type="none" w="med" len="med"/>
                      <a:tailEnd type="none" w="med" len="med"/>
                    </a:lnR>
                    <a:lnT>
                      <a:noFill/>
                    </a:lnT>
                    <a:lnB w="6350" cap="flat" cmpd="sng" algn="ctr">
                      <a:solidFill>
                        <a:srgbClr val="BFBFBF"/>
                      </a:solidFill>
                      <a:prstDash val="solid"/>
                      <a:round/>
                      <a:headEnd type="none" w="med" len="med"/>
                      <a:tailEnd type="none" w="med" len="med"/>
                    </a:lnB>
                    <a:solidFill>
                      <a:srgbClr val="BFBFBF"/>
                    </a:solidFill>
                  </a:tcPr>
                </a:tc>
                <a:tc>
                  <a:txBody>
                    <a:bodyPr/>
                    <a:lstStyle/>
                    <a:p>
                      <a:pPr algn="l" fontAlgn="b"/>
                      <a:r>
                        <a:rPr lang="en-GB"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b"/>
                      <a:r>
                        <a:rPr lang="en-GB"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F2F2F2"/>
                    </a:solidFill>
                  </a:tcPr>
                </a:tc>
                <a:extLst>
                  <a:ext uri="{0D108BD9-81ED-4DB2-BD59-A6C34878D82A}">
                    <a16:rowId xmlns:a16="http://schemas.microsoft.com/office/drawing/2014/main" val="3773928490"/>
                  </a:ext>
                </a:extLst>
              </a:tr>
              <a:tr h="207291">
                <a:tc>
                  <a:txBody>
                    <a:bodyPr/>
                    <a:lstStyle/>
                    <a:p>
                      <a:pPr algn="l" fontAlgn="b"/>
                      <a:r>
                        <a:rPr lang="en-GB" sz="1000" b="0" i="0" u="none" strike="noStrike">
                          <a:solidFill>
                            <a:srgbClr val="000000"/>
                          </a:solidFill>
                          <a:effectLst/>
                          <a:latin typeface="Calibri" panose="020F0502020204030204" pitchFamily="34" charset="0"/>
                        </a:rPr>
                        <a:t>t0000</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D9D9"/>
                    </a:solidFill>
                  </a:tcPr>
                </a:tc>
                <a:tc>
                  <a:txBody>
                    <a:bodyPr/>
                    <a:lstStyle/>
                    <a:p>
                      <a:pPr algn="l" fontAlgn="b"/>
                      <a:r>
                        <a:rPr lang="en-GB"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BFBFBF"/>
                      </a:solidFill>
                      <a:prstDash val="solid"/>
                      <a:round/>
                      <a:headEnd type="none" w="med" len="med"/>
                      <a:tailEnd type="none" w="med" len="med"/>
                    </a:lnT>
                    <a:lnB>
                      <a:noFill/>
                    </a:lnB>
                    <a:solidFill>
                      <a:srgbClr val="F2F2F2"/>
                    </a:solidFill>
                  </a:tcPr>
                </a:tc>
                <a:tc>
                  <a:txBody>
                    <a:bodyPr/>
                    <a:lstStyle/>
                    <a:p>
                      <a:pPr algn="ctr" fontAlgn="b"/>
                      <a:r>
                        <a:rPr lang="en-GB" sz="1000" b="0" i="0" u="none" strike="noStrike">
                          <a:solidFill>
                            <a:srgbClr val="000000"/>
                          </a:solidFill>
                          <a:effectLst/>
                          <a:latin typeface="Calibri" panose="020F0502020204030204" pitchFamily="34" charset="0"/>
                        </a:rPr>
                        <a:t>18</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D9E7F7"/>
                    </a:solidFill>
                  </a:tcPr>
                </a:tc>
                <a:extLst>
                  <a:ext uri="{0D108BD9-81ED-4DB2-BD59-A6C34878D82A}">
                    <a16:rowId xmlns:a16="http://schemas.microsoft.com/office/drawing/2014/main" val="3145778846"/>
                  </a:ext>
                </a:extLst>
              </a:tr>
              <a:tr h="207291">
                <a:tc>
                  <a:txBody>
                    <a:bodyPr/>
                    <a:lstStyle/>
                    <a:p>
                      <a:pPr algn="l" fontAlgn="b"/>
                      <a:r>
                        <a:rPr lang="en-GB" sz="1000" b="0" i="0" u="none" strike="noStrike">
                          <a:solidFill>
                            <a:srgbClr val="000000"/>
                          </a:solidFill>
                          <a:effectLst/>
                          <a:latin typeface="Calibri" panose="020F0502020204030204" pitchFamily="34" charset="0"/>
                        </a:rPr>
                        <a:t>t0001</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D9D9"/>
                    </a:solidFill>
                  </a:tcPr>
                </a:tc>
                <a:tc>
                  <a:txBody>
                    <a:bodyPr/>
                    <a:lstStyle/>
                    <a:p>
                      <a:pPr algn="l" fontAlgn="b"/>
                      <a:r>
                        <a:rPr lang="en-GB"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8DB4E2"/>
                      </a:solidFill>
                      <a:prstDash val="solid"/>
                      <a:round/>
                      <a:headEnd type="none" w="med" len="med"/>
                      <a:tailEnd type="none" w="med" len="med"/>
                    </a:lnR>
                    <a:lnT>
                      <a:noFill/>
                    </a:lnT>
                    <a:lnB>
                      <a:noFill/>
                    </a:lnB>
                    <a:solidFill>
                      <a:srgbClr val="F2F2F2"/>
                    </a:solidFill>
                  </a:tcPr>
                </a:tc>
                <a:tc>
                  <a:txBody>
                    <a:bodyPr/>
                    <a:lstStyle/>
                    <a:p>
                      <a:pPr algn="ctr" fontAlgn="b"/>
                      <a:r>
                        <a:rPr lang="en-GB" sz="1000" b="0" i="0" u="none" strike="noStrike">
                          <a:solidFill>
                            <a:srgbClr val="000000"/>
                          </a:solidFill>
                          <a:effectLst/>
                          <a:latin typeface="Calibri" panose="020F0502020204030204" pitchFamily="34" charset="0"/>
                        </a:rPr>
                        <a:t>16</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D9E7F7"/>
                    </a:solidFill>
                  </a:tcPr>
                </a:tc>
                <a:extLst>
                  <a:ext uri="{0D108BD9-81ED-4DB2-BD59-A6C34878D82A}">
                    <a16:rowId xmlns:a16="http://schemas.microsoft.com/office/drawing/2014/main" val="984715958"/>
                  </a:ext>
                </a:extLst>
              </a:tr>
              <a:tr h="207291">
                <a:tc>
                  <a:txBody>
                    <a:bodyPr/>
                    <a:lstStyle/>
                    <a:p>
                      <a:pPr algn="l" fontAlgn="b"/>
                      <a:r>
                        <a:rPr lang="en-GB" sz="1000" b="0" i="0" u="none" strike="noStrike">
                          <a:solidFill>
                            <a:srgbClr val="000000"/>
                          </a:solidFill>
                          <a:effectLst/>
                          <a:latin typeface="Calibri" panose="020F0502020204030204" pitchFamily="34" charset="0"/>
                        </a:rPr>
                        <a:t>t0002</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D9D9"/>
                    </a:solidFill>
                  </a:tcPr>
                </a:tc>
                <a:tc>
                  <a:txBody>
                    <a:bodyPr/>
                    <a:lstStyle/>
                    <a:p>
                      <a:pPr algn="l" fontAlgn="b"/>
                      <a:r>
                        <a:rPr lang="en-GB"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8DB4E2"/>
                      </a:solidFill>
                      <a:prstDash val="solid"/>
                      <a:round/>
                      <a:headEnd type="none" w="med" len="med"/>
                      <a:tailEnd type="none" w="med" len="med"/>
                    </a:lnR>
                    <a:lnT>
                      <a:noFill/>
                    </a:lnT>
                    <a:lnB>
                      <a:noFill/>
                    </a:lnB>
                    <a:solidFill>
                      <a:srgbClr val="F2F2F2"/>
                    </a:solidFill>
                  </a:tcPr>
                </a:tc>
                <a:tc>
                  <a:txBody>
                    <a:bodyPr/>
                    <a:lstStyle/>
                    <a:p>
                      <a:pPr algn="ctr" fontAlgn="b"/>
                      <a:r>
                        <a:rPr lang="en-GB" sz="1000" b="0" i="0" u="none" strike="noStrike">
                          <a:solidFill>
                            <a:srgbClr val="000000"/>
                          </a:solidFill>
                          <a:effectLst/>
                          <a:latin typeface="Calibri" panose="020F0502020204030204" pitchFamily="34" charset="0"/>
                        </a:rPr>
                        <a:t>15</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D9E7F7"/>
                    </a:solidFill>
                  </a:tcPr>
                </a:tc>
                <a:extLst>
                  <a:ext uri="{0D108BD9-81ED-4DB2-BD59-A6C34878D82A}">
                    <a16:rowId xmlns:a16="http://schemas.microsoft.com/office/drawing/2014/main" val="4026871334"/>
                  </a:ext>
                </a:extLst>
              </a:tr>
              <a:tr h="207291">
                <a:tc>
                  <a:txBody>
                    <a:bodyPr/>
                    <a:lstStyle/>
                    <a:p>
                      <a:pPr algn="l" fontAlgn="b"/>
                      <a:r>
                        <a:rPr lang="en-GB" sz="1000" b="0" i="0" u="none" strike="noStrike">
                          <a:solidFill>
                            <a:srgbClr val="000000"/>
                          </a:solidFill>
                          <a:effectLst/>
                          <a:latin typeface="Calibri" panose="020F0502020204030204" pitchFamily="34" charset="0"/>
                        </a:rPr>
                        <a:t>t0003</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D9D9"/>
                    </a:solidFill>
                  </a:tcPr>
                </a:tc>
                <a:tc>
                  <a:txBody>
                    <a:bodyPr/>
                    <a:lstStyle/>
                    <a:p>
                      <a:pPr algn="l" fontAlgn="b"/>
                      <a:r>
                        <a:rPr lang="en-GB"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8DB4E2"/>
                      </a:solidFill>
                      <a:prstDash val="solid"/>
                      <a:round/>
                      <a:headEnd type="none" w="med" len="med"/>
                      <a:tailEnd type="none" w="med" len="med"/>
                    </a:lnR>
                    <a:lnT>
                      <a:noFill/>
                    </a:lnT>
                    <a:lnB>
                      <a:noFill/>
                    </a:lnB>
                    <a:solidFill>
                      <a:srgbClr val="F2F2F2"/>
                    </a:solidFill>
                  </a:tcPr>
                </a:tc>
                <a:tc>
                  <a:txBody>
                    <a:bodyPr/>
                    <a:lstStyle/>
                    <a:p>
                      <a:pPr algn="ctr" fontAlgn="b"/>
                      <a:r>
                        <a:rPr lang="en-GB" sz="1000" b="0" i="0" u="none" strike="noStrike">
                          <a:solidFill>
                            <a:srgbClr val="000000"/>
                          </a:solidFill>
                          <a:effectLst/>
                          <a:latin typeface="Calibri" panose="020F0502020204030204" pitchFamily="34" charset="0"/>
                        </a:rPr>
                        <a:t>14</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D9E7F7"/>
                    </a:solidFill>
                  </a:tcPr>
                </a:tc>
                <a:extLst>
                  <a:ext uri="{0D108BD9-81ED-4DB2-BD59-A6C34878D82A}">
                    <a16:rowId xmlns:a16="http://schemas.microsoft.com/office/drawing/2014/main" val="3350470981"/>
                  </a:ext>
                </a:extLst>
              </a:tr>
              <a:tr h="207291">
                <a:tc>
                  <a:txBody>
                    <a:bodyPr/>
                    <a:lstStyle/>
                    <a:p>
                      <a:pPr algn="l" fontAlgn="b"/>
                      <a:r>
                        <a:rPr lang="en-GB" sz="1000" b="0" i="0" u="none" strike="noStrike">
                          <a:solidFill>
                            <a:srgbClr val="000000"/>
                          </a:solidFill>
                          <a:effectLst/>
                          <a:latin typeface="Calibri" panose="020F0502020204030204" pitchFamily="34" charset="0"/>
                        </a:rPr>
                        <a:t>t0004</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D9D9"/>
                    </a:solidFill>
                  </a:tcPr>
                </a:tc>
                <a:tc>
                  <a:txBody>
                    <a:bodyPr/>
                    <a:lstStyle/>
                    <a:p>
                      <a:pPr algn="l" fontAlgn="b"/>
                      <a:r>
                        <a:rPr lang="en-GB"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8DB4E2"/>
                      </a:solidFill>
                      <a:prstDash val="solid"/>
                      <a:round/>
                      <a:headEnd type="none" w="med" len="med"/>
                      <a:tailEnd type="none" w="med" len="med"/>
                    </a:lnR>
                    <a:lnT>
                      <a:noFill/>
                    </a:lnT>
                    <a:lnB>
                      <a:noFill/>
                    </a:lnB>
                    <a:solidFill>
                      <a:srgbClr val="F2F2F2"/>
                    </a:solidFill>
                  </a:tcPr>
                </a:tc>
                <a:tc>
                  <a:txBody>
                    <a:bodyPr/>
                    <a:lstStyle/>
                    <a:p>
                      <a:pPr algn="ctr" fontAlgn="b"/>
                      <a:r>
                        <a:rPr lang="en-GB" sz="1000" b="0" i="0" u="none" strike="noStrike">
                          <a:solidFill>
                            <a:srgbClr val="000000"/>
                          </a:solidFill>
                          <a:effectLst/>
                          <a:latin typeface="Calibri" panose="020F0502020204030204" pitchFamily="34" charset="0"/>
                        </a:rPr>
                        <a:t>14</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D9E7F7"/>
                    </a:solidFill>
                  </a:tcPr>
                </a:tc>
                <a:extLst>
                  <a:ext uri="{0D108BD9-81ED-4DB2-BD59-A6C34878D82A}">
                    <a16:rowId xmlns:a16="http://schemas.microsoft.com/office/drawing/2014/main" val="3855060261"/>
                  </a:ext>
                </a:extLst>
              </a:tr>
              <a:tr h="207291">
                <a:tc>
                  <a:txBody>
                    <a:bodyPr/>
                    <a:lstStyle/>
                    <a:p>
                      <a:pPr algn="l" fontAlgn="b"/>
                      <a:r>
                        <a:rPr lang="en-GB" sz="1000" b="0" i="0" u="none" strike="noStrike">
                          <a:solidFill>
                            <a:srgbClr val="000000"/>
                          </a:solidFill>
                          <a:effectLst/>
                          <a:latin typeface="Calibri" panose="020F0502020204030204" pitchFamily="34" charset="0"/>
                        </a:rPr>
                        <a:t>t0005</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D9D9"/>
                    </a:solidFill>
                  </a:tcPr>
                </a:tc>
                <a:tc>
                  <a:txBody>
                    <a:bodyPr/>
                    <a:lstStyle/>
                    <a:p>
                      <a:pPr algn="l" fontAlgn="b"/>
                      <a:r>
                        <a:rPr lang="en-GB"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8DB4E2"/>
                      </a:solidFill>
                      <a:prstDash val="solid"/>
                      <a:round/>
                      <a:headEnd type="none" w="med" len="med"/>
                      <a:tailEnd type="none" w="med" len="med"/>
                    </a:lnR>
                    <a:lnT>
                      <a:noFill/>
                    </a:lnT>
                    <a:lnB>
                      <a:noFill/>
                    </a:lnB>
                    <a:solidFill>
                      <a:srgbClr val="F2F2F2"/>
                    </a:solidFill>
                  </a:tcPr>
                </a:tc>
                <a:tc>
                  <a:txBody>
                    <a:bodyPr/>
                    <a:lstStyle/>
                    <a:p>
                      <a:pPr algn="ctr" fontAlgn="b"/>
                      <a:r>
                        <a:rPr lang="en-GB" sz="1000" b="0" i="0" u="none" strike="noStrike">
                          <a:solidFill>
                            <a:srgbClr val="000000"/>
                          </a:solidFill>
                          <a:effectLst/>
                          <a:latin typeface="Calibri" panose="020F0502020204030204" pitchFamily="34" charset="0"/>
                        </a:rPr>
                        <a:t>14</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D9E7F7"/>
                    </a:solidFill>
                  </a:tcPr>
                </a:tc>
                <a:extLst>
                  <a:ext uri="{0D108BD9-81ED-4DB2-BD59-A6C34878D82A}">
                    <a16:rowId xmlns:a16="http://schemas.microsoft.com/office/drawing/2014/main" val="44161514"/>
                  </a:ext>
                </a:extLst>
              </a:tr>
              <a:tr h="207291">
                <a:tc>
                  <a:txBody>
                    <a:bodyPr/>
                    <a:lstStyle/>
                    <a:p>
                      <a:pPr algn="l" fontAlgn="b"/>
                      <a:r>
                        <a:rPr lang="en-GB" sz="1000" b="0" i="0" u="none" strike="noStrike">
                          <a:solidFill>
                            <a:srgbClr val="000000"/>
                          </a:solidFill>
                          <a:effectLst/>
                          <a:latin typeface="Calibri" panose="020F0502020204030204" pitchFamily="34" charset="0"/>
                        </a:rPr>
                        <a:t>t0006</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D9D9"/>
                    </a:solidFill>
                  </a:tcPr>
                </a:tc>
                <a:tc>
                  <a:txBody>
                    <a:bodyPr/>
                    <a:lstStyle/>
                    <a:p>
                      <a:pPr algn="l" fontAlgn="b"/>
                      <a:r>
                        <a:rPr lang="en-GB"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8DB4E2"/>
                      </a:solidFill>
                      <a:prstDash val="solid"/>
                      <a:round/>
                      <a:headEnd type="none" w="med" len="med"/>
                      <a:tailEnd type="none" w="med" len="med"/>
                    </a:lnR>
                    <a:lnT>
                      <a:noFill/>
                    </a:lnT>
                    <a:lnB>
                      <a:noFill/>
                    </a:lnB>
                    <a:solidFill>
                      <a:srgbClr val="F2F2F2"/>
                    </a:solidFill>
                  </a:tcPr>
                </a:tc>
                <a:tc>
                  <a:txBody>
                    <a:bodyPr/>
                    <a:lstStyle/>
                    <a:p>
                      <a:pPr algn="ctr" fontAlgn="b"/>
                      <a:r>
                        <a:rPr lang="en-GB" sz="1000" b="0" i="0" u="none" strike="noStrike">
                          <a:solidFill>
                            <a:srgbClr val="000000"/>
                          </a:solidFill>
                          <a:effectLst/>
                          <a:latin typeface="Calibri" panose="020F0502020204030204" pitchFamily="34" charset="0"/>
                        </a:rPr>
                        <a:t>13</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D9E7F7"/>
                    </a:solidFill>
                  </a:tcPr>
                </a:tc>
                <a:extLst>
                  <a:ext uri="{0D108BD9-81ED-4DB2-BD59-A6C34878D82A}">
                    <a16:rowId xmlns:a16="http://schemas.microsoft.com/office/drawing/2014/main" val="2100140868"/>
                  </a:ext>
                </a:extLst>
              </a:tr>
              <a:tr h="207291">
                <a:tc>
                  <a:txBody>
                    <a:bodyPr/>
                    <a:lstStyle/>
                    <a:p>
                      <a:pPr algn="l" fontAlgn="b"/>
                      <a:r>
                        <a:rPr lang="en-GB" sz="1000" b="0" i="0" u="none" strike="noStrike">
                          <a:solidFill>
                            <a:srgbClr val="000000"/>
                          </a:solidFill>
                          <a:effectLst/>
                          <a:latin typeface="Calibri" panose="020F0502020204030204" pitchFamily="34" charset="0"/>
                        </a:rPr>
                        <a:t>t0007</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D9D9"/>
                    </a:solidFill>
                  </a:tcPr>
                </a:tc>
                <a:tc>
                  <a:txBody>
                    <a:bodyPr/>
                    <a:lstStyle/>
                    <a:p>
                      <a:pPr algn="l" fontAlgn="b"/>
                      <a:r>
                        <a:rPr lang="en-GB"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8DB4E2"/>
                      </a:solidFill>
                      <a:prstDash val="solid"/>
                      <a:round/>
                      <a:headEnd type="none" w="med" len="med"/>
                      <a:tailEnd type="none" w="med" len="med"/>
                    </a:lnR>
                    <a:lnT>
                      <a:noFill/>
                    </a:lnT>
                    <a:lnB>
                      <a:noFill/>
                    </a:lnB>
                    <a:solidFill>
                      <a:srgbClr val="F2F2F2"/>
                    </a:solidFill>
                  </a:tcPr>
                </a:tc>
                <a:tc>
                  <a:txBody>
                    <a:bodyPr/>
                    <a:lstStyle/>
                    <a:p>
                      <a:pPr algn="ctr" fontAlgn="b"/>
                      <a:r>
                        <a:rPr lang="en-GB" sz="1000" b="0" i="0" u="none" strike="noStrike" dirty="0">
                          <a:solidFill>
                            <a:srgbClr val="000000"/>
                          </a:solidFill>
                          <a:effectLst/>
                          <a:latin typeface="Calibri" panose="020F0502020204030204" pitchFamily="34" charset="0"/>
                        </a:rPr>
                        <a:t>13</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D9E7F7"/>
                    </a:solidFill>
                  </a:tcPr>
                </a:tc>
                <a:extLst>
                  <a:ext uri="{0D108BD9-81ED-4DB2-BD59-A6C34878D82A}">
                    <a16:rowId xmlns:a16="http://schemas.microsoft.com/office/drawing/2014/main" val="1224302494"/>
                  </a:ext>
                </a:extLst>
              </a:tr>
            </a:tbl>
          </a:graphicData>
        </a:graphic>
      </p:graphicFrame>
      <p:graphicFrame>
        <p:nvGraphicFramePr>
          <p:cNvPr id="9" name="Table 8">
            <a:extLst>
              <a:ext uri="{FF2B5EF4-FFF2-40B4-BE49-F238E27FC236}">
                <a16:creationId xmlns:a16="http://schemas.microsoft.com/office/drawing/2014/main" id="{7771AD52-AFF2-43DE-28A5-D4787AE34CB2}"/>
              </a:ext>
            </a:extLst>
          </p:cNvPr>
          <p:cNvGraphicFramePr>
            <a:graphicFrameLocks noGrp="1"/>
          </p:cNvGraphicFramePr>
          <p:nvPr/>
        </p:nvGraphicFramePr>
        <p:xfrm>
          <a:off x="8977756" y="1396096"/>
          <a:ext cx="2528444" cy="1919871"/>
        </p:xfrm>
        <a:graphic>
          <a:graphicData uri="http://schemas.openxmlformats.org/drawingml/2006/table">
            <a:tbl>
              <a:tblPr/>
              <a:tblGrid>
                <a:gridCol w="643817">
                  <a:extLst>
                    <a:ext uri="{9D8B030D-6E8A-4147-A177-3AD203B41FA5}">
                      <a16:colId xmlns:a16="http://schemas.microsoft.com/office/drawing/2014/main" val="2044467288"/>
                    </a:ext>
                  </a:extLst>
                </a:gridCol>
                <a:gridCol w="994990">
                  <a:extLst>
                    <a:ext uri="{9D8B030D-6E8A-4147-A177-3AD203B41FA5}">
                      <a16:colId xmlns:a16="http://schemas.microsoft.com/office/drawing/2014/main" val="3525062975"/>
                    </a:ext>
                  </a:extLst>
                </a:gridCol>
                <a:gridCol w="889637">
                  <a:extLst>
                    <a:ext uri="{9D8B030D-6E8A-4147-A177-3AD203B41FA5}">
                      <a16:colId xmlns:a16="http://schemas.microsoft.com/office/drawing/2014/main" val="1228311871"/>
                    </a:ext>
                  </a:extLst>
                </a:gridCol>
              </a:tblGrid>
              <a:tr h="213319">
                <a:tc>
                  <a:txBody>
                    <a:bodyPr/>
                    <a:lstStyle/>
                    <a:p>
                      <a:pPr algn="l" fontAlgn="b"/>
                      <a:r>
                        <a:rPr lang="en-GB"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BFBFBF"/>
                    </a:solidFill>
                  </a:tcPr>
                </a:tc>
                <a:tc>
                  <a:txBody>
                    <a:bodyPr/>
                    <a:lstStyle/>
                    <a:p>
                      <a:pPr algn="l" fontAlgn="b"/>
                      <a:r>
                        <a:rPr lang="en-GB" sz="1000" b="1" i="0" u="none" strike="noStrike">
                          <a:solidFill>
                            <a:srgbClr val="000000"/>
                          </a:solidFill>
                          <a:effectLst/>
                          <a:latin typeface="Calibri" panose="020F0502020204030204" pitchFamily="34" charset="0"/>
                        </a:rPr>
                        <a:t>nodeGroup</a:t>
                      </a:r>
                    </a:p>
                  </a:txBody>
                  <a:tcPr marL="0" marR="0" marT="0" marB="0" anchor="b">
                    <a:lnL>
                      <a:noFill/>
                    </a:lnL>
                    <a:lnR w="6350" cap="flat" cmpd="sng" algn="ctr">
                      <a:solidFill>
                        <a:srgbClr val="8DB4E2"/>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FBFBF"/>
                    </a:solidFill>
                  </a:tcPr>
                </a:tc>
                <a:tc>
                  <a:txBody>
                    <a:bodyPr/>
                    <a:lstStyle/>
                    <a:p>
                      <a:pPr algn="ctr" fontAlgn="b"/>
                      <a:r>
                        <a:rPr lang="en-GB" sz="1000" b="0" i="0" u="none" strike="noStrike">
                          <a:solidFill>
                            <a:srgbClr val="000000"/>
                          </a:solidFill>
                          <a:effectLst/>
                          <a:latin typeface="Calibri" panose="020F0502020204030204" pitchFamily="34" charset="0"/>
                        </a:rPr>
                        <a:t>mainland</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6EA0DC"/>
                    </a:solidFill>
                  </a:tcPr>
                </a:tc>
                <a:extLst>
                  <a:ext uri="{0D108BD9-81ED-4DB2-BD59-A6C34878D82A}">
                    <a16:rowId xmlns:a16="http://schemas.microsoft.com/office/drawing/2014/main" val="2438096792"/>
                  </a:ext>
                </a:extLst>
              </a:tr>
              <a:tr h="213319">
                <a:tc>
                  <a:txBody>
                    <a:bodyPr/>
                    <a:lstStyle/>
                    <a:p>
                      <a:pPr algn="l" fontAlgn="b"/>
                      <a:r>
                        <a:rPr lang="en-GB" sz="1000" b="1" i="0" u="none" strike="noStrike">
                          <a:solidFill>
                            <a:srgbClr val="000000"/>
                          </a:solidFill>
                          <a:effectLst/>
                          <a:latin typeface="Calibri" panose="020F0502020204030204" pitchFamily="34" charset="0"/>
                        </a:rPr>
                        <a:t>Time</a:t>
                      </a:r>
                    </a:p>
                  </a:txBody>
                  <a:tcPr marL="0" marR="0" marT="0" marB="0" anchor="b">
                    <a:lnL>
                      <a:noFill/>
                    </a:lnL>
                    <a:lnR w="6350" cap="flat" cmpd="sng" algn="ctr">
                      <a:solidFill>
                        <a:srgbClr val="BFBFBF"/>
                      </a:solidFill>
                      <a:prstDash val="solid"/>
                      <a:round/>
                      <a:headEnd type="none" w="med" len="med"/>
                      <a:tailEnd type="none" w="med" len="med"/>
                    </a:lnR>
                    <a:lnT>
                      <a:noFill/>
                    </a:lnT>
                    <a:lnB w="6350" cap="flat" cmpd="sng" algn="ctr">
                      <a:solidFill>
                        <a:srgbClr val="BFBFBF"/>
                      </a:solidFill>
                      <a:prstDash val="solid"/>
                      <a:round/>
                      <a:headEnd type="none" w="med" len="med"/>
                      <a:tailEnd type="none" w="med" len="med"/>
                    </a:lnB>
                    <a:solidFill>
                      <a:srgbClr val="BFBFBF"/>
                    </a:solidFill>
                  </a:tcPr>
                </a:tc>
                <a:tc>
                  <a:txBody>
                    <a:bodyPr/>
                    <a:lstStyle/>
                    <a:p>
                      <a:pPr algn="l" fontAlgn="b"/>
                      <a:r>
                        <a:rPr lang="en-GB"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b"/>
                      <a:r>
                        <a:rPr lang="en-GB"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F2F2F2"/>
                    </a:solidFill>
                  </a:tcPr>
                </a:tc>
                <a:extLst>
                  <a:ext uri="{0D108BD9-81ED-4DB2-BD59-A6C34878D82A}">
                    <a16:rowId xmlns:a16="http://schemas.microsoft.com/office/drawing/2014/main" val="798343848"/>
                  </a:ext>
                </a:extLst>
              </a:tr>
              <a:tr h="213319">
                <a:tc>
                  <a:txBody>
                    <a:bodyPr/>
                    <a:lstStyle/>
                    <a:p>
                      <a:pPr algn="l" fontAlgn="b"/>
                      <a:r>
                        <a:rPr lang="en-GB" sz="1000" b="0" i="0" u="none" strike="noStrike">
                          <a:solidFill>
                            <a:srgbClr val="000000"/>
                          </a:solidFill>
                          <a:effectLst/>
                          <a:latin typeface="Calibri" panose="020F0502020204030204" pitchFamily="34" charset="0"/>
                        </a:rPr>
                        <a:t>t0000</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D9D9"/>
                    </a:solidFill>
                  </a:tcPr>
                </a:tc>
                <a:tc>
                  <a:txBody>
                    <a:bodyPr/>
                    <a:lstStyle/>
                    <a:p>
                      <a:pPr algn="l" fontAlgn="b"/>
                      <a:r>
                        <a:rPr lang="en-GB"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BFBFBF"/>
                      </a:solidFill>
                      <a:prstDash val="solid"/>
                      <a:round/>
                      <a:headEnd type="none" w="med" len="med"/>
                      <a:tailEnd type="none" w="med" len="med"/>
                    </a:lnT>
                    <a:lnB>
                      <a:noFill/>
                    </a:lnB>
                    <a:solidFill>
                      <a:srgbClr val="F2F2F2"/>
                    </a:solidFill>
                  </a:tcPr>
                </a:tc>
                <a:tc>
                  <a:txBody>
                    <a:bodyPr/>
                    <a:lstStyle/>
                    <a:p>
                      <a:pPr algn="ctr" fontAlgn="b"/>
                      <a:r>
                        <a:rPr lang="en-GB" sz="1000" b="0" i="0" u="none" strike="noStrike">
                          <a:solidFill>
                            <a:srgbClr val="000000"/>
                          </a:solidFill>
                          <a:effectLst/>
                          <a:latin typeface="Calibri" panose="020F0502020204030204" pitchFamily="34" charset="0"/>
                        </a:rPr>
                        <a:t>54</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D9E7F7"/>
                    </a:solidFill>
                  </a:tcPr>
                </a:tc>
                <a:extLst>
                  <a:ext uri="{0D108BD9-81ED-4DB2-BD59-A6C34878D82A}">
                    <a16:rowId xmlns:a16="http://schemas.microsoft.com/office/drawing/2014/main" val="2522800033"/>
                  </a:ext>
                </a:extLst>
              </a:tr>
              <a:tr h="213319">
                <a:tc>
                  <a:txBody>
                    <a:bodyPr/>
                    <a:lstStyle/>
                    <a:p>
                      <a:pPr algn="l" fontAlgn="b"/>
                      <a:r>
                        <a:rPr lang="en-GB" sz="1000" b="0" i="0" u="none" strike="noStrike">
                          <a:solidFill>
                            <a:srgbClr val="000000"/>
                          </a:solidFill>
                          <a:effectLst/>
                          <a:latin typeface="Calibri" panose="020F0502020204030204" pitchFamily="34" charset="0"/>
                        </a:rPr>
                        <a:t>t0001</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D9D9"/>
                    </a:solidFill>
                  </a:tcPr>
                </a:tc>
                <a:tc>
                  <a:txBody>
                    <a:bodyPr/>
                    <a:lstStyle/>
                    <a:p>
                      <a:pPr algn="l" fontAlgn="b"/>
                      <a:r>
                        <a:rPr lang="en-GB"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8DB4E2"/>
                      </a:solidFill>
                      <a:prstDash val="solid"/>
                      <a:round/>
                      <a:headEnd type="none" w="med" len="med"/>
                      <a:tailEnd type="none" w="med" len="med"/>
                    </a:lnR>
                    <a:lnT>
                      <a:noFill/>
                    </a:lnT>
                    <a:lnB>
                      <a:noFill/>
                    </a:lnB>
                    <a:solidFill>
                      <a:srgbClr val="F2F2F2"/>
                    </a:solidFill>
                  </a:tcPr>
                </a:tc>
                <a:tc>
                  <a:txBody>
                    <a:bodyPr/>
                    <a:lstStyle/>
                    <a:p>
                      <a:pPr algn="ctr" fontAlgn="b"/>
                      <a:r>
                        <a:rPr lang="en-GB" sz="1000" b="0" i="0" u="none" strike="noStrike">
                          <a:solidFill>
                            <a:srgbClr val="000000"/>
                          </a:solidFill>
                          <a:effectLst/>
                          <a:latin typeface="Calibri" panose="020F0502020204030204" pitchFamily="34" charset="0"/>
                        </a:rPr>
                        <a:t>50</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D9E7F7"/>
                    </a:solidFill>
                  </a:tcPr>
                </a:tc>
                <a:extLst>
                  <a:ext uri="{0D108BD9-81ED-4DB2-BD59-A6C34878D82A}">
                    <a16:rowId xmlns:a16="http://schemas.microsoft.com/office/drawing/2014/main" val="2619768132"/>
                  </a:ext>
                </a:extLst>
              </a:tr>
              <a:tr h="213319">
                <a:tc>
                  <a:txBody>
                    <a:bodyPr/>
                    <a:lstStyle/>
                    <a:p>
                      <a:pPr algn="l" fontAlgn="b"/>
                      <a:r>
                        <a:rPr lang="en-GB" sz="1000" b="0" i="0" u="none" strike="noStrike">
                          <a:solidFill>
                            <a:srgbClr val="000000"/>
                          </a:solidFill>
                          <a:effectLst/>
                          <a:latin typeface="Calibri" panose="020F0502020204030204" pitchFamily="34" charset="0"/>
                        </a:rPr>
                        <a:t>t0002</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D9D9"/>
                    </a:solidFill>
                  </a:tcPr>
                </a:tc>
                <a:tc>
                  <a:txBody>
                    <a:bodyPr/>
                    <a:lstStyle/>
                    <a:p>
                      <a:pPr algn="l" fontAlgn="b"/>
                      <a:r>
                        <a:rPr lang="en-GB"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8DB4E2"/>
                      </a:solidFill>
                      <a:prstDash val="solid"/>
                      <a:round/>
                      <a:headEnd type="none" w="med" len="med"/>
                      <a:tailEnd type="none" w="med" len="med"/>
                    </a:lnR>
                    <a:lnT>
                      <a:noFill/>
                    </a:lnT>
                    <a:lnB>
                      <a:noFill/>
                    </a:lnB>
                    <a:solidFill>
                      <a:srgbClr val="F2F2F2"/>
                    </a:solidFill>
                  </a:tcPr>
                </a:tc>
                <a:tc>
                  <a:txBody>
                    <a:bodyPr/>
                    <a:lstStyle/>
                    <a:p>
                      <a:pPr algn="ctr" fontAlgn="b"/>
                      <a:r>
                        <a:rPr lang="en-GB" sz="1000" b="0" i="0" u="none" strike="noStrike">
                          <a:solidFill>
                            <a:srgbClr val="000000"/>
                          </a:solidFill>
                          <a:effectLst/>
                          <a:latin typeface="Calibri" panose="020F0502020204030204" pitchFamily="34" charset="0"/>
                        </a:rPr>
                        <a:t>47</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D9E7F7"/>
                    </a:solidFill>
                  </a:tcPr>
                </a:tc>
                <a:extLst>
                  <a:ext uri="{0D108BD9-81ED-4DB2-BD59-A6C34878D82A}">
                    <a16:rowId xmlns:a16="http://schemas.microsoft.com/office/drawing/2014/main" val="3633203224"/>
                  </a:ext>
                </a:extLst>
              </a:tr>
              <a:tr h="213319">
                <a:tc>
                  <a:txBody>
                    <a:bodyPr/>
                    <a:lstStyle/>
                    <a:p>
                      <a:pPr algn="l" fontAlgn="b"/>
                      <a:r>
                        <a:rPr lang="en-GB" sz="1000" b="0" i="0" u="none" strike="noStrike">
                          <a:solidFill>
                            <a:srgbClr val="000000"/>
                          </a:solidFill>
                          <a:effectLst/>
                          <a:latin typeface="Calibri" panose="020F0502020204030204" pitchFamily="34" charset="0"/>
                        </a:rPr>
                        <a:t>t0003</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D9D9"/>
                    </a:solidFill>
                  </a:tcPr>
                </a:tc>
                <a:tc>
                  <a:txBody>
                    <a:bodyPr/>
                    <a:lstStyle/>
                    <a:p>
                      <a:pPr algn="l" fontAlgn="b"/>
                      <a:r>
                        <a:rPr lang="en-GB"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8DB4E2"/>
                      </a:solidFill>
                      <a:prstDash val="solid"/>
                      <a:round/>
                      <a:headEnd type="none" w="med" len="med"/>
                      <a:tailEnd type="none" w="med" len="med"/>
                    </a:lnR>
                    <a:lnT>
                      <a:noFill/>
                    </a:lnT>
                    <a:lnB>
                      <a:noFill/>
                    </a:lnB>
                    <a:solidFill>
                      <a:srgbClr val="F2F2F2"/>
                    </a:solidFill>
                  </a:tcPr>
                </a:tc>
                <a:tc>
                  <a:txBody>
                    <a:bodyPr/>
                    <a:lstStyle/>
                    <a:p>
                      <a:pPr algn="ctr" fontAlgn="b"/>
                      <a:r>
                        <a:rPr lang="en-GB" sz="1000" b="0" i="0" u="none" strike="noStrike">
                          <a:solidFill>
                            <a:srgbClr val="000000"/>
                          </a:solidFill>
                          <a:effectLst/>
                          <a:latin typeface="Calibri" panose="020F0502020204030204" pitchFamily="34" charset="0"/>
                        </a:rPr>
                        <a:t>45</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D9E7F7"/>
                    </a:solidFill>
                  </a:tcPr>
                </a:tc>
                <a:extLst>
                  <a:ext uri="{0D108BD9-81ED-4DB2-BD59-A6C34878D82A}">
                    <a16:rowId xmlns:a16="http://schemas.microsoft.com/office/drawing/2014/main" val="2741430125"/>
                  </a:ext>
                </a:extLst>
              </a:tr>
              <a:tr h="213319">
                <a:tc>
                  <a:txBody>
                    <a:bodyPr/>
                    <a:lstStyle/>
                    <a:p>
                      <a:pPr algn="l" fontAlgn="b"/>
                      <a:r>
                        <a:rPr lang="en-GB" sz="1000" b="0" i="0" u="none" strike="noStrike">
                          <a:solidFill>
                            <a:srgbClr val="000000"/>
                          </a:solidFill>
                          <a:effectLst/>
                          <a:latin typeface="Calibri" panose="020F0502020204030204" pitchFamily="34" charset="0"/>
                        </a:rPr>
                        <a:t>t0004</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D9D9"/>
                    </a:solidFill>
                  </a:tcPr>
                </a:tc>
                <a:tc>
                  <a:txBody>
                    <a:bodyPr/>
                    <a:lstStyle/>
                    <a:p>
                      <a:pPr algn="l" fontAlgn="b"/>
                      <a:r>
                        <a:rPr lang="en-GB"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8DB4E2"/>
                      </a:solidFill>
                      <a:prstDash val="solid"/>
                      <a:round/>
                      <a:headEnd type="none" w="med" len="med"/>
                      <a:tailEnd type="none" w="med" len="med"/>
                    </a:lnR>
                    <a:lnT>
                      <a:noFill/>
                    </a:lnT>
                    <a:lnB>
                      <a:noFill/>
                    </a:lnB>
                    <a:solidFill>
                      <a:srgbClr val="F2F2F2"/>
                    </a:solidFill>
                  </a:tcPr>
                </a:tc>
                <a:tc>
                  <a:txBody>
                    <a:bodyPr/>
                    <a:lstStyle/>
                    <a:p>
                      <a:pPr algn="ctr" fontAlgn="b"/>
                      <a:r>
                        <a:rPr lang="en-GB" sz="1000" b="0" i="0" u="none" strike="noStrike">
                          <a:solidFill>
                            <a:srgbClr val="000000"/>
                          </a:solidFill>
                          <a:effectLst/>
                          <a:latin typeface="Calibri" panose="020F0502020204030204" pitchFamily="34" charset="0"/>
                        </a:rPr>
                        <a:t>44</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D9E7F7"/>
                    </a:solidFill>
                  </a:tcPr>
                </a:tc>
                <a:extLst>
                  <a:ext uri="{0D108BD9-81ED-4DB2-BD59-A6C34878D82A}">
                    <a16:rowId xmlns:a16="http://schemas.microsoft.com/office/drawing/2014/main" val="3135473241"/>
                  </a:ext>
                </a:extLst>
              </a:tr>
              <a:tr h="213319">
                <a:tc>
                  <a:txBody>
                    <a:bodyPr/>
                    <a:lstStyle/>
                    <a:p>
                      <a:pPr algn="l" fontAlgn="b"/>
                      <a:r>
                        <a:rPr lang="en-GB" sz="1000" b="0" i="0" u="none" strike="noStrike">
                          <a:solidFill>
                            <a:srgbClr val="000000"/>
                          </a:solidFill>
                          <a:effectLst/>
                          <a:latin typeface="Calibri" panose="020F0502020204030204" pitchFamily="34" charset="0"/>
                        </a:rPr>
                        <a:t>t0005</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D9D9"/>
                    </a:solidFill>
                  </a:tcPr>
                </a:tc>
                <a:tc>
                  <a:txBody>
                    <a:bodyPr/>
                    <a:lstStyle/>
                    <a:p>
                      <a:pPr algn="l" fontAlgn="b"/>
                      <a:r>
                        <a:rPr lang="en-GB"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8DB4E2"/>
                      </a:solidFill>
                      <a:prstDash val="solid"/>
                      <a:round/>
                      <a:headEnd type="none" w="med" len="med"/>
                      <a:tailEnd type="none" w="med" len="med"/>
                    </a:lnR>
                    <a:lnT>
                      <a:noFill/>
                    </a:lnT>
                    <a:lnB>
                      <a:noFill/>
                    </a:lnB>
                    <a:solidFill>
                      <a:srgbClr val="F2F2F2"/>
                    </a:solidFill>
                  </a:tcPr>
                </a:tc>
                <a:tc>
                  <a:txBody>
                    <a:bodyPr/>
                    <a:lstStyle/>
                    <a:p>
                      <a:pPr algn="ctr" fontAlgn="b"/>
                      <a:r>
                        <a:rPr lang="en-GB" sz="1000" b="0" i="0" u="none" strike="noStrike">
                          <a:solidFill>
                            <a:srgbClr val="000000"/>
                          </a:solidFill>
                          <a:effectLst/>
                          <a:latin typeface="Calibri" panose="020F0502020204030204" pitchFamily="34" charset="0"/>
                        </a:rPr>
                        <a:t>43</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D9E7F7"/>
                    </a:solidFill>
                  </a:tcPr>
                </a:tc>
                <a:extLst>
                  <a:ext uri="{0D108BD9-81ED-4DB2-BD59-A6C34878D82A}">
                    <a16:rowId xmlns:a16="http://schemas.microsoft.com/office/drawing/2014/main" val="2335948727"/>
                  </a:ext>
                </a:extLst>
              </a:tr>
              <a:tr h="213319">
                <a:tc>
                  <a:txBody>
                    <a:bodyPr/>
                    <a:lstStyle/>
                    <a:p>
                      <a:pPr algn="l" fontAlgn="b"/>
                      <a:r>
                        <a:rPr lang="en-GB" sz="1000" b="0" i="0" u="none" strike="noStrike">
                          <a:solidFill>
                            <a:srgbClr val="000000"/>
                          </a:solidFill>
                          <a:effectLst/>
                          <a:latin typeface="Calibri" panose="020F0502020204030204" pitchFamily="34" charset="0"/>
                        </a:rPr>
                        <a:t>t0006</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D9D9"/>
                    </a:solidFill>
                  </a:tcPr>
                </a:tc>
                <a:tc>
                  <a:txBody>
                    <a:bodyPr/>
                    <a:lstStyle/>
                    <a:p>
                      <a:pPr algn="l" fontAlgn="b"/>
                      <a:r>
                        <a:rPr lang="en-GB"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8DB4E2"/>
                      </a:solidFill>
                      <a:prstDash val="solid"/>
                      <a:round/>
                      <a:headEnd type="none" w="med" len="med"/>
                      <a:tailEnd type="none" w="med" len="med"/>
                    </a:lnR>
                    <a:lnT>
                      <a:noFill/>
                    </a:lnT>
                    <a:lnB>
                      <a:noFill/>
                    </a:lnB>
                    <a:solidFill>
                      <a:srgbClr val="F2F2F2"/>
                    </a:solidFill>
                  </a:tcPr>
                </a:tc>
                <a:tc>
                  <a:txBody>
                    <a:bodyPr/>
                    <a:lstStyle/>
                    <a:p>
                      <a:pPr algn="ctr" fontAlgn="b"/>
                      <a:r>
                        <a:rPr lang="en-GB" sz="1000" b="0" i="0" u="none" strike="noStrike" dirty="0">
                          <a:solidFill>
                            <a:srgbClr val="000000"/>
                          </a:solidFill>
                          <a:effectLst/>
                          <a:latin typeface="Calibri" panose="020F0502020204030204" pitchFamily="34" charset="0"/>
                        </a:rPr>
                        <a:t>40</a:t>
                      </a:r>
                    </a:p>
                  </a:txBody>
                  <a:tcPr marL="0" marR="0" marT="0" marB="0" anchor="b">
                    <a:lnL w="6350" cap="flat" cmpd="sng" algn="ctr">
                      <a:solidFill>
                        <a:srgbClr val="8DB4E2"/>
                      </a:solidFill>
                      <a:prstDash val="solid"/>
                      <a:round/>
                      <a:headEnd type="none" w="med" len="med"/>
                      <a:tailEnd type="none" w="med" len="med"/>
                    </a:lnL>
                    <a:lnR w="6350" cap="flat" cmpd="sng" algn="ctr">
                      <a:solidFill>
                        <a:srgbClr val="8DB4E2"/>
                      </a:solidFill>
                      <a:prstDash val="solid"/>
                      <a:round/>
                      <a:headEnd type="none" w="med" len="med"/>
                      <a:tailEnd type="none" w="med" len="med"/>
                    </a:lnR>
                    <a:lnT w="6350" cap="flat" cmpd="sng" algn="ctr">
                      <a:solidFill>
                        <a:srgbClr val="8DB4E2"/>
                      </a:solidFill>
                      <a:prstDash val="solid"/>
                      <a:round/>
                      <a:headEnd type="none" w="med" len="med"/>
                      <a:tailEnd type="none" w="med" len="med"/>
                    </a:lnT>
                    <a:lnB w="6350" cap="flat" cmpd="sng" algn="ctr">
                      <a:solidFill>
                        <a:srgbClr val="8DB4E2"/>
                      </a:solidFill>
                      <a:prstDash val="solid"/>
                      <a:round/>
                      <a:headEnd type="none" w="med" len="med"/>
                      <a:tailEnd type="none" w="med" len="med"/>
                    </a:lnB>
                    <a:solidFill>
                      <a:srgbClr val="D9E7F7"/>
                    </a:solidFill>
                  </a:tcPr>
                </a:tc>
                <a:extLst>
                  <a:ext uri="{0D108BD9-81ED-4DB2-BD59-A6C34878D82A}">
                    <a16:rowId xmlns:a16="http://schemas.microsoft.com/office/drawing/2014/main" val="239111012"/>
                  </a:ext>
                </a:extLst>
              </a:tr>
            </a:tbl>
          </a:graphicData>
        </a:graphic>
      </p:graphicFrame>
      <p:sp>
        <p:nvSpPr>
          <p:cNvPr id="10" name="TextBox 9">
            <a:extLst>
              <a:ext uri="{FF2B5EF4-FFF2-40B4-BE49-F238E27FC236}">
                <a16:creationId xmlns:a16="http://schemas.microsoft.com/office/drawing/2014/main" id="{F79C3679-FAC0-6C48-65D8-7EABEAFDC05A}"/>
              </a:ext>
            </a:extLst>
          </p:cNvPr>
          <p:cNvSpPr txBox="1"/>
          <p:nvPr/>
        </p:nvSpPr>
        <p:spPr>
          <a:xfrm>
            <a:off x="5992874" y="3390272"/>
            <a:ext cx="5293001" cy="430887"/>
          </a:xfrm>
          <a:prstGeom prst="rect">
            <a:avLst/>
          </a:prstGeom>
          <a:noFill/>
        </p:spPr>
        <p:txBody>
          <a:bodyPr wrap="square" rtlCol="0">
            <a:spAutoFit/>
          </a:bodyPr>
          <a:lstStyle/>
          <a:p>
            <a:r>
              <a:rPr lang="en-US" sz="1100" dirty="0" err="1"/>
              <a:t>gridNode</a:t>
            </a:r>
            <a:r>
              <a:rPr lang="en-US" sz="1100" dirty="0"/>
              <a:t> sheet + </a:t>
            </a:r>
            <a:r>
              <a:rPr lang="en-US" sz="1100" dirty="0" err="1"/>
              <a:t>ts_reserve_node</a:t>
            </a:r>
            <a:r>
              <a:rPr lang="en-US" sz="1100" dirty="0"/>
              <a:t>, </a:t>
            </a:r>
            <a:r>
              <a:rPr lang="en-US" sz="1100" b="1" dirty="0"/>
              <a:t>Source: </a:t>
            </a:r>
            <a:r>
              <a:rPr lang="en-US" sz="1100" dirty="0"/>
              <a:t>IRENA </a:t>
            </a:r>
            <a:r>
              <a:rPr lang="en-US" sz="1100" dirty="0" err="1"/>
              <a:t>FlexTool</a:t>
            </a:r>
            <a:r>
              <a:rPr lang="en-US" sz="1100" dirty="0"/>
              <a:t> model </a:t>
            </a:r>
          </a:p>
          <a:p>
            <a:endParaRPr lang="en-US" sz="1100" dirty="0"/>
          </a:p>
        </p:txBody>
      </p:sp>
      <p:sp>
        <p:nvSpPr>
          <p:cNvPr id="11" name="TextBox 10">
            <a:extLst>
              <a:ext uri="{FF2B5EF4-FFF2-40B4-BE49-F238E27FC236}">
                <a16:creationId xmlns:a16="http://schemas.microsoft.com/office/drawing/2014/main" id="{223CFFD1-8925-91AF-ACDC-759A9BC9B7B7}"/>
              </a:ext>
            </a:extLst>
          </p:cNvPr>
          <p:cNvSpPr txBox="1"/>
          <p:nvPr/>
        </p:nvSpPr>
        <p:spPr>
          <a:xfrm>
            <a:off x="5992873" y="6150402"/>
            <a:ext cx="5293002" cy="253916"/>
          </a:xfrm>
          <a:prstGeom prst="rect">
            <a:avLst/>
          </a:prstGeom>
          <a:noFill/>
        </p:spPr>
        <p:txBody>
          <a:bodyPr wrap="square" rtlCol="0">
            <a:spAutoFit/>
          </a:bodyPr>
          <a:lstStyle/>
          <a:p>
            <a:r>
              <a:rPr lang="en-US" sz="1050" dirty="0" err="1"/>
              <a:t>nodeGroup</a:t>
            </a:r>
            <a:r>
              <a:rPr lang="en-US" sz="1050" dirty="0"/>
              <a:t> sheet + </a:t>
            </a:r>
            <a:r>
              <a:rPr lang="en-US" sz="1050" dirty="0" err="1"/>
              <a:t>ts_reserve_nodeGroup</a:t>
            </a:r>
            <a:endParaRPr lang="en-US" sz="1050" dirty="0"/>
          </a:p>
        </p:txBody>
      </p:sp>
      <p:sp>
        <p:nvSpPr>
          <p:cNvPr id="12" name="TextBox 11">
            <a:extLst>
              <a:ext uri="{FF2B5EF4-FFF2-40B4-BE49-F238E27FC236}">
                <a16:creationId xmlns:a16="http://schemas.microsoft.com/office/drawing/2014/main" id="{79BA8B24-AB5F-C58B-190E-9782EE930AF1}"/>
              </a:ext>
            </a:extLst>
          </p:cNvPr>
          <p:cNvSpPr txBox="1"/>
          <p:nvPr/>
        </p:nvSpPr>
        <p:spPr>
          <a:xfrm>
            <a:off x="9874360" y="6281207"/>
            <a:ext cx="2823029"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b="1" dirty="0">
                <a:solidFill>
                  <a:srgbClr val="1D1C1D"/>
                </a:solidFill>
                <a:latin typeface="Open Sans"/>
              </a:rPr>
              <a:t>Source:</a:t>
            </a:r>
            <a:r>
              <a:rPr lang="en-US" sz="1000" dirty="0">
                <a:solidFill>
                  <a:srgbClr val="1D1C1D"/>
                </a:solidFill>
                <a:latin typeface="Open Sans"/>
              </a:rPr>
              <a:t>  IRENA (2020)</a:t>
            </a:r>
            <a:endParaRPr lang="en-US" sz="1000" dirty="0">
              <a:latin typeface="Open Sans"/>
            </a:endParaRPr>
          </a:p>
        </p:txBody>
      </p:sp>
    </p:spTree>
    <p:extLst>
      <p:ext uri="{BB962C8B-B14F-4D97-AF65-F5344CB8AC3E}">
        <p14:creationId xmlns:p14="http://schemas.microsoft.com/office/powerpoint/2010/main" val="23242631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66">
          <a:extLst>
            <a:ext uri="{FF2B5EF4-FFF2-40B4-BE49-F238E27FC236}">
              <a16:creationId xmlns:a16="http://schemas.microsoft.com/office/drawing/2014/main" id="{1049972A-110D-CAD5-1FA9-FC0388148A23}"/>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EC30A643-BCF2-84BF-FACD-5F626FC01DA8}"/>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23</a:t>
            </a:fld>
            <a:endParaRPr lang="sv-SE" sz="1000" b="1" dirty="0">
              <a:solidFill>
                <a:schemeClr val="bg1"/>
              </a:solidFill>
            </a:endParaRPr>
          </a:p>
        </p:txBody>
      </p:sp>
      <p:sp>
        <p:nvSpPr>
          <p:cNvPr id="7" name="Rectangle 6">
            <a:extLst>
              <a:ext uri="{FF2B5EF4-FFF2-40B4-BE49-F238E27FC236}">
                <a16:creationId xmlns:a16="http://schemas.microsoft.com/office/drawing/2014/main" id="{390A569C-D063-1E6A-09C0-5C87433FB47E}"/>
              </a:ext>
            </a:extLst>
          </p:cNvPr>
          <p:cNvSpPr/>
          <p:nvPr/>
        </p:nvSpPr>
        <p:spPr>
          <a:xfrm>
            <a:off x="343847" y="995986"/>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3.4.2 Reserve requirements: Dynamic reserves</a:t>
            </a:r>
          </a:p>
        </p:txBody>
      </p:sp>
      <p:sp>
        <p:nvSpPr>
          <p:cNvPr id="8" name="Title 10">
            <a:extLst>
              <a:ext uri="{FF2B5EF4-FFF2-40B4-BE49-F238E27FC236}">
                <a16:creationId xmlns:a16="http://schemas.microsoft.com/office/drawing/2014/main" id="{AB227738-EB82-A8FE-9859-35854280F2B5}"/>
              </a:ext>
            </a:extLst>
          </p:cNvPr>
          <p:cNvSpPr txBox="1">
            <a:spLocks/>
          </p:cNvSpPr>
          <p:nvPr/>
        </p:nvSpPr>
        <p:spPr>
          <a:xfrm>
            <a:off x="343847" y="150594"/>
            <a:ext cx="10767176" cy="7620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3.4 </a:t>
            </a:r>
            <a:r>
              <a:rPr lang="en-GB" sz="4400" dirty="0" err="1">
                <a:latin typeface="Open Sans"/>
                <a:ea typeface="Open Sans" panose="020B0606030504020204" pitchFamily="34" charset="0"/>
                <a:cs typeface="Open Sans" panose="020B0606030504020204" pitchFamily="34" charset="0"/>
                <a:sym typeface="Bodoni SvtyTwo ITC TT-Book"/>
              </a:rPr>
              <a:t>FlexTool</a:t>
            </a:r>
            <a:r>
              <a:rPr lang="en-GB" sz="4400" dirty="0">
                <a:latin typeface="Open Sans"/>
                <a:ea typeface="Open Sans" panose="020B0606030504020204" pitchFamily="34" charset="0"/>
                <a:cs typeface="Open Sans" panose="020B0606030504020204" pitchFamily="34" charset="0"/>
                <a:sym typeface="Bodoni SvtyTwo ITC TT-Book"/>
              </a:rPr>
              <a:t> Inputs</a:t>
            </a:r>
            <a:endParaRPr lang="en-US" dirty="0">
              <a:cs typeface="Calibri Light" panose="020F0302020204030204"/>
            </a:endParaRPr>
          </a:p>
        </p:txBody>
      </p:sp>
      <p:sp>
        <p:nvSpPr>
          <p:cNvPr id="2" name="Content Placeholder 8">
            <a:extLst>
              <a:ext uri="{FF2B5EF4-FFF2-40B4-BE49-F238E27FC236}">
                <a16:creationId xmlns:a16="http://schemas.microsoft.com/office/drawing/2014/main" id="{1BE9CAF9-D396-E435-3E01-D7B2293B2076}"/>
              </a:ext>
            </a:extLst>
          </p:cNvPr>
          <p:cNvSpPr>
            <a:spLocks noGrp="1"/>
          </p:cNvSpPr>
          <p:nvPr>
            <p:ph idx="1"/>
          </p:nvPr>
        </p:nvSpPr>
        <p:spPr>
          <a:xfrm>
            <a:off x="178747" y="1646135"/>
            <a:ext cx="5917253" cy="3989548"/>
          </a:xfrm>
        </p:spPr>
        <p:txBody>
          <a:bodyPr vert="horz" lIns="91440" tIns="45720" rIns="91440" bIns="45720" rtlCol="0" anchor="t">
            <a:normAutofit lnSpcReduction="10000"/>
          </a:bodyPr>
          <a:lstStyle/>
          <a:p>
            <a:pPr marL="342900" indent="-342900">
              <a:buFont typeface="Arial" panose="020B0604020202020204" pitchFamily="34" charset="0"/>
              <a:buChar char="•"/>
            </a:pPr>
            <a:r>
              <a:rPr lang="en-US" sz="2200" dirty="0">
                <a:latin typeface="Open Sans" panose="020B0606030504020204" pitchFamily="34" charset="0"/>
                <a:ea typeface="Open Sans" panose="020B0606030504020204" pitchFamily="34" charset="0"/>
                <a:cs typeface="Open Sans" panose="020B0606030504020204" pitchFamily="34" charset="0"/>
              </a:rPr>
              <a:t>Dynamic reserve can be defined for units.</a:t>
            </a:r>
          </a:p>
          <a:p>
            <a:pPr lvl="1"/>
            <a:r>
              <a:rPr lang="en-US" sz="2200" dirty="0">
                <a:latin typeface="Open Sans"/>
                <a:ea typeface="Open Sans" panose="020B0606030504020204" pitchFamily="34" charset="0"/>
                <a:cs typeface="Open Sans" panose="020B0606030504020204" pitchFamily="34" charset="0"/>
              </a:rPr>
              <a:t>	- Reserve increase ratio in unit sheet.</a:t>
            </a:r>
          </a:p>
          <a:p>
            <a:pPr lvl="1"/>
            <a:r>
              <a:rPr lang="en-US" sz="2200" dirty="0">
                <a:latin typeface="Open Sans"/>
                <a:ea typeface="Open Sans" panose="020B0606030504020204" pitchFamily="34" charset="0"/>
                <a:cs typeface="Open Sans" panose="020B0606030504020204" pitchFamily="34" charset="0"/>
              </a:rPr>
              <a:t>	- Used with VRE generation by 	default.</a:t>
            </a:r>
          </a:p>
          <a:p>
            <a:pPr lvl="1"/>
            <a:r>
              <a:rPr lang="en-US" sz="2200" dirty="0">
                <a:latin typeface="Open Sans" panose="020B0606030504020204" pitchFamily="34" charset="0"/>
                <a:ea typeface="Open Sans" panose="020B0606030504020204" pitchFamily="34" charset="0"/>
                <a:cs typeface="Open Sans" panose="020B0606030504020204" pitchFamily="34" charset="0"/>
              </a:rPr>
              <a:t>	- When unit generates, it increases 	the 	reserve needed.</a:t>
            </a:r>
          </a:p>
          <a:p>
            <a:pPr lvl="1"/>
            <a:r>
              <a:rPr lang="en-US" sz="2200" dirty="0">
                <a:latin typeface="Open Sans"/>
                <a:ea typeface="Open Sans" panose="020B0606030504020204" pitchFamily="34" charset="0"/>
                <a:cs typeface="Open Sans" panose="020B0606030504020204" pitchFamily="34" charset="0"/>
              </a:rPr>
              <a:t>	- E.g., 10 MW of wind power requires 	1 MW of reserves</a:t>
            </a:r>
          </a:p>
          <a:p>
            <a:pPr marL="342900" indent="-342900">
              <a:buFont typeface="Arial" panose="020B0604020202020204" pitchFamily="34" charset="0"/>
              <a:buChar char="•"/>
            </a:pPr>
            <a:r>
              <a:rPr lang="en-US" sz="2200" dirty="0">
                <a:latin typeface="Open Sans" panose="020B0606030504020204" pitchFamily="34" charset="0"/>
                <a:ea typeface="Open Sans" panose="020B0606030504020204" pitchFamily="34" charset="0"/>
                <a:cs typeface="Open Sans" panose="020B0606030504020204" pitchFamily="34" charset="0"/>
              </a:rPr>
              <a:t>Dynamic reserve is not additional to static, the model checks the strictest requirements for each hour.</a:t>
            </a:r>
          </a:p>
        </p:txBody>
      </p:sp>
      <p:pic>
        <p:nvPicPr>
          <p:cNvPr id="4" name="Picture 3" descr="Timeline&#10;&#10;Description automatically generated with medium confidence">
            <a:extLst>
              <a:ext uri="{FF2B5EF4-FFF2-40B4-BE49-F238E27FC236}">
                <a16:creationId xmlns:a16="http://schemas.microsoft.com/office/drawing/2014/main" id="{7C9379BF-D46A-5C83-27B8-C9B32E14B646}"/>
              </a:ext>
            </a:extLst>
          </p:cNvPr>
          <p:cNvPicPr>
            <a:picLocks noChangeAspect="1"/>
          </p:cNvPicPr>
          <p:nvPr/>
        </p:nvPicPr>
        <p:blipFill>
          <a:blip r:embed="rId3"/>
          <a:stretch>
            <a:fillRect/>
          </a:stretch>
        </p:blipFill>
        <p:spPr>
          <a:xfrm>
            <a:off x="6347728" y="1614590"/>
            <a:ext cx="5294493" cy="3630510"/>
          </a:xfrm>
          <a:prstGeom prst="rect">
            <a:avLst/>
          </a:prstGeom>
        </p:spPr>
      </p:pic>
      <p:sp>
        <p:nvSpPr>
          <p:cNvPr id="5" name="TextBox 4">
            <a:extLst>
              <a:ext uri="{FF2B5EF4-FFF2-40B4-BE49-F238E27FC236}">
                <a16:creationId xmlns:a16="http://schemas.microsoft.com/office/drawing/2014/main" id="{FA7F893D-42C0-5A65-F56B-C7201482393E}"/>
              </a:ext>
            </a:extLst>
          </p:cNvPr>
          <p:cNvSpPr txBox="1"/>
          <p:nvPr/>
        </p:nvSpPr>
        <p:spPr>
          <a:xfrm>
            <a:off x="6561767" y="5374073"/>
            <a:ext cx="4217250" cy="261610"/>
          </a:xfrm>
          <a:prstGeom prst="rect">
            <a:avLst/>
          </a:prstGeom>
          <a:noFill/>
        </p:spPr>
        <p:txBody>
          <a:bodyPr wrap="square" rtlCol="0">
            <a:spAutoFit/>
          </a:bodyPr>
          <a:lstStyle/>
          <a:p>
            <a:r>
              <a:rPr lang="en-US" sz="1100" dirty="0"/>
              <a:t>unit sheet</a:t>
            </a:r>
          </a:p>
        </p:txBody>
      </p:sp>
      <p:sp>
        <p:nvSpPr>
          <p:cNvPr id="6" name="TextBox 5">
            <a:extLst>
              <a:ext uri="{FF2B5EF4-FFF2-40B4-BE49-F238E27FC236}">
                <a16:creationId xmlns:a16="http://schemas.microsoft.com/office/drawing/2014/main" id="{0156F3F4-561D-6593-B59B-1C26431B6A96}"/>
              </a:ext>
            </a:extLst>
          </p:cNvPr>
          <p:cNvSpPr txBox="1"/>
          <p:nvPr/>
        </p:nvSpPr>
        <p:spPr>
          <a:xfrm>
            <a:off x="9937860" y="5840573"/>
            <a:ext cx="2823029"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b="1" dirty="0">
                <a:solidFill>
                  <a:srgbClr val="1D1C1D"/>
                </a:solidFill>
                <a:latin typeface="Open Sans"/>
              </a:rPr>
              <a:t>Source:</a:t>
            </a:r>
            <a:r>
              <a:rPr lang="en-US" sz="1000" dirty="0">
                <a:solidFill>
                  <a:srgbClr val="1D1C1D"/>
                </a:solidFill>
                <a:latin typeface="Open Sans"/>
              </a:rPr>
              <a:t>  IRENA (2020)</a:t>
            </a:r>
            <a:endParaRPr lang="en-US" sz="1000" dirty="0">
              <a:latin typeface="Open Sans"/>
            </a:endParaRPr>
          </a:p>
        </p:txBody>
      </p:sp>
    </p:spTree>
    <p:extLst>
      <p:ext uri="{BB962C8B-B14F-4D97-AF65-F5344CB8AC3E}">
        <p14:creationId xmlns:p14="http://schemas.microsoft.com/office/powerpoint/2010/main" val="28422728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EF953F69-EC43-D710-5495-A812211FADAF}"/>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24</a:t>
            </a:fld>
            <a:endParaRPr lang="sv-SE" sz="1000" b="1" dirty="0">
              <a:solidFill>
                <a:schemeClr val="bg1"/>
              </a:solidFill>
            </a:endParaRPr>
          </a:p>
        </p:txBody>
      </p:sp>
      <p:sp>
        <p:nvSpPr>
          <p:cNvPr id="2" name="Rectangle 1">
            <a:extLst>
              <a:ext uri="{FF2B5EF4-FFF2-40B4-BE49-F238E27FC236}">
                <a16:creationId xmlns:a16="http://schemas.microsoft.com/office/drawing/2014/main" id="{96116928-A60B-6CD9-6E5D-EFC89CAECEB2}"/>
              </a:ext>
            </a:extLst>
          </p:cNvPr>
          <p:cNvSpPr/>
          <p:nvPr/>
        </p:nvSpPr>
        <p:spPr>
          <a:xfrm>
            <a:off x="618554" y="1016783"/>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3.4.3 Maximum non-synchronous share</a:t>
            </a:r>
          </a:p>
        </p:txBody>
      </p:sp>
      <p:sp>
        <p:nvSpPr>
          <p:cNvPr id="4" name="Title 10">
            <a:extLst>
              <a:ext uri="{FF2B5EF4-FFF2-40B4-BE49-F238E27FC236}">
                <a16:creationId xmlns:a16="http://schemas.microsoft.com/office/drawing/2014/main" id="{22A55E6F-6414-4C20-5F40-1E958BC81BE4}"/>
              </a:ext>
            </a:extLst>
          </p:cNvPr>
          <p:cNvSpPr txBox="1">
            <a:spLocks/>
          </p:cNvSpPr>
          <p:nvPr/>
        </p:nvSpPr>
        <p:spPr>
          <a:xfrm>
            <a:off x="484946" y="-458231"/>
            <a:ext cx="9452082"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3.4 </a:t>
            </a:r>
            <a:r>
              <a:rPr lang="en-GB" sz="4400" dirty="0" err="1">
                <a:latin typeface="Open Sans"/>
                <a:ea typeface="Open Sans" panose="020B0606030504020204" pitchFamily="34" charset="0"/>
                <a:cs typeface="Open Sans" panose="020B0606030504020204" pitchFamily="34" charset="0"/>
                <a:sym typeface="Bodoni SvtyTwo ITC TT-Book"/>
              </a:rPr>
              <a:t>FlexTool</a:t>
            </a:r>
            <a:r>
              <a:rPr lang="en-GB" sz="4400" dirty="0">
                <a:latin typeface="Open Sans"/>
                <a:ea typeface="Open Sans" panose="020B0606030504020204" pitchFamily="34" charset="0"/>
                <a:cs typeface="Open Sans" panose="020B0606030504020204" pitchFamily="34" charset="0"/>
                <a:sym typeface="Bodoni SvtyTwo ITC TT-Book"/>
              </a:rPr>
              <a:t> Inputs</a:t>
            </a:r>
          </a:p>
        </p:txBody>
      </p:sp>
      <p:sp>
        <p:nvSpPr>
          <p:cNvPr id="5" name="Content Placeholder 8">
            <a:extLst>
              <a:ext uri="{FF2B5EF4-FFF2-40B4-BE49-F238E27FC236}">
                <a16:creationId xmlns:a16="http://schemas.microsoft.com/office/drawing/2014/main" id="{9E450886-838C-347B-4A51-AAD8DD2FF9EB}"/>
              </a:ext>
            </a:extLst>
          </p:cNvPr>
          <p:cNvSpPr>
            <a:spLocks noGrp="1"/>
          </p:cNvSpPr>
          <p:nvPr>
            <p:ph idx="1"/>
          </p:nvPr>
        </p:nvSpPr>
        <p:spPr>
          <a:xfrm>
            <a:off x="400149" y="1518472"/>
            <a:ext cx="7998807" cy="2511391"/>
          </a:xfrm>
        </p:spPr>
        <p:txBody>
          <a:bodyPr vert="horz" lIns="91440" tIns="45720" rIns="91440" bIns="45720" rtlCol="0" anchor="t">
            <a:normAutofit lnSpcReduction="10000"/>
          </a:bodyPr>
          <a:lstStyle/>
          <a:p>
            <a:pPr marL="342900" indent="-342900">
              <a:buFont typeface="Arial" panose="020B0604020202020204" pitchFamily="34" charset="0"/>
              <a:buChar char="•"/>
            </a:pPr>
            <a:r>
              <a:rPr lang="en-US" sz="2000" dirty="0">
                <a:latin typeface="Open Sans"/>
                <a:ea typeface="Open Sans" panose="020B0606030504020204" pitchFamily="34" charset="0"/>
                <a:cs typeface="Open Sans" panose="020B0606030504020204" pitchFamily="34" charset="0"/>
              </a:rPr>
              <a:t>Non-synchronous technologies do not produce the same amount of energy all the time, </a:t>
            </a:r>
            <a:r>
              <a:rPr lang="en-US" sz="2000" dirty="0" err="1">
                <a:latin typeface="Open Sans"/>
                <a:ea typeface="Open Sans" panose="020B0606030504020204" pitchFamily="34" charset="0"/>
                <a:cs typeface="Open Sans" panose="020B0606030504020204" pitchFamily="34" charset="0"/>
              </a:rPr>
              <a:t>eg.</a:t>
            </a:r>
            <a:r>
              <a:rPr lang="en-US" sz="2000" dirty="0">
                <a:latin typeface="Open Sans"/>
                <a:ea typeface="Open Sans" panose="020B0606030504020204" pitchFamily="34" charset="0"/>
                <a:cs typeface="Open Sans" panose="020B0606030504020204" pitchFamily="34" charset="0"/>
              </a:rPr>
              <a:t> wind, solar.</a:t>
            </a:r>
          </a:p>
          <a:p>
            <a:pPr marL="342900" indent="-342900">
              <a:buFont typeface="Arial" panose="020B0604020202020204" pitchFamily="34" charset="0"/>
              <a:buChar char="•"/>
            </a:pPr>
            <a:r>
              <a:rPr lang="en-US" sz="2000" dirty="0">
                <a:latin typeface="Open Sans"/>
                <a:ea typeface="Open Sans" panose="020B0606030504020204" pitchFamily="34" charset="0"/>
                <a:cs typeface="Open Sans" panose="020B0606030504020204" pitchFamily="34" charset="0"/>
              </a:rPr>
              <a:t>Synchronous technologies can, </a:t>
            </a:r>
            <a:r>
              <a:rPr lang="en-US" sz="2000" dirty="0" err="1">
                <a:latin typeface="Open Sans"/>
                <a:ea typeface="Open Sans" panose="020B0606030504020204" pitchFamily="34" charset="0"/>
                <a:cs typeface="Open Sans" panose="020B0606030504020204" pitchFamily="34" charset="0"/>
              </a:rPr>
              <a:t>eg.</a:t>
            </a:r>
            <a:r>
              <a:rPr lang="en-US" sz="2000" dirty="0">
                <a:latin typeface="Open Sans"/>
                <a:ea typeface="Open Sans" panose="020B0606030504020204" pitchFamily="34" charset="0"/>
                <a:cs typeface="Open Sans" panose="020B0606030504020204" pitchFamily="34" charset="0"/>
              </a:rPr>
              <a:t> coal and gas.</a:t>
            </a:r>
          </a:p>
          <a:p>
            <a:pPr marL="342900" indent="-342900">
              <a:buFont typeface="Arial" panose="020B0604020202020204" pitchFamily="34" charset="0"/>
              <a:buChar char="•"/>
            </a:pPr>
            <a:r>
              <a:rPr lang="en-US" sz="2000" dirty="0">
                <a:latin typeface="Open Sans"/>
                <a:ea typeface="Open Sans" panose="020B0606030504020204" pitchFamily="34" charset="0"/>
                <a:cs typeface="Open Sans" panose="020B0606030504020204" pitchFamily="34" charset="0"/>
              </a:rPr>
              <a:t>Maximum non-synchronous share use is defined in master</a:t>
            </a:r>
            <a:endParaRPr lang="en-US" sz="2000" dirty="0">
              <a:latin typeface="Open Sans"/>
            </a:endParaRPr>
          </a:p>
          <a:p>
            <a:pPr marL="342900" indent="-342900">
              <a:buFont typeface="Arial" panose="020B0604020202020204" pitchFamily="34" charset="0"/>
              <a:buChar char="•"/>
            </a:pPr>
            <a:r>
              <a:rPr lang="en-US" sz="2000" dirty="0">
                <a:latin typeface="Open Sans"/>
                <a:ea typeface="Open Sans" panose="020B0606030504020204" pitchFamily="34" charset="0"/>
                <a:cs typeface="Open Sans" panose="020B0606030504020204" pitchFamily="34" charset="0"/>
              </a:rPr>
              <a:t>Defined for single node or node group.</a:t>
            </a:r>
          </a:p>
          <a:p>
            <a:pPr marL="342900" indent="-342900">
              <a:buFont typeface="Arial" panose="020B0604020202020204" pitchFamily="34" charset="0"/>
              <a:buChar char="•"/>
            </a:pPr>
            <a:r>
              <a:rPr lang="en-US" sz="2000" dirty="0">
                <a:latin typeface="Open Sans" panose="020B0606030504020204" pitchFamily="34" charset="0"/>
                <a:ea typeface="Open Sans" panose="020B0606030504020204" pitchFamily="34" charset="0"/>
                <a:cs typeface="Open Sans" panose="020B0606030504020204" pitchFamily="34" charset="0"/>
              </a:rPr>
              <a:t>Units are flagged as synchronous (0) or non-synchronous (1) in </a:t>
            </a:r>
            <a:r>
              <a:rPr lang="en-US" sz="2000" dirty="0" err="1">
                <a:latin typeface="Open Sans" panose="020B0606030504020204" pitchFamily="34" charset="0"/>
                <a:ea typeface="Open Sans" panose="020B0606030504020204" pitchFamily="34" charset="0"/>
                <a:cs typeface="Open Sans" panose="020B0606030504020204" pitchFamily="34" charset="0"/>
              </a:rPr>
              <a:t>unitType</a:t>
            </a:r>
            <a:r>
              <a:rPr lang="en-US" sz="2000" dirty="0">
                <a:latin typeface="Open Sans" panose="020B0606030504020204" pitchFamily="34" charset="0"/>
                <a:ea typeface="Open Sans" panose="020B0606030504020204" pitchFamily="34" charset="0"/>
                <a:cs typeface="Open Sans" panose="020B0606030504020204" pitchFamily="34" charset="0"/>
              </a:rPr>
              <a:t> sheet.</a:t>
            </a:r>
          </a:p>
        </p:txBody>
      </p:sp>
      <p:pic>
        <p:nvPicPr>
          <p:cNvPr id="6" name="Picture 5" descr="Table&#10;&#10;Description automatically generated with medium confidence">
            <a:extLst>
              <a:ext uri="{FF2B5EF4-FFF2-40B4-BE49-F238E27FC236}">
                <a16:creationId xmlns:a16="http://schemas.microsoft.com/office/drawing/2014/main" id="{29FE3216-EAB7-2ACA-BCBC-1BED4DE49BF5}"/>
              </a:ext>
            </a:extLst>
          </p:cNvPr>
          <p:cNvPicPr>
            <a:picLocks noChangeAspect="1"/>
          </p:cNvPicPr>
          <p:nvPr/>
        </p:nvPicPr>
        <p:blipFill>
          <a:blip r:embed="rId3"/>
          <a:stretch>
            <a:fillRect/>
          </a:stretch>
        </p:blipFill>
        <p:spPr>
          <a:xfrm>
            <a:off x="8735342" y="785638"/>
            <a:ext cx="2971712" cy="5158444"/>
          </a:xfrm>
          <a:prstGeom prst="rect">
            <a:avLst/>
          </a:prstGeom>
        </p:spPr>
      </p:pic>
      <p:sp>
        <p:nvSpPr>
          <p:cNvPr id="7" name="Oval 6">
            <a:extLst>
              <a:ext uri="{FF2B5EF4-FFF2-40B4-BE49-F238E27FC236}">
                <a16:creationId xmlns:a16="http://schemas.microsoft.com/office/drawing/2014/main" id="{82BCC68D-F11E-D480-935E-82F72388E12B}"/>
              </a:ext>
            </a:extLst>
          </p:cNvPr>
          <p:cNvSpPr/>
          <p:nvPr/>
        </p:nvSpPr>
        <p:spPr>
          <a:xfrm>
            <a:off x="8398956" y="4105239"/>
            <a:ext cx="3459304" cy="430887"/>
          </a:xfrm>
          <a:prstGeom prst="ellipse">
            <a:avLst/>
          </a:prstGeom>
          <a:noFill/>
          <a:ln w="31750">
            <a:solidFill>
              <a:schemeClr val="accent2"/>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8" name="TextBox 7">
            <a:extLst>
              <a:ext uri="{FF2B5EF4-FFF2-40B4-BE49-F238E27FC236}">
                <a16:creationId xmlns:a16="http://schemas.microsoft.com/office/drawing/2014/main" id="{73DD0CE6-5B1A-B279-8C0B-FFD875931F52}"/>
              </a:ext>
            </a:extLst>
          </p:cNvPr>
          <p:cNvSpPr txBox="1"/>
          <p:nvPr/>
        </p:nvSpPr>
        <p:spPr>
          <a:xfrm>
            <a:off x="8688209" y="5881637"/>
            <a:ext cx="2804531" cy="430887"/>
          </a:xfrm>
          <a:prstGeom prst="rect">
            <a:avLst/>
          </a:prstGeom>
          <a:noFill/>
        </p:spPr>
        <p:txBody>
          <a:bodyPr wrap="square" rtlCol="0">
            <a:spAutoFit/>
          </a:bodyPr>
          <a:lstStyle/>
          <a:p>
            <a:r>
              <a:rPr lang="en-US" sz="1100" dirty="0">
                <a:latin typeface="Open Sans" panose="020B0606030504020204" pitchFamily="34" charset="0"/>
                <a:ea typeface="Open Sans" panose="020B0606030504020204" pitchFamily="34" charset="0"/>
                <a:cs typeface="Open Sans" panose="020B0606030504020204" pitchFamily="34" charset="0"/>
              </a:rPr>
              <a:t>master sheet, </a:t>
            </a:r>
          </a:p>
          <a:p>
            <a:pPr algn="ctr"/>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9" name="Oval 8">
            <a:extLst>
              <a:ext uri="{FF2B5EF4-FFF2-40B4-BE49-F238E27FC236}">
                <a16:creationId xmlns:a16="http://schemas.microsoft.com/office/drawing/2014/main" id="{911B6DE9-AA0C-2AC4-F78D-AFB3C458F2D3}"/>
              </a:ext>
            </a:extLst>
          </p:cNvPr>
          <p:cNvSpPr/>
          <p:nvPr/>
        </p:nvSpPr>
        <p:spPr>
          <a:xfrm>
            <a:off x="8268060" y="542918"/>
            <a:ext cx="420149" cy="420895"/>
          </a:xfrm>
          <a:prstGeom prst="ellipse">
            <a:avLst/>
          </a:prstGeom>
          <a:noFill/>
          <a:ln w="28575"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r>
              <a:rPr lang="en-US">
                <a:solidFill>
                  <a:sysClr val="windowText" lastClr="000000"/>
                </a:solidFill>
              </a:rPr>
              <a:t>1</a:t>
            </a:r>
          </a:p>
        </p:txBody>
      </p:sp>
      <p:pic>
        <p:nvPicPr>
          <p:cNvPr id="10" name="Picture 9" descr="Table, timeline&#10;&#10;Description automatically generated">
            <a:extLst>
              <a:ext uri="{FF2B5EF4-FFF2-40B4-BE49-F238E27FC236}">
                <a16:creationId xmlns:a16="http://schemas.microsoft.com/office/drawing/2014/main" id="{CBB33E40-E048-1A7D-41E1-077BB63FB50F}"/>
              </a:ext>
            </a:extLst>
          </p:cNvPr>
          <p:cNvPicPr>
            <a:picLocks noChangeAspect="1"/>
          </p:cNvPicPr>
          <p:nvPr/>
        </p:nvPicPr>
        <p:blipFill>
          <a:blip r:embed="rId4"/>
          <a:stretch>
            <a:fillRect/>
          </a:stretch>
        </p:blipFill>
        <p:spPr>
          <a:xfrm>
            <a:off x="5460876" y="4334588"/>
            <a:ext cx="2755762" cy="1879454"/>
          </a:xfrm>
          <a:prstGeom prst="rect">
            <a:avLst/>
          </a:prstGeom>
        </p:spPr>
      </p:pic>
      <p:pic>
        <p:nvPicPr>
          <p:cNvPr id="11" name="Picture 10" descr="Text&#10;&#10;Description automatically generated">
            <a:extLst>
              <a:ext uri="{FF2B5EF4-FFF2-40B4-BE49-F238E27FC236}">
                <a16:creationId xmlns:a16="http://schemas.microsoft.com/office/drawing/2014/main" id="{6643CC09-B8D7-8092-872F-55CEBFAD3E40}"/>
              </a:ext>
            </a:extLst>
          </p:cNvPr>
          <p:cNvPicPr>
            <a:picLocks noChangeAspect="1"/>
          </p:cNvPicPr>
          <p:nvPr/>
        </p:nvPicPr>
        <p:blipFill>
          <a:blip r:embed="rId5"/>
          <a:stretch>
            <a:fillRect/>
          </a:stretch>
        </p:blipFill>
        <p:spPr>
          <a:xfrm>
            <a:off x="2921064" y="4147034"/>
            <a:ext cx="2262171" cy="2108803"/>
          </a:xfrm>
          <a:prstGeom prst="rect">
            <a:avLst/>
          </a:prstGeom>
        </p:spPr>
      </p:pic>
      <p:sp>
        <p:nvSpPr>
          <p:cNvPr id="12" name="Oval 11">
            <a:extLst>
              <a:ext uri="{FF2B5EF4-FFF2-40B4-BE49-F238E27FC236}">
                <a16:creationId xmlns:a16="http://schemas.microsoft.com/office/drawing/2014/main" id="{D8E9BE80-613C-177E-9808-AA2E8DC37AC7}"/>
              </a:ext>
            </a:extLst>
          </p:cNvPr>
          <p:cNvSpPr/>
          <p:nvPr/>
        </p:nvSpPr>
        <p:spPr>
          <a:xfrm>
            <a:off x="5397755" y="3936086"/>
            <a:ext cx="304184" cy="304724"/>
          </a:xfrm>
          <a:prstGeom prst="ellipse">
            <a:avLst/>
          </a:prstGeom>
          <a:noFill/>
          <a:ln w="28575"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lIns="91440" tIns="45720" rIns="91440" bIns="45720" rtlCol="0" anchor="ctr"/>
          <a:lstStyle/>
          <a:p>
            <a:pPr algn="ctr"/>
            <a:r>
              <a:rPr lang="en-US">
                <a:solidFill>
                  <a:schemeClr val="tx1"/>
                </a:solidFill>
                <a:cs typeface="Calibri"/>
              </a:rPr>
              <a:t>4</a:t>
            </a:r>
          </a:p>
        </p:txBody>
      </p:sp>
      <p:sp>
        <p:nvSpPr>
          <p:cNvPr id="13" name="Oval 12">
            <a:extLst>
              <a:ext uri="{FF2B5EF4-FFF2-40B4-BE49-F238E27FC236}">
                <a16:creationId xmlns:a16="http://schemas.microsoft.com/office/drawing/2014/main" id="{1818835F-6DD6-D41F-3049-288ED9BE692F}"/>
              </a:ext>
            </a:extLst>
          </p:cNvPr>
          <p:cNvSpPr/>
          <p:nvPr/>
        </p:nvSpPr>
        <p:spPr>
          <a:xfrm>
            <a:off x="2918955" y="3842309"/>
            <a:ext cx="304184" cy="304724"/>
          </a:xfrm>
          <a:prstGeom prst="ellipse">
            <a:avLst/>
          </a:prstGeom>
          <a:noFill/>
          <a:ln w="28575"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lIns="91440" tIns="45720" rIns="91440" bIns="45720" rtlCol="0" anchor="ctr"/>
          <a:lstStyle/>
          <a:p>
            <a:pPr algn="ctr"/>
            <a:r>
              <a:rPr lang="en-US" dirty="0">
                <a:solidFill>
                  <a:schemeClr val="tx1"/>
                </a:solidFill>
              </a:rPr>
              <a:t>3</a:t>
            </a:r>
            <a:endParaRPr lang="en-US" dirty="0">
              <a:solidFill>
                <a:schemeClr val="tx1"/>
              </a:solidFill>
              <a:cs typeface="Calibri"/>
            </a:endParaRPr>
          </a:p>
        </p:txBody>
      </p:sp>
      <p:pic>
        <p:nvPicPr>
          <p:cNvPr id="14" name="Picture 13" descr="A picture containing chart&#10;&#10;Description automatically generated">
            <a:extLst>
              <a:ext uri="{FF2B5EF4-FFF2-40B4-BE49-F238E27FC236}">
                <a16:creationId xmlns:a16="http://schemas.microsoft.com/office/drawing/2014/main" id="{3D661480-FC87-ABE7-DC86-7AC1E989C25D}"/>
              </a:ext>
            </a:extLst>
          </p:cNvPr>
          <p:cNvPicPr>
            <a:picLocks noChangeAspect="1"/>
          </p:cNvPicPr>
          <p:nvPr/>
        </p:nvPicPr>
        <p:blipFill>
          <a:blip r:embed="rId6"/>
          <a:stretch>
            <a:fillRect/>
          </a:stretch>
        </p:blipFill>
        <p:spPr>
          <a:xfrm>
            <a:off x="563230" y="4022776"/>
            <a:ext cx="2192644" cy="2233061"/>
          </a:xfrm>
          <a:prstGeom prst="rect">
            <a:avLst/>
          </a:prstGeom>
        </p:spPr>
      </p:pic>
      <p:sp>
        <p:nvSpPr>
          <p:cNvPr id="15" name="TextBox 14">
            <a:extLst>
              <a:ext uri="{FF2B5EF4-FFF2-40B4-BE49-F238E27FC236}">
                <a16:creationId xmlns:a16="http://schemas.microsoft.com/office/drawing/2014/main" id="{388D0756-A71E-1D7D-45C2-1BEBA37D4F20}"/>
              </a:ext>
            </a:extLst>
          </p:cNvPr>
          <p:cNvSpPr txBox="1"/>
          <p:nvPr/>
        </p:nvSpPr>
        <p:spPr>
          <a:xfrm>
            <a:off x="514727" y="6286026"/>
            <a:ext cx="3472425" cy="261610"/>
          </a:xfrm>
          <a:prstGeom prst="rect">
            <a:avLst/>
          </a:prstGeom>
          <a:noFill/>
        </p:spPr>
        <p:txBody>
          <a:bodyPr wrap="none" rtlCol="0">
            <a:spAutoFit/>
          </a:bodyPr>
          <a:lstStyle/>
          <a:p>
            <a:r>
              <a:rPr lang="en-US" sz="1100" dirty="0" err="1"/>
              <a:t>unitType</a:t>
            </a:r>
            <a:r>
              <a:rPr lang="en-US" sz="1100" dirty="0"/>
              <a:t> sheet + </a:t>
            </a:r>
            <a:r>
              <a:rPr lang="en-US" sz="1100" dirty="0" err="1"/>
              <a:t>nodeGroup</a:t>
            </a:r>
            <a:r>
              <a:rPr lang="en-US" sz="1100" dirty="0"/>
              <a:t> sheet + </a:t>
            </a:r>
            <a:r>
              <a:rPr lang="en-US" sz="1100" dirty="0" err="1"/>
              <a:t>gridNode</a:t>
            </a:r>
            <a:r>
              <a:rPr lang="en-US" sz="1100" dirty="0"/>
              <a:t> sheet</a:t>
            </a:r>
          </a:p>
        </p:txBody>
      </p:sp>
      <p:sp>
        <p:nvSpPr>
          <p:cNvPr id="16" name="Oval 15">
            <a:extLst>
              <a:ext uri="{FF2B5EF4-FFF2-40B4-BE49-F238E27FC236}">
                <a16:creationId xmlns:a16="http://schemas.microsoft.com/office/drawing/2014/main" id="{F0A258D1-0E3C-28F8-10D0-8FBF42D5DD26}"/>
              </a:ext>
            </a:extLst>
          </p:cNvPr>
          <p:cNvSpPr/>
          <p:nvPr/>
        </p:nvSpPr>
        <p:spPr>
          <a:xfrm>
            <a:off x="195391" y="4029863"/>
            <a:ext cx="304184" cy="304724"/>
          </a:xfrm>
          <a:prstGeom prst="ellipse">
            <a:avLst/>
          </a:prstGeom>
          <a:noFill/>
          <a:ln w="28575"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r>
              <a:rPr lang="en-US">
                <a:solidFill>
                  <a:sysClr val="windowText" lastClr="000000"/>
                </a:solidFill>
              </a:rPr>
              <a:t>2</a:t>
            </a:r>
          </a:p>
        </p:txBody>
      </p:sp>
      <p:sp>
        <p:nvSpPr>
          <p:cNvPr id="18" name="TextBox 17">
            <a:extLst>
              <a:ext uri="{FF2B5EF4-FFF2-40B4-BE49-F238E27FC236}">
                <a16:creationId xmlns:a16="http://schemas.microsoft.com/office/drawing/2014/main" id="{5E50DBB2-6714-A9A9-EEFE-D189EB10E121}"/>
              </a:ext>
            </a:extLst>
          </p:cNvPr>
          <p:cNvSpPr txBox="1"/>
          <p:nvPr/>
        </p:nvSpPr>
        <p:spPr>
          <a:xfrm>
            <a:off x="9937028" y="6204461"/>
            <a:ext cx="2823029"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b="1" dirty="0">
                <a:solidFill>
                  <a:srgbClr val="1D1C1D"/>
                </a:solidFill>
                <a:latin typeface="Open Sans"/>
              </a:rPr>
              <a:t>Source:</a:t>
            </a:r>
            <a:r>
              <a:rPr lang="en-US" sz="1000" dirty="0">
                <a:solidFill>
                  <a:srgbClr val="1D1C1D"/>
                </a:solidFill>
                <a:latin typeface="Open Sans"/>
              </a:rPr>
              <a:t>  IRENA (2020)</a:t>
            </a:r>
            <a:endParaRPr lang="en-US" sz="1000" dirty="0">
              <a:latin typeface="Open Sans"/>
            </a:endParaRPr>
          </a:p>
        </p:txBody>
      </p:sp>
    </p:spTree>
    <p:extLst>
      <p:ext uri="{BB962C8B-B14F-4D97-AF65-F5344CB8AC3E}">
        <p14:creationId xmlns:p14="http://schemas.microsoft.com/office/powerpoint/2010/main" val="14245691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66">
          <a:extLst>
            <a:ext uri="{FF2B5EF4-FFF2-40B4-BE49-F238E27FC236}">
              <a16:creationId xmlns:a16="http://schemas.microsoft.com/office/drawing/2014/main" id="{BD7A312D-866C-2825-2C5F-B977DA7DFA5B}"/>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EA76AB48-933B-9E38-2D44-ED5E299B1798}"/>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25</a:t>
            </a:fld>
            <a:endParaRPr lang="sv-SE" sz="1000" b="1" dirty="0">
              <a:solidFill>
                <a:schemeClr val="bg1"/>
              </a:solidFill>
            </a:endParaRPr>
          </a:p>
        </p:txBody>
      </p:sp>
      <p:sp>
        <p:nvSpPr>
          <p:cNvPr id="2" name="Rectangle 1">
            <a:extLst>
              <a:ext uri="{FF2B5EF4-FFF2-40B4-BE49-F238E27FC236}">
                <a16:creationId xmlns:a16="http://schemas.microsoft.com/office/drawing/2014/main" id="{98128FA0-F6C8-2521-DAA1-ADD478E42AB2}"/>
              </a:ext>
            </a:extLst>
          </p:cNvPr>
          <p:cNvSpPr/>
          <p:nvPr/>
        </p:nvSpPr>
        <p:spPr>
          <a:xfrm>
            <a:off x="618554" y="1016783"/>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3.4.4 Minimum inertia limit</a:t>
            </a:r>
          </a:p>
        </p:txBody>
      </p:sp>
      <p:sp>
        <p:nvSpPr>
          <p:cNvPr id="4" name="Title 10">
            <a:extLst>
              <a:ext uri="{FF2B5EF4-FFF2-40B4-BE49-F238E27FC236}">
                <a16:creationId xmlns:a16="http://schemas.microsoft.com/office/drawing/2014/main" id="{7AEB3A24-5F27-281C-D728-A1DC10696CF5}"/>
              </a:ext>
            </a:extLst>
          </p:cNvPr>
          <p:cNvSpPr txBox="1">
            <a:spLocks/>
          </p:cNvSpPr>
          <p:nvPr/>
        </p:nvSpPr>
        <p:spPr>
          <a:xfrm>
            <a:off x="484946" y="-458231"/>
            <a:ext cx="9452082"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3.4 </a:t>
            </a:r>
            <a:r>
              <a:rPr lang="en-GB" sz="4400" dirty="0" err="1">
                <a:latin typeface="Open Sans"/>
                <a:ea typeface="Open Sans" panose="020B0606030504020204" pitchFamily="34" charset="0"/>
                <a:cs typeface="Open Sans" panose="020B0606030504020204" pitchFamily="34" charset="0"/>
                <a:sym typeface="Bodoni SvtyTwo ITC TT-Book"/>
              </a:rPr>
              <a:t>FlexTool</a:t>
            </a:r>
            <a:r>
              <a:rPr lang="en-GB" sz="4400" dirty="0">
                <a:latin typeface="Open Sans"/>
                <a:ea typeface="Open Sans" panose="020B0606030504020204" pitchFamily="34" charset="0"/>
                <a:cs typeface="Open Sans" panose="020B0606030504020204" pitchFamily="34" charset="0"/>
                <a:sym typeface="Bodoni SvtyTwo ITC TT-Book"/>
              </a:rPr>
              <a:t> Inputs</a:t>
            </a:r>
          </a:p>
        </p:txBody>
      </p:sp>
      <p:sp>
        <p:nvSpPr>
          <p:cNvPr id="5" name="Content Placeholder 8">
            <a:extLst>
              <a:ext uri="{FF2B5EF4-FFF2-40B4-BE49-F238E27FC236}">
                <a16:creationId xmlns:a16="http://schemas.microsoft.com/office/drawing/2014/main" id="{5454F814-7D27-CC2E-3F1D-0EEFC4D44DE2}"/>
              </a:ext>
            </a:extLst>
          </p:cNvPr>
          <p:cNvSpPr>
            <a:spLocks noGrp="1"/>
          </p:cNvSpPr>
          <p:nvPr>
            <p:ph idx="1"/>
          </p:nvPr>
        </p:nvSpPr>
        <p:spPr>
          <a:xfrm>
            <a:off x="532840" y="1522833"/>
            <a:ext cx="7020899" cy="3958726"/>
          </a:xfrm>
        </p:spPr>
        <p:txBody>
          <a:bodyPr>
            <a:normAutofit/>
          </a:bodyPr>
          <a:lstStyle/>
          <a:p>
            <a:pPr marL="342900" indent="-342900">
              <a:buFont typeface="Arial" panose="020B0604020202020204" pitchFamily="34" charset="0"/>
              <a:buChar char="•"/>
            </a:pPr>
            <a:r>
              <a:rPr lang="en-US" sz="2200" dirty="0">
                <a:latin typeface="Open Sans" panose="020B0606030504020204" pitchFamily="34" charset="0"/>
                <a:ea typeface="Open Sans" panose="020B0606030504020204" pitchFamily="34" charset="0"/>
                <a:cs typeface="Open Sans" panose="020B0606030504020204" pitchFamily="34" charset="0"/>
              </a:rPr>
              <a:t>The minimum inertia limit is activated from the master sheet in input data.</a:t>
            </a:r>
          </a:p>
          <a:p>
            <a:pPr marL="342900" indent="-342900">
              <a:buFont typeface="Arial" panose="020B0604020202020204" pitchFamily="34" charset="0"/>
              <a:buChar char="•"/>
            </a:pPr>
            <a:r>
              <a:rPr lang="en-US" sz="2200" dirty="0">
                <a:latin typeface="Open Sans" panose="020B0606030504020204" pitchFamily="34" charset="0"/>
                <a:ea typeface="Open Sans" panose="020B0606030504020204" pitchFamily="34" charset="0"/>
                <a:cs typeface="Open Sans" panose="020B0606030504020204" pitchFamily="34" charset="0"/>
              </a:rPr>
              <a:t>Defined only for node groups</a:t>
            </a:r>
          </a:p>
          <a:p>
            <a:pPr marL="342900" indent="-342900">
              <a:buFont typeface="Arial" panose="020B0604020202020204" pitchFamily="34" charset="0"/>
              <a:buChar char="•"/>
            </a:pPr>
            <a:r>
              <a:rPr lang="en-US" sz="2200" dirty="0">
                <a:latin typeface="Open Sans" panose="020B0606030504020204" pitchFamily="34" charset="0"/>
                <a:ea typeface="Open Sans" panose="020B0606030504020204" pitchFamily="34" charset="0"/>
                <a:cs typeface="Open Sans" panose="020B0606030504020204" pitchFamily="34" charset="0"/>
              </a:rPr>
              <a:t>Inertia constant is constant for each unit defined in </a:t>
            </a:r>
            <a:r>
              <a:rPr lang="en-US" sz="2200" dirty="0" err="1">
                <a:latin typeface="Open Sans" panose="020B0606030504020204" pitchFamily="34" charset="0"/>
                <a:ea typeface="Open Sans" panose="020B0606030504020204" pitchFamily="34" charset="0"/>
                <a:cs typeface="Open Sans" panose="020B0606030504020204" pitchFamily="34" charset="0"/>
              </a:rPr>
              <a:t>unitType</a:t>
            </a:r>
            <a:r>
              <a:rPr lang="en-US" sz="2200" dirty="0">
                <a:latin typeface="Open Sans" panose="020B0606030504020204" pitchFamily="34" charset="0"/>
                <a:ea typeface="Open Sans" panose="020B0606030504020204" pitchFamily="34" charset="0"/>
                <a:cs typeface="Open Sans" panose="020B0606030504020204" pitchFamily="34" charset="0"/>
              </a:rPr>
              <a:t> (MWs/MW)</a:t>
            </a:r>
          </a:p>
        </p:txBody>
      </p:sp>
      <p:pic>
        <p:nvPicPr>
          <p:cNvPr id="6" name="Picture 5" descr="Timeline&#10;&#10;Description automatically generated with medium confidence">
            <a:extLst>
              <a:ext uri="{FF2B5EF4-FFF2-40B4-BE49-F238E27FC236}">
                <a16:creationId xmlns:a16="http://schemas.microsoft.com/office/drawing/2014/main" id="{6029AA4B-EB05-9986-38FE-773E4AFD0A29}"/>
              </a:ext>
            </a:extLst>
          </p:cNvPr>
          <p:cNvPicPr>
            <a:picLocks noChangeAspect="1"/>
          </p:cNvPicPr>
          <p:nvPr/>
        </p:nvPicPr>
        <p:blipFill>
          <a:blip r:embed="rId3"/>
          <a:stretch>
            <a:fillRect/>
          </a:stretch>
        </p:blipFill>
        <p:spPr>
          <a:xfrm>
            <a:off x="667113" y="3613496"/>
            <a:ext cx="2573511" cy="2439074"/>
          </a:xfrm>
          <a:prstGeom prst="rect">
            <a:avLst/>
          </a:prstGeom>
        </p:spPr>
      </p:pic>
      <p:pic>
        <p:nvPicPr>
          <p:cNvPr id="7" name="Picture 6" descr="A picture containing timeline&#10;&#10;Description automatically generated">
            <a:extLst>
              <a:ext uri="{FF2B5EF4-FFF2-40B4-BE49-F238E27FC236}">
                <a16:creationId xmlns:a16="http://schemas.microsoft.com/office/drawing/2014/main" id="{47B407E6-7237-E031-D96A-E72806C4DB92}"/>
              </a:ext>
            </a:extLst>
          </p:cNvPr>
          <p:cNvPicPr>
            <a:picLocks noChangeAspect="1"/>
          </p:cNvPicPr>
          <p:nvPr/>
        </p:nvPicPr>
        <p:blipFill>
          <a:blip r:embed="rId4"/>
          <a:stretch>
            <a:fillRect/>
          </a:stretch>
        </p:blipFill>
        <p:spPr>
          <a:xfrm>
            <a:off x="4194749" y="3592924"/>
            <a:ext cx="2141614" cy="2498551"/>
          </a:xfrm>
          <a:prstGeom prst="rect">
            <a:avLst/>
          </a:prstGeom>
        </p:spPr>
      </p:pic>
      <p:sp>
        <p:nvSpPr>
          <p:cNvPr id="8" name="Oval 7">
            <a:extLst>
              <a:ext uri="{FF2B5EF4-FFF2-40B4-BE49-F238E27FC236}">
                <a16:creationId xmlns:a16="http://schemas.microsoft.com/office/drawing/2014/main" id="{8FF001E3-3223-A92E-A694-3635873A3AEB}"/>
              </a:ext>
            </a:extLst>
          </p:cNvPr>
          <p:cNvSpPr/>
          <p:nvPr/>
        </p:nvSpPr>
        <p:spPr>
          <a:xfrm>
            <a:off x="314370" y="3562427"/>
            <a:ext cx="304184" cy="304724"/>
          </a:xfrm>
          <a:prstGeom prst="ellipse">
            <a:avLst/>
          </a:prstGeom>
          <a:noFill/>
          <a:ln w="2857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r>
              <a:rPr lang="en-US"/>
              <a:t>2</a:t>
            </a:r>
          </a:p>
        </p:txBody>
      </p:sp>
      <p:sp>
        <p:nvSpPr>
          <p:cNvPr id="9" name="Oval 8">
            <a:extLst>
              <a:ext uri="{FF2B5EF4-FFF2-40B4-BE49-F238E27FC236}">
                <a16:creationId xmlns:a16="http://schemas.microsoft.com/office/drawing/2014/main" id="{B5F688E6-2B3D-F4A2-B667-EEF8046EAC56}"/>
              </a:ext>
            </a:extLst>
          </p:cNvPr>
          <p:cNvSpPr/>
          <p:nvPr/>
        </p:nvSpPr>
        <p:spPr>
          <a:xfrm>
            <a:off x="3751879" y="3562427"/>
            <a:ext cx="304184" cy="304724"/>
          </a:xfrm>
          <a:prstGeom prst="ellipse">
            <a:avLst/>
          </a:prstGeom>
          <a:noFill/>
          <a:ln w="2857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r>
              <a:rPr lang="en-US" dirty="0"/>
              <a:t>3</a:t>
            </a:r>
          </a:p>
        </p:txBody>
      </p:sp>
      <p:pic>
        <p:nvPicPr>
          <p:cNvPr id="10" name="Picture 9" descr="Table&#10;&#10;Description automatically generated with medium confidence">
            <a:extLst>
              <a:ext uri="{FF2B5EF4-FFF2-40B4-BE49-F238E27FC236}">
                <a16:creationId xmlns:a16="http://schemas.microsoft.com/office/drawing/2014/main" id="{5EB37782-7A3B-5D30-2A22-563D1B9A6441}"/>
              </a:ext>
            </a:extLst>
          </p:cNvPr>
          <p:cNvPicPr>
            <a:picLocks noChangeAspect="1"/>
          </p:cNvPicPr>
          <p:nvPr/>
        </p:nvPicPr>
        <p:blipFill>
          <a:blip r:embed="rId5"/>
          <a:stretch>
            <a:fillRect/>
          </a:stretch>
        </p:blipFill>
        <p:spPr>
          <a:xfrm>
            <a:off x="8237615" y="506478"/>
            <a:ext cx="3240968" cy="5625831"/>
          </a:xfrm>
          <a:prstGeom prst="rect">
            <a:avLst/>
          </a:prstGeom>
        </p:spPr>
      </p:pic>
      <p:sp>
        <p:nvSpPr>
          <p:cNvPr id="11" name="Oval 10">
            <a:extLst>
              <a:ext uri="{FF2B5EF4-FFF2-40B4-BE49-F238E27FC236}">
                <a16:creationId xmlns:a16="http://schemas.microsoft.com/office/drawing/2014/main" id="{ED919DDF-FAEA-386C-C783-D3738374B174}"/>
              </a:ext>
            </a:extLst>
          </p:cNvPr>
          <p:cNvSpPr/>
          <p:nvPr/>
        </p:nvSpPr>
        <p:spPr>
          <a:xfrm>
            <a:off x="7701759" y="486314"/>
            <a:ext cx="420149" cy="420895"/>
          </a:xfrm>
          <a:prstGeom prst="ellipse">
            <a:avLst/>
          </a:prstGeom>
          <a:noFill/>
          <a:ln w="2857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r>
              <a:rPr lang="en-US"/>
              <a:t>1</a:t>
            </a:r>
          </a:p>
        </p:txBody>
      </p:sp>
      <p:sp>
        <p:nvSpPr>
          <p:cNvPr id="12" name="Oval 11">
            <a:extLst>
              <a:ext uri="{FF2B5EF4-FFF2-40B4-BE49-F238E27FC236}">
                <a16:creationId xmlns:a16="http://schemas.microsoft.com/office/drawing/2014/main" id="{026018D7-140B-B244-B28D-11FF8FAF6DBF}"/>
              </a:ext>
            </a:extLst>
          </p:cNvPr>
          <p:cNvSpPr/>
          <p:nvPr/>
        </p:nvSpPr>
        <p:spPr>
          <a:xfrm>
            <a:off x="7911833" y="4423607"/>
            <a:ext cx="3747327" cy="347176"/>
          </a:xfrm>
          <a:prstGeom prst="ellipse">
            <a:avLst/>
          </a:prstGeom>
          <a:noFill/>
          <a:ln w="31750">
            <a:solidFill>
              <a:schemeClr val="accent2"/>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3" name="TextBox 12">
            <a:extLst>
              <a:ext uri="{FF2B5EF4-FFF2-40B4-BE49-F238E27FC236}">
                <a16:creationId xmlns:a16="http://schemas.microsoft.com/office/drawing/2014/main" id="{8495C807-012B-9ABC-9F0A-2CF5DD0FCF3E}"/>
              </a:ext>
            </a:extLst>
          </p:cNvPr>
          <p:cNvSpPr txBox="1"/>
          <p:nvPr/>
        </p:nvSpPr>
        <p:spPr>
          <a:xfrm>
            <a:off x="532840" y="6150402"/>
            <a:ext cx="2396810" cy="415498"/>
          </a:xfrm>
          <a:prstGeom prst="rect">
            <a:avLst/>
          </a:prstGeom>
          <a:noFill/>
        </p:spPr>
        <p:txBody>
          <a:bodyPr wrap="none" rtlCol="0">
            <a:spAutoFit/>
          </a:bodyPr>
          <a:lstStyle/>
          <a:p>
            <a:r>
              <a:rPr lang="en-US" sz="1050" dirty="0" err="1">
                <a:latin typeface="Open Sans" panose="020B0606030504020204" pitchFamily="34" charset="0"/>
                <a:ea typeface="Open Sans" panose="020B0606030504020204" pitchFamily="34" charset="0"/>
                <a:cs typeface="Open Sans" panose="020B0606030504020204" pitchFamily="34" charset="0"/>
              </a:rPr>
              <a:t>nodeGroup</a:t>
            </a:r>
            <a:r>
              <a:rPr lang="en-US" sz="1050" dirty="0">
                <a:latin typeface="Open Sans" panose="020B0606030504020204" pitchFamily="34" charset="0"/>
                <a:ea typeface="Open Sans" panose="020B0606030504020204" pitchFamily="34" charset="0"/>
                <a:cs typeface="Open Sans" panose="020B0606030504020204" pitchFamily="34" charset="0"/>
              </a:rPr>
              <a:t> sheet + </a:t>
            </a:r>
            <a:r>
              <a:rPr lang="en-US" sz="1050" dirty="0" err="1">
                <a:latin typeface="Open Sans" panose="020B0606030504020204" pitchFamily="34" charset="0"/>
                <a:ea typeface="Open Sans" panose="020B0606030504020204" pitchFamily="34" charset="0"/>
                <a:cs typeface="Open Sans" panose="020B0606030504020204" pitchFamily="34" charset="0"/>
              </a:rPr>
              <a:t>unitType</a:t>
            </a:r>
            <a:r>
              <a:rPr lang="en-US" sz="1050" dirty="0">
                <a:latin typeface="Open Sans" panose="020B0606030504020204" pitchFamily="34" charset="0"/>
                <a:ea typeface="Open Sans" panose="020B0606030504020204" pitchFamily="34" charset="0"/>
                <a:cs typeface="Open Sans" panose="020B0606030504020204" pitchFamily="34" charset="0"/>
              </a:rPr>
              <a:t> sheet,</a:t>
            </a:r>
          </a:p>
          <a:p>
            <a:endParaRPr lang="en-US" sz="1050" dirty="0">
              <a:latin typeface="Open Sans" panose="020B0606030504020204" pitchFamily="34" charset="0"/>
              <a:ea typeface="Open Sans" panose="020B0606030504020204" pitchFamily="34" charset="0"/>
              <a:cs typeface="Open Sans" panose="020B0606030504020204" pitchFamily="34" charset="0"/>
            </a:endParaRPr>
          </a:p>
        </p:txBody>
      </p:sp>
      <p:sp>
        <p:nvSpPr>
          <p:cNvPr id="14" name="TextBox 13">
            <a:extLst>
              <a:ext uri="{FF2B5EF4-FFF2-40B4-BE49-F238E27FC236}">
                <a16:creationId xmlns:a16="http://schemas.microsoft.com/office/drawing/2014/main" id="{351A28C9-3B15-66C2-7C04-BD04144E0AE9}"/>
              </a:ext>
            </a:extLst>
          </p:cNvPr>
          <p:cNvSpPr txBox="1"/>
          <p:nvPr/>
        </p:nvSpPr>
        <p:spPr>
          <a:xfrm>
            <a:off x="8188762" y="6039860"/>
            <a:ext cx="2804531" cy="253916"/>
          </a:xfrm>
          <a:prstGeom prst="rect">
            <a:avLst/>
          </a:prstGeom>
          <a:noFill/>
        </p:spPr>
        <p:txBody>
          <a:bodyPr wrap="square" rtlCol="0">
            <a:spAutoFit/>
          </a:bodyPr>
          <a:lstStyle/>
          <a:p>
            <a:r>
              <a:rPr lang="en-US" sz="1050" dirty="0">
                <a:latin typeface="Open Sans" panose="020B0606030504020204" pitchFamily="34" charset="0"/>
                <a:ea typeface="Open Sans" panose="020B0606030504020204" pitchFamily="34" charset="0"/>
                <a:cs typeface="Open Sans" panose="020B0606030504020204" pitchFamily="34" charset="0"/>
              </a:rPr>
              <a:t>master sheet</a:t>
            </a:r>
            <a:endParaRPr lang="en-US" sz="1600" dirty="0">
              <a:latin typeface="Open Sans" panose="020B0606030504020204" pitchFamily="34" charset="0"/>
              <a:ea typeface="Open Sans" panose="020B0606030504020204" pitchFamily="34" charset="0"/>
              <a:cs typeface="Open Sans" panose="020B0606030504020204" pitchFamily="34" charset="0"/>
            </a:endParaRPr>
          </a:p>
        </p:txBody>
      </p:sp>
      <p:sp>
        <p:nvSpPr>
          <p:cNvPr id="15" name="TextBox 14">
            <a:extLst>
              <a:ext uri="{FF2B5EF4-FFF2-40B4-BE49-F238E27FC236}">
                <a16:creationId xmlns:a16="http://schemas.microsoft.com/office/drawing/2014/main" id="{748BF37F-29FF-76F2-9896-A0E377188CB9}"/>
              </a:ext>
            </a:extLst>
          </p:cNvPr>
          <p:cNvSpPr txBox="1"/>
          <p:nvPr/>
        </p:nvSpPr>
        <p:spPr>
          <a:xfrm>
            <a:off x="9937028" y="6270721"/>
            <a:ext cx="2823029"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b="1" dirty="0">
                <a:solidFill>
                  <a:srgbClr val="1D1C1D"/>
                </a:solidFill>
                <a:latin typeface="Open Sans"/>
              </a:rPr>
              <a:t>Source:</a:t>
            </a:r>
            <a:r>
              <a:rPr lang="en-US" sz="1000" dirty="0">
                <a:solidFill>
                  <a:srgbClr val="1D1C1D"/>
                </a:solidFill>
                <a:latin typeface="Open Sans"/>
              </a:rPr>
              <a:t>  IRENA (2020)</a:t>
            </a:r>
            <a:endParaRPr lang="en-US" sz="1000" dirty="0">
              <a:latin typeface="Open Sans"/>
            </a:endParaRPr>
          </a:p>
        </p:txBody>
      </p:sp>
    </p:spTree>
    <p:extLst>
      <p:ext uri="{BB962C8B-B14F-4D97-AF65-F5344CB8AC3E}">
        <p14:creationId xmlns:p14="http://schemas.microsoft.com/office/powerpoint/2010/main" val="4016484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66">
          <a:extLst>
            <a:ext uri="{FF2B5EF4-FFF2-40B4-BE49-F238E27FC236}">
              <a16:creationId xmlns:a16="http://schemas.microsoft.com/office/drawing/2014/main" id="{CB42A531-2015-54C4-C4B1-54E145566612}"/>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EC5FD161-916C-B1D2-A956-69258F6A16E2}"/>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26</a:t>
            </a:fld>
            <a:endParaRPr lang="sv-SE" sz="1000" b="1" dirty="0">
              <a:solidFill>
                <a:schemeClr val="bg1"/>
              </a:solidFill>
            </a:endParaRPr>
          </a:p>
        </p:txBody>
      </p:sp>
      <p:sp>
        <p:nvSpPr>
          <p:cNvPr id="2" name="Rectangle 1">
            <a:extLst>
              <a:ext uri="{FF2B5EF4-FFF2-40B4-BE49-F238E27FC236}">
                <a16:creationId xmlns:a16="http://schemas.microsoft.com/office/drawing/2014/main" id="{08403AB7-4224-BD30-8C72-C7D9DD33D60A}"/>
              </a:ext>
            </a:extLst>
          </p:cNvPr>
          <p:cNvSpPr/>
          <p:nvPr/>
        </p:nvSpPr>
        <p:spPr>
          <a:xfrm>
            <a:off x="618554" y="1016783"/>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3.4.5 Unit constraints in dispatch mode</a:t>
            </a:r>
          </a:p>
        </p:txBody>
      </p:sp>
      <p:sp>
        <p:nvSpPr>
          <p:cNvPr id="4" name="Title 10">
            <a:extLst>
              <a:ext uri="{FF2B5EF4-FFF2-40B4-BE49-F238E27FC236}">
                <a16:creationId xmlns:a16="http://schemas.microsoft.com/office/drawing/2014/main" id="{644542A2-B788-01A8-750D-A6BE87885063}"/>
              </a:ext>
            </a:extLst>
          </p:cNvPr>
          <p:cNvSpPr txBox="1">
            <a:spLocks/>
          </p:cNvSpPr>
          <p:nvPr/>
        </p:nvSpPr>
        <p:spPr>
          <a:xfrm>
            <a:off x="484946" y="-458231"/>
            <a:ext cx="9452082"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3.4 </a:t>
            </a:r>
            <a:r>
              <a:rPr lang="en-GB" sz="4400" dirty="0" err="1">
                <a:latin typeface="Open Sans"/>
                <a:ea typeface="Open Sans" panose="020B0606030504020204" pitchFamily="34" charset="0"/>
                <a:cs typeface="Open Sans" panose="020B0606030504020204" pitchFamily="34" charset="0"/>
                <a:sym typeface="Bodoni SvtyTwo ITC TT-Book"/>
              </a:rPr>
              <a:t>FlexTool</a:t>
            </a:r>
            <a:r>
              <a:rPr lang="en-GB" sz="4400" dirty="0">
                <a:latin typeface="Open Sans"/>
                <a:ea typeface="Open Sans" panose="020B0606030504020204" pitchFamily="34" charset="0"/>
                <a:cs typeface="Open Sans" panose="020B0606030504020204" pitchFamily="34" charset="0"/>
                <a:sym typeface="Bodoni SvtyTwo ITC TT-Book"/>
              </a:rPr>
              <a:t> Inputs</a:t>
            </a:r>
          </a:p>
        </p:txBody>
      </p:sp>
      <p:sp>
        <p:nvSpPr>
          <p:cNvPr id="5" name="Content Placeholder 8">
            <a:extLst>
              <a:ext uri="{FF2B5EF4-FFF2-40B4-BE49-F238E27FC236}">
                <a16:creationId xmlns:a16="http://schemas.microsoft.com/office/drawing/2014/main" id="{5382C687-6B8E-0B5D-3741-F440140D60AB}"/>
              </a:ext>
            </a:extLst>
          </p:cNvPr>
          <p:cNvSpPr txBox="1">
            <a:spLocks/>
          </p:cNvSpPr>
          <p:nvPr/>
        </p:nvSpPr>
        <p:spPr>
          <a:xfrm>
            <a:off x="484946" y="1482725"/>
            <a:ext cx="11160954" cy="388680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Tx/>
            </a:pPr>
            <a:r>
              <a:rPr lang="en-US" sz="2200">
                <a:latin typeface="Open Sans"/>
                <a:ea typeface="Open Sans" panose="020B0606030504020204" pitchFamily="34" charset="0"/>
                <a:cs typeface="Open Sans" panose="020B0606030504020204" pitchFamily="34" charset="0"/>
              </a:rPr>
              <a:t>The main constraints and equations for units in dispatch mode are:</a:t>
            </a:r>
          </a:p>
          <a:p>
            <a:pPr lvl="1">
              <a:buClrTx/>
            </a:pPr>
            <a:r>
              <a:rPr lang="en-US" sz="2200">
                <a:latin typeface="Open Sans"/>
                <a:ea typeface="Open Sans" panose="020B0606030504020204" pitchFamily="34" charset="0"/>
                <a:cs typeface="Open Sans" panose="020B0606030504020204" pitchFamily="34" charset="0"/>
              </a:rPr>
              <a:t>Upward limit of generation, reserve provision, and storage charge/discharge (always on).</a:t>
            </a:r>
          </a:p>
          <a:p>
            <a:pPr lvl="1">
              <a:buClrTx/>
            </a:pPr>
            <a:r>
              <a:rPr lang="en-US" sz="2200">
                <a:latin typeface="Open Sans" panose="020B0606030504020204" pitchFamily="34" charset="0"/>
                <a:ea typeface="Open Sans" panose="020B0606030504020204" pitchFamily="34" charset="0"/>
                <a:cs typeface="Open Sans" panose="020B0606030504020204" pitchFamily="34" charset="0"/>
              </a:rPr>
              <a:t>Unit categories: generating unit, inflow unit without storage, VRE unit, conversion unit.</a:t>
            </a:r>
          </a:p>
          <a:p>
            <a:pPr>
              <a:buClrTx/>
            </a:pPr>
            <a:r>
              <a:rPr lang="en-US" sz="2200">
                <a:latin typeface="Open Sans" panose="020B0606030504020204" pitchFamily="34" charset="0"/>
                <a:ea typeface="Open Sans" panose="020B0606030504020204" pitchFamily="34" charset="0"/>
                <a:cs typeface="Open Sans" panose="020B0606030504020204" pitchFamily="34" charset="0"/>
              </a:rPr>
              <a:t>Online variable </a:t>
            </a:r>
            <a:r>
              <a:rPr lang="en-US" sz="2200" b="1">
                <a:latin typeface="Open Sans" panose="020B0606030504020204" pitchFamily="34" charset="0"/>
                <a:ea typeface="Open Sans" panose="020B0606030504020204" pitchFamily="34" charset="0"/>
                <a:cs typeface="Open Sans" panose="020B0606030504020204" pitchFamily="34" charset="0"/>
              </a:rPr>
              <a:t>(activated by user)</a:t>
            </a:r>
            <a:r>
              <a:rPr lang="en-US" sz="2200">
                <a:latin typeface="Open Sans" panose="020B0606030504020204" pitchFamily="34" charset="0"/>
                <a:ea typeface="Open Sans" panose="020B0606030504020204" pitchFamily="34" charset="0"/>
                <a:cs typeface="Open Sans" panose="020B0606030504020204" pitchFamily="34" charset="0"/>
              </a:rPr>
              <a:t>. If activated, units can have:</a:t>
            </a:r>
          </a:p>
          <a:p>
            <a:pPr lvl="1">
              <a:buClrTx/>
            </a:pPr>
            <a:r>
              <a:rPr lang="en-US" sz="2200">
                <a:latin typeface="Open Sans" panose="020B0606030504020204" pitchFamily="34" charset="0"/>
                <a:ea typeface="Open Sans" panose="020B0606030504020204" pitchFamily="34" charset="0"/>
                <a:cs typeface="Open Sans" panose="020B0606030504020204" pitchFamily="34" charset="0"/>
              </a:rPr>
              <a:t>Start-up costs, minimum uptime and downtime, efficiency loss with partial load.</a:t>
            </a:r>
          </a:p>
          <a:p>
            <a:pPr>
              <a:buClrTx/>
            </a:pPr>
            <a:r>
              <a:rPr lang="en-US" sz="2200">
                <a:latin typeface="Open Sans" panose="020B0606030504020204" pitchFamily="34" charset="0"/>
                <a:ea typeface="Open Sans" panose="020B0606030504020204" pitchFamily="34" charset="0"/>
                <a:cs typeface="Open Sans" panose="020B0606030504020204" pitchFamily="34" charset="0"/>
              </a:rPr>
              <a:t>Ramp constraints </a:t>
            </a:r>
            <a:r>
              <a:rPr lang="en-US" sz="2200" b="1">
                <a:latin typeface="Open Sans" panose="020B0606030504020204" pitchFamily="34" charset="0"/>
                <a:ea typeface="Open Sans" panose="020B0606030504020204" pitchFamily="34" charset="0"/>
                <a:cs typeface="Open Sans" panose="020B0606030504020204" pitchFamily="34" charset="0"/>
              </a:rPr>
              <a:t>(activated by user).</a:t>
            </a:r>
          </a:p>
          <a:p>
            <a:pPr>
              <a:buClrTx/>
            </a:pPr>
            <a:r>
              <a:rPr lang="en-US" sz="2200">
                <a:latin typeface="Open Sans" panose="020B0606030504020204" pitchFamily="34" charset="0"/>
                <a:ea typeface="Open Sans" panose="020B0606030504020204" pitchFamily="34" charset="0"/>
                <a:cs typeface="Open Sans" panose="020B0606030504020204" pitchFamily="34" charset="0"/>
              </a:rPr>
              <a:t>Costs related to unit operations </a:t>
            </a:r>
            <a:r>
              <a:rPr lang="en-US" sz="2200" b="1">
                <a:latin typeface="Open Sans" panose="020B0606030504020204" pitchFamily="34" charset="0"/>
                <a:ea typeface="Open Sans" panose="020B0606030504020204" pitchFamily="34" charset="0"/>
                <a:cs typeface="Open Sans" panose="020B0606030504020204" pitchFamily="34" charset="0"/>
              </a:rPr>
              <a:t>(always on, but parameters can have a value of 0).</a:t>
            </a:r>
            <a:endParaRPr lang="en-US" sz="2200">
              <a:latin typeface="Open Sans" panose="020B0606030504020204" pitchFamily="34" charset="0"/>
              <a:ea typeface="Open Sans" panose="020B0606030504020204" pitchFamily="34" charset="0"/>
              <a:cs typeface="Open Sans" panose="020B0606030504020204" pitchFamily="34" charset="0"/>
            </a:endParaRPr>
          </a:p>
          <a:p>
            <a:pPr lvl="1">
              <a:buClrTx/>
            </a:pPr>
            <a:r>
              <a:rPr lang="en-US" sz="2200">
                <a:latin typeface="Open Sans" panose="020B0606030504020204" pitchFamily="34" charset="0"/>
                <a:ea typeface="Open Sans" panose="020B0606030504020204" pitchFamily="34" charset="0"/>
                <a:cs typeface="Open Sans" panose="020B0606030504020204" pitchFamily="34" charset="0"/>
              </a:rPr>
              <a:t>Variable costs: fuel, variable operation and maintenance, CO</a:t>
            </a:r>
            <a:r>
              <a:rPr lang="en-US" sz="2200" baseline="-25000">
                <a:latin typeface="Open Sans" panose="020B0606030504020204" pitchFamily="34" charset="0"/>
                <a:ea typeface="Open Sans" panose="020B0606030504020204" pitchFamily="34" charset="0"/>
                <a:cs typeface="Open Sans" panose="020B0606030504020204" pitchFamily="34" charset="0"/>
              </a:rPr>
              <a:t>2</a:t>
            </a:r>
            <a:r>
              <a:rPr lang="en-US" sz="2200">
                <a:latin typeface="Open Sans" panose="020B0606030504020204" pitchFamily="34" charset="0"/>
                <a:ea typeface="Open Sans" panose="020B0606030504020204" pitchFamily="34" charset="0"/>
                <a:cs typeface="Open Sans" panose="020B0606030504020204" pitchFamily="34" charset="0"/>
              </a:rPr>
              <a:t> cost, start-up costs.</a:t>
            </a:r>
          </a:p>
          <a:p>
            <a:pPr lvl="1">
              <a:buClrTx/>
            </a:pPr>
            <a:r>
              <a:rPr lang="en-US" sz="2200">
                <a:latin typeface="Open Sans" panose="020B0606030504020204" pitchFamily="34" charset="0"/>
                <a:ea typeface="Open Sans" panose="020B0606030504020204" pitchFamily="34" charset="0"/>
                <a:cs typeface="Open Sans" panose="020B0606030504020204" pitchFamily="34" charset="0"/>
              </a:rPr>
              <a:t>Fixed costs: fixed operation and maintenance.</a:t>
            </a:r>
            <a:endParaRPr lang="en-US" sz="22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7844941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66">
          <a:extLst>
            <a:ext uri="{FF2B5EF4-FFF2-40B4-BE49-F238E27FC236}">
              <a16:creationId xmlns:a16="http://schemas.microsoft.com/office/drawing/2014/main" id="{83C67442-5CEF-2231-D301-C3549CE15BC2}"/>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1204A8FC-3E69-6E08-A19A-823FD0830FC0}"/>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27</a:t>
            </a:fld>
            <a:endParaRPr lang="sv-SE" sz="1000" b="1" dirty="0">
              <a:solidFill>
                <a:schemeClr val="bg1"/>
              </a:solidFill>
            </a:endParaRPr>
          </a:p>
        </p:txBody>
      </p:sp>
      <p:sp>
        <p:nvSpPr>
          <p:cNvPr id="2" name="Rectangle 1">
            <a:extLst>
              <a:ext uri="{FF2B5EF4-FFF2-40B4-BE49-F238E27FC236}">
                <a16:creationId xmlns:a16="http://schemas.microsoft.com/office/drawing/2014/main" id="{B1EE17C3-9DF6-2464-299F-C7E882AC28C7}"/>
              </a:ext>
            </a:extLst>
          </p:cNvPr>
          <p:cNvSpPr/>
          <p:nvPr/>
        </p:nvSpPr>
        <p:spPr>
          <a:xfrm>
            <a:off x="484945" y="965038"/>
            <a:ext cx="6909767"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3.4.6 </a:t>
            </a:r>
            <a:r>
              <a:rPr lang="en-US"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Preparing to create your own input data files</a:t>
            </a:r>
            <a:endPar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endParaRPr>
          </a:p>
        </p:txBody>
      </p:sp>
      <p:sp>
        <p:nvSpPr>
          <p:cNvPr id="4" name="Title 10">
            <a:extLst>
              <a:ext uri="{FF2B5EF4-FFF2-40B4-BE49-F238E27FC236}">
                <a16:creationId xmlns:a16="http://schemas.microsoft.com/office/drawing/2014/main" id="{4969AEFB-C7EA-54D6-8923-F4F1A9977D03}"/>
              </a:ext>
            </a:extLst>
          </p:cNvPr>
          <p:cNvSpPr txBox="1">
            <a:spLocks/>
          </p:cNvSpPr>
          <p:nvPr/>
        </p:nvSpPr>
        <p:spPr>
          <a:xfrm>
            <a:off x="484946" y="-458231"/>
            <a:ext cx="9452082"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3.4 </a:t>
            </a:r>
            <a:r>
              <a:rPr lang="en-GB" sz="4400" dirty="0" err="1">
                <a:latin typeface="Open Sans"/>
                <a:ea typeface="Open Sans" panose="020B0606030504020204" pitchFamily="34" charset="0"/>
                <a:cs typeface="Open Sans" panose="020B0606030504020204" pitchFamily="34" charset="0"/>
                <a:sym typeface="Bodoni SvtyTwo ITC TT-Book"/>
              </a:rPr>
              <a:t>FlexTool</a:t>
            </a:r>
            <a:r>
              <a:rPr lang="en-GB" sz="4400">
                <a:latin typeface="Open Sans"/>
                <a:ea typeface="Open Sans" panose="020B0606030504020204" pitchFamily="34" charset="0"/>
                <a:cs typeface="Open Sans" panose="020B0606030504020204" pitchFamily="34" charset="0"/>
                <a:sym typeface="Bodoni SvtyTwo ITC TT-Book"/>
              </a:rPr>
              <a:t> Inputs</a:t>
            </a:r>
            <a:endParaRPr lang="en-GB" sz="4400" dirty="0">
              <a:latin typeface="Open Sans"/>
              <a:ea typeface="Open Sans" panose="020B0606030504020204" pitchFamily="34" charset="0"/>
              <a:cs typeface="Open Sans" panose="020B0606030504020204" pitchFamily="34" charset="0"/>
              <a:sym typeface="Bodoni SvtyTwo ITC TT-Book"/>
            </a:endParaRPr>
          </a:p>
        </p:txBody>
      </p:sp>
      <p:pic>
        <p:nvPicPr>
          <p:cNvPr id="5" name="Picture 4" descr="Graphical user interface, text, application&#10;&#10;Description automatically generated">
            <a:extLst>
              <a:ext uri="{FF2B5EF4-FFF2-40B4-BE49-F238E27FC236}">
                <a16:creationId xmlns:a16="http://schemas.microsoft.com/office/drawing/2014/main" id="{A3E8C187-C557-2198-3E90-E7F021BEEF49}"/>
              </a:ext>
            </a:extLst>
          </p:cNvPr>
          <p:cNvPicPr>
            <a:picLocks noChangeAspect="1"/>
          </p:cNvPicPr>
          <p:nvPr/>
        </p:nvPicPr>
        <p:blipFill>
          <a:blip r:embed="rId3"/>
          <a:stretch>
            <a:fillRect/>
          </a:stretch>
        </p:blipFill>
        <p:spPr>
          <a:xfrm>
            <a:off x="6317121" y="1431408"/>
            <a:ext cx="5389934" cy="4922806"/>
          </a:xfrm>
          <a:prstGeom prst="rect">
            <a:avLst/>
          </a:prstGeom>
        </p:spPr>
      </p:pic>
      <p:sp>
        <p:nvSpPr>
          <p:cNvPr id="6" name="TextBox 5">
            <a:extLst>
              <a:ext uri="{FF2B5EF4-FFF2-40B4-BE49-F238E27FC236}">
                <a16:creationId xmlns:a16="http://schemas.microsoft.com/office/drawing/2014/main" id="{A6EBE276-EE77-7422-F801-E3D78D5A13FE}"/>
              </a:ext>
            </a:extLst>
          </p:cNvPr>
          <p:cNvSpPr txBox="1"/>
          <p:nvPr/>
        </p:nvSpPr>
        <p:spPr>
          <a:xfrm>
            <a:off x="7476235" y="1109281"/>
            <a:ext cx="4518915" cy="307777"/>
          </a:xfrm>
          <a:prstGeom prst="rect">
            <a:avLst/>
          </a:prstGeom>
          <a:noFill/>
        </p:spPr>
        <p:txBody>
          <a:bodyPr wrap="square" rtlCol="0">
            <a:spAutoFit/>
          </a:bodyPr>
          <a:lstStyle/>
          <a:p>
            <a:r>
              <a:rPr lang="en-US" dirty="0"/>
              <a:t>Summary of data needed for a </a:t>
            </a:r>
            <a:r>
              <a:rPr lang="en-US" dirty="0" err="1"/>
              <a:t>FlexTool</a:t>
            </a:r>
            <a:r>
              <a:rPr lang="en-US" dirty="0"/>
              <a:t> Case Study</a:t>
            </a:r>
          </a:p>
        </p:txBody>
      </p:sp>
      <p:sp>
        <p:nvSpPr>
          <p:cNvPr id="7" name="TextBox 6">
            <a:extLst>
              <a:ext uri="{FF2B5EF4-FFF2-40B4-BE49-F238E27FC236}">
                <a16:creationId xmlns:a16="http://schemas.microsoft.com/office/drawing/2014/main" id="{5A23EB9B-0E9F-6B4F-B639-D374F8ACE44F}"/>
              </a:ext>
            </a:extLst>
          </p:cNvPr>
          <p:cNvSpPr txBox="1"/>
          <p:nvPr/>
        </p:nvSpPr>
        <p:spPr>
          <a:xfrm>
            <a:off x="9937028" y="6314163"/>
            <a:ext cx="2823029"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b="1" dirty="0">
                <a:solidFill>
                  <a:srgbClr val="1D1C1D"/>
                </a:solidFill>
                <a:latin typeface="Open Sans"/>
              </a:rPr>
              <a:t>Source:</a:t>
            </a:r>
            <a:r>
              <a:rPr lang="en-US" sz="1000" dirty="0">
                <a:solidFill>
                  <a:srgbClr val="1D1C1D"/>
                </a:solidFill>
                <a:latin typeface="Open Sans"/>
              </a:rPr>
              <a:t>  IRENA (2020)</a:t>
            </a:r>
            <a:endParaRPr lang="en-US" sz="1000" dirty="0">
              <a:latin typeface="Open Sans"/>
            </a:endParaRPr>
          </a:p>
        </p:txBody>
      </p:sp>
      <p:sp>
        <p:nvSpPr>
          <p:cNvPr id="8" name="Content Placeholder 8">
            <a:extLst>
              <a:ext uri="{FF2B5EF4-FFF2-40B4-BE49-F238E27FC236}">
                <a16:creationId xmlns:a16="http://schemas.microsoft.com/office/drawing/2014/main" id="{2652E52C-2193-ACEC-8C56-1C72647985D5}"/>
              </a:ext>
            </a:extLst>
          </p:cNvPr>
          <p:cNvSpPr txBox="1">
            <a:spLocks/>
          </p:cNvSpPr>
          <p:nvPr/>
        </p:nvSpPr>
        <p:spPr>
          <a:xfrm>
            <a:off x="363422" y="1584877"/>
            <a:ext cx="5511458" cy="388269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Tx/>
            </a:pPr>
            <a:r>
              <a:rPr lang="en-US" sz="2200">
                <a:latin typeface="Open Sans"/>
                <a:ea typeface="Open Sans" panose="020B0606030504020204" pitchFamily="34" charset="0"/>
                <a:cs typeface="Open Sans" panose="020B0606030504020204" pitchFamily="34" charset="0"/>
              </a:rPr>
              <a:t>When preparing input data files, modellers need to decide the structure of the model:</a:t>
            </a:r>
          </a:p>
          <a:p>
            <a:pPr lvl="1">
              <a:buClrTx/>
            </a:pPr>
            <a:r>
              <a:rPr lang="en-US" sz="2200">
                <a:latin typeface="Open Sans"/>
                <a:ea typeface="Open Sans" panose="020B0606030504020204" pitchFamily="34" charset="0"/>
                <a:cs typeface="Open Sans" panose="020B0606030504020204" pitchFamily="34" charset="0"/>
              </a:rPr>
              <a:t>Number of nodes</a:t>
            </a:r>
          </a:p>
          <a:p>
            <a:pPr lvl="1">
              <a:buClrTx/>
            </a:pPr>
            <a:r>
              <a:rPr lang="en-US" sz="2200">
                <a:latin typeface="Open Sans"/>
                <a:ea typeface="Open Sans" panose="020B0606030504020204" pitchFamily="34" charset="0"/>
                <a:cs typeface="Open Sans" panose="020B0606030504020204" pitchFamily="34" charset="0"/>
              </a:rPr>
              <a:t>Modelled technologies, etc.</a:t>
            </a:r>
            <a:endParaRPr lang="en-US" sz="2200">
              <a:latin typeface="Open Sans" panose="020B0606030504020204" pitchFamily="34" charset="0"/>
              <a:ea typeface="Open Sans" panose="020B0606030504020204" pitchFamily="34" charset="0"/>
              <a:cs typeface="Open Sans" panose="020B0606030504020204" pitchFamily="34" charset="0"/>
            </a:endParaRPr>
          </a:p>
          <a:p>
            <a:pPr>
              <a:buClrTx/>
            </a:pPr>
            <a:r>
              <a:rPr lang="en-US" sz="2200">
                <a:latin typeface="Open Sans" panose="020B0606030504020204" pitchFamily="34" charset="0"/>
                <a:ea typeface="Open Sans" panose="020B0606030504020204" pitchFamily="34" charset="0"/>
                <a:cs typeface="Open Sans" panose="020B0606030504020204" pitchFamily="34" charset="0"/>
              </a:rPr>
              <a:t>The amount of detail effects the required data. For example, multi-node models need considerably more data than a single node model.</a:t>
            </a:r>
          </a:p>
          <a:p>
            <a:pPr>
              <a:buClrTx/>
            </a:pPr>
            <a:r>
              <a:rPr lang="en-US" sz="2200">
                <a:latin typeface="Open Sans"/>
                <a:ea typeface="Open Sans" panose="020B0606030504020204" pitchFamily="34" charset="0"/>
                <a:cs typeface="Open Sans" panose="020B0606030504020204" pitchFamily="34" charset="0"/>
              </a:rPr>
              <a:t>Data required for the input data files are shown on the right.</a:t>
            </a:r>
          </a:p>
          <a:p>
            <a:pPr lvl="1">
              <a:buClrTx/>
            </a:pPr>
            <a:r>
              <a:rPr lang="en-US" sz="2200">
                <a:latin typeface="Open Sans"/>
                <a:ea typeface="Open Sans" panose="020B0606030504020204" pitchFamily="34" charset="0"/>
                <a:cs typeface="Open Sans" panose="020B0606030504020204" pitchFamily="34" charset="0"/>
              </a:rPr>
              <a:t>Plus all data for both base year and future years.</a:t>
            </a:r>
            <a:endParaRPr lang="en-US" sz="2200" dirty="0">
              <a:latin typeface="Open Sans"/>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821312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EF953F69-EC43-D710-5495-A812211FADAF}"/>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28</a:t>
            </a:fld>
            <a:endParaRPr lang="sv-SE" sz="1000" b="1" dirty="0">
              <a:solidFill>
                <a:schemeClr val="bg1"/>
              </a:solidFill>
            </a:endParaRPr>
          </a:p>
        </p:txBody>
      </p:sp>
      <p:sp>
        <p:nvSpPr>
          <p:cNvPr id="2" name="Title 10">
            <a:extLst>
              <a:ext uri="{FF2B5EF4-FFF2-40B4-BE49-F238E27FC236}">
                <a16:creationId xmlns:a16="http://schemas.microsoft.com/office/drawing/2014/main" id="{75F22BDD-0A4C-358E-365A-D43BE65C9463}"/>
              </a:ext>
            </a:extLst>
          </p:cNvPr>
          <p:cNvSpPr txBox="1">
            <a:spLocks/>
          </p:cNvSpPr>
          <p:nvPr/>
        </p:nvSpPr>
        <p:spPr>
          <a:xfrm>
            <a:off x="887215" y="8748"/>
            <a:ext cx="7651304" cy="109543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rPr>
              <a:t>Lecture 3.4 References</a:t>
            </a:r>
          </a:p>
        </p:txBody>
      </p:sp>
      <p:sp>
        <p:nvSpPr>
          <p:cNvPr id="4" name="TextBox 3">
            <a:extLst>
              <a:ext uri="{FF2B5EF4-FFF2-40B4-BE49-F238E27FC236}">
                <a16:creationId xmlns:a16="http://schemas.microsoft.com/office/drawing/2014/main" id="{17AD43E5-AB0E-90F8-06FE-CE5A73D64BD4}"/>
              </a:ext>
            </a:extLst>
          </p:cNvPr>
          <p:cNvSpPr txBox="1"/>
          <p:nvPr/>
        </p:nvSpPr>
        <p:spPr>
          <a:xfrm>
            <a:off x="887215" y="1494761"/>
            <a:ext cx="10172192"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2000" dirty="0">
                <a:latin typeface="Open Sans" panose="020B0606030504020204" pitchFamily="34" charset="0"/>
                <a:ea typeface="Open Sans" panose="020B0606030504020204" pitchFamily="34" charset="0"/>
                <a:cs typeface="Open Sans" panose="020B0606030504020204" pitchFamily="34" charset="0"/>
              </a:rPr>
              <a:t>IRENA. 2020. IRENA </a:t>
            </a:r>
            <a:r>
              <a:rPr lang="en-US" sz="2000" dirty="0" err="1">
                <a:latin typeface="Open Sans" panose="020B0606030504020204" pitchFamily="34" charset="0"/>
                <a:ea typeface="Open Sans" panose="020B0606030504020204" pitchFamily="34" charset="0"/>
                <a:cs typeface="Open Sans" panose="020B0606030504020204" pitchFamily="34" charset="0"/>
              </a:rPr>
              <a:t>FlexTool</a:t>
            </a:r>
            <a:r>
              <a:rPr lang="en-US" sz="2000" dirty="0">
                <a:latin typeface="Open Sans" panose="020B0606030504020204" pitchFamily="34" charset="0"/>
                <a:ea typeface="Open Sans" panose="020B0606030504020204" pitchFamily="34" charset="0"/>
                <a:cs typeface="Open Sans" panose="020B0606030504020204" pitchFamily="34" charset="0"/>
              </a:rPr>
              <a:t> Methodology. </a:t>
            </a:r>
            <a:r>
              <a:rPr lang="en-US" sz="2000" dirty="0">
                <a:latin typeface="Open Sans" panose="020B0606030504020204" pitchFamily="34" charset="0"/>
                <a:ea typeface="Open Sans" panose="020B0606030504020204" pitchFamily="34" charset="0"/>
                <a:cs typeface="Open Sans" panose="020B0606030504020204" pitchFamily="34" charset="0"/>
                <a:hlinkClick r:id="rId3"/>
              </a:rPr>
              <a:t>https://www.irena.org/-/media/Irena/Files/IRENA-flextool/IRENA_FlexTool_Methodology.pdf</a:t>
            </a:r>
            <a:r>
              <a:rPr lang="en-US" sz="2000" dirty="0">
                <a:latin typeface="Open Sans" panose="020B0606030504020204" pitchFamily="34" charset="0"/>
                <a:ea typeface="Open Sans" panose="020B0606030504020204" pitchFamily="34" charset="0"/>
                <a:cs typeface="Open Sans" panose="020B0606030504020204" pitchFamily="34" charset="0"/>
              </a:rPr>
              <a:t> </a:t>
            </a:r>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9189391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41D3A-296D-75FB-88E4-B253A9E88EE1}"/>
              </a:ext>
            </a:extLst>
          </p:cNvPr>
          <p:cNvSpPr>
            <a:spLocks noGrp="1"/>
          </p:cNvSpPr>
          <p:nvPr>
            <p:ph type="ctrTitle"/>
          </p:nvPr>
        </p:nvSpPr>
        <p:spPr/>
        <p:txBody>
          <a:bodyPr/>
          <a:lstStyle/>
          <a:p>
            <a:r>
              <a:rPr lang="en-US" dirty="0"/>
              <a:t>Thank you</a:t>
            </a:r>
          </a:p>
        </p:txBody>
      </p:sp>
      <p:sp>
        <p:nvSpPr>
          <p:cNvPr id="3" name="Subtitle 2">
            <a:extLst>
              <a:ext uri="{FF2B5EF4-FFF2-40B4-BE49-F238E27FC236}">
                <a16:creationId xmlns:a16="http://schemas.microsoft.com/office/drawing/2014/main" id="{D9EE0581-B869-C9AC-032A-CE5562E6774F}"/>
              </a:ext>
            </a:extLst>
          </p:cNvPr>
          <p:cNvSpPr>
            <a:spLocks noGrp="1"/>
          </p:cNvSpPr>
          <p:nvPr>
            <p:ph type="subTitle" idx="1"/>
          </p:nvPr>
        </p:nvSpPr>
        <p:spPr/>
        <p:txBody>
          <a:bodyPr/>
          <a:lstStyle/>
          <a:p>
            <a:r>
              <a:rPr lang="en-US" dirty="0" err="1"/>
              <a:t>www.climatecompatiblegrowth.com</a:t>
            </a:r>
            <a:endParaRPr lang="en-US" dirty="0"/>
          </a:p>
        </p:txBody>
      </p:sp>
    </p:spTree>
    <p:extLst>
      <p:ext uri="{BB962C8B-B14F-4D97-AF65-F5344CB8AC3E}">
        <p14:creationId xmlns:p14="http://schemas.microsoft.com/office/powerpoint/2010/main" val="1692866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6">
          <a:extLst>
            <a:ext uri="{FF2B5EF4-FFF2-40B4-BE49-F238E27FC236}">
              <a16:creationId xmlns:a16="http://schemas.microsoft.com/office/drawing/2014/main" id="{7DC1860E-9B5A-2151-E650-F610EE9CA8A7}"/>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A510C770-A8DA-4E3B-E6B1-E17504FC4ECB}"/>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3</a:t>
            </a:fld>
            <a:endParaRPr lang="sv-SE" sz="1000" b="1" dirty="0">
              <a:solidFill>
                <a:schemeClr val="bg1"/>
              </a:solidFill>
            </a:endParaRPr>
          </a:p>
        </p:txBody>
      </p:sp>
      <p:sp>
        <p:nvSpPr>
          <p:cNvPr id="7" name="Rectangle 6">
            <a:extLst>
              <a:ext uri="{FF2B5EF4-FFF2-40B4-BE49-F238E27FC236}">
                <a16:creationId xmlns:a16="http://schemas.microsoft.com/office/drawing/2014/main" id="{D305114F-581F-088B-EDD0-079258571FBC}"/>
              </a:ext>
            </a:extLst>
          </p:cNvPr>
          <p:cNvSpPr/>
          <p:nvPr/>
        </p:nvSpPr>
        <p:spPr>
          <a:xfrm>
            <a:off x="343847" y="995986"/>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3.1.1 What’s </a:t>
            </a:r>
            <a:r>
              <a:rPr lang="en-ZA" sz="2000" b="1" dirty="0" err="1">
                <a:solidFill>
                  <a:schemeClr val="accent5">
                    <a:lumMod val="60000"/>
                    <a:lumOff val="40000"/>
                  </a:schemeClr>
                </a:solidFill>
                <a:latin typeface="Open Sans"/>
                <a:ea typeface="Open Sans" panose="020B0606030504020204" pitchFamily="34" charset="0"/>
                <a:cs typeface="Open Sans" panose="020B0606030504020204" pitchFamily="34" charset="0"/>
              </a:rPr>
              <a:t>FlexTool</a:t>
            </a: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a:t>
            </a:r>
          </a:p>
        </p:txBody>
      </p:sp>
      <p:sp>
        <p:nvSpPr>
          <p:cNvPr id="8" name="Title 10">
            <a:extLst>
              <a:ext uri="{FF2B5EF4-FFF2-40B4-BE49-F238E27FC236}">
                <a16:creationId xmlns:a16="http://schemas.microsoft.com/office/drawing/2014/main" id="{F704E86E-D994-7BB0-DD95-477FA2E3A330}"/>
              </a:ext>
            </a:extLst>
          </p:cNvPr>
          <p:cNvSpPr txBox="1">
            <a:spLocks/>
          </p:cNvSpPr>
          <p:nvPr/>
        </p:nvSpPr>
        <p:spPr>
          <a:xfrm>
            <a:off x="343847" y="150594"/>
            <a:ext cx="10767176" cy="7620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3.1 Modelling background</a:t>
            </a:r>
            <a:endParaRPr lang="en-US" dirty="0">
              <a:cs typeface="Calibri Light" panose="020F0302020204030204"/>
            </a:endParaRPr>
          </a:p>
        </p:txBody>
      </p:sp>
      <p:sp>
        <p:nvSpPr>
          <p:cNvPr id="10" name="Content Placeholder 8">
            <a:extLst>
              <a:ext uri="{FF2B5EF4-FFF2-40B4-BE49-F238E27FC236}">
                <a16:creationId xmlns:a16="http://schemas.microsoft.com/office/drawing/2014/main" id="{530132A2-AE17-A910-6C20-5FC463E57E35}"/>
              </a:ext>
            </a:extLst>
          </p:cNvPr>
          <p:cNvSpPr>
            <a:spLocks noGrp="1"/>
          </p:cNvSpPr>
          <p:nvPr>
            <p:ph idx="1"/>
          </p:nvPr>
        </p:nvSpPr>
        <p:spPr>
          <a:xfrm>
            <a:off x="343846" y="1603948"/>
            <a:ext cx="10994713" cy="4961951"/>
          </a:xfrm>
        </p:spPr>
        <p:txBody>
          <a:bodyPr vert="horz" lIns="91440" tIns="45720" rIns="91440" bIns="45720" rtlCol="0" anchor="t">
            <a:normAutofit/>
          </a:bodyPr>
          <a:lstStyle/>
          <a:p>
            <a:pPr algn="just"/>
            <a:r>
              <a:rPr lang="en-US" sz="2600" dirty="0" err="1">
                <a:latin typeface="Open Sans"/>
                <a:ea typeface="Open Sans" panose="020B0606030504020204" pitchFamily="34" charset="0"/>
                <a:cs typeface="Open Sans" panose="020B0606030504020204" pitchFamily="34" charset="0"/>
              </a:rPr>
              <a:t>FlexTool</a:t>
            </a:r>
            <a:r>
              <a:rPr lang="en-US" sz="2600" dirty="0">
                <a:latin typeface="Open Sans"/>
                <a:ea typeface="Open Sans" panose="020B0606030504020204" pitchFamily="34" charset="0"/>
                <a:cs typeface="Open Sans" panose="020B0606030504020204" pitchFamily="34" charset="0"/>
              </a:rPr>
              <a:t> is an open-source modelling platform developed by IRENA to analyze power system flexibility.</a:t>
            </a:r>
          </a:p>
          <a:p>
            <a:pPr algn="just"/>
            <a:endParaRPr lang="en-US" sz="2600" dirty="0">
              <a:latin typeface="Open Sans"/>
              <a:ea typeface="Open Sans" panose="020B0606030504020204" pitchFamily="34" charset="0"/>
              <a:cs typeface="Open Sans" panose="020B0606030504020204" pitchFamily="34" charset="0"/>
            </a:endParaRPr>
          </a:p>
          <a:p>
            <a:pPr marL="342900" indent="-342900" algn="just">
              <a:buFont typeface="Arial" panose="020B0604020202020204" pitchFamily="34" charset="0"/>
              <a:buChar char="•"/>
            </a:pPr>
            <a:r>
              <a:rPr lang="en-US" sz="2600" dirty="0">
                <a:latin typeface="Open Sans"/>
                <a:ea typeface="Open Sans" panose="020B0606030504020204" pitchFamily="34" charset="0"/>
                <a:cs typeface="Open Sans" panose="020B0606030504020204" pitchFamily="34" charset="0"/>
              </a:rPr>
              <a:t>Focuses on </a:t>
            </a:r>
            <a:r>
              <a:rPr lang="en-US" sz="2600" b="1" dirty="0">
                <a:latin typeface="Open Sans"/>
                <a:ea typeface="Open Sans" panose="020B0606030504020204" pitchFamily="34" charset="0"/>
                <a:cs typeface="Open Sans" panose="020B0606030504020204" pitchFamily="34" charset="0"/>
              </a:rPr>
              <a:t>operational aspects </a:t>
            </a:r>
            <a:r>
              <a:rPr lang="en-US" sz="2600" dirty="0">
                <a:latin typeface="Open Sans"/>
                <a:ea typeface="Open Sans" panose="020B0606030504020204" pitchFamily="34" charset="0"/>
                <a:cs typeface="Open Sans" panose="020B0606030504020204" pitchFamily="34" charset="0"/>
              </a:rPr>
              <a:t>(hourly/sub-hourly) rather than long-term expansion.</a:t>
            </a:r>
          </a:p>
          <a:p>
            <a:pPr marL="342900" indent="-342900" algn="just">
              <a:buFont typeface="Arial" panose="020B0604020202020204" pitchFamily="34" charset="0"/>
              <a:buChar char="•"/>
            </a:pPr>
            <a:r>
              <a:rPr lang="en-US" sz="2600" dirty="0">
                <a:latin typeface="Open Sans"/>
                <a:ea typeface="Open Sans" panose="020B0606030504020204" pitchFamily="34" charset="0"/>
                <a:cs typeface="Open Sans" panose="020B0606030504020204" pitchFamily="34" charset="0"/>
              </a:rPr>
              <a:t>Allows study of renewable integration, </a:t>
            </a:r>
            <a:r>
              <a:rPr lang="en-US" sz="2600" b="1" dirty="0">
                <a:latin typeface="Open Sans"/>
                <a:ea typeface="Open Sans" panose="020B0606030504020204" pitchFamily="34" charset="0"/>
                <a:cs typeface="Open Sans" panose="020B0606030504020204" pitchFamily="34" charset="0"/>
              </a:rPr>
              <a:t>curtailment, load shedding</a:t>
            </a:r>
            <a:r>
              <a:rPr lang="en-US" sz="2600" dirty="0">
                <a:latin typeface="Open Sans"/>
                <a:ea typeface="Open Sans" panose="020B0606030504020204" pitchFamily="34" charset="0"/>
                <a:cs typeface="Open Sans" panose="020B0606030504020204" pitchFamily="34" charset="0"/>
              </a:rPr>
              <a:t>, and system reliability.</a:t>
            </a:r>
          </a:p>
          <a:p>
            <a:pPr marL="342900" indent="-342900" algn="just">
              <a:buFont typeface="Arial" panose="020B0604020202020204" pitchFamily="34" charset="0"/>
              <a:buChar char="•"/>
            </a:pPr>
            <a:r>
              <a:rPr lang="en-US" sz="2600" dirty="0">
                <a:latin typeface="Open Sans"/>
                <a:ea typeface="Open Sans" panose="020B0606030504020204" pitchFamily="34" charset="0"/>
                <a:cs typeface="Open Sans" panose="020B0606030504020204" pitchFamily="34" charset="0"/>
              </a:rPr>
              <a:t>Tests impact of </a:t>
            </a:r>
            <a:r>
              <a:rPr lang="en-US" sz="2600" b="1" dirty="0">
                <a:latin typeface="Open Sans"/>
                <a:ea typeface="Open Sans" panose="020B0606030504020204" pitchFamily="34" charset="0"/>
                <a:cs typeface="Open Sans" panose="020B0606030504020204" pitchFamily="34" charset="0"/>
              </a:rPr>
              <a:t>flexibility options </a:t>
            </a:r>
            <a:r>
              <a:rPr lang="en-US" sz="2600" dirty="0">
                <a:latin typeface="Open Sans"/>
                <a:ea typeface="Open Sans" panose="020B0606030504020204" pitchFamily="34" charset="0"/>
                <a:cs typeface="Open Sans" panose="020B0606030504020204" pitchFamily="34" charset="0"/>
              </a:rPr>
              <a:t>(storage, ramping, demand response, sector coupling, transmission, etc.).</a:t>
            </a:r>
          </a:p>
          <a:p>
            <a:pPr marL="342900" indent="-342900" algn="just">
              <a:buFont typeface="Arial" panose="020B0604020202020204" pitchFamily="34" charset="0"/>
              <a:buChar char="•"/>
            </a:pPr>
            <a:r>
              <a:rPr lang="en-US" sz="2600" dirty="0">
                <a:latin typeface="Open Sans"/>
                <a:ea typeface="Open Sans" panose="020B0606030504020204" pitchFamily="34" charset="0"/>
                <a:cs typeface="Open Sans" panose="020B0606030504020204" pitchFamily="34" charset="0"/>
              </a:rPr>
              <a:t>Supports </a:t>
            </a:r>
            <a:r>
              <a:rPr lang="en-US" sz="2600" b="1" dirty="0">
                <a:latin typeface="Open Sans"/>
                <a:ea typeface="Open Sans" panose="020B0606030504020204" pitchFamily="34" charset="0"/>
                <a:cs typeface="Open Sans" panose="020B0606030504020204" pitchFamily="34" charset="0"/>
              </a:rPr>
              <a:t>policy and planning decisions </a:t>
            </a:r>
            <a:r>
              <a:rPr lang="en-US" sz="2600" dirty="0">
                <a:latin typeface="Open Sans"/>
                <a:ea typeface="Open Sans" panose="020B0606030504020204" pitchFamily="34" charset="0"/>
                <a:cs typeface="Open Sans" panose="020B0606030504020204" pitchFamily="34" charset="0"/>
              </a:rPr>
              <a:t>by identifying cost-effective and robust transition pathways.</a:t>
            </a:r>
          </a:p>
        </p:txBody>
      </p:sp>
    </p:spTree>
    <p:extLst>
      <p:ext uri="{BB962C8B-B14F-4D97-AF65-F5344CB8AC3E}">
        <p14:creationId xmlns:p14="http://schemas.microsoft.com/office/powerpoint/2010/main" val="29999326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6">
          <a:extLst>
            <a:ext uri="{FF2B5EF4-FFF2-40B4-BE49-F238E27FC236}">
              <a16:creationId xmlns:a16="http://schemas.microsoft.com/office/drawing/2014/main" id="{EFC1CDA6-67A4-C9AA-EEEF-A7C423F8FA8D}"/>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418734D2-8DCC-A392-A184-E3C64BF8AE53}"/>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4</a:t>
            </a:fld>
            <a:endParaRPr lang="sv-SE" sz="1000" b="1" dirty="0">
              <a:solidFill>
                <a:schemeClr val="bg1"/>
              </a:solidFill>
            </a:endParaRPr>
          </a:p>
        </p:txBody>
      </p:sp>
      <p:sp>
        <p:nvSpPr>
          <p:cNvPr id="7" name="Rectangle 6">
            <a:extLst>
              <a:ext uri="{FF2B5EF4-FFF2-40B4-BE49-F238E27FC236}">
                <a16:creationId xmlns:a16="http://schemas.microsoft.com/office/drawing/2014/main" id="{3B7B7735-64F1-838B-B56F-EBD2867646DA}"/>
              </a:ext>
            </a:extLst>
          </p:cNvPr>
          <p:cNvSpPr/>
          <p:nvPr/>
        </p:nvSpPr>
        <p:spPr>
          <a:xfrm>
            <a:off x="343847" y="995986"/>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3.1.2 Optimization</a:t>
            </a:r>
          </a:p>
        </p:txBody>
      </p:sp>
      <p:sp>
        <p:nvSpPr>
          <p:cNvPr id="8" name="Title 10">
            <a:extLst>
              <a:ext uri="{FF2B5EF4-FFF2-40B4-BE49-F238E27FC236}">
                <a16:creationId xmlns:a16="http://schemas.microsoft.com/office/drawing/2014/main" id="{869A5406-5D7E-F1AB-0E9F-255FD403964F}"/>
              </a:ext>
            </a:extLst>
          </p:cNvPr>
          <p:cNvSpPr txBox="1">
            <a:spLocks/>
          </p:cNvSpPr>
          <p:nvPr/>
        </p:nvSpPr>
        <p:spPr>
          <a:xfrm>
            <a:off x="343847" y="150594"/>
            <a:ext cx="10767176" cy="7620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3.1 Modelling background</a:t>
            </a:r>
            <a:endParaRPr lang="en-US" dirty="0">
              <a:cs typeface="Calibri Light" panose="020F0302020204030204"/>
            </a:endParaRPr>
          </a:p>
        </p:txBody>
      </p:sp>
      <p:sp>
        <p:nvSpPr>
          <p:cNvPr id="10" name="Content Placeholder 8">
            <a:extLst>
              <a:ext uri="{FF2B5EF4-FFF2-40B4-BE49-F238E27FC236}">
                <a16:creationId xmlns:a16="http://schemas.microsoft.com/office/drawing/2014/main" id="{AA1AE896-8913-3272-6631-93DCA515E9A0}"/>
              </a:ext>
            </a:extLst>
          </p:cNvPr>
          <p:cNvSpPr>
            <a:spLocks noGrp="1"/>
          </p:cNvSpPr>
          <p:nvPr>
            <p:ph idx="1"/>
          </p:nvPr>
        </p:nvSpPr>
        <p:spPr>
          <a:xfrm>
            <a:off x="343846" y="1603948"/>
            <a:ext cx="10994713" cy="4961951"/>
          </a:xfrm>
        </p:spPr>
        <p:txBody>
          <a:bodyPr vert="horz" lIns="91440" tIns="45720" rIns="91440" bIns="45720" rtlCol="0" anchor="t">
            <a:normAutofit/>
          </a:bodyPr>
          <a:lstStyle/>
          <a:p>
            <a:pPr algn="just"/>
            <a:r>
              <a:rPr lang="en-US" sz="2600" dirty="0" err="1">
                <a:latin typeface="Open Sans"/>
                <a:ea typeface="Open Sans" panose="020B0606030504020204" pitchFamily="34" charset="0"/>
                <a:cs typeface="Open Sans" panose="020B0606030504020204" pitchFamily="34" charset="0"/>
              </a:rPr>
              <a:t>FlexTool</a:t>
            </a:r>
            <a:r>
              <a:rPr lang="en-US" sz="2600" dirty="0">
                <a:latin typeface="Open Sans"/>
                <a:ea typeface="Open Sans" panose="020B0606030504020204" pitchFamily="34" charset="0"/>
                <a:cs typeface="Open Sans" panose="020B0606030504020204" pitchFamily="34" charset="0"/>
              </a:rPr>
              <a:t> models the </a:t>
            </a:r>
            <a:r>
              <a:rPr lang="en-US" sz="2600" b="1" dirty="0">
                <a:latin typeface="Open Sans"/>
                <a:ea typeface="Open Sans" panose="020B0606030504020204" pitchFamily="34" charset="0"/>
                <a:cs typeface="Open Sans" panose="020B0606030504020204" pitchFamily="34" charset="0"/>
              </a:rPr>
              <a:t>optimal operational flexibility of power systems </a:t>
            </a:r>
            <a:r>
              <a:rPr lang="en-US" sz="2600" dirty="0">
                <a:latin typeface="Open Sans"/>
                <a:ea typeface="Open Sans" panose="020B0606030504020204" pitchFamily="34" charset="0"/>
                <a:cs typeface="Open Sans" panose="020B0606030504020204" pitchFamily="34" charset="0"/>
              </a:rPr>
              <a:t>to ensure reliable supply-demand balance.</a:t>
            </a:r>
          </a:p>
          <a:p>
            <a:pPr algn="just"/>
            <a:endParaRPr lang="en-US" sz="2600" dirty="0">
              <a:latin typeface="Open Sans"/>
              <a:ea typeface="Open Sans" panose="020B0606030504020204" pitchFamily="34" charset="0"/>
              <a:cs typeface="Open Sans" panose="020B0606030504020204" pitchFamily="34" charset="0"/>
            </a:endParaRPr>
          </a:p>
          <a:p>
            <a:pPr marL="457200" indent="-457200" algn="just">
              <a:buFont typeface="Wingdings" panose="05000000000000000000" pitchFamily="2" charset="2"/>
              <a:buChar char="Ø"/>
            </a:pPr>
            <a:r>
              <a:rPr lang="en-US" sz="2600" dirty="0">
                <a:latin typeface="Open Sans"/>
                <a:ea typeface="Open Sans" panose="020B0606030504020204" pitchFamily="34" charset="0"/>
                <a:cs typeface="Open Sans" panose="020B0606030504020204" pitchFamily="34" charset="0"/>
              </a:rPr>
              <a:t>Uses the </a:t>
            </a:r>
            <a:r>
              <a:rPr lang="en-US" sz="2600" b="1" dirty="0">
                <a:latin typeface="Open Sans"/>
                <a:ea typeface="Open Sans" panose="020B0606030504020204" pitchFamily="34" charset="0"/>
                <a:cs typeface="Open Sans" panose="020B0606030504020204" pitchFamily="34" charset="0"/>
              </a:rPr>
              <a:t>least-cost principle</a:t>
            </a:r>
            <a:r>
              <a:rPr lang="en-US" sz="2600" dirty="0">
                <a:latin typeface="Open Sans"/>
                <a:ea typeface="Open Sans" panose="020B0606030504020204" pitchFamily="34" charset="0"/>
                <a:cs typeface="Open Sans" panose="020B0606030504020204" pitchFamily="34" charset="0"/>
              </a:rPr>
              <a:t>, selecting the most affordable mix of technologies and operations to meet system needs.</a:t>
            </a:r>
          </a:p>
          <a:p>
            <a:pPr marL="457200" indent="-457200" algn="just">
              <a:buFont typeface="Wingdings" panose="05000000000000000000" pitchFamily="2" charset="2"/>
              <a:buChar char="Ø"/>
            </a:pPr>
            <a:r>
              <a:rPr lang="en-US" sz="2600" dirty="0">
                <a:latin typeface="Open Sans"/>
                <a:ea typeface="Open Sans" panose="020B0606030504020204" pitchFamily="34" charset="0"/>
                <a:cs typeface="Open Sans" panose="020B0606030504020204" pitchFamily="34" charset="0"/>
              </a:rPr>
              <a:t>This approach ensures both </a:t>
            </a:r>
            <a:r>
              <a:rPr lang="en-US" sz="2600" b="1" dirty="0">
                <a:latin typeface="Open Sans"/>
                <a:ea typeface="Open Sans" panose="020B0606030504020204" pitchFamily="34" charset="0"/>
                <a:cs typeface="Open Sans" panose="020B0606030504020204" pitchFamily="34" charset="0"/>
              </a:rPr>
              <a:t>technical feasibility and economic efficiency</a:t>
            </a:r>
            <a:r>
              <a:rPr lang="en-US" sz="2600" dirty="0">
                <a:latin typeface="Open Sans"/>
                <a:ea typeface="Open Sans" panose="020B0606030504020204" pitchFamily="34" charset="0"/>
                <a:cs typeface="Open Sans" panose="020B0606030504020204" pitchFamily="34" charset="0"/>
              </a:rPr>
              <a:t>, guiding investment and policy choices.</a:t>
            </a:r>
          </a:p>
          <a:p>
            <a:pPr marL="457200" indent="-457200" algn="just">
              <a:buFont typeface="Wingdings" panose="05000000000000000000" pitchFamily="2" charset="2"/>
              <a:buChar char="Ø"/>
            </a:pPr>
            <a:r>
              <a:rPr lang="en-US" sz="2600" dirty="0">
                <a:latin typeface="Open Sans"/>
                <a:ea typeface="Open Sans" panose="020B0606030504020204" pitchFamily="34" charset="0"/>
                <a:cs typeface="Open Sans" panose="020B0606030504020204" pitchFamily="34" charset="0"/>
              </a:rPr>
              <a:t>Some </a:t>
            </a:r>
            <a:r>
              <a:rPr lang="en-US" sz="2600" b="1" dirty="0">
                <a:latin typeface="Open Sans"/>
                <a:ea typeface="Open Sans" panose="020B0606030504020204" pitchFamily="34" charset="0"/>
                <a:cs typeface="Open Sans" panose="020B0606030504020204" pitchFamily="34" charset="0"/>
              </a:rPr>
              <a:t>key constraints </a:t>
            </a:r>
            <a:r>
              <a:rPr lang="en-US" sz="2600" dirty="0">
                <a:latin typeface="Open Sans"/>
                <a:ea typeface="Open Sans" panose="020B0606030504020204" pitchFamily="34" charset="0"/>
                <a:cs typeface="Open Sans" panose="020B0606030504020204" pitchFamily="34" charset="0"/>
              </a:rPr>
              <a:t>include: generation must equal demand at all times; units cannot exceed their installed capacity.</a:t>
            </a:r>
          </a:p>
          <a:p>
            <a:pPr marL="457200" indent="-457200" algn="just">
              <a:buFont typeface="Wingdings" panose="05000000000000000000" pitchFamily="2" charset="2"/>
              <a:buChar char="Ø"/>
            </a:pPr>
            <a:r>
              <a:rPr lang="en-US" sz="2600" dirty="0">
                <a:latin typeface="Open Sans"/>
                <a:ea typeface="Open Sans" panose="020B0606030504020204" pitchFamily="34" charset="0"/>
                <a:cs typeface="Open Sans" panose="020B0606030504020204" pitchFamily="34" charset="0"/>
              </a:rPr>
              <a:t>Additional limits reflect resource availability (e.g., no solar at night, limited hydro inflows).</a:t>
            </a:r>
          </a:p>
        </p:txBody>
      </p:sp>
    </p:spTree>
    <p:extLst>
      <p:ext uri="{BB962C8B-B14F-4D97-AF65-F5344CB8AC3E}">
        <p14:creationId xmlns:p14="http://schemas.microsoft.com/office/powerpoint/2010/main" val="10206086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6">
          <a:extLst>
            <a:ext uri="{FF2B5EF4-FFF2-40B4-BE49-F238E27FC236}">
              <a16:creationId xmlns:a16="http://schemas.microsoft.com/office/drawing/2014/main" id="{E0F0FCD4-E67A-9D3C-F495-42566974137C}"/>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BEB603D5-E907-D29B-A3AD-755E8034976D}"/>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5</a:t>
            </a:fld>
            <a:endParaRPr lang="sv-SE" sz="1000" b="1" dirty="0">
              <a:solidFill>
                <a:schemeClr val="bg1"/>
              </a:solidFill>
            </a:endParaRPr>
          </a:p>
        </p:txBody>
      </p:sp>
      <p:sp>
        <p:nvSpPr>
          <p:cNvPr id="7" name="Rectangle 6">
            <a:extLst>
              <a:ext uri="{FF2B5EF4-FFF2-40B4-BE49-F238E27FC236}">
                <a16:creationId xmlns:a16="http://schemas.microsoft.com/office/drawing/2014/main" id="{65F70F37-70DB-D314-82B1-8641DA404A9F}"/>
              </a:ext>
            </a:extLst>
          </p:cNvPr>
          <p:cNvSpPr/>
          <p:nvPr/>
        </p:nvSpPr>
        <p:spPr>
          <a:xfrm>
            <a:off x="343847" y="995986"/>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3.1.3 Linear modelling</a:t>
            </a:r>
          </a:p>
        </p:txBody>
      </p:sp>
      <p:sp>
        <p:nvSpPr>
          <p:cNvPr id="8" name="Title 10">
            <a:extLst>
              <a:ext uri="{FF2B5EF4-FFF2-40B4-BE49-F238E27FC236}">
                <a16:creationId xmlns:a16="http://schemas.microsoft.com/office/drawing/2014/main" id="{4030F19E-A477-04DE-34A8-759859CFF508}"/>
              </a:ext>
            </a:extLst>
          </p:cNvPr>
          <p:cNvSpPr txBox="1">
            <a:spLocks/>
          </p:cNvSpPr>
          <p:nvPr/>
        </p:nvSpPr>
        <p:spPr>
          <a:xfrm>
            <a:off x="343847" y="150594"/>
            <a:ext cx="10767176" cy="7620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3.1 Modelling background</a:t>
            </a:r>
            <a:endParaRPr lang="en-US" dirty="0">
              <a:cs typeface="Calibri Light" panose="020F0302020204030204"/>
            </a:endParaRPr>
          </a:p>
        </p:txBody>
      </p:sp>
      <p:sp>
        <p:nvSpPr>
          <p:cNvPr id="10" name="Content Placeholder 8">
            <a:extLst>
              <a:ext uri="{FF2B5EF4-FFF2-40B4-BE49-F238E27FC236}">
                <a16:creationId xmlns:a16="http://schemas.microsoft.com/office/drawing/2014/main" id="{6276D153-9ACB-EB01-A3C4-4291AA997766}"/>
              </a:ext>
            </a:extLst>
          </p:cNvPr>
          <p:cNvSpPr>
            <a:spLocks noGrp="1"/>
          </p:cNvSpPr>
          <p:nvPr>
            <p:ph idx="1"/>
          </p:nvPr>
        </p:nvSpPr>
        <p:spPr>
          <a:xfrm>
            <a:off x="388817" y="1554371"/>
            <a:ext cx="11138619" cy="4930375"/>
          </a:xfrm>
        </p:spPr>
        <p:txBody>
          <a:bodyPr vert="horz" lIns="91440" tIns="45720" rIns="91440" bIns="45720" rtlCol="0" anchor="t">
            <a:normAutofit lnSpcReduction="10000"/>
          </a:bodyPr>
          <a:lstStyle/>
          <a:p>
            <a:pPr algn="just"/>
            <a:r>
              <a:rPr lang="en-US" dirty="0">
                <a:latin typeface="Open Sans"/>
                <a:ea typeface="Open Sans" panose="020B0606030504020204" pitchFamily="34" charset="0"/>
                <a:cs typeface="Open Sans" panose="020B0606030504020204" pitchFamily="34" charset="0"/>
              </a:rPr>
              <a:t>Linear modelling is a method to find an </a:t>
            </a:r>
            <a:r>
              <a:rPr lang="en-US" b="1" dirty="0">
                <a:latin typeface="Open Sans"/>
                <a:ea typeface="Open Sans" panose="020B0606030504020204" pitchFamily="34" charset="0"/>
                <a:cs typeface="Open Sans" panose="020B0606030504020204" pitchFamily="34" charset="0"/>
              </a:rPr>
              <a:t>optimal solution </a:t>
            </a:r>
            <a:r>
              <a:rPr lang="en-US" dirty="0">
                <a:latin typeface="Open Sans"/>
                <a:ea typeface="Open Sans" panose="020B0606030504020204" pitchFamily="34" charset="0"/>
                <a:cs typeface="Open Sans" panose="020B0606030504020204" pitchFamily="34" charset="0"/>
              </a:rPr>
              <a:t>to a problem subject to constraints.</a:t>
            </a:r>
          </a:p>
          <a:p>
            <a:pPr marL="342900" indent="-342900" algn="just">
              <a:buFont typeface="Arial" panose="020B0604020202020204" pitchFamily="34" charset="0"/>
              <a:buChar char="•"/>
            </a:pPr>
            <a:r>
              <a:rPr lang="en-US" dirty="0" err="1">
                <a:latin typeface="Open Sans"/>
                <a:ea typeface="Open Sans" panose="020B0606030504020204" pitchFamily="34" charset="0"/>
                <a:cs typeface="Open Sans" panose="020B0606030504020204" pitchFamily="34" charset="0"/>
              </a:rPr>
              <a:t>FlexTool</a:t>
            </a:r>
            <a:r>
              <a:rPr lang="en-US" dirty="0">
                <a:latin typeface="Open Sans"/>
                <a:ea typeface="Open Sans" panose="020B0606030504020204" pitchFamily="34" charset="0"/>
                <a:cs typeface="Open Sans" panose="020B0606030504020204" pitchFamily="34" charset="0"/>
              </a:rPr>
              <a:t> does not use integer decision variables (e.g., on/off).</a:t>
            </a:r>
          </a:p>
          <a:p>
            <a:pPr marL="342900" indent="-342900" algn="just">
              <a:buFont typeface="Arial" panose="020B0604020202020204" pitchFamily="34" charset="0"/>
              <a:buChar char="•"/>
            </a:pPr>
            <a:r>
              <a:rPr lang="en-US" dirty="0">
                <a:latin typeface="Open Sans"/>
                <a:ea typeface="Open Sans" panose="020B0606030504020204" pitchFamily="34" charset="0"/>
                <a:cs typeface="Open Sans" panose="020B0606030504020204" pitchFamily="34" charset="0"/>
              </a:rPr>
              <a:t>Start-ups have been linearized or units can be partially started.</a:t>
            </a:r>
          </a:p>
          <a:p>
            <a:pPr marL="342900" indent="-342900" algn="just">
              <a:buFont typeface="Arial" panose="020B0604020202020204" pitchFamily="34" charset="0"/>
              <a:buChar char="•"/>
            </a:pPr>
            <a:endParaRPr lang="en-US" dirty="0">
              <a:latin typeface="Open Sans"/>
              <a:ea typeface="Open Sans" panose="020B0606030504020204" pitchFamily="34" charset="0"/>
              <a:cs typeface="Open Sans" panose="020B0606030504020204" pitchFamily="34" charset="0"/>
            </a:endParaRPr>
          </a:p>
          <a:p>
            <a:pPr algn="just"/>
            <a:r>
              <a:rPr lang="en-US" b="1" dirty="0">
                <a:latin typeface="Open Sans"/>
                <a:ea typeface="Open Sans" panose="020B0606030504020204" pitchFamily="34" charset="0"/>
                <a:cs typeface="Open Sans" panose="020B0606030504020204" pitchFamily="34" charset="0"/>
              </a:rPr>
              <a:t>When does this matter?</a:t>
            </a:r>
          </a:p>
          <a:p>
            <a:pPr marL="342900" indent="-342900" algn="just">
              <a:buFont typeface="Arial" panose="020B0604020202020204" pitchFamily="34" charset="0"/>
              <a:buChar char="•"/>
            </a:pPr>
            <a:r>
              <a:rPr lang="en-US" dirty="0">
                <a:latin typeface="Open Sans"/>
                <a:ea typeface="Open Sans" panose="020B0606030504020204" pitchFamily="34" charset="0"/>
                <a:cs typeface="Open Sans" panose="020B0606030504020204" pitchFamily="34" charset="0"/>
              </a:rPr>
              <a:t>Running operational optimization for actual system operation.</a:t>
            </a:r>
          </a:p>
          <a:p>
            <a:pPr marL="342900" indent="-342900" algn="just">
              <a:buFont typeface="Arial" panose="020B0604020202020204" pitchFamily="34" charset="0"/>
              <a:buChar char="•"/>
            </a:pPr>
            <a:r>
              <a:rPr lang="en-US" dirty="0">
                <a:latin typeface="Open Sans"/>
                <a:ea typeface="Open Sans" panose="020B0606030504020204" pitchFamily="34" charset="0"/>
                <a:cs typeface="Open Sans" panose="020B0606030504020204" pitchFamily="34" charset="0"/>
              </a:rPr>
              <a:t>Comparing technologies which have distinct start-up characteristics (e.g., gas turbine vs gas engine).</a:t>
            </a:r>
          </a:p>
          <a:p>
            <a:pPr marL="342900" indent="-342900" algn="just">
              <a:buFont typeface="Arial" panose="020B0604020202020204" pitchFamily="34" charset="0"/>
              <a:buChar char="•"/>
            </a:pPr>
            <a:r>
              <a:rPr lang="en-US" dirty="0">
                <a:latin typeface="Open Sans"/>
                <a:ea typeface="Open Sans" panose="020B0606030504020204" pitchFamily="34" charset="0"/>
                <a:cs typeface="Open Sans" panose="020B0606030504020204" pitchFamily="34" charset="0"/>
              </a:rPr>
              <a:t>Small systems made up of few units.</a:t>
            </a:r>
          </a:p>
          <a:p>
            <a:pPr algn="just"/>
            <a:r>
              <a:rPr lang="en-US" b="1" dirty="0">
                <a:latin typeface="Open Sans"/>
                <a:ea typeface="Open Sans" panose="020B0606030504020204" pitchFamily="34" charset="0"/>
                <a:cs typeface="Open Sans" panose="020B0606030504020204" pitchFamily="34" charset="0"/>
              </a:rPr>
              <a:t>When does this matter less?</a:t>
            </a:r>
          </a:p>
          <a:p>
            <a:pPr algn="just"/>
            <a:r>
              <a:rPr lang="en-US" dirty="0">
                <a:latin typeface="Open Sans"/>
                <a:ea typeface="Open Sans" panose="020B0606030504020204" pitchFamily="34" charset="0"/>
                <a:cs typeface="Open Sans" panose="020B0606030504020204" pitchFamily="34" charset="0"/>
              </a:rPr>
              <a:t>High-level long-term planning and systems with flexible generation profiles.</a:t>
            </a:r>
          </a:p>
        </p:txBody>
      </p:sp>
    </p:spTree>
    <p:extLst>
      <p:ext uri="{BB962C8B-B14F-4D97-AF65-F5344CB8AC3E}">
        <p14:creationId xmlns:p14="http://schemas.microsoft.com/office/powerpoint/2010/main" val="39355717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6">
          <a:extLst>
            <a:ext uri="{FF2B5EF4-FFF2-40B4-BE49-F238E27FC236}">
              <a16:creationId xmlns:a16="http://schemas.microsoft.com/office/drawing/2014/main" id="{A1F6E32C-2D3A-D658-D826-D914AB62295F}"/>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1BA33885-6ACF-8914-4D9D-A08C4F7D3B19}"/>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6</a:t>
            </a:fld>
            <a:endParaRPr lang="sv-SE" sz="1000" b="1" dirty="0">
              <a:solidFill>
                <a:schemeClr val="bg1"/>
              </a:solidFill>
            </a:endParaRPr>
          </a:p>
        </p:txBody>
      </p:sp>
      <p:sp>
        <p:nvSpPr>
          <p:cNvPr id="7" name="Rectangle 6">
            <a:extLst>
              <a:ext uri="{FF2B5EF4-FFF2-40B4-BE49-F238E27FC236}">
                <a16:creationId xmlns:a16="http://schemas.microsoft.com/office/drawing/2014/main" id="{C77855B9-F3E0-7443-24C8-1917C93392D2}"/>
              </a:ext>
            </a:extLst>
          </p:cNvPr>
          <p:cNvSpPr/>
          <p:nvPr/>
        </p:nvSpPr>
        <p:spPr>
          <a:xfrm>
            <a:off x="343847" y="995986"/>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3.1.1 Perfect vs. uncertain forecasting</a:t>
            </a:r>
          </a:p>
        </p:txBody>
      </p:sp>
      <p:sp>
        <p:nvSpPr>
          <p:cNvPr id="8" name="Title 10">
            <a:extLst>
              <a:ext uri="{FF2B5EF4-FFF2-40B4-BE49-F238E27FC236}">
                <a16:creationId xmlns:a16="http://schemas.microsoft.com/office/drawing/2014/main" id="{849F608C-D8F5-75C3-4751-18EDE71CCC6B}"/>
              </a:ext>
            </a:extLst>
          </p:cNvPr>
          <p:cNvSpPr txBox="1">
            <a:spLocks/>
          </p:cNvSpPr>
          <p:nvPr/>
        </p:nvSpPr>
        <p:spPr>
          <a:xfrm>
            <a:off x="343847" y="150594"/>
            <a:ext cx="10767176" cy="7620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3.1 Modelling background</a:t>
            </a:r>
            <a:endParaRPr lang="en-US" dirty="0">
              <a:cs typeface="Calibri Light" panose="020F0302020204030204"/>
            </a:endParaRPr>
          </a:p>
        </p:txBody>
      </p:sp>
      <p:sp>
        <p:nvSpPr>
          <p:cNvPr id="10" name="Content Placeholder 8">
            <a:extLst>
              <a:ext uri="{FF2B5EF4-FFF2-40B4-BE49-F238E27FC236}">
                <a16:creationId xmlns:a16="http://schemas.microsoft.com/office/drawing/2014/main" id="{D3153C87-C389-81CA-F49E-BB9143E22805}"/>
              </a:ext>
            </a:extLst>
          </p:cNvPr>
          <p:cNvSpPr>
            <a:spLocks noGrp="1"/>
          </p:cNvSpPr>
          <p:nvPr>
            <p:ph idx="1"/>
          </p:nvPr>
        </p:nvSpPr>
        <p:spPr>
          <a:xfrm>
            <a:off x="343847" y="1603949"/>
            <a:ext cx="10767176" cy="4602888"/>
          </a:xfrm>
        </p:spPr>
        <p:txBody>
          <a:bodyPr vert="horz" lIns="91440" tIns="45720" rIns="91440" bIns="45720" rtlCol="0" anchor="t">
            <a:normAutofit fontScale="92500" lnSpcReduction="20000"/>
          </a:bodyPr>
          <a:lstStyle/>
          <a:p>
            <a:pPr algn="just"/>
            <a:r>
              <a:rPr lang="en-US" dirty="0" err="1">
                <a:latin typeface="Open Sans"/>
                <a:ea typeface="Open Sans" panose="020B0606030504020204" pitchFamily="34" charset="0"/>
                <a:cs typeface="Open Sans" panose="020B0606030504020204" pitchFamily="34" charset="0"/>
              </a:rPr>
              <a:t>FlexTool</a:t>
            </a:r>
            <a:r>
              <a:rPr lang="en-US" dirty="0">
                <a:latin typeface="Open Sans"/>
                <a:ea typeface="Open Sans" panose="020B0606030504020204" pitchFamily="34" charset="0"/>
                <a:cs typeface="Open Sans" panose="020B0606030504020204" pitchFamily="34" charset="0"/>
              </a:rPr>
              <a:t> has no uncertainty of the future, which is known as </a:t>
            </a:r>
            <a:r>
              <a:rPr lang="en-US" b="1" dirty="0">
                <a:latin typeface="Open Sans"/>
                <a:ea typeface="Open Sans" panose="020B0606030504020204" pitchFamily="34" charset="0"/>
                <a:cs typeface="Open Sans" panose="020B0606030504020204" pitchFamily="34" charset="0"/>
              </a:rPr>
              <a:t>perfect foresight</a:t>
            </a:r>
            <a:r>
              <a:rPr lang="en-US" dirty="0">
                <a:latin typeface="Open Sans"/>
                <a:ea typeface="Open Sans" panose="020B0606030504020204" pitchFamily="34" charset="0"/>
                <a:cs typeface="Open Sans" panose="020B0606030504020204" pitchFamily="34" charset="0"/>
              </a:rPr>
              <a:t>:</a:t>
            </a:r>
          </a:p>
          <a:p>
            <a:pPr marL="342900" indent="-342900" algn="just">
              <a:buFont typeface="Arial" panose="020B0604020202020204" pitchFamily="34" charset="0"/>
              <a:buChar char="•"/>
            </a:pPr>
            <a:r>
              <a:rPr lang="en-US" dirty="0" err="1">
                <a:latin typeface="Open Sans"/>
                <a:ea typeface="Open Sans" panose="020B0606030504020204" pitchFamily="34" charset="0"/>
                <a:cs typeface="Open Sans" panose="020B0606030504020204" pitchFamily="34" charset="0"/>
              </a:rPr>
              <a:t>FlexTool</a:t>
            </a:r>
            <a:r>
              <a:rPr lang="en-US" dirty="0">
                <a:latin typeface="Open Sans"/>
                <a:ea typeface="Open Sans" panose="020B0606030504020204" pitchFamily="34" charset="0"/>
                <a:cs typeface="Open Sans" panose="020B0606030504020204" pitchFamily="34" charset="0"/>
              </a:rPr>
              <a:t> knows the characteristics of the simulation at the start of the simulation run (e.g., Demand and weather.)</a:t>
            </a:r>
          </a:p>
          <a:p>
            <a:pPr marL="342900" indent="-342900" algn="just">
              <a:buFont typeface="Arial" panose="020B0604020202020204" pitchFamily="34" charset="0"/>
              <a:buChar char="•"/>
            </a:pPr>
            <a:r>
              <a:rPr lang="en-US" dirty="0">
                <a:latin typeface="Open Sans"/>
                <a:ea typeface="Open Sans" panose="020B0606030504020204" pitchFamily="34" charset="0"/>
                <a:cs typeface="Open Sans" panose="020B0606030504020204" pitchFamily="34" charset="0"/>
              </a:rPr>
              <a:t>This is an assumption that is required for linear programming optimization.</a:t>
            </a:r>
          </a:p>
          <a:p>
            <a:pPr marL="342900" indent="-342900" algn="just">
              <a:buFont typeface="Arial" panose="020B0604020202020204" pitchFamily="34" charset="0"/>
              <a:buChar char="•"/>
            </a:pPr>
            <a:r>
              <a:rPr lang="en-US" dirty="0">
                <a:latin typeface="Open Sans"/>
                <a:ea typeface="Open Sans" panose="020B0606030504020204" pitchFamily="34" charset="0"/>
                <a:cs typeface="Open Sans" panose="020B0606030504020204" pitchFamily="34" charset="0"/>
              </a:rPr>
              <a:t>This information provides information about certain scenarios and is better than no information.</a:t>
            </a:r>
          </a:p>
          <a:p>
            <a:pPr algn="just"/>
            <a:r>
              <a:rPr lang="en-US" b="1" dirty="0">
                <a:latin typeface="Open Sans"/>
                <a:ea typeface="Open Sans" panose="020B0606030504020204" pitchFamily="34" charset="0"/>
                <a:cs typeface="Open Sans" panose="020B0606030504020204" pitchFamily="34" charset="0"/>
              </a:rPr>
              <a:t>Reality:</a:t>
            </a:r>
          </a:p>
          <a:p>
            <a:pPr marL="342900" indent="-342900" algn="just">
              <a:buFont typeface="Arial" panose="020B0604020202020204" pitchFamily="34" charset="0"/>
              <a:buChar char="•"/>
            </a:pPr>
            <a:r>
              <a:rPr lang="en-US" dirty="0">
                <a:latin typeface="Open Sans"/>
                <a:ea typeface="Open Sans" panose="020B0606030504020204" pitchFamily="34" charset="0"/>
                <a:cs typeface="Open Sans" panose="020B0606030504020204" pitchFamily="34" charset="0"/>
              </a:rPr>
              <a:t>Weather and demand are unknown ahead of time, therefore more back-up resources are required than with perfect prediction.</a:t>
            </a:r>
          </a:p>
          <a:p>
            <a:pPr marL="342900" indent="-342900" algn="just">
              <a:buFont typeface="Arial" panose="020B0604020202020204" pitchFamily="34" charset="0"/>
              <a:buChar char="•"/>
            </a:pPr>
            <a:r>
              <a:rPr lang="en-US" dirty="0">
                <a:latin typeface="Open Sans"/>
                <a:ea typeface="Open Sans" panose="020B0606030504020204" pitchFamily="34" charset="0"/>
                <a:cs typeface="Open Sans" panose="020B0606030504020204" pitchFamily="34" charset="0"/>
              </a:rPr>
              <a:t>Charging and discharging of energy storage cannot be optimal.</a:t>
            </a:r>
          </a:p>
          <a:p>
            <a:pPr algn="just"/>
            <a:r>
              <a:rPr lang="en-US" b="1" dirty="0">
                <a:latin typeface="Open Sans"/>
                <a:ea typeface="Open Sans" panose="020B0606030504020204" pitchFamily="34" charset="0"/>
                <a:cs typeface="Open Sans" panose="020B0606030504020204" pitchFamily="34" charset="0"/>
              </a:rPr>
              <a:t>Consequences:</a:t>
            </a:r>
          </a:p>
          <a:p>
            <a:pPr marL="342900" indent="-342900" algn="just">
              <a:buFont typeface="Arial" panose="020B0604020202020204" pitchFamily="34" charset="0"/>
              <a:buChar char="•"/>
            </a:pPr>
            <a:r>
              <a:rPr lang="en-US" dirty="0">
                <a:latin typeface="Open Sans"/>
                <a:ea typeface="Open Sans" panose="020B0606030504020204" pitchFamily="34" charset="0"/>
                <a:cs typeface="Open Sans" panose="020B0606030504020204" pitchFamily="34" charset="0"/>
              </a:rPr>
              <a:t>Cost underestimation, since the model can meet demand with less online units.</a:t>
            </a:r>
          </a:p>
          <a:p>
            <a:pPr marL="342900" indent="-342900" algn="just">
              <a:buFont typeface="Arial" panose="020B0604020202020204" pitchFamily="34" charset="0"/>
              <a:buChar char="•"/>
            </a:pPr>
            <a:r>
              <a:rPr lang="en-US" dirty="0">
                <a:latin typeface="Open Sans"/>
                <a:ea typeface="Open Sans" panose="020B0606030504020204" pitchFamily="34" charset="0"/>
                <a:cs typeface="Open Sans" panose="020B0606030504020204" pitchFamily="34" charset="0"/>
              </a:rPr>
              <a:t>Energy storage use profiles are more optimal than in the uncertain case.</a:t>
            </a:r>
          </a:p>
        </p:txBody>
      </p:sp>
    </p:spTree>
    <p:extLst>
      <p:ext uri="{BB962C8B-B14F-4D97-AF65-F5344CB8AC3E}">
        <p14:creationId xmlns:p14="http://schemas.microsoft.com/office/powerpoint/2010/main" val="1203739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6">
          <a:extLst>
            <a:ext uri="{FF2B5EF4-FFF2-40B4-BE49-F238E27FC236}">
              <a16:creationId xmlns:a16="http://schemas.microsoft.com/office/drawing/2014/main" id="{DED4ADD5-ADB2-D1CA-7971-DDEE7A9A6D11}"/>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5D48CBCE-4D2D-1886-9EEF-796F1393E580}"/>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7</a:t>
            </a:fld>
            <a:endParaRPr lang="sv-SE" sz="1000" b="1" dirty="0">
              <a:solidFill>
                <a:schemeClr val="bg1"/>
              </a:solidFill>
            </a:endParaRPr>
          </a:p>
        </p:txBody>
      </p:sp>
      <p:sp>
        <p:nvSpPr>
          <p:cNvPr id="7" name="Rectangle 6">
            <a:extLst>
              <a:ext uri="{FF2B5EF4-FFF2-40B4-BE49-F238E27FC236}">
                <a16:creationId xmlns:a16="http://schemas.microsoft.com/office/drawing/2014/main" id="{BE0F8D41-F9BC-3CB7-375D-1935E477486A}"/>
              </a:ext>
            </a:extLst>
          </p:cNvPr>
          <p:cNvSpPr/>
          <p:nvPr/>
        </p:nvSpPr>
        <p:spPr>
          <a:xfrm>
            <a:off x="343847" y="995986"/>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3.1.4 Objective function</a:t>
            </a:r>
          </a:p>
        </p:txBody>
      </p:sp>
      <p:sp>
        <p:nvSpPr>
          <p:cNvPr id="8" name="Title 10">
            <a:extLst>
              <a:ext uri="{FF2B5EF4-FFF2-40B4-BE49-F238E27FC236}">
                <a16:creationId xmlns:a16="http://schemas.microsoft.com/office/drawing/2014/main" id="{4AC94379-19F3-1096-C4E2-8B6ECA357D28}"/>
              </a:ext>
            </a:extLst>
          </p:cNvPr>
          <p:cNvSpPr txBox="1">
            <a:spLocks/>
          </p:cNvSpPr>
          <p:nvPr/>
        </p:nvSpPr>
        <p:spPr>
          <a:xfrm>
            <a:off x="343847" y="150594"/>
            <a:ext cx="10767176" cy="7620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3.1 Modelling background</a:t>
            </a:r>
            <a:endParaRPr lang="en-US" dirty="0">
              <a:cs typeface="Calibri Light" panose="020F0302020204030204"/>
            </a:endParaRPr>
          </a:p>
        </p:txBody>
      </p:sp>
      <p:sp>
        <p:nvSpPr>
          <p:cNvPr id="10" name="Content Placeholder 8">
            <a:extLst>
              <a:ext uri="{FF2B5EF4-FFF2-40B4-BE49-F238E27FC236}">
                <a16:creationId xmlns:a16="http://schemas.microsoft.com/office/drawing/2014/main" id="{533ED712-D118-657E-6228-CD2B4F7E61E7}"/>
              </a:ext>
            </a:extLst>
          </p:cNvPr>
          <p:cNvSpPr>
            <a:spLocks noGrp="1"/>
          </p:cNvSpPr>
          <p:nvPr>
            <p:ph idx="1"/>
          </p:nvPr>
        </p:nvSpPr>
        <p:spPr>
          <a:xfrm>
            <a:off x="343847" y="1599231"/>
            <a:ext cx="10921053" cy="4429805"/>
          </a:xfrm>
        </p:spPr>
        <p:txBody>
          <a:bodyPr vert="horz" lIns="91440" tIns="45720" rIns="91440" bIns="45720" rtlCol="0" anchor="t">
            <a:normAutofit/>
          </a:bodyPr>
          <a:lstStyle/>
          <a:p>
            <a:pPr algn="just"/>
            <a:r>
              <a:rPr lang="en-US" dirty="0" err="1">
                <a:latin typeface="Open Sans"/>
                <a:ea typeface="Open Sans" panose="020B0606030504020204" pitchFamily="34" charset="0"/>
                <a:cs typeface="Open Sans" panose="020B0606030504020204" pitchFamily="34" charset="0"/>
              </a:rPr>
              <a:t>FlexTool’s</a:t>
            </a:r>
            <a:r>
              <a:rPr lang="en-US" dirty="0">
                <a:latin typeface="Open Sans"/>
                <a:ea typeface="Open Sans" panose="020B0606030504020204" pitchFamily="34" charset="0"/>
                <a:cs typeface="Open Sans" panose="020B0606030504020204" pitchFamily="34" charset="0"/>
              </a:rPr>
              <a:t> objective function is that of </a:t>
            </a:r>
            <a:r>
              <a:rPr lang="en-US" b="1" dirty="0">
                <a:latin typeface="Open Sans"/>
                <a:ea typeface="Open Sans" panose="020B0606030504020204" pitchFamily="34" charset="0"/>
                <a:cs typeface="Open Sans" panose="020B0606030504020204" pitchFamily="34" charset="0"/>
              </a:rPr>
              <a:t>cost minimization</a:t>
            </a:r>
            <a:r>
              <a:rPr lang="en-US" dirty="0">
                <a:latin typeface="Open Sans"/>
                <a:ea typeface="Open Sans" panose="020B0606030504020204" pitchFamily="34" charset="0"/>
                <a:cs typeface="Open Sans" panose="020B0606030504020204" pitchFamily="34" charset="0"/>
              </a:rPr>
              <a:t>.</a:t>
            </a:r>
          </a:p>
          <a:p>
            <a:pPr algn="just"/>
            <a:r>
              <a:rPr lang="en-US" dirty="0">
                <a:latin typeface="Open Sans"/>
                <a:ea typeface="Open Sans" panose="020B0606030504020204" pitchFamily="34" charset="0"/>
                <a:cs typeface="Open Sans" panose="020B0606030504020204" pitchFamily="34" charset="0"/>
              </a:rPr>
              <a:t>Variables:</a:t>
            </a:r>
          </a:p>
        </p:txBody>
      </p:sp>
      <p:sp>
        <p:nvSpPr>
          <p:cNvPr id="2" name="Rounded Rectangle 9">
            <a:extLst>
              <a:ext uri="{FF2B5EF4-FFF2-40B4-BE49-F238E27FC236}">
                <a16:creationId xmlns:a16="http://schemas.microsoft.com/office/drawing/2014/main" id="{D87C00FA-F6D6-F8D0-585F-DDC1FA9AB82F}"/>
              </a:ext>
            </a:extLst>
          </p:cNvPr>
          <p:cNvSpPr/>
          <p:nvPr/>
        </p:nvSpPr>
        <p:spPr>
          <a:xfrm>
            <a:off x="820428" y="2650533"/>
            <a:ext cx="3172890" cy="3378503"/>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lIns="91440" tIns="45720" rIns="91440" bIns="45720" rtlCol="0" anchor="ctr"/>
          <a:lstStyle/>
          <a:p>
            <a:pPr algn="ctr"/>
            <a:r>
              <a:rPr lang="en-US" sz="2000" b="1" u="sng">
                <a:latin typeface="Open Sans" panose="020B0606030504020204" pitchFamily="34" charset="0"/>
                <a:ea typeface="Open Sans" panose="020B0606030504020204" pitchFamily="34" charset="0"/>
                <a:cs typeface="Open Sans" panose="020B0606030504020204" pitchFamily="34" charset="0"/>
              </a:rPr>
              <a:t>Operation</a:t>
            </a:r>
          </a:p>
          <a:p>
            <a:pPr algn="ctr"/>
            <a:endParaRPr lang="en-US" sz="200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US" sz="2000">
                <a:latin typeface="Open Sans" panose="020B0606030504020204" pitchFamily="34" charset="0"/>
                <a:ea typeface="Open Sans" panose="020B0606030504020204" pitchFamily="34" charset="0"/>
                <a:cs typeface="Open Sans" panose="020B0606030504020204" pitchFamily="34" charset="0"/>
              </a:rPr>
              <a:t>Fixed operation and maintenance costs</a:t>
            </a:r>
          </a:p>
          <a:p>
            <a:pPr marL="285750" indent="-285750">
              <a:buFont typeface="Arial" panose="020B0604020202020204" pitchFamily="34" charset="0"/>
              <a:buChar char="•"/>
            </a:pPr>
            <a:r>
              <a:rPr lang="en-US" sz="2000">
                <a:latin typeface="Open Sans" panose="020B0606030504020204" pitchFamily="34" charset="0"/>
                <a:ea typeface="Open Sans" panose="020B0606030504020204" pitchFamily="34" charset="0"/>
                <a:cs typeface="Open Sans" panose="020B0606030504020204" pitchFamily="34" charset="0"/>
              </a:rPr>
              <a:t>Variable operation and maintenance costs</a:t>
            </a:r>
          </a:p>
          <a:p>
            <a:pPr marL="285750" indent="-285750">
              <a:buFont typeface="Arial" panose="020B0604020202020204" pitchFamily="34" charset="0"/>
              <a:buChar char="•"/>
            </a:pPr>
            <a:r>
              <a:rPr lang="en-US" sz="2000">
                <a:latin typeface="Open Sans" panose="020B0606030504020204" pitchFamily="34" charset="0"/>
                <a:ea typeface="Open Sans" panose="020B0606030504020204" pitchFamily="34" charset="0"/>
                <a:cs typeface="Open Sans" panose="020B0606030504020204" pitchFamily="34" charset="0"/>
              </a:rPr>
              <a:t>Fuel costs</a:t>
            </a:r>
          </a:p>
          <a:p>
            <a:pPr marL="285750" indent="-285750">
              <a:buFont typeface="Arial" panose="020B0604020202020204" pitchFamily="34" charset="0"/>
              <a:buChar char="•"/>
            </a:pPr>
            <a:r>
              <a:rPr lang="en-US" sz="2000">
                <a:latin typeface="Open Sans" panose="020B0606030504020204" pitchFamily="34" charset="0"/>
                <a:ea typeface="Open Sans" panose="020B0606030504020204" pitchFamily="34" charset="0"/>
                <a:cs typeface="Open Sans" panose="020B0606030504020204" pitchFamily="34" charset="0"/>
              </a:rPr>
              <a:t>CO</a:t>
            </a:r>
            <a:r>
              <a:rPr lang="en-US" sz="2000" baseline="-25000">
                <a:latin typeface="Open Sans" panose="020B0606030504020204" pitchFamily="34" charset="0"/>
                <a:ea typeface="Open Sans" panose="020B0606030504020204" pitchFamily="34" charset="0"/>
                <a:cs typeface="Open Sans" panose="020B0606030504020204" pitchFamily="34" charset="0"/>
              </a:rPr>
              <a:t>2</a:t>
            </a:r>
            <a:r>
              <a:rPr lang="en-US" sz="2000">
                <a:latin typeface="Open Sans" panose="020B0606030504020204" pitchFamily="34" charset="0"/>
                <a:ea typeface="Open Sans" panose="020B0606030504020204" pitchFamily="34" charset="0"/>
                <a:cs typeface="Open Sans" panose="020B0606030504020204" pitchFamily="34" charset="0"/>
              </a:rPr>
              <a:t> emission costs</a:t>
            </a:r>
          </a:p>
          <a:p>
            <a:pPr marL="285750" indent="-285750">
              <a:buFont typeface="Arial" panose="020B0604020202020204" pitchFamily="34" charset="0"/>
              <a:buChar char="•"/>
            </a:pPr>
            <a:r>
              <a:rPr lang="en-US" sz="2000">
                <a:latin typeface="Open Sans" panose="020B0606030504020204" pitchFamily="34" charset="0"/>
                <a:ea typeface="Open Sans" panose="020B0606030504020204" pitchFamily="34" charset="0"/>
                <a:cs typeface="Open Sans" panose="020B0606030504020204" pitchFamily="34" charset="0"/>
              </a:rPr>
              <a:t>Start-up costs</a:t>
            </a:r>
          </a:p>
        </p:txBody>
      </p:sp>
      <p:sp>
        <p:nvSpPr>
          <p:cNvPr id="4" name="Rounded Rectangle 10">
            <a:extLst>
              <a:ext uri="{FF2B5EF4-FFF2-40B4-BE49-F238E27FC236}">
                <a16:creationId xmlns:a16="http://schemas.microsoft.com/office/drawing/2014/main" id="{2F8BC817-43BC-7367-3DEA-8147318D3BDF}"/>
              </a:ext>
            </a:extLst>
          </p:cNvPr>
          <p:cNvSpPr/>
          <p:nvPr/>
        </p:nvSpPr>
        <p:spPr>
          <a:xfrm>
            <a:off x="4137458" y="2650534"/>
            <a:ext cx="3172889" cy="3378502"/>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000" b="1" u="sng">
                <a:latin typeface="Open Sans" panose="020B0606030504020204" pitchFamily="34" charset="0"/>
                <a:ea typeface="Open Sans" panose="020B0606030504020204" pitchFamily="34" charset="0"/>
                <a:cs typeface="Open Sans" panose="020B0606030504020204" pitchFamily="34" charset="0"/>
              </a:rPr>
              <a:t>Penalties</a:t>
            </a:r>
          </a:p>
          <a:p>
            <a:pPr algn="ctr"/>
            <a:endParaRPr lang="en-US" sz="200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US" sz="2000">
                <a:latin typeface="Open Sans" panose="020B0606030504020204" pitchFamily="34" charset="0"/>
                <a:ea typeface="Open Sans" panose="020B0606030504020204" pitchFamily="34" charset="0"/>
                <a:cs typeface="Open Sans" panose="020B0606030504020204" pitchFamily="34" charset="0"/>
              </a:rPr>
              <a:t>Loss of load</a:t>
            </a:r>
          </a:p>
          <a:p>
            <a:pPr marL="285750" indent="-285750">
              <a:buFont typeface="Arial" panose="020B0604020202020204" pitchFamily="34" charset="0"/>
              <a:buChar char="•"/>
            </a:pPr>
            <a:r>
              <a:rPr lang="en-US" sz="2000">
                <a:latin typeface="Open Sans" panose="020B0606030504020204" pitchFamily="34" charset="0"/>
                <a:ea typeface="Open Sans" panose="020B0606030504020204" pitchFamily="34" charset="0"/>
                <a:cs typeface="Open Sans" panose="020B0606030504020204" pitchFamily="34" charset="0"/>
              </a:rPr>
              <a:t>Insufficient upward reserves</a:t>
            </a:r>
          </a:p>
          <a:p>
            <a:pPr marL="285750" indent="-285750">
              <a:buFont typeface="Arial" panose="020B0604020202020204" pitchFamily="34" charset="0"/>
              <a:buChar char="•"/>
            </a:pPr>
            <a:r>
              <a:rPr lang="en-US" sz="2000">
                <a:latin typeface="Open Sans" panose="020B0606030504020204" pitchFamily="34" charset="0"/>
                <a:ea typeface="Open Sans" panose="020B0606030504020204" pitchFamily="34" charset="0"/>
                <a:cs typeface="Open Sans" panose="020B0606030504020204" pitchFamily="34" charset="0"/>
              </a:rPr>
              <a:t>Insufficient capacity margin</a:t>
            </a:r>
          </a:p>
          <a:p>
            <a:pPr marL="285750" indent="-285750">
              <a:buFont typeface="Arial" panose="020B0604020202020204" pitchFamily="34" charset="0"/>
              <a:buChar char="•"/>
            </a:pPr>
            <a:r>
              <a:rPr lang="en-US" sz="2000">
                <a:latin typeface="Open Sans" panose="020B0606030504020204" pitchFamily="34" charset="0"/>
                <a:ea typeface="Open Sans" panose="020B0606030504020204" pitchFamily="34" charset="0"/>
                <a:cs typeface="Open Sans" panose="020B0606030504020204" pitchFamily="34" charset="0"/>
              </a:rPr>
              <a:t>Curtailment of VRE</a:t>
            </a:r>
          </a:p>
          <a:p>
            <a:pPr marL="285750" indent="-285750">
              <a:buFont typeface="Arial" panose="020B0604020202020204" pitchFamily="34" charset="0"/>
              <a:buChar char="•"/>
            </a:pPr>
            <a:r>
              <a:rPr lang="en-US" sz="2000">
                <a:latin typeface="Open Sans" panose="020B0606030504020204" pitchFamily="34" charset="0"/>
                <a:ea typeface="Open Sans" panose="020B0606030504020204" pitchFamily="34" charset="0"/>
                <a:cs typeface="Open Sans" panose="020B0606030504020204" pitchFamily="34" charset="0"/>
              </a:rPr>
              <a:t>Insufficient inertia</a:t>
            </a:r>
          </a:p>
        </p:txBody>
      </p:sp>
      <p:sp>
        <p:nvSpPr>
          <p:cNvPr id="5" name="Rounded Rectangle 11">
            <a:extLst>
              <a:ext uri="{FF2B5EF4-FFF2-40B4-BE49-F238E27FC236}">
                <a16:creationId xmlns:a16="http://schemas.microsoft.com/office/drawing/2014/main" id="{760D3B4E-437B-DB8D-DE06-935F4927FAE0}"/>
              </a:ext>
            </a:extLst>
          </p:cNvPr>
          <p:cNvSpPr/>
          <p:nvPr/>
        </p:nvSpPr>
        <p:spPr>
          <a:xfrm>
            <a:off x="7459079" y="2650534"/>
            <a:ext cx="3172889" cy="3378502"/>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000" b="1" u="sng">
                <a:latin typeface="Open Sans" panose="020B0606030504020204" pitchFamily="34" charset="0"/>
                <a:ea typeface="Open Sans" panose="020B0606030504020204" pitchFamily="34" charset="0"/>
                <a:cs typeface="Open Sans" panose="020B0606030504020204" pitchFamily="34" charset="0"/>
              </a:rPr>
              <a:t>Investment</a:t>
            </a:r>
          </a:p>
          <a:p>
            <a:pPr algn="ctr"/>
            <a:endParaRPr lang="en-US" sz="200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US" sz="2000">
                <a:latin typeface="Open Sans" panose="020B0606030504020204" pitchFamily="34" charset="0"/>
                <a:ea typeface="Open Sans" panose="020B0606030504020204" pitchFamily="34" charset="0"/>
                <a:cs typeface="Open Sans" panose="020B0606030504020204" pitchFamily="34" charset="0"/>
              </a:rPr>
              <a:t>Unit investment costs</a:t>
            </a:r>
          </a:p>
          <a:p>
            <a:pPr marL="285750" indent="-285750">
              <a:buFont typeface="Arial" panose="020B0604020202020204" pitchFamily="34" charset="0"/>
              <a:buChar char="•"/>
            </a:pPr>
            <a:r>
              <a:rPr lang="en-US" sz="2000">
                <a:latin typeface="Open Sans" panose="020B0606030504020204" pitchFamily="34" charset="0"/>
                <a:ea typeface="Open Sans" panose="020B0606030504020204" pitchFamily="34" charset="0"/>
                <a:cs typeface="Open Sans" panose="020B0606030504020204" pitchFamily="34" charset="0"/>
              </a:rPr>
              <a:t>Storage investment costs</a:t>
            </a:r>
          </a:p>
          <a:p>
            <a:pPr marL="285750" indent="-285750">
              <a:buFont typeface="Arial" panose="020B0604020202020204" pitchFamily="34" charset="0"/>
              <a:buChar char="•"/>
            </a:pPr>
            <a:r>
              <a:rPr lang="en-US" sz="2000">
                <a:latin typeface="Open Sans" panose="020B0606030504020204" pitchFamily="34" charset="0"/>
                <a:ea typeface="Open Sans" panose="020B0606030504020204" pitchFamily="34" charset="0"/>
                <a:cs typeface="Open Sans" panose="020B0606030504020204" pitchFamily="34" charset="0"/>
              </a:rPr>
              <a:t>Transmission line investment</a:t>
            </a:r>
          </a:p>
          <a:p>
            <a:pPr marL="285750" indent="-285750">
              <a:buFont typeface="Arial" panose="020B0604020202020204" pitchFamily="34" charset="0"/>
              <a:buChar char="•"/>
            </a:pPr>
            <a:endParaRPr lang="en-US" sz="200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endParaRPr lang="en-US" sz="200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6070474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EF953F69-EC43-D710-5495-A812211FADAF}"/>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8</a:t>
            </a:fld>
            <a:endParaRPr lang="sv-SE" sz="1000" b="1" dirty="0">
              <a:solidFill>
                <a:schemeClr val="bg1"/>
              </a:solidFill>
            </a:endParaRPr>
          </a:p>
        </p:txBody>
      </p:sp>
      <p:sp>
        <p:nvSpPr>
          <p:cNvPr id="7" name="Rectangle 6">
            <a:extLst>
              <a:ext uri="{FF2B5EF4-FFF2-40B4-BE49-F238E27FC236}">
                <a16:creationId xmlns:a16="http://schemas.microsoft.com/office/drawing/2014/main" id="{157A42A9-4ACF-FE0D-BEEA-EED51A2AE91E}"/>
              </a:ext>
            </a:extLst>
          </p:cNvPr>
          <p:cNvSpPr/>
          <p:nvPr/>
        </p:nvSpPr>
        <p:spPr>
          <a:xfrm>
            <a:off x="343847" y="995986"/>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3.1.5 </a:t>
            </a:r>
            <a:r>
              <a:rPr lang="en-ZA" sz="2000" b="1" dirty="0" err="1">
                <a:solidFill>
                  <a:schemeClr val="accent5">
                    <a:lumMod val="60000"/>
                    <a:lumOff val="40000"/>
                  </a:schemeClr>
                </a:solidFill>
                <a:latin typeface="Open Sans"/>
                <a:ea typeface="Open Sans" panose="020B0606030504020204" pitchFamily="34" charset="0"/>
                <a:cs typeface="Open Sans" panose="020B0606030504020204" pitchFamily="34" charset="0"/>
              </a:rPr>
              <a:t>FlexTool</a:t>
            </a: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 building blocks</a:t>
            </a:r>
          </a:p>
        </p:txBody>
      </p:sp>
      <p:sp>
        <p:nvSpPr>
          <p:cNvPr id="8" name="Title 10">
            <a:extLst>
              <a:ext uri="{FF2B5EF4-FFF2-40B4-BE49-F238E27FC236}">
                <a16:creationId xmlns:a16="http://schemas.microsoft.com/office/drawing/2014/main" id="{C3F14525-3DDE-2933-997D-B2E37D8F8668}"/>
              </a:ext>
            </a:extLst>
          </p:cNvPr>
          <p:cNvSpPr txBox="1">
            <a:spLocks/>
          </p:cNvSpPr>
          <p:nvPr/>
        </p:nvSpPr>
        <p:spPr>
          <a:xfrm>
            <a:off x="343847" y="150594"/>
            <a:ext cx="10767176" cy="7620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3.1 Modelling background</a:t>
            </a:r>
            <a:endParaRPr lang="en-US" dirty="0">
              <a:cs typeface="Calibri Light" panose="020F0302020204030204"/>
            </a:endParaRPr>
          </a:p>
        </p:txBody>
      </p:sp>
      <p:sp>
        <p:nvSpPr>
          <p:cNvPr id="10" name="Content Placeholder 8">
            <a:extLst>
              <a:ext uri="{FF2B5EF4-FFF2-40B4-BE49-F238E27FC236}">
                <a16:creationId xmlns:a16="http://schemas.microsoft.com/office/drawing/2014/main" id="{2A2D28B6-38A8-4B5E-1B35-3B817563B18A}"/>
              </a:ext>
            </a:extLst>
          </p:cNvPr>
          <p:cNvSpPr>
            <a:spLocks noGrp="1"/>
          </p:cNvSpPr>
          <p:nvPr>
            <p:ph idx="1"/>
          </p:nvPr>
        </p:nvSpPr>
        <p:spPr>
          <a:xfrm>
            <a:off x="343847" y="1479421"/>
            <a:ext cx="11267780" cy="5086479"/>
          </a:xfrm>
        </p:spPr>
        <p:txBody>
          <a:bodyPr vert="horz" lIns="91440" tIns="45720" rIns="91440" bIns="45720" rtlCol="0" anchor="t">
            <a:normAutofit/>
          </a:bodyPr>
          <a:lstStyle/>
          <a:p>
            <a:pPr marL="342900" indent="-342900">
              <a:buFont typeface="Wingdings" panose="05000000000000000000" pitchFamily="2" charset="2"/>
              <a:buChar char="Ø"/>
            </a:pPr>
            <a:r>
              <a:rPr lang="en-US" sz="2000" dirty="0" err="1">
                <a:latin typeface="Open Sans" panose="020B0606030504020204" pitchFamily="34" charset="0"/>
                <a:ea typeface="Open Sans" panose="020B0606030504020204" pitchFamily="34" charset="0"/>
                <a:cs typeface="Open Sans" panose="020B0606030504020204" pitchFamily="34" charset="0"/>
              </a:rPr>
              <a:t>FlexTool</a:t>
            </a:r>
            <a:r>
              <a:rPr lang="en-US" sz="2000" dirty="0">
                <a:latin typeface="Open Sans" panose="020B0606030504020204" pitchFamily="34" charset="0"/>
                <a:ea typeface="Open Sans" panose="020B0606030504020204" pitchFamily="34" charset="0"/>
                <a:cs typeface="Open Sans" panose="020B0606030504020204" pitchFamily="34" charset="0"/>
              </a:rPr>
              <a:t> is made up of four basic building blocks:</a:t>
            </a:r>
          </a:p>
          <a:p>
            <a:pPr marL="342900" lvl="1" indent="-342900">
              <a:buFont typeface="Arial" panose="020B0604020202020204" pitchFamily="34" charset="0"/>
              <a:buChar char="•"/>
            </a:pPr>
            <a:r>
              <a:rPr lang="en-US" sz="2000" b="1" dirty="0">
                <a:latin typeface="Open Sans" panose="020B0606030504020204" pitchFamily="34" charset="0"/>
                <a:ea typeface="Open Sans" panose="020B0606030504020204" pitchFamily="34" charset="0"/>
                <a:cs typeface="Open Sans" panose="020B0606030504020204" pitchFamily="34" charset="0"/>
              </a:rPr>
              <a:t>Grid (g):</a:t>
            </a:r>
            <a:r>
              <a:rPr lang="en-US" sz="2000" dirty="0">
                <a:latin typeface="Open Sans" panose="020B0606030504020204" pitchFamily="34" charset="0"/>
                <a:ea typeface="Open Sans" panose="020B0606030504020204" pitchFamily="34" charset="0"/>
                <a:cs typeface="Open Sans" panose="020B0606030504020204" pitchFamily="34" charset="0"/>
              </a:rPr>
              <a:t> Each grid is made up of one product (e.g., electricity).</a:t>
            </a:r>
          </a:p>
          <a:p>
            <a:pPr marL="342900" lvl="1" indent="-342900">
              <a:buFont typeface="Arial" panose="020B0604020202020204" pitchFamily="34" charset="0"/>
              <a:buChar char="•"/>
            </a:pPr>
            <a:r>
              <a:rPr lang="en-US" sz="2000" b="1" dirty="0">
                <a:latin typeface="Open Sans" panose="020B0606030504020204" pitchFamily="34" charset="0"/>
                <a:ea typeface="Open Sans" panose="020B0606030504020204" pitchFamily="34" charset="0"/>
                <a:cs typeface="Open Sans" panose="020B0606030504020204" pitchFamily="34" charset="0"/>
              </a:rPr>
              <a:t>Node (n): </a:t>
            </a:r>
            <a:r>
              <a:rPr lang="en-US" sz="2000" dirty="0">
                <a:latin typeface="Open Sans" panose="020B0606030504020204" pitchFamily="34" charset="0"/>
                <a:ea typeface="Open Sans" panose="020B0606030504020204" pitchFamily="34" charset="0"/>
                <a:cs typeface="Open Sans" panose="020B0606030504020204" pitchFamily="34" charset="0"/>
              </a:rPr>
              <a:t>Each grid is localized to one or more nodes (n) (e.g., the electricity grid can be divided into north and south).</a:t>
            </a:r>
          </a:p>
          <a:p>
            <a:pPr marL="342900" lvl="1" indent="-342900">
              <a:buFont typeface="Arial" panose="020B0604020202020204" pitchFamily="34" charset="0"/>
              <a:buChar char="•"/>
            </a:pPr>
            <a:r>
              <a:rPr lang="en-US" sz="2000" b="1" dirty="0">
                <a:latin typeface="Open Sans" panose="020B0606030504020204" pitchFamily="34" charset="0"/>
                <a:ea typeface="Open Sans" panose="020B0606030504020204" pitchFamily="34" charset="0"/>
                <a:cs typeface="Open Sans" panose="020B0606030504020204" pitchFamily="34" charset="0"/>
              </a:rPr>
              <a:t>Unit (u):</a:t>
            </a:r>
            <a:r>
              <a:rPr lang="en-US" sz="2000" dirty="0">
                <a:latin typeface="Open Sans" panose="020B0606030504020204" pitchFamily="34" charset="0"/>
                <a:ea typeface="Open Sans" panose="020B0606030504020204" pitchFamily="34" charset="0"/>
                <a:cs typeface="Open Sans" panose="020B0606030504020204" pitchFamily="34" charset="0"/>
              </a:rPr>
              <a:t> Units can produce, consume and store from a node in a grid.</a:t>
            </a:r>
          </a:p>
          <a:p>
            <a:pPr marL="342900" lvl="1" indent="-342900">
              <a:buFont typeface="Arial" panose="020B0604020202020204" pitchFamily="34" charset="0"/>
              <a:buChar char="•"/>
            </a:pPr>
            <a:r>
              <a:rPr lang="en-US" sz="2000" b="1" dirty="0">
                <a:latin typeface="Open Sans"/>
                <a:ea typeface="Open Sans" panose="020B0606030504020204" pitchFamily="34" charset="0"/>
                <a:cs typeface="Open Sans" panose="020B0606030504020204" pitchFamily="34" charset="0"/>
              </a:rPr>
              <a:t>Timesteps (t): </a:t>
            </a:r>
            <a:r>
              <a:rPr lang="en-US" sz="2000" dirty="0">
                <a:latin typeface="Open Sans"/>
                <a:ea typeface="Open Sans" panose="020B0606030504020204" pitchFamily="34" charset="0"/>
                <a:cs typeface="Open Sans" panose="020B0606030504020204" pitchFamily="34" charset="0"/>
              </a:rPr>
              <a:t>Timesteps are an ordered series of time intervals (e.g., hours in a year).</a:t>
            </a:r>
          </a:p>
          <a:p>
            <a:endParaRPr lang="en-US" sz="2000"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Wingdings" panose="05000000000000000000" pitchFamily="2" charset="2"/>
              <a:buChar char="Ø"/>
            </a:pPr>
            <a:r>
              <a:rPr lang="en-US" sz="2000" dirty="0">
                <a:latin typeface="Open Sans" panose="020B0606030504020204" pitchFamily="34" charset="0"/>
                <a:ea typeface="Open Sans" panose="020B0606030504020204" pitchFamily="34" charset="0"/>
                <a:cs typeface="Open Sans" panose="020B0606030504020204" pitchFamily="34" charset="0"/>
              </a:rPr>
              <a:t>These form an abstract version of the modelled energy system </a:t>
            </a:r>
            <a:r>
              <a:rPr lang="en-US" sz="2000" b="1" dirty="0">
                <a:latin typeface="Open Sans" panose="020B0606030504020204" pitchFamily="34" charset="0"/>
                <a:ea typeface="Open Sans" panose="020B0606030504020204" pitchFamily="34" charset="0"/>
                <a:cs typeface="Open Sans" panose="020B0606030504020204" pitchFamily="34" charset="0"/>
              </a:rPr>
              <a:t>(</a:t>
            </a:r>
            <a:r>
              <a:rPr lang="en-US" sz="2000" b="1" dirty="0" err="1">
                <a:latin typeface="Open Sans" panose="020B0606030504020204" pitchFamily="34" charset="0"/>
                <a:ea typeface="Open Sans" panose="020B0606030504020204" pitchFamily="34" charset="0"/>
                <a:cs typeface="Open Sans" panose="020B0606030504020204" pitchFamily="34" charset="0"/>
              </a:rPr>
              <a:t>gnut</a:t>
            </a:r>
            <a:r>
              <a:rPr lang="en-US" sz="2000" b="1" dirty="0">
                <a:latin typeface="Open Sans" panose="020B0606030504020204" pitchFamily="34" charset="0"/>
                <a:ea typeface="Open Sans" panose="020B0606030504020204" pitchFamily="34" charset="0"/>
                <a:cs typeface="Open Sans" panose="020B0606030504020204" pitchFamily="34" charset="0"/>
              </a:rPr>
              <a:t>-system)</a:t>
            </a:r>
            <a:r>
              <a:rPr lang="en-US" sz="2000" dirty="0">
                <a:latin typeface="Open Sans" panose="020B0606030504020204" pitchFamily="34" charset="0"/>
                <a:ea typeface="Open Sans" panose="020B0606030504020204" pitchFamily="34" charset="0"/>
                <a:cs typeface="Open Sans" panose="020B0606030504020204" pitchFamily="34" charset="0"/>
              </a:rPr>
              <a:t>.</a:t>
            </a:r>
          </a:p>
          <a:p>
            <a:endParaRPr lang="en-US" sz="2000"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Wingdings" panose="05000000000000000000" pitchFamily="2" charset="2"/>
              <a:buChar char="Ø"/>
            </a:pPr>
            <a:r>
              <a:rPr lang="en-US" sz="2000" dirty="0">
                <a:latin typeface="Open Sans" panose="020B0606030504020204" pitchFamily="34" charset="0"/>
                <a:ea typeface="Open Sans" panose="020B0606030504020204" pitchFamily="34" charset="0"/>
                <a:cs typeface="Open Sans" panose="020B0606030504020204" pitchFamily="34" charset="0"/>
              </a:rPr>
              <a:t>Input data defines the </a:t>
            </a:r>
            <a:r>
              <a:rPr lang="en-US" sz="2000" dirty="0" err="1">
                <a:latin typeface="Open Sans" panose="020B0606030504020204" pitchFamily="34" charset="0"/>
                <a:ea typeface="Open Sans" panose="020B0606030504020204" pitchFamily="34" charset="0"/>
                <a:cs typeface="Open Sans" panose="020B0606030504020204" pitchFamily="34" charset="0"/>
              </a:rPr>
              <a:t>gnut</a:t>
            </a:r>
            <a:r>
              <a:rPr lang="en-US" sz="2000" dirty="0">
                <a:latin typeface="Open Sans" panose="020B0606030504020204" pitchFamily="34" charset="0"/>
                <a:ea typeface="Open Sans" panose="020B0606030504020204" pitchFamily="34" charset="0"/>
                <a:cs typeface="Open Sans" panose="020B0606030504020204" pitchFamily="34" charset="0"/>
              </a:rPr>
              <a:t>-system.</a:t>
            </a:r>
          </a:p>
          <a:p>
            <a:endParaRPr lang="en-US" sz="2000" dirty="0">
              <a:latin typeface="Open Sans"/>
              <a:ea typeface="Open Sans" panose="020B0606030504020204" pitchFamily="34" charset="0"/>
              <a:cs typeface="Open Sans" panose="020B0606030504020204" pitchFamily="34" charset="0"/>
            </a:endParaRPr>
          </a:p>
          <a:p>
            <a:pPr marL="342900" indent="-342900">
              <a:buFont typeface="Wingdings" panose="05000000000000000000" pitchFamily="2" charset="2"/>
              <a:buChar char="Ø"/>
            </a:pPr>
            <a:r>
              <a:rPr lang="en-US" sz="2000" dirty="0">
                <a:latin typeface="Open Sans"/>
                <a:ea typeface="Open Sans" panose="020B0606030504020204" pitchFamily="34" charset="0"/>
                <a:cs typeface="Open Sans" panose="020B0606030504020204" pitchFamily="34" charset="0"/>
              </a:rPr>
              <a:t>The model is flexible and allows very different </a:t>
            </a:r>
            <a:r>
              <a:rPr lang="en-US" sz="2000" dirty="0" err="1">
                <a:latin typeface="Open Sans"/>
                <a:ea typeface="Open Sans" panose="020B0606030504020204" pitchFamily="34" charset="0"/>
                <a:cs typeface="Open Sans" panose="020B0606030504020204" pitchFamily="34" charset="0"/>
              </a:rPr>
              <a:t>gnut</a:t>
            </a:r>
            <a:r>
              <a:rPr lang="en-US" sz="2000" dirty="0">
                <a:latin typeface="Open Sans"/>
                <a:ea typeface="Open Sans" panose="020B0606030504020204" pitchFamily="34" charset="0"/>
                <a:cs typeface="Open Sans" panose="020B0606030504020204" pitchFamily="34" charset="0"/>
              </a:rPr>
              <a:t>-systems.</a:t>
            </a:r>
          </a:p>
        </p:txBody>
      </p:sp>
    </p:spTree>
    <p:extLst>
      <p:ext uri="{BB962C8B-B14F-4D97-AF65-F5344CB8AC3E}">
        <p14:creationId xmlns:p14="http://schemas.microsoft.com/office/powerpoint/2010/main" val="19728244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EF953F69-EC43-D710-5495-A812211FADAF}"/>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9</a:t>
            </a:fld>
            <a:endParaRPr lang="sv-SE" sz="1000" b="1" dirty="0">
              <a:solidFill>
                <a:schemeClr val="bg1"/>
              </a:solidFill>
            </a:endParaRPr>
          </a:p>
        </p:txBody>
      </p:sp>
      <p:sp>
        <p:nvSpPr>
          <p:cNvPr id="2" name="Title 10">
            <a:extLst>
              <a:ext uri="{FF2B5EF4-FFF2-40B4-BE49-F238E27FC236}">
                <a16:creationId xmlns:a16="http://schemas.microsoft.com/office/drawing/2014/main" id="{C284E710-7841-D645-8EBC-8BB6B56440F1}"/>
              </a:ext>
            </a:extLst>
          </p:cNvPr>
          <p:cNvSpPr txBox="1">
            <a:spLocks/>
          </p:cNvSpPr>
          <p:nvPr/>
        </p:nvSpPr>
        <p:spPr>
          <a:xfrm>
            <a:off x="645673" y="8748"/>
            <a:ext cx="12171356" cy="111268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rPr>
              <a:t>Lecture 3.1 References</a:t>
            </a:r>
          </a:p>
        </p:txBody>
      </p:sp>
      <p:sp>
        <p:nvSpPr>
          <p:cNvPr id="6" name="TextBox 5">
            <a:extLst>
              <a:ext uri="{FF2B5EF4-FFF2-40B4-BE49-F238E27FC236}">
                <a16:creationId xmlns:a16="http://schemas.microsoft.com/office/drawing/2014/main" id="{01E77D6B-D137-02B2-ABC3-63E38FB2A8E5}"/>
              </a:ext>
            </a:extLst>
          </p:cNvPr>
          <p:cNvSpPr txBox="1"/>
          <p:nvPr/>
        </p:nvSpPr>
        <p:spPr>
          <a:xfrm>
            <a:off x="645673" y="1576322"/>
            <a:ext cx="10851723" cy="1323439"/>
          </a:xfrm>
          <a:prstGeom prst="rect">
            <a:avLst/>
          </a:prstGeom>
          <a:noFill/>
        </p:spPr>
        <p:txBody>
          <a:bodyPr wrap="square">
            <a:spAutoFit/>
          </a:bodyPr>
          <a:lstStyle/>
          <a:p>
            <a:pPr algn="just"/>
            <a:r>
              <a:rPr lang="en-US" sz="2000" dirty="0">
                <a:latin typeface="Open Sans" panose="020B0606030504020204" pitchFamily="34" charset="0"/>
                <a:ea typeface="Open Sans" panose="020B0606030504020204" pitchFamily="34" charset="0"/>
                <a:cs typeface="Open Sans" panose="020B0606030504020204" pitchFamily="34" charset="0"/>
              </a:rPr>
              <a:t>IRENA. 2020. IRENA </a:t>
            </a:r>
            <a:r>
              <a:rPr lang="en-US" sz="2000" dirty="0" err="1">
                <a:latin typeface="Open Sans" panose="020B0606030504020204" pitchFamily="34" charset="0"/>
                <a:ea typeface="Open Sans" panose="020B0606030504020204" pitchFamily="34" charset="0"/>
                <a:cs typeface="Open Sans" panose="020B0606030504020204" pitchFamily="34" charset="0"/>
              </a:rPr>
              <a:t>FlexTool</a:t>
            </a:r>
            <a:r>
              <a:rPr lang="en-US" sz="2000" dirty="0">
                <a:latin typeface="Open Sans" panose="020B0606030504020204" pitchFamily="34" charset="0"/>
                <a:ea typeface="Open Sans" panose="020B0606030504020204" pitchFamily="34" charset="0"/>
                <a:cs typeface="Open Sans" panose="020B0606030504020204" pitchFamily="34" charset="0"/>
              </a:rPr>
              <a:t> Basic Training. </a:t>
            </a:r>
            <a:r>
              <a:rPr lang="en-US" sz="2000" dirty="0">
                <a:latin typeface="Open Sans" panose="020B0606030504020204" pitchFamily="34" charset="0"/>
                <a:ea typeface="Open Sans" panose="020B0606030504020204" pitchFamily="34" charset="0"/>
                <a:cs typeface="Open Sans" panose="020B0606030504020204" pitchFamily="34" charset="0"/>
                <a:hlinkClick r:id="rId3"/>
              </a:rPr>
              <a:t>https://www.irena.org/-/media/Irena/Files/IRENA-flextool/IRENA_FlexTool_BasicTraining.pdf</a:t>
            </a:r>
            <a:r>
              <a:rPr lang="en-US" sz="2000" dirty="0">
                <a:latin typeface="Open Sans" panose="020B0606030504020204" pitchFamily="34" charset="0"/>
                <a:ea typeface="Open Sans" panose="020B0606030504020204" pitchFamily="34" charset="0"/>
                <a:cs typeface="Open Sans" panose="020B0606030504020204" pitchFamily="34" charset="0"/>
              </a:rPr>
              <a:t>  </a:t>
            </a:r>
          </a:p>
          <a:p>
            <a:pPr algn="just"/>
            <a:endParaRPr lang="es-CO" sz="2000" dirty="0">
              <a:latin typeface="Open Sans" panose="020B0606030504020204" pitchFamily="34" charset="0"/>
              <a:ea typeface="Open Sans" panose="020B0606030504020204" pitchFamily="34" charset="0"/>
              <a:cs typeface="Open Sans" panose="020B0606030504020204" pitchFamily="34" charset="0"/>
            </a:endParaRPr>
          </a:p>
          <a:p>
            <a:pPr algn="just"/>
            <a:endParaRPr lang="es-CO" sz="20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409221089"/>
      </p:ext>
    </p:extLst>
  </p:cSld>
  <p:clrMapOvr>
    <a:masterClrMapping/>
  </p:clrMapOvr>
</p:sld>
</file>

<file path=ppt/theme/theme1.xml><?xml version="1.0" encoding="utf-8"?>
<a:theme xmlns:a="http://schemas.openxmlformats.org/drawingml/2006/main" name="Office Theme">
  <a:themeElements>
    <a:clrScheme name="CCG Colours">
      <a:dk1>
        <a:srgbClr val="000000"/>
      </a:dk1>
      <a:lt1>
        <a:srgbClr val="FFFFFF"/>
      </a:lt1>
      <a:dk2>
        <a:srgbClr val="44546A"/>
      </a:dk2>
      <a:lt2>
        <a:srgbClr val="E7E6E6"/>
      </a:lt2>
      <a:accent1>
        <a:srgbClr val="012069"/>
      </a:accent1>
      <a:accent2>
        <a:srgbClr val="C8102E"/>
      </a:accent2>
      <a:accent3>
        <a:srgbClr val="AFC7FE"/>
      </a:accent3>
      <a:accent4>
        <a:srgbClr val="5F8EFD"/>
      </a:accent4>
      <a:accent5>
        <a:srgbClr val="0F56FD"/>
      </a:accent5>
      <a:accent6>
        <a:srgbClr val="910C22"/>
      </a:accent6>
      <a:hlink>
        <a:srgbClr val="4151C3"/>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0b696a8a-ab1a-459b-a09e-44df7cbe9330">
      <Terms xmlns="http://schemas.microsoft.com/office/infopath/2007/PartnerControls"/>
    </lcf76f155ced4ddcb4097134ff3c332f>
    <TaxCatchAll xmlns="35b8b66e-5759-43c1-a138-f967a8bf5a20"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633F727AA7180443A862CD9A25741398" ma:contentTypeVersion="18" ma:contentTypeDescription="Crear nuevo documento." ma:contentTypeScope="" ma:versionID="e95ced547947cc96d9f0ca074ad6ec65">
  <xsd:schema xmlns:xsd="http://www.w3.org/2001/XMLSchema" xmlns:xs="http://www.w3.org/2001/XMLSchema" xmlns:p="http://schemas.microsoft.com/office/2006/metadata/properties" xmlns:ns2="35b8b66e-5759-43c1-a138-f967a8bf5a20" xmlns:ns3="0b696a8a-ab1a-459b-a09e-44df7cbe9330" targetNamespace="http://schemas.microsoft.com/office/2006/metadata/properties" ma:root="true" ma:fieldsID="59f73267aa52fe24a52d6154dfcf08fe" ns2:_="" ns3:_="">
    <xsd:import namespace="35b8b66e-5759-43c1-a138-f967a8bf5a20"/>
    <xsd:import namespace="0b696a8a-ab1a-459b-a09e-44df7cbe933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b8b66e-5759-43c1-a138-f967a8bf5a20" elementFormDefault="qualified">
    <xsd:import namespace="http://schemas.microsoft.com/office/2006/documentManagement/types"/>
    <xsd:import namespace="http://schemas.microsoft.com/office/infopath/2007/PartnerControls"/>
    <xsd:element name="SharedWithUsers" ma:index="8"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talles de uso compartido" ma:internalName="SharedWithDetails" ma:readOnly="true">
      <xsd:simpleType>
        <xsd:restriction base="dms:Note">
          <xsd:maxLength value="255"/>
        </xsd:restriction>
      </xsd:simpleType>
    </xsd:element>
    <xsd:element name="TaxCatchAll" ma:index="23" nillable="true" ma:displayName="Taxonomy Catch All Column" ma:hidden="true" ma:list="{9581a30b-7206-4dc0-86e4-cd83cec9bd9f}" ma:internalName="TaxCatchAll" ma:showField="CatchAllData" ma:web="35b8b66e-5759-43c1-a138-f967a8bf5a2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b696a8a-ab1a-459b-a09e-44df7cbe933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Etiquetas de imagen" ma:readOnly="false" ma:fieldId="{5cf76f15-5ced-4ddc-b409-7134ff3c332f}" ma:taxonomyMulti="true" ma:sspId="a3b1f9f8-f5cc-49a8-8ca6-8016371bfcc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B1DDE83-2ED0-4567-A669-A16A212F164D}">
  <ds:schemaRefs>
    <ds:schemaRef ds:uri="http://schemas.microsoft.com/office/2006/documentManagement/types"/>
    <ds:schemaRef ds:uri="http://schemas.microsoft.com/office/infopath/2007/PartnerControls"/>
    <ds:schemaRef ds:uri="http://www.w3.org/XML/1998/namespace"/>
    <ds:schemaRef ds:uri="0b696a8a-ab1a-459b-a09e-44df7cbe9330"/>
    <ds:schemaRef ds:uri="http://purl.org/dc/elements/1.1/"/>
    <ds:schemaRef ds:uri="http://purl.org/dc/dcmitype/"/>
    <ds:schemaRef ds:uri="http://schemas.microsoft.com/office/2006/metadata/properties"/>
    <ds:schemaRef ds:uri="http://schemas.openxmlformats.org/package/2006/metadata/core-properties"/>
    <ds:schemaRef ds:uri="35b8b66e-5759-43c1-a138-f967a8bf5a20"/>
    <ds:schemaRef ds:uri="http://purl.org/dc/terms/"/>
  </ds:schemaRefs>
</ds:datastoreItem>
</file>

<file path=customXml/itemProps2.xml><?xml version="1.0" encoding="utf-8"?>
<ds:datastoreItem xmlns:ds="http://schemas.openxmlformats.org/officeDocument/2006/customXml" ds:itemID="{D05F7E04-0F8F-4ECA-9525-3F0638DC6B8F}">
  <ds:schemaRefs>
    <ds:schemaRef ds:uri="http://schemas.microsoft.com/sharepoint/v3/contenttype/forms"/>
  </ds:schemaRefs>
</ds:datastoreItem>
</file>

<file path=customXml/itemProps3.xml><?xml version="1.0" encoding="utf-8"?>
<ds:datastoreItem xmlns:ds="http://schemas.openxmlformats.org/officeDocument/2006/customXml" ds:itemID="{1041FE05-CA30-4B07-B3FD-F2A4C91D2795}"/>
</file>

<file path=docProps/app.xml><?xml version="1.0" encoding="utf-8"?>
<Properties xmlns="http://schemas.openxmlformats.org/officeDocument/2006/extended-properties" xmlns:vt="http://schemas.openxmlformats.org/officeDocument/2006/docPropsVTypes">
  <Template/>
  <TotalTime>10029</TotalTime>
  <Words>7709</Words>
  <Application>Microsoft Office PowerPoint</Application>
  <PresentationFormat>Widescreen</PresentationFormat>
  <Paragraphs>780</Paragraphs>
  <Slides>29</Slides>
  <Notes>27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Calibri Light</vt:lpstr>
      <vt:lpstr>Courier New</vt:lpstr>
      <vt:lpstr>Helvetica Neue</vt:lpstr>
      <vt:lpstr>Open Sans</vt:lpstr>
      <vt:lpstr>Open Sans ExtraBold</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[Descriptive Title]</dc:title>
  <dc:creator>Eunice Ramos</dc:creator>
  <cp:lastModifiedBy>luisa marcela moreno hinestroza</cp:lastModifiedBy>
  <cp:revision>274</cp:revision>
  <dcterms:created xsi:type="dcterms:W3CDTF">2019-06-09T10:25:43Z</dcterms:created>
  <dcterms:modified xsi:type="dcterms:W3CDTF">2025-09-02T20:38:01Z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0x010100633F727AA7180443A862CD9A25741398</vt:lpwstr>
  </property>
  <property fmtid="{D5CDD505-2E9C-101B-9397-08002B2CF9AE}" pid="3" name="MediaServiceImageTags">
    <vt:lpwstr/>
  </property>
</Properties>
</file>