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E_E1AADA0D.xml" ContentType="application/vnd.ms-powerpoint.comments+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00" r:id="rId3"/>
    <p:sldId id="301" r:id="rId4"/>
    <p:sldId id="329" r:id="rId5"/>
    <p:sldId id="302" r:id="rId6"/>
    <p:sldId id="298" r:id="rId7"/>
    <p:sldId id="299" r:id="rId8"/>
    <p:sldId id="304" r:id="rId9"/>
    <p:sldId id="315" r:id="rId10"/>
    <p:sldId id="330" r:id="rId11"/>
    <p:sldId id="314" r:id="rId12"/>
    <p:sldId id="316" r:id="rId13"/>
    <p:sldId id="328" r:id="rId14"/>
    <p:sldId id="327" r:id="rId15"/>
    <p:sldId id="260" r:id="rId16"/>
    <p:sldId id="303" r:id="rId17"/>
    <p:sldId id="305" r:id="rId18"/>
    <p:sldId id="306" r:id="rId19"/>
    <p:sldId id="307" r:id="rId20"/>
    <p:sldId id="308" r:id="rId21"/>
    <p:sldId id="309" r:id="rId22"/>
    <p:sldId id="310" r:id="rId23"/>
    <p:sldId id="311" r:id="rId24"/>
    <p:sldId id="312"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7CA7B5-4B27-C441-F0BD-F50CCB8B470C}" name="Jackie.Tuck [she/her]" initials="J[" userId="S::jt75@open.ac.uk::390e3568-7621-416e-ab3f-7949b0ff9d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E1612-43F7-4616-BCD7-1A21CF815F99}" v="2" dt="2025-07-25T14:28:16.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31" autoAdjust="0"/>
  </p:normalViewPr>
  <p:slideViewPr>
    <p:cSldViewPr snapToGrid="0">
      <p:cViewPr varScale="1">
        <p:scale>
          <a:sx n="62" d="100"/>
          <a:sy n="62" d="100"/>
        </p:scale>
        <p:origin x="11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Molinari" userId="d2fd5da6-50f8-4dab-b718-540b5e012ff0" providerId="ADAL" clId="{C31B4986-01A5-484E-B4C8-49618634E9BB}"/>
    <pc:docChg chg="undo custSel addSld delSld modSld sldOrd">
      <pc:chgData name="Julia.Molinari" userId="d2fd5da6-50f8-4dab-b718-540b5e012ff0" providerId="ADAL" clId="{C31B4986-01A5-484E-B4C8-49618634E9BB}" dt="2025-06-27T17:48:09.135" v="3227" actId="1076"/>
      <pc:docMkLst>
        <pc:docMk/>
      </pc:docMkLst>
      <pc:sldChg chg="addSp delSp modSp mod">
        <pc:chgData name="Julia.Molinari" userId="d2fd5da6-50f8-4dab-b718-540b5e012ff0" providerId="ADAL" clId="{C31B4986-01A5-484E-B4C8-49618634E9BB}" dt="2025-06-19T16:13:21.407" v="2888" actId="1076"/>
        <pc:sldMkLst>
          <pc:docMk/>
          <pc:sldMk cId="1050704855" sldId="256"/>
        </pc:sldMkLst>
        <pc:picChg chg="mod">
          <ac:chgData name="Julia.Molinari" userId="d2fd5da6-50f8-4dab-b718-540b5e012ff0" providerId="ADAL" clId="{C31B4986-01A5-484E-B4C8-49618634E9BB}" dt="2025-06-19T16:13:13.444" v="2887" actId="1076"/>
          <ac:picMkLst>
            <pc:docMk/>
            <pc:sldMk cId="1050704855" sldId="256"/>
            <ac:picMk id="6" creationId="{641201B0-9002-2738-9148-D154AC5B94EE}"/>
          </ac:picMkLst>
        </pc:picChg>
        <pc:picChg chg="mod">
          <ac:chgData name="Julia.Molinari" userId="d2fd5da6-50f8-4dab-b718-540b5e012ff0" providerId="ADAL" clId="{C31B4986-01A5-484E-B4C8-49618634E9BB}" dt="2025-06-19T16:13:21.407" v="2888" actId="1076"/>
          <ac:picMkLst>
            <pc:docMk/>
            <pc:sldMk cId="1050704855" sldId="256"/>
            <ac:picMk id="8" creationId="{B0C6F074-480E-0F8D-2A20-89F40FCCF07F}"/>
          </ac:picMkLst>
        </pc:picChg>
        <pc:picChg chg="mod">
          <ac:chgData name="Julia.Molinari" userId="d2fd5da6-50f8-4dab-b718-540b5e012ff0" providerId="ADAL" clId="{C31B4986-01A5-484E-B4C8-49618634E9BB}" dt="2025-06-19T08:56:10.402" v="18" actId="962"/>
          <ac:picMkLst>
            <pc:docMk/>
            <pc:sldMk cId="1050704855" sldId="256"/>
            <ac:picMk id="12" creationId="{CD533C90-B3E4-F24D-C1F8-269918DEA081}"/>
          </ac:picMkLst>
        </pc:picChg>
      </pc:sldChg>
      <pc:sldChg chg="new del">
        <pc:chgData name="Julia.Molinari" userId="d2fd5da6-50f8-4dab-b718-540b5e012ff0" providerId="ADAL" clId="{C31B4986-01A5-484E-B4C8-49618634E9BB}" dt="2025-06-19T08:57:20.685" v="20" actId="47"/>
        <pc:sldMkLst>
          <pc:docMk/>
          <pc:sldMk cId="96627771" sldId="257"/>
        </pc:sldMkLst>
      </pc:sldChg>
      <pc:sldChg chg="delSp modSp add mod delAnim modShow modNotesTx">
        <pc:chgData name="Julia.Molinari" userId="d2fd5da6-50f8-4dab-b718-540b5e012ff0" providerId="ADAL" clId="{C31B4986-01A5-484E-B4C8-49618634E9BB}" dt="2025-06-19T11:11:54.533" v="1818" actId="20577"/>
        <pc:sldMkLst>
          <pc:docMk/>
          <pc:sldMk cId="929044887" sldId="298"/>
        </pc:sldMkLst>
        <pc:picChg chg="mod">
          <ac:chgData name="Julia.Molinari" userId="d2fd5da6-50f8-4dab-b718-540b5e012ff0" providerId="ADAL" clId="{C31B4986-01A5-484E-B4C8-49618634E9BB}" dt="2025-06-19T08:59:11.154" v="453" actId="962"/>
          <ac:picMkLst>
            <pc:docMk/>
            <pc:sldMk cId="929044887" sldId="298"/>
            <ac:picMk id="3" creationId="{0501E894-DA97-1E66-9065-8F19A95B6D9B}"/>
          </ac:picMkLst>
        </pc:picChg>
        <pc:picChg chg="mod">
          <ac:chgData name="Julia.Molinari" userId="d2fd5da6-50f8-4dab-b718-540b5e012ff0" providerId="ADAL" clId="{C31B4986-01A5-484E-B4C8-49618634E9BB}" dt="2025-06-19T08:58:44.044" v="349" actId="962"/>
          <ac:picMkLst>
            <pc:docMk/>
            <pc:sldMk cId="929044887" sldId="298"/>
            <ac:picMk id="5" creationId="{E2D8F793-F905-4C9A-956B-E3D37731EB93}"/>
          </ac:picMkLst>
        </pc:picChg>
        <pc:picChg chg="mod">
          <ac:chgData name="Julia.Molinari" userId="d2fd5da6-50f8-4dab-b718-540b5e012ff0" providerId="ADAL" clId="{C31B4986-01A5-484E-B4C8-49618634E9BB}" dt="2025-06-19T08:57:42.771" v="57" actId="962"/>
          <ac:picMkLst>
            <pc:docMk/>
            <pc:sldMk cId="929044887" sldId="298"/>
            <ac:picMk id="7" creationId="{582771D2-D268-4119-878E-5AED991BBF06}"/>
          </ac:picMkLst>
        </pc:picChg>
        <pc:picChg chg="mod">
          <ac:chgData name="Julia.Molinari" userId="d2fd5da6-50f8-4dab-b718-540b5e012ff0" providerId="ADAL" clId="{C31B4986-01A5-484E-B4C8-49618634E9BB}" dt="2025-06-19T08:58:19.432" v="219" actId="962"/>
          <ac:picMkLst>
            <pc:docMk/>
            <pc:sldMk cId="929044887" sldId="298"/>
            <ac:picMk id="9" creationId="{3EBC8812-55F2-4E43-9DA5-3104FEEB8964}"/>
          </ac:picMkLst>
        </pc:picChg>
      </pc:sldChg>
      <pc:sldChg chg="addSp modSp new mod modClrScheme chgLayout">
        <pc:chgData name="Julia.Molinari" userId="d2fd5da6-50f8-4dab-b718-540b5e012ff0" providerId="ADAL" clId="{C31B4986-01A5-484E-B4C8-49618634E9BB}" dt="2025-06-20T05:34:59.881" v="3096" actId="20577"/>
        <pc:sldMkLst>
          <pc:docMk/>
          <pc:sldMk cId="13182575" sldId="299"/>
        </pc:sldMkLst>
        <pc:spChg chg="add mod">
          <ac:chgData name="Julia.Molinari" userId="d2fd5da6-50f8-4dab-b718-540b5e012ff0" providerId="ADAL" clId="{C31B4986-01A5-484E-B4C8-49618634E9BB}" dt="2025-06-19T11:12:51.030" v="1845" actId="20577"/>
          <ac:spMkLst>
            <pc:docMk/>
            <pc:sldMk cId="13182575" sldId="299"/>
            <ac:spMk id="2" creationId="{1331B80F-BA22-BB3D-BD21-EFC0DABFDFF8}"/>
          </ac:spMkLst>
        </pc:spChg>
        <pc:spChg chg="add mod">
          <ac:chgData name="Julia.Molinari" userId="d2fd5da6-50f8-4dab-b718-540b5e012ff0" providerId="ADAL" clId="{C31B4986-01A5-484E-B4C8-49618634E9BB}" dt="2025-06-20T05:34:59.881" v="3096" actId="20577"/>
          <ac:spMkLst>
            <pc:docMk/>
            <pc:sldMk cId="13182575" sldId="299"/>
            <ac:spMk id="3" creationId="{FA822999-7113-D12C-D84C-58C83271BF18}"/>
          </ac:spMkLst>
        </pc:spChg>
      </pc:sldChg>
      <pc:sldChg chg="modSp new mod modNotesTx">
        <pc:chgData name="Julia.Molinari" userId="d2fd5da6-50f8-4dab-b718-540b5e012ff0" providerId="ADAL" clId="{C31B4986-01A5-484E-B4C8-49618634E9BB}" dt="2025-06-26T07:31:56.311" v="3151" actId="20577"/>
        <pc:sldMkLst>
          <pc:docMk/>
          <pc:sldMk cId="1189440674" sldId="300"/>
        </pc:sldMkLst>
        <pc:spChg chg="mod">
          <ac:chgData name="Julia.Molinari" userId="d2fd5da6-50f8-4dab-b718-540b5e012ff0" providerId="ADAL" clId="{C31B4986-01A5-484E-B4C8-49618634E9BB}" dt="2025-06-19T09:07:37.579" v="513" actId="20577"/>
          <ac:spMkLst>
            <pc:docMk/>
            <pc:sldMk cId="1189440674" sldId="300"/>
            <ac:spMk id="2" creationId="{00A59755-1627-77AD-6542-2732A316A741}"/>
          </ac:spMkLst>
        </pc:spChg>
        <pc:spChg chg="mod">
          <ac:chgData name="Julia.Molinari" userId="d2fd5da6-50f8-4dab-b718-540b5e012ff0" providerId="ADAL" clId="{C31B4986-01A5-484E-B4C8-49618634E9BB}" dt="2025-06-26T07:31:56.311" v="3151" actId="20577"/>
          <ac:spMkLst>
            <pc:docMk/>
            <pc:sldMk cId="1189440674" sldId="300"/>
            <ac:spMk id="3" creationId="{331BC003-BEAD-A689-64AA-846BE8052990}"/>
          </ac:spMkLst>
        </pc:spChg>
      </pc:sldChg>
      <pc:sldChg chg="addSp delSp modSp new mod modClrScheme modAnim chgLayout modNotesTx">
        <pc:chgData name="Julia.Molinari" userId="d2fd5da6-50f8-4dab-b718-540b5e012ff0" providerId="ADAL" clId="{C31B4986-01A5-484E-B4C8-49618634E9BB}" dt="2025-06-19T12:45:21.276" v="2545"/>
        <pc:sldMkLst>
          <pc:docMk/>
          <pc:sldMk cId="3706802252" sldId="301"/>
        </pc:sldMkLst>
        <pc:spChg chg="mod">
          <ac:chgData name="Julia.Molinari" userId="d2fd5da6-50f8-4dab-b718-540b5e012ff0" providerId="ADAL" clId="{C31B4986-01A5-484E-B4C8-49618634E9BB}" dt="2025-06-19T09:20:22.479" v="819" actId="26606"/>
          <ac:spMkLst>
            <pc:docMk/>
            <pc:sldMk cId="3706802252" sldId="301"/>
            <ac:spMk id="2" creationId="{800FE6C6-F91C-1CB9-488B-BCA5EB27EBEF}"/>
          </ac:spMkLst>
        </pc:spChg>
        <pc:spChg chg="add mod">
          <ac:chgData name="Julia.Molinari" userId="d2fd5da6-50f8-4dab-b718-540b5e012ff0" providerId="ADAL" clId="{C31B4986-01A5-484E-B4C8-49618634E9BB}" dt="2025-06-19T12:44:20.653" v="2542" actId="20577"/>
          <ac:spMkLst>
            <pc:docMk/>
            <pc:sldMk cId="3706802252" sldId="301"/>
            <ac:spMk id="7" creationId="{2F253405-2A24-22E5-B1F4-C627B5454DE9}"/>
          </ac:spMkLst>
        </pc:spChg>
        <pc:picChg chg="add mod">
          <ac:chgData name="Julia.Molinari" userId="d2fd5da6-50f8-4dab-b718-540b5e012ff0" providerId="ADAL" clId="{C31B4986-01A5-484E-B4C8-49618634E9BB}" dt="2025-06-19T09:21:07.641" v="826" actId="1076"/>
          <ac:picMkLst>
            <pc:docMk/>
            <pc:sldMk cId="3706802252" sldId="301"/>
            <ac:picMk id="9" creationId="{9B031999-42A6-314D-18CF-C4EC5A5A7028}"/>
          </ac:picMkLst>
        </pc:picChg>
      </pc:sldChg>
      <pc:sldChg chg="addSp delSp modSp add mod modAnim modCm modNotesTx">
        <pc:chgData name="Julia.Molinari" userId="d2fd5da6-50f8-4dab-b718-540b5e012ff0" providerId="ADAL" clId="{C31B4986-01A5-484E-B4C8-49618634E9BB}" dt="2025-06-26T07:30:52.247" v="3117" actId="20577"/>
        <pc:sldMkLst>
          <pc:docMk/>
          <pc:sldMk cId="3786070541" sldId="302"/>
        </pc:sldMkLst>
        <pc:spChg chg="mod">
          <ac:chgData name="Julia.Molinari" userId="d2fd5da6-50f8-4dab-b718-540b5e012ff0" providerId="ADAL" clId="{C31B4986-01A5-484E-B4C8-49618634E9BB}" dt="2025-06-26T07:30:52.247" v="3117" actId="20577"/>
          <ac:spMkLst>
            <pc:docMk/>
            <pc:sldMk cId="3786070541" sldId="302"/>
            <ac:spMk id="2" creationId="{1D6A4158-C0C7-1D8E-D5DE-A077CD73019A}"/>
          </ac:spMkLst>
        </pc:spChg>
        <pc:spChg chg="mod">
          <ac:chgData name="Julia.Molinari" userId="d2fd5da6-50f8-4dab-b718-540b5e012ff0" providerId="ADAL" clId="{C31B4986-01A5-484E-B4C8-49618634E9BB}" dt="2025-06-19T14:22:21.078" v="2733" actId="20577"/>
          <ac:spMkLst>
            <pc:docMk/>
            <pc:sldMk cId="3786070541" sldId="302"/>
            <ac:spMk id="7" creationId="{043F6207-DCB1-B69D-E6F7-34A852D2887A}"/>
          </ac:spMkLst>
        </pc:spChg>
        <pc:picChg chg="add mod">
          <ac:chgData name="Julia.Molinari" userId="d2fd5da6-50f8-4dab-b718-540b5e012ff0" providerId="ADAL" clId="{C31B4986-01A5-484E-B4C8-49618634E9BB}" dt="2025-06-19T09:32:37.762" v="863" actId="1076"/>
          <ac:picMkLst>
            <pc:docMk/>
            <pc:sldMk cId="3786070541" sldId="302"/>
            <ac:picMk id="4" creationId="{82AFC2E7-0587-414B-E217-0129772D3AF5}"/>
          </ac:picMkLst>
        </pc:picChg>
        <pc:extLst>
          <p:ext xmlns:p="http://schemas.openxmlformats.org/presentationml/2006/main" uri="{D6D511B9-2390-475A-947B-AFAB55BFBCF1}">
            <pc226:cmChg xmlns:pc226="http://schemas.microsoft.com/office/powerpoint/2022/06/main/command" chg="mod">
              <pc226:chgData name="Julia.Molinari" userId="d2fd5da6-50f8-4dab-b718-540b5e012ff0" providerId="ADAL" clId="{C31B4986-01A5-484E-B4C8-49618634E9BB}" dt="2025-06-26T07:30:52.247" v="3117" actId="20577"/>
              <pc2:cmMkLst xmlns:pc2="http://schemas.microsoft.com/office/powerpoint/2019/9/main/command">
                <pc:docMk/>
                <pc:sldMk cId="3786070541" sldId="302"/>
                <pc2:cmMk id="{E1BAE93A-A841-40B6-9A5C-13578D483011}"/>
              </pc2:cmMkLst>
            </pc226:cmChg>
          </p:ext>
        </pc:extLst>
      </pc:sldChg>
      <pc:sldChg chg="addSp delSp modSp add mod ord modClrScheme delAnim modAnim chgLayout modNotesTx">
        <pc:chgData name="Julia.Molinari" userId="d2fd5da6-50f8-4dab-b718-540b5e012ff0" providerId="ADAL" clId="{C31B4986-01A5-484E-B4C8-49618634E9BB}" dt="2025-06-27T17:48:09.135" v="3227" actId="1076"/>
        <pc:sldMkLst>
          <pc:docMk/>
          <pc:sldMk cId="2425166138" sldId="303"/>
        </pc:sldMkLst>
        <pc:spChg chg="mod ord">
          <ac:chgData name="Julia.Molinari" userId="d2fd5da6-50f8-4dab-b718-540b5e012ff0" providerId="ADAL" clId="{C31B4986-01A5-484E-B4C8-49618634E9BB}" dt="2025-06-27T17:48:09.135" v="3227" actId="1076"/>
          <ac:spMkLst>
            <pc:docMk/>
            <pc:sldMk cId="2425166138" sldId="303"/>
            <ac:spMk id="2" creationId="{7832D25E-263C-EEDE-9A0A-F0B779EC3BAD}"/>
          </ac:spMkLst>
        </pc:spChg>
        <pc:spChg chg="add mod ord">
          <ac:chgData name="Julia.Molinari" userId="d2fd5da6-50f8-4dab-b718-540b5e012ff0" providerId="ADAL" clId="{C31B4986-01A5-484E-B4C8-49618634E9BB}" dt="2025-06-27T17:48:02.201" v="3225" actId="1076"/>
          <ac:spMkLst>
            <pc:docMk/>
            <pc:sldMk cId="2425166138" sldId="303"/>
            <ac:spMk id="3" creationId="{DA7F8610-677A-3048-5DCE-31CEA642DCA1}"/>
          </ac:spMkLst>
        </pc:spChg>
        <pc:picChg chg="add mod">
          <ac:chgData name="Julia.Molinari" userId="d2fd5da6-50f8-4dab-b718-540b5e012ff0" providerId="ADAL" clId="{C31B4986-01A5-484E-B4C8-49618634E9BB}" dt="2025-06-27T17:46:57.483" v="3201" actId="14100"/>
          <ac:picMkLst>
            <pc:docMk/>
            <pc:sldMk cId="2425166138" sldId="303"/>
            <ac:picMk id="6" creationId="{748F0F07-B4F6-1507-8671-7FDA0C297FE4}"/>
          </ac:picMkLst>
        </pc:picChg>
        <pc:picChg chg="add mod">
          <ac:chgData name="Julia.Molinari" userId="d2fd5da6-50f8-4dab-b718-540b5e012ff0" providerId="ADAL" clId="{C31B4986-01A5-484E-B4C8-49618634E9BB}" dt="2025-06-27T17:46:55.181" v="3200" actId="14100"/>
          <ac:picMkLst>
            <pc:docMk/>
            <pc:sldMk cId="2425166138" sldId="303"/>
            <ac:picMk id="9" creationId="{6F6BA851-3A0C-525A-894B-D60223722180}"/>
          </ac:picMkLst>
        </pc:picChg>
      </pc:sldChg>
      <pc:sldChg chg="addSp modSp new del mod modClrScheme chgLayout">
        <pc:chgData name="Julia.Molinari" userId="d2fd5da6-50f8-4dab-b718-540b5e012ff0" providerId="ADAL" clId="{C31B4986-01A5-484E-B4C8-49618634E9BB}" dt="2025-06-19T11:45:30.961" v="1963" actId="47"/>
        <pc:sldMkLst>
          <pc:docMk/>
          <pc:sldMk cId="50996119" sldId="304"/>
        </pc:sldMkLst>
      </pc:sldChg>
      <pc:sldChg chg="addSp modSp add mod">
        <pc:chgData name="Julia.Molinari" userId="d2fd5da6-50f8-4dab-b718-540b5e012ff0" providerId="ADAL" clId="{C31B4986-01A5-484E-B4C8-49618634E9BB}" dt="2025-06-19T14:28:57.557" v="2794" actId="255"/>
        <pc:sldMkLst>
          <pc:docMk/>
          <pc:sldMk cId="3649310337" sldId="304"/>
        </pc:sldMkLst>
        <pc:spChg chg="mod">
          <ac:chgData name="Julia.Molinari" userId="d2fd5da6-50f8-4dab-b718-540b5e012ff0" providerId="ADAL" clId="{C31B4986-01A5-484E-B4C8-49618634E9BB}" dt="2025-06-19T14:28:28.370" v="2791"/>
          <ac:spMkLst>
            <pc:docMk/>
            <pc:sldMk cId="3649310337" sldId="304"/>
            <ac:spMk id="2" creationId="{FD025AEB-90C9-55E3-CD0D-43FF170BC9FE}"/>
          </ac:spMkLst>
        </pc:spChg>
        <pc:spChg chg="mod">
          <ac:chgData name="Julia.Molinari" userId="d2fd5da6-50f8-4dab-b718-540b5e012ff0" providerId="ADAL" clId="{C31B4986-01A5-484E-B4C8-49618634E9BB}" dt="2025-06-19T14:28:23.512" v="2790" actId="6549"/>
          <ac:spMkLst>
            <pc:docMk/>
            <pc:sldMk cId="3649310337" sldId="304"/>
            <ac:spMk id="3" creationId="{331015D5-4B82-11C9-CB7B-8D5AF5E5E5CD}"/>
          </ac:spMkLst>
        </pc:spChg>
      </pc:sldChg>
      <pc:sldChg chg="modSp new mod">
        <pc:chgData name="Julia.Molinari" userId="d2fd5da6-50f8-4dab-b718-540b5e012ff0" providerId="ADAL" clId="{C31B4986-01A5-484E-B4C8-49618634E9BB}" dt="2025-06-20T05:04:39.144" v="2895" actId="6549"/>
        <pc:sldMkLst>
          <pc:docMk/>
          <pc:sldMk cId="2895300571" sldId="305"/>
        </pc:sldMkLst>
        <pc:spChg chg="mod">
          <ac:chgData name="Julia.Molinari" userId="d2fd5da6-50f8-4dab-b718-540b5e012ff0" providerId="ADAL" clId="{C31B4986-01A5-484E-B4C8-49618634E9BB}" dt="2025-06-19T15:22:03.761" v="2876" actId="20577"/>
          <ac:spMkLst>
            <pc:docMk/>
            <pc:sldMk cId="2895300571" sldId="305"/>
            <ac:spMk id="2" creationId="{02F65DFF-0D48-AD11-D096-C53E3E007161}"/>
          </ac:spMkLst>
        </pc:spChg>
        <pc:spChg chg="mod">
          <ac:chgData name="Julia.Molinari" userId="d2fd5da6-50f8-4dab-b718-540b5e012ff0" providerId="ADAL" clId="{C31B4986-01A5-484E-B4C8-49618634E9BB}" dt="2025-06-20T05:04:39.144" v="2895" actId="6549"/>
          <ac:spMkLst>
            <pc:docMk/>
            <pc:sldMk cId="2895300571" sldId="305"/>
            <ac:spMk id="3" creationId="{3ABD631D-285A-CAB3-77FF-79DEF296FAED}"/>
          </ac:spMkLst>
        </pc:spChg>
      </pc:sldChg>
      <pc:sldChg chg="new del">
        <pc:chgData name="Julia.Molinari" userId="d2fd5da6-50f8-4dab-b718-540b5e012ff0" providerId="ADAL" clId="{C31B4986-01A5-484E-B4C8-49618634E9BB}" dt="2025-06-19T16:08:42.851" v="2884" actId="2696"/>
        <pc:sldMkLst>
          <pc:docMk/>
          <pc:sldMk cId="2369167612" sldId="306"/>
        </pc:sldMkLst>
      </pc:sldChg>
      <pc:sldChg chg="modSp add mod">
        <pc:chgData name="Julia.Molinari" userId="d2fd5da6-50f8-4dab-b718-540b5e012ff0" providerId="ADAL" clId="{C31B4986-01A5-484E-B4C8-49618634E9BB}" dt="2025-06-20T05:05:24.098" v="2906" actId="27636"/>
        <pc:sldMkLst>
          <pc:docMk/>
          <pc:sldMk cId="3278618270" sldId="306"/>
        </pc:sldMkLst>
        <pc:spChg chg="mod">
          <ac:chgData name="Julia.Molinari" userId="d2fd5da6-50f8-4dab-b718-540b5e012ff0" providerId="ADAL" clId="{C31B4986-01A5-484E-B4C8-49618634E9BB}" dt="2025-06-20T05:05:24.098" v="2906" actId="27636"/>
          <ac:spMkLst>
            <pc:docMk/>
            <pc:sldMk cId="3278618270" sldId="306"/>
            <ac:spMk id="3" creationId="{F6EEB170-4A19-66F5-C27A-10C19E782DBC}"/>
          </ac:spMkLst>
        </pc:spChg>
      </pc:sldChg>
      <pc:sldChg chg="modSp add mod">
        <pc:chgData name="Julia.Molinari" userId="d2fd5da6-50f8-4dab-b718-540b5e012ff0" providerId="ADAL" clId="{C31B4986-01A5-484E-B4C8-49618634E9BB}" dt="2025-06-20T05:05:59.053" v="2909" actId="27636"/>
        <pc:sldMkLst>
          <pc:docMk/>
          <pc:sldMk cId="1546439101" sldId="307"/>
        </pc:sldMkLst>
        <pc:spChg chg="mod">
          <ac:chgData name="Julia.Molinari" userId="d2fd5da6-50f8-4dab-b718-540b5e012ff0" providerId="ADAL" clId="{C31B4986-01A5-484E-B4C8-49618634E9BB}" dt="2025-06-20T05:05:59.053" v="2909" actId="27636"/>
          <ac:spMkLst>
            <pc:docMk/>
            <pc:sldMk cId="1546439101" sldId="307"/>
            <ac:spMk id="3" creationId="{5E90C71F-5FCF-A256-E646-74D8433B3D39}"/>
          </ac:spMkLst>
        </pc:spChg>
      </pc:sldChg>
      <pc:sldChg chg="add">
        <pc:chgData name="Julia.Molinari" userId="d2fd5da6-50f8-4dab-b718-540b5e012ff0" providerId="ADAL" clId="{C31B4986-01A5-484E-B4C8-49618634E9BB}" dt="2025-06-20T05:06:05.902" v="2910" actId="2890"/>
        <pc:sldMkLst>
          <pc:docMk/>
          <pc:sldMk cId="2052826423" sldId="308"/>
        </pc:sldMkLst>
      </pc:sldChg>
      <pc:sldChg chg="modSp add mod">
        <pc:chgData name="Julia.Molinari" userId="d2fd5da6-50f8-4dab-b718-540b5e012ff0" providerId="ADAL" clId="{C31B4986-01A5-484E-B4C8-49618634E9BB}" dt="2025-06-20T05:06:55.234" v="2918" actId="27636"/>
        <pc:sldMkLst>
          <pc:docMk/>
          <pc:sldMk cId="437696032" sldId="309"/>
        </pc:sldMkLst>
        <pc:spChg chg="mod">
          <ac:chgData name="Julia.Molinari" userId="d2fd5da6-50f8-4dab-b718-540b5e012ff0" providerId="ADAL" clId="{C31B4986-01A5-484E-B4C8-49618634E9BB}" dt="2025-06-20T05:06:55.234" v="2918" actId="27636"/>
          <ac:spMkLst>
            <pc:docMk/>
            <pc:sldMk cId="437696032" sldId="309"/>
            <ac:spMk id="3" creationId="{2D92174F-081A-CA30-32B4-8F9415AD5D2B}"/>
          </ac:spMkLst>
        </pc:spChg>
      </pc:sldChg>
      <pc:sldChg chg="modSp add mod">
        <pc:chgData name="Julia.Molinari" userId="d2fd5da6-50f8-4dab-b718-540b5e012ff0" providerId="ADAL" clId="{C31B4986-01A5-484E-B4C8-49618634E9BB}" dt="2025-06-20T05:18:55.589" v="2931" actId="20577"/>
        <pc:sldMkLst>
          <pc:docMk/>
          <pc:sldMk cId="2615667467" sldId="310"/>
        </pc:sldMkLst>
        <pc:spChg chg="mod">
          <ac:chgData name="Julia.Molinari" userId="d2fd5da6-50f8-4dab-b718-540b5e012ff0" providerId="ADAL" clId="{C31B4986-01A5-484E-B4C8-49618634E9BB}" dt="2025-06-20T05:18:55.589" v="2931" actId="20577"/>
          <ac:spMkLst>
            <pc:docMk/>
            <pc:sldMk cId="2615667467" sldId="310"/>
            <ac:spMk id="3" creationId="{12FA05A9-8CC8-2708-C95B-B3437B380F66}"/>
          </ac:spMkLst>
        </pc:spChg>
      </pc:sldChg>
      <pc:sldChg chg="modSp add mod ord">
        <pc:chgData name="Julia.Molinari" userId="d2fd5da6-50f8-4dab-b718-540b5e012ff0" providerId="ADAL" clId="{C31B4986-01A5-484E-B4C8-49618634E9BB}" dt="2025-06-20T05:19:54.811" v="2941" actId="27636"/>
        <pc:sldMkLst>
          <pc:docMk/>
          <pc:sldMk cId="1235027160" sldId="311"/>
        </pc:sldMkLst>
        <pc:spChg chg="mod">
          <ac:chgData name="Julia.Molinari" userId="d2fd5da6-50f8-4dab-b718-540b5e012ff0" providerId="ADAL" clId="{C31B4986-01A5-484E-B4C8-49618634E9BB}" dt="2025-06-20T05:19:54.811" v="2941" actId="27636"/>
          <ac:spMkLst>
            <pc:docMk/>
            <pc:sldMk cId="1235027160" sldId="311"/>
            <ac:spMk id="3" creationId="{B829B058-4415-C788-A182-D990494F554C}"/>
          </ac:spMkLst>
        </pc:spChg>
      </pc:sldChg>
      <pc:sldChg chg="modSp add mod">
        <pc:chgData name="Julia.Molinari" userId="d2fd5da6-50f8-4dab-b718-540b5e012ff0" providerId="ADAL" clId="{C31B4986-01A5-484E-B4C8-49618634E9BB}" dt="2025-06-20T05:20:40.763" v="2957" actId="27636"/>
        <pc:sldMkLst>
          <pc:docMk/>
          <pc:sldMk cId="3747096349" sldId="312"/>
        </pc:sldMkLst>
        <pc:spChg chg="mod">
          <ac:chgData name="Julia.Molinari" userId="d2fd5da6-50f8-4dab-b718-540b5e012ff0" providerId="ADAL" clId="{C31B4986-01A5-484E-B4C8-49618634E9BB}" dt="2025-06-20T05:20:40.763" v="2957" actId="27636"/>
          <ac:spMkLst>
            <pc:docMk/>
            <pc:sldMk cId="3747096349" sldId="312"/>
            <ac:spMk id="3" creationId="{AEF1E17B-757B-B69C-99A6-0A34FF431B17}"/>
          </ac:spMkLst>
        </pc:spChg>
      </pc:sldChg>
      <pc:sldChg chg="modSp add mod">
        <pc:chgData name="Julia.Molinari" userId="d2fd5da6-50f8-4dab-b718-540b5e012ff0" providerId="ADAL" clId="{C31B4986-01A5-484E-B4C8-49618634E9BB}" dt="2025-06-20T05:21:42.291" v="2967" actId="27636"/>
        <pc:sldMkLst>
          <pc:docMk/>
          <pc:sldMk cId="4175365003" sldId="313"/>
        </pc:sldMkLst>
        <pc:spChg chg="mod">
          <ac:chgData name="Julia.Molinari" userId="d2fd5da6-50f8-4dab-b718-540b5e012ff0" providerId="ADAL" clId="{C31B4986-01A5-484E-B4C8-49618634E9BB}" dt="2025-06-20T05:21:42.291" v="2967" actId="27636"/>
          <ac:spMkLst>
            <pc:docMk/>
            <pc:sldMk cId="4175365003" sldId="313"/>
            <ac:spMk id="3" creationId="{DB0710BC-3C0D-C686-E440-8DC500A968F8}"/>
          </ac:spMkLst>
        </pc:spChg>
      </pc:sldChg>
    </pc:docChg>
  </pc:docChgLst>
  <pc:docChgLst>
    <pc:chgData name="Julia.Molinari" userId="d2fd5da6-50f8-4dab-b718-540b5e012ff0" providerId="ADAL" clId="{907E1612-43F7-4616-BCD7-1A21CF815F99}"/>
    <pc:docChg chg="modSld">
      <pc:chgData name="Julia.Molinari" userId="d2fd5da6-50f8-4dab-b718-540b5e012ff0" providerId="ADAL" clId="{907E1612-43F7-4616-BCD7-1A21CF815F99}" dt="2025-07-25T14:28:16.226" v="1" actId="20577"/>
      <pc:docMkLst>
        <pc:docMk/>
      </pc:docMkLst>
      <pc:sldChg chg="modSp modAnim">
        <pc:chgData name="Julia.Molinari" userId="d2fd5da6-50f8-4dab-b718-540b5e012ff0" providerId="ADAL" clId="{907E1612-43F7-4616-BCD7-1A21CF815F99}" dt="2025-07-25T14:28:16.226" v="1" actId="20577"/>
        <pc:sldMkLst>
          <pc:docMk/>
          <pc:sldMk cId="2425166138" sldId="303"/>
        </pc:sldMkLst>
        <pc:spChg chg="mod">
          <ac:chgData name="Julia.Molinari" userId="d2fd5da6-50f8-4dab-b718-540b5e012ff0" providerId="ADAL" clId="{907E1612-43F7-4616-BCD7-1A21CF815F99}" dt="2025-07-25T14:28:16.226" v="1" actId="20577"/>
          <ac:spMkLst>
            <pc:docMk/>
            <pc:sldMk cId="2425166138" sldId="303"/>
            <ac:spMk id="3" creationId="{DA7F8610-677A-3048-5DCE-31CEA642DCA1}"/>
          </ac:spMkLst>
        </pc:spChg>
      </pc:sldChg>
    </pc:docChg>
  </pc:docChgLst>
  <pc:docChgLst>
    <pc:chgData name="Jackie.Tuck [she/her]" userId="S::jt75@open.ac.uk::390e3568-7621-416e-ab3f-7949b0ff9d4f" providerId="AD" clId="Web-{0F8DB398-8283-5113-D9A4-9656E5AECC10}"/>
    <pc:docChg chg="mod modSld">
      <pc:chgData name="Jackie.Tuck [she/her]" userId="S::jt75@open.ac.uk::390e3568-7621-416e-ab3f-7949b0ff9d4f" providerId="AD" clId="Web-{0F8DB398-8283-5113-D9A4-9656E5AECC10}" dt="2025-06-26T07:13:10.268" v="4" actId="20577"/>
      <pc:docMkLst>
        <pc:docMk/>
      </pc:docMkLst>
      <pc:sldChg chg="modSp">
        <pc:chgData name="Jackie.Tuck [she/her]" userId="S::jt75@open.ac.uk::390e3568-7621-416e-ab3f-7949b0ff9d4f" providerId="AD" clId="Web-{0F8DB398-8283-5113-D9A4-9656E5AECC10}" dt="2025-06-26T07:13:10.268" v="4" actId="20577"/>
        <pc:sldMkLst>
          <pc:docMk/>
          <pc:sldMk cId="13182575" sldId="299"/>
        </pc:sldMkLst>
        <pc:spChg chg="mod">
          <ac:chgData name="Jackie.Tuck [she/her]" userId="S::jt75@open.ac.uk::390e3568-7621-416e-ab3f-7949b0ff9d4f" providerId="AD" clId="Web-{0F8DB398-8283-5113-D9A4-9656E5AECC10}" dt="2025-06-26T07:13:10.268" v="4" actId="20577"/>
          <ac:spMkLst>
            <pc:docMk/>
            <pc:sldMk cId="13182575" sldId="299"/>
            <ac:spMk id="3" creationId="{FA822999-7113-D12C-D84C-58C83271BF18}"/>
          </ac:spMkLst>
        </pc:spChg>
      </pc:sldChg>
    </pc:docChg>
  </pc:docChgLst>
  <pc:docChgLst>
    <pc:chgData name="Jackie.Tuck [she/her]" userId="S::jt75@open.ac.uk::390e3568-7621-416e-ab3f-7949b0ff9d4f" providerId="AD" clId="Web-{3BAACF22-41D3-5D99-7D83-04FA98608BC5}"/>
    <pc:docChg chg="addSld delSld modSld">
      <pc:chgData name="Jackie.Tuck [she/her]" userId="S::jt75@open.ac.uk::390e3568-7621-416e-ab3f-7949b0ff9d4f" providerId="AD" clId="Web-{3BAACF22-41D3-5D99-7D83-04FA98608BC5}" dt="2025-06-27T07:41:34.723" v="184" actId="1076"/>
      <pc:docMkLst>
        <pc:docMk/>
      </pc:docMkLst>
      <pc:sldChg chg="addSp modSp new">
        <pc:chgData name="Jackie.Tuck [she/her]" userId="S::jt75@open.ac.uk::390e3568-7621-416e-ab3f-7949b0ff9d4f" providerId="AD" clId="Web-{3BAACF22-41D3-5D99-7D83-04FA98608BC5}" dt="2025-06-27T07:41:34.723" v="184" actId="1076"/>
        <pc:sldMkLst>
          <pc:docMk/>
          <pc:sldMk cId="698236066" sldId="329"/>
        </pc:sldMkLst>
        <pc:spChg chg="mod">
          <ac:chgData name="Jackie.Tuck [she/her]" userId="S::jt75@open.ac.uk::390e3568-7621-416e-ab3f-7949b0ff9d4f" providerId="AD" clId="Web-{3BAACF22-41D3-5D99-7D83-04FA98608BC5}" dt="2025-06-27T07:19:04.939" v="31" actId="20577"/>
          <ac:spMkLst>
            <pc:docMk/>
            <pc:sldMk cId="698236066" sldId="329"/>
            <ac:spMk id="2" creationId="{E4BFC940-0213-3B0D-8177-5F69D9489A40}"/>
          </ac:spMkLst>
        </pc:spChg>
        <pc:spChg chg="mod">
          <ac:chgData name="Jackie.Tuck [she/her]" userId="S::jt75@open.ac.uk::390e3568-7621-416e-ab3f-7949b0ff9d4f" providerId="AD" clId="Web-{3BAACF22-41D3-5D99-7D83-04FA98608BC5}" dt="2025-06-27T07:41:32.441" v="183" actId="20577"/>
          <ac:spMkLst>
            <pc:docMk/>
            <pc:sldMk cId="698236066" sldId="329"/>
            <ac:spMk id="3" creationId="{B84DFEC7-1715-1063-ABA7-372EBEC9ADDB}"/>
          </ac:spMkLst>
        </pc:spChg>
        <pc:spChg chg="mod">
          <ac:chgData name="Jackie.Tuck [she/her]" userId="S::jt75@open.ac.uk::390e3568-7621-416e-ab3f-7949b0ff9d4f" providerId="AD" clId="Web-{3BAACF22-41D3-5D99-7D83-04FA98608BC5}" dt="2025-06-27T07:41:18.034" v="182" actId="20577"/>
          <ac:spMkLst>
            <pc:docMk/>
            <pc:sldMk cId="698236066" sldId="329"/>
            <ac:spMk id="4" creationId="{08236279-07E2-3743-23C6-451DB2254A71}"/>
          </ac:spMkLst>
        </pc:spChg>
        <pc:spChg chg="add mod">
          <ac:chgData name="Jackie.Tuck [she/her]" userId="S::jt75@open.ac.uk::390e3568-7621-416e-ab3f-7949b0ff9d4f" providerId="AD" clId="Web-{3BAACF22-41D3-5D99-7D83-04FA98608BC5}" dt="2025-06-27T07:41:05.472" v="175" actId="20577"/>
          <ac:spMkLst>
            <pc:docMk/>
            <pc:sldMk cId="698236066" sldId="329"/>
            <ac:spMk id="6" creationId="{9F9839CA-316D-BFEF-E19D-6DA170232902}"/>
          </ac:spMkLst>
        </pc:spChg>
        <pc:picChg chg="add mod">
          <ac:chgData name="Jackie.Tuck [she/her]" userId="S::jt75@open.ac.uk::390e3568-7621-416e-ab3f-7949b0ff9d4f" providerId="AD" clId="Web-{3BAACF22-41D3-5D99-7D83-04FA98608BC5}" dt="2025-06-27T07:41:34.723" v="184" actId="1076"/>
          <ac:picMkLst>
            <pc:docMk/>
            <pc:sldMk cId="698236066" sldId="329"/>
            <ac:picMk id="5" creationId="{B67E9EFC-D309-DF25-02E7-5A70532B2320}"/>
          </ac:picMkLst>
        </pc:picChg>
      </pc:sldChg>
      <pc:sldChg chg="modSp new del">
        <pc:chgData name="Jackie.Tuck [she/her]" userId="S::jt75@open.ac.uk::390e3568-7621-416e-ab3f-7949b0ff9d4f" providerId="AD" clId="Web-{3BAACF22-41D3-5D99-7D83-04FA98608BC5}" dt="2025-06-27T07:16:39.809" v="12"/>
        <pc:sldMkLst>
          <pc:docMk/>
          <pc:sldMk cId="3751656048" sldId="329"/>
        </pc:sldMkLst>
      </pc:sldChg>
    </pc:docChg>
  </pc:docChgLst>
  <pc:docChgLst>
    <pc:chgData name="Alison.Fox [She/her]" userId="S::af3653@open.ac.uk::78fad2ca-2121-4a3c-a886-b31a591e0c5c" providerId="AD" clId="Web-{DCFC3245-4B6E-3C0D-7C02-DB1EA23A091F}"/>
    <pc:docChg chg="addSld modSld">
      <pc:chgData name="Alison.Fox [She/her]" userId="S::af3653@open.ac.uk::78fad2ca-2121-4a3c-a886-b31a591e0c5c" providerId="AD" clId="Web-{DCFC3245-4B6E-3C0D-7C02-DB1EA23A091F}" dt="2025-07-08T22:18:21.646" v="26" actId="20577"/>
      <pc:docMkLst>
        <pc:docMk/>
      </pc:docMkLst>
      <pc:sldChg chg="modSp">
        <pc:chgData name="Alison.Fox [She/her]" userId="S::af3653@open.ac.uk::78fad2ca-2121-4a3c-a886-b31a591e0c5c" providerId="AD" clId="Web-{DCFC3245-4B6E-3C0D-7C02-DB1EA23A091F}" dt="2025-07-08T22:14:19.498" v="24" actId="20577"/>
        <pc:sldMkLst>
          <pc:docMk/>
          <pc:sldMk cId="3731813756" sldId="316"/>
        </pc:sldMkLst>
        <pc:spChg chg="mod">
          <ac:chgData name="Alison.Fox [She/her]" userId="S::af3653@open.ac.uk::78fad2ca-2121-4a3c-a886-b31a591e0c5c" providerId="AD" clId="Web-{DCFC3245-4B6E-3C0D-7C02-DB1EA23A091F}" dt="2025-07-08T22:14:19.498" v="24" actId="20577"/>
          <ac:spMkLst>
            <pc:docMk/>
            <pc:sldMk cId="3731813756" sldId="316"/>
            <ac:spMk id="3" creationId="{5BF2523F-DBD5-F31B-DC8A-58E7A33A698B}"/>
          </ac:spMkLst>
        </pc:spChg>
      </pc:sldChg>
      <pc:sldChg chg="modSp">
        <pc:chgData name="Alison.Fox [She/her]" userId="S::af3653@open.ac.uk::78fad2ca-2121-4a3c-a886-b31a591e0c5c" providerId="AD" clId="Web-{DCFC3245-4B6E-3C0D-7C02-DB1EA23A091F}" dt="2025-07-08T22:18:21.646" v="26" actId="20577"/>
        <pc:sldMkLst>
          <pc:docMk/>
          <pc:sldMk cId="2045921813" sldId="328"/>
        </pc:sldMkLst>
        <pc:spChg chg="mod">
          <ac:chgData name="Alison.Fox [She/her]" userId="S::af3653@open.ac.uk::78fad2ca-2121-4a3c-a886-b31a591e0c5c" providerId="AD" clId="Web-{DCFC3245-4B6E-3C0D-7C02-DB1EA23A091F}" dt="2025-07-08T22:18:21.646" v="26" actId="20577"/>
          <ac:spMkLst>
            <pc:docMk/>
            <pc:sldMk cId="2045921813" sldId="328"/>
            <ac:spMk id="3" creationId="{3CAB3570-0AE4-1688-16F5-858CC96A47D8}"/>
          </ac:spMkLst>
        </pc:spChg>
      </pc:sldChg>
      <pc:sldChg chg="modSp add replId">
        <pc:chgData name="Alison.Fox [She/her]" userId="S::af3653@open.ac.uk::78fad2ca-2121-4a3c-a886-b31a591e0c5c" providerId="AD" clId="Web-{DCFC3245-4B6E-3C0D-7C02-DB1EA23A091F}" dt="2025-07-08T22:09:32.990" v="23" actId="20577"/>
        <pc:sldMkLst>
          <pc:docMk/>
          <pc:sldMk cId="3465322223" sldId="330"/>
        </pc:sldMkLst>
        <pc:spChg chg="mod">
          <ac:chgData name="Alison.Fox [She/her]" userId="S::af3653@open.ac.uk::78fad2ca-2121-4a3c-a886-b31a591e0c5c" providerId="AD" clId="Web-{DCFC3245-4B6E-3C0D-7C02-DB1EA23A091F}" dt="2025-07-08T22:09:32.990" v="23" actId="20577"/>
          <ac:spMkLst>
            <pc:docMk/>
            <pc:sldMk cId="3465322223" sldId="330"/>
            <ac:spMk id="5" creationId="{A3742137-15AE-C594-3BD0-885E4C49A7EA}"/>
          </ac:spMkLst>
        </pc:spChg>
        <pc:spChg chg="mod">
          <ac:chgData name="Alison.Fox [She/her]" userId="S::af3653@open.ac.uk::78fad2ca-2121-4a3c-a886-b31a591e0c5c" providerId="AD" clId="Web-{DCFC3245-4B6E-3C0D-7C02-DB1EA23A091F}" dt="2025-07-08T22:08:38.894" v="12" actId="20577"/>
          <ac:spMkLst>
            <pc:docMk/>
            <pc:sldMk cId="3465322223" sldId="330"/>
            <ac:spMk id="10" creationId="{1F63F64E-81B6-7BB0-C693-0F2A035DBF28}"/>
          </ac:spMkLst>
        </pc:spChg>
      </pc:sldChg>
    </pc:docChg>
  </pc:docChgLst>
  <pc:docChgLst>
    <pc:chgData name="Julia.Molinari" userId="d2fd5da6-50f8-4dab-b718-540b5e012ff0" providerId="ADAL" clId="{585FD55A-6976-4AB7-9EFF-2E3D3F1ABBDD}"/>
    <pc:docChg chg="undo custSel modSld">
      <pc:chgData name="Julia.Molinari" userId="d2fd5da6-50f8-4dab-b718-540b5e012ff0" providerId="ADAL" clId="{585FD55A-6976-4AB7-9EFF-2E3D3F1ABBDD}" dt="2025-07-09T05:44:14.031" v="320"/>
      <pc:docMkLst>
        <pc:docMk/>
      </pc:docMkLst>
      <pc:sldChg chg="modSp mod modNotesTx">
        <pc:chgData name="Julia.Molinari" userId="d2fd5da6-50f8-4dab-b718-540b5e012ff0" providerId="ADAL" clId="{585FD55A-6976-4AB7-9EFF-2E3D3F1ABBDD}" dt="2025-07-09T05:37:05.592" v="203" actId="20577"/>
        <pc:sldMkLst>
          <pc:docMk/>
          <pc:sldMk cId="13182575" sldId="299"/>
        </pc:sldMkLst>
        <pc:spChg chg="mod">
          <ac:chgData name="Julia.Molinari" userId="d2fd5da6-50f8-4dab-b718-540b5e012ff0" providerId="ADAL" clId="{585FD55A-6976-4AB7-9EFF-2E3D3F1ABBDD}" dt="2025-07-09T05:36:34.260" v="151" actId="20577"/>
          <ac:spMkLst>
            <pc:docMk/>
            <pc:sldMk cId="13182575" sldId="299"/>
            <ac:spMk id="3" creationId="{FA822999-7113-D12C-D84C-58C83271BF18}"/>
          </ac:spMkLst>
        </pc:spChg>
      </pc:sldChg>
      <pc:sldChg chg="modSp mod modAnim">
        <pc:chgData name="Julia.Molinari" userId="d2fd5da6-50f8-4dab-b718-540b5e012ff0" providerId="ADAL" clId="{585FD55A-6976-4AB7-9EFF-2E3D3F1ABBDD}" dt="2025-07-09T05:44:14.031" v="320"/>
        <pc:sldMkLst>
          <pc:docMk/>
          <pc:sldMk cId="2425166138" sldId="303"/>
        </pc:sldMkLst>
        <pc:spChg chg="mod">
          <ac:chgData name="Julia.Molinari" userId="d2fd5da6-50f8-4dab-b718-540b5e012ff0" providerId="ADAL" clId="{585FD55A-6976-4AB7-9EFF-2E3D3F1ABBDD}" dt="2025-07-09T05:43:06.834" v="313" actId="14100"/>
          <ac:spMkLst>
            <pc:docMk/>
            <pc:sldMk cId="2425166138" sldId="303"/>
            <ac:spMk id="3" creationId="{DA7F8610-677A-3048-5DCE-31CEA642DCA1}"/>
          </ac:spMkLst>
        </pc:spChg>
        <pc:picChg chg="mod">
          <ac:chgData name="Julia.Molinari" userId="d2fd5da6-50f8-4dab-b718-540b5e012ff0" providerId="ADAL" clId="{585FD55A-6976-4AB7-9EFF-2E3D3F1ABBDD}" dt="2025-07-09T05:39:53.231" v="230" actId="1076"/>
          <ac:picMkLst>
            <pc:docMk/>
            <pc:sldMk cId="2425166138" sldId="303"/>
            <ac:picMk id="6" creationId="{748F0F07-B4F6-1507-8671-7FDA0C297FE4}"/>
          </ac:picMkLst>
        </pc:picChg>
        <pc:picChg chg="mod">
          <ac:chgData name="Julia.Molinari" userId="d2fd5da6-50f8-4dab-b718-540b5e012ff0" providerId="ADAL" clId="{585FD55A-6976-4AB7-9EFF-2E3D3F1ABBDD}" dt="2025-07-09T05:39:39.203" v="227" actId="1076"/>
          <ac:picMkLst>
            <pc:docMk/>
            <pc:sldMk cId="2425166138" sldId="303"/>
            <ac:picMk id="9" creationId="{6F6BA851-3A0C-525A-894B-D60223722180}"/>
          </ac:picMkLst>
        </pc:picChg>
      </pc:sldChg>
      <pc:sldChg chg="modSp mod modAnim">
        <pc:chgData name="Julia.Molinari" userId="d2fd5da6-50f8-4dab-b718-540b5e012ff0" providerId="ADAL" clId="{585FD55A-6976-4AB7-9EFF-2E3D3F1ABBDD}" dt="2025-07-08T06:44:24.217" v="3"/>
        <pc:sldMkLst>
          <pc:docMk/>
          <pc:sldMk cId="698236066" sldId="329"/>
        </pc:sldMkLst>
        <pc:spChg chg="mod">
          <ac:chgData name="Julia.Molinari" userId="d2fd5da6-50f8-4dab-b718-540b5e012ff0" providerId="ADAL" clId="{585FD55A-6976-4AB7-9EFF-2E3D3F1ABBDD}" dt="2025-07-08T06:44:04.207" v="1" actId="20577"/>
          <ac:spMkLst>
            <pc:docMk/>
            <pc:sldMk cId="698236066" sldId="329"/>
            <ac:spMk id="3" creationId="{B84DFEC7-1715-1063-ABA7-372EBEC9ADDB}"/>
          </ac:spMkLst>
        </pc:spChg>
      </pc:sldChg>
    </pc:docChg>
  </pc:docChgLst>
  <pc:docChgLst>
    <pc:chgData name="Alison.Fox [She/her]" userId="S::af3653@open.ac.uk::78fad2ca-2121-4a3c-a886-b31a591e0c5c" providerId="AD" clId="Web-{72CBB2A2-B148-F768-5F6D-AB51BD3EA27D}"/>
    <pc:docChg chg="addSld delSld modSld">
      <pc:chgData name="Alison.Fox [She/her]" userId="S::af3653@open.ac.uk::78fad2ca-2121-4a3c-a886-b31a591e0c5c" providerId="AD" clId="Web-{72CBB2A2-B148-F768-5F6D-AB51BD3EA27D}" dt="2025-06-25T07:53:36.997" v="358" actId="20577"/>
      <pc:docMkLst>
        <pc:docMk/>
      </pc:docMkLst>
      <pc:sldChg chg="addSp delSp modSp">
        <pc:chgData name="Alison.Fox [She/her]" userId="S::af3653@open.ac.uk::78fad2ca-2121-4a3c-a886-b31a591e0c5c" providerId="AD" clId="Web-{72CBB2A2-B148-F768-5F6D-AB51BD3EA27D}" dt="2025-06-25T07:51:29.149" v="310" actId="20577"/>
        <pc:sldMkLst>
          <pc:docMk/>
          <pc:sldMk cId="614008260" sldId="260"/>
        </pc:sldMkLst>
        <pc:spChg chg="mod">
          <ac:chgData name="Alison.Fox [She/her]" userId="S::af3653@open.ac.uk::78fad2ca-2121-4a3c-a886-b31a591e0c5c" providerId="AD" clId="Web-{72CBB2A2-B148-F768-5F6D-AB51BD3EA27D}" dt="2025-06-25T07:46:57.374" v="258" actId="14100"/>
          <ac:spMkLst>
            <pc:docMk/>
            <pc:sldMk cId="614008260" sldId="260"/>
            <ac:spMk id="3" creationId="{BF9C95B6-30EB-FB64-46C9-844E44E416BC}"/>
          </ac:spMkLst>
        </pc:spChg>
        <pc:spChg chg="mod">
          <ac:chgData name="Alison.Fox [She/her]" userId="S::af3653@open.ac.uk::78fad2ca-2121-4a3c-a886-b31a591e0c5c" providerId="AD" clId="Web-{72CBB2A2-B148-F768-5F6D-AB51BD3EA27D}" dt="2025-06-25T07:51:29.149" v="310" actId="20577"/>
          <ac:spMkLst>
            <pc:docMk/>
            <pc:sldMk cId="614008260" sldId="260"/>
            <ac:spMk id="4" creationId="{469937B8-70EA-688B-E871-57D0268D5ABA}"/>
          </ac:spMkLst>
        </pc:spChg>
        <pc:spChg chg="add mod">
          <ac:chgData name="Alison.Fox [She/her]" userId="S::af3653@open.ac.uk::78fad2ca-2121-4a3c-a886-b31a591e0c5c" providerId="AD" clId="Web-{72CBB2A2-B148-F768-5F6D-AB51BD3EA27D}" dt="2025-06-25T07:47:28.922" v="263" actId="1076"/>
          <ac:spMkLst>
            <pc:docMk/>
            <pc:sldMk cId="614008260" sldId="260"/>
            <ac:spMk id="11" creationId="{6095FD79-B38C-17EC-9266-62BBDEF28177}"/>
          </ac:spMkLst>
        </pc:spChg>
        <pc:picChg chg="mod">
          <ac:chgData name="Alison.Fox [She/her]" userId="S::af3653@open.ac.uk::78fad2ca-2121-4a3c-a886-b31a591e0c5c" providerId="AD" clId="Web-{72CBB2A2-B148-F768-5F6D-AB51BD3EA27D}" dt="2025-06-25T07:46:42.171" v="255" actId="1076"/>
          <ac:picMkLst>
            <pc:docMk/>
            <pc:sldMk cId="614008260" sldId="260"/>
            <ac:picMk id="5" creationId="{13E29E5D-E1E7-9B92-0818-C19414442771}"/>
          </ac:picMkLst>
        </pc:picChg>
        <pc:cxnChg chg="mod">
          <ac:chgData name="Alison.Fox [She/her]" userId="S::af3653@open.ac.uk::78fad2ca-2121-4a3c-a886-b31a591e0c5c" providerId="AD" clId="Web-{72CBB2A2-B148-F768-5F6D-AB51BD3EA27D}" dt="2025-06-25T07:47:23.047" v="262" actId="1076"/>
          <ac:cxnSpMkLst>
            <pc:docMk/>
            <pc:sldMk cId="614008260" sldId="260"/>
            <ac:cxnSpMk id="8" creationId="{3E8AA327-8D86-754C-EFD7-EB15478601A6}"/>
          </ac:cxnSpMkLst>
        </pc:cxnChg>
        <pc:cxnChg chg="mod">
          <ac:chgData name="Alison.Fox [She/her]" userId="S::af3653@open.ac.uk::78fad2ca-2121-4a3c-a886-b31a591e0c5c" providerId="AD" clId="Web-{72CBB2A2-B148-F768-5F6D-AB51BD3EA27D}" dt="2025-06-25T07:46:38.546" v="254" actId="14100"/>
          <ac:cxnSpMkLst>
            <pc:docMk/>
            <pc:sldMk cId="614008260" sldId="260"/>
            <ac:cxnSpMk id="10" creationId="{5512E734-3290-F483-E6D2-B0ECBDDE5EC3}"/>
          </ac:cxnSpMkLst>
        </pc:cxnChg>
        <pc:cxnChg chg="mod">
          <ac:chgData name="Alison.Fox [She/her]" userId="S::af3653@open.ac.uk::78fad2ca-2121-4a3c-a886-b31a591e0c5c" providerId="AD" clId="Web-{72CBB2A2-B148-F768-5F6D-AB51BD3EA27D}" dt="2025-06-25T07:47:13.578" v="261" actId="14100"/>
          <ac:cxnSpMkLst>
            <pc:docMk/>
            <pc:sldMk cId="614008260" sldId="260"/>
            <ac:cxnSpMk id="13" creationId="{86203B8C-1C3F-284A-4449-8BD84BB2808A}"/>
          </ac:cxnSpMkLst>
        </pc:cxnChg>
      </pc:sldChg>
      <pc:sldChg chg="modSp">
        <pc:chgData name="Alison.Fox [She/her]" userId="S::af3653@open.ac.uk::78fad2ca-2121-4a3c-a886-b31a591e0c5c" providerId="AD" clId="Web-{72CBB2A2-B148-F768-5F6D-AB51BD3EA27D}" dt="2025-06-25T07:39:57.970" v="89" actId="20577"/>
        <pc:sldMkLst>
          <pc:docMk/>
          <pc:sldMk cId="3649310337" sldId="304"/>
        </pc:sldMkLst>
        <pc:spChg chg="mod">
          <ac:chgData name="Alison.Fox [She/her]" userId="S::af3653@open.ac.uk::78fad2ca-2121-4a3c-a886-b31a591e0c5c" providerId="AD" clId="Web-{72CBB2A2-B148-F768-5F6D-AB51BD3EA27D}" dt="2025-06-25T07:39:57.970" v="89" actId="20577"/>
          <ac:spMkLst>
            <pc:docMk/>
            <pc:sldMk cId="3649310337" sldId="304"/>
            <ac:spMk id="2" creationId="{FD025AEB-90C9-55E3-CD0D-43FF170BC9FE}"/>
          </ac:spMkLst>
        </pc:spChg>
        <pc:spChg chg="mod">
          <ac:chgData name="Alison.Fox [She/her]" userId="S::af3653@open.ac.uk::78fad2ca-2121-4a3c-a886-b31a591e0c5c" providerId="AD" clId="Web-{72CBB2A2-B148-F768-5F6D-AB51BD3EA27D}" dt="2025-06-25T07:37:51.528" v="13" actId="1076"/>
          <ac:spMkLst>
            <pc:docMk/>
            <pc:sldMk cId="3649310337" sldId="304"/>
            <ac:spMk id="4" creationId="{5D005A63-FA5A-662C-FBE8-7E028B0E5989}"/>
          </ac:spMkLst>
        </pc:spChg>
        <pc:spChg chg="mod">
          <ac:chgData name="Alison.Fox [She/her]" userId="S::af3653@open.ac.uk::78fad2ca-2121-4a3c-a886-b31a591e0c5c" providerId="AD" clId="Web-{72CBB2A2-B148-F768-5F6D-AB51BD3EA27D}" dt="2025-06-25T07:37:55.607" v="14" actId="1076"/>
          <ac:spMkLst>
            <pc:docMk/>
            <pc:sldMk cId="3649310337" sldId="304"/>
            <ac:spMk id="6" creationId="{AA68B32E-2B97-3B84-FFE9-7F9A1A04B21C}"/>
          </ac:spMkLst>
        </pc:spChg>
        <pc:spChg chg="mod">
          <ac:chgData name="Alison.Fox [She/her]" userId="S::af3653@open.ac.uk::78fad2ca-2121-4a3c-a886-b31a591e0c5c" providerId="AD" clId="Web-{72CBB2A2-B148-F768-5F6D-AB51BD3EA27D}" dt="2025-06-25T07:37:59.185" v="15" actId="1076"/>
          <ac:spMkLst>
            <pc:docMk/>
            <pc:sldMk cId="3649310337" sldId="304"/>
            <ac:spMk id="7" creationId="{79AB7E9C-FDD2-9C12-1B66-C1EB1E6EBB18}"/>
          </ac:spMkLst>
        </pc:spChg>
      </pc:sldChg>
      <pc:sldChg chg="modSp addAnim modAnim">
        <pc:chgData name="Alison.Fox [She/her]" userId="S::af3653@open.ac.uk::78fad2ca-2121-4a3c-a886-b31a591e0c5c" providerId="AD" clId="Web-{72CBB2A2-B148-F768-5F6D-AB51BD3EA27D}" dt="2025-06-25T07:50:24.241" v="309"/>
        <pc:sldMkLst>
          <pc:docMk/>
          <pc:sldMk cId="414541146" sldId="314"/>
        </pc:sldMkLst>
        <pc:spChg chg="mod">
          <ac:chgData name="Alison.Fox [She/her]" userId="S::af3653@open.ac.uk::78fad2ca-2121-4a3c-a886-b31a591e0c5c" providerId="AD" clId="Web-{72CBB2A2-B148-F768-5F6D-AB51BD3EA27D}" dt="2025-06-25T07:41:16.394" v="113" actId="20577"/>
          <ac:spMkLst>
            <pc:docMk/>
            <pc:sldMk cId="414541146" sldId="314"/>
            <ac:spMk id="2" creationId="{B5E59F0A-0BCC-43E3-864E-546937BA1D3D}"/>
          </ac:spMkLst>
        </pc:spChg>
        <pc:spChg chg="mod">
          <ac:chgData name="Alison.Fox [She/her]" userId="S::af3653@open.ac.uk::78fad2ca-2121-4a3c-a886-b31a591e0c5c" providerId="AD" clId="Web-{72CBB2A2-B148-F768-5F6D-AB51BD3EA27D}" dt="2025-06-25T07:38:21.904" v="18" actId="1076"/>
          <ac:spMkLst>
            <pc:docMk/>
            <pc:sldMk cId="414541146" sldId="314"/>
            <ac:spMk id="4" creationId="{11AC7160-F309-EA30-1333-9ACC9BDC30B6}"/>
          </ac:spMkLst>
        </pc:spChg>
      </pc:sldChg>
      <pc:sldChg chg="modSp">
        <pc:chgData name="Alison.Fox [She/her]" userId="S::af3653@open.ac.uk::78fad2ca-2121-4a3c-a886-b31a591e0c5c" providerId="AD" clId="Web-{72CBB2A2-B148-F768-5F6D-AB51BD3EA27D}" dt="2025-06-25T07:49:39.161" v="307" actId="20577"/>
        <pc:sldMkLst>
          <pc:docMk/>
          <pc:sldMk cId="524201954" sldId="315"/>
        </pc:sldMkLst>
        <pc:spChg chg="mod">
          <ac:chgData name="Alison.Fox [She/her]" userId="S::af3653@open.ac.uk::78fad2ca-2121-4a3c-a886-b31a591e0c5c" providerId="AD" clId="Web-{72CBB2A2-B148-F768-5F6D-AB51BD3EA27D}" dt="2025-06-25T07:49:30.489" v="306" actId="20577"/>
          <ac:spMkLst>
            <pc:docMk/>
            <pc:sldMk cId="524201954" sldId="315"/>
            <ac:spMk id="5" creationId="{BFC5854B-8167-07E7-86A2-74568D3ADDEB}"/>
          </ac:spMkLst>
        </pc:spChg>
        <pc:spChg chg="mod">
          <ac:chgData name="Alison.Fox [She/her]" userId="S::af3653@open.ac.uk::78fad2ca-2121-4a3c-a886-b31a591e0c5c" providerId="AD" clId="Web-{72CBB2A2-B148-F768-5F6D-AB51BD3EA27D}" dt="2025-06-25T07:49:39.161" v="307" actId="20577"/>
          <ac:spMkLst>
            <pc:docMk/>
            <pc:sldMk cId="524201954" sldId="315"/>
            <ac:spMk id="6" creationId="{F4632C6A-1B22-8E03-3A24-A47E7DDD395D}"/>
          </ac:spMkLst>
        </pc:spChg>
        <pc:spChg chg="mod">
          <ac:chgData name="Alison.Fox [She/her]" userId="S::af3653@open.ac.uk::78fad2ca-2121-4a3c-a886-b31a591e0c5c" providerId="AD" clId="Web-{72CBB2A2-B148-F768-5F6D-AB51BD3EA27D}" dt="2025-06-25T07:49:20.660" v="302" actId="20577"/>
          <ac:spMkLst>
            <pc:docMk/>
            <pc:sldMk cId="524201954" sldId="315"/>
            <ac:spMk id="10" creationId="{7595EE86-2047-2699-A161-CB0ADAE25E4D}"/>
          </ac:spMkLst>
        </pc:spChg>
      </pc:sldChg>
      <pc:sldChg chg="modSp">
        <pc:chgData name="Alison.Fox [She/her]" userId="S::af3653@open.ac.uk::78fad2ca-2121-4a3c-a886-b31a591e0c5c" providerId="AD" clId="Web-{72CBB2A2-B148-F768-5F6D-AB51BD3EA27D}" dt="2025-06-25T07:52:55.371" v="344" actId="20577"/>
        <pc:sldMkLst>
          <pc:docMk/>
          <pc:sldMk cId="3731813756" sldId="316"/>
        </pc:sldMkLst>
        <pc:spChg chg="mod">
          <ac:chgData name="Alison.Fox [She/her]" userId="S::af3653@open.ac.uk::78fad2ca-2121-4a3c-a886-b31a591e0c5c" providerId="AD" clId="Web-{72CBB2A2-B148-F768-5F6D-AB51BD3EA27D}" dt="2025-06-25T07:41:52.943" v="137" actId="20577"/>
          <ac:spMkLst>
            <pc:docMk/>
            <pc:sldMk cId="3731813756" sldId="316"/>
            <ac:spMk id="2" creationId="{134D187D-77A9-4A5E-EED7-64D2138C97FA}"/>
          </ac:spMkLst>
        </pc:spChg>
        <pc:spChg chg="mod">
          <ac:chgData name="Alison.Fox [She/her]" userId="S::af3653@open.ac.uk::78fad2ca-2121-4a3c-a886-b31a591e0c5c" providerId="AD" clId="Web-{72CBB2A2-B148-F768-5F6D-AB51BD3EA27D}" dt="2025-06-25T07:52:55.371" v="344" actId="20577"/>
          <ac:spMkLst>
            <pc:docMk/>
            <pc:sldMk cId="3731813756" sldId="316"/>
            <ac:spMk id="3" creationId="{5BF2523F-DBD5-F31B-DC8A-58E7A33A698B}"/>
          </ac:spMkLst>
        </pc:spChg>
      </pc:sldChg>
      <pc:sldChg chg="addSp delSp modSp add del">
        <pc:chgData name="Alison.Fox [She/her]" userId="S::af3653@open.ac.uk::78fad2ca-2121-4a3c-a886-b31a591e0c5c" providerId="AD" clId="Web-{72CBB2A2-B148-F768-5F6D-AB51BD3EA27D}" dt="2025-06-25T07:53:36.997" v="358" actId="20577"/>
        <pc:sldMkLst>
          <pc:docMk/>
          <pc:sldMk cId="2839981792" sldId="327"/>
        </pc:sldMkLst>
        <pc:spChg chg="mod">
          <ac:chgData name="Alison.Fox [She/her]" userId="S::af3653@open.ac.uk::78fad2ca-2121-4a3c-a886-b31a591e0c5c" providerId="AD" clId="Web-{72CBB2A2-B148-F768-5F6D-AB51BD3EA27D}" dt="2025-06-25T07:53:36.997" v="358" actId="20577"/>
          <ac:spMkLst>
            <pc:docMk/>
            <pc:sldMk cId="2839981792" sldId="327"/>
            <ac:spMk id="3" creationId="{7F9838AC-98E0-1922-123E-56D4F5ADF38E}"/>
          </ac:spMkLst>
        </pc:spChg>
        <pc:spChg chg="add mod">
          <ac:chgData name="Alison.Fox [She/her]" userId="S::af3653@open.ac.uk::78fad2ca-2121-4a3c-a886-b31a591e0c5c" providerId="AD" clId="Web-{72CBB2A2-B148-F768-5F6D-AB51BD3EA27D}" dt="2025-06-25T07:44:56.449" v="180" actId="20577"/>
          <ac:spMkLst>
            <pc:docMk/>
            <pc:sldMk cId="2839981792" sldId="327"/>
            <ac:spMk id="6" creationId="{F2BACC65-9225-94AD-26AA-CFF227EB66C7}"/>
          </ac:spMkLst>
        </pc:spChg>
        <pc:spChg chg="add mod">
          <ac:chgData name="Alison.Fox [She/her]" userId="S::af3653@open.ac.uk::78fad2ca-2121-4a3c-a886-b31a591e0c5c" providerId="AD" clId="Web-{72CBB2A2-B148-F768-5F6D-AB51BD3EA27D}" dt="2025-06-25T07:51:35.337" v="311" actId="20577"/>
          <ac:spMkLst>
            <pc:docMk/>
            <pc:sldMk cId="2839981792" sldId="327"/>
            <ac:spMk id="7" creationId="{759CD0D9-9132-B7D1-584C-50586CED1609}"/>
          </ac:spMkLst>
        </pc:spChg>
      </pc:sldChg>
      <pc:sldChg chg="modSp new">
        <pc:chgData name="Alison.Fox [She/her]" userId="S::af3653@open.ac.uk::78fad2ca-2121-4a3c-a886-b31a591e0c5c" providerId="AD" clId="Web-{72CBB2A2-B148-F768-5F6D-AB51BD3EA27D}" dt="2025-06-25T07:48:51.566" v="298" actId="20577"/>
        <pc:sldMkLst>
          <pc:docMk/>
          <pc:sldMk cId="2045921813" sldId="328"/>
        </pc:sldMkLst>
        <pc:spChg chg="mod">
          <ac:chgData name="Alison.Fox [She/her]" userId="S::af3653@open.ac.uk::78fad2ca-2121-4a3c-a886-b31a591e0c5c" providerId="AD" clId="Web-{72CBB2A2-B148-F768-5F6D-AB51BD3EA27D}" dt="2025-06-25T07:48:51.566" v="298" actId="20577"/>
          <ac:spMkLst>
            <pc:docMk/>
            <pc:sldMk cId="2045921813" sldId="328"/>
            <ac:spMk id="2" creationId="{89454003-516C-E357-923B-F2A90FCCE5A9}"/>
          </ac:spMkLst>
        </pc:spChg>
        <pc:spChg chg="mod">
          <ac:chgData name="Alison.Fox [She/her]" userId="S::af3653@open.ac.uk::78fad2ca-2121-4a3c-a886-b31a591e0c5c" providerId="AD" clId="Web-{72CBB2A2-B148-F768-5F6D-AB51BD3EA27D}" dt="2025-06-25T07:48:47.987" v="295" actId="20577"/>
          <ac:spMkLst>
            <pc:docMk/>
            <pc:sldMk cId="2045921813" sldId="328"/>
            <ac:spMk id="3" creationId="{3CAB3570-0AE4-1688-16F5-858CC96A47D8}"/>
          </ac:spMkLst>
        </pc:spChg>
      </pc:sldChg>
    </pc:docChg>
  </pc:docChgLst>
  <pc:docChgLst>
    <pc:chgData name="Alison.Fox [She/her]" userId="S::af3653@open.ac.uk::78fad2ca-2121-4a3c-a886-b31a591e0c5c" providerId="AD" clId="Web-{1AA2122C-FF0D-4DF5-5267-9012879075B0}"/>
    <pc:docChg chg="addSld delSld modSld">
      <pc:chgData name="Alison.Fox [She/her]" userId="S::af3653@open.ac.uk::78fad2ca-2121-4a3c-a886-b31a591e0c5c" providerId="AD" clId="Web-{1AA2122C-FF0D-4DF5-5267-9012879075B0}" dt="2025-06-23T12:57:44.070" v="1340"/>
      <pc:docMkLst>
        <pc:docMk/>
      </pc:docMkLst>
      <pc:sldChg chg="add">
        <pc:chgData name="Alison.Fox [She/her]" userId="S::af3653@open.ac.uk::78fad2ca-2121-4a3c-a886-b31a591e0c5c" providerId="AD" clId="Web-{1AA2122C-FF0D-4DF5-5267-9012879075B0}" dt="2025-06-23T12:57:44.070" v="1340"/>
        <pc:sldMkLst>
          <pc:docMk/>
          <pc:sldMk cId="614008260" sldId="260"/>
        </pc:sldMkLst>
      </pc:sldChg>
      <pc:sldChg chg="addSp delSp modSp addAnim">
        <pc:chgData name="Alison.Fox [She/her]" userId="S::af3653@open.ac.uk::78fad2ca-2121-4a3c-a886-b31a591e0c5c" providerId="AD" clId="Web-{1AA2122C-FF0D-4DF5-5267-9012879075B0}" dt="2025-06-23T11:20:48.937" v="215"/>
        <pc:sldMkLst>
          <pc:docMk/>
          <pc:sldMk cId="3649310337" sldId="304"/>
        </pc:sldMkLst>
        <pc:spChg chg="mod">
          <ac:chgData name="Alison.Fox [She/her]" userId="S::af3653@open.ac.uk::78fad2ca-2121-4a3c-a886-b31a591e0c5c" providerId="AD" clId="Web-{1AA2122C-FF0D-4DF5-5267-9012879075B0}" dt="2025-06-23T11:15:53.316" v="96" actId="20577"/>
          <ac:spMkLst>
            <pc:docMk/>
            <pc:sldMk cId="3649310337" sldId="304"/>
            <ac:spMk id="2" creationId="{FD025AEB-90C9-55E3-CD0D-43FF170BC9FE}"/>
          </ac:spMkLst>
        </pc:spChg>
        <pc:spChg chg="add mod">
          <ac:chgData name="Alison.Fox [She/her]" userId="S::af3653@open.ac.uk::78fad2ca-2121-4a3c-a886-b31a591e0c5c" providerId="AD" clId="Web-{1AA2122C-FF0D-4DF5-5267-9012879075B0}" dt="2025-06-23T11:19:49.653" v="190" actId="20577"/>
          <ac:spMkLst>
            <pc:docMk/>
            <pc:sldMk cId="3649310337" sldId="304"/>
            <ac:spMk id="4" creationId="{5D005A63-FA5A-662C-FBE8-7E028B0E5989}"/>
          </ac:spMkLst>
        </pc:spChg>
        <pc:spChg chg="add mod">
          <ac:chgData name="Alison.Fox [She/her]" userId="S::af3653@open.ac.uk::78fad2ca-2121-4a3c-a886-b31a591e0c5c" providerId="AD" clId="Web-{1AA2122C-FF0D-4DF5-5267-9012879075B0}" dt="2025-06-23T11:20:17.123" v="204" actId="20577"/>
          <ac:spMkLst>
            <pc:docMk/>
            <pc:sldMk cId="3649310337" sldId="304"/>
            <ac:spMk id="6" creationId="{AA68B32E-2B97-3B84-FFE9-7F9A1A04B21C}"/>
          </ac:spMkLst>
        </pc:spChg>
        <pc:spChg chg="add mod">
          <ac:chgData name="Alison.Fox [She/her]" userId="S::af3653@open.ac.uk::78fad2ca-2121-4a3c-a886-b31a591e0c5c" providerId="AD" clId="Web-{1AA2122C-FF0D-4DF5-5267-9012879075B0}" dt="2025-06-23T11:20:45.374" v="214" actId="20577"/>
          <ac:spMkLst>
            <pc:docMk/>
            <pc:sldMk cId="3649310337" sldId="304"/>
            <ac:spMk id="7" creationId="{79AB7E9C-FDD2-9C12-1B66-C1EB1E6EBB18}"/>
          </ac:spMkLst>
        </pc:spChg>
      </pc:sldChg>
      <pc:sldChg chg="addSp delSp modSp add replId">
        <pc:chgData name="Alison.Fox [She/her]" userId="S::af3653@open.ac.uk::78fad2ca-2121-4a3c-a886-b31a591e0c5c" providerId="AD" clId="Web-{1AA2122C-FF0D-4DF5-5267-9012879075B0}" dt="2025-06-23T12:29:34.648" v="1313" actId="20577"/>
        <pc:sldMkLst>
          <pc:docMk/>
          <pc:sldMk cId="414541146" sldId="314"/>
        </pc:sldMkLst>
        <pc:spChg chg="mod">
          <ac:chgData name="Alison.Fox [She/her]" userId="S::af3653@open.ac.uk::78fad2ca-2121-4a3c-a886-b31a591e0c5c" providerId="AD" clId="Web-{1AA2122C-FF0D-4DF5-5267-9012879075B0}" dt="2025-06-23T12:15:52.115" v="294" actId="20577"/>
          <ac:spMkLst>
            <pc:docMk/>
            <pc:sldMk cId="414541146" sldId="314"/>
            <ac:spMk id="2" creationId="{B5E59F0A-0BCC-43E3-864E-546937BA1D3D}"/>
          </ac:spMkLst>
        </pc:spChg>
        <pc:spChg chg="add mod">
          <ac:chgData name="Alison.Fox [She/her]" userId="S::af3653@open.ac.uk::78fad2ca-2121-4a3c-a886-b31a591e0c5c" providerId="AD" clId="Web-{1AA2122C-FF0D-4DF5-5267-9012879075B0}" dt="2025-06-23T12:29:34.648" v="1313" actId="20577"/>
          <ac:spMkLst>
            <pc:docMk/>
            <pc:sldMk cId="414541146" sldId="314"/>
            <ac:spMk id="4" creationId="{11AC7160-F309-EA30-1333-9ACC9BDC30B6}"/>
          </ac:spMkLst>
        </pc:spChg>
      </pc:sldChg>
      <pc:sldChg chg="addSp delSp modSp add replId">
        <pc:chgData name="Alison.Fox [She/her]" userId="S::af3653@open.ac.uk::78fad2ca-2121-4a3c-a886-b31a591e0c5c" providerId="AD" clId="Web-{1AA2122C-FF0D-4DF5-5267-9012879075B0}" dt="2025-06-23T12:16:25.054" v="297" actId="1076"/>
        <pc:sldMkLst>
          <pc:docMk/>
          <pc:sldMk cId="524201954" sldId="315"/>
        </pc:sldMkLst>
        <pc:spChg chg="mod">
          <ac:chgData name="Alison.Fox [She/her]" userId="S::af3653@open.ac.uk::78fad2ca-2121-4a3c-a886-b31a591e0c5c" providerId="AD" clId="Web-{1AA2122C-FF0D-4DF5-5267-9012879075B0}" dt="2025-06-23T11:42:56.366" v="231" actId="1076"/>
          <ac:spMkLst>
            <pc:docMk/>
            <pc:sldMk cId="524201954" sldId="315"/>
            <ac:spMk id="5" creationId="{BFC5854B-8167-07E7-86A2-74568D3ADDEB}"/>
          </ac:spMkLst>
        </pc:spChg>
        <pc:spChg chg="add mod">
          <ac:chgData name="Alison.Fox [She/her]" userId="S::af3653@open.ac.uk::78fad2ca-2121-4a3c-a886-b31a591e0c5c" providerId="AD" clId="Web-{1AA2122C-FF0D-4DF5-5267-9012879075B0}" dt="2025-06-23T11:41:45.754" v="220"/>
          <ac:spMkLst>
            <pc:docMk/>
            <pc:sldMk cId="524201954" sldId="315"/>
            <ac:spMk id="6" creationId="{F4632C6A-1B22-8E03-3A24-A47E7DDD395D}"/>
          </ac:spMkLst>
        </pc:spChg>
        <pc:spChg chg="add mod">
          <ac:chgData name="Alison.Fox [She/her]" userId="S::af3653@open.ac.uk::78fad2ca-2121-4a3c-a886-b31a591e0c5c" providerId="AD" clId="Web-{1AA2122C-FF0D-4DF5-5267-9012879075B0}" dt="2025-06-23T11:42:25.552" v="223" actId="20577"/>
          <ac:spMkLst>
            <pc:docMk/>
            <pc:sldMk cId="524201954" sldId="315"/>
            <ac:spMk id="8" creationId="{D4107E2C-2DE1-20F1-CBCD-2554AFC3FB24}"/>
          </ac:spMkLst>
        </pc:spChg>
        <pc:spChg chg="add mod">
          <ac:chgData name="Alison.Fox [She/her]" userId="S::af3653@open.ac.uk::78fad2ca-2121-4a3c-a886-b31a591e0c5c" providerId="AD" clId="Web-{1AA2122C-FF0D-4DF5-5267-9012879075B0}" dt="2025-06-23T12:16:25.054" v="297" actId="1076"/>
          <ac:spMkLst>
            <pc:docMk/>
            <pc:sldMk cId="524201954" sldId="315"/>
            <ac:spMk id="10" creationId="{7595EE86-2047-2699-A161-CB0ADAE25E4D}"/>
          </ac:spMkLst>
        </pc:spChg>
      </pc:sldChg>
      <pc:sldChg chg="modSp new">
        <pc:chgData name="Alison.Fox [She/her]" userId="S::af3653@open.ac.uk::78fad2ca-2121-4a3c-a886-b31a591e0c5c" providerId="AD" clId="Web-{1AA2122C-FF0D-4DF5-5267-9012879075B0}" dt="2025-06-23T12:31:07.917" v="1338" actId="20577"/>
        <pc:sldMkLst>
          <pc:docMk/>
          <pc:sldMk cId="3731813756" sldId="316"/>
        </pc:sldMkLst>
        <pc:spChg chg="mod">
          <ac:chgData name="Alison.Fox [She/her]" userId="S::af3653@open.ac.uk::78fad2ca-2121-4a3c-a886-b31a591e0c5c" providerId="AD" clId="Web-{1AA2122C-FF0D-4DF5-5267-9012879075B0}" dt="2025-06-23T12:29:47.274" v="1331" actId="20577"/>
          <ac:spMkLst>
            <pc:docMk/>
            <pc:sldMk cId="3731813756" sldId="316"/>
            <ac:spMk id="2" creationId="{134D187D-77A9-4A5E-EED7-64D2138C97FA}"/>
          </ac:spMkLst>
        </pc:spChg>
        <pc:spChg chg="mod">
          <ac:chgData name="Alison.Fox [She/her]" userId="S::af3653@open.ac.uk::78fad2ca-2121-4a3c-a886-b31a591e0c5c" providerId="AD" clId="Web-{1AA2122C-FF0D-4DF5-5267-9012879075B0}" dt="2025-06-23T12:31:07.917" v="1338" actId="20577"/>
          <ac:spMkLst>
            <pc:docMk/>
            <pc:sldMk cId="3731813756" sldId="316"/>
            <ac:spMk id="3" creationId="{5BF2523F-DBD5-F31B-DC8A-58E7A33A698B}"/>
          </ac:spMkLst>
        </pc:spChg>
      </pc:sldChg>
      <pc:sldChg chg="add">
        <pc:chgData name="Alison.Fox [She/her]" userId="S::af3653@open.ac.uk::78fad2ca-2121-4a3c-a886-b31a591e0c5c" providerId="AD" clId="Web-{1AA2122C-FF0D-4DF5-5267-9012879075B0}" dt="2025-06-23T12:57:33.414" v="1339"/>
        <pc:sldMkLst>
          <pc:docMk/>
          <pc:sldMk cId="2839981792" sldId="327"/>
        </pc:sldMkLst>
      </pc:sldChg>
      <pc:sldChg chg="delSp add del">
        <pc:chgData name="Alison.Fox [She/her]" userId="S::af3653@open.ac.uk::78fad2ca-2121-4a3c-a886-b31a591e0c5c" providerId="AD" clId="Web-{1AA2122C-FF0D-4DF5-5267-9012879075B0}" dt="2025-06-23T12:09:53.679" v="259"/>
        <pc:sldMkLst>
          <pc:docMk/>
          <pc:sldMk cId="2307307695" sldId="356"/>
        </pc:sldMkLst>
      </pc:sldChg>
    </pc:docChg>
  </pc:docChgLst>
</pc:chgInfo>
</file>

<file path=ppt/comments/modernComment_12E_E1AADA0D.xml><?xml version="1.0" encoding="utf-8"?>
<p188:cmLst xmlns:a="http://schemas.openxmlformats.org/drawingml/2006/main" xmlns:r="http://schemas.openxmlformats.org/officeDocument/2006/relationships" xmlns:p188="http://schemas.microsoft.com/office/powerpoint/2018/8/main">
  <p188:cm id="{E1BAE93A-A841-40B6-9A5C-13578D483011}" authorId="{9F7CA7B5-4B27-C441-F0BD-F50CCB8B470C}" status="resolved" created="2025-06-26T07:12:28.266" complete="100000">
    <ac:txMkLst xmlns:ac="http://schemas.microsoft.com/office/drawing/2013/main/command">
      <pc:docMk xmlns:pc="http://schemas.microsoft.com/office/powerpoint/2013/main/command"/>
      <pc:sldMk xmlns:pc="http://schemas.microsoft.com/office/powerpoint/2013/main/command" cId="3786070541" sldId="302"/>
      <ac:spMk id="2" creationId="{1D6A4158-C0C7-1D8E-D5DE-A077CD73019A}"/>
      <ac:txMk cp="26" len="1">
        <ac:context len="43" hash="3268481579"/>
      </ac:txMk>
    </ac:txMkLst>
    <p188:pos x="8223849" y="704490"/>
    <p188:txBody>
      <a:bodyPr/>
      <a:lstStyle/>
      <a:p>
        <a:r>
          <a:rPr lang="en-US"/>
          <a:t>was this purposely just FfoD or was it intended to be FoDW?</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B2543-E135-459D-84A3-91B96B5A48C7}" type="datetimeFigureOut">
              <a:rPr lang="en-GB" smtClean="0"/>
              <a:t>25/07/2025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B6E2B-1701-488F-B795-B22BD594370B}" type="slidenum">
              <a:rPr lang="en-GB" smtClean="0"/>
              <a:t>‹#›</a:t>
            </a:fld>
            <a:endParaRPr lang="en-GB"/>
          </a:p>
        </p:txBody>
      </p:sp>
    </p:spTree>
    <p:extLst>
      <p:ext uri="{BB962C8B-B14F-4D97-AF65-F5344CB8AC3E}">
        <p14:creationId xmlns:p14="http://schemas.microsoft.com/office/powerpoint/2010/main" val="283051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AB6E2B-1701-488F-B795-B22BD594370B}" type="slidenum">
              <a:rPr lang="en-GB" smtClean="0"/>
              <a:t>1</a:t>
            </a:fld>
            <a:endParaRPr lang="en-GB"/>
          </a:p>
        </p:txBody>
      </p:sp>
    </p:spTree>
    <p:extLst>
      <p:ext uri="{BB962C8B-B14F-4D97-AF65-F5344CB8AC3E}">
        <p14:creationId xmlns:p14="http://schemas.microsoft.com/office/powerpoint/2010/main" val="289792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F227-2C41-639B-216A-BBF6A9FDA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1F93C-97BB-A4AD-7847-288A38169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D0197-9DE4-602A-3FDF-6ED636FCF7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DD954F2-60F8-21BF-B4C9-9B95BB801626}"/>
              </a:ext>
            </a:extLst>
          </p:cNvPr>
          <p:cNvSpPr>
            <a:spLocks noGrp="1"/>
          </p:cNvSpPr>
          <p:nvPr>
            <p:ph type="sldNum" sz="quarter" idx="5"/>
          </p:nvPr>
        </p:nvSpPr>
        <p:spPr/>
        <p:txBody>
          <a:bodyPr/>
          <a:lstStyle/>
          <a:p>
            <a:fld id="{25AB6E2B-1701-488F-B795-B22BD594370B}" type="slidenum">
              <a:rPr lang="en-GB" smtClean="0"/>
              <a:t>11</a:t>
            </a:fld>
            <a:endParaRPr lang="en-GB"/>
          </a:p>
        </p:txBody>
      </p:sp>
    </p:spTree>
    <p:extLst>
      <p:ext uri="{BB962C8B-B14F-4D97-AF65-F5344CB8AC3E}">
        <p14:creationId xmlns:p14="http://schemas.microsoft.com/office/powerpoint/2010/main" val="3892251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B2F0-D99B-1CAA-B20D-66ACFC606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C7A3D-363A-7933-87CC-210E44842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7422E-AF28-768A-2CDC-D55453C3C650}"/>
              </a:ext>
            </a:extLst>
          </p:cNvPr>
          <p:cNvSpPr>
            <a:spLocks noGrp="1"/>
          </p:cNvSpPr>
          <p:nvPr>
            <p:ph type="body" idx="1"/>
          </p:nvPr>
        </p:nvSpPr>
        <p:spPr/>
        <p:txBody>
          <a:bodyPr/>
          <a:lstStyle/>
          <a:p>
            <a:r>
              <a:rPr lang="en-GB"/>
              <a:t>Adapted from: https://www.theatlantic.com/entertainment/archive/2014/06/manifestos-a-manifesto-the-10-things-all-manifestos-need/372135/</a:t>
            </a:r>
          </a:p>
          <a:p>
            <a:r>
              <a:rPr lang="en-US"/>
              <a:t>- The Communist Manifesto, originally the Manifesto of the Communist Party, is a political pamphlet written by Karl Marx and Friedrich Engels, commissioned by the Communist League and originally published in London in 1848. (Wikipedia)</a:t>
            </a:r>
          </a:p>
          <a:p>
            <a:pPr marL="0" indent="0">
              <a:buFontTx/>
              <a:buNone/>
            </a:pPr>
            <a:r>
              <a:rPr lang="en-US"/>
              <a:t>- The Manifesto of Futurism is a manifesto written by the Italian poet Filippo Tommaso Marinetti, published in 1909. In it, Marinetti expresses an artistic philosophy called Futurism, which rejected the past and celebrated speed, machinery, violence, youth, and industry. (Wikipedia)</a:t>
            </a:r>
          </a:p>
          <a:p>
            <a:endParaRPr lang="en-GB"/>
          </a:p>
          <a:p>
            <a:pPr lvl="0"/>
            <a:r>
              <a:rPr lang="en-GB"/>
              <a:t>Emerging themes from today: </a:t>
            </a:r>
          </a:p>
          <a:p>
            <a:pPr lvl="0"/>
            <a:r>
              <a:rPr lang="en-GB" sz="1200" kern="1200">
                <a:solidFill>
                  <a:schemeClr val="tx1"/>
                </a:solidFill>
                <a:effectLst/>
                <a:latin typeface="+mn-lt"/>
                <a:ea typeface="+mn-ea"/>
                <a:cs typeface="+mn-cs"/>
              </a:rPr>
              <a:t>History</a:t>
            </a:r>
          </a:p>
          <a:p>
            <a:pPr lvl="0"/>
            <a:r>
              <a:rPr lang="en-GB" sz="1200" kern="1200">
                <a:solidFill>
                  <a:schemeClr val="tx1"/>
                </a:solidFill>
                <a:effectLst/>
                <a:latin typeface="+mn-lt"/>
                <a:ea typeface="+mn-ea"/>
                <a:cs typeface="+mn-cs"/>
              </a:rPr>
              <a:t>Diversity</a:t>
            </a:r>
          </a:p>
          <a:p>
            <a:pPr lvl="0"/>
            <a:r>
              <a:rPr lang="en-GB" sz="1200" kern="1200">
                <a:solidFill>
                  <a:schemeClr val="tx1"/>
                </a:solidFill>
                <a:effectLst/>
                <a:latin typeface="+mn-lt"/>
                <a:ea typeface="+mn-ea"/>
                <a:cs typeface="+mn-cs"/>
              </a:rPr>
              <a:t>Conformity</a:t>
            </a:r>
          </a:p>
          <a:p>
            <a:pPr lvl="0"/>
            <a:r>
              <a:rPr lang="en-GB" sz="1200" kern="1200">
                <a:solidFill>
                  <a:schemeClr val="tx1"/>
                </a:solidFill>
                <a:effectLst/>
                <a:latin typeface="+mn-lt"/>
                <a:ea typeface="+mn-ea"/>
                <a:cs typeface="+mn-cs"/>
              </a:rPr>
              <a:t>Multimodality</a:t>
            </a:r>
          </a:p>
          <a:p>
            <a:pPr lvl="0"/>
            <a:r>
              <a:rPr lang="en-GB" sz="1200" kern="1200">
                <a:solidFill>
                  <a:schemeClr val="tx1"/>
                </a:solidFill>
                <a:effectLst/>
                <a:latin typeface="+mn-lt"/>
                <a:ea typeface="+mn-ea"/>
                <a:cs typeface="+mn-cs"/>
              </a:rPr>
              <a:t>Rigour</a:t>
            </a:r>
          </a:p>
          <a:p>
            <a:pPr lvl="0"/>
            <a:r>
              <a:rPr lang="en-GB" sz="1200" kern="1200">
                <a:solidFill>
                  <a:schemeClr val="tx1"/>
                </a:solidFill>
                <a:effectLst/>
                <a:latin typeface="+mn-lt"/>
                <a:ea typeface="+mn-ea"/>
                <a:cs typeface="+mn-cs"/>
              </a:rPr>
              <a:t>Authorship? Multiple? Distributed? Collaborative?</a:t>
            </a:r>
          </a:p>
          <a:p>
            <a:pPr lvl="0"/>
            <a:r>
              <a:rPr lang="en-GB" sz="1200" kern="1200">
                <a:solidFill>
                  <a:schemeClr val="tx1"/>
                </a:solidFill>
                <a:effectLst/>
                <a:latin typeface="+mn-lt"/>
                <a:ea typeface="+mn-ea"/>
                <a:cs typeface="+mn-cs"/>
              </a:rPr>
              <a:t>Originality?</a:t>
            </a:r>
          </a:p>
          <a:p>
            <a:pPr lvl="0"/>
            <a:r>
              <a:rPr lang="en-GB" sz="1200" kern="1200">
                <a:solidFill>
                  <a:schemeClr val="tx1"/>
                </a:solidFill>
                <a:effectLst/>
                <a:latin typeface="+mn-lt"/>
                <a:ea typeface="+mn-ea"/>
                <a:cs typeface="+mn-cs"/>
              </a:rPr>
              <a:t>Composition</a:t>
            </a:r>
          </a:p>
          <a:p>
            <a:pPr lvl="0"/>
            <a:r>
              <a:rPr lang="en-GB" sz="1200" kern="1200">
                <a:solidFill>
                  <a:schemeClr val="tx1"/>
                </a:solidFill>
                <a:effectLst/>
                <a:latin typeface="+mn-lt"/>
                <a:ea typeface="+mn-ea"/>
                <a:cs typeface="+mn-cs"/>
              </a:rPr>
              <a:t>Purpose</a:t>
            </a:r>
          </a:p>
          <a:p>
            <a:pPr lvl="0"/>
            <a:r>
              <a:rPr lang="en-GB" sz="1200" kern="1200">
                <a:solidFill>
                  <a:schemeClr val="tx1"/>
                </a:solidFill>
                <a:effectLst/>
                <a:latin typeface="+mn-lt"/>
                <a:ea typeface="+mn-ea"/>
                <a:cs typeface="+mn-cs"/>
              </a:rPr>
              <a:t>Future-proofing</a:t>
            </a:r>
          </a:p>
          <a:p>
            <a:endParaRPr lang="en-GB"/>
          </a:p>
        </p:txBody>
      </p:sp>
      <p:sp>
        <p:nvSpPr>
          <p:cNvPr id="4" name="Slide Number Placeholder 3">
            <a:extLst>
              <a:ext uri="{FF2B5EF4-FFF2-40B4-BE49-F238E27FC236}">
                <a16:creationId xmlns:a16="http://schemas.microsoft.com/office/drawing/2014/main" id="{EB51C64F-D2FA-49E6-47F5-2000656147AA}"/>
              </a:ext>
            </a:extLst>
          </p:cNvPr>
          <p:cNvSpPr>
            <a:spLocks noGrp="1"/>
          </p:cNvSpPr>
          <p:nvPr>
            <p:ph type="sldNum" sz="quarter" idx="5"/>
          </p:nvPr>
        </p:nvSpPr>
        <p:spPr/>
        <p:txBody>
          <a:bodyPr/>
          <a:lstStyle/>
          <a:p>
            <a:fld id="{25AB6E2B-1701-488F-B795-B22BD594370B}" type="slidenum">
              <a:rPr lang="en-GB" smtClean="0"/>
              <a:t>16</a:t>
            </a:fld>
            <a:endParaRPr lang="en-GB"/>
          </a:p>
        </p:txBody>
      </p:sp>
    </p:spTree>
    <p:extLst>
      <p:ext uri="{BB962C8B-B14F-4D97-AF65-F5344CB8AC3E}">
        <p14:creationId xmlns:p14="http://schemas.microsoft.com/office/powerpoint/2010/main" val="36221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Includes several factors </a:t>
            </a:r>
            <a:r>
              <a:rPr lang="en-GB" err="1"/>
              <a:t>eg</a:t>
            </a:r>
            <a:r>
              <a:rPr lang="en-GB"/>
              <a:t> age, ethnicity, gender, disability, religion. Census data (Di Miceli, 2024): </a:t>
            </a:r>
            <a:r>
              <a:rPr lang="en-US"/>
              <a:t>The latest figures (2020/2021) indicate that 68.4% of entrants are under 21 years old, 56.5% are females, 14.8% report a disability and 21.8% are categorized as severely deprived. Our results indicate that access to HE needs to be improved for males, while strong discrepancies were observed between disciplines. Ethnic diversity remains high throughout the HE sector, although subject-specific biases were noted. An increase in students from the most deprived areas has been found, although it was not the case for all subjects within the sector. Finally, reported disabilities are on the rise, especially regarding mental health, warranting additional support for affected students. </a:t>
            </a:r>
            <a:endParaRPr lang="en-GB"/>
          </a:p>
        </p:txBody>
      </p:sp>
      <p:sp>
        <p:nvSpPr>
          <p:cNvPr id="4" name="Slide Number Placeholder 3"/>
          <p:cNvSpPr>
            <a:spLocks noGrp="1"/>
          </p:cNvSpPr>
          <p:nvPr>
            <p:ph type="sldNum" sz="quarter" idx="5"/>
          </p:nvPr>
        </p:nvSpPr>
        <p:spPr/>
        <p:txBody>
          <a:bodyPr/>
          <a:lstStyle/>
          <a:p>
            <a:fld id="{25AB6E2B-1701-488F-B795-B22BD594370B}" type="slidenum">
              <a:rPr lang="en-GB" smtClean="0"/>
              <a:t>2</a:t>
            </a:fld>
            <a:endParaRPr lang="en-GB"/>
          </a:p>
        </p:txBody>
      </p:sp>
    </p:spTree>
    <p:extLst>
      <p:ext uri="{BB962C8B-B14F-4D97-AF65-F5344CB8AC3E}">
        <p14:creationId xmlns:p14="http://schemas.microsoft.com/office/powerpoint/2010/main" val="28437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Alphabetic writing not enough to re-present reality (Molinari 38-39):</a:t>
            </a:r>
          </a:p>
          <a:p>
            <a:pPr marL="228600" indent="-228600">
              <a:buAutoNum type="arabicPeriod"/>
            </a:pPr>
            <a:r>
              <a:rPr lang="en-GB"/>
              <a:t>Diversity, not homogeneity, is the norm – multilingual mobile landscapes (Jan Blommaert; Bruce Horner; Canagarajah). </a:t>
            </a:r>
            <a:r>
              <a:rPr lang="en-US"/>
              <a:t>Yet, since academic writing instruction rarely exposes future generations of students to the broader academic writing landscape, it is unlikely that diversity can thrive if academic writing practices continue to converge towards a monomodal, monolingual and monocultural standard</a:t>
            </a:r>
          </a:p>
          <a:p>
            <a:pPr marL="228600" indent="-228600">
              <a:buAutoNum type="arabicPeriod"/>
            </a:pPr>
            <a:r>
              <a:rPr lang="en-US"/>
              <a:t>Diversity provides higher education with opportunities rather than constraints in so far as it allows the academy to shift from a ‘difference-as-deficit’ model to a ‘difference-as-resource’ consciousness (Cox, 2014). This shift ensures students can bring their multiliteracies and identities to the classroom and create new ways of thinking, writing and representing knowledge (Thesen &amp; Cooper, 2013).</a:t>
            </a:r>
          </a:p>
          <a:p>
            <a:pPr marL="228600" indent="-228600">
              <a:buAutoNum type="arabicPeriod"/>
            </a:pPr>
            <a:r>
              <a:rPr lang="en-US"/>
              <a:t>voice, originality and criticality – other qualities that contribute to the ‘</a:t>
            </a:r>
            <a:r>
              <a:rPr lang="en-US" err="1"/>
              <a:t>writteness</a:t>
            </a:r>
            <a:r>
              <a:rPr lang="en-US"/>
              <a:t>’ of good academic writing – are less likely to emerge when students’ agencies are being corrected and ‘socialized’, with the intention of conforming to norms that are themselves also changing (Bronwyn Williams, 2017)</a:t>
            </a:r>
          </a:p>
          <a:p>
            <a:pPr marL="228600" indent="-228600">
              <a:buAutoNum type="arabicPeriod"/>
            </a:pPr>
            <a:endParaRPr lang="en-GB"/>
          </a:p>
          <a:p>
            <a:pPr marL="228600" indent="-228600">
              <a:buAutoNum type="arabicPeriod"/>
            </a:pPr>
            <a:endParaRPr lang="en-GB"/>
          </a:p>
          <a:p>
            <a:pPr marL="228600" indent="-228600">
              <a:buAutoNum type="arabicPeriod"/>
            </a:pPr>
            <a:endParaRPr lang="en-GB"/>
          </a:p>
        </p:txBody>
      </p:sp>
      <p:sp>
        <p:nvSpPr>
          <p:cNvPr id="4" name="Slide Number Placeholder 3"/>
          <p:cNvSpPr>
            <a:spLocks noGrp="1"/>
          </p:cNvSpPr>
          <p:nvPr>
            <p:ph type="sldNum" sz="quarter" idx="5"/>
          </p:nvPr>
        </p:nvSpPr>
        <p:spPr/>
        <p:txBody>
          <a:bodyPr/>
          <a:lstStyle/>
          <a:p>
            <a:fld id="{25AB6E2B-1701-488F-B795-B22BD594370B}" type="slidenum">
              <a:rPr lang="en-GB" smtClean="0"/>
              <a:t>3</a:t>
            </a:fld>
            <a:endParaRPr lang="en-GB"/>
          </a:p>
        </p:txBody>
      </p:sp>
    </p:spTree>
    <p:extLst>
      <p:ext uri="{BB962C8B-B14F-4D97-AF65-F5344CB8AC3E}">
        <p14:creationId xmlns:p14="http://schemas.microsoft.com/office/powerpoint/2010/main" val="48405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FB79-A534-DF5C-0797-D675FA443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87BE1-71E1-F8B6-C17D-F8F9B59D4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574DE-DEE1-2E54-E1B2-8E9E9A55DE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Purpose of the doctorate is changing: </a:t>
            </a:r>
            <a:r>
              <a:rPr lang="en-US" sz="1200" err="1"/>
              <a:t>uni</a:t>
            </a:r>
            <a:r>
              <a:rPr lang="en-US" sz="1200"/>
              <a:t> or industry, transferable skill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Smith, Sidonie. Manifesto for the Humanities: Transforming Doctoral Education in Good Enough Times. University of Michigan Press, 2016. JSTOR, https://doi.org/10.2307/j.ctv65sw68. Accessed 19 June 2025.</a:t>
            </a:r>
          </a:p>
          <a:p>
            <a:endParaRPr lang="en-GB"/>
          </a:p>
        </p:txBody>
      </p:sp>
      <p:sp>
        <p:nvSpPr>
          <p:cNvPr id="4" name="Slide Number Placeholder 3">
            <a:extLst>
              <a:ext uri="{FF2B5EF4-FFF2-40B4-BE49-F238E27FC236}">
                <a16:creationId xmlns:a16="http://schemas.microsoft.com/office/drawing/2014/main" id="{A2EFE6F4-2B26-50FD-B4D5-D778827EAFC2}"/>
              </a:ext>
            </a:extLst>
          </p:cNvPr>
          <p:cNvSpPr>
            <a:spLocks noGrp="1"/>
          </p:cNvSpPr>
          <p:nvPr>
            <p:ph type="sldNum" sz="quarter" idx="5"/>
          </p:nvPr>
        </p:nvSpPr>
        <p:spPr/>
        <p:txBody>
          <a:bodyPr/>
          <a:lstStyle/>
          <a:p>
            <a:fld id="{25AB6E2B-1701-488F-B795-B22BD594370B}" type="slidenum">
              <a:rPr lang="en-GB" smtClean="0"/>
              <a:t>5</a:t>
            </a:fld>
            <a:endParaRPr lang="en-GB"/>
          </a:p>
        </p:txBody>
      </p:sp>
    </p:spTree>
    <p:extLst>
      <p:ext uri="{BB962C8B-B14F-4D97-AF65-F5344CB8AC3E}">
        <p14:creationId xmlns:p14="http://schemas.microsoft.com/office/powerpoint/2010/main" val="15747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45"/>
              </a:spcAft>
            </a:pPr>
            <a:r>
              <a:rPr lang="en-GB" sz="1300" kern="100">
                <a:latin typeface="Aptos" panose="020B0004020202020204" pitchFamily="34" charset="0"/>
                <a:ea typeface="Aptos" panose="020B0004020202020204" pitchFamily="34" charset="0"/>
                <a:cs typeface="Times New Roman" panose="02020603050405020304" pitchFamily="18" charset="0"/>
              </a:rPr>
              <a:t>What diversity can look like</a:t>
            </a:r>
          </a:p>
          <a:p>
            <a:pPr>
              <a:lnSpc>
                <a:spcPct val="115000"/>
              </a:lnSpc>
              <a:spcAft>
                <a:spcPts val="845"/>
              </a:spcAft>
            </a:pPr>
            <a:r>
              <a:rPr lang="en-GB" sz="1300" kern="100">
                <a:latin typeface="Aptos" panose="020B0004020202020204" pitchFamily="34" charset="0"/>
                <a:ea typeface="Aptos" panose="020B0004020202020204" pitchFamily="34" charset="0"/>
                <a:cs typeface="Times New Roman" panose="02020603050405020304" pitchFamily="18" charset="0"/>
              </a:rPr>
              <a:t>My research and practice are concerned with the textual </a:t>
            </a:r>
            <a:r>
              <a:rPr lang="en-GB" sz="1300" b="1" kern="100">
                <a:latin typeface="Aptos" panose="020B0004020202020204" pitchFamily="34" charset="0"/>
                <a:ea typeface="Aptos" panose="020B0004020202020204" pitchFamily="34" charset="0"/>
                <a:cs typeface="Times New Roman" panose="02020603050405020304" pitchFamily="18" charset="0"/>
              </a:rPr>
              <a:t>choices</a:t>
            </a:r>
            <a:r>
              <a:rPr lang="en-GB" sz="1300" kern="100">
                <a:latin typeface="Aptos" panose="020B0004020202020204" pitchFamily="34" charset="0"/>
                <a:ea typeface="Aptos" panose="020B0004020202020204" pitchFamily="34" charset="0"/>
                <a:cs typeface="Times New Roman" panose="02020603050405020304" pitchFamily="18" charset="0"/>
              </a:rPr>
              <a:t> postgraduate writers make in shaping written knowledge and with the textual </a:t>
            </a:r>
            <a:r>
              <a:rPr lang="en-GB" sz="1300" b="1" kern="100">
                <a:latin typeface="Aptos" panose="020B0004020202020204" pitchFamily="34" charset="0"/>
                <a:ea typeface="Aptos" panose="020B0004020202020204" pitchFamily="34" charset="0"/>
                <a:cs typeface="Times New Roman" panose="02020603050405020304" pitchFamily="18" charset="0"/>
              </a:rPr>
              <a:t>affordances</a:t>
            </a:r>
            <a:r>
              <a:rPr lang="en-GB" sz="1300" kern="100">
                <a:latin typeface="Aptos" panose="020B0004020202020204" pitchFamily="34" charset="0"/>
                <a:ea typeface="Aptos" panose="020B0004020202020204" pitchFamily="34" charset="0"/>
                <a:cs typeface="Times New Roman" panose="02020603050405020304" pitchFamily="18" charset="0"/>
              </a:rPr>
              <a:t> – understood as opportunities, constraints, and  </a:t>
            </a:r>
            <a:r>
              <a:rPr lang="en-GB" sz="1300" b="1" kern="100">
                <a:latin typeface="Aptos" panose="020B0004020202020204" pitchFamily="34" charset="0"/>
                <a:ea typeface="Aptos" panose="020B0004020202020204" pitchFamily="34" charset="0"/>
                <a:cs typeface="Times New Roman" panose="02020603050405020304" pitchFamily="18" charset="0"/>
              </a:rPr>
              <a:t>possibilities</a:t>
            </a:r>
            <a:r>
              <a:rPr lang="en-GB" sz="1300" kern="100">
                <a:latin typeface="Aptos" panose="020B0004020202020204" pitchFamily="34" charset="0"/>
                <a:ea typeface="Aptos" panose="020B0004020202020204" pitchFamily="34" charset="0"/>
                <a:cs typeface="Times New Roman" panose="02020603050405020304" pitchFamily="18" charset="0"/>
              </a:rPr>
              <a:t> - that enable this knowledge to emerge. These choices and affordances include a range of textual decisions, such as whether or when to use first person pronouns (I; We); whether to nominalise or use a finite clause (</a:t>
            </a:r>
            <a:r>
              <a:rPr lang="en-GB" sz="1300" kern="100" err="1">
                <a:latin typeface="Aptos" panose="020B0004020202020204" pitchFamily="34" charset="0"/>
                <a:ea typeface="Aptos" panose="020B0004020202020204" pitchFamily="34" charset="0"/>
                <a:cs typeface="Times New Roman" panose="02020603050405020304" pitchFamily="18" charset="0"/>
              </a:rPr>
              <a:t>eg</a:t>
            </a:r>
            <a:r>
              <a:rPr lang="en-GB" sz="1300" kern="100">
                <a:latin typeface="Aptos" panose="020B0004020202020204" pitchFamily="34" charset="0"/>
                <a:ea typeface="Aptos" panose="020B0004020202020204" pitchFamily="34" charset="0"/>
                <a:cs typeface="Times New Roman" panose="02020603050405020304" pitchFamily="18" charset="0"/>
              </a:rPr>
              <a:t> change (noun) vs is changing (verb); or whether to compose texts multimodally or multilingually. Each of these textual decisions has implications for what and whose knowledge emerges. For example, nouns can turn processes into timeless zombified agentless events whereas finite verbs oblige writers to name the agents responsible for these processes. Making knowledge as visible as it possibly can be is more likely to generate transformational change that leads to flourishing and emancipation. </a:t>
            </a:r>
          </a:p>
          <a:p>
            <a:pPr>
              <a:lnSpc>
                <a:spcPct val="115000"/>
              </a:lnSpc>
              <a:spcAft>
                <a:spcPts val="845"/>
              </a:spcAft>
            </a:pPr>
            <a:endParaRPr lang="en-GB" sz="13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5"/>
              </a:spcAft>
            </a:pPr>
            <a:r>
              <a:rPr lang="en-GB" sz="1300" kern="100">
                <a:latin typeface="Aptos" panose="020B0004020202020204" pitchFamily="34" charset="0"/>
                <a:ea typeface="Aptos" panose="020B0004020202020204" pitchFamily="34" charset="0"/>
                <a:cs typeface="Times New Roman" panose="02020603050405020304" pitchFamily="18" charset="0"/>
              </a:rPr>
              <a:t>For example:</a:t>
            </a:r>
          </a:p>
          <a:p>
            <a:pPr>
              <a:lnSpc>
                <a:spcPct val="115000"/>
              </a:lnSpc>
              <a:spcAft>
                <a:spcPts val="845"/>
              </a:spcAft>
            </a:pPr>
            <a:endParaRPr lang="en-GB" sz="1300" kern="100">
              <a:latin typeface="Aptos" panose="020B0004020202020204" pitchFamily="34" charset="0"/>
              <a:ea typeface="Aptos" panose="020B0004020202020204" pitchFamily="34" charset="0"/>
              <a:cs typeface="Times New Roman" panose="02020603050405020304" pitchFamily="18" charset="0"/>
            </a:endParaRPr>
          </a:p>
          <a:p>
            <a:pPr defTabSz="965881">
              <a:defRPr/>
            </a:pPr>
            <a:r>
              <a:rPr lang="en-GB" sz="1300" i="1">
                <a:solidFill>
                  <a:prstClr val="black"/>
                </a:solidFill>
                <a:latin typeface="Corbel"/>
              </a:rPr>
              <a:t>- Owning My Masters </a:t>
            </a:r>
            <a:r>
              <a:rPr lang="en-GB" sz="1300">
                <a:solidFill>
                  <a:prstClr val="black"/>
                </a:solidFill>
                <a:latin typeface="Corbel"/>
              </a:rPr>
              <a:t>is a PhD thesis by AD Carson that privileges hip-hop and performance poetry over linear academic prose to make visible the silenced voices of black slaves from the past and to increase the chances that marginalised communities engage with his research. It is in this sense that Carson’s textual choices can be understood as being underpinned by an emancipatory impulse</a:t>
            </a:r>
          </a:p>
          <a:p>
            <a:pPr defTabSz="965881">
              <a:defRPr/>
            </a:pPr>
            <a:r>
              <a:rPr lang="en-GB" sz="1300" i="1">
                <a:solidFill>
                  <a:prstClr val="black"/>
                </a:solidFill>
                <a:latin typeface="Corbel"/>
              </a:rPr>
              <a:t>- Unflattening</a:t>
            </a:r>
            <a:r>
              <a:rPr lang="en-GB" sz="1300">
                <a:solidFill>
                  <a:prstClr val="black"/>
                </a:solidFill>
                <a:latin typeface="Corbel"/>
              </a:rPr>
              <a:t> is an EdD dissertation by Nick Sousanis that visually argues for the affordance of visual thinking in what Marshall </a:t>
            </a:r>
            <a:r>
              <a:rPr lang="en-GB" sz="1300" err="1">
                <a:solidFill>
                  <a:prstClr val="black"/>
                </a:solidFill>
                <a:latin typeface="Corbel"/>
              </a:rPr>
              <a:t>McCluhan</a:t>
            </a:r>
            <a:r>
              <a:rPr lang="en-GB" sz="1300">
                <a:solidFill>
                  <a:prstClr val="black"/>
                </a:solidFill>
                <a:latin typeface="Corbel"/>
              </a:rPr>
              <a:t> might have described as ‘the medium is the message’. Sousanis’ dissertation is emancipatory in the sense that it makes the case for importance of non-verbal thinking to understand interdisciplinarity</a:t>
            </a:r>
          </a:p>
          <a:p>
            <a:pPr defTabSz="965881">
              <a:defRPr/>
            </a:pPr>
            <a:r>
              <a:rPr lang="en-GB" sz="1300" i="1">
                <a:solidFill>
                  <a:prstClr val="black"/>
                </a:solidFill>
                <a:latin typeface="Corbel"/>
              </a:rPr>
              <a:t>- The liberated mathematician </a:t>
            </a:r>
            <a:r>
              <a:rPr lang="en-GB" sz="1300">
                <a:solidFill>
                  <a:prstClr val="black"/>
                </a:solidFill>
                <a:latin typeface="Corbel"/>
              </a:rPr>
              <a:t>is a PhD thesis by Piper </a:t>
            </a:r>
            <a:r>
              <a:rPr lang="en-GB" sz="1300" err="1">
                <a:solidFill>
                  <a:prstClr val="black"/>
                </a:solidFill>
                <a:latin typeface="Corbel"/>
              </a:rPr>
              <a:t>Harron</a:t>
            </a:r>
            <a:r>
              <a:rPr lang="en-GB" sz="1300">
                <a:solidFill>
                  <a:prstClr val="black"/>
                </a:solidFill>
                <a:latin typeface="Corbel"/>
              </a:rPr>
              <a:t> written for 3 audiences – the expert, the initiated and the lay – with the intention of democratising mathematical knowledge by making it accessible to those, especially black girls, who think maths is not for them. It’s emancipatory because it has the potential to inspire people to study maths</a:t>
            </a:r>
          </a:p>
          <a:p>
            <a:pPr defTabSz="965881">
              <a:defRPr/>
            </a:pPr>
            <a:r>
              <a:rPr lang="en-GB" sz="1300" i="1">
                <a:solidFill>
                  <a:prstClr val="black"/>
                </a:solidFill>
                <a:latin typeface="Corbel"/>
              </a:rPr>
              <a:t>- What isn’t there: Imaging Palestine </a:t>
            </a:r>
            <a:r>
              <a:rPr lang="en-GB" sz="1300">
                <a:solidFill>
                  <a:prstClr val="black"/>
                </a:solidFill>
                <a:latin typeface="Corbel"/>
              </a:rPr>
              <a:t>is a PhD thesis by Elle Flanders who uses Illuminations, film and photography of flora and fauna to make visible the role that absences play in narratives of Palestine. Flanders’ thesis is emancipatory in the sense that it provides visual evidence for the existence of Palestine</a:t>
            </a:r>
          </a:p>
          <a:p>
            <a:pPr>
              <a:lnSpc>
                <a:spcPct val="115000"/>
              </a:lnSpc>
              <a:spcAft>
                <a:spcPts val="845"/>
              </a:spcAft>
            </a:pPr>
            <a:endParaRPr lang="en-GB" sz="13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5"/>
              </a:spcAft>
            </a:pPr>
            <a:r>
              <a:rPr lang="en-GB" sz="1900" kern="100">
                <a:latin typeface="Aptos" panose="020B0004020202020204" pitchFamily="34" charset="0"/>
                <a:ea typeface="Aptos" panose="020B0004020202020204" pitchFamily="34" charset="0"/>
                <a:cs typeface="Times New Roman" panose="02020603050405020304" pitchFamily="18" charset="0"/>
              </a:rPr>
              <a:t>There is a lot is at stake when it comes to academic writing! There are the obvious instrumental reasons, such as passing exams and publishing without perishing, but there are also crucial </a:t>
            </a:r>
            <a:r>
              <a:rPr lang="en-GB" sz="1900" b="1" kern="100">
                <a:latin typeface="Aptos" panose="020B0004020202020204" pitchFamily="34" charset="0"/>
                <a:ea typeface="Aptos" panose="020B0004020202020204" pitchFamily="34" charset="0"/>
                <a:cs typeface="Times New Roman" panose="02020603050405020304" pitchFamily="18" charset="0"/>
              </a:rPr>
              <a:t>epistemological</a:t>
            </a:r>
            <a:r>
              <a:rPr lang="en-GB" sz="1900" kern="100">
                <a:latin typeface="Aptos" panose="020B0004020202020204" pitchFamily="34" charset="0"/>
                <a:ea typeface="Aptos" panose="020B0004020202020204" pitchFamily="34" charset="0"/>
                <a:cs typeface="Times New Roman" panose="02020603050405020304" pitchFamily="18" charset="0"/>
              </a:rPr>
              <a:t> and </a:t>
            </a:r>
            <a:r>
              <a:rPr lang="en-GB" sz="1900" b="1" kern="100">
                <a:latin typeface="Aptos" panose="020B0004020202020204" pitchFamily="34" charset="0"/>
                <a:ea typeface="Aptos" panose="020B0004020202020204" pitchFamily="34" charset="0"/>
                <a:cs typeface="Times New Roman" panose="02020603050405020304" pitchFamily="18" charset="0"/>
              </a:rPr>
              <a:t>ethical</a:t>
            </a:r>
            <a:r>
              <a:rPr lang="en-GB" sz="1900" kern="100">
                <a:latin typeface="Aptos" panose="020B0004020202020204" pitchFamily="34" charset="0"/>
                <a:ea typeface="Aptos" panose="020B0004020202020204" pitchFamily="34" charset="0"/>
                <a:cs typeface="Times New Roman" panose="02020603050405020304" pitchFamily="18" charset="0"/>
              </a:rPr>
              <a:t> reasons, such as where to publish and what and whose knowledge is afforded by the lexical, grammatical, multilingual, and multimodal choices writers make. For example, when and why should we translate non-English terms when writing in English; what knowledge is lost and gained when a doctoral thesis defaults to the traditional IMRAD structure (Introduction Methods Results Analysis Discussion); and when might poetry, comics, or rap better construe natural and social reality than language? How we choose to compose our academic texts can, therefore, have epistemological and ethical implications for </a:t>
            </a:r>
            <a:r>
              <a:rPr lang="en-GB" sz="1900" b="1" kern="100">
                <a:latin typeface="Aptos" panose="020B0004020202020204" pitchFamily="34" charset="0"/>
                <a:ea typeface="Aptos" panose="020B0004020202020204" pitchFamily="34" charset="0"/>
                <a:cs typeface="Times New Roman" panose="02020603050405020304" pitchFamily="18" charset="0"/>
              </a:rPr>
              <a:t>social justice</a:t>
            </a:r>
            <a:r>
              <a:rPr lang="en-GB" sz="1900" kern="100">
                <a:latin typeface="Aptos" panose="020B0004020202020204" pitchFamily="34" charset="0"/>
                <a:ea typeface="Aptos" panose="020B0004020202020204" pitchFamily="34" charset="0"/>
                <a:cs typeface="Times New Roman" panose="02020603050405020304" pitchFamily="18" charset="0"/>
              </a:rPr>
              <a:t> because these choices impact on what and whose knowledge gets included in our texts.</a:t>
            </a:r>
          </a:p>
          <a:p>
            <a:pPr>
              <a:lnSpc>
                <a:spcPct val="115000"/>
              </a:lnSpc>
              <a:spcAft>
                <a:spcPts val="845"/>
              </a:spcAft>
            </a:pPr>
            <a:endParaRPr lang="en-GB" sz="1900" kern="1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45"/>
              </a:spcAft>
            </a:pPr>
            <a:r>
              <a:rPr lang="en-GB" sz="1900" b="1" kern="100">
                <a:latin typeface="Aptos" panose="020B0004020202020204" pitchFamily="34" charset="0"/>
                <a:ea typeface="Aptos" panose="020B0004020202020204" pitchFamily="34" charset="0"/>
                <a:cs typeface="Times New Roman" panose="02020603050405020304" pitchFamily="18" charset="0"/>
              </a:rPr>
              <a:t>Knowledge</a:t>
            </a:r>
            <a:r>
              <a:rPr lang="en-GB" sz="1900" kern="100">
                <a:latin typeface="Aptos" panose="020B0004020202020204" pitchFamily="34" charset="0"/>
                <a:ea typeface="Aptos" panose="020B0004020202020204" pitchFamily="34" charset="0"/>
                <a:cs typeface="Times New Roman" panose="02020603050405020304" pitchFamily="18" charset="0"/>
              </a:rPr>
              <a:t>, both natural and social, including knowledge of the non-discursive world, the world of structures, mechanisms, and powers that exist independently of our perceptions and experiences and of how we choose to refer to it, I think it is incumbent on us to discuss how academic writing may or may not adequately re-present, or construe, the reality it refers to so that texts might stand a better chance of being </a:t>
            </a:r>
            <a:r>
              <a:rPr lang="en-GB" sz="1900" i="1" kern="100">
                <a:latin typeface="Aptos" panose="020B0004020202020204" pitchFamily="34" charset="0"/>
                <a:ea typeface="Aptos" panose="020B0004020202020204" pitchFamily="34" charset="0"/>
                <a:cs typeface="Times New Roman" panose="02020603050405020304" pitchFamily="18" charset="0"/>
              </a:rPr>
              <a:t>effective</a:t>
            </a:r>
            <a:r>
              <a:rPr lang="en-GB" sz="1900" kern="100">
                <a:latin typeface="Aptos" panose="020B0004020202020204" pitchFamily="34" charset="0"/>
                <a:ea typeface="Aptos" panose="020B0004020202020204" pitchFamily="34" charset="0"/>
                <a:cs typeface="Times New Roman" panose="02020603050405020304" pitchFamily="18" charset="0"/>
              </a:rPr>
              <a:t> by causing change in the material world that they describe.</a:t>
            </a:r>
          </a:p>
          <a:p>
            <a:pPr>
              <a:lnSpc>
                <a:spcPct val="115000"/>
              </a:lnSpc>
              <a:spcAft>
                <a:spcPts val="845"/>
              </a:spcAft>
            </a:pPr>
            <a:endParaRPr lang="en-GB" sz="1300" kern="100">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defTabSz="965881">
              <a:defRPr/>
            </a:pPr>
            <a:fld id="{2ECF1B13-B0A6-422A-8265-4EB489B95691}" type="slidenum">
              <a:rPr lang="en-GB">
                <a:solidFill>
                  <a:prstClr val="black"/>
                </a:solidFill>
                <a:latin typeface="Calibri" panose="020F0502020204030204"/>
              </a:rPr>
              <a:pPr defTabSz="965881">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91945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most affected have a say in decision-making</a:t>
            </a:r>
          </a:p>
        </p:txBody>
      </p:sp>
      <p:sp>
        <p:nvSpPr>
          <p:cNvPr id="4" name="Slide Number Placeholder 3"/>
          <p:cNvSpPr>
            <a:spLocks noGrp="1"/>
          </p:cNvSpPr>
          <p:nvPr>
            <p:ph type="sldNum" sz="quarter" idx="5"/>
          </p:nvPr>
        </p:nvSpPr>
        <p:spPr/>
        <p:txBody>
          <a:bodyPr/>
          <a:lstStyle/>
          <a:p>
            <a:fld id="{25AB6E2B-1701-488F-B795-B22BD594370B}" type="slidenum">
              <a:rPr lang="en-GB" smtClean="0"/>
              <a:t>7</a:t>
            </a:fld>
            <a:endParaRPr lang="en-GB"/>
          </a:p>
        </p:txBody>
      </p:sp>
    </p:spTree>
    <p:extLst>
      <p:ext uri="{BB962C8B-B14F-4D97-AF65-F5344CB8AC3E}">
        <p14:creationId xmlns:p14="http://schemas.microsoft.com/office/powerpoint/2010/main" val="357973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AB6E2B-1701-488F-B795-B22BD594370B}" type="slidenum">
              <a:rPr lang="en-GB" smtClean="0"/>
              <a:t>8</a:t>
            </a:fld>
            <a:endParaRPr lang="en-GB"/>
          </a:p>
        </p:txBody>
      </p:sp>
    </p:spTree>
    <p:extLst>
      <p:ext uri="{BB962C8B-B14F-4D97-AF65-F5344CB8AC3E}">
        <p14:creationId xmlns:p14="http://schemas.microsoft.com/office/powerpoint/2010/main" val="62288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5ABB2-15A7-A831-FDB1-B833D8311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02C1A-6A0C-ADF0-0322-872A5DF8E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8F1A4-DA38-4784-3913-6330C2CEC1D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F0A3E0-5B22-648F-F708-029D4F8C03DA}"/>
              </a:ext>
            </a:extLst>
          </p:cNvPr>
          <p:cNvSpPr>
            <a:spLocks noGrp="1"/>
          </p:cNvSpPr>
          <p:nvPr>
            <p:ph type="sldNum" sz="quarter" idx="5"/>
          </p:nvPr>
        </p:nvSpPr>
        <p:spPr/>
        <p:txBody>
          <a:bodyPr/>
          <a:lstStyle/>
          <a:p>
            <a:fld id="{25AB6E2B-1701-488F-B795-B22BD594370B}" type="slidenum">
              <a:rPr lang="en-GB" smtClean="0"/>
              <a:t>9</a:t>
            </a:fld>
            <a:endParaRPr lang="en-GB"/>
          </a:p>
        </p:txBody>
      </p:sp>
    </p:spTree>
    <p:extLst>
      <p:ext uri="{BB962C8B-B14F-4D97-AF65-F5344CB8AC3E}">
        <p14:creationId xmlns:p14="http://schemas.microsoft.com/office/powerpoint/2010/main" val="3568084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5675D-F53B-1009-421D-5541A3861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91E49-FBF9-9592-C7E5-753522070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FF8C5-F6BC-82BE-BB41-F79DBB21FA6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CDD839-0BBF-1A6B-4007-3B363421F3F8}"/>
              </a:ext>
            </a:extLst>
          </p:cNvPr>
          <p:cNvSpPr>
            <a:spLocks noGrp="1"/>
          </p:cNvSpPr>
          <p:nvPr>
            <p:ph type="sldNum" sz="quarter" idx="5"/>
          </p:nvPr>
        </p:nvSpPr>
        <p:spPr/>
        <p:txBody>
          <a:bodyPr/>
          <a:lstStyle/>
          <a:p>
            <a:fld id="{25AB6E2B-1701-488F-B795-B22BD594370B}" type="slidenum">
              <a:rPr lang="en-GB" smtClean="0"/>
              <a:t>10</a:t>
            </a:fld>
            <a:endParaRPr lang="en-GB"/>
          </a:p>
        </p:txBody>
      </p:sp>
    </p:spTree>
    <p:extLst>
      <p:ext uri="{BB962C8B-B14F-4D97-AF65-F5344CB8AC3E}">
        <p14:creationId xmlns:p14="http://schemas.microsoft.com/office/powerpoint/2010/main" val="428826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7E69-8724-F61B-98F7-F683C90630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3E8EFD-B762-2D8A-BA0E-373ED0C4DB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2A7C0D-9275-B649-2E91-15B6E69E6957}"/>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5" name="Footer Placeholder 4">
            <a:extLst>
              <a:ext uri="{FF2B5EF4-FFF2-40B4-BE49-F238E27FC236}">
                <a16:creationId xmlns:a16="http://schemas.microsoft.com/office/drawing/2014/main" id="{DF04703B-BE31-210A-C092-5865ADAD0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1B42F-8ED3-8D05-BBAA-21F539E8BF5D}"/>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317414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38AF9-116E-BF12-77C7-1795177FB5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8907B3-96B0-968A-7FCA-06EF6B1760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F8AE37-B553-4792-3193-51C3E3B346C7}"/>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5" name="Footer Placeholder 4">
            <a:extLst>
              <a:ext uri="{FF2B5EF4-FFF2-40B4-BE49-F238E27FC236}">
                <a16:creationId xmlns:a16="http://schemas.microsoft.com/office/drawing/2014/main" id="{A1656305-9F13-8BA9-EB49-6120ED819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6179C-DF71-5E10-A95D-FFDF55F2E849}"/>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43856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BBE851-BAA2-475D-17BD-54633C4712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93726D-7EF6-97AE-4D94-5F8FFFB36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1EC413-E39A-3849-AAE6-4E71BF191410}"/>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5" name="Footer Placeholder 4">
            <a:extLst>
              <a:ext uri="{FF2B5EF4-FFF2-40B4-BE49-F238E27FC236}">
                <a16:creationId xmlns:a16="http://schemas.microsoft.com/office/drawing/2014/main" id="{AA40ABEC-8015-25AB-2A89-614BA8AF8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D03650-2C93-F3BE-5D8B-4CC21BB8F9ED}"/>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29422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4F38B-ED96-4C27-666C-B4F35F012A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BBF98B-7FA2-27A9-A96F-AD9252F6C9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72B4C4-B0FA-3937-9205-B11060ED0B1E}"/>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5" name="Footer Placeholder 4">
            <a:extLst>
              <a:ext uri="{FF2B5EF4-FFF2-40B4-BE49-F238E27FC236}">
                <a16:creationId xmlns:a16="http://schemas.microsoft.com/office/drawing/2014/main" id="{3E92C9DC-87AC-6E72-8A55-B5D701DA3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E76F3C-84AB-7EB1-7612-E9783BD5D5E4}"/>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64249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3F6F-2588-4907-8DC0-FEECFCB20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C6C294-0D6E-7CD0-FC06-6B2FC6BEC3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601E26-49B4-383C-B20B-6030FF2261DB}"/>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5" name="Footer Placeholder 4">
            <a:extLst>
              <a:ext uri="{FF2B5EF4-FFF2-40B4-BE49-F238E27FC236}">
                <a16:creationId xmlns:a16="http://schemas.microsoft.com/office/drawing/2014/main" id="{7C937243-0F40-260D-C946-366B6BEE3C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C190E4-2D85-F100-C4FC-C72982D31A8C}"/>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286202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8466-D572-A599-2311-54141B6D6F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A7135A-99A6-0F89-F3A3-5B4154B4DD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3FB253-12D4-2EDE-2CDB-17B12EB83C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10D549-A0C6-8CF9-3CE8-C2E5EC7ECA47}"/>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6" name="Footer Placeholder 5">
            <a:extLst>
              <a:ext uri="{FF2B5EF4-FFF2-40B4-BE49-F238E27FC236}">
                <a16:creationId xmlns:a16="http://schemas.microsoft.com/office/drawing/2014/main" id="{ED7C91DC-7CDD-DF11-F49A-06BADB49F8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1D5359-E959-8012-E2FA-77F14F7E0D0D}"/>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359427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3302-FDBD-BE72-524E-3C3715299B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353573-9597-3924-2395-DCF7AADA6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92D64-B07B-432D-91E8-B040CC28C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ED7D5E-965B-96A5-9F85-BFA75541A2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46B413-698A-E80F-57D6-1591B2482C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05F93E9-182C-148F-CAAD-15506870FFFA}"/>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8" name="Footer Placeholder 7">
            <a:extLst>
              <a:ext uri="{FF2B5EF4-FFF2-40B4-BE49-F238E27FC236}">
                <a16:creationId xmlns:a16="http://schemas.microsoft.com/office/drawing/2014/main" id="{CB91CCCA-0DEC-B3E3-EE0D-438E46311A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C0318D-DC5A-BFC9-D2E9-D7ABDC3FA22B}"/>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52332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F23B-82D4-8174-100C-D1236732BE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C26B9D-CF49-34ED-B14D-94265FFF7066}"/>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4" name="Footer Placeholder 3">
            <a:extLst>
              <a:ext uri="{FF2B5EF4-FFF2-40B4-BE49-F238E27FC236}">
                <a16:creationId xmlns:a16="http://schemas.microsoft.com/office/drawing/2014/main" id="{9F3FA4AA-7AF9-AC0F-9A98-B874B350D6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149407-AC79-63A8-3857-843436FBFF56}"/>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376130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F7973-2D02-2457-D6D9-121655E9AB51}"/>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3" name="Footer Placeholder 2">
            <a:extLst>
              <a:ext uri="{FF2B5EF4-FFF2-40B4-BE49-F238E27FC236}">
                <a16:creationId xmlns:a16="http://schemas.microsoft.com/office/drawing/2014/main" id="{7D65B747-F8AC-F2D2-AD6D-7C75D5FD98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79827E-85A5-0B88-ED60-A8A126F39450}"/>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8846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1C7B-BE39-6362-7F64-08CDA8FEE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648BC5-6EBE-BCB6-06A7-FA5B0457AD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1A31D8-92A5-7B46-DDCE-FBCED4823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E42DD4-D546-4883-0BF0-313AA18E59A7}"/>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6" name="Footer Placeholder 5">
            <a:extLst>
              <a:ext uri="{FF2B5EF4-FFF2-40B4-BE49-F238E27FC236}">
                <a16:creationId xmlns:a16="http://schemas.microsoft.com/office/drawing/2014/main" id="{0ADA8480-1875-6B37-C40F-CF83D2F206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4A940D-E206-5DCC-E6C8-D181F403B701}"/>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160849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9A857-FF3F-8E41-7384-8F3935468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DDC4EF-9921-DB4A-88CE-FA604E8BF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250336F9-F610-EB97-6036-3F7B4D56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5C96AE-F6C8-1383-1B2E-42F8DDD5BB8A}"/>
              </a:ext>
            </a:extLst>
          </p:cNvPr>
          <p:cNvSpPr>
            <a:spLocks noGrp="1"/>
          </p:cNvSpPr>
          <p:nvPr>
            <p:ph type="dt" sz="half" idx="10"/>
          </p:nvPr>
        </p:nvSpPr>
        <p:spPr/>
        <p:txBody>
          <a:bodyPr/>
          <a:lstStyle/>
          <a:p>
            <a:fld id="{FEA972A1-7B4F-4D3D-99EB-1B65848CFDBD}" type="datetimeFigureOut">
              <a:rPr lang="en-GB" smtClean="0"/>
              <a:t>25/07/2025</a:t>
            </a:fld>
            <a:endParaRPr lang="en-GB"/>
          </a:p>
        </p:txBody>
      </p:sp>
      <p:sp>
        <p:nvSpPr>
          <p:cNvPr id="6" name="Footer Placeholder 5">
            <a:extLst>
              <a:ext uri="{FF2B5EF4-FFF2-40B4-BE49-F238E27FC236}">
                <a16:creationId xmlns:a16="http://schemas.microsoft.com/office/drawing/2014/main" id="{65A5558F-25D6-FC28-A2BC-5910747ECF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E5D03-BC31-496C-A3CA-6FAB2AD507E9}"/>
              </a:ext>
            </a:extLst>
          </p:cNvPr>
          <p:cNvSpPr>
            <a:spLocks noGrp="1"/>
          </p:cNvSpPr>
          <p:nvPr>
            <p:ph type="sldNum" sz="quarter" idx="12"/>
          </p:nvPr>
        </p:nvSpPr>
        <p:spPr/>
        <p:txBody>
          <a:bodyPr/>
          <a:lstStyle/>
          <a:p>
            <a:fld id="{2AC26644-EE40-4139-AB68-82FDEC92540D}" type="slidenum">
              <a:rPr lang="en-GB" smtClean="0"/>
              <a:t>‹#›</a:t>
            </a:fld>
            <a:endParaRPr lang="en-GB"/>
          </a:p>
        </p:txBody>
      </p:sp>
    </p:spTree>
    <p:extLst>
      <p:ext uri="{BB962C8B-B14F-4D97-AF65-F5344CB8AC3E}">
        <p14:creationId xmlns:p14="http://schemas.microsoft.com/office/powerpoint/2010/main" val="39348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4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BCAB53-190D-4067-E442-889CE93DFF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5946ED-9DB0-2B05-A6C7-1962C7DE3C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82EB46-A135-CC01-8EB0-50BE5C7E6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A972A1-7B4F-4D3D-99EB-1B65848CFDBD}" type="datetimeFigureOut">
              <a:rPr lang="en-GB" smtClean="0"/>
              <a:t>25/07/2025</a:t>
            </a:fld>
            <a:endParaRPr lang="en-GB"/>
          </a:p>
        </p:txBody>
      </p:sp>
      <p:sp>
        <p:nvSpPr>
          <p:cNvPr id="5" name="Footer Placeholder 4">
            <a:extLst>
              <a:ext uri="{FF2B5EF4-FFF2-40B4-BE49-F238E27FC236}">
                <a16:creationId xmlns:a16="http://schemas.microsoft.com/office/drawing/2014/main" id="{65042754-9D66-A7C2-F436-41286ED12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A14DB24-AAB5-CF61-F64D-81101845A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C26644-EE40-4139-AB68-82FDEC92540D}" type="slidenum">
              <a:rPr lang="en-GB" smtClean="0"/>
              <a:t>‹#›</a:t>
            </a:fld>
            <a:endParaRPr lang="en-GB"/>
          </a:p>
        </p:txBody>
      </p:sp>
    </p:spTree>
    <p:extLst>
      <p:ext uri="{BB962C8B-B14F-4D97-AF65-F5344CB8AC3E}">
        <p14:creationId xmlns:p14="http://schemas.microsoft.com/office/powerpoint/2010/main" val="4163251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indaphd.com/phds/project/the-representation-of-love-and-relationships-in-contemporary-zine-culture/?p13366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hdzines.wordpres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erj.educ.cam.ac.uk/about/" TargetMode="External"/><Relationship Id="rId7" Type="http://schemas.openxmlformats.org/officeDocument/2006/relationships/hyperlink" Target="https://www.uel.ac.uk/our-research/research-school-education-communities/research-teacher-education-rite" TargetMode="External"/><Relationship Id="rId2" Type="http://schemas.openxmlformats.org/officeDocument/2006/relationships/hyperlink" Target="https://www.swdtp.ac.uk/student-initiatives/tor-the-student-journal/" TargetMode="External"/><Relationship Id="rId1" Type="http://schemas.openxmlformats.org/officeDocument/2006/relationships/slideLayout" Target="../slideLayouts/slideLayout2.xml"/><Relationship Id="rId6" Type="http://schemas.openxmlformats.org/officeDocument/2006/relationships/hyperlink" Target="https://ojs.cumbria.ac.uk/index.php/step" TargetMode="External"/><Relationship Id="rId5" Type="http://schemas.openxmlformats.org/officeDocument/2006/relationships/hyperlink" Target="http://journals.ed.ac.uk/rethink" TargetMode="External"/><Relationship Id="rId4" Type="http://schemas.openxmlformats.org/officeDocument/2006/relationships/hyperlink" Target="https://nsp.lse.ac.uk/announcements#call-for-abstracts---issue-6"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hyperlink" Target="https://media.ed.ac.uk/media/Event+3+The+Manifesto+for+Teaching+Online%3A+Text+has+been+troubled/1_bmiygyvd/7928057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qaa.ac.uk/docs/qaa/quality-code/doctoral-degree-characteristics-statement-2020.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E_E1AADA0D.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D0BD-6B70-2B82-4477-B0FEB8041D19}"/>
              </a:ext>
            </a:extLst>
          </p:cNvPr>
          <p:cNvSpPr>
            <a:spLocks noGrp="1"/>
          </p:cNvSpPr>
          <p:nvPr>
            <p:ph type="ctrTitle"/>
          </p:nvPr>
        </p:nvSpPr>
        <p:spPr/>
        <p:txBody>
          <a:bodyPr/>
          <a:lstStyle/>
          <a:p>
            <a:r>
              <a:rPr lang="en-GB"/>
              <a:t>Showcasing Diversity</a:t>
            </a:r>
          </a:p>
        </p:txBody>
      </p:sp>
      <p:sp>
        <p:nvSpPr>
          <p:cNvPr id="3" name="Subtitle 2">
            <a:extLst>
              <a:ext uri="{FF2B5EF4-FFF2-40B4-BE49-F238E27FC236}">
                <a16:creationId xmlns:a16="http://schemas.microsoft.com/office/drawing/2014/main" id="{6E3DE667-6AED-D090-531C-EB5EA2A59075}"/>
              </a:ext>
            </a:extLst>
          </p:cNvPr>
          <p:cNvSpPr>
            <a:spLocks noGrp="1"/>
          </p:cNvSpPr>
          <p:nvPr>
            <p:ph type="subTitle" idx="1"/>
          </p:nvPr>
        </p:nvSpPr>
        <p:spPr/>
        <p:txBody>
          <a:bodyPr>
            <a:normAutofit/>
          </a:bodyPr>
          <a:lstStyle/>
          <a:p>
            <a:r>
              <a:rPr lang="en-US"/>
              <a:t>The Future of Doctoral Writing: Critical Dialogues towards a Manifesto</a:t>
            </a:r>
          </a:p>
          <a:p>
            <a:r>
              <a:rPr lang="en-US"/>
              <a:t>Dr Julia Molinari &amp; Dr Alison Fox</a:t>
            </a:r>
            <a:endParaRPr lang="en-GB"/>
          </a:p>
        </p:txBody>
      </p:sp>
      <p:pic>
        <p:nvPicPr>
          <p:cNvPr id="6" name="Picture 5" descr="BAAL logo">
            <a:extLst>
              <a:ext uri="{FF2B5EF4-FFF2-40B4-BE49-F238E27FC236}">
                <a16:creationId xmlns:a16="http://schemas.microsoft.com/office/drawing/2014/main" id="{641201B0-9002-2738-9148-D154AC5B9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87" y="6260979"/>
            <a:ext cx="1637448" cy="399692"/>
          </a:xfrm>
          <a:prstGeom prst="rect">
            <a:avLst/>
          </a:prstGeom>
        </p:spPr>
      </p:pic>
      <p:pic>
        <p:nvPicPr>
          <p:cNvPr id="8" name="Picture 7" descr="CUP logo&#10;&#10;">
            <a:extLst>
              <a:ext uri="{FF2B5EF4-FFF2-40B4-BE49-F238E27FC236}">
                <a16:creationId xmlns:a16="http://schemas.microsoft.com/office/drawing/2014/main" id="{B0C6F074-480E-0F8D-2A20-89F40FCCF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552" y="6243387"/>
            <a:ext cx="2058955" cy="434875"/>
          </a:xfrm>
          <a:prstGeom prst="rect">
            <a:avLst/>
          </a:prstGeom>
        </p:spPr>
      </p:pic>
      <p:pic>
        <p:nvPicPr>
          <p:cNvPr id="12" name="Picture 11" descr="OU blue and white logo">
            <a:extLst>
              <a:ext uri="{FF2B5EF4-FFF2-40B4-BE49-F238E27FC236}">
                <a16:creationId xmlns:a16="http://schemas.microsoft.com/office/drawing/2014/main" id="{CD533C90-B3E4-F24D-C1F8-269918DEA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539" y="141892"/>
            <a:ext cx="1172183" cy="1960942"/>
          </a:xfrm>
          <a:prstGeom prst="rect">
            <a:avLst/>
          </a:prstGeom>
        </p:spPr>
      </p:pic>
    </p:spTree>
    <p:extLst>
      <p:ext uri="{BB962C8B-B14F-4D97-AF65-F5344CB8AC3E}">
        <p14:creationId xmlns:p14="http://schemas.microsoft.com/office/powerpoint/2010/main" val="105070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C5C9F-F0B8-AB8A-E4AA-4DA38FE4D5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65E64-8755-2D3B-FA6D-B629BD0F1135}"/>
              </a:ext>
            </a:extLst>
          </p:cNvPr>
          <p:cNvSpPr>
            <a:spLocks noGrp="1"/>
          </p:cNvSpPr>
          <p:nvPr>
            <p:ph idx="1"/>
          </p:nvPr>
        </p:nvSpPr>
        <p:spPr>
          <a:xfrm>
            <a:off x="838199" y="1825625"/>
            <a:ext cx="10825065" cy="4351338"/>
          </a:xfrm>
        </p:spPr>
        <p:txBody>
          <a:bodyPr/>
          <a:lstStyle/>
          <a:p>
            <a:pPr marL="0" indent="0">
              <a:buNone/>
            </a:pPr>
            <a:endParaRPr lang="en-GB"/>
          </a:p>
          <a:p>
            <a:endParaRPr lang="en-GB"/>
          </a:p>
        </p:txBody>
      </p:sp>
      <p:sp>
        <p:nvSpPr>
          <p:cNvPr id="5" name="TextBox 4">
            <a:extLst>
              <a:ext uri="{FF2B5EF4-FFF2-40B4-BE49-F238E27FC236}">
                <a16:creationId xmlns:a16="http://schemas.microsoft.com/office/drawing/2014/main" id="{A3742137-15AE-C594-3BD0-885E4C49A7EA}"/>
              </a:ext>
            </a:extLst>
          </p:cNvPr>
          <p:cNvSpPr txBox="1"/>
          <p:nvPr/>
        </p:nvSpPr>
        <p:spPr>
          <a:xfrm>
            <a:off x="4311651" y="4542961"/>
            <a:ext cx="5244626" cy="2277547"/>
          </a:xfrm>
          <a:prstGeom prst="rect">
            <a:avLst/>
          </a:prstGeom>
          <a:noFill/>
        </p:spPr>
        <p:txBody>
          <a:bodyPr wrap="square" lIns="91440" tIns="45720" rIns="91440" bIns="45720" anchor="t">
            <a:spAutoFit/>
          </a:bodyPr>
          <a:lstStyle/>
          <a:p>
            <a:pPr algn="ctr"/>
            <a:r>
              <a:rPr lang="en-GB" sz="2000" i="1" dirty="0">
                <a:solidFill>
                  <a:srgbClr val="474747"/>
                </a:solidFill>
                <a:ea typeface="+mn-lt"/>
                <a:cs typeface="+mn-lt"/>
              </a:rPr>
              <a:t>“Knowledge exchange is </a:t>
            </a:r>
            <a:r>
              <a:rPr lang="en-GB" sz="2000" i="1" dirty="0">
                <a:solidFill>
                  <a:srgbClr val="040C28"/>
                </a:solidFill>
                <a:ea typeface="+mn-lt"/>
                <a:cs typeface="+mn-lt"/>
              </a:rPr>
              <a:t>a process that brings together </a:t>
            </a:r>
            <a:r>
              <a:rPr lang="en-GB" sz="2000" i="1" dirty="0">
                <a:solidFill>
                  <a:srgbClr val="FF0000"/>
                </a:solidFill>
                <a:ea typeface="+mn-lt"/>
                <a:cs typeface="+mn-lt"/>
              </a:rPr>
              <a:t>PGRs</a:t>
            </a:r>
            <a:r>
              <a:rPr lang="en-GB" sz="2000" i="1" dirty="0">
                <a:solidFill>
                  <a:srgbClr val="040C28"/>
                </a:solidFill>
                <a:ea typeface="+mn-lt"/>
                <a:cs typeface="+mn-lt"/>
              </a:rPr>
              <a:t>, users of research and wider groups and communities to exchange ideas, evidence and expertise” </a:t>
            </a:r>
            <a:endParaRPr lang="en-GB" dirty="0">
              <a:solidFill>
                <a:srgbClr val="000000"/>
              </a:solidFill>
              <a:ea typeface="+mn-lt"/>
              <a:cs typeface="+mn-lt"/>
            </a:endParaRPr>
          </a:p>
          <a:p>
            <a:pPr algn="ctr"/>
            <a:r>
              <a:rPr lang="en-GB" dirty="0">
                <a:solidFill>
                  <a:srgbClr val="040C28"/>
                </a:solidFill>
                <a:ea typeface="+mn-lt"/>
                <a:cs typeface="+mn-lt"/>
              </a:rPr>
              <a:t>(Office for Students)</a:t>
            </a:r>
            <a:r>
              <a:rPr lang="en-GB" dirty="0">
                <a:solidFill>
                  <a:srgbClr val="474747"/>
                </a:solidFill>
                <a:ea typeface="+mn-lt"/>
                <a:cs typeface="+mn-lt"/>
              </a:rPr>
              <a:t>.</a:t>
            </a:r>
            <a:endParaRPr lang="en-GB">
              <a:ea typeface="+mn-lt"/>
              <a:cs typeface="+mn-lt"/>
            </a:endParaRPr>
          </a:p>
          <a:p>
            <a:endParaRPr lang="en-GB" sz="2400"/>
          </a:p>
        </p:txBody>
      </p:sp>
      <p:sp>
        <p:nvSpPr>
          <p:cNvPr id="6" name="Title 1">
            <a:extLst>
              <a:ext uri="{FF2B5EF4-FFF2-40B4-BE49-F238E27FC236}">
                <a16:creationId xmlns:a16="http://schemas.microsoft.com/office/drawing/2014/main" id="{AA0A783D-00B4-F191-1EA2-F2FB303A3DBD}"/>
              </a:ext>
            </a:extLst>
          </p:cNvPr>
          <p:cNvSpPr txBox="1">
            <a:spLocks/>
          </p:cNvSpPr>
          <p:nvPr/>
        </p:nvSpPr>
        <p:spPr>
          <a:xfrm>
            <a:off x="484814" y="640080"/>
            <a:ext cx="3659246" cy="28503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0000"/>
                </a:solidFill>
              </a:rPr>
              <a:t>Knowledge exchange via..</a:t>
            </a:r>
          </a:p>
        </p:txBody>
      </p:sp>
      <p:sp>
        <p:nvSpPr>
          <p:cNvPr id="8" name="Text Placeholder 2">
            <a:extLst>
              <a:ext uri="{FF2B5EF4-FFF2-40B4-BE49-F238E27FC236}">
                <a16:creationId xmlns:a16="http://schemas.microsoft.com/office/drawing/2014/main" id="{752691D9-EB88-4854-4861-B961572EF26F}"/>
              </a:ext>
            </a:extLst>
          </p:cNvPr>
          <p:cNvSpPr txBox="1">
            <a:spLocks/>
          </p:cNvSpPr>
          <p:nvPr/>
        </p:nvSpPr>
        <p:spPr>
          <a:xfrm>
            <a:off x="484814" y="3812134"/>
            <a:ext cx="3659246" cy="23498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t>Text</a:t>
            </a:r>
          </a:p>
          <a:p>
            <a:pPr>
              <a:lnSpc>
                <a:spcPct val="100000"/>
              </a:lnSpc>
            </a:pPr>
            <a:r>
              <a:rPr lang="en-US" sz="1800"/>
              <a:t>Audiovisual</a:t>
            </a:r>
          </a:p>
          <a:p>
            <a:pPr>
              <a:lnSpc>
                <a:spcPct val="100000"/>
              </a:lnSpc>
            </a:pPr>
            <a:r>
              <a:rPr lang="en-US" sz="1800"/>
              <a:t>Visual</a:t>
            </a:r>
          </a:p>
          <a:p>
            <a:pPr>
              <a:lnSpc>
                <a:spcPct val="100000"/>
              </a:lnSpc>
            </a:pPr>
            <a:r>
              <a:rPr lang="en-US" sz="1800"/>
              <a:t>Multimedia including social media</a:t>
            </a:r>
          </a:p>
        </p:txBody>
      </p:sp>
      <p:sp>
        <p:nvSpPr>
          <p:cNvPr id="10" name="TextBox 9">
            <a:extLst>
              <a:ext uri="{FF2B5EF4-FFF2-40B4-BE49-F238E27FC236}">
                <a16:creationId xmlns:a16="http://schemas.microsoft.com/office/drawing/2014/main" id="{1F63F64E-81B6-7BB0-C693-0F2A035DBF28}"/>
              </a:ext>
            </a:extLst>
          </p:cNvPr>
          <p:cNvSpPr txBox="1"/>
          <p:nvPr/>
        </p:nvSpPr>
        <p:spPr>
          <a:xfrm>
            <a:off x="6583273" y="574809"/>
            <a:ext cx="5244626" cy="3785652"/>
          </a:xfrm>
          <a:prstGeom prst="rect">
            <a:avLst/>
          </a:prstGeom>
          <a:noFill/>
        </p:spPr>
        <p:txBody>
          <a:bodyPr wrap="square" lIns="91440" tIns="45720" rIns="91440" bIns="45720" anchor="t">
            <a:spAutoFit/>
          </a:bodyPr>
          <a:lstStyle/>
          <a:p>
            <a:pPr algn="ctr"/>
            <a:r>
              <a:rPr lang="en-GB" sz="2000" i="1" dirty="0">
                <a:solidFill>
                  <a:srgbClr val="474747"/>
                </a:solidFill>
                <a:ea typeface="+mn-lt"/>
                <a:cs typeface="+mn-lt"/>
              </a:rPr>
              <a:t>"'Knowledge exchange’ is what we call the wide range of activities </a:t>
            </a:r>
            <a:r>
              <a:rPr lang="en-GB" sz="2000" i="1" dirty="0">
                <a:solidFill>
                  <a:srgbClr val="FF0000"/>
                </a:solidFill>
                <a:ea typeface="+mn-lt"/>
                <a:cs typeface="+mn-lt"/>
              </a:rPr>
              <a:t>PGRs</a:t>
            </a:r>
            <a:r>
              <a:rPr lang="en-GB" sz="2000" i="1" dirty="0">
                <a:solidFill>
                  <a:srgbClr val="474747"/>
                </a:solidFill>
                <a:ea typeface="+mn-lt"/>
                <a:cs typeface="+mn-lt"/>
              </a:rPr>
              <a:t> undertake with partners. You can use the KEF to explore data and explanations of the different ways </a:t>
            </a:r>
            <a:r>
              <a:rPr lang="en-GB" sz="2000" i="1" dirty="0">
                <a:solidFill>
                  <a:srgbClr val="FF0000"/>
                </a:solidFill>
                <a:ea typeface="+mn-lt"/>
                <a:cs typeface="+mn-lt"/>
              </a:rPr>
              <a:t>you</a:t>
            </a:r>
            <a:r>
              <a:rPr lang="en-GB" sz="2000" i="1" dirty="0">
                <a:solidFill>
                  <a:srgbClr val="474747"/>
                </a:solidFill>
                <a:ea typeface="+mn-lt"/>
                <a:cs typeface="+mn-lt"/>
              </a:rPr>
              <a:t> work with </a:t>
            </a:r>
            <a:r>
              <a:rPr lang="en-GB" sz="2000" i="1" dirty="0">
                <a:solidFill>
                  <a:srgbClr val="FF0000"/>
                </a:solidFill>
                <a:ea typeface="+mn-lt"/>
                <a:cs typeface="+mn-lt"/>
              </a:rPr>
              <a:t>your</a:t>
            </a:r>
            <a:r>
              <a:rPr lang="en-GB" sz="2000" i="1" dirty="0">
                <a:solidFill>
                  <a:srgbClr val="474747"/>
                </a:solidFill>
                <a:ea typeface="+mn-lt"/>
                <a:cs typeface="+mn-lt"/>
              </a:rPr>
              <a:t> external partners, from businesses to community groups, for the benefit of the economy and society."  </a:t>
            </a:r>
          </a:p>
          <a:p>
            <a:pPr algn="ctr"/>
            <a:r>
              <a:rPr lang="en-GB" dirty="0">
                <a:solidFill>
                  <a:srgbClr val="474747"/>
                </a:solidFill>
                <a:ea typeface="+mn-lt"/>
                <a:cs typeface="+mn-lt"/>
              </a:rPr>
              <a:t>(UKRI, Knowledge Exchange Framework/KEF) </a:t>
            </a:r>
            <a:endParaRPr lang="en-GB" dirty="0"/>
          </a:p>
          <a:p>
            <a:endParaRPr lang="en-GB" sz="2400"/>
          </a:p>
        </p:txBody>
      </p:sp>
    </p:spTree>
    <p:extLst>
      <p:ext uri="{BB962C8B-B14F-4D97-AF65-F5344CB8AC3E}">
        <p14:creationId xmlns:p14="http://schemas.microsoft.com/office/powerpoint/2010/main" val="346532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81873-FDB1-EC5D-8EC5-8883E39C1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59F0A-0BCC-43E3-864E-546937BA1D3D}"/>
              </a:ext>
            </a:extLst>
          </p:cNvPr>
          <p:cNvSpPr>
            <a:spLocks noGrp="1"/>
          </p:cNvSpPr>
          <p:nvPr>
            <p:ph type="title"/>
          </p:nvPr>
        </p:nvSpPr>
        <p:spPr>
          <a:xfrm>
            <a:off x="838200" y="4720"/>
            <a:ext cx="10515600" cy="1325563"/>
          </a:xfrm>
        </p:spPr>
        <p:txBody>
          <a:bodyPr/>
          <a:lstStyle/>
          <a:p>
            <a:r>
              <a:rPr lang="en-GB" dirty="0"/>
              <a:t>Blogging as a vehicle for academic voice </a:t>
            </a:r>
          </a:p>
        </p:txBody>
      </p:sp>
      <p:sp>
        <p:nvSpPr>
          <p:cNvPr id="3" name="Content Placeholder 2">
            <a:extLst>
              <a:ext uri="{FF2B5EF4-FFF2-40B4-BE49-F238E27FC236}">
                <a16:creationId xmlns:a16="http://schemas.microsoft.com/office/drawing/2014/main" id="{80DD6381-CD07-1D95-CA52-D1D4BEC4D354}"/>
              </a:ext>
            </a:extLst>
          </p:cNvPr>
          <p:cNvSpPr>
            <a:spLocks noGrp="1"/>
          </p:cNvSpPr>
          <p:nvPr>
            <p:ph idx="1"/>
          </p:nvPr>
        </p:nvSpPr>
        <p:spPr>
          <a:xfrm>
            <a:off x="838199" y="1825625"/>
            <a:ext cx="10825065" cy="4351338"/>
          </a:xfrm>
        </p:spPr>
        <p:txBody>
          <a:bodyPr/>
          <a:lstStyle/>
          <a:p>
            <a:pPr marL="0" indent="0">
              <a:buNone/>
            </a:pPr>
            <a:endParaRPr lang="en-GB"/>
          </a:p>
          <a:p>
            <a:endParaRPr lang="en-GB"/>
          </a:p>
        </p:txBody>
      </p:sp>
      <p:sp>
        <p:nvSpPr>
          <p:cNvPr id="4" name="TextBox 3">
            <a:extLst>
              <a:ext uri="{FF2B5EF4-FFF2-40B4-BE49-F238E27FC236}">
                <a16:creationId xmlns:a16="http://schemas.microsoft.com/office/drawing/2014/main" id="{11AC7160-F309-EA30-1333-9ACC9BDC30B6}"/>
              </a:ext>
            </a:extLst>
          </p:cNvPr>
          <p:cNvSpPr txBox="1"/>
          <p:nvPr/>
        </p:nvSpPr>
        <p:spPr>
          <a:xfrm>
            <a:off x="934265" y="1330520"/>
            <a:ext cx="942614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Find your voice </a:t>
            </a:r>
            <a:r>
              <a:rPr lang="en-US"/>
              <a:t>– review a range of blogs to see the diversity in styles of writing</a:t>
            </a:r>
          </a:p>
          <a:p>
            <a:endParaRPr lang="en-US"/>
          </a:p>
          <a:p>
            <a:r>
              <a:rPr lang="en-US" b="1"/>
              <a:t>Speak your voice</a:t>
            </a:r>
            <a:r>
              <a:rPr lang="en-US"/>
              <a:t> – write about issues which excite or concern you and which you want to engage others in promoting, debating or acting on</a:t>
            </a:r>
          </a:p>
          <a:p>
            <a:endParaRPr lang="en-US" b="1"/>
          </a:p>
          <a:p>
            <a:r>
              <a:rPr lang="en-US" b="1"/>
              <a:t>Illustrate your voice</a:t>
            </a:r>
            <a:r>
              <a:rPr lang="en-US"/>
              <a:t> – images are powerful and, when included, help a blog post be picked up by digital search engines</a:t>
            </a:r>
          </a:p>
          <a:p>
            <a:endParaRPr lang="en-US"/>
          </a:p>
          <a:p>
            <a:r>
              <a:rPr lang="en-US" b="1"/>
              <a:t>Be heard</a:t>
            </a:r>
            <a:r>
              <a:rPr lang="en-US"/>
              <a:t> - send a post to one of the range of academic and practitioner blog platforms or start your own blog</a:t>
            </a:r>
          </a:p>
          <a:p>
            <a:endParaRPr lang="en-US"/>
          </a:p>
          <a:p>
            <a:r>
              <a:rPr lang="en-US" b="1"/>
              <a:t>Spread your voice</a:t>
            </a:r>
            <a:r>
              <a:rPr lang="en-US"/>
              <a:t> – point people to your blog posts </a:t>
            </a:r>
            <a:r>
              <a:rPr lang="en-US" err="1"/>
              <a:t>eg</a:t>
            </a:r>
            <a:r>
              <a:rPr lang="en-US"/>
              <a:t> in your email signature or on social media profiles? </a:t>
            </a:r>
          </a:p>
          <a:p>
            <a:endParaRPr lang="en-US"/>
          </a:p>
          <a:p>
            <a:r>
              <a:rPr lang="en-US" b="1"/>
              <a:t>Invite your audience</a:t>
            </a:r>
            <a:r>
              <a:rPr lang="en-US"/>
              <a:t> – write to invite dialogue. If there is an opportunity for comments, set these up in settings, or provide contact details in bios for other blogging platforms.</a:t>
            </a:r>
          </a:p>
        </p:txBody>
      </p:sp>
    </p:spTree>
    <p:extLst>
      <p:ext uri="{BB962C8B-B14F-4D97-AF65-F5344CB8AC3E}">
        <p14:creationId xmlns:p14="http://schemas.microsoft.com/office/powerpoint/2010/main" val="41454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187D-77A9-4A5E-EED7-64D2138C97FA}"/>
              </a:ext>
            </a:extLst>
          </p:cNvPr>
          <p:cNvSpPr>
            <a:spLocks noGrp="1"/>
          </p:cNvSpPr>
          <p:nvPr>
            <p:ph type="title"/>
          </p:nvPr>
        </p:nvSpPr>
        <p:spPr/>
        <p:txBody>
          <a:bodyPr/>
          <a:lstStyle/>
          <a:p>
            <a:r>
              <a:rPr lang="en-US" dirty="0"/>
              <a:t>Zines for academic voice?</a:t>
            </a:r>
          </a:p>
        </p:txBody>
      </p:sp>
      <p:sp>
        <p:nvSpPr>
          <p:cNvPr id="3" name="Content Placeholder 2">
            <a:extLst>
              <a:ext uri="{FF2B5EF4-FFF2-40B4-BE49-F238E27FC236}">
                <a16:creationId xmlns:a16="http://schemas.microsoft.com/office/drawing/2014/main" id="{5BF2523F-DBD5-F31B-DC8A-58E7A33A698B}"/>
              </a:ext>
            </a:extLst>
          </p:cNvPr>
          <p:cNvSpPr>
            <a:spLocks noGrp="1"/>
          </p:cNvSpPr>
          <p:nvPr>
            <p:ph idx="1"/>
          </p:nvPr>
        </p:nvSpPr>
        <p:spPr/>
        <p:txBody>
          <a:bodyPr vert="horz" lIns="91440" tIns="45720" rIns="91440" bIns="45720" rtlCol="0" anchor="t">
            <a:normAutofit/>
          </a:bodyPr>
          <a:lstStyle/>
          <a:p>
            <a:pPr>
              <a:buNone/>
            </a:pPr>
            <a:r>
              <a:rPr lang="en-US" sz="2200" i="1" dirty="0">
                <a:ea typeface="+mn-lt"/>
                <a:cs typeface="+mn-lt"/>
              </a:rPr>
              <a:t> ‘Zines are typically self-published, low-cost and DIY pamphlets. The term goes back to science-fiction fanzines (fan-made magazines) in the 1930s. They have been a low-threshold medium of expression popular with </a:t>
            </a:r>
            <a:r>
              <a:rPr lang="en-US" sz="2200" i="1" dirty="0" err="1">
                <a:ea typeface="+mn-lt"/>
                <a:cs typeface="+mn-lt"/>
              </a:rPr>
              <a:t>marginalised</a:t>
            </a:r>
            <a:r>
              <a:rPr lang="en-US" sz="2200" i="1" dirty="0">
                <a:ea typeface="+mn-lt"/>
                <a:cs typeface="+mn-lt"/>
              </a:rPr>
              <a:t> and underrepresented individuals and communities since the early punk era via riot </a:t>
            </a:r>
            <a:r>
              <a:rPr lang="en-US" sz="2200" i="1" dirty="0" err="1">
                <a:ea typeface="+mn-lt"/>
                <a:cs typeface="+mn-lt"/>
              </a:rPr>
              <a:t>grrrls</a:t>
            </a:r>
            <a:r>
              <a:rPr lang="en-US" sz="2200" i="1" dirty="0">
                <a:ea typeface="+mn-lt"/>
                <a:cs typeface="+mn-lt"/>
              </a:rPr>
              <a:t> to LGBTQIA+ ‘makers’ in the present and those with disabilities, long-term illness or who are neuro-divergent. There is a thriving zine culture which is seen to be more inclusive and more diverse than other fan cultures’</a:t>
            </a:r>
            <a:r>
              <a:rPr lang="en-US" sz="2200" dirty="0">
                <a:ea typeface="+mn-lt"/>
                <a:cs typeface="+mn-lt"/>
              </a:rPr>
              <a:t> (University of Dundee)</a:t>
            </a:r>
            <a:endParaRPr lang="en-US" sz="2200" dirty="0"/>
          </a:p>
          <a:p>
            <a:pPr>
              <a:buNone/>
            </a:pPr>
            <a:endParaRPr lang="en-US" sz="2000" dirty="0">
              <a:ea typeface="+mn-lt"/>
              <a:cs typeface="+mn-lt"/>
            </a:endParaRPr>
          </a:p>
          <a:p>
            <a:pPr>
              <a:buNone/>
            </a:pPr>
            <a:r>
              <a:rPr lang="en-US" sz="2400" dirty="0">
                <a:ea typeface="+mn-lt"/>
                <a:cs typeface="+mn-lt"/>
              </a:rPr>
              <a:t>Look for doctoral research about and using zines, such as at the </a:t>
            </a:r>
            <a:r>
              <a:rPr lang="en-US" sz="2400" dirty="0">
                <a:ea typeface="+mn-lt"/>
                <a:cs typeface="+mn-lt"/>
                <a:hlinkClick r:id="rId2"/>
              </a:rPr>
              <a:t>University of Dundee</a:t>
            </a:r>
            <a:endParaRPr lang="en-US" sz="2400" dirty="0"/>
          </a:p>
          <a:p>
            <a:pPr marL="0" indent="0">
              <a:buNone/>
            </a:pPr>
            <a:endParaRPr lang="en-US"/>
          </a:p>
        </p:txBody>
      </p:sp>
    </p:spTree>
    <p:extLst>
      <p:ext uri="{BB962C8B-B14F-4D97-AF65-F5344CB8AC3E}">
        <p14:creationId xmlns:p14="http://schemas.microsoft.com/office/powerpoint/2010/main" val="373181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4003-516C-E357-923B-F2A90FCCE5A9}"/>
              </a:ext>
            </a:extLst>
          </p:cNvPr>
          <p:cNvSpPr>
            <a:spLocks noGrp="1"/>
          </p:cNvSpPr>
          <p:nvPr>
            <p:ph type="title"/>
          </p:nvPr>
        </p:nvSpPr>
        <p:spPr/>
        <p:txBody>
          <a:bodyPr/>
          <a:lstStyle/>
          <a:p>
            <a:r>
              <a:rPr lang="en-US" dirty="0"/>
              <a:t>An invitation</a:t>
            </a:r>
          </a:p>
        </p:txBody>
      </p:sp>
      <p:sp>
        <p:nvSpPr>
          <p:cNvPr id="3" name="Content Placeholder 2">
            <a:extLst>
              <a:ext uri="{FF2B5EF4-FFF2-40B4-BE49-F238E27FC236}">
                <a16:creationId xmlns:a16="http://schemas.microsoft.com/office/drawing/2014/main" id="{3CAB3570-0AE4-1688-16F5-858CC96A47D8}"/>
              </a:ext>
            </a:extLst>
          </p:cNvPr>
          <p:cNvSpPr>
            <a:spLocks noGrp="1"/>
          </p:cNvSpPr>
          <p:nvPr>
            <p:ph idx="1"/>
          </p:nvPr>
        </p:nvSpPr>
        <p:spPr/>
        <p:txBody>
          <a:bodyPr vert="horz" lIns="91440" tIns="45720" rIns="91440" bIns="45720" rtlCol="0" anchor="t">
            <a:normAutofit lnSpcReduction="10000"/>
          </a:bodyPr>
          <a:lstStyle/>
          <a:p>
            <a:pPr marL="0" indent="0">
              <a:buNone/>
            </a:pPr>
            <a:r>
              <a:rPr lang="en-US" sz="2000" dirty="0"/>
              <a:t>You are invited by </a:t>
            </a:r>
            <a:r>
              <a:rPr lang="en-US" sz="2000" dirty="0" err="1"/>
              <a:t>Zinester</a:t>
            </a:r>
            <a:r>
              <a:rPr lang="en-US" sz="2000" dirty="0"/>
              <a:t> to produce zines about your research on the </a:t>
            </a:r>
            <a:r>
              <a:rPr lang="en-US" sz="2000" dirty="0" err="1"/>
              <a:t>Wordpress</a:t>
            </a:r>
            <a:r>
              <a:rPr lang="en-US" sz="2000" dirty="0"/>
              <a:t> site </a:t>
            </a:r>
            <a:r>
              <a:rPr lang="en-US" sz="2000" dirty="0">
                <a:hlinkClick r:id="rId2"/>
              </a:rPr>
              <a:t>PhD Zines – Your Research on a single sheet of A4</a:t>
            </a:r>
            <a:r>
              <a:rPr lang="en-US" sz="2000" dirty="0"/>
              <a:t>. </a:t>
            </a:r>
            <a:endParaRPr lang="en-US"/>
          </a:p>
          <a:p>
            <a:pPr marL="0" indent="0">
              <a:buNone/>
            </a:pPr>
            <a:endParaRPr lang="en-US" sz="2000" dirty="0"/>
          </a:p>
          <a:p>
            <a:pPr marL="0" indent="0">
              <a:buNone/>
            </a:pPr>
            <a:r>
              <a:rPr lang="en-US" sz="2000" i="1" dirty="0"/>
              <a:t>‘Hi there! I’m a PhD student at the University of London, researching history by day and creating zines by night!</a:t>
            </a:r>
          </a:p>
          <a:p>
            <a:pPr marL="0" indent="0">
              <a:buNone/>
            </a:pPr>
            <a:r>
              <a:rPr lang="en-US" sz="2000" i="1" dirty="0"/>
              <a:t>I started making zines as a form of creative therapy 2 years ago and have created 50+ (and still counting!)</a:t>
            </a:r>
          </a:p>
          <a:p>
            <a:pPr marL="0" indent="0">
              <a:buNone/>
            </a:pPr>
            <a:r>
              <a:rPr lang="en-US" sz="2000" i="1" dirty="0"/>
              <a:t>I was worried that I wouldn’t be able to spend as much time working on zines once I became a student, but then I </a:t>
            </a:r>
            <a:r>
              <a:rPr lang="en-US" sz="2000" i="1" dirty="0" err="1"/>
              <a:t>realised</a:t>
            </a:r>
            <a:r>
              <a:rPr lang="en-US" sz="2000" i="1" dirty="0"/>
              <a:t> I could combine both together and use zines as a way to make PhD research fun, simple and accessible.</a:t>
            </a:r>
          </a:p>
          <a:p>
            <a:pPr marL="0" indent="0">
              <a:buNone/>
            </a:pPr>
            <a:r>
              <a:rPr lang="en-US" sz="2000" i="1" dirty="0"/>
              <a:t>I’m looking for PhD students at any stage of research, from your very first week to your submission date, to take up the challenge of making a mini-zine and sharing a copy with the PhD Zine Library.’</a:t>
            </a:r>
          </a:p>
          <a:p>
            <a:endParaRPr lang="en-US" sz="2000" dirty="0"/>
          </a:p>
        </p:txBody>
      </p:sp>
    </p:spTree>
    <p:extLst>
      <p:ext uri="{BB962C8B-B14F-4D97-AF65-F5344CB8AC3E}">
        <p14:creationId xmlns:p14="http://schemas.microsoft.com/office/powerpoint/2010/main" val="2045921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1655D-C871-E975-8956-D396DDABF04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9838AC-98E0-1922-123E-56D4F5ADF38E}"/>
              </a:ext>
            </a:extLst>
          </p:cNvPr>
          <p:cNvSpPr>
            <a:spLocks noGrp="1"/>
          </p:cNvSpPr>
          <p:nvPr>
            <p:ph idx="1"/>
          </p:nvPr>
        </p:nvSpPr>
        <p:spPr/>
        <p:txBody>
          <a:bodyPr vert="horz" lIns="91440" tIns="45720" rIns="91440" bIns="45720" rtlCol="0" anchor="t">
            <a:normAutofit fontScale="92500" lnSpcReduction="10000"/>
          </a:bodyPr>
          <a:lstStyle/>
          <a:p>
            <a:r>
              <a:rPr lang="en-GB" dirty="0"/>
              <a:t>Open-access student-led journals within education and the social sciences, include:</a:t>
            </a:r>
            <a:endParaRPr lang="en-US" dirty="0"/>
          </a:p>
          <a:p>
            <a:pPr lvl="1"/>
            <a:r>
              <a:rPr lang="en-GB" dirty="0">
                <a:hlinkClick r:id="rId2"/>
              </a:rPr>
              <a:t>The Open Review</a:t>
            </a:r>
            <a:r>
              <a:rPr lang="en-GB" dirty="0"/>
              <a:t> </a:t>
            </a:r>
          </a:p>
          <a:p>
            <a:pPr lvl="1"/>
            <a:r>
              <a:rPr lang="en-GB" dirty="0">
                <a:hlinkClick r:id="rId3"/>
              </a:rPr>
              <a:t>Cambridge Education Review Journal</a:t>
            </a:r>
            <a:endParaRPr lang="en-GB" dirty="0"/>
          </a:p>
          <a:p>
            <a:pPr lvl="1"/>
            <a:r>
              <a:rPr lang="en-GB" dirty="0">
                <a:hlinkClick r:id="rId4"/>
              </a:rPr>
              <a:t>New Sociological Perspectives</a:t>
            </a:r>
            <a:endParaRPr lang="en-GB" dirty="0"/>
          </a:p>
          <a:p>
            <a:pPr lvl="1"/>
            <a:r>
              <a:rPr lang="en-GB" dirty="0">
                <a:hlinkClick r:id="rId5"/>
              </a:rPr>
              <a:t>Re:Think</a:t>
            </a:r>
            <a:endParaRPr lang="en-GB" dirty="0"/>
          </a:p>
          <a:p>
            <a:pPr lvl="1"/>
            <a:r>
              <a:rPr lang="en-GB" dirty="0">
                <a:hlinkClick r:id="rId6"/>
              </a:rPr>
              <a:t>STeP Journal</a:t>
            </a:r>
            <a:endParaRPr lang="en-GB" dirty="0"/>
          </a:p>
          <a:p>
            <a:pPr lvl="1"/>
            <a:r>
              <a:rPr lang="en-GB" dirty="0">
                <a:hlinkClick r:id="rId7"/>
              </a:rPr>
              <a:t>RITE</a:t>
            </a:r>
            <a:endParaRPr lang="en-GB" dirty="0"/>
          </a:p>
          <a:p>
            <a:r>
              <a:rPr lang="en-GB" dirty="0"/>
              <a:t>Typically:</a:t>
            </a:r>
          </a:p>
          <a:p>
            <a:pPr lvl="1"/>
            <a:r>
              <a:rPr lang="en-GB" dirty="0"/>
              <a:t>Editorial board are graduate students</a:t>
            </a:r>
          </a:p>
          <a:p>
            <a:pPr lvl="1"/>
            <a:r>
              <a:rPr lang="en-GB" dirty="0"/>
              <a:t>Publish content from Masters or PhD research</a:t>
            </a:r>
          </a:p>
          <a:p>
            <a:pPr lvl="1"/>
            <a:r>
              <a:rPr lang="en-GB" dirty="0"/>
              <a:t>Open-access</a:t>
            </a:r>
          </a:p>
          <a:p>
            <a:pPr marL="457200" lvl="1" indent="0">
              <a:buNone/>
            </a:pPr>
            <a:endParaRPr lang="en-GB"/>
          </a:p>
        </p:txBody>
      </p:sp>
      <p:sp>
        <p:nvSpPr>
          <p:cNvPr id="6" name="Title 5">
            <a:extLst>
              <a:ext uri="{FF2B5EF4-FFF2-40B4-BE49-F238E27FC236}">
                <a16:creationId xmlns:a16="http://schemas.microsoft.com/office/drawing/2014/main" id="{F2BACC65-9225-94AD-26AA-CFF227EB66C7}"/>
              </a:ext>
            </a:extLst>
          </p:cNvPr>
          <p:cNvSpPr>
            <a:spLocks noGrp="1"/>
          </p:cNvSpPr>
          <p:nvPr>
            <p:ph type="title"/>
          </p:nvPr>
        </p:nvSpPr>
        <p:spPr/>
        <p:txBody>
          <a:bodyPr/>
          <a:lstStyle/>
          <a:p>
            <a:r>
              <a:rPr lang="en-US" dirty="0"/>
              <a:t>Student-led journals: An opportunity</a:t>
            </a:r>
          </a:p>
        </p:txBody>
      </p:sp>
      <p:sp>
        <p:nvSpPr>
          <p:cNvPr id="7" name="TextBox 6">
            <a:extLst>
              <a:ext uri="{FF2B5EF4-FFF2-40B4-BE49-F238E27FC236}">
                <a16:creationId xmlns:a16="http://schemas.microsoft.com/office/drawing/2014/main" id="{759CD0D9-9132-B7D1-584C-50586CED1609}"/>
              </a:ext>
            </a:extLst>
          </p:cNvPr>
          <p:cNvSpPr txBox="1"/>
          <p:nvPr/>
        </p:nvSpPr>
        <p:spPr>
          <a:xfrm>
            <a:off x="8606481" y="6176319"/>
            <a:ext cx="35875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chemeClr val="tx1">
                    <a:lumMod val="49000"/>
                    <a:lumOff val="51000"/>
                  </a:schemeClr>
                </a:solidFill>
              </a:rPr>
              <a:t>Slide with thanks to Paola Trimarco and Poppy Gibson</a:t>
            </a:r>
            <a:endParaRPr lang="en-US" dirty="0">
              <a:solidFill>
                <a:schemeClr val="tx1">
                  <a:lumMod val="49000"/>
                  <a:lumOff val="51000"/>
                </a:schemeClr>
              </a:solidFill>
            </a:endParaRPr>
          </a:p>
        </p:txBody>
      </p:sp>
    </p:spTree>
    <p:extLst>
      <p:ext uri="{BB962C8B-B14F-4D97-AF65-F5344CB8AC3E}">
        <p14:creationId xmlns:p14="http://schemas.microsoft.com/office/powerpoint/2010/main" val="2839981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E29E5D-E1E7-9B92-0818-C19414442771}"/>
              </a:ext>
            </a:extLst>
          </p:cNvPr>
          <p:cNvPicPr>
            <a:picLocks noChangeAspect="1"/>
          </p:cNvPicPr>
          <p:nvPr/>
        </p:nvPicPr>
        <p:blipFill>
          <a:blip r:embed="rId2"/>
          <a:stretch>
            <a:fillRect/>
          </a:stretch>
        </p:blipFill>
        <p:spPr>
          <a:xfrm>
            <a:off x="3563380" y="1150239"/>
            <a:ext cx="5811159" cy="4585316"/>
          </a:xfrm>
          <a:prstGeom prst="rect">
            <a:avLst/>
          </a:prstGeom>
        </p:spPr>
      </p:pic>
      <p:sp>
        <p:nvSpPr>
          <p:cNvPr id="6" name="TextBox 5">
            <a:extLst>
              <a:ext uri="{FF2B5EF4-FFF2-40B4-BE49-F238E27FC236}">
                <a16:creationId xmlns:a16="http://schemas.microsoft.com/office/drawing/2014/main" id="{E8C31EE8-9A65-E598-5CED-E0285FC947CF}"/>
              </a:ext>
            </a:extLst>
          </p:cNvPr>
          <p:cNvSpPr txBox="1"/>
          <p:nvPr/>
        </p:nvSpPr>
        <p:spPr>
          <a:xfrm>
            <a:off x="1130652" y="2782669"/>
            <a:ext cx="1885950" cy="923330"/>
          </a:xfrm>
          <a:prstGeom prst="rect">
            <a:avLst/>
          </a:prstGeom>
          <a:noFill/>
        </p:spPr>
        <p:txBody>
          <a:bodyPr wrap="square" rtlCol="0">
            <a:spAutoFit/>
          </a:bodyPr>
          <a:lstStyle/>
          <a:p>
            <a:r>
              <a:rPr lang="en-GB"/>
              <a:t>Full length paper based on PhD research</a:t>
            </a:r>
          </a:p>
        </p:txBody>
      </p:sp>
      <p:cxnSp>
        <p:nvCxnSpPr>
          <p:cNvPr id="8" name="Straight Arrow Connector 7">
            <a:extLst>
              <a:ext uri="{FF2B5EF4-FFF2-40B4-BE49-F238E27FC236}">
                <a16:creationId xmlns:a16="http://schemas.microsoft.com/office/drawing/2014/main" id="{3E8AA327-8D86-754C-EFD7-EB15478601A6}"/>
              </a:ext>
            </a:extLst>
          </p:cNvPr>
          <p:cNvCxnSpPr>
            <a:cxnSpLocks/>
          </p:cNvCxnSpPr>
          <p:nvPr/>
        </p:nvCxnSpPr>
        <p:spPr>
          <a:xfrm>
            <a:off x="2624009" y="2955325"/>
            <a:ext cx="1318057" cy="979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19F25E-8944-B7BC-65B4-1115FD529BD4}"/>
              </a:ext>
            </a:extLst>
          </p:cNvPr>
          <p:cNvSpPr txBox="1"/>
          <p:nvPr/>
        </p:nvSpPr>
        <p:spPr>
          <a:xfrm>
            <a:off x="435006" y="4399884"/>
            <a:ext cx="2324144" cy="646331"/>
          </a:xfrm>
          <a:prstGeom prst="rect">
            <a:avLst/>
          </a:prstGeom>
          <a:noFill/>
        </p:spPr>
        <p:txBody>
          <a:bodyPr wrap="square" rtlCol="0">
            <a:spAutoFit/>
          </a:bodyPr>
          <a:lstStyle/>
          <a:p>
            <a:r>
              <a:rPr lang="en-GB"/>
              <a:t>A film submission – five short vignettes</a:t>
            </a:r>
          </a:p>
        </p:txBody>
      </p:sp>
      <p:cxnSp>
        <p:nvCxnSpPr>
          <p:cNvPr id="10" name="Straight Arrow Connector 9">
            <a:extLst>
              <a:ext uri="{FF2B5EF4-FFF2-40B4-BE49-F238E27FC236}">
                <a16:creationId xmlns:a16="http://schemas.microsoft.com/office/drawing/2014/main" id="{5512E734-3290-F483-E6D2-B0ECBDDE5EC3}"/>
              </a:ext>
            </a:extLst>
          </p:cNvPr>
          <p:cNvCxnSpPr>
            <a:cxnSpLocks/>
          </p:cNvCxnSpPr>
          <p:nvPr/>
        </p:nvCxnSpPr>
        <p:spPr>
          <a:xfrm flipV="1">
            <a:off x="2374450" y="4584457"/>
            <a:ext cx="1598508" cy="22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5831488-81DE-B166-983A-6C2A277F9D48}"/>
              </a:ext>
            </a:extLst>
          </p:cNvPr>
          <p:cNvSpPr txBox="1"/>
          <p:nvPr/>
        </p:nvSpPr>
        <p:spPr>
          <a:xfrm>
            <a:off x="10549957" y="3744533"/>
            <a:ext cx="1642043" cy="1200329"/>
          </a:xfrm>
          <a:prstGeom prst="rect">
            <a:avLst/>
          </a:prstGeom>
          <a:noFill/>
        </p:spPr>
        <p:txBody>
          <a:bodyPr wrap="square" rtlCol="0">
            <a:spAutoFit/>
          </a:bodyPr>
          <a:lstStyle/>
          <a:p>
            <a:r>
              <a:rPr lang="en-GB"/>
              <a:t>An original piece of artwork and text around it</a:t>
            </a:r>
          </a:p>
        </p:txBody>
      </p:sp>
      <p:cxnSp>
        <p:nvCxnSpPr>
          <p:cNvPr id="13" name="Straight Arrow Connector 12">
            <a:extLst>
              <a:ext uri="{FF2B5EF4-FFF2-40B4-BE49-F238E27FC236}">
                <a16:creationId xmlns:a16="http://schemas.microsoft.com/office/drawing/2014/main" id="{86203B8C-1C3F-284A-4449-8BD84BB2808A}"/>
              </a:ext>
            </a:extLst>
          </p:cNvPr>
          <p:cNvCxnSpPr>
            <a:cxnSpLocks/>
          </p:cNvCxnSpPr>
          <p:nvPr/>
        </p:nvCxnSpPr>
        <p:spPr>
          <a:xfrm flipH="1">
            <a:off x="9065182" y="4913971"/>
            <a:ext cx="1379976" cy="78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0B31D9A-205A-AEE6-C08F-473011731615}"/>
              </a:ext>
            </a:extLst>
          </p:cNvPr>
          <p:cNvSpPr txBox="1"/>
          <p:nvPr/>
        </p:nvSpPr>
        <p:spPr>
          <a:xfrm>
            <a:off x="250053" y="5728707"/>
            <a:ext cx="2839375" cy="646331"/>
          </a:xfrm>
          <a:prstGeom prst="rect">
            <a:avLst/>
          </a:prstGeom>
          <a:noFill/>
        </p:spPr>
        <p:txBody>
          <a:bodyPr wrap="square" rtlCol="0">
            <a:spAutoFit/>
          </a:bodyPr>
          <a:lstStyle/>
          <a:p>
            <a:r>
              <a:rPr lang="en-GB"/>
              <a:t>Others… short papers, reviews, poems, fiction…</a:t>
            </a:r>
          </a:p>
        </p:txBody>
      </p:sp>
      <p:sp>
        <p:nvSpPr>
          <p:cNvPr id="3" name="TextBox 2">
            <a:extLst>
              <a:ext uri="{FF2B5EF4-FFF2-40B4-BE49-F238E27FC236}">
                <a16:creationId xmlns:a16="http://schemas.microsoft.com/office/drawing/2014/main" id="{BF9C95B6-30EB-FB64-46C9-844E44E416BC}"/>
              </a:ext>
            </a:extLst>
          </p:cNvPr>
          <p:cNvSpPr txBox="1"/>
          <p:nvPr/>
        </p:nvSpPr>
        <p:spPr>
          <a:xfrm>
            <a:off x="4121597" y="5752155"/>
            <a:ext cx="69856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Taken from: The Open Review journal </a:t>
            </a:r>
            <a:r>
              <a:rPr lang="en-GB">
                <a:ea typeface="+mn-lt"/>
                <a:cs typeface="+mn-lt"/>
              </a:rPr>
              <a:t>at: https://www.scilit.com/sources/139824</a:t>
            </a:r>
          </a:p>
        </p:txBody>
      </p:sp>
      <p:sp>
        <p:nvSpPr>
          <p:cNvPr id="4" name="TextBox 3">
            <a:extLst>
              <a:ext uri="{FF2B5EF4-FFF2-40B4-BE49-F238E27FC236}">
                <a16:creationId xmlns:a16="http://schemas.microsoft.com/office/drawing/2014/main" id="{469937B8-70EA-688B-E871-57D0268D5ABA}"/>
              </a:ext>
            </a:extLst>
          </p:cNvPr>
          <p:cNvSpPr txBox="1"/>
          <p:nvPr/>
        </p:nvSpPr>
        <p:spPr>
          <a:xfrm>
            <a:off x="9241799" y="6208691"/>
            <a:ext cx="2942099" cy="646331"/>
          </a:xfrm>
          <a:prstGeom prst="rect">
            <a:avLst/>
          </a:prstGeom>
          <a:noFill/>
        </p:spPr>
        <p:txBody>
          <a:bodyPr wrap="square" lIns="91440" tIns="45720" rIns="91440" bIns="45720" rtlCol="0" anchor="t">
            <a:spAutoFit/>
          </a:bodyPr>
          <a:lstStyle/>
          <a:p>
            <a:pPr algn="ctr"/>
            <a:r>
              <a:rPr lang="en-GB" dirty="0">
                <a:solidFill>
                  <a:schemeClr val="tx1">
                    <a:lumMod val="49000"/>
                    <a:lumOff val="51000"/>
                  </a:schemeClr>
                </a:solidFill>
              </a:rPr>
              <a:t>Slide with thanks to Poppy Gibson</a:t>
            </a:r>
          </a:p>
        </p:txBody>
      </p:sp>
      <p:sp>
        <p:nvSpPr>
          <p:cNvPr id="11" name="Title 10">
            <a:extLst>
              <a:ext uri="{FF2B5EF4-FFF2-40B4-BE49-F238E27FC236}">
                <a16:creationId xmlns:a16="http://schemas.microsoft.com/office/drawing/2014/main" id="{6095FD79-B38C-17EC-9266-62BBDEF28177}"/>
              </a:ext>
            </a:extLst>
          </p:cNvPr>
          <p:cNvSpPr>
            <a:spLocks noGrp="1"/>
          </p:cNvSpPr>
          <p:nvPr>
            <p:ph type="title"/>
          </p:nvPr>
        </p:nvSpPr>
        <p:spPr>
          <a:xfrm>
            <a:off x="261552" y="4720"/>
            <a:ext cx="11658599" cy="1377048"/>
          </a:xfrm>
        </p:spPr>
        <p:txBody>
          <a:bodyPr>
            <a:normAutofit/>
          </a:bodyPr>
          <a:lstStyle/>
          <a:p>
            <a:r>
              <a:rPr lang="en-GB" dirty="0"/>
              <a:t>Diversity in submissions are often embraced...</a:t>
            </a:r>
            <a:endParaRPr lang="en-US" dirty="0"/>
          </a:p>
        </p:txBody>
      </p:sp>
    </p:spTree>
    <p:extLst>
      <p:ext uri="{BB962C8B-B14F-4D97-AF65-F5344CB8AC3E}">
        <p14:creationId xmlns:p14="http://schemas.microsoft.com/office/powerpoint/2010/main" val="61400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7F8C-2702-E0F2-F3FC-6CC3B409F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2D25E-263C-EEDE-9A0A-F0B779EC3BAD}"/>
              </a:ext>
            </a:extLst>
          </p:cNvPr>
          <p:cNvSpPr>
            <a:spLocks noGrp="1"/>
          </p:cNvSpPr>
          <p:nvPr>
            <p:ph type="title"/>
          </p:nvPr>
        </p:nvSpPr>
        <p:spPr>
          <a:xfrm>
            <a:off x="111734" y="113056"/>
            <a:ext cx="5509767" cy="1050221"/>
          </a:xfrm>
        </p:spPr>
        <p:txBody>
          <a:bodyPr vert="horz" lIns="91440" tIns="45720" rIns="91440" bIns="45720" rtlCol="0" anchor="ctr">
            <a:normAutofit/>
          </a:bodyPr>
          <a:lstStyle/>
          <a:p>
            <a:r>
              <a:rPr lang="en-GB" dirty="0"/>
              <a:t>Why a Manifesto</a:t>
            </a:r>
          </a:p>
        </p:txBody>
      </p:sp>
      <p:sp>
        <p:nvSpPr>
          <p:cNvPr id="3" name="Content Placeholder 2">
            <a:extLst>
              <a:ext uri="{FF2B5EF4-FFF2-40B4-BE49-F238E27FC236}">
                <a16:creationId xmlns:a16="http://schemas.microsoft.com/office/drawing/2014/main" id="{DA7F8610-677A-3048-5DCE-31CEA642DCA1}"/>
              </a:ext>
            </a:extLst>
          </p:cNvPr>
          <p:cNvSpPr>
            <a:spLocks noGrp="1"/>
          </p:cNvSpPr>
          <p:nvPr>
            <p:ph idx="1"/>
          </p:nvPr>
        </p:nvSpPr>
        <p:spPr>
          <a:xfrm>
            <a:off x="2362200" y="1012562"/>
            <a:ext cx="7719034" cy="5732381"/>
          </a:xfrm>
        </p:spPr>
        <p:txBody>
          <a:bodyPr>
            <a:noAutofit/>
          </a:bodyPr>
          <a:lstStyle/>
          <a:p>
            <a:r>
              <a:rPr lang="en-GB" sz="2400" dirty="0"/>
              <a:t>Urgent, straight talking, responsive (via tenets)</a:t>
            </a:r>
          </a:p>
          <a:p>
            <a:r>
              <a:rPr lang="en-GB" sz="2400" dirty="0"/>
              <a:t>Challenging &amp; provocative (via breathless openers)</a:t>
            </a:r>
          </a:p>
          <a:p>
            <a:r>
              <a:rPr lang="en-GB" sz="2400" dirty="0"/>
              <a:t>Advert for collective priorities, principles, values &amp; visions</a:t>
            </a:r>
          </a:p>
          <a:p>
            <a:r>
              <a:rPr lang="en-GB" sz="2400" dirty="0"/>
              <a:t>A multiple &amp; creative genre</a:t>
            </a:r>
          </a:p>
          <a:p>
            <a:r>
              <a:rPr lang="en-GB" sz="2400" dirty="0"/>
              <a:t>Short, incisive, bold, </a:t>
            </a:r>
            <a:r>
              <a:rPr lang="en-GB" sz="2400" dirty="0">
                <a:solidFill>
                  <a:srgbClr val="C00000"/>
                </a:solidFill>
              </a:rPr>
              <a:t>critical</a:t>
            </a:r>
            <a:r>
              <a:rPr lang="en-GB" sz="2400" dirty="0"/>
              <a:t>*</a:t>
            </a:r>
          </a:p>
          <a:p>
            <a:r>
              <a:rPr lang="en-GB" sz="2400" dirty="0"/>
              <a:t>Theatrical, fictitious, factual &amp; paradoxical</a:t>
            </a:r>
          </a:p>
          <a:p>
            <a:r>
              <a:rPr lang="en-GB" sz="2400" dirty="0"/>
              <a:t>Visionary, magical &amp; mad</a:t>
            </a:r>
          </a:p>
          <a:p>
            <a:r>
              <a:rPr lang="en-GB" sz="2400" dirty="0"/>
              <a:t>Concrete utopias and a licence to dream</a:t>
            </a:r>
          </a:p>
          <a:p>
            <a:pPr marL="0" indent="0">
              <a:buNone/>
            </a:pPr>
            <a:endParaRPr lang="en-GB" sz="1800"/>
          </a:p>
          <a:p>
            <a:pPr marL="0" indent="0">
              <a:buNone/>
            </a:pPr>
            <a:r>
              <a:rPr lang="en-GB" sz="1800"/>
              <a:t>*</a:t>
            </a:r>
            <a:r>
              <a:rPr lang="en-GB" sz="1800" dirty="0">
                <a:solidFill>
                  <a:srgbClr val="C00000"/>
                </a:solidFill>
              </a:rPr>
              <a:t>critical understood as transformative and leading to change</a:t>
            </a:r>
          </a:p>
        </p:txBody>
      </p:sp>
      <p:pic>
        <p:nvPicPr>
          <p:cNvPr id="6" name="Picture 5" descr="Cover of the Communist Manifesto’s initial publication in February 1848 in London, Wikicommons">
            <a:extLst>
              <a:ext uri="{FF2B5EF4-FFF2-40B4-BE49-F238E27FC236}">
                <a16:creationId xmlns:a16="http://schemas.microsoft.com/office/drawing/2014/main" id="{748F0F07-B4F6-1507-8671-7FDA0C297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234" y="0"/>
            <a:ext cx="2110766" cy="3139765"/>
          </a:xfrm>
          <a:prstGeom prst="rect">
            <a:avLst/>
          </a:prstGeom>
        </p:spPr>
      </p:pic>
      <p:pic>
        <p:nvPicPr>
          <p:cNvPr id="9" name="Picture 8" descr="Cover of several manifestos from 1914&#10;Wikicomms">
            <a:extLst>
              <a:ext uri="{FF2B5EF4-FFF2-40B4-BE49-F238E27FC236}">
                <a16:creationId xmlns:a16="http://schemas.microsoft.com/office/drawing/2014/main" id="{6F6BA851-3A0C-525A-894B-D60223722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47609"/>
            <a:ext cx="2256283" cy="3310391"/>
          </a:xfrm>
          <a:prstGeom prst="rect">
            <a:avLst/>
          </a:prstGeom>
        </p:spPr>
      </p:pic>
    </p:spTree>
    <p:extLst>
      <p:ext uri="{BB962C8B-B14F-4D97-AF65-F5344CB8AC3E}">
        <p14:creationId xmlns:p14="http://schemas.microsoft.com/office/powerpoint/2010/main" val="242516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5DFF-0D48-AD11-D096-C53E3E007161}"/>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3ABD631D-285A-CAB3-77FF-79DEF296FAED}"/>
              </a:ext>
            </a:extLst>
          </p:cNvPr>
          <p:cNvSpPr>
            <a:spLocks noGrp="1"/>
          </p:cNvSpPr>
          <p:nvPr>
            <p:ph idx="1"/>
          </p:nvPr>
        </p:nvSpPr>
        <p:spPr/>
        <p:txBody>
          <a:bodyPr>
            <a:normAutofit/>
          </a:bodyPr>
          <a:lstStyle/>
          <a:p>
            <a:r>
              <a:rPr lang="en-GB">
                <a:hlinkClick r:id="rId2"/>
              </a:rPr>
              <a:t>https://media.ed.ac.uk/media/Event+3+The+Manifesto+for+Teaching+Online%3A+Text+has+been+troubled/1_bmiygyvd/79280571</a:t>
            </a:r>
            <a:endParaRPr lang="en-GB"/>
          </a:p>
          <a:p>
            <a:r>
              <a:rPr lang="en-US"/>
              <a:t>Adler-Kassner, L., &amp; Wardle, E. A. (Eds.). (2015). Naming what we know : threshold concepts of writing </a:t>
            </a:r>
            <a:r>
              <a:rPr lang="en-US" err="1"/>
              <a:t>studies.Utah</a:t>
            </a:r>
            <a:r>
              <a:rPr lang="en-US"/>
              <a:t> State University Press.</a:t>
            </a:r>
          </a:p>
          <a:p>
            <a:r>
              <a:rPr lang="en-US"/>
              <a:t>Andrews, R., Borg, E., Davis Boyd, S., Domingo, M., &amp; England, J. (Eds.). (2012). The SAGE handbook of digital dissertations and theses. SAGE.</a:t>
            </a:r>
            <a:endParaRPr lang="en-GB"/>
          </a:p>
          <a:p>
            <a:endParaRPr lang="en-GB"/>
          </a:p>
        </p:txBody>
      </p:sp>
    </p:spTree>
    <p:extLst>
      <p:ext uri="{BB962C8B-B14F-4D97-AF65-F5344CB8AC3E}">
        <p14:creationId xmlns:p14="http://schemas.microsoft.com/office/powerpoint/2010/main" val="2895300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D61F4-5ED4-E5C9-AC5C-C2E41D54A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4ABBB-66DF-63B4-09AF-0205C59F839C}"/>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F6EEB170-4A19-66F5-C27A-10C19E782DBC}"/>
              </a:ext>
            </a:extLst>
          </p:cNvPr>
          <p:cNvSpPr>
            <a:spLocks noGrp="1"/>
          </p:cNvSpPr>
          <p:nvPr>
            <p:ph idx="1"/>
          </p:nvPr>
        </p:nvSpPr>
        <p:spPr/>
        <p:txBody>
          <a:bodyPr>
            <a:normAutofit lnSpcReduction="10000"/>
          </a:bodyPr>
          <a:lstStyle/>
          <a:p>
            <a:r>
              <a:rPr lang="en-US"/>
              <a:t>Archer, M. S., &amp; Maccarini, A. M. (Eds.). (2023). What is Essential to Being Human? Can AI Robots Not Share It? Routledge.</a:t>
            </a:r>
          </a:p>
          <a:p>
            <a:r>
              <a:rPr lang="en-US"/>
              <a:t>Ashwin, P. (2020). Transforming university education : a manifesto. Bloomsbury.</a:t>
            </a:r>
          </a:p>
          <a:p>
            <a:r>
              <a:rPr lang="en-US"/>
              <a:t>Bender, E. M., Gebru, T., McMillan-Major, A., &amp; </a:t>
            </a:r>
            <a:r>
              <a:rPr lang="en-US" err="1"/>
              <a:t>Shmitchell</a:t>
            </a:r>
            <a:r>
              <a:rPr lang="en-US"/>
              <a:t>, S. (2021). On the Dangers of Stochastic Parrots: Can Language Models Be Too Big? Proceedings of the 2021 ACM Conference on Fairness, Accountability, and Transparency, Virtual Event, Canada. https://doi.org/10.1145/3442188.3445922</a:t>
            </a:r>
            <a:endParaRPr lang="en-GB"/>
          </a:p>
        </p:txBody>
      </p:sp>
    </p:spTree>
    <p:extLst>
      <p:ext uri="{BB962C8B-B14F-4D97-AF65-F5344CB8AC3E}">
        <p14:creationId xmlns:p14="http://schemas.microsoft.com/office/powerpoint/2010/main" val="327861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36CAF-49A5-706B-608B-9E7190830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F80C9B-5AC6-F3AD-6F97-6B0E2DD60FCC}"/>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5E90C71F-5FCF-A256-E646-74D8433B3D39}"/>
              </a:ext>
            </a:extLst>
          </p:cNvPr>
          <p:cNvSpPr>
            <a:spLocks noGrp="1"/>
          </p:cNvSpPr>
          <p:nvPr>
            <p:ph idx="1"/>
          </p:nvPr>
        </p:nvSpPr>
        <p:spPr/>
        <p:txBody>
          <a:bodyPr>
            <a:normAutofit/>
          </a:bodyPr>
          <a:lstStyle/>
          <a:p>
            <a:r>
              <a:rPr lang="en-US"/>
              <a:t>Boughey, C., &amp; McKenna, S. (2021). Understanding higher education: Alternative perspectives. African Minds.</a:t>
            </a:r>
          </a:p>
          <a:p>
            <a:r>
              <a:rPr lang="en-US"/>
              <a:t>https://www.africanminds.co.za/understanding-higher-education/</a:t>
            </a:r>
          </a:p>
          <a:p>
            <a:r>
              <a:rPr lang="en-US"/>
              <a:t>Brabazon, T. (2024). The </a:t>
            </a:r>
            <a:r>
              <a:rPr lang="en-US" err="1"/>
              <a:t>Uberfication</a:t>
            </a:r>
            <a:r>
              <a:rPr lang="en-US"/>
              <a:t> of the Doctorate: Higher Degrees in End Times. Canadian Journal of</a:t>
            </a:r>
          </a:p>
          <a:p>
            <a:r>
              <a:rPr lang="en-US"/>
              <a:t>Educational and Social Studies, 4(3), 1-19. https://doi.org/10.53103/cjess.v4i3.247</a:t>
            </a:r>
            <a:endParaRPr lang="en-GB"/>
          </a:p>
        </p:txBody>
      </p:sp>
    </p:spTree>
    <p:extLst>
      <p:ext uri="{BB962C8B-B14F-4D97-AF65-F5344CB8AC3E}">
        <p14:creationId xmlns:p14="http://schemas.microsoft.com/office/powerpoint/2010/main" val="154643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9755-1627-77AD-6542-2732A316A741}"/>
              </a:ext>
            </a:extLst>
          </p:cNvPr>
          <p:cNvSpPr>
            <a:spLocks noGrp="1"/>
          </p:cNvSpPr>
          <p:nvPr>
            <p:ph type="title"/>
          </p:nvPr>
        </p:nvSpPr>
        <p:spPr/>
        <p:txBody>
          <a:bodyPr/>
          <a:lstStyle/>
          <a:p>
            <a:r>
              <a:rPr lang="en-GB"/>
              <a:t>Some key points</a:t>
            </a:r>
          </a:p>
        </p:txBody>
      </p:sp>
      <p:sp>
        <p:nvSpPr>
          <p:cNvPr id="3" name="Content Placeholder 2">
            <a:extLst>
              <a:ext uri="{FF2B5EF4-FFF2-40B4-BE49-F238E27FC236}">
                <a16:creationId xmlns:a16="http://schemas.microsoft.com/office/drawing/2014/main" id="{331BC003-BEAD-A689-64AA-846BE8052990}"/>
              </a:ext>
            </a:extLst>
          </p:cNvPr>
          <p:cNvSpPr>
            <a:spLocks noGrp="1"/>
          </p:cNvSpPr>
          <p:nvPr>
            <p:ph idx="1"/>
          </p:nvPr>
        </p:nvSpPr>
        <p:spPr>
          <a:xfrm>
            <a:off x="838200" y="2141537"/>
            <a:ext cx="10515600" cy="4351338"/>
          </a:xfrm>
        </p:spPr>
        <p:txBody>
          <a:bodyPr>
            <a:normAutofit lnSpcReduction="10000"/>
          </a:bodyPr>
          <a:lstStyle/>
          <a:p>
            <a:r>
              <a:rPr lang="en-GB" dirty="0"/>
              <a:t>Why diversity* matters</a:t>
            </a:r>
          </a:p>
          <a:p>
            <a:r>
              <a:rPr lang="en-GB" dirty="0"/>
              <a:t>What diversity can look like</a:t>
            </a:r>
          </a:p>
          <a:p>
            <a:r>
              <a:rPr lang="en-GB" dirty="0"/>
              <a:t>What diversity can afford</a:t>
            </a:r>
          </a:p>
          <a:p>
            <a:r>
              <a:rPr lang="en-GB" dirty="0"/>
              <a:t>Examples from OU research</a:t>
            </a:r>
          </a:p>
          <a:p>
            <a:r>
              <a:rPr lang="en-GB" dirty="0"/>
              <a:t>Why a Manifesto</a:t>
            </a:r>
          </a:p>
          <a:p>
            <a:r>
              <a:rPr lang="en-GB" dirty="0"/>
              <a:t>Q&amp;A </a:t>
            </a:r>
          </a:p>
          <a:p>
            <a:endParaRPr lang="en-GB" dirty="0"/>
          </a:p>
          <a:p>
            <a:pPr marL="0" indent="0">
              <a:buNone/>
            </a:pPr>
            <a:r>
              <a:rPr lang="en-GB" dirty="0"/>
              <a:t>*</a:t>
            </a:r>
            <a:r>
              <a:rPr lang="en-US" dirty="0"/>
              <a:t> </a:t>
            </a:r>
            <a:r>
              <a:rPr lang="en-US" sz="1500" dirty="0"/>
              <a:t>Di Miceli, M. (2024). Diversity in the United Kingdom: Quantification for higher education in comparison to the general population. European Journal of Education, 59, e12595. https://doi.org/10.1111/ejed.12595 </a:t>
            </a:r>
            <a:endParaRPr lang="en-GB" sz="1500" dirty="0"/>
          </a:p>
        </p:txBody>
      </p:sp>
    </p:spTree>
    <p:extLst>
      <p:ext uri="{BB962C8B-B14F-4D97-AF65-F5344CB8AC3E}">
        <p14:creationId xmlns:p14="http://schemas.microsoft.com/office/powerpoint/2010/main" val="118944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4AA7-9218-C6B7-FE52-0596EC8B6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7AE1E-087F-244D-8892-210857DB9BC6}"/>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4A92328E-B7AC-9EE9-B65B-71CD0FE32E4C}"/>
              </a:ext>
            </a:extLst>
          </p:cNvPr>
          <p:cNvSpPr>
            <a:spLocks noGrp="1"/>
          </p:cNvSpPr>
          <p:nvPr>
            <p:ph idx="1"/>
          </p:nvPr>
        </p:nvSpPr>
        <p:spPr/>
        <p:txBody>
          <a:bodyPr>
            <a:normAutofit/>
          </a:bodyPr>
          <a:lstStyle/>
          <a:p>
            <a:r>
              <a:rPr lang="en-US"/>
              <a:t>Boughey, C., &amp; McKenna, S. (2021). Understanding higher education: Alternative perspectives. African Minds.</a:t>
            </a:r>
          </a:p>
          <a:p>
            <a:r>
              <a:rPr lang="en-US"/>
              <a:t>https://www.africanminds.co.za/understanding-higher-education/</a:t>
            </a:r>
          </a:p>
          <a:p>
            <a:r>
              <a:rPr lang="en-US"/>
              <a:t>Brabazon, T. (2024). The </a:t>
            </a:r>
            <a:r>
              <a:rPr lang="en-US" err="1"/>
              <a:t>Uberfication</a:t>
            </a:r>
            <a:r>
              <a:rPr lang="en-US"/>
              <a:t> of the Doctorate: Higher Degrees in End Times. Canadian Journal of</a:t>
            </a:r>
          </a:p>
          <a:p>
            <a:r>
              <a:rPr lang="en-US"/>
              <a:t>Educational and Social Studies, 4(3), 1-19. https://doi.org/10.53103/cjess.v4i3.247</a:t>
            </a:r>
            <a:endParaRPr lang="en-GB"/>
          </a:p>
        </p:txBody>
      </p:sp>
    </p:spTree>
    <p:extLst>
      <p:ext uri="{BB962C8B-B14F-4D97-AF65-F5344CB8AC3E}">
        <p14:creationId xmlns:p14="http://schemas.microsoft.com/office/powerpoint/2010/main" val="205282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B98B2-EB9A-D5F6-EC5D-34C2C301F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03001-9584-99E9-51F6-8BEEA3D2858E}"/>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2D92174F-081A-CA30-32B4-8F9415AD5D2B}"/>
              </a:ext>
            </a:extLst>
          </p:cNvPr>
          <p:cNvSpPr>
            <a:spLocks noGrp="1"/>
          </p:cNvSpPr>
          <p:nvPr>
            <p:ph idx="1"/>
          </p:nvPr>
        </p:nvSpPr>
        <p:spPr/>
        <p:txBody>
          <a:bodyPr>
            <a:normAutofit fontScale="92500" lnSpcReduction="10000"/>
          </a:bodyPr>
          <a:lstStyle/>
          <a:p>
            <a:r>
              <a:rPr lang="en-US"/>
              <a:t>Cayley, R. (2023). Thriving as a Graduate Writer: Principles, Strategies, and Habits for Effective Academic Writing.</a:t>
            </a:r>
          </a:p>
          <a:p>
            <a:r>
              <a:rPr lang="en-US"/>
              <a:t>University of Michigan Press. https://doi.org/https://doi.org/10.3998/mpub.11664964</a:t>
            </a:r>
          </a:p>
          <a:p>
            <a:r>
              <a:rPr lang="en-US"/>
              <a:t>Deem, R., &amp; Dowle, S. (2020). The UK Doctorate: History, Features and Challenges.</a:t>
            </a:r>
          </a:p>
          <a:p>
            <a:r>
              <a:rPr lang="en-US"/>
              <a:t>Di Miceli, M. (2024). Diversity in the United Kingdom: Quantification for higher education in comparison to the general population. European Journal of Education, 59(2), e12595. https://doi.org/https://doi.org/10.1111/ejed.12595</a:t>
            </a:r>
            <a:endParaRPr lang="en-GB"/>
          </a:p>
        </p:txBody>
      </p:sp>
    </p:spTree>
    <p:extLst>
      <p:ext uri="{BB962C8B-B14F-4D97-AF65-F5344CB8AC3E}">
        <p14:creationId xmlns:p14="http://schemas.microsoft.com/office/powerpoint/2010/main" val="437696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6CB68-27C3-5021-B049-B3802BCFFD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DA411-CC79-7438-A730-12D65184FD90}"/>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12FA05A9-8CC8-2708-C95B-B3437B380F66}"/>
              </a:ext>
            </a:extLst>
          </p:cNvPr>
          <p:cNvSpPr>
            <a:spLocks noGrp="1"/>
          </p:cNvSpPr>
          <p:nvPr>
            <p:ph idx="1"/>
          </p:nvPr>
        </p:nvSpPr>
        <p:spPr/>
        <p:txBody>
          <a:bodyPr>
            <a:normAutofit fontScale="77500" lnSpcReduction="20000"/>
          </a:bodyPr>
          <a:lstStyle/>
          <a:p>
            <a:r>
              <a:rPr lang="en-US"/>
              <a:t>Douglas Fir Group (2016). A Transdisciplinary Framework for SLA in a Multilingual World. The Modern Language Journal, 100(S1), 19-47. https://doi.org/https://doi.org/10.1111/modl.12301</a:t>
            </a:r>
          </a:p>
          <a:p>
            <a:r>
              <a:rPr lang="en-US"/>
              <a:t>Holmes, W., Persson, J., </a:t>
            </a:r>
            <a:r>
              <a:rPr lang="en-US" err="1"/>
              <a:t>Chounta</a:t>
            </a:r>
            <a:r>
              <a:rPr lang="en-US"/>
              <a:t>, I.-A., Wasson, B., &amp; Dimitrova, V. (2022). Artificial intelligence and education - Acritical view through the lens of human rights, democracy and the rule of law. C. o. E. Publishing. https://book.coe.int/en/education-policy/11334-pdf-artificial-intelligence-and-education-a-critical-view-through-the-lens-of-human-rights-democracy-and-the-rule-of-law.html#</a:t>
            </a:r>
          </a:p>
          <a:p>
            <a:r>
              <a:rPr lang="en-US"/>
              <a:t>Kamler, B., &amp; Thomson, P. (2006). Helping doctoral students write: pedagogies for supervision. Routledge.</a:t>
            </a:r>
          </a:p>
          <a:p>
            <a:r>
              <a:rPr lang="en-US"/>
              <a:t>Krueger, R. A., &amp; Casey, M. A. (2000). Focus groups: A practical guide for applied researchers. Thousand Oaks, </a:t>
            </a:r>
            <a:r>
              <a:rPr lang="en-US" err="1"/>
              <a:t>CA:Sage</a:t>
            </a:r>
            <a:r>
              <a:rPr lang="en-US"/>
              <a:t>.</a:t>
            </a:r>
            <a:endParaRPr lang="en-GB"/>
          </a:p>
        </p:txBody>
      </p:sp>
    </p:spTree>
    <p:extLst>
      <p:ext uri="{BB962C8B-B14F-4D97-AF65-F5344CB8AC3E}">
        <p14:creationId xmlns:p14="http://schemas.microsoft.com/office/powerpoint/2010/main" val="261566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07E8-069A-EA73-CF2E-EE6924377B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C842A-67D2-BB0E-C8D3-75AD22851DB4}"/>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B829B058-4415-C788-A182-D990494F554C}"/>
              </a:ext>
            </a:extLst>
          </p:cNvPr>
          <p:cNvSpPr>
            <a:spLocks noGrp="1"/>
          </p:cNvSpPr>
          <p:nvPr>
            <p:ph idx="1"/>
          </p:nvPr>
        </p:nvSpPr>
        <p:spPr/>
        <p:txBody>
          <a:bodyPr>
            <a:normAutofit fontScale="85000" lnSpcReduction="20000"/>
          </a:bodyPr>
          <a:lstStyle/>
          <a:p>
            <a:r>
              <a:rPr lang="en-US"/>
              <a:t>Molinari, J. (2021). Re-imagining Doctoral Writings as Emergent Open Systems. In C. Badenhorst, B. Amell, &amp; J.</a:t>
            </a:r>
          </a:p>
          <a:p>
            <a:r>
              <a:rPr lang="en-US"/>
              <a:t>Burford (Eds.), Re-imagining Doctoral Writing (pp. 49-69). The WAC Clearinghouse; University Press of Colorado.</a:t>
            </a:r>
          </a:p>
          <a:p>
            <a:r>
              <a:rPr lang="en-US"/>
              <a:t>https://doi.org/10.37514/INT-B.2021.1343.2.02</a:t>
            </a:r>
          </a:p>
          <a:p>
            <a:r>
              <a:rPr lang="en-US"/>
              <a:t>Molinari, J. (2022). What makes writing academic: Rethinking theory for practice (1st ed.). Bloomsbury Academic.</a:t>
            </a:r>
          </a:p>
          <a:p>
            <a:r>
              <a:rPr lang="en-US"/>
              <a:t>Paltridge, B., &amp; Starfield, S. (2023). Change and stability in thesis and dissertation writing: The evolution of an academic genre. Bloomsbury.</a:t>
            </a:r>
          </a:p>
          <a:p>
            <a:r>
              <a:rPr lang="en-US"/>
              <a:t>Paré, A. (2018). Re-writing the doctorate: New contexts, identities, and genres. Journal of Second Language Writing, 43, 80-84. https://doi.org/https://doi.org/10.1016/j.jslw.2018.08.004</a:t>
            </a:r>
            <a:endParaRPr lang="en-GB"/>
          </a:p>
        </p:txBody>
      </p:sp>
    </p:spTree>
    <p:extLst>
      <p:ext uri="{BB962C8B-B14F-4D97-AF65-F5344CB8AC3E}">
        <p14:creationId xmlns:p14="http://schemas.microsoft.com/office/powerpoint/2010/main" val="1235027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6817D-697E-3A95-4844-CE3233F12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D3FD3-93B5-3C34-5439-666B016B5308}"/>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AEF1E17B-757B-B69C-99A6-0A34FF431B17}"/>
              </a:ext>
            </a:extLst>
          </p:cNvPr>
          <p:cNvSpPr>
            <a:spLocks noGrp="1"/>
          </p:cNvSpPr>
          <p:nvPr>
            <p:ph idx="1"/>
          </p:nvPr>
        </p:nvSpPr>
        <p:spPr/>
        <p:txBody>
          <a:bodyPr>
            <a:normAutofit fontScale="85000" lnSpcReduction="20000"/>
          </a:bodyPr>
          <a:lstStyle/>
          <a:p>
            <a:r>
              <a:rPr lang="en-US"/>
              <a:t>Park, C. (2005). New Variant PhD: The changing nature of the doctorate in the UK. Journal of Higher Education Policy and Management, 27(2), 189-207. https://doi.org/10.1080/13600800500120068</a:t>
            </a:r>
          </a:p>
          <a:p>
            <a:r>
              <a:rPr lang="en-US"/>
              <a:t>Peters, M. (2017). Manifesto for the postcolonial university. Educational Philosophy and Theory, 1-7. https://doi.org/10.1080/00131857.2017.1388660</a:t>
            </a:r>
          </a:p>
          <a:p>
            <a:r>
              <a:rPr lang="en-US"/>
              <a:t>QAA. (2020). Characteristics Statement: Doctoral Degree. T. Q. A. A. f. H. E. 2020. </a:t>
            </a:r>
            <a:r>
              <a:rPr lang="en-US">
                <a:hlinkClick r:id="rId2"/>
              </a:rPr>
              <a:t>https://www.qaa.ac.uk/docs/qaa/quality-code/doctoral-degree-characteristics-statement-2020.pdf</a:t>
            </a:r>
            <a:r>
              <a:rPr lang="en-US"/>
              <a:t>? </a:t>
            </a:r>
            <a:r>
              <a:rPr lang="en-US" err="1"/>
              <a:t>sfvrsn</a:t>
            </a:r>
            <a:r>
              <a:rPr lang="en-US"/>
              <a:t>=a3c5ca81_14</a:t>
            </a:r>
          </a:p>
          <a:p>
            <a:r>
              <a:rPr lang="en-US"/>
              <a:t>Richardson, L., &amp; St. Pierre, E. A. (2005). Writing: A Method of Inquiry. In N. K. Denzin &amp; Y. S. Lincoln (Eds.), The Sage handbook of qualitative research, 3rd ed. (pp. 959-978). Sage Publications Ltd.</a:t>
            </a:r>
            <a:endParaRPr lang="en-GB"/>
          </a:p>
        </p:txBody>
      </p:sp>
    </p:spTree>
    <p:extLst>
      <p:ext uri="{BB962C8B-B14F-4D97-AF65-F5344CB8AC3E}">
        <p14:creationId xmlns:p14="http://schemas.microsoft.com/office/powerpoint/2010/main" val="3747096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8714A-115C-05AC-6AAD-AF1331340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B2DA0-B7FC-ECAB-DCA0-659607A63010}"/>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a16="http://schemas.microsoft.com/office/drawing/2014/main" id="{DB0710BC-3C0D-C686-E440-8DC500A968F8}"/>
              </a:ext>
            </a:extLst>
          </p:cNvPr>
          <p:cNvSpPr>
            <a:spLocks noGrp="1"/>
          </p:cNvSpPr>
          <p:nvPr>
            <p:ph idx="1"/>
          </p:nvPr>
        </p:nvSpPr>
        <p:spPr/>
        <p:txBody>
          <a:bodyPr>
            <a:normAutofit fontScale="77500" lnSpcReduction="20000"/>
          </a:bodyPr>
          <a:lstStyle/>
          <a:p>
            <a:r>
              <a:rPr lang="en-US" err="1"/>
              <a:t>Shumailov</a:t>
            </a:r>
            <a:r>
              <a:rPr lang="en-US"/>
              <a:t>, I., </a:t>
            </a:r>
            <a:r>
              <a:rPr lang="en-US" err="1"/>
              <a:t>Shumaylov</a:t>
            </a:r>
            <a:r>
              <a:rPr lang="en-US"/>
              <a:t>, Z., Zhao, Y., Gal, Y., </a:t>
            </a:r>
            <a:r>
              <a:rPr lang="en-US" err="1"/>
              <a:t>Papernot</a:t>
            </a:r>
            <a:r>
              <a:rPr lang="en-US"/>
              <a:t>, N., &amp; Anderson, R. (2023). Model Dementia: Generated Data Makes Models Forget. </a:t>
            </a:r>
            <a:r>
              <a:rPr lang="en-US" err="1"/>
              <a:t>arXiv</a:t>
            </a:r>
            <a:r>
              <a:rPr lang="en-US"/>
              <a:t> preprint arXiv:2305.17493.</a:t>
            </a:r>
          </a:p>
          <a:p>
            <a:r>
              <a:rPr lang="en-US"/>
              <a:t>Smith, S. A. (2016). Manifesto for the Humanities : Transforming Doctoral Education in Good Enough Times [Book]. University of Michigan Press.</a:t>
            </a:r>
          </a:p>
          <a:p>
            <a:r>
              <a:rPr lang="en-US"/>
              <a:t>Starfield, S. (2013). Researcher Reflexivity. In C. Chapelle (Ed.), The Encyclopedia of Applied Linguistics (pp. 1-7).</a:t>
            </a:r>
          </a:p>
          <a:p>
            <a:r>
              <a:rPr lang="en-US" err="1"/>
              <a:t>Wiley.https</a:t>
            </a:r>
            <a:r>
              <a:rPr lang="en-US"/>
              <a:t>://doi.org/https://doi.org/10.1002/9781405198431.wbeal1011</a:t>
            </a:r>
          </a:p>
          <a:p>
            <a:r>
              <a:rPr lang="en-US"/>
              <a:t>Sword, H. (2009). Writing higher education differently: a manifesto on style. Studies in Higher Education, 34(3), 319-336. https://doi.org/10.1080/03075070802597101</a:t>
            </a:r>
          </a:p>
          <a:p>
            <a:r>
              <a:rPr lang="en-US"/>
              <a:t>Turner, J. (2018). On </a:t>
            </a:r>
            <a:r>
              <a:rPr lang="en-US" err="1"/>
              <a:t>Writtenness</a:t>
            </a:r>
            <a:r>
              <a:rPr lang="en-US"/>
              <a:t> : The Cultural Politics of Academic Writing (First ed.). Bloomsbury Academic.</a:t>
            </a:r>
            <a:endParaRPr lang="en-GB"/>
          </a:p>
        </p:txBody>
      </p:sp>
    </p:spTree>
    <p:extLst>
      <p:ext uri="{BB962C8B-B14F-4D97-AF65-F5344CB8AC3E}">
        <p14:creationId xmlns:p14="http://schemas.microsoft.com/office/powerpoint/2010/main" val="417536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FE6C6-F91C-1CB9-488B-BCA5EB27EBE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a:t>Why diversity matters</a:t>
            </a:r>
          </a:p>
        </p:txBody>
      </p:sp>
      <p:sp>
        <p:nvSpPr>
          <p:cNvPr id="7" name="TextBox 6">
            <a:extLst>
              <a:ext uri="{FF2B5EF4-FFF2-40B4-BE49-F238E27FC236}">
                <a16:creationId xmlns:a16="http://schemas.microsoft.com/office/drawing/2014/main" id="{2F253405-2A24-22E5-B1F4-C627B5454DE9}"/>
              </a:ext>
            </a:extLst>
          </p:cNvPr>
          <p:cNvSpPr txBox="1"/>
          <p:nvPr/>
        </p:nvSpPr>
        <p:spPr>
          <a:xfrm>
            <a:off x="838200" y="1608560"/>
            <a:ext cx="7335416" cy="4351338"/>
          </a:xfrm>
          <a:prstGeom prst="rect">
            <a:avLst/>
          </a:prstGeom>
        </p:spPr>
        <p:txBody>
          <a:bodyPr vert="horz" lIns="91440" tIns="45720" rIns="91440" bIns="45720" rtlCol="0">
            <a:noAutofit/>
          </a:bodyPr>
          <a:lstStyle/>
          <a:p>
            <a:pPr>
              <a:lnSpc>
                <a:spcPct val="90000"/>
              </a:lnSpc>
              <a:spcBef>
                <a:spcPts val="1000"/>
              </a:spcBef>
            </a:pPr>
            <a:r>
              <a:rPr lang="en-US" sz="2400"/>
              <a:t>The diversity that characterizes university students and that HEIs (Higher Education Institutions) boast of in their promotional literatures as hallmarks of their inclusive provision rarely manifests itself as diversity in academic writing practices.</a:t>
            </a:r>
          </a:p>
          <a:p>
            <a:pPr>
              <a:lnSpc>
                <a:spcPct val="90000"/>
              </a:lnSpc>
              <a:spcBef>
                <a:spcPts val="1000"/>
              </a:spcBef>
            </a:pPr>
            <a:r>
              <a:rPr lang="en-US" sz="2400"/>
              <a:t>Rather, university literacy practices are designed to cancel differences, to homogenize and standardize to norms and templates that don’t reflect or respect or explore the literacies and languages students bring with them. </a:t>
            </a:r>
          </a:p>
          <a:p>
            <a:pPr>
              <a:lnSpc>
                <a:spcPct val="90000"/>
              </a:lnSpc>
              <a:spcBef>
                <a:spcPts val="1000"/>
              </a:spcBef>
            </a:pPr>
            <a:r>
              <a:rPr lang="en-US" sz="2400"/>
              <a:t>Molinari, 2022, p. 5</a:t>
            </a:r>
          </a:p>
        </p:txBody>
      </p:sp>
      <p:pic>
        <p:nvPicPr>
          <p:cNvPr id="9" name="Picture 8" descr="A book cover with a white background&#10;&#10;AI-generated content may be incorrect.">
            <a:extLst>
              <a:ext uri="{FF2B5EF4-FFF2-40B4-BE49-F238E27FC236}">
                <a16:creationId xmlns:a16="http://schemas.microsoft.com/office/drawing/2014/main" id="{9B031999-42A6-314D-18CF-C4EC5A5A7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073" y="1027906"/>
            <a:ext cx="3481069" cy="4351338"/>
          </a:xfrm>
          <a:prstGeom prst="rect">
            <a:avLst/>
          </a:prstGeom>
          <a:noFill/>
        </p:spPr>
      </p:pic>
    </p:spTree>
    <p:extLst>
      <p:ext uri="{BB962C8B-B14F-4D97-AF65-F5344CB8AC3E}">
        <p14:creationId xmlns:p14="http://schemas.microsoft.com/office/powerpoint/2010/main" val="370680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FC940-0213-3B0D-8177-5F69D9489A40}"/>
              </a:ext>
            </a:extLst>
          </p:cNvPr>
          <p:cNvSpPr>
            <a:spLocks noGrp="1"/>
          </p:cNvSpPr>
          <p:nvPr>
            <p:ph type="title"/>
          </p:nvPr>
        </p:nvSpPr>
        <p:spPr/>
        <p:txBody>
          <a:bodyPr/>
          <a:lstStyle/>
          <a:p>
            <a:r>
              <a:rPr lang="en-US" dirty="0"/>
              <a:t>Why diversity matters for student writing</a:t>
            </a:r>
          </a:p>
        </p:txBody>
      </p:sp>
      <p:sp>
        <p:nvSpPr>
          <p:cNvPr id="3" name="Content Placeholder 2">
            <a:extLst>
              <a:ext uri="{FF2B5EF4-FFF2-40B4-BE49-F238E27FC236}">
                <a16:creationId xmlns:a16="http://schemas.microsoft.com/office/drawing/2014/main" id="{B84DFEC7-1715-1063-ABA7-372EBEC9ADDB}"/>
              </a:ext>
            </a:extLst>
          </p:cNvPr>
          <p:cNvSpPr>
            <a:spLocks noGrp="1"/>
          </p:cNvSpPr>
          <p:nvPr>
            <p:ph sz="half" idx="1"/>
          </p:nvPr>
        </p:nvSpPr>
        <p:spPr>
          <a:xfrm>
            <a:off x="838200" y="1341848"/>
            <a:ext cx="6346166" cy="5113142"/>
          </a:xfrm>
        </p:spPr>
        <p:txBody>
          <a:bodyPr vert="horz" lIns="91440" tIns="45720" rIns="91440" bIns="45720" rtlCol="0" anchor="t">
            <a:normAutofit fontScale="92500" lnSpcReduction="10000"/>
          </a:bodyPr>
          <a:lstStyle/>
          <a:p>
            <a:pPr>
              <a:buNone/>
            </a:pPr>
            <a:r>
              <a:rPr lang="en-US" sz="2400" dirty="0"/>
              <a:t>  While writing in any form continues to play a major part in what goes on in the academy, it cannot be allowed to atrophy as a medium of teaching, learning and assessment. New forms help us think anew, but we need to think differently both through and about the more traditional forms too. </a:t>
            </a:r>
          </a:p>
          <a:p>
            <a:pPr>
              <a:buNone/>
            </a:pPr>
            <a:r>
              <a:rPr lang="en-US" sz="2400" dirty="0"/>
              <a:t>  </a:t>
            </a:r>
          </a:p>
          <a:p>
            <a:pPr>
              <a:buNone/>
            </a:pPr>
            <a:r>
              <a:rPr lang="en-US" sz="2400" dirty="0"/>
              <a:t>  Otherwise there appears to be a danger that routine student academic writing becomes a </a:t>
            </a:r>
            <a:r>
              <a:rPr lang="en-US" sz="2400" dirty="0" err="1"/>
              <a:t>fossilised</a:t>
            </a:r>
            <a:r>
              <a:rPr lang="en-US" sz="2400" dirty="0"/>
              <a:t> practice, void of meaning for writers and readers, functioning to meet institutional imperatives but impoverishing for the individuals engaged in it: a technology of alienation.</a:t>
            </a:r>
          </a:p>
          <a:p>
            <a:pPr marL="0" indent="0">
              <a:buNone/>
            </a:pPr>
            <a:endParaRPr lang="en-US" sz="2400" dirty="0"/>
          </a:p>
        </p:txBody>
      </p:sp>
      <p:sp>
        <p:nvSpPr>
          <p:cNvPr id="4" name="Content Placeholder 3">
            <a:extLst>
              <a:ext uri="{FF2B5EF4-FFF2-40B4-BE49-F238E27FC236}">
                <a16:creationId xmlns:a16="http://schemas.microsoft.com/office/drawing/2014/main" id="{08236279-07E2-3743-23C6-451DB2254A71}"/>
              </a:ext>
            </a:extLst>
          </p:cNvPr>
          <p:cNvSpPr>
            <a:spLocks noGrp="1"/>
          </p:cNvSpPr>
          <p:nvPr>
            <p:ph sz="half" idx="2"/>
          </p:nvPr>
        </p:nvSpPr>
        <p:spPr/>
        <p:txBody>
          <a:bodyPr vert="horz" lIns="91440" tIns="45720" rIns="91440" bIns="45720" rtlCol="0" anchor="t">
            <a:normAutofit fontScale="92500" lnSpcReduction="10000"/>
          </a:bodyPr>
          <a:lstStyle/>
          <a:p>
            <a:pPr>
              <a:buNone/>
            </a:pPr>
            <a:endParaRPr lang="en-US" sz="3400" dirty="0"/>
          </a:p>
          <a:p>
            <a:pPr marL="0" indent="0">
              <a:buNone/>
            </a:pPr>
            <a:endParaRPr lang="en-US" sz="3400" dirty="0"/>
          </a:p>
          <a:p>
            <a:endParaRPr lang="en-US" dirty="0"/>
          </a:p>
        </p:txBody>
      </p:sp>
      <p:pic>
        <p:nvPicPr>
          <p:cNvPr id="5" name="Picture 4" descr="A book cover with blue lines&#10;&#10;AI-generated content may be incorrect.">
            <a:extLst>
              <a:ext uri="{FF2B5EF4-FFF2-40B4-BE49-F238E27FC236}">
                <a16:creationId xmlns:a16="http://schemas.microsoft.com/office/drawing/2014/main" id="{B67E9EFC-D309-DF25-02E7-5A70532B2320}"/>
              </a:ext>
            </a:extLst>
          </p:cNvPr>
          <p:cNvPicPr>
            <a:picLocks noChangeAspect="1"/>
          </p:cNvPicPr>
          <p:nvPr/>
        </p:nvPicPr>
        <p:blipFill>
          <a:blip r:embed="rId2"/>
          <a:stretch>
            <a:fillRect/>
          </a:stretch>
        </p:blipFill>
        <p:spPr>
          <a:xfrm>
            <a:off x="7763910" y="1469986"/>
            <a:ext cx="3366357" cy="4859548"/>
          </a:xfrm>
          <a:prstGeom prst="rect">
            <a:avLst/>
          </a:prstGeom>
        </p:spPr>
      </p:pic>
      <p:sp>
        <p:nvSpPr>
          <p:cNvPr id="6" name="TextBox 5">
            <a:extLst>
              <a:ext uri="{FF2B5EF4-FFF2-40B4-BE49-F238E27FC236}">
                <a16:creationId xmlns:a16="http://schemas.microsoft.com/office/drawing/2014/main" id="{9F9839CA-316D-BFEF-E19D-6DA170232902}"/>
              </a:ext>
            </a:extLst>
          </p:cNvPr>
          <p:cNvSpPr txBox="1"/>
          <p:nvPr/>
        </p:nvSpPr>
        <p:spPr>
          <a:xfrm>
            <a:off x="895486" y="6484557"/>
            <a:ext cx="62529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dirty="0"/>
              <a:t>Tuck, 2018, p.4 &amp; p.186</a:t>
            </a:r>
            <a:endParaRPr lang="en-US" dirty="0"/>
          </a:p>
        </p:txBody>
      </p:sp>
    </p:spTree>
    <p:extLst>
      <p:ext uri="{BB962C8B-B14F-4D97-AF65-F5344CB8AC3E}">
        <p14:creationId xmlns:p14="http://schemas.microsoft.com/office/powerpoint/2010/main" val="69823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53967-1990-7748-8618-5394D1366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A4158-C0C7-1D8E-D5DE-A077CD73019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dirty="0"/>
              <a:t>Why diversity matters for doctoral writing</a:t>
            </a:r>
          </a:p>
        </p:txBody>
      </p:sp>
      <p:sp>
        <p:nvSpPr>
          <p:cNvPr id="7" name="TextBox 6">
            <a:extLst>
              <a:ext uri="{FF2B5EF4-FFF2-40B4-BE49-F238E27FC236}">
                <a16:creationId xmlns:a16="http://schemas.microsoft.com/office/drawing/2014/main" id="{043F6207-DCB1-B69D-E6F7-34A852D2887A}"/>
              </a:ext>
            </a:extLst>
          </p:cNvPr>
          <p:cNvSpPr txBox="1"/>
          <p:nvPr/>
        </p:nvSpPr>
        <p:spPr>
          <a:xfrm>
            <a:off x="838199" y="1825625"/>
            <a:ext cx="7410062" cy="4351338"/>
          </a:xfrm>
          <a:prstGeom prst="rect">
            <a:avLst/>
          </a:prstGeom>
        </p:spPr>
        <p:txBody>
          <a:bodyPr vert="horz" lIns="91440" tIns="45720" rIns="91440" bIns="45720" rtlCol="0">
            <a:normAutofit fontScale="85000" lnSpcReduction="20000"/>
          </a:bodyPr>
          <a:lstStyle/>
          <a:p>
            <a:pPr>
              <a:lnSpc>
                <a:spcPct val="90000"/>
              </a:lnSpc>
              <a:spcBef>
                <a:spcPts val="1000"/>
              </a:spcBef>
            </a:pPr>
            <a:r>
              <a:rPr lang="en-US" sz="2800"/>
              <a:t>Forces of change according to Paltridge and Starfield (2023 pp.229-247):</a:t>
            </a:r>
          </a:p>
          <a:p>
            <a:pPr>
              <a:lnSpc>
                <a:spcPct val="90000"/>
              </a:lnSpc>
              <a:spcBef>
                <a:spcPts val="1000"/>
              </a:spcBef>
            </a:pPr>
            <a:endParaRPr lang="en-US" sz="2800"/>
          </a:p>
          <a:p>
            <a:pPr marL="457200" indent="-457200">
              <a:lnSpc>
                <a:spcPct val="90000"/>
              </a:lnSpc>
              <a:spcBef>
                <a:spcPts val="1000"/>
              </a:spcBef>
              <a:buFont typeface="Arial" panose="020B0604020202020204" pitchFamily="34" charset="0"/>
              <a:buChar char="•"/>
            </a:pPr>
            <a:r>
              <a:rPr lang="en-US" sz="2800"/>
              <a:t>Doctorates no longer guarantee permanent academic appointments</a:t>
            </a:r>
          </a:p>
          <a:p>
            <a:pPr marL="457200" indent="-457200">
              <a:lnSpc>
                <a:spcPct val="90000"/>
              </a:lnSpc>
              <a:spcBef>
                <a:spcPts val="1000"/>
              </a:spcBef>
              <a:buFont typeface="Arial" panose="020B0604020202020204" pitchFamily="34" charset="0"/>
              <a:buChar char="•"/>
            </a:pPr>
            <a:r>
              <a:rPr lang="en-US" sz="2800"/>
              <a:t>Future of the university itself is uncertain</a:t>
            </a:r>
          </a:p>
          <a:p>
            <a:pPr marL="457200" indent="-457200">
              <a:lnSpc>
                <a:spcPct val="90000"/>
              </a:lnSpc>
              <a:spcBef>
                <a:spcPts val="1000"/>
              </a:spcBef>
              <a:buFont typeface="Arial" panose="020B0604020202020204" pitchFamily="34" charset="0"/>
              <a:buChar char="•"/>
            </a:pPr>
            <a:r>
              <a:rPr lang="en-US" sz="2800"/>
              <a:t>Pressure to publish: will the monograph survive? Will writing?</a:t>
            </a:r>
          </a:p>
          <a:p>
            <a:pPr marL="457200" indent="-457200">
              <a:lnSpc>
                <a:spcPct val="90000"/>
              </a:lnSpc>
              <a:spcBef>
                <a:spcPts val="1000"/>
              </a:spcBef>
              <a:buFont typeface="Arial" panose="020B0604020202020204" pitchFamily="34" charset="0"/>
              <a:buChar char="•"/>
            </a:pPr>
            <a:r>
              <a:rPr lang="en-US" sz="2800"/>
              <a:t>Authorship &amp; authorial voice: human(e) and/or AI?</a:t>
            </a:r>
          </a:p>
          <a:p>
            <a:pPr marL="457200" indent="-457200">
              <a:lnSpc>
                <a:spcPct val="90000"/>
              </a:lnSpc>
              <a:spcBef>
                <a:spcPts val="1000"/>
              </a:spcBef>
              <a:buFont typeface="Arial" panose="020B0604020202020204" pitchFamily="34" charset="0"/>
              <a:buChar char="•"/>
            </a:pPr>
            <a:r>
              <a:rPr lang="en-US" sz="2800"/>
              <a:t>Imagination needed for possible futures</a:t>
            </a:r>
          </a:p>
          <a:p>
            <a:pPr marL="457200" indent="-457200">
              <a:lnSpc>
                <a:spcPct val="90000"/>
              </a:lnSpc>
              <a:spcBef>
                <a:spcPts val="1000"/>
              </a:spcBef>
              <a:buFont typeface="Arial" panose="020B0604020202020204" pitchFamily="34" charset="0"/>
              <a:buChar char="•"/>
            </a:pPr>
            <a:r>
              <a:rPr lang="en-US" sz="2800"/>
              <a:t>Towards a Manifesto</a:t>
            </a:r>
          </a:p>
          <a:p>
            <a:pPr marL="457200" indent="-457200">
              <a:lnSpc>
                <a:spcPct val="90000"/>
              </a:lnSpc>
              <a:spcBef>
                <a:spcPts val="1000"/>
              </a:spcBef>
              <a:buFont typeface="Arial" panose="020B0604020202020204" pitchFamily="34" charset="0"/>
              <a:buChar char="•"/>
            </a:pPr>
            <a:endParaRPr lang="en-US" sz="2800"/>
          </a:p>
          <a:p>
            <a:pPr marL="228600" indent="-228600">
              <a:lnSpc>
                <a:spcPct val="90000"/>
              </a:lnSpc>
              <a:spcBef>
                <a:spcPts val="1000"/>
              </a:spcBef>
              <a:buFont typeface="Arial" panose="020B0604020202020204" pitchFamily="34" charset="0"/>
              <a:buChar char="•"/>
            </a:pPr>
            <a:endParaRPr lang="en-US" sz="2800"/>
          </a:p>
          <a:p>
            <a:pPr marL="228600" indent="-228600">
              <a:lnSpc>
                <a:spcPct val="90000"/>
              </a:lnSpc>
              <a:spcBef>
                <a:spcPts val="1000"/>
              </a:spcBef>
              <a:buFont typeface="Arial" panose="020B0604020202020204" pitchFamily="34" charset="0"/>
              <a:buChar char="•"/>
            </a:pPr>
            <a:endParaRPr lang="en-US" sz="2800"/>
          </a:p>
        </p:txBody>
      </p:sp>
      <p:pic>
        <p:nvPicPr>
          <p:cNvPr id="4" name="Picture 3" descr="A book cover with text&#10;&#10;AI-generated content may be incorrect.">
            <a:extLst>
              <a:ext uri="{FF2B5EF4-FFF2-40B4-BE49-F238E27FC236}">
                <a16:creationId xmlns:a16="http://schemas.microsoft.com/office/drawing/2014/main" id="{82AFC2E7-0587-414B-E217-0129772D3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8363" y="1825625"/>
            <a:ext cx="3338662" cy="4351338"/>
          </a:xfrm>
          <a:prstGeom prst="rect">
            <a:avLst/>
          </a:prstGeom>
          <a:noFill/>
        </p:spPr>
      </p:pic>
    </p:spTree>
    <p:extLst>
      <p:ext uri="{BB962C8B-B14F-4D97-AF65-F5344CB8AC3E}">
        <p14:creationId xmlns:p14="http://schemas.microsoft.com/office/powerpoint/2010/main" val="378607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and white panels from Nick Sousanis' Unflattening">
            <a:extLst>
              <a:ext uri="{FF2B5EF4-FFF2-40B4-BE49-F238E27FC236}">
                <a16:creationId xmlns:a16="http://schemas.microsoft.com/office/drawing/2014/main" id="{E2D8F793-F905-4C9A-956B-E3D37731EB93}"/>
              </a:ext>
            </a:extLst>
          </p:cNvPr>
          <p:cNvPicPr>
            <a:picLocks noChangeAspect="1"/>
          </p:cNvPicPr>
          <p:nvPr/>
        </p:nvPicPr>
        <p:blipFill rotWithShape="1">
          <a:blip r:embed="rId4"/>
          <a:srcRect l="7142" r="4914" b="-1"/>
          <a:stretch/>
        </p:blipFill>
        <p:spPr>
          <a:xfrm>
            <a:off x="107755" y="2000926"/>
            <a:ext cx="5802475" cy="4696596"/>
          </a:xfrm>
          <a:prstGeom prst="rect">
            <a:avLst/>
          </a:prstGeom>
        </p:spPr>
      </p:pic>
      <p:pic>
        <p:nvPicPr>
          <p:cNvPr id="7" name="Picture 6" descr="Photo of AD Carson">
            <a:extLst>
              <a:ext uri="{FF2B5EF4-FFF2-40B4-BE49-F238E27FC236}">
                <a16:creationId xmlns:a16="http://schemas.microsoft.com/office/drawing/2014/main" id="{582771D2-D268-4119-878E-5AED991BBF06}"/>
              </a:ext>
            </a:extLst>
          </p:cNvPr>
          <p:cNvPicPr>
            <a:picLocks noChangeAspect="1"/>
          </p:cNvPicPr>
          <p:nvPr/>
        </p:nvPicPr>
        <p:blipFill rotWithShape="1">
          <a:blip r:embed="rId5"/>
          <a:srcRect r="31830" b="1"/>
          <a:stretch/>
        </p:blipFill>
        <p:spPr>
          <a:xfrm>
            <a:off x="107756" y="160478"/>
            <a:ext cx="5802475" cy="3170596"/>
          </a:xfrm>
          <a:prstGeom prst="rect">
            <a:avLst/>
          </a:prstGeom>
        </p:spPr>
      </p:pic>
      <p:pic>
        <p:nvPicPr>
          <p:cNvPr id="9" name="Picture 8" descr="Photo of Piper Harron in front of a blackboard saying 'liberated mathematician'">
            <a:extLst>
              <a:ext uri="{FF2B5EF4-FFF2-40B4-BE49-F238E27FC236}">
                <a16:creationId xmlns:a16="http://schemas.microsoft.com/office/drawing/2014/main" id="{3EBC8812-55F2-4E43-9DA5-3104FEEB8964}"/>
              </a:ext>
            </a:extLst>
          </p:cNvPr>
          <p:cNvPicPr>
            <a:picLocks noChangeAspect="1"/>
          </p:cNvPicPr>
          <p:nvPr/>
        </p:nvPicPr>
        <p:blipFill rotWithShape="1">
          <a:blip r:embed="rId6"/>
          <a:srcRect l="5609" r="25852" b="2"/>
          <a:stretch/>
        </p:blipFill>
        <p:spPr>
          <a:xfrm>
            <a:off x="6096000" y="183430"/>
            <a:ext cx="5993214" cy="2885530"/>
          </a:xfrm>
          <a:prstGeom prst="rect">
            <a:avLst/>
          </a:prstGeom>
        </p:spPr>
      </p:pic>
      <p:pic>
        <p:nvPicPr>
          <p:cNvPr id="3" name="Picture 2" descr="Image of a bird from Elle Flander's Imagin Palestine">
            <a:extLst>
              <a:ext uri="{FF2B5EF4-FFF2-40B4-BE49-F238E27FC236}">
                <a16:creationId xmlns:a16="http://schemas.microsoft.com/office/drawing/2014/main" id="{0501E894-DA97-1E66-9065-8F19A95B6D9B}"/>
              </a:ext>
            </a:extLst>
          </p:cNvPr>
          <p:cNvPicPr>
            <a:picLocks noChangeAspect="1"/>
          </p:cNvPicPr>
          <p:nvPr/>
        </p:nvPicPr>
        <p:blipFill>
          <a:blip r:embed="rId7"/>
          <a:stretch>
            <a:fillRect/>
          </a:stretch>
        </p:blipFill>
        <p:spPr>
          <a:xfrm>
            <a:off x="6095999" y="3212976"/>
            <a:ext cx="5965130" cy="3509805"/>
          </a:xfrm>
          <a:prstGeom prst="rect">
            <a:avLst/>
          </a:prstGeom>
        </p:spPr>
      </p:pic>
    </p:spTree>
    <p:custDataLst>
      <p:tags r:id="rId1"/>
    </p:custDataLst>
    <p:extLst>
      <p:ext uri="{BB962C8B-B14F-4D97-AF65-F5344CB8AC3E}">
        <p14:creationId xmlns:p14="http://schemas.microsoft.com/office/powerpoint/2010/main" val="929044887"/>
      </p:ext>
    </p:extLst>
  </p:cSld>
  <p:clrMapOvr>
    <a:masterClrMapping/>
  </p:clrMapOvr>
  <mc:AlternateContent xmlns:mc="http://schemas.openxmlformats.org/markup-compatibility/2006" xmlns:p14="http://schemas.microsoft.com/office/powerpoint/2010/main">
    <mc:Choice Requires="p14">
      <p:transition spd="med" p14:dur="700" advTm="271190">
        <p:fade/>
      </p:transition>
    </mc:Choice>
    <mc:Fallback xmlns="">
      <p:transition spd="med" advTm="2711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B80F-BA22-BB3D-BD21-EFC0DABFDFF8}"/>
              </a:ext>
            </a:extLst>
          </p:cNvPr>
          <p:cNvSpPr>
            <a:spLocks noGrp="1"/>
          </p:cNvSpPr>
          <p:nvPr>
            <p:ph type="title"/>
          </p:nvPr>
        </p:nvSpPr>
        <p:spPr/>
        <p:txBody>
          <a:bodyPr/>
          <a:lstStyle/>
          <a:p>
            <a:r>
              <a:rPr lang="en-GB"/>
              <a:t>What diversity can afford</a:t>
            </a:r>
          </a:p>
        </p:txBody>
      </p:sp>
      <p:sp>
        <p:nvSpPr>
          <p:cNvPr id="3" name="Content Placeholder 2">
            <a:extLst>
              <a:ext uri="{FF2B5EF4-FFF2-40B4-BE49-F238E27FC236}">
                <a16:creationId xmlns:a16="http://schemas.microsoft.com/office/drawing/2014/main" id="{FA822999-7113-D12C-D84C-58C83271BF18}"/>
              </a:ext>
            </a:extLst>
          </p:cNvPr>
          <p:cNvSpPr>
            <a:spLocks noGrp="1"/>
          </p:cNvSpPr>
          <p:nvPr>
            <p:ph idx="1"/>
          </p:nvPr>
        </p:nvSpPr>
        <p:spPr>
          <a:xfrm>
            <a:off x="838199" y="1825625"/>
            <a:ext cx="10825065" cy="4351338"/>
          </a:xfrm>
        </p:spPr>
        <p:txBody>
          <a:bodyPr vert="horz" lIns="91440" tIns="45720" rIns="91440" bIns="45720" rtlCol="0" anchor="t">
            <a:normAutofit/>
          </a:bodyPr>
          <a:lstStyle/>
          <a:p>
            <a:r>
              <a:rPr lang="en-GB" dirty="0"/>
              <a:t>Emergence of new &amp; censored knowledge (e.g. Galilei)</a:t>
            </a:r>
          </a:p>
          <a:p>
            <a:r>
              <a:rPr lang="en-GB" dirty="0"/>
              <a:t>Re-presentation of complex </a:t>
            </a:r>
            <a:r>
              <a:rPr lang="en-GB" i="1" dirty="0" err="1"/>
              <a:t>unflattened</a:t>
            </a:r>
            <a:r>
              <a:rPr lang="en-GB" dirty="0"/>
              <a:t> reality (e.g. Sousanis)</a:t>
            </a:r>
          </a:p>
          <a:p>
            <a:r>
              <a:rPr lang="en-GB" dirty="0"/>
              <a:t>Agency &amp; criticality (e.g. Harron)</a:t>
            </a:r>
          </a:p>
          <a:p>
            <a:r>
              <a:rPr lang="en-GB" dirty="0"/>
              <a:t>Well-being &amp; hope (e.g. </a:t>
            </a:r>
            <a:r>
              <a:rPr lang="en-GB" dirty="0" err="1"/>
              <a:t>Aldwinckle</a:t>
            </a:r>
            <a:r>
              <a:rPr lang="en-GB" dirty="0"/>
              <a:t>)</a:t>
            </a:r>
          </a:p>
          <a:p>
            <a:r>
              <a:rPr lang="en-GB" dirty="0"/>
              <a:t>Opportunities to (re)imagine futures (e.g. Badenhorst, Amell, Burford)</a:t>
            </a:r>
          </a:p>
          <a:p>
            <a:r>
              <a:rPr lang="en-GB" dirty="0"/>
              <a:t>Concrete utopias towards more democratic approaches to doctoral writing</a:t>
            </a:r>
          </a:p>
          <a:p>
            <a:pPr marL="0" indent="0">
              <a:buNone/>
            </a:pPr>
            <a:endParaRPr lang="en-GB" dirty="0"/>
          </a:p>
          <a:p>
            <a:endParaRPr lang="en-GB" dirty="0"/>
          </a:p>
        </p:txBody>
      </p:sp>
    </p:spTree>
    <p:extLst>
      <p:ext uri="{BB962C8B-B14F-4D97-AF65-F5344CB8AC3E}">
        <p14:creationId xmlns:p14="http://schemas.microsoft.com/office/powerpoint/2010/main" val="1318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4D198-FBCC-B682-38CE-F8849B2B0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25AEB-90C9-55E3-CD0D-43FF170BC9FE}"/>
              </a:ext>
            </a:extLst>
          </p:cNvPr>
          <p:cNvSpPr>
            <a:spLocks noGrp="1"/>
          </p:cNvSpPr>
          <p:nvPr>
            <p:ph type="title"/>
          </p:nvPr>
        </p:nvSpPr>
        <p:spPr>
          <a:xfrm>
            <a:off x="364525" y="365125"/>
            <a:ext cx="11473247" cy="1346157"/>
          </a:xfrm>
        </p:spPr>
        <p:txBody>
          <a:bodyPr>
            <a:normAutofit/>
          </a:bodyPr>
          <a:lstStyle/>
          <a:p>
            <a:r>
              <a:rPr lang="en-GB" dirty="0"/>
              <a:t>Engaging in knowledge exchange</a:t>
            </a:r>
          </a:p>
        </p:txBody>
      </p:sp>
      <p:sp>
        <p:nvSpPr>
          <p:cNvPr id="3" name="Content Placeholder 2">
            <a:extLst>
              <a:ext uri="{FF2B5EF4-FFF2-40B4-BE49-F238E27FC236}">
                <a16:creationId xmlns:a16="http://schemas.microsoft.com/office/drawing/2014/main" id="{331015D5-4B82-11C9-CB7B-8D5AF5E5E5CD}"/>
              </a:ext>
            </a:extLst>
          </p:cNvPr>
          <p:cNvSpPr>
            <a:spLocks noGrp="1"/>
          </p:cNvSpPr>
          <p:nvPr>
            <p:ph idx="1"/>
          </p:nvPr>
        </p:nvSpPr>
        <p:spPr>
          <a:xfrm>
            <a:off x="838199" y="1825625"/>
            <a:ext cx="10825065" cy="4351338"/>
          </a:xfrm>
        </p:spPr>
        <p:txBody>
          <a:bodyPr/>
          <a:lstStyle/>
          <a:p>
            <a:pPr marL="0" indent="0">
              <a:buNone/>
            </a:pPr>
            <a:endParaRPr lang="en-GB"/>
          </a:p>
          <a:p>
            <a:endParaRPr lang="en-GB"/>
          </a:p>
        </p:txBody>
      </p:sp>
      <p:sp>
        <p:nvSpPr>
          <p:cNvPr id="4" name="TextBox 3">
            <a:extLst>
              <a:ext uri="{FF2B5EF4-FFF2-40B4-BE49-F238E27FC236}">
                <a16:creationId xmlns:a16="http://schemas.microsoft.com/office/drawing/2014/main" id="{5D005A63-FA5A-662C-FBE8-7E028B0E5989}"/>
              </a:ext>
            </a:extLst>
          </p:cNvPr>
          <p:cNvSpPr txBox="1"/>
          <p:nvPr/>
        </p:nvSpPr>
        <p:spPr>
          <a:xfrm>
            <a:off x="358346" y="1717589"/>
            <a:ext cx="958060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buFont typeface="Calibri"/>
              <a:buChar char=" "/>
            </a:pPr>
            <a:r>
              <a:rPr lang="en-GB" sz="2000" i="1" dirty="0">
                <a:latin typeface="Consolas"/>
                <a:ea typeface="Calibri"/>
                <a:cs typeface="Calibri"/>
              </a:rPr>
              <a:t>“I used to work in knowledge exchange  - we didn't like the passive term dissemination there and spent time trying to get doctorate students to plan knowledge exchange into all their work...</a:t>
            </a:r>
          </a:p>
        </p:txBody>
      </p:sp>
      <p:sp>
        <p:nvSpPr>
          <p:cNvPr id="6" name="TextBox 5">
            <a:extLst>
              <a:ext uri="{FF2B5EF4-FFF2-40B4-BE49-F238E27FC236}">
                <a16:creationId xmlns:a16="http://schemas.microsoft.com/office/drawing/2014/main" id="{AA68B32E-2B97-3B84-FFE9-7F9A1A04B21C}"/>
              </a:ext>
            </a:extLst>
          </p:cNvPr>
          <p:cNvSpPr txBox="1"/>
          <p:nvPr/>
        </p:nvSpPr>
        <p:spPr>
          <a:xfrm>
            <a:off x="841824" y="3133417"/>
            <a:ext cx="1100372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buFont typeface="Calibri,Sans-Serif"/>
              <a:buChar char=" "/>
            </a:pPr>
            <a:r>
              <a:rPr lang="en-GB" sz="2000" i="1" dirty="0">
                <a:latin typeface="Consolas"/>
                <a:ea typeface="Calibri"/>
                <a:cs typeface="Calibri"/>
              </a:rPr>
              <a:t>But I kind of think that in this professional doctorate we are the drivers for knowledge exchange because of being in our professions and choosing our projects as a result of our experience... </a:t>
            </a:r>
            <a:endParaRPr lang="en-US" sz="2000" dirty="0">
              <a:latin typeface="Consolas"/>
              <a:ea typeface="Calibri"/>
              <a:cs typeface="Calibri"/>
            </a:endParaRPr>
          </a:p>
        </p:txBody>
      </p:sp>
      <p:sp>
        <p:nvSpPr>
          <p:cNvPr id="7" name="TextBox 6">
            <a:extLst>
              <a:ext uri="{FF2B5EF4-FFF2-40B4-BE49-F238E27FC236}">
                <a16:creationId xmlns:a16="http://schemas.microsoft.com/office/drawing/2014/main" id="{79AB7E9C-FDD2-9C12-1B66-C1EB1E6EBB18}"/>
              </a:ext>
            </a:extLst>
          </p:cNvPr>
          <p:cNvSpPr txBox="1"/>
          <p:nvPr/>
        </p:nvSpPr>
        <p:spPr>
          <a:xfrm>
            <a:off x="1555108" y="4319156"/>
            <a:ext cx="1063928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1440" indent="-91440">
              <a:buFont typeface="Calibri,Sans-Serif"/>
              <a:buChar char=" "/>
            </a:pPr>
            <a:r>
              <a:rPr lang="en-GB" sz="2000" i="1" dirty="0">
                <a:latin typeface="Consolas"/>
                <a:ea typeface="Calibri"/>
                <a:cs typeface="Calibri"/>
              </a:rPr>
              <a:t>I see it as a continual flow and exchange of ideas. The more I talk about what I'm researching with professional colleagues now, the more it informs my research - and then I share my findings (lit reviews etc) and the flow continues.” </a:t>
            </a:r>
            <a:endParaRPr lang="en-GB" sz="2000">
              <a:latin typeface="Consolas"/>
              <a:ea typeface="Calibri"/>
              <a:cs typeface="Calibri"/>
            </a:endParaRPr>
          </a:p>
          <a:p>
            <a:pPr marL="91440" indent="-91440">
              <a:buFont typeface="Calibri,Sans-Serif"/>
              <a:buChar char=" "/>
            </a:pPr>
            <a:endParaRPr lang="en-GB" sz="2000" i="1" dirty="0">
              <a:latin typeface="Consolas"/>
              <a:ea typeface="Calibri"/>
              <a:cs typeface="Calibri"/>
            </a:endParaRPr>
          </a:p>
          <a:p>
            <a:pPr lvl="7"/>
            <a:r>
              <a:rPr lang="en-GB" sz="2000" i="1" dirty="0">
                <a:latin typeface="Consolas"/>
                <a:ea typeface="Calibri"/>
                <a:cs typeface="Calibri"/>
              </a:rPr>
              <a:t>(with thanks to Sarah Burton, OU doctoral researcher)</a:t>
            </a:r>
            <a:endParaRPr lang="en-US" dirty="0">
              <a:latin typeface="Consolas"/>
            </a:endParaRPr>
          </a:p>
        </p:txBody>
      </p:sp>
    </p:spTree>
    <p:extLst>
      <p:ext uri="{BB962C8B-B14F-4D97-AF65-F5344CB8AC3E}">
        <p14:creationId xmlns:p14="http://schemas.microsoft.com/office/powerpoint/2010/main" val="36493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BC0E5-9F45-B642-553A-A1702BB309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75E6B-6289-0168-21F9-90A22C56B10A}"/>
              </a:ext>
            </a:extLst>
          </p:cNvPr>
          <p:cNvSpPr>
            <a:spLocks noGrp="1"/>
          </p:cNvSpPr>
          <p:nvPr>
            <p:ph idx="1"/>
          </p:nvPr>
        </p:nvSpPr>
        <p:spPr>
          <a:xfrm>
            <a:off x="838199" y="1825625"/>
            <a:ext cx="10825065" cy="4351338"/>
          </a:xfrm>
        </p:spPr>
        <p:txBody>
          <a:bodyPr/>
          <a:lstStyle/>
          <a:p>
            <a:pPr marL="0" indent="0">
              <a:buNone/>
            </a:pPr>
            <a:endParaRPr lang="en-GB"/>
          </a:p>
          <a:p>
            <a:endParaRPr lang="en-GB"/>
          </a:p>
        </p:txBody>
      </p:sp>
      <p:sp>
        <p:nvSpPr>
          <p:cNvPr id="5" name="TextBox 4">
            <a:extLst>
              <a:ext uri="{FF2B5EF4-FFF2-40B4-BE49-F238E27FC236}">
                <a16:creationId xmlns:a16="http://schemas.microsoft.com/office/drawing/2014/main" id="{BFC5854B-8167-07E7-86A2-74568D3ADDEB}"/>
              </a:ext>
            </a:extLst>
          </p:cNvPr>
          <p:cNvSpPr txBox="1"/>
          <p:nvPr/>
        </p:nvSpPr>
        <p:spPr>
          <a:xfrm>
            <a:off x="4311651" y="4542961"/>
            <a:ext cx="5244626" cy="2277547"/>
          </a:xfrm>
          <a:prstGeom prst="rect">
            <a:avLst/>
          </a:prstGeom>
          <a:noFill/>
        </p:spPr>
        <p:txBody>
          <a:bodyPr wrap="square" lIns="91440" tIns="45720" rIns="91440" bIns="45720" anchor="t">
            <a:spAutoFit/>
          </a:bodyPr>
          <a:lstStyle/>
          <a:p>
            <a:pPr algn="ctr"/>
            <a:r>
              <a:rPr lang="en-GB" sz="2000" i="1" dirty="0">
                <a:solidFill>
                  <a:srgbClr val="474747"/>
                </a:solidFill>
                <a:ea typeface="+mn-lt"/>
                <a:cs typeface="+mn-lt"/>
              </a:rPr>
              <a:t>“Knowledge exchange is </a:t>
            </a:r>
            <a:r>
              <a:rPr lang="en-GB" sz="2000" i="1" dirty="0">
                <a:solidFill>
                  <a:srgbClr val="040C28"/>
                </a:solidFill>
                <a:ea typeface="+mn-lt"/>
                <a:cs typeface="+mn-lt"/>
              </a:rPr>
              <a:t>a process that brings together academic staff, users of research and wider groups and communities to exchange ideas, evidence and expertise” </a:t>
            </a:r>
            <a:endParaRPr lang="en-GB" dirty="0">
              <a:solidFill>
                <a:srgbClr val="000000"/>
              </a:solidFill>
              <a:ea typeface="+mn-lt"/>
              <a:cs typeface="+mn-lt"/>
            </a:endParaRPr>
          </a:p>
          <a:p>
            <a:pPr algn="ctr"/>
            <a:r>
              <a:rPr lang="en-GB" dirty="0">
                <a:solidFill>
                  <a:srgbClr val="040C28"/>
                </a:solidFill>
                <a:ea typeface="+mn-lt"/>
                <a:cs typeface="+mn-lt"/>
              </a:rPr>
              <a:t>(Office for Students)</a:t>
            </a:r>
            <a:r>
              <a:rPr lang="en-GB" dirty="0">
                <a:solidFill>
                  <a:srgbClr val="474747"/>
                </a:solidFill>
                <a:ea typeface="+mn-lt"/>
                <a:cs typeface="+mn-lt"/>
              </a:rPr>
              <a:t>.</a:t>
            </a:r>
            <a:endParaRPr lang="en-GB">
              <a:ea typeface="+mn-lt"/>
              <a:cs typeface="+mn-lt"/>
            </a:endParaRPr>
          </a:p>
          <a:p>
            <a:endParaRPr lang="en-GB" sz="2400"/>
          </a:p>
        </p:txBody>
      </p:sp>
      <p:sp>
        <p:nvSpPr>
          <p:cNvPr id="6" name="Title 1">
            <a:extLst>
              <a:ext uri="{FF2B5EF4-FFF2-40B4-BE49-F238E27FC236}">
                <a16:creationId xmlns:a16="http://schemas.microsoft.com/office/drawing/2014/main" id="{F4632C6A-1B22-8E03-3A24-A47E7DDD395D}"/>
              </a:ext>
            </a:extLst>
          </p:cNvPr>
          <p:cNvSpPr txBox="1">
            <a:spLocks/>
          </p:cNvSpPr>
          <p:nvPr/>
        </p:nvSpPr>
        <p:spPr>
          <a:xfrm>
            <a:off x="484814" y="640080"/>
            <a:ext cx="3659246" cy="28503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0000"/>
                </a:solidFill>
              </a:rPr>
              <a:t>Knowledge exchange via..</a:t>
            </a:r>
          </a:p>
        </p:txBody>
      </p:sp>
      <p:sp>
        <p:nvSpPr>
          <p:cNvPr id="8" name="Text Placeholder 2">
            <a:extLst>
              <a:ext uri="{FF2B5EF4-FFF2-40B4-BE49-F238E27FC236}">
                <a16:creationId xmlns:a16="http://schemas.microsoft.com/office/drawing/2014/main" id="{D4107E2C-2DE1-20F1-CBCD-2554AFC3FB24}"/>
              </a:ext>
            </a:extLst>
          </p:cNvPr>
          <p:cNvSpPr txBox="1">
            <a:spLocks/>
          </p:cNvSpPr>
          <p:nvPr/>
        </p:nvSpPr>
        <p:spPr>
          <a:xfrm>
            <a:off x="484814" y="3812134"/>
            <a:ext cx="3659246" cy="23498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t>Text</a:t>
            </a:r>
          </a:p>
          <a:p>
            <a:pPr>
              <a:lnSpc>
                <a:spcPct val="100000"/>
              </a:lnSpc>
            </a:pPr>
            <a:r>
              <a:rPr lang="en-US" sz="1800"/>
              <a:t>Audiovisual</a:t>
            </a:r>
          </a:p>
          <a:p>
            <a:pPr>
              <a:lnSpc>
                <a:spcPct val="100000"/>
              </a:lnSpc>
            </a:pPr>
            <a:r>
              <a:rPr lang="en-US" sz="1800"/>
              <a:t>Visual</a:t>
            </a:r>
          </a:p>
          <a:p>
            <a:pPr>
              <a:lnSpc>
                <a:spcPct val="100000"/>
              </a:lnSpc>
            </a:pPr>
            <a:r>
              <a:rPr lang="en-US" sz="1800"/>
              <a:t>Multimedia including social media</a:t>
            </a:r>
          </a:p>
        </p:txBody>
      </p:sp>
      <p:sp>
        <p:nvSpPr>
          <p:cNvPr id="10" name="TextBox 9">
            <a:extLst>
              <a:ext uri="{FF2B5EF4-FFF2-40B4-BE49-F238E27FC236}">
                <a16:creationId xmlns:a16="http://schemas.microsoft.com/office/drawing/2014/main" id="{7595EE86-2047-2699-A161-CB0ADAE25E4D}"/>
              </a:ext>
            </a:extLst>
          </p:cNvPr>
          <p:cNvSpPr txBox="1"/>
          <p:nvPr/>
        </p:nvSpPr>
        <p:spPr>
          <a:xfrm>
            <a:off x="6583273" y="574809"/>
            <a:ext cx="5244626" cy="3785652"/>
          </a:xfrm>
          <a:prstGeom prst="rect">
            <a:avLst/>
          </a:prstGeom>
          <a:noFill/>
        </p:spPr>
        <p:txBody>
          <a:bodyPr wrap="square" lIns="91440" tIns="45720" rIns="91440" bIns="45720" anchor="t">
            <a:spAutoFit/>
          </a:bodyPr>
          <a:lstStyle/>
          <a:p>
            <a:pPr algn="ctr"/>
            <a:r>
              <a:rPr lang="en-GB" sz="2000" i="1" dirty="0">
                <a:solidFill>
                  <a:srgbClr val="474747"/>
                </a:solidFill>
                <a:ea typeface="+mn-lt"/>
                <a:cs typeface="+mn-lt"/>
              </a:rPr>
              <a:t>"'Knowledge exchange’ is what we call the wide range of activities HEIs undertake with partners. You can use the KEF to explore data and explanations of the different ways they work with their external partners, from businesses to community groups, for the benefit of the economy and society."  </a:t>
            </a:r>
          </a:p>
          <a:p>
            <a:pPr algn="ctr"/>
            <a:r>
              <a:rPr lang="en-GB" dirty="0">
                <a:solidFill>
                  <a:srgbClr val="474747"/>
                </a:solidFill>
                <a:ea typeface="+mn-lt"/>
                <a:cs typeface="+mn-lt"/>
              </a:rPr>
              <a:t>(UKRI, Knowledge Exchange Framework/KEF) </a:t>
            </a:r>
            <a:endParaRPr lang="en-GB" dirty="0"/>
          </a:p>
          <a:p>
            <a:endParaRPr lang="en-GB" sz="2400"/>
          </a:p>
        </p:txBody>
      </p:sp>
    </p:spTree>
    <p:extLst>
      <p:ext uri="{BB962C8B-B14F-4D97-AF65-F5344CB8AC3E}">
        <p14:creationId xmlns:p14="http://schemas.microsoft.com/office/powerpoint/2010/main" val="5242019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7.2|28.7|24.9|25.2"/>
</p:tagLst>
</file>

<file path=ppt/theme/theme1.xml><?xml version="1.0" encoding="utf-8"?>
<a:theme xmlns:a="http://schemas.openxmlformats.org/drawingml/2006/main" name="Powerpoint_Theme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badi"/>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_Theme2" id="{6A53C8D8-1538-4540-A600-0C311BB03710}" vid="{BA4B2085-EA6D-4871-9118-854EAC5BAF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Powerpoint_Theme2</Template>
  <TotalTime>1394</TotalTime>
  <Words>3795</Words>
  <Application>Microsoft Office PowerPoint</Application>
  <PresentationFormat>Widescreen</PresentationFormat>
  <Paragraphs>213</Paragraphs>
  <Slides>25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Abadi</vt:lpstr>
      <vt:lpstr>Aptos</vt:lpstr>
      <vt:lpstr>Arial</vt:lpstr>
      <vt:lpstr>Calibri</vt:lpstr>
      <vt:lpstr>Calibri,Sans-Serif</vt:lpstr>
      <vt:lpstr>Consolas</vt:lpstr>
      <vt:lpstr>Corbel</vt:lpstr>
      <vt:lpstr>Powerpoint_Theme2</vt:lpstr>
      <vt:lpstr>Showcasing Diversity</vt:lpstr>
      <vt:lpstr>Some key points</vt:lpstr>
      <vt:lpstr>Why diversity matters</vt:lpstr>
      <vt:lpstr>Why diversity matters for student writing</vt:lpstr>
      <vt:lpstr>Why diversity matters for doctoral writing</vt:lpstr>
      <vt:lpstr>PowerPoint Presentation</vt:lpstr>
      <vt:lpstr>What diversity can afford</vt:lpstr>
      <vt:lpstr>Engaging in knowledge exchange</vt:lpstr>
      <vt:lpstr>PowerPoint Presentation</vt:lpstr>
      <vt:lpstr>PowerPoint Presentation</vt:lpstr>
      <vt:lpstr>Blogging as a vehicle for academic voice </vt:lpstr>
      <vt:lpstr>Zines for academic voice?</vt:lpstr>
      <vt:lpstr>An invitation</vt:lpstr>
      <vt:lpstr>Student-led journals: An opportunity</vt:lpstr>
      <vt:lpstr>Diversity in submissions are often embraced...</vt:lpstr>
      <vt:lpstr>Why a Manifesto</vt:lpstr>
      <vt:lpstr>Resources</vt:lpstr>
      <vt:lpstr>Resources</vt:lpstr>
      <vt:lpstr>Resources</vt:lpstr>
      <vt:lpstr>Resources</vt:lpstr>
      <vt:lpstr>Resources</vt:lpstr>
      <vt:lpstr>Resources</vt:lpstr>
      <vt:lpstr>Resources</vt:lpstr>
      <vt:lpstr>Resources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Julia.Molinari</dc:creator>
  <cp:lastModifiedBy>Julia.Molinari</cp:lastModifiedBy>
  <cp:revision>100</cp:revision>
  <dcterms:created xsi:type="dcterms:W3CDTF">2025-06-19T08:36:31Z</dcterms:created>
  <dcterms:modified xsi:type="dcterms:W3CDTF">2025-07-25T14:28:18Z</dcterms:modified>
</cp:coreProperties>
</file>