
<file path=[Content_Types].xml><?xml version="1.0" encoding="utf-8"?>
<Types xmlns="http://schemas.openxmlformats.org/package/2006/content-types">
  <Default Extension="emf" ContentType="image/x-em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ePDuru/n6bW+zONom5Aj/g==" hashData="eIjGVBymOpuVLCjcEAOlYV4Z7suj7YI6AgXSi0qq0tM6sIaIzyW++6599HK+NC8OQj+brqPQX4XSEzHGa+cTe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1D9"/>
    <a:srgbClr val="D5E8C7"/>
    <a:srgbClr val="A9D18E"/>
    <a:srgbClr val="71AD47"/>
    <a:srgbClr val="2D461C"/>
    <a:srgbClr val="FFEEB7"/>
    <a:srgbClr val="FFE89F"/>
    <a:srgbClr val="FFDB69"/>
    <a:srgbClr val="FFE181"/>
    <a:srgbClr val="FFE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CC18C-4480-46F0-BB86-E70790EF63AC}" v="1" dt="2025-03-31T10:36:33.720"/>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715"/>
  </p:normalViewPr>
  <p:slideViewPr>
    <p:cSldViewPr snapToGrid="0">
      <p:cViewPr varScale="1">
        <p:scale>
          <a:sx n="106" d="100"/>
          <a:sy n="106"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107CC18C-4480-46F0-BB86-E70790EF63AC}"/>
    <pc:docChg chg="custSel addSld delSld modSld">
      <pc:chgData name="Ashutosh.Bhagurkar" userId="e54b5c48-fd92-480c-8e66-acef16c1a8d2" providerId="ADAL" clId="{107CC18C-4480-46F0-BB86-E70790EF63AC}" dt="2025-03-31T15:29:36.949" v="5" actId="47"/>
      <pc:docMkLst>
        <pc:docMk/>
      </pc:docMkLst>
      <pc:sldChg chg="addSp delSp modSp del mod">
        <pc:chgData name="Ashutosh.Bhagurkar" userId="e54b5c48-fd92-480c-8e66-acef16c1a8d2" providerId="ADAL" clId="{107CC18C-4480-46F0-BB86-E70790EF63AC}" dt="2025-03-31T15:29:36.949" v="5" actId="47"/>
        <pc:sldMkLst>
          <pc:docMk/>
          <pc:sldMk cId="338364833" sldId="282"/>
        </pc:sldMkLst>
        <pc:spChg chg="del">
          <ac:chgData name="Ashutosh.Bhagurkar" userId="e54b5c48-fd92-480c-8e66-acef16c1a8d2" providerId="ADAL" clId="{107CC18C-4480-46F0-BB86-E70790EF63AC}" dt="2025-03-31T10:36:33.141" v="0" actId="478"/>
          <ac:spMkLst>
            <pc:docMk/>
            <pc:sldMk cId="338364833" sldId="282"/>
            <ac:spMk id="4" creationId="{3FEC9508-3EFD-E560-5C48-DEC9F38F239C}"/>
          </ac:spMkLst>
        </pc:spChg>
        <pc:spChg chg="add mod">
          <ac:chgData name="Ashutosh.Bhagurkar" userId="e54b5c48-fd92-480c-8e66-acef16c1a8d2" providerId="ADAL" clId="{107CC18C-4480-46F0-BB86-E70790EF63AC}" dt="2025-03-31T10:36:33.720" v="1"/>
          <ac:spMkLst>
            <pc:docMk/>
            <pc:sldMk cId="338364833" sldId="282"/>
            <ac:spMk id="5" creationId="{F8758BBF-4DC1-1E16-DF5F-6638E0F7F13F}"/>
          </ac:spMkLst>
        </pc:spChg>
      </pc:sldChg>
      <pc:sldChg chg="addSp delSp modSp add mod">
        <pc:chgData name="Ashutosh.Bhagurkar" userId="e54b5c48-fd92-480c-8e66-acef16c1a8d2" providerId="ADAL" clId="{107CC18C-4480-46F0-BB86-E70790EF63AC}" dt="2025-03-31T15:29:34.275" v="4"/>
        <pc:sldMkLst>
          <pc:docMk/>
          <pc:sldMk cId="2967422231" sldId="283"/>
        </pc:sldMkLst>
        <pc:spChg chg="add mod">
          <ac:chgData name="Ashutosh.Bhagurkar" userId="e54b5c48-fd92-480c-8e66-acef16c1a8d2" providerId="ADAL" clId="{107CC18C-4480-46F0-BB86-E70790EF63AC}" dt="2025-03-31T15:29:34.275" v="4"/>
          <ac:spMkLst>
            <pc:docMk/>
            <pc:sldMk cId="2967422231" sldId="283"/>
            <ac:spMk id="4" creationId="{D2845DBF-5E88-DAC6-4067-7274642F8DD8}"/>
          </ac:spMkLst>
        </pc:spChg>
        <pc:spChg chg="del">
          <ac:chgData name="Ashutosh.Bhagurkar" userId="e54b5c48-fd92-480c-8e66-acef16c1a8d2" providerId="ADAL" clId="{107CC18C-4480-46F0-BB86-E70790EF63AC}" dt="2025-03-31T15:29:33.523" v="3" actId="478"/>
          <ac:spMkLst>
            <pc:docMk/>
            <pc:sldMk cId="2967422231" sldId="283"/>
            <ac:spMk id="6" creationId="{13E31EBE-348D-8753-CBFD-033C336402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the previous lecture, we discussed the concept of Funding Availability (FA) and its critical role in covering the Financing Requirement (FR) for the energy transition. Funding Availability represents the annual cash flow that can be directed toward repaying financing needs over the transition period. It is derived from five key sources:</a:t>
            </a:r>
          </a:p>
          <a:p>
            <a:pPr>
              <a:buFont typeface="+mj-lt"/>
              <a:buAutoNum type="arabicPeriod"/>
            </a:pPr>
            <a:endParaRPr lang="en-GB" b="1"/>
          </a:p>
          <a:p>
            <a:pPr>
              <a:buFont typeface="+mj-lt"/>
              <a:buAutoNum type="arabicPeriod"/>
            </a:pPr>
            <a:r>
              <a:rPr lang="en-GB" b="1"/>
              <a:t>Government Expenditure (G):</a:t>
            </a:r>
            <a:br>
              <a:rPr lang="en-GB"/>
            </a:br>
            <a:r>
              <a:rPr lang="en-GB"/>
              <a:t>This refers to the public funds allocated to the energy sector from the government’s annual budget. Such expenditures are sourced from tax revenues or government borrowing and provided without an expectation of repayment. These funds often come in the form of capital or operating subsidies. Future government expenditure can be estimated by </a:t>
            </a:r>
            <a:r>
              <a:rPr lang="en-GB" err="1"/>
              <a:t>analyzing</a:t>
            </a:r>
            <a:r>
              <a:rPr lang="en-GB"/>
              <a:t> historical budgetary trends and evaluating how energy transition plans might influence budget priorities.</a:t>
            </a:r>
          </a:p>
          <a:p>
            <a:pPr>
              <a:buFont typeface="+mj-lt"/>
              <a:buAutoNum type="arabicPeriod"/>
            </a:pPr>
            <a:endParaRPr lang="en-GB" b="1"/>
          </a:p>
          <a:p>
            <a:pPr>
              <a:buFont typeface="+mj-lt"/>
              <a:buAutoNum type="arabicPeriod"/>
            </a:pPr>
            <a:r>
              <a:rPr lang="en-GB" b="1"/>
              <a:t>Internal Cash Generation (ICG):</a:t>
            </a:r>
            <a:br>
              <a:rPr lang="en-GB"/>
            </a:br>
            <a:r>
              <a:rPr lang="en-GB"/>
              <a:t>This includes cash flows generated by state-owned enterprises (SOEs) or utility providers in the energy sector, which can be used to support new energy projects after meeting existing financial obligations. Projections of internal cash generation rely on financial statements and anticipated future performance of these entities.</a:t>
            </a:r>
          </a:p>
          <a:p>
            <a:pPr>
              <a:buFont typeface="+mj-lt"/>
              <a:buAutoNum type="arabicPeriod"/>
            </a:pPr>
            <a:endParaRPr lang="en-GB" b="1"/>
          </a:p>
          <a:p>
            <a:pPr>
              <a:buFont typeface="+mj-lt"/>
              <a:buAutoNum type="arabicPeriod"/>
            </a:pPr>
            <a:r>
              <a:rPr lang="en-GB" b="1"/>
              <a:t>International Grants (IG):</a:t>
            </a:r>
            <a:br>
              <a:rPr lang="en-GB"/>
            </a:br>
            <a:r>
              <a:rPr lang="en-GB"/>
              <a:t>These are non-repayable financial contributions from international organizations, development finance institutions (e.g., World Bank, African Development Bank), and climate finance mechanisms (e.g., Green Climate Fund, Global Environment Facility). Estimating future grant availability involves examining historical trends and identifying current and emerging funding windows.</a:t>
            </a:r>
          </a:p>
          <a:p>
            <a:pPr>
              <a:buFont typeface="+mj-lt"/>
              <a:buAutoNum type="arabicPeriod"/>
            </a:pPr>
            <a:endParaRPr lang="en-GB" b="1"/>
          </a:p>
          <a:p>
            <a:pPr>
              <a:buFont typeface="+mj-lt"/>
              <a:buAutoNum type="arabicPeriod"/>
            </a:pPr>
            <a:r>
              <a:rPr lang="en-GB" b="1"/>
              <a:t>Fossil Fuel Expenditure Savings (FFS):</a:t>
            </a:r>
            <a:br>
              <a:rPr lang="en-GB"/>
            </a:br>
            <a:r>
              <a:rPr lang="en-GB"/>
              <a:t>As countries transition from fossil fuel-based to renewable energy-based systems, significant cost savings are achieved by eliminating the need to purchase fossil fuels for power generation. These savings can be calculated using least-cost planning models such as OSeMOSYS.</a:t>
            </a:r>
          </a:p>
          <a:p>
            <a:pPr>
              <a:buFont typeface="+mj-lt"/>
              <a:buAutoNum type="arabicPeriod"/>
            </a:pPr>
            <a:endParaRPr lang="en-GB" b="1"/>
          </a:p>
          <a:p>
            <a:pPr>
              <a:buFont typeface="+mj-lt"/>
              <a:buAutoNum type="arabicPeriod"/>
            </a:pPr>
            <a:r>
              <a:rPr lang="en-GB" b="1"/>
              <a:t>Carbon Credit Revenues (CC):</a:t>
            </a:r>
            <a:br>
              <a:rPr lang="en-GB"/>
            </a:br>
            <a:r>
              <a:rPr lang="en-GB"/>
              <a:t>The reduction in carbon emissions during the energy transition can generate revenue through the sale of carbon credits. This revenue is calculated by multiplying the volume of carbon savings, as determined by models like OSeMOSYS, with anticipated carbon credit prices.</a:t>
            </a:r>
          </a:p>
          <a:p>
            <a:endParaRPr lang="en-GB"/>
          </a:p>
          <a:p>
            <a:r>
              <a:rPr lang="en-GB"/>
              <a:t>The </a:t>
            </a:r>
            <a:r>
              <a:rPr lang="en-GB" err="1"/>
              <a:t>MINFin</a:t>
            </a:r>
            <a:r>
              <a:rPr lang="en-GB"/>
              <a:t> model integrates these funding sources to estimate the evolution of Funding Availability (FA) year-on-year, enabling stakeholders to align financing strategies with the requirements of the transition.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236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Capital injections are a vital tool for strengthening </a:t>
            </a:r>
            <a:r>
              <a:rPr lang="en-GB" b="0" i="0" u="none" strike="noStrike" err="1">
                <a:solidFill>
                  <a:srgbClr val="000000"/>
                </a:solidFill>
                <a:effectLst/>
              </a:rPr>
              <a:t>SOEs’</a:t>
            </a:r>
            <a:r>
              <a:rPr lang="en-GB" b="0" i="0" u="none" strike="noStrike">
                <a:solidFill>
                  <a:srgbClr val="000000"/>
                </a:solidFill>
                <a:effectLst/>
              </a:rPr>
              <a:t> financial capacity. These injections, which can come in the form of equity or grants, provide direct funding to address operational challenges, improve cashflows, and support sector growth.</a:t>
            </a:r>
          </a:p>
          <a:p>
            <a:pPr algn="l"/>
            <a:endParaRPr lang="en-GB" b="0" i="0" u="none" strike="noStrike">
              <a:solidFill>
                <a:srgbClr val="000000"/>
              </a:solidFill>
              <a:effectLst/>
            </a:endParaRPr>
          </a:p>
          <a:p>
            <a:pPr algn="l"/>
            <a:r>
              <a:rPr lang="en-GB" b="0" i="0" u="none" strike="noStrike">
                <a:solidFill>
                  <a:srgbClr val="000000"/>
                </a:solidFill>
                <a:effectLst/>
              </a:rPr>
              <a:t>Sources of capital injections include government budgets, international organizations, and private sector entities. These funds can be used to modernize infrastructure, expand clean energy investments, and enhance operational efficiency.</a:t>
            </a:r>
          </a:p>
          <a:p>
            <a:pPr algn="l"/>
            <a:endParaRPr lang="en-GB" b="0" i="0" u="none" strike="noStrike">
              <a:solidFill>
                <a:srgbClr val="000000"/>
              </a:solidFill>
              <a:effectLst/>
            </a:endParaRPr>
          </a:p>
          <a:p>
            <a:pPr algn="l"/>
            <a:r>
              <a:rPr lang="en-GB" b="0" i="0" u="none" strike="noStrike">
                <a:solidFill>
                  <a:srgbClr val="000000"/>
                </a:solidFill>
                <a:effectLst/>
              </a:rPr>
              <a:t>By bolstering SOE cashflows, capital injections enable these enterprises to play a more active role in achieving national energy transition goals while maintaining financial stability.</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7232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International Grants (G) are a crucial component of the overall funding available for the energy transition. They represent a form of concessional finance that does not require repayment, making them an attractive source of funding for various projects.</a:t>
            </a:r>
          </a:p>
          <a:p>
            <a:endParaRPr lang="en-GB"/>
          </a:p>
          <a:p>
            <a:r>
              <a:rPr lang="en-GB"/>
              <a:t>However, these grants are often limited in scope and are typically directed toward specific stages of project development, such as project preparation, rather than the direct implementation of large-scale investments. International grants are particularly valuable for supporting small-scale or innovative projects, especially in low-income countries or for low-income populations that may not have access to traditional funding sources.</a:t>
            </a:r>
          </a:p>
          <a:p>
            <a:endParaRPr lang="en-GB"/>
          </a:p>
          <a:p>
            <a:r>
              <a:rPr lang="en-GB"/>
              <a:t>These grants are typically provided by development finance institutions like the World Bank and the African Development Bank, or through climate finance mechanisms such as the Green Climate Fund and the Global Environment Facility. Future international grants can be estimated based on historical trends, as well as horizon-scanning to identify emerging finance opportunities within these channels.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73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8A182-780B-FE2C-0E74-218AE14A4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9CE48-82DE-94FB-FFFC-14FB2E1C5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19A3E-23EA-B3AE-E5A3-2321FEE06AA2}"/>
              </a:ext>
            </a:extLst>
          </p:cNvPr>
          <p:cNvSpPr>
            <a:spLocks noGrp="1"/>
          </p:cNvSpPr>
          <p:nvPr>
            <p:ph type="body" idx="1"/>
          </p:nvPr>
        </p:nvSpPr>
        <p:spPr/>
        <p:txBody>
          <a:bodyPr/>
          <a:lstStyle/>
          <a:p>
            <a:r>
              <a:rPr lang="en-GB"/>
              <a:t>International grants are primarily channelled through two key sources: development finance institutions and climate finance mechanisms.</a:t>
            </a:r>
          </a:p>
          <a:p>
            <a:endParaRPr lang="en-GB"/>
          </a:p>
          <a:p>
            <a:r>
              <a:rPr lang="en-GB"/>
              <a:t>Development finance institutions, like the World Bank and the African Development Bank, play a significant role in funding energy transition projects, especially those that support large-scale infrastructure developments. Climate finance mechanisms, such as the Green Climate Fund and the Global Environment Facility, provide targeted funding for projects aimed at mitigating climate change and supporting low-carbon transitions.</a:t>
            </a:r>
          </a:p>
          <a:p>
            <a:endParaRPr lang="en-GB"/>
          </a:p>
          <a:p>
            <a:r>
              <a:rPr lang="en-GB"/>
              <a:t>To estimate the contribution of international grants, we need to analyse historical trends in grant disbursements, using resources such as the OECD DAC and Climate Funds Update. These databases offer insights into the volume of grants provided by various institutions over time. Additionally, horizon scanning is important to identify upcoming funding opportunities by monitoring institutional strategies, reviewing funding pipelines, and keeping track of the latest announcements regarding grant finance windows.</a:t>
            </a:r>
          </a:p>
          <a:p>
            <a:endParaRPr lang="en-GB"/>
          </a:p>
          <a:p>
            <a:r>
              <a:rPr lang="en-GB"/>
              <a:t>This approach helps to form an understanding of the potential value of international grants for the energy transition, allowing us to plan for future contributions and identify financing opportunities that can support various stages of project implementation.</a:t>
            </a:r>
          </a:p>
        </p:txBody>
      </p:sp>
      <p:sp>
        <p:nvSpPr>
          <p:cNvPr id="4" name="Slide Number Placeholder 3">
            <a:extLst>
              <a:ext uri="{FF2B5EF4-FFF2-40B4-BE49-F238E27FC236}">
                <a16:creationId xmlns:a16="http://schemas.microsoft.com/office/drawing/2014/main" id="{9F83BBCC-3A61-1276-4603-33067EE51D5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011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4718-E372-0CD3-AA72-CB96CEF04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FBC1C-7971-2E79-93E3-44D692E7B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DFF0B-A86E-772A-B4C9-FF0706F4FCEA}"/>
              </a:ext>
            </a:extLst>
          </p:cNvPr>
          <p:cNvSpPr>
            <a:spLocks noGrp="1"/>
          </p:cNvSpPr>
          <p:nvPr>
            <p:ph type="body" idx="1"/>
          </p:nvPr>
        </p:nvSpPr>
        <p:spPr/>
        <p:txBody>
          <a:bodyPr/>
          <a:lstStyle/>
          <a:p>
            <a:r>
              <a:rPr lang="en-GB"/>
              <a:t>Achieving net-zero emissions requires a significant increase in upfront capital investment. However, this is accompanied by substantial financial and economic benefits that can offset the initial costs over time.</a:t>
            </a:r>
          </a:p>
          <a:p>
            <a:endParaRPr lang="en-GB"/>
          </a:p>
          <a:p>
            <a:r>
              <a:rPr lang="en-GB"/>
              <a:t>From a financial perspective, clean technologies have significantly lower operating costs compared to fossil fuel-based systems. For fuel-importing countries, transitioning to renewable energy reduces dependency on volatile international markets and mitigates exposure to global price shocks, enhancing economic stability.</a:t>
            </a:r>
          </a:p>
          <a:p>
            <a:endParaRPr lang="en-GB"/>
          </a:p>
          <a:p>
            <a:r>
              <a:rPr lang="en-GB"/>
              <a:t>Economically, the transition enables monetizable carbon savings as global carbon markets mature. Additionally, improved air quality leads to better public health outcomes, reducing healthcare expenditures.</a:t>
            </a:r>
          </a:p>
          <a:p>
            <a:endParaRPr lang="en-GB"/>
          </a:p>
          <a:p>
            <a:r>
              <a:rPr lang="en-GB"/>
              <a:t>Together, reduced fossil fuel costs, monetizable carbon savings, and health improvements can be quantified and integrated into the overall funding baseline, highlighting the long-term savings and benefits of net-zero investments.</a:t>
            </a:r>
          </a:p>
        </p:txBody>
      </p:sp>
      <p:sp>
        <p:nvSpPr>
          <p:cNvPr id="4" name="Slide Number Placeholder 3">
            <a:extLst>
              <a:ext uri="{FF2B5EF4-FFF2-40B4-BE49-F238E27FC236}">
                <a16:creationId xmlns:a16="http://schemas.microsoft.com/office/drawing/2014/main" id="{ABEF0583-C937-A0F6-E58F-CA5C9DC60E2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877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8B8A-4CCD-4B90-ACE7-1B135EF06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3773F-558E-A96F-194E-6736C2327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3891C-53B4-D3AA-7C37-79AB0E6FE984}"/>
              </a:ext>
            </a:extLst>
          </p:cNvPr>
          <p:cNvSpPr>
            <a:spLocks noGrp="1"/>
          </p:cNvSpPr>
          <p:nvPr>
            <p:ph type="body" idx="1"/>
          </p:nvPr>
        </p:nvSpPr>
        <p:spPr/>
        <p:txBody>
          <a:bodyPr/>
          <a:lstStyle/>
          <a:p>
            <a:r>
              <a:rPr lang="en-GB"/>
              <a:t>One of the key financial advantages of transitioning to renewable energy is the reduction in fossil fuel expenditures. Fossil Fuel Expenditure Savings (FFS) represent a significant component of the sector’s funding availability.</a:t>
            </a:r>
          </a:p>
          <a:p>
            <a:endParaRPr lang="en-GB"/>
          </a:p>
          <a:p>
            <a:r>
              <a:rPr lang="en-GB"/>
              <a:t>While the capital costs (</a:t>
            </a:r>
            <a:r>
              <a:rPr lang="en-GB" err="1"/>
              <a:t>CapEx</a:t>
            </a:r>
            <a:r>
              <a:rPr lang="en-GB"/>
              <a:t>) of clean energy technologies are often higher, their operational costs (</a:t>
            </a:r>
            <a:r>
              <a:rPr lang="en-GB" err="1"/>
              <a:t>OpEx</a:t>
            </a:r>
            <a:r>
              <a:rPr lang="en-GB"/>
              <a:t>) are substantially lower over time. This is largely because renewable energy systems do not require the ongoing purchase of fossil fuels for plant operations.</a:t>
            </a:r>
          </a:p>
          <a:p>
            <a:endParaRPr lang="en-GB"/>
          </a:p>
          <a:p>
            <a:r>
              <a:rPr lang="en-GB"/>
              <a:t>These savings can be redirected into clean energy investments, making the transition more financially sustainable. Using a least-cost planning model like OSeMOSYS, it is possible to estimate the amount of money that will no longer be spent on fossil fuels as the energy sector shifts from fossil-based to renewables-based power generation.</a:t>
            </a:r>
          </a:p>
          <a:p>
            <a:endParaRPr lang="en-GB"/>
          </a:p>
        </p:txBody>
      </p:sp>
      <p:sp>
        <p:nvSpPr>
          <p:cNvPr id="4" name="Slide Number Placeholder 3">
            <a:extLst>
              <a:ext uri="{FF2B5EF4-FFF2-40B4-BE49-F238E27FC236}">
                <a16:creationId xmlns:a16="http://schemas.microsoft.com/office/drawing/2014/main" id="{AC08E069-820F-CF53-A9CA-038494FFB6F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481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E6FF-C985-24BE-74B1-CC1A29B1D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15D42-F158-81B6-2D71-4AA8CA15E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A9B4D-F430-C4DD-A0EC-E79D6BE01A17}"/>
              </a:ext>
            </a:extLst>
          </p:cNvPr>
          <p:cNvSpPr>
            <a:spLocks noGrp="1"/>
          </p:cNvSpPr>
          <p:nvPr>
            <p:ph type="body" idx="1"/>
          </p:nvPr>
        </p:nvSpPr>
        <p:spPr/>
        <p:txBody>
          <a:bodyPr/>
          <a:lstStyle/>
          <a:p>
            <a:r>
              <a:rPr lang="en-GB"/>
              <a:t>The financial savings from reduced fossil fuel usage can be quantified using least-cost planning models such as OSeMOSYS. These models provide detailed outputs on variable operating costs, allowing for a direct comparison of expenditure between fossil-based and renewables-based power systems.</a:t>
            </a:r>
          </a:p>
          <a:p>
            <a:endParaRPr lang="en-GB"/>
          </a:p>
          <a:p>
            <a:r>
              <a:rPr lang="en-GB"/>
              <a:t>The transition eliminates the need for fossil fuel purchases, significantly lowering operational costs. The difference in fossil fuel expenditures between the Least Cost (LC) and Net Zero (NZ) scenarios provides the measure of Fossil Fuel Expenditure Savings. This calculation helps to estimate how much funding can be freed up to support the clean energy transition.</a:t>
            </a:r>
          </a:p>
          <a:p>
            <a:endParaRPr lang="en-GB"/>
          </a:p>
        </p:txBody>
      </p:sp>
      <p:sp>
        <p:nvSpPr>
          <p:cNvPr id="4" name="Slide Number Placeholder 3">
            <a:extLst>
              <a:ext uri="{FF2B5EF4-FFF2-40B4-BE49-F238E27FC236}">
                <a16:creationId xmlns:a16="http://schemas.microsoft.com/office/drawing/2014/main" id="{91DA16E0-3D8A-2151-0E5A-58E87D3A226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344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Carbon Credits (CC) form another critical component of funding availability for the energy sector. These credits represent a potential revenue source derived from reducing carbon emissions during the energy transition.</a:t>
            </a:r>
          </a:p>
          <a:p>
            <a:endParaRPr lang="en-GB"/>
          </a:p>
          <a:p>
            <a:r>
              <a:rPr lang="en-GB"/>
              <a:t>The revenue from carbon credits is directly tied to the decrease in emissions achieved through transitioning to renewable energy. As carbon markets evolve, these credits can be sold to generate additional funding, creating a financial incentive for reducing greenhouse gas emissions.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97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revenue from carbon credits can be calculated by combining carbon savings data with anticipated market prices for carbon credits. Least-cost planning models like OSeMOSYS estimate annual carbon emissions savings by comparing the emissions between Least Cost (LC) and Net Zero (NZ) scenarios.</a:t>
            </a:r>
          </a:p>
          <a:p>
            <a:endParaRPr lang="en-GB"/>
          </a:p>
          <a:p>
            <a:r>
              <a:rPr lang="en-GB"/>
              <a:t>Mathematically: Carbon Emissions Savings = CO2 Emissions under LC – CO2 Emissions under NZ.</a:t>
            </a:r>
          </a:p>
          <a:p>
            <a:endParaRPr lang="en-GB"/>
          </a:p>
          <a:p>
            <a:r>
              <a:rPr lang="en-GB"/>
              <a:t>The potential value of carbon credits is then derived by multiplying these savings by the notional carbon market price: Potential Value of Carbon Credits = Notional Carbon Market Price × Carbon Emissions Savings.</a:t>
            </a:r>
          </a:p>
          <a:p>
            <a:endParaRPr lang="en-GB"/>
          </a:p>
          <a:p>
            <a:r>
              <a:rPr lang="en-GB"/>
              <a:t>This calculation helps policymakers understand the revenue potential from participating in carbon markets and supports financial planning for the transition.</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60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Setting an appropriate carbon price is critical to maximising the value of carbon credits. Within </a:t>
            </a:r>
            <a:r>
              <a:rPr lang="en-GB" err="1"/>
              <a:t>MINFin</a:t>
            </a:r>
            <a:r>
              <a:rPr lang="en-GB"/>
              <a:t>, the midpoint of the range recommended by the High-Level Commission on Carbon Prices is often applied as a benchmark. However, this figure can be adjusted to reflect country-specific conditions and more precise in-country estimates where available.</a:t>
            </a:r>
          </a:p>
          <a:p>
            <a:endParaRPr lang="en-GB"/>
          </a:p>
          <a:p>
            <a:r>
              <a:rPr lang="en-GB"/>
              <a:t>A comparison of shadow carbon prices used by development banks and the recommendations of the High-Level Commission on Carbon Prices provides a useful reference for setting this value. Ensuring the carbon price is calibrated correctly is essential for accurately quantifying the financial benefits of carbon savings.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436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project future Funding Availability (FA), </a:t>
            </a:r>
            <a:r>
              <a:rPr lang="en-GB" err="1"/>
              <a:t>MINFin</a:t>
            </a:r>
            <a:r>
              <a:rPr lang="en-GB"/>
              <a:t> relies on historical data to calibrate the model and uses Compound Annual Growth Rates (CAGRs) for forward-looking estimates. The CAGR formula is as follows:</a:t>
            </a:r>
          </a:p>
          <a:p>
            <a:endParaRPr lang="en-GB"/>
          </a:p>
          <a:p>
            <a:r>
              <a:rPr lang="en-GB"/>
              <a:t>Now let’s take a closer look at the equation used to project </a:t>
            </a:r>
            <a:r>
              <a:rPr lang="en-GB" b="1"/>
              <a:t>Funding Availability</a:t>
            </a:r>
            <a:r>
              <a:rPr lang="en-GB"/>
              <a:t>: the </a:t>
            </a:r>
            <a:r>
              <a:rPr lang="en-GB" b="1"/>
              <a:t>Compound Annual Growth Rate (CAGR)</a:t>
            </a:r>
            <a:r>
              <a:rPr lang="en-GB"/>
              <a:t> formula. This equation allows us to calculate the average annual growth rate of funding over a set period, even if the growth isn't the same each year. </a:t>
            </a:r>
          </a:p>
          <a:p>
            <a:endParaRPr lang="en-GB"/>
          </a:p>
          <a:p>
            <a:r>
              <a:rPr lang="en-GB"/>
              <a:t>In this formula, the </a:t>
            </a:r>
            <a:r>
              <a:rPr lang="en-GB" b="1"/>
              <a:t>Funding Volume at Year 0</a:t>
            </a:r>
            <a:r>
              <a:rPr lang="en-GB"/>
              <a:t> represents the starting amount of funding at the beginning of the period, while the </a:t>
            </a:r>
            <a:r>
              <a:rPr lang="en-GB" b="1"/>
              <a:t>Funding Volume at Year n</a:t>
            </a:r>
            <a:r>
              <a:rPr lang="en-GB"/>
              <a:t> represents the funding amount at the end of the period, after n years. The ratio of these two values gives the total growth factor over the period. Taking this ratio to the power of 1/n spreads the growth evenly across all n years, providing the equivalent annual growth rate if the growth had been steady each year. Finally, subtracting 1 isolates the growth portion of the result, converting it into a percentage format.</a:t>
            </a:r>
          </a:p>
          <a:p>
            <a:endParaRPr lang="en-GB"/>
          </a:p>
          <a:p>
            <a:r>
              <a:rPr lang="en-GB"/>
              <a:t>This approach ensures consistent projections across all funding components, with the exception of SOE cashflows, which are treated differently due to their unique financial dynamics. The alternative approach for projecting SOE cashflows will be explained later in the lecture.</a:t>
            </a:r>
          </a:p>
          <a:p>
            <a:endParaRPr lang="en-GB"/>
          </a:p>
          <a:p>
            <a:r>
              <a:rPr lang="en-GB"/>
              <a:t>By compounding the funding volume for each subsequent year, </a:t>
            </a:r>
            <a:r>
              <a:rPr lang="en-GB" err="1"/>
              <a:t>MINFin</a:t>
            </a:r>
            <a:r>
              <a:rPr lang="en-GB"/>
              <a:t> provides a framework for </a:t>
            </a:r>
            <a:r>
              <a:rPr lang="en-GB" err="1"/>
              <a:t>analyzing</a:t>
            </a:r>
            <a:r>
              <a:rPr lang="en-GB"/>
              <a:t> how financial resources may evolve to meet the needs of the energy transition.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899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Government expenditure, or G, is one of the five key components contributing to the funding availability for the energy sector.</a:t>
            </a:r>
          </a:p>
          <a:p>
            <a:pPr algn="l"/>
            <a:endParaRPr lang="en-GB" b="0" i="0" u="none" strike="noStrike">
              <a:solidFill>
                <a:srgbClr val="000000"/>
              </a:solidFill>
              <a:effectLst/>
            </a:endParaRPr>
          </a:p>
          <a:p>
            <a:pPr algn="l"/>
            <a:r>
              <a:rPr lang="en-GB" b="0" i="0" u="none" strike="noStrike">
                <a:solidFill>
                  <a:srgbClr val="000000"/>
                </a:solidFill>
                <a:effectLst/>
              </a:rPr>
              <a:t>This represents the portion of public funds allocated to the energy sector through the government’s annual budget. These funds, sourced from tax revenues and borrowing, are provided without expectation of repayment.</a:t>
            </a:r>
          </a:p>
          <a:p>
            <a:pPr algn="l"/>
            <a:endParaRPr lang="en-GB" b="0" i="0" u="none" strike="noStrike">
              <a:solidFill>
                <a:srgbClr val="000000"/>
              </a:solidFill>
              <a:effectLst/>
            </a:endParaRPr>
          </a:p>
          <a:p>
            <a:pPr algn="l"/>
            <a:r>
              <a:rPr lang="en-GB" b="0" i="0" u="none" strike="noStrike">
                <a:solidFill>
                  <a:srgbClr val="000000"/>
                </a:solidFill>
                <a:effectLst/>
              </a:rPr>
              <a:t>Typically, government expenditure is used to provide either capital or operating subsidies for energy sector projects.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81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Government funds play a dual role, supporting both conventional and clean energy projects. However, isolating the portion dedicated specifically to clean energy transitions can be challenging due to the high-level aggregation found in national budget reports.</a:t>
            </a:r>
          </a:p>
          <a:p>
            <a:pPr algn="l"/>
            <a:endParaRPr lang="en-GB" b="0" i="0" u="none" strike="noStrike">
              <a:solidFill>
                <a:srgbClr val="000000"/>
              </a:solidFill>
              <a:effectLst/>
            </a:endParaRPr>
          </a:p>
          <a:p>
            <a:pPr algn="l"/>
            <a:r>
              <a:rPr lang="en-GB" b="0" i="0" u="none" strike="noStrike">
                <a:solidFill>
                  <a:srgbClr val="000000"/>
                </a:solidFill>
                <a:effectLst/>
              </a:rPr>
              <a:t>Estimating future government expenditure involves </a:t>
            </a:r>
            <a:r>
              <a:rPr lang="en-GB" b="0" i="0" u="none" strike="noStrike" err="1">
                <a:solidFill>
                  <a:srgbClr val="000000"/>
                </a:solidFill>
                <a:effectLst/>
              </a:rPr>
              <a:t>analyzing</a:t>
            </a:r>
            <a:r>
              <a:rPr lang="en-GB" b="0" i="0" u="none" strike="noStrike">
                <a:solidFill>
                  <a:srgbClr val="000000"/>
                </a:solidFill>
                <a:effectLst/>
              </a:rPr>
              <a:t> historical trends and evaluating how energy transition strategies impact budget allocations. This approach provides a basis for understanding the government's financial commitment to the energy sector.</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29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3200" b="0" i="0" u="none" strike="noStrike">
                <a:solidFill>
                  <a:srgbClr val="000000"/>
                </a:solidFill>
                <a:effectLst/>
              </a:rPr>
              <a:t>State-Owned Enterprises, or SOEs, are instrumental in funding energy infrastructure, and their Internal Cash Generation, or ICG, constitutes the second major funding component.</a:t>
            </a:r>
          </a:p>
          <a:p>
            <a:pPr algn="l"/>
            <a:endParaRPr lang="en-GB" sz="3200" b="0" i="0" u="none" strike="noStrike">
              <a:solidFill>
                <a:srgbClr val="000000"/>
              </a:solidFill>
              <a:effectLst/>
            </a:endParaRPr>
          </a:p>
          <a:p>
            <a:pPr algn="l"/>
            <a:r>
              <a:rPr lang="en-GB" sz="3200" b="0" i="0" u="none" strike="noStrike">
                <a:solidFill>
                  <a:srgbClr val="000000"/>
                </a:solidFill>
                <a:effectLst/>
              </a:rPr>
              <a:t>SOEs are essential to many national power sectors, managing everything from generation and transmission to distribution. Their ability to finance infrastructure projects often hinges on the cashflows they generate from their operations. This cash is used to cover operational expenses, invest in new capital projects, and repay loans and bonds.</a:t>
            </a:r>
          </a:p>
          <a:p>
            <a:pPr algn="l"/>
            <a:endParaRPr lang="en-GB" sz="3200" b="0" i="0" u="none" strike="noStrike">
              <a:solidFill>
                <a:srgbClr val="000000"/>
              </a:solidFill>
              <a:effectLst/>
            </a:endParaRPr>
          </a:p>
          <a:p>
            <a:pPr algn="l"/>
            <a:r>
              <a:rPr lang="en-GB" sz="3200" b="0" i="0" u="none" strike="noStrike">
                <a:solidFill>
                  <a:srgbClr val="000000"/>
                </a:solidFill>
                <a:effectLst/>
              </a:rPr>
              <a:t>Sources of cashflow for SOEs include revenues from electricity tariffs, service charges, and government subsidies. These subsidies are particularly important for funding strategic or unprofitable projects that are critical for public welfare. Additionally, SOEs often raise funds through debt instruments such as loans and bonds, which are repaid using operational revenues.</a:t>
            </a:r>
          </a:p>
          <a:p>
            <a:pPr algn="l"/>
            <a:endParaRPr lang="en-GB" sz="3200" b="0" i="0" u="none" strike="noStrike">
              <a:solidFill>
                <a:srgbClr val="000000"/>
              </a:solidFill>
              <a:effectLst/>
            </a:endParaRPr>
          </a:p>
          <a:p>
            <a:pPr algn="l"/>
            <a:r>
              <a:rPr lang="en-GB" sz="3200" b="0" i="0" u="none" strike="noStrike">
                <a:solidFill>
                  <a:srgbClr val="000000"/>
                </a:solidFill>
                <a:effectLst/>
              </a:rPr>
              <a:t>However, generating sufficient cashflows can be challenging. SOEs face pressures from rising operational costs, tariff limitations, and delayed payments. Strengthening ICG is essential to ensure that SOEs can effectively support the energy transition without compromising their financial stability.</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078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a:solidFill>
                  <a:srgbClr val="000000"/>
                </a:solidFill>
                <a:effectLst/>
              </a:rPr>
              <a:t>Free Cash Flow to Firm (FCFF)</a:t>
            </a:r>
            <a:r>
              <a:rPr lang="en-GB" b="0" i="0" u="none" strike="noStrike">
                <a:solidFill>
                  <a:srgbClr val="000000"/>
                </a:solidFill>
                <a:effectLst/>
              </a:rPr>
              <a:t> is the key metric used in </a:t>
            </a:r>
            <a:r>
              <a:rPr lang="en-GB" b="0" i="0" u="none" strike="noStrike" err="1">
                <a:solidFill>
                  <a:srgbClr val="000000"/>
                </a:solidFill>
                <a:effectLst/>
              </a:rPr>
              <a:t>MINFin</a:t>
            </a:r>
            <a:r>
              <a:rPr lang="en-GB" b="0" i="0" u="none" strike="noStrike">
                <a:solidFill>
                  <a:srgbClr val="000000"/>
                </a:solidFill>
                <a:effectLst/>
              </a:rPr>
              <a:t> to assess how much funding an SOE can contribute to the energy sector.</a:t>
            </a:r>
          </a:p>
          <a:p>
            <a:pPr algn="l"/>
            <a:endParaRPr lang="en-GB" b="0" i="0" u="none" strike="noStrike">
              <a:solidFill>
                <a:srgbClr val="000000"/>
              </a:solidFill>
              <a:effectLst/>
            </a:endParaRPr>
          </a:p>
          <a:p>
            <a:pPr algn="l"/>
            <a:r>
              <a:rPr lang="en-GB" b="0" i="0" u="none" strike="noStrike">
                <a:solidFill>
                  <a:srgbClr val="000000"/>
                </a:solidFill>
                <a:effectLst/>
              </a:rPr>
              <a:t>FCFF measures the cash generated from the company’s core operations </a:t>
            </a:r>
            <a:r>
              <a:rPr lang="en-GB" b="1" i="0" u="none" strike="noStrike">
                <a:solidFill>
                  <a:srgbClr val="000000"/>
                </a:solidFill>
                <a:effectLst/>
              </a:rPr>
              <a:t>after covering operating expenses, working capital needs, and necessary capital expenditures</a:t>
            </a:r>
            <a:r>
              <a:rPr lang="en-GB" b="0" i="0" u="none" strike="noStrike">
                <a:solidFill>
                  <a:srgbClr val="000000"/>
                </a:solidFill>
                <a:effectLst/>
              </a:rPr>
              <a:t>. This metric is an essential indicator of financial health and reflects the SOE’s capacity to fund future investments.</a:t>
            </a:r>
          </a:p>
          <a:p>
            <a:pPr algn="l"/>
            <a:endParaRPr lang="en-GB" b="0" i="0" u="none" strike="noStrike">
              <a:solidFill>
                <a:srgbClr val="000000"/>
              </a:solidFill>
              <a:effectLst/>
            </a:endParaRPr>
          </a:p>
          <a:p>
            <a:pPr algn="l"/>
            <a:r>
              <a:rPr lang="en-GB" b="0" i="0" u="none" strike="noStrike">
                <a:solidFill>
                  <a:srgbClr val="000000"/>
                </a:solidFill>
                <a:effectLst/>
              </a:rPr>
              <a:t>Beyond FCFF, other factors also influence an SOE’s ability to finance projects. These include the capital expenditure requirements for new infrastructure, debt service obligations on existing loans, and government-provided capital subsidies. Together, these elements determine the overall financial flexibility of SOEs and their ability to support the energy transition.</a:t>
            </a:r>
          </a:p>
          <a:p>
            <a:pPr algn="l"/>
            <a:endParaRPr lang="en-GB" b="0" i="0" u="none" strike="noStrike">
              <a:solidFill>
                <a:srgbClr val="000000"/>
              </a:solidFill>
              <a:effectLst/>
            </a:endParaRPr>
          </a:p>
          <a:p>
            <a:pPr algn="l"/>
            <a:r>
              <a:rPr lang="en-GB" b="0" i="0" u="none" strike="noStrike">
                <a:solidFill>
                  <a:srgbClr val="000000"/>
                </a:solidFill>
                <a:effectLst/>
              </a:rPr>
              <a:t>SOEs that consistently generate robust FCFF are better positioned to invest in renewable energy projects, grid upgrades, and other clean energy initiatives. Conversely, those with limited FCFF may struggle to meet their investment needs, potentially hindering progress toward energy transition goals.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39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FCFF measures the cash generated from the company’s core operations </a:t>
            </a:r>
            <a:r>
              <a:rPr lang="en-GB" b="1" i="0" u="none" strike="noStrike">
                <a:solidFill>
                  <a:srgbClr val="000000"/>
                </a:solidFill>
                <a:effectLst/>
              </a:rPr>
              <a:t>after covering operating expenses, working capital adjustments, and the necessary capital expenditures required to maintain and expand its infrastructure</a:t>
            </a:r>
            <a:r>
              <a:rPr lang="en-GB" b="0" i="0" u="none" strike="noStrike">
                <a:solidFill>
                  <a:srgbClr val="000000"/>
                </a:solidFill>
                <a:effectLst/>
              </a:rPr>
              <a:t>. This metric provides a clear picture of the cash available for reinvestment in initiatives such as renewable energy projects, grid upgrades, and other clean energy advancements.</a:t>
            </a:r>
          </a:p>
          <a:p>
            <a:pPr algn="l"/>
            <a:endParaRPr lang="en-GB" b="0" i="0" u="none" strike="noStrike">
              <a:solidFill>
                <a:srgbClr val="000000"/>
              </a:solidFill>
              <a:effectLst/>
            </a:endParaRPr>
          </a:p>
          <a:p>
            <a:pPr algn="l"/>
            <a:r>
              <a:rPr lang="en-GB" b="0" i="0" u="none" strike="noStrike">
                <a:solidFill>
                  <a:srgbClr val="000000"/>
                </a:solidFill>
                <a:effectLst/>
              </a:rPr>
              <a:t>If detailed financial statements are unavailable, FCFF can be derived from the Income Statement and Balance Sheet using the extended formula shown in the slide:</a:t>
            </a:r>
          </a:p>
          <a:p>
            <a:pPr algn="l">
              <a:buFont typeface="Arial" panose="020B0604020202020204" pitchFamily="34" charset="0"/>
              <a:buChar char="•"/>
            </a:pP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NOPAT (Net Operating Profit After Taxes):</a:t>
            </a:r>
            <a:r>
              <a:rPr lang="en-GB" b="0" i="0" u="none" strike="noStrike">
                <a:solidFill>
                  <a:srgbClr val="000000"/>
                </a:solidFill>
                <a:effectLst/>
              </a:rPr>
              <a:t> Reflects the company’s operational profitability after taxes.</a:t>
            </a:r>
          </a:p>
          <a:p>
            <a:pPr algn="l">
              <a:buFont typeface="Arial" panose="020B0604020202020204" pitchFamily="34" charset="0"/>
              <a:buChar char="•"/>
            </a:pPr>
            <a:r>
              <a:rPr lang="en-GB" b="1" i="0" u="none" strike="noStrike">
                <a:solidFill>
                  <a:srgbClr val="000000"/>
                </a:solidFill>
                <a:effectLst/>
              </a:rPr>
              <a:t>Non-Cash Expenses:</a:t>
            </a:r>
            <a:r>
              <a:rPr lang="en-GB" b="0" i="0" u="none" strike="noStrike">
                <a:solidFill>
                  <a:srgbClr val="000000"/>
                </a:solidFill>
                <a:effectLst/>
              </a:rPr>
              <a:t> Items such as depreciation and amortization are added back since they do not represent actual cash outflows.</a:t>
            </a:r>
          </a:p>
          <a:p>
            <a:pPr algn="l">
              <a:buFont typeface="Arial" panose="020B0604020202020204" pitchFamily="34" charset="0"/>
              <a:buChar char="•"/>
            </a:pPr>
            <a:r>
              <a:rPr lang="en-GB" b="1" i="0" u="none" strike="noStrike">
                <a:solidFill>
                  <a:srgbClr val="000000"/>
                </a:solidFill>
                <a:effectLst/>
              </a:rPr>
              <a:t>Increase in Working Capital:</a:t>
            </a:r>
            <a:r>
              <a:rPr lang="en-GB" b="0" i="0" u="none" strike="noStrike">
                <a:solidFill>
                  <a:srgbClr val="000000"/>
                </a:solidFill>
                <a:effectLst/>
              </a:rPr>
              <a:t> Accounts for changes in the funds needed to support day-to-day operations.</a:t>
            </a:r>
          </a:p>
          <a:p>
            <a:pPr algn="l">
              <a:buFont typeface="Arial" panose="020B0604020202020204" pitchFamily="34" charset="0"/>
              <a:buChar char="•"/>
            </a:pPr>
            <a:r>
              <a:rPr lang="en-GB" b="1" i="0" u="none" strike="noStrike">
                <a:solidFill>
                  <a:srgbClr val="000000"/>
                </a:solidFill>
                <a:effectLst/>
              </a:rPr>
              <a:t>Capital Expenditures:</a:t>
            </a:r>
            <a:r>
              <a:rPr lang="en-GB" b="0" i="0" u="none" strike="noStrike">
                <a:solidFill>
                  <a:srgbClr val="000000"/>
                </a:solidFill>
                <a:effectLst/>
              </a:rPr>
              <a:t> Capture the investments made in maintaining and growing the company’s infrastructure.</a:t>
            </a:r>
          </a:p>
          <a:p>
            <a:pPr algn="l"/>
            <a:endParaRPr lang="en-GB" b="0" i="0" u="none" strike="noStrike">
              <a:solidFill>
                <a:srgbClr val="000000"/>
              </a:solidFill>
              <a:effectLst/>
            </a:endParaRPr>
          </a:p>
          <a:p>
            <a:pPr algn="l"/>
            <a:r>
              <a:rPr lang="en-GB" b="0" i="0" u="none" strike="noStrike">
                <a:solidFill>
                  <a:srgbClr val="000000"/>
                </a:solidFill>
                <a:effectLst/>
              </a:rPr>
              <a:t>Accurately calculating FCFF allows policymakers and stakeholders to assess how much funding SOEs have available to allocate toward clean energy initiatives and other future projects without compromising their financial stability.</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46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Unlike other funding modalities that project future cashflows using CAGRs, the estimation of the annual growth rate of SOE cashflows in the power sector by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incorporates a combination of economic growth, energy demand elasticity, and real energy price changes.</a:t>
                </a:r>
              </a:p>
              <a:p>
                <a:endParaRPr lang="en-GB"/>
              </a:p>
              <a:p>
                <a:r>
                  <a:rPr lang="en-GB"/>
                  <a:t>This formula projects the annual growth rate of State-Owned Enterprise (SOE) cashflows in the power sector by integrating three critical macroeconomic and sectoral drivers. </a:t>
                </a:r>
              </a:p>
              <a:p>
                <a:endParaRPr lang="en-GB"/>
              </a:p>
              <a:p>
                <a:r>
                  <a:rPr lang="en-GB"/>
                  <a:t>The term </a:t>
                </a:r>
                <a14:m>
                  <m:oMath xmlns:m="http://schemas.openxmlformats.org/officeDocument/2006/math">
                    <m:r>
                      <a:rPr lang="en-GB" sz="1200" b="0" i="1">
                        <a:solidFill>
                          <a:srgbClr val="002060"/>
                        </a:solidFill>
                        <a:latin typeface="Cambria Math" panose="02040503050406030204" pitchFamily="18" charset="0"/>
                      </a:rPr>
                      <m:t>1+</m:t>
                    </m:r>
                    <m:d>
                      <m:dPr>
                        <m:ctrlPr>
                          <a:rPr lang="en-GB" sz="1200" b="0" i="1">
                            <a:solidFill>
                              <a:srgbClr val="002060"/>
                            </a:solidFill>
                            <a:latin typeface="Cambria Math" panose="02040503050406030204" pitchFamily="18" charset="0"/>
                          </a:rPr>
                        </m:ctrlPr>
                      </m:dPr>
                      <m:e>
                        <m:r>
                          <a:rPr lang="en-GB" sz="1200" b="0" i="1">
                            <a:solidFill>
                              <a:srgbClr val="002060"/>
                            </a:solidFill>
                            <a:latin typeface="Cambria Math" panose="02040503050406030204" pitchFamily="18" charset="0"/>
                          </a:rPr>
                          <m:t>𝐺𝐷𝑃</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𝐴𝑛𝑛𝑢𝑎𝑙</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𝐺𝑟𝑜𝑤𝑡h</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𝑅𝑎𝑡𝑒</m:t>
                        </m:r>
                        <m:r>
                          <a:rPr lang="en-GB" sz="1200" b="0" i="1">
                            <a:solidFill>
                              <a:srgbClr val="002060"/>
                            </a:solidFill>
                            <a:latin typeface="Cambria Math" panose="02040503050406030204" pitchFamily="18" charset="0"/>
                          </a:rPr>
                          <m:t> </m:t>
                        </m:r>
                        <m:d>
                          <m:dPr>
                            <m:ctrlPr>
                              <a:rPr lang="en-GB" sz="1200" b="0" i="1">
                                <a:solidFill>
                                  <a:srgbClr val="002060"/>
                                </a:solidFill>
                                <a:latin typeface="Cambria Math" panose="02040503050406030204" pitchFamily="18" charset="0"/>
                              </a:rPr>
                            </m:ctrlPr>
                          </m:dPr>
                          <m:e>
                            <m:r>
                              <a:rPr lang="en-GB" sz="1200" b="0" i="1">
                                <a:solidFill>
                                  <a:srgbClr val="002060"/>
                                </a:solidFill>
                                <a:latin typeface="Cambria Math" panose="02040503050406030204" pitchFamily="18" charset="0"/>
                              </a:rPr>
                              <m:t>%</m:t>
                            </m:r>
                          </m:e>
                        </m:d>
                        <m:r>
                          <a:rPr lang="en-GB" sz="1200" b="0" i="1">
                            <a:solidFill>
                              <a:srgbClr val="002060"/>
                            </a:solidFill>
                            <a:latin typeface="Cambria Math" panose="02040503050406030204" pitchFamily="18" charset="0"/>
                          </a:rPr>
                          <m:t>∗</m:t>
                        </m:r>
                        <m:r>
                          <a:rPr lang="en-GB" sz="1200" b="0" i="1">
                            <a:solidFill>
                              <a:srgbClr val="002060"/>
                            </a:solidFill>
                            <a:latin typeface="Cambria Math" panose="02040503050406030204" pitchFamily="18" charset="0"/>
                          </a:rPr>
                          <m:t>𝐼𝑛𝑐𝑜𝑚𝑒</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𝐸𝑙𝑎𝑠𝑡𝑖𝑐𝑖𝑡𝑦</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𝑜𝑓</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𝐸𝑛𝑒𝑟𝑔𝑦</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𝐷𝑒𝑚𝑎𝑛𝑑</m:t>
                        </m:r>
                      </m:e>
                    </m:d>
                    <m:r>
                      <a:rPr lang="en-GB" sz="1200" b="0" i="1">
                        <a:solidFill>
                          <a:srgbClr val="002060"/>
                        </a:solidFill>
                        <a:latin typeface="Cambria Math" panose="02040503050406030204" pitchFamily="18" charset="0"/>
                      </a:rPr>
                      <m:t> </m:t>
                    </m:r>
                  </m:oMath>
                </a14:m>
                <a:r>
                  <a:rPr lang="en-GB"/>
                  <a:t>captures the combined effect of GDP growth and income elasticity of energy demand,</a:t>
                </a:r>
                <a:r>
                  <a:rPr lang="en-GB" baseline="0"/>
                  <a:t> </a:t>
                </a:r>
                <a:r>
                  <a:rPr lang="en-GB"/>
                  <a:t>reflecting how increases in economic output drive energy demand and, consequently, revenues. </a:t>
                </a:r>
              </a:p>
              <a:p>
                <a:endParaRPr lang="en-GB"/>
              </a:p>
              <a:p>
                <a:r>
                  <a:rPr lang="en-GB"/>
                  <a:t>The factor </a:t>
                </a:r>
                <a14:m>
                  <m:oMath xmlns:m="http://schemas.openxmlformats.org/officeDocument/2006/math">
                    <m:d>
                      <m:dPr>
                        <m:ctrlPr>
                          <a:rPr lang="en-GB" sz="1200" b="0" i="1">
                            <a:solidFill>
                              <a:srgbClr val="002060"/>
                            </a:solidFill>
                            <a:latin typeface="Cambria Math" panose="02040503050406030204" pitchFamily="18" charset="0"/>
                          </a:rPr>
                        </m:ctrlPr>
                      </m:dPr>
                      <m:e>
                        <m:r>
                          <a:rPr lang="en-GB" sz="1200" b="0" i="1">
                            <a:solidFill>
                              <a:srgbClr val="002060"/>
                            </a:solidFill>
                            <a:latin typeface="Cambria Math" panose="02040503050406030204" pitchFamily="18" charset="0"/>
                          </a:rPr>
                          <m:t>1+</m:t>
                        </m:r>
                        <m:r>
                          <a:rPr lang="en-GB" sz="1200" b="0" i="1">
                            <a:solidFill>
                              <a:srgbClr val="002060"/>
                            </a:solidFill>
                            <a:latin typeface="Cambria Math" panose="02040503050406030204" pitchFamily="18" charset="0"/>
                          </a:rPr>
                          <m:t>𝐶𝐴𝐺𝑅</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𝑜𝑓</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𝑅𝑒𝑎𝑙</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𝐸𝑛𝑒𝑟𝑔𝑦</m:t>
                        </m:r>
                        <m:r>
                          <a:rPr lang="en-GB" sz="1200" b="0" i="1">
                            <a:solidFill>
                              <a:srgbClr val="002060"/>
                            </a:solidFill>
                            <a:latin typeface="Cambria Math" panose="02040503050406030204" pitchFamily="18" charset="0"/>
                          </a:rPr>
                          <m:t> </m:t>
                        </m:r>
                        <m:r>
                          <a:rPr lang="en-GB" sz="1200" b="0" i="1">
                            <a:solidFill>
                              <a:srgbClr val="002060"/>
                            </a:solidFill>
                            <a:latin typeface="Cambria Math" panose="02040503050406030204" pitchFamily="18" charset="0"/>
                          </a:rPr>
                          <m:t>𝑃𝑟𝑖𝑐𝑒</m:t>
                        </m:r>
                      </m:e>
                    </m:d>
                  </m:oMath>
                </a14:m>
                <a:r>
                  <a:rPr lang="en-GB"/>
                  <a:t> incorporates the impact of changes in real energy prices,</a:t>
                </a:r>
                <a:r>
                  <a:rPr lang="en-GB" baseline="0"/>
                  <a:t> </a:t>
                </a:r>
                <a:r>
                  <a:rPr lang="en-GB"/>
                  <a:t>adjusting for price-driven revenue changes. </a:t>
                </a:r>
              </a:p>
              <a:p>
                <a:endParaRPr lang="en-GB"/>
              </a:p>
              <a:p>
                <a:r>
                  <a:rPr lang="en-GB"/>
                  <a:t>By multiplying these components and subtracting 1, the formula provides the net projected annual growth rate, accounting for both demand-side and price-driven influences on cashflows. This approach allows for a structured, data-driven estimation of SOE financial performance under varying economic and market conditions.</a:t>
                </a:r>
              </a:p>
              <a:p>
                <a:endParaRPr lang="en-GB"/>
              </a:p>
              <a:p>
                <a:r>
                  <a:rPr lang="en-GB"/>
                  <a:t>In simple terms, this formula estimates the annual growth rate of SOE cashflows in the power sector by combining the effects of economic growth, energy demand elasticity, and real energy price changes.</a:t>
                </a:r>
              </a:p>
            </p:txBody>
          </p:sp>
        </mc:Choice>
        <mc:Fallback xmlns="">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Unlike other funding modalities that project future cashflows using CAGRs, the estimation of the annual growth rate of SOE cashflows in the power sector by </a:t>
                </a:r>
                <a:r>
                  <a:rPr lang="en-GB" sz="1200" err="1">
                    <a:latin typeface="Open Sans" panose="020B0606030504020204" pitchFamily="34" charset="0"/>
                    <a:ea typeface="Open Sans" panose="020B0606030504020204" pitchFamily="34" charset="0"/>
                    <a:cs typeface="Open Sans" panose="020B0606030504020204" pitchFamily="34" charset="0"/>
                  </a:rPr>
                  <a:t>MINFin</a:t>
                </a:r>
                <a:r>
                  <a:rPr lang="en-GB" sz="1200">
                    <a:latin typeface="Open Sans" panose="020B0606030504020204" pitchFamily="34" charset="0"/>
                    <a:ea typeface="Open Sans" panose="020B0606030504020204" pitchFamily="34" charset="0"/>
                    <a:cs typeface="Open Sans" panose="020B0606030504020204" pitchFamily="34" charset="0"/>
                  </a:rPr>
                  <a:t> incorporates a combination of economic growth, energy demand elasticity, and real energy price changes.</a:t>
                </a:r>
              </a:p>
              <a:p>
                <a:endParaRPr lang="en-GB"/>
              </a:p>
              <a:p>
                <a:r>
                  <a:rPr lang="en-GB"/>
                  <a:t>This formula projects the annual growth rate of State-Owned Enterprise (SOE) cashflows in the power sector by integrating three critical macroeconomic and sectoral drivers. </a:t>
                </a:r>
              </a:p>
              <a:p>
                <a:endParaRPr lang="en-GB"/>
              </a:p>
              <a:p>
                <a:r>
                  <a:rPr lang="en-GB"/>
                  <a:t>The term </a:t>
                </a:r>
                <a:r>
                  <a:rPr lang="en-GB" sz="1200" b="0" i="0">
                    <a:solidFill>
                      <a:srgbClr val="002060"/>
                    </a:solidFill>
                    <a:latin typeface="Cambria Math" panose="02040503050406030204" pitchFamily="18" charset="0"/>
                  </a:rPr>
                  <a:t>1+(𝐺𝐷𝑃 𝐴𝑛𝑛𝑢𝑎𝑙 𝐺𝑟𝑜𝑤𝑡ℎ 𝑅𝑎𝑡𝑒 (%)∗𝐼𝑛𝑐𝑜𝑚𝑒 𝐸𝑙𝑎𝑠𝑡𝑖𝑐𝑖𝑡𝑦 𝑜𝑓 𝐸𝑛𝑒𝑟𝑔𝑦 𝐷𝑒𝑚𝑎𝑛𝑑)  </a:t>
                </a:r>
                <a:r>
                  <a:rPr lang="en-GB"/>
                  <a:t>captures the combined effect of GDP growth and income elasticity of energy demand,</a:t>
                </a:r>
                <a:r>
                  <a:rPr lang="en-GB" baseline="0"/>
                  <a:t> </a:t>
                </a:r>
                <a:r>
                  <a:rPr lang="en-GB"/>
                  <a:t>reflecting how increases in economic output drive energy demand and, consequently, revenues. </a:t>
                </a:r>
              </a:p>
              <a:p>
                <a:endParaRPr lang="en-GB"/>
              </a:p>
              <a:p>
                <a:r>
                  <a:rPr lang="en-GB"/>
                  <a:t>The factor </a:t>
                </a:r>
                <a:r>
                  <a:rPr lang="en-GB" sz="1200" b="0" i="0">
                    <a:solidFill>
                      <a:srgbClr val="002060"/>
                    </a:solidFill>
                    <a:latin typeface="Cambria Math" panose="02040503050406030204" pitchFamily="18" charset="0"/>
                  </a:rPr>
                  <a:t>(1+𝐶𝐴𝐺𝑅 𝑜𝑓 𝑅𝑒𝑎𝑙 𝐸𝑛𝑒𝑟𝑔𝑦 𝑃𝑟𝑖𝑐𝑒)</a:t>
                </a:r>
                <a:r>
                  <a:rPr lang="en-GB"/>
                  <a:t> incorporates the impact of changes in real energy prices,</a:t>
                </a:r>
                <a:r>
                  <a:rPr lang="en-GB" baseline="0"/>
                  <a:t> </a:t>
                </a:r>
                <a:r>
                  <a:rPr lang="en-GB"/>
                  <a:t>adjusting for price-driven revenue changes. </a:t>
                </a:r>
              </a:p>
              <a:p>
                <a:endParaRPr lang="en-GB"/>
              </a:p>
              <a:p>
                <a:r>
                  <a:rPr lang="en-GB"/>
                  <a:t>By multiplying these components and subtracting 1, the formula provides the net projected annual growth rate, accounting for both demand-side and price-driven influences on cashflows. This approach allows for a structured, data-driven estimation of SOE financial performance under varying economic and market conditions.</a:t>
                </a:r>
              </a:p>
              <a:p>
                <a:endParaRPr lang="en-GB"/>
              </a:p>
              <a:p>
                <a:r>
                  <a:rPr lang="en-GB"/>
                  <a:t>In simple terms, this formula estimates the annual growth rate of SOE cashflows in the power sector by combining the effects of economic growth, energy demand elasticity, and real energy price changes.</a:t>
                </a:r>
              </a:p>
            </p:txBody>
          </p:sp>
        </mc:Fallback>
      </mc:AlternateContent>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206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Despite their critical role, SOEs face several challenges that threaten their financial sustainability:</a:t>
            </a:r>
          </a:p>
          <a:p>
            <a:pPr algn="l">
              <a:buFont typeface="+mj-lt"/>
              <a:buAutoNum type="arabicPeriod"/>
            </a:pPr>
            <a:r>
              <a:rPr lang="en-GB" b="1" i="0" u="none" strike="noStrike">
                <a:solidFill>
                  <a:srgbClr val="000000"/>
                </a:solidFill>
                <a:effectLst/>
              </a:rPr>
              <a:t>Operational Efficiency</a:t>
            </a:r>
            <a:r>
              <a:rPr lang="en-GB" b="0" i="0" u="none" strike="noStrike">
                <a:solidFill>
                  <a:srgbClr val="000000"/>
                </a:solidFill>
                <a:effectLst/>
              </a:rPr>
              <a:t>: High costs and energy losses—whether technical or commercial—reduce cashflows and profitability.</a:t>
            </a:r>
          </a:p>
          <a:p>
            <a:pPr algn="l">
              <a:buFont typeface="+mj-lt"/>
              <a:buAutoNum type="arabicPeriod"/>
            </a:pPr>
            <a:r>
              <a:rPr lang="en-GB" b="1" i="0" u="none" strike="noStrike">
                <a:solidFill>
                  <a:srgbClr val="000000"/>
                </a:solidFill>
                <a:effectLst/>
              </a:rPr>
              <a:t>Revenue Collection</a:t>
            </a:r>
            <a:r>
              <a:rPr lang="en-GB" b="0" i="0" u="none" strike="noStrike">
                <a:solidFill>
                  <a:srgbClr val="000000"/>
                </a:solidFill>
                <a:effectLst/>
              </a:rPr>
              <a:t>: Delayed payments from customers or government departments slow cash inflows.</a:t>
            </a:r>
          </a:p>
          <a:p>
            <a:pPr algn="l">
              <a:buFont typeface="+mj-lt"/>
              <a:buAutoNum type="arabicPeriod"/>
            </a:pPr>
            <a:r>
              <a:rPr lang="en-GB" b="1" i="0" u="none" strike="noStrike">
                <a:solidFill>
                  <a:srgbClr val="000000"/>
                </a:solidFill>
                <a:effectLst/>
              </a:rPr>
              <a:t>Tariff Adjustments</a:t>
            </a:r>
            <a:r>
              <a:rPr lang="en-GB" b="0" i="0" u="none" strike="noStrike">
                <a:solidFill>
                  <a:srgbClr val="000000"/>
                </a:solidFill>
                <a:effectLst/>
              </a:rPr>
              <a:t>: Regulatory delays in updating tariffs can limit revenue growth, especially during periods of inflation.</a:t>
            </a:r>
          </a:p>
          <a:p>
            <a:pPr algn="l">
              <a:buFont typeface="+mj-lt"/>
              <a:buAutoNum type="arabicPeriod"/>
            </a:pPr>
            <a:r>
              <a:rPr lang="en-GB" b="1" i="0" u="none" strike="noStrike">
                <a:solidFill>
                  <a:srgbClr val="000000"/>
                </a:solidFill>
                <a:effectLst/>
              </a:rPr>
              <a:t>Government Subsidies</a:t>
            </a:r>
            <a:r>
              <a:rPr lang="en-GB" b="0" i="0" u="none" strike="noStrike">
                <a:solidFill>
                  <a:srgbClr val="000000"/>
                </a:solidFill>
                <a:effectLst/>
              </a:rPr>
              <a:t>: Dependency on subsidies can destabilize cashflows if subsidies are reduced or delayed.</a:t>
            </a:r>
          </a:p>
          <a:p>
            <a:pPr algn="l">
              <a:buFont typeface="+mj-lt"/>
              <a:buAutoNum type="arabicPeriod"/>
            </a:pPr>
            <a:r>
              <a:rPr lang="en-GB" b="1" i="0" u="none" strike="noStrike">
                <a:solidFill>
                  <a:srgbClr val="000000"/>
                </a:solidFill>
                <a:effectLst/>
              </a:rPr>
              <a:t>Debt Obligations</a:t>
            </a:r>
            <a:r>
              <a:rPr lang="en-GB" b="0" i="0" u="none" strike="noStrike">
                <a:solidFill>
                  <a:srgbClr val="000000"/>
                </a:solidFill>
                <a:effectLst/>
              </a:rPr>
              <a:t>: Rising debt levels and higher interest rates can strain financial resources, limiting funds available for new projects.</a:t>
            </a:r>
          </a:p>
          <a:p>
            <a:pPr algn="l"/>
            <a:r>
              <a:rPr lang="en-GB" b="0" i="0" u="none" strike="noStrike">
                <a:solidFill>
                  <a:srgbClr val="000000"/>
                </a:solidFill>
                <a:effectLst/>
              </a:rPr>
              <a:t>Addressing these issues is critical for ensuring that SOEs can remain financially viable while supporting the energy transition.</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11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3261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84ccf13a2e4d4c0c" Type="http://schemas.openxmlformats.org/officeDocument/2006/relationships/image" Target="../media/image80.png"/><Relationship Id="R15c3852fda544110" Type="http://schemas.openxmlformats.org/officeDocument/2006/relationships/image" Target="../media/image90.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16ad8439d5994700" Type="http://schemas.openxmlformats.org/officeDocument/2006/relationships/image" Target="../media/image100.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7.png"/><Relationship Id="rId4" Type="http://schemas.openxmlformats.org/officeDocument/2006/relationships/notesSlide" Target="../notesSlides/notesSlide15.xml"/><Relationship Id="Re0f46862050c4222" Type="http://schemas.openxmlformats.org/officeDocument/2006/relationships/image" Target="../media/image1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83a901c1d2624683" Type="http://schemas.openxmlformats.org/officeDocument/2006/relationships/image" Target="../media/image14.png"/><Relationship Id="R7e993ccd7b39425f" Type="http://schemas.openxmlformats.org/officeDocument/2006/relationships/image" Target="../media/image15.png"/><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5" Type="http://schemas.openxmlformats.org/officeDocument/2006/relationships/image" Target="../media/image14.emf"/><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hyperlink" Target="https://openknowledge.worldbank.org/server/api/core/bitstreams/e49473de-ad98-5d26-8add-102687c9dc80/content" TargetMode="External"/><Relationship Id="rId2" Type="http://schemas.openxmlformats.org/officeDocument/2006/relationships/hyperlink" Target="https://wwfeu.awsassets.panda.org/downloads/wwf_e3g_oci_shadow_carbon_pricing_and_mdbs_may19.pdf"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63ca8f61847f4e84" Type="http://schemas.openxmlformats.org/officeDocument/2006/relationships/image" Target="../media/image2.png"/><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0a3a53ea4c5249cb"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78282" y="4376573"/>
            <a:ext cx="4134050" cy="1819124"/>
          </a:xfrm>
          <a:prstGeom prst="rect">
            <a:avLst/>
          </a:prstGeom>
        </p:spPr>
      </p:pic>
      <p:sp>
        <p:nvSpPr>
          <p:cNvPr id="6" name="Subtitle 2">
            <a:extLst>
              <a:ext uri="{FF2B5EF4-FFF2-40B4-BE49-F238E27FC236}">
                <a16:creationId xmlns:a16="http://schemas.microsoft.com/office/drawing/2014/main" id="{1B2F6CF4-A658-EDCE-0D17-B13454B5936B}"/>
              </a:ext>
            </a:extLst>
          </p:cNvPr>
          <p:cNvSpPr txBox="1">
            <a:spLocks/>
          </p:cNvSpPr>
          <p:nvPr/>
        </p:nvSpPr>
        <p:spPr>
          <a:xfrm>
            <a:off x="653867" y="1645761"/>
            <a:ext cx="7806558" cy="1982052"/>
          </a:xfrm>
          <a:prstGeom prst="rect">
            <a:avLst/>
          </a:prstGeom>
        </p:spPr>
        <p:txBody>
          <a:bodyPr anchor="b">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Funding Baseline </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26B99236-8A51-114B-01A7-0ECA6B108283}"/>
              </a:ext>
            </a:extLst>
          </p:cNvPr>
          <p:cNvSpPr txBox="1"/>
          <p:nvPr/>
        </p:nvSpPr>
        <p:spPr>
          <a:xfrm>
            <a:off x="653867" y="1302255"/>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a:t>
            </a:r>
            <a:r>
              <a:rPr lang="en-ZA" sz="6000" b="1" spc="60" dirty="0">
                <a:solidFill>
                  <a:schemeClr val="bg1"/>
                </a:solidFill>
                <a:latin typeface="Arial Black"/>
                <a:cs typeface="Arial Black" panose="020B0604020202020204" pitchFamily="34" charset="0"/>
              </a:rPr>
              <a:t>8:</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3061FBDF-445A-5EE1-0828-30BAFD92448D}"/>
              </a:ext>
            </a:extLst>
          </p:cNvPr>
          <p:cNvSpPr txBox="1"/>
          <p:nvPr/>
        </p:nvSpPr>
        <p:spPr>
          <a:xfrm>
            <a:off x="685801" y="196281"/>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0D937-5463-025D-DB1B-A56760EE8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EC980-06E0-AE7D-27EF-EFD2D7AB1D70}"/>
              </a:ext>
            </a:extLst>
          </p:cNvPr>
          <p:cNvSpPr>
            <a:spLocks noGrp="1"/>
          </p:cNvSpPr>
          <p:nvPr>
            <p:ph type="title"/>
          </p:nvPr>
        </p:nvSpPr>
        <p:spPr/>
        <p:txBody>
          <a:bodyPr anchor="ctr"/>
          <a:lstStyle/>
          <a:p>
            <a:r>
              <a:rPr lang="en-GB">
                <a:solidFill>
                  <a:srgbClr val="C00000"/>
                </a:solidFill>
              </a:rPr>
              <a:t>(2) SOE Internal Cash Generation (ICG)</a:t>
            </a:r>
          </a:p>
        </p:txBody>
      </p:sp>
      <p:sp>
        <p:nvSpPr>
          <p:cNvPr id="3" name="Text Placeholder 2">
            <a:extLst>
              <a:ext uri="{FF2B5EF4-FFF2-40B4-BE49-F238E27FC236}">
                <a16:creationId xmlns:a16="http://schemas.microsoft.com/office/drawing/2014/main" id="{AD835155-69C3-EC33-FBD1-069A0BEA8107}"/>
              </a:ext>
            </a:extLst>
          </p:cNvPr>
          <p:cNvSpPr>
            <a:spLocks noGrp="1"/>
          </p:cNvSpPr>
          <p:nvPr>
            <p:ph type="body" idx="1"/>
          </p:nvPr>
        </p:nvSpPr>
        <p:spPr>
          <a:xfrm>
            <a:off x="838201" y="1431392"/>
            <a:ext cx="5607569" cy="4791608"/>
          </a:xfrm>
        </p:spPr>
        <p:txBody>
          <a:bodyPr anchor="ctr">
            <a:noAutofit/>
          </a:bodyPr>
          <a:lstStyle/>
          <a:p>
            <a:r>
              <a:rPr lang="en-GB" b="1">
                <a:latin typeface="Open Sans" panose="020B0606030504020204" pitchFamily="34" charset="0"/>
                <a:ea typeface="Open Sans" panose="020B0606030504020204" pitchFamily="34" charset="0"/>
                <a:cs typeface="Open Sans" panose="020B0606030504020204" pitchFamily="34" charset="0"/>
              </a:rPr>
              <a:t>SOE Cash Generation (ICG), </a:t>
            </a: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constitutes the second of the </a:t>
            </a:r>
            <a:r>
              <a:rPr lang="en-GB"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five key components </a:t>
            </a: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that contribute to the overall funding availability for the sector.</a:t>
            </a:r>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SOEs in the power sector play a central role in funding energy infrastructure investments directly from their balance sheets.</a:t>
            </a:r>
          </a:p>
          <a:p>
            <a:r>
              <a:rPr lang="en-GB">
                <a:latin typeface="Open Sans" panose="020B0606030504020204" pitchFamily="34" charset="0"/>
                <a:ea typeface="Open Sans" panose="020B0606030504020204" pitchFamily="34" charset="0"/>
                <a:cs typeface="Open Sans" panose="020B0606030504020204" pitchFamily="34" charset="0"/>
              </a:rPr>
              <a:t>Cashflows generated from core operations are essential for repaying the financing required for these projects. </a:t>
            </a:r>
          </a:p>
        </p:txBody>
      </p:sp>
      <p:pic>
        <p:nvPicPr>
          <p:cNvPr id="5" name="Picture 4" descr="A graph with green line&#10;&#10;AI-generated content may be incorrect.">
            <a:extLst>
              <a:ext uri="{FF2B5EF4-FFF2-40B4-BE49-F238E27FC236}">
                <a16:creationId xmlns:a16="http://schemas.microsoft.com/office/drawing/2014/main" id="{82B1ED72-522B-D0D3-ACD9-4F3EF66C7A5A}"/>
              </a:ext>
            </a:extLst>
          </p:cNvPr>
          <p:cNvPicPr>
            <a:picLocks noChangeAspect="1"/>
          </p:cNvPicPr>
          <p:nvPr/>
        </p:nvPicPr>
        <p:blipFill>
          <a:blip r:embed="rId5"/>
          <a:stretch>
            <a:fillRect/>
          </a:stretch>
        </p:blipFill>
        <p:spPr>
          <a:xfrm>
            <a:off x="6445770" y="1250010"/>
            <a:ext cx="5105400" cy="4889500"/>
          </a:xfrm>
          <a:prstGeom prst="rect">
            <a:avLst/>
          </a:prstGeom>
        </p:spPr>
      </p:pic>
      <p:pic>
        <p:nvPicPr>
          <p:cNvPr id="4" name="ttsmaker-file-2025-2-11-19-38-17">
            <a:hlinkClick r:id="" action="ppaction://media"/>
            <a:extLst>
              <a:ext uri="{FF2B5EF4-FFF2-40B4-BE49-F238E27FC236}">
                <a16:creationId xmlns:a16="http://schemas.microsoft.com/office/drawing/2014/main" id="{C49B40D4-11FF-B7B9-4E47-EC4FF17F0B7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47399" y="5816600"/>
            <a:ext cx="812800" cy="812800"/>
          </a:xfrm>
          <a:prstGeom prst="rect">
            <a:avLst/>
          </a:prstGeom>
        </p:spPr>
      </p:pic>
    </p:spTree>
    <p:extLst>
      <p:ext uri="{BB962C8B-B14F-4D97-AF65-F5344CB8AC3E}">
        <p14:creationId xmlns:p14="http://schemas.microsoft.com/office/powerpoint/2010/main" val="30773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2BA2-6C21-845E-7474-7B213B1FB9F5}"/>
              </a:ext>
            </a:extLst>
          </p:cNvPr>
          <p:cNvSpPr>
            <a:spLocks noGrp="1"/>
          </p:cNvSpPr>
          <p:nvPr>
            <p:ph type="title"/>
          </p:nvPr>
        </p:nvSpPr>
        <p:spPr/>
        <p:txBody>
          <a:bodyPr anchor="ctr"/>
          <a:lstStyle/>
          <a:p>
            <a:r>
              <a:rPr lang="en-GB">
                <a:solidFill>
                  <a:srgbClr val="C00000"/>
                </a:solidFill>
              </a:rPr>
              <a:t>(2) SOE Cashflows for Funding Energy Investments</a:t>
            </a:r>
          </a:p>
        </p:txBody>
      </p:sp>
      <p:sp>
        <p:nvSpPr>
          <p:cNvPr id="3" name="Text Placeholder 2">
            <a:extLst>
              <a:ext uri="{FF2B5EF4-FFF2-40B4-BE49-F238E27FC236}">
                <a16:creationId xmlns:a16="http://schemas.microsoft.com/office/drawing/2014/main" id="{B8AC40C3-304D-7F92-068E-301890CDEFC7}"/>
              </a:ext>
            </a:extLst>
          </p:cNvPr>
          <p:cNvSpPr>
            <a:spLocks noGrp="1"/>
          </p:cNvSpPr>
          <p:nvPr>
            <p:ph type="body" idx="1"/>
          </p:nvPr>
        </p:nvSpPr>
        <p:spPr>
          <a:xfrm>
            <a:off x="838201" y="1372516"/>
            <a:ext cx="10515599" cy="4993750"/>
          </a:xfrm>
        </p:spPr>
        <p:txBody>
          <a:bodyPr>
            <a:normAutofit/>
          </a:bodyPr>
          <a:lstStyle/>
          <a:p>
            <a:pPr marL="0" indent="0">
              <a:buNone/>
            </a:pPr>
            <a:r>
              <a:rPr lang="en-GB"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Free Cashflow to Firm (FCFF)</a:t>
            </a:r>
            <a:r>
              <a:rPr lang="en-GB">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 is the key metric used to assess an SOE’s contribution to funding availability within the </a:t>
            </a:r>
            <a:r>
              <a:rPr lang="en-GB" b="1" err="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MINFin</a:t>
            </a:r>
            <a:r>
              <a:rPr lang="en-GB"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 model</a:t>
            </a:r>
            <a:endParaRPr lang="en-GB">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endParaRP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While there isn't a single figure that perfectly captures a company’s ability to finance new investments, </a:t>
            </a:r>
            <a:r>
              <a:rPr lang="en-GB" b="1">
                <a:solidFill>
                  <a:schemeClr val="tx1"/>
                </a:solidFill>
                <a:latin typeface="Open Sans" panose="020B0606030504020204" pitchFamily="34" charset="0"/>
                <a:ea typeface="Open Sans" panose="020B0606030504020204" pitchFamily="34" charset="0"/>
                <a:cs typeface="Open Sans" panose="020B0606030504020204" pitchFamily="34" charset="0"/>
              </a:rPr>
              <a:t>Free Cashflow to Firm (FCFF)</a:t>
            </a:r>
            <a:r>
              <a:rPr lang="en-GB">
                <a:solidFill>
                  <a:schemeClr val="tx1"/>
                </a:solidFill>
                <a:latin typeface="Open Sans" panose="020B0606030504020204" pitchFamily="34" charset="0"/>
                <a:ea typeface="Open Sans" panose="020B0606030504020204" pitchFamily="34" charset="0"/>
                <a:cs typeface="Open Sans" panose="020B0606030504020204" pitchFamily="34" charset="0"/>
              </a:rPr>
              <a:t> is the closest proxy.</a:t>
            </a:r>
          </a:p>
          <a:p>
            <a:pPr>
              <a:buFont typeface="Arial" panose="020B0604020202020204" pitchFamily="34" charset="0"/>
              <a:buChar char="•"/>
            </a:pP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FCFF represents the cash generated from operations </a:t>
            </a:r>
            <a:r>
              <a:rPr lang="en-GB"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after adjusting for working capital needs and the capital expenditures required to maintain current operations</a:t>
            </a:r>
          </a:p>
          <a:p>
            <a:pPr>
              <a:buFont typeface="Arial" panose="020B0604020202020204" pitchFamily="34" charset="0"/>
              <a:buChar char="•"/>
            </a:pPr>
            <a:r>
              <a:rPr lang="en-GB">
                <a:latin typeface="Open Sans" panose="020B0606030504020204" pitchFamily="34" charset="0"/>
                <a:ea typeface="Open Sans" panose="020B0606030504020204" pitchFamily="34" charset="0"/>
                <a:cs typeface="Open Sans" panose="020B0606030504020204" pitchFamily="34" charset="0"/>
              </a:rPr>
              <a:t>Beyond FCFF, factors like government-provided capital subsidies and debt service obligations influence cashflow availability for repayments.</a:t>
            </a:r>
          </a:p>
        </p:txBody>
      </p:sp>
      <p:pic>
        <p:nvPicPr>
          <p:cNvPr id="4" name="ttsmaker-file-2025-2-14-13-9-28">
            <a:hlinkClick r:id="" action="ppaction://media"/>
            <a:extLst>
              <a:ext uri="{FF2B5EF4-FFF2-40B4-BE49-F238E27FC236}">
                <a16:creationId xmlns:a16="http://schemas.microsoft.com/office/drawing/2014/main" id="{FE0B9002-A49F-D12E-2A77-8AE20334CB8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399" y="5680075"/>
            <a:ext cx="812800" cy="812800"/>
          </a:xfrm>
          <a:prstGeom prst="rect">
            <a:avLst/>
          </a:prstGeom>
        </p:spPr>
      </p:pic>
    </p:spTree>
    <p:extLst>
      <p:ext uri="{BB962C8B-B14F-4D97-AF65-F5344CB8AC3E}">
        <p14:creationId xmlns:p14="http://schemas.microsoft.com/office/powerpoint/2010/main" val="189543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C9349-60F3-95B2-31D7-189C8B10A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D59FC-241F-5F4D-FC46-88B68483467F}"/>
              </a:ext>
            </a:extLst>
          </p:cNvPr>
          <p:cNvSpPr>
            <a:spLocks noGrp="1"/>
          </p:cNvSpPr>
          <p:nvPr>
            <p:ph type="title"/>
          </p:nvPr>
        </p:nvSpPr>
        <p:spPr/>
        <p:txBody>
          <a:bodyPr anchor="ctr"/>
          <a:lstStyle/>
          <a:p>
            <a:r>
              <a:rPr lang="en-GB">
                <a:solidFill>
                  <a:srgbClr val="C00000"/>
                </a:solidFill>
              </a:rPr>
              <a:t>(2) How to Derive the Free Cash Flow</a:t>
            </a:r>
          </a:p>
        </p:txBody>
      </p:sp>
      <p:sp>
        <p:nvSpPr>
          <p:cNvPr id="3" name="Text Placeholder 2">
            <a:extLst>
              <a:ext uri="{FF2B5EF4-FFF2-40B4-BE49-F238E27FC236}">
                <a16:creationId xmlns:a16="http://schemas.microsoft.com/office/drawing/2014/main" id="{DFE13C5C-9EB9-1BB0-13CA-54BE0CC55E4B}"/>
              </a:ext>
            </a:extLst>
          </p:cNvPr>
          <p:cNvSpPr>
            <a:spLocks noGrp="1"/>
          </p:cNvSpPr>
          <p:nvPr>
            <p:ph type="body" idx="1"/>
          </p:nvPr>
        </p:nvSpPr>
        <p:spPr>
          <a:xfrm>
            <a:off x="838201" y="1499125"/>
            <a:ext cx="10515599" cy="1076201"/>
          </a:xfrm>
        </p:spPr>
        <p:txBody>
          <a:bodyPr>
            <a:normAutofit/>
          </a:bodyPr>
          <a:lstStyle/>
          <a:p>
            <a:pPr marL="0" indent="0">
              <a:buNone/>
            </a:pPr>
            <a:r>
              <a:rPr lang="en-GB" b="1">
                <a:solidFill>
                  <a:schemeClr val="bg1"/>
                </a:solidFill>
                <a:highlight>
                  <a:srgbClr val="000080"/>
                </a:highlight>
              </a:rPr>
              <a:t>Free Cashflow to Firm (FCFF)</a:t>
            </a:r>
            <a:r>
              <a:rPr lang="en-GB">
                <a:solidFill>
                  <a:schemeClr val="bg1"/>
                </a:solidFill>
                <a:highlight>
                  <a:srgbClr val="000080"/>
                </a:highlight>
              </a:rPr>
              <a:t> is the key metric used to assess an SOE’s contribution to funding availability within the </a:t>
            </a:r>
            <a:r>
              <a:rPr lang="en-GB" b="1" err="1">
                <a:solidFill>
                  <a:schemeClr val="bg1"/>
                </a:solidFill>
                <a:highlight>
                  <a:srgbClr val="000080"/>
                </a:highlight>
              </a:rPr>
              <a:t>MINFin</a:t>
            </a:r>
            <a:r>
              <a:rPr lang="en-GB" b="1">
                <a:solidFill>
                  <a:schemeClr val="bg1"/>
                </a:solidFill>
                <a:highlight>
                  <a:srgbClr val="000080"/>
                </a:highlight>
              </a:rPr>
              <a:t> model</a:t>
            </a:r>
            <a:endParaRPr lang="en-GB">
              <a:solidFill>
                <a:schemeClr val="bg1"/>
              </a:solidFill>
              <a:highlight>
                <a:srgbClr val="000080"/>
              </a:highlight>
            </a:endParaRPr>
          </a:p>
          <a:p>
            <a:endParaRPr lang="en-GB"/>
          </a:p>
          <a:p>
            <a:endParaRPr lang="en-GB"/>
          </a:p>
          <a:p>
            <a:pPr marL="0" indent="0">
              <a:buNone/>
            </a:pPr>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955161B-C0CD-A3BA-10B5-379671E3E0B7}"/>
                  </a:ext>
                </a:extLst>
              </p:cNvPr>
              <p:cNvSpPr txBox="1"/>
              <p:nvPr/>
            </p:nvSpPr>
            <p:spPr>
              <a:xfrm>
                <a:off x="1550275" y="2690336"/>
                <a:ext cx="9091448" cy="738664"/>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a:solidFill>
                            <a:srgbClr val="002060"/>
                          </a:solidFill>
                          <a:latin typeface="Cambria Math" panose="02040503050406030204" pitchFamily="18" charset="0"/>
                        </a:rPr>
                        <m:t>𝑭𝒓𝒆𝒆</m:t>
                      </m:r>
                      <m:r>
                        <a:rPr lang="en-GB" sz="2400" b="1" i="1">
                          <a:solidFill>
                            <a:srgbClr val="002060"/>
                          </a:solidFill>
                          <a:latin typeface="Cambria Math" panose="02040503050406030204" pitchFamily="18" charset="0"/>
                        </a:rPr>
                        <m:t> </m:t>
                      </m:r>
                      <m:r>
                        <a:rPr lang="en-GB" sz="2400" b="1" i="1">
                          <a:solidFill>
                            <a:srgbClr val="002060"/>
                          </a:solidFill>
                          <a:latin typeface="Cambria Math" panose="02040503050406030204" pitchFamily="18" charset="0"/>
                        </a:rPr>
                        <m:t>𝑪𝒂𝒔𝒉𝒇𝒍𝒐𝒘</m:t>
                      </m:r>
                      <m:r>
                        <a:rPr lang="en-GB" sz="2400" b="1" i="1">
                          <a:solidFill>
                            <a:srgbClr val="002060"/>
                          </a:solidFill>
                          <a:latin typeface="Cambria Math" panose="02040503050406030204" pitchFamily="18" charset="0"/>
                        </a:rPr>
                        <m:t> </m:t>
                      </m:r>
                      <m:r>
                        <a:rPr lang="en-GB" sz="2400" b="1" i="1">
                          <a:solidFill>
                            <a:srgbClr val="002060"/>
                          </a:solidFill>
                          <a:latin typeface="Cambria Math" panose="02040503050406030204" pitchFamily="18" charset="0"/>
                        </a:rPr>
                        <m:t>𝒕𝒐</m:t>
                      </m:r>
                      <m:r>
                        <a:rPr lang="en-GB" sz="2400" b="1" i="1">
                          <a:solidFill>
                            <a:srgbClr val="002060"/>
                          </a:solidFill>
                          <a:latin typeface="Cambria Math" panose="02040503050406030204" pitchFamily="18" charset="0"/>
                        </a:rPr>
                        <m:t> </m:t>
                      </m:r>
                      <m:r>
                        <a:rPr lang="en-GB" sz="2400" b="1" i="1">
                          <a:solidFill>
                            <a:srgbClr val="002060"/>
                          </a:solidFill>
                          <a:latin typeface="Cambria Math" panose="02040503050406030204" pitchFamily="18" charset="0"/>
                        </a:rPr>
                        <m:t>𝑭𝒊𝒓𝒎</m:t>
                      </m:r>
                      <m:r>
                        <a:rPr lang="en-GB" sz="2400" b="1" i="1">
                          <a:solidFill>
                            <a:srgbClr val="002060"/>
                          </a:solidFill>
                          <a:latin typeface="Cambria Math" panose="02040503050406030204" pitchFamily="18" charset="0"/>
                        </a:rPr>
                        <m:t>=</m:t>
                      </m:r>
                    </m:oMath>
                  </m:oMathPara>
                </a14:m>
                <a:endParaRPr lang="en-GB" sz="2400" b="1" i="1">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400" b="0" i="1">
                          <a:solidFill>
                            <a:srgbClr val="002060"/>
                          </a:solidFill>
                          <a:latin typeface="Cambria Math" panose="02040503050406030204" pitchFamily="18" charset="0"/>
                        </a:rPr>
                        <m:t>𝑁𝑂𝑃𝐴𝑇</m:t>
                      </m:r>
                      <m:r>
                        <a:rPr lang="en-GB" sz="2400" b="0" i="1">
                          <a:solidFill>
                            <a:srgbClr val="002060"/>
                          </a:solidFill>
                          <a:latin typeface="Cambria Math" panose="02040503050406030204" pitchFamily="18" charset="0"/>
                        </a:rPr>
                        <m:t>+</m:t>
                      </m:r>
                      <m:r>
                        <a:rPr lang="en-GB" sz="2400" b="0" i="1">
                          <a:solidFill>
                            <a:srgbClr val="002060"/>
                          </a:solidFill>
                          <a:latin typeface="Cambria Math" panose="02040503050406030204" pitchFamily="18" charset="0"/>
                        </a:rPr>
                        <m:t>𝐷</m:t>
                      </m:r>
                      <m:r>
                        <a:rPr lang="en-GB" sz="2400" b="0" i="1">
                          <a:solidFill>
                            <a:srgbClr val="002060"/>
                          </a:solidFill>
                          <a:latin typeface="Cambria Math" panose="02040503050406030204" pitchFamily="18" charset="0"/>
                        </a:rPr>
                        <m:t>&amp;</m:t>
                      </m:r>
                      <m:r>
                        <a:rPr lang="en-GB" sz="2400" b="0" i="1">
                          <a:solidFill>
                            <a:srgbClr val="002060"/>
                          </a:solidFill>
                          <a:latin typeface="Cambria Math" panose="02040503050406030204" pitchFamily="18" charset="0"/>
                        </a:rPr>
                        <m:t>𝐴</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𝐶𝐴𝑃𝐸𝑋</m:t>
                      </m:r>
                      <m:r>
                        <a:rPr lang="en-GB" sz="2400" b="0" i="1">
                          <a:solidFill>
                            <a:srgbClr val="002060"/>
                          </a:solidFill>
                          <a:latin typeface="Cambria Math" panose="02040503050406030204" pitchFamily="18" charset="0"/>
                        </a:rPr>
                        <m:t> − ∆</m:t>
                      </m:r>
                      <m:r>
                        <a:rPr lang="en-GB" sz="2400" b="0" i="1">
                          <a:solidFill>
                            <a:srgbClr val="002060"/>
                          </a:solidFill>
                          <a:latin typeface="Cambria Math" panose="02040503050406030204" pitchFamily="18" charset="0"/>
                          <a:ea typeface="Cambria Math" panose="02040503050406030204" pitchFamily="18" charset="0"/>
                        </a:rPr>
                        <m:t>𝑁𝑒𝑡𝑊𝐶</m:t>
                      </m:r>
                    </m:oMath>
                  </m:oMathPara>
                </a14:m>
                <a:endParaRPr lang="en-GB" sz="2400">
                  <a:solidFill>
                    <a:srgbClr val="002060"/>
                  </a:solidFill>
                </a:endParaRPr>
              </a:p>
            </p:txBody>
          </p:sp>
        </mc:Choice>
        <mc:Fallback xmlns="">
          <p:sp>
            <p:nvSpPr>
              <p:cNvPr id="5" name="TextBox 4">
                <a:extLst>
                  <a:ext uri="{FF2B5EF4-FFF2-40B4-BE49-F238E27FC236}">
                    <a16:creationId xmlns:a16="http://schemas.microsoft.com/office/drawing/2014/main" id="{C955161B-C0CD-A3BA-10B5-379671E3E0B7}"/>
                  </a:ext>
                </a:extLst>
              </p:cNvPr>
              <p:cNvSpPr txBox="1">
                <a:spLocks noRot="1" noChangeAspect="1" noMove="1" noResize="1" noEditPoints="1" noAdjustHandles="1" noChangeArrowheads="1" noChangeShapeType="1" noTextEdit="1"/>
              </p:cNvSpPr>
              <p:nvPr/>
            </p:nvSpPr>
            <p:spPr>
              <a:xfrm>
                <a:off x="1550275" y="2690336"/>
                <a:ext cx="9091448" cy="738664"/>
              </a:xfrm>
              <a:prstGeom prst="rect">
                <a:avLst/>
              </a:prstGeom>
              <a:blipFill>
                <a:blip r:embed="R84ccf13a2e4d4c0c"/>
                <a:stretch>
                  <a:fillRect t="-5000" b="-18333"/>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5FDD99B8-302A-BAFE-CF88-AA525C203E6C}"/>
              </a:ext>
            </a:extLst>
          </p:cNvPr>
          <p:cNvSpPr txBox="1"/>
          <p:nvPr/>
        </p:nvSpPr>
        <p:spPr>
          <a:xfrm>
            <a:off x="1097266" y="3709326"/>
            <a:ext cx="984565" cy="400110"/>
          </a:xfrm>
          <a:prstGeom prst="rect">
            <a:avLst/>
          </a:prstGeom>
          <a:noFill/>
        </p:spPr>
        <p:txBody>
          <a:bodyPr wrap="none" rtlCol="0">
            <a:spAutoFit/>
          </a:bodyPr>
          <a:lstStyle/>
          <a:p>
            <a:r>
              <a:rPr lang="en-GB" sz="2000" dirty="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8B5A5E-BEA9-5D22-1EE9-3BF5FA6781D1}"/>
                  </a:ext>
                </a:extLst>
              </p:cNvPr>
              <p:cNvSpPr txBox="1"/>
              <p:nvPr/>
            </p:nvSpPr>
            <p:spPr>
              <a:xfrm>
                <a:off x="1550275" y="4426568"/>
                <a:ext cx="9091448" cy="1323439"/>
              </a:xfrm>
              <a:prstGeom prst="rect">
                <a:avLst/>
              </a:prstGeom>
              <a:noFill/>
            </p:spPr>
            <p:txBody>
              <a:bodyPr wrap="square" rtlCol="0">
                <a:spAutoFit/>
              </a:bodyPr>
              <a:lstStyle/>
              <a:p>
                <a:r>
                  <a:rPr lang="en-GB" sz="2000" b="1" dirty="0">
                    <a:solidFill>
                      <a:schemeClr val="tx1"/>
                    </a:solidFill>
                    <a:latin typeface="Cambria" panose="02040503050406030204" pitchFamily="18" charset="0"/>
                  </a:rPr>
                  <a:t>NOPAT</a:t>
                </a:r>
                <a:r>
                  <a:rPr lang="en-GB" sz="2000" dirty="0">
                    <a:solidFill>
                      <a:schemeClr val="tx1"/>
                    </a:solidFill>
                    <a:latin typeface="Cambria" panose="02040503050406030204" pitchFamily="18" charset="0"/>
                  </a:rPr>
                  <a:t> = Net Operating Profit </a:t>
                </a:r>
              </a:p>
              <a:p>
                <a:r>
                  <a:rPr lang="en-GB" sz="2000" b="1" dirty="0">
                    <a:solidFill>
                      <a:schemeClr val="tx1"/>
                    </a:solidFill>
                    <a:latin typeface="Cambria" panose="02040503050406030204" pitchFamily="18" charset="0"/>
                  </a:rPr>
                  <a:t>D&amp;A </a:t>
                </a:r>
                <a:r>
                  <a:rPr lang="en-GB" sz="2000" dirty="0">
                    <a:solidFill>
                      <a:schemeClr val="tx1"/>
                    </a:solidFill>
                    <a:latin typeface="Cambria" panose="02040503050406030204" pitchFamily="18" charset="0"/>
                  </a:rPr>
                  <a:t>= Depreciation and Amortization</a:t>
                </a:r>
              </a:p>
              <a:p>
                <a:r>
                  <a:rPr lang="en-GB" sz="2000" b="1" dirty="0">
                    <a:solidFill>
                      <a:schemeClr val="tx1"/>
                    </a:solidFill>
                    <a:latin typeface="Cambria" panose="02040503050406030204" pitchFamily="18" charset="0"/>
                  </a:rPr>
                  <a:t>CAPEX</a:t>
                </a:r>
                <a:r>
                  <a:rPr lang="en-GB" sz="2000" dirty="0">
                    <a:solidFill>
                      <a:schemeClr val="tx1"/>
                    </a:solidFill>
                    <a:latin typeface="Cambria" panose="02040503050406030204" pitchFamily="18" charset="0"/>
                  </a:rPr>
                  <a:t> = Capital Expenditure</a:t>
                </a:r>
              </a:p>
              <a:p>
                <a14:m>
                  <m:oMath xmlns:m="http://schemas.openxmlformats.org/officeDocument/2006/math">
                    <m:r>
                      <a:rPr lang="en-GB" sz="2000" b="1" i="1">
                        <a:solidFill>
                          <a:schemeClr val="tx1"/>
                        </a:solidFill>
                        <a:latin typeface="Cambria Math" panose="02040503050406030204" pitchFamily="18" charset="0"/>
                        <a:ea typeface="Cambria Math" panose="02040503050406030204" pitchFamily="18" charset="0"/>
                      </a:rPr>
                      <m:t>∆</m:t>
                    </m:r>
                    <m:r>
                      <a:rPr lang="en-GB" sz="2000" b="1" i="1">
                        <a:solidFill>
                          <a:schemeClr val="tx1"/>
                        </a:solidFill>
                        <a:latin typeface="Cambria Math" panose="02040503050406030204" pitchFamily="18" charset="0"/>
                        <a:ea typeface="Cambria Math" panose="02040503050406030204" pitchFamily="18" charset="0"/>
                      </a:rPr>
                      <m:t>𝑵𝒆𝒕𝑾𝑪</m:t>
                    </m:r>
                  </m:oMath>
                </a14:m>
                <a:r>
                  <a:rPr lang="en-GB" sz="2000" b="1" dirty="0">
                    <a:solidFill>
                      <a:schemeClr val="tx1"/>
                    </a:solidFill>
                    <a:latin typeface="Cambria" panose="02040503050406030204" pitchFamily="18" charset="0"/>
                  </a:rPr>
                  <a:t> </a:t>
                </a:r>
                <a:r>
                  <a:rPr lang="en-GB" sz="2000" dirty="0">
                    <a:solidFill>
                      <a:schemeClr val="tx1"/>
                    </a:solidFill>
                    <a:latin typeface="Cambria" panose="02040503050406030204" pitchFamily="18" charset="0"/>
                  </a:rPr>
                  <a:t>= Changes in Net Working Capital</a:t>
                </a:r>
              </a:p>
            </p:txBody>
          </p:sp>
        </mc:Choice>
        <mc:Fallback xmlns="">
          <p:sp>
            <p:nvSpPr>
              <p:cNvPr id="8" name="TextBox 7">
                <a:extLst>
                  <a:ext uri="{FF2B5EF4-FFF2-40B4-BE49-F238E27FC236}">
                    <a16:creationId xmlns:a16="http://schemas.microsoft.com/office/drawing/2014/main" id="{338B5A5E-BEA9-5D22-1EE9-3BF5FA6781D1}"/>
                  </a:ext>
                </a:extLst>
              </p:cNvPr>
              <p:cNvSpPr txBox="1">
                <a:spLocks noRot="1" noChangeAspect="1" noMove="1" noResize="1" noEditPoints="1" noAdjustHandles="1" noChangeArrowheads="1" noChangeShapeType="1" noTextEdit="1"/>
              </p:cNvSpPr>
              <p:nvPr/>
            </p:nvSpPr>
            <p:spPr>
              <a:xfrm>
                <a:off x="1550275" y="4426568"/>
                <a:ext cx="9091448" cy="1323439"/>
              </a:xfrm>
              <a:prstGeom prst="rect">
                <a:avLst/>
              </a:prstGeom>
              <a:blipFill>
                <a:blip r:embed="R15c3852fda544110"/>
                <a:stretch>
                  <a:fillRect l="-557" t="-1905" b="-7619"/>
                </a:stretch>
              </a:blipFill>
            </p:spPr>
            <p:txBody>
              <a:bodyPr/>
              <a:lstStyle/>
              <a:p>
                <a:r>
                  <a:rPr lang="en-GB">
                    <a:noFill/>
                  </a:rPr>
                  <a:t> </a:t>
                </a:r>
              </a:p>
            </p:txBody>
          </p:sp>
        </mc:Fallback>
      </mc:AlternateContent>
      <p:pic>
        <p:nvPicPr>
          <p:cNvPr id="9" name="ttsmaker-file-2025-2-14-13-12-28">
            <a:hlinkClick r:id="" action="ppaction://media"/>
            <a:extLst>
              <a:ext uri="{FF2B5EF4-FFF2-40B4-BE49-F238E27FC236}">
                <a16:creationId xmlns:a16="http://schemas.microsoft.com/office/drawing/2014/main" id="{8233E24D-974C-469F-618B-F36CE359105F}"/>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626897"/>
            <a:ext cx="812800" cy="812800"/>
          </a:xfrm>
          <a:prstGeom prst="rect">
            <a:avLst/>
          </a:prstGeom>
        </p:spPr>
      </p:pic>
    </p:spTree>
    <p:extLst>
      <p:ext uri="{BB962C8B-B14F-4D97-AF65-F5344CB8AC3E}">
        <p14:creationId xmlns:p14="http://schemas.microsoft.com/office/powerpoint/2010/main" val="3841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A3DD-B544-7950-831A-AABD7EFE2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9226F-9626-1324-E955-C0746628A819}"/>
              </a:ext>
            </a:extLst>
          </p:cNvPr>
          <p:cNvSpPr>
            <a:spLocks noGrp="1"/>
          </p:cNvSpPr>
          <p:nvPr>
            <p:ph type="title"/>
          </p:nvPr>
        </p:nvSpPr>
        <p:spPr/>
        <p:txBody>
          <a:bodyPr anchor="ctr"/>
          <a:lstStyle/>
          <a:p>
            <a:r>
              <a:rPr lang="en-GB">
                <a:solidFill>
                  <a:srgbClr val="C00000"/>
                </a:solidFill>
              </a:rPr>
              <a:t>(2) How Does </a:t>
            </a:r>
            <a:r>
              <a:rPr lang="en-GB" err="1">
                <a:solidFill>
                  <a:srgbClr val="C00000"/>
                </a:solidFill>
              </a:rPr>
              <a:t>MINFin</a:t>
            </a:r>
            <a:r>
              <a:rPr lang="en-GB">
                <a:solidFill>
                  <a:srgbClr val="C00000"/>
                </a:solidFill>
              </a:rPr>
              <a:t> Project SOE cashflows?</a:t>
            </a:r>
          </a:p>
        </p:txBody>
      </p:sp>
      <p:sp>
        <p:nvSpPr>
          <p:cNvPr id="3" name="Text Placeholder 2">
            <a:extLst>
              <a:ext uri="{FF2B5EF4-FFF2-40B4-BE49-F238E27FC236}">
                <a16:creationId xmlns:a16="http://schemas.microsoft.com/office/drawing/2014/main" id="{CAA2E4A7-2FB3-227E-E5C8-E8680B3A4A79}"/>
              </a:ext>
            </a:extLst>
          </p:cNvPr>
          <p:cNvSpPr>
            <a:spLocks noGrp="1"/>
          </p:cNvSpPr>
          <p:nvPr>
            <p:ph type="body" idx="1"/>
          </p:nvPr>
        </p:nvSpPr>
        <p:spPr>
          <a:xfrm>
            <a:off x="838201" y="1211025"/>
            <a:ext cx="10515599" cy="2931959"/>
          </a:xfrm>
        </p:spPr>
        <p:txBody>
          <a:bodyPr>
            <a:noAutofit/>
          </a:bodyPr>
          <a:lstStyle/>
          <a:p>
            <a:pPr>
              <a:lnSpc>
                <a:spcPct val="100000"/>
              </a:lnSpc>
            </a:pPr>
            <a:r>
              <a:rPr lang="en-GB" sz="2000">
                <a:latin typeface="Open Sans" panose="020B0606030504020204" pitchFamily="34" charset="0"/>
                <a:ea typeface="Open Sans" panose="020B0606030504020204" pitchFamily="34" charset="0"/>
                <a:cs typeface="Open Sans" panose="020B0606030504020204" pitchFamily="34" charset="0"/>
              </a:rPr>
              <a:t>Unlike other funding modalities that project future cashflows using CAGRs, the estimation of the annual growth rate of SOE cashflows in the power sector by </a:t>
            </a:r>
            <a:r>
              <a:rPr lang="en-GB" sz="2000" err="1">
                <a:latin typeface="Open Sans" panose="020B0606030504020204" pitchFamily="34" charset="0"/>
                <a:ea typeface="Open Sans" panose="020B0606030504020204" pitchFamily="34" charset="0"/>
                <a:cs typeface="Open Sans" panose="020B0606030504020204" pitchFamily="34" charset="0"/>
              </a:rPr>
              <a:t>MINFin</a:t>
            </a:r>
            <a:r>
              <a:rPr lang="en-GB" sz="2000">
                <a:latin typeface="Open Sans" panose="020B0606030504020204" pitchFamily="34" charset="0"/>
                <a:ea typeface="Open Sans" panose="020B0606030504020204" pitchFamily="34" charset="0"/>
                <a:cs typeface="Open Sans" panose="020B0606030504020204" pitchFamily="34" charset="0"/>
              </a:rPr>
              <a:t> incorporates a combination of economic growth, energy demand elasticity, and real energy price changes.</a:t>
            </a:r>
          </a:p>
          <a:p>
            <a:pPr algn="l">
              <a:lnSpc>
                <a:spcPct val="100000"/>
              </a:lnSpc>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first component of the formula captures the impact of economic expansion on cashflows by multiplying GDP growth by the income elasticity of energy demand. This reflects how increases in economic activity influence energy consumption and, consequently, revenues.</a:t>
            </a:r>
          </a:p>
          <a:p>
            <a:pPr algn="l">
              <a:lnSpc>
                <a:spcPct val="100000"/>
              </a:lnSpc>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second component adjusts for the effect of real energy price changes, using the CAGR of real energy prices to reflect how price trends contribute to cashflow growth.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1EF056-C299-EEF8-2CD2-62991D9E2C36}"/>
                  </a:ext>
                </a:extLst>
              </p:cNvPr>
              <p:cNvSpPr txBox="1"/>
              <p:nvPr/>
            </p:nvSpPr>
            <p:spPr>
              <a:xfrm>
                <a:off x="606477" y="5026640"/>
                <a:ext cx="10979045" cy="1466235"/>
              </a:xfrm>
              <a:prstGeom prst="rect">
                <a:avLst/>
              </a:prstGeom>
              <a:solidFill>
                <a:schemeClr val="accent3"/>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a:solidFill>
                            <a:srgbClr val="002060"/>
                          </a:solidFill>
                          <a:latin typeface="Cambria Math" panose="02040503050406030204" pitchFamily="18" charset="0"/>
                        </a:rPr>
                        <m:t>𝐺𝑟𝑜𝑤𝑡h</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𝑅𝑎𝑡𝑒</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𝑜𝑓</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𝑆𝑂𝐸</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𝐶𝑎𝑠h𝑓𝑙𝑜𝑤</m:t>
                      </m:r>
                      <m:r>
                        <a:rPr lang="en-GB" sz="2400" b="0" i="1">
                          <a:solidFill>
                            <a:srgbClr val="002060"/>
                          </a:solidFill>
                          <a:latin typeface="Cambria Math" panose="02040503050406030204" pitchFamily="18" charset="0"/>
                        </a:rPr>
                        <m:t>=</m:t>
                      </m:r>
                      <m:d>
                        <m:dPr>
                          <m:ctrlPr>
                            <a:rPr lang="en-GB" sz="2400" b="0" i="1">
                              <a:solidFill>
                                <a:srgbClr val="002060"/>
                              </a:solidFill>
                              <a:latin typeface="Cambria Math" panose="02040503050406030204" pitchFamily="18" charset="0"/>
                            </a:rPr>
                          </m:ctrlPr>
                        </m:dPr>
                        <m:e>
                          <m:d>
                            <m:dPr>
                              <m:ctrlPr>
                                <a:rPr lang="en-GB" sz="2400" b="0" i="1">
                                  <a:solidFill>
                                    <a:srgbClr val="002060"/>
                                  </a:solidFill>
                                  <a:latin typeface="Cambria Math" panose="02040503050406030204" pitchFamily="18" charset="0"/>
                                </a:rPr>
                              </m:ctrlPr>
                            </m:dPr>
                            <m:e>
                              <m:r>
                                <a:rPr lang="en-GB" sz="2400" b="0" i="1">
                                  <a:solidFill>
                                    <a:srgbClr val="002060"/>
                                  </a:solidFill>
                                  <a:latin typeface="Cambria Math" panose="02040503050406030204" pitchFamily="18" charset="0"/>
                                </a:rPr>
                                <m:t>1+</m:t>
                              </m:r>
                              <m:d>
                                <m:dPr>
                                  <m:ctrlPr>
                                    <a:rPr lang="en-GB" sz="2400" b="0" i="1">
                                      <a:solidFill>
                                        <a:srgbClr val="002060"/>
                                      </a:solidFill>
                                      <a:latin typeface="Cambria Math" panose="02040503050406030204" pitchFamily="18" charset="0"/>
                                    </a:rPr>
                                  </m:ctrlPr>
                                </m:dPr>
                                <m:e>
                                  <m:r>
                                    <a:rPr lang="en-GB" sz="2400" b="0" i="1">
                                      <a:solidFill>
                                        <a:srgbClr val="002060"/>
                                      </a:solidFill>
                                      <a:latin typeface="Cambria Math" panose="02040503050406030204" pitchFamily="18" charset="0"/>
                                    </a:rPr>
                                    <m:t>𝐺𝐷𝑃</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𝐴𝑛𝑛𝑢𝑎𝑙</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𝐺𝑟𝑜𝑤𝑡h</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𝑅𝑎𝑡𝑒</m:t>
                                  </m:r>
                                  <m:r>
                                    <a:rPr lang="en-GB" sz="2400" b="0" i="1">
                                      <a:solidFill>
                                        <a:srgbClr val="002060"/>
                                      </a:solidFill>
                                      <a:latin typeface="Cambria Math" panose="02040503050406030204" pitchFamily="18" charset="0"/>
                                    </a:rPr>
                                    <m:t> </m:t>
                                  </m:r>
                                  <m:d>
                                    <m:dPr>
                                      <m:ctrlPr>
                                        <a:rPr lang="en-GB" sz="2400" b="0" i="1">
                                          <a:solidFill>
                                            <a:srgbClr val="002060"/>
                                          </a:solidFill>
                                          <a:latin typeface="Cambria Math" panose="02040503050406030204" pitchFamily="18" charset="0"/>
                                        </a:rPr>
                                      </m:ctrlPr>
                                    </m:dPr>
                                    <m:e>
                                      <m:r>
                                        <a:rPr lang="en-GB" sz="2400" b="0" i="1">
                                          <a:solidFill>
                                            <a:srgbClr val="002060"/>
                                          </a:solidFill>
                                          <a:latin typeface="Cambria Math" panose="02040503050406030204" pitchFamily="18" charset="0"/>
                                        </a:rPr>
                                        <m:t>%</m:t>
                                      </m:r>
                                    </m:e>
                                  </m:d>
                                  <m:r>
                                    <a:rPr lang="en-GB" sz="2400" b="0" i="1">
                                      <a:solidFill>
                                        <a:srgbClr val="002060"/>
                                      </a:solidFill>
                                      <a:latin typeface="Cambria Math" panose="02040503050406030204" pitchFamily="18" charset="0"/>
                                    </a:rPr>
                                    <m:t>∗</m:t>
                                  </m:r>
                                  <m:r>
                                    <a:rPr lang="en-GB" sz="2400" b="0" i="1">
                                      <a:solidFill>
                                        <a:srgbClr val="002060"/>
                                      </a:solidFill>
                                      <a:latin typeface="Cambria Math" panose="02040503050406030204" pitchFamily="18" charset="0"/>
                                    </a:rPr>
                                    <m:t>𝐼𝑛𝑐𝑜𝑚𝑒</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𝐸𝑙𝑎𝑠𝑡𝑖𝑐𝑖𝑡𝑦</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𝑜𝑓</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𝐸𝑛𝑒𝑟𝑔𝑦</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𝐷𝑒𝑚𝑎𝑛𝑑</m:t>
                                  </m:r>
                                </m:e>
                              </m:d>
                            </m:e>
                          </m:d>
                          <m:r>
                            <a:rPr lang="en-GB" sz="2400" b="0" i="1">
                              <a:solidFill>
                                <a:srgbClr val="002060"/>
                              </a:solidFill>
                              <a:latin typeface="Cambria Math" panose="02040503050406030204" pitchFamily="18" charset="0"/>
                            </a:rPr>
                            <m:t>∗</m:t>
                          </m:r>
                          <m:d>
                            <m:dPr>
                              <m:ctrlPr>
                                <a:rPr lang="en-GB" sz="2400" b="0" i="1">
                                  <a:solidFill>
                                    <a:srgbClr val="002060"/>
                                  </a:solidFill>
                                  <a:latin typeface="Cambria Math" panose="02040503050406030204" pitchFamily="18" charset="0"/>
                                </a:rPr>
                              </m:ctrlPr>
                            </m:dPr>
                            <m:e>
                              <m:r>
                                <a:rPr lang="en-GB" sz="2400" b="0" i="1">
                                  <a:solidFill>
                                    <a:srgbClr val="002060"/>
                                  </a:solidFill>
                                  <a:latin typeface="Cambria Math" panose="02040503050406030204" pitchFamily="18" charset="0"/>
                                </a:rPr>
                                <m:t>1+</m:t>
                              </m:r>
                              <m:r>
                                <a:rPr lang="en-GB" sz="2400" b="0" i="1">
                                  <a:solidFill>
                                    <a:srgbClr val="002060"/>
                                  </a:solidFill>
                                  <a:latin typeface="Cambria Math" panose="02040503050406030204" pitchFamily="18" charset="0"/>
                                </a:rPr>
                                <m:t>𝐶𝐴𝐺𝑅</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𝑜𝑓</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𝑅𝑒𝑎𝑙</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𝐸𝑛𝑒𝑟𝑔𝑦</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𝑃𝑟𝑖𝑐𝑒</m:t>
                              </m:r>
                            </m:e>
                          </m:d>
                        </m:e>
                      </m:d>
                      <m:r>
                        <a:rPr lang="en-GB" sz="2400" b="0" i="1">
                          <a:solidFill>
                            <a:srgbClr val="002060"/>
                          </a:solidFill>
                          <a:latin typeface="Cambria Math" panose="02040503050406030204" pitchFamily="18" charset="0"/>
                        </a:rPr>
                        <m:t>+1 </m:t>
                      </m:r>
                    </m:oMath>
                  </m:oMathPara>
                </a14:m>
                <a:endParaRPr lang="en-GB" sz="2400">
                  <a:solidFill>
                    <a:srgbClr val="002060"/>
                  </a:solidFill>
                </a:endParaRPr>
              </a:p>
            </p:txBody>
          </p:sp>
        </mc:Choice>
        <mc:Fallback xmlns="">
          <p:sp>
            <p:nvSpPr>
              <p:cNvPr id="7" name="TextBox 6">
                <a:extLst>
                  <a:ext uri="{FF2B5EF4-FFF2-40B4-BE49-F238E27FC236}">
                    <a16:creationId xmlns:a16="http://schemas.microsoft.com/office/drawing/2014/main" id="{AE1EF056-C299-EEF8-2CD2-62991D9E2C36}"/>
                  </a:ext>
                </a:extLst>
              </p:cNvPr>
              <p:cNvSpPr txBox="1">
                <a:spLocks noRot="1" noChangeAspect="1" noMove="1" noResize="1" noEditPoints="1" noAdjustHandles="1" noChangeArrowheads="1" noChangeShapeType="1" noTextEdit="1"/>
              </p:cNvSpPr>
              <p:nvPr/>
            </p:nvSpPr>
            <p:spPr>
              <a:xfrm>
                <a:off x="606477" y="5026640"/>
                <a:ext cx="10979045" cy="1466235"/>
              </a:xfrm>
              <a:prstGeom prst="rect">
                <a:avLst/>
              </a:prstGeom>
              <a:blipFill>
                <a:blip r:embed="R16ad8439d5994700"/>
                <a:stretch>
                  <a:fillRect l="-6351" t="-60345" b="-118966"/>
                </a:stretch>
              </a:blipFill>
              <a:ln>
                <a:noFill/>
              </a:ln>
            </p:spPr>
            <p:txBody>
              <a:bodyPr/>
              <a:lstStyle/>
              <a:p>
                <a:r>
                  <a:rPr lang="en-GB">
                    <a:noFill/>
                  </a:rPr>
                  <a:t> </a:t>
                </a:r>
              </a:p>
            </p:txBody>
          </p:sp>
        </mc:Fallback>
      </mc:AlternateContent>
      <p:pic>
        <p:nvPicPr>
          <p:cNvPr id="4" name="ttsmaker-file-2025-2-11-19-38-41">
            <a:hlinkClick r:id="" action="ppaction://media"/>
            <a:extLst>
              <a:ext uri="{FF2B5EF4-FFF2-40B4-BE49-F238E27FC236}">
                <a16:creationId xmlns:a16="http://schemas.microsoft.com/office/drawing/2014/main" id="{E77FDD35-B4A2-D290-D037-2BC05FE074C0}"/>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1" y="0"/>
            <a:ext cx="812800" cy="812800"/>
          </a:xfrm>
          <a:prstGeom prst="rect">
            <a:avLst/>
          </a:prstGeom>
        </p:spPr>
      </p:pic>
    </p:spTree>
    <p:extLst>
      <p:ext uri="{BB962C8B-B14F-4D97-AF65-F5344CB8AC3E}">
        <p14:creationId xmlns:p14="http://schemas.microsoft.com/office/powerpoint/2010/main" val="4138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309F3-A419-EA5A-5E52-E0F0149C1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56179-EC80-AA50-D0A7-880318785535}"/>
              </a:ext>
            </a:extLst>
          </p:cNvPr>
          <p:cNvSpPr>
            <a:spLocks noGrp="1"/>
          </p:cNvSpPr>
          <p:nvPr>
            <p:ph type="title"/>
          </p:nvPr>
        </p:nvSpPr>
        <p:spPr/>
        <p:txBody>
          <a:bodyPr anchor="ctr"/>
          <a:lstStyle/>
          <a:p>
            <a:r>
              <a:rPr lang="en-GB">
                <a:solidFill>
                  <a:srgbClr val="C00000"/>
                </a:solidFill>
              </a:rPr>
              <a:t>(2) Challenges and Financial Sustainability of SOEs</a:t>
            </a:r>
          </a:p>
        </p:txBody>
      </p:sp>
      <p:sp>
        <p:nvSpPr>
          <p:cNvPr id="3" name="Text Placeholder 2">
            <a:extLst>
              <a:ext uri="{FF2B5EF4-FFF2-40B4-BE49-F238E27FC236}">
                <a16:creationId xmlns:a16="http://schemas.microsoft.com/office/drawing/2014/main" id="{5E5B7646-FB8D-844E-DE7E-7A35BB9301CF}"/>
              </a:ext>
            </a:extLst>
          </p:cNvPr>
          <p:cNvSpPr>
            <a:spLocks noGrp="1"/>
          </p:cNvSpPr>
          <p:nvPr>
            <p:ph type="body" idx="1"/>
          </p:nvPr>
        </p:nvSpPr>
        <p:spPr>
          <a:xfrm>
            <a:off x="838201" y="1499125"/>
            <a:ext cx="10515599" cy="4351338"/>
          </a:xfrm>
        </p:spPr>
        <p:txBody>
          <a:bodyPr>
            <a:normAutofit/>
          </a:bodyPr>
          <a:lstStyle/>
          <a:p>
            <a:r>
              <a:rPr lang="en-GB" b="1"/>
              <a:t>Operational Efficiency: </a:t>
            </a:r>
            <a:r>
              <a:rPr lang="en-GB"/>
              <a:t>High operational costs, inefficiencies, and energy losses (technical or commercial) reduce the available cashflow.</a:t>
            </a:r>
          </a:p>
          <a:p>
            <a:r>
              <a:rPr lang="en-GB" b="1"/>
              <a:t>Revenue Collection: </a:t>
            </a:r>
            <a:r>
              <a:rPr lang="en-GB"/>
              <a:t>Delayed payments from consumers or government departments impact the speed at which cash is available.</a:t>
            </a:r>
          </a:p>
          <a:p>
            <a:r>
              <a:rPr lang="en-GB" b="1"/>
              <a:t>Tariff Adjustments: </a:t>
            </a:r>
            <a:r>
              <a:rPr lang="en-GB"/>
              <a:t>Regulatory delays in adjusting tariffs to reflect market conditions or inflation can limit revenue growth and cashflow.</a:t>
            </a:r>
          </a:p>
          <a:p>
            <a:r>
              <a:rPr lang="en-GB" b="1"/>
              <a:t>Government Subsidies: </a:t>
            </a:r>
            <a:r>
              <a:rPr lang="en-GB"/>
              <a:t>Dependence on government subsidies to cover CAPEX or operational costs may impact cashflow stability, particularly if subsidies are delayed or reduced.</a:t>
            </a:r>
          </a:p>
          <a:p>
            <a:r>
              <a:rPr lang="en-GB" b="1"/>
              <a:t>Debt Service Obligations: </a:t>
            </a:r>
            <a:r>
              <a:rPr lang="en-GB"/>
              <a:t>Rising interest rates or an increasing debt load can strain available cashflows for other needs.</a:t>
            </a:r>
          </a:p>
        </p:txBody>
      </p:sp>
      <p:pic>
        <p:nvPicPr>
          <p:cNvPr id="4" name="ttsmaker-file-2025-2-11-19-39-3">
            <a:hlinkClick r:id="" action="ppaction://media"/>
            <a:extLst>
              <a:ext uri="{FF2B5EF4-FFF2-40B4-BE49-F238E27FC236}">
                <a16:creationId xmlns:a16="http://schemas.microsoft.com/office/drawing/2014/main" id="{A926A2A4-7AE5-535C-2BE6-174F9C5E906C}"/>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399" y="5652252"/>
            <a:ext cx="812800" cy="812800"/>
          </a:xfrm>
          <a:prstGeom prst="rect">
            <a:avLst/>
          </a:prstGeom>
        </p:spPr>
      </p:pic>
    </p:spTree>
    <p:extLst>
      <p:ext uri="{BB962C8B-B14F-4D97-AF65-F5344CB8AC3E}">
        <p14:creationId xmlns:p14="http://schemas.microsoft.com/office/powerpoint/2010/main" val="171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2A09-37F2-3E54-25CE-612AF7C3E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169FF-759B-8E08-7E55-BB559B650F58}"/>
              </a:ext>
            </a:extLst>
          </p:cNvPr>
          <p:cNvSpPr>
            <a:spLocks noGrp="1"/>
          </p:cNvSpPr>
          <p:nvPr>
            <p:ph type="title"/>
          </p:nvPr>
        </p:nvSpPr>
        <p:spPr/>
        <p:txBody>
          <a:bodyPr anchor="ctr"/>
          <a:lstStyle/>
          <a:p>
            <a:r>
              <a:rPr lang="en-GB">
                <a:solidFill>
                  <a:srgbClr val="C00000"/>
                </a:solidFill>
              </a:rPr>
              <a:t>(2) Capital Injections into SOEs</a:t>
            </a:r>
          </a:p>
        </p:txBody>
      </p:sp>
      <p:sp>
        <p:nvSpPr>
          <p:cNvPr id="3" name="Text Placeholder 2">
            <a:extLst>
              <a:ext uri="{FF2B5EF4-FFF2-40B4-BE49-F238E27FC236}">
                <a16:creationId xmlns:a16="http://schemas.microsoft.com/office/drawing/2014/main" id="{56DBB691-89FE-5A6E-E17B-F957195A176C}"/>
              </a:ext>
            </a:extLst>
          </p:cNvPr>
          <p:cNvSpPr>
            <a:spLocks noGrp="1"/>
          </p:cNvSpPr>
          <p:nvPr>
            <p:ph type="body" idx="1"/>
          </p:nvPr>
        </p:nvSpPr>
        <p:spPr>
          <a:xfrm>
            <a:off x="838201" y="1499125"/>
            <a:ext cx="10515599" cy="4351338"/>
          </a:xfrm>
        </p:spPr>
        <p:txBody>
          <a:bodyPr>
            <a:normAutofit/>
          </a:bodyPr>
          <a:lstStyle/>
          <a:p>
            <a:r>
              <a:rPr lang="en-GB">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An additional method to boost sector cashflows within </a:t>
            </a:r>
            <a:r>
              <a:rPr lang="en-GB" err="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MINFin</a:t>
            </a:r>
            <a:r>
              <a:rPr lang="en-GB">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 is through capital injections. </a:t>
            </a:r>
          </a:p>
          <a:p>
            <a:endParaRPr lang="en-GB">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Whether in the form of equity or grants, these injections directly channel funds into SOEs, enhancing their cashflows. This, in turn, improves financial stability, addresses operational needs, and fosters growth within the sector.</a:t>
            </a:r>
          </a:p>
          <a:p>
            <a:endParaRPr lang="en-GB">
              <a:latin typeface="Open Sans" panose="020B0606030504020204" pitchFamily="34" charset="0"/>
              <a:ea typeface="Open Sans" panose="020B0606030504020204" pitchFamily="34" charset="0"/>
              <a:cs typeface="Open Sans" panose="020B0606030504020204" pitchFamily="34" charset="0"/>
            </a:endParaRPr>
          </a:p>
          <a:p>
            <a:r>
              <a:rPr lang="en-GB">
                <a:latin typeface="Open Sans" panose="020B0606030504020204" pitchFamily="34" charset="0"/>
                <a:ea typeface="Open Sans" panose="020B0606030504020204" pitchFamily="34" charset="0"/>
                <a:cs typeface="Open Sans" panose="020B0606030504020204" pitchFamily="34" charset="0"/>
              </a:rPr>
              <a:t>Capital can come from government budgets or external donors, such as international </a:t>
            </a:r>
            <a:r>
              <a:rPr lang="en-GB" err="1">
                <a:latin typeface="Open Sans" panose="020B0606030504020204" pitchFamily="34" charset="0"/>
                <a:ea typeface="Open Sans" panose="020B0606030504020204" pitchFamily="34" charset="0"/>
                <a:cs typeface="Open Sans" panose="020B0606030504020204" pitchFamily="34" charset="0"/>
              </a:rPr>
              <a:t>organiaations</a:t>
            </a:r>
            <a:r>
              <a:rPr lang="en-GB">
                <a:latin typeface="Open Sans" panose="020B0606030504020204" pitchFamily="34" charset="0"/>
                <a:ea typeface="Open Sans" panose="020B0606030504020204" pitchFamily="34" charset="0"/>
                <a:cs typeface="Open Sans" panose="020B0606030504020204" pitchFamily="34" charset="0"/>
              </a:rPr>
              <a:t> and private sector entities, to support SOE growth and improve sector cashflows.</a:t>
            </a:r>
          </a:p>
        </p:txBody>
      </p:sp>
      <p:pic>
        <p:nvPicPr>
          <p:cNvPr id="4" name="ttsmaker-file-2025-2-11-19-39-29">
            <a:hlinkClick r:id="" action="ppaction://media"/>
            <a:extLst>
              <a:ext uri="{FF2B5EF4-FFF2-40B4-BE49-F238E27FC236}">
                <a16:creationId xmlns:a16="http://schemas.microsoft.com/office/drawing/2014/main" id="{AAD6E65A-DF71-4840-D4DB-85832346C15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399" y="5680075"/>
            <a:ext cx="812800" cy="812800"/>
          </a:xfrm>
          <a:prstGeom prst="rect">
            <a:avLst/>
          </a:prstGeom>
        </p:spPr>
      </p:pic>
    </p:spTree>
    <p:extLst>
      <p:ext uri="{BB962C8B-B14F-4D97-AF65-F5344CB8AC3E}">
        <p14:creationId xmlns:p14="http://schemas.microsoft.com/office/powerpoint/2010/main" val="28423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Foreign Funding</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17</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(3) International Grants (IG)</a:t>
            </a:r>
            <a:endParaRPr lang="en-GB"/>
          </a:p>
        </p:txBody>
      </p:sp>
      <p:sp>
        <p:nvSpPr>
          <p:cNvPr id="7" name="TextBox 6">
            <a:extLst>
              <a:ext uri="{FF2B5EF4-FFF2-40B4-BE49-F238E27FC236}">
                <a16:creationId xmlns:a16="http://schemas.microsoft.com/office/drawing/2014/main" id="{6BADB38F-60AC-6941-2B78-32AA4DC5CC99}"/>
              </a:ext>
            </a:extLst>
          </p:cNvPr>
          <p:cNvSpPr txBox="1"/>
          <p:nvPr/>
        </p:nvSpPr>
        <p:spPr>
          <a:xfrm>
            <a:off x="790290" y="1479693"/>
            <a:ext cx="5905981" cy="4893647"/>
          </a:xfrm>
          <a:prstGeom prst="rect">
            <a:avLst/>
          </a:prstGeom>
          <a:solidFill>
            <a:schemeClr val="bg1"/>
          </a:solidFill>
        </p:spPr>
        <p:txBody>
          <a:bodyPr wrap="square" lIns="91440" tIns="45720" rIns="91440" bIns="45720" anchor="t">
            <a:spAutoFit/>
          </a:bodyPr>
          <a:lstStyle/>
          <a:p>
            <a:pPr marL="342900" indent="-342900" algn="l">
              <a:buFont typeface="Arial" panose="020B0604020202020204" pitchFamily="34" charset="0"/>
              <a:buChar char="•"/>
            </a:pPr>
            <a:r>
              <a:rPr lang="en-GB" sz="2400" b="1" i="0" u="none" strike="noStrike">
                <a:solidFill>
                  <a:srgbClr val="000000"/>
                </a:solidFill>
                <a:effectLst/>
              </a:rPr>
              <a:t>International Grants (G) </a:t>
            </a:r>
            <a:r>
              <a:rPr lang="en-GB" sz="2400" b="0" i="0" u="none" strike="noStrike">
                <a:solidFill>
                  <a:srgbClr val="000000"/>
                </a:solidFill>
                <a:effectLst/>
              </a:rPr>
              <a:t>represent the third of the five key components contributing to the overall funding availability for the sector.</a:t>
            </a:r>
          </a:p>
          <a:p>
            <a:pPr marL="342900" indent="-342900" algn="l">
              <a:buFont typeface="Arial" panose="020B0604020202020204" pitchFamily="34" charset="0"/>
              <a:buChar char="•"/>
            </a:pPr>
            <a:r>
              <a:rPr lang="en-GB" sz="2400" b="0" i="0" u="none" strike="noStrike">
                <a:solidFill>
                  <a:srgbClr val="000000"/>
                </a:solidFill>
                <a:effectLst/>
              </a:rPr>
              <a:t>These grants provide limited amounts of international concessional finance that </a:t>
            </a:r>
            <a:r>
              <a:rPr lang="en-GB" sz="2400" b="1" i="0" u="none" strike="noStrike">
                <a:solidFill>
                  <a:srgbClr val="000000"/>
                </a:solidFill>
                <a:effectLst/>
              </a:rPr>
              <a:t>do not require repayment</a:t>
            </a:r>
            <a:r>
              <a:rPr lang="en-GB" sz="2400" b="0" i="0" u="none" strike="noStrike">
                <a:solidFill>
                  <a:srgbClr val="000000"/>
                </a:solidFill>
                <a:effectLst/>
              </a:rPr>
              <a:t>.</a:t>
            </a:r>
          </a:p>
          <a:p>
            <a:pPr marL="342900" indent="-342900" algn="l">
              <a:buFont typeface="Arial" panose="020B0604020202020204" pitchFamily="34" charset="0"/>
              <a:buChar char="•"/>
            </a:pPr>
            <a:r>
              <a:rPr lang="en-GB" sz="2400" b="0" i="0" u="none" strike="noStrike">
                <a:solidFill>
                  <a:srgbClr val="000000"/>
                </a:solidFill>
                <a:effectLst/>
              </a:rPr>
              <a:t>Grants are often directed toward project preparation rather than direct investment. They also support small-scale or innovative projects, particularly in low-income countries or for low-income populations.</a:t>
            </a:r>
          </a:p>
        </p:txBody>
      </p:sp>
      <p:pic>
        <p:nvPicPr>
          <p:cNvPr id="3" name="Picture 2" descr="A graph with green line&#10;&#10;AI-generated content may be incorrect.">
            <a:extLst>
              <a:ext uri="{FF2B5EF4-FFF2-40B4-BE49-F238E27FC236}">
                <a16:creationId xmlns:a16="http://schemas.microsoft.com/office/drawing/2014/main" id="{D6E14E2A-FDDC-1299-965E-79E49C03F9F9}"/>
              </a:ext>
            </a:extLst>
          </p:cNvPr>
          <p:cNvPicPr>
            <a:picLocks noChangeAspect="1"/>
          </p:cNvPicPr>
          <p:nvPr/>
        </p:nvPicPr>
        <p:blipFill>
          <a:blip r:embed="rId5"/>
          <a:stretch>
            <a:fillRect/>
          </a:stretch>
        </p:blipFill>
        <p:spPr>
          <a:xfrm>
            <a:off x="6692900" y="1263336"/>
            <a:ext cx="5105400" cy="4889500"/>
          </a:xfrm>
          <a:prstGeom prst="rect">
            <a:avLst/>
          </a:prstGeom>
        </p:spPr>
      </p:pic>
      <p:pic>
        <p:nvPicPr>
          <p:cNvPr id="2" name="ttsmaker-file-2025-2-11-19-39-59">
            <a:hlinkClick r:id="" action="ppaction://media"/>
            <a:extLst>
              <a:ext uri="{FF2B5EF4-FFF2-40B4-BE49-F238E27FC236}">
                <a16:creationId xmlns:a16="http://schemas.microsoft.com/office/drawing/2014/main" id="{B2F42D27-E701-99B9-34BE-07FC9C4A4BC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95310" y="5753100"/>
            <a:ext cx="812800" cy="812800"/>
          </a:xfrm>
          <a:prstGeom prst="rect">
            <a:avLst/>
          </a:prstGeom>
        </p:spPr>
      </p:pic>
    </p:spTree>
    <p:extLst>
      <p:ext uri="{BB962C8B-B14F-4D97-AF65-F5344CB8AC3E}">
        <p14:creationId xmlns:p14="http://schemas.microsoft.com/office/powerpoint/2010/main" val="11656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6184F-43C7-DE62-7BD6-7A0A6FF68B0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FDF443D-947F-F5FA-DCF1-4816A5BAFFFD}"/>
              </a:ext>
            </a:extLst>
          </p:cNvPr>
          <p:cNvSpPr>
            <a:spLocks noGrp="1"/>
          </p:cNvSpPr>
          <p:nvPr>
            <p:ph type="sldNum" idx="11"/>
          </p:nvPr>
        </p:nvSpPr>
        <p:spPr/>
        <p:txBody>
          <a:bodyPr/>
          <a:lstStyle/>
          <a:p>
            <a:fld id="{00000000-1234-1234-1234-123412341234}" type="slidenum">
              <a:rPr lang="sv-SE"/>
              <a:pPr/>
              <a:t>18</a:t>
            </a:fld>
            <a:endParaRPr lang="sv-SE"/>
          </a:p>
        </p:txBody>
      </p:sp>
      <p:sp>
        <p:nvSpPr>
          <p:cNvPr id="4" name="Title 3">
            <a:extLst>
              <a:ext uri="{FF2B5EF4-FFF2-40B4-BE49-F238E27FC236}">
                <a16:creationId xmlns:a16="http://schemas.microsoft.com/office/drawing/2014/main" id="{E74353A8-B293-CDF7-E015-BA88BA5C9B03}"/>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(3) Estimating Grant Contributions</a:t>
            </a:r>
            <a:endParaRPr lang="en-GB"/>
          </a:p>
        </p:txBody>
      </p:sp>
      <p:sp>
        <p:nvSpPr>
          <p:cNvPr id="7" name="TextBox 6">
            <a:extLst>
              <a:ext uri="{FF2B5EF4-FFF2-40B4-BE49-F238E27FC236}">
                <a16:creationId xmlns:a16="http://schemas.microsoft.com/office/drawing/2014/main" id="{28F6B00F-4396-215F-3827-743B2FB7EA96}"/>
              </a:ext>
            </a:extLst>
          </p:cNvPr>
          <p:cNvSpPr txBox="1"/>
          <p:nvPr/>
        </p:nvSpPr>
        <p:spPr>
          <a:xfrm>
            <a:off x="790290" y="1479693"/>
            <a:ext cx="10563510" cy="4893647"/>
          </a:xfrm>
          <a:prstGeom prst="rect">
            <a:avLst/>
          </a:prstGeom>
          <a:solidFill>
            <a:schemeClr val="bg1"/>
          </a:solidFill>
        </p:spPr>
        <p:txBody>
          <a:bodyPr wrap="square" lIns="91440" tIns="45720" rIns="91440" bIns="45720" anchor="t">
            <a:spAutoFit/>
          </a:bodyPr>
          <a:lstStyle/>
          <a:p>
            <a:pPr algn="l"/>
            <a:r>
              <a:rPr lang="en-GB" sz="2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International grants are primarily channelled through:</a:t>
            </a:r>
          </a:p>
          <a:p>
            <a:pPr marL="742950" lvl="1" indent="-285750" algn="l">
              <a:buFont typeface="Arial" panose="020B0604020202020204" pitchFamily="34" charset="0"/>
              <a:buChar char="•"/>
            </a:pPr>
            <a:r>
              <a:rPr lang="en-GB" sz="2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Development Finance Institutions</a:t>
            </a:r>
            <a:r>
              <a:rPr lang="en-GB" sz="2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e.g., World Bank, African Development Bank.</a:t>
            </a:r>
          </a:p>
          <a:p>
            <a:pPr marL="742950" lvl="1" indent="-285750" algn="l">
              <a:buFont typeface="Arial" panose="020B0604020202020204" pitchFamily="34" charset="0"/>
              <a:buChar char="•"/>
            </a:pPr>
            <a:r>
              <a:rPr lang="en-GB" sz="2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Climate Finance Mechanisms</a:t>
            </a:r>
            <a:r>
              <a:rPr lang="en-GB" sz="2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e.g., Green Climate Fund, Global Environment Facility.</a:t>
            </a:r>
          </a:p>
          <a:p>
            <a:pPr algn="l"/>
            <a:endParaRPr lang="en-GB" sz="2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sz="24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Quantification Approach</a:t>
            </a:r>
            <a:r>
              <a:rPr lang="en-GB" sz="2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742950" lvl="1" indent="-285750" algn="l">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Analyse historical trends in grant disbursements using databases like OECD DAC, Climate Funds Update, and reports from institutions.</a:t>
            </a:r>
          </a:p>
          <a:p>
            <a:pPr marL="742950" lvl="1" indent="-285750" algn="l">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Conduct horizon scanning by monitoring funding pipelines, reviewing institutional strategies, and identifying upcoming grant finance windows.</a:t>
            </a:r>
            <a:endParaRPr lang="en-GB" sz="24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ttsmaker-file-2025-2-11-19-40-21">
            <a:hlinkClick r:id="" action="ppaction://media"/>
            <a:extLst>
              <a:ext uri="{FF2B5EF4-FFF2-40B4-BE49-F238E27FC236}">
                <a16:creationId xmlns:a16="http://schemas.microsoft.com/office/drawing/2014/main" id="{F0621108-32D8-B668-C3B4-F4C9E34C17B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95310" y="5753100"/>
            <a:ext cx="812800" cy="812800"/>
          </a:xfrm>
          <a:prstGeom prst="rect">
            <a:avLst/>
          </a:prstGeom>
        </p:spPr>
      </p:pic>
    </p:spTree>
    <p:extLst>
      <p:ext uri="{BB962C8B-B14F-4D97-AF65-F5344CB8AC3E}">
        <p14:creationId xmlns:p14="http://schemas.microsoft.com/office/powerpoint/2010/main" val="5027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Other Sources of Funding</a:t>
            </a: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292181317"/>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Funding Availability Overview</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In-Country Public Funding</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Foreign Funding</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Other Sources of Funding</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2C84-9E39-357C-9132-65F52C68973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60E02504-B6F0-B525-310B-9FF3C4E3BE7C}"/>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80AB4277-DA9A-5C72-D787-25E308801E55}"/>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Net Zero Savings</a:t>
            </a:r>
            <a:endParaRPr lang="en-GB"/>
          </a:p>
        </p:txBody>
      </p:sp>
      <p:sp>
        <p:nvSpPr>
          <p:cNvPr id="8" name="TextBox 7">
            <a:extLst>
              <a:ext uri="{FF2B5EF4-FFF2-40B4-BE49-F238E27FC236}">
                <a16:creationId xmlns:a16="http://schemas.microsoft.com/office/drawing/2014/main" id="{64B42F38-C593-2FDC-66BF-78B7FCDD590B}"/>
              </a:ext>
            </a:extLst>
          </p:cNvPr>
          <p:cNvSpPr txBox="1"/>
          <p:nvPr/>
        </p:nvSpPr>
        <p:spPr>
          <a:xfrm>
            <a:off x="827568" y="1499125"/>
            <a:ext cx="10526232" cy="4493538"/>
          </a:xfrm>
          <a:prstGeom prst="rect">
            <a:avLst/>
          </a:prstGeom>
          <a:noFill/>
        </p:spPr>
        <p:txBody>
          <a:bodyPr wrap="square">
            <a:spAutoFit/>
          </a:bodyPr>
          <a:lstStyle/>
          <a:p>
            <a:r>
              <a:rPr lang="en-GB" sz="2200">
                <a:latin typeface="Open Sans" panose="020B0606030504020204" pitchFamily="34" charset="0"/>
                <a:ea typeface="Open Sans" panose="020B0606030504020204" pitchFamily="34" charset="0"/>
                <a:cs typeface="Open Sans" panose="020B0606030504020204" pitchFamily="34" charset="0"/>
              </a:rPr>
              <a:t>While net-zero requires increased upfront capital investment, it also delivers:</a:t>
            </a:r>
          </a:p>
          <a:p>
            <a:endParaRPr lang="en-GB" sz="2200">
              <a:latin typeface="Open Sans" panose="020B0606030504020204" pitchFamily="34" charset="0"/>
              <a:ea typeface="Open Sans" panose="020B0606030504020204" pitchFamily="34" charset="0"/>
              <a:cs typeface="Open Sans" panose="020B0606030504020204" pitchFamily="34" charset="0"/>
            </a:endParaRPr>
          </a:p>
          <a:p>
            <a:pPr>
              <a:buFont typeface="+mj-lt"/>
              <a:buAutoNum type="arabicPeriod"/>
            </a:pPr>
            <a:r>
              <a:rPr lang="en-GB" sz="2200" b="1">
                <a:latin typeface="Open Sans" panose="020B0606030504020204" pitchFamily="34" charset="0"/>
                <a:ea typeface="Open Sans" panose="020B0606030504020204" pitchFamily="34" charset="0"/>
                <a:cs typeface="Open Sans" panose="020B0606030504020204" pitchFamily="34" charset="0"/>
              </a:rPr>
              <a:t>Financial Savings: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mj-lt"/>
              <a:buAutoNum type="arabicPeriod"/>
            </a:pPr>
            <a:r>
              <a:rPr lang="en-GB" sz="2200">
                <a:latin typeface="Open Sans" panose="020B0606030504020204" pitchFamily="34" charset="0"/>
                <a:ea typeface="Open Sans" panose="020B0606030504020204" pitchFamily="34" charset="0"/>
                <a:cs typeface="Open Sans" panose="020B0606030504020204" pitchFamily="34" charset="0"/>
              </a:rPr>
              <a:t>Clean technologies have lower operating costs compared to fossil fuels.</a:t>
            </a:r>
          </a:p>
          <a:p>
            <a:pPr marL="742950" lvl="1" indent="-285750">
              <a:buFont typeface="+mj-lt"/>
              <a:buAutoNum type="arabicPeriod"/>
            </a:pPr>
            <a:r>
              <a:rPr lang="en-GB" sz="2200">
                <a:latin typeface="Open Sans" panose="020B0606030504020204" pitchFamily="34" charset="0"/>
                <a:ea typeface="Open Sans" panose="020B0606030504020204" pitchFamily="34" charset="0"/>
                <a:cs typeface="Open Sans" panose="020B0606030504020204" pitchFamily="34" charset="0"/>
              </a:rPr>
              <a:t>Fuel-importing countries benefit from reduced fuel expenditures, enhancing economic stability and shielding against global price shocks.</a:t>
            </a:r>
          </a:p>
          <a:p>
            <a:pPr marL="457200" lvl="1"/>
            <a:endParaRPr lang="en-GB" sz="2200">
              <a:latin typeface="Open Sans" panose="020B0606030504020204" pitchFamily="34" charset="0"/>
              <a:ea typeface="Open Sans" panose="020B0606030504020204" pitchFamily="34" charset="0"/>
              <a:cs typeface="Open Sans" panose="020B0606030504020204" pitchFamily="34" charset="0"/>
            </a:endParaRPr>
          </a:p>
          <a:p>
            <a:pPr>
              <a:buFont typeface="+mj-lt"/>
              <a:buAutoNum type="arabicPeriod"/>
            </a:pPr>
            <a:r>
              <a:rPr lang="en-GB" sz="2200" b="1">
                <a:latin typeface="Open Sans" panose="020B0606030504020204" pitchFamily="34" charset="0"/>
                <a:ea typeface="Open Sans" panose="020B0606030504020204" pitchFamily="34" charset="0"/>
                <a:cs typeface="Open Sans" panose="020B0606030504020204" pitchFamily="34" charset="0"/>
              </a:rPr>
              <a:t>Economic Benefits: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mj-lt"/>
              <a:buAutoNum type="arabicPeriod"/>
            </a:pPr>
            <a:r>
              <a:rPr lang="en-GB" sz="2200">
                <a:latin typeface="Open Sans" panose="020B0606030504020204" pitchFamily="34" charset="0"/>
                <a:ea typeface="Open Sans" panose="020B0606030504020204" pitchFamily="34" charset="0"/>
                <a:cs typeface="Open Sans" panose="020B0606030504020204" pitchFamily="34" charset="0"/>
              </a:rPr>
              <a:t>Monetizable carbon savings as carbon markets evolve.</a:t>
            </a:r>
          </a:p>
          <a:p>
            <a:pPr marL="742950" lvl="1" indent="-285750">
              <a:buFont typeface="+mj-lt"/>
              <a:buAutoNum type="arabicPeriod"/>
            </a:pPr>
            <a:r>
              <a:rPr lang="en-GB" sz="2200">
                <a:latin typeface="Open Sans" panose="020B0606030504020204" pitchFamily="34" charset="0"/>
                <a:ea typeface="Open Sans" panose="020B0606030504020204" pitchFamily="34" charset="0"/>
                <a:cs typeface="Open Sans" panose="020B0606030504020204" pitchFamily="34" charset="0"/>
              </a:rPr>
              <a:t>Improved air quality and health outcomes</a:t>
            </a:r>
          </a:p>
          <a:p>
            <a:pPr marL="457200" lvl="1" indent="0">
              <a:buFont typeface="+mj-lt"/>
              <a:buNone/>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0" lvl="0" indent="0">
              <a:buFont typeface="+mj-lt"/>
              <a:buNone/>
            </a:pPr>
            <a:r>
              <a:rPr lang="en-GB" sz="220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These factors, including reduced fossil fuel expenses and carbon savings, can be quantified and incorporated into the funding baseline.</a:t>
            </a:r>
          </a:p>
        </p:txBody>
      </p:sp>
      <p:pic>
        <p:nvPicPr>
          <p:cNvPr id="2" name="ttsmaker-file-2025-2-11-19-40-42">
            <a:hlinkClick r:id="" action="ppaction://media"/>
            <a:extLst>
              <a:ext uri="{FF2B5EF4-FFF2-40B4-BE49-F238E27FC236}">
                <a16:creationId xmlns:a16="http://schemas.microsoft.com/office/drawing/2014/main" id="{3CAE066E-2B8F-4F8D-4C1E-2FE7B5195D8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680075"/>
            <a:ext cx="812800" cy="812800"/>
          </a:xfrm>
          <a:prstGeom prst="rect">
            <a:avLst/>
          </a:prstGeom>
        </p:spPr>
      </p:pic>
    </p:spTree>
    <p:extLst>
      <p:ext uri="{BB962C8B-B14F-4D97-AF65-F5344CB8AC3E}">
        <p14:creationId xmlns:p14="http://schemas.microsoft.com/office/powerpoint/2010/main" val="14863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5A3F-849D-8DA7-9BCE-43EEBBA69AB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30F607C-F01A-6A1B-9EE4-062C17C4AB2A}"/>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886D6974-B8C0-CA71-2D86-9BEB180863DB}"/>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(4) Fossil Fuel Expenditure Savings (FFS)</a:t>
            </a:r>
            <a:endParaRPr lang="en-GB"/>
          </a:p>
        </p:txBody>
      </p:sp>
      <p:sp>
        <p:nvSpPr>
          <p:cNvPr id="7" name="TextBox 6">
            <a:extLst>
              <a:ext uri="{FF2B5EF4-FFF2-40B4-BE49-F238E27FC236}">
                <a16:creationId xmlns:a16="http://schemas.microsoft.com/office/drawing/2014/main" id="{64F79118-E1A0-2CEA-C130-40629F4CE461}"/>
              </a:ext>
            </a:extLst>
          </p:cNvPr>
          <p:cNvSpPr txBox="1"/>
          <p:nvPr/>
        </p:nvSpPr>
        <p:spPr>
          <a:xfrm>
            <a:off x="644721" y="1499125"/>
            <a:ext cx="5451279" cy="4708981"/>
          </a:xfrm>
          <a:prstGeom prst="rect">
            <a:avLst/>
          </a:prstGeom>
          <a:solidFill>
            <a:schemeClr val="bg1"/>
          </a:solidFill>
        </p:spPr>
        <p:txBody>
          <a:bodyPr wrap="square" lIns="91440" tIns="45720" rIns="91440" bIns="45720" anchor="t">
            <a:spAutoFit/>
          </a:bodyPr>
          <a:lstStyle/>
          <a:p>
            <a:pPr marL="342900" indent="-342900" algn="l">
              <a:buFont typeface="Arial" panose="020B0604020202020204" pitchFamily="34" charset="0"/>
              <a:buChar char="•"/>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Fossil Fuel Expenditure (FFS) </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represent the fourth of the five key components contributing to the overall funding availability for the sector.</a:t>
            </a:r>
          </a:p>
          <a:p>
            <a:pPr marL="342900" indent="-342900" algn="l">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For energy transitions, high capital costs </a:t>
            </a:r>
            <a:r>
              <a:rPr lang="en-GB" sz="2000" b="1">
                <a:latin typeface="Open Sans" panose="020B0606030504020204" pitchFamily="34" charset="0"/>
                <a:ea typeface="Open Sans" panose="020B0606030504020204" pitchFamily="34" charset="0"/>
                <a:cs typeface="Open Sans" panose="020B0606030504020204" pitchFamily="34" charset="0"/>
              </a:rPr>
              <a:t>(</a:t>
            </a:r>
            <a:r>
              <a:rPr lang="en-GB" sz="2000" b="1" err="1">
                <a:latin typeface="Open Sans" panose="020B0606030504020204" pitchFamily="34" charset="0"/>
                <a:ea typeface="Open Sans" panose="020B0606030504020204" pitchFamily="34" charset="0"/>
                <a:cs typeface="Open Sans" panose="020B0606030504020204" pitchFamily="34" charset="0"/>
              </a:rPr>
              <a:t>CapEx</a:t>
            </a:r>
            <a:r>
              <a:rPr lang="en-GB" sz="2000" b="1">
                <a:latin typeface="Open Sans" panose="020B0606030504020204" pitchFamily="34" charset="0"/>
                <a:ea typeface="Open Sans" panose="020B0606030504020204" pitchFamily="34" charset="0"/>
                <a:cs typeface="Open Sans" panose="020B0606030504020204" pitchFamily="34" charset="0"/>
              </a:rPr>
              <a:t>) </a:t>
            </a:r>
            <a:r>
              <a:rPr lang="en-GB" sz="2000">
                <a:latin typeface="Open Sans" panose="020B0606030504020204" pitchFamily="34" charset="0"/>
                <a:ea typeface="Open Sans" panose="020B0606030504020204" pitchFamily="34" charset="0"/>
                <a:cs typeface="Open Sans" panose="020B0606030504020204" pitchFamily="34" charset="0"/>
              </a:rPr>
              <a:t>for clean technologies often come with lower operational costs </a:t>
            </a:r>
            <a:r>
              <a:rPr lang="en-GB" sz="2000" b="1">
                <a:latin typeface="Open Sans" panose="020B0606030504020204" pitchFamily="34" charset="0"/>
                <a:ea typeface="Open Sans" panose="020B0606030504020204" pitchFamily="34" charset="0"/>
                <a:cs typeface="Open Sans" panose="020B0606030504020204" pitchFamily="34" charset="0"/>
              </a:rPr>
              <a:t>(</a:t>
            </a:r>
            <a:r>
              <a:rPr lang="en-GB" sz="2000" b="1" err="1">
                <a:latin typeface="Open Sans" panose="020B0606030504020204" pitchFamily="34" charset="0"/>
                <a:ea typeface="Open Sans" panose="020B0606030504020204" pitchFamily="34" charset="0"/>
                <a:cs typeface="Open Sans" panose="020B0606030504020204" pitchFamily="34" charset="0"/>
              </a:rPr>
              <a:t>OpEx</a:t>
            </a:r>
            <a:r>
              <a:rPr lang="en-GB" sz="2000" b="1">
                <a:latin typeface="Open Sans" panose="020B0606030504020204" pitchFamily="34" charset="0"/>
                <a:ea typeface="Open Sans" panose="020B0606030504020204" pitchFamily="34" charset="0"/>
                <a:cs typeface="Open Sans" panose="020B0606030504020204" pitchFamily="34" charset="0"/>
              </a:rPr>
              <a:t>) </a:t>
            </a:r>
            <a:r>
              <a:rPr lang="en-GB" sz="2000">
                <a:latin typeface="Open Sans" panose="020B0606030504020204" pitchFamily="34" charset="0"/>
                <a:ea typeface="Open Sans" panose="020B0606030504020204" pitchFamily="34" charset="0"/>
                <a:cs typeface="Open Sans" panose="020B0606030504020204" pitchFamily="34" charset="0"/>
              </a:rPr>
              <a:t>over time. </a:t>
            </a:r>
          </a:p>
          <a:p>
            <a:pPr marL="342900" indent="-342900">
              <a:buFont typeface="Arial" panose="020B0604020202020204" pitchFamily="34" charset="0"/>
              <a:buChar char="•"/>
            </a:pPr>
            <a:endParaRPr lang="en-GB" sz="2000" b="1">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Arial" panose="020B0604020202020204" pitchFamily="34" charset="0"/>
              <a:buChar char="•"/>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This is partly because the country no longer needs to buy fossil fuels for plant operations, allowing these savings to be redirected into investments in clean energy projects.</a:t>
            </a:r>
          </a:p>
        </p:txBody>
      </p:sp>
      <p:pic>
        <p:nvPicPr>
          <p:cNvPr id="3" name="Picture 2" descr="A graph with green line&#10;&#10;AI-generated content may be incorrect.">
            <a:extLst>
              <a:ext uri="{FF2B5EF4-FFF2-40B4-BE49-F238E27FC236}">
                <a16:creationId xmlns:a16="http://schemas.microsoft.com/office/drawing/2014/main" id="{8930DDD5-08FD-BC6E-54CC-5D9A4B003D71}"/>
              </a:ext>
            </a:extLst>
          </p:cNvPr>
          <p:cNvPicPr>
            <a:picLocks noChangeAspect="1"/>
          </p:cNvPicPr>
          <p:nvPr/>
        </p:nvPicPr>
        <p:blipFill>
          <a:blip r:embed="rId5"/>
          <a:stretch>
            <a:fillRect/>
          </a:stretch>
        </p:blipFill>
        <p:spPr>
          <a:xfrm>
            <a:off x="6289109" y="1318606"/>
            <a:ext cx="5105400" cy="4889500"/>
          </a:xfrm>
          <a:prstGeom prst="rect">
            <a:avLst/>
          </a:prstGeom>
        </p:spPr>
      </p:pic>
      <p:pic>
        <p:nvPicPr>
          <p:cNvPr id="2" name="ttsmaker-file-2025-2-11-19-41-13">
            <a:hlinkClick r:id="" action="ppaction://media"/>
            <a:extLst>
              <a:ext uri="{FF2B5EF4-FFF2-40B4-BE49-F238E27FC236}">
                <a16:creationId xmlns:a16="http://schemas.microsoft.com/office/drawing/2014/main" id="{1A61DD90-5598-E1BF-828B-1F7900C70BD3}"/>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8479" y="5801706"/>
            <a:ext cx="812800" cy="812800"/>
          </a:xfrm>
          <a:prstGeom prst="rect">
            <a:avLst/>
          </a:prstGeom>
        </p:spPr>
      </p:pic>
    </p:spTree>
    <p:extLst>
      <p:ext uri="{BB962C8B-B14F-4D97-AF65-F5344CB8AC3E}">
        <p14:creationId xmlns:p14="http://schemas.microsoft.com/office/powerpoint/2010/main" val="19055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FFF5-A9EE-95E8-C71A-EB14734BCB9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D9BD732-1792-3EDB-2AAB-2841850B1882}"/>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BFAC874B-1A42-DC0E-13A2-8EE1EE1EC712}"/>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(4) Quantifying Fossil Fuel Expenditure Savings</a:t>
            </a:r>
            <a:endParaRPr lang="en-GB"/>
          </a:p>
        </p:txBody>
      </p:sp>
      <p:sp>
        <p:nvSpPr>
          <p:cNvPr id="7" name="TextBox 6">
            <a:extLst>
              <a:ext uri="{FF2B5EF4-FFF2-40B4-BE49-F238E27FC236}">
                <a16:creationId xmlns:a16="http://schemas.microsoft.com/office/drawing/2014/main" id="{846AF6C5-5DF5-0F9F-CBD5-FCAE7A6DD534}"/>
              </a:ext>
            </a:extLst>
          </p:cNvPr>
          <p:cNvSpPr txBox="1"/>
          <p:nvPr/>
        </p:nvSpPr>
        <p:spPr>
          <a:xfrm>
            <a:off x="644721" y="1417727"/>
            <a:ext cx="10926795" cy="3290388"/>
          </a:xfrm>
          <a:prstGeom prst="rect">
            <a:avLst/>
          </a:prstGeom>
          <a:solidFill>
            <a:schemeClr val="bg1"/>
          </a:solidFill>
        </p:spPr>
        <p:txBody>
          <a:bodyPr wrap="square" lIns="91440" tIns="45720" rIns="91440" bIns="45720" anchor="t">
            <a:spAutoFit/>
          </a:bodyPr>
          <a:lstStyle/>
          <a:p>
            <a:pPr marL="342900" indent="-3429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The transition from fossil-based to renewables-based power generation reduces operational costs by </a:t>
            </a:r>
            <a:r>
              <a:rPr lang="en-GB" sz="2200" b="1">
                <a:latin typeface="Open Sans" panose="020B0606030504020204" pitchFamily="34" charset="0"/>
                <a:ea typeface="Open Sans" panose="020B0606030504020204" pitchFamily="34" charset="0"/>
                <a:cs typeface="Open Sans" panose="020B0606030504020204" pitchFamily="34" charset="0"/>
              </a:rPr>
              <a:t>eliminating the need to purchase fossil fuels</a:t>
            </a:r>
            <a:r>
              <a:rPr lang="en-GB" sz="220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Savings can be calculated using least-cost planning models like OSeMOSYS, which provide </a:t>
            </a:r>
            <a:r>
              <a:rPr lang="en-GB" sz="2200" b="1">
                <a:latin typeface="Open Sans" panose="020B0606030504020204" pitchFamily="34" charset="0"/>
                <a:ea typeface="Open Sans" panose="020B0606030504020204" pitchFamily="34" charset="0"/>
                <a:cs typeface="Open Sans" panose="020B0606030504020204" pitchFamily="34" charset="0"/>
              </a:rPr>
              <a:t>variable operating cost outputs</a:t>
            </a:r>
            <a:r>
              <a:rPr lang="en-GB" sz="220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T</a:t>
            </a:r>
            <a:r>
              <a:rPr lang="en-GB" sz="2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 financial savings associated with reduced fossil fuel use are quantified as the variance in expenditure between the Net Zero and Least Cost scenarios,</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B221949-C2AC-9DB7-5179-B713DFF7ED0C}"/>
                  </a:ext>
                </a:extLst>
              </p:cNvPr>
              <p:cNvSpPr txBox="1"/>
              <p:nvPr/>
            </p:nvSpPr>
            <p:spPr>
              <a:xfrm>
                <a:off x="644721" y="5131058"/>
                <a:ext cx="10709079" cy="738664"/>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Fossil</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fuel</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Expenditure</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Savings</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 </m:t>
                      </m:r>
                    </m:oMath>
                  </m:oMathPara>
                </a14:m>
                <a:endParaRPr lang="en-GB" sz="2400" b="1"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a:p>
                <a:pPr/>
                <a14:m>
                  <m:oMathPara xmlns:m="http://schemas.openxmlformats.org/officeDocument/2006/math">
                    <m:oMathParaPr>
                      <m:jc m:val="centerGroup"/>
                    </m:oMathParaPr>
                    <m:oMath xmlns:m="http://schemas.openxmlformats.org/officeDocument/2006/math">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Fossil</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fuel</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xpenditure</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under</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LC</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Fossil</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fuel</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expenditure</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under</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NZ</m:t>
                      </m:r>
                    </m:oMath>
                  </m:oMathPara>
                </a14:m>
                <a:endParaRPr lang="en-GB" sz="2400"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p:txBody>
          </p:sp>
        </mc:Choice>
        <mc:Fallback xmlns="">
          <p:sp>
            <p:nvSpPr>
              <p:cNvPr id="2" name="TextBox 1">
                <a:extLst>
                  <a:ext uri="{FF2B5EF4-FFF2-40B4-BE49-F238E27FC236}">
                    <a16:creationId xmlns:a16="http://schemas.microsoft.com/office/drawing/2014/main" id="{6B221949-C2AC-9DB7-5179-B713DFF7ED0C}"/>
                  </a:ext>
                </a:extLst>
              </p:cNvPr>
              <p:cNvSpPr txBox="1">
                <a:spLocks noRot="1" noChangeAspect="1" noMove="1" noResize="1" noEditPoints="1" noAdjustHandles="1" noChangeArrowheads="1" noChangeShapeType="1" noTextEdit="1"/>
              </p:cNvSpPr>
              <p:nvPr/>
            </p:nvSpPr>
            <p:spPr>
              <a:xfrm>
                <a:off x="644721" y="5131058"/>
                <a:ext cx="10709079" cy="738664"/>
              </a:xfrm>
              <a:prstGeom prst="rect">
                <a:avLst/>
              </a:prstGeom>
              <a:blipFill>
                <a:blip r:embed="Re0f46862050c4222"/>
                <a:stretch>
                  <a:fillRect t="-11864" b="-18644"/>
                </a:stretch>
              </a:blipFill>
            </p:spPr>
            <p:txBody>
              <a:bodyPr/>
              <a:lstStyle/>
              <a:p>
                <a:r>
                  <a:rPr lang="en-GB">
                    <a:noFill/>
                  </a:rPr>
                  <a:t> </a:t>
                </a:r>
              </a:p>
            </p:txBody>
          </p:sp>
        </mc:Fallback>
      </mc:AlternateContent>
      <p:pic>
        <p:nvPicPr>
          <p:cNvPr id="3" name="ttsmaker-file-2025-2-11-19-41-50">
            <a:hlinkClick r:id="" action="ppaction://media"/>
            <a:extLst>
              <a:ext uri="{FF2B5EF4-FFF2-40B4-BE49-F238E27FC236}">
                <a16:creationId xmlns:a16="http://schemas.microsoft.com/office/drawing/2014/main" id="{22D57E2B-9814-CB8C-E5F4-350FEEF80BC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60717"/>
            <a:ext cx="812800" cy="812800"/>
          </a:xfrm>
          <a:prstGeom prst="rect">
            <a:avLst/>
          </a:prstGeom>
        </p:spPr>
      </p:pic>
    </p:spTree>
    <p:extLst>
      <p:ext uri="{BB962C8B-B14F-4D97-AF65-F5344CB8AC3E}">
        <p14:creationId xmlns:p14="http://schemas.microsoft.com/office/powerpoint/2010/main" val="39479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1FDD0-3B41-E554-7DFA-ABE3D974B7B6}"/>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(5) Potential Value of Carbon Credits (CC)</a:t>
            </a:r>
            <a:endParaRPr lang="en-GB"/>
          </a:p>
        </p:txBody>
      </p:sp>
      <p:sp>
        <p:nvSpPr>
          <p:cNvPr id="3" name="Text Placeholder 2">
            <a:extLst>
              <a:ext uri="{FF2B5EF4-FFF2-40B4-BE49-F238E27FC236}">
                <a16:creationId xmlns:a16="http://schemas.microsoft.com/office/drawing/2014/main" id="{9E30C665-2A6D-2681-35B7-6582BFBD6583}"/>
              </a:ext>
            </a:extLst>
          </p:cNvPr>
          <p:cNvSpPr>
            <a:spLocks noGrp="1"/>
          </p:cNvSpPr>
          <p:nvPr>
            <p:ph type="body" idx="1"/>
          </p:nvPr>
        </p:nvSpPr>
        <p:spPr>
          <a:xfrm>
            <a:off x="838200" y="1768206"/>
            <a:ext cx="5181600" cy="4351338"/>
          </a:xfrm>
        </p:spPr>
        <p:txBody>
          <a:bodyPr>
            <a:normAutofit fontScale="92500"/>
          </a:bodyPr>
          <a:lstStyle/>
          <a:p>
            <a:pPr>
              <a:lnSpc>
                <a:spcPct val="120000"/>
              </a:lnSpc>
            </a:pPr>
            <a:r>
              <a:rPr lang="en-GB" sz="2400" b="1" i="0" u="none" strike="noStrike">
                <a:solidFill>
                  <a:srgbClr val="000000"/>
                </a:solidFill>
                <a:effectLst/>
              </a:rPr>
              <a:t>Carbon Credits (CC) </a:t>
            </a:r>
            <a:r>
              <a:rPr lang="en-GB" sz="2400" b="0" i="0" u="none" strike="noStrike">
                <a:solidFill>
                  <a:srgbClr val="000000"/>
                </a:solidFill>
                <a:effectLst/>
              </a:rPr>
              <a:t>represent the final of the five key components contributing to the overall funding availability for the sector.</a:t>
            </a:r>
          </a:p>
          <a:p>
            <a:pPr>
              <a:lnSpc>
                <a:spcPct val="120000"/>
              </a:lnSpc>
            </a:pPr>
            <a:r>
              <a:rPr lang="en-GB" b="0" i="0"/>
              <a:t>This is the amount of </a:t>
            </a:r>
            <a:r>
              <a:rPr lang="en-GB" b="1" i="0"/>
              <a:t>revenue</a:t>
            </a:r>
            <a:r>
              <a:rPr lang="en-GB" b="0" i="0"/>
              <a:t> that could potentially be obtained from sale of </a:t>
            </a:r>
            <a:r>
              <a:rPr lang="en-GB" b="1" i="0"/>
              <a:t>carbon credits </a:t>
            </a:r>
            <a:r>
              <a:rPr lang="en-GB" b="0" i="0"/>
              <a:t>as a result of the </a:t>
            </a:r>
            <a:r>
              <a:rPr lang="en-GB" b="1" i="0"/>
              <a:t>reduction in carbon emissions </a:t>
            </a:r>
            <a:r>
              <a:rPr lang="en-GB" b="0" i="0"/>
              <a:t>associated with the energy transition.</a:t>
            </a:r>
            <a:endParaRPr lang="en-GB"/>
          </a:p>
        </p:txBody>
      </p:sp>
      <p:pic>
        <p:nvPicPr>
          <p:cNvPr id="5" name="Picture 4" descr="A green graph with lines and lines&#10;&#10;AI-generated content may be incorrect.">
            <a:extLst>
              <a:ext uri="{FF2B5EF4-FFF2-40B4-BE49-F238E27FC236}">
                <a16:creationId xmlns:a16="http://schemas.microsoft.com/office/drawing/2014/main" id="{4DC38F73-BA05-F4B2-B86F-D429866A0A06}"/>
              </a:ext>
            </a:extLst>
          </p:cNvPr>
          <p:cNvPicPr>
            <a:picLocks noChangeAspect="1"/>
          </p:cNvPicPr>
          <p:nvPr/>
        </p:nvPicPr>
        <p:blipFill>
          <a:blip r:embed="rId5"/>
          <a:stretch>
            <a:fillRect/>
          </a:stretch>
        </p:blipFill>
        <p:spPr>
          <a:xfrm>
            <a:off x="6248400" y="1499125"/>
            <a:ext cx="5105400" cy="4889500"/>
          </a:xfrm>
          <a:prstGeom prst="rect">
            <a:avLst/>
          </a:prstGeom>
        </p:spPr>
      </p:pic>
      <p:pic>
        <p:nvPicPr>
          <p:cNvPr id="4" name="ttsmaker-file-2025-2-11-19-42-12">
            <a:hlinkClick r:id="" action="ppaction://media"/>
            <a:extLst>
              <a:ext uri="{FF2B5EF4-FFF2-40B4-BE49-F238E27FC236}">
                <a16:creationId xmlns:a16="http://schemas.microsoft.com/office/drawing/2014/main" id="{74B67A07-0E8E-70EB-1CF6-D9B939C5D1EC}"/>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1023600" y="5713144"/>
            <a:ext cx="812800" cy="812800"/>
          </a:xfrm>
          <a:prstGeom prst="rect">
            <a:avLst/>
          </a:prstGeom>
        </p:spPr>
      </p:pic>
    </p:spTree>
    <p:extLst>
      <p:ext uri="{BB962C8B-B14F-4D97-AF65-F5344CB8AC3E}">
        <p14:creationId xmlns:p14="http://schemas.microsoft.com/office/powerpoint/2010/main" val="4032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a:xfrm>
            <a:off x="11798300" y="6716212"/>
            <a:ext cx="393700" cy="292100"/>
          </a:xfrm>
        </p:spPr>
        <p:txBody>
          <a:bodyPr/>
          <a:lstStyle/>
          <a:p>
            <a:fld id="{00000000-1234-1234-1234-123412341234}" type="slidenum">
              <a:rPr lang="sv-SE"/>
              <a:pPr/>
              <a:t>24</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(5) Quantifying the Potential Value of Carbon Credits</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1" y="1334123"/>
            <a:ext cx="10926795" cy="365561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400"/>
              <a:t>OSeMOSYS output will provide estimate of year-on-year carbon emissions savings from comparison on Least Cost and Net Zero scenarios </a:t>
            </a:r>
          </a:p>
          <a:p>
            <a:pPr algn="ctr">
              <a:lnSpc>
                <a:spcPct val="150000"/>
              </a:lnSpc>
              <a:spcAft>
                <a:spcPts val="800"/>
              </a:spcAft>
            </a:pPr>
            <a:endParaRPr lang="en-GB" sz="2400" b="1">
              <a:solidFill>
                <a:schemeClr val="accent1"/>
              </a:solidFill>
            </a:endParaRPr>
          </a:p>
          <a:p>
            <a:pPr algn="ctr">
              <a:lnSpc>
                <a:spcPct val="150000"/>
              </a:lnSpc>
              <a:spcAft>
                <a:spcPts val="800"/>
              </a:spcAft>
            </a:pPr>
            <a:endParaRPr lang="en-GB" sz="2400" b="1">
              <a:solidFill>
                <a:schemeClr val="accent1"/>
              </a:solidFill>
            </a:endParaRPr>
          </a:p>
          <a:p>
            <a:pPr marL="457200" indent="-457200">
              <a:lnSpc>
                <a:spcPct val="150000"/>
              </a:lnSpc>
              <a:spcAft>
                <a:spcPts val="800"/>
              </a:spcAft>
              <a:buFont typeface="Arial" panose="020B0604020202020204" pitchFamily="34" charset="0"/>
              <a:buChar char="•"/>
            </a:pPr>
            <a:r>
              <a:rPr lang="en-GB" sz="2400"/>
              <a:t>Multiplying carbon emissions savings by notional carbon market price provides the estimate of potential value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72CC685-F77B-5E19-6394-DBB03978FCC2}"/>
                  </a:ext>
                </a:extLst>
              </p:cNvPr>
              <p:cNvSpPr txBox="1"/>
              <p:nvPr/>
            </p:nvSpPr>
            <p:spPr>
              <a:xfrm>
                <a:off x="741460" y="2640231"/>
                <a:ext cx="10709079" cy="738664"/>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Carbon</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Emissions</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Savings</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 </m:t>
                      </m:r>
                    </m:oMath>
                  </m:oMathPara>
                </a14:m>
                <a:endParaRPr lang="en-GB" sz="2400" b="1"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a:p>
                <a:pPr/>
                <a14:m>
                  <m:oMathPara xmlns:m="http://schemas.openxmlformats.org/officeDocument/2006/math">
                    <m:oMathParaPr>
                      <m:jc m:val="centerGroup"/>
                    </m:oMathParaPr>
                    <m:oMath xmlns:m="http://schemas.openxmlformats.org/officeDocument/2006/math">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CO</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2 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Emissions</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Under</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LC</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CO</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2 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Emissions</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Under</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NZ</m:t>
                      </m:r>
                    </m:oMath>
                  </m:oMathPara>
                </a14:m>
                <a:endParaRPr lang="en-GB" sz="2400"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p:txBody>
          </p:sp>
        </mc:Choice>
        <mc:Fallback xmlns="">
          <p:sp>
            <p:nvSpPr>
              <p:cNvPr id="2" name="TextBox 1">
                <a:extLst>
                  <a:ext uri="{FF2B5EF4-FFF2-40B4-BE49-F238E27FC236}">
                    <a16:creationId xmlns:a16="http://schemas.microsoft.com/office/drawing/2014/main" id="{072CC685-F77B-5E19-6394-DBB03978FCC2}"/>
                  </a:ext>
                </a:extLst>
              </p:cNvPr>
              <p:cNvSpPr txBox="1">
                <a:spLocks noRot="1" noChangeAspect="1" noMove="1" noResize="1" noEditPoints="1" noAdjustHandles="1" noChangeArrowheads="1" noChangeShapeType="1" noTextEdit="1"/>
              </p:cNvSpPr>
              <p:nvPr/>
            </p:nvSpPr>
            <p:spPr>
              <a:xfrm>
                <a:off x="741460" y="2640231"/>
                <a:ext cx="10709079" cy="738664"/>
              </a:xfrm>
              <a:prstGeom prst="rect">
                <a:avLst/>
              </a:prstGeom>
              <a:blipFill>
                <a:blip r:embed="R83a901c1d2624683"/>
                <a:stretch>
                  <a:fillRect t="-8475" b="-2033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50DC75-4298-E090-8BF5-EB7FD6332FFB}"/>
                  </a:ext>
                </a:extLst>
              </p:cNvPr>
              <p:cNvSpPr txBox="1"/>
              <p:nvPr/>
            </p:nvSpPr>
            <p:spPr>
              <a:xfrm>
                <a:off x="741459" y="5085837"/>
                <a:ext cx="10709079" cy="738664"/>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Potential</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Value</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of</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Carbon</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Credits</m:t>
                      </m:r>
                      <m:r>
                        <m:rPr>
                          <m:nor/>
                        </m:rPr>
                        <a:rPr lang="en-GB" sz="2400" b="1"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 </m:t>
                      </m:r>
                    </m:oMath>
                  </m:oMathPara>
                </a14:m>
                <a:endParaRPr lang="en-GB" sz="2400" b="1"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a:p>
                <a:pPr/>
                <a14:m>
                  <m:oMathPara xmlns:m="http://schemas.openxmlformats.org/officeDocument/2006/math">
                    <m:oMathParaPr>
                      <m:jc m:val="centerGroup"/>
                    </m:oMathParaPr>
                    <m:oMath xmlns:m="http://schemas.openxmlformats.org/officeDocument/2006/math">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Notional</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Carbon</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Market</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Price</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x</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Carbon</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Emissions</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 </m:t>
                      </m:r>
                      <m:r>
                        <m:rPr>
                          <m:nor/>
                        </m:rPr>
                        <a:rPr lang="en-GB" sz="2400" b="0" i="1" dirty="0">
                          <a:solidFill>
                            <a:schemeClr val="accent1"/>
                          </a:solidFill>
                          <a:latin typeface="Cambria" panose="02040503050406030204" pitchFamily="18" charset="0"/>
                          <a:ea typeface="Open Sans" panose="020B0606030504020204" pitchFamily="34" charset="0"/>
                          <a:cs typeface="Open Sans" panose="020B0606030504020204" pitchFamily="34" charset="0"/>
                        </a:rPr>
                        <m:t>Savings</m:t>
                      </m:r>
                    </m:oMath>
                  </m:oMathPara>
                </a14:m>
                <a:endParaRPr lang="en-GB" sz="2400" i="1">
                  <a:solidFill>
                    <a:schemeClr val="accent1"/>
                  </a:solidFill>
                  <a:latin typeface="Cambria" panose="02040503050406030204" pitchFamily="18" charset="0"/>
                  <a:ea typeface="Open Sans" panose="020B0606030504020204" pitchFamily="34" charset="0"/>
                  <a:cs typeface="Open Sans" panose="020B0606030504020204" pitchFamily="34" charset="0"/>
                </a:endParaRPr>
              </a:p>
            </p:txBody>
          </p:sp>
        </mc:Choice>
        <mc:Fallback xmlns="">
          <p:sp>
            <p:nvSpPr>
              <p:cNvPr id="3" name="TextBox 2">
                <a:extLst>
                  <a:ext uri="{FF2B5EF4-FFF2-40B4-BE49-F238E27FC236}">
                    <a16:creationId xmlns:a16="http://schemas.microsoft.com/office/drawing/2014/main" id="{A650DC75-4298-E090-8BF5-EB7FD6332FFB}"/>
                  </a:ext>
                </a:extLst>
              </p:cNvPr>
              <p:cNvSpPr txBox="1">
                <a:spLocks noRot="1" noChangeAspect="1" noMove="1" noResize="1" noEditPoints="1" noAdjustHandles="1" noChangeArrowheads="1" noChangeShapeType="1" noTextEdit="1"/>
              </p:cNvSpPr>
              <p:nvPr/>
            </p:nvSpPr>
            <p:spPr>
              <a:xfrm>
                <a:off x="741459" y="5085837"/>
                <a:ext cx="10709079" cy="738664"/>
              </a:xfrm>
              <a:prstGeom prst="rect">
                <a:avLst/>
              </a:prstGeom>
              <a:blipFill>
                <a:blip r:embed="R7e993ccd7b39425f"/>
                <a:stretch>
                  <a:fillRect t="-10169" b="-18644"/>
                </a:stretch>
              </a:blipFill>
            </p:spPr>
            <p:txBody>
              <a:bodyPr/>
              <a:lstStyle/>
              <a:p>
                <a:r>
                  <a:rPr lang="en-GB">
                    <a:noFill/>
                  </a:rPr>
                  <a:t> </a:t>
                </a:r>
              </a:p>
            </p:txBody>
          </p:sp>
        </mc:Fallback>
      </mc:AlternateContent>
      <p:pic>
        <p:nvPicPr>
          <p:cNvPr id="6" name="ttsmaker-file-2025-2-11-19-42-52">
            <a:hlinkClick r:id="" action="ppaction://media"/>
            <a:extLst>
              <a:ext uri="{FF2B5EF4-FFF2-40B4-BE49-F238E27FC236}">
                <a16:creationId xmlns:a16="http://schemas.microsoft.com/office/drawing/2014/main" id="{068B472D-CABD-2116-D26E-777EAEF04350}"/>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1044138" y="5824501"/>
            <a:ext cx="812800" cy="812800"/>
          </a:xfrm>
          <a:prstGeom prst="rect">
            <a:avLst/>
          </a:prstGeom>
        </p:spPr>
      </p:pic>
    </p:spTree>
    <p:extLst>
      <p:ext uri="{BB962C8B-B14F-4D97-AF65-F5344CB8AC3E}">
        <p14:creationId xmlns:p14="http://schemas.microsoft.com/office/powerpoint/2010/main" val="17822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8683-2087-95DE-4ECB-E2BA1ECB65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C6FE6-1BE2-4E8E-7DAF-3C976AE89362}"/>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(5) Setting The Carbon Price</a:t>
            </a:r>
            <a:endParaRPr lang="en-GB"/>
          </a:p>
        </p:txBody>
      </p:sp>
      <p:sp>
        <p:nvSpPr>
          <p:cNvPr id="3" name="Text Placeholder 2">
            <a:extLst>
              <a:ext uri="{FF2B5EF4-FFF2-40B4-BE49-F238E27FC236}">
                <a16:creationId xmlns:a16="http://schemas.microsoft.com/office/drawing/2014/main" id="{E69B8773-3F06-0EA4-D24E-343892FE4454}"/>
              </a:ext>
            </a:extLst>
          </p:cNvPr>
          <p:cNvSpPr>
            <a:spLocks noGrp="1"/>
          </p:cNvSpPr>
          <p:nvPr>
            <p:ph type="body" idx="1"/>
          </p:nvPr>
        </p:nvSpPr>
        <p:spPr/>
        <p:txBody>
          <a:bodyPr>
            <a:noAutofit/>
          </a:bodyPr>
          <a:lstStyle/>
          <a:p>
            <a:pPr>
              <a:lnSpc>
                <a:spcPct val="100000"/>
              </a:lnSpc>
            </a:pPr>
            <a:r>
              <a:rPr lang="en-GB" sz="2000">
                <a:latin typeface="Open Sans" panose="020B0606030504020204" pitchFamily="34" charset="0"/>
                <a:ea typeface="Open Sans" panose="020B0606030504020204" pitchFamily="34" charset="0"/>
                <a:cs typeface="Open Sans" panose="020B0606030504020204" pitchFamily="34" charset="0"/>
              </a:rPr>
              <a:t>A carbon price must be set at the right level to work.</a:t>
            </a:r>
          </a:p>
          <a:p>
            <a:pPr>
              <a:lnSpc>
                <a:spcPct val="100000"/>
              </a:lnSpc>
            </a:pPr>
            <a:r>
              <a:rPr lang="en-GB" sz="2000">
                <a:latin typeface="Open Sans" panose="020B0606030504020204" pitchFamily="34" charset="0"/>
                <a:ea typeface="Open Sans" panose="020B0606030504020204" pitchFamily="34" charset="0"/>
                <a:cs typeface="Open Sans" panose="020B0606030504020204" pitchFamily="34" charset="0"/>
              </a:rPr>
              <a:t>Within </a:t>
            </a:r>
            <a:r>
              <a:rPr lang="en-GB" sz="2000" err="1">
                <a:latin typeface="Open Sans" panose="020B0606030504020204" pitchFamily="34" charset="0"/>
                <a:ea typeface="Open Sans" panose="020B0606030504020204" pitchFamily="34" charset="0"/>
                <a:cs typeface="Open Sans" panose="020B0606030504020204" pitchFamily="34" charset="0"/>
              </a:rPr>
              <a:t>MINFin</a:t>
            </a:r>
            <a:r>
              <a:rPr lang="en-GB" sz="2000">
                <a:latin typeface="Open Sans" panose="020B0606030504020204" pitchFamily="34" charset="0"/>
                <a:ea typeface="Open Sans" panose="020B0606030504020204" pitchFamily="34" charset="0"/>
                <a:cs typeface="Open Sans" panose="020B0606030504020204" pitchFamily="34" charset="0"/>
              </a:rPr>
              <a:t>, the </a:t>
            </a:r>
            <a:r>
              <a:rPr lang="en-GB" sz="2000" b="1">
                <a:latin typeface="Open Sans" panose="020B0606030504020204" pitchFamily="34" charset="0"/>
                <a:ea typeface="Open Sans" panose="020B0606030504020204" pitchFamily="34" charset="0"/>
                <a:cs typeface="Open Sans" panose="020B0606030504020204" pitchFamily="34" charset="0"/>
              </a:rPr>
              <a:t>midpoint </a:t>
            </a:r>
            <a:r>
              <a:rPr lang="en-GB" sz="2000">
                <a:latin typeface="Open Sans" panose="020B0606030504020204" pitchFamily="34" charset="0"/>
                <a:ea typeface="Open Sans" panose="020B0606030504020204" pitchFamily="34" charset="0"/>
                <a:cs typeface="Open Sans" panose="020B0606030504020204" pitchFamily="34" charset="0"/>
              </a:rPr>
              <a:t>recommended by the </a:t>
            </a:r>
            <a:r>
              <a:rPr lang="en-GB" sz="2000" b="1">
                <a:latin typeface="Open Sans" panose="020B0606030504020204" pitchFamily="34" charset="0"/>
                <a:ea typeface="Open Sans" panose="020B0606030504020204" pitchFamily="34" charset="0"/>
                <a:cs typeface="Open Sans" panose="020B0606030504020204" pitchFamily="34" charset="0"/>
              </a:rPr>
              <a:t>High-Level Commission on Carbon Prices </a:t>
            </a:r>
            <a:r>
              <a:rPr lang="en-GB" sz="2000">
                <a:latin typeface="Open Sans" panose="020B0606030504020204" pitchFamily="34" charset="0"/>
                <a:ea typeface="Open Sans" panose="020B0606030504020204" pitchFamily="34" charset="0"/>
                <a:cs typeface="Open Sans" panose="020B0606030504020204" pitchFamily="34" charset="0"/>
              </a:rPr>
              <a:t>is typically applied, though this can be adjusted to reflect more </a:t>
            </a:r>
            <a:r>
              <a:rPr lang="en-GB" sz="2000" b="1">
                <a:latin typeface="Open Sans" panose="020B0606030504020204" pitchFamily="34" charset="0"/>
                <a:ea typeface="Open Sans" panose="020B0606030504020204" pitchFamily="34" charset="0"/>
                <a:cs typeface="Open Sans" panose="020B0606030504020204" pitchFamily="34" charset="0"/>
              </a:rPr>
              <a:t>precise in-country estimates</a:t>
            </a:r>
            <a:r>
              <a:rPr lang="en-GB" sz="2000">
                <a:latin typeface="Open Sans" panose="020B0606030504020204" pitchFamily="34" charset="0"/>
                <a:ea typeface="Open Sans" panose="020B0606030504020204" pitchFamily="34" charset="0"/>
                <a:cs typeface="Open Sans" panose="020B0606030504020204" pitchFamily="34" charset="0"/>
              </a:rPr>
              <a:t> when available.  </a:t>
            </a:r>
          </a:p>
          <a:p>
            <a:pPr>
              <a:lnSpc>
                <a:spcPct val="100000"/>
              </a:lnSpc>
            </a:pPr>
            <a:r>
              <a:rPr lang="en-GB" sz="2000">
                <a:latin typeface="Open Sans" panose="020B0606030504020204" pitchFamily="34" charset="0"/>
                <a:ea typeface="Open Sans" panose="020B0606030504020204" pitchFamily="34" charset="0"/>
                <a:cs typeface="Open Sans" panose="020B0606030504020204" pitchFamily="34" charset="0"/>
              </a:rPr>
              <a:t>The figure presents a comparison of development bank </a:t>
            </a:r>
            <a:r>
              <a:rPr lang="en-GB" sz="2000" b="1">
                <a:latin typeface="Open Sans" panose="020B0606030504020204" pitchFamily="34" charset="0"/>
                <a:ea typeface="Open Sans" panose="020B0606030504020204" pitchFamily="34" charset="0"/>
                <a:cs typeface="Open Sans" panose="020B0606030504020204" pitchFamily="34" charset="0"/>
              </a:rPr>
              <a:t>shadow carbon prices</a:t>
            </a:r>
            <a:r>
              <a:rPr lang="en-GB" sz="2000">
                <a:latin typeface="Open Sans" panose="020B0606030504020204" pitchFamily="34" charset="0"/>
                <a:ea typeface="Open Sans" panose="020B0606030504020204" pitchFamily="34" charset="0"/>
                <a:cs typeface="Open Sans" panose="020B0606030504020204" pitchFamily="34" charset="0"/>
              </a:rPr>
              <a:t> relative to the recommendations of the High-Level Commission on Carbon Prices.</a:t>
            </a:r>
          </a:p>
        </p:txBody>
      </p:sp>
      <p:pic>
        <p:nvPicPr>
          <p:cNvPr id="6" name="Picture Placeholder 5">
            <a:extLst>
              <a:ext uri="{FF2B5EF4-FFF2-40B4-BE49-F238E27FC236}">
                <a16:creationId xmlns:a16="http://schemas.microsoft.com/office/drawing/2014/main" id="{0AD72F11-C7C7-2948-7926-A2D11CBC52F9}"/>
              </a:ext>
            </a:extLst>
          </p:cNvPr>
          <p:cNvPicPr>
            <a:picLocks noGrp="1" noChangeAspect="1"/>
          </p:cNvPicPr>
          <p:nvPr>
            <p:ph type="pic" sz="quarter" idx="10"/>
          </p:nvPr>
        </p:nvPicPr>
        <p:blipFill>
          <a:blip r:embed="rId5"/>
          <a:srcRect l="10361" t="23331" r="11534" b="32301"/>
          <a:stretch/>
        </p:blipFill>
        <p:spPr>
          <a:xfrm>
            <a:off x="6172200" y="1499125"/>
            <a:ext cx="5181600" cy="4165272"/>
          </a:xfrm>
        </p:spPr>
      </p:pic>
      <p:pic>
        <p:nvPicPr>
          <p:cNvPr id="4" name="ttsmaker-file-2025-2-11-19-43-19">
            <a:hlinkClick r:id="" action="ppaction://media"/>
            <a:extLst>
              <a:ext uri="{FF2B5EF4-FFF2-40B4-BE49-F238E27FC236}">
                <a16:creationId xmlns:a16="http://schemas.microsoft.com/office/drawing/2014/main" id="{C6806FD5-D12A-F8F3-3CB5-9700496FA7CC}"/>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1056362" y="5770563"/>
            <a:ext cx="812800" cy="812800"/>
          </a:xfrm>
          <a:prstGeom prst="rect">
            <a:avLst/>
          </a:prstGeom>
        </p:spPr>
      </p:pic>
    </p:spTree>
    <p:extLst>
      <p:ext uri="{BB962C8B-B14F-4D97-AF65-F5344CB8AC3E}">
        <p14:creationId xmlns:p14="http://schemas.microsoft.com/office/powerpoint/2010/main" val="413313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AF59-E1EC-770C-E89C-1F5118CF2B48}"/>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B39D2FF-52A0-883D-7D93-3733D1832503}"/>
              </a:ext>
            </a:extLst>
          </p:cNvPr>
          <p:cNvSpPr>
            <a:spLocks noGrp="1"/>
          </p:cNvSpPr>
          <p:nvPr>
            <p:ph type="sldNum" idx="11"/>
          </p:nvPr>
        </p:nvSpPr>
        <p:spPr/>
        <p:txBody>
          <a:bodyPr/>
          <a:lstStyle/>
          <a:p>
            <a:fld id="{00000000-1234-1234-1234-123412341234}" type="slidenum">
              <a:rPr lang="sv-SE"/>
              <a:pPr/>
              <a:t>26</a:t>
            </a:fld>
            <a:endParaRPr lang="sv-SE"/>
          </a:p>
        </p:txBody>
      </p:sp>
      <p:sp>
        <p:nvSpPr>
          <p:cNvPr id="4" name="Title 3">
            <a:extLst>
              <a:ext uri="{FF2B5EF4-FFF2-40B4-BE49-F238E27FC236}">
                <a16:creationId xmlns:a16="http://schemas.microsoft.com/office/drawing/2014/main" id="{E199EC07-53DE-FF05-4CCD-E87E7D4A04AF}"/>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Part 4: References</a:t>
            </a:r>
            <a:endParaRPr lang="en-GB"/>
          </a:p>
        </p:txBody>
      </p:sp>
      <p:sp>
        <p:nvSpPr>
          <p:cNvPr id="7" name="TextBox 6">
            <a:extLst>
              <a:ext uri="{FF2B5EF4-FFF2-40B4-BE49-F238E27FC236}">
                <a16:creationId xmlns:a16="http://schemas.microsoft.com/office/drawing/2014/main" id="{0E1E91DB-B57E-2FE8-BCFB-5B1C3C8AE932}"/>
              </a:ext>
            </a:extLst>
          </p:cNvPr>
          <p:cNvSpPr txBox="1"/>
          <p:nvPr/>
        </p:nvSpPr>
        <p:spPr>
          <a:xfrm>
            <a:off x="661654" y="1183811"/>
            <a:ext cx="10926795" cy="2308324"/>
          </a:xfrm>
          <a:prstGeom prst="rect">
            <a:avLst/>
          </a:prstGeom>
          <a:solidFill>
            <a:schemeClr val="bg1"/>
          </a:solidFill>
        </p:spPr>
        <p:txBody>
          <a:bodyPr wrap="square" lIns="91440" tIns="45720" rIns="91440" bIns="45720" anchor="t">
            <a:spAutoFit/>
          </a:bodyPr>
          <a:lstStyle/>
          <a:p>
            <a:r>
              <a:rPr lang="en-GB" sz="1800" b="1">
                <a:latin typeface="Aptos" panose="020B0004020202020204" pitchFamily="34" charset="0"/>
                <a:ea typeface="Open Sans" panose="020B0606030504020204" pitchFamily="34" charset="0"/>
                <a:cs typeface="Open Sans" panose="020B0606030504020204" pitchFamily="34" charset="0"/>
              </a:rPr>
              <a:t>[1] </a:t>
            </a:r>
            <a:r>
              <a:rPr lang="en-GB" sz="1800">
                <a:latin typeface="Aptos" panose="020B0004020202020204" pitchFamily="34" charset="0"/>
              </a:rPr>
              <a:t>WWF (2019) </a:t>
            </a:r>
            <a:r>
              <a:rPr lang="en-GB" sz="1800" i="1">
                <a:latin typeface="Aptos" panose="020B0004020202020204" pitchFamily="34" charset="0"/>
              </a:rPr>
              <a:t>Shadow carbon pricing and multilateral development banks: comparative analysis and recommendations</a:t>
            </a:r>
            <a:r>
              <a:rPr lang="en-GB" sz="1800">
                <a:latin typeface="Aptos" panose="020B0004020202020204" pitchFamily="34" charset="0"/>
              </a:rPr>
              <a:t>. WWF. Available at: </a:t>
            </a:r>
            <a:r>
              <a:rPr lang="en-GB" sz="1800">
                <a:latin typeface="Aptos" panose="020B0004020202020204" pitchFamily="34" charset="0"/>
                <a:hlinkClick r:id="rId2"/>
              </a:rPr>
              <a:t>https://wwfeu.awsassets.panda.org/downloads/wwf_e3g_oci_shadow_carbon_pricing_and_mdbs_may19.pdf</a:t>
            </a:r>
            <a:r>
              <a:rPr lang="en-GB" sz="1800">
                <a:latin typeface="Aptos" panose="020B0004020202020204" pitchFamily="34" charset="0"/>
              </a:rPr>
              <a:t> (Accessed: 11/02/2025).</a:t>
            </a:r>
          </a:p>
          <a:p>
            <a:endParaRPr lang="en-GB" sz="1800">
              <a:latin typeface="Aptos" panose="020B0004020202020204" pitchFamily="34" charset="0"/>
            </a:endParaRPr>
          </a:p>
          <a:p>
            <a:r>
              <a:rPr lang="en-GB" sz="1800" b="1">
                <a:latin typeface="Aptos" panose="020B0004020202020204" pitchFamily="34" charset="0"/>
                <a:ea typeface="Open Sans" panose="020B0606030504020204" pitchFamily="34" charset="0"/>
                <a:cs typeface="Open Sans" panose="020B0606030504020204" pitchFamily="34" charset="0"/>
              </a:rPr>
              <a:t>[2] </a:t>
            </a:r>
            <a:r>
              <a:rPr lang="en-GB" sz="1800">
                <a:latin typeface="Aptos" panose="020B0004020202020204" pitchFamily="34" charset="0"/>
              </a:rPr>
              <a:t>High-Level Commission on Carbon Prices (2017) </a:t>
            </a:r>
            <a:r>
              <a:rPr lang="en-GB" sz="1800" i="1">
                <a:latin typeface="Aptos" panose="020B0004020202020204" pitchFamily="34" charset="0"/>
              </a:rPr>
              <a:t>Report of the High-Level Commission on Carbon Prices</a:t>
            </a:r>
            <a:r>
              <a:rPr lang="en-GB" sz="1800">
                <a:latin typeface="Aptos" panose="020B0004020202020204" pitchFamily="34" charset="0"/>
              </a:rPr>
              <a:t>. World Bank. Available at: </a:t>
            </a:r>
            <a:r>
              <a:rPr lang="en-GB" sz="1800">
                <a:latin typeface="Aptos" panose="020B0004020202020204" pitchFamily="34" charset="0"/>
                <a:hlinkClick r:id="rId3"/>
              </a:rPr>
              <a:t>https://openknowledge.worldbank.org/server/api/core/bitstreams/e49473de-ad98-5d26-8add-102687c9dc80/content</a:t>
            </a:r>
            <a:r>
              <a:rPr lang="en-GB" sz="1800">
                <a:latin typeface="Aptos" panose="020B0004020202020204" pitchFamily="34" charset="0"/>
              </a:rPr>
              <a:t> (Accessed: [insert date of access]).</a:t>
            </a:r>
            <a:endParaRPr lang="en-GB" sz="1800">
              <a:latin typeface="Aptos" panose="020B00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0602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4" name="TextBox 3">
            <a:extLst>
              <a:ext uri="{FF2B5EF4-FFF2-40B4-BE49-F238E27FC236}">
                <a16:creationId xmlns:a16="http://schemas.microsoft.com/office/drawing/2014/main" id="{D2845DBF-5E88-DAC6-4067-7274642F8DD8}"/>
              </a:ext>
            </a:extLst>
          </p:cNvPr>
          <p:cNvSpPr txBox="1"/>
          <p:nvPr/>
        </p:nvSpPr>
        <p:spPr>
          <a:xfrm>
            <a:off x="9057663" y="2766235"/>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Learning </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Objectives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183811"/>
            <a:ext cx="10926795" cy="4893647"/>
          </a:xfrm>
          <a:prstGeom prst="rect">
            <a:avLst/>
          </a:prstGeom>
          <a:solidFill>
            <a:schemeClr val="bg1"/>
          </a:solidFill>
        </p:spPr>
        <p:txBody>
          <a:bodyPr wrap="square" lIns="91440" tIns="45720" rIns="91440" bIns="45720" anchor="t">
            <a:spAutoFit/>
          </a:bodyPr>
          <a:lstStyle/>
          <a:p>
            <a:pPr marL="457200" indent="-4572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Identify the </a:t>
            </a:r>
            <a:r>
              <a:rPr lang="en-GB" sz="2400" b="1">
                <a:latin typeface="Open Sans" panose="020B0606030504020204" pitchFamily="34" charset="0"/>
                <a:ea typeface="Open Sans" panose="020B0606030504020204" pitchFamily="34" charset="0"/>
                <a:cs typeface="Open Sans" panose="020B0606030504020204" pitchFamily="34" charset="0"/>
              </a:rPr>
              <a:t>five key components of the funding baseline </a:t>
            </a:r>
            <a:r>
              <a:rPr lang="en-GB" sz="2400">
                <a:latin typeface="Open Sans" panose="020B0606030504020204" pitchFamily="34" charset="0"/>
                <a:ea typeface="Open Sans" panose="020B0606030504020204" pitchFamily="34" charset="0"/>
                <a:cs typeface="Open Sans" panose="020B0606030504020204" pitchFamily="34" charset="0"/>
              </a:rPr>
              <a:t>including SOE cashflows, government expenditure, international grants, fossil fuel expenditure savings, and monetization of carbon savings.</a:t>
            </a:r>
          </a:p>
          <a:p>
            <a:pPr marL="457200" indent="-4572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Learn </a:t>
            </a:r>
            <a:r>
              <a:rPr lang="en-GB" sz="2400" b="1">
                <a:latin typeface="Open Sans" panose="020B0606030504020204" pitchFamily="34" charset="0"/>
                <a:ea typeface="Open Sans" panose="020B0606030504020204" pitchFamily="34" charset="0"/>
                <a:cs typeface="Open Sans" panose="020B0606030504020204" pitchFamily="34" charset="0"/>
              </a:rPr>
              <a:t>how historical data is projected </a:t>
            </a:r>
            <a:r>
              <a:rPr lang="en-GB" sz="2400">
                <a:latin typeface="Open Sans" panose="020B0606030504020204" pitchFamily="34" charset="0"/>
                <a:ea typeface="Open Sans" panose="020B0606030504020204" pitchFamily="34" charset="0"/>
                <a:cs typeface="Open Sans" panose="020B0606030504020204" pitchFamily="34" charset="0"/>
              </a:rPr>
              <a:t>over the modelling period to estimate future funding requirements and trends.</a:t>
            </a:r>
          </a:p>
          <a:p>
            <a:pPr marL="457200" indent="-4572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Understand how </a:t>
            </a:r>
            <a:r>
              <a:rPr lang="en-GB" sz="2400" err="1">
                <a:latin typeface="Open Sans" panose="020B0606030504020204" pitchFamily="34" charset="0"/>
                <a:ea typeface="Open Sans" panose="020B0606030504020204" pitchFamily="34" charset="0"/>
                <a:cs typeface="Open Sans" panose="020B0606030504020204" pitchFamily="34" charset="0"/>
              </a:rPr>
              <a:t>MINFin</a:t>
            </a:r>
            <a:r>
              <a:rPr lang="en-GB" sz="2400">
                <a:latin typeface="Open Sans" panose="020B0606030504020204" pitchFamily="34" charset="0"/>
                <a:ea typeface="Open Sans" panose="020B0606030504020204" pitchFamily="34" charset="0"/>
                <a:cs typeface="Open Sans" panose="020B0606030504020204" pitchFamily="34" charset="0"/>
              </a:rPr>
              <a:t> </a:t>
            </a:r>
            <a:r>
              <a:rPr lang="en-GB" sz="2400" b="1">
                <a:latin typeface="Open Sans" panose="020B0606030504020204" pitchFamily="34" charset="0"/>
                <a:ea typeface="Open Sans" panose="020B0606030504020204" pitchFamily="34" charset="0"/>
                <a:cs typeface="Open Sans" panose="020B0606030504020204" pitchFamily="34" charset="0"/>
              </a:rPr>
              <a:t>forecasts future SOE cashflows </a:t>
            </a:r>
            <a:r>
              <a:rPr lang="en-GB" sz="2400">
                <a:latin typeface="Open Sans" panose="020B0606030504020204" pitchFamily="34" charset="0"/>
                <a:ea typeface="Open Sans" panose="020B0606030504020204" pitchFamily="34" charset="0"/>
                <a:cs typeface="Open Sans" panose="020B0606030504020204" pitchFamily="34" charset="0"/>
              </a:rPr>
              <a:t>by considering macroeconomic factors and sector-specific drivers.</a:t>
            </a:r>
          </a:p>
          <a:p>
            <a:pPr marL="457200" indent="-4572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Explore methods </a:t>
            </a:r>
            <a:r>
              <a:rPr lang="en-GB" sz="2400" b="1">
                <a:latin typeface="Open Sans" panose="020B0606030504020204" pitchFamily="34" charset="0"/>
                <a:ea typeface="Open Sans" panose="020B0606030504020204" pitchFamily="34" charset="0"/>
                <a:cs typeface="Open Sans" panose="020B0606030504020204" pitchFamily="34" charset="0"/>
              </a:rPr>
              <a:t>for estimating future government expenditure </a:t>
            </a:r>
            <a:r>
              <a:rPr lang="en-GB" sz="2400">
                <a:latin typeface="Open Sans" panose="020B0606030504020204" pitchFamily="34" charset="0"/>
                <a:ea typeface="Open Sans" panose="020B0606030504020204" pitchFamily="34" charset="0"/>
                <a:cs typeface="Open Sans" panose="020B0606030504020204" pitchFamily="34" charset="0"/>
              </a:rPr>
              <a:t>on energy transitions and understand the challenges of distinguishing clean energy spending in national budgets.</a:t>
            </a:r>
          </a:p>
          <a:p>
            <a:pPr marL="457200" indent="-4572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Recognise the </a:t>
            </a:r>
            <a:r>
              <a:rPr lang="en-GB" sz="2400" b="1">
                <a:latin typeface="Open Sans" panose="020B0606030504020204" pitchFamily="34" charset="0"/>
                <a:ea typeface="Open Sans" panose="020B0606030504020204" pitchFamily="34" charset="0"/>
                <a:cs typeface="Open Sans" panose="020B0606030504020204" pitchFamily="34" charset="0"/>
              </a:rPr>
              <a:t>role of government expenditure </a:t>
            </a:r>
            <a:r>
              <a:rPr lang="en-GB" sz="2400">
                <a:latin typeface="Open Sans" panose="020B0606030504020204" pitchFamily="34" charset="0"/>
                <a:ea typeface="Open Sans" panose="020B0606030504020204" pitchFamily="34" charset="0"/>
                <a:cs typeface="Open Sans" panose="020B0606030504020204" pitchFamily="34" charset="0"/>
              </a:rPr>
              <a:t>in supporting the energy transition and how public funds are allocated and utilized in clean energy investments.</a:t>
            </a:r>
          </a:p>
        </p:txBody>
      </p:sp>
    </p:spTree>
    <p:extLst>
      <p:ext uri="{BB962C8B-B14F-4D97-AF65-F5344CB8AC3E}">
        <p14:creationId xmlns:p14="http://schemas.microsoft.com/office/powerpoint/2010/main" val="42459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Funding Availability Overview</a:t>
            </a: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9884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01FA-41E4-230E-6AA3-2CF85E1FB90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F21BEFD-0076-462D-EA78-D6B6482C474B}"/>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51CF3E9C-20BC-E2C2-73F1-64ECB0AD3F44}"/>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Funding Availability</a:t>
            </a:r>
            <a:endParaRPr lang="en-GB"/>
          </a:p>
        </p:txBody>
      </p:sp>
      <p:sp>
        <p:nvSpPr>
          <p:cNvPr id="7" name="TextBox 6">
            <a:extLst>
              <a:ext uri="{FF2B5EF4-FFF2-40B4-BE49-F238E27FC236}">
                <a16:creationId xmlns:a16="http://schemas.microsoft.com/office/drawing/2014/main" id="{D0774A07-5A83-7BE0-4DD8-702E08CB7D58}"/>
              </a:ext>
            </a:extLst>
          </p:cNvPr>
          <p:cNvSpPr txBox="1"/>
          <p:nvPr/>
        </p:nvSpPr>
        <p:spPr>
          <a:xfrm>
            <a:off x="888190" y="1329964"/>
            <a:ext cx="4964342" cy="4505849"/>
          </a:xfrm>
          <a:prstGeom prst="rect">
            <a:avLst/>
          </a:prstGeom>
          <a:solidFill>
            <a:schemeClr val="bg1"/>
          </a:solidFill>
        </p:spPr>
        <p:txBody>
          <a:bodyPr wrap="square" lIns="91440" tIns="45720" rIns="91440" bIns="45720" anchor="t">
            <a:spAutoFit/>
          </a:bodyPr>
          <a:lstStyle/>
          <a:p>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Recap from Lecture 2:</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The </a:t>
            </a:r>
            <a:r>
              <a:rPr lang="en-GB" sz="2000" b="1">
                <a:latin typeface="Open Sans" panose="020B0606030504020204" pitchFamily="34" charset="0"/>
                <a:ea typeface="Open Sans" panose="020B0606030504020204" pitchFamily="34" charset="0"/>
                <a:cs typeface="Open Sans" panose="020B0606030504020204" pitchFamily="34" charset="0"/>
              </a:rPr>
              <a:t>Funding Availability (FA)</a:t>
            </a:r>
            <a:r>
              <a:rPr lang="en-GB" sz="2000">
                <a:latin typeface="Open Sans" panose="020B0606030504020204" pitchFamily="34" charset="0"/>
                <a:ea typeface="Open Sans" panose="020B0606030504020204" pitchFamily="34" charset="0"/>
                <a:cs typeface="Open Sans" panose="020B0606030504020204" pitchFamily="34" charset="0"/>
              </a:rPr>
              <a:t> represents the future annual cash flow available to cover the </a:t>
            </a:r>
            <a:r>
              <a:rPr lang="en-GB" sz="2000" b="1">
                <a:latin typeface="Open Sans" panose="020B0606030504020204" pitchFamily="34" charset="0"/>
                <a:ea typeface="Open Sans" panose="020B0606030504020204" pitchFamily="34" charset="0"/>
                <a:cs typeface="Open Sans" panose="020B0606030504020204" pitchFamily="34" charset="0"/>
              </a:rPr>
              <a:t>Financing Requirement (FR)</a:t>
            </a:r>
            <a:r>
              <a:rPr lang="en-GB" sz="2000">
                <a:latin typeface="Open Sans" panose="020B0606030504020204" pitchFamily="34" charset="0"/>
                <a:ea typeface="Open Sans" panose="020B0606030504020204" pitchFamily="34" charset="0"/>
                <a:cs typeface="Open Sans" panose="020B0606030504020204" pitchFamily="34" charset="0"/>
              </a:rPr>
              <a:t>. </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GB" sz="2000">
                <a:latin typeface="Open Sans" panose="020B0606030504020204" pitchFamily="34" charset="0"/>
                <a:ea typeface="Open Sans" panose="020B0606030504020204" pitchFamily="34" charset="0"/>
                <a:cs typeface="Open Sans" panose="020B0606030504020204" pitchFamily="34" charset="0"/>
              </a:rPr>
              <a:t>The </a:t>
            </a:r>
            <a:r>
              <a:rPr lang="en-GB" sz="2000" b="1">
                <a:latin typeface="Open Sans" panose="020B0606030504020204" pitchFamily="34" charset="0"/>
                <a:ea typeface="Open Sans" panose="020B0606030504020204" pitchFamily="34" charset="0"/>
                <a:cs typeface="Open Sans" panose="020B0606030504020204" pitchFamily="34" charset="0"/>
              </a:rPr>
              <a:t>Funding Availability (FA) </a:t>
            </a:r>
            <a:r>
              <a:rPr lang="en-GB" sz="2000">
                <a:latin typeface="Open Sans" panose="020B0606030504020204" pitchFamily="34" charset="0"/>
                <a:ea typeface="Open Sans" panose="020B0606030504020204" pitchFamily="34" charset="0"/>
                <a:cs typeface="Open Sans" panose="020B0606030504020204" pitchFamily="34" charset="0"/>
              </a:rPr>
              <a:t>is composed of the sum of </a:t>
            </a:r>
            <a:r>
              <a:rPr lang="en-GB" sz="2000" b="1">
                <a:latin typeface="Open Sans" panose="020B0606030504020204" pitchFamily="34" charset="0"/>
                <a:ea typeface="Open Sans" panose="020B0606030504020204" pitchFamily="34" charset="0"/>
                <a:cs typeface="Open Sans" panose="020B0606030504020204" pitchFamily="34" charset="0"/>
              </a:rPr>
              <a:t>(1) </a:t>
            </a:r>
            <a:r>
              <a:rPr lang="en-GB" sz="2000">
                <a:latin typeface="Open Sans" panose="020B0606030504020204" pitchFamily="34" charset="0"/>
                <a:ea typeface="Open Sans" panose="020B0606030504020204" pitchFamily="34" charset="0"/>
                <a:cs typeface="Open Sans" panose="020B0606030504020204" pitchFamily="34" charset="0"/>
              </a:rPr>
              <a:t>Government Expenditure (G), </a:t>
            </a:r>
            <a:r>
              <a:rPr lang="en-GB" sz="2000" b="1">
                <a:latin typeface="Open Sans" panose="020B0606030504020204" pitchFamily="34" charset="0"/>
                <a:ea typeface="Open Sans" panose="020B0606030504020204" pitchFamily="34" charset="0"/>
                <a:cs typeface="Open Sans" panose="020B0606030504020204" pitchFamily="34" charset="0"/>
              </a:rPr>
              <a:t>(2) </a:t>
            </a:r>
            <a:r>
              <a:rPr lang="en-GB" sz="2000">
                <a:latin typeface="Open Sans" panose="020B0606030504020204" pitchFamily="34" charset="0"/>
                <a:ea typeface="Open Sans" panose="020B0606030504020204" pitchFamily="34" charset="0"/>
                <a:cs typeface="Open Sans" panose="020B0606030504020204" pitchFamily="34" charset="0"/>
              </a:rPr>
              <a:t>SOE Cash Generation (ICG), </a:t>
            </a:r>
            <a:r>
              <a:rPr lang="en-GB" sz="2000" b="1">
                <a:latin typeface="Open Sans" panose="020B0606030504020204" pitchFamily="34" charset="0"/>
                <a:ea typeface="Open Sans" panose="020B0606030504020204" pitchFamily="34" charset="0"/>
                <a:cs typeface="Open Sans" panose="020B0606030504020204" pitchFamily="34" charset="0"/>
              </a:rPr>
              <a:t>(3) </a:t>
            </a:r>
            <a:r>
              <a:rPr lang="en-GB" sz="2000">
                <a:latin typeface="Open Sans" panose="020B0606030504020204" pitchFamily="34" charset="0"/>
                <a:ea typeface="Open Sans" panose="020B0606030504020204" pitchFamily="34" charset="0"/>
                <a:cs typeface="Open Sans" panose="020B0606030504020204" pitchFamily="34" charset="0"/>
              </a:rPr>
              <a:t>International Grants (IG), </a:t>
            </a:r>
            <a:r>
              <a:rPr lang="en-GB" sz="2000" b="1">
                <a:latin typeface="Open Sans" panose="020B0606030504020204" pitchFamily="34" charset="0"/>
                <a:ea typeface="Open Sans" panose="020B0606030504020204" pitchFamily="34" charset="0"/>
                <a:cs typeface="Open Sans" panose="020B0606030504020204" pitchFamily="34" charset="0"/>
              </a:rPr>
              <a:t>(4) </a:t>
            </a:r>
            <a:r>
              <a:rPr lang="en-GB" sz="2000">
                <a:latin typeface="Open Sans" panose="020B0606030504020204" pitchFamily="34" charset="0"/>
                <a:ea typeface="Open Sans" panose="020B0606030504020204" pitchFamily="34" charset="0"/>
                <a:cs typeface="Open Sans" panose="020B0606030504020204" pitchFamily="34" charset="0"/>
              </a:rPr>
              <a:t>Fossil Fuel Expenditure Savings (FFS), and</a:t>
            </a:r>
            <a:r>
              <a:rPr lang="en-GB" sz="2000" b="1">
                <a:latin typeface="Open Sans" panose="020B0606030504020204" pitchFamily="34" charset="0"/>
                <a:ea typeface="Open Sans" panose="020B0606030504020204" pitchFamily="34" charset="0"/>
                <a:cs typeface="Open Sans" panose="020B0606030504020204" pitchFamily="34" charset="0"/>
              </a:rPr>
              <a:t> (5) </a:t>
            </a:r>
            <a:r>
              <a:rPr lang="en-GB" sz="2000">
                <a:latin typeface="Open Sans" panose="020B0606030504020204" pitchFamily="34" charset="0"/>
                <a:ea typeface="Open Sans" panose="020B0606030504020204" pitchFamily="34" charset="0"/>
                <a:cs typeface="Open Sans" panose="020B0606030504020204" pitchFamily="34" charset="0"/>
              </a:rPr>
              <a:t>Carbon Credit Revenues (CC).</a:t>
            </a: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48CC124-75AE-A4DD-8D11-2DBC4A73DA3B}"/>
                  </a:ext>
                </a:extLst>
              </p:cNvPr>
              <p:cNvSpPr txBox="1"/>
              <p:nvPr/>
            </p:nvSpPr>
            <p:spPr>
              <a:xfrm>
                <a:off x="952117" y="5464429"/>
                <a:ext cx="4836488" cy="742767"/>
              </a:xfrm>
              <a:prstGeom prst="rect">
                <a:avLst/>
              </a:prstGeom>
              <a:solidFill>
                <a:schemeClr val="accent3"/>
              </a:solidFill>
            </p:spPr>
            <p:txBody>
              <a:bodyPr wrap="square" lIns="91440" tIns="45720" rIns="91440" bIns="45720" anchor="t">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GB" sz="2200" i="1">
                              <a:latin typeface="Cambria Math" panose="02040503050406030204" pitchFamily="18" charset="0"/>
                              <a:ea typeface="Open Sans" panose="020B0606030504020204" pitchFamily="34" charset="0"/>
                              <a:cs typeface="Open Sans" panose="020B0606030504020204" pitchFamily="34" charset="0"/>
                            </a:rPr>
                          </m:ctrlPr>
                        </m:sSubPr>
                        <m:e>
                          <m:r>
                            <a:rPr lang="en-GB" sz="2200" b="0" i="1">
                              <a:latin typeface="Cambria Math" panose="02040503050406030204" pitchFamily="18" charset="0"/>
                              <a:ea typeface="Open Sans" panose="020B0606030504020204" pitchFamily="34" charset="0"/>
                              <a:cs typeface="Open Sans" panose="020B0606030504020204" pitchFamily="34" charset="0"/>
                            </a:rPr>
                            <m:t>𝐹𝐴</m:t>
                          </m:r>
                        </m:e>
                        <m:sub>
                          <m:r>
                            <a:rPr lang="en-GB" sz="2200" b="0" i="1">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latin typeface="Cambria Math" panose="02040503050406030204" pitchFamily="18" charset="0"/>
                          <a:ea typeface="Open Sans" panose="020B0606030504020204" pitchFamily="34" charset="0"/>
                          <a:cs typeface="Open Sans" panose="020B0606030504020204" pitchFamily="34" charset="0"/>
                        </a:rPr>
                        <m:t>=</m:t>
                      </m:r>
                      <m:sSub>
                        <m:sSubPr>
                          <m:ctrlPr>
                            <a:rPr lang="en-GB" sz="2200" i="1">
                              <a:latin typeface="Cambria Math" panose="02040503050406030204" pitchFamily="18" charset="0"/>
                              <a:ea typeface="Open Sans" panose="020B0606030504020204" pitchFamily="34" charset="0"/>
                              <a:cs typeface="Open Sans" panose="020B0606030504020204" pitchFamily="34" charset="0"/>
                            </a:rPr>
                          </m:ctrlPr>
                        </m:sSubPr>
                        <m:e>
                          <m:r>
                            <a:rPr lang="en-GB" sz="2200" i="1">
                              <a:latin typeface="Cambria Math" panose="02040503050406030204" pitchFamily="18" charset="0"/>
                              <a:ea typeface="Open Sans" panose="020B0606030504020204" pitchFamily="34" charset="0"/>
                              <a:cs typeface="Open Sans" panose="020B0606030504020204" pitchFamily="34" charset="0"/>
                            </a:rPr>
                            <m:t>𝐺</m:t>
                          </m:r>
                        </m:e>
                        <m:sub>
                          <m:r>
                            <a:rPr lang="en-GB" sz="2200" i="1">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latin typeface="Cambria Math" panose="02040503050406030204" pitchFamily="18" charset="0"/>
                              <a:ea typeface="Open Sans" panose="020B0606030504020204" pitchFamily="34" charset="0"/>
                              <a:cs typeface="Open Sans" panose="020B0606030504020204" pitchFamily="34" charset="0"/>
                            </a:rPr>
                          </m:ctrlPr>
                        </m:sSubPr>
                        <m:e>
                          <m:r>
                            <a:rPr lang="en-GB" sz="2200" b="0" i="1">
                              <a:latin typeface="Cambria Math" panose="02040503050406030204" pitchFamily="18" charset="0"/>
                              <a:ea typeface="Open Sans" panose="020B0606030504020204" pitchFamily="34" charset="0"/>
                              <a:cs typeface="Open Sans" panose="020B0606030504020204" pitchFamily="34" charset="0"/>
                            </a:rPr>
                            <m:t>𝐼𝐶𝐺</m:t>
                          </m:r>
                        </m:e>
                        <m:sub>
                          <m:r>
                            <a:rPr lang="en-GB" sz="2200" b="0" i="1">
                              <a:latin typeface="Cambria Math" panose="02040503050406030204" pitchFamily="18" charset="0"/>
                              <a:ea typeface="Open Sans" panose="020B0606030504020204" pitchFamily="34" charset="0"/>
                              <a:cs typeface="Open Sans" panose="020B0606030504020204" pitchFamily="34" charset="0"/>
                            </a:rPr>
                            <m:t>𝑦</m:t>
                          </m:r>
                        </m:sub>
                      </m:sSub>
                      <m:r>
                        <a:rPr lang="en-GB" sz="2200" i="1">
                          <a:latin typeface="Cambria Math" panose="02040503050406030204" pitchFamily="18" charset="0"/>
                          <a:ea typeface="Open Sans" panose="020B0606030504020204" pitchFamily="34" charset="0"/>
                          <a:cs typeface="Open Sans" panose="020B0606030504020204" pitchFamily="34" charset="0"/>
                        </a:rPr>
                        <m:t>+</m:t>
                      </m:r>
                      <m:sSub>
                        <m:sSubPr>
                          <m:ctrlPr>
                            <a:rPr lang="en-GB" sz="2200" i="1">
                              <a:latin typeface="Cambria Math" panose="02040503050406030204" pitchFamily="18" charset="0"/>
                              <a:ea typeface="Open Sans" panose="020B0606030504020204" pitchFamily="34" charset="0"/>
                              <a:cs typeface="Open Sans" panose="020B0606030504020204" pitchFamily="34" charset="0"/>
                            </a:rPr>
                          </m:ctrlPr>
                        </m:sSubPr>
                        <m:e>
                          <m:r>
                            <a:rPr lang="en-GB" sz="2200" i="1">
                              <a:latin typeface="Cambria Math" panose="02040503050406030204" pitchFamily="18" charset="0"/>
                              <a:ea typeface="Open Sans" panose="020B0606030504020204" pitchFamily="34" charset="0"/>
                              <a:cs typeface="Open Sans" panose="020B0606030504020204" pitchFamily="34" charset="0"/>
                            </a:rPr>
                            <m:t>𝐼𝐺</m:t>
                          </m:r>
                        </m:e>
                        <m:sub>
                          <m:r>
                            <a:rPr lang="en-GB" sz="2200" b="0" i="1">
                              <a:latin typeface="Cambria Math" panose="02040503050406030204" pitchFamily="18" charset="0"/>
                              <a:ea typeface="Open Sans" panose="020B0606030504020204" pitchFamily="34" charset="0"/>
                              <a:cs typeface="Open Sans" panose="020B0606030504020204" pitchFamily="34" charset="0"/>
                            </a:rPr>
                            <m:t>𝑦</m:t>
                          </m:r>
                        </m:sub>
                      </m:sSub>
                      <m:r>
                        <a:rPr lang="en-GB" sz="2200" i="1">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latin typeface="Cambria Math" panose="02040503050406030204" pitchFamily="18" charset="0"/>
                              <a:ea typeface="Open Sans" panose="020B0606030504020204" pitchFamily="34" charset="0"/>
                              <a:cs typeface="Open Sans" panose="020B0606030504020204" pitchFamily="34" charset="0"/>
                            </a:rPr>
                          </m:ctrlPr>
                        </m:sSubPr>
                        <m:e>
                          <m:r>
                            <a:rPr lang="en-GB" sz="2200" b="0" i="1">
                              <a:latin typeface="Cambria Math" panose="02040503050406030204" pitchFamily="18" charset="0"/>
                              <a:ea typeface="Open Sans" panose="020B0606030504020204" pitchFamily="34" charset="0"/>
                              <a:cs typeface="Open Sans" panose="020B0606030504020204" pitchFamily="34" charset="0"/>
                            </a:rPr>
                            <m:t>𝐹𝐹𝑆</m:t>
                          </m:r>
                        </m:e>
                        <m:sub>
                          <m:r>
                            <a:rPr lang="en-GB" sz="2200" b="0" i="1">
                              <a:latin typeface="Cambria Math" panose="02040503050406030204" pitchFamily="18" charset="0"/>
                              <a:ea typeface="Open Sans" panose="020B0606030504020204" pitchFamily="34" charset="0"/>
                              <a:cs typeface="Open Sans" panose="020B0606030504020204" pitchFamily="34" charset="0"/>
                            </a:rPr>
                            <m:t>𝑦</m:t>
                          </m:r>
                        </m:sub>
                      </m:sSub>
                      <m:r>
                        <a:rPr lang="en-GB" sz="2200" b="0" i="1">
                          <a:latin typeface="Cambria Math" panose="02040503050406030204" pitchFamily="18" charset="0"/>
                          <a:ea typeface="Open Sans" panose="020B0606030504020204" pitchFamily="34" charset="0"/>
                          <a:cs typeface="Open Sans" panose="020B0606030504020204" pitchFamily="34" charset="0"/>
                        </a:rPr>
                        <m:t>+</m:t>
                      </m:r>
                      <m:sSub>
                        <m:sSubPr>
                          <m:ctrlPr>
                            <a:rPr lang="en-GB" sz="2200" b="0" i="1">
                              <a:latin typeface="Cambria Math" panose="02040503050406030204" pitchFamily="18" charset="0"/>
                              <a:ea typeface="Open Sans" panose="020B0606030504020204" pitchFamily="34" charset="0"/>
                              <a:cs typeface="Open Sans" panose="020B0606030504020204" pitchFamily="34" charset="0"/>
                            </a:rPr>
                          </m:ctrlPr>
                        </m:sSubPr>
                        <m:e>
                          <m:r>
                            <a:rPr lang="en-GB" sz="2200" b="0" i="1">
                              <a:latin typeface="Cambria Math" panose="02040503050406030204" pitchFamily="18" charset="0"/>
                              <a:ea typeface="Open Sans" panose="020B0606030504020204" pitchFamily="34" charset="0"/>
                              <a:cs typeface="Open Sans" panose="020B0606030504020204" pitchFamily="34" charset="0"/>
                            </a:rPr>
                            <m:t>𝐶𝐶</m:t>
                          </m:r>
                        </m:e>
                        <m:sub>
                          <m:r>
                            <a:rPr lang="en-GB" sz="2200" b="0" i="1">
                              <a:latin typeface="Cambria Math" panose="02040503050406030204" pitchFamily="18" charset="0"/>
                              <a:ea typeface="Open Sans" panose="020B0606030504020204" pitchFamily="34" charset="0"/>
                              <a:cs typeface="Open Sans" panose="020B0606030504020204" pitchFamily="34" charset="0"/>
                            </a:rPr>
                            <m:t>𝑦</m:t>
                          </m:r>
                        </m:sub>
                      </m:sSub>
                    </m:oMath>
                  </m:oMathPara>
                </a14:m>
                <a:endParaRPr lang="en-GB" sz="2200">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Box 5">
                <a:extLst>
                  <a:ext uri="{FF2B5EF4-FFF2-40B4-BE49-F238E27FC236}">
                    <a16:creationId xmlns:a16="http://schemas.microsoft.com/office/drawing/2014/main" id="{948CC124-75AE-A4DD-8D11-2DBC4A73DA3B}"/>
                  </a:ext>
                </a:extLst>
              </p:cNvPr>
              <p:cNvSpPr txBox="1">
                <a:spLocks noRot="1" noChangeAspect="1" noMove="1" noResize="1" noEditPoints="1" noAdjustHandles="1" noChangeArrowheads="1" noChangeShapeType="1" noTextEdit="1"/>
              </p:cNvSpPr>
              <p:nvPr/>
            </p:nvSpPr>
            <p:spPr>
              <a:xfrm>
                <a:off x="952117" y="5464429"/>
                <a:ext cx="4836488" cy="742767"/>
              </a:xfrm>
              <a:prstGeom prst="rect">
                <a:avLst/>
              </a:prstGeom>
              <a:blipFill>
                <a:blip r:embed="R63ca8f61847f4e84"/>
                <a:stretch>
                  <a:fillRect/>
                </a:stretch>
              </a:blipFill>
            </p:spPr>
            <p:txBody>
              <a:bodyPr/>
              <a:lstStyle/>
              <a:p>
                <a:r>
                  <a:rPr lang="en-GB">
                    <a:noFill/>
                  </a:rPr>
                  <a:t> </a:t>
                </a:r>
              </a:p>
            </p:txBody>
          </p:sp>
        </mc:Fallback>
      </mc:AlternateContent>
      <p:pic>
        <p:nvPicPr>
          <p:cNvPr id="9" name="Picture 8" descr="A green graph with lines and lines&#10;&#10;AI-generated content may be incorrect.">
            <a:extLst>
              <a:ext uri="{FF2B5EF4-FFF2-40B4-BE49-F238E27FC236}">
                <a16:creationId xmlns:a16="http://schemas.microsoft.com/office/drawing/2014/main" id="{344C5830-12C4-901D-5FB5-DE0BCE7F6F72}"/>
              </a:ext>
            </a:extLst>
          </p:cNvPr>
          <p:cNvPicPr>
            <a:picLocks noChangeAspect="1"/>
          </p:cNvPicPr>
          <p:nvPr/>
        </p:nvPicPr>
        <p:blipFill>
          <a:blip r:embed="rId5"/>
          <a:stretch>
            <a:fillRect/>
          </a:stretch>
        </p:blipFill>
        <p:spPr>
          <a:xfrm>
            <a:off x="6446334" y="1312325"/>
            <a:ext cx="5105400" cy="4889500"/>
          </a:xfrm>
          <a:prstGeom prst="rect">
            <a:avLst/>
          </a:prstGeom>
        </p:spPr>
      </p:pic>
      <p:pic>
        <p:nvPicPr>
          <p:cNvPr id="2" name="ttsmaker-file-2025-2-11-19-36-20">
            <a:hlinkClick r:id="" action="ppaction://media"/>
            <a:extLst>
              <a:ext uri="{FF2B5EF4-FFF2-40B4-BE49-F238E27FC236}">
                <a16:creationId xmlns:a16="http://schemas.microsoft.com/office/drawing/2014/main" id="{C56D2C00-A584-8FEA-792A-1EF89A317A8D}"/>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90339" y="5680075"/>
            <a:ext cx="812800" cy="812800"/>
          </a:xfrm>
          <a:prstGeom prst="rect">
            <a:avLst/>
          </a:prstGeom>
        </p:spPr>
      </p:pic>
    </p:spTree>
    <p:extLst>
      <p:ext uri="{BB962C8B-B14F-4D97-AF65-F5344CB8AC3E}">
        <p14:creationId xmlns:p14="http://schemas.microsoft.com/office/powerpoint/2010/main" val="2065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CE71-2F16-6911-370F-7D6F113E03FC}"/>
              </a:ext>
            </a:extLst>
          </p:cNvPr>
          <p:cNvSpPr>
            <a:spLocks noGrp="1"/>
          </p:cNvSpPr>
          <p:nvPr>
            <p:ph type="title"/>
          </p:nvPr>
        </p:nvSpPr>
        <p:spPr/>
        <p:txBody>
          <a:bodyPr anchor="ctr"/>
          <a:lstStyle/>
          <a:p>
            <a:r>
              <a:rPr lang="en-GB">
                <a:solidFill>
                  <a:srgbClr val="C00000"/>
                </a:solidFill>
              </a:rPr>
              <a:t>Projecting Funding Availability in </a:t>
            </a:r>
            <a:r>
              <a:rPr lang="en-GB" err="1">
                <a:solidFill>
                  <a:srgbClr val="C00000"/>
                </a:solidFill>
              </a:rPr>
              <a:t>MINFin</a:t>
            </a:r>
            <a:endParaRPr lang="en-GB">
              <a:solidFill>
                <a:srgbClr val="C00000"/>
              </a:solidFill>
            </a:endParaRPr>
          </a:p>
        </p:txBody>
      </p:sp>
      <p:sp>
        <p:nvSpPr>
          <p:cNvPr id="3" name="Text Placeholder 2">
            <a:extLst>
              <a:ext uri="{FF2B5EF4-FFF2-40B4-BE49-F238E27FC236}">
                <a16:creationId xmlns:a16="http://schemas.microsoft.com/office/drawing/2014/main" id="{A2FE1380-D12B-C069-D7BD-2E33FE6B8E0A}"/>
              </a:ext>
            </a:extLst>
          </p:cNvPr>
          <p:cNvSpPr>
            <a:spLocks noGrp="1"/>
          </p:cNvSpPr>
          <p:nvPr>
            <p:ph type="body" idx="1"/>
          </p:nvPr>
        </p:nvSpPr>
        <p:spPr>
          <a:xfrm>
            <a:off x="838200" y="1390268"/>
            <a:ext cx="5257800" cy="4677838"/>
          </a:xfrm>
        </p:spPr>
        <p:txBody>
          <a:bodyPr>
            <a:noAutofit/>
          </a:bodyPr>
          <a:lstStyle/>
          <a:p>
            <a:pPr>
              <a:lnSpc>
                <a:spcPct val="100000"/>
              </a:lnSpc>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model is calibrated using historical data on sector cashflows. </a:t>
            </a:r>
            <a:endParaRPr lang="en-GB" sz="20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Future funding availability is projected using </a:t>
            </a: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Compound Annual Growth Rates (CAGRs), </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where the value from the preceding modelling year is compounded by the CAGR to estimate the funding for the following year. </a:t>
            </a:r>
          </a:p>
          <a:p>
            <a:pPr>
              <a:lnSpc>
                <a:spcPct val="100000"/>
              </a:lnSpc>
            </a:pP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This methodology is applied uniformly across all funding baseline components, with the </a:t>
            </a: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exception of SOE cashflows</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which are projected using an alternative approach that will be outlined later in the lecture.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AD9A04-974A-281D-7EEA-8898D090496A}"/>
                  </a:ext>
                </a:extLst>
              </p:cNvPr>
              <p:cNvSpPr txBox="1"/>
              <p:nvPr/>
            </p:nvSpPr>
            <p:spPr>
              <a:xfrm>
                <a:off x="6558240" y="1951514"/>
                <a:ext cx="4795560" cy="1372555"/>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a:solidFill>
                            <a:srgbClr val="002060"/>
                          </a:solidFill>
                          <a:latin typeface="Cambria Math" panose="02040503050406030204" pitchFamily="18" charset="0"/>
                        </a:rPr>
                        <m:t>𝑪𝑨𝑮𝑹</m:t>
                      </m:r>
                      <m:r>
                        <a:rPr lang="en-GB" sz="2400" b="1" i="1">
                          <a:solidFill>
                            <a:srgbClr val="002060"/>
                          </a:solidFill>
                          <a:latin typeface="Cambria Math" panose="02040503050406030204" pitchFamily="18" charset="0"/>
                        </a:rPr>
                        <m:t>=</m:t>
                      </m:r>
                    </m:oMath>
                  </m:oMathPara>
                </a14:m>
                <a:endParaRPr lang="en-GB" sz="2400" b="1" i="1">
                  <a:solidFill>
                    <a:srgbClr val="00206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GB" sz="2400" i="1">
                              <a:solidFill>
                                <a:srgbClr val="002060"/>
                              </a:solidFill>
                              <a:latin typeface="Cambria Math" panose="02040503050406030204" pitchFamily="18" charset="0"/>
                            </a:rPr>
                          </m:ctrlPr>
                        </m:sSupPr>
                        <m:e>
                          <m:d>
                            <m:dPr>
                              <m:ctrlPr>
                                <a:rPr lang="en-GB" sz="2400" i="1">
                                  <a:solidFill>
                                    <a:srgbClr val="002060"/>
                                  </a:solidFill>
                                  <a:latin typeface="Cambria Math" panose="02040503050406030204" pitchFamily="18" charset="0"/>
                                </a:rPr>
                              </m:ctrlPr>
                            </m:dPr>
                            <m:e>
                              <m:f>
                                <m:fPr>
                                  <m:ctrlPr>
                                    <a:rPr lang="en-GB" sz="2400" i="1">
                                      <a:solidFill>
                                        <a:srgbClr val="002060"/>
                                      </a:solidFill>
                                      <a:latin typeface="Cambria Math" panose="02040503050406030204" pitchFamily="18" charset="0"/>
                                    </a:rPr>
                                  </m:ctrlPr>
                                </m:fPr>
                                <m:num>
                                  <m:r>
                                    <a:rPr lang="en-GB" sz="2400" b="0" i="1">
                                      <a:solidFill>
                                        <a:srgbClr val="002060"/>
                                      </a:solidFill>
                                      <a:latin typeface="Cambria Math" panose="02040503050406030204" pitchFamily="18" charset="0"/>
                                    </a:rPr>
                                    <m:t>𝐹𝑢𝑛𝑑𝑖𝑛𝑔</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𝑉𝑜𝑙𝑢𝑚𝑒</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𝑎𝑡</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𝑌𝑒𝑎𝑟</m:t>
                                  </m:r>
                                  <m:r>
                                    <a:rPr lang="en-GB" sz="2400" b="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𝑛</m:t>
                                  </m:r>
                                </m:num>
                                <m:den>
                                  <m:r>
                                    <a:rPr lang="en-GB" sz="2400" i="1">
                                      <a:solidFill>
                                        <a:srgbClr val="002060"/>
                                      </a:solidFill>
                                      <a:latin typeface="Cambria Math" panose="02040503050406030204" pitchFamily="18" charset="0"/>
                                    </a:rPr>
                                    <m:t>𝐹𝑢𝑛𝑑𝑖𝑛𝑔</m:t>
                                  </m:r>
                                  <m:r>
                                    <a:rPr lang="en-GB" sz="240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𝑉𝑜𝑙𝑢𝑚𝑒</m:t>
                                  </m:r>
                                  <m:r>
                                    <a:rPr lang="en-GB" sz="2400" b="0" i="1">
                                      <a:solidFill>
                                        <a:srgbClr val="002060"/>
                                      </a:solidFill>
                                      <a:latin typeface="Cambria Math" panose="02040503050406030204" pitchFamily="18" charset="0"/>
                                    </a:rPr>
                                    <m:t> </m:t>
                                  </m:r>
                                  <m:r>
                                    <a:rPr lang="en-GB" sz="2400" i="1">
                                      <a:solidFill>
                                        <a:srgbClr val="002060"/>
                                      </a:solidFill>
                                      <a:latin typeface="Cambria Math" panose="02040503050406030204" pitchFamily="18" charset="0"/>
                                    </a:rPr>
                                    <m:t>𝑎𝑡</m:t>
                                  </m:r>
                                  <m:r>
                                    <a:rPr lang="en-GB" sz="2400" i="1">
                                      <a:solidFill>
                                        <a:srgbClr val="002060"/>
                                      </a:solidFill>
                                      <a:latin typeface="Cambria Math" panose="02040503050406030204" pitchFamily="18" charset="0"/>
                                    </a:rPr>
                                    <m:t> </m:t>
                                  </m:r>
                                  <m:r>
                                    <a:rPr lang="en-GB" sz="2400" b="0" i="1">
                                      <a:solidFill>
                                        <a:srgbClr val="002060"/>
                                      </a:solidFill>
                                      <a:latin typeface="Cambria Math" panose="02040503050406030204" pitchFamily="18" charset="0"/>
                                    </a:rPr>
                                    <m:t>𝑌𝑒𝑎𝑟</m:t>
                                  </m:r>
                                  <m:r>
                                    <a:rPr lang="en-GB" sz="2400" b="0" i="1">
                                      <a:solidFill>
                                        <a:srgbClr val="002060"/>
                                      </a:solidFill>
                                      <a:latin typeface="Cambria Math" panose="02040503050406030204" pitchFamily="18" charset="0"/>
                                    </a:rPr>
                                    <m:t> 0</m:t>
                                  </m:r>
                                </m:den>
                              </m:f>
                            </m:e>
                          </m:d>
                        </m:e>
                        <m:sup>
                          <m:f>
                            <m:fPr>
                              <m:ctrlPr>
                                <a:rPr lang="en-GB" sz="2400" i="1">
                                  <a:solidFill>
                                    <a:srgbClr val="002060"/>
                                  </a:solidFill>
                                  <a:latin typeface="Cambria Math" panose="02040503050406030204" pitchFamily="18" charset="0"/>
                                </a:rPr>
                              </m:ctrlPr>
                            </m:fPr>
                            <m:num>
                              <m:r>
                                <a:rPr lang="en-GB" sz="2400" b="0" i="1">
                                  <a:solidFill>
                                    <a:srgbClr val="002060"/>
                                  </a:solidFill>
                                  <a:latin typeface="Cambria Math" panose="02040503050406030204" pitchFamily="18" charset="0"/>
                                </a:rPr>
                                <m:t>1</m:t>
                              </m:r>
                            </m:num>
                            <m:den>
                              <m:r>
                                <a:rPr lang="en-GB" sz="2400" b="0" i="1">
                                  <a:solidFill>
                                    <a:srgbClr val="002060"/>
                                  </a:solidFill>
                                  <a:latin typeface="Cambria Math" panose="02040503050406030204" pitchFamily="18" charset="0"/>
                                </a:rPr>
                                <m:t>𝑛</m:t>
                              </m:r>
                            </m:den>
                          </m:f>
                        </m:sup>
                      </m:sSup>
                      <m:r>
                        <a:rPr lang="en-GB" sz="2400" b="0" i="1">
                          <a:solidFill>
                            <a:srgbClr val="002060"/>
                          </a:solidFill>
                          <a:latin typeface="Cambria Math" panose="02040503050406030204" pitchFamily="18" charset="0"/>
                        </a:rPr>
                        <m:t>−1</m:t>
                      </m:r>
                    </m:oMath>
                  </m:oMathPara>
                </a14:m>
                <a:endParaRPr lang="en-GB" sz="2400">
                  <a:solidFill>
                    <a:srgbClr val="002060"/>
                  </a:solidFill>
                </a:endParaRPr>
              </a:p>
            </p:txBody>
          </p:sp>
        </mc:Choice>
        <mc:Fallback xmlns="">
          <p:sp>
            <p:nvSpPr>
              <p:cNvPr id="7" name="TextBox 6">
                <a:extLst>
                  <a:ext uri="{FF2B5EF4-FFF2-40B4-BE49-F238E27FC236}">
                    <a16:creationId xmlns:a16="http://schemas.microsoft.com/office/drawing/2014/main" id="{A4AD9A04-974A-281D-7EEA-8898D090496A}"/>
                  </a:ext>
                </a:extLst>
              </p:cNvPr>
              <p:cNvSpPr txBox="1">
                <a:spLocks noRot="1" noChangeAspect="1" noMove="1" noResize="1" noEditPoints="1" noAdjustHandles="1" noChangeArrowheads="1" noChangeShapeType="1" noTextEdit="1"/>
              </p:cNvSpPr>
              <p:nvPr/>
            </p:nvSpPr>
            <p:spPr>
              <a:xfrm>
                <a:off x="6558240" y="1951514"/>
                <a:ext cx="4795560" cy="1372555"/>
              </a:xfrm>
              <a:prstGeom prst="rect">
                <a:avLst/>
              </a:prstGeom>
              <a:blipFill>
                <a:blip r:embed="R0a3a53ea4c5249cb"/>
                <a:stretch>
                  <a:fillRect b="-8257"/>
                </a:stretch>
              </a:blipFill>
            </p:spPr>
            <p:txBody>
              <a:bodyPr/>
              <a:lstStyle/>
              <a:p>
                <a:r>
                  <a:rPr lang="en-GB">
                    <a:noFill/>
                  </a:rPr>
                  <a:t> </a:t>
                </a:r>
              </a:p>
            </p:txBody>
          </p:sp>
        </mc:Fallback>
      </mc:AlternateContent>
      <p:sp>
        <p:nvSpPr>
          <p:cNvPr id="8" name="Text Placeholder 2">
            <a:extLst>
              <a:ext uri="{FF2B5EF4-FFF2-40B4-BE49-F238E27FC236}">
                <a16:creationId xmlns:a16="http://schemas.microsoft.com/office/drawing/2014/main" id="{DABF5A3B-7A54-8584-63A4-5826A17EA45D}"/>
              </a:ext>
            </a:extLst>
          </p:cNvPr>
          <p:cNvSpPr txBox="1">
            <a:spLocks/>
          </p:cNvSpPr>
          <p:nvPr/>
        </p:nvSpPr>
        <p:spPr>
          <a:xfrm>
            <a:off x="6558240" y="3353373"/>
            <a:ext cx="4795560" cy="2882535"/>
          </a:xfrm>
          <a:prstGeom prst="rect">
            <a:avLst/>
          </a:prstGeom>
          <a:noFill/>
          <a:ln>
            <a:noFill/>
          </a:ln>
        </p:spPr>
        <p:txBody>
          <a:bodyPr spcFirstLastPara="1" vert="horz" wrap="square" lIns="91425" tIns="45700" rIns="91425" bIns="45700" rtlCol="0" anchor="t" anchorCtr="0">
            <a:normAutofit/>
          </a:bodyPr>
          <a:lstStyle>
            <a:defPPr marR="0" lvl="0" algn="l" rtl="0">
              <a:lnSpc>
                <a:spcPct val="100000"/>
              </a:lnSpc>
              <a:spcBef>
                <a:spcPts val="0"/>
              </a:spcBef>
              <a:spcAft>
                <a:spcPts val="0"/>
              </a:spcAft>
            </a:defPPr>
            <a:lvl1pPr marL="270000" marR="0" lvl="0" indent="-270000" algn="l" rtl="0">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a:solidFill>
                  <a:srgbClr val="000000"/>
                </a:solidFill>
                <a:latin typeface="Arial" panose="020B0604020202020204" pitchFamily="34" charset="0"/>
                <a:ea typeface="Helvetica Neue"/>
                <a:cs typeface="Arial" panose="020B0604020202020204" pitchFamily="34" charset="0"/>
                <a:sym typeface="Helvetica Neue"/>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000000"/>
                </a:solidFill>
                <a:latin typeface="Helvetica Neue"/>
                <a:ea typeface="Helvetica Neue"/>
                <a:cs typeface="Helvetica Neue"/>
                <a:sym typeface="Helvetica Neue"/>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buNone/>
            </a:pPr>
            <a:r>
              <a:rPr lang="en-GB" sz="1800">
                <a:solidFill>
                  <a:srgbClr val="002060"/>
                </a:solidFill>
                <a:latin typeface="Open Sans" panose="020B0606030504020204" pitchFamily="34" charset="0"/>
                <a:ea typeface="Open Sans" panose="020B0606030504020204" pitchFamily="34" charset="0"/>
                <a:cs typeface="Open Sans" panose="020B0606030504020204" pitchFamily="34" charset="0"/>
              </a:rPr>
              <a:t>Where:</a:t>
            </a:r>
          </a:p>
          <a:p>
            <a:r>
              <a:rPr lang="en-GB" sz="1800" b="1">
                <a:solidFill>
                  <a:srgbClr val="002060"/>
                </a:solidFill>
                <a:latin typeface="Open Sans" panose="020B0606030504020204" pitchFamily="34" charset="0"/>
                <a:ea typeface="Open Sans" panose="020B0606030504020204" pitchFamily="34" charset="0"/>
                <a:cs typeface="Open Sans" panose="020B0606030504020204" pitchFamily="34" charset="0"/>
              </a:rPr>
              <a:t>Funding Volume (USD) at Year 0</a:t>
            </a:r>
            <a:r>
              <a:rPr lang="en-GB" sz="1800">
                <a:solidFill>
                  <a:srgbClr val="002060"/>
                </a:solidFill>
                <a:latin typeface="Open Sans" panose="020B0606030504020204" pitchFamily="34" charset="0"/>
                <a:ea typeface="Open Sans" panose="020B0606030504020204" pitchFamily="34" charset="0"/>
                <a:cs typeface="Open Sans" panose="020B0606030504020204" pitchFamily="34" charset="0"/>
              </a:rPr>
              <a:t> = the initial funding volume in Millions at the start of the period.</a:t>
            </a:r>
          </a:p>
          <a:p>
            <a:r>
              <a:rPr lang="en-GB" sz="1800" b="1">
                <a:solidFill>
                  <a:srgbClr val="002060"/>
                </a:solidFill>
                <a:latin typeface="Open Sans" panose="020B0606030504020204" pitchFamily="34" charset="0"/>
                <a:ea typeface="Open Sans" panose="020B0606030504020204" pitchFamily="34" charset="0"/>
                <a:cs typeface="Open Sans" panose="020B0606030504020204" pitchFamily="34" charset="0"/>
              </a:rPr>
              <a:t>Funding Volume (USD) at Year n</a:t>
            </a:r>
            <a:r>
              <a:rPr lang="en-GB" sz="1800">
                <a:solidFill>
                  <a:srgbClr val="002060"/>
                </a:solidFill>
                <a:latin typeface="Open Sans" panose="020B0606030504020204" pitchFamily="34" charset="0"/>
                <a:ea typeface="Open Sans" panose="020B0606030504020204" pitchFamily="34" charset="0"/>
                <a:cs typeface="Open Sans" panose="020B0606030504020204" pitchFamily="34" charset="0"/>
              </a:rPr>
              <a:t> = the funding volume in Millions at the end of the period (after n years).</a:t>
            </a:r>
          </a:p>
          <a:p>
            <a:r>
              <a:rPr lang="en-GB" sz="1800" b="1">
                <a:solidFill>
                  <a:srgbClr val="002060"/>
                </a:solidFill>
                <a:latin typeface="Open Sans" panose="020B0606030504020204" pitchFamily="34" charset="0"/>
                <a:ea typeface="Open Sans" panose="020B0606030504020204" pitchFamily="34" charset="0"/>
                <a:cs typeface="Open Sans" panose="020B0606030504020204" pitchFamily="34" charset="0"/>
              </a:rPr>
              <a:t>n</a:t>
            </a:r>
            <a:r>
              <a:rPr lang="en-GB" sz="1800">
                <a:solidFill>
                  <a:srgbClr val="002060"/>
                </a:solidFill>
                <a:latin typeface="Open Sans" panose="020B0606030504020204" pitchFamily="34" charset="0"/>
                <a:ea typeface="Open Sans" panose="020B0606030504020204" pitchFamily="34" charset="0"/>
                <a:cs typeface="Open Sans" panose="020B0606030504020204" pitchFamily="34" charset="0"/>
              </a:rPr>
              <a:t> = the number of years over which the growth is measured.</a:t>
            </a:r>
          </a:p>
        </p:txBody>
      </p:sp>
      <p:pic>
        <p:nvPicPr>
          <p:cNvPr id="5" name="ttsmaker-file-2025-2-14-12-59-20">
            <a:hlinkClick r:id="" action="ppaction://media"/>
            <a:extLst>
              <a:ext uri="{FF2B5EF4-FFF2-40B4-BE49-F238E27FC236}">
                <a16:creationId xmlns:a16="http://schemas.microsoft.com/office/drawing/2014/main" id="{BE7F396E-073E-0C7D-D911-D1DA77A7B65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1003240" y="5680075"/>
            <a:ext cx="812800" cy="812800"/>
          </a:xfrm>
          <a:prstGeom prst="rect">
            <a:avLst/>
          </a:prstGeom>
        </p:spPr>
      </p:pic>
    </p:spTree>
    <p:extLst>
      <p:ext uri="{BB962C8B-B14F-4D97-AF65-F5344CB8AC3E}">
        <p14:creationId xmlns:p14="http://schemas.microsoft.com/office/powerpoint/2010/main" val="26279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6DBD-0B2F-9786-BE17-5BA5791FFC3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ACBAB65-4AB1-57B1-7926-0F1BEC3C144E}"/>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8B670E8D-7E19-A5E5-9282-4254F48295B1}"/>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In-Country Public Funding</a:t>
            </a:r>
          </a:p>
        </p:txBody>
      </p:sp>
      <p:cxnSp>
        <p:nvCxnSpPr>
          <p:cNvPr id="8" name="Straight Connector 7">
            <a:extLst>
              <a:ext uri="{FF2B5EF4-FFF2-40B4-BE49-F238E27FC236}">
                <a16:creationId xmlns:a16="http://schemas.microsoft.com/office/drawing/2014/main" id="{F09ECBF6-A715-E47C-222B-016A051D8FB7}"/>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4116DD-A7CA-E4B6-BB09-EC48045AAEAF}"/>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182167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42BA9CBA-75CD-2CB5-06F6-B8C82FF6570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(1) Government Expenditure (G)</a:t>
            </a:r>
            <a:endParaRPr lang="en-GB"/>
          </a:p>
        </p:txBody>
      </p:sp>
      <p:sp>
        <p:nvSpPr>
          <p:cNvPr id="7" name="TextBox 6">
            <a:extLst>
              <a:ext uri="{FF2B5EF4-FFF2-40B4-BE49-F238E27FC236}">
                <a16:creationId xmlns:a16="http://schemas.microsoft.com/office/drawing/2014/main" id="{84244FF9-87B9-7677-AE60-D3D6A06DABFF}"/>
              </a:ext>
            </a:extLst>
          </p:cNvPr>
          <p:cNvSpPr txBox="1"/>
          <p:nvPr/>
        </p:nvSpPr>
        <p:spPr>
          <a:xfrm>
            <a:off x="633836" y="1758798"/>
            <a:ext cx="5625450" cy="4401205"/>
          </a:xfrm>
          <a:prstGeom prst="rect">
            <a:avLst/>
          </a:prstGeom>
          <a:solidFill>
            <a:schemeClr val="bg1"/>
          </a:solidFill>
        </p:spPr>
        <p:txBody>
          <a:bodyPr wrap="square" lIns="91440" tIns="45720" rIns="91440" bIns="45720" anchor="t">
            <a:spAutoFit/>
          </a:bodyPr>
          <a:lstStyle/>
          <a:p>
            <a:pPr marL="342900" indent="-342900">
              <a:buFont typeface="Arial" panose="020B0604020202020204" pitchFamily="34" charset="0"/>
              <a:buChar char="•"/>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Government expenditure (G) </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constitutes one of the </a:t>
            </a:r>
            <a:r>
              <a:rPr lang="en-GB" sz="200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five key components </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that contribute to the overall funding availability for the sector.</a:t>
            </a:r>
          </a:p>
          <a:p>
            <a:pPr marL="342900" indent="-342900">
              <a:buFont typeface="Arial" panose="020B0604020202020204" pitchFamily="34" charset="0"/>
              <a:buChar char="•"/>
            </a:pPr>
            <a:endPar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Government Expenditure represents the </a:t>
            </a:r>
            <a:r>
              <a:rPr lang="en-GB" sz="2000" b="1">
                <a:latin typeface="Open Sans" panose="020B0606030504020204" pitchFamily="34" charset="0"/>
                <a:ea typeface="Open Sans" panose="020B0606030504020204" pitchFamily="34" charset="0"/>
                <a:cs typeface="Open Sans" panose="020B0606030504020204" pitchFamily="34" charset="0"/>
              </a:rPr>
              <a:t>portion of public funds </a:t>
            </a:r>
            <a:r>
              <a:rPr lang="en-GB" sz="2000">
                <a:latin typeface="Open Sans" panose="020B0606030504020204" pitchFamily="34" charset="0"/>
                <a:ea typeface="Open Sans" panose="020B0606030504020204" pitchFamily="34" charset="0"/>
                <a:cs typeface="Open Sans" panose="020B0606030504020204" pitchFamily="34" charset="0"/>
              </a:rPr>
              <a:t>allocated to the energy sector through the </a:t>
            </a:r>
            <a:r>
              <a:rPr lang="en-GB" sz="2000" b="1">
                <a:latin typeface="Open Sans" panose="020B0606030504020204" pitchFamily="34" charset="0"/>
                <a:ea typeface="Open Sans" panose="020B0606030504020204" pitchFamily="34" charset="0"/>
                <a:cs typeface="Open Sans" panose="020B0606030504020204" pitchFamily="34" charset="0"/>
              </a:rPr>
              <a:t>annual budget</a:t>
            </a:r>
            <a:r>
              <a:rPr lang="en-GB" sz="2000">
                <a:latin typeface="Open Sans" panose="020B0606030504020204" pitchFamily="34" charset="0"/>
                <a:ea typeface="Open Sans" panose="020B0606030504020204" pitchFamily="34" charset="0"/>
                <a:cs typeface="Open Sans" panose="020B0606030504020204" pitchFamily="34" charset="0"/>
              </a:rPr>
              <a:t>, which is primarily sourced from </a:t>
            </a:r>
            <a:r>
              <a:rPr lang="en-GB" sz="2000" b="1">
                <a:latin typeface="Open Sans" panose="020B0606030504020204" pitchFamily="34" charset="0"/>
                <a:ea typeface="Open Sans" panose="020B0606030504020204" pitchFamily="34" charset="0"/>
                <a:cs typeface="Open Sans" panose="020B0606030504020204" pitchFamily="34" charset="0"/>
              </a:rPr>
              <a:t>tax revenues</a:t>
            </a:r>
            <a:r>
              <a:rPr lang="en-GB" sz="2000">
                <a:latin typeface="Open Sans" panose="020B0606030504020204" pitchFamily="34" charset="0"/>
                <a:ea typeface="Open Sans" panose="020B0606030504020204" pitchFamily="34" charset="0"/>
                <a:cs typeface="Open Sans" panose="020B0606030504020204" pitchFamily="34" charset="0"/>
              </a:rPr>
              <a:t> and </a:t>
            </a:r>
            <a:r>
              <a:rPr lang="en-GB" sz="2000" b="1">
                <a:latin typeface="Open Sans" panose="020B0606030504020204" pitchFamily="34" charset="0"/>
                <a:ea typeface="Open Sans" panose="020B0606030504020204" pitchFamily="34" charset="0"/>
                <a:cs typeface="Open Sans" panose="020B0606030504020204" pitchFamily="34" charset="0"/>
              </a:rPr>
              <a:t>government borrowing</a:t>
            </a:r>
            <a:r>
              <a:rPr lang="en-GB" sz="200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The allocated funds are provided </a:t>
            </a:r>
            <a:r>
              <a:rPr lang="en-GB" sz="2000" b="1">
                <a:latin typeface="Open Sans" panose="020B0606030504020204" pitchFamily="34" charset="0"/>
                <a:ea typeface="Open Sans" panose="020B0606030504020204" pitchFamily="34" charset="0"/>
                <a:cs typeface="Open Sans" panose="020B0606030504020204" pitchFamily="34" charset="0"/>
              </a:rPr>
              <a:t>without expectation of repayment</a:t>
            </a:r>
            <a:r>
              <a:rPr lang="en-GB" sz="2000">
                <a:latin typeface="Open Sans" panose="020B0606030504020204" pitchFamily="34" charset="0"/>
                <a:ea typeface="Open Sans" panose="020B0606030504020204" pitchFamily="34" charset="0"/>
                <a:cs typeface="Open Sans" panose="020B0606030504020204" pitchFamily="34" charset="0"/>
              </a:rPr>
              <a:t>, either as capital or operating subsidies.</a:t>
            </a:r>
          </a:p>
        </p:txBody>
      </p:sp>
      <p:pic>
        <p:nvPicPr>
          <p:cNvPr id="6" name="Picture 5" descr="A graph with green line&#10;&#10;AI-generated content may be incorrect.">
            <a:extLst>
              <a:ext uri="{FF2B5EF4-FFF2-40B4-BE49-F238E27FC236}">
                <a16:creationId xmlns:a16="http://schemas.microsoft.com/office/drawing/2014/main" id="{E47A06D8-02FE-D0A1-18BA-EE91D1176FAA}"/>
              </a:ext>
            </a:extLst>
          </p:cNvPr>
          <p:cNvPicPr>
            <a:picLocks noChangeAspect="1"/>
          </p:cNvPicPr>
          <p:nvPr/>
        </p:nvPicPr>
        <p:blipFill>
          <a:blip r:embed="rId5"/>
          <a:stretch>
            <a:fillRect/>
          </a:stretch>
        </p:blipFill>
        <p:spPr>
          <a:xfrm>
            <a:off x="6259286" y="1514651"/>
            <a:ext cx="5105400" cy="4889500"/>
          </a:xfrm>
          <a:prstGeom prst="rect">
            <a:avLst/>
          </a:prstGeom>
        </p:spPr>
      </p:pic>
      <p:pic>
        <p:nvPicPr>
          <p:cNvPr id="2" name="ttsmaker-file-2025-2-11-19-37-23">
            <a:hlinkClick r:id="" action="ppaction://media"/>
            <a:extLst>
              <a:ext uri="{FF2B5EF4-FFF2-40B4-BE49-F238E27FC236}">
                <a16:creationId xmlns:a16="http://schemas.microsoft.com/office/drawing/2014/main" id="{6B238EB3-B5FA-2B63-51F2-ED7816DB237B}"/>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53603"/>
            <a:ext cx="812800" cy="812800"/>
          </a:xfrm>
          <a:prstGeom prst="rect">
            <a:avLst/>
          </a:prstGeom>
        </p:spPr>
      </p:pic>
    </p:spTree>
    <p:extLst>
      <p:ext uri="{BB962C8B-B14F-4D97-AF65-F5344CB8AC3E}">
        <p14:creationId xmlns:p14="http://schemas.microsoft.com/office/powerpoint/2010/main" val="355403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726CA-A077-7BA6-09B4-CC4B017A5936}"/>
              </a:ext>
            </a:extLst>
          </p:cNvPr>
          <p:cNvSpPr>
            <a:spLocks noGrp="1"/>
          </p:cNvSpPr>
          <p:nvPr>
            <p:ph type="title"/>
          </p:nvPr>
        </p:nvSpPr>
        <p:spPr/>
        <p:txBody>
          <a:bodyPr/>
          <a:lstStyle/>
          <a:p>
            <a:r>
              <a:rPr lang="en-GB" i="0" u="none" strike="noStrike">
                <a:solidFill>
                  <a:srgbClr val="C00000"/>
                </a:solidFill>
                <a:effectLst/>
                <a:latin typeface="Open Sans" panose="020B0606030504020204" pitchFamily="34" charset="0"/>
                <a:ea typeface="Open Sans" panose="020B0606030504020204" pitchFamily="34" charset="0"/>
                <a:cs typeface="Open Sans" panose="020B0606030504020204" pitchFamily="34" charset="0"/>
              </a:rPr>
              <a:t>(1) Estimating and Reporting Government Expenditure</a:t>
            </a:r>
            <a:endParaRPr lang="en-GB">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5727B8D1-D49C-CD8D-A811-2DE384DA83FE}"/>
              </a:ext>
            </a:extLst>
          </p:cNvPr>
          <p:cNvSpPr>
            <a:spLocks noGrp="1"/>
          </p:cNvSpPr>
          <p:nvPr>
            <p:ph type="body" idx="1"/>
          </p:nvPr>
        </p:nvSpPr>
        <p:spPr>
          <a:xfrm>
            <a:off x="838200" y="1825625"/>
            <a:ext cx="10515600" cy="4351338"/>
          </a:xfrm>
        </p:spPr>
        <p:txBody>
          <a:bodyPr>
            <a:normAutofit/>
          </a:bodyPr>
          <a:lstStyle/>
          <a:p>
            <a:pPr algn="l">
              <a:lnSpc>
                <a:spcPct val="100000"/>
              </a:lnSpc>
              <a:buFont typeface="Arial" panose="020B0604020202020204" pitchFamily="34" charset="0"/>
              <a:buChar char="•"/>
            </a:pP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Government funds typically support both conventional and clean energy projects. However, the share dedicated to clean energy transitions is often </a:t>
            </a:r>
            <a:r>
              <a:rPr lang="en-GB"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difficult to isolate </a:t>
            </a: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due to the </a:t>
            </a:r>
            <a:r>
              <a:rPr lang="en-GB"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high-level of aggregation in national budget reports</a:t>
            </a: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algn="l">
              <a:lnSpc>
                <a:spcPct val="100000"/>
              </a:lnSpc>
              <a:buFont typeface="Arial" panose="020B0604020202020204" pitchFamily="34" charset="0"/>
              <a:buChar char="•"/>
            </a:pPr>
            <a:endPar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lgn="l">
              <a:lnSpc>
                <a:spcPct val="100000"/>
              </a:lnSpc>
              <a:buFont typeface="Arial" panose="020B0604020202020204" pitchFamily="34" charset="0"/>
              <a:buChar char="•"/>
            </a:pPr>
            <a:r>
              <a:rPr lang="en-GB"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Future expenditure can be estimated </a:t>
            </a:r>
            <a:r>
              <a:rPr lang="en-GB"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by analysing historical trends and evaluating how energy transition plans impact government spending in the energy sector.</a:t>
            </a:r>
          </a:p>
        </p:txBody>
      </p:sp>
      <p:pic>
        <p:nvPicPr>
          <p:cNvPr id="4" name="ttsmaker-file-2025-2-11-19-37-45">
            <a:hlinkClick r:id="" action="ppaction://media"/>
            <a:extLst>
              <a:ext uri="{FF2B5EF4-FFF2-40B4-BE49-F238E27FC236}">
                <a16:creationId xmlns:a16="http://schemas.microsoft.com/office/drawing/2014/main" id="{50B1A553-E779-0603-5A6F-F63253798AF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10392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4867</Words>
  <Application>Microsoft Office PowerPoint</Application>
  <PresentationFormat>Widescreen</PresentationFormat>
  <Paragraphs>296</Paragraphs>
  <Slides>27</Slides>
  <Notes>18</Notes>
  <HiddenSlides>0</HiddenSlides>
  <MMClips>18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Aptos</vt:lpstr>
      <vt:lpstr>Aptos Black</vt:lpstr>
      <vt:lpstr>Aptos Display</vt:lpstr>
      <vt:lpstr>Arial</vt:lpstr>
      <vt:lpstr>Arial Black</vt:lpstr>
      <vt:lpstr>Calibri</vt:lpstr>
      <vt:lpstr>Cambria</vt:lpstr>
      <vt:lpstr>Cambria Math</vt:lpstr>
      <vt:lpstr>Helvetica Neue</vt:lpstr>
      <vt:lpstr>Open Sans</vt:lpstr>
      <vt:lpstr>Office Theme</vt:lpstr>
      <vt:lpstr>Office Theme</vt:lpstr>
      <vt:lpstr>PowerPoint Presentation</vt:lpstr>
      <vt:lpstr>PowerPoint Presentation</vt:lpstr>
      <vt:lpstr>Learning Objectives</vt:lpstr>
      <vt:lpstr>PowerPoint Presentation</vt:lpstr>
      <vt:lpstr>Funding Availability</vt:lpstr>
      <vt:lpstr>Projecting Funding Availability in MINFin</vt:lpstr>
      <vt:lpstr>PowerPoint Presentation</vt:lpstr>
      <vt:lpstr>(1) Government Expenditure (G)</vt:lpstr>
      <vt:lpstr>(1) Estimating and Reporting Government Expenditure</vt:lpstr>
      <vt:lpstr>(2) SOE Internal Cash Generation (ICG)</vt:lpstr>
      <vt:lpstr>(2) SOE Cashflows for Funding Energy Investments</vt:lpstr>
      <vt:lpstr>(2) How to Derive the Free Cash Flow</vt:lpstr>
      <vt:lpstr>(2) How Does MINFin Project SOE cashflows?</vt:lpstr>
      <vt:lpstr>(2) Challenges and Financial Sustainability of SOEs</vt:lpstr>
      <vt:lpstr>(2) Capital Injections into SOEs</vt:lpstr>
      <vt:lpstr>PowerPoint Presentation</vt:lpstr>
      <vt:lpstr>(3) International Grants (IG)</vt:lpstr>
      <vt:lpstr>(3) Estimating Grant Contributions</vt:lpstr>
      <vt:lpstr>PowerPoint Presentation</vt:lpstr>
      <vt:lpstr>Net Zero Savings</vt:lpstr>
      <vt:lpstr>(4) Fossil Fuel Expenditure Savings (FFS)</vt:lpstr>
      <vt:lpstr>(4) Quantifying Fossil Fuel Expenditure Savings</vt:lpstr>
      <vt:lpstr>(5) Potential Value of Carbon Credits (CC)</vt:lpstr>
      <vt:lpstr>(5) Quantifying the Potential Value of Carbon Credits</vt:lpstr>
      <vt:lpstr>(5) Setting The Carbon Price</vt:lpstr>
      <vt:lpstr>Part 4: 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cp:revision>
  <dcterms:created xsi:type="dcterms:W3CDTF">2019-06-09T10:25:43Z</dcterms:created>
  <dcterms:modified xsi:type="dcterms:W3CDTF">2025-03-31T15:29:39Z</dcterms:modified>
</cp:coreProperties>
</file>