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6"/>
  </p:notesMasterIdLst>
  <p:handoutMasterIdLst>
    <p:handoutMasterId r:id="rId37"/>
  </p:handoutMasterIdLst>
  <p:sldIdLst>
    <p:sldId id="419" r:id="rId5"/>
    <p:sldId id="389" r:id="rId6"/>
    <p:sldId id="479" r:id="rId7"/>
    <p:sldId id="478" r:id="rId8"/>
    <p:sldId id="464" r:id="rId9"/>
    <p:sldId id="465" r:id="rId10"/>
    <p:sldId id="480" r:id="rId11"/>
    <p:sldId id="467" r:id="rId12"/>
    <p:sldId id="466" r:id="rId13"/>
    <p:sldId id="481" r:id="rId14"/>
    <p:sldId id="468" r:id="rId15"/>
    <p:sldId id="469" r:id="rId16"/>
    <p:sldId id="470" r:id="rId17"/>
    <p:sldId id="471" r:id="rId18"/>
    <p:sldId id="488" r:id="rId19"/>
    <p:sldId id="472" r:id="rId20"/>
    <p:sldId id="473" r:id="rId21"/>
    <p:sldId id="474" r:id="rId22"/>
    <p:sldId id="475" r:id="rId23"/>
    <p:sldId id="489" r:id="rId24"/>
    <p:sldId id="476" r:id="rId25"/>
    <p:sldId id="477" r:id="rId26"/>
    <p:sldId id="484" r:id="rId27"/>
    <p:sldId id="485" r:id="rId28"/>
    <p:sldId id="486" r:id="rId29"/>
    <p:sldId id="487" r:id="rId30"/>
    <p:sldId id="482" r:id="rId31"/>
    <p:sldId id="457" r:id="rId32"/>
    <p:sldId id="448" r:id="rId33"/>
    <p:sldId id="483" r:id="rId34"/>
    <p:sldId id="293" r:id="rId3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4F783B-0048-CC0F-47CC-924B92A5DA60}" v="5" dt="2026-02-09T14:53:10.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861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B14F783B-0048-CC0F-47CC-924B92A5DA60}"/>
    <pc:docChg chg="modSld">
      <pc:chgData name="Alexander Deliukov" userId="S::alexander_think-e.be#ext#@flux50.onmicrosoft.com::bee075c1-faac-4166-8fcb-7b2057bad6f6" providerId="AD" clId="Web-{B14F783B-0048-CC0F-47CC-924B92A5DA60}" dt="2026-02-09T14:53:10.974" v="3" actId="14100"/>
      <pc:docMkLst>
        <pc:docMk/>
      </pc:docMkLst>
      <pc:sldChg chg="addSp modSp">
        <pc:chgData name="Alexander Deliukov" userId="S::alexander_think-e.be#ext#@flux50.onmicrosoft.com::bee075c1-faac-4166-8fcb-7b2057bad6f6" providerId="AD" clId="Web-{B14F783B-0048-CC0F-47CC-924B92A5DA60}" dt="2026-02-09T14:53:10.974" v="3" actId="14100"/>
        <pc:sldMkLst>
          <pc:docMk/>
          <pc:sldMk cId="2913447356" sldId="419"/>
        </pc:sldMkLst>
        <pc:picChg chg="add mod">
          <ac:chgData name="Alexander Deliukov" userId="S::alexander_think-e.be#ext#@flux50.onmicrosoft.com::bee075c1-faac-4166-8fcb-7b2057bad6f6" providerId="AD" clId="Web-{B14F783B-0048-CC0F-47CC-924B92A5DA60}" dt="2026-02-09T14:53:10.974" v="3" actId="14100"/>
          <ac:picMkLst>
            <pc:docMk/>
            <pc:sldMk cId="2913447356" sldId="419"/>
            <ac:picMk id="4" creationId="{8F6831E2-6575-9443-462A-D4074EC28924}"/>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8T17:04:21.224" v="86" actId="404"/>
      <pc:docMkLst>
        <pc:docMk/>
      </pc:docMkLst>
      <pc:sldChg chg="modSp modNotesTx">
        <pc:chgData name="Alexander Deliukov" userId="d5fda0f2-1d08-4016-b7e9-bb882f168707" providerId="ADAL" clId="{FE9DFF45-01DC-45CC-A80A-B50597210401}" dt="2026-01-28T17:02:24.611" v="27" actId="404"/>
        <pc:sldMkLst>
          <pc:docMk/>
          <pc:sldMk cId="4249142551" sldId="389"/>
        </pc:sldMkLst>
        <pc:spChg chg="mod">
          <ac:chgData name="Alexander Deliukov" userId="d5fda0f2-1d08-4016-b7e9-bb882f168707" providerId="ADAL" clId="{FE9DFF45-01DC-45CC-A80A-B50597210401}" dt="2026-01-28T17:02:24.611" v="27" actId="404"/>
          <ac:spMkLst>
            <pc:docMk/>
            <pc:sldMk cId="4249142551" sldId="389"/>
            <ac:spMk id="2" creationId="{0FE65402-2D24-4C0B-3A9B-70B199ADCEA8}"/>
          </ac:spMkLst>
        </pc:spChg>
      </pc:sldChg>
      <pc:sldChg chg="modSp mod">
        <pc:chgData name="Alexander Deliukov" userId="d5fda0f2-1d08-4016-b7e9-bb882f168707" providerId="ADAL" clId="{FE9DFF45-01DC-45CC-A80A-B50597210401}" dt="2026-01-28T17:00:37.497" v="6" actId="1076"/>
        <pc:sldMkLst>
          <pc:docMk/>
          <pc:sldMk cId="2913447356" sldId="419"/>
        </pc:sldMkLst>
        <pc:spChg chg="mod">
          <ac:chgData name="Alexander Deliukov" userId="d5fda0f2-1d08-4016-b7e9-bb882f168707" providerId="ADAL" clId="{FE9DFF45-01DC-45CC-A80A-B50597210401}" dt="2026-01-28T17:00:37.497" v="6" actId="1076"/>
          <ac:spMkLst>
            <pc:docMk/>
            <pc:sldMk cId="2913447356" sldId="419"/>
            <ac:spMk id="2" creationId="{0E75E0A9-143B-6D30-4111-A181D27A16B4}"/>
          </ac:spMkLst>
        </pc:spChg>
        <pc:spChg chg="mod">
          <ac:chgData name="Alexander Deliukov" userId="d5fda0f2-1d08-4016-b7e9-bb882f168707" providerId="ADAL" clId="{FE9DFF45-01DC-45CC-A80A-B50597210401}" dt="2026-01-28T17:00:33.528" v="5" actId="14100"/>
          <ac:spMkLst>
            <pc:docMk/>
            <pc:sldMk cId="2913447356" sldId="419"/>
            <ac:spMk id="22" creationId="{B48000D0-78FC-4E0F-A8E7-47504CE32604}"/>
          </ac:spMkLst>
        </pc:spChg>
      </pc:sldChg>
      <pc:sldChg chg="modSp mod">
        <pc:chgData name="Alexander Deliukov" userId="d5fda0f2-1d08-4016-b7e9-bb882f168707" providerId="ADAL" clId="{FE9DFF45-01DC-45CC-A80A-B50597210401}" dt="2026-01-28T17:04:21.224" v="86" actId="404"/>
        <pc:sldMkLst>
          <pc:docMk/>
          <pc:sldMk cId="2177672653" sldId="448"/>
        </pc:sldMkLst>
        <pc:spChg chg="mod">
          <ac:chgData name="Alexander Deliukov" userId="d5fda0f2-1d08-4016-b7e9-bb882f168707" providerId="ADAL" clId="{FE9DFF45-01DC-45CC-A80A-B50597210401}" dt="2026-01-28T17:04:21.224" v="86" actId="404"/>
          <ac:spMkLst>
            <pc:docMk/>
            <pc:sldMk cId="2177672653" sldId="448"/>
            <ac:spMk id="4" creationId="{B6E2F0C4-3708-062E-837B-49F21B8E51C4}"/>
          </ac:spMkLst>
        </pc:spChg>
      </pc:sldChg>
      <pc:sldChg chg="modSp mod">
        <pc:chgData name="Alexander Deliukov" userId="d5fda0f2-1d08-4016-b7e9-bb882f168707" providerId="ADAL" clId="{FE9DFF45-01DC-45CC-A80A-B50597210401}" dt="2026-01-28T17:04:17.344" v="85" actId="313"/>
        <pc:sldMkLst>
          <pc:docMk/>
          <pc:sldMk cId="418412142" sldId="457"/>
        </pc:sldMkLst>
        <pc:spChg chg="mod">
          <ac:chgData name="Alexander Deliukov" userId="d5fda0f2-1d08-4016-b7e9-bb882f168707" providerId="ADAL" clId="{FE9DFF45-01DC-45CC-A80A-B50597210401}" dt="2026-01-28T17:03:58.060" v="72" actId="20577"/>
          <ac:spMkLst>
            <pc:docMk/>
            <pc:sldMk cId="418412142" sldId="457"/>
            <ac:spMk id="29" creationId="{4ECDE187-04E2-45C2-AB71-3163282F7484}"/>
          </ac:spMkLst>
        </pc:spChg>
        <pc:spChg chg="mod">
          <ac:chgData name="Alexander Deliukov" userId="d5fda0f2-1d08-4016-b7e9-bb882f168707" providerId="ADAL" clId="{FE9DFF45-01DC-45CC-A80A-B50597210401}" dt="2026-01-28T17:04:02.790" v="76" actId="1076"/>
          <ac:spMkLst>
            <pc:docMk/>
            <pc:sldMk cId="418412142" sldId="457"/>
            <ac:spMk id="31" creationId="{054E5D47-4CA2-42D3-88F2-36300092A0B6}"/>
          </ac:spMkLst>
        </pc:spChg>
        <pc:spChg chg="mod">
          <ac:chgData name="Alexander Deliukov" userId="d5fda0f2-1d08-4016-b7e9-bb882f168707" providerId="ADAL" clId="{FE9DFF45-01DC-45CC-A80A-B50597210401}" dt="2026-01-28T17:04:04.991" v="77" actId="1076"/>
          <ac:spMkLst>
            <pc:docMk/>
            <pc:sldMk cId="418412142" sldId="457"/>
            <ac:spMk id="41" creationId="{D9C87595-16A2-4A0F-9DBB-4AF40FA3BA2C}"/>
          </ac:spMkLst>
        </pc:spChg>
        <pc:spChg chg="mod">
          <ac:chgData name="Alexander Deliukov" userId="d5fda0f2-1d08-4016-b7e9-bb882f168707" providerId="ADAL" clId="{FE9DFF45-01DC-45CC-A80A-B50597210401}" dt="2026-01-28T17:04:07.437" v="79" actId="404"/>
          <ac:spMkLst>
            <pc:docMk/>
            <pc:sldMk cId="418412142" sldId="457"/>
            <ac:spMk id="49" creationId="{E8F01505-D47E-4B07-82B8-EC043F5EC813}"/>
          </ac:spMkLst>
        </pc:spChg>
        <pc:spChg chg="mod">
          <ac:chgData name="Alexander Deliukov" userId="d5fda0f2-1d08-4016-b7e9-bb882f168707" providerId="ADAL" clId="{FE9DFF45-01DC-45CC-A80A-B50597210401}" dt="2026-01-28T17:04:17.344" v="85" actId="313"/>
          <ac:spMkLst>
            <pc:docMk/>
            <pc:sldMk cId="418412142" sldId="457"/>
            <ac:spMk id="60" creationId="{DB6D982A-54DA-4FCC-9383-F91FC1E1D9CE}"/>
          </ac:spMkLst>
        </pc:spChg>
      </pc:sldChg>
      <pc:sldChg chg="modSp mod">
        <pc:chgData name="Alexander Deliukov" userId="d5fda0f2-1d08-4016-b7e9-bb882f168707" providerId="ADAL" clId="{FE9DFF45-01DC-45CC-A80A-B50597210401}" dt="2026-01-28T17:02:38.696" v="30" actId="948"/>
        <pc:sldMkLst>
          <pc:docMk/>
          <pc:sldMk cId="3210229789" sldId="465"/>
        </pc:sldMkLst>
        <pc:spChg chg="mod">
          <ac:chgData name="Alexander Deliukov" userId="d5fda0f2-1d08-4016-b7e9-bb882f168707" providerId="ADAL" clId="{FE9DFF45-01DC-45CC-A80A-B50597210401}" dt="2026-01-28T17:02:38.696" v="30" actId="948"/>
          <ac:spMkLst>
            <pc:docMk/>
            <pc:sldMk cId="3210229789" sldId="465"/>
            <ac:spMk id="3" creationId="{F2513E39-AB76-C65C-4627-7303A82601AB}"/>
          </ac:spMkLst>
        </pc:spChg>
      </pc:sldChg>
      <pc:sldChg chg="modSp">
        <pc:chgData name="Alexander Deliukov" userId="d5fda0f2-1d08-4016-b7e9-bb882f168707" providerId="ADAL" clId="{FE9DFF45-01DC-45CC-A80A-B50597210401}" dt="2026-01-28T17:02:45.749" v="32" actId="404"/>
        <pc:sldMkLst>
          <pc:docMk/>
          <pc:sldMk cId="1332863458" sldId="467"/>
        </pc:sldMkLst>
        <pc:spChg chg="mod">
          <ac:chgData name="Alexander Deliukov" userId="d5fda0f2-1d08-4016-b7e9-bb882f168707" providerId="ADAL" clId="{FE9DFF45-01DC-45CC-A80A-B50597210401}" dt="2026-01-28T17:02:45.749" v="32" actId="404"/>
          <ac:spMkLst>
            <pc:docMk/>
            <pc:sldMk cId="1332863458" sldId="467"/>
            <ac:spMk id="4" creationId="{12E9D6D4-ADBC-D7EB-E231-9A2E3FFD7EF4}"/>
          </ac:spMkLst>
        </pc:spChg>
      </pc:sldChg>
      <pc:sldChg chg="modSp">
        <pc:chgData name="Alexander Deliukov" userId="d5fda0f2-1d08-4016-b7e9-bb882f168707" providerId="ADAL" clId="{FE9DFF45-01DC-45CC-A80A-B50597210401}" dt="2026-01-28T17:02:52.536" v="34" actId="404"/>
        <pc:sldMkLst>
          <pc:docMk/>
          <pc:sldMk cId="328948774" sldId="469"/>
        </pc:sldMkLst>
        <pc:spChg chg="mod">
          <ac:chgData name="Alexander Deliukov" userId="d5fda0f2-1d08-4016-b7e9-bb882f168707" providerId="ADAL" clId="{FE9DFF45-01DC-45CC-A80A-B50597210401}" dt="2026-01-28T17:02:52.536" v="34" actId="404"/>
          <ac:spMkLst>
            <pc:docMk/>
            <pc:sldMk cId="328948774" sldId="469"/>
            <ac:spMk id="4" creationId="{92FE9A94-DCC1-E1C5-4D79-C962BC490CDE}"/>
          </ac:spMkLst>
        </pc:spChg>
      </pc:sldChg>
      <pc:sldChg chg="modSp mod">
        <pc:chgData name="Alexander Deliukov" userId="d5fda0f2-1d08-4016-b7e9-bb882f168707" providerId="ADAL" clId="{FE9DFF45-01DC-45CC-A80A-B50597210401}" dt="2026-01-28T17:03:12.212" v="37" actId="14100"/>
        <pc:sldMkLst>
          <pc:docMk/>
          <pc:sldMk cId="2210367727" sldId="475"/>
        </pc:sldMkLst>
        <pc:spChg chg="mod">
          <ac:chgData name="Alexander Deliukov" userId="d5fda0f2-1d08-4016-b7e9-bb882f168707" providerId="ADAL" clId="{FE9DFF45-01DC-45CC-A80A-B50597210401}" dt="2026-01-28T17:03:12.212" v="37" actId="14100"/>
          <ac:spMkLst>
            <pc:docMk/>
            <pc:sldMk cId="2210367727" sldId="475"/>
            <ac:spMk id="2" creationId="{19407CEC-3264-4868-18FB-B80167635F8E}"/>
          </ac:spMkLst>
        </pc:spChg>
        <pc:spChg chg="mod">
          <ac:chgData name="Alexander Deliukov" userId="d5fda0f2-1d08-4016-b7e9-bb882f168707" providerId="ADAL" clId="{FE9DFF45-01DC-45CC-A80A-B50597210401}" dt="2026-01-28T17:03:10.070" v="36" actId="1076"/>
          <ac:spMkLst>
            <pc:docMk/>
            <pc:sldMk cId="2210367727" sldId="475"/>
            <ac:spMk id="4" creationId="{B8F24D65-3C3C-DDDB-79E7-E2DA63900FA9}"/>
          </ac:spMkLst>
        </pc:spChg>
      </pc:sldChg>
      <pc:sldChg chg="modSp mod">
        <pc:chgData name="Alexander Deliukov" userId="d5fda0f2-1d08-4016-b7e9-bb882f168707" providerId="ADAL" clId="{FE9DFF45-01DC-45CC-A80A-B50597210401}" dt="2026-01-28T17:03:21.152" v="40" actId="1076"/>
        <pc:sldMkLst>
          <pc:docMk/>
          <pc:sldMk cId="1289165916" sldId="477"/>
        </pc:sldMkLst>
        <pc:spChg chg="mod">
          <ac:chgData name="Alexander Deliukov" userId="d5fda0f2-1d08-4016-b7e9-bb882f168707" providerId="ADAL" clId="{FE9DFF45-01DC-45CC-A80A-B50597210401}" dt="2026-01-28T17:03:21.152" v="40" actId="1076"/>
          <ac:spMkLst>
            <pc:docMk/>
            <pc:sldMk cId="1289165916" sldId="477"/>
            <ac:spMk id="4" creationId="{5B37293F-24F8-0380-1F80-AE575BD0E6B4}"/>
          </ac:spMkLst>
        </pc:spChg>
      </pc:sldChg>
      <pc:sldChg chg="modSp mod">
        <pc:chgData name="Alexander Deliukov" userId="d5fda0f2-1d08-4016-b7e9-bb882f168707" providerId="ADAL" clId="{FE9DFF45-01DC-45CC-A80A-B50597210401}" dt="2026-01-28T17:02:33.392" v="29" actId="948"/>
        <pc:sldMkLst>
          <pc:docMk/>
          <pc:sldMk cId="1398487772" sldId="478"/>
        </pc:sldMkLst>
        <pc:spChg chg="mod">
          <ac:chgData name="Alexander Deliukov" userId="d5fda0f2-1d08-4016-b7e9-bb882f168707" providerId="ADAL" clId="{FE9DFF45-01DC-45CC-A80A-B50597210401}" dt="2026-01-28T17:02:28.750" v="28" actId="404"/>
          <ac:spMkLst>
            <pc:docMk/>
            <pc:sldMk cId="1398487772" sldId="478"/>
            <ac:spMk id="2" creationId="{1013318B-F51A-DE9B-4143-B6140E6B757E}"/>
          </ac:spMkLst>
        </pc:spChg>
        <pc:spChg chg="mod">
          <ac:chgData name="Alexander Deliukov" userId="d5fda0f2-1d08-4016-b7e9-bb882f168707" providerId="ADAL" clId="{FE9DFF45-01DC-45CC-A80A-B50597210401}" dt="2026-01-28T17:02:33.392" v="29" actId="948"/>
          <ac:spMkLst>
            <pc:docMk/>
            <pc:sldMk cId="1398487772" sldId="478"/>
            <ac:spMk id="5" creationId="{1E8AB00E-E665-351C-C31F-B49E67DDC928}"/>
          </ac:spMkLst>
        </pc:spChg>
      </pc:sldChg>
      <pc:sldChg chg="modSp mod">
        <pc:chgData name="Alexander Deliukov" userId="d5fda0f2-1d08-4016-b7e9-bb882f168707" providerId="ADAL" clId="{FE9DFF45-01DC-45CC-A80A-B50597210401}" dt="2026-01-28T17:02:43.114" v="31" actId="948"/>
        <pc:sldMkLst>
          <pc:docMk/>
          <pc:sldMk cId="3415533204" sldId="480"/>
        </pc:sldMkLst>
        <pc:spChg chg="mod">
          <ac:chgData name="Alexander Deliukov" userId="d5fda0f2-1d08-4016-b7e9-bb882f168707" providerId="ADAL" clId="{FE9DFF45-01DC-45CC-A80A-B50597210401}" dt="2026-01-28T17:02:43.114" v="31" actId="948"/>
          <ac:spMkLst>
            <pc:docMk/>
            <pc:sldMk cId="3415533204" sldId="480"/>
            <ac:spMk id="3" creationId="{31B0C8F0-C91F-EDC4-A517-5FA2EE302DF6}"/>
          </ac:spMkLst>
        </pc:spChg>
      </pc:sldChg>
      <pc:sldChg chg="modSp mod">
        <pc:chgData name="Alexander Deliukov" userId="d5fda0f2-1d08-4016-b7e9-bb882f168707" providerId="ADAL" clId="{FE9DFF45-01DC-45CC-A80A-B50597210401}" dt="2026-01-28T17:02:49.613" v="33" actId="1076"/>
        <pc:sldMkLst>
          <pc:docMk/>
          <pc:sldMk cId="2058215367" sldId="481"/>
        </pc:sldMkLst>
        <pc:spChg chg="mod">
          <ac:chgData name="Alexander Deliukov" userId="d5fda0f2-1d08-4016-b7e9-bb882f168707" providerId="ADAL" clId="{FE9DFF45-01DC-45CC-A80A-B50597210401}" dt="2026-01-28T17:02:49.613" v="33" actId="1076"/>
          <ac:spMkLst>
            <pc:docMk/>
            <pc:sldMk cId="2058215367" sldId="481"/>
            <ac:spMk id="4" creationId="{207D8844-2B4C-B11F-71C8-B3C2B0231C0C}"/>
          </ac:spMkLst>
        </pc:spChg>
      </pc:sldChg>
      <pc:sldChg chg="modSp">
        <pc:chgData name="Alexander Deliukov" userId="d5fda0f2-1d08-4016-b7e9-bb882f168707" providerId="ADAL" clId="{FE9DFF45-01DC-45CC-A80A-B50597210401}" dt="2026-01-28T17:03:26.636" v="41" actId="404"/>
        <pc:sldMkLst>
          <pc:docMk/>
          <pc:sldMk cId="1890186953" sldId="485"/>
        </pc:sldMkLst>
        <pc:spChg chg="mod">
          <ac:chgData name="Alexander Deliukov" userId="d5fda0f2-1d08-4016-b7e9-bb882f168707" providerId="ADAL" clId="{FE9DFF45-01DC-45CC-A80A-B50597210401}" dt="2026-01-28T17:03:26.636" v="41" actId="404"/>
          <ac:spMkLst>
            <pc:docMk/>
            <pc:sldMk cId="1890186953" sldId="485"/>
            <ac:spMk id="4" creationId="{E53D2B15-797D-A347-3C71-3D31DAA7DB47}"/>
          </ac:spMkLst>
        </pc:spChg>
      </pc:sldChg>
      <pc:sldChg chg="modSp mod">
        <pc:chgData name="Alexander Deliukov" userId="d5fda0f2-1d08-4016-b7e9-bb882f168707" providerId="ADAL" clId="{FE9DFF45-01DC-45CC-A80A-B50597210401}" dt="2026-01-28T17:03:33.935" v="43" actId="1076"/>
        <pc:sldMkLst>
          <pc:docMk/>
          <pc:sldMk cId="3024823946" sldId="487"/>
        </pc:sldMkLst>
        <pc:spChg chg="mod">
          <ac:chgData name="Alexander Deliukov" userId="d5fda0f2-1d08-4016-b7e9-bb882f168707" providerId="ADAL" clId="{FE9DFF45-01DC-45CC-A80A-B50597210401}" dt="2026-01-28T17:03:33.935" v="43" actId="1076"/>
          <ac:spMkLst>
            <pc:docMk/>
            <pc:sldMk cId="3024823946" sldId="487"/>
            <ac:spMk id="4" creationId="{52829A5D-33BC-7C03-2E43-2ED9295807C9}"/>
          </ac:spMkLst>
        </pc:spChg>
      </pc:sldChg>
      <pc:sldChg chg="modSp modNotes">
        <pc:chgData name="Alexander Deliukov" userId="d5fda0f2-1d08-4016-b7e9-bb882f168707" providerId="ADAL" clId="{FE9DFF45-01DC-45CC-A80A-B50597210401}" dt="2026-01-28T17:01:04.879" v="13"/>
        <pc:sldMkLst>
          <pc:docMk/>
          <pc:sldMk cId="3760197567" sldId="488"/>
        </pc:sldMkLst>
        <pc:spChg chg="mod">
          <ac:chgData name="Alexander Deliukov" userId="d5fda0f2-1d08-4016-b7e9-bb882f168707" providerId="ADAL" clId="{FE9DFF45-01DC-45CC-A80A-B50597210401}" dt="2026-01-28T17:01:04.879" v="13"/>
          <ac:spMkLst>
            <pc:docMk/>
            <pc:sldMk cId="3760197567" sldId="488"/>
            <ac:spMk id="4" creationId="{96760903-6258-7299-0868-9637F35395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2026. 3. 18.</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Editare stil text master</a:t>
            </a:r>
          </a:p>
          <a:p>
            <a:pPr lvl="1"/>
            <a:r>
              <a:rPr lang="ko-KR" altLang="en-US"/>
              <a:t>Al doilea nivel</a:t>
            </a:r>
          </a:p>
          <a:p>
            <a:pPr lvl="2"/>
            <a:r>
              <a:rPr lang="ko-KR" altLang="en-US"/>
              <a:t>Al treilea nivel</a:t>
            </a:r>
          </a:p>
          <a:p>
            <a:pPr lvl="3"/>
            <a:r>
              <a:rPr lang="ko-KR" altLang="en-US"/>
              <a:t>Al patrulea nivel</a:t>
            </a:r>
          </a:p>
          <a:p>
            <a:pPr lvl="4"/>
            <a:r>
              <a:rPr lang="ko-KR" altLang="en-US"/>
              <a:t>Al cincilea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lustercollaboration.eu/content/conducting-energy-audi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nergysavingtrust.org.uk/advice/light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opten.e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iea.org/energy-system/energy-efficiency-and-demand/behavioural-chang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open.edu/openlearncreate/course/view.php?id=12165" TargetMode="External"/><Relationship Id="rId5" Type="http://schemas.openxmlformats.org/officeDocument/2006/relationships/hyperlink" Target="https://www.energysolutionsoxfordshire.org/the-benefits-of-energy-efficiency-improvements-for-smes/" TargetMode="External"/><Relationship Id="rId4" Type="http://schemas.openxmlformats.org/officeDocument/2006/relationships/hyperlink" Target="https://www.open.edu/openlearncreate/course/view.php?id=11914"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pexels.com/photo/paper-beside-macbook-669623/" TargetMode="External"/><Relationship Id="rId13" Type="http://schemas.openxmlformats.org/officeDocument/2006/relationships/hyperlink" Target="https://creativecommons.org/licenses/by-nc/2.0/" TargetMode="External"/><Relationship Id="rId3" Type="http://schemas.openxmlformats.org/officeDocument/2006/relationships/hyperlink" Target="https://energy.ec.europa.eu/topics/markets-and-consumers/actions-and-measures-energy-prices/coping-crisis_en" TargetMode="External"/><Relationship Id="rId7" Type="http://schemas.openxmlformats.org/officeDocument/2006/relationships/hyperlink" Target="https://creativecommons.org/licenses/by/2.0/" TargetMode="External"/><Relationship Id="rId12" Type="http://schemas.openxmlformats.org/officeDocument/2006/relationships/hyperlink" Target="https://www.flickr.com/photos/eeimagedatabase/29074367302/in/photolist-LicJsS-8UiEXj-91Jptx-5JXmW7-2jr5fFU-2gMdA6V-8UfzYF-2qR5sGT-eRkghU-eR8RHM-eR8T22-eRkfNf-bjCVWf-LsB7T6-2pCMkDr-boA4g9-JE4TEs-cVwy21-KCby9V-Sxkaaq-77Tjzg-2gVqUGe-SAZuR4-rRWxXm-pTEJYp-eRkhaY-eR8Qm8-aUPkhF-eR8MEg-eR8U7n-eR8Mgc-eR8UgD-eR8TNX-eRkit7-eR8UM2-eRkdhW-eR8UxV-eR8MVi-eRkbkW-eR8Rhi-eR8NyH-eR8Ua6-eRkeKQ-eRkcsN-eRkbHC-eR8Snr-eRkc8Y-eR8RG8-eR8R9H-eR8MmK" TargetMode="External"/><Relationship Id="rId2" Type="http://schemas.openxmlformats.org/officeDocument/2006/relationships/slide" Target="../slides/slide29.xml"/><Relationship Id="rId16" Type="http://schemas.openxmlformats.org/officeDocument/2006/relationships/hyperlink" Target="https://creativecommons.org/licenses/by-sa/2.0/" TargetMode="External"/><Relationship Id="rId1" Type="http://schemas.openxmlformats.org/officeDocument/2006/relationships/notesMaster" Target="../notesMasters/notesMaster1.xml"/><Relationship Id="rId6"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sa/4.0/deed.en" TargetMode="External"/><Relationship Id="rId15" Type="http://schemas.openxmlformats.org/officeDocument/2006/relationships/hyperlink" Target="https://www.flickr.com/photos/mariaeklind/32472064427/in/photolist-7yo95R-6zJfXC-H84vh-2n69ti7-d6Yz9Q-RtrPrM-2jqL3GS-7xWaQa-kXBmWn-kXBXhz-58NZuY-pnfVzt-nRtG89-oiuvga-oxXdC9-o8T6iY-oiusQi-ozHjB4-oxXfyd-5j7bri-8kwm1-6qZEUX-pBcHqh-6VvJKf-f72Po1-nRtGqU-ozZ9zc-7S5Jde-7S93Lu-nRtGCN-7S5Dzv-iT5Zke-7S5A3D-yobneo-p6RXLB-nEWHAt-3aBQVZ-2gbrw8J-4GTzLZ-2e5yV9a-extpL4-iT5HUM-NmSa1R-rfvaQk-nRtSbV-BEhPJ-mwbue-iT9BGE-iT9BG9-iT9C2h" TargetMode="External"/><Relationship Id="rId10" Type="http://schemas.openxmlformats.org/officeDocument/2006/relationships/hyperlink" Target="https://www.flickr.com/photos/scousesmurf/48866779103/in/photolist-2hsc1Wc-2mh5Gzq-9LdVCR-XiqhWD-iQhzgD-R5ZroX-dMxaei-dMCHMQ-dMCHQY-dMCHVE-2odNQXs-2iNZNpe-qBnWDs-bVgkkg-ccCSfG-ccCRTA-qFYRWS-ccCznb-bVgBKX-bVgBYR-ccCS2S-c93AeJ-ccCzAu-bVgJBF-2noNRuy-2qvoeVy-CSqrPf-GBPCq5-2kwMd5N-5tWKPt-5xktSz-UQV3vH-2o83Qd1-8cZ7Kd-bBLxQW-6g8S7U-2n4a4yx-eXKi6t-Rcb4Kz-22wQi2Q-bQFeHa-tZBtK4-esPM9-Cf9DP3-ufqQo2-9mEpz9-fDmkQA-2oqkmmw-PUHhBy-2gxHPpD" TargetMode="External"/><Relationship Id="rId4" Type="http://schemas.openxmlformats.org/officeDocument/2006/relationships/hyperlink" Target="https://commission.europa.eu/legal-notice_en#copyright-notice" TargetMode="External"/><Relationship Id="rId9" Type="http://schemas.openxmlformats.org/officeDocument/2006/relationships/hyperlink" Target="https://www.pexels.com/photo/black-plugs-3639030/" TargetMode="External"/><Relationship Id="rId14" Type="http://schemas.openxmlformats.org/officeDocument/2006/relationships/hyperlink" Target="https://www.flickr.com/photos/slipstreamjc/22794277551/in/photolist-AJfCzn-7mT4DT-R7wKqu-cC6oiy-7W4gow-gmYJwM-6w7g3F-qAjXWj-2pfYF4k-2oNHiCR-bTBbce-a6jPMv-aqkJVj-xaL5dn-a1TLHC-a1U7xS-xaC5ew-hyF5tg-8ie6B4-2o9NixH-xQ3afm-y8jusi-y8jucZ-a6dYsf-8fMgip-2njukF1-xQ8Mma-2jkQ6kj-dvKmUs-97Qgvy-rbxQsk-2ipPQ9V-udG1Ge-Hyuxgs-2qKquHU-ypJpaN-9gXp7o-6CD6VX-udG1GK-ypJcE3-ypH9ZN-xKrXu4-8eCZsP-Heohc7-8eGhdd-5h8EZZ-ec11jL-ypHr6f-ypHpXo-ypHes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flickr.com/photos/daphnedepasse/7709681882/in/photolist-cKh8PG-78Qdn4-gnrrg9-rjWPCL-99sMQ3-xAmFK-g21cY-8XT5Pn-cE5nzG-fMX7Cx-uQLYEy-7eLP72-G253-gPN9Ze-gTvtz8-F8qLuF-211zofh-HKM1WN-29vT4T2-fNCE7w-8XaLiK-fYo85q-5TXCDk-Lh58MG-6qCxTy-5TXCsp-2acaSSH-72ABpK-uoQwN9-8DX19A-2SfqyR-9dvUnR-28xgvCb-3RFkS-26MiHqs-5p6Eb5-9m4cYA-6rVDvS-6FNE9J-6fHuN7-2XZUvt-CcHuzc-26MiETd-aRw1V8-4D9c4d-rQjess-2gHQ8q2-2m7s8UJ-2qAt3jS-pRrz1M" TargetMode="External"/><Relationship Id="rId3" Type="http://schemas.openxmlformats.org/officeDocument/2006/relationships/hyperlink" Target="https://www.flickr.com/photos/kaibara/42329714010/" TargetMode="External"/><Relationship Id="rId7" Type="http://schemas.openxmlformats.org/officeDocument/2006/relationships/hyperlink" Target="https://www.flickr.com/photos/morberg/3450849164/in/photolist-6fWveo-Z851TQ-qfqJDQ-e727RZ-bk8Ybx-dRe6ky-Ah7pA-oLGPMv-2ewoEna-Foevuj-jRjvTC-a4vVqZ-2e66LA-3vmk8Q-TrqQ6-akJjKs-brRE9m-5PTnCf-6jcGT-29Aq7Tu-KkKY1x-mEUjy-7Ry9HZ-yLx3F-21Sk2Q2-8mDE1-4tYs16-v1ZWz-mRgGyp-5Bpxi5-Trr6F-ZitVjd-9Sbt57-RzSgQW-eA3T3B-5mWAzv-4tnsPt-5BkkoD-rMbFA-6bagS-i1dfkX-68ZsmT-5nTtxt-2eaeXk2-5BkiSg-5VChde"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eltpics/15181625162/in/photolist-59wVeJ-p8xNeY-pPMX-Lrcg5R-7bwTK-bNZWwx-7MKELK-gsxYB-dofFAu-ce6EGQ-9A8uFb-a7gJ5B-ScPHYn-a6GPmL-7Kg9Gi-b4h6uT-5pJL16-4k9oQo-37iJVd-5Wtibx-662Gp4-5Sp1bk-3BnzX-iyQwg-8bQ6sB-5AZeky-4vS4zf-62tZmu-8kYzNr-adiCH-37ZYg-6Dbfwp-dT1Mi-d8auf9-NUYaC-fAnwmJ-dho5p-tMaNet-ivLpcC-8Qnk8q-33kVn-4k5gTu-52f9n1-dvQ3LN-4dcQx8-XjgC-eYgdRR-AdNAF-53ZdGY-8bTkpU" TargetMode="External"/><Relationship Id="rId10" Type="http://schemas.openxmlformats.org/officeDocument/2006/relationships/hyperlink" Target="https://www.torus.co/learn/what-are-the-cost-benefits-of-energy-efficiency" TargetMode="External"/><Relationship Id="rId4" Type="http://schemas.openxmlformats.org/officeDocument/2006/relationships/hyperlink" Target="https://creativecommons.org/licenses/by/2.0/" TargetMode="External"/><Relationship Id="rId9" Type="http://schemas.openxmlformats.org/officeDocument/2006/relationships/hyperlink" Target="https://www.energysolutionsoxfordshire.org/the-benefits-of-energy-efficiency-improvements-for-sme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ergysavingtrust.org.uk/a-guide-energy-efficiency-in-the-workpla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Economisirea energiei și creșterea eficienței energetice a întreprinderii dumneavoastră:</a:t>
            </a:r>
            <a:r>
              <a:rPr lang="en-GB" altLang="ko-KR" sz="1200" dirty="0">
                <a:solidFill>
                  <a:schemeClr val="tx2"/>
                </a:solidFill>
                <a:cs typeface="Arial" panose="020B0604020202020204" pitchFamily="34" charset="0"/>
              </a:rPr>
              <a:t> 10 pași simpli pentru IMM-uri</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altLang="ko-KR"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a:t>
            </a:r>
            <a:r>
              <a:rPr lang="en-GB" sz="1200" b="0" i="0" kern="1200">
                <a:solidFill>
                  <a:schemeClr val="tx1"/>
                </a:solidFill>
                <a:effectLst/>
                <a:latin typeface="+mn-lt"/>
                <a:ea typeface="+mn-ea"/>
                <a:cs typeface="+mn-cs"/>
              </a:rPr>
              <a:t>Prezentarea este licențiată </a:t>
            </a:r>
            <a:r>
              <a:rPr lang="en-GB" sz="1200" b="0" i="0" u="sng" kern="120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a:solidFill>
                  <a:schemeClr val="tx1"/>
                </a:solidFill>
                <a:effectLst/>
                <a:latin typeface="+mn-lt"/>
                <a:ea typeface="+mn-ea"/>
                <a:cs typeface="+mn-cs"/>
              </a:rPr>
              <a:t>cu excepția cazului în care se specifică altfel. </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7334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Pasul 2: Noțiuni introductive: Care sunt avantajele unei eficiențe energetice sporite?</a:t>
            </a:r>
          </a:p>
          <a:p>
            <a:pPr marL="0" marR="0" lvl="0" indent="0" algn="l" rtl="0" latinLnBrk="0">
              <a:buNone/>
            </a:pPr>
            <a:r>
              <a:rPr lang="en-US" sz="1200" b="1" dirty="0">
                <a:ea typeface="Public Sans"/>
                <a:cs typeface="Public Sans"/>
                <a:sym typeface="Public Sans"/>
              </a:rPr>
              <a:t>Prin utilizarea unor abordări și tehnologii de economisire a energiei, puteți:</a:t>
            </a:r>
          </a:p>
          <a:p>
            <a:pPr marL="0" marR="0" lvl="0" indent="0" algn="l" rtl="0" latinLnBrk="0">
              <a:buNone/>
            </a:pPr>
            <a:endParaRPr lang="en-GB" sz="1200" dirty="0">
              <a:ea typeface="Calibri"/>
              <a:cs typeface="Calibri"/>
            </a:endParaRPr>
          </a:p>
          <a:p>
            <a:pPr marL="342900" indent="-342900" latinLnBrk="0">
              <a:buFont typeface="Arial" panose="020B0604020202020204" pitchFamily="34" charset="0"/>
              <a:buChar char="•"/>
            </a:pPr>
            <a:r>
              <a:rPr lang="en-GB" sz="1200" dirty="0">
                <a:ea typeface="Calibri"/>
                <a:cs typeface="Calibri"/>
              </a:rPr>
              <a:t>Economisi bani prin consumul redus de energie</a:t>
            </a:r>
          </a:p>
          <a:p>
            <a:pPr marL="342900" indent="-342900" latinLnBrk="0">
              <a:buFont typeface="Arial" panose="020B0604020202020204" pitchFamily="34" charset="0"/>
              <a:buChar char="•"/>
            </a:pPr>
            <a:r>
              <a:rPr lang="en-US" sz="1200" dirty="0">
                <a:ea typeface="Calibri"/>
                <a:cs typeface="Calibri"/>
              </a:rPr>
              <a:t>Reduceți risipa de energie și facturile</a:t>
            </a:r>
          </a:p>
          <a:p>
            <a:pPr marL="342900" indent="-342900" latinLnBrk="0">
              <a:buFont typeface="Arial" panose="020B0604020202020204" pitchFamily="34" charset="0"/>
              <a:buChar char="•"/>
            </a:pPr>
            <a:r>
              <a:rPr lang="en-GB" sz="1200" dirty="0">
                <a:ea typeface="Calibri"/>
                <a:cs typeface="Calibri"/>
              </a:rPr>
              <a:t>Contribui la o societate și un viitor mai durabile </a:t>
            </a:r>
          </a:p>
          <a:p>
            <a:pPr latinLnBrk="0"/>
            <a:endParaRPr lang="en-US"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3614449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Pasul 3: Efectuați un audit energetic</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Cum se efectuează un audit energetic?</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612973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Pasul 3: Efectuați un audit energetic</a:t>
            </a:r>
          </a:p>
          <a:p>
            <a:endParaRPr lang="en-GB" dirty="0"/>
          </a:p>
          <a:p>
            <a:pPr latinLnBrk="0"/>
            <a:r>
              <a:rPr lang="en-US" sz="1200" b="1" dirty="0">
                <a:ea typeface="Public Sans"/>
                <a:sym typeface="Public Sans"/>
              </a:rPr>
              <a:t>„S-a demonstrat că auditurile energetice pot genera economii medii de 18 % din consumul total de energie.” </a:t>
            </a:r>
            <a:r>
              <a:rPr lang="en-US" sz="1200" dirty="0">
                <a:ea typeface="Public Sans"/>
                <a:sym typeface="Public Sans"/>
              </a:rPr>
              <a:t>(</a:t>
            </a:r>
            <a:r>
              <a:rPr lang="en-US" sz="1200" dirty="0">
                <a:ea typeface="Public Sans"/>
                <a:sym typeface="Public Sans"/>
                <a:hlinkClick r:id="rId3">
                  <a:extLst>
                    <a:ext uri="{A12FA001-AC4F-418D-AE19-62706E023703}">
                      <ahyp:hlinkClr xmlns:ahyp="http://schemas.microsoft.com/office/drawing/2018/hyperlinkcolor" val="tx"/>
                    </a:ext>
                  </a:extLst>
                </a:hlinkClick>
              </a:rPr>
              <a:t>Comisia Europeană</a:t>
            </a:r>
            <a:r>
              <a:rPr lang="en-US" sz="1200" dirty="0">
                <a:ea typeface="Public Sans"/>
                <a:sym typeface="Public Sans"/>
              </a:rPr>
              <a:t>) </a:t>
            </a:r>
          </a:p>
          <a:p>
            <a:pPr latinLnBrk="0"/>
            <a:endParaRPr lang="en-US" sz="1200" b="1" dirty="0">
              <a:solidFill>
                <a:srgbClr val="000066"/>
              </a:solidFill>
            </a:endParaRPr>
          </a:p>
          <a:p>
            <a:pPr marL="457200" indent="-457200" latinLnBrk="0">
              <a:buChar char="•"/>
            </a:pPr>
            <a:r>
              <a:rPr lang="en-US" sz="1200" dirty="0">
                <a:ea typeface="Public Sans"/>
                <a:sym typeface="Public Sans"/>
              </a:rPr>
              <a:t>Un audit energetic este o evaluare cuprinzătoare a consumului de energie al IMM-ului dumneavoastră</a:t>
            </a:r>
          </a:p>
          <a:p>
            <a:pPr marL="457200" indent="-457200" latinLnBrk="0">
              <a:buChar char="•"/>
            </a:pPr>
            <a:r>
              <a:rPr lang="en-US" sz="1200" dirty="0">
                <a:ea typeface="Public Sans"/>
                <a:sym typeface="Public Sans"/>
              </a:rPr>
              <a:t>Auditurile energetice pot fi efectuate intern sau prin intermediul unui serviciu extern</a:t>
            </a:r>
            <a:endParaRPr lang="en-US" sz="1200" dirty="0">
              <a:ea typeface="Public Sans"/>
            </a:endParaRPr>
          </a:p>
          <a:p>
            <a:pPr marL="457200" indent="-457200" latinLnBrk="0">
              <a:buChar char="•"/>
            </a:pPr>
            <a:r>
              <a:rPr lang="en-US" sz="1200" dirty="0">
                <a:ea typeface="Public Sans"/>
                <a:sym typeface="Public Sans"/>
              </a:rPr>
              <a:t>Un audit energetic identifică practicile ineficiente, echipamentele care consumă multă energie și domeniile care pot fi îmbunătățite</a:t>
            </a:r>
            <a:endParaRPr lang="en-US" sz="1200" dirty="0">
              <a:ea typeface="Public Sans"/>
            </a:endParaRPr>
          </a:p>
          <a:p>
            <a:pPr marL="457200" indent="-457200" latinLnBrk="0">
              <a:buChar char="•"/>
            </a:pPr>
            <a:r>
              <a:rPr lang="en-US" sz="1200" dirty="0">
                <a:ea typeface="Public Sans"/>
                <a:sym typeface="Public Sans"/>
              </a:rPr>
              <a:t>Auditorii pot identifica, de asemenea, echipamentele care necesită modernizare, practicile operaționale ineficiente sau pot sugera tehnologii de economisire a energiei</a:t>
            </a:r>
          </a:p>
          <a:p>
            <a:pPr latinLnBrk="0"/>
            <a:endParaRPr lang="en-US" sz="1200" dirty="0">
              <a:ea typeface="Public Sans"/>
              <a:sym typeface="Public Sans"/>
            </a:endParaRPr>
          </a:p>
          <a:p>
            <a:pPr latinLnBrk="0"/>
            <a:r>
              <a:rPr lang="en-US" sz="1200" dirty="0">
                <a:sym typeface="Public Sans"/>
              </a:rPr>
              <a:t>Citiți mai multe despre </a:t>
            </a:r>
            <a:r>
              <a:rPr lang="en-US" sz="1200" dirty="0">
                <a:sym typeface="Public Sans"/>
                <a:hlinkClick r:id="rId4"/>
              </a:rPr>
              <a:t>efectuarea unui audit energetic</a:t>
            </a:r>
            <a:r>
              <a:rPr lang="en-US" sz="1200" dirty="0">
                <a:sym typeface="Public Sans"/>
              </a:rPr>
              <a:t>. </a:t>
            </a:r>
            <a:endParaRPr lang="en-US" sz="1200" dirty="0"/>
          </a:p>
          <a:p>
            <a:endParaRPr lang="en-GB" dirty="0"/>
          </a:p>
          <a:p>
            <a:endParaRPr lang="en-GB" dirty="0"/>
          </a:p>
          <a:p>
            <a:r>
              <a:rPr lang="en-GB" dirty="0"/>
              <a:t>https://energy.ec.europa.eu/topics/markets-and-consumers/actions-and-measures-energy-prices/coping-crisis_en</a:t>
            </a:r>
          </a:p>
          <a:p>
            <a:r>
              <a:rPr lang="en-GB" dirty="0"/>
              <a:t>https://www.clustercollaboration.eu/content/conducting-energy-audit</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382864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Pasul 4: Instalați un contor inteligent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Care sunt avantajele unui contor inteligent?</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70284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Pasul 4: Instalați un contor inteligent </a:t>
            </a:r>
          </a:p>
          <a:p>
            <a:pPr latinLnBrk="0"/>
            <a:r>
              <a:rPr lang="en-US" sz="1200" b="1" dirty="0"/>
              <a:t>„Contoarele și sistemele de control inteligente, atunci când sunt utilizate pentru identificarea și gestionarea consumului de energie, pot duce la o reducere a consumului de energie de până la 40 %.”</a:t>
            </a:r>
          </a:p>
          <a:p>
            <a:pPr latinLnBrk="0"/>
            <a:r>
              <a:rPr lang="en-US" sz="1200" dirty="0"/>
              <a:t>(</a:t>
            </a:r>
            <a:r>
              <a:rPr lang="en-US" sz="1200" dirty="0">
                <a:hlinkClick r:id="rId3">
                  <a:extLst>
                    <a:ext uri="{A12FA001-AC4F-418D-AE19-62706E023703}">
                      <ahyp:hlinkClr xmlns:ahyp="http://schemas.microsoft.com/office/drawing/2018/hyperlinkcolor" val="tx"/>
                    </a:ext>
                  </a:extLst>
                </a:hlinkClick>
              </a:rPr>
              <a:t>Comisia Europeană</a:t>
            </a:r>
            <a:r>
              <a:rPr lang="en-US" sz="1200" dirty="0"/>
              <a:t>)</a:t>
            </a:r>
          </a:p>
          <a:p>
            <a:pPr latinLnBrk="0"/>
            <a:endParaRPr lang="en-US" sz="1200" dirty="0">
              <a:solidFill>
                <a:srgbClr val="2B2C30"/>
              </a:solidFill>
              <a:ea typeface="Public Sans"/>
            </a:endParaRPr>
          </a:p>
          <a:p>
            <a:pPr latinLnBrk="0"/>
            <a:r>
              <a:rPr lang="en-US" sz="1200" dirty="0">
                <a:solidFill>
                  <a:srgbClr val="2B2C30"/>
                </a:solidFill>
                <a:ea typeface="Public Sans"/>
              </a:rPr>
              <a:t>Contoarele inteligente vă oferă date în timp real despre consumul de energie electrică, ajutându-vă să identificați tendințele și modelele de utilizare a energiei electrice. Aceste date vă ajută să identificați zonele în care consumul crește neașteptat sau în care ați putea utiliza aparatele în afara orelor de vârf pentru a reduce costurile.</a:t>
            </a:r>
          </a:p>
          <a:p>
            <a:endParaRPr lang="en-GB" dirty="0"/>
          </a:p>
          <a:p>
            <a:endParaRPr lang="en-GB" dirty="0"/>
          </a:p>
          <a:p>
            <a:r>
              <a:rPr lang="en-GB" dirty="0"/>
              <a:t>https://energy.ec.europa.eu/topics/markets-and-consumers/actions-and-measures-energy-prices/coping-crisis_en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2730232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B71A7-B608-A0AD-9004-96187D7D9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6B347-8BCF-3855-D31B-6C4AE4919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0CF72-BA8F-6B94-82CF-5197806526F9}"/>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Pasul 4: Instalați un contor inteligent </a:t>
            </a:r>
          </a:p>
          <a:p>
            <a:pPr latinLnBrk="0" hangingPunct="0"/>
            <a:r>
              <a:rPr lang="en-US" sz="1200" dirty="0"/>
              <a:t>Multe companii de utilități oferă </a:t>
            </a:r>
            <a:r>
              <a:rPr lang="en-US" sz="1200" b="1" dirty="0"/>
              <a:t>tarife în funcție de ora de utilizare</a:t>
            </a:r>
            <a:r>
              <a:rPr lang="en-US" sz="1200" dirty="0"/>
              <a:t>, în care costul energiei electrice variază în funcție de ora din zi. </a:t>
            </a:r>
          </a:p>
          <a:p>
            <a:pPr latinLnBrk="0" hangingPunct="0"/>
            <a:endParaRPr lang="en-GB" sz="1200" dirty="0"/>
          </a:p>
          <a:p>
            <a:pPr latinLnBrk="0" hangingPunct="0"/>
            <a:r>
              <a:rPr lang="en-US" sz="1200" dirty="0"/>
              <a:t>Orele de vârf au tarife mai mari din cauza cererii crescute, în timp ce orele de vârf au tarife mai mici. </a:t>
            </a:r>
          </a:p>
          <a:p>
            <a:pPr latinLnBrk="0" hangingPunct="0"/>
            <a:endParaRPr lang="en-US" sz="1200" dirty="0"/>
          </a:p>
          <a:p>
            <a:pPr latinLnBrk="0" hangingPunct="0"/>
            <a:r>
              <a:rPr lang="en-US" sz="1200" dirty="0"/>
              <a:t>Înțelegerea modelelor de consum energetic ale IMM-ului dvs. în aceste ore vă poate permite să mutați sarcinile cu consum energetic ridicat (de exemplu, încărcarea vehiculelor </a:t>
            </a:r>
            <a:r>
              <a:rPr lang="en-US" sz="1200" dirty="0" err="1"/>
              <a:t>electrice</a:t>
            </a:r>
            <a:r>
              <a:rPr lang="en-US" sz="1200" dirty="0"/>
              <a:t> (VE)) în perioadele în care costurile sunt mai mici.</a:t>
            </a:r>
            <a:endParaRPr lang="en-GB" sz="1200" dirty="0"/>
          </a:p>
          <a:p>
            <a:endParaRPr lang="en-GB" dirty="0"/>
          </a:p>
        </p:txBody>
      </p:sp>
      <p:sp>
        <p:nvSpPr>
          <p:cNvPr id="4" name="Slide Number Placeholder 3">
            <a:extLst>
              <a:ext uri="{FF2B5EF4-FFF2-40B4-BE49-F238E27FC236}">
                <a16:creationId xmlns:a16="http://schemas.microsoft.com/office/drawing/2014/main" id="{E9BFC381-2DAA-376F-C40E-9B8D6AF0993C}"/>
              </a:ext>
            </a:extLst>
          </p:cNvPr>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79447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Pasul 5: Calculați consumul de energie al aparatelor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Cum calculez cantitatea de energie consumată de fiecare aparat?</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417198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Pasul 5: Calculați consumul de energie al aparatelor </a:t>
            </a:r>
          </a:p>
          <a:p>
            <a:pPr latinLnBrk="0"/>
            <a:r>
              <a:rPr lang="en-GB" sz="1200" noProof="1">
                <a:solidFill>
                  <a:srgbClr val="2B2C30"/>
                </a:solidFill>
              </a:rPr>
              <a:t>Dacă IMM-ul dvs. se ocupă cu producția sau fabricația, consumul de energie va fi mai concentrat pe mașini și unelte. </a:t>
            </a:r>
          </a:p>
          <a:p>
            <a:pPr latinLnBrk="0"/>
            <a:endParaRPr lang="en-GB" sz="1200" noProof="1">
              <a:solidFill>
                <a:srgbClr val="2B2C30"/>
              </a:solidFill>
            </a:endParaRPr>
          </a:p>
          <a:p>
            <a:pPr latinLnBrk="0"/>
            <a:r>
              <a:rPr lang="en-GB" sz="1200" noProof="1">
                <a:solidFill>
                  <a:srgbClr val="2B2C30"/>
                </a:solidFill>
              </a:rPr>
              <a:t>O IMM cu sediul într-un birou poate avea un consum energetic mai mare din cauza iluminatului, încălzirii/răcirii și dispozitivelor electronice.</a:t>
            </a:r>
          </a:p>
          <a:p>
            <a:pPr latinLnBrk="0"/>
            <a:endParaRPr lang="en-GB" sz="1200" noProof="1">
              <a:solidFill>
                <a:srgbClr val="2B2C30"/>
              </a:solidFill>
            </a:endParaRPr>
          </a:p>
          <a:p>
            <a:pPr latinLnBrk="0"/>
            <a:r>
              <a:rPr lang="en-GB" sz="1200" noProof="1">
                <a:solidFill>
                  <a:srgbClr val="2B2C30"/>
                </a:solidFill>
              </a:rPr>
              <a:t>Diferențierea între aparate poate ajuta la concentrarea eforturilor asupra domeniilor cu cel mai mare potențial de optimizare a energiei.</a:t>
            </a:r>
          </a:p>
          <a:p>
            <a:pPr latinLnBrk="0"/>
            <a:endParaRPr lang="en-GB" sz="1200" noProof="1">
              <a:solidFill>
                <a:srgbClr val="2B2C30"/>
              </a:solidFill>
            </a:endParaRPr>
          </a:p>
          <a:p>
            <a:pPr latinLnBrk="0"/>
            <a:r>
              <a:rPr lang="en-GB" sz="1200" noProof="1">
                <a:solidFill>
                  <a:srgbClr val="2B2C30"/>
                </a:solidFill>
              </a:rPr>
              <a:t>Puteți utiliza contoare de consum energetic (portabile) pentru a monitoriza consumul de energie electrică pentru fiecare categorie de dispozitive.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906229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Pasul 6: Explorați utilizarea mai eficientă a energiei</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Ce măsuri practice pot lua pentru a utiliza energia mai eficient?</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40098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Pasul 6: Explorați utilizarea mai eficientă a energiei</a:t>
            </a:r>
          </a:p>
          <a:p>
            <a:pPr latinLnBrk="0"/>
            <a:r>
              <a:rPr lang="en-US" sz="1200" b="1" dirty="0"/>
              <a:t>„O întreprindere mică medie ar putea reduce factura la energie cu până la 30 % prin implementarea unor măsuri adecvate de întreținere și mentenanță...” </a:t>
            </a:r>
            <a:r>
              <a:rPr lang="en-US" sz="1200" dirty="0"/>
              <a:t>(</a:t>
            </a:r>
            <a:r>
              <a:rPr lang="en-US" sz="1200" dirty="0">
                <a:hlinkClick r:id="rId3">
                  <a:extLst>
                    <a:ext uri="{A12FA001-AC4F-418D-AE19-62706E023703}">
                      <ahyp:hlinkClr xmlns:ahyp="http://schemas.microsoft.com/office/drawing/2018/hyperlinkcolor" val="tx"/>
                    </a:ext>
                  </a:extLst>
                </a:hlinkClick>
              </a:rPr>
              <a:t>Comisia Europeană</a:t>
            </a:r>
            <a:r>
              <a:rPr lang="en-US" sz="1200" dirty="0"/>
              <a:t>)</a:t>
            </a:r>
          </a:p>
          <a:p>
            <a:pPr latinLnBrk="0"/>
            <a:endParaRPr lang="en-US" sz="1200" dirty="0"/>
          </a:p>
          <a:p>
            <a:pPr marL="457200" indent="-457200" latinLnBrk="0">
              <a:buChar char="•"/>
            </a:pPr>
            <a:r>
              <a:rPr lang="en-US" sz="1200" b="1" dirty="0">
                <a:solidFill>
                  <a:srgbClr val="2B2C30"/>
                </a:solidFill>
              </a:rPr>
              <a:t>Lămpile LED </a:t>
            </a:r>
            <a:r>
              <a:rPr lang="en-US" sz="1200" dirty="0">
                <a:solidFill>
                  <a:srgbClr val="2B2C30"/>
                </a:solidFill>
              </a:rPr>
              <a:t>consumă cu 80% mai puțină energie în comparație cu becurile cu halogen și au o durată de viață de 20 de ori mai lungă (Sursa: </a:t>
            </a:r>
            <a:r>
              <a:rPr lang="en-US" sz="1200" dirty="0">
                <a:solidFill>
                  <a:srgbClr val="2B2C30"/>
                </a:solidFill>
                <a:hlinkClick r:id="rId4"/>
              </a:rPr>
              <a:t>Energy Saving Trust</a:t>
            </a:r>
            <a:r>
              <a:rPr lang="en-US" sz="1200" dirty="0">
                <a:solidFill>
                  <a:srgbClr val="2B2C30"/>
                </a:solidFill>
              </a:rPr>
              <a:t>)</a:t>
            </a:r>
          </a:p>
          <a:p>
            <a:pPr marL="457200" indent="-457200" latinLnBrk="0">
              <a:buChar char="•"/>
            </a:pPr>
            <a:r>
              <a:rPr lang="en-US" sz="1200" dirty="0">
                <a:solidFill>
                  <a:srgbClr val="2B2C30"/>
                </a:solidFill>
              </a:rPr>
              <a:t>Îmbunătățirea eficienței energetice</a:t>
            </a:r>
            <a:r>
              <a:rPr lang="en-US" sz="1200" b="1" dirty="0">
                <a:solidFill>
                  <a:srgbClr val="2B2C30"/>
                </a:solidFill>
              </a:rPr>
              <a:t> a sistemelor cu motor</a:t>
            </a:r>
            <a:r>
              <a:rPr lang="en-US" sz="1200" dirty="0">
                <a:solidFill>
                  <a:srgbClr val="2B2C30"/>
                </a:solidFill>
              </a:rPr>
              <a:t>, pentru fiecare euro investit, se vor economisi cel puțin 7 euro pe durata de viață a echipamentului.</a:t>
            </a:r>
          </a:p>
          <a:p>
            <a:pPr marL="457200" indent="-457200" latinLnBrk="0">
              <a:buChar char="•"/>
            </a:pPr>
            <a:r>
              <a:rPr lang="en-US" sz="1200" b="1" dirty="0">
                <a:solidFill>
                  <a:srgbClr val="2B2C30"/>
                </a:solidFill>
              </a:rPr>
              <a:t>Pompele de căldură</a:t>
            </a:r>
            <a:r>
              <a:rPr lang="en-US" sz="1200" dirty="0">
                <a:solidFill>
                  <a:srgbClr val="2B2C30"/>
                </a:solidFill>
              </a:rPr>
              <a:t> eficiente din punct de vedere energetic pot înlocui adesea cazanele tradiționale pe combustibili fosili, ceea ce poate crește eficiența energetică de peste 4 ori.</a:t>
            </a:r>
            <a:r>
              <a:rPr lang="en-US" sz="1200" dirty="0"/>
              <a:t> </a:t>
            </a:r>
            <a:endParaRPr lang="en-US" sz="1200" dirty="0">
              <a:solidFill>
                <a:srgbClr val="2B2C30"/>
              </a:solidFill>
            </a:endParaRPr>
          </a:p>
          <a:p>
            <a:pPr latinLnBrk="0"/>
            <a:r>
              <a:rPr lang="en-US" sz="1200" dirty="0">
                <a:solidFill>
                  <a:srgbClr val="2B2C30"/>
                </a:solidFill>
              </a:rPr>
              <a:t>					Surse: </a:t>
            </a:r>
            <a:r>
              <a:rPr lang="en-US" sz="1200" dirty="0">
                <a:solidFill>
                  <a:srgbClr val="2B2C30"/>
                </a:solidFill>
                <a:hlinkClick r:id="rId3"/>
              </a:rPr>
              <a:t>Comisia Europeană</a:t>
            </a:r>
            <a:endParaRPr lang="en-US" sz="1200" dirty="0">
              <a:solidFill>
                <a:srgbClr val="2B2C30"/>
              </a:solidFill>
            </a:endParaRPr>
          </a:p>
          <a:p>
            <a:endParaRPr lang="en-GB" dirty="0"/>
          </a:p>
          <a:p>
            <a:endParaRPr lang="en-GB" dirty="0"/>
          </a:p>
          <a:p>
            <a:r>
              <a:rPr lang="en-GB" dirty="0"/>
              <a:t>https://energy.ec.europa.eu/topics/markets-and-consumers/actions-and-measures-energy-prices/coping-crisis_en</a:t>
            </a:r>
          </a:p>
          <a:p>
            <a:r>
              <a:rPr lang="en-GB" dirty="0"/>
              <a:t>https://energysavingtrust.org.uk/advice/lighting/</a:t>
            </a:r>
          </a:p>
          <a:p>
            <a:r>
              <a:rPr lang="en-GB" dirty="0" err="1"/>
              <a:t>https://energy.ec.europa.eu/topics/markets-and-consumers/actions-and-measures-energy-prices/coping-crisis_en</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381684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US" sz="1200" dirty="0">
                <a:solidFill>
                  <a:srgbClr val="2B2C30"/>
                </a:solidFill>
              </a:rPr>
              <a:t>Fiecare întreprindere utilizează o serie de echipamente care necesită energie electrică, fie că este vorba de iluminat, computere, mașini sau sisteme de aer condiționat. Pentru </a:t>
            </a:r>
            <a:r>
              <a:rPr lang="en-GB" sz="1200" dirty="0">
                <a:solidFill>
                  <a:srgbClr val="2B2C30"/>
                </a:solidFill>
              </a:rPr>
              <a:t>întreprinderile mici și mijlocii (</a:t>
            </a:r>
            <a:r>
              <a:rPr lang="en-US" sz="1200" dirty="0">
                <a:solidFill>
                  <a:srgbClr val="2B2C30"/>
                </a:solidFill>
              </a:rPr>
              <a:t>IMM-uri), costurile cu energia electrică pot reprezenta o parte semnificativă din bugetul de funcționare, iar consumul ineficient poate afecta negativ atât profitabilitatea, cât și gestionarea resurselor.</a:t>
            </a:r>
            <a:endParaRPr lang="en-GB" sz="1200" dirty="0">
              <a:solidFill>
                <a:srgbClr val="2B2C30"/>
              </a:solidFill>
            </a:endParaRPr>
          </a:p>
          <a:p>
            <a:pPr latinLnBrk="0"/>
            <a:endParaRPr lang="en-GB" sz="1200" dirty="0">
              <a:solidFill>
                <a:srgbClr val="2B2C30"/>
              </a:solidFill>
            </a:endParaRPr>
          </a:p>
          <a:p>
            <a:pPr latinLnBrk="0"/>
            <a:r>
              <a:rPr lang="en-GB" sz="1200" dirty="0">
                <a:solidFill>
                  <a:srgbClr val="2B2C30"/>
                </a:solidFill>
              </a:rPr>
              <a:t>Când </a:t>
            </a:r>
            <a:r>
              <a:rPr lang="en-GB" sz="1200" dirty="0" err="1">
                <a:solidFill>
                  <a:srgbClr val="2B2C30"/>
                </a:solidFill>
              </a:rPr>
              <a:t>gestionați</a:t>
            </a:r>
            <a:r>
              <a:rPr lang="en-GB" sz="1200" dirty="0">
                <a:solidFill>
                  <a:srgbClr val="2B2C30"/>
                </a:solidFill>
              </a:rPr>
              <a:t> un IMM, vă puteți întreba ce tipuri de tehnologii sau activități v-ar putea ajuta să economisiți energie. Un aspect cheie va fi costul și unde să concentrați investițiile pentru a vă eficientiza afacerea.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44193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AB634-3C2F-E17B-34D2-E3800FD71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995E1-7799-62DB-9319-7E1D2001F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1D053-4190-3163-D73A-EA60D0709E3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Pasul 6: Explorați utilizarea mai eficientă a energiei</a:t>
            </a:r>
          </a:p>
          <a:p>
            <a:pPr marL="457200" indent="-457200" latinLnBrk="0">
              <a:buChar char="•"/>
            </a:pPr>
            <a:r>
              <a:rPr lang="en-US" sz="1200" dirty="0">
                <a:solidFill>
                  <a:srgbClr val="2B2C30"/>
                </a:solidFill>
              </a:rPr>
              <a:t>Costurile</a:t>
            </a:r>
            <a:r>
              <a:rPr lang="en-US" sz="1200" b="1" dirty="0">
                <a:solidFill>
                  <a:srgbClr val="2B2C30"/>
                </a:solidFill>
              </a:rPr>
              <a:t> de încălzire </a:t>
            </a:r>
            <a:r>
              <a:rPr lang="en-US" sz="1200" dirty="0">
                <a:solidFill>
                  <a:srgbClr val="2B2C30"/>
                </a:solidFill>
              </a:rPr>
              <a:t>cresc cu 8% pentru fiecare creștere de 1 grad Celsius. Termostatele inteligente programabile pot economisi între 5% și 15% din costurile de încălzire.</a:t>
            </a:r>
          </a:p>
          <a:p>
            <a:pPr marL="457200" indent="-457200" latinLnBrk="0">
              <a:buChar char="•"/>
            </a:pPr>
            <a:r>
              <a:rPr lang="en-US" sz="1200" b="1" dirty="0">
                <a:solidFill>
                  <a:srgbClr val="2B2C30"/>
                </a:solidFill>
              </a:rPr>
              <a:t>Iluminatul </a:t>
            </a:r>
            <a:r>
              <a:rPr lang="en-US" sz="1200" dirty="0">
                <a:solidFill>
                  <a:srgbClr val="2B2C30"/>
                </a:solidFill>
              </a:rPr>
              <a:t>poate fi responsabil pentru până la 40% din consumul de energie al unei clădiri. Utilizarea sistemelor de control al iluminatului reduce consumul de energie cu peste 1/3. </a:t>
            </a:r>
          </a:p>
          <a:p>
            <a:pPr marL="457200" indent="-457200" latinLnBrk="0">
              <a:buChar char="•"/>
            </a:pPr>
            <a:r>
              <a:rPr lang="en-US" sz="1200" dirty="0">
                <a:solidFill>
                  <a:srgbClr val="2B2C30"/>
                </a:solidFill>
              </a:rPr>
              <a:t>S-a constatat că </a:t>
            </a:r>
            <a:r>
              <a:rPr lang="en-US" sz="1200" b="1" dirty="0">
                <a:solidFill>
                  <a:srgbClr val="2B2C30"/>
                </a:solidFill>
              </a:rPr>
              <a:t>izolarea </a:t>
            </a:r>
            <a:r>
              <a:rPr lang="en-US" sz="1200" dirty="0">
                <a:solidFill>
                  <a:srgbClr val="2B2C30"/>
                </a:solidFill>
              </a:rPr>
              <a:t>conductelor reduce pierderile de energie cu peste 75%. </a:t>
            </a:r>
          </a:p>
          <a:p>
            <a:pPr marL="457200" indent="-457200" latinLnBrk="0">
              <a:buFontTx/>
              <a:buChar char="•"/>
            </a:pPr>
            <a:r>
              <a:rPr lang="en-US" sz="1200" dirty="0">
                <a:solidFill>
                  <a:srgbClr val="2B2C30"/>
                </a:solidFill>
              </a:rPr>
              <a:t>Dimensionarea corectă a sarcinii compresorului și selectarea modelului </a:t>
            </a:r>
            <a:r>
              <a:rPr lang="en-US" sz="1200" b="1" dirty="0">
                <a:solidFill>
                  <a:srgbClr val="2B2C30"/>
                </a:solidFill>
              </a:rPr>
              <a:t>sistemelor</a:t>
            </a:r>
            <a:r>
              <a:rPr lang="en-US" sz="1200" dirty="0">
                <a:solidFill>
                  <a:srgbClr val="2B2C30"/>
                </a:solidFill>
              </a:rPr>
              <a:t> de </a:t>
            </a:r>
            <a:r>
              <a:rPr lang="en-US" sz="1200" b="1" dirty="0">
                <a:solidFill>
                  <a:srgbClr val="2B2C30"/>
                </a:solidFill>
              </a:rPr>
              <a:t>aer comprimat </a:t>
            </a:r>
            <a:r>
              <a:rPr lang="en-US" sz="1200" dirty="0">
                <a:solidFill>
                  <a:srgbClr val="2B2C30"/>
                </a:solidFill>
              </a:rPr>
              <a:t>pot reduce consumul de energie cu peste 1/3.</a:t>
            </a:r>
          </a:p>
          <a:p>
            <a:pPr latinLnBrk="0"/>
            <a:r>
              <a:rPr lang="en-US" sz="1200" dirty="0">
                <a:solidFill>
                  <a:srgbClr val="2B2C30"/>
                </a:solidFill>
              </a:rPr>
              <a:t>					Surse: </a:t>
            </a:r>
            <a:r>
              <a:rPr lang="en-US" sz="1200" dirty="0">
                <a:solidFill>
                  <a:srgbClr val="2B2C30"/>
                </a:solidFill>
                <a:hlinkClick r:id="rId3"/>
              </a:rPr>
              <a:t>Comisia Europeană</a:t>
            </a:r>
            <a:endParaRPr lang="en-US" sz="1200" dirty="0">
              <a:solidFill>
                <a:srgbClr val="2B2C30"/>
              </a:solidFill>
            </a:endParaRPr>
          </a:p>
          <a:p>
            <a:endParaRPr lang="en-GB" dirty="0"/>
          </a:p>
          <a:p>
            <a:endParaRPr lang="en-GB" dirty="0"/>
          </a:p>
          <a:p>
            <a:r>
              <a:rPr lang="en-GB" dirty="0"/>
              <a:t>https://energy.ec.europa.eu/topics/markets-and-consumers/actions-and-measures-energy-prices/coping-crisis_en</a:t>
            </a:r>
          </a:p>
        </p:txBody>
      </p:sp>
      <p:sp>
        <p:nvSpPr>
          <p:cNvPr id="4" name="Slide Number Placeholder 3">
            <a:extLst>
              <a:ext uri="{FF2B5EF4-FFF2-40B4-BE49-F238E27FC236}">
                <a16:creationId xmlns:a16="http://schemas.microsoft.com/office/drawing/2014/main" id="{C63B859C-0865-9EE1-BEC8-525C54D5D468}"/>
              </a:ext>
            </a:extLst>
          </p:cNvPr>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4264649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Pasul 7: Creșteți eficiența energetică a echipamentelor dvs.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Cum pot crește eficiența energetică a echipamentelor noastre?</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3576848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Pasul 7: Creșteți eficiența energetică a echipamentelor dvs. </a:t>
            </a:r>
          </a:p>
          <a:p>
            <a:pPr marL="342900" indent="-342900" latinLnBrk="0">
              <a:buFont typeface="Arial" panose="020B0604020202020204" pitchFamily="34" charset="0"/>
              <a:buChar char="•"/>
            </a:pPr>
            <a:r>
              <a:rPr lang="en-US" sz="1200" dirty="0">
                <a:solidFill>
                  <a:srgbClr val="2B2C30"/>
                </a:solidFill>
                <a:ea typeface="Public Sans"/>
              </a:rPr>
              <a:t>Identificați echipamentele învechite și ineficiente din punct de vedere energetic. De exemplu, sistemele de iluminat, aparatele de aer condiționat și utilajele mai vechi pot consuma mult mai multă energie decât modelele mai noi și eficiente din punct de vedere energetic. </a:t>
            </a:r>
          </a:p>
          <a:p>
            <a:pPr marL="342900" indent="-342900" latinLnBrk="0">
              <a:buFont typeface="Arial" panose="020B0604020202020204" pitchFamily="34" charset="0"/>
              <a:buChar char="•"/>
            </a:pPr>
            <a:r>
              <a:rPr lang="en-US" sz="1200" dirty="0">
                <a:solidFill>
                  <a:srgbClr val="2B2C30"/>
                </a:solidFill>
                <a:ea typeface="Public Sans"/>
              </a:rPr>
              <a:t>Înlocuiți, reparați sau modernizați echipamentele cu alternative mai eficiente. De exemplu, puteți utiliza </a:t>
            </a:r>
            <a:r>
              <a:rPr lang="en-US" sz="1200" dirty="0">
                <a:solidFill>
                  <a:srgbClr val="2B2C30"/>
                </a:solidFill>
              </a:rPr>
              <a:t>detectarea mișcării pentru iluminat sau vă puteți asigura că echipamentele utilizează modul de economisire a energiei după o anumită perioadă de timp.</a:t>
            </a:r>
          </a:p>
          <a:p>
            <a:pPr marL="342900" indent="-342900" latinLnBrk="0">
              <a:buFont typeface="Arial" panose="020B0604020202020204" pitchFamily="34" charset="0"/>
              <a:buChar char="•"/>
            </a:pPr>
            <a:r>
              <a:rPr lang="en-US" sz="1200" dirty="0">
                <a:solidFill>
                  <a:srgbClr val="2B2C30"/>
                </a:solidFill>
              </a:rPr>
              <a:t>Utilizați </a:t>
            </a:r>
            <a:r>
              <a:rPr lang="en-US" sz="1200" dirty="0">
                <a:solidFill>
                  <a:srgbClr val="2B2C30"/>
                </a:solidFill>
                <a:hlinkClick r:id="rId3"/>
              </a:rPr>
              <a:t>Topten.eu - Cele mai bune produse din Europa </a:t>
            </a:r>
            <a:r>
              <a:rPr lang="en-US" sz="1200" dirty="0">
                <a:solidFill>
                  <a:srgbClr val="2B2C30"/>
                </a:solidFill>
              </a:rPr>
              <a:t>pentru a compara echipamentele actuale cu alte soluții disponibile.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119955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Pasul 8: Optimizați sistemele de încălzire și răcire</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Cum pot optimiza sistemele de încălzire și răcire?</a:t>
            </a:r>
            <a:endParaRPr lang="en-GB" sz="105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466470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Pasul 8: Optimizați sistemele de încălzire și răcire</a:t>
            </a:r>
          </a:p>
          <a:p>
            <a:pPr latinLnBrk="0"/>
            <a:r>
              <a:rPr lang="en-US" sz="1200" dirty="0">
                <a:solidFill>
                  <a:srgbClr val="2B2C30"/>
                </a:solidFill>
                <a:ea typeface="Public Sans"/>
              </a:rPr>
              <a:t>Sistemele de încălzire și răcire se numără printre cei mai mari consumatori de energie în majoritatea IMM-urilor. </a:t>
            </a:r>
          </a:p>
          <a:p>
            <a:pPr latinLnBrk="0"/>
            <a:endParaRPr lang="en-US" sz="1200" dirty="0">
              <a:solidFill>
                <a:srgbClr val="2B2C30"/>
              </a:solidFill>
              <a:ea typeface="Public Sans"/>
            </a:endParaRPr>
          </a:p>
          <a:p>
            <a:pPr latinLnBrk="0"/>
            <a:r>
              <a:rPr lang="en-US" sz="1200" dirty="0">
                <a:solidFill>
                  <a:srgbClr val="2B2C30"/>
                </a:solidFill>
                <a:ea typeface="Public Sans"/>
              </a:rPr>
              <a:t>Instalarea termostatelor programabile, asigurarea unei întrețineri regulate sau utilizarea de modele eficiente din punct de vedere energetic pot contribui la reducerea consumului. </a:t>
            </a:r>
          </a:p>
          <a:p>
            <a:pPr latinLnBrk="0"/>
            <a:endParaRPr lang="en-US" sz="1200" dirty="0">
              <a:solidFill>
                <a:srgbClr val="2B2C30"/>
              </a:solidFill>
              <a:ea typeface="Public Sans"/>
            </a:endParaRPr>
          </a:p>
          <a:p>
            <a:pPr latinLnBrk="0"/>
            <a:r>
              <a:rPr lang="en-US" sz="1200" dirty="0">
                <a:solidFill>
                  <a:srgbClr val="2B2C30"/>
                </a:solidFill>
                <a:ea typeface="Public Sans"/>
              </a:rPr>
              <a:t>Luați în considerare ajustarea setărilor pentru a vă asigura că încălzirea/răcirea este utilizată numai atunci când este necesar. De exemplu, opriți încălzirea sau aerul condiționat când angajații nu sunt prezenți.</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1824000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Pasul 9: Încurajați practicile de economisire a energiei în rândul angajaților</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Cum pot încuraja alte persoane să adopte practici de economisire a energiei?</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723537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Pasul 9: Încurajați practicile de economisire a energiei în rândul angajaților</a:t>
            </a:r>
          </a:p>
          <a:p>
            <a:endParaRPr lang="en-GB" dirty="0"/>
          </a:p>
          <a:p>
            <a:pPr latinLnBrk="0"/>
            <a:r>
              <a:rPr lang="en-US" sz="2200" dirty="0">
                <a:solidFill>
                  <a:srgbClr val="2B2C30"/>
                </a:solidFill>
                <a:ea typeface="Public Sans"/>
              </a:rPr>
              <a:t>O cultură a conștientizării consumului de energie poate duce la reduceri semnificative ale consumului de energie.</a:t>
            </a:r>
          </a:p>
          <a:p>
            <a:pPr latinLnBrk="0"/>
            <a:endParaRPr lang="en-US" sz="2200" dirty="0">
              <a:solidFill>
                <a:srgbClr val="2B2C30"/>
              </a:solidFill>
              <a:ea typeface="Public Sans"/>
            </a:endParaRPr>
          </a:p>
          <a:p>
            <a:pPr latinLnBrk="0"/>
            <a:r>
              <a:rPr lang="en-US" sz="2200" dirty="0">
                <a:solidFill>
                  <a:srgbClr val="2B2C30"/>
                </a:solidFill>
                <a:ea typeface="Public Sans"/>
              </a:rPr>
              <a:t>Comportamentul angajaților poate avea un impact semnificativ asupra consumului de energie. Încurajați angajații să: </a:t>
            </a:r>
          </a:p>
          <a:p>
            <a:pPr marL="800100" lvl="1" indent="-342900" latinLnBrk="0">
              <a:buFont typeface="Arial" panose="020B0604020202020204" pitchFamily="34" charset="0"/>
              <a:buChar char="•"/>
            </a:pPr>
            <a:r>
              <a:rPr lang="en-US" sz="2200" dirty="0">
                <a:solidFill>
                  <a:srgbClr val="2B2C30"/>
                </a:solidFill>
                <a:ea typeface="Public Sans"/>
              </a:rPr>
              <a:t>Să stingă luminile</a:t>
            </a:r>
          </a:p>
          <a:p>
            <a:pPr marL="800100" lvl="1" indent="-342900" latinLnBrk="0">
              <a:buFont typeface="Arial" panose="020B0604020202020204" pitchFamily="34" charset="0"/>
              <a:buChar char="•"/>
            </a:pPr>
            <a:r>
              <a:rPr lang="en-US" sz="2200" dirty="0">
                <a:solidFill>
                  <a:srgbClr val="2B2C30"/>
                </a:solidFill>
                <a:ea typeface="Public Sans"/>
              </a:rPr>
              <a:t>Deconecta echipamentele atunci când nu sunt utilizate</a:t>
            </a:r>
          </a:p>
          <a:p>
            <a:pPr marL="800100" lvl="1" indent="-342900" latinLnBrk="0">
              <a:buFont typeface="Arial" panose="020B0604020202020204" pitchFamily="34" charset="0"/>
              <a:buChar char="•"/>
            </a:pPr>
            <a:r>
              <a:rPr lang="en-US" sz="2200" dirty="0">
                <a:solidFill>
                  <a:srgbClr val="2B2C30"/>
                </a:solidFill>
                <a:ea typeface="Public Sans"/>
              </a:rPr>
              <a:t>Utilizeze setări eficiente din punct de vedere energetic pe computere și imprimante</a:t>
            </a:r>
          </a:p>
          <a:p>
            <a:pPr lvl="1" latinLnBrk="0"/>
            <a:endParaRPr lang="en-US" sz="2200" dirty="0"/>
          </a:p>
          <a:p>
            <a:pPr latinLnBrk="0"/>
            <a:r>
              <a:rPr lang="en-US" sz="2200" dirty="0">
                <a:solidFill>
                  <a:srgbClr val="2B2C30"/>
                </a:solidFill>
              </a:rPr>
              <a:t>Citiți documentul </a:t>
            </a:r>
            <a:r>
              <a:rPr lang="en-US" sz="2200" dirty="0" err="1">
                <a:solidFill>
                  <a:srgbClr val="2B2C30"/>
                </a:solidFill>
                <a:hlinkClick r:id="rId3"/>
              </a:rPr>
              <a:t>„Behavioural </a:t>
            </a:r>
            <a:r>
              <a:rPr lang="en-US" sz="2200" dirty="0">
                <a:solidFill>
                  <a:srgbClr val="2B2C30"/>
                </a:solidFill>
                <a:hlinkClick r:id="rId3"/>
              </a:rPr>
              <a:t>Changes” (Schimbări comportamentale) </a:t>
            </a:r>
            <a:r>
              <a:rPr lang="en-US" sz="2200" dirty="0">
                <a:solidFill>
                  <a:srgbClr val="2B2C30"/>
                </a:solidFill>
              </a:rPr>
              <a:t>al Agenției Internaționale pentru Energie.</a:t>
            </a:r>
          </a:p>
          <a:p>
            <a:endParaRPr lang="en-GB" dirty="0"/>
          </a:p>
          <a:p>
            <a:endParaRPr lang="en-GB" dirty="0"/>
          </a:p>
          <a:p>
            <a:r>
              <a:rPr lang="en-GB" dirty="0"/>
              <a:t>https://www.iea.org/energy-system/energy-efficiency-and-demand/behavioural-changes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2981740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Pasul 10: Explorați alte resurse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Unde pot găsi mai multe informații?</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108676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Pași următori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Dacă doriți să aflați mai multe despre eficiența energetică, următoarele resurse vă pot fi utile: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Citiți articolul </a:t>
            </a:r>
            <a:r>
              <a:rPr lang="en-US" altLang="ko-KR" sz="1200" i="1" dirty="0">
                <a:solidFill>
                  <a:srgbClr val="373737"/>
                </a:solidFill>
                <a:ea typeface="맑은 고딕"/>
                <a:hlinkClick r:id="rId3"/>
              </a:rPr>
              <a:t>„Coping with the crisis: Increasing resilience in SMEs through energy efficiency</a:t>
            </a:r>
            <a:r>
              <a:rPr lang="en-US" altLang="ko-KR" sz="1200" i="1" dirty="0">
                <a:solidFill>
                  <a:srgbClr val="373737"/>
                </a:solidFill>
                <a:ea typeface="맑은 고딕"/>
              </a:rPr>
              <a:t>” (Făcând față crizei: creșterea rezilienței </a:t>
            </a:r>
            <a:r>
              <a:rPr lang="en-US" altLang="ko-KR" sz="1200" i="1" dirty="0">
                <a:solidFill>
                  <a:srgbClr val="373737"/>
                </a:solidFill>
                <a:ea typeface="맑은 고딕"/>
                <a:hlinkClick r:id="rId3"/>
              </a:rPr>
              <a:t>IMM-urilor prin eficiență energetică</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Urmăriți cursul</a:t>
            </a:r>
            <a:r>
              <a:rPr lang="en-US" altLang="ko-KR" sz="1200" i="1" dirty="0">
                <a:solidFill>
                  <a:srgbClr val="373737"/>
                </a:solidFill>
                <a:ea typeface="맑은 고딕"/>
              </a:rPr>
              <a:t> digital</a:t>
            </a:r>
            <a:r>
              <a:rPr lang="en-US" altLang="ko-KR" sz="1200" dirty="0">
                <a:solidFill>
                  <a:srgbClr val="373737"/>
                </a:solidFill>
                <a:ea typeface="맑은 고딕"/>
              </a:rPr>
              <a:t>de 30 de minute al Every1, intitulat </a:t>
            </a:r>
            <a:r>
              <a:rPr lang="en-US" altLang="ko-KR" sz="1200" i="1" dirty="0">
                <a:solidFill>
                  <a:srgbClr val="373737"/>
                </a:solidFill>
                <a:ea typeface="맑은 고딕"/>
              </a:rPr>
              <a:t>„Noțiuni esențiale despre energie”, </a:t>
            </a:r>
            <a:r>
              <a:rPr lang="en-US" altLang="ko-KR" sz="1200" dirty="0">
                <a:solidFill>
                  <a:srgbClr val="373737"/>
                </a:solidFill>
                <a:ea typeface="맑은 고딕"/>
              </a:rPr>
              <a:t>pe tema </a:t>
            </a:r>
            <a:r>
              <a:rPr lang="en-US" altLang="ko-KR" sz="1200" dirty="0">
                <a:solidFill>
                  <a:srgbClr val="373737"/>
                </a:solidFill>
                <a:ea typeface="맑은 고딕"/>
                <a:hlinkClick r:id="rId4"/>
              </a:rPr>
              <a:t>consumului de energie</a:t>
            </a:r>
            <a:r>
              <a:rPr lang="en-US" altLang="ko-KR" sz="1200"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Citiți articolul </a:t>
            </a:r>
            <a:r>
              <a:rPr lang="en-US" altLang="ko-KR" sz="1200" i="1" dirty="0">
                <a:solidFill>
                  <a:srgbClr val="373737"/>
                </a:solidFill>
                <a:hlinkClick r:id="rId5"/>
              </a:rPr>
              <a:t>Beneficiile îmbunătățirii eficienței energetice pentru întreprinderi</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Urmăriți cursul</a:t>
            </a:r>
            <a:r>
              <a:rPr lang="en-US" altLang="ko-KR" sz="1200" i="1" dirty="0">
                <a:solidFill>
                  <a:srgbClr val="373737"/>
                </a:solidFill>
                <a:ea typeface="맑은 고딕"/>
              </a:rPr>
              <a:t> digital</a:t>
            </a:r>
            <a:r>
              <a:rPr lang="en-US" altLang="ko-KR" sz="1200" dirty="0">
                <a:solidFill>
                  <a:srgbClr val="373737"/>
                </a:solidFill>
                <a:ea typeface="맑은 고딕"/>
              </a:rPr>
              <a:t> de 30 de minute al Every1</a:t>
            </a:r>
            <a:r>
              <a:rPr lang="en-GB" altLang="ko-KR" sz="1200" dirty="0">
                <a:solidFill>
                  <a:srgbClr val="373737"/>
                </a:solidFill>
                <a:ea typeface="맑은 고딕"/>
                <a:hlinkClick r:id="rId6"/>
              </a:rPr>
              <a:t>, </a:t>
            </a:r>
            <a:r>
              <a:rPr lang="en-US" altLang="ko-KR" sz="1200" i="1" dirty="0">
                <a:solidFill>
                  <a:srgbClr val="373737"/>
                </a:solidFill>
                <a:ea typeface="맑은 고딕"/>
              </a:rPr>
              <a:t>intitulat </a:t>
            </a:r>
            <a:r>
              <a:rPr lang="en-GB" altLang="ko-KR" sz="1200" dirty="0">
                <a:solidFill>
                  <a:srgbClr val="373737"/>
                </a:solidFill>
                <a:ea typeface="맑은 고딕"/>
                <a:hlinkClick r:id="rId6"/>
              </a:rPr>
              <a:t>„Privacy, safety &amp; security in the digital energy landscape” (Confidențialitate, siguranță și securitate în peisajul energetic digital).</a:t>
            </a:r>
            <a:endParaRPr lang="ko-KR" altLang="en-US" sz="1200" dirty="0">
              <a:solidFill>
                <a:srgbClr val="373737"/>
              </a:solidFill>
            </a:endParaRPr>
          </a:p>
          <a:p>
            <a:endParaRPr lang="en-GB" dirty="0"/>
          </a:p>
          <a:p>
            <a:endParaRPr lang="en-GB" dirty="0"/>
          </a:p>
          <a:p>
            <a:r>
              <a:rPr lang="en-GB" dirty="0"/>
              <a:t>https://www.open.edu/openlearncreate/course/view.php?id=12165</a:t>
            </a:r>
            <a:r>
              <a:rPr lang="en-GB" b="1" dirty="0"/>
              <a:t>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2891651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latinLnBrk="0"/>
            <a:r>
              <a:rPr lang="en-GB" i="1" dirty="0"/>
              <a:t>Economisirea energiei și creșterea eficienței energetice a afacerii dvs.: 10 pași simpli </a:t>
            </a:r>
            <a:r>
              <a:rPr lang="en-GB" dirty="0"/>
              <a:t>include adaptări în pașii 3, 4, 5 și 6 ale materialului selectat din documentul Comisiei Europene </a:t>
            </a:r>
            <a:r>
              <a:rPr lang="en-GB" i="1" dirty="0">
                <a:hlinkClick r:id="rId3"/>
              </a:rPr>
              <a:t>„Coping with the crisis: Increasing resilience in SMEs through energy efficiency</a:t>
            </a:r>
            <a:r>
              <a:rPr lang="en-GB" dirty="0"/>
              <a:t>” („Făcând față crizei: </a:t>
            </a:r>
            <a:r>
              <a:rPr lang="en-GB" i="1" dirty="0">
                <a:hlinkClick r:id="rId3"/>
              </a:rPr>
              <a:t>creșterea rezilienței IMM-urilor prin eficiență </a:t>
            </a:r>
            <a:r>
              <a:rPr lang="en-GB" dirty="0"/>
              <a:t>energetică”) (denumit în continuare „Lucrarea originală”), care este licențiat </a:t>
            </a:r>
            <a:r>
              <a:rPr lang="en-GB" dirty="0">
                <a:hlinkClick r:id="rId4"/>
              </a:rPr>
              <a:t>CC BY 4.0</a:t>
            </a:r>
            <a:r>
              <a:rPr lang="en-GB" dirty="0"/>
              <a:t>. </a:t>
            </a:r>
          </a:p>
          <a:p>
            <a:pPr latinLnBrk="0"/>
            <a:r>
              <a:rPr lang="en-GB" dirty="0"/>
              <a:t>Această adaptare este realizată și publicată de Every1 Project („Adaptatorul”) și licențiată </a:t>
            </a:r>
            <a:r>
              <a:rPr lang="en-GB" dirty="0">
                <a:hlinkClick r:id="rId5"/>
              </a:rPr>
              <a:t>CC BY-SA 4.0</a:t>
            </a:r>
            <a:r>
              <a:rPr lang="en-GB" dirty="0"/>
              <a:t>, cu excepția cazului în care se specifică altfel. </a:t>
            </a:r>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a:t>
            </a:r>
            <a:r>
              <a:rPr lang="en-GB" sz="1200" dirty="0">
                <a:solidFill>
                  <a:srgbClr val="242424"/>
                </a:solidFill>
                <a:ea typeface="Public Sans"/>
                <a:cs typeface="Public Sans"/>
                <a:sym typeface="Public Sans"/>
                <a:hlinkClick r:id="rId6"/>
              </a:rPr>
              <a:t>Facturi de energie electrică cu bec și calculator </a:t>
            </a:r>
            <a:r>
              <a:rPr lang="en-GB" sz="1200" dirty="0">
                <a:solidFill>
                  <a:srgbClr val="242424"/>
                </a:solidFill>
                <a:ea typeface="Public Sans"/>
                <a:cs typeface="Public Sans"/>
                <a:sym typeface="Public Sans"/>
              </a:rPr>
              <a:t>de Uswitch.com Images este </a:t>
            </a:r>
            <a:r>
              <a:rPr lang="en-GB" dirty="0">
                <a:solidFill>
                  <a:srgbClr val="242424"/>
                </a:solidFill>
              </a:rPr>
              <a:t>licențiată </a:t>
            </a:r>
            <a:r>
              <a:rPr lang="en-GB" noProof="0" dirty="0">
                <a:solidFill>
                  <a:schemeClr val="dk1"/>
                </a:solidFill>
                <a:ea typeface="Public Sans"/>
                <a:cs typeface="Public Sans"/>
                <a:sym typeface="Public Sans"/>
                <a:hlinkClick r:id="rId7"/>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 text introducere: </a:t>
            </a:r>
            <a:r>
              <a:rPr lang="en-US" i="1" dirty="0">
                <a:solidFill>
                  <a:schemeClr val="dk1"/>
                </a:solidFill>
                <a:ea typeface="Public Sans"/>
                <a:cs typeface="Public Sans"/>
                <a:sym typeface="Public Sans"/>
              </a:rPr>
              <a:t>Hârtie lângă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de </a:t>
            </a:r>
            <a:r>
              <a:rPr lang="en-US" sz="1200" u="sng" dirty="0">
                <a:solidFill>
                  <a:schemeClr val="dk1"/>
                </a:solidFill>
                <a:ea typeface="Public Sans"/>
                <a:cs typeface="Public Sans"/>
                <a:sym typeface="Public Sans"/>
                <a:hlinkClick r:id="rId8">
                  <a:extLst>
                    <a:ext uri="{A12FA001-AC4F-418D-AE19-62706E023703}">
                      <ahyp:hlinkClr xmlns:ahyp="http://schemas.microsoft.com/office/drawing/2018/hyperlinkcolor" val="tx"/>
                    </a:ext>
                  </a:extLst>
                </a:hlinkClick>
              </a:rPr>
              <a:t>Lukas pe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cs typeface="Public Sans"/>
                <a:sym typeface="Public Sans"/>
              </a:rPr>
              <a:t>Pasul 1: Noțiuni introductive: Ce trebuie să știu?: </a:t>
            </a:r>
            <a:r>
              <a:rPr lang="en-US" i="1" dirty="0">
                <a:solidFill>
                  <a:schemeClr val="dk1"/>
                </a:solidFill>
                <a:cs typeface="Public Sans"/>
                <a:sym typeface="Public Sans"/>
              </a:rPr>
              <a:t>Prize negre </a:t>
            </a:r>
            <a:r>
              <a:rPr lang="en-US" dirty="0">
                <a:solidFill>
                  <a:schemeClr val="dk1"/>
                </a:solidFill>
                <a:cs typeface="Public Sans"/>
                <a:sym typeface="Public Sans"/>
              </a:rPr>
              <a:t>de </a:t>
            </a:r>
            <a:r>
              <a:rPr lang="en-US" sz="1200" u="sng" dirty="0" err="1">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Castorly </a:t>
            </a:r>
            <a:r>
              <a:rPr lang="en-US" sz="1200" u="sng" dirty="0">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Stock pe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Pasul 2: Noțiuni introductive: Care sunt costurile și beneficiile unei eficiențe energetice mai bune?: </a:t>
            </a:r>
            <a:r>
              <a:rPr lang="en-US" sz="1200" dirty="0">
                <a:solidFill>
                  <a:schemeClr val="dk1"/>
                </a:solidFill>
                <a:ea typeface="Public Sans"/>
                <a:cs typeface="Public Sans"/>
                <a:sym typeface="Public Sans"/>
                <a:hlinkClick r:id="rId10"/>
              </a:rPr>
              <a:t>Echilibrare </a:t>
            </a:r>
            <a:r>
              <a:rPr lang="en-US" sz="1200" dirty="0">
                <a:solidFill>
                  <a:schemeClr val="dk1"/>
                </a:solidFill>
                <a:ea typeface="Public Sans"/>
                <a:cs typeface="Public Sans"/>
                <a:sym typeface="Public Sans"/>
              </a:rPr>
              <a:t>de Scouse Smurf este licențiată </a:t>
            </a:r>
            <a:r>
              <a:rPr lang="en-US" sz="1200" dirty="0">
                <a:solidFill>
                  <a:schemeClr val="dk1"/>
                </a:solidFill>
                <a:ea typeface="Public Sans"/>
                <a:cs typeface="Public Sans"/>
                <a:sym typeface="Public Sans"/>
                <a:hlinkClick r:id="rId11"/>
              </a:rPr>
              <a:t>CC BY-ND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Pasul 3: Efectuarea unui audit energetic: </a:t>
            </a:r>
            <a:r>
              <a:rPr lang="en-US" dirty="0">
                <a:solidFill>
                  <a:schemeClr val="dk1"/>
                </a:solidFill>
                <a:ea typeface="Public Sans"/>
                <a:cs typeface="Public Sans"/>
                <a:sym typeface="Public Sans"/>
                <a:hlinkClick r:id="rId12"/>
              </a:rPr>
              <a:t>Audit energetic </a:t>
            </a:r>
            <a:r>
              <a:rPr lang="en-US" dirty="0">
                <a:solidFill>
                  <a:schemeClr val="dk1"/>
                </a:solidFill>
                <a:ea typeface="Public Sans"/>
                <a:cs typeface="Public Sans"/>
                <a:sym typeface="Public Sans"/>
              </a:rPr>
              <a:t>de EE image database este licențiat </a:t>
            </a:r>
            <a:r>
              <a:rPr lang="en-US" dirty="0">
                <a:solidFill>
                  <a:schemeClr val="dk1"/>
                </a:solidFill>
                <a:ea typeface="Public Sans"/>
                <a:cs typeface="Public Sans"/>
                <a:sym typeface="Public Sans"/>
                <a:hlinkClick r:id="rId13"/>
              </a:rPr>
              <a:t>CC BY-NC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Pasul 4: Instalarea unui contor inteligent: </a:t>
            </a:r>
            <a:r>
              <a:rPr lang="en-US" sz="1200" dirty="0">
                <a:solidFill>
                  <a:schemeClr val="dk1"/>
                </a:solidFill>
                <a:ea typeface="Public Sans"/>
                <a:cs typeface="Public Sans"/>
                <a:sym typeface="Public Sans"/>
                <a:hlinkClick r:id="rId14"/>
              </a:rPr>
              <a:t>Contor inteligent British Gas </a:t>
            </a:r>
            <a:r>
              <a:rPr lang="en-US" sz="1200" dirty="0">
                <a:solidFill>
                  <a:schemeClr val="dk1"/>
                </a:solidFill>
                <a:ea typeface="Public Sans"/>
                <a:cs typeface="Public Sans"/>
                <a:sym typeface="Public Sans"/>
              </a:rPr>
              <a:t>de </a:t>
            </a:r>
            <a:r>
              <a:rPr lang="en-US" sz="1200" dirty="0" err="1">
                <a:solidFill>
                  <a:schemeClr val="dk1"/>
                </a:solidFill>
                <a:ea typeface="Public Sans"/>
                <a:cs typeface="Public Sans"/>
                <a:sym typeface="Public Sans"/>
              </a:rPr>
              <a:t>SlipStreamJC </a:t>
            </a:r>
            <a:r>
              <a:rPr lang="en-US" sz="1200" dirty="0">
                <a:solidFill>
                  <a:schemeClr val="dk1"/>
                </a:solidFill>
                <a:ea typeface="Public Sans"/>
                <a:cs typeface="Public Sans"/>
                <a:sym typeface="Public Sans"/>
              </a:rPr>
              <a:t>este licențiat </a:t>
            </a:r>
            <a:r>
              <a:rPr lang="en-US" dirty="0">
                <a:solidFill>
                  <a:schemeClr val="dk1"/>
                </a:solidFill>
                <a:ea typeface="Public Sans"/>
                <a:cs typeface="Public Sans"/>
                <a:sym typeface="Public Sans"/>
                <a:hlinkClick r:id="rId13"/>
              </a:rPr>
              <a:t>CC BY-NC 2.0</a:t>
            </a:r>
            <a:r>
              <a:rPr lang="en-US" dirty="0">
                <a:solidFill>
                  <a:schemeClr val="dk1"/>
                </a:solidFill>
                <a:ea typeface="Public Sans"/>
                <a:cs typeface="Public Sans"/>
                <a:sym typeface="Public Sans"/>
              </a:rPr>
              <a:t>.</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Pasul 5: Identificarea consumului de energie electrică pe dispozitiv: </a:t>
            </a:r>
            <a:r>
              <a:rPr lang="en-US" dirty="0">
                <a:solidFill>
                  <a:schemeClr val="dk1"/>
                </a:solidFill>
                <a:ea typeface="Public Sans"/>
                <a:cs typeface="Public Sans"/>
                <a:sym typeface="Public Sans"/>
                <a:hlinkClick r:id="rId15"/>
              </a:rPr>
              <a:t>Energy </a:t>
            </a:r>
            <a:r>
              <a:rPr lang="en-US" dirty="0">
                <a:solidFill>
                  <a:schemeClr val="dk1"/>
                </a:solidFill>
                <a:ea typeface="Public Sans"/>
                <a:cs typeface="Public Sans"/>
                <a:sym typeface="Public Sans"/>
              </a:rPr>
              <a:t>de Maria </a:t>
            </a:r>
            <a:r>
              <a:rPr lang="en-US" dirty="0" err="1">
                <a:solidFill>
                  <a:schemeClr val="dk1"/>
                </a:solidFill>
                <a:ea typeface="Public Sans"/>
                <a:cs typeface="Public Sans"/>
                <a:sym typeface="Public Sans"/>
              </a:rPr>
              <a:t>Eklind </a:t>
            </a:r>
            <a:r>
              <a:rPr lang="en-US" dirty="0">
                <a:solidFill>
                  <a:schemeClr val="dk1"/>
                </a:solidFill>
                <a:ea typeface="Public Sans"/>
                <a:cs typeface="Public Sans"/>
                <a:sym typeface="Public Sans"/>
              </a:rPr>
              <a:t>este licențiat </a:t>
            </a:r>
            <a:r>
              <a:rPr lang="en-US" dirty="0">
                <a:solidFill>
                  <a:schemeClr val="dk1"/>
                </a:solidFill>
                <a:ea typeface="Public Sans"/>
                <a:cs typeface="Public Sans"/>
                <a:sym typeface="Public Sans"/>
                <a:hlinkClick r:id="rId16"/>
              </a:rPr>
              <a:t>CC BY-SA 2.0</a:t>
            </a:r>
            <a:r>
              <a:rPr lang="en-US" dirty="0">
                <a:solidFill>
                  <a:schemeClr val="dk1"/>
                </a:solidFill>
                <a:ea typeface="Public Sans"/>
                <a:cs typeface="Public Sans"/>
                <a:sym typeface="Public Sans"/>
              </a:rPr>
              <a:t>.</a:t>
            </a: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29</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rPr>
              <a:t>În această scurtă prezentare vom explora: </a:t>
            </a:r>
          </a:p>
          <a:p>
            <a:pPr latinLnBrk="0"/>
            <a:endParaRPr lang="en-GB" sz="1200" dirty="0">
              <a:solidFill>
                <a:srgbClr val="2B2C30"/>
              </a:solidFill>
            </a:endParaRPr>
          </a:p>
          <a:p>
            <a:pPr marL="457200" indent="-457200" latinLnBrk="0">
              <a:buChar char="•"/>
            </a:pPr>
            <a:r>
              <a:rPr lang="en-GB" sz="1200" dirty="0">
                <a:solidFill>
                  <a:srgbClr val="2B2C30"/>
                </a:solidFill>
              </a:rPr>
              <a:t>Cum să înțelegeți mai bine consumul de energie și de ce este important acest lucru.</a:t>
            </a:r>
          </a:p>
          <a:p>
            <a:pPr marL="457200" indent="-457200" latinLnBrk="0">
              <a:buChar char="•"/>
            </a:pPr>
            <a:r>
              <a:rPr lang="en-GB" sz="1200" dirty="0">
                <a:solidFill>
                  <a:srgbClr val="2B2C30"/>
                </a:solidFill>
              </a:rPr>
              <a:t>Avantajele eficientizării consumului de energie al companiei dumneavoastră.</a:t>
            </a:r>
          </a:p>
          <a:p>
            <a:pPr marL="457200" indent="-457200" latinLnBrk="0">
              <a:buChar char="•"/>
            </a:pPr>
            <a:r>
              <a:rPr lang="en-GB" sz="1200" dirty="0">
                <a:solidFill>
                  <a:srgbClr val="2B2C30"/>
                </a:solidFill>
              </a:rPr>
              <a:t>10 pași posibili pentru a economisi energie și a vă eficientiza afacerea.</a:t>
            </a:r>
          </a:p>
          <a:p>
            <a:pPr marL="457200" indent="-457200" latinLnBrk="0">
              <a:buChar char="•"/>
            </a:pPr>
            <a:endParaRPr lang="en-GB" sz="1200" dirty="0">
              <a:solidFill>
                <a:srgbClr val="2B2C30"/>
              </a:solidFill>
            </a:endParaRPr>
          </a:p>
          <a:p>
            <a:pPr latinLnBrk="0"/>
            <a:r>
              <a:rPr lang="en-GB" sz="1200" dirty="0">
                <a:solidFill>
                  <a:srgbClr val="2B2C30"/>
                </a:solidFill>
              </a:rPr>
              <a:t>Fiecare pas începe cu o întrebare de reflecție. Luați-vă un moment pentru a analiza fiecare întrebare, înainte de a trece mai departe.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640389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202F-B461-F2E7-A9D5-C5628877F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E90AC-6D9A-1D34-4D9B-914C6AECD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E8F83-A10E-BAC6-BE53-2316CAE6C5F1}"/>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marL="285750" indent="-285750" latinLnBrk="0">
              <a:buFont typeface="Arial" panose="020B0604020202020204" pitchFamily="34" charset="0"/>
              <a:buChar char="•"/>
            </a:pPr>
            <a:r>
              <a:rPr lang="en-GB" sz="1200" noProof="0" dirty="0">
                <a:solidFill>
                  <a:schemeClr val="dk1"/>
                </a:solidFill>
                <a:ea typeface="Public Sans"/>
                <a:cs typeface="Public Sans"/>
                <a:sym typeface="Public Sans"/>
              </a:rPr>
              <a:t>Pasul 6: </a:t>
            </a:r>
            <a:r>
              <a:rPr lang="en-GB" noProof="0" dirty="0">
                <a:solidFill>
                  <a:schemeClr val="dk1"/>
                </a:solidFill>
                <a:ea typeface="Public Sans"/>
                <a:cs typeface="Public Sans"/>
                <a:sym typeface="Public Sans"/>
              </a:rPr>
              <a:t>Explorarea posibilităților de trecere la o utilizare mai eficientă a energiei: </a:t>
            </a:r>
            <a:r>
              <a:rPr lang="en-GB" noProof="0" dirty="0">
                <a:solidFill>
                  <a:schemeClr val="dk1"/>
                </a:solidFill>
                <a:ea typeface="Public Sans"/>
                <a:cs typeface="Public Sans"/>
                <a:sym typeface="Public Sans"/>
                <a:hlinkClick r:id="rId3"/>
              </a:rPr>
              <a:t>Energia </a:t>
            </a:r>
            <a:r>
              <a:rPr lang="en-GB" noProof="0" dirty="0">
                <a:solidFill>
                  <a:schemeClr val="dk1"/>
                </a:solidFill>
                <a:ea typeface="Public Sans"/>
                <a:cs typeface="Public Sans"/>
                <a:sym typeface="Public Sans"/>
              </a:rPr>
              <a:t>de Umberto </a:t>
            </a:r>
            <a:r>
              <a:rPr lang="en-GB" noProof="0" dirty="0" err="1">
                <a:solidFill>
                  <a:schemeClr val="dk1"/>
                </a:solidFill>
                <a:ea typeface="Public Sans"/>
                <a:cs typeface="Public Sans"/>
                <a:sym typeface="Public Sans"/>
              </a:rPr>
              <a:t>Salvagnin </a:t>
            </a:r>
            <a:r>
              <a:rPr lang="en-GB" noProof="0" dirty="0">
                <a:solidFill>
                  <a:schemeClr val="dk1"/>
                </a:solidFill>
                <a:ea typeface="Public Sans"/>
                <a:cs typeface="Public Sans"/>
                <a:sym typeface="Public Sans"/>
              </a:rPr>
              <a:t>este licențiată </a:t>
            </a:r>
            <a:r>
              <a:rPr lang="en-GB" noProof="0" dirty="0">
                <a:solidFill>
                  <a:schemeClr val="dk1"/>
                </a:solidFill>
                <a:ea typeface="Public Sans"/>
                <a:cs typeface="Public Sans"/>
                <a:sym typeface="Public Sans"/>
                <a:hlinkClick r:id="rId4"/>
              </a:rPr>
              <a:t>CC BY 2.0</a:t>
            </a:r>
            <a:r>
              <a:rPr lang="en-GB" dirty="0">
                <a:solidFill>
                  <a:srgbClr val="242424"/>
                </a:solidFill>
              </a:rPr>
              <a:t>. </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Pasul 7: Creșterea eficienței energetice a echipamentelor: </a:t>
            </a:r>
            <a:r>
              <a:rPr lang="en-GB" noProof="0" dirty="0">
                <a:solidFill>
                  <a:schemeClr val="dk1"/>
                </a:solidFill>
                <a:ea typeface="Public Sans"/>
                <a:cs typeface="Public Sans"/>
                <a:sym typeface="Public Sans"/>
                <a:hlinkClick r:id="rId5"/>
              </a:rPr>
              <a:t>Computer </a:t>
            </a:r>
            <a:r>
              <a:rPr lang="en-GB" noProof="0" dirty="0">
                <a:solidFill>
                  <a:schemeClr val="dk1"/>
                </a:solidFill>
                <a:ea typeface="Public Sans"/>
                <a:cs typeface="Public Sans"/>
                <a:sym typeface="Public Sans"/>
              </a:rPr>
              <a:t>de </a:t>
            </a:r>
            <a:r>
              <a:rPr lang="en-GB" noProof="0" dirty="0" err="1">
                <a:solidFill>
                  <a:schemeClr val="dk1"/>
                </a:solidFill>
                <a:ea typeface="Public Sans"/>
                <a:cs typeface="Public Sans"/>
                <a:sym typeface="Public Sans"/>
              </a:rPr>
              <a:t>eltpics </a:t>
            </a:r>
            <a:r>
              <a:rPr lang="en-GB" noProof="0" dirty="0">
                <a:solidFill>
                  <a:schemeClr val="dk1"/>
                </a:solidFill>
                <a:ea typeface="Public Sans"/>
                <a:cs typeface="Public Sans"/>
                <a:sym typeface="Public Sans"/>
              </a:rPr>
              <a:t>este </a:t>
            </a:r>
            <a:r>
              <a:rPr lang="en-US" sz="1200" dirty="0">
                <a:solidFill>
                  <a:schemeClr val="dk1"/>
                </a:solidFill>
                <a:ea typeface="Public Sans"/>
                <a:cs typeface="Public Sans"/>
                <a:sym typeface="Public Sans"/>
              </a:rPr>
              <a:t>licențiat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sz="1200"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Pasul 8: Optimizarea sistemelor de încălzire și răcire: </a:t>
            </a:r>
            <a:r>
              <a:rPr lang="en-GB" noProof="0" dirty="0">
                <a:solidFill>
                  <a:schemeClr val="dk1"/>
                </a:solidFill>
                <a:ea typeface="Public Sans"/>
                <a:cs typeface="Public Sans"/>
                <a:sym typeface="Public Sans"/>
                <a:hlinkClick r:id="rId7"/>
              </a:rPr>
              <a:t>Light Switch – 157/365 </a:t>
            </a:r>
            <a:r>
              <a:rPr lang="en-GB" noProof="0" dirty="0">
                <a:solidFill>
                  <a:schemeClr val="dk1"/>
                </a:solidFill>
                <a:ea typeface="Public Sans"/>
                <a:cs typeface="Public Sans"/>
                <a:sym typeface="Public Sans"/>
              </a:rPr>
              <a:t>de Niklas Morberg este </a:t>
            </a:r>
            <a:r>
              <a:rPr lang="en-US" sz="1200" dirty="0">
                <a:solidFill>
                  <a:schemeClr val="dk1"/>
                </a:solidFill>
                <a:ea typeface="Public Sans"/>
                <a:cs typeface="Public Sans"/>
                <a:sym typeface="Public Sans"/>
              </a:rPr>
              <a:t>licențiată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sz="1200" noProof="0" dirty="0">
                <a:solidFill>
                  <a:schemeClr val="dk1"/>
                </a:solidFill>
                <a:ea typeface="Public Sans"/>
                <a:cs typeface="Public Sans"/>
                <a:sym typeface="Public Sans"/>
              </a:rPr>
              <a:t>Pasul</a:t>
            </a:r>
            <a:r>
              <a:rPr lang="en-GB" noProof="0" dirty="0">
                <a:solidFill>
                  <a:schemeClr val="dk1"/>
                </a:solidFill>
                <a:ea typeface="Public Sans"/>
                <a:cs typeface="Public Sans"/>
                <a:sym typeface="Public Sans"/>
              </a:rPr>
              <a:t> 9</a:t>
            </a:r>
            <a:r>
              <a:rPr lang="en-GB" sz="1200" noProof="0" dirty="0">
                <a:solidFill>
                  <a:schemeClr val="dk1"/>
                </a:solidFill>
                <a:ea typeface="Public Sans"/>
                <a:cs typeface="Public Sans"/>
                <a:sym typeface="Public Sans"/>
              </a:rPr>
              <a:t>: </a:t>
            </a:r>
            <a:r>
              <a:rPr lang="en-GB" noProof="0" dirty="0">
                <a:solidFill>
                  <a:schemeClr val="dk1"/>
                </a:solidFill>
                <a:ea typeface="Public Sans"/>
                <a:cs typeface="Public Sans"/>
                <a:sym typeface="Public Sans"/>
              </a:rPr>
              <a:t>Încurajarea practicilor de economisire a energiei în rândul angajaților: </a:t>
            </a:r>
            <a:r>
              <a:rPr lang="en-GB" dirty="0">
                <a:solidFill>
                  <a:schemeClr val="dk1"/>
                </a:solidFill>
                <a:ea typeface="Public Sans"/>
                <a:cs typeface="Public Sans"/>
                <a:sym typeface="Public Sans"/>
                <a:hlinkClick r:id="rId8"/>
              </a:rPr>
              <a:t>@Work </a:t>
            </a:r>
            <a:r>
              <a:rPr lang="en-GB" dirty="0">
                <a:solidFill>
                  <a:schemeClr val="dk1"/>
                </a:solidFill>
                <a:ea typeface="Public Sans"/>
                <a:cs typeface="Public Sans"/>
                <a:sym typeface="Public Sans"/>
              </a:rPr>
              <a:t>de Daphne este </a:t>
            </a:r>
            <a:r>
              <a:rPr lang="en-GB" dirty="0">
                <a:solidFill>
                  <a:srgbClr val="242424"/>
                </a:solidFill>
              </a:rPr>
              <a:t>licențiat </a:t>
            </a:r>
            <a:r>
              <a:rPr lang="en-GB" noProof="0" dirty="0">
                <a:solidFill>
                  <a:schemeClr val="dk1"/>
                </a:solidFill>
                <a:ea typeface="Public Sans"/>
                <a:cs typeface="Public Sans"/>
                <a:sym typeface="Public Sans"/>
                <a:hlinkClick r:id="rId4"/>
              </a:rPr>
              <a:t>CC BY 2.0</a:t>
            </a:r>
            <a:r>
              <a:rPr lang="en-GB" dirty="0">
                <a:solidFill>
                  <a:srgbClr val="242424"/>
                </a:solidFill>
              </a:rPr>
              <a:t>. </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rgbClr val="242424"/>
              </a:solidFill>
              <a:ea typeface="Calibri"/>
              <a:cs typeface="Calibri"/>
            </a:endParaRPr>
          </a:p>
          <a:p>
            <a:pPr latinLnBrk="0"/>
            <a:r>
              <a:rPr lang="en-GB" dirty="0">
                <a:solidFill>
                  <a:srgbClr val="231F20"/>
                </a:solidFill>
                <a:ea typeface="Calibri"/>
                <a:cs typeface="Calibri"/>
              </a:rPr>
              <a:t>Următoarele resurse au fost utilizate pentru realizarea acestei prezentări: </a:t>
            </a:r>
          </a:p>
          <a:p>
            <a:pPr latinLnBrk="0"/>
            <a:endParaRPr lang="en-GB" dirty="0">
              <a:solidFill>
                <a:srgbClr val="231F20"/>
              </a:solidFill>
              <a:cs typeface="Calibri"/>
            </a:endParaRPr>
          </a:p>
          <a:p>
            <a:pPr latinLnBrk="0"/>
            <a:r>
              <a:rPr lang="en-GB" dirty="0">
                <a:solidFill>
                  <a:srgbClr val="231F20"/>
                </a:solidFill>
                <a:cs typeface="Calibri"/>
              </a:rPr>
              <a:t>Energy Solutions Oxfordshire (n.d.) </a:t>
            </a:r>
            <a:r>
              <a:rPr lang="en-GB" i="1" dirty="0">
                <a:solidFill>
                  <a:srgbClr val="231F20"/>
                </a:solidFill>
                <a:cs typeface="Calibri"/>
              </a:rPr>
              <a:t>Avantajele îmbunătățirii eficienței energetice pentru întreprinderi.</a:t>
            </a:r>
            <a:r>
              <a:rPr lang="en-GB" dirty="0">
                <a:solidFill>
                  <a:srgbClr val="231F20"/>
                </a:solidFill>
                <a:cs typeface="Calibri"/>
                <a:hlinkClick r:id="rId9"/>
              </a:rPr>
              <a:t> https://www.energysolutionsoxfordshire.org/the-benefits-of-energy-efficiency-improvements-for-smes/</a:t>
            </a:r>
            <a:r>
              <a:rPr lang="en-GB" dirty="0">
                <a:solidFill>
                  <a:srgbClr val="231F20"/>
                </a:solidFill>
                <a:cs typeface="Calibri"/>
              </a:rPr>
              <a:t> </a:t>
            </a:r>
          </a:p>
          <a:p>
            <a:pPr latinLnBrk="0"/>
            <a:r>
              <a:rPr lang="en-GB" dirty="0">
                <a:solidFill>
                  <a:srgbClr val="231F20"/>
                </a:solidFill>
                <a:cs typeface="Calibri"/>
              </a:rPr>
              <a:t>Torus (n.d.) </a:t>
            </a:r>
            <a:r>
              <a:rPr lang="en-GB" i="1" dirty="0">
                <a:solidFill>
                  <a:srgbClr val="231F20"/>
                </a:solidFill>
                <a:cs typeface="Calibri"/>
              </a:rPr>
              <a:t>Care sunt costurile și beneficiile eficienței energetice?</a:t>
            </a:r>
            <a:r>
              <a:rPr lang="en-GB" dirty="0">
                <a:solidFill>
                  <a:srgbClr val="3F3F3F"/>
                </a:solidFill>
                <a:effectLst/>
                <a:hlinkClick r:id="rId10"/>
              </a:rPr>
              <a:t> https://www.torus.co/learn/what-are-the-cost-benefits-of-energy-efficiency</a:t>
            </a:r>
            <a:endParaRPr lang="en-GB" dirty="0">
              <a:solidFill>
                <a:srgbClr val="3F3F3F"/>
              </a:solidFill>
              <a:effectLst/>
            </a:endParaRPr>
          </a:p>
          <a:p>
            <a:pPr latinLnBrk="0"/>
            <a:endParaRPr lang="en-GB" sz="900" u="sng" dirty="0">
              <a:solidFill>
                <a:srgbClr val="0000FF"/>
              </a:solidFill>
              <a:ea typeface="Calibri"/>
              <a:cs typeface="Calibri"/>
            </a:endParaRPr>
          </a:p>
          <a:p>
            <a:pPr latinLnBrk="0"/>
            <a:endParaRPr lang="en-GB" dirty="0">
              <a:solidFill>
                <a:schemeClr val="dk1"/>
              </a:solidFill>
              <a:ea typeface="Public Sans"/>
              <a:cs typeface="Public Sans"/>
            </a:endParaRPr>
          </a:p>
          <a:p>
            <a:endParaRPr lang="en-BE" dirty="0"/>
          </a:p>
        </p:txBody>
      </p:sp>
      <p:sp>
        <p:nvSpPr>
          <p:cNvPr id="4" name="Slide Number Placeholder 3">
            <a:extLst>
              <a:ext uri="{FF2B5EF4-FFF2-40B4-BE49-F238E27FC236}">
                <a16:creationId xmlns:a16="http://schemas.microsoft.com/office/drawing/2014/main" id="{40BDA55E-2DA7-FF66-CADB-5A611AD9F029}"/>
              </a:ext>
            </a:extLst>
          </p:cNvPr>
          <p:cNvSpPr>
            <a:spLocks noGrp="1"/>
          </p:cNvSpPr>
          <p:nvPr>
            <p:ph type="sldNum" sz="quarter" idx="5"/>
          </p:nvPr>
        </p:nvSpPr>
        <p:spPr/>
        <p:txBody>
          <a:bodyPr/>
          <a:lstStyle/>
          <a:p>
            <a:fld id="{F08FC7D2-309F-4B1D-AF63-DB3D4B544859}" type="slidenum">
              <a:rPr lang="ko-KR" altLang="en-US" smtClean="0"/>
              <a:t>30</a:t>
            </a:fld>
            <a:endParaRPr lang="ko-KR" altLang="en-US"/>
          </a:p>
        </p:txBody>
      </p:sp>
    </p:spTree>
    <p:extLst>
      <p:ext uri="{BB962C8B-B14F-4D97-AF65-F5344CB8AC3E}">
        <p14:creationId xmlns:p14="http://schemas.microsoft.com/office/powerpoint/2010/main" val="3331650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Mulțumesc!</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31</a:t>
            </a:fld>
            <a:endParaRPr lang="ko-KR" altLang="en-US"/>
          </a:p>
        </p:txBody>
      </p:sp>
    </p:spTree>
    <p:extLst>
      <p:ext uri="{BB962C8B-B14F-4D97-AF65-F5344CB8AC3E}">
        <p14:creationId xmlns:p14="http://schemas.microsoft.com/office/powerpoint/2010/main" val="91744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pași simpli pentru a economisi energie și a crește eficiența energetică a afacerii dvs.</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Noțiuni introductive: Ce trebuie să știu? </a:t>
            </a:r>
          </a:p>
          <a:p>
            <a:pPr marL="342900" indent="-342900" latinLnBrk="0">
              <a:buFont typeface="+mj-lt"/>
              <a:buAutoNum type="arabicPeriod"/>
            </a:pPr>
            <a:r>
              <a:rPr lang="en-GB" sz="1200" noProof="0" dirty="0">
                <a:ea typeface="Public Sans"/>
                <a:cs typeface="Public Sans"/>
                <a:sym typeface="Public Sans"/>
              </a:rPr>
              <a:t>Pentru început: Care sunt avantajele unei eficiențe energetice sporite?</a:t>
            </a:r>
          </a:p>
          <a:p>
            <a:pPr marL="342900" indent="-342900" latinLnBrk="0">
              <a:buFont typeface="+mj-lt"/>
              <a:buAutoNum type="arabicPeriod"/>
            </a:pPr>
            <a:r>
              <a:rPr lang="en-GB" sz="1200" noProof="0" dirty="0">
                <a:ea typeface="Public Sans"/>
                <a:cs typeface="Public Sans"/>
                <a:sym typeface="Public Sans"/>
              </a:rPr>
              <a:t>Efectuați un audit energetic</a:t>
            </a:r>
          </a:p>
          <a:p>
            <a:pPr marL="342900" indent="-342900" latinLnBrk="0">
              <a:buFont typeface="+mj-lt"/>
              <a:buAutoNum type="arabicPeriod"/>
            </a:pPr>
            <a:r>
              <a:rPr lang="en-GB" sz="1200" noProof="0" dirty="0">
                <a:ea typeface="Public Sans"/>
                <a:cs typeface="Public Sans"/>
                <a:sym typeface="Public Sans"/>
              </a:rPr>
              <a:t>Instalați un contor inteligent </a:t>
            </a:r>
          </a:p>
          <a:p>
            <a:pPr marL="342900" indent="-342900" latinLnBrk="0">
              <a:buFont typeface="+mj-lt"/>
              <a:buAutoNum type="arabicPeriod"/>
            </a:pPr>
            <a:r>
              <a:rPr lang="en-GB" sz="1200" noProof="0" dirty="0">
                <a:ea typeface="Public Sans"/>
                <a:cs typeface="Public Sans"/>
                <a:sym typeface="Public Sans"/>
              </a:rPr>
              <a:t>Calculați consumul de energie al aparatelor </a:t>
            </a:r>
          </a:p>
          <a:p>
            <a:pPr marL="342900" indent="-342900" latinLnBrk="0">
              <a:buFont typeface="+mj-lt"/>
              <a:buAutoNum type="arabicPeriod"/>
            </a:pPr>
            <a:r>
              <a:rPr lang="en-GB" sz="1200" noProof="0" dirty="0">
                <a:ea typeface="Public Sans"/>
                <a:cs typeface="Public Sans"/>
                <a:sym typeface="Public Sans"/>
              </a:rPr>
              <a:t>Explorați utilizarea mai eficientă a energiei</a:t>
            </a:r>
          </a:p>
          <a:p>
            <a:pPr marL="342900" indent="-342900" latinLnBrk="0">
              <a:buFont typeface="+mj-lt"/>
              <a:buAutoNum type="arabicPeriod"/>
            </a:pPr>
            <a:r>
              <a:rPr lang="en-GB" sz="1200" noProof="0" dirty="0">
                <a:ea typeface="Public Sans"/>
                <a:cs typeface="Public Sans"/>
                <a:sym typeface="Public Sans"/>
              </a:rPr>
              <a:t>Creșteți eficiența energetică a echipamentelor dvs. </a:t>
            </a:r>
          </a:p>
          <a:p>
            <a:pPr marL="342900" indent="-342900" latinLnBrk="0">
              <a:buFont typeface="+mj-lt"/>
              <a:buAutoNum type="arabicPeriod"/>
            </a:pPr>
            <a:r>
              <a:rPr lang="en-GB" sz="1200" noProof="0" dirty="0">
                <a:ea typeface="Public Sans"/>
                <a:cs typeface="Public Sans"/>
                <a:sym typeface="Public Sans"/>
              </a:rPr>
              <a:t>Optimizați sistemele de încălzire și răcire</a:t>
            </a:r>
          </a:p>
          <a:p>
            <a:pPr marL="342900" indent="-342900" latinLnBrk="0">
              <a:buFont typeface="+mj-lt"/>
              <a:buAutoNum type="arabicPeriod"/>
            </a:pPr>
            <a:r>
              <a:rPr lang="en-GB" sz="1200" dirty="0">
                <a:ea typeface="Public Sans"/>
                <a:cs typeface="Public Sans"/>
                <a:sym typeface="Public Sans"/>
              </a:rPr>
              <a:t>Încurajați practicile de economisire a energiei în rândul angajaților</a:t>
            </a:r>
          </a:p>
          <a:p>
            <a:pPr marL="342900" indent="-342900" latinLnBrk="0">
              <a:buFont typeface="+mj-lt"/>
              <a:buAutoNum type="arabicPeriod"/>
            </a:pPr>
            <a:r>
              <a:rPr lang="en-GB" sz="1200" noProof="0" dirty="0">
                <a:ea typeface="Public Sans"/>
                <a:cs typeface="Public Sans"/>
                <a:sym typeface="Public Sans"/>
              </a:rPr>
              <a:t>Explorați </a:t>
            </a:r>
            <a:r>
              <a:rPr lang="en-GB" sz="1200" dirty="0">
                <a:ea typeface="Public Sans"/>
                <a:cs typeface="Public Sans"/>
                <a:sym typeface="Public Sans"/>
              </a:rPr>
              <a:t>alte resurse</a:t>
            </a:r>
            <a:endParaRPr lang="en-GB" sz="1200" noProof="0" dirty="0">
              <a:ea typeface="Public Sans"/>
              <a:cs typeface="Public Sans"/>
              <a:sym typeface="Public Sans"/>
            </a:endParaRP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297958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Pasul 1: Noțiuni introductive: Ce trebuie să știu?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Ce trebuie să știu pentru a începe?</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75058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Pasul 1: Noțiuni introductive: Ce trebuie să știu? </a:t>
            </a:r>
          </a:p>
          <a:p>
            <a:pPr latinLnBrk="0"/>
            <a:r>
              <a:rPr lang="en-GB" sz="1200" b="1" noProof="0" dirty="0">
                <a:latin typeface="Calibri"/>
                <a:ea typeface="Public Sans"/>
                <a:cs typeface="Public Sans"/>
                <a:sym typeface="Public Sans"/>
              </a:rPr>
              <a:t>Este important să înțelegeți cum și când consumați energie</a:t>
            </a:r>
            <a:r>
              <a:rPr lang="en-GB" sz="1200" noProof="0" dirty="0">
                <a:latin typeface="Calibri"/>
                <a:ea typeface="Public Sans"/>
                <a:cs typeface="Public Sans"/>
                <a:sym typeface="Public Sans"/>
              </a:rPr>
              <a:t>. Acest lucru vă permite să: </a:t>
            </a:r>
          </a:p>
          <a:p>
            <a:pPr latinLnBrk="0"/>
            <a:endParaRPr lang="en-GB" sz="1200" noProof="0" dirty="0">
              <a:solidFill>
                <a:srgbClr val="000066"/>
              </a:solidFill>
              <a:latin typeface="Public Sans"/>
              <a:ea typeface="Public Sans"/>
              <a:cs typeface="Public Sans"/>
            </a:endParaRPr>
          </a:p>
          <a:p>
            <a:pPr marL="342900" indent="-342900" latinLnBrk="0">
              <a:buFont typeface="Arial" panose="020B0604020202020204" pitchFamily="34" charset="0"/>
              <a:buChar char="•"/>
            </a:pPr>
            <a:r>
              <a:rPr lang="en-GB" sz="1200" noProof="0" dirty="0">
                <a:solidFill>
                  <a:srgbClr val="2B2C30"/>
                </a:solidFill>
              </a:rPr>
              <a:t>Luați </a:t>
            </a:r>
            <a:r>
              <a:rPr lang="en-GB" sz="1200" b="1" noProof="0" dirty="0">
                <a:solidFill>
                  <a:srgbClr val="2B2C30"/>
                </a:solidFill>
              </a:rPr>
              <a:t>decizii în cunoștință de cauză.</a:t>
            </a:r>
            <a:endParaRPr lang="en-GB" sz="1200" dirty="0">
              <a:solidFill>
                <a:srgbClr val="2B2C30"/>
              </a:solidFill>
            </a:endParaRPr>
          </a:p>
          <a:p>
            <a:pPr marL="342900" indent="-342900" latinLnBrk="0">
              <a:buFont typeface="Arial" panose="020B0604020202020204" pitchFamily="34" charset="0"/>
              <a:buChar char="•"/>
            </a:pPr>
            <a:r>
              <a:rPr lang="en-GB" sz="1200" b="1" noProof="0" dirty="0">
                <a:solidFill>
                  <a:srgbClr val="2B2C30"/>
                </a:solidFill>
              </a:rPr>
              <a:t>Identificați tiparele </a:t>
            </a:r>
            <a:r>
              <a:rPr lang="en-GB" sz="1200" noProof="0" dirty="0">
                <a:solidFill>
                  <a:srgbClr val="2B2C30"/>
                </a:solidFill>
              </a:rPr>
              <a:t>de </a:t>
            </a:r>
            <a:r>
              <a:rPr lang="en-GB" sz="1200" dirty="0">
                <a:solidFill>
                  <a:srgbClr val="2B2C30"/>
                </a:solidFill>
              </a:rPr>
              <a:t>consum energetic.</a:t>
            </a:r>
          </a:p>
          <a:p>
            <a:pPr marL="342900" indent="-342900" latinLnBrk="0">
              <a:buFont typeface="Arial" panose="020B0604020202020204" pitchFamily="34" charset="0"/>
              <a:buChar char="•"/>
            </a:pPr>
            <a:r>
              <a:rPr lang="en-GB" sz="1200" b="1" noProof="0" dirty="0">
                <a:solidFill>
                  <a:srgbClr val="2B2C30"/>
                </a:solidFill>
              </a:rPr>
              <a:t>Faceți modificări </a:t>
            </a:r>
            <a:r>
              <a:rPr lang="en-GB" sz="1200" noProof="0" dirty="0">
                <a:solidFill>
                  <a:srgbClr val="2B2C30"/>
                </a:solidFill>
              </a:rPr>
              <a:t>pentru a optimiza consumul de energie. Acest lucru </a:t>
            </a:r>
            <a:r>
              <a:rPr lang="en-GB" sz="1200" dirty="0">
                <a:solidFill>
                  <a:srgbClr val="2B2C30"/>
                </a:solidFill>
              </a:rPr>
              <a:t>poate îmbunătăți </a:t>
            </a:r>
            <a:r>
              <a:rPr lang="en-GB" sz="1200" noProof="0" dirty="0">
                <a:solidFill>
                  <a:srgbClr val="2B2C30"/>
                </a:solidFill>
              </a:rPr>
              <a:t>eficiența energetică, reduce costurile și contribui la eforturile de sustenabilitate.</a:t>
            </a:r>
            <a:endParaRPr lang="en-GB" sz="1200" noProof="0" dirty="0"/>
          </a:p>
          <a:p>
            <a:pPr marL="342900" indent="-342900" latinLnBrk="0">
              <a:buFont typeface="Arial" panose="020B0604020202020204" pitchFamily="34" charset="0"/>
              <a:buChar char="•"/>
            </a:pPr>
            <a:r>
              <a:rPr lang="en-GB" sz="1200" noProof="0" dirty="0">
                <a:solidFill>
                  <a:srgbClr val="2B2C30"/>
                </a:solidFill>
              </a:rPr>
              <a:t>Înțelegeți ce echipamente consumă cea mai multă energie și de ce. Puteți apoi </a:t>
            </a:r>
            <a:r>
              <a:rPr lang="en-GB" sz="1200" b="1" noProof="0" dirty="0">
                <a:solidFill>
                  <a:srgbClr val="2B2C30"/>
                </a:solidFill>
              </a:rPr>
              <a:t>să prioritizați </a:t>
            </a:r>
            <a:r>
              <a:rPr lang="en-GB" sz="1200" noProof="0" dirty="0">
                <a:solidFill>
                  <a:srgbClr val="2B2C30"/>
                </a:solidFill>
              </a:rPr>
              <a:t>îmbunătățirile sau modernizările pentru a obține economii semnificative.</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91828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Pasul 1: Noțiuni introductive: Ce trebuie să știu? </a:t>
            </a:r>
          </a:p>
          <a:p>
            <a:pPr latinLnBrk="0"/>
            <a:r>
              <a:rPr lang="en-US" sz="2200" b="1" dirty="0">
                <a:ea typeface="Public Sans"/>
                <a:cs typeface="Public Sans"/>
                <a:sym typeface="Public Sans"/>
              </a:rPr>
              <a:t>Cum pot înțelege cum și când consumăm energie?</a:t>
            </a:r>
          </a:p>
          <a:p>
            <a:pPr latinLnBrk="0"/>
            <a:endParaRPr lang="en-US" sz="2200" b="1" dirty="0">
              <a:solidFill>
                <a:srgbClr val="000066"/>
              </a:solidFill>
              <a:ea typeface="Public Sans"/>
              <a:cs typeface="Public Sans"/>
            </a:endParaRPr>
          </a:p>
          <a:p>
            <a:pPr latinLnBrk="0"/>
            <a:r>
              <a:rPr lang="en-US" sz="2200" dirty="0">
                <a:solidFill>
                  <a:srgbClr val="2B2C30"/>
                </a:solidFill>
                <a:ea typeface="Public Sans"/>
                <a:cs typeface="Public Sans"/>
              </a:rPr>
              <a:t>Identificați </a:t>
            </a:r>
            <a:r>
              <a:rPr lang="en-US" sz="2200" b="1" dirty="0">
                <a:solidFill>
                  <a:srgbClr val="2B2C30"/>
                </a:solidFill>
                <a:ea typeface="Public Sans"/>
                <a:cs typeface="Public Sans"/>
              </a:rPr>
              <a:t>modelele </a:t>
            </a:r>
            <a:r>
              <a:rPr lang="en-US" sz="2200" dirty="0">
                <a:solidFill>
                  <a:srgbClr val="2B2C30"/>
                </a:solidFill>
                <a:ea typeface="Public Sans"/>
                <a:cs typeface="Public Sans"/>
              </a:rPr>
              <a:t>dvs. </a:t>
            </a:r>
            <a:r>
              <a:rPr lang="en-US" sz="2200" b="1" dirty="0">
                <a:solidFill>
                  <a:srgbClr val="2B2C30"/>
                </a:solidFill>
                <a:ea typeface="Public Sans"/>
                <a:cs typeface="Public Sans"/>
              </a:rPr>
              <a:t>de consum de energie electrică. </a:t>
            </a:r>
            <a:r>
              <a:rPr lang="en-US" sz="2200" dirty="0">
                <a:solidFill>
                  <a:srgbClr val="2B2C30"/>
                </a:solidFill>
                <a:ea typeface="Public Sans"/>
                <a:cs typeface="Public Sans"/>
              </a:rPr>
              <a:t>Utilizați: </a:t>
            </a:r>
          </a:p>
          <a:p>
            <a:pPr latinLnBrk="0"/>
            <a:endParaRPr lang="en-US" sz="2200" dirty="0">
              <a:solidFill>
                <a:srgbClr val="2B2C30"/>
              </a:solidFill>
              <a:ea typeface="Public Sans"/>
              <a:cs typeface="Public Sans"/>
            </a:endParaRPr>
          </a:p>
          <a:p>
            <a:pPr marL="914400" lvl="1" indent="-457200" latinLnBrk="0">
              <a:buChar char="•"/>
            </a:pPr>
            <a:r>
              <a:rPr lang="en-US" sz="2200" dirty="0">
                <a:solidFill>
                  <a:srgbClr val="2B2C30"/>
                </a:solidFill>
                <a:ea typeface="Public Sans"/>
                <a:cs typeface="Public Sans"/>
              </a:rPr>
              <a:t>Echipamente cu consum energetic ridicat? </a:t>
            </a:r>
          </a:p>
          <a:p>
            <a:pPr marL="914400" lvl="1" indent="-457200" latinLnBrk="0">
              <a:buChar char="•"/>
            </a:pPr>
            <a:r>
              <a:rPr lang="en-US" sz="2200" dirty="0">
                <a:solidFill>
                  <a:srgbClr val="2B2C30"/>
                </a:solidFill>
                <a:ea typeface="Public Sans"/>
                <a:cs typeface="Public Sans"/>
              </a:rPr>
              <a:t>Energie electrică în perioadele de vârf sau în afara perioadelor de vârf?</a:t>
            </a:r>
          </a:p>
          <a:p>
            <a:pPr marL="914400" lvl="1" indent="-457200" latinLnBrk="0">
              <a:buChar char="•"/>
            </a:pPr>
            <a:r>
              <a:rPr lang="en-US" sz="2200" dirty="0">
                <a:solidFill>
                  <a:srgbClr val="2B2C30"/>
                </a:solidFill>
                <a:ea typeface="Public Sans"/>
                <a:cs typeface="Public Sans"/>
              </a:rPr>
              <a:t>Practici ineficiente? </a:t>
            </a:r>
          </a:p>
          <a:p>
            <a:pPr marL="914400" lvl="1" indent="-457200" latinLnBrk="0">
              <a:buChar char="•"/>
            </a:pPr>
            <a:endParaRPr lang="en-US" sz="2200" dirty="0">
              <a:solidFill>
                <a:srgbClr val="2B2C30"/>
              </a:solidFill>
              <a:ea typeface="Public Sans"/>
              <a:cs typeface="Public Sans"/>
            </a:endParaRPr>
          </a:p>
          <a:p>
            <a:pPr latinLnBrk="0"/>
            <a:r>
              <a:rPr lang="en-US" sz="2200" dirty="0">
                <a:solidFill>
                  <a:srgbClr val="2B2C30"/>
                </a:solidFill>
                <a:ea typeface="Public Sans"/>
                <a:cs typeface="Public Sans"/>
              </a:rPr>
              <a:t>Citiți </a:t>
            </a:r>
            <a:r>
              <a:rPr lang="en-US" sz="2200" dirty="0">
                <a:solidFill>
                  <a:srgbClr val="2B2C30"/>
                </a:solidFill>
                <a:ea typeface="Public Sans"/>
                <a:cs typeface="Public Sans"/>
                <a:hlinkClick r:id="rId3"/>
              </a:rPr>
              <a:t>Ghidul</a:t>
            </a:r>
            <a:r>
              <a:rPr lang="en-US" sz="2200" dirty="0">
                <a:solidFill>
                  <a:srgbClr val="2B2C30"/>
                </a:solidFill>
                <a:ea typeface="Public Sans"/>
                <a:cs typeface="Public Sans"/>
              </a:rPr>
              <a:t> Energy Trust </a:t>
            </a:r>
            <a:r>
              <a:rPr lang="en-US" sz="2200" dirty="0">
                <a:solidFill>
                  <a:srgbClr val="2B2C30"/>
                </a:solidFill>
                <a:ea typeface="Public Sans"/>
                <a:cs typeface="Public Sans"/>
                <a:hlinkClick r:id="rId3"/>
              </a:rPr>
              <a:t>pentru eficiența energetică la locul de muncă</a:t>
            </a:r>
            <a:r>
              <a:rPr lang="en-US" sz="2200" dirty="0">
                <a:solidFill>
                  <a:srgbClr val="2B2C30"/>
                </a:solidFill>
                <a:ea typeface="Public Sans"/>
                <a:cs typeface="Public Sans"/>
              </a:rPr>
              <a:t>.</a:t>
            </a:r>
          </a:p>
          <a:p>
            <a:br>
              <a:rPr lang="en-GB" dirty="0"/>
            </a:br>
            <a:r>
              <a:rPr lang="en-GB" dirty="0"/>
              <a:t>https://energysavingtrust.org.uk/a-guide-energy-efficiency-in-the-workplace/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87806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Pasul 1: Noțiuni introductive: Ce trebuie să știu? </a:t>
            </a:r>
          </a:p>
          <a:p>
            <a:pPr latinLnBrk="0"/>
            <a:r>
              <a:rPr lang="en-GB" sz="1200" b="1" noProof="1"/>
              <a:t>Acum că am înțeles cum și când consumăm energie, care sunt opțiunile mele?</a:t>
            </a:r>
          </a:p>
          <a:p>
            <a:pPr latinLnBrk="0"/>
            <a:endParaRPr lang="en-GB" sz="1200" b="1" noProof="1">
              <a:solidFill>
                <a:srgbClr val="000066"/>
              </a:solidFill>
            </a:endParaRPr>
          </a:p>
          <a:p>
            <a:pPr marL="342900" indent="-342900" latinLnBrk="0">
              <a:buFont typeface="Arial" panose="020B0604020202020204" pitchFamily="34" charset="0"/>
              <a:buChar char="•"/>
            </a:pPr>
            <a:r>
              <a:rPr lang="en-GB" sz="1200" b="1" noProof="1">
                <a:solidFill>
                  <a:srgbClr val="2B2C30"/>
                </a:solidFill>
              </a:rPr>
              <a:t>Faceți mici ajustări</a:t>
            </a:r>
            <a:r>
              <a:rPr lang="en-GB" sz="1200" noProof="1">
                <a:solidFill>
                  <a:srgbClr val="2B2C30"/>
                </a:solidFill>
              </a:rPr>
              <a:t>: cum ar fi utilizarea echipamentelor cu consum ridicat de energie în afara orelor de vârf, trecerea la aparate eficiente din punct de vedere energetic sau optimizarea iluminatului.</a:t>
            </a:r>
          </a:p>
          <a:p>
            <a:pPr marL="342900" indent="-342900" latinLnBrk="0">
              <a:buFont typeface="Arial" panose="020B0604020202020204" pitchFamily="34" charset="0"/>
              <a:buChar char="•"/>
            </a:pPr>
            <a:r>
              <a:rPr lang="en-GB" sz="1200" b="1" noProof="1">
                <a:solidFill>
                  <a:srgbClr val="2B2C30"/>
                </a:solidFill>
              </a:rPr>
              <a:t>Utilizați instrumente și dispozitive digitale inteligente: </a:t>
            </a:r>
            <a:r>
              <a:rPr lang="en-GB" sz="1200" noProof="1">
                <a:solidFill>
                  <a:srgbClr val="2B2C30"/>
                </a:solidFill>
              </a:rPr>
              <a:t>pentru a înțelege și gestiona consumul și costurile energetice.</a:t>
            </a:r>
            <a:endParaRPr lang="en-GB" sz="1200" b="1" noProof="1">
              <a:solidFill>
                <a:srgbClr val="2B2C30"/>
              </a:solidFill>
            </a:endParaRPr>
          </a:p>
          <a:p>
            <a:pPr marL="342900" indent="-342900" latinLnBrk="0">
              <a:buFont typeface="Arial" panose="020B0604020202020204" pitchFamily="34" charset="0"/>
              <a:buChar char="•"/>
            </a:pPr>
            <a:r>
              <a:rPr lang="en-GB" sz="1200" b="1" noProof="1">
                <a:solidFill>
                  <a:srgbClr val="2B2C30"/>
                </a:solidFill>
              </a:rPr>
              <a:t>Gândiți pe termen lung: </a:t>
            </a:r>
            <a:r>
              <a:rPr lang="en-GB" sz="1200" noProof="1">
                <a:solidFill>
                  <a:srgbClr val="2B2C30"/>
                </a:solidFill>
              </a:rPr>
              <a:t>planificați trecerea la infrastructură, mașini sau tehnologie de construcție mai eficiente din punct de vedere energetic.</a:t>
            </a:r>
          </a:p>
          <a:p>
            <a:pPr marL="342900" indent="-342900" latinLnBrk="0">
              <a:buFont typeface="Arial" panose="020B0604020202020204" pitchFamily="34" charset="0"/>
              <a:buChar char="•"/>
            </a:pPr>
            <a:r>
              <a:rPr lang="en-GB" sz="1200" b="1" noProof="1">
                <a:solidFill>
                  <a:srgbClr val="2B2C30"/>
                </a:solidFill>
                <a:ea typeface="Public Sans"/>
                <a:cs typeface="Public Sans"/>
              </a:rPr>
              <a:t>Explorați </a:t>
            </a:r>
            <a:r>
              <a:rPr lang="en-US" sz="1200" b="1" dirty="0">
                <a:solidFill>
                  <a:srgbClr val="2B2C30"/>
                </a:solidFill>
                <a:ea typeface="Public Sans"/>
                <a:cs typeface="Public Sans"/>
              </a:rPr>
              <a:t>instrumentele și oportunitățile de finanțare</a:t>
            </a:r>
            <a:r>
              <a:rPr lang="en-US" sz="1200" dirty="0">
                <a:solidFill>
                  <a:srgbClr val="2B2C30"/>
                </a:solidFill>
                <a:ea typeface="Public Sans"/>
                <a:cs typeface="Public Sans"/>
              </a:rPr>
              <a:t>.</a:t>
            </a:r>
            <a:endParaRPr lang="en-US" sz="1200" dirty="0">
              <a:solidFill>
                <a:srgbClr val="2B2C30"/>
              </a:solidFill>
            </a:endParaRPr>
          </a:p>
          <a:p>
            <a:pPr latinLnBrk="0"/>
            <a:endParaRPr lang="en-GB" sz="1200" noProof="1">
              <a:solidFill>
                <a:srgbClr val="2B2C30"/>
              </a:solidFill>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31236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Pasul 2: Noțiuni introductive: Care sunt avantajele unei eficiențe energetice sporite?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Care sunt avantajele unei eficiențe energetice mai bune?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4080080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D58B633B-0E3D-D9AB-A65D-BBC547C411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47" y="6186726"/>
            <a:ext cx="2286000" cy="479166"/>
          </a:xfrm>
          <a:prstGeom prst="rect">
            <a:avLst/>
          </a:prstGeom>
        </p:spPr>
      </p:pic>
      <p:sp>
        <p:nvSpPr>
          <p:cNvPr id="6" name="TextBox 5">
            <a:extLst>
              <a:ext uri="{FF2B5EF4-FFF2-40B4-BE49-F238E27FC236}">
                <a16:creationId xmlns:a16="http://schemas.microsoft.com/office/drawing/2014/main" id="{2C2A656C-3DDE-A040-A297-14FC10D965A7}"/>
              </a:ext>
            </a:extLst>
          </p:cNvPr>
          <p:cNvSpPr txBox="1"/>
          <p:nvPr userDrawn="1"/>
        </p:nvSpPr>
        <p:spPr>
          <a:xfrm>
            <a:off x="2286000" y="5996226"/>
            <a:ext cx="5298831" cy="861774"/>
          </a:xfrm>
          <a:prstGeom prst="rect">
            <a:avLst/>
          </a:prstGeom>
          <a:noFill/>
        </p:spPr>
        <p:txBody>
          <a:bodyPr wrap="square" rtlCol="0">
            <a:spAutoFit/>
          </a:bodyPr>
          <a:lstStyle/>
          <a:p>
            <a:pPr latinLnBrk="0" hangingPunct="0"/>
            <a:r>
              <a:rPr lang="ro-RO" sz="1000" b="0" i="0" kern="1200" noProof="1">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ro-RO"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ro-RO" sz="1000" b="0" i="0" kern="1200" noProof="1">
                <a:solidFill>
                  <a:schemeClr val="tx1"/>
                </a:solidFill>
                <a:effectLst/>
                <a:latin typeface="+mn-lt"/>
                <a:ea typeface="+mn-ea"/>
                <a:cs typeface="+mn-cs"/>
              </a:rPr>
              <a:t>cu excepția cazului în care se specifică altfel. </a:t>
            </a:r>
            <a:endParaRPr lang="ro-RO"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s://www.clustercollaboration.eu/content/conducting-energy-audi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s://energysavingtrust.org.uk/advice/ligh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opten.e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a.org/energy-system/energy-efficiency-and-demand/behavioural-change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open.edu/openlearncreate/course/view.php?id=12165" TargetMode="External"/><Relationship Id="rId5" Type="http://schemas.openxmlformats.org/officeDocument/2006/relationships/hyperlink" Target="https://www.energysolutionsoxfordshire.org/the-benefits-of-energy-efficiency-improvements-for-smes/" TargetMode="External"/><Relationship Id="rId4" Type="http://schemas.openxmlformats.org/officeDocument/2006/relationships/hyperlink" Target="https://www.open.edu/openlearncreate/course/view.php?id=11914"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pexels.com/photo/paper-beside-macbook-669623/" TargetMode="External"/><Relationship Id="rId13" Type="http://schemas.openxmlformats.org/officeDocument/2006/relationships/hyperlink" Target="https://creativecommons.org/licenses/by-nc/2.0/" TargetMode="External"/><Relationship Id="rId3" Type="http://schemas.openxmlformats.org/officeDocument/2006/relationships/hyperlink" Target="https://energy.ec.europa.eu/topics/markets-and-consumers/actions-and-measures-energy-prices/coping-crisis_en" TargetMode="External"/><Relationship Id="rId7" Type="http://schemas.openxmlformats.org/officeDocument/2006/relationships/hyperlink" Target="https://creativecommons.org/licenses/by/2.0/" TargetMode="External"/><Relationship Id="rId12" Type="http://schemas.openxmlformats.org/officeDocument/2006/relationships/hyperlink" Target="https://www.flickr.com/photos/eeimagedatabase/29074367302/in/photolist-LicJsS-8UiEXj-91Jptx-5JXmW7-2jr5fFU-2gMdA6V-8UfzYF-2qR5sGT-eRkghU-eR8RHM-eR8T22-eRkfNf-bjCVWf-LsB7T6-2pCMkDr-boA4g9-JE4TEs-cVwy21-KCby9V-Sxkaaq-77Tjzg-2gVqUGe-SAZuR4-rRWxXm-pTEJYp-eRkhaY-eR8Qm8-aUPkhF-eR8MEg-eR8U7n-eR8Mgc-eR8UgD-eR8TNX-eRkit7-eR8UM2-eRkdhW-eR8UxV-eR8MVi-eRkbkW-eR8Rhi-eR8NyH-eR8Ua6-eRkeKQ-eRkcsN-eRkbHC-eR8Snr-eRkc8Y-eR8RG8-eR8R9H-eR8MmK" TargetMode="External"/><Relationship Id="rId2" Type="http://schemas.openxmlformats.org/officeDocument/2006/relationships/notesSlide" Target="../notesSlides/notesSlide29.xml"/><Relationship Id="rId16" Type="http://schemas.openxmlformats.org/officeDocument/2006/relationships/hyperlink" Target="https://creativecommons.org/licenses/by-sa/2.0/" TargetMode="External"/><Relationship Id="rId1" Type="http://schemas.openxmlformats.org/officeDocument/2006/relationships/slideLayout" Target="../slideLayouts/slideLayout2.xml"/><Relationship Id="rId6"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sa/4.0/deed.en" TargetMode="External"/><Relationship Id="rId15" Type="http://schemas.openxmlformats.org/officeDocument/2006/relationships/hyperlink" Target="https://www.flickr.com/photos/mariaeklind/32472064427/in/photolist-7yo95R-6zJfXC-H84vh-2n69ti7-d6Yz9Q-RtrPrM-2jqL3GS-7xWaQa-kXBmWn-kXBXhz-58NZuY-pnfVzt-nRtG89-oiuvga-oxXdC9-o8T6iY-oiusQi-ozHjB4-oxXfyd-5j7bri-8kwm1-6qZEUX-pBcHqh-6VvJKf-f72Po1-nRtGqU-ozZ9zc-7S5Jde-7S93Lu-nRtGCN-7S5Dzv-iT5Zke-7S5A3D-yobneo-p6RXLB-nEWHAt-3aBQVZ-2gbrw8J-4GTzLZ-2e5yV9a-extpL4-iT5HUM-NmSa1R-rfvaQk-nRtSbV-BEhPJ-mwbue-iT9BGE-iT9BG9-iT9C2h" TargetMode="External"/><Relationship Id="rId10" Type="http://schemas.openxmlformats.org/officeDocument/2006/relationships/hyperlink" Target="https://www.flickr.com/photos/scousesmurf/48866779103/in/photolist-2hsc1Wc-2mh5Gzq-9LdVCR-XiqhWD-iQhzgD-R5ZroX-dMxaei-dMCHMQ-dMCHQY-dMCHVE-2odNQXs-2iNZNpe-qBnWDs-bVgkkg-ccCSfG-ccCRTA-qFYRWS-ccCznb-bVgBKX-bVgBYR-ccCS2S-c93AeJ-ccCzAu-bVgJBF-2noNRuy-2qvoeVy-CSqrPf-GBPCq5-2kwMd5N-5tWKPt-5xktSz-UQV3vH-2o83Qd1-8cZ7Kd-bBLxQW-6g8S7U-2n4a4yx-eXKi6t-Rcb4Kz-22wQi2Q-bQFeHa-tZBtK4-esPM9-Cf9DP3-ufqQo2-9mEpz9-fDmkQA-2oqkmmw-PUHhBy-2gxHPpD" TargetMode="External"/><Relationship Id="rId4" Type="http://schemas.openxmlformats.org/officeDocument/2006/relationships/hyperlink" Target="https://commission.europa.eu/legal-notice_en#copyright-notice" TargetMode="External"/><Relationship Id="rId9" Type="http://schemas.openxmlformats.org/officeDocument/2006/relationships/hyperlink" Target="https://www.pexels.com/photo/black-plugs-3639030/" TargetMode="External"/><Relationship Id="rId14" Type="http://schemas.openxmlformats.org/officeDocument/2006/relationships/hyperlink" Target="https://www.flickr.com/photos/slipstreamjc/22794277551/in/photolist-AJfCzn-7mT4DT-R7wKqu-cC6oiy-7W4gow-gmYJwM-6w7g3F-qAjXWj-2pfYF4k-2oNHiCR-bTBbce-a6jPMv-aqkJVj-xaL5dn-a1TLHC-a1U7xS-xaC5ew-hyF5tg-8ie6B4-2o9NixH-xQ3afm-y8jusi-y8jucZ-a6dYsf-8fMgip-2njukF1-xQ8Mma-2jkQ6kj-dvKmUs-97Qgvy-rbxQsk-2ipPQ9V-udG1Ge-Hyuxgs-2qKquHU-ypJpaN-9gXp7o-6CD6VX-udG1GK-ypJcE3-ypH9ZN-xKrXu4-8eCZsP-Heohc7-8eGhdd-5h8EZZ-ec11jL-ypHr6f-ypHpXo-ypHes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hyperlink" Target="https://www.flickr.com/photos/daphnedepasse/7709681882/in/photolist-cKh8PG-78Qdn4-gnrrg9-rjWPCL-99sMQ3-xAmFK-g21cY-8XT5Pn-cE5nzG-fMX7Cx-uQLYEy-7eLP72-G253-gPN9Ze-gTvtz8-F8qLuF-211zofh-HKM1WN-29vT4T2-fNCE7w-8XaLiK-fYo85q-5TXCDk-Lh58MG-6qCxTy-5TXCsp-2acaSSH-72ABpK-uoQwN9-8DX19A-2SfqyR-9dvUnR-28xgvCb-3RFkS-26MiHqs-5p6Eb5-9m4cYA-6rVDvS-6FNE9J-6fHuN7-2XZUvt-CcHuzc-26MiETd-aRw1V8-4D9c4d-rQjess-2gHQ8q2-2m7s8UJ-2qAt3jS-pRrz1M" TargetMode="External"/><Relationship Id="rId3" Type="http://schemas.openxmlformats.org/officeDocument/2006/relationships/hyperlink" Target="https://www.flickr.com/photos/kaibara/42329714010/" TargetMode="External"/><Relationship Id="rId7" Type="http://schemas.openxmlformats.org/officeDocument/2006/relationships/hyperlink" Target="https://www.flickr.com/photos/morberg/3450849164/in/photolist-6fWveo-Z851TQ-qfqJDQ-e727RZ-bk8Ybx-dRe6ky-Ah7pA-oLGPMv-2ewoEna-Foevuj-jRjvTC-a4vVqZ-2e66LA-3vmk8Q-TrqQ6-akJjKs-brRE9m-5PTnCf-6jcGT-29Aq7Tu-KkKY1x-mEUjy-7Ry9HZ-yLx3F-21Sk2Q2-8mDE1-4tYs16-v1ZWz-mRgGyp-5Bpxi5-Trr6F-ZitVjd-9Sbt57-RzSgQW-eA3T3B-5mWAzv-4tnsPt-5BkkoD-rMbFA-6bagS-i1dfkX-68ZsmT-5nTtxt-2eaeXk2-5BkiSg-5VChd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eltpics/15181625162/in/photolist-59wVeJ-p8xNeY-pPMX-Lrcg5R-7bwTK-bNZWwx-7MKELK-gsxYB-dofFAu-ce6EGQ-9A8uFb-a7gJ5B-ScPHYn-a6GPmL-7Kg9Gi-b4h6uT-5pJL16-4k9oQo-37iJVd-5Wtibx-662Gp4-5Sp1bk-3BnzX-iyQwg-8bQ6sB-5AZeky-4vS4zf-62tZmu-8kYzNr-adiCH-37ZYg-6Dbfwp-dT1Mi-d8auf9-NUYaC-fAnwmJ-dho5p-tMaNet-ivLpcC-8Qnk8q-33kVn-4k5gTu-52f9n1-dvQ3LN-4dcQx8-XjgC-eYgdRR-AdNAF-53ZdGY-8bTkpU" TargetMode="External"/><Relationship Id="rId10" Type="http://schemas.openxmlformats.org/officeDocument/2006/relationships/hyperlink" Target="https://www.torus.co/learn/what-are-the-cost-benefits-of-energy-efficiency" TargetMode="External"/><Relationship Id="rId4" Type="http://schemas.openxmlformats.org/officeDocument/2006/relationships/hyperlink" Target="https://creativecommons.org/licenses/by/2.0/" TargetMode="External"/><Relationship Id="rId9" Type="http://schemas.openxmlformats.org/officeDocument/2006/relationships/hyperlink" Target="https://www.energysolutionsoxfordshire.org/the-benefits-of-energy-efficiency-improvements-for-sm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nergysavingtrust.org.uk/a-guide-energy-efficiency-in-the-workplac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E0A9-143B-6D30-4111-A181D27A16B4}"/>
              </a:ext>
            </a:extLst>
          </p:cNvPr>
          <p:cNvSpPr>
            <a:spLocks noGrp="1"/>
          </p:cNvSpPr>
          <p:nvPr>
            <p:ph type="title" idx="4294967295"/>
          </p:nvPr>
        </p:nvSpPr>
        <p:spPr>
          <a:xfrm>
            <a:off x="815121" y="979794"/>
            <a:ext cx="6144491" cy="2449206"/>
          </a:xfrm>
          <a:prstGeom prst="rect">
            <a:avLst/>
          </a:prstGeom>
        </p:spPr>
        <p:txBody>
          <a:bodyPr/>
          <a:lstStyle/>
          <a:p>
            <a:pPr latinLnBrk="0"/>
            <a:r>
              <a:rPr lang="ro-RO" sz="4800" noProof="1">
                <a:cs typeface="Arial" panose="020B0604020202020204" pitchFamily="34" charset="0"/>
              </a:rPr>
              <a:t>Economisirea energiei și creșterea eficienței energetice a întreprinderii dumneavoastră:</a:t>
            </a:r>
            <a:endParaRPr lang="ro-RO" sz="4000" noProof="1"/>
          </a:p>
        </p:txBody>
      </p:sp>
      <p:sp>
        <p:nvSpPr>
          <p:cNvPr id="22" name="TextBox 21">
            <a:extLst>
              <a:ext uri="{FF2B5EF4-FFF2-40B4-BE49-F238E27FC236}">
                <a16:creationId xmlns:a16="http://schemas.microsoft.com/office/drawing/2014/main" id="{B48000D0-78FC-4E0F-A8E7-47504CE32604}"/>
              </a:ext>
            </a:extLst>
          </p:cNvPr>
          <p:cNvSpPr txBox="1"/>
          <p:nvPr/>
        </p:nvSpPr>
        <p:spPr>
          <a:xfrm>
            <a:off x="815121" y="4572604"/>
            <a:ext cx="5280879" cy="584775"/>
          </a:xfrm>
          <a:prstGeom prst="rect">
            <a:avLst/>
          </a:prstGeom>
          <a:noFill/>
        </p:spPr>
        <p:txBody>
          <a:bodyPr wrap="square" rtlCol="0">
            <a:spAutoFit/>
          </a:bodyPr>
          <a:lstStyle/>
          <a:p>
            <a:r>
              <a:rPr lang="en-GB" altLang="ko-KR" sz="3200" dirty="0">
                <a:solidFill>
                  <a:schemeClr val="tx2"/>
                </a:solidFill>
                <a:cs typeface="Arial" panose="020B0604020202020204" pitchFamily="34" charset="0"/>
              </a:rPr>
              <a:t>10 pași simpli pentru IMM-uri</a:t>
            </a:r>
            <a:endParaRPr lang="ko-KR" altLang="en-US" sz="3200" dirty="0">
              <a:solidFill>
                <a:schemeClr val="tx2"/>
              </a:solidFill>
              <a:cs typeface="Arial" panose="020B0604020202020204" pitchFamily="34" charset="0"/>
            </a:endParaRPr>
          </a:p>
        </p:txBody>
      </p:sp>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9011A4E8-9EBB-75E0-9296-B13F17848AF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929" y="2017643"/>
            <a:ext cx="4526071" cy="3016626"/>
          </a:xfrm>
          <a:prstGeom prst="rect">
            <a:avLst/>
          </a:prstGeom>
        </p:spPr>
      </p:pic>
    </p:spTree>
    <p:extLst>
      <p:ext uri="{BB962C8B-B14F-4D97-AF65-F5344CB8AC3E}">
        <p14:creationId xmlns:p14="http://schemas.microsoft.com/office/powerpoint/2010/main" val="29134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D53B-0AFB-96DD-0E94-D10E707DAE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494EBC-FF78-9503-318D-B43BFAD7554E}"/>
              </a:ext>
            </a:extLst>
          </p:cNvPr>
          <p:cNvSpPr>
            <a:spLocks noGrp="1"/>
          </p:cNvSpPr>
          <p:nvPr>
            <p:ph type="title" idx="4294967295"/>
          </p:nvPr>
        </p:nvSpPr>
        <p:spPr>
          <a:xfrm>
            <a:off x="741218" y="600652"/>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Pasul 2: Noțiuni introductive: Avantajele eficienței energetice </a:t>
            </a:r>
            <a:endParaRPr lang="ro-RO" noProof="1">
              <a:effectLst/>
            </a:endParaRPr>
          </a:p>
          <a:p>
            <a:endParaRPr lang="ro-RO" noProof="1"/>
          </a:p>
        </p:txBody>
      </p:sp>
      <p:sp>
        <p:nvSpPr>
          <p:cNvPr id="4" name="TextBox 3">
            <a:extLst>
              <a:ext uri="{FF2B5EF4-FFF2-40B4-BE49-F238E27FC236}">
                <a16:creationId xmlns:a16="http://schemas.microsoft.com/office/drawing/2014/main" id="{207D8844-2B4C-B11F-71C8-B3C2B0231C0C}"/>
              </a:ext>
            </a:extLst>
          </p:cNvPr>
          <p:cNvSpPr txBox="1"/>
          <p:nvPr/>
        </p:nvSpPr>
        <p:spPr>
          <a:xfrm>
            <a:off x="5192081" y="2786958"/>
            <a:ext cx="6479955" cy="3970318"/>
          </a:xfrm>
          <a:prstGeom prst="rect">
            <a:avLst/>
          </a:prstGeom>
          <a:noFill/>
        </p:spPr>
        <p:txBody>
          <a:bodyPr wrap="square" lIns="91440" tIns="45720" rIns="91440" bIns="45720" rtlCol="0" anchor="t">
            <a:spAutoFit/>
          </a:bodyPr>
          <a:lstStyle/>
          <a:p>
            <a:pPr marL="0" marR="0" lvl="0" indent="0" algn="l" rtl="0" latinLnBrk="0">
              <a:buNone/>
            </a:pPr>
            <a:r>
              <a:rPr lang="en-US" sz="2800" b="1" dirty="0">
                <a:ea typeface="Public Sans"/>
                <a:cs typeface="Public Sans"/>
                <a:sym typeface="Public Sans"/>
              </a:rPr>
              <a:t>Prin utilizarea unor abordări și tehnologii de economisire a energiei, puteți:</a:t>
            </a:r>
          </a:p>
          <a:p>
            <a:pPr marL="0" marR="0" lvl="0" indent="0" algn="l" rtl="0" latinLnBrk="0">
              <a:buNone/>
            </a:pPr>
            <a:endParaRPr lang="en-GB" sz="2800" dirty="0">
              <a:ea typeface="Calibri"/>
              <a:cs typeface="Calibri"/>
            </a:endParaRPr>
          </a:p>
          <a:p>
            <a:pPr marL="342900" indent="-342900" latinLnBrk="0">
              <a:buFont typeface="Arial" panose="020B0604020202020204" pitchFamily="34" charset="0"/>
              <a:buChar char="•"/>
            </a:pPr>
            <a:r>
              <a:rPr lang="en-GB" sz="2800" dirty="0" err="1"/>
              <a:t>economisi</a:t>
            </a:r>
            <a:r>
              <a:rPr lang="en-GB" sz="2800" dirty="0">
                <a:ea typeface="Calibri"/>
                <a:cs typeface="Calibri"/>
              </a:rPr>
              <a:t> bani consumând mai puțină energie.</a:t>
            </a:r>
          </a:p>
          <a:p>
            <a:pPr marL="342900" indent="-342900" latinLnBrk="0">
              <a:buFont typeface="Arial" panose="020B0604020202020204" pitchFamily="34" charset="0"/>
              <a:buChar char="•"/>
            </a:pPr>
            <a:r>
              <a:rPr lang="en-GB" sz="2800" dirty="0"/>
              <a:t>reduce</a:t>
            </a:r>
            <a:r>
              <a:rPr lang="en-US" sz="2800" dirty="0">
                <a:ea typeface="Calibri"/>
                <a:cs typeface="Calibri"/>
              </a:rPr>
              <a:t> risipa de energie și facturile.</a:t>
            </a:r>
          </a:p>
          <a:p>
            <a:pPr marL="342900" indent="-342900" latinLnBrk="0">
              <a:buFont typeface="Arial" panose="020B0604020202020204" pitchFamily="34" charset="0"/>
              <a:buChar char="•"/>
            </a:pPr>
            <a:r>
              <a:rPr lang="en-GB" sz="2800" dirty="0" err="1"/>
              <a:t>contribui</a:t>
            </a:r>
            <a:r>
              <a:rPr lang="en-GB" sz="2800" dirty="0">
                <a:ea typeface="Calibri"/>
                <a:cs typeface="Calibri"/>
              </a:rPr>
              <a:t> la o societate și un viitor mai durabile.</a:t>
            </a:r>
          </a:p>
          <a:p>
            <a:pPr latinLnBrk="0"/>
            <a:endParaRPr lang="en-US" sz="2800" dirty="0">
              <a:ea typeface="Calibri"/>
              <a:cs typeface="Calibri"/>
            </a:endParaRPr>
          </a:p>
        </p:txBody>
      </p:sp>
      <p:pic>
        <p:nvPicPr>
          <p:cNvPr id="9" name="Picture 8">
            <a:extLst>
              <a:ext uri="{FF2B5EF4-FFF2-40B4-BE49-F238E27FC236}">
                <a16:creationId xmlns:a16="http://schemas.microsoft.com/office/drawing/2014/main" id="{A52BACA9-3B2F-27D9-3E46-F9EA68DE46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03" y="2708631"/>
            <a:ext cx="4577895" cy="3438408"/>
          </a:xfrm>
          <a:prstGeom prst="rect">
            <a:avLst/>
          </a:prstGeom>
        </p:spPr>
      </p:pic>
    </p:spTree>
    <p:extLst>
      <p:ext uri="{BB962C8B-B14F-4D97-AF65-F5344CB8AC3E}">
        <p14:creationId xmlns:p14="http://schemas.microsoft.com/office/powerpoint/2010/main" val="205821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2C879-CE4F-D5D9-E1FE-1BF3718AC18B}"/>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Pasul 3: Efectuați un audit energetic</a:t>
            </a:r>
            <a:endParaRPr lang="ro-RO" noProof="1">
              <a:effectLst/>
            </a:endParaRPr>
          </a:p>
          <a:p>
            <a:endParaRPr lang="ro-RO"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244241"/>
            <a:ext cx="10421655" cy="769441"/>
          </a:xfrm>
          <a:prstGeom prst="rect">
            <a:avLst/>
          </a:prstGeom>
          <a:noFill/>
        </p:spPr>
        <p:txBody>
          <a:bodyPr wrap="square" rtlCol="0">
            <a:spAutoFit/>
          </a:bodyPr>
          <a:lstStyle/>
          <a:p>
            <a:pPr algn="ctr" latinLnBrk="0"/>
            <a:r>
              <a:rPr lang="en-US" sz="4400" i="1" dirty="0">
                <a:solidFill>
                  <a:schemeClr val="accent5"/>
                </a:solidFill>
              </a:rPr>
              <a:t>Cum se efectuează un audit energetic?</a:t>
            </a:r>
            <a:endParaRPr lang="en-GB" sz="4400" i="1" dirty="0">
              <a:solidFill>
                <a:schemeClr val="accent5"/>
              </a:solidFill>
            </a:endParaRPr>
          </a:p>
        </p:txBody>
      </p:sp>
    </p:spTree>
    <p:extLst>
      <p:ext uri="{BB962C8B-B14F-4D97-AF65-F5344CB8AC3E}">
        <p14:creationId xmlns:p14="http://schemas.microsoft.com/office/powerpoint/2010/main" val="69654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4C9DB7-8791-732A-65C2-2A53BCB5C68B}"/>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Pasul 3: Ce este un audit energetic</a:t>
            </a:r>
            <a:endParaRPr lang="ro-RO" noProof="1">
              <a:effectLst/>
            </a:endParaRPr>
          </a:p>
          <a:p>
            <a:endParaRPr lang="ro-RO"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3194137" y="2157738"/>
            <a:ext cx="8442542" cy="3785652"/>
          </a:xfrm>
          <a:prstGeom prst="rect">
            <a:avLst/>
          </a:prstGeom>
          <a:noFill/>
        </p:spPr>
        <p:txBody>
          <a:bodyPr wrap="square" rtlCol="0">
            <a:spAutoFit/>
          </a:bodyPr>
          <a:lstStyle/>
          <a:p>
            <a:pPr latinLnBrk="0"/>
            <a:r>
              <a:rPr lang="en-US" sz="2000" b="1" dirty="0">
                <a:ea typeface="Public Sans"/>
                <a:sym typeface="Public Sans"/>
              </a:rPr>
              <a:t>„Auditurile energetice s-au dovedit a oferi economii potențiale medii de 18 % din consumul total de energie.” </a:t>
            </a:r>
            <a:r>
              <a:rPr lang="en-US" sz="2000" dirty="0">
                <a:ea typeface="Public Sans"/>
                <a:sym typeface="Public Sans"/>
              </a:rPr>
              <a:t>(</a:t>
            </a:r>
            <a:r>
              <a:rPr lang="en-US" sz="2000" dirty="0">
                <a:ea typeface="Public Sans"/>
                <a:sym typeface="Public Sans"/>
                <a:hlinkClick r:id="rId3">
                  <a:extLst>
                    <a:ext uri="{A12FA001-AC4F-418D-AE19-62706E023703}">
                      <ahyp:hlinkClr xmlns:ahyp="http://schemas.microsoft.com/office/drawing/2018/hyperlinkcolor" val="tx"/>
                    </a:ext>
                  </a:extLst>
                </a:hlinkClick>
              </a:rPr>
              <a:t>Comisia Europeană</a:t>
            </a:r>
            <a:r>
              <a:rPr lang="en-US" sz="2000" dirty="0">
                <a:ea typeface="Public Sans"/>
                <a:sym typeface="Public Sans"/>
              </a:rPr>
              <a:t>) </a:t>
            </a:r>
            <a:endParaRPr lang="en-US" sz="2000" b="1" dirty="0">
              <a:solidFill>
                <a:srgbClr val="000066"/>
              </a:solidFill>
            </a:endParaRPr>
          </a:p>
          <a:p>
            <a:pPr marL="457200" indent="-457200" latinLnBrk="0">
              <a:buChar char="•"/>
            </a:pPr>
            <a:r>
              <a:rPr lang="en-US" sz="2000" dirty="0">
                <a:ea typeface="Public Sans"/>
                <a:sym typeface="Public Sans"/>
              </a:rPr>
              <a:t>Un audit energetic este o evaluare cuprinzătoare a consumului de energie al IMM-ului dumneavoastră.</a:t>
            </a:r>
          </a:p>
          <a:p>
            <a:pPr marL="457200" indent="-457200" latinLnBrk="0">
              <a:buChar char="•"/>
            </a:pPr>
            <a:r>
              <a:rPr lang="en-US" sz="2000" dirty="0">
                <a:ea typeface="Public Sans"/>
                <a:sym typeface="Public Sans"/>
              </a:rPr>
              <a:t>Auditurile energetice pot fi efectuate intern sau prin intermediul unui serviciu extern.</a:t>
            </a:r>
            <a:endParaRPr lang="en-US" sz="2000" dirty="0">
              <a:ea typeface="Public Sans"/>
            </a:endParaRPr>
          </a:p>
          <a:p>
            <a:pPr marL="457200" indent="-457200" latinLnBrk="0">
              <a:buChar char="•"/>
            </a:pPr>
            <a:r>
              <a:rPr lang="en-US" sz="2000" dirty="0">
                <a:ea typeface="Public Sans"/>
                <a:sym typeface="Public Sans"/>
              </a:rPr>
              <a:t>Un audit energetic identifică practicile ineficiente, echipamentele care consumă multă energie și domeniile care pot fi îmbunătățite.</a:t>
            </a:r>
            <a:endParaRPr lang="en-US" sz="2000" dirty="0">
              <a:ea typeface="Public Sans"/>
            </a:endParaRPr>
          </a:p>
          <a:p>
            <a:pPr marL="457200" indent="-457200" latinLnBrk="0">
              <a:buChar char="•"/>
            </a:pPr>
            <a:r>
              <a:rPr lang="en-US" sz="2000" dirty="0">
                <a:ea typeface="Public Sans"/>
                <a:sym typeface="Public Sans"/>
              </a:rPr>
              <a:t>Auditorii pot identifica, de asemenea, echipamentele care necesită modernizare, practicile operaționale ineficiente sau pot sugera tehnologii de economisire a energiei.</a:t>
            </a:r>
          </a:p>
          <a:p>
            <a:pPr latinLnBrk="0"/>
            <a:r>
              <a:rPr lang="en-US" sz="2000" dirty="0">
                <a:sym typeface="Public Sans"/>
              </a:rPr>
              <a:t>Citiți mai multe despre </a:t>
            </a:r>
            <a:r>
              <a:rPr lang="en-US" sz="2000" dirty="0">
                <a:sym typeface="Public Sans"/>
                <a:hlinkClick r:id="rId4"/>
              </a:rPr>
              <a:t>efectuarea unui audit energetic</a:t>
            </a:r>
            <a:r>
              <a:rPr lang="en-US" sz="2000" dirty="0">
                <a:sym typeface="Public Sans"/>
              </a:rPr>
              <a:t>. </a:t>
            </a:r>
            <a:endParaRPr lang="en-US" sz="2000" dirty="0"/>
          </a:p>
        </p:txBody>
      </p:sp>
      <p:pic>
        <p:nvPicPr>
          <p:cNvPr id="7" name="Picture 6">
            <a:extLst>
              <a:ext uri="{FF2B5EF4-FFF2-40B4-BE49-F238E27FC236}">
                <a16:creationId xmlns:a16="http://schemas.microsoft.com/office/drawing/2014/main" id="{5D747352-EFFA-54B0-8A6D-5126C04AB1D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251" y="3429000"/>
            <a:ext cx="2835476" cy="1886764"/>
          </a:xfrm>
          <a:prstGeom prst="rect">
            <a:avLst/>
          </a:prstGeom>
        </p:spPr>
      </p:pic>
    </p:spTree>
    <p:extLst>
      <p:ext uri="{BB962C8B-B14F-4D97-AF65-F5344CB8AC3E}">
        <p14:creationId xmlns:p14="http://schemas.microsoft.com/office/powerpoint/2010/main" val="3289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39F80-C614-7C45-6DFD-076C4089A1F4}"/>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Public Sans"/>
                <a:ea typeface="Public Sans"/>
                <a:cs typeface="Public Sans"/>
              </a:rPr>
              <a:t>Pasul 4: Instalați un contor inteligent </a:t>
            </a:r>
            <a:endParaRPr lang="ro-RO" noProof="1">
              <a:effectLst/>
            </a:endParaRPr>
          </a:p>
          <a:p>
            <a:endParaRPr lang="ro-RO"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Care sunt avantajele unui contor inteligent?</a:t>
            </a:r>
            <a:endParaRPr lang="en-US" sz="4000" i="1" dirty="0">
              <a:solidFill>
                <a:schemeClr val="accent2"/>
              </a:solidFill>
            </a:endParaRPr>
          </a:p>
        </p:txBody>
      </p:sp>
    </p:spTree>
    <p:extLst>
      <p:ext uri="{BB962C8B-B14F-4D97-AF65-F5344CB8AC3E}">
        <p14:creationId xmlns:p14="http://schemas.microsoft.com/office/powerpoint/2010/main" val="368521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7C49B-67DC-C735-0511-755CAA1CE52C}"/>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Public Sans"/>
                <a:ea typeface="Public Sans"/>
                <a:cs typeface="Public Sans"/>
              </a:rPr>
              <a:t>Pasul 4: Instalarea unui contor inteligent: ce pot face acestea?</a:t>
            </a:r>
            <a:endParaRPr lang="ro-RO" noProof="1">
              <a:effectLst/>
            </a:endParaRPr>
          </a:p>
          <a:p>
            <a:endParaRPr lang="ro-RO"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2455101" y="2824265"/>
            <a:ext cx="9359416" cy="3416320"/>
          </a:xfrm>
          <a:prstGeom prst="rect">
            <a:avLst/>
          </a:prstGeom>
          <a:noFill/>
        </p:spPr>
        <p:txBody>
          <a:bodyPr wrap="square" rtlCol="0">
            <a:spAutoFit/>
          </a:bodyPr>
          <a:lstStyle/>
          <a:p>
            <a:pPr latinLnBrk="0"/>
            <a:r>
              <a:rPr lang="en-US" sz="2400" b="1" dirty="0"/>
              <a:t>„Contoarele și sistemele de control inteligente, atunci când sunt utilizate pentru identificarea și gestionarea consumului de energie, pot duce la o reducere a consumului de energie de până la 40%.”</a:t>
            </a:r>
          </a:p>
          <a:p>
            <a:pPr latinLnBrk="0"/>
            <a:r>
              <a:rPr lang="en-US" sz="2400" dirty="0"/>
              <a:t>(</a:t>
            </a:r>
            <a:r>
              <a:rPr lang="en-US" sz="2400" dirty="0">
                <a:hlinkClick r:id="rId3">
                  <a:extLst>
                    <a:ext uri="{A12FA001-AC4F-418D-AE19-62706E023703}">
                      <ahyp:hlinkClr xmlns:ahyp="http://schemas.microsoft.com/office/drawing/2018/hyperlinkcolor" val="tx"/>
                    </a:ext>
                  </a:extLst>
                </a:hlinkClick>
              </a:rPr>
              <a:t>Comisia Europeană</a:t>
            </a:r>
            <a:r>
              <a:rPr lang="en-US" sz="2400" dirty="0"/>
              <a:t>)</a:t>
            </a:r>
          </a:p>
          <a:p>
            <a:pPr latinLnBrk="0"/>
            <a:endParaRPr lang="en-US" sz="2400" dirty="0">
              <a:solidFill>
                <a:srgbClr val="2B2C30"/>
              </a:solidFill>
              <a:ea typeface="Public Sans"/>
            </a:endParaRPr>
          </a:p>
          <a:p>
            <a:pPr latinLnBrk="0"/>
            <a:r>
              <a:rPr lang="en-US" sz="2400" dirty="0">
                <a:solidFill>
                  <a:srgbClr val="2B2C30"/>
                </a:solidFill>
                <a:ea typeface="Public Sans"/>
              </a:rPr>
              <a:t>Contoarele inteligente vă oferă date în timp real despre consumul de energie electrică, ajutându-vă să identificați tendințele și modelele de utilizare a energiei electrice. Aceste date vă ajută să identificați zonele în care consumul crește neașteptat sau în care ați putea utiliza aparatele în afara orelor de vârf pentru a reduce costurile.</a:t>
            </a:r>
          </a:p>
        </p:txBody>
      </p:sp>
      <p:pic>
        <p:nvPicPr>
          <p:cNvPr id="7" name="Picture 6">
            <a:extLst>
              <a:ext uri="{FF2B5EF4-FFF2-40B4-BE49-F238E27FC236}">
                <a16:creationId xmlns:a16="http://schemas.microsoft.com/office/drawing/2014/main" id="{4890EAF1-938C-C95F-E36F-05FCE56B34D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17" y="3118980"/>
            <a:ext cx="2211339" cy="2211339"/>
          </a:xfrm>
          <a:prstGeom prst="rect">
            <a:avLst/>
          </a:prstGeom>
        </p:spPr>
      </p:pic>
    </p:spTree>
    <p:extLst>
      <p:ext uri="{BB962C8B-B14F-4D97-AF65-F5344CB8AC3E}">
        <p14:creationId xmlns:p14="http://schemas.microsoft.com/office/powerpoint/2010/main" val="3395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236B2-56D8-0C1A-9A53-5BBDA7753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03B28-B1B6-BF26-7067-554BE97EDADE}"/>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Public Sans"/>
                <a:ea typeface="Public Sans"/>
                <a:cs typeface="Public Sans"/>
              </a:rPr>
              <a:t>Pasul 4: Instalarea unui contor inteligent: înțelegerea caracteristicilor acestuia</a:t>
            </a:r>
            <a:endParaRPr lang="ro-RO" noProof="1">
              <a:effectLst/>
            </a:endParaRPr>
          </a:p>
          <a:p>
            <a:endParaRPr lang="ro-RO" noProof="1"/>
          </a:p>
        </p:txBody>
      </p:sp>
      <p:sp>
        <p:nvSpPr>
          <p:cNvPr id="4" name="TextBox 3">
            <a:extLst>
              <a:ext uri="{FF2B5EF4-FFF2-40B4-BE49-F238E27FC236}">
                <a16:creationId xmlns:a16="http://schemas.microsoft.com/office/drawing/2014/main" id="{96760903-6258-7299-0868-9637F35395F3}"/>
              </a:ext>
            </a:extLst>
          </p:cNvPr>
          <p:cNvSpPr txBox="1"/>
          <p:nvPr/>
        </p:nvSpPr>
        <p:spPr>
          <a:xfrm>
            <a:off x="2455101" y="2654988"/>
            <a:ext cx="9359416" cy="3785652"/>
          </a:xfrm>
          <a:prstGeom prst="rect">
            <a:avLst/>
          </a:prstGeom>
          <a:noFill/>
        </p:spPr>
        <p:txBody>
          <a:bodyPr wrap="square" rtlCol="0">
            <a:spAutoFit/>
          </a:bodyPr>
          <a:lstStyle/>
          <a:p>
            <a:pPr latinLnBrk="0" hangingPunct="0"/>
            <a:r>
              <a:rPr lang="en-US" sz="2400" dirty="0"/>
              <a:t>Multe companii de utilități oferă </a:t>
            </a:r>
            <a:r>
              <a:rPr lang="en-US" sz="2400" b="1" dirty="0"/>
              <a:t>tarife în funcție de ora de utilizare</a:t>
            </a:r>
            <a:r>
              <a:rPr lang="en-US" sz="2400" dirty="0"/>
              <a:t>, în care costul energiei electrice variază în funcție de ora din zi. </a:t>
            </a:r>
          </a:p>
          <a:p>
            <a:pPr latinLnBrk="0" hangingPunct="0"/>
            <a:endParaRPr lang="en-GB" sz="2400" dirty="0"/>
          </a:p>
          <a:p>
            <a:pPr latinLnBrk="0" hangingPunct="0"/>
            <a:r>
              <a:rPr lang="en-US" sz="2400" dirty="0"/>
              <a:t>În orele de vârf, tarifele sunt mai mari din cauza creșterii cererii, în timp ce în afara orelor de vârf tarifele sunt mai mici. </a:t>
            </a:r>
          </a:p>
          <a:p>
            <a:pPr latinLnBrk="0" hangingPunct="0"/>
            <a:endParaRPr lang="en-US" sz="2400" dirty="0"/>
          </a:p>
          <a:p>
            <a:pPr latinLnBrk="0" hangingPunct="0"/>
            <a:r>
              <a:rPr lang="en-US" sz="2400" dirty="0"/>
              <a:t>Înțelegerea modelelor de consum energetic ale IMM-ului dvs. în aceste ore vă poate permite să mutați sarcinile cu consum energetic ridicat (de exemplu, încărcarea vehiculelor </a:t>
            </a:r>
            <a:r>
              <a:rPr lang="en-US" sz="2400" dirty="0" err="1"/>
              <a:t>electrice</a:t>
            </a:r>
            <a:r>
              <a:rPr lang="en-US" sz="2400" dirty="0"/>
              <a:t> (VE)) în perioadele în care costurile sunt mai mici.</a:t>
            </a:r>
            <a:endParaRPr lang="en-GB" sz="2400" dirty="0"/>
          </a:p>
        </p:txBody>
      </p:sp>
      <p:pic>
        <p:nvPicPr>
          <p:cNvPr id="7" name="Picture 6">
            <a:extLst>
              <a:ext uri="{FF2B5EF4-FFF2-40B4-BE49-F238E27FC236}">
                <a16:creationId xmlns:a16="http://schemas.microsoft.com/office/drawing/2014/main" id="{941AC025-FF3E-4E42-725D-ABF3DDD005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17" y="3118980"/>
            <a:ext cx="2211339" cy="2211339"/>
          </a:xfrm>
          <a:prstGeom prst="rect">
            <a:avLst/>
          </a:prstGeom>
        </p:spPr>
      </p:pic>
    </p:spTree>
    <p:extLst>
      <p:ext uri="{BB962C8B-B14F-4D97-AF65-F5344CB8AC3E}">
        <p14:creationId xmlns:p14="http://schemas.microsoft.com/office/powerpoint/2010/main" val="376019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58A35-8C54-CAEA-8C0C-6984408E50FC}"/>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Pasul 5: Calculați consumul de energie al aparatului </a:t>
            </a:r>
            <a:endParaRPr lang="ro-RO" noProof="1">
              <a:effectLst/>
            </a:endParaRPr>
          </a:p>
          <a:p>
            <a:endParaRPr lang="ro-RO"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Cum calculez cantitatea de energie consumată de fiecare aparat?</a:t>
            </a:r>
            <a:endParaRPr lang="en-US" sz="4000" i="1" dirty="0">
              <a:solidFill>
                <a:schemeClr val="accent2"/>
              </a:solidFill>
            </a:endParaRPr>
          </a:p>
        </p:txBody>
      </p:sp>
    </p:spTree>
    <p:extLst>
      <p:ext uri="{BB962C8B-B14F-4D97-AF65-F5344CB8AC3E}">
        <p14:creationId xmlns:p14="http://schemas.microsoft.com/office/powerpoint/2010/main" val="89926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93BE7B-D6F0-A70E-6B80-4287767EBF81}"/>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Pasul 5: Calculați consumul de energie al aparatelor: cum să abordați acest aspect </a:t>
            </a:r>
            <a:endParaRPr lang="ro-RO" noProof="1">
              <a:effectLst/>
            </a:endParaRPr>
          </a:p>
          <a:p>
            <a:endParaRPr lang="ro-RO"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659682" y="2267629"/>
            <a:ext cx="7154835" cy="4524315"/>
          </a:xfrm>
          <a:prstGeom prst="rect">
            <a:avLst/>
          </a:prstGeom>
          <a:noFill/>
        </p:spPr>
        <p:txBody>
          <a:bodyPr wrap="square" rtlCol="0">
            <a:spAutoFit/>
          </a:bodyPr>
          <a:lstStyle/>
          <a:p>
            <a:pPr latinLnBrk="0"/>
            <a:r>
              <a:rPr lang="en-GB" sz="2400" noProof="1">
                <a:solidFill>
                  <a:srgbClr val="2B2C30"/>
                </a:solidFill>
              </a:rPr>
              <a:t>Dacă IMM-ul dumneavoastră se ocupă cu producția sau fabricația, consumul de energie va fi mai concentrat pe mașini și unelte. </a:t>
            </a:r>
          </a:p>
          <a:p>
            <a:pPr latinLnBrk="0"/>
            <a:r>
              <a:rPr lang="en-GB" sz="2400" noProof="1">
                <a:solidFill>
                  <a:srgbClr val="2B2C30"/>
                </a:solidFill>
              </a:rPr>
              <a:t>O IMM cu sediul într-un birou poate avea un consum energetic mai ridicat din cauza iluminatului, încălzirii/răcirii și dispozitivelor electronice.</a:t>
            </a:r>
          </a:p>
          <a:p>
            <a:pPr latinLnBrk="0"/>
            <a:r>
              <a:rPr lang="en-GB" sz="2400" noProof="1">
                <a:solidFill>
                  <a:srgbClr val="2B2C30"/>
                </a:solidFill>
              </a:rPr>
              <a:t>Diferențierea între aparate poate ajuta la concentrarea eforturilor asupra domeniilor cu cel mai mare potențial de optimizare energetică.</a:t>
            </a:r>
          </a:p>
          <a:p>
            <a:pPr latinLnBrk="0"/>
            <a:r>
              <a:rPr lang="en-GB" sz="2400" noProof="1">
                <a:solidFill>
                  <a:srgbClr val="2B2C30"/>
                </a:solidFill>
              </a:rPr>
              <a:t>Puteți utiliza contoare de consum energetic (portabile) pentru a monitoriza consumul de energie electrică pentru fiecare categorie de dispozitive.</a:t>
            </a:r>
          </a:p>
        </p:txBody>
      </p:sp>
      <p:pic>
        <p:nvPicPr>
          <p:cNvPr id="7" name="Picture 6">
            <a:extLst>
              <a:ext uri="{FF2B5EF4-FFF2-40B4-BE49-F238E27FC236}">
                <a16:creationId xmlns:a16="http://schemas.microsoft.com/office/drawing/2014/main" id="{6F0D1909-1C6F-5D9C-609E-4C60469956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30" y="2883851"/>
            <a:ext cx="4385088" cy="2922540"/>
          </a:xfrm>
          <a:prstGeom prst="rect">
            <a:avLst/>
          </a:prstGeom>
        </p:spPr>
      </p:pic>
    </p:spTree>
    <p:extLst>
      <p:ext uri="{BB962C8B-B14F-4D97-AF65-F5344CB8AC3E}">
        <p14:creationId xmlns:p14="http://schemas.microsoft.com/office/powerpoint/2010/main" val="29148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A1970-A907-8C6F-86EB-ED4354EA298A}"/>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Pasul 6: Explorați utilizarea mai eficientă a energiei</a:t>
            </a:r>
            <a:endParaRPr lang="ro-RO" noProof="1">
              <a:effectLst/>
            </a:endParaRPr>
          </a:p>
          <a:p>
            <a:endParaRPr lang="ro-RO"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1569660"/>
          </a:xfrm>
          <a:prstGeom prst="rect">
            <a:avLst/>
          </a:prstGeom>
          <a:noFill/>
        </p:spPr>
        <p:txBody>
          <a:bodyPr wrap="square" rtlCol="0">
            <a:spAutoFit/>
          </a:bodyPr>
          <a:lstStyle/>
          <a:p>
            <a:pPr algn="ctr" latinLnBrk="0"/>
            <a:r>
              <a:rPr lang="en-US" sz="4800" i="1" dirty="0">
                <a:solidFill>
                  <a:schemeClr val="accent2"/>
                </a:solidFill>
              </a:rPr>
              <a:t>Ce măsuri practice pot lua pentru a utiliza energia mai eficient?</a:t>
            </a:r>
            <a:endParaRPr lang="en-US" sz="4000" i="1" dirty="0">
              <a:solidFill>
                <a:schemeClr val="accent2"/>
              </a:solidFill>
            </a:endParaRPr>
          </a:p>
        </p:txBody>
      </p:sp>
    </p:spTree>
    <p:extLst>
      <p:ext uri="{BB962C8B-B14F-4D97-AF65-F5344CB8AC3E}">
        <p14:creationId xmlns:p14="http://schemas.microsoft.com/office/powerpoint/2010/main" val="3051036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07CEC-3264-4868-18FB-B80167635F8E}"/>
              </a:ext>
            </a:extLst>
          </p:cNvPr>
          <p:cNvSpPr>
            <a:spLocks noGrp="1"/>
          </p:cNvSpPr>
          <p:nvPr>
            <p:ph type="title" idx="4294967295"/>
          </p:nvPr>
        </p:nvSpPr>
        <p:spPr>
          <a:xfrm>
            <a:off x="838200" y="365125"/>
            <a:ext cx="1091657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Pasul 6: Explorați utilizarea mai eficientă a energiei: economisirea banilor</a:t>
            </a:r>
            <a:endParaRPr lang="ro-RO" noProof="1">
              <a:effectLst/>
            </a:endParaRPr>
          </a:p>
          <a:p>
            <a:endParaRPr lang="ro-RO"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3110975" y="2475974"/>
            <a:ext cx="8876953" cy="3785652"/>
          </a:xfrm>
          <a:prstGeom prst="rect">
            <a:avLst/>
          </a:prstGeom>
          <a:noFill/>
        </p:spPr>
        <p:txBody>
          <a:bodyPr wrap="square" rtlCol="0">
            <a:spAutoFit/>
          </a:bodyPr>
          <a:lstStyle/>
          <a:p>
            <a:pPr latinLnBrk="0"/>
            <a:r>
              <a:rPr lang="en-US" sz="2000" b="1" dirty="0"/>
              <a:t>„O întreprindere mică medie ar putea reduce factura la energie cu până la 30 % prin implementarea unor măsuri adecvate de întreținere și mentenanță...” </a:t>
            </a:r>
            <a:r>
              <a:rPr lang="en-US" sz="2000" dirty="0"/>
              <a:t>(</a:t>
            </a:r>
            <a:r>
              <a:rPr lang="en-US" sz="2000" dirty="0">
                <a:hlinkClick r:id="rId3">
                  <a:extLst>
                    <a:ext uri="{A12FA001-AC4F-418D-AE19-62706E023703}">
                      <ahyp:hlinkClr xmlns:ahyp="http://schemas.microsoft.com/office/drawing/2018/hyperlinkcolor" val="tx"/>
                    </a:ext>
                  </a:extLst>
                </a:hlinkClick>
              </a:rPr>
              <a:t>Comisia Europeană</a:t>
            </a:r>
            <a:r>
              <a:rPr lang="en-US" sz="2000" dirty="0"/>
              <a:t>)</a:t>
            </a:r>
          </a:p>
          <a:p>
            <a:pPr marL="457200" indent="-457200" latinLnBrk="0">
              <a:buChar char="•"/>
            </a:pPr>
            <a:r>
              <a:rPr lang="en-US" sz="2000" b="1" dirty="0">
                <a:solidFill>
                  <a:srgbClr val="2B2C30"/>
                </a:solidFill>
              </a:rPr>
              <a:t>Lămpile LED </a:t>
            </a:r>
            <a:r>
              <a:rPr lang="en-US" sz="2000" dirty="0">
                <a:solidFill>
                  <a:srgbClr val="2B2C30"/>
                </a:solidFill>
              </a:rPr>
              <a:t>consumă cu 80% mai puțină energie în comparație cu becurile cu halogen și au o durată de viață de 20 de ori mai lungă (Sursa: </a:t>
            </a:r>
            <a:r>
              <a:rPr lang="en-US" sz="2000" dirty="0">
                <a:solidFill>
                  <a:srgbClr val="2B2C30"/>
                </a:solidFill>
                <a:hlinkClick r:id="rId4"/>
              </a:rPr>
              <a:t>Energy Saving Trust</a:t>
            </a:r>
            <a:r>
              <a:rPr lang="en-US" sz="2000" dirty="0">
                <a:solidFill>
                  <a:srgbClr val="2B2C30"/>
                </a:solidFill>
              </a:rPr>
              <a:t>)</a:t>
            </a:r>
          </a:p>
          <a:p>
            <a:pPr marL="457200" indent="-457200" latinLnBrk="0">
              <a:buChar char="•"/>
            </a:pPr>
            <a:r>
              <a:rPr lang="en-US" sz="2000" dirty="0">
                <a:solidFill>
                  <a:srgbClr val="2B2C30"/>
                </a:solidFill>
              </a:rPr>
              <a:t>Îmbunătățirea eficienței energetice</a:t>
            </a:r>
            <a:r>
              <a:rPr lang="en-US" sz="2000" b="1" dirty="0">
                <a:solidFill>
                  <a:srgbClr val="2B2C30"/>
                </a:solidFill>
              </a:rPr>
              <a:t> a sistemelor cu motor</a:t>
            </a:r>
            <a:r>
              <a:rPr lang="en-US" sz="2000" dirty="0">
                <a:solidFill>
                  <a:srgbClr val="2B2C30"/>
                </a:solidFill>
              </a:rPr>
              <a:t>: pentru fiecare euro investit, se vor economisi cel puțin 7 euro pe durata de viață a echipamentului.</a:t>
            </a:r>
          </a:p>
          <a:p>
            <a:pPr marL="457200" indent="-457200" latinLnBrk="0">
              <a:buChar char="•"/>
            </a:pPr>
            <a:r>
              <a:rPr lang="en-US" sz="2000" b="1" dirty="0">
                <a:solidFill>
                  <a:srgbClr val="2B2C30"/>
                </a:solidFill>
              </a:rPr>
              <a:t>Pompele de căldură</a:t>
            </a:r>
            <a:r>
              <a:rPr lang="en-US" sz="2000" dirty="0">
                <a:solidFill>
                  <a:srgbClr val="2B2C30"/>
                </a:solidFill>
              </a:rPr>
              <a:t> eficiente din punct de vedere energetic pot înlocui adesea cazanele tradiționale pe combustibili fosili, ceea ce poate crește eficiența energetică de peste 4 ori.</a:t>
            </a:r>
            <a:r>
              <a:rPr lang="en-US" sz="2000" dirty="0"/>
              <a:t> </a:t>
            </a:r>
            <a:endParaRPr lang="en-US" sz="2000" dirty="0">
              <a:solidFill>
                <a:srgbClr val="2B2C30"/>
              </a:solidFill>
            </a:endParaRPr>
          </a:p>
          <a:p>
            <a:pPr latinLnBrk="0"/>
            <a:r>
              <a:rPr lang="en-US" sz="2000" dirty="0">
                <a:solidFill>
                  <a:srgbClr val="2B2C30"/>
                </a:solidFill>
              </a:rPr>
              <a:t>					Surse: </a:t>
            </a:r>
            <a:r>
              <a:rPr lang="en-US" sz="2000" dirty="0">
                <a:solidFill>
                  <a:srgbClr val="2B2C30"/>
                </a:solidFill>
                <a:hlinkClick r:id="rId3"/>
              </a:rPr>
              <a:t>Comisia Europeană</a:t>
            </a:r>
            <a:endParaRPr lang="en-US" sz="2000" dirty="0">
              <a:solidFill>
                <a:srgbClr val="2B2C30"/>
              </a:solidFill>
            </a:endParaRPr>
          </a:p>
        </p:txBody>
      </p:sp>
      <p:pic>
        <p:nvPicPr>
          <p:cNvPr id="11" name="Picture 10">
            <a:extLst>
              <a:ext uri="{FF2B5EF4-FFF2-40B4-BE49-F238E27FC236}">
                <a16:creationId xmlns:a16="http://schemas.microsoft.com/office/drawing/2014/main" id="{94BC08F5-6A51-2FA1-2022-FFEE8043264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5" y="3429000"/>
            <a:ext cx="2967790" cy="1879600"/>
          </a:xfrm>
          <a:prstGeom prst="rect">
            <a:avLst/>
          </a:prstGeom>
        </p:spPr>
      </p:pic>
    </p:spTree>
    <p:extLst>
      <p:ext uri="{BB962C8B-B14F-4D97-AF65-F5344CB8AC3E}">
        <p14:creationId xmlns:p14="http://schemas.microsoft.com/office/powerpoint/2010/main" val="22103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50141F-93B1-960B-8E42-66110792B24B}"/>
              </a:ext>
            </a:extLst>
          </p:cNvPr>
          <p:cNvSpPr>
            <a:spLocks noGrp="1"/>
          </p:cNvSpPr>
          <p:nvPr>
            <p:ph type="title" idx="4294967295"/>
          </p:nvPr>
        </p:nvSpPr>
        <p:spPr>
          <a:xfrm>
            <a:off x="838200" y="365125"/>
            <a:ext cx="10515600" cy="1325563"/>
          </a:xfrm>
          <a:prstGeom prst="rect">
            <a:avLst/>
          </a:prstGeom>
        </p:spPr>
        <p:txBody>
          <a:bodyPr/>
          <a:lstStyle/>
          <a:p>
            <a:r>
              <a:rPr lang="ro-RO" noProof="1">
                <a:solidFill>
                  <a:schemeClr val="bg1"/>
                </a:solidFill>
              </a:rPr>
              <a:t>Introducere</a:t>
            </a:r>
          </a:p>
        </p:txBody>
      </p:sp>
      <p:sp>
        <p:nvSpPr>
          <p:cNvPr id="2" name="TextBox 1">
            <a:extLst>
              <a:ext uri="{FF2B5EF4-FFF2-40B4-BE49-F238E27FC236}">
                <a16:creationId xmlns:a16="http://schemas.microsoft.com/office/drawing/2014/main" id="{0FE65402-2D24-4C0B-3A9B-70B199ADCEA8}"/>
              </a:ext>
            </a:extLst>
          </p:cNvPr>
          <p:cNvSpPr txBox="1"/>
          <p:nvPr/>
        </p:nvSpPr>
        <p:spPr>
          <a:xfrm>
            <a:off x="4313130" y="479719"/>
            <a:ext cx="7665929" cy="4524315"/>
          </a:xfrm>
          <a:prstGeom prst="rect">
            <a:avLst/>
          </a:prstGeom>
          <a:noFill/>
        </p:spPr>
        <p:txBody>
          <a:bodyPr wrap="square" rtlCol="0">
            <a:spAutoFit/>
          </a:bodyPr>
          <a:lstStyle/>
          <a:p>
            <a:pPr latinLnBrk="0"/>
            <a:r>
              <a:rPr lang="en-US" sz="2400" dirty="0">
                <a:solidFill>
                  <a:srgbClr val="2B2C30"/>
                </a:solidFill>
              </a:rPr>
              <a:t>Fiecare întreprindere utilizează o serie de echipamente care necesită energie electrică, fie că este vorba de iluminat, computere, mașini sau sisteme de aer condiționat. Pentru </a:t>
            </a:r>
            <a:r>
              <a:rPr lang="en-GB" sz="2400" dirty="0">
                <a:solidFill>
                  <a:srgbClr val="2B2C30"/>
                </a:solidFill>
              </a:rPr>
              <a:t>întreprinderile mici și mijlocii (</a:t>
            </a:r>
            <a:r>
              <a:rPr lang="en-US" sz="2400" dirty="0">
                <a:solidFill>
                  <a:srgbClr val="2B2C30"/>
                </a:solidFill>
              </a:rPr>
              <a:t>IMM-uri), costurile cu energia electrică pot reprezenta o parte semnificativă din bugetul de funcționare, iar consumul ineficient poate afecta negativ atât profitabilitatea, cât și gestionarea resurselor.</a:t>
            </a:r>
            <a:endParaRPr lang="en-GB" sz="2400" dirty="0">
              <a:solidFill>
                <a:srgbClr val="2B2C30"/>
              </a:solidFill>
            </a:endParaRPr>
          </a:p>
          <a:p>
            <a:pPr latinLnBrk="0"/>
            <a:endParaRPr lang="en-GB" sz="2400" dirty="0">
              <a:solidFill>
                <a:srgbClr val="2B2C30"/>
              </a:solidFill>
            </a:endParaRPr>
          </a:p>
          <a:p>
            <a:pPr latinLnBrk="0"/>
            <a:r>
              <a:rPr lang="en-GB" sz="2400" dirty="0">
                <a:solidFill>
                  <a:srgbClr val="2B2C30"/>
                </a:solidFill>
              </a:rPr>
              <a:t>Când </a:t>
            </a:r>
            <a:r>
              <a:rPr lang="en-GB" sz="2400" dirty="0" err="1">
                <a:solidFill>
                  <a:srgbClr val="2B2C30"/>
                </a:solidFill>
              </a:rPr>
              <a:t>gestionați</a:t>
            </a:r>
            <a:r>
              <a:rPr lang="en-GB" sz="2400" dirty="0">
                <a:solidFill>
                  <a:srgbClr val="2B2C30"/>
                </a:solidFill>
              </a:rPr>
              <a:t> un IMM, vă puteți întreba ce tipuri de tehnologii sau activități v-ar putea ajuta să economisiți energie. Un aspect cheie va fi costul și unde să concentrați investițiile pentru a vă eficientiza afacerea. </a:t>
            </a:r>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42491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DEE93-CF66-009F-729E-D57F599434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E861B8-008F-5D99-45E1-AACF8FCBD54D}"/>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Pasul 6: Explorați utilizarea mai eficientă a energiei: economisirea energiei</a:t>
            </a:r>
            <a:endParaRPr lang="ro-RO" noProof="1">
              <a:effectLst/>
            </a:endParaRPr>
          </a:p>
          <a:p>
            <a:endParaRPr lang="ro-RO" noProof="1"/>
          </a:p>
        </p:txBody>
      </p:sp>
      <p:sp>
        <p:nvSpPr>
          <p:cNvPr id="4" name="TextBox 3">
            <a:extLst>
              <a:ext uri="{FF2B5EF4-FFF2-40B4-BE49-F238E27FC236}">
                <a16:creationId xmlns:a16="http://schemas.microsoft.com/office/drawing/2014/main" id="{9ECDAB94-8235-F004-0337-1E0242C43580}"/>
              </a:ext>
            </a:extLst>
          </p:cNvPr>
          <p:cNvSpPr txBox="1"/>
          <p:nvPr/>
        </p:nvSpPr>
        <p:spPr>
          <a:xfrm>
            <a:off x="3178864" y="2043900"/>
            <a:ext cx="8635653" cy="4154984"/>
          </a:xfrm>
          <a:prstGeom prst="rect">
            <a:avLst/>
          </a:prstGeom>
          <a:noFill/>
        </p:spPr>
        <p:txBody>
          <a:bodyPr wrap="square" rtlCol="0">
            <a:spAutoFit/>
          </a:bodyPr>
          <a:lstStyle/>
          <a:p>
            <a:pPr marL="457200" indent="-457200" latinLnBrk="0">
              <a:buChar char="•"/>
            </a:pPr>
            <a:r>
              <a:rPr lang="en-US" sz="2400" dirty="0">
                <a:solidFill>
                  <a:srgbClr val="2B2C30"/>
                </a:solidFill>
              </a:rPr>
              <a:t>Costurile</a:t>
            </a:r>
            <a:r>
              <a:rPr lang="en-US" sz="2400" b="1" dirty="0">
                <a:solidFill>
                  <a:srgbClr val="2B2C30"/>
                </a:solidFill>
              </a:rPr>
              <a:t> de încălzire </a:t>
            </a:r>
            <a:r>
              <a:rPr lang="en-US" sz="2400" dirty="0">
                <a:solidFill>
                  <a:srgbClr val="2B2C30"/>
                </a:solidFill>
              </a:rPr>
              <a:t>cresc cu 8% pentru fiecare creștere de 1 grad Celsius. Termostatele inteligente programabile pot economisi între 5% și 15% din costurile de încălzire.</a:t>
            </a:r>
          </a:p>
          <a:p>
            <a:pPr marL="457200" indent="-457200" latinLnBrk="0">
              <a:buChar char="•"/>
            </a:pPr>
            <a:r>
              <a:rPr lang="en-US" sz="2400" b="1" dirty="0">
                <a:solidFill>
                  <a:srgbClr val="2B2C30"/>
                </a:solidFill>
              </a:rPr>
              <a:t>Iluminatul </a:t>
            </a:r>
            <a:r>
              <a:rPr lang="en-US" sz="2400" dirty="0">
                <a:solidFill>
                  <a:srgbClr val="2B2C30"/>
                </a:solidFill>
              </a:rPr>
              <a:t>poate fi responsabil pentru până la 40% din consumul de energie al unei clădiri. Utilizarea sistemelor de control al iluminatului reduce consumul de energie cu peste 1/3. </a:t>
            </a:r>
          </a:p>
          <a:p>
            <a:pPr marL="457200" indent="-457200" latinLnBrk="0">
              <a:buChar char="•"/>
            </a:pPr>
            <a:r>
              <a:rPr lang="en-US" sz="2400" dirty="0">
                <a:solidFill>
                  <a:srgbClr val="2B2C30"/>
                </a:solidFill>
              </a:rPr>
              <a:t>S-a constatat că </a:t>
            </a:r>
            <a:r>
              <a:rPr lang="en-US" sz="2400" b="1" dirty="0">
                <a:solidFill>
                  <a:srgbClr val="2B2C30"/>
                </a:solidFill>
              </a:rPr>
              <a:t>izolarea </a:t>
            </a:r>
            <a:r>
              <a:rPr lang="en-US" sz="2400" dirty="0">
                <a:solidFill>
                  <a:srgbClr val="2B2C30"/>
                </a:solidFill>
              </a:rPr>
              <a:t>conductelor reduce pierderile de energie cu peste 75%. </a:t>
            </a:r>
          </a:p>
          <a:p>
            <a:pPr marL="457200" indent="-457200" latinLnBrk="0">
              <a:buFontTx/>
              <a:buChar char="•"/>
            </a:pPr>
            <a:r>
              <a:rPr lang="en-US" sz="2400" dirty="0">
                <a:solidFill>
                  <a:srgbClr val="2B2C30"/>
                </a:solidFill>
              </a:rPr>
              <a:t>Dimensionarea corectă a sarcinii compresorului și selectarea modelului </a:t>
            </a:r>
            <a:r>
              <a:rPr lang="en-US" sz="2400" b="1" dirty="0">
                <a:solidFill>
                  <a:srgbClr val="2B2C30"/>
                </a:solidFill>
              </a:rPr>
              <a:t>sistemelor</a:t>
            </a:r>
            <a:r>
              <a:rPr lang="en-US" sz="2400" dirty="0">
                <a:solidFill>
                  <a:srgbClr val="2B2C30"/>
                </a:solidFill>
              </a:rPr>
              <a:t> de </a:t>
            </a:r>
            <a:r>
              <a:rPr lang="en-US" sz="2400" b="1" dirty="0">
                <a:solidFill>
                  <a:srgbClr val="2B2C30"/>
                </a:solidFill>
              </a:rPr>
              <a:t>aer comprimat </a:t>
            </a:r>
            <a:r>
              <a:rPr lang="en-US" sz="2400" dirty="0">
                <a:solidFill>
                  <a:srgbClr val="2B2C30"/>
                </a:solidFill>
              </a:rPr>
              <a:t>pot reduce consumul de energie cu peste 1/3.</a:t>
            </a:r>
          </a:p>
          <a:p>
            <a:pPr latinLnBrk="0"/>
            <a:r>
              <a:rPr lang="en-US" sz="2400" dirty="0">
                <a:solidFill>
                  <a:srgbClr val="2B2C30"/>
                </a:solidFill>
              </a:rPr>
              <a:t>					Surse: </a:t>
            </a:r>
            <a:r>
              <a:rPr lang="en-US" sz="2400" dirty="0">
                <a:solidFill>
                  <a:srgbClr val="2B2C30"/>
                </a:solidFill>
                <a:hlinkClick r:id="rId3"/>
              </a:rPr>
              <a:t>Comisia Europeană</a:t>
            </a:r>
            <a:endParaRPr lang="en-US" sz="2400" dirty="0">
              <a:solidFill>
                <a:srgbClr val="2B2C30"/>
              </a:solidFill>
            </a:endParaRPr>
          </a:p>
        </p:txBody>
      </p:sp>
      <p:pic>
        <p:nvPicPr>
          <p:cNvPr id="2" name="Picture 1">
            <a:extLst>
              <a:ext uri="{FF2B5EF4-FFF2-40B4-BE49-F238E27FC236}">
                <a16:creationId xmlns:a16="http://schemas.microsoft.com/office/drawing/2014/main" id="{089418ED-256C-20C5-FB42-D0427EC953B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5" y="3429000"/>
            <a:ext cx="2967790" cy="1879600"/>
          </a:xfrm>
          <a:prstGeom prst="rect">
            <a:avLst/>
          </a:prstGeom>
        </p:spPr>
      </p:pic>
    </p:spTree>
    <p:extLst>
      <p:ext uri="{BB962C8B-B14F-4D97-AF65-F5344CB8AC3E}">
        <p14:creationId xmlns:p14="http://schemas.microsoft.com/office/powerpoint/2010/main" val="293526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EA940-A1E4-3671-AF1B-623196CEF04A}"/>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Pasul 7: Creșteți eficiența energetică a echipamentelor dvs. </a:t>
            </a:r>
            <a:endParaRPr lang="ro-RO" noProof="1">
              <a:effectLst/>
            </a:endParaRPr>
          </a:p>
          <a:p>
            <a:endParaRPr lang="ro-RO"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Cum pot crește eficiența energetică a echipamentelor noastre?</a:t>
            </a:r>
            <a:endParaRPr lang="en-US" sz="4000" i="1" dirty="0">
              <a:solidFill>
                <a:schemeClr val="accent2"/>
              </a:solidFill>
            </a:endParaRPr>
          </a:p>
        </p:txBody>
      </p:sp>
    </p:spTree>
    <p:extLst>
      <p:ext uri="{BB962C8B-B14F-4D97-AF65-F5344CB8AC3E}">
        <p14:creationId xmlns:p14="http://schemas.microsoft.com/office/powerpoint/2010/main" val="1471272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B74DF-3C02-EE32-F4ED-907FBA11C4CA}"/>
              </a:ext>
            </a:extLst>
          </p:cNvPr>
          <p:cNvSpPr>
            <a:spLocks noGrp="1"/>
          </p:cNvSpPr>
          <p:nvPr>
            <p:ph type="title" idx="4294967295"/>
          </p:nvPr>
        </p:nvSpPr>
        <p:spPr>
          <a:xfrm>
            <a:off x="838200" y="365125"/>
            <a:ext cx="10993582"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Pasul 7: Creșteți eficiența energetică a echipamentelor dvs.: cum să verificați </a:t>
            </a:r>
            <a:endParaRPr lang="ro-RO" noProof="1">
              <a:effectLst/>
            </a:endParaRPr>
          </a:p>
          <a:p>
            <a:endParaRPr lang="ro-RO"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4741231" y="2385317"/>
            <a:ext cx="6951946" cy="3785652"/>
          </a:xfrm>
          <a:prstGeom prst="rect">
            <a:avLst/>
          </a:prstGeom>
          <a:noFill/>
        </p:spPr>
        <p:txBody>
          <a:bodyPr wrap="square" rtlCol="0">
            <a:spAutoFit/>
          </a:bodyPr>
          <a:lstStyle/>
          <a:p>
            <a:pPr marL="342900" indent="-342900" latinLnBrk="0">
              <a:buFont typeface="Arial" panose="020B0604020202020204" pitchFamily="34" charset="0"/>
              <a:buChar char="•"/>
            </a:pPr>
            <a:r>
              <a:rPr lang="en-US" sz="2000" dirty="0">
                <a:solidFill>
                  <a:srgbClr val="2B2C30"/>
                </a:solidFill>
                <a:ea typeface="Public Sans"/>
              </a:rPr>
              <a:t>Identificați echipamentele învechite și ineficiente din punct de vedere energetic. De exemplu, sistemele de iluminat, aparatele de aer condiționat și utilajele mai vechi pot consuma mult mai multă energie decât modelele mai noi și eficiente din punct de vedere energetic. </a:t>
            </a:r>
          </a:p>
          <a:p>
            <a:pPr marL="342900" indent="-342900" latinLnBrk="0">
              <a:buFont typeface="Arial" panose="020B0604020202020204" pitchFamily="34" charset="0"/>
              <a:buChar char="•"/>
            </a:pPr>
            <a:r>
              <a:rPr lang="en-US" sz="2000" dirty="0">
                <a:solidFill>
                  <a:srgbClr val="2B2C30"/>
                </a:solidFill>
                <a:ea typeface="Public Sans"/>
              </a:rPr>
              <a:t>Înlocuiți, reparați sau modernizați echipamentele cu alternative mai eficiente. De exemplu, puteți utiliza </a:t>
            </a:r>
            <a:r>
              <a:rPr lang="en-US" sz="2000" dirty="0">
                <a:solidFill>
                  <a:srgbClr val="2B2C30"/>
                </a:solidFill>
              </a:rPr>
              <a:t>senzori de mișcare pentru iluminat sau vă puteți asigura că echipamentele trec în modul de economisire a energiei după o anumită perioadă de timp.</a:t>
            </a:r>
          </a:p>
          <a:p>
            <a:pPr marL="342900" indent="-342900" latinLnBrk="0">
              <a:buFont typeface="Arial" panose="020B0604020202020204" pitchFamily="34" charset="0"/>
              <a:buChar char="•"/>
            </a:pPr>
            <a:r>
              <a:rPr lang="en-US" sz="2000" dirty="0">
                <a:solidFill>
                  <a:srgbClr val="2B2C30"/>
                </a:solidFill>
              </a:rPr>
              <a:t>Utilizați </a:t>
            </a:r>
            <a:r>
              <a:rPr lang="en-US" sz="2000" dirty="0">
                <a:solidFill>
                  <a:srgbClr val="2B2C30"/>
                </a:solidFill>
                <a:hlinkClick r:id="rId3"/>
              </a:rPr>
              <a:t>Topten.eu - Cele mai bune produse din Europa </a:t>
            </a:r>
            <a:r>
              <a:rPr lang="en-US" sz="2000" dirty="0">
                <a:solidFill>
                  <a:srgbClr val="2B2C30"/>
                </a:solidFill>
              </a:rPr>
              <a:t>pentru a compara echipamentele actuale cu alte soluții disponibile.</a:t>
            </a:r>
          </a:p>
        </p:txBody>
      </p:sp>
      <p:pic>
        <p:nvPicPr>
          <p:cNvPr id="7" name="Picture 6">
            <a:extLst>
              <a:ext uri="{FF2B5EF4-FFF2-40B4-BE49-F238E27FC236}">
                <a16:creationId xmlns:a16="http://schemas.microsoft.com/office/drawing/2014/main" id="{C1116563-FDEF-FB73-C9A0-A8E4A450157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63" y="2688903"/>
            <a:ext cx="4237973" cy="3178480"/>
          </a:xfrm>
          <a:prstGeom prst="rect">
            <a:avLst/>
          </a:prstGeom>
        </p:spPr>
      </p:pic>
    </p:spTree>
    <p:extLst>
      <p:ext uri="{BB962C8B-B14F-4D97-AF65-F5344CB8AC3E}">
        <p14:creationId xmlns:p14="http://schemas.microsoft.com/office/powerpoint/2010/main" val="12891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241DE-795D-C567-C47E-E5BC41B9D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7B6D9-EB85-F536-8A2F-DF74902AB7E8}"/>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Pasul 8: Optimizați sistemele de încălzire și răcire</a:t>
            </a:r>
            <a:endParaRPr lang="ro-RO" noProof="1">
              <a:effectLst/>
            </a:endParaRPr>
          </a:p>
          <a:p>
            <a:endParaRPr lang="ro-RO" noProof="1"/>
          </a:p>
        </p:txBody>
      </p:sp>
      <p:sp>
        <p:nvSpPr>
          <p:cNvPr id="4" name="TextBox 3">
            <a:extLst>
              <a:ext uri="{FF2B5EF4-FFF2-40B4-BE49-F238E27FC236}">
                <a16:creationId xmlns:a16="http://schemas.microsoft.com/office/drawing/2014/main" id="{CAA81217-758C-DEC5-979B-FB6AA3B244DC}"/>
              </a:ext>
            </a:extLst>
          </p:cNvPr>
          <p:cNvSpPr txBox="1"/>
          <p:nvPr/>
        </p:nvSpPr>
        <p:spPr>
          <a:xfrm>
            <a:off x="1490597" y="3181611"/>
            <a:ext cx="9594937" cy="1569660"/>
          </a:xfrm>
          <a:prstGeom prst="rect">
            <a:avLst/>
          </a:prstGeom>
          <a:noFill/>
        </p:spPr>
        <p:txBody>
          <a:bodyPr wrap="square" rtlCol="0">
            <a:spAutoFit/>
          </a:bodyPr>
          <a:lstStyle/>
          <a:p>
            <a:pPr algn="ctr" latinLnBrk="0"/>
            <a:r>
              <a:rPr lang="en-GB" sz="4800" i="1" noProof="0" dirty="0">
                <a:solidFill>
                  <a:schemeClr val="accent2"/>
                </a:solidFill>
              </a:rPr>
              <a:t>Cum pot optimiza sistemele noastre de încălzire și răcire?</a:t>
            </a:r>
            <a:endParaRPr lang="en-GB" sz="4000" i="1" noProof="0" dirty="0">
              <a:solidFill>
                <a:schemeClr val="accent2"/>
              </a:solidFill>
            </a:endParaRPr>
          </a:p>
        </p:txBody>
      </p:sp>
    </p:spTree>
    <p:extLst>
      <p:ext uri="{BB962C8B-B14F-4D97-AF65-F5344CB8AC3E}">
        <p14:creationId xmlns:p14="http://schemas.microsoft.com/office/powerpoint/2010/main" val="403862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52211-C47C-944B-9A38-CF3AD09FD5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BADE57-0F24-6DE8-030F-5C11D171973D}"/>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Pasul 8: Optimizați sistemele de încălzire și răcire: sfaturi practice</a:t>
            </a:r>
            <a:endParaRPr lang="ro-RO" noProof="1">
              <a:effectLst/>
            </a:endParaRPr>
          </a:p>
          <a:p>
            <a:endParaRPr lang="ro-RO" noProof="1"/>
          </a:p>
        </p:txBody>
      </p:sp>
      <p:sp>
        <p:nvSpPr>
          <p:cNvPr id="4" name="TextBox 3">
            <a:extLst>
              <a:ext uri="{FF2B5EF4-FFF2-40B4-BE49-F238E27FC236}">
                <a16:creationId xmlns:a16="http://schemas.microsoft.com/office/drawing/2014/main" id="{E53D2B15-797D-A347-3C71-3D31DAA7DB47}"/>
              </a:ext>
            </a:extLst>
          </p:cNvPr>
          <p:cNvSpPr txBox="1"/>
          <p:nvPr/>
        </p:nvSpPr>
        <p:spPr>
          <a:xfrm>
            <a:off x="5523978" y="2414790"/>
            <a:ext cx="6137754" cy="3785652"/>
          </a:xfrm>
          <a:prstGeom prst="rect">
            <a:avLst/>
          </a:prstGeom>
          <a:noFill/>
        </p:spPr>
        <p:txBody>
          <a:bodyPr wrap="square" rtlCol="0">
            <a:spAutoFit/>
          </a:bodyPr>
          <a:lstStyle/>
          <a:p>
            <a:pPr latinLnBrk="0"/>
            <a:r>
              <a:rPr lang="en-US" sz="2000" dirty="0">
                <a:solidFill>
                  <a:srgbClr val="2B2C30"/>
                </a:solidFill>
                <a:ea typeface="Public Sans"/>
              </a:rPr>
              <a:t>Sistemele de încălzire și răcire se numără printre cei mai mari consumatori de energie în majoritatea IMM-urilor. </a:t>
            </a:r>
          </a:p>
          <a:p>
            <a:pPr latinLnBrk="0"/>
            <a:endParaRPr lang="en-US" sz="2000" dirty="0">
              <a:solidFill>
                <a:srgbClr val="2B2C30"/>
              </a:solidFill>
              <a:ea typeface="Public Sans"/>
            </a:endParaRPr>
          </a:p>
          <a:p>
            <a:pPr latinLnBrk="0"/>
            <a:r>
              <a:rPr lang="en-US" sz="2000" dirty="0">
                <a:solidFill>
                  <a:srgbClr val="2B2C30"/>
                </a:solidFill>
                <a:ea typeface="Public Sans"/>
              </a:rPr>
              <a:t>Instalarea termostatelor programabile, asigurarea unei întrețineri regulate sau utilizarea de modele eficiente din punct de vedere energetic pot contribui la reducerea consumului. </a:t>
            </a:r>
          </a:p>
          <a:p>
            <a:pPr latinLnBrk="0"/>
            <a:endParaRPr lang="en-US" sz="2000" dirty="0">
              <a:solidFill>
                <a:srgbClr val="2B2C30"/>
              </a:solidFill>
              <a:ea typeface="Public Sans"/>
            </a:endParaRPr>
          </a:p>
          <a:p>
            <a:pPr latinLnBrk="0"/>
            <a:r>
              <a:rPr lang="en-US" sz="2000" dirty="0">
                <a:solidFill>
                  <a:srgbClr val="2B2C30"/>
                </a:solidFill>
                <a:ea typeface="Public Sans"/>
              </a:rPr>
              <a:t>Luați în considerare ajustarea setărilor pentru a vă asigura că încălzirea/răcirea este utilizată numai atunci când este necesar. De exemplu, opriți încălzirea sau aerul condiționat când angajații nu sunt prezenți.</a:t>
            </a:r>
          </a:p>
        </p:txBody>
      </p:sp>
      <p:pic>
        <p:nvPicPr>
          <p:cNvPr id="6" name="Picture 5">
            <a:extLst>
              <a:ext uri="{FF2B5EF4-FFF2-40B4-BE49-F238E27FC236}">
                <a16:creationId xmlns:a16="http://schemas.microsoft.com/office/drawing/2014/main" id="{FE31F232-47D1-275F-5A9E-BCEB8274C5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70" y="2597561"/>
            <a:ext cx="5162764" cy="3429000"/>
          </a:xfrm>
          <a:prstGeom prst="rect">
            <a:avLst/>
          </a:prstGeom>
        </p:spPr>
      </p:pic>
    </p:spTree>
    <p:extLst>
      <p:ext uri="{BB962C8B-B14F-4D97-AF65-F5344CB8AC3E}">
        <p14:creationId xmlns:p14="http://schemas.microsoft.com/office/powerpoint/2010/main" val="189018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DE8E9-0717-7CB6-26BF-44DE671D84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E5B10-9F47-6770-71CF-9229049647D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Pasul 9: Încurajați practicile de economisire a energiei în rândul angajaților</a:t>
            </a:r>
            <a:endParaRPr lang="ro-RO" noProof="1">
              <a:effectLst/>
            </a:endParaRPr>
          </a:p>
          <a:p>
            <a:endParaRPr lang="ro-RO" noProof="1"/>
          </a:p>
        </p:txBody>
      </p:sp>
      <p:sp>
        <p:nvSpPr>
          <p:cNvPr id="4" name="TextBox 3">
            <a:extLst>
              <a:ext uri="{FF2B5EF4-FFF2-40B4-BE49-F238E27FC236}">
                <a16:creationId xmlns:a16="http://schemas.microsoft.com/office/drawing/2014/main" id="{60170677-4FEB-936C-2CE6-08A6124D6C3B}"/>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Cum pot încuraja alte persoane să adopte practici de economisire a energiei?</a:t>
            </a:r>
            <a:endParaRPr lang="en-US" sz="4000" i="1" dirty="0">
              <a:solidFill>
                <a:schemeClr val="accent2"/>
              </a:solidFill>
            </a:endParaRPr>
          </a:p>
        </p:txBody>
      </p:sp>
    </p:spTree>
    <p:extLst>
      <p:ext uri="{BB962C8B-B14F-4D97-AF65-F5344CB8AC3E}">
        <p14:creationId xmlns:p14="http://schemas.microsoft.com/office/powerpoint/2010/main" val="1849599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AB468-2635-DF9A-3F7D-B87BCB0568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598A03-386D-0606-2F85-D80B0384AD83}"/>
              </a:ext>
            </a:extLst>
          </p:cNvPr>
          <p:cNvSpPr>
            <a:spLocks noGrp="1"/>
          </p:cNvSpPr>
          <p:nvPr>
            <p:ph type="title" idx="4294967295"/>
          </p:nvPr>
        </p:nvSpPr>
        <p:spPr>
          <a:xfrm>
            <a:off x="838199" y="365125"/>
            <a:ext cx="10976317"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Pasul 9: Încurajați practicile de economisire a energiei în rândul angajaților: câteva sfaturi</a:t>
            </a:r>
            <a:endParaRPr lang="ro-RO" noProof="1">
              <a:effectLst/>
            </a:endParaRPr>
          </a:p>
          <a:p>
            <a:endParaRPr lang="ro-RO" noProof="1"/>
          </a:p>
        </p:txBody>
      </p:sp>
      <p:sp>
        <p:nvSpPr>
          <p:cNvPr id="4" name="TextBox 3">
            <a:extLst>
              <a:ext uri="{FF2B5EF4-FFF2-40B4-BE49-F238E27FC236}">
                <a16:creationId xmlns:a16="http://schemas.microsoft.com/office/drawing/2014/main" id="{52829A5D-33BC-7C03-2E43-2ED9295807C9}"/>
              </a:ext>
            </a:extLst>
          </p:cNvPr>
          <p:cNvSpPr txBox="1"/>
          <p:nvPr/>
        </p:nvSpPr>
        <p:spPr>
          <a:xfrm>
            <a:off x="4608570" y="2377445"/>
            <a:ext cx="7205946" cy="3785652"/>
          </a:xfrm>
          <a:prstGeom prst="rect">
            <a:avLst/>
          </a:prstGeom>
          <a:noFill/>
        </p:spPr>
        <p:txBody>
          <a:bodyPr wrap="square" rtlCol="0">
            <a:spAutoFit/>
          </a:bodyPr>
          <a:lstStyle/>
          <a:p>
            <a:pPr latinLnBrk="0"/>
            <a:r>
              <a:rPr lang="en-US" sz="2000" dirty="0">
                <a:solidFill>
                  <a:srgbClr val="2B2C30"/>
                </a:solidFill>
                <a:ea typeface="Public Sans"/>
              </a:rPr>
              <a:t>O cultură a conștientizării consumului de energie poate duce la reduceri semnificative ale consumului de energie.</a:t>
            </a:r>
          </a:p>
          <a:p>
            <a:pPr latinLnBrk="0"/>
            <a:endParaRPr lang="en-US" sz="2000" dirty="0">
              <a:solidFill>
                <a:srgbClr val="2B2C30"/>
              </a:solidFill>
              <a:ea typeface="Public Sans"/>
            </a:endParaRPr>
          </a:p>
          <a:p>
            <a:pPr latinLnBrk="0"/>
            <a:r>
              <a:rPr lang="en-US" sz="2000" dirty="0">
                <a:solidFill>
                  <a:srgbClr val="2B2C30"/>
                </a:solidFill>
                <a:ea typeface="Public Sans"/>
              </a:rPr>
              <a:t>Comportamentul angajaților poate avea un impact semnificativ asupra consumului de energie. Încurajați angajații să: </a:t>
            </a:r>
          </a:p>
          <a:p>
            <a:pPr marL="800100" lvl="1" indent="-342900" latinLnBrk="0">
              <a:buFont typeface="Arial" panose="020B0604020202020204" pitchFamily="34" charset="0"/>
              <a:buChar char="•"/>
            </a:pPr>
            <a:r>
              <a:rPr lang="en-US" sz="2000" dirty="0">
                <a:solidFill>
                  <a:srgbClr val="2B2C30"/>
                </a:solidFill>
                <a:ea typeface="Public Sans"/>
              </a:rPr>
              <a:t>Să stingă luminile.</a:t>
            </a:r>
          </a:p>
          <a:p>
            <a:pPr marL="800100" lvl="1" indent="-342900" latinLnBrk="0">
              <a:buFont typeface="Arial" panose="020B0604020202020204" pitchFamily="34" charset="0"/>
              <a:buChar char="•"/>
            </a:pPr>
            <a:r>
              <a:rPr lang="en-US" sz="2000" dirty="0">
                <a:solidFill>
                  <a:srgbClr val="2B2C30"/>
                </a:solidFill>
                <a:ea typeface="Public Sans"/>
              </a:rPr>
              <a:t>Deconecta echipamentele atunci când nu sunt utilizate.</a:t>
            </a:r>
          </a:p>
          <a:p>
            <a:pPr marL="800100" lvl="1" indent="-342900" latinLnBrk="0">
              <a:buFont typeface="Arial" panose="020B0604020202020204" pitchFamily="34" charset="0"/>
              <a:buChar char="•"/>
            </a:pPr>
            <a:r>
              <a:rPr lang="en-US" sz="2000" dirty="0">
                <a:solidFill>
                  <a:srgbClr val="2B2C30"/>
                </a:solidFill>
                <a:ea typeface="Public Sans"/>
              </a:rPr>
              <a:t>Utilizeze setări eficiente din punct de vedere energetic pe computere și imprimante.</a:t>
            </a:r>
          </a:p>
          <a:p>
            <a:pPr lvl="1" latinLnBrk="0"/>
            <a:endParaRPr lang="en-US" sz="2000" dirty="0"/>
          </a:p>
          <a:p>
            <a:pPr latinLnBrk="0"/>
            <a:r>
              <a:rPr lang="en-US" sz="2000" dirty="0">
                <a:solidFill>
                  <a:srgbClr val="2B2C30"/>
                </a:solidFill>
              </a:rPr>
              <a:t>Citiți documentul </a:t>
            </a:r>
            <a:r>
              <a:rPr lang="en-US" sz="2000" dirty="0">
                <a:solidFill>
                  <a:srgbClr val="2B2C30"/>
                </a:solidFill>
                <a:hlinkClick r:id="rId3"/>
              </a:rPr>
              <a:t>„Behavioural Changes” (Schimbări comportamentale) </a:t>
            </a:r>
            <a:r>
              <a:rPr lang="en-US" sz="2000" dirty="0">
                <a:solidFill>
                  <a:srgbClr val="2B2C30"/>
                </a:solidFill>
              </a:rPr>
              <a:t>al Agenției Internaționale </a:t>
            </a:r>
            <a:r>
              <a:rPr lang="en-US" sz="2000" dirty="0" err="1">
                <a:solidFill>
                  <a:srgbClr val="2B2C30"/>
                </a:solidFill>
              </a:rPr>
              <a:t>pentru</a:t>
            </a:r>
            <a:r>
              <a:rPr lang="en-US" sz="2000" dirty="0">
                <a:solidFill>
                  <a:srgbClr val="2B2C30"/>
                </a:solidFill>
              </a:rPr>
              <a:t> Energie (AIE).</a:t>
            </a:r>
          </a:p>
        </p:txBody>
      </p:sp>
      <p:pic>
        <p:nvPicPr>
          <p:cNvPr id="6" name="Picture 5">
            <a:extLst>
              <a:ext uri="{FF2B5EF4-FFF2-40B4-BE49-F238E27FC236}">
                <a16:creationId xmlns:a16="http://schemas.microsoft.com/office/drawing/2014/main" id="{CB593916-F096-DC59-0409-F5E35654DFB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57" y="2837663"/>
            <a:ext cx="4086443" cy="3061547"/>
          </a:xfrm>
          <a:prstGeom prst="rect">
            <a:avLst/>
          </a:prstGeom>
        </p:spPr>
      </p:pic>
    </p:spTree>
    <p:extLst>
      <p:ext uri="{BB962C8B-B14F-4D97-AF65-F5344CB8AC3E}">
        <p14:creationId xmlns:p14="http://schemas.microsoft.com/office/powerpoint/2010/main" val="302482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01088-FC99-5CFA-5A9E-959A03FDB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14304-C8CB-FFCB-2AC9-AE39DA894B5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Pasul 10: Explorați alte resurse</a:t>
            </a:r>
            <a:endParaRPr lang="ro-RO" noProof="1">
              <a:effectLst/>
            </a:endParaRPr>
          </a:p>
          <a:p>
            <a:endParaRPr lang="ro-RO" noProof="1"/>
          </a:p>
        </p:txBody>
      </p:sp>
      <p:sp>
        <p:nvSpPr>
          <p:cNvPr id="4" name="TextBox 3">
            <a:extLst>
              <a:ext uri="{FF2B5EF4-FFF2-40B4-BE49-F238E27FC236}">
                <a16:creationId xmlns:a16="http://schemas.microsoft.com/office/drawing/2014/main" id="{AF077D7F-A7E2-174F-7928-DEC60B56402D}"/>
              </a:ext>
            </a:extLst>
          </p:cNvPr>
          <p:cNvSpPr txBox="1"/>
          <p:nvPr/>
        </p:nvSpPr>
        <p:spPr>
          <a:xfrm>
            <a:off x="1490597" y="3181611"/>
            <a:ext cx="9594937" cy="830997"/>
          </a:xfrm>
          <a:prstGeom prst="rect">
            <a:avLst/>
          </a:prstGeom>
          <a:noFill/>
        </p:spPr>
        <p:txBody>
          <a:bodyPr wrap="square" rtlCol="0">
            <a:spAutoFit/>
          </a:bodyPr>
          <a:lstStyle/>
          <a:p>
            <a:pPr algn="ctr" latinLnBrk="0"/>
            <a:r>
              <a:rPr lang="en-US" sz="4800" i="1" dirty="0">
                <a:solidFill>
                  <a:schemeClr val="accent2"/>
                </a:solidFill>
              </a:rPr>
              <a:t>Unde pot găsi mai multe informații?</a:t>
            </a:r>
            <a:endParaRPr lang="en-US" sz="4000" i="1" dirty="0">
              <a:solidFill>
                <a:schemeClr val="accent2"/>
              </a:solidFill>
            </a:endParaRPr>
          </a:p>
        </p:txBody>
      </p:sp>
    </p:spTree>
    <p:extLst>
      <p:ext uri="{BB962C8B-B14F-4D97-AF65-F5344CB8AC3E}">
        <p14:creationId xmlns:p14="http://schemas.microsoft.com/office/powerpoint/2010/main" val="1153360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9CFD278A-87C6-6AD3-2B11-71DA52D67FCC}"/>
              </a:ext>
            </a:extLst>
          </p:cNvPr>
          <p:cNvSpPr>
            <a:spLocks noGrp="1"/>
          </p:cNvSpPr>
          <p:nvPr>
            <p:ph type="title" idx="4294967295"/>
          </p:nvPr>
        </p:nvSpPr>
        <p:spPr>
          <a:xfrm>
            <a:off x="669874" y="367292"/>
            <a:ext cx="10515600" cy="1325563"/>
          </a:xfrm>
          <a:prstGeom prst="rect">
            <a:avLst/>
          </a:prstGeom>
        </p:spPr>
        <p:txBody>
          <a:bodyPr/>
          <a:lstStyle/>
          <a:p>
            <a:pPr rtl="0" eaLnBrk="1" latinLnBrk="0" hangingPunct="1"/>
            <a:r>
              <a:rPr lang="ro-RO" sz="2800" b="1" kern="1200" noProof="1">
                <a:solidFill>
                  <a:schemeClr val="tx2"/>
                </a:solidFill>
                <a:effectLst/>
                <a:latin typeface="Calibri" panose="020F0502020204030204" pitchFamily="34" charset="0"/>
                <a:ea typeface="+mn-ea"/>
                <a:cs typeface="+mn-cs"/>
              </a:rPr>
              <a:t>Pași următori: Alte resurse</a:t>
            </a:r>
            <a:endParaRPr lang="ro-RO" noProof="1">
              <a:solidFill>
                <a:schemeClr val="tx2"/>
              </a:solidFill>
              <a:effectLst/>
            </a:endParaRPr>
          </a:p>
          <a:p>
            <a:endParaRPr lang="ro-RO" noProof="1">
              <a:solidFill>
                <a:schemeClr val="tx2"/>
              </a:solidFill>
            </a:endParaRP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Dacă doriți să aflați mai multe despre eficiența energetică, următoarele resurse vă pot fi utile: </a:t>
            </a:r>
          </a:p>
        </p:txBody>
      </p:sp>
      <p:sp>
        <p:nvSpPr>
          <p:cNvPr id="29" name="TextBox 28">
            <a:extLst>
              <a:ext uri="{FF2B5EF4-FFF2-40B4-BE49-F238E27FC236}">
                <a16:creationId xmlns:a16="http://schemas.microsoft.com/office/drawing/2014/main" id="{4ECDE187-04E2-45C2-AB71-3163282F7484}"/>
              </a:ext>
            </a:extLst>
          </p:cNvPr>
          <p:cNvSpPr txBox="1"/>
          <p:nvPr/>
        </p:nvSpPr>
        <p:spPr>
          <a:xfrm>
            <a:off x="1017740" y="3571951"/>
            <a:ext cx="2175491" cy="1477328"/>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rPr>
              <a:t>Citiți </a:t>
            </a:r>
            <a:r>
              <a:rPr lang="en-US" altLang="ko-KR" dirty="0" err="1">
                <a:solidFill>
                  <a:srgbClr val="373737"/>
                </a:solidFill>
                <a:ea typeface="맑은 고딕"/>
              </a:rPr>
              <a:t>articolul</a:t>
            </a:r>
            <a:r>
              <a:rPr lang="en-US" altLang="ko-KR" dirty="0">
                <a:solidFill>
                  <a:srgbClr val="373737"/>
                </a:solidFill>
                <a:ea typeface="맑은 고딕"/>
              </a:rPr>
              <a:t> </a:t>
            </a:r>
            <a:r>
              <a:rPr lang="en-US" altLang="ko-KR" i="1" dirty="0">
                <a:solidFill>
                  <a:srgbClr val="373737"/>
                </a:solidFill>
                <a:ea typeface="맑은 고딕"/>
                <a:hlinkClick r:id="rId3"/>
              </a:rPr>
              <a:t>„</a:t>
            </a:r>
            <a:r>
              <a:rPr lang="en-US" altLang="ko-KR" i="1" dirty="0" err="1">
                <a:solidFill>
                  <a:srgbClr val="373737"/>
                </a:solidFill>
                <a:ea typeface="맑은 고딕"/>
                <a:hlinkClick r:id="rId3"/>
              </a:rPr>
              <a:t>Făcând</a:t>
            </a:r>
            <a:r>
              <a:rPr lang="en-US" altLang="ko-KR" i="1" dirty="0">
                <a:solidFill>
                  <a:srgbClr val="373737"/>
                </a:solidFill>
                <a:ea typeface="맑은 고딕"/>
                <a:hlinkClick r:id="rId3"/>
              </a:rPr>
              <a:t> </a:t>
            </a:r>
            <a:r>
              <a:rPr lang="en-US" altLang="ko-KR" i="1" dirty="0" err="1">
                <a:solidFill>
                  <a:srgbClr val="373737"/>
                </a:solidFill>
                <a:ea typeface="맑은 고딕"/>
                <a:hlinkClick r:id="rId3"/>
              </a:rPr>
              <a:t>față</a:t>
            </a:r>
            <a:r>
              <a:rPr lang="en-US" altLang="ko-KR" i="1" dirty="0">
                <a:solidFill>
                  <a:srgbClr val="373737"/>
                </a:solidFill>
                <a:ea typeface="맑은 고딕"/>
                <a:hlinkClick r:id="rId3"/>
              </a:rPr>
              <a:t> </a:t>
            </a:r>
            <a:r>
              <a:rPr lang="en-US" altLang="ko-KR" i="1" dirty="0" err="1">
                <a:solidFill>
                  <a:srgbClr val="373737"/>
                </a:solidFill>
                <a:ea typeface="맑은 고딕"/>
                <a:hlinkClick r:id="rId3"/>
              </a:rPr>
              <a:t>crizei</a:t>
            </a:r>
            <a:r>
              <a:rPr lang="en-US" altLang="ko-KR" i="1" dirty="0">
                <a:solidFill>
                  <a:srgbClr val="373737"/>
                </a:solidFill>
                <a:ea typeface="맑은 고딕"/>
                <a:hlinkClick r:id="rId3"/>
              </a:rPr>
              <a:t>: </a:t>
            </a:r>
            <a:r>
              <a:rPr lang="en-US" altLang="ko-KR" i="1" dirty="0" err="1">
                <a:solidFill>
                  <a:srgbClr val="373737"/>
                </a:solidFill>
                <a:ea typeface="맑은 고딕"/>
                <a:hlinkClick r:id="rId3"/>
              </a:rPr>
              <a:t>creșterea</a:t>
            </a:r>
            <a:r>
              <a:rPr lang="en-US" altLang="ko-KR" i="1" dirty="0">
                <a:solidFill>
                  <a:srgbClr val="373737"/>
                </a:solidFill>
                <a:ea typeface="맑은 고딕"/>
                <a:hlinkClick r:id="rId3"/>
              </a:rPr>
              <a:t> </a:t>
            </a:r>
            <a:r>
              <a:rPr lang="en-US" altLang="ko-KR" i="1" dirty="0" err="1">
                <a:solidFill>
                  <a:srgbClr val="373737"/>
                </a:solidFill>
                <a:ea typeface="맑은 고딕"/>
                <a:hlinkClick r:id="rId3"/>
              </a:rPr>
              <a:t>rezilienței</a:t>
            </a:r>
            <a:r>
              <a:rPr lang="en-US" altLang="ko-KR" i="1" dirty="0">
                <a:solidFill>
                  <a:srgbClr val="373737"/>
                </a:solidFill>
                <a:ea typeface="맑은 고딕"/>
                <a:hlinkClick r:id="rId3"/>
              </a:rPr>
              <a:t> IMM-</a:t>
            </a:r>
            <a:r>
              <a:rPr lang="en-US" altLang="ko-KR" i="1" dirty="0" err="1">
                <a:solidFill>
                  <a:srgbClr val="373737"/>
                </a:solidFill>
                <a:ea typeface="맑은 고딕"/>
                <a:hlinkClick r:id="rId3"/>
              </a:rPr>
              <a:t>urilor</a:t>
            </a:r>
            <a:r>
              <a:rPr lang="en-US" altLang="ko-KR" i="1" dirty="0">
                <a:solidFill>
                  <a:srgbClr val="373737"/>
                </a:solidFill>
                <a:ea typeface="맑은 고딕"/>
                <a:hlinkClick r:id="rId3"/>
              </a:rPr>
              <a:t> </a:t>
            </a:r>
            <a:r>
              <a:rPr lang="en-US" altLang="ko-KR" i="1" dirty="0" err="1">
                <a:solidFill>
                  <a:srgbClr val="373737"/>
                </a:solidFill>
                <a:ea typeface="맑은 고딕"/>
                <a:hlinkClick r:id="rId3"/>
              </a:rPr>
              <a:t>prin</a:t>
            </a:r>
            <a:r>
              <a:rPr lang="en-US" altLang="ko-KR" i="1" dirty="0">
                <a:solidFill>
                  <a:srgbClr val="373737"/>
                </a:solidFill>
                <a:ea typeface="맑은 고딕"/>
                <a:hlinkClick r:id="rId3"/>
              </a:rPr>
              <a:t> </a:t>
            </a:r>
            <a:r>
              <a:rPr lang="en-US" altLang="ko-KR" i="1" dirty="0" err="1">
                <a:solidFill>
                  <a:srgbClr val="373737"/>
                </a:solidFill>
                <a:ea typeface="맑은 고딕"/>
                <a:hlinkClick r:id="rId3"/>
              </a:rPr>
              <a:t>eficiență</a:t>
            </a:r>
            <a:r>
              <a:rPr lang="en-US" altLang="ko-KR" i="1" dirty="0">
                <a:solidFill>
                  <a:srgbClr val="373737"/>
                </a:solidFill>
                <a:ea typeface="맑은 고딕"/>
                <a:hlinkClick r:id="rId3"/>
              </a:rPr>
              <a:t> </a:t>
            </a:r>
            <a:r>
              <a:rPr lang="en-US" altLang="ko-KR" i="1" dirty="0" err="1">
                <a:solidFill>
                  <a:srgbClr val="373737"/>
                </a:solidFill>
                <a:ea typeface="맑은 고딕"/>
                <a:hlinkClick r:id="rId3"/>
              </a:rPr>
              <a:t>energetică</a:t>
            </a:r>
            <a:r>
              <a:rPr lang="en-US" altLang="ko-KR" i="1" dirty="0">
                <a:solidFill>
                  <a:srgbClr val="373737"/>
                </a:solidFill>
                <a:ea typeface="맑은 고딕"/>
              </a:rPr>
              <a:t>”.</a:t>
            </a:r>
            <a:endParaRPr lang="ko-KR" altLang="en-US"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27649" y="3542123"/>
            <a:ext cx="2364667" cy="2031325"/>
          </a:xfrm>
          <a:prstGeom prst="rect">
            <a:avLst/>
          </a:prstGeom>
          <a:noFill/>
        </p:spPr>
        <p:txBody>
          <a:bodyPr wrap="square" rtlCol="0" anchor="t" anchorCtr="0">
            <a:spAutoFit/>
          </a:bodyPr>
          <a:lstStyle/>
          <a:p>
            <a:pPr algn="ctr"/>
            <a:r>
              <a:rPr lang="en-US" altLang="ko-KR" dirty="0">
                <a:solidFill>
                  <a:srgbClr val="373737"/>
                </a:solidFill>
                <a:ea typeface="맑은 고딕"/>
              </a:rPr>
              <a:t> Parcurgeți cursul</a:t>
            </a:r>
            <a:r>
              <a:rPr lang="en-US" altLang="ko-KR" i="1" dirty="0">
                <a:solidFill>
                  <a:srgbClr val="373737"/>
                </a:solidFill>
                <a:ea typeface="맑은 고딕"/>
              </a:rPr>
              <a:t> digital</a:t>
            </a:r>
            <a:r>
              <a:rPr lang="en-US" altLang="ko-KR" dirty="0">
                <a:solidFill>
                  <a:srgbClr val="373737"/>
                </a:solidFill>
                <a:ea typeface="맑은 고딕"/>
              </a:rPr>
              <a:t>de 30 de minute al Every1, intitulat </a:t>
            </a:r>
            <a:r>
              <a:rPr lang="en-US" altLang="ko-KR" i="1" dirty="0">
                <a:solidFill>
                  <a:srgbClr val="373737"/>
                </a:solidFill>
                <a:ea typeface="맑은 고딕"/>
              </a:rPr>
              <a:t>„Noțiuni esențiale despre energie”, </a:t>
            </a:r>
            <a:r>
              <a:rPr lang="en-US" altLang="ko-KR" dirty="0">
                <a:solidFill>
                  <a:srgbClr val="373737"/>
                </a:solidFill>
                <a:ea typeface="맑은 고딕"/>
              </a:rPr>
              <a:t>pe tema </a:t>
            </a:r>
            <a:r>
              <a:rPr lang="en-US" altLang="ko-KR" dirty="0">
                <a:solidFill>
                  <a:srgbClr val="373737"/>
                </a:solidFill>
                <a:ea typeface="맑은 고딕"/>
                <a:hlinkClick r:id="rId4"/>
              </a:rPr>
              <a:t>consumului de energie</a:t>
            </a:r>
            <a:r>
              <a:rPr lang="en-US" altLang="ko-KR" dirty="0">
                <a:solidFill>
                  <a:srgbClr val="373737"/>
                </a:solidFill>
                <a:ea typeface="맑은 고딕"/>
              </a:rPr>
              <a:t>.</a:t>
            </a:r>
            <a:endParaRPr lang="ko-KR" altLang="en-US" dirty="0">
              <a:solidFill>
                <a:srgbClr val="373737"/>
              </a:solidFill>
              <a:ea typeface="맑은 고딕"/>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829571"/>
            <a:ext cx="2338969" cy="1477328"/>
          </a:xfrm>
          <a:prstGeom prst="rect">
            <a:avLst/>
          </a:prstGeom>
          <a:noFill/>
        </p:spPr>
        <p:txBody>
          <a:bodyPr wrap="square" rtlCol="0" anchor="t" anchorCtr="0">
            <a:spAutoFit/>
          </a:bodyPr>
          <a:lstStyle/>
          <a:p>
            <a:pPr algn="ctr"/>
            <a:r>
              <a:rPr lang="en-US" altLang="ko-KR" dirty="0">
                <a:solidFill>
                  <a:srgbClr val="373737"/>
                </a:solidFill>
              </a:rPr>
              <a:t>Citiți articolul </a:t>
            </a:r>
            <a:r>
              <a:rPr lang="en-US" altLang="ko-KR" i="1" dirty="0">
                <a:solidFill>
                  <a:srgbClr val="373737"/>
                </a:solidFill>
                <a:hlinkClick r:id="rId5"/>
              </a:rPr>
              <a:t>Beneficiile îmbunătățirii eficienței energetice pentru întreprinderi</a:t>
            </a:r>
            <a:r>
              <a:rPr lang="en-US" altLang="ko-KR" i="1" dirty="0">
                <a:solidFill>
                  <a:srgbClr val="373737"/>
                </a:solidFill>
              </a:rPr>
              <a:t>.</a:t>
            </a:r>
            <a:endParaRPr lang="ko-KR" altLang="en-US"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055099" y="3223947"/>
            <a:ext cx="2195593" cy="2308324"/>
          </a:xfrm>
          <a:prstGeom prst="rect">
            <a:avLst/>
          </a:prstGeom>
          <a:noFill/>
        </p:spPr>
        <p:txBody>
          <a:bodyPr wrap="square" rtlCol="0" anchor="t" anchorCtr="0">
            <a:spAutoFit/>
          </a:bodyPr>
          <a:lstStyle/>
          <a:p>
            <a:pPr algn="ctr"/>
            <a:r>
              <a:rPr lang="en-US" altLang="ko-KR" dirty="0">
                <a:solidFill>
                  <a:srgbClr val="373737"/>
                </a:solidFill>
                <a:ea typeface="맑은 고딕"/>
              </a:rPr>
              <a:t>Parcurgeți cursul</a:t>
            </a:r>
            <a:r>
              <a:rPr lang="en-US" altLang="ko-KR" i="1" dirty="0">
                <a:solidFill>
                  <a:srgbClr val="373737"/>
                </a:solidFill>
                <a:ea typeface="맑은 고딕"/>
              </a:rPr>
              <a:t> digital</a:t>
            </a:r>
            <a:r>
              <a:rPr lang="en-US" altLang="ko-KR" dirty="0">
                <a:solidFill>
                  <a:srgbClr val="373737"/>
                </a:solidFill>
                <a:ea typeface="맑은 고딕"/>
              </a:rPr>
              <a:t> de 30 de minute al Every1</a:t>
            </a:r>
            <a:r>
              <a:rPr lang="en-GB" altLang="ko-KR" dirty="0">
                <a:solidFill>
                  <a:srgbClr val="373737"/>
                </a:solidFill>
                <a:ea typeface="맑은 고딕"/>
                <a:hlinkClick r:id="rId6"/>
              </a:rPr>
              <a:t>, </a:t>
            </a:r>
            <a:r>
              <a:rPr lang="en-US" altLang="ko-KR" i="1" dirty="0" err="1">
                <a:solidFill>
                  <a:srgbClr val="373737"/>
                </a:solidFill>
                <a:ea typeface="맑은 고딕"/>
              </a:rPr>
              <a:t>intitulat</a:t>
            </a:r>
            <a:r>
              <a:rPr lang="en-US" altLang="ko-KR" i="1" dirty="0">
                <a:solidFill>
                  <a:srgbClr val="373737"/>
                </a:solidFill>
                <a:ea typeface="맑은 고딕"/>
              </a:rPr>
              <a:t> </a:t>
            </a:r>
            <a:r>
              <a:rPr lang="en-GB" altLang="ko-KR" dirty="0">
                <a:solidFill>
                  <a:srgbClr val="373737"/>
                </a:solidFill>
                <a:ea typeface="맑은 고딕"/>
                <a:hlinkClick r:id="rId6"/>
              </a:rPr>
              <a:t>„</a:t>
            </a:r>
            <a:r>
              <a:rPr lang="en-GB" altLang="ko-KR" dirty="0" err="1">
                <a:solidFill>
                  <a:srgbClr val="373737"/>
                </a:solidFill>
                <a:ea typeface="맑은 고딕"/>
                <a:hlinkClick r:id="rId6"/>
              </a:rPr>
              <a:t>Confidențialitate</a:t>
            </a:r>
            <a:r>
              <a:rPr lang="en-GB" altLang="ko-KR" dirty="0">
                <a:solidFill>
                  <a:srgbClr val="373737"/>
                </a:solidFill>
                <a:ea typeface="맑은 고딕"/>
                <a:hlinkClick r:id="rId6"/>
              </a:rPr>
              <a:t>, siguranță și securitate în peisajul energetic digital”.</a:t>
            </a:r>
            <a:endParaRPr lang="ko-KR" altLang="en-US" dirty="0">
              <a:solidFill>
                <a:srgbClr val="373737"/>
              </a:solidFill>
            </a:endParaRPr>
          </a:p>
        </p:txBody>
      </p:sp>
    </p:spTree>
    <p:extLst>
      <p:ext uri="{BB962C8B-B14F-4D97-AF65-F5344CB8AC3E}">
        <p14:creationId xmlns:p14="http://schemas.microsoft.com/office/powerpoint/2010/main" val="418412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1B6CAC-2B2C-3096-6D3B-A93A139BE44F}"/>
              </a:ext>
            </a:extLst>
          </p:cNvPr>
          <p:cNvSpPr>
            <a:spLocks noGrp="1"/>
          </p:cNvSpPr>
          <p:nvPr>
            <p:ph type="title" idx="4294967295"/>
          </p:nvPr>
        </p:nvSpPr>
        <p:spPr>
          <a:xfrm>
            <a:off x="131618" y="1279525"/>
            <a:ext cx="10515600" cy="1325563"/>
          </a:xfrm>
          <a:prstGeom prst="rect">
            <a:avLst/>
          </a:prstGeom>
        </p:spPr>
        <p:txBody>
          <a:bodyPr/>
          <a:lstStyle/>
          <a:p>
            <a:pPr rtl="0" eaLnBrk="1" latinLnBrk="1" hangingPunct="1"/>
            <a:r>
              <a:rPr lang="ro-RO"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Mulțumiri 1</a:t>
            </a:r>
            <a:endParaRPr lang="ro-RO" noProof="1">
              <a:effectLst/>
            </a:endParaRPr>
          </a:p>
          <a:p>
            <a:endParaRPr lang="ro-RO"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46322" y="197346"/>
            <a:ext cx="7540670" cy="5940088"/>
          </a:xfrm>
          <a:prstGeom prst="rect">
            <a:avLst/>
          </a:prstGeom>
          <a:noFill/>
        </p:spPr>
        <p:txBody>
          <a:bodyPr wrap="square" lIns="91440" tIns="45720" rIns="91440" bIns="45720" rtlCol="0" anchor="t">
            <a:spAutoFit/>
          </a:bodyPr>
          <a:lstStyle/>
          <a:p>
            <a:pPr latinLnBrk="0"/>
            <a:r>
              <a:rPr lang="en-GB" sz="1600" i="1" dirty="0"/>
              <a:t>Economisirea energiei și creșterea eficienței energetice a afacerii dvs.: 10 pași simpli </a:t>
            </a:r>
            <a:r>
              <a:rPr lang="en-GB" sz="1600" dirty="0"/>
              <a:t>include adaptări în pașii 3, 4, 5 și 6 ale materialului selectat din documentul Comisiei Europene </a:t>
            </a:r>
            <a:r>
              <a:rPr lang="en-GB" sz="1600" i="1" dirty="0">
                <a:hlinkClick r:id="rId3"/>
              </a:rPr>
              <a:t>„Coping with the crisis: Increasing resilience in SMEs through energy efficiency</a:t>
            </a:r>
            <a:r>
              <a:rPr lang="en-GB" sz="1600" dirty="0"/>
              <a:t>” („Făcând față crizei: </a:t>
            </a:r>
            <a:r>
              <a:rPr lang="en-GB" sz="1600" i="1" dirty="0">
                <a:hlinkClick r:id="rId3"/>
              </a:rPr>
              <a:t>creșterea rezilienței IMM-urilor prin eficiență </a:t>
            </a:r>
            <a:r>
              <a:rPr lang="en-GB" sz="1600" dirty="0"/>
              <a:t>energetică”) (denumit în continuare „Lucrarea originală”), care este licențiat </a:t>
            </a:r>
            <a:r>
              <a:rPr lang="en-GB" sz="1600" dirty="0">
                <a:hlinkClick r:id="rId4"/>
              </a:rPr>
              <a:t>CC BY 4.0</a:t>
            </a:r>
            <a:r>
              <a:rPr lang="en-GB" sz="1600" dirty="0"/>
              <a:t>. </a:t>
            </a:r>
          </a:p>
          <a:p>
            <a:pPr latinLnBrk="0"/>
            <a:r>
              <a:rPr lang="en-GB" sz="1600" dirty="0"/>
              <a:t>Această adaptare este realizată și publicată de Every1 Project („Adaptatorul”) și licențiată </a:t>
            </a:r>
            <a:r>
              <a:rPr lang="en-GB" sz="1600" dirty="0">
                <a:hlinkClick r:id="rId5"/>
              </a:rPr>
              <a:t>CC BY-SA 4.0</a:t>
            </a:r>
            <a:r>
              <a:rPr lang="en-GB" sz="1600" dirty="0"/>
              <a:t>, cu excepția cazului în care se specifică altfel. </a:t>
            </a:r>
          </a:p>
          <a:p>
            <a:pPr latinLnBrk="0"/>
            <a:endParaRPr lang="en-GB" sz="1600" dirty="0"/>
          </a:p>
          <a:p>
            <a:pPr latinLnBrk="0"/>
            <a:r>
              <a:rPr lang="en-GB" sz="1600" dirty="0"/>
              <a:t>Imaginile utilizate în această prezentare sunt următoarele: </a:t>
            </a:r>
          </a:p>
          <a:p>
            <a:pPr latinLnBrk="0"/>
            <a:endParaRPr lang="en-GB" sz="1600" dirty="0"/>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Imaginea de copertă: </a:t>
            </a:r>
            <a:r>
              <a:rPr lang="en-GB" sz="1600" dirty="0">
                <a:solidFill>
                  <a:srgbClr val="242424"/>
                </a:solidFill>
                <a:ea typeface="Public Sans"/>
                <a:cs typeface="Public Sans"/>
                <a:sym typeface="Public Sans"/>
                <a:hlinkClick r:id="rId6"/>
              </a:rPr>
              <a:t>Facturi de energie electrică cu bec și calculator </a:t>
            </a:r>
            <a:r>
              <a:rPr lang="en-GB" sz="1600" dirty="0">
                <a:solidFill>
                  <a:srgbClr val="242424"/>
                </a:solidFill>
                <a:ea typeface="Public Sans"/>
                <a:cs typeface="Public Sans"/>
                <a:sym typeface="Public Sans"/>
              </a:rPr>
              <a:t>de </a:t>
            </a:r>
            <a:r>
              <a:rPr lang="en-GB" sz="1600" dirty="0" err="1">
                <a:solidFill>
                  <a:srgbClr val="242424"/>
                </a:solidFill>
                <a:ea typeface="Public Sans"/>
                <a:cs typeface="Public Sans"/>
                <a:sym typeface="Public Sans"/>
              </a:rPr>
              <a:t>Uswitch.com </a:t>
            </a:r>
            <a:r>
              <a:rPr lang="en-GB" sz="1600" dirty="0">
                <a:solidFill>
                  <a:srgbClr val="242424"/>
                </a:solidFill>
                <a:ea typeface="Public Sans"/>
                <a:cs typeface="Public Sans"/>
                <a:sym typeface="Public Sans"/>
              </a:rPr>
              <a:t>Images este </a:t>
            </a:r>
            <a:r>
              <a:rPr lang="en-GB" sz="1600" dirty="0">
                <a:solidFill>
                  <a:srgbClr val="242424"/>
                </a:solidFill>
              </a:rPr>
              <a:t>licențiată </a:t>
            </a:r>
            <a:r>
              <a:rPr lang="en-GB" sz="1600" noProof="0" dirty="0">
                <a:solidFill>
                  <a:schemeClr val="dk1"/>
                </a:solidFill>
                <a:ea typeface="Public Sans"/>
                <a:cs typeface="Public Sans"/>
                <a:sym typeface="Public Sans"/>
                <a:hlinkClick r:id="rId7"/>
              </a:rPr>
              <a:t>CC BY 2.0</a:t>
            </a:r>
            <a:r>
              <a:rPr lang="en-GB" sz="1600" dirty="0">
                <a:solidFill>
                  <a:srgbClr val="242424"/>
                </a:solidFill>
              </a:rPr>
              <a:t>. </a:t>
            </a:r>
            <a:r>
              <a:rPr lang="en-GB" sz="1600" b="0" i="0" dirty="0">
                <a:solidFill>
                  <a:srgbClr val="242424"/>
                </a:solidFill>
                <a:effectLst/>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Imagine text introducere: </a:t>
            </a:r>
            <a:r>
              <a:rPr lang="en-US" sz="1600" i="1" dirty="0">
                <a:solidFill>
                  <a:schemeClr val="dk1"/>
                </a:solidFill>
                <a:ea typeface="Public Sans"/>
                <a:cs typeface="Public Sans"/>
                <a:sym typeface="Public Sans"/>
              </a:rPr>
              <a:t>Hârtie lângă </a:t>
            </a:r>
            <a:r>
              <a:rPr lang="en-US" sz="1600" i="1" dirty="0" err="1">
                <a:solidFill>
                  <a:schemeClr val="dk1"/>
                </a:solidFill>
                <a:ea typeface="Public Sans"/>
                <a:cs typeface="Public Sans"/>
                <a:sym typeface="Public Sans"/>
              </a:rPr>
              <a:t>Macbook </a:t>
            </a:r>
            <a:r>
              <a:rPr lang="en-US" sz="1600" dirty="0">
                <a:solidFill>
                  <a:schemeClr val="dk1"/>
                </a:solidFill>
                <a:ea typeface="Public Sans"/>
                <a:cs typeface="Public Sans"/>
                <a:sym typeface="Public Sans"/>
              </a:rPr>
              <a:t>de </a:t>
            </a:r>
            <a:r>
              <a:rPr lang="en-US" sz="1600" u="sng" dirty="0">
                <a:solidFill>
                  <a:schemeClr val="dk1"/>
                </a:solidFill>
                <a:ea typeface="Public Sans"/>
                <a:cs typeface="Public Sans"/>
                <a:sym typeface="Public Sans"/>
                <a:hlinkClick r:id="rId8">
                  <a:extLst>
                    <a:ext uri="{A12FA001-AC4F-418D-AE19-62706E023703}">
                      <ahyp:hlinkClr xmlns:ahyp="http://schemas.microsoft.com/office/drawing/2018/hyperlinkcolor" val="tx"/>
                    </a:ext>
                  </a:extLst>
                </a:hlinkClick>
              </a:rPr>
              <a:t>Lukas pe Pexels.com</a:t>
            </a:r>
            <a:endParaRPr lang="en-US" sz="16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cs typeface="Public Sans"/>
                <a:sym typeface="Public Sans"/>
              </a:rPr>
              <a:t>Pasul 1: Noțiuni introductive: Ce trebuie să știu?: </a:t>
            </a:r>
            <a:r>
              <a:rPr lang="en-US" sz="1600" i="1" dirty="0">
                <a:solidFill>
                  <a:schemeClr val="dk1"/>
                </a:solidFill>
                <a:cs typeface="Public Sans"/>
                <a:sym typeface="Public Sans"/>
              </a:rPr>
              <a:t>Prize negre </a:t>
            </a:r>
            <a:r>
              <a:rPr lang="en-US" sz="1600" dirty="0">
                <a:solidFill>
                  <a:schemeClr val="dk1"/>
                </a:solidFill>
                <a:cs typeface="Public Sans"/>
                <a:sym typeface="Public Sans"/>
              </a:rPr>
              <a:t>de </a:t>
            </a:r>
            <a:r>
              <a:rPr lang="en-US" sz="1600" u="sng" dirty="0">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Castorly Stock pe Pexels.com</a:t>
            </a:r>
            <a:endParaRPr lang="en-US" sz="16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Pasul 2: Noțiuni introductive: Care sunt costurile și beneficiile unei eficiențe energetice mai bune?: </a:t>
            </a:r>
            <a:r>
              <a:rPr lang="en-US" sz="1600" dirty="0">
                <a:solidFill>
                  <a:schemeClr val="dk1"/>
                </a:solidFill>
                <a:ea typeface="Public Sans"/>
                <a:cs typeface="Public Sans"/>
                <a:sym typeface="Public Sans"/>
                <a:hlinkClick r:id="rId10"/>
              </a:rPr>
              <a:t>Echilibrare </a:t>
            </a:r>
            <a:r>
              <a:rPr lang="en-US" sz="1600" dirty="0">
                <a:solidFill>
                  <a:schemeClr val="dk1"/>
                </a:solidFill>
                <a:ea typeface="Public Sans"/>
                <a:cs typeface="Public Sans"/>
                <a:sym typeface="Public Sans"/>
              </a:rPr>
              <a:t>de Scouse Smurf este licențiată </a:t>
            </a:r>
            <a:r>
              <a:rPr lang="en-US" sz="1600" dirty="0">
                <a:solidFill>
                  <a:schemeClr val="dk1"/>
                </a:solidFill>
                <a:ea typeface="Public Sans"/>
                <a:cs typeface="Public Sans"/>
                <a:sym typeface="Public Sans"/>
                <a:hlinkClick r:id="rId11"/>
              </a:rPr>
              <a:t>CC BY-ND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Pasul 3: Efectuarea unui audit energetic: </a:t>
            </a:r>
            <a:r>
              <a:rPr lang="en-US" sz="1600" dirty="0">
                <a:solidFill>
                  <a:schemeClr val="dk1"/>
                </a:solidFill>
                <a:ea typeface="Public Sans"/>
                <a:cs typeface="Public Sans"/>
                <a:sym typeface="Public Sans"/>
                <a:hlinkClick r:id="rId12"/>
              </a:rPr>
              <a:t>Audit energetic </a:t>
            </a:r>
            <a:r>
              <a:rPr lang="en-US" sz="1600" dirty="0">
                <a:solidFill>
                  <a:schemeClr val="dk1"/>
                </a:solidFill>
                <a:ea typeface="Public Sans"/>
                <a:cs typeface="Public Sans"/>
                <a:sym typeface="Public Sans"/>
              </a:rPr>
              <a:t>de EE image database este licențiat </a:t>
            </a:r>
            <a:r>
              <a:rPr lang="en-US" sz="1600" dirty="0">
                <a:solidFill>
                  <a:schemeClr val="dk1"/>
                </a:solidFill>
                <a:ea typeface="Public Sans"/>
                <a:cs typeface="Public Sans"/>
                <a:sym typeface="Public Sans"/>
                <a:hlinkClick r:id="rId13"/>
              </a:rPr>
              <a:t>CC BY-NC 2.0</a:t>
            </a:r>
            <a:r>
              <a:rPr lang="en-US" sz="16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Pasul 4: Instalarea unui contor inteligent: </a:t>
            </a:r>
            <a:r>
              <a:rPr lang="en-US" sz="1600" dirty="0">
                <a:solidFill>
                  <a:schemeClr val="dk1"/>
                </a:solidFill>
                <a:ea typeface="Public Sans"/>
                <a:cs typeface="Public Sans"/>
                <a:sym typeface="Public Sans"/>
                <a:hlinkClick r:id="rId14"/>
              </a:rPr>
              <a:t>Contor inteligent British Gas </a:t>
            </a:r>
            <a:r>
              <a:rPr lang="en-US" sz="1600" dirty="0">
                <a:solidFill>
                  <a:schemeClr val="dk1"/>
                </a:solidFill>
                <a:ea typeface="Public Sans"/>
                <a:cs typeface="Public Sans"/>
                <a:sym typeface="Public Sans"/>
              </a:rPr>
              <a:t>de </a:t>
            </a:r>
            <a:r>
              <a:rPr lang="en-US" sz="1600" dirty="0" err="1">
                <a:solidFill>
                  <a:schemeClr val="dk1"/>
                </a:solidFill>
                <a:ea typeface="Public Sans"/>
                <a:cs typeface="Public Sans"/>
                <a:sym typeface="Public Sans"/>
              </a:rPr>
              <a:t>SlipStreamJC </a:t>
            </a:r>
            <a:r>
              <a:rPr lang="en-US" sz="1600" dirty="0">
                <a:solidFill>
                  <a:schemeClr val="dk1"/>
                </a:solidFill>
                <a:ea typeface="Public Sans"/>
                <a:cs typeface="Public Sans"/>
                <a:sym typeface="Public Sans"/>
              </a:rPr>
              <a:t>este licențiat </a:t>
            </a:r>
            <a:r>
              <a:rPr lang="en-US" sz="1600" dirty="0">
                <a:solidFill>
                  <a:schemeClr val="dk1"/>
                </a:solidFill>
                <a:ea typeface="Public Sans"/>
                <a:cs typeface="Public Sans"/>
                <a:sym typeface="Public Sans"/>
                <a:hlinkClick r:id="rId13"/>
              </a:rPr>
              <a:t>CC BY-NC 2.0</a:t>
            </a:r>
            <a:r>
              <a:rPr lang="en-US" sz="16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Pasul 5: Identificarea consumului de energie electrică pe dispozitiv: </a:t>
            </a:r>
            <a:r>
              <a:rPr lang="en-US" sz="1600" dirty="0">
                <a:solidFill>
                  <a:schemeClr val="dk1"/>
                </a:solidFill>
                <a:ea typeface="Public Sans"/>
                <a:cs typeface="Public Sans"/>
                <a:sym typeface="Public Sans"/>
                <a:hlinkClick r:id="rId15"/>
              </a:rPr>
              <a:t>Energy </a:t>
            </a:r>
            <a:r>
              <a:rPr lang="en-US" sz="1600" dirty="0">
                <a:solidFill>
                  <a:schemeClr val="dk1"/>
                </a:solidFill>
                <a:ea typeface="Public Sans"/>
                <a:cs typeface="Public Sans"/>
                <a:sym typeface="Public Sans"/>
              </a:rPr>
              <a:t>de Maria </a:t>
            </a:r>
            <a:r>
              <a:rPr lang="en-US" sz="1600" dirty="0" err="1">
                <a:solidFill>
                  <a:schemeClr val="dk1"/>
                </a:solidFill>
                <a:ea typeface="Public Sans"/>
                <a:cs typeface="Public Sans"/>
                <a:sym typeface="Public Sans"/>
              </a:rPr>
              <a:t>Eklind </a:t>
            </a:r>
            <a:r>
              <a:rPr lang="en-US" sz="1600" dirty="0">
                <a:solidFill>
                  <a:schemeClr val="dk1"/>
                </a:solidFill>
                <a:ea typeface="Public Sans"/>
                <a:cs typeface="Public Sans"/>
                <a:sym typeface="Public Sans"/>
              </a:rPr>
              <a:t>este licențiat </a:t>
            </a:r>
            <a:r>
              <a:rPr lang="en-US" sz="1600" dirty="0">
                <a:solidFill>
                  <a:schemeClr val="dk1"/>
                </a:solidFill>
                <a:ea typeface="Public Sans"/>
                <a:cs typeface="Public Sans"/>
                <a:sym typeface="Public Sans"/>
                <a:hlinkClick r:id="rId16"/>
              </a:rPr>
              <a:t>CC BY-SA 2.0</a:t>
            </a:r>
            <a:r>
              <a:rPr lang="en-US" sz="1600" dirty="0">
                <a:solidFill>
                  <a:schemeClr val="dk1"/>
                </a:solidFill>
                <a:ea typeface="Public Sans"/>
                <a:cs typeface="Public Sans"/>
                <a:sym typeface="Public Sans"/>
              </a:rPr>
              <a:t>.</a:t>
            </a:r>
          </a:p>
        </p:txBody>
      </p:sp>
    </p:spTree>
    <p:extLst>
      <p:ext uri="{BB962C8B-B14F-4D97-AF65-F5344CB8AC3E}">
        <p14:creationId xmlns:p14="http://schemas.microsoft.com/office/powerpoint/2010/main" val="217767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0DCFC6A-C1DE-8BFA-D05C-84810EDD8C87}"/>
              </a:ext>
            </a:extLst>
          </p:cNvPr>
          <p:cNvSpPr>
            <a:spLocks noGrp="1"/>
          </p:cNvSpPr>
          <p:nvPr>
            <p:ph type="title" idx="4294967295"/>
          </p:nvPr>
        </p:nvSpPr>
        <p:spPr>
          <a:xfrm>
            <a:off x="838200" y="365125"/>
            <a:ext cx="10515600" cy="1325563"/>
          </a:xfrm>
          <a:prstGeom prst="rect">
            <a:avLst/>
          </a:prstGeom>
        </p:spPr>
        <p:txBody>
          <a:bodyPr/>
          <a:lstStyle/>
          <a:p>
            <a:r>
              <a:rPr lang="ro-RO" noProof="1">
                <a:solidFill>
                  <a:schemeClr val="bg1"/>
                </a:solidFill>
              </a:rPr>
              <a:t>Cuprins</a:t>
            </a:r>
          </a:p>
        </p:txBody>
      </p:sp>
      <p:sp>
        <p:nvSpPr>
          <p:cNvPr id="2" name="TextBox 1">
            <a:extLst>
              <a:ext uri="{FF2B5EF4-FFF2-40B4-BE49-F238E27FC236}">
                <a16:creationId xmlns:a16="http://schemas.microsoft.com/office/drawing/2014/main" id="{4D366B55-7ACA-91FD-62DA-6FBF6BEC8E01}"/>
              </a:ext>
            </a:extLst>
          </p:cNvPr>
          <p:cNvSpPr txBox="1"/>
          <p:nvPr/>
        </p:nvSpPr>
        <p:spPr>
          <a:xfrm>
            <a:off x="4536125" y="646590"/>
            <a:ext cx="7376127" cy="5262979"/>
          </a:xfrm>
          <a:prstGeom prst="rect">
            <a:avLst/>
          </a:prstGeom>
          <a:noFill/>
        </p:spPr>
        <p:txBody>
          <a:bodyPr wrap="square" rtlCol="0">
            <a:spAutoFit/>
          </a:bodyPr>
          <a:lstStyle/>
          <a:p>
            <a:pPr latinLnBrk="0"/>
            <a:r>
              <a:rPr lang="en-GB" sz="2800" dirty="0">
                <a:solidFill>
                  <a:srgbClr val="2B2C30"/>
                </a:solidFill>
              </a:rPr>
              <a:t>În această scurtă prezentare vom explora: </a:t>
            </a:r>
          </a:p>
          <a:p>
            <a:pPr latinLnBrk="0"/>
            <a:endParaRPr lang="en-GB" sz="2800" dirty="0">
              <a:solidFill>
                <a:srgbClr val="2B2C30"/>
              </a:solidFill>
            </a:endParaRPr>
          </a:p>
          <a:p>
            <a:pPr marL="457200" indent="-457200" latinLnBrk="0">
              <a:buChar char="•"/>
            </a:pPr>
            <a:r>
              <a:rPr lang="en-GB" sz="2800" dirty="0">
                <a:solidFill>
                  <a:srgbClr val="2B2C30"/>
                </a:solidFill>
              </a:rPr>
              <a:t>Cum să înțelegeți mai bine consumul de energie și de ce este important acest lucru.</a:t>
            </a:r>
          </a:p>
          <a:p>
            <a:pPr marL="457200" indent="-457200" latinLnBrk="0">
              <a:buChar char="•"/>
            </a:pPr>
            <a:r>
              <a:rPr lang="en-GB" sz="2800" dirty="0">
                <a:solidFill>
                  <a:srgbClr val="2B2C30"/>
                </a:solidFill>
              </a:rPr>
              <a:t>Avantajele eficientizării consumului de energie al companiei dumneavoastră.</a:t>
            </a:r>
          </a:p>
          <a:p>
            <a:pPr marL="457200" indent="-457200" latinLnBrk="0">
              <a:buChar char="•"/>
            </a:pPr>
            <a:r>
              <a:rPr lang="en-GB" sz="2800" dirty="0">
                <a:solidFill>
                  <a:srgbClr val="2B2C30"/>
                </a:solidFill>
              </a:rPr>
              <a:t>10 pași posibili pentru a economisi energie și a vă eficientiza afacerea.</a:t>
            </a:r>
          </a:p>
          <a:p>
            <a:pPr marL="457200" indent="-457200" latinLnBrk="0">
              <a:buChar char="•"/>
            </a:pPr>
            <a:endParaRPr lang="en-GB" sz="2800" dirty="0">
              <a:solidFill>
                <a:srgbClr val="2B2C30"/>
              </a:solidFill>
            </a:endParaRPr>
          </a:p>
          <a:p>
            <a:pPr latinLnBrk="0"/>
            <a:r>
              <a:rPr lang="en-GB" sz="2800" dirty="0">
                <a:solidFill>
                  <a:srgbClr val="2B2C30"/>
                </a:solidFill>
              </a:rPr>
              <a:t>Fiecare pas începe cu o întrebare de reflecție. Luați-vă un moment pentru a analiza fiecare întrebare, înainte de a trece mai departe. </a:t>
            </a:r>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37384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006E7-DA10-BFE5-7330-6AF3552D24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B0763F-E48D-63EA-BFF5-E228857C53CC}"/>
              </a:ext>
            </a:extLst>
          </p:cNvPr>
          <p:cNvSpPr>
            <a:spLocks noGrp="1"/>
          </p:cNvSpPr>
          <p:nvPr>
            <p:ph type="title" idx="4294967295"/>
          </p:nvPr>
        </p:nvSpPr>
        <p:spPr>
          <a:xfrm>
            <a:off x="200891" y="1293379"/>
            <a:ext cx="10515600" cy="1325563"/>
          </a:xfrm>
          <a:prstGeom prst="rect">
            <a:avLst/>
          </a:prstGeom>
        </p:spPr>
        <p:txBody>
          <a:bodyPr/>
          <a:lstStyle/>
          <a:p>
            <a:r>
              <a:rPr lang="ro-RO"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Mulțumiri 2</a:t>
            </a:r>
            <a:endParaRPr lang="ro-RO" noProof="1"/>
          </a:p>
        </p:txBody>
      </p:sp>
      <p:sp>
        <p:nvSpPr>
          <p:cNvPr id="4" name="TextBox 3">
            <a:extLst>
              <a:ext uri="{FF2B5EF4-FFF2-40B4-BE49-F238E27FC236}">
                <a16:creationId xmlns:a16="http://schemas.microsoft.com/office/drawing/2014/main" id="{44232415-F51E-88B6-B057-0486FF1F5EB6}"/>
              </a:ext>
            </a:extLst>
          </p:cNvPr>
          <p:cNvSpPr txBox="1"/>
          <p:nvPr/>
        </p:nvSpPr>
        <p:spPr>
          <a:xfrm>
            <a:off x="4258848" y="394692"/>
            <a:ext cx="7628352" cy="4970591"/>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sz="1800" noProof="0" dirty="0">
                <a:solidFill>
                  <a:schemeClr val="dk1"/>
                </a:solidFill>
                <a:ea typeface="Public Sans"/>
                <a:cs typeface="Public Sans"/>
                <a:sym typeface="Public Sans"/>
              </a:rPr>
              <a:t>Pasul 6: </a:t>
            </a:r>
            <a:r>
              <a:rPr lang="en-GB" noProof="0" dirty="0">
                <a:solidFill>
                  <a:schemeClr val="dk1"/>
                </a:solidFill>
                <a:ea typeface="Public Sans"/>
                <a:cs typeface="Public Sans"/>
                <a:sym typeface="Public Sans"/>
              </a:rPr>
              <a:t>Explorarea posibilităților de trecere la o utilizare mai eficientă a energiei: </a:t>
            </a:r>
            <a:r>
              <a:rPr lang="en-GB" noProof="0" dirty="0">
                <a:solidFill>
                  <a:schemeClr val="dk1"/>
                </a:solidFill>
                <a:ea typeface="Public Sans"/>
                <a:cs typeface="Public Sans"/>
                <a:sym typeface="Public Sans"/>
                <a:hlinkClick r:id="rId3"/>
              </a:rPr>
              <a:t>Energia </a:t>
            </a:r>
            <a:r>
              <a:rPr lang="en-GB" noProof="0" dirty="0">
                <a:solidFill>
                  <a:schemeClr val="dk1"/>
                </a:solidFill>
                <a:ea typeface="Public Sans"/>
                <a:cs typeface="Public Sans"/>
                <a:sym typeface="Public Sans"/>
              </a:rPr>
              <a:t>de Umberto </a:t>
            </a:r>
            <a:r>
              <a:rPr lang="en-GB" noProof="0" dirty="0" err="1">
                <a:solidFill>
                  <a:schemeClr val="dk1"/>
                </a:solidFill>
                <a:ea typeface="Public Sans"/>
                <a:cs typeface="Public Sans"/>
                <a:sym typeface="Public Sans"/>
              </a:rPr>
              <a:t>Salvagnin </a:t>
            </a:r>
            <a:r>
              <a:rPr lang="en-GB" noProof="0" dirty="0">
                <a:solidFill>
                  <a:schemeClr val="dk1"/>
                </a:solidFill>
                <a:ea typeface="Public Sans"/>
                <a:cs typeface="Public Sans"/>
                <a:sym typeface="Public Sans"/>
              </a:rPr>
              <a:t>este licențiată </a:t>
            </a:r>
            <a:r>
              <a:rPr lang="en-GB" noProof="0" dirty="0">
                <a:solidFill>
                  <a:schemeClr val="dk1"/>
                </a:solidFill>
                <a:ea typeface="Public Sans"/>
                <a:cs typeface="Public Sans"/>
                <a:sym typeface="Public Sans"/>
                <a:hlinkClick r:id="rId4"/>
              </a:rPr>
              <a:t>CC BY 2.0</a:t>
            </a:r>
            <a:r>
              <a:rPr lang="en-GB" dirty="0">
                <a:solidFill>
                  <a:srgbClr val="242424"/>
                </a:solidFill>
              </a:rPr>
              <a:t>. </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Pasul 7: Creșterea eficienței energetice a echipamentelor: </a:t>
            </a:r>
            <a:r>
              <a:rPr lang="en-GB" noProof="0" dirty="0">
                <a:solidFill>
                  <a:schemeClr val="dk1"/>
                </a:solidFill>
                <a:ea typeface="Public Sans"/>
                <a:cs typeface="Public Sans"/>
                <a:sym typeface="Public Sans"/>
                <a:hlinkClick r:id="rId5"/>
              </a:rPr>
              <a:t>Computer </a:t>
            </a:r>
            <a:r>
              <a:rPr lang="en-GB" noProof="0" dirty="0">
                <a:solidFill>
                  <a:schemeClr val="dk1"/>
                </a:solidFill>
                <a:ea typeface="Public Sans"/>
                <a:cs typeface="Public Sans"/>
                <a:sym typeface="Public Sans"/>
              </a:rPr>
              <a:t>de </a:t>
            </a:r>
            <a:r>
              <a:rPr lang="en-GB" noProof="0" dirty="0" err="1">
                <a:solidFill>
                  <a:schemeClr val="dk1"/>
                </a:solidFill>
                <a:ea typeface="Public Sans"/>
                <a:cs typeface="Public Sans"/>
                <a:sym typeface="Public Sans"/>
              </a:rPr>
              <a:t>eltpics </a:t>
            </a:r>
            <a:r>
              <a:rPr lang="en-GB" noProof="0" dirty="0">
                <a:solidFill>
                  <a:schemeClr val="dk1"/>
                </a:solidFill>
                <a:ea typeface="Public Sans"/>
                <a:cs typeface="Public Sans"/>
                <a:sym typeface="Public Sans"/>
              </a:rPr>
              <a:t>este </a:t>
            </a:r>
            <a:r>
              <a:rPr lang="en-US" sz="1800" dirty="0">
                <a:solidFill>
                  <a:schemeClr val="dk1"/>
                </a:solidFill>
                <a:ea typeface="Public Sans"/>
                <a:cs typeface="Public Sans"/>
                <a:sym typeface="Public Sans"/>
              </a:rPr>
              <a:t>licențiat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sz="1800"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Pasul 8: Optimizarea sistemelor de încălzire și răcire: </a:t>
            </a:r>
            <a:r>
              <a:rPr lang="en-GB" noProof="0" dirty="0">
                <a:solidFill>
                  <a:schemeClr val="dk1"/>
                </a:solidFill>
                <a:ea typeface="Public Sans"/>
                <a:cs typeface="Public Sans"/>
                <a:sym typeface="Public Sans"/>
                <a:hlinkClick r:id="rId7"/>
              </a:rPr>
              <a:t>Light Switch – 157/365 </a:t>
            </a:r>
            <a:r>
              <a:rPr lang="en-GB" noProof="0" dirty="0">
                <a:solidFill>
                  <a:schemeClr val="dk1"/>
                </a:solidFill>
                <a:ea typeface="Public Sans"/>
                <a:cs typeface="Public Sans"/>
                <a:sym typeface="Public Sans"/>
              </a:rPr>
              <a:t>de Niklas Morberg este </a:t>
            </a:r>
            <a:r>
              <a:rPr lang="en-US" sz="1800" dirty="0">
                <a:solidFill>
                  <a:schemeClr val="dk1"/>
                </a:solidFill>
                <a:ea typeface="Public Sans"/>
                <a:cs typeface="Public Sans"/>
                <a:sym typeface="Public Sans"/>
              </a:rPr>
              <a:t>licențiată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sz="1800" noProof="0" dirty="0">
                <a:solidFill>
                  <a:schemeClr val="dk1"/>
                </a:solidFill>
                <a:ea typeface="Public Sans"/>
                <a:cs typeface="Public Sans"/>
                <a:sym typeface="Public Sans"/>
              </a:rPr>
              <a:t>Pasul</a:t>
            </a:r>
            <a:r>
              <a:rPr lang="en-GB" noProof="0" dirty="0">
                <a:solidFill>
                  <a:schemeClr val="dk1"/>
                </a:solidFill>
                <a:ea typeface="Public Sans"/>
                <a:cs typeface="Public Sans"/>
                <a:sym typeface="Public Sans"/>
              </a:rPr>
              <a:t> 9</a:t>
            </a:r>
            <a:r>
              <a:rPr lang="en-GB" sz="1800" noProof="0" dirty="0">
                <a:solidFill>
                  <a:schemeClr val="dk1"/>
                </a:solidFill>
                <a:ea typeface="Public Sans"/>
                <a:cs typeface="Public Sans"/>
                <a:sym typeface="Public Sans"/>
              </a:rPr>
              <a:t>: </a:t>
            </a:r>
            <a:r>
              <a:rPr lang="en-GB" noProof="0" dirty="0">
                <a:solidFill>
                  <a:schemeClr val="dk1"/>
                </a:solidFill>
                <a:ea typeface="Public Sans"/>
                <a:cs typeface="Public Sans"/>
                <a:sym typeface="Public Sans"/>
              </a:rPr>
              <a:t>Încurajarea practicilor de economisire a energiei în rândul angajaților: </a:t>
            </a:r>
            <a:r>
              <a:rPr lang="en-GB" dirty="0">
                <a:solidFill>
                  <a:schemeClr val="dk1"/>
                </a:solidFill>
                <a:ea typeface="Public Sans"/>
                <a:cs typeface="Public Sans"/>
                <a:sym typeface="Public Sans"/>
                <a:hlinkClick r:id="rId8"/>
              </a:rPr>
              <a:t>@Work </a:t>
            </a:r>
            <a:r>
              <a:rPr lang="en-GB" dirty="0">
                <a:solidFill>
                  <a:schemeClr val="dk1"/>
                </a:solidFill>
                <a:ea typeface="Public Sans"/>
                <a:cs typeface="Public Sans"/>
                <a:sym typeface="Public Sans"/>
              </a:rPr>
              <a:t>de Daphne este </a:t>
            </a:r>
            <a:r>
              <a:rPr lang="en-GB" dirty="0">
                <a:solidFill>
                  <a:srgbClr val="242424"/>
                </a:solidFill>
              </a:rPr>
              <a:t>licențiat </a:t>
            </a:r>
            <a:r>
              <a:rPr lang="en-GB" noProof="0" dirty="0">
                <a:solidFill>
                  <a:schemeClr val="dk1"/>
                </a:solidFill>
                <a:ea typeface="Public Sans"/>
                <a:cs typeface="Public Sans"/>
                <a:sym typeface="Public Sans"/>
                <a:hlinkClick r:id="rId4"/>
              </a:rPr>
              <a:t>CC BY 2.0</a:t>
            </a:r>
            <a:r>
              <a:rPr lang="en-GB" dirty="0">
                <a:solidFill>
                  <a:srgbClr val="242424"/>
                </a:solidFill>
              </a:rPr>
              <a:t>. </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rgbClr val="242424"/>
              </a:solidFill>
              <a:ea typeface="Calibri"/>
              <a:cs typeface="Calibri"/>
            </a:endParaRPr>
          </a:p>
          <a:p>
            <a:pPr latinLnBrk="0"/>
            <a:r>
              <a:rPr lang="en-GB" dirty="0">
                <a:solidFill>
                  <a:srgbClr val="231F20"/>
                </a:solidFill>
                <a:ea typeface="Calibri"/>
                <a:cs typeface="Calibri"/>
              </a:rPr>
              <a:t>Următoarele resurse au fost utilizate pentru realizarea acestei prezentări: </a:t>
            </a:r>
          </a:p>
          <a:p>
            <a:pPr latinLnBrk="0"/>
            <a:endParaRPr lang="en-GB" dirty="0">
              <a:solidFill>
                <a:srgbClr val="231F20"/>
              </a:solidFill>
              <a:cs typeface="Calibri"/>
            </a:endParaRPr>
          </a:p>
          <a:p>
            <a:pPr latinLnBrk="0"/>
            <a:r>
              <a:rPr lang="en-GB" dirty="0">
                <a:solidFill>
                  <a:srgbClr val="231F20"/>
                </a:solidFill>
                <a:cs typeface="Calibri"/>
              </a:rPr>
              <a:t>Energy Solutions Oxfordshire (n.d.) </a:t>
            </a:r>
            <a:r>
              <a:rPr lang="en-GB" i="1" dirty="0">
                <a:solidFill>
                  <a:srgbClr val="231F20"/>
                </a:solidFill>
                <a:cs typeface="Calibri"/>
              </a:rPr>
              <a:t>Avantajele îmbunătățirii eficienței energetice pentru întreprinderi.</a:t>
            </a:r>
            <a:r>
              <a:rPr lang="en-GB" dirty="0">
                <a:solidFill>
                  <a:srgbClr val="231F20"/>
                </a:solidFill>
                <a:cs typeface="Calibri"/>
                <a:hlinkClick r:id="rId9"/>
              </a:rPr>
              <a:t> https://www.energysolutionsoxfordshire.org/the-benefits-of-energy-efficiency-improvements-for-smes/</a:t>
            </a:r>
            <a:r>
              <a:rPr lang="en-GB" dirty="0">
                <a:solidFill>
                  <a:srgbClr val="231F20"/>
                </a:solidFill>
                <a:cs typeface="Calibri"/>
              </a:rPr>
              <a:t> </a:t>
            </a:r>
          </a:p>
          <a:p>
            <a:pPr latinLnBrk="0"/>
            <a:r>
              <a:rPr lang="en-GB" dirty="0">
                <a:solidFill>
                  <a:srgbClr val="231F20"/>
                </a:solidFill>
                <a:cs typeface="Calibri"/>
              </a:rPr>
              <a:t>Torus (n.d.) </a:t>
            </a:r>
            <a:r>
              <a:rPr lang="en-GB" i="1" dirty="0">
                <a:solidFill>
                  <a:srgbClr val="231F20"/>
                </a:solidFill>
                <a:cs typeface="Calibri"/>
              </a:rPr>
              <a:t>Care sunt costurile și beneficiile eficienței energetice?</a:t>
            </a:r>
            <a:r>
              <a:rPr lang="en-GB" dirty="0">
                <a:solidFill>
                  <a:srgbClr val="3F3F3F"/>
                </a:solidFill>
                <a:effectLst/>
                <a:hlinkClick r:id="rId10"/>
              </a:rPr>
              <a:t> https://www.torus.co/learn/what-are-the-cost-benefits-of-energy-efficiency</a:t>
            </a:r>
            <a:endParaRPr lang="en-GB" dirty="0">
              <a:solidFill>
                <a:srgbClr val="3F3F3F"/>
              </a:solidFill>
              <a:effectLst/>
            </a:endParaRPr>
          </a:p>
          <a:p>
            <a:pPr latinLnBrk="0"/>
            <a:endParaRPr lang="en-GB" sz="1100" u="sng" dirty="0">
              <a:solidFill>
                <a:srgbClr val="0000FF"/>
              </a:solidFill>
              <a:ea typeface="Calibri"/>
              <a:cs typeface="Calibri"/>
            </a:endParaRPr>
          </a:p>
          <a:p>
            <a:pPr latinLnBrk="0"/>
            <a:endParaRPr lang="en-GB" dirty="0">
              <a:solidFill>
                <a:schemeClr val="dk1"/>
              </a:solidFill>
              <a:ea typeface="Public Sans"/>
              <a:cs typeface="Public Sans"/>
            </a:endParaRPr>
          </a:p>
        </p:txBody>
      </p:sp>
    </p:spTree>
    <p:extLst>
      <p:ext uri="{BB962C8B-B14F-4D97-AF65-F5344CB8AC3E}">
        <p14:creationId xmlns:p14="http://schemas.microsoft.com/office/powerpoint/2010/main" val="151800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6DAB-F9F1-442E-E122-AD0FD2866820}"/>
              </a:ext>
            </a:extLst>
          </p:cNvPr>
          <p:cNvSpPr>
            <a:spLocks noGrp="1"/>
          </p:cNvSpPr>
          <p:nvPr>
            <p:ph type="title" idx="4294967295"/>
          </p:nvPr>
        </p:nvSpPr>
        <p:spPr>
          <a:xfrm>
            <a:off x="3484418" y="2766218"/>
            <a:ext cx="6182096" cy="1325563"/>
          </a:xfrm>
          <a:prstGeom prst="rect">
            <a:avLst/>
          </a:prstGeom>
        </p:spPr>
        <p:txBody>
          <a:bodyPr/>
          <a:lstStyle/>
          <a:p>
            <a:r>
              <a:rPr lang="ro-RO" sz="6000" noProof="1">
                <a:solidFill>
                  <a:schemeClr val="bg1"/>
                </a:solidFill>
              </a:rPr>
              <a:t>Mulțumesc</a:t>
            </a:r>
            <a:r>
              <a:rPr lang="ro-RO" sz="6000" baseline="0" noProof="1">
                <a:solidFill>
                  <a:schemeClr val="bg1"/>
                </a:solidFill>
              </a:rPr>
              <a:t>!</a:t>
            </a:r>
            <a:endParaRPr lang="ro-RO" sz="6000" noProof="1">
              <a:solidFill>
                <a:schemeClr val="bg1"/>
              </a:solidFill>
            </a:endParaRPr>
          </a:p>
        </p:txBody>
      </p:sp>
    </p:spTree>
    <p:extLst>
      <p:ext uri="{BB962C8B-B14F-4D97-AF65-F5344CB8AC3E}">
        <p14:creationId xmlns:p14="http://schemas.microsoft.com/office/powerpoint/2010/main" val="190762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8AB00E-E665-351C-C31F-B49E67DDC928}"/>
              </a:ext>
            </a:extLst>
          </p:cNvPr>
          <p:cNvSpPr>
            <a:spLocks noGrp="1"/>
          </p:cNvSpPr>
          <p:nvPr>
            <p:ph type="title" idx="4294967295"/>
          </p:nvPr>
        </p:nvSpPr>
        <p:spPr>
          <a:xfrm>
            <a:off x="377481" y="545234"/>
            <a:ext cx="11578991"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10 pași simpli pentru a economisi energie și a face afacerea dvs. mai eficientă din punct de vedere energetic</a:t>
            </a:r>
            <a:endParaRPr lang="ro-RO" noProof="1">
              <a:effectLst/>
            </a:endParaRPr>
          </a:p>
          <a:p>
            <a:endParaRPr lang="ro-RO"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77482" y="2333685"/>
            <a:ext cx="11423738" cy="4154984"/>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Noțiuni introductive: Ce trebuie să știu? </a:t>
            </a:r>
          </a:p>
          <a:p>
            <a:pPr marL="342900" indent="-342900" latinLnBrk="0">
              <a:buFont typeface="+mj-lt"/>
              <a:buAutoNum type="arabicPeriod"/>
            </a:pPr>
            <a:r>
              <a:rPr lang="en-GB" sz="2400" noProof="0" dirty="0">
                <a:ea typeface="Public Sans"/>
                <a:cs typeface="Public Sans"/>
                <a:sym typeface="Public Sans"/>
              </a:rPr>
              <a:t>Noțiuni introductive: Care sunt avantajele unei eficiențe energetice sporite?</a:t>
            </a:r>
          </a:p>
          <a:p>
            <a:pPr marL="342900" indent="-342900" latinLnBrk="0">
              <a:buFont typeface="+mj-lt"/>
              <a:buAutoNum type="arabicPeriod"/>
            </a:pPr>
            <a:r>
              <a:rPr lang="en-GB" sz="2400" noProof="0" dirty="0">
                <a:ea typeface="Public Sans"/>
                <a:cs typeface="Public Sans"/>
                <a:sym typeface="Public Sans"/>
              </a:rPr>
              <a:t>Efectuați un audit energetic</a:t>
            </a:r>
          </a:p>
          <a:p>
            <a:pPr marL="342900" indent="-342900" latinLnBrk="0">
              <a:buFont typeface="+mj-lt"/>
              <a:buAutoNum type="arabicPeriod"/>
            </a:pPr>
            <a:r>
              <a:rPr lang="en-GB" sz="2400" noProof="0" dirty="0">
                <a:ea typeface="Public Sans"/>
                <a:cs typeface="Public Sans"/>
                <a:sym typeface="Public Sans"/>
              </a:rPr>
              <a:t>Instalați un contor inteligent </a:t>
            </a:r>
          </a:p>
          <a:p>
            <a:pPr marL="342900" indent="-342900" latinLnBrk="0">
              <a:buFont typeface="+mj-lt"/>
              <a:buAutoNum type="arabicPeriod"/>
            </a:pPr>
            <a:r>
              <a:rPr lang="en-GB" sz="2400" noProof="0" dirty="0">
                <a:ea typeface="Public Sans"/>
                <a:cs typeface="Public Sans"/>
                <a:sym typeface="Public Sans"/>
              </a:rPr>
              <a:t>Calculați consumul de energie al aparatelor </a:t>
            </a:r>
          </a:p>
          <a:p>
            <a:pPr marL="342900" indent="-342900" latinLnBrk="0">
              <a:buFont typeface="+mj-lt"/>
              <a:buAutoNum type="arabicPeriod"/>
            </a:pPr>
            <a:r>
              <a:rPr lang="en-GB" sz="2400" noProof="0" dirty="0">
                <a:ea typeface="Public Sans"/>
                <a:cs typeface="Public Sans"/>
                <a:sym typeface="Public Sans"/>
              </a:rPr>
              <a:t>Explorați utilizarea mai eficientă a energiei</a:t>
            </a:r>
          </a:p>
          <a:p>
            <a:pPr marL="342900" indent="-342900" latinLnBrk="0">
              <a:buFont typeface="+mj-lt"/>
              <a:buAutoNum type="arabicPeriod"/>
            </a:pPr>
            <a:r>
              <a:rPr lang="en-GB" sz="2400" noProof="0" dirty="0">
                <a:ea typeface="Public Sans"/>
                <a:cs typeface="Public Sans"/>
                <a:sym typeface="Public Sans"/>
              </a:rPr>
              <a:t>Creșteți eficiența energetică a echipamentelor dvs. </a:t>
            </a:r>
          </a:p>
          <a:p>
            <a:pPr marL="342900" indent="-342900" latinLnBrk="0">
              <a:buFont typeface="+mj-lt"/>
              <a:buAutoNum type="arabicPeriod"/>
            </a:pPr>
            <a:r>
              <a:rPr lang="en-GB" sz="2400" noProof="0" dirty="0">
                <a:ea typeface="Public Sans"/>
                <a:cs typeface="Public Sans"/>
                <a:sym typeface="Public Sans"/>
              </a:rPr>
              <a:t>Optimizați sistemele de încălzire și răcire</a:t>
            </a:r>
          </a:p>
          <a:p>
            <a:pPr marL="342900" indent="-342900" latinLnBrk="0">
              <a:buFont typeface="+mj-lt"/>
              <a:buAutoNum type="arabicPeriod"/>
            </a:pPr>
            <a:r>
              <a:rPr lang="en-GB" sz="2400" dirty="0">
                <a:ea typeface="Public Sans"/>
                <a:cs typeface="Public Sans"/>
                <a:sym typeface="Public Sans"/>
              </a:rPr>
              <a:t>Încurajați practicile de economisire a energiei în rândul angajaților</a:t>
            </a:r>
          </a:p>
          <a:p>
            <a:pPr marL="342900" indent="-342900" latinLnBrk="0">
              <a:buFont typeface="+mj-lt"/>
              <a:buAutoNum type="arabicPeriod"/>
            </a:pPr>
            <a:r>
              <a:rPr lang="en-GB" sz="2400" noProof="0" dirty="0">
                <a:ea typeface="Public Sans"/>
                <a:cs typeface="Public Sans"/>
                <a:sym typeface="Public Sans"/>
              </a:rPr>
              <a:t>Explorați </a:t>
            </a:r>
            <a:r>
              <a:rPr lang="en-GB" sz="2400" dirty="0">
                <a:ea typeface="Public Sans"/>
                <a:cs typeface="Public Sans"/>
                <a:sym typeface="Public Sans"/>
              </a:rPr>
              <a:t>alte resurse</a:t>
            </a:r>
            <a:endParaRPr lang="en-GB" sz="2400" noProof="0" dirty="0">
              <a:ea typeface="Public Sans"/>
              <a:cs typeface="Public Sans"/>
              <a:sym typeface="Public Sans"/>
            </a:endParaRPr>
          </a:p>
          <a:p>
            <a:pPr marL="342900" indent="-342900" latinLnBrk="0">
              <a:buFont typeface="+mj-lt"/>
              <a:buAutoNum type="arabicPeriod"/>
            </a:pPr>
            <a:endParaRPr lang="en-GB" sz="2000" noProof="0" dirty="0">
              <a:ea typeface="Public Sans"/>
              <a:cs typeface="Public Sans"/>
              <a:sym typeface="Public Sans"/>
            </a:endParaRPr>
          </a:p>
        </p:txBody>
      </p:sp>
    </p:spTree>
    <p:extLst>
      <p:ext uri="{BB962C8B-B14F-4D97-AF65-F5344CB8AC3E}">
        <p14:creationId xmlns:p14="http://schemas.microsoft.com/office/powerpoint/2010/main" val="139848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19F8-AC66-84AE-95E2-F39569057263}"/>
              </a:ext>
            </a:extLst>
          </p:cNvPr>
          <p:cNvSpPr>
            <a:spLocks noGrp="1"/>
          </p:cNvSpPr>
          <p:nvPr>
            <p:ph type="title" idx="4294967295"/>
          </p:nvPr>
        </p:nvSpPr>
        <p:spPr>
          <a:xfrm>
            <a:off x="464127" y="614508"/>
            <a:ext cx="10515600" cy="867930"/>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Pasul 1: Începerea: Ce trebuie să știu? </a:t>
            </a:r>
            <a:endParaRPr lang="ro-RO" noProof="1">
              <a:effectLst/>
            </a:endParaRPr>
          </a:p>
          <a:p>
            <a:endParaRPr lang="ro-RO"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Ce trebuie să știu pentru a începe?</a:t>
            </a:r>
            <a:endParaRPr lang="en-GB" sz="4800" i="1" dirty="0">
              <a:solidFill>
                <a:schemeClr val="accent5"/>
              </a:solidFill>
            </a:endParaRPr>
          </a:p>
        </p:txBody>
      </p:sp>
    </p:spTree>
    <p:extLst>
      <p:ext uri="{BB962C8B-B14F-4D97-AF65-F5344CB8AC3E}">
        <p14:creationId xmlns:p14="http://schemas.microsoft.com/office/powerpoint/2010/main" val="216352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513E39-AB76-C65C-4627-7303A82601AB}"/>
              </a:ext>
            </a:extLst>
          </p:cNvPr>
          <p:cNvSpPr>
            <a:spLocks noGrp="1"/>
          </p:cNvSpPr>
          <p:nvPr>
            <p:ph type="title" idx="4294967295"/>
          </p:nvPr>
        </p:nvSpPr>
        <p:spPr>
          <a:xfrm>
            <a:off x="561109" y="600653"/>
            <a:ext cx="11253408"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Pasul 1: Noțiuni introductive: Ce trebuie să știu despre consumul de energie? </a:t>
            </a:r>
            <a:endParaRPr lang="ro-RO" noProof="1">
              <a:effectLst/>
            </a:endParaRPr>
          </a:p>
          <a:p>
            <a:endParaRPr lang="ro-RO"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371582" y="2219617"/>
            <a:ext cx="7442935" cy="4154984"/>
          </a:xfrm>
          <a:prstGeom prst="rect">
            <a:avLst/>
          </a:prstGeom>
          <a:noFill/>
        </p:spPr>
        <p:txBody>
          <a:bodyPr wrap="square" lIns="91440" tIns="45720" rIns="91440" bIns="45720" rtlCol="0" anchor="t">
            <a:spAutoFit/>
          </a:bodyPr>
          <a:lstStyle/>
          <a:p>
            <a:pPr latinLnBrk="0"/>
            <a:r>
              <a:rPr lang="en-GB" sz="2400" b="1" noProof="0" dirty="0">
                <a:latin typeface="Calibri"/>
                <a:ea typeface="Public Sans"/>
                <a:cs typeface="Public Sans"/>
                <a:sym typeface="Public Sans"/>
              </a:rPr>
              <a:t>Este important să înțelegeți cum și când consumați energie</a:t>
            </a:r>
            <a:r>
              <a:rPr lang="en-GB" sz="2400" noProof="0" dirty="0">
                <a:latin typeface="Calibri"/>
                <a:ea typeface="Public Sans"/>
                <a:cs typeface="Public Sans"/>
                <a:sym typeface="Public Sans"/>
              </a:rPr>
              <a:t>. Acest lucru vă permite să: </a:t>
            </a:r>
            <a:endParaRPr lang="en-GB" sz="2400" noProof="0" dirty="0">
              <a:solidFill>
                <a:srgbClr val="000066"/>
              </a:solidFill>
              <a:latin typeface="Public Sans"/>
              <a:ea typeface="Public Sans"/>
              <a:cs typeface="Public Sans"/>
            </a:endParaRPr>
          </a:p>
          <a:p>
            <a:pPr marL="342900" indent="-342900" latinLnBrk="0">
              <a:buFont typeface="Arial" panose="020B0604020202020204" pitchFamily="34" charset="0"/>
              <a:buChar char="•"/>
            </a:pPr>
            <a:r>
              <a:rPr lang="en-GB" sz="2400" noProof="0" dirty="0">
                <a:solidFill>
                  <a:srgbClr val="2B2C30"/>
                </a:solidFill>
              </a:rPr>
              <a:t>Luați </a:t>
            </a:r>
            <a:r>
              <a:rPr lang="en-GB" sz="2400" b="1" noProof="0" dirty="0">
                <a:solidFill>
                  <a:srgbClr val="2B2C30"/>
                </a:solidFill>
              </a:rPr>
              <a:t>decizii în cunoștință de cauză.</a:t>
            </a:r>
            <a:endParaRPr lang="en-GB" sz="2400" dirty="0">
              <a:solidFill>
                <a:srgbClr val="2B2C30"/>
              </a:solidFill>
            </a:endParaRPr>
          </a:p>
          <a:p>
            <a:pPr marL="342900" indent="-342900" latinLnBrk="0">
              <a:buFont typeface="Arial" panose="020B0604020202020204" pitchFamily="34" charset="0"/>
              <a:buChar char="•"/>
            </a:pPr>
            <a:r>
              <a:rPr lang="en-GB" sz="2400" b="1" noProof="0" dirty="0">
                <a:solidFill>
                  <a:srgbClr val="2B2C30"/>
                </a:solidFill>
              </a:rPr>
              <a:t>Identificați tiparele </a:t>
            </a:r>
            <a:r>
              <a:rPr lang="en-GB" sz="2400" noProof="0" dirty="0">
                <a:solidFill>
                  <a:srgbClr val="2B2C30"/>
                </a:solidFill>
              </a:rPr>
              <a:t>de </a:t>
            </a:r>
            <a:r>
              <a:rPr lang="en-GB" sz="2400" dirty="0">
                <a:solidFill>
                  <a:srgbClr val="2B2C30"/>
                </a:solidFill>
              </a:rPr>
              <a:t>utilizare a energiei.</a:t>
            </a:r>
          </a:p>
          <a:p>
            <a:pPr marL="342900" indent="-342900" latinLnBrk="0">
              <a:buFont typeface="Arial" panose="020B0604020202020204" pitchFamily="34" charset="0"/>
              <a:buChar char="•"/>
            </a:pPr>
            <a:r>
              <a:rPr lang="en-GB" sz="2400" b="1" noProof="0" dirty="0">
                <a:solidFill>
                  <a:srgbClr val="2B2C30"/>
                </a:solidFill>
              </a:rPr>
              <a:t>Faceți modificări </a:t>
            </a:r>
            <a:r>
              <a:rPr lang="en-GB" sz="2400" noProof="0" dirty="0">
                <a:solidFill>
                  <a:srgbClr val="2B2C30"/>
                </a:solidFill>
              </a:rPr>
              <a:t>pentru a optimiza consumul de energie. Acest lucru </a:t>
            </a:r>
            <a:r>
              <a:rPr lang="en-GB" sz="2400" dirty="0">
                <a:solidFill>
                  <a:srgbClr val="2B2C30"/>
                </a:solidFill>
              </a:rPr>
              <a:t>poate îmbunătăți </a:t>
            </a:r>
            <a:r>
              <a:rPr lang="en-GB" sz="2400" noProof="0" dirty="0">
                <a:solidFill>
                  <a:srgbClr val="2B2C30"/>
                </a:solidFill>
              </a:rPr>
              <a:t>eficiența energetică, reduce costurile și contribui la eforturile de sustenabilitate.</a:t>
            </a:r>
            <a:endParaRPr lang="en-GB" sz="2400" noProof="0" dirty="0"/>
          </a:p>
          <a:p>
            <a:pPr marL="342900" indent="-342900" latinLnBrk="0">
              <a:buFont typeface="Arial" panose="020B0604020202020204" pitchFamily="34" charset="0"/>
              <a:buChar char="•"/>
            </a:pPr>
            <a:r>
              <a:rPr lang="en-GB" sz="2400" noProof="0" dirty="0">
                <a:solidFill>
                  <a:srgbClr val="2B2C30"/>
                </a:solidFill>
              </a:rPr>
              <a:t>Înțelegeți ce echipamente consumă cea mai multă energie și de ce. Puteți apoi </a:t>
            </a:r>
            <a:r>
              <a:rPr lang="en-GB" sz="2400" b="1" noProof="0" dirty="0">
                <a:solidFill>
                  <a:srgbClr val="2B2C30"/>
                </a:solidFill>
              </a:rPr>
              <a:t>să prioritizați </a:t>
            </a:r>
            <a:r>
              <a:rPr lang="en-GB" sz="2400" noProof="0" dirty="0">
                <a:solidFill>
                  <a:srgbClr val="2B2C30"/>
                </a:solidFill>
              </a:rPr>
              <a:t>îmbunătățirile sau modernizările pentru a obține economii semnificative.</a:t>
            </a:r>
            <a:endParaRPr lang="en-GB" sz="2400" noProof="0" dirty="0"/>
          </a:p>
        </p:txBody>
      </p:sp>
      <p:pic>
        <p:nvPicPr>
          <p:cNvPr id="2" name="Google Shape;108;p3">
            <a:extLst>
              <a:ext uri="{FF2B5EF4-FFF2-40B4-BE49-F238E27FC236}">
                <a16:creationId xmlns:a16="http://schemas.microsoft.com/office/drawing/2014/main" id="{2ABE27B7-7E10-52F8-AA84-1D6C12A5098E}"/>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321022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D5661-079B-B442-CFC0-826C2D2A22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B0C8F0-C91F-EDC4-A517-5FA2EE302DF6}"/>
              </a:ext>
            </a:extLst>
          </p:cNvPr>
          <p:cNvSpPr>
            <a:spLocks noGrp="1"/>
          </p:cNvSpPr>
          <p:nvPr>
            <p:ph type="title" idx="4294967295"/>
          </p:nvPr>
        </p:nvSpPr>
        <p:spPr>
          <a:xfrm>
            <a:off x="394854" y="769133"/>
            <a:ext cx="11602993"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Pasul 1: Noțiuni introductive: Ce trebuie să știu despre cererea de energie electrică? </a:t>
            </a:r>
            <a:endParaRPr lang="ro-RO" noProof="1">
              <a:effectLst/>
            </a:endParaRPr>
          </a:p>
          <a:p>
            <a:endParaRPr lang="ro-RO" noProof="1"/>
          </a:p>
        </p:txBody>
      </p:sp>
      <p:sp>
        <p:nvSpPr>
          <p:cNvPr id="4" name="TextBox 3">
            <a:extLst>
              <a:ext uri="{FF2B5EF4-FFF2-40B4-BE49-F238E27FC236}">
                <a16:creationId xmlns:a16="http://schemas.microsoft.com/office/drawing/2014/main" id="{1C04E45F-8E61-736D-EDC6-D6CD808CDE4A}"/>
              </a:ext>
            </a:extLst>
          </p:cNvPr>
          <p:cNvSpPr txBox="1"/>
          <p:nvPr/>
        </p:nvSpPr>
        <p:spPr>
          <a:xfrm>
            <a:off x="4269289" y="2094696"/>
            <a:ext cx="7728559" cy="4154984"/>
          </a:xfrm>
          <a:prstGeom prst="rect">
            <a:avLst/>
          </a:prstGeom>
          <a:noFill/>
        </p:spPr>
        <p:txBody>
          <a:bodyPr wrap="square" rtlCol="0">
            <a:spAutoFit/>
          </a:bodyPr>
          <a:lstStyle/>
          <a:p>
            <a:pPr latinLnBrk="0"/>
            <a:r>
              <a:rPr lang="en-US" sz="2400" b="1" dirty="0">
                <a:ea typeface="Public Sans"/>
                <a:cs typeface="Public Sans"/>
                <a:sym typeface="Public Sans"/>
              </a:rPr>
              <a:t>Cum pot înțelege cum și când consumăm energie?</a:t>
            </a:r>
          </a:p>
          <a:p>
            <a:pPr latinLnBrk="0"/>
            <a:endParaRPr lang="en-US" sz="2400" b="1" dirty="0">
              <a:solidFill>
                <a:srgbClr val="000066"/>
              </a:solidFill>
              <a:ea typeface="Public Sans"/>
              <a:cs typeface="Public Sans"/>
            </a:endParaRPr>
          </a:p>
          <a:p>
            <a:pPr latinLnBrk="0"/>
            <a:r>
              <a:rPr lang="en-US" sz="2400" dirty="0">
                <a:solidFill>
                  <a:srgbClr val="2B2C30"/>
                </a:solidFill>
                <a:ea typeface="Public Sans"/>
                <a:cs typeface="Public Sans"/>
              </a:rPr>
              <a:t>Identificați </a:t>
            </a:r>
            <a:r>
              <a:rPr lang="en-US" sz="2400" b="1" dirty="0">
                <a:solidFill>
                  <a:srgbClr val="2B2C30"/>
                </a:solidFill>
                <a:ea typeface="Public Sans"/>
                <a:cs typeface="Public Sans"/>
              </a:rPr>
              <a:t>modelele </a:t>
            </a:r>
            <a:r>
              <a:rPr lang="en-US" sz="2400" dirty="0">
                <a:solidFill>
                  <a:srgbClr val="2B2C30"/>
                </a:solidFill>
                <a:ea typeface="Public Sans"/>
                <a:cs typeface="Public Sans"/>
              </a:rPr>
              <a:t>dvs. </a:t>
            </a:r>
            <a:r>
              <a:rPr lang="en-US" sz="2400" b="1" dirty="0">
                <a:solidFill>
                  <a:srgbClr val="2B2C30"/>
                </a:solidFill>
                <a:ea typeface="Public Sans"/>
                <a:cs typeface="Public Sans"/>
              </a:rPr>
              <a:t>de consum de energie electrică. </a:t>
            </a:r>
            <a:r>
              <a:rPr lang="en-US" sz="2400" dirty="0">
                <a:solidFill>
                  <a:srgbClr val="2B2C30"/>
                </a:solidFill>
                <a:ea typeface="Public Sans"/>
                <a:cs typeface="Public Sans"/>
              </a:rPr>
              <a:t>Utilizați: </a:t>
            </a:r>
          </a:p>
          <a:p>
            <a:pPr latinLnBrk="0"/>
            <a:endParaRPr lang="en-US" sz="2400" dirty="0">
              <a:solidFill>
                <a:srgbClr val="2B2C30"/>
              </a:solidFill>
              <a:ea typeface="Public Sans"/>
              <a:cs typeface="Public Sans"/>
            </a:endParaRPr>
          </a:p>
          <a:p>
            <a:pPr marL="914400" lvl="1" indent="-457200" latinLnBrk="0">
              <a:buChar char="•"/>
            </a:pPr>
            <a:r>
              <a:rPr lang="en-US" sz="2400" dirty="0">
                <a:solidFill>
                  <a:srgbClr val="2B2C30"/>
                </a:solidFill>
                <a:ea typeface="Public Sans"/>
                <a:cs typeface="Public Sans"/>
              </a:rPr>
              <a:t>Echipamente cu consum energetic ridicat? </a:t>
            </a:r>
          </a:p>
          <a:p>
            <a:pPr marL="914400" lvl="1" indent="-457200" latinLnBrk="0">
              <a:buChar char="•"/>
            </a:pPr>
            <a:r>
              <a:rPr lang="en-US" sz="2400" dirty="0">
                <a:solidFill>
                  <a:srgbClr val="2B2C30"/>
                </a:solidFill>
                <a:ea typeface="Public Sans"/>
                <a:cs typeface="Public Sans"/>
              </a:rPr>
              <a:t>Electricitate în perioadele de vârf sau în afara perioadelor de vârf?</a:t>
            </a:r>
          </a:p>
          <a:p>
            <a:pPr marL="914400" lvl="1" indent="-457200" latinLnBrk="0">
              <a:buChar char="•"/>
            </a:pPr>
            <a:r>
              <a:rPr lang="en-US" sz="2400" dirty="0">
                <a:solidFill>
                  <a:srgbClr val="2B2C30"/>
                </a:solidFill>
                <a:ea typeface="Public Sans"/>
                <a:cs typeface="Public Sans"/>
              </a:rPr>
              <a:t>Practici ineficiente? </a:t>
            </a:r>
          </a:p>
          <a:p>
            <a:pPr marL="914400" lvl="1" indent="-457200" latinLnBrk="0">
              <a:buChar char="•"/>
            </a:pPr>
            <a:endParaRPr lang="en-US" sz="2400" dirty="0">
              <a:solidFill>
                <a:srgbClr val="2B2C30"/>
              </a:solidFill>
              <a:ea typeface="Public Sans"/>
              <a:cs typeface="Public Sans"/>
            </a:endParaRPr>
          </a:p>
          <a:p>
            <a:pPr latinLnBrk="0"/>
            <a:r>
              <a:rPr lang="en-US" sz="2400" dirty="0">
                <a:solidFill>
                  <a:srgbClr val="2B2C30"/>
                </a:solidFill>
                <a:ea typeface="Public Sans"/>
                <a:cs typeface="Public Sans"/>
              </a:rPr>
              <a:t>Citiți </a:t>
            </a:r>
            <a:r>
              <a:rPr lang="en-US" sz="2400" dirty="0">
                <a:solidFill>
                  <a:srgbClr val="2B2C30"/>
                </a:solidFill>
                <a:ea typeface="Public Sans"/>
                <a:cs typeface="Public Sans"/>
                <a:hlinkClick r:id="rId3"/>
              </a:rPr>
              <a:t>Ghidul</a:t>
            </a:r>
            <a:r>
              <a:rPr lang="en-US" sz="2400" dirty="0">
                <a:solidFill>
                  <a:srgbClr val="2B2C30"/>
                </a:solidFill>
                <a:ea typeface="Public Sans"/>
                <a:cs typeface="Public Sans"/>
              </a:rPr>
              <a:t> Energy Trust </a:t>
            </a:r>
            <a:r>
              <a:rPr lang="en-US" sz="2400" dirty="0">
                <a:solidFill>
                  <a:srgbClr val="2B2C30"/>
                </a:solidFill>
                <a:ea typeface="Public Sans"/>
                <a:cs typeface="Public Sans"/>
                <a:hlinkClick r:id="rId3"/>
              </a:rPr>
              <a:t>pentru eficiența energetică la locul de muncă</a:t>
            </a:r>
            <a:r>
              <a:rPr lang="en-US" sz="2400" dirty="0">
                <a:solidFill>
                  <a:srgbClr val="2B2C30"/>
                </a:solidFill>
                <a:ea typeface="Public Sans"/>
                <a:cs typeface="Public Sans"/>
              </a:rPr>
              <a:t>.</a:t>
            </a:r>
          </a:p>
        </p:txBody>
      </p:sp>
      <p:pic>
        <p:nvPicPr>
          <p:cNvPr id="2" name="Google Shape;108;p3">
            <a:extLst>
              <a:ext uri="{FF2B5EF4-FFF2-40B4-BE49-F238E27FC236}">
                <a16:creationId xmlns:a16="http://schemas.microsoft.com/office/drawing/2014/main" id="{6B07569D-B7EF-C867-B1F1-1578EFB9005D}"/>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34155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ABAB1-C0C2-B30E-A8DA-575075A0F8F5}"/>
              </a:ext>
            </a:extLst>
          </p:cNvPr>
          <p:cNvSpPr>
            <a:spLocks noGrp="1"/>
          </p:cNvSpPr>
          <p:nvPr>
            <p:ph type="title" idx="4294967295"/>
          </p:nvPr>
        </p:nvSpPr>
        <p:spPr>
          <a:xfrm>
            <a:off x="477981" y="778343"/>
            <a:ext cx="11173691"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Pasul 1: Începutul: Ce trebuie să știu? Care sunt opțiunile mele? </a:t>
            </a:r>
            <a:endParaRPr lang="ro-RO" noProof="1">
              <a:effectLst/>
            </a:endParaRPr>
          </a:p>
          <a:p>
            <a:endParaRPr lang="ro-RO"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321479" y="2103906"/>
            <a:ext cx="7493038" cy="4401205"/>
          </a:xfrm>
          <a:prstGeom prst="rect">
            <a:avLst/>
          </a:prstGeom>
          <a:noFill/>
        </p:spPr>
        <p:txBody>
          <a:bodyPr wrap="square" lIns="91440" tIns="45720" rIns="91440" bIns="45720" rtlCol="0" anchor="t">
            <a:spAutoFit/>
          </a:bodyPr>
          <a:lstStyle/>
          <a:p>
            <a:pPr latinLnBrk="0"/>
            <a:r>
              <a:rPr lang="en-GB" sz="2000" b="1" noProof="1"/>
              <a:t>Acum că înțeleg cum și când consumăm energie, care sunt opțiunile mele?</a:t>
            </a:r>
          </a:p>
          <a:p>
            <a:pPr latinLnBrk="0"/>
            <a:endParaRPr lang="en-GB" sz="2000" b="1" noProof="1">
              <a:solidFill>
                <a:srgbClr val="000066"/>
              </a:solidFill>
            </a:endParaRPr>
          </a:p>
          <a:p>
            <a:pPr marL="342900" indent="-342900" latinLnBrk="0">
              <a:buFont typeface="Arial" panose="020B0604020202020204" pitchFamily="34" charset="0"/>
              <a:buChar char="•"/>
            </a:pPr>
            <a:r>
              <a:rPr lang="en-GB" sz="2000" b="1" noProof="1">
                <a:solidFill>
                  <a:srgbClr val="2B2C30"/>
                </a:solidFill>
              </a:rPr>
              <a:t>Faceți mici ajustări</a:t>
            </a:r>
            <a:r>
              <a:rPr lang="en-GB" sz="2000" noProof="1">
                <a:solidFill>
                  <a:srgbClr val="2B2C30"/>
                </a:solidFill>
              </a:rPr>
              <a:t>: cum ar fi utilizarea echipamentelor cu consum ridicat de energie în afara orelor de vârf, trecerea la aparate eficiente din punct de vedere energetic sau optimizarea iluminatului.</a:t>
            </a:r>
          </a:p>
          <a:p>
            <a:pPr marL="342900" indent="-342900" latinLnBrk="0">
              <a:buFont typeface="Arial" panose="020B0604020202020204" pitchFamily="34" charset="0"/>
              <a:buChar char="•"/>
            </a:pPr>
            <a:r>
              <a:rPr lang="en-GB" sz="2000" b="1" noProof="1">
                <a:solidFill>
                  <a:srgbClr val="2B2C30"/>
                </a:solidFill>
              </a:rPr>
              <a:t>Utilizați instrumente și dispozitive digitale inteligente: </a:t>
            </a:r>
            <a:r>
              <a:rPr lang="en-GB" sz="2000" noProof="1">
                <a:solidFill>
                  <a:srgbClr val="2B2C30"/>
                </a:solidFill>
              </a:rPr>
              <a:t>pentru a înțelege și gestiona consumul și costurile energetice.</a:t>
            </a:r>
            <a:endParaRPr lang="en-GB" sz="2000" b="1" noProof="1">
              <a:solidFill>
                <a:srgbClr val="2B2C30"/>
              </a:solidFill>
            </a:endParaRPr>
          </a:p>
          <a:p>
            <a:pPr marL="342900" indent="-342900" latinLnBrk="0">
              <a:buFont typeface="Arial" panose="020B0604020202020204" pitchFamily="34" charset="0"/>
              <a:buChar char="•"/>
            </a:pPr>
            <a:r>
              <a:rPr lang="en-GB" sz="2000" b="1" noProof="1">
                <a:solidFill>
                  <a:srgbClr val="2B2C30"/>
                </a:solidFill>
              </a:rPr>
              <a:t>Gândiți pe termen lung: </a:t>
            </a:r>
            <a:r>
              <a:rPr lang="en-GB" sz="2000" noProof="1">
                <a:solidFill>
                  <a:srgbClr val="2B2C30"/>
                </a:solidFill>
              </a:rPr>
              <a:t>planificați trecerea la infrastructură, mașini sau tehnologie de construcție mai eficiente din punct de vedere energetic.</a:t>
            </a:r>
          </a:p>
          <a:p>
            <a:pPr marL="342900" indent="-342900" latinLnBrk="0">
              <a:buFont typeface="Arial" panose="020B0604020202020204" pitchFamily="34" charset="0"/>
              <a:buChar char="•"/>
            </a:pPr>
            <a:r>
              <a:rPr lang="en-GB" sz="2000" b="1" noProof="1">
                <a:solidFill>
                  <a:srgbClr val="2B2C30"/>
                </a:solidFill>
                <a:ea typeface="Public Sans"/>
                <a:cs typeface="Public Sans"/>
              </a:rPr>
              <a:t>Explorați </a:t>
            </a:r>
            <a:r>
              <a:rPr lang="en-US" sz="2000" b="1" dirty="0">
                <a:solidFill>
                  <a:srgbClr val="2B2C30"/>
                </a:solidFill>
                <a:ea typeface="Public Sans"/>
                <a:cs typeface="Public Sans"/>
              </a:rPr>
              <a:t>instrumentele și oportunitățile de finanțare</a:t>
            </a:r>
            <a:r>
              <a:rPr lang="en-US" sz="2000" dirty="0">
                <a:solidFill>
                  <a:srgbClr val="2B2C30"/>
                </a:solidFill>
                <a:ea typeface="Public Sans"/>
                <a:cs typeface="Public Sans"/>
              </a:rPr>
              <a:t>.</a:t>
            </a:r>
            <a:endParaRPr lang="en-US" sz="2000" dirty="0">
              <a:solidFill>
                <a:srgbClr val="2B2C30"/>
              </a:solidFill>
            </a:endParaRPr>
          </a:p>
          <a:p>
            <a:pPr latinLnBrk="0"/>
            <a:endParaRPr lang="en-GB" sz="2000" noProof="1">
              <a:solidFill>
                <a:srgbClr val="2B2C30"/>
              </a:solidFill>
              <a:ea typeface="Calibri"/>
              <a:cs typeface="Calibri"/>
            </a:endParaRPr>
          </a:p>
        </p:txBody>
      </p:sp>
      <p:pic>
        <p:nvPicPr>
          <p:cNvPr id="3" name="Google Shape;108;p3">
            <a:extLst>
              <a:ext uri="{FF2B5EF4-FFF2-40B4-BE49-F238E27FC236}">
                <a16:creationId xmlns:a16="http://schemas.microsoft.com/office/drawing/2014/main" id="{53D3E27E-704F-1594-9821-BD954C2597D0}"/>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133286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48AD18-2D82-167C-6F2C-8DBAC8C8BE2E}"/>
              </a:ext>
            </a:extLst>
          </p:cNvPr>
          <p:cNvSpPr>
            <a:spLocks noGrp="1"/>
          </p:cNvSpPr>
          <p:nvPr>
            <p:ph type="title" idx="4294967295"/>
          </p:nvPr>
        </p:nvSpPr>
        <p:spPr>
          <a:xfrm>
            <a:off x="647367" y="559089"/>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Pasul 2: Noțiuni introductive: Care sunt avantajele unei eficiențe energetice sporite?</a:t>
            </a:r>
            <a:endParaRPr lang="ro-RO" noProof="1">
              <a:effectLst/>
            </a:endParaRPr>
          </a:p>
          <a:p>
            <a:endParaRPr lang="ro-RO"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Care sunt avantajele unei eficiențe energetice sporite? </a:t>
            </a:r>
            <a:endParaRPr lang="en-US" sz="4000" i="1" dirty="0">
              <a:solidFill>
                <a:schemeClr val="accent2"/>
              </a:solidFill>
            </a:endParaRPr>
          </a:p>
        </p:txBody>
      </p:sp>
    </p:spTree>
    <p:extLst>
      <p:ext uri="{BB962C8B-B14F-4D97-AF65-F5344CB8AC3E}">
        <p14:creationId xmlns:p14="http://schemas.microsoft.com/office/powerpoint/2010/main" val="515079878"/>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AF9976-62D5-4BEF-8CB8-69C1D46BC5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372</TotalTime>
  <Words>4723</Words>
  <Application>Microsoft Macintosh PowerPoint</Application>
  <PresentationFormat>Widescreen</PresentationFormat>
  <Paragraphs>378</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맑은 고딕</vt:lpstr>
      <vt:lpstr>Arial</vt:lpstr>
      <vt:lpstr>Calibri</vt:lpstr>
      <vt:lpstr>Public Sans</vt:lpstr>
      <vt:lpstr>Every1 slide master</vt:lpstr>
      <vt:lpstr>Economisirea energiei și creșterea eficienței energetice a întreprinderii dumneavoastră:</vt:lpstr>
      <vt:lpstr>Introducere</vt:lpstr>
      <vt:lpstr>Cuprins</vt:lpstr>
      <vt:lpstr>10 pași simpli pentru a economisi energie și a face afacerea dvs. mai eficientă din punct de vedere energetic </vt:lpstr>
      <vt:lpstr>Pasul 1: Începerea: Ce trebuie să știu?  </vt:lpstr>
      <vt:lpstr>Pasul 1: Noțiuni introductive: Ce trebuie să știu despre consumul de energie?  </vt:lpstr>
      <vt:lpstr>Pasul 1: Noțiuni introductive: Ce trebuie să știu despre cererea de energie electrică?  </vt:lpstr>
      <vt:lpstr>Pasul 1: Începutul: Ce trebuie să știu? Care sunt opțiunile mele?  </vt:lpstr>
      <vt:lpstr>Pasul 2: Noțiuni introductive: Care sunt avantajele unei eficiențe energetice sporite? </vt:lpstr>
      <vt:lpstr>Pasul 2: Noțiuni introductive: Avantajele eficienței energetice  </vt:lpstr>
      <vt:lpstr>Pasul 3: Efectuați un audit energetic </vt:lpstr>
      <vt:lpstr>Pasul 3: Ce este un audit energetic </vt:lpstr>
      <vt:lpstr>Pasul 4: Instalați un contor inteligent  </vt:lpstr>
      <vt:lpstr>Pasul 4: Instalarea unui contor inteligent: ce pot face acestea? </vt:lpstr>
      <vt:lpstr>Pasul 4: Instalarea unui contor inteligent: înțelegerea caracteristicilor acestuia </vt:lpstr>
      <vt:lpstr>Pasul 5: Calculați consumul de energie al aparatului  </vt:lpstr>
      <vt:lpstr>Pasul 5: Calculați consumul de energie al aparatelor: cum să abordați acest aspect  </vt:lpstr>
      <vt:lpstr>Pasul 6: Explorați utilizarea mai eficientă a energiei </vt:lpstr>
      <vt:lpstr>Pasul 6: Explorați utilizarea mai eficientă a energiei: economisirea banilor </vt:lpstr>
      <vt:lpstr>Pasul 6: Explorați utilizarea mai eficientă a energiei: economisirea energiei </vt:lpstr>
      <vt:lpstr>Pasul 7: Creșteți eficiența energetică a echipamentelor dvs.  </vt:lpstr>
      <vt:lpstr>Pasul 7: Creșteți eficiența energetică a echipamentelor dvs.: cum să verificați  </vt:lpstr>
      <vt:lpstr>Pasul 8: Optimizați sistemele de încălzire și răcire </vt:lpstr>
      <vt:lpstr>Pasul 8: Optimizați sistemele de încălzire și răcire: sfaturi practice </vt:lpstr>
      <vt:lpstr>Pasul 9: Încurajați practicile de economisire a energiei în rândul angajaților </vt:lpstr>
      <vt:lpstr>Pasul 9: Încurajați practicile de economisire a energiei în rândul angajaților: câteva sfaturi </vt:lpstr>
      <vt:lpstr>Pasul 10: Explorați alte resurse </vt:lpstr>
      <vt:lpstr>Pași următori: Alte resurse </vt:lpstr>
      <vt:lpstr>Mulțumiri 1 </vt:lpstr>
      <vt:lpstr>Mulțumiri 2</vt:lpstr>
      <vt:lpstr>Mulțumesc!</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51</cp:revision>
  <cp:lastPrinted>2025-03-21T11:31:47Z</cp:lastPrinted>
  <dcterms:created xsi:type="dcterms:W3CDTF">2019-04-06T05:20:47Z</dcterms:created>
  <dcterms:modified xsi:type="dcterms:W3CDTF">2026-03-18T07:58:24Z</dcterms:modified>
  <cp:category/>
</cp:coreProperties>
</file>