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89" r:id="rId6"/>
    <p:sldId id="343" r:id="rId7"/>
    <p:sldId id="346" r:id="rId8"/>
    <p:sldId id="347" r:id="rId9"/>
    <p:sldId id="350" r:id="rId10"/>
    <p:sldId id="351" r:id="rId11"/>
    <p:sldId id="266" r:id="rId12"/>
    <p:sldId id="267" r:id="rId13"/>
    <p:sldId id="272" r:id="rId14"/>
    <p:sldId id="271" r:id="rId15"/>
    <p:sldId id="270" r:id="rId16"/>
    <p:sldId id="269" r:id="rId17"/>
    <p:sldId id="277" r:id="rId18"/>
    <p:sldId id="276" r:id="rId19"/>
    <p:sldId id="275" r:id="rId20"/>
    <p:sldId id="268" r:id="rId21"/>
    <p:sldId id="274" r:id="rId22"/>
    <p:sldId id="273" r:id="rId23"/>
    <p:sldId id="282" r:id="rId24"/>
    <p:sldId id="283" r:id="rId25"/>
    <p:sldId id="281"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f0MvKiHWxEkktAI9N5ZpxQ==" hashData="F19WLE93nRmYLrCtiu7bxT65F8usEatxjCVjSg6Ip5t8z83mOGJ+tNab30Eid7WWRw/9zo6OHSVYUPjCoaSmu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4" clrIdx="2">
    <p:extLst>
      <p:ext uri="{19B8F6BF-5375-455C-9EA6-DF929625EA0E}">
        <p15:presenceInfo xmlns:p15="http://schemas.microsoft.com/office/powerpoint/2012/main" userId="S::stephanie.hirmer@eng.ox.ac.uk::13e44439-8913-4347-a3e1-e8bd29e343d7" providerId="AD"/>
      </p:ext>
    </p:extLst>
  </p:cmAuthor>
  <p:cmAuthor id="4" name="Stephanie Hirmer" initials="SH" lastIdx="11" clrIdx="3">
    <p:extLst>
      <p:ext uri="{19B8F6BF-5375-455C-9EA6-DF929625EA0E}">
        <p15:presenceInfo xmlns:p15="http://schemas.microsoft.com/office/powerpoint/2012/main" userId="S::engs2125_ox.ac.uk#ext#@lunet.onmicrosoft.com::13e44439-8913-4347-a3e1-e8bd29e343d7" providerId="AD"/>
      </p:ext>
    </p:extLst>
  </p:cmAuthor>
  <p:cmAuthor id="5" name="sareljgreyling@gmail.com" initials="sa" lastIdx="1" clrIdx="4">
    <p:extLst>
      <p:ext uri="{19B8F6BF-5375-455C-9EA6-DF929625EA0E}">
        <p15:presenceInfo xmlns:p15="http://schemas.microsoft.com/office/powerpoint/2012/main" userId="S::urn:spo:guest#sareljgreyling@gmail.com::" providerId="AD"/>
      </p:ext>
    </p:extLst>
  </p:cmAuthor>
  <p:cmAuthor id="6" name="simon.anthony.patterson@gmail.com" initials="si" lastIdx="5" clrIdx="5">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AF2533"/>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1"/>
    <p:restoredTop sz="88966"/>
  </p:normalViewPr>
  <p:slideViewPr>
    <p:cSldViewPr snapToGrid="0">
      <p:cViewPr varScale="1">
        <p:scale>
          <a:sx n="110" d="100"/>
          <a:sy n="110" d="100"/>
        </p:scale>
        <p:origin x="57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57662196-1ff7-4fef-ad5f-ca819cd64cbc" providerId="ADAL" clId="{C962B26E-C997-B14D-8E25-EC0F8DC63C65}"/>
    <pc:docChg chg="modSld">
      <pc:chgData name=" " userId="57662196-1ff7-4fef-ad5f-ca819cd64cbc" providerId="ADAL" clId="{C962B26E-C997-B14D-8E25-EC0F8DC63C65}" dt="2021-03-12T15:41:08.064" v="3" actId="1038"/>
      <pc:docMkLst>
        <pc:docMk/>
      </pc:docMkLst>
      <pc:sldChg chg="modSp">
        <pc:chgData name=" " userId="57662196-1ff7-4fef-ad5f-ca819cd64cbc" providerId="ADAL" clId="{C962B26E-C997-B14D-8E25-EC0F8DC63C65}" dt="2021-03-12T15:41:08.064" v="3" actId="1038"/>
        <pc:sldMkLst>
          <pc:docMk/>
          <pc:sldMk cId="3146373605" sldId="274"/>
        </pc:sldMkLst>
        <pc:picChg chg="mod">
          <ac:chgData name=" " userId="57662196-1ff7-4fef-ad5f-ca819cd64cbc" providerId="ADAL" clId="{C962B26E-C997-B14D-8E25-EC0F8DC63C65}" dt="2021-03-12T15:41:08.064" v="3" actId="1038"/>
          <ac:picMkLst>
            <pc:docMk/>
            <pc:sldMk cId="3146373605" sldId="274"/>
            <ac:picMk id="2" creationId="{39A70236-890F-B146-9923-44AC5C9823F9}"/>
          </ac:picMkLst>
        </pc:picChg>
      </pc:sldChg>
      <pc:sldChg chg="modNotesTx">
        <pc:chgData name=" " userId="57662196-1ff7-4fef-ad5f-ca819cd64cbc" providerId="ADAL" clId="{C962B26E-C997-B14D-8E25-EC0F8DC63C65}" dt="2021-03-12T15:35:12.048" v="2" actId="20577"/>
        <pc:sldMkLst>
          <pc:docMk/>
          <pc:sldMk cId="788374758" sldId="27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2A405-90B4-CD40-89CC-C4387B36834E}" type="doc">
      <dgm:prSet loTypeId="urn:microsoft.com/office/officeart/2005/8/layout/hChevron3" loCatId="" qsTypeId="urn:microsoft.com/office/officeart/2005/8/quickstyle/simple1" qsCatId="simple" csTypeId="urn:microsoft.com/office/officeart/2005/8/colors/accent1_2" csCatId="accent1" phldr="1"/>
      <dgm:spPr/>
    </dgm:pt>
    <dgm:pt modelId="{A0F31EF3-8EDB-AF4F-8BA2-384A03C2F8C6}">
      <dgm:prSet phldrT="[Text]" custT="1"/>
      <dgm:spPr>
        <a:solidFill>
          <a:schemeClr val="bg1">
            <a:lumMod val="85000"/>
          </a:schemeClr>
        </a:solidFill>
      </dgm:spPr>
      <dgm:t>
        <a:bodyPr/>
        <a:lstStyle/>
        <a:p>
          <a:r>
            <a:rPr lang="en-GB" sz="1600" b="1" i="0">
              <a:latin typeface="Open Sans" panose="020B0606030504020204" pitchFamily="34" charset="0"/>
              <a:cs typeface="Open Sans" panose="020B0606030504020204" pitchFamily="34" charset="0"/>
            </a:rPr>
            <a:t>A corto plazo </a:t>
          </a:r>
        </a:p>
        <a:p>
          <a:r>
            <a:rPr lang="en-GB" sz="1600" b="0" i="0">
              <a:latin typeface="Open Sans" panose="020B0606030504020204" pitchFamily="34" charset="0"/>
              <a:cs typeface="Open Sans" panose="020B0606030504020204" pitchFamily="34" charset="0"/>
            </a:rPr>
            <a:t>(semanas y meses)</a:t>
          </a:r>
        </a:p>
      </dgm:t>
    </dgm:pt>
    <dgm:pt modelId="{CA5940EA-B6A0-AB4A-B3CE-2A56C0DC1B44}" type="parTrans" cxnId="{6AE9BCBD-87DE-BC46-AD54-907B1A3F49B3}">
      <dgm:prSet/>
      <dgm:spPr/>
      <dgm:t>
        <a:bodyPr/>
        <a:lstStyle/>
        <a:p>
          <a:endParaRPr lang="en-GB" sz="1600">
            <a:latin typeface="Calibri" panose="020F0502020204030204" pitchFamily="34" charset="0"/>
            <a:cs typeface="Calibri" panose="020F0502020204030204" pitchFamily="34" charset="0"/>
          </a:endParaRPr>
        </a:p>
      </dgm:t>
    </dgm:pt>
    <dgm:pt modelId="{9A6BA456-EE5D-804D-A799-583E64FF59F8}" type="sibTrans" cxnId="{6AE9BCBD-87DE-BC46-AD54-907B1A3F49B3}">
      <dgm:prSet/>
      <dgm:spPr/>
      <dgm:t>
        <a:bodyPr/>
        <a:lstStyle/>
        <a:p>
          <a:endParaRPr lang="en-GB" sz="1600">
            <a:latin typeface="Calibri" panose="020F0502020204030204" pitchFamily="34" charset="0"/>
            <a:cs typeface="Calibri" panose="020F0502020204030204" pitchFamily="34" charset="0"/>
          </a:endParaRPr>
        </a:p>
      </dgm:t>
    </dgm:pt>
    <dgm:pt modelId="{4C0274DF-65F3-DF4A-8FED-E89E46057223}">
      <dgm:prSet phldrT="[Text]" custT="1"/>
      <dgm:spPr>
        <a:solidFill>
          <a:srgbClr val="B02634"/>
        </a:solidFill>
      </dgm:spPr>
      <dgm:t>
        <a:bodyPr/>
        <a:lstStyle/>
        <a:p>
          <a:r>
            <a:rPr lang="en-GB" sz="1600" b="1" i="0">
              <a:latin typeface="Open Sans" panose="020B0606030504020204" pitchFamily="34" charset="0"/>
              <a:cs typeface="Open Sans" panose="020B0606030504020204" pitchFamily="34" charset="0"/>
            </a:rPr>
            <a:t>A medio plazo </a:t>
          </a:r>
        </a:p>
        <a:p>
          <a:r>
            <a:rPr lang="en-GB" sz="1600" b="0" i="0">
              <a:latin typeface="Open Sans" panose="020B0606030504020204" pitchFamily="34" charset="0"/>
              <a:cs typeface="Open Sans" panose="020B0606030504020204" pitchFamily="34" charset="0"/>
            </a:rPr>
            <a:t>(varios años)</a:t>
          </a:r>
        </a:p>
      </dgm:t>
    </dgm:pt>
    <dgm:pt modelId="{B6D07D4C-BE1D-B14A-871C-6F20C801168B}" type="parTrans" cxnId="{0A59C2A8-0B91-0B43-9E92-AA412B7F7272}">
      <dgm:prSet/>
      <dgm:spPr/>
      <dgm:t>
        <a:bodyPr/>
        <a:lstStyle/>
        <a:p>
          <a:endParaRPr lang="en-GB" sz="1600">
            <a:latin typeface="Calibri" panose="020F0502020204030204" pitchFamily="34" charset="0"/>
            <a:cs typeface="Calibri" panose="020F0502020204030204" pitchFamily="34" charset="0"/>
          </a:endParaRPr>
        </a:p>
      </dgm:t>
    </dgm:pt>
    <dgm:pt modelId="{B22DE475-4276-224E-8429-E51E782FDFD6}" type="sibTrans" cxnId="{0A59C2A8-0B91-0B43-9E92-AA412B7F7272}">
      <dgm:prSet/>
      <dgm:spPr/>
      <dgm:t>
        <a:bodyPr/>
        <a:lstStyle/>
        <a:p>
          <a:endParaRPr lang="en-GB" sz="1600">
            <a:latin typeface="Calibri" panose="020F0502020204030204" pitchFamily="34" charset="0"/>
            <a:cs typeface="Calibri" panose="020F0502020204030204" pitchFamily="34" charset="0"/>
          </a:endParaRPr>
        </a:p>
      </dgm:t>
    </dgm:pt>
    <dgm:pt modelId="{F80D571F-FCAB-CC41-ACE9-B091A2408DBC}">
      <dgm:prSet phldrT="[Text]" custT="1"/>
      <dgm:spPr>
        <a:solidFill>
          <a:srgbClr val="B02634"/>
        </a:solidFill>
      </dgm:spPr>
      <dgm:t>
        <a:bodyPr/>
        <a:lstStyle/>
        <a:p>
          <a:r>
            <a:rPr lang="en-GB" sz="1600" b="1" i="0">
              <a:latin typeface="Open Sans" panose="020B0606030504020204" pitchFamily="34" charset="0"/>
              <a:cs typeface="Open Sans" panose="020B0606030504020204" pitchFamily="34" charset="0"/>
            </a:rPr>
            <a:t>A largo plazo </a:t>
          </a:r>
        </a:p>
        <a:p>
          <a:r>
            <a:rPr lang="en-GB" sz="1600" b="0" i="0">
              <a:latin typeface="Open Sans" panose="020B0606030504020204" pitchFamily="34" charset="0"/>
              <a:cs typeface="Open Sans" panose="020B0606030504020204" pitchFamily="34" charset="0"/>
            </a:rPr>
            <a:t>(15-30+ años)</a:t>
          </a:r>
        </a:p>
      </dgm:t>
    </dgm:pt>
    <dgm:pt modelId="{9B79C150-9A6E-3145-8CA8-DCF125EBF81A}" type="parTrans" cxnId="{C04C42FF-F730-9343-86D8-EBF156A40E73}">
      <dgm:prSet/>
      <dgm:spPr/>
      <dgm:t>
        <a:bodyPr/>
        <a:lstStyle/>
        <a:p>
          <a:endParaRPr lang="en-GB" sz="1600">
            <a:latin typeface="Calibri" panose="020F0502020204030204" pitchFamily="34" charset="0"/>
            <a:cs typeface="Calibri" panose="020F0502020204030204" pitchFamily="34" charset="0"/>
          </a:endParaRPr>
        </a:p>
      </dgm:t>
    </dgm:pt>
    <dgm:pt modelId="{71EC5C2F-1035-3E4B-861E-B3460CF97BF4}" type="sibTrans" cxnId="{C04C42FF-F730-9343-86D8-EBF156A40E73}">
      <dgm:prSet/>
      <dgm:spPr/>
      <dgm:t>
        <a:bodyPr/>
        <a:lstStyle/>
        <a:p>
          <a:endParaRPr lang="en-GB" sz="1600">
            <a:latin typeface="Calibri" panose="020F0502020204030204" pitchFamily="34" charset="0"/>
            <a:cs typeface="Calibri" panose="020F0502020204030204" pitchFamily="34" charset="0"/>
          </a:endParaRPr>
        </a:p>
      </dgm:t>
    </dgm:pt>
    <dgm:pt modelId="{9E1E6071-FE00-5E4E-BF47-95CCC1EBAD32}" type="pres">
      <dgm:prSet presAssocID="{B572A405-90B4-CD40-89CC-C4387B36834E}" presName="Name0" presStyleCnt="0">
        <dgm:presLayoutVars>
          <dgm:dir/>
          <dgm:resizeHandles val="exact"/>
        </dgm:presLayoutVars>
      </dgm:prSet>
      <dgm:spPr/>
    </dgm:pt>
    <dgm:pt modelId="{03FE94D9-FF2D-594E-9819-C8EAEBB83957}" type="pres">
      <dgm:prSet presAssocID="{A0F31EF3-8EDB-AF4F-8BA2-384A03C2F8C6}" presName="parTxOnly" presStyleLbl="node1" presStyleIdx="0" presStyleCnt="3">
        <dgm:presLayoutVars>
          <dgm:bulletEnabled val="1"/>
        </dgm:presLayoutVars>
      </dgm:prSet>
      <dgm:spPr/>
    </dgm:pt>
    <dgm:pt modelId="{C18C4AB3-CD64-F749-830C-3686FDF56CE1}" type="pres">
      <dgm:prSet presAssocID="{9A6BA456-EE5D-804D-A799-583E64FF59F8}" presName="parSpace" presStyleCnt="0"/>
      <dgm:spPr/>
    </dgm:pt>
    <dgm:pt modelId="{C7FEC5D9-126A-9E4C-B711-A1CB7C520E11}" type="pres">
      <dgm:prSet presAssocID="{4C0274DF-65F3-DF4A-8FED-E89E46057223}" presName="parTxOnly" presStyleLbl="node1" presStyleIdx="1" presStyleCnt="3">
        <dgm:presLayoutVars>
          <dgm:bulletEnabled val="1"/>
        </dgm:presLayoutVars>
      </dgm:prSet>
      <dgm:spPr/>
    </dgm:pt>
    <dgm:pt modelId="{215B8CF2-4D3F-FE40-BADC-7778372665F8}" type="pres">
      <dgm:prSet presAssocID="{B22DE475-4276-224E-8429-E51E782FDFD6}" presName="parSpace" presStyleCnt="0"/>
      <dgm:spPr/>
    </dgm:pt>
    <dgm:pt modelId="{C2FDB077-5F0E-1847-A8E5-F5C0709CD239}" type="pres">
      <dgm:prSet presAssocID="{F80D571F-FCAB-CC41-ACE9-B091A2408DBC}" presName="parTxOnly" presStyleLbl="node1" presStyleIdx="2" presStyleCnt="3" custLinFactNeighborX="10190" custLinFactNeighborY="-69606">
        <dgm:presLayoutVars>
          <dgm:bulletEnabled val="1"/>
        </dgm:presLayoutVars>
      </dgm:prSet>
      <dgm:spPr/>
    </dgm:pt>
  </dgm:ptLst>
  <dgm:cxnLst>
    <dgm:cxn modelId="{0610AC4A-3423-EA43-9C2E-EFCA055114FC}" type="presOf" srcId="{4C0274DF-65F3-DF4A-8FED-E89E46057223}" destId="{C7FEC5D9-126A-9E4C-B711-A1CB7C520E11}" srcOrd="0" destOrd="0" presId="urn:microsoft.com/office/officeart/2005/8/layout/hChevron3"/>
    <dgm:cxn modelId="{2469EF72-5D56-3F4C-BB42-F4B04E6D70D8}" type="presOf" srcId="{A0F31EF3-8EDB-AF4F-8BA2-384A03C2F8C6}" destId="{03FE94D9-FF2D-594E-9819-C8EAEBB83957}" srcOrd="0" destOrd="0" presId="urn:microsoft.com/office/officeart/2005/8/layout/hChevron3"/>
    <dgm:cxn modelId="{914815A4-B4DF-D145-AA66-7B14F557CBB8}" type="presOf" srcId="{B572A405-90B4-CD40-89CC-C4387B36834E}" destId="{9E1E6071-FE00-5E4E-BF47-95CCC1EBAD32}" srcOrd="0" destOrd="0" presId="urn:microsoft.com/office/officeart/2005/8/layout/hChevron3"/>
    <dgm:cxn modelId="{0A59C2A8-0B91-0B43-9E92-AA412B7F7272}" srcId="{B572A405-90B4-CD40-89CC-C4387B36834E}" destId="{4C0274DF-65F3-DF4A-8FED-E89E46057223}" srcOrd="1" destOrd="0" parTransId="{B6D07D4C-BE1D-B14A-871C-6F20C801168B}" sibTransId="{B22DE475-4276-224E-8429-E51E782FDFD6}"/>
    <dgm:cxn modelId="{6AE9BCBD-87DE-BC46-AD54-907B1A3F49B3}" srcId="{B572A405-90B4-CD40-89CC-C4387B36834E}" destId="{A0F31EF3-8EDB-AF4F-8BA2-384A03C2F8C6}" srcOrd="0" destOrd="0" parTransId="{CA5940EA-B6A0-AB4A-B3CE-2A56C0DC1B44}" sibTransId="{9A6BA456-EE5D-804D-A799-583E64FF59F8}"/>
    <dgm:cxn modelId="{8A5046FA-EE73-F84C-B585-AE46EB6C7468}" type="presOf" srcId="{F80D571F-FCAB-CC41-ACE9-B091A2408DBC}" destId="{C2FDB077-5F0E-1847-A8E5-F5C0709CD239}" srcOrd="0" destOrd="0" presId="urn:microsoft.com/office/officeart/2005/8/layout/hChevron3"/>
    <dgm:cxn modelId="{C04C42FF-F730-9343-86D8-EBF156A40E73}" srcId="{B572A405-90B4-CD40-89CC-C4387B36834E}" destId="{F80D571F-FCAB-CC41-ACE9-B091A2408DBC}" srcOrd="2" destOrd="0" parTransId="{9B79C150-9A6E-3145-8CA8-DCF125EBF81A}" sibTransId="{71EC5C2F-1035-3E4B-861E-B3460CF97BF4}"/>
    <dgm:cxn modelId="{6C88F052-4D94-4B49-B6A3-9FE53AAFBA55}" type="presParOf" srcId="{9E1E6071-FE00-5E4E-BF47-95CCC1EBAD32}" destId="{03FE94D9-FF2D-594E-9819-C8EAEBB83957}" srcOrd="0" destOrd="0" presId="urn:microsoft.com/office/officeart/2005/8/layout/hChevron3"/>
    <dgm:cxn modelId="{2CCB0C55-A765-8948-AC1B-4667019EE502}" type="presParOf" srcId="{9E1E6071-FE00-5E4E-BF47-95CCC1EBAD32}" destId="{C18C4AB3-CD64-F749-830C-3686FDF56CE1}" srcOrd="1" destOrd="0" presId="urn:microsoft.com/office/officeart/2005/8/layout/hChevron3"/>
    <dgm:cxn modelId="{49B9CD38-E163-7C49-A19F-389FE50F25A7}" type="presParOf" srcId="{9E1E6071-FE00-5E4E-BF47-95CCC1EBAD32}" destId="{C7FEC5D9-126A-9E4C-B711-A1CB7C520E11}" srcOrd="2" destOrd="0" presId="urn:microsoft.com/office/officeart/2005/8/layout/hChevron3"/>
    <dgm:cxn modelId="{294DD1BB-4374-8F44-8EDA-E8BB548E29F1}" type="presParOf" srcId="{9E1E6071-FE00-5E4E-BF47-95CCC1EBAD32}" destId="{215B8CF2-4D3F-FE40-BADC-7778372665F8}" srcOrd="3" destOrd="0" presId="urn:microsoft.com/office/officeart/2005/8/layout/hChevron3"/>
    <dgm:cxn modelId="{545C978A-649F-8947-915E-AF9A22ED97D9}" type="presParOf" srcId="{9E1E6071-FE00-5E4E-BF47-95CCC1EBAD32}" destId="{C2FDB077-5F0E-1847-A8E5-F5C0709CD239}" srcOrd="4" destOrd="0" presId="urn:microsoft.com/office/officeart/2005/8/layout/hChevron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E94D9-FF2D-594E-9819-C8EAEBB83957}">
      <dsp:nvSpPr>
        <dsp:cNvPr id="0" name=""/>
        <dsp:cNvSpPr/>
      </dsp:nvSpPr>
      <dsp:spPr>
        <a:xfrm>
          <a:off x="4149" y="0"/>
          <a:ext cx="3628298" cy="986489"/>
        </a:xfrm>
        <a:prstGeom prst="homePlat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b="1" i="0" kern="1200">
              <a:latin typeface="Open Sans" panose="020B0606030504020204" pitchFamily="34" charset="0"/>
              <a:cs typeface="Open Sans" panose="020B0606030504020204" pitchFamily="34" charset="0"/>
            </a:rPr>
            <a:t>A corto plazo </a:t>
          </a:r>
        </a:p>
        <a:p>
          <a:pPr marL="0" lvl="0" indent="0" algn="ctr" defTabSz="711200">
            <a:lnSpc>
              <a:spcPct val="90000"/>
            </a:lnSpc>
            <a:spcBef>
              <a:spcPct val="0"/>
            </a:spcBef>
            <a:spcAft>
              <a:spcPct val="35000"/>
            </a:spcAft>
            <a:buNone/>
          </a:pPr>
          <a:r>
            <a:rPr lang="en-GB" sz="1600" b="0" i="0" kern="1200">
              <a:latin typeface="Open Sans" panose="020B0606030504020204" pitchFamily="34" charset="0"/>
              <a:cs typeface="Open Sans" panose="020B0606030504020204" pitchFamily="34" charset="0"/>
            </a:rPr>
            <a:t>(semanas y meses)</a:t>
          </a:r>
        </a:p>
      </dsp:txBody>
      <dsp:txXfrm>
        <a:off x="4149" y="0"/>
        <a:ext cx="3381676" cy="986489"/>
      </dsp:txXfrm>
    </dsp:sp>
    <dsp:sp modelId="{C7FEC5D9-126A-9E4C-B711-A1CB7C520E11}">
      <dsp:nvSpPr>
        <dsp:cNvPr id="0" name=""/>
        <dsp:cNvSpPr/>
      </dsp:nvSpPr>
      <dsp:spPr>
        <a:xfrm>
          <a:off x="2906787" y="0"/>
          <a:ext cx="3628298" cy="986489"/>
        </a:xfrm>
        <a:prstGeom prst="chevron">
          <a:avLst/>
        </a:prstGeom>
        <a:solidFill>
          <a:srgbClr val="B026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b="1" i="0" kern="1200">
              <a:latin typeface="Open Sans" panose="020B0606030504020204" pitchFamily="34" charset="0"/>
              <a:cs typeface="Open Sans" panose="020B0606030504020204" pitchFamily="34" charset="0"/>
            </a:rPr>
            <a:t>A medio plazo </a:t>
          </a:r>
        </a:p>
        <a:p>
          <a:pPr marL="0" lvl="0" indent="0" algn="ctr" defTabSz="711200">
            <a:lnSpc>
              <a:spcPct val="90000"/>
            </a:lnSpc>
            <a:spcBef>
              <a:spcPct val="0"/>
            </a:spcBef>
            <a:spcAft>
              <a:spcPct val="35000"/>
            </a:spcAft>
            <a:buNone/>
          </a:pPr>
          <a:r>
            <a:rPr lang="en-GB" sz="1600" b="0" i="0" kern="1200">
              <a:latin typeface="Open Sans" panose="020B0606030504020204" pitchFamily="34" charset="0"/>
              <a:cs typeface="Open Sans" panose="020B0606030504020204" pitchFamily="34" charset="0"/>
            </a:rPr>
            <a:t>(varios años)</a:t>
          </a:r>
        </a:p>
      </dsp:txBody>
      <dsp:txXfrm>
        <a:off x="3400032" y="0"/>
        <a:ext cx="2641809" cy="986489"/>
      </dsp:txXfrm>
    </dsp:sp>
    <dsp:sp modelId="{C2FDB077-5F0E-1847-A8E5-F5C0709CD239}">
      <dsp:nvSpPr>
        <dsp:cNvPr id="0" name=""/>
        <dsp:cNvSpPr/>
      </dsp:nvSpPr>
      <dsp:spPr>
        <a:xfrm>
          <a:off x="5813575" y="0"/>
          <a:ext cx="3628298" cy="986489"/>
        </a:xfrm>
        <a:prstGeom prst="chevron">
          <a:avLst/>
        </a:prstGeom>
        <a:solidFill>
          <a:srgbClr val="B026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b="1" i="0" kern="1200">
              <a:latin typeface="Open Sans" panose="020B0606030504020204" pitchFamily="34" charset="0"/>
              <a:cs typeface="Open Sans" panose="020B0606030504020204" pitchFamily="34" charset="0"/>
            </a:rPr>
            <a:t>A largo plazo </a:t>
          </a:r>
        </a:p>
        <a:p>
          <a:pPr marL="0" lvl="0" indent="0" algn="ctr" defTabSz="711200">
            <a:lnSpc>
              <a:spcPct val="90000"/>
            </a:lnSpc>
            <a:spcBef>
              <a:spcPct val="0"/>
            </a:spcBef>
            <a:spcAft>
              <a:spcPct val="35000"/>
            </a:spcAft>
            <a:buNone/>
          </a:pPr>
          <a:r>
            <a:rPr lang="en-GB" sz="1600" b="0" i="0" kern="1200">
              <a:latin typeface="Open Sans" panose="020B0606030504020204" pitchFamily="34" charset="0"/>
              <a:cs typeface="Open Sans" panose="020B0606030504020204" pitchFamily="34" charset="0"/>
            </a:rPr>
            <a:t>(15-30+ años)</a:t>
          </a:r>
        </a:p>
      </dsp:txBody>
      <dsp:txXfrm>
        <a:off x="6306820" y="0"/>
        <a:ext cx="2641809" cy="98648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a:t>11/8/22</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Haga clic para editar los estilos de texto maestro</a:t>
            </a:r>
          </a:p>
          <a:p>
            <a:pPr lvl="1"/>
            <a:r>
              <a:rPr lang="en-GB" noProof="0"/>
              <a:t>Segundo nivel</a:t>
            </a:r>
          </a:p>
          <a:p>
            <a:pPr lvl="2"/>
            <a:r>
              <a:rPr lang="en-GB" noProof="0"/>
              <a:t>Tercer nivel</a:t>
            </a:r>
          </a:p>
          <a:p>
            <a:pPr lvl="3"/>
            <a:r>
              <a:rPr lang="en-GB" noProof="0"/>
              <a:t>Cuarto nivel</a:t>
            </a:r>
          </a:p>
          <a:p>
            <a:pPr lvl="4"/>
            <a:r>
              <a:rPr lang="en-GB" noProof="0"/>
              <a:t>Quinto nivel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Open Sans"/>
            </a:endParaRP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a:rPr>
              <a:t>1</a:t>
            </a:fld>
            <a:endParaRPr lang="en-US" altLang="en-US">
              <a:latin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 utilizar los escenarios, hay que tener en cuenta las siguientes limitaciones.</a:t>
            </a:r>
            <a:endParaRPr lang="en-US" dirty="0"/>
          </a:p>
          <a:p>
            <a:r>
              <a:rPr lang="en-GB" dirty="0">
                <a:latin typeface="Open Sans"/>
              </a:rPr>
              <a:t> </a:t>
            </a:r>
          </a:p>
          <a:p>
            <a:pPr marL="171450" indent="-171450">
              <a:buFont typeface="Arial"/>
              <a:buChar char="•"/>
            </a:pPr>
            <a:r>
              <a:rPr lang="en-US" dirty="0"/>
              <a:t>Los escenarios no son predicciones ni pronósticos. Son instantáneas de un estado posible. </a:t>
            </a:r>
            <a:endParaRPr lang="en-GB" dirty="0"/>
          </a:p>
          <a:p>
            <a:pPr marL="171450" indent="-171450">
              <a:buFont typeface="Arial"/>
              <a:buChar char="•"/>
            </a:pPr>
            <a:r>
              <a:rPr lang="en-US" dirty="0"/>
              <a:t>Los escenarios son descripciones del futuro creadas a partir de mapas mentales.</a:t>
            </a:r>
            <a:endParaRPr lang="en-GB" dirty="0">
              <a:latin typeface="Open Sans" panose="020B0606030504020204" pitchFamily="34" charset="0"/>
            </a:endParaRPr>
          </a:p>
          <a:p>
            <a:pPr marL="171450" indent="-171450">
              <a:buFont typeface="Arial"/>
              <a:buChar char="•"/>
            </a:pPr>
            <a:r>
              <a:rPr lang="en-US" dirty="0">
                <a:latin typeface="Open Sans"/>
              </a:rPr>
              <a:t>o modelos que reflejan diferentes perspectivas sobre el pasado, el presente y el futuro.</a:t>
            </a:r>
            <a:br>
              <a:rPr lang="en-US" dirty="0"/>
            </a:br>
            <a:br>
              <a:rPr lang="en-US" dirty="0"/>
            </a:br>
            <a:r>
              <a:rPr lang="en-US" dirty="0">
                <a:latin typeface="Open Sans"/>
              </a:rPr>
              <a:t>Los escenarios suelen utilizarse en situaciones en las que resulta difícil definir la probabilidad de distintos acontecimientos en el futuro. En esencia, también permiten realizar ejercicios de "qué pasaría si" y examinar la sensibilidad de los resultados a diferentes supuestos. </a:t>
            </a:r>
            <a:br>
              <a:rPr lang="en-US" dirty="0"/>
            </a:br>
            <a:br>
              <a:rPr lang="en-US" dirty="0"/>
            </a:br>
            <a:r>
              <a:rPr lang="en-US" dirty="0">
                <a:latin typeface="Open Sans"/>
              </a:rPr>
              <a:t>Los escenarios no describen todos los futuros posibles. El hecho de que un modelo de un sistema energético se haya contrastado con una serie de escenarios posibles no significa que el sistema energético sea robusto ante todos los posibles cambios futuros. </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37087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Los escenarios cualitativos se basan en narraciones, como historias, que describen cualitativamente el futuro, normalmente basadas </a:t>
            </a:r>
            <a:r>
              <a:rPr lang="en-US" dirty="0">
                <a:latin typeface="Open Sans"/>
              </a:rPr>
              <a:t>en el juicio de los expertos. </a:t>
            </a:r>
            <a:r>
              <a:rPr lang="en-GB" dirty="0">
                <a:latin typeface="Open Sans"/>
              </a:rPr>
              <a:t>Las narraciones son viñetas que describen cosas que no siempre pueden expresarse en números, como las condiciones sociales o los cambios de comportamiento. La determinación de las narrativas también puede ayudar a conformar la base para determinar las aportaciones cuantitativas. </a:t>
            </a:r>
            <a:endParaRPr lang="en-US" dirty="0">
              <a:latin typeface="Open Sans"/>
            </a:endParaRPr>
          </a:p>
          <a:p>
            <a:r>
              <a:rPr lang="en-US" dirty="0">
                <a:latin typeface="Open Sans"/>
              </a:rPr>
              <a:t> </a:t>
            </a:r>
            <a:endParaRPr lang="en-GB" dirty="0">
              <a:latin typeface="Open Sans"/>
            </a:endParaRPr>
          </a:p>
          <a:p>
            <a:r>
              <a:rPr lang="en-GB" dirty="0">
                <a:latin typeface="Open Sans"/>
              </a:rPr>
              <a:t>Los escenarios cuantitativos pueden obtenerse a partir de otros modelos o de aportaciones de expertos. Un escenario puede, por ejemplo, considerar un conjunto de datos socioeconómicos y técnicos futuros, a partir de los cuales examinar la demanda de energía. Por ejemplo: </a:t>
            </a:r>
            <a:r>
              <a:rPr lang="en-US" dirty="0">
                <a:latin typeface="Open Sans"/>
              </a:rPr>
              <a:t>Tasa de crecimiento de la población, tasa de crecimiento del PIB, cambios estructurales en la economía, mejora del tamaño de los hogares, mejora de la eficiencia.</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70962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Se crean escenarios para una serie de futuros y casos posibles.</a:t>
            </a:r>
            <a:endParaRPr lang="en-US" dirty="0">
              <a:latin typeface="Open Sans"/>
            </a:endParaRPr>
          </a:p>
          <a:p>
            <a:r>
              <a:rPr lang="en-GB" dirty="0">
                <a:latin typeface="Open Sans"/>
              </a:rPr>
              <a:t>El planificador energético considerará un conjunto de escenarios plausibles de crecimiento económico, teniendo en cuenta no sólo el crecimiento del PIB, sino también los cambios en la estructura de la economía.</a:t>
            </a:r>
          </a:p>
          <a:p>
            <a:r>
              <a:rPr lang="en-GB" dirty="0">
                <a:latin typeface="Open Sans"/>
              </a:rPr>
              <a:t> </a:t>
            </a:r>
          </a:p>
          <a:p>
            <a:r>
              <a:rPr lang="en-GB" dirty="0">
                <a:latin typeface="Open Sans"/>
              </a:rPr>
              <a:t>El planificador también imaginará un conjunto de escenarios de configuración del sistema energético, y luego imaginará algunos casos como:</a:t>
            </a:r>
          </a:p>
          <a:p>
            <a:pPr marL="171450" indent="-171450">
              <a:buFont typeface="Arial"/>
              <a:buChar char="•"/>
            </a:pPr>
            <a:r>
              <a:rPr lang="en-GB" dirty="0">
                <a:latin typeface="Open Sans"/>
              </a:rPr>
              <a:t>Alto crecimiento, sin cambios técnicos,</a:t>
            </a:r>
          </a:p>
          <a:p>
            <a:pPr marL="171450" indent="-171450">
              <a:buFont typeface="Arial"/>
              <a:buChar char="•"/>
            </a:pPr>
            <a:r>
              <a:rPr lang="en-GB" dirty="0">
                <a:latin typeface="Open Sans"/>
              </a:rPr>
              <a:t>Industrialización, con énfasis en los recursos internos,</a:t>
            </a:r>
          </a:p>
          <a:p>
            <a:pPr marL="171450" indent="-171450">
              <a:buFont typeface="Arial"/>
              <a:buChar char="•"/>
            </a:pPr>
            <a:r>
              <a:rPr lang="en-GB" dirty="0">
                <a:latin typeface="Open Sans"/>
              </a:rPr>
              <a:t>Alto desarrollo de la agricultura, con énfasis en los recursos renovables,</a:t>
            </a:r>
          </a:p>
          <a:p>
            <a:pPr marL="171450" indent="-171450">
              <a:buFont typeface="Arial"/>
              <a:buChar char="•"/>
            </a:pPr>
            <a:r>
              <a:rPr lang="en-US" dirty="0">
                <a:latin typeface="Open Sans"/>
              </a:rPr>
              <a:t>Crecimiento moderado, con desregulación.</a:t>
            </a:r>
            <a:br>
              <a:rPr lang="en-US" dirty="0"/>
            </a:br>
            <a:br>
              <a:rPr lang="en-US" dirty="0"/>
            </a:br>
            <a:r>
              <a:rPr lang="en-US" dirty="0">
                <a:latin typeface="Open Sans"/>
              </a:rPr>
              <a:t>Se trata, por supuesto, de descripciones simplificadas de los escenarios.</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178330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En la tercera miniconferencia, veremos la diferencia entre los enfoques descendente y ascendente.</a:t>
            </a:r>
            <a:endParaRPr lang="en-US" dirty="0">
              <a:latin typeface="Open Sans"/>
            </a:endParaRPr>
          </a:p>
          <a:p>
            <a:r>
              <a:rPr lang="en-GB" dirty="0"/>
              <a:t>El primer paso en el análisis de un sistema energético es el cálculo del consumo futuro de energía. Para realizar proyecciones de la demanda de energía, el planificador energético puede utilizar un enfoque descendente o ascendente.</a:t>
            </a:r>
          </a:p>
          <a:p>
            <a:endParaRPr lang="en-GB" dirty="0">
              <a:latin typeface="Open Sans"/>
            </a:endParaRPr>
          </a:p>
          <a:p>
            <a:r>
              <a:rPr lang="en-GB" dirty="0">
                <a:latin typeface="Open Sans"/>
              </a:rPr>
              <a:t>En el caso del enfoque descendente, o agregado, </a:t>
            </a:r>
            <a:r>
              <a:rPr lang="en-US" dirty="0">
                <a:latin typeface="Open Sans"/>
              </a:rPr>
              <a:t>proyectamos la evolución de la demanda total de energía.</a:t>
            </a:r>
            <a:r>
              <a:rPr lang="en-GB" dirty="0">
                <a:latin typeface="Open Sans"/>
              </a:rPr>
              <a:t> El enfoque descendente se basa en las relaciones históricas globales entre los consumos energéticos y algunos parámetros o indicadores bien conocidos, como la población y algunos factores económicos, como la elasticidad de la demanda respecto a los precios y los ingresos. Por lo general, las relaciones se identifican mediante un análisis estadístico. La demanda de energía se calcula a partir de las tendencias históricas y las relaciones entre estas variables. Se suelen utilizar las series temporales, </a:t>
            </a:r>
            <a:r>
              <a:rPr lang="en-GB" sz="1200" b="0" i="0" kern="1200" dirty="0">
                <a:solidFill>
                  <a:schemeClr val="tx1"/>
                </a:solidFill>
                <a:effectLst/>
                <a:latin typeface="Open Sans" panose="020B0606030504020204" pitchFamily="34" charset="0"/>
                <a:ea typeface="+mn-ea"/>
                <a:cs typeface="+mn-cs"/>
              </a:rPr>
              <a:t>valores de una cantidad obtenidos en momentos sucesivos, y o intervalos iguales, </a:t>
            </a:r>
            <a:r>
              <a:rPr lang="en-GB" dirty="0">
                <a:latin typeface="Open Sans"/>
              </a:rPr>
              <a:t>y los métodos econométricos, que utilizan </a:t>
            </a:r>
            <a:r>
              <a:rPr lang="en-GB" sz="1200" b="0" i="0" kern="1200" dirty="0">
                <a:solidFill>
                  <a:schemeClr val="tx1"/>
                </a:solidFill>
                <a:effectLst/>
                <a:latin typeface="Open Sans" panose="020B0606030504020204" pitchFamily="34" charset="0"/>
                <a:ea typeface="+mn-ea"/>
                <a:cs typeface="+mn-cs"/>
              </a:rPr>
              <a:t>datos cuantitativos para desarrollar teorías o probar hipótesis</a:t>
            </a:r>
            <a:r>
              <a:rPr lang="en-GB" dirty="0">
                <a:latin typeface="Open Sans"/>
              </a:rPr>
              <a:t>.</a:t>
            </a:r>
          </a:p>
          <a:p>
            <a:r>
              <a:rPr lang="en-US" dirty="0">
                <a:latin typeface="Open Sans"/>
              </a:rPr>
              <a:t> </a:t>
            </a:r>
            <a:endParaRPr lang="en-GB" dirty="0">
              <a:latin typeface="Open Sans"/>
            </a:endParaRPr>
          </a:p>
          <a:p>
            <a:r>
              <a:rPr lang="en-US" dirty="0">
                <a:latin typeface="Open Sans"/>
              </a:rPr>
              <a:t>En el caso del enfoque ascendente, o desagregado, proyectamos la evolución de los patrones de uso de la energía de una sociedad y luego deducimos la demanda energética. El enfoque ascendente </a:t>
            </a:r>
            <a:r>
              <a:rPr lang="en-GB" dirty="0">
                <a:latin typeface="Open Sans"/>
              </a:rPr>
              <a:t>suele realizarse mediante el método del uso final, que se utiliza en el modelo MAED. Se parte de la evolución de la </a:t>
            </a:r>
            <a:r>
              <a:rPr lang="en-US" dirty="0">
                <a:latin typeface="Open Sans"/>
              </a:rPr>
              <a:t>demanda de energía útil de cada subsector para construir la evolución de la demanda total de energía final. </a:t>
            </a:r>
            <a:r>
              <a:rPr lang="en-GB" dirty="0">
                <a:latin typeface="Open Sans"/>
              </a:rPr>
              <a:t>El enfoque ascendente examina la estructura fina del consumo energético, identificando la demanda de energía por sectores económicos, o incluso por procesos, como la calefacción, la iluminación, etc. Este enfoque también puede utilizar el análisis estadístico de los datos históricos, pero a nivel de los usuarios finales y no a nivel nacional.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195159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Una vez que conocemos el consumo total de energía, a partir del método agregado (o descendente) debemos desagregar la demanda energética por distribución para </a:t>
            </a:r>
            <a:r>
              <a:rPr lang="en-US" dirty="0" err="1">
                <a:latin typeface="Open Sans"/>
              </a:rPr>
              <a:t>analizar </a:t>
            </a:r>
            <a:r>
              <a:rPr lang="en-US" dirty="0">
                <a:latin typeface="Open Sans"/>
              </a:rPr>
              <a:t>el consumo de cada sector. </a:t>
            </a:r>
          </a:p>
          <a:p>
            <a:endParaRPr lang="en-US" dirty="0">
              <a:latin typeface="Open Sans"/>
            </a:endParaRPr>
          </a:p>
          <a:p>
            <a:r>
              <a:rPr lang="en-US" dirty="0">
                <a:latin typeface="Open Sans"/>
              </a:rPr>
              <a:t>El enfoque ascendente, examina la estructura fina del consumo de energía, identificando y proyectando la futura demanda de energía por sectores económicos, subsectores e incluso por procesos, como el calentamiento de agua, la iluminación, y se encuentra la demanda de energía para cada proceso, cada subsector y cada sector. Se trata de un enfoque </a:t>
            </a:r>
            <a:r>
              <a:rPr lang="en-US" dirty="0" err="1">
                <a:latin typeface="Open Sans"/>
              </a:rPr>
              <a:t>disgregado</a:t>
            </a:r>
            <a:r>
              <a:rPr lang="en-US" dirty="0">
                <a:latin typeface="Open Sans"/>
              </a:rPr>
              <a:t>, </a:t>
            </a:r>
            <a:r>
              <a:rPr lang="en-GB" dirty="0">
                <a:latin typeface="Open Sans"/>
              </a:rPr>
              <a:t>como se </a:t>
            </a:r>
            <a:r>
              <a:rPr lang="en-GB" sz="1200" kern="1200" dirty="0">
                <a:solidFill>
                  <a:schemeClr val="tx1"/>
                </a:solidFill>
                <a:effectLst/>
                <a:latin typeface="Open Sans"/>
              </a:rPr>
              <a:t>ha dicho en la diapositiva anterior</a:t>
            </a:r>
            <a:r>
              <a:rPr lang="en-GB" dirty="0">
                <a:effectLst/>
                <a:latin typeface="Open Sans"/>
              </a:rPr>
              <a:t>. </a:t>
            </a:r>
            <a:r>
              <a:rPr lang="en-US" dirty="0">
                <a:latin typeface="Open Sans"/>
              </a:rPr>
              <a:t>A continuación, la demanda se agrega en sectores más amplios. Al final de la cadena, se suma el consumo de cada sector y se estima la demanda energética total. </a:t>
            </a:r>
          </a:p>
          <a:p>
            <a:endParaRPr lang="en-US" dirty="0">
              <a:latin typeface="Open Sans"/>
            </a:endParaRPr>
          </a:p>
          <a:p>
            <a:r>
              <a:rPr lang="en-US" dirty="0">
                <a:latin typeface="Open Sans"/>
              </a:rPr>
              <a:t>Este esquema ofrece una representación visual de las diferencias entre ambos enfoques. Muestra dónde se utiliza la energía y cómo contribuye cada subsector a la demanda energética del sector y, posteriormente, a la demanda energética total.</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260273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El enfoque descendente se basa en las relaciones históricas globales entre los consumos energéticos y algunos parámetros o indicadores bien conocidos, como la población, y algunos factores económicos, como la elasticidad de la demanda respecto a los precios y los ingresos. Por lo general, las relaciones se identifican mediante un análisis estadístico.A partir de ahí, se puede estimar la demanda futura extrapolando los patrones de crecimiento de estos parámetros. Diferentes parámetros de crecimiento darán lugar a una demanda prevista diferente, como se muestra en el gráfico de la derecha. Por último, se utiliza un modelo econométrico que incorpora factores como las elasticidades a los precios de la energía o a los niveles de renta.</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476828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Las proyecciones ascendentes de la demanda energética pueden aplicarse a sectores individuales. Por ejemplo, el consumo urbano de electricidad de los hogares se proyecta estimando el número de hogares urbanos que se espera en el futuro, estimando la intensidad energética en forma de uso de electricidad para electrodomésticos, iluminación y calentamiento de agua por hogar. A continuación, se multiplica cada uso por el número de hogares y se suman los resultados para obtener el consumo eléctrico de los hogares urbanos. El proceso es similar para otros sectores, como los hogares rurales, la industria y el transporte.  Se estiman los detalles de los patrones de uso de la energía y luego se suman.</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70601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Algunas consideraciones importantes a la hora de realizar un análisis de la demanda energética son las siguientes.</a:t>
            </a:r>
            <a:endParaRPr lang="en-US" dirty="0">
              <a:latin typeface="Open Sans"/>
            </a:endParaRPr>
          </a:p>
          <a:p>
            <a:r>
              <a:rPr lang="en-GB" dirty="0"/>
              <a:t>La disponibilidad y la calidad de los datos pueden ser una limitación considerable para el análisis. Esto debe tenerse en cuenta si se selecciona un modelo que requiere muchos datos de entrada. ¿Merece la pena invertir tiempo y dinero en obtener esos datos o es mejor seleccionar un modelo menos preciso con menores necesidades de datos? ¿Merece la pena utilizar un modelo más preciso aunque no tengamos garantías sobre la calidad de los datos de entrada?</a:t>
            </a:r>
          </a:p>
          <a:p>
            <a:r>
              <a:rPr lang="en-GB" dirty="0">
                <a:latin typeface="Open Sans"/>
              </a:rPr>
              <a:t>Los cambios rápidos y amplios en la estructura y el crecimiento de la economía pueden afectar drásticamente a la demanda de energía. ¿Siguen siendo válidas mañana las hipótesis utilizadas hoy? ¿Podemos diseñar un sistema energético para mañana utilizando un modelo basado en el estado actual de la economía?</a:t>
            </a:r>
          </a:p>
          <a:p>
            <a:r>
              <a:rPr lang="en-GB" dirty="0"/>
              <a:t>Los avances en la tecnología de uso de la energía, la disponibilidad, el rendimiento y el coste, pueden afectar drásticamente a la demanda de energía. Los edificios del futuro pueden ser más eficientes y requerir menos calefacción y refrigeración. El uso de vehículos eléctricos disminuirá la demanda de petróleo y aumentará la de electricidad. </a:t>
            </a:r>
          </a:p>
          <a:p>
            <a:r>
              <a:rPr lang="en-GB" dirty="0">
                <a:latin typeface="Open Sans"/>
              </a:rPr>
              <a:t>Los cálculos de la demanda energética futura siempre tienen un grado de incertidumbre. Sólo podemos hacer suposiciones sobre el futuro.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041861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 la cuarta minilección presentamos ahora el enfoque fundamental adoptado en la modelización del MAED.</a:t>
            </a:r>
          </a:p>
          <a:p>
            <a:r>
              <a:rPr lang="en-US" dirty="0">
                <a:latin typeface="Open Sans"/>
              </a:rPr>
              <a:t>El modelo MAED es adecuado para considerar y captar las especificidades de la planificación energética en los países en desarrollo gracias a las siguientes características.</a:t>
            </a:r>
          </a:p>
          <a:p>
            <a:pPr marL="171450" indent="-171450">
              <a:buFont typeface="Arial"/>
              <a:buChar char="•"/>
            </a:pPr>
            <a:r>
              <a:rPr lang="en-US" dirty="0">
                <a:latin typeface="Open Sans"/>
              </a:rPr>
              <a:t>Utiliza el enfoque de la simulación. No es una herramienta de optimización.</a:t>
            </a:r>
          </a:p>
          <a:p>
            <a:pPr marL="171450" indent="-171450">
              <a:buFont typeface="Arial"/>
              <a:buChar char="•"/>
            </a:pPr>
            <a:r>
              <a:rPr lang="en-US" dirty="0">
                <a:latin typeface="Open Sans"/>
              </a:rPr>
              <a:t>Se basa en la metodología de escenarios ascendentes, desagregados y de uso final. No utiliza el enfoque econométrico.</a:t>
            </a:r>
            <a:br>
              <a:rPr lang="en-US" dirty="0"/>
            </a:br>
            <a:br>
              <a:rPr lang="en-US" dirty="0"/>
            </a:br>
            <a:r>
              <a:rPr lang="en-US" dirty="0">
                <a:latin typeface="Open Sans"/>
              </a:rPr>
              <a:t>El modelo MAED se basa en el enfoque de escenarios, que ayuda al usuario a hacer suposiciones condicionales sobre el estado futuro de su país. Por lo tanto, los resultados son siempre de tipo condicional, dependientes de las hipótesis que el </a:t>
            </a:r>
            <a:r>
              <a:rPr lang="en-US" dirty="0" err="1">
                <a:latin typeface="Open Sans"/>
              </a:rPr>
              <a:t>modelizador </a:t>
            </a:r>
            <a:r>
              <a:rPr lang="en-US" dirty="0">
                <a:latin typeface="Open Sans"/>
              </a:rPr>
              <a:t>introduce. El enfoque por escenarios es una de las principales ventajas del modelo, ya que permite el análisis de:</a:t>
            </a:r>
          </a:p>
          <a:p>
            <a:pPr marL="171450" indent="-171450">
              <a:buFont typeface="Arial"/>
              <a:buChar char="•"/>
            </a:pPr>
            <a:r>
              <a:rPr lang="en-US" dirty="0">
                <a:latin typeface="Open Sans"/>
              </a:rPr>
              <a:t>Diferentes políticas de desarrollo socioeconómico para el país. Por ejemplo, diferente crecimiento económico, énfasis en la industria o la agricultura, o desarrollo rural.</a:t>
            </a:r>
          </a:p>
          <a:p>
            <a:pPr marL="171450" indent="-171450">
              <a:buFont typeface="Arial"/>
              <a:buChar char="•"/>
            </a:pPr>
            <a:r>
              <a:rPr lang="en-US" dirty="0">
                <a:latin typeface="Open Sans"/>
              </a:rPr>
              <a:t>El MAED también es adecuado para modelizar el impacto de políticas alternativas para el uso de la energía. Por ejemplo, el impacto de invertir en el transporte individual en coche o en el transporte masivo, en la electricidad o en el uso directo de combustibles fósiles.</a:t>
            </a:r>
          </a:p>
          <a:p>
            <a:pPr marL="171450" indent="-171450">
              <a:buFont typeface="Arial"/>
              <a:buChar char="•"/>
            </a:pPr>
            <a:r>
              <a:rPr lang="en-US" dirty="0">
                <a:latin typeface="Open Sans"/>
              </a:rPr>
              <a:t>El MAED también permite evaluar el impacto del desarrollo tecnológico. Por ejemplo, se puede modelar cómo las mejoras en la eficiencia de los equipos de uso final pueden afectar a la demanda futura.</a:t>
            </a:r>
          </a:p>
          <a:p>
            <a:pPr>
              <a:buFont typeface="Arial"/>
              <a:buChar char="•"/>
            </a:pPr>
            <a:r>
              <a:rPr lang="en-US" dirty="0">
                <a:latin typeface="Open Sans"/>
              </a:rPr>
              <a:t>Por último, el MAED puede utilizarse para modelar el efecto de los cambios en el estilo de vida de la sociedad. Por ejemplo, cómo el aumento de los ingresos en los hogares influirá en la demanda.</a:t>
            </a:r>
            <a:br>
              <a:rPr lang="en-US" dirty="0"/>
            </a:br>
            <a:br>
              <a:rPr lang="en-US" dirty="0"/>
            </a:br>
            <a:r>
              <a:rPr lang="en-US" dirty="0">
                <a:latin typeface="Open Sans"/>
              </a:rPr>
              <a:t>Mediante la formulación de diferentes escenarios, estos modelos intentan captar diferentes trayectorias de desarrollo y las influencias de las políticas en el desarrollo económico. Por eso son especialmente adecuados para analizar la demanda de energía en los países en desarrollo, donde se están produciendo cambios importantes.</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082821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El modelo MAED utiliza el enfoque ascendente. Parte de la evolución de la demanda de energía útil de cada subsector para construir la evolución total de la demanda de energía final.</a:t>
            </a:r>
            <a:endParaRPr lang="en-US" dirty="0"/>
          </a:p>
          <a:p>
            <a:r>
              <a:rPr lang="en-US" dirty="0">
                <a:latin typeface="Open Sans"/>
              </a:rPr>
              <a:t>Los modelos de escenario y de uso final ascendentes son los más apropiados para el análisis y las proyecciones de la demanda energética a medio y largo plazo. Estos modelos pueden considerar la diversidad de procesos y tecnologías reales de conversión y uso de la energía. Pueden incluir diferencias rurales y urbanas y actividades informales. Como estos modelos no se basan únicamente en la historia o la evolución del pasado, pueden captar los cambios estructurales y los nuevos desarrollos tecnológicos. De hecho, éste es uno de los principales puntos fuertes de esta categoría de modelos. Sin embargo, los modelos de uso final adolecen de su incapacidad para captar los efectos inducidos por los precios junto con las políticas no relacionadas con ellos. </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738912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Esta conferencia tiene cuatro resultados de </a:t>
            </a:r>
            <a:r>
              <a:rPr lang="en-GB">
                <a:latin typeface="Open Sans"/>
              </a:rPr>
              <a:t>aprendizaje previstos: </a:t>
            </a:r>
            <a:endParaRPr lang="en-US" dirty="0"/>
          </a:p>
          <a:p>
            <a:pPr marL="285750" indent="-285750">
              <a:buFont typeface="Arial"/>
              <a:buChar char="•"/>
              <a:defRPr/>
            </a:pPr>
            <a:r>
              <a:rPr lang="en-GB" dirty="0">
                <a:latin typeface="Open Sans"/>
              </a:rPr>
              <a:t>conocer los tipos de modelos de sistemas energéticos</a:t>
            </a:r>
          </a:p>
          <a:p>
            <a:pPr marL="285750" indent="-285750">
              <a:buFont typeface="Arial"/>
              <a:buChar char="•"/>
              <a:defRPr/>
            </a:pPr>
            <a:r>
              <a:rPr lang="en-GB" dirty="0">
                <a:latin typeface="Open Sans"/>
              </a:rPr>
              <a:t>ser consciente del uso de escenarios</a:t>
            </a:r>
          </a:p>
          <a:p>
            <a:pPr marL="285750" indent="-285750">
              <a:buFont typeface="Arial"/>
              <a:buChar char="•"/>
              <a:defRPr/>
            </a:pPr>
            <a:r>
              <a:rPr lang="en-GB" dirty="0">
                <a:latin typeface="Open Sans"/>
              </a:rPr>
              <a:t>comprender los enfoques descendente y ascendente</a:t>
            </a:r>
            <a:endParaRPr lang="en-GB" dirty="0"/>
          </a:p>
          <a:p>
            <a:pPr marL="285750" indent="-285750">
              <a:buFont typeface="Arial"/>
              <a:buChar char="•"/>
              <a:defRPr/>
            </a:pPr>
            <a:r>
              <a:rPr lang="en-GB" dirty="0">
                <a:latin typeface="Open Sans"/>
              </a:rPr>
              <a:t>han tenido una introducción al modelo MAED</a:t>
            </a:r>
            <a:endParaRPr lang="en-GB" dirty="0"/>
          </a:p>
          <a:p>
            <a:pPr>
              <a:defRPr/>
            </a:pPr>
            <a:r>
              <a:rPr lang="en-GB" dirty="0">
                <a:latin typeface="Open Sans"/>
              </a:rPr>
              <a:t> </a:t>
            </a:r>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Existen diferentes plazos en el proceso de planificación energética. Cuando se analiza el sistema energético para un periodo de semanas y meses, se trata de una planificación a corto plazo. La planificación para un periodo de varios años suele denominarse a medio plazo. La planificación a largo plazo se considera en los casos en los que el horizonte temporal del análisis está en el rango de 15 a 30 años o incluso más. </a:t>
            </a:r>
          </a:p>
          <a:p>
            <a:r>
              <a:rPr lang="en-US" dirty="0">
                <a:latin typeface="Open Sans"/>
              </a:rPr>
              <a:t> </a:t>
            </a:r>
          </a:p>
          <a:p>
            <a:r>
              <a:rPr lang="en-US" dirty="0">
                <a:latin typeface="Open Sans"/>
              </a:rPr>
              <a:t>¿Qué enfoque y método es mejor para el análisis de la demanda energética? Depende del objetivo de planificación.</a:t>
            </a:r>
          </a:p>
          <a:p>
            <a:r>
              <a:rPr lang="en-US" dirty="0">
                <a:latin typeface="Open Sans"/>
              </a:rPr>
              <a:t> </a:t>
            </a:r>
          </a:p>
          <a:p>
            <a:r>
              <a:rPr lang="en-US" dirty="0">
                <a:latin typeface="Open Sans"/>
              </a:rPr>
              <a:t>La evolución a corto plazo de un sistema energético nacional viene determinada en gran medida por la situación actual: por ello, el enfoque descendente puede ajustarse mejor a las proyecciones a corto plazo, ya que muchas relaciones no cambian rápidamente. Por ejemplo, la estructura socioeconómica de un país y los hábitos de consumo de energía de la población no suelen cambiar en unos pocos meses. La mayoría de los equipos de uso energético tienen una vida técnica relativamente larga, de 10 a 15 años. Las instalaciones de suministro de energía tienen largos plazos de entrega, de 5 a 10 años, y también largas vidas técnicas, de 15 a 30 años.</a:t>
            </a:r>
          </a:p>
          <a:p>
            <a:r>
              <a:rPr lang="en-US" dirty="0">
                <a:latin typeface="Open Sans"/>
              </a:rPr>
              <a:t> </a:t>
            </a:r>
          </a:p>
          <a:p>
            <a:r>
              <a:rPr lang="en-US" dirty="0">
                <a:latin typeface="Open Sans"/>
              </a:rPr>
              <a:t>La evolución a largo plazo de un sistema energético nacional está sujeta a muchas incertidumbres; por lo tanto, un enfoque ascendente es más adecuado para el análisis a largo plazo, ya que la evolución de las relaciones pertinentes puede preverse mejor individualmente. Por ejemplo, el crecimiento de la población y de la economía, el desarrollo tecnológico que conduce a un uso más eficiente de la energía, la disponibilidad y los precios de la energía en el mercado internacional, y la disponibilidad o las perspectivas de nuevas tecnologías energéticas, como la solar, pueden seguir tendencias diferentes.</a:t>
            </a:r>
          </a:p>
          <a:p>
            <a:r>
              <a:rPr lang="en-US" dirty="0">
                <a:latin typeface="Open Sans"/>
              </a:rPr>
              <a:t> </a:t>
            </a:r>
          </a:p>
          <a:p>
            <a:r>
              <a:rPr lang="en-US" dirty="0">
                <a:latin typeface="Open Sans"/>
              </a:rPr>
              <a:t>Por lo tanto, el modelo MAED es aplicable para el análisis a largo plazo y, en parte, a medio plazo, más que a corto plazo.</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61049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La razón para realizar un análisis de la demanda energética es encontrar la demanda energética futura. Es importante tener en cuenta varias cosas:</a:t>
            </a:r>
            <a:endParaRPr lang="en-US" dirty="0">
              <a:latin typeface="Open Sans"/>
            </a:endParaRPr>
          </a:p>
          <a:p>
            <a:r>
              <a:rPr lang="en-GB" dirty="0">
                <a:latin typeface="Open Sans"/>
              </a:rPr>
              <a:t>En primer lugar, el futuro es incierto. No es posible predecir el futuro con total exactitud. Los cambios en la tecnología energética, los cambios en los precios de la energía, los cambios en la población, los cambios en el crecimiento económico, los cambios en las preferencias de los consumidores, etc., afectan a la futura demanda de energía.</a:t>
            </a:r>
          </a:p>
          <a:p>
            <a:r>
              <a:rPr lang="en-GB" dirty="0">
                <a:latin typeface="Open Sans"/>
              </a:rPr>
              <a:t>En segundo lugar, el futuro puede parecerse o no al pasado. La forma de utilizar la energía en el futuro puede ser o no la misma que se ha utilizado en el pasado. </a:t>
            </a:r>
          </a:p>
          <a:p>
            <a:r>
              <a:rPr lang="en-GB" dirty="0">
                <a:latin typeface="Open Sans"/>
              </a:rPr>
              <a:t>Las proyecciones a largo plazo son mucho más inciertas que las de corto plazo. Los cambios en los factores que afectan a la demanda de energía pueden ser mucho más drásticos e inesperados a largo plazo que a corto. Por ello, cuanto más largo sea el horizonte temporal de la proyección de la demanda, mayor será la incertidumbre.</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321329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panose="020B0606030504020204" pitchFamily="34" charset="0"/>
                <a:ea typeface="+mn-ea"/>
                <a:cs typeface="+mn-cs"/>
              </a:rPr>
              <a:t>Hay que tener en cuenta las siguientes especificidades de los países en desarrollo, ya que </a:t>
            </a:r>
            <a:r>
              <a:rPr lang="en-US" dirty="0">
                <a:latin typeface="Open Sans"/>
              </a:rPr>
              <a:t>los cambios pueden producirse muy rápidamente. </a:t>
            </a:r>
          </a:p>
          <a:p>
            <a:r>
              <a:rPr lang="en-US" dirty="0">
                <a:latin typeface="Open Sans"/>
              </a:rPr>
              <a:t> </a:t>
            </a:r>
          </a:p>
          <a:p>
            <a:r>
              <a:rPr lang="en-US" dirty="0">
                <a:latin typeface="Open Sans"/>
              </a:rPr>
              <a:t>En primer lugar, la falta de datos de series temporales coherentes a largo plazo para varios sectores de actividad dificulta la tarea de planificación. ¿Cómo puede el planificador energético proyectar la demanda de energía para el transporte si, por ejemplo, no se recogen la mayoría de los datos sobre el uso actual del automóvil?</a:t>
            </a:r>
          </a:p>
          <a:p>
            <a:r>
              <a:rPr lang="en-US" dirty="0">
                <a:latin typeface="Open Sans"/>
              </a:rPr>
              <a:t> </a:t>
            </a:r>
          </a:p>
          <a:p>
            <a:r>
              <a:rPr lang="en-US" dirty="0">
                <a:latin typeface="Open Sans"/>
              </a:rPr>
              <a:t>En segundo lugar, existen grandes diferencias en los patrones de consumo energético de las zonas urbanas y rurales, especialmente si estas últimas aún no tienen acceso a la red eléctrica y si las ocupaciones y los estilos de vida son muy diferentes.</a:t>
            </a:r>
          </a:p>
          <a:p>
            <a:r>
              <a:rPr lang="en-US" dirty="0">
                <a:latin typeface="Open Sans"/>
              </a:rPr>
              <a:t> </a:t>
            </a:r>
          </a:p>
          <a:p>
            <a:r>
              <a:rPr lang="en-US" dirty="0">
                <a:latin typeface="Open Sans"/>
              </a:rPr>
              <a:t>En tercer lugar, los países en desarrollo están experimentando cambios considerables en la estructura de su economía. El crecimiento de la población, el aumento del acceso a los servicios sanitarios, educativos y energéticos, el aumento de la proporción de la población en las ciudades, el aumento de la demanda de bienes de consumo y el aumento de las clases medias se están produciendo muy rápidamente. Esto hace que la tarea de planificación sea más difícil e incierta. Esta incertidumbre debe reconocerse en la tarea de modelización.</a:t>
            </a:r>
          </a:p>
          <a:p>
            <a:r>
              <a:rPr lang="en-US" dirty="0">
                <a:latin typeface="Open Sans"/>
              </a:rPr>
              <a:t> </a:t>
            </a:r>
          </a:p>
          <a:p>
            <a:r>
              <a:rPr lang="en-US" dirty="0">
                <a:latin typeface="Open Sans"/>
              </a:rPr>
              <a:t>En cuarto y quinto lugar, las sociedades están experimentando rápidas mejoras tecnológicas, con la aparición de nuevos procesos. Las mejoras en las tecnologías de las baterías deben tenerse en cuenta a la hora de planificar el sistema energético del futuro, ya que éstas se están abaratando rápidamente y son más eficientes.</a:t>
            </a:r>
          </a:p>
          <a:p>
            <a:r>
              <a:rPr lang="en-US" dirty="0">
                <a:latin typeface="Open Sans"/>
              </a:rPr>
              <a:t> </a:t>
            </a:r>
          </a:p>
          <a:p>
            <a:r>
              <a:rPr lang="en-US" dirty="0">
                <a:latin typeface="Open Sans"/>
              </a:rPr>
              <a:t>Por último, los cambios considerables en el </a:t>
            </a:r>
            <a:r>
              <a:rPr lang="en-US" dirty="0" err="1">
                <a:latin typeface="Open Sans"/>
              </a:rPr>
              <a:t>comportamiento </a:t>
            </a:r>
            <a:r>
              <a:rPr lang="en-US" dirty="0">
                <a:latin typeface="Open Sans"/>
              </a:rPr>
              <a:t>social y en los estilos de vida son clave para entender cómo se relacionará la población con el sistema energético. </a:t>
            </a:r>
          </a:p>
          <a:p>
            <a:r>
              <a:rPr lang="en-US" dirty="0">
                <a:latin typeface="Open Sans"/>
              </a:rPr>
              <a:t> </a:t>
            </a:r>
          </a:p>
          <a:p>
            <a:r>
              <a:rPr lang="en-US" dirty="0">
                <a:latin typeface="Open Sans"/>
              </a:rPr>
              <a:t>Estas especificidades pueden hacer que el aumento de la demanda de energía sea más rápido que su tendencia histórica, así como la propia tasa de crecimiento económico. El usuario debe ser consciente de ello. </a:t>
            </a:r>
          </a:p>
          <a:p>
            <a:endParaRPr lang="en-US" dirty="0">
              <a:latin typeface="Open Sans"/>
            </a:endParaRPr>
          </a:p>
          <a:p>
            <a:r>
              <a:rPr lang="en-GB" sz="1200" kern="1200" dirty="0">
                <a:solidFill>
                  <a:schemeClr val="tx1"/>
                </a:solidFill>
                <a:effectLst/>
                <a:latin typeface="Open Sans"/>
              </a:rPr>
              <a:t>Con esto concluye la clase 5 sobre el </a:t>
            </a:r>
            <a:r>
              <a:rPr lang="en-GB" dirty="0">
                <a:latin typeface="Open Sans"/>
              </a:rPr>
              <a:t>análisis de sistemas energéticos</a:t>
            </a:r>
            <a:r>
              <a:rPr lang="en-GB" sz="1200" kern="1200" dirty="0">
                <a:solidFill>
                  <a:schemeClr val="tx1"/>
                </a:solidFill>
                <a:effectLst/>
                <a:latin typeface="Open Sans"/>
              </a:rPr>
              <a:t>.</a:t>
            </a:r>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15460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La primera miniconferencia introducirá los modelos de sistemas energéticos.</a:t>
            </a:r>
            <a:endParaRPr lang="en-US" dirty="0">
              <a:latin typeface="Open Sans"/>
            </a:endParaRPr>
          </a:p>
          <a:p>
            <a:pPr marL="171450" indent="-171450">
              <a:buFont typeface="Arial"/>
              <a:buChar char="•"/>
              <a:defRPr/>
            </a:pPr>
            <a:r>
              <a:rPr lang="en-GB" dirty="0">
                <a:latin typeface="Open Sans"/>
              </a:rPr>
              <a:t>El análisis de sistemas energéticos, o cualquier tarea de planificación energética, se enfrenta a muchas variables y factores inciertos. Los modelos energéticos se construyen para gestionar estos grandes sistemas.</a:t>
            </a:r>
          </a:p>
          <a:p>
            <a:pPr marL="171450" indent="-171450">
              <a:buFont typeface="Arial"/>
              <a:buChar char="•"/>
              <a:defRPr/>
            </a:pPr>
            <a:r>
              <a:rPr lang="en-US" dirty="0">
                <a:latin typeface="Open Sans"/>
              </a:rPr>
              <a:t>La mente humana no puede manejar la integración de un número tan grande de variables. Eso es lo que hace un modelo.</a:t>
            </a:r>
            <a:endParaRPr lang="en-GB" dirty="0">
              <a:latin typeface="Open Sans"/>
            </a:endParaRPr>
          </a:p>
          <a:p>
            <a:pPr marL="171450" indent="-171450">
              <a:buFont typeface="Arial"/>
              <a:buChar char="•"/>
              <a:defRPr/>
            </a:pPr>
            <a:r>
              <a:rPr lang="en-GB" dirty="0">
                <a:latin typeface="Open Sans"/>
              </a:rPr>
              <a:t>Un modelo es una representación conceptual de hechos interconectados del mundo real, originados por acciones físicas y humanas. Un modelo es un conjunto de relaciones matemáticas que vinculan variables y calculan valores. </a:t>
            </a:r>
            <a:r>
              <a:rPr lang="en-US" dirty="0">
                <a:latin typeface="Open Sans"/>
              </a:rPr>
              <a:t>Todo modelo consiste en un conjunto de relaciones matemáticas que vinculan entre sí un determinado conjunto de variables y permiten calcular el valor de una variable a partir de una o varias otras. </a:t>
            </a:r>
          </a:p>
          <a:p>
            <a:pPr marL="171450" indent="-171450">
              <a:buFont typeface="Arial"/>
              <a:buChar char="•"/>
              <a:defRPr/>
            </a:pPr>
            <a:r>
              <a:rPr lang="en-GB" dirty="0">
                <a:latin typeface="Open Sans"/>
              </a:rPr>
              <a:t>Los modelos no toman decisiones; son una herramienta que muestra los caminos y las consecuencias de la toma de decisiones. El intérprete o modelizador es más importante que el modelo.</a:t>
            </a:r>
            <a:endParaRPr lang="en-GB" dirty="0"/>
          </a:p>
          <a:p>
            <a:pPr marL="171450" indent="-171450">
              <a:buFont typeface="Arial"/>
              <a:buChar char="•"/>
              <a:defRPr/>
            </a:pPr>
            <a:r>
              <a:rPr lang="en-GB" dirty="0">
                <a:latin typeface="Open Sans"/>
              </a:rPr>
              <a:t>Un modelo sólo puede responder a la pregunta para la que fue diseñado originalmente.</a:t>
            </a:r>
          </a:p>
          <a:p>
            <a:pPr>
              <a:defRPr/>
            </a:pPr>
            <a:endParaRPr lang="en-GB" dirty="0"/>
          </a:p>
        </p:txBody>
      </p:sp>
    </p:spTree>
    <p:extLst>
      <p:ext uri="{BB962C8B-B14F-4D97-AF65-F5344CB8AC3E}">
        <p14:creationId xmlns:p14="http://schemas.microsoft.com/office/powerpoint/2010/main" val="256464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r>
              <a:rPr lang="en-GB" sz="1200" kern="1200" dirty="0">
                <a:solidFill>
                  <a:schemeClr val="tx1"/>
                </a:solidFill>
                <a:effectLst/>
                <a:latin typeface="Open Sans" panose="020B0606030504020204" pitchFamily="34" charset="0"/>
                <a:ea typeface="+mn-ea"/>
                <a:cs typeface="+mn-cs"/>
              </a:rPr>
              <a:t>Hay muchas técnicas matemáticas aplicadas a las herramientas de análisis de la energía, así como muchos enfoques diferentes para la modelización de los sistemas energéticos. Esto dificulta una clasificación única.</a:t>
            </a:r>
          </a:p>
          <a:p>
            <a:r>
              <a:rPr lang="en-GB" sz="1200" kern="1200" dirty="0">
                <a:solidFill>
                  <a:schemeClr val="tx1"/>
                </a:solidFill>
                <a:effectLst/>
                <a:latin typeface="Open Sans" panose="020B0606030504020204" pitchFamily="34" charset="0"/>
                <a:ea typeface="+mn-ea"/>
                <a:cs typeface="+mn-cs"/>
              </a:rPr>
              <a:t> </a:t>
            </a:r>
          </a:p>
          <a:p>
            <a:r>
              <a:rPr lang="en-GB" sz="1200" kern="1200" dirty="0">
                <a:solidFill>
                  <a:schemeClr val="tx1"/>
                </a:solidFill>
                <a:effectLst/>
                <a:latin typeface="Open Sans" panose="020B0606030504020204" pitchFamily="34" charset="0"/>
                <a:ea typeface="+mn-ea"/>
                <a:cs typeface="+mn-cs"/>
              </a:rPr>
              <a:t>Los modelos de sistemas energéticos pueden diferenciarse en función de:</a:t>
            </a:r>
          </a:p>
          <a:p>
            <a:pPr lvl="0"/>
            <a:r>
              <a:rPr lang="en-GB" sz="1200" kern="1200" dirty="0">
                <a:solidFill>
                  <a:schemeClr val="tx1"/>
                </a:solidFill>
                <a:effectLst/>
                <a:latin typeface="Open Sans"/>
              </a:rPr>
              <a:t>Su finalidad: por ejemplo</a:t>
            </a:r>
            <a:r>
              <a:rPr lang="en-GB" dirty="0">
                <a:latin typeface="Open Sans"/>
              </a:rPr>
              <a:t>, la </a:t>
            </a:r>
            <a:r>
              <a:rPr lang="en-GB" sz="1200" kern="1200" dirty="0">
                <a:solidFill>
                  <a:schemeClr val="tx1"/>
                </a:solidFill>
                <a:effectLst/>
                <a:latin typeface="Open Sans"/>
              </a:rPr>
              <a:t>previsión, la planificación, la valoración del entorno o la </a:t>
            </a:r>
            <a:r>
              <a:rPr lang="en-GB" dirty="0">
                <a:latin typeface="Open Sans"/>
              </a:rPr>
              <a:t>optimización </a:t>
            </a:r>
            <a:r>
              <a:rPr lang="en-GB" sz="1200" kern="1200" dirty="0">
                <a:solidFill>
                  <a:schemeClr val="tx1"/>
                </a:solidFill>
                <a:effectLst/>
                <a:latin typeface="Open Sans"/>
              </a:rPr>
              <a:t>del funcionamiento.</a:t>
            </a:r>
          </a:p>
          <a:p>
            <a:pPr lvl="0"/>
            <a:r>
              <a:rPr lang="en-GB" sz="1200" kern="1200" dirty="0">
                <a:solidFill>
                  <a:schemeClr val="tx1"/>
                </a:solidFill>
                <a:effectLst/>
                <a:latin typeface="Open Sans"/>
              </a:rPr>
              <a:t>Estructura y alcance del modelo: por ejemplo</a:t>
            </a:r>
            <a:r>
              <a:rPr lang="en-GB" dirty="0">
                <a:latin typeface="Open Sans"/>
              </a:rPr>
              <a:t>, </a:t>
            </a:r>
            <a:r>
              <a:rPr lang="en-GB" sz="1200" kern="1200" dirty="0">
                <a:solidFill>
                  <a:schemeClr val="tx1"/>
                </a:solidFill>
                <a:effectLst/>
                <a:latin typeface="Open Sans"/>
              </a:rPr>
              <a:t>descripción de los sectores no energéticos, enfoque en el lado de la oferta o de la demanda.</a:t>
            </a:r>
          </a:p>
          <a:p>
            <a:r>
              <a:rPr lang="en-GB" sz="1200" kern="1200" dirty="0">
                <a:solidFill>
                  <a:schemeClr val="tx1"/>
                </a:solidFill>
                <a:effectLst/>
                <a:latin typeface="Open Sans"/>
              </a:rPr>
              <a:t>Cobertura geográfica: desde </a:t>
            </a:r>
            <a:r>
              <a:rPr lang="en-GB" dirty="0">
                <a:latin typeface="Open Sans"/>
              </a:rPr>
              <a:t>un solo proyecto </a:t>
            </a:r>
            <a:r>
              <a:rPr lang="en-GB" sz="1200" kern="1200" dirty="0">
                <a:solidFill>
                  <a:schemeClr val="tx1"/>
                </a:solidFill>
                <a:effectLst/>
                <a:latin typeface="Open Sans"/>
              </a:rPr>
              <a:t>hasta el mundo entero.</a:t>
            </a:r>
            <a:endParaRPr lang="en-GB" sz="1200" kern="1200" dirty="0">
              <a:solidFill>
                <a:schemeClr val="tx1"/>
              </a:solidFill>
              <a:effectLst/>
              <a:latin typeface="Open Sans" panose="020B0606030504020204" pitchFamily="34" charset="0"/>
            </a:endParaRPr>
          </a:p>
          <a:p>
            <a:pPr lvl="0"/>
            <a:r>
              <a:rPr lang="en-GB" sz="1200" kern="1200" dirty="0">
                <a:solidFill>
                  <a:schemeClr val="tx1"/>
                </a:solidFill>
                <a:effectLst/>
                <a:latin typeface="Open Sans"/>
              </a:rPr>
              <a:t>Horizonte temporal: corto, medio o largo plazo.</a:t>
            </a:r>
          </a:p>
          <a:p>
            <a:r>
              <a:rPr lang="en-GB" sz="1200" kern="1200" dirty="0">
                <a:solidFill>
                  <a:schemeClr val="tx1"/>
                </a:solidFill>
                <a:effectLst/>
                <a:latin typeface="Open Sans"/>
              </a:rPr>
              <a:t>El paso del tiempo: </a:t>
            </a:r>
            <a:r>
              <a:rPr lang="en-GB" dirty="0">
                <a:latin typeface="Open Sans"/>
              </a:rPr>
              <a:t>puede variar desde un minuto hasta </a:t>
            </a:r>
            <a:r>
              <a:rPr lang="en-GB" sz="1200" kern="1200" dirty="0">
                <a:solidFill>
                  <a:schemeClr val="tx1"/>
                </a:solidFill>
                <a:effectLst/>
                <a:latin typeface="Open Sans"/>
              </a:rPr>
              <a:t>varios </a:t>
            </a:r>
            <a:r>
              <a:rPr lang="en-GB" dirty="0">
                <a:latin typeface="Open Sans"/>
              </a:rPr>
              <a:t>años.</a:t>
            </a:r>
          </a:p>
          <a:p>
            <a:r>
              <a:rPr lang="en-GB" dirty="0">
                <a:latin typeface="Open Sans"/>
              </a:rPr>
              <a:t>El </a:t>
            </a:r>
            <a:r>
              <a:rPr lang="en-GB" sz="1200" kern="1200" dirty="0">
                <a:solidFill>
                  <a:schemeClr val="tx1"/>
                </a:solidFill>
                <a:effectLst/>
                <a:latin typeface="Open Sans"/>
              </a:rPr>
              <a:t>tipo de tecnología incluida: por ejemplo</a:t>
            </a:r>
            <a:r>
              <a:rPr lang="en-GB" dirty="0">
                <a:latin typeface="Open Sans"/>
              </a:rPr>
              <a:t>, </a:t>
            </a:r>
            <a:r>
              <a:rPr lang="en-GB" sz="1200" kern="1200" dirty="0">
                <a:solidFill>
                  <a:schemeClr val="tx1"/>
                </a:solidFill>
                <a:effectLst/>
                <a:latin typeface="Open Sans"/>
              </a:rPr>
              <a:t>tecnología renovable, tecnologías de almacenamiento.</a:t>
            </a:r>
            <a:endParaRPr lang="en-GB" dirty="0"/>
          </a:p>
          <a:p>
            <a:pPr lvl="0"/>
            <a:r>
              <a:rPr lang="en-GB" sz="1200" kern="1200" dirty="0">
                <a:solidFill>
                  <a:schemeClr val="tx1"/>
                </a:solidFill>
                <a:effectLst/>
                <a:latin typeface="Open Sans"/>
              </a:rPr>
              <a:t>El enfoque analítico: por ejemplo</a:t>
            </a:r>
            <a:r>
              <a:rPr lang="en-GB" dirty="0">
                <a:latin typeface="Open Sans"/>
              </a:rPr>
              <a:t>, </a:t>
            </a:r>
            <a:r>
              <a:rPr lang="en-GB" sz="1200" kern="1200" dirty="0">
                <a:solidFill>
                  <a:schemeClr val="tx1"/>
                </a:solidFill>
                <a:effectLst/>
                <a:latin typeface="Open Sans"/>
              </a:rPr>
              <a:t>top-down y bottom-up.</a:t>
            </a:r>
          </a:p>
          <a:p>
            <a:pPr lvl="0"/>
            <a:r>
              <a:rPr lang="en-GB" sz="1200" kern="1200" dirty="0">
                <a:solidFill>
                  <a:schemeClr val="tx1"/>
                </a:solidFill>
                <a:effectLst/>
                <a:latin typeface="Open Sans"/>
              </a:rPr>
              <a:t>La metodología subyacente: por ejemplo</a:t>
            </a:r>
            <a:r>
              <a:rPr lang="en-GB" dirty="0">
                <a:latin typeface="Open Sans"/>
              </a:rPr>
              <a:t>, </a:t>
            </a:r>
            <a:r>
              <a:rPr lang="en-GB" sz="1200" kern="1200" dirty="0">
                <a:solidFill>
                  <a:schemeClr val="tx1"/>
                </a:solidFill>
                <a:effectLst/>
                <a:latin typeface="Open Sans"/>
              </a:rPr>
              <a:t>equilibrio económico, simulación, </a:t>
            </a:r>
            <a:r>
              <a:rPr lang="en-GB" dirty="0">
                <a:latin typeface="Open Sans"/>
              </a:rPr>
              <a:t>optimización</a:t>
            </a:r>
            <a:r>
              <a:rPr lang="en-GB" sz="1200" kern="1200" dirty="0">
                <a:solidFill>
                  <a:schemeClr val="tx1"/>
                </a:solidFill>
                <a:effectLst/>
                <a:latin typeface="Open Sans"/>
              </a:rPr>
              <a:t>, estocástica.</a:t>
            </a:r>
          </a:p>
          <a:p>
            <a:pPr lvl="0"/>
            <a:r>
              <a:rPr lang="en-GB" sz="1200" kern="1200" dirty="0">
                <a:solidFill>
                  <a:schemeClr val="tx1"/>
                </a:solidFill>
                <a:effectLst/>
                <a:latin typeface="Open Sans" panose="020B0606030504020204" pitchFamily="34" charset="0"/>
                <a:ea typeface="+mn-ea"/>
                <a:cs typeface="+mn-cs"/>
              </a:rPr>
              <a:t>El enfoque matemático: por ejemplo, la programación lineal, la programación lineal de enteros mixtos, la programación dinámica, la lógica difusa, la programación basada en agentes.</a:t>
            </a:r>
          </a:p>
          <a:p>
            <a:pPr lvl="0"/>
            <a:endParaRPr lang="en-GB" sz="1200" kern="1200" dirty="0">
              <a:solidFill>
                <a:schemeClr val="tx1"/>
              </a:solidFill>
              <a:effectLst/>
              <a:latin typeface="Open Sans"/>
            </a:endParaRPr>
          </a:p>
        </p:txBody>
      </p:sp>
    </p:spTree>
    <p:extLst>
      <p:ext uri="{BB962C8B-B14F-4D97-AF65-F5344CB8AC3E}">
        <p14:creationId xmlns:p14="http://schemas.microsoft.com/office/powerpoint/2010/main" val="291358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r>
              <a:rPr lang="en-GB" sz="1200" kern="1200" dirty="0">
                <a:solidFill>
                  <a:schemeClr val="tx1"/>
                </a:solidFill>
                <a:effectLst/>
                <a:latin typeface="Open Sans" panose="020B0606030504020204" pitchFamily="34" charset="0"/>
                <a:ea typeface="+mn-ea"/>
                <a:cs typeface="+mn-cs"/>
              </a:rPr>
              <a:t>Los modelos de sistemas energéticos son una representación matemática de varios problemas posibles relacionados con la energía. El nivel de detalle de la representación matemática depende del problema en cuestión. </a:t>
            </a:r>
          </a:p>
          <a:p>
            <a:r>
              <a:rPr lang="en-GB" sz="1200" kern="1200" dirty="0">
                <a:solidFill>
                  <a:schemeClr val="tx1"/>
                </a:solidFill>
                <a:effectLst/>
                <a:latin typeface="Open Sans"/>
              </a:rPr>
              <a:t>El tamaño y la complejidad del modelo dependen del nivel de detalle del análisis requerido, la disponibilidad de datos y la escala del problema.</a:t>
            </a:r>
          </a:p>
          <a:p>
            <a:r>
              <a:rPr lang="en-GB" sz="1200" kern="1200" dirty="0">
                <a:solidFill>
                  <a:schemeClr val="tx1"/>
                </a:solidFill>
                <a:effectLst/>
                <a:latin typeface="Open Sans"/>
              </a:rPr>
              <a:t>La escala puede </a:t>
            </a:r>
            <a:r>
              <a:rPr lang="en-GB" dirty="0">
                <a:latin typeface="Open Sans"/>
              </a:rPr>
              <a:t>variar, por </a:t>
            </a:r>
            <a:r>
              <a:rPr lang="en-GB" sz="1200" kern="1200" dirty="0">
                <a:solidFill>
                  <a:schemeClr val="tx1"/>
                </a:solidFill>
                <a:effectLst/>
                <a:latin typeface="Open Sans"/>
              </a:rPr>
              <a:t>ejemplo</a:t>
            </a:r>
            <a:r>
              <a:rPr lang="en-GB" dirty="0">
                <a:latin typeface="Open Sans"/>
              </a:rPr>
              <a:t>, desde </a:t>
            </a:r>
            <a:r>
              <a:rPr lang="en-GB" sz="1200" kern="1200" dirty="0">
                <a:solidFill>
                  <a:schemeClr val="tx1"/>
                </a:solidFill>
                <a:effectLst/>
                <a:latin typeface="Open Sans"/>
              </a:rPr>
              <a:t>una unidad específica de una planta hasta la planificación del suministro energético de todo un país. </a:t>
            </a:r>
          </a:p>
          <a:p>
            <a:r>
              <a:rPr lang="en-GB" sz="1200" kern="1200" dirty="0">
                <a:solidFill>
                  <a:schemeClr val="tx1"/>
                </a:solidFill>
                <a:effectLst/>
                <a:latin typeface="Open Sans"/>
              </a:rPr>
              <a:t>La disponibilidad de datos sobre la tecnología, la eficiencia, la oferta, la demanda, el empleo y la disponibilidad de recursos actúan como limitaciones para el desarrollo y la utilización del modelo. </a:t>
            </a:r>
          </a:p>
          <a:p>
            <a:r>
              <a:rPr lang="en-GB" sz="1200" kern="1200" dirty="0">
                <a:solidFill>
                  <a:schemeClr val="tx1"/>
                </a:solidFill>
                <a:effectLst/>
                <a:latin typeface="Open Sans"/>
              </a:rPr>
              <a:t>Por lo general, los modelos de sistemas energéticos a largo plazo no intentan modelar todas las horas de un año, sino que exploran unos pocos tramos de tiempo temporalmente independientes. Para los horizontes temporales a largo plazo, se aplica una resolución temporal gruesa</a:t>
            </a:r>
            <a:r>
              <a:rPr lang="en-GB" dirty="0">
                <a:latin typeface="Open Sans"/>
              </a:rPr>
              <a:t>, ya que una </a:t>
            </a:r>
            <a:r>
              <a:rPr lang="en-GB" sz="1200" kern="1200" dirty="0">
                <a:solidFill>
                  <a:schemeClr val="tx1"/>
                </a:solidFill>
                <a:effectLst/>
                <a:latin typeface="Open Sans"/>
              </a:rPr>
              <a:t>resolución fina durante largos periodos de tiempo sería demasiado costosa desde el punto de vista informático. Además, la evaluación detallada del despacho diario podría crear una falsa precisión en comparación con las grandes incertidumbres de las proyecciones a largo plazo.</a:t>
            </a:r>
          </a:p>
          <a:p>
            <a:r>
              <a:rPr lang="en-GB" sz="1200" kern="1200" dirty="0">
                <a:solidFill>
                  <a:schemeClr val="tx1"/>
                </a:solidFill>
                <a:effectLst/>
                <a:latin typeface="Open Sans" panose="020B0606030504020204" pitchFamily="34" charset="0"/>
                <a:ea typeface="+mn-ea"/>
                <a:cs typeface="+mn-cs"/>
              </a:rPr>
              <a:t>Un modelo muy simple será erróneo. Un modelo demasiado complicado será inútil.</a:t>
            </a:r>
          </a:p>
          <a:p>
            <a:endParaRPr lang="en-GB" dirty="0"/>
          </a:p>
          <a:p>
            <a:pPr>
              <a:defRPr/>
            </a:pPr>
            <a:endParaRPr lang="en-GB" dirty="0"/>
          </a:p>
        </p:txBody>
      </p:sp>
    </p:spTree>
    <p:extLst>
      <p:ext uri="{BB962C8B-B14F-4D97-AF65-F5344CB8AC3E}">
        <p14:creationId xmlns:p14="http://schemas.microsoft.com/office/powerpoint/2010/main" val="184693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r>
              <a:rPr lang="en-GB" dirty="0">
                <a:latin typeface="Open Sans"/>
              </a:rPr>
              <a:t>Entre todas las herramientas de análisis de la energía, hay dos enfoques posibles para estimar la demanda y el suministro futuros de energía. Por lo general, se utiliza una simulación para el análisis de la demanda de energía, y la optimización para el diseño de la cadena de suministro. </a:t>
            </a:r>
            <a:endParaRPr lang="en-US" dirty="0">
              <a:latin typeface="Open Sans"/>
            </a:endParaRPr>
          </a:p>
          <a:p>
            <a:r>
              <a:rPr lang="en-GB" dirty="0">
                <a:latin typeface="Open Sans"/>
              </a:rPr>
              <a:t>El método utilizado depende de las necesidades específicas del modelista.</a:t>
            </a:r>
          </a:p>
          <a:p>
            <a:r>
              <a:rPr lang="en-GB" dirty="0">
                <a:latin typeface="Open Sans"/>
              </a:rPr>
              <a:t>El enfoque de la simulación se basa en la imitación del sistema real para observar los flujos de energía en función de diferentes valores de los parámetros de los elementos del modelo. Se utiliza cuando se intenta evaluar la respuesta del sistema a algunos parámetros de conducción. Por ejemplo, en el análisis de la demanda de energía, se necesita saber cómo crece la demanda de electricidad en la industria si se duplica el P.D.G. industrial. Los modelos de simulación proporcionan información sobre </a:t>
            </a:r>
            <a:r>
              <a:rPr lang="en-US" dirty="0">
                <a:latin typeface="Open Sans"/>
              </a:rPr>
              <a:t>la respuesta del sistema a los cambios en sus elementos.</a:t>
            </a:r>
            <a:endParaRPr lang="en-GB" dirty="0">
              <a:latin typeface="Open Sans"/>
            </a:endParaRPr>
          </a:p>
          <a:p>
            <a:r>
              <a:rPr lang="en-GB" dirty="0">
                <a:latin typeface="Open Sans"/>
              </a:rPr>
              <a:t>Por otro lado, la optimización es más adecuada para seleccionar la mejor combinación de parámetros sobre los que el responsable político tiene control, dado un conjunto de restricciones y una función objetivo.</a:t>
            </a:r>
          </a:p>
          <a:p>
            <a:r>
              <a:rPr lang="en-US" dirty="0">
                <a:latin typeface="Open Sans"/>
              </a:rPr>
              <a:t>La optimización puede </a:t>
            </a:r>
            <a:r>
              <a:rPr lang="en-GB" dirty="0">
                <a:latin typeface="Open Sans"/>
              </a:rPr>
              <a:t>proporcionar recomendaciones a los analistas de sistemas energéticos, sobre cómo debe construirse un sistema para que sea "óptimo". Suele utilizarse para el análisis del suministro de energía, es decir, la parte del sistema energético que pueden diseñar los planificadores energéticos.</a:t>
            </a:r>
          </a:p>
          <a:p>
            <a:pPr>
              <a:defRPr/>
            </a:pPr>
            <a:endParaRPr lang="en-GB" dirty="0"/>
          </a:p>
        </p:txBody>
      </p:sp>
    </p:spTree>
    <p:extLst>
      <p:ext uri="{BB962C8B-B14F-4D97-AF65-F5344CB8AC3E}">
        <p14:creationId xmlns:p14="http://schemas.microsoft.com/office/powerpoint/2010/main" val="2441713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r>
              <a:rPr lang="en-GB" sz="1200" kern="1200" dirty="0">
                <a:solidFill>
                  <a:schemeClr val="tx1"/>
                </a:solidFill>
                <a:effectLst/>
                <a:latin typeface="Open Sans" panose="020B0606030504020204" pitchFamily="34" charset="0"/>
                <a:ea typeface="+mn-ea"/>
                <a:cs typeface="+mn-cs"/>
              </a:rPr>
              <a:t>La utilidad del modelo depende de la calidad y disponibilidad de los datos de entrada, de la solidez teórica del modelo y de las habilidades del intérprete.</a:t>
            </a:r>
          </a:p>
          <a:p>
            <a:r>
              <a:rPr lang="en-GB" sz="1200" kern="1200" dirty="0">
                <a:solidFill>
                  <a:schemeClr val="tx1"/>
                </a:solidFill>
                <a:effectLst/>
                <a:latin typeface="Open Sans" panose="020B0606030504020204" pitchFamily="34" charset="0"/>
                <a:ea typeface="+mn-ea"/>
                <a:cs typeface="+mn-cs"/>
              </a:rPr>
              <a:t> </a:t>
            </a:r>
          </a:p>
          <a:p>
            <a:r>
              <a:rPr lang="en-GB" sz="1200" kern="1200" dirty="0">
                <a:solidFill>
                  <a:schemeClr val="tx1"/>
                </a:solidFill>
                <a:effectLst/>
                <a:latin typeface="Open Sans"/>
              </a:rPr>
              <a:t>En primer lugar, los resultados de cualquier esfuerzo de modelización dependen de los datos de entrada. Unos datos de entrada inexactos darán resultados inexactos. Algunos datos de entrada están directamente disponibles, como la población total de un país, mientras que otros </a:t>
            </a:r>
            <a:r>
              <a:rPr lang="en-GB" dirty="0">
                <a:latin typeface="Open Sans"/>
              </a:rPr>
              <a:t>se basan </a:t>
            </a:r>
            <a:r>
              <a:rPr lang="en-GB" sz="1200" kern="1200" dirty="0">
                <a:solidFill>
                  <a:schemeClr val="tx1"/>
                </a:solidFill>
                <a:effectLst/>
                <a:latin typeface="Open Sans"/>
              </a:rPr>
              <a:t>en suposiciones o incluso en juicios éticos, como el precio del carbono en una </a:t>
            </a:r>
            <a:r>
              <a:rPr lang="en-GB" dirty="0">
                <a:latin typeface="Open Sans"/>
              </a:rPr>
              <a:t>optimización, </a:t>
            </a:r>
            <a:r>
              <a:rPr lang="en-GB" sz="1200" kern="1200" dirty="0">
                <a:solidFill>
                  <a:schemeClr val="tx1"/>
                </a:solidFill>
                <a:effectLst/>
                <a:latin typeface="Open Sans"/>
              </a:rPr>
              <a:t>que tiene amplias implicaciones en términos de responsabilidad intergeneracional. Las fuentes de datos de entrada y las suposiciones deben estar claramente indicadas y justificadas para que los resultados del modelo puedan entenderse en consecuencia.</a:t>
            </a:r>
          </a:p>
          <a:p>
            <a:r>
              <a:rPr lang="en-GB" sz="1200" kern="1200" dirty="0">
                <a:solidFill>
                  <a:schemeClr val="tx1"/>
                </a:solidFill>
                <a:effectLst/>
                <a:latin typeface="Open Sans" panose="020B0606030504020204" pitchFamily="34" charset="0"/>
                <a:ea typeface="+mn-ea"/>
                <a:cs typeface="+mn-cs"/>
              </a:rPr>
              <a:t> </a:t>
            </a:r>
          </a:p>
          <a:p>
            <a:r>
              <a:rPr lang="en-GB" sz="1200" kern="1200" dirty="0">
                <a:solidFill>
                  <a:schemeClr val="tx1"/>
                </a:solidFill>
                <a:effectLst/>
                <a:latin typeface="Open Sans"/>
              </a:rPr>
              <a:t>En segundo lugar, la utilidad de un modelo depende de la solidez teórica de su estructura. Un modelo es una serie de relaciones matemáticas entre variables, que son necesariamente simplificaciones del mundo real. Esas simplificaciones pueden influir significativamente en los resultados. Un modelo sólo puede responder a la pregunta para la que fue diseñado originalmente. Por ejemplo, un modelo que no represente los avances tecnológicos será válido para el funcionamiento diario, pero no para la planificación a largo plazo, para la que son fundamentales la mejora de la eficiencia y la disminución de </a:t>
            </a:r>
            <a:r>
              <a:rPr lang="en-GB" dirty="0">
                <a:latin typeface="Open Sans"/>
              </a:rPr>
              <a:t>los costes</a:t>
            </a:r>
            <a:r>
              <a:rPr lang="en-GB" sz="1200" kern="1200" dirty="0">
                <a:solidFill>
                  <a:schemeClr val="tx1"/>
                </a:solidFill>
                <a:effectLst/>
                <a:latin typeface="Open Sans"/>
              </a:rPr>
              <a:t>. Un modelo de planificación nacional que no incluya los costes de las externalidades, como el impacto en el clima y el medio ambiente, puede llevar a invertir en tecnologías que emiten carbono y que suponen mayores costes a largo plazo. Tener claro lo que no se incluye en el modelo es tan importante como entender lo que sí se incluye.</a:t>
            </a:r>
          </a:p>
          <a:p>
            <a:r>
              <a:rPr lang="en-GB" sz="1200" kern="1200" dirty="0">
                <a:solidFill>
                  <a:schemeClr val="tx1"/>
                </a:solidFill>
                <a:effectLst/>
                <a:latin typeface="Open Sans" panose="020B0606030504020204" pitchFamily="34" charset="0"/>
                <a:ea typeface="+mn-ea"/>
                <a:cs typeface="+mn-cs"/>
              </a:rPr>
              <a:t> </a:t>
            </a:r>
          </a:p>
          <a:p>
            <a:r>
              <a:rPr lang="en-GB" sz="1200" kern="1200" dirty="0">
                <a:solidFill>
                  <a:schemeClr val="tx1"/>
                </a:solidFill>
                <a:effectLst/>
                <a:latin typeface="Open Sans"/>
              </a:rPr>
              <a:t>Por último, hay que interpretar los resultados de un modelo. Los modelos no deben utilizarse como cajas negras, sino sobre la base de una comprensión de los supuestos de los datos de entrada y del modelo. Los resultados deben contrastarse con la experiencia de cada uno sobre el terreno. Hay que sopesar las posibles repercusiones en la economía, el medio ambiente y el desarrollo social que no se hayan incluido en el modelo para tomar decisiones.</a:t>
            </a:r>
          </a:p>
          <a:p>
            <a:pPr>
              <a:defRPr/>
            </a:pPr>
            <a:endParaRPr lang="en-GB" dirty="0"/>
          </a:p>
        </p:txBody>
      </p:sp>
    </p:spTree>
    <p:extLst>
      <p:ext uri="{BB962C8B-B14F-4D97-AF65-F5344CB8AC3E}">
        <p14:creationId xmlns:p14="http://schemas.microsoft.com/office/powerpoint/2010/main" val="160448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 la segunda minilección, veremos ahora el enfoque de los escenarios.</a:t>
            </a:r>
          </a:p>
          <a:p>
            <a:r>
              <a:rPr lang="en-US" dirty="0">
                <a:latin typeface="Open Sans"/>
              </a:rPr>
              <a:t> </a:t>
            </a:r>
          </a:p>
          <a:p>
            <a:r>
              <a:rPr lang="en-US" dirty="0">
                <a:latin typeface="Open Sans"/>
              </a:rPr>
              <a:t>El MAED se basa en la técnica de simulación de escenarios, según la cual se incorporan al modelo muy pocos supuestos. La evolución de la demanda energética se </a:t>
            </a:r>
            <a:r>
              <a:rPr lang="en-US" dirty="0" err="1">
                <a:latin typeface="Open Sans"/>
              </a:rPr>
              <a:t>analiza </a:t>
            </a:r>
            <a:r>
              <a:rPr lang="en-US" dirty="0">
                <a:latin typeface="Open Sans"/>
              </a:rPr>
              <a:t>mediante la construcción de futuros escenarios de desarrollo. Cada escenario puede considerarse como un posible conjunto futuro de factores económicos, técnicos y sociales que afectan directamente a la demanda de energía. En otras palabras, un escenario es una descripción de la posible evolución de un país y su sociedad. La construcción de escenarios contrastados permite captar las posibles evoluciones de la demanda energética del país.</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561540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Un escenario energético es un conjunto de parámetros coherentes que describen las posibles pautas a largo plazo del desarrollo económico, demográfico, social y técnico de un país.</a:t>
            </a:r>
          </a:p>
          <a:p>
            <a:pPr marL="171450" indent="-171450">
              <a:buFont typeface="Arial"/>
              <a:buChar char="•"/>
            </a:pPr>
            <a:r>
              <a:rPr lang="en-US" dirty="0">
                <a:latin typeface="Open Sans"/>
              </a:rPr>
              <a:t>En un modelo de simulación, pretendemos evaluar la respuesta del sistema a los cambios en sus elementos. </a:t>
            </a:r>
          </a:p>
          <a:p>
            <a:pPr marL="171450" indent="-171450">
              <a:buFont typeface="Arial"/>
              <a:buChar char="•"/>
            </a:pPr>
            <a:r>
              <a:rPr lang="en-US" dirty="0"/>
              <a:t>En el MAED se evalúa la respuesta del sistema energético a escenarios sobre la evolución de la sociedad y la economía.</a:t>
            </a:r>
          </a:p>
          <a:p>
            <a:pPr marL="171450" indent="-171450">
              <a:spcBef>
                <a:spcPts val="1000"/>
              </a:spcBef>
              <a:buFont typeface="Arial"/>
              <a:buChar char="•"/>
            </a:pPr>
            <a:r>
              <a:rPr lang="en-US" dirty="0">
                <a:latin typeface="Open Sans"/>
              </a:rPr>
              <a:t>En otras palabras, el </a:t>
            </a:r>
            <a:r>
              <a:rPr lang="en-US" dirty="0" err="1">
                <a:latin typeface="Open Sans"/>
              </a:rPr>
              <a:t>modelizador </a:t>
            </a:r>
            <a:r>
              <a:rPr lang="en-US" dirty="0">
                <a:latin typeface="Open Sans"/>
              </a:rPr>
              <a:t>puede construir un posible escenario de desarrollo y ver qué ocurre con la demanda de energía.</a:t>
            </a:r>
          </a:p>
          <a:p>
            <a:pPr marL="171450" indent="-171450">
              <a:spcBef>
                <a:spcPts val="1000"/>
              </a:spcBef>
              <a:buFont typeface="Arial"/>
              <a:buChar char="•"/>
            </a:pPr>
            <a:endParaRPr lang="en-GB" dirty="0">
              <a:latin typeface="Open Sans"/>
            </a:endParaRPr>
          </a:p>
          <a:p>
            <a:pPr>
              <a:spcBef>
                <a:spcPts val="1000"/>
              </a:spcBef>
            </a:pPr>
            <a:r>
              <a:rPr lang="en-GB" dirty="0">
                <a:latin typeface="Open Sans"/>
              </a:rPr>
              <a:t>Estos escenarios se utilizan para determinar la cantidad y la estructura de la demanda de energía en el futuro bajo ciertas condiciones</a:t>
            </a:r>
            <a:endParaRPr lang="en-US" dirty="0">
              <a:latin typeface="Open Sans"/>
            </a:endParaRPr>
          </a:p>
          <a:p>
            <a:pPr>
              <a:spcBef>
                <a:spcPts val="1000"/>
              </a:spcBef>
            </a:pPr>
            <a:br>
              <a:rPr lang="en-US" dirty="0"/>
            </a:br>
            <a:r>
              <a:rPr lang="en-US" dirty="0">
                <a:latin typeface="Open Sans"/>
              </a:rPr>
              <a:t>Algunas organizaciones elaboran conjuntos de escenarios estándar, como las vías de concentración representativas (R.C.P.) de la I.P.C.C. y las perspectivas energéticas de la I.E.A.. El uso de esas vías estándar permite comparar más fácilmente diferentes conjuntos de modelos que utilizan los mismos supuestos.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55639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smtClean="0">
                <a:latin typeface="Open Sans" panose="020B0606030504020204" pitchFamily="34" charset="0"/>
              </a:rPr>
              <a:pPr fontAlgn="auto">
                <a:spcBef>
                  <a:spcPts val="0"/>
                </a:spcBef>
                <a:spcAft>
                  <a:spcPts val="0"/>
                </a:spcAft>
                <a:defRPr/>
              </a:pPr>
              <a:t>‹#›</a:t>
            </a:fld>
            <a:endParaRPr lang="en-US">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defRPr>
            </a:lvl1pPr>
          </a:lstStyle>
          <a:p>
            <a:pPr>
              <a:defRPr/>
            </a:pPr>
            <a:fld id="{BDFEE2A0-BA75-462B-B84F-D59CFC4AC0FD}" type="datetimeFigureOut">
              <a:rPr lang="en-US"/>
              <a:pPr>
                <a:defRPr/>
              </a:pPr>
              <a:t>11/8/22</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a:lvl1pPr>
          </a:lstStyle>
          <a:p>
            <a:pPr>
              <a:defRPr/>
            </a:pPr>
            <a:fld id="{4C6DC744-E759-4962-8640-6AB34CAFCB69}" type="datetimeFigureOut">
              <a:rPr lang="en-US"/>
              <a:pPr>
                <a:defRPr/>
              </a:pPr>
              <a:t>11/8/22</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a:lvl1pPr>
          </a:lstStyle>
          <a:p>
            <a:pPr>
              <a:defRPr/>
            </a:pPr>
            <a:fld id="{E867B7FD-D951-4D33-93CE-49DE56FE269A}" type="slidenum">
              <a:rPr lang="en-US"/>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a:lvl1pPr>
          </a:lstStyle>
          <a:p>
            <a:pPr>
              <a:defRPr/>
            </a:pPr>
            <a:fld id="{5D00AA64-8024-406E-8F7F-61C410ADA5CC}" type="datetimeFigureOut">
              <a:rPr lang="en-US"/>
              <a:pPr>
                <a:defRPr/>
              </a:pPr>
              <a:t>11/8/22</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a:lvl1pPr>
          </a:lstStyle>
          <a:p>
            <a:pPr>
              <a:defRPr/>
            </a:pPr>
            <a:fld id="{2FC186E6-F826-4A18-97DA-F9A2F193E2A1}" type="slidenum">
              <a:rPr lang="en-US"/>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a:lvl1pPr>
          </a:lstStyle>
          <a:p>
            <a:pPr>
              <a:defRPr/>
            </a:pPr>
            <a:fld id="{8C59BBF9-74D1-4EA9-8847-0C90DD0D1EB4}" type="datetimeFigureOut">
              <a:rPr lang="en-US"/>
              <a:pPr>
                <a:defRPr/>
              </a:pPr>
              <a:t>11/8/22</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a:lvl1pPr>
          </a:lstStyle>
          <a:p>
            <a:pPr>
              <a:defRPr/>
            </a:pPr>
            <a:fld id="{2C0E4B7E-050E-4CEC-8A24-7412036FB675}" type="slidenum">
              <a:rPr lang="en-US"/>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11/8/22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74485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a:lvl1pPr>
          </a:lstStyle>
          <a:p>
            <a:pPr>
              <a:defRPr/>
            </a:pPr>
            <a:fld id="{7F3D7FF6-97A2-432E-8101-99E11A739477}" type="datetimeFigureOut">
              <a:rPr lang="en-US"/>
              <a:pPr>
                <a:defRPr/>
              </a:pPr>
              <a:t>11/8/22</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a:lvl1pPr>
          </a:lstStyle>
          <a:p>
            <a:pPr>
              <a:defRPr/>
            </a:pPr>
            <a:fld id="{B140C725-9315-4FAE-8470-E7079EE5FB65}" type="slidenum">
              <a:rPr lang="en-US"/>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a:latin typeface="Open Sans"/>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a:latin typeface="Open Sans"/>
            </a:endParaRPr>
          </a:p>
        </p:txBody>
      </p:sp>
      <p:sp>
        <p:nvSpPr>
          <p:cNvPr id="3" name="Content Placeholder 2"/>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7B88A716-CD3D-4843-93F1-1F683A7905A2}" type="datetimeFigureOut">
              <a:rPr lang="en-US"/>
              <a:pPr>
                <a:defRPr/>
              </a:pPr>
              <a:t>11/8/22</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defRPr>
            </a:lvl1pPr>
          </a:lstStyle>
          <a:p>
            <a:pPr>
              <a:defRPr/>
            </a:pPr>
            <a:fld id="{47E19023-B420-4766-B188-5B81DB68248C}" type="slidenum">
              <a:rPr lang="en-US"/>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a:t>Click to edit Master title style</a:t>
            </a:r>
            <a:endParaRPr lang="en-US"/>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A32E54A4-AC34-480D-8CF5-5A8173F9FFA0}" type="datetimeFigureOut">
              <a:rPr lang="en-US"/>
              <a:pPr>
                <a:defRPr/>
              </a:pPr>
              <a:t>11/8/22</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defRPr>
            </a:lvl1pPr>
          </a:lstStyle>
          <a:p>
            <a:pPr>
              <a:defRPr/>
            </a:pPr>
            <a:fld id="{61732825-D4E8-42F0-80DC-E3500B69BD1F}" type="slidenum">
              <a:rPr lang="en-US"/>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a:lvl1pPr>
          </a:lstStyle>
          <a:p>
            <a:pPr>
              <a:defRPr/>
            </a:pPr>
            <a:fld id="{29CC1C8A-829F-486A-9222-1930C2A4A234}" type="datetimeFigureOut">
              <a:rPr lang="en-US"/>
              <a:pPr>
                <a:defRPr/>
              </a:pPr>
              <a:t>11/8/22</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a:lvl1pPr>
          </a:lstStyle>
          <a:p>
            <a:pPr>
              <a:defRPr/>
            </a:pPr>
            <a:fld id="{51A0B8CC-343E-42DA-8E2A-FCFD82EDF053}" type="slidenum">
              <a:rPr lang="en-US"/>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a:lvl1pPr>
          </a:lstStyle>
          <a:p>
            <a:pPr>
              <a:defRPr/>
            </a:pPr>
            <a:fld id="{055D33A7-DC55-468F-BB04-51BAA9E80EEE}" type="datetimeFigureOut">
              <a:rPr lang="en-US"/>
              <a:pPr>
                <a:defRPr/>
              </a:pPr>
              <a:t>11/8/22</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a:lvl1pPr>
          </a:lstStyle>
          <a:p>
            <a:pPr>
              <a:defRPr/>
            </a:pPr>
            <a:fld id="{0CD65B42-BBDD-4606-B48F-BADA23212FF8}" type="slidenum">
              <a:rPr lang="en-US"/>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a:lvl1pPr>
          </a:lstStyle>
          <a:p>
            <a:pPr>
              <a:defRPr/>
            </a:pPr>
            <a:fld id="{600B5346-6676-4D1F-8813-5334D50A5F8F}" type="datetimeFigureOut">
              <a:rPr lang="en-US"/>
              <a:pPr>
                <a:defRPr/>
              </a:pPr>
              <a:t>11/8/22</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a:lvl1pPr>
          </a:lstStyle>
          <a:p>
            <a:pPr>
              <a:defRPr/>
            </a:pPr>
            <a:fld id="{E1F6B351-3C93-44C3-8C57-39E9F399D429}" type="slidenum">
              <a:rPr lang="en-US"/>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a:lvl1pPr>
          </a:lstStyle>
          <a:p>
            <a:pPr>
              <a:defRPr/>
            </a:pPr>
            <a:fld id="{DD1FCBAA-8979-4529-BD81-75B0E5C28C34}" type="datetimeFigureOut">
              <a:rPr lang="en-US"/>
              <a:pPr>
                <a:defRPr/>
              </a:pPr>
              <a:t>11/8/22</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a:lvl1pPr>
          </a:lstStyle>
          <a:p>
            <a:pPr>
              <a:defRPr/>
            </a:pPr>
            <a:fld id="{378235DA-E438-4A8C-8420-EFC0B04DF2A4}" type="slidenum">
              <a:rPr lang="en-US"/>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a:lvl1pPr>
          </a:lstStyle>
          <a:p>
            <a:pPr>
              <a:defRPr/>
            </a:pPr>
            <a:fld id="{A07D6DFC-3332-4E84-87C0-5ACB4C3D343B}" type="datetimeFigureOut">
              <a:rPr lang="en-US"/>
              <a:pPr>
                <a:defRPr/>
              </a:pPr>
              <a:t>11/8/22</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a:lvl1pPr>
          </a:lstStyle>
          <a:p>
            <a:pPr>
              <a:defRPr/>
            </a:pPr>
            <a:fld id="{15FAC9FB-9D01-4809-9F2F-D597455790DA}" type="slidenum">
              <a:rPr lang="en-US"/>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Haga clic para editar el estilo del título principal</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Haga clic para editar los estilos de texto maestro</a:t>
            </a:r>
          </a:p>
          <a:p>
            <a:pPr lvl="1"/>
            <a:r>
              <a:rPr lang="en-GB" altLang="en-US"/>
              <a:t>Segundo nivel</a:t>
            </a:r>
          </a:p>
          <a:p>
            <a:pPr lvl="2"/>
            <a:r>
              <a:rPr lang="en-GB" altLang="en-US"/>
              <a:t>Tercer nivel</a:t>
            </a:r>
          </a:p>
          <a:p>
            <a:pPr lvl="3"/>
            <a:r>
              <a:rPr lang="en-GB" altLang="en-US"/>
              <a:t>Cuarto nivel</a:t>
            </a:r>
          </a:p>
          <a:p>
            <a:pPr lvl="4"/>
            <a:r>
              <a:rPr lang="en-GB" altLang="en-US"/>
              <a:t>Quinto nivel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a:t>11/8/22</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3.xml"/><Relationship Id="rId7" Type="http://schemas.openxmlformats.org/officeDocument/2006/relationships/diagramLayout" Target="../diagrams/layout1.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xml"/><Relationship Id="rId4" Type="http://schemas.openxmlformats.org/officeDocument/2006/relationships/notesSlide" Target="../notesSlides/notesSlide20.xml"/><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8"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F4FC904F-1332-452B-A8EC-BB1EAAA757C7}"/>
              </a:ext>
            </a:extLst>
          </p:cNvPr>
          <p:cNvPicPr>
            <a:picLocks noChangeAspect="1"/>
          </p:cNvPicPr>
          <p:nvPr/>
        </p:nvPicPr>
        <p:blipFill>
          <a:blip r:embed="rId5"/>
          <a:stretch>
            <a:fillRect/>
          </a:stretch>
        </p:blipFill>
        <p:spPr>
          <a:xfrm>
            <a:off x="0" y="-54"/>
            <a:ext cx="12192000" cy="6858108"/>
          </a:xfrm>
          <a:prstGeom prst="rect">
            <a:avLst/>
          </a:prstGeom>
        </p:spPr>
      </p:pic>
      <p:sp>
        <p:nvSpPr>
          <p:cNvPr id="4" name="TextBox 1">
            <a:extLst>
              <a:ext uri="{FF2B5EF4-FFF2-40B4-BE49-F238E27FC236}">
                <a16:creationId xmlns:a16="http://schemas.microsoft.com/office/drawing/2014/main" id="{13DB135D-909D-4747-B669-0802124B28C6}"/>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267741"/>
            <a:ext cx="728828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a:solidFill>
                  <a:schemeClr val="bg1"/>
                </a:solidFill>
                <a:latin typeface="Open Sans ExtraBold"/>
                <a:ea typeface="Open Sans ExtraBold"/>
                <a:cs typeface="Open Sans ExtraBold"/>
              </a:rPr>
              <a:t>LECTURA 5 </a:t>
            </a:r>
            <a:br>
              <a:rPr lang="en-ZA" altLang="en-US" sz="4400" b="1">
                <a:latin typeface="Open Sans ExtraBold"/>
                <a:ea typeface="Open Sans ExtraBold"/>
                <a:cs typeface="Open Sans ExtraBold"/>
              </a:rPr>
            </a:br>
            <a:r>
              <a:rPr lang="en-GB" altLang="en-US" sz="4400" b="1">
                <a:latin typeface="Open Sans ExtraBold"/>
              </a:rPr>
              <a:t>ANÁLISIS DEL SISTEMA ENERGÉTICO </a:t>
            </a:r>
            <a:endParaRPr lang="en-US" altLang="en-US" sz="4400" b="1">
              <a:latin typeface="Open Sans ExtraBold"/>
              <a:ea typeface="Open Sans ExtraBold"/>
              <a:cs typeface="Open Sans ExtraBold"/>
            </a:endParaRPr>
          </a:p>
        </p:txBody>
      </p:sp>
      <p:sp>
        <p:nvSpPr>
          <p:cNvPr id="5" name="TextBox 4">
            <a:extLst>
              <a:ext uri="{FF2B5EF4-FFF2-40B4-BE49-F238E27FC236}">
                <a16:creationId xmlns:a16="http://schemas.microsoft.com/office/drawing/2014/main" id="{66FEC0E1-558C-214D-90C0-7650417F2053}"/>
              </a:ext>
            </a:extLst>
          </p:cNvPr>
          <p:cNvSpPr txBox="1"/>
          <p:nvPr/>
        </p:nvSpPr>
        <p:spPr>
          <a:xfrm>
            <a:off x="610325" y="4002245"/>
            <a:ext cx="1704184"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Y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BB932FA3-2C0F-DB44-A6EF-0690D795375B}"/>
              </a:ext>
            </a:extLst>
          </p:cNvPr>
          <p:cNvSpPr/>
          <p:nvPr/>
        </p:nvSpPr>
        <p:spPr>
          <a:xfrm>
            <a:off x="7306358" y="3952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mp3" descr="Track7_Lecture5_Slide1.mp3">
            <a:hlinkClick r:id="" action="ppaction://media"/>
            <a:extLst>
              <a:ext uri="{FF2B5EF4-FFF2-40B4-BE49-F238E27FC236}">
                <a16:creationId xmlns:a16="http://schemas.microsoft.com/office/drawing/2014/main" id="{D4EC5F64-D374-6648-9166-4C364FF240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77723" y="46660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phical user interface, sunburst chart&#10;&#10;Description automatically generated">
            <a:extLst>
              <a:ext uri="{FF2B5EF4-FFF2-40B4-BE49-F238E27FC236}">
                <a16:creationId xmlns:a16="http://schemas.microsoft.com/office/drawing/2014/main" id="{70755D0B-1454-4FC7-A378-D472C52A2766}"/>
              </a:ext>
            </a:extLst>
          </p:cNvPr>
          <p:cNvPicPr>
            <a:picLocks noChangeAspect="1"/>
          </p:cNvPicPr>
          <p:nvPr/>
        </p:nvPicPr>
        <p:blipFill>
          <a:blip r:embed="rId5"/>
          <a:stretch>
            <a:fillRect/>
          </a:stretch>
        </p:blipFill>
        <p:spPr>
          <a:xfrm>
            <a:off x="0" y="1361"/>
            <a:ext cx="12191999" cy="686979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Conferencia</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5.2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Escenarios</a:t>
            </a:r>
            <a:endParaRPr lang="en-GB" sz="4400" dirty="0">
              <a:latin typeface="Arial" panose="020B0604020202020204" pitchFamily="34" charset="0"/>
              <a:ea typeface="Open Sans" panose="020B0606030504020204" pitchFamily="34" charset="0"/>
              <a:cs typeface="Arial" panose="020B0604020202020204" pitchFamily="34" charset="0"/>
              <a:sym typeface="Bodoni SvtyTwo ITC TT-Book"/>
            </a:endParaRPr>
          </a:p>
        </p:txBody>
      </p:sp>
      <p:sp>
        <p:nvSpPr>
          <p:cNvPr id="3" name="Content Placeholder 2">
            <a:extLst>
              <a:ext uri="{FF2B5EF4-FFF2-40B4-BE49-F238E27FC236}">
                <a16:creationId xmlns:a16="http://schemas.microsoft.com/office/drawing/2014/main" id="{7E8966E5-97E3-2F47-8D29-B798E3DAD772}"/>
              </a:ext>
            </a:extLst>
          </p:cNvPr>
          <p:cNvSpPr>
            <a:spLocks noGrp="1"/>
          </p:cNvSpPr>
          <p:nvPr>
            <p:ph idx="1"/>
          </p:nvPr>
        </p:nvSpPr>
        <p:spPr>
          <a:xfrm>
            <a:off x="939800" y="1448254"/>
            <a:ext cx="5132251" cy="4500990"/>
          </a:xfrm>
        </p:spPr>
        <p:txBody>
          <a:bodyPr/>
          <a:lstStyle/>
          <a:p>
            <a:pPr marL="0" indent="0">
              <a:lnSpc>
                <a:spcPct val="100000"/>
              </a:lnSpc>
              <a:spcBef>
                <a:spcPts val="600"/>
              </a:spcBef>
              <a:buNone/>
            </a:pPr>
            <a:r>
              <a:rPr lang="en-ZA" sz="2000" b="1" dirty="0">
                <a:solidFill>
                  <a:schemeClr val="accent5">
                    <a:lumMod val="60000"/>
                    <a:lumOff val="40000"/>
                  </a:schemeClr>
                </a:solidFill>
                <a:latin typeface="Arial" panose="020B0604020202020204" pitchFamily="34" charset="0"/>
                <a:cs typeface="Arial" panose="020B0604020202020204" pitchFamily="34" charset="0"/>
              </a:rPr>
              <a:t>Limitaciones del uso de escenarios</a:t>
            </a:r>
          </a:p>
          <a:p>
            <a:pPr marL="0" indent="0">
              <a:lnSpc>
                <a:spcPct val="100000"/>
              </a:lnSpc>
              <a:spcBef>
                <a:spcPts val="600"/>
              </a:spcBef>
              <a:buNone/>
            </a:pPr>
            <a:endParaRPr lang="en-ZA" sz="2000" b="1" dirty="0">
              <a:solidFill>
                <a:schemeClr val="accent5">
                  <a:lumMod val="60000"/>
                  <a:lumOff val="40000"/>
                </a:schemeClr>
              </a:solidFill>
              <a:latin typeface="Arial" panose="020B0604020202020204" pitchFamily="34" charset="0"/>
              <a:cs typeface="Arial" panose="020B0604020202020204" pitchFamily="34" charset="0"/>
            </a:endParaRPr>
          </a:p>
          <a:p>
            <a:pPr marL="342900" lvl="0" indent="-342900" eaLnBrk="1" fontAlgn="auto" hangingPunct="1">
              <a:lnSpc>
                <a:spcPct val="100000"/>
              </a:lnSpc>
              <a:spcBef>
                <a:spcPts val="600"/>
              </a:spcBef>
              <a:spcAft>
                <a:spcPts val="0"/>
              </a:spcAft>
              <a:buClr>
                <a:srgbClr val="333333"/>
              </a:buClr>
              <a:defRPr/>
            </a:pPr>
            <a:r>
              <a:rPr lang="en-GB" sz="2000" dirty="0">
                <a:latin typeface="Arial" panose="020B0604020202020204" pitchFamily="34" charset="0"/>
                <a:cs typeface="Arial" panose="020B0604020202020204" pitchFamily="34" charset="0"/>
              </a:rPr>
              <a:t>Los escenarios no son predicciones ni pronósticos.</a:t>
            </a:r>
          </a:p>
          <a:p>
            <a:pPr marL="342900" lvl="0" indent="-342900" eaLnBrk="1" fontAlgn="auto" hangingPunct="1">
              <a:lnSpc>
                <a:spcPct val="100000"/>
              </a:lnSpc>
              <a:spcBef>
                <a:spcPts val="600"/>
              </a:spcBef>
              <a:spcAft>
                <a:spcPts val="0"/>
              </a:spcAft>
              <a:buClr>
                <a:srgbClr val="333333"/>
              </a:buClr>
              <a:defRPr/>
            </a:pPr>
            <a:endParaRPr lang="en-GB" sz="2000" dirty="0">
              <a:latin typeface="Arial" panose="020B0604020202020204" pitchFamily="34" charset="0"/>
              <a:cs typeface="Arial" panose="020B0604020202020204" pitchFamily="34" charset="0"/>
            </a:endParaRPr>
          </a:p>
          <a:p>
            <a:pPr marL="342900" lvl="0" indent="-342900" eaLnBrk="1" fontAlgn="auto" hangingPunct="1">
              <a:lnSpc>
                <a:spcPct val="100000"/>
              </a:lnSpc>
              <a:spcBef>
                <a:spcPts val="600"/>
              </a:spcBef>
              <a:spcAft>
                <a:spcPts val="0"/>
              </a:spcAft>
              <a:buClr>
                <a:srgbClr val="333333"/>
              </a:buClr>
              <a:defRPr/>
            </a:pPr>
            <a:r>
              <a:rPr lang="en-GB" sz="2000" dirty="0">
                <a:latin typeface="Arial" panose="020B0604020202020204" pitchFamily="34" charset="0"/>
                <a:cs typeface="Arial" panose="020B0604020202020204" pitchFamily="34" charset="0"/>
              </a:rPr>
              <a:t>Los escenarios son descripciones de imágenes del futuro creadas a partir de mapas mentales,</a:t>
            </a:r>
          </a:p>
          <a:p>
            <a:pPr marL="342900" lvl="0" indent="-342900" eaLnBrk="1" fontAlgn="auto" hangingPunct="1">
              <a:lnSpc>
                <a:spcPct val="100000"/>
              </a:lnSpc>
              <a:spcBef>
                <a:spcPts val="600"/>
              </a:spcBef>
              <a:spcAft>
                <a:spcPts val="0"/>
              </a:spcAft>
              <a:buClr>
                <a:srgbClr val="333333"/>
              </a:buClr>
              <a:defRPr/>
            </a:pPr>
            <a:endParaRPr lang="en-GB" sz="2000" dirty="0">
              <a:latin typeface="Arial" panose="020B0604020202020204" pitchFamily="34" charset="0"/>
              <a:cs typeface="Arial" panose="020B0604020202020204" pitchFamily="34" charset="0"/>
            </a:endParaRPr>
          </a:p>
          <a:p>
            <a:pPr marL="342900" indent="-342900" eaLnBrk="1" fontAlgn="auto" hangingPunct="1">
              <a:lnSpc>
                <a:spcPct val="100000"/>
              </a:lnSpc>
              <a:spcBef>
                <a:spcPts val="600"/>
              </a:spcBef>
              <a:spcAft>
                <a:spcPts val="0"/>
              </a:spcAft>
              <a:buClr>
                <a:srgbClr val="333333"/>
              </a:buClr>
              <a:defRPr/>
            </a:pPr>
            <a:r>
              <a:rPr lang="en-GB" sz="2000" dirty="0">
                <a:latin typeface="Arial" panose="020B0604020202020204" pitchFamily="34" charset="0"/>
                <a:cs typeface="Arial" panose="020B0604020202020204" pitchFamily="34" charset="0"/>
              </a:rPr>
              <a:t>...o modelos que reflejan diferentes perspectivas sobre el pasado, el presente y el futuro.</a:t>
            </a:r>
          </a:p>
          <a:p>
            <a:pPr marL="285750" indent="-285750">
              <a:lnSpc>
                <a:spcPct val="100000"/>
              </a:lnSpc>
              <a:spcBef>
                <a:spcPts val="600"/>
              </a:spcBef>
            </a:pPr>
            <a:endParaRPr lang="en-GB" sz="2000" dirty="0">
              <a:latin typeface="Arial" panose="020B0604020202020204" pitchFamily="34" charset="0"/>
              <a:cs typeface="Arial" panose="020B0604020202020204" pitchFamily="34" charset="0"/>
            </a:endParaRPr>
          </a:p>
          <a:p>
            <a:pPr>
              <a:lnSpc>
                <a:spcPct val="100000"/>
              </a:lnSpc>
              <a:spcBef>
                <a:spcPts val="600"/>
              </a:spcBef>
            </a:pPr>
            <a:endParaRPr lang="en-GB" sz="200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8B0060C3-540A-CE4C-AB18-ACC2690325BF}"/>
              </a:ext>
            </a:extLst>
          </p:cNvPr>
          <p:cNvSpPr/>
          <p:nvPr/>
        </p:nvSpPr>
        <p:spPr>
          <a:xfrm>
            <a:off x="9771687" y="2827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0.mp3" descr="Track7_Lecture5_Slide10.mp3">
            <a:hlinkClick r:id="" action="ppaction://media"/>
            <a:extLst>
              <a:ext uri="{FF2B5EF4-FFF2-40B4-BE49-F238E27FC236}">
                <a16:creationId xmlns:a16="http://schemas.microsoft.com/office/drawing/2014/main" id="{1551F5CF-2EE5-C141-A431-2438671638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3052" y="354142"/>
            <a:ext cx="812800" cy="812800"/>
          </a:xfrm>
          <a:prstGeom prst="rect">
            <a:avLst/>
          </a:prstGeom>
        </p:spPr>
      </p:pic>
    </p:spTree>
    <p:extLst>
      <p:ext uri="{BB962C8B-B14F-4D97-AF65-F5344CB8AC3E}">
        <p14:creationId xmlns:p14="http://schemas.microsoft.com/office/powerpoint/2010/main" val="9256170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467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7425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11</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Conferencia</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5.2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Escenarios</a:t>
            </a:r>
            <a:endParaRPr lang="en-GB" sz="4400" dirty="0">
              <a:latin typeface="Arial" panose="020B0604020202020204" pitchFamily="34" charset="0"/>
              <a:ea typeface="Open Sans" panose="020B0606030504020204" pitchFamily="34" charset="0"/>
              <a:cs typeface="Arial" panose="020B0604020202020204" pitchFamily="34" charset="0"/>
              <a:sym typeface="Bodoni SvtyTwo ITC TT-Book"/>
            </a:endParaRPr>
          </a:p>
        </p:txBody>
      </p:sp>
      <p:sp>
        <p:nvSpPr>
          <p:cNvPr id="3" name="Content Placeholder 2">
            <a:extLst>
              <a:ext uri="{FF2B5EF4-FFF2-40B4-BE49-F238E27FC236}">
                <a16:creationId xmlns:a16="http://schemas.microsoft.com/office/drawing/2014/main" id="{55804C14-FD8C-0D48-B255-00BD39F177D8}"/>
              </a:ext>
            </a:extLst>
          </p:cNvPr>
          <p:cNvSpPr>
            <a:spLocks noGrp="1"/>
          </p:cNvSpPr>
          <p:nvPr>
            <p:ph idx="1"/>
          </p:nvPr>
        </p:nvSpPr>
        <p:spPr>
          <a:xfrm>
            <a:off x="918029" y="1426482"/>
            <a:ext cx="8294915" cy="4351338"/>
          </a:xfrm>
        </p:spPr>
        <p:txBody>
          <a:bodyPr/>
          <a:lstStyle/>
          <a:p>
            <a:pPr marL="0" indent="0" eaLnBrk="1" fontAlgn="auto" hangingPunct="1">
              <a:lnSpc>
                <a:spcPct val="100000"/>
              </a:lnSpc>
              <a:spcAft>
                <a:spcPts val="0"/>
              </a:spcAft>
              <a:buClr>
                <a:srgbClr val="333333"/>
              </a:buClr>
              <a:buSzPts val="1600"/>
              <a:buNone/>
              <a:defRPr/>
            </a:pPr>
            <a:r>
              <a:rPr lang="en-US" sz="2000" b="1" dirty="0" err="1">
                <a:solidFill>
                  <a:schemeClr val="accent5">
                    <a:lumMod val="60000"/>
                    <a:lumOff val="40000"/>
                  </a:schemeClr>
                </a:solidFill>
                <a:latin typeface="Arial" panose="020B0604020202020204" pitchFamily="34" charset="0"/>
                <a:cs typeface="Arial" panose="020B0604020202020204" pitchFamily="34" charset="0"/>
              </a:rPr>
              <a:t>Escenarios</a:t>
            </a:r>
            <a:r>
              <a:rPr lang="en-US" sz="2000" b="1" dirty="0">
                <a:solidFill>
                  <a:schemeClr val="accent5">
                    <a:lumMod val="60000"/>
                    <a:lumOff val="40000"/>
                  </a:schemeClr>
                </a:solidFill>
                <a:latin typeface="Arial" panose="020B0604020202020204" pitchFamily="34" charset="0"/>
                <a:cs typeface="Arial" panose="020B0604020202020204" pitchFamily="34" charset="0"/>
              </a:rPr>
              <a:t> </a:t>
            </a:r>
            <a:r>
              <a:rPr lang="en-US" sz="2000" b="1" dirty="0" err="1">
                <a:solidFill>
                  <a:schemeClr val="accent5">
                    <a:lumMod val="60000"/>
                    <a:lumOff val="40000"/>
                  </a:schemeClr>
                </a:solidFill>
                <a:latin typeface="Arial" panose="020B0604020202020204" pitchFamily="34" charset="0"/>
                <a:cs typeface="Arial" panose="020B0604020202020204" pitchFamily="34" charset="0"/>
              </a:rPr>
              <a:t>cualitativos</a:t>
            </a:r>
            <a:r>
              <a:rPr lang="en-US" sz="2000" b="1" dirty="0">
                <a:solidFill>
                  <a:schemeClr val="accent5">
                    <a:lumMod val="60000"/>
                    <a:lumOff val="40000"/>
                  </a:schemeClr>
                </a:solidFill>
                <a:latin typeface="Arial" panose="020B0604020202020204" pitchFamily="34" charset="0"/>
                <a:cs typeface="Arial" panose="020B0604020202020204" pitchFamily="34" charset="0"/>
              </a:rPr>
              <a:t> y </a:t>
            </a:r>
            <a:r>
              <a:rPr lang="en-US" sz="2000" b="1" dirty="0" err="1">
                <a:solidFill>
                  <a:schemeClr val="accent5">
                    <a:lumMod val="60000"/>
                    <a:lumOff val="40000"/>
                  </a:schemeClr>
                </a:solidFill>
                <a:latin typeface="Arial" panose="020B0604020202020204" pitchFamily="34" charset="0"/>
                <a:cs typeface="Arial" panose="020B0604020202020204" pitchFamily="34" charset="0"/>
              </a:rPr>
              <a:t>cuantitativos</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a:p>
            <a:pPr marL="342900" indent="-342900" eaLnBrk="1" fontAlgn="auto" hangingPunct="1">
              <a:lnSpc>
                <a:spcPct val="100000"/>
              </a:lnSpc>
              <a:spcAft>
                <a:spcPts val="0"/>
              </a:spcAft>
              <a:buClr>
                <a:srgbClr val="333333"/>
              </a:buClr>
              <a:buSzPts val="1600"/>
              <a:defRPr/>
            </a:pPr>
            <a:r>
              <a:rPr lang="en-GB" sz="2000" dirty="0">
                <a:latin typeface="Arial" panose="020B0604020202020204" pitchFamily="34" charset="0"/>
                <a:cs typeface="Arial" panose="020B0604020202020204" pitchFamily="34" charset="0"/>
              </a:rPr>
              <a:t>Los </a:t>
            </a:r>
            <a:r>
              <a:rPr lang="en-GB" sz="2000" dirty="0" err="1">
                <a:latin typeface="Arial" panose="020B0604020202020204" pitchFamily="34" charset="0"/>
                <a:cs typeface="Arial" panose="020B0604020202020204" pitchFamily="34" charset="0"/>
              </a:rPr>
              <a:t>escenarios</a:t>
            </a:r>
            <a:r>
              <a:rPr lang="en-GB" sz="2000"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cualitativos</a:t>
            </a:r>
            <a:r>
              <a:rPr lang="en-GB" sz="2000" b="1" dirty="0">
                <a:latin typeface="Arial" panose="020B0604020202020204" pitchFamily="34" charset="0"/>
                <a:cs typeface="Arial" panose="020B0604020202020204" pitchFamily="34" charset="0"/>
              </a:rPr>
              <a:t> se </a:t>
            </a:r>
            <a:r>
              <a:rPr lang="en-GB" sz="2000" b="1" dirty="0" err="1">
                <a:latin typeface="Arial" panose="020B0604020202020204" pitchFamily="34" charset="0"/>
                <a:cs typeface="Arial" panose="020B0604020202020204" pitchFamily="34" charset="0"/>
              </a:rPr>
              <a:t>basan</a:t>
            </a:r>
            <a:r>
              <a:rPr lang="en-GB" sz="2000" b="1"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narraciones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como</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historias</a:t>
            </a:r>
            <a:r>
              <a:rPr lang="en-GB" sz="2000" dirty="0">
                <a:latin typeface="Arial" panose="020B0604020202020204" pitchFamily="34" charset="0"/>
                <a:cs typeface="Arial" panose="020B0604020202020204" pitchFamily="34" charset="0"/>
              </a:rPr>
              <a:t>- que </a:t>
            </a:r>
            <a:r>
              <a:rPr lang="en-GB" sz="2000" dirty="0" err="1">
                <a:latin typeface="Arial" panose="020B0604020202020204" pitchFamily="34" charset="0"/>
                <a:cs typeface="Arial" panose="020B0604020202020204" pitchFamily="34" charset="0"/>
              </a:rPr>
              <a:t>describen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cualitativamente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futuro</a:t>
            </a:r>
            <a:r>
              <a:rPr lang="en-GB" sz="2000" dirty="0">
                <a:latin typeface="Arial" panose="020B0604020202020204" pitchFamily="34" charset="0"/>
                <a:cs typeface="Arial" panose="020B0604020202020204" pitchFamily="34" charset="0"/>
              </a:rPr>
              <a:t>.</a:t>
            </a:r>
          </a:p>
          <a:p>
            <a:pPr marL="342900" lvl="0" indent="-342900" eaLnBrk="1" fontAlgn="auto" hangingPunct="1">
              <a:lnSpc>
                <a:spcPct val="100000"/>
              </a:lnSpc>
              <a:spcAft>
                <a:spcPts val="0"/>
              </a:spcAft>
              <a:buClr>
                <a:srgbClr val="333333"/>
              </a:buClr>
              <a:buSzPts val="1600"/>
              <a:defRPr/>
            </a:pPr>
            <a:r>
              <a:rPr lang="en-GB" sz="2000" dirty="0">
                <a:latin typeface="Arial" panose="020B0604020202020204" pitchFamily="34" charset="0"/>
                <a:cs typeface="Arial" panose="020B0604020202020204" pitchFamily="34" charset="0"/>
              </a:rPr>
              <a:t>Los </a:t>
            </a:r>
            <a:r>
              <a:rPr lang="en-GB" sz="2000" dirty="0" err="1">
                <a:latin typeface="Arial" panose="020B0604020202020204" pitchFamily="34" charset="0"/>
                <a:cs typeface="Arial" panose="020B0604020202020204" pitchFamily="34" charset="0"/>
              </a:rPr>
              <a:t>escenarios</a:t>
            </a:r>
            <a:r>
              <a:rPr lang="en-GB" sz="2000"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cuantitativos</a:t>
            </a:r>
            <a:r>
              <a:rPr lang="en-GB" sz="2000" b="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se </a:t>
            </a:r>
            <a:r>
              <a:rPr lang="en-GB" sz="2000" dirty="0" err="1">
                <a:latin typeface="Arial" panose="020B0604020202020204" pitchFamily="34" charset="0"/>
                <a:cs typeface="Arial" panose="020B0604020202020204" pitchFamily="34" charset="0"/>
              </a:rPr>
              <a:t>basan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modelos</a:t>
            </a:r>
            <a:r>
              <a:rPr lang="en-GB" sz="2000" dirty="0">
                <a:latin typeface="Arial" panose="020B0604020202020204" pitchFamily="34" charset="0"/>
                <a:cs typeface="Arial" panose="020B0604020202020204" pitchFamily="34" charset="0"/>
              </a:rPr>
              <a:t> con </a:t>
            </a:r>
            <a:r>
              <a:rPr lang="en-GB" sz="2000" dirty="0" err="1">
                <a:latin typeface="Arial" panose="020B0604020202020204" pitchFamily="34" charset="0"/>
                <a:cs typeface="Arial" panose="020B0604020202020204" pitchFamily="34" charset="0"/>
              </a:rPr>
              <a:t>información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cuantificada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sobre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estados</a:t>
            </a:r>
            <a:r>
              <a:rPr lang="en-GB" sz="2000" dirty="0">
                <a:latin typeface="Arial" panose="020B0604020202020204" pitchFamily="34" charset="0"/>
                <a:cs typeface="Arial" panose="020B0604020202020204" pitchFamily="34" charset="0"/>
              </a:rPr>
              <a:t> y </a:t>
            </a:r>
            <a:r>
              <a:rPr lang="en-GB" sz="2000" dirty="0" err="1">
                <a:latin typeface="Arial" panose="020B0604020202020204" pitchFamily="34" charset="0"/>
                <a:cs typeface="Arial" panose="020B0604020202020204" pitchFamily="34" charset="0"/>
              </a:rPr>
              <a:t>consecuencias</a:t>
            </a:r>
            <a:r>
              <a:rPr lang="en-GB" sz="2000" dirty="0">
                <a:latin typeface="Arial" panose="020B0604020202020204" pitchFamily="34" charset="0"/>
                <a:cs typeface="Arial" panose="020B0604020202020204" pitchFamily="34" charset="0"/>
              </a:rPr>
              <a:t>.</a:t>
            </a:r>
          </a:p>
          <a:p>
            <a:pPr marL="0" lvl="0" indent="0" eaLnBrk="1" fontAlgn="auto" hangingPunct="1">
              <a:lnSpc>
                <a:spcPct val="100000"/>
              </a:lnSpc>
              <a:spcAft>
                <a:spcPts val="0"/>
              </a:spcAft>
              <a:buClr>
                <a:srgbClr val="333333"/>
              </a:buClr>
              <a:buSzPts val="1600"/>
              <a:buNone/>
              <a:defRPr/>
            </a:pPr>
            <a:endParaRPr lang="en-GB" sz="2000" dirty="0">
              <a:latin typeface="Arial" panose="020B0604020202020204" pitchFamily="34" charset="0"/>
              <a:cs typeface="Arial" panose="020B0604020202020204" pitchFamily="34" charset="0"/>
            </a:endParaRPr>
          </a:p>
          <a:p>
            <a:pPr marL="0" lvl="0" indent="0" eaLnBrk="1" fontAlgn="auto" hangingPunct="1">
              <a:lnSpc>
                <a:spcPct val="100000"/>
              </a:lnSpc>
              <a:spcAft>
                <a:spcPts val="0"/>
              </a:spcAft>
              <a:buClr>
                <a:srgbClr val="333333"/>
              </a:buClr>
              <a:buSzPts val="1600"/>
              <a:buNone/>
              <a:defRPr/>
            </a:pPr>
            <a:r>
              <a:rPr lang="en-GB" sz="2000" b="1" dirty="0" err="1">
                <a:latin typeface="Arial" panose="020B0604020202020204" pitchFamily="34" charset="0"/>
                <a:cs typeface="Arial" panose="020B0604020202020204" pitchFamily="34" charset="0"/>
              </a:rPr>
              <a:t>Ejemplos</a:t>
            </a:r>
            <a:r>
              <a:rPr lang="en-GB" sz="2000" b="1" dirty="0">
                <a:latin typeface="Arial" panose="020B0604020202020204" pitchFamily="34" charset="0"/>
                <a:cs typeface="Arial" panose="020B0604020202020204" pitchFamily="34" charset="0"/>
              </a:rPr>
              <a:t> de </a:t>
            </a:r>
            <a:r>
              <a:rPr lang="en-GB" sz="2000" b="1" dirty="0" err="1">
                <a:latin typeface="Arial" panose="020B0604020202020204" pitchFamily="34" charset="0"/>
                <a:cs typeface="Arial" panose="020B0604020202020204" pitchFamily="34" charset="0"/>
              </a:rPr>
              <a:t>datos</a:t>
            </a:r>
            <a:r>
              <a:rPr lang="en-GB" sz="2000" b="1" dirty="0">
                <a:latin typeface="Arial" panose="020B0604020202020204" pitchFamily="34" charset="0"/>
                <a:cs typeface="Arial" panose="020B0604020202020204" pitchFamily="34" charset="0"/>
              </a:rPr>
              <a:t> de entrada para un </a:t>
            </a:r>
            <a:r>
              <a:rPr lang="en-GB" sz="2000" b="1" dirty="0" err="1">
                <a:latin typeface="Arial" panose="020B0604020202020204" pitchFamily="34" charset="0"/>
                <a:cs typeface="Arial" panose="020B0604020202020204" pitchFamily="34" charset="0"/>
              </a:rPr>
              <a:t>escenario</a:t>
            </a:r>
            <a:r>
              <a:rPr lang="en-GB" sz="2000" b="1" dirty="0">
                <a:latin typeface="Arial" panose="020B0604020202020204" pitchFamily="34" charset="0"/>
                <a:cs typeface="Arial" panose="020B0604020202020204" pitchFamily="34" charset="0"/>
              </a:rPr>
              <a:t>:</a:t>
            </a:r>
          </a:p>
          <a:p>
            <a:pPr marL="342900" indent="-342900" eaLnBrk="1" fontAlgn="auto" hangingPunct="1">
              <a:lnSpc>
                <a:spcPct val="100000"/>
              </a:lnSpc>
              <a:spcAft>
                <a:spcPts val="0"/>
              </a:spcAft>
              <a:buClr>
                <a:srgbClr val="333333"/>
              </a:buClr>
              <a:buSzPts val="1600"/>
              <a:defRPr/>
            </a:pPr>
            <a:r>
              <a:rPr lang="en-GB" sz="2000" dirty="0">
                <a:latin typeface="Arial" panose="020B0604020202020204" pitchFamily="34" charset="0"/>
                <a:cs typeface="Arial" panose="020B0604020202020204" pitchFamily="34" charset="0"/>
              </a:rPr>
              <a:t>Un conjunto de </a:t>
            </a:r>
            <a:r>
              <a:rPr lang="en-GB" sz="2000" dirty="0" err="1">
                <a:latin typeface="Arial" panose="020B0604020202020204" pitchFamily="34" charset="0"/>
                <a:cs typeface="Arial" panose="020B0604020202020204" pitchFamily="34" charset="0"/>
              </a:rPr>
              <a:t>datos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socioeconómicos</a:t>
            </a:r>
            <a:r>
              <a:rPr lang="en-GB" sz="2000" dirty="0">
                <a:latin typeface="Arial" panose="020B0604020202020204" pitchFamily="34" charset="0"/>
                <a:cs typeface="Arial" panose="020B0604020202020204" pitchFamily="34" charset="0"/>
              </a:rPr>
              <a:t> y </a:t>
            </a:r>
            <a:r>
              <a:rPr lang="en-GB" sz="2000" dirty="0" err="1">
                <a:latin typeface="Arial" panose="020B0604020202020204" pitchFamily="34" charset="0"/>
                <a:cs typeface="Arial" panose="020B0604020202020204" pitchFamily="34" charset="0"/>
              </a:rPr>
              <a:t>técnicos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futuros</a:t>
            </a:r>
            <a:r>
              <a:rPr lang="en-GB" sz="2000" dirty="0">
                <a:latin typeface="Arial" panose="020B0604020202020204" pitchFamily="34" charset="0"/>
                <a:cs typeface="Arial" panose="020B0604020202020204" pitchFamily="34" charset="0"/>
              </a:rPr>
              <a:t>, a </a:t>
            </a:r>
            <a:r>
              <a:rPr lang="en-GB" sz="2000" dirty="0" err="1">
                <a:latin typeface="Arial" panose="020B0604020202020204" pitchFamily="34" charset="0"/>
                <a:cs typeface="Arial" panose="020B0604020202020204" pitchFamily="34" charset="0"/>
              </a:rPr>
              <a:t>partir</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los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cuales</a:t>
            </a:r>
            <a:r>
              <a:rPr lang="en-GB" sz="2000" dirty="0">
                <a:latin typeface="Arial" panose="020B0604020202020204" pitchFamily="34" charset="0"/>
                <a:cs typeface="Arial" panose="020B0604020202020204" pitchFamily="34" charset="0"/>
              </a:rPr>
              <a:t> se </a:t>
            </a:r>
            <a:r>
              <a:rPr lang="en-GB" sz="2000" dirty="0" err="1">
                <a:latin typeface="Arial" panose="020B0604020202020204" pitchFamily="34" charset="0"/>
                <a:cs typeface="Arial" panose="020B0604020202020204" pitchFamily="34" charset="0"/>
              </a:rPr>
              <a:t>examina</a:t>
            </a:r>
            <a:r>
              <a:rPr lang="en-GB" sz="2000" dirty="0">
                <a:latin typeface="Arial" panose="020B0604020202020204" pitchFamily="34" charset="0"/>
                <a:cs typeface="Arial" panose="020B0604020202020204" pitchFamily="34" charset="0"/>
              </a:rPr>
              <a:t> la </a:t>
            </a:r>
            <a:r>
              <a:rPr lang="en-GB" sz="2000" dirty="0" err="1">
                <a:latin typeface="Arial" panose="020B0604020202020204" pitchFamily="34" charset="0"/>
                <a:cs typeface="Arial" panose="020B0604020202020204" pitchFamily="34" charset="0"/>
              </a:rPr>
              <a:t>demanda</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energía</a:t>
            </a:r>
            <a:r>
              <a:rPr lang="en-GB" sz="2000" dirty="0">
                <a:latin typeface="Arial" panose="020B0604020202020204" pitchFamily="34" charset="0"/>
                <a:cs typeface="Arial" panose="020B0604020202020204" pitchFamily="34" charset="0"/>
              </a:rPr>
              <a:t>: Tasa de </a:t>
            </a:r>
            <a:r>
              <a:rPr lang="en-GB" sz="2000" dirty="0" err="1">
                <a:latin typeface="Arial" panose="020B0604020202020204" pitchFamily="34" charset="0"/>
                <a:cs typeface="Arial" panose="020B0604020202020204" pitchFamily="34" charset="0"/>
              </a:rPr>
              <a:t>crecimiento</a:t>
            </a:r>
            <a:r>
              <a:rPr lang="en-GB" sz="2000" dirty="0">
                <a:latin typeface="Arial" panose="020B0604020202020204" pitchFamily="34" charset="0"/>
                <a:cs typeface="Arial" panose="020B0604020202020204" pitchFamily="34" charset="0"/>
              </a:rPr>
              <a:t> de la población, </a:t>
            </a:r>
            <a:r>
              <a:rPr lang="en-GB" sz="2000" dirty="0" err="1">
                <a:latin typeface="Arial" panose="020B0604020202020204" pitchFamily="34" charset="0"/>
                <a:cs typeface="Arial" panose="020B0604020202020204" pitchFamily="34" charset="0"/>
              </a:rPr>
              <a:t>tasa</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crecimiento</a:t>
            </a:r>
            <a:r>
              <a:rPr lang="en-GB" sz="2000" dirty="0">
                <a:latin typeface="Arial" panose="020B0604020202020204" pitchFamily="34" charset="0"/>
                <a:cs typeface="Arial" panose="020B0604020202020204" pitchFamily="34" charset="0"/>
              </a:rPr>
              <a:t> del PIB, </a:t>
            </a:r>
            <a:r>
              <a:rPr lang="en-GB" sz="2000" dirty="0" err="1">
                <a:latin typeface="Arial" panose="020B0604020202020204" pitchFamily="34" charset="0"/>
                <a:cs typeface="Arial" panose="020B0604020202020204" pitchFamily="34" charset="0"/>
              </a:rPr>
              <a:t>cambios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estructurales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a:t>
            </a:r>
            <a:r>
              <a:rPr lang="en-GB" sz="2000" dirty="0">
                <a:latin typeface="Arial" panose="020B0604020202020204" pitchFamily="34" charset="0"/>
                <a:cs typeface="Arial" panose="020B0604020202020204" pitchFamily="34" charset="0"/>
              </a:rPr>
              <a:t> la </a:t>
            </a:r>
            <a:r>
              <a:rPr lang="en-GB" sz="2000" dirty="0" err="1">
                <a:latin typeface="Arial" panose="020B0604020202020204" pitchFamily="34" charset="0"/>
                <a:cs typeface="Arial" panose="020B0604020202020204" pitchFamily="34" charset="0"/>
              </a:rPr>
              <a:t>economía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mejora</a:t>
            </a:r>
            <a:r>
              <a:rPr lang="en-GB" sz="2000" dirty="0">
                <a:latin typeface="Arial" panose="020B0604020202020204" pitchFamily="34" charset="0"/>
                <a:cs typeface="Arial" panose="020B0604020202020204" pitchFamily="34" charset="0"/>
              </a:rPr>
              <a:t> del </a:t>
            </a:r>
            <a:r>
              <a:rPr lang="en-GB" sz="2000" dirty="0" err="1">
                <a:latin typeface="Arial" panose="020B0604020202020204" pitchFamily="34" charset="0"/>
                <a:cs typeface="Arial" panose="020B0604020202020204" pitchFamily="34" charset="0"/>
              </a:rPr>
              <a:t>tamaño</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los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hogares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mejora</a:t>
            </a:r>
            <a:r>
              <a:rPr lang="en-GB" sz="2000" dirty="0">
                <a:latin typeface="Arial" panose="020B0604020202020204" pitchFamily="34" charset="0"/>
                <a:cs typeface="Arial" panose="020B0604020202020204" pitchFamily="34" charset="0"/>
              </a:rPr>
              <a:t> de la </a:t>
            </a:r>
            <a:r>
              <a:rPr lang="en-GB" sz="2000" dirty="0" err="1">
                <a:latin typeface="Arial" panose="020B0604020202020204" pitchFamily="34" charset="0"/>
                <a:cs typeface="Arial" panose="020B0604020202020204" pitchFamily="34" charset="0"/>
              </a:rPr>
              <a:t>eficiencia</a:t>
            </a:r>
            <a:r>
              <a:rPr lang="en-GB" sz="2000" dirty="0">
                <a:latin typeface="Arial" panose="020B0604020202020204" pitchFamily="34" charset="0"/>
                <a:cs typeface="Arial" panose="020B0604020202020204" pitchFamily="34" charset="0"/>
              </a:rPr>
              <a:t>, etc.</a:t>
            </a:r>
          </a:p>
          <a:p>
            <a:pPr marL="285750" indent="-285750">
              <a:lnSpc>
                <a:spcPct val="100000"/>
              </a:lnSpc>
            </a:pPr>
            <a:endParaRPr lang="en-GB" sz="2000" dirty="0">
              <a:latin typeface="Arial" panose="020B0604020202020204" pitchFamily="34" charset="0"/>
              <a:cs typeface="Arial" panose="020B0604020202020204" pitchFamily="34" charset="0"/>
            </a:endParaRPr>
          </a:p>
          <a:p>
            <a:pPr>
              <a:lnSpc>
                <a:spcPct val="100000"/>
              </a:lnSpc>
            </a:pPr>
            <a:endParaRPr lang="en-GB" sz="200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AB790EAE-E720-2E4A-AB7B-7C0B8DE7E7AD}"/>
              </a:ext>
            </a:extLst>
          </p:cNvPr>
          <p:cNvSpPr/>
          <p:nvPr/>
        </p:nvSpPr>
        <p:spPr>
          <a:xfrm>
            <a:off x="9249173" y="3528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1.mp3" descr="Track7_Lecture5_Slide11.mp3">
            <a:hlinkClick r:id="" action="ppaction://media"/>
            <a:extLst>
              <a:ext uri="{FF2B5EF4-FFF2-40B4-BE49-F238E27FC236}">
                <a16:creationId xmlns:a16="http://schemas.microsoft.com/office/drawing/2014/main" id="{F8051361-19D1-804E-885D-49C197061B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0538" y="459091"/>
            <a:ext cx="812800" cy="812800"/>
          </a:xfrm>
          <a:prstGeom prst="rect">
            <a:avLst/>
          </a:prstGeom>
        </p:spPr>
      </p:pic>
    </p:spTree>
    <p:extLst>
      <p:ext uri="{BB962C8B-B14F-4D97-AF65-F5344CB8AC3E}">
        <p14:creationId xmlns:p14="http://schemas.microsoft.com/office/powerpoint/2010/main" val="7589677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10" name="Content Placeholder 13">
            <a:extLst>
              <a:ext uri="{FF2B5EF4-FFF2-40B4-BE49-F238E27FC236}">
                <a16:creationId xmlns:a16="http://schemas.microsoft.com/office/drawing/2014/main" id="{9D36016C-2D1F-7647-B81E-FAB615F563C7}"/>
              </a:ext>
            </a:extLst>
          </p:cNvPr>
          <p:cNvSpPr txBox="1">
            <a:spLocks/>
          </p:cNvSpPr>
          <p:nvPr/>
        </p:nvSpPr>
        <p:spPr>
          <a:xfrm>
            <a:off x="887215" y="2150297"/>
            <a:ext cx="10466585"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800">
              <a:solidFill>
                <a:prstClr val="black"/>
              </a:solidFill>
              <a:latin typeface="Open Sans" panose="020B0606030504020204" pitchFamily="34" charset="0"/>
            </a:endParaRPr>
          </a:p>
        </p:txBody>
      </p:sp>
      <p:sp>
        <p:nvSpPr>
          <p:cNvPr id="11" name="Text Box 3">
            <a:extLst>
              <a:ext uri="{FF2B5EF4-FFF2-40B4-BE49-F238E27FC236}">
                <a16:creationId xmlns:a16="http://schemas.microsoft.com/office/drawing/2014/main" id="{510A8D66-D276-544F-B773-C25F1AEB3A0F}"/>
              </a:ext>
            </a:extLst>
          </p:cNvPr>
          <p:cNvSpPr txBox="1">
            <a:spLocks noChangeArrowheads="1"/>
          </p:cNvSpPr>
          <p:nvPr/>
        </p:nvSpPr>
        <p:spPr bwMode="auto">
          <a:xfrm>
            <a:off x="1036950" y="2890970"/>
            <a:ext cx="3323751"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eaLnBrk="0" hangingPunct="0"/>
            <a:r>
              <a:rPr lang="en-US" sz="1600" b="1" u="sng">
                <a:latin typeface="Arial" panose="020B0604020202020204" pitchFamily="34" charset="0"/>
                <a:ea typeface="Open Sans" panose="020B0606030504020204" pitchFamily="34" charset="0"/>
                <a:cs typeface="Arial" panose="020B0604020202020204" pitchFamily="34" charset="0"/>
              </a:rPr>
              <a:t>Escenarios de </a:t>
            </a:r>
            <a:r>
              <a:rPr lang="en-US" sz="1600" b="1">
                <a:latin typeface="Arial" panose="020B0604020202020204" pitchFamily="34" charset="0"/>
                <a:ea typeface="Open Sans" panose="020B0606030504020204" pitchFamily="34" charset="0"/>
                <a:cs typeface="Arial" panose="020B0604020202020204" pitchFamily="34" charset="0"/>
              </a:rPr>
              <a:t>crecimiento económico</a:t>
            </a:r>
          </a:p>
          <a:p>
            <a:pPr eaLnBrk="0" hangingPunct="0">
              <a:spcBef>
                <a:spcPct val="50000"/>
              </a:spcBef>
              <a:buFontTx/>
              <a:buChar char="•"/>
            </a:pPr>
            <a:r>
              <a:rPr lang="en-US" sz="1600">
                <a:latin typeface="Arial" panose="020B0604020202020204" pitchFamily="34" charset="0"/>
                <a:ea typeface="Open Sans" panose="020B0606030504020204" pitchFamily="34" charset="0"/>
                <a:cs typeface="Arial" panose="020B0604020202020204" pitchFamily="34" charset="0"/>
              </a:rPr>
              <a:t>Alto crecimiento</a:t>
            </a:r>
          </a:p>
          <a:p>
            <a:pPr eaLnBrk="0" hangingPunct="0">
              <a:spcBef>
                <a:spcPct val="50000"/>
              </a:spcBef>
              <a:buFontTx/>
              <a:buChar char="•"/>
            </a:pPr>
            <a:r>
              <a:rPr lang="en-US" sz="1600">
                <a:latin typeface="Arial" panose="020B0604020202020204" pitchFamily="34" charset="0"/>
                <a:ea typeface="Open Sans" panose="020B0606030504020204" pitchFamily="34" charset="0"/>
                <a:cs typeface="Arial" panose="020B0604020202020204" pitchFamily="34" charset="0"/>
              </a:rPr>
              <a:t>Crecimiento moderado</a:t>
            </a:r>
          </a:p>
          <a:p>
            <a:pPr eaLnBrk="0" hangingPunct="0">
              <a:spcBef>
                <a:spcPct val="50000"/>
              </a:spcBef>
              <a:buFontTx/>
              <a:buChar char="•"/>
            </a:pPr>
            <a:r>
              <a:rPr lang="en-US" sz="1600">
                <a:latin typeface="Arial" panose="020B0604020202020204" pitchFamily="34" charset="0"/>
                <a:ea typeface="Open Sans" panose="020B0606030504020204" pitchFamily="34" charset="0"/>
                <a:cs typeface="Arial" panose="020B0604020202020204" pitchFamily="34" charset="0"/>
              </a:rPr>
              <a:t>Bajo crecimiento</a:t>
            </a:r>
          </a:p>
          <a:p>
            <a:pPr eaLnBrk="0" hangingPunct="0">
              <a:spcBef>
                <a:spcPct val="50000"/>
              </a:spcBef>
              <a:buFontTx/>
              <a:buChar char="•"/>
            </a:pPr>
            <a:r>
              <a:rPr lang="en-US" sz="1600">
                <a:latin typeface="Arial" panose="020B0604020202020204" pitchFamily="34" charset="0"/>
                <a:ea typeface="Open Sans" panose="020B0606030504020204" pitchFamily="34" charset="0"/>
                <a:cs typeface="Arial" panose="020B0604020202020204" pitchFamily="34" charset="0"/>
              </a:rPr>
              <a:t>Industrialización</a:t>
            </a:r>
          </a:p>
          <a:p>
            <a:pPr eaLnBrk="0" hangingPunct="0">
              <a:spcBef>
                <a:spcPct val="50000"/>
              </a:spcBef>
              <a:buFontTx/>
              <a:buChar char="•"/>
            </a:pPr>
            <a:r>
              <a:rPr lang="en-US" sz="1600">
                <a:latin typeface="Arial" panose="020B0604020202020204" pitchFamily="34" charset="0"/>
                <a:ea typeface="Open Sans" panose="020B0606030504020204" pitchFamily="34" charset="0"/>
                <a:cs typeface="Arial" panose="020B0604020202020204" pitchFamily="34" charset="0"/>
              </a:rPr>
              <a:t>Agricultura </a:t>
            </a:r>
            <a:br>
              <a:rPr lang="en-US" sz="1600">
                <a:latin typeface="Arial" panose="020B0604020202020204" pitchFamily="34" charset="0"/>
                <a:ea typeface="Open Sans" panose="020B0606030504020204" pitchFamily="34" charset="0"/>
                <a:cs typeface="Arial" panose="020B0604020202020204" pitchFamily="34" charset="0"/>
              </a:rPr>
            </a:br>
            <a:r>
              <a:rPr lang="en-US" sz="1600">
                <a:latin typeface="Arial" panose="020B0604020202020204" pitchFamily="34" charset="0"/>
                <a:ea typeface="Open Sans" panose="020B0606030504020204" pitchFamily="34" charset="0"/>
                <a:cs typeface="Arial" panose="020B0604020202020204" pitchFamily="34" charset="0"/>
              </a:rPr>
              <a:t>desarrollo</a:t>
            </a:r>
          </a:p>
          <a:p>
            <a:pPr eaLnBrk="0" hangingPunct="0">
              <a:spcBef>
                <a:spcPct val="50000"/>
              </a:spcBef>
              <a:buFontTx/>
              <a:buChar char="•"/>
            </a:pPr>
            <a:r>
              <a:rPr lang="en-US" sz="1600">
                <a:latin typeface="Arial" panose="020B0604020202020204" pitchFamily="34" charset="0"/>
                <a:ea typeface="Open Sans" panose="020B0606030504020204" pitchFamily="34" charset="0"/>
                <a:cs typeface="Arial" panose="020B0604020202020204" pitchFamily="34" charset="0"/>
              </a:rPr>
              <a:t>...etc.</a:t>
            </a:r>
          </a:p>
        </p:txBody>
      </p:sp>
      <p:sp>
        <p:nvSpPr>
          <p:cNvPr id="12" name="Text Box 4">
            <a:extLst>
              <a:ext uri="{FF2B5EF4-FFF2-40B4-BE49-F238E27FC236}">
                <a16:creationId xmlns:a16="http://schemas.microsoft.com/office/drawing/2014/main" id="{FC345634-1B57-9545-A5F3-C2A7D9B29837}"/>
              </a:ext>
            </a:extLst>
          </p:cNvPr>
          <p:cNvSpPr txBox="1">
            <a:spLocks noChangeArrowheads="1"/>
          </p:cNvSpPr>
          <p:nvPr/>
        </p:nvSpPr>
        <p:spPr bwMode="auto">
          <a:xfrm>
            <a:off x="5602671" y="2890970"/>
            <a:ext cx="379088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eaLnBrk="0" hangingPunct="0"/>
            <a:r>
              <a:rPr lang="en-US" sz="1600" b="1" u="sng">
                <a:latin typeface="Arial" panose="020B0604020202020204" pitchFamily="34" charset="0"/>
                <a:ea typeface="Open Sans" panose="020B0606030504020204" pitchFamily="34" charset="0"/>
                <a:cs typeface="Arial" panose="020B0604020202020204" pitchFamily="34" charset="0"/>
              </a:rPr>
              <a:t>Configuraciones de </a:t>
            </a:r>
            <a:r>
              <a:rPr lang="en-US" sz="1600" b="1">
                <a:latin typeface="Arial" panose="020B0604020202020204" pitchFamily="34" charset="0"/>
                <a:ea typeface="Open Sans" panose="020B0606030504020204" pitchFamily="34" charset="0"/>
                <a:cs typeface="Arial" panose="020B0604020202020204" pitchFamily="34" charset="0"/>
              </a:rPr>
              <a:t>sistemas de energía</a:t>
            </a:r>
          </a:p>
          <a:p>
            <a:pPr eaLnBrk="0" hangingPunct="0">
              <a:spcBef>
                <a:spcPct val="50000"/>
              </a:spcBef>
              <a:buFontTx/>
              <a:buChar char="•"/>
            </a:pPr>
            <a:r>
              <a:rPr lang="en-US" sz="1600">
                <a:latin typeface="Arial" panose="020B0604020202020204" pitchFamily="34" charset="0"/>
                <a:ea typeface="Open Sans" panose="020B0606030504020204" pitchFamily="34" charset="0"/>
                <a:cs typeface="Arial" panose="020B0604020202020204" pitchFamily="34" charset="0"/>
              </a:rPr>
              <a:t>No hay cambios técnicos</a:t>
            </a:r>
          </a:p>
          <a:p>
            <a:pPr eaLnBrk="0" hangingPunct="0">
              <a:spcBef>
                <a:spcPct val="50000"/>
              </a:spcBef>
              <a:buFontTx/>
              <a:buChar char="•"/>
            </a:pPr>
            <a:r>
              <a:rPr lang="en-US" sz="1600">
                <a:latin typeface="Arial" panose="020B0604020202020204" pitchFamily="34" charset="0"/>
                <a:ea typeface="Open Sans" panose="020B0606030504020204" pitchFamily="34" charset="0"/>
                <a:cs typeface="Arial" panose="020B0604020202020204" pitchFamily="34" charset="0"/>
              </a:rPr>
              <a:t>Énfasis en los recursos nacionales</a:t>
            </a:r>
          </a:p>
          <a:p>
            <a:pPr eaLnBrk="0" hangingPunct="0">
              <a:spcBef>
                <a:spcPct val="50000"/>
              </a:spcBef>
              <a:buFontTx/>
              <a:buChar char="•"/>
            </a:pPr>
            <a:r>
              <a:rPr lang="en-US" sz="1600">
                <a:latin typeface="Arial" panose="020B0604020202020204" pitchFamily="34" charset="0"/>
                <a:ea typeface="Open Sans" panose="020B0606030504020204" pitchFamily="34" charset="0"/>
                <a:cs typeface="Arial" panose="020B0604020202020204" pitchFamily="34" charset="0"/>
              </a:rPr>
              <a:t>Énfasis en los recursos renovables</a:t>
            </a:r>
          </a:p>
          <a:p>
            <a:pPr eaLnBrk="0" hangingPunct="0">
              <a:spcBef>
                <a:spcPct val="50000"/>
              </a:spcBef>
              <a:buFontTx/>
              <a:buChar char="•"/>
            </a:pPr>
            <a:r>
              <a:rPr lang="en-US" sz="1600">
                <a:latin typeface="Arial" panose="020B0604020202020204" pitchFamily="34" charset="0"/>
                <a:ea typeface="Open Sans" panose="020B0606030504020204" pitchFamily="34" charset="0"/>
                <a:cs typeface="Arial" panose="020B0604020202020204" pitchFamily="34" charset="0"/>
              </a:rPr>
              <a:t>Desregulación</a:t>
            </a:r>
          </a:p>
          <a:p>
            <a:pPr eaLnBrk="0" hangingPunct="0">
              <a:spcBef>
                <a:spcPct val="50000"/>
              </a:spcBef>
              <a:buFontTx/>
              <a:buChar char="•"/>
            </a:pPr>
            <a:r>
              <a:rPr lang="en-US" sz="1600">
                <a:latin typeface="Arial" panose="020B0604020202020204" pitchFamily="34" charset="0"/>
                <a:ea typeface="Open Sans" panose="020B0606030504020204" pitchFamily="34" charset="0"/>
                <a:cs typeface="Arial" panose="020B0604020202020204" pitchFamily="34" charset="0"/>
              </a:rPr>
              <a:t>Sistema diversificado</a:t>
            </a:r>
          </a:p>
          <a:p>
            <a:pPr>
              <a:spcBef>
                <a:spcPct val="50000"/>
              </a:spcBef>
              <a:buFontTx/>
              <a:buChar char="•"/>
            </a:pPr>
            <a:r>
              <a:rPr lang="en-US" sz="1600">
                <a:latin typeface="Arial" panose="020B0604020202020204" pitchFamily="34" charset="0"/>
                <a:ea typeface="Open Sans" panose="020B0606030504020204" pitchFamily="34" charset="0"/>
                <a:cs typeface="Arial" panose="020B0604020202020204" pitchFamily="34" charset="0"/>
              </a:rPr>
              <a:t> ...etc.</a:t>
            </a:r>
          </a:p>
        </p:txBody>
      </p:sp>
      <p:cxnSp>
        <p:nvCxnSpPr>
          <p:cNvPr id="13" name="Straight Arrow Connector 12">
            <a:extLst>
              <a:ext uri="{FF2B5EF4-FFF2-40B4-BE49-F238E27FC236}">
                <a16:creationId xmlns:a16="http://schemas.microsoft.com/office/drawing/2014/main" id="{EF81E643-C8E8-DC4E-838F-2C7BA8BD32D5}"/>
              </a:ext>
            </a:extLst>
          </p:cNvPr>
          <p:cNvCxnSpPr/>
          <p:nvPr/>
        </p:nvCxnSpPr>
        <p:spPr>
          <a:xfrm>
            <a:off x="3760179" y="3684350"/>
            <a:ext cx="1674000" cy="0"/>
          </a:xfrm>
          <a:prstGeom prst="straightConnector1">
            <a:avLst/>
          </a:prstGeom>
          <a:ln w="44450">
            <a:solidFill>
              <a:srgbClr val="C00000"/>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24B4734-5E0F-9448-A6B6-C11366DBC20F}"/>
              </a:ext>
            </a:extLst>
          </p:cNvPr>
          <p:cNvCxnSpPr>
            <a:cxnSpLocks/>
          </p:cNvCxnSpPr>
          <p:nvPr/>
        </p:nvCxnSpPr>
        <p:spPr>
          <a:xfrm flipV="1">
            <a:off x="3591687" y="4074150"/>
            <a:ext cx="1846838" cy="698342"/>
          </a:xfrm>
          <a:prstGeom prst="straightConnector1">
            <a:avLst/>
          </a:prstGeom>
          <a:ln w="44450">
            <a:solidFill>
              <a:srgbClr val="C00000"/>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D2C72E0-006C-FC40-91D2-48BBB467A459}"/>
              </a:ext>
            </a:extLst>
          </p:cNvPr>
          <p:cNvCxnSpPr>
            <a:cxnSpLocks/>
          </p:cNvCxnSpPr>
          <p:nvPr/>
        </p:nvCxnSpPr>
        <p:spPr>
          <a:xfrm flipV="1">
            <a:off x="3760179" y="4449681"/>
            <a:ext cx="1674000" cy="833077"/>
          </a:xfrm>
          <a:prstGeom prst="straightConnector1">
            <a:avLst/>
          </a:prstGeom>
          <a:ln w="44450">
            <a:solidFill>
              <a:srgbClr val="C00000"/>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9A4A95-CB4D-8143-951D-C5C34F8C20FB}"/>
              </a:ext>
            </a:extLst>
          </p:cNvPr>
          <p:cNvCxnSpPr/>
          <p:nvPr/>
        </p:nvCxnSpPr>
        <p:spPr>
          <a:xfrm>
            <a:off x="3766467" y="4077086"/>
            <a:ext cx="1674000" cy="972000"/>
          </a:xfrm>
          <a:prstGeom prst="straightConnector1">
            <a:avLst/>
          </a:prstGeom>
          <a:ln w="44450">
            <a:solidFill>
              <a:srgbClr val="C00000"/>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3C0F39-E6F7-DB41-B2E0-D8BAD8D7759C}"/>
              </a:ext>
            </a:extLst>
          </p:cNvPr>
          <p:cNvSpPr>
            <a:spLocks noGrp="1"/>
          </p:cNvSpPr>
          <p:nvPr>
            <p:ph idx="1"/>
          </p:nvPr>
        </p:nvSpPr>
        <p:spPr>
          <a:xfrm>
            <a:off x="930310" y="1415317"/>
            <a:ext cx="7995139" cy="1282780"/>
          </a:xfrm>
        </p:spPr>
        <p:txBody>
          <a:bodyPr/>
          <a:lstStyle/>
          <a:p>
            <a:pPr marL="0" indent="0" eaLnBrk="1" fontAlgn="auto" hangingPunct="1">
              <a:lnSpc>
                <a:spcPct val="100000"/>
              </a:lnSpc>
              <a:spcAft>
                <a:spcPts val="0"/>
              </a:spcAft>
              <a:buClr>
                <a:srgbClr val="333333"/>
              </a:buClr>
              <a:buSzPts val="1600"/>
              <a:buNone/>
              <a:defRPr/>
            </a:pPr>
            <a:r>
              <a:rPr lang="en-ZA" sz="2000" b="1">
                <a:solidFill>
                  <a:schemeClr val="accent5">
                    <a:lumMod val="60000"/>
                    <a:lumOff val="40000"/>
                  </a:schemeClr>
                </a:solidFill>
                <a:latin typeface="Arial" panose="020B0604020202020204" pitchFamily="34" charset="0"/>
                <a:cs typeface="Arial" panose="020B0604020202020204" pitchFamily="34" charset="0"/>
              </a:rPr>
              <a:t>Construir diferentes escenarios</a:t>
            </a:r>
            <a:endParaRPr lang="en-US">
              <a:solidFill>
                <a:schemeClr val="accent5">
                  <a:lumMod val="60000"/>
                  <a:lumOff val="40000"/>
                </a:schemeClr>
              </a:solidFill>
              <a:latin typeface="Arial" panose="020B0604020202020204" pitchFamily="34" charset="0"/>
              <a:cs typeface="Arial" panose="020B0604020202020204" pitchFamily="34" charset="0"/>
            </a:endParaRPr>
          </a:p>
          <a:p>
            <a:pPr>
              <a:lnSpc>
                <a:spcPct val="100000"/>
              </a:lnSpc>
            </a:pPr>
            <a:r>
              <a:rPr lang="en-GB" sz="2000">
                <a:latin typeface="Arial" panose="020B0604020202020204" pitchFamily="34" charset="0"/>
                <a:cs typeface="Arial" panose="020B0604020202020204" pitchFamily="34" charset="0"/>
              </a:rPr>
              <a:t>Los escenarios se crean para un número de futuros y casos posibles diferentes → es mejor considerar muchos casos.</a:t>
            </a:r>
          </a:p>
          <a:p>
            <a:pPr>
              <a:lnSpc>
                <a:spcPct val="100000"/>
              </a:lnSpc>
            </a:pPr>
            <a:endParaRPr lang="en-GB" sz="2000" b="1">
              <a:latin typeface="Arial" panose="020B0604020202020204" pitchFamily="34" charset="0"/>
              <a:cs typeface="Arial" panose="020B0604020202020204" pitchFamily="34" charset="0"/>
            </a:endParaRPr>
          </a:p>
        </p:txBody>
      </p:sp>
      <p:sp>
        <p:nvSpPr>
          <p:cNvPr id="2" name="Title 10">
            <a:extLst>
              <a:ext uri="{FF2B5EF4-FFF2-40B4-BE49-F238E27FC236}">
                <a16:creationId xmlns:a16="http://schemas.microsoft.com/office/drawing/2014/main" id="{A3B881DA-5A70-43D0-8973-5585F53CA6E7}"/>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Conferencia</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5.2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Escenarios</a:t>
            </a:r>
            <a:endParaRPr lang="en-GB" sz="4400" dirty="0">
              <a:latin typeface="Arial" panose="020B0604020202020204" pitchFamily="34" charset="0"/>
              <a:ea typeface="Open Sans" panose="020B0606030504020204" pitchFamily="34" charset="0"/>
              <a:cs typeface="Arial" panose="020B0604020202020204" pitchFamily="34" charset="0"/>
              <a:sym typeface="Bodoni SvtyTwo ITC TT-Book"/>
            </a:endParaRPr>
          </a:p>
        </p:txBody>
      </p:sp>
      <p:sp>
        <p:nvSpPr>
          <p:cNvPr id="17" name="Slide Number Placeholder 5">
            <a:extLst>
              <a:ext uri="{FF2B5EF4-FFF2-40B4-BE49-F238E27FC236}">
                <a16:creationId xmlns:a16="http://schemas.microsoft.com/office/drawing/2014/main" id="{B3BCBB6B-86A6-A247-8D6E-DD6958DC30C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12</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8" name="Oval 17">
            <a:extLst>
              <a:ext uri="{FF2B5EF4-FFF2-40B4-BE49-F238E27FC236}">
                <a16:creationId xmlns:a16="http://schemas.microsoft.com/office/drawing/2014/main" id="{3E2D44EB-0BBC-F649-9EF3-8AD2C4F78579}"/>
              </a:ext>
            </a:extLst>
          </p:cNvPr>
          <p:cNvSpPr/>
          <p:nvPr/>
        </p:nvSpPr>
        <p:spPr>
          <a:xfrm>
            <a:off x="10012847" y="2827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2.mp3" descr="Track7_Lecture5_Slide12.mp3">
            <a:hlinkClick r:id="" action="ppaction://media"/>
            <a:extLst>
              <a:ext uri="{FF2B5EF4-FFF2-40B4-BE49-F238E27FC236}">
                <a16:creationId xmlns:a16="http://schemas.microsoft.com/office/drawing/2014/main" id="{355A5A2D-B737-AD4E-B924-F2B7AB93F6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84212" y="354142"/>
            <a:ext cx="812800" cy="812800"/>
          </a:xfrm>
          <a:prstGeom prst="rect">
            <a:avLst/>
          </a:prstGeom>
        </p:spPr>
      </p:pic>
    </p:spTree>
    <p:extLst>
      <p:ext uri="{BB962C8B-B14F-4D97-AF65-F5344CB8AC3E}">
        <p14:creationId xmlns:p14="http://schemas.microsoft.com/office/powerpoint/2010/main" val="24576977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Graphical user interface, text&#10;&#10;Description automatically generated">
            <a:extLst>
              <a:ext uri="{FF2B5EF4-FFF2-40B4-BE49-F238E27FC236}">
                <a16:creationId xmlns:a16="http://schemas.microsoft.com/office/drawing/2014/main" id="{2AC3A6F2-A930-AB43-9808-6290B7C9979F}"/>
              </a:ext>
            </a:extLst>
          </p:cNvPr>
          <p:cNvPicPr>
            <a:picLocks noChangeAspect="1"/>
          </p:cNvPicPr>
          <p:nvPr/>
        </p:nvPicPr>
        <p:blipFill>
          <a:blip r:embed="rId5"/>
          <a:stretch>
            <a:fillRect/>
          </a:stretch>
        </p:blipFill>
        <p:spPr>
          <a:xfrm>
            <a:off x="0" y="0"/>
            <a:ext cx="12192000" cy="6858000"/>
          </a:xfrm>
          <a:prstGeom prst="rect">
            <a:avLst/>
          </a:prstGeom>
        </p:spPr>
      </p:pic>
      <p:sp>
        <p:nvSpPr>
          <p:cNvPr id="9" name="Title 10">
            <a:extLst>
              <a:ext uri="{FF2B5EF4-FFF2-40B4-BE49-F238E27FC236}">
                <a16:creationId xmlns:a16="http://schemas.microsoft.com/office/drawing/2014/main" id="{D65E6D98-BE8C-6B4C-B23E-6167300445AE}"/>
              </a:ext>
            </a:extLst>
          </p:cNvPr>
          <p:cNvSpPr txBox="1">
            <a:spLocks/>
          </p:cNvSpPr>
          <p:nvPr/>
        </p:nvSpPr>
        <p:spPr>
          <a:xfrm>
            <a:off x="836415" y="178811"/>
            <a:ext cx="70071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Clase 5.3 Enfoques descendente y ascendente</a:t>
            </a:r>
          </a:p>
        </p:txBody>
      </p:sp>
      <p:sp>
        <p:nvSpPr>
          <p:cNvPr id="3" name="Content Placeholder 2">
            <a:extLst>
              <a:ext uri="{FF2B5EF4-FFF2-40B4-BE49-F238E27FC236}">
                <a16:creationId xmlns:a16="http://schemas.microsoft.com/office/drawing/2014/main" id="{070296F1-96BB-1E45-8B59-539746CC0BD7}"/>
              </a:ext>
            </a:extLst>
          </p:cNvPr>
          <p:cNvSpPr>
            <a:spLocks noGrp="1"/>
          </p:cNvSpPr>
          <p:nvPr>
            <p:ph idx="1"/>
          </p:nvPr>
        </p:nvSpPr>
        <p:spPr>
          <a:xfrm>
            <a:off x="838200" y="1533645"/>
            <a:ext cx="10208152" cy="4643318"/>
          </a:xfrm>
        </p:spPr>
        <p:txBody>
          <a:bodyPr/>
          <a:lstStyle/>
          <a:p>
            <a:pPr marL="0" indent="0" eaLnBrk="1" fontAlgn="auto" hangingPunct="1">
              <a:lnSpc>
                <a:spcPct val="100000"/>
              </a:lnSpc>
              <a:spcAft>
                <a:spcPts val="0"/>
              </a:spcAft>
              <a:buClr>
                <a:srgbClr val="333333"/>
              </a:buClr>
              <a:buNone/>
              <a:defRPr/>
            </a:pPr>
            <a:r>
              <a:rPr lang="en-ZA" sz="1800" b="1" dirty="0">
                <a:solidFill>
                  <a:schemeClr val="accent5">
                    <a:lumMod val="60000"/>
                    <a:lumOff val="40000"/>
                  </a:schemeClr>
                </a:solidFill>
                <a:latin typeface="Arial" panose="020B0604020202020204" pitchFamily="34" charset="0"/>
                <a:cs typeface="Arial" panose="020B0604020202020204" pitchFamily="34" charset="0"/>
              </a:rPr>
              <a:t>Definiciones</a:t>
            </a:r>
            <a:endParaRPr lang="en-US" sz="1800" dirty="0">
              <a:solidFill>
                <a:schemeClr val="accent5">
                  <a:lumMod val="60000"/>
                  <a:lumOff val="40000"/>
                </a:schemeClr>
              </a:solidFill>
              <a:latin typeface="Arial" panose="020B0604020202020204" pitchFamily="34" charset="0"/>
              <a:cs typeface="Arial" panose="020B0604020202020204" pitchFamily="34" charset="0"/>
            </a:endParaRPr>
          </a:p>
          <a:p>
            <a:pPr marL="0" indent="0" eaLnBrk="1" fontAlgn="auto" hangingPunct="1">
              <a:lnSpc>
                <a:spcPct val="100000"/>
              </a:lnSpc>
              <a:spcAft>
                <a:spcPts val="0"/>
              </a:spcAft>
              <a:buClr>
                <a:srgbClr val="333333"/>
              </a:buClr>
              <a:buNone/>
              <a:defRPr/>
            </a:pPr>
            <a:r>
              <a:rPr lang="en-GB" sz="1800" dirty="0">
                <a:latin typeface="Arial" panose="020B0604020202020204" pitchFamily="34" charset="0"/>
                <a:cs typeface="Arial" panose="020B0604020202020204" pitchFamily="34" charset="0"/>
              </a:rPr>
              <a:t>Para realizar proyecciones de la demanda de energía, el planificador energético puede utilizar uno de los dos enfoques:</a:t>
            </a:r>
          </a:p>
          <a:p>
            <a:pPr marL="0" indent="0" eaLnBrk="1" fontAlgn="auto" hangingPunct="1">
              <a:lnSpc>
                <a:spcPct val="100000"/>
              </a:lnSpc>
              <a:spcAft>
                <a:spcPts val="0"/>
              </a:spcAft>
              <a:buClr>
                <a:srgbClr val="333333"/>
              </a:buClr>
              <a:buNone/>
              <a:defRPr/>
            </a:pPr>
            <a:r>
              <a:rPr lang="en-GB" sz="1800" b="1" dirty="0">
                <a:latin typeface="Arial" panose="020B0604020202020204" pitchFamily="34" charset="0"/>
                <a:cs typeface="Arial" panose="020B0604020202020204" pitchFamily="34" charset="0"/>
              </a:rPr>
              <a:t>Enfoque descendente o agregado </a:t>
            </a:r>
          </a:p>
          <a:p>
            <a:pPr marL="0" lvl="0" indent="0" eaLnBrk="1" fontAlgn="auto" hangingPunct="1">
              <a:lnSpc>
                <a:spcPct val="100000"/>
              </a:lnSpc>
              <a:spcAft>
                <a:spcPts val="0"/>
              </a:spcAft>
              <a:buClr>
                <a:srgbClr val="333333"/>
              </a:buClr>
              <a:buNone/>
              <a:defRPr/>
            </a:pPr>
            <a:r>
              <a:rPr lang="en-GB" sz="1800" dirty="0">
                <a:latin typeface="Arial" panose="020B0604020202020204" pitchFamily="34" charset="0"/>
                <a:cs typeface="Arial" panose="020B0604020202020204" pitchFamily="34" charset="0"/>
              </a:rPr>
              <a:t>Proyectar la evolución de la demanda total de energía </a:t>
            </a:r>
          </a:p>
          <a:p>
            <a:pPr marL="342900" lvl="0" indent="-342900" eaLnBrk="1" fontAlgn="auto" hangingPunct="1">
              <a:lnSpc>
                <a:spcPct val="100000"/>
              </a:lnSpc>
              <a:spcAft>
                <a:spcPts val="0"/>
              </a:spcAft>
              <a:buClr>
                <a:srgbClr val="333333"/>
              </a:buClr>
              <a:defRPr/>
            </a:pPr>
            <a:r>
              <a:rPr lang="en-GB" sz="1800" dirty="0">
                <a:latin typeface="Arial" panose="020B0604020202020204" pitchFamily="34" charset="0"/>
                <a:cs typeface="Arial" panose="020B0604020202020204" pitchFamily="34" charset="0"/>
              </a:rPr>
              <a:t>Relaciones históricas</a:t>
            </a:r>
          </a:p>
          <a:p>
            <a:pPr marL="342900" indent="-342900" eaLnBrk="1" fontAlgn="auto" hangingPunct="1">
              <a:lnSpc>
                <a:spcPct val="100000"/>
              </a:lnSpc>
              <a:spcAft>
                <a:spcPts val="0"/>
              </a:spcAft>
              <a:buClr>
                <a:srgbClr val="333333"/>
              </a:buClr>
              <a:defRPr/>
            </a:pPr>
            <a:r>
              <a:rPr lang="en-GB" sz="1800" dirty="0">
                <a:latin typeface="Arial" panose="020B0604020202020204" pitchFamily="34" charset="0"/>
                <a:cs typeface="Arial" panose="020B0604020202020204" pitchFamily="34" charset="0"/>
              </a:rPr>
              <a:t>Método de series temporales, método econométrico</a:t>
            </a:r>
          </a:p>
          <a:p>
            <a:pPr marL="0" indent="0" eaLnBrk="1" fontAlgn="auto" hangingPunct="1">
              <a:lnSpc>
                <a:spcPct val="100000"/>
              </a:lnSpc>
              <a:spcAft>
                <a:spcPts val="0"/>
              </a:spcAft>
              <a:buClr>
                <a:srgbClr val="333333"/>
              </a:buClr>
              <a:buNone/>
              <a:defRPr/>
            </a:pPr>
            <a:r>
              <a:rPr lang="en-GB" sz="1800" b="1" dirty="0">
                <a:latin typeface="Arial" panose="020B0604020202020204" pitchFamily="34" charset="0"/>
                <a:cs typeface="Arial" panose="020B0604020202020204" pitchFamily="34" charset="0"/>
              </a:rPr>
              <a:t>Enfoque ascendente o desagregado</a:t>
            </a:r>
          </a:p>
          <a:p>
            <a:pPr marL="342900" indent="-342900" eaLnBrk="1" fontAlgn="auto" hangingPunct="1">
              <a:lnSpc>
                <a:spcPct val="100000"/>
              </a:lnSpc>
              <a:spcAft>
                <a:spcPts val="0"/>
              </a:spcAft>
              <a:buClr>
                <a:srgbClr val="333333"/>
              </a:buClr>
              <a:defRPr/>
            </a:pPr>
            <a:r>
              <a:rPr lang="en-GB" sz="1800" dirty="0">
                <a:latin typeface="Arial" panose="020B0604020202020204" pitchFamily="34" charset="0"/>
                <a:cs typeface="Arial" panose="020B0604020202020204" pitchFamily="34" charset="0"/>
              </a:rPr>
              <a:t>Proyectar la evolución de los patrones de uso de energía de una sociedad y luego deducir la demanda de energía</a:t>
            </a:r>
          </a:p>
          <a:p>
            <a:pPr marL="342900" lvl="0" indent="-342900" eaLnBrk="1" fontAlgn="auto" hangingPunct="1">
              <a:lnSpc>
                <a:spcPct val="100000"/>
              </a:lnSpc>
              <a:spcAft>
                <a:spcPts val="0"/>
              </a:spcAft>
              <a:buClr>
                <a:srgbClr val="333333"/>
              </a:buClr>
              <a:defRPr/>
            </a:pPr>
            <a:r>
              <a:rPr lang="en-GB" sz="1800" dirty="0">
                <a:latin typeface="Arial" panose="020B0604020202020204" pitchFamily="34" charset="0"/>
                <a:cs typeface="Arial" panose="020B0604020202020204" pitchFamily="34" charset="0"/>
              </a:rPr>
              <a:t>Método de uso final</a:t>
            </a:r>
          </a:p>
          <a:p>
            <a:pPr marL="342900" indent="-342900" eaLnBrk="1" fontAlgn="auto" hangingPunct="1">
              <a:lnSpc>
                <a:spcPct val="100000"/>
              </a:lnSpc>
              <a:spcAft>
                <a:spcPts val="0"/>
              </a:spcAft>
              <a:buClr>
                <a:srgbClr val="333333"/>
              </a:buClr>
              <a:defRPr/>
            </a:pPr>
            <a:r>
              <a:rPr lang="en-GB" sz="1800" dirty="0">
                <a:latin typeface="Arial" panose="020B0604020202020204" pitchFamily="34" charset="0"/>
                <a:cs typeface="Arial" panose="020B0604020202020204" pitchFamily="34" charset="0"/>
              </a:rPr>
              <a:t>Comienza con la evolución de la demanda de energía útil de cada subsector para construir la evolución de la demanda total de energía final </a:t>
            </a:r>
          </a:p>
        </p:txBody>
      </p:sp>
      <p:sp>
        <p:nvSpPr>
          <p:cNvPr id="32" name="Slide Number Placeholder 5">
            <a:extLst>
              <a:ext uri="{FF2B5EF4-FFF2-40B4-BE49-F238E27FC236}">
                <a16:creationId xmlns:a16="http://schemas.microsoft.com/office/drawing/2014/main" id="{38990CA1-9BC2-E644-A1B4-29952999DD81}"/>
              </a:ext>
            </a:extLst>
          </p:cNvPr>
          <p:cNvSpPr txBox="1">
            <a:spLocks/>
          </p:cNvSpPr>
          <p:nvPr/>
        </p:nvSpPr>
        <p:spPr>
          <a:xfrm>
            <a:off x="11775994" y="647425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13</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8AEEEA00-F597-B14C-8E8E-B0DBCD3C5801}"/>
              </a:ext>
            </a:extLst>
          </p:cNvPr>
          <p:cNvSpPr/>
          <p:nvPr/>
        </p:nvSpPr>
        <p:spPr>
          <a:xfrm>
            <a:off x="8011641"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3.mp3" descr="Track7_Lecture5_Slide13.mp3">
            <a:hlinkClick r:id="" action="ppaction://media"/>
            <a:extLst>
              <a:ext uri="{FF2B5EF4-FFF2-40B4-BE49-F238E27FC236}">
                <a16:creationId xmlns:a16="http://schemas.microsoft.com/office/drawing/2014/main" id="{692B9CBE-96B1-2749-A74C-E139B2625E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3006" y="446208"/>
            <a:ext cx="812800" cy="812800"/>
          </a:xfrm>
          <a:prstGeom prst="rect">
            <a:avLst/>
          </a:prstGeom>
        </p:spPr>
      </p:pic>
    </p:spTree>
    <p:extLst>
      <p:ext uri="{BB962C8B-B14F-4D97-AF65-F5344CB8AC3E}">
        <p14:creationId xmlns:p14="http://schemas.microsoft.com/office/powerpoint/2010/main" val="16765347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99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512990"/>
            <a:ext cx="7641138" cy="400110"/>
          </a:xfrm>
          <a:prstGeom prst="rect">
            <a:avLst/>
          </a:prstGeom>
        </p:spPr>
        <p:txBody>
          <a:bodyPr wrap="square" lIns="91440" tIns="45720" rIns="91440" bIns="45720" anchor="t">
            <a:spAutoFit/>
          </a:bodyPr>
          <a:lstStyle/>
          <a:p>
            <a:pPr eaLnBrk="1" fontAlgn="auto" hangingPunct="1">
              <a:spcBef>
                <a:spcPts val="1000"/>
              </a:spcBef>
              <a:spcAft>
                <a:spcPts val="0"/>
              </a:spcAft>
              <a:defRPr/>
            </a:pPr>
            <a:r>
              <a:rPr lang="en-ZA" sz="2000" b="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Desagregación y agregación de la demanda energética</a:t>
            </a:r>
          </a:p>
        </p:txBody>
      </p:sp>
      <p:sp>
        <p:nvSpPr>
          <p:cNvPr id="10" name="Google Shape;115;p16">
            <a:extLst>
              <a:ext uri="{FF2B5EF4-FFF2-40B4-BE49-F238E27FC236}">
                <a16:creationId xmlns:a16="http://schemas.microsoft.com/office/drawing/2014/main" id="{1D56DD61-C8A7-2149-A512-470766EF9CCC}"/>
              </a:ext>
            </a:extLst>
          </p:cNvPr>
          <p:cNvSpPr txBox="1"/>
          <p:nvPr/>
        </p:nvSpPr>
        <p:spPr>
          <a:xfrm>
            <a:off x="865322" y="2075910"/>
            <a:ext cx="4920103" cy="496052"/>
          </a:xfrm>
          <a:prstGeom prst="rect">
            <a:avLst/>
          </a:prstGeom>
          <a:noFill/>
          <a:ln>
            <a:noFill/>
          </a:ln>
        </p:spPr>
        <p:txBody>
          <a:bodyPr spcFirstLastPara="1" wrap="square" lIns="91425" tIns="45700" rIns="91425" bIns="45700" anchor="t" anchorCtr="0">
            <a:noAutofit/>
          </a:bodyPr>
          <a:lstStyle/>
          <a:p>
            <a:pPr marL="76200">
              <a:buSzPts val="1600"/>
            </a:pPr>
            <a:r>
              <a:rPr lang="en-US" sz="1400" b="1" dirty="0">
                <a:latin typeface="Arial" panose="020B0604020202020204" pitchFamily="34" charset="0"/>
                <a:cs typeface="Arial" panose="020B0604020202020204" pitchFamily="34" charset="0"/>
              </a:rPr>
              <a:t>Las proyecciones descendentes se realizan de forma agregada, y </a:t>
            </a:r>
            <a:r>
              <a:rPr lang="en-US" sz="1400" b="1">
                <a:latin typeface="Arial" panose="020B0604020202020204" pitchFamily="34" charset="0"/>
                <a:cs typeface="Arial" panose="020B0604020202020204" pitchFamily="34" charset="0"/>
              </a:rPr>
              <a:t>luego deben desagregarse por distribución</a:t>
            </a:r>
            <a:endParaRPr lang="en-US">
              <a:latin typeface="Arial" panose="020B0604020202020204" pitchFamily="34" charset="0"/>
              <a:cs typeface="Arial" panose="020B0604020202020204" pitchFamily="34" charset="0"/>
            </a:endParaRPr>
          </a:p>
          <a:p>
            <a:pPr marL="76200">
              <a:buSzPts val="1600"/>
            </a:pPr>
            <a:endParaRPr lang="en-GB" sz="1400">
              <a:latin typeface="Arial" panose="020B0604020202020204" pitchFamily="34" charset="0"/>
              <a:ea typeface="Open Sans" panose="020B0606030504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A93D3CB5-00C5-D749-88F6-51656F699B8B}"/>
              </a:ext>
            </a:extLst>
          </p:cNvPr>
          <p:cNvGrpSpPr>
            <a:grpSpLocks noChangeAspect="1"/>
          </p:cNvGrpSpPr>
          <p:nvPr/>
        </p:nvGrpSpPr>
        <p:grpSpPr>
          <a:xfrm>
            <a:off x="1045181" y="2617430"/>
            <a:ext cx="4558040" cy="3600000"/>
            <a:chOff x="1486323" y="1801367"/>
            <a:chExt cx="6880855" cy="3045012"/>
          </a:xfrm>
        </p:grpSpPr>
        <p:grpSp>
          <p:nvGrpSpPr>
            <p:cNvPr id="12" name="Group 11">
              <a:extLst>
                <a:ext uri="{FF2B5EF4-FFF2-40B4-BE49-F238E27FC236}">
                  <a16:creationId xmlns:a16="http://schemas.microsoft.com/office/drawing/2014/main" id="{0D4F6272-040E-464A-9795-F39559105DF1}"/>
                </a:ext>
              </a:extLst>
            </p:cNvPr>
            <p:cNvGrpSpPr/>
            <p:nvPr/>
          </p:nvGrpSpPr>
          <p:grpSpPr>
            <a:xfrm>
              <a:off x="1486323" y="2406190"/>
              <a:ext cx="1993339" cy="2191648"/>
              <a:chOff x="458956" y="2102915"/>
              <a:chExt cx="2357862" cy="3806261"/>
            </a:xfrm>
            <a:solidFill>
              <a:schemeClr val="bg1">
                <a:lumMod val="75000"/>
              </a:schemeClr>
            </a:solidFill>
          </p:grpSpPr>
          <p:sp>
            <p:nvSpPr>
              <p:cNvPr id="37" name="Right Arrow 36">
                <a:extLst>
                  <a:ext uri="{FF2B5EF4-FFF2-40B4-BE49-F238E27FC236}">
                    <a16:creationId xmlns:a16="http://schemas.microsoft.com/office/drawing/2014/main" id="{A432C202-F4E1-4446-8F4F-F017B1D59D26}"/>
                  </a:ext>
                </a:extLst>
              </p:cNvPr>
              <p:cNvSpPr/>
              <p:nvPr/>
            </p:nvSpPr>
            <p:spPr bwMode="auto">
              <a:xfrm>
                <a:off x="468313" y="2102915"/>
                <a:ext cx="2348505" cy="3806261"/>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38" name="TextBox 10">
                <a:extLst>
                  <a:ext uri="{FF2B5EF4-FFF2-40B4-BE49-F238E27FC236}">
                    <a16:creationId xmlns:a16="http://schemas.microsoft.com/office/drawing/2014/main" id="{BA34699A-BCAF-4445-AB60-D6D1F258A43C}"/>
                  </a:ext>
                </a:extLst>
              </p:cNvPr>
              <p:cNvSpPr txBox="1">
                <a:spLocks noChangeArrowheads="1"/>
              </p:cNvSpPr>
              <p:nvPr/>
            </p:nvSpPr>
            <p:spPr bwMode="auto">
              <a:xfrm>
                <a:off x="458956" y="3663796"/>
                <a:ext cx="2038636" cy="813809"/>
              </a:xfrm>
              <a:prstGeom prst="rect">
                <a:avLst/>
              </a:prstGeom>
              <a:noFill/>
              <a:ln w="9525">
                <a:noFill/>
                <a:miter lim="800000"/>
                <a:headEnd/>
                <a:tailEnd/>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Consumo total de electricidad </a:t>
                </a:r>
                <a:r>
                  <a:rPr lang="en-US" sz="1000" dirty="0">
                    <a:solidFill>
                      <a:srgbClr val="FF0066"/>
                    </a:solidFill>
                    <a:latin typeface="Open Sans"/>
                    <a:cs typeface="Open Sans" panose="020B0606030504020204" pitchFamily="34" charset="0"/>
                  </a:rPr>
                  <a:t>100%</a:t>
                </a:r>
                <a:endParaRPr lang="en-US"/>
              </a:p>
            </p:txBody>
          </p:sp>
        </p:grpSp>
        <p:sp>
          <p:nvSpPr>
            <p:cNvPr id="13" name="Right Arrow 12">
              <a:extLst>
                <a:ext uri="{FF2B5EF4-FFF2-40B4-BE49-F238E27FC236}">
                  <a16:creationId xmlns:a16="http://schemas.microsoft.com/office/drawing/2014/main" id="{87CD84D9-30DE-794A-8278-B9BE40E55901}"/>
                </a:ext>
              </a:extLst>
            </p:cNvPr>
            <p:cNvSpPr/>
            <p:nvPr/>
          </p:nvSpPr>
          <p:spPr bwMode="auto">
            <a:xfrm>
              <a:off x="5847008" y="2164260"/>
              <a:ext cx="661809" cy="439092"/>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14" name="Right Arrow 13">
              <a:extLst>
                <a:ext uri="{FF2B5EF4-FFF2-40B4-BE49-F238E27FC236}">
                  <a16:creationId xmlns:a16="http://schemas.microsoft.com/office/drawing/2014/main" id="{9A14FDC4-D054-DC46-8E4E-85274405A135}"/>
                </a:ext>
              </a:extLst>
            </p:cNvPr>
            <p:cNvSpPr/>
            <p:nvPr/>
          </p:nvSpPr>
          <p:spPr bwMode="auto">
            <a:xfrm>
              <a:off x="5847008" y="3312947"/>
              <a:ext cx="661809" cy="106677"/>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15" name="TextBox 16">
              <a:extLst>
                <a:ext uri="{FF2B5EF4-FFF2-40B4-BE49-F238E27FC236}">
                  <a16:creationId xmlns:a16="http://schemas.microsoft.com/office/drawing/2014/main" id="{6D5EFB6A-5CF4-FF46-B7F2-1557A8F85CCB}"/>
                </a:ext>
              </a:extLst>
            </p:cNvPr>
            <p:cNvSpPr txBox="1">
              <a:spLocks noChangeArrowheads="1"/>
            </p:cNvSpPr>
            <p:nvPr/>
          </p:nvSpPr>
          <p:spPr bwMode="auto">
            <a:xfrm>
              <a:off x="5396138" y="2563226"/>
              <a:ext cx="1479421" cy="468592"/>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Hogar urbano </a:t>
              </a:r>
              <a:endParaRPr lang="en-US" sz="1000" dirty="0">
                <a:latin typeface="Open Sans" panose="020B0606030504020204" pitchFamily="34" charset="0"/>
                <a:cs typeface="Open Sans" panose="020B0606030504020204" pitchFamily="34" charset="0"/>
              </a:endParaRPr>
            </a:p>
            <a:p>
              <a:pPr algn="ctr" eaLnBrk="1" hangingPunct="1"/>
              <a:r>
                <a:rPr lang="en-US" sz="1000" dirty="0">
                  <a:solidFill>
                    <a:srgbClr val="FF0066"/>
                  </a:solidFill>
                  <a:latin typeface="Open Sans"/>
                  <a:cs typeface="Open Sans" panose="020B0606030504020204" pitchFamily="34" charset="0"/>
                </a:rPr>
                <a:t>90%</a:t>
              </a:r>
            </a:p>
          </p:txBody>
        </p:sp>
        <p:sp>
          <p:nvSpPr>
            <p:cNvPr id="16" name="TextBox 17">
              <a:extLst>
                <a:ext uri="{FF2B5EF4-FFF2-40B4-BE49-F238E27FC236}">
                  <a16:creationId xmlns:a16="http://schemas.microsoft.com/office/drawing/2014/main" id="{304D2780-90EA-1549-9DC9-3D44E7497592}"/>
                </a:ext>
              </a:extLst>
            </p:cNvPr>
            <p:cNvSpPr txBox="1">
              <a:spLocks noChangeArrowheads="1"/>
            </p:cNvSpPr>
            <p:nvPr/>
          </p:nvSpPr>
          <p:spPr bwMode="auto">
            <a:xfrm>
              <a:off x="5338067" y="3427329"/>
              <a:ext cx="1596616" cy="468592"/>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Hogar rural </a:t>
              </a:r>
              <a:endParaRPr lang="en-US" sz="1000" dirty="0">
                <a:latin typeface="Open Sans" panose="020B0606030504020204" pitchFamily="34" charset="0"/>
                <a:cs typeface="Open Sans" panose="020B0606030504020204" pitchFamily="34" charset="0"/>
              </a:endParaRPr>
            </a:p>
            <a:p>
              <a:pPr algn="ctr" eaLnBrk="1" hangingPunct="1"/>
              <a:r>
                <a:rPr lang="en-US" sz="1000" dirty="0">
                  <a:solidFill>
                    <a:srgbClr val="FF0066"/>
                  </a:solidFill>
                  <a:latin typeface="Open Sans"/>
                  <a:cs typeface="Open Sans" panose="020B0606030504020204" pitchFamily="34" charset="0"/>
                </a:rPr>
                <a:t>10 %</a:t>
              </a:r>
            </a:p>
          </p:txBody>
        </p:sp>
        <p:cxnSp>
          <p:nvCxnSpPr>
            <p:cNvPr id="17" name="Straight Arrow Connector 16">
              <a:extLst>
                <a:ext uri="{FF2B5EF4-FFF2-40B4-BE49-F238E27FC236}">
                  <a16:creationId xmlns:a16="http://schemas.microsoft.com/office/drawing/2014/main" id="{819DE889-19A5-FB46-B594-BD171D1B3FB7}"/>
                </a:ext>
              </a:extLst>
            </p:cNvPr>
            <p:cNvCxnSpPr>
              <a:stCxn id="27" idx="3"/>
              <a:endCxn id="14" idx="1"/>
            </p:cNvCxnSpPr>
            <p:nvPr/>
          </p:nvCxnSpPr>
          <p:spPr bwMode="auto">
            <a:xfrm>
              <a:off x="5092822" y="2384282"/>
              <a:ext cx="743156" cy="983908"/>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sp>
          <p:nvSpPr>
            <p:cNvPr id="18" name="Right Arrow 17">
              <a:extLst>
                <a:ext uri="{FF2B5EF4-FFF2-40B4-BE49-F238E27FC236}">
                  <a16:creationId xmlns:a16="http://schemas.microsoft.com/office/drawing/2014/main" id="{CE8CE16A-72A1-F449-A72F-C83DB4CC5E7F}"/>
                </a:ext>
              </a:extLst>
            </p:cNvPr>
            <p:cNvSpPr/>
            <p:nvPr/>
          </p:nvSpPr>
          <p:spPr bwMode="auto">
            <a:xfrm>
              <a:off x="7160977" y="1801367"/>
              <a:ext cx="661810" cy="21907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19" name="Right Arrow 18">
              <a:extLst>
                <a:ext uri="{FF2B5EF4-FFF2-40B4-BE49-F238E27FC236}">
                  <a16:creationId xmlns:a16="http://schemas.microsoft.com/office/drawing/2014/main" id="{63034798-43EB-8042-BB24-625E486BA368}"/>
                </a:ext>
              </a:extLst>
            </p:cNvPr>
            <p:cNvSpPr/>
            <p:nvPr/>
          </p:nvSpPr>
          <p:spPr bwMode="auto">
            <a:xfrm>
              <a:off x="7160977" y="2301417"/>
              <a:ext cx="661810" cy="164779"/>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20" name="Right Arrow 19">
              <a:extLst>
                <a:ext uri="{FF2B5EF4-FFF2-40B4-BE49-F238E27FC236}">
                  <a16:creationId xmlns:a16="http://schemas.microsoft.com/office/drawing/2014/main" id="{782D827E-2BDF-B74A-ABFF-FA5B8F7ED6EA}"/>
                </a:ext>
              </a:extLst>
            </p:cNvPr>
            <p:cNvSpPr/>
            <p:nvPr/>
          </p:nvSpPr>
          <p:spPr bwMode="auto">
            <a:xfrm>
              <a:off x="7160977" y="2967198"/>
              <a:ext cx="529448" cy="57149"/>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21" name="TextBox 18">
              <a:extLst>
                <a:ext uri="{FF2B5EF4-FFF2-40B4-BE49-F238E27FC236}">
                  <a16:creationId xmlns:a16="http://schemas.microsoft.com/office/drawing/2014/main" id="{96686C7A-FDDF-D543-90C1-78C8BB340F73}"/>
                </a:ext>
              </a:extLst>
            </p:cNvPr>
            <p:cNvSpPr txBox="1">
              <a:spLocks noChangeArrowheads="1"/>
            </p:cNvSpPr>
            <p:nvPr/>
          </p:nvSpPr>
          <p:spPr bwMode="auto">
            <a:xfrm>
              <a:off x="6887757" y="1973766"/>
              <a:ext cx="1479421" cy="338428"/>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Electrodomésticos</a:t>
              </a:r>
              <a:endParaRPr lang="en-US"/>
            </a:p>
            <a:p>
              <a:pPr algn="ctr" eaLnBrk="1" hangingPunct="1"/>
              <a:r>
                <a:rPr lang="en-US" sz="1000" dirty="0">
                  <a:solidFill>
                    <a:srgbClr val="FF0066"/>
                  </a:solidFill>
                  <a:latin typeface="Open Sans"/>
                  <a:cs typeface="Open Sans" panose="020B0606030504020204" pitchFamily="34" charset="0"/>
                </a:rPr>
                <a:t> 60%</a:t>
              </a:r>
            </a:p>
          </p:txBody>
        </p:sp>
        <p:sp>
          <p:nvSpPr>
            <p:cNvPr id="22" name="TextBox 19">
              <a:extLst>
                <a:ext uri="{FF2B5EF4-FFF2-40B4-BE49-F238E27FC236}">
                  <a16:creationId xmlns:a16="http://schemas.microsoft.com/office/drawing/2014/main" id="{8B4A910F-3585-CC4E-8532-ED75BC657A22}"/>
                </a:ext>
              </a:extLst>
            </p:cNvPr>
            <p:cNvSpPr txBox="1">
              <a:spLocks noChangeArrowheads="1"/>
            </p:cNvSpPr>
            <p:nvPr/>
          </p:nvSpPr>
          <p:spPr bwMode="auto">
            <a:xfrm>
              <a:off x="6918247" y="2441613"/>
              <a:ext cx="1191256" cy="338428"/>
            </a:xfrm>
            <a:prstGeom prst="rect">
              <a:avLst/>
            </a:prstGeom>
            <a:noFill/>
            <a:ln>
              <a:noFill/>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Iluminación</a:t>
              </a:r>
              <a:endParaRPr lang="en-US"/>
            </a:p>
            <a:p>
              <a:pPr algn="ctr" eaLnBrk="1" hangingPunct="1"/>
              <a:r>
                <a:rPr lang="en-US" sz="1000" dirty="0">
                  <a:solidFill>
                    <a:srgbClr val="FF0066"/>
                  </a:solidFill>
                  <a:latin typeface="Open Sans"/>
                  <a:cs typeface="Open Sans" panose="020B0606030504020204" pitchFamily="34" charset="0"/>
                </a:rPr>
                <a:t>30%</a:t>
              </a:r>
            </a:p>
          </p:txBody>
        </p:sp>
        <p:sp>
          <p:nvSpPr>
            <p:cNvPr id="23" name="TextBox 20">
              <a:extLst>
                <a:ext uri="{FF2B5EF4-FFF2-40B4-BE49-F238E27FC236}">
                  <a16:creationId xmlns:a16="http://schemas.microsoft.com/office/drawing/2014/main" id="{3006E88E-B279-C441-8DF0-B76CE0F2694F}"/>
                </a:ext>
              </a:extLst>
            </p:cNvPr>
            <p:cNvSpPr txBox="1">
              <a:spLocks noChangeArrowheads="1"/>
            </p:cNvSpPr>
            <p:nvPr/>
          </p:nvSpPr>
          <p:spPr bwMode="auto">
            <a:xfrm>
              <a:off x="6683213" y="3021197"/>
              <a:ext cx="1479421" cy="468592"/>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Calentamiento del agua</a:t>
              </a:r>
              <a:endParaRPr lang="en-US"/>
            </a:p>
            <a:p>
              <a:pPr algn="ctr" eaLnBrk="1" hangingPunct="1"/>
              <a:r>
                <a:rPr lang="en-US" sz="1000" dirty="0">
                  <a:solidFill>
                    <a:srgbClr val="FF0066"/>
                  </a:solidFill>
                  <a:latin typeface="Open Sans"/>
                  <a:cs typeface="Open Sans" panose="020B0606030504020204" pitchFamily="34" charset="0"/>
                </a:rPr>
                <a:t>10%</a:t>
              </a:r>
            </a:p>
          </p:txBody>
        </p:sp>
        <p:cxnSp>
          <p:nvCxnSpPr>
            <p:cNvPr id="24" name="Straight Arrow Connector 23">
              <a:extLst>
                <a:ext uri="{FF2B5EF4-FFF2-40B4-BE49-F238E27FC236}">
                  <a16:creationId xmlns:a16="http://schemas.microsoft.com/office/drawing/2014/main" id="{19C80830-54D3-DD4A-80D9-89AEBBF2EBE0}"/>
                </a:ext>
              </a:extLst>
            </p:cNvPr>
            <p:cNvCxnSpPr>
              <a:stCxn id="13" idx="3"/>
              <a:endCxn id="18" idx="1"/>
            </p:cNvCxnSpPr>
            <p:nvPr/>
          </p:nvCxnSpPr>
          <p:spPr bwMode="auto">
            <a:xfrm flipV="1">
              <a:off x="6519848" y="1910902"/>
              <a:ext cx="630098" cy="473381"/>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CA2607B-7B38-9043-86C4-F1D92108F44A}"/>
                </a:ext>
              </a:extLst>
            </p:cNvPr>
            <p:cNvCxnSpPr>
              <a:stCxn id="13" idx="3"/>
              <a:endCxn id="19" idx="1"/>
            </p:cNvCxnSpPr>
            <p:nvPr/>
          </p:nvCxnSpPr>
          <p:spPr bwMode="auto">
            <a:xfrm>
              <a:off x="6519848" y="2384282"/>
              <a:ext cx="630098" cy="0"/>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E0AAFB2-4217-8D41-B5E4-1F2FB522973C}"/>
                </a:ext>
              </a:extLst>
            </p:cNvPr>
            <p:cNvCxnSpPr>
              <a:stCxn id="13" idx="3"/>
              <a:endCxn id="20" idx="1"/>
            </p:cNvCxnSpPr>
            <p:nvPr/>
          </p:nvCxnSpPr>
          <p:spPr bwMode="auto">
            <a:xfrm>
              <a:off x="6519848" y="2384282"/>
              <a:ext cx="630098" cy="610537"/>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sp>
          <p:nvSpPr>
            <p:cNvPr id="27" name="Right Arrow 26">
              <a:extLst>
                <a:ext uri="{FF2B5EF4-FFF2-40B4-BE49-F238E27FC236}">
                  <a16:creationId xmlns:a16="http://schemas.microsoft.com/office/drawing/2014/main" id="{0D41C937-B631-3947-9377-797D72B4F963}"/>
                </a:ext>
              </a:extLst>
            </p:cNvPr>
            <p:cNvSpPr/>
            <p:nvPr/>
          </p:nvSpPr>
          <p:spPr bwMode="auto">
            <a:xfrm>
              <a:off x="3864343" y="2016627"/>
              <a:ext cx="1217455" cy="737217"/>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28" name="Right Arrow 27">
              <a:extLst>
                <a:ext uri="{FF2B5EF4-FFF2-40B4-BE49-F238E27FC236}">
                  <a16:creationId xmlns:a16="http://schemas.microsoft.com/office/drawing/2014/main" id="{DA1543DA-CF69-DB4C-B9E2-15309C6C8D31}"/>
                </a:ext>
              </a:extLst>
            </p:cNvPr>
            <p:cNvSpPr/>
            <p:nvPr/>
          </p:nvSpPr>
          <p:spPr bwMode="auto">
            <a:xfrm>
              <a:off x="3846419" y="2942434"/>
              <a:ext cx="1596616" cy="1137257"/>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29" name="Right Arrow 28">
              <a:extLst>
                <a:ext uri="{FF2B5EF4-FFF2-40B4-BE49-F238E27FC236}">
                  <a16:creationId xmlns:a16="http://schemas.microsoft.com/office/drawing/2014/main" id="{BAC98CE0-60BA-034B-A7F1-2A4C3B4CFCAE}"/>
                </a:ext>
              </a:extLst>
            </p:cNvPr>
            <p:cNvSpPr/>
            <p:nvPr/>
          </p:nvSpPr>
          <p:spPr bwMode="auto">
            <a:xfrm>
              <a:off x="3846419" y="4306379"/>
              <a:ext cx="727991" cy="540000"/>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30" name="TextBox 11">
              <a:extLst>
                <a:ext uri="{FF2B5EF4-FFF2-40B4-BE49-F238E27FC236}">
                  <a16:creationId xmlns:a16="http://schemas.microsoft.com/office/drawing/2014/main" id="{AD15B872-E4F5-6D4C-B926-CB774448013D}"/>
                </a:ext>
              </a:extLst>
            </p:cNvPr>
            <p:cNvSpPr txBox="1">
              <a:spLocks noChangeArrowheads="1"/>
            </p:cNvSpPr>
            <p:nvPr/>
          </p:nvSpPr>
          <p:spPr bwMode="auto">
            <a:xfrm>
              <a:off x="3708543" y="2251745"/>
              <a:ext cx="1444943" cy="338428"/>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Hogar </a:t>
              </a:r>
              <a:endParaRPr lang="en-US" sz="1000" dirty="0">
                <a:latin typeface="Open Sans" panose="020B0606030504020204" pitchFamily="34" charset="0"/>
                <a:cs typeface="Open Sans" panose="020B0606030504020204" pitchFamily="34" charset="0"/>
              </a:endParaRPr>
            </a:p>
            <a:p>
              <a:pPr algn="ctr" eaLnBrk="1" hangingPunct="1"/>
              <a:r>
                <a:rPr lang="en-US" sz="1000" dirty="0">
                  <a:solidFill>
                    <a:srgbClr val="FF0066"/>
                  </a:solidFill>
                  <a:latin typeface="Open Sans"/>
                  <a:cs typeface="Open Sans" panose="020B0606030504020204" pitchFamily="34" charset="0"/>
                </a:rPr>
                <a:t>40%</a:t>
              </a:r>
            </a:p>
          </p:txBody>
        </p:sp>
        <p:sp>
          <p:nvSpPr>
            <p:cNvPr id="31" name="TextBox 12">
              <a:extLst>
                <a:ext uri="{FF2B5EF4-FFF2-40B4-BE49-F238E27FC236}">
                  <a16:creationId xmlns:a16="http://schemas.microsoft.com/office/drawing/2014/main" id="{0C1CC88D-B8B0-A140-836F-9C12EC0574B0}"/>
                </a:ext>
              </a:extLst>
            </p:cNvPr>
            <p:cNvSpPr txBox="1">
              <a:spLocks noChangeArrowheads="1"/>
            </p:cNvSpPr>
            <p:nvPr/>
          </p:nvSpPr>
          <p:spPr bwMode="auto">
            <a:xfrm>
              <a:off x="3908462" y="3312948"/>
              <a:ext cx="1349810" cy="338428"/>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Industrial </a:t>
              </a:r>
              <a:endParaRPr lang="en-US" sz="1000" dirty="0">
                <a:latin typeface="Open Sans" panose="020B0606030504020204" pitchFamily="34" charset="0"/>
                <a:cs typeface="Open Sans" panose="020B0606030504020204" pitchFamily="34" charset="0"/>
              </a:endParaRPr>
            </a:p>
            <a:p>
              <a:pPr algn="ctr" eaLnBrk="1" hangingPunct="1"/>
              <a:r>
                <a:rPr lang="en-US" sz="1000" dirty="0">
                  <a:solidFill>
                    <a:srgbClr val="FF0066"/>
                  </a:solidFill>
                  <a:latin typeface="Open Sans"/>
                  <a:cs typeface="Open Sans" panose="020B0606030504020204" pitchFamily="34" charset="0"/>
                </a:rPr>
                <a:t>50%</a:t>
              </a:r>
            </a:p>
          </p:txBody>
        </p:sp>
        <p:cxnSp>
          <p:nvCxnSpPr>
            <p:cNvPr id="32" name="Straight Arrow Connector 31">
              <a:extLst>
                <a:ext uri="{FF2B5EF4-FFF2-40B4-BE49-F238E27FC236}">
                  <a16:creationId xmlns:a16="http://schemas.microsoft.com/office/drawing/2014/main" id="{90E769E2-D3CB-9E43-9D7B-31D6B6031497}"/>
                </a:ext>
              </a:extLst>
            </p:cNvPr>
            <p:cNvCxnSpPr>
              <a:stCxn id="37" idx="3"/>
              <a:endCxn id="27" idx="1"/>
            </p:cNvCxnSpPr>
            <p:nvPr/>
          </p:nvCxnSpPr>
          <p:spPr bwMode="auto">
            <a:xfrm flipV="1">
              <a:off x="3497590" y="2384283"/>
              <a:ext cx="355723" cy="1123922"/>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B7C0FDB-F730-C24F-9EA1-5793C9679D22}"/>
                </a:ext>
              </a:extLst>
            </p:cNvPr>
            <p:cNvCxnSpPr>
              <a:stCxn id="37" idx="3"/>
              <a:endCxn id="28" idx="1"/>
            </p:cNvCxnSpPr>
            <p:nvPr/>
          </p:nvCxnSpPr>
          <p:spPr bwMode="auto">
            <a:xfrm>
              <a:off x="3497590" y="3511063"/>
              <a:ext cx="333662" cy="0"/>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6273C69-73F8-FB4A-B13B-62386620D000}"/>
                </a:ext>
              </a:extLst>
            </p:cNvPr>
            <p:cNvCxnSpPr>
              <a:stCxn id="37" idx="3"/>
              <a:endCxn id="29" idx="1"/>
            </p:cNvCxnSpPr>
            <p:nvPr/>
          </p:nvCxnSpPr>
          <p:spPr bwMode="auto">
            <a:xfrm>
              <a:off x="3501573" y="3514290"/>
              <a:ext cx="344846" cy="1062088"/>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sp>
          <p:nvSpPr>
            <p:cNvPr id="35" name="TextBox 13">
              <a:extLst>
                <a:ext uri="{FF2B5EF4-FFF2-40B4-BE49-F238E27FC236}">
                  <a16:creationId xmlns:a16="http://schemas.microsoft.com/office/drawing/2014/main" id="{14F6B7F2-15BC-DC44-BFDD-E992EB82BDBE}"/>
                </a:ext>
              </a:extLst>
            </p:cNvPr>
            <p:cNvSpPr txBox="1">
              <a:spLocks noChangeArrowheads="1"/>
            </p:cNvSpPr>
            <p:nvPr/>
          </p:nvSpPr>
          <p:spPr bwMode="auto">
            <a:xfrm>
              <a:off x="4289489" y="4368217"/>
              <a:ext cx="1191258" cy="338428"/>
            </a:xfrm>
            <a:prstGeom prst="rect">
              <a:avLst/>
            </a:prstGeom>
            <a:noFill/>
            <a:ln>
              <a:noFill/>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Otros</a:t>
              </a:r>
              <a:endParaRPr lang="en-US"/>
            </a:p>
            <a:p>
              <a:pPr algn="ctr" eaLnBrk="1" hangingPunct="1"/>
              <a:r>
                <a:rPr lang="en-US" sz="1000" dirty="0">
                  <a:solidFill>
                    <a:srgbClr val="FF0066"/>
                  </a:solidFill>
                  <a:latin typeface="Open Sans"/>
                  <a:cs typeface="Open Sans" panose="020B0606030504020204" pitchFamily="34" charset="0"/>
                </a:rPr>
                <a:t>10%</a:t>
              </a:r>
            </a:p>
          </p:txBody>
        </p:sp>
        <p:cxnSp>
          <p:nvCxnSpPr>
            <p:cNvPr id="36" name="Straight Arrow Connector 35">
              <a:extLst>
                <a:ext uri="{FF2B5EF4-FFF2-40B4-BE49-F238E27FC236}">
                  <a16:creationId xmlns:a16="http://schemas.microsoft.com/office/drawing/2014/main" id="{BD717F82-F9B9-C94A-80B0-9A9240C5D9D7}"/>
                </a:ext>
              </a:extLst>
            </p:cNvPr>
            <p:cNvCxnSpPr/>
            <p:nvPr/>
          </p:nvCxnSpPr>
          <p:spPr bwMode="auto">
            <a:xfrm>
              <a:off x="5082481" y="2382377"/>
              <a:ext cx="743156" cy="0"/>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grpSp>
      <p:sp>
        <p:nvSpPr>
          <p:cNvPr id="40" name="Rectangle 2">
            <a:extLst>
              <a:ext uri="{FF2B5EF4-FFF2-40B4-BE49-F238E27FC236}">
                <a16:creationId xmlns:a16="http://schemas.microsoft.com/office/drawing/2014/main" id="{F9479AA5-F8CF-EB43-935E-0CDCEE5108C2}"/>
              </a:ext>
            </a:extLst>
          </p:cNvPr>
          <p:cNvSpPr>
            <a:spLocks noChangeArrowheads="1"/>
          </p:cNvSpPr>
          <p:nvPr/>
        </p:nvSpPr>
        <p:spPr bwMode="auto">
          <a:xfrm>
            <a:off x="6179731" y="3381055"/>
            <a:ext cx="1063499" cy="2314204"/>
          </a:xfrm>
          <a:prstGeom prst="rect">
            <a:avLst/>
          </a:prstGeom>
          <a:solidFill>
            <a:schemeClr val="accent5">
              <a:lumMod val="20000"/>
              <a:lumOff val="80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latin typeface="Open Sans" panose="020B0606030504020204" pitchFamily="34" charset="0"/>
              <a:cs typeface="Open Sans" panose="020B0606030504020204" pitchFamily="34" charset="0"/>
            </a:endParaRPr>
          </a:p>
        </p:txBody>
      </p:sp>
      <p:sp>
        <p:nvSpPr>
          <p:cNvPr id="41" name="Right Arrow 40">
            <a:extLst>
              <a:ext uri="{FF2B5EF4-FFF2-40B4-BE49-F238E27FC236}">
                <a16:creationId xmlns:a16="http://schemas.microsoft.com/office/drawing/2014/main" id="{61F58406-E183-1847-ABFF-D5A7C18CBE0F}"/>
              </a:ext>
            </a:extLst>
          </p:cNvPr>
          <p:cNvSpPr>
            <a:spLocks noChangeArrowheads="1"/>
          </p:cNvSpPr>
          <p:nvPr/>
        </p:nvSpPr>
        <p:spPr bwMode="auto">
          <a:xfrm rot="10800000">
            <a:off x="7535770" y="2866283"/>
            <a:ext cx="1070775" cy="874205"/>
          </a:xfrm>
          <a:prstGeom prst="rightArrow">
            <a:avLst>
              <a:gd name="adj1" fmla="val 50000"/>
              <a:gd name="adj2" fmla="val 57263"/>
            </a:avLst>
          </a:prstGeom>
          <a:solidFill>
            <a:schemeClr val="accent5">
              <a:lumMod val="40000"/>
              <a:lumOff val="6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2" name="Right Arrow 41">
            <a:extLst>
              <a:ext uri="{FF2B5EF4-FFF2-40B4-BE49-F238E27FC236}">
                <a16:creationId xmlns:a16="http://schemas.microsoft.com/office/drawing/2014/main" id="{6375AE2B-ECE9-F94B-8050-FDF5C74F7CCD}"/>
              </a:ext>
            </a:extLst>
          </p:cNvPr>
          <p:cNvSpPr>
            <a:spLocks noChangeArrowheads="1"/>
          </p:cNvSpPr>
          <p:nvPr/>
        </p:nvSpPr>
        <p:spPr bwMode="auto">
          <a:xfrm rot="10800000">
            <a:off x="7464224" y="3740488"/>
            <a:ext cx="1407892" cy="1353826"/>
          </a:xfrm>
          <a:prstGeom prst="rightArrow">
            <a:avLst>
              <a:gd name="adj1" fmla="val 50000"/>
              <a:gd name="adj2" fmla="val 50000"/>
            </a:avLst>
          </a:prstGeom>
          <a:solidFill>
            <a:schemeClr val="accent5">
              <a:lumMod val="40000"/>
              <a:lumOff val="6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3" name="Right Arrow 42">
            <a:extLst>
              <a:ext uri="{FF2B5EF4-FFF2-40B4-BE49-F238E27FC236}">
                <a16:creationId xmlns:a16="http://schemas.microsoft.com/office/drawing/2014/main" id="{DA32229D-163F-664B-8E88-08764D4AA7A2}"/>
              </a:ext>
            </a:extLst>
          </p:cNvPr>
          <p:cNvSpPr>
            <a:spLocks noChangeArrowheads="1"/>
          </p:cNvSpPr>
          <p:nvPr/>
        </p:nvSpPr>
        <p:spPr bwMode="auto">
          <a:xfrm rot="10800000">
            <a:off x="7794066" y="5078441"/>
            <a:ext cx="640282" cy="522709"/>
          </a:xfrm>
          <a:prstGeom prst="rightArrow">
            <a:avLst>
              <a:gd name="adj1" fmla="val 50000"/>
              <a:gd name="adj2" fmla="val 42950"/>
            </a:avLst>
          </a:prstGeom>
          <a:solidFill>
            <a:schemeClr val="accent5">
              <a:lumMod val="40000"/>
              <a:lumOff val="6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4" name="Right Arrow 43">
            <a:extLst>
              <a:ext uri="{FF2B5EF4-FFF2-40B4-BE49-F238E27FC236}">
                <a16:creationId xmlns:a16="http://schemas.microsoft.com/office/drawing/2014/main" id="{3B9F8907-D745-5844-A2DF-B66558FE11E0}"/>
              </a:ext>
            </a:extLst>
          </p:cNvPr>
          <p:cNvSpPr>
            <a:spLocks noChangeArrowheads="1"/>
          </p:cNvSpPr>
          <p:nvPr/>
        </p:nvSpPr>
        <p:spPr bwMode="auto">
          <a:xfrm rot="10800000">
            <a:off x="10435230" y="2610031"/>
            <a:ext cx="582075" cy="260788"/>
          </a:xfrm>
          <a:prstGeom prst="rightArrow">
            <a:avLst>
              <a:gd name="adj1" fmla="val 50000"/>
              <a:gd name="adj2" fmla="val 50000"/>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5" name="Right Arrow 44">
            <a:extLst>
              <a:ext uri="{FF2B5EF4-FFF2-40B4-BE49-F238E27FC236}">
                <a16:creationId xmlns:a16="http://schemas.microsoft.com/office/drawing/2014/main" id="{F78A368F-751F-C24B-9358-E553966699B9}"/>
              </a:ext>
            </a:extLst>
          </p:cNvPr>
          <p:cNvSpPr>
            <a:spLocks noChangeArrowheads="1"/>
          </p:cNvSpPr>
          <p:nvPr/>
        </p:nvSpPr>
        <p:spPr bwMode="auto">
          <a:xfrm rot="10800000">
            <a:off x="9279569" y="3042031"/>
            <a:ext cx="582075" cy="522709"/>
          </a:xfrm>
          <a:prstGeom prst="rightArrow">
            <a:avLst>
              <a:gd name="adj1" fmla="val 50000"/>
              <a:gd name="adj2" fmla="val 50002"/>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6" name="Right Arrow 45">
            <a:extLst>
              <a:ext uri="{FF2B5EF4-FFF2-40B4-BE49-F238E27FC236}">
                <a16:creationId xmlns:a16="http://schemas.microsoft.com/office/drawing/2014/main" id="{7FCD8DE9-264F-A24D-89E9-412771014BCF}"/>
              </a:ext>
            </a:extLst>
          </p:cNvPr>
          <p:cNvSpPr>
            <a:spLocks noChangeArrowheads="1"/>
          </p:cNvSpPr>
          <p:nvPr/>
        </p:nvSpPr>
        <p:spPr bwMode="auto">
          <a:xfrm rot="10800000">
            <a:off x="9335351" y="4101055"/>
            <a:ext cx="582075" cy="233575"/>
          </a:xfrm>
          <a:prstGeom prst="rightArrow">
            <a:avLst>
              <a:gd name="adj1" fmla="val 50000"/>
              <a:gd name="adj2" fmla="val 27918"/>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7" name="TextBox 10">
            <a:extLst>
              <a:ext uri="{FF2B5EF4-FFF2-40B4-BE49-F238E27FC236}">
                <a16:creationId xmlns:a16="http://schemas.microsoft.com/office/drawing/2014/main" id="{B3FCFE53-5AAE-774F-8D94-9F122E40F27B}"/>
              </a:ext>
            </a:extLst>
          </p:cNvPr>
          <p:cNvSpPr txBox="1">
            <a:spLocks noChangeArrowheads="1"/>
          </p:cNvSpPr>
          <p:nvPr/>
        </p:nvSpPr>
        <p:spPr bwMode="auto">
          <a:xfrm>
            <a:off x="6139200" y="4069138"/>
            <a:ext cx="1115031" cy="7078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Total </a:t>
            </a:r>
            <a:endParaRPr lang="en-US" sz="1000"/>
          </a:p>
          <a:p>
            <a:pPr algn="ctr" eaLnBrk="1" hangingPunct="1"/>
            <a:r>
              <a:rPr lang="en-US" sz="1000" dirty="0">
                <a:latin typeface="Open Sans"/>
                <a:cs typeface="Open Sans" panose="020B0606030504020204" pitchFamily="34" charset="0"/>
              </a:rPr>
              <a:t>Electricidad</a:t>
            </a:r>
          </a:p>
          <a:p>
            <a:pPr algn="ctr" eaLnBrk="1" hangingPunct="1"/>
            <a:r>
              <a:rPr lang="en-US" sz="1000" dirty="0">
                <a:latin typeface="Open Sans"/>
                <a:cs typeface="Open Sans" panose="020B0606030504020204" pitchFamily="34" charset="0"/>
              </a:rPr>
              <a:t>Consumo</a:t>
            </a:r>
          </a:p>
          <a:p>
            <a:pPr algn="ctr" eaLnBrk="1" hangingPunct="1"/>
            <a:r>
              <a:rPr lang="en-US" sz="1000" dirty="0">
                <a:latin typeface="Open Sans"/>
                <a:cs typeface="Open Sans" panose="020B0606030504020204" pitchFamily="34" charset="0"/>
              </a:rPr>
              <a:t>kWh</a:t>
            </a:r>
          </a:p>
        </p:txBody>
      </p:sp>
      <p:sp>
        <p:nvSpPr>
          <p:cNvPr id="48" name="TextBox 11">
            <a:extLst>
              <a:ext uri="{FF2B5EF4-FFF2-40B4-BE49-F238E27FC236}">
                <a16:creationId xmlns:a16="http://schemas.microsoft.com/office/drawing/2014/main" id="{46ED336F-6191-FE43-B52F-17E649B5A13A}"/>
              </a:ext>
            </a:extLst>
          </p:cNvPr>
          <p:cNvSpPr txBox="1">
            <a:spLocks noChangeArrowheads="1"/>
          </p:cNvSpPr>
          <p:nvPr/>
        </p:nvSpPr>
        <p:spPr bwMode="auto">
          <a:xfrm>
            <a:off x="7555213" y="3034251"/>
            <a:ext cx="1176877"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Consumo doméstico kWh</a:t>
            </a:r>
            <a:endParaRPr lang="en-US" dirty="0"/>
          </a:p>
        </p:txBody>
      </p:sp>
      <p:sp>
        <p:nvSpPr>
          <p:cNvPr id="49" name="TextBox 12">
            <a:extLst>
              <a:ext uri="{FF2B5EF4-FFF2-40B4-BE49-F238E27FC236}">
                <a16:creationId xmlns:a16="http://schemas.microsoft.com/office/drawing/2014/main" id="{8A2C9D7E-0AB7-5D4A-A3D6-9DBA743C64C0}"/>
              </a:ext>
            </a:extLst>
          </p:cNvPr>
          <p:cNvSpPr txBox="1">
            <a:spLocks noChangeArrowheads="1"/>
          </p:cNvSpPr>
          <p:nvPr/>
        </p:nvSpPr>
        <p:spPr bwMode="auto">
          <a:xfrm>
            <a:off x="7793872" y="4152078"/>
            <a:ext cx="1024544" cy="5539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Arial"/>
              </a:rPr>
              <a:t>Consumo industrial, kWh</a:t>
            </a:r>
            <a:endParaRPr lang="en-US" dirty="0">
              <a:cs typeface="Arial"/>
            </a:endParaRPr>
          </a:p>
        </p:txBody>
      </p:sp>
      <p:sp>
        <p:nvSpPr>
          <p:cNvPr id="50" name="TextBox 13">
            <a:extLst>
              <a:ext uri="{FF2B5EF4-FFF2-40B4-BE49-F238E27FC236}">
                <a16:creationId xmlns:a16="http://schemas.microsoft.com/office/drawing/2014/main" id="{2BD70B30-8D0A-674B-815A-48C31B0C75D6}"/>
              </a:ext>
            </a:extLst>
          </p:cNvPr>
          <p:cNvSpPr txBox="1">
            <a:spLocks noChangeArrowheads="1"/>
          </p:cNvSpPr>
          <p:nvPr/>
        </p:nvSpPr>
        <p:spPr bwMode="auto">
          <a:xfrm>
            <a:off x="8452538" y="5392520"/>
            <a:ext cx="1199314" cy="5539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Sector Consumo, kWh</a:t>
            </a:r>
          </a:p>
        </p:txBody>
      </p:sp>
      <p:sp>
        <p:nvSpPr>
          <p:cNvPr id="51" name="Right Arrow 50">
            <a:extLst>
              <a:ext uri="{FF2B5EF4-FFF2-40B4-BE49-F238E27FC236}">
                <a16:creationId xmlns:a16="http://schemas.microsoft.com/office/drawing/2014/main" id="{E640ECB3-B9DF-5F48-AE6A-D482ACB78FAB}"/>
              </a:ext>
            </a:extLst>
          </p:cNvPr>
          <p:cNvSpPr>
            <a:spLocks noChangeArrowheads="1"/>
          </p:cNvSpPr>
          <p:nvPr/>
        </p:nvSpPr>
        <p:spPr bwMode="auto">
          <a:xfrm rot="10800000">
            <a:off x="10435230" y="3205306"/>
            <a:ext cx="582075" cy="196158"/>
          </a:xfrm>
          <a:prstGeom prst="rightArrow">
            <a:avLst>
              <a:gd name="adj1" fmla="val 50000"/>
              <a:gd name="adj2" fmla="val 50006"/>
            </a:avLst>
          </a:prstGeom>
          <a:solidFill>
            <a:schemeClr val="accent5">
              <a:lumMod val="60000"/>
              <a:lumOff val="40000"/>
            </a:schemeClr>
          </a:solidFill>
          <a:ln w="25400" algn="ctr">
            <a:noFill/>
            <a:miter lim="800000"/>
            <a:headEnd/>
            <a:tailEnd/>
          </a:ln>
        </p:spPr>
        <p:txBody>
          <a:bodyPr rot="10800000" anchor="ctr"/>
          <a:lstStyle/>
          <a:p>
            <a:pPr algn="ctr"/>
            <a:endParaRPr lang="en-US" sz="1100">
              <a:solidFill>
                <a:schemeClr val="lt1"/>
              </a:solidFill>
              <a:latin typeface="Open Sans" panose="020B0606030504020204" pitchFamily="34" charset="0"/>
              <a:cs typeface="Open Sans" panose="020B0606030504020204" pitchFamily="34" charset="0"/>
            </a:endParaRPr>
          </a:p>
        </p:txBody>
      </p:sp>
      <p:sp>
        <p:nvSpPr>
          <p:cNvPr id="52" name="Right Arrow 51">
            <a:extLst>
              <a:ext uri="{FF2B5EF4-FFF2-40B4-BE49-F238E27FC236}">
                <a16:creationId xmlns:a16="http://schemas.microsoft.com/office/drawing/2014/main" id="{55F2F90D-03CB-8943-831C-7CD91CF9E55B}"/>
              </a:ext>
            </a:extLst>
          </p:cNvPr>
          <p:cNvSpPr>
            <a:spLocks noChangeArrowheads="1"/>
          </p:cNvSpPr>
          <p:nvPr/>
        </p:nvSpPr>
        <p:spPr bwMode="auto">
          <a:xfrm rot="10800000">
            <a:off x="10435230" y="3997874"/>
            <a:ext cx="465660" cy="65763"/>
          </a:xfrm>
          <a:prstGeom prst="rightArrow">
            <a:avLst>
              <a:gd name="adj1" fmla="val 50000"/>
              <a:gd name="adj2" fmla="val 49992"/>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53" name="TextBox 16">
            <a:extLst>
              <a:ext uri="{FF2B5EF4-FFF2-40B4-BE49-F238E27FC236}">
                <a16:creationId xmlns:a16="http://schemas.microsoft.com/office/drawing/2014/main" id="{46A7E83E-B697-C04A-8937-6DB0DEA6C4FF}"/>
              </a:ext>
            </a:extLst>
          </p:cNvPr>
          <p:cNvSpPr txBox="1">
            <a:spLocks noChangeArrowheads="1"/>
          </p:cNvSpPr>
          <p:nvPr/>
        </p:nvSpPr>
        <p:spPr bwMode="auto">
          <a:xfrm>
            <a:off x="8848374" y="2577965"/>
            <a:ext cx="1467005" cy="5539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Consumo de los hogares urbanos, </a:t>
            </a:r>
            <a:br>
              <a:rPr lang="en-US" sz="1000" dirty="0">
                <a:latin typeface="Open Sans"/>
                <a:cs typeface="Open Sans" panose="020B0606030504020204" pitchFamily="34" charset="0"/>
              </a:rPr>
            </a:br>
            <a:r>
              <a:rPr lang="en-US" sz="1000" dirty="0">
                <a:latin typeface="Open Sans"/>
                <a:cs typeface="Open Sans" panose="020B0606030504020204" pitchFamily="34" charset="0"/>
              </a:rPr>
              <a:t>kWh,</a:t>
            </a:r>
            <a:endParaRPr lang="en-US" sz="1000" dirty="0">
              <a:latin typeface="Open Sans"/>
            </a:endParaRPr>
          </a:p>
        </p:txBody>
      </p:sp>
      <p:sp>
        <p:nvSpPr>
          <p:cNvPr id="54" name="TextBox 17">
            <a:extLst>
              <a:ext uri="{FF2B5EF4-FFF2-40B4-BE49-F238E27FC236}">
                <a16:creationId xmlns:a16="http://schemas.microsoft.com/office/drawing/2014/main" id="{09ED763B-EE90-D646-9882-8F45DDB89AE0}"/>
              </a:ext>
            </a:extLst>
          </p:cNvPr>
          <p:cNvSpPr txBox="1">
            <a:spLocks noChangeArrowheads="1"/>
          </p:cNvSpPr>
          <p:nvPr/>
        </p:nvSpPr>
        <p:spPr bwMode="auto">
          <a:xfrm>
            <a:off x="9046154" y="4297132"/>
            <a:ext cx="1277695"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Consumo de los hogares rurales, kWh</a:t>
            </a:r>
          </a:p>
        </p:txBody>
      </p:sp>
      <p:sp>
        <p:nvSpPr>
          <p:cNvPr id="55" name="TextBox 18">
            <a:extLst>
              <a:ext uri="{FF2B5EF4-FFF2-40B4-BE49-F238E27FC236}">
                <a16:creationId xmlns:a16="http://schemas.microsoft.com/office/drawing/2014/main" id="{2C072471-47FC-9442-A480-0923FCB6E7A4}"/>
              </a:ext>
            </a:extLst>
          </p:cNvPr>
          <p:cNvSpPr txBox="1">
            <a:spLocks noChangeArrowheads="1"/>
          </p:cNvSpPr>
          <p:nvPr/>
        </p:nvSpPr>
        <p:spPr bwMode="auto">
          <a:xfrm>
            <a:off x="10425528" y="2825720"/>
            <a:ext cx="1047733"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Electrodomésticos, kWh</a:t>
            </a:r>
          </a:p>
        </p:txBody>
      </p:sp>
      <p:sp>
        <p:nvSpPr>
          <p:cNvPr id="56" name="TextBox 19">
            <a:extLst>
              <a:ext uri="{FF2B5EF4-FFF2-40B4-BE49-F238E27FC236}">
                <a16:creationId xmlns:a16="http://schemas.microsoft.com/office/drawing/2014/main" id="{5CEDC656-B6BC-8541-A687-4FFA0496224A}"/>
              </a:ext>
            </a:extLst>
          </p:cNvPr>
          <p:cNvSpPr txBox="1">
            <a:spLocks noChangeArrowheads="1"/>
          </p:cNvSpPr>
          <p:nvPr/>
        </p:nvSpPr>
        <p:spPr bwMode="auto">
          <a:xfrm>
            <a:off x="10425527" y="3383306"/>
            <a:ext cx="1047733"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defPPr marR="0" lvl="0" algn="l" rtl="0">
              <a:lnSpc>
                <a:spcPct val="100000"/>
              </a:lnSpc>
              <a:spcBef>
                <a:spcPts val="0"/>
              </a:spcBef>
              <a:spcAft>
                <a:spcPts val="0"/>
              </a:spcAft>
            </a:defPPr>
            <a:lvl1pPr eaLnBrk="1" hangingPunct="1">
              <a:defRPr sz="900" b="1">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000" b="0" dirty="0">
                <a:latin typeface="Open Sans"/>
                <a:cs typeface="Open Sans" panose="020B0606030504020204" pitchFamily="34" charset="0"/>
              </a:rPr>
              <a:t>Iluminación, </a:t>
            </a:r>
            <a:endParaRPr lang="en-US" sz="1000" b="0" dirty="0">
              <a:latin typeface="Open Sans" panose="020B0606030504020204" pitchFamily="34" charset="0"/>
              <a:cs typeface="Open Sans" panose="020B0606030504020204" pitchFamily="34" charset="0"/>
            </a:endParaRPr>
          </a:p>
          <a:p>
            <a:r>
              <a:rPr lang="en-US" sz="1000" b="0" dirty="0">
                <a:latin typeface="Open Sans"/>
                <a:cs typeface="Open Sans" panose="020B0606030504020204" pitchFamily="34" charset="0"/>
              </a:rPr>
              <a:t>kWh</a:t>
            </a:r>
          </a:p>
        </p:txBody>
      </p:sp>
      <p:sp>
        <p:nvSpPr>
          <p:cNvPr id="57" name="TextBox 20">
            <a:extLst>
              <a:ext uri="{FF2B5EF4-FFF2-40B4-BE49-F238E27FC236}">
                <a16:creationId xmlns:a16="http://schemas.microsoft.com/office/drawing/2014/main" id="{8E56A234-B377-254F-990F-1F5434237B4B}"/>
              </a:ext>
            </a:extLst>
          </p:cNvPr>
          <p:cNvSpPr txBox="1">
            <a:spLocks noChangeArrowheads="1"/>
          </p:cNvSpPr>
          <p:nvPr/>
        </p:nvSpPr>
        <p:spPr bwMode="auto">
          <a:xfrm>
            <a:off x="10420079" y="4065443"/>
            <a:ext cx="1182092"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Calentamiento de agua, kWh</a:t>
            </a:r>
          </a:p>
        </p:txBody>
      </p:sp>
      <p:cxnSp>
        <p:nvCxnSpPr>
          <p:cNvPr id="58" name="Straight Arrow Connector 57">
            <a:extLst>
              <a:ext uri="{FF2B5EF4-FFF2-40B4-BE49-F238E27FC236}">
                <a16:creationId xmlns:a16="http://schemas.microsoft.com/office/drawing/2014/main" id="{B099D680-960D-3D43-8F03-F32D3234275A}"/>
              </a:ext>
            </a:extLst>
          </p:cNvPr>
          <p:cNvCxnSpPr>
            <a:cxnSpLocks noChangeShapeType="1"/>
            <a:stCxn id="46" idx="3"/>
            <a:endCxn id="41" idx="1"/>
          </p:cNvCxnSpPr>
          <p:nvPr/>
        </p:nvCxnSpPr>
        <p:spPr bwMode="auto">
          <a:xfrm flipH="1" flipV="1">
            <a:off x="8617459" y="3303953"/>
            <a:ext cx="708191" cy="913890"/>
          </a:xfrm>
          <a:prstGeom prst="straightConnector1">
            <a:avLst/>
          </a:prstGeom>
          <a:noFill/>
          <a:ln w="9525" algn="ctr">
            <a:solidFill>
              <a:srgbClr val="575757"/>
            </a:solidFill>
            <a:round/>
            <a:headEnd/>
            <a:tailEnd type="triangle" w="med" len="med"/>
          </a:ln>
        </p:spPr>
      </p:cxnSp>
      <p:cxnSp>
        <p:nvCxnSpPr>
          <p:cNvPr id="59" name="Straight Arrow Connector 58">
            <a:extLst>
              <a:ext uri="{FF2B5EF4-FFF2-40B4-BE49-F238E27FC236}">
                <a16:creationId xmlns:a16="http://schemas.microsoft.com/office/drawing/2014/main" id="{2846F83A-BC9B-5544-B386-9EF35CDFD261}"/>
              </a:ext>
            </a:extLst>
          </p:cNvPr>
          <p:cNvCxnSpPr>
            <a:cxnSpLocks noChangeShapeType="1"/>
            <a:stCxn id="42" idx="3"/>
          </p:cNvCxnSpPr>
          <p:nvPr/>
        </p:nvCxnSpPr>
        <p:spPr bwMode="auto">
          <a:xfrm flipH="1" flipV="1">
            <a:off x="7244732" y="4413433"/>
            <a:ext cx="219491" cy="3968"/>
          </a:xfrm>
          <a:prstGeom prst="straightConnector1">
            <a:avLst/>
          </a:prstGeom>
          <a:noFill/>
          <a:ln w="9525" algn="ctr">
            <a:solidFill>
              <a:srgbClr val="575757"/>
            </a:solidFill>
            <a:round/>
            <a:headEnd/>
            <a:tailEnd type="triangle" w="med" len="med"/>
          </a:ln>
        </p:spPr>
      </p:cxnSp>
      <p:cxnSp>
        <p:nvCxnSpPr>
          <p:cNvPr id="60" name="Straight Arrow Connector 59">
            <a:extLst>
              <a:ext uri="{FF2B5EF4-FFF2-40B4-BE49-F238E27FC236}">
                <a16:creationId xmlns:a16="http://schemas.microsoft.com/office/drawing/2014/main" id="{330B380D-1B9A-0A46-ABFB-CC41B3604A6F}"/>
              </a:ext>
            </a:extLst>
          </p:cNvPr>
          <p:cNvCxnSpPr>
            <a:cxnSpLocks noChangeShapeType="1"/>
            <a:stCxn id="43" idx="3"/>
          </p:cNvCxnSpPr>
          <p:nvPr/>
        </p:nvCxnSpPr>
        <p:spPr bwMode="auto">
          <a:xfrm flipH="1" flipV="1">
            <a:off x="7243520" y="4821055"/>
            <a:ext cx="540845" cy="519307"/>
          </a:xfrm>
          <a:prstGeom prst="straightConnector1">
            <a:avLst/>
          </a:prstGeom>
          <a:noFill/>
          <a:ln w="9525" algn="ctr">
            <a:solidFill>
              <a:srgbClr val="575757"/>
            </a:solidFill>
            <a:round/>
            <a:headEnd/>
            <a:tailEnd type="triangle" w="med" len="med"/>
          </a:ln>
        </p:spPr>
      </p:cxnSp>
      <p:cxnSp>
        <p:nvCxnSpPr>
          <p:cNvPr id="61" name="Straight Arrow Connector 60">
            <a:extLst>
              <a:ext uri="{FF2B5EF4-FFF2-40B4-BE49-F238E27FC236}">
                <a16:creationId xmlns:a16="http://schemas.microsoft.com/office/drawing/2014/main" id="{22880648-644F-8C46-A79B-87E488429389}"/>
              </a:ext>
            </a:extLst>
          </p:cNvPr>
          <p:cNvCxnSpPr>
            <a:cxnSpLocks noChangeShapeType="1"/>
            <a:stCxn id="45" idx="3"/>
          </p:cNvCxnSpPr>
          <p:nvPr/>
        </p:nvCxnSpPr>
        <p:spPr bwMode="auto">
          <a:xfrm flipH="1" flipV="1">
            <a:off x="8619884" y="3277873"/>
            <a:ext cx="649983" cy="26079"/>
          </a:xfrm>
          <a:prstGeom prst="straightConnector1">
            <a:avLst/>
          </a:prstGeom>
          <a:noFill/>
          <a:ln w="9525" algn="ctr">
            <a:solidFill>
              <a:srgbClr val="575757"/>
            </a:solidFill>
            <a:round/>
            <a:headEnd/>
            <a:tailEnd type="triangle" w="med" len="med"/>
          </a:ln>
        </p:spPr>
      </p:cxnSp>
      <p:cxnSp>
        <p:nvCxnSpPr>
          <p:cNvPr id="62" name="Straight Arrow Connector 61">
            <a:extLst>
              <a:ext uri="{FF2B5EF4-FFF2-40B4-BE49-F238E27FC236}">
                <a16:creationId xmlns:a16="http://schemas.microsoft.com/office/drawing/2014/main" id="{4042E666-C9FA-5741-B07E-E85954A02E56}"/>
              </a:ext>
            </a:extLst>
          </p:cNvPr>
          <p:cNvCxnSpPr>
            <a:cxnSpLocks noChangeShapeType="1"/>
            <a:stCxn id="41" idx="3"/>
          </p:cNvCxnSpPr>
          <p:nvPr/>
        </p:nvCxnSpPr>
        <p:spPr bwMode="auto">
          <a:xfrm flipH="1">
            <a:off x="7244732" y="3303953"/>
            <a:ext cx="282549" cy="231307"/>
          </a:xfrm>
          <a:prstGeom prst="straightConnector1">
            <a:avLst/>
          </a:prstGeom>
          <a:solidFill>
            <a:schemeClr val="accent5">
              <a:lumMod val="60000"/>
              <a:lumOff val="40000"/>
            </a:schemeClr>
          </a:solidFill>
          <a:ln>
            <a:solidFill>
              <a:srgbClr val="575757"/>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E8450B6-44C0-6A4B-A3C4-E44637D5480C}"/>
              </a:ext>
            </a:extLst>
          </p:cNvPr>
          <p:cNvCxnSpPr>
            <a:cxnSpLocks noChangeShapeType="1"/>
            <a:stCxn id="51" idx="3"/>
          </p:cNvCxnSpPr>
          <p:nvPr/>
        </p:nvCxnSpPr>
        <p:spPr bwMode="auto">
          <a:xfrm flipH="1">
            <a:off x="9939254" y="3303386"/>
            <a:ext cx="495975" cy="567"/>
          </a:xfrm>
          <a:prstGeom prst="straightConnector1">
            <a:avLst/>
          </a:prstGeom>
          <a:noFill/>
          <a:ln w="9525" algn="ctr">
            <a:solidFill>
              <a:srgbClr val="575757"/>
            </a:solidFill>
            <a:round/>
            <a:headEnd/>
            <a:tailEnd type="triangle" w="med" len="med"/>
          </a:ln>
        </p:spPr>
      </p:cxnSp>
      <p:cxnSp>
        <p:nvCxnSpPr>
          <p:cNvPr id="64" name="Straight Arrow Connector 63">
            <a:extLst>
              <a:ext uri="{FF2B5EF4-FFF2-40B4-BE49-F238E27FC236}">
                <a16:creationId xmlns:a16="http://schemas.microsoft.com/office/drawing/2014/main" id="{10058A2B-ACB6-E64A-97D3-7B61FCA593D1}"/>
              </a:ext>
            </a:extLst>
          </p:cNvPr>
          <p:cNvCxnSpPr>
            <a:cxnSpLocks noChangeShapeType="1"/>
            <a:stCxn id="52" idx="3"/>
          </p:cNvCxnSpPr>
          <p:nvPr/>
        </p:nvCxnSpPr>
        <p:spPr bwMode="auto">
          <a:xfrm flipH="1" flipV="1">
            <a:off x="9939253" y="3330031"/>
            <a:ext cx="486275" cy="700724"/>
          </a:xfrm>
          <a:prstGeom prst="straightConnector1">
            <a:avLst/>
          </a:prstGeom>
          <a:noFill/>
          <a:ln w="9525" algn="ctr">
            <a:solidFill>
              <a:srgbClr val="575757"/>
            </a:solidFill>
            <a:round/>
            <a:headEnd/>
            <a:tailEnd type="triangle" w="med" len="med"/>
          </a:ln>
        </p:spPr>
      </p:cxnSp>
      <p:sp>
        <p:nvSpPr>
          <p:cNvPr id="65" name="TextBox 13">
            <a:extLst>
              <a:ext uri="{FF2B5EF4-FFF2-40B4-BE49-F238E27FC236}">
                <a16:creationId xmlns:a16="http://schemas.microsoft.com/office/drawing/2014/main" id="{016605C9-5380-B347-9801-BB6778E123B7}"/>
              </a:ext>
            </a:extLst>
          </p:cNvPr>
          <p:cNvSpPr txBox="1">
            <a:spLocks noChangeArrowheads="1"/>
          </p:cNvSpPr>
          <p:nvPr/>
        </p:nvSpPr>
        <p:spPr bwMode="auto">
          <a:xfrm>
            <a:off x="7863832" y="5217030"/>
            <a:ext cx="1047733"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Otros</a:t>
            </a:r>
          </a:p>
        </p:txBody>
      </p:sp>
      <p:sp>
        <p:nvSpPr>
          <p:cNvPr id="66" name="Right Arrow 14">
            <a:extLst>
              <a:ext uri="{FF2B5EF4-FFF2-40B4-BE49-F238E27FC236}">
                <a16:creationId xmlns:a16="http://schemas.microsoft.com/office/drawing/2014/main" id="{8B3F68F1-92F9-1646-B567-509F63153442}"/>
              </a:ext>
            </a:extLst>
          </p:cNvPr>
          <p:cNvSpPr>
            <a:spLocks noChangeArrowheads="1"/>
          </p:cNvSpPr>
          <p:nvPr/>
        </p:nvSpPr>
        <p:spPr bwMode="auto">
          <a:xfrm rot="10800000">
            <a:off x="10458270" y="4563669"/>
            <a:ext cx="582075" cy="196158"/>
          </a:xfrm>
          <a:prstGeom prst="rightArrow">
            <a:avLst>
              <a:gd name="adj1" fmla="val 50000"/>
              <a:gd name="adj2" fmla="val 50006"/>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67" name="TextBox 20">
            <a:extLst>
              <a:ext uri="{FF2B5EF4-FFF2-40B4-BE49-F238E27FC236}">
                <a16:creationId xmlns:a16="http://schemas.microsoft.com/office/drawing/2014/main" id="{C914B928-4F15-114E-A826-E683A181CC45}"/>
              </a:ext>
            </a:extLst>
          </p:cNvPr>
          <p:cNvSpPr txBox="1">
            <a:spLocks noChangeArrowheads="1"/>
          </p:cNvSpPr>
          <p:nvPr/>
        </p:nvSpPr>
        <p:spPr bwMode="auto">
          <a:xfrm>
            <a:off x="10421419" y="4728775"/>
            <a:ext cx="1182092"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Cocinar, </a:t>
            </a:r>
            <a:endParaRPr lang="en-US" sz="1000" dirty="0">
              <a:latin typeface="Open Sans" panose="020B0606030504020204" pitchFamily="34" charset="0"/>
              <a:cs typeface="Open Sans" panose="020B0606030504020204" pitchFamily="34" charset="0"/>
            </a:endParaRPr>
          </a:p>
          <a:p>
            <a:pPr eaLnBrk="1" hangingPunct="1"/>
            <a:r>
              <a:rPr lang="en-US" sz="1000" dirty="0">
                <a:latin typeface="Open Sans"/>
                <a:cs typeface="Open Sans" panose="020B0606030504020204" pitchFamily="34" charset="0"/>
              </a:rPr>
              <a:t>kWh</a:t>
            </a:r>
          </a:p>
        </p:txBody>
      </p:sp>
      <p:cxnSp>
        <p:nvCxnSpPr>
          <p:cNvPr id="68" name="Straight Arrow Connector 41">
            <a:extLst>
              <a:ext uri="{FF2B5EF4-FFF2-40B4-BE49-F238E27FC236}">
                <a16:creationId xmlns:a16="http://schemas.microsoft.com/office/drawing/2014/main" id="{56103C31-94DF-6F49-9374-1631F1ABAA59}"/>
              </a:ext>
            </a:extLst>
          </p:cNvPr>
          <p:cNvCxnSpPr>
            <a:cxnSpLocks noChangeShapeType="1"/>
          </p:cNvCxnSpPr>
          <p:nvPr/>
        </p:nvCxnSpPr>
        <p:spPr bwMode="auto">
          <a:xfrm flipH="1" flipV="1">
            <a:off x="9917426" y="3453622"/>
            <a:ext cx="531143" cy="1208693"/>
          </a:xfrm>
          <a:prstGeom prst="straightConnector1">
            <a:avLst/>
          </a:prstGeom>
          <a:noFill/>
          <a:ln w="9525" algn="ctr">
            <a:solidFill>
              <a:srgbClr val="575757"/>
            </a:solidFill>
            <a:round/>
            <a:headEnd/>
            <a:tailEnd type="triangle" w="med" len="med"/>
          </a:ln>
        </p:spPr>
      </p:cxnSp>
      <p:sp>
        <p:nvSpPr>
          <p:cNvPr id="69" name="Right Arrow 5">
            <a:extLst>
              <a:ext uri="{FF2B5EF4-FFF2-40B4-BE49-F238E27FC236}">
                <a16:creationId xmlns:a16="http://schemas.microsoft.com/office/drawing/2014/main" id="{D639FCDC-61D1-9B49-ACA8-6E4C305E7AD6}"/>
              </a:ext>
            </a:extLst>
          </p:cNvPr>
          <p:cNvSpPr>
            <a:spLocks noChangeArrowheads="1"/>
          </p:cNvSpPr>
          <p:nvPr/>
        </p:nvSpPr>
        <p:spPr bwMode="auto">
          <a:xfrm rot="10800000">
            <a:off x="7794066" y="5687323"/>
            <a:ext cx="640282" cy="522708"/>
          </a:xfrm>
          <a:prstGeom prst="rightArrow">
            <a:avLst>
              <a:gd name="adj1" fmla="val 50000"/>
              <a:gd name="adj2" fmla="val 42950"/>
            </a:avLst>
          </a:prstGeom>
          <a:solidFill>
            <a:schemeClr val="accent5">
              <a:lumMod val="40000"/>
              <a:lumOff val="60000"/>
            </a:schemeClr>
          </a:solidFill>
          <a:ln w="25400" algn="ctr">
            <a:noFill/>
            <a:miter lim="800000"/>
            <a:headEnd/>
            <a:tailEnd/>
          </a:ln>
        </p:spPr>
        <p:txBody>
          <a:bodyPr rot="10800000" anchor="ctr"/>
          <a:lstStyle/>
          <a:p>
            <a:pPr algn="ctr"/>
            <a:endParaRPr lang="en-US" sz="1100">
              <a:solidFill>
                <a:schemeClr val="lt1"/>
              </a:solidFill>
              <a:latin typeface="Open Sans" panose="020B0606030504020204" pitchFamily="34" charset="0"/>
              <a:cs typeface="Open Sans" panose="020B0606030504020204" pitchFamily="34" charset="0"/>
            </a:endParaRPr>
          </a:p>
        </p:txBody>
      </p:sp>
      <p:cxnSp>
        <p:nvCxnSpPr>
          <p:cNvPr id="70" name="Straight Arrow Connector 26">
            <a:extLst>
              <a:ext uri="{FF2B5EF4-FFF2-40B4-BE49-F238E27FC236}">
                <a16:creationId xmlns:a16="http://schemas.microsoft.com/office/drawing/2014/main" id="{4B806CCC-A9C7-1741-92F7-D9AE7DB2C599}"/>
              </a:ext>
            </a:extLst>
          </p:cNvPr>
          <p:cNvCxnSpPr>
            <a:cxnSpLocks noChangeShapeType="1"/>
          </p:cNvCxnSpPr>
          <p:nvPr/>
        </p:nvCxnSpPr>
        <p:spPr bwMode="auto">
          <a:xfrm flipH="1" flipV="1">
            <a:off x="7244732" y="5386850"/>
            <a:ext cx="540845" cy="519307"/>
          </a:xfrm>
          <a:prstGeom prst="straightConnector1">
            <a:avLst/>
          </a:prstGeom>
          <a:noFill/>
          <a:ln w="9525" algn="ctr">
            <a:solidFill>
              <a:srgbClr val="575757"/>
            </a:solidFill>
            <a:round/>
            <a:headEnd/>
            <a:tailEnd type="triangle" w="med" len="med"/>
          </a:ln>
        </p:spPr>
      </p:cxnSp>
      <p:sp>
        <p:nvSpPr>
          <p:cNvPr id="71" name="TextBox 13">
            <a:extLst>
              <a:ext uri="{FF2B5EF4-FFF2-40B4-BE49-F238E27FC236}">
                <a16:creationId xmlns:a16="http://schemas.microsoft.com/office/drawing/2014/main" id="{08DD790B-D5E5-CC46-8AB6-2BC9D3AE8B4B}"/>
              </a:ext>
            </a:extLst>
          </p:cNvPr>
          <p:cNvSpPr txBox="1">
            <a:spLocks noChangeArrowheads="1"/>
          </p:cNvSpPr>
          <p:nvPr/>
        </p:nvSpPr>
        <p:spPr bwMode="auto">
          <a:xfrm>
            <a:off x="7876653" y="5818586"/>
            <a:ext cx="1047733" cy="246221"/>
          </a:xfrm>
          <a:prstGeom prst="rect">
            <a:avLst/>
          </a:prstGeom>
          <a:no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Otros</a:t>
            </a:r>
          </a:p>
        </p:txBody>
      </p:sp>
      <p:cxnSp>
        <p:nvCxnSpPr>
          <p:cNvPr id="72" name="Straight Arrow Connector 71">
            <a:extLst>
              <a:ext uri="{FF2B5EF4-FFF2-40B4-BE49-F238E27FC236}">
                <a16:creationId xmlns:a16="http://schemas.microsoft.com/office/drawing/2014/main" id="{C3903E8E-541A-1645-A5EE-FEA685D04D78}"/>
              </a:ext>
            </a:extLst>
          </p:cNvPr>
          <p:cNvCxnSpPr>
            <a:cxnSpLocks noChangeShapeType="1"/>
            <a:stCxn id="44" idx="3"/>
          </p:cNvCxnSpPr>
          <p:nvPr/>
        </p:nvCxnSpPr>
        <p:spPr bwMode="auto">
          <a:xfrm flipH="1">
            <a:off x="9939254" y="2740425"/>
            <a:ext cx="495975" cy="425198"/>
          </a:xfrm>
          <a:prstGeom prst="straightConnector1">
            <a:avLst/>
          </a:prstGeom>
          <a:noFill/>
          <a:ln w="9525" algn="ctr">
            <a:solidFill>
              <a:srgbClr val="575757"/>
            </a:solidFill>
            <a:round/>
            <a:headEnd/>
            <a:tailEnd type="triangle" w="med" len="med"/>
          </a:ln>
        </p:spPr>
      </p:cxnSp>
      <p:sp>
        <p:nvSpPr>
          <p:cNvPr id="73" name="Rectangle 72">
            <a:extLst>
              <a:ext uri="{FF2B5EF4-FFF2-40B4-BE49-F238E27FC236}">
                <a16:creationId xmlns:a16="http://schemas.microsoft.com/office/drawing/2014/main" id="{33FD0959-E0E5-F94C-8651-285E7F08E584}"/>
              </a:ext>
            </a:extLst>
          </p:cNvPr>
          <p:cNvSpPr/>
          <p:nvPr/>
        </p:nvSpPr>
        <p:spPr>
          <a:xfrm>
            <a:off x="6191857" y="2075931"/>
            <a:ext cx="5061268" cy="477658"/>
          </a:xfrm>
          <a:prstGeom prst="rect">
            <a:avLst/>
          </a:prstGeom>
          <a:noFill/>
          <a:ln>
            <a:noFill/>
          </a:ln>
        </p:spPr>
        <p:txBody>
          <a:bodyPr spcFirstLastPara="1" wrap="square" lIns="91425" tIns="45700" rIns="91425" bIns="45700" anchor="t" anchorCtr="0">
            <a:noAutofit/>
          </a:bodyPr>
          <a:lstStyle/>
          <a:p>
            <a:pPr marL="76200">
              <a:lnSpc>
                <a:spcPct val="90000"/>
              </a:lnSpc>
              <a:buSzPts val="1600"/>
            </a:pPr>
            <a:r>
              <a:rPr lang="en-US" sz="1400" b="1">
                <a:latin typeface="Arial" panose="020B0604020202020204" pitchFamily="34" charset="0"/>
                <a:cs typeface="Arial" panose="020B0604020202020204" pitchFamily="34" charset="0"/>
              </a:rPr>
              <a:t>Las proyecciones ascendentes parten de los detalles del </a:t>
            </a:r>
            <a:r>
              <a:rPr lang="en-US" sz="1400" b="1" dirty="0">
                <a:latin typeface="Arial" panose="020B0604020202020204" pitchFamily="34" charset="0"/>
                <a:cs typeface="Arial" panose="020B0604020202020204" pitchFamily="34" charset="0"/>
              </a:rPr>
              <a:t>uso de </a:t>
            </a:r>
            <a:r>
              <a:rPr lang="en-US" sz="1400" b="1">
                <a:latin typeface="Arial" panose="020B0604020202020204" pitchFamily="34" charset="0"/>
                <a:cs typeface="Arial" panose="020B0604020202020204" pitchFamily="34" charset="0"/>
              </a:rPr>
              <a:t>la energía </a:t>
            </a:r>
            <a:r>
              <a:rPr lang="en-US" sz="1400" b="1" dirty="0">
                <a:latin typeface="Arial" panose="020B0604020202020204" pitchFamily="34" charset="0"/>
                <a:cs typeface="Arial" panose="020B0604020202020204" pitchFamily="34" charset="0"/>
              </a:rPr>
              <a:t>y luego deben agregarse</a:t>
            </a:r>
            <a:endParaRPr lang="en-GB" sz="1400" b="1" dirty="0">
              <a:latin typeface="Arial" panose="020B0604020202020204" pitchFamily="34" charset="0"/>
              <a:cs typeface="Arial" panose="020B0604020202020204" pitchFamily="34" charset="0"/>
            </a:endParaRPr>
          </a:p>
        </p:txBody>
      </p:sp>
      <p:sp>
        <p:nvSpPr>
          <p:cNvPr id="3" name="Title 10">
            <a:extLst>
              <a:ext uri="{FF2B5EF4-FFF2-40B4-BE49-F238E27FC236}">
                <a16:creationId xmlns:a16="http://schemas.microsoft.com/office/drawing/2014/main" id="{93AAF00D-5D9C-41C3-9A32-1BF0FE813712}"/>
              </a:ext>
            </a:extLst>
          </p:cNvPr>
          <p:cNvSpPr txBox="1">
            <a:spLocks/>
          </p:cNvSpPr>
          <p:nvPr/>
        </p:nvSpPr>
        <p:spPr>
          <a:xfrm>
            <a:off x="836414" y="178811"/>
            <a:ext cx="869947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Clase 5.3 Enfoques descendente y ascendente</a:t>
            </a:r>
          </a:p>
        </p:txBody>
      </p:sp>
      <p:sp>
        <p:nvSpPr>
          <p:cNvPr id="74" name="Oval 73">
            <a:extLst>
              <a:ext uri="{FF2B5EF4-FFF2-40B4-BE49-F238E27FC236}">
                <a16:creationId xmlns:a16="http://schemas.microsoft.com/office/drawing/2014/main" id="{AEA89675-C379-2246-8A2F-5A2D33120CEB}"/>
              </a:ext>
            </a:extLst>
          </p:cNvPr>
          <p:cNvSpPr/>
          <p:nvPr/>
        </p:nvSpPr>
        <p:spPr>
          <a:xfrm>
            <a:off x="10448569" y="4363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4.mp3" descr="Track7_Lecture5_Slide14.mp3">
            <a:hlinkClick r:id="" action="ppaction://media"/>
            <a:extLst>
              <a:ext uri="{FF2B5EF4-FFF2-40B4-BE49-F238E27FC236}">
                <a16:creationId xmlns:a16="http://schemas.microsoft.com/office/drawing/2014/main" id="{68D23E08-F008-A54E-B9E6-F929EA057C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9934" y="142104"/>
            <a:ext cx="812800" cy="812800"/>
          </a:xfrm>
          <a:prstGeom prst="rect">
            <a:avLst/>
          </a:prstGeom>
        </p:spPr>
      </p:pic>
    </p:spTree>
    <p:extLst>
      <p:ext uri="{BB962C8B-B14F-4D97-AF65-F5344CB8AC3E}">
        <p14:creationId xmlns:p14="http://schemas.microsoft.com/office/powerpoint/2010/main" val="18496632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3997"/>
            <a:ext cx="12192000" cy="6858000"/>
          </a:xfrm>
          <a:prstGeom prst="rect">
            <a:avLst/>
          </a:prstGeom>
        </p:spPr>
      </p:pic>
      <p:pic>
        <p:nvPicPr>
          <p:cNvPr id="31" name="Picture 3">
            <a:extLst>
              <a:ext uri="{FF2B5EF4-FFF2-40B4-BE49-F238E27FC236}">
                <a16:creationId xmlns:a16="http://schemas.microsoft.com/office/drawing/2014/main" id="{04C6F1F9-1643-4440-9E90-186FD1A100F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8764" r="22856"/>
          <a:stretch/>
        </p:blipFill>
        <p:spPr bwMode="auto">
          <a:xfrm>
            <a:off x="7995945" y="2864881"/>
            <a:ext cx="2516514" cy="175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Content Placeholder 13">
            <a:extLst>
              <a:ext uri="{FF2B5EF4-FFF2-40B4-BE49-F238E27FC236}">
                <a16:creationId xmlns:a16="http://schemas.microsoft.com/office/drawing/2014/main" id="{028B18B3-EE93-9C41-8F02-CDB0FC2F112D}"/>
              </a:ext>
            </a:extLst>
          </p:cNvPr>
          <p:cNvSpPr txBox="1">
            <a:spLocks/>
          </p:cNvSpPr>
          <p:nvPr/>
        </p:nvSpPr>
        <p:spPr>
          <a:xfrm>
            <a:off x="887215" y="2150297"/>
            <a:ext cx="7027071" cy="388236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800">
              <a:solidFill>
                <a:prstClr val="black"/>
              </a:solidFill>
              <a:latin typeface="Open Sans" panose="020B0606030504020204" pitchFamily="34" charset="0"/>
            </a:endParaRPr>
          </a:p>
        </p:txBody>
      </p:sp>
      <p:grpSp>
        <p:nvGrpSpPr>
          <p:cNvPr id="11" name="Group 10">
            <a:extLst>
              <a:ext uri="{FF2B5EF4-FFF2-40B4-BE49-F238E27FC236}">
                <a16:creationId xmlns:a16="http://schemas.microsoft.com/office/drawing/2014/main" id="{733B72C3-32E9-924B-B791-E50B3C5EB842}"/>
              </a:ext>
            </a:extLst>
          </p:cNvPr>
          <p:cNvGrpSpPr/>
          <p:nvPr/>
        </p:nvGrpSpPr>
        <p:grpSpPr>
          <a:xfrm>
            <a:off x="8021428" y="2149864"/>
            <a:ext cx="3935887" cy="2376007"/>
            <a:chOff x="5527623" y="1582249"/>
            <a:chExt cx="4229514" cy="2376007"/>
          </a:xfrm>
        </p:grpSpPr>
        <p:grpSp>
          <p:nvGrpSpPr>
            <p:cNvPr id="12" name="Group 11">
              <a:extLst>
                <a:ext uri="{FF2B5EF4-FFF2-40B4-BE49-F238E27FC236}">
                  <a16:creationId xmlns:a16="http://schemas.microsoft.com/office/drawing/2014/main" id="{42FCD092-94C1-C047-B9B1-56C08FB0A2F7}"/>
                </a:ext>
              </a:extLst>
            </p:cNvPr>
            <p:cNvGrpSpPr/>
            <p:nvPr/>
          </p:nvGrpSpPr>
          <p:grpSpPr>
            <a:xfrm>
              <a:off x="5527623" y="2314822"/>
              <a:ext cx="1709081" cy="1643434"/>
              <a:chOff x="3957638" y="1870075"/>
              <a:chExt cx="2460840" cy="2058988"/>
            </a:xfrm>
          </p:grpSpPr>
          <p:cxnSp>
            <p:nvCxnSpPr>
              <p:cNvPr id="25" name="Straight Connector 24">
                <a:extLst>
                  <a:ext uri="{FF2B5EF4-FFF2-40B4-BE49-F238E27FC236}">
                    <a16:creationId xmlns:a16="http://schemas.microsoft.com/office/drawing/2014/main" id="{F9AD3E03-CE1E-F347-A41C-2250414C2EBA}"/>
                  </a:ext>
                </a:extLst>
              </p:cNvPr>
              <p:cNvCxnSpPr/>
              <p:nvPr/>
            </p:nvCxnSpPr>
            <p:spPr bwMode="auto">
              <a:xfrm rot="5400000">
                <a:off x="5219700" y="2898775"/>
                <a:ext cx="2058988" cy="1588"/>
              </a:xfrm>
              <a:prstGeom prst="line">
                <a:avLst/>
              </a:prstGeom>
              <a:ln w="25400">
                <a:solidFill>
                  <a:srgbClr val="B02634"/>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D950504-5C16-BD4F-95BD-A3707E0C71AC}"/>
                  </a:ext>
                </a:extLst>
              </p:cNvPr>
              <p:cNvGrpSpPr/>
              <p:nvPr/>
            </p:nvGrpSpPr>
            <p:grpSpPr>
              <a:xfrm>
                <a:off x="3957638" y="2401341"/>
                <a:ext cx="2460840" cy="997497"/>
                <a:chOff x="3957638" y="2401341"/>
                <a:chExt cx="2460840" cy="997497"/>
              </a:xfrm>
            </p:grpSpPr>
            <p:sp>
              <p:nvSpPr>
                <p:cNvPr id="27" name="Freeform 26">
                  <a:extLst>
                    <a:ext uri="{FF2B5EF4-FFF2-40B4-BE49-F238E27FC236}">
                      <a16:creationId xmlns:a16="http://schemas.microsoft.com/office/drawing/2014/main" id="{3B9D6E6B-F9BF-A041-BD73-E2921C531319}"/>
                    </a:ext>
                  </a:extLst>
                </p:cNvPr>
                <p:cNvSpPr/>
                <p:nvPr/>
              </p:nvSpPr>
              <p:spPr bwMode="auto">
                <a:xfrm>
                  <a:off x="3957638" y="2840038"/>
                  <a:ext cx="2325687" cy="558800"/>
                </a:xfrm>
                <a:custGeom>
                  <a:avLst/>
                  <a:gdLst>
                    <a:gd name="connsiteX0" fmla="*/ 0 w 2021840"/>
                    <a:gd name="connsiteY0" fmla="*/ 616373 h 616373"/>
                    <a:gd name="connsiteX1" fmla="*/ 243840 w 2021840"/>
                    <a:gd name="connsiteY1" fmla="*/ 392853 h 616373"/>
                    <a:gd name="connsiteX2" fmla="*/ 447040 w 2021840"/>
                    <a:gd name="connsiteY2" fmla="*/ 535093 h 616373"/>
                    <a:gd name="connsiteX3" fmla="*/ 670560 w 2021840"/>
                    <a:gd name="connsiteY3" fmla="*/ 342053 h 616373"/>
                    <a:gd name="connsiteX4" fmla="*/ 924560 w 2021840"/>
                    <a:gd name="connsiteY4" fmla="*/ 514773 h 616373"/>
                    <a:gd name="connsiteX5" fmla="*/ 965200 w 2021840"/>
                    <a:gd name="connsiteY5" fmla="*/ 57573 h 616373"/>
                    <a:gd name="connsiteX6" fmla="*/ 1513840 w 2021840"/>
                    <a:gd name="connsiteY6" fmla="*/ 169333 h 616373"/>
                    <a:gd name="connsiteX7" fmla="*/ 1595120 w 2021840"/>
                    <a:gd name="connsiteY7" fmla="*/ 494453 h 616373"/>
                    <a:gd name="connsiteX8" fmla="*/ 2021840 w 2021840"/>
                    <a:gd name="connsiteY8" fmla="*/ 352213 h 61637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07907 h 607907"/>
                    <a:gd name="connsiteX1" fmla="*/ 243840 w 2021840"/>
                    <a:gd name="connsiteY1" fmla="*/ 384387 h 607907"/>
                    <a:gd name="connsiteX2" fmla="*/ 447040 w 2021840"/>
                    <a:gd name="connsiteY2" fmla="*/ 526627 h 607907"/>
                    <a:gd name="connsiteX3" fmla="*/ 670560 w 2021840"/>
                    <a:gd name="connsiteY3" fmla="*/ 333587 h 607907"/>
                    <a:gd name="connsiteX4" fmla="*/ 924560 w 2021840"/>
                    <a:gd name="connsiteY4" fmla="*/ 506307 h 607907"/>
                    <a:gd name="connsiteX5" fmla="*/ 965200 w 2021840"/>
                    <a:gd name="connsiteY5" fmla="*/ 49107 h 607907"/>
                    <a:gd name="connsiteX6" fmla="*/ 1148080 w 2021840"/>
                    <a:gd name="connsiteY6" fmla="*/ 211667 h 607907"/>
                    <a:gd name="connsiteX7" fmla="*/ 1270000 w 2021840"/>
                    <a:gd name="connsiteY7" fmla="*/ 419947 h 607907"/>
                    <a:gd name="connsiteX8" fmla="*/ 1513840 w 2021840"/>
                    <a:gd name="connsiteY8" fmla="*/ 160867 h 607907"/>
                    <a:gd name="connsiteX9" fmla="*/ 1595120 w 2021840"/>
                    <a:gd name="connsiteY9" fmla="*/ 485987 h 607907"/>
                    <a:gd name="connsiteX10" fmla="*/ 2021840 w 2021840"/>
                    <a:gd name="connsiteY10" fmla="*/ 343747 h 607907"/>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35000 h 635000"/>
                    <a:gd name="connsiteX1" fmla="*/ 243840 w 2021840"/>
                    <a:gd name="connsiteY1" fmla="*/ 411480 h 635000"/>
                    <a:gd name="connsiteX2" fmla="*/ 447040 w 2021840"/>
                    <a:gd name="connsiteY2" fmla="*/ 553720 h 635000"/>
                    <a:gd name="connsiteX3" fmla="*/ 670560 w 2021840"/>
                    <a:gd name="connsiteY3" fmla="*/ 360680 h 635000"/>
                    <a:gd name="connsiteX4" fmla="*/ 924560 w 2021840"/>
                    <a:gd name="connsiteY4" fmla="*/ 533400 h 635000"/>
                    <a:gd name="connsiteX5" fmla="*/ 965200 w 2021840"/>
                    <a:gd name="connsiteY5" fmla="*/ 76200 h 635000"/>
                    <a:gd name="connsiteX6" fmla="*/ 1203960 w 2021840"/>
                    <a:gd name="connsiteY6" fmla="*/ 76200 h 635000"/>
                    <a:gd name="connsiteX7" fmla="*/ 1270000 w 2021840"/>
                    <a:gd name="connsiteY7" fmla="*/ 447040 h 635000"/>
                    <a:gd name="connsiteX8" fmla="*/ 1513840 w 2021840"/>
                    <a:gd name="connsiteY8" fmla="*/ 187960 h 635000"/>
                    <a:gd name="connsiteX9" fmla="*/ 1595120 w 2021840"/>
                    <a:gd name="connsiteY9" fmla="*/ 513080 h 635000"/>
                    <a:gd name="connsiteX10" fmla="*/ 2021840 w 2021840"/>
                    <a:gd name="connsiteY10" fmla="*/ 370840 h 635000"/>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1833880 w 2021840"/>
                    <a:gd name="connsiteY9" fmla="*/ 451273 h 573193"/>
                    <a:gd name="connsiteX10" fmla="*/ 2021840 w 2021840"/>
                    <a:gd name="connsiteY10"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2021840 w 2021840"/>
                    <a:gd name="connsiteY8" fmla="*/ 309033 h 573193"/>
                    <a:gd name="connsiteX0" fmla="*/ 0 w 1793240"/>
                    <a:gd name="connsiteY0" fmla="*/ 573193 h 573193"/>
                    <a:gd name="connsiteX1" fmla="*/ 243840 w 1793240"/>
                    <a:gd name="connsiteY1" fmla="*/ 349673 h 573193"/>
                    <a:gd name="connsiteX2" fmla="*/ 447040 w 1793240"/>
                    <a:gd name="connsiteY2" fmla="*/ 491913 h 573193"/>
                    <a:gd name="connsiteX3" fmla="*/ 670560 w 1793240"/>
                    <a:gd name="connsiteY3" fmla="*/ 298873 h 573193"/>
                    <a:gd name="connsiteX4" fmla="*/ 924560 w 1793240"/>
                    <a:gd name="connsiteY4" fmla="*/ 471593 h 573193"/>
                    <a:gd name="connsiteX5" fmla="*/ 1203960 w 1793240"/>
                    <a:gd name="connsiteY5" fmla="*/ 14393 h 573193"/>
                    <a:gd name="connsiteX6" fmla="*/ 1270000 w 1793240"/>
                    <a:gd name="connsiteY6" fmla="*/ 385233 h 573193"/>
                    <a:gd name="connsiteX7" fmla="*/ 1513840 w 1793240"/>
                    <a:gd name="connsiteY7" fmla="*/ 126153 h 573193"/>
                    <a:gd name="connsiteX8" fmla="*/ 1793240 w 1793240"/>
                    <a:gd name="connsiteY8" fmla="*/ 3090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2326640 w 2326640"/>
                    <a:gd name="connsiteY8"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753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6640" h="558800">
                      <a:moveTo>
                        <a:pt x="0" y="558800"/>
                      </a:moveTo>
                      <a:lnTo>
                        <a:pt x="243840" y="335280"/>
                      </a:lnTo>
                      <a:lnTo>
                        <a:pt x="447040" y="477520"/>
                      </a:lnTo>
                      <a:lnTo>
                        <a:pt x="670560" y="284480"/>
                      </a:lnTo>
                      <a:lnTo>
                        <a:pt x="924560" y="457200"/>
                      </a:lnTo>
                      <a:lnTo>
                        <a:pt x="1203960" y="0"/>
                      </a:lnTo>
                      <a:lnTo>
                        <a:pt x="1270000" y="370840"/>
                      </a:lnTo>
                      <a:lnTo>
                        <a:pt x="1513840" y="111760"/>
                      </a:lnTo>
                      <a:lnTo>
                        <a:pt x="1859280" y="289560"/>
                      </a:lnTo>
                      <a:lnTo>
                        <a:pt x="2326640" y="6604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Open Sans" panose="020B0606030504020204" pitchFamily="34" charset="0"/>
                    <a:cs typeface="Open Sans" panose="020B0606030504020204" pitchFamily="34" charset="0"/>
                  </a:endParaRPr>
                </a:p>
              </p:txBody>
            </p:sp>
            <p:sp>
              <p:nvSpPr>
                <p:cNvPr id="28" name="TextBox 17">
                  <a:extLst>
                    <a:ext uri="{FF2B5EF4-FFF2-40B4-BE49-F238E27FC236}">
                      <a16:creationId xmlns:a16="http://schemas.microsoft.com/office/drawing/2014/main" id="{BC2C5830-7332-A741-B6E7-FF98BDC2E705}"/>
                    </a:ext>
                  </a:extLst>
                </p:cNvPr>
                <p:cNvSpPr txBox="1">
                  <a:spLocks noChangeArrowheads="1"/>
                </p:cNvSpPr>
                <p:nvPr/>
              </p:nvSpPr>
              <p:spPr bwMode="auto">
                <a:xfrm>
                  <a:off x="4097554" y="2401341"/>
                  <a:ext cx="2320924" cy="46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err="1">
                      <a:latin typeface="Open Sans" panose="020B0606030504020204" pitchFamily="34" charset="0"/>
                      <a:cs typeface="Open Sans" panose="020B0606030504020204" pitchFamily="34" charset="0"/>
                    </a:rPr>
                    <a:t>Histórico</a:t>
                  </a:r>
                  <a:endParaRPr lang="en-US" dirty="0">
                    <a:latin typeface="Open Sans" panose="020B0606030504020204" pitchFamily="34" charset="0"/>
                    <a:cs typeface="Open Sans" panose="020B0606030504020204" pitchFamily="34" charset="0"/>
                  </a:endParaRPr>
                </a:p>
              </p:txBody>
            </p:sp>
          </p:grpSp>
        </p:grpSp>
        <p:grpSp>
          <p:nvGrpSpPr>
            <p:cNvPr id="13" name="Group 12">
              <a:extLst>
                <a:ext uri="{FF2B5EF4-FFF2-40B4-BE49-F238E27FC236}">
                  <a16:creationId xmlns:a16="http://schemas.microsoft.com/office/drawing/2014/main" id="{0D85D987-E338-BF4A-80E4-48F94A46B446}"/>
                </a:ext>
              </a:extLst>
            </p:cNvPr>
            <p:cNvGrpSpPr/>
            <p:nvPr/>
          </p:nvGrpSpPr>
          <p:grpSpPr>
            <a:xfrm>
              <a:off x="7162652" y="2183677"/>
              <a:ext cx="1719661" cy="1740340"/>
              <a:chOff x="6324600" y="1676400"/>
              <a:chExt cx="2476073" cy="2180397"/>
            </a:xfrm>
          </p:grpSpPr>
          <p:sp>
            <p:nvSpPr>
              <p:cNvPr id="23" name="Freeform 22">
                <a:extLst>
                  <a:ext uri="{FF2B5EF4-FFF2-40B4-BE49-F238E27FC236}">
                    <a16:creationId xmlns:a16="http://schemas.microsoft.com/office/drawing/2014/main" id="{D7080109-B7B7-6D4D-B3E2-DE61F0EE5207}"/>
                  </a:ext>
                </a:extLst>
              </p:cNvPr>
              <p:cNvSpPr/>
              <p:nvPr/>
            </p:nvSpPr>
            <p:spPr bwMode="auto">
              <a:xfrm>
                <a:off x="6324600" y="1676400"/>
                <a:ext cx="1173163" cy="1193800"/>
              </a:xfrm>
              <a:custGeom>
                <a:avLst/>
                <a:gdLst>
                  <a:gd name="connsiteX0" fmla="*/ 0 w 1371600"/>
                  <a:gd name="connsiteY0" fmla="*/ 619760 h 619760"/>
                  <a:gd name="connsiteX1" fmla="*/ 1371600 w 1371600"/>
                  <a:gd name="connsiteY1" fmla="*/ 0 h 619760"/>
                  <a:gd name="connsiteX0" fmla="*/ 0 w 1371600"/>
                  <a:gd name="connsiteY0" fmla="*/ 619760 h 619760"/>
                  <a:gd name="connsiteX1" fmla="*/ 355600 w 1371600"/>
                  <a:gd name="connsiteY1" fmla="*/ 452584 h 619760"/>
                  <a:gd name="connsiteX2" fmla="*/ 1371600 w 1371600"/>
                  <a:gd name="connsiteY2" fmla="*/ 0 h 619760"/>
                  <a:gd name="connsiteX0" fmla="*/ 0 w 1371600"/>
                  <a:gd name="connsiteY0" fmla="*/ 619760 h 619760"/>
                  <a:gd name="connsiteX1" fmla="*/ 355600 w 1371600"/>
                  <a:gd name="connsiteY1" fmla="*/ 452584 h 619760"/>
                  <a:gd name="connsiteX2" fmla="*/ 944880 w 1371600"/>
                  <a:gd name="connsiteY2" fmla="*/ 188153 h 619760"/>
                  <a:gd name="connsiteX3" fmla="*/ 1371600 w 1371600"/>
                  <a:gd name="connsiteY3" fmla="*/ 0 h 619760"/>
                  <a:gd name="connsiteX0" fmla="*/ 0 w 1371600"/>
                  <a:gd name="connsiteY0" fmla="*/ 848594 h 848594"/>
                  <a:gd name="connsiteX1" fmla="*/ 355600 w 1371600"/>
                  <a:gd name="connsiteY1" fmla="*/ 681418 h 848594"/>
                  <a:gd name="connsiteX2" fmla="*/ 944880 w 1371600"/>
                  <a:gd name="connsiteY2" fmla="*/ 416987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944880"/>
                  <a:gd name="connsiteY0" fmla="*/ 584163 h 584163"/>
                  <a:gd name="connsiteX1" fmla="*/ 355600 w 944880"/>
                  <a:gd name="connsiteY1" fmla="*/ 416987 h 584163"/>
                  <a:gd name="connsiteX2" fmla="*/ 944880 w 944880"/>
                  <a:gd name="connsiteY2" fmla="*/ 0 h 584163"/>
                  <a:gd name="connsiteX0" fmla="*/ 0 w 1402080"/>
                  <a:gd name="connsiteY0" fmla="*/ 1194388 h 1226276"/>
                  <a:gd name="connsiteX1" fmla="*/ 355600 w 1402080"/>
                  <a:gd name="connsiteY1" fmla="*/ 1027212 h 1226276"/>
                  <a:gd name="connsiteX2" fmla="*/ 1402080 w 1402080"/>
                  <a:gd name="connsiteY2" fmla="*/ 0 h 1226276"/>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944880 w 1402080"/>
                  <a:gd name="connsiteY3" fmla="*/ 630564 h 1226277"/>
                  <a:gd name="connsiteX4" fmla="*/ 1402080 w 1402080"/>
                  <a:gd name="connsiteY4"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226277"/>
                  <a:gd name="connsiteX1" fmla="*/ 5842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194388"/>
                  <a:gd name="connsiteX1" fmla="*/ 416560 w 1402080"/>
                  <a:gd name="connsiteY1" fmla="*/ 910251 h 1194388"/>
                  <a:gd name="connsiteX2" fmla="*/ 584200 w 1402080"/>
                  <a:gd name="connsiteY2" fmla="*/ 1027212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325453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55040 w 1402080"/>
                  <a:gd name="connsiteY3" fmla="*/ 239004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1402080 w 1402080"/>
                  <a:gd name="connsiteY3" fmla="*/ 0 h 1194388"/>
                  <a:gd name="connsiteX0" fmla="*/ 0 w 1173480"/>
                  <a:gd name="connsiteY0" fmla="*/ 1194388 h 1194388"/>
                  <a:gd name="connsiteX1" fmla="*/ 416560 w 1173480"/>
                  <a:gd name="connsiteY1" fmla="*/ 910251 h 1194388"/>
                  <a:gd name="connsiteX2" fmla="*/ 736600 w 1173480"/>
                  <a:gd name="connsiteY2" fmla="*/ 569544 h 1194388"/>
                  <a:gd name="connsiteX3" fmla="*/ 1173480 w 1173480"/>
                  <a:gd name="connsiteY3" fmla="*/ 0 h 1194388"/>
                </a:gdLst>
                <a:ahLst/>
                <a:cxnLst>
                  <a:cxn ang="0">
                    <a:pos x="connsiteX0" y="connsiteY0"/>
                  </a:cxn>
                  <a:cxn ang="0">
                    <a:pos x="connsiteX1" y="connsiteY1"/>
                  </a:cxn>
                  <a:cxn ang="0">
                    <a:pos x="connsiteX2" y="connsiteY2"/>
                  </a:cxn>
                  <a:cxn ang="0">
                    <a:pos x="connsiteX3" y="connsiteY3"/>
                  </a:cxn>
                </a:cxnLst>
                <a:rect l="l" t="t" r="r" b="b"/>
                <a:pathLst>
                  <a:path w="1173480" h="1194388">
                    <a:moveTo>
                      <a:pt x="0" y="1194388"/>
                    </a:moveTo>
                    <a:cubicBezTo>
                      <a:pt x="69427" y="1185171"/>
                      <a:pt x="293793" y="1014392"/>
                      <a:pt x="416560" y="910251"/>
                    </a:cubicBezTo>
                    <a:cubicBezTo>
                      <a:pt x="539327" y="806110"/>
                      <a:pt x="650240" y="654297"/>
                      <a:pt x="736600" y="569544"/>
                    </a:cubicBezTo>
                    <a:cubicBezTo>
                      <a:pt x="900853" y="417836"/>
                      <a:pt x="1034838" y="118655"/>
                      <a:pt x="1173480" y="0"/>
                    </a:cubicBezTo>
                  </a:path>
                </a:pathLst>
              </a:custGeom>
              <a:ln>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Open Sans" panose="020B0606030504020204" pitchFamily="34" charset="0"/>
                  <a:cs typeface="Open Sans" panose="020B0606030504020204" pitchFamily="34" charset="0"/>
                </a:endParaRPr>
              </a:p>
            </p:txBody>
          </p:sp>
          <p:sp>
            <p:nvSpPr>
              <p:cNvPr id="24" name="TextBox 18">
                <a:extLst>
                  <a:ext uri="{FF2B5EF4-FFF2-40B4-BE49-F238E27FC236}">
                    <a16:creationId xmlns:a16="http://schemas.microsoft.com/office/drawing/2014/main" id="{F05072E9-8FFA-2743-98E8-A1BB4392DC7E}"/>
                  </a:ext>
                </a:extLst>
              </p:cNvPr>
              <p:cNvSpPr txBox="1">
                <a:spLocks noChangeArrowheads="1"/>
              </p:cNvSpPr>
              <p:nvPr/>
            </p:nvSpPr>
            <p:spPr bwMode="auto">
              <a:xfrm>
                <a:off x="6553200" y="3394077"/>
                <a:ext cx="2247473" cy="46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Open Sans" panose="020B0606030504020204" pitchFamily="34" charset="0"/>
                    <a:cs typeface="Open Sans" panose="020B0606030504020204" pitchFamily="34" charset="0"/>
                  </a:rPr>
                  <a:t>Proyectado</a:t>
                </a:r>
              </a:p>
            </p:txBody>
          </p:sp>
        </p:grpSp>
        <p:grpSp>
          <p:nvGrpSpPr>
            <p:cNvPr id="14" name="Group 13">
              <a:extLst>
                <a:ext uri="{FF2B5EF4-FFF2-40B4-BE49-F238E27FC236}">
                  <a16:creationId xmlns:a16="http://schemas.microsoft.com/office/drawing/2014/main" id="{42450388-DCF4-824C-92AC-5E3692B1B558}"/>
                </a:ext>
              </a:extLst>
            </p:cNvPr>
            <p:cNvGrpSpPr/>
            <p:nvPr/>
          </p:nvGrpSpPr>
          <p:grpSpPr>
            <a:xfrm>
              <a:off x="7118582" y="1920314"/>
              <a:ext cx="2638555" cy="1629801"/>
              <a:chOff x="4764183" y="1544587"/>
              <a:chExt cx="5969598" cy="2798813"/>
            </a:xfrm>
          </p:grpSpPr>
          <p:pic>
            <p:nvPicPr>
              <p:cNvPr id="17" name="Picture 4">
                <a:extLst>
                  <a:ext uri="{FF2B5EF4-FFF2-40B4-BE49-F238E27FC236}">
                    <a16:creationId xmlns:a16="http://schemas.microsoft.com/office/drawing/2014/main" id="{06153D6A-4DC6-BF4D-8208-69CFAC9FF32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2180"/>
              <a:stretch>
                <a:fillRect/>
              </a:stretch>
            </p:blipFill>
            <p:spPr bwMode="auto">
              <a:xfrm>
                <a:off x="4764183" y="3543300"/>
                <a:ext cx="2474816"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EBADEDEA-70CB-7147-825E-2911940EEF9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4301"/>
              <a:stretch>
                <a:fillRect/>
              </a:stretch>
            </p:blipFill>
            <p:spPr bwMode="auto">
              <a:xfrm>
                <a:off x="4819061" y="2667000"/>
                <a:ext cx="2419938" cy="14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a:extLst>
                  <a:ext uri="{FF2B5EF4-FFF2-40B4-BE49-F238E27FC236}">
                    <a16:creationId xmlns:a16="http://schemas.microsoft.com/office/drawing/2014/main" id="{35ACF983-DF8A-8A49-9F85-415E1B4C0E8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372"/>
              <a:stretch>
                <a:fillRect/>
              </a:stretch>
            </p:blipFill>
            <p:spPr bwMode="auto">
              <a:xfrm>
                <a:off x="4764183" y="2038349"/>
                <a:ext cx="2474816" cy="20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1">
                <a:extLst>
                  <a:ext uri="{FF2B5EF4-FFF2-40B4-BE49-F238E27FC236}">
                    <a16:creationId xmlns:a16="http://schemas.microsoft.com/office/drawing/2014/main" id="{B288C53B-E229-3D43-A809-2CE94E6A1674}"/>
                  </a:ext>
                </a:extLst>
              </p:cNvPr>
              <p:cNvSpPr txBox="1">
                <a:spLocks noChangeArrowheads="1"/>
              </p:cNvSpPr>
              <p:nvPr/>
            </p:nvSpPr>
            <p:spPr bwMode="auto">
              <a:xfrm>
                <a:off x="7451725" y="1628775"/>
                <a:ext cx="720727" cy="63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latin typeface="Open Sans" panose="020B0606030504020204" pitchFamily="34" charset="0"/>
                  <a:cs typeface="Open Sans" panose="020B0606030504020204" pitchFamily="34" charset="0"/>
                </a:endParaRPr>
              </a:p>
            </p:txBody>
          </p:sp>
          <p:sp>
            <p:nvSpPr>
              <p:cNvPr id="21" name="Text Box 12">
                <a:extLst>
                  <a:ext uri="{FF2B5EF4-FFF2-40B4-BE49-F238E27FC236}">
                    <a16:creationId xmlns:a16="http://schemas.microsoft.com/office/drawing/2014/main" id="{626F3840-307C-B648-A19F-F7D0695C8546}"/>
                  </a:ext>
                </a:extLst>
              </p:cNvPr>
              <p:cNvSpPr txBox="1">
                <a:spLocks noChangeArrowheads="1"/>
              </p:cNvSpPr>
              <p:nvPr/>
            </p:nvSpPr>
            <p:spPr bwMode="auto">
              <a:xfrm>
                <a:off x="6871854" y="1544587"/>
                <a:ext cx="2886964" cy="100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a:latin typeface="Open Sans" panose="020B0606030504020204" pitchFamily="34" charset="0"/>
                    <a:cs typeface="Open Sans" panose="020B0606030504020204" pitchFamily="34" charset="0"/>
                  </a:rPr>
                  <a:t>5% de crecimiento</a:t>
                </a:r>
              </a:p>
            </p:txBody>
          </p:sp>
          <p:sp>
            <p:nvSpPr>
              <p:cNvPr id="22" name="Text Box 13">
                <a:extLst>
                  <a:ext uri="{FF2B5EF4-FFF2-40B4-BE49-F238E27FC236}">
                    <a16:creationId xmlns:a16="http://schemas.microsoft.com/office/drawing/2014/main" id="{DCD303F6-C6BA-AD44-8D77-FEBA1CF91338}"/>
                  </a:ext>
                </a:extLst>
              </p:cNvPr>
              <p:cNvSpPr txBox="1">
                <a:spLocks noChangeArrowheads="1"/>
              </p:cNvSpPr>
              <p:nvPr/>
            </p:nvSpPr>
            <p:spPr bwMode="auto">
              <a:xfrm>
                <a:off x="7202331" y="2726469"/>
                <a:ext cx="3531450" cy="10042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dirty="0">
                    <a:solidFill>
                      <a:srgbClr val="B02634"/>
                    </a:solidFill>
                    <a:latin typeface="Open Sans" panose="020B0606030504020204" pitchFamily="34" charset="0"/>
                    <a:cs typeface="Open Sans" panose="020B0606030504020204" pitchFamily="34" charset="0"/>
                  </a:rPr>
                  <a:t>2,8% de </a:t>
                </a:r>
                <a:r>
                  <a:rPr lang="en-GB" sz="1600" dirty="0" err="1">
                    <a:solidFill>
                      <a:srgbClr val="B02634"/>
                    </a:solidFill>
                    <a:latin typeface="Open Sans" panose="020B0606030504020204" pitchFamily="34" charset="0"/>
                    <a:cs typeface="Open Sans" panose="020B0606030504020204" pitchFamily="34" charset="0"/>
                  </a:rPr>
                  <a:t>crecimiento</a:t>
                </a:r>
                <a:endParaRPr lang="en-GB" sz="1600" dirty="0">
                  <a:solidFill>
                    <a:srgbClr val="B02634"/>
                  </a:solidFill>
                  <a:latin typeface="Open Sans" panose="020B0606030504020204" pitchFamily="34" charset="0"/>
                  <a:cs typeface="Open Sans" panose="020B0606030504020204" pitchFamily="34" charset="0"/>
                </a:endParaRPr>
              </a:p>
            </p:txBody>
          </p:sp>
        </p:grpSp>
        <p:sp>
          <p:nvSpPr>
            <p:cNvPr id="16" name="TextBox 19">
              <a:extLst>
                <a:ext uri="{FF2B5EF4-FFF2-40B4-BE49-F238E27FC236}">
                  <a16:creationId xmlns:a16="http://schemas.microsoft.com/office/drawing/2014/main" id="{F6D2D026-0B00-8543-BDAB-1C319C0915B1}"/>
                </a:ext>
              </a:extLst>
            </p:cNvPr>
            <p:cNvSpPr txBox="1">
              <a:spLocks noChangeArrowheads="1"/>
            </p:cNvSpPr>
            <p:nvPr/>
          </p:nvSpPr>
          <p:spPr bwMode="auto">
            <a:xfrm>
              <a:off x="5595115" y="1582249"/>
              <a:ext cx="2247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Open Sans" panose="020B0606030504020204" pitchFamily="34" charset="0"/>
                  <a:cs typeface="Open Sans" panose="020B0606030504020204" pitchFamily="34" charset="0"/>
                </a:rPr>
                <a:t>Electricidad total</a:t>
              </a:r>
            </a:p>
            <a:p>
              <a:pPr eaLnBrk="1" hangingPunct="1"/>
              <a:r>
                <a:rPr lang="en-US">
                  <a:latin typeface="Open Sans" panose="020B0606030504020204" pitchFamily="34" charset="0"/>
                  <a:cs typeface="Open Sans" panose="020B0606030504020204" pitchFamily="34" charset="0"/>
                </a:rPr>
                <a:t>Consumo [kWh]</a:t>
              </a:r>
            </a:p>
          </p:txBody>
        </p:sp>
      </p:grpSp>
      <p:cxnSp>
        <p:nvCxnSpPr>
          <p:cNvPr id="29" name="Straight Arrow Connector 28">
            <a:extLst>
              <a:ext uri="{FF2B5EF4-FFF2-40B4-BE49-F238E27FC236}">
                <a16:creationId xmlns:a16="http://schemas.microsoft.com/office/drawing/2014/main" id="{010E8F9C-1A32-5C46-AE72-19478A5490A3}"/>
              </a:ext>
            </a:extLst>
          </p:cNvPr>
          <p:cNvCxnSpPr/>
          <p:nvPr/>
        </p:nvCxnSpPr>
        <p:spPr>
          <a:xfrm flipV="1">
            <a:off x="8023169" y="2797012"/>
            <a:ext cx="0" cy="388073"/>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770E55D-386F-A54F-A830-2954ED9F1499}"/>
              </a:ext>
            </a:extLst>
          </p:cNvPr>
          <p:cNvCxnSpPr>
            <a:cxnSpLocks/>
          </p:cNvCxnSpPr>
          <p:nvPr/>
        </p:nvCxnSpPr>
        <p:spPr>
          <a:xfrm flipV="1">
            <a:off x="10026943" y="4518473"/>
            <a:ext cx="551736" cy="1"/>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5D8ABB9-C72C-9B42-AE95-7970FCA98A27}"/>
              </a:ext>
            </a:extLst>
          </p:cNvPr>
          <p:cNvSpPr>
            <a:spLocks noGrp="1"/>
          </p:cNvSpPr>
          <p:nvPr>
            <p:ph idx="1"/>
          </p:nvPr>
        </p:nvSpPr>
        <p:spPr>
          <a:xfrm>
            <a:off x="651243" y="1382485"/>
            <a:ext cx="7536217" cy="4538663"/>
          </a:xfrm>
        </p:spPr>
        <p:txBody>
          <a:bodyPr/>
          <a:lstStyle/>
          <a:p>
            <a:pPr marL="0" indent="0">
              <a:lnSpc>
                <a:spcPct val="100000"/>
              </a:lnSpc>
              <a:buNone/>
            </a:pPr>
            <a:r>
              <a:rPr lang="en-ZA" sz="2000" b="1" dirty="0">
                <a:solidFill>
                  <a:schemeClr val="accent5">
                    <a:lumMod val="60000"/>
                    <a:lumOff val="40000"/>
                  </a:schemeClr>
                </a:solidFill>
                <a:latin typeface="Arial" panose="020B0604020202020204" pitchFamily="34" charset="0"/>
                <a:cs typeface="Arial" panose="020B0604020202020204" pitchFamily="34" charset="0"/>
              </a:rPr>
              <a:t>Las proyecciones descendentes parten del análisis histórico </a:t>
            </a:r>
            <a:br>
              <a:rPr lang="en-ZA" sz="2000" b="1" dirty="0">
                <a:latin typeface="Arial" panose="020B0604020202020204" pitchFamily="34" charset="0"/>
                <a:cs typeface="Arial" panose="020B0604020202020204" pitchFamily="34" charset="0"/>
              </a:rPr>
            </a:br>
            <a:r>
              <a:rPr lang="en-ZA" sz="2000" b="1" dirty="0">
                <a:solidFill>
                  <a:schemeClr val="accent5">
                    <a:lumMod val="60000"/>
                    <a:lumOff val="40000"/>
                  </a:schemeClr>
                </a:solidFill>
                <a:latin typeface="Arial" panose="020B0604020202020204" pitchFamily="34" charset="0"/>
                <a:cs typeface="Arial" panose="020B0604020202020204" pitchFamily="34" charset="0"/>
              </a:rPr>
              <a:t>análisis del consumo total de energía</a:t>
            </a:r>
            <a:endParaRPr lang="en-GB" sz="2000" dirty="0">
              <a:solidFill>
                <a:schemeClr val="accent5">
                  <a:lumMod val="60000"/>
                  <a:lumOff val="40000"/>
                </a:schemeClr>
              </a:solidFill>
              <a:latin typeface="Arial" panose="020B0604020202020204" pitchFamily="34" charset="0"/>
              <a:cs typeface="Arial" panose="020B0604020202020204" pitchFamily="34" charset="0"/>
            </a:endParaRPr>
          </a:p>
          <a:p>
            <a:pPr marL="0" indent="0" eaLnBrk="1" fontAlgn="auto" hangingPunct="1">
              <a:lnSpc>
                <a:spcPct val="100000"/>
              </a:lnSpc>
              <a:spcAft>
                <a:spcPts val="0"/>
              </a:spcAft>
              <a:buClr>
                <a:srgbClr val="333333"/>
              </a:buClr>
              <a:buNone/>
              <a:defRPr/>
            </a:pPr>
            <a:r>
              <a:rPr lang="en-GB" sz="2000" b="1" dirty="0">
                <a:latin typeface="Arial" panose="020B0604020202020204" pitchFamily="34" charset="0"/>
                <a:cs typeface="Arial" panose="020B0604020202020204" pitchFamily="34" charset="0"/>
              </a:rPr>
              <a:t>El enfoque descendente se basa en </a:t>
            </a:r>
          </a:p>
          <a:p>
            <a:pPr marL="342900" lvl="0" indent="-342900" eaLnBrk="1" fontAlgn="auto" hangingPunct="1">
              <a:lnSpc>
                <a:spcPct val="100000"/>
              </a:lnSpc>
              <a:spcAft>
                <a:spcPts val="0"/>
              </a:spcAft>
              <a:buClr>
                <a:srgbClr val="333333"/>
              </a:buClr>
              <a:defRPr/>
            </a:pPr>
            <a:r>
              <a:rPr lang="en-GB" sz="2000" dirty="0">
                <a:latin typeface="Arial" panose="020B0604020202020204" pitchFamily="34" charset="0"/>
                <a:cs typeface="Arial" panose="020B0604020202020204" pitchFamily="34" charset="0"/>
              </a:rPr>
              <a:t>Relaciones históricas entre los consumos de energía,</a:t>
            </a:r>
          </a:p>
          <a:p>
            <a:pPr marL="342900" indent="-342900" eaLnBrk="1" fontAlgn="auto" hangingPunct="1">
              <a:lnSpc>
                <a:spcPct val="100000"/>
              </a:lnSpc>
              <a:spcAft>
                <a:spcPts val="0"/>
              </a:spcAft>
              <a:buClr>
                <a:srgbClr val="333333"/>
              </a:buClr>
              <a:defRPr/>
            </a:pPr>
            <a:r>
              <a:rPr lang="en-GB" sz="2000" dirty="0">
                <a:latin typeface="Arial" panose="020B0604020202020204" pitchFamily="34" charset="0"/>
                <a:cs typeface="Arial" panose="020B0604020202020204" pitchFamily="34" charset="0"/>
              </a:rPr>
              <a:t>Parámetros o indicadores bien conocidos, como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como la población,</a:t>
            </a:r>
          </a:p>
          <a:p>
            <a:pPr marL="342900" indent="-342900" eaLnBrk="1" fontAlgn="auto" hangingPunct="1">
              <a:lnSpc>
                <a:spcPct val="100000"/>
              </a:lnSpc>
              <a:spcAft>
                <a:spcPts val="0"/>
              </a:spcAft>
              <a:buClr>
                <a:srgbClr val="333333"/>
              </a:buClr>
              <a:defRPr/>
            </a:pPr>
            <a:r>
              <a:rPr lang="en-GB" sz="2000" dirty="0">
                <a:latin typeface="Arial" panose="020B0604020202020204" pitchFamily="34" charset="0"/>
                <a:cs typeface="Arial" panose="020B0604020202020204" pitchFamily="34" charset="0"/>
              </a:rPr>
              <a:t>Algunos factores económicos, como el precio y la renta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elasticidad de la demanda. </a:t>
            </a:r>
          </a:p>
          <a:p>
            <a:pPr marL="0" lvl="0" indent="0" eaLnBrk="1" fontAlgn="auto" hangingPunct="1">
              <a:lnSpc>
                <a:spcPct val="100000"/>
              </a:lnSpc>
              <a:spcAft>
                <a:spcPts val="0"/>
              </a:spcAft>
              <a:buClr>
                <a:srgbClr val="333333"/>
              </a:buClr>
              <a:buNone/>
              <a:defRPr/>
            </a:pPr>
            <a:r>
              <a:rPr lang="en-GB" sz="2000" b="1" dirty="0">
                <a:latin typeface="Arial" panose="020B0604020202020204" pitchFamily="34" charset="0"/>
                <a:cs typeface="Arial" panose="020B0604020202020204" pitchFamily="34" charset="0"/>
              </a:rPr>
              <a:t>Las relaciones se identifican generalmente mediante un análisis estadístico</a:t>
            </a:r>
          </a:p>
          <a:p>
            <a:pPr marL="342900" lvl="0" indent="-342900" eaLnBrk="1" fontAlgn="auto" hangingPunct="1">
              <a:lnSpc>
                <a:spcPct val="100000"/>
              </a:lnSpc>
              <a:spcAft>
                <a:spcPts val="0"/>
              </a:spcAft>
              <a:buClr>
                <a:srgbClr val="333333"/>
              </a:buClr>
              <a:defRPr/>
            </a:pPr>
            <a:r>
              <a:rPr lang="en-GB" sz="2000" dirty="0">
                <a:latin typeface="Arial" panose="020B0604020202020204" pitchFamily="34" charset="0"/>
                <a:cs typeface="Arial" panose="020B0604020202020204" pitchFamily="34" charset="0"/>
              </a:rPr>
              <a:t>Aplicar tasas de crecimiento</a:t>
            </a:r>
          </a:p>
          <a:p>
            <a:pPr marL="342900" lvl="0" indent="-342900" eaLnBrk="1" fontAlgn="auto" hangingPunct="1">
              <a:lnSpc>
                <a:spcPct val="100000"/>
              </a:lnSpc>
              <a:spcAft>
                <a:spcPts val="0"/>
              </a:spcAft>
              <a:buClr>
                <a:srgbClr val="333333"/>
              </a:buClr>
              <a:defRPr/>
            </a:pPr>
            <a:r>
              <a:rPr lang="en-GB" sz="2000" dirty="0">
                <a:latin typeface="Arial" panose="020B0604020202020204" pitchFamily="34" charset="0"/>
                <a:cs typeface="Arial" panose="020B0604020202020204" pitchFamily="34" charset="0"/>
              </a:rPr>
              <a:t>Correlacionar con una variable macroeconómica</a:t>
            </a:r>
          </a:p>
          <a:p>
            <a:pPr marL="342900" lvl="0" indent="-342900" eaLnBrk="1" fontAlgn="auto" hangingPunct="1">
              <a:lnSpc>
                <a:spcPct val="100000"/>
              </a:lnSpc>
              <a:spcAft>
                <a:spcPts val="0"/>
              </a:spcAft>
              <a:buClr>
                <a:srgbClr val="333333"/>
              </a:buClr>
              <a:defRPr/>
            </a:pPr>
            <a:r>
              <a:rPr lang="en-GB" sz="2000" dirty="0">
                <a:latin typeface="Arial" panose="020B0604020202020204" pitchFamily="34" charset="0"/>
                <a:cs typeface="Arial" panose="020B0604020202020204" pitchFamily="34" charset="0"/>
              </a:rPr>
              <a:t>Aplicar un modelo econométrico</a:t>
            </a:r>
          </a:p>
          <a:p>
            <a:pPr>
              <a:lnSpc>
                <a:spcPct val="100000"/>
              </a:lnSpc>
            </a:pPr>
            <a:endParaRPr lang="en-GB" sz="2000" dirty="0">
              <a:latin typeface="Arial" panose="020B0604020202020204" pitchFamily="34" charset="0"/>
              <a:cs typeface="Arial" panose="020B0604020202020204" pitchFamily="34" charset="0"/>
            </a:endParaRPr>
          </a:p>
        </p:txBody>
      </p:sp>
      <p:sp>
        <p:nvSpPr>
          <p:cNvPr id="2" name="Title 10">
            <a:extLst>
              <a:ext uri="{FF2B5EF4-FFF2-40B4-BE49-F238E27FC236}">
                <a16:creationId xmlns:a16="http://schemas.microsoft.com/office/drawing/2014/main" id="{D7D11B74-096D-485B-860E-8143950E293D}"/>
              </a:ext>
            </a:extLst>
          </p:cNvPr>
          <p:cNvSpPr txBox="1">
            <a:spLocks/>
          </p:cNvSpPr>
          <p:nvPr/>
        </p:nvSpPr>
        <p:spPr>
          <a:xfrm>
            <a:off x="836415" y="178811"/>
            <a:ext cx="89506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Clase 5.3 Enfoques descendente y ascendente</a:t>
            </a:r>
          </a:p>
        </p:txBody>
      </p:sp>
      <p:sp>
        <p:nvSpPr>
          <p:cNvPr id="32" name="Oval 31">
            <a:extLst>
              <a:ext uri="{FF2B5EF4-FFF2-40B4-BE49-F238E27FC236}">
                <a16:creationId xmlns:a16="http://schemas.microsoft.com/office/drawing/2014/main" id="{83414B87-8036-6F45-90A8-119417D7CB29}"/>
              </a:ext>
            </a:extLst>
          </p:cNvPr>
          <p:cNvSpPr/>
          <p:nvPr/>
        </p:nvSpPr>
        <p:spPr>
          <a:xfrm>
            <a:off x="10042094" y="32749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5.mp3" descr="Track7_Lecture5_Slide15.mp3">
            <a:hlinkClick r:id="" action="ppaction://media"/>
            <a:extLst>
              <a:ext uri="{FF2B5EF4-FFF2-40B4-BE49-F238E27FC236}">
                <a16:creationId xmlns:a16="http://schemas.microsoft.com/office/drawing/2014/main" id="{CBD9261A-7BC4-C74B-ACEB-979AE55406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091001" y="366341"/>
            <a:ext cx="812800" cy="812800"/>
          </a:xfrm>
          <a:prstGeom prst="rect">
            <a:avLst/>
          </a:prstGeom>
        </p:spPr>
      </p:pic>
    </p:spTree>
    <p:extLst>
      <p:ext uri="{BB962C8B-B14F-4D97-AF65-F5344CB8AC3E}">
        <p14:creationId xmlns:p14="http://schemas.microsoft.com/office/powerpoint/2010/main" val="7883747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624646" y="1672237"/>
            <a:ext cx="9536945" cy="400110"/>
          </a:xfrm>
          <a:prstGeom prst="rect">
            <a:avLst/>
          </a:prstGeom>
        </p:spPr>
        <p:txBody>
          <a:bodyPr wrap="square" lIns="91440" tIns="45720" rIns="91440" bIns="45720" anchor="t">
            <a:spAutoFit/>
          </a:bodyPr>
          <a:lstStyle/>
          <a:p>
            <a:pPr eaLnBrk="1" fontAlgn="auto" hangingPunct="1">
              <a:spcBef>
                <a:spcPts val="1000"/>
              </a:spcBef>
              <a:spcAft>
                <a:spcPts val="0"/>
              </a:spcAft>
              <a:defRPr/>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Las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proyecciones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ascendentes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parten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los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detalles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del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uso</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la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energía</a:t>
            </a:r>
            <a:endPar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D3E58231-D5DC-C744-9EAC-FCD06206480C}"/>
              </a:ext>
            </a:extLst>
          </p:cNvPr>
          <p:cNvGrpSpPr>
            <a:grpSpLocks noChangeAspect="1"/>
          </p:cNvGrpSpPr>
          <p:nvPr/>
        </p:nvGrpSpPr>
        <p:grpSpPr>
          <a:xfrm>
            <a:off x="624646" y="2219615"/>
            <a:ext cx="4540207" cy="3960381"/>
            <a:chOff x="976338" y="2096520"/>
            <a:chExt cx="2144504" cy="2264413"/>
          </a:xfrm>
        </p:grpSpPr>
        <p:sp>
          <p:nvSpPr>
            <p:cNvPr id="12" name="Right Arrow 11">
              <a:extLst>
                <a:ext uri="{FF2B5EF4-FFF2-40B4-BE49-F238E27FC236}">
                  <a16:creationId xmlns:a16="http://schemas.microsoft.com/office/drawing/2014/main" id="{CFB5FCAA-1E59-5447-926A-E5A94E90429A}"/>
                </a:ext>
              </a:extLst>
            </p:cNvPr>
            <p:cNvSpPr>
              <a:spLocks noChangeAspect="1"/>
            </p:cNvSpPr>
            <p:nvPr/>
          </p:nvSpPr>
          <p:spPr>
            <a:xfrm>
              <a:off x="976338" y="2096520"/>
              <a:ext cx="571500" cy="27384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Arial" panose="020B0604020202020204" pitchFamily="34" charset="0"/>
                <a:cs typeface="Arial" panose="020B0604020202020204" pitchFamily="34" charset="0"/>
              </a:endParaRPr>
            </a:p>
          </p:txBody>
        </p:sp>
        <p:sp>
          <p:nvSpPr>
            <p:cNvPr id="13" name="Right Arrow 12">
              <a:extLst>
                <a:ext uri="{FF2B5EF4-FFF2-40B4-BE49-F238E27FC236}">
                  <a16:creationId xmlns:a16="http://schemas.microsoft.com/office/drawing/2014/main" id="{060DFFF7-D9F9-CD4D-9F13-77E96749A2F9}"/>
                </a:ext>
              </a:extLst>
            </p:cNvPr>
            <p:cNvSpPr>
              <a:spLocks noChangeAspect="1"/>
            </p:cNvSpPr>
            <p:nvPr/>
          </p:nvSpPr>
          <p:spPr>
            <a:xfrm>
              <a:off x="2320742" y="2844457"/>
              <a:ext cx="571500" cy="54887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Arial" panose="020B0604020202020204" pitchFamily="34" charset="0"/>
                <a:cs typeface="Arial" panose="020B0604020202020204" pitchFamily="34" charset="0"/>
              </a:endParaRPr>
            </a:p>
          </p:txBody>
        </p:sp>
        <p:sp>
          <p:nvSpPr>
            <p:cNvPr id="14" name="Right Arrow 13">
              <a:extLst>
                <a:ext uri="{FF2B5EF4-FFF2-40B4-BE49-F238E27FC236}">
                  <a16:creationId xmlns:a16="http://schemas.microsoft.com/office/drawing/2014/main" id="{A8C541AF-BF8B-3D41-B757-89B80CDC8645}"/>
                </a:ext>
              </a:extLst>
            </p:cNvPr>
            <p:cNvSpPr>
              <a:spLocks noChangeAspect="1"/>
            </p:cNvSpPr>
            <p:nvPr/>
          </p:nvSpPr>
          <p:spPr>
            <a:xfrm>
              <a:off x="976338" y="3000543"/>
              <a:ext cx="571500" cy="20597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Arial" panose="020B0604020202020204" pitchFamily="34" charset="0"/>
                <a:cs typeface="Arial" panose="020B0604020202020204" pitchFamily="34" charset="0"/>
              </a:endParaRPr>
            </a:p>
          </p:txBody>
        </p:sp>
        <p:sp>
          <p:nvSpPr>
            <p:cNvPr id="15" name="Right Arrow 14">
              <a:extLst>
                <a:ext uri="{FF2B5EF4-FFF2-40B4-BE49-F238E27FC236}">
                  <a16:creationId xmlns:a16="http://schemas.microsoft.com/office/drawing/2014/main" id="{FC4DD8FB-7CB8-DD49-9B16-3BE131254922}"/>
                </a:ext>
              </a:extLst>
            </p:cNvPr>
            <p:cNvSpPr>
              <a:spLocks noChangeAspect="1"/>
            </p:cNvSpPr>
            <p:nvPr/>
          </p:nvSpPr>
          <p:spPr>
            <a:xfrm>
              <a:off x="976338" y="3756777"/>
              <a:ext cx="571500" cy="18748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Arial" panose="020B0604020202020204" pitchFamily="34" charset="0"/>
                <a:cs typeface="Arial" panose="020B0604020202020204" pitchFamily="34" charset="0"/>
              </a:endParaRPr>
            </a:p>
          </p:txBody>
        </p:sp>
        <p:sp>
          <p:nvSpPr>
            <p:cNvPr id="16" name="TextBox 16">
              <a:extLst>
                <a:ext uri="{FF2B5EF4-FFF2-40B4-BE49-F238E27FC236}">
                  <a16:creationId xmlns:a16="http://schemas.microsoft.com/office/drawing/2014/main" id="{94750D1B-3984-D24A-A9E6-A69CBEE2660F}"/>
                </a:ext>
              </a:extLst>
            </p:cNvPr>
            <p:cNvSpPr txBox="1">
              <a:spLocks noChangeAspect="1" noChangeArrowheads="1"/>
            </p:cNvSpPr>
            <p:nvPr/>
          </p:nvSpPr>
          <p:spPr bwMode="auto">
            <a:xfrm>
              <a:off x="2092142" y="3374639"/>
              <a:ext cx="1028700" cy="52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Arial" panose="020B0604020202020204" pitchFamily="34" charset="0"/>
                  <a:cs typeface="Arial" panose="020B0604020202020204" pitchFamily="34" charset="0"/>
                </a:rPr>
                <a:t>Consumo de los hogares urbanos, GWh,</a:t>
              </a:r>
            </a:p>
          </p:txBody>
        </p:sp>
        <p:sp>
          <p:nvSpPr>
            <p:cNvPr id="17" name="TextBox 18">
              <a:extLst>
                <a:ext uri="{FF2B5EF4-FFF2-40B4-BE49-F238E27FC236}">
                  <a16:creationId xmlns:a16="http://schemas.microsoft.com/office/drawing/2014/main" id="{869C15DE-A238-874C-84D4-AB3EC7B30C91}"/>
                </a:ext>
              </a:extLst>
            </p:cNvPr>
            <p:cNvSpPr txBox="1">
              <a:spLocks noChangeAspect="1" noChangeArrowheads="1"/>
            </p:cNvSpPr>
            <p:nvPr/>
          </p:nvSpPr>
          <p:spPr bwMode="auto">
            <a:xfrm>
              <a:off x="976338" y="2376657"/>
              <a:ext cx="1028700" cy="52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Arial" panose="020B0604020202020204" pitchFamily="34" charset="0"/>
                  <a:cs typeface="Arial" panose="020B0604020202020204" pitchFamily="34" charset="0"/>
                </a:rPr>
                <a:t>Electrodomésticos, </a:t>
              </a:r>
            </a:p>
            <a:p>
              <a:pPr eaLnBrk="1" hangingPunct="1"/>
              <a:r>
                <a:rPr lang="en-US" dirty="0">
                  <a:latin typeface="Arial" panose="020B0604020202020204" pitchFamily="34" charset="0"/>
                  <a:cs typeface="Arial" panose="020B0604020202020204" pitchFamily="34" charset="0"/>
                </a:rPr>
                <a:t>kWh,</a:t>
              </a:r>
            </a:p>
          </p:txBody>
        </p:sp>
        <p:sp>
          <p:nvSpPr>
            <p:cNvPr id="18" name="TextBox 19">
              <a:extLst>
                <a:ext uri="{FF2B5EF4-FFF2-40B4-BE49-F238E27FC236}">
                  <a16:creationId xmlns:a16="http://schemas.microsoft.com/office/drawing/2014/main" id="{34C11B24-02AE-7B40-A2FB-967FAEA55C30}"/>
                </a:ext>
              </a:extLst>
            </p:cNvPr>
            <p:cNvSpPr txBox="1">
              <a:spLocks noChangeAspect="1" noChangeArrowheads="1"/>
            </p:cNvSpPr>
            <p:nvPr/>
          </p:nvSpPr>
          <p:spPr bwMode="auto">
            <a:xfrm>
              <a:off x="976338" y="3211419"/>
              <a:ext cx="1028700" cy="36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Arial" panose="020B0604020202020204" pitchFamily="34" charset="0"/>
                  <a:cs typeface="Arial" panose="020B0604020202020204" pitchFamily="34" charset="0"/>
                </a:rPr>
                <a:t>La iluminación, </a:t>
              </a:r>
            </a:p>
            <a:p>
              <a:pPr eaLnBrk="1" hangingPunct="1"/>
              <a:r>
                <a:rPr lang="en-US">
                  <a:latin typeface="Arial" panose="020B0604020202020204" pitchFamily="34" charset="0"/>
                  <a:cs typeface="Arial" panose="020B0604020202020204" pitchFamily="34" charset="0"/>
                </a:rPr>
                <a:t>kWh,</a:t>
              </a:r>
            </a:p>
          </p:txBody>
        </p:sp>
        <p:sp>
          <p:nvSpPr>
            <p:cNvPr id="19" name="TextBox 20">
              <a:extLst>
                <a:ext uri="{FF2B5EF4-FFF2-40B4-BE49-F238E27FC236}">
                  <a16:creationId xmlns:a16="http://schemas.microsoft.com/office/drawing/2014/main" id="{9A158443-1927-A547-9A6D-6520FB2A74EE}"/>
                </a:ext>
              </a:extLst>
            </p:cNvPr>
            <p:cNvSpPr txBox="1">
              <a:spLocks noChangeAspect="1" noChangeArrowheads="1"/>
            </p:cNvSpPr>
            <p:nvPr/>
          </p:nvSpPr>
          <p:spPr bwMode="auto">
            <a:xfrm>
              <a:off x="976338" y="3991383"/>
              <a:ext cx="1028700" cy="36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Arial" panose="020B0604020202020204" pitchFamily="34" charset="0"/>
                  <a:cs typeface="Arial" panose="020B0604020202020204" pitchFamily="34" charset="0"/>
                </a:rPr>
                <a:t>Calentamiento de agua, kWh,</a:t>
              </a:r>
            </a:p>
          </p:txBody>
        </p:sp>
        <p:cxnSp>
          <p:nvCxnSpPr>
            <p:cNvPr id="20" name="Straight Arrow Connector 19">
              <a:extLst>
                <a:ext uri="{FF2B5EF4-FFF2-40B4-BE49-F238E27FC236}">
                  <a16:creationId xmlns:a16="http://schemas.microsoft.com/office/drawing/2014/main" id="{EC55A06E-96D6-764F-9B3B-19B6BF9796BD}"/>
                </a:ext>
              </a:extLst>
            </p:cNvPr>
            <p:cNvCxnSpPr>
              <a:cxnSpLocks noChangeAspect="1"/>
              <a:stCxn id="12" idx="3"/>
            </p:cNvCxnSpPr>
            <p:nvPr/>
          </p:nvCxnSpPr>
          <p:spPr>
            <a:xfrm>
              <a:off x="1547838" y="2233442"/>
              <a:ext cx="684684" cy="767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DF26486-87B3-3D40-910C-77B6D30365C7}"/>
                </a:ext>
              </a:extLst>
            </p:cNvPr>
            <p:cNvCxnSpPr>
              <a:cxnSpLocks noChangeAspect="1"/>
            </p:cNvCxnSpPr>
            <p:nvPr/>
          </p:nvCxnSpPr>
          <p:spPr>
            <a:xfrm>
              <a:off x="1558775" y="3102044"/>
              <a:ext cx="684684" cy="7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AB5E677-2380-8E49-A2D8-F1F4A71E8D9A}"/>
                </a:ext>
              </a:extLst>
            </p:cNvPr>
            <p:cNvCxnSpPr>
              <a:cxnSpLocks noChangeAspect="1"/>
              <a:stCxn id="15" idx="3"/>
            </p:cNvCxnSpPr>
            <p:nvPr/>
          </p:nvCxnSpPr>
          <p:spPr>
            <a:xfrm flipV="1">
              <a:off x="1547838" y="3211419"/>
              <a:ext cx="684684" cy="639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3" name="Group 80">
            <a:extLst>
              <a:ext uri="{FF2B5EF4-FFF2-40B4-BE49-F238E27FC236}">
                <a16:creationId xmlns:a16="http://schemas.microsoft.com/office/drawing/2014/main" id="{C304F85F-00C0-DE43-830D-9C34FFAEC500}"/>
              </a:ext>
            </a:extLst>
          </p:cNvPr>
          <p:cNvGraphicFramePr>
            <a:graphicFrameLocks noGrp="1" noChangeAspect="1"/>
          </p:cNvGraphicFramePr>
          <p:nvPr>
            <p:extLst>
              <p:ext uri="{D42A27DB-BD31-4B8C-83A1-F6EECF244321}">
                <p14:modId xmlns:p14="http://schemas.microsoft.com/office/powerpoint/2010/main" val="2638743908"/>
              </p:ext>
            </p:extLst>
          </p:nvPr>
        </p:nvGraphicFramePr>
        <p:xfrm>
          <a:off x="5870903" y="5646903"/>
          <a:ext cx="5585908" cy="708664"/>
        </p:xfrm>
        <a:graphic>
          <a:graphicData uri="http://schemas.openxmlformats.org/drawingml/2006/table">
            <a:tbl>
              <a:tblPr/>
              <a:tblGrid>
                <a:gridCol w="2250218">
                  <a:extLst>
                    <a:ext uri="{9D8B030D-6E8A-4147-A177-3AD203B41FA5}">
                      <a16:colId xmlns:a16="http://schemas.microsoft.com/office/drawing/2014/main" val="20000"/>
                    </a:ext>
                  </a:extLst>
                </a:gridCol>
                <a:gridCol w="667138">
                  <a:extLst>
                    <a:ext uri="{9D8B030D-6E8A-4147-A177-3AD203B41FA5}">
                      <a16:colId xmlns:a16="http://schemas.microsoft.com/office/drawing/2014/main" val="20001"/>
                    </a:ext>
                  </a:extLst>
                </a:gridCol>
                <a:gridCol w="667138">
                  <a:extLst>
                    <a:ext uri="{9D8B030D-6E8A-4147-A177-3AD203B41FA5}">
                      <a16:colId xmlns:a16="http://schemas.microsoft.com/office/drawing/2014/main" val="20002"/>
                    </a:ext>
                  </a:extLst>
                </a:gridCol>
                <a:gridCol w="667138">
                  <a:extLst>
                    <a:ext uri="{9D8B030D-6E8A-4147-A177-3AD203B41FA5}">
                      <a16:colId xmlns:a16="http://schemas.microsoft.com/office/drawing/2014/main" val="20003"/>
                    </a:ext>
                  </a:extLst>
                </a:gridCol>
                <a:gridCol w="667138">
                  <a:extLst>
                    <a:ext uri="{9D8B030D-6E8A-4147-A177-3AD203B41FA5}">
                      <a16:colId xmlns:a16="http://schemas.microsoft.com/office/drawing/2014/main" val="20004"/>
                    </a:ext>
                  </a:extLst>
                </a:gridCol>
                <a:gridCol w="667138">
                  <a:extLst>
                    <a:ext uri="{9D8B030D-6E8A-4147-A177-3AD203B41FA5}">
                      <a16:colId xmlns:a16="http://schemas.microsoft.com/office/drawing/2014/main" val="20005"/>
                    </a:ext>
                  </a:extLst>
                </a:gridCol>
              </a:tblGrid>
              <a:tr h="3451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Consumo total de electricidad de los hogares urbanos GWh</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39759</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41541</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44348</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47435</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50340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extLst>
                  <a:ext uri="{0D108BD9-81ED-4DB2-BD59-A6C34878D82A}">
                    <a16:rowId xmlns:a16="http://schemas.microsoft.com/office/drawing/2014/main" val="10000"/>
                  </a:ext>
                </a:extLst>
              </a:tr>
            </a:tbl>
          </a:graphicData>
        </a:graphic>
      </p:graphicFrame>
      <p:graphicFrame>
        <p:nvGraphicFramePr>
          <p:cNvPr id="25" name="Group 80">
            <a:extLst>
              <a:ext uri="{FF2B5EF4-FFF2-40B4-BE49-F238E27FC236}">
                <a16:creationId xmlns:a16="http://schemas.microsoft.com/office/drawing/2014/main" id="{A18C4DE7-03C1-8B4C-BE6C-822D467ED86F}"/>
              </a:ext>
            </a:extLst>
          </p:cNvPr>
          <p:cNvGraphicFramePr>
            <a:graphicFrameLocks noGrp="1" noChangeAspect="1"/>
          </p:cNvGraphicFramePr>
          <p:nvPr>
            <p:extLst>
              <p:ext uri="{D42A27DB-BD31-4B8C-83A1-F6EECF244321}">
                <p14:modId xmlns:p14="http://schemas.microsoft.com/office/powerpoint/2010/main" val="4038698113"/>
              </p:ext>
            </p:extLst>
          </p:nvPr>
        </p:nvGraphicFramePr>
        <p:xfrm>
          <a:off x="5870903" y="3238967"/>
          <a:ext cx="5585908" cy="2407936"/>
        </p:xfrm>
        <a:graphic>
          <a:graphicData uri="http://schemas.openxmlformats.org/drawingml/2006/table">
            <a:tbl>
              <a:tblPr/>
              <a:tblGrid>
                <a:gridCol w="2250218">
                  <a:extLst>
                    <a:ext uri="{9D8B030D-6E8A-4147-A177-3AD203B41FA5}">
                      <a16:colId xmlns:a16="http://schemas.microsoft.com/office/drawing/2014/main" val="20000"/>
                    </a:ext>
                  </a:extLst>
                </a:gridCol>
                <a:gridCol w="667138">
                  <a:extLst>
                    <a:ext uri="{9D8B030D-6E8A-4147-A177-3AD203B41FA5}">
                      <a16:colId xmlns:a16="http://schemas.microsoft.com/office/drawing/2014/main" val="20001"/>
                    </a:ext>
                  </a:extLst>
                </a:gridCol>
                <a:gridCol w="667138">
                  <a:extLst>
                    <a:ext uri="{9D8B030D-6E8A-4147-A177-3AD203B41FA5}">
                      <a16:colId xmlns:a16="http://schemas.microsoft.com/office/drawing/2014/main" val="20002"/>
                    </a:ext>
                  </a:extLst>
                </a:gridCol>
                <a:gridCol w="667138">
                  <a:extLst>
                    <a:ext uri="{9D8B030D-6E8A-4147-A177-3AD203B41FA5}">
                      <a16:colId xmlns:a16="http://schemas.microsoft.com/office/drawing/2014/main" val="20003"/>
                    </a:ext>
                  </a:extLst>
                </a:gridCol>
                <a:gridCol w="667138">
                  <a:extLst>
                    <a:ext uri="{9D8B030D-6E8A-4147-A177-3AD203B41FA5}">
                      <a16:colId xmlns:a16="http://schemas.microsoft.com/office/drawing/2014/main" val="20004"/>
                    </a:ext>
                  </a:extLst>
                </a:gridCol>
                <a:gridCol w="667138">
                  <a:extLst>
                    <a:ext uri="{9D8B030D-6E8A-4147-A177-3AD203B41FA5}">
                      <a16:colId xmlns:a16="http://schemas.microsoft.com/office/drawing/2014/main" val="20005"/>
                    </a:ext>
                  </a:extLst>
                </a:gridCol>
              </a:tblGrid>
              <a:tr h="276225">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Intensidades</a:t>
                      </a: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4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energéticas</a:t>
                      </a:r>
                      <a:endPar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65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Consumo de electricidad de los electrodomésticos, kWh por hogar</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2818</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2819</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2822</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2824</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2826</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65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Uso</a:t>
                      </a:r>
                      <a:r>
                        <a:rPr kumimoji="0" lang="en-US" sz="1400" b="0" i="0" u="none" strike="noStrike" kern="1200"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de la </a:t>
                      </a:r>
                      <a:r>
                        <a:rPr kumimoji="0" lang="en-US" sz="1400" b="0" i="0" u="none" strike="noStrike" kern="1200"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electricidad</a:t>
                      </a:r>
                      <a:r>
                        <a:rPr kumimoji="0" lang="en-US" sz="1400" b="0" i="0" u="none" strike="noStrike" kern="1200"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para </a:t>
                      </a:r>
                      <a:r>
                        <a:rPr kumimoji="0" lang="en-US" sz="1400" b="0" i="0" u="none" strike="noStrike" kern="1200"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el</a:t>
                      </a:r>
                      <a:r>
                        <a:rPr kumimoji="0" lang="en-US" sz="1400" b="0" i="0" u="none" strike="noStrike" kern="1200"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400" b="0" i="0" u="none" strike="noStrike" kern="1200"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alumbrado</a:t>
                      </a:r>
                      <a:r>
                        <a:rPr kumimoji="0" lang="en-US" sz="1400" b="0" i="0" u="none" strike="noStrike" kern="1200"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kWh </a:t>
                      </a:r>
                      <a:r>
                        <a:rPr kumimoji="0" lang="en-US" sz="1400" b="0" i="0" u="none" strike="noStrike" kern="1200"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por</a:t>
                      </a:r>
                      <a:r>
                        <a:rPr kumimoji="0" lang="en-US" sz="1400" b="0" i="0" u="none" strike="noStrike" kern="1200"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400" b="0" i="0" u="none" strike="noStrike" kern="1200"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hogar</a:t>
                      </a:r>
                      <a:endParaRPr kumimoji="0" lang="en-US" sz="1400" b="0" i="0" u="none" strike="noStrike" kern="1200"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1201</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1200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1180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1160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1140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extLst>
                  <a:ext uri="{0D108BD9-81ED-4DB2-BD59-A6C34878D82A}">
                    <a16:rowId xmlns:a16="http://schemas.microsoft.com/office/drawing/2014/main" val="10002"/>
                  </a:ext>
                </a:extLst>
              </a:tr>
              <a:tr h="2938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Consumo</a:t>
                      </a: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de </a:t>
                      </a:r>
                      <a:r>
                        <a:rPr kumimoji="0" lang="en-US" sz="14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electricidad</a:t>
                      </a: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para </a:t>
                      </a:r>
                      <a:r>
                        <a:rPr kumimoji="0" lang="en-US" sz="14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calentar</a:t>
                      </a: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4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el</a:t>
                      </a: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4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agua</a:t>
                      </a: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kWh </a:t>
                      </a:r>
                      <a:r>
                        <a:rPr kumimoji="0" lang="en-US" sz="14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por</a:t>
                      </a: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4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hogar</a:t>
                      </a:r>
                      <a:endPar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408.5</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405</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402</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graphicFrame>
        <p:nvGraphicFramePr>
          <p:cNvPr id="26" name="Group 80">
            <a:extLst>
              <a:ext uri="{FF2B5EF4-FFF2-40B4-BE49-F238E27FC236}">
                <a16:creationId xmlns:a16="http://schemas.microsoft.com/office/drawing/2014/main" id="{277326EA-7D34-8144-9E86-CB591D089C51}"/>
              </a:ext>
            </a:extLst>
          </p:cNvPr>
          <p:cNvGraphicFramePr>
            <a:graphicFrameLocks noGrp="1" noChangeAspect="1"/>
          </p:cNvGraphicFramePr>
          <p:nvPr>
            <p:extLst>
              <p:ext uri="{D42A27DB-BD31-4B8C-83A1-F6EECF244321}">
                <p14:modId xmlns:p14="http://schemas.microsoft.com/office/powerpoint/2010/main" val="846393225"/>
              </p:ext>
            </p:extLst>
          </p:nvPr>
        </p:nvGraphicFramePr>
        <p:xfrm>
          <a:off x="5849583" y="2179775"/>
          <a:ext cx="5607228" cy="1059192"/>
        </p:xfrm>
        <a:graphic>
          <a:graphicData uri="http://schemas.openxmlformats.org/drawingml/2006/table">
            <a:tbl>
              <a:tblPr/>
              <a:tblGrid>
                <a:gridCol w="2099491">
                  <a:extLst>
                    <a:ext uri="{9D8B030D-6E8A-4147-A177-3AD203B41FA5}">
                      <a16:colId xmlns:a16="http://schemas.microsoft.com/office/drawing/2014/main" val="20000"/>
                    </a:ext>
                  </a:extLst>
                </a:gridCol>
                <a:gridCol w="229682">
                  <a:extLst>
                    <a:ext uri="{9D8B030D-6E8A-4147-A177-3AD203B41FA5}">
                      <a16:colId xmlns:a16="http://schemas.microsoft.com/office/drawing/2014/main" val="4266847248"/>
                    </a:ext>
                  </a:extLst>
                </a:gridCol>
                <a:gridCol w="655611">
                  <a:extLst>
                    <a:ext uri="{9D8B030D-6E8A-4147-A177-3AD203B41FA5}">
                      <a16:colId xmlns:a16="http://schemas.microsoft.com/office/drawing/2014/main" val="1774173958"/>
                    </a:ext>
                  </a:extLst>
                </a:gridCol>
                <a:gridCol w="655611">
                  <a:extLst>
                    <a:ext uri="{9D8B030D-6E8A-4147-A177-3AD203B41FA5}">
                      <a16:colId xmlns:a16="http://schemas.microsoft.com/office/drawing/2014/main" val="2658348668"/>
                    </a:ext>
                  </a:extLst>
                </a:gridCol>
                <a:gridCol w="655611">
                  <a:extLst>
                    <a:ext uri="{9D8B030D-6E8A-4147-A177-3AD203B41FA5}">
                      <a16:colId xmlns:a16="http://schemas.microsoft.com/office/drawing/2014/main" val="20003"/>
                    </a:ext>
                  </a:extLst>
                </a:gridCol>
                <a:gridCol w="655611">
                  <a:extLst>
                    <a:ext uri="{9D8B030D-6E8A-4147-A177-3AD203B41FA5}">
                      <a16:colId xmlns:a16="http://schemas.microsoft.com/office/drawing/2014/main" val="20004"/>
                    </a:ext>
                  </a:extLst>
                </a:gridCol>
                <a:gridCol w="655611">
                  <a:extLst>
                    <a:ext uri="{9D8B030D-6E8A-4147-A177-3AD203B41FA5}">
                      <a16:colId xmlns:a16="http://schemas.microsoft.com/office/drawing/2014/main" val="20005"/>
                    </a:ext>
                  </a:extLst>
                </a:gridCol>
              </a:tblGrid>
              <a:tr h="224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FFFFFF"/>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Open Sans Light"/>
                          <a:ea typeface="Open Sans Light" panose="020B0306030504020204" pitchFamily="34" charset="0"/>
                          <a:cs typeface="Open Sans Light" panose="020B0306030504020204" pitchFamily="34" charset="0"/>
                        </a:rPr>
                        <a:t>Actual</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Open Sans Light"/>
                          <a:ea typeface="Open Sans Light" panose="020B0306030504020204" pitchFamily="34" charset="0"/>
                          <a:cs typeface="Open Sans Light" panose="020B0306030504020204" pitchFamily="34" charset="0"/>
                        </a:rPr>
                        <a:t>2010</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Open Sans Light"/>
                          <a:ea typeface="Open Sans Light" panose="020B0306030504020204" pitchFamily="34" charset="0"/>
                          <a:cs typeface="Open Sans Light" panose="020B0306030504020204" pitchFamily="34" charset="0"/>
                        </a:rPr>
                        <a:t>2015</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Open Sans Light"/>
                          <a:ea typeface="Open Sans Light" panose="020B0306030504020204" pitchFamily="34" charset="0"/>
                          <a:cs typeface="Open Sans Light" panose="020B0306030504020204" pitchFamily="34" charset="0"/>
                        </a:rPr>
                        <a:t>2020</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Open Sans Light"/>
                          <a:ea typeface="Open Sans Light" panose="020B0306030504020204" pitchFamily="34" charset="0"/>
                          <a:cs typeface="Open Sans Light" panose="020B0306030504020204" pitchFamily="34" charset="0"/>
                        </a:rPr>
                        <a:t>2025</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extLst>
                  <a:ext uri="{0D108BD9-81ED-4DB2-BD59-A6C34878D82A}">
                    <a16:rowId xmlns:a16="http://schemas.microsoft.com/office/drawing/2014/main" val="10000"/>
                  </a:ext>
                </a:extLst>
              </a:tr>
              <a:tr h="187732">
                <a:tc grid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Servicio prestado</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hMerge="1">
                  <a:txBody>
                    <a:bodyPr/>
                    <a:lstStyle/>
                    <a:p>
                      <a:endParaRPr lang="en-GB"/>
                    </a:p>
                  </a:txBody>
                  <a:tcP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hMerge="1">
                  <a:txBody>
                    <a:bodyPr/>
                    <a:lstStyle/>
                    <a:p>
                      <a:endParaRPr lang="en-GB"/>
                    </a:p>
                  </a:txBody>
                  <a:tcPr/>
                </a:tc>
                <a:tc hMerge="1">
                  <a:txBody>
                    <a:bodyPr/>
                    <a:lstStyle/>
                    <a:p>
                      <a:endParaRPr lang="en-GB"/>
                    </a:p>
                  </a:txBody>
                  <a:tcP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hMerge="1">
                  <a:txBody>
                    <a:bodyPr/>
                    <a:lstStyle/>
                    <a:p>
                      <a:endParaRPr lang="en-GB"/>
                    </a:p>
                  </a:txBody>
                  <a:tcP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405219">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rgbClr val="000000"/>
                          </a:solidFill>
                          <a:effectLst/>
                          <a:latin typeface="Open Sans Light"/>
                          <a:ea typeface="Open Sans Light" panose="020B0306030504020204" pitchFamily="34" charset="0"/>
                          <a:cs typeface="Open Sans Light" panose="020B0306030504020204" pitchFamily="34" charset="0"/>
                        </a:rPr>
                        <a:t>Número</a:t>
                      </a:r>
                      <a:r>
                        <a:rPr kumimoji="0" lang="en-US" sz="1400" b="0" i="0" u="none" strike="noStrike" cap="none" normalizeH="0" baseline="0" dirty="0">
                          <a:ln>
                            <a:noFill/>
                          </a:ln>
                          <a:solidFill>
                            <a:srgbClr val="000000"/>
                          </a:solidFill>
                          <a:effectLst/>
                          <a:latin typeface="Open Sans Light"/>
                          <a:ea typeface="Open Sans Light" panose="020B0306030504020204" pitchFamily="34" charset="0"/>
                          <a:cs typeface="Open Sans Light" panose="020B0306030504020204" pitchFamily="34" charset="0"/>
                        </a:rPr>
                        <a:t> de </a:t>
                      </a:r>
                      <a:r>
                        <a:rPr kumimoji="0" lang="en-US" sz="1400" b="0" i="0" u="none" strike="noStrike" cap="none" normalizeH="0" baseline="0" dirty="0" err="1">
                          <a:ln>
                            <a:noFill/>
                          </a:ln>
                          <a:solidFill>
                            <a:srgbClr val="000000"/>
                          </a:solidFill>
                          <a:effectLst/>
                          <a:latin typeface="Open Sans Light"/>
                          <a:ea typeface="Open Sans Light" panose="020B0306030504020204" pitchFamily="34" charset="0"/>
                          <a:cs typeface="Open Sans Light" panose="020B0306030504020204" pitchFamily="34" charset="0"/>
                        </a:rPr>
                        <a:t>hogares</a:t>
                      </a:r>
                      <a:r>
                        <a:rPr kumimoji="0" lang="en-US" sz="1400" b="0" i="0" u="none" strike="noStrike" cap="none" normalizeH="0" baseline="0" dirty="0">
                          <a:ln>
                            <a:noFill/>
                          </a:ln>
                          <a:solidFill>
                            <a:srgbClr val="000000"/>
                          </a:solidFill>
                          <a:effectLst/>
                          <a:latin typeface="Open Sans Light"/>
                          <a:ea typeface="Open Sans Light" panose="020B0306030504020204" pitchFamily="34" charset="0"/>
                          <a:cs typeface="Open Sans Light" panose="020B0306030504020204" pitchFamily="34" charset="0"/>
                        </a:rPr>
                        <a:t> </a:t>
                      </a:r>
                      <a:r>
                        <a:rPr kumimoji="0" lang="en-US" sz="1400" b="0" i="0" u="none" strike="noStrike" cap="none" normalizeH="0" baseline="0" dirty="0" err="1">
                          <a:ln>
                            <a:noFill/>
                          </a:ln>
                          <a:solidFill>
                            <a:srgbClr val="000000"/>
                          </a:solidFill>
                          <a:effectLst/>
                          <a:latin typeface="Open Sans Light"/>
                          <a:ea typeface="Open Sans Light" panose="020B0306030504020204" pitchFamily="34" charset="0"/>
                          <a:cs typeface="Open Sans Light" panose="020B0306030504020204" pitchFamily="34" charset="0"/>
                        </a:rPr>
                        <a:t>urbanos</a:t>
                      </a:r>
                      <a:r>
                        <a:rPr lang="en-US" sz="1400" b="0" i="0" u="none" strike="noStrike" cap="none" normalizeH="0" baseline="0" dirty="0">
                          <a:ln>
                            <a:noFill/>
                          </a:ln>
                          <a:solidFill>
                            <a:srgbClr val="000000"/>
                          </a:solidFill>
                          <a:effectLst/>
                          <a:latin typeface="Open Sans Light"/>
                          <a:ea typeface="Open Sans Light" panose="020B0306030504020204" pitchFamily="34" charset="0"/>
                          <a:cs typeface="Open Sans Light" panose="020B0306030504020204" pitchFamily="34" charset="0"/>
                        </a:rPr>
                        <a:t>, </a:t>
                      </a:r>
                      <a:r>
                        <a:rPr kumimoji="0" lang="en-US" sz="1400" b="0" i="0" u="none" strike="noStrike" cap="none" normalizeH="0" baseline="0" dirty="0" err="1">
                          <a:ln>
                            <a:noFill/>
                          </a:ln>
                          <a:solidFill>
                            <a:srgbClr val="000000"/>
                          </a:solidFill>
                          <a:effectLst/>
                          <a:latin typeface="Open Sans Light"/>
                          <a:ea typeface="Open Sans Light" panose="020B0306030504020204" pitchFamily="34" charset="0"/>
                          <a:cs typeface="Open Sans Light" panose="020B0306030504020204" pitchFamily="34" charset="0"/>
                        </a:rPr>
                        <a:t>en</a:t>
                      </a:r>
                      <a:r>
                        <a:rPr kumimoji="0" lang="en-US" sz="1400" b="0" i="0" u="none" strike="noStrike" cap="none" normalizeH="0" baseline="0" dirty="0">
                          <a:ln>
                            <a:noFill/>
                          </a:ln>
                          <a:solidFill>
                            <a:srgbClr val="000000"/>
                          </a:solidFill>
                          <a:effectLst/>
                          <a:latin typeface="Open Sans Light"/>
                          <a:ea typeface="Open Sans Light" panose="020B0306030504020204" pitchFamily="34" charset="0"/>
                          <a:cs typeface="Open Sans Light" panose="020B0306030504020204" pitchFamily="34" charset="0"/>
                        </a:rPr>
                        <a:t> </a:t>
                      </a:r>
                      <a:r>
                        <a:rPr kumimoji="0" lang="en-US" sz="1400" b="0" i="0" u="none" strike="noStrike" cap="none" normalizeH="0" baseline="0" dirty="0" err="1">
                          <a:ln>
                            <a:noFill/>
                          </a:ln>
                          <a:solidFill>
                            <a:srgbClr val="000000"/>
                          </a:solidFill>
                          <a:effectLst/>
                          <a:latin typeface="Open Sans Light"/>
                          <a:ea typeface="Open Sans Light" panose="020B0306030504020204" pitchFamily="34" charset="0"/>
                          <a:cs typeface="Open Sans Light" panose="020B0306030504020204" pitchFamily="34" charset="0"/>
                        </a:rPr>
                        <a:t>millones</a:t>
                      </a:r>
                      <a:endParaRPr kumimoji="0" lang="en-US" sz="1400" b="0" i="0" u="none" strike="noStrike" cap="none" normalizeH="0" baseline="0" dirty="0">
                        <a:ln>
                          <a:noFill/>
                        </a:ln>
                        <a:solidFill>
                          <a:srgbClr val="000000"/>
                        </a:solidFill>
                        <a:effectLst/>
                        <a:latin typeface="Open Sans Light"/>
                        <a:ea typeface="Open Sans Light" panose="020B0306030504020204" pitchFamily="34" charset="0"/>
                        <a:cs typeface="Open Sans Light" panose="020B0306030504020204" pitchFamily="34" charset="0"/>
                      </a:endParaRP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panose="020F0502020204030204" pitchFamily="34" charset="0"/>
                          <a:cs typeface="Calibri" panose="020F0502020204030204" pitchFamily="34" charset="0"/>
                        </a:rPr>
                        <a:t>8.98</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8.98</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9.39</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10.07</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10.82</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Open Sans Light"/>
                          <a:ea typeface="Open Sans Light" panose="020B0306030504020204" pitchFamily="34" charset="0"/>
                          <a:cs typeface="Open Sans Light" panose="020B0306030504020204" pitchFamily="34" charset="0"/>
                        </a:rPr>
                        <a:t>11.53</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extLst>
                  <a:ext uri="{0D108BD9-81ED-4DB2-BD59-A6C34878D82A}">
                    <a16:rowId xmlns:a16="http://schemas.microsoft.com/office/drawing/2014/main" val="10002"/>
                  </a:ext>
                </a:extLst>
              </a:tr>
            </a:tbl>
          </a:graphicData>
        </a:graphic>
      </p:graphicFrame>
      <p:sp>
        <p:nvSpPr>
          <p:cNvPr id="2" name="Title 10">
            <a:extLst>
              <a:ext uri="{FF2B5EF4-FFF2-40B4-BE49-F238E27FC236}">
                <a16:creationId xmlns:a16="http://schemas.microsoft.com/office/drawing/2014/main" id="{9F7FBF91-C347-4E9E-B4F4-351DD370E304}"/>
              </a:ext>
            </a:extLst>
          </p:cNvPr>
          <p:cNvSpPr txBox="1">
            <a:spLocks/>
          </p:cNvSpPr>
          <p:nvPr/>
        </p:nvSpPr>
        <p:spPr>
          <a:xfrm>
            <a:off x="566950" y="218365"/>
            <a:ext cx="853869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Clase 5.3 Enfoques descendente y ascendente</a:t>
            </a:r>
          </a:p>
        </p:txBody>
      </p:sp>
      <p:sp>
        <p:nvSpPr>
          <p:cNvPr id="24" name="Oval 23">
            <a:extLst>
              <a:ext uri="{FF2B5EF4-FFF2-40B4-BE49-F238E27FC236}">
                <a16:creationId xmlns:a16="http://schemas.microsoft.com/office/drawing/2014/main" id="{DD64005D-1DA1-EB4C-8C8B-242633599143}"/>
              </a:ext>
            </a:extLst>
          </p:cNvPr>
          <p:cNvSpPr/>
          <p:nvPr/>
        </p:nvSpPr>
        <p:spPr>
          <a:xfrm>
            <a:off x="10352794" y="1300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5_Slide16.mp3" descr="Track7_Lecture5_Slide16.mp3">
            <a:hlinkClick r:id="" action="ppaction://media"/>
            <a:extLst>
              <a:ext uri="{FF2B5EF4-FFF2-40B4-BE49-F238E27FC236}">
                <a16:creationId xmlns:a16="http://schemas.microsoft.com/office/drawing/2014/main" id="{68D59B97-DD73-7341-950B-F58C35D1BA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24159" y="201415"/>
            <a:ext cx="812800" cy="812800"/>
          </a:xfrm>
          <a:prstGeom prst="rect">
            <a:avLst/>
          </a:prstGeom>
        </p:spPr>
      </p:pic>
    </p:spTree>
    <p:extLst>
      <p:ext uri="{BB962C8B-B14F-4D97-AF65-F5344CB8AC3E}">
        <p14:creationId xmlns:p14="http://schemas.microsoft.com/office/powerpoint/2010/main" val="19283046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CF4156CE-3278-2949-B7F0-B7181ACDFF4C}"/>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3" name="Content Placeholder 2">
            <a:extLst>
              <a:ext uri="{FF2B5EF4-FFF2-40B4-BE49-F238E27FC236}">
                <a16:creationId xmlns:a16="http://schemas.microsoft.com/office/drawing/2014/main" id="{DB643594-441D-D747-956D-9FF9A228BB4D}"/>
              </a:ext>
            </a:extLst>
          </p:cNvPr>
          <p:cNvSpPr>
            <a:spLocks noGrp="1"/>
          </p:cNvSpPr>
          <p:nvPr>
            <p:ph idx="1"/>
          </p:nvPr>
        </p:nvSpPr>
        <p:spPr>
          <a:xfrm>
            <a:off x="677984" y="2102113"/>
            <a:ext cx="10515600" cy="4351338"/>
          </a:xfrm>
        </p:spPr>
        <p:txBody>
          <a:bodyPr/>
          <a:lstStyle/>
          <a:p>
            <a:pPr marL="0" indent="0" eaLnBrk="1" fontAlgn="auto" hangingPunct="1">
              <a:spcAft>
                <a:spcPts val="0"/>
              </a:spcAft>
              <a:buClr>
                <a:srgbClr val="333333"/>
              </a:buClr>
              <a:buNone/>
              <a:defRPr/>
            </a:pPr>
            <a:r>
              <a:rPr lang="en-US" sz="2000" b="1" dirty="0" err="1">
                <a:solidFill>
                  <a:schemeClr val="accent5">
                    <a:lumMod val="60000"/>
                    <a:lumOff val="40000"/>
                  </a:schemeClr>
                </a:solidFill>
                <a:latin typeface="Arial" panose="020B0604020202020204" pitchFamily="34" charset="0"/>
                <a:cs typeface="Arial" panose="020B0604020202020204" pitchFamily="34" charset="0"/>
              </a:rPr>
              <a:t>Consideraciones</a:t>
            </a:r>
            <a:r>
              <a:rPr lang="en-US" sz="2000" b="1" dirty="0">
                <a:solidFill>
                  <a:schemeClr val="accent5">
                    <a:lumMod val="60000"/>
                    <a:lumOff val="40000"/>
                  </a:schemeClr>
                </a:solidFill>
                <a:latin typeface="Arial" panose="020B0604020202020204" pitchFamily="34" charset="0"/>
                <a:cs typeface="Arial" panose="020B0604020202020204" pitchFamily="34" charset="0"/>
              </a:rPr>
              <a:t> </a:t>
            </a:r>
            <a:r>
              <a:rPr lang="en-US" sz="2000" b="1" dirty="0" err="1">
                <a:solidFill>
                  <a:schemeClr val="accent5">
                    <a:lumMod val="60000"/>
                    <a:lumOff val="40000"/>
                  </a:schemeClr>
                </a:solidFill>
                <a:latin typeface="Arial" panose="020B0604020202020204" pitchFamily="34" charset="0"/>
                <a:cs typeface="Arial" panose="020B0604020202020204" pitchFamily="34" charset="0"/>
              </a:rPr>
              <a:t>importantes</a:t>
            </a:r>
            <a:r>
              <a:rPr lang="en-US" sz="2000" b="1" dirty="0">
                <a:solidFill>
                  <a:schemeClr val="accent5">
                    <a:lumMod val="60000"/>
                    <a:lumOff val="40000"/>
                  </a:schemeClr>
                </a:solidFill>
                <a:latin typeface="Arial" panose="020B0604020202020204" pitchFamily="34" charset="0"/>
                <a:cs typeface="Arial" panose="020B0604020202020204" pitchFamily="34" charset="0"/>
              </a:rPr>
              <a:t> para </a:t>
            </a:r>
            <a:r>
              <a:rPr lang="en-US" sz="2000" b="1" dirty="0" err="1">
                <a:solidFill>
                  <a:schemeClr val="accent5">
                    <a:lumMod val="60000"/>
                    <a:lumOff val="40000"/>
                  </a:schemeClr>
                </a:solidFill>
                <a:latin typeface="Arial" panose="020B0604020202020204" pitchFamily="34" charset="0"/>
                <a:cs typeface="Arial" panose="020B0604020202020204" pitchFamily="34" charset="0"/>
              </a:rPr>
              <a:t>realizar</a:t>
            </a:r>
            <a:r>
              <a:rPr lang="en-US" sz="2000" b="1" dirty="0">
                <a:solidFill>
                  <a:schemeClr val="accent5">
                    <a:lumMod val="60000"/>
                    <a:lumOff val="40000"/>
                  </a:schemeClr>
                </a:solidFill>
                <a:latin typeface="Arial" panose="020B0604020202020204" pitchFamily="34" charset="0"/>
                <a:cs typeface="Arial" panose="020B0604020202020204" pitchFamily="34" charset="0"/>
              </a:rPr>
              <a:t> un </a:t>
            </a:r>
            <a:r>
              <a:rPr lang="en-US" sz="2000" b="1" dirty="0" err="1">
                <a:solidFill>
                  <a:schemeClr val="accent5">
                    <a:lumMod val="60000"/>
                    <a:lumOff val="40000"/>
                  </a:schemeClr>
                </a:solidFill>
                <a:latin typeface="Arial" panose="020B0604020202020204" pitchFamily="34" charset="0"/>
                <a:cs typeface="Arial" panose="020B0604020202020204" pitchFamily="34" charset="0"/>
              </a:rPr>
              <a:t>análisis</a:t>
            </a:r>
            <a:r>
              <a:rPr lang="en-US" sz="2000" b="1" dirty="0">
                <a:solidFill>
                  <a:schemeClr val="accent5">
                    <a:lumMod val="60000"/>
                    <a:lumOff val="40000"/>
                  </a:schemeClr>
                </a:solidFill>
                <a:latin typeface="Arial" panose="020B0604020202020204" pitchFamily="34" charset="0"/>
                <a:cs typeface="Arial" panose="020B0604020202020204" pitchFamily="34" charset="0"/>
              </a:rPr>
              <a:t> de la </a:t>
            </a:r>
            <a:r>
              <a:rPr lang="en-US" sz="2000" b="1" dirty="0" err="1">
                <a:solidFill>
                  <a:schemeClr val="accent5">
                    <a:lumMod val="60000"/>
                    <a:lumOff val="40000"/>
                  </a:schemeClr>
                </a:solidFill>
                <a:latin typeface="Arial" panose="020B0604020202020204" pitchFamily="34" charset="0"/>
                <a:cs typeface="Arial" panose="020B0604020202020204" pitchFamily="34" charset="0"/>
              </a:rPr>
              <a:t>demanda</a:t>
            </a:r>
            <a:r>
              <a:rPr lang="en-US" sz="2000" b="1" dirty="0">
                <a:solidFill>
                  <a:schemeClr val="accent5">
                    <a:lumMod val="60000"/>
                    <a:lumOff val="40000"/>
                  </a:schemeClr>
                </a:solidFill>
                <a:latin typeface="Arial" panose="020B0604020202020204" pitchFamily="34" charset="0"/>
                <a:cs typeface="Arial" panose="020B0604020202020204" pitchFamily="34" charset="0"/>
              </a:rPr>
              <a:t> </a:t>
            </a:r>
            <a:r>
              <a:rPr lang="en-US" sz="2000" b="1" dirty="0" err="1">
                <a:solidFill>
                  <a:schemeClr val="accent5">
                    <a:lumMod val="60000"/>
                    <a:lumOff val="40000"/>
                  </a:schemeClr>
                </a:solidFill>
                <a:latin typeface="Arial" panose="020B0604020202020204" pitchFamily="34" charset="0"/>
                <a:cs typeface="Arial" panose="020B0604020202020204" pitchFamily="34" charset="0"/>
              </a:rPr>
              <a:t>energética</a:t>
            </a:r>
            <a:endParaRPr lang="en-ZA" sz="2000" b="1" dirty="0">
              <a:solidFill>
                <a:schemeClr val="accent5">
                  <a:lumMod val="60000"/>
                  <a:lumOff val="40000"/>
                </a:schemeClr>
              </a:solidFill>
              <a:latin typeface="Arial" panose="020B0604020202020204" pitchFamily="34" charset="0"/>
              <a:cs typeface="Arial" panose="020B0604020202020204" pitchFamily="34" charset="0"/>
            </a:endParaRPr>
          </a:p>
          <a:p>
            <a:pPr marL="342900" lvl="0" indent="-342900" eaLnBrk="1" fontAlgn="auto" hangingPunct="1">
              <a:spcAft>
                <a:spcPts val="0"/>
              </a:spcAft>
              <a:buClr>
                <a:srgbClr val="333333"/>
              </a:buClr>
              <a:defRPr/>
            </a:pPr>
            <a:r>
              <a:rPr lang="en-GB" sz="2000" dirty="0">
                <a:latin typeface="Arial" panose="020B0604020202020204" pitchFamily="34" charset="0"/>
                <a:cs typeface="Arial" panose="020B0604020202020204" pitchFamily="34" charset="0"/>
              </a:rPr>
              <a:t>La </a:t>
            </a:r>
            <a:r>
              <a:rPr lang="en-GB" sz="2000" dirty="0" err="1">
                <a:latin typeface="Arial" panose="020B0604020202020204" pitchFamily="34" charset="0"/>
                <a:cs typeface="Arial" panose="020B0604020202020204" pitchFamily="34" charset="0"/>
              </a:rPr>
              <a:t>disponibilidad</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datos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puede</a:t>
            </a:r>
            <a:r>
              <a:rPr lang="en-GB" sz="2000" dirty="0">
                <a:latin typeface="Arial" panose="020B0604020202020204" pitchFamily="34" charset="0"/>
                <a:cs typeface="Arial" panose="020B0604020202020204" pitchFamily="34" charset="0"/>
              </a:rPr>
              <a:t> ser </a:t>
            </a:r>
            <a:r>
              <a:rPr lang="en-GB" sz="2000" dirty="0" err="1">
                <a:latin typeface="Arial" panose="020B0604020202020204" pitchFamily="34" charset="0"/>
                <a:cs typeface="Arial" panose="020B0604020202020204" pitchFamily="34" charset="0"/>
              </a:rPr>
              <a:t>una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limitación</a:t>
            </a:r>
            <a:r>
              <a:rPr lang="en-GB" sz="2000" dirty="0">
                <a:latin typeface="Arial" panose="020B0604020202020204" pitchFamily="34" charset="0"/>
                <a:cs typeface="Arial" panose="020B0604020202020204" pitchFamily="34" charset="0"/>
              </a:rPr>
              <a:t> considerable para </a:t>
            </a:r>
            <a:r>
              <a:rPr lang="en-GB" sz="2000" dirty="0" err="1">
                <a:latin typeface="Arial" panose="020B0604020202020204" pitchFamily="34" charset="0"/>
                <a:cs typeface="Arial" panose="020B0604020202020204" pitchFamily="34" charset="0"/>
              </a:rPr>
              <a:t>el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análisis</a:t>
            </a:r>
            <a:endParaRPr lang="en-GB" sz="2000" dirty="0">
              <a:latin typeface="Arial" panose="020B0604020202020204" pitchFamily="34" charset="0"/>
              <a:cs typeface="Arial" panose="020B0604020202020204" pitchFamily="34" charset="0"/>
            </a:endParaRPr>
          </a:p>
          <a:p>
            <a:pPr marL="342900" lvl="0" indent="-342900" eaLnBrk="1" fontAlgn="auto" hangingPunct="1">
              <a:spcAft>
                <a:spcPts val="0"/>
              </a:spcAft>
              <a:buClr>
                <a:srgbClr val="333333"/>
              </a:buClr>
              <a:defRPr/>
            </a:pPr>
            <a:r>
              <a:rPr lang="en-GB" sz="2000" dirty="0">
                <a:latin typeface="Arial" panose="020B0604020202020204" pitchFamily="34" charset="0"/>
                <a:cs typeface="Arial" panose="020B0604020202020204" pitchFamily="34" charset="0"/>
              </a:rPr>
              <a:t>Los </a:t>
            </a:r>
            <a:r>
              <a:rPr lang="en-GB" sz="2000" dirty="0" err="1">
                <a:latin typeface="Arial" panose="020B0604020202020204" pitchFamily="34" charset="0"/>
                <a:cs typeface="Arial" panose="020B0604020202020204" pitchFamily="34" charset="0"/>
              </a:rPr>
              <a:t>cambios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rápidos</a:t>
            </a:r>
            <a:r>
              <a:rPr lang="en-GB" sz="2000" dirty="0">
                <a:latin typeface="Arial" panose="020B0604020202020204" pitchFamily="34" charset="0"/>
                <a:cs typeface="Arial" panose="020B0604020202020204" pitchFamily="34" charset="0"/>
              </a:rPr>
              <a:t> y </a:t>
            </a:r>
            <a:r>
              <a:rPr lang="en-GB" sz="2000" dirty="0" err="1">
                <a:latin typeface="Arial" panose="020B0604020202020204" pitchFamily="34" charset="0"/>
                <a:cs typeface="Arial" panose="020B0604020202020204" pitchFamily="34" charset="0"/>
              </a:rPr>
              <a:t>amplios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a:t>
            </a:r>
            <a:r>
              <a:rPr lang="en-GB" sz="2000" dirty="0">
                <a:latin typeface="Arial" panose="020B0604020202020204" pitchFamily="34" charset="0"/>
                <a:cs typeface="Arial" panose="020B0604020202020204" pitchFamily="34" charset="0"/>
              </a:rPr>
              <a:t> la </a:t>
            </a:r>
            <a:r>
              <a:rPr lang="en-GB" sz="2000" dirty="0" err="1">
                <a:latin typeface="Arial" panose="020B0604020202020204" pitchFamily="34" charset="0"/>
                <a:cs typeface="Arial" panose="020B0604020202020204" pitchFamily="34" charset="0"/>
              </a:rPr>
              <a:t>estructura</a:t>
            </a:r>
            <a:r>
              <a:rPr lang="en-GB" sz="2000" dirty="0">
                <a:latin typeface="Arial" panose="020B0604020202020204" pitchFamily="34" charset="0"/>
                <a:cs typeface="Arial" panose="020B0604020202020204" pitchFamily="34" charset="0"/>
              </a:rPr>
              <a:t> y </a:t>
            </a:r>
            <a:r>
              <a:rPr lang="en-GB" sz="2000" dirty="0" err="1">
                <a:latin typeface="Arial" panose="020B0604020202020204" pitchFamily="34" charset="0"/>
                <a:cs typeface="Arial" panose="020B0604020202020204" pitchFamily="34" charset="0"/>
              </a:rPr>
              <a:t>el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crecimiento</a:t>
            </a:r>
            <a:r>
              <a:rPr lang="en-GB" sz="2000" dirty="0">
                <a:latin typeface="Arial" panose="020B0604020202020204" pitchFamily="34" charset="0"/>
                <a:cs typeface="Arial" panose="020B0604020202020204" pitchFamily="34" charset="0"/>
              </a:rPr>
              <a:t> de la </a:t>
            </a:r>
            <a:r>
              <a:rPr lang="en-GB" sz="2000" dirty="0" err="1">
                <a:latin typeface="Arial" panose="020B0604020202020204" pitchFamily="34" charset="0"/>
                <a:cs typeface="Arial" panose="020B0604020202020204" pitchFamily="34" charset="0"/>
              </a:rPr>
              <a:t>economía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pueden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afectar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drásticamente</a:t>
            </a:r>
            <a:r>
              <a:rPr lang="en-GB" sz="2000" dirty="0">
                <a:latin typeface="Arial" panose="020B0604020202020204" pitchFamily="34" charset="0"/>
                <a:cs typeface="Arial" panose="020B0604020202020204" pitchFamily="34" charset="0"/>
              </a:rPr>
              <a:t> a la </a:t>
            </a:r>
            <a:r>
              <a:rPr lang="en-GB" sz="2000" dirty="0" err="1">
                <a:latin typeface="Arial" panose="020B0604020202020204" pitchFamily="34" charset="0"/>
                <a:cs typeface="Arial" panose="020B0604020202020204" pitchFamily="34" charset="0"/>
              </a:rPr>
              <a:t>demanda</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energía</a:t>
            </a:r>
            <a:endParaRPr lang="en-GB" sz="2000" dirty="0">
              <a:latin typeface="Arial" panose="020B0604020202020204" pitchFamily="34" charset="0"/>
              <a:cs typeface="Arial" panose="020B0604020202020204" pitchFamily="34" charset="0"/>
            </a:endParaRPr>
          </a:p>
          <a:p>
            <a:pPr marL="342900" lvl="0" indent="-342900" eaLnBrk="1" fontAlgn="auto" hangingPunct="1">
              <a:spcAft>
                <a:spcPts val="0"/>
              </a:spcAft>
              <a:buClr>
                <a:srgbClr val="333333"/>
              </a:buClr>
              <a:defRPr/>
            </a:pPr>
            <a:r>
              <a:rPr lang="en-GB" sz="2000" dirty="0">
                <a:latin typeface="Arial" panose="020B0604020202020204" pitchFamily="34" charset="0"/>
                <a:cs typeface="Arial" panose="020B0604020202020204" pitchFamily="34" charset="0"/>
              </a:rPr>
              <a:t>Los </a:t>
            </a:r>
            <a:r>
              <a:rPr lang="en-GB" sz="2000" dirty="0" err="1">
                <a:latin typeface="Arial" panose="020B0604020202020204" pitchFamily="34" charset="0"/>
                <a:cs typeface="Arial" panose="020B0604020202020204" pitchFamily="34" charset="0"/>
              </a:rPr>
              <a:t>avances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a:t>
            </a:r>
            <a:r>
              <a:rPr lang="en-GB" sz="2000" dirty="0">
                <a:latin typeface="Arial" panose="020B0604020202020204" pitchFamily="34" charset="0"/>
                <a:cs typeface="Arial" panose="020B0604020202020204" pitchFamily="34" charset="0"/>
              </a:rPr>
              <a:t> la </a:t>
            </a:r>
            <a:r>
              <a:rPr lang="en-GB" sz="2000" dirty="0" err="1">
                <a:latin typeface="Arial" panose="020B0604020202020204" pitchFamily="34" charset="0"/>
                <a:cs typeface="Arial" panose="020B0604020202020204" pitchFamily="34" charset="0"/>
              </a:rPr>
              <a:t>disponibilidad</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rendimiento</a:t>
            </a:r>
            <a:r>
              <a:rPr lang="en-GB" sz="2000" dirty="0">
                <a:latin typeface="Arial" panose="020B0604020202020204" pitchFamily="34" charset="0"/>
                <a:cs typeface="Arial" panose="020B0604020202020204" pitchFamily="34" charset="0"/>
              </a:rPr>
              <a:t> y </a:t>
            </a:r>
            <a:r>
              <a:rPr lang="en-GB" sz="2000" dirty="0" err="1">
                <a:latin typeface="Arial" panose="020B0604020202020204" pitchFamily="34" charset="0"/>
                <a:cs typeface="Arial" panose="020B0604020202020204" pitchFamily="34" charset="0"/>
              </a:rPr>
              <a:t>el</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coste</a:t>
            </a:r>
            <a:r>
              <a:rPr lang="en-GB" sz="2000" dirty="0">
                <a:latin typeface="Arial" panose="020B0604020202020204" pitchFamily="34" charset="0"/>
                <a:cs typeface="Arial" panose="020B0604020202020204" pitchFamily="34" charset="0"/>
              </a:rPr>
              <a:t> de la </a:t>
            </a:r>
            <a:r>
              <a:rPr lang="en-GB" sz="2000" dirty="0" err="1">
                <a:latin typeface="Arial" panose="020B0604020202020204" pitchFamily="34" charset="0"/>
                <a:cs typeface="Arial" panose="020B0604020202020204" pitchFamily="34" charset="0"/>
              </a:rPr>
              <a:t>tecnología</a:t>
            </a:r>
            <a:r>
              <a:rPr lang="en-GB" sz="2000" dirty="0">
                <a:latin typeface="Arial" panose="020B0604020202020204" pitchFamily="34" charset="0"/>
                <a:cs typeface="Arial" panose="020B0604020202020204" pitchFamily="34" charset="0"/>
              </a:rPr>
              <a:t> que </a:t>
            </a:r>
            <a:r>
              <a:rPr lang="en-GB" sz="2000" dirty="0" err="1">
                <a:latin typeface="Arial" panose="020B0604020202020204" pitchFamily="34" charset="0"/>
                <a:cs typeface="Arial" panose="020B0604020202020204" pitchFamily="34" charset="0"/>
              </a:rPr>
              <a:t>utiliza</a:t>
            </a:r>
            <a:r>
              <a:rPr lang="en-GB" sz="2000" dirty="0">
                <a:latin typeface="Arial" panose="020B0604020202020204" pitchFamily="34" charset="0"/>
                <a:cs typeface="Arial" panose="020B0604020202020204" pitchFamily="34" charset="0"/>
              </a:rPr>
              <a:t> la </a:t>
            </a:r>
            <a:r>
              <a:rPr lang="en-GB" sz="2000" dirty="0" err="1">
                <a:latin typeface="Arial" panose="020B0604020202020204" pitchFamily="34" charset="0"/>
                <a:cs typeface="Arial" panose="020B0604020202020204" pitchFamily="34" charset="0"/>
              </a:rPr>
              <a:t>energía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pueden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afectar</a:t>
            </a:r>
            <a:r>
              <a:rPr lang="en-GB" sz="2000" dirty="0">
                <a:latin typeface="Arial" panose="020B0604020202020204" pitchFamily="34" charset="0"/>
                <a:cs typeface="Arial" panose="020B0604020202020204" pitchFamily="34" charset="0"/>
              </a:rPr>
              <a:t> de forma </a:t>
            </a:r>
            <a:r>
              <a:rPr lang="en-GB" sz="2000" dirty="0" err="1">
                <a:latin typeface="Arial" panose="020B0604020202020204" pitchFamily="34" charset="0"/>
                <a:cs typeface="Arial" panose="020B0604020202020204" pitchFamily="34" charset="0"/>
              </a:rPr>
              <a:t>drástica</a:t>
            </a:r>
            <a:r>
              <a:rPr lang="en-GB" sz="2000" dirty="0">
                <a:latin typeface="Arial" panose="020B0604020202020204" pitchFamily="34" charset="0"/>
                <a:cs typeface="Arial" panose="020B0604020202020204" pitchFamily="34" charset="0"/>
              </a:rPr>
              <a:t> a la </a:t>
            </a:r>
            <a:r>
              <a:rPr lang="en-GB" sz="2000" dirty="0" err="1">
                <a:latin typeface="Arial" panose="020B0604020202020204" pitchFamily="34" charset="0"/>
                <a:cs typeface="Arial" panose="020B0604020202020204" pitchFamily="34" charset="0"/>
              </a:rPr>
              <a:t>demanda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energética</a:t>
            </a:r>
            <a:endParaRPr lang="en-GB" sz="2000" dirty="0">
              <a:latin typeface="Arial" panose="020B0604020202020204" pitchFamily="34" charset="0"/>
              <a:cs typeface="Arial" panose="020B0604020202020204" pitchFamily="34" charset="0"/>
            </a:endParaRPr>
          </a:p>
          <a:p>
            <a:pPr marL="342900" lvl="0" indent="-342900" eaLnBrk="1" fontAlgn="auto" hangingPunct="1">
              <a:spcAft>
                <a:spcPts val="0"/>
              </a:spcAft>
              <a:buClr>
                <a:srgbClr val="333333"/>
              </a:buClr>
              <a:defRPr/>
            </a:pPr>
            <a:r>
              <a:rPr lang="en-GB" sz="2000" dirty="0">
                <a:latin typeface="Arial" panose="020B0604020202020204" pitchFamily="34" charset="0"/>
                <a:cs typeface="Arial" panose="020B0604020202020204" pitchFamily="34" charset="0"/>
              </a:rPr>
              <a:t>Los </a:t>
            </a:r>
            <a:r>
              <a:rPr lang="en-GB" sz="2000" dirty="0" err="1">
                <a:latin typeface="Arial" panose="020B0604020202020204" pitchFamily="34" charset="0"/>
                <a:cs typeface="Arial" panose="020B0604020202020204" pitchFamily="34" charset="0"/>
              </a:rPr>
              <a:t>cálculos</a:t>
            </a:r>
            <a:r>
              <a:rPr lang="en-GB" sz="2000" dirty="0">
                <a:latin typeface="Arial" panose="020B0604020202020204" pitchFamily="34" charset="0"/>
                <a:cs typeface="Arial" panose="020B0604020202020204" pitchFamily="34" charset="0"/>
              </a:rPr>
              <a:t> de la </a:t>
            </a:r>
            <a:r>
              <a:rPr lang="en-GB" sz="2000" dirty="0" err="1">
                <a:latin typeface="Arial" panose="020B0604020202020204" pitchFamily="34" charset="0"/>
                <a:cs typeface="Arial" panose="020B0604020202020204" pitchFamily="34" charset="0"/>
              </a:rPr>
              <a:t>demanda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energética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futura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siempre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tienen</a:t>
            </a:r>
            <a:r>
              <a:rPr lang="en-GB" sz="2000" dirty="0">
                <a:latin typeface="Arial" panose="020B0604020202020204" pitchFamily="34" charset="0"/>
                <a:cs typeface="Arial" panose="020B0604020202020204" pitchFamily="34" charset="0"/>
              </a:rPr>
              <a:t> un </a:t>
            </a:r>
            <a:r>
              <a:rPr lang="en-GB" sz="2000" dirty="0" err="1">
                <a:latin typeface="Arial" panose="020B0604020202020204" pitchFamily="34" charset="0"/>
                <a:cs typeface="Arial" panose="020B0604020202020204" pitchFamily="34" charset="0"/>
              </a:rPr>
              <a:t>grado</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incertidumbre</a:t>
            </a:r>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2" name="Title 10">
            <a:extLst>
              <a:ext uri="{FF2B5EF4-FFF2-40B4-BE49-F238E27FC236}">
                <a16:creationId xmlns:a16="http://schemas.microsoft.com/office/drawing/2014/main" id="{B7D59BC7-D1F8-4EF4-A275-F9790285CC0E}"/>
              </a:ext>
            </a:extLst>
          </p:cNvPr>
          <p:cNvSpPr txBox="1">
            <a:spLocks/>
          </p:cNvSpPr>
          <p:nvPr/>
        </p:nvSpPr>
        <p:spPr>
          <a:xfrm>
            <a:off x="677984" y="446208"/>
            <a:ext cx="861674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Clase 5.3 Enfoques descendente y ascendente</a:t>
            </a:r>
          </a:p>
        </p:txBody>
      </p:sp>
      <p:sp>
        <p:nvSpPr>
          <p:cNvPr id="7" name="Oval 6">
            <a:extLst>
              <a:ext uri="{FF2B5EF4-FFF2-40B4-BE49-F238E27FC236}">
                <a16:creationId xmlns:a16="http://schemas.microsoft.com/office/drawing/2014/main" id="{2D684BCB-0B53-DF4A-AFCC-9E44396880CD}"/>
              </a:ext>
            </a:extLst>
          </p:cNvPr>
          <p:cNvSpPr/>
          <p:nvPr/>
        </p:nvSpPr>
        <p:spPr>
          <a:xfrm>
            <a:off x="9946716" y="33318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7.mp3" descr="Track7_Lecture5_Slide17.mp3">
            <a:hlinkClick r:id="" action="ppaction://media"/>
            <a:extLst>
              <a:ext uri="{FF2B5EF4-FFF2-40B4-BE49-F238E27FC236}">
                <a16:creationId xmlns:a16="http://schemas.microsoft.com/office/drawing/2014/main" id="{91165B55-89B0-0744-9BFD-084CDA0C41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18081" y="404549"/>
            <a:ext cx="812800" cy="812800"/>
          </a:xfrm>
          <a:prstGeom prst="rect">
            <a:avLst/>
          </a:prstGeom>
        </p:spPr>
      </p:pic>
    </p:spTree>
    <p:extLst>
      <p:ext uri="{BB962C8B-B14F-4D97-AF65-F5344CB8AC3E}">
        <p14:creationId xmlns:p14="http://schemas.microsoft.com/office/powerpoint/2010/main" val="20964473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9251" y="172420"/>
            <a:ext cx="848571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Conferencia 5.4 Introducción al MAED</a:t>
            </a:r>
          </a:p>
        </p:txBody>
      </p:sp>
      <p:sp>
        <p:nvSpPr>
          <p:cNvPr id="3" name="Content Placeholder 2">
            <a:extLst>
              <a:ext uri="{FF2B5EF4-FFF2-40B4-BE49-F238E27FC236}">
                <a16:creationId xmlns:a16="http://schemas.microsoft.com/office/drawing/2014/main" id="{C11ED95A-5E66-F84F-B969-E21DBB9EC2A8}"/>
              </a:ext>
            </a:extLst>
          </p:cNvPr>
          <p:cNvSpPr>
            <a:spLocks noGrp="1"/>
          </p:cNvSpPr>
          <p:nvPr>
            <p:ph idx="1"/>
          </p:nvPr>
        </p:nvSpPr>
        <p:spPr>
          <a:xfrm>
            <a:off x="911571" y="1536205"/>
            <a:ext cx="9526103" cy="4351338"/>
          </a:xfrm>
        </p:spPr>
        <p:txBody>
          <a:bodyPr/>
          <a:lstStyle/>
          <a:p>
            <a:pPr marL="0" indent="0" eaLnBrk="1" fontAlgn="auto" hangingPunct="1">
              <a:lnSpc>
                <a:spcPct val="100000"/>
              </a:lnSpc>
              <a:spcBef>
                <a:spcPts val="700"/>
              </a:spcBef>
              <a:spcAft>
                <a:spcPts val="0"/>
              </a:spcAft>
              <a:buClr>
                <a:srgbClr val="333333"/>
              </a:buClr>
              <a:buNone/>
              <a:defRPr/>
            </a:pPr>
            <a:r>
              <a:rPr lang="en-ZA" sz="2000" b="1" dirty="0">
                <a:solidFill>
                  <a:schemeClr val="accent5">
                    <a:lumMod val="60000"/>
                    <a:lumOff val="40000"/>
                  </a:schemeClr>
                </a:solidFill>
                <a:latin typeface="Arial" panose="020B0604020202020204" pitchFamily="34" charset="0"/>
                <a:cs typeface="Arial" panose="020B0604020202020204" pitchFamily="34" charset="0"/>
              </a:rPr>
              <a:t>MAED: Modelo de análisis de la demanda energética</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pPr marL="0" lvl="0" indent="0" eaLnBrk="1" fontAlgn="auto" hangingPunct="1">
              <a:lnSpc>
                <a:spcPct val="100000"/>
              </a:lnSpc>
              <a:spcBef>
                <a:spcPts val="700"/>
              </a:spcBef>
              <a:spcAft>
                <a:spcPts val="0"/>
              </a:spcAft>
              <a:buClr>
                <a:srgbClr val="333333"/>
              </a:buClr>
              <a:buNone/>
              <a:defRPr/>
            </a:pPr>
            <a:r>
              <a:rPr lang="en-GB" sz="2000" b="1" dirty="0">
                <a:latin typeface="Arial" panose="020B0604020202020204" pitchFamily="34" charset="0"/>
                <a:cs typeface="Arial" panose="020B0604020202020204" pitchFamily="34" charset="0"/>
              </a:rPr>
              <a:t>El enfoque utilizado en MAED se basa en:</a:t>
            </a:r>
          </a:p>
          <a:p>
            <a:pPr marL="342900" lvl="0" indent="-342900" eaLnBrk="1" fontAlgn="auto" hangingPunct="1">
              <a:lnSpc>
                <a:spcPct val="100000"/>
              </a:lnSpc>
              <a:spcBef>
                <a:spcPts val="700"/>
              </a:spcBef>
              <a:spcAft>
                <a:spcPts val="0"/>
              </a:spcAft>
              <a:buClr>
                <a:srgbClr val="333333"/>
              </a:buClr>
              <a:defRPr/>
            </a:pPr>
            <a:r>
              <a:rPr lang="en-GB" sz="2000" dirty="0">
                <a:latin typeface="Arial" panose="020B0604020202020204" pitchFamily="34" charset="0"/>
                <a:cs typeface="Arial" panose="020B0604020202020204" pitchFamily="34" charset="0"/>
              </a:rPr>
              <a:t>Modelo de simulación (no de optimización)</a:t>
            </a:r>
          </a:p>
          <a:p>
            <a:pPr marL="342900" lvl="0" indent="-342900" eaLnBrk="1" fontAlgn="auto" hangingPunct="1">
              <a:lnSpc>
                <a:spcPct val="100000"/>
              </a:lnSpc>
              <a:spcBef>
                <a:spcPts val="700"/>
              </a:spcBef>
              <a:spcAft>
                <a:spcPts val="0"/>
              </a:spcAft>
              <a:buClr>
                <a:srgbClr val="333333"/>
              </a:buClr>
              <a:defRPr/>
            </a:pPr>
            <a:r>
              <a:rPr lang="en-GB" sz="2000" dirty="0">
                <a:latin typeface="Arial" panose="020B0604020202020204" pitchFamily="34" charset="0"/>
                <a:cs typeface="Arial" panose="020B0604020202020204" pitchFamily="34" charset="0"/>
              </a:rPr>
              <a:t>Enfoque ascendente, de escenarios (no econométrico)</a:t>
            </a:r>
          </a:p>
          <a:p>
            <a:pPr marL="0" lvl="0" indent="0" eaLnBrk="1" fontAlgn="auto" hangingPunct="1">
              <a:lnSpc>
                <a:spcPct val="100000"/>
              </a:lnSpc>
              <a:spcBef>
                <a:spcPts val="700"/>
              </a:spcBef>
              <a:spcAft>
                <a:spcPts val="0"/>
              </a:spcAft>
              <a:buClr>
                <a:srgbClr val="333333"/>
              </a:buClr>
              <a:buNone/>
              <a:defRPr/>
            </a:pPr>
            <a:r>
              <a:rPr lang="en-GB" sz="2000" i="1" dirty="0">
                <a:latin typeface="Arial" panose="020B0604020202020204" pitchFamily="34" charset="0"/>
                <a:cs typeface="Arial" panose="020B0604020202020204" pitchFamily="34" charset="0"/>
              </a:rPr>
              <a:t>El MAED utiliza un enfoque de escenarios (es decir, qué [pasaría] si...). Esta es una de las principales ventajas del modelo, ya que permite analizar:</a:t>
            </a:r>
          </a:p>
          <a:p>
            <a:pPr marL="342900" lvl="0" indent="-342900" eaLnBrk="1" fontAlgn="auto" hangingPunct="1">
              <a:lnSpc>
                <a:spcPct val="100000"/>
              </a:lnSpc>
              <a:spcBef>
                <a:spcPts val="700"/>
              </a:spcBef>
              <a:spcAft>
                <a:spcPts val="0"/>
              </a:spcAft>
              <a:buClr>
                <a:srgbClr val="333333"/>
              </a:buClr>
              <a:defRPr/>
            </a:pPr>
            <a:r>
              <a:rPr lang="en-GB" sz="2000" dirty="0">
                <a:latin typeface="Arial" panose="020B0604020202020204" pitchFamily="34" charset="0"/>
                <a:cs typeface="Arial" panose="020B0604020202020204" pitchFamily="34" charset="0"/>
              </a:rPr>
              <a:t>Diferentes políticas de desarrollo socioeconómico para el país;</a:t>
            </a:r>
          </a:p>
          <a:p>
            <a:pPr marL="342900" lvl="0" indent="-342900" eaLnBrk="1" fontAlgn="auto" hangingPunct="1">
              <a:lnSpc>
                <a:spcPct val="100000"/>
              </a:lnSpc>
              <a:spcBef>
                <a:spcPts val="700"/>
              </a:spcBef>
              <a:spcAft>
                <a:spcPts val="0"/>
              </a:spcAft>
              <a:buClr>
                <a:srgbClr val="333333"/>
              </a:buClr>
              <a:defRPr/>
            </a:pPr>
            <a:r>
              <a:rPr lang="en-GB" sz="2000" dirty="0">
                <a:latin typeface="Arial" panose="020B0604020202020204" pitchFamily="34" charset="0"/>
                <a:cs typeface="Arial" panose="020B0604020202020204" pitchFamily="34" charset="0"/>
              </a:rPr>
              <a:t>Políticas alternativas para el uso de la energía;</a:t>
            </a:r>
          </a:p>
          <a:p>
            <a:pPr marL="342900" lvl="0" indent="-342900" eaLnBrk="1" fontAlgn="auto" hangingPunct="1">
              <a:lnSpc>
                <a:spcPct val="100000"/>
              </a:lnSpc>
              <a:spcBef>
                <a:spcPts val="700"/>
              </a:spcBef>
              <a:spcAft>
                <a:spcPts val="0"/>
              </a:spcAft>
              <a:buClr>
                <a:srgbClr val="333333"/>
              </a:buClr>
              <a:defRPr/>
            </a:pPr>
            <a:r>
              <a:rPr lang="en-GB" sz="2000" dirty="0">
                <a:latin typeface="Arial" panose="020B0604020202020204" pitchFamily="34" charset="0"/>
                <a:cs typeface="Arial" panose="020B0604020202020204" pitchFamily="34" charset="0"/>
              </a:rPr>
              <a:t>Impacto del desarrollo tecnológico; y</a:t>
            </a:r>
          </a:p>
          <a:p>
            <a:pPr marL="342900" lvl="0" indent="-342900" eaLnBrk="1" fontAlgn="auto" hangingPunct="1">
              <a:lnSpc>
                <a:spcPct val="100000"/>
              </a:lnSpc>
              <a:spcBef>
                <a:spcPts val="700"/>
              </a:spcBef>
              <a:spcAft>
                <a:spcPts val="0"/>
              </a:spcAft>
              <a:buClr>
                <a:srgbClr val="333333"/>
              </a:buClr>
              <a:defRPr/>
            </a:pPr>
            <a:r>
              <a:rPr lang="en-GB" sz="2000" dirty="0">
                <a:latin typeface="Arial" panose="020B0604020202020204" pitchFamily="34" charset="0"/>
                <a:cs typeface="Arial" panose="020B0604020202020204" pitchFamily="34" charset="0"/>
              </a:rPr>
              <a:t>Efecto de los cambios en el estilo de vida de la sociedad.</a:t>
            </a:r>
          </a:p>
          <a:p>
            <a:pPr marL="0" indent="0" eaLnBrk="1" fontAlgn="auto" hangingPunct="1">
              <a:lnSpc>
                <a:spcPct val="100000"/>
              </a:lnSpc>
              <a:spcBef>
                <a:spcPts val="700"/>
              </a:spcBef>
              <a:spcAft>
                <a:spcPts val="0"/>
              </a:spcAft>
              <a:buClr>
                <a:srgbClr val="333333"/>
              </a:buClr>
              <a:buNone/>
              <a:defRPr/>
            </a:pPr>
            <a:r>
              <a:rPr lang="en-GB" sz="2000" i="1" dirty="0">
                <a:latin typeface="Arial" panose="020B0604020202020204" pitchFamily="34" charset="0"/>
                <a:cs typeface="Arial" panose="020B0604020202020204" pitchFamily="34" charset="0"/>
              </a:rPr>
              <a:t>A través de los diferentes escenarios, estos modelos intentan captar diferentes trayectorias de desarrollo y las influencias de la aplicación de diversas políticas.</a:t>
            </a:r>
          </a:p>
          <a:p>
            <a:pPr marL="0" indent="0" eaLnBrk="1" fontAlgn="auto" hangingPunct="1">
              <a:lnSpc>
                <a:spcPct val="100000"/>
              </a:lnSpc>
              <a:spcBef>
                <a:spcPts val="700"/>
              </a:spcBef>
              <a:spcAft>
                <a:spcPts val="0"/>
              </a:spcAft>
              <a:buClr>
                <a:srgbClr val="333333"/>
              </a:buClr>
              <a:buNone/>
              <a:defRPr/>
            </a:pPr>
            <a:endParaRPr lang="en-GB" sz="2000" i="1">
              <a:latin typeface="Arial" panose="020B0604020202020204" pitchFamily="34" charset="0"/>
              <a:cs typeface="Arial" panose="020B0604020202020204" pitchFamily="34" charset="0"/>
            </a:endParaRPr>
          </a:p>
          <a:p>
            <a:pPr>
              <a:lnSpc>
                <a:spcPct val="100000"/>
              </a:lnSpc>
              <a:spcBef>
                <a:spcPts val="700"/>
              </a:spcBef>
            </a:pPr>
            <a:endParaRPr lang="en-GB">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A5F55DE9-174B-4043-97F5-63D94940D331}"/>
              </a:ext>
            </a:extLst>
          </p:cNvPr>
          <p:cNvSpPr/>
          <p:nvPr/>
        </p:nvSpPr>
        <p:spPr>
          <a:xfrm>
            <a:off x="10117128" y="2903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8.mp3" descr="Track7_Lecture5_Slide18.mp3">
            <a:hlinkClick r:id="" action="ppaction://media"/>
            <a:extLst>
              <a:ext uri="{FF2B5EF4-FFF2-40B4-BE49-F238E27FC236}">
                <a16:creationId xmlns:a16="http://schemas.microsoft.com/office/drawing/2014/main" id="{39A70236-890F-B146-9923-44AC5C9823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88493" y="361703"/>
            <a:ext cx="812800" cy="812800"/>
          </a:xfrm>
          <a:prstGeom prst="rect">
            <a:avLst/>
          </a:prstGeom>
        </p:spPr>
      </p:pic>
    </p:spTree>
    <p:extLst>
      <p:ext uri="{BB962C8B-B14F-4D97-AF65-F5344CB8AC3E}">
        <p14:creationId xmlns:p14="http://schemas.microsoft.com/office/powerpoint/2010/main" val="31463736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Content Placeholder 13">
            <a:extLst>
              <a:ext uri="{FF2B5EF4-FFF2-40B4-BE49-F238E27FC236}">
                <a16:creationId xmlns:a16="http://schemas.microsoft.com/office/drawing/2014/main" id="{03185FAB-C7F6-934A-8560-A88B462022A8}"/>
              </a:ext>
            </a:extLst>
          </p:cNvPr>
          <p:cNvSpPr txBox="1">
            <a:spLocks/>
          </p:cNvSpPr>
          <p:nvPr/>
        </p:nvSpPr>
        <p:spPr>
          <a:xfrm>
            <a:off x="887215" y="2150297"/>
            <a:ext cx="10626498" cy="388236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a:buFont typeface="Arial" panose="020B0604020202020204" pitchFamily="34" charset="0"/>
              <a:buChar char="•"/>
            </a:pPr>
            <a:endParaRPr lang="en-GB" sz="1800">
              <a:solidFill>
                <a:prstClr val="black"/>
              </a:solidFill>
              <a:latin typeface="Open Sans" panose="020B0606030504020204" pitchFamily="34" charset="0"/>
            </a:endParaRPr>
          </a:p>
        </p:txBody>
      </p:sp>
      <p:sp>
        <p:nvSpPr>
          <p:cNvPr id="3" name="Content Placeholder 2">
            <a:extLst>
              <a:ext uri="{FF2B5EF4-FFF2-40B4-BE49-F238E27FC236}">
                <a16:creationId xmlns:a16="http://schemas.microsoft.com/office/drawing/2014/main" id="{FB5AF680-6420-7940-AAF2-C51B0211CFA7}"/>
              </a:ext>
            </a:extLst>
          </p:cNvPr>
          <p:cNvSpPr>
            <a:spLocks noGrp="1"/>
          </p:cNvSpPr>
          <p:nvPr>
            <p:ph idx="1"/>
          </p:nvPr>
        </p:nvSpPr>
        <p:spPr>
          <a:xfrm>
            <a:off x="926617" y="1515232"/>
            <a:ext cx="10515600" cy="4351338"/>
          </a:xfrm>
        </p:spPr>
        <p:txBody>
          <a:bodyPr/>
          <a:lstStyle/>
          <a:p>
            <a:pPr marL="0" indent="0" eaLnBrk="1" fontAlgn="auto" hangingPunct="1">
              <a:lnSpc>
                <a:spcPct val="100000"/>
              </a:lnSpc>
              <a:spcAft>
                <a:spcPts val="0"/>
              </a:spcAft>
              <a:buClr>
                <a:srgbClr val="333333"/>
              </a:buClr>
              <a:buNone/>
              <a:defRPr/>
            </a:pPr>
            <a:r>
              <a:rPr lang="en-ZA" sz="2000" b="1" dirty="0">
                <a:solidFill>
                  <a:schemeClr val="accent5">
                    <a:lumMod val="60000"/>
                    <a:lumOff val="40000"/>
                  </a:schemeClr>
                </a:solidFill>
                <a:latin typeface="Arial" panose="020B0604020202020204" pitchFamily="34" charset="0"/>
                <a:cs typeface="Arial" panose="020B0604020202020204" pitchFamily="34" charset="0"/>
              </a:rPr>
              <a:t>El modelo MAED utiliza el enfoque ascendente </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pPr marL="482600" indent="-482600" eaLnBrk="1" fontAlgn="auto" hangingPunct="1">
              <a:lnSpc>
                <a:spcPct val="100000"/>
              </a:lnSpc>
              <a:spcAft>
                <a:spcPts val="0"/>
              </a:spcAft>
              <a:buClr>
                <a:srgbClr val="333333"/>
              </a:buClr>
              <a:buNone/>
              <a:defRPr/>
            </a:pPr>
            <a:r>
              <a:rPr lang="en-GB" sz="2000" dirty="0">
                <a:latin typeface="Arial" panose="020B0604020202020204" pitchFamily="34" charset="0"/>
                <a:cs typeface="Arial" panose="020B0604020202020204" pitchFamily="34" charset="0"/>
              </a:rPr>
              <a:t>→ A partir de la evolución de la demanda de energía útil de cada subsector para construir la evolución de la demanda de energía final total.</a:t>
            </a:r>
          </a:p>
          <a:p>
            <a:pPr marL="0" lvl="0" indent="0" eaLnBrk="1" fontAlgn="auto" hangingPunct="1">
              <a:lnSpc>
                <a:spcPct val="100000"/>
              </a:lnSpc>
              <a:spcAft>
                <a:spcPts val="0"/>
              </a:spcAft>
              <a:buClr>
                <a:srgbClr val="333333"/>
              </a:buClr>
              <a:buNone/>
              <a:defRPr/>
            </a:pPr>
            <a:r>
              <a:rPr lang="en-GB" sz="2000" dirty="0">
                <a:latin typeface="Arial" panose="020B0604020202020204" pitchFamily="34" charset="0"/>
                <a:cs typeface="Arial" panose="020B0604020202020204" pitchFamily="34" charset="0"/>
              </a:rPr>
              <a:t>Los modelos de escenarios y usos finales ascendentes son los más apropiados para el análisis y las proyecciones de la demanda energética a medio y largo plazo. Son capaces de:</a:t>
            </a:r>
          </a:p>
          <a:p>
            <a:pPr marL="342900" lvl="0" indent="-342900" eaLnBrk="1" fontAlgn="auto" hangingPunct="1">
              <a:lnSpc>
                <a:spcPct val="100000"/>
              </a:lnSpc>
              <a:spcAft>
                <a:spcPts val="0"/>
              </a:spcAft>
              <a:buClr>
                <a:srgbClr val="333333"/>
              </a:buClr>
              <a:defRPr/>
            </a:pPr>
            <a:r>
              <a:rPr lang="en-GB" sz="2000" b="1" dirty="0">
                <a:latin typeface="Arial" panose="020B0604020202020204" pitchFamily="34" charset="0"/>
                <a:cs typeface="Arial" panose="020B0604020202020204" pitchFamily="34" charset="0"/>
              </a:rPr>
              <a:t>Considerar </a:t>
            </a:r>
            <a:r>
              <a:rPr lang="en-GB" sz="2000" dirty="0">
                <a:latin typeface="Arial" panose="020B0604020202020204" pitchFamily="34" charset="0"/>
                <a:cs typeface="Arial" panose="020B0604020202020204" pitchFamily="34" charset="0"/>
              </a:rPr>
              <a:t>la diversidad de procesos y tecnologías reales de uso de la energía;</a:t>
            </a:r>
          </a:p>
          <a:p>
            <a:pPr marL="342900" indent="-342900" eaLnBrk="1" fontAlgn="auto" hangingPunct="1">
              <a:lnSpc>
                <a:spcPct val="100000"/>
              </a:lnSpc>
              <a:spcAft>
                <a:spcPts val="0"/>
              </a:spcAft>
              <a:buClr>
                <a:srgbClr val="333333"/>
              </a:buClr>
              <a:defRPr/>
            </a:pPr>
            <a:r>
              <a:rPr lang="en-GB" sz="2000" b="1" dirty="0">
                <a:latin typeface="Arial" panose="020B0604020202020204" pitchFamily="34" charset="0"/>
                <a:cs typeface="Arial" panose="020B0604020202020204" pitchFamily="34" charset="0"/>
              </a:rPr>
              <a:t>Incluir la </a:t>
            </a:r>
            <a:r>
              <a:rPr lang="en-GB" sz="2000" dirty="0">
                <a:latin typeface="Arial" panose="020B0604020202020204" pitchFamily="34" charset="0"/>
                <a:cs typeface="Arial" panose="020B0604020202020204" pitchFamily="34" charset="0"/>
              </a:rPr>
              <a:t>división rural-urbana y las actividades informales; y</a:t>
            </a:r>
          </a:p>
          <a:p>
            <a:pPr marL="342900" lvl="0" indent="-342900" eaLnBrk="1" fontAlgn="auto" hangingPunct="1">
              <a:lnSpc>
                <a:spcPct val="100000"/>
              </a:lnSpc>
              <a:spcAft>
                <a:spcPts val="0"/>
              </a:spcAft>
              <a:buClr>
                <a:srgbClr val="333333"/>
              </a:buClr>
              <a:defRPr/>
            </a:pPr>
            <a:r>
              <a:rPr lang="en-GB" sz="2000" b="1" dirty="0">
                <a:latin typeface="Arial" panose="020B0604020202020204" pitchFamily="34" charset="0"/>
                <a:cs typeface="Arial" panose="020B0604020202020204" pitchFamily="34" charset="0"/>
              </a:rPr>
              <a:t>Captar los </a:t>
            </a:r>
            <a:r>
              <a:rPr lang="en-GB" sz="2000" dirty="0">
                <a:latin typeface="Arial" panose="020B0604020202020204" pitchFamily="34" charset="0"/>
                <a:cs typeface="Arial" panose="020B0604020202020204" pitchFamily="34" charset="0"/>
              </a:rPr>
              <a:t>cambios estructurales y los nuevos desarrollos tecnológicos.</a:t>
            </a:r>
          </a:p>
          <a:p>
            <a:pPr lvl="0">
              <a:lnSpc>
                <a:spcPct val="100000"/>
              </a:lnSpc>
            </a:pPr>
            <a:endParaRPr lang="en-GB" sz="2000" dirty="0">
              <a:latin typeface="Arial" panose="020B0604020202020204" pitchFamily="34" charset="0"/>
              <a:cs typeface="Arial" panose="020B0604020202020204" pitchFamily="34" charset="0"/>
            </a:endParaRPr>
          </a:p>
          <a:p>
            <a:pPr lvl="0">
              <a:lnSpc>
                <a:spcPct val="100000"/>
              </a:lnSpc>
            </a:pPr>
            <a:endParaRPr lang="en-GB" sz="2000" dirty="0">
              <a:latin typeface="Arial" panose="020B0604020202020204" pitchFamily="34" charset="0"/>
              <a:cs typeface="Arial" panose="020B0604020202020204" pitchFamily="34" charset="0"/>
            </a:endParaRPr>
          </a:p>
          <a:p>
            <a:pPr lvl="0">
              <a:lnSpc>
                <a:spcPct val="100000"/>
              </a:lnSpc>
            </a:pPr>
            <a:endParaRPr lang="en-GB" sz="2000" dirty="0">
              <a:latin typeface="Arial" panose="020B0604020202020204" pitchFamily="34" charset="0"/>
              <a:cs typeface="Arial" panose="020B0604020202020204" pitchFamily="34" charset="0"/>
            </a:endParaRPr>
          </a:p>
          <a:p>
            <a:pPr marL="285750" lvl="0" indent="-285750">
              <a:lnSpc>
                <a:spcPct val="100000"/>
              </a:lnSpc>
            </a:pPr>
            <a:endParaRPr lang="en-GB" sz="2000" dirty="0">
              <a:latin typeface="Arial" panose="020B0604020202020204" pitchFamily="34" charset="0"/>
              <a:cs typeface="Arial" panose="020B0604020202020204" pitchFamily="34" charset="0"/>
            </a:endParaRPr>
          </a:p>
          <a:p>
            <a:pPr>
              <a:lnSpc>
                <a:spcPct val="100000"/>
              </a:lnSpc>
            </a:pPr>
            <a:endParaRPr lang="en-GB" sz="2000" dirty="0">
              <a:latin typeface="Arial" panose="020B0604020202020204" pitchFamily="34" charset="0"/>
              <a:cs typeface="Arial" panose="020B0604020202020204" pitchFamily="34" charset="0"/>
            </a:endParaRPr>
          </a:p>
        </p:txBody>
      </p:sp>
      <p:sp>
        <p:nvSpPr>
          <p:cNvPr id="2" name="Title 10">
            <a:extLst>
              <a:ext uri="{FF2B5EF4-FFF2-40B4-BE49-F238E27FC236}">
                <a16:creationId xmlns:a16="http://schemas.microsoft.com/office/drawing/2014/main" id="{482CB9F7-733B-4676-A71E-6CBE118EF240}"/>
              </a:ext>
            </a:extLst>
          </p:cNvPr>
          <p:cNvSpPr txBox="1">
            <a:spLocks/>
          </p:cNvSpPr>
          <p:nvPr/>
        </p:nvSpPr>
        <p:spPr>
          <a:xfrm>
            <a:off x="859252" y="172420"/>
            <a:ext cx="87756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Conferencia 5.4 Introducción al MAED</a:t>
            </a:r>
          </a:p>
        </p:txBody>
      </p:sp>
      <p:sp>
        <p:nvSpPr>
          <p:cNvPr id="7" name="Oval 6">
            <a:extLst>
              <a:ext uri="{FF2B5EF4-FFF2-40B4-BE49-F238E27FC236}">
                <a16:creationId xmlns:a16="http://schemas.microsoft.com/office/drawing/2014/main" id="{F540FF17-AAFE-F342-A189-A4FF24DEFB3C}"/>
              </a:ext>
            </a:extLst>
          </p:cNvPr>
          <p:cNvSpPr/>
          <p:nvPr/>
        </p:nvSpPr>
        <p:spPr>
          <a:xfrm>
            <a:off x="10435682" y="3034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9.mp3" descr="Track7_Lecture5_Slide19.mp3">
            <a:hlinkClick r:id="" action="ppaction://media"/>
            <a:extLst>
              <a:ext uri="{FF2B5EF4-FFF2-40B4-BE49-F238E27FC236}">
                <a16:creationId xmlns:a16="http://schemas.microsoft.com/office/drawing/2014/main" id="{B95641B8-946F-C143-8F14-F57F9D20C3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5682" y="374843"/>
            <a:ext cx="812800" cy="812800"/>
          </a:xfrm>
          <a:prstGeom prst="rect">
            <a:avLst/>
          </a:prstGeom>
        </p:spPr>
      </p:pic>
    </p:spTree>
    <p:extLst>
      <p:ext uri="{BB962C8B-B14F-4D97-AF65-F5344CB8AC3E}">
        <p14:creationId xmlns:p14="http://schemas.microsoft.com/office/powerpoint/2010/main" val="4101952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648370" y="377556"/>
            <a:ext cx="8039650" cy="1325562"/>
          </a:xfrm>
        </p:spPr>
        <p:txBody>
          <a:bodyPr lIns="121900" tIns="121900" rIns="121900" bIns="121900" rtlCol="0"/>
          <a:lstStyle/>
          <a:p>
            <a:pPr eaLnBrk="1" fontAlgn="auto" hangingPunct="1">
              <a:defRPr/>
            </a:pPr>
            <a:r>
              <a:rPr lang="en-GB" dirty="0">
                <a:latin typeface="Arial" panose="020B0604020202020204" pitchFamily="34" charset="0"/>
                <a:ea typeface="+mn-ea"/>
                <a:cs typeface="Arial" panose="020B0604020202020204" pitchFamily="34" charset="0"/>
              </a:rPr>
              <a:t>Resultados de aprendizaje previstos (OIT)</a:t>
            </a:r>
          </a:p>
        </p:txBody>
      </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t>2</a:t>
            </a:fld>
            <a:endParaRPr lang="en-US" altLang="en-US" sz="1400" b="1">
              <a:solidFill>
                <a:schemeClr val="bg1"/>
              </a:solidFill>
              <a:latin typeface="Open Sans ExtraBold"/>
              <a:ea typeface="Open Sans ExtraBold"/>
              <a:cs typeface="Open Sans ExtraBold"/>
            </a:endParaRPr>
          </a:p>
        </p:txBody>
      </p:sp>
      <p:grpSp>
        <p:nvGrpSpPr>
          <p:cNvPr id="2" name="Google Shape;101;p15">
            <a:extLst>
              <a:ext uri="{FF2B5EF4-FFF2-40B4-BE49-F238E27FC236}">
                <a16:creationId xmlns:a16="http://schemas.microsoft.com/office/drawing/2014/main" id="{F7FC3E95-31C9-49E2-9B30-A474079A9CE0}"/>
              </a:ext>
            </a:extLst>
          </p:cNvPr>
          <p:cNvGrpSpPr/>
          <p:nvPr/>
        </p:nvGrpSpPr>
        <p:grpSpPr>
          <a:xfrm>
            <a:off x="6948865" y="1578528"/>
            <a:ext cx="4196748" cy="3538984"/>
            <a:chOff x="5517950" y="1528650"/>
            <a:chExt cx="2898300" cy="2447800"/>
          </a:xfrm>
        </p:grpSpPr>
        <p:sp>
          <p:nvSpPr>
            <p:cNvPr id="14" name="Google Shape;102;p15">
              <a:extLst>
                <a:ext uri="{FF2B5EF4-FFF2-40B4-BE49-F238E27FC236}">
                  <a16:creationId xmlns:a16="http://schemas.microsoft.com/office/drawing/2014/main" id="{AFF86D99-4A12-4E2E-A1E4-701A18B987E1}"/>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a:rPr>
                <a:t>5.1. Modelos de sistemas energéticos</a:t>
              </a:r>
              <a:endParaRPr sz="1600">
                <a:latin typeface="Open Sans"/>
              </a:endParaRPr>
            </a:p>
          </p:txBody>
        </p:sp>
        <p:sp>
          <p:nvSpPr>
            <p:cNvPr id="15" name="Google Shape;103;p15">
              <a:extLst>
                <a:ext uri="{FF2B5EF4-FFF2-40B4-BE49-F238E27FC236}">
                  <a16:creationId xmlns:a16="http://schemas.microsoft.com/office/drawing/2014/main" id="{6A987B5E-E6C9-4B5F-8DCA-ABA250E2D90C}"/>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a:rPr>
                <a:t>5.2. Escenarios</a:t>
              </a:r>
              <a:endParaRPr sz="1600">
                <a:latin typeface="Open Sans"/>
              </a:endParaRPr>
            </a:p>
          </p:txBody>
        </p:sp>
        <p:sp>
          <p:nvSpPr>
            <p:cNvPr id="16" name="Google Shape;104;p15">
              <a:extLst>
                <a:ext uri="{FF2B5EF4-FFF2-40B4-BE49-F238E27FC236}">
                  <a16:creationId xmlns:a16="http://schemas.microsoft.com/office/drawing/2014/main" id="{5E3AA63D-661C-43A7-98AF-CB7D337E63C9}"/>
                </a:ext>
              </a:extLst>
            </p:cNvPr>
            <p:cNvSpPr/>
            <p:nvPr/>
          </p:nvSpPr>
          <p:spPr>
            <a:xfrm>
              <a:off x="5517950"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a:rPr>
                <a:t>5.3. Enfoques descendentes y ascendentes</a:t>
              </a:r>
              <a:endParaRPr sz="1600">
                <a:latin typeface="Open Sans"/>
              </a:endParaRPr>
            </a:p>
          </p:txBody>
        </p:sp>
        <p:sp>
          <p:nvSpPr>
            <p:cNvPr id="17" name="Google Shape;105;p15">
              <a:extLst>
                <a:ext uri="{FF2B5EF4-FFF2-40B4-BE49-F238E27FC236}">
                  <a16:creationId xmlns:a16="http://schemas.microsoft.com/office/drawing/2014/main" id="{071099DA-9D52-47CA-9C4F-C93B2454F3C0}"/>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a:rPr>
                <a:t>5.4. Introducción al MAED</a:t>
              </a:r>
              <a:endParaRPr sz="1600">
                <a:latin typeface="Open Sans"/>
              </a:endParaRPr>
            </a:p>
          </p:txBody>
        </p:sp>
        <p:cxnSp>
          <p:nvCxnSpPr>
            <p:cNvPr id="18" name="Google Shape;106;p15">
              <a:extLst>
                <a:ext uri="{FF2B5EF4-FFF2-40B4-BE49-F238E27FC236}">
                  <a16:creationId xmlns:a16="http://schemas.microsoft.com/office/drawing/2014/main" id="{3A756369-6EC2-406C-A5DC-079246390CDC}"/>
                </a:ext>
              </a:extLst>
            </p:cNvPr>
            <p:cNvCxnSpPr>
              <a:stCxn id="23" idx="2"/>
              <a:endCxn id="24" idx="0"/>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7;p15">
              <a:extLst>
                <a:ext uri="{FF2B5EF4-FFF2-40B4-BE49-F238E27FC236}">
                  <a16:creationId xmlns:a16="http://schemas.microsoft.com/office/drawing/2014/main" id="{E192F5D2-8ECC-417F-9E1E-6B8555DCBDA2}"/>
                </a:ext>
              </a:extLst>
            </p:cNvPr>
            <p:cNvCxnSpPr>
              <a:stCxn id="24" idx="2"/>
              <a:endCxn id="25" idx="0"/>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0" name="Google Shape;108;p15">
              <a:extLst>
                <a:ext uri="{FF2B5EF4-FFF2-40B4-BE49-F238E27FC236}">
                  <a16:creationId xmlns:a16="http://schemas.microsoft.com/office/drawing/2014/main" id="{35E284F5-C2FF-41A2-A695-EDC757A3809B}"/>
                </a:ext>
              </a:extLst>
            </p:cNvPr>
            <p:cNvCxnSpPr>
              <a:stCxn id="25" idx="2"/>
              <a:endCxn id="26" idx="0"/>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648370" y="1711094"/>
            <a:ext cx="5814071" cy="4262298"/>
          </a:xfrm>
        </p:spPr>
        <p:txBody>
          <a:bodyPr/>
          <a:lstStyle/>
          <a:p>
            <a:pPr marL="0">
              <a:spcBef>
                <a:spcPts val="1000"/>
              </a:spcBef>
              <a:spcAft>
                <a:spcPct val="0"/>
              </a:spcAft>
            </a:pPr>
            <a:r>
              <a:rPr lang="en-GB" b="1" dirty="0">
                <a:solidFill>
                  <a:schemeClr val="accent5">
                    <a:lumMod val="60000"/>
                    <a:lumOff val="40000"/>
                  </a:schemeClr>
                </a:solidFill>
                <a:latin typeface="Arial" panose="020B0604020202020204" pitchFamily="34" charset="0"/>
                <a:ea typeface="+mn-ea"/>
                <a:cs typeface="Arial" panose="020B0604020202020204" pitchFamily="34" charset="0"/>
              </a:rPr>
              <a:t>Al final de la conferencia, usted:</a:t>
            </a:r>
            <a:endParaRPr lang="en-US" b="1" dirty="0">
              <a:solidFill>
                <a:schemeClr val="accent5">
                  <a:lumMod val="60000"/>
                  <a:lumOff val="40000"/>
                </a:schemeClr>
              </a:solidFill>
              <a:latin typeface="Arial" panose="020B0604020202020204" pitchFamily="34" charset="0"/>
              <a:ea typeface="+mn-ea"/>
              <a:cs typeface="Arial" panose="020B0604020202020204" pitchFamily="34" charset="0"/>
            </a:endParaRPr>
          </a:p>
          <a:p>
            <a:pPr marL="342900" indent="-342900" eaLnBrk="1" fontAlgn="auto" hangingPunct="1">
              <a:spcBef>
                <a:spcPts val="10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OIT1: conocer los tipos de sistemas energéticos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modelos de sistemas energéticos</a:t>
            </a:r>
            <a:endParaRPr lang="en-US" dirty="0">
              <a:latin typeface="Arial" panose="020B0604020202020204" pitchFamily="34" charset="0"/>
              <a:cs typeface="Arial" panose="020B0604020202020204" pitchFamily="34" charset="0"/>
            </a:endParaRPr>
          </a:p>
          <a:p>
            <a:pPr marL="342900" indent="-342900" eaLnBrk="1" fontAlgn="auto" hangingPunct="1">
              <a:spcBef>
                <a:spcPts val="10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OIT2: ser consciente del uso de escenarios</a:t>
            </a:r>
            <a:endParaRPr lang="en-US" dirty="0">
              <a:latin typeface="Arial" panose="020B0604020202020204" pitchFamily="34" charset="0"/>
              <a:cs typeface="Arial" panose="020B0604020202020204" pitchFamily="34" charset="0"/>
            </a:endParaRPr>
          </a:p>
          <a:p>
            <a:pPr marL="342900" indent="-342900" eaLnBrk="1" fontAlgn="auto" hangingPunct="1">
              <a:spcBef>
                <a:spcPts val="10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OIT3: comprender los enfoques descendente y ascendente</a:t>
            </a:r>
            <a:endParaRPr lang="en-US" dirty="0">
              <a:latin typeface="Arial" panose="020B0604020202020204" pitchFamily="34" charset="0"/>
              <a:cs typeface="Arial" panose="020B0604020202020204" pitchFamily="34" charset="0"/>
            </a:endParaRPr>
          </a:p>
          <a:p>
            <a:pPr marL="342900" indent="-342900" eaLnBrk="1" fontAlgn="auto" hangingPunct="1">
              <a:spcBef>
                <a:spcPts val="10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OIT4: haber tenido una introducción al modelo MAED</a:t>
            </a:r>
          </a:p>
        </p:txBody>
      </p:sp>
      <p:sp>
        <p:nvSpPr>
          <p:cNvPr id="13" name="Oval 12">
            <a:extLst>
              <a:ext uri="{FF2B5EF4-FFF2-40B4-BE49-F238E27FC236}">
                <a16:creationId xmlns:a16="http://schemas.microsoft.com/office/drawing/2014/main" id="{68904354-1C91-D74F-896B-F98690BFC8C2}"/>
              </a:ext>
            </a:extLst>
          </p:cNvPr>
          <p:cNvSpPr/>
          <p:nvPr/>
        </p:nvSpPr>
        <p:spPr>
          <a:xfrm>
            <a:off x="10476141" y="15617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5_Slide2.mp3" descr="Track7_Lecture5_Slide2.mp3">
            <a:hlinkClick r:id="" action="ppaction://media"/>
            <a:extLst>
              <a:ext uri="{FF2B5EF4-FFF2-40B4-BE49-F238E27FC236}">
                <a16:creationId xmlns:a16="http://schemas.microsoft.com/office/drawing/2014/main" id="{32318B72-67D8-CD45-8D57-D5284AFAF0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7506" y="227537"/>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6649"/>
            <a:ext cx="12192000" cy="6858000"/>
          </a:xfrm>
          <a:prstGeom prst="rect">
            <a:avLst/>
          </a:prstGeom>
        </p:spPr>
      </p:pic>
      <p:sp>
        <p:nvSpPr>
          <p:cNvPr id="20" name="Trapezium 19">
            <a:extLst>
              <a:ext uri="{FF2B5EF4-FFF2-40B4-BE49-F238E27FC236}">
                <a16:creationId xmlns:a16="http://schemas.microsoft.com/office/drawing/2014/main" id="{61920220-277C-CD49-90BF-6768BC500B52}"/>
              </a:ext>
            </a:extLst>
          </p:cNvPr>
          <p:cNvSpPr/>
          <p:nvPr/>
        </p:nvSpPr>
        <p:spPr>
          <a:xfrm>
            <a:off x="393700" y="3103979"/>
            <a:ext cx="4571999" cy="3030121"/>
          </a:xfrm>
          <a:prstGeom prst="trapezoid">
            <a:avLst>
              <a:gd name="adj" fmla="val 27515"/>
            </a:avLst>
          </a:prstGeom>
          <a:solidFill>
            <a:srgbClr val="D9D9D9">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71211" y="164202"/>
            <a:ext cx="896017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Conferencia 5.4 Introducción al MAED</a:t>
            </a:r>
          </a:p>
        </p:txBody>
      </p:sp>
      <p:graphicFrame>
        <p:nvGraphicFramePr>
          <p:cNvPr id="13" name="Diagram 12">
            <a:extLst>
              <a:ext uri="{FF2B5EF4-FFF2-40B4-BE49-F238E27FC236}">
                <a16:creationId xmlns:a16="http://schemas.microsoft.com/office/drawing/2014/main" id="{042006D2-EA64-7548-9A28-FD3FE8B22A57}"/>
              </a:ext>
            </a:extLst>
          </p:cNvPr>
          <p:cNvGraphicFramePr>
            <a:graphicFrameLocks noChangeAspect="1"/>
          </p:cNvGraphicFramePr>
          <p:nvPr>
            <p:extLst>
              <p:ext uri="{D42A27DB-BD31-4B8C-83A1-F6EECF244321}">
                <p14:modId xmlns:p14="http://schemas.microsoft.com/office/powerpoint/2010/main" val="3652249958"/>
              </p:ext>
            </p:extLst>
          </p:nvPr>
        </p:nvGraphicFramePr>
        <p:xfrm>
          <a:off x="1203345" y="2117490"/>
          <a:ext cx="9441874" cy="9864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5">
            <a:extLst>
              <a:ext uri="{FF2B5EF4-FFF2-40B4-BE49-F238E27FC236}">
                <a16:creationId xmlns:a16="http://schemas.microsoft.com/office/drawing/2014/main" id="{E66292EF-939F-ED41-8755-10C6B8C6E644}"/>
              </a:ext>
            </a:extLst>
          </p:cNvPr>
          <p:cNvSpPr txBox="1">
            <a:spLocks noChangeArrowheads="1"/>
          </p:cNvSpPr>
          <p:nvPr/>
        </p:nvSpPr>
        <p:spPr bwMode="auto">
          <a:xfrm>
            <a:off x="1203345" y="3489762"/>
            <a:ext cx="3392685" cy="243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1000"/>
              </a:spcBef>
              <a:spcAft>
                <a:spcPts val="0"/>
              </a:spcAft>
              <a:buClr>
                <a:srgbClr val="333333"/>
              </a:buClr>
              <a:defRPr/>
            </a:pPr>
            <a:r>
              <a:rPr lang="en-US" dirty="0" err="1">
                <a:latin typeface="Arial" panose="020B0604020202020204" pitchFamily="34" charset="0"/>
                <a:ea typeface="Open Sans" panose="020B0606030504020204" pitchFamily="34" charset="0"/>
                <a:cs typeface="Arial" panose="020B0604020202020204" pitchFamily="34" charset="0"/>
              </a:rPr>
              <a:t>Mejor</a:t>
            </a:r>
            <a:r>
              <a:rPr lang="en-US" dirty="0">
                <a:latin typeface="Arial" panose="020B0604020202020204" pitchFamily="34" charset="0"/>
                <a:ea typeface="Open Sans" panose="020B0606030504020204" pitchFamily="34" charset="0"/>
                <a:cs typeface="Arial" panose="020B0604020202020204" pitchFamily="34" charset="0"/>
              </a:rPr>
              <a:t> </a:t>
            </a:r>
            <a:r>
              <a:rPr lang="en-US" dirty="0" err="1">
                <a:latin typeface="Arial" panose="020B0604020202020204" pitchFamily="34" charset="0"/>
                <a:ea typeface="Open Sans" panose="020B0606030504020204" pitchFamily="34" charset="0"/>
                <a:cs typeface="Arial" panose="020B0604020202020204" pitchFamily="34" charset="0"/>
              </a:rPr>
              <a:t>ajuste</a:t>
            </a:r>
            <a:r>
              <a:rPr lang="en-US" dirty="0">
                <a:latin typeface="Arial" panose="020B0604020202020204" pitchFamily="34" charset="0"/>
                <a:ea typeface="Open Sans" panose="020B0606030504020204" pitchFamily="34" charset="0"/>
                <a:cs typeface="Arial" panose="020B0604020202020204" pitchFamily="34" charset="0"/>
              </a:rPr>
              <a:t> a </a:t>
            </a:r>
            <a:r>
              <a:rPr lang="en-US" b="1" dirty="0" err="1">
                <a:latin typeface="Arial" panose="020B0604020202020204" pitchFamily="34" charset="0"/>
                <a:ea typeface="Open Sans" panose="020B0606030504020204" pitchFamily="34" charset="0"/>
                <a:cs typeface="Arial" panose="020B0604020202020204" pitchFamily="34" charset="0"/>
              </a:rPr>
              <a:t>corto</a:t>
            </a:r>
            <a:r>
              <a:rPr lang="en-US" b="1" dirty="0">
                <a:latin typeface="Arial" panose="020B0604020202020204" pitchFamily="34" charset="0"/>
                <a:ea typeface="Open Sans" panose="020B0606030504020204" pitchFamily="34" charset="0"/>
                <a:cs typeface="Arial" panose="020B0604020202020204" pitchFamily="34" charset="0"/>
              </a:rPr>
              <a:t> </a:t>
            </a:r>
            <a:r>
              <a:rPr lang="en-US" b="1" dirty="0" err="1">
                <a:latin typeface="Arial" panose="020B0604020202020204" pitchFamily="34" charset="0"/>
                <a:ea typeface="Open Sans" panose="020B0606030504020204" pitchFamily="34" charset="0"/>
                <a:cs typeface="Arial" panose="020B0604020202020204" pitchFamily="34" charset="0"/>
              </a:rPr>
              <a:t>plazo</a:t>
            </a:r>
            <a:r>
              <a:rPr lang="en-US" dirty="0">
                <a:latin typeface="Arial" panose="020B0604020202020204" pitchFamily="34" charset="0"/>
                <a:ea typeface="Open Sans" panose="020B0606030504020204" pitchFamily="34" charset="0"/>
                <a:cs typeface="Arial" panose="020B0604020202020204" pitchFamily="34" charset="0"/>
              </a:rPr>
              <a:t>: </a:t>
            </a:r>
            <a:r>
              <a:rPr lang="en-US" dirty="0" err="1">
                <a:latin typeface="Arial" panose="020B0604020202020204" pitchFamily="34" charset="0"/>
                <a:ea typeface="Open Sans" panose="020B0606030504020204" pitchFamily="34" charset="0"/>
                <a:cs typeface="Arial" panose="020B0604020202020204" pitchFamily="34" charset="0"/>
              </a:rPr>
              <a:t>agregado</a:t>
            </a:r>
            <a:r>
              <a:rPr lang="en-US" dirty="0">
                <a:latin typeface="Arial" panose="020B0604020202020204" pitchFamily="34" charset="0"/>
                <a:ea typeface="Open Sans" panose="020B0606030504020204" pitchFamily="34" charset="0"/>
                <a:cs typeface="Arial" panose="020B0604020202020204" pitchFamily="34" charset="0"/>
              </a:rPr>
              <a:t> de </a:t>
            </a:r>
            <a:r>
              <a:rPr lang="en-US" dirty="0" err="1">
                <a:latin typeface="Arial" panose="020B0604020202020204" pitchFamily="34" charset="0"/>
                <a:ea typeface="Open Sans" panose="020B0606030504020204" pitchFamily="34" charset="0"/>
                <a:cs typeface="Arial" panose="020B0604020202020204" pitchFamily="34" charset="0"/>
              </a:rPr>
              <a:t>arriba</a:t>
            </a:r>
            <a:r>
              <a:rPr lang="en-US" dirty="0">
                <a:latin typeface="Arial" panose="020B0604020202020204" pitchFamily="34" charset="0"/>
                <a:ea typeface="Open Sans" panose="020B0606030504020204" pitchFamily="34" charset="0"/>
                <a:cs typeface="Arial" panose="020B0604020202020204" pitchFamily="34" charset="0"/>
              </a:rPr>
              <a:t> </a:t>
            </a:r>
            <a:r>
              <a:rPr lang="en-US" dirty="0" err="1">
                <a:latin typeface="Arial" panose="020B0604020202020204" pitchFamily="34" charset="0"/>
                <a:ea typeface="Open Sans" panose="020B0606030504020204" pitchFamily="34" charset="0"/>
                <a:cs typeface="Arial" panose="020B0604020202020204" pitchFamily="34" charset="0"/>
              </a:rPr>
              <a:t>abajo</a:t>
            </a:r>
            <a:r>
              <a:rPr lang="en-US" dirty="0">
                <a:latin typeface="Arial" panose="020B0604020202020204" pitchFamily="34" charset="0"/>
                <a:ea typeface="Open Sans" panose="020B0606030504020204" pitchFamily="34" charset="0"/>
                <a:cs typeface="Arial" panose="020B0604020202020204" pitchFamily="34" charset="0"/>
              </a:rPr>
              <a:t>. </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US" dirty="0">
                <a:latin typeface="Arial" panose="020B0604020202020204" pitchFamily="34" charset="0"/>
                <a:ea typeface="Open Sans" panose="020B0606030504020204" pitchFamily="34" charset="0"/>
                <a:cs typeface="Arial" panose="020B0604020202020204" pitchFamily="34" charset="0"/>
              </a:rPr>
              <a:t>La </a:t>
            </a:r>
            <a:r>
              <a:rPr lang="en-US" dirty="0" err="1">
                <a:latin typeface="Arial" panose="020B0604020202020204" pitchFamily="34" charset="0"/>
                <a:ea typeface="Open Sans" panose="020B0606030504020204" pitchFamily="34" charset="0"/>
                <a:cs typeface="Arial" panose="020B0604020202020204" pitchFamily="34" charset="0"/>
              </a:rPr>
              <a:t>estructura</a:t>
            </a:r>
            <a:r>
              <a:rPr lang="en-US" dirty="0">
                <a:latin typeface="Arial" panose="020B0604020202020204" pitchFamily="34" charset="0"/>
                <a:ea typeface="Open Sans" panose="020B0606030504020204" pitchFamily="34" charset="0"/>
                <a:cs typeface="Arial" panose="020B0604020202020204" pitchFamily="34" charset="0"/>
              </a:rPr>
              <a:t> </a:t>
            </a:r>
            <a:r>
              <a:rPr lang="en-US" dirty="0" err="1">
                <a:latin typeface="Arial" panose="020B0604020202020204" pitchFamily="34" charset="0"/>
                <a:ea typeface="Open Sans" panose="020B0606030504020204" pitchFamily="34" charset="0"/>
                <a:cs typeface="Arial" panose="020B0604020202020204" pitchFamily="34" charset="0"/>
              </a:rPr>
              <a:t>socioeconómica</a:t>
            </a:r>
            <a:r>
              <a:rPr lang="en-US" dirty="0">
                <a:latin typeface="Arial" panose="020B0604020202020204" pitchFamily="34" charset="0"/>
                <a:ea typeface="Open Sans" panose="020B0606030504020204" pitchFamily="34" charset="0"/>
                <a:cs typeface="Arial" panose="020B0604020202020204" pitchFamily="34" charset="0"/>
              </a:rPr>
              <a:t> de un </a:t>
            </a:r>
            <a:r>
              <a:rPr lang="en-US" dirty="0" err="1">
                <a:latin typeface="Arial" panose="020B0604020202020204" pitchFamily="34" charset="0"/>
                <a:ea typeface="Open Sans" panose="020B0606030504020204" pitchFamily="34" charset="0"/>
                <a:cs typeface="Arial" panose="020B0604020202020204" pitchFamily="34" charset="0"/>
              </a:rPr>
              <a:t>país</a:t>
            </a:r>
            <a:r>
              <a:rPr lang="en-US" dirty="0">
                <a:latin typeface="Arial" panose="020B0604020202020204" pitchFamily="34" charset="0"/>
                <a:ea typeface="Open Sans" panose="020B0606030504020204" pitchFamily="34" charset="0"/>
                <a:cs typeface="Arial" panose="020B0604020202020204" pitchFamily="34" charset="0"/>
              </a:rPr>
              <a:t> </a:t>
            </a:r>
            <a:br>
              <a:rPr lang="en-US" dirty="0">
                <a:latin typeface="Arial" panose="020B0604020202020204" pitchFamily="34" charset="0"/>
                <a:ea typeface="Open Sans" panose="020B0606030504020204" pitchFamily="34" charset="0"/>
                <a:cs typeface="Arial" panose="020B0604020202020204" pitchFamily="34" charset="0"/>
              </a:rPr>
            </a:br>
            <a:r>
              <a:rPr lang="en-US" dirty="0">
                <a:latin typeface="Arial" panose="020B0604020202020204" pitchFamily="34" charset="0"/>
                <a:ea typeface="Open Sans" panose="020B0606030504020204" pitchFamily="34" charset="0"/>
                <a:cs typeface="Arial" panose="020B0604020202020204" pitchFamily="34" charset="0"/>
              </a:rPr>
              <a:t>o </a:t>
            </a:r>
            <a:r>
              <a:rPr lang="en-US" dirty="0" err="1">
                <a:latin typeface="Arial" panose="020B0604020202020204" pitchFamily="34" charset="0"/>
                <a:ea typeface="Open Sans" panose="020B0606030504020204" pitchFamily="34" charset="0"/>
                <a:cs typeface="Arial" panose="020B0604020202020204" pitchFamily="34" charset="0"/>
              </a:rPr>
              <a:t>los</a:t>
            </a:r>
            <a:r>
              <a:rPr lang="en-US" dirty="0">
                <a:latin typeface="Arial" panose="020B0604020202020204" pitchFamily="34" charset="0"/>
                <a:ea typeface="Open Sans" panose="020B0606030504020204" pitchFamily="34" charset="0"/>
                <a:cs typeface="Arial" panose="020B0604020202020204" pitchFamily="34" charset="0"/>
              </a:rPr>
              <a:t> </a:t>
            </a:r>
            <a:r>
              <a:rPr lang="en-US" dirty="0" err="1">
                <a:latin typeface="Arial" panose="020B0604020202020204" pitchFamily="34" charset="0"/>
                <a:ea typeface="Open Sans" panose="020B0606030504020204" pitchFamily="34" charset="0"/>
                <a:cs typeface="Arial" panose="020B0604020202020204" pitchFamily="34" charset="0"/>
              </a:rPr>
              <a:t>hábitos</a:t>
            </a:r>
            <a:r>
              <a:rPr lang="en-US" dirty="0">
                <a:latin typeface="Arial" panose="020B0604020202020204" pitchFamily="34" charset="0"/>
                <a:ea typeface="Open Sans" panose="020B0606030504020204" pitchFamily="34" charset="0"/>
                <a:cs typeface="Arial" panose="020B0604020202020204" pitchFamily="34" charset="0"/>
              </a:rPr>
              <a:t> de </a:t>
            </a:r>
            <a:r>
              <a:rPr lang="en-US" dirty="0" err="1">
                <a:latin typeface="Arial" panose="020B0604020202020204" pitchFamily="34" charset="0"/>
                <a:ea typeface="Open Sans" panose="020B0606030504020204" pitchFamily="34" charset="0"/>
                <a:cs typeface="Arial" panose="020B0604020202020204" pitchFamily="34" charset="0"/>
              </a:rPr>
              <a:t>consumo</a:t>
            </a:r>
            <a:r>
              <a:rPr lang="en-US" dirty="0">
                <a:latin typeface="Arial" panose="020B0604020202020204" pitchFamily="34" charset="0"/>
                <a:ea typeface="Open Sans" panose="020B0606030504020204" pitchFamily="34" charset="0"/>
                <a:cs typeface="Arial" panose="020B0604020202020204" pitchFamily="34" charset="0"/>
              </a:rPr>
              <a:t> de </a:t>
            </a:r>
            <a:r>
              <a:rPr lang="en-US" dirty="0" err="1">
                <a:latin typeface="Arial" panose="020B0604020202020204" pitchFamily="34" charset="0"/>
                <a:ea typeface="Open Sans" panose="020B0606030504020204" pitchFamily="34" charset="0"/>
                <a:cs typeface="Arial" panose="020B0604020202020204" pitchFamily="34" charset="0"/>
              </a:rPr>
              <a:t>energía</a:t>
            </a:r>
            <a:r>
              <a:rPr lang="en-US" dirty="0">
                <a:latin typeface="Arial" panose="020B0604020202020204" pitchFamily="34" charset="0"/>
                <a:ea typeface="Open Sans" panose="020B0606030504020204" pitchFamily="34" charset="0"/>
                <a:cs typeface="Arial" panose="020B0604020202020204" pitchFamily="34" charset="0"/>
              </a:rPr>
              <a:t> de las personas no </a:t>
            </a:r>
            <a:r>
              <a:rPr lang="en-US" dirty="0" err="1">
                <a:latin typeface="Arial" panose="020B0604020202020204" pitchFamily="34" charset="0"/>
                <a:ea typeface="Open Sans" panose="020B0606030504020204" pitchFamily="34" charset="0"/>
                <a:cs typeface="Arial" panose="020B0604020202020204" pitchFamily="34" charset="0"/>
              </a:rPr>
              <a:t>pueden</a:t>
            </a:r>
            <a:r>
              <a:rPr lang="en-US" dirty="0">
                <a:latin typeface="Arial" panose="020B0604020202020204" pitchFamily="34" charset="0"/>
                <a:ea typeface="Open Sans" panose="020B0606030504020204" pitchFamily="34" charset="0"/>
                <a:cs typeface="Arial" panose="020B0604020202020204" pitchFamily="34" charset="0"/>
              </a:rPr>
              <a:t> </a:t>
            </a:r>
            <a:r>
              <a:rPr lang="en-US" dirty="0" err="1">
                <a:latin typeface="Arial" panose="020B0604020202020204" pitchFamily="34" charset="0"/>
                <a:ea typeface="Open Sans" panose="020B0606030504020204" pitchFamily="34" charset="0"/>
                <a:cs typeface="Arial" panose="020B0604020202020204" pitchFamily="34" charset="0"/>
              </a:rPr>
              <a:t>cambiar</a:t>
            </a:r>
            <a:r>
              <a:rPr lang="en-US" dirty="0">
                <a:latin typeface="Arial" panose="020B0604020202020204" pitchFamily="34" charset="0"/>
                <a:ea typeface="Open Sans" panose="020B0606030504020204" pitchFamily="34" charset="0"/>
                <a:cs typeface="Arial" panose="020B0604020202020204" pitchFamily="34" charset="0"/>
              </a:rPr>
              <a:t> </a:t>
            </a:r>
            <a:r>
              <a:rPr lang="en-US" dirty="0" err="1">
                <a:latin typeface="Arial" panose="020B0604020202020204" pitchFamily="34" charset="0"/>
                <a:ea typeface="Open Sans" panose="020B0606030504020204" pitchFamily="34" charset="0"/>
                <a:cs typeface="Arial" panose="020B0604020202020204" pitchFamily="34" charset="0"/>
              </a:rPr>
              <a:t>en</a:t>
            </a:r>
            <a:r>
              <a:rPr lang="en-US" dirty="0">
                <a:latin typeface="Arial" panose="020B0604020202020204" pitchFamily="34" charset="0"/>
                <a:ea typeface="Open Sans" panose="020B0606030504020204" pitchFamily="34" charset="0"/>
                <a:cs typeface="Arial" panose="020B0604020202020204" pitchFamily="34" charset="0"/>
              </a:rPr>
              <a:t> </a:t>
            </a:r>
            <a:r>
              <a:rPr lang="en-US" dirty="0" err="1">
                <a:latin typeface="Arial" panose="020B0604020202020204" pitchFamily="34" charset="0"/>
                <a:ea typeface="Open Sans" panose="020B0606030504020204" pitchFamily="34" charset="0"/>
                <a:cs typeface="Arial" panose="020B0604020202020204" pitchFamily="34" charset="0"/>
              </a:rPr>
              <a:t>pocos</a:t>
            </a:r>
            <a:r>
              <a:rPr lang="en-US" dirty="0">
                <a:latin typeface="Arial" panose="020B0604020202020204" pitchFamily="34" charset="0"/>
                <a:ea typeface="Open Sans" panose="020B0606030504020204" pitchFamily="34" charset="0"/>
                <a:cs typeface="Arial" panose="020B0604020202020204" pitchFamily="34" charset="0"/>
              </a:rPr>
              <a:t> meses.</a:t>
            </a:r>
            <a:endParaRPr lang="ru-RU" dirty="0">
              <a:latin typeface="Arial" panose="020B0604020202020204" pitchFamily="34" charset="0"/>
              <a:ea typeface="Open Sans" panose="020B0606030504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6E69192-E88B-A644-9A97-C9E93BAE0D22}"/>
              </a:ext>
            </a:extLst>
          </p:cNvPr>
          <p:cNvSpPr>
            <a:spLocks noGrp="1"/>
          </p:cNvSpPr>
          <p:nvPr>
            <p:ph idx="1"/>
          </p:nvPr>
        </p:nvSpPr>
        <p:spPr>
          <a:xfrm>
            <a:off x="838200" y="1474546"/>
            <a:ext cx="10515600" cy="701675"/>
          </a:xfrm>
        </p:spPr>
        <p:txBody>
          <a:bodyPr/>
          <a:lstStyle/>
          <a:p>
            <a:pPr marL="0" indent="0" eaLnBrk="1" fontAlgn="auto" hangingPunct="1">
              <a:spcAft>
                <a:spcPts val="0"/>
              </a:spcAft>
              <a:buClr>
                <a:srgbClr val="333333"/>
              </a:buClr>
              <a:buNone/>
              <a:defRPr/>
            </a:pPr>
            <a:r>
              <a:rPr lang="en-ZA" sz="2000" b="1" dirty="0">
                <a:solidFill>
                  <a:schemeClr val="accent5">
                    <a:lumMod val="60000"/>
                    <a:lumOff val="40000"/>
                  </a:schemeClr>
                </a:solidFill>
                <a:latin typeface="Arial" panose="020B0604020202020204" pitchFamily="34" charset="0"/>
                <a:cs typeface="Arial" panose="020B0604020202020204" pitchFamily="34" charset="0"/>
              </a:rPr>
              <a:t>El MAED es </a:t>
            </a:r>
            <a:r>
              <a:rPr lang="en-ZA" sz="2000" b="1" dirty="0" err="1">
                <a:solidFill>
                  <a:schemeClr val="accent5">
                    <a:lumMod val="60000"/>
                    <a:lumOff val="40000"/>
                  </a:schemeClr>
                </a:solidFill>
                <a:latin typeface="Arial" panose="020B0604020202020204" pitchFamily="34" charset="0"/>
                <a:cs typeface="Arial" panose="020B0604020202020204" pitchFamily="34" charset="0"/>
              </a:rPr>
              <a:t>aplicable</a:t>
            </a:r>
            <a:r>
              <a:rPr lang="en-ZA" sz="2000" b="1" dirty="0">
                <a:solidFill>
                  <a:schemeClr val="accent5">
                    <a:lumMod val="60000"/>
                    <a:lumOff val="40000"/>
                  </a:schemeClr>
                </a:solidFill>
                <a:latin typeface="Arial" panose="020B0604020202020204" pitchFamily="34" charset="0"/>
                <a:cs typeface="Arial" panose="020B0604020202020204" pitchFamily="34" charset="0"/>
              </a:rPr>
              <a:t> a la </a:t>
            </a:r>
            <a:r>
              <a:rPr lang="en-ZA" sz="2000" b="1" dirty="0" err="1">
                <a:solidFill>
                  <a:schemeClr val="accent5">
                    <a:lumMod val="60000"/>
                    <a:lumOff val="40000"/>
                  </a:schemeClr>
                </a:solidFill>
                <a:latin typeface="Arial" panose="020B0604020202020204" pitchFamily="34" charset="0"/>
                <a:cs typeface="Arial" panose="020B0604020202020204" pitchFamily="34" charset="0"/>
              </a:rPr>
              <a:t>planificación</a:t>
            </a:r>
            <a:r>
              <a:rPr lang="en-ZA" sz="2000" b="1" dirty="0">
                <a:solidFill>
                  <a:schemeClr val="accent5">
                    <a:lumMod val="60000"/>
                    <a:lumOff val="40000"/>
                  </a:schemeClr>
                </a:solidFill>
                <a:latin typeface="Arial" panose="020B0604020202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cs typeface="Arial" panose="020B0604020202020204" pitchFamily="34" charset="0"/>
              </a:rPr>
              <a:t>energética</a:t>
            </a:r>
            <a:r>
              <a:rPr lang="en-ZA" sz="2000" b="1" dirty="0">
                <a:solidFill>
                  <a:schemeClr val="accent5">
                    <a:lumMod val="60000"/>
                    <a:lumOff val="40000"/>
                  </a:schemeClr>
                </a:solidFill>
                <a:latin typeface="Arial" panose="020B0604020202020204" pitchFamily="34" charset="0"/>
                <a:cs typeface="Arial" panose="020B0604020202020204" pitchFamily="34" charset="0"/>
              </a:rPr>
              <a:t> a medio y largo </a:t>
            </a:r>
            <a:r>
              <a:rPr lang="en-ZA" sz="2000" b="1" dirty="0" err="1">
                <a:solidFill>
                  <a:schemeClr val="accent5">
                    <a:lumMod val="60000"/>
                    <a:lumOff val="40000"/>
                  </a:schemeClr>
                </a:solidFill>
                <a:latin typeface="Arial" panose="020B0604020202020204" pitchFamily="34" charset="0"/>
                <a:cs typeface="Arial" panose="020B0604020202020204" pitchFamily="34" charset="0"/>
              </a:rPr>
              <a:t>plazo</a:t>
            </a:r>
            <a:endParaRPr lang="en-ZA" sz="2000" b="1" dirty="0">
              <a:solidFill>
                <a:schemeClr val="accent5">
                  <a:lumMod val="60000"/>
                  <a:lumOff val="40000"/>
                </a:schemeClr>
              </a:solidFill>
              <a:latin typeface="Arial" panose="020B0604020202020204" pitchFamily="34" charset="0"/>
              <a:cs typeface="Arial" panose="020B0604020202020204" pitchFamily="34" charset="0"/>
            </a:endParaRPr>
          </a:p>
          <a:p>
            <a:pPr lvl="3"/>
            <a:endParaRPr lang="en-GB" dirty="0">
              <a:latin typeface="Arial" panose="020B0604020202020204" pitchFamily="34" charset="0"/>
              <a:cs typeface="Arial" panose="020B0604020202020204" pitchFamily="34" charset="0"/>
            </a:endParaRPr>
          </a:p>
        </p:txBody>
      </p:sp>
      <p:sp>
        <p:nvSpPr>
          <p:cNvPr id="21" name="Trapezium 20">
            <a:extLst>
              <a:ext uri="{FF2B5EF4-FFF2-40B4-BE49-F238E27FC236}">
                <a16:creationId xmlns:a16="http://schemas.microsoft.com/office/drawing/2014/main" id="{36387556-2748-1B44-894F-9D7819064576}"/>
              </a:ext>
            </a:extLst>
          </p:cNvPr>
          <p:cNvSpPr/>
          <p:nvPr/>
        </p:nvSpPr>
        <p:spPr>
          <a:xfrm>
            <a:off x="6304175" y="3103979"/>
            <a:ext cx="4571999" cy="3030121"/>
          </a:xfrm>
          <a:prstGeom prst="trapezoid">
            <a:avLst>
              <a:gd name="adj" fmla="val 24581"/>
            </a:avLst>
          </a:prstGeom>
          <a:solidFill>
            <a:srgbClr val="C0000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5">
            <a:extLst>
              <a:ext uri="{FF2B5EF4-FFF2-40B4-BE49-F238E27FC236}">
                <a16:creationId xmlns:a16="http://schemas.microsoft.com/office/drawing/2014/main" id="{F166396C-A247-9C4E-9B8A-6E291EF59D72}"/>
              </a:ext>
            </a:extLst>
          </p:cNvPr>
          <p:cNvSpPr txBox="1">
            <a:spLocks noChangeArrowheads="1"/>
          </p:cNvSpPr>
          <p:nvPr/>
        </p:nvSpPr>
        <p:spPr bwMode="auto">
          <a:xfrm>
            <a:off x="7066174" y="3766722"/>
            <a:ext cx="3048000" cy="188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marR="0" lvl="0" algn="l" rtl="0">
              <a:lnSpc>
                <a:spcPct val="100000"/>
              </a:lnSpc>
              <a:spcBef>
                <a:spcPts val="0"/>
              </a:spcBef>
              <a:spcAft>
                <a:spcPts val="0"/>
              </a:spcAft>
            </a:defPPr>
            <a:lvl1pPr algn="ctr" eaLnBrk="1" hangingPunct="1">
              <a:defRPr>
                <a:solidFill>
                  <a:schemeClr val="bg2"/>
                </a:solidFill>
                <a:latin typeface="Calibri" panose="020F0502020204030204" pitchFamily="34" charset="0"/>
                <a:cs typeface="Calibri" panose="020F0502020204030204" pitchFamily="34"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fontAlgn="auto">
              <a:spcBef>
                <a:spcPts val="1000"/>
              </a:spcBef>
              <a:spcAft>
                <a:spcPts val="0"/>
              </a:spcAft>
              <a:buClr>
                <a:srgbClr val="333333"/>
              </a:buClr>
              <a:defRPr/>
            </a:pPr>
            <a:r>
              <a:rPr lang="en-US" dirty="0">
                <a:solidFill>
                  <a:schemeClr val="tx1"/>
                </a:solidFill>
                <a:latin typeface="Arial" panose="020B0604020202020204" pitchFamily="34" charset="0"/>
                <a:ea typeface="Open Sans" panose="020B0606030504020204" pitchFamily="34" charset="0"/>
                <a:cs typeface="Arial" panose="020B0604020202020204" pitchFamily="34" charset="0"/>
              </a:rPr>
              <a:t>Mejor ajuste a </a:t>
            </a:r>
            <a:r>
              <a:rPr lang="en-US" b="1" dirty="0">
                <a:solidFill>
                  <a:schemeClr val="tx1"/>
                </a:solidFill>
                <a:latin typeface="Arial" panose="020B0604020202020204" pitchFamily="34" charset="0"/>
                <a:ea typeface="Open Sans" panose="020B0606030504020204" pitchFamily="34" charset="0"/>
                <a:cs typeface="Arial" panose="020B0604020202020204" pitchFamily="34" charset="0"/>
              </a:rPr>
              <a:t>largo plazo</a:t>
            </a:r>
            <a:r>
              <a:rPr lang="en-US" dirty="0">
                <a:solidFill>
                  <a:schemeClr val="tx1"/>
                </a:solidFill>
                <a:latin typeface="Arial" panose="020B0604020202020204" pitchFamily="34" charset="0"/>
                <a:ea typeface="Open Sans" panose="020B0606030504020204" pitchFamily="34" charset="0"/>
                <a:cs typeface="Arial" panose="020B0604020202020204" pitchFamily="34" charset="0"/>
              </a:rPr>
              <a:t>: desagregado Bottom up. </a:t>
            </a:r>
          </a:p>
          <a:p>
            <a:pPr marL="342900" indent="-342900" algn="l" fontAlgn="auto">
              <a:spcBef>
                <a:spcPts val="1000"/>
              </a:spcBef>
              <a:spcAft>
                <a:spcPts val="0"/>
              </a:spcAft>
              <a:buClr>
                <a:srgbClr val="333333"/>
              </a:buClr>
              <a:buFont typeface="Arial" panose="020B0604020202020204" pitchFamily="34" charset="0"/>
              <a:buChar char="•"/>
              <a:defRPr/>
            </a:pPr>
            <a:r>
              <a:rPr lang="en-US" dirty="0">
                <a:solidFill>
                  <a:schemeClr val="tx1"/>
                </a:solidFill>
                <a:latin typeface="Arial" panose="020B0604020202020204" pitchFamily="34" charset="0"/>
                <a:ea typeface="Open Sans" panose="020B0606030504020204" pitchFamily="34" charset="0"/>
                <a:cs typeface="Arial" panose="020B0604020202020204" pitchFamily="34" charset="0"/>
              </a:rPr>
              <a:t>El desarrollo de </a:t>
            </a:r>
            <a:br>
              <a:rPr lang="en-US" dirty="0">
                <a:latin typeface="Arial" panose="020B0604020202020204" pitchFamily="34" charset="0"/>
                <a:ea typeface="Open Sans" panose="020B0606030504020204" pitchFamily="34" charset="0"/>
                <a:cs typeface="Arial" panose="020B0604020202020204" pitchFamily="34" charset="0"/>
              </a:rPr>
            </a:br>
            <a:r>
              <a:rPr lang="en-US" dirty="0">
                <a:solidFill>
                  <a:schemeClr val="tx1"/>
                </a:solidFill>
                <a:latin typeface="Arial" panose="020B0604020202020204" pitchFamily="34" charset="0"/>
                <a:ea typeface="Open Sans" panose="020B0606030504020204" pitchFamily="34" charset="0"/>
                <a:cs typeface="Arial" panose="020B0604020202020204" pitchFamily="34" charset="0"/>
              </a:rPr>
              <a:t>las relaciones relevantes</a:t>
            </a:r>
            <a:br>
              <a:rPr lang="en-US" dirty="0">
                <a:latin typeface="Arial" panose="020B0604020202020204" pitchFamily="34" charset="0"/>
                <a:ea typeface="Open Sans" panose="020B0606030504020204" pitchFamily="34" charset="0"/>
                <a:cs typeface="Arial" panose="020B0604020202020204" pitchFamily="34" charset="0"/>
              </a:rPr>
            </a:br>
            <a:r>
              <a:rPr lang="en-US" dirty="0">
                <a:solidFill>
                  <a:schemeClr val="tx1"/>
                </a:solidFill>
                <a:latin typeface="Arial" panose="020B0604020202020204" pitchFamily="34" charset="0"/>
                <a:ea typeface="Open Sans" panose="020B0606030504020204" pitchFamily="34" charset="0"/>
                <a:cs typeface="Arial" panose="020B0604020202020204" pitchFamily="34" charset="0"/>
              </a:rPr>
              <a:t>puede proyectarse mejor individualmente.</a:t>
            </a:r>
          </a:p>
        </p:txBody>
      </p:sp>
      <p:sp>
        <p:nvSpPr>
          <p:cNvPr id="11" name="Oval 10">
            <a:extLst>
              <a:ext uri="{FF2B5EF4-FFF2-40B4-BE49-F238E27FC236}">
                <a16:creationId xmlns:a16="http://schemas.microsoft.com/office/drawing/2014/main" id="{C49EC915-EE23-2D4C-B297-8FEF06BF7934}"/>
              </a:ext>
            </a:extLst>
          </p:cNvPr>
          <p:cNvSpPr/>
          <p:nvPr/>
        </p:nvSpPr>
        <p:spPr>
          <a:xfrm>
            <a:off x="10167454" y="19095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20.mp3" descr="Track7_Lecture5_Slide20.mp3">
            <a:hlinkClick r:id="" action="ppaction://media"/>
            <a:extLst>
              <a:ext uri="{FF2B5EF4-FFF2-40B4-BE49-F238E27FC236}">
                <a16:creationId xmlns:a16="http://schemas.microsoft.com/office/drawing/2014/main" id="{44DD8411-56B4-BD43-A661-EF023F1ECDD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38819" y="229645"/>
            <a:ext cx="812800" cy="812800"/>
          </a:xfrm>
          <a:prstGeom prst="rect">
            <a:avLst/>
          </a:prstGeom>
        </p:spPr>
      </p:pic>
    </p:spTree>
    <p:extLst>
      <p:ext uri="{BB962C8B-B14F-4D97-AF65-F5344CB8AC3E}">
        <p14:creationId xmlns:p14="http://schemas.microsoft.com/office/powerpoint/2010/main" val="24806471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phical user interface, sunburst chart&#10;&#10;Description automatically generated">
            <a:extLst>
              <a:ext uri="{FF2B5EF4-FFF2-40B4-BE49-F238E27FC236}">
                <a16:creationId xmlns:a16="http://schemas.microsoft.com/office/drawing/2014/main" id="{0BC87318-26F0-457D-BA45-38B81B64D512}"/>
              </a:ext>
            </a:extLst>
          </p:cNvPr>
          <p:cNvPicPr>
            <a:picLocks noChangeAspect="1"/>
          </p:cNvPicPr>
          <p:nvPr/>
        </p:nvPicPr>
        <p:blipFill>
          <a:blip r:embed="rId5"/>
          <a:stretch>
            <a:fillRect/>
          </a:stretch>
        </p:blipFill>
        <p:spPr>
          <a:xfrm>
            <a:off x="0" y="1361"/>
            <a:ext cx="12191999" cy="6869792"/>
          </a:xfrm>
          <a:prstGeom prst="rect">
            <a:avLst/>
          </a:prstGeom>
        </p:spPr>
      </p:pic>
      <p:sp>
        <p:nvSpPr>
          <p:cNvPr id="9" name="Title 10">
            <a:extLst>
              <a:ext uri="{FF2B5EF4-FFF2-40B4-BE49-F238E27FC236}">
                <a16:creationId xmlns:a16="http://schemas.microsoft.com/office/drawing/2014/main" id="{D65E6D98-BE8C-6B4C-B23E-6167300445AE}"/>
              </a:ext>
            </a:extLst>
          </p:cNvPr>
          <p:cNvSpPr txBox="1">
            <a:spLocks/>
          </p:cNvSpPr>
          <p:nvPr/>
        </p:nvSpPr>
        <p:spPr>
          <a:xfrm>
            <a:off x="836973" y="411040"/>
            <a:ext cx="900036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Conferencia 5.4 Introducción al MAED</a:t>
            </a:r>
          </a:p>
        </p:txBody>
      </p:sp>
      <p:sp>
        <p:nvSpPr>
          <p:cNvPr id="3" name="Content Placeholder 2">
            <a:extLst>
              <a:ext uri="{FF2B5EF4-FFF2-40B4-BE49-F238E27FC236}">
                <a16:creationId xmlns:a16="http://schemas.microsoft.com/office/drawing/2014/main" id="{673DDF13-2111-2440-808F-0598700C4193}"/>
              </a:ext>
            </a:extLst>
          </p:cNvPr>
          <p:cNvSpPr>
            <a:spLocks noGrp="1"/>
          </p:cNvSpPr>
          <p:nvPr>
            <p:ph idx="1"/>
          </p:nvPr>
        </p:nvSpPr>
        <p:spPr>
          <a:xfrm>
            <a:off x="836973" y="1780114"/>
            <a:ext cx="4539343" cy="4343940"/>
          </a:xfrm>
        </p:spPr>
        <p:txBody>
          <a:bodyPr/>
          <a:lstStyle/>
          <a:p>
            <a:pPr marL="0" indent="0" eaLnBrk="1" fontAlgn="auto" hangingPunct="1">
              <a:lnSpc>
                <a:spcPct val="100000"/>
              </a:lnSpc>
              <a:spcBef>
                <a:spcPts val="600"/>
              </a:spcBef>
              <a:spcAft>
                <a:spcPts val="0"/>
              </a:spcAft>
              <a:buClr>
                <a:srgbClr val="333333"/>
              </a:buClr>
              <a:buNone/>
              <a:defRPr/>
            </a:pPr>
            <a:r>
              <a:rPr lang="en-ZA" sz="2000" b="1" dirty="0">
                <a:solidFill>
                  <a:schemeClr val="accent5">
                    <a:lumMod val="60000"/>
                    <a:lumOff val="40000"/>
                  </a:schemeClr>
                </a:solidFill>
                <a:latin typeface="Arial" panose="020B0604020202020204" pitchFamily="34" charset="0"/>
                <a:cs typeface="Arial" panose="020B0604020202020204" pitchFamily="34" charset="0"/>
              </a:rPr>
              <a:t>Consideraciones importantes al utilizar el MAED</a:t>
            </a:r>
          </a:p>
          <a:p>
            <a:pPr marL="0" indent="0" eaLnBrk="1" fontAlgn="auto" hangingPunct="1">
              <a:lnSpc>
                <a:spcPct val="100000"/>
              </a:lnSpc>
              <a:spcBef>
                <a:spcPts val="600"/>
              </a:spcBef>
              <a:spcAft>
                <a:spcPts val="0"/>
              </a:spcAft>
              <a:buClr>
                <a:srgbClr val="333333"/>
              </a:buClr>
              <a:buNone/>
              <a:defRPr/>
            </a:pPr>
            <a:endParaRPr lang="en-ZA" sz="2000" b="1" dirty="0">
              <a:solidFill>
                <a:schemeClr val="accent5">
                  <a:lumMod val="60000"/>
                  <a:lumOff val="40000"/>
                </a:schemeClr>
              </a:solidFill>
              <a:latin typeface="Arial" panose="020B0604020202020204" pitchFamily="34" charset="0"/>
              <a:cs typeface="Arial" panose="020B0604020202020204" pitchFamily="34" charset="0"/>
            </a:endParaRPr>
          </a:p>
          <a:p>
            <a:pPr marL="342900" indent="-342900" eaLnBrk="1" fontAlgn="auto" hangingPunct="1">
              <a:lnSpc>
                <a:spcPct val="100000"/>
              </a:lnSpc>
              <a:spcBef>
                <a:spcPts val="600"/>
              </a:spcBef>
              <a:spcAft>
                <a:spcPts val="0"/>
              </a:spcAft>
              <a:buClr>
                <a:srgbClr val="333333"/>
              </a:buClr>
              <a:defRPr/>
            </a:pPr>
            <a:r>
              <a:rPr lang="en-GB" sz="2000" dirty="0">
                <a:latin typeface="Arial" panose="020B0604020202020204" pitchFamily="34" charset="0"/>
                <a:cs typeface="Arial" panose="020B0604020202020204" pitchFamily="34" charset="0"/>
              </a:rPr>
              <a:t>El futuro es incierto.</a:t>
            </a:r>
          </a:p>
          <a:p>
            <a:pPr marL="342900" indent="-342900" eaLnBrk="1" fontAlgn="auto" hangingPunct="1">
              <a:lnSpc>
                <a:spcPct val="100000"/>
              </a:lnSpc>
              <a:spcBef>
                <a:spcPts val="600"/>
              </a:spcBef>
              <a:spcAft>
                <a:spcPts val="0"/>
              </a:spcAft>
              <a:buClr>
                <a:srgbClr val="333333"/>
              </a:buClr>
              <a:defRPr/>
            </a:pPr>
            <a:endParaRPr lang="en-GB" sz="2000" dirty="0">
              <a:latin typeface="Arial" panose="020B0604020202020204" pitchFamily="34" charset="0"/>
              <a:cs typeface="Arial" panose="020B0604020202020204" pitchFamily="34" charset="0"/>
            </a:endParaRPr>
          </a:p>
          <a:p>
            <a:pPr marL="342900" indent="-342900" eaLnBrk="1" fontAlgn="auto" hangingPunct="1">
              <a:lnSpc>
                <a:spcPct val="100000"/>
              </a:lnSpc>
              <a:spcBef>
                <a:spcPts val="600"/>
              </a:spcBef>
              <a:spcAft>
                <a:spcPts val="0"/>
              </a:spcAft>
              <a:buClr>
                <a:srgbClr val="333333"/>
              </a:buClr>
              <a:defRPr/>
            </a:pPr>
            <a:r>
              <a:rPr lang="en-GB" sz="2000" dirty="0">
                <a:latin typeface="Arial" panose="020B0604020202020204" pitchFamily="34" charset="0"/>
                <a:cs typeface="Arial" panose="020B0604020202020204" pitchFamily="34" charset="0"/>
              </a:rPr>
              <a:t>El futuro puede parecerse o no al pasado.</a:t>
            </a:r>
          </a:p>
          <a:p>
            <a:pPr marL="342900" indent="-342900" eaLnBrk="1" fontAlgn="auto" hangingPunct="1">
              <a:lnSpc>
                <a:spcPct val="100000"/>
              </a:lnSpc>
              <a:spcBef>
                <a:spcPts val="600"/>
              </a:spcBef>
              <a:spcAft>
                <a:spcPts val="0"/>
              </a:spcAft>
              <a:buClr>
                <a:srgbClr val="333333"/>
              </a:buClr>
              <a:defRPr/>
            </a:pPr>
            <a:endParaRPr lang="en-GB" sz="2000" dirty="0">
              <a:latin typeface="Arial" panose="020B0604020202020204" pitchFamily="34" charset="0"/>
              <a:cs typeface="Arial" panose="020B0604020202020204" pitchFamily="34" charset="0"/>
            </a:endParaRPr>
          </a:p>
          <a:p>
            <a:pPr marL="342900" indent="-342900" eaLnBrk="1" fontAlgn="auto" hangingPunct="1">
              <a:lnSpc>
                <a:spcPct val="100000"/>
              </a:lnSpc>
              <a:spcBef>
                <a:spcPts val="600"/>
              </a:spcBef>
              <a:spcAft>
                <a:spcPts val="0"/>
              </a:spcAft>
              <a:buClr>
                <a:srgbClr val="333333"/>
              </a:buClr>
              <a:defRPr/>
            </a:pPr>
            <a:r>
              <a:rPr lang="en-GB" sz="2000" dirty="0">
                <a:latin typeface="Arial" panose="020B0604020202020204" pitchFamily="34" charset="0"/>
                <a:cs typeface="Arial" panose="020B0604020202020204" pitchFamily="34" charset="0"/>
              </a:rPr>
              <a:t>Las proyecciones a largo plazo son mucho más inciertas que las de corto plazo.</a:t>
            </a:r>
          </a:p>
          <a:p>
            <a:pPr marL="342900" indent="-342900" eaLnBrk="1" fontAlgn="auto" hangingPunct="1">
              <a:lnSpc>
                <a:spcPct val="100000"/>
              </a:lnSpc>
              <a:spcBef>
                <a:spcPts val="600"/>
              </a:spcBef>
              <a:spcAft>
                <a:spcPts val="0"/>
              </a:spcAft>
              <a:buClr>
                <a:srgbClr val="333333"/>
              </a:buClr>
              <a:defRPr/>
            </a:pPr>
            <a:endParaRPr lang="en-GB" sz="2000" dirty="0">
              <a:latin typeface="Arial" panose="020B0604020202020204" pitchFamily="34" charset="0"/>
              <a:cs typeface="Arial" panose="020B0604020202020204" pitchFamily="34" charset="0"/>
            </a:endParaRPr>
          </a:p>
          <a:p>
            <a:pPr lvl="0">
              <a:lnSpc>
                <a:spcPct val="100000"/>
              </a:lnSpc>
              <a:spcBef>
                <a:spcPts val="600"/>
              </a:spcBef>
            </a:pPr>
            <a:endParaRPr lang="en-GB" sz="2000" dirty="0">
              <a:solidFill>
                <a:prstClr val="black"/>
              </a:solidFill>
              <a:latin typeface="Arial" panose="020B0604020202020204" pitchFamily="34" charset="0"/>
              <a:cs typeface="Arial" panose="020B0604020202020204" pitchFamily="34" charset="0"/>
            </a:endParaRPr>
          </a:p>
          <a:p>
            <a:pPr marL="285750" lvl="0" indent="-285750">
              <a:lnSpc>
                <a:spcPct val="100000"/>
              </a:lnSpc>
              <a:spcBef>
                <a:spcPts val="600"/>
              </a:spcBef>
            </a:pPr>
            <a:endParaRPr lang="en-GB" sz="2000" dirty="0">
              <a:solidFill>
                <a:prstClr val="black"/>
              </a:solidFill>
              <a:latin typeface="Arial" panose="020B0604020202020204" pitchFamily="34" charset="0"/>
              <a:cs typeface="Arial" panose="020B0604020202020204" pitchFamily="34" charset="0"/>
            </a:endParaRPr>
          </a:p>
          <a:p>
            <a:pPr>
              <a:lnSpc>
                <a:spcPct val="100000"/>
              </a:lnSpc>
              <a:spcBef>
                <a:spcPts val="600"/>
              </a:spcBef>
            </a:pPr>
            <a:endParaRPr lang="en-GB" sz="2000" dirty="0">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2F0860E5-E8A6-5E49-9AA7-CBD527FD8DF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E4805443-7BCD-B341-9C44-65A76D2197E7}"/>
              </a:ext>
            </a:extLst>
          </p:cNvPr>
          <p:cNvSpPr/>
          <p:nvPr/>
        </p:nvSpPr>
        <p:spPr>
          <a:xfrm>
            <a:off x="10062866"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21.mp3" descr="Track7_Lecture5_Slide21.mp3">
            <a:hlinkClick r:id="" action="ppaction://media"/>
            <a:extLst>
              <a:ext uri="{FF2B5EF4-FFF2-40B4-BE49-F238E27FC236}">
                <a16:creationId xmlns:a16="http://schemas.microsoft.com/office/drawing/2014/main" id="{A6AC6185-E290-044E-8A40-EBFB3D3C7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34231" y="282777"/>
            <a:ext cx="812800" cy="812800"/>
          </a:xfrm>
          <a:prstGeom prst="rect">
            <a:avLst/>
          </a:prstGeom>
        </p:spPr>
      </p:pic>
    </p:spTree>
    <p:extLst>
      <p:ext uri="{BB962C8B-B14F-4D97-AF65-F5344CB8AC3E}">
        <p14:creationId xmlns:p14="http://schemas.microsoft.com/office/powerpoint/2010/main" val="33265516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5121"/>
            <a:ext cx="12192000" cy="6858000"/>
          </a:xfrm>
          <a:prstGeom prst="rect">
            <a:avLst/>
          </a:prstGeom>
        </p:spPr>
      </p:pic>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20654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Conferencia 5.4 Introducción al MAED</a:t>
            </a:r>
          </a:p>
        </p:txBody>
      </p:sp>
      <p:sp>
        <p:nvSpPr>
          <p:cNvPr id="3" name="Content Placeholder 2">
            <a:extLst>
              <a:ext uri="{FF2B5EF4-FFF2-40B4-BE49-F238E27FC236}">
                <a16:creationId xmlns:a16="http://schemas.microsoft.com/office/drawing/2014/main" id="{5A94EC66-5C75-2A46-8A2C-A8F99F872FF9}"/>
              </a:ext>
            </a:extLst>
          </p:cNvPr>
          <p:cNvSpPr>
            <a:spLocks noGrp="1"/>
          </p:cNvSpPr>
          <p:nvPr>
            <p:ph idx="1"/>
          </p:nvPr>
        </p:nvSpPr>
        <p:spPr>
          <a:xfrm>
            <a:off x="887215" y="1421045"/>
            <a:ext cx="9746343" cy="4351338"/>
          </a:xfrm>
        </p:spPr>
        <p:txBody>
          <a:bodyPr/>
          <a:lstStyle/>
          <a:p>
            <a:pPr marL="0" indent="0" eaLnBrk="1" fontAlgn="auto" hangingPunct="1">
              <a:spcAft>
                <a:spcPts val="0"/>
              </a:spcAft>
              <a:buClr>
                <a:srgbClr val="333333"/>
              </a:buClr>
              <a:buNone/>
              <a:defRPr/>
            </a:pPr>
            <a:r>
              <a:rPr lang="en-ZA" sz="2000" b="1" dirty="0">
                <a:solidFill>
                  <a:schemeClr val="accent5">
                    <a:lumMod val="60000"/>
                    <a:lumOff val="40000"/>
                  </a:schemeClr>
                </a:solidFill>
                <a:latin typeface="Arial" panose="020B0604020202020204" pitchFamily="34" charset="0"/>
                <a:cs typeface="Arial" panose="020B0604020202020204" pitchFamily="34" charset="0"/>
              </a:rPr>
              <a:t>Consideraciones importantes al utilizar el MAED</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a:p>
            <a:pPr marL="0" lvl="0" indent="0" eaLnBrk="1" fontAlgn="auto" hangingPunct="1">
              <a:spcAft>
                <a:spcPts val="0"/>
              </a:spcAft>
              <a:buClr>
                <a:srgbClr val="333333"/>
              </a:buClr>
              <a:buNone/>
              <a:defRPr/>
            </a:pPr>
            <a:r>
              <a:rPr lang="en-GB" sz="2000" dirty="0">
                <a:latin typeface="Arial" panose="020B0604020202020204" pitchFamily="34" charset="0"/>
                <a:cs typeface="Arial" panose="020B0604020202020204" pitchFamily="34" charset="0"/>
              </a:rPr>
              <a:t>Especificidades de los países del Sur Global a tener en cuenta en la planificación energética</a:t>
            </a:r>
          </a:p>
          <a:p>
            <a:pPr marL="342900" lvl="0" indent="-342900" eaLnBrk="1" fontAlgn="auto" hangingPunct="1">
              <a:spcAft>
                <a:spcPts val="0"/>
              </a:spcAft>
              <a:buClr>
                <a:srgbClr val="333333"/>
              </a:buClr>
              <a:defRPr/>
            </a:pPr>
            <a:r>
              <a:rPr lang="en-GB" sz="2000" dirty="0">
                <a:latin typeface="Arial" panose="020B0604020202020204" pitchFamily="34" charset="0"/>
                <a:cs typeface="Arial" panose="020B0604020202020204" pitchFamily="34" charset="0"/>
              </a:rPr>
              <a:t>Falta de datos de series temporales coherentes a largo plazo para varios sectores de actividad.</a:t>
            </a:r>
          </a:p>
          <a:p>
            <a:pPr marL="342900" lvl="0" indent="-342900" eaLnBrk="1" fontAlgn="auto" hangingPunct="1">
              <a:spcAft>
                <a:spcPts val="0"/>
              </a:spcAft>
              <a:buClr>
                <a:srgbClr val="333333"/>
              </a:buClr>
              <a:defRPr/>
            </a:pPr>
            <a:r>
              <a:rPr lang="en-GB" sz="2000" dirty="0">
                <a:latin typeface="Arial" panose="020B0604020202020204" pitchFamily="34" charset="0"/>
                <a:cs typeface="Arial" panose="020B0604020202020204" pitchFamily="34" charset="0"/>
              </a:rPr>
              <a:t>Gran diferencia en el patrón de consumo energético urbano y rural.</a:t>
            </a:r>
          </a:p>
          <a:p>
            <a:pPr marL="342900" lvl="0" indent="-342900" eaLnBrk="1" fontAlgn="auto" hangingPunct="1">
              <a:spcAft>
                <a:spcPts val="0"/>
              </a:spcAft>
              <a:buClr>
                <a:srgbClr val="333333"/>
              </a:buClr>
              <a:defRPr/>
            </a:pPr>
            <a:r>
              <a:rPr lang="en-GB" sz="2000" dirty="0">
                <a:latin typeface="Arial" panose="020B0604020202020204" pitchFamily="34" charset="0"/>
                <a:cs typeface="Arial" panose="020B0604020202020204" pitchFamily="34" charset="0"/>
              </a:rPr>
              <a:t>Cambios considerables en la estructura de la economía.</a:t>
            </a:r>
          </a:p>
          <a:p>
            <a:pPr marL="342900" lvl="0" indent="-342900" eaLnBrk="1" fontAlgn="auto" hangingPunct="1">
              <a:spcAft>
                <a:spcPts val="0"/>
              </a:spcAft>
              <a:buClr>
                <a:srgbClr val="333333"/>
              </a:buClr>
              <a:defRPr/>
            </a:pPr>
            <a:r>
              <a:rPr lang="en-GB" sz="2000" dirty="0">
                <a:latin typeface="Arial" panose="020B0604020202020204" pitchFamily="34" charset="0"/>
                <a:cs typeface="Arial" panose="020B0604020202020204" pitchFamily="34" charset="0"/>
              </a:rPr>
              <a:t>Mejora rápida de la tecnología (transferencias tecnológicas).</a:t>
            </a:r>
          </a:p>
          <a:p>
            <a:pPr marL="342900" lvl="0" indent="-342900" eaLnBrk="1" fontAlgn="auto" hangingPunct="1">
              <a:spcAft>
                <a:spcPts val="0"/>
              </a:spcAft>
              <a:buClr>
                <a:srgbClr val="333333"/>
              </a:buClr>
              <a:defRPr/>
            </a:pPr>
            <a:r>
              <a:rPr lang="en-GB" sz="2000" dirty="0">
                <a:latin typeface="Arial" panose="020B0604020202020204" pitchFamily="34" charset="0"/>
                <a:cs typeface="Arial" panose="020B0604020202020204" pitchFamily="34" charset="0"/>
              </a:rPr>
              <a:t>Aparición de nuevos procesos.</a:t>
            </a:r>
          </a:p>
          <a:p>
            <a:pPr marL="342900" indent="-342900" eaLnBrk="1" fontAlgn="auto" hangingPunct="1">
              <a:spcAft>
                <a:spcPts val="0"/>
              </a:spcAft>
              <a:buClr>
                <a:srgbClr val="333333"/>
              </a:buClr>
              <a:defRPr/>
            </a:pPr>
            <a:r>
              <a:rPr lang="en-GB" sz="2000" dirty="0">
                <a:latin typeface="Arial" panose="020B0604020202020204" pitchFamily="34" charset="0"/>
                <a:cs typeface="Arial" panose="020B0604020202020204" pitchFamily="34" charset="0"/>
              </a:rPr>
              <a:t>Cambios considerables en el comportamiento social y en el estilo de </a:t>
            </a:r>
            <a:r>
              <a:rPr lang="en-GB" sz="2000" dirty="0" err="1">
                <a:latin typeface="Arial" panose="020B0604020202020204" pitchFamily="34" charset="0"/>
                <a:cs typeface="Arial" panose="020B0604020202020204" pitchFamily="34" charset="0"/>
              </a:rPr>
              <a:t>vida</a:t>
            </a:r>
            <a:r>
              <a:rPr lang="en-GB" sz="2000" dirty="0">
                <a:latin typeface="Arial" panose="020B0604020202020204" pitchFamily="34" charset="0"/>
                <a:cs typeface="Arial" panose="020B0604020202020204" pitchFamily="34" charset="0"/>
              </a:rPr>
              <a:t>.</a:t>
            </a:r>
          </a:p>
          <a:p>
            <a:pPr marL="0" indent="0" eaLnBrk="1" fontAlgn="auto" hangingPunct="1">
              <a:lnSpc>
                <a:spcPct val="100000"/>
              </a:lnSpc>
              <a:spcAft>
                <a:spcPts val="0"/>
              </a:spcAft>
              <a:buClr>
                <a:srgbClr val="333333"/>
              </a:buClr>
              <a:buNone/>
              <a:defRPr/>
            </a:pPr>
            <a:r>
              <a:rPr lang="en-GB" sz="2000" dirty="0">
                <a:solidFill>
                  <a:srgbClr val="AF2533"/>
                </a:solidFill>
                <a:latin typeface="Arial" panose="020B0604020202020204" pitchFamily="34" charset="0"/>
                <a:cs typeface="Arial" panose="020B0604020202020204" pitchFamily="34" charset="0"/>
              </a:rPr>
              <a:t>Estas especificidades, pueden hacer que el aumento de la demanda energética sea más rápido que </a:t>
            </a:r>
            <a:br>
              <a:rPr lang="en-GB" sz="2000" dirty="0">
                <a:latin typeface="Arial" panose="020B0604020202020204" pitchFamily="34" charset="0"/>
                <a:cs typeface="Arial" panose="020B0604020202020204" pitchFamily="34" charset="0"/>
              </a:rPr>
            </a:br>
            <a:r>
              <a:rPr lang="en-GB" sz="2000" dirty="0" err="1">
                <a:solidFill>
                  <a:srgbClr val="AF2533"/>
                </a:solidFill>
                <a:latin typeface="Arial" panose="020B0604020202020204" pitchFamily="34" charset="0"/>
                <a:cs typeface="Arial" panose="020B0604020202020204" pitchFamily="34" charset="0"/>
              </a:rPr>
              <a:t>su</a:t>
            </a:r>
            <a:r>
              <a:rPr lang="en-GB" sz="2000" dirty="0">
                <a:solidFill>
                  <a:srgbClr val="AF2533"/>
                </a:solidFill>
                <a:latin typeface="Arial" panose="020B0604020202020204" pitchFamily="34" charset="0"/>
                <a:cs typeface="Arial" panose="020B0604020202020204" pitchFamily="34" charset="0"/>
              </a:rPr>
              <a:t> </a:t>
            </a:r>
            <a:r>
              <a:rPr lang="en-GB" sz="2000" dirty="0" err="1">
                <a:solidFill>
                  <a:srgbClr val="AF2533"/>
                </a:solidFill>
                <a:latin typeface="Arial" panose="020B0604020202020204" pitchFamily="34" charset="0"/>
                <a:cs typeface="Arial" panose="020B0604020202020204" pitchFamily="34" charset="0"/>
              </a:rPr>
              <a:t>tendencia</a:t>
            </a:r>
            <a:r>
              <a:rPr lang="en-GB" sz="2000" dirty="0">
                <a:solidFill>
                  <a:srgbClr val="AF2533"/>
                </a:solidFill>
                <a:latin typeface="Arial" panose="020B0604020202020204" pitchFamily="34" charset="0"/>
                <a:cs typeface="Arial" panose="020B0604020202020204" pitchFamily="34" charset="0"/>
              </a:rPr>
              <a:t> </a:t>
            </a:r>
            <a:r>
              <a:rPr lang="en-GB" sz="2000" dirty="0" err="1">
                <a:solidFill>
                  <a:srgbClr val="AF2533"/>
                </a:solidFill>
                <a:latin typeface="Arial" panose="020B0604020202020204" pitchFamily="34" charset="0"/>
                <a:cs typeface="Arial" panose="020B0604020202020204" pitchFamily="34" charset="0"/>
              </a:rPr>
              <a:t>histórica</a:t>
            </a:r>
            <a:r>
              <a:rPr lang="en-GB" sz="2000" dirty="0">
                <a:solidFill>
                  <a:srgbClr val="AF2533"/>
                </a:solidFill>
                <a:latin typeface="Arial" panose="020B0604020202020204" pitchFamily="34" charset="0"/>
                <a:cs typeface="Arial" panose="020B0604020202020204" pitchFamily="34" charset="0"/>
              </a:rPr>
              <a:t>, y la </a:t>
            </a:r>
            <a:r>
              <a:rPr lang="en-GB" sz="2000" dirty="0" err="1">
                <a:solidFill>
                  <a:srgbClr val="AF2533"/>
                </a:solidFill>
                <a:latin typeface="Arial" panose="020B0604020202020204" pitchFamily="34" charset="0"/>
                <a:cs typeface="Arial" panose="020B0604020202020204" pitchFamily="34" charset="0"/>
              </a:rPr>
              <a:t>propia</a:t>
            </a:r>
            <a:r>
              <a:rPr lang="en-GB" sz="2000" dirty="0">
                <a:solidFill>
                  <a:srgbClr val="AF2533"/>
                </a:solidFill>
                <a:latin typeface="Arial" panose="020B0604020202020204" pitchFamily="34" charset="0"/>
                <a:cs typeface="Arial" panose="020B0604020202020204" pitchFamily="34" charset="0"/>
              </a:rPr>
              <a:t> </a:t>
            </a:r>
            <a:r>
              <a:rPr lang="en-GB" sz="2000" dirty="0" err="1">
                <a:solidFill>
                  <a:srgbClr val="AF2533"/>
                </a:solidFill>
                <a:latin typeface="Arial" panose="020B0604020202020204" pitchFamily="34" charset="0"/>
                <a:cs typeface="Arial" panose="020B0604020202020204" pitchFamily="34" charset="0"/>
              </a:rPr>
              <a:t>tasa</a:t>
            </a:r>
            <a:r>
              <a:rPr lang="en-GB" sz="2000" dirty="0">
                <a:solidFill>
                  <a:srgbClr val="AF2533"/>
                </a:solidFill>
                <a:latin typeface="Arial" panose="020B0604020202020204" pitchFamily="34" charset="0"/>
                <a:cs typeface="Arial" panose="020B0604020202020204" pitchFamily="34" charset="0"/>
              </a:rPr>
              <a:t> de </a:t>
            </a:r>
            <a:r>
              <a:rPr lang="en-GB" sz="2000" dirty="0" err="1">
                <a:solidFill>
                  <a:srgbClr val="AF2533"/>
                </a:solidFill>
                <a:latin typeface="Arial" panose="020B0604020202020204" pitchFamily="34" charset="0"/>
                <a:cs typeface="Arial" panose="020B0604020202020204" pitchFamily="34" charset="0"/>
              </a:rPr>
              <a:t>crecimiento</a:t>
            </a:r>
            <a:r>
              <a:rPr lang="en-GB" sz="2000" dirty="0">
                <a:solidFill>
                  <a:srgbClr val="AF2533"/>
                </a:solidFill>
                <a:latin typeface="Arial" panose="020B0604020202020204" pitchFamily="34" charset="0"/>
                <a:cs typeface="Arial" panose="020B0604020202020204" pitchFamily="34" charset="0"/>
              </a:rPr>
              <a:t> </a:t>
            </a:r>
            <a:r>
              <a:rPr lang="en-GB" sz="2000" dirty="0" err="1">
                <a:solidFill>
                  <a:srgbClr val="AF2533"/>
                </a:solidFill>
                <a:latin typeface="Arial" panose="020B0604020202020204" pitchFamily="34" charset="0"/>
                <a:cs typeface="Arial" panose="020B0604020202020204" pitchFamily="34" charset="0"/>
              </a:rPr>
              <a:t>económico</a:t>
            </a:r>
            <a:r>
              <a:rPr lang="en-GB" sz="2000" dirty="0">
                <a:solidFill>
                  <a:srgbClr val="AF2533"/>
                </a:solidFill>
                <a:latin typeface="Arial" panose="020B0604020202020204" pitchFamily="34" charset="0"/>
                <a:cs typeface="Arial" panose="020B0604020202020204" pitchFamily="34" charset="0"/>
              </a:rPr>
              <a:t>.</a:t>
            </a:r>
          </a:p>
          <a:p>
            <a:pPr marL="342900" lvl="0" indent="-342900" eaLnBrk="1" fontAlgn="auto" hangingPunct="1">
              <a:spcAft>
                <a:spcPts val="0"/>
              </a:spcAft>
              <a:buClr>
                <a:srgbClr val="333333"/>
              </a:buClr>
              <a:defRPr/>
            </a:pPr>
            <a:endParaRPr lang="en-GB" sz="2000" dirty="0">
              <a:latin typeface="Arial" panose="020B0604020202020204" pitchFamily="34" charset="0"/>
              <a:cs typeface="Arial" panose="020B0604020202020204" pitchFamily="34" charset="0"/>
            </a:endParaRPr>
          </a:p>
          <a:p>
            <a:pPr lvl="0"/>
            <a:endParaRPr lang="en-GB" dirty="0">
              <a:solidFill>
                <a:prstClr val="black"/>
              </a:solidFill>
              <a:latin typeface="Arial" panose="020B0604020202020204" pitchFamily="34" charset="0"/>
              <a:cs typeface="Arial" panose="020B0604020202020204" pitchFamily="34" charset="0"/>
            </a:endParaRPr>
          </a:p>
          <a:p>
            <a:pPr marL="285750" lvl="0" indent="-285750"/>
            <a:endParaRPr lang="en-GB" dirty="0">
              <a:solidFill>
                <a:prstClr val="black"/>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A7EFD7BA-5822-2044-AA83-1B9F5228A4C1}"/>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B8EE29E1-CC81-C54E-8F5C-CE1284CE8CB3}"/>
              </a:ext>
            </a:extLst>
          </p:cNvPr>
          <p:cNvSpPr/>
          <p:nvPr/>
        </p:nvSpPr>
        <p:spPr>
          <a:xfrm>
            <a:off x="10032721" y="2453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22.mp3" descr="Track7_Lecture5_Slide22.mp3">
            <a:hlinkClick r:id="" action="ppaction://media"/>
            <a:extLst>
              <a:ext uri="{FF2B5EF4-FFF2-40B4-BE49-F238E27FC236}">
                <a16:creationId xmlns:a16="http://schemas.microsoft.com/office/drawing/2014/main" id="{8A24C548-7076-8444-8337-011DF7027E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4086" y="282777"/>
            <a:ext cx="812800" cy="812800"/>
          </a:xfrm>
          <a:prstGeom prst="rect">
            <a:avLst/>
          </a:prstGeom>
        </p:spPr>
      </p:pic>
    </p:spTree>
    <p:extLst>
      <p:ext uri="{BB962C8B-B14F-4D97-AF65-F5344CB8AC3E}">
        <p14:creationId xmlns:p14="http://schemas.microsoft.com/office/powerpoint/2010/main" val="37723758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F2AC161B-77F1-FB46-91B1-9C58487493A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DB33EB4B-A6F6-4D27-8736-6A1ABFABD7BF}"/>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Hasanovic S., </a:t>
            </a:r>
            <a:r>
              <a:rPr lang="en-US" sz="800" dirty="0" err="1">
                <a:solidFill>
                  <a:schemeClr val="bg1"/>
                </a:solidFill>
                <a:latin typeface="Open Sans"/>
                <a:ea typeface="+mn-lt"/>
                <a:cs typeface="+mn-lt"/>
              </a:rPr>
              <a:t>Gritsevskyi </a:t>
            </a:r>
            <a:r>
              <a:rPr lang="en-US" sz="800" dirty="0">
                <a:solidFill>
                  <a:schemeClr val="bg1"/>
                </a:solidFill>
                <a:latin typeface="Open Sans"/>
                <a:ea typeface="+mn-lt"/>
                <a:cs typeface="+mn-lt"/>
              </a:rPr>
              <a:t>A, </a:t>
            </a:r>
            <a:r>
              <a:rPr lang="en-US" sz="800" dirty="0" err="1">
                <a:solidFill>
                  <a:schemeClr val="bg1"/>
                </a:solidFill>
                <a:latin typeface="Open Sans"/>
                <a:ea typeface="+mn-lt"/>
                <a:cs typeface="+mn-lt"/>
              </a:rPr>
              <a:t>Stankeviciute </a:t>
            </a:r>
            <a:r>
              <a:rPr lang="en-US" sz="800" dirty="0">
                <a:solidFill>
                  <a:schemeClr val="bg1"/>
                </a:solidFill>
                <a:latin typeface="Open Sans"/>
                <a:ea typeface="+mn-lt"/>
                <a:cs typeface="+mn-lt"/>
              </a:rPr>
              <a:t>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 </a:t>
            </a:r>
            <a:r>
              <a:rPr lang="en-US" sz="800" dirty="0">
                <a:solidFill>
                  <a:schemeClr val="bg1"/>
                </a:solidFill>
                <a:latin typeface="Open Sans"/>
                <a:ea typeface="+mn-lt"/>
                <a:cs typeface="+mn-lt"/>
              </a:rPr>
              <a:t>S., 2021. Clase 5: Análisis del sistema energético, estudio del balance energético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MAED (proyecciones de demanda). Release Version 1.0.  [presentación en línea]. Programa de Crecimiento Compatible con el Clima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el Organismo Internacional de Energía Atómica.</a:t>
            </a:r>
            <a:endParaRPr lang="en-US" sz="800">
              <a:solidFill>
                <a:schemeClr val="bg1"/>
              </a:solidFill>
              <a:cs typeface="Calibri"/>
            </a:endParaRPr>
          </a:p>
        </p:txBody>
      </p:sp>
      <p:sp>
        <p:nvSpPr>
          <p:cNvPr id="6" name="TextBox 3">
            <a:extLst>
              <a:ext uri="{FF2B5EF4-FFF2-40B4-BE49-F238E27FC236}">
                <a16:creationId xmlns:a16="http://schemas.microsoft.com/office/drawing/2014/main" id="{92424231-32A5-44F2-B68F-90D51A0C7D84}"/>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Cursos CCG (esto le llevará </a:t>
            </a:r>
            <a:br>
              <a:rPr lang="en-US" sz="800" dirty="0">
                <a:latin typeface="Open Sans"/>
                <a:ea typeface="+mn-lt"/>
                <a:cs typeface="+mn-lt"/>
              </a:rPr>
            </a:br>
            <a:r>
              <a:rPr lang="en-US" sz="800" dirty="0">
                <a:solidFill>
                  <a:schemeClr val="bg1"/>
                </a:solidFill>
                <a:latin typeface="Open Sans"/>
                <a:ea typeface="+mn-lt"/>
                <a:cs typeface="+mn-lt"/>
              </a:rPr>
              <a:t>a la página web http://www.ClimateCompatibleGrowth.com/teachingmaterials)</a:t>
            </a:r>
          </a:p>
        </p:txBody>
      </p:sp>
      <p:grpSp>
        <p:nvGrpSpPr>
          <p:cNvPr id="7" name="Group 6">
            <a:extLst>
              <a:ext uri="{FF2B5EF4-FFF2-40B4-BE49-F238E27FC236}">
                <a16:creationId xmlns:a16="http://schemas.microsoft.com/office/drawing/2014/main" id="{C28C951A-0179-654C-94F1-427410605791}"/>
              </a:ext>
            </a:extLst>
          </p:cNvPr>
          <p:cNvGrpSpPr/>
          <p:nvPr/>
        </p:nvGrpSpPr>
        <p:grpSpPr>
          <a:xfrm>
            <a:off x="3339465" y="4102791"/>
            <a:ext cx="1877504" cy="558800"/>
            <a:chOff x="929196" y="5461000"/>
            <a:chExt cx="1877504" cy="558800"/>
          </a:xfrm>
        </p:grpSpPr>
        <p:sp>
          <p:nvSpPr>
            <p:cNvPr id="8" name="Rounded Rectangle 7">
              <a:hlinkClick r:id="rId3"/>
              <a:extLst>
                <a:ext uri="{FF2B5EF4-FFF2-40B4-BE49-F238E27FC236}">
                  <a16:creationId xmlns:a16="http://schemas.microsoft.com/office/drawing/2014/main" id="{61449286-FE17-D042-A78E-80A82F9E2E66}"/>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1F86AF-6332-E946-A128-9F495F945A8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0" name="Rounded Rectangle 9">
              <a:hlinkClick r:id="rId4"/>
              <a:extLst>
                <a:ext uri="{FF2B5EF4-FFF2-40B4-BE49-F238E27FC236}">
                  <a16:creationId xmlns:a16="http://schemas.microsoft.com/office/drawing/2014/main" id="{B0FEED33-F3C8-294E-9380-40951484D98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746773" y="266836"/>
            <a:ext cx="8588145" cy="1325562"/>
          </a:xfrm>
        </p:spPr>
        <p:txBody>
          <a:bodyPr lIns="121900" tIns="121900" rIns="121900" bIns="121900" rtlCol="0"/>
          <a:lstStyle/>
          <a:p>
            <a:r>
              <a:rPr lang="en-GB" dirty="0">
                <a:latin typeface="Arial" panose="020B0604020202020204" pitchFamily="34" charset="0"/>
                <a:cs typeface="Arial" panose="020B0604020202020204" pitchFamily="34" charset="0"/>
                <a:sym typeface="Bodoni SvtyTwo ITC TT-Book"/>
              </a:rPr>
              <a:t>Clase 5.1 Modelos de sistemas energéticos</a:t>
            </a:r>
          </a:p>
        </p:txBody>
      </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t>3</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746773" y="1592398"/>
            <a:ext cx="9837751" cy="4262298"/>
          </a:xfrm>
        </p:spPr>
        <p:txBody>
          <a:bodyPr>
            <a:normAutofit fontScale="92500" lnSpcReduction="20000"/>
          </a:bodyPr>
          <a:lstStyle/>
          <a:p>
            <a:pPr marL="0" eaLnBrk="1" fontAlgn="auto" hangingPunct="1">
              <a:spcBef>
                <a:spcPts val="1000"/>
              </a:spcBef>
              <a:buClr>
                <a:srgbClr val="333333"/>
              </a:buClr>
              <a:defRPr/>
            </a:pPr>
            <a:r>
              <a:rPr lang="en-GB" b="1" dirty="0">
                <a:solidFill>
                  <a:schemeClr val="accent5">
                    <a:lumMod val="60000"/>
                    <a:lumOff val="40000"/>
                  </a:schemeClr>
                </a:solidFill>
                <a:latin typeface="Arial" panose="020B0604020202020204" pitchFamily="34" charset="0"/>
                <a:cs typeface="Arial" panose="020B0604020202020204" pitchFamily="34" charset="0"/>
                <a:sym typeface="Calibri"/>
              </a:rPr>
              <a:t>Los modelos de sistemas energéticos como representaciones conceptuales del mundo real</a:t>
            </a:r>
          </a:p>
          <a:p>
            <a:pPr marL="0" eaLnBrk="1" fontAlgn="auto" hangingPunct="1">
              <a:spcBef>
                <a:spcPts val="1000"/>
              </a:spcBef>
              <a:buClr>
                <a:srgbClr val="333333"/>
              </a:buClr>
              <a:defRPr/>
            </a:pPr>
            <a:endParaRPr lang="en-GB" b="1" dirty="0">
              <a:solidFill>
                <a:schemeClr val="accent5">
                  <a:lumMod val="60000"/>
                  <a:lumOff val="40000"/>
                </a:schemeClr>
              </a:solidFill>
              <a:latin typeface="Arial" panose="020B0604020202020204" pitchFamily="34" charset="0"/>
              <a:cs typeface="Arial" panose="020B0604020202020204" pitchFamily="34" charset="0"/>
              <a:sym typeface="Calibri"/>
            </a:endParaRPr>
          </a:p>
          <a:p>
            <a:pPr marL="0" fontAlgn="auto">
              <a:spcBef>
                <a:spcPts val="600"/>
              </a:spcBef>
              <a:buClr>
                <a:srgbClr val="333333"/>
              </a:buClr>
              <a:defRPr/>
            </a:pPr>
            <a:r>
              <a:rPr lang="en-GB" dirty="0">
                <a:latin typeface="Arial" panose="020B0604020202020204" pitchFamily="34" charset="0"/>
                <a:cs typeface="Arial" panose="020B0604020202020204" pitchFamily="34" charset="0"/>
              </a:rPr>
              <a:t>El análisis de sistemas energéticos, o cualquier tarea de planificación energética, trata con muchas variables y factores inciertos </a:t>
            </a:r>
            <a:r>
              <a:rPr lang="en-GB" dirty="0">
                <a:latin typeface="Arial" panose="020B0604020202020204" pitchFamily="34" charset="0"/>
                <a:ea typeface="+mn-lt"/>
                <a:cs typeface="Arial" panose="020B0604020202020204" pitchFamily="34" charset="0"/>
              </a:rPr>
              <a:t>→ los </a:t>
            </a:r>
            <a:r>
              <a:rPr lang="en-GB" b="1" i="1" dirty="0">
                <a:latin typeface="Arial" panose="020B0604020202020204" pitchFamily="34" charset="0"/>
                <a:cs typeface="Arial" panose="020B0604020202020204" pitchFamily="34" charset="0"/>
              </a:rPr>
              <a:t>modelos </a:t>
            </a:r>
            <a:r>
              <a:rPr lang="en-GB" b="1" i="1" dirty="0">
                <a:latin typeface="Arial" panose="020B0604020202020204" pitchFamily="34" charset="0"/>
                <a:ea typeface="+mn-lt"/>
                <a:cs typeface="Arial" panose="020B0604020202020204" pitchFamily="34" charset="0"/>
              </a:rPr>
              <a:t>energéticos </a:t>
            </a:r>
            <a:r>
              <a:rPr lang="en-GB" b="1" i="1" dirty="0">
                <a:latin typeface="Arial" panose="020B0604020202020204" pitchFamily="34" charset="0"/>
                <a:cs typeface="Arial" panose="020B0604020202020204" pitchFamily="34" charset="0"/>
              </a:rPr>
              <a:t>se construyen para gestionar sistemas tan grandes</a:t>
            </a:r>
            <a:r>
              <a:rPr lang="en-GB" i="1" dirty="0">
                <a:latin typeface="Arial" panose="020B0604020202020204" pitchFamily="34" charset="0"/>
                <a:cs typeface="Arial" panose="020B0604020202020204" pitchFamily="34" charset="0"/>
              </a:rPr>
              <a:t>.</a:t>
            </a:r>
          </a:p>
          <a:p>
            <a:pPr marL="0" fontAlgn="auto">
              <a:spcBef>
                <a:spcPts val="600"/>
              </a:spcBef>
              <a:buClr>
                <a:srgbClr val="333333"/>
              </a:buClr>
              <a:defRPr/>
            </a:pPr>
            <a:endParaRPr lang="en-GB" i="1" dirty="0">
              <a:latin typeface="Arial" panose="020B0604020202020204" pitchFamily="34" charset="0"/>
              <a:cs typeface="Arial" panose="020B0604020202020204" pitchFamily="34" charset="0"/>
            </a:endParaRPr>
          </a:p>
          <a:p>
            <a:pPr marL="342900" lvl="0" indent="-342900" fontAlgn="auto">
              <a:spcBef>
                <a:spcPts val="6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Un modelo es una representación conceptual de hechos interconectados del mundo real, originados por acciones físicas y humanas. </a:t>
            </a:r>
          </a:p>
          <a:p>
            <a:pPr marL="342900" lvl="0" indent="-342900" fontAlgn="auto">
              <a:spcBef>
                <a:spcPts val="600"/>
              </a:spcBef>
              <a:buClr>
                <a:srgbClr val="333333"/>
              </a:buClr>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342900" indent="-342900" fontAlgn="auto">
              <a:spcBef>
                <a:spcPts val="6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Los modelos no toman decisiones; son herramientas que </a:t>
            </a:r>
            <a:r>
              <a:rPr lang="en-GB" b="1" i="1" dirty="0">
                <a:latin typeface="Arial" panose="020B0604020202020204" pitchFamily="34" charset="0"/>
                <a:cs typeface="Arial" panose="020B0604020202020204" pitchFamily="34" charset="0"/>
              </a:rPr>
              <a:t>muestran los caminos y las consecuencias de la toma de decisiones</a:t>
            </a:r>
            <a:r>
              <a:rPr lang="en-GB" dirty="0">
                <a:latin typeface="Arial" panose="020B0604020202020204" pitchFamily="34" charset="0"/>
                <a:cs typeface="Arial" panose="020B0604020202020204" pitchFamily="34" charset="0"/>
              </a:rPr>
              <a:t>. </a:t>
            </a:r>
          </a:p>
          <a:p>
            <a:pPr marL="342900" indent="-342900" fontAlgn="auto">
              <a:spcBef>
                <a:spcPts val="600"/>
              </a:spcBef>
              <a:buClr>
                <a:srgbClr val="333333"/>
              </a:buClr>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342900" lvl="0" indent="-342900" fontAlgn="auto">
              <a:spcBef>
                <a:spcPts val="6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Un modelo sólo puede responder a la pregunta para la que fue diseñado originalmente.</a:t>
            </a:r>
          </a:p>
          <a:p>
            <a:pPr marL="194310" fontAlgn="auto">
              <a:buClr>
                <a:srgbClr val="333333"/>
              </a:buClr>
              <a:defRPr/>
            </a:pPr>
            <a:endParaRPr lang="en-GB" dirty="0">
              <a:solidFill>
                <a:srgbClr val="C00000"/>
              </a:solidFill>
              <a:latin typeface="Arial" panose="020B0604020202020204" pitchFamily="34" charset="0"/>
              <a:cs typeface="Arial" panose="020B0604020202020204" pitchFamily="34" charset="0"/>
            </a:endParaRPr>
          </a:p>
          <a:p>
            <a:pPr marL="0" eaLnBrk="1" fontAlgn="auto" hangingPunct="1">
              <a:spcBef>
                <a:spcPts val="1000"/>
              </a:spcBef>
              <a:buClr>
                <a:srgbClr val="333333"/>
              </a:buClr>
              <a:defRPr/>
            </a:pPr>
            <a:endParaRPr lang="en-GB"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7EDF4B6E-AABE-FB40-A783-EA0C4CE487CD}"/>
              </a:ext>
            </a:extLst>
          </p:cNvPr>
          <p:cNvSpPr/>
          <p:nvPr/>
        </p:nvSpPr>
        <p:spPr>
          <a:xfrm>
            <a:off x="9840801" y="1060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3.mp3" descr="Track7_Lecture5_Slide3.mp3">
            <a:hlinkClick r:id="" action="ppaction://media"/>
            <a:extLst>
              <a:ext uri="{FF2B5EF4-FFF2-40B4-BE49-F238E27FC236}">
                <a16:creationId xmlns:a16="http://schemas.microsoft.com/office/drawing/2014/main" id="{33B42CD3-E94F-7549-984B-2E6FCF4B26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12166" y="191621"/>
            <a:ext cx="812800" cy="812800"/>
          </a:xfrm>
          <a:prstGeom prst="rect">
            <a:avLst/>
          </a:prstGeom>
        </p:spPr>
      </p:pic>
    </p:spTree>
    <p:extLst>
      <p:ext uri="{BB962C8B-B14F-4D97-AF65-F5344CB8AC3E}">
        <p14:creationId xmlns:p14="http://schemas.microsoft.com/office/powerpoint/2010/main" val="38214579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58077" y="107944"/>
            <a:ext cx="8878776" cy="1325562"/>
          </a:xfrm>
        </p:spPr>
        <p:txBody>
          <a:bodyPr lIns="121900" tIns="121900" rIns="121900" bIns="121900" rtlCol="0"/>
          <a:lstStyle/>
          <a:p>
            <a:r>
              <a:rPr lang="en-GB" dirty="0">
                <a:latin typeface="Arial" panose="020B0604020202020204" pitchFamily="34" charset="0"/>
                <a:cs typeface="Arial" panose="020B0604020202020204" pitchFamily="34" charset="0"/>
                <a:sym typeface="Bodoni SvtyTwo ITC TT-Book"/>
              </a:rPr>
              <a:t>Clase 5.1 Modelos de sistemas energéticos</a:t>
            </a:r>
          </a:p>
        </p:txBody>
      </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t>4</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902011" y="1237447"/>
            <a:ext cx="10522345" cy="5484741"/>
          </a:xfrm>
        </p:spPr>
        <p:txBody>
          <a:bodyPr>
            <a:normAutofit lnSpcReduction="10000"/>
          </a:bodyPr>
          <a:lstStyle/>
          <a:p>
            <a:pPr marL="0" eaLnBrk="1" fontAlgn="auto" hangingPunct="1">
              <a:lnSpc>
                <a:spcPct val="110000"/>
              </a:lnSpc>
              <a:buClr>
                <a:srgbClr val="333333"/>
              </a:buClr>
              <a:defRPr/>
            </a:pPr>
            <a:r>
              <a:rPr lang="en-GB" b="1" dirty="0">
                <a:solidFill>
                  <a:schemeClr val="accent5">
                    <a:lumMod val="60000"/>
                    <a:lumOff val="40000"/>
                  </a:schemeClr>
                </a:solidFill>
                <a:latin typeface="Arial" panose="020B0604020202020204" pitchFamily="34" charset="0"/>
                <a:cs typeface="Arial" panose="020B0604020202020204" pitchFamily="34" charset="0"/>
              </a:rPr>
              <a:t>Clasificación de los modelos de sistemas energéticos</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pPr marL="0" eaLnBrk="1" fontAlgn="auto" hangingPunct="1">
              <a:lnSpc>
                <a:spcPct val="110000"/>
              </a:lnSpc>
              <a:spcBef>
                <a:spcPts val="600"/>
              </a:spcBef>
              <a:buClr>
                <a:srgbClr val="333333"/>
              </a:buClr>
              <a:defRPr/>
            </a:pPr>
            <a:r>
              <a:rPr lang="en-GB" dirty="0">
                <a:latin typeface="Arial" panose="020B0604020202020204" pitchFamily="34" charset="0"/>
                <a:cs typeface="Arial" panose="020B0604020202020204" pitchFamily="34" charset="0"/>
              </a:rPr>
              <a:t>No existe una única categorización. Los modelos de sistemas energéticos pueden clasificarse en función de [1]:</a:t>
            </a:r>
          </a:p>
          <a:p>
            <a:pPr marL="537210" lvl="0" indent="-342900">
              <a:lnSpc>
                <a:spcPct val="110000"/>
              </a:lnSpc>
              <a:spcBef>
                <a:spcPts val="600"/>
              </a:spcBef>
              <a:buFont typeface="Arial" panose="020B0604020202020204" pitchFamily="34" charset="0"/>
              <a:buChar char="•"/>
            </a:pPr>
            <a:r>
              <a:rPr lang="en-GB" b="1" dirty="0">
                <a:latin typeface="Arial" panose="020B0604020202020204" pitchFamily="34" charset="0"/>
                <a:cs typeface="Arial" panose="020B0604020202020204" pitchFamily="34" charset="0"/>
              </a:rPr>
              <a:t>Finalidad</a:t>
            </a:r>
            <a:r>
              <a:rPr lang="en-GB" dirty="0">
                <a:latin typeface="Arial" panose="020B0604020202020204" pitchFamily="34" charset="0"/>
                <a:cs typeface="Arial" panose="020B0604020202020204" pitchFamily="34" charset="0"/>
              </a:rPr>
              <a:t>: previsión, planificación, evaluación medioambiental, ...</a:t>
            </a:r>
          </a:p>
          <a:p>
            <a:pPr marL="537210" lvl="0" indent="-342900">
              <a:lnSpc>
                <a:spcPct val="110000"/>
              </a:lnSpc>
              <a:buFont typeface="Arial" panose="020B0604020202020204" pitchFamily="34" charset="0"/>
              <a:buChar char="•"/>
            </a:pPr>
            <a:r>
              <a:rPr lang="en-GB" b="1" dirty="0">
                <a:latin typeface="Arial" panose="020B0604020202020204" pitchFamily="34" charset="0"/>
                <a:cs typeface="Arial" panose="020B0604020202020204" pitchFamily="34" charset="0"/>
              </a:rPr>
              <a:t>Estructura y alcance</a:t>
            </a:r>
            <a:r>
              <a:rPr lang="en-GB" dirty="0">
                <a:latin typeface="Arial" panose="020B0604020202020204" pitchFamily="34" charset="0"/>
                <a:cs typeface="Arial" panose="020B0604020202020204" pitchFamily="34" charset="0"/>
              </a:rPr>
              <a:t>: descripción de los sectores no energéticos, oferta/demanda, ...</a:t>
            </a:r>
          </a:p>
          <a:p>
            <a:pPr marL="537210" indent="-342900">
              <a:lnSpc>
                <a:spcPct val="110000"/>
              </a:lnSpc>
              <a:buFont typeface="Arial" panose="020B0604020202020204" pitchFamily="34" charset="0"/>
              <a:buChar char="•"/>
            </a:pPr>
            <a:r>
              <a:rPr lang="en-GB" b="1" dirty="0">
                <a:latin typeface="Arial" panose="020B0604020202020204" pitchFamily="34" charset="0"/>
                <a:cs typeface="Arial" panose="020B0604020202020204" pitchFamily="34" charset="0"/>
              </a:rPr>
              <a:t>Cobertura geográfica</a:t>
            </a:r>
            <a:r>
              <a:rPr lang="en-GB" dirty="0">
                <a:latin typeface="Arial" panose="020B0604020202020204" pitchFamily="34" charset="0"/>
                <a:cs typeface="Arial" panose="020B0604020202020204" pitchFamily="34" charset="0"/>
              </a:rPr>
              <a:t>: desde un solo proyecto hasta el mundo entero </a:t>
            </a:r>
          </a:p>
          <a:p>
            <a:pPr marL="537210" lvl="0" indent="-342900">
              <a:lnSpc>
                <a:spcPct val="110000"/>
              </a:lnSpc>
              <a:buFont typeface="Arial" panose="020B0604020202020204" pitchFamily="34" charset="0"/>
              <a:buChar char="•"/>
            </a:pPr>
            <a:r>
              <a:rPr lang="en-GB" b="1" dirty="0">
                <a:latin typeface="Arial" panose="020B0604020202020204" pitchFamily="34" charset="0"/>
                <a:cs typeface="Arial" panose="020B0604020202020204" pitchFamily="34" charset="0"/>
              </a:rPr>
              <a:t>Horizonte temporal</a:t>
            </a:r>
            <a:r>
              <a:rPr lang="en-GB" dirty="0">
                <a:latin typeface="Arial" panose="020B0604020202020204" pitchFamily="34" charset="0"/>
                <a:cs typeface="Arial" panose="020B0604020202020204" pitchFamily="34" charset="0"/>
              </a:rPr>
              <a:t>: corto, medio o largo plazo</a:t>
            </a:r>
          </a:p>
          <a:p>
            <a:pPr marL="537210" indent="-342900">
              <a:lnSpc>
                <a:spcPct val="110000"/>
              </a:lnSpc>
              <a:buFont typeface="Arial" panose="020B0604020202020204" pitchFamily="34" charset="0"/>
              <a:buChar char="•"/>
            </a:pPr>
            <a:r>
              <a:rPr lang="en-GB" b="1" dirty="0">
                <a:latin typeface="Arial" panose="020B0604020202020204" pitchFamily="34" charset="0"/>
                <a:cs typeface="Arial" panose="020B0604020202020204" pitchFamily="34" charset="0"/>
              </a:rPr>
              <a:t>Paso de tiempo</a:t>
            </a:r>
            <a:r>
              <a:rPr lang="en-GB" dirty="0">
                <a:latin typeface="Arial" panose="020B0604020202020204" pitchFamily="34" charset="0"/>
                <a:cs typeface="Arial" panose="020B0604020202020204" pitchFamily="34" charset="0"/>
              </a:rPr>
              <a:t>: puede variar desde un minuto hasta varios años </a:t>
            </a:r>
          </a:p>
          <a:p>
            <a:pPr marL="537210" indent="-342900">
              <a:lnSpc>
                <a:spcPct val="110000"/>
              </a:lnSpc>
              <a:buFont typeface="Arial" panose="020B0604020202020204" pitchFamily="34" charset="0"/>
              <a:buChar char="•"/>
            </a:pPr>
            <a:r>
              <a:rPr lang="en-GB" b="1" dirty="0">
                <a:latin typeface="Arial" panose="020B0604020202020204" pitchFamily="34" charset="0"/>
                <a:cs typeface="Arial" panose="020B0604020202020204" pitchFamily="34" charset="0"/>
              </a:rPr>
              <a:t>Tipo de tecnología incluida</a:t>
            </a:r>
            <a:r>
              <a:rPr lang="en-GB" dirty="0">
                <a:latin typeface="Arial" panose="020B0604020202020204" pitchFamily="34" charset="0"/>
                <a:cs typeface="Arial" panose="020B0604020202020204" pitchFamily="34" charset="0"/>
              </a:rPr>
              <a:t>: tecnología renovable, tecnologías de almacenamiento, ...</a:t>
            </a:r>
          </a:p>
          <a:p>
            <a:pPr marL="537210" lvl="0" indent="-342900">
              <a:lnSpc>
                <a:spcPct val="110000"/>
              </a:lnSpc>
              <a:buFont typeface="Arial" panose="020B0604020202020204" pitchFamily="34" charset="0"/>
              <a:buChar char="•"/>
            </a:pPr>
            <a:r>
              <a:rPr lang="en-GB" b="1" dirty="0">
                <a:latin typeface="Arial" panose="020B0604020202020204" pitchFamily="34" charset="0"/>
                <a:cs typeface="Arial" panose="020B0604020202020204" pitchFamily="34" charset="0"/>
              </a:rPr>
              <a:t>Enfoque analítico</a:t>
            </a:r>
            <a:r>
              <a:rPr lang="en-GB" dirty="0">
                <a:latin typeface="Arial" panose="020B0604020202020204" pitchFamily="34" charset="0"/>
                <a:cs typeface="Arial" panose="020B0604020202020204" pitchFamily="34" charset="0"/>
              </a:rPr>
              <a:t>: top-down, bottom-up, ...</a:t>
            </a:r>
          </a:p>
          <a:p>
            <a:pPr marL="537210" lvl="0" indent="-342900">
              <a:lnSpc>
                <a:spcPct val="110000"/>
              </a:lnSpc>
              <a:buFont typeface="Arial" panose="020B0604020202020204" pitchFamily="34" charset="0"/>
              <a:buChar char="•"/>
            </a:pPr>
            <a:r>
              <a:rPr lang="en-GB" b="1" dirty="0">
                <a:latin typeface="Arial" panose="020B0604020202020204" pitchFamily="34" charset="0"/>
                <a:cs typeface="Arial" panose="020B0604020202020204" pitchFamily="34" charset="0"/>
              </a:rPr>
              <a:t>Metodología subyacente</a:t>
            </a:r>
            <a:r>
              <a:rPr lang="en-GB" dirty="0">
                <a:latin typeface="Arial" panose="020B0604020202020204" pitchFamily="34" charset="0"/>
                <a:cs typeface="Arial" panose="020B0604020202020204" pitchFamily="34" charset="0"/>
              </a:rPr>
              <a:t>: equilibrio económico, simulación, optimización, estocástico, ...</a:t>
            </a:r>
          </a:p>
          <a:p>
            <a:pPr marL="537210" indent="-342900">
              <a:lnSpc>
                <a:spcPct val="110000"/>
              </a:lnSpc>
              <a:buFont typeface="Arial" panose="020B0604020202020204" pitchFamily="34" charset="0"/>
              <a:buChar char="•"/>
            </a:pPr>
            <a:r>
              <a:rPr lang="en-GB" b="1" dirty="0">
                <a:latin typeface="Arial" panose="020B0604020202020204" pitchFamily="34" charset="0"/>
                <a:cs typeface="Arial" panose="020B0604020202020204" pitchFamily="34" charset="0"/>
              </a:rPr>
              <a:t>Enfoque matemático</a:t>
            </a:r>
            <a:r>
              <a:rPr lang="en-GB" dirty="0">
                <a:latin typeface="Arial" panose="020B0604020202020204" pitchFamily="34" charset="0"/>
                <a:cs typeface="Arial" panose="020B0604020202020204" pitchFamily="34" charset="0"/>
              </a:rPr>
              <a:t>: programación lineal, programación lineal de enteros mixtos, programación dinámica, lógica difusa, programación basada en agentes, ...</a:t>
            </a:r>
          </a:p>
          <a:p>
            <a:pPr marL="537210" lvl="0" indent="-342900">
              <a:lnSpc>
                <a:spcPct val="110000"/>
              </a:lnSpc>
              <a:buFont typeface="Arial" panose="020B0604020202020204" pitchFamily="34" charset="0"/>
              <a:buChar char="•"/>
            </a:pPr>
            <a:r>
              <a:rPr lang="en-GB" dirty="0">
                <a:latin typeface="Arial" panose="020B0604020202020204" pitchFamily="34" charset="0"/>
                <a:cs typeface="Arial" panose="020B0604020202020204" pitchFamily="34" charset="0"/>
              </a:rPr>
              <a:t>Etc.</a:t>
            </a:r>
          </a:p>
        </p:txBody>
      </p:sp>
      <p:sp>
        <p:nvSpPr>
          <p:cNvPr id="5" name="Oval 4">
            <a:extLst>
              <a:ext uri="{FF2B5EF4-FFF2-40B4-BE49-F238E27FC236}">
                <a16:creationId xmlns:a16="http://schemas.microsoft.com/office/drawing/2014/main" id="{5569DBE8-F186-D24D-BDE4-1BEF2BDF950E}"/>
              </a:ext>
            </a:extLst>
          </p:cNvPr>
          <p:cNvSpPr/>
          <p:nvPr/>
        </p:nvSpPr>
        <p:spPr>
          <a:xfrm>
            <a:off x="10405824" y="2387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4.mp3" descr="Track7_Lecture5_Slide4.mp3">
            <a:hlinkClick r:id="" action="ppaction://media"/>
            <a:extLst>
              <a:ext uri="{FF2B5EF4-FFF2-40B4-BE49-F238E27FC236}">
                <a16:creationId xmlns:a16="http://schemas.microsoft.com/office/drawing/2014/main" id="{DB86F1D0-CF8C-8744-BF5A-BEC5F6733C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7189" y="266296"/>
            <a:ext cx="812800" cy="812800"/>
          </a:xfrm>
          <a:prstGeom prst="rect">
            <a:avLst/>
          </a:prstGeom>
        </p:spPr>
      </p:pic>
    </p:spTree>
    <p:extLst>
      <p:ext uri="{BB962C8B-B14F-4D97-AF65-F5344CB8AC3E}">
        <p14:creationId xmlns:p14="http://schemas.microsoft.com/office/powerpoint/2010/main" val="20518863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t>5</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887215" y="1326224"/>
            <a:ext cx="8543090" cy="3420684"/>
          </a:xfrm>
        </p:spPr>
        <p:txBody>
          <a:bodyPr>
            <a:normAutofit fontScale="92500" lnSpcReduction="10000"/>
          </a:bodyPr>
          <a:lstStyle/>
          <a:p>
            <a:pPr marL="0" eaLnBrk="1" fontAlgn="auto" hangingPunct="1">
              <a:lnSpc>
                <a:spcPct val="100000"/>
              </a:lnSpc>
              <a:buClr>
                <a:srgbClr val="333333"/>
              </a:buClr>
              <a:defRPr/>
            </a:pPr>
            <a:r>
              <a:rPr lang="en-GB" b="1" dirty="0">
                <a:solidFill>
                  <a:schemeClr val="accent5">
                    <a:lumMod val="60000"/>
                    <a:lumOff val="40000"/>
                  </a:schemeClr>
                </a:solidFill>
                <a:latin typeface="Open Sans"/>
              </a:rPr>
              <a:t>Nivel de detalle</a:t>
            </a:r>
            <a:endParaRPr lang="en-GB" b="1" dirty="0">
              <a:solidFill>
                <a:schemeClr val="accent5">
                  <a:lumMod val="60000"/>
                  <a:lumOff val="40000"/>
                </a:schemeClr>
              </a:solidFill>
            </a:endParaRPr>
          </a:p>
          <a:p>
            <a:pPr marL="0" lvl="0">
              <a:lnSpc>
                <a:spcPct val="100000"/>
              </a:lnSpc>
              <a:spcBef>
                <a:spcPts val="1000"/>
              </a:spcBef>
              <a:spcAft>
                <a:spcPct val="0"/>
              </a:spcAft>
              <a:buSzTx/>
            </a:pPr>
            <a:r>
              <a:rPr lang="en-GB" dirty="0">
                <a:latin typeface="Open Sans"/>
              </a:rPr>
              <a:t>El nivel de detalle de la representación matemática depende del problema en cuestión. Depende de:</a:t>
            </a:r>
          </a:p>
          <a:p>
            <a:pPr marL="228600" lvl="0" indent="-228600">
              <a:lnSpc>
                <a:spcPct val="100000"/>
              </a:lnSpc>
              <a:spcBef>
                <a:spcPts val="1000"/>
              </a:spcBef>
              <a:spcAft>
                <a:spcPts val="1000"/>
              </a:spcAft>
              <a:buSzTx/>
              <a:buFont typeface="Arial" panose="020B0604020202020204" pitchFamily="34" charset="0"/>
              <a:buChar char="•"/>
            </a:pPr>
            <a:r>
              <a:rPr lang="en-GB" b="1" dirty="0">
                <a:latin typeface="Open Sans"/>
              </a:rPr>
              <a:t>La escala del problema</a:t>
            </a:r>
            <a:r>
              <a:rPr lang="en-GB" dirty="0">
                <a:latin typeface="Open Sans"/>
              </a:rPr>
              <a:t>: desde una unidad de una planta hasta un país entero</a:t>
            </a:r>
          </a:p>
          <a:p>
            <a:pPr marL="228600" lvl="0" indent="-228600">
              <a:lnSpc>
                <a:spcPct val="100000"/>
              </a:lnSpc>
              <a:spcBef>
                <a:spcPts val="1000"/>
              </a:spcBef>
              <a:spcAft>
                <a:spcPts val="1000"/>
              </a:spcAft>
              <a:buSzTx/>
              <a:buFont typeface="Arial" panose="020B0604020202020204" pitchFamily="34" charset="0"/>
              <a:buChar char="•"/>
            </a:pPr>
            <a:r>
              <a:rPr lang="en-GB" b="1" dirty="0">
                <a:latin typeface="Open Sans"/>
              </a:rPr>
              <a:t>La disponibilidad de datos</a:t>
            </a:r>
            <a:r>
              <a:rPr lang="en-GB" dirty="0">
                <a:latin typeface="Open Sans"/>
              </a:rPr>
              <a:t>: por ejemplo, los parámetros técnicos específicos necesarios para la modelización detallada</a:t>
            </a:r>
            <a:endParaRPr lang="en-GB" dirty="0"/>
          </a:p>
          <a:p>
            <a:pPr marL="228600" lvl="0" indent="-228600">
              <a:lnSpc>
                <a:spcPct val="100000"/>
              </a:lnSpc>
              <a:spcBef>
                <a:spcPts val="1000"/>
              </a:spcBef>
              <a:spcAft>
                <a:spcPts val="1000"/>
              </a:spcAft>
              <a:buSzTx/>
              <a:buFont typeface="Arial" panose="020B0604020202020204" pitchFamily="34" charset="0"/>
              <a:buChar char="•"/>
            </a:pPr>
            <a:r>
              <a:rPr lang="en-GB" b="1" dirty="0">
                <a:latin typeface="Open Sans"/>
              </a:rPr>
              <a:t>El nivel de detalle del análisis requerido</a:t>
            </a:r>
            <a:r>
              <a:rPr lang="en-GB" dirty="0">
                <a:latin typeface="Open Sans"/>
              </a:rPr>
              <a:t>: por ejemplo, no modelar todas las horas del año para la planificación a largo plazo</a:t>
            </a:r>
            <a:endParaRPr lang="en-GB" dirty="0"/>
          </a:p>
          <a:p>
            <a:pPr marL="228600" lvl="0" indent="-228600">
              <a:lnSpc>
                <a:spcPct val="100000"/>
              </a:lnSpc>
              <a:spcBef>
                <a:spcPts val="1000"/>
              </a:spcBef>
              <a:spcAft>
                <a:spcPts val="1000"/>
              </a:spcAft>
              <a:buSzTx/>
              <a:buFont typeface="Arial" panose="020B0604020202020204" pitchFamily="34" charset="0"/>
              <a:buChar char="•"/>
            </a:pPr>
            <a:endParaRPr lang="en-GB" dirty="0">
              <a:solidFill>
                <a:prstClr val="black"/>
              </a:solidFill>
            </a:endParaRPr>
          </a:p>
          <a:p>
            <a:pPr marL="228600" lvl="0" indent="-228600">
              <a:lnSpc>
                <a:spcPct val="100000"/>
              </a:lnSpc>
              <a:spcBef>
                <a:spcPts val="1000"/>
              </a:spcBef>
              <a:spcAft>
                <a:spcPts val="1000"/>
              </a:spcAft>
              <a:buSzTx/>
              <a:buFont typeface="Arial" panose="020B0604020202020204" pitchFamily="34" charset="0"/>
              <a:buChar char="•"/>
            </a:pPr>
            <a:endParaRPr lang="en-GB" dirty="0">
              <a:solidFill>
                <a:prstClr val="black"/>
              </a:solidFill>
            </a:endParaRPr>
          </a:p>
          <a:p>
            <a:pPr marL="0" eaLnBrk="1" fontAlgn="auto" hangingPunct="1">
              <a:lnSpc>
                <a:spcPct val="100000"/>
              </a:lnSpc>
              <a:spcBef>
                <a:spcPts val="1000"/>
              </a:spcBef>
              <a:buClr>
                <a:srgbClr val="333333"/>
              </a:buClr>
              <a:defRPr/>
            </a:pPr>
            <a:endParaRPr lang="en-GB" b="1" dirty="0">
              <a:solidFill>
                <a:schemeClr val="accent5">
                  <a:lumMod val="60000"/>
                  <a:lumOff val="40000"/>
                </a:schemeClr>
              </a:solidFill>
            </a:endParaRPr>
          </a:p>
        </p:txBody>
      </p:sp>
      <p:sp>
        <p:nvSpPr>
          <p:cNvPr id="2" name="Google Shape;98;p15">
            <a:extLst>
              <a:ext uri="{FF2B5EF4-FFF2-40B4-BE49-F238E27FC236}">
                <a16:creationId xmlns:a16="http://schemas.microsoft.com/office/drawing/2014/main" id="{7B49A30F-AA69-4913-927A-DFE9276C7700}"/>
              </a:ext>
            </a:extLst>
          </p:cNvPr>
          <p:cNvSpPr txBox="1">
            <a:spLocks/>
          </p:cNvSpPr>
          <p:nvPr/>
        </p:nvSpPr>
        <p:spPr bwMode="auto">
          <a:xfrm>
            <a:off x="858078" y="107944"/>
            <a:ext cx="523792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rtlCol="0"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Clase 5.1 Modelos de sistemas energéticos</a:t>
            </a:r>
          </a:p>
        </p:txBody>
      </p:sp>
      <p:sp>
        <p:nvSpPr>
          <p:cNvPr id="6" name="Oval 5">
            <a:extLst>
              <a:ext uri="{FF2B5EF4-FFF2-40B4-BE49-F238E27FC236}">
                <a16:creationId xmlns:a16="http://schemas.microsoft.com/office/drawing/2014/main" id="{A3904167-0937-9947-B4C7-C7E621B9ECC5}"/>
              </a:ext>
            </a:extLst>
          </p:cNvPr>
          <p:cNvSpPr/>
          <p:nvPr/>
        </p:nvSpPr>
        <p:spPr>
          <a:xfrm>
            <a:off x="6096000" y="2819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5_Slide5.mp3" descr="Track7_Lecture5_Slide5.mp3">
            <a:hlinkClick r:id="" action="ppaction://media"/>
            <a:extLst>
              <a:ext uri="{FF2B5EF4-FFF2-40B4-BE49-F238E27FC236}">
                <a16:creationId xmlns:a16="http://schemas.microsoft.com/office/drawing/2014/main" id="{32F8FD62-1922-874C-987E-399ED717F6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353282"/>
            <a:ext cx="812800" cy="812800"/>
          </a:xfrm>
          <a:prstGeom prst="rect">
            <a:avLst/>
          </a:prstGeom>
        </p:spPr>
      </p:pic>
    </p:spTree>
    <p:extLst>
      <p:ext uri="{BB962C8B-B14F-4D97-AF65-F5344CB8AC3E}">
        <p14:creationId xmlns:p14="http://schemas.microsoft.com/office/powerpoint/2010/main" val="39908655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t>6</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946850" y="1367718"/>
            <a:ext cx="10466585" cy="4633965"/>
          </a:xfrm>
        </p:spPr>
        <p:txBody>
          <a:bodyPr>
            <a:normAutofit/>
          </a:bodyPr>
          <a:lstStyle/>
          <a:p>
            <a:pPr marL="0"/>
            <a:r>
              <a:rPr lang="en-GB" b="1">
                <a:solidFill>
                  <a:schemeClr val="accent5">
                    <a:lumMod val="60000"/>
                    <a:lumOff val="40000"/>
                  </a:schemeClr>
                </a:solidFill>
                <a:latin typeface="Arial" panose="020B0604020202020204" pitchFamily="34" charset="0"/>
                <a:cs typeface="Arial" panose="020B0604020202020204" pitchFamily="34" charset="0"/>
                <a:sym typeface="Calibri"/>
              </a:rPr>
              <a:t>Simulación y optimización</a:t>
            </a:r>
          </a:p>
          <a:p>
            <a:pPr marL="0" eaLnBrk="1" fontAlgn="auto" hangingPunct="1">
              <a:spcBef>
                <a:spcPts val="1000"/>
              </a:spcBef>
              <a:buClr>
                <a:srgbClr val="333333"/>
              </a:buClr>
              <a:defRPr/>
            </a:pPr>
            <a:r>
              <a:rPr lang="en-GB">
                <a:latin typeface="Arial" panose="020B0604020202020204" pitchFamily="34" charset="0"/>
                <a:cs typeface="Arial" panose="020B0604020202020204" pitchFamily="34" charset="0"/>
              </a:rPr>
              <a:t>El método que utilice depende de sus necesidades específicas.</a:t>
            </a:r>
          </a:p>
          <a:p>
            <a:pPr marL="0" eaLnBrk="1" fontAlgn="auto" hangingPunct="1">
              <a:spcBef>
                <a:spcPts val="1000"/>
              </a:spcBef>
              <a:buClr>
                <a:srgbClr val="333333"/>
              </a:buClr>
              <a:defRPr/>
            </a:pPr>
            <a:endParaRPr lang="en-GB" b="1">
              <a:solidFill>
                <a:schemeClr val="accent5">
                  <a:lumMod val="60000"/>
                  <a:lumOff val="40000"/>
                </a:schemeClr>
              </a:solidFill>
              <a:latin typeface="Arial" panose="020B0604020202020204" pitchFamily="34" charset="0"/>
              <a:cs typeface="Arial" panose="020B0604020202020204" pitchFamily="34" charset="0"/>
              <a:sym typeface="Calibri"/>
            </a:endParaRPr>
          </a:p>
          <a:p>
            <a:pPr marL="0" lvl="0">
              <a:spcBef>
                <a:spcPts val="1000"/>
              </a:spcBef>
              <a:spcAft>
                <a:spcPts val="1000"/>
              </a:spcAft>
              <a:buSzTx/>
            </a:pPr>
            <a:endParaRPr lang="en-GB">
              <a:solidFill>
                <a:prstClr val="black"/>
              </a:solidFill>
              <a:latin typeface="Arial" panose="020B0604020202020204" pitchFamily="34" charset="0"/>
              <a:cs typeface="Arial" panose="020B0604020202020204" pitchFamily="34" charset="0"/>
            </a:endParaRPr>
          </a:p>
          <a:p>
            <a:pPr marL="228600" lvl="0" indent="-228600">
              <a:spcBef>
                <a:spcPts val="1000"/>
              </a:spcBef>
              <a:spcAft>
                <a:spcPts val="1000"/>
              </a:spcAft>
              <a:buSzTx/>
              <a:buFont typeface="Arial" panose="020B0604020202020204" pitchFamily="34" charset="0"/>
              <a:buChar char="•"/>
            </a:pPr>
            <a:endParaRPr lang="en-GB">
              <a:solidFill>
                <a:prstClr val="black"/>
              </a:solidFill>
              <a:latin typeface="Arial" panose="020B0604020202020204" pitchFamily="34" charset="0"/>
              <a:cs typeface="Arial" panose="020B0604020202020204" pitchFamily="34" charset="0"/>
            </a:endParaRPr>
          </a:p>
          <a:p>
            <a:pPr marL="0" eaLnBrk="1" fontAlgn="auto" hangingPunct="1">
              <a:spcBef>
                <a:spcPts val="1000"/>
              </a:spcBef>
              <a:buClr>
                <a:srgbClr val="333333"/>
              </a:buClr>
              <a:defRPr/>
            </a:pPr>
            <a:endParaRPr lang="en-GB" b="1">
              <a:solidFill>
                <a:schemeClr val="accent5">
                  <a:lumMod val="60000"/>
                  <a:lumOff val="40000"/>
                </a:schemeClr>
              </a:solidFill>
              <a:latin typeface="Arial" panose="020B0604020202020204" pitchFamily="34" charset="0"/>
              <a:cs typeface="Arial" panose="020B0604020202020204" pitchFamily="34" charset="0"/>
              <a:sym typeface="Calibri"/>
            </a:endParaRPr>
          </a:p>
        </p:txBody>
      </p:sp>
      <p:graphicFrame>
        <p:nvGraphicFramePr>
          <p:cNvPr id="5" name="Table 2">
            <a:extLst>
              <a:ext uri="{FF2B5EF4-FFF2-40B4-BE49-F238E27FC236}">
                <a16:creationId xmlns:a16="http://schemas.microsoft.com/office/drawing/2014/main" id="{81994BDC-4FE3-9041-9ED5-A3DF90CE3270}"/>
              </a:ext>
            </a:extLst>
          </p:cNvPr>
          <p:cNvGraphicFramePr>
            <a:graphicFrameLocks noGrp="1"/>
          </p:cNvGraphicFramePr>
          <p:nvPr>
            <p:extLst>
              <p:ext uri="{D42A27DB-BD31-4B8C-83A1-F6EECF244321}">
                <p14:modId xmlns:p14="http://schemas.microsoft.com/office/powerpoint/2010/main" val="4271019825"/>
              </p:ext>
            </p:extLst>
          </p:nvPr>
        </p:nvGraphicFramePr>
        <p:xfrm>
          <a:off x="1049851" y="2439151"/>
          <a:ext cx="9132505" cy="3840480"/>
        </p:xfrm>
        <a:graphic>
          <a:graphicData uri="http://schemas.openxmlformats.org/drawingml/2006/table">
            <a:tbl>
              <a:tblPr firstRow="1" bandRow="1"/>
              <a:tblGrid>
                <a:gridCol w="2465256">
                  <a:extLst>
                    <a:ext uri="{9D8B030D-6E8A-4147-A177-3AD203B41FA5}">
                      <a16:colId xmlns:a16="http://schemas.microsoft.com/office/drawing/2014/main" val="3877321437"/>
                    </a:ext>
                  </a:extLst>
                </a:gridCol>
                <a:gridCol w="3053603">
                  <a:extLst>
                    <a:ext uri="{9D8B030D-6E8A-4147-A177-3AD203B41FA5}">
                      <a16:colId xmlns:a16="http://schemas.microsoft.com/office/drawing/2014/main" val="178807242"/>
                    </a:ext>
                  </a:extLst>
                </a:gridCol>
                <a:gridCol w="3613646">
                  <a:extLst>
                    <a:ext uri="{9D8B030D-6E8A-4147-A177-3AD203B41FA5}">
                      <a16:colId xmlns:a16="http://schemas.microsoft.com/office/drawing/2014/main" val="1986346469"/>
                    </a:ext>
                  </a:extLst>
                </a:gridCol>
              </a:tblGrid>
              <a:tr h="4336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1600" b="0" i="0" u="none" strike="noStrike" cap="none">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37160" marR="137160" marT="137160" marB="137160">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1"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rPr>
                        <a:t>Modelos de simulación</a:t>
                      </a:r>
                      <a:endParaRPr lang="en-GB" sz="1800" b="1" i="0" u="none" strike="noStrike" cap="none">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37160" marR="137160" marT="137160" marB="137160">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GB" sz="1800" b="1"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rPr>
                        <a:t>Modelos de optimización</a:t>
                      </a:r>
                      <a:endParaRPr lang="en-GB" sz="1800" b="1"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37160" marR="137160" marT="137160" marB="137160">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962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Proporciona </a:t>
                      </a:r>
                      <a:br>
                        <a:rPr lang="en-GB" sz="1800" b="1" i="0" u="none" strike="noStrike" cap="none" dirty="0">
                          <a:solidFill>
                            <a:srgbClr val="000000"/>
                          </a:solidFill>
                          <a:latin typeface="Arial" panose="020B0604020202020204" pitchFamily="34" charset="0"/>
                          <a:ea typeface="Open Sans Light" panose="020B0306030504020204" pitchFamily="34" charset="0"/>
                          <a:cs typeface="Arial" panose="020B0604020202020204" pitchFamily="34" charset="0"/>
                        </a:rPr>
                      </a:br>
                      <a:r>
                        <a:rPr lang="en-GB" sz="1800" b="1"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información sobre</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Cuál es la respuesta del sistema a los cambios en sus elementos</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Cuál es el "mejor valor" de un parámetro objetivo del sistema bajo un conjunto de </a:t>
                      </a: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rPr>
                        <a:t>restricciones</a:t>
                      </a:r>
                      <a:endParaRPr lang="ru-RU"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67722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1" i="0" u="none" strike="noStrike" kern="1200"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Proporcionar recomendaciones sobre</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Cómo hacer que el sistema proporcione una determinada respuesta</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panose="020B0604020202020204" pitchFamily="34" charset="0"/>
                        <a:buNone/>
                      </a:pP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Cómo debe construirse </a:t>
                      </a: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rPr>
                        <a:t>un sistema </a:t>
                      </a: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para que sea "óptimo"</a:t>
                      </a:r>
                      <a:endParaRPr lang="ru-RU"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4094197"/>
                  </a:ext>
                </a:extLst>
              </a:tr>
              <a:tr h="4336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Normalmente se utiliza para</a:t>
                      </a:r>
                      <a:endParaRPr lang="en-GB" sz="1800" b="1" i="0" u="none" strike="noStrike" kern="1200"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Calibri"/>
                        </a:rPr>
                        <a:t>Análisis de la demanda de energía</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rPr>
                        <a:t>Análisis del suministro de energía</a:t>
                      </a:r>
                      <a:endParaRPr lang="en-GB" sz="1800" b="0" i="0" u="none" strike="noStrike" cap="none" dirty="0">
                        <a:solidFill>
                          <a:schemeClr val="tx1"/>
                        </a:solidFill>
                        <a:latin typeface="Arial" panose="020B0604020202020204" pitchFamily="34" charset="0"/>
                        <a:ea typeface="Open Sans Light" panose="020B0306030504020204" pitchFamily="34" charset="0"/>
                        <a:cs typeface="Arial" panose="020B0604020202020204" pitchFamily="34" charset="0"/>
                        <a:sym typeface="Arial"/>
                      </a:endParaRP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11888587"/>
                  </a:ext>
                </a:extLst>
              </a:tr>
            </a:tbl>
          </a:graphicData>
        </a:graphic>
      </p:graphicFrame>
      <p:sp>
        <p:nvSpPr>
          <p:cNvPr id="6" name="Google Shape;98;p15">
            <a:extLst>
              <a:ext uri="{FF2B5EF4-FFF2-40B4-BE49-F238E27FC236}">
                <a16:creationId xmlns:a16="http://schemas.microsoft.com/office/drawing/2014/main" id="{B51A216D-5B1C-42B7-98E2-A9BA7E90530F}"/>
              </a:ext>
            </a:extLst>
          </p:cNvPr>
          <p:cNvSpPr txBox="1">
            <a:spLocks/>
          </p:cNvSpPr>
          <p:nvPr/>
        </p:nvSpPr>
        <p:spPr bwMode="auto">
          <a:xfrm>
            <a:off x="778565" y="233015"/>
            <a:ext cx="9451531"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rtlCol="0"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Arial" panose="020B0604020202020204" pitchFamily="34" charset="0"/>
                <a:cs typeface="Arial" panose="020B0604020202020204" pitchFamily="34" charset="0"/>
                <a:sym typeface="Bodoni SvtyTwo ITC TT-Book"/>
              </a:rPr>
              <a:t>Clase 5.1 Modelos de sistemas energéticos</a:t>
            </a:r>
          </a:p>
        </p:txBody>
      </p:sp>
      <p:sp>
        <p:nvSpPr>
          <p:cNvPr id="7" name="Oval 6">
            <a:extLst>
              <a:ext uri="{FF2B5EF4-FFF2-40B4-BE49-F238E27FC236}">
                <a16:creationId xmlns:a16="http://schemas.microsoft.com/office/drawing/2014/main" id="{62716408-28CE-E24A-9FE4-444F9F78D391}"/>
              </a:ext>
            </a:extLst>
          </p:cNvPr>
          <p:cNvSpPr/>
          <p:nvPr/>
        </p:nvSpPr>
        <p:spPr>
          <a:xfrm>
            <a:off x="10529270" y="948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6.mp3" descr="Track7_Lecture5_Slide6.mp3">
            <a:hlinkClick r:id="" action="ppaction://media"/>
            <a:extLst>
              <a:ext uri="{FF2B5EF4-FFF2-40B4-BE49-F238E27FC236}">
                <a16:creationId xmlns:a16="http://schemas.microsoft.com/office/drawing/2014/main" id="{9FCC7FC8-0CF3-2842-BA2D-FC00B3235B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00635" y="160393"/>
            <a:ext cx="812800" cy="812800"/>
          </a:xfrm>
          <a:prstGeom prst="rect">
            <a:avLst/>
          </a:prstGeom>
        </p:spPr>
      </p:pic>
    </p:spTree>
    <p:extLst>
      <p:ext uri="{BB962C8B-B14F-4D97-AF65-F5344CB8AC3E}">
        <p14:creationId xmlns:p14="http://schemas.microsoft.com/office/powerpoint/2010/main" val="9787067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t>7</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940224" y="1380970"/>
            <a:ext cx="9453052" cy="4633965"/>
          </a:xfrm>
        </p:spPr>
        <p:txBody>
          <a:bodyPr>
            <a:normAutofit/>
          </a:bodyPr>
          <a:lstStyle/>
          <a:p>
            <a:pPr marL="0"/>
            <a:r>
              <a:rPr lang="en-GB" b="1" dirty="0">
                <a:solidFill>
                  <a:schemeClr val="accent5">
                    <a:lumMod val="60000"/>
                    <a:lumOff val="40000"/>
                  </a:schemeClr>
                </a:solidFill>
                <a:latin typeface="Arial" panose="020B0604020202020204" pitchFamily="34" charset="0"/>
                <a:cs typeface="Arial" panose="020B0604020202020204" pitchFamily="34" charset="0"/>
                <a:sym typeface="Calibri"/>
              </a:rPr>
              <a:t>Limitaciones de los modelos de sistemas energéticos</a:t>
            </a:r>
          </a:p>
          <a:p>
            <a:pPr marL="0"/>
            <a:endParaRPr lang="en-GB" b="1" dirty="0">
              <a:solidFill>
                <a:schemeClr val="accent5">
                  <a:lumMod val="60000"/>
                  <a:lumOff val="40000"/>
                </a:schemeClr>
              </a:solidFill>
              <a:latin typeface="Arial" panose="020B0604020202020204" pitchFamily="34" charset="0"/>
              <a:cs typeface="Arial" panose="020B0604020202020204" pitchFamily="34" charset="0"/>
              <a:sym typeface="Calibri"/>
            </a:endParaRPr>
          </a:p>
          <a:p>
            <a:pPr marL="0" eaLnBrk="1" fontAlgn="auto" hangingPunct="1">
              <a:buClr>
                <a:srgbClr val="333333"/>
              </a:buClr>
              <a:defRPr/>
            </a:pPr>
            <a:r>
              <a:rPr lang="en-GB" dirty="0">
                <a:latin typeface="Arial" panose="020B0604020202020204" pitchFamily="34" charset="0"/>
                <a:cs typeface="Arial" panose="020B0604020202020204" pitchFamily="34" charset="0"/>
              </a:rPr>
              <a:t>La utilidad de un modelo depende de:</a:t>
            </a:r>
          </a:p>
          <a:p>
            <a:pPr marL="0" eaLnBrk="1" fontAlgn="auto" hangingPunct="1">
              <a:buClr>
                <a:srgbClr val="333333"/>
              </a:buClr>
              <a:defRPr/>
            </a:pPr>
            <a:endParaRPr lang="en-GB" dirty="0">
              <a:latin typeface="Arial" panose="020B0604020202020204" pitchFamily="34" charset="0"/>
              <a:cs typeface="Arial" panose="020B0604020202020204" pitchFamily="34" charset="0"/>
            </a:endParaRPr>
          </a:p>
          <a:p>
            <a:pPr marL="342900" indent="-342900" eaLnBrk="1" fontAlgn="auto" hangingPunct="1">
              <a:buClr>
                <a:srgbClr val="333333"/>
              </a:buClr>
              <a:buFont typeface="Arial" panose="020B0604020202020204" pitchFamily="34" charset="0"/>
              <a:buChar char="•"/>
              <a:defRPr/>
            </a:pPr>
            <a:r>
              <a:rPr lang="en-GB" b="1" dirty="0">
                <a:latin typeface="Arial" panose="020B0604020202020204" pitchFamily="34" charset="0"/>
                <a:cs typeface="Arial" panose="020B0604020202020204" pitchFamily="34" charset="0"/>
              </a:rPr>
              <a:t>Los datos de entrada: </a:t>
            </a:r>
            <a:r>
              <a:rPr lang="en-GB" dirty="0">
                <a:latin typeface="Arial" panose="020B0604020202020204" pitchFamily="34" charset="0"/>
                <a:cs typeface="Arial" panose="020B0604020202020204" pitchFamily="34" charset="0"/>
              </a:rPr>
              <a:t>pueden ser inexactos o basarse en suposiciones que deben indicarse claramente.</a:t>
            </a:r>
          </a:p>
          <a:p>
            <a:pPr marL="342900" indent="-342900" eaLnBrk="1" fontAlgn="auto" hangingPunct="1">
              <a:buClr>
                <a:srgbClr val="333333"/>
              </a:buClr>
              <a:buFont typeface="Arial" panose="020B0604020202020204" pitchFamily="34" charset="0"/>
              <a:buChar char="•"/>
              <a:defRPr/>
            </a:pPr>
            <a:endParaRPr lang="en-GB" b="1" dirty="0">
              <a:latin typeface="Arial" panose="020B0604020202020204" pitchFamily="34" charset="0"/>
              <a:cs typeface="Arial" panose="020B0604020202020204" pitchFamily="34" charset="0"/>
            </a:endParaRPr>
          </a:p>
          <a:p>
            <a:pPr marL="342900" indent="-342900" eaLnBrk="1" fontAlgn="auto" hangingPunct="1">
              <a:buClr>
                <a:srgbClr val="333333"/>
              </a:buClr>
              <a:buFont typeface="Arial" panose="020B0604020202020204" pitchFamily="34" charset="0"/>
              <a:buChar char="•"/>
              <a:defRPr/>
            </a:pPr>
            <a:r>
              <a:rPr lang="en-GB" b="1" dirty="0">
                <a:latin typeface="Arial" panose="020B0604020202020204" pitchFamily="34" charset="0"/>
                <a:cs typeface="Arial" panose="020B0604020202020204" pitchFamily="34" charset="0"/>
              </a:rPr>
              <a:t>La estructura del modelo: </a:t>
            </a:r>
            <a:r>
              <a:rPr lang="en-GB" dirty="0">
                <a:latin typeface="Arial" panose="020B0604020202020204" pitchFamily="34" charset="0"/>
                <a:cs typeface="Arial" panose="020B0604020202020204" pitchFamily="34" charset="0"/>
              </a:rPr>
              <a:t>tener claro lo que no está incluido en el modelo es tan importante como entender lo que está en el modelo.</a:t>
            </a:r>
          </a:p>
          <a:p>
            <a:pPr marL="342900" indent="-342900" eaLnBrk="1" fontAlgn="auto" hangingPunct="1">
              <a:buClr>
                <a:srgbClr val="333333"/>
              </a:buClr>
              <a:buFont typeface="Arial" panose="020B0604020202020204" pitchFamily="34" charset="0"/>
              <a:buChar char="•"/>
              <a:defRPr/>
            </a:pPr>
            <a:endParaRPr lang="en-GB" b="1" dirty="0">
              <a:latin typeface="Arial" panose="020B0604020202020204" pitchFamily="34" charset="0"/>
              <a:cs typeface="Arial" panose="020B0604020202020204" pitchFamily="34" charset="0"/>
            </a:endParaRPr>
          </a:p>
          <a:p>
            <a:pPr marL="342900" indent="-342900" eaLnBrk="1" fontAlgn="auto" hangingPunct="1">
              <a:buClr>
                <a:srgbClr val="333333"/>
              </a:buClr>
              <a:buFont typeface="Arial" panose="020B0604020202020204" pitchFamily="34" charset="0"/>
              <a:buChar char="•"/>
              <a:defRPr/>
            </a:pPr>
            <a:r>
              <a:rPr lang="en-GB" b="1" dirty="0">
                <a:latin typeface="Arial" panose="020B0604020202020204" pitchFamily="34" charset="0"/>
                <a:cs typeface="Arial" panose="020B0604020202020204" pitchFamily="34" charset="0"/>
              </a:rPr>
              <a:t>La interpretación del modelo: a </a:t>
            </a:r>
            <a:r>
              <a:rPr lang="en-GB" dirty="0">
                <a:latin typeface="Arial" panose="020B0604020202020204" pitchFamily="34" charset="0"/>
                <a:cs typeface="Arial" panose="020B0604020202020204" pitchFamily="34" charset="0"/>
              </a:rPr>
              <a:t>partir de la comprensión de los supuestos de los datos de entrada y del modelo, se evalúan los impactos potenciales sobre la economía, el medio ambiente y el desarrollo social que no se han incluido en el modelo.</a:t>
            </a:r>
          </a:p>
          <a:p>
            <a:pPr marL="0" eaLnBrk="1" fontAlgn="auto" hangingPunct="1">
              <a:buClr>
                <a:srgbClr val="333333"/>
              </a:buClr>
              <a:defRPr/>
            </a:pPr>
            <a:endParaRPr lang="en-GB" dirty="0">
              <a:latin typeface="Arial" panose="020B0604020202020204" pitchFamily="34" charset="0"/>
              <a:cs typeface="Arial" panose="020B0604020202020204" pitchFamily="34" charset="0"/>
            </a:endParaRPr>
          </a:p>
          <a:p>
            <a:pPr marL="342900" indent="-342900" eaLnBrk="1" fontAlgn="auto" hangingPunct="1">
              <a:buClr>
                <a:srgbClr val="333333"/>
              </a:buClr>
              <a:defRPr/>
            </a:pPr>
            <a:r>
              <a:rPr lang="en-GB" dirty="0">
                <a:latin typeface="Arial" panose="020B0604020202020204" pitchFamily="34" charset="0"/>
                <a:cs typeface="Arial" panose="020B0604020202020204" pitchFamily="34" charset="0"/>
              </a:rPr>
              <a:t>Los modelos no deben utilizarse como "cajas negras". </a:t>
            </a:r>
          </a:p>
          <a:p>
            <a:pPr marL="0"/>
            <a:endParaRPr lang="en-GB" b="1" dirty="0">
              <a:solidFill>
                <a:schemeClr val="accent5">
                  <a:lumMod val="60000"/>
                  <a:lumOff val="40000"/>
                </a:schemeClr>
              </a:solidFill>
              <a:latin typeface="Arial" panose="020B0604020202020204" pitchFamily="34" charset="0"/>
              <a:cs typeface="Arial" panose="020B0604020202020204" pitchFamily="34" charset="0"/>
              <a:sym typeface="Calibri"/>
            </a:endParaRPr>
          </a:p>
          <a:p>
            <a:pPr marL="0" eaLnBrk="1" fontAlgn="auto" hangingPunct="1">
              <a:spcBef>
                <a:spcPts val="1000"/>
              </a:spcBef>
              <a:buClr>
                <a:srgbClr val="333333"/>
              </a:buClr>
              <a:defRPr/>
            </a:pPr>
            <a:endParaRPr lang="en-GB" b="1" dirty="0">
              <a:solidFill>
                <a:schemeClr val="accent5">
                  <a:lumMod val="60000"/>
                  <a:lumOff val="40000"/>
                </a:schemeClr>
              </a:solidFill>
              <a:latin typeface="Arial" panose="020B0604020202020204" pitchFamily="34" charset="0"/>
              <a:cs typeface="Arial" panose="020B0604020202020204" pitchFamily="34" charset="0"/>
              <a:sym typeface="Calibri"/>
            </a:endParaRPr>
          </a:p>
          <a:p>
            <a:pPr marL="0" lvl="0">
              <a:spcBef>
                <a:spcPts val="1000"/>
              </a:spcBef>
              <a:spcAft>
                <a:spcPts val="1000"/>
              </a:spcAft>
              <a:buSzTx/>
            </a:pPr>
            <a:endParaRPr lang="en-GB" dirty="0">
              <a:solidFill>
                <a:prstClr val="black"/>
              </a:solidFill>
              <a:latin typeface="Arial" panose="020B0604020202020204" pitchFamily="34" charset="0"/>
              <a:cs typeface="Arial" panose="020B0604020202020204" pitchFamily="34" charset="0"/>
            </a:endParaRPr>
          </a:p>
          <a:p>
            <a:pPr marL="228600" lvl="0" indent="-228600">
              <a:spcBef>
                <a:spcPts val="1000"/>
              </a:spcBef>
              <a:spcAft>
                <a:spcPts val="1000"/>
              </a:spcAft>
              <a:buSzTx/>
              <a:buFont typeface="Arial" panose="020B0604020202020204" pitchFamily="34" charset="0"/>
              <a:buChar char="•"/>
            </a:pPr>
            <a:endParaRPr lang="en-GB" dirty="0">
              <a:solidFill>
                <a:prstClr val="black"/>
              </a:solidFill>
              <a:latin typeface="Arial" panose="020B0604020202020204" pitchFamily="34" charset="0"/>
              <a:cs typeface="Arial" panose="020B0604020202020204" pitchFamily="34" charset="0"/>
            </a:endParaRPr>
          </a:p>
          <a:p>
            <a:pPr marL="0" eaLnBrk="1" fontAlgn="auto" hangingPunct="1">
              <a:spcBef>
                <a:spcPts val="1000"/>
              </a:spcBef>
              <a:buClr>
                <a:srgbClr val="333333"/>
              </a:buClr>
              <a:defRPr/>
            </a:pPr>
            <a:endParaRPr lang="en-GB" b="1" dirty="0">
              <a:solidFill>
                <a:schemeClr val="accent5">
                  <a:lumMod val="60000"/>
                  <a:lumOff val="40000"/>
                </a:schemeClr>
              </a:solidFill>
              <a:latin typeface="Arial" panose="020B0604020202020204" pitchFamily="34" charset="0"/>
              <a:cs typeface="Arial" panose="020B0604020202020204" pitchFamily="34" charset="0"/>
              <a:sym typeface="Calibri"/>
            </a:endParaRPr>
          </a:p>
        </p:txBody>
      </p:sp>
      <p:sp>
        <p:nvSpPr>
          <p:cNvPr id="7" name="Google Shape;98;p15">
            <a:extLst>
              <a:ext uri="{FF2B5EF4-FFF2-40B4-BE49-F238E27FC236}">
                <a16:creationId xmlns:a16="http://schemas.microsoft.com/office/drawing/2014/main" id="{5AC20F07-86EB-4677-A02F-81877A551D35}"/>
              </a:ext>
            </a:extLst>
          </p:cNvPr>
          <p:cNvSpPr txBox="1">
            <a:spLocks/>
          </p:cNvSpPr>
          <p:nvPr/>
        </p:nvSpPr>
        <p:spPr bwMode="auto">
          <a:xfrm>
            <a:off x="747545" y="180284"/>
            <a:ext cx="8778291"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rtlCol="0"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Arial" panose="020B0604020202020204" pitchFamily="34" charset="0"/>
                <a:cs typeface="Arial" panose="020B0604020202020204" pitchFamily="34" charset="0"/>
                <a:sym typeface="Bodoni SvtyTwo ITC TT-Book"/>
              </a:rPr>
              <a:t>Clase 5.1 Modelos de sistemas energéticos</a:t>
            </a:r>
          </a:p>
        </p:txBody>
      </p:sp>
      <p:sp>
        <p:nvSpPr>
          <p:cNvPr id="5" name="Oval 4">
            <a:extLst>
              <a:ext uri="{FF2B5EF4-FFF2-40B4-BE49-F238E27FC236}">
                <a16:creationId xmlns:a16="http://schemas.microsoft.com/office/drawing/2014/main" id="{13ECF9E8-F8D9-6E40-884B-4C14EF74729C}"/>
              </a:ext>
            </a:extLst>
          </p:cNvPr>
          <p:cNvSpPr/>
          <p:nvPr/>
        </p:nvSpPr>
        <p:spPr>
          <a:xfrm>
            <a:off x="9843678" y="1873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7.mp3" descr="Track7_Lecture5_Slide7.mp3">
            <a:hlinkClick r:id="" action="ppaction://media"/>
            <a:extLst>
              <a:ext uri="{FF2B5EF4-FFF2-40B4-BE49-F238E27FC236}">
                <a16:creationId xmlns:a16="http://schemas.microsoft.com/office/drawing/2014/main" id="{8A58A381-770A-1145-A834-31745D0D94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15043" y="198379"/>
            <a:ext cx="812800" cy="812800"/>
          </a:xfrm>
          <a:prstGeom prst="rect">
            <a:avLst/>
          </a:prstGeom>
        </p:spPr>
      </p:pic>
    </p:spTree>
    <p:extLst>
      <p:ext uri="{BB962C8B-B14F-4D97-AF65-F5344CB8AC3E}">
        <p14:creationId xmlns:p14="http://schemas.microsoft.com/office/powerpoint/2010/main" val="33167498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Conferencia 5.2 Escenarios</a:t>
            </a:r>
          </a:p>
        </p:txBody>
      </p:sp>
      <p:sp>
        <p:nvSpPr>
          <p:cNvPr id="3" name="Content Placeholder 2">
            <a:extLst>
              <a:ext uri="{FF2B5EF4-FFF2-40B4-BE49-F238E27FC236}">
                <a16:creationId xmlns:a16="http://schemas.microsoft.com/office/drawing/2014/main" id="{1FA65920-D473-2348-A64C-5665C17BB01D}"/>
              </a:ext>
            </a:extLst>
          </p:cNvPr>
          <p:cNvSpPr>
            <a:spLocks noGrp="1"/>
          </p:cNvSpPr>
          <p:nvPr>
            <p:ph idx="1"/>
          </p:nvPr>
        </p:nvSpPr>
        <p:spPr>
          <a:xfrm>
            <a:off x="938684" y="1426587"/>
            <a:ext cx="9535886" cy="4373563"/>
          </a:xfrm>
        </p:spPr>
        <p:txBody>
          <a:bodyPr/>
          <a:lstStyle/>
          <a:p>
            <a:pPr marL="0" indent="0">
              <a:lnSpc>
                <a:spcPct val="100000"/>
              </a:lnSpc>
              <a:buNone/>
            </a:pPr>
            <a:r>
              <a:rPr lang="en-ZA" sz="2000" b="1">
                <a:solidFill>
                  <a:schemeClr val="accent5">
                    <a:lumMod val="60000"/>
                    <a:lumOff val="40000"/>
                  </a:schemeClr>
                </a:solidFill>
                <a:latin typeface="Arial" panose="020B0604020202020204" pitchFamily="34" charset="0"/>
                <a:cs typeface="Arial" panose="020B0604020202020204" pitchFamily="34" charset="0"/>
              </a:rPr>
              <a:t>Técnica de simulación de escenarios</a:t>
            </a:r>
            <a:endParaRPr lang="en-GB" sz="2000" b="1">
              <a:solidFill>
                <a:schemeClr val="accent5">
                  <a:lumMod val="60000"/>
                  <a:lumOff val="40000"/>
                </a:schemeClr>
              </a:solidFill>
              <a:latin typeface="Arial" panose="020B0604020202020204" pitchFamily="34" charset="0"/>
              <a:cs typeface="Arial" panose="020B0604020202020204" pitchFamily="34" charset="0"/>
            </a:endParaRPr>
          </a:p>
          <a:p>
            <a:pPr marL="0" lvl="0" indent="0">
              <a:lnSpc>
                <a:spcPct val="100000"/>
              </a:lnSpc>
              <a:buNone/>
            </a:pPr>
            <a:r>
              <a:rPr lang="en-GB" sz="2000">
                <a:latin typeface="Arial" panose="020B0604020202020204" pitchFamily="34" charset="0"/>
                <a:cs typeface="Arial" panose="020B0604020202020204" pitchFamily="34" charset="0"/>
              </a:rPr>
              <a:t>El MAED se basa en la técnica de simulación de escenarios, según la cual:</a:t>
            </a:r>
          </a:p>
          <a:p>
            <a:pPr marL="342900" lvl="0" indent="-342900" eaLnBrk="1" fontAlgn="auto" hangingPunct="1">
              <a:lnSpc>
                <a:spcPct val="100000"/>
              </a:lnSpc>
              <a:spcAft>
                <a:spcPts val="0"/>
              </a:spcAft>
              <a:buClr>
                <a:srgbClr val="333333"/>
              </a:buClr>
              <a:defRPr/>
            </a:pPr>
            <a:r>
              <a:rPr lang="en-GB" sz="2000">
                <a:latin typeface="Arial" panose="020B0604020202020204" pitchFamily="34" charset="0"/>
                <a:cs typeface="Arial" panose="020B0604020202020204" pitchFamily="34" charset="0"/>
              </a:rPr>
              <a:t>El modelo incluye muy pocos supuestos.</a:t>
            </a:r>
          </a:p>
          <a:p>
            <a:pPr marL="342900" lvl="0" indent="-342900" eaLnBrk="1" fontAlgn="auto" hangingPunct="1">
              <a:lnSpc>
                <a:spcPct val="100000"/>
              </a:lnSpc>
              <a:spcAft>
                <a:spcPts val="0"/>
              </a:spcAft>
              <a:buClr>
                <a:srgbClr val="333333"/>
              </a:buClr>
              <a:defRPr/>
            </a:pPr>
            <a:r>
              <a:rPr lang="en-GB" sz="2000">
                <a:latin typeface="Arial" panose="020B0604020202020204" pitchFamily="34" charset="0"/>
                <a:cs typeface="Arial" panose="020B0604020202020204" pitchFamily="34" charset="0"/>
              </a:rPr>
              <a:t>La evolución de la demanda energética se analizará mediante la construcción de futuros escenarios de desarrollo.</a:t>
            </a:r>
          </a:p>
          <a:p>
            <a:pPr marL="342900" indent="-342900" eaLnBrk="1" fontAlgn="auto" hangingPunct="1">
              <a:lnSpc>
                <a:spcPct val="100000"/>
              </a:lnSpc>
              <a:spcAft>
                <a:spcPts val="0"/>
              </a:spcAft>
              <a:buClr>
                <a:srgbClr val="333333"/>
              </a:buClr>
              <a:defRPr/>
            </a:pPr>
            <a:r>
              <a:rPr lang="en-GB" sz="2000">
                <a:latin typeface="Arial" panose="020B0604020202020204" pitchFamily="34" charset="0"/>
                <a:cs typeface="Arial" panose="020B0604020202020204" pitchFamily="34" charset="0"/>
              </a:rPr>
              <a:t>Cada escenario puede considerarse como los valores futuros de un conjunto de factores económicos, técnicos y sociales que afectan directamente a la demanda de energía, </a:t>
            </a:r>
            <a:r>
              <a:rPr lang="en-GB" sz="2000">
                <a:solidFill>
                  <a:srgbClr val="000000"/>
                </a:solidFill>
                <a:latin typeface="Arial" panose="020B0604020202020204" pitchFamily="34" charset="0"/>
                <a:cs typeface="Arial" panose="020B0604020202020204" pitchFamily="34" charset="0"/>
              </a:rPr>
              <a:t>es decir, es una descripción de la posible evolución de un país y su sociedad.</a:t>
            </a:r>
          </a:p>
          <a:p>
            <a:pPr marL="342900" indent="-342900">
              <a:lnSpc>
                <a:spcPct val="100000"/>
              </a:lnSpc>
              <a:spcAft>
                <a:spcPts val="0"/>
              </a:spcAft>
              <a:buClr>
                <a:srgbClr val="333333"/>
              </a:buClr>
              <a:defRPr/>
            </a:pPr>
            <a:r>
              <a:rPr lang="en-GB" sz="2000">
                <a:latin typeface="Arial" panose="020B0604020202020204" pitchFamily="34" charset="0"/>
                <a:cs typeface="Arial" panose="020B0604020202020204" pitchFamily="34" charset="0"/>
              </a:rPr>
              <a:t>La construcción de escenarios contrastados permitiría captar las posibles evoluciones de la demanda energética en el país.</a:t>
            </a:r>
          </a:p>
          <a:p>
            <a:pPr>
              <a:lnSpc>
                <a:spcPct val="100000"/>
              </a:lnSpc>
            </a:pPr>
            <a:endParaRPr lang="en-GB" sz="2000">
              <a:latin typeface="Arial" panose="020B0604020202020204" pitchFamily="34" charset="0"/>
              <a:cs typeface="Arial" panose="020B0604020202020204" pitchFamily="34" charset="0"/>
            </a:endParaRPr>
          </a:p>
          <a:p>
            <a:pPr>
              <a:lnSpc>
                <a:spcPct val="100000"/>
              </a:lnSpc>
            </a:pPr>
            <a:endParaRPr lang="en-GB" sz="200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7F13ACF-FEF8-9948-A0B1-ED7C59B89240}"/>
              </a:ext>
            </a:extLst>
          </p:cNvPr>
          <p:cNvSpPr/>
          <p:nvPr/>
        </p:nvSpPr>
        <p:spPr>
          <a:xfrm>
            <a:off x="9996805" y="2827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8.mp3" descr="Track7_Lecture5_Slide8.mp3">
            <a:hlinkClick r:id="" action="ppaction://media"/>
            <a:extLst>
              <a:ext uri="{FF2B5EF4-FFF2-40B4-BE49-F238E27FC236}">
                <a16:creationId xmlns:a16="http://schemas.microsoft.com/office/drawing/2014/main" id="{1D52812C-469D-924C-B0B3-EB74F50674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68170" y="354142"/>
            <a:ext cx="812800" cy="812800"/>
          </a:xfrm>
          <a:prstGeom prst="rect">
            <a:avLst/>
          </a:prstGeom>
        </p:spPr>
      </p:pic>
    </p:spTree>
    <p:extLst>
      <p:ext uri="{BB962C8B-B14F-4D97-AF65-F5344CB8AC3E}">
        <p14:creationId xmlns:p14="http://schemas.microsoft.com/office/powerpoint/2010/main" val="11069546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Conferencia</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5.2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Escenarios</a:t>
            </a:r>
            <a:endParaRPr lang="en-GB" sz="4400" dirty="0">
              <a:latin typeface="Arial" panose="020B0604020202020204" pitchFamily="34" charset="0"/>
              <a:ea typeface="Open Sans" panose="020B0606030504020204" pitchFamily="34" charset="0"/>
              <a:cs typeface="Arial" panose="020B0604020202020204" pitchFamily="34" charset="0"/>
              <a:sym typeface="Bodoni SvtyTwo ITC TT-Book"/>
            </a:endParaRPr>
          </a:p>
        </p:txBody>
      </p:sp>
      <p:sp>
        <p:nvSpPr>
          <p:cNvPr id="3" name="Content Placeholder 2">
            <a:extLst>
              <a:ext uri="{FF2B5EF4-FFF2-40B4-BE49-F238E27FC236}">
                <a16:creationId xmlns:a16="http://schemas.microsoft.com/office/drawing/2014/main" id="{6DAEEF95-6FCC-8049-B392-9B7964E5A1FA}"/>
              </a:ext>
            </a:extLst>
          </p:cNvPr>
          <p:cNvSpPr>
            <a:spLocks noGrp="1"/>
          </p:cNvSpPr>
          <p:nvPr>
            <p:ph idx="1"/>
          </p:nvPr>
        </p:nvSpPr>
        <p:spPr>
          <a:xfrm>
            <a:off x="930310" y="1403280"/>
            <a:ext cx="9226062" cy="4589463"/>
          </a:xfrm>
        </p:spPr>
        <p:txBody>
          <a:bodyPr/>
          <a:lstStyle/>
          <a:p>
            <a:pPr marL="0" indent="0">
              <a:lnSpc>
                <a:spcPct val="100000"/>
              </a:lnSpc>
              <a:buNone/>
            </a:pPr>
            <a:r>
              <a:rPr lang="en-ZA" sz="2000" b="1" dirty="0">
                <a:solidFill>
                  <a:schemeClr val="accent5">
                    <a:lumMod val="60000"/>
                    <a:lumOff val="40000"/>
                  </a:schemeClr>
                </a:solidFill>
                <a:latin typeface="Arial" panose="020B0604020202020204" pitchFamily="34" charset="0"/>
                <a:cs typeface="Arial" panose="020B0604020202020204" pitchFamily="34" charset="0"/>
              </a:rPr>
              <a:t>Enfoque del escenario</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a:p>
            <a:pPr marL="0" indent="0">
              <a:lnSpc>
                <a:spcPct val="100000"/>
              </a:lnSpc>
              <a:buNone/>
            </a:pPr>
            <a:r>
              <a:rPr lang="en-GB" sz="2000" b="1" dirty="0">
                <a:latin typeface="Arial" panose="020B0604020202020204" pitchFamily="34" charset="0"/>
                <a:cs typeface="Arial" panose="020B0604020202020204" pitchFamily="34" charset="0"/>
              </a:rPr>
              <a:t>Cada escenario incorpora un conjunto de parámetros consistentes que </a:t>
            </a:r>
            <a:r>
              <a:rPr lang="en-GB" sz="2000" b="1" dirty="0" err="1">
                <a:latin typeface="Arial" panose="020B0604020202020204" pitchFamily="34" charset="0"/>
                <a:cs typeface="Arial" panose="020B0604020202020204" pitchFamily="34" charset="0"/>
              </a:rPr>
              <a:t>describen</a:t>
            </a:r>
            <a:r>
              <a:rPr lang="en-GB" sz="2000" b="1" dirty="0">
                <a:latin typeface="Arial" panose="020B0604020202020204" pitchFamily="34" charset="0"/>
                <a:cs typeface="Arial" panose="020B0604020202020204" pitchFamily="34" charset="0"/>
              </a:rPr>
              <a:t> posibles patrones a largo plazo del desarrollo económico, demográfico, social y tecnológico de un país</a:t>
            </a:r>
          </a:p>
          <a:p>
            <a:pPr marL="342900" indent="-342900" eaLnBrk="1" fontAlgn="auto" hangingPunct="1">
              <a:lnSpc>
                <a:spcPct val="100000"/>
              </a:lnSpc>
              <a:spcAft>
                <a:spcPts val="0"/>
              </a:spcAft>
              <a:buClr>
                <a:srgbClr val="333333"/>
              </a:buClr>
              <a:defRPr/>
            </a:pPr>
            <a:r>
              <a:rPr lang="en-GB" sz="2000" dirty="0">
                <a:latin typeface="Arial" panose="020B0604020202020204" pitchFamily="34" charset="0"/>
                <a:cs typeface="Arial" panose="020B0604020202020204" pitchFamily="34" charset="0"/>
              </a:rPr>
              <a:t>En un modelo de simulación, pretendemos evaluar la respuesta del sistema a los cambios en sus elementos. </a:t>
            </a:r>
          </a:p>
          <a:p>
            <a:pPr marL="342900" indent="-342900" eaLnBrk="1" fontAlgn="auto" hangingPunct="1">
              <a:lnSpc>
                <a:spcPct val="100000"/>
              </a:lnSpc>
              <a:spcAft>
                <a:spcPts val="0"/>
              </a:spcAft>
              <a:buClr>
                <a:srgbClr val="333333"/>
              </a:buClr>
              <a:defRPr/>
            </a:pPr>
            <a:r>
              <a:rPr lang="en-GB" sz="2000" dirty="0">
                <a:latin typeface="Arial" panose="020B0604020202020204" pitchFamily="34" charset="0"/>
                <a:cs typeface="Arial" panose="020B0604020202020204" pitchFamily="34" charset="0"/>
              </a:rPr>
              <a:t>En el MAED se evalúa la respuesta del sistema energético a escenarios sobre la evolución de la sociedad y la economía.</a:t>
            </a:r>
          </a:p>
          <a:p>
            <a:pPr marL="342900" indent="-342900" eaLnBrk="1" fontAlgn="auto" hangingPunct="1">
              <a:lnSpc>
                <a:spcPct val="100000"/>
              </a:lnSpc>
              <a:spcAft>
                <a:spcPts val="0"/>
              </a:spcAft>
              <a:buClr>
                <a:srgbClr val="333333"/>
              </a:buClr>
              <a:defRPr/>
            </a:pPr>
            <a:r>
              <a:rPr lang="en-GB" sz="2000" dirty="0">
                <a:latin typeface="Arial" panose="020B0604020202020204" pitchFamily="34" charset="0"/>
                <a:cs typeface="Arial" panose="020B0604020202020204" pitchFamily="34" charset="0"/>
              </a:rPr>
              <a:t>En otras palabras, el modelizador puede construir un posible escenario de desarrollo y ver qué ocurre con la demanda de energía.</a:t>
            </a:r>
          </a:p>
          <a:p>
            <a:pPr marL="0" indent="0">
              <a:lnSpc>
                <a:spcPct val="100000"/>
              </a:lnSpc>
              <a:buNone/>
            </a:pPr>
            <a:r>
              <a:rPr lang="en-GB" sz="2000" b="1" dirty="0" err="1">
                <a:latin typeface="Arial" panose="020B0604020202020204" pitchFamily="34" charset="0"/>
                <a:cs typeface="Arial" panose="020B0604020202020204" pitchFamily="34" charset="0"/>
              </a:rPr>
              <a:t>Estos</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escenarios</a:t>
            </a:r>
            <a:r>
              <a:rPr lang="en-GB" sz="2000" b="1" dirty="0">
                <a:latin typeface="Arial" panose="020B0604020202020204" pitchFamily="34" charset="0"/>
                <a:cs typeface="Arial" panose="020B0604020202020204" pitchFamily="34" charset="0"/>
              </a:rPr>
              <a:t> se </a:t>
            </a:r>
            <a:r>
              <a:rPr lang="en-GB" sz="2000" b="1" dirty="0" err="1">
                <a:latin typeface="Arial" panose="020B0604020202020204" pitchFamily="34" charset="0"/>
                <a:cs typeface="Arial" panose="020B0604020202020204" pitchFamily="34" charset="0"/>
              </a:rPr>
              <a:t>utilizan</a:t>
            </a:r>
            <a:r>
              <a:rPr lang="en-GB" sz="2000" b="1" dirty="0">
                <a:latin typeface="Arial" panose="020B0604020202020204" pitchFamily="34" charset="0"/>
                <a:cs typeface="Arial" panose="020B0604020202020204" pitchFamily="34" charset="0"/>
              </a:rPr>
              <a:t> para </a:t>
            </a:r>
            <a:r>
              <a:rPr lang="en-GB" sz="2000" b="1" dirty="0" err="1">
                <a:latin typeface="Arial" panose="020B0604020202020204" pitchFamily="34" charset="0"/>
                <a:cs typeface="Arial" panose="020B0604020202020204" pitchFamily="34" charset="0"/>
              </a:rPr>
              <a:t>determinar</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cuál</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podría</a:t>
            </a:r>
            <a:r>
              <a:rPr lang="en-GB" sz="2000" b="1" dirty="0">
                <a:latin typeface="Arial" panose="020B0604020202020204" pitchFamily="34" charset="0"/>
                <a:cs typeface="Arial" panose="020B0604020202020204" pitchFamily="34" charset="0"/>
              </a:rPr>
              <a:t> ser la </a:t>
            </a:r>
            <a:r>
              <a:rPr lang="en-GB" sz="2000" b="1" dirty="0" err="1">
                <a:latin typeface="Arial" panose="020B0604020202020204" pitchFamily="34" charset="0"/>
                <a:cs typeface="Arial" panose="020B0604020202020204" pitchFamily="34" charset="0"/>
              </a:rPr>
              <a:t>cantidad</a:t>
            </a:r>
            <a:r>
              <a:rPr lang="en-GB" sz="2000" b="1" dirty="0">
                <a:latin typeface="Arial" panose="020B0604020202020204" pitchFamily="34" charset="0"/>
                <a:cs typeface="Arial" panose="020B0604020202020204" pitchFamily="34" charset="0"/>
              </a:rPr>
              <a:t> y la </a:t>
            </a:r>
            <a:r>
              <a:rPr lang="en-GB" sz="2000" b="1" dirty="0" err="1">
                <a:latin typeface="Arial" panose="020B0604020202020204" pitchFamily="34" charset="0"/>
                <a:cs typeface="Arial" panose="020B0604020202020204" pitchFamily="34" charset="0"/>
              </a:rPr>
              <a:t>estructura</a:t>
            </a:r>
            <a:r>
              <a:rPr lang="en-GB" sz="2000" b="1" dirty="0">
                <a:latin typeface="Arial" panose="020B0604020202020204" pitchFamily="34" charset="0"/>
                <a:cs typeface="Arial" panose="020B0604020202020204" pitchFamily="34" charset="0"/>
              </a:rPr>
              <a:t> de la </a:t>
            </a:r>
            <a:r>
              <a:rPr lang="en-GB" sz="2000" b="1" dirty="0" err="1">
                <a:latin typeface="Arial" panose="020B0604020202020204" pitchFamily="34" charset="0"/>
                <a:cs typeface="Arial" panose="020B0604020202020204" pitchFamily="34" charset="0"/>
              </a:rPr>
              <a:t>demanda</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energética</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en</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el</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futuro</a:t>
            </a:r>
            <a:r>
              <a:rPr lang="en-GB" sz="2000" b="1" dirty="0">
                <a:latin typeface="Arial" panose="020B0604020202020204" pitchFamily="34" charset="0"/>
                <a:cs typeface="Arial" panose="020B0604020202020204" pitchFamily="34" charset="0"/>
              </a:rPr>
              <a:t>... </a:t>
            </a:r>
          </a:p>
          <a:p>
            <a:pPr>
              <a:lnSpc>
                <a:spcPct val="100000"/>
              </a:lnSpc>
            </a:pPr>
            <a:endParaRPr lang="en-GB" sz="200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CF8041AA-45C2-F34A-95DD-8CAF1A05C937}"/>
              </a:ext>
            </a:extLst>
          </p:cNvPr>
          <p:cNvSpPr/>
          <p:nvPr/>
        </p:nvSpPr>
        <p:spPr>
          <a:xfrm>
            <a:off x="10085007" y="2827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9.mp3" descr="Track7_Lecture5_Slide9.mp3">
            <a:hlinkClick r:id="" action="ppaction://media"/>
            <a:extLst>
              <a:ext uri="{FF2B5EF4-FFF2-40B4-BE49-F238E27FC236}">
                <a16:creationId xmlns:a16="http://schemas.microsoft.com/office/drawing/2014/main" id="{E97C60B3-4693-924E-A363-9F20CF3F5D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6372" y="354142"/>
            <a:ext cx="812800" cy="812800"/>
          </a:xfrm>
          <a:prstGeom prst="rect">
            <a:avLst/>
          </a:prstGeom>
        </p:spPr>
      </p:pic>
    </p:spTree>
    <p:extLst>
      <p:ext uri="{BB962C8B-B14F-4D97-AF65-F5344CB8AC3E}">
        <p14:creationId xmlns:p14="http://schemas.microsoft.com/office/powerpoint/2010/main" val="14124824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schemas.microsoft.com/office/infopath/2007/PartnerControls"/>
    <ds:schemaRef ds:uri="http://purl.org/dc/terms/"/>
    <ds:schemaRef ds:uri="0b696a8a-ab1a-459b-a09e-44df7cbe9330"/>
    <ds:schemaRef ds:uri="http://www.w3.org/XML/1998/namespace"/>
    <ds:schemaRef ds:uri="http://purl.org/dc/dcmitype/"/>
    <ds:schemaRef ds:uri="35b8b66e-5759-43c1-a138-f967a8bf5a20"/>
    <ds:schemaRef ds:uri="http://purl.org/dc/elements/1.1/"/>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366</TotalTime>
  <Words>6703</Words>
  <Application>Microsoft Macintosh PowerPoint</Application>
  <PresentationFormat>Widescreen</PresentationFormat>
  <Paragraphs>455</Paragraphs>
  <Slides>23</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Open Sans</vt:lpstr>
      <vt:lpstr>Open Sans ExtraBold</vt:lpstr>
      <vt:lpstr>Open Sans Light</vt:lpstr>
      <vt:lpstr>Office Theme</vt:lpstr>
      <vt:lpstr>PowerPoint Presentation</vt:lpstr>
      <vt:lpstr>Resultados de aprendizaje previstos (OIT)</vt:lpstr>
      <vt:lpstr>Clase 5.1 Modelos de sistemas energéticos</vt:lpstr>
      <vt:lpstr>Clase 5.1 Modelos de sistemas energéticos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docId:FF0011B80DCD30DA1F04A8A7E73970F0</cp:keywords>
  <cp:lastModifiedBy>Yeganyan, Rudolf</cp:lastModifiedBy>
  <cp:revision>412</cp:revision>
  <dcterms:created xsi:type="dcterms:W3CDTF">2021-02-10T16:48:02Z</dcterms:created>
  <dcterms:modified xsi:type="dcterms:W3CDTF">2022-11-08T15:38:52Z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