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C741E-7EB1-4999-A438-3B737D720533}" v="7" dt="2021-05-19T10:33:02.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2" d="100"/>
          <a:sy n="42" d="100"/>
        </p:scale>
        <p:origin x="5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Dominic  (Myanmar)" userId="S::dominic.field@britishcouncil.org::ac73867a-c5c1-4a42-9a8c-dc889dabb2d2" providerId="AD" clId="Web-{2D7C741E-7EB1-4999-A438-3B737D720533}"/>
    <pc:docChg chg="modSld">
      <pc:chgData name="Field, Dominic  (Myanmar)" userId="S::dominic.field@britishcouncil.org::ac73867a-c5c1-4a42-9a8c-dc889dabb2d2" providerId="AD" clId="Web-{2D7C741E-7EB1-4999-A438-3B737D720533}" dt="2021-05-19T10:33:02.269" v="5" actId="14100"/>
      <pc:docMkLst>
        <pc:docMk/>
      </pc:docMkLst>
      <pc:sldChg chg="addSp modSp">
        <pc:chgData name="Field, Dominic  (Myanmar)" userId="S::dominic.field@britishcouncil.org::ac73867a-c5c1-4a42-9a8c-dc889dabb2d2" providerId="AD" clId="Web-{2D7C741E-7EB1-4999-A438-3B737D720533}" dt="2021-05-19T10:33:02.269" v="5" actId="14100"/>
        <pc:sldMkLst>
          <pc:docMk/>
          <pc:sldMk cId="4172154877" sldId="256"/>
        </pc:sldMkLst>
        <pc:spChg chg="add mod">
          <ac:chgData name="Field, Dominic  (Myanmar)" userId="S::dominic.field@britishcouncil.org::ac73867a-c5c1-4a42-9a8c-dc889dabb2d2" providerId="AD" clId="Web-{2D7C741E-7EB1-4999-A438-3B737D720533}" dt="2021-05-19T10:33:02.269" v="5" actId="14100"/>
          <ac:spMkLst>
            <pc:docMk/>
            <pc:sldMk cId="4172154877" sldId="256"/>
            <ac:spMk id="4" creationId="{31D5359B-3260-4116-98BD-8CD1A2FA987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53E2ADF-473E-4DA7-AF9C-423E023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 y="4086603"/>
            <a:ext cx="2743200" cy="2771397"/>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4C8420-F3C4-4AD7-9F4C-54151C5B9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145" y="0"/>
            <a:ext cx="2637855" cy="2668385"/>
          </a:xfrm>
          <a:prstGeom prst="rect">
            <a:avLst/>
          </a:prstGeom>
        </p:spPr>
      </p:pic>
      <p:sp>
        <p:nvSpPr>
          <p:cNvPr id="2" name="Title 1">
            <a:extLst>
              <a:ext uri="{FF2B5EF4-FFF2-40B4-BE49-F238E27FC236}">
                <a16:creationId xmlns:a16="http://schemas.microsoft.com/office/drawing/2014/main" id="{30D8384D-DD9E-4F4F-8530-D8DD96B211D3}"/>
              </a:ext>
            </a:extLst>
          </p:cNvPr>
          <p:cNvSpPr>
            <a:spLocks noGrp="1"/>
          </p:cNvSpPr>
          <p:nvPr>
            <p:ph type="ctrTitle"/>
          </p:nvPr>
        </p:nvSpPr>
        <p:spPr>
          <a:xfrm>
            <a:off x="1519770" y="289092"/>
            <a:ext cx="9144000" cy="2387600"/>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D1FD934-18FC-48E4-A957-CC87A942C831}"/>
              </a:ext>
            </a:extLst>
          </p:cNvPr>
          <p:cNvSpPr>
            <a:spLocks noGrp="1"/>
          </p:cNvSpPr>
          <p:nvPr>
            <p:ph type="subTitle" idx="1"/>
          </p:nvPr>
        </p:nvSpPr>
        <p:spPr>
          <a:xfrm>
            <a:off x="1548939" y="2779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97A7015-B78C-4322-BDC2-1AD85A0A458F}"/>
              </a:ext>
            </a:extLst>
          </p:cNvPr>
          <p:cNvSpPr>
            <a:spLocks noGrp="1"/>
          </p:cNvSpPr>
          <p:nvPr>
            <p:ph type="dt" sz="half" idx="10"/>
          </p:nvPr>
        </p:nvSpPr>
        <p:spPr>
          <a:xfrm>
            <a:off x="1364170" y="6019898"/>
            <a:ext cx="2570329" cy="365125"/>
          </a:xfrm>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5181DA80-937D-4BC5-AA42-8545060AEFCE}"/>
              </a:ext>
            </a:extLst>
          </p:cNvPr>
          <p:cNvSpPr>
            <a:spLocks noGrp="1"/>
          </p:cNvSpPr>
          <p:nvPr>
            <p:ph type="ftr" sz="quarter" idx="11"/>
          </p:nvPr>
        </p:nvSpPr>
        <p:spPr>
          <a:xfrm>
            <a:off x="4034370" y="6018090"/>
            <a:ext cx="4114800" cy="365125"/>
          </a:xfrm>
        </p:spPr>
        <p:txBody>
          <a:bodyPr/>
          <a:lstStyle/>
          <a:p>
            <a:endParaRPr lang="en-GB"/>
          </a:p>
        </p:txBody>
      </p:sp>
      <p:sp>
        <p:nvSpPr>
          <p:cNvPr id="6" name="Slide Number Placeholder 5">
            <a:extLst>
              <a:ext uri="{FF2B5EF4-FFF2-40B4-BE49-F238E27FC236}">
                <a16:creationId xmlns:a16="http://schemas.microsoft.com/office/drawing/2014/main" id="{8E9C8654-1E1F-42DD-8326-C610114125ED}"/>
              </a:ext>
            </a:extLst>
          </p:cNvPr>
          <p:cNvSpPr>
            <a:spLocks noGrp="1"/>
          </p:cNvSpPr>
          <p:nvPr>
            <p:ph type="sldNum" sz="quarter" idx="12"/>
          </p:nvPr>
        </p:nvSpPr>
        <p:spPr/>
        <p:txBody>
          <a:bodyPr/>
          <a:lstStyle/>
          <a:p>
            <a:fld id="{D789C580-C195-4E0E-862B-B6949D7BE131}" type="slidenum">
              <a:rPr lang="en-GB" smtClean="0"/>
              <a:t>‹#›</a:t>
            </a:fld>
            <a:endParaRPr lang="en-GB"/>
          </a:p>
        </p:txBody>
      </p:sp>
      <p:grpSp>
        <p:nvGrpSpPr>
          <p:cNvPr id="7" name="Group 6">
            <a:extLst>
              <a:ext uri="{FF2B5EF4-FFF2-40B4-BE49-F238E27FC236}">
                <a16:creationId xmlns:a16="http://schemas.microsoft.com/office/drawing/2014/main" id="{B35A9DC7-EF79-4552-AB76-9C979E5C8BDD}"/>
              </a:ext>
            </a:extLst>
          </p:cNvPr>
          <p:cNvGrpSpPr/>
          <p:nvPr userDrawn="1"/>
        </p:nvGrpSpPr>
        <p:grpSpPr>
          <a:xfrm>
            <a:off x="-107301" y="176528"/>
            <a:ext cx="12299301" cy="6897920"/>
            <a:chOff x="-232593" y="-188800"/>
            <a:chExt cx="9384213" cy="5489733"/>
          </a:xfrm>
        </p:grpSpPr>
        <p:pic>
          <p:nvPicPr>
            <p:cNvPr id="8" name="Picture 5">
              <a:extLst>
                <a:ext uri="{FF2B5EF4-FFF2-40B4-BE49-F238E27FC236}">
                  <a16:creationId xmlns:a16="http://schemas.microsoft.com/office/drawing/2014/main" id="{1D25077C-2315-4E29-B599-6C5678449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19800" y="2177269"/>
              <a:ext cx="3131820" cy="2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B5A57D0-EDAD-45E2-BC94-5343F5A14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833800"/>
              <a:ext cx="4191000" cy="292891"/>
            </a:xfrm>
            <a:prstGeom prst="rect">
              <a:avLst/>
            </a:prstGeom>
          </p:spPr>
        </p:pic>
        <p:pic>
          <p:nvPicPr>
            <p:cNvPr id="10" name="Picture 9" descr="A close up of a logo&#10;&#10;Description automatically generated">
              <a:extLst>
                <a:ext uri="{FF2B5EF4-FFF2-40B4-BE49-F238E27FC236}">
                  <a16:creationId xmlns:a16="http://schemas.microsoft.com/office/drawing/2014/main" id="{46AFD2F7-DB16-4BF9-BCC3-4B2F4206E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534" y="-188800"/>
              <a:ext cx="533400" cy="564599"/>
            </a:xfrm>
            <a:prstGeom prst="rect">
              <a:avLst/>
            </a:prstGeom>
          </p:spPr>
        </p:pic>
        <p:sp>
          <p:nvSpPr>
            <p:cNvPr id="11" name="Text Box 7">
              <a:extLst>
                <a:ext uri="{FF2B5EF4-FFF2-40B4-BE49-F238E27FC236}">
                  <a16:creationId xmlns:a16="http://schemas.microsoft.com/office/drawing/2014/main" id="{D475F83A-EF2E-42A7-9CE2-3DB4CA46289D}"/>
                </a:ext>
              </a:extLst>
            </p:cNvPr>
            <p:cNvSpPr txBox="1">
              <a:spLocks noChangeArrowheads="1"/>
            </p:cNvSpPr>
            <p:nvPr/>
          </p:nvSpPr>
          <p:spPr bwMode="auto">
            <a:xfrm>
              <a:off x="8007855" y="-186046"/>
              <a:ext cx="853478" cy="2795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Funded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C0329F0B-7C74-4FBB-A8FA-9D6BE4780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93" y="4157933"/>
              <a:ext cx="1143000" cy="1143000"/>
            </a:xfrm>
            <a:prstGeom prst="rect">
              <a:avLst/>
            </a:prstGeom>
          </p:spPr>
        </p:pic>
      </p:grpSp>
    </p:spTree>
    <p:extLst>
      <p:ext uri="{BB962C8B-B14F-4D97-AF65-F5344CB8AC3E}">
        <p14:creationId xmlns:p14="http://schemas.microsoft.com/office/powerpoint/2010/main" val="375234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221-199C-4F5A-8C26-7ED5ECEE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3315A-7F4B-41C5-B4F5-90D855B9F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DDDD4-28AF-4D3F-A335-1F4EB9E2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3688-BC21-4715-AF72-6384D6112A1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8D36027F-5EB0-4818-B5EB-7E2F4BCD9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FB21-8A61-427B-93AB-C692A54E738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2802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51D-0F06-4754-ADD7-CFC618DA6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A574A-6EE1-41D2-98D8-E888D8677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F473-BE0F-4396-8F57-02DBCA7FD45F}"/>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A316F187-4517-4293-885B-B796AD0B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99528-2F69-4B86-BA21-21BE1D6F211C}"/>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05896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E8183-4F0F-481C-8758-D46C7E297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0937E-C70B-4BB7-BD2E-3B060ACCD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165E1-A48F-49C0-B0D9-56BFBBB78527}"/>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CFC5B356-95E4-41F7-AC33-D27421A0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BD91A-E741-4600-97F9-8F453ED5D420}"/>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1948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BDEC-702D-42E1-8803-CF8FFCDA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32F348-B336-4B1B-9E23-2C311532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427D9-D26C-4D28-ADCA-6E2BBBCBD72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A7F48B70-C79E-4EC1-83F5-A92E89C83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6EF88-3785-448C-8BD7-490206C063D0}"/>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184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78FE-DC31-4246-B749-10296C0C7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03B2C-245B-4F3E-BD34-DF49F007F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F53B6-7691-476F-85B1-20E1118BFED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83D61F98-3853-4FEC-8AE1-E9FC27732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6D9D9-5631-4DCA-9295-50BFFAA00B5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8606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F369-3506-4F64-81DA-0F1A3F30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F79AF-539F-4E46-8E5B-73CB1839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52FF6-2753-47BE-A6B1-40457512064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7CB64568-EE20-4793-9A14-3E5861F9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71A2A-6231-4067-AC68-15488D61820F}"/>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1988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55A4-8558-4313-9AA0-141085A74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3F0B7-E383-49D0-ADCE-A7FB7DB9A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96B5D-601F-4B33-A6DE-9A2DB0538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76399C-1128-42FB-AB7A-6761B13AA26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62ABF26D-D056-477A-998D-BB2336CFB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F61A-DCED-4A53-88D6-C646551F3A6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33946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F77A-1F77-4293-81FE-F7E4B1A34C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5BEC36-65B4-474A-8145-020C1F9D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69300-8F25-47D0-ABC0-E50A41013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0D149-C292-4F9B-9442-FAA761940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64248-33AA-4C20-BDCE-E29DD8427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B9AD8-2868-40DE-9EDA-10D2B5323DB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8" name="Footer Placeholder 7">
            <a:extLst>
              <a:ext uri="{FF2B5EF4-FFF2-40B4-BE49-F238E27FC236}">
                <a16:creationId xmlns:a16="http://schemas.microsoft.com/office/drawing/2014/main" id="{07479F4D-DB63-45A2-98C6-61E7502B5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D7CBC-14E4-42A8-8B2E-7EED4360C51B}"/>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3703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C1E2-296C-4468-8CF7-15784510E6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3E7E66-9873-4267-AC60-B98C4F61E759}"/>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4" name="Footer Placeholder 3">
            <a:extLst>
              <a:ext uri="{FF2B5EF4-FFF2-40B4-BE49-F238E27FC236}">
                <a16:creationId xmlns:a16="http://schemas.microsoft.com/office/drawing/2014/main" id="{010EF5A4-A17D-4B7E-BE12-0E7B5A329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877D9-521B-4067-9BDE-DF3EA202E6A9}"/>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98969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886BA-E060-4392-92C8-2AF722800FC8}"/>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3" name="Footer Placeholder 2">
            <a:extLst>
              <a:ext uri="{FF2B5EF4-FFF2-40B4-BE49-F238E27FC236}">
                <a16:creationId xmlns:a16="http://schemas.microsoft.com/office/drawing/2014/main" id="{14BFE3F3-FC7F-4F46-BD73-C24C07BB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EF5DA-E008-426F-AD4C-4C14C06C14A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9833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Kaiti Std R" pitchFamily="18" charset="-128"/>
                <a:ea typeface="Adobe Kaiti Std R" pitchFamily="18"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Kaiti Std R" pitchFamily="18" charset="-128"/>
                <a:ea typeface="Adobe Kaiti Std R" pitchFamily="18" charset="-128"/>
              </a:defRPr>
            </a:lvl1pPr>
            <a:lvl2pPr>
              <a:defRPr>
                <a:latin typeface="Adobe Kaiti Std R" pitchFamily="18" charset="-128"/>
                <a:ea typeface="Adobe Kaiti Std R" pitchFamily="18" charset="-128"/>
              </a:defRPr>
            </a:lvl2pPr>
            <a:lvl3pPr>
              <a:defRPr>
                <a:latin typeface="Adobe Kaiti Std R" pitchFamily="18" charset="-128"/>
                <a:ea typeface="Adobe Kaiti Std R" pitchFamily="18" charset="-128"/>
              </a:defRPr>
            </a:lvl3pPr>
            <a:lvl4pPr>
              <a:defRPr>
                <a:latin typeface="Adobe Kaiti Std R" pitchFamily="18" charset="-128"/>
                <a:ea typeface="Adobe Kaiti Std R" pitchFamily="18" charset="-128"/>
              </a:defRPr>
            </a:lvl4pPr>
            <a:lvl5pPr>
              <a:defRPr>
                <a:latin typeface="Adobe Kaiti Std R" pitchFamily="18" charset="-128"/>
                <a:ea typeface="Adobe Kaiti Std R" pitchFamily="18"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38A88-5B97-41EE-B129-2D4EBEC3E2C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ECCE8-CD04-4158-86EA-2ED06E688D22}" type="slidenum">
              <a:rPr lang="en-US" smtClean="0"/>
              <a:t>‹#›</a:t>
            </a:fld>
            <a:endParaRPr lang="en-US"/>
          </a:p>
        </p:txBody>
      </p:sp>
      <p:pic>
        <p:nvPicPr>
          <p:cNvPr id="2050" name="Picture 2" descr="D:\JOB\British Council\TREE\template\NewTemplate\PowerPoint Template_F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541"/>
            <a:ext cx="12192000" cy="6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AAF0-5DCC-498D-A09C-33BE8D9CD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D3C4A9-5FE1-46BD-8BA4-353376085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4E529-CADA-4DEF-921D-5D662FE2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D2CCD-14D6-4A78-AAEE-211474B7A33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7AA1F20F-76D4-4162-9F3D-3CF9FA4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22E2C-0306-41F7-8414-55E96E6E8FD1}"/>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55068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8F9F-0F14-4ADF-BC80-2BC565830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3BCCDC-2EA8-469D-83E0-F6CAC68E4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E250EC-DFC7-4D88-B878-41606F0F8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A6C4A-0B4A-4764-91DF-CF8DC3C5927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B1ACEC32-EDBB-4E51-8EAD-2881B0113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240AF-463A-4B37-8E4B-909ADCC89A1A}"/>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9773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CCE-2144-4339-9523-66AD7D288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BEF86-7BA0-4C50-9FE5-C9A03E29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4C426-6EEB-45AB-8623-96EC7E110EF7}"/>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F8C784B5-06AB-44C8-8D3C-52A40FE8C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CE7A8-1C16-417C-9641-8D934D163CB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2849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185D-7C1F-45B3-92AF-7413E7850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14A01-09D7-45AD-B5CE-03D05A3FD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115D-C40A-4111-8E52-629DBCB361D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D85E9287-B0A2-4C50-8137-738283D99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C2F18-B3AC-4D4E-9D9C-987E42C4419C}"/>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32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1919-D54D-445E-AF8D-F63E78450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2A0D-BB05-4D84-B8AE-0C291CDD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9B084-06CE-4A5E-96A2-3A0F63A84F99}"/>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208187F4-F991-4706-A873-1F1FEE603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2EA0-8B7E-4D69-ADE3-3CCA159A4B78}"/>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56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441-0F9F-44C8-80D3-FCF2834FBE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5316469-5FBD-4673-98D3-EF45D7A0A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4C6F1-F2BE-4846-B5A9-4F36801B0C88}"/>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3D4C30DC-F0D7-44D3-8188-F8C0EA627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B9CB-98D1-49EA-AEFC-7099CA7F0519}"/>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012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6090-B1BE-49D2-BA1D-061B4A574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9DE2A-577C-4E09-BB12-B6B05DC36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D6E129-0064-4AFA-A1F7-C086E1BF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872A2-84E8-4BEA-BABC-4CFC52C8677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3757AB9B-7CA3-4EE4-8089-E116AEC45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FB988-C59B-443B-B469-3C33D9172BA6}"/>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90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A31-8F5F-4AE6-AFAE-D213D04D0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C78AE-769C-4AEF-B73D-87575A6E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1BB4A-00AB-4EBE-9C6D-6FF13EB5F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A02CD5-A81B-4B59-AB36-FBCF2571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FDB1B-2B42-42EE-A455-23430999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A5143-722A-4A21-B251-EB7528DF9FFB}"/>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8" name="Footer Placeholder 7">
            <a:extLst>
              <a:ext uri="{FF2B5EF4-FFF2-40B4-BE49-F238E27FC236}">
                <a16:creationId xmlns:a16="http://schemas.microsoft.com/office/drawing/2014/main" id="{3EA43845-1EFD-4B76-8611-6D188C9DB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E79C-82FF-4D09-B45B-EF98D134BC4D}"/>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311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4D2-A39B-404F-A614-3A9563E484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C2D0A-83AB-46B1-A564-5577A5135A0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4" name="Footer Placeholder 3">
            <a:extLst>
              <a:ext uri="{FF2B5EF4-FFF2-40B4-BE49-F238E27FC236}">
                <a16:creationId xmlns:a16="http://schemas.microsoft.com/office/drawing/2014/main" id="{08DAA7C4-0B45-461E-9A00-01E519D1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83951-FB7C-4948-8BCA-E6934590F61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9140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FA4E-F8BE-4820-A841-AA3215DB05F5}"/>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3" name="Footer Placeholder 2">
            <a:extLst>
              <a:ext uri="{FF2B5EF4-FFF2-40B4-BE49-F238E27FC236}">
                <a16:creationId xmlns:a16="http://schemas.microsoft.com/office/drawing/2014/main" id="{22F02813-7FFC-4AB6-B67A-5E7D4B521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6790F-8239-45AB-80C1-E7FCBEF64007}"/>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3996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4162-2845-42ED-9CAD-A8AAF0F54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11CB-79EC-4730-9AB7-90B21B48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F9DDE-EDDE-4752-9E18-717BD59C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170B1-C9AE-4A07-B407-8E3838B06D5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075DDEB0-6151-4494-9CE7-E4B4D2C04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D4C-DAE2-4015-88D2-0C2121F81785}"/>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7324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E57F1-2E6F-4AF5-8438-FAE18A0E6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6CCA10-D5EF-4AC8-8BCE-CAA27603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98BF725-9856-48B6-BE22-1F67755B9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60F24D0B-8C35-4C37-8895-78F4822E62D5}" type="datetimeFigureOut">
              <a:rPr lang="en-GB" smtClean="0"/>
              <a:pPr/>
              <a:t>19/05/2021</a:t>
            </a:fld>
            <a:endParaRPr lang="en-GB" dirty="0"/>
          </a:p>
        </p:txBody>
      </p:sp>
      <p:sp>
        <p:nvSpPr>
          <p:cNvPr id="5" name="Footer Placeholder 4">
            <a:extLst>
              <a:ext uri="{FF2B5EF4-FFF2-40B4-BE49-F238E27FC236}">
                <a16:creationId xmlns:a16="http://schemas.microsoft.com/office/drawing/2014/main" id="{9A18E479-9CAC-41F4-AFAC-3AC6FF8A6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6796F948-5663-4536-A206-7DE8C817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D789C580-C195-4E0E-862B-B6949D7BE131}" type="slidenum">
              <a:rPr lang="en-GB" smtClean="0"/>
              <a:pPr/>
              <a:t>‹#›</a:t>
            </a:fld>
            <a:endParaRPr lang="en-GB" dirty="0"/>
          </a:p>
        </p:txBody>
      </p:sp>
    </p:spTree>
    <p:extLst>
      <p:ext uri="{BB962C8B-B14F-4D97-AF65-F5344CB8AC3E}">
        <p14:creationId xmlns:p14="http://schemas.microsoft.com/office/powerpoint/2010/main" val="35944592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70534-4871-491D-A043-6C8684B91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54498-B837-4A13-9960-EC28BBBF5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0ED7-4A89-4F24-9519-9E8CC0BDE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2CA66D2B-5591-4804-9759-156307019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0C180D-1FB9-4EAE-903F-28FDC942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FD4F-572C-4EB8-AF74-8486ADAB0290}" type="slidenum">
              <a:rPr lang="en-GB" smtClean="0"/>
              <a:t>‹#›</a:t>
            </a:fld>
            <a:endParaRPr lang="en-GB"/>
          </a:p>
        </p:txBody>
      </p:sp>
    </p:spTree>
    <p:extLst>
      <p:ext uri="{BB962C8B-B14F-4D97-AF65-F5344CB8AC3E}">
        <p14:creationId xmlns:p14="http://schemas.microsoft.com/office/powerpoint/2010/main" val="3303681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nglish-e-reader.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21B-697B-4EF3-86A4-820A3B9181B8}"/>
              </a:ext>
            </a:extLst>
          </p:cNvPr>
          <p:cNvSpPr>
            <a:spLocks noGrp="1"/>
          </p:cNvSpPr>
          <p:nvPr>
            <p:ph type="ctrTitle"/>
          </p:nvPr>
        </p:nvSpPr>
        <p:spPr>
          <a:xfrm>
            <a:off x="1524000" y="1122363"/>
            <a:ext cx="9144000" cy="2387600"/>
          </a:xfrm>
        </p:spPr>
        <p:txBody>
          <a:bodyPr/>
          <a:lstStyle/>
          <a:p>
            <a:r>
              <a:rPr lang="en-GB" dirty="0"/>
              <a:t>Reading a Short Story</a:t>
            </a:r>
            <a:br>
              <a:rPr lang="en-GB" dirty="0"/>
            </a:br>
            <a:br>
              <a:rPr lang="en-GB" dirty="0"/>
            </a:br>
            <a:r>
              <a:rPr lang="en-GB" dirty="0"/>
              <a:t>Intermediate</a:t>
            </a:r>
          </a:p>
        </p:txBody>
      </p:sp>
      <p:sp>
        <p:nvSpPr>
          <p:cNvPr id="3" name="Subtitle 2">
            <a:extLst>
              <a:ext uri="{FF2B5EF4-FFF2-40B4-BE49-F238E27FC236}">
                <a16:creationId xmlns:a16="http://schemas.microsoft.com/office/drawing/2014/main" id="{1799C65B-1D4C-49B0-AC6B-CC10E85364A8}"/>
              </a:ext>
            </a:extLst>
          </p:cNvPr>
          <p:cNvSpPr>
            <a:spLocks noGrp="1"/>
          </p:cNvSpPr>
          <p:nvPr>
            <p:ph type="subTitle" idx="4294967295"/>
          </p:nvPr>
        </p:nvSpPr>
        <p:spPr>
          <a:xfrm>
            <a:off x="1524000" y="3602038"/>
            <a:ext cx="9144000" cy="1655762"/>
          </a:xfrm>
        </p:spPr>
        <p:txBody>
          <a:bodyPr/>
          <a:lstStyle/>
          <a:p>
            <a:pPr marL="0" indent="0" algn="ctr">
              <a:buNone/>
            </a:pPr>
            <a:r>
              <a:rPr lang="en-GB" dirty="0"/>
              <a:t>Parson’s Pleasure by Roald Dahl</a:t>
            </a:r>
          </a:p>
          <a:p>
            <a:pPr marL="0" indent="0" algn="ctr">
              <a:buNone/>
            </a:pPr>
            <a:endParaRPr lang="en-GB" dirty="0"/>
          </a:p>
          <a:p>
            <a:pPr marL="0" indent="0" algn="ctr">
              <a:buNone/>
            </a:pPr>
            <a:r>
              <a:rPr lang="en-GB" dirty="0"/>
              <a:t>Part 3</a:t>
            </a:r>
          </a:p>
          <a:p>
            <a:pPr marL="0" indent="0">
              <a:buNone/>
            </a:pPr>
            <a:endParaRPr lang="en-GB" dirty="0"/>
          </a:p>
        </p:txBody>
      </p:sp>
      <p:sp>
        <p:nvSpPr>
          <p:cNvPr id="4" name="TextBox 3">
            <a:extLst>
              <a:ext uri="{FF2B5EF4-FFF2-40B4-BE49-F238E27FC236}">
                <a16:creationId xmlns:a16="http://schemas.microsoft.com/office/drawing/2014/main" id="{31D5359B-3260-4116-98BD-8CD1A2FA9871}"/>
              </a:ext>
            </a:extLst>
          </p:cNvPr>
          <p:cNvSpPr txBox="1"/>
          <p:nvPr/>
        </p:nvSpPr>
        <p:spPr>
          <a:xfrm>
            <a:off x="1838793" y="5411449"/>
            <a:ext cx="55788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i="1" dirty="0"/>
              <a:t>English e-Reader</a:t>
            </a:r>
            <a:r>
              <a:rPr lang="en-GB" dirty="0"/>
              <a:t> </a:t>
            </a:r>
            <a:r>
              <a:rPr lang="en-GB" dirty="0">
                <a:hlinkClick r:id="rId2"/>
              </a:rPr>
              <a:t>https://english-e-reader.net/</a:t>
            </a:r>
            <a:r>
              <a:rPr lang="en-GB" dirty="0"/>
              <a:t> </a:t>
            </a:r>
            <a:endParaRPr lang="en-US" dirty="0">
              <a:ea typeface="+mn-lt"/>
              <a:cs typeface="+mn-lt"/>
            </a:endParaRPr>
          </a:p>
          <a:p>
            <a:endParaRPr lang="en-GB" dirty="0">
              <a:ea typeface="+mn-lt"/>
              <a:cs typeface="+mn-lt"/>
            </a:endParaRPr>
          </a:p>
          <a:p>
            <a:pPr algn="l"/>
            <a:endParaRPr lang="en-GB" dirty="0">
              <a:cs typeface="Calibri"/>
            </a:endParaRPr>
          </a:p>
        </p:txBody>
      </p:sp>
    </p:spTree>
    <p:extLst>
      <p:ext uri="{BB962C8B-B14F-4D97-AF65-F5344CB8AC3E}">
        <p14:creationId xmlns:p14="http://schemas.microsoft.com/office/powerpoint/2010/main" val="417215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B03C-6198-46CB-84B0-30C81F9B7113}"/>
              </a:ext>
            </a:extLst>
          </p:cNvPr>
          <p:cNvSpPr>
            <a:spLocks noGrp="1"/>
          </p:cNvSpPr>
          <p:nvPr>
            <p:ph type="title"/>
          </p:nvPr>
        </p:nvSpPr>
        <p:spPr/>
        <p:txBody>
          <a:bodyPr/>
          <a:lstStyle/>
          <a:p>
            <a:r>
              <a:rPr lang="en-US" dirty="0"/>
              <a:t>Part 3: After you read.</a:t>
            </a:r>
            <a:endParaRPr lang="en-GB" dirty="0"/>
          </a:p>
        </p:txBody>
      </p:sp>
      <p:sp>
        <p:nvSpPr>
          <p:cNvPr id="3" name="Content Placeholder 2">
            <a:extLst>
              <a:ext uri="{FF2B5EF4-FFF2-40B4-BE49-F238E27FC236}">
                <a16:creationId xmlns:a16="http://schemas.microsoft.com/office/drawing/2014/main" id="{C14FE5CF-146C-4BEE-8FB1-61B04C1E647F}"/>
              </a:ext>
            </a:extLst>
          </p:cNvPr>
          <p:cNvSpPr>
            <a:spLocks noGrp="1"/>
          </p:cNvSpPr>
          <p:nvPr>
            <p:ph idx="1"/>
          </p:nvPr>
        </p:nvSpPr>
        <p:spPr>
          <a:xfrm>
            <a:off x="838200" y="1825625"/>
            <a:ext cx="10515600" cy="453749"/>
          </a:xfrm>
        </p:spPr>
        <p:txBody>
          <a:bodyPr>
            <a:normAutofit/>
          </a:bodyPr>
          <a:lstStyle/>
          <a:p>
            <a:r>
              <a:rPr lang="en-US" sz="2400" dirty="0"/>
              <a:t>Put the ‘events’ in the order they happened in part 3 of the story.</a:t>
            </a:r>
            <a:endParaRPr lang="en-GB" sz="2400" dirty="0"/>
          </a:p>
        </p:txBody>
      </p:sp>
      <p:sp>
        <p:nvSpPr>
          <p:cNvPr id="4" name="TextBox 3">
            <a:extLst>
              <a:ext uri="{FF2B5EF4-FFF2-40B4-BE49-F238E27FC236}">
                <a16:creationId xmlns:a16="http://schemas.microsoft.com/office/drawing/2014/main" id="{99DA093A-2D00-47DD-8978-7D6386AEA3A5}"/>
              </a:ext>
            </a:extLst>
          </p:cNvPr>
          <p:cNvSpPr txBox="1"/>
          <p:nvPr/>
        </p:nvSpPr>
        <p:spPr>
          <a:xfrm>
            <a:off x="838199" y="2822713"/>
            <a:ext cx="5006009" cy="923330"/>
          </a:xfrm>
          <a:prstGeom prst="rect">
            <a:avLst/>
          </a:prstGeom>
          <a:noFill/>
        </p:spPr>
        <p:txBody>
          <a:bodyPr wrap="square" rtlCol="0">
            <a:spAutoFit/>
          </a:bodyPr>
          <a:lstStyle/>
          <a:p>
            <a:pPr marL="342900" indent="-342900">
              <a:buFont typeface="+mj-lt"/>
              <a:buAutoNum type="arabicPeriod"/>
            </a:pPr>
            <a:r>
              <a:rPr lang="en-US" dirty="0"/>
              <a:t>Mr Boggis sees the commode for the first time.</a:t>
            </a:r>
          </a:p>
          <a:p>
            <a:pPr marL="342900" indent="-342900">
              <a:buFont typeface="+mj-lt"/>
              <a:buAutoNum type="arabicPeriod"/>
            </a:pPr>
            <a:endParaRPr lang="en-US" dirty="0"/>
          </a:p>
          <a:p>
            <a:endParaRPr lang="en-GB" dirty="0"/>
          </a:p>
        </p:txBody>
      </p:sp>
    </p:spTree>
    <p:extLst>
      <p:ext uri="{BB962C8B-B14F-4D97-AF65-F5344CB8AC3E}">
        <p14:creationId xmlns:p14="http://schemas.microsoft.com/office/powerpoint/2010/main" val="368312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F7427-8AA1-4171-A335-B200B8FA6C87}"/>
              </a:ext>
            </a:extLst>
          </p:cNvPr>
          <p:cNvSpPr/>
          <p:nvPr/>
        </p:nvSpPr>
        <p:spPr>
          <a:xfrm>
            <a:off x="1116265" y="474345"/>
            <a:ext cx="9959469" cy="5909310"/>
          </a:xfrm>
          <a:prstGeom prst="rect">
            <a:avLst/>
          </a:prstGeom>
        </p:spPr>
        <p:txBody>
          <a:bodyPr wrap="square">
            <a:spAutoFit/>
          </a:bodyPr>
          <a:lstStyle/>
          <a:p>
            <a:pPr marL="342900" indent="-342900">
              <a:buFont typeface="+mj-lt"/>
              <a:buAutoNum type="arabicPeriod"/>
            </a:pPr>
            <a:r>
              <a:rPr lang="en-US" sz="2400" dirty="0">
                <a:solidFill>
                  <a:schemeClr val="accent1"/>
                </a:solidFill>
              </a:rPr>
              <a:t>Mr Boggis sees the commode for the first time.</a:t>
            </a:r>
          </a:p>
          <a:p>
            <a:pPr marL="342900" indent="-342900">
              <a:buFont typeface="+mj-lt"/>
              <a:buAutoNum type="arabicPeriod"/>
            </a:pPr>
            <a:r>
              <a:rPr lang="en-US" sz="2400" dirty="0"/>
              <a:t>Mr Boggis makes his final offer and Rummins accepts.</a:t>
            </a:r>
          </a:p>
          <a:p>
            <a:pPr marL="342900" indent="-342900">
              <a:buFont typeface="+mj-lt"/>
              <a:buAutoNum type="arabicPeriod"/>
            </a:pPr>
            <a:r>
              <a:rPr lang="en-US" sz="2400" dirty="0"/>
              <a:t>Mr Boggis scrapes some paint from the commode to show the others the ‘processed wood’.</a:t>
            </a:r>
          </a:p>
          <a:p>
            <a:pPr marL="342900" indent="-342900">
              <a:buFont typeface="+mj-lt"/>
              <a:buAutoNum type="arabicPeriod"/>
            </a:pPr>
            <a:r>
              <a:rPr lang="en-US" sz="2400" dirty="0"/>
              <a:t>Mr Boggis does his trick with the screws.</a:t>
            </a:r>
          </a:p>
          <a:p>
            <a:pPr marL="342900" indent="-342900">
              <a:buFont typeface="+mj-lt"/>
              <a:buAutoNum type="arabicPeriod"/>
            </a:pPr>
            <a:r>
              <a:rPr lang="en-US" sz="2400" dirty="0"/>
              <a:t>Mr Boggis offers 10 pounds for the commode.</a:t>
            </a:r>
          </a:p>
          <a:p>
            <a:pPr marL="342900" indent="-342900">
              <a:buFont typeface="+mj-lt"/>
              <a:buAutoNum type="arabicPeriod"/>
            </a:pPr>
            <a:r>
              <a:rPr lang="en-US" sz="2400" dirty="0"/>
              <a:t>Mr Boggis looks at and comments on some other furniture to distract from his reaction to the commode.</a:t>
            </a:r>
          </a:p>
          <a:p>
            <a:pPr marL="342900" indent="-342900">
              <a:buFont typeface="+mj-lt"/>
              <a:buAutoNum type="arabicPeriod"/>
            </a:pPr>
            <a:r>
              <a:rPr lang="en-US" sz="2400" dirty="0"/>
              <a:t>Mr Boggis pretends to be ill so that he can have some thinking time.</a:t>
            </a:r>
          </a:p>
          <a:p>
            <a:pPr marL="342900" indent="-342900">
              <a:buFont typeface="+mj-lt"/>
              <a:buAutoNum type="arabicPeriod"/>
            </a:pPr>
            <a:r>
              <a:rPr lang="en-US" sz="2400" dirty="0"/>
              <a:t>Mr Boggis says that the legs of the commode may be useful for another table that he owns.</a:t>
            </a:r>
          </a:p>
          <a:p>
            <a:pPr marL="342900" indent="-342900">
              <a:buFont typeface="+mj-lt"/>
              <a:buAutoNum type="arabicPeriod"/>
            </a:pPr>
            <a:r>
              <a:rPr lang="en-US" sz="2400" dirty="0"/>
              <a:t>Bert fetches the original receipt from a drawer.</a:t>
            </a:r>
          </a:p>
          <a:p>
            <a:pPr marL="342900" indent="-342900">
              <a:buFont typeface="+mj-lt"/>
              <a:buAutoNum type="arabicPeriod"/>
            </a:pPr>
            <a:r>
              <a:rPr lang="en-US" sz="2400" dirty="0"/>
              <a:t>Mr Boggis explains how they made the brass look old.</a:t>
            </a:r>
          </a:p>
          <a:p>
            <a:pPr marL="342900" indent="-342900">
              <a:buFont typeface="+mj-lt"/>
              <a:buAutoNum type="arabicPeriod"/>
            </a:pPr>
            <a:r>
              <a:rPr lang="en-US" sz="2400" dirty="0"/>
              <a:t>Mr Boggis offers 15 pounds for the commode.</a:t>
            </a:r>
          </a:p>
          <a:p>
            <a:pPr marL="342900" indent="-342900">
              <a:buFont typeface="+mj-lt"/>
              <a:buAutoNum type="arabicPeriod"/>
            </a:pPr>
            <a:r>
              <a:rPr lang="en-US" sz="2400" dirty="0">
                <a:solidFill>
                  <a:schemeClr val="accent1"/>
                </a:solidFill>
              </a:rPr>
              <a:t>Mr Boggis goes to get his car leaving the three men in the house.</a:t>
            </a:r>
          </a:p>
          <a:p>
            <a:pPr marL="342900" indent="-342900">
              <a:buFont typeface="+mj-lt"/>
              <a:buAutoNum type="arabicPeriod"/>
            </a:pPr>
            <a:endParaRPr lang="en-US" dirty="0"/>
          </a:p>
        </p:txBody>
      </p:sp>
    </p:spTree>
    <p:extLst>
      <p:ext uri="{BB962C8B-B14F-4D97-AF65-F5344CB8AC3E}">
        <p14:creationId xmlns:p14="http://schemas.microsoft.com/office/powerpoint/2010/main" val="296551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7DB2DC-0FC5-47E2-9AC5-E2A7F8747E85}"/>
              </a:ext>
            </a:extLst>
          </p:cNvPr>
          <p:cNvSpPr txBox="1"/>
          <p:nvPr/>
        </p:nvSpPr>
        <p:spPr>
          <a:xfrm>
            <a:off x="768625" y="318052"/>
            <a:ext cx="10654749" cy="5909310"/>
          </a:xfrm>
          <a:prstGeom prst="rect">
            <a:avLst/>
          </a:prstGeom>
          <a:noFill/>
        </p:spPr>
        <p:txBody>
          <a:bodyPr wrap="square" rtlCol="0">
            <a:spAutoFit/>
          </a:bodyPr>
          <a:lstStyle/>
          <a:p>
            <a:r>
              <a:rPr lang="en-US" sz="2400" dirty="0">
                <a:solidFill>
                  <a:schemeClr val="accent1"/>
                </a:solidFill>
              </a:rPr>
              <a:t>1 - Mr Boggis sees the commode for the first time.</a:t>
            </a:r>
          </a:p>
          <a:p>
            <a:r>
              <a:rPr lang="en-US" sz="2400" dirty="0">
                <a:solidFill>
                  <a:schemeClr val="accent1"/>
                </a:solidFill>
              </a:rPr>
              <a:t>7 - </a:t>
            </a:r>
            <a:r>
              <a:rPr lang="en-US" sz="2400" dirty="0"/>
              <a:t>Mr Boggis pretends to be ill so that he can have some thinking time.</a:t>
            </a:r>
          </a:p>
          <a:p>
            <a:r>
              <a:rPr lang="en-US" sz="2400" dirty="0">
                <a:solidFill>
                  <a:schemeClr val="accent1"/>
                </a:solidFill>
              </a:rPr>
              <a:t>6 - </a:t>
            </a:r>
            <a:r>
              <a:rPr lang="en-US" sz="2400" dirty="0"/>
              <a:t>Mr Boggis looks at and comments on some other furniture to distract from his reaction to the commode.</a:t>
            </a:r>
          </a:p>
          <a:p>
            <a:r>
              <a:rPr lang="en-US" sz="2400" dirty="0">
                <a:solidFill>
                  <a:schemeClr val="accent1"/>
                </a:solidFill>
              </a:rPr>
              <a:t>8 - </a:t>
            </a:r>
            <a:r>
              <a:rPr lang="en-US" sz="2400" dirty="0"/>
              <a:t>Mr Boggis says that the legs of the commode may be useful for another table that he owns.</a:t>
            </a:r>
          </a:p>
          <a:p>
            <a:r>
              <a:rPr lang="en-US" sz="2400" dirty="0">
                <a:solidFill>
                  <a:schemeClr val="accent1"/>
                </a:solidFill>
              </a:rPr>
              <a:t>9 - </a:t>
            </a:r>
            <a:r>
              <a:rPr lang="en-US" sz="2400" dirty="0"/>
              <a:t>Bert fetches the original receipt from a drawer.</a:t>
            </a:r>
          </a:p>
          <a:p>
            <a:r>
              <a:rPr lang="en-US" sz="2400" dirty="0">
                <a:solidFill>
                  <a:schemeClr val="accent1"/>
                </a:solidFill>
              </a:rPr>
              <a:t>3 - </a:t>
            </a:r>
            <a:r>
              <a:rPr lang="en-US" sz="2400" dirty="0"/>
              <a:t>Mr Boggis scrapes some paint from the commode to show the others the ‘processed wood’.</a:t>
            </a:r>
          </a:p>
          <a:p>
            <a:r>
              <a:rPr lang="en-US" sz="2400" dirty="0">
                <a:solidFill>
                  <a:schemeClr val="accent1"/>
                </a:solidFill>
              </a:rPr>
              <a:t>10 - </a:t>
            </a:r>
            <a:r>
              <a:rPr lang="en-US" sz="2400" dirty="0"/>
              <a:t>Mr Boggis explains how they made the brass look old.</a:t>
            </a:r>
          </a:p>
          <a:p>
            <a:r>
              <a:rPr lang="en-US" sz="2400" dirty="0">
                <a:solidFill>
                  <a:schemeClr val="accent1"/>
                </a:solidFill>
              </a:rPr>
              <a:t>4 - </a:t>
            </a:r>
            <a:r>
              <a:rPr lang="en-US" sz="2400" dirty="0"/>
              <a:t>Mr Boggis does his trick with the screws.</a:t>
            </a:r>
          </a:p>
          <a:p>
            <a:r>
              <a:rPr lang="en-US" sz="2400" dirty="0">
                <a:solidFill>
                  <a:schemeClr val="accent1"/>
                </a:solidFill>
              </a:rPr>
              <a:t>5 - </a:t>
            </a:r>
            <a:r>
              <a:rPr lang="en-US" sz="2400" dirty="0"/>
              <a:t>Mr Boggis offers 10 pounds for the commode.</a:t>
            </a:r>
          </a:p>
          <a:p>
            <a:r>
              <a:rPr lang="en-US" sz="2400" dirty="0">
                <a:solidFill>
                  <a:schemeClr val="accent1"/>
                </a:solidFill>
              </a:rPr>
              <a:t>11 - </a:t>
            </a:r>
            <a:r>
              <a:rPr lang="en-US" sz="2400" dirty="0"/>
              <a:t>Mr Boggis offers 15 pounds for the commode.</a:t>
            </a:r>
          </a:p>
          <a:p>
            <a:r>
              <a:rPr lang="en-US" sz="2400" dirty="0">
                <a:solidFill>
                  <a:schemeClr val="accent1"/>
                </a:solidFill>
              </a:rPr>
              <a:t>2 - </a:t>
            </a:r>
            <a:r>
              <a:rPr lang="en-US" sz="2400" dirty="0"/>
              <a:t>Mr Boggis makes his final offer and Rummins accepts.</a:t>
            </a:r>
          </a:p>
          <a:p>
            <a:r>
              <a:rPr lang="en-US" sz="2400" dirty="0">
                <a:solidFill>
                  <a:schemeClr val="accent1"/>
                </a:solidFill>
              </a:rPr>
              <a:t>12 - Mr Boggis goes to get his car leaving the three men in the house.</a:t>
            </a:r>
          </a:p>
          <a:p>
            <a:endParaRPr lang="en-GB" dirty="0"/>
          </a:p>
        </p:txBody>
      </p:sp>
    </p:spTree>
    <p:extLst>
      <p:ext uri="{BB962C8B-B14F-4D97-AF65-F5344CB8AC3E}">
        <p14:creationId xmlns:p14="http://schemas.microsoft.com/office/powerpoint/2010/main" val="136537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E7E1E0-6F78-40AE-8026-7BE1816136A9}"/>
              </a:ext>
            </a:extLst>
          </p:cNvPr>
          <p:cNvPicPr>
            <a:picLocks noGrp="1" noChangeAspect="1"/>
          </p:cNvPicPr>
          <p:nvPr>
            <p:ph idx="1"/>
          </p:nvPr>
        </p:nvPicPr>
        <p:blipFill>
          <a:blip r:embed="rId2"/>
          <a:stretch>
            <a:fillRect/>
          </a:stretch>
        </p:blipFill>
        <p:spPr>
          <a:xfrm>
            <a:off x="4104344" y="643466"/>
            <a:ext cx="3983312" cy="5571067"/>
          </a:xfrm>
          <a:prstGeom prst="rect">
            <a:avLst/>
          </a:prstGeom>
        </p:spPr>
      </p:pic>
    </p:spTree>
    <p:extLst>
      <p:ext uri="{BB962C8B-B14F-4D97-AF65-F5344CB8AC3E}">
        <p14:creationId xmlns:p14="http://schemas.microsoft.com/office/powerpoint/2010/main" val="318343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3FDC-9CE1-463E-9863-E4362312BE6E}"/>
              </a:ext>
            </a:extLst>
          </p:cNvPr>
          <p:cNvSpPr>
            <a:spLocks noGrp="1"/>
          </p:cNvSpPr>
          <p:nvPr>
            <p:ph type="title"/>
          </p:nvPr>
        </p:nvSpPr>
        <p:spPr/>
        <p:txBody>
          <a:bodyPr/>
          <a:lstStyle/>
          <a:p>
            <a:r>
              <a:rPr lang="en-US" dirty="0"/>
              <a:t>Part 3: Before you read.</a:t>
            </a:r>
            <a:endParaRPr lang="en-GB" dirty="0"/>
          </a:p>
        </p:txBody>
      </p:sp>
      <p:sp>
        <p:nvSpPr>
          <p:cNvPr id="3" name="Content Placeholder 2">
            <a:extLst>
              <a:ext uri="{FF2B5EF4-FFF2-40B4-BE49-F238E27FC236}">
                <a16:creationId xmlns:a16="http://schemas.microsoft.com/office/drawing/2014/main" id="{0F720DC2-63F9-4ED9-B527-773F2D1DC28A}"/>
              </a:ext>
            </a:extLst>
          </p:cNvPr>
          <p:cNvSpPr>
            <a:spLocks noGrp="1"/>
          </p:cNvSpPr>
          <p:nvPr>
            <p:ph idx="1"/>
          </p:nvPr>
        </p:nvSpPr>
        <p:spPr>
          <a:xfrm>
            <a:off x="838200" y="1825625"/>
            <a:ext cx="10515600" cy="798305"/>
          </a:xfrm>
        </p:spPr>
        <p:txBody>
          <a:bodyPr>
            <a:normAutofit lnSpcReduction="10000"/>
          </a:bodyPr>
          <a:lstStyle/>
          <a:p>
            <a:r>
              <a:rPr lang="en-US" dirty="0"/>
              <a:t>All of these words are in part 3 of the story. Do you know the meanings?</a:t>
            </a:r>
          </a:p>
          <a:p>
            <a:endParaRPr lang="en-US" dirty="0"/>
          </a:p>
        </p:txBody>
      </p:sp>
      <p:sp>
        <p:nvSpPr>
          <p:cNvPr id="4" name="TextBox 3">
            <a:extLst>
              <a:ext uri="{FF2B5EF4-FFF2-40B4-BE49-F238E27FC236}">
                <a16:creationId xmlns:a16="http://schemas.microsoft.com/office/drawing/2014/main" id="{B0471AE2-828E-49DB-AC2D-6A9F708AAE10}"/>
              </a:ext>
            </a:extLst>
          </p:cNvPr>
          <p:cNvSpPr txBox="1"/>
          <p:nvPr/>
        </p:nvSpPr>
        <p:spPr>
          <a:xfrm>
            <a:off x="1205948" y="3429000"/>
            <a:ext cx="9541565" cy="2677656"/>
          </a:xfrm>
          <a:prstGeom prst="rect">
            <a:avLst/>
          </a:prstGeom>
          <a:noFill/>
        </p:spPr>
        <p:txBody>
          <a:bodyPr wrap="square" numCol="2" rtlCol="0">
            <a:spAutoFit/>
          </a:bodyPr>
          <a:lstStyle/>
          <a:p>
            <a:r>
              <a:rPr lang="en-US" sz="2400" dirty="0"/>
              <a:t>To gasp (v)</a:t>
            </a:r>
          </a:p>
          <a:p>
            <a:r>
              <a:rPr lang="en-US" sz="2400" dirty="0"/>
              <a:t>To stagger (v)</a:t>
            </a:r>
          </a:p>
          <a:p>
            <a:r>
              <a:rPr lang="en-US" sz="2400" dirty="0"/>
              <a:t>Fatuous (adj)</a:t>
            </a:r>
          </a:p>
          <a:p>
            <a:r>
              <a:rPr lang="en-US" sz="2400" dirty="0"/>
              <a:t>A layman (n)</a:t>
            </a:r>
          </a:p>
          <a:p>
            <a:r>
              <a:rPr lang="en-US" sz="2400" dirty="0"/>
              <a:t>Covetous (adj)</a:t>
            </a:r>
          </a:p>
          <a:p>
            <a:endParaRPr lang="en-US" sz="2400" dirty="0"/>
          </a:p>
          <a:p>
            <a:endParaRPr lang="en-US" sz="2400" dirty="0"/>
          </a:p>
          <a:p>
            <a:r>
              <a:rPr lang="en-US" sz="2400" dirty="0"/>
              <a:t>Chippendale (Proper n)</a:t>
            </a:r>
          </a:p>
          <a:p>
            <a:r>
              <a:rPr lang="en-US" sz="2400" dirty="0"/>
              <a:t>Guinea (n)</a:t>
            </a:r>
          </a:p>
          <a:p>
            <a:r>
              <a:rPr lang="en-US" sz="2400" dirty="0"/>
              <a:t>A stir (n)</a:t>
            </a:r>
          </a:p>
          <a:p>
            <a:r>
              <a:rPr lang="en-US" sz="2400" dirty="0"/>
              <a:t>Festoons (pl n)</a:t>
            </a:r>
          </a:p>
          <a:p>
            <a:r>
              <a:rPr lang="en-US" sz="2400" dirty="0"/>
              <a:t>Scrolls (pl n)</a:t>
            </a:r>
          </a:p>
          <a:p>
            <a:endParaRPr lang="en-GB" dirty="0"/>
          </a:p>
        </p:txBody>
      </p:sp>
    </p:spTree>
    <p:extLst>
      <p:ext uri="{BB962C8B-B14F-4D97-AF65-F5344CB8AC3E}">
        <p14:creationId xmlns:p14="http://schemas.microsoft.com/office/powerpoint/2010/main" val="257550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81EC-130A-48B7-A2D3-31BBE4286D18}"/>
              </a:ext>
            </a:extLst>
          </p:cNvPr>
          <p:cNvSpPr>
            <a:spLocks noGrp="1"/>
          </p:cNvSpPr>
          <p:nvPr>
            <p:ph type="title"/>
          </p:nvPr>
        </p:nvSpPr>
        <p:spPr>
          <a:xfrm>
            <a:off x="0" y="72435"/>
            <a:ext cx="10515600" cy="868082"/>
          </a:xfrm>
        </p:spPr>
        <p:txBody>
          <a:bodyPr>
            <a:normAutofit/>
          </a:bodyPr>
          <a:lstStyle/>
          <a:p>
            <a:r>
              <a:rPr lang="en-US" sz="4000" dirty="0"/>
              <a:t>Try matching the definitions to the words</a:t>
            </a:r>
            <a:endParaRPr lang="en-GB" sz="4000" dirty="0"/>
          </a:p>
        </p:txBody>
      </p:sp>
      <p:sp>
        <p:nvSpPr>
          <p:cNvPr id="4" name="TextBox 3">
            <a:extLst>
              <a:ext uri="{FF2B5EF4-FFF2-40B4-BE49-F238E27FC236}">
                <a16:creationId xmlns:a16="http://schemas.microsoft.com/office/drawing/2014/main" id="{3D92D76F-7B0B-4798-8D8E-929009EAA75E}"/>
              </a:ext>
            </a:extLst>
          </p:cNvPr>
          <p:cNvSpPr txBox="1"/>
          <p:nvPr/>
        </p:nvSpPr>
        <p:spPr>
          <a:xfrm>
            <a:off x="968000" y="940517"/>
            <a:ext cx="6875280" cy="6186309"/>
          </a:xfrm>
          <a:prstGeom prst="rect">
            <a:avLst/>
          </a:prstGeom>
          <a:noFill/>
        </p:spPr>
        <p:txBody>
          <a:bodyPr wrap="none" rtlCol="0">
            <a:spAutoFit/>
          </a:bodyPr>
          <a:lstStyle/>
          <a:p>
            <a:pPr>
              <a:lnSpc>
                <a:spcPct val="150000"/>
              </a:lnSpc>
            </a:pPr>
            <a:r>
              <a:rPr lang="en-US" sz="2400" dirty="0"/>
              <a:t>A chain of decorative flowers</a:t>
            </a:r>
          </a:p>
          <a:p>
            <a:pPr>
              <a:lnSpc>
                <a:spcPct val="150000"/>
              </a:lnSpc>
            </a:pPr>
            <a:r>
              <a:rPr lang="en-US" sz="2400" dirty="0"/>
              <a:t>A curved decorative cut in wood like a roll of paper</a:t>
            </a:r>
          </a:p>
          <a:p>
            <a:pPr>
              <a:lnSpc>
                <a:spcPct val="150000"/>
              </a:lnSpc>
            </a:pPr>
            <a:r>
              <a:rPr lang="en-GB" sz="2400" dirty="0"/>
              <a:t>An old, British gold coin</a:t>
            </a:r>
          </a:p>
          <a:p>
            <a:pPr>
              <a:lnSpc>
                <a:spcPct val="150000"/>
              </a:lnSpc>
            </a:pPr>
            <a:r>
              <a:rPr lang="en-GB" sz="2400" dirty="0"/>
              <a:t>To take a quick, deep breath because of surprise</a:t>
            </a:r>
          </a:p>
          <a:p>
            <a:pPr>
              <a:lnSpc>
                <a:spcPct val="150000"/>
              </a:lnSpc>
            </a:pPr>
            <a:r>
              <a:rPr lang="en-GB" sz="2400" dirty="0"/>
              <a:t>To walk unsteadily as if about to fall</a:t>
            </a:r>
          </a:p>
          <a:p>
            <a:pPr>
              <a:lnSpc>
                <a:spcPct val="150000"/>
              </a:lnSpc>
            </a:pPr>
            <a:r>
              <a:rPr lang="en-GB" sz="2400" dirty="0"/>
              <a:t>Stupid</a:t>
            </a:r>
          </a:p>
          <a:p>
            <a:pPr>
              <a:lnSpc>
                <a:spcPct val="150000"/>
              </a:lnSpc>
            </a:pPr>
            <a:r>
              <a:rPr lang="en-GB" sz="2400" dirty="0"/>
              <a:t>A person without expert knowledge</a:t>
            </a:r>
          </a:p>
          <a:p>
            <a:pPr>
              <a:lnSpc>
                <a:spcPct val="150000"/>
              </a:lnSpc>
            </a:pPr>
            <a:r>
              <a:rPr lang="en-GB" sz="2400" dirty="0"/>
              <a:t>Having a strong desire for something that others have</a:t>
            </a:r>
          </a:p>
          <a:p>
            <a:pPr>
              <a:lnSpc>
                <a:spcPct val="150000"/>
              </a:lnSpc>
            </a:pPr>
            <a:r>
              <a:rPr lang="en-US" sz="2400" dirty="0"/>
              <a:t>Excitement that is felt by a number of people</a:t>
            </a:r>
          </a:p>
          <a:p>
            <a:pPr>
              <a:lnSpc>
                <a:spcPct val="150000"/>
              </a:lnSpc>
            </a:pPr>
            <a:r>
              <a:rPr lang="en-US" sz="2400" dirty="0"/>
              <a:t>A famous 18</a:t>
            </a:r>
            <a:r>
              <a:rPr lang="en-US" sz="2400" baseline="30000" dirty="0"/>
              <a:t>th</a:t>
            </a:r>
            <a:r>
              <a:rPr lang="en-US" sz="2400" dirty="0"/>
              <a:t> century English furniture maker</a:t>
            </a:r>
          </a:p>
          <a:p>
            <a:endParaRPr lang="en-GB" dirty="0"/>
          </a:p>
          <a:p>
            <a:endParaRPr lang="en-GB" dirty="0"/>
          </a:p>
        </p:txBody>
      </p:sp>
      <p:sp>
        <p:nvSpPr>
          <p:cNvPr id="5" name="Rectangle 4">
            <a:extLst>
              <a:ext uri="{FF2B5EF4-FFF2-40B4-BE49-F238E27FC236}">
                <a16:creationId xmlns:a16="http://schemas.microsoft.com/office/drawing/2014/main" id="{3A0DC6FA-5194-4A83-8212-F2997877BD8D}"/>
              </a:ext>
            </a:extLst>
          </p:cNvPr>
          <p:cNvSpPr/>
          <p:nvPr/>
        </p:nvSpPr>
        <p:spPr>
          <a:xfrm>
            <a:off x="8176000" y="1228397"/>
            <a:ext cx="6096000" cy="4401205"/>
          </a:xfrm>
          <a:prstGeom prst="rect">
            <a:avLst/>
          </a:prstGeom>
        </p:spPr>
        <p:txBody>
          <a:bodyPr>
            <a:spAutoFit/>
          </a:bodyPr>
          <a:lstStyle/>
          <a:p>
            <a:r>
              <a:rPr lang="en-US" sz="2800" dirty="0">
                <a:solidFill>
                  <a:schemeClr val="accent1"/>
                </a:solidFill>
              </a:rPr>
              <a:t>To gasp (v)</a:t>
            </a:r>
          </a:p>
          <a:p>
            <a:r>
              <a:rPr lang="en-US" sz="2800" dirty="0">
                <a:solidFill>
                  <a:schemeClr val="accent1"/>
                </a:solidFill>
              </a:rPr>
              <a:t>To stagger (v)</a:t>
            </a:r>
          </a:p>
          <a:p>
            <a:r>
              <a:rPr lang="en-US" sz="2800" dirty="0">
                <a:solidFill>
                  <a:schemeClr val="accent1"/>
                </a:solidFill>
              </a:rPr>
              <a:t>Fatuous (adj)</a:t>
            </a:r>
          </a:p>
          <a:p>
            <a:r>
              <a:rPr lang="en-US" sz="2800" dirty="0">
                <a:solidFill>
                  <a:schemeClr val="accent1"/>
                </a:solidFill>
              </a:rPr>
              <a:t>layman (n)</a:t>
            </a:r>
          </a:p>
          <a:p>
            <a:r>
              <a:rPr lang="en-US" sz="2800" dirty="0">
                <a:solidFill>
                  <a:schemeClr val="accent1"/>
                </a:solidFill>
              </a:rPr>
              <a:t>Covetous (adj)</a:t>
            </a:r>
          </a:p>
          <a:p>
            <a:r>
              <a:rPr lang="en-US" sz="2800" dirty="0">
                <a:solidFill>
                  <a:schemeClr val="accent1"/>
                </a:solidFill>
              </a:rPr>
              <a:t>Chippendale (Proper n)</a:t>
            </a:r>
          </a:p>
          <a:p>
            <a:r>
              <a:rPr lang="en-US" sz="2800" dirty="0">
                <a:solidFill>
                  <a:schemeClr val="accent1"/>
                </a:solidFill>
              </a:rPr>
              <a:t>Guinea (n)</a:t>
            </a:r>
          </a:p>
          <a:p>
            <a:r>
              <a:rPr lang="en-US" sz="2800" dirty="0">
                <a:solidFill>
                  <a:schemeClr val="accent1"/>
                </a:solidFill>
              </a:rPr>
              <a:t>A stir (n)</a:t>
            </a:r>
          </a:p>
          <a:p>
            <a:r>
              <a:rPr lang="en-US" sz="2800" dirty="0">
                <a:solidFill>
                  <a:schemeClr val="accent1"/>
                </a:solidFill>
              </a:rPr>
              <a:t>Festoon (n)</a:t>
            </a:r>
          </a:p>
          <a:p>
            <a:r>
              <a:rPr lang="en-US" sz="2800" dirty="0">
                <a:solidFill>
                  <a:schemeClr val="accent1"/>
                </a:solidFill>
              </a:rPr>
              <a:t>Scroll  (n)</a:t>
            </a:r>
          </a:p>
        </p:txBody>
      </p:sp>
    </p:spTree>
    <p:extLst>
      <p:ext uri="{BB962C8B-B14F-4D97-AF65-F5344CB8AC3E}">
        <p14:creationId xmlns:p14="http://schemas.microsoft.com/office/powerpoint/2010/main" val="172817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C0ADA7-7A51-4557-BD43-E5CC925A937F}"/>
              </a:ext>
            </a:extLst>
          </p:cNvPr>
          <p:cNvSpPr/>
          <p:nvPr/>
        </p:nvSpPr>
        <p:spPr>
          <a:xfrm>
            <a:off x="1444487" y="465429"/>
            <a:ext cx="10482470" cy="5667385"/>
          </a:xfrm>
          <a:prstGeom prst="rect">
            <a:avLst/>
          </a:prstGeom>
        </p:spPr>
        <p:txBody>
          <a:bodyPr wrap="square">
            <a:spAutoFit/>
          </a:bodyPr>
          <a:lstStyle/>
          <a:p>
            <a:pPr>
              <a:lnSpc>
                <a:spcPct val="150000"/>
              </a:lnSpc>
            </a:pPr>
            <a:r>
              <a:rPr lang="en-US" sz="2400" dirty="0"/>
              <a:t>A chain of decorative flowers - </a:t>
            </a:r>
            <a:r>
              <a:rPr lang="en-US" sz="2400" dirty="0">
                <a:solidFill>
                  <a:schemeClr val="accent1"/>
                </a:solidFill>
              </a:rPr>
              <a:t>Festoon</a:t>
            </a:r>
            <a:endParaRPr lang="en-US" sz="2400" dirty="0"/>
          </a:p>
          <a:p>
            <a:pPr>
              <a:lnSpc>
                <a:spcPct val="150000"/>
              </a:lnSpc>
            </a:pPr>
            <a:r>
              <a:rPr lang="en-US" sz="2400" dirty="0"/>
              <a:t>A curved decorative cut in wood like a roll of paper - </a:t>
            </a:r>
            <a:r>
              <a:rPr lang="en-US" sz="2400" dirty="0">
                <a:solidFill>
                  <a:schemeClr val="accent1"/>
                </a:solidFill>
              </a:rPr>
              <a:t>Scroll</a:t>
            </a:r>
            <a:endParaRPr lang="en-US" sz="2400" dirty="0"/>
          </a:p>
          <a:p>
            <a:pPr>
              <a:lnSpc>
                <a:spcPct val="150000"/>
              </a:lnSpc>
            </a:pPr>
            <a:r>
              <a:rPr lang="en-GB" sz="2400" dirty="0"/>
              <a:t>An old, British gold coin - </a:t>
            </a:r>
            <a:r>
              <a:rPr lang="en-US" sz="2400" dirty="0">
                <a:solidFill>
                  <a:schemeClr val="accent1"/>
                </a:solidFill>
              </a:rPr>
              <a:t>Guinea</a:t>
            </a:r>
            <a:endParaRPr lang="en-GB" sz="2400" dirty="0"/>
          </a:p>
          <a:p>
            <a:pPr>
              <a:lnSpc>
                <a:spcPct val="150000"/>
              </a:lnSpc>
            </a:pPr>
            <a:r>
              <a:rPr lang="en-GB" sz="2400" dirty="0"/>
              <a:t>To take a quick, deep breath because of surprise - </a:t>
            </a:r>
            <a:r>
              <a:rPr lang="en-US" sz="2400" dirty="0">
                <a:solidFill>
                  <a:schemeClr val="accent1"/>
                </a:solidFill>
              </a:rPr>
              <a:t>To gasp </a:t>
            </a:r>
            <a:endParaRPr lang="en-GB" sz="2400" dirty="0"/>
          </a:p>
          <a:p>
            <a:pPr>
              <a:lnSpc>
                <a:spcPct val="150000"/>
              </a:lnSpc>
            </a:pPr>
            <a:r>
              <a:rPr lang="en-GB" sz="2400" dirty="0"/>
              <a:t>To walk unsteadily as if about to fall - </a:t>
            </a:r>
            <a:r>
              <a:rPr lang="en-US" sz="2400" dirty="0">
                <a:solidFill>
                  <a:schemeClr val="accent1"/>
                </a:solidFill>
              </a:rPr>
              <a:t>To stagger </a:t>
            </a:r>
            <a:endParaRPr lang="en-GB" sz="2400" dirty="0"/>
          </a:p>
          <a:p>
            <a:pPr>
              <a:lnSpc>
                <a:spcPct val="150000"/>
              </a:lnSpc>
            </a:pPr>
            <a:r>
              <a:rPr lang="en-GB" sz="2400" dirty="0"/>
              <a:t>Stupid - </a:t>
            </a:r>
            <a:r>
              <a:rPr lang="en-US" sz="2400" dirty="0">
                <a:solidFill>
                  <a:schemeClr val="accent1"/>
                </a:solidFill>
              </a:rPr>
              <a:t>Fatuous</a:t>
            </a:r>
            <a:endParaRPr lang="en-GB" sz="2400" dirty="0"/>
          </a:p>
          <a:p>
            <a:pPr>
              <a:lnSpc>
                <a:spcPct val="150000"/>
              </a:lnSpc>
            </a:pPr>
            <a:r>
              <a:rPr lang="en-GB" sz="2400" dirty="0"/>
              <a:t>A person without expert knowledge - </a:t>
            </a:r>
            <a:r>
              <a:rPr lang="en-US" sz="2400" dirty="0">
                <a:solidFill>
                  <a:schemeClr val="accent1"/>
                </a:solidFill>
              </a:rPr>
              <a:t>layman</a:t>
            </a:r>
            <a:endParaRPr lang="en-GB" sz="2400" dirty="0"/>
          </a:p>
          <a:p>
            <a:pPr>
              <a:lnSpc>
                <a:spcPct val="150000"/>
              </a:lnSpc>
            </a:pPr>
            <a:r>
              <a:rPr lang="en-GB" sz="2400" dirty="0"/>
              <a:t>Having a strong desire for something that others have - </a:t>
            </a:r>
            <a:r>
              <a:rPr lang="en-US" sz="2400" dirty="0">
                <a:solidFill>
                  <a:schemeClr val="accent1"/>
                </a:solidFill>
              </a:rPr>
              <a:t>Covetous</a:t>
            </a:r>
            <a:endParaRPr lang="en-GB" sz="2400" dirty="0"/>
          </a:p>
          <a:p>
            <a:pPr>
              <a:lnSpc>
                <a:spcPct val="150000"/>
              </a:lnSpc>
            </a:pPr>
            <a:r>
              <a:rPr lang="en-US" sz="2400" dirty="0"/>
              <a:t>Excitement that is felt by a number of people - </a:t>
            </a:r>
            <a:r>
              <a:rPr lang="en-US" sz="2400" dirty="0">
                <a:solidFill>
                  <a:schemeClr val="accent1"/>
                </a:solidFill>
              </a:rPr>
              <a:t>A stir </a:t>
            </a:r>
            <a:endParaRPr lang="en-US" sz="2400" dirty="0"/>
          </a:p>
          <a:p>
            <a:pPr>
              <a:lnSpc>
                <a:spcPct val="150000"/>
              </a:lnSpc>
            </a:pPr>
            <a:r>
              <a:rPr lang="en-US" sz="2400" dirty="0"/>
              <a:t>A famous 18</a:t>
            </a:r>
            <a:r>
              <a:rPr lang="en-US" sz="2400" baseline="30000" dirty="0"/>
              <a:t>th</a:t>
            </a:r>
            <a:r>
              <a:rPr lang="en-US" sz="2400" dirty="0"/>
              <a:t> century English furniture maker - </a:t>
            </a:r>
            <a:r>
              <a:rPr lang="en-US" sz="2400" dirty="0">
                <a:solidFill>
                  <a:schemeClr val="accent1"/>
                </a:solidFill>
              </a:rPr>
              <a:t>Chippendale</a:t>
            </a:r>
            <a:endParaRPr lang="en-US" sz="2400" dirty="0"/>
          </a:p>
        </p:txBody>
      </p:sp>
    </p:spTree>
    <p:extLst>
      <p:ext uri="{BB962C8B-B14F-4D97-AF65-F5344CB8AC3E}">
        <p14:creationId xmlns:p14="http://schemas.microsoft.com/office/powerpoint/2010/main" val="309030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3BDD-66DD-4D29-AD79-78C2502106CB}"/>
              </a:ext>
            </a:extLst>
          </p:cNvPr>
          <p:cNvSpPr>
            <a:spLocks noGrp="1"/>
          </p:cNvSpPr>
          <p:nvPr>
            <p:ph type="title"/>
          </p:nvPr>
        </p:nvSpPr>
        <p:spPr/>
        <p:txBody>
          <a:bodyPr/>
          <a:lstStyle/>
          <a:p>
            <a:r>
              <a:rPr lang="en-US" dirty="0"/>
              <a:t>Part 3: Before you read.</a:t>
            </a:r>
            <a:endParaRPr lang="en-GB" dirty="0"/>
          </a:p>
        </p:txBody>
      </p:sp>
      <p:sp>
        <p:nvSpPr>
          <p:cNvPr id="3" name="Content Placeholder 2">
            <a:extLst>
              <a:ext uri="{FF2B5EF4-FFF2-40B4-BE49-F238E27FC236}">
                <a16:creationId xmlns:a16="http://schemas.microsoft.com/office/drawing/2014/main" id="{AB4CCA0F-9382-4988-A802-DD660E5BF8CC}"/>
              </a:ext>
            </a:extLst>
          </p:cNvPr>
          <p:cNvSpPr>
            <a:spLocks noGrp="1"/>
          </p:cNvSpPr>
          <p:nvPr>
            <p:ph idx="1"/>
          </p:nvPr>
        </p:nvSpPr>
        <p:spPr/>
        <p:txBody>
          <a:bodyPr/>
          <a:lstStyle/>
          <a:p>
            <a:r>
              <a:rPr lang="en-US" dirty="0"/>
              <a:t>Can you guess what Mr. Boggis finds in Rummins’ farmhouse? Will he be able to buy it?</a:t>
            </a:r>
          </a:p>
          <a:p>
            <a:endParaRPr lang="en-US" dirty="0"/>
          </a:p>
          <a:p>
            <a:r>
              <a:rPr lang="en-US" dirty="0"/>
              <a:t>Read part 3 to find out?</a:t>
            </a:r>
            <a:endParaRPr lang="en-GB" dirty="0"/>
          </a:p>
        </p:txBody>
      </p:sp>
    </p:spTree>
    <p:extLst>
      <p:ext uri="{BB962C8B-B14F-4D97-AF65-F5344CB8AC3E}">
        <p14:creationId xmlns:p14="http://schemas.microsoft.com/office/powerpoint/2010/main" val="147975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2629-27A3-407C-92F5-E011E97B5D42}"/>
              </a:ext>
            </a:extLst>
          </p:cNvPr>
          <p:cNvSpPr>
            <a:spLocks noGrp="1"/>
          </p:cNvSpPr>
          <p:nvPr>
            <p:ph type="title"/>
          </p:nvPr>
        </p:nvSpPr>
        <p:spPr/>
        <p:txBody>
          <a:bodyPr/>
          <a:lstStyle/>
          <a:p>
            <a:r>
              <a:rPr lang="en-US" dirty="0"/>
              <a:t>Part 3: While you read.</a:t>
            </a:r>
            <a:endParaRPr lang="en-GB" dirty="0"/>
          </a:p>
        </p:txBody>
      </p:sp>
      <p:sp>
        <p:nvSpPr>
          <p:cNvPr id="3" name="Content Placeholder 2">
            <a:extLst>
              <a:ext uri="{FF2B5EF4-FFF2-40B4-BE49-F238E27FC236}">
                <a16:creationId xmlns:a16="http://schemas.microsoft.com/office/drawing/2014/main" id="{B6B4B1C2-517A-4B1C-B1A5-A2FB6446B74A}"/>
              </a:ext>
            </a:extLst>
          </p:cNvPr>
          <p:cNvSpPr>
            <a:spLocks noGrp="1"/>
          </p:cNvSpPr>
          <p:nvPr>
            <p:ph idx="1"/>
          </p:nvPr>
        </p:nvSpPr>
        <p:spPr/>
        <p:txBody>
          <a:bodyPr/>
          <a:lstStyle/>
          <a:p>
            <a:r>
              <a:rPr lang="en-US" dirty="0"/>
              <a:t>Try to draw a sketch of the ‘commode’ using the descriptions of it in this part of the story. </a:t>
            </a:r>
            <a:endParaRPr lang="en-GB" dirty="0"/>
          </a:p>
        </p:txBody>
      </p:sp>
    </p:spTree>
    <p:extLst>
      <p:ext uri="{BB962C8B-B14F-4D97-AF65-F5344CB8AC3E}">
        <p14:creationId xmlns:p14="http://schemas.microsoft.com/office/powerpoint/2010/main" val="108187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DFD6-CE29-4A5C-97DD-952ADDD09553}"/>
              </a:ext>
            </a:extLst>
          </p:cNvPr>
          <p:cNvSpPr>
            <a:spLocks noGrp="1"/>
          </p:cNvSpPr>
          <p:nvPr>
            <p:ph type="title"/>
          </p:nvPr>
        </p:nvSpPr>
        <p:spPr>
          <a:xfrm>
            <a:off x="0" y="0"/>
            <a:ext cx="10515600" cy="1325563"/>
          </a:xfrm>
        </p:spPr>
        <p:txBody>
          <a:bodyPr/>
          <a:lstStyle/>
          <a:p>
            <a:r>
              <a:rPr lang="en-US" dirty="0"/>
              <a:t>Part 3: While you read.</a:t>
            </a:r>
            <a:endParaRPr lang="en-GB" dirty="0"/>
          </a:p>
        </p:txBody>
      </p:sp>
      <p:sp>
        <p:nvSpPr>
          <p:cNvPr id="4" name="TextBox 3">
            <a:extLst>
              <a:ext uri="{FF2B5EF4-FFF2-40B4-BE49-F238E27FC236}">
                <a16:creationId xmlns:a16="http://schemas.microsoft.com/office/drawing/2014/main" id="{CDABB1B2-A412-4991-A641-D9DE6C0A8C1D}"/>
              </a:ext>
            </a:extLst>
          </p:cNvPr>
          <p:cNvSpPr txBox="1"/>
          <p:nvPr/>
        </p:nvSpPr>
        <p:spPr>
          <a:xfrm>
            <a:off x="521186" y="965285"/>
            <a:ext cx="11149627" cy="5355312"/>
          </a:xfrm>
          <a:prstGeom prst="rect">
            <a:avLst/>
          </a:prstGeom>
          <a:noFill/>
        </p:spPr>
        <p:txBody>
          <a:bodyPr wrap="square" rtlCol="0">
            <a:spAutoFit/>
          </a:bodyPr>
          <a:lstStyle/>
          <a:p>
            <a:pPr>
              <a:lnSpc>
                <a:spcPct val="150000"/>
              </a:lnSpc>
            </a:pPr>
            <a:r>
              <a:rPr lang="en-GB" sz="2400" dirty="0"/>
              <a:t>It was a most impressive handsome affair, built in the French rococo style of Chippendale's </a:t>
            </a:r>
            <a:r>
              <a:rPr lang="en-GB" sz="2400" dirty="0" err="1"/>
              <a:t>Directoire</a:t>
            </a:r>
            <a:r>
              <a:rPr lang="en-GB" sz="2400" dirty="0"/>
              <a:t> period, a kind of large fat chest-of-drawers set upon four carved and fluted legs that raised it about a foot from the ground. There were six drawers in all, two long ones in the middle and two shorter ones on either side. The serpentine front was magnificently ornamented along the top and sides and bottom, and also vertically between each set of drawers, with intricate carvings of festoons and scrolls and clusters. The brass handles, although partly obscured by white paint, appeared to be superb. It was, of course, a rather 'heavy' piece, but the design had been executed with such elegance and grace that the heaviness was in no way offensive.</a:t>
            </a:r>
          </a:p>
          <a:p>
            <a:endParaRPr lang="en-GB" dirty="0"/>
          </a:p>
        </p:txBody>
      </p:sp>
    </p:spTree>
    <p:extLst>
      <p:ext uri="{BB962C8B-B14F-4D97-AF65-F5344CB8AC3E}">
        <p14:creationId xmlns:p14="http://schemas.microsoft.com/office/powerpoint/2010/main" val="202340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06EC-B2F0-4004-A360-F16A5050F1CF}"/>
              </a:ext>
            </a:extLst>
          </p:cNvPr>
          <p:cNvSpPr>
            <a:spLocks noGrp="1"/>
          </p:cNvSpPr>
          <p:nvPr>
            <p:ph type="title"/>
          </p:nvPr>
        </p:nvSpPr>
        <p:spPr>
          <a:xfrm>
            <a:off x="0" y="-98702"/>
            <a:ext cx="10515600" cy="1325563"/>
          </a:xfrm>
        </p:spPr>
        <p:txBody>
          <a:bodyPr/>
          <a:lstStyle/>
          <a:p>
            <a:r>
              <a:rPr lang="en-US" dirty="0"/>
              <a:t>Part 3: While you read.</a:t>
            </a:r>
            <a:endParaRPr lang="en-GB" dirty="0"/>
          </a:p>
        </p:txBody>
      </p:sp>
      <p:pic>
        <p:nvPicPr>
          <p:cNvPr id="4" name="Picture 3">
            <a:extLst>
              <a:ext uri="{FF2B5EF4-FFF2-40B4-BE49-F238E27FC236}">
                <a16:creationId xmlns:a16="http://schemas.microsoft.com/office/drawing/2014/main" id="{3D1A7AD0-0A82-414B-99A0-0BDA7CC74F8B}"/>
              </a:ext>
            </a:extLst>
          </p:cNvPr>
          <p:cNvPicPr>
            <a:picLocks noChangeAspect="1"/>
          </p:cNvPicPr>
          <p:nvPr/>
        </p:nvPicPr>
        <p:blipFill>
          <a:blip r:embed="rId2"/>
          <a:stretch>
            <a:fillRect/>
          </a:stretch>
        </p:blipFill>
        <p:spPr>
          <a:xfrm>
            <a:off x="195263" y="1481137"/>
            <a:ext cx="6115050" cy="4152900"/>
          </a:xfrm>
          <a:prstGeom prst="rect">
            <a:avLst/>
          </a:prstGeom>
        </p:spPr>
      </p:pic>
      <p:sp>
        <p:nvSpPr>
          <p:cNvPr id="5" name="TextBox 4">
            <a:extLst>
              <a:ext uri="{FF2B5EF4-FFF2-40B4-BE49-F238E27FC236}">
                <a16:creationId xmlns:a16="http://schemas.microsoft.com/office/drawing/2014/main" id="{C76A0C0B-85DC-4ED6-B5AA-DF7E0C7BF3EE}"/>
              </a:ext>
            </a:extLst>
          </p:cNvPr>
          <p:cNvSpPr txBox="1"/>
          <p:nvPr/>
        </p:nvSpPr>
        <p:spPr>
          <a:xfrm>
            <a:off x="6653213" y="2511081"/>
            <a:ext cx="5134098" cy="1200329"/>
          </a:xfrm>
          <a:prstGeom prst="rect">
            <a:avLst/>
          </a:prstGeom>
          <a:noFill/>
        </p:spPr>
        <p:txBody>
          <a:bodyPr wrap="none" rtlCol="0">
            <a:spAutoFit/>
          </a:bodyPr>
          <a:lstStyle/>
          <a:p>
            <a:r>
              <a:rPr lang="en-US" sz="2400" dirty="0"/>
              <a:t>Does your drawing look a little like this?</a:t>
            </a:r>
          </a:p>
          <a:p>
            <a:endParaRPr lang="en-US" sz="2400" dirty="0"/>
          </a:p>
          <a:p>
            <a:r>
              <a:rPr lang="en-US" sz="2400" dirty="0"/>
              <a:t>Well done!</a:t>
            </a:r>
            <a:endParaRPr lang="en-GB" sz="2400" dirty="0"/>
          </a:p>
        </p:txBody>
      </p:sp>
    </p:spTree>
    <p:extLst>
      <p:ext uri="{BB962C8B-B14F-4D97-AF65-F5344CB8AC3E}">
        <p14:creationId xmlns:p14="http://schemas.microsoft.com/office/powerpoint/2010/main" val="1076849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BBA6E0D0580B499C4F0BCC264DE0E2" ma:contentTypeVersion="12" ma:contentTypeDescription="Create a new document." ma:contentTypeScope="" ma:versionID="7c2f208282779d579a6ab6d1b584d4e1">
  <xsd:schema xmlns:xsd="http://www.w3.org/2001/XMLSchema" xmlns:xs="http://www.w3.org/2001/XMLSchema" xmlns:p="http://schemas.microsoft.com/office/2006/metadata/properties" xmlns:ns2="fd4bc9ef-c111-460f-808e-4de0462dc25a" xmlns:ns3="61ceb53a-92cc-40c1-a438-9322f3340fc8" targetNamespace="http://schemas.microsoft.com/office/2006/metadata/properties" ma:root="true" ma:fieldsID="90271c73fdeba9917f95ca19f9b69583" ns2:_="" ns3:_="">
    <xsd:import namespace="fd4bc9ef-c111-460f-808e-4de0462dc25a"/>
    <xsd:import namespace="61ceb53a-92cc-40c1-a438-9322f3340f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bc9ef-c111-460f-808e-4de0462dc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ceb53a-92cc-40c1-a438-9322f3340f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EADC63-A99F-49E9-949E-B4628CEB52A2}">
  <ds:schemaRefs>
    <ds:schemaRef ds:uri="http://schemas.microsoft.com/sharepoint/v3/contenttype/forms"/>
  </ds:schemaRefs>
</ds:datastoreItem>
</file>

<file path=customXml/itemProps2.xml><?xml version="1.0" encoding="utf-8"?>
<ds:datastoreItem xmlns:ds="http://schemas.openxmlformats.org/officeDocument/2006/customXml" ds:itemID="{408583FA-7149-4FFD-B290-0DE77C1732B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61ceb53a-92cc-40c1-a438-9322f3340fc8"/>
    <ds:schemaRef ds:uri="fd4bc9ef-c111-460f-808e-4de0462dc25a"/>
    <ds:schemaRef ds:uri="http://www.w3.org/XML/1998/namespace"/>
  </ds:schemaRefs>
</ds:datastoreItem>
</file>

<file path=customXml/itemProps3.xml><?xml version="1.0" encoding="utf-8"?>
<ds:datastoreItem xmlns:ds="http://schemas.openxmlformats.org/officeDocument/2006/customXml" ds:itemID="{DD29435A-3671-471F-8AAE-CFB4588C1136}"/>
</file>

<file path=docProps/app.xml><?xml version="1.0" encoding="utf-8"?>
<Properties xmlns="http://schemas.openxmlformats.org/officeDocument/2006/extended-properties" xmlns:vt="http://schemas.openxmlformats.org/officeDocument/2006/docPropsVTypes">
  <TotalTime>127</TotalTime>
  <Words>895</Words>
  <Application>Microsoft Office PowerPoint</Application>
  <PresentationFormat>Widescreen</PresentationFormat>
  <Paragraphs>88</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Custom Design</vt:lpstr>
      <vt:lpstr>Reading a Short Story  Intermediate</vt:lpstr>
      <vt:lpstr>PowerPoint Presentation</vt:lpstr>
      <vt:lpstr>Part 3: Before you read.</vt:lpstr>
      <vt:lpstr>Try matching the definitions to the words</vt:lpstr>
      <vt:lpstr>PowerPoint Presentation</vt:lpstr>
      <vt:lpstr>Part 3: Before you read.</vt:lpstr>
      <vt:lpstr>Part 3: While you read.</vt:lpstr>
      <vt:lpstr>Part 3: While you read.</vt:lpstr>
      <vt:lpstr>Part 3: While you read.</vt:lpstr>
      <vt:lpstr>Part 3: After you read.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 Short Story  Intermediate</dc:title>
  <dc:creator>Field, Dominic  (Myanmar)</dc:creator>
  <cp:lastModifiedBy>Field, Dominic  (Myanmar)</cp:lastModifiedBy>
  <cp:revision>13</cp:revision>
  <dcterms:created xsi:type="dcterms:W3CDTF">2021-03-08T15:45:53Z</dcterms:created>
  <dcterms:modified xsi:type="dcterms:W3CDTF">2021-05-19T10:33:03Z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0x010100B4BBA6E0D0580B499C4F0BCC264DE0E2</vt:lpwstr>
  </property>
</Properties>
</file>