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84"/>
  </p:notesMasterIdLst>
  <p:sldIdLst>
    <p:sldId id="258" r:id="rId6"/>
    <p:sldId id="273" r:id="rId7"/>
    <p:sldId id="322" r:id="rId8"/>
    <p:sldId id="344" r:id="rId9"/>
    <p:sldId id="341" r:id="rId10"/>
    <p:sldId id="342" r:id="rId11"/>
    <p:sldId id="343" r:id="rId12"/>
    <p:sldId id="345" r:id="rId13"/>
    <p:sldId id="260" r:id="rId14"/>
    <p:sldId id="275" r:id="rId15"/>
    <p:sldId id="261" r:id="rId16"/>
    <p:sldId id="276" r:id="rId17"/>
    <p:sldId id="277" r:id="rId18"/>
    <p:sldId id="278" r:id="rId19"/>
    <p:sldId id="279" r:id="rId20"/>
    <p:sldId id="280" r:id="rId21"/>
    <p:sldId id="281" r:id="rId22"/>
    <p:sldId id="282" r:id="rId23"/>
    <p:sldId id="283" r:id="rId24"/>
    <p:sldId id="284" r:id="rId25"/>
    <p:sldId id="314" r:id="rId26"/>
    <p:sldId id="302" r:id="rId27"/>
    <p:sldId id="306" r:id="rId28"/>
    <p:sldId id="285" r:id="rId29"/>
    <p:sldId id="307" r:id="rId30"/>
    <p:sldId id="289" r:id="rId31"/>
    <p:sldId id="308" r:id="rId32"/>
    <p:sldId id="286" r:id="rId33"/>
    <p:sldId id="305" r:id="rId34"/>
    <p:sldId id="288" r:id="rId35"/>
    <p:sldId id="312" r:id="rId36"/>
    <p:sldId id="292" r:id="rId37"/>
    <p:sldId id="309" r:id="rId38"/>
    <p:sldId id="294" r:id="rId39"/>
    <p:sldId id="310" r:id="rId40"/>
    <p:sldId id="291" r:id="rId41"/>
    <p:sldId id="311" r:id="rId42"/>
    <p:sldId id="293" r:id="rId43"/>
    <p:sldId id="313" r:id="rId44"/>
    <p:sldId id="290" r:id="rId45"/>
    <p:sldId id="369" r:id="rId46"/>
    <p:sldId id="301" r:id="rId47"/>
    <p:sldId id="316" r:id="rId48"/>
    <p:sldId id="339" r:id="rId49"/>
    <p:sldId id="356" r:id="rId50"/>
    <p:sldId id="370" r:id="rId51"/>
    <p:sldId id="355" r:id="rId52"/>
    <p:sldId id="357" r:id="rId53"/>
    <p:sldId id="359" r:id="rId54"/>
    <p:sldId id="358" r:id="rId55"/>
    <p:sldId id="371" r:id="rId56"/>
    <p:sldId id="340" r:id="rId57"/>
    <p:sldId id="298" r:id="rId58"/>
    <p:sldId id="317" r:id="rId59"/>
    <p:sldId id="318" r:id="rId60"/>
    <p:sldId id="319" r:id="rId61"/>
    <p:sldId id="360" r:id="rId62"/>
    <p:sldId id="327" r:id="rId63"/>
    <p:sldId id="334" r:id="rId64"/>
    <p:sldId id="350" r:id="rId65"/>
    <p:sldId id="330" r:id="rId66"/>
    <p:sldId id="361" r:id="rId67"/>
    <p:sldId id="333" r:id="rId68"/>
    <p:sldId id="362" r:id="rId69"/>
    <p:sldId id="332" r:id="rId70"/>
    <p:sldId id="363" r:id="rId71"/>
    <p:sldId id="331" r:id="rId72"/>
    <p:sldId id="323" r:id="rId73"/>
    <p:sldId id="336" r:id="rId74"/>
    <p:sldId id="337" r:id="rId75"/>
    <p:sldId id="338" r:id="rId76"/>
    <p:sldId id="335" r:id="rId77"/>
    <p:sldId id="274" r:id="rId78"/>
    <p:sldId id="372" r:id="rId79"/>
    <p:sldId id="365" r:id="rId80"/>
    <p:sldId id="366" r:id="rId81"/>
    <p:sldId id="352" r:id="rId82"/>
    <p:sldId id="271" r:id="rId83"/>
  </p:sldIdLst>
  <p:sldSz cx="12192000" cy="6858000"/>
  <p:notesSz cx="12192000" cy="6858000"/>
  <p:custDataLst>
    <p:tags r:id="rId85"/>
  </p:custData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00"/>
    <a:srgbClr val="FFFF99"/>
    <a:srgbClr val="D07AA3"/>
    <a:srgbClr val="008000"/>
    <a:srgbClr val="7BCCE0"/>
    <a:srgbClr val="CCF0F8"/>
    <a:srgbClr val="8B0000"/>
    <a:srgbClr val="EA3800"/>
    <a:srgbClr val="12871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67" autoAdjust="0"/>
    <p:restoredTop sz="94660"/>
  </p:normalViewPr>
  <p:slideViewPr>
    <p:cSldViewPr>
      <p:cViewPr varScale="1">
        <p:scale>
          <a:sx n="109" d="100"/>
          <a:sy n="109" d="100"/>
        </p:scale>
        <p:origin x="93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4E56B52-5F37-4BF9-953B-37EF0B493605}" type="datetimeFigureOut">
              <a:rPr lang="en-US" smtClean="0"/>
              <a:t>1/26/2026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21D4816-526D-4B72-8DBF-DCE0E7273A8E}" type="slidenum">
              <a:rPr lang="en-US" smtClean="0"/>
              <a:t>‹#›</a:t>
            </a:fld>
            <a:endParaRPr lang="en-US"/>
          </a:p>
        </p:txBody>
      </p:sp>
    </p:spTree>
    <p:extLst>
      <p:ext uri="{BB962C8B-B14F-4D97-AF65-F5344CB8AC3E}">
        <p14:creationId xmlns:p14="http://schemas.microsoft.com/office/powerpoint/2010/main" val="111542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a:t>
            </a:fld>
            <a:endParaRPr lang="en-US"/>
          </a:p>
        </p:txBody>
      </p:sp>
    </p:spTree>
    <p:extLst>
      <p:ext uri="{BB962C8B-B14F-4D97-AF65-F5344CB8AC3E}">
        <p14:creationId xmlns:p14="http://schemas.microsoft.com/office/powerpoint/2010/main" val="154025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10</a:t>
            </a:fld>
            <a:endParaRPr lang="en-US"/>
          </a:p>
        </p:txBody>
      </p:sp>
    </p:spTree>
    <p:extLst>
      <p:ext uri="{BB962C8B-B14F-4D97-AF65-F5344CB8AC3E}">
        <p14:creationId xmlns:p14="http://schemas.microsoft.com/office/powerpoint/2010/main" val="318025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11</a:t>
            </a:fld>
            <a:endParaRPr lang="en-US"/>
          </a:p>
        </p:txBody>
      </p:sp>
    </p:spTree>
    <p:extLst>
      <p:ext uri="{BB962C8B-B14F-4D97-AF65-F5344CB8AC3E}">
        <p14:creationId xmlns:p14="http://schemas.microsoft.com/office/powerpoint/2010/main" val="7456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12</a:t>
            </a:fld>
            <a:endParaRPr lang="en-US"/>
          </a:p>
        </p:txBody>
      </p:sp>
    </p:spTree>
    <p:extLst>
      <p:ext uri="{BB962C8B-B14F-4D97-AF65-F5344CB8AC3E}">
        <p14:creationId xmlns:p14="http://schemas.microsoft.com/office/powerpoint/2010/main" val="347354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13</a:t>
            </a:fld>
            <a:endParaRPr lang="en-US"/>
          </a:p>
        </p:txBody>
      </p:sp>
    </p:spTree>
    <p:extLst>
      <p:ext uri="{BB962C8B-B14F-4D97-AF65-F5344CB8AC3E}">
        <p14:creationId xmlns:p14="http://schemas.microsoft.com/office/powerpoint/2010/main" val="388480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14</a:t>
            </a:fld>
            <a:endParaRPr lang="en-US"/>
          </a:p>
        </p:txBody>
      </p:sp>
    </p:spTree>
    <p:extLst>
      <p:ext uri="{BB962C8B-B14F-4D97-AF65-F5344CB8AC3E}">
        <p14:creationId xmlns:p14="http://schemas.microsoft.com/office/powerpoint/2010/main" val="130214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15</a:t>
            </a:fld>
            <a:endParaRPr lang="en-US"/>
          </a:p>
        </p:txBody>
      </p:sp>
    </p:spTree>
    <p:extLst>
      <p:ext uri="{BB962C8B-B14F-4D97-AF65-F5344CB8AC3E}">
        <p14:creationId xmlns:p14="http://schemas.microsoft.com/office/powerpoint/2010/main" val="193040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16</a:t>
            </a:fld>
            <a:endParaRPr lang="en-US"/>
          </a:p>
        </p:txBody>
      </p:sp>
    </p:spTree>
    <p:extLst>
      <p:ext uri="{BB962C8B-B14F-4D97-AF65-F5344CB8AC3E}">
        <p14:creationId xmlns:p14="http://schemas.microsoft.com/office/powerpoint/2010/main" val="3874875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17</a:t>
            </a:fld>
            <a:endParaRPr lang="en-US"/>
          </a:p>
        </p:txBody>
      </p:sp>
    </p:spTree>
    <p:extLst>
      <p:ext uri="{BB962C8B-B14F-4D97-AF65-F5344CB8AC3E}">
        <p14:creationId xmlns:p14="http://schemas.microsoft.com/office/powerpoint/2010/main" val="83884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18</a:t>
            </a:fld>
            <a:endParaRPr lang="en-US"/>
          </a:p>
        </p:txBody>
      </p:sp>
    </p:spTree>
    <p:extLst>
      <p:ext uri="{BB962C8B-B14F-4D97-AF65-F5344CB8AC3E}">
        <p14:creationId xmlns:p14="http://schemas.microsoft.com/office/powerpoint/2010/main" val="253775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19</a:t>
            </a:fld>
            <a:endParaRPr lang="en-US"/>
          </a:p>
        </p:txBody>
      </p:sp>
    </p:spTree>
    <p:extLst>
      <p:ext uri="{BB962C8B-B14F-4D97-AF65-F5344CB8AC3E}">
        <p14:creationId xmlns:p14="http://schemas.microsoft.com/office/powerpoint/2010/main" val="219834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a:t>
            </a:fld>
            <a:endParaRPr lang="en-US"/>
          </a:p>
        </p:txBody>
      </p:sp>
    </p:spTree>
    <p:extLst>
      <p:ext uri="{BB962C8B-B14F-4D97-AF65-F5344CB8AC3E}">
        <p14:creationId xmlns:p14="http://schemas.microsoft.com/office/powerpoint/2010/main" val="561874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20</a:t>
            </a:fld>
            <a:endParaRPr lang="en-US"/>
          </a:p>
        </p:txBody>
      </p:sp>
    </p:spTree>
    <p:extLst>
      <p:ext uri="{BB962C8B-B14F-4D97-AF65-F5344CB8AC3E}">
        <p14:creationId xmlns:p14="http://schemas.microsoft.com/office/powerpoint/2010/main" val="61086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21</a:t>
            </a:fld>
            <a:endParaRPr lang="en-US"/>
          </a:p>
        </p:txBody>
      </p:sp>
    </p:spTree>
    <p:extLst>
      <p:ext uri="{BB962C8B-B14F-4D97-AF65-F5344CB8AC3E}">
        <p14:creationId xmlns:p14="http://schemas.microsoft.com/office/powerpoint/2010/main" val="1605791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22</a:t>
            </a:fld>
            <a:endParaRPr lang="en-US"/>
          </a:p>
        </p:txBody>
      </p:sp>
    </p:spTree>
    <p:extLst>
      <p:ext uri="{BB962C8B-B14F-4D97-AF65-F5344CB8AC3E}">
        <p14:creationId xmlns:p14="http://schemas.microsoft.com/office/powerpoint/2010/main" val="368278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23</a:t>
            </a:fld>
            <a:endParaRPr lang="en-US"/>
          </a:p>
        </p:txBody>
      </p:sp>
    </p:spTree>
    <p:extLst>
      <p:ext uri="{BB962C8B-B14F-4D97-AF65-F5344CB8AC3E}">
        <p14:creationId xmlns:p14="http://schemas.microsoft.com/office/powerpoint/2010/main" val="2680104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24</a:t>
            </a:fld>
            <a:endParaRPr lang="en-US"/>
          </a:p>
        </p:txBody>
      </p:sp>
    </p:spTree>
    <p:extLst>
      <p:ext uri="{BB962C8B-B14F-4D97-AF65-F5344CB8AC3E}">
        <p14:creationId xmlns:p14="http://schemas.microsoft.com/office/powerpoint/2010/main" val="3527552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25</a:t>
            </a:fld>
            <a:endParaRPr lang="en-US"/>
          </a:p>
        </p:txBody>
      </p:sp>
    </p:spTree>
    <p:extLst>
      <p:ext uri="{BB962C8B-B14F-4D97-AF65-F5344CB8AC3E}">
        <p14:creationId xmlns:p14="http://schemas.microsoft.com/office/powerpoint/2010/main" val="378007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26</a:t>
            </a:fld>
            <a:endParaRPr lang="en-US"/>
          </a:p>
        </p:txBody>
      </p:sp>
    </p:spTree>
    <p:extLst>
      <p:ext uri="{BB962C8B-B14F-4D97-AF65-F5344CB8AC3E}">
        <p14:creationId xmlns:p14="http://schemas.microsoft.com/office/powerpoint/2010/main" val="1318647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27</a:t>
            </a:fld>
            <a:endParaRPr lang="en-US"/>
          </a:p>
        </p:txBody>
      </p:sp>
    </p:spTree>
    <p:extLst>
      <p:ext uri="{BB962C8B-B14F-4D97-AF65-F5344CB8AC3E}">
        <p14:creationId xmlns:p14="http://schemas.microsoft.com/office/powerpoint/2010/main" val="2702989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28</a:t>
            </a:fld>
            <a:endParaRPr lang="en-US"/>
          </a:p>
        </p:txBody>
      </p:sp>
    </p:spTree>
    <p:extLst>
      <p:ext uri="{BB962C8B-B14F-4D97-AF65-F5344CB8AC3E}">
        <p14:creationId xmlns:p14="http://schemas.microsoft.com/office/powerpoint/2010/main" val="297534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29</a:t>
            </a:fld>
            <a:endParaRPr lang="en-US"/>
          </a:p>
        </p:txBody>
      </p:sp>
    </p:spTree>
    <p:extLst>
      <p:ext uri="{BB962C8B-B14F-4D97-AF65-F5344CB8AC3E}">
        <p14:creationId xmlns:p14="http://schemas.microsoft.com/office/powerpoint/2010/main" val="421829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a:t>
            </a:fld>
            <a:endParaRPr lang="en-US"/>
          </a:p>
        </p:txBody>
      </p:sp>
    </p:spTree>
    <p:extLst>
      <p:ext uri="{BB962C8B-B14F-4D97-AF65-F5344CB8AC3E}">
        <p14:creationId xmlns:p14="http://schemas.microsoft.com/office/powerpoint/2010/main" val="1761934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30</a:t>
            </a:fld>
            <a:endParaRPr lang="en-US"/>
          </a:p>
        </p:txBody>
      </p:sp>
    </p:spTree>
    <p:extLst>
      <p:ext uri="{BB962C8B-B14F-4D97-AF65-F5344CB8AC3E}">
        <p14:creationId xmlns:p14="http://schemas.microsoft.com/office/powerpoint/2010/main" val="2745150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31</a:t>
            </a:fld>
            <a:endParaRPr lang="en-US"/>
          </a:p>
        </p:txBody>
      </p:sp>
    </p:spTree>
    <p:extLst>
      <p:ext uri="{BB962C8B-B14F-4D97-AF65-F5344CB8AC3E}">
        <p14:creationId xmlns:p14="http://schemas.microsoft.com/office/powerpoint/2010/main" val="804662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32</a:t>
            </a:fld>
            <a:endParaRPr lang="en-US"/>
          </a:p>
        </p:txBody>
      </p:sp>
    </p:spTree>
    <p:extLst>
      <p:ext uri="{BB962C8B-B14F-4D97-AF65-F5344CB8AC3E}">
        <p14:creationId xmlns:p14="http://schemas.microsoft.com/office/powerpoint/2010/main" val="634737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33</a:t>
            </a:fld>
            <a:endParaRPr lang="en-US"/>
          </a:p>
        </p:txBody>
      </p:sp>
    </p:spTree>
    <p:extLst>
      <p:ext uri="{BB962C8B-B14F-4D97-AF65-F5344CB8AC3E}">
        <p14:creationId xmlns:p14="http://schemas.microsoft.com/office/powerpoint/2010/main" val="1763287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34</a:t>
            </a:fld>
            <a:endParaRPr lang="en-US"/>
          </a:p>
        </p:txBody>
      </p:sp>
    </p:spTree>
    <p:extLst>
      <p:ext uri="{BB962C8B-B14F-4D97-AF65-F5344CB8AC3E}">
        <p14:creationId xmlns:p14="http://schemas.microsoft.com/office/powerpoint/2010/main" val="4197092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35</a:t>
            </a:fld>
            <a:endParaRPr lang="en-US"/>
          </a:p>
        </p:txBody>
      </p:sp>
    </p:spTree>
    <p:extLst>
      <p:ext uri="{BB962C8B-B14F-4D97-AF65-F5344CB8AC3E}">
        <p14:creationId xmlns:p14="http://schemas.microsoft.com/office/powerpoint/2010/main" val="1511495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36</a:t>
            </a:fld>
            <a:endParaRPr lang="en-US"/>
          </a:p>
        </p:txBody>
      </p:sp>
    </p:spTree>
    <p:extLst>
      <p:ext uri="{BB962C8B-B14F-4D97-AF65-F5344CB8AC3E}">
        <p14:creationId xmlns:p14="http://schemas.microsoft.com/office/powerpoint/2010/main" val="2562325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37</a:t>
            </a:fld>
            <a:endParaRPr lang="en-US"/>
          </a:p>
        </p:txBody>
      </p:sp>
    </p:spTree>
    <p:extLst>
      <p:ext uri="{BB962C8B-B14F-4D97-AF65-F5344CB8AC3E}">
        <p14:creationId xmlns:p14="http://schemas.microsoft.com/office/powerpoint/2010/main" val="1295393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38</a:t>
            </a:fld>
            <a:endParaRPr lang="en-US"/>
          </a:p>
        </p:txBody>
      </p:sp>
    </p:spTree>
    <p:extLst>
      <p:ext uri="{BB962C8B-B14F-4D97-AF65-F5344CB8AC3E}">
        <p14:creationId xmlns:p14="http://schemas.microsoft.com/office/powerpoint/2010/main" val="3411066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39</a:t>
            </a:fld>
            <a:endParaRPr lang="en-US"/>
          </a:p>
        </p:txBody>
      </p:sp>
    </p:spTree>
    <p:extLst>
      <p:ext uri="{BB962C8B-B14F-4D97-AF65-F5344CB8AC3E}">
        <p14:creationId xmlns:p14="http://schemas.microsoft.com/office/powerpoint/2010/main" val="115311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a:t>
            </a:fld>
            <a:endParaRPr lang="en-US"/>
          </a:p>
        </p:txBody>
      </p:sp>
    </p:spTree>
    <p:extLst>
      <p:ext uri="{BB962C8B-B14F-4D97-AF65-F5344CB8AC3E}">
        <p14:creationId xmlns:p14="http://schemas.microsoft.com/office/powerpoint/2010/main" val="1906529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40</a:t>
            </a:fld>
            <a:endParaRPr lang="en-US"/>
          </a:p>
        </p:txBody>
      </p:sp>
    </p:spTree>
    <p:extLst>
      <p:ext uri="{BB962C8B-B14F-4D97-AF65-F5344CB8AC3E}">
        <p14:creationId xmlns:p14="http://schemas.microsoft.com/office/powerpoint/2010/main" val="36411050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41</a:t>
            </a:fld>
            <a:endParaRPr lang="en-US"/>
          </a:p>
        </p:txBody>
      </p:sp>
    </p:spTree>
    <p:extLst>
      <p:ext uri="{BB962C8B-B14F-4D97-AF65-F5344CB8AC3E}">
        <p14:creationId xmlns:p14="http://schemas.microsoft.com/office/powerpoint/2010/main" val="1566633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42</a:t>
            </a:fld>
            <a:endParaRPr lang="en-US"/>
          </a:p>
        </p:txBody>
      </p:sp>
    </p:spTree>
    <p:extLst>
      <p:ext uri="{BB962C8B-B14F-4D97-AF65-F5344CB8AC3E}">
        <p14:creationId xmlns:p14="http://schemas.microsoft.com/office/powerpoint/2010/main" val="3757724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43</a:t>
            </a:fld>
            <a:endParaRPr lang="en-US"/>
          </a:p>
        </p:txBody>
      </p:sp>
    </p:spTree>
    <p:extLst>
      <p:ext uri="{BB962C8B-B14F-4D97-AF65-F5344CB8AC3E}">
        <p14:creationId xmlns:p14="http://schemas.microsoft.com/office/powerpoint/2010/main" val="42241746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44</a:t>
            </a:fld>
            <a:endParaRPr lang="en-US"/>
          </a:p>
        </p:txBody>
      </p:sp>
    </p:spTree>
    <p:extLst>
      <p:ext uri="{BB962C8B-B14F-4D97-AF65-F5344CB8AC3E}">
        <p14:creationId xmlns:p14="http://schemas.microsoft.com/office/powerpoint/2010/main" val="2055632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45</a:t>
            </a:fld>
            <a:endParaRPr lang="en-US"/>
          </a:p>
        </p:txBody>
      </p:sp>
    </p:spTree>
    <p:extLst>
      <p:ext uri="{BB962C8B-B14F-4D97-AF65-F5344CB8AC3E}">
        <p14:creationId xmlns:p14="http://schemas.microsoft.com/office/powerpoint/2010/main" val="1422145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46</a:t>
            </a:fld>
            <a:endParaRPr lang="en-US"/>
          </a:p>
        </p:txBody>
      </p:sp>
    </p:spTree>
    <p:extLst>
      <p:ext uri="{BB962C8B-B14F-4D97-AF65-F5344CB8AC3E}">
        <p14:creationId xmlns:p14="http://schemas.microsoft.com/office/powerpoint/2010/main" val="1073205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47</a:t>
            </a:fld>
            <a:endParaRPr lang="en-US"/>
          </a:p>
        </p:txBody>
      </p:sp>
    </p:spTree>
    <p:extLst>
      <p:ext uri="{BB962C8B-B14F-4D97-AF65-F5344CB8AC3E}">
        <p14:creationId xmlns:p14="http://schemas.microsoft.com/office/powerpoint/2010/main" val="4985941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48</a:t>
            </a:fld>
            <a:endParaRPr lang="en-US"/>
          </a:p>
        </p:txBody>
      </p:sp>
    </p:spTree>
    <p:extLst>
      <p:ext uri="{BB962C8B-B14F-4D97-AF65-F5344CB8AC3E}">
        <p14:creationId xmlns:p14="http://schemas.microsoft.com/office/powerpoint/2010/main" val="2670655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49</a:t>
            </a:fld>
            <a:endParaRPr lang="en-US"/>
          </a:p>
        </p:txBody>
      </p:sp>
    </p:spTree>
    <p:extLst>
      <p:ext uri="{BB962C8B-B14F-4D97-AF65-F5344CB8AC3E}">
        <p14:creationId xmlns:p14="http://schemas.microsoft.com/office/powerpoint/2010/main" val="109888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a:t>
            </a:fld>
            <a:endParaRPr lang="en-US"/>
          </a:p>
        </p:txBody>
      </p:sp>
    </p:spTree>
    <p:extLst>
      <p:ext uri="{BB962C8B-B14F-4D97-AF65-F5344CB8AC3E}">
        <p14:creationId xmlns:p14="http://schemas.microsoft.com/office/powerpoint/2010/main" val="1823636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50</a:t>
            </a:fld>
            <a:endParaRPr lang="en-US"/>
          </a:p>
        </p:txBody>
      </p:sp>
    </p:spTree>
    <p:extLst>
      <p:ext uri="{BB962C8B-B14F-4D97-AF65-F5344CB8AC3E}">
        <p14:creationId xmlns:p14="http://schemas.microsoft.com/office/powerpoint/2010/main" val="646816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51</a:t>
            </a:fld>
            <a:endParaRPr lang="en-US"/>
          </a:p>
        </p:txBody>
      </p:sp>
    </p:spTree>
    <p:extLst>
      <p:ext uri="{BB962C8B-B14F-4D97-AF65-F5344CB8AC3E}">
        <p14:creationId xmlns:p14="http://schemas.microsoft.com/office/powerpoint/2010/main" val="3767575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52</a:t>
            </a:fld>
            <a:endParaRPr lang="en-US"/>
          </a:p>
        </p:txBody>
      </p:sp>
    </p:spTree>
    <p:extLst>
      <p:ext uri="{BB962C8B-B14F-4D97-AF65-F5344CB8AC3E}">
        <p14:creationId xmlns:p14="http://schemas.microsoft.com/office/powerpoint/2010/main" val="13095470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53</a:t>
            </a:fld>
            <a:endParaRPr lang="en-US"/>
          </a:p>
        </p:txBody>
      </p:sp>
    </p:spTree>
    <p:extLst>
      <p:ext uri="{BB962C8B-B14F-4D97-AF65-F5344CB8AC3E}">
        <p14:creationId xmlns:p14="http://schemas.microsoft.com/office/powerpoint/2010/main" val="832996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54</a:t>
            </a:fld>
            <a:endParaRPr lang="en-US"/>
          </a:p>
        </p:txBody>
      </p:sp>
    </p:spTree>
    <p:extLst>
      <p:ext uri="{BB962C8B-B14F-4D97-AF65-F5344CB8AC3E}">
        <p14:creationId xmlns:p14="http://schemas.microsoft.com/office/powerpoint/2010/main" val="2748757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55</a:t>
            </a:fld>
            <a:endParaRPr lang="en-US"/>
          </a:p>
        </p:txBody>
      </p:sp>
    </p:spTree>
    <p:extLst>
      <p:ext uri="{BB962C8B-B14F-4D97-AF65-F5344CB8AC3E}">
        <p14:creationId xmlns:p14="http://schemas.microsoft.com/office/powerpoint/2010/main" val="805716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56</a:t>
            </a:fld>
            <a:endParaRPr lang="en-US"/>
          </a:p>
        </p:txBody>
      </p:sp>
    </p:spTree>
    <p:extLst>
      <p:ext uri="{BB962C8B-B14F-4D97-AF65-F5344CB8AC3E}">
        <p14:creationId xmlns:p14="http://schemas.microsoft.com/office/powerpoint/2010/main" val="12360994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57</a:t>
            </a:fld>
            <a:endParaRPr lang="en-US"/>
          </a:p>
        </p:txBody>
      </p:sp>
    </p:spTree>
    <p:extLst>
      <p:ext uri="{BB962C8B-B14F-4D97-AF65-F5344CB8AC3E}">
        <p14:creationId xmlns:p14="http://schemas.microsoft.com/office/powerpoint/2010/main" val="3211665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58</a:t>
            </a:fld>
            <a:endParaRPr lang="en-US"/>
          </a:p>
        </p:txBody>
      </p:sp>
    </p:spTree>
    <p:extLst>
      <p:ext uri="{BB962C8B-B14F-4D97-AF65-F5344CB8AC3E}">
        <p14:creationId xmlns:p14="http://schemas.microsoft.com/office/powerpoint/2010/main" val="1276252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59</a:t>
            </a:fld>
            <a:endParaRPr lang="en-US"/>
          </a:p>
        </p:txBody>
      </p:sp>
    </p:spTree>
    <p:extLst>
      <p:ext uri="{BB962C8B-B14F-4D97-AF65-F5344CB8AC3E}">
        <p14:creationId xmlns:p14="http://schemas.microsoft.com/office/powerpoint/2010/main" val="389533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a:t>
            </a:fld>
            <a:endParaRPr lang="en-US"/>
          </a:p>
        </p:txBody>
      </p:sp>
    </p:spTree>
    <p:extLst>
      <p:ext uri="{BB962C8B-B14F-4D97-AF65-F5344CB8AC3E}">
        <p14:creationId xmlns:p14="http://schemas.microsoft.com/office/powerpoint/2010/main" val="12223220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60</a:t>
            </a:fld>
            <a:endParaRPr lang="en-US"/>
          </a:p>
        </p:txBody>
      </p:sp>
    </p:spTree>
    <p:extLst>
      <p:ext uri="{BB962C8B-B14F-4D97-AF65-F5344CB8AC3E}">
        <p14:creationId xmlns:p14="http://schemas.microsoft.com/office/powerpoint/2010/main" val="1550263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61</a:t>
            </a:fld>
            <a:endParaRPr lang="en-US"/>
          </a:p>
        </p:txBody>
      </p:sp>
    </p:spTree>
    <p:extLst>
      <p:ext uri="{BB962C8B-B14F-4D97-AF65-F5344CB8AC3E}">
        <p14:creationId xmlns:p14="http://schemas.microsoft.com/office/powerpoint/2010/main" val="488323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62</a:t>
            </a:fld>
            <a:endParaRPr lang="en-US"/>
          </a:p>
        </p:txBody>
      </p:sp>
    </p:spTree>
    <p:extLst>
      <p:ext uri="{BB962C8B-B14F-4D97-AF65-F5344CB8AC3E}">
        <p14:creationId xmlns:p14="http://schemas.microsoft.com/office/powerpoint/2010/main" val="7659781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63</a:t>
            </a:fld>
            <a:endParaRPr lang="en-US"/>
          </a:p>
        </p:txBody>
      </p:sp>
    </p:spTree>
    <p:extLst>
      <p:ext uri="{BB962C8B-B14F-4D97-AF65-F5344CB8AC3E}">
        <p14:creationId xmlns:p14="http://schemas.microsoft.com/office/powerpoint/2010/main" val="33736899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64</a:t>
            </a:fld>
            <a:endParaRPr lang="en-US"/>
          </a:p>
        </p:txBody>
      </p:sp>
    </p:spTree>
    <p:extLst>
      <p:ext uri="{BB962C8B-B14F-4D97-AF65-F5344CB8AC3E}">
        <p14:creationId xmlns:p14="http://schemas.microsoft.com/office/powerpoint/2010/main" val="4072643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65</a:t>
            </a:fld>
            <a:endParaRPr lang="en-US"/>
          </a:p>
        </p:txBody>
      </p:sp>
    </p:spTree>
    <p:extLst>
      <p:ext uri="{BB962C8B-B14F-4D97-AF65-F5344CB8AC3E}">
        <p14:creationId xmlns:p14="http://schemas.microsoft.com/office/powerpoint/2010/main" val="1836688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66</a:t>
            </a:fld>
            <a:endParaRPr lang="en-US"/>
          </a:p>
        </p:txBody>
      </p:sp>
    </p:spTree>
    <p:extLst>
      <p:ext uri="{BB962C8B-B14F-4D97-AF65-F5344CB8AC3E}">
        <p14:creationId xmlns:p14="http://schemas.microsoft.com/office/powerpoint/2010/main" val="12497685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67</a:t>
            </a:fld>
            <a:endParaRPr lang="en-US"/>
          </a:p>
        </p:txBody>
      </p:sp>
    </p:spTree>
    <p:extLst>
      <p:ext uri="{BB962C8B-B14F-4D97-AF65-F5344CB8AC3E}">
        <p14:creationId xmlns:p14="http://schemas.microsoft.com/office/powerpoint/2010/main" val="35828800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68</a:t>
            </a:fld>
            <a:endParaRPr lang="en-US"/>
          </a:p>
        </p:txBody>
      </p:sp>
    </p:spTree>
    <p:extLst>
      <p:ext uri="{BB962C8B-B14F-4D97-AF65-F5344CB8AC3E}">
        <p14:creationId xmlns:p14="http://schemas.microsoft.com/office/powerpoint/2010/main" val="37768516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69</a:t>
            </a:fld>
            <a:endParaRPr lang="en-US"/>
          </a:p>
        </p:txBody>
      </p:sp>
    </p:spTree>
    <p:extLst>
      <p:ext uri="{BB962C8B-B14F-4D97-AF65-F5344CB8AC3E}">
        <p14:creationId xmlns:p14="http://schemas.microsoft.com/office/powerpoint/2010/main" val="43958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a:t>
            </a:fld>
            <a:endParaRPr lang="en-US"/>
          </a:p>
        </p:txBody>
      </p:sp>
    </p:spTree>
    <p:extLst>
      <p:ext uri="{BB962C8B-B14F-4D97-AF65-F5344CB8AC3E}">
        <p14:creationId xmlns:p14="http://schemas.microsoft.com/office/powerpoint/2010/main" val="22507069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70</a:t>
            </a:fld>
            <a:endParaRPr lang="en-US"/>
          </a:p>
        </p:txBody>
      </p:sp>
    </p:spTree>
    <p:extLst>
      <p:ext uri="{BB962C8B-B14F-4D97-AF65-F5344CB8AC3E}">
        <p14:creationId xmlns:p14="http://schemas.microsoft.com/office/powerpoint/2010/main" val="1810383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71</a:t>
            </a:fld>
            <a:endParaRPr lang="en-US"/>
          </a:p>
        </p:txBody>
      </p:sp>
    </p:spTree>
    <p:extLst>
      <p:ext uri="{BB962C8B-B14F-4D97-AF65-F5344CB8AC3E}">
        <p14:creationId xmlns:p14="http://schemas.microsoft.com/office/powerpoint/2010/main" val="31862141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72</a:t>
            </a:fld>
            <a:endParaRPr lang="en-US"/>
          </a:p>
        </p:txBody>
      </p:sp>
    </p:spTree>
    <p:extLst>
      <p:ext uri="{BB962C8B-B14F-4D97-AF65-F5344CB8AC3E}">
        <p14:creationId xmlns:p14="http://schemas.microsoft.com/office/powerpoint/2010/main" val="9487485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73</a:t>
            </a:fld>
            <a:endParaRPr lang="en-US"/>
          </a:p>
        </p:txBody>
      </p:sp>
    </p:spTree>
    <p:extLst>
      <p:ext uri="{BB962C8B-B14F-4D97-AF65-F5344CB8AC3E}">
        <p14:creationId xmlns:p14="http://schemas.microsoft.com/office/powerpoint/2010/main" val="3878694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74</a:t>
            </a:fld>
            <a:endParaRPr lang="en-US"/>
          </a:p>
        </p:txBody>
      </p:sp>
    </p:spTree>
    <p:extLst>
      <p:ext uri="{BB962C8B-B14F-4D97-AF65-F5344CB8AC3E}">
        <p14:creationId xmlns:p14="http://schemas.microsoft.com/office/powerpoint/2010/main" val="13573820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75</a:t>
            </a:fld>
            <a:endParaRPr lang="en-US"/>
          </a:p>
        </p:txBody>
      </p:sp>
    </p:spTree>
    <p:extLst>
      <p:ext uri="{BB962C8B-B14F-4D97-AF65-F5344CB8AC3E}">
        <p14:creationId xmlns:p14="http://schemas.microsoft.com/office/powerpoint/2010/main" val="42114352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76</a:t>
            </a:fld>
            <a:endParaRPr lang="en-US"/>
          </a:p>
        </p:txBody>
      </p:sp>
    </p:spTree>
    <p:extLst>
      <p:ext uri="{BB962C8B-B14F-4D97-AF65-F5344CB8AC3E}">
        <p14:creationId xmlns:p14="http://schemas.microsoft.com/office/powerpoint/2010/main" val="22105643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77</a:t>
            </a:fld>
            <a:endParaRPr lang="en-US"/>
          </a:p>
        </p:txBody>
      </p:sp>
    </p:spTree>
    <p:extLst>
      <p:ext uri="{BB962C8B-B14F-4D97-AF65-F5344CB8AC3E}">
        <p14:creationId xmlns:p14="http://schemas.microsoft.com/office/powerpoint/2010/main" val="21251428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78</a:t>
            </a:fld>
            <a:endParaRPr lang="en-US"/>
          </a:p>
        </p:txBody>
      </p:sp>
    </p:spTree>
    <p:extLst>
      <p:ext uri="{BB962C8B-B14F-4D97-AF65-F5344CB8AC3E}">
        <p14:creationId xmlns:p14="http://schemas.microsoft.com/office/powerpoint/2010/main" val="140620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8</a:t>
            </a:fld>
            <a:endParaRPr lang="en-US"/>
          </a:p>
        </p:txBody>
      </p:sp>
    </p:spTree>
    <p:extLst>
      <p:ext uri="{BB962C8B-B14F-4D97-AF65-F5344CB8AC3E}">
        <p14:creationId xmlns:p14="http://schemas.microsoft.com/office/powerpoint/2010/main" val="28124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1D4816-526D-4B72-8DBF-DCE0E7273A8E}" type="slidenum">
              <a:rPr lang="en-US" smtClean="0"/>
              <a:t>9</a:t>
            </a:fld>
            <a:endParaRPr lang="en-US"/>
          </a:p>
        </p:txBody>
      </p:sp>
    </p:spTree>
    <p:extLst>
      <p:ext uri="{BB962C8B-B14F-4D97-AF65-F5344CB8AC3E}">
        <p14:creationId xmlns:p14="http://schemas.microsoft.com/office/powerpoint/2010/main" val="421114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Start alternate">
    <p:bg>
      <p:bgPr>
        <a:gradFill>
          <a:gsLst>
            <a:gs pos="0">
              <a:schemeClr val="tx1"/>
            </a:gs>
            <a:gs pos="65000">
              <a:schemeClr val="accent3"/>
            </a:gs>
            <a:gs pos="100000">
              <a:srgbClr val="60A899"/>
            </a:gs>
          </a:gsLst>
          <a:lin ang="15600000" scaled="0"/>
        </a:gradFill>
        <a:effectLst/>
      </p:bgPr>
    </p:bg>
    <p:spTree>
      <p:nvGrpSpPr>
        <p:cNvPr id="1" name=""/>
        <p:cNvGrpSpPr/>
        <p:nvPr/>
      </p:nvGrpSpPr>
      <p:grpSpPr bwMode="auto">
        <a:xfrm>
          <a:off x="0" y="0"/>
          <a:ext cx="0" cy="0"/>
          <a:chOff x="0" y="0"/>
          <a:chExt cx="0" cy="0"/>
        </a:xfrm>
      </p:grpSpPr>
      <p:pic>
        <p:nvPicPr>
          <p:cNvPr id="2" name="Graphic 1"/>
          <p:cNvPicPr>
            <a:picLocks noChangeAspect="1"/>
          </p:cNvPicPr>
          <p:nvPr userDrawn="1"/>
        </p:nvPicPr>
        <p:blipFill>
          <a:blip r:embed="rId2"/>
          <a:stretch/>
        </p:blipFill>
        <p:spPr bwMode="auto">
          <a:xfrm>
            <a:off x="3651883" y="1658115"/>
            <a:ext cx="4299673" cy="278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p:spTree>
      <p:nvGrpSpPr>
        <p:cNvPr id="1" name=""/>
        <p:cNvGrpSpPr/>
        <p:nvPr/>
      </p:nvGrpSpPr>
      <p:grpSpPr bwMode="auto">
        <a:xfrm>
          <a:off x="0" y="0"/>
          <a:ext cx="0" cy="0"/>
          <a:chOff x="0" y="0"/>
          <a:chExt cx="0" cy="0"/>
        </a:xfrm>
      </p:grpSpPr>
      <p:sp>
        <p:nvSpPr>
          <p:cNvPr id="3" name="Title 6"/>
          <p:cNvSpPr>
            <a:spLocks noGrp="1"/>
          </p:cNvSpPr>
          <p:nvPr>
            <p:ph type="title" hasCustomPrompt="1"/>
          </p:nvPr>
        </p:nvSpPr>
        <p:spPr bwMode="auto">
          <a:xfrm>
            <a:off x="588251" y="2459414"/>
            <a:ext cx="11015498" cy="1420072"/>
          </a:xfrm>
          <a:prstGeom prst="rect">
            <a:avLst/>
          </a:prstGeom>
        </p:spPr>
        <p:txBody>
          <a:bodyPr anchor="b" anchorCtr="0"/>
          <a:lstStyle>
            <a:lvl1pPr algn="ctr">
              <a:defRPr sz="4800" b="1">
                <a:solidFill>
                  <a:schemeClr val="tx1"/>
                </a:solidFill>
              </a:defRPr>
            </a:lvl1pPr>
          </a:lstStyle>
          <a:p>
            <a:pPr>
              <a:defRPr/>
            </a:pPr>
            <a:r>
              <a:rPr lang="en-US" dirty="0"/>
              <a:t>Click to edit</a:t>
            </a:r>
            <a:br>
              <a:rPr lang="en-US" dirty="0"/>
            </a:br>
            <a:r>
              <a:rPr lang="en-US" dirty="0"/>
              <a:t>presentation title style</a:t>
            </a:r>
            <a:endParaRPr lang="de-DE" dirty="0"/>
          </a:p>
        </p:txBody>
      </p:sp>
      <p:pic>
        <p:nvPicPr>
          <p:cNvPr id="9" name="Graphic 8"/>
          <p:cNvPicPr>
            <a:picLocks noChangeAspect="1"/>
          </p:cNvPicPr>
          <p:nvPr userDrawn="1"/>
        </p:nvPicPr>
        <p:blipFill>
          <a:blip r:embed="rId2"/>
          <a:stretch/>
        </p:blipFill>
        <p:spPr bwMode="auto">
          <a:xfrm>
            <a:off x="3863752" y="404664"/>
            <a:ext cx="2088792" cy="1352966"/>
          </a:xfrm>
          <a:prstGeom prst="rect">
            <a:avLst/>
          </a:prstGeom>
        </p:spPr>
      </p:pic>
      <p:pic>
        <p:nvPicPr>
          <p:cNvPr id="10" name="Graphic 9"/>
          <p:cNvPicPr>
            <a:picLocks noChangeAspect="1"/>
          </p:cNvPicPr>
          <p:nvPr userDrawn="1"/>
        </p:nvPicPr>
        <p:blipFill>
          <a:blip r:embed="rId3"/>
          <a:stretch/>
        </p:blipFill>
        <p:spPr bwMode="auto">
          <a:xfrm>
            <a:off x="603267" y="5085184"/>
            <a:ext cx="2828437" cy="594000"/>
          </a:xfrm>
          <a:prstGeom prst="rect">
            <a:avLst/>
          </a:prstGeom>
        </p:spPr>
      </p:pic>
      <p:sp>
        <p:nvSpPr>
          <p:cNvPr id="2" name="Rectangle 1">
            <a:extLst>
              <a:ext uri="{FF2B5EF4-FFF2-40B4-BE49-F238E27FC236}">
                <a16:creationId xmlns:a16="http://schemas.microsoft.com/office/drawing/2014/main" id="{D279F14C-FCB0-AB70-611C-7A6276D7790C}"/>
              </a:ext>
            </a:extLst>
          </p:cNvPr>
          <p:cNvSpPr/>
          <p:nvPr userDrawn="1"/>
        </p:nvSpPr>
        <p:spPr bwMode="auto">
          <a:xfrm>
            <a:off x="588251" y="5661248"/>
            <a:ext cx="3923573" cy="938719"/>
          </a:xfrm>
          <a:prstGeom prst="rect">
            <a:avLst/>
          </a:prstGeom>
        </p:spPr>
        <p:txBody>
          <a:bodyPr wrap="square" lIns="18000" rIns="0" anchor="b" anchorCtr="0">
            <a:spAutoFit/>
          </a:bodyPr>
          <a:lstStyle/>
          <a:p>
            <a:r>
              <a:rPr lang="en-US" sz="1100" dirty="0">
                <a:solidFill>
                  <a:srgbClr val="034EA2"/>
                </a:solidFill>
                <a:cs typeface="Segoe UI Semibold" panose="020B0702040204020203" pitchFamily="34" charset="0"/>
              </a:rPr>
              <a:t>This content has been supplied by TRANSPHARM. TRANSPHARM has received funding from the European Union’s Horizon Europe research and innovation program under grant agreement N° 101057816.</a:t>
            </a:r>
          </a:p>
          <a:p>
            <a:r>
              <a:rPr lang="en-US" sz="1100" i="1" dirty="0">
                <a:solidFill>
                  <a:srgbClr val="034EA2"/>
                </a:solidFill>
                <a:cs typeface="Segoe UI Semibold" panose="020B0702040204020203" pitchFamily="34" charset="0"/>
              </a:rPr>
              <a:t>https://transforming-pharma.eu/ </a:t>
            </a:r>
          </a:p>
        </p:txBody>
      </p:sp>
      <p:sp>
        <p:nvSpPr>
          <p:cNvPr id="8" name="TextBox 7">
            <a:extLst>
              <a:ext uri="{FF2B5EF4-FFF2-40B4-BE49-F238E27FC236}">
                <a16:creationId xmlns:a16="http://schemas.microsoft.com/office/drawing/2014/main" id="{515FC9E0-B0EC-D12A-2E97-F9141D75CD1B}"/>
              </a:ext>
            </a:extLst>
          </p:cNvPr>
          <p:cNvSpPr txBox="1"/>
          <p:nvPr userDrawn="1"/>
        </p:nvSpPr>
        <p:spPr>
          <a:xfrm>
            <a:off x="6194517" y="1008934"/>
            <a:ext cx="1440160" cy="784830"/>
          </a:xfrm>
          <a:prstGeom prst="rect">
            <a:avLst/>
          </a:prstGeom>
          <a:solidFill>
            <a:schemeClr val="accent3"/>
          </a:solidFill>
        </p:spPr>
        <p:txBody>
          <a:bodyPr wrap="square" rtlCol="0">
            <a:spAutoFit/>
          </a:bodyPr>
          <a:lstStyle/>
          <a:p>
            <a:r>
              <a:rPr lang="en-GB" sz="1500" dirty="0">
                <a:solidFill>
                  <a:schemeClr val="accent2"/>
                </a:solidFill>
              </a:rPr>
              <a:t>eLearning for healthcare professionals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Chapter/Intertitle">
    <p:spTree>
      <p:nvGrpSpPr>
        <p:cNvPr id="1" name=""/>
        <p:cNvGrpSpPr/>
        <p:nvPr/>
      </p:nvGrpSpPr>
      <p:grpSpPr bwMode="auto">
        <a:xfrm>
          <a:off x="0" y="0"/>
          <a:ext cx="0" cy="0"/>
          <a:chOff x="0" y="0"/>
          <a:chExt cx="0" cy="0"/>
        </a:xfrm>
      </p:grpSpPr>
      <p:sp>
        <p:nvSpPr>
          <p:cNvPr id="3" name="Title 6"/>
          <p:cNvSpPr>
            <a:spLocks noGrp="1"/>
          </p:cNvSpPr>
          <p:nvPr>
            <p:ph type="title" hasCustomPrompt="1"/>
          </p:nvPr>
        </p:nvSpPr>
        <p:spPr bwMode="auto">
          <a:xfrm>
            <a:off x="588251" y="1587062"/>
            <a:ext cx="11015498" cy="1420072"/>
          </a:xfrm>
          <a:prstGeom prst="rect">
            <a:avLst/>
          </a:prstGeom>
        </p:spPr>
        <p:txBody>
          <a:bodyPr anchor="b" anchorCtr="0"/>
          <a:lstStyle>
            <a:lvl1pPr algn="ctr">
              <a:defRPr sz="4400" b="1">
                <a:solidFill>
                  <a:schemeClr val="tx1"/>
                </a:solidFill>
              </a:defRPr>
            </a:lvl1pPr>
          </a:lstStyle>
          <a:p>
            <a:pPr>
              <a:defRPr/>
            </a:pPr>
            <a:r>
              <a:rPr lang="en-US"/>
              <a:t>CLICK TO EDIT MASTER TITLE STYLE</a:t>
            </a:r>
            <a:endParaRPr lang="de-DE"/>
          </a:p>
        </p:txBody>
      </p:sp>
      <p:sp>
        <p:nvSpPr>
          <p:cNvPr id="4" name="Text Placeholder 8"/>
          <p:cNvSpPr>
            <a:spLocks noGrp="1"/>
          </p:cNvSpPr>
          <p:nvPr>
            <p:ph type="body" sz="quarter" idx="10" hasCustomPrompt="1"/>
          </p:nvPr>
        </p:nvSpPr>
        <p:spPr bwMode="auto">
          <a:xfrm>
            <a:off x="588251" y="3070194"/>
            <a:ext cx="11015498" cy="1692767"/>
          </a:xfrm>
          <a:prstGeom prst="rect">
            <a:avLst/>
          </a:prstGeom>
        </p:spPr>
        <p:txBody>
          <a:bodyPr/>
          <a:lstStyle>
            <a:lvl1pPr marL="0" indent="0" algn="ctr">
              <a:buNone/>
              <a:defRPr sz="30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en-US"/>
              <a:t>Click to edit subtitle</a:t>
            </a:r>
            <a:endParaRPr/>
          </a:p>
        </p:txBody>
      </p:sp>
      <p:pic>
        <p:nvPicPr>
          <p:cNvPr id="9" name="Graphic 8"/>
          <p:cNvPicPr>
            <a:picLocks noChangeAspect="1"/>
          </p:cNvPicPr>
          <p:nvPr userDrawn="1"/>
        </p:nvPicPr>
        <p:blipFill>
          <a:blip r:embed="rId2"/>
          <a:stretch/>
        </p:blipFill>
        <p:spPr bwMode="auto">
          <a:xfrm flipH="1">
            <a:off x="6096000" y="3680224"/>
            <a:ext cx="6183056" cy="35742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ter/Intertitle alternate">
    <p:bg>
      <p:bgPr>
        <a:gradFill>
          <a:gsLst>
            <a:gs pos="0">
              <a:schemeClr val="tx1"/>
            </a:gs>
            <a:gs pos="65000">
              <a:schemeClr val="accent3"/>
            </a:gs>
            <a:gs pos="100000">
              <a:srgbClr val="60A899"/>
            </a:gs>
          </a:gsLst>
          <a:lin ang="15600000" scaled="0"/>
        </a:gradFill>
        <a:effectLst/>
      </p:bgPr>
    </p:bg>
    <p:spTree>
      <p:nvGrpSpPr>
        <p:cNvPr id="1" name=""/>
        <p:cNvGrpSpPr/>
        <p:nvPr/>
      </p:nvGrpSpPr>
      <p:grpSpPr bwMode="auto">
        <a:xfrm>
          <a:off x="0" y="0"/>
          <a:ext cx="0" cy="0"/>
          <a:chOff x="0" y="0"/>
          <a:chExt cx="0" cy="0"/>
        </a:xfrm>
      </p:grpSpPr>
      <p:sp>
        <p:nvSpPr>
          <p:cNvPr id="7" name="Title 6"/>
          <p:cNvSpPr>
            <a:spLocks noGrp="1"/>
          </p:cNvSpPr>
          <p:nvPr>
            <p:ph type="title" hasCustomPrompt="1"/>
          </p:nvPr>
        </p:nvSpPr>
        <p:spPr bwMode="auto">
          <a:xfrm>
            <a:off x="588251" y="1587062"/>
            <a:ext cx="11015498" cy="1420072"/>
          </a:xfrm>
          <a:prstGeom prst="rect">
            <a:avLst/>
          </a:prstGeom>
        </p:spPr>
        <p:txBody>
          <a:bodyPr anchor="b" anchorCtr="0"/>
          <a:lstStyle>
            <a:lvl1pPr algn="ctr">
              <a:defRPr sz="4400" b="1">
                <a:solidFill>
                  <a:schemeClr val="bg1"/>
                </a:solidFill>
              </a:defRPr>
            </a:lvl1pPr>
          </a:lstStyle>
          <a:p>
            <a:pPr>
              <a:defRPr/>
            </a:pPr>
            <a:r>
              <a:rPr lang="en-US" dirty="0"/>
              <a:t>CLICK TO EDIT MASTER TITLE STYLE</a:t>
            </a:r>
            <a:endParaRPr lang="de-DE" dirty="0"/>
          </a:p>
        </p:txBody>
      </p:sp>
      <p:sp>
        <p:nvSpPr>
          <p:cNvPr id="9" name="Text Placeholder 8"/>
          <p:cNvSpPr>
            <a:spLocks noGrp="1"/>
          </p:cNvSpPr>
          <p:nvPr>
            <p:ph type="body" sz="quarter" idx="10" hasCustomPrompt="1"/>
          </p:nvPr>
        </p:nvSpPr>
        <p:spPr bwMode="auto">
          <a:xfrm>
            <a:off x="588251" y="3070194"/>
            <a:ext cx="11015498" cy="1692767"/>
          </a:xfrm>
          <a:prstGeom prst="rect">
            <a:avLst/>
          </a:prstGeom>
        </p:spPr>
        <p:txBody>
          <a:bodyPr/>
          <a:lstStyle>
            <a:lvl1pPr marL="0" indent="0" algn="ctr">
              <a:buNone/>
              <a:defRPr sz="30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en-US"/>
              <a:t>Click to edit subtitle</a:t>
            </a:r>
            <a:endParaRPr/>
          </a:p>
        </p:txBody>
      </p:sp>
      <p:pic>
        <p:nvPicPr>
          <p:cNvPr id="2" name="Graphic 1"/>
          <p:cNvPicPr>
            <a:picLocks noChangeAspect="1"/>
          </p:cNvPicPr>
          <p:nvPr userDrawn="1"/>
        </p:nvPicPr>
        <p:blipFill>
          <a:blip r:embed="rId2"/>
          <a:stretch/>
        </p:blipFill>
        <p:spPr bwMode="auto">
          <a:xfrm flipH="1">
            <a:off x="6096000" y="3680224"/>
            <a:ext cx="6183056" cy="357420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hank you">
    <p:spTree>
      <p:nvGrpSpPr>
        <p:cNvPr id="1" name=""/>
        <p:cNvGrpSpPr/>
        <p:nvPr/>
      </p:nvGrpSpPr>
      <p:grpSpPr bwMode="auto">
        <a:xfrm>
          <a:off x="0" y="0"/>
          <a:ext cx="0" cy="0"/>
          <a:chOff x="0" y="0"/>
          <a:chExt cx="0" cy="0"/>
        </a:xfrm>
      </p:grpSpPr>
      <p:sp>
        <p:nvSpPr>
          <p:cNvPr id="3" name="Title 6"/>
          <p:cNvSpPr>
            <a:spLocks noGrp="1"/>
          </p:cNvSpPr>
          <p:nvPr>
            <p:ph type="title" hasCustomPrompt="1"/>
          </p:nvPr>
        </p:nvSpPr>
        <p:spPr bwMode="auto">
          <a:xfrm>
            <a:off x="588251" y="2768373"/>
            <a:ext cx="11015498" cy="1420072"/>
          </a:xfrm>
          <a:prstGeom prst="rect">
            <a:avLst/>
          </a:prstGeom>
        </p:spPr>
        <p:txBody>
          <a:bodyPr anchor="t" anchorCtr="0"/>
          <a:lstStyle>
            <a:lvl1pPr algn="ctr">
              <a:defRPr sz="4800" b="1">
                <a:solidFill>
                  <a:schemeClr val="tx1"/>
                </a:solidFill>
              </a:defRPr>
            </a:lvl1pPr>
          </a:lstStyle>
          <a:p>
            <a:pPr>
              <a:defRPr/>
            </a:pPr>
            <a:r>
              <a:rPr lang="en-US"/>
              <a:t>Thank you!</a:t>
            </a:r>
            <a:endParaRPr lang="de-DE"/>
          </a:p>
        </p:txBody>
      </p:sp>
      <p:pic>
        <p:nvPicPr>
          <p:cNvPr id="9" name="Graphic 8"/>
          <p:cNvPicPr>
            <a:picLocks noChangeAspect="1"/>
          </p:cNvPicPr>
          <p:nvPr userDrawn="1"/>
        </p:nvPicPr>
        <p:blipFill>
          <a:blip r:embed="rId2"/>
          <a:stretch/>
        </p:blipFill>
        <p:spPr bwMode="auto">
          <a:xfrm>
            <a:off x="4881068" y="576988"/>
            <a:ext cx="2088792" cy="1352966"/>
          </a:xfrm>
          <a:prstGeom prst="rect">
            <a:avLst/>
          </a:prstGeom>
        </p:spPr>
      </p:pic>
      <p:pic>
        <p:nvPicPr>
          <p:cNvPr id="5" name="Graphic 4"/>
          <p:cNvPicPr>
            <a:picLocks noChangeAspect="1"/>
          </p:cNvPicPr>
          <p:nvPr userDrawn="1"/>
        </p:nvPicPr>
        <p:blipFill>
          <a:blip r:embed="rId3"/>
          <a:stretch/>
        </p:blipFill>
        <p:spPr bwMode="auto">
          <a:xfrm flipH="1">
            <a:off x="6096000" y="3680224"/>
            <a:ext cx="6183056" cy="3574204"/>
          </a:xfrm>
          <a:prstGeom prst="rect">
            <a:avLst/>
          </a:prstGeom>
        </p:spPr>
      </p:pic>
      <p:pic>
        <p:nvPicPr>
          <p:cNvPr id="2" name="Graphic 9">
            <a:extLst>
              <a:ext uri="{FF2B5EF4-FFF2-40B4-BE49-F238E27FC236}">
                <a16:creationId xmlns:a16="http://schemas.microsoft.com/office/drawing/2014/main" id="{12781CF5-83C9-1826-1AC6-CC38D1FA2C4B}"/>
              </a:ext>
            </a:extLst>
          </p:cNvPr>
          <p:cNvPicPr>
            <a:picLocks noChangeAspect="1"/>
          </p:cNvPicPr>
          <p:nvPr userDrawn="1"/>
        </p:nvPicPr>
        <p:blipFill>
          <a:blip r:embed="rId4"/>
          <a:stretch/>
        </p:blipFill>
        <p:spPr bwMode="auto">
          <a:xfrm>
            <a:off x="603267" y="5085184"/>
            <a:ext cx="2828437" cy="594000"/>
          </a:xfrm>
          <a:prstGeom prst="rect">
            <a:avLst/>
          </a:prstGeom>
        </p:spPr>
      </p:pic>
      <p:sp>
        <p:nvSpPr>
          <p:cNvPr id="7" name="Rectangle 6">
            <a:extLst>
              <a:ext uri="{FF2B5EF4-FFF2-40B4-BE49-F238E27FC236}">
                <a16:creationId xmlns:a16="http://schemas.microsoft.com/office/drawing/2014/main" id="{C9F473DC-2562-5FE8-058C-7969401D61BD}"/>
              </a:ext>
            </a:extLst>
          </p:cNvPr>
          <p:cNvSpPr/>
          <p:nvPr userDrawn="1"/>
        </p:nvSpPr>
        <p:spPr bwMode="auto">
          <a:xfrm>
            <a:off x="588251" y="5661248"/>
            <a:ext cx="3923573" cy="938719"/>
          </a:xfrm>
          <a:prstGeom prst="rect">
            <a:avLst/>
          </a:prstGeom>
        </p:spPr>
        <p:txBody>
          <a:bodyPr wrap="square" lIns="18000" rIns="0" anchor="b" anchorCtr="0">
            <a:spAutoFit/>
          </a:bodyPr>
          <a:lstStyle/>
          <a:p>
            <a:r>
              <a:rPr lang="en-US" sz="1100" dirty="0">
                <a:solidFill>
                  <a:srgbClr val="034EA2"/>
                </a:solidFill>
                <a:cs typeface="Segoe UI Semibold" panose="020B0702040204020203" pitchFamily="34" charset="0"/>
              </a:rPr>
              <a:t>This content has been supplied by TRANSPHARM. TRANSPHARM has received funding from the European Union’s Horizon Europe research and innovation program under grant agreement N° 101057816.</a:t>
            </a:r>
          </a:p>
          <a:p>
            <a:r>
              <a:rPr lang="en-US" sz="1100" i="1" dirty="0">
                <a:solidFill>
                  <a:srgbClr val="034EA2"/>
                </a:solidFill>
                <a:cs typeface="Segoe UI Semibold" panose="020B0702040204020203" pitchFamily="34" charset="0"/>
              </a:rPr>
              <a:t>https://transforming-pharma.eu/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amp; Text">
    <p:spTree>
      <p:nvGrpSpPr>
        <p:cNvPr id="1" name=""/>
        <p:cNvGrpSpPr/>
        <p:nvPr/>
      </p:nvGrpSpPr>
      <p:grpSpPr bwMode="auto">
        <a:xfrm>
          <a:off x="0" y="0"/>
          <a:ext cx="0" cy="0"/>
          <a:chOff x="0" y="0"/>
          <a:chExt cx="0" cy="0"/>
        </a:xfrm>
      </p:grpSpPr>
      <p:sp>
        <p:nvSpPr>
          <p:cNvPr id="9" name="Title Placeholder 1"/>
          <p:cNvSpPr>
            <a:spLocks noGrp="1"/>
          </p:cNvSpPr>
          <p:nvPr>
            <p:ph type="title"/>
          </p:nvPr>
        </p:nvSpPr>
        <p:spPr bwMode="auto">
          <a:xfrm>
            <a:off x="356420" y="365125"/>
            <a:ext cx="9691470" cy="1070385"/>
          </a:xfrm>
          <a:prstGeom prst="rect">
            <a:avLst/>
          </a:prstGeom>
        </p:spPr>
        <p:txBody>
          <a:bodyPr vert="horz" lIns="91440" tIns="45720" rIns="91440" bIns="45720" rtlCol="0" anchor="t" anchorCtr="0">
            <a:normAutofit/>
          </a:bodyPr>
          <a:lstStyle/>
          <a:p>
            <a:pPr>
              <a:defRPr/>
            </a:pPr>
            <a:r>
              <a:rPr lang="en-US"/>
              <a:t>CLICK TO EDIT MASTER TITLE STYLE</a:t>
            </a:r>
            <a:endParaRPr lang="de-DE"/>
          </a:p>
        </p:txBody>
      </p:sp>
      <p:sp>
        <p:nvSpPr>
          <p:cNvPr id="4" name="Text Placeholder 3"/>
          <p:cNvSpPr>
            <a:spLocks noGrp="1"/>
          </p:cNvSpPr>
          <p:nvPr>
            <p:ph type="body" sz="quarter" idx="10" hasCustomPrompt="1"/>
          </p:nvPr>
        </p:nvSpPr>
        <p:spPr bwMode="auto">
          <a:xfrm>
            <a:off x="357188" y="1454400"/>
            <a:ext cx="9702000" cy="43508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defRPr/>
            </a:pPr>
            <a:r>
              <a:rPr lang="en-US" dirty="0"/>
              <a:t>Master text style</a:t>
            </a:r>
            <a:endParaRPr dirty="0"/>
          </a:p>
          <a:p>
            <a:pPr lvl="1">
              <a:defRPr/>
            </a:pPr>
            <a:r>
              <a:rPr lang="en-US" dirty="0"/>
              <a:t>Second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hdr="0"/>
  <p:txStyles>
    <p:titleStyle>
      <a:lvl1pPr algn="l" defTabSz="914400" eaLnBrk="1" hangingPunct="1">
        <a:lnSpc>
          <a:spcPct val="90000"/>
        </a:lnSpc>
        <a:spcBef>
          <a:spcPts val="0"/>
        </a:spcBef>
        <a:buNone/>
        <a:defRPr sz="4400">
          <a:solidFill>
            <a:schemeClr val="tx1"/>
          </a:solidFill>
          <a:latin typeface="+mj-lt"/>
          <a:ea typeface="+mj-ea"/>
          <a:cs typeface="+mj-cs"/>
        </a:defRPr>
      </a:lvl1pPr>
    </p:titleStyle>
    <p:bodyStyle>
      <a:lvl1pPr marL="228600" indent="-228600" algn="l" defTabSz="914400" eaLnBrk="1" hangingPunct="1">
        <a:lnSpc>
          <a:spcPct val="90000"/>
        </a:lnSpc>
        <a:spcBef>
          <a:spcPts val="1000"/>
        </a:spcBef>
        <a:buFont typeface="Arial"/>
        <a:buChar char="•"/>
        <a:defRPr sz="2800">
          <a:solidFill>
            <a:schemeClr val="tx1"/>
          </a:solidFill>
          <a:latin typeface="+mn-lt"/>
          <a:ea typeface="+mn-ea"/>
          <a:cs typeface="+mn-cs"/>
        </a:defRPr>
      </a:lvl1pPr>
      <a:lvl2pPr marL="685800" indent="-228600" algn="l" defTabSz="914400" eaLnBrk="1" hangingPunct="1">
        <a:lnSpc>
          <a:spcPct val="90000"/>
        </a:lnSpc>
        <a:spcBef>
          <a:spcPts val="500"/>
        </a:spcBef>
        <a:buFont typeface="Arial"/>
        <a:buChar char="•"/>
        <a:defRPr sz="2400">
          <a:solidFill>
            <a:schemeClr val="tx1"/>
          </a:solidFill>
          <a:latin typeface="+mn-lt"/>
          <a:ea typeface="+mn-ea"/>
          <a:cs typeface="+mn-cs"/>
        </a:defRPr>
      </a:lvl2pPr>
      <a:lvl3pPr marL="1143000" indent="-228600" algn="l" defTabSz="914400" eaLnBrk="1" hangingPunct="1">
        <a:lnSpc>
          <a:spcPct val="90000"/>
        </a:lnSpc>
        <a:spcBef>
          <a:spcPts val="500"/>
        </a:spcBef>
        <a:buFont typeface="Arial"/>
        <a:buChar char="•"/>
        <a:defRPr sz="2000">
          <a:solidFill>
            <a:schemeClr val="tx1"/>
          </a:solidFill>
          <a:latin typeface="+mn-lt"/>
          <a:ea typeface="+mn-ea"/>
          <a:cs typeface="+mn-cs"/>
        </a:defRPr>
      </a:lvl3pPr>
      <a:lvl4pPr marL="1600200" indent="-228600" algn="l" defTabSz="914400" eaLnBrk="1" hangingPunct="1">
        <a:lnSpc>
          <a:spcPct val="90000"/>
        </a:lnSpc>
        <a:spcBef>
          <a:spcPts val="500"/>
        </a:spcBef>
        <a:buFont typeface="Arial"/>
        <a:buChar char="•"/>
        <a:defRPr sz="1800">
          <a:solidFill>
            <a:schemeClr val="tx1"/>
          </a:solidFill>
          <a:latin typeface="+mn-lt"/>
          <a:ea typeface="+mn-ea"/>
          <a:cs typeface="+mn-cs"/>
        </a:defRPr>
      </a:lvl4pPr>
      <a:lvl5pPr marL="2057400" indent="-228600" algn="l" defTabSz="914400" eaLnBrk="1" hangingPunct="1">
        <a:lnSpc>
          <a:spcPct val="90000"/>
        </a:lnSpc>
        <a:spcBef>
          <a:spcPts val="500"/>
        </a:spcBef>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356420" y="365125"/>
            <a:ext cx="9691470" cy="1070385"/>
          </a:xfrm>
          <a:prstGeom prst="rect">
            <a:avLst/>
          </a:prstGeom>
        </p:spPr>
        <p:txBody>
          <a:bodyPr vert="horz" lIns="91440" tIns="45720" rIns="91440" bIns="45720" rtlCol="0" anchor="t" anchorCtr="0">
            <a:normAutofit/>
          </a:bodyPr>
          <a:lstStyle/>
          <a:p>
            <a:pPr>
              <a:defRPr/>
            </a:pPr>
            <a:r>
              <a:rPr lang="en-US"/>
              <a:t>CLICK TO EDIT MASTER TITLE STYLE</a:t>
            </a:r>
            <a:endParaRPr lang="de-DE"/>
          </a:p>
        </p:txBody>
      </p:sp>
      <p:sp>
        <p:nvSpPr>
          <p:cNvPr id="3" name="Text Placeholder 2"/>
          <p:cNvSpPr>
            <a:spLocks noGrp="1"/>
          </p:cNvSpPr>
          <p:nvPr>
            <p:ph type="body" idx="1"/>
          </p:nvPr>
        </p:nvSpPr>
        <p:spPr bwMode="auto">
          <a:xfrm>
            <a:off x="356420" y="1454652"/>
            <a:ext cx="9700624" cy="4337648"/>
          </a:xfrm>
          <a:prstGeom prst="rect">
            <a:avLst/>
          </a:prstGeom>
        </p:spPr>
        <p:txBody>
          <a:bodyPr vert="horz" lIns="91440" tIns="45720" rIns="91440" bIns="45720" rtlCol="0">
            <a:noAutofit/>
          </a:bodyPr>
          <a:lstStyle/>
          <a:p>
            <a:pPr lvl="0">
              <a:defRPr/>
            </a:pPr>
            <a:r>
              <a:rPr lang="en-US" dirty="0"/>
              <a:t>Master text style</a:t>
            </a:r>
            <a:endParaRPr dirty="0"/>
          </a:p>
          <a:p>
            <a:pPr lvl="1">
              <a:defRPr/>
            </a:pPr>
            <a:r>
              <a:rPr lang="en-US" dirty="0"/>
              <a:t>Second level</a:t>
            </a:r>
            <a:endParaRPr dirty="0"/>
          </a:p>
        </p:txBody>
      </p:sp>
      <p:cxnSp>
        <p:nvCxnSpPr>
          <p:cNvPr id="7" name="Straight Connector 6"/>
          <p:cNvCxnSpPr>
            <a:cxnSpLocks/>
          </p:cNvCxnSpPr>
          <p:nvPr userDrawn="1"/>
        </p:nvCxnSpPr>
        <p:spPr bwMode="auto">
          <a:xfrm>
            <a:off x="347266" y="6157026"/>
            <a:ext cx="11497468" cy="0"/>
          </a:xfrm>
          <a:prstGeom prst="line">
            <a:avLst/>
          </a:prstGeom>
          <a:ln w="1397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Graphic 10"/>
          <p:cNvPicPr>
            <a:picLocks noChangeAspect="1"/>
          </p:cNvPicPr>
          <p:nvPr userDrawn="1"/>
        </p:nvPicPr>
        <p:blipFill>
          <a:blip r:embed="rId3"/>
          <a:stretch/>
        </p:blipFill>
        <p:spPr bwMode="auto">
          <a:xfrm>
            <a:off x="10451706" y="348657"/>
            <a:ext cx="1341844" cy="869149"/>
          </a:xfrm>
          <a:prstGeom prst="rect">
            <a:avLst/>
          </a:prstGeom>
        </p:spPr>
      </p:pic>
      <p:pic>
        <p:nvPicPr>
          <p:cNvPr id="16" name="Graphic 15"/>
          <p:cNvPicPr>
            <a:picLocks noChangeAspect="1"/>
          </p:cNvPicPr>
          <p:nvPr userDrawn="1"/>
        </p:nvPicPr>
        <p:blipFill>
          <a:blip r:embed="rId4"/>
          <a:stretch/>
        </p:blipFill>
        <p:spPr bwMode="auto">
          <a:xfrm>
            <a:off x="344498" y="6301530"/>
            <a:ext cx="1728381" cy="362977"/>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hf hdr="0"/>
  <p:txStyles>
    <p:titleStyle>
      <a:lvl1pPr algn="l" defTabSz="914400">
        <a:lnSpc>
          <a:spcPct val="95000"/>
        </a:lnSpc>
        <a:spcBef>
          <a:spcPts val="0"/>
        </a:spcBef>
        <a:buNone/>
        <a:defRPr sz="3200" b="1">
          <a:solidFill>
            <a:schemeClr val="tx2"/>
          </a:solidFill>
          <a:latin typeface="+mj-lt"/>
          <a:ea typeface="+mj-ea"/>
          <a:cs typeface="+mj-cs"/>
        </a:defRPr>
      </a:lvl1pPr>
    </p:titleStyle>
    <p:body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2"/>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stockholmresilience.org/research/planetary-boundaries.html" TargetMode="Externa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hyperlink" Target="https://doi.org/10.1126/sciadv.adh2458" TargetMode="External"/><Relationship Id="rId5" Type="http://schemas.openxmlformats.org/officeDocument/2006/relationships/hyperlink" Target="https://doi.org/10.1126/science.1259855" TargetMode="External"/><Relationship Id="rId4" Type="http://schemas.openxmlformats.org/officeDocument/2006/relationships/hyperlink" Target="https://doi.org/10.1038/461472a" TargetMode="External"/></Relationships>
</file>

<file path=ppt/slides/_rels/slide11.xml.rels><?xml version="1.0" encoding="UTF-8" standalone="yes"?>
<Relationships xmlns="http://schemas.openxmlformats.org/package/2006/relationships"><Relationship Id="rId13" Type="http://schemas.openxmlformats.org/officeDocument/2006/relationships/image" Target="../media/image10.svg"/><Relationship Id="rId18" Type="http://schemas.openxmlformats.org/officeDocument/2006/relationships/image" Target="../media/image15.png"/><Relationship Id="rId26" Type="http://schemas.openxmlformats.org/officeDocument/2006/relationships/image" Target="../media/image23.png"/><Relationship Id="rId39" Type="http://schemas.openxmlformats.org/officeDocument/2006/relationships/slide" Target="slide17.xml"/><Relationship Id="rId21" Type="http://schemas.openxmlformats.org/officeDocument/2006/relationships/image" Target="../media/image18.svg"/><Relationship Id="rId34" Type="http://schemas.openxmlformats.org/officeDocument/2006/relationships/slide" Target="slide12.xml"/><Relationship Id="rId42" Type="http://schemas.openxmlformats.org/officeDocument/2006/relationships/slide" Target="slide20.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svg"/><Relationship Id="rId41" Type="http://schemas.openxmlformats.org/officeDocument/2006/relationships/slide" Target="slide19.xml"/><Relationship Id="rId1" Type="http://schemas.openxmlformats.org/officeDocument/2006/relationships/tags" Target="../tags/tag12.xml"/><Relationship Id="rId6" Type="http://schemas.openxmlformats.org/officeDocument/2006/relationships/hyperlink" Target="https://doi.org/10.1126/science.1259855" TargetMode="External"/><Relationship Id="rId11" Type="http://schemas.openxmlformats.org/officeDocument/2006/relationships/image" Target="../media/image8.sv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slide" Target="slide15.xml"/><Relationship Id="rId40" Type="http://schemas.openxmlformats.org/officeDocument/2006/relationships/slide" Target="slide18.xml"/><Relationship Id="rId5" Type="http://schemas.openxmlformats.org/officeDocument/2006/relationships/hyperlink" Target="https://doi.org/10.1038/461472a" TargetMode="External"/><Relationship Id="rId15" Type="http://schemas.openxmlformats.org/officeDocument/2006/relationships/image" Target="../media/image12.svg"/><Relationship Id="rId23" Type="http://schemas.openxmlformats.org/officeDocument/2006/relationships/image" Target="../media/image20.svg"/><Relationship Id="rId28" Type="http://schemas.openxmlformats.org/officeDocument/2006/relationships/image" Target="../media/image25.png"/><Relationship Id="rId36" Type="http://schemas.openxmlformats.org/officeDocument/2006/relationships/slide" Target="slide14.xml"/><Relationship Id="rId10" Type="http://schemas.openxmlformats.org/officeDocument/2006/relationships/image" Target="../media/image7.png"/><Relationship Id="rId19" Type="http://schemas.openxmlformats.org/officeDocument/2006/relationships/image" Target="../media/image16.svg"/><Relationship Id="rId31" Type="http://schemas.openxmlformats.org/officeDocument/2006/relationships/image" Target="../media/image28.svg"/><Relationship Id="rId4" Type="http://schemas.openxmlformats.org/officeDocument/2006/relationships/image" Target="../media/image6.png"/><Relationship Id="rId9" Type="http://schemas.openxmlformats.org/officeDocument/2006/relationships/slide" Target="slide21.xml"/><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svg"/><Relationship Id="rId30" Type="http://schemas.openxmlformats.org/officeDocument/2006/relationships/image" Target="../media/image27.png"/><Relationship Id="rId35" Type="http://schemas.openxmlformats.org/officeDocument/2006/relationships/slide" Target="slide13.xml"/><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1.xml"/><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svg"/><Relationship Id="rId33" Type="http://schemas.openxmlformats.org/officeDocument/2006/relationships/image" Target="../media/image30.svg"/><Relationship Id="rId38"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2.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12.xml"/><Relationship Id="rId4" Type="http://schemas.openxmlformats.org/officeDocument/2006/relationships/image" Target="../media/image6.png"/><Relationship Id="rId9"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3.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13.xml"/><Relationship Id="rId4" Type="http://schemas.openxmlformats.org/officeDocument/2006/relationships/image" Target="../media/image6.png"/><Relationship Id="rId9"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4.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14.xml"/><Relationship Id="rId4" Type="http://schemas.openxmlformats.org/officeDocument/2006/relationships/image" Target="../media/image6.png"/><Relationship Id="rId9" Type="http://schemas.openxmlformats.org/officeDocument/2006/relationships/slide" Target="slide11.xml"/></Relationships>
</file>

<file path=ppt/slides/_rels/slide15.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5.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15.xml"/><Relationship Id="rId4" Type="http://schemas.openxmlformats.org/officeDocument/2006/relationships/image" Target="../media/image6.png"/><Relationship Id="rId9" Type="http://schemas.openxmlformats.org/officeDocument/2006/relationships/slide" Target="slide11.xml"/></Relationships>
</file>

<file path=ppt/slides/_rels/slide16.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6.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16.xml"/><Relationship Id="rId4" Type="http://schemas.openxmlformats.org/officeDocument/2006/relationships/image" Target="../media/image6.png"/><Relationship Id="rId9" Type="http://schemas.openxmlformats.org/officeDocument/2006/relationships/slide" Target="slide11.xml"/></Relationships>
</file>

<file path=ppt/slides/_rels/slide17.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7.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17.xml"/><Relationship Id="rId4" Type="http://schemas.openxmlformats.org/officeDocument/2006/relationships/image" Target="../media/image6.png"/><Relationship Id="rId9" Type="http://schemas.openxmlformats.org/officeDocument/2006/relationships/slide" Target="slide11.xml"/></Relationships>
</file>

<file path=ppt/slides/_rels/slide18.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8.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18.xml"/><Relationship Id="rId4" Type="http://schemas.openxmlformats.org/officeDocument/2006/relationships/image" Target="../media/image6.png"/><Relationship Id="rId9" Type="http://schemas.openxmlformats.org/officeDocument/2006/relationships/slide" Target="slide11.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19.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19.xml"/><Relationship Id="rId4" Type="http://schemas.openxmlformats.org/officeDocument/2006/relationships/image" Target="../media/image6.png"/><Relationship Id="rId9"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www.stockholmresilience.org/research/planetary-boundaries.html" TargetMode="External"/><Relationship Id="rId3" Type="http://schemas.openxmlformats.org/officeDocument/2006/relationships/notesSlide" Target="../notesSlides/notesSlide20.xml"/><Relationship Id="rId7" Type="http://schemas.openxmlformats.org/officeDocument/2006/relationships/hyperlink" Target="https://doi.org/10.1126/sciadv.adh2458" TargetMode="Externa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hyperlink" Target="https://doi.org/10.1126/science.1259855" TargetMode="External"/><Relationship Id="rId5" Type="http://schemas.openxmlformats.org/officeDocument/2006/relationships/hyperlink" Target="https://doi.org/10.1038/461472a" TargetMode="External"/><Relationship Id="rId10" Type="http://schemas.openxmlformats.org/officeDocument/2006/relationships/slide" Target="slide20.xml"/><Relationship Id="rId4" Type="http://schemas.openxmlformats.org/officeDocument/2006/relationships/image" Target="../media/image6.png"/><Relationship Id="rId9" Type="http://schemas.openxmlformats.org/officeDocument/2006/relationships/slide" Target="slide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slide" Target="slide11.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slide" Target="slide27.xml"/><Relationship Id="rId18" Type="http://schemas.openxmlformats.org/officeDocument/2006/relationships/slide" Target="slide33.xml"/><Relationship Id="rId3" Type="http://schemas.openxmlformats.org/officeDocument/2006/relationships/notesSlide" Target="../notesSlides/notesSlide22.xml"/><Relationship Id="rId21" Type="http://schemas.openxmlformats.org/officeDocument/2006/relationships/slide" Target="slide29.xml"/><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slide" Target="slide23.xml"/><Relationship Id="rId2" Type="http://schemas.openxmlformats.org/officeDocument/2006/relationships/slideLayout" Target="../slideLayouts/slideLayout6.xml"/><Relationship Id="rId16" Type="http://schemas.openxmlformats.org/officeDocument/2006/relationships/slide" Target="slide25.xml"/><Relationship Id="rId20" Type="http://schemas.openxmlformats.org/officeDocument/2006/relationships/slide" Target="slide37.xml"/><Relationship Id="rId1" Type="http://schemas.openxmlformats.org/officeDocument/2006/relationships/tags" Target="../tags/tag2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slide" Target="slide39.xml"/><Relationship Id="rId10" Type="http://schemas.openxmlformats.org/officeDocument/2006/relationships/image" Target="../media/image37.png"/><Relationship Id="rId19" Type="http://schemas.openxmlformats.org/officeDocument/2006/relationships/slide" Target="slide35.xml"/><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slide" Target="slide31.xml"/><Relationship Id="rId22" Type="http://schemas.openxmlformats.org/officeDocument/2006/relationships/slide" Target="slide41.xml"/></Relationships>
</file>

<file path=ppt/slides/_rels/slide23.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12.svg"/><Relationship Id="rId26" Type="http://schemas.openxmlformats.org/officeDocument/2006/relationships/image" Target="../media/image20.svg"/><Relationship Id="rId39" Type="http://schemas.openxmlformats.org/officeDocument/2006/relationships/image" Target="../media/image40.png"/><Relationship Id="rId21" Type="http://schemas.openxmlformats.org/officeDocument/2006/relationships/image" Target="../media/image15.png"/><Relationship Id="rId34" Type="http://schemas.openxmlformats.org/officeDocument/2006/relationships/image" Target="../media/image24.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11.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slide" Target="slide24.xml"/><Relationship Id="rId2" Type="http://schemas.openxmlformats.org/officeDocument/2006/relationships/slideLayout" Target="../slideLayouts/slideLayout6.xml"/><Relationship Id="rId16" Type="http://schemas.openxmlformats.org/officeDocument/2006/relationships/image" Target="../media/image10.svg"/><Relationship Id="rId20" Type="http://schemas.openxmlformats.org/officeDocument/2006/relationships/image" Target="../media/image14.svg"/><Relationship Id="rId29" Type="http://schemas.openxmlformats.org/officeDocument/2006/relationships/image" Target="../media/image27.png"/><Relationship Id="rId1" Type="http://schemas.openxmlformats.org/officeDocument/2006/relationships/tags" Target="../tags/tag24.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18.svg"/><Relationship Id="rId32" Type="http://schemas.openxmlformats.org/officeDocument/2006/relationships/image" Target="../media/image22.svg"/><Relationship Id="rId37" Type="http://schemas.openxmlformats.org/officeDocument/2006/relationships/slide" Target="slide22.xml"/><Relationship Id="rId40" Type="http://schemas.openxmlformats.org/officeDocument/2006/relationships/image" Target="../media/image41.svg"/><Relationship Id="rId5" Type="http://schemas.openxmlformats.org/officeDocument/2006/relationships/image" Target="../media/image32.png"/><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6.svg"/><Relationship Id="rId36" Type="http://schemas.openxmlformats.org/officeDocument/2006/relationships/image" Target="../media/image30.svg"/><Relationship Id="rId10" Type="http://schemas.openxmlformats.org/officeDocument/2006/relationships/image" Target="../media/image37.png"/><Relationship Id="rId19" Type="http://schemas.openxmlformats.org/officeDocument/2006/relationships/image" Target="../media/image13.png"/><Relationship Id="rId31"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29.png"/><Relationship Id="rId8" Type="http://schemas.openxmlformats.org/officeDocument/2006/relationships/image" Target="../media/image35.png"/><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15.png"/><Relationship Id="rId26" Type="http://schemas.openxmlformats.org/officeDocument/2006/relationships/image" Target="../media/image27.png"/><Relationship Id="rId39" Type="http://schemas.openxmlformats.org/officeDocument/2006/relationships/slide" Target="slide40.xml"/><Relationship Id="rId21" Type="http://schemas.openxmlformats.org/officeDocument/2006/relationships/image" Target="../media/image18.svg"/><Relationship Id="rId34" Type="http://schemas.openxmlformats.org/officeDocument/2006/relationships/slide" Target="slide30.xml"/><Relationship Id="rId7" Type="http://schemas.openxmlformats.org/officeDocument/2006/relationships/hyperlink" Target="https://doi.org/10.1016/j.lanepe.2021.100230" TargetMode="External"/><Relationship Id="rId2" Type="http://schemas.openxmlformats.org/officeDocument/2006/relationships/slideLayout" Target="../slideLayouts/slideLayout6.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2.svg"/><Relationship Id="rId41" Type="http://schemas.openxmlformats.org/officeDocument/2006/relationships/slide" Target="slide22.xml"/><Relationship Id="rId1" Type="http://schemas.openxmlformats.org/officeDocument/2006/relationships/tags" Target="../tags/tag25.xml"/><Relationship Id="rId6" Type="http://schemas.openxmlformats.org/officeDocument/2006/relationships/hyperlink" Target="https://doi.org/10.1136/bmjopen-2020-046333" TargetMode="External"/><Relationship Id="rId11" Type="http://schemas.openxmlformats.org/officeDocument/2006/relationships/image" Target="../media/image10.svg"/><Relationship Id="rId24" Type="http://schemas.openxmlformats.org/officeDocument/2006/relationships/image" Target="../media/image25.png"/><Relationship Id="rId32" Type="http://schemas.openxmlformats.org/officeDocument/2006/relationships/slide" Target="slide26.xml"/><Relationship Id="rId37" Type="http://schemas.openxmlformats.org/officeDocument/2006/relationships/slide" Target="slide36.xml"/><Relationship Id="rId40" Type="http://schemas.openxmlformats.org/officeDocument/2006/relationships/image" Target="../media/image31.png"/><Relationship Id="rId5" Type="http://schemas.openxmlformats.org/officeDocument/2006/relationships/hyperlink" Target="https://www.newcastle-hospitals.nhs.uk/resources/climate-emergency-strategy-2020-2025/" TargetMode="External"/><Relationship Id="rId15" Type="http://schemas.openxmlformats.org/officeDocument/2006/relationships/image" Target="../media/image12.svg"/><Relationship Id="rId23" Type="http://schemas.openxmlformats.org/officeDocument/2006/relationships/image" Target="../media/image20.svg"/><Relationship Id="rId28" Type="http://schemas.openxmlformats.org/officeDocument/2006/relationships/image" Target="../media/image21.png"/><Relationship Id="rId36" Type="http://schemas.openxmlformats.org/officeDocument/2006/relationships/slide" Target="slide34.xml"/><Relationship Id="rId10" Type="http://schemas.openxmlformats.org/officeDocument/2006/relationships/image" Target="../media/image9.png"/><Relationship Id="rId19" Type="http://schemas.openxmlformats.org/officeDocument/2006/relationships/image" Target="../media/image16.svg"/><Relationship Id="rId31" Type="http://schemas.openxmlformats.org/officeDocument/2006/relationships/image" Target="../media/image24.svg"/><Relationship Id="rId4" Type="http://schemas.openxmlformats.org/officeDocument/2006/relationships/hyperlink" Target="https://www.stockholmresilience.org/research/planetary-boundaries.html" TargetMode="External"/><Relationship Id="rId9" Type="http://schemas.openxmlformats.org/officeDocument/2006/relationships/image" Target="../media/image8.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8.svg"/><Relationship Id="rId30" Type="http://schemas.openxmlformats.org/officeDocument/2006/relationships/image" Target="../media/image23.png"/><Relationship Id="rId35" Type="http://schemas.openxmlformats.org/officeDocument/2006/relationships/slide" Target="slide32.xml"/><Relationship Id="rId8" Type="http://schemas.openxmlformats.org/officeDocument/2006/relationships/image" Target="../media/image7.png"/><Relationship Id="rId3" Type="http://schemas.openxmlformats.org/officeDocument/2006/relationships/notesSlide" Target="../notesSlides/notesSlide24.xml"/><Relationship Id="rId12" Type="http://schemas.openxmlformats.org/officeDocument/2006/relationships/image" Target="../media/image29.png"/><Relationship Id="rId17" Type="http://schemas.openxmlformats.org/officeDocument/2006/relationships/image" Target="../media/image14.svg"/><Relationship Id="rId25" Type="http://schemas.openxmlformats.org/officeDocument/2006/relationships/image" Target="../media/image26.svg"/><Relationship Id="rId33" Type="http://schemas.openxmlformats.org/officeDocument/2006/relationships/slide" Target="slide28.xml"/><Relationship Id="rId38" Type="http://schemas.openxmlformats.org/officeDocument/2006/relationships/slide" Target="slide38.xml"/></Relationships>
</file>

<file path=ppt/slides/_rels/slide25.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29.png"/><Relationship Id="rId26" Type="http://schemas.openxmlformats.org/officeDocument/2006/relationships/image" Target="../media/image19.png"/><Relationship Id="rId39" Type="http://schemas.openxmlformats.org/officeDocument/2006/relationships/image" Target="../media/image40.png"/><Relationship Id="rId21" Type="http://schemas.openxmlformats.org/officeDocument/2006/relationships/image" Target="../media/image12.svg"/><Relationship Id="rId34" Type="http://schemas.openxmlformats.org/officeDocument/2006/relationships/image" Target="../media/image23.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10.svg"/><Relationship Id="rId25" Type="http://schemas.openxmlformats.org/officeDocument/2006/relationships/image" Target="../media/image18.svg"/><Relationship Id="rId33" Type="http://schemas.openxmlformats.org/officeDocument/2006/relationships/image" Target="../media/image22.svg"/><Relationship Id="rId38" Type="http://schemas.openxmlformats.org/officeDocument/2006/relationships/slide" Target="slide26.xml"/><Relationship Id="rId2" Type="http://schemas.openxmlformats.org/officeDocument/2006/relationships/slideLayout" Target="../slideLayouts/slideLayout6.xml"/><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image" Target="../media/image26.svg"/><Relationship Id="rId1" Type="http://schemas.openxmlformats.org/officeDocument/2006/relationships/tags" Target="../tags/tag26.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17.png"/><Relationship Id="rId32" Type="http://schemas.openxmlformats.org/officeDocument/2006/relationships/image" Target="../media/image21.png"/><Relationship Id="rId37" Type="http://schemas.openxmlformats.org/officeDocument/2006/relationships/image" Target="../media/image16.svg"/><Relationship Id="rId40" Type="http://schemas.openxmlformats.org/officeDocument/2006/relationships/image" Target="../media/image41.svg"/><Relationship Id="rId5" Type="http://schemas.openxmlformats.org/officeDocument/2006/relationships/image" Target="../media/image31.png"/><Relationship Id="rId15" Type="http://schemas.openxmlformats.org/officeDocument/2006/relationships/image" Target="../media/image8.svg"/><Relationship Id="rId23" Type="http://schemas.openxmlformats.org/officeDocument/2006/relationships/image" Target="../media/image14.svg"/><Relationship Id="rId28" Type="http://schemas.openxmlformats.org/officeDocument/2006/relationships/image" Target="../media/image25.png"/><Relationship Id="rId36" Type="http://schemas.openxmlformats.org/officeDocument/2006/relationships/image" Target="../media/image15.png"/><Relationship Id="rId10" Type="http://schemas.openxmlformats.org/officeDocument/2006/relationships/image" Target="../media/image36.png"/><Relationship Id="rId19" Type="http://schemas.openxmlformats.org/officeDocument/2006/relationships/image" Target="../media/image30.svg"/><Relationship Id="rId31" Type="http://schemas.openxmlformats.org/officeDocument/2006/relationships/image" Target="../media/image28.svg"/><Relationship Id="rId4" Type="http://schemas.openxmlformats.org/officeDocument/2006/relationships/slide" Target="slide22.xml"/><Relationship Id="rId9" Type="http://schemas.openxmlformats.org/officeDocument/2006/relationships/image" Target="../media/image35.png"/><Relationship Id="rId14" Type="http://schemas.openxmlformats.org/officeDocument/2006/relationships/image" Target="../media/image7.png"/><Relationship Id="rId22" Type="http://schemas.openxmlformats.org/officeDocument/2006/relationships/image" Target="../media/image13.png"/><Relationship Id="rId27" Type="http://schemas.openxmlformats.org/officeDocument/2006/relationships/image" Target="../media/image20.svg"/><Relationship Id="rId30" Type="http://schemas.openxmlformats.org/officeDocument/2006/relationships/image" Target="../media/image27.png"/><Relationship Id="rId35" Type="http://schemas.openxmlformats.org/officeDocument/2006/relationships/image" Target="../media/image24.svg"/><Relationship Id="rId8" Type="http://schemas.openxmlformats.org/officeDocument/2006/relationships/image" Target="../media/image34.png"/><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14.svg"/><Relationship Id="rId26" Type="http://schemas.openxmlformats.org/officeDocument/2006/relationships/image" Target="../media/image26.svg"/><Relationship Id="rId39" Type="http://schemas.openxmlformats.org/officeDocument/2006/relationships/slide" Target="slide38.xml"/><Relationship Id="rId21" Type="http://schemas.openxmlformats.org/officeDocument/2006/relationships/image" Target="../media/image17.png"/><Relationship Id="rId34" Type="http://schemas.openxmlformats.org/officeDocument/2006/relationships/slide" Target="slide28.xml"/><Relationship Id="rId42" Type="http://schemas.openxmlformats.org/officeDocument/2006/relationships/slide" Target="slide22.xml"/><Relationship Id="rId7" Type="http://schemas.openxmlformats.org/officeDocument/2006/relationships/hyperlink" Target="https://doi.org/10.1038/nature15371" TargetMode="External"/><Relationship Id="rId2" Type="http://schemas.openxmlformats.org/officeDocument/2006/relationships/slideLayout" Target="../slideLayouts/slideLayout6.xml"/><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21.png"/><Relationship Id="rId41" Type="http://schemas.openxmlformats.org/officeDocument/2006/relationships/image" Target="../media/image31.png"/><Relationship Id="rId1" Type="http://schemas.openxmlformats.org/officeDocument/2006/relationships/tags" Target="../tags/tag27.xml"/><Relationship Id="rId6" Type="http://schemas.openxmlformats.org/officeDocument/2006/relationships/hyperlink" Target="https://science.nasa.gov/science-research/earth-science/climate-science/aerosols-small-particles-with-big-climate-effects/" TargetMode="External"/><Relationship Id="rId11" Type="http://schemas.openxmlformats.org/officeDocument/2006/relationships/image" Target="../media/image9.png"/><Relationship Id="rId24" Type="http://schemas.openxmlformats.org/officeDocument/2006/relationships/image" Target="../media/image20.svg"/><Relationship Id="rId32" Type="http://schemas.openxmlformats.org/officeDocument/2006/relationships/image" Target="../media/image24.svg"/><Relationship Id="rId37" Type="http://schemas.openxmlformats.org/officeDocument/2006/relationships/slide" Target="slide34.xml"/><Relationship Id="rId40" Type="http://schemas.openxmlformats.org/officeDocument/2006/relationships/slide" Target="slide40.xml"/><Relationship Id="rId5" Type="http://schemas.openxmlformats.org/officeDocument/2006/relationships/hyperlink" Target="https://doi.org/10.1126/sciadv.adh2458" TargetMode="External"/><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8.svg"/><Relationship Id="rId36" Type="http://schemas.openxmlformats.org/officeDocument/2006/relationships/slide" Target="slide32.xml"/><Relationship Id="rId10" Type="http://schemas.openxmlformats.org/officeDocument/2006/relationships/image" Target="../media/image8.svg"/><Relationship Id="rId19" Type="http://schemas.openxmlformats.org/officeDocument/2006/relationships/image" Target="../media/image15.png"/><Relationship Id="rId31" Type="http://schemas.openxmlformats.org/officeDocument/2006/relationships/image" Target="../media/image23.png"/><Relationship Id="rId4" Type="http://schemas.openxmlformats.org/officeDocument/2006/relationships/hyperlink" Target="https://www.stockholmresilience.org/research/planetary-boundaries.html" TargetMode="External"/><Relationship Id="rId9" Type="http://schemas.openxmlformats.org/officeDocument/2006/relationships/image" Target="../media/image7.png"/><Relationship Id="rId14" Type="http://schemas.openxmlformats.org/officeDocument/2006/relationships/image" Target="../media/image30.svg"/><Relationship Id="rId22" Type="http://schemas.openxmlformats.org/officeDocument/2006/relationships/image" Target="../media/image18.svg"/><Relationship Id="rId27" Type="http://schemas.openxmlformats.org/officeDocument/2006/relationships/image" Target="../media/image27.png"/><Relationship Id="rId30" Type="http://schemas.openxmlformats.org/officeDocument/2006/relationships/image" Target="../media/image22.svg"/><Relationship Id="rId35" Type="http://schemas.openxmlformats.org/officeDocument/2006/relationships/slide" Target="slide30.xml"/><Relationship Id="rId8" Type="http://schemas.openxmlformats.org/officeDocument/2006/relationships/hyperlink" Target="https://doi.org/10.1007/s11356-023-29652-w" TargetMode="External"/><Relationship Id="rId3" Type="http://schemas.openxmlformats.org/officeDocument/2006/relationships/notesSlide" Target="../notesSlides/notesSlide26.xml"/><Relationship Id="rId12" Type="http://schemas.openxmlformats.org/officeDocument/2006/relationships/image" Target="../media/image10.svg"/><Relationship Id="rId17" Type="http://schemas.openxmlformats.org/officeDocument/2006/relationships/image" Target="../media/image13.png"/><Relationship Id="rId25" Type="http://schemas.openxmlformats.org/officeDocument/2006/relationships/image" Target="../media/image25.png"/><Relationship Id="rId33" Type="http://schemas.openxmlformats.org/officeDocument/2006/relationships/slide" Target="slide24.xml"/><Relationship Id="rId38" Type="http://schemas.openxmlformats.org/officeDocument/2006/relationships/slide" Target="slide36.xml"/></Relationships>
</file>

<file path=ppt/slides/_rels/slide27.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image" Target="../media/image14.svg"/><Relationship Id="rId26" Type="http://schemas.openxmlformats.org/officeDocument/2006/relationships/image" Target="../media/image26.svg"/><Relationship Id="rId39" Type="http://schemas.openxmlformats.org/officeDocument/2006/relationships/image" Target="../media/image40.png"/><Relationship Id="rId21" Type="http://schemas.openxmlformats.org/officeDocument/2006/relationships/image" Target="../media/image17.png"/><Relationship Id="rId34" Type="http://schemas.openxmlformats.org/officeDocument/2006/relationships/image" Target="../media/image8.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13.png"/><Relationship Id="rId25" Type="http://schemas.openxmlformats.org/officeDocument/2006/relationships/image" Target="../media/image25.png"/><Relationship Id="rId33" Type="http://schemas.openxmlformats.org/officeDocument/2006/relationships/image" Target="../media/image7.png"/><Relationship Id="rId38" Type="http://schemas.openxmlformats.org/officeDocument/2006/relationships/slide" Target="slide28.xml"/><Relationship Id="rId2" Type="http://schemas.openxmlformats.org/officeDocument/2006/relationships/slideLayout" Target="../slideLayouts/slideLayout6.xml"/><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image" Target="../media/image21.png"/><Relationship Id="rId1" Type="http://schemas.openxmlformats.org/officeDocument/2006/relationships/tags" Target="../tags/tag28.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20.svg"/><Relationship Id="rId32" Type="http://schemas.openxmlformats.org/officeDocument/2006/relationships/image" Target="../media/image24.svg"/><Relationship Id="rId37" Type="http://schemas.openxmlformats.org/officeDocument/2006/relationships/slide" Target="slide22.xml"/><Relationship Id="rId40" Type="http://schemas.openxmlformats.org/officeDocument/2006/relationships/image" Target="../media/image41.svg"/><Relationship Id="rId5" Type="http://schemas.openxmlformats.org/officeDocument/2006/relationships/image" Target="../media/image32.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8.svg"/><Relationship Id="rId36" Type="http://schemas.openxmlformats.org/officeDocument/2006/relationships/image" Target="../media/image10.svg"/><Relationship Id="rId10" Type="http://schemas.openxmlformats.org/officeDocument/2006/relationships/image" Target="../media/image37.png"/><Relationship Id="rId19" Type="http://schemas.openxmlformats.org/officeDocument/2006/relationships/image" Target="../media/image15.png"/><Relationship Id="rId31" Type="http://schemas.openxmlformats.org/officeDocument/2006/relationships/image" Target="../media/image23.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30.svg"/><Relationship Id="rId22" Type="http://schemas.openxmlformats.org/officeDocument/2006/relationships/image" Target="../media/image18.svg"/><Relationship Id="rId27" Type="http://schemas.openxmlformats.org/officeDocument/2006/relationships/image" Target="../media/image27.png"/><Relationship Id="rId30" Type="http://schemas.openxmlformats.org/officeDocument/2006/relationships/image" Target="../media/image22.svg"/><Relationship Id="rId35" Type="http://schemas.openxmlformats.org/officeDocument/2006/relationships/image" Target="../media/image9.png"/><Relationship Id="rId8" Type="http://schemas.openxmlformats.org/officeDocument/2006/relationships/image" Target="../media/image35.png"/><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8.svg"/><Relationship Id="rId39" Type="http://schemas.openxmlformats.org/officeDocument/2006/relationships/image" Target="../media/image31.png"/><Relationship Id="rId21" Type="http://schemas.openxmlformats.org/officeDocument/2006/relationships/image" Target="../media/image19.png"/><Relationship Id="rId34" Type="http://schemas.openxmlformats.org/officeDocument/2006/relationships/slide" Target="slide32.xml"/><Relationship Id="rId7" Type="http://schemas.openxmlformats.org/officeDocument/2006/relationships/image" Target="../media/image7.png"/><Relationship Id="rId12" Type="http://schemas.openxmlformats.org/officeDocument/2006/relationships/image" Target="../media/image30.svg"/><Relationship Id="rId17" Type="http://schemas.openxmlformats.org/officeDocument/2006/relationships/image" Target="../media/image15.png"/><Relationship Id="rId25" Type="http://schemas.openxmlformats.org/officeDocument/2006/relationships/image" Target="../media/image27.png"/><Relationship Id="rId33" Type="http://schemas.openxmlformats.org/officeDocument/2006/relationships/slide" Target="slide30.xml"/><Relationship Id="rId38" Type="http://schemas.openxmlformats.org/officeDocument/2006/relationships/slide" Target="slide40.xml"/><Relationship Id="rId2" Type="http://schemas.openxmlformats.org/officeDocument/2006/relationships/slideLayout" Target="../slideLayouts/slideLayout6.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3.png"/><Relationship Id="rId1" Type="http://schemas.openxmlformats.org/officeDocument/2006/relationships/tags" Target="../tags/tag29.xml"/><Relationship Id="rId6" Type="http://schemas.openxmlformats.org/officeDocument/2006/relationships/hyperlink" Target="https://doi.org/10.1021/acs.est.1c04158" TargetMode="External"/><Relationship Id="rId11" Type="http://schemas.openxmlformats.org/officeDocument/2006/relationships/image" Target="../media/image29.png"/><Relationship Id="rId24" Type="http://schemas.openxmlformats.org/officeDocument/2006/relationships/image" Target="../media/image26.svg"/><Relationship Id="rId32" Type="http://schemas.openxmlformats.org/officeDocument/2006/relationships/slide" Target="slide26.xml"/><Relationship Id="rId37" Type="http://schemas.openxmlformats.org/officeDocument/2006/relationships/slide" Target="slide38.xml"/><Relationship Id="rId40" Type="http://schemas.openxmlformats.org/officeDocument/2006/relationships/slide" Target="slide22.xml"/><Relationship Id="rId5" Type="http://schemas.openxmlformats.org/officeDocument/2006/relationships/hyperlink" Target="https://doi.org/10.1016/j.scitotenv.2023.168946" TargetMode="External"/><Relationship Id="rId15" Type="http://schemas.openxmlformats.org/officeDocument/2006/relationships/image" Target="../media/image13.png"/><Relationship Id="rId23" Type="http://schemas.openxmlformats.org/officeDocument/2006/relationships/image" Target="../media/image25.png"/><Relationship Id="rId28" Type="http://schemas.openxmlformats.org/officeDocument/2006/relationships/image" Target="../media/image22.svg"/><Relationship Id="rId36" Type="http://schemas.openxmlformats.org/officeDocument/2006/relationships/slide" Target="slide36.xml"/><Relationship Id="rId10" Type="http://schemas.openxmlformats.org/officeDocument/2006/relationships/image" Target="../media/image10.svg"/><Relationship Id="rId19" Type="http://schemas.openxmlformats.org/officeDocument/2006/relationships/image" Target="../media/image17.png"/><Relationship Id="rId31" Type="http://schemas.openxmlformats.org/officeDocument/2006/relationships/slide" Target="slide24.xml"/><Relationship Id="rId4" Type="http://schemas.openxmlformats.org/officeDocument/2006/relationships/hyperlink" Target="https://www.stockholmresilience.org/research/planetary-boundaries.html" TargetMode="External"/><Relationship Id="rId9" Type="http://schemas.openxmlformats.org/officeDocument/2006/relationships/image" Target="../media/image9.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1.png"/><Relationship Id="rId30" Type="http://schemas.openxmlformats.org/officeDocument/2006/relationships/image" Target="../media/image24.svg"/><Relationship Id="rId35" Type="http://schemas.openxmlformats.org/officeDocument/2006/relationships/slide" Target="slide34.xml"/><Relationship Id="rId8" Type="http://schemas.openxmlformats.org/officeDocument/2006/relationships/image" Target="../media/image8.svg"/><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30.svg"/><Relationship Id="rId26" Type="http://schemas.openxmlformats.org/officeDocument/2006/relationships/image" Target="../media/image18.svg"/><Relationship Id="rId39" Type="http://schemas.openxmlformats.org/officeDocument/2006/relationships/image" Target="../media/image40.png"/><Relationship Id="rId21" Type="http://schemas.openxmlformats.org/officeDocument/2006/relationships/image" Target="../media/image13.png"/><Relationship Id="rId34" Type="http://schemas.openxmlformats.org/officeDocument/2006/relationships/image" Target="../media/image24.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29.png"/><Relationship Id="rId25" Type="http://schemas.openxmlformats.org/officeDocument/2006/relationships/image" Target="../media/image17.png"/><Relationship Id="rId33" Type="http://schemas.openxmlformats.org/officeDocument/2006/relationships/image" Target="../media/image23.png"/><Relationship Id="rId38" Type="http://schemas.openxmlformats.org/officeDocument/2006/relationships/slide" Target="slide30.xml"/><Relationship Id="rId2" Type="http://schemas.openxmlformats.org/officeDocument/2006/relationships/slideLayout" Target="../slideLayouts/slideLayout6.xml"/><Relationship Id="rId16" Type="http://schemas.openxmlformats.org/officeDocument/2006/relationships/image" Target="../media/image10.svg"/><Relationship Id="rId20" Type="http://schemas.openxmlformats.org/officeDocument/2006/relationships/image" Target="../media/image12.svg"/><Relationship Id="rId29" Type="http://schemas.openxmlformats.org/officeDocument/2006/relationships/image" Target="../media/image25.png"/><Relationship Id="rId1" Type="http://schemas.openxmlformats.org/officeDocument/2006/relationships/tags" Target="../tags/tag30.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16.svg"/><Relationship Id="rId32" Type="http://schemas.openxmlformats.org/officeDocument/2006/relationships/image" Target="../media/image28.svg"/><Relationship Id="rId37" Type="http://schemas.openxmlformats.org/officeDocument/2006/relationships/slide" Target="slide22.xml"/><Relationship Id="rId40" Type="http://schemas.openxmlformats.org/officeDocument/2006/relationships/image" Target="../media/image41.svg"/><Relationship Id="rId5" Type="http://schemas.openxmlformats.org/officeDocument/2006/relationships/image" Target="../media/image32.png"/><Relationship Id="rId15" Type="http://schemas.openxmlformats.org/officeDocument/2006/relationships/image" Target="../media/image9.png"/><Relationship Id="rId23" Type="http://schemas.openxmlformats.org/officeDocument/2006/relationships/image" Target="../media/image15.png"/><Relationship Id="rId28" Type="http://schemas.openxmlformats.org/officeDocument/2006/relationships/image" Target="../media/image20.svg"/><Relationship Id="rId36" Type="http://schemas.openxmlformats.org/officeDocument/2006/relationships/image" Target="../media/image22.svg"/><Relationship Id="rId10" Type="http://schemas.openxmlformats.org/officeDocument/2006/relationships/image" Target="../media/image37.png"/><Relationship Id="rId19" Type="http://schemas.openxmlformats.org/officeDocument/2006/relationships/image" Target="../media/image11.png"/><Relationship Id="rId31" Type="http://schemas.openxmlformats.org/officeDocument/2006/relationships/image" Target="../media/image2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8.svg"/><Relationship Id="rId22" Type="http://schemas.openxmlformats.org/officeDocument/2006/relationships/image" Target="../media/image14.svg"/><Relationship Id="rId27" Type="http://schemas.openxmlformats.org/officeDocument/2006/relationships/image" Target="../media/image19.png"/><Relationship Id="rId30" Type="http://schemas.openxmlformats.org/officeDocument/2006/relationships/image" Target="../media/image26.svg"/><Relationship Id="rId35" Type="http://schemas.openxmlformats.org/officeDocument/2006/relationships/image" Target="../media/image21.png"/><Relationship Id="rId8" Type="http://schemas.openxmlformats.org/officeDocument/2006/relationships/image" Target="../media/image35.png"/><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hyperlink" Target="https://www.clubofrome.org/publication/the-limits-to-growth/" TargetMode="External"/><Relationship Id="rId4" Type="http://schemas.openxmlformats.org/officeDocument/2006/relationships/hyperlink" Target="https://digitallibrary.un.org/record/139811" TargetMode="External"/></Relationships>
</file>

<file path=ppt/slides/_rels/slide30.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15.png"/><Relationship Id="rId26" Type="http://schemas.openxmlformats.org/officeDocument/2006/relationships/image" Target="../media/image27.png"/><Relationship Id="rId39" Type="http://schemas.openxmlformats.org/officeDocument/2006/relationships/slide" Target="slide40.xml"/><Relationship Id="rId21" Type="http://schemas.openxmlformats.org/officeDocument/2006/relationships/image" Target="../media/image18.svg"/><Relationship Id="rId34" Type="http://schemas.openxmlformats.org/officeDocument/2006/relationships/slide" Target="slide28.xml"/><Relationship Id="rId42" Type="http://schemas.openxmlformats.org/officeDocument/2006/relationships/slide" Target="slide22.xml"/><Relationship Id="rId7" Type="http://schemas.openxmlformats.org/officeDocument/2006/relationships/hyperlink" Target="https://www.epa.gov/ozone-layer-protection/health-and-environmental-effects-ozone-layer-depletion" TargetMode="External"/><Relationship Id="rId2" Type="http://schemas.openxmlformats.org/officeDocument/2006/relationships/slideLayout" Target="../slideLayouts/slideLayout6.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2.svg"/><Relationship Id="rId41" Type="http://schemas.openxmlformats.org/officeDocument/2006/relationships/image" Target="../media/image31.png"/><Relationship Id="rId1" Type="http://schemas.openxmlformats.org/officeDocument/2006/relationships/tags" Target="../tags/tag31.xml"/><Relationship Id="rId6" Type="http://schemas.openxmlformats.org/officeDocument/2006/relationships/hyperlink" Target="https://svs.gsfc.nasa.gov/13103" TargetMode="External"/><Relationship Id="rId11" Type="http://schemas.openxmlformats.org/officeDocument/2006/relationships/image" Target="../media/image10.svg"/><Relationship Id="rId24" Type="http://schemas.openxmlformats.org/officeDocument/2006/relationships/image" Target="../media/image25.png"/><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image" Target="../media/image42.jpeg"/><Relationship Id="rId5" Type="http://schemas.openxmlformats.org/officeDocument/2006/relationships/hyperlink" Target="https://www.stockholmresilience.org/research/planetary-boundaries.html" TargetMode="External"/><Relationship Id="rId15" Type="http://schemas.openxmlformats.org/officeDocument/2006/relationships/image" Target="../media/image12.svg"/><Relationship Id="rId23" Type="http://schemas.openxmlformats.org/officeDocument/2006/relationships/image" Target="../media/image20.svg"/><Relationship Id="rId28" Type="http://schemas.openxmlformats.org/officeDocument/2006/relationships/image" Target="../media/image21.png"/><Relationship Id="rId36" Type="http://schemas.openxmlformats.org/officeDocument/2006/relationships/slide" Target="slide34.xml"/><Relationship Id="rId10" Type="http://schemas.openxmlformats.org/officeDocument/2006/relationships/image" Target="../media/image9.png"/><Relationship Id="rId19" Type="http://schemas.openxmlformats.org/officeDocument/2006/relationships/image" Target="../media/image16.svg"/><Relationship Id="rId31" Type="http://schemas.openxmlformats.org/officeDocument/2006/relationships/image" Target="../media/image24.svg"/><Relationship Id="rId4" Type="http://schemas.openxmlformats.org/officeDocument/2006/relationships/hyperlink" Target="https://www.unep.org/ozonaction/who-we-are/about-montreal-protocol" TargetMode="External"/><Relationship Id="rId9" Type="http://schemas.openxmlformats.org/officeDocument/2006/relationships/image" Target="../media/image8.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8.svg"/><Relationship Id="rId30" Type="http://schemas.openxmlformats.org/officeDocument/2006/relationships/image" Target="../media/image23.png"/><Relationship Id="rId35" Type="http://schemas.openxmlformats.org/officeDocument/2006/relationships/slide" Target="slide32.xml"/><Relationship Id="rId8" Type="http://schemas.openxmlformats.org/officeDocument/2006/relationships/image" Target="../media/image7.png"/><Relationship Id="rId3" Type="http://schemas.openxmlformats.org/officeDocument/2006/relationships/notesSlide" Target="../notesSlides/notesSlide30.xml"/><Relationship Id="rId12" Type="http://schemas.openxmlformats.org/officeDocument/2006/relationships/image" Target="../media/image29.png"/><Relationship Id="rId17" Type="http://schemas.openxmlformats.org/officeDocument/2006/relationships/image" Target="../media/image14.svg"/><Relationship Id="rId25" Type="http://schemas.openxmlformats.org/officeDocument/2006/relationships/image" Target="../media/image26.svg"/><Relationship Id="rId33" Type="http://schemas.openxmlformats.org/officeDocument/2006/relationships/slide" Target="slide26.xml"/><Relationship Id="rId38" Type="http://schemas.openxmlformats.org/officeDocument/2006/relationships/slide" Target="slide38.xml"/></Relationships>
</file>

<file path=ppt/slides/_rels/slide3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30.svg"/><Relationship Id="rId26" Type="http://schemas.openxmlformats.org/officeDocument/2006/relationships/image" Target="../media/image18.svg"/><Relationship Id="rId39" Type="http://schemas.openxmlformats.org/officeDocument/2006/relationships/image" Target="../media/image40.png"/><Relationship Id="rId21" Type="http://schemas.openxmlformats.org/officeDocument/2006/relationships/image" Target="../media/image13.png"/><Relationship Id="rId34" Type="http://schemas.openxmlformats.org/officeDocument/2006/relationships/image" Target="../media/image22.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29.png"/><Relationship Id="rId25" Type="http://schemas.openxmlformats.org/officeDocument/2006/relationships/image" Target="../media/image17.png"/><Relationship Id="rId33" Type="http://schemas.openxmlformats.org/officeDocument/2006/relationships/image" Target="../media/image21.png"/><Relationship Id="rId38" Type="http://schemas.openxmlformats.org/officeDocument/2006/relationships/slide" Target="slide32.xml"/><Relationship Id="rId2" Type="http://schemas.openxmlformats.org/officeDocument/2006/relationships/slideLayout" Target="../slideLayouts/slideLayout6.xml"/><Relationship Id="rId16" Type="http://schemas.openxmlformats.org/officeDocument/2006/relationships/image" Target="../media/image10.svg"/><Relationship Id="rId20" Type="http://schemas.openxmlformats.org/officeDocument/2006/relationships/image" Target="../media/image12.svg"/><Relationship Id="rId29" Type="http://schemas.openxmlformats.org/officeDocument/2006/relationships/image" Target="../media/image25.png"/><Relationship Id="rId1" Type="http://schemas.openxmlformats.org/officeDocument/2006/relationships/tags" Target="../tags/tag3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16.svg"/><Relationship Id="rId32" Type="http://schemas.openxmlformats.org/officeDocument/2006/relationships/image" Target="../media/image28.svg"/><Relationship Id="rId37" Type="http://schemas.openxmlformats.org/officeDocument/2006/relationships/slide" Target="slide22.xml"/><Relationship Id="rId40" Type="http://schemas.openxmlformats.org/officeDocument/2006/relationships/image" Target="../media/image41.svg"/><Relationship Id="rId5" Type="http://schemas.openxmlformats.org/officeDocument/2006/relationships/image" Target="../media/image32.png"/><Relationship Id="rId15" Type="http://schemas.openxmlformats.org/officeDocument/2006/relationships/image" Target="../media/image9.png"/><Relationship Id="rId23" Type="http://schemas.openxmlformats.org/officeDocument/2006/relationships/image" Target="../media/image15.png"/><Relationship Id="rId28" Type="http://schemas.openxmlformats.org/officeDocument/2006/relationships/image" Target="../media/image20.svg"/><Relationship Id="rId36" Type="http://schemas.openxmlformats.org/officeDocument/2006/relationships/image" Target="../media/image24.svg"/><Relationship Id="rId10" Type="http://schemas.openxmlformats.org/officeDocument/2006/relationships/image" Target="../media/image37.png"/><Relationship Id="rId19" Type="http://schemas.openxmlformats.org/officeDocument/2006/relationships/image" Target="../media/image11.png"/><Relationship Id="rId31" Type="http://schemas.openxmlformats.org/officeDocument/2006/relationships/image" Target="../media/image2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8.svg"/><Relationship Id="rId22" Type="http://schemas.openxmlformats.org/officeDocument/2006/relationships/image" Target="../media/image14.svg"/><Relationship Id="rId27" Type="http://schemas.openxmlformats.org/officeDocument/2006/relationships/image" Target="../media/image19.png"/><Relationship Id="rId30" Type="http://schemas.openxmlformats.org/officeDocument/2006/relationships/image" Target="../media/image26.svg"/><Relationship Id="rId35" Type="http://schemas.openxmlformats.org/officeDocument/2006/relationships/image" Target="../media/image23.png"/><Relationship Id="rId8" Type="http://schemas.openxmlformats.org/officeDocument/2006/relationships/image" Target="../media/image35.png"/><Relationship Id="rId3"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15.png"/><Relationship Id="rId26" Type="http://schemas.openxmlformats.org/officeDocument/2006/relationships/image" Target="../media/image27.png"/><Relationship Id="rId39" Type="http://schemas.openxmlformats.org/officeDocument/2006/relationships/slide" Target="slide40.xml"/><Relationship Id="rId21" Type="http://schemas.openxmlformats.org/officeDocument/2006/relationships/image" Target="../media/image18.svg"/><Relationship Id="rId34" Type="http://schemas.openxmlformats.org/officeDocument/2006/relationships/slide" Target="slide28.xml"/><Relationship Id="rId7" Type="http://schemas.openxmlformats.org/officeDocument/2006/relationships/hyperlink" Target="https://doi.org/10.3390/ijerph17124563" TargetMode="External"/><Relationship Id="rId2" Type="http://schemas.openxmlformats.org/officeDocument/2006/relationships/slideLayout" Target="../slideLayouts/slideLayout6.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2.svg"/><Relationship Id="rId41" Type="http://schemas.openxmlformats.org/officeDocument/2006/relationships/slide" Target="slide22.xml"/><Relationship Id="rId1" Type="http://schemas.openxmlformats.org/officeDocument/2006/relationships/tags" Target="../tags/tag33.xml"/><Relationship Id="rId6" Type="http://schemas.openxmlformats.org/officeDocument/2006/relationships/hyperlink" Target="https://sos.noaa.gov/catalog/datasets/ocean-acidification-saturation-state/" TargetMode="External"/><Relationship Id="rId11" Type="http://schemas.openxmlformats.org/officeDocument/2006/relationships/image" Target="../media/image10.svg"/><Relationship Id="rId24" Type="http://schemas.openxmlformats.org/officeDocument/2006/relationships/image" Target="../media/image25.png"/><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image" Target="../media/image31.png"/><Relationship Id="rId5" Type="http://schemas.openxmlformats.org/officeDocument/2006/relationships/hyperlink" Target="https://doi.org/10.1126/science.1097403" TargetMode="External"/><Relationship Id="rId15" Type="http://schemas.openxmlformats.org/officeDocument/2006/relationships/image" Target="../media/image12.svg"/><Relationship Id="rId23" Type="http://schemas.openxmlformats.org/officeDocument/2006/relationships/image" Target="../media/image20.svg"/><Relationship Id="rId28" Type="http://schemas.openxmlformats.org/officeDocument/2006/relationships/image" Target="../media/image21.png"/><Relationship Id="rId36" Type="http://schemas.openxmlformats.org/officeDocument/2006/relationships/slide" Target="slide34.xml"/><Relationship Id="rId10" Type="http://schemas.openxmlformats.org/officeDocument/2006/relationships/image" Target="../media/image9.png"/><Relationship Id="rId19" Type="http://schemas.openxmlformats.org/officeDocument/2006/relationships/image" Target="../media/image16.svg"/><Relationship Id="rId31" Type="http://schemas.openxmlformats.org/officeDocument/2006/relationships/image" Target="../media/image24.svg"/><Relationship Id="rId4" Type="http://schemas.openxmlformats.org/officeDocument/2006/relationships/hyperlink" Target="https://www.stockholmresilience.org/research/planetary-boundaries.html" TargetMode="External"/><Relationship Id="rId9" Type="http://schemas.openxmlformats.org/officeDocument/2006/relationships/image" Target="../media/image8.sv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8.svg"/><Relationship Id="rId30" Type="http://schemas.openxmlformats.org/officeDocument/2006/relationships/image" Target="../media/image23.png"/><Relationship Id="rId35" Type="http://schemas.openxmlformats.org/officeDocument/2006/relationships/slide" Target="slide30.xml"/><Relationship Id="rId8" Type="http://schemas.openxmlformats.org/officeDocument/2006/relationships/image" Target="../media/image7.png"/><Relationship Id="rId3" Type="http://schemas.openxmlformats.org/officeDocument/2006/relationships/notesSlide" Target="../notesSlides/notesSlide32.xml"/><Relationship Id="rId12" Type="http://schemas.openxmlformats.org/officeDocument/2006/relationships/image" Target="../media/image29.png"/><Relationship Id="rId17" Type="http://schemas.openxmlformats.org/officeDocument/2006/relationships/image" Target="../media/image14.svg"/><Relationship Id="rId25" Type="http://schemas.openxmlformats.org/officeDocument/2006/relationships/image" Target="../media/image26.svg"/><Relationship Id="rId33" Type="http://schemas.openxmlformats.org/officeDocument/2006/relationships/slide" Target="slide26.xml"/><Relationship Id="rId38" Type="http://schemas.openxmlformats.org/officeDocument/2006/relationships/slide" Target="slide38.xml"/></Relationships>
</file>

<file path=ppt/slides/_rels/slide33.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30.svg"/><Relationship Id="rId26" Type="http://schemas.openxmlformats.org/officeDocument/2006/relationships/image" Target="../media/image20.svg"/><Relationship Id="rId39" Type="http://schemas.openxmlformats.org/officeDocument/2006/relationships/image" Target="../media/image40.png"/><Relationship Id="rId21" Type="http://schemas.openxmlformats.org/officeDocument/2006/relationships/image" Target="../media/image15.png"/><Relationship Id="rId34" Type="http://schemas.openxmlformats.org/officeDocument/2006/relationships/image" Target="../media/image24.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29.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slide" Target="slide34.xml"/><Relationship Id="rId2" Type="http://schemas.openxmlformats.org/officeDocument/2006/relationships/slideLayout" Target="../slideLayouts/slideLayout6.xml"/><Relationship Id="rId16" Type="http://schemas.openxmlformats.org/officeDocument/2006/relationships/image" Target="../media/image10.svg"/><Relationship Id="rId20" Type="http://schemas.openxmlformats.org/officeDocument/2006/relationships/image" Target="../media/image12.svg"/><Relationship Id="rId29" Type="http://schemas.openxmlformats.org/officeDocument/2006/relationships/image" Target="../media/image27.png"/><Relationship Id="rId1" Type="http://schemas.openxmlformats.org/officeDocument/2006/relationships/tags" Target="../tags/tag34.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18.svg"/><Relationship Id="rId32" Type="http://schemas.openxmlformats.org/officeDocument/2006/relationships/image" Target="../media/image22.svg"/><Relationship Id="rId37" Type="http://schemas.openxmlformats.org/officeDocument/2006/relationships/slide" Target="slide22.xml"/><Relationship Id="rId40" Type="http://schemas.openxmlformats.org/officeDocument/2006/relationships/image" Target="../media/image41.svg"/><Relationship Id="rId5" Type="http://schemas.openxmlformats.org/officeDocument/2006/relationships/image" Target="../media/image32.png"/><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6.svg"/><Relationship Id="rId36" Type="http://schemas.openxmlformats.org/officeDocument/2006/relationships/image" Target="../media/image14.svg"/><Relationship Id="rId10" Type="http://schemas.openxmlformats.org/officeDocument/2006/relationships/image" Target="../media/image37.png"/><Relationship Id="rId19" Type="http://schemas.openxmlformats.org/officeDocument/2006/relationships/image" Target="../media/image11.png"/><Relationship Id="rId31"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13.png"/><Relationship Id="rId8" Type="http://schemas.openxmlformats.org/officeDocument/2006/relationships/image" Target="../media/image35.png"/><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1.png"/><Relationship Id="rId39" Type="http://schemas.openxmlformats.org/officeDocument/2006/relationships/slide" Target="slide22.xml"/><Relationship Id="rId21" Type="http://schemas.openxmlformats.org/officeDocument/2006/relationships/image" Target="../media/image20.svg"/><Relationship Id="rId34" Type="http://schemas.openxmlformats.org/officeDocument/2006/relationships/slide" Target="slide32.xml"/><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8.svg"/><Relationship Id="rId33" Type="http://schemas.openxmlformats.org/officeDocument/2006/relationships/slide" Target="slide30.xml"/><Relationship Id="rId38" Type="http://schemas.openxmlformats.org/officeDocument/2006/relationships/image" Target="../media/image31.png"/><Relationship Id="rId2" Type="http://schemas.openxmlformats.org/officeDocument/2006/relationships/slideLayout" Target="../slideLayouts/slideLayout6.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4.svg"/><Relationship Id="rId1" Type="http://schemas.openxmlformats.org/officeDocument/2006/relationships/tags" Target="../tags/tag35.xml"/><Relationship Id="rId6" Type="http://schemas.openxmlformats.org/officeDocument/2006/relationships/image" Target="../media/image7.png"/><Relationship Id="rId11" Type="http://schemas.openxmlformats.org/officeDocument/2006/relationships/image" Target="../media/image30.svg"/><Relationship Id="rId24" Type="http://schemas.openxmlformats.org/officeDocument/2006/relationships/image" Target="../media/image27.png"/><Relationship Id="rId32" Type="http://schemas.openxmlformats.org/officeDocument/2006/relationships/slide" Target="slide28.xml"/><Relationship Id="rId37" Type="http://schemas.openxmlformats.org/officeDocument/2006/relationships/slide" Target="slide40.xml"/><Relationship Id="rId5" Type="http://schemas.openxmlformats.org/officeDocument/2006/relationships/hyperlink" Target="https://hospitaltimes.co.uk/efficient-water-delivery-is-vital-for-healthcare-climate-resilience/" TargetMode="External"/><Relationship Id="rId15" Type="http://schemas.openxmlformats.org/officeDocument/2006/relationships/image" Target="../media/image14.svg"/><Relationship Id="rId23" Type="http://schemas.openxmlformats.org/officeDocument/2006/relationships/image" Target="../media/image26.svg"/><Relationship Id="rId28" Type="http://schemas.openxmlformats.org/officeDocument/2006/relationships/image" Target="../media/image23.png"/><Relationship Id="rId36" Type="http://schemas.openxmlformats.org/officeDocument/2006/relationships/slide" Target="slide38.xml"/><Relationship Id="rId10" Type="http://schemas.openxmlformats.org/officeDocument/2006/relationships/image" Target="../media/image29.png"/><Relationship Id="rId19" Type="http://schemas.openxmlformats.org/officeDocument/2006/relationships/image" Target="../media/image18.svg"/><Relationship Id="rId31" Type="http://schemas.openxmlformats.org/officeDocument/2006/relationships/slide" Target="slide26.xml"/><Relationship Id="rId4" Type="http://schemas.openxmlformats.org/officeDocument/2006/relationships/hyperlink" Target="https://www.stockholmresilience.org/research/planetary-boundaries.html" TargetMode="External"/><Relationship Id="rId9" Type="http://schemas.openxmlformats.org/officeDocument/2006/relationships/image" Target="../media/image10.svg"/><Relationship Id="rId14" Type="http://schemas.openxmlformats.org/officeDocument/2006/relationships/image" Target="../media/image13.png"/><Relationship Id="rId22" Type="http://schemas.openxmlformats.org/officeDocument/2006/relationships/image" Target="../media/image25.png"/><Relationship Id="rId27" Type="http://schemas.openxmlformats.org/officeDocument/2006/relationships/image" Target="../media/image22.svg"/><Relationship Id="rId30" Type="http://schemas.openxmlformats.org/officeDocument/2006/relationships/slide" Target="slide24.xml"/><Relationship Id="rId35" Type="http://schemas.openxmlformats.org/officeDocument/2006/relationships/slide" Target="slide36.xml"/><Relationship Id="rId8" Type="http://schemas.openxmlformats.org/officeDocument/2006/relationships/image" Target="../media/image9.png"/><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30.svg"/><Relationship Id="rId26" Type="http://schemas.openxmlformats.org/officeDocument/2006/relationships/image" Target="../media/image18.svg"/><Relationship Id="rId39" Type="http://schemas.openxmlformats.org/officeDocument/2006/relationships/image" Target="../media/image40.png"/><Relationship Id="rId21" Type="http://schemas.openxmlformats.org/officeDocument/2006/relationships/image" Target="../media/image13.png"/><Relationship Id="rId34" Type="http://schemas.openxmlformats.org/officeDocument/2006/relationships/image" Target="../media/image26.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29.png"/><Relationship Id="rId25" Type="http://schemas.openxmlformats.org/officeDocument/2006/relationships/image" Target="../media/image17.png"/><Relationship Id="rId33" Type="http://schemas.openxmlformats.org/officeDocument/2006/relationships/image" Target="../media/image25.png"/><Relationship Id="rId38" Type="http://schemas.openxmlformats.org/officeDocument/2006/relationships/slide" Target="slide36.xml"/><Relationship Id="rId2" Type="http://schemas.openxmlformats.org/officeDocument/2006/relationships/slideLayout" Target="../slideLayouts/slideLayout6.xml"/><Relationship Id="rId16" Type="http://schemas.openxmlformats.org/officeDocument/2006/relationships/image" Target="../media/image10.svg"/><Relationship Id="rId20" Type="http://schemas.openxmlformats.org/officeDocument/2006/relationships/image" Target="../media/image12.svg"/><Relationship Id="rId29" Type="http://schemas.openxmlformats.org/officeDocument/2006/relationships/image" Target="../media/image21.png"/><Relationship Id="rId1" Type="http://schemas.openxmlformats.org/officeDocument/2006/relationships/tags" Target="../tags/tag36.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16.svg"/><Relationship Id="rId32" Type="http://schemas.openxmlformats.org/officeDocument/2006/relationships/image" Target="../media/image24.svg"/><Relationship Id="rId37" Type="http://schemas.openxmlformats.org/officeDocument/2006/relationships/slide" Target="slide22.xml"/><Relationship Id="rId40" Type="http://schemas.openxmlformats.org/officeDocument/2006/relationships/image" Target="../media/image41.svg"/><Relationship Id="rId5" Type="http://schemas.openxmlformats.org/officeDocument/2006/relationships/image" Target="../media/image32.png"/><Relationship Id="rId15" Type="http://schemas.openxmlformats.org/officeDocument/2006/relationships/image" Target="../media/image9.png"/><Relationship Id="rId23" Type="http://schemas.openxmlformats.org/officeDocument/2006/relationships/image" Target="../media/image15.png"/><Relationship Id="rId28" Type="http://schemas.openxmlformats.org/officeDocument/2006/relationships/image" Target="../media/image20.svg"/><Relationship Id="rId36" Type="http://schemas.openxmlformats.org/officeDocument/2006/relationships/image" Target="../media/image28.svg"/><Relationship Id="rId10" Type="http://schemas.openxmlformats.org/officeDocument/2006/relationships/image" Target="../media/image37.png"/><Relationship Id="rId19" Type="http://schemas.openxmlformats.org/officeDocument/2006/relationships/image" Target="../media/image11.png"/><Relationship Id="rId31" Type="http://schemas.openxmlformats.org/officeDocument/2006/relationships/image" Target="../media/image23.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8.svg"/><Relationship Id="rId22" Type="http://schemas.openxmlformats.org/officeDocument/2006/relationships/image" Target="../media/image14.svg"/><Relationship Id="rId27" Type="http://schemas.openxmlformats.org/officeDocument/2006/relationships/image" Target="../media/image19.png"/><Relationship Id="rId30" Type="http://schemas.openxmlformats.org/officeDocument/2006/relationships/image" Target="../media/image22.svg"/><Relationship Id="rId35" Type="http://schemas.openxmlformats.org/officeDocument/2006/relationships/image" Target="../media/image27.png"/><Relationship Id="rId8" Type="http://schemas.openxmlformats.org/officeDocument/2006/relationships/image" Target="../media/image35.png"/><Relationship Id="rId3"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1.png"/><Relationship Id="rId39" Type="http://schemas.openxmlformats.org/officeDocument/2006/relationships/slide" Target="slide22.xml"/><Relationship Id="rId21" Type="http://schemas.openxmlformats.org/officeDocument/2006/relationships/image" Target="../media/image20.svg"/><Relationship Id="rId34" Type="http://schemas.openxmlformats.org/officeDocument/2006/relationships/slide" Target="slide32.xml"/><Relationship Id="rId7" Type="http://schemas.openxmlformats.org/officeDocument/2006/relationships/image" Target="../media/image8.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8.svg"/><Relationship Id="rId33" Type="http://schemas.openxmlformats.org/officeDocument/2006/relationships/slide" Target="slide30.xml"/><Relationship Id="rId38" Type="http://schemas.openxmlformats.org/officeDocument/2006/relationships/image" Target="../media/image31.png"/><Relationship Id="rId2" Type="http://schemas.openxmlformats.org/officeDocument/2006/relationships/slideLayout" Target="../slideLayouts/slideLayout6.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4.svg"/><Relationship Id="rId1" Type="http://schemas.openxmlformats.org/officeDocument/2006/relationships/tags" Target="../tags/tag37.xml"/><Relationship Id="rId6" Type="http://schemas.openxmlformats.org/officeDocument/2006/relationships/image" Target="../media/image7.png"/><Relationship Id="rId11" Type="http://schemas.openxmlformats.org/officeDocument/2006/relationships/image" Target="../media/image30.svg"/><Relationship Id="rId24" Type="http://schemas.openxmlformats.org/officeDocument/2006/relationships/image" Target="../media/image27.png"/><Relationship Id="rId32" Type="http://schemas.openxmlformats.org/officeDocument/2006/relationships/slide" Target="slide28.xml"/><Relationship Id="rId37" Type="http://schemas.openxmlformats.org/officeDocument/2006/relationships/slide" Target="slide40.xml"/><Relationship Id="rId5" Type="http://schemas.openxmlformats.org/officeDocument/2006/relationships/hyperlink" Target="The%20Journal%20of%20Climate%20Change%20and%20Health" TargetMode="External"/><Relationship Id="rId15" Type="http://schemas.openxmlformats.org/officeDocument/2006/relationships/image" Target="../media/image14.svg"/><Relationship Id="rId23" Type="http://schemas.openxmlformats.org/officeDocument/2006/relationships/image" Target="../media/image26.svg"/><Relationship Id="rId28" Type="http://schemas.openxmlformats.org/officeDocument/2006/relationships/image" Target="../media/image23.png"/><Relationship Id="rId36" Type="http://schemas.openxmlformats.org/officeDocument/2006/relationships/slide" Target="slide38.xml"/><Relationship Id="rId10" Type="http://schemas.openxmlformats.org/officeDocument/2006/relationships/image" Target="../media/image29.png"/><Relationship Id="rId19" Type="http://schemas.openxmlformats.org/officeDocument/2006/relationships/image" Target="../media/image18.svg"/><Relationship Id="rId31" Type="http://schemas.openxmlformats.org/officeDocument/2006/relationships/slide" Target="slide26.xml"/><Relationship Id="rId4" Type="http://schemas.openxmlformats.org/officeDocument/2006/relationships/hyperlink" Target="https://www.stockholmresilience.org/research/planetary-boundaries.html" TargetMode="External"/><Relationship Id="rId9" Type="http://schemas.openxmlformats.org/officeDocument/2006/relationships/image" Target="../media/image10.svg"/><Relationship Id="rId14" Type="http://schemas.openxmlformats.org/officeDocument/2006/relationships/image" Target="../media/image13.png"/><Relationship Id="rId22" Type="http://schemas.openxmlformats.org/officeDocument/2006/relationships/image" Target="../media/image25.png"/><Relationship Id="rId27" Type="http://schemas.openxmlformats.org/officeDocument/2006/relationships/image" Target="../media/image22.svg"/><Relationship Id="rId30" Type="http://schemas.openxmlformats.org/officeDocument/2006/relationships/slide" Target="slide24.xml"/><Relationship Id="rId35" Type="http://schemas.openxmlformats.org/officeDocument/2006/relationships/slide" Target="slide34.xml"/><Relationship Id="rId8" Type="http://schemas.openxmlformats.org/officeDocument/2006/relationships/image" Target="../media/image9.png"/><Relationship Id="rId3"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30.svg"/><Relationship Id="rId26" Type="http://schemas.openxmlformats.org/officeDocument/2006/relationships/image" Target="../media/image26.svg"/><Relationship Id="rId39" Type="http://schemas.openxmlformats.org/officeDocument/2006/relationships/image" Target="../media/image40.png"/><Relationship Id="rId21" Type="http://schemas.openxmlformats.org/officeDocument/2006/relationships/image" Target="../media/image13.png"/><Relationship Id="rId34" Type="http://schemas.openxmlformats.org/officeDocument/2006/relationships/image" Target="../media/image18.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29.png"/><Relationship Id="rId25" Type="http://schemas.openxmlformats.org/officeDocument/2006/relationships/image" Target="../media/image25.png"/><Relationship Id="rId33" Type="http://schemas.openxmlformats.org/officeDocument/2006/relationships/image" Target="../media/image17.png"/><Relationship Id="rId38" Type="http://schemas.openxmlformats.org/officeDocument/2006/relationships/slide" Target="slide38.xml"/><Relationship Id="rId2" Type="http://schemas.openxmlformats.org/officeDocument/2006/relationships/slideLayout" Target="../slideLayouts/slideLayout6.xml"/><Relationship Id="rId16" Type="http://schemas.openxmlformats.org/officeDocument/2006/relationships/image" Target="../media/image10.svg"/><Relationship Id="rId20" Type="http://schemas.openxmlformats.org/officeDocument/2006/relationships/image" Target="../media/image12.svg"/><Relationship Id="rId29" Type="http://schemas.openxmlformats.org/officeDocument/2006/relationships/image" Target="../media/image21.png"/><Relationship Id="rId1" Type="http://schemas.openxmlformats.org/officeDocument/2006/relationships/tags" Target="../tags/tag38.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16.svg"/><Relationship Id="rId32" Type="http://schemas.openxmlformats.org/officeDocument/2006/relationships/image" Target="../media/image24.svg"/><Relationship Id="rId37" Type="http://schemas.openxmlformats.org/officeDocument/2006/relationships/slide" Target="slide22.xml"/><Relationship Id="rId40" Type="http://schemas.openxmlformats.org/officeDocument/2006/relationships/image" Target="../media/image41.svg"/><Relationship Id="rId5" Type="http://schemas.openxmlformats.org/officeDocument/2006/relationships/image" Target="../media/image32.png"/><Relationship Id="rId15" Type="http://schemas.openxmlformats.org/officeDocument/2006/relationships/image" Target="../media/image9.png"/><Relationship Id="rId23" Type="http://schemas.openxmlformats.org/officeDocument/2006/relationships/image" Target="../media/image15.png"/><Relationship Id="rId28" Type="http://schemas.openxmlformats.org/officeDocument/2006/relationships/image" Target="../media/image28.svg"/><Relationship Id="rId36" Type="http://schemas.openxmlformats.org/officeDocument/2006/relationships/image" Target="../media/image20.svg"/><Relationship Id="rId10" Type="http://schemas.openxmlformats.org/officeDocument/2006/relationships/image" Target="../media/image37.png"/><Relationship Id="rId19" Type="http://schemas.openxmlformats.org/officeDocument/2006/relationships/image" Target="../media/image11.png"/><Relationship Id="rId31" Type="http://schemas.openxmlformats.org/officeDocument/2006/relationships/image" Target="../media/image23.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8.svg"/><Relationship Id="rId22" Type="http://schemas.openxmlformats.org/officeDocument/2006/relationships/image" Target="../media/image14.svg"/><Relationship Id="rId27" Type="http://schemas.openxmlformats.org/officeDocument/2006/relationships/image" Target="../media/image27.png"/><Relationship Id="rId30" Type="http://schemas.openxmlformats.org/officeDocument/2006/relationships/image" Target="../media/image22.svg"/><Relationship Id="rId35" Type="http://schemas.openxmlformats.org/officeDocument/2006/relationships/image" Target="../media/image19.png"/><Relationship Id="rId8" Type="http://schemas.openxmlformats.org/officeDocument/2006/relationships/image" Target="../media/image35.png"/><Relationship Id="rId3"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2.svg"/><Relationship Id="rId21" Type="http://schemas.openxmlformats.org/officeDocument/2006/relationships/image" Target="../media/image25.png"/><Relationship Id="rId34" Type="http://schemas.openxmlformats.org/officeDocument/2006/relationships/slide" Target="slide34.xml"/><Relationship Id="rId7" Type="http://schemas.openxmlformats.org/officeDocument/2006/relationships/image" Target="../media/image9.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slide" Target="slide32.xml"/><Relationship Id="rId38" Type="http://schemas.openxmlformats.org/officeDocument/2006/relationships/slide" Target="slide22.xml"/><Relationship Id="rId2" Type="http://schemas.openxmlformats.org/officeDocument/2006/relationships/slideLayout" Target="../slideLayouts/slideLayout6.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slide" Target="slide24.xml"/><Relationship Id="rId1" Type="http://schemas.openxmlformats.org/officeDocument/2006/relationships/tags" Target="../tags/tag39.xml"/><Relationship Id="rId6" Type="http://schemas.openxmlformats.org/officeDocument/2006/relationships/image" Target="../media/image8.svg"/><Relationship Id="rId11" Type="http://schemas.openxmlformats.org/officeDocument/2006/relationships/image" Target="../media/image11.png"/><Relationship Id="rId24" Type="http://schemas.openxmlformats.org/officeDocument/2006/relationships/image" Target="../media/image28.svg"/><Relationship Id="rId32" Type="http://schemas.openxmlformats.org/officeDocument/2006/relationships/slide" Target="slide30.xml"/><Relationship Id="rId37" Type="http://schemas.openxmlformats.org/officeDocument/2006/relationships/image" Target="../media/image31.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7.png"/><Relationship Id="rId28" Type="http://schemas.openxmlformats.org/officeDocument/2006/relationships/image" Target="../media/image24.svg"/><Relationship Id="rId36" Type="http://schemas.openxmlformats.org/officeDocument/2006/relationships/slide" Target="slide40.xml"/><Relationship Id="rId10" Type="http://schemas.openxmlformats.org/officeDocument/2006/relationships/image" Target="../media/image30.svg"/><Relationship Id="rId19" Type="http://schemas.openxmlformats.org/officeDocument/2006/relationships/image" Target="../media/image19.png"/><Relationship Id="rId31" Type="http://schemas.openxmlformats.org/officeDocument/2006/relationships/slide" Target="slide28.xml"/><Relationship Id="rId4" Type="http://schemas.openxmlformats.org/officeDocument/2006/relationships/hyperlink" Target="https://www.stockholmresilience.org/research/planetary-boundaries.html" TargetMode="External"/><Relationship Id="rId9" Type="http://schemas.openxmlformats.org/officeDocument/2006/relationships/image" Target="../media/image29.png"/><Relationship Id="rId14" Type="http://schemas.openxmlformats.org/officeDocument/2006/relationships/image" Target="../media/image14.svg"/><Relationship Id="rId22" Type="http://schemas.openxmlformats.org/officeDocument/2006/relationships/image" Target="../media/image26.svg"/><Relationship Id="rId27" Type="http://schemas.openxmlformats.org/officeDocument/2006/relationships/image" Target="../media/image23.png"/><Relationship Id="rId30" Type="http://schemas.openxmlformats.org/officeDocument/2006/relationships/slide" Target="slide26.xml"/><Relationship Id="rId35" Type="http://schemas.openxmlformats.org/officeDocument/2006/relationships/slide" Target="slide36.xml"/><Relationship Id="rId8" Type="http://schemas.openxmlformats.org/officeDocument/2006/relationships/image" Target="../media/image10.svg"/><Relationship Id="rId3"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30.svg"/><Relationship Id="rId26" Type="http://schemas.openxmlformats.org/officeDocument/2006/relationships/image" Target="../media/image20.svg"/><Relationship Id="rId39" Type="http://schemas.openxmlformats.org/officeDocument/2006/relationships/image" Target="../media/image40.png"/><Relationship Id="rId21" Type="http://schemas.openxmlformats.org/officeDocument/2006/relationships/image" Target="../media/image15.png"/><Relationship Id="rId34" Type="http://schemas.openxmlformats.org/officeDocument/2006/relationships/image" Target="../media/image24.sv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29.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slide" Target="slide40.xml"/><Relationship Id="rId2" Type="http://schemas.openxmlformats.org/officeDocument/2006/relationships/slideLayout" Target="../slideLayouts/slideLayout6.xml"/><Relationship Id="rId16" Type="http://schemas.openxmlformats.org/officeDocument/2006/relationships/image" Target="../media/image10.svg"/><Relationship Id="rId20" Type="http://schemas.openxmlformats.org/officeDocument/2006/relationships/image" Target="../media/image14.svg"/><Relationship Id="rId29" Type="http://schemas.openxmlformats.org/officeDocument/2006/relationships/image" Target="../media/image27.png"/><Relationship Id="rId1" Type="http://schemas.openxmlformats.org/officeDocument/2006/relationships/tags" Target="../tags/tag40.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18.svg"/><Relationship Id="rId32" Type="http://schemas.openxmlformats.org/officeDocument/2006/relationships/image" Target="../media/image22.svg"/><Relationship Id="rId37" Type="http://schemas.openxmlformats.org/officeDocument/2006/relationships/slide" Target="slide22.xml"/><Relationship Id="rId40" Type="http://schemas.openxmlformats.org/officeDocument/2006/relationships/image" Target="../media/image41.svg"/><Relationship Id="rId5" Type="http://schemas.openxmlformats.org/officeDocument/2006/relationships/image" Target="../media/image32.png"/><Relationship Id="rId15" Type="http://schemas.openxmlformats.org/officeDocument/2006/relationships/image" Target="../media/image9.png"/><Relationship Id="rId23" Type="http://schemas.openxmlformats.org/officeDocument/2006/relationships/image" Target="../media/image17.png"/><Relationship Id="rId28" Type="http://schemas.openxmlformats.org/officeDocument/2006/relationships/image" Target="../media/image26.svg"/><Relationship Id="rId36" Type="http://schemas.openxmlformats.org/officeDocument/2006/relationships/image" Target="../media/image12.svg"/><Relationship Id="rId10" Type="http://schemas.openxmlformats.org/officeDocument/2006/relationships/image" Target="../media/image37.png"/><Relationship Id="rId19" Type="http://schemas.openxmlformats.org/officeDocument/2006/relationships/image" Target="../media/image13.png"/><Relationship Id="rId31"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8.svg"/><Relationship Id="rId22" Type="http://schemas.openxmlformats.org/officeDocument/2006/relationships/image" Target="../media/image16.sv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11.png"/><Relationship Id="rId8" Type="http://schemas.openxmlformats.org/officeDocument/2006/relationships/image" Target="../media/image35.png"/><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8" Type="http://schemas.openxmlformats.org/officeDocument/2006/relationships/hyperlink" Target="http://www.iises.net/?p=10247" TargetMode="External"/><Relationship Id="rId3" Type="http://schemas.openxmlformats.org/officeDocument/2006/relationships/notesSlide" Target="../notesSlides/notesSlide4.xml"/><Relationship Id="rId7" Type="http://schemas.openxmlformats.org/officeDocument/2006/relationships/slide" Target="slide5.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8.xml"/><Relationship Id="rId9" Type="http://schemas.openxmlformats.org/officeDocument/2006/relationships/hyperlink" Target="https://doi.org/10.4018/IJoSE.2019010103" TargetMode="External"/></Relationships>
</file>

<file path=ppt/slides/_rels/slide40.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2.svg"/><Relationship Id="rId21" Type="http://schemas.openxmlformats.org/officeDocument/2006/relationships/image" Target="../media/image25.png"/><Relationship Id="rId34" Type="http://schemas.openxmlformats.org/officeDocument/2006/relationships/slide" Target="slide34.xml"/><Relationship Id="rId7" Type="http://schemas.openxmlformats.org/officeDocument/2006/relationships/image" Target="../media/image9.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slide" Target="slide32.xml"/><Relationship Id="rId38" Type="http://schemas.openxmlformats.org/officeDocument/2006/relationships/slide" Target="slide22.xml"/><Relationship Id="rId2" Type="http://schemas.openxmlformats.org/officeDocument/2006/relationships/slideLayout" Target="../slideLayouts/slideLayout6.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slide" Target="slide24.xml"/><Relationship Id="rId1" Type="http://schemas.openxmlformats.org/officeDocument/2006/relationships/tags" Target="../tags/tag41.xml"/><Relationship Id="rId6" Type="http://schemas.openxmlformats.org/officeDocument/2006/relationships/image" Target="../media/image8.svg"/><Relationship Id="rId11" Type="http://schemas.openxmlformats.org/officeDocument/2006/relationships/image" Target="../media/image11.png"/><Relationship Id="rId24" Type="http://schemas.openxmlformats.org/officeDocument/2006/relationships/image" Target="../media/image28.svg"/><Relationship Id="rId32" Type="http://schemas.openxmlformats.org/officeDocument/2006/relationships/slide" Target="slide30.xml"/><Relationship Id="rId37" Type="http://schemas.openxmlformats.org/officeDocument/2006/relationships/image" Target="../media/image31.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7.png"/><Relationship Id="rId28" Type="http://schemas.openxmlformats.org/officeDocument/2006/relationships/image" Target="../media/image24.svg"/><Relationship Id="rId36" Type="http://schemas.openxmlformats.org/officeDocument/2006/relationships/slide" Target="slide38.xml"/><Relationship Id="rId10" Type="http://schemas.openxmlformats.org/officeDocument/2006/relationships/image" Target="../media/image30.svg"/><Relationship Id="rId19" Type="http://schemas.openxmlformats.org/officeDocument/2006/relationships/image" Target="../media/image19.png"/><Relationship Id="rId31" Type="http://schemas.openxmlformats.org/officeDocument/2006/relationships/slide" Target="slide28.xml"/><Relationship Id="rId4" Type="http://schemas.openxmlformats.org/officeDocument/2006/relationships/hyperlink" Target="https://www.stockholmresilience.org/research/planetary-boundaries.html" TargetMode="External"/><Relationship Id="rId9" Type="http://schemas.openxmlformats.org/officeDocument/2006/relationships/image" Target="../media/image29.png"/><Relationship Id="rId14" Type="http://schemas.openxmlformats.org/officeDocument/2006/relationships/image" Target="../media/image14.svg"/><Relationship Id="rId22" Type="http://schemas.openxmlformats.org/officeDocument/2006/relationships/image" Target="../media/image26.svg"/><Relationship Id="rId27" Type="http://schemas.openxmlformats.org/officeDocument/2006/relationships/image" Target="../media/image23.png"/><Relationship Id="rId30" Type="http://schemas.openxmlformats.org/officeDocument/2006/relationships/slide" Target="slide26.xml"/><Relationship Id="rId35" Type="http://schemas.openxmlformats.org/officeDocument/2006/relationships/slide" Target="slide36.xml"/><Relationship Id="rId8" Type="http://schemas.openxmlformats.org/officeDocument/2006/relationships/image" Target="../media/image10.svg"/><Relationship Id="rId3"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slide" Target="slide2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hyperlink" Target="https://footprint.wwf.org.uk/"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43.xml"/><Relationship Id="rId7" Type="http://schemas.openxmlformats.org/officeDocument/2006/relationships/image" Target="../media/image46.sv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45.png"/><Relationship Id="rId11" Type="http://schemas.openxmlformats.org/officeDocument/2006/relationships/hyperlink" Target="https://doi.org/10.1126/science.aaq0216" TargetMode="External"/><Relationship Id="rId5" Type="http://schemas.openxmlformats.org/officeDocument/2006/relationships/image" Target="../media/image44.svg"/><Relationship Id="rId10" Type="http://schemas.openxmlformats.org/officeDocument/2006/relationships/hyperlink" Target="https://doi.org/10.1016/j.oneear.2022.10.011" TargetMode="External"/><Relationship Id="rId4" Type="http://schemas.openxmlformats.org/officeDocument/2006/relationships/image" Target="../media/image43.png"/><Relationship Id="rId9" Type="http://schemas.openxmlformats.org/officeDocument/2006/relationships/image" Target="../media/image48.sv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notesSlide" Target="../notesSlides/notesSlide44.xml"/><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hyperlink" Target="https://green-forum.ec.europa.eu/green-business/environmental-footprint-methods/pef-method_en"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hyperlink" Target="https://www.ema.europa.eu/en/environmental-risk-assessment-medicinal-products-human-use-scientific-guideline" TargetMode="External"/><Relationship Id="rId5" Type="http://schemas.openxmlformats.org/officeDocument/2006/relationships/hyperlink" Target="https://maken.wikiwijs.nl/147644/Environmental_Toxicology__an_open_online_textbook#!page-5415610" TargetMode="External"/><Relationship Id="rId4" Type="http://schemas.openxmlformats.org/officeDocument/2006/relationships/hyperlink" Target="https://maken.wikiwijs.nl/147644/Environmental_Toxicology__an_open_online_textbook#!page-5415603"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55.png"/><Relationship Id="rId4" Type="http://schemas.openxmlformats.org/officeDocument/2006/relationships/hyperlink" Target="https://maken.wikiwijs.nl/147644/Environmental_Toxicology__an_open_online_textbook#!page-5415509"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notesSlide" Target="../notesSlides/notesSlide5.xml"/><Relationship Id="rId7" Type="http://schemas.openxmlformats.org/officeDocument/2006/relationships/hyperlink" Target="https://doi.org/10.1038/s41586-023-06406-9" TargetMode="Externa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hyperlink" Target="https://doi.org/10.1038/387253a0" TargetMode="Externa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hyperlink" Target="https://www.ema.europa.eu/en/environmental-risk-assessment-medicinal-products-human-use-scientific-guideline" TargetMode="External"/><Relationship Id="rId4" Type="http://schemas.openxmlformats.org/officeDocument/2006/relationships/hyperlink" Target="https://sites.google.com/york.ac.uk/transpharmweblivedraft/2-for-rd-and-academia/2-10-pharmaceuticals-in-the-environment/2-10-3-effects-on-species?authuser=0"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52.xml"/><Relationship Id="rId7" Type="http://schemas.openxmlformats.org/officeDocument/2006/relationships/image" Target="../media/image46.svg"/><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45.png"/><Relationship Id="rId11" Type="http://schemas.openxmlformats.org/officeDocument/2006/relationships/hyperlink" Target="https://doi.org/10.1002/fft2.371" TargetMode="External"/><Relationship Id="rId5" Type="http://schemas.openxmlformats.org/officeDocument/2006/relationships/image" Target="../media/image44.svg"/><Relationship Id="rId10" Type="http://schemas.openxmlformats.org/officeDocument/2006/relationships/hyperlink" Target="https://doi.org/10.1016/j.oneear.2022.10.011" TargetMode="External"/><Relationship Id="rId4" Type="http://schemas.openxmlformats.org/officeDocument/2006/relationships/image" Target="../media/image43.png"/><Relationship Id="rId9" Type="http://schemas.openxmlformats.org/officeDocument/2006/relationships/image" Target="../media/image48.sv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54.xml"/><Relationship Id="rId5" Type="http://schemas.openxmlformats.org/officeDocument/2006/relationships/hyperlink" Target="https://doi.org/10.1111/jiec.13405" TargetMode="Externa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hyperlink" Target="https://doi.org/10.1111/jiec.13405" TargetMode="Externa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hyperlink" Target="https://european-union.europa.eu/principles-countries-history/facts-and-figures-european-union_en"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hyperlink" Target="https://doi.org/10.1016/j.jclepro.2020.123287" TargetMode="External"/></Relationships>
</file>

<file path=ppt/slides/_rels/slide57.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notesSlide" Target="../notesSlides/notesSlide57.xml"/><Relationship Id="rId7" Type="http://schemas.openxmlformats.org/officeDocument/2006/relationships/slide" Target="slide62.xml"/><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slide" Target="slide64.xml"/><Relationship Id="rId5" Type="http://schemas.openxmlformats.org/officeDocument/2006/relationships/slide" Target="slide60.xml"/><Relationship Id="rId4" Type="http://schemas.openxmlformats.org/officeDocument/2006/relationships/slide" Target="slide68.xml"/><Relationship Id="rId9"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slide" Target="slide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slide" Target="slide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slide" Target="slide3.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slide" Target="slide8.xml"/><Relationship Id="rId5" Type="http://schemas.openxmlformats.org/officeDocument/2006/relationships/slide" Target="slide5.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slide" Target="slide5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slide" Target="slide5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slide" Target="slide5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slide" Target="slide5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slide" Target="slide5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slide" Target="slide5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slide" Target="slide5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68.xml"/><Relationship Id="rId4" Type="http://schemas.openxmlformats.org/officeDocument/2006/relationships/slide" Target="slide57.xml"/></Relationships>
</file>

<file path=ppt/slides/_rels/slide68.xml.rels><?xml version="1.0" encoding="UTF-8" standalone="yes"?>
<Relationships xmlns="http://schemas.openxmlformats.org/package/2006/relationships"><Relationship Id="rId8" Type="http://schemas.openxmlformats.org/officeDocument/2006/relationships/slide" Target="slide70.xml"/><Relationship Id="rId3" Type="http://schemas.openxmlformats.org/officeDocument/2006/relationships/notesSlide" Target="../notesSlides/notesSlide68.xml"/><Relationship Id="rId7" Type="http://schemas.openxmlformats.org/officeDocument/2006/relationships/slide" Target="slide71.xml"/><Relationship Id="rId12" Type="http://schemas.openxmlformats.org/officeDocument/2006/relationships/hyperlink" Target="https://doi.org/10.1111/j.1365-2710.2011.01256.x" TargetMode="External"/><Relationship Id="rId2" Type="http://schemas.openxmlformats.org/officeDocument/2006/relationships/slideLayout" Target="../slideLayouts/slideLayout6.xml"/><Relationship Id="rId1" Type="http://schemas.openxmlformats.org/officeDocument/2006/relationships/tags" Target="../tags/tag69.xml"/><Relationship Id="rId6" Type="http://schemas.openxmlformats.org/officeDocument/2006/relationships/slide" Target="slide69.xml"/><Relationship Id="rId11" Type="http://schemas.openxmlformats.org/officeDocument/2006/relationships/hyperlink" Target="https://doi.org/10.1111/bcp.13564" TargetMode="External"/><Relationship Id="rId5" Type="http://schemas.openxmlformats.org/officeDocument/2006/relationships/slide" Target="slide57.xml"/><Relationship Id="rId10" Type="http://schemas.openxmlformats.org/officeDocument/2006/relationships/hyperlink" Target="https://doi.org/10.1016/j.jclepro.2024.143576" TargetMode="External"/><Relationship Id="rId4" Type="http://schemas.openxmlformats.org/officeDocument/2006/relationships/slide" Target="slide72.xml"/><Relationship Id="rId9" Type="http://schemas.openxmlformats.org/officeDocument/2006/relationships/hyperlink" Target="https://doi.org/10.1111/jiec.13405" TargetMode="External"/></Relationships>
</file>

<file path=ppt/slides/_rels/slide69.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notesSlide" Target="../notesSlides/notesSlide69.xml"/><Relationship Id="rId7" Type="http://schemas.openxmlformats.org/officeDocument/2006/relationships/slide" Target="slide70.xml"/><Relationship Id="rId12" Type="http://schemas.openxmlformats.org/officeDocument/2006/relationships/hyperlink" Target="https://doi.org/10.1111/j.1365-2710.2011.01256.x" TargetMode="External"/><Relationship Id="rId2" Type="http://schemas.openxmlformats.org/officeDocument/2006/relationships/slideLayout" Target="../slideLayouts/slideLayout6.xml"/><Relationship Id="rId1" Type="http://schemas.openxmlformats.org/officeDocument/2006/relationships/tags" Target="../tags/tag70.xml"/><Relationship Id="rId6" Type="http://schemas.openxmlformats.org/officeDocument/2006/relationships/slide" Target="slide68.xml"/><Relationship Id="rId11" Type="http://schemas.openxmlformats.org/officeDocument/2006/relationships/hyperlink" Target="https://doi.org/10.1111/bcp.13564" TargetMode="External"/><Relationship Id="rId5" Type="http://schemas.openxmlformats.org/officeDocument/2006/relationships/slide" Target="slide67.xml"/><Relationship Id="rId10" Type="http://schemas.openxmlformats.org/officeDocument/2006/relationships/hyperlink" Target="https://doi.org/10.1016/j.jclepro.2024.143576" TargetMode="External"/><Relationship Id="rId4" Type="http://schemas.openxmlformats.org/officeDocument/2006/relationships/slide" Target="slide72.xml"/><Relationship Id="rId9" Type="http://schemas.openxmlformats.org/officeDocument/2006/relationships/hyperlink" Target="https://doi.org/10.1111/jiec.13405"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7.xml"/><Relationship Id="rId7" Type="http://schemas.openxmlformats.org/officeDocument/2006/relationships/slide" Target="slide8.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7.xml"/><Relationship Id="rId9" Type="http://schemas.openxmlformats.org/officeDocument/2006/relationships/hyperlink" Target="https://www.lse.ac.uk/granthaminstitute/explainers/what-is-the-just-transition-and-what-does-it-mean-for-climate-action/" TargetMode="External"/></Relationships>
</file>

<file path=ppt/slides/_rels/slide70.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notesSlide" Target="../notesSlides/notesSlide70.xml"/><Relationship Id="rId7" Type="http://schemas.openxmlformats.org/officeDocument/2006/relationships/slide" Target="slide72.xml"/><Relationship Id="rId12" Type="http://schemas.openxmlformats.org/officeDocument/2006/relationships/hyperlink" Target="https://doi.org/10.1111/j.1365-2710.2011.01256.x" TargetMode="External"/><Relationship Id="rId2" Type="http://schemas.openxmlformats.org/officeDocument/2006/relationships/slideLayout" Target="../slideLayouts/slideLayout6.xml"/><Relationship Id="rId1" Type="http://schemas.openxmlformats.org/officeDocument/2006/relationships/tags" Target="../tags/tag71.xml"/><Relationship Id="rId6" Type="http://schemas.openxmlformats.org/officeDocument/2006/relationships/slide" Target="slide69.xml"/><Relationship Id="rId11" Type="http://schemas.openxmlformats.org/officeDocument/2006/relationships/hyperlink" Target="https://doi.org/10.1111/bcp.13564" TargetMode="External"/><Relationship Id="rId5" Type="http://schemas.openxmlformats.org/officeDocument/2006/relationships/slide" Target="slide71.xml"/><Relationship Id="rId10" Type="http://schemas.openxmlformats.org/officeDocument/2006/relationships/hyperlink" Target="https://doi.org/10.1016/j.jclepro.2024.143576" TargetMode="External"/><Relationship Id="rId4" Type="http://schemas.openxmlformats.org/officeDocument/2006/relationships/slide" Target="slide68.xml"/><Relationship Id="rId9" Type="http://schemas.openxmlformats.org/officeDocument/2006/relationships/hyperlink" Target="https://doi.org/10.1111/jiec.13405" TargetMode="External"/></Relationships>
</file>

<file path=ppt/slides/_rels/slide71.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notesSlide" Target="../notesSlides/notesSlide71.xml"/><Relationship Id="rId7" Type="http://schemas.openxmlformats.org/officeDocument/2006/relationships/slide" Target="slide72.xml"/><Relationship Id="rId12" Type="http://schemas.openxmlformats.org/officeDocument/2006/relationships/hyperlink" Target="https://doi.org/10.1111/j.1365-2710.2011.01256.x" TargetMode="External"/><Relationship Id="rId2" Type="http://schemas.openxmlformats.org/officeDocument/2006/relationships/slideLayout" Target="../slideLayouts/slideLayout6.xml"/><Relationship Id="rId1" Type="http://schemas.openxmlformats.org/officeDocument/2006/relationships/tags" Target="../tags/tag72.xml"/><Relationship Id="rId6" Type="http://schemas.openxmlformats.org/officeDocument/2006/relationships/slide" Target="slide69.xml"/><Relationship Id="rId11" Type="http://schemas.openxmlformats.org/officeDocument/2006/relationships/hyperlink" Target="https://doi.org/10.1111/bcp.13564" TargetMode="External"/><Relationship Id="rId5" Type="http://schemas.openxmlformats.org/officeDocument/2006/relationships/slide" Target="slide70.xml"/><Relationship Id="rId10" Type="http://schemas.openxmlformats.org/officeDocument/2006/relationships/hyperlink" Target="https://doi.org/10.1016/j.jclepro.2024.143576" TargetMode="External"/><Relationship Id="rId4" Type="http://schemas.openxmlformats.org/officeDocument/2006/relationships/slide" Target="slide68.xml"/><Relationship Id="rId9" Type="http://schemas.openxmlformats.org/officeDocument/2006/relationships/hyperlink" Target="https://doi.org/10.1111/jiec.13405"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slide" Target="slide68.xml"/><Relationship Id="rId2" Type="http://schemas.openxmlformats.org/officeDocument/2006/relationships/slideLayout" Target="../slideLayouts/slideLayout6.xml"/><Relationship Id="rId1" Type="http://schemas.openxmlformats.org/officeDocument/2006/relationships/tags" Target="../tags/tag73.xml"/><Relationship Id="rId6" Type="http://schemas.openxmlformats.org/officeDocument/2006/relationships/hyperlink" Target="https://doi.org/10.1002/fft2.371" TargetMode="External"/><Relationship Id="rId5" Type="http://schemas.openxmlformats.org/officeDocument/2006/relationships/hyperlink" Target="https://doi.org/10.1126/science.aaq0216" TargetMode="External"/><Relationship Id="rId4" Type="http://schemas.openxmlformats.org/officeDocument/2006/relationships/hyperlink" Target="https://eatforum.org/eat-lancet-commission/"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hyperlink" Target="https://doi.org/10.1079/fsncases.2024.0012" TargetMode="External"/><Relationship Id="rId2" Type="http://schemas.openxmlformats.org/officeDocument/2006/relationships/slideLayout" Target="../slideLayouts/slideLayout6.xml"/><Relationship Id="rId1" Type="http://schemas.openxmlformats.org/officeDocument/2006/relationships/tags" Target="../tags/tag7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zenodo.org/records/11179059/files/Meal_plan_html_final.html?download=1"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tags" Target="../tags/tag77.xml"/><Relationship Id="rId4" Type="http://schemas.openxmlformats.org/officeDocument/2006/relationships/hyperlink" Target="https://transforming-pharma.eu/"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8" Type="http://schemas.openxmlformats.org/officeDocument/2006/relationships/hyperlink" Target="https://sdgs.un.org/goals/goal2" TargetMode="External"/><Relationship Id="rId13" Type="http://schemas.openxmlformats.org/officeDocument/2006/relationships/hyperlink" Target="https://sdgs.un.org/goals/goal7" TargetMode="External"/><Relationship Id="rId18" Type="http://schemas.openxmlformats.org/officeDocument/2006/relationships/hyperlink" Target="https://sdgs.un.org/goals/goal12" TargetMode="External"/><Relationship Id="rId3" Type="http://schemas.openxmlformats.org/officeDocument/2006/relationships/notesSlide" Target="../notesSlides/notesSlide8.xml"/><Relationship Id="rId21" Type="http://schemas.openxmlformats.org/officeDocument/2006/relationships/hyperlink" Target="https://sdgs.un.org/goals/goal15" TargetMode="External"/><Relationship Id="rId7" Type="http://schemas.openxmlformats.org/officeDocument/2006/relationships/hyperlink" Target="https://sdgs.un.org/goals/goal1" TargetMode="External"/><Relationship Id="rId12" Type="http://schemas.openxmlformats.org/officeDocument/2006/relationships/hyperlink" Target="https://sdgs.un.org/goals/goal6" TargetMode="External"/><Relationship Id="rId17" Type="http://schemas.openxmlformats.org/officeDocument/2006/relationships/hyperlink" Target="https://sdgs.un.org/goals/goal11" TargetMode="External"/><Relationship Id="rId2" Type="http://schemas.openxmlformats.org/officeDocument/2006/relationships/slideLayout" Target="../slideLayouts/slideLayout6.xml"/><Relationship Id="rId16" Type="http://schemas.openxmlformats.org/officeDocument/2006/relationships/hyperlink" Target="https://sdgs.un.org/goals/goal10" TargetMode="External"/><Relationship Id="rId20" Type="http://schemas.openxmlformats.org/officeDocument/2006/relationships/hyperlink" Target="https://sdgs.un.org/goals/goal14" TargetMode="External"/><Relationship Id="rId1" Type="http://schemas.openxmlformats.org/officeDocument/2006/relationships/tags" Target="../tags/tag9.xml"/><Relationship Id="rId6" Type="http://schemas.openxmlformats.org/officeDocument/2006/relationships/hyperlink" Target="https://sdgs.un.org/" TargetMode="External"/><Relationship Id="rId11" Type="http://schemas.openxmlformats.org/officeDocument/2006/relationships/hyperlink" Target="https://sdgs.un.org/goals/goal5" TargetMode="External"/><Relationship Id="rId5" Type="http://schemas.openxmlformats.org/officeDocument/2006/relationships/image" Target="../media/image5.png"/><Relationship Id="rId15" Type="http://schemas.openxmlformats.org/officeDocument/2006/relationships/hyperlink" Target="https://sdgs.un.org/goals/goal9" TargetMode="External"/><Relationship Id="rId23" Type="http://schemas.openxmlformats.org/officeDocument/2006/relationships/hyperlink" Target="https://sdgs.un.org/goals/goal17" TargetMode="External"/><Relationship Id="rId10" Type="http://schemas.openxmlformats.org/officeDocument/2006/relationships/hyperlink" Target="https://sdgs.un.org/goals/goal4" TargetMode="External"/><Relationship Id="rId19" Type="http://schemas.openxmlformats.org/officeDocument/2006/relationships/hyperlink" Target="https://sdgs.un.org/goals/goal13" TargetMode="External"/><Relationship Id="rId4" Type="http://schemas.openxmlformats.org/officeDocument/2006/relationships/slide" Target="slide4.xml"/><Relationship Id="rId9" Type="http://schemas.openxmlformats.org/officeDocument/2006/relationships/hyperlink" Target="https://sdgs.un.org/goals/goal3" TargetMode="External"/><Relationship Id="rId14" Type="http://schemas.openxmlformats.org/officeDocument/2006/relationships/hyperlink" Target="https://sdgs.un.org/goals/goal8" TargetMode="External"/><Relationship Id="rId22" Type="http://schemas.openxmlformats.org/officeDocument/2006/relationships/hyperlink" Target="https://sdgs.un.org/goals/goal16"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4"/>
          <p:cNvSpPr>
            <a:spLocks noGrp="1"/>
          </p:cNvSpPr>
          <p:nvPr>
            <p:ph type="title"/>
          </p:nvPr>
        </p:nvSpPr>
        <p:spPr bwMode="auto"/>
        <p:txBody>
          <a:bodyPr/>
          <a:lstStyle/>
          <a:p>
            <a:pPr>
              <a:defRPr/>
            </a:pPr>
            <a:r>
              <a:rPr lang="de-DE" dirty="0"/>
              <a:t>Planetary Boundaries: Climate change and beyond</a:t>
            </a:r>
          </a:p>
        </p:txBody>
      </p:sp>
      <p:sp>
        <p:nvSpPr>
          <p:cNvPr id="14" name="Rectangle: Rounded Corners 13">
            <a:hlinkClick r:id="" action="ppaction://hlinkshowjump?jump=nextslide"/>
            <a:extLst>
              <a:ext uri="{FF2B5EF4-FFF2-40B4-BE49-F238E27FC236}">
                <a16:creationId xmlns:a16="http://schemas.microsoft.com/office/drawing/2014/main" id="{CDEF27A3-33CE-B53E-4E36-74083FAAFB79}"/>
              </a:ext>
            </a:extLst>
          </p:cNvPr>
          <p:cNvSpPr/>
          <p:nvPr/>
        </p:nvSpPr>
        <p:spPr>
          <a:xfrm>
            <a:off x="5051884" y="4221088"/>
            <a:ext cx="2088232" cy="720080"/>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Launch the course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CE0C10E-0BC5-3D3C-52E1-0C9626ACCABA}"/>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23C4881B-2D08-24DE-7643-590A024B9635}"/>
              </a:ext>
            </a:extLst>
          </p:cNvPr>
          <p:cNvSpPr>
            <a:spLocks noGrp="1"/>
          </p:cNvSpPr>
          <p:nvPr>
            <p:ph type="title"/>
          </p:nvPr>
        </p:nvSpPr>
        <p:spPr bwMode="auto"/>
        <p:txBody>
          <a:bodyPr/>
          <a:lstStyle/>
          <a:p>
            <a:pPr>
              <a:defRPr/>
            </a:pPr>
            <a:r>
              <a:rPr lang="de-DE" dirty="0"/>
              <a:t>Earth systems</a:t>
            </a:r>
            <a:endParaRPr/>
          </a:p>
        </p:txBody>
      </p:sp>
      <p:sp>
        <p:nvSpPr>
          <p:cNvPr id="14" name="Text Placeholder 13">
            <a:extLst>
              <a:ext uri="{FF2B5EF4-FFF2-40B4-BE49-F238E27FC236}">
                <a16:creationId xmlns:a16="http://schemas.microsoft.com/office/drawing/2014/main" id="{69FE0E5B-DC51-0265-C300-0ECF7B51E3DF}"/>
              </a:ext>
            </a:extLst>
          </p:cNvPr>
          <p:cNvSpPr>
            <a:spLocks noGrp="1"/>
          </p:cNvSpPr>
          <p:nvPr>
            <p:ph type="body" sz="quarter" idx="10"/>
          </p:nvPr>
        </p:nvSpPr>
        <p:spPr bwMode="auto">
          <a:xfrm>
            <a:off x="357188" y="1454400"/>
            <a:ext cx="9915276" cy="4350864"/>
          </a:xfrm>
        </p:spPr>
        <p:txBody>
          <a:bodyPr/>
          <a:lstStyle/>
          <a:p>
            <a:pPr lvl="0" algn="just">
              <a:defRPr/>
            </a:pPr>
            <a:r>
              <a:rPr lang="en-GB" dirty="0"/>
              <a:t>The Earth can exist in many ‘meta-stable’ states.</a:t>
            </a:r>
          </a:p>
          <a:p>
            <a:pPr lvl="0" algn="just">
              <a:defRPr/>
            </a:pPr>
            <a:r>
              <a:rPr lang="en-GB" dirty="0"/>
              <a:t>The current epoch started after the last ice age and is called the ‘Holocene.’</a:t>
            </a:r>
          </a:p>
          <a:p>
            <a:pPr lvl="0" algn="just">
              <a:defRPr/>
            </a:pPr>
            <a:r>
              <a:rPr lang="en-GB" dirty="0"/>
              <a:t>Humanity has thrived in the mild, stable conditions of the Holocene.</a:t>
            </a:r>
          </a:p>
          <a:p>
            <a:pPr lvl="0" algn="just">
              <a:defRPr/>
            </a:pPr>
            <a:r>
              <a:rPr lang="en-GB" dirty="0"/>
              <a:t>Environmental pressures risk abrupt and devastating changes to the ‘Earth-systems’ that govern the environment and the end of the Holocene.</a:t>
            </a:r>
          </a:p>
          <a:p>
            <a:pPr lvl="0" algn="just">
              <a:defRPr/>
            </a:pPr>
            <a:r>
              <a:rPr lang="en-GB" dirty="0"/>
              <a:t>Earth-systems involve complex global processes such as the water cycle, or hydrosphere.</a:t>
            </a:r>
          </a:p>
          <a:p>
            <a:pPr lvl="0" algn="just">
              <a:defRPr/>
            </a:pPr>
            <a:r>
              <a:rPr lang="en-GB" dirty="0"/>
              <a:t>Changes to Earth-systems will profoundly change our civilisation. The probable consequences of climate change are particularly well reported.</a:t>
            </a:r>
          </a:p>
        </p:txBody>
      </p:sp>
      <p:sp>
        <p:nvSpPr>
          <p:cNvPr id="4" name="Text Placeholder 13">
            <a:extLst>
              <a:ext uri="{FF2B5EF4-FFF2-40B4-BE49-F238E27FC236}">
                <a16:creationId xmlns:a16="http://schemas.microsoft.com/office/drawing/2014/main" id="{FB2C736F-15A5-4290-9414-8B0CD6D860A0}"/>
              </a:ext>
            </a:extLst>
          </p:cNvPr>
          <p:cNvSpPr txBox="1">
            <a:spLocks/>
          </p:cNvSpPr>
          <p:nvPr/>
        </p:nvSpPr>
        <p:spPr bwMode="auto">
          <a:xfrm>
            <a:off x="2207568" y="6228932"/>
            <a:ext cx="8424977" cy="480172"/>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4">
                  <a:extLst>
                    <a:ext uri="{A12FA001-AC4F-418D-AE19-62706E023703}">
                      <ahyp:hlinkClr xmlns:ahyp="http://schemas.microsoft.com/office/drawing/2018/hyperlinkcolor" val="tx"/>
                    </a:ext>
                  </a:extLst>
                </a:hlinkClick>
              </a:rPr>
              <a:t>Rockström</a:t>
            </a:r>
            <a:r>
              <a:rPr lang="en-GB" sz="1200" dirty="0">
                <a:solidFill>
                  <a:schemeClr val="tx2"/>
                </a:solidFill>
                <a:hlinkClick r:id="rId4">
                  <a:extLst>
                    <a:ext uri="{A12FA001-AC4F-418D-AE19-62706E023703}">
                      <ahyp:hlinkClr xmlns:ahyp="http://schemas.microsoft.com/office/drawing/2018/hyperlinkcolor" val="tx"/>
                    </a:ext>
                  </a:extLst>
                </a:hlinkClick>
              </a:rPr>
              <a:t> </a:t>
            </a:r>
            <a:r>
              <a:rPr lang="en-GB" sz="1200" i="1" dirty="0">
                <a:solidFill>
                  <a:schemeClr val="tx2"/>
                </a:solidFill>
                <a:hlinkClick r:id="rId4">
                  <a:extLst>
                    <a:ext uri="{A12FA001-AC4F-418D-AE19-62706E023703}">
                      <ahyp:hlinkClr xmlns:ahyp="http://schemas.microsoft.com/office/drawing/2018/hyperlinkcolor" val="tx"/>
                    </a:ext>
                  </a:extLst>
                </a:hlinkClick>
              </a:rPr>
              <a:t>et al. </a:t>
            </a:r>
            <a:r>
              <a:rPr lang="en-GB" sz="1200" dirty="0">
                <a:solidFill>
                  <a:schemeClr val="tx2"/>
                </a:solidFill>
                <a:hlinkClick r:id="rId4">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5">
                  <a:extLst>
                    <a:ext uri="{A12FA001-AC4F-418D-AE19-62706E023703}">
                      <ahyp:hlinkClr xmlns:ahyp="http://schemas.microsoft.com/office/drawing/2018/hyperlinkcolor" val="tx"/>
                    </a:ext>
                  </a:extLst>
                </a:hlinkClick>
              </a:rPr>
              <a:t>Steffen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6">
                  <a:extLst>
                    <a:ext uri="{A12FA001-AC4F-418D-AE19-62706E023703}">
                      <ahyp:hlinkClr xmlns:ahyp="http://schemas.microsoft.com/office/drawing/2018/hyperlinkcolor" val="tx"/>
                    </a:ext>
                  </a:extLst>
                </a:hlinkClick>
              </a:rPr>
              <a:t>Richardson </a:t>
            </a:r>
            <a:r>
              <a:rPr lang="en-GB" sz="1200" i="1" dirty="0">
                <a:solidFill>
                  <a:schemeClr val="tx2"/>
                </a:solidFill>
                <a:hlinkClick r:id="rId6">
                  <a:extLst>
                    <a:ext uri="{A12FA001-AC4F-418D-AE19-62706E023703}">
                      <ahyp:hlinkClr xmlns:ahyp="http://schemas.microsoft.com/office/drawing/2018/hyperlinkcolor" val="tx"/>
                    </a:ext>
                  </a:extLst>
                </a:hlinkClick>
              </a:rPr>
              <a:t>et al</a:t>
            </a:r>
            <a:r>
              <a:rPr lang="en-GB" sz="1200" dirty="0">
                <a:solidFill>
                  <a:schemeClr val="tx2"/>
                </a:solidFill>
                <a:hlinkClick r:id="rId6">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7">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2" name="Isosceles Triangle 1">
            <a:hlinkClick r:id="" action="ppaction://hlinkshowjump?jump=nextslide"/>
            <a:extLst>
              <a:ext uri="{FF2B5EF4-FFF2-40B4-BE49-F238E27FC236}">
                <a16:creationId xmlns:a16="http://schemas.microsoft.com/office/drawing/2014/main" id="{8A761B09-4F07-EBC5-C1B2-99D99A256CB2}"/>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hlinkClick r:id="" action="ppaction://hlinkshowjump?jump=previousslide"/>
            <a:extLst>
              <a:ext uri="{FF2B5EF4-FFF2-40B4-BE49-F238E27FC236}">
                <a16:creationId xmlns:a16="http://schemas.microsoft.com/office/drawing/2014/main" id="{A7E23B67-FA39-E916-166A-F672AA8439CE}"/>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18125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Text Placeholder 13"/>
          <p:cNvSpPr>
            <a:spLocks noGrp="1"/>
          </p:cNvSpPr>
          <p:nvPr>
            <p:ph type="body" sz="quarter" idx="10"/>
          </p:nvPr>
        </p:nvSpPr>
        <p:spPr bwMode="auto">
          <a:xfrm>
            <a:off x="357188" y="1454400"/>
            <a:ext cx="4010620" cy="4350864"/>
          </a:xfrm>
        </p:spPr>
        <p:txBody>
          <a:bodyPr/>
          <a:lstStyle/>
          <a:p>
            <a:pPr lvl="0" algn="just">
              <a:defRPr/>
            </a:pPr>
            <a:r>
              <a:rPr lang="en-US" dirty="0"/>
              <a:t>The tipping points of Earth-systems are known as Planetary Boundaries.</a:t>
            </a:r>
          </a:p>
          <a:p>
            <a:pPr lvl="0" algn="just">
              <a:defRPr/>
            </a:pPr>
            <a:r>
              <a:rPr lang="en-US" dirty="0"/>
              <a:t>There are 9 Planetary Boundaries in total, each with a ‘safe operating space’ (</a:t>
            </a:r>
            <a:r>
              <a:rPr lang="en-US" b="1" dirty="0">
                <a:solidFill>
                  <a:srgbClr val="008000"/>
                </a:solidFill>
              </a:rPr>
              <a:t>green</a:t>
            </a:r>
            <a:r>
              <a:rPr lang="en-US" dirty="0"/>
              <a:t>).</a:t>
            </a:r>
          </a:p>
          <a:p>
            <a:pPr lvl="0" algn="just">
              <a:defRPr/>
            </a:pPr>
            <a:r>
              <a:rPr lang="en-US" dirty="0"/>
              <a:t>Some Planetary Boundaries have multiple indicators.</a:t>
            </a:r>
          </a:p>
          <a:p>
            <a:pPr lvl="0" algn="just">
              <a:defRPr/>
            </a:pPr>
            <a:r>
              <a:rPr lang="en-US" dirty="0"/>
              <a:t>6 Planetary Boundaries are breeched (</a:t>
            </a:r>
            <a:r>
              <a:rPr lang="en-US" b="1" dirty="0">
                <a:solidFill>
                  <a:srgbClr val="EA3800"/>
                </a:solidFill>
              </a:rPr>
              <a:t>orange</a:t>
            </a:r>
            <a:r>
              <a:rPr lang="en-US" dirty="0"/>
              <a:t>) due to the actions of humanity, 2 are extremely exceeded (</a:t>
            </a:r>
            <a:r>
              <a:rPr lang="en-US" b="1" dirty="0">
                <a:solidFill>
                  <a:srgbClr val="8B0000"/>
                </a:solidFill>
              </a:rPr>
              <a:t>red</a:t>
            </a:r>
            <a:r>
              <a:rPr lang="en-US" dirty="0"/>
              <a:t>).</a:t>
            </a:r>
          </a:p>
          <a:p>
            <a:pPr algn="just">
              <a:defRPr/>
            </a:pPr>
            <a:r>
              <a:rPr lang="en-GB" b="1" dirty="0"/>
              <a:t>Hover the cursor on the diagram</a:t>
            </a:r>
            <a:r>
              <a:rPr lang="en-GB" dirty="0"/>
              <a:t> to explore the Planetary Boundaries.</a:t>
            </a:r>
          </a:p>
          <a:p>
            <a:pPr lvl="0" algn="just">
              <a:defRPr/>
            </a:pPr>
            <a:endParaRPr dirty="0"/>
          </a:p>
        </p:txBody>
      </p:sp>
      <p:pic>
        <p:nvPicPr>
          <p:cNvPr id="3" name="Picture 2" descr="A diagram of different colored circles&#10;&#10;AI-generated content may be incorrect.">
            <a:extLst>
              <a:ext uri="{FF2B5EF4-FFF2-40B4-BE49-F238E27FC236}">
                <a16:creationId xmlns:a16="http://schemas.microsoft.com/office/drawing/2014/main" id="{DBE7D0E1-499C-DD39-F38A-C95F4908C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p:cNvSpPr>
            <a:spLocks noGrp="1"/>
          </p:cNvSpPr>
          <p:nvPr>
            <p:ph type="title"/>
          </p:nvPr>
        </p:nvSpPr>
        <p:spPr bwMode="auto">
          <a:xfrm>
            <a:off x="356420" y="365125"/>
            <a:ext cx="5379540" cy="1070385"/>
          </a:xfrm>
        </p:spPr>
        <p:txBody>
          <a:bodyPr/>
          <a:lstStyle/>
          <a:p>
            <a:pPr>
              <a:defRPr/>
            </a:pPr>
            <a:r>
              <a:rPr lang="de-DE" dirty="0"/>
              <a:t>Planetary boundaries</a:t>
            </a:r>
            <a:endParaRPr dirty="0"/>
          </a:p>
        </p:txBody>
      </p:sp>
      <p:sp>
        <p:nvSpPr>
          <p:cNvPr id="15" name="Text Placeholder 13">
            <a:extLst>
              <a:ext uri="{FF2B5EF4-FFF2-40B4-BE49-F238E27FC236}">
                <a16:creationId xmlns:a16="http://schemas.microsoft.com/office/drawing/2014/main" id="{99B71D4E-321A-4E5B-8C12-703850EB49CA}"/>
              </a:ext>
            </a:extLst>
          </p:cNvPr>
          <p:cNvSpPr txBox="1">
            <a:spLocks/>
          </p:cNvSpPr>
          <p:nvPr/>
        </p:nvSpPr>
        <p:spPr bwMode="auto">
          <a:xfrm>
            <a:off x="2207569" y="6228931"/>
            <a:ext cx="8280920" cy="518149"/>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16" name="Isosceles Triangle 15">
            <a:hlinkClick r:id="rId9" action="ppaction://hlinksldjump"/>
            <a:extLst>
              <a:ext uri="{FF2B5EF4-FFF2-40B4-BE49-F238E27FC236}">
                <a16:creationId xmlns:a16="http://schemas.microsoft.com/office/drawing/2014/main" id="{DF10298F-03EE-F95C-116D-973030CB2614}"/>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hlinkClick r:id="" action="ppaction://hlinkshowjump?jump=previousslide"/>
            <a:extLst>
              <a:ext uri="{FF2B5EF4-FFF2-40B4-BE49-F238E27FC236}">
                <a16:creationId xmlns:a16="http://schemas.microsoft.com/office/drawing/2014/main" id="{8DDE39A3-0B80-E309-9FC6-D325BBA65A5A}"/>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A1C1EA02-1E23-ACD5-7BB0-6F7686DA2A63}"/>
              </a:ext>
            </a:extLst>
          </p:cNvPr>
          <p:cNvGrpSpPr/>
          <p:nvPr/>
        </p:nvGrpSpPr>
        <p:grpSpPr>
          <a:xfrm>
            <a:off x="7905547" y="1127357"/>
            <a:ext cx="520037" cy="539885"/>
            <a:chOff x="11539963" y="2448000"/>
            <a:chExt cx="520037" cy="539885"/>
          </a:xfrm>
        </p:grpSpPr>
        <p:sp>
          <p:nvSpPr>
            <p:cNvPr id="20" name="Rectangle 19">
              <a:extLst>
                <a:ext uri="{FF2B5EF4-FFF2-40B4-BE49-F238E27FC236}">
                  <a16:creationId xmlns:a16="http://schemas.microsoft.com/office/drawing/2014/main" id="{E0FB97A6-9E73-C58D-BEC2-63147A59AFAB}"/>
                </a:ext>
              </a:extLst>
            </p:cNvPr>
            <p:cNvSpPr/>
            <p:nvPr/>
          </p:nvSpPr>
          <p:spPr bwMode="auto">
            <a:xfrm>
              <a:off x="11556000" y="2448000"/>
              <a:ext cx="504000" cy="504000"/>
            </a:xfrm>
            <a:prstGeom prst="rect">
              <a:avLst/>
            </a:prstGeom>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21" name="Graphic 20" descr="Cloud with solid fill">
              <a:extLst>
                <a:ext uri="{FF2B5EF4-FFF2-40B4-BE49-F238E27FC236}">
                  <a16:creationId xmlns:a16="http://schemas.microsoft.com/office/drawing/2014/main" id="{086FF5B4-A161-5F7C-832F-4950EC3FB8BD}"/>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1" t="15731" r="-1"/>
            <a:stretch/>
          </p:blipFill>
          <p:spPr>
            <a:xfrm flipH="1">
              <a:off x="11649303" y="2454460"/>
              <a:ext cx="376509" cy="317280"/>
            </a:xfrm>
            <a:prstGeom prst="rect">
              <a:avLst/>
            </a:prstGeom>
          </p:spPr>
        </p:pic>
        <p:pic>
          <p:nvPicPr>
            <p:cNvPr id="22" name="Graphic 21" descr="Factory with solid fill">
              <a:extLst>
                <a:ext uri="{FF2B5EF4-FFF2-40B4-BE49-F238E27FC236}">
                  <a16:creationId xmlns:a16="http://schemas.microsoft.com/office/drawing/2014/main" id="{D48747EF-86D1-5510-BD4D-01C98E8AF5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39963" y="2599200"/>
              <a:ext cx="388685" cy="388685"/>
            </a:xfrm>
            <a:prstGeom prst="rect">
              <a:avLst/>
            </a:prstGeom>
          </p:spPr>
        </p:pic>
      </p:grpSp>
      <p:grpSp>
        <p:nvGrpSpPr>
          <p:cNvPr id="23" name="Group 22">
            <a:extLst>
              <a:ext uri="{FF2B5EF4-FFF2-40B4-BE49-F238E27FC236}">
                <a16:creationId xmlns:a16="http://schemas.microsoft.com/office/drawing/2014/main" id="{3B4F2A94-49B2-B4A0-B9CA-315F96229F44}"/>
              </a:ext>
            </a:extLst>
          </p:cNvPr>
          <p:cNvGrpSpPr/>
          <p:nvPr/>
        </p:nvGrpSpPr>
        <p:grpSpPr>
          <a:xfrm>
            <a:off x="5536418" y="1952712"/>
            <a:ext cx="504000" cy="525693"/>
            <a:chOff x="11556000" y="5472000"/>
            <a:chExt cx="504000" cy="525693"/>
          </a:xfrm>
        </p:grpSpPr>
        <p:sp>
          <p:nvSpPr>
            <p:cNvPr id="24" name="Rectangle 23">
              <a:extLst>
                <a:ext uri="{FF2B5EF4-FFF2-40B4-BE49-F238E27FC236}">
                  <a16:creationId xmlns:a16="http://schemas.microsoft.com/office/drawing/2014/main" id="{C0F643F3-D5DD-1402-FE59-231989D43050}"/>
                </a:ext>
              </a:extLst>
            </p:cNvPr>
            <p:cNvSpPr/>
            <p:nvPr/>
          </p:nvSpPr>
          <p:spPr bwMode="auto">
            <a:xfrm>
              <a:off x="11556000" y="5472000"/>
              <a:ext cx="504000" cy="504000"/>
            </a:xfrm>
            <a:prstGeom prst="rect">
              <a:avLst/>
            </a:prstGeom>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25" name="Graphic 24" descr="Sloth with solid fill">
              <a:extLst>
                <a:ext uri="{FF2B5EF4-FFF2-40B4-BE49-F238E27FC236}">
                  <a16:creationId xmlns:a16="http://schemas.microsoft.com/office/drawing/2014/main" id="{9C6C4361-FB0A-BF12-97A9-3FB8B46211EB}"/>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r="5823"/>
            <a:stretch/>
          </p:blipFill>
          <p:spPr bwMode="auto">
            <a:xfrm>
              <a:off x="11565364" y="5476296"/>
              <a:ext cx="491038" cy="521397"/>
            </a:xfrm>
            <a:prstGeom prst="rect">
              <a:avLst/>
            </a:prstGeom>
          </p:spPr>
        </p:pic>
      </p:grpSp>
      <p:grpSp>
        <p:nvGrpSpPr>
          <p:cNvPr id="26" name="Group 25">
            <a:extLst>
              <a:ext uri="{FF2B5EF4-FFF2-40B4-BE49-F238E27FC236}">
                <a16:creationId xmlns:a16="http://schemas.microsoft.com/office/drawing/2014/main" id="{DE9AF5B9-60D0-CABB-8E19-1539AC3DC2EF}"/>
              </a:ext>
            </a:extLst>
          </p:cNvPr>
          <p:cNvGrpSpPr/>
          <p:nvPr/>
        </p:nvGrpSpPr>
        <p:grpSpPr>
          <a:xfrm>
            <a:off x="8990347" y="2765172"/>
            <a:ext cx="523638" cy="523638"/>
            <a:chOff x="11538376" y="3960000"/>
            <a:chExt cx="523638" cy="523638"/>
          </a:xfrm>
        </p:grpSpPr>
        <p:sp>
          <p:nvSpPr>
            <p:cNvPr id="27" name="Rectangle 26">
              <a:extLst>
                <a:ext uri="{FF2B5EF4-FFF2-40B4-BE49-F238E27FC236}">
                  <a16:creationId xmlns:a16="http://schemas.microsoft.com/office/drawing/2014/main" id="{403CDFFC-55FA-EAE4-CE20-E8237813A6BE}"/>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Watering pot with solid fill">
              <a:extLst>
                <a:ext uri="{FF2B5EF4-FFF2-40B4-BE49-F238E27FC236}">
                  <a16:creationId xmlns:a16="http://schemas.microsoft.com/office/drawing/2014/main" id="{246CDC73-ADA1-13D0-6B94-E7638AD6E3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bwMode="auto">
            <a:xfrm>
              <a:off x="11538376" y="3960000"/>
              <a:ext cx="523638" cy="523638"/>
            </a:xfrm>
            <a:prstGeom prst="rect">
              <a:avLst/>
            </a:prstGeom>
          </p:spPr>
        </p:pic>
      </p:grpSp>
      <p:grpSp>
        <p:nvGrpSpPr>
          <p:cNvPr id="29" name="Group 28">
            <a:extLst>
              <a:ext uri="{FF2B5EF4-FFF2-40B4-BE49-F238E27FC236}">
                <a16:creationId xmlns:a16="http://schemas.microsoft.com/office/drawing/2014/main" id="{B71851CF-9B0F-9B93-87B5-B94BABC7CFF1}"/>
              </a:ext>
            </a:extLst>
          </p:cNvPr>
          <p:cNvGrpSpPr/>
          <p:nvPr/>
        </p:nvGrpSpPr>
        <p:grpSpPr>
          <a:xfrm>
            <a:off x="8592751" y="1645214"/>
            <a:ext cx="504000" cy="512002"/>
            <a:chOff x="11556000" y="1944000"/>
            <a:chExt cx="504000" cy="512002"/>
          </a:xfrm>
        </p:grpSpPr>
        <p:sp>
          <p:nvSpPr>
            <p:cNvPr id="30" name="Rectangle 29">
              <a:extLst>
                <a:ext uri="{FF2B5EF4-FFF2-40B4-BE49-F238E27FC236}">
                  <a16:creationId xmlns:a16="http://schemas.microsoft.com/office/drawing/2014/main" id="{A41AAA61-030F-4D6D-2CC5-0D4824A47F43}"/>
                </a:ext>
              </a:extLst>
            </p:cNvPr>
            <p:cNvSpPr/>
            <p:nvPr/>
          </p:nvSpPr>
          <p:spPr bwMode="auto">
            <a:xfrm>
              <a:off x="11556000" y="1944000"/>
              <a:ext cx="504000" cy="504000"/>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685F6D5B-60DD-5AC3-17C7-28D7CFC2265C}"/>
                </a:ext>
              </a:extLst>
            </p:cNvPr>
            <p:cNvGrpSpPr/>
            <p:nvPr/>
          </p:nvGrpSpPr>
          <p:grpSpPr>
            <a:xfrm>
              <a:off x="11620157" y="1961546"/>
              <a:ext cx="353115" cy="494456"/>
              <a:chOff x="11647541" y="2425234"/>
              <a:chExt cx="353115" cy="494456"/>
            </a:xfrm>
          </p:grpSpPr>
          <p:pic>
            <p:nvPicPr>
              <p:cNvPr id="32" name="Graphic 31" descr="Graffiti Spray with solid fill">
                <a:extLst>
                  <a:ext uri="{FF2B5EF4-FFF2-40B4-BE49-F238E27FC236}">
                    <a16:creationId xmlns:a16="http://schemas.microsoft.com/office/drawing/2014/main" id="{F822DA29-26B8-6EF8-D10D-7DC520CFBD77}"/>
                  </a:ext>
                </a:extLst>
              </p:cNvPr>
              <p:cNvPicPr>
                <a:picLocks noChangeAspect="1"/>
              </p:cNvPicPr>
              <p:nvPr/>
            </p:nvPicPr>
            <p:blipFill>
              <a:blip r:embed="rId18">
                <a:extLst>
                  <a:ext uri="{96DAC541-7B7A-43D3-8B79-37D633B846F1}">
                    <asvg:svgBlip xmlns:asvg="http://schemas.microsoft.com/office/drawing/2016/SVG/main" r:embed="rId19"/>
                  </a:ext>
                </a:extLst>
              </a:blip>
              <a:srcRect l="1" r="30556"/>
              <a:stretch/>
            </p:blipFill>
            <p:spPr>
              <a:xfrm>
                <a:off x="11647541" y="2425234"/>
                <a:ext cx="343368" cy="494456"/>
              </a:xfrm>
              <a:prstGeom prst="rect">
                <a:avLst/>
              </a:prstGeom>
            </p:spPr>
          </p:pic>
          <p:sp>
            <p:nvSpPr>
              <p:cNvPr id="33" name="Rectangle 32">
                <a:extLst>
                  <a:ext uri="{FF2B5EF4-FFF2-40B4-BE49-F238E27FC236}">
                    <a16:creationId xmlns:a16="http://schemas.microsoft.com/office/drawing/2014/main" id="{3CF8BF69-6360-B89F-D8A0-7A6BFF627377}"/>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4" name="Group 33">
            <a:extLst>
              <a:ext uri="{FF2B5EF4-FFF2-40B4-BE49-F238E27FC236}">
                <a16:creationId xmlns:a16="http://schemas.microsoft.com/office/drawing/2014/main" id="{35DEE7C1-E2BB-FDFD-ED0A-4CA0F650E9F4}"/>
              </a:ext>
            </a:extLst>
          </p:cNvPr>
          <p:cNvGrpSpPr/>
          <p:nvPr/>
        </p:nvGrpSpPr>
        <p:grpSpPr>
          <a:xfrm>
            <a:off x="7542634" y="4653136"/>
            <a:ext cx="557255" cy="509485"/>
            <a:chOff x="11527099" y="4968000"/>
            <a:chExt cx="557255" cy="509485"/>
          </a:xfrm>
        </p:grpSpPr>
        <p:sp>
          <p:nvSpPr>
            <p:cNvPr id="35" name="Rectangle 34">
              <a:extLst>
                <a:ext uri="{FF2B5EF4-FFF2-40B4-BE49-F238E27FC236}">
                  <a16:creationId xmlns:a16="http://schemas.microsoft.com/office/drawing/2014/main" id="{95ADB876-0253-585F-6774-76BF27E73BF9}"/>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2E276E83-89D7-283F-F80E-2C54ADD68ECF}"/>
                </a:ext>
              </a:extLst>
            </p:cNvPr>
            <p:cNvGrpSpPr/>
            <p:nvPr/>
          </p:nvGrpSpPr>
          <p:grpSpPr>
            <a:xfrm>
              <a:off x="11527099" y="4971600"/>
              <a:ext cx="557255" cy="505885"/>
              <a:chOff x="11565208" y="2917737"/>
              <a:chExt cx="557255" cy="505885"/>
            </a:xfrm>
          </p:grpSpPr>
          <p:pic>
            <p:nvPicPr>
              <p:cNvPr id="37" name="Graphic 36" descr="Agriculture with solid fill">
                <a:extLst>
                  <a:ext uri="{FF2B5EF4-FFF2-40B4-BE49-F238E27FC236}">
                    <a16:creationId xmlns:a16="http://schemas.microsoft.com/office/drawing/2014/main" id="{01D02D50-37CF-E901-AD6D-E7ECF68A97BA}"/>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t="29071"/>
              <a:stretch/>
            </p:blipFill>
            <p:spPr>
              <a:xfrm>
                <a:off x="11582164" y="2919285"/>
                <a:ext cx="540299" cy="383232"/>
              </a:xfrm>
              <a:prstGeom prst="rect">
                <a:avLst/>
              </a:prstGeom>
            </p:spPr>
          </p:pic>
          <p:pic>
            <p:nvPicPr>
              <p:cNvPr id="38" name="Graphic 37" descr="Waterfall scene with solid fill">
                <a:extLst>
                  <a:ext uri="{FF2B5EF4-FFF2-40B4-BE49-F238E27FC236}">
                    <a16:creationId xmlns:a16="http://schemas.microsoft.com/office/drawing/2014/main" id="{38375E9E-9F67-CED1-C605-EECFB8682C2C}"/>
                  </a:ext>
                </a:extLst>
              </p:cNvPr>
              <p:cNvPicPr>
                <a:picLocks noChangeAspect="1"/>
              </p:cNvPicPr>
              <p:nvPr/>
            </p:nvPicPr>
            <p:blipFill rotWithShape="1">
              <a:blip r:embed="rId22">
                <a:extLst>
                  <a:ext uri="{96DAC541-7B7A-43D3-8B79-37D633B846F1}">
                    <asvg:svgBlip xmlns:asvg="http://schemas.microsoft.com/office/drawing/2016/SVG/main" r:embed="rId23"/>
                  </a:ext>
                </a:extLst>
              </a:blip>
              <a:srcRect t="69146" r="7899"/>
              <a:stretch/>
            </p:blipFill>
            <p:spPr>
              <a:xfrm>
                <a:off x="11565208" y="3245098"/>
                <a:ext cx="532901" cy="178524"/>
              </a:xfrm>
              <a:prstGeom prst="rect">
                <a:avLst/>
              </a:prstGeom>
            </p:spPr>
          </p:pic>
          <p:sp>
            <p:nvSpPr>
              <p:cNvPr id="39" name="Rectangle 38">
                <a:extLst>
                  <a:ext uri="{FF2B5EF4-FFF2-40B4-BE49-F238E27FC236}">
                    <a16:creationId xmlns:a16="http://schemas.microsoft.com/office/drawing/2014/main" id="{6CEBB7D0-57D8-D861-C2AA-2BEA076884C1}"/>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grpSp>
        <p:nvGrpSpPr>
          <p:cNvPr id="46" name="Group 45">
            <a:extLst>
              <a:ext uri="{FF2B5EF4-FFF2-40B4-BE49-F238E27FC236}">
                <a16:creationId xmlns:a16="http://schemas.microsoft.com/office/drawing/2014/main" id="{A51D8BCD-CBAE-523E-10CA-FEADE506D59D}"/>
              </a:ext>
            </a:extLst>
          </p:cNvPr>
          <p:cNvGrpSpPr/>
          <p:nvPr/>
        </p:nvGrpSpPr>
        <p:grpSpPr>
          <a:xfrm>
            <a:off x="5303912" y="3186810"/>
            <a:ext cx="535917" cy="546163"/>
            <a:chOff x="11540041" y="2952000"/>
            <a:chExt cx="535917" cy="546163"/>
          </a:xfrm>
        </p:grpSpPr>
        <p:sp>
          <p:nvSpPr>
            <p:cNvPr id="47" name="Rectangle 46">
              <a:extLst>
                <a:ext uri="{FF2B5EF4-FFF2-40B4-BE49-F238E27FC236}">
                  <a16:creationId xmlns:a16="http://schemas.microsoft.com/office/drawing/2014/main" id="{44312904-8EDA-66C1-2107-5923FD55021F}"/>
                </a:ext>
              </a:extLst>
            </p:cNvPr>
            <p:cNvSpPr/>
            <p:nvPr/>
          </p:nvSpPr>
          <p:spPr bwMode="auto">
            <a:xfrm>
              <a:off x="11556000" y="2952000"/>
              <a:ext cx="504000" cy="504000"/>
            </a:xfrm>
            <a:prstGeom prst="rect">
              <a:avLst/>
            </a:prstGeom>
            <a:ln w="63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8" name="Graphic 47" descr="Antarctica with solid fill">
              <a:extLst>
                <a:ext uri="{FF2B5EF4-FFF2-40B4-BE49-F238E27FC236}">
                  <a16:creationId xmlns:a16="http://schemas.microsoft.com/office/drawing/2014/main" id="{5817C48A-6063-0969-C52B-38B034BEDA9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540041" y="2962246"/>
              <a:ext cx="535917" cy="535917"/>
            </a:xfrm>
            <a:prstGeom prst="rect">
              <a:avLst/>
            </a:prstGeom>
          </p:spPr>
        </p:pic>
        <p:sp>
          <p:nvSpPr>
            <p:cNvPr id="49" name="Oval 48">
              <a:extLst>
                <a:ext uri="{FF2B5EF4-FFF2-40B4-BE49-F238E27FC236}">
                  <a16:creationId xmlns:a16="http://schemas.microsoft.com/office/drawing/2014/main" id="{C628487A-9286-87AC-20A8-1826846B4910}"/>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A50BB16B-D294-05DD-FED7-21C3B1E73FB7}"/>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51" name="Group 50">
            <a:extLst>
              <a:ext uri="{FF2B5EF4-FFF2-40B4-BE49-F238E27FC236}">
                <a16:creationId xmlns:a16="http://schemas.microsoft.com/office/drawing/2014/main" id="{87562EE7-82DA-1690-E878-30FAF1692377}"/>
              </a:ext>
            </a:extLst>
          </p:cNvPr>
          <p:cNvGrpSpPr/>
          <p:nvPr/>
        </p:nvGrpSpPr>
        <p:grpSpPr>
          <a:xfrm>
            <a:off x="5671231" y="3932410"/>
            <a:ext cx="576346" cy="504000"/>
            <a:chOff x="11521764" y="3456000"/>
            <a:chExt cx="576346" cy="504000"/>
          </a:xfrm>
        </p:grpSpPr>
        <p:sp>
          <p:nvSpPr>
            <p:cNvPr id="52" name="Rectangle 51">
              <a:extLst>
                <a:ext uri="{FF2B5EF4-FFF2-40B4-BE49-F238E27FC236}">
                  <a16:creationId xmlns:a16="http://schemas.microsoft.com/office/drawing/2014/main" id="{5F923B5A-229A-48CE-8F5E-B440618F0249}"/>
                </a:ext>
              </a:extLst>
            </p:cNvPr>
            <p:cNvSpPr/>
            <p:nvPr/>
          </p:nvSpPr>
          <p:spPr bwMode="auto">
            <a:xfrm>
              <a:off x="11556000" y="3456000"/>
              <a:ext cx="504000" cy="504000"/>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Graphic 52" descr="Wave with solid fill">
              <a:extLst>
                <a:ext uri="{FF2B5EF4-FFF2-40B4-BE49-F238E27FC236}">
                  <a16:creationId xmlns:a16="http://schemas.microsoft.com/office/drawing/2014/main" id="{8330FBB4-861D-812C-6DEE-C91B4A3ED5C4}"/>
                </a:ext>
              </a:extLst>
            </p:cNvPr>
            <p:cNvPicPr>
              <a:picLocks noChangeAspect="1"/>
            </p:cNvPicPr>
            <p:nvPr/>
          </p:nvPicPr>
          <p:blipFill rotWithShape="1">
            <a:blip r:embed="rId26">
              <a:extLst>
                <a:ext uri="{96DAC541-7B7A-43D3-8B79-37D633B846F1}">
                  <asvg:svgBlip xmlns:asvg="http://schemas.microsoft.com/office/drawing/2016/SVG/main" r:embed="rId27"/>
                </a:ext>
              </a:extLst>
            </a:blip>
            <a:srcRect b="15492"/>
            <a:stretch/>
          </p:blipFill>
          <p:spPr>
            <a:xfrm>
              <a:off x="11521764" y="3466800"/>
              <a:ext cx="576346" cy="487059"/>
            </a:xfrm>
            <a:prstGeom prst="rect">
              <a:avLst/>
            </a:prstGeom>
          </p:spPr>
        </p:pic>
        <p:sp>
          <p:nvSpPr>
            <p:cNvPr id="54" name="TextBox 53">
              <a:extLst>
                <a:ext uri="{FF2B5EF4-FFF2-40B4-BE49-F238E27FC236}">
                  <a16:creationId xmlns:a16="http://schemas.microsoft.com/office/drawing/2014/main" id="{7D5F9FDD-A79F-7E3A-7010-814AFFDBD376}"/>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grpSp>
        <p:nvGrpSpPr>
          <p:cNvPr id="60" name="Group 59">
            <a:extLst>
              <a:ext uri="{FF2B5EF4-FFF2-40B4-BE49-F238E27FC236}">
                <a16:creationId xmlns:a16="http://schemas.microsoft.com/office/drawing/2014/main" id="{81B69352-9AB8-A8E2-AE37-A00D7FAE371C}"/>
              </a:ext>
            </a:extLst>
          </p:cNvPr>
          <p:cNvGrpSpPr/>
          <p:nvPr/>
        </p:nvGrpSpPr>
        <p:grpSpPr>
          <a:xfrm>
            <a:off x="8544272" y="3918012"/>
            <a:ext cx="532658" cy="508255"/>
            <a:chOff x="10327064" y="3830167"/>
            <a:chExt cx="532658" cy="508255"/>
          </a:xfrm>
        </p:grpSpPr>
        <p:sp>
          <p:nvSpPr>
            <p:cNvPr id="18" name="Rectangle 17">
              <a:extLst>
                <a:ext uri="{FF2B5EF4-FFF2-40B4-BE49-F238E27FC236}">
                  <a16:creationId xmlns:a16="http://schemas.microsoft.com/office/drawing/2014/main" id="{147DB2DF-2049-DAA2-C7A2-BFD4C4A82472}"/>
                </a:ext>
              </a:extLst>
            </p:cNvPr>
            <p:cNvSpPr/>
            <p:nvPr/>
          </p:nvSpPr>
          <p:spPr bwMode="auto">
            <a:xfrm>
              <a:off x="10340871" y="3830167"/>
              <a:ext cx="502098" cy="504000"/>
            </a:xfrm>
            <a:prstGeom prst="rect">
              <a:avLst/>
            </a:prstGeom>
            <a:ln w="63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Farm scene with solid fill">
              <a:extLst>
                <a:ext uri="{FF2B5EF4-FFF2-40B4-BE49-F238E27FC236}">
                  <a16:creationId xmlns:a16="http://schemas.microsoft.com/office/drawing/2014/main" id="{10876C42-D42A-1D4C-4DCC-286DB52EA73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bwMode="auto">
            <a:xfrm>
              <a:off x="10489826" y="3946884"/>
              <a:ext cx="369896" cy="368421"/>
            </a:xfrm>
            <a:prstGeom prst="rect">
              <a:avLst/>
            </a:prstGeom>
          </p:spPr>
        </p:pic>
        <p:sp>
          <p:nvSpPr>
            <p:cNvPr id="41" name="Oval 40">
              <a:extLst>
                <a:ext uri="{FF2B5EF4-FFF2-40B4-BE49-F238E27FC236}">
                  <a16:creationId xmlns:a16="http://schemas.microsoft.com/office/drawing/2014/main" id="{09F7E313-E16E-8BD0-F960-61ACC8432417}"/>
                </a:ext>
              </a:extLst>
            </p:cNvPr>
            <p:cNvSpPr/>
            <p:nvPr/>
          </p:nvSpPr>
          <p:spPr bwMode="auto">
            <a:xfrm>
              <a:off x="10507462" y="4131095"/>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Triangle 41">
              <a:extLst>
                <a:ext uri="{FF2B5EF4-FFF2-40B4-BE49-F238E27FC236}">
                  <a16:creationId xmlns:a16="http://schemas.microsoft.com/office/drawing/2014/main" id="{63024FA2-BE24-C7C3-69E4-9FE5893B3C5B}"/>
                </a:ext>
              </a:extLst>
            </p:cNvPr>
            <p:cNvSpPr/>
            <p:nvPr/>
          </p:nvSpPr>
          <p:spPr bwMode="auto">
            <a:xfrm>
              <a:off x="10507463" y="4136539"/>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6E1B2AB0-9FE9-4ECE-ECBD-B68C318DA1AA}"/>
                </a:ext>
              </a:extLst>
            </p:cNvPr>
            <p:cNvSpPr/>
            <p:nvPr/>
          </p:nvSpPr>
          <p:spPr bwMode="auto">
            <a:xfrm rot="20169272">
              <a:off x="10562764" y="4164187"/>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8E6264E-C66D-BAB1-4850-FC4865F01B41}"/>
                </a:ext>
              </a:extLst>
            </p:cNvPr>
            <p:cNvSpPr/>
            <p:nvPr/>
          </p:nvSpPr>
          <p:spPr bwMode="auto">
            <a:xfrm>
              <a:off x="10489826" y="3970001"/>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Crops with solid fill">
              <a:extLst>
                <a:ext uri="{FF2B5EF4-FFF2-40B4-BE49-F238E27FC236}">
                  <a16:creationId xmlns:a16="http://schemas.microsoft.com/office/drawing/2014/main" id="{047669FD-F4B1-E3C5-E02F-CE2886DE99F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bwMode="auto">
            <a:xfrm>
              <a:off x="10327064" y="4034887"/>
              <a:ext cx="264605" cy="264605"/>
            </a:xfrm>
            <a:prstGeom prst="rect">
              <a:avLst/>
            </a:prstGeom>
          </p:spPr>
        </p:pic>
        <p:sp>
          <p:nvSpPr>
            <p:cNvPr id="55" name="Rectangle 54">
              <a:extLst>
                <a:ext uri="{FF2B5EF4-FFF2-40B4-BE49-F238E27FC236}">
                  <a16:creationId xmlns:a16="http://schemas.microsoft.com/office/drawing/2014/main" id="{57FB5BC3-5ECE-BE7E-E05C-A290CF52CDBC}"/>
                </a:ext>
              </a:extLst>
            </p:cNvPr>
            <p:cNvSpPr/>
            <p:nvPr/>
          </p:nvSpPr>
          <p:spPr bwMode="auto">
            <a:xfrm>
              <a:off x="10340870" y="4257624"/>
              <a:ext cx="499307" cy="80798"/>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AC1F170A-F4AA-98DF-9367-546A50C8A022}"/>
              </a:ext>
            </a:extLst>
          </p:cNvPr>
          <p:cNvGrpSpPr/>
          <p:nvPr/>
        </p:nvGrpSpPr>
        <p:grpSpPr>
          <a:xfrm>
            <a:off x="6776510" y="945980"/>
            <a:ext cx="504000" cy="504000"/>
            <a:chOff x="11556000" y="1440000"/>
            <a:chExt cx="504000" cy="504000"/>
          </a:xfrm>
        </p:grpSpPr>
        <p:sp>
          <p:nvSpPr>
            <p:cNvPr id="58" name="Rectangle 57">
              <a:extLst>
                <a:ext uri="{FF2B5EF4-FFF2-40B4-BE49-F238E27FC236}">
                  <a16:creationId xmlns:a16="http://schemas.microsoft.com/office/drawing/2014/main" id="{04C262A7-C5C2-5AAA-C147-1801D8949F7D}"/>
                </a:ext>
              </a:extLst>
            </p:cNvPr>
            <p:cNvSpPr/>
            <p:nvPr/>
          </p:nvSpPr>
          <p:spPr bwMode="auto">
            <a:xfrm>
              <a:off x="11556000" y="1440000"/>
              <a:ext cx="504000" cy="504000"/>
            </a:xfrm>
            <a:prstGeom prst="rect">
              <a:avLst/>
            </a:prstGeom>
            <a:ln w="63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59" name="Graphic 58" descr="High temperature outline">
              <a:extLst>
                <a:ext uri="{FF2B5EF4-FFF2-40B4-BE49-F238E27FC236}">
                  <a16:creationId xmlns:a16="http://schemas.microsoft.com/office/drawing/2014/main" id="{4CCBF3CF-2B4D-7502-BEBD-46EE1C088B6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1581200" y="1474011"/>
              <a:ext cx="451927" cy="451927"/>
            </a:xfrm>
            <a:prstGeom prst="rect">
              <a:avLst/>
            </a:prstGeom>
          </p:spPr>
        </p:pic>
      </p:grpSp>
      <p:sp>
        <p:nvSpPr>
          <p:cNvPr id="61" name="Oval 60">
            <a:hlinkHover r:id="rId34" action="ppaction://hlinksldjump"/>
            <a:extLst>
              <a:ext uri="{FF2B5EF4-FFF2-40B4-BE49-F238E27FC236}">
                <a16:creationId xmlns:a16="http://schemas.microsoft.com/office/drawing/2014/main" id="{3CDD7E97-1057-E45A-3BB6-C189813AAA85}"/>
              </a:ext>
            </a:extLst>
          </p:cNvPr>
          <p:cNvSpPr/>
          <p:nvPr/>
        </p:nvSpPr>
        <p:spPr>
          <a:xfrm>
            <a:off x="6674621" y="842021"/>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hlinkHover r:id="rId35" action="ppaction://hlinksldjump"/>
            <a:extLst>
              <a:ext uri="{FF2B5EF4-FFF2-40B4-BE49-F238E27FC236}">
                <a16:creationId xmlns:a16="http://schemas.microsoft.com/office/drawing/2014/main" id="{B5B2BFCF-1BE7-6D1A-F2CD-54411BBA0AC6}"/>
              </a:ext>
            </a:extLst>
          </p:cNvPr>
          <p:cNvSpPr/>
          <p:nvPr/>
        </p:nvSpPr>
        <p:spPr bwMode="auto">
          <a:xfrm>
            <a:off x="7787409" y="1018520"/>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hlinkHover r:id="rId36" action="ppaction://hlinksldjump"/>
            <a:extLst>
              <a:ext uri="{FF2B5EF4-FFF2-40B4-BE49-F238E27FC236}">
                <a16:creationId xmlns:a16="http://schemas.microsoft.com/office/drawing/2014/main" id="{370A93F6-3AE4-C090-0D8D-CB17C083B1D6}"/>
              </a:ext>
            </a:extLst>
          </p:cNvPr>
          <p:cNvSpPr/>
          <p:nvPr/>
        </p:nvSpPr>
        <p:spPr bwMode="auto">
          <a:xfrm>
            <a:off x="8484249" y="1529395"/>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hlinkHover r:id="rId37" action="ppaction://hlinksldjump"/>
            <a:extLst>
              <a:ext uri="{FF2B5EF4-FFF2-40B4-BE49-F238E27FC236}">
                <a16:creationId xmlns:a16="http://schemas.microsoft.com/office/drawing/2014/main" id="{88F499B0-6E3D-0A47-6325-0B217F17A136}"/>
              </a:ext>
            </a:extLst>
          </p:cNvPr>
          <p:cNvSpPr/>
          <p:nvPr/>
        </p:nvSpPr>
        <p:spPr bwMode="auto">
          <a:xfrm>
            <a:off x="8884347" y="2650096"/>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hlinkHover r:id="rId38" action="ppaction://hlinksldjump"/>
            <a:extLst>
              <a:ext uri="{FF2B5EF4-FFF2-40B4-BE49-F238E27FC236}">
                <a16:creationId xmlns:a16="http://schemas.microsoft.com/office/drawing/2014/main" id="{B087A05B-63C2-AF77-E25F-4B86E7CA3727}"/>
              </a:ext>
            </a:extLst>
          </p:cNvPr>
          <p:cNvSpPr/>
          <p:nvPr/>
        </p:nvSpPr>
        <p:spPr bwMode="auto">
          <a:xfrm>
            <a:off x="8460773" y="3830792"/>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hlinkHover r:id="rId39" action="ppaction://hlinksldjump"/>
            <a:extLst>
              <a:ext uri="{FF2B5EF4-FFF2-40B4-BE49-F238E27FC236}">
                <a16:creationId xmlns:a16="http://schemas.microsoft.com/office/drawing/2014/main" id="{A80F1F34-6FC5-1B69-AF14-0ED8BAF50258}"/>
              </a:ext>
            </a:extLst>
          </p:cNvPr>
          <p:cNvSpPr/>
          <p:nvPr/>
        </p:nvSpPr>
        <p:spPr bwMode="auto">
          <a:xfrm>
            <a:off x="7480228" y="4537317"/>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hlinkHover r:id="rId40" action="ppaction://hlinksldjump"/>
            <a:extLst>
              <a:ext uri="{FF2B5EF4-FFF2-40B4-BE49-F238E27FC236}">
                <a16:creationId xmlns:a16="http://schemas.microsoft.com/office/drawing/2014/main" id="{9A6865F7-0507-1C9E-F52B-7F3A6DCCE1BF}"/>
              </a:ext>
            </a:extLst>
          </p:cNvPr>
          <p:cNvSpPr/>
          <p:nvPr/>
        </p:nvSpPr>
        <p:spPr bwMode="auto">
          <a:xfrm>
            <a:off x="5611058" y="3816591"/>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hlinkHover r:id="rId41" action="ppaction://hlinksldjump"/>
            <a:extLst>
              <a:ext uri="{FF2B5EF4-FFF2-40B4-BE49-F238E27FC236}">
                <a16:creationId xmlns:a16="http://schemas.microsoft.com/office/drawing/2014/main" id="{77079348-0BB0-5FCD-91AC-B5D2F5311FA4}"/>
              </a:ext>
            </a:extLst>
          </p:cNvPr>
          <p:cNvSpPr/>
          <p:nvPr/>
        </p:nvSpPr>
        <p:spPr bwMode="auto">
          <a:xfrm>
            <a:off x="5221830" y="3041409"/>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hlinkHover r:id="rId42" action="ppaction://hlinksldjump"/>
            <a:extLst>
              <a:ext uri="{FF2B5EF4-FFF2-40B4-BE49-F238E27FC236}">
                <a16:creationId xmlns:a16="http://schemas.microsoft.com/office/drawing/2014/main" id="{585AF396-F80F-78B4-6E35-0D2A1446CFB8}"/>
              </a:ext>
            </a:extLst>
          </p:cNvPr>
          <p:cNvSpPr/>
          <p:nvPr/>
        </p:nvSpPr>
        <p:spPr bwMode="auto">
          <a:xfrm>
            <a:off x="5420599" y="1836893"/>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F805507-CCC8-568C-818D-509738613DA7}"/>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F49AA53D-0626-6849-A2C7-4C3C336F54F0}"/>
              </a:ext>
            </a:extLst>
          </p:cNvPr>
          <p:cNvSpPr>
            <a:spLocks noGrp="1"/>
          </p:cNvSpPr>
          <p:nvPr>
            <p:ph type="body" sz="quarter" idx="10"/>
          </p:nvPr>
        </p:nvSpPr>
        <p:spPr bwMode="auto">
          <a:xfrm>
            <a:off x="357188" y="1454400"/>
            <a:ext cx="4115674" cy="4350864"/>
          </a:xfrm>
        </p:spPr>
        <p:txBody>
          <a:bodyPr/>
          <a:lstStyle/>
          <a:p>
            <a:pPr lvl="0" algn="just">
              <a:defRPr/>
            </a:pPr>
            <a:r>
              <a:rPr lang="en-US" dirty="0"/>
              <a:t>The climate change planetary boundary is measured by </a:t>
            </a:r>
            <a:r>
              <a:rPr lang="en-GB" dirty="0"/>
              <a:t>CO</a:t>
            </a:r>
            <a:r>
              <a:rPr lang="en-GB" baseline="-25000" dirty="0"/>
              <a:t>2 </a:t>
            </a:r>
            <a:r>
              <a:rPr lang="en-US" dirty="0"/>
              <a:t>concentration and the change to the atmosphere’s heat energy flows (radiative forcing).</a:t>
            </a:r>
          </a:p>
        </p:txBody>
      </p:sp>
      <p:sp>
        <p:nvSpPr>
          <p:cNvPr id="19" name="TextBox 18">
            <a:extLst>
              <a:ext uri="{FF2B5EF4-FFF2-40B4-BE49-F238E27FC236}">
                <a16:creationId xmlns:a16="http://schemas.microsoft.com/office/drawing/2014/main" id="{16545FB5-0FCB-4DFA-B8C9-0DD21A1C6797}"/>
              </a:ext>
            </a:extLst>
          </p:cNvPr>
          <p:cNvSpPr txBox="1"/>
          <p:nvPr/>
        </p:nvSpPr>
        <p:spPr>
          <a:xfrm>
            <a:off x="1008000" y="3995772"/>
            <a:ext cx="1125629" cy="369332"/>
          </a:xfrm>
          <a:prstGeom prst="rect">
            <a:avLst/>
          </a:prstGeom>
          <a:noFill/>
        </p:spPr>
        <p:txBody>
          <a:bodyPr wrap="none" rtlCol="0">
            <a:spAutoFit/>
          </a:bodyPr>
          <a:lstStyle/>
          <a:p>
            <a:r>
              <a:rPr lang="en-GB" dirty="0"/>
              <a:t>350 ppm</a:t>
            </a:r>
          </a:p>
        </p:txBody>
      </p:sp>
      <p:sp>
        <p:nvSpPr>
          <p:cNvPr id="20" name="TextBox 19">
            <a:extLst>
              <a:ext uri="{FF2B5EF4-FFF2-40B4-BE49-F238E27FC236}">
                <a16:creationId xmlns:a16="http://schemas.microsoft.com/office/drawing/2014/main" id="{E92AFE32-373D-4F46-8E68-B2097EC1B864}"/>
              </a:ext>
            </a:extLst>
          </p:cNvPr>
          <p:cNvSpPr txBox="1"/>
          <p:nvPr/>
        </p:nvSpPr>
        <p:spPr bwMode="auto">
          <a:xfrm>
            <a:off x="1008000" y="3645024"/>
            <a:ext cx="1125629" cy="369332"/>
          </a:xfrm>
          <a:prstGeom prst="rect">
            <a:avLst/>
          </a:prstGeom>
          <a:noFill/>
        </p:spPr>
        <p:txBody>
          <a:bodyPr wrap="none" rtlCol="0">
            <a:spAutoFit/>
          </a:bodyPr>
          <a:lstStyle/>
          <a:p>
            <a:r>
              <a:rPr lang="en-GB" dirty="0"/>
              <a:t>417 ppm</a:t>
            </a:r>
          </a:p>
        </p:txBody>
      </p:sp>
      <p:grpSp>
        <p:nvGrpSpPr>
          <p:cNvPr id="30" name="Group 29">
            <a:extLst>
              <a:ext uri="{FF2B5EF4-FFF2-40B4-BE49-F238E27FC236}">
                <a16:creationId xmlns:a16="http://schemas.microsoft.com/office/drawing/2014/main" id="{38185B07-8C61-409D-B43B-1E066ED91A3B}"/>
              </a:ext>
            </a:extLst>
          </p:cNvPr>
          <p:cNvGrpSpPr/>
          <p:nvPr/>
        </p:nvGrpSpPr>
        <p:grpSpPr>
          <a:xfrm>
            <a:off x="648000" y="3816000"/>
            <a:ext cx="360000" cy="2160000"/>
            <a:chOff x="10800000" y="2160000"/>
            <a:chExt cx="360000" cy="1501200"/>
          </a:xfrm>
        </p:grpSpPr>
        <p:sp>
          <p:nvSpPr>
            <p:cNvPr id="4" name="Rectangle 3">
              <a:extLst>
                <a:ext uri="{FF2B5EF4-FFF2-40B4-BE49-F238E27FC236}">
                  <a16:creationId xmlns:a16="http://schemas.microsoft.com/office/drawing/2014/main" id="{48BEA682-FCBA-4B23-B928-F4F6965AFBCC}"/>
                </a:ext>
              </a:extLst>
            </p:cNvPr>
            <p:cNvSpPr/>
            <p:nvPr/>
          </p:nvSpPr>
          <p:spPr>
            <a:xfrm>
              <a:off x="10800000" y="2401200"/>
              <a:ext cx="288000" cy="1260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285A382-C0B0-443C-AB08-A9254E381253}"/>
                </a:ext>
              </a:extLst>
            </p:cNvPr>
            <p:cNvSpPr/>
            <p:nvPr/>
          </p:nvSpPr>
          <p:spPr bwMode="auto">
            <a:xfrm>
              <a:off x="10800000" y="2160000"/>
              <a:ext cx="288000" cy="241200"/>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E043D526-338D-4A66-A3DF-C4B46DD71C0C}"/>
                </a:ext>
              </a:extLst>
            </p:cNvPr>
            <p:cNvCxnSpPr/>
            <p:nvPr/>
          </p:nvCxnSpPr>
          <p:spPr>
            <a:xfrm>
              <a:off x="10800000" y="2401200"/>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EF7901-AFFE-4284-88D2-1B844CEF4A3F}"/>
                </a:ext>
              </a:extLst>
            </p:cNvPr>
            <p:cNvCxnSpPr/>
            <p:nvPr/>
          </p:nvCxnSpPr>
          <p:spPr bwMode="auto">
            <a:xfrm>
              <a:off x="10800000" y="216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3FA58F7B-03EE-4BDD-835A-CF8FB15083E5}"/>
              </a:ext>
            </a:extLst>
          </p:cNvPr>
          <p:cNvSpPr txBox="1"/>
          <p:nvPr/>
        </p:nvSpPr>
        <p:spPr bwMode="auto">
          <a:xfrm>
            <a:off x="3061167" y="5075892"/>
            <a:ext cx="1172116" cy="369332"/>
          </a:xfrm>
          <a:prstGeom prst="rect">
            <a:avLst/>
          </a:prstGeom>
          <a:noFill/>
        </p:spPr>
        <p:txBody>
          <a:bodyPr wrap="none" rtlCol="0">
            <a:spAutoFit/>
          </a:bodyPr>
          <a:lstStyle/>
          <a:p>
            <a:r>
              <a:rPr lang="en-GB" dirty="0"/>
              <a:t>+1 W/m</a:t>
            </a:r>
            <a:r>
              <a:rPr lang="en-GB" baseline="30000" dirty="0"/>
              <a:t>2</a:t>
            </a:r>
            <a:r>
              <a:rPr lang="en-GB" dirty="0"/>
              <a:t> </a:t>
            </a:r>
          </a:p>
        </p:txBody>
      </p:sp>
      <p:sp>
        <p:nvSpPr>
          <p:cNvPr id="27" name="TextBox 26">
            <a:extLst>
              <a:ext uri="{FF2B5EF4-FFF2-40B4-BE49-F238E27FC236}">
                <a16:creationId xmlns:a16="http://schemas.microsoft.com/office/drawing/2014/main" id="{9E264021-C630-4762-BC73-E55589390FB0}"/>
              </a:ext>
            </a:extLst>
          </p:cNvPr>
          <p:cNvSpPr txBox="1"/>
          <p:nvPr/>
        </p:nvSpPr>
        <p:spPr bwMode="auto">
          <a:xfrm>
            <a:off x="3061167" y="3645024"/>
            <a:ext cx="1361270" cy="369332"/>
          </a:xfrm>
          <a:prstGeom prst="rect">
            <a:avLst/>
          </a:prstGeom>
          <a:noFill/>
        </p:spPr>
        <p:txBody>
          <a:bodyPr wrap="none" rtlCol="0">
            <a:spAutoFit/>
          </a:bodyPr>
          <a:lstStyle/>
          <a:p>
            <a:r>
              <a:rPr lang="en-GB" dirty="0"/>
              <a:t>+2.9 W/m</a:t>
            </a:r>
            <a:r>
              <a:rPr lang="en-GB" baseline="30000" dirty="0"/>
              <a:t>2</a:t>
            </a:r>
            <a:r>
              <a:rPr lang="en-GB" dirty="0"/>
              <a:t> </a:t>
            </a:r>
          </a:p>
        </p:txBody>
      </p:sp>
      <p:grpSp>
        <p:nvGrpSpPr>
          <p:cNvPr id="31" name="Group 30">
            <a:extLst>
              <a:ext uri="{FF2B5EF4-FFF2-40B4-BE49-F238E27FC236}">
                <a16:creationId xmlns:a16="http://schemas.microsoft.com/office/drawing/2014/main" id="{65856128-BA7C-40AB-982D-533F10344FD1}"/>
              </a:ext>
            </a:extLst>
          </p:cNvPr>
          <p:cNvGrpSpPr/>
          <p:nvPr/>
        </p:nvGrpSpPr>
        <p:grpSpPr>
          <a:xfrm>
            <a:off x="2701167" y="3816004"/>
            <a:ext cx="360000" cy="2160001"/>
            <a:chOff x="10800000" y="4320000"/>
            <a:chExt cx="360000" cy="1044000"/>
          </a:xfrm>
        </p:grpSpPr>
        <p:sp>
          <p:nvSpPr>
            <p:cNvPr id="24" name="Rectangle 23">
              <a:extLst>
                <a:ext uri="{FF2B5EF4-FFF2-40B4-BE49-F238E27FC236}">
                  <a16:creationId xmlns:a16="http://schemas.microsoft.com/office/drawing/2014/main" id="{7E3912EB-8727-4F05-BF2D-72B1BE02CD9B}"/>
                </a:ext>
              </a:extLst>
            </p:cNvPr>
            <p:cNvSpPr/>
            <p:nvPr/>
          </p:nvSpPr>
          <p:spPr bwMode="auto">
            <a:xfrm>
              <a:off x="10800000" y="5004000"/>
              <a:ext cx="288000" cy="360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258D624-FF16-4B4D-B730-ED384AE43FC4}"/>
                </a:ext>
              </a:extLst>
            </p:cNvPr>
            <p:cNvSpPr/>
            <p:nvPr/>
          </p:nvSpPr>
          <p:spPr bwMode="auto">
            <a:xfrm>
              <a:off x="10800000" y="4320000"/>
              <a:ext cx="288000" cy="684000"/>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2DBDAD27-561B-4452-87E2-93833AFBBAF1}"/>
                </a:ext>
              </a:extLst>
            </p:cNvPr>
            <p:cNvCxnSpPr/>
            <p:nvPr/>
          </p:nvCxnSpPr>
          <p:spPr bwMode="auto">
            <a:xfrm>
              <a:off x="10800000" y="5004000"/>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23E704-CCFA-42F4-9C99-8F5D536C5451}"/>
                </a:ext>
              </a:extLst>
            </p:cNvPr>
            <p:cNvCxnSpPr/>
            <p:nvPr/>
          </p:nvCxnSpPr>
          <p:spPr bwMode="auto">
            <a:xfrm>
              <a:off x="10800000" y="432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F435D85F-4380-4806-80A5-17E1BAC29010}"/>
              </a:ext>
            </a:extLst>
          </p:cNvPr>
          <p:cNvSpPr txBox="1"/>
          <p:nvPr/>
        </p:nvSpPr>
        <p:spPr bwMode="auto">
          <a:xfrm rot="16200000">
            <a:off x="-864000" y="4561200"/>
            <a:ext cx="2616809" cy="369332"/>
          </a:xfrm>
          <a:prstGeom prst="rect">
            <a:avLst/>
          </a:prstGeom>
          <a:noFill/>
        </p:spPr>
        <p:txBody>
          <a:bodyPr wrap="square" rtlCol="0">
            <a:spAutoFit/>
          </a:bodyPr>
          <a:lstStyle/>
          <a:p>
            <a:r>
              <a:rPr lang="en-GB" dirty="0"/>
              <a:t>CO</a:t>
            </a:r>
            <a:r>
              <a:rPr lang="en-GB" baseline="-25000" dirty="0"/>
              <a:t>2</a:t>
            </a:r>
            <a:r>
              <a:rPr lang="en-GB" dirty="0"/>
              <a:t> concentration</a:t>
            </a:r>
          </a:p>
        </p:txBody>
      </p:sp>
      <p:sp>
        <p:nvSpPr>
          <p:cNvPr id="33" name="TextBox 32">
            <a:extLst>
              <a:ext uri="{FF2B5EF4-FFF2-40B4-BE49-F238E27FC236}">
                <a16:creationId xmlns:a16="http://schemas.microsoft.com/office/drawing/2014/main" id="{801609B4-9179-4E26-9EBE-7BD078B3315A}"/>
              </a:ext>
            </a:extLst>
          </p:cNvPr>
          <p:cNvSpPr txBox="1"/>
          <p:nvPr/>
        </p:nvSpPr>
        <p:spPr bwMode="auto">
          <a:xfrm rot="16200000">
            <a:off x="1183672" y="4561200"/>
            <a:ext cx="2616810" cy="369332"/>
          </a:xfrm>
          <a:prstGeom prst="rect">
            <a:avLst/>
          </a:prstGeom>
          <a:noFill/>
        </p:spPr>
        <p:txBody>
          <a:bodyPr wrap="square" rtlCol="0">
            <a:spAutoFit/>
          </a:bodyPr>
          <a:lstStyle/>
          <a:p>
            <a:r>
              <a:rPr lang="en-GB" dirty="0"/>
              <a:t>Radiative forcing</a:t>
            </a:r>
          </a:p>
        </p:txBody>
      </p:sp>
      <p:sp>
        <p:nvSpPr>
          <p:cNvPr id="97" name="TextBox 96">
            <a:extLst>
              <a:ext uri="{FF2B5EF4-FFF2-40B4-BE49-F238E27FC236}">
                <a16:creationId xmlns:a16="http://schemas.microsoft.com/office/drawing/2014/main" id="{632D9591-2239-4EF6-8697-8F58C2CAE02A}"/>
              </a:ext>
            </a:extLst>
          </p:cNvPr>
          <p:cNvSpPr txBox="1"/>
          <p:nvPr/>
        </p:nvSpPr>
        <p:spPr bwMode="auto">
          <a:xfrm>
            <a:off x="1134000" y="4355812"/>
            <a:ext cx="1125629" cy="369332"/>
          </a:xfrm>
          <a:prstGeom prst="rect">
            <a:avLst/>
          </a:prstGeom>
          <a:noFill/>
        </p:spPr>
        <p:txBody>
          <a:bodyPr wrap="none" rtlCol="0">
            <a:spAutoFit/>
          </a:bodyPr>
          <a:lstStyle/>
          <a:p>
            <a:r>
              <a:rPr lang="en-GB" dirty="0">
                <a:solidFill>
                  <a:schemeClr val="tx1">
                    <a:lumMod val="60000"/>
                    <a:lumOff val="40000"/>
                  </a:schemeClr>
                </a:solidFill>
              </a:rPr>
              <a:t>280 ppm</a:t>
            </a:r>
          </a:p>
        </p:txBody>
      </p:sp>
      <p:cxnSp>
        <p:nvCxnSpPr>
          <p:cNvPr id="17" name="Straight Arrow Connector 16">
            <a:extLst>
              <a:ext uri="{FF2B5EF4-FFF2-40B4-BE49-F238E27FC236}">
                <a16:creationId xmlns:a16="http://schemas.microsoft.com/office/drawing/2014/main" id="{EB30B09D-7C1A-4993-8D7B-56BB34D77788}"/>
              </a:ext>
            </a:extLst>
          </p:cNvPr>
          <p:cNvCxnSpPr/>
          <p:nvPr/>
        </p:nvCxnSpPr>
        <p:spPr>
          <a:xfrm flipH="1">
            <a:off x="2989167" y="5976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87C59869-AC96-4ECA-8D7F-5B517FA28425}"/>
              </a:ext>
            </a:extLst>
          </p:cNvPr>
          <p:cNvCxnSpPr/>
          <p:nvPr/>
        </p:nvCxnSpPr>
        <p:spPr bwMode="auto">
          <a:xfrm flipH="1">
            <a:off x="936000" y="45252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diagram of different colored circles&#10;&#10;AI-generated content may be incorrect.">
            <a:extLst>
              <a:ext uri="{FF2B5EF4-FFF2-40B4-BE49-F238E27FC236}">
                <a16:creationId xmlns:a16="http://schemas.microsoft.com/office/drawing/2014/main" id="{A3532CE0-2ED5-9175-8CED-3B8DD881BF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a:extLst>
              <a:ext uri="{FF2B5EF4-FFF2-40B4-BE49-F238E27FC236}">
                <a16:creationId xmlns:a16="http://schemas.microsoft.com/office/drawing/2014/main" id="{C9C08CD2-A684-4748-71D3-D6A6CF5CA473}"/>
              </a:ext>
            </a:extLst>
          </p:cNvPr>
          <p:cNvSpPr>
            <a:spLocks noGrp="1"/>
          </p:cNvSpPr>
          <p:nvPr>
            <p:ph type="title"/>
          </p:nvPr>
        </p:nvSpPr>
        <p:spPr bwMode="auto">
          <a:xfrm>
            <a:off x="356420" y="365125"/>
            <a:ext cx="3636521" cy="1070385"/>
          </a:xfrm>
        </p:spPr>
        <p:txBody>
          <a:bodyPr/>
          <a:lstStyle/>
          <a:p>
            <a:pPr>
              <a:defRPr/>
            </a:pPr>
            <a:r>
              <a:rPr lang="de-DE" dirty="0"/>
              <a:t>Climate change</a:t>
            </a:r>
            <a:endParaRPr dirty="0"/>
          </a:p>
        </p:txBody>
      </p:sp>
      <p:sp>
        <p:nvSpPr>
          <p:cNvPr id="34" name="Text Placeholder 13">
            <a:extLst>
              <a:ext uri="{FF2B5EF4-FFF2-40B4-BE49-F238E27FC236}">
                <a16:creationId xmlns:a16="http://schemas.microsoft.com/office/drawing/2014/main" id="{D19BD5EE-43AF-4492-8A23-965E4C0E592D}"/>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99" name="TextBox 98">
            <a:extLst>
              <a:ext uri="{FF2B5EF4-FFF2-40B4-BE49-F238E27FC236}">
                <a16:creationId xmlns:a16="http://schemas.microsoft.com/office/drawing/2014/main" id="{328E33D8-B3FF-419E-92F1-78827ECF6244}"/>
              </a:ext>
            </a:extLst>
          </p:cNvPr>
          <p:cNvSpPr txBox="1"/>
          <p:nvPr/>
        </p:nvSpPr>
        <p:spPr bwMode="auto">
          <a:xfrm>
            <a:off x="3186648" y="5760000"/>
            <a:ext cx="3292889" cy="369332"/>
          </a:xfrm>
          <a:prstGeom prst="rect">
            <a:avLst/>
          </a:prstGeom>
          <a:noFill/>
        </p:spPr>
        <p:txBody>
          <a:bodyPr wrap="none" rtlCol="0">
            <a:spAutoFit/>
          </a:bodyPr>
          <a:lstStyle/>
          <a:p>
            <a:r>
              <a:rPr lang="en-GB" dirty="0">
                <a:solidFill>
                  <a:schemeClr val="tx1">
                    <a:lumMod val="60000"/>
                    <a:lumOff val="40000"/>
                  </a:schemeClr>
                </a:solidFill>
              </a:rPr>
              <a:t>0 W/m</a:t>
            </a:r>
            <a:r>
              <a:rPr lang="en-GB" baseline="30000" dirty="0">
                <a:solidFill>
                  <a:schemeClr val="tx1">
                    <a:lumMod val="60000"/>
                    <a:lumOff val="40000"/>
                  </a:schemeClr>
                </a:solidFill>
              </a:rPr>
              <a:t>2</a:t>
            </a:r>
            <a:r>
              <a:rPr lang="en-GB" dirty="0">
                <a:solidFill>
                  <a:schemeClr val="tx1">
                    <a:lumMod val="60000"/>
                    <a:lumOff val="40000"/>
                  </a:schemeClr>
                </a:solidFill>
              </a:rPr>
              <a:t> (pre-industrial level) </a:t>
            </a:r>
          </a:p>
        </p:txBody>
      </p:sp>
      <p:sp>
        <p:nvSpPr>
          <p:cNvPr id="35" name="Isosceles Triangle 34">
            <a:extLst>
              <a:ext uri="{FF2B5EF4-FFF2-40B4-BE49-F238E27FC236}">
                <a16:creationId xmlns:a16="http://schemas.microsoft.com/office/drawing/2014/main" id="{5CBEA8B7-79B4-A7BA-7472-F6739EE4FA9D}"/>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3100C250-1F91-32C8-B5F9-4287F5066AE6}"/>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2E56D059-0658-F5EC-48DC-2F0C688BAE79}"/>
              </a:ext>
            </a:extLst>
          </p:cNvPr>
          <p:cNvSpPr/>
          <p:nvPr/>
        </p:nvSpPr>
        <p:spPr>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hlinkHover r:id="rId10" action="ppaction://hlinksldjump"/>
            <a:extLst>
              <a:ext uri="{FF2B5EF4-FFF2-40B4-BE49-F238E27FC236}">
                <a16:creationId xmlns:a16="http://schemas.microsoft.com/office/drawing/2014/main" id="{5A343D0F-184F-DB3A-A82D-102D44B6CC9C}"/>
              </a:ext>
            </a:extLst>
          </p:cNvPr>
          <p:cNvSpPr/>
          <p:nvPr/>
        </p:nvSpPr>
        <p:spPr bwMode="auto">
          <a:xfrm>
            <a:off x="6674621" y="842021"/>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40347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1560348-DAEC-43AF-DDE9-90BBF2FF7793}"/>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43F5B21E-7FFB-B031-6E65-F39FB9D51F9E}"/>
              </a:ext>
            </a:extLst>
          </p:cNvPr>
          <p:cNvSpPr>
            <a:spLocks noGrp="1"/>
          </p:cNvSpPr>
          <p:nvPr>
            <p:ph type="body" sz="quarter" idx="10"/>
          </p:nvPr>
        </p:nvSpPr>
        <p:spPr bwMode="auto">
          <a:xfrm>
            <a:off x="357187" y="1454400"/>
            <a:ext cx="3938613" cy="4350864"/>
          </a:xfrm>
        </p:spPr>
        <p:txBody>
          <a:bodyPr/>
          <a:lstStyle/>
          <a:p>
            <a:pPr lvl="0" algn="just">
              <a:defRPr/>
            </a:pPr>
            <a:r>
              <a:rPr lang="en-US" dirty="0"/>
              <a:t>Synthetic (unnatural) chemicals can have unanticipated effects on the environment.</a:t>
            </a:r>
          </a:p>
          <a:p>
            <a:pPr lvl="0" algn="just">
              <a:defRPr/>
            </a:pPr>
            <a:r>
              <a:rPr lang="en-US" dirty="0"/>
              <a:t>The only safe solution is to avoid all pollution.</a:t>
            </a:r>
            <a:endParaRPr dirty="0"/>
          </a:p>
        </p:txBody>
      </p:sp>
      <p:sp>
        <p:nvSpPr>
          <p:cNvPr id="24" name="TextBox 23">
            <a:extLst>
              <a:ext uri="{FF2B5EF4-FFF2-40B4-BE49-F238E27FC236}">
                <a16:creationId xmlns:a16="http://schemas.microsoft.com/office/drawing/2014/main" id="{D22D7808-DD45-45EF-A116-1EFE160CFEEE}"/>
              </a:ext>
            </a:extLst>
          </p:cNvPr>
          <p:cNvSpPr txBox="1"/>
          <p:nvPr/>
        </p:nvSpPr>
        <p:spPr bwMode="auto">
          <a:xfrm>
            <a:off x="1008000" y="5795972"/>
            <a:ext cx="311304" cy="369332"/>
          </a:xfrm>
          <a:prstGeom prst="rect">
            <a:avLst/>
          </a:prstGeom>
          <a:noFill/>
        </p:spPr>
        <p:txBody>
          <a:bodyPr wrap="none" rtlCol="0">
            <a:spAutoFit/>
          </a:bodyPr>
          <a:lstStyle/>
          <a:p>
            <a:r>
              <a:rPr lang="en-GB" dirty="0"/>
              <a:t>0</a:t>
            </a:r>
          </a:p>
        </p:txBody>
      </p:sp>
      <p:sp>
        <p:nvSpPr>
          <p:cNvPr id="25" name="TextBox 24">
            <a:extLst>
              <a:ext uri="{FF2B5EF4-FFF2-40B4-BE49-F238E27FC236}">
                <a16:creationId xmlns:a16="http://schemas.microsoft.com/office/drawing/2014/main" id="{2462170C-D17B-4E4F-9B9E-75A40F527A50}"/>
              </a:ext>
            </a:extLst>
          </p:cNvPr>
          <p:cNvSpPr txBox="1"/>
          <p:nvPr/>
        </p:nvSpPr>
        <p:spPr bwMode="auto">
          <a:xfrm>
            <a:off x="1008000" y="3645024"/>
            <a:ext cx="2550698" cy="369332"/>
          </a:xfrm>
          <a:prstGeom prst="rect">
            <a:avLst/>
          </a:prstGeom>
          <a:noFill/>
        </p:spPr>
        <p:txBody>
          <a:bodyPr wrap="none" rtlCol="0">
            <a:spAutoFit/>
          </a:bodyPr>
          <a:lstStyle/>
          <a:p>
            <a:r>
              <a:rPr lang="en-GB" dirty="0"/>
              <a:t>? (potentially 100,000)</a:t>
            </a:r>
          </a:p>
        </p:txBody>
      </p:sp>
      <p:grpSp>
        <p:nvGrpSpPr>
          <p:cNvPr id="26" name="Group 25">
            <a:extLst>
              <a:ext uri="{FF2B5EF4-FFF2-40B4-BE49-F238E27FC236}">
                <a16:creationId xmlns:a16="http://schemas.microsoft.com/office/drawing/2014/main" id="{84C883EF-F0EA-47C3-94CB-1C22FCEF5902}"/>
              </a:ext>
            </a:extLst>
          </p:cNvPr>
          <p:cNvGrpSpPr/>
          <p:nvPr/>
        </p:nvGrpSpPr>
        <p:grpSpPr>
          <a:xfrm>
            <a:off x="648000" y="3816000"/>
            <a:ext cx="360000" cy="2160000"/>
            <a:chOff x="10800000" y="2160000"/>
            <a:chExt cx="360000" cy="1501201"/>
          </a:xfrm>
        </p:grpSpPr>
        <p:sp>
          <p:nvSpPr>
            <p:cNvPr id="27" name="Rectangle 26">
              <a:extLst>
                <a:ext uri="{FF2B5EF4-FFF2-40B4-BE49-F238E27FC236}">
                  <a16:creationId xmlns:a16="http://schemas.microsoft.com/office/drawing/2014/main" id="{5084640F-37AA-4B9A-A9DF-F8C3928BB5CE}"/>
                </a:ext>
              </a:extLst>
            </p:cNvPr>
            <p:cNvSpPr/>
            <p:nvPr/>
          </p:nvSpPr>
          <p:spPr>
            <a:xfrm>
              <a:off x="10800000" y="2160001"/>
              <a:ext cx="288000" cy="1501200"/>
            </a:xfrm>
            <a:prstGeom prst="rect">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E2AF406A-4863-4010-8542-CA23639CF8B1}"/>
                </a:ext>
              </a:extLst>
            </p:cNvPr>
            <p:cNvCxnSpPr/>
            <p:nvPr/>
          </p:nvCxnSpPr>
          <p:spPr>
            <a:xfrm>
              <a:off x="10800000" y="3661200"/>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F7D906-771E-4385-8413-1AEE55FFB601}"/>
                </a:ext>
              </a:extLst>
            </p:cNvPr>
            <p:cNvCxnSpPr/>
            <p:nvPr/>
          </p:nvCxnSpPr>
          <p:spPr bwMode="auto">
            <a:xfrm>
              <a:off x="10800000" y="2160000"/>
              <a:ext cx="360000" cy="0"/>
            </a:xfrm>
            <a:prstGeom prst="line">
              <a:avLst/>
            </a:prstGeom>
            <a:ln w="38100">
              <a:solidFill>
                <a:srgbClr val="8B000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8511179-9DCF-40FD-9ED7-EDA44DBF4657}"/>
              </a:ext>
            </a:extLst>
          </p:cNvPr>
          <p:cNvSpPr txBox="1"/>
          <p:nvPr/>
        </p:nvSpPr>
        <p:spPr bwMode="auto">
          <a:xfrm rot="16200000">
            <a:off x="-442678" y="4982521"/>
            <a:ext cx="1774166" cy="369332"/>
          </a:xfrm>
          <a:prstGeom prst="rect">
            <a:avLst/>
          </a:prstGeom>
          <a:noFill/>
        </p:spPr>
        <p:txBody>
          <a:bodyPr wrap="square" rtlCol="0">
            <a:spAutoFit/>
          </a:bodyPr>
          <a:lstStyle/>
          <a:p>
            <a:r>
              <a:rPr lang="en-GB" dirty="0"/>
              <a:t>Novel entities</a:t>
            </a:r>
          </a:p>
        </p:txBody>
      </p:sp>
      <p:sp>
        <p:nvSpPr>
          <p:cNvPr id="94" name="TextBox 93">
            <a:extLst>
              <a:ext uri="{FF2B5EF4-FFF2-40B4-BE49-F238E27FC236}">
                <a16:creationId xmlns:a16="http://schemas.microsoft.com/office/drawing/2014/main" id="{6CBE9CB1-C8F9-487A-826D-227086A8022B}"/>
              </a:ext>
            </a:extLst>
          </p:cNvPr>
          <p:cNvSpPr txBox="1"/>
          <p:nvPr/>
        </p:nvSpPr>
        <p:spPr bwMode="auto">
          <a:xfrm>
            <a:off x="1487488" y="5760000"/>
            <a:ext cx="2930610" cy="369332"/>
          </a:xfrm>
          <a:prstGeom prst="rect">
            <a:avLst/>
          </a:prstGeom>
          <a:noFill/>
        </p:spPr>
        <p:txBody>
          <a:bodyPr wrap="none" rtlCol="0">
            <a:spAutoFit/>
          </a:bodyPr>
          <a:lstStyle/>
          <a:p>
            <a:r>
              <a:rPr lang="en-GB" dirty="0">
                <a:solidFill>
                  <a:schemeClr val="tx1">
                    <a:lumMod val="60000"/>
                    <a:lumOff val="40000"/>
                  </a:schemeClr>
                </a:solidFill>
              </a:rPr>
              <a:t>(also pre-industrial level) </a:t>
            </a:r>
          </a:p>
        </p:txBody>
      </p:sp>
      <p:cxnSp>
        <p:nvCxnSpPr>
          <p:cNvPr id="95" name="Straight Arrow Connector 94">
            <a:extLst>
              <a:ext uri="{FF2B5EF4-FFF2-40B4-BE49-F238E27FC236}">
                <a16:creationId xmlns:a16="http://schemas.microsoft.com/office/drawing/2014/main" id="{8A092060-56F7-47DA-AAA0-41F1AC09A3A2}"/>
              </a:ext>
            </a:extLst>
          </p:cNvPr>
          <p:cNvCxnSpPr/>
          <p:nvPr/>
        </p:nvCxnSpPr>
        <p:spPr bwMode="auto">
          <a:xfrm flipH="1">
            <a:off x="1271464" y="5976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diagram of different colored circles&#10;&#10;AI-generated content may be incorrect.">
            <a:extLst>
              <a:ext uri="{FF2B5EF4-FFF2-40B4-BE49-F238E27FC236}">
                <a16:creationId xmlns:a16="http://schemas.microsoft.com/office/drawing/2014/main" id="{A8BE5BC6-49BB-0649-8C12-B387EBDB6A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a:extLst>
              <a:ext uri="{FF2B5EF4-FFF2-40B4-BE49-F238E27FC236}">
                <a16:creationId xmlns:a16="http://schemas.microsoft.com/office/drawing/2014/main" id="{87BBF22E-2229-6011-886C-1B59EE9337E3}"/>
              </a:ext>
            </a:extLst>
          </p:cNvPr>
          <p:cNvSpPr>
            <a:spLocks noGrp="1"/>
          </p:cNvSpPr>
          <p:nvPr>
            <p:ph type="title"/>
          </p:nvPr>
        </p:nvSpPr>
        <p:spPr bwMode="auto">
          <a:xfrm>
            <a:off x="356420" y="365125"/>
            <a:ext cx="3291308" cy="1070385"/>
          </a:xfrm>
        </p:spPr>
        <p:txBody>
          <a:bodyPr/>
          <a:lstStyle/>
          <a:p>
            <a:pPr>
              <a:defRPr/>
            </a:pPr>
            <a:r>
              <a:rPr lang="de-DE" dirty="0"/>
              <a:t>Novel entities</a:t>
            </a:r>
            <a:endParaRPr dirty="0"/>
          </a:p>
        </p:txBody>
      </p:sp>
      <p:sp>
        <p:nvSpPr>
          <p:cNvPr id="32" name="Text Placeholder 13">
            <a:extLst>
              <a:ext uri="{FF2B5EF4-FFF2-40B4-BE49-F238E27FC236}">
                <a16:creationId xmlns:a16="http://schemas.microsoft.com/office/drawing/2014/main" id="{BEDFF0FF-6B4C-4FBC-B818-5782B19260EB}"/>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5" name="Isosceles Triangle 4">
            <a:extLst>
              <a:ext uri="{FF2B5EF4-FFF2-40B4-BE49-F238E27FC236}">
                <a16:creationId xmlns:a16="http://schemas.microsoft.com/office/drawing/2014/main" id="{8A927D35-2FE7-3ED3-56FA-0D152B452AC7}"/>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2DA162BE-D3A2-7F7E-E87D-D1DABCFFB12F}"/>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1384E4EC-7530-6BD2-BF5E-C766333BD1AC}"/>
              </a:ext>
            </a:extLst>
          </p:cNvPr>
          <p:cNvSpPr/>
          <p:nvPr/>
        </p:nvSpPr>
        <p:spPr bwMode="auto">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hlinkHover r:id="rId10" action="ppaction://hlinksldjump"/>
            <a:extLst>
              <a:ext uri="{FF2B5EF4-FFF2-40B4-BE49-F238E27FC236}">
                <a16:creationId xmlns:a16="http://schemas.microsoft.com/office/drawing/2014/main" id="{4182EF26-F2C0-C141-BB0C-8D5124E01A55}"/>
              </a:ext>
            </a:extLst>
          </p:cNvPr>
          <p:cNvSpPr/>
          <p:nvPr/>
        </p:nvSpPr>
        <p:spPr bwMode="auto">
          <a:xfrm>
            <a:off x="7787409" y="1018520"/>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289433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FD6FC08-1A91-5360-5D3A-60C2D1F41C65}"/>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182A5A41-69A5-72E3-F189-BD3042A3D50E}"/>
              </a:ext>
            </a:extLst>
          </p:cNvPr>
          <p:cNvSpPr>
            <a:spLocks noGrp="1"/>
          </p:cNvSpPr>
          <p:nvPr>
            <p:ph type="body" sz="quarter" idx="10"/>
          </p:nvPr>
        </p:nvSpPr>
        <p:spPr bwMode="auto">
          <a:xfrm>
            <a:off x="357187" y="1454400"/>
            <a:ext cx="3498067" cy="2406648"/>
          </a:xfrm>
        </p:spPr>
        <p:txBody>
          <a:bodyPr/>
          <a:lstStyle/>
          <a:p>
            <a:pPr lvl="0" algn="just">
              <a:defRPr/>
            </a:pPr>
            <a:r>
              <a:rPr lang="en-GB" dirty="0"/>
              <a:t>Aerosols are particles, solid or liquid, dispersed in the atmosphere. They have a role in regulating temperature and air quality.</a:t>
            </a:r>
            <a:endParaRPr dirty="0"/>
          </a:p>
        </p:txBody>
      </p:sp>
      <p:sp>
        <p:nvSpPr>
          <p:cNvPr id="24" name="TextBox 23">
            <a:extLst>
              <a:ext uri="{FF2B5EF4-FFF2-40B4-BE49-F238E27FC236}">
                <a16:creationId xmlns:a16="http://schemas.microsoft.com/office/drawing/2014/main" id="{DEF4A461-F288-443E-936C-A92FBE191C08}"/>
              </a:ext>
            </a:extLst>
          </p:cNvPr>
          <p:cNvSpPr txBox="1"/>
          <p:nvPr/>
        </p:nvSpPr>
        <p:spPr bwMode="auto">
          <a:xfrm>
            <a:off x="1008000" y="4149080"/>
            <a:ext cx="753732" cy="369332"/>
          </a:xfrm>
          <a:prstGeom prst="rect">
            <a:avLst/>
          </a:prstGeom>
          <a:noFill/>
        </p:spPr>
        <p:txBody>
          <a:bodyPr wrap="none" rtlCol="0">
            <a:spAutoFit/>
          </a:bodyPr>
          <a:lstStyle/>
          <a:p>
            <a:r>
              <a:rPr lang="en-GB" dirty="0"/>
              <a:t>0.076</a:t>
            </a:r>
          </a:p>
        </p:txBody>
      </p:sp>
      <p:sp>
        <p:nvSpPr>
          <p:cNvPr id="25" name="TextBox 24">
            <a:extLst>
              <a:ext uri="{FF2B5EF4-FFF2-40B4-BE49-F238E27FC236}">
                <a16:creationId xmlns:a16="http://schemas.microsoft.com/office/drawing/2014/main" id="{BE78CDC0-D90C-4E9B-822F-70A58FDE43B2}"/>
              </a:ext>
            </a:extLst>
          </p:cNvPr>
          <p:cNvSpPr txBox="1"/>
          <p:nvPr/>
        </p:nvSpPr>
        <p:spPr bwMode="auto">
          <a:xfrm>
            <a:off x="1008000" y="3645024"/>
            <a:ext cx="2847254" cy="369332"/>
          </a:xfrm>
          <a:prstGeom prst="rect">
            <a:avLst/>
          </a:prstGeom>
          <a:noFill/>
        </p:spPr>
        <p:txBody>
          <a:bodyPr wrap="none" rtlCol="0">
            <a:spAutoFit/>
          </a:bodyPr>
          <a:lstStyle/>
          <a:p>
            <a:r>
              <a:rPr lang="en-GB" dirty="0"/>
              <a:t>0.1 aerosol optical depth</a:t>
            </a:r>
          </a:p>
        </p:txBody>
      </p:sp>
      <p:sp>
        <p:nvSpPr>
          <p:cNvPr id="31" name="TextBox 30">
            <a:extLst>
              <a:ext uri="{FF2B5EF4-FFF2-40B4-BE49-F238E27FC236}">
                <a16:creationId xmlns:a16="http://schemas.microsoft.com/office/drawing/2014/main" id="{0B885155-F7B6-47B2-90EC-CA1FC7F3DBFC}"/>
              </a:ext>
            </a:extLst>
          </p:cNvPr>
          <p:cNvSpPr txBox="1"/>
          <p:nvPr/>
        </p:nvSpPr>
        <p:spPr bwMode="auto">
          <a:xfrm rot="16200000">
            <a:off x="-864000" y="4561200"/>
            <a:ext cx="2616809" cy="369332"/>
          </a:xfrm>
          <a:prstGeom prst="rect">
            <a:avLst/>
          </a:prstGeom>
          <a:noFill/>
        </p:spPr>
        <p:txBody>
          <a:bodyPr wrap="square" rtlCol="0">
            <a:spAutoFit/>
          </a:bodyPr>
          <a:lstStyle/>
          <a:p>
            <a:r>
              <a:rPr lang="en-GB" dirty="0"/>
              <a:t>Aerosol loading</a:t>
            </a:r>
          </a:p>
        </p:txBody>
      </p:sp>
      <p:grpSp>
        <p:nvGrpSpPr>
          <p:cNvPr id="5" name="Group 4">
            <a:extLst>
              <a:ext uri="{FF2B5EF4-FFF2-40B4-BE49-F238E27FC236}">
                <a16:creationId xmlns:a16="http://schemas.microsoft.com/office/drawing/2014/main" id="{99EBD1ED-F30F-4D77-BF19-AE1907E477A8}"/>
              </a:ext>
            </a:extLst>
          </p:cNvPr>
          <p:cNvGrpSpPr/>
          <p:nvPr/>
        </p:nvGrpSpPr>
        <p:grpSpPr>
          <a:xfrm>
            <a:off x="648000" y="3815994"/>
            <a:ext cx="360000" cy="2160001"/>
            <a:chOff x="648000" y="4895999"/>
            <a:chExt cx="360000" cy="1080002"/>
          </a:xfrm>
        </p:grpSpPr>
        <p:grpSp>
          <p:nvGrpSpPr>
            <p:cNvPr id="26" name="Group 25">
              <a:extLst>
                <a:ext uri="{FF2B5EF4-FFF2-40B4-BE49-F238E27FC236}">
                  <a16:creationId xmlns:a16="http://schemas.microsoft.com/office/drawing/2014/main" id="{AF285E3A-EFF1-4D90-B5D8-D7E067257406}"/>
                </a:ext>
              </a:extLst>
            </p:cNvPr>
            <p:cNvGrpSpPr/>
            <p:nvPr/>
          </p:nvGrpSpPr>
          <p:grpSpPr>
            <a:xfrm>
              <a:off x="648000" y="4895999"/>
              <a:ext cx="360000" cy="1079999"/>
              <a:chOff x="10800000" y="2160000"/>
              <a:chExt cx="360000" cy="1501200"/>
            </a:xfrm>
          </p:grpSpPr>
          <p:sp>
            <p:nvSpPr>
              <p:cNvPr id="27" name="Rectangle 26">
                <a:extLst>
                  <a:ext uri="{FF2B5EF4-FFF2-40B4-BE49-F238E27FC236}">
                    <a16:creationId xmlns:a16="http://schemas.microsoft.com/office/drawing/2014/main" id="{79652150-606F-481F-9856-CDE87C42B297}"/>
                  </a:ext>
                </a:extLst>
              </p:cNvPr>
              <p:cNvSpPr/>
              <p:nvPr/>
            </p:nvSpPr>
            <p:spPr>
              <a:xfrm>
                <a:off x="10800000" y="3224299"/>
                <a:ext cx="288000" cy="43690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BC2B4A0-7B7A-4C34-8659-EB926CFD1A03}"/>
                  </a:ext>
                </a:extLst>
              </p:cNvPr>
              <p:cNvSpPr/>
              <p:nvPr/>
            </p:nvSpPr>
            <p:spPr bwMode="auto">
              <a:xfrm>
                <a:off x="10800000" y="2160000"/>
                <a:ext cx="288000" cy="15011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E300638C-364D-4E6E-9FE2-C3A064300A58}"/>
                  </a:ext>
                </a:extLst>
              </p:cNvPr>
              <p:cNvCxnSpPr/>
              <p:nvPr/>
            </p:nvCxnSpPr>
            <p:spPr>
              <a:xfrm>
                <a:off x="10800000" y="2520288"/>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FDB868E-952C-493B-BC93-8995B13C6E57}"/>
                </a:ext>
              </a:extLst>
            </p:cNvPr>
            <p:cNvSpPr/>
            <p:nvPr/>
          </p:nvSpPr>
          <p:spPr bwMode="auto">
            <a:xfrm>
              <a:off x="648000" y="5154707"/>
              <a:ext cx="288000" cy="82129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TextBox 94">
            <a:extLst>
              <a:ext uri="{FF2B5EF4-FFF2-40B4-BE49-F238E27FC236}">
                <a16:creationId xmlns:a16="http://schemas.microsoft.com/office/drawing/2014/main" id="{E354DABE-1AFE-4704-815A-B1B4E30BAFEC}"/>
              </a:ext>
            </a:extLst>
          </p:cNvPr>
          <p:cNvSpPr txBox="1"/>
          <p:nvPr/>
        </p:nvSpPr>
        <p:spPr bwMode="auto">
          <a:xfrm>
            <a:off x="1134000" y="5157192"/>
            <a:ext cx="2874505" cy="369332"/>
          </a:xfrm>
          <a:prstGeom prst="rect">
            <a:avLst/>
          </a:prstGeom>
          <a:noFill/>
        </p:spPr>
        <p:txBody>
          <a:bodyPr wrap="none" rtlCol="0">
            <a:spAutoFit/>
          </a:bodyPr>
          <a:lstStyle/>
          <a:p>
            <a:r>
              <a:rPr lang="en-GB" dirty="0">
                <a:solidFill>
                  <a:schemeClr val="tx1">
                    <a:lumMod val="60000"/>
                    <a:lumOff val="40000"/>
                  </a:schemeClr>
                </a:solidFill>
              </a:rPr>
              <a:t>0.03 (pre-industrial level)</a:t>
            </a:r>
          </a:p>
        </p:txBody>
      </p:sp>
      <p:cxnSp>
        <p:nvCxnSpPr>
          <p:cNvPr id="96" name="Straight Arrow Connector 95">
            <a:extLst>
              <a:ext uri="{FF2B5EF4-FFF2-40B4-BE49-F238E27FC236}">
                <a16:creationId xmlns:a16="http://schemas.microsoft.com/office/drawing/2014/main" id="{A4F01D5E-AEF4-46DF-8DBC-6BA2ACFABF1F}"/>
              </a:ext>
            </a:extLst>
          </p:cNvPr>
          <p:cNvCxnSpPr/>
          <p:nvPr/>
        </p:nvCxnSpPr>
        <p:spPr bwMode="auto">
          <a:xfrm flipH="1">
            <a:off x="936000" y="5328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diagram of different colored circles&#10;&#10;AI-generated content may be incorrect.">
            <a:extLst>
              <a:ext uri="{FF2B5EF4-FFF2-40B4-BE49-F238E27FC236}">
                <a16:creationId xmlns:a16="http://schemas.microsoft.com/office/drawing/2014/main" id="{B2319B78-133B-8962-730A-26D7A69F3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a:extLst>
              <a:ext uri="{FF2B5EF4-FFF2-40B4-BE49-F238E27FC236}">
                <a16:creationId xmlns:a16="http://schemas.microsoft.com/office/drawing/2014/main" id="{453EB629-360C-095C-E2FE-B348D517D9F2}"/>
              </a:ext>
            </a:extLst>
          </p:cNvPr>
          <p:cNvSpPr>
            <a:spLocks noGrp="1"/>
          </p:cNvSpPr>
          <p:nvPr>
            <p:ph type="title"/>
          </p:nvPr>
        </p:nvSpPr>
        <p:spPr bwMode="auto">
          <a:xfrm>
            <a:off x="356420" y="365125"/>
            <a:ext cx="4731468" cy="1070385"/>
          </a:xfrm>
        </p:spPr>
        <p:txBody>
          <a:bodyPr/>
          <a:lstStyle/>
          <a:p>
            <a:pPr>
              <a:defRPr/>
            </a:pPr>
            <a:r>
              <a:rPr lang="de-DE" dirty="0"/>
              <a:t>Atmospheric aerosols</a:t>
            </a:r>
            <a:endParaRPr dirty="0"/>
          </a:p>
        </p:txBody>
      </p:sp>
      <p:sp>
        <p:nvSpPr>
          <p:cNvPr id="33" name="Text Placeholder 13">
            <a:extLst>
              <a:ext uri="{FF2B5EF4-FFF2-40B4-BE49-F238E27FC236}">
                <a16:creationId xmlns:a16="http://schemas.microsoft.com/office/drawing/2014/main" id="{E48D9B9D-4BE2-469A-9D0A-DB0005F1E454}"/>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10" name="Isosceles Triangle 9">
            <a:extLst>
              <a:ext uri="{FF2B5EF4-FFF2-40B4-BE49-F238E27FC236}">
                <a16:creationId xmlns:a16="http://schemas.microsoft.com/office/drawing/2014/main" id="{D310945E-53A3-16DE-D357-35E4E36FAE8C}"/>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B5D2D4BC-5F43-CFF1-D73D-B875849B220E}"/>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54B8B11B-2D50-81E9-325B-F0F291869841}"/>
              </a:ext>
            </a:extLst>
          </p:cNvPr>
          <p:cNvSpPr/>
          <p:nvPr/>
        </p:nvSpPr>
        <p:spPr bwMode="auto">
          <a:xfrm>
            <a:off x="0" y="0"/>
            <a:ext cx="12191999"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hlinkHover r:id="rId10" action="ppaction://hlinksldjump"/>
            <a:extLst>
              <a:ext uri="{FF2B5EF4-FFF2-40B4-BE49-F238E27FC236}">
                <a16:creationId xmlns:a16="http://schemas.microsoft.com/office/drawing/2014/main" id="{FBB1E6AD-63AE-2E1A-17A8-3A41C49E6903}"/>
              </a:ext>
            </a:extLst>
          </p:cNvPr>
          <p:cNvSpPr/>
          <p:nvPr/>
        </p:nvSpPr>
        <p:spPr bwMode="auto">
          <a:xfrm>
            <a:off x="8484249" y="1529395"/>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56734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C70B771-AFB4-713B-E296-8A1900A61B3C}"/>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9209B771-F1ED-265A-DBA1-7C6FDFCCAD24}"/>
              </a:ext>
            </a:extLst>
          </p:cNvPr>
          <p:cNvSpPr>
            <a:spLocks noGrp="1"/>
          </p:cNvSpPr>
          <p:nvPr>
            <p:ph type="body" sz="quarter" idx="10"/>
          </p:nvPr>
        </p:nvSpPr>
        <p:spPr bwMode="auto">
          <a:xfrm>
            <a:off x="357187" y="1454400"/>
            <a:ext cx="3521833" cy="2478656"/>
          </a:xfrm>
        </p:spPr>
        <p:txBody>
          <a:bodyPr/>
          <a:lstStyle/>
          <a:p>
            <a:pPr lvl="0" algn="just">
              <a:defRPr/>
            </a:pPr>
            <a:r>
              <a:rPr lang="en-US" dirty="0"/>
              <a:t>Blue water is also known as freshwater.</a:t>
            </a:r>
          </a:p>
          <a:p>
            <a:pPr lvl="0" algn="just">
              <a:defRPr/>
            </a:pPr>
            <a:r>
              <a:rPr lang="en-US" dirty="0"/>
              <a:t>Green water is precipitation.</a:t>
            </a:r>
          </a:p>
          <a:p>
            <a:pPr lvl="0" algn="just">
              <a:defRPr/>
            </a:pPr>
            <a:r>
              <a:rPr lang="en-US" dirty="0"/>
              <a:t>Withdrawals can deprive ecosystems of water.</a:t>
            </a:r>
            <a:endParaRPr dirty="0"/>
          </a:p>
        </p:txBody>
      </p:sp>
      <p:sp>
        <p:nvSpPr>
          <p:cNvPr id="24" name="TextBox 23">
            <a:extLst>
              <a:ext uri="{FF2B5EF4-FFF2-40B4-BE49-F238E27FC236}">
                <a16:creationId xmlns:a16="http://schemas.microsoft.com/office/drawing/2014/main" id="{3E35C9F9-8695-4C39-9231-369B16C76F44}"/>
              </a:ext>
            </a:extLst>
          </p:cNvPr>
          <p:cNvSpPr txBox="1"/>
          <p:nvPr/>
        </p:nvSpPr>
        <p:spPr bwMode="auto">
          <a:xfrm>
            <a:off x="1025505" y="4581128"/>
            <a:ext cx="817853" cy="369332"/>
          </a:xfrm>
          <a:prstGeom prst="rect">
            <a:avLst/>
          </a:prstGeom>
          <a:noFill/>
        </p:spPr>
        <p:txBody>
          <a:bodyPr wrap="none" rtlCol="0">
            <a:spAutoFit/>
          </a:bodyPr>
          <a:lstStyle/>
          <a:p>
            <a:r>
              <a:rPr lang="en-GB" dirty="0"/>
              <a:t>10.2%</a:t>
            </a:r>
          </a:p>
        </p:txBody>
      </p:sp>
      <p:sp>
        <p:nvSpPr>
          <p:cNvPr id="25" name="TextBox 24">
            <a:extLst>
              <a:ext uri="{FF2B5EF4-FFF2-40B4-BE49-F238E27FC236}">
                <a16:creationId xmlns:a16="http://schemas.microsoft.com/office/drawing/2014/main" id="{92E589E2-A748-4560-B7CF-1C4EC4CD5E84}"/>
              </a:ext>
            </a:extLst>
          </p:cNvPr>
          <p:cNvSpPr txBox="1"/>
          <p:nvPr/>
        </p:nvSpPr>
        <p:spPr bwMode="auto">
          <a:xfrm>
            <a:off x="1008001" y="3645024"/>
            <a:ext cx="1459326" cy="646331"/>
          </a:xfrm>
          <a:prstGeom prst="rect">
            <a:avLst/>
          </a:prstGeom>
          <a:noFill/>
        </p:spPr>
        <p:txBody>
          <a:bodyPr wrap="square" rtlCol="0">
            <a:spAutoFit/>
          </a:bodyPr>
          <a:lstStyle/>
          <a:p>
            <a:r>
              <a:rPr lang="en-GB" dirty="0"/>
              <a:t>18.5% total water</a:t>
            </a:r>
          </a:p>
        </p:txBody>
      </p:sp>
      <p:grpSp>
        <p:nvGrpSpPr>
          <p:cNvPr id="26" name="Group 25">
            <a:extLst>
              <a:ext uri="{FF2B5EF4-FFF2-40B4-BE49-F238E27FC236}">
                <a16:creationId xmlns:a16="http://schemas.microsoft.com/office/drawing/2014/main" id="{5D79510B-08D7-4441-92DF-AF0873DC96DD}"/>
              </a:ext>
            </a:extLst>
          </p:cNvPr>
          <p:cNvGrpSpPr/>
          <p:nvPr/>
        </p:nvGrpSpPr>
        <p:grpSpPr>
          <a:xfrm>
            <a:off x="648000" y="3816000"/>
            <a:ext cx="360000" cy="2160000"/>
            <a:chOff x="10800000" y="2160000"/>
            <a:chExt cx="360000" cy="1501202"/>
          </a:xfrm>
        </p:grpSpPr>
        <p:sp>
          <p:nvSpPr>
            <p:cNvPr id="27" name="Rectangle 26">
              <a:extLst>
                <a:ext uri="{FF2B5EF4-FFF2-40B4-BE49-F238E27FC236}">
                  <a16:creationId xmlns:a16="http://schemas.microsoft.com/office/drawing/2014/main" id="{4796D2C5-2958-4974-94BF-CD093DA933CB}"/>
                </a:ext>
              </a:extLst>
            </p:cNvPr>
            <p:cNvSpPr/>
            <p:nvPr/>
          </p:nvSpPr>
          <p:spPr>
            <a:xfrm>
              <a:off x="10800000" y="2831127"/>
              <a:ext cx="288000" cy="8300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BA2005B-0CD5-4405-8997-2623464B2146}"/>
                </a:ext>
              </a:extLst>
            </p:cNvPr>
            <p:cNvSpPr/>
            <p:nvPr/>
          </p:nvSpPr>
          <p:spPr bwMode="auto">
            <a:xfrm>
              <a:off x="10800000" y="2160000"/>
              <a:ext cx="288000" cy="683126"/>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FE0128BF-AE02-426D-B3AD-E6CAA98B5F86}"/>
                </a:ext>
              </a:extLst>
            </p:cNvPr>
            <p:cNvCxnSpPr/>
            <p:nvPr/>
          </p:nvCxnSpPr>
          <p:spPr>
            <a:xfrm>
              <a:off x="10800000" y="2830538"/>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7D047C-4634-47C5-97FD-3F8E00D9CAA2}"/>
                </a:ext>
              </a:extLst>
            </p:cNvPr>
            <p:cNvCxnSpPr/>
            <p:nvPr/>
          </p:nvCxnSpPr>
          <p:spPr bwMode="auto">
            <a:xfrm>
              <a:off x="10800000" y="216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87549456-DA1D-4E33-9746-D9DA09207D95}"/>
              </a:ext>
            </a:extLst>
          </p:cNvPr>
          <p:cNvSpPr txBox="1"/>
          <p:nvPr/>
        </p:nvSpPr>
        <p:spPr bwMode="auto">
          <a:xfrm>
            <a:off x="3061167" y="4283804"/>
            <a:ext cx="817853" cy="369332"/>
          </a:xfrm>
          <a:prstGeom prst="rect">
            <a:avLst/>
          </a:prstGeom>
          <a:noFill/>
        </p:spPr>
        <p:txBody>
          <a:bodyPr wrap="none" rtlCol="0">
            <a:spAutoFit/>
          </a:bodyPr>
          <a:lstStyle/>
          <a:p>
            <a:r>
              <a:rPr lang="en-GB" dirty="0"/>
              <a:t>11.1%</a:t>
            </a:r>
          </a:p>
        </p:txBody>
      </p:sp>
      <p:sp>
        <p:nvSpPr>
          <p:cNvPr id="32" name="TextBox 31">
            <a:extLst>
              <a:ext uri="{FF2B5EF4-FFF2-40B4-BE49-F238E27FC236}">
                <a16:creationId xmlns:a16="http://schemas.microsoft.com/office/drawing/2014/main" id="{D27B72AF-B3AD-4845-85B2-167305E61CEB}"/>
              </a:ext>
            </a:extLst>
          </p:cNvPr>
          <p:cNvSpPr txBox="1"/>
          <p:nvPr/>
        </p:nvSpPr>
        <p:spPr bwMode="auto">
          <a:xfrm>
            <a:off x="3061167" y="3645024"/>
            <a:ext cx="817853" cy="369332"/>
          </a:xfrm>
          <a:prstGeom prst="rect">
            <a:avLst/>
          </a:prstGeom>
          <a:noFill/>
        </p:spPr>
        <p:txBody>
          <a:bodyPr wrap="none" rtlCol="0">
            <a:spAutoFit/>
          </a:bodyPr>
          <a:lstStyle/>
          <a:p>
            <a:r>
              <a:rPr lang="en-GB" dirty="0"/>
              <a:t>15.8%</a:t>
            </a:r>
          </a:p>
        </p:txBody>
      </p:sp>
      <p:grpSp>
        <p:nvGrpSpPr>
          <p:cNvPr id="33" name="Group 32">
            <a:extLst>
              <a:ext uri="{FF2B5EF4-FFF2-40B4-BE49-F238E27FC236}">
                <a16:creationId xmlns:a16="http://schemas.microsoft.com/office/drawing/2014/main" id="{CF1C42C9-C7DA-4A87-B8DB-1C20BBD4798D}"/>
              </a:ext>
            </a:extLst>
          </p:cNvPr>
          <p:cNvGrpSpPr/>
          <p:nvPr/>
        </p:nvGrpSpPr>
        <p:grpSpPr>
          <a:xfrm>
            <a:off x="2701167" y="3816000"/>
            <a:ext cx="360000" cy="2160001"/>
            <a:chOff x="10800000" y="4320000"/>
            <a:chExt cx="360000" cy="1044001"/>
          </a:xfrm>
        </p:grpSpPr>
        <p:sp>
          <p:nvSpPr>
            <p:cNvPr id="34" name="Rectangle 33">
              <a:extLst>
                <a:ext uri="{FF2B5EF4-FFF2-40B4-BE49-F238E27FC236}">
                  <a16:creationId xmlns:a16="http://schemas.microsoft.com/office/drawing/2014/main" id="{846752E7-AE14-4EC9-8102-09784E364132}"/>
                </a:ext>
              </a:extLst>
            </p:cNvPr>
            <p:cNvSpPr/>
            <p:nvPr/>
          </p:nvSpPr>
          <p:spPr bwMode="auto">
            <a:xfrm>
              <a:off x="10800000" y="4622078"/>
              <a:ext cx="288000" cy="74192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91770073-6B12-45F1-B9DF-D7CAB878E11B}"/>
                </a:ext>
              </a:extLst>
            </p:cNvPr>
            <p:cNvSpPr/>
            <p:nvPr/>
          </p:nvSpPr>
          <p:spPr bwMode="auto">
            <a:xfrm>
              <a:off x="10800000" y="4320000"/>
              <a:ext cx="288000" cy="302078"/>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6A51860D-3A9F-4FE0-A82C-1AC78B8589B7}"/>
                </a:ext>
              </a:extLst>
            </p:cNvPr>
            <p:cNvCxnSpPr/>
            <p:nvPr/>
          </p:nvCxnSpPr>
          <p:spPr bwMode="auto">
            <a:xfrm>
              <a:off x="10800000" y="4622760"/>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1C9C8B-70FC-4E56-8068-93614998EA12}"/>
                </a:ext>
              </a:extLst>
            </p:cNvPr>
            <p:cNvCxnSpPr/>
            <p:nvPr/>
          </p:nvCxnSpPr>
          <p:spPr bwMode="auto">
            <a:xfrm>
              <a:off x="10800000" y="432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37EB4538-B7D7-4320-9C9A-3377A151D97D}"/>
              </a:ext>
            </a:extLst>
          </p:cNvPr>
          <p:cNvSpPr txBox="1"/>
          <p:nvPr/>
        </p:nvSpPr>
        <p:spPr bwMode="auto">
          <a:xfrm rot="16200000">
            <a:off x="-1072668" y="4352531"/>
            <a:ext cx="3034145" cy="369332"/>
          </a:xfrm>
          <a:prstGeom prst="rect">
            <a:avLst/>
          </a:prstGeom>
          <a:noFill/>
        </p:spPr>
        <p:txBody>
          <a:bodyPr wrap="square" rtlCol="0">
            <a:spAutoFit/>
          </a:bodyPr>
          <a:lstStyle/>
          <a:p>
            <a:r>
              <a:rPr lang="en-GB" dirty="0"/>
              <a:t>Blue water withdrawals</a:t>
            </a:r>
          </a:p>
        </p:txBody>
      </p:sp>
      <p:sp>
        <p:nvSpPr>
          <p:cNvPr id="39" name="TextBox 38">
            <a:extLst>
              <a:ext uri="{FF2B5EF4-FFF2-40B4-BE49-F238E27FC236}">
                <a16:creationId xmlns:a16="http://schemas.microsoft.com/office/drawing/2014/main" id="{940791E4-726E-4204-8DF8-27B22250ABE1}"/>
              </a:ext>
            </a:extLst>
          </p:cNvPr>
          <p:cNvSpPr txBox="1"/>
          <p:nvPr/>
        </p:nvSpPr>
        <p:spPr bwMode="auto">
          <a:xfrm rot="16200000">
            <a:off x="1183672" y="4561200"/>
            <a:ext cx="2616810" cy="369332"/>
          </a:xfrm>
          <a:prstGeom prst="rect">
            <a:avLst/>
          </a:prstGeom>
          <a:noFill/>
        </p:spPr>
        <p:txBody>
          <a:bodyPr wrap="square" rtlCol="0">
            <a:spAutoFit/>
          </a:bodyPr>
          <a:lstStyle/>
          <a:p>
            <a:r>
              <a:rPr lang="en-GB" dirty="0"/>
              <a:t>Green water use</a:t>
            </a:r>
          </a:p>
        </p:txBody>
      </p:sp>
      <p:sp>
        <p:nvSpPr>
          <p:cNvPr id="103" name="TextBox 102">
            <a:extLst>
              <a:ext uri="{FF2B5EF4-FFF2-40B4-BE49-F238E27FC236}">
                <a16:creationId xmlns:a16="http://schemas.microsoft.com/office/drawing/2014/main" id="{047BC8C9-E0E4-4E30-AF05-9564B8E4BDD7}"/>
              </a:ext>
            </a:extLst>
          </p:cNvPr>
          <p:cNvSpPr txBox="1"/>
          <p:nvPr/>
        </p:nvSpPr>
        <p:spPr bwMode="auto">
          <a:xfrm>
            <a:off x="1134000" y="4896000"/>
            <a:ext cx="691215" cy="369332"/>
          </a:xfrm>
          <a:prstGeom prst="rect">
            <a:avLst/>
          </a:prstGeom>
          <a:noFill/>
        </p:spPr>
        <p:txBody>
          <a:bodyPr wrap="none" rtlCol="0">
            <a:spAutoFit/>
          </a:bodyPr>
          <a:lstStyle/>
          <a:p>
            <a:r>
              <a:rPr lang="en-GB" dirty="0">
                <a:solidFill>
                  <a:schemeClr val="tx1">
                    <a:lumMod val="60000"/>
                    <a:lumOff val="40000"/>
                  </a:schemeClr>
                </a:solidFill>
              </a:rPr>
              <a:t>9.4%</a:t>
            </a:r>
          </a:p>
        </p:txBody>
      </p:sp>
      <p:cxnSp>
        <p:nvCxnSpPr>
          <p:cNvPr id="104" name="Straight Arrow Connector 103">
            <a:extLst>
              <a:ext uri="{FF2B5EF4-FFF2-40B4-BE49-F238E27FC236}">
                <a16:creationId xmlns:a16="http://schemas.microsoft.com/office/drawing/2014/main" id="{3D6D4670-9697-4F5E-8FE1-FE2185A11506}"/>
              </a:ext>
            </a:extLst>
          </p:cNvPr>
          <p:cNvCxnSpPr>
            <a:cxnSpLocks/>
            <a:stCxn id="103" idx="1"/>
          </p:cNvCxnSpPr>
          <p:nvPr/>
        </p:nvCxnSpPr>
        <p:spPr bwMode="auto">
          <a:xfrm flipH="1" flipV="1">
            <a:off x="936000" y="4896000"/>
            <a:ext cx="198000" cy="184666"/>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C3C0CB59-212C-4A40-9462-E71D213524D5}"/>
              </a:ext>
            </a:extLst>
          </p:cNvPr>
          <p:cNvSpPr txBox="1"/>
          <p:nvPr/>
        </p:nvSpPr>
        <p:spPr bwMode="auto">
          <a:xfrm>
            <a:off x="3186649" y="4644000"/>
            <a:ext cx="1271009" cy="923330"/>
          </a:xfrm>
          <a:prstGeom prst="rect">
            <a:avLst/>
          </a:prstGeom>
          <a:noFill/>
        </p:spPr>
        <p:txBody>
          <a:bodyPr wrap="square" rtlCol="0">
            <a:spAutoFit/>
          </a:bodyPr>
          <a:lstStyle/>
          <a:p>
            <a:r>
              <a:rPr lang="en-GB" dirty="0">
                <a:solidFill>
                  <a:schemeClr val="tx1">
                    <a:lumMod val="60000"/>
                    <a:lumOff val="40000"/>
                  </a:schemeClr>
                </a:solidFill>
              </a:rPr>
              <a:t>9.8% (pre-industrial level) </a:t>
            </a:r>
          </a:p>
        </p:txBody>
      </p:sp>
      <p:cxnSp>
        <p:nvCxnSpPr>
          <p:cNvPr id="106" name="Straight Arrow Connector 105">
            <a:extLst>
              <a:ext uri="{FF2B5EF4-FFF2-40B4-BE49-F238E27FC236}">
                <a16:creationId xmlns:a16="http://schemas.microsoft.com/office/drawing/2014/main" id="{C7C0DA37-FD76-452F-9582-6B93A8A42ED6}"/>
              </a:ext>
            </a:extLst>
          </p:cNvPr>
          <p:cNvCxnSpPr>
            <a:cxnSpLocks/>
          </p:cNvCxnSpPr>
          <p:nvPr/>
        </p:nvCxnSpPr>
        <p:spPr bwMode="auto">
          <a:xfrm flipH="1" flipV="1">
            <a:off x="2989169" y="4644000"/>
            <a:ext cx="198000" cy="18360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diagram of different colored circles&#10;&#10;AI-generated content may be incorrect.">
            <a:extLst>
              <a:ext uri="{FF2B5EF4-FFF2-40B4-BE49-F238E27FC236}">
                <a16:creationId xmlns:a16="http://schemas.microsoft.com/office/drawing/2014/main" id="{D782430B-C9B2-EDA6-82AE-56F8DE7519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a:extLst>
              <a:ext uri="{FF2B5EF4-FFF2-40B4-BE49-F238E27FC236}">
                <a16:creationId xmlns:a16="http://schemas.microsoft.com/office/drawing/2014/main" id="{672D1988-AFFE-369A-6ACB-F0580E15A10F}"/>
              </a:ext>
            </a:extLst>
          </p:cNvPr>
          <p:cNvSpPr>
            <a:spLocks noGrp="1"/>
          </p:cNvSpPr>
          <p:nvPr>
            <p:ph type="title"/>
          </p:nvPr>
        </p:nvSpPr>
        <p:spPr bwMode="auto">
          <a:xfrm>
            <a:off x="356420" y="365125"/>
            <a:ext cx="2787252" cy="1070385"/>
          </a:xfrm>
        </p:spPr>
        <p:txBody>
          <a:bodyPr/>
          <a:lstStyle/>
          <a:p>
            <a:pPr>
              <a:defRPr/>
            </a:pPr>
            <a:r>
              <a:rPr lang="de-DE" dirty="0"/>
              <a:t>Freshwater</a:t>
            </a:r>
            <a:endParaRPr dirty="0"/>
          </a:p>
        </p:txBody>
      </p:sp>
      <p:sp>
        <p:nvSpPr>
          <p:cNvPr id="40" name="Text Placeholder 13">
            <a:extLst>
              <a:ext uri="{FF2B5EF4-FFF2-40B4-BE49-F238E27FC236}">
                <a16:creationId xmlns:a16="http://schemas.microsoft.com/office/drawing/2014/main" id="{CD0DD161-433A-450F-86FB-75A7A257E815}"/>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5" name="Isosceles Triangle 4">
            <a:extLst>
              <a:ext uri="{FF2B5EF4-FFF2-40B4-BE49-F238E27FC236}">
                <a16:creationId xmlns:a16="http://schemas.microsoft.com/office/drawing/2014/main" id="{EFEC9B95-9FAF-FED7-616B-BD2B474BF8BD}"/>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8AD3A55B-0F41-7319-C3B9-7AA01963F877}"/>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6A9A6480-2956-52E3-ECAC-C94AE7DB0FFB}"/>
              </a:ext>
            </a:extLst>
          </p:cNvPr>
          <p:cNvSpPr/>
          <p:nvPr/>
        </p:nvSpPr>
        <p:spPr bwMode="auto">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hlinkHover r:id="rId10" action="ppaction://hlinksldjump"/>
            <a:extLst>
              <a:ext uri="{FF2B5EF4-FFF2-40B4-BE49-F238E27FC236}">
                <a16:creationId xmlns:a16="http://schemas.microsoft.com/office/drawing/2014/main" id="{4275979F-5CFA-7DBD-41E9-6B9AC4DB28BC}"/>
              </a:ext>
            </a:extLst>
          </p:cNvPr>
          <p:cNvSpPr/>
          <p:nvPr/>
        </p:nvSpPr>
        <p:spPr bwMode="auto">
          <a:xfrm>
            <a:off x="8884347" y="2650096"/>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287956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0727779-4CBD-5FBC-2C33-ACA343D0DDB6}"/>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6F525A19-4DB9-F400-3291-B7B8796D3FD6}"/>
              </a:ext>
            </a:extLst>
          </p:cNvPr>
          <p:cNvSpPr>
            <a:spLocks noGrp="1"/>
          </p:cNvSpPr>
          <p:nvPr>
            <p:ph type="body" sz="quarter" idx="10"/>
          </p:nvPr>
        </p:nvSpPr>
        <p:spPr bwMode="auto">
          <a:xfrm>
            <a:off x="357188" y="1454399"/>
            <a:ext cx="3635753" cy="1929977"/>
          </a:xfrm>
        </p:spPr>
        <p:txBody>
          <a:bodyPr/>
          <a:lstStyle/>
          <a:p>
            <a:pPr lvl="0" algn="just">
              <a:defRPr/>
            </a:pPr>
            <a:r>
              <a:rPr lang="en-US" dirty="0"/>
              <a:t>Deforestation, measured as natural forest remaining, is linked to climate change and biodiversity.</a:t>
            </a:r>
          </a:p>
        </p:txBody>
      </p:sp>
      <p:sp>
        <p:nvSpPr>
          <p:cNvPr id="24" name="TextBox 23">
            <a:extLst>
              <a:ext uri="{FF2B5EF4-FFF2-40B4-BE49-F238E27FC236}">
                <a16:creationId xmlns:a16="http://schemas.microsoft.com/office/drawing/2014/main" id="{0C5DCF63-0402-411D-8F45-3E2367D01E00}"/>
              </a:ext>
            </a:extLst>
          </p:cNvPr>
          <p:cNvSpPr txBox="1"/>
          <p:nvPr/>
        </p:nvSpPr>
        <p:spPr bwMode="auto">
          <a:xfrm>
            <a:off x="1008000" y="4221088"/>
            <a:ext cx="628698" cy="369332"/>
          </a:xfrm>
          <a:prstGeom prst="rect">
            <a:avLst/>
          </a:prstGeom>
          <a:noFill/>
        </p:spPr>
        <p:txBody>
          <a:bodyPr wrap="none" rtlCol="0">
            <a:spAutoFit/>
          </a:bodyPr>
          <a:lstStyle/>
          <a:p>
            <a:r>
              <a:rPr lang="en-GB" dirty="0"/>
              <a:t>70%</a:t>
            </a:r>
          </a:p>
        </p:txBody>
      </p:sp>
      <p:sp>
        <p:nvSpPr>
          <p:cNvPr id="25" name="TextBox 24">
            <a:extLst>
              <a:ext uri="{FF2B5EF4-FFF2-40B4-BE49-F238E27FC236}">
                <a16:creationId xmlns:a16="http://schemas.microsoft.com/office/drawing/2014/main" id="{DF342C8D-D342-43C9-A4DE-C288693EEC8A}"/>
              </a:ext>
            </a:extLst>
          </p:cNvPr>
          <p:cNvSpPr txBox="1"/>
          <p:nvPr/>
        </p:nvSpPr>
        <p:spPr bwMode="auto">
          <a:xfrm>
            <a:off x="1008000" y="3645024"/>
            <a:ext cx="2547492" cy="369332"/>
          </a:xfrm>
          <a:prstGeom prst="rect">
            <a:avLst/>
          </a:prstGeom>
          <a:noFill/>
        </p:spPr>
        <p:txBody>
          <a:bodyPr wrap="none" rtlCol="0">
            <a:spAutoFit/>
          </a:bodyPr>
          <a:lstStyle/>
          <a:p>
            <a:r>
              <a:rPr lang="en-GB" dirty="0"/>
              <a:t>60% of forest remains</a:t>
            </a:r>
          </a:p>
        </p:txBody>
      </p:sp>
      <p:grpSp>
        <p:nvGrpSpPr>
          <p:cNvPr id="26" name="Group 25">
            <a:extLst>
              <a:ext uri="{FF2B5EF4-FFF2-40B4-BE49-F238E27FC236}">
                <a16:creationId xmlns:a16="http://schemas.microsoft.com/office/drawing/2014/main" id="{9A87B651-072C-4E18-A586-C59A8832C695}"/>
              </a:ext>
            </a:extLst>
          </p:cNvPr>
          <p:cNvGrpSpPr/>
          <p:nvPr/>
        </p:nvGrpSpPr>
        <p:grpSpPr>
          <a:xfrm>
            <a:off x="648000" y="3816000"/>
            <a:ext cx="360000" cy="2160000"/>
            <a:chOff x="10800000" y="2160000"/>
            <a:chExt cx="360000" cy="1501201"/>
          </a:xfrm>
        </p:grpSpPr>
        <p:sp>
          <p:nvSpPr>
            <p:cNvPr id="27" name="Rectangle 26">
              <a:extLst>
                <a:ext uri="{FF2B5EF4-FFF2-40B4-BE49-F238E27FC236}">
                  <a16:creationId xmlns:a16="http://schemas.microsoft.com/office/drawing/2014/main" id="{3B331DB2-6D1B-4C83-BBD1-DE56D0C9DD66}"/>
                </a:ext>
              </a:extLst>
            </p:cNvPr>
            <p:cNvSpPr/>
            <p:nvPr/>
          </p:nvSpPr>
          <p:spPr>
            <a:xfrm>
              <a:off x="10800000" y="2544523"/>
              <a:ext cx="288000" cy="111667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2E804E1-E0D6-43C9-BE10-53B8F370F698}"/>
                </a:ext>
              </a:extLst>
            </p:cNvPr>
            <p:cNvSpPr/>
            <p:nvPr/>
          </p:nvSpPr>
          <p:spPr bwMode="auto">
            <a:xfrm>
              <a:off x="10800000" y="2160000"/>
              <a:ext cx="288000" cy="384522"/>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E6B3CA65-DD43-4DEA-A783-395B5A3034DB}"/>
                </a:ext>
              </a:extLst>
            </p:cNvPr>
            <p:cNvCxnSpPr/>
            <p:nvPr/>
          </p:nvCxnSpPr>
          <p:spPr>
            <a:xfrm>
              <a:off x="10800000" y="2545310"/>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4B8DC5-9EBD-4240-8F9D-C7E763D0D334}"/>
                </a:ext>
              </a:extLst>
            </p:cNvPr>
            <p:cNvCxnSpPr/>
            <p:nvPr/>
          </p:nvCxnSpPr>
          <p:spPr bwMode="auto">
            <a:xfrm>
              <a:off x="10800000" y="216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C4E5D784-7B16-4F7B-84C6-46815F23A6D0}"/>
              </a:ext>
            </a:extLst>
          </p:cNvPr>
          <p:cNvSpPr txBox="1"/>
          <p:nvPr/>
        </p:nvSpPr>
        <p:spPr bwMode="auto">
          <a:xfrm rot="16200000">
            <a:off x="-864000" y="4561200"/>
            <a:ext cx="2616809" cy="369332"/>
          </a:xfrm>
          <a:prstGeom prst="rect">
            <a:avLst/>
          </a:prstGeom>
          <a:noFill/>
        </p:spPr>
        <p:txBody>
          <a:bodyPr wrap="square" rtlCol="0">
            <a:spAutoFit/>
          </a:bodyPr>
          <a:lstStyle/>
          <a:p>
            <a:r>
              <a:rPr lang="en-GB" dirty="0"/>
              <a:t>Land use change</a:t>
            </a:r>
          </a:p>
        </p:txBody>
      </p:sp>
      <p:sp>
        <p:nvSpPr>
          <p:cNvPr id="95" name="TextBox 94">
            <a:extLst>
              <a:ext uri="{FF2B5EF4-FFF2-40B4-BE49-F238E27FC236}">
                <a16:creationId xmlns:a16="http://schemas.microsoft.com/office/drawing/2014/main" id="{89F53AFB-5D9E-409B-B03B-3006AC8BA27B}"/>
              </a:ext>
            </a:extLst>
          </p:cNvPr>
          <p:cNvSpPr txBox="1"/>
          <p:nvPr/>
        </p:nvSpPr>
        <p:spPr bwMode="auto">
          <a:xfrm>
            <a:off x="1134000" y="5795972"/>
            <a:ext cx="3062057" cy="369332"/>
          </a:xfrm>
          <a:prstGeom prst="rect">
            <a:avLst/>
          </a:prstGeom>
          <a:noFill/>
        </p:spPr>
        <p:txBody>
          <a:bodyPr wrap="none" rtlCol="0">
            <a:spAutoFit/>
          </a:bodyPr>
          <a:lstStyle/>
          <a:p>
            <a:r>
              <a:rPr lang="en-GB" dirty="0">
                <a:solidFill>
                  <a:schemeClr val="tx1">
                    <a:lumMod val="60000"/>
                    <a:lumOff val="40000"/>
                  </a:schemeClr>
                </a:solidFill>
              </a:rPr>
              <a:t>100% (pre-industrial level) </a:t>
            </a:r>
          </a:p>
        </p:txBody>
      </p:sp>
      <p:cxnSp>
        <p:nvCxnSpPr>
          <p:cNvPr id="96" name="Straight Arrow Connector 95">
            <a:extLst>
              <a:ext uri="{FF2B5EF4-FFF2-40B4-BE49-F238E27FC236}">
                <a16:creationId xmlns:a16="http://schemas.microsoft.com/office/drawing/2014/main" id="{8747A7D8-8010-4CE7-BBE2-1EED233CF50A}"/>
              </a:ext>
            </a:extLst>
          </p:cNvPr>
          <p:cNvCxnSpPr/>
          <p:nvPr/>
        </p:nvCxnSpPr>
        <p:spPr bwMode="auto">
          <a:xfrm flipH="1">
            <a:off x="936000" y="5976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diagram of different colored circles&#10;&#10;AI-generated content may be incorrect.">
            <a:extLst>
              <a:ext uri="{FF2B5EF4-FFF2-40B4-BE49-F238E27FC236}">
                <a16:creationId xmlns:a16="http://schemas.microsoft.com/office/drawing/2014/main" id="{FC405BD6-4D48-9ABE-8ED6-A5D693F28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a:extLst>
              <a:ext uri="{FF2B5EF4-FFF2-40B4-BE49-F238E27FC236}">
                <a16:creationId xmlns:a16="http://schemas.microsoft.com/office/drawing/2014/main" id="{DBF62045-755F-400D-C839-95D7109DEBB8}"/>
              </a:ext>
            </a:extLst>
          </p:cNvPr>
          <p:cNvSpPr>
            <a:spLocks noGrp="1"/>
          </p:cNvSpPr>
          <p:nvPr>
            <p:ph type="title"/>
          </p:nvPr>
        </p:nvSpPr>
        <p:spPr bwMode="auto">
          <a:xfrm>
            <a:off x="356420" y="365125"/>
            <a:ext cx="4059660" cy="1070385"/>
          </a:xfrm>
        </p:spPr>
        <p:txBody>
          <a:bodyPr/>
          <a:lstStyle/>
          <a:p>
            <a:pPr>
              <a:defRPr/>
            </a:pPr>
            <a:r>
              <a:rPr lang="de-DE" dirty="0"/>
              <a:t>Land use change</a:t>
            </a:r>
            <a:endParaRPr dirty="0"/>
          </a:p>
        </p:txBody>
      </p:sp>
      <p:sp>
        <p:nvSpPr>
          <p:cNvPr id="32" name="Text Placeholder 13">
            <a:extLst>
              <a:ext uri="{FF2B5EF4-FFF2-40B4-BE49-F238E27FC236}">
                <a16:creationId xmlns:a16="http://schemas.microsoft.com/office/drawing/2014/main" id="{B6C2B119-6039-434B-B809-6C1157B8147C}"/>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5" name="Isosceles Triangle 4">
            <a:extLst>
              <a:ext uri="{FF2B5EF4-FFF2-40B4-BE49-F238E27FC236}">
                <a16:creationId xmlns:a16="http://schemas.microsoft.com/office/drawing/2014/main" id="{672D1DE6-B3E8-C8E6-5CA9-1BBE09550AFD}"/>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482678AC-4343-EE9A-D622-B688073020EF}"/>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F1A9D122-C9AA-E443-064C-7D47DA01D5EC}"/>
              </a:ext>
            </a:extLst>
          </p:cNvPr>
          <p:cNvSpPr/>
          <p:nvPr/>
        </p:nvSpPr>
        <p:spPr bwMode="auto">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hlinkHover r:id="rId10" action="ppaction://hlinksldjump"/>
            <a:extLst>
              <a:ext uri="{FF2B5EF4-FFF2-40B4-BE49-F238E27FC236}">
                <a16:creationId xmlns:a16="http://schemas.microsoft.com/office/drawing/2014/main" id="{D15E891F-B6F5-1848-6ACD-44D27626DE51}"/>
              </a:ext>
            </a:extLst>
          </p:cNvPr>
          <p:cNvSpPr/>
          <p:nvPr/>
        </p:nvSpPr>
        <p:spPr bwMode="auto">
          <a:xfrm>
            <a:off x="8460773" y="3830792"/>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00370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14DB6B2-10AE-A3FC-7A09-AC8C2FBEB772}"/>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FA5F1862-7343-F939-789C-F17D1F0DA94D}"/>
              </a:ext>
            </a:extLst>
          </p:cNvPr>
          <p:cNvSpPr>
            <a:spLocks noGrp="1"/>
          </p:cNvSpPr>
          <p:nvPr>
            <p:ph type="body" sz="quarter" idx="10"/>
          </p:nvPr>
        </p:nvSpPr>
        <p:spPr bwMode="auto">
          <a:xfrm>
            <a:off x="357188" y="1454400"/>
            <a:ext cx="3578572" cy="2190624"/>
          </a:xfrm>
        </p:spPr>
        <p:txBody>
          <a:bodyPr/>
          <a:lstStyle/>
          <a:p>
            <a:pPr lvl="0" algn="just">
              <a:defRPr/>
            </a:pPr>
            <a:r>
              <a:rPr lang="en-US" dirty="0"/>
              <a:t>Phosphorus (P) and Nitrogen (N) fertilizers improve crop yields but disrupt </a:t>
            </a:r>
            <a:r>
              <a:rPr lang="en-GB" dirty="0"/>
              <a:t>natural nutrient cycles.</a:t>
            </a:r>
            <a:endParaRPr lang="en-US" dirty="0"/>
          </a:p>
        </p:txBody>
      </p:sp>
      <p:sp>
        <p:nvSpPr>
          <p:cNvPr id="24" name="TextBox 23">
            <a:extLst>
              <a:ext uri="{FF2B5EF4-FFF2-40B4-BE49-F238E27FC236}">
                <a16:creationId xmlns:a16="http://schemas.microsoft.com/office/drawing/2014/main" id="{49C40F00-C099-4718-9094-5CFC4B93DC67}"/>
              </a:ext>
            </a:extLst>
          </p:cNvPr>
          <p:cNvSpPr txBox="1"/>
          <p:nvPr/>
        </p:nvSpPr>
        <p:spPr bwMode="auto">
          <a:xfrm rot="16200000">
            <a:off x="791105" y="5013176"/>
            <a:ext cx="898003" cy="369332"/>
          </a:xfrm>
          <a:prstGeom prst="rect">
            <a:avLst/>
          </a:prstGeom>
          <a:noFill/>
        </p:spPr>
        <p:txBody>
          <a:bodyPr wrap="none" rtlCol="0">
            <a:spAutoFit/>
          </a:bodyPr>
          <a:lstStyle/>
          <a:p>
            <a:r>
              <a:rPr lang="en-GB" dirty="0"/>
              <a:t>6.2 MT</a:t>
            </a:r>
          </a:p>
        </p:txBody>
      </p:sp>
      <p:sp>
        <p:nvSpPr>
          <p:cNvPr id="25" name="TextBox 24">
            <a:extLst>
              <a:ext uri="{FF2B5EF4-FFF2-40B4-BE49-F238E27FC236}">
                <a16:creationId xmlns:a16="http://schemas.microsoft.com/office/drawing/2014/main" id="{399111E7-A721-4D3A-9C84-EDDB368983C8}"/>
              </a:ext>
            </a:extLst>
          </p:cNvPr>
          <p:cNvSpPr txBox="1"/>
          <p:nvPr/>
        </p:nvSpPr>
        <p:spPr bwMode="auto">
          <a:xfrm rot="16200000">
            <a:off x="727787" y="3645024"/>
            <a:ext cx="1024639" cy="369332"/>
          </a:xfrm>
          <a:prstGeom prst="rect">
            <a:avLst/>
          </a:prstGeom>
          <a:noFill/>
        </p:spPr>
        <p:txBody>
          <a:bodyPr wrap="none" rtlCol="0">
            <a:spAutoFit/>
          </a:bodyPr>
          <a:lstStyle/>
          <a:p>
            <a:r>
              <a:rPr lang="en-GB" dirty="0"/>
              <a:t>17.5 MT</a:t>
            </a:r>
          </a:p>
        </p:txBody>
      </p:sp>
      <p:grpSp>
        <p:nvGrpSpPr>
          <p:cNvPr id="26" name="Group 25">
            <a:extLst>
              <a:ext uri="{FF2B5EF4-FFF2-40B4-BE49-F238E27FC236}">
                <a16:creationId xmlns:a16="http://schemas.microsoft.com/office/drawing/2014/main" id="{70219EEC-318E-457F-951D-CD99597506CC}"/>
              </a:ext>
            </a:extLst>
          </p:cNvPr>
          <p:cNvGrpSpPr/>
          <p:nvPr/>
        </p:nvGrpSpPr>
        <p:grpSpPr>
          <a:xfrm>
            <a:off x="648000" y="3816001"/>
            <a:ext cx="360000" cy="2160001"/>
            <a:chOff x="10800000" y="2160000"/>
            <a:chExt cx="360000" cy="1501200"/>
          </a:xfrm>
        </p:grpSpPr>
        <p:sp>
          <p:nvSpPr>
            <p:cNvPr id="27" name="Rectangle 26">
              <a:extLst>
                <a:ext uri="{FF2B5EF4-FFF2-40B4-BE49-F238E27FC236}">
                  <a16:creationId xmlns:a16="http://schemas.microsoft.com/office/drawing/2014/main" id="{A3588EE1-E0B8-46EE-8EEC-5F0ED73AF00B}"/>
                </a:ext>
              </a:extLst>
            </p:cNvPr>
            <p:cNvSpPr/>
            <p:nvPr/>
          </p:nvSpPr>
          <p:spPr>
            <a:xfrm>
              <a:off x="10800000" y="3117727"/>
              <a:ext cx="288000" cy="54347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EA2BD0A-686A-483A-B2E1-F2FBA2011F17}"/>
                </a:ext>
              </a:extLst>
            </p:cNvPr>
            <p:cNvSpPr/>
            <p:nvPr/>
          </p:nvSpPr>
          <p:spPr bwMode="auto">
            <a:xfrm>
              <a:off x="10800000" y="2160000"/>
              <a:ext cx="288000" cy="953803"/>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E02271B1-2EAC-4492-9A06-32F967F6EF61}"/>
                </a:ext>
              </a:extLst>
            </p:cNvPr>
            <p:cNvCxnSpPr/>
            <p:nvPr/>
          </p:nvCxnSpPr>
          <p:spPr>
            <a:xfrm>
              <a:off x="10800000" y="3115764"/>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58CF4E-267A-482F-AF13-211611CC185A}"/>
                </a:ext>
              </a:extLst>
            </p:cNvPr>
            <p:cNvCxnSpPr/>
            <p:nvPr/>
          </p:nvCxnSpPr>
          <p:spPr bwMode="auto">
            <a:xfrm>
              <a:off x="10800000" y="216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5730708E-01E6-4862-A1A3-C051B5403C6D}"/>
              </a:ext>
            </a:extLst>
          </p:cNvPr>
          <p:cNvSpPr txBox="1"/>
          <p:nvPr/>
        </p:nvSpPr>
        <p:spPr bwMode="auto">
          <a:xfrm rot="16200000">
            <a:off x="2096703" y="4715852"/>
            <a:ext cx="835485" cy="369332"/>
          </a:xfrm>
          <a:prstGeom prst="rect">
            <a:avLst/>
          </a:prstGeom>
          <a:noFill/>
        </p:spPr>
        <p:txBody>
          <a:bodyPr wrap="none" rtlCol="0">
            <a:spAutoFit/>
          </a:bodyPr>
          <a:lstStyle/>
          <a:p>
            <a:r>
              <a:rPr lang="en-GB" dirty="0"/>
              <a:t>11 MT</a:t>
            </a:r>
          </a:p>
        </p:txBody>
      </p:sp>
      <p:sp>
        <p:nvSpPr>
          <p:cNvPr id="32" name="TextBox 31">
            <a:extLst>
              <a:ext uri="{FF2B5EF4-FFF2-40B4-BE49-F238E27FC236}">
                <a16:creationId xmlns:a16="http://schemas.microsoft.com/office/drawing/2014/main" id="{44BC1BB2-4ED1-4DE1-8747-F6C5D7698937}"/>
              </a:ext>
            </a:extLst>
          </p:cNvPr>
          <p:cNvSpPr txBox="1"/>
          <p:nvPr/>
        </p:nvSpPr>
        <p:spPr bwMode="auto">
          <a:xfrm rot="16200000">
            <a:off x="2002126" y="3645024"/>
            <a:ext cx="1024639" cy="369332"/>
          </a:xfrm>
          <a:prstGeom prst="rect">
            <a:avLst/>
          </a:prstGeom>
          <a:noFill/>
        </p:spPr>
        <p:txBody>
          <a:bodyPr wrap="none" rtlCol="0">
            <a:spAutoFit/>
          </a:bodyPr>
          <a:lstStyle/>
          <a:p>
            <a:r>
              <a:rPr lang="en-GB" dirty="0"/>
              <a:t>22.6 MT</a:t>
            </a:r>
          </a:p>
        </p:txBody>
      </p:sp>
      <p:grpSp>
        <p:nvGrpSpPr>
          <p:cNvPr id="33" name="Group 32">
            <a:extLst>
              <a:ext uri="{FF2B5EF4-FFF2-40B4-BE49-F238E27FC236}">
                <a16:creationId xmlns:a16="http://schemas.microsoft.com/office/drawing/2014/main" id="{81018FD4-6EDB-4E38-8EC1-989CA08E3E52}"/>
              </a:ext>
            </a:extLst>
          </p:cNvPr>
          <p:cNvGrpSpPr/>
          <p:nvPr/>
        </p:nvGrpSpPr>
        <p:grpSpPr>
          <a:xfrm>
            <a:off x="1953252" y="3816000"/>
            <a:ext cx="360000" cy="2160000"/>
            <a:chOff x="10800000" y="4320000"/>
            <a:chExt cx="360000" cy="1044000"/>
          </a:xfrm>
        </p:grpSpPr>
        <p:sp>
          <p:nvSpPr>
            <p:cNvPr id="35" name="Rectangle 34">
              <a:extLst>
                <a:ext uri="{FF2B5EF4-FFF2-40B4-BE49-F238E27FC236}">
                  <a16:creationId xmlns:a16="http://schemas.microsoft.com/office/drawing/2014/main" id="{B18E89FA-BA8A-47AB-BAB9-84FC8FEF6682}"/>
                </a:ext>
              </a:extLst>
            </p:cNvPr>
            <p:cNvSpPr/>
            <p:nvPr/>
          </p:nvSpPr>
          <p:spPr bwMode="auto">
            <a:xfrm>
              <a:off x="10800000" y="4320000"/>
              <a:ext cx="288000" cy="578635"/>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F4C20D16-A297-40F7-9703-C28253524212}"/>
                </a:ext>
              </a:extLst>
            </p:cNvPr>
            <p:cNvCxnSpPr/>
            <p:nvPr/>
          </p:nvCxnSpPr>
          <p:spPr bwMode="auto">
            <a:xfrm>
              <a:off x="10800000" y="4855920"/>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6BB80A3-AB6C-41B2-A88B-0CA7469F6648}"/>
                </a:ext>
              </a:extLst>
            </p:cNvPr>
            <p:cNvCxnSpPr/>
            <p:nvPr/>
          </p:nvCxnSpPr>
          <p:spPr bwMode="auto">
            <a:xfrm>
              <a:off x="10800000" y="432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148EA0B-849B-424B-9E43-8E1EAEAB8519}"/>
                </a:ext>
              </a:extLst>
            </p:cNvPr>
            <p:cNvSpPr/>
            <p:nvPr/>
          </p:nvSpPr>
          <p:spPr bwMode="auto">
            <a:xfrm>
              <a:off x="10800000" y="4856056"/>
              <a:ext cx="288000" cy="50794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 name="TextBox 37">
            <a:extLst>
              <a:ext uri="{FF2B5EF4-FFF2-40B4-BE49-F238E27FC236}">
                <a16:creationId xmlns:a16="http://schemas.microsoft.com/office/drawing/2014/main" id="{AFD3DCE0-B952-4C5D-BA99-50E8683A1D88}"/>
              </a:ext>
            </a:extLst>
          </p:cNvPr>
          <p:cNvSpPr txBox="1"/>
          <p:nvPr/>
        </p:nvSpPr>
        <p:spPr bwMode="auto">
          <a:xfrm rot="16200000">
            <a:off x="-1196860" y="4228338"/>
            <a:ext cx="3282530" cy="369332"/>
          </a:xfrm>
          <a:prstGeom prst="rect">
            <a:avLst/>
          </a:prstGeom>
          <a:noFill/>
        </p:spPr>
        <p:txBody>
          <a:bodyPr wrap="square" rtlCol="0">
            <a:spAutoFit/>
          </a:bodyPr>
          <a:lstStyle/>
          <a:p>
            <a:r>
              <a:rPr lang="en-GB" dirty="0"/>
              <a:t>P</a:t>
            </a:r>
            <a:r>
              <a:rPr lang="en-GB" baseline="-25000" dirty="0"/>
              <a:t>regional</a:t>
            </a:r>
            <a:r>
              <a:rPr lang="en-GB" dirty="0"/>
              <a:t>: soil to freshwater</a:t>
            </a:r>
          </a:p>
        </p:txBody>
      </p:sp>
      <p:sp>
        <p:nvSpPr>
          <p:cNvPr id="39" name="TextBox 38">
            <a:extLst>
              <a:ext uri="{FF2B5EF4-FFF2-40B4-BE49-F238E27FC236}">
                <a16:creationId xmlns:a16="http://schemas.microsoft.com/office/drawing/2014/main" id="{2139FA46-7C53-4B7C-8DC2-B1D5FD5034B9}"/>
              </a:ext>
            </a:extLst>
          </p:cNvPr>
          <p:cNvSpPr txBox="1"/>
          <p:nvPr/>
        </p:nvSpPr>
        <p:spPr bwMode="auto">
          <a:xfrm rot="16200000">
            <a:off x="143498" y="4268939"/>
            <a:ext cx="3201332" cy="369332"/>
          </a:xfrm>
          <a:prstGeom prst="rect">
            <a:avLst/>
          </a:prstGeom>
          <a:noFill/>
        </p:spPr>
        <p:txBody>
          <a:bodyPr wrap="square" rtlCol="0">
            <a:spAutoFit/>
          </a:bodyPr>
          <a:lstStyle/>
          <a:p>
            <a:r>
              <a:rPr lang="en-GB" dirty="0"/>
              <a:t>P</a:t>
            </a:r>
            <a:r>
              <a:rPr lang="en-GB" baseline="-25000" dirty="0"/>
              <a:t>global</a:t>
            </a:r>
            <a:r>
              <a:rPr lang="en-GB" dirty="0"/>
              <a:t>: freshwater to ocean </a:t>
            </a:r>
          </a:p>
        </p:txBody>
      </p:sp>
      <p:sp>
        <p:nvSpPr>
          <p:cNvPr id="40" name="TextBox 39">
            <a:extLst>
              <a:ext uri="{FF2B5EF4-FFF2-40B4-BE49-F238E27FC236}">
                <a16:creationId xmlns:a16="http://schemas.microsoft.com/office/drawing/2014/main" id="{613A4F28-215C-48C1-B241-983C2B819079}"/>
              </a:ext>
            </a:extLst>
          </p:cNvPr>
          <p:cNvSpPr txBox="1"/>
          <p:nvPr/>
        </p:nvSpPr>
        <p:spPr bwMode="auto">
          <a:xfrm>
            <a:off x="3609397" y="5085184"/>
            <a:ext cx="835485" cy="369332"/>
          </a:xfrm>
          <a:prstGeom prst="rect">
            <a:avLst/>
          </a:prstGeom>
          <a:noFill/>
        </p:spPr>
        <p:txBody>
          <a:bodyPr wrap="none" rtlCol="0">
            <a:spAutoFit/>
          </a:bodyPr>
          <a:lstStyle/>
          <a:p>
            <a:r>
              <a:rPr lang="en-GB" dirty="0"/>
              <a:t>62 MT</a:t>
            </a:r>
          </a:p>
        </p:txBody>
      </p:sp>
      <p:sp>
        <p:nvSpPr>
          <p:cNvPr id="41" name="TextBox 40">
            <a:extLst>
              <a:ext uri="{FF2B5EF4-FFF2-40B4-BE49-F238E27FC236}">
                <a16:creationId xmlns:a16="http://schemas.microsoft.com/office/drawing/2014/main" id="{7B35AD8B-D98E-45FB-B9C9-C6099A77DB15}"/>
              </a:ext>
            </a:extLst>
          </p:cNvPr>
          <p:cNvSpPr txBox="1"/>
          <p:nvPr/>
        </p:nvSpPr>
        <p:spPr bwMode="auto">
          <a:xfrm>
            <a:off x="3609397" y="3645024"/>
            <a:ext cx="962123" cy="369332"/>
          </a:xfrm>
          <a:prstGeom prst="rect">
            <a:avLst/>
          </a:prstGeom>
          <a:noFill/>
        </p:spPr>
        <p:txBody>
          <a:bodyPr wrap="none" rtlCol="0">
            <a:spAutoFit/>
          </a:bodyPr>
          <a:lstStyle/>
          <a:p>
            <a:r>
              <a:rPr lang="en-GB" dirty="0"/>
              <a:t>190 MT</a:t>
            </a:r>
          </a:p>
        </p:txBody>
      </p:sp>
      <p:grpSp>
        <p:nvGrpSpPr>
          <p:cNvPr id="42" name="Group 41">
            <a:extLst>
              <a:ext uri="{FF2B5EF4-FFF2-40B4-BE49-F238E27FC236}">
                <a16:creationId xmlns:a16="http://schemas.microsoft.com/office/drawing/2014/main" id="{86CC5A3C-3EBE-4214-BA90-6D17732A1692}"/>
              </a:ext>
            </a:extLst>
          </p:cNvPr>
          <p:cNvGrpSpPr/>
          <p:nvPr/>
        </p:nvGrpSpPr>
        <p:grpSpPr>
          <a:xfrm>
            <a:off x="3249397" y="3815996"/>
            <a:ext cx="360000" cy="2159999"/>
            <a:chOff x="10800000" y="4319999"/>
            <a:chExt cx="360000" cy="1044001"/>
          </a:xfrm>
        </p:grpSpPr>
        <p:sp>
          <p:nvSpPr>
            <p:cNvPr id="43" name="Rectangle 42">
              <a:extLst>
                <a:ext uri="{FF2B5EF4-FFF2-40B4-BE49-F238E27FC236}">
                  <a16:creationId xmlns:a16="http://schemas.microsoft.com/office/drawing/2014/main" id="{CF38EA61-B3BE-4451-A9D3-26D1A029C21C}"/>
                </a:ext>
              </a:extLst>
            </p:cNvPr>
            <p:cNvSpPr/>
            <p:nvPr/>
          </p:nvSpPr>
          <p:spPr bwMode="auto">
            <a:xfrm>
              <a:off x="10800000" y="5020710"/>
              <a:ext cx="288000" cy="34329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3B11D3A-616A-4D4C-8202-D03C2D65EDBC}"/>
                </a:ext>
              </a:extLst>
            </p:cNvPr>
            <p:cNvSpPr/>
            <p:nvPr/>
          </p:nvSpPr>
          <p:spPr bwMode="auto">
            <a:xfrm>
              <a:off x="10800000" y="4319999"/>
              <a:ext cx="288000" cy="699481"/>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E43ABAE2-D77B-4886-B724-AA56985437D5}"/>
                </a:ext>
              </a:extLst>
            </p:cNvPr>
            <p:cNvCxnSpPr/>
            <p:nvPr/>
          </p:nvCxnSpPr>
          <p:spPr bwMode="auto">
            <a:xfrm>
              <a:off x="10800000" y="5019480"/>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2CFF9FE-D8C6-4577-9C0D-F333185C77B8}"/>
                </a:ext>
              </a:extLst>
            </p:cNvPr>
            <p:cNvCxnSpPr/>
            <p:nvPr/>
          </p:nvCxnSpPr>
          <p:spPr bwMode="auto">
            <a:xfrm>
              <a:off x="10800000" y="432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0C7BF51A-A5DD-48F6-AD57-47ED589E1144}"/>
              </a:ext>
            </a:extLst>
          </p:cNvPr>
          <p:cNvSpPr txBox="1"/>
          <p:nvPr/>
        </p:nvSpPr>
        <p:spPr bwMode="auto">
          <a:xfrm rot="16200000">
            <a:off x="2258439" y="5097030"/>
            <a:ext cx="1545149" cy="369332"/>
          </a:xfrm>
          <a:prstGeom prst="rect">
            <a:avLst/>
          </a:prstGeom>
          <a:noFill/>
        </p:spPr>
        <p:txBody>
          <a:bodyPr wrap="square" rtlCol="0">
            <a:spAutoFit/>
          </a:bodyPr>
          <a:lstStyle/>
          <a:p>
            <a:r>
              <a:rPr lang="en-GB" dirty="0"/>
              <a:t>N fixation</a:t>
            </a:r>
          </a:p>
        </p:txBody>
      </p:sp>
      <p:cxnSp>
        <p:nvCxnSpPr>
          <p:cNvPr id="111" name="Straight Arrow Connector 110">
            <a:extLst>
              <a:ext uri="{FF2B5EF4-FFF2-40B4-BE49-F238E27FC236}">
                <a16:creationId xmlns:a16="http://schemas.microsoft.com/office/drawing/2014/main" id="{2C3B6614-C609-485A-A634-8146F271EBDD}"/>
              </a:ext>
            </a:extLst>
          </p:cNvPr>
          <p:cNvCxnSpPr/>
          <p:nvPr/>
        </p:nvCxnSpPr>
        <p:spPr bwMode="auto">
          <a:xfrm flipH="1">
            <a:off x="936000" y="5976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6C1C37AF-9488-458A-9DB7-DB316167451E}"/>
              </a:ext>
            </a:extLst>
          </p:cNvPr>
          <p:cNvCxnSpPr/>
          <p:nvPr/>
        </p:nvCxnSpPr>
        <p:spPr bwMode="auto">
          <a:xfrm flipH="1">
            <a:off x="2232000" y="5976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4271D9B-056F-4827-ACB4-B39BEB76EC65}"/>
              </a:ext>
            </a:extLst>
          </p:cNvPr>
          <p:cNvCxnSpPr/>
          <p:nvPr/>
        </p:nvCxnSpPr>
        <p:spPr bwMode="auto">
          <a:xfrm flipH="1">
            <a:off x="3528000" y="5976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AEEC2F3-71C2-49D1-98B4-B2DF511BF9E6}"/>
              </a:ext>
            </a:extLst>
          </p:cNvPr>
          <p:cNvCxnSpPr/>
          <p:nvPr/>
        </p:nvCxnSpPr>
        <p:spPr>
          <a:xfrm>
            <a:off x="1224000" y="5976000"/>
            <a:ext cx="360000" cy="0"/>
          </a:xfrm>
          <a:prstGeom prst="line">
            <a:avLst/>
          </a:prstGeom>
          <a:ln w="3810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C6314BE-00EC-4649-B4A8-3DF5FBEF6ECF}"/>
              </a:ext>
            </a:extLst>
          </p:cNvPr>
          <p:cNvCxnSpPr/>
          <p:nvPr/>
        </p:nvCxnSpPr>
        <p:spPr bwMode="auto">
          <a:xfrm>
            <a:off x="2520000" y="5975995"/>
            <a:ext cx="360000" cy="0"/>
          </a:xfrm>
          <a:prstGeom prst="line">
            <a:avLst/>
          </a:prstGeom>
          <a:ln w="3810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A diagram of different colored circles&#10;&#10;AI-generated content may be incorrect.">
            <a:extLst>
              <a:ext uri="{FF2B5EF4-FFF2-40B4-BE49-F238E27FC236}">
                <a16:creationId xmlns:a16="http://schemas.microsoft.com/office/drawing/2014/main" id="{9DCA5D1F-EE02-D802-CA94-BBD888B614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a:extLst>
              <a:ext uri="{FF2B5EF4-FFF2-40B4-BE49-F238E27FC236}">
                <a16:creationId xmlns:a16="http://schemas.microsoft.com/office/drawing/2014/main" id="{9BBA1B45-3BEC-ADBF-8100-42E829CA1B2B}"/>
              </a:ext>
            </a:extLst>
          </p:cNvPr>
          <p:cNvSpPr>
            <a:spLocks noGrp="1"/>
          </p:cNvSpPr>
          <p:nvPr>
            <p:ph type="title"/>
          </p:nvPr>
        </p:nvSpPr>
        <p:spPr bwMode="auto">
          <a:xfrm>
            <a:off x="356420" y="365125"/>
            <a:ext cx="2427212" cy="1070385"/>
          </a:xfrm>
        </p:spPr>
        <p:txBody>
          <a:bodyPr/>
          <a:lstStyle/>
          <a:p>
            <a:pPr>
              <a:defRPr/>
            </a:pPr>
            <a:r>
              <a:rPr lang="de-DE" dirty="0"/>
              <a:t>Fertilizer</a:t>
            </a:r>
            <a:endParaRPr dirty="0"/>
          </a:p>
        </p:txBody>
      </p:sp>
      <p:sp>
        <p:nvSpPr>
          <p:cNvPr id="48" name="Text Placeholder 13">
            <a:extLst>
              <a:ext uri="{FF2B5EF4-FFF2-40B4-BE49-F238E27FC236}">
                <a16:creationId xmlns:a16="http://schemas.microsoft.com/office/drawing/2014/main" id="{B8D24C08-FE91-49DE-B487-B6F43917B62C}"/>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114" name="TextBox 113">
            <a:extLst>
              <a:ext uri="{FF2B5EF4-FFF2-40B4-BE49-F238E27FC236}">
                <a16:creationId xmlns:a16="http://schemas.microsoft.com/office/drawing/2014/main" id="{D9B6A80E-A0BC-4062-81C4-BF987AFFE147}"/>
              </a:ext>
            </a:extLst>
          </p:cNvPr>
          <p:cNvSpPr txBox="1"/>
          <p:nvPr/>
        </p:nvSpPr>
        <p:spPr bwMode="auto">
          <a:xfrm>
            <a:off x="3771364" y="5795972"/>
            <a:ext cx="3015569" cy="369332"/>
          </a:xfrm>
          <a:prstGeom prst="rect">
            <a:avLst/>
          </a:prstGeom>
          <a:noFill/>
        </p:spPr>
        <p:txBody>
          <a:bodyPr wrap="none" rtlCol="0">
            <a:spAutoFit/>
          </a:bodyPr>
          <a:lstStyle/>
          <a:p>
            <a:r>
              <a:rPr lang="en-GB" dirty="0">
                <a:solidFill>
                  <a:schemeClr val="tx1">
                    <a:lumMod val="60000"/>
                    <a:lumOff val="40000"/>
                  </a:schemeClr>
                </a:solidFill>
              </a:rPr>
              <a:t>0 MT (pre-industrial level) </a:t>
            </a:r>
          </a:p>
        </p:txBody>
      </p:sp>
      <p:sp>
        <p:nvSpPr>
          <p:cNvPr id="5" name="Isosceles Triangle 4">
            <a:extLst>
              <a:ext uri="{FF2B5EF4-FFF2-40B4-BE49-F238E27FC236}">
                <a16:creationId xmlns:a16="http://schemas.microsoft.com/office/drawing/2014/main" id="{AB81B0B3-9210-337D-7F3F-EE8178672E3A}"/>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E2D15D20-60AF-CAB4-AD82-34375496923B}"/>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F1F261AA-519B-1E29-BAC7-BE9F9BAB9B6A}"/>
              </a:ext>
            </a:extLst>
          </p:cNvPr>
          <p:cNvSpPr/>
          <p:nvPr/>
        </p:nvSpPr>
        <p:spPr bwMode="auto">
          <a:xfrm>
            <a:off x="0" y="0"/>
            <a:ext cx="12191999"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hlinkHover r:id="rId10" action="ppaction://hlinksldjump"/>
            <a:extLst>
              <a:ext uri="{FF2B5EF4-FFF2-40B4-BE49-F238E27FC236}">
                <a16:creationId xmlns:a16="http://schemas.microsoft.com/office/drawing/2014/main" id="{9C3A26EE-FFC9-73D3-61CF-AB8E7424AA9E}"/>
              </a:ext>
            </a:extLst>
          </p:cNvPr>
          <p:cNvSpPr/>
          <p:nvPr/>
        </p:nvSpPr>
        <p:spPr bwMode="auto">
          <a:xfrm>
            <a:off x="7480228" y="4537317"/>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8625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998E363-C133-B877-3D29-2937ADCF40D1}"/>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1566E394-D89A-2944-1659-DC9C7446841A}"/>
              </a:ext>
            </a:extLst>
          </p:cNvPr>
          <p:cNvSpPr>
            <a:spLocks noGrp="1"/>
          </p:cNvSpPr>
          <p:nvPr>
            <p:ph type="body" sz="quarter" idx="10"/>
          </p:nvPr>
        </p:nvSpPr>
        <p:spPr bwMode="auto">
          <a:xfrm>
            <a:off x="357187" y="1454400"/>
            <a:ext cx="3722589" cy="1830584"/>
          </a:xfrm>
        </p:spPr>
        <p:txBody>
          <a:bodyPr/>
          <a:lstStyle/>
          <a:p>
            <a:pPr lvl="0" algn="just">
              <a:defRPr/>
            </a:pPr>
            <a:r>
              <a:rPr lang="en-US" dirty="0"/>
              <a:t>CO</a:t>
            </a:r>
            <a:r>
              <a:rPr lang="en-US" baseline="-25000" dirty="0"/>
              <a:t>2</a:t>
            </a:r>
            <a:r>
              <a:rPr lang="en-US" dirty="0"/>
              <a:t> dissolves into the oceans, increasing acidity, making the ocean worse at trapping heat and dissolve the calcium carbonate (</a:t>
            </a:r>
            <a:r>
              <a:rPr lang="en-GB" dirty="0"/>
              <a:t>aragonite</a:t>
            </a:r>
            <a:r>
              <a:rPr lang="en-US" dirty="0"/>
              <a:t>) in shells.</a:t>
            </a:r>
            <a:endParaRPr dirty="0"/>
          </a:p>
        </p:txBody>
      </p:sp>
      <p:sp>
        <p:nvSpPr>
          <p:cNvPr id="24" name="TextBox 23">
            <a:extLst>
              <a:ext uri="{FF2B5EF4-FFF2-40B4-BE49-F238E27FC236}">
                <a16:creationId xmlns:a16="http://schemas.microsoft.com/office/drawing/2014/main" id="{4AC363C4-FA4F-45CB-8F82-574A5EEEF366}"/>
              </a:ext>
            </a:extLst>
          </p:cNvPr>
          <p:cNvSpPr txBox="1"/>
          <p:nvPr/>
        </p:nvSpPr>
        <p:spPr bwMode="auto">
          <a:xfrm>
            <a:off x="1008001" y="3861048"/>
            <a:ext cx="2764162" cy="646331"/>
          </a:xfrm>
          <a:prstGeom prst="rect">
            <a:avLst/>
          </a:prstGeom>
          <a:noFill/>
        </p:spPr>
        <p:txBody>
          <a:bodyPr wrap="square" rtlCol="0">
            <a:spAutoFit/>
          </a:bodyPr>
          <a:lstStyle/>
          <a:p>
            <a:r>
              <a:rPr lang="en-GB" dirty="0"/>
              <a:t>81% relative saturation state of aragonite </a:t>
            </a:r>
          </a:p>
        </p:txBody>
      </p:sp>
      <p:sp>
        <p:nvSpPr>
          <p:cNvPr id="25" name="TextBox 24">
            <a:extLst>
              <a:ext uri="{FF2B5EF4-FFF2-40B4-BE49-F238E27FC236}">
                <a16:creationId xmlns:a16="http://schemas.microsoft.com/office/drawing/2014/main" id="{4D7455B9-015D-4792-B35D-9221A957A3D9}"/>
              </a:ext>
            </a:extLst>
          </p:cNvPr>
          <p:cNvSpPr txBox="1"/>
          <p:nvPr/>
        </p:nvSpPr>
        <p:spPr bwMode="auto">
          <a:xfrm>
            <a:off x="1008000" y="3645024"/>
            <a:ext cx="628698" cy="369332"/>
          </a:xfrm>
          <a:prstGeom prst="rect">
            <a:avLst/>
          </a:prstGeom>
          <a:noFill/>
        </p:spPr>
        <p:txBody>
          <a:bodyPr wrap="none" rtlCol="0">
            <a:spAutoFit/>
          </a:bodyPr>
          <a:lstStyle/>
          <a:p>
            <a:r>
              <a:rPr lang="en-GB" dirty="0"/>
              <a:t>80%</a:t>
            </a:r>
          </a:p>
        </p:txBody>
      </p:sp>
      <p:grpSp>
        <p:nvGrpSpPr>
          <p:cNvPr id="5" name="Group 4">
            <a:extLst>
              <a:ext uri="{FF2B5EF4-FFF2-40B4-BE49-F238E27FC236}">
                <a16:creationId xmlns:a16="http://schemas.microsoft.com/office/drawing/2014/main" id="{E8178E56-C668-4448-AC7D-BC041F221CA6}"/>
              </a:ext>
            </a:extLst>
          </p:cNvPr>
          <p:cNvGrpSpPr/>
          <p:nvPr/>
        </p:nvGrpSpPr>
        <p:grpSpPr>
          <a:xfrm>
            <a:off x="648000" y="3816000"/>
            <a:ext cx="360000" cy="2160000"/>
            <a:chOff x="648000" y="4896000"/>
            <a:chExt cx="360000" cy="1079999"/>
          </a:xfrm>
        </p:grpSpPr>
        <p:sp>
          <p:nvSpPr>
            <p:cNvPr id="27" name="Rectangle 26">
              <a:extLst>
                <a:ext uri="{FF2B5EF4-FFF2-40B4-BE49-F238E27FC236}">
                  <a16:creationId xmlns:a16="http://schemas.microsoft.com/office/drawing/2014/main" id="{DB61DC5D-DA2E-4F45-9EE4-A7321CA5001F}"/>
                </a:ext>
              </a:extLst>
            </p:cNvPr>
            <p:cNvSpPr/>
            <p:nvPr/>
          </p:nvSpPr>
          <p:spPr>
            <a:xfrm>
              <a:off x="648000" y="4949999"/>
              <a:ext cx="288000" cy="10260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0150057-EEE6-4A8E-89B4-5038D8246B7B}"/>
                </a:ext>
              </a:extLst>
            </p:cNvPr>
            <p:cNvSpPr/>
            <p:nvPr/>
          </p:nvSpPr>
          <p:spPr bwMode="auto">
            <a:xfrm>
              <a:off x="648000" y="4896000"/>
              <a:ext cx="288000" cy="52518"/>
            </a:xfrm>
            <a:prstGeom prst="rect">
              <a:avLst/>
            </a:prstGeom>
            <a:solidFill>
              <a:srgbClr val="E1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963252E9-949B-433D-9EAE-6FA9E21C78F2}"/>
                </a:ext>
              </a:extLst>
            </p:cNvPr>
            <p:cNvCxnSpPr/>
            <p:nvPr/>
          </p:nvCxnSpPr>
          <p:spPr>
            <a:xfrm>
              <a:off x="648000" y="4949999"/>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609AE674-EC55-4B5C-B2E8-489310F3B5A6}"/>
              </a:ext>
            </a:extLst>
          </p:cNvPr>
          <p:cNvSpPr txBox="1"/>
          <p:nvPr/>
        </p:nvSpPr>
        <p:spPr bwMode="auto">
          <a:xfrm rot="16200000">
            <a:off x="-1089149" y="4336050"/>
            <a:ext cx="3067108" cy="369332"/>
          </a:xfrm>
          <a:prstGeom prst="rect">
            <a:avLst/>
          </a:prstGeom>
          <a:noFill/>
        </p:spPr>
        <p:txBody>
          <a:bodyPr wrap="square" rtlCol="0">
            <a:spAutoFit/>
          </a:bodyPr>
          <a:lstStyle/>
          <a:p>
            <a:r>
              <a:rPr lang="en-GB" dirty="0"/>
              <a:t>Per-industrial carbonate</a:t>
            </a:r>
          </a:p>
        </p:txBody>
      </p:sp>
      <p:sp>
        <p:nvSpPr>
          <p:cNvPr id="93" name="TextBox 92">
            <a:extLst>
              <a:ext uri="{FF2B5EF4-FFF2-40B4-BE49-F238E27FC236}">
                <a16:creationId xmlns:a16="http://schemas.microsoft.com/office/drawing/2014/main" id="{A3109733-B85E-4D85-BB52-3274A37F6324}"/>
              </a:ext>
            </a:extLst>
          </p:cNvPr>
          <p:cNvSpPr txBox="1"/>
          <p:nvPr/>
        </p:nvSpPr>
        <p:spPr bwMode="auto">
          <a:xfrm>
            <a:off x="1134000" y="5795972"/>
            <a:ext cx="3062057" cy="369332"/>
          </a:xfrm>
          <a:prstGeom prst="rect">
            <a:avLst/>
          </a:prstGeom>
          <a:noFill/>
        </p:spPr>
        <p:txBody>
          <a:bodyPr wrap="none" rtlCol="0">
            <a:spAutoFit/>
          </a:bodyPr>
          <a:lstStyle/>
          <a:p>
            <a:r>
              <a:rPr lang="en-GB" dirty="0">
                <a:solidFill>
                  <a:schemeClr val="tx1">
                    <a:lumMod val="60000"/>
                    <a:lumOff val="40000"/>
                  </a:schemeClr>
                </a:solidFill>
              </a:rPr>
              <a:t>100% (pre-industrial level) </a:t>
            </a:r>
          </a:p>
        </p:txBody>
      </p:sp>
      <p:cxnSp>
        <p:nvCxnSpPr>
          <p:cNvPr id="94" name="Straight Arrow Connector 93">
            <a:extLst>
              <a:ext uri="{FF2B5EF4-FFF2-40B4-BE49-F238E27FC236}">
                <a16:creationId xmlns:a16="http://schemas.microsoft.com/office/drawing/2014/main" id="{291A5840-C7F0-4BDE-AE50-BDE91196C3A9}"/>
              </a:ext>
            </a:extLst>
          </p:cNvPr>
          <p:cNvCxnSpPr/>
          <p:nvPr/>
        </p:nvCxnSpPr>
        <p:spPr bwMode="auto">
          <a:xfrm flipH="1">
            <a:off x="936000" y="5976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diagram of different colored circles&#10;&#10;AI-generated content may be incorrect.">
            <a:extLst>
              <a:ext uri="{FF2B5EF4-FFF2-40B4-BE49-F238E27FC236}">
                <a16:creationId xmlns:a16="http://schemas.microsoft.com/office/drawing/2014/main" id="{4123A162-1BD0-2443-525C-86788EC43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a:extLst>
              <a:ext uri="{FF2B5EF4-FFF2-40B4-BE49-F238E27FC236}">
                <a16:creationId xmlns:a16="http://schemas.microsoft.com/office/drawing/2014/main" id="{E004CFFA-85FB-C6F4-3439-01DAB7CCEFD3}"/>
              </a:ext>
            </a:extLst>
          </p:cNvPr>
          <p:cNvSpPr>
            <a:spLocks noGrp="1"/>
          </p:cNvSpPr>
          <p:nvPr>
            <p:ph type="title"/>
          </p:nvPr>
        </p:nvSpPr>
        <p:spPr bwMode="auto">
          <a:xfrm>
            <a:off x="356420" y="365125"/>
            <a:ext cx="4539580" cy="1070385"/>
          </a:xfrm>
        </p:spPr>
        <p:txBody>
          <a:bodyPr/>
          <a:lstStyle/>
          <a:p>
            <a:pPr>
              <a:defRPr/>
            </a:pPr>
            <a:r>
              <a:rPr lang="de-DE" dirty="0"/>
              <a:t>Ocean acidification</a:t>
            </a:r>
            <a:endParaRPr dirty="0"/>
          </a:p>
        </p:txBody>
      </p:sp>
      <p:sp>
        <p:nvSpPr>
          <p:cNvPr id="41" name="Text Placeholder 13">
            <a:extLst>
              <a:ext uri="{FF2B5EF4-FFF2-40B4-BE49-F238E27FC236}">
                <a16:creationId xmlns:a16="http://schemas.microsoft.com/office/drawing/2014/main" id="{F589D76F-0052-4945-940B-A06003F008C1}"/>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6" name="Isosceles Triangle 5">
            <a:extLst>
              <a:ext uri="{FF2B5EF4-FFF2-40B4-BE49-F238E27FC236}">
                <a16:creationId xmlns:a16="http://schemas.microsoft.com/office/drawing/2014/main" id="{2322A6D8-7466-5DD2-4CE5-1DF1C426A944}"/>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F79A6C2F-AADD-E7D1-CE4A-F96162778353}"/>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54705689-C5F8-3596-0D70-54C12D1DF59C}"/>
              </a:ext>
            </a:extLst>
          </p:cNvPr>
          <p:cNvSpPr/>
          <p:nvPr/>
        </p:nvSpPr>
        <p:spPr bwMode="auto">
          <a:xfrm>
            <a:off x="0" y="0"/>
            <a:ext cx="12191999"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hlinkHover r:id="rId10" action="ppaction://hlinksldjump"/>
            <a:extLst>
              <a:ext uri="{FF2B5EF4-FFF2-40B4-BE49-F238E27FC236}">
                <a16:creationId xmlns:a16="http://schemas.microsoft.com/office/drawing/2014/main" id="{44A624BD-3F35-EFAD-00C5-0E8748333F61}"/>
              </a:ext>
            </a:extLst>
          </p:cNvPr>
          <p:cNvSpPr/>
          <p:nvPr/>
        </p:nvSpPr>
        <p:spPr bwMode="auto">
          <a:xfrm>
            <a:off x="5611058" y="3816591"/>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04479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0FB217D-EDCD-4976-B69F-13B70F2C6950}"/>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9E7E41D1-636D-A2B7-AC4C-9D96B777A4B8}"/>
              </a:ext>
            </a:extLst>
          </p:cNvPr>
          <p:cNvSpPr>
            <a:spLocks noGrp="1"/>
          </p:cNvSpPr>
          <p:nvPr>
            <p:ph type="body" sz="quarter" idx="10"/>
          </p:nvPr>
        </p:nvSpPr>
        <p:spPr bwMode="auto">
          <a:xfrm>
            <a:off x="357187" y="1454399"/>
            <a:ext cx="3689073" cy="1857967"/>
          </a:xfrm>
        </p:spPr>
        <p:txBody>
          <a:bodyPr/>
          <a:lstStyle/>
          <a:p>
            <a:pPr lvl="0" algn="just">
              <a:defRPr/>
            </a:pPr>
            <a:r>
              <a:rPr lang="en-US" dirty="0"/>
              <a:t>The ozone layer was damaged but is now recovering.</a:t>
            </a:r>
          </a:p>
          <a:p>
            <a:pPr lvl="0" algn="just">
              <a:defRPr/>
            </a:pPr>
            <a:r>
              <a:rPr lang="en-US" dirty="0"/>
              <a:t>Ozone is needed to protect us from radiation. </a:t>
            </a:r>
          </a:p>
        </p:txBody>
      </p:sp>
      <p:sp>
        <p:nvSpPr>
          <p:cNvPr id="24" name="TextBox 23">
            <a:extLst>
              <a:ext uri="{FF2B5EF4-FFF2-40B4-BE49-F238E27FC236}">
                <a16:creationId xmlns:a16="http://schemas.microsoft.com/office/drawing/2014/main" id="{66B9FA3E-08C2-47E1-8A90-C9035F10D8C9}"/>
              </a:ext>
            </a:extLst>
          </p:cNvPr>
          <p:cNvSpPr txBox="1"/>
          <p:nvPr/>
        </p:nvSpPr>
        <p:spPr bwMode="auto">
          <a:xfrm>
            <a:off x="1008000" y="5013176"/>
            <a:ext cx="2064989" cy="369332"/>
          </a:xfrm>
          <a:prstGeom prst="rect">
            <a:avLst/>
          </a:prstGeom>
          <a:noFill/>
        </p:spPr>
        <p:txBody>
          <a:bodyPr wrap="none" rtlCol="0">
            <a:spAutoFit/>
          </a:bodyPr>
          <a:lstStyle/>
          <a:p>
            <a:r>
              <a:rPr lang="en-GB" dirty="0"/>
              <a:t>285 Dobson units</a:t>
            </a:r>
          </a:p>
        </p:txBody>
      </p:sp>
      <p:sp>
        <p:nvSpPr>
          <p:cNvPr id="25" name="TextBox 24">
            <a:extLst>
              <a:ext uri="{FF2B5EF4-FFF2-40B4-BE49-F238E27FC236}">
                <a16:creationId xmlns:a16="http://schemas.microsoft.com/office/drawing/2014/main" id="{AB1F481F-EB43-46D8-88FA-0977DDFD756D}"/>
              </a:ext>
            </a:extLst>
          </p:cNvPr>
          <p:cNvSpPr txBox="1"/>
          <p:nvPr/>
        </p:nvSpPr>
        <p:spPr bwMode="auto">
          <a:xfrm>
            <a:off x="1008000" y="3645024"/>
            <a:ext cx="2064989" cy="369332"/>
          </a:xfrm>
          <a:prstGeom prst="rect">
            <a:avLst/>
          </a:prstGeom>
          <a:noFill/>
        </p:spPr>
        <p:txBody>
          <a:bodyPr wrap="none" rtlCol="0">
            <a:spAutoFit/>
          </a:bodyPr>
          <a:lstStyle/>
          <a:p>
            <a:r>
              <a:rPr lang="en-GB" dirty="0"/>
              <a:t>276 Dobson units</a:t>
            </a:r>
          </a:p>
        </p:txBody>
      </p:sp>
      <p:grpSp>
        <p:nvGrpSpPr>
          <p:cNvPr id="26" name="Group 25">
            <a:extLst>
              <a:ext uri="{FF2B5EF4-FFF2-40B4-BE49-F238E27FC236}">
                <a16:creationId xmlns:a16="http://schemas.microsoft.com/office/drawing/2014/main" id="{05ABB3EB-9CEB-4B0B-9A9E-B49A412B42DA}"/>
              </a:ext>
            </a:extLst>
          </p:cNvPr>
          <p:cNvGrpSpPr/>
          <p:nvPr/>
        </p:nvGrpSpPr>
        <p:grpSpPr>
          <a:xfrm>
            <a:off x="648000" y="3816000"/>
            <a:ext cx="360000" cy="2160000"/>
            <a:chOff x="10800000" y="2160000"/>
            <a:chExt cx="360000" cy="1501199"/>
          </a:xfrm>
        </p:grpSpPr>
        <p:sp>
          <p:nvSpPr>
            <p:cNvPr id="28" name="Rectangle 27">
              <a:extLst>
                <a:ext uri="{FF2B5EF4-FFF2-40B4-BE49-F238E27FC236}">
                  <a16:creationId xmlns:a16="http://schemas.microsoft.com/office/drawing/2014/main" id="{59FC1A70-DCB5-47D2-A3C6-59FBDCACA561}"/>
                </a:ext>
              </a:extLst>
            </p:cNvPr>
            <p:cNvSpPr/>
            <p:nvPr/>
          </p:nvSpPr>
          <p:spPr bwMode="auto">
            <a:xfrm>
              <a:off x="10800000" y="2160000"/>
              <a:ext cx="288000" cy="15011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F44E82CA-83DD-48B5-A816-C3302AE90DCF}"/>
                </a:ext>
              </a:extLst>
            </p:cNvPr>
            <p:cNvCxnSpPr/>
            <p:nvPr/>
          </p:nvCxnSpPr>
          <p:spPr>
            <a:xfrm>
              <a:off x="10800000" y="3123604"/>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56689A9-D182-4118-851B-A8D23A0ABBBD}"/>
                </a:ext>
              </a:extLst>
            </p:cNvPr>
            <p:cNvSpPr/>
            <p:nvPr/>
          </p:nvSpPr>
          <p:spPr>
            <a:xfrm>
              <a:off x="10800000" y="3123604"/>
              <a:ext cx="288000" cy="53759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Box 30">
            <a:extLst>
              <a:ext uri="{FF2B5EF4-FFF2-40B4-BE49-F238E27FC236}">
                <a16:creationId xmlns:a16="http://schemas.microsoft.com/office/drawing/2014/main" id="{2C0AD5A3-DEC7-441B-A2E1-FAF9F15CF4EE}"/>
              </a:ext>
            </a:extLst>
          </p:cNvPr>
          <p:cNvSpPr txBox="1"/>
          <p:nvPr/>
        </p:nvSpPr>
        <p:spPr bwMode="auto">
          <a:xfrm rot="16200000">
            <a:off x="-796223" y="4628977"/>
            <a:ext cx="2481255" cy="369332"/>
          </a:xfrm>
          <a:prstGeom prst="rect">
            <a:avLst/>
          </a:prstGeom>
          <a:noFill/>
        </p:spPr>
        <p:txBody>
          <a:bodyPr wrap="square" rtlCol="0">
            <a:spAutoFit/>
          </a:bodyPr>
          <a:lstStyle/>
          <a:p>
            <a:r>
              <a:rPr lang="en-GB" dirty="0"/>
              <a:t>Stratospheric ozone</a:t>
            </a:r>
          </a:p>
        </p:txBody>
      </p:sp>
      <p:sp>
        <p:nvSpPr>
          <p:cNvPr id="94" name="TextBox 93">
            <a:extLst>
              <a:ext uri="{FF2B5EF4-FFF2-40B4-BE49-F238E27FC236}">
                <a16:creationId xmlns:a16="http://schemas.microsoft.com/office/drawing/2014/main" id="{4CA8980D-79AF-4A94-9087-49C81F9BCCE2}"/>
              </a:ext>
            </a:extLst>
          </p:cNvPr>
          <p:cNvSpPr txBox="1"/>
          <p:nvPr/>
        </p:nvSpPr>
        <p:spPr bwMode="auto">
          <a:xfrm>
            <a:off x="1134000" y="5795972"/>
            <a:ext cx="2930610" cy="369332"/>
          </a:xfrm>
          <a:prstGeom prst="rect">
            <a:avLst/>
          </a:prstGeom>
          <a:noFill/>
        </p:spPr>
        <p:txBody>
          <a:bodyPr wrap="none" rtlCol="0">
            <a:spAutoFit/>
          </a:bodyPr>
          <a:lstStyle/>
          <a:p>
            <a:r>
              <a:rPr lang="en-GB" dirty="0">
                <a:solidFill>
                  <a:schemeClr val="tx1">
                    <a:lumMod val="60000"/>
                    <a:lumOff val="40000"/>
                  </a:schemeClr>
                </a:solidFill>
              </a:rPr>
              <a:t>290 (pre-industrial level) </a:t>
            </a:r>
          </a:p>
        </p:txBody>
      </p:sp>
      <p:cxnSp>
        <p:nvCxnSpPr>
          <p:cNvPr id="95" name="Straight Arrow Connector 94">
            <a:extLst>
              <a:ext uri="{FF2B5EF4-FFF2-40B4-BE49-F238E27FC236}">
                <a16:creationId xmlns:a16="http://schemas.microsoft.com/office/drawing/2014/main" id="{3A346166-EB12-4084-8D84-338D3DA1B7A0}"/>
              </a:ext>
            </a:extLst>
          </p:cNvPr>
          <p:cNvCxnSpPr/>
          <p:nvPr/>
        </p:nvCxnSpPr>
        <p:spPr bwMode="auto">
          <a:xfrm flipH="1">
            <a:off x="936000" y="5976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diagram of different colored circles&#10;&#10;AI-generated content may be incorrect.">
            <a:extLst>
              <a:ext uri="{FF2B5EF4-FFF2-40B4-BE49-F238E27FC236}">
                <a16:creationId xmlns:a16="http://schemas.microsoft.com/office/drawing/2014/main" id="{FC7AB94D-8A59-C579-ACE6-B24BCD6B2F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13" name="Title 12">
            <a:extLst>
              <a:ext uri="{FF2B5EF4-FFF2-40B4-BE49-F238E27FC236}">
                <a16:creationId xmlns:a16="http://schemas.microsoft.com/office/drawing/2014/main" id="{C908213C-3486-DF38-CED5-128428D25EED}"/>
              </a:ext>
            </a:extLst>
          </p:cNvPr>
          <p:cNvSpPr>
            <a:spLocks noGrp="1"/>
          </p:cNvSpPr>
          <p:nvPr>
            <p:ph type="title"/>
          </p:nvPr>
        </p:nvSpPr>
        <p:spPr bwMode="auto">
          <a:xfrm>
            <a:off x="356420" y="365125"/>
            <a:ext cx="4059660" cy="1070385"/>
          </a:xfrm>
        </p:spPr>
        <p:txBody>
          <a:bodyPr/>
          <a:lstStyle/>
          <a:p>
            <a:pPr>
              <a:defRPr/>
            </a:pPr>
            <a:r>
              <a:rPr lang="de-DE" dirty="0"/>
              <a:t>Ozone depletion</a:t>
            </a:r>
            <a:endParaRPr dirty="0"/>
          </a:p>
        </p:txBody>
      </p:sp>
      <p:sp>
        <p:nvSpPr>
          <p:cNvPr id="32" name="Text Placeholder 13">
            <a:extLst>
              <a:ext uri="{FF2B5EF4-FFF2-40B4-BE49-F238E27FC236}">
                <a16:creationId xmlns:a16="http://schemas.microsoft.com/office/drawing/2014/main" id="{28DBB7D0-CCD0-4209-ABF3-28B2E5E12FAC}"/>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5" name="Isosceles Triangle 4">
            <a:extLst>
              <a:ext uri="{FF2B5EF4-FFF2-40B4-BE49-F238E27FC236}">
                <a16:creationId xmlns:a16="http://schemas.microsoft.com/office/drawing/2014/main" id="{EFAE0175-F53A-F653-79EB-A8F0C1865D60}"/>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FFE22EEA-AF44-2F77-BFF8-047D7DB7D3F6}"/>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2C766AEC-B9CE-F130-E293-D268194CBD0E}"/>
              </a:ext>
            </a:extLst>
          </p:cNvPr>
          <p:cNvSpPr/>
          <p:nvPr/>
        </p:nvSpPr>
        <p:spPr bwMode="auto">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hlinkHover r:id="rId10" action="ppaction://hlinksldjump"/>
            <a:extLst>
              <a:ext uri="{FF2B5EF4-FFF2-40B4-BE49-F238E27FC236}">
                <a16:creationId xmlns:a16="http://schemas.microsoft.com/office/drawing/2014/main" id="{690B346A-009B-1A49-C9CA-C2134A508A8A}"/>
              </a:ext>
            </a:extLst>
          </p:cNvPr>
          <p:cNvSpPr/>
          <p:nvPr/>
        </p:nvSpPr>
        <p:spPr bwMode="auto">
          <a:xfrm>
            <a:off x="5221830" y="3041409"/>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64490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AFC199B-F229-9363-DFA9-A7490F359019}"/>
            </a:ext>
          </a:extLst>
        </p:cNvPr>
        <p:cNvGrpSpPr/>
        <p:nvPr/>
      </p:nvGrpSpPr>
      <p:grpSpPr bwMode="auto">
        <a:xfrm>
          <a:off x="0" y="0"/>
          <a:ext cx="0" cy="0"/>
          <a:chOff x="0" y="0"/>
          <a:chExt cx="0" cy="0"/>
        </a:xfrm>
      </p:grpSpPr>
      <p:sp>
        <p:nvSpPr>
          <p:cNvPr id="2" name="Title 1">
            <a:extLst>
              <a:ext uri="{FF2B5EF4-FFF2-40B4-BE49-F238E27FC236}">
                <a16:creationId xmlns:a16="http://schemas.microsoft.com/office/drawing/2014/main" id="{758FF4B2-F903-C414-29A0-492E4E442A3E}"/>
              </a:ext>
            </a:extLst>
          </p:cNvPr>
          <p:cNvSpPr>
            <a:spLocks noGrp="1"/>
          </p:cNvSpPr>
          <p:nvPr>
            <p:ph type="title"/>
          </p:nvPr>
        </p:nvSpPr>
        <p:spPr bwMode="auto"/>
        <p:txBody>
          <a:bodyPr/>
          <a:lstStyle/>
          <a:p>
            <a:pPr>
              <a:defRPr/>
            </a:pPr>
            <a:r>
              <a:rPr lang="de-DE" dirty="0"/>
              <a:t>Sustainability</a:t>
            </a:r>
            <a:endParaRPr dirty="0"/>
          </a:p>
        </p:txBody>
      </p:sp>
      <p:sp>
        <p:nvSpPr>
          <p:cNvPr id="3" name="Text Placeholder 2">
            <a:extLst>
              <a:ext uri="{FF2B5EF4-FFF2-40B4-BE49-F238E27FC236}">
                <a16:creationId xmlns:a16="http://schemas.microsoft.com/office/drawing/2014/main" id="{B4746639-A558-6726-4FB7-C5C06B8637D8}"/>
              </a:ext>
            </a:extLst>
          </p:cNvPr>
          <p:cNvSpPr>
            <a:spLocks noGrp="1"/>
          </p:cNvSpPr>
          <p:nvPr>
            <p:ph type="body" sz="quarter" idx="10"/>
          </p:nvPr>
        </p:nvSpPr>
        <p:spPr bwMode="auto"/>
        <p:txBody>
          <a:bodyPr/>
          <a:lstStyle/>
          <a:p>
            <a:pPr>
              <a:defRPr/>
            </a:pPr>
            <a:r>
              <a:rPr lang="en-GB" i="1" dirty="0"/>
              <a:t>Principles of sustainability</a:t>
            </a:r>
          </a:p>
        </p:txBody>
      </p:sp>
      <p:sp>
        <p:nvSpPr>
          <p:cNvPr id="4" name="Isosceles Triangle 3">
            <a:hlinkClick r:id="" action="ppaction://hlinkshowjump?jump=nextslide"/>
            <a:extLst>
              <a:ext uri="{FF2B5EF4-FFF2-40B4-BE49-F238E27FC236}">
                <a16:creationId xmlns:a16="http://schemas.microsoft.com/office/drawing/2014/main" id="{CF69D03F-47F1-291A-47E7-711BE75474AC}"/>
              </a:ext>
            </a:extLst>
          </p:cNvPr>
          <p:cNvSpPr>
            <a:spLocks/>
          </p:cNvSpPr>
          <p:nvPr/>
        </p:nvSpPr>
        <p:spPr bwMode="auto">
          <a:xfrm rot="5400000">
            <a:off x="6155653"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7A8F0E63-96EB-D5C1-96A5-CB3CDF478EFD}"/>
              </a:ext>
            </a:extLst>
          </p:cNvPr>
          <p:cNvSpPr>
            <a:spLocks/>
          </p:cNvSpPr>
          <p:nvPr/>
        </p:nvSpPr>
        <p:spPr bwMode="auto">
          <a:xfrm rot="16200000" flipH="1">
            <a:off x="5604347"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hlinkClick r:id="" action="ppaction://hlinkshowjump?jump=previousslide"/>
            <a:extLst>
              <a:ext uri="{FF2B5EF4-FFF2-40B4-BE49-F238E27FC236}">
                <a16:creationId xmlns:a16="http://schemas.microsoft.com/office/drawing/2014/main" id="{67151623-A6DE-857D-1C44-37FF6BD0B205}"/>
              </a:ext>
            </a:extLst>
          </p:cNvPr>
          <p:cNvSpPr txBox="1"/>
          <p:nvPr/>
        </p:nvSpPr>
        <p:spPr bwMode="auto">
          <a:xfrm>
            <a:off x="4461633" y="3892429"/>
            <a:ext cx="1058303" cy="369332"/>
          </a:xfrm>
          <a:prstGeom prst="rect">
            <a:avLst/>
          </a:prstGeom>
          <a:noFill/>
        </p:spPr>
        <p:txBody>
          <a:bodyPr wrap="none" rtlCol="0">
            <a:spAutoFit/>
          </a:bodyPr>
          <a:lstStyle/>
          <a:p>
            <a:r>
              <a:rPr lang="en-GB" dirty="0">
                <a:solidFill>
                  <a:schemeClr val="accent2"/>
                </a:solidFill>
              </a:rPr>
              <a:t>Go back</a:t>
            </a:r>
          </a:p>
        </p:txBody>
      </p:sp>
      <p:sp>
        <p:nvSpPr>
          <p:cNvPr id="7" name="TextBox 6">
            <a:hlinkClick r:id="" action="ppaction://hlinkshowjump?jump=nextslide"/>
            <a:extLst>
              <a:ext uri="{FF2B5EF4-FFF2-40B4-BE49-F238E27FC236}">
                <a16:creationId xmlns:a16="http://schemas.microsoft.com/office/drawing/2014/main" id="{4975A047-F437-AB61-55DF-2B308ABD7BB0}"/>
              </a:ext>
            </a:extLst>
          </p:cNvPr>
          <p:cNvSpPr txBox="1"/>
          <p:nvPr/>
        </p:nvSpPr>
        <p:spPr bwMode="auto">
          <a:xfrm>
            <a:off x="6668274" y="3889295"/>
            <a:ext cx="1133644" cy="369332"/>
          </a:xfrm>
          <a:prstGeom prst="rect">
            <a:avLst/>
          </a:prstGeom>
          <a:noFill/>
        </p:spPr>
        <p:txBody>
          <a:bodyPr wrap="none" rtlCol="0">
            <a:spAutoFit/>
          </a:bodyPr>
          <a:lstStyle/>
          <a:p>
            <a:r>
              <a:rPr lang="en-GB" dirty="0">
                <a:solidFill>
                  <a:schemeClr val="accent2"/>
                </a:solidFill>
              </a:rPr>
              <a:t>Let’s go!</a:t>
            </a:r>
          </a:p>
        </p:txBody>
      </p:sp>
    </p:spTree>
    <p:custDataLst>
      <p:tags r:id="rId1"/>
    </p:custDataLst>
    <p:extLst>
      <p:ext uri="{BB962C8B-B14F-4D97-AF65-F5344CB8AC3E}">
        <p14:creationId xmlns:p14="http://schemas.microsoft.com/office/powerpoint/2010/main" val="2873599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3CDAC50-C10D-933F-BDED-EC5FDD239D21}"/>
            </a:ext>
          </a:extLst>
        </p:cNvPr>
        <p:cNvGrpSpPr/>
        <p:nvPr/>
      </p:nvGrpSpPr>
      <p:grpSpPr bwMode="auto">
        <a:xfrm>
          <a:off x="0" y="0"/>
          <a:ext cx="0" cy="0"/>
          <a:chOff x="0" y="0"/>
          <a:chExt cx="0" cy="0"/>
        </a:xfrm>
      </p:grpSpPr>
      <p:sp>
        <p:nvSpPr>
          <p:cNvPr id="14" name="Text Placeholder 13">
            <a:extLst>
              <a:ext uri="{FF2B5EF4-FFF2-40B4-BE49-F238E27FC236}">
                <a16:creationId xmlns:a16="http://schemas.microsoft.com/office/drawing/2014/main" id="{BB026316-46FB-8210-5DDD-2A9E8B59EE6D}"/>
              </a:ext>
            </a:extLst>
          </p:cNvPr>
          <p:cNvSpPr>
            <a:spLocks noGrp="1"/>
          </p:cNvSpPr>
          <p:nvPr>
            <p:ph type="body" sz="quarter" idx="10"/>
          </p:nvPr>
        </p:nvSpPr>
        <p:spPr bwMode="auto">
          <a:xfrm>
            <a:off x="357188" y="1454400"/>
            <a:ext cx="3518626" cy="1614560"/>
          </a:xfrm>
        </p:spPr>
        <p:txBody>
          <a:bodyPr/>
          <a:lstStyle/>
          <a:p>
            <a:pPr lvl="0" algn="just">
              <a:defRPr/>
            </a:pPr>
            <a:r>
              <a:rPr lang="en-US" dirty="0"/>
              <a:t>Biodiversity is needed to for life to adapt and regulate Earth systems.</a:t>
            </a:r>
          </a:p>
          <a:p>
            <a:pPr lvl="0" algn="just">
              <a:defRPr/>
            </a:pPr>
            <a:r>
              <a:rPr lang="en-US" dirty="0"/>
              <a:t>Functional integrity is the </a:t>
            </a:r>
            <a:r>
              <a:rPr lang="en-GB" dirty="0">
                <a:effectLst/>
              </a:rPr>
              <a:t>living matter influenced by human purposes.</a:t>
            </a:r>
            <a:endParaRPr lang="en-US" dirty="0"/>
          </a:p>
        </p:txBody>
      </p:sp>
      <p:sp>
        <p:nvSpPr>
          <p:cNvPr id="24" name="TextBox 23">
            <a:extLst>
              <a:ext uri="{FF2B5EF4-FFF2-40B4-BE49-F238E27FC236}">
                <a16:creationId xmlns:a16="http://schemas.microsoft.com/office/drawing/2014/main" id="{2BC92C83-B547-4F5D-9EBA-44C21E3A25F9}"/>
              </a:ext>
            </a:extLst>
          </p:cNvPr>
          <p:cNvSpPr txBox="1"/>
          <p:nvPr/>
        </p:nvSpPr>
        <p:spPr bwMode="auto">
          <a:xfrm>
            <a:off x="1008000" y="5589240"/>
            <a:ext cx="564578" cy="369332"/>
          </a:xfrm>
          <a:prstGeom prst="rect">
            <a:avLst/>
          </a:prstGeom>
          <a:noFill/>
        </p:spPr>
        <p:txBody>
          <a:bodyPr wrap="none" rtlCol="0">
            <a:spAutoFit/>
          </a:bodyPr>
          <a:lstStyle/>
          <a:p>
            <a:r>
              <a:rPr lang="en-GB" dirty="0"/>
              <a:t>&lt;10</a:t>
            </a:r>
          </a:p>
        </p:txBody>
      </p:sp>
      <p:sp>
        <p:nvSpPr>
          <p:cNvPr id="25" name="TextBox 24">
            <a:extLst>
              <a:ext uri="{FF2B5EF4-FFF2-40B4-BE49-F238E27FC236}">
                <a16:creationId xmlns:a16="http://schemas.microsoft.com/office/drawing/2014/main" id="{079C6B6D-3C9C-4980-A757-F377AA94C481}"/>
              </a:ext>
            </a:extLst>
          </p:cNvPr>
          <p:cNvSpPr txBox="1"/>
          <p:nvPr/>
        </p:nvSpPr>
        <p:spPr bwMode="auto">
          <a:xfrm>
            <a:off x="1008001" y="3645024"/>
            <a:ext cx="1199568" cy="923330"/>
          </a:xfrm>
          <a:prstGeom prst="rect">
            <a:avLst/>
          </a:prstGeom>
          <a:noFill/>
        </p:spPr>
        <p:txBody>
          <a:bodyPr wrap="square" rtlCol="0">
            <a:spAutoFit/>
          </a:bodyPr>
          <a:lstStyle/>
          <a:p>
            <a:r>
              <a:rPr lang="en-GB" dirty="0"/>
              <a:t>&gt;100 per million species</a:t>
            </a:r>
          </a:p>
        </p:txBody>
      </p:sp>
      <p:grpSp>
        <p:nvGrpSpPr>
          <p:cNvPr id="26" name="Group 25">
            <a:extLst>
              <a:ext uri="{FF2B5EF4-FFF2-40B4-BE49-F238E27FC236}">
                <a16:creationId xmlns:a16="http://schemas.microsoft.com/office/drawing/2014/main" id="{5E9D3A66-0DE2-49C6-B289-2948BBBE1261}"/>
              </a:ext>
            </a:extLst>
          </p:cNvPr>
          <p:cNvGrpSpPr/>
          <p:nvPr/>
        </p:nvGrpSpPr>
        <p:grpSpPr>
          <a:xfrm>
            <a:off x="648000" y="3816007"/>
            <a:ext cx="360000" cy="2160005"/>
            <a:chOff x="10800000" y="2160000"/>
            <a:chExt cx="360000" cy="1501199"/>
          </a:xfrm>
        </p:grpSpPr>
        <p:sp>
          <p:nvSpPr>
            <p:cNvPr id="27" name="Rectangle 26">
              <a:extLst>
                <a:ext uri="{FF2B5EF4-FFF2-40B4-BE49-F238E27FC236}">
                  <a16:creationId xmlns:a16="http://schemas.microsoft.com/office/drawing/2014/main" id="{A3BB1A52-23CA-48CF-AE33-E3DD0974DDE1}"/>
                </a:ext>
              </a:extLst>
            </p:cNvPr>
            <p:cNvSpPr/>
            <p:nvPr/>
          </p:nvSpPr>
          <p:spPr>
            <a:xfrm>
              <a:off x="10800000" y="3528936"/>
              <a:ext cx="288000" cy="132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8F875B7-8564-4859-89A5-55AC4B388599}"/>
                </a:ext>
              </a:extLst>
            </p:cNvPr>
            <p:cNvSpPr/>
            <p:nvPr/>
          </p:nvSpPr>
          <p:spPr bwMode="auto">
            <a:xfrm>
              <a:off x="10800000" y="2160000"/>
              <a:ext cx="288000" cy="1368936"/>
            </a:xfrm>
            <a:prstGeom prst="rect">
              <a:avLst/>
            </a:prstGeom>
            <a:solidFill>
              <a:srgbClr val="8B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3B26990F-85A1-46E2-81F0-6DF63B2A1C18}"/>
                </a:ext>
              </a:extLst>
            </p:cNvPr>
            <p:cNvCxnSpPr/>
            <p:nvPr/>
          </p:nvCxnSpPr>
          <p:spPr>
            <a:xfrm>
              <a:off x="10800000" y="3531096"/>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E47B93-E3FD-4338-8309-D5A0EA29BD3B}"/>
                </a:ext>
              </a:extLst>
            </p:cNvPr>
            <p:cNvCxnSpPr/>
            <p:nvPr/>
          </p:nvCxnSpPr>
          <p:spPr bwMode="auto">
            <a:xfrm>
              <a:off x="10800000" y="2160000"/>
              <a:ext cx="360000" cy="0"/>
            </a:xfrm>
            <a:prstGeom prst="line">
              <a:avLst/>
            </a:prstGeom>
            <a:ln w="38100">
              <a:solidFill>
                <a:srgbClr val="8B0000"/>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A159ED92-B967-4D21-8CCA-E946096DD144}"/>
              </a:ext>
            </a:extLst>
          </p:cNvPr>
          <p:cNvSpPr txBox="1"/>
          <p:nvPr/>
        </p:nvSpPr>
        <p:spPr bwMode="auto">
          <a:xfrm>
            <a:off x="3061167" y="5085184"/>
            <a:ext cx="814647" cy="369332"/>
          </a:xfrm>
          <a:prstGeom prst="rect">
            <a:avLst/>
          </a:prstGeom>
          <a:noFill/>
        </p:spPr>
        <p:txBody>
          <a:bodyPr wrap="none" rtlCol="0">
            <a:spAutoFit/>
          </a:bodyPr>
          <a:lstStyle/>
          <a:p>
            <a:r>
              <a:rPr lang="en-GB" dirty="0"/>
              <a:t>&lt;10% </a:t>
            </a:r>
          </a:p>
        </p:txBody>
      </p:sp>
      <p:sp>
        <p:nvSpPr>
          <p:cNvPr id="32" name="TextBox 31">
            <a:extLst>
              <a:ext uri="{FF2B5EF4-FFF2-40B4-BE49-F238E27FC236}">
                <a16:creationId xmlns:a16="http://schemas.microsoft.com/office/drawing/2014/main" id="{D4247B8B-00FF-4F77-8219-2BB7313C4B35}"/>
              </a:ext>
            </a:extLst>
          </p:cNvPr>
          <p:cNvSpPr txBox="1"/>
          <p:nvPr/>
        </p:nvSpPr>
        <p:spPr bwMode="auto">
          <a:xfrm>
            <a:off x="3061167" y="3645024"/>
            <a:ext cx="628698" cy="369332"/>
          </a:xfrm>
          <a:prstGeom prst="rect">
            <a:avLst/>
          </a:prstGeom>
          <a:noFill/>
        </p:spPr>
        <p:txBody>
          <a:bodyPr wrap="none" rtlCol="0">
            <a:spAutoFit/>
          </a:bodyPr>
          <a:lstStyle/>
          <a:p>
            <a:r>
              <a:rPr lang="en-GB" dirty="0"/>
              <a:t>30%</a:t>
            </a:r>
          </a:p>
        </p:txBody>
      </p:sp>
      <p:grpSp>
        <p:nvGrpSpPr>
          <p:cNvPr id="33" name="Group 32">
            <a:extLst>
              <a:ext uri="{FF2B5EF4-FFF2-40B4-BE49-F238E27FC236}">
                <a16:creationId xmlns:a16="http://schemas.microsoft.com/office/drawing/2014/main" id="{6A1B92E0-6383-4550-A7A4-78865CF59DC8}"/>
              </a:ext>
            </a:extLst>
          </p:cNvPr>
          <p:cNvGrpSpPr/>
          <p:nvPr/>
        </p:nvGrpSpPr>
        <p:grpSpPr>
          <a:xfrm>
            <a:off x="2701167" y="3816000"/>
            <a:ext cx="360000" cy="2160000"/>
            <a:chOff x="10800000" y="4320000"/>
            <a:chExt cx="360000" cy="1044000"/>
          </a:xfrm>
        </p:grpSpPr>
        <p:sp>
          <p:nvSpPr>
            <p:cNvPr id="35" name="Rectangle 34">
              <a:extLst>
                <a:ext uri="{FF2B5EF4-FFF2-40B4-BE49-F238E27FC236}">
                  <a16:creationId xmlns:a16="http://schemas.microsoft.com/office/drawing/2014/main" id="{1411AA80-C9AB-44CF-9158-4309D2491453}"/>
                </a:ext>
              </a:extLst>
            </p:cNvPr>
            <p:cNvSpPr/>
            <p:nvPr/>
          </p:nvSpPr>
          <p:spPr bwMode="auto">
            <a:xfrm>
              <a:off x="10800000" y="4320000"/>
              <a:ext cx="288000" cy="767340"/>
            </a:xfrm>
            <a:prstGeom prst="rect">
              <a:avLst/>
            </a:prstGeom>
            <a:solidFill>
              <a:srgbClr val="FF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a:extLst>
                <a:ext uri="{FF2B5EF4-FFF2-40B4-BE49-F238E27FC236}">
                  <a16:creationId xmlns:a16="http://schemas.microsoft.com/office/drawing/2014/main" id="{3FCDB451-8EF2-413E-A157-2F27D42BA2CA}"/>
                </a:ext>
              </a:extLst>
            </p:cNvPr>
            <p:cNvCxnSpPr/>
            <p:nvPr/>
          </p:nvCxnSpPr>
          <p:spPr bwMode="auto">
            <a:xfrm>
              <a:off x="10800000" y="5019480"/>
              <a:ext cx="360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0AE429-800E-4C06-8B41-A9F5D6751819}"/>
                </a:ext>
              </a:extLst>
            </p:cNvPr>
            <p:cNvCxnSpPr/>
            <p:nvPr/>
          </p:nvCxnSpPr>
          <p:spPr bwMode="auto">
            <a:xfrm>
              <a:off x="10800000" y="4320000"/>
              <a:ext cx="360000" cy="0"/>
            </a:xfrm>
            <a:prstGeom prst="line">
              <a:avLst/>
            </a:prstGeom>
            <a:ln w="38100">
              <a:solidFill>
                <a:srgbClr val="FF45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54C9042-78EF-4498-AE6A-8C110C2221AF}"/>
                </a:ext>
              </a:extLst>
            </p:cNvPr>
            <p:cNvSpPr/>
            <p:nvPr/>
          </p:nvSpPr>
          <p:spPr bwMode="auto">
            <a:xfrm>
              <a:off x="10800000" y="5020710"/>
              <a:ext cx="288000" cy="34329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TextBox 37">
            <a:extLst>
              <a:ext uri="{FF2B5EF4-FFF2-40B4-BE49-F238E27FC236}">
                <a16:creationId xmlns:a16="http://schemas.microsoft.com/office/drawing/2014/main" id="{E046E827-1F63-49E9-BBBA-58CAAF08260F}"/>
              </a:ext>
            </a:extLst>
          </p:cNvPr>
          <p:cNvSpPr txBox="1"/>
          <p:nvPr/>
        </p:nvSpPr>
        <p:spPr bwMode="auto">
          <a:xfrm rot="16200000">
            <a:off x="-864000" y="4561200"/>
            <a:ext cx="2616809" cy="369332"/>
          </a:xfrm>
          <a:prstGeom prst="rect">
            <a:avLst/>
          </a:prstGeom>
          <a:noFill/>
        </p:spPr>
        <p:txBody>
          <a:bodyPr wrap="square" rtlCol="0">
            <a:spAutoFit/>
          </a:bodyPr>
          <a:lstStyle/>
          <a:p>
            <a:r>
              <a:rPr lang="en-GB" dirty="0"/>
              <a:t>Extinctions per year</a:t>
            </a:r>
          </a:p>
        </p:txBody>
      </p:sp>
      <p:sp>
        <p:nvSpPr>
          <p:cNvPr id="39" name="TextBox 38">
            <a:extLst>
              <a:ext uri="{FF2B5EF4-FFF2-40B4-BE49-F238E27FC236}">
                <a16:creationId xmlns:a16="http://schemas.microsoft.com/office/drawing/2014/main" id="{1BF73B48-B520-4AEB-8433-11A5575600ED}"/>
              </a:ext>
            </a:extLst>
          </p:cNvPr>
          <p:cNvSpPr txBox="1"/>
          <p:nvPr/>
        </p:nvSpPr>
        <p:spPr bwMode="auto">
          <a:xfrm rot="16200000">
            <a:off x="1183672" y="4561200"/>
            <a:ext cx="2616810" cy="369332"/>
          </a:xfrm>
          <a:prstGeom prst="rect">
            <a:avLst/>
          </a:prstGeom>
          <a:noFill/>
        </p:spPr>
        <p:txBody>
          <a:bodyPr wrap="square" rtlCol="0">
            <a:spAutoFit/>
          </a:bodyPr>
          <a:lstStyle/>
          <a:p>
            <a:r>
              <a:rPr lang="en-GB" dirty="0"/>
              <a:t>Functional integrity</a:t>
            </a:r>
          </a:p>
        </p:txBody>
      </p:sp>
      <p:sp>
        <p:nvSpPr>
          <p:cNvPr id="103" name="TextBox 102">
            <a:extLst>
              <a:ext uri="{FF2B5EF4-FFF2-40B4-BE49-F238E27FC236}">
                <a16:creationId xmlns:a16="http://schemas.microsoft.com/office/drawing/2014/main" id="{1C1DF15B-E3A9-4F05-8895-B514891A0B54}"/>
              </a:ext>
            </a:extLst>
          </p:cNvPr>
          <p:cNvSpPr txBox="1"/>
          <p:nvPr/>
        </p:nvSpPr>
        <p:spPr bwMode="auto">
          <a:xfrm>
            <a:off x="1134000" y="5795972"/>
            <a:ext cx="311304" cy="369332"/>
          </a:xfrm>
          <a:prstGeom prst="rect">
            <a:avLst/>
          </a:prstGeom>
          <a:noFill/>
        </p:spPr>
        <p:txBody>
          <a:bodyPr wrap="none" rtlCol="0">
            <a:spAutoFit/>
          </a:bodyPr>
          <a:lstStyle/>
          <a:p>
            <a:r>
              <a:rPr lang="en-GB" dirty="0">
                <a:solidFill>
                  <a:schemeClr val="tx1">
                    <a:lumMod val="60000"/>
                    <a:lumOff val="40000"/>
                  </a:schemeClr>
                </a:solidFill>
              </a:rPr>
              <a:t>1</a:t>
            </a:r>
          </a:p>
        </p:txBody>
      </p:sp>
      <p:cxnSp>
        <p:nvCxnSpPr>
          <p:cNvPr id="104" name="Straight Arrow Connector 103">
            <a:extLst>
              <a:ext uri="{FF2B5EF4-FFF2-40B4-BE49-F238E27FC236}">
                <a16:creationId xmlns:a16="http://schemas.microsoft.com/office/drawing/2014/main" id="{AA0A5C24-0F8A-4F48-9079-4F2964A13517}"/>
              </a:ext>
            </a:extLst>
          </p:cNvPr>
          <p:cNvCxnSpPr/>
          <p:nvPr/>
        </p:nvCxnSpPr>
        <p:spPr bwMode="auto">
          <a:xfrm flipH="1">
            <a:off x="936000" y="59580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0A0BF7D9-4162-43DF-83E2-E8373B37FA61}"/>
              </a:ext>
            </a:extLst>
          </p:cNvPr>
          <p:cNvCxnSpPr/>
          <p:nvPr/>
        </p:nvCxnSpPr>
        <p:spPr bwMode="auto">
          <a:xfrm flipH="1">
            <a:off x="2999656" y="5846400"/>
            <a:ext cx="234000" cy="0"/>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8065BCE-C2FB-DA48-6472-65875D6159FD}"/>
              </a:ext>
            </a:extLst>
          </p:cNvPr>
          <p:cNvSpPr>
            <a:spLocks noGrp="1"/>
          </p:cNvSpPr>
          <p:nvPr>
            <p:ph type="title"/>
          </p:nvPr>
        </p:nvSpPr>
        <p:spPr bwMode="auto">
          <a:xfrm>
            <a:off x="356420" y="365125"/>
            <a:ext cx="4059660" cy="1070385"/>
          </a:xfrm>
        </p:spPr>
        <p:txBody>
          <a:bodyPr>
            <a:normAutofit fontScale="90000"/>
          </a:bodyPr>
          <a:lstStyle/>
          <a:p>
            <a:pPr>
              <a:defRPr/>
            </a:pPr>
            <a:r>
              <a:rPr lang="de-DE" dirty="0"/>
              <a:t>Biosphere integrity (biodiversity)</a:t>
            </a:r>
            <a:endParaRPr dirty="0"/>
          </a:p>
        </p:txBody>
      </p:sp>
      <p:pic>
        <p:nvPicPr>
          <p:cNvPr id="3" name="Picture 2" descr="A diagram of different colored circles&#10;&#10;AI-generated content may be incorrect.">
            <a:extLst>
              <a:ext uri="{FF2B5EF4-FFF2-40B4-BE49-F238E27FC236}">
                <a16:creationId xmlns:a16="http://schemas.microsoft.com/office/drawing/2014/main" id="{E5A0B80A-3459-4062-CA29-29751120D0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40" name="Text Placeholder 13">
            <a:extLst>
              <a:ext uri="{FF2B5EF4-FFF2-40B4-BE49-F238E27FC236}">
                <a16:creationId xmlns:a16="http://schemas.microsoft.com/office/drawing/2014/main" id="{EA89E45B-51E3-420A-B621-0C165A95B3C8}"/>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err="1">
                <a:solidFill>
                  <a:schemeClr val="tx2"/>
                </a:solidFill>
                <a:hlinkClick r:id="rId5">
                  <a:extLst>
                    <a:ext uri="{A12FA001-AC4F-418D-AE19-62706E023703}">
                      <ahyp:hlinkClr xmlns:ahyp="http://schemas.microsoft.com/office/drawing/2018/hyperlinkcolor" val="tx"/>
                    </a:ext>
                  </a:extLst>
                </a:hlinkClick>
              </a:rPr>
              <a:t>Rockström</a:t>
            </a:r>
            <a:r>
              <a:rPr lang="en-GB" sz="1200" dirty="0">
                <a:solidFill>
                  <a:schemeClr val="tx2"/>
                </a:solidFill>
                <a:hlinkClick r:id="rId5">
                  <a:extLst>
                    <a:ext uri="{A12FA001-AC4F-418D-AE19-62706E023703}">
                      <ahyp:hlinkClr xmlns:ahyp="http://schemas.microsoft.com/office/drawing/2018/hyperlinkcolor" val="tx"/>
                    </a:ext>
                  </a:extLst>
                </a:hlinkClick>
              </a:rPr>
              <a:t>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Nature 2009, 461, 472-475</a:t>
            </a:r>
            <a:r>
              <a:rPr lang="en-GB" sz="1200" dirty="0">
                <a:solidFill>
                  <a:schemeClr val="tx2"/>
                </a:solidFill>
              </a:rPr>
              <a:t>	</a:t>
            </a:r>
            <a:r>
              <a:rPr lang="en-GB" sz="1200" dirty="0">
                <a:solidFill>
                  <a:schemeClr val="tx2"/>
                </a:solidFill>
                <a:hlinkClick r:id="rId6">
                  <a:extLst>
                    <a:ext uri="{A12FA001-AC4F-418D-AE19-62706E023703}">
                      <ahyp:hlinkClr xmlns:ahyp="http://schemas.microsoft.com/office/drawing/2018/hyperlinkcolor" val="tx"/>
                    </a:ext>
                  </a:extLst>
                </a:hlinkClick>
              </a:rPr>
              <a:t>Steffen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Science 2015, 347, 1259855</a:t>
            </a:r>
            <a:endParaRPr lang="en-GB" sz="1200" dirty="0">
              <a:solidFill>
                <a:schemeClr val="tx2"/>
              </a:solidFill>
            </a:endParaRPr>
          </a:p>
          <a:p>
            <a:pPr marL="0" indent="0">
              <a:spcBef>
                <a:spcPts val="0"/>
              </a:spcBef>
              <a:buNone/>
            </a:pPr>
            <a:r>
              <a:rPr lang="en-GB" sz="1200" dirty="0">
                <a:solidFill>
                  <a:schemeClr val="tx2"/>
                </a:solidFill>
                <a:hlinkClick r:id="rId7">
                  <a:extLst>
                    <a:ext uri="{A12FA001-AC4F-418D-AE19-62706E023703}">
                      <ahyp:hlinkClr xmlns:ahyp="http://schemas.microsoft.com/office/drawing/2018/hyperlinkcolor" val="tx"/>
                    </a:ext>
                  </a:extLst>
                </a:hlinkClick>
              </a:rPr>
              <a:t>Richardson </a:t>
            </a:r>
            <a:r>
              <a:rPr lang="en-GB" sz="1200" i="1" dirty="0">
                <a:solidFill>
                  <a:schemeClr val="tx2"/>
                </a:solidFill>
                <a:hlinkClick r:id="rId7">
                  <a:extLst>
                    <a:ext uri="{A12FA001-AC4F-418D-AE19-62706E023703}">
                      <ahyp:hlinkClr xmlns:ahyp="http://schemas.microsoft.com/office/drawing/2018/hyperlinkcolor" val="tx"/>
                    </a:ext>
                  </a:extLst>
                </a:hlinkClick>
              </a:rPr>
              <a:t>et al</a:t>
            </a:r>
            <a:r>
              <a:rPr lang="en-GB" sz="1200" dirty="0">
                <a:solidFill>
                  <a:schemeClr val="tx2"/>
                </a:solidFill>
                <a:hlinkClick r:id="rId7">
                  <a:extLst>
                    <a:ext uri="{A12FA001-AC4F-418D-AE19-62706E023703}">
                      <ahyp:hlinkClr xmlns:ahyp="http://schemas.microsoft.com/office/drawing/2018/hyperlinkcolor" val="tx"/>
                    </a:ext>
                  </a:extLst>
                </a:hlinkClick>
              </a:rPr>
              <a:t>. Science Advances 2023, 9, 37</a:t>
            </a:r>
            <a:r>
              <a:rPr lang="en-GB" sz="1200" dirty="0">
                <a:solidFill>
                  <a:schemeClr val="tx2"/>
                </a:solidFill>
              </a:rPr>
              <a:t>	</a:t>
            </a:r>
            <a:r>
              <a:rPr lang="en-US" sz="1200" dirty="0">
                <a:solidFill>
                  <a:schemeClr val="tx2"/>
                </a:solidFill>
                <a:hlinkClick r:id="rId8">
                  <a:extLst>
                    <a:ext uri="{A12FA001-AC4F-418D-AE19-62706E023703}">
                      <ahyp:hlinkClr xmlns:ahyp="http://schemas.microsoft.com/office/drawing/2018/hyperlinkcolor" val="tx"/>
                    </a:ext>
                  </a:extLst>
                </a:hlinkClick>
              </a:rPr>
              <a:t>Stockholm Resilience Centre</a:t>
            </a:r>
            <a:endParaRPr lang="en-US" sz="1200" dirty="0">
              <a:solidFill>
                <a:schemeClr val="tx2"/>
              </a:solidFill>
            </a:endParaRPr>
          </a:p>
        </p:txBody>
      </p:sp>
      <p:sp>
        <p:nvSpPr>
          <p:cNvPr id="105" name="TextBox 104">
            <a:extLst>
              <a:ext uri="{FF2B5EF4-FFF2-40B4-BE49-F238E27FC236}">
                <a16:creationId xmlns:a16="http://schemas.microsoft.com/office/drawing/2014/main" id="{3277799A-82D8-4776-B5BE-DAE229D6CEF1}"/>
              </a:ext>
            </a:extLst>
          </p:cNvPr>
          <p:cNvSpPr txBox="1"/>
          <p:nvPr/>
        </p:nvSpPr>
        <p:spPr bwMode="auto">
          <a:xfrm>
            <a:off x="3197656" y="5661248"/>
            <a:ext cx="2997937" cy="369332"/>
          </a:xfrm>
          <a:prstGeom prst="rect">
            <a:avLst/>
          </a:prstGeom>
          <a:noFill/>
        </p:spPr>
        <p:txBody>
          <a:bodyPr wrap="none" rtlCol="0">
            <a:spAutoFit/>
          </a:bodyPr>
          <a:lstStyle/>
          <a:p>
            <a:r>
              <a:rPr lang="en-GB" dirty="0">
                <a:solidFill>
                  <a:schemeClr val="tx1">
                    <a:lumMod val="60000"/>
                    <a:lumOff val="40000"/>
                  </a:schemeClr>
                </a:solidFill>
              </a:rPr>
              <a:t>1.9% (pre-industrial level) </a:t>
            </a:r>
          </a:p>
        </p:txBody>
      </p:sp>
      <p:sp>
        <p:nvSpPr>
          <p:cNvPr id="5" name="Isosceles Triangle 4">
            <a:extLst>
              <a:ext uri="{FF2B5EF4-FFF2-40B4-BE49-F238E27FC236}">
                <a16:creationId xmlns:a16="http://schemas.microsoft.com/office/drawing/2014/main" id="{568C868C-1461-FC27-3CD9-26E18E800824}"/>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0BA9F93B-F232-7DAB-877F-98333F2BF0A7}"/>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Hover r:id="rId9" action="ppaction://hlinksldjump"/>
            <a:extLst>
              <a:ext uri="{FF2B5EF4-FFF2-40B4-BE49-F238E27FC236}">
                <a16:creationId xmlns:a16="http://schemas.microsoft.com/office/drawing/2014/main" id="{F6F9D024-2C31-C5F5-FDF7-93FE4AE1B164}"/>
              </a:ext>
            </a:extLst>
          </p:cNvPr>
          <p:cNvSpPr/>
          <p:nvPr/>
        </p:nvSpPr>
        <p:spPr bwMode="auto">
          <a:xfrm>
            <a:off x="0" y="0"/>
            <a:ext cx="12191999"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hlinkHover r:id="rId10" action="ppaction://hlinksldjump"/>
            <a:extLst>
              <a:ext uri="{FF2B5EF4-FFF2-40B4-BE49-F238E27FC236}">
                <a16:creationId xmlns:a16="http://schemas.microsoft.com/office/drawing/2014/main" id="{90118946-FFC2-9EAA-013F-06EC845F5C89}"/>
              </a:ext>
            </a:extLst>
          </p:cNvPr>
          <p:cNvSpPr/>
          <p:nvPr/>
        </p:nvSpPr>
        <p:spPr bwMode="auto">
          <a:xfrm>
            <a:off x="5420599" y="1836893"/>
            <a:ext cx="735637" cy="73563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58396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dirty="0"/>
              <a:t>Planetary Boundaries</a:t>
            </a:r>
            <a:endParaRPr dirty="0"/>
          </a:p>
        </p:txBody>
      </p:sp>
      <p:sp>
        <p:nvSpPr>
          <p:cNvPr id="3" name="Text Placeholder 2"/>
          <p:cNvSpPr>
            <a:spLocks noGrp="1"/>
          </p:cNvSpPr>
          <p:nvPr>
            <p:ph type="body" sz="quarter" idx="10"/>
          </p:nvPr>
        </p:nvSpPr>
        <p:spPr bwMode="auto"/>
        <p:txBody>
          <a:bodyPr/>
          <a:lstStyle/>
          <a:p>
            <a:pPr>
              <a:defRPr/>
            </a:pPr>
            <a:r>
              <a:rPr lang="de-DE" i="1" dirty="0"/>
              <a:t>Interactive Earth systems</a:t>
            </a:r>
            <a:endParaRPr i="1" dirty="0"/>
          </a:p>
        </p:txBody>
      </p:sp>
      <p:sp>
        <p:nvSpPr>
          <p:cNvPr id="4" name="Isosceles Triangle 3">
            <a:hlinkClick r:id="" action="ppaction://hlinkshowjump?jump=nextslide"/>
            <a:extLst>
              <a:ext uri="{FF2B5EF4-FFF2-40B4-BE49-F238E27FC236}">
                <a16:creationId xmlns:a16="http://schemas.microsoft.com/office/drawing/2014/main" id="{AC4875CE-3DD2-57BB-E01F-4B2D48A25CCA}"/>
              </a:ext>
            </a:extLst>
          </p:cNvPr>
          <p:cNvSpPr>
            <a:spLocks/>
          </p:cNvSpPr>
          <p:nvPr/>
        </p:nvSpPr>
        <p:spPr bwMode="auto">
          <a:xfrm rot="5400000">
            <a:off x="6155653"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rId4" action="ppaction://hlinksldjump"/>
            <a:extLst>
              <a:ext uri="{FF2B5EF4-FFF2-40B4-BE49-F238E27FC236}">
                <a16:creationId xmlns:a16="http://schemas.microsoft.com/office/drawing/2014/main" id="{BADCF21F-2480-AD54-A536-0A592582504E}"/>
              </a:ext>
            </a:extLst>
          </p:cNvPr>
          <p:cNvSpPr>
            <a:spLocks/>
          </p:cNvSpPr>
          <p:nvPr/>
        </p:nvSpPr>
        <p:spPr bwMode="auto">
          <a:xfrm rot="16200000" flipH="1">
            <a:off x="5604347"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hlinkClick r:id="" action="ppaction://hlinkshowjump?jump=previousslide"/>
            <a:extLst>
              <a:ext uri="{FF2B5EF4-FFF2-40B4-BE49-F238E27FC236}">
                <a16:creationId xmlns:a16="http://schemas.microsoft.com/office/drawing/2014/main" id="{2DD065CB-2A6E-238B-75AD-07E69EB39F91}"/>
              </a:ext>
            </a:extLst>
          </p:cNvPr>
          <p:cNvSpPr txBox="1"/>
          <p:nvPr/>
        </p:nvSpPr>
        <p:spPr bwMode="auto">
          <a:xfrm>
            <a:off x="4461633" y="3892429"/>
            <a:ext cx="1058303" cy="369332"/>
          </a:xfrm>
          <a:prstGeom prst="rect">
            <a:avLst/>
          </a:prstGeom>
          <a:noFill/>
        </p:spPr>
        <p:txBody>
          <a:bodyPr wrap="none" rtlCol="0">
            <a:spAutoFit/>
          </a:bodyPr>
          <a:lstStyle/>
          <a:p>
            <a:r>
              <a:rPr lang="en-GB" dirty="0">
                <a:solidFill>
                  <a:schemeClr val="accent2"/>
                </a:solidFill>
              </a:rPr>
              <a:t>Go back</a:t>
            </a:r>
          </a:p>
        </p:txBody>
      </p:sp>
      <p:sp>
        <p:nvSpPr>
          <p:cNvPr id="7" name="TextBox 6">
            <a:hlinkClick r:id="" action="ppaction://hlinkshowjump?jump=nextslide"/>
            <a:extLst>
              <a:ext uri="{FF2B5EF4-FFF2-40B4-BE49-F238E27FC236}">
                <a16:creationId xmlns:a16="http://schemas.microsoft.com/office/drawing/2014/main" id="{18057398-C3C9-0DCB-BED9-BDE6CC1331D4}"/>
              </a:ext>
            </a:extLst>
          </p:cNvPr>
          <p:cNvSpPr txBox="1"/>
          <p:nvPr/>
        </p:nvSpPr>
        <p:spPr bwMode="auto">
          <a:xfrm>
            <a:off x="6668274" y="3889295"/>
            <a:ext cx="1133644" cy="369332"/>
          </a:xfrm>
          <a:prstGeom prst="rect">
            <a:avLst/>
          </a:prstGeom>
          <a:noFill/>
        </p:spPr>
        <p:txBody>
          <a:bodyPr wrap="none" rtlCol="0">
            <a:spAutoFit/>
          </a:bodyPr>
          <a:lstStyle/>
          <a:p>
            <a:r>
              <a:rPr lang="en-GB" dirty="0">
                <a:solidFill>
                  <a:schemeClr val="accent2"/>
                </a:solidFill>
              </a:rPr>
              <a:t>Let’s go!</a:t>
            </a:r>
          </a:p>
        </p:txBody>
      </p:sp>
    </p:spTree>
    <p:custDataLst>
      <p:tags r:id="rId1"/>
    </p:custDataLst>
    <p:extLst>
      <p:ext uri="{BB962C8B-B14F-4D97-AF65-F5344CB8AC3E}">
        <p14:creationId xmlns:p14="http://schemas.microsoft.com/office/powerpoint/2010/main" val="2303653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13">
            <a:extLst>
              <a:ext uri="{FF2B5EF4-FFF2-40B4-BE49-F238E27FC236}">
                <a16:creationId xmlns:a16="http://schemas.microsoft.com/office/drawing/2014/main" id="{FC705AB8-C382-4835-88A2-859B3DC3F253}"/>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5" name="Isosceles Triangle 4">
            <a:extLst>
              <a:ext uri="{FF2B5EF4-FFF2-40B4-BE49-F238E27FC236}">
                <a16:creationId xmlns:a16="http://schemas.microsoft.com/office/drawing/2014/main" id="{6AD22FD9-5BE6-4261-9AB4-0D98E9B849F0}"/>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grpSp>
        <p:nvGrpSpPr>
          <p:cNvPr id="24" name="Group 23">
            <a:extLst>
              <a:ext uri="{FF2B5EF4-FFF2-40B4-BE49-F238E27FC236}">
                <a16:creationId xmlns:a16="http://schemas.microsoft.com/office/drawing/2014/main" id="{F228B74C-F770-436B-A52E-6EFF998E5C5D}"/>
              </a:ext>
            </a:extLst>
          </p:cNvPr>
          <p:cNvGrpSpPr/>
          <p:nvPr/>
        </p:nvGrpSpPr>
        <p:grpSpPr>
          <a:xfrm>
            <a:off x="2437961" y="0"/>
            <a:ext cx="7817967" cy="6858000"/>
            <a:chOff x="512064" y="0"/>
            <a:chExt cx="7817967" cy="6858000"/>
          </a:xfrm>
        </p:grpSpPr>
        <p:sp>
          <p:nvSpPr>
            <p:cNvPr id="25" name="Rectangle 24">
              <a:extLst>
                <a:ext uri="{FF2B5EF4-FFF2-40B4-BE49-F238E27FC236}">
                  <a16:creationId xmlns:a16="http://schemas.microsoft.com/office/drawing/2014/main" id="{3785E132-96D1-45C5-B0EA-A7FAE2A7E890}"/>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25B4ED0-87D3-4147-8108-97E17BD0CE0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8004C69B-1F77-4D35-B852-01BBF9368183}"/>
                </a:ext>
              </a:extLst>
            </p:cNvPr>
            <p:cNvGrpSpPr/>
            <p:nvPr/>
          </p:nvGrpSpPr>
          <p:grpSpPr>
            <a:xfrm>
              <a:off x="728835" y="1102500"/>
              <a:ext cx="7601196" cy="5755500"/>
              <a:chOff x="3252579" y="965832"/>
              <a:chExt cx="7601196" cy="5755500"/>
            </a:xfrm>
          </p:grpSpPr>
          <p:pic>
            <p:nvPicPr>
              <p:cNvPr id="28" name="Picture 27">
                <a:extLst>
                  <a:ext uri="{FF2B5EF4-FFF2-40B4-BE49-F238E27FC236}">
                    <a16:creationId xmlns:a16="http://schemas.microsoft.com/office/drawing/2014/main" id="{4AC57BF7-56CB-4B4B-B206-7D59CBD7FA67}"/>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33" name="Picture 32">
                <a:extLst>
                  <a:ext uri="{FF2B5EF4-FFF2-40B4-BE49-F238E27FC236}">
                    <a16:creationId xmlns:a16="http://schemas.microsoft.com/office/drawing/2014/main" id="{14F6F02E-FA01-45B6-9971-C6D5D436606F}"/>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35" name="Picture 34">
                <a:extLst>
                  <a:ext uri="{FF2B5EF4-FFF2-40B4-BE49-F238E27FC236}">
                    <a16:creationId xmlns:a16="http://schemas.microsoft.com/office/drawing/2014/main" id="{3B1DEC1F-3D48-48D5-BE5F-678606D07517}"/>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36" name="Picture 35">
                <a:extLst>
                  <a:ext uri="{FF2B5EF4-FFF2-40B4-BE49-F238E27FC236}">
                    <a16:creationId xmlns:a16="http://schemas.microsoft.com/office/drawing/2014/main" id="{27F944D4-BF11-47E7-91AC-5162B94A9B72}"/>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37" name="Picture 36">
                <a:extLst>
                  <a:ext uri="{FF2B5EF4-FFF2-40B4-BE49-F238E27FC236}">
                    <a16:creationId xmlns:a16="http://schemas.microsoft.com/office/drawing/2014/main" id="{C5594E3E-615A-4C4D-9437-CF7C4146E117}"/>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52" name="Picture 51">
            <a:extLst>
              <a:ext uri="{FF2B5EF4-FFF2-40B4-BE49-F238E27FC236}">
                <a16:creationId xmlns:a16="http://schemas.microsoft.com/office/drawing/2014/main" id="{157D7204-C576-4CC0-BA08-B2DBD248F60D}"/>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53" name="Picture 52">
            <a:extLst>
              <a:ext uri="{FF2B5EF4-FFF2-40B4-BE49-F238E27FC236}">
                <a16:creationId xmlns:a16="http://schemas.microsoft.com/office/drawing/2014/main" id="{A4D6017B-BDE7-4938-8549-54CE507BABA4}"/>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55" name="Picture 54">
            <a:extLst>
              <a:ext uri="{FF2B5EF4-FFF2-40B4-BE49-F238E27FC236}">
                <a16:creationId xmlns:a16="http://schemas.microsoft.com/office/drawing/2014/main" id="{DD7DAFB6-AD54-4FC5-B68A-0D228AD10D1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57" name="Picture 56">
            <a:extLst>
              <a:ext uri="{FF2B5EF4-FFF2-40B4-BE49-F238E27FC236}">
                <a16:creationId xmlns:a16="http://schemas.microsoft.com/office/drawing/2014/main" id="{BA68EF42-0459-462F-897D-312A4653FDB6}"/>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59" name="Group 58">
            <a:extLst>
              <a:ext uri="{FF2B5EF4-FFF2-40B4-BE49-F238E27FC236}">
                <a16:creationId xmlns:a16="http://schemas.microsoft.com/office/drawing/2014/main" id="{50B8CBEF-AABD-4929-80EC-FB9612A61C61}"/>
              </a:ext>
            </a:extLst>
          </p:cNvPr>
          <p:cNvGrpSpPr/>
          <p:nvPr/>
        </p:nvGrpSpPr>
        <p:grpSpPr>
          <a:xfrm>
            <a:off x="8126136" y="803404"/>
            <a:ext cx="536565" cy="279951"/>
            <a:chOff x="1680744" y="4750499"/>
            <a:chExt cx="536565" cy="279951"/>
          </a:xfrm>
        </p:grpSpPr>
        <p:sp>
          <p:nvSpPr>
            <p:cNvPr id="60" name="Oval 59">
              <a:extLst>
                <a:ext uri="{FF2B5EF4-FFF2-40B4-BE49-F238E27FC236}">
                  <a16:creationId xmlns:a16="http://schemas.microsoft.com/office/drawing/2014/main" id="{99BD3B51-EB29-4780-9731-6E286EE80154}"/>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Rounded Corners 60">
              <a:extLst>
                <a:ext uri="{FF2B5EF4-FFF2-40B4-BE49-F238E27FC236}">
                  <a16:creationId xmlns:a16="http://schemas.microsoft.com/office/drawing/2014/main" id="{653DA9B4-9219-4E47-BC5E-F243CF3F8EE9}"/>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4583C65-A8EF-4700-9277-45C1E7E50C5B}"/>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D4A7D8AD-801C-41B5-BDDE-39C4D780106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6593952B-24A3-4EFE-A7DD-5F21EC3B1956}"/>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Diagonal Corners Snipped 14">
            <a:extLst>
              <a:ext uri="{FF2B5EF4-FFF2-40B4-BE49-F238E27FC236}">
                <a16:creationId xmlns:a16="http://schemas.microsoft.com/office/drawing/2014/main" id="{1870CEED-6487-4AA4-907A-DEAB63C7BBA8}"/>
              </a:ext>
            </a:extLst>
          </p:cNvPr>
          <p:cNvSpPr/>
          <p:nvPr/>
        </p:nvSpPr>
        <p:spPr>
          <a:xfrm rot="621506" flipH="1">
            <a:off x="3073059" y="271137"/>
            <a:ext cx="7265395" cy="6332160"/>
          </a:xfrm>
          <a:prstGeom prst="snip2DiagRect">
            <a:avLst>
              <a:gd name="adj1" fmla="val 9166"/>
              <a:gd name="adj2" fmla="val 455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009DA5FA-36A3-4A53-8AD4-AACCE63EC83F}"/>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hlinkHover r:id="rId13" action="ppaction://hlinksldjump"/>
            <a:extLst>
              <a:ext uri="{FF2B5EF4-FFF2-40B4-BE49-F238E27FC236}">
                <a16:creationId xmlns:a16="http://schemas.microsoft.com/office/drawing/2014/main" id="{947F980A-43D2-4502-AF7A-1CB536A8F63D}"/>
              </a:ext>
            </a:extLst>
          </p:cNvPr>
          <p:cNvSpPr/>
          <p:nvPr/>
        </p:nvSpPr>
        <p:spPr>
          <a:xfrm>
            <a:off x="3318960" y="2463351"/>
            <a:ext cx="810202" cy="810202"/>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hlinkHover r:id="rId14" action="ppaction://hlinksldjump"/>
            <a:extLst>
              <a:ext uri="{FF2B5EF4-FFF2-40B4-BE49-F238E27FC236}">
                <a16:creationId xmlns:a16="http://schemas.microsoft.com/office/drawing/2014/main" id="{D167D5C0-7452-40FC-9801-77BABD11EDCF}"/>
              </a:ext>
            </a:extLst>
          </p:cNvPr>
          <p:cNvSpPr/>
          <p:nvPr/>
        </p:nvSpPr>
        <p:spPr>
          <a:xfrm rot="20428477">
            <a:off x="3436621" y="4976563"/>
            <a:ext cx="936799" cy="590615"/>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hlinkHover r:id="rId15" action="ppaction://hlinksldjump"/>
            <a:extLst>
              <a:ext uri="{FF2B5EF4-FFF2-40B4-BE49-F238E27FC236}">
                <a16:creationId xmlns:a16="http://schemas.microsoft.com/office/drawing/2014/main" id="{7225D2EC-E719-4184-88CF-3139445B72EF}"/>
              </a:ext>
            </a:extLst>
          </p:cNvPr>
          <p:cNvSpPr/>
          <p:nvPr/>
        </p:nvSpPr>
        <p:spPr>
          <a:xfrm>
            <a:off x="4746472" y="5391840"/>
            <a:ext cx="485432" cy="485432"/>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hlinkHover r:id="rId16" action="ppaction://hlinksldjump"/>
            <a:extLst>
              <a:ext uri="{FF2B5EF4-FFF2-40B4-BE49-F238E27FC236}">
                <a16:creationId xmlns:a16="http://schemas.microsoft.com/office/drawing/2014/main" id="{9E28F624-F432-4190-82C3-7EBDC1D8ABF1}"/>
              </a:ext>
            </a:extLst>
          </p:cNvPr>
          <p:cNvSpPr/>
          <p:nvPr/>
        </p:nvSpPr>
        <p:spPr>
          <a:xfrm>
            <a:off x="5951983" y="2762814"/>
            <a:ext cx="504057" cy="810202"/>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hlinkHover r:id="rId17" action="ppaction://hlinksldjump"/>
            <a:extLst>
              <a:ext uri="{FF2B5EF4-FFF2-40B4-BE49-F238E27FC236}">
                <a16:creationId xmlns:a16="http://schemas.microsoft.com/office/drawing/2014/main" id="{9917F418-D658-44E1-951A-58428EC79F5C}"/>
              </a:ext>
            </a:extLst>
          </p:cNvPr>
          <p:cNvSpPr/>
          <p:nvPr/>
        </p:nvSpPr>
        <p:spPr>
          <a:xfrm rot="20779096">
            <a:off x="6167089" y="1228393"/>
            <a:ext cx="1434331" cy="1149725"/>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hlinkHover r:id="rId18" action="ppaction://hlinksldjump"/>
            <a:extLst>
              <a:ext uri="{FF2B5EF4-FFF2-40B4-BE49-F238E27FC236}">
                <a16:creationId xmlns:a16="http://schemas.microsoft.com/office/drawing/2014/main" id="{6F3AD0B4-E690-4CA4-B61E-96DCEAC5A32F}"/>
              </a:ext>
            </a:extLst>
          </p:cNvPr>
          <p:cNvSpPr/>
          <p:nvPr/>
        </p:nvSpPr>
        <p:spPr>
          <a:xfrm rot="3647278">
            <a:off x="7428435" y="3469548"/>
            <a:ext cx="357389" cy="810202"/>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hlinkHover r:id="rId19" action="ppaction://hlinksldjump"/>
            <a:extLst>
              <a:ext uri="{FF2B5EF4-FFF2-40B4-BE49-F238E27FC236}">
                <a16:creationId xmlns:a16="http://schemas.microsoft.com/office/drawing/2014/main" id="{F92EBADF-BC0B-49EC-B7B5-5E3049BF776F}"/>
              </a:ext>
            </a:extLst>
          </p:cNvPr>
          <p:cNvSpPr/>
          <p:nvPr/>
        </p:nvSpPr>
        <p:spPr>
          <a:xfrm>
            <a:off x="7427549" y="4090211"/>
            <a:ext cx="956523" cy="630703"/>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hlinkHover r:id="rId20" action="ppaction://hlinksldjump"/>
            <a:extLst>
              <a:ext uri="{FF2B5EF4-FFF2-40B4-BE49-F238E27FC236}">
                <a16:creationId xmlns:a16="http://schemas.microsoft.com/office/drawing/2014/main" id="{D6851E08-9295-42BD-8224-412B8892BAFC}"/>
              </a:ext>
            </a:extLst>
          </p:cNvPr>
          <p:cNvSpPr/>
          <p:nvPr/>
        </p:nvSpPr>
        <p:spPr>
          <a:xfrm rot="19114717">
            <a:off x="8586229" y="3901472"/>
            <a:ext cx="389905" cy="619529"/>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hlinkHover r:id="rId21" action="ppaction://hlinksldjump"/>
            <a:extLst>
              <a:ext uri="{FF2B5EF4-FFF2-40B4-BE49-F238E27FC236}">
                <a16:creationId xmlns:a16="http://schemas.microsoft.com/office/drawing/2014/main" id="{7F0E40AC-6C10-4D4A-B0FF-AC9F3AC4BC6E}"/>
              </a:ext>
            </a:extLst>
          </p:cNvPr>
          <p:cNvSpPr/>
          <p:nvPr/>
        </p:nvSpPr>
        <p:spPr>
          <a:xfrm rot="363551">
            <a:off x="7987607" y="692696"/>
            <a:ext cx="810202" cy="576064"/>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sosceles Triangle 2">
            <a:hlinkClick r:id="rId22" action="ppaction://hlinksldjump"/>
            <a:extLst>
              <a:ext uri="{FF2B5EF4-FFF2-40B4-BE49-F238E27FC236}">
                <a16:creationId xmlns:a16="http://schemas.microsoft.com/office/drawing/2014/main" id="{43E05C99-E1F1-8CF2-C885-DE878F00C68D}"/>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Isosceles Triangle 3">
            <a:hlinkClick r:id="" action="ppaction://hlinkshowjump?jump=previousslide"/>
            <a:extLst>
              <a:ext uri="{FF2B5EF4-FFF2-40B4-BE49-F238E27FC236}">
                <a16:creationId xmlns:a16="http://schemas.microsoft.com/office/drawing/2014/main" id="{2B4B5890-D660-E3D5-AB0A-0F92CA816FF3}"/>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54945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xt Placeholder 13">
            <a:extLst>
              <a:ext uri="{FF2B5EF4-FFF2-40B4-BE49-F238E27FC236}">
                <a16:creationId xmlns:a16="http://schemas.microsoft.com/office/drawing/2014/main" id="{75330C3B-B604-4581-9A79-7628D110D60B}"/>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87" name="Oval 86">
            <a:extLst>
              <a:ext uri="{FF2B5EF4-FFF2-40B4-BE49-F238E27FC236}">
                <a16:creationId xmlns:a16="http://schemas.microsoft.com/office/drawing/2014/main" id="{DB5DDF0C-51EC-4B0F-9949-9FCC9A4D3D58}"/>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7654F50C-9143-49EF-87CC-F2013BEC554E}"/>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1FCA0546-D8F2-4EF6-A4DE-5323A7E1D0AA}"/>
              </a:ext>
            </a:extLst>
          </p:cNvPr>
          <p:cNvGrpSpPr/>
          <p:nvPr/>
        </p:nvGrpSpPr>
        <p:grpSpPr>
          <a:xfrm>
            <a:off x="11298775" y="2448000"/>
            <a:ext cx="520037" cy="539885"/>
            <a:chOff x="11539963" y="2448000"/>
            <a:chExt cx="520037" cy="539885"/>
          </a:xfrm>
        </p:grpSpPr>
        <p:sp>
          <p:nvSpPr>
            <p:cNvPr id="131" name="Rectangle 130">
              <a:extLst>
                <a:ext uri="{FF2B5EF4-FFF2-40B4-BE49-F238E27FC236}">
                  <a16:creationId xmlns:a16="http://schemas.microsoft.com/office/drawing/2014/main" id="{89D7A36D-C17B-4828-82E4-9E1952649F60}"/>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2" name="Graphic 131" descr="Cloud with solid fill">
              <a:extLst>
                <a:ext uri="{FF2B5EF4-FFF2-40B4-BE49-F238E27FC236}">
                  <a16:creationId xmlns:a16="http://schemas.microsoft.com/office/drawing/2014/main" id="{8AD2DD84-7228-471A-8B24-9378E14158DF}"/>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1" t="15731" r="-1"/>
            <a:stretch/>
          </p:blipFill>
          <p:spPr>
            <a:xfrm flipH="1">
              <a:off x="11649303" y="2454460"/>
              <a:ext cx="376509" cy="317280"/>
            </a:xfrm>
            <a:prstGeom prst="rect">
              <a:avLst/>
            </a:prstGeom>
          </p:spPr>
        </p:pic>
        <p:pic>
          <p:nvPicPr>
            <p:cNvPr id="133" name="Graphic 132" descr="Factory with solid fill">
              <a:extLst>
                <a:ext uri="{FF2B5EF4-FFF2-40B4-BE49-F238E27FC236}">
                  <a16:creationId xmlns:a16="http://schemas.microsoft.com/office/drawing/2014/main" id="{9E8F8555-27D0-459F-9F47-14AF0739522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39963" y="2599200"/>
              <a:ext cx="388685" cy="388685"/>
            </a:xfrm>
            <a:prstGeom prst="rect">
              <a:avLst/>
            </a:prstGeom>
          </p:spPr>
        </p:pic>
      </p:grpSp>
      <p:grpSp>
        <p:nvGrpSpPr>
          <p:cNvPr id="137" name="Group 136">
            <a:extLst>
              <a:ext uri="{FF2B5EF4-FFF2-40B4-BE49-F238E27FC236}">
                <a16:creationId xmlns:a16="http://schemas.microsoft.com/office/drawing/2014/main" id="{FB77F565-5F58-4CD9-B521-594E21E82CFF}"/>
              </a:ext>
            </a:extLst>
          </p:cNvPr>
          <p:cNvGrpSpPr/>
          <p:nvPr/>
        </p:nvGrpSpPr>
        <p:grpSpPr>
          <a:xfrm>
            <a:off x="11314812" y="5472000"/>
            <a:ext cx="504000" cy="525693"/>
            <a:chOff x="11556000" y="5472000"/>
            <a:chExt cx="504000" cy="525693"/>
          </a:xfrm>
        </p:grpSpPr>
        <p:sp>
          <p:nvSpPr>
            <p:cNvPr id="138" name="Rectangle 137">
              <a:extLst>
                <a:ext uri="{FF2B5EF4-FFF2-40B4-BE49-F238E27FC236}">
                  <a16:creationId xmlns:a16="http://schemas.microsoft.com/office/drawing/2014/main" id="{C7980972-7E61-4788-A761-E3809499C5BC}"/>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9" name="Graphic 138" descr="Sloth with solid fill">
              <a:extLst>
                <a:ext uri="{FF2B5EF4-FFF2-40B4-BE49-F238E27FC236}">
                  <a16:creationId xmlns:a16="http://schemas.microsoft.com/office/drawing/2014/main" id="{6529BB12-52A1-421D-BFE6-00FD2A172BEC}"/>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r="5823"/>
            <a:stretch/>
          </p:blipFill>
          <p:spPr bwMode="auto">
            <a:xfrm>
              <a:off x="11565364" y="5476296"/>
              <a:ext cx="491038" cy="521397"/>
            </a:xfrm>
            <a:prstGeom prst="rect">
              <a:avLst/>
            </a:prstGeom>
          </p:spPr>
        </p:pic>
      </p:grpSp>
      <p:grpSp>
        <p:nvGrpSpPr>
          <p:cNvPr id="140" name="Group 139">
            <a:extLst>
              <a:ext uri="{FF2B5EF4-FFF2-40B4-BE49-F238E27FC236}">
                <a16:creationId xmlns:a16="http://schemas.microsoft.com/office/drawing/2014/main" id="{5CFB585A-0CF1-4EFC-BBAC-A1E6271DB54C}"/>
              </a:ext>
            </a:extLst>
          </p:cNvPr>
          <p:cNvGrpSpPr/>
          <p:nvPr/>
        </p:nvGrpSpPr>
        <p:grpSpPr>
          <a:xfrm>
            <a:off x="11297188" y="3960000"/>
            <a:ext cx="523638" cy="523638"/>
            <a:chOff x="11538376" y="3960000"/>
            <a:chExt cx="523638" cy="523638"/>
          </a:xfrm>
        </p:grpSpPr>
        <p:sp>
          <p:nvSpPr>
            <p:cNvPr id="141" name="Rectangle 140">
              <a:extLst>
                <a:ext uri="{FF2B5EF4-FFF2-40B4-BE49-F238E27FC236}">
                  <a16:creationId xmlns:a16="http://schemas.microsoft.com/office/drawing/2014/main" id="{18410EC4-DB8F-40A0-81A8-1E9B51E7A4ED}"/>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 name="Graphic 141" descr="Watering pot with solid fill">
              <a:extLst>
                <a:ext uri="{FF2B5EF4-FFF2-40B4-BE49-F238E27FC236}">
                  <a16:creationId xmlns:a16="http://schemas.microsoft.com/office/drawing/2014/main" id="{5444862E-96DD-417E-894B-39DADC70856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bwMode="auto">
            <a:xfrm>
              <a:off x="11538376" y="3960000"/>
              <a:ext cx="523638" cy="523638"/>
            </a:xfrm>
            <a:prstGeom prst="rect">
              <a:avLst/>
            </a:prstGeom>
          </p:spPr>
        </p:pic>
      </p:grpSp>
      <p:grpSp>
        <p:nvGrpSpPr>
          <p:cNvPr id="143" name="Group 142">
            <a:extLst>
              <a:ext uri="{FF2B5EF4-FFF2-40B4-BE49-F238E27FC236}">
                <a16:creationId xmlns:a16="http://schemas.microsoft.com/office/drawing/2014/main" id="{AE7AFCE9-D5CF-460F-AA5B-B8AF0C3942EB}"/>
              </a:ext>
            </a:extLst>
          </p:cNvPr>
          <p:cNvGrpSpPr/>
          <p:nvPr/>
        </p:nvGrpSpPr>
        <p:grpSpPr>
          <a:xfrm>
            <a:off x="11314812" y="1944000"/>
            <a:ext cx="504000" cy="512002"/>
            <a:chOff x="11556000" y="1944000"/>
            <a:chExt cx="504000" cy="512002"/>
          </a:xfrm>
        </p:grpSpPr>
        <p:sp>
          <p:nvSpPr>
            <p:cNvPr id="144" name="Rectangle 143">
              <a:extLst>
                <a:ext uri="{FF2B5EF4-FFF2-40B4-BE49-F238E27FC236}">
                  <a16:creationId xmlns:a16="http://schemas.microsoft.com/office/drawing/2014/main" id="{31278781-F967-4948-949D-42F417D9DC90}"/>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5" name="Group 144">
              <a:extLst>
                <a:ext uri="{FF2B5EF4-FFF2-40B4-BE49-F238E27FC236}">
                  <a16:creationId xmlns:a16="http://schemas.microsoft.com/office/drawing/2014/main" id="{6A88431D-8A37-492F-A4AD-2E2A31F9F388}"/>
                </a:ext>
              </a:extLst>
            </p:cNvPr>
            <p:cNvGrpSpPr/>
            <p:nvPr/>
          </p:nvGrpSpPr>
          <p:grpSpPr>
            <a:xfrm>
              <a:off x="11620157" y="1961546"/>
              <a:ext cx="353115" cy="494456"/>
              <a:chOff x="11647541" y="2425234"/>
              <a:chExt cx="353115" cy="494456"/>
            </a:xfrm>
          </p:grpSpPr>
          <p:pic>
            <p:nvPicPr>
              <p:cNvPr id="146" name="Graphic 145" descr="Graffiti Spray with solid fill">
                <a:extLst>
                  <a:ext uri="{FF2B5EF4-FFF2-40B4-BE49-F238E27FC236}">
                    <a16:creationId xmlns:a16="http://schemas.microsoft.com/office/drawing/2014/main" id="{4FE6E46A-E64D-44D8-BF0C-7A92C7E375E9}"/>
                  </a:ext>
                </a:extLst>
              </p:cNvPr>
              <p:cNvPicPr>
                <a:picLocks noChangeAspect="1"/>
              </p:cNvPicPr>
              <p:nvPr/>
            </p:nvPicPr>
            <p:blipFill>
              <a:blip r:embed="rId21">
                <a:extLst>
                  <a:ext uri="{96DAC541-7B7A-43D3-8B79-37D633B846F1}">
                    <asvg:svgBlip xmlns:asvg="http://schemas.microsoft.com/office/drawing/2016/SVG/main" r:embed="rId22"/>
                  </a:ext>
                </a:extLst>
              </a:blip>
              <a:srcRect l="1" r="30556"/>
              <a:stretch/>
            </p:blipFill>
            <p:spPr>
              <a:xfrm>
                <a:off x="11647541" y="2425234"/>
                <a:ext cx="343368" cy="494456"/>
              </a:xfrm>
              <a:prstGeom prst="rect">
                <a:avLst/>
              </a:prstGeom>
            </p:spPr>
          </p:pic>
          <p:sp>
            <p:nvSpPr>
              <p:cNvPr id="147" name="Rectangle 146">
                <a:extLst>
                  <a:ext uri="{FF2B5EF4-FFF2-40B4-BE49-F238E27FC236}">
                    <a16:creationId xmlns:a16="http://schemas.microsoft.com/office/drawing/2014/main" id="{5C8DBA4D-8D1B-4846-8585-86227D9890D6}"/>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8" name="Group 147">
            <a:extLst>
              <a:ext uri="{FF2B5EF4-FFF2-40B4-BE49-F238E27FC236}">
                <a16:creationId xmlns:a16="http://schemas.microsoft.com/office/drawing/2014/main" id="{39CE416C-0E4B-4699-8AA6-0FF905F38972}"/>
              </a:ext>
            </a:extLst>
          </p:cNvPr>
          <p:cNvGrpSpPr/>
          <p:nvPr/>
        </p:nvGrpSpPr>
        <p:grpSpPr>
          <a:xfrm>
            <a:off x="11285911" y="4968000"/>
            <a:ext cx="557255" cy="509485"/>
            <a:chOff x="11527099" y="4968000"/>
            <a:chExt cx="557255" cy="509485"/>
          </a:xfrm>
        </p:grpSpPr>
        <p:sp>
          <p:nvSpPr>
            <p:cNvPr id="149" name="Rectangle 148">
              <a:extLst>
                <a:ext uri="{FF2B5EF4-FFF2-40B4-BE49-F238E27FC236}">
                  <a16:creationId xmlns:a16="http://schemas.microsoft.com/office/drawing/2014/main" id="{F77832AA-354C-4BD6-B832-30419CDD9CE6}"/>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50" name="Group 149">
              <a:extLst>
                <a:ext uri="{FF2B5EF4-FFF2-40B4-BE49-F238E27FC236}">
                  <a16:creationId xmlns:a16="http://schemas.microsoft.com/office/drawing/2014/main" id="{62BD241D-BCE4-4A38-ACF4-6D0B0A93AF30}"/>
                </a:ext>
              </a:extLst>
            </p:cNvPr>
            <p:cNvGrpSpPr/>
            <p:nvPr/>
          </p:nvGrpSpPr>
          <p:grpSpPr>
            <a:xfrm>
              <a:off x="11527099" y="4971600"/>
              <a:ext cx="557255" cy="505885"/>
              <a:chOff x="11565208" y="2917737"/>
              <a:chExt cx="557255" cy="505885"/>
            </a:xfrm>
          </p:grpSpPr>
          <p:pic>
            <p:nvPicPr>
              <p:cNvPr id="151" name="Graphic 150" descr="Agriculture with solid fill">
                <a:extLst>
                  <a:ext uri="{FF2B5EF4-FFF2-40B4-BE49-F238E27FC236}">
                    <a16:creationId xmlns:a16="http://schemas.microsoft.com/office/drawing/2014/main" id="{D8AF5816-862A-4344-9ADA-AE263505BBCD}"/>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t="29071"/>
              <a:stretch/>
            </p:blipFill>
            <p:spPr>
              <a:xfrm>
                <a:off x="11582164" y="2919285"/>
                <a:ext cx="540299" cy="383232"/>
              </a:xfrm>
              <a:prstGeom prst="rect">
                <a:avLst/>
              </a:prstGeom>
            </p:spPr>
          </p:pic>
          <p:pic>
            <p:nvPicPr>
              <p:cNvPr id="152" name="Graphic 151" descr="Waterfall scene with solid fill">
                <a:extLst>
                  <a:ext uri="{FF2B5EF4-FFF2-40B4-BE49-F238E27FC236}">
                    <a16:creationId xmlns:a16="http://schemas.microsoft.com/office/drawing/2014/main" id="{2D5A91E6-D3B9-46E1-88E6-23143C412A4C}"/>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t="69146" r="7899"/>
              <a:stretch/>
            </p:blipFill>
            <p:spPr>
              <a:xfrm>
                <a:off x="11565208" y="3245098"/>
                <a:ext cx="532901" cy="178524"/>
              </a:xfrm>
              <a:prstGeom prst="rect">
                <a:avLst/>
              </a:prstGeom>
            </p:spPr>
          </p:pic>
          <p:sp>
            <p:nvSpPr>
              <p:cNvPr id="153" name="Rectangle 152">
                <a:extLst>
                  <a:ext uri="{FF2B5EF4-FFF2-40B4-BE49-F238E27FC236}">
                    <a16:creationId xmlns:a16="http://schemas.microsoft.com/office/drawing/2014/main" id="{C4467A73-DA0C-44F0-A54C-91F0A9E82526}"/>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154" name="Graphic 153" descr="Farm scene with solid fill">
            <a:extLst>
              <a:ext uri="{FF2B5EF4-FFF2-40B4-BE49-F238E27FC236}">
                <a16:creationId xmlns:a16="http://schemas.microsoft.com/office/drawing/2014/main" id="{DB93D922-E131-419D-8768-33A39042D78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bwMode="auto">
          <a:xfrm>
            <a:off x="11465594" y="4581128"/>
            <a:ext cx="368421" cy="368421"/>
          </a:xfrm>
          <a:prstGeom prst="rect">
            <a:avLst/>
          </a:prstGeom>
        </p:spPr>
      </p:pic>
      <p:sp>
        <p:nvSpPr>
          <p:cNvPr id="155" name="Oval 154">
            <a:extLst>
              <a:ext uri="{FF2B5EF4-FFF2-40B4-BE49-F238E27FC236}">
                <a16:creationId xmlns:a16="http://schemas.microsoft.com/office/drawing/2014/main" id="{114AA64C-1B40-461E-AC72-9C3F5D5C6357}"/>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ight Triangle 155">
            <a:extLst>
              <a:ext uri="{FF2B5EF4-FFF2-40B4-BE49-F238E27FC236}">
                <a16:creationId xmlns:a16="http://schemas.microsoft.com/office/drawing/2014/main" id="{9C82EBA1-7E4C-43DA-8657-3DB474DD2934}"/>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Isosceles Triangle 156">
            <a:extLst>
              <a:ext uri="{FF2B5EF4-FFF2-40B4-BE49-F238E27FC236}">
                <a16:creationId xmlns:a16="http://schemas.microsoft.com/office/drawing/2014/main" id="{37315AA5-E3E3-4AB5-81F5-1C9620995A55}"/>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0FCE68D1-E095-4D29-BBCF-59B18AFDA19E}"/>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9" name="Graphic 158" descr="Crops with solid fill">
            <a:extLst>
              <a:ext uri="{FF2B5EF4-FFF2-40B4-BE49-F238E27FC236}">
                <a16:creationId xmlns:a16="http://schemas.microsoft.com/office/drawing/2014/main" id="{959F5C5A-06D0-4B08-9526-96B3E8660F6C}"/>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bwMode="auto">
          <a:xfrm>
            <a:off x="11312798" y="4693351"/>
            <a:ext cx="247817" cy="247817"/>
          </a:xfrm>
          <a:prstGeom prst="rect">
            <a:avLst/>
          </a:prstGeom>
        </p:spPr>
      </p:pic>
      <p:grpSp>
        <p:nvGrpSpPr>
          <p:cNvPr id="160" name="Group 159">
            <a:extLst>
              <a:ext uri="{FF2B5EF4-FFF2-40B4-BE49-F238E27FC236}">
                <a16:creationId xmlns:a16="http://schemas.microsoft.com/office/drawing/2014/main" id="{10C37AE5-7FD3-467B-A27C-189150847F4D}"/>
              </a:ext>
            </a:extLst>
          </p:cNvPr>
          <p:cNvGrpSpPr/>
          <p:nvPr/>
        </p:nvGrpSpPr>
        <p:grpSpPr>
          <a:xfrm>
            <a:off x="11298853" y="2952000"/>
            <a:ext cx="535917" cy="546163"/>
            <a:chOff x="11540041" y="2952000"/>
            <a:chExt cx="535917" cy="546163"/>
          </a:xfrm>
        </p:grpSpPr>
        <p:sp>
          <p:nvSpPr>
            <p:cNvPr id="161" name="Rectangle 160">
              <a:extLst>
                <a:ext uri="{FF2B5EF4-FFF2-40B4-BE49-F238E27FC236}">
                  <a16:creationId xmlns:a16="http://schemas.microsoft.com/office/drawing/2014/main" id="{011903DA-0B82-4592-8BF6-82CE9C3ED9AC}"/>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62" name="Graphic 161" descr="Antarctica with solid fill">
              <a:extLst>
                <a:ext uri="{FF2B5EF4-FFF2-40B4-BE49-F238E27FC236}">
                  <a16:creationId xmlns:a16="http://schemas.microsoft.com/office/drawing/2014/main" id="{A3009BC3-FBC3-4A2C-9DA2-E62E43BBFC1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1540041" y="2962246"/>
              <a:ext cx="535917" cy="535917"/>
            </a:xfrm>
            <a:prstGeom prst="rect">
              <a:avLst/>
            </a:prstGeom>
          </p:spPr>
        </p:pic>
        <p:sp>
          <p:nvSpPr>
            <p:cNvPr id="163" name="Oval 162">
              <a:extLst>
                <a:ext uri="{FF2B5EF4-FFF2-40B4-BE49-F238E27FC236}">
                  <a16:creationId xmlns:a16="http://schemas.microsoft.com/office/drawing/2014/main" id="{3F9E0FF4-2353-49AF-A814-D906EFAA7400}"/>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TextBox 163">
              <a:extLst>
                <a:ext uri="{FF2B5EF4-FFF2-40B4-BE49-F238E27FC236}">
                  <a16:creationId xmlns:a16="http://schemas.microsoft.com/office/drawing/2014/main" id="{4ADC7316-6F02-4449-A850-3B8A22BD0013}"/>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165" name="Group 164">
            <a:extLst>
              <a:ext uri="{FF2B5EF4-FFF2-40B4-BE49-F238E27FC236}">
                <a16:creationId xmlns:a16="http://schemas.microsoft.com/office/drawing/2014/main" id="{4CB6B222-B6AB-420C-A3A4-8239ABB25311}"/>
              </a:ext>
            </a:extLst>
          </p:cNvPr>
          <p:cNvGrpSpPr/>
          <p:nvPr/>
        </p:nvGrpSpPr>
        <p:grpSpPr>
          <a:xfrm>
            <a:off x="11280576" y="3456000"/>
            <a:ext cx="576346" cy="504000"/>
            <a:chOff x="11521764" y="3456000"/>
            <a:chExt cx="576346" cy="504000"/>
          </a:xfrm>
        </p:grpSpPr>
        <p:sp>
          <p:nvSpPr>
            <p:cNvPr id="166" name="Rectangle 165">
              <a:extLst>
                <a:ext uri="{FF2B5EF4-FFF2-40B4-BE49-F238E27FC236}">
                  <a16:creationId xmlns:a16="http://schemas.microsoft.com/office/drawing/2014/main" id="{00234D64-9E65-409C-92EE-7E7DE726BE38}"/>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7" name="Graphic 166" descr="Wave with solid fill">
              <a:extLst>
                <a:ext uri="{FF2B5EF4-FFF2-40B4-BE49-F238E27FC236}">
                  <a16:creationId xmlns:a16="http://schemas.microsoft.com/office/drawing/2014/main" id="{44E80853-7025-4A35-88B9-EFFCCDF351B4}"/>
                </a:ext>
              </a:extLst>
            </p:cNvPr>
            <p:cNvPicPr>
              <a:picLocks noChangeAspect="1"/>
            </p:cNvPicPr>
            <p:nvPr/>
          </p:nvPicPr>
          <p:blipFill rotWithShape="1">
            <a:blip r:embed="rId33">
              <a:extLst>
                <a:ext uri="{96DAC541-7B7A-43D3-8B79-37D633B846F1}">
                  <asvg:svgBlip xmlns:asvg="http://schemas.microsoft.com/office/drawing/2016/SVG/main" r:embed="rId34"/>
                </a:ext>
              </a:extLst>
            </a:blip>
            <a:srcRect b="15492"/>
            <a:stretch/>
          </p:blipFill>
          <p:spPr>
            <a:xfrm>
              <a:off x="11521764" y="3466800"/>
              <a:ext cx="576346" cy="487059"/>
            </a:xfrm>
            <a:prstGeom prst="rect">
              <a:avLst/>
            </a:prstGeom>
          </p:spPr>
        </p:pic>
        <p:sp>
          <p:nvSpPr>
            <p:cNvPr id="168" name="TextBox 167">
              <a:extLst>
                <a:ext uri="{FF2B5EF4-FFF2-40B4-BE49-F238E27FC236}">
                  <a16:creationId xmlns:a16="http://schemas.microsoft.com/office/drawing/2014/main" id="{5ABDCB6D-B963-429C-AAFA-7875B14FE917}"/>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169" name="Rectangle 168">
            <a:extLst>
              <a:ext uri="{FF2B5EF4-FFF2-40B4-BE49-F238E27FC236}">
                <a16:creationId xmlns:a16="http://schemas.microsoft.com/office/drawing/2014/main" id="{C792810E-4E94-4AD5-99BD-0A426F62B09A}"/>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DB596586-A830-45CA-9A65-1161A903F301}"/>
              </a:ext>
            </a:extLst>
          </p:cNvPr>
          <p:cNvSpPr/>
          <p:nvPr/>
        </p:nvSpPr>
        <p:spPr>
          <a:xfrm>
            <a:off x="11280577" y="1939385"/>
            <a:ext cx="576346" cy="40583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6CF768AF-6670-451E-8CA2-1D9C0FB23831}"/>
              </a:ext>
            </a:extLst>
          </p:cNvPr>
          <p:cNvGrpSpPr/>
          <p:nvPr/>
        </p:nvGrpSpPr>
        <p:grpSpPr>
          <a:xfrm>
            <a:off x="11314812" y="1440000"/>
            <a:ext cx="504000" cy="504000"/>
            <a:chOff x="11556000" y="1440000"/>
            <a:chExt cx="504000" cy="504000"/>
          </a:xfrm>
        </p:grpSpPr>
        <p:sp>
          <p:nvSpPr>
            <p:cNvPr id="135" name="Rectangle 134">
              <a:extLst>
                <a:ext uri="{FF2B5EF4-FFF2-40B4-BE49-F238E27FC236}">
                  <a16:creationId xmlns:a16="http://schemas.microsoft.com/office/drawing/2014/main" id="{C66506E0-2070-45E4-8A4E-F7F079552B73}"/>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6" name="Graphic 135" descr="High temperature outline">
              <a:extLst>
                <a:ext uri="{FF2B5EF4-FFF2-40B4-BE49-F238E27FC236}">
                  <a16:creationId xmlns:a16="http://schemas.microsoft.com/office/drawing/2014/main" id="{4BF1911F-0471-4921-8171-952AF18EDA3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581200" y="1474011"/>
              <a:ext cx="451927" cy="451927"/>
            </a:xfrm>
            <a:prstGeom prst="rect">
              <a:avLst/>
            </a:prstGeom>
          </p:spPr>
        </p:pic>
      </p:grpSp>
      <p:sp>
        <p:nvSpPr>
          <p:cNvPr id="3" name="Rectangle 2">
            <a:hlinkHover r:id="rId37" action="ppaction://hlinksldjump"/>
            <a:extLst>
              <a:ext uri="{FF2B5EF4-FFF2-40B4-BE49-F238E27FC236}">
                <a16:creationId xmlns:a16="http://schemas.microsoft.com/office/drawing/2014/main" id="{27C6B14C-A2B9-474C-9D17-665BCD7FC18B}"/>
              </a:ext>
            </a:extLst>
          </p:cNvPr>
          <p:cNvSpPr/>
          <p:nvPr/>
        </p:nvSpPr>
        <p:spPr>
          <a:xfrm>
            <a:off x="0" y="-1125"/>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a:hlinkClick r:id="rId38" action="ppaction://hlinksldjump"/>
            <a:extLst>
              <a:ext uri="{FF2B5EF4-FFF2-40B4-BE49-F238E27FC236}">
                <a16:creationId xmlns:a16="http://schemas.microsoft.com/office/drawing/2014/main" id="{88136E74-78CA-4194-B706-238A63461FFC}"/>
              </a:ext>
            </a:extLst>
          </p:cNvPr>
          <p:cNvSpPr txBox="1"/>
          <p:nvPr/>
        </p:nvSpPr>
        <p:spPr>
          <a:xfrm>
            <a:off x="7322768" y="1809381"/>
            <a:ext cx="1585690" cy="323165"/>
          </a:xfrm>
          <a:prstGeom prst="rect">
            <a:avLst/>
          </a:prstGeom>
          <a:solidFill>
            <a:schemeClr val="bg1"/>
          </a:solidFill>
        </p:spPr>
        <p:txBody>
          <a:bodyPr wrap="none" rtlCol="0">
            <a:spAutoFit/>
          </a:bodyPr>
          <a:lstStyle/>
          <a:p>
            <a:r>
              <a:rPr lang="en-GB" sz="1500" dirty="0"/>
              <a:t>Climate change</a:t>
            </a:r>
          </a:p>
        </p:txBody>
      </p:sp>
      <p:pic>
        <p:nvPicPr>
          <p:cNvPr id="41" name="Graphic 40" descr="Magnifying glass with solid fill">
            <a:hlinkClick r:id="rId38" action="ppaction://hlinksldjump"/>
            <a:extLst>
              <a:ext uri="{FF2B5EF4-FFF2-40B4-BE49-F238E27FC236}">
                <a16:creationId xmlns:a16="http://schemas.microsoft.com/office/drawing/2014/main" id="{0A26F145-D221-4484-8EC5-06DC5002104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722606" y="1518956"/>
            <a:ext cx="900000" cy="900000"/>
          </a:xfrm>
          <a:prstGeom prst="rect">
            <a:avLst/>
          </a:prstGeom>
        </p:spPr>
      </p:pic>
      <p:sp>
        <p:nvSpPr>
          <p:cNvPr id="9" name="Oval 8">
            <a:hlinkClick r:id="rId38" action="ppaction://hlinksldjump"/>
            <a:extLst>
              <a:ext uri="{FF2B5EF4-FFF2-40B4-BE49-F238E27FC236}">
                <a16:creationId xmlns:a16="http://schemas.microsoft.com/office/drawing/2014/main" id="{4666DD60-5A8C-6CD5-1A4C-76045D9EB7AC}"/>
              </a:ext>
            </a:extLst>
          </p:cNvPr>
          <p:cNvSpPr/>
          <p:nvPr/>
        </p:nvSpPr>
        <p:spPr>
          <a:xfrm rot="20779096">
            <a:off x="5990714" y="1238683"/>
            <a:ext cx="2069480" cy="1658845"/>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91799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D5F896C6-D06D-72FA-9248-044488BCD3AE}"/>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728E0912-93D6-E657-1CFA-350953242517}"/>
              </a:ext>
            </a:extLst>
          </p:cNvPr>
          <p:cNvSpPr>
            <a:spLocks noGrp="1"/>
          </p:cNvSpPr>
          <p:nvPr>
            <p:ph type="title"/>
          </p:nvPr>
        </p:nvSpPr>
        <p:spPr bwMode="auto"/>
        <p:txBody>
          <a:bodyPr/>
          <a:lstStyle/>
          <a:p>
            <a:pPr>
              <a:defRPr/>
            </a:pPr>
            <a:r>
              <a:rPr lang="de-DE" dirty="0"/>
              <a:t>Climate change</a:t>
            </a:r>
            <a:endParaRPr dirty="0"/>
          </a:p>
        </p:txBody>
      </p:sp>
      <p:sp>
        <p:nvSpPr>
          <p:cNvPr id="14" name="Text Placeholder 13">
            <a:extLst>
              <a:ext uri="{FF2B5EF4-FFF2-40B4-BE49-F238E27FC236}">
                <a16:creationId xmlns:a16="http://schemas.microsoft.com/office/drawing/2014/main" id="{BF559684-1300-08DA-4BFD-F07AC63D6D21}"/>
              </a:ext>
            </a:extLst>
          </p:cNvPr>
          <p:cNvSpPr>
            <a:spLocks noGrp="1"/>
          </p:cNvSpPr>
          <p:nvPr>
            <p:ph type="body" sz="quarter" idx="10"/>
          </p:nvPr>
        </p:nvSpPr>
        <p:spPr bwMode="auto">
          <a:xfrm>
            <a:off x="357188" y="1454400"/>
            <a:ext cx="10563348" cy="2608594"/>
          </a:xfrm>
        </p:spPr>
        <p:txBody>
          <a:bodyPr/>
          <a:lstStyle/>
          <a:p>
            <a:pPr lvl="0" algn="just">
              <a:defRPr/>
            </a:pPr>
            <a:r>
              <a:rPr lang="en-US" dirty="0"/>
              <a:t>The increasing carbon dioxide (CO</a:t>
            </a:r>
            <a:r>
              <a:rPr lang="en-US" baseline="-25000" dirty="0"/>
              <a:t>2</a:t>
            </a:r>
            <a:r>
              <a:rPr lang="en-US" dirty="0"/>
              <a:t>) concentration in the atmosphere has destabilized the climate in what is commonly called the ‘greenhouse effect’. Higher concentrations of certain gases in the atmosphere increase heat retention.</a:t>
            </a:r>
          </a:p>
          <a:p>
            <a:pPr lvl="0" algn="just">
              <a:defRPr/>
            </a:pPr>
            <a:r>
              <a:rPr lang="en-US" dirty="0"/>
              <a:t>Political targets propose limiting global climate change to within 2 °C of pre-industrial temperatures. The scientific proposal is a planetary boundary of 350 ppm.</a:t>
            </a:r>
          </a:p>
          <a:p>
            <a:pPr lvl="0" algn="just">
              <a:defRPr/>
            </a:pPr>
            <a:r>
              <a:rPr lang="en-US" dirty="0"/>
              <a:t>Climate change increases the incidence of extreme weather events. Flooding can wash effluent into waterways and spread water-borne disease. Warmer weather can increase or change the geographical distribution of vector-borne disease. </a:t>
            </a:r>
          </a:p>
        </p:txBody>
      </p:sp>
      <p:sp>
        <p:nvSpPr>
          <p:cNvPr id="4" name="Text Placeholder 13">
            <a:extLst>
              <a:ext uri="{FF2B5EF4-FFF2-40B4-BE49-F238E27FC236}">
                <a16:creationId xmlns:a16="http://schemas.microsoft.com/office/drawing/2014/main" id="{70A187B6-482F-4527-8F28-7F6E0604BDFA}"/>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https://www.stockholmresilience.org/research/planetary-boundaries.html</a:t>
            </a:r>
            <a:r>
              <a:rPr lang="en-US" sz="1200" dirty="0">
                <a:solidFill>
                  <a:schemeClr val="tx2"/>
                </a:solidFill>
              </a:rPr>
              <a:t>	</a:t>
            </a:r>
          </a:p>
          <a:p>
            <a:pPr marL="0" indent="0">
              <a:spcBef>
                <a:spcPts val="0"/>
              </a:spcBef>
              <a:buNone/>
            </a:pPr>
            <a:r>
              <a:rPr lang="en-US" sz="1200" dirty="0">
                <a:solidFill>
                  <a:schemeClr val="tx2"/>
                </a:solidFill>
                <a:hlinkClick r:id="rId5">
                  <a:extLst>
                    <a:ext uri="{A12FA001-AC4F-418D-AE19-62706E023703}">
                      <ahyp:hlinkClr xmlns:ahyp="http://schemas.microsoft.com/office/drawing/2018/hyperlinkcolor" val="tx"/>
                    </a:ext>
                  </a:extLst>
                </a:hlinkClick>
              </a:rPr>
              <a:t>https://www.newcastle-hospitals.nhs.uk/resources/climate-emergency-strategy-2020-2025/</a:t>
            </a:r>
            <a:endParaRPr lang="en-US" sz="1200" dirty="0">
              <a:solidFill>
                <a:schemeClr val="tx2"/>
              </a:solidFill>
            </a:endParaRPr>
          </a:p>
          <a:p>
            <a:pPr marL="0" indent="0">
              <a:spcBef>
                <a:spcPts val="0"/>
              </a:spcBef>
              <a:buNone/>
            </a:pPr>
            <a:r>
              <a:rPr lang="en-US" sz="1200" dirty="0" err="1">
                <a:solidFill>
                  <a:schemeClr val="tx2"/>
                </a:solidFill>
                <a:hlinkClick r:id="rId6">
                  <a:extLst>
                    <a:ext uri="{A12FA001-AC4F-418D-AE19-62706E023703}">
                      <ahyp:hlinkClr xmlns:ahyp="http://schemas.microsoft.com/office/drawing/2018/hyperlinkcolor" val="tx"/>
                    </a:ext>
                  </a:extLst>
                </a:hlinkClick>
              </a:rPr>
              <a:t>Rocque</a:t>
            </a:r>
            <a:r>
              <a:rPr lang="en-US" sz="1200" dirty="0">
                <a:solidFill>
                  <a:schemeClr val="tx2"/>
                </a:solidFill>
                <a:hlinkClick r:id="rId6">
                  <a:extLst>
                    <a:ext uri="{A12FA001-AC4F-418D-AE19-62706E023703}">
                      <ahyp:hlinkClr xmlns:ahyp="http://schemas.microsoft.com/office/drawing/2018/hyperlinkcolor" val="tx"/>
                    </a:ext>
                  </a:extLst>
                </a:hlinkClick>
              </a:rPr>
              <a:t> et al. </a:t>
            </a:r>
            <a:r>
              <a:rPr lang="nl-NL" sz="1200" dirty="0">
                <a:solidFill>
                  <a:schemeClr val="tx2"/>
                </a:solidFill>
                <a:hlinkClick r:id="rId6">
                  <a:extLst>
                    <a:ext uri="{A12FA001-AC4F-418D-AE19-62706E023703}">
                      <ahyp:hlinkClr xmlns:ahyp="http://schemas.microsoft.com/office/drawing/2018/hyperlinkcolor" val="tx"/>
                    </a:ext>
                  </a:extLst>
                </a:hlinkClick>
              </a:rPr>
              <a:t>BMJ Open 2021; 11, e046333.</a:t>
            </a:r>
            <a:r>
              <a:rPr lang="nl-NL" sz="1200" dirty="0">
                <a:solidFill>
                  <a:schemeClr val="tx2"/>
                </a:solidFill>
              </a:rPr>
              <a:t>	</a:t>
            </a:r>
            <a:r>
              <a:rPr lang="es-ES" sz="1200" dirty="0">
                <a:solidFill>
                  <a:schemeClr val="tx2"/>
                </a:solidFill>
                <a:hlinkClick r:id="rId7">
                  <a:extLst>
                    <a:ext uri="{A12FA001-AC4F-418D-AE19-62706E023703}">
                      <ahyp:hlinkClr xmlns:ahyp="http://schemas.microsoft.com/office/drawing/2018/hyperlinkcolor" val="tx"/>
                    </a:ext>
                  </a:extLst>
                </a:hlinkClick>
              </a:rPr>
              <a:t>Semenza and Paz, The Lancet Regional Health Europe, 2021, 9, 100230.  </a:t>
            </a:r>
            <a:endParaRPr lang="en-US" sz="1200" dirty="0">
              <a:solidFill>
                <a:schemeClr val="tx2"/>
              </a:solidFill>
            </a:endParaRPr>
          </a:p>
        </p:txBody>
      </p:sp>
      <p:sp>
        <p:nvSpPr>
          <p:cNvPr id="45" name="Rectangle 44">
            <a:extLst>
              <a:ext uri="{FF2B5EF4-FFF2-40B4-BE49-F238E27FC236}">
                <a16:creationId xmlns:a16="http://schemas.microsoft.com/office/drawing/2014/main" id="{46AF1AF0-1DCF-4E39-A305-360ECEC6141B}"/>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3D48DBAC-4D8D-4623-AD17-CDE42628E043}"/>
              </a:ext>
            </a:extLst>
          </p:cNvPr>
          <p:cNvGrpSpPr/>
          <p:nvPr/>
        </p:nvGrpSpPr>
        <p:grpSpPr>
          <a:xfrm>
            <a:off x="11298775" y="2448000"/>
            <a:ext cx="520037" cy="539885"/>
            <a:chOff x="11539963" y="2448000"/>
            <a:chExt cx="520037" cy="539885"/>
          </a:xfrm>
        </p:grpSpPr>
        <p:sp>
          <p:nvSpPr>
            <p:cNvPr id="46" name="Rectangle 45">
              <a:extLst>
                <a:ext uri="{FF2B5EF4-FFF2-40B4-BE49-F238E27FC236}">
                  <a16:creationId xmlns:a16="http://schemas.microsoft.com/office/drawing/2014/main" id="{6A7619B5-78B1-45E8-A7C1-FD1009964D1E}"/>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9" name="Graphic 78" descr="Cloud with solid fill">
              <a:extLst>
                <a:ext uri="{FF2B5EF4-FFF2-40B4-BE49-F238E27FC236}">
                  <a16:creationId xmlns:a16="http://schemas.microsoft.com/office/drawing/2014/main" id="{AA43638C-F4DF-D4B9-F667-FB1E8D7BB70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5731" r="-1"/>
            <a:stretch/>
          </p:blipFill>
          <p:spPr>
            <a:xfrm flipH="1">
              <a:off x="11649303" y="2454460"/>
              <a:ext cx="376509" cy="317280"/>
            </a:xfrm>
            <a:prstGeom prst="rect">
              <a:avLst/>
            </a:prstGeom>
          </p:spPr>
        </p:pic>
        <p:pic>
          <p:nvPicPr>
            <p:cNvPr id="95" name="Graphic 94" descr="Factory with solid fill">
              <a:extLst>
                <a:ext uri="{FF2B5EF4-FFF2-40B4-BE49-F238E27FC236}">
                  <a16:creationId xmlns:a16="http://schemas.microsoft.com/office/drawing/2014/main" id="{1FFF8943-6E49-A1FC-CEC7-5164B39E42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39963" y="2599200"/>
              <a:ext cx="388685" cy="388685"/>
            </a:xfrm>
            <a:prstGeom prst="rect">
              <a:avLst/>
            </a:prstGeom>
          </p:spPr>
        </p:pic>
      </p:grpSp>
      <p:grpSp>
        <p:nvGrpSpPr>
          <p:cNvPr id="3" name="Group 2">
            <a:extLst>
              <a:ext uri="{FF2B5EF4-FFF2-40B4-BE49-F238E27FC236}">
                <a16:creationId xmlns:a16="http://schemas.microsoft.com/office/drawing/2014/main" id="{4BD4C75C-BCFC-40D8-A92D-CDC3D1D13492}"/>
              </a:ext>
            </a:extLst>
          </p:cNvPr>
          <p:cNvGrpSpPr/>
          <p:nvPr/>
        </p:nvGrpSpPr>
        <p:grpSpPr>
          <a:xfrm>
            <a:off x="11314812" y="1440000"/>
            <a:ext cx="504000" cy="504000"/>
            <a:chOff x="11556000" y="1440000"/>
            <a:chExt cx="504000" cy="504000"/>
          </a:xfrm>
        </p:grpSpPr>
        <p:sp>
          <p:nvSpPr>
            <p:cNvPr id="30" name="Rectangle 29">
              <a:extLst>
                <a:ext uri="{FF2B5EF4-FFF2-40B4-BE49-F238E27FC236}">
                  <a16:creationId xmlns:a16="http://schemas.microsoft.com/office/drawing/2014/main" id="{1921B79C-FB62-4089-AB23-C7AA49634086}"/>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97" name="Graphic 96" descr="High temperature outline">
              <a:extLst>
                <a:ext uri="{FF2B5EF4-FFF2-40B4-BE49-F238E27FC236}">
                  <a16:creationId xmlns:a16="http://schemas.microsoft.com/office/drawing/2014/main" id="{95CD10A9-A405-FF74-7EE5-2CD157AEBE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81200" y="1474011"/>
              <a:ext cx="451927" cy="451927"/>
            </a:xfrm>
            <a:prstGeom prst="rect">
              <a:avLst/>
            </a:prstGeom>
          </p:spPr>
        </p:pic>
      </p:grpSp>
      <p:grpSp>
        <p:nvGrpSpPr>
          <p:cNvPr id="26" name="Group 25">
            <a:extLst>
              <a:ext uri="{FF2B5EF4-FFF2-40B4-BE49-F238E27FC236}">
                <a16:creationId xmlns:a16="http://schemas.microsoft.com/office/drawing/2014/main" id="{437EA68B-0A61-4208-B4E6-D0EDF05DD4B5}"/>
              </a:ext>
            </a:extLst>
          </p:cNvPr>
          <p:cNvGrpSpPr/>
          <p:nvPr/>
        </p:nvGrpSpPr>
        <p:grpSpPr>
          <a:xfrm>
            <a:off x="11314812" y="5472000"/>
            <a:ext cx="504000" cy="525693"/>
            <a:chOff x="11556000" y="5472000"/>
            <a:chExt cx="504000" cy="525693"/>
          </a:xfrm>
        </p:grpSpPr>
        <p:sp>
          <p:nvSpPr>
            <p:cNvPr id="28" name="Rectangle 27">
              <a:extLst>
                <a:ext uri="{FF2B5EF4-FFF2-40B4-BE49-F238E27FC236}">
                  <a16:creationId xmlns:a16="http://schemas.microsoft.com/office/drawing/2014/main" id="{EBEF3A0B-0F7D-4FD4-B819-52C3C4ED3F8B}"/>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05" name="Graphic 104" descr="Sloth with solid fill">
              <a:extLst>
                <a:ext uri="{FF2B5EF4-FFF2-40B4-BE49-F238E27FC236}">
                  <a16:creationId xmlns:a16="http://schemas.microsoft.com/office/drawing/2014/main" id="{0E99A7DF-0BCB-DB22-9891-05C860A7CFEE}"/>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r="5823"/>
            <a:stretch/>
          </p:blipFill>
          <p:spPr bwMode="auto">
            <a:xfrm>
              <a:off x="11565364" y="5476296"/>
              <a:ext cx="491038" cy="521397"/>
            </a:xfrm>
            <a:prstGeom prst="rect">
              <a:avLst/>
            </a:prstGeom>
          </p:spPr>
        </p:pic>
      </p:grpSp>
      <p:grpSp>
        <p:nvGrpSpPr>
          <p:cNvPr id="25" name="Group 24">
            <a:extLst>
              <a:ext uri="{FF2B5EF4-FFF2-40B4-BE49-F238E27FC236}">
                <a16:creationId xmlns:a16="http://schemas.microsoft.com/office/drawing/2014/main" id="{11A7717E-D9DF-4B90-ADF3-F362C3CB4138}"/>
              </a:ext>
            </a:extLst>
          </p:cNvPr>
          <p:cNvGrpSpPr/>
          <p:nvPr/>
        </p:nvGrpSpPr>
        <p:grpSpPr>
          <a:xfrm>
            <a:off x="11297188" y="3960000"/>
            <a:ext cx="523638" cy="523638"/>
            <a:chOff x="11538376" y="3960000"/>
            <a:chExt cx="523638" cy="523638"/>
          </a:xfrm>
        </p:grpSpPr>
        <p:sp>
          <p:nvSpPr>
            <p:cNvPr id="29" name="Rectangle 28">
              <a:extLst>
                <a:ext uri="{FF2B5EF4-FFF2-40B4-BE49-F238E27FC236}">
                  <a16:creationId xmlns:a16="http://schemas.microsoft.com/office/drawing/2014/main" id="{3F2C4D04-B580-4BE6-B07A-BC9F5BF37F92}"/>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6" name="Graphic 105" descr="Watering pot with solid fill">
              <a:extLst>
                <a:ext uri="{FF2B5EF4-FFF2-40B4-BE49-F238E27FC236}">
                  <a16:creationId xmlns:a16="http://schemas.microsoft.com/office/drawing/2014/main" id="{FADC9E79-3DCC-9336-0A47-D3EB3275EEE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bwMode="auto">
            <a:xfrm>
              <a:off x="11538376" y="3960000"/>
              <a:ext cx="523638" cy="523638"/>
            </a:xfrm>
            <a:prstGeom prst="rect">
              <a:avLst/>
            </a:prstGeom>
          </p:spPr>
        </p:pic>
      </p:grpSp>
      <p:grpSp>
        <p:nvGrpSpPr>
          <p:cNvPr id="19" name="Group 18">
            <a:extLst>
              <a:ext uri="{FF2B5EF4-FFF2-40B4-BE49-F238E27FC236}">
                <a16:creationId xmlns:a16="http://schemas.microsoft.com/office/drawing/2014/main" id="{75D0BA9C-21D4-4B5B-A13D-61B1AEC5DC98}"/>
              </a:ext>
            </a:extLst>
          </p:cNvPr>
          <p:cNvGrpSpPr/>
          <p:nvPr/>
        </p:nvGrpSpPr>
        <p:grpSpPr>
          <a:xfrm>
            <a:off x="11314812" y="1944000"/>
            <a:ext cx="504000" cy="512002"/>
            <a:chOff x="11556000" y="1944000"/>
            <a:chExt cx="504000" cy="512002"/>
          </a:xfrm>
        </p:grpSpPr>
        <p:sp>
          <p:nvSpPr>
            <p:cNvPr id="41" name="Rectangle 40">
              <a:extLst>
                <a:ext uri="{FF2B5EF4-FFF2-40B4-BE49-F238E27FC236}">
                  <a16:creationId xmlns:a16="http://schemas.microsoft.com/office/drawing/2014/main" id="{D65AAE6E-0392-4AB9-9A15-1A6022A4FF8D}"/>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8" name="Group 107">
              <a:extLst>
                <a:ext uri="{FF2B5EF4-FFF2-40B4-BE49-F238E27FC236}">
                  <a16:creationId xmlns:a16="http://schemas.microsoft.com/office/drawing/2014/main" id="{CE6F0037-E598-3393-0611-D9A75A5694B2}"/>
                </a:ext>
              </a:extLst>
            </p:cNvPr>
            <p:cNvGrpSpPr/>
            <p:nvPr/>
          </p:nvGrpSpPr>
          <p:grpSpPr>
            <a:xfrm>
              <a:off x="11620157" y="1961546"/>
              <a:ext cx="353115" cy="494456"/>
              <a:chOff x="11647541" y="2425234"/>
              <a:chExt cx="353115" cy="494456"/>
            </a:xfrm>
          </p:grpSpPr>
          <p:pic>
            <p:nvPicPr>
              <p:cNvPr id="91" name="Graphic 90" descr="Graffiti Spray with solid fill">
                <a:extLst>
                  <a:ext uri="{FF2B5EF4-FFF2-40B4-BE49-F238E27FC236}">
                    <a16:creationId xmlns:a16="http://schemas.microsoft.com/office/drawing/2014/main" id="{5480F7D1-31CB-9AD5-83FE-1408E7FB4605}"/>
                  </a:ext>
                </a:extLst>
              </p:cNvPr>
              <p:cNvPicPr>
                <a:picLocks noChangeAspect="1"/>
              </p:cNvPicPr>
              <p:nvPr/>
            </p:nvPicPr>
            <p:blipFill>
              <a:blip r:embed="rId18">
                <a:extLst>
                  <a:ext uri="{96DAC541-7B7A-43D3-8B79-37D633B846F1}">
                    <asvg:svgBlip xmlns:asvg="http://schemas.microsoft.com/office/drawing/2016/SVG/main" r:embed="rId19"/>
                  </a:ext>
                </a:extLst>
              </a:blip>
              <a:srcRect l="1" r="30556"/>
              <a:stretch/>
            </p:blipFill>
            <p:spPr>
              <a:xfrm>
                <a:off x="11647541" y="2425234"/>
                <a:ext cx="343368" cy="494456"/>
              </a:xfrm>
              <a:prstGeom prst="rect">
                <a:avLst/>
              </a:prstGeom>
            </p:spPr>
          </p:pic>
          <p:sp>
            <p:nvSpPr>
              <p:cNvPr id="107" name="Rectangle 106">
                <a:extLst>
                  <a:ext uri="{FF2B5EF4-FFF2-40B4-BE49-F238E27FC236}">
                    <a16:creationId xmlns:a16="http://schemas.microsoft.com/office/drawing/2014/main" id="{23F4112F-6949-976C-3FCF-0103F41E6ABE}"/>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 name="Group 26">
            <a:extLst>
              <a:ext uri="{FF2B5EF4-FFF2-40B4-BE49-F238E27FC236}">
                <a16:creationId xmlns:a16="http://schemas.microsoft.com/office/drawing/2014/main" id="{E5CAFF4E-EFEA-446F-8671-5EFFFD665D41}"/>
              </a:ext>
            </a:extLst>
          </p:cNvPr>
          <p:cNvGrpSpPr/>
          <p:nvPr/>
        </p:nvGrpSpPr>
        <p:grpSpPr>
          <a:xfrm>
            <a:off x="11285911" y="4968000"/>
            <a:ext cx="557255" cy="509485"/>
            <a:chOff x="11527099" y="4968000"/>
            <a:chExt cx="557255" cy="509485"/>
          </a:xfrm>
        </p:grpSpPr>
        <p:sp>
          <p:nvSpPr>
            <p:cNvPr id="43" name="Rectangle 42">
              <a:extLst>
                <a:ext uri="{FF2B5EF4-FFF2-40B4-BE49-F238E27FC236}">
                  <a16:creationId xmlns:a16="http://schemas.microsoft.com/office/drawing/2014/main" id="{BC993F02-B7FB-4B40-A03F-96B983DF221B}"/>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10" name="Group 109">
              <a:extLst>
                <a:ext uri="{FF2B5EF4-FFF2-40B4-BE49-F238E27FC236}">
                  <a16:creationId xmlns:a16="http://schemas.microsoft.com/office/drawing/2014/main" id="{5B9AD2D0-C67A-93A2-86EA-CCB406233DA3}"/>
                </a:ext>
              </a:extLst>
            </p:cNvPr>
            <p:cNvGrpSpPr/>
            <p:nvPr/>
          </p:nvGrpSpPr>
          <p:grpSpPr>
            <a:xfrm>
              <a:off x="11527099" y="4971600"/>
              <a:ext cx="557255" cy="505885"/>
              <a:chOff x="11565208" y="2917737"/>
              <a:chExt cx="557255" cy="505885"/>
            </a:xfrm>
          </p:grpSpPr>
          <p:pic>
            <p:nvPicPr>
              <p:cNvPr id="93" name="Graphic 92" descr="Agriculture with solid fill">
                <a:extLst>
                  <a:ext uri="{FF2B5EF4-FFF2-40B4-BE49-F238E27FC236}">
                    <a16:creationId xmlns:a16="http://schemas.microsoft.com/office/drawing/2014/main" id="{CA08220F-5A80-6ADE-FA82-54D5150AF9E4}"/>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t="29071"/>
              <a:stretch/>
            </p:blipFill>
            <p:spPr>
              <a:xfrm>
                <a:off x="11582164" y="2919285"/>
                <a:ext cx="540299" cy="383232"/>
              </a:xfrm>
              <a:prstGeom prst="rect">
                <a:avLst/>
              </a:prstGeom>
            </p:spPr>
          </p:pic>
          <p:pic>
            <p:nvPicPr>
              <p:cNvPr id="94" name="Graphic 93" descr="Waterfall scene with solid fill">
                <a:extLst>
                  <a:ext uri="{FF2B5EF4-FFF2-40B4-BE49-F238E27FC236}">
                    <a16:creationId xmlns:a16="http://schemas.microsoft.com/office/drawing/2014/main" id="{8A4C6FB5-887C-7D57-8EC7-1F20466783F3}"/>
                  </a:ext>
                </a:extLst>
              </p:cNvPr>
              <p:cNvPicPr>
                <a:picLocks noChangeAspect="1"/>
              </p:cNvPicPr>
              <p:nvPr/>
            </p:nvPicPr>
            <p:blipFill rotWithShape="1">
              <a:blip r:embed="rId22">
                <a:extLst>
                  <a:ext uri="{96DAC541-7B7A-43D3-8B79-37D633B846F1}">
                    <asvg:svgBlip xmlns:asvg="http://schemas.microsoft.com/office/drawing/2016/SVG/main" r:embed="rId23"/>
                  </a:ext>
                </a:extLst>
              </a:blip>
              <a:srcRect t="69146" r="7899"/>
              <a:stretch/>
            </p:blipFill>
            <p:spPr>
              <a:xfrm>
                <a:off x="11565208" y="3245098"/>
                <a:ext cx="532901" cy="178524"/>
              </a:xfrm>
              <a:prstGeom prst="rect">
                <a:avLst/>
              </a:prstGeom>
            </p:spPr>
          </p:pic>
          <p:sp>
            <p:nvSpPr>
              <p:cNvPr id="109" name="Rectangle 108">
                <a:extLst>
                  <a:ext uri="{FF2B5EF4-FFF2-40B4-BE49-F238E27FC236}">
                    <a16:creationId xmlns:a16="http://schemas.microsoft.com/office/drawing/2014/main" id="{C2554E80-F26F-56E8-0FBD-6493F759F654}"/>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114" name="Graphic 113" descr="Farm scene with solid fill">
            <a:extLst>
              <a:ext uri="{FF2B5EF4-FFF2-40B4-BE49-F238E27FC236}">
                <a16:creationId xmlns:a16="http://schemas.microsoft.com/office/drawing/2014/main" id="{EB5A403F-4E57-667D-5516-52EB0BF686F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465594" y="4581128"/>
            <a:ext cx="368421" cy="368421"/>
          </a:xfrm>
          <a:prstGeom prst="rect">
            <a:avLst/>
          </a:prstGeom>
        </p:spPr>
      </p:pic>
      <p:sp>
        <p:nvSpPr>
          <p:cNvPr id="115" name="Oval 114">
            <a:extLst>
              <a:ext uri="{FF2B5EF4-FFF2-40B4-BE49-F238E27FC236}">
                <a16:creationId xmlns:a16="http://schemas.microsoft.com/office/drawing/2014/main" id="{98270496-928A-C0B4-7534-B9111805AE0A}"/>
              </a:ext>
            </a:extLst>
          </p:cNvPr>
          <p:cNvSpPr/>
          <p:nvPr/>
        </p:nvSpPr>
        <p:spPr>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ight Triangle 115">
            <a:extLst>
              <a:ext uri="{FF2B5EF4-FFF2-40B4-BE49-F238E27FC236}">
                <a16:creationId xmlns:a16="http://schemas.microsoft.com/office/drawing/2014/main" id="{1C022266-F122-FD16-AC4B-243226489A6D}"/>
              </a:ext>
            </a:extLst>
          </p:cNvPr>
          <p:cNvSpPr/>
          <p:nvPr/>
        </p:nvSpPr>
        <p:spPr>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Isosceles Triangle 116">
            <a:extLst>
              <a:ext uri="{FF2B5EF4-FFF2-40B4-BE49-F238E27FC236}">
                <a16:creationId xmlns:a16="http://schemas.microsoft.com/office/drawing/2014/main" id="{DD7C9422-F7AD-9288-017C-7C2EBE44828E}"/>
              </a:ext>
            </a:extLst>
          </p:cNvPr>
          <p:cNvSpPr/>
          <p:nvPr/>
        </p:nvSpPr>
        <p:spPr>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02361378-EC1F-501F-F05C-A1FF77391F9D}"/>
              </a:ext>
            </a:extLst>
          </p:cNvPr>
          <p:cNvSpPr/>
          <p:nvPr/>
        </p:nvSpPr>
        <p:spPr>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9" name="Graphic 118" descr="Crops with solid fill">
            <a:extLst>
              <a:ext uri="{FF2B5EF4-FFF2-40B4-BE49-F238E27FC236}">
                <a16:creationId xmlns:a16="http://schemas.microsoft.com/office/drawing/2014/main" id="{E8C03ABE-27A1-EA02-EF56-C72191F6EB0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312798" y="4693351"/>
            <a:ext cx="247817" cy="247817"/>
          </a:xfrm>
          <a:prstGeom prst="rect">
            <a:avLst/>
          </a:prstGeom>
        </p:spPr>
      </p:pic>
      <p:grpSp>
        <p:nvGrpSpPr>
          <p:cNvPr id="22" name="Group 21">
            <a:extLst>
              <a:ext uri="{FF2B5EF4-FFF2-40B4-BE49-F238E27FC236}">
                <a16:creationId xmlns:a16="http://schemas.microsoft.com/office/drawing/2014/main" id="{AB88C86F-9DC4-40DC-98B0-33C40C39D9AE}"/>
              </a:ext>
            </a:extLst>
          </p:cNvPr>
          <p:cNvGrpSpPr/>
          <p:nvPr/>
        </p:nvGrpSpPr>
        <p:grpSpPr>
          <a:xfrm>
            <a:off x="11298853" y="2952000"/>
            <a:ext cx="535917" cy="546163"/>
            <a:chOff x="11540041" y="2952000"/>
            <a:chExt cx="535917" cy="546163"/>
          </a:xfrm>
        </p:grpSpPr>
        <p:sp>
          <p:nvSpPr>
            <p:cNvPr id="42" name="Rectangle 41">
              <a:extLst>
                <a:ext uri="{FF2B5EF4-FFF2-40B4-BE49-F238E27FC236}">
                  <a16:creationId xmlns:a16="http://schemas.microsoft.com/office/drawing/2014/main" id="{AD259179-28B7-4F1B-8436-13A86ECD17E4}"/>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81" name="Graphic 80" descr="Antarctica with solid fill">
              <a:extLst>
                <a:ext uri="{FF2B5EF4-FFF2-40B4-BE49-F238E27FC236}">
                  <a16:creationId xmlns:a16="http://schemas.microsoft.com/office/drawing/2014/main" id="{12EE3BDD-0996-7F0F-AEC4-3D9346C4420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540041" y="2962246"/>
              <a:ext cx="535917" cy="535917"/>
            </a:xfrm>
            <a:prstGeom prst="rect">
              <a:avLst/>
            </a:prstGeom>
          </p:spPr>
        </p:pic>
        <p:sp>
          <p:nvSpPr>
            <p:cNvPr id="111" name="Oval 110">
              <a:extLst>
                <a:ext uri="{FF2B5EF4-FFF2-40B4-BE49-F238E27FC236}">
                  <a16:creationId xmlns:a16="http://schemas.microsoft.com/office/drawing/2014/main" id="{D1066E36-169E-A38E-3E55-9E4890A6B786}"/>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77F0C98-0FAB-440F-A900-643B98704AB3}"/>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24" name="Group 23">
            <a:extLst>
              <a:ext uri="{FF2B5EF4-FFF2-40B4-BE49-F238E27FC236}">
                <a16:creationId xmlns:a16="http://schemas.microsoft.com/office/drawing/2014/main" id="{BE4396AA-502A-4B1D-8AAD-2788028ED86F}"/>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6D798F14-18CC-4576-B5EE-CEAAA86E0B57}"/>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 name="Graphic 75" descr="Wave with solid fill">
              <a:extLst>
                <a:ext uri="{FF2B5EF4-FFF2-40B4-BE49-F238E27FC236}">
                  <a16:creationId xmlns:a16="http://schemas.microsoft.com/office/drawing/2014/main" id="{92B37B66-3EE5-A92C-A6B0-4533DB0F1F66}"/>
                </a:ext>
              </a:extLst>
            </p:cNvPr>
            <p:cNvPicPr>
              <a:picLocks noChangeAspect="1"/>
            </p:cNvPicPr>
            <p:nvPr/>
          </p:nvPicPr>
          <p:blipFill rotWithShape="1">
            <a:blip r:embed="rId30">
              <a:extLst>
                <a:ext uri="{96DAC541-7B7A-43D3-8B79-37D633B846F1}">
                  <asvg:svgBlip xmlns:asvg="http://schemas.microsoft.com/office/drawing/2016/SVG/main" r:embed="rId31"/>
                </a:ext>
              </a:extLst>
            </a:blip>
            <a:srcRect b="15492"/>
            <a:stretch/>
          </p:blipFill>
          <p:spPr>
            <a:xfrm>
              <a:off x="11521764" y="3466800"/>
              <a:ext cx="576346" cy="487059"/>
            </a:xfrm>
            <a:prstGeom prst="rect">
              <a:avLst/>
            </a:prstGeom>
          </p:spPr>
        </p:pic>
        <p:sp>
          <p:nvSpPr>
            <p:cNvPr id="128" name="TextBox 127">
              <a:extLst>
                <a:ext uri="{FF2B5EF4-FFF2-40B4-BE49-F238E27FC236}">
                  <a16:creationId xmlns:a16="http://schemas.microsoft.com/office/drawing/2014/main" id="{24D19318-9991-49B7-87E8-B629A9764B79}"/>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31" name="Rectangle 30">
            <a:extLst>
              <a:ext uri="{FF2B5EF4-FFF2-40B4-BE49-F238E27FC236}">
                <a16:creationId xmlns:a16="http://schemas.microsoft.com/office/drawing/2014/main" id="{A431A388-54F5-4A28-8D6F-412C7D0D0E6A}"/>
              </a:ext>
            </a:extLst>
          </p:cNvPr>
          <p:cNvSpPr/>
          <p:nvPr/>
        </p:nvSpPr>
        <p:spPr>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hlinkClick r:id="rId32" action="ppaction://hlinksldjump"/>
            <a:extLst>
              <a:ext uri="{FF2B5EF4-FFF2-40B4-BE49-F238E27FC236}">
                <a16:creationId xmlns:a16="http://schemas.microsoft.com/office/drawing/2014/main" id="{1B0DE991-424B-4805-8523-CAA06F0FEC56}"/>
              </a:ext>
            </a:extLst>
          </p:cNvPr>
          <p:cNvSpPr/>
          <p:nvPr/>
        </p:nvSpPr>
        <p:spPr bwMode="auto">
          <a:xfrm>
            <a:off x="11304000" y="194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hlinkClick r:id="rId33" action="ppaction://hlinksldjump"/>
            <a:extLst>
              <a:ext uri="{FF2B5EF4-FFF2-40B4-BE49-F238E27FC236}">
                <a16:creationId xmlns:a16="http://schemas.microsoft.com/office/drawing/2014/main" id="{5999F510-40C1-4179-9F92-51996CD6B65B}"/>
              </a:ext>
            </a:extLst>
          </p:cNvPr>
          <p:cNvSpPr/>
          <p:nvPr/>
        </p:nvSpPr>
        <p:spPr bwMode="auto">
          <a:xfrm>
            <a:off x="11304000" y="244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hlinkClick r:id="rId34" action="ppaction://hlinksldjump"/>
            <a:extLst>
              <a:ext uri="{FF2B5EF4-FFF2-40B4-BE49-F238E27FC236}">
                <a16:creationId xmlns:a16="http://schemas.microsoft.com/office/drawing/2014/main" id="{730ED84F-027B-4A99-A39C-F8BF4CE0EACF}"/>
              </a:ext>
            </a:extLst>
          </p:cNvPr>
          <p:cNvSpPr/>
          <p:nvPr/>
        </p:nvSpPr>
        <p:spPr bwMode="auto">
          <a:xfrm>
            <a:off x="11304000" y="295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hlinkClick r:id="rId35" action="ppaction://hlinksldjump"/>
            <a:extLst>
              <a:ext uri="{FF2B5EF4-FFF2-40B4-BE49-F238E27FC236}">
                <a16:creationId xmlns:a16="http://schemas.microsoft.com/office/drawing/2014/main" id="{3F8865AF-53CB-44AD-B70C-E417337E4C4A}"/>
              </a:ext>
            </a:extLst>
          </p:cNvPr>
          <p:cNvSpPr/>
          <p:nvPr/>
        </p:nvSpPr>
        <p:spPr bwMode="auto">
          <a:xfrm>
            <a:off x="11304000" y="3456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hlinkClick r:id="rId36" action="ppaction://hlinksldjump"/>
            <a:extLst>
              <a:ext uri="{FF2B5EF4-FFF2-40B4-BE49-F238E27FC236}">
                <a16:creationId xmlns:a16="http://schemas.microsoft.com/office/drawing/2014/main" id="{9951CC43-B614-479C-A32C-3FF96A027372}"/>
              </a:ext>
            </a:extLst>
          </p:cNvPr>
          <p:cNvSpPr/>
          <p:nvPr/>
        </p:nvSpPr>
        <p:spPr bwMode="auto">
          <a:xfrm>
            <a:off x="11304000" y="396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hlinkClick r:id="rId37" action="ppaction://hlinksldjump"/>
            <a:extLst>
              <a:ext uri="{FF2B5EF4-FFF2-40B4-BE49-F238E27FC236}">
                <a16:creationId xmlns:a16="http://schemas.microsoft.com/office/drawing/2014/main" id="{C654D12D-1D97-49F8-966F-EB6FEBAE5977}"/>
              </a:ext>
            </a:extLst>
          </p:cNvPr>
          <p:cNvSpPr/>
          <p:nvPr/>
        </p:nvSpPr>
        <p:spPr bwMode="auto">
          <a:xfrm>
            <a:off x="11304000" y="446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hlinkClick r:id="rId38" action="ppaction://hlinksldjump"/>
            <a:extLst>
              <a:ext uri="{FF2B5EF4-FFF2-40B4-BE49-F238E27FC236}">
                <a16:creationId xmlns:a16="http://schemas.microsoft.com/office/drawing/2014/main" id="{0CDE6323-2027-4B51-9EDA-3E728225EDD9}"/>
              </a:ext>
            </a:extLst>
          </p:cNvPr>
          <p:cNvSpPr/>
          <p:nvPr/>
        </p:nvSpPr>
        <p:spPr bwMode="auto">
          <a:xfrm>
            <a:off x="11304000" y="496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hlinkClick r:id="rId39" action="ppaction://hlinksldjump"/>
            <a:extLst>
              <a:ext uri="{FF2B5EF4-FFF2-40B4-BE49-F238E27FC236}">
                <a16:creationId xmlns:a16="http://schemas.microsoft.com/office/drawing/2014/main" id="{61EA4896-E662-4E6F-AA88-393D895EBA87}"/>
              </a:ext>
            </a:extLst>
          </p:cNvPr>
          <p:cNvSpPr/>
          <p:nvPr/>
        </p:nvSpPr>
        <p:spPr bwMode="auto">
          <a:xfrm>
            <a:off x="11304000" y="547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980B47E2-A709-4CB0-9600-54E7A0B92171}"/>
              </a:ext>
            </a:extLst>
          </p:cNvPr>
          <p:cNvSpPr/>
          <p:nvPr/>
        </p:nvSpPr>
        <p:spPr>
          <a:xfrm>
            <a:off x="384000" y="4077072"/>
            <a:ext cx="10536536" cy="1898927"/>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TextBox 187">
            <a:extLst>
              <a:ext uri="{FF2B5EF4-FFF2-40B4-BE49-F238E27FC236}">
                <a16:creationId xmlns:a16="http://schemas.microsoft.com/office/drawing/2014/main" id="{6786A1EC-1C41-4B4D-A073-FE3BEA80AF08}"/>
              </a:ext>
            </a:extLst>
          </p:cNvPr>
          <p:cNvSpPr txBox="1"/>
          <p:nvPr/>
        </p:nvSpPr>
        <p:spPr>
          <a:xfrm>
            <a:off x="381986" y="4168753"/>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189" name="TextBox 188">
            <a:extLst>
              <a:ext uri="{FF2B5EF4-FFF2-40B4-BE49-F238E27FC236}">
                <a16:creationId xmlns:a16="http://schemas.microsoft.com/office/drawing/2014/main" id="{380DF0D1-8B8D-41E8-A2A4-5EE8BD679BF6}"/>
              </a:ext>
            </a:extLst>
          </p:cNvPr>
          <p:cNvSpPr txBox="1"/>
          <p:nvPr/>
        </p:nvSpPr>
        <p:spPr bwMode="auto">
          <a:xfrm>
            <a:off x="381986" y="4643844"/>
            <a:ext cx="10250518" cy="1200329"/>
          </a:xfrm>
          <a:prstGeom prst="rect">
            <a:avLst/>
          </a:prstGeom>
          <a:noFill/>
        </p:spPr>
        <p:txBody>
          <a:bodyPr wrap="square" rtlCol="0">
            <a:spAutoFit/>
          </a:bodyPr>
          <a:lstStyle/>
          <a:p>
            <a:pPr algn="just"/>
            <a:r>
              <a:rPr lang="en-US" dirty="0">
                <a:solidFill>
                  <a:schemeClr val="tx2"/>
                </a:solidFill>
              </a:rPr>
              <a:t>NHS England in Newcastle was the first healthcare </a:t>
            </a:r>
            <a:r>
              <a:rPr lang="en-US" dirty="0" err="1">
                <a:solidFill>
                  <a:schemeClr val="tx2"/>
                </a:solidFill>
              </a:rPr>
              <a:t>organisation</a:t>
            </a:r>
            <a:r>
              <a:rPr lang="en-US" dirty="0">
                <a:solidFill>
                  <a:schemeClr val="tx2"/>
                </a:solidFill>
              </a:rPr>
              <a:t> to declare a Climate Emergency back in 2019. Links between </a:t>
            </a:r>
            <a:r>
              <a:rPr lang="en-GB" dirty="0">
                <a:solidFill>
                  <a:schemeClr val="tx2"/>
                </a:solidFill>
              </a:rPr>
              <a:t>climate change and increased mortality, directly from extreme weather (</a:t>
            </a:r>
            <a:r>
              <a:rPr lang="en-GB" i="1" dirty="0">
                <a:solidFill>
                  <a:schemeClr val="tx2"/>
                </a:solidFill>
              </a:rPr>
              <a:t>e.g. </a:t>
            </a:r>
            <a:r>
              <a:rPr lang="en-GB" dirty="0">
                <a:solidFill>
                  <a:schemeClr val="tx2"/>
                </a:solidFill>
              </a:rPr>
              <a:t>heat waves, floods), and indirectly from increases in infectious disease resulting from weather events, are well established.</a:t>
            </a:r>
          </a:p>
        </p:txBody>
      </p:sp>
      <p:sp>
        <p:nvSpPr>
          <p:cNvPr id="125" name="TextBox 124">
            <a:extLst>
              <a:ext uri="{FF2B5EF4-FFF2-40B4-BE49-F238E27FC236}">
                <a16:creationId xmlns:a16="http://schemas.microsoft.com/office/drawing/2014/main" id="{7C987ECC-5850-A5DF-F864-E6E5A285DE9B}"/>
              </a:ext>
            </a:extLst>
          </p:cNvPr>
          <p:cNvSpPr txBox="1"/>
          <p:nvPr/>
        </p:nvSpPr>
        <p:spPr bwMode="auto">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126" name="Group 125">
            <a:extLst>
              <a:ext uri="{FF2B5EF4-FFF2-40B4-BE49-F238E27FC236}">
                <a16:creationId xmlns:a16="http://schemas.microsoft.com/office/drawing/2014/main" id="{27487C07-970D-2AF7-2B39-A6C474C3A6B1}"/>
              </a:ext>
            </a:extLst>
          </p:cNvPr>
          <p:cNvGrpSpPr/>
          <p:nvPr/>
        </p:nvGrpSpPr>
        <p:grpSpPr>
          <a:xfrm>
            <a:off x="11121426" y="19961"/>
            <a:ext cx="869718" cy="456711"/>
            <a:chOff x="4727848" y="3282632"/>
            <a:chExt cx="4392488" cy="2306609"/>
          </a:xfrm>
        </p:grpSpPr>
        <p:pic>
          <p:nvPicPr>
            <p:cNvPr id="127" name="Picture 126">
              <a:extLst>
                <a:ext uri="{FF2B5EF4-FFF2-40B4-BE49-F238E27FC236}">
                  <a16:creationId xmlns:a16="http://schemas.microsoft.com/office/drawing/2014/main" id="{12BBFD0C-529C-028E-F8AE-FE270E6BD23A}"/>
                </a:ext>
              </a:extLst>
            </p:cNvPr>
            <p:cNvPicPr>
              <a:picLocks noChangeAspect="1"/>
            </p:cNvPicPr>
            <p:nvPr/>
          </p:nvPicPr>
          <p:blipFill rotWithShape="1">
            <a:blip r:embed="rId40"/>
            <a:srcRect l="5380" t="51274" r="19066" b="2867"/>
            <a:stretch/>
          </p:blipFill>
          <p:spPr>
            <a:xfrm>
              <a:off x="4727848" y="3284984"/>
              <a:ext cx="4392488" cy="2304257"/>
            </a:xfrm>
            <a:prstGeom prst="rect">
              <a:avLst/>
            </a:prstGeom>
          </p:spPr>
        </p:pic>
        <p:sp>
          <p:nvSpPr>
            <p:cNvPr id="138" name="Oval 137">
              <a:extLst>
                <a:ext uri="{FF2B5EF4-FFF2-40B4-BE49-F238E27FC236}">
                  <a16:creationId xmlns:a16="http://schemas.microsoft.com/office/drawing/2014/main" id="{921FA870-44CF-FAD2-3DA2-E5D32E21A97C}"/>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9" name="Rectangle 138">
            <a:hlinkClick r:id="rId41" action="ppaction://hlinksldjump"/>
            <a:extLst>
              <a:ext uri="{FF2B5EF4-FFF2-40B4-BE49-F238E27FC236}">
                <a16:creationId xmlns:a16="http://schemas.microsoft.com/office/drawing/2014/main" id="{505FB570-3FED-8EB3-67AA-FA146C951A81}"/>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03218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hlinkHover r:id="rId4" action="ppaction://hlinksldjump"/>
            <a:extLst>
              <a:ext uri="{FF2B5EF4-FFF2-40B4-BE49-F238E27FC236}">
                <a16:creationId xmlns:a16="http://schemas.microsoft.com/office/drawing/2014/main" id="{27C6B14C-A2B9-474C-9D17-665BCD7FC1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5"/>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6"/>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7"/>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8"/>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9"/>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10"/>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1"/>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2"/>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3"/>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87" name="Oval 86">
            <a:extLst>
              <a:ext uri="{FF2B5EF4-FFF2-40B4-BE49-F238E27FC236}">
                <a16:creationId xmlns:a16="http://schemas.microsoft.com/office/drawing/2014/main" id="{581F9FE2-7567-4E13-9004-01D8DBAFBD0C}"/>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648AD67D-F500-4E41-82D3-06AAF2C947C0}"/>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B4555581-6393-4D21-B47B-EA0E0F2DDB07}"/>
              </a:ext>
            </a:extLst>
          </p:cNvPr>
          <p:cNvGrpSpPr/>
          <p:nvPr/>
        </p:nvGrpSpPr>
        <p:grpSpPr>
          <a:xfrm>
            <a:off x="11298775" y="2448000"/>
            <a:ext cx="520037" cy="539885"/>
            <a:chOff x="11539963" y="2448000"/>
            <a:chExt cx="520037" cy="539885"/>
          </a:xfrm>
        </p:grpSpPr>
        <p:sp>
          <p:nvSpPr>
            <p:cNvPr id="131" name="Rectangle 130">
              <a:extLst>
                <a:ext uri="{FF2B5EF4-FFF2-40B4-BE49-F238E27FC236}">
                  <a16:creationId xmlns:a16="http://schemas.microsoft.com/office/drawing/2014/main" id="{DB1CC716-492C-4EB0-AF48-95E9836A7D3B}"/>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2" name="Graphic 131" descr="Cloud with solid fill">
              <a:extLst>
                <a:ext uri="{FF2B5EF4-FFF2-40B4-BE49-F238E27FC236}">
                  <a16:creationId xmlns:a16="http://schemas.microsoft.com/office/drawing/2014/main" id="{4596782D-0C9E-4E1A-A5E9-5744A694056C}"/>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1" t="15731" r="-1"/>
            <a:stretch/>
          </p:blipFill>
          <p:spPr>
            <a:xfrm flipH="1">
              <a:off x="11649303" y="2454460"/>
              <a:ext cx="376509" cy="317280"/>
            </a:xfrm>
            <a:prstGeom prst="rect">
              <a:avLst/>
            </a:prstGeom>
          </p:spPr>
        </p:pic>
        <p:pic>
          <p:nvPicPr>
            <p:cNvPr id="133" name="Graphic 132" descr="Factory with solid fill">
              <a:extLst>
                <a:ext uri="{FF2B5EF4-FFF2-40B4-BE49-F238E27FC236}">
                  <a16:creationId xmlns:a16="http://schemas.microsoft.com/office/drawing/2014/main" id="{BA5C75BB-B8F5-4379-9AA2-9078A09FBBA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539963" y="2599200"/>
              <a:ext cx="388685" cy="388685"/>
            </a:xfrm>
            <a:prstGeom prst="rect">
              <a:avLst/>
            </a:prstGeom>
          </p:spPr>
        </p:pic>
      </p:grpSp>
      <p:grpSp>
        <p:nvGrpSpPr>
          <p:cNvPr id="134" name="Group 133">
            <a:extLst>
              <a:ext uri="{FF2B5EF4-FFF2-40B4-BE49-F238E27FC236}">
                <a16:creationId xmlns:a16="http://schemas.microsoft.com/office/drawing/2014/main" id="{EBCDC197-0ABA-4FAE-927B-C290685629A2}"/>
              </a:ext>
            </a:extLst>
          </p:cNvPr>
          <p:cNvGrpSpPr/>
          <p:nvPr/>
        </p:nvGrpSpPr>
        <p:grpSpPr>
          <a:xfrm>
            <a:off x="11314812" y="1440000"/>
            <a:ext cx="504000" cy="504000"/>
            <a:chOff x="11556000" y="1440000"/>
            <a:chExt cx="504000" cy="504000"/>
          </a:xfrm>
        </p:grpSpPr>
        <p:sp>
          <p:nvSpPr>
            <p:cNvPr id="135" name="Rectangle 134">
              <a:extLst>
                <a:ext uri="{FF2B5EF4-FFF2-40B4-BE49-F238E27FC236}">
                  <a16:creationId xmlns:a16="http://schemas.microsoft.com/office/drawing/2014/main" id="{64B3D55A-9D3B-4C26-9526-6B3BF76A103A}"/>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6" name="Graphic 135" descr="High temperature outline">
              <a:extLst>
                <a:ext uri="{FF2B5EF4-FFF2-40B4-BE49-F238E27FC236}">
                  <a16:creationId xmlns:a16="http://schemas.microsoft.com/office/drawing/2014/main" id="{E0E6B036-58C7-4CE2-BEEC-AA2D27A1EAB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581200" y="1474011"/>
              <a:ext cx="451927" cy="451927"/>
            </a:xfrm>
            <a:prstGeom prst="rect">
              <a:avLst/>
            </a:prstGeom>
          </p:spPr>
        </p:pic>
      </p:grpSp>
      <p:grpSp>
        <p:nvGrpSpPr>
          <p:cNvPr id="137" name="Group 136">
            <a:extLst>
              <a:ext uri="{FF2B5EF4-FFF2-40B4-BE49-F238E27FC236}">
                <a16:creationId xmlns:a16="http://schemas.microsoft.com/office/drawing/2014/main" id="{A91CCA8C-BABF-448C-994F-9E515F3BD9AA}"/>
              </a:ext>
            </a:extLst>
          </p:cNvPr>
          <p:cNvGrpSpPr/>
          <p:nvPr/>
        </p:nvGrpSpPr>
        <p:grpSpPr>
          <a:xfrm>
            <a:off x="11314812" y="5472000"/>
            <a:ext cx="504000" cy="525693"/>
            <a:chOff x="11556000" y="5472000"/>
            <a:chExt cx="504000" cy="525693"/>
          </a:xfrm>
        </p:grpSpPr>
        <p:sp>
          <p:nvSpPr>
            <p:cNvPr id="138" name="Rectangle 137">
              <a:extLst>
                <a:ext uri="{FF2B5EF4-FFF2-40B4-BE49-F238E27FC236}">
                  <a16:creationId xmlns:a16="http://schemas.microsoft.com/office/drawing/2014/main" id="{B4AF6028-D08D-4E52-9CFB-81E575C64398}"/>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9" name="Graphic 138" descr="Sloth with solid fill">
              <a:extLst>
                <a:ext uri="{FF2B5EF4-FFF2-40B4-BE49-F238E27FC236}">
                  <a16:creationId xmlns:a16="http://schemas.microsoft.com/office/drawing/2014/main" id="{8DF77593-7F9A-4EAF-9B28-FDEFBE800F04}"/>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r="5823"/>
            <a:stretch/>
          </p:blipFill>
          <p:spPr bwMode="auto">
            <a:xfrm>
              <a:off x="11565364" y="5476296"/>
              <a:ext cx="491038" cy="521397"/>
            </a:xfrm>
            <a:prstGeom prst="rect">
              <a:avLst/>
            </a:prstGeom>
          </p:spPr>
        </p:pic>
      </p:grpSp>
      <p:grpSp>
        <p:nvGrpSpPr>
          <p:cNvPr id="140" name="Group 139">
            <a:extLst>
              <a:ext uri="{FF2B5EF4-FFF2-40B4-BE49-F238E27FC236}">
                <a16:creationId xmlns:a16="http://schemas.microsoft.com/office/drawing/2014/main" id="{4A830EA6-651A-4E9F-8557-93C71B884D69}"/>
              </a:ext>
            </a:extLst>
          </p:cNvPr>
          <p:cNvGrpSpPr/>
          <p:nvPr/>
        </p:nvGrpSpPr>
        <p:grpSpPr>
          <a:xfrm>
            <a:off x="11297188" y="3960000"/>
            <a:ext cx="523638" cy="523638"/>
            <a:chOff x="11538376" y="3960000"/>
            <a:chExt cx="523638" cy="523638"/>
          </a:xfrm>
        </p:grpSpPr>
        <p:sp>
          <p:nvSpPr>
            <p:cNvPr id="141" name="Rectangle 140">
              <a:extLst>
                <a:ext uri="{FF2B5EF4-FFF2-40B4-BE49-F238E27FC236}">
                  <a16:creationId xmlns:a16="http://schemas.microsoft.com/office/drawing/2014/main" id="{F531A06C-1931-4461-9E35-ED02C18E79F9}"/>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 name="Graphic 141" descr="Watering pot with solid fill">
              <a:extLst>
                <a:ext uri="{FF2B5EF4-FFF2-40B4-BE49-F238E27FC236}">
                  <a16:creationId xmlns:a16="http://schemas.microsoft.com/office/drawing/2014/main" id="{29588E2F-C6E9-4322-8540-907FB68AEB5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bwMode="auto">
            <a:xfrm>
              <a:off x="11538376" y="3960000"/>
              <a:ext cx="523638" cy="523638"/>
            </a:xfrm>
            <a:prstGeom prst="rect">
              <a:avLst/>
            </a:prstGeom>
          </p:spPr>
        </p:pic>
      </p:grpSp>
      <p:grpSp>
        <p:nvGrpSpPr>
          <p:cNvPr id="148" name="Group 147">
            <a:extLst>
              <a:ext uri="{FF2B5EF4-FFF2-40B4-BE49-F238E27FC236}">
                <a16:creationId xmlns:a16="http://schemas.microsoft.com/office/drawing/2014/main" id="{DFD023E6-BF67-48F2-9276-75E1CF145F1C}"/>
              </a:ext>
            </a:extLst>
          </p:cNvPr>
          <p:cNvGrpSpPr/>
          <p:nvPr/>
        </p:nvGrpSpPr>
        <p:grpSpPr>
          <a:xfrm>
            <a:off x="11285911" y="4968000"/>
            <a:ext cx="557255" cy="509485"/>
            <a:chOff x="11527099" y="4968000"/>
            <a:chExt cx="557255" cy="509485"/>
          </a:xfrm>
        </p:grpSpPr>
        <p:sp>
          <p:nvSpPr>
            <p:cNvPr id="149" name="Rectangle 148">
              <a:extLst>
                <a:ext uri="{FF2B5EF4-FFF2-40B4-BE49-F238E27FC236}">
                  <a16:creationId xmlns:a16="http://schemas.microsoft.com/office/drawing/2014/main" id="{71FF1BEA-A245-4E28-8998-CC21BAC9827B}"/>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50" name="Group 149">
              <a:extLst>
                <a:ext uri="{FF2B5EF4-FFF2-40B4-BE49-F238E27FC236}">
                  <a16:creationId xmlns:a16="http://schemas.microsoft.com/office/drawing/2014/main" id="{DE834EE3-989C-4896-B2E6-4AB1899F3F7C}"/>
                </a:ext>
              </a:extLst>
            </p:cNvPr>
            <p:cNvGrpSpPr/>
            <p:nvPr/>
          </p:nvGrpSpPr>
          <p:grpSpPr>
            <a:xfrm>
              <a:off x="11527099" y="4971600"/>
              <a:ext cx="557255" cy="505885"/>
              <a:chOff x="11565208" y="2917737"/>
              <a:chExt cx="557255" cy="505885"/>
            </a:xfrm>
          </p:grpSpPr>
          <p:pic>
            <p:nvPicPr>
              <p:cNvPr id="151" name="Graphic 150" descr="Agriculture with solid fill">
                <a:extLst>
                  <a:ext uri="{FF2B5EF4-FFF2-40B4-BE49-F238E27FC236}">
                    <a16:creationId xmlns:a16="http://schemas.microsoft.com/office/drawing/2014/main" id="{5949C257-FD11-4395-95C6-BD163EB3743A}"/>
                  </a:ext>
                </a:extLst>
              </p:cNvPr>
              <p:cNvPicPr>
                <a:picLocks noChangeAspect="1"/>
              </p:cNvPicPr>
              <p:nvPr/>
            </p:nvPicPr>
            <p:blipFill rotWithShape="1">
              <a:blip r:embed="rId24">
                <a:extLst>
                  <a:ext uri="{96DAC541-7B7A-43D3-8B79-37D633B846F1}">
                    <asvg:svgBlip xmlns:asvg="http://schemas.microsoft.com/office/drawing/2016/SVG/main" r:embed="rId25"/>
                  </a:ext>
                </a:extLst>
              </a:blip>
              <a:srcRect t="29071"/>
              <a:stretch/>
            </p:blipFill>
            <p:spPr>
              <a:xfrm>
                <a:off x="11582164" y="2919285"/>
                <a:ext cx="540299" cy="383232"/>
              </a:xfrm>
              <a:prstGeom prst="rect">
                <a:avLst/>
              </a:prstGeom>
            </p:spPr>
          </p:pic>
          <p:pic>
            <p:nvPicPr>
              <p:cNvPr id="152" name="Graphic 151" descr="Waterfall scene with solid fill">
                <a:extLst>
                  <a:ext uri="{FF2B5EF4-FFF2-40B4-BE49-F238E27FC236}">
                    <a16:creationId xmlns:a16="http://schemas.microsoft.com/office/drawing/2014/main" id="{B4BE2A66-08F0-42D3-BFF7-9F9150DD4A00}"/>
                  </a:ext>
                </a:extLst>
              </p:cNvPr>
              <p:cNvPicPr>
                <a:picLocks noChangeAspect="1"/>
              </p:cNvPicPr>
              <p:nvPr/>
            </p:nvPicPr>
            <p:blipFill rotWithShape="1">
              <a:blip r:embed="rId26">
                <a:extLst>
                  <a:ext uri="{96DAC541-7B7A-43D3-8B79-37D633B846F1}">
                    <asvg:svgBlip xmlns:asvg="http://schemas.microsoft.com/office/drawing/2016/SVG/main" r:embed="rId27"/>
                  </a:ext>
                </a:extLst>
              </a:blip>
              <a:srcRect t="69146" r="7899"/>
              <a:stretch/>
            </p:blipFill>
            <p:spPr>
              <a:xfrm>
                <a:off x="11565208" y="3245098"/>
                <a:ext cx="532901" cy="178524"/>
              </a:xfrm>
              <a:prstGeom prst="rect">
                <a:avLst/>
              </a:prstGeom>
            </p:spPr>
          </p:pic>
          <p:sp>
            <p:nvSpPr>
              <p:cNvPr id="153" name="Rectangle 152">
                <a:extLst>
                  <a:ext uri="{FF2B5EF4-FFF2-40B4-BE49-F238E27FC236}">
                    <a16:creationId xmlns:a16="http://schemas.microsoft.com/office/drawing/2014/main" id="{4333AF27-6BCA-4068-B4E5-8B86EF3D076B}"/>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154" name="Graphic 153" descr="Farm scene with solid fill">
            <a:extLst>
              <a:ext uri="{FF2B5EF4-FFF2-40B4-BE49-F238E27FC236}">
                <a16:creationId xmlns:a16="http://schemas.microsoft.com/office/drawing/2014/main" id="{B9F94D8E-4A3D-46CE-BCF6-24151C3A5DD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bwMode="auto">
          <a:xfrm>
            <a:off x="11465594" y="4581128"/>
            <a:ext cx="368421" cy="368421"/>
          </a:xfrm>
          <a:prstGeom prst="rect">
            <a:avLst/>
          </a:prstGeom>
        </p:spPr>
      </p:pic>
      <p:sp>
        <p:nvSpPr>
          <p:cNvPr id="155" name="Oval 154">
            <a:extLst>
              <a:ext uri="{FF2B5EF4-FFF2-40B4-BE49-F238E27FC236}">
                <a16:creationId xmlns:a16="http://schemas.microsoft.com/office/drawing/2014/main" id="{2C55791C-3B3D-4463-B6EC-7C7980E25A95}"/>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ight Triangle 155">
            <a:extLst>
              <a:ext uri="{FF2B5EF4-FFF2-40B4-BE49-F238E27FC236}">
                <a16:creationId xmlns:a16="http://schemas.microsoft.com/office/drawing/2014/main" id="{AED1F97D-055A-4240-8813-0364BD6645EF}"/>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Isosceles Triangle 156">
            <a:extLst>
              <a:ext uri="{FF2B5EF4-FFF2-40B4-BE49-F238E27FC236}">
                <a16:creationId xmlns:a16="http://schemas.microsoft.com/office/drawing/2014/main" id="{98C4C474-F7AA-4EE0-979A-17F355C27934}"/>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E6B69B7C-BE21-4B9F-B041-1C8D250D355F}"/>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9" name="Graphic 158" descr="Crops with solid fill">
            <a:extLst>
              <a:ext uri="{FF2B5EF4-FFF2-40B4-BE49-F238E27FC236}">
                <a16:creationId xmlns:a16="http://schemas.microsoft.com/office/drawing/2014/main" id="{7F9969C6-5094-41DB-BE79-F60CF10610D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bwMode="auto">
          <a:xfrm>
            <a:off x="11312798" y="4693351"/>
            <a:ext cx="247817" cy="247817"/>
          </a:xfrm>
          <a:prstGeom prst="rect">
            <a:avLst/>
          </a:prstGeom>
        </p:spPr>
      </p:pic>
      <p:grpSp>
        <p:nvGrpSpPr>
          <p:cNvPr id="160" name="Group 159">
            <a:extLst>
              <a:ext uri="{FF2B5EF4-FFF2-40B4-BE49-F238E27FC236}">
                <a16:creationId xmlns:a16="http://schemas.microsoft.com/office/drawing/2014/main" id="{6EBF107A-E3C9-4A05-8D95-090FEA6A73E0}"/>
              </a:ext>
            </a:extLst>
          </p:cNvPr>
          <p:cNvGrpSpPr/>
          <p:nvPr/>
        </p:nvGrpSpPr>
        <p:grpSpPr>
          <a:xfrm>
            <a:off x="11298853" y="2952000"/>
            <a:ext cx="535917" cy="546163"/>
            <a:chOff x="11540041" y="2952000"/>
            <a:chExt cx="535917" cy="546163"/>
          </a:xfrm>
        </p:grpSpPr>
        <p:sp>
          <p:nvSpPr>
            <p:cNvPr id="161" name="Rectangle 160">
              <a:extLst>
                <a:ext uri="{FF2B5EF4-FFF2-40B4-BE49-F238E27FC236}">
                  <a16:creationId xmlns:a16="http://schemas.microsoft.com/office/drawing/2014/main" id="{DBA89AD0-CF55-4473-8A8A-4A9A613C7EAE}"/>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62" name="Graphic 161" descr="Antarctica with solid fill">
              <a:extLst>
                <a:ext uri="{FF2B5EF4-FFF2-40B4-BE49-F238E27FC236}">
                  <a16:creationId xmlns:a16="http://schemas.microsoft.com/office/drawing/2014/main" id="{57FF9732-E1D6-43A5-93B0-ED2B46F578A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1540041" y="2962246"/>
              <a:ext cx="535917" cy="535917"/>
            </a:xfrm>
            <a:prstGeom prst="rect">
              <a:avLst/>
            </a:prstGeom>
          </p:spPr>
        </p:pic>
        <p:sp>
          <p:nvSpPr>
            <p:cNvPr id="163" name="Oval 162">
              <a:extLst>
                <a:ext uri="{FF2B5EF4-FFF2-40B4-BE49-F238E27FC236}">
                  <a16:creationId xmlns:a16="http://schemas.microsoft.com/office/drawing/2014/main" id="{BBD0620B-EEEE-4FC4-B211-6AFD3B51AA91}"/>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TextBox 163">
              <a:extLst>
                <a:ext uri="{FF2B5EF4-FFF2-40B4-BE49-F238E27FC236}">
                  <a16:creationId xmlns:a16="http://schemas.microsoft.com/office/drawing/2014/main" id="{6C498D0C-9931-46FA-9668-65D59A5AC2B7}"/>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165" name="Group 164">
            <a:extLst>
              <a:ext uri="{FF2B5EF4-FFF2-40B4-BE49-F238E27FC236}">
                <a16:creationId xmlns:a16="http://schemas.microsoft.com/office/drawing/2014/main" id="{EC172F7B-9FBF-495B-8A02-EF2A7BF60CCF}"/>
              </a:ext>
            </a:extLst>
          </p:cNvPr>
          <p:cNvGrpSpPr/>
          <p:nvPr/>
        </p:nvGrpSpPr>
        <p:grpSpPr>
          <a:xfrm>
            <a:off x="11280576" y="3456000"/>
            <a:ext cx="576346" cy="504000"/>
            <a:chOff x="11521764" y="3456000"/>
            <a:chExt cx="576346" cy="504000"/>
          </a:xfrm>
        </p:grpSpPr>
        <p:sp>
          <p:nvSpPr>
            <p:cNvPr id="166" name="Rectangle 165">
              <a:extLst>
                <a:ext uri="{FF2B5EF4-FFF2-40B4-BE49-F238E27FC236}">
                  <a16:creationId xmlns:a16="http://schemas.microsoft.com/office/drawing/2014/main" id="{A5827628-2C4E-411C-98D0-50E853A35F19}"/>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7" name="Graphic 166" descr="Wave with solid fill">
              <a:extLst>
                <a:ext uri="{FF2B5EF4-FFF2-40B4-BE49-F238E27FC236}">
                  <a16:creationId xmlns:a16="http://schemas.microsoft.com/office/drawing/2014/main" id="{3E935411-1288-476C-907A-BB7CA0DDA035}"/>
                </a:ext>
              </a:extLst>
            </p:cNvPr>
            <p:cNvPicPr>
              <a:picLocks noChangeAspect="1"/>
            </p:cNvPicPr>
            <p:nvPr/>
          </p:nvPicPr>
          <p:blipFill rotWithShape="1">
            <a:blip r:embed="rId34">
              <a:extLst>
                <a:ext uri="{96DAC541-7B7A-43D3-8B79-37D633B846F1}">
                  <asvg:svgBlip xmlns:asvg="http://schemas.microsoft.com/office/drawing/2016/SVG/main" r:embed="rId35"/>
                </a:ext>
              </a:extLst>
            </a:blip>
            <a:srcRect b="15492"/>
            <a:stretch/>
          </p:blipFill>
          <p:spPr>
            <a:xfrm>
              <a:off x="11521764" y="3466800"/>
              <a:ext cx="576346" cy="487059"/>
            </a:xfrm>
            <a:prstGeom prst="rect">
              <a:avLst/>
            </a:prstGeom>
          </p:spPr>
        </p:pic>
        <p:sp>
          <p:nvSpPr>
            <p:cNvPr id="168" name="TextBox 167">
              <a:extLst>
                <a:ext uri="{FF2B5EF4-FFF2-40B4-BE49-F238E27FC236}">
                  <a16:creationId xmlns:a16="http://schemas.microsoft.com/office/drawing/2014/main" id="{F7140704-D84E-472C-ADDB-487C0CC57ACE}"/>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169" name="Rectangle 168">
            <a:extLst>
              <a:ext uri="{FF2B5EF4-FFF2-40B4-BE49-F238E27FC236}">
                <a16:creationId xmlns:a16="http://schemas.microsoft.com/office/drawing/2014/main" id="{397B041F-9666-48AC-B606-CE67CBEB5EEC}"/>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2DFC96C2-9395-4DBA-B1AF-24DC36638E3A}"/>
              </a:ext>
            </a:extLst>
          </p:cNvPr>
          <p:cNvSpPr/>
          <p:nvPr/>
        </p:nvSpPr>
        <p:spPr>
          <a:xfrm>
            <a:off x="11280577" y="1380515"/>
            <a:ext cx="576346" cy="46171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3" name="Group 142">
            <a:extLst>
              <a:ext uri="{FF2B5EF4-FFF2-40B4-BE49-F238E27FC236}">
                <a16:creationId xmlns:a16="http://schemas.microsoft.com/office/drawing/2014/main" id="{073517EF-B44D-41FA-AACF-5F17B23CEAA9}"/>
              </a:ext>
            </a:extLst>
          </p:cNvPr>
          <p:cNvGrpSpPr/>
          <p:nvPr/>
        </p:nvGrpSpPr>
        <p:grpSpPr>
          <a:xfrm>
            <a:off x="11314812" y="1944000"/>
            <a:ext cx="504000" cy="512002"/>
            <a:chOff x="11556000" y="1944000"/>
            <a:chExt cx="504000" cy="512002"/>
          </a:xfrm>
        </p:grpSpPr>
        <p:sp>
          <p:nvSpPr>
            <p:cNvPr id="144" name="Rectangle 143">
              <a:extLst>
                <a:ext uri="{FF2B5EF4-FFF2-40B4-BE49-F238E27FC236}">
                  <a16:creationId xmlns:a16="http://schemas.microsoft.com/office/drawing/2014/main" id="{587A2ACC-F196-44EE-8CFF-D20D79911E56}"/>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5" name="Group 144">
              <a:extLst>
                <a:ext uri="{FF2B5EF4-FFF2-40B4-BE49-F238E27FC236}">
                  <a16:creationId xmlns:a16="http://schemas.microsoft.com/office/drawing/2014/main" id="{7B7E0FE0-EA5C-4BED-B769-D8D1521E9CFE}"/>
                </a:ext>
              </a:extLst>
            </p:cNvPr>
            <p:cNvGrpSpPr/>
            <p:nvPr/>
          </p:nvGrpSpPr>
          <p:grpSpPr>
            <a:xfrm>
              <a:off x="11620157" y="1961546"/>
              <a:ext cx="353115" cy="494456"/>
              <a:chOff x="11647541" y="2425234"/>
              <a:chExt cx="353115" cy="494456"/>
            </a:xfrm>
          </p:grpSpPr>
          <p:pic>
            <p:nvPicPr>
              <p:cNvPr id="146" name="Graphic 145" descr="Graffiti Spray with solid fill">
                <a:extLst>
                  <a:ext uri="{FF2B5EF4-FFF2-40B4-BE49-F238E27FC236}">
                    <a16:creationId xmlns:a16="http://schemas.microsoft.com/office/drawing/2014/main" id="{DFC16887-2AAB-47EE-8633-375BDAFF7D0F}"/>
                  </a:ext>
                </a:extLst>
              </p:cNvPr>
              <p:cNvPicPr>
                <a:picLocks noChangeAspect="1"/>
              </p:cNvPicPr>
              <p:nvPr/>
            </p:nvPicPr>
            <p:blipFill>
              <a:blip r:embed="rId36">
                <a:extLst>
                  <a:ext uri="{96DAC541-7B7A-43D3-8B79-37D633B846F1}">
                    <asvg:svgBlip xmlns:asvg="http://schemas.microsoft.com/office/drawing/2016/SVG/main" r:embed="rId37"/>
                  </a:ext>
                </a:extLst>
              </a:blip>
              <a:srcRect l="1" r="30556"/>
              <a:stretch/>
            </p:blipFill>
            <p:spPr>
              <a:xfrm>
                <a:off x="11647541" y="2425234"/>
                <a:ext cx="343368" cy="494456"/>
              </a:xfrm>
              <a:prstGeom prst="rect">
                <a:avLst/>
              </a:prstGeom>
            </p:spPr>
          </p:pic>
          <p:sp>
            <p:nvSpPr>
              <p:cNvPr id="147" name="Rectangle 146">
                <a:extLst>
                  <a:ext uri="{FF2B5EF4-FFF2-40B4-BE49-F238E27FC236}">
                    <a16:creationId xmlns:a16="http://schemas.microsoft.com/office/drawing/2014/main" id="{15060432-CF2A-4E8D-A722-CC162B34590C}"/>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8" name="TextBox 47">
            <a:hlinkClick r:id="rId38" action="ppaction://hlinksldjump"/>
            <a:extLst>
              <a:ext uri="{FF2B5EF4-FFF2-40B4-BE49-F238E27FC236}">
                <a16:creationId xmlns:a16="http://schemas.microsoft.com/office/drawing/2014/main" id="{F2CF25BD-1397-42D7-8355-79B07FFF6104}"/>
              </a:ext>
            </a:extLst>
          </p:cNvPr>
          <p:cNvSpPr txBox="1"/>
          <p:nvPr/>
        </p:nvSpPr>
        <p:spPr>
          <a:xfrm>
            <a:off x="6388236" y="2857275"/>
            <a:ext cx="963725" cy="323165"/>
          </a:xfrm>
          <a:prstGeom prst="rect">
            <a:avLst/>
          </a:prstGeom>
          <a:solidFill>
            <a:schemeClr val="bg1"/>
          </a:solidFill>
        </p:spPr>
        <p:txBody>
          <a:bodyPr wrap="none" rtlCol="0">
            <a:spAutoFit/>
          </a:bodyPr>
          <a:lstStyle/>
          <a:p>
            <a:r>
              <a:rPr lang="en-GB" sz="1500" dirty="0"/>
              <a:t>Aerosols</a:t>
            </a:r>
          </a:p>
        </p:txBody>
      </p:sp>
      <p:pic>
        <p:nvPicPr>
          <p:cNvPr id="54" name="Graphic 53" descr="Magnifying glass with solid fill">
            <a:hlinkClick r:id="rId38" action="ppaction://hlinksldjump"/>
            <a:extLst>
              <a:ext uri="{FF2B5EF4-FFF2-40B4-BE49-F238E27FC236}">
                <a16:creationId xmlns:a16="http://schemas.microsoft.com/office/drawing/2014/main" id="{4D1AC90D-1ACE-44FD-8DBF-085B41F2B83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817335" y="2558691"/>
            <a:ext cx="900000" cy="900000"/>
          </a:xfrm>
          <a:prstGeom prst="rect">
            <a:avLst/>
          </a:prstGeom>
        </p:spPr>
      </p:pic>
      <p:sp>
        <p:nvSpPr>
          <p:cNvPr id="8" name="Oval 7">
            <a:hlinkClick r:id="rId38" action="ppaction://hlinksldjump"/>
            <a:extLst>
              <a:ext uri="{FF2B5EF4-FFF2-40B4-BE49-F238E27FC236}">
                <a16:creationId xmlns:a16="http://schemas.microsoft.com/office/drawing/2014/main" id="{73CD78CD-DC12-7019-CB52-2AF3EFD06B5B}"/>
              </a:ext>
            </a:extLst>
          </p:cNvPr>
          <p:cNvSpPr/>
          <p:nvPr/>
        </p:nvSpPr>
        <p:spPr>
          <a:xfrm>
            <a:off x="5787057" y="2539264"/>
            <a:ext cx="813528" cy="1168975"/>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 Placeholder 13">
            <a:extLst>
              <a:ext uri="{FF2B5EF4-FFF2-40B4-BE49-F238E27FC236}">
                <a16:creationId xmlns:a16="http://schemas.microsoft.com/office/drawing/2014/main" id="{BB245798-B7AE-49CC-86E4-4920A12BFDA7}"/>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Tree>
    <p:custDataLst>
      <p:tags r:id="rId1"/>
    </p:custDataLst>
    <p:extLst>
      <p:ext uri="{BB962C8B-B14F-4D97-AF65-F5344CB8AC3E}">
        <p14:creationId xmlns:p14="http://schemas.microsoft.com/office/powerpoint/2010/main" val="6555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E4A4276-6D84-2B76-A246-48CBE41AA470}"/>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66D9ADCC-C819-5DB9-6929-A9E55E8ABAAC}"/>
              </a:ext>
            </a:extLst>
          </p:cNvPr>
          <p:cNvSpPr>
            <a:spLocks noGrp="1"/>
          </p:cNvSpPr>
          <p:nvPr>
            <p:ph type="title"/>
          </p:nvPr>
        </p:nvSpPr>
        <p:spPr bwMode="auto"/>
        <p:txBody>
          <a:bodyPr/>
          <a:lstStyle/>
          <a:p>
            <a:pPr>
              <a:defRPr/>
            </a:pPr>
            <a:r>
              <a:rPr lang="de-DE" dirty="0"/>
              <a:t>Atmospheric aerosol loading</a:t>
            </a:r>
            <a:endParaRPr dirty="0"/>
          </a:p>
        </p:txBody>
      </p:sp>
      <p:sp>
        <p:nvSpPr>
          <p:cNvPr id="14" name="Text Placeholder 13">
            <a:extLst>
              <a:ext uri="{FF2B5EF4-FFF2-40B4-BE49-F238E27FC236}">
                <a16:creationId xmlns:a16="http://schemas.microsoft.com/office/drawing/2014/main" id="{D0C4EA0F-9144-5A39-A49D-02BA102ECC46}"/>
              </a:ext>
            </a:extLst>
          </p:cNvPr>
          <p:cNvSpPr>
            <a:spLocks noGrp="1"/>
          </p:cNvSpPr>
          <p:nvPr>
            <p:ph type="body" sz="quarter" idx="10"/>
          </p:nvPr>
        </p:nvSpPr>
        <p:spPr bwMode="auto">
          <a:xfrm>
            <a:off x="357188" y="1454400"/>
            <a:ext cx="10563348" cy="2256183"/>
          </a:xfrm>
        </p:spPr>
        <p:txBody>
          <a:bodyPr/>
          <a:lstStyle/>
          <a:p>
            <a:pPr lvl="0" algn="just">
              <a:defRPr/>
            </a:pPr>
            <a:r>
              <a:rPr lang="en-US" dirty="0"/>
              <a:t>Aerosols are airborne particles (liquid or solid). You will be familiar with aerosol spray cans.</a:t>
            </a:r>
          </a:p>
          <a:p>
            <a:pPr lvl="0" algn="just">
              <a:defRPr/>
            </a:pPr>
            <a:r>
              <a:rPr lang="en-US" dirty="0"/>
              <a:t>This planetary boundary is measured by ‘aerosol optical depth’ (AOD) which measures the reduction in sunlight reaching Earth's surface due to the absorption and scattering of light due to atmospheric aerosols. This is separate to the chemical effects of molecules in the atmosphere (e.g. CFCs). Inert substances such as dust and smoke are also aerosols.</a:t>
            </a:r>
          </a:p>
          <a:p>
            <a:pPr lvl="0" algn="just">
              <a:defRPr/>
            </a:pPr>
            <a:r>
              <a:rPr lang="en-US" dirty="0"/>
              <a:t>Aerosols tend to aggregate water and initiate cloud formation and have other climate cooling properties but can make weather patterns unpredictable.</a:t>
            </a:r>
          </a:p>
          <a:p>
            <a:pPr lvl="0" algn="just">
              <a:defRPr/>
            </a:pPr>
            <a:r>
              <a:rPr lang="en-US" dirty="0"/>
              <a:t>The Planetary Boundary has not yet been exceeded.</a:t>
            </a:r>
          </a:p>
        </p:txBody>
      </p:sp>
      <p:sp>
        <p:nvSpPr>
          <p:cNvPr id="4" name="Text Placeholder 13">
            <a:extLst>
              <a:ext uri="{FF2B5EF4-FFF2-40B4-BE49-F238E27FC236}">
                <a16:creationId xmlns:a16="http://schemas.microsoft.com/office/drawing/2014/main" id="{87948162-B770-42D3-959F-AA2E7CCEDD77}"/>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https://www.stockholmresilience.org/research/planetary-boundaries.html</a:t>
            </a:r>
            <a:r>
              <a:rPr lang="en-US" sz="1200" dirty="0">
                <a:solidFill>
                  <a:schemeClr val="tx2"/>
                </a:solidFill>
              </a:rPr>
              <a:t>	</a:t>
            </a:r>
            <a:r>
              <a:rPr lang="en-GB" sz="1200" dirty="0">
                <a:solidFill>
                  <a:schemeClr val="tx2"/>
                </a:solidFill>
                <a:hlinkClick r:id="rId5">
                  <a:extLst>
                    <a:ext uri="{A12FA001-AC4F-418D-AE19-62706E023703}">
                      <ahyp:hlinkClr xmlns:ahyp="http://schemas.microsoft.com/office/drawing/2018/hyperlinkcolor" val="tx"/>
                    </a:ext>
                  </a:extLst>
                </a:hlinkClick>
              </a:rPr>
              <a:t>Richardson </a:t>
            </a:r>
            <a:r>
              <a:rPr lang="en-GB" sz="1200" i="1" dirty="0">
                <a:solidFill>
                  <a:schemeClr val="tx2"/>
                </a:solidFill>
                <a:hlinkClick r:id="rId5">
                  <a:extLst>
                    <a:ext uri="{A12FA001-AC4F-418D-AE19-62706E023703}">
                      <ahyp:hlinkClr xmlns:ahyp="http://schemas.microsoft.com/office/drawing/2018/hyperlinkcolor" val="tx"/>
                    </a:ext>
                  </a:extLst>
                </a:hlinkClick>
              </a:rPr>
              <a:t>et al</a:t>
            </a:r>
            <a:r>
              <a:rPr lang="en-GB" sz="1200" dirty="0">
                <a:solidFill>
                  <a:schemeClr val="tx2"/>
                </a:solidFill>
                <a:hlinkClick r:id="rId5">
                  <a:extLst>
                    <a:ext uri="{A12FA001-AC4F-418D-AE19-62706E023703}">
                      <ahyp:hlinkClr xmlns:ahyp="http://schemas.microsoft.com/office/drawing/2018/hyperlinkcolor" val="tx"/>
                    </a:ext>
                  </a:extLst>
                </a:hlinkClick>
              </a:rPr>
              <a:t>. Science Advances 2023, 9, 37</a:t>
            </a:r>
            <a:endParaRPr lang="en-GB" sz="1200" dirty="0">
              <a:solidFill>
                <a:schemeClr val="tx2"/>
              </a:solidFill>
            </a:endParaRPr>
          </a:p>
          <a:p>
            <a:pPr marL="0" indent="0">
              <a:spcBef>
                <a:spcPts val="0"/>
              </a:spcBef>
              <a:buNone/>
            </a:pPr>
            <a:r>
              <a:rPr lang="en-US" sz="1200" dirty="0" err="1">
                <a:solidFill>
                  <a:schemeClr val="tx2"/>
                </a:solidFill>
                <a:hlinkClick r:id="rId6">
                  <a:extLst>
                    <a:ext uri="{A12FA001-AC4F-418D-AE19-62706E023703}">
                      <ahyp:hlinkClr xmlns:ahyp="http://schemas.microsoft.com/office/drawing/2018/hyperlinkcolor" val="tx"/>
                    </a:ext>
                  </a:extLst>
                </a:hlinkClick>
              </a:rPr>
              <a:t>Bolles</a:t>
            </a:r>
            <a:r>
              <a:rPr lang="en-US" sz="1200" dirty="0">
                <a:solidFill>
                  <a:schemeClr val="tx2"/>
                </a:solidFill>
                <a:hlinkClick r:id="rId6">
                  <a:extLst>
                    <a:ext uri="{A12FA001-AC4F-418D-AE19-62706E023703}">
                      <ahyp:hlinkClr xmlns:ahyp="http://schemas.microsoft.com/office/drawing/2018/hyperlinkcolor" val="tx"/>
                    </a:ext>
                  </a:extLst>
                </a:hlinkClick>
              </a:rPr>
              <a:t>, Aerosols: Small Particles with Big Climate Effects</a:t>
            </a:r>
            <a:r>
              <a:rPr lang="en-GB" sz="1200" dirty="0">
                <a:solidFill>
                  <a:schemeClr val="tx2"/>
                </a:solidFill>
                <a:hlinkClick r:id="rId6">
                  <a:extLst>
                    <a:ext uri="{A12FA001-AC4F-418D-AE19-62706E023703}">
                      <ahyp:hlinkClr xmlns:ahyp="http://schemas.microsoft.com/office/drawing/2018/hyperlinkcolor" val="tx"/>
                    </a:ext>
                  </a:extLst>
                </a:hlinkClick>
              </a:rPr>
              <a:t>, NASA, 2024.</a:t>
            </a:r>
            <a:r>
              <a:rPr lang="en-US" sz="1200" dirty="0">
                <a:solidFill>
                  <a:schemeClr val="tx2"/>
                </a:solidFill>
                <a:hlinkClick r:id="rId6">
                  <a:extLst>
                    <a:ext uri="{A12FA001-AC4F-418D-AE19-62706E023703}">
                      <ahyp:hlinkClr xmlns:ahyp="http://schemas.microsoft.com/office/drawing/2018/hyperlinkcolor" val="tx"/>
                    </a:ext>
                  </a:extLst>
                </a:hlinkClick>
              </a:rPr>
              <a:t> </a:t>
            </a:r>
            <a:r>
              <a:rPr lang="en-US" sz="1200" dirty="0">
                <a:solidFill>
                  <a:schemeClr val="tx2"/>
                </a:solidFill>
              </a:rPr>
              <a:t>	</a:t>
            </a:r>
            <a:r>
              <a:rPr lang="en-US" sz="1200" dirty="0" err="1">
                <a:solidFill>
                  <a:schemeClr val="tx2"/>
                </a:solidFill>
                <a:hlinkClick r:id="rId7">
                  <a:extLst>
                    <a:ext uri="{A12FA001-AC4F-418D-AE19-62706E023703}">
                      <ahyp:hlinkClr xmlns:ahyp="http://schemas.microsoft.com/office/drawing/2018/hyperlinkcolor" val="tx"/>
                    </a:ext>
                  </a:extLst>
                </a:hlinkClick>
              </a:rPr>
              <a:t>Lelieveld</a:t>
            </a:r>
            <a:r>
              <a:rPr lang="en-US" sz="1200" dirty="0">
                <a:solidFill>
                  <a:schemeClr val="tx2"/>
                </a:solidFill>
                <a:hlinkClick r:id="rId7">
                  <a:extLst>
                    <a:ext uri="{A12FA001-AC4F-418D-AE19-62706E023703}">
                      <ahyp:hlinkClr xmlns:ahyp="http://schemas.microsoft.com/office/drawing/2018/hyperlinkcolor" val="tx"/>
                    </a:ext>
                  </a:extLst>
                </a:hlinkClick>
              </a:rPr>
              <a:t> </a:t>
            </a:r>
            <a:r>
              <a:rPr lang="en-US" sz="1200" i="1" dirty="0">
                <a:solidFill>
                  <a:schemeClr val="tx2"/>
                </a:solidFill>
                <a:hlinkClick r:id="rId7">
                  <a:extLst>
                    <a:ext uri="{A12FA001-AC4F-418D-AE19-62706E023703}">
                      <ahyp:hlinkClr xmlns:ahyp="http://schemas.microsoft.com/office/drawing/2018/hyperlinkcolor" val="tx"/>
                    </a:ext>
                  </a:extLst>
                </a:hlinkClick>
              </a:rPr>
              <a:t>et al. </a:t>
            </a:r>
            <a:r>
              <a:rPr lang="en-US" sz="1200" dirty="0">
                <a:solidFill>
                  <a:schemeClr val="tx2"/>
                </a:solidFill>
                <a:hlinkClick r:id="rId7">
                  <a:extLst>
                    <a:ext uri="{A12FA001-AC4F-418D-AE19-62706E023703}">
                      <ahyp:hlinkClr xmlns:ahyp="http://schemas.microsoft.com/office/drawing/2018/hyperlinkcolor" val="tx"/>
                    </a:ext>
                  </a:extLst>
                </a:hlinkClick>
              </a:rPr>
              <a:t>Nature 2015, 525, 367</a:t>
            </a:r>
            <a:endParaRPr lang="en-US" sz="1200" dirty="0">
              <a:solidFill>
                <a:schemeClr val="tx2"/>
              </a:solidFill>
            </a:endParaRPr>
          </a:p>
          <a:p>
            <a:pPr marL="0" indent="0">
              <a:spcBef>
                <a:spcPts val="0"/>
              </a:spcBef>
              <a:buNone/>
            </a:pPr>
            <a:r>
              <a:rPr lang="en-US" sz="1200" dirty="0" err="1">
                <a:solidFill>
                  <a:schemeClr val="tx2"/>
                </a:solidFill>
                <a:hlinkClick r:id="rId8">
                  <a:extLst>
                    <a:ext uri="{A12FA001-AC4F-418D-AE19-62706E023703}">
                      <ahyp:hlinkClr xmlns:ahyp="http://schemas.microsoft.com/office/drawing/2018/hyperlinkcolor" val="tx"/>
                    </a:ext>
                  </a:extLst>
                </a:hlinkClick>
              </a:rPr>
              <a:t>Arfin</a:t>
            </a:r>
            <a:r>
              <a:rPr lang="en-US" sz="1200" dirty="0">
                <a:solidFill>
                  <a:schemeClr val="tx2"/>
                </a:solidFill>
                <a:hlinkClick r:id="rId8">
                  <a:extLst>
                    <a:ext uri="{A12FA001-AC4F-418D-AE19-62706E023703}">
                      <ahyp:hlinkClr xmlns:ahyp="http://schemas.microsoft.com/office/drawing/2018/hyperlinkcolor" val="tx"/>
                    </a:ext>
                  </a:extLst>
                </a:hlinkClick>
              </a:rPr>
              <a:t> </a:t>
            </a:r>
            <a:r>
              <a:rPr lang="en-US" sz="1200" i="1" dirty="0">
                <a:solidFill>
                  <a:schemeClr val="tx2"/>
                </a:solidFill>
                <a:hlinkClick r:id="rId8">
                  <a:extLst>
                    <a:ext uri="{A12FA001-AC4F-418D-AE19-62706E023703}">
                      <ahyp:hlinkClr xmlns:ahyp="http://schemas.microsoft.com/office/drawing/2018/hyperlinkcolor" val="tx"/>
                    </a:ext>
                  </a:extLst>
                </a:hlinkClick>
              </a:rPr>
              <a:t>et al. </a:t>
            </a:r>
            <a:r>
              <a:rPr lang="en-US" sz="1200" dirty="0">
                <a:solidFill>
                  <a:schemeClr val="tx2"/>
                </a:solidFill>
                <a:hlinkClick r:id="rId8">
                  <a:extLst>
                    <a:ext uri="{A12FA001-AC4F-418D-AE19-62706E023703}">
                      <ahyp:hlinkClr xmlns:ahyp="http://schemas.microsoft.com/office/drawing/2018/hyperlinkcolor" val="tx"/>
                    </a:ext>
                  </a:extLst>
                </a:hlinkClick>
              </a:rPr>
              <a:t>Environmental Science and Pollution Research 2023, 30, 125347</a:t>
            </a:r>
            <a:endParaRPr lang="en-US" sz="1200" dirty="0">
              <a:solidFill>
                <a:schemeClr val="tx2"/>
              </a:solidFill>
            </a:endParaRPr>
          </a:p>
        </p:txBody>
      </p:sp>
      <p:sp>
        <p:nvSpPr>
          <p:cNvPr id="5" name="Rectangle 4">
            <a:extLst>
              <a:ext uri="{FF2B5EF4-FFF2-40B4-BE49-F238E27FC236}">
                <a16:creationId xmlns:a16="http://schemas.microsoft.com/office/drawing/2014/main" id="{2FE523B9-AF09-490F-8B80-46EFFF65896F}"/>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625BF7C0-ECBD-4B04-9103-3B8FDA782E1D}"/>
              </a:ext>
            </a:extLst>
          </p:cNvPr>
          <p:cNvGrpSpPr/>
          <p:nvPr/>
        </p:nvGrpSpPr>
        <p:grpSpPr>
          <a:xfrm>
            <a:off x="11298775" y="2448000"/>
            <a:ext cx="520037" cy="539885"/>
            <a:chOff x="11539963" y="2448000"/>
            <a:chExt cx="520037" cy="539885"/>
          </a:xfrm>
        </p:grpSpPr>
        <p:sp>
          <p:nvSpPr>
            <p:cNvPr id="7" name="Rectangle 6">
              <a:extLst>
                <a:ext uri="{FF2B5EF4-FFF2-40B4-BE49-F238E27FC236}">
                  <a16:creationId xmlns:a16="http://schemas.microsoft.com/office/drawing/2014/main" id="{8218BA00-FC8C-4078-8685-5D8006171950}"/>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Graphic 7" descr="Cloud with solid fill">
              <a:extLst>
                <a:ext uri="{FF2B5EF4-FFF2-40B4-BE49-F238E27FC236}">
                  <a16:creationId xmlns:a16="http://schemas.microsoft.com/office/drawing/2014/main" id="{A2973DB8-D038-4F66-A7DE-A72F2671A3BB}"/>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 t="15731" r="-1"/>
            <a:stretch/>
          </p:blipFill>
          <p:spPr>
            <a:xfrm flipH="1">
              <a:off x="11649303" y="2454460"/>
              <a:ext cx="376509" cy="317280"/>
            </a:xfrm>
            <a:prstGeom prst="rect">
              <a:avLst/>
            </a:prstGeom>
          </p:spPr>
        </p:pic>
        <p:pic>
          <p:nvPicPr>
            <p:cNvPr id="9" name="Graphic 8" descr="Factory with solid fill">
              <a:extLst>
                <a:ext uri="{FF2B5EF4-FFF2-40B4-BE49-F238E27FC236}">
                  <a16:creationId xmlns:a16="http://schemas.microsoft.com/office/drawing/2014/main" id="{E22A6971-765B-4F96-A5EF-8C4CA143D0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39963" y="2599200"/>
              <a:ext cx="388685" cy="388685"/>
            </a:xfrm>
            <a:prstGeom prst="rect">
              <a:avLst/>
            </a:prstGeom>
          </p:spPr>
        </p:pic>
      </p:grpSp>
      <p:grpSp>
        <p:nvGrpSpPr>
          <p:cNvPr id="10" name="Group 9">
            <a:extLst>
              <a:ext uri="{FF2B5EF4-FFF2-40B4-BE49-F238E27FC236}">
                <a16:creationId xmlns:a16="http://schemas.microsoft.com/office/drawing/2014/main" id="{874182D6-A59C-4321-94A3-26E69684C9FE}"/>
              </a:ext>
            </a:extLst>
          </p:cNvPr>
          <p:cNvGrpSpPr/>
          <p:nvPr/>
        </p:nvGrpSpPr>
        <p:grpSpPr>
          <a:xfrm>
            <a:off x="11314812" y="1440000"/>
            <a:ext cx="504000" cy="504000"/>
            <a:chOff x="11556000" y="1440000"/>
            <a:chExt cx="504000" cy="504000"/>
          </a:xfrm>
        </p:grpSpPr>
        <p:sp>
          <p:nvSpPr>
            <p:cNvPr id="11" name="Rectangle 10">
              <a:extLst>
                <a:ext uri="{FF2B5EF4-FFF2-40B4-BE49-F238E27FC236}">
                  <a16:creationId xmlns:a16="http://schemas.microsoft.com/office/drawing/2014/main" id="{C655B27F-ECC3-42E6-A958-C43F8419C333}"/>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Graphic 11" descr="High temperature outline">
              <a:extLst>
                <a:ext uri="{FF2B5EF4-FFF2-40B4-BE49-F238E27FC236}">
                  <a16:creationId xmlns:a16="http://schemas.microsoft.com/office/drawing/2014/main" id="{486517E6-2BAB-4280-8F04-9C281F6DC44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581200" y="1474011"/>
              <a:ext cx="451927" cy="451927"/>
            </a:xfrm>
            <a:prstGeom prst="rect">
              <a:avLst/>
            </a:prstGeom>
          </p:spPr>
        </p:pic>
      </p:grpSp>
      <p:grpSp>
        <p:nvGrpSpPr>
          <p:cNvPr id="15" name="Group 14">
            <a:extLst>
              <a:ext uri="{FF2B5EF4-FFF2-40B4-BE49-F238E27FC236}">
                <a16:creationId xmlns:a16="http://schemas.microsoft.com/office/drawing/2014/main" id="{34EECCE5-6CFD-47FD-95B4-E20E1D280A21}"/>
              </a:ext>
            </a:extLst>
          </p:cNvPr>
          <p:cNvGrpSpPr/>
          <p:nvPr/>
        </p:nvGrpSpPr>
        <p:grpSpPr>
          <a:xfrm>
            <a:off x="11314812" y="5472000"/>
            <a:ext cx="504000" cy="525693"/>
            <a:chOff x="11556000" y="5472000"/>
            <a:chExt cx="504000" cy="525693"/>
          </a:xfrm>
        </p:grpSpPr>
        <p:sp>
          <p:nvSpPr>
            <p:cNvPr id="16" name="Rectangle 15">
              <a:extLst>
                <a:ext uri="{FF2B5EF4-FFF2-40B4-BE49-F238E27FC236}">
                  <a16:creationId xmlns:a16="http://schemas.microsoft.com/office/drawing/2014/main" id="{20F3F6D6-FC9C-4054-9755-BE02421094BC}"/>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7" name="Graphic 16" descr="Sloth with solid fill">
              <a:extLst>
                <a:ext uri="{FF2B5EF4-FFF2-40B4-BE49-F238E27FC236}">
                  <a16:creationId xmlns:a16="http://schemas.microsoft.com/office/drawing/2014/main" id="{914792F5-996F-4B6A-95E6-D722E5682FFD}"/>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r="5823"/>
            <a:stretch/>
          </p:blipFill>
          <p:spPr bwMode="auto">
            <a:xfrm>
              <a:off x="11565364" y="5476296"/>
              <a:ext cx="491038" cy="521397"/>
            </a:xfrm>
            <a:prstGeom prst="rect">
              <a:avLst/>
            </a:prstGeom>
          </p:spPr>
        </p:pic>
      </p:grpSp>
      <p:grpSp>
        <p:nvGrpSpPr>
          <p:cNvPr id="18" name="Group 17">
            <a:extLst>
              <a:ext uri="{FF2B5EF4-FFF2-40B4-BE49-F238E27FC236}">
                <a16:creationId xmlns:a16="http://schemas.microsoft.com/office/drawing/2014/main" id="{EA39BB93-07B3-4F82-997C-4820307F0716}"/>
              </a:ext>
            </a:extLst>
          </p:cNvPr>
          <p:cNvGrpSpPr/>
          <p:nvPr/>
        </p:nvGrpSpPr>
        <p:grpSpPr>
          <a:xfrm>
            <a:off x="11297188" y="3960000"/>
            <a:ext cx="523638" cy="523638"/>
            <a:chOff x="11538376" y="3960000"/>
            <a:chExt cx="523638" cy="523638"/>
          </a:xfrm>
        </p:grpSpPr>
        <p:sp>
          <p:nvSpPr>
            <p:cNvPr id="19" name="Rectangle 18">
              <a:extLst>
                <a:ext uri="{FF2B5EF4-FFF2-40B4-BE49-F238E27FC236}">
                  <a16:creationId xmlns:a16="http://schemas.microsoft.com/office/drawing/2014/main" id="{8743213B-CE14-4A53-8624-F8D8FF546B51}"/>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Watering pot with solid fill">
              <a:extLst>
                <a:ext uri="{FF2B5EF4-FFF2-40B4-BE49-F238E27FC236}">
                  <a16:creationId xmlns:a16="http://schemas.microsoft.com/office/drawing/2014/main" id="{D9AC7DC8-6409-431C-A0CA-A3A3E6B4E6E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bwMode="auto">
            <a:xfrm>
              <a:off x="11538376" y="3960000"/>
              <a:ext cx="523638" cy="523638"/>
            </a:xfrm>
            <a:prstGeom prst="rect">
              <a:avLst/>
            </a:prstGeom>
          </p:spPr>
        </p:pic>
      </p:grpSp>
      <p:grpSp>
        <p:nvGrpSpPr>
          <p:cNvPr id="21" name="Group 20">
            <a:extLst>
              <a:ext uri="{FF2B5EF4-FFF2-40B4-BE49-F238E27FC236}">
                <a16:creationId xmlns:a16="http://schemas.microsoft.com/office/drawing/2014/main" id="{7B7D0557-B954-4833-8C80-E73A93DFB6D1}"/>
              </a:ext>
            </a:extLst>
          </p:cNvPr>
          <p:cNvGrpSpPr/>
          <p:nvPr/>
        </p:nvGrpSpPr>
        <p:grpSpPr>
          <a:xfrm>
            <a:off x="11314812" y="1944000"/>
            <a:ext cx="504000" cy="512002"/>
            <a:chOff x="11556000" y="1944000"/>
            <a:chExt cx="504000" cy="512002"/>
          </a:xfrm>
        </p:grpSpPr>
        <p:sp>
          <p:nvSpPr>
            <p:cNvPr id="22" name="Rectangle 21">
              <a:extLst>
                <a:ext uri="{FF2B5EF4-FFF2-40B4-BE49-F238E27FC236}">
                  <a16:creationId xmlns:a16="http://schemas.microsoft.com/office/drawing/2014/main" id="{43FD3835-4517-4AC3-AF35-2E3D26F90009}"/>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B7E0D80C-E3D8-4AA2-808A-C65B94F33F8F}"/>
                </a:ext>
              </a:extLst>
            </p:cNvPr>
            <p:cNvGrpSpPr/>
            <p:nvPr/>
          </p:nvGrpSpPr>
          <p:grpSpPr>
            <a:xfrm>
              <a:off x="11620157" y="1961546"/>
              <a:ext cx="353115" cy="494456"/>
              <a:chOff x="11647541" y="2425234"/>
              <a:chExt cx="353115" cy="494456"/>
            </a:xfrm>
          </p:grpSpPr>
          <p:pic>
            <p:nvPicPr>
              <p:cNvPr id="24" name="Graphic 23" descr="Graffiti Spray with solid fill">
                <a:extLst>
                  <a:ext uri="{FF2B5EF4-FFF2-40B4-BE49-F238E27FC236}">
                    <a16:creationId xmlns:a16="http://schemas.microsoft.com/office/drawing/2014/main" id="{03CC1A47-D72D-4D58-899E-998DD37456A3}"/>
                  </a:ext>
                </a:extLst>
              </p:cNvPr>
              <p:cNvPicPr>
                <a:picLocks noChangeAspect="1"/>
              </p:cNvPicPr>
              <p:nvPr/>
            </p:nvPicPr>
            <p:blipFill>
              <a:blip r:embed="rId19">
                <a:extLst>
                  <a:ext uri="{96DAC541-7B7A-43D3-8B79-37D633B846F1}">
                    <asvg:svgBlip xmlns:asvg="http://schemas.microsoft.com/office/drawing/2016/SVG/main" r:embed="rId20"/>
                  </a:ext>
                </a:extLst>
              </a:blip>
              <a:srcRect l="1" r="30556"/>
              <a:stretch/>
            </p:blipFill>
            <p:spPr>
              <a:xfrm>
                <a:off x="11647541" y="2425234"/>
                <a:ext cx="343368" cy="494456"/>
              </a:xfrm>
              <a:prstGeom prst="rect">
                <a:avLst/>
              </a:prstGeom>
            </p:spPr>
          </p:pic>
          <p:sp>
            <p:nvSpPr>
              <p:cNvPr id="25" name="Rectangle 24">
                <a:extLst>
                  <a:ext uri="{FF2B5EF4-FFF2-40B4-BE49-F238E27FC236}">
                    <a16:creationId xmlns:a16="http://schemas.microsoft.com/office/drawing/2014/main" id="{E8FACF30-768D-45F9-8871-C610A9F06BE8}"/>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514EC376-B74D-45DA-8BB2-99B1B5615C3D}"/>
              </a:ext>
            </a:extLst>
          </p:cNvPr>
          <p:cNvGrpSpPr/>
          <p:nvPr/>
        </p:nvGrpSpPr>
        <p:grpSpPr>
          <a:xfrm>
            <a:off x="11285911" y="4968000"/>
            <a:ext cx="557255" cy="509485"/>
            <a:chOff x="11527099" y="4968000"/>
            <a:chExt cx="557255" cy="509485"/>
          </a:xfrm>
        </p:grpSpPr>
        <p:sp>
          <p:nvSpPr>
            <p:cNvPr id="27" name="Rectangle 26">
              <a:extLst>
                <a:ext uri="{FF2B5EF4-FFF2-40B4-BE49-F238E27FC236}">
                  <a16:creationId xmlns:a16="http://schemas.microsoft.com/office/drawing/2014/main" id="{E4C1A299-D754-40F2-85B5-8CCEEF63EF16}"/>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8292ADDE-3407-4111-BD41-9F6BCB1393BF}"/>
                </a:ext>
              </a:extLst>
            </p:cNvPr>
            <p:cNvGrpSpPr/>
            <p:nvPr/>
          </p:nvGrpSpPr>
          <p:grpSpPr>
            <a:xfrm>
              <a:off x="11527099" y="4971600"/>
              <a:ext cx="557255" cy="505885"/>
              <a:chOff x="11565208" y="2917737"/>
              <a:chExt cx="557255" cy="505885"/>
            </a:xfrm>
          </p:grpSpPr>
          <p:pic>
            <p:nvPicPr>
              <p:cNvPr id="29" name="Graphic 28" descr="Agriculture with solid fill">
                <a:extLst>
                  <a:ext uri="{FF2B5EF4-FFF2-40B4-BE49-F238E27FC236}">
                    <a16:creationId xmlns:a16="http://schemas.microsoft.com/office/drawing/2014/main" id="{594D176D-0E2F-419D-A415-DD27844228CC}"/>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t="29071"/>
              <a:stretch/>
            </p:blipFill>
            <p:spPr>
              <a:xfrm>
                <a:off x="11582164" y="2919285"/>
                <a:ext cx="540299" cy="383232"/>
              </a:xfrm>
              <a:prstGeom prst="rect">
                <a:avLst/>
              </a:prstGeom>
            </p:spPr>
          </p:pic>
          <p:pic>
            <p:nvPicPr>
              <p:cNvPr id="30" name="Graphic 29" descr="Waterfall scene with solid fill">
                <a:extLst>
                  <a:ext uri="{FF2B5EF4-FFF2-40B4-BE49-F238E27FC236}">
                    <a16:creationId xmlns:a16="http://schemas.microsoft.com/office/drawing/2014/main" id="{35BF424D-73FB-4607-B33F-35778099AC14}"/>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t="69146" r="7899"/>
              <a:stretch/>
            </p:blipFill>
            <p:spPr>
              <a:xfrm>
                <a:off x="11565208" y="3245098"/>
                <a:ext cx="532901" cy="178524"/>
              </a:xfrm>
              <a:prstGeom prst="rect">
                <a:avLst/>
              </a:prstGeom>
            </p:spPr>
          </p:pic>
          <p:sp>
            <p:nvSpPr>
              <p:cNvPr id="31" name="Rectangle 30">
                <a:extLst>
                  <a:ext uri="{FF2B5EF4-FFF2-40B4-BE49-F238E27FC236}">
                    <a16:creationId xmlns:a16="http://schemas.microsoft.com/office/drawing/2014/main" id="{B46D3B13-84EA-4EEF-AE32-40649AD12760}"/>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32" name="Graphic 31" descr="Farm scene with solid fill">
            <a:extLst>
              <a:ext uri="{FF2B5EF4-FFF2-40B4-BE49-F238E27FC236}">
                <a16:creationId xmlns:a16="http://schemas.microsoft.com/office/drawing/2014/main" id="{0A2F11EC-8EF2-4B4D-BE4B-5A741EFB0EF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bwMode="auto">
          <a:xfrm>
            <a:off x="11465594" y="4581128"/>
            <a:ext cx="368421" cy="368421"/>
          </a:xfrm>
          <a:prstGeom prst="rect">
            <a:avLst/>
          </a:prstGeom>
        </p:spPr>
      </p:pic>
      <p:sp>
        <p:nvSpPr>
          <p:cNvPr id="33" name="Oval 32">
            <a:extLst>
              <a:ext uri="{FF2B5EF4-FFF2-40B4-BE49-F238E27FC236}">
                <a16:creationId xmlns:a16="http://schemas.microsoft.com/office/drawing/2014/main" id="{0C7E5628-BE29-4229-AB3B-2184F885E0F7}"/>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a:extLst>
              <a:ext uri="{FF2B5EF4-FFF2-40B4-BE49-F238E27FC236}">
                <a16:creationId xmlns:a16="http://schemas.microsoft.com/office/drawing/2014/main" id="{87F644BF-65EF-4672-B88F-A8806D10239B}"/>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534E58A3-C332-4540-9045-82D3296A175E}"/>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A796676-14B1-49AE-87E6-FB0F113FD673}"/>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Crops with solid fill">
            <a:extLst>
              <a:ext uri="{FF2B5EF4-FFF2-40B4-BE49-F238E27FC236}">
                <a16:creationId xmlns:a16="http://schemas.microsoft.com/office/drawing/2014/main" id="{BD8EAA53-32A4-43AC-BFB5-9DFDD9A6330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bwMode="auto">
          <a:xfrm>
            <a:off x="11312798" y="4693351"/>
            <a:ext cx="247817" cy="247817"/>
          </a:xfrm>
          <a:prstGeom prst="rect">
            <a:avLst/>
          </a:prstGeom>
        </p:spPr>
      </p:pic>
      <p:grpSp>
        <p:nvGrpSpPr>
          <p:cNvPr id="38" name="Group 37">
            <a:extLst>
              <a:ext uri="{FF2B5EF4-FFF2-40B4-BE49-F238E27FC236}">
                <a16:creationId xmlns:a16="http://schemas.microsoft.com/office/drawing/2014/main" id="{2F176A58-6DE7-4B4F-9A5E-6F60A1A8B401}"/>
              </a:ext>
            </a:extLst>
          </p:cNvPr>
          <p:cNvGrpSpPr/>
          <p:nvPr/>
        </p:nvGrpSpPr>
        <p:grpSpPr>
          <a:xfrm>
            <a:off x="11298853" y="2952000"/>
            <a:ext cx="535917" cy="546163"/>
            <a:chOff x="11540041" y="2952000"/>
            <a:chExt cx="535917" cy="546163"/>
          </a:xfrm>
        </p:grpSpPr>
        <p:sp>
          <p:nvSpPr>
            <p:cNvPr id="39" name="Rectangle 38">
              <a:extLst>
                <a:ext uri="{FF2B5EF4-FFF2-40B4-BE49-F238E27FC236}">
                  <a16:creationId xmlns:a16="http://schemas.microsoft.com/office/drawing/2014/main" id="{7DEDE025-6153-42AC-B25F-C9C8769FBF40}"/>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Antarctica with solid fill">
              <a:extLst>
                <a:ext uri="{FF2B5EF4-FFF2-40B4-BE49-F238E27FC236}">
                  <a16:creationId xmlns:a16="http://schemas.microsoft.com/office/drawing/2014/main" id="{127DA1A7-C5F8-427A-9CBE-A12ADB71547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40041" y="2962246"/>
              <a:ext cx="535917" cy="535917"/>
            </a:xfrm>
            <a:prstGeom prst="rect">
              <a:avLst/>
            </a:prstGeom>
          </p:spPr>
        </p:pic>
        <p:sp>
          <p:nvSpPr>
            <p:cNvPr id="41" name="Oval 40">
              <a:extLst>
                <a:ext uri="{FF2B5EF4-FFF2-40B4-BE49-F238E27FC236}">
                  <a16:creationId xmlns:a16="http://schemas.microsoft.com/office/drawing/2014/main" id="{207439B3-0B15-4D4C-9097-C249C4920389}"/>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8BDA223C-480E-41F6-A799-3A22BF513FAF}"/>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43" name="Group 42">
            <a:extLst>
              <a:ext uri="{FF2B5EF4-FFF2-40B4-BE49-F238E27FC236}">
                <a16:creationId xmlns:a16="http://schemas.microsoft.com/office/drawing/2014/main" id="{371C6E57-B61B-46CF-BD42-B45B5C12CFCE}"/>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E7152DDE-C7DB-44E8-8D12-D5A0D2FB30B4}"/>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Wave with solid fill">
              <a:extLst>
                <a:ext uri="{FF2B5EF4-FFF2-40B4-BE49-F238E27FC236}">
                  <a16:creationId xmlns:a16="http://schemas.microsoft.com/office/drawing/2014/main" id="{8A6326C4-E966-4998-94F2-C4F2D96EEE1F}"/>
                </a:ext>
              </a:extLst>
            </p:cNvPr>
            <p:cNvPicPr>
              <a:picLocks noChangeAspect="1"/>
            </p:cNvPicPr>
            <p:nvPr/>
          </p:nvPicPr>
          <p:blipFill rotWithShape="1">
            <a:blip r:embed="rId31">
              <a:extLst>
                <a:ext uri="{96DAC541-7B7A-43D3-8B79-37D633B846F1}">
                  <asvg:svgBlip xmlns:asvg="http://schemas.microsoft.com/office/drawing/2016/SVG/main" r:embed="rId32"/>
                </a:ext>
              </a:extLst>
            </a:blip>
            <a:srcRect b="15492"/>
            <a:stretch/>
          </p:blipFill>
          <p:spPr>
            <a:xfrm>
              <a:off x="11521764" y="3466800"/>
              <a:ext cx="576346" cy="487059"/>
            </a:xfrm>
            <a:prstGeom prst="rect">
              <a:avLst/>
            </a:prstGeom>
          </p:spPr>
        </p:pic>
        <p:sp>
          <p:nvSpPr>
            <p:cNvPr id="46" name="TextBox 45">
              <a:extLst>
                <a:ext uri="{FF2B5EF4-FFF2-40B4-BE49-F238E27FC236}">
                  <a16:creationId xmlns:a16="http://schemas.microsoft.com/office/drawing/2014/main" id="{8582A083-DE56-49D2-92E2-CF8CF9ABD1EE}"/>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47" name="Rectangle 46">
            <a:extLst>
              <a:ext uri="{FF2B5EF4-FFF2-40B4-BE49-F238E27FC236}">
                <a16:creationId xmlns:a16="http://schemas.microsoft.com/office/drawing/2014/main" id="{17120C82-7A06-4F48-BCC9-DC2BA5690115}"/>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33" action="ppaction://hlinksldjump"/>
            <a:extLst>
              <a:ext uri="{FF2B5EF4-FFF2-40B4-BE49-F238E27FC236}">
                <a16:creationId xmlns:a16="http://schemas.microsoft.com/office/drawing/2014/main" id="{F0252B8F-DA59-485C-91A3-DA714B6E4544}"/>
              </a:ext>
            </a:extLst>
          </p:cNvPr>
          <p:cNvSpPr/>
          <p:nvPr/>
        </p:nvSpPr>
        <p:spPr bwMode="auto">
          <a:xfrm>
            <a:off x="11304000" y="144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34" action="ppaction://hlinksldjump"/>
            <a:extLst>
              <a:ext uri="{FF2B5EF4-FFF2-40B4-BE49-F238E27FC236}">
                <a16:creationId xmlns:a16="http://schemas.microsoft.com/office/drawing/2014/main" id="{AB8F683A-B938-436E-BF8B-DD83FC082137}"/>
              </a:ext>
            </a:extLst>
          </p:cNvPr>
          <p:cNvSpPr/>
          <p:nvPr/>
        </p:nvSpPr>
        <p:spPr bwMode="auto">
          <a:xfrm>
            <a:off x="11304000" y="244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hlinkClick r:id="rId35" action="ppaction://hlinksldjump"/>
            <a:extLst>
              <a:ext uri="{FF2B5EF4-FFF2-40B4-BE49-F238E27FC236}">
                <a16:creationId xmlns:a16="http://schemas.microsoft.com/office/drawing/2014/main" id="{FE569591-ADB1-4AE8-AC6B-7B374C9B061B}"/>
              </a:ext>
            </a:extLst>
          </p:cNvPr>
          <p:cNvSpPr/>
          <p:nvPr/>
        </p:nvSpPr>
        <p:spPr bwMode="auto">
          <a:xfrm>
            <a:off x="11304000" y="295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hlinkClick r:id="rId36" action="ppaction://hlinksldjump"/>
            <a:extLst>
              <a:ext uri="{FF2B5EF4-FFF2-40B4-BE49-F238E27FC236}">
                <a16:creationId xmlns:a16="http://schemas.microsoft.com/office/drawing/2014/main" id="{B892DFA8-B363-462D-887E-C0D6CECD5CC4}"/>
              </a:ext>
            </a:extLst>
          </p:cNvPr>
          <p:cNvSpPr/>
          <p:nvPr/>
        </p:nvSpPr>
        <p:spPr bwMode="auto">
          <a:xfrm>
            <a:off x="11304000" y="3456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37" action="ppaction://hlinksldjump"/>
            <a:extLst>
              <a:ext uri="{FF2B5EF4-FFF2-40B4-BE49-F238E27FC236}">
                <a16:creationId xmlns:a16="http://schemas.microsoft.com/office/drawing/2014/main" id="{D6977D96-397A-4F05-B2F0-0DFAAC9F0BDA}"/>
              </a:ext>
            </a:extLst>
          </p:cNvPr>
          <p:cNvSpPr/>
          <p:nvPr/>
        </p:nvSpPr>
        <p:spPr bwMode="auto">
          <a:xfrm>
            <a:off x="11304000" y="396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38" action="ppaction://hlinksldjump"/>
            <a:extLst>
              <a:ext uri="{FF2B5EF4-FFF2-40B4-BE49-F238E27FC236}">
                <a16:creationId xmlns:a16="http://schemas.microsoft.com/office/drawing/2014/main" id="{DD4BF630-8F01-4431-8A37-8C7A8B1FF133}"/>
              </a:ext>
            </a:extLst>
          </p:cNvPr>
          <p:cNvSpPr/>
          <p:nvPr/>
        </p:nvSpPr>
        <p:spPr bwMode="auto">
          <a:xfrm>
            <a:off x="11304000" y="446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39" action="ppaction://hlinksldjump"/>
            <a:extLst>
              <a:ext uri="{FF2B5EF4-FFF2-40B4-BE49-F238E27FC236}">
                <a16:creationId xmlns:a16="http://schemas.microsoft.com/office/drawing/2014/main" id="{8B84AD06-8D00-45D0-84EE-E2B26629056B}"/>
              </a:ext>
            </a:extLst>
          </p:cNvPr>
          <p:cNvSpPr/>
          <p:nvPr/>
        </p:nvSpPr>
        <p:spPr bwMode="auto">
          <a:xfrm>
            <a:off x="11304000" y="496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40" action="ppaction://hlinksldjump"/>
            <a:extLst>
              <a:ext uri="{FF2B5EF4-FFF2-40B4-BE49-F238E27FC236}">
                <a16:creationId xmlns:a16="http://schemas.microsoft.com/office/drawing/2014/main" id="{C4F33564-56FE-419A-B1BA-9AEE43630681}"/>
              </a:ext>
            </a:extLst>
          </p:cNvPr>
          <p:cNvSpPr/>
          <p:nvPr/>
        </p:nvSpPr>
        <p:spPr bwMode="auto">
          <a:xfrm>
            <a:off x="11304000" y="547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5CF06918-1268-4F4F-B0B1-BC22657EBAB7}"/>
              </a:ext>
            </a:extLst>
          </p:cNvPr>
          <p:cNvSpPr/>
          <p:nvPr/>
        </p:nvSpPr>
        <p:spPr bwMode="auto">
          <a:xfrm>
            <a:off x="384000" y="4077072"/>
            <a:ext cx="10536536" cy="1898927"/>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796DCAEC-A575-4182-B6BB-C54E7789C4C9}"/>
              </a:ext>
            </a:extLst>
          </p:cNvPr>
          <p:cNvSpPr txBox="1"/>
          <p:nvPr/>
        </p:nvSpPr>
        <p:spPr bwMode="auto">
          <a:xfrm>
            <a:off x="381986" y="4168753"/>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71" name="TextBox 70">
            <a:extLst>
              <a:ext uri="{FF2B5EF4-FFF2-40B4-BE49-F238E27FC236}">
                <a16:creationId xmlns:a16="http://schemas.microsoft.com/office/drawing/2014/main" id="{768E107B-346A-40EE-B444-0E32A23510B7}"/>
              </a:ext>
            </a:extLst>
          </p:cNvPr>
          <p:cNvSpPr txBox="1"/>
          <p:nvPr/>
        </p:nvSpPr>
        <p:spPr bwMode="auto">
          <a:xfrm>
            <a:off x="381986" y="4643844"/>
            <a:ext cx="10250518" cy="1200329"/>
          </a:xfrm>
          <a:prstGeom prst="rect">
            <a:avLst/>
          </a:prstGeom>
          <a:noFill/>
        </p:spPr>
        <p:txBody>
          <a:bodyPr wrap="square" rtlCol="0">
            <a:spAutoFit/>
          </a:bodyPr>
          <a:lstStyle/>
          <a:p>
            <a:pPr algn="just"/>
            <a:r>
              <a:rPr lang="en-GB" dirty="0">
                <a:solidFill>
                  <a:schemeClr val="tx2"/>
                </a:solidFill>
              </a:rPr>
              <a:t>Aerosols have a role in climate change and extreme weather events. The nature of the aerosols is important as they can contribute to air pollution. Particulate aerosols </a:t>
            </a:r>
            <a:r>
              <a:rPr lang="en-US" dirty="0">
                <a:solidFill>
                  <a:schemeClr val="tx2"/>
                </a:solidFill>
              </a:rPr>
              <a:t>exacerbate pre-existing cardiovascular and pulmonary disease. Outdoor air pollution causes millions of premature deaths every year.</a:t>
            </a:r>
            <a:endParaRPr lang="en-GB" dirty="0">
              <a:solidFill>
                <a:schemeClr val="tx2"/>
              </a:solidFill>
            </a:endParaRPr>
          </a:p>
        </p:txBody>
      </p:sp>
      <p:sp>
        <p:nvSpPr>
          <p:cNvPr id="2" name="TextBox 1">
            <a:extLst>
              <a:ext uri="{FF2B5EF4-FFF2-40B4-BE49-F238E27FC236}">
                <a16:creationId xmlns:a16="http://schemas.microsoft.com/office/drawing/2014/main" id="{8B9FD5B2-D656-2915-2BA4-26B9DC4444C0}"/>
              </a:ext>
            </a:extLst>
          </p:cNvPr>
          <p:cNvSpPr txBox="1"/>
          <p:nvPr/>
        </p:nvSpPr>
        <p:spPr bwMode="auto">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3" name="Group 2">
            <a:extLst>
              <a:ext uri="{FF2B5EF4-FFF2-40B4-BE49-F238E27FC236}">
                <a16:creationId xmlns:a16="http://schemas.microsoft.com/office/drawing/2014/main" id="{05935372-EF76-4D51-C05B-FDB47EE81BEC}"/>
              </a:ext>
            </a:extLst>
          </p:cNvPr>
          <p:cNvGrpSpPr/>
          <p:nvPr/>
        </p:nvGrpSpPr>
        <p:grpSpPr>
          <a:xfrm>
            <a:off x="11121426" y="19961"/>
            <a:ext cx="869718" cy="456711"/>
            <a:chOff x="4727848" y="3282632"/>
            <a:chExt cx="4392488" cy="2306609"/>
          </a:xfrm>
        </p:grpSpPr>
        <p:pic>
          <p:nvPicPr>
            <p:cNvPr id="49" name="Picture 48">
              <a:extLst>
                <a:ext uri="{FF2B5EF4-FFF2-40B4-BE49-F238E27FC236}">
                  <a16:creationId xmlns:a16="http://schemas.microsoft.com/office/drawing/2014/main" id="{94E7000C-DA22-2F62-39FC-32AF96602239}"/>
                </a:ext>
              </a:extLst>
            </p:cNvPr>
            <p:cNvPicPr>
              <a:picLocks noChangeAspect="1"/>
            </p:cNvPicPr>
            <p:nvPr/>
          </p:nvPicPr>
          <p:blipFill rotWithShape="1">
            <a:blip r:embed="rId41"/>
            <a:srcRect l="5380" t="51274" r="19066" b="2867"/>
            <a:stretch/>
          </p:blipFill>
          <p:spPr>
            <a:xfrm>
              <a:off x="4727848" y="3284984"/>
              <a:ext cx="4392488" cy="2304257"/>
            </a:xfrm>
            <a:prstGeom prst="rect">
              <a:avLst/>
            </a:prstGeom>
          </p:spPr>
        </p:pic>
        <p:sp>
          <p:nvSpPr>
            <p:cNvPr id="59" name="Oval 58">
              <a:extLst>
                <a:ext uri="{FF2B5EF4-FFF2-40B4-BE49-F238E27FC236}">
                  <a16:creationId xmlns:a16="http://schemas.microsoft.com/office/drawing/2014/main" id="{0CF3BB31-F142-A21C-6552-76A1B3D7296E}"/>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8" name="Rectangle 77">
            <a:hlinkClick r:id="rId42" action="ppaction://hlinksldjump"/>
            <a:extLst>
              <a:ext uri="{FF2B5EF4-FFF2-40B4-BE49-F238E27FC236}">
                <a16:creationId xmlns:a16="http://schemas.microsoft.com/office/drawing/2014/main" id="{0C1CAC98-5AC2-2156-BD48-BC5DE4D6F231}"/>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97738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xt Placeholder 13">
            <a:extLst>
              <a:ext uri="{FF2B5EF4-FFF2-40B4-BE49-F238E27FC236}">
                <a16:creationId xmlns:a16="http://schemas.microsoft.com/office/drawing/2014/main" id="{58E60C63-20D5-41B5-8C31-2B077BD75F41}"/>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87" name="Oval 86">
            <a:extLst>
              <a:ext uri="{FF2B5EF4-FFF2-40B4-BE49-F238E27FC236}">
                <a16:creationId xmlns:a16="http://schemas.microsoft.com/office/drawing/2014/main" id="{BE418B7F-3508-4C75-B230-43F2D60505E5}"/>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547CEF46-2341-4C87-91EB-DA0A4752F664}"/>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7E96E17D-3213-44C4-A087-EDACCA48C985}"/>
              </a:ext>
            </a:extLst>
          </p:cNvPr>
          <p:cNvGrpSpPr/>
          <p:nvPr/>
        </p:nvGrpSpPr>
        <p:grpSpPr>
          <a:xfrm>
            <a:off x="11314812" y="1440000"/>
            <a:ext cx="504000" cy="504000"/>
            <a:chOff x="11556000" y="1440000"/>
            <a:chExt cx="504000" cy="504000"/>
          </a:xfrm>
        </p:grpSpPr>
        <p:sp>
          <p:nvSpPr>
            <p:cNvPr id="135" name="Rectangle 134">
              <a:extLst>
                <a:ext uri="{FF2B5EF4-FFF2-40B4-BE49-F238E27FC236}">
                  <a16:creationId xmlns:a16="http://schemas.microsoft.com/office/drawing/2014/main" id="{282E6420-A849-492A-B0F1-B3CAFC3C14E0}"/>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6" name="Graphic 135" descr="High temperature outline">
              <a:extLst>
                <a:ext uri="{FF2B5EF4-FFF2-40B4-BE49-F238E27FC236}">
                  <a16:creationId xmlns:a16="http://schemas.microsoft.com/office/drawing/2014/main" id="{71E22BE2-EA2F-40BA-9BDB-5E0355FB9D9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581200" y="1474011"/>
              <a:ext cx="451927" cy="451927"/>
            </a:xfrm>
            <a:prstGeom prst="rect">
              <a:avLst/>
            </a:prstGeom>
          </p:spPr>
        </p:pic>
      </p:grpSp>
      <p:grpSp>
        <p:nvGrpSpPr>
          <p:cNvPr id="137" name="Group 136">
            <a:extLst>
              <a:ext uri="{FF2B5EF4-FFF2-40B4-BE49-F238E27FC236}">
                <a16:creationId xmlns:a16="http://schemas.microsoft.com/office/drawing/2014/main" id="{E24EA2BC-FAC4-44B8-94CD-094F9282B6FA}"/>
              </a:ext>
            </a:extLst>
          </p:cNvPr>
          <p:cNvGrpSpPr/>
          <p:nvPr/>
        </p:nvGrpSpPr>
        <p:grpSpPr>
          <a:xfrm>
            <a:off x="11314812" y="5472000"/>
            <a:ext cx="504000" cy="525693"/>
            <a:chOff x="11556000" y="5472000"/>
            <a:chExt cx="504000" cy="525693"/>
          </a:xfrm>
        </p:grpSpPr>
        <p:sp>
          <p:nvSpPr>
            <p:cNvPr id="138" name="Rectangle 137">
              <a:extLst>
                <a:ext uri="{FF2B5EF4-FFF2-40B4-BE49-F238E27FC236}">
                  <a16:creationId xmlns:a16="http://schemas.microsoft.com/office/drawing/2014/main" id="{6BE21BF4-5E8D-43E1-B25C-E2053C1E6A82}"/>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9" name="Graphic 138" descr="Sloth with solid fill">
              <a:extLst>
                <a:ext uri="{FF2B5EF4-FFF2-40B4-BE49-F238E27FC236}">
                  <a16:creationId xmlns:a16="http://schemas.microsoft.com/office/drawing/2014/main" id="{DFDE3D22-58C9-43E6-BE11-E0570C7B40AB}"/>
                </a:ext>
              </a:extLst>
            </p:cNvPr>
            <p:cNvPicPr>
              <a:picLocks noChangeAspect="1"/>
            </p:cNvPicPr>
            <p:nvPr/>
          </p:nvPicPr>
          <p:blipFill rotWithShape="1">
            <a:blip r:embed="rId15">
              <a:extLst>
                <a:ext uri="{96DAC541-7B7A-43D3-8B79-37D633B846F1}">
                  <asvg:svgBlip xmlns:asvg="http://schemas.microsoft.com/office/drawing/2016/SVG/main" r:embed="rId16"/>
                </a:ext>
              </a:extLst>
            </a:blip>
            <a:srcRect r="5823"/>
            <a:stretch/>
          </p:blipFill>
          <p:spPr bwMode="auto">
            <a:xfrm>
              <a:off x="11565364" y="5476296"/>
              <a:ext cx="491038" cy="521397"/>
            </a:xfrm>
            <a:prstGeom prst="rect">
              <a:avLst/>
            </a:prstGeom>
          </p:spPr>
        </p:pic>
      </p:grpSp>
      <p:grpSp>
        <p:nvGrpSpPr>
          <p:cNvPr id="140" name="Group 139">
            <a:extLst>
              <a:ext uri="{FF2B5EF4-FFF2-40B4-BE49-F238E27FC236}">
                <a16:creationId xmlns:a16="http://schemas.microsoft.com/office/drawing/2014/main" id="{F02D713F-6485-4B99-9F23-7FA9FF49C499}"/>
              </a:ext>
            </a:extLst>
          </p:cNvPr>
          <p:cNvGrpSpPr/>
          <p:nvPr/>
        </p:nvGrpSpPr>
        <p:grpSpPr>
          <a:xfrm>
            <a:off x="11297188" y="3960000"/>
            <a:ext cx="523638" cy="523638"/>
            <a:chOff x="11538376" y="3960000"/>
            <a:chExt cx="523638" cy="523638"/>
          </a:xfrm>
        </p:grpSpPr>
        <p:sp>
          <p:nvSpPr>
            <p:cNvPr id="141" name="Rectangle 140">
              <a:extLst>
                <a:ext uri="{FF2B5EF4-FFF2-40B4-BE49-F238E27FC236}">
                  <a16:creationId xmlns:a16="http://schemas.microsoft.com/office/drawing/2014/main" id="{50B798A2-03B6-4653-A28D-7ACC95AD084C}"/>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 name="Graphic 141" descr="Watering pot with solid fill">
              <a:extLst>
                <a:ext uri="{FF2B5EF4-FFF2-40B4-BE49-F238E27FC236}">
                  <a16:creationId xmlns:a16="http://schemas.microsoft.com/office/drawing/2014/main" id="{43259DED-0088-416F-A956-EAA09D0327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bwMode="auto">
            <a:xfrm>
              <a:off x="11538376" y="3960000"/>
              <a:ext cx="523638" cy="523638"/>
            </a:xfrm>
            <a:prstGeom prst="rect">
              <a:avLst/>
            </a:prstGeom>
          </p:spPr>
        </p:pic>
      </p:grpSp>
      <p:grpSp>
        <p:nvGrpSpPr>
          <p:cNvPr id="143" name="Group 142">
            <a:extLst>
              <a:ext uri="{FF2B5EF4-FFF2-40B4-BE49-F238E27FC236}">
                <a16:creationId xmlns:a16="http://schemas.microsoft.com/office/drawing/2014/main" id="{3D08A94F-C2A3-4F8C-B269-0949D00C8252}"/>
              </a:ext>
            </a:extLst>
          </p:cNvPr>
          <p:cNvGrpSpPr/>
          <p:nvPr/>
        </p:nvGrpSpPr>
        <p:grpSpPr>
          <a:xfrm>
            <a:off x="11314812" y="1944000"/>
            <a:ext cx="504000" cy="512002"/>
            <a:chOff x="11556000" y="1944000"/>
            <a:chExt cx="504000" cy="512002"/>
          </a:xfrm>
        </p:grpSpPr>
        <p:sp>
          <p:nvSpPr>
            <p:cNvPr id="144" name="Rectangle 143">
              <a:extLst>
                <a:ext uri="{FF2B5EF4-FFF2-40B4-BE49-F238E27FC236}">
                  <a16:creationId xmlns:a16="http://schemas.microsoft.com/office/drawing/2014/main" id="{88629FED-67F8-4AB1-BC59-60085621C533}"/>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5" name="Group 144">
              <a:extLst>
                <a:ext uri="{FF2B5EF4-FFF2-40B4-BE49-F238E27FC236}">
                  <a16:creationId xmlns:a16="http://schemas.microsoft.com/office/drawing/2014/main" id="{704B6879-1F0A-4712-9D6D-C688080984C4}"/>
                </a:ext>
              </a:extLst>
            </p:cNvPr>
            <p:cNvGrpSpPr/>
            <p:nvPr/>
          </p:nvGrpSpPr>
          <p:grpSpPr>
            <a:xfrm>
              <a:off x="11620157" y="1961546"/>
              <a:ext cx="353115" cy="494456"/>
              <a:chOff x="11647541" y="2425234"/>
              <a:chExt cx="353115" cy="494456"/>
            </a:xfrm>
          </p:grpSpPr>
          <p:pic>
            <p:nvPicPr>
              <p:cNvPr id="146" name="Graphic 145" descr="Graffiti Spray with solid fill">
                <a:extLst>
                  <a:ext uri="{FF2B5EF4-FFF2-40B4-BE49-F238E27FC236}">
                    <a16:creationId xmlns:a16="http://schemas.microsoft.com/office/drawing/2014/main" id="{5301C68F-DD78-4EE1-A69E-8B05061E22FF}"/>
                  </a:ext>
                </a:extLst>
              </p:cNvPr>
              <p:cNvPicPr>
                <a:picLocks noChangeAspect="1"/>
              </p:cNvPicPr>
              <p:nvPr/>
            </p:nvPicPr>
            <p:blipFill>
              <a:blip r:embed="rId19">
                <a:extLst>
                  <a:ext uri="{96DAC541-7B7A-43D3-8B79-37D633B846F1}">
                    <asvg:svgBlip xmlns:asvg="http://schemas.microsoft.com/office/drawing/2016/SVG/main" r:embed="rId20"/>
                  </a:ext>
                </a:extLst>
              </a:blip>
              <a:srcRect l="1" r="30556"/>
              <a:stretch/>
            </p:blipFill>
            <p:spPr>
              <a:xfrm>
                <a:off x="11647541" y="2425234"/>
                <a:ext cx="343368" cy="494456"/>
              </a:xfrm>
              <a:prstGeom prst="rect">
                <a:avLst/>
              </a:prstGeom>
            </p:spPr>
          </p:pic>
          <p:sp>
            <p:nvSpPr>
              <p:cNvPr id="147" name="Rectangle 146">
                <a:extLst>
                  <a:ext uri="{FF2B5EF4-FFF2-40B4-BE49-F238E27FC236}">
                    <a16:creationId xmlns:a16="http://schemas.microsoft.com/office/drawing/2014/main" id="{D6B85956-275B-4B07-8215-A73AFEDB98CE}"/>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8" name="Group 147">
            <a:extLst>
              <a:ext uri="{FF2B5EF4-FFF2-40B4-BE49-F238E27FC236}">
                <a16:creationId xmlns:a16="http://schemas.microsoft.com/office/drawing/2014/main" id="{C2F224C0-C652-4EBD-BD99-E516CE49A3FD}"/>
              </a:ext>
            </a:extLst>
          </p:cNvPr>
          <p:cNvGrpSpPr/>
          <p:nvPr/>
        </p:nvGrpSpPr>
        <p:grpSpPr>
          <a:xfrm>
            <a:off x="11285911" y="4968000"/>
            <a:ext cx="557255" cy="509485"/>
            <a:chOff x="11527099" y="4968000"/>
            <a:chExt cx="557255" cy="509485"/>
          </a:xfrm>
        </p:grpSpPr>
        <p:sp>
          <p:nvSpPr>
            <p:cNvPr id="149" name="Rectangle 148">
              <a:extLst>
                <a:ext uri="{FF2B5EF4-FFF2-40B4-BE49-F238E27FC236}">
                  <a16:creationId xmlns:a16="http://schemas.microsoft.com/office/drawing/2014/main" id="{58B8832C-6908-4A79-8E0E-58D5474C5E72}"/>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50" name="Group 149">
              <a:extLst>
                <a:ext uri="{FF2B5EF4-FFF2-40B4-BE49-F238E27FC236}">
                  <a16:creationId xmlns:a16="http://schemas.microsoft.com/office/drawing/2014/main" id="{CA71A7FC-F1EE-4DF4-9E31-6C478A14AC14}"/>
                </a:ext>
              </a:extLst>
            </p:cNvPr>
            <p:cNvGrpSpPr/>
            <p:nvPr/>
          </p:nvGrpSpPr>
          <p:grpSpPr>
            <a:xfrm>
              <a:off x="11527099" y="4971600"/>
              <a:ext cx="557255" cy="505885"/>
              <a:chOff x="11565208" y="2917737"/>
              <a:chExt cx="557255" cy="505885"/>
            </a:xfrm>
          </p:grpSpPr>
          <p:pic>
            <p:nvPicPr>
              <p:cNvPr id="151" name="Graphic 150" descr="Agriculture with solid fill">
                <a:extLst>
                  <a:ext uri="{FF2B5EF4-FFF2-40B4-BE49-F238E27FC236}">
                    <a16:creationId xmlns:a16="http://schemas.microsoft.com/office/drawing/2014/main" id="{FC67A035-65A6-4CA2-A772-CE96B15C13CD}"/>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t="29071"/>
              <a:stretch/>
            </p:blipFill>
            <p:spPr>
              <a:xfrm>
                <a:off x="11582164" y="2919285"/>
                <a:ext cx="540299" cy="383232"/>
              </a:xfrm>
              <a:prstGeom prst="rect">
                <a:avLst/>
              </a:prstGeom>
            </p:spPr>
          </p:pic>
          <p:pic>
            <p:nvPicPr>
              <p:cNvPr id="152" name="Graphic 151" descr="Waterfall scene with solid fill">
                <a:extLst>
                  <a:ext uri="{FF2B5EF4-FFF2-40B4-BE49-F238E27FC236}">
                    <a16:creationId xmlns:a16="http://schemas.microsoft.com/office/drawing/2014/main" id="{3EB87025-D4AF-4C9A-82AC-81222A51B55E}"/>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t="69146" r="7899"/>
              <a:stretch/>
            </p:blipFill>
            <p:spPr>
              <a:xfrm>
                <a:off x="11565208" y="3245098"/>
                <a:ext cx="532901" cy="178524"/>
              </a:xfrm>
              <a:prstGeom prst="rect">
                <a:avLst/>
              </a:prstGeom>
            </p:spPr>
          </p:pic>
          <p:sp>
            <p:nvSpPr>
              <p:cNvPr id="153" name="Rectangle 152">
                <a:extLst>
                  <a:ext uri="{FF2B5EF4-FFF2-40B4-BE49-F238E27FC236}">
                    <a16:creationId xmlns:a16="http://schemas.microsoft.com/office/drawing/2014/main" id="{0EA193F9-26A7-40D5-A5CA-34F1FE85941D}"/>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154" name="Graphic 153" descr="Farm scene with solid fill">
            <a:extLst>
              <a:ext uri="{FF2B5EF4-FFF2-40B4-BE49-F238E27FC236}">
                <a16:creationId xmlns:a16="http://schemas.microsoft.com/office/drawing/2014/main" id="{74F4B375-C51B-4542-9307-E90B7D6A7D6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bwMode="auto">
          <a:xfrm>
            <a:off x="11465594" y="4581128"/>
            <a:ext cx="368421" cy="368421"/>
          </a:xfrm>
          <a:prstGeom prst="rect">
            <a:avLst/>
          </a:prstGeom>
        </p:spPr>
      </p:pic>
      <p:sp>
        <p:nvSpPr>
          <p:cNvPr id="155" name="Oval 154">
            <a:extLst>
              <a:ext uri="{FF2B5EF4-FFF2-40B4-BE49-F238E27FC236}">
                <a16:creationId xmlns:a16="http://schemas.microsoft.com/office/drawing/2014/main" id="{0DB1D50F-0404-45B7-8737-2003AA186EC6}"/>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ight Triangle 155">
            <a:extLst>
              <a:ext uri="{FF2B5EF4-FFF2-40B4-BE49-F238E27FC236}">
                <a16:creationId xmlns:a16="http://schemas.microsoft.com/office/drawing/2014/main" id="{4AF016FF-BDBA-4ABD-9560-86DFA63EA99C}"/>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Isosceles Triangle 156">
            <a:extLst>
              <a:ext uri="{FF2B5EF4-FFF2-40B4-BE49-F238E27FC236}">
                <a16:creationId xmlns:a16="http://schemas.microsoft.com/office/drawing/2014/main" id="{7874155E-F10C-41FB-AF33-9A22110436A6}"/>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C1CD40B-F130-4419-97B0-03BCBC018AD1}"/>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9" name="Graphic 158" descr="Crops with solid fill">
            <a:extLst>
              <a:ext uri="{FF2B5EF4-FFF2-40B4-BE49-F238E27FC236}">
                <a16:creationId xmlns:a16="http://schemas.microsoft.com/office/drawing/2014/main" id="{E22DF4B4-8869-4916-A8C4-818FD16C19B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bwMode="auto">
          <a:xfrm>
            <a:off x="11312798" y="4693351"/>
            <a:ext cx="247817" cy="247817"/>
          </a:xfrm>
          <a:prstGeom prst="rect">
            <a:avLst/>
          </a:prstGeom>
        </p:spPr>
      </p:pic>
      <p:grpSp>
        <p:nvGrpSpPr>
          <p:cNvPr id="160" name="Group 159">
            <a:extLst>
              <a:ext uri="{FF2B5EF4-FFF2-40B4-BE49-F238E27FC236}">
                <a16:creationId xmlns:a16="http://schemas.microsoft.com/office/drawing/2014/main" id="{718DBDD7-3EE6-476A-AB53-6AC58611A561}"/>
              </a:ext>
            </a:extLst>
          </p:cNvPr>
          <p:cNvGrpSpPr/>
          <p:nvPr/>
        </p:nvGrpSpPr>
        <p:grpSpPr>
          <a:xfrm>
            <a:off x="11298853" y="2952000"/>
            <a:ext cx="535917" cy="546163"/>
            <a:chOff x="11540041" y="2952000"/>
            <a:chExt cx="535917" cy="546163"/>
          </a:xfrm>
        </p:grpSpPr>
        <p:sp>
          <p:nvSpPr>
            <p:cNvPr id="161" name="Rectangle 160">
              <a:extLst>
                <a:ext uri="{FF2B5EF4-FFF2-40B4-BE49-F238E27FC236}">
                  <a16:creationId xmlns:a16="http://schemas.microsoft.com/office/drawing/2014/main" id="{5A312FBF-F450-4E0E-8EEC-C238DE51CF70}"/>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62" name="Graphic 161" descr="Antarctica with solid fill">
              <a:extLst>
                <a:ext uri="{FF2B5EF4-FFF2-40B4-BE49-F238E27FC236}">
                  <a16:creationId xmlns:a16="http://schemas.microsoft.com/office/drawing/2014/main" id="{F5CACA5D-4277-4FF3-B5D5-50A9FFDADA9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40041" y="2962246"/>
              <a:ext cx="535917" cy="535917"/>
            </a:xfrm>
            <a:prstGeom prst="rect">
              <a:avLst/>
            </a:prstGeom>
          </p:spPr>
        </p:pic>
        <p:sp>
          <p:nvSpPr>
            <p:cNvPr id="163" name="Oval 162">
              <a:extLst>
                <a:ext uri="{FF2B5EF4-FFF2-40B4-BE49-F238E27FC236}">
                  <a16:creationId xmlns:a16="http://schemas.microsoft.com/office/drawing/2014/main" id="{6F8F2F27-E8A7-4ED7-B4BC-34999EE6E6FB}"/>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TextBox 163">
              <a:extLst>
                <a:ext uri="{FF2B5EF4-FFF2-40B4-BE49-F238E27FC236}">
                  <a16:creationId xmlns:a16="http://schemas.microsoft.com/office/drawing/2014/main" id="{22243813-0A61-4B05-9B88-5745835DEC57}"/>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165" name="Group 164">
            <a:extLst>
              <a:ext uri="{FF2B5EF4-FFF2-40B4-BE49-F238E27FC236}">
                <a16:creationId xmlns:a16="http://schemas.microsoft.com/office/drawing/2014/main" id="{65F00725-E89D-4420-8B98-D270623813D5}"/>
              </a:ext>
            </a:extLst>
          </p:cNvPr>
          <p:cNvGrpSpPr/>
          <p:nvPr/>
        </p:nvGrpSpPr>
        <p:grpSpPr>
          <a:xfrm>
            <a:off x="11280576" y="3456000"/>
            <a:ext cx="576346" cy="504000"/>
            <a:chOff x="11521764" y="3456000"/>
            <a:chExt cx="576346" cy="504000"/>
          </a:xfrm>
        </p:grpSpPr>
        <p:sp>
          <p:nvSpPr>
            <p:cNvPr id="166" name="Rectangle 165">
              <a:extLst>
                <a:ext uri="{FF2B5EF4-FFF2-40B4-BE49-F238E27FC236}">
                  <a16:creationId xmlns:a16="http://schemas.microsoft.com/office/drawing/2014/main" id="{129581DD-F19A-42FB-B3D0-D7E892E2035F}"/>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7" name="Graphic 166" descr="Wave with solid fill">
              <a:extLst>
                <a:ext uri="{FF2B5EF4-FFF2-40B4-BE49-F238E27FC236}">
                  <a16:creationId xmlns:a16="http://schemas.microsoft.com/office/drawing/2014/main" id="{3A92AD22-78A4-4D5D-90F2-4F9024376E89}"/>
                </a:ext>
              </a:extLst>
            </p:cNvPr>
            <p:cNvPicPr>
              <a:picLocks noChangeAspect="1"/>
            </p:cNvPicPr>
            <p:nvPr/>
          </p:nvPicPr>
          <p:blipFill rotWithShape="1">
            <a:blip r:embed="rId31">
              <a:extLst>
                <a:ext uri="{96DAC541-7B7A-43D3-8B79-37D633B846F1}">
                  <asvg:svgBlip xmlns:asvg="http://schemas.microsoft.com/office/drawing/2016/SVG/main" r:embed="rId32"/>
                </a:ext>
              </a:extLst>
            </a:blip>
            <a:srcRect b="15492"/>
            <a:stretch/>
          </p:blipFill>
          <p:spPr>
            <a:xfrm>
              <a:off x="11521764" y="3466800"/>
              <a:ext cx="576346" cy="487059"/>
            </a:xfrm>
            <a:prstGeom prst="rect">
              <a:avLst/>
            </a:prstGeom>
          </p:spPr>
        </p:pic>
        <p:sp>
          <p:nvSpPr>
            <p:cNvPr id="168" name="TextBox 167">
              <a:extLst>
                <a:ext uri="{FF2B5EF4-FFF2-40B4-BE49-F238E27FC236}">
                  <a16:creationId xmlns:a16="http://schemas.microsoft.com/office/drawing/2014/main" id="{2FE1EA79-97CA-48D1-83E1-3C986457DE3A}"/>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169" name="Rectangle 168">
            <a:extLst>
              <a:ext uri="{FF2B5EF4-FFF2-40B4-BE49-F238E27FC236}">
                <a16:creationId xmlns:a16="http://schemas.microsoft.com/office/drawing/2014/main" id="{8993E9BD-87B8-424D-88EE-D87DDFC672B3}"/>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D175FF1E-DDBE-42FD-85DC-2F04ECECE2D0}"/>
              </a:ext>
            </a:extLst>
          </p:cNvPr>
          <p:cNvSpPr/>
          <p:nvPr/>
        </p:nvSpPr>
        <p:spPr>
          <a:xfrm>
            <a:off x="11280577" y="1380515"/>
            <a:ext cx="576346" cy="46171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024DEB7A-D31B-426C-934B-36D28FF357AB}"/>
              </a:ext>
            </a:extLst>
          </p:cNvPr>
          <p:cNvGrpSpPr/>
          <p:nvPr/>
        </p:nvGrpSpPr>
        <p:grpSpPr>
          <a:xfrm>
            <a:off x="11298775" y="2448000"/>
            <a:ext cx="520037" cy="539885"/>
            <a:chOff x="11539963" y="2448000"/>
            <a:chExt cx="520037" cy="539885"/>
          </a:xfrm>
        </p:grpSpPr>
        <p:sp>
          <p:nvSpPr>
            <p:cNvPr id="131" name="Rectangle 130">
              <a:extLst>
                <a:ext uri="{FF2B5EF4-FFF2-40B4-BE49-F238E27FC236}">
                  <a16:creationId xmlns:a16="http://schemas.microsoft.com/office/drawing/2014/main" id="{77DBD118-C4AA-413C-99D5-BEF52E86E2AF}"/>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2" name="Graphic 131" descr="Cloud with solid fill">
              <a:extLst>
                <a:ext uri="{FF2B5EF4-FFF2-40B4-BE49-F238E27FC236}">
                  <a16:creationId xmlns:a16="http://schemas.microsoft.com/office/drawing/2014/main" id="{1D6BD774-3062-4F12-9689-1F909883EF8B}"/>
                </a:ext>
              </a:extLst>
            </p:cNvPr>
            <p:cNvPicPr>
              <a:picLocks noChangeAspect="1"/>
            </p:cNvPicPr>
            <p:nvPr/>
          </p:nvPicPr>
          <p:blipFill rotWithShape="1">
            <a:blip r:embed="rId33">
              <a:extLst>
                <a:ext uri="{96DAC541-7B7A-43D3-8B79-37D633B846F1}">
                  <asvg:svgBlip xmlns:asvg="http://schemas.microsoft.com/office/drawing/2016/SVG/main" r:embed="rId34"/>
                </a:ext>
              </a:extLst>
            </a:blip>
            <a:srcRect l="1" t="15731" r="-1"/>
            <a:stretch/>
          </p:blipFill>
          <p:spPr>
            <a:xfrm flipH="1">
              <a:off x="11649303" y="2454460"/>
              <a:ext cx="376509" cy="317280"/>
            </a:xfrm>
            <a:prstGeom prst="rect">
              <a:avLst/>
            </a:prstGeom>
          </p:spPr>
        </p:pic>
        <p:pic>
          <p:nvPicPr>
            <p:cNvPr id="133" name="Graphic 132" descr="Factory with solid fill">
              <a:extLst>
                <a:ext uri="{FF2B5EF4-FFF2-40B4-BE49-F238E27FC236}">
                  <a16:creationId xmlns:a16="http://schemas.microsoft.com/office/drawing/2014/main" id="{29D5FA7C-587F-4D66-BC27-0C79FA22C24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539963" y="2599200"/>
              <a:ext cx="388685" cy="388685"/>
            </a:xfrm>
            <a:prstGeom prst="rect">
              <a:avLst/>
            </a:prstGeom>
          </p:spPr>
        </p:pic>
      </p:grpSp>
      <p:sp>
        <p:nvSpPr>
          <p:cNvPr id="3" name="Rectangle 2">
            <a:hlinkHover r:id="rId37" action="ppaction://hlinksldjump"/>
            <a:extLst>
              <a:ext uri="{FF2B5EF4-FFF2-40B4-BE49-F238E27FC236}">
                <a16:creationId xmlns:a16="http://schemas.microsoft.com/office/drawing/2014/main" id="{27C6B14C-A2B9-474C-9D17-665BCD7FC1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hlinkClick r:id="rId38" action="ppaction://hlinksldjump"/>
            <a:extLst>
              <a:ext uri="{FF2B5EF4-FFF2-40B4-BE49-F238E27FC236}">
                <a16:creationId xmlns:a16="http://schemas.microsoft.com/office/drawing/2014/main" id="{73AAF0A0-98F9-4DB6-A850-7C5A2D5DD536}"/>
              </a:ext>
            </a:extLst>
          </p:cNvPr>
          <p:cNvSpPr txBox="1"/>
          <p:nvPr/>
        </p:nvSpPr>
        <p:spPr>
          <a:xfrm>
            <a:off x="2132989" y="2681614"/>
            <a:ext cx="1418978" cy="323165"/>
          </a:xfrm>
          <a:prstGeom prst="rect">
            <a:avLst/>
          </a:prstGeom>
          <a:solidFill>
            <a:schemeClr val="bg1"/>
          </a:solidFill>
        </p:spPr>
        <p:txBody>
          <a:bodyPr wrap="none" rtlCol="0">
            <a:spAutoFit/>
          </a:bodyPr>
          <a:lstStyle/>
          <a:p>
            <a:r>
              <a:rPr lang="en-GB" sz="1500" dirty="0"/>
              <a:t>Novel entities</a:t>
            </a:r>
          </a:p>
        </p:txBody>
      </p:sp>
      <p:pic>
        <p:nvPicPr>
          <p:cNvPr id="56" name="Graphic 55" descr="Magnifying glass with solid fill">
            <a:hlinkClick r:id="rId38" action="ppaction://hlinksldjump"/>
            <a:extLst>
              <a:ext uri="{FF2B5EF4-FFF2-40B4-BE49-F238E27FC236}">
                <a16:creationId xmlns:a16="http://schemas.microsoft.com/office/drawing/2014/main" id="{2BB37D82-DC8B-40DC-BD63-7C948262F10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409245" y="2475755"/>
            <a:ext cx="900000" cy="900000"/>
          </a:xfrm>
          <a:prstGeom prst="rect">
            <a:avLst/>
          </a:prstGeom>
        </p:spPr>
      </p:pic>
      <p:sp>
        <p:nvSpPr>
          <p:cNvPr id="5" name="Oval 4">
            <a:hlinkClick r:id="rId38" action="ppaction://hlinksldjump"/>
            <a:extLst>
              <a:ext uri="{FF2B5EF4-FFF2-40B4-BE49-F238E27FC236}">
                <a16:creationId xmlns:a16="http://schemas.microsoft.com/office/drawing/2014/main" id="{577ADF34-E762-BA6D-0E2A-35CD067CF9D9}"/>
              </a:ext>
            </a:extLst>
          </p:cNvPr>
          <p:cNvSpPr/>
          <p:nvPr/>
        </p:nvSpPr>
        <p:spPr>
          <a:xfrm>
            <a:off x="3084374" y="2187252"/>
            <a:ext cx="1352002" cy="1352002"/>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40734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E4A4276-6D84-2B76-A246-48CBE41AA470}"/>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66D9ADCC-C819-5DB9-6929-A9E55E8ABAAC}"/>
              </a:ext>
            </a:extLst>
          </p:cNvPr>
          <p:cNvSpPr>
            <a:spLocks noGrp="1"/>
          </p:cNvSpPr>
          <p:nvPr>
            <p:ph type="title"/>
          </p:nvPr>
        </p:nvSpPr>
        <p:spPr bwMode="auto"/>
        <p:txBody>
          <a:bodyPr/>
          <a:lstStyle/>
          <a:p>
            <a:pPr>
              <a:defRPr/>
            </a:pPr>
            <a:r>
              <a:rPr lang="de-DE" dirty="0"/>
              <a:t>Novel entities</a:t>
            </a:r>
            <a:endParaRPr/>
          </a:p>
        </p:txBody>
      </p:sp>
      <p:sp>
        <p:nvSpPr>
          <p:cNvPr id="14" name="Text Placeholder 13">
            <a:extLst>
              <a:ext uri="{FF2B5EF4-FFF2-40B4-BE49-F238E27FC236}">
                <a16:creationId xmlns:a16="http://schemas.microsoft.com/office/drawing/2014/main" id="{D0C4EA0F-9144-5A39-A49D-02BA102ECC46}"/>
              </a:ext>
            </a:extLst>
          </p:cNvPr>
          <p:cNvSpPr>
            <a:spLocks noGrp="1"/>
          </p:cNvSpPr>
          <p:nvPr>
            <p:ph type="body" sz="quarter" idx="10"/>
          </p:nvPr>
        </p:nvSpPr>
        <p:spPr bwMode="auto">
          <a:xfrm>
            <a:off x="357188" y="1454400"/>
            <a:ext cx="10563348" cy="2499459"/>
          </a:xfrm>
        </p:spPr>
        <p:txBody>
          <a:bodyPr/>
          <a:lstStyle/>
          <a:p>
            <a:pPr lvl="0" algn="just">
              <a:defRPr/>
            </a:pPr>
            <a:r>
              <a:rPr lang="en-US" dirty="0"/>
              <a:t>‘Novel entities’ includes any synthetic chemicals, genetically modified organisms, and nuclear waste (e.g. unnatural substances) that enters the environment.</a:t>
            </a:r>
          </a:p>
          <a:p>
            <a:pPr lvl="0" algn="just">
              <a:defRPr/>
            </a:pPr>
            <a:r>
              <a:rPr lang="en-US" dirty="0"/>
              <a:t>This was one of the last Planetary Boundaries to be defined because substances have different and often unknown impacts on the environment. The sheer number of synthetic chemicals now in the environment also creates difficulties due to unknown synergies (interactions) and lifespans and their degradation products.</a:t>
            </a:r>
          </a:p>
          <a:p>
            <a:pPr lvl="0" algn="just">
              <a:defRPr/>
            </a:pPr>
            <a:r>
              <a:rPr lang="en-US" dirty="0"/>
              <a:t>It was decided that no novel entities should be present in the environment unless all possible outcomes are known and harmless. Thus, the Planetary Boundary is massively exceeded.</a:t>
            </a:r>
          </a:p>
        </p:txBody>
      </p:sp>
      <p:sp>
        <p:nvSpPr>
          <p:cNvPr id="4" name="Text Placeholder 13">
            <a:extLst>
              <a:ext uri="{FF2B5EF4-FFF2-40B4-BE49-F238E27FC236}">
                <a16:creationId xmlns:a16="http://schemas.microsoft.com/office/drawing/2014/main" id="{E62D9544-55A6-464D-B436-5C8B6133454D}"/>
              </a:ext>
            </a:extLst>
          </p:cNvPr>
          <p:cNvSpPr txBox="1">
            <a:spLocks/>
          </p:cNvSpPr>
          <p:nvPr/>
        </p:nvSpPr>
        <p:spPr bwMode="auto">
          <a:xfrm>
            <a:off x="2207568" y="6228932"/>
            <a:ext cx="9649354"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https://www.stockholmresilience.org/research/planetary-boundaries.html</a:t>
            </a:r>
            <a:endParaRPr lang="en-US" sz="1200" dirty="0">
              <a:solidFill>
                <a:schemeClr val="tx2"/>
              </a:solidFill>
            </a:endParaRPr>
          </a:p>
          <a:p>
            <a:pPr marL="0" indent="0">
              <a:spcBef>
                <a:spcPts val="0"/>
              </a:spcBef>
              <a:buNone/>
            </a:pPr>
            <a:r>
              <a:rPr lang="en-US" sz="1200" dirty="0">
                <a:solidFill>
                  <a:schemeClr val="tx2"/>
                </a:solidFill>
                <a:hlinkClick r:id="rId5">
                  <a:extLst>
                    <a:ext uri="{A12FA001-AC4F-418D-AE19-62706E023703}">
                      <ahyp:hlinkClr xmlns:ahyp="http://schemas.microsoft.com/office/drawing/2018/hyperlinkcolor" val="tx"/>
                    </a:ext>
                  </a:extLst>
                </a:hlinkClick>
              </a:rPr>
              <a:t>Zhao </a:t>
            </a:r>
            <a:r>
              <a:rPr lang="en-US" sz="1200" i="1" dirty="0">
                <a:solidFill>
                  <a:schemeClr val="tx2"/>
                </a:solidFill>
                <a:hlinkClick r:id="rId5">
                  <a:extLst>
                    <a:ext uri="{A12FA001-AC4F-418D-AE19-62706E023703}">
                      <ahyp:hlinkClr xmlns:ahyp="http://schemas.microsoft.com/office/drawing/2018/hyperlinkcolor" val="tx"/>
                    </a:ext>
                  </a:extLst>
                </a:hlinkClick>
              </a:rPr>
              <a:t>et al. </a:t>
            </a:r>
            <a:r>
              <a:rPr lang="en-US" sz="1200" dirty="0">
                <a:solidFill>
                  <a:schemeClr val="tx2"/>
                </a:solidFill>
                <a:hlinkClick r:id="rId5">
                  <a:extLst>
                    <a:ext uri="{A12FA001-AC4F-418D-AE19-62706E023703}">
                      <ahyp:hlinkClr xmlns:ahyp="http://schemas.microsoft.com/office/drawing/2018/hyperlinkcolor" val="tx"/>
                    </a:ext>
                  </a:extLst>
                </a:hlinkClick>
              </a:rPr>
              <a:t>Science of The Total Environment 2024, 912, 168946</a:t>
            </a:r>
            <a:endParaRPr lang="en-US" sz="1200" dirty="0">
              <a:solidFill>
                <a:schemeClr val="tx2"/>
              </a:solidFill>
            </a:endParaRPr>
          </a:p>
          <a:p>
            <a:pPr marL="0" indent="0">
              <a:spcBef>
                <a:spcPts val="0"/>
              </a:spcBef>
              <a:buNone/>
            </a:pPr>
            <a:r>
              <a:rPr lang="en-US" sz="1200" dirty="0">
                <a:solidFill>
                  <a:schemeClr val="tx2"/>
                </a:solidFill>
                <a:hlinkClick r:id="rId6">
                  <a:extLst>
                    <a:ext uri="{A12FA001-AC4F-418D-AE19-62706E023703}">
                      <ahyp:hlinkClr xmlns:ahyp="http://schemas.microsoft.com/office/drawing/2018/hyperlinkcolor" val="tx"/>
                    </a:ext>
                  </a:extLst>
                </a:hlinkClick>
              </a:rPr>
              <a:t>Persson </a:t>
            </a:r>
            <a:r>
              <a:rPr lang="en-US" sz="1200" i="1" dirty="0">
                <a:solidFill>
                  <a:schemeClr val="tx2"/>
                </a:solidFill>
                <a:hlinkClick r:id="rId6">
                  <a:extLst>
                    <a:ext uri="{A12FA001-AC4F-418D-AE19-62706E023703}">
                      <ahyp:hlinkClr xmlns:ahyp="http://schemas.microsoft.com/office/drawing/2018/hyperlinkcolor" val="tx"/>
                    </a:ext>
                  </a:extLst>
                </a:hlinkClick>
              </a:rPr>
              <a:t>et al</a:t>
            </a:r>
            <a:r>
              <a:rPr lang="en-US" sz="1200" dirty="0">
                <a:solidFill>
                  <a:schemeClr val="tx2"/>
                </a:solidFill>
                <a:hlinkClick r:id="rId6">
                  <a:extLst>
                    <a:ext uri="{A12FA001-AC4F-418D-AE19-62706E023703}">
                      <ahyp:hlinkClr xmlns:ahyp="http://schemas.microsoft.com/office/drawing/2018/hyperlinkcolor" val="tx"/>
                    </a:ext>
                  </a:extLst>
                </a:hlinkClick>
              </a:rPr>
              <a:t>. </a:t>
            </a:r>
            <a:r>
              <a:rPr lang="fr-FR" sz="1200" dirty="0">
                <a:solidFill>
                  <a:schemeClr val="tx2"/>
                </a:solidFill>
                <a:hlinkClick r:id="rId6">
                  <a:extLst>
                    <a:ext uri="{A12FA001-AC4F-418D-AE19-62706E023703}">
                      <ahyp:hlinkClr xmlns:ahyp="http://schemas.microsoft.com/office/drawing/2018/hyperlinkcolor" val="tx"/>
                    </a:ext>
                  </a:extLst>
                </a:hlinkClick>
              </a:rPr>
              <a:t>Environ. Sci. Technol. 2022, 56, 1510–1521</a:t>
            </a:r>
            <a:r>
              <a:rPr lang="en-US" sz="1200" dirty="0">
                <a:solidFill>
                  <a:schemeClr val="tx2"/>
                </a:solidFill>
              </a:rPr>
              <a:t>  	Carson, ‘Silent Spring’, Houghton Mifflin, 1962.</a:t>
            </a:r>
          </a:p>
          <a:p>
            <a:pPr marL="0" indent="0">
              <a:spcBef>
                <a:spcPts val="0"/>
              </a:spcBef>
              <a:buNone/>
            </a:pPr>
            <a:endParaRPr lang="en-US" sz="1200" dirty="0">
              <a:solidFill>
                <a:schemeClr val="tx2"/>
              </a:solidFill>
            </a:endParaRPr>
          </a:p>
        </p:txBody>
      </p:sp>
      <p:sp>
        <p:nvSpPr>
          <p:cNvPr id="5" name="Rectangle 4">
            <a:extLst>
              <a:ext uri="{FF2B5EF4-FFF2-40B4-BE49-F238E27FC236}">
                <a16:creationId xmlns:a16="http://schemas.microsoft.com/office/drawing/2014/main" id="{93EC6018-0F8C-4B1F-890D-BE5293DD33A4}"/>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D907CAE-E398-4787-B68C-8BF103EBC135}"/>
              </a:ext>
            </a:extLst>
          </p:cNvPr>
          <p:cNvGrpSpPr/>
          <p:nvPr/>
        </p:nvGrpSpPr>
        <p:grpSpPr>
          <a:xfrm>
            <a:off x="11298775" y="2448000"/>
            <a:ext cx="520037" cy="539885"/>
            <a:chOff x="11539963" y="2448000"/>
            <a:chExt cx="520037" cy="539885"/>
          </a:xfrm>
        </p:grpSpPr>
        <p:sp>
          <p:nvSpPr>
            <p:cNvPr id="7" name="Rectangle 6">
              <a:extLst>
                <a:ext uri="{FF2B5EF4-FFF2-40B4-BE49-F238E27FC236}">
                  <a16:creationId xmlns:a16="http://schemas.microsoft.com/office/drawing/2014/main" id="{64FF6998-F1DA-4BFE-9B1E-7CEB8F819D46}"/>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Graphic 7" descr="Cloud with solid fill">
              <a:extLst>
                <a:ext uri="{FF2B5EF4-FFF2-40B4-BE49-F238E27FC236}">
                  <a16:creationId xmlns:a16="http://schemas.microsoft.com/office/drawing/2014/main" id="{E303DC0C-B65C-4152-87E2-DC984E50A2D7}"/>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 t="15731" r="-1"/>
            <a:stretch/>
          </p:blipFill>
          <p:spPr>
            <a:xfrm flipH="1">
              <a:off x="11649303" y="2454460"/>
              <a:ext cx="376509" cy="317280"/>
            </a:xfrm>
            <a:prstGeom prst="rect">
              <a:avLst/>
            </a:prstGeom>
          </p:spPr>
        </p:pic>
        <p:pic>
          <p:nvPicPr>
            <p:cNvPr id="9" name="Graphic 8" descr="Factory with solid fill">
              <a:extLst>
                <a:ext uri="{FF2B5EF4-FFF2-40B4-BE49-F238E27FC236}">
                  <a16:creationId xmlns:a16="http://schemas.microsoft.com/office/drawing/2014/main" id="{A5A4C8B3-AD4A-4416-9EF3-579416BCC8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39963" y="2599200"/>
              <a:ext cx="388685" cy="388685"/>
            </a:xfrm>
            <a:prstGeom prst="rect">
              <a:avLst/>
            </a:prstGeom>
          </p:spPr>
        </p:pic>
      </p:grpSp>
      <p:grpSp>
        <p:nvGrpSpPr>
          <p:cNvPr id="10" name="Group 9">
            <a:extLst>
              <a:ext uri="{FF2B5EF4-FFF2-40B4-BE49-F238E27FC236}">
                <a16:creationId xmlns:a16="http://schemas.microsoft.com/office/drawing/2014/main" id="{9651BEA5-847F-4424-9867-BB7BEB4FAAB5}"/>
              </a:ext>
            </a:extLst>
          </p:cNvPr>
          <p:cNvGrpSpPr/>
          <p:nvPr/>
        </p:nvGrpSpPr>
        <p:grpSpPr>
          <a:xfrm>
            <a:off x="11314812" y="1440000"/>
            <a:ext cx="504000" cy="504000"/>
            <a:chOff x="11556000" y="1440000"/>
            <a:chExt cx="504000" cy="504000"/>
          </a:xfrm>
        </p:grpSpPr>
        <p:sp>
          <p:nvSpPr>
            <p:cNvPr id="11" name="Rectangle 10">
              <a:extLst>
                <a:ext uri="{FF2B5EF4-FFF2-40B4-BE49-F238E27FC236}">
                  <a16:creationId xmlns:a16="http://schemas.microsoft.com/office/drawing/2014/main" id="{AF8627D4-7BA4-474C-9B5F-22C6FC53E628}"/>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Graphic 11" descr="High temperature outline">
              <a:extLst>
                <a:ext uri="{FF2B5EF4-FFF2-40B4-BE49-F238E27FC236}">
                  <a16:creationId xmlns:a16="http://schemas.microsoft.com/office/drawing/2014/main" id="{2029D63A-0A0E-4777-883F-A540E608D7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81200" y="1474011"/>
              <a:ext cx="451927" cy="451927"/>
            </a:xfrm>
            <a:prstGeom prst="rect">
              <a:avLst/>
            </a:prstGeom>
          </p:spPr>
        </p:pic>
      </p:grpSp>
      <p:grpSp>
        <p:nvGrpSpPr>
          <p:cNvPr id="15" name="Group 14">
            <a:extLst>
              <a:ext uri="{FF2B5EF4-FFF2-40B4-BE49-F238E27FC236}">
                <a16:creationId xmlns:a16="http://schemas.microsoft.com/office/drawing/2014/main" id="{61826FA8-BB18-4DA4-BE90-9989860E2346}"/>
              </a:ext>
            </a:extLst>
          </p:cNvPr>
          <p:cNvGrpSpPr/>
          <p:nvPr/>
        </p:nvGrpSpPr>
        <p:grpSpPr>
          <a:xfrm>
            <a:off x="11314812" y="5472000"/>
            <a:ext cx="504000" cy="525693"/>
            <a:chOff x="11556000" y="5472000"/>
            <a:chExt cx="504000" cy="525693"/>
          </a:xfrm>
        </p:grpSpPr>
        <p:sp>
          <p:nvSpPr>
            <p:cNvPr id="16" name="Rectangle 15">
              <a:extLst>
                <a:ext uri="{FF2B5EF4-FFF2-40B4-BE49-F238E27FC236}">
                  <a16:creationId xmlns:a16="http://schemas.microsoft.com/office/drawing/2014/main" id="{49F03F6B-48C4-4AA8-827E-4737E8B98546}"/>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7" name="Graphic 16" descr="Sloth with solid fill">
              <a:extLst>
                <a:ext uri="{FF2B5EF4-FFF2-40B4-BE49-F238E27FC236}">
                  <a16:creationId xmlns:a16="http://schemas.microsoft.com/office/drawing/2014/main" id="{64C5E9C9-9AD7-44A4-B4A3-4EAD183DBC7D}"/>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r="5823"/>
            <a:stretch/>
          </p:blipFill>
          <p:spPr bwMode="auto">
            <a:xfrm>
              <a:off x="11565364" y="5476296"/>
              <a:ext cx="491038" cy="521397"/>
            </a:xfrm>
            <a:prstGeom prst="rect">
              <a:avLst/>
            </a:prstGeom>
          </p:spPr>
        </p:pic>
      </p:grpSp>
      <p:grpSp>
        <p:nvGrpSpPr>
          <p:cNvPr id="18" name="Group 17">
            <a:extLst>
              <a:ext uri="{FF2B5EF4-FFF2-40B4-BE49-F238E27FC236}">
                <a16:creationId xmlns:a16="http://schemas.microsoft.com/office/drawing/2014/main" id="{130E3ABB-6BAD-4D79-840D-4E70B031F4F7}"/>
              </a:ext>
            </a:extLst>
          </p:cNvPr>
          <p:cNvGrpSpPr/>
          <p:nvPr/>
        </p:nvGrpSpPr>
        <p:grpSpPr>
          <a:xfrm>
            <a:off x="11297188" y="3960000"/>
            <a:ext cx="523638" cy="523638"/>
            <a:chOff x="11538376" y="3960000"/>
            <a:chExt cx="523638" cy="523638"/>
          </a:xfrm>
        </p:grpSpPr>
        <p:sp>
          <p:nvSpPr>
            <p:cNvPr id="19" name="Rectangle 18">
              <a:extLst>
                <a:ext uri="{FF2B5EF4-FFF2-40B4-BE49-F238E27FC236}">
                  <a16:creationId xmlns:a16="http://schemas.microsoft.com/office/drawing/2014/main" id="{6F842956-EC4F-4310-9786-D1A8B3AA4309}"/>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Watering pot with solid fill">
              <a:extLst>
                <a:ext uri="{FF2B5EF4-FFF2-40B4-BE49-F238E27FC236}">
                  <a16:creationId xmlns:a16="http://schemas.microsoft.com/office/drawing/2014/main" id="{0275F036-B211-4A4D-AF93-66156211EB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bwMode="auto">
            <a:xfrm>
              <a:off x="11538376" y="3960000"/>
              <a:ext cx="523638" cy="523638"/>
            </a:xfrm>
            <a:prstGeom prst="rect">
              <a:avLst/>
            </a:prstGeom>
          </p:spPr>
        </p:pic>
      </p:grpSp>
      <p:grpSp>
        <p:nvGrpSpPr>
          <p:cNvPr id="21" name="Group 20">
            <a:extLst>
              <a:ext uri="{FF2B5EF4-FFF2-40B4-BE49-F238E27FC236}">
                <a16:creationId xmlns:a16="http://schemas.microsoft.com/office/drawing/2014/main" id="{E17F1DA6-8863-4BD5-AFE6-36545FC8FCAA}"/>
              </a:ext>
            </a:extLst>
          </p:cNvPr>
          <p:cNvGrpSpPr/>
          <p:nvPr/>
        </p:nvGrpSpPr>
        <p:grpSpPr>
          <a:xfrm>
            <a:off x="11314812" y="1944000"/>
            <a:ext cx="504000" cy="512002"/>
            <a:chOff x="11556000" y="1944000"/>
            <a:chExt cx="504000" cy="512002"/>
          </a:xfrm>
        </p:grpSpPr>
        <p:sp>
          <p:nvSpPr>
            <p:cNvPr id="22" name="Rectangle 21">
              <a:extLst>
                <a:ext uri="{FF2B5EF4-FFF2-40B4-BE49-F238E27FC236}">
                  <a16:creationId xmlns:a16="http://schemas.microsoft.com/office/drawing/2014/main" id="{80AE43D8-DE1C-4190-8362-7BDC30A29CF2}"/>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88819D6E-B4B5-4676-9CC0-8428E60DDE2B}"/>
                </a:ext>
              </a:extLst>
            </p:cNvPr>
            <p:cNvGrpSpPr/>
            <p:nvPr/>
          </p:nvGrpSpPr>
          <p:grpSpPr>
            <a:xfrm>
              <a:off x="11620157" y="1961546"/>
              <a:ext cx="353115" cy="494456"/>
              <a:chOff x="11647541" y="2425234"/>
              <a:chExt cx="353115" cy="494456"/>
            </a:xfrm>
          </p:grpSpPr>
          <p:pic>
            <p:nvPicPr>
              <p:cNvPr id="24" name="Graphic 23" descr="Graffiti Spray with solid fill">
                <a:extLst>
                  <a:ext uri="{FF2B5EF4-FFF2-40B4-BE49-F238E27FC236}">
                    <a16:creationId xmlns:a16="http://schemas.microsoft.com/office/drawing/2014/main" id="{C3B70993-F27D-41AD-84B3-4D81386F2369}"/>
                  </a:ext>
                </a:extLst>
              </p:cNvPr>
              <p:cNvPicPr>
                <a:picLocks noChangeAspect="1"/>
              </p:cNvPicPr>
              <p:nvPr/>
            </p:nvPicPr>
            <p:blipFill>
              <a:blip r:embed="rId17">
                <a:extLst>
                  <a:ext uri="{96DAC541-7B7A-43D3-8B79-37D633B846F1}">
                    <asvg:svgBlip xmlns:asvg="http://schemas.microsoft.com/office/drawing/2016/SVG/main" r:embed="rId18"/>
                  </a:ext>
                </a:extLst>
              </a:blip>
              <a:srcRect l="1" r="30556"/>
              <a:stretch/>
            </p:blipFill>
            <p:spPr>
              <a:xfrm>
                <a:off x="11647541" y="2425234"/>
                <a:ext cx="343368" cy="494456"/>
              </a:xfrm>
              <a:prstGeom prst="rect">
                <a:avLst/>
              </a:prstGeom>
            </p:spPr>
          </p:pic>
          <p:sp>
            <p:nvSpPr>
              <p:cNvPr id="25" name="Rectangle 24">
                <a:extLst>
                  <a:ext uri="{FF2B5EF4-FFF2-40B4-BE49-F238E27FC236}">
                    <a16:creationId xmlns:a16="http://schemas.microsoft.com/office/drawing/2014/main" id="{E0C7F145-00C3-4C44-A4BC-8B3D38B40A29}"/>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F0E4A6DD-D027-44FD-8A7D-2DCAF30CC78E}"/>
              </a:ext>
            </a:extLst>
          </p:cNvPr>
          <p:cNvGrpSpPr/>
          <p:nvPr/>
        </p:nvGrpSpPr>
        <p:grpSpPr>
          <a:xfrm>
            <a:off x="11285911" y="4968000"/>
            <a:ext cx="557255" cy="509485"/>
            <a:chOff x="11527099" y="4968000"/>
            <a:chExt cx="557255" cy="509485"/>
          </a:xfrm>
        </p:grpSpPr>
        <p:sp>
          <p:nvSpPr>
            <p:cNvPr id="27" name="Rectangle 26">
              <a:extLst>
                <a:ext uri="{FF2B5EF4-FFF2-40B4-BE49-F238E27FC236}">
                  <a16:creationId xmlns:a16="http://schemas.microsoft.com/office/drawing/2014/main" id="{8BABDCEC-8E1A-4463-8682-D5FF0EE11E85}"/>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7F46CFB0-EFD1-4C38-A09B-42B56191A56A}"/>
                </a:ext>
              </a:extLst>
            </p:cNvPr>
            <p:cNvGrpSpPr/>
            <p:nvPr/>
          </p:nvGrpSpPr>
          <p:grpSpPr>
            <a:xfrm>
              <a:off x="11527099" y="4971600"/>
              <a:ext cx="557255" cy="505885"/>
              <a:chOff x="11565208" y="2917737"/>
              <a:chExt cx="557255" cy="505885"/>
            </a:xfrm>
          </p:grpSpPr>
          <p:pic>
            <p:nvPicPr>
              <p:cNvPr id="29" name="Graphic 28" descr="Agriculture with solid fill">
                <a:extLst>
                  <a:ext uri="{FF2B5EF4-FFF2-40B4-BE49-F238E27FC236}">
                    <a16:creationId xmlns:a16="http://schemas.microsoft.com/office/drawing/2014/main" id="{22DF146E-3F56-4AE5-ACEA-4E0E0D6101FA}"/>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t="29071"/>
              <a:stretch/>
            </p:blipFill>
            <p:spPr>
              <a:xfrm>
                <a:off x="11582164" y="2919285"/>
                <a:ext cx="540299" cy="383232"/>
              </a:xfrm>
              <a:prstGeom prst="rect">
                <a:avLst/>
              </a:prstGeom>
            </p:spPr>
          </p:pic>
          <p:pic>
            <p:nvPicPr>
              <p:cNvPr id="30" name="Graphic 29" descr="Waterfall scene with solid fill">
                <a:extLst>
                  <a:ext uri="{FF2B5EF4-FFF2-40B4-BE49-F238E27FC236}">
                    <a16:creationId xmlns:a16="http://schemas.microsoft.com/office/drawing/2014/main" id="{7C8068EA-C84D-4AEB-8993-23EB35183289}"/>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t="69146" r="7899"/>
              <a:stretch/>
            </p:blipFill>
            <p:spPr>
              <a:xfrm>
                <a:off x="11565208" y="3245098"/>
                <a:ext cx="532901" cy="178524"/>
              </a:xfrm>
              <a:prstGeom prst="rect">
                <a:avLst/>
              </a:prstGeom>
            </p:spPr>
          </p:pic>
          <p:sp>
            <p:nvSpPr>
              <p:cNvPr id="31" name="Rectangle 30">
                <a:extLst>
                  <a:ext uri="{FF2B5EF4-FFF2-40B4-BE49-F238E27FC236}">
                    <a16:creationId xmlns:a16="http://schemas.microsoft.com/office/drawing/2014/main" id="{2EDD1B59-AA32-461B-AEA9-6AB6393E612B}"/>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32" name="Graphic 31" descr="Farm scene with solid fill">
            <a:extLst>
              <a:ext uri="{FF2B5EF4-FFF2-40B4-BE49-F238E27FC236}">
                <a16:creationId xmlns:a16="http://schemas.microsoft.com/office/drawing/2014/main" id="{5B192EFF-FF5F-4F15-AE4D-19CD3D65E5E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bwMode="auto">
          <a:xfrm>
            <a:off x="11465594" y="4581128"/>
            <a:ext cx="368421" cy="368421"/>
          </a:xfrm>
          <a:prstGeom prst="rect">
            <a:avLst/>
          </a:prstGeom>
        </p:spPr>
      </p:pic>
      <p:sp>
        <p:nvSpPr>
          <p:cNvPr id="33" name="Oval 32">
            <a:extLst>
              <a:ext uri="{FF2B5EF4-FFF2-40B4-BE49-F238E27FC236}">
                <a16:creationId xmlns:a16="http://schemas.microsoft.com/office/drawing/2014/main" id="{8999CD97-4385-4D78-807F-0E265E7E653B}"/>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a:extLst>
              <a:ext uri="{FF2B5EF4-FFF2-40B4-BE49-F238E27FC236}">
                <a16:creationId xmlns:a16="http://schemas.microsoft.com/office/drawing/2014/main" id="{9639D287-E9E3-459F-B3C8-55F9A118EEF1}"/>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8287B301-3A8D-4E82-B946-F54A1B3DEDCD}"/>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DF07993C-D7EE-4CA0-B336-448141F2BECB}"/>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Crops with solid fill">
            <a:extLst>
              <a:ext uri="{FF2B5EF4-FFF2-40B4-BE49-F238E27FC236}">
                <a16:creationId xmlns:a16="http://schemas.microsoft.com/office/drawing/2014/main" id="{D56776EF-258C-4FD1-8B3B-BE41A0967BF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bwMode="auto">
          <a:xfrm>
            <a:off x="11312798" y="4693351"/>
            <a:ext cx="247817" cy="247817"/>
          </a:xfrm>
          <a:prstGeom prst="rect">
            <a:avLst/>
          </a:prstGeom>
        </p:spPr>
      </p:pic>
      <p:grpSp>
        <p:nvGrpSpPr>
          <p:cNvPr id="38" name="Group 37">
            <a:extLst>
              <a:ext uri="{FF2B5EF4-FFF2-40B4-BE49-F238E27FC236}">
                <a16:creationId xmlns:a16="http://schemas.microsoft.com/office/drawing/2014/main" id="{C6FE6273-943C-4064-A975-9663D7E4BA39}"/>
              </a:ext>
            </a:extLst>
          </p:cNvPr>
          <p:cNvGrpSpPr/>
          <p:nvPr/>
        </p:nvGrpSpPr>
        <p:grpSpPr>
          <a:xfrm>
            <a:off x="11298853" y="2952000"/>
            <a:ext cx="535917" cy="546163"/>
            <a:chOff x="11540041" y="2952000"/>
            <a:chExt cx="535917" cy="546163"/>
          </a:xfrm>
        </p:grpSpPr>
        <p:sp>
          <p:nvSpPr>
            <p:cNvPr id="39" name="Rectangle 38">
              <a:extLst>
                <a:ext uri="{FF2B5EF4-FFF2-40B4-BE49-F238E27FC236}">
                  <a16:creationId xmlns:a16="http://schemas.microsoft.com/office/drawing/2014/main" id="{432E678C-D7A0-4ED0-B213-6DDDB950D54D}"/>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Antarctica with solid fill">
              <a:extLst>
                <a:ext uri="{FF2B5EF4-FFF2-40B4-BE49-F238E27FC236}">
                  <a16:creationId xmlns:a16="http://schemas.microsoft.com/office/drawing/2014/main" id="{A6F3F27E-87C3-4F3B-9C63-4EDAFBAEC07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540041" y="2962246"/>
              <a:ext cx="535917" cy="535917"/>
            </a:xfrm>
            <a:prstGeom prst="rect">
              <a:avLst/>
            </a:prstGeom>
          </p:spPr>
        </p:pic>
        <p:sp>
          <p:nvSpPr>
            <p:cNvPr id="41" name="Oval 40">
              <a:extLst>
                <a:ext uri="{FF2B5EF4-FFF2-40B4-BE49-F238E27FC236}">
                  <a16:creationId xmlns:a16="http://schemas.microsoft.com/office/drawing/2014/main" id="{C3CD4DDE-E050-4D34-8B2A-10B8981C7C86}"/>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0DBC2BF2-DC29-457B-9893-C8D137E87D95}"/>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43" name="Group 42">
            <a:extLst>
              <a:ext uri="{FF2B5EF4-FFF2-40B4-BE49-F238E27FC236}">
                <a16:creationId xmlns:a16="http://schemas.microsoft.com/office/drawing/2014/main" id="{AF3B27FB-3E67-40C7-BDA7-D523E26E7AAE}"/>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A7506966-025E-43D8-8353-94E012D63727}"/>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Wave with solid fill">
              <a:extLst>
                <a:ext uri="{FF2B5EF4-FFF2-40B4-BE49-F238E27FC236}">
                  <a16:creationId xmlns:a16="http://schemas.microsoft.com/office/drawing/2014/main" id="{BACD3B59-86DA-411C-B01D-52F794681769}"/>
                </a:ext>
              </a:extLst>
            </p:cNvPr>
            <p:cNvPicPr>
              <a:picLocks noChangeAspect="1"/>
            </p:cNvPicPr>
            <p:nvPr/>
          </p:nvPicPr>
          <p:blipFill rotWithShape="1">
            <a:blip r:embed="rId29">
              <a:extLst>
                <a:ext uri="{96DAC541-7B7A-43D3-8B79-37D633B846F1}">
                  <asvg:svgBlip xmlns:asvg="http://schemas.microsoft.com/office/drawing/2016/SVG/main" r:embed="rId30"/>
                </a:ext>
              </a:extLst>
            </a:blip>
            <a:srcRect b="15492"/>
            <a:stretch/>
          </p:blipFill>
          <p:spPr>
            <a:xfrm>
              <a:off x="11521764" y="3466800"/>
              <a:ext cx="576346" cy="487059"/>
            </a:xfrm>
            <a:prstGeom prst="rect">
              <a:avLst/>
            </a:prstGeom>
          </p:spPr>
        </p:pic>
        <p:sp>
          <p:nvSpPr>
            <p:cNvPr id="46" name="TextBox 45">
              <a:extLst>
                <a:ext uri="{FF2B5EF4-FFF2-40B4-BE49-F238E27FC236}">
                  <a16:creationId xmlns:a16="http://schemas.microsoft.com/office/drawing/2014/main" id="{9626BBD1-69E7-4246-AD7A-9EAA7398FC92}"/>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47" name="Rectangle 46">
            <a:extLst>
              <a:ext uri="{FF2B5EF4-FFF2-40B4-BE49-F238E27FC236}">
                <a16:creationId xmlns:a16="http://schemas.microsoft.com/office/drawing/2014/main" id="{E7A8A14C-85D6-42BF-97C8-A3172704F76D}"/>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31" action="ppaction://hlinksldjump"/>
            <a:extLst>
              <a:ext uri="{FF2B5EF4-FFF2-40B4-BE49-F238E27FC236}">
                <a16:creationId xmlns:a16="http://schemas.microsoft.com/office/drawing/2014/main" id="{DFCAC063-C6AE-4783-B872-9030848B43FC}"/>
              </a:ext>
            </a:extLst>
          </p:cNvPr>
          <p:cNvSpPr/>
          <p:nvPr/>
        </p:nvSpPr>
        <p:spPr bwMode="auto">
          <a:xfrm>
            <a:off x="11304000" y="144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32" action="ppaction://hlinksldjump"/>
            <a:extLst>
              <a:ext uri="{FF2B5EF4-FFF2-40B4-BE49-F238E27FC236}">
                <a16:creationId xmlns:a16="http://schemas.microsoft.com/office/drawing/2014/main" id="{0497E6E6-93C5-4A72-A166-2634D181C904}"/>
              </a:ext>
            </a:extLst>
          </p:cNvPr>
          <p:cNvSpPr/>
          <p:nvPr/>
        </p:nvSpPr>
        <p:spPr bwMode="auto">
          <a:xfrm>
            <a:off x="11304000" y="194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hlinkClick r:id="rId33" action="ppaction://hlinksldjump"/>
            <a:extLst>
              <a:ext uri="{FF2B5EF4-FFF2-40B4-BE49-F238E27FC236}">
                <a16:creationId xmlns:a16="http://schemas.microsoft.com/office/drawing/2014/main" id="{65EA934D-C464-4EF2-B316-58F0812AF92B}"/>
              </a:ext>
            </a:extLst>
          </p:cNvPr>
          <p:cNvSpPr/>
          <p:nvPr/>
        </p:nvSpPr>
        <p:spPr bwMode="auto">
          <a:xfrm>
            <a:off x="11304000" y="295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hlinkClick r:id="rId34" action="ppaction://hlinksldjump"/>
            <a:extLst>
              <a:ext uri="{FF2B5EF4-FFF2-40B4-BE49-F238E27FC236}">
                <a16:creationId xmlns:a16="http://schemas.microsoft.com/office/drawing/2014/main" id="{5713BEDD-E82B-4509-BB40-3937E7F0CC39}"/>
              </a:ext>
            </a:extLst>
          </p:cNvPr>
          <p:cNvSpPr/>
          <p:nvPr/>
        </p:nvSpPr>
        <p:spPr bwMode="auto">
          <a:xfrm>
            <a:off x="11304000" y="3456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35" action="ppaction://hlinksldjump"/>
            <a:extLst>
              <a:ext uri="{FF2B5EF4-FFF2-40B4-BE49-F238E27FC236}">
                <a16:creationId xmlns:a16="http://schemas.microsoft.com/office/drawing/2014/main" id="{5F65FB9C-B9E1-4188-8B99-3EE5DDF4F996}"/>
              </a:ext>
            </a:extLst>
          </p:cNvPr>
          <p:cNvSpPr/>
          <p:nvPr/>
        </p:nvSpPr>
        <p:spPr bwMode="auto">
          <a:xfrm>
            <a:off x="11304000" y="396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36" action="ppaction://hlinksldjump"/>
            <a:extLst>
              <a:ext uri="{FF2B5EF4-FFF2-40B4-BE49-F238E27FC236}">
                <a16:creationId xmlns:a16="http://schemas.microsoft.com/office/drawing/2014/main" id="{304B5438-F86E-41E9-A615-623D94B7A57F}"/>
              </a:ext>
            </a:extLst>
          </p:cNvPr>
          <p:cNvSpPr/>
          <p:nvPr/>
        </p:nvSpPr>
        <p:spPr bwMode="auto">
          <a:xfrm>
            <a:off x="11304000" y="446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37" action="ppaction://hlinksldjump"/>
            <a:extLst>
              <a:ext uri="{FF2B5EF4-FFF2-40B4-BE49-F238E27FC236}">
                <a16:creationId xmlns:a16="http://schemas.microsoft.com/office/drawing/2014/main" id="{8DABC289-256A-4558-91C9-D024548184F7}"/>
              </a:ext>
            </a:extLst>
          </p:cNvPr>
          <p:cNvSpPr/>
          <p:nvPr/>
        </p:nvSpPr>
        <p:spPr bwMode="auto">
          <a:xfrm>
            <a:off x="11304000" y="496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38" action="ppaction://hlinksldjump"/>
            <a:extLst>
              <a:ext uri="{FF2B5EF4-FFF2-40B4-BE49-F238E27FC236}">
                <a16:creationId xmlns:a16="http://schemas.microsoft.com/office/drawing/2014/main" id="{D77DB5AE-05C8-4A84-ACAC-AD19EFF7C68D}"/>
              </a:ext>
            </a:extLst>
          </p:cNvPr>
          <p:cNvSpPr/>
          <p:nvPr/>
        </p:nvSpPr>
        <p:spPr bwMode="auto">
          <a:xfrm>
            <a:off x="11304000" y="547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C05C7A77-90AC-487F-A19A-79DD85F75FAD}"/>
              </a:ext>
            </a:extLst>
          </p:cNvPr>
          <p:cNvSpPr/>
          <p:nvPr/>
        </p:nvSpPr>
        <p:spPr bwMode="auto">
          <a:xfrm>
            <a:off x="384000" y="4077072"/>
            <a:ext cx="10536536" cy="1898927"/>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4B663087-3AA8-46C3-BA6F-FE61B118FADC}"/>
              </a:ext>
            </a:extLst>
          </p:cNvPr>
          <p:cNvSpPr txBox="1"/>
          <p:nvPr/>
        </p:nvSpPr>
        <p:spPr bwMode="auto">
          <a:xfrm>
            <a:off x="381986" y="4168753"/>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71" name="TextBox 70">
            <a:extLst>
              <a:ext uri="{FF2B5EF4-FFF2-40B4-BE49-F238E27FC236}">
                <a16:creationId xmlns:a16="http://schemas.microsoft.com/office/drawing/2014/main" id="{9EAE9CCD-F80A-4BCC-AA47-25445A0F5144}"/>
              </a:ext>
            </a:extLst>
          </p:cNvPr>
          <p:cNvSpPr txBox="1"/>
          <p:nvPr/>
        </p:nvSpPr>
        <p:spPr bwMode="auto">
          <a:xfrm>
            <a:off x="381986" y="4643844"/>
            <a:ext cx="10536536" cy="1200329"/>
          </a:xfrm>
          <a:prstGeom prst="rect">
            <a:avLst/>
          </a:prstGeom>
          <a:noFill/>
        </p:spPr>
        <p:txBody>
          <a:bodyPr wrap="square" rtlCol="0">
            <a:spAutoFit/>
          </a:bodyPr>
          <a:lstStyle/>
          <a:p>
            <a:pPr algn="just"/>
            <a:r>
              <a:rPr lang="en-GB" dirty="0">
                <a:solidFill>
                  <a:schemeClr val="tx2"/>
                </a:solidFill>
              </a:rPr>
              <a:t>The book ‘Silent Spring’ by Rachel Carson documents the negative affect of pesticides, motivated by the death of birds after exposure to these novel entities. The bioaccumulation of chemicals in species can effect the food chain. Microplastics are the subject of intense scrutiny as we try to understand their effect on our health. The risks of novel entities are diverse.</a:t>
            </a:r>
          </a:p>
        </p:txBody>
      </p:sp>
      <p:sp>
        <p:nvSpPr>
          <p:cNvPr id="2" name="TextBox 1">
            <a:extLst>
              <a:ext uri="{FF2B5EF4-FFF2-40B4-BE49-F238E27FC236}">
                <a16:creationId xmlns:a16="http://schemas.microsoft.com/office/drawing/2014/main" id="{F4FB15A4-FE73-8B69-2C26-1A0516AB4A6D}"/>
              </a:ext>
            </a:extLst>
          </p:cNvPr>
          <p:cNvSpPr txBox="1"/>
          <p:nvPr/>
        </p:nvSpPr>
        <p:spPr bwMode="auto">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3" name="Group 2">
            <a:extLst>
              <a:ext uri="{FF2B5EF4-FFF2-40B4-BE49-F238E27FC236}">
                <a16:creationId xmlns:a16="http://schemas.microsoft.com/office/drawing/2014/main" id="{982EF90B-D52D-9C19-CAE5-9515CBFA7B0B}"/>
              </a:ext>
            </a:extLst>
          </p:cNvPr>
          <p:cNvGrpSpPr/>
          <p:nvPr/>
        </p:nvGrpSpPr>
        <p:grpSpPr>
          <a:xfrm>
            <a:off x="11121426" y="19961"/>
            <a:ext cx="869718" cy="456711"/>
            <a:chOff x="4727848" y="3282632"/>
            <a:chExt cx="4392488" cy="2306609"/>
          </a:xfrm>
        </p:grpSpPr>
        <p:pic>
          <p:nvPicPr>
            <p:cNvPr id="50" name="Picture 49">
              <a:extLst>
                <a:ext uri="{FF2B5EF4-FFF2-40B4-BE49-F238E27FC236}">
                  <a16:creationId xmlns:a16="http://schemas.microsoft.com/office/drawing/2014/main" id="{177BD502-3E66-69AA-426D-A090CFD1564F}"/>
                </a:ext>
              </a:extLst>
            </p:cNvPr>
            <p:cNvPicPr>
              <a:picLocks noChangeAspect="1"/>
            </p:cNvPicPr>
            <p:nvPr/>
          </p:nvPicPr>
          <p:blipFill rotWithShape="1">
            <a:blip r:embed="rId39"/>
            <a:srcRect l="5380" t="51274" r="19066" b="2867"/>
            <a:stretch/>
          </p:blipFill>
          <p:spPr>
            <a:xfrm>
              <a:off x="4727848" y="3284984"/>
              <a:ext cx="4392488" cy="2304257"/>
            </a:xfrm>
            <a:prstGeom prst="rect">
              <a:avLst/>
            </a:prstGeom>
          </p:spPr>
        </p:pic>
        <p:sp>
          <p:nvSpPr>
            <p:cNvPr id="59" name="Oval 58">
              <a:extLst>
                <a:ext uri="{FF2B5EF4-FFF2-40B4-BE49-F238E27FC236}">
                  <a16:creationId xmlns:a16="http://schemas.microsoft.com/office/drawing/2014/main" id="{56158095-687D-8174-24D5-E696103A6ECD}"/>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8" name="Rectangle 77">
            <a:hlinkClick r:id="rId40" action="ppaction://hlinksldjump"/>
            <a:extLst>
              <a:ext uri="{FF2B5EF4-FFF2-40B4-BE49-F238E27FC236}">
                <a16:creationId xmlns:a16="http://schemas.microsoft.com/office/drawing/2014/main" id="{2D9E6EDF-303C-696D-9E3F-E1D14F85586B}"/>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491226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xt Placeholder 13">
            <a:extLst>
              <a:ext uri="{FF2B5EF4-FFF2-40B4-BE49-F238E27FC236}">
                <a16:creationId xmlns:a16="http://schemas.microsoft.com/office/drawing/2014/main" id="{6A1CD272-1C93-4C76-9E4B-22FE4AED7BCD}"/>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6" name="Oval 5">
            <a:extLst>
              <a:ext uri="{FF2B5EF4-FFF2-40B4-BE49-F238E27FC236}">
                <a16:creationId xmlns:a16="http://schemas.microsoft.com/office/drawing/2014/main" id="{51BF1F09-1E1D-46B8-8419-DCAAF4C741B4}"/>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2EDB5C0E-F8C2-470F-A418-C49A1763B096}"/>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29" name="Group 128">
            <a:extLst>
              <a:ext uri="{FF2B5EF4-FFF2-40B4-BE49-F238E27FC236}">
                <a16:creationId xmlns:a16="http://schemas.microsoft.com/office/drawing/2014/main" id="{16ED9A7B-5FD2-441C-97E0-FE48A5B1277C}"/>
              </a:ext>
            </a:extLst>
          </p:cNvPr>
          <p:cNvGrpSpPr/>
          <p:nvPr/>
        </p:nvGrpSpPr>
        <p:grpSpPr>
          <a:xfrm>
            <a:off x="11298775" y="2448000"/>
            <a:ext cx="520037" cy="539885"/>
            <a:chOff x="11539963" y="2448000"/>
            <a:chExt cx="520037" cy="539885"/>
          </a:xfrm>
        </p:grpSpPr>
        <p:sp>
          <p:nvSpPr>
            <p:cNvPr id="130" name="Rectangle 129">
              <a:extLst>
                <a:ext uri="{FF2B5EF4-FFF2-40B4-BE49-F238E27FC236}">
                  <a16:creationId xmlns:a16="http://schemas.microsoft.com/office/drawing/2014/main" id="{798489FC-2658-48E7-B83E-D23C5CC5E416}"/>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1" name="Graphic 130" descr="Cloud with solid fill">
              <a:extLst>
                <a:ext uri="{FF2B5EF4-FFF2-40B4-BE49-F238E27FC236}">
                  <a16:creationId xmlns:a16="http://schemas.microsoft.com/office/drawing/2014/main" id="{8E9437B6-E256-47A8-9B6E-BC6CC815AB1F}"/>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1" t="15731" r="-1"/>
            <a:stretch/>
          </p:blipFill>
          <p:spPr>
            <a:xfrm flipH="1">
              <a:off x="11649303" y="2454460"/>
              <a:ext cx="376509" cy="317280"/>
            </a:xfrm>
            <a:prstGeom prst="rect">
              <a:avLst/>
            </a:prstGeom>
          </p:spPr>
        </p:pic>
        <p:pic>
          <p:nvPicPr>
            <p:cNvPr id="132" name="Graphic 131" descr="Factory with solid fill">
              <a:extLst>
                <a:ext uri="{FF2B5EF4-FFF2-40B4-BE49-F238E27FC236}">
                  <a16:creationId xmlns:a16="http://schemas.microsoft.com/office/drawing/2014/main" id="{43712CD0-A6C6-4801-B2FE-1F47B9E0FFF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39963" y="2599200"/>
              <a:ext cx="388685" cy="388685"/>
            </a:xfrm>
            <a:prstGeom prst="rect">
              <a:avLst/>
            </a:prstGeom>
          </p:spPr>
        </p:pic>
      </p:grpSp>
      <p:grpSp>
        <p:nvGrpSpPr>
          <p:cNvPr id="133" name="Group 132">
            <a:extLst>
              <a:ext uri="{FF2B5EF4-FFF2-40B4-BE49-F238E27FC236}">
                <a16:creationId xmlns:a16="http://schemas.microsoft.com/office/drawing/2014/main" id="{70B6036C-E024-4F42-99E4-7FBBE62B1121}"/>
              </a:ext>
            </a:extLst>
          </p:cNvPr>
          <p:cNvGrpSpPr/>
          <p:nvPr/>
        </p:nvGrpSpPr>
        <p:grpSpPr>
          <a:xfrm>
            <a:off x="11314812" y="1440000"/>
            <a:ext cx="504000" cy="504000"/>
            <a:chOff x="11556000" y="1440000"/>
            <a:chExt cx="504000" cy="504000"/>
          </a:xfrm>
        </p:grpSpPr>
        <p:sp>
          <p:nvSpPr>
            <p:cNvPr id="134" name="Rectangle 133">
              <a:extLst>
                <a:ext uri="{FF2B5EF4-FFF2-40B4-BE49-F238E27FC236}">
                  <a16:creationId xmlns:a16="http://schemas.microsoft.com/office/drawing/2014/main" id="{5ACC177B-E8E7-439C-9069-1E7B204EEC39}"/>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5" name="Graphic 134" descr="High temperature outline">
              <a:extLst>
                <a:ext uri="{FF2B5EF4-FFF2-40B4-BE49-F238E27FC236}">
                  <a16:creationId xmlns:a16="http://schemas.microsoft.com/office/drawing/2014/main" id="{0395A2FD-53B5-42F6-B6BF-049BD15BE24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581200" y="1474011"/>
              <a:ext cx="451927" cy="451927"/>
            </a:xfrm>
            <a:prstGeom prst="rect">
              <a:avLst/>
            </a:prstGeom>
          </p:spPr>
        </p:pic>
      </p:grpSp>
      <p:grpSp>
        <p:nvGrpSpPr>
          <p:cNvPr id="136" name="Group 135">
            <a:extLst>
              <a:ext uri="{FF2B5EF4-FFF2-40B4-BE49-F238E27FC236}">
                <a16:creationId xmlns:a16="http://schemas.microsoft.com/office/drawing/2014/main" id="{638D98FC-8D76-451C-A512-3847E87DD49A}"/>
              </a:ext>
            </a:extLst>
          </p:cNvPr>
          <p:cNvGrpSpPr/>
          <p:nvPr/>
        </p:nvGrpSpPr>
        <p:grpSpPr>
          <a:xfrm>
            <a:off x="11314812" y="5472000"/>
            <a:ext cx="504000" cy="525693"/>
            <a:chOff x="11556000" y="5472000"/>
            <a:chExt cx="504000" cy="525693"/>
          </a:xfrm>
        </p:grpSpPr>
        <p:sp>
          <p:nvSpPr>
            <p:cNvPr id="137" name="Rectangle 136">
              <a:extLst>
                <a:ext uri="{FF2B5EF4-FFF2-40B4-BE49-F238E27FC236}">
                  <a16:creationId xmlns:a16="http://schemas.microsoft.com/office/drawing/2014/main" id="{68A69B4C-6906-4ECD-AB78-D2C3BADECFAA}"/>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8" name="Graphic 137" descr="Sloth with solid fill">
              <a:extLst>
                <a:ext uri="{FF2B5EF4-FFF2-40B4-BE49-F238E27FC236}">
                  <a16:creationId xmlns:a16="http://schemas.microsoft.com/office/drawing/2014/main" id="{38CC9F9F-D710-457A-8F30-48BC3AE36600}"/>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r="5823"/>
            <a:stretch/>
          </p:blipFill>
          <p:spPr bwMode="auto">
            <a:xfrm>
              <a:off x="11565364" y="5476296"/>
              <a:ext cx="491038" cy="521397"/>
            </a:xfrm>
            <a:prstGeom prst="rect">
              <a:avLst/>
            </a:prstGeom>
          </p:spPr>
        </p:pic>
      </p:grpSp>
      <p:grpSp>
        <p:nvGrpSpPr>
          <p:cNvPr id="139" name="Group 138">
            <a:extLst>
              <a:ext uri="{FF2B5EF4-FFF2-40B4-BE49-F238E27FC236}">
                <a16:creationId xmlns:a16="http://schemas.microsoft.com/office/drawing/2014/main" id="{4EAD0F9A-4272-4DBA-B792-D7D165BE9AA8}"/>
              </a:ext>
            </a:extLst>
          </p:cNvPr>
          <p:cNvGrpSpPr/>
          <p:nvPr/>
        </p:nvGrpSpPr>
        <p:grpSpPr>
          <a:xfrm>
            <a:off x="11297188" y="3960000"/>
            <a:ext cx="523638" cy="523638"/>
            <a:chOff x="11538376" y="3960000"/>
            <a:chExt cx="523638" cy="523638"/>
          </a:xfrm>
        </p:grpSpPr>
        <p:sp>
          <p:nvSpPr>
            <p:cNvPr id="140" name="Rectangle 139">
              <a:extLst>
                <a:ext uri="{FF2B5EF4-FFF2-40B4-BE49-F238E27FC236}">
                  <a16:creationId xmlns:a16="http://schemas.microsoft.com/office/drawing/2014/main" id="{CA3E3250-0AD9-4EDA-9BEA-58C964329A2B}"/>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1" name="Graphic 140" descr="Watering pot with solid fill">
              <a:extLst>
                <a:ext uri="{FF2B5EF4-FFF2-40B4-BE49-F238E27FC236}">
                  <a16:creationId xmlns:a16="http://schemas.microsoft.com/office/drawing/2014/main" id="{40C9114B-96A5-437C-9D56-5D9DDB15A56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bwMode="auto">
            <a:xfrm>
              <a:off x="11538376" y="3960000"/>
              <a:ext cx="523638" cy="523638"/>
            </a:xfrm>
            <a:prstGeom prst="rect">
              <a:avLst/>
            </a:prstGeom>
          </p:spPr>
        </p:pic>
      </p:grpSp>
      <p:grpSp>
        <p:nvGrpSpPr>
          <p:cNvPr id="142" name="Group 141">
            <a:extLst>
              <a:ext uri="{FF2B5EF4-FFF2-40B4-BE49-F238E27FC236}">
                <a16:creationId xmlns:a16="http://schemas.microsoft.com/office/drawing/2014/main" id="{10D21859-E71E-4A9B-B2F7-AAE46E396EC9}"/>
              </a:ext>
            </a:extLst>
          </p:cNvPr>
          <p:cNvGrpSpPr/>
          <p:nvPr/>
        </p:nvGrpSpPr>
        <p:grpSpPr>
          <a:xfrm>
            <a:off x="11314812" y="1944000"/>
            <a:ext cx="504000" cy="512002"/>
            <a:chOff x="11556000" y="1944000"/>
            <a:chExt cx="504000" cy="512002"/>
          </a:xfrm>
        </p:grpSpPr>
        <p:sp>
          <p:nvSpPr>
            <p:cNvPr id="143" name="Rectangle 142">
              <a:extLst>
                <a:ext uri="{FF2B5EF4-FFF2-40B4-BE49-F238E27FC236}">
                  <a16:creationId xmlns:a16="http://schemas.microsoft.com/office/drawing/2014/main" id="{C265AA62-03DB-4C4E-8795-737CF01629F1}"/>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4" name="Group 143">
              <a:extLst>
                <a:ext uri="{FF2B5EF4-FFF2-40B4-BE49-F238E27FC236}">
                  <a16:creationId xmlns:a16="http://schemas.microsoft.com/office/drawing/2014/main" id="{DFE29AAA-83A3-4F74-903F-9672C0A16955}"/>
                </a:ext>
              </a:extLst>
            </p:cNvPr>
            <p:cNvGrpSpPr/>
            <p:nvPr/>
          </p:nvGrpSpPr>
          <p:grpSpPr>
            <a:xfrm>
              <a:off x="11620157" y="1961546"/>
              <a:ext cx="353115" cy="494456"/>
              <a:chOff x="11647541" y="2425234"/>
              <a:chExt cx="353115" cy="494456"/>
            </a:xfrm>
          </p:grpSpPr>
          <p:pic>
            <p:nvPicPr>
              <p:cNvPr id="145" name="Graphic 144" descr="Graffiti Spray with solid fill">
                <a:extLst>
                  <a:ext uri="{FF2B5EF4-FFF2-40B4-BE49-F238E27FC236}">
                    <a16:creationId xmlns:a16="http://schemas.microsoft.com/office/drawing/2014/main" id="{398FB10F-8F87-4DD1-96FA-288DA84FEA92}"/>
                  </a:ext>
                </a:extLst>
              </p:cNvPr>
              <p:cNvPicPr>
                <a:picLocks noChangeAspect="1"/>
              </p:cNvPicPr>
              <p:nvPr/>
            </p:nvPicPr>
            <p:blipFill>
              <a:blip r:embed="rId23">
                <a:extLst>
                  <a:ext uri="{96DAC541-7B7A-43D3-8B79-37D633B846F1}">
                    <asvg:svgBlip xmlns:asvg="http://schemas.microsoft.com/office/drawing/2016/SVG/main" r:embed="rId24"/>
                  </a:ext>
                </a:extLst>
              </a:blip>
              <a:srcRect l="1" r="30556"/>
              <a:stretch/>
            </p:blipFill>
            <p:spPr>
              <a:xfrm>
                <a:off x="11647541" y="2425234"/>
                <a:ext cx="343368" cy="494456"/>
              </a:xfrm>
              <a:prstGeom prst="rect">
                <a:avLst/>
              </a:prstGeom>
            </p:spPr>
          </p:pic>
          <p:sp>
            <p:nvSpPr>
              <p:cNvPr id="146" name="Rectangle 145">
                <a:extLst>
                  <a:ext uri="{FF2B5EF4-FFF2-40B4-BE49-F238E27FC236}">
                    <a16:creationId xmlns:a16="http://schemas.microsoft.com/office/drawing/2014/main" id="{C0E6DB1A-07E6-4FEA-AD1E-7C00DDC48F6E}"/>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7" name="Group 146">
            <a:extLst>
              <a:ext uri="{FF2B5EF4-FFF2-40B4-BE49-F238E27FC236}">
                <a16:creationId xmlns:a16="http://schemas.microsoft.com/office/drawing/2014/main" id="{3A4469F8-29A1-48FF-A9E2-533E8160E70E}"/>
              </a:ext>
            </a:extLst>
          </p:cNvPr>
          <p:cNvGrpSpPr/>
          <p:nvPr/>
        </p:nvGrpSpPr>
        <p:grpSpPr>
          <a:xfrm>
            <a:off x="11285911" y="4968000"/>
            <a:ext cx="557255" cy="509485"/>
            <a:chOff x="11527099" y="4968000"/>
            <a:chExt cx="557255" cy="509485"/>
          </a:xfrm>
        </p:grpSpPr>
        <p:sp>
          <p:nvSpPr>
            <p:cNvPr id="148" name="Rectangle 147">
              <a:extLst>
                <a:ext uri="{FF2B5EF4-FFF2-40B4-BE49-F238E27FC236}">
                  <a16:creationId xmlns:a16="http://schemas.microsoft.com/office/drawing/2014/main" id="{3CAC6786-8121-4EA2-8D42-A14210229876}"/>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49" name="Group 148">
              <a:extLst>
                <a:ext uri="{FF2B5EF4-FFF2-40B4-BE49-F238E27FC236}">
                  <a16:creationId xmlns:a16="http://schemas.microsoft.com/office/drawing/2014/main" id="{8E9063AB-23FC-4D58-9A2F-E20B99F597A0}"/>
                </a:ext>
              </a:extLst>
            </p:cNvPr>
            <p:cNvGrpSpPr/>
            <p:nvPr/>
          </p:nvGrpSpPr>
          <p:grpSpPr>
            <a:xfrm>
              <a:off x="11527099" y="4971600"/>
              <a:ext cx="557255" cy="505885"/>
              <a:chOff x="11565208" y="2917737"/>
              <a:chExt cx="557255" cy="505885"/>
            </a:xfrm>
          </p:grpSpPr>
          <p:pic>
            <p:nvPicPr>
              <p:cNvPr id="150" name="Graphic 149" descr="Agriculture with solid fill">
                <a:extLst>
                  <a:ext uri="{FF2B5EF4-FFF2-40B4-BE49-F238E27FC236}">
                    <a16:creationId xmlns:a16="http://schemas.microsoft.com/office/drawing/2014/main" id="{F9097B39-3D40-4EF2-86C0-97F53B515BB7}"/>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t="29071"/>
              <a:stretch/>
            </p:blipFill>
            <p:spPr>
              <a:xfrm>
                <a:off x="11582164" y="2919285"/>
                <a:ext cx="540299" cy="383232"/>
              </a:xfrm>
              <a:prstGeom prst="rect">
                <a:avLst/>
              </a:prstGeom>
            </p:spPr>
          </p:pic>
          <p:pic>
            <p:nvPicPr>
              <p:cNvPr id="151" name="Graphic 150" descr="Waterfall scene with solid fill">
                <a:extLst>
                  <a:ext uri="{FF2B5EF4-FFF2-40B4-BE49-F238E27FC236}">
                    <a16:creationId xmlns:a16="http://schemas.microsoft.com/office/drawing/2014/main" id="{08A79B25-93F1-4499-9A35-1332D08FFBF0}"/>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t="69146" r="7899"/>
              <a:stretch/>
            </p:blipFill>
            <p:spPr>
              <a:xfrm>
                <a:off x="11565208" y="3245098"/>
                <a:ext cx="532901" cy="178524"/>
              </a:xfrm>
              <a:prstGeom prst="rect">
                <a:avLst/>
              </a:prstGeom>
            </p:spPr>
          </p:pic>
          <p:sp>
            <p:nvSpPr>
              <p:cNvPr id="152" name="Rectangle 151">
                <a:extLst>
                  <a:ext uri="{FF2B5EF4-FFF2-40B4-BE49-F238E27FC236}">
                    <a16:creationId xmlns:a16="http://schemas.microsoft.com/office/drawing/2014/main" id="{E06EE4A0-0332-4799-A007-DFB4A67A2A5B}"/>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153" name="Graphic 152" descr="Farm scene with solid fill">
            <a:extLst>
              <a:ext uri="{FF2B5EF4-FFF2-40B4-BE49-F238E27FC236}">
                <a16:creationId xmlns:a16="http://schemas.microsoft.com/office/drawing/2014/main" id="{4FC7C150-7BE7-45D0-8CFF-FCA66389101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bwMode="auto">
          <a:xfrm>
            <a:off x="11465594" y="4581128"/>
            <a:ext cx="368421" cy="368421"/>
          </a:xfrm>
          <a:prstGeom prst="rect">
            <a:avLst/>
          </a:prstGeom>
        </p:spPr>
      </p:pic>
      <p:sp>
        <p:nvSpPr>
          <p:cNvPr id="154" name="Oval 153">
            <a:extLst>
              <a:ext uri="{FF2B5EF4-FFF2-40B4-BE49-F238E27FC236}">
                <a16:creationId xmlns:a16="http://schemas.microsoft.com/office/drawing/2014/main" id="{C1996C2F-5F76-4C8D-A4FA-ACAA30D4B466}"/>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ight Triangle 154">
            <a:extLst>
              <a:ext uri="{FF2B5EF4-FFF2-40B4-BE49-F238E27FC236}">
                <a16:creationId xmlns:a16="http://schemas.microsoft.com/office/drawing/2014/main" id="{5317DCAA-422F-4CCF-8B15-D258ABA6CE14}"/>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Isosceles Triangle 155">
            <a:extLst>
              <a:ext uri="{FF2B5EF4-FFF2-40B4-BE49-F238E27FC236}">
                <a16:creationId xmlns:a16="http://schemas.microsoft.com/office/drawing/2014/main" id="{2A575454-F46D-40F7-B93F-83C644D69EB3}"/>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2B29DF81-1816-4D89-8FFC-EE6710ABCB57}"/>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8" name="Graphic 157" descr="Crops with solid fill">
            <a:extLst>
              <a:ext uri="{FF2B5EF4-FFF2-40B4-BE49-F238E27FC236}">
                <a16:creationId xmlns:a16="http://schemas.microsoft.com/office/drawing/2014/main" id="{0F5A2B49-1B7B-48D8-8E7A-0C0A92FA0CD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bwMode="auto">
          <a:xfrm>
            <a:off x="11312798" y="4693351"/>
            <a:ext cx="247817" cy="247817"/>
          </a:xfrm>
          <a:prstGeom prst="rect">
            <a:avLst/>
          </a:prstGeom>
        </p:spPr>
      </p:pic>
      <p:grpSp>
        <p:nvGrpSpPr>
          <p:cNvPr id="164" name="Group 163">
            <a:extLst>
              <a:ext uri="{FF2B5EF4-FFF2-40B4-BE49-F238E27FC236}">
                <a16:creationId xmlns:a16="http://schemas.microsoft.com/office/drawing/2014/main" id="{86324522-0656-46C7-8089-F63DC17D9A71}"/>
              </a:ext>
            </a:extLst>
          </p:cNvPr>
          <p:cNvGrpSpPr/>
          <p:nvPr/>
        </p:nvGrpSpPr>
        <p:grpSpPr>
          <a:xfrm>
            <a:off x="11280576" y="3456000"/>
            <a:ext cx="576346" cy="504000"/>
            <a:chOff x="11521764" y="3456000"/>
            <a:chExt cx="576346" cy="504000"/>
          </a:xfrm>
        </p:grpSpPr>
        <p:sp>
          <p:nvSpPr>
            <p:cNvPr id="165" name="Rectangle 164">
              <a:extLst>
                <a:ext uri="{FF2B5EF4-FFF2-40B4-BE49-F238E27FC236}">
                  <a16:creationId xmlns:a16="http://schemas.microsoft.com/office/drawing/2014/main" id="{DE0DB8AF-C1B7-439F-AD44-816B9283DB0B}"/>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6" name="Graphic 165" descr="Wave with solid fill">
              <a:extLst>
                <a:ext uri="{FF2B5EF4-FFF2-40B4-BE49-F238E27FC236}">
                  <a16:creationId xmlns:a16="http://schemas.microsoft.com/office/drawing/2014/main" id="{8FC7077D-4EAC-41ED-8F66-748D1DBEDBD7}"/>
                </a:ext>
              </a:extLst>
            </p:cNvPr>
            <p:cNvPicPr>
              <a:picLocks noChangeAspect="1"/>
            </p:cNvPicPr>
            <p:nvPr/>
          </p:nvPicPr>
          <p:blipFill rotWithShape="1">
            <a:blip r:embed="rId33">
              <a:extLst>
                <a:ext uri="{96DAC541-7B7A-43D3-8B79-37D633B846F1}">
                  <asvg:svgBlip xmlns:asvg="http://schemas.microsoft.com/office/drawing/2016/SVG/main" r:embed="rId34"/>
                </a:ext>
              </a:extLst>
            </a:blip>
            <a:srcRect b="15492"/>
            <a:stretch/>
          </p:blipFill>
          <p:spPr>
            <a:xfrm>
              <a:off x="11521764" y="3466800"/>
              <a:ext cx="576346" cy="487059"/>
            </a:xfrm>
            <a:prstGeom prst="rect">
              <a:avLst/>
            </a:prstGeom>
          </p:spPr>
        </p:pic>
        <p:sp>
          <p:nvSpPr>
            <p:cNvPr id="167" name="TextBox 166">
              <a:extLst>
                <a:ext uri="{FF2B5EF4-FFF2-40B4-BE49-F238E27FC236}">
                  <a16:creationId xmlns:a16="http://schemas.microsoft.com/office/drawing/2014/main" id="{5EA95E28-C05A-43B6-AFC2-90C040C06C79}"/>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168" name="Rectangle 167">
            <a:extLst>
              <a:ext uri="{FF2B5EF4-FFF2-40B4-BE49-F238E27FC236}">
                <a16:creationId xmlns:a16="http://schemas.microsoft.com/office/drawing/2014/main" id="{DF90BFC4-6EAF-4895-B67B-89FCF6AE9772}"/>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6160F76-2CD9-42E7-89A2-D0E536753700}"/>
              </a:ext>
            </a:extLst>
          </p:cNvPr>
          <p:cNvSpPr/>
          <p:nvPr/>
        </p:nvSpPr>
        <p:spPr>
          <a:xfrm>
            <a:off x="11280577" y="1412776"/>
            <a:ext cx="576346" cy="15581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EF45CD2B-188C-4677-B725-59017E4C91A4}"/>
              </a:ext>
            </a:extLst>
          </p:cNvPr>
          <p:cNvSpPr/>
          <p:nvPr/>
        </p:nvSpPr>
        <p:spPr>
          <a:xfrm>
            <a:off x="11266820" y="3323311"/>
            <a:ext cx="576346" cy="26743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83663681-366C-419E-95A6-6D6D9BB012F4}"/>
              </a:ext>
            </a:extLst>
          </p:cNvPr>
          <p:cNvGrpSpPr/>
          <p:nvPr/>
        </p:nvGrpSpPr>
        <p:grpSpPr>
          <a:xfrm>
            <a:off x="11298853" y="2952000"/>
            <a:ext cx="535917" cy="546163"/>
            <a:chOff x="11540041" y="2952000"/>
            <a:chExt cx="535917" cy="546163"/>
          </a:xfrm>
        </p:grpSpPr>
        <p:sp>
          <p:nvSpPr>
            <p:cNvPr id="160" name="Rectangle 159">
              <a:extLst>
                <a:ext uri="{FF2B5EF4-FFF2-40B4-BE49-F238E27FC236}">
                  <a16:creationId xmlns:a16="http://schemas.microsoft.com/office/drawing/2014/main" id="{680DEB84-A7C5-4002-BAA1-2DEACF8C72CC}"/>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61" name="Graphic 160" descr="Antarctica with solid fill">
              <a:extLst>
                <a:ext uri="{FF2B5EF4-FFF2-40B4-BE49-F238E27FC236}">
                  <a16:creationId xmlns:a16="http://schemas.microsoft.com/office/drawing/2014/main" id="{44322B62-2EF8-4D27-9910-212E435143A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540041" y="2962246"/>
              <a:ext cx="535917" cy="535917"/>
            </a:xfrm>
            <a:prstGeom prst="rect">
              <a:avLst/>
            </a:prstGeom>
          </p:spPr>
        </p:pic>
        <p:sp>
          <p:nvSpPr>
            <p:cNvPr id="162" name="Oval 161">
              <a:extLst>
                <a:ext uri="{FF2B5EF4-FFF2-40B4-BE49-F238E27FC236}">
                  <a16:creationId xmlns:a16="http://schemas.microsoft.com/office/drawing/2014/main" id="{AE765B1E-8FC9-451C-B3B4-06DC15B88F81}"/>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TextBox 162">
              <a:extLst>
                <a:ext uri="{FF2B5EF4-FFF2-40B4-BE49-F238E27FC236}">
                  <a16:creationId xmlns:a16="http://schemas.microsoft.com/office/drawing/2014/main" id="{4BBC3D3E-2B0A-4A42-94E7-E5E6250F30EE}"/>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sp>
        <p:nvSpPr>
          <p:cNvPr id="3" name="Rectangle 2">
            <a:hlinkHover r:id="rId37" action="ppaction://hlinksldjump"/>
            <a:extLst>
              <a:ext uri="{FF2B5EF4-FFF2-40B4-BE49-F238E27FC236}">
                <a16:creationId xmlns:a16="http://schemas.microsoft.com/office/drawing/2014/main" id="{27C6B14C-A2B9-474C-9D17-665BCD7FC1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a:hlinkClick r:id="rId38" action="ppaction://hlinksldjump"/>
            <a:extLst>
              <a:ext uri="{FF2B5EF4-FFF2-40B4-BE49-F238E27FC236}">
                <a16:creationId xmlns:a16="http://schemas.microsoft.com/office/drawing/2014/main" id="{C9F1D123-1392-43AE-81D0-ECB120E217D1}"/>
              </a:ext>
            </a:extLst>
          </p:cNvPr>
          <p:cNvSpPr txBox="1"/>
          <p:nvPr/>
        </p:nvSpPr>
        <p:spPr>
          <a:xfrm>
            <a:off x="8665413" y="882081"/>
            <a:ext cx="769763" cy="323165"/>
          </a:xfrm>
          <a:prstGeom prst="rect">
            <a:avLst/>
          </a:prstGeom>
          <a:solidFill>
            <a:schemeClr val="bg1"/>
          </a:solidFill>
        </p:spPr>
        <p:txBody>
          <a:bodyPr wrap="none" rtlCol="0">
            <a:spAutoFit/>
          </a:bodyPr>
          <a:lstStyle/>
          <a:p>
            <a:r>
              <a:rPr lang="en-GB" sz="1500" dirty="0"/>
              <a:t>Ozone</a:t>
            </a:r>
          </a:p>
        </p:txBody>
      </p:sp>
      <p:pic>
        <p:nvPicPr>
          <p:cNvPr id="65" name="Graphic 64" descr="Magnifying glass with solid fill">
            <a:hlinkClick r:id="rId38" action="ppaction://hlinksldjump"/>
            <a:extLst>
              <a:ext uri="{FF2B5EF4-FFF2-40B4-BE49-F238E27FC236}">
                <a16:creationId xmlns:a16="http://schemas.microsoft.com/office/drawing/2014/main" id="{A6E5F81C-4A51-4DA4-A274-BB74BD51144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8098198" y="582141"/>
            <a:ext cx="900000" cy="900000"/>
          </a:xfrm>
          <a:prstGeom prst="rect">
            <a:avLst/>
          </a:prstGeom>
        </p:spPr>
      </p:pic>
      <p:sp>
        <p:nvSpPr>
          <p:cNvPr id="13" name="Oval 12">
            <a:hlinkClick r:id="rId38" action="ppaction://hlinksldjump"/>
            <a:extLst>
              <a:ext uri="{FF2B5EF4-FFF2-40B4-BE49-F238E27FC236}">
                <a16:creationId xmlns:a16="http://schemas.microsoft.com/office/drawing/2014/main" id="{3E8265E1-CCB1-4632-F7ED-019549F3B2BF}"/>
              </a:ext>
            </a:extLst>
          </p:cNvPr>
          <p:cNvSpPr/>
          <p:nvPr/>
        </p:nvSpPr>
        <p:spPr>
          <a:xfrm rot="363551">
            <a:off x="7742003" y="513544"/>
            <a:ext cx="1306055" cy="928621"/>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274522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B12E-B09F-1E8E-675E-B4C5668CDDB0}"/>
              </a:ext>
            </a:extLst>
          </p:cNvPr>
          <p:cNvSpPr>
            <a:spLocks noGrp="1"/>
          </p:cNvSpPr>
          <p:nvPr>
            <p:ph type="title"/>
          </p:nvPr>
        </p:nvSpPr>
        <p:spPr/>
        <p:txBody>
          <a:bodyPr/>
          <a:lstStyle/>
          <a:p>
            <a:r>
              <a:rPr lang="en-GB" dirty="0"/>
              <a:t>Sustainability defined</a:t>
            </a:r>
          </a:p>
        </p:txBody>
      </p:sp>
      <p:sp>
        <p:nvSpPr>
          <p:cNvPr id="3" name="Text Placeholder 2">
            <a:extLst>
              <a:ext uri="{FF2B5EF4-FFF2-40B4-BE49-F238E27FC236}">
                <a16:creationId xmlns:a16="http://schemas.microsoft.com/office/drawing/2014/main" id="{21426BC1-FBD4-9CDB-E17A-0869C052EC73}"/>
              </a:ext>
            </a:extLst>
          </p:cNvPr>
          <p:cNvSpPr>
            <a:spLocks noGrp="1"/>
          </p:cNvSpPr>
          <p:nvPr>
            <p:ph type="body" sz="quarter" idx="10"/>
          </p:nvPr>
        </p:nvSpPr>
        <p:spPr>
          <a:xfrm>
            <a:off x="357188" y="1454400"/>
            <a:ext cx="11690836" cy="4350864"/>
          </a:xfrm>
        </p:spPr>
        <p:txBody>
          <a:bodyPr/>
          <a:lstStyle/>
          <a:p>
            <a:pPr algn="just" rtl="0">
              <a:spcBef>
                <a:spcPts val="0"/>
              </a:spcBef>
              <a:spcAft>
                <a:spcPts val="1200"/>
              </a:spcAft>
            </a:pPr>
            <a:r>
              <a:rPr lang="en-GB" dirty="0"/>
              <a:t>The concept of </a:t>
            </a:r>
            <a:r>
              <a:rPr lang="en-GB" b="1" dirty="0">
                <a:solidFill>
                  <a:schemeClr val="accent3"/>
                </a:solidFill>
              </a:rPr>
              <a:t>sustainability</a:t>
            </a:r>
            <a:r>
              <a:rPr lang="en-GB" dirty="0"/>
              <a:t> is an old one.</a:t>
            </a:r>
            <a:r>
              <a:rPr lang="en-US" b="1" dirty="0">
                <a:solidFill>
                  <a:srgbClr val="2B7A7C"/>
                </a:solidFill>
                <a:effectLst/>
                <a:latin typeface="Raleway" pitchFamily="2" charset="0"/>
              </a:rPr>
              <a:t> </a:t>
            </a:r>
            <a:r>
              <a:rPr lang="en-US" dirty="0">
                <a:solidFill>
                  <a:srgbClr val="1C1C1C"/>
                </a:solidFill>
                <a:effectLst/>
              </a:rPr>
              <a:t>Its meaning comes from the word </a:t>
            </a:r>
            <a:r>
              <a:rPr lang="en-US" i="1" dirty="0" err="1">
                <a:solidFill>
                  <a:srgbClr val="2B7A7C"/>
                </a:solidFill>
                <a:effectLst/>
              </a:rPr>
              <a:t>sustinere</a:t>
            </a:r>
            <a:r>
              <a:rPr lang="en-US" dirty="0">
                <a:solidFill>
                  <a:srgbClr val="1C1C1C"/>
                </a:solidFill>
                <a:effectLst/>
              </a:rPr>
              <a:t>, which unsurprisingly is Latin for '</a:t>
            </a:r>
            <a:r>
              <a:rPr lang="en-US" i="1" dirty="0">
                <a:solidFill>
                  <a:srgbClr val="1C1C1C"/>
                </a:solidFill>
                <a:effectLst/>
              </a:rPr>
              <a:t>to sustain’</a:t>
            </a:r>
            <a:r>
              <a:rPr lang="en-US" dirty="0">
                <a:solidFill>
                  <a:srgbClr val="1C1C1C"/>
                </a:solidFill>
                <a:effectLst/>
              </a:rPr>
              <a:t>. It is generally used to describe the long-term peaceful prosperity of people on a healthy planet. Early uses of sustainability as a principle tended to relate to land management.</a:t>
            </a:r>
          </a:p>
          <a:p>
            <a:pPr algn="just" rtl="0">
              <a:spcBef>
                <a:spcPts val="0"/>
              </a:spcBef>
              <a:spcAft>
                <a:spcPts val="1200"/>
              </a:spcAft>
            </a:pPr>
            <a:r>
              <a:rPr lang="en-US" dirty="0">
                <a:solidFill>
                  <a:srgbClr val="1C1C1C"/>
                </a:solidFill>
                <a:effectLst/>
              </a:rPr>
              <a:t>Sustainability as a concept reached new audiences in 1972, when the Club of Rome report '</a:t>
            </a:r>
            <a:r>
              <a:rPr lang="en-US" i="1" dirty="0">
                <a:solidFill>
                  <a:srgbClr val="2B7A7C"/>
                </a:solidFill>
                <a:effectLst/>
              </a:rPr>
              <a:t>Limits to growth</a:t>
            </a:r>
            <a:r>
              <a:rPr lang="en-US" dirty="0">
                <a:solidFill>
                  <a:srgbClr val="1C1C1C"/>
                </a:solidFill>
                <a:effectLst/>
              </a:rPr>
              <a:t>' warned that economic growth based on consumerism is unsustainable on a planet with finite resources.</a:t>
            </a:r>
          </a:p>
          <a:p>
            <a:pPr algn="just" rtl="0">
              <a:spcBef>
                <a:spcPts val="0"/>
              </a:spcBef>
              <a:spcAft>
                <a:spcPts val="1200"/>
              </a:spcAft>
            </a:pPr>
            <a:r>
              <a:rPr lang="en-US" dirty="0">
                <a:solidFill>
                  <a:srgbClr val="1C1C1C"/>
                </a:solidFill>
                <a:effectLst/>
              </a:rPr>
              <a:t>The sustainability concept was widely popularized in 1987 by the UN World Commission on Environment and Development in the</a:t>
            </a:r>
            <a:r>
              <a:rPr lang="en-US" dirty="0">
                <a:solidFill>
                  <a:srgbClr val="4A4A4A"/>
                </a:solidFill>
                <a:effectLst/>
              </a:rPr>
              <a:t> </a:t>
            </a:r>
            <a:r>
              <a:rPr lang="en-US" u="sng" strike="noStrike" dirty="0">
                <a:solidFill>
                  <a:schemeClr val="tx2"/>
                </a:solidFill>
                <a:effectLst/>
                <a:hlinkClick r:id="rId4">
                  <a:extLst>
                    <a:ext uri="{A12FA001-AC4F-418D-AE19-62706E023703}">
                      <ahyp:hlinkClr xmlns:ahyp="http://schemas.microsoft.com/office/drawing/2018/hyperlinkcolor" val="tx"/>
                    </a:ext>
                  </a:extLst>
                </a:hlinkClick>
              </a:rPr>
              <a:t>Brundtland Report</a:t>
            </a:r>
            <a:r>
              <a:rPr lang="en-US" dirty="0">
                <a:solidFill>
                  <a:srgbClr val="1C1C1C"/>
                </a:solidFill>
                <a:effectLst/>
              </a:rPr>
              <a:t> by introducing the term </a:t>
            </a:r>
            <a:r>
              <a:rPr lang="en-US" b="1" dirty="0">
                <a:solidFill>
                  <a:srgbClr val="2B7A7C"/>
                </a:solidFill>
                <a:effectLst/>
              </a:rPr>
              <a:t>Sustainable Development</a:t>
            </a:r>
            <a:r>
              <a:rPr lang="en-US" dirty="0">
                <a:solidFill>
                  <a:srgbClr val="1C1C1C"/>
                </a:solidFill>
                <a:effectLst/>
              </a:rPr>
              <a:t>: </a:t>
            </a:r>
          </a:p>
          <a:p>
            <a:pPr lvl="1" algn="just" rtl="0">
              <a:spcBef>
                <a:spcPts val="0"/>
              </a:spcBef>
              <a:spcAft>
                <a:spcPts val="1200"/>
              </a:spcAft>
            </a:pPr>
            <a:r>
              <a:rPr lang="en-US" sz="1800" dirty="0">
                <a:solidFill>
                  <a:schemeClr val="accent3"/>
                </a:solidFill>
                <a:effectLst/>
              </a:rPr>
              <a:t>“</a:t>
            </a:r>
            <a:r>
              <a:rPr lang="en-US" sz="1800" i="1" dirty="0">
                <a:solidFill>
                  <a:schemeClr val="accent3"/>
                </a:solidFill>
                <a:effectLst/>
              </a:rPr>
              <a:t>Sustainable development is development that meets the needs of the present without compromising the ability of future generations to meet their own needs.</a:t>
            </a:r>
            <a:r>
              <a:rPr lang="en-US" sz="1800" dirty="0">
                <a:solidFill>
                  <a:schemeClr val="accent3"/>
                </a:solidFill>
                <a:effectLst/>
              </a:rPr>
              <a:t>” </a:t>
            </a:r>
          </a:p>
        </p:txBody>
      </p:sp>
      <p:sp>
        <p:nvSpPr>
          <p:cNvPr id="4" name="Isosceles Triangle 3">
            <a:hlinkClick r:id="" action="ppaction://hlinkshowjump?jump=nextslide"/>
            <a:extLst>
              <a:ext uri="{FF2B5EF4-FFF2-40B4-BE49-F238E27FC236}">
                <a16:creationId xmlns:a16="http://schemas.microsoft.com/office/drawing/2014/main" id="{DB221EF5-973D-3B80-5B96-97D446134164}"/>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1EC95610-9510-9011-E0EA-2C900DD5E201}"/>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3">
            <a:extLst>
              <a:ext uri="{FF2B5EF4-FFF2-40B4-BE49-F238E27FC236}">
                <a16:creationId xmlns:a16="http://schemas.microsoft.com/office/drawing/2014/main" id="{EA14C9BA-4B71-4593-B082-495A1B888A19}"/>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5">
                  <a:extLst>
                    <a:ext uri="{A12FA001-AC4F-418D-AE19-62706E023703}">
                      <ahyp:hlinkClr xmlns:ahyp="http://schemas.microsoft.com/office/drawing/2018/hyperlinkcolor" val="tx"/>
                    </a:ext>
                  </a:extLst>
                </a:hlinkClick>
              </a:rPr>
              <a:t>Limits to Growth</a:t>
            </a:r>
            <a:r>
              <a:rPr lang="en-GB" sz="1200" dirty="0">
                <a:solidFill>
                  <a:schemeClr val="tx2"/>
                </a:solidFill>
              </a:rPr>
              <a:t>, Club of Rome, 1972.</a:t>
            </a:r>
          </a:p>
          <a:p>
            <a:pPr marL="0" indent="0">
              <a:spcBef>
                <a:spcPts val="0"/>
              </a:spcBef>
              <a:buNone/>
            </a:pPr>
            <a:r>
              <a:rPr lang="en-GB" sz="1200" dirty="0">
                <a:solidFill>
                  <a:schemeClr val="tx2"/>
                </a:solidFill>
                <a:hlinkClick r:id="rId4">
                  <a:extLst>
                    <a:ext uri="{A12FA001-AC4F-418D-AE19-62706E023703}">
                      <ahyp:hlinkClr xmlns:ahyp="http://schemas.microsoft.com/office/drawing/2018/hyperlinkcolor" val="tx"/>
                    </a:ext>
                  </a:extLst>
                </a:hlinkClick>
              </a:rPr>
              <a:t>Brundtland Report</a:t>
            </a:r>
            <a:r>
              <a:rPr lang="en-GB" sz="1200" dirty="0">
                <a:solidFill>
                  <a:schemeClr val="tx2"/>
                </a:solidFill>
              </a:rPr>
              <a:t>, United Nations, 1987.</a:t>
            </a:r>
            <a:endParaRPr lang="en-US" sz="1200" dirty="0">
              <a:solidFill>
                <a:schemeClr val="tx2"/>
              </a:solidFill>
            </a:endParaRPr>
          </a:p>
        </p:txBody>
      </p:sp>
    </p:spTree>
    <p:custDataLst>
      <p:tags r:id="rId1"/>
    </p:custDataLst>
    <p:extLst>
      <p:ext uri="{BB962C8B-B14F-4D97-AF65-F5344CB8AC3E}">
        <p14:creationId xmlns:p14="http://schemas.microsoft.com/office/powerpoint/2010/main" val="2119903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E4A4276-6D84-2B76-A246-48CBE41AA470}"/>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66D9ADCC-C819-5DB9-6929-A9E55E8ABAAC}"/>
              </a:ext>
            </a:extLst>
          </p:cNvPr>
          <p:cNvSpPr>
            <a:spLocks noGrp="1"/>
          </p:cNvSpPr>
          <p:nvPr>
            <p:ph type="title"/>
          </p:nvPr>
        </p:nvSpPr>
        <p:spPr bwMode="auto"/>
        <p:txBody>
          <a:bodyPr/>
          <a:lstStyle/>
          <a:p>
            <a:pPr>
              <a:defRPr/>
            </a:pPr>
            <a:r>
              <a:rPr lang="de-DE" dirty="0"/>
              <a:t>Stratospheric ozone</a:t>
            </a:r>
            <a:endParaRPr dirty="0"/>
          </a:p>
        </p:txBody>
      </p:sp>
      <p:sp>
        <p:nvSpPr>
          <p:cNvPr id="14" name="Text Placeholder 13">
            <a:extLst>
              <a:ext uri="{FF2B5EF4-FFF2-40B4-BE49-F238E27FC236}">
                <a16:creationId xmlns:a16="http://schemas.microsoft.com/office/drawing/2014/main" id="{D0C4EA0F-9144-5A39-A49D-02BA102ECC46}"/>
              </a:ext>
            </a:extLst>
          </p:cNvPr>
          <p:cNvSpPr>
            <a:spLocks noGrp="1"/>
          </p:cNvSpPr>
          <p:nvPr>
            <p:ph type="body" sz="quarter" idx="10"/>
          </p:nvPr>
        </p:nvSpPr>
        <p:spPr bwMode="auto">
          <a:xfrm>
            <a:off x="357187" y="1454400"/>
            <a:ext cx="7256209" cy="2764293"/>
          </a:xfrm>
        </p:spPr>
        <p:txBody>
          <a:bodyPr/>
          <a:lstStyle/>
          <a:p>
            <a:pPr lvl="0" algn="just">
              <a:defRPr/>
            </a:pPr>
            <a:r>
              <a:rPr lang="en-US" sz="1800" dirty="0"/>
              <a:t>Ozone (O</a:t>
            </a:r>
            <a:r>
              <a:rPr lang="en-US" sz="1800" baseline="-25000" dirty="0"/>
              <a:t>3</a:t>
            </a:r>
            <a:r>
              <a:rPr lang="en-US" sz="1800" dirty="0"/>
              <a:t>) is a chemical made of three oxygen atoms (normally the oxygen in the air is made of 2 oxygen atoms (O</a:t>
            </a:r>
            <a:r>
              <a:rPr lang="en-US" sz="1800" baseline="-25000" dirty="0"/>
              <a:t>2</a:t>
            </a:r>
            <a:r>
              <a:rPr lang="en-US" sz="1800" dirty="0"/>
              <a:t>). </a:t>
            </a:r>
          </a:p>
          <a:p>
            <a:pPr lvl="0" algn="just">
              <a:defRPr/>
            </a:pPr>
            <a:r>
              <a:rPr lang="en-US" sz="1800" dirty="0"/>
              <a:t>Ozone is created as a result of air pollution, and at low levels is directly harmful to humans.</a:t>
            </a:r>
          </a:p>
          <a:p>
            <a:pPr lvl="0" algn="just">
              <a:defRPr/>
            </a:pPr>
            <a:r>
              <a:rPr lang="en-US" sz="1800" dirty="0"/>
              <a:t>Higher in the atmosphere, ozone protects us from UV light. </a:t>
            </a:r>
          </a:p>
          <a:p>
            <a:pPr lvl="0" algn="just">
              <a:defRPr/>
            </a:pPr>
            <a:r>
              <a:rPr lang="en-US" dirty="0"/>
              <a:t>The ozone layer was damaged by chlorofluorocarbons (CFCs), but is now recovering since a ban on CFCs (enforced by the </a:t>
            </a:r>
            <a:r>
              <a:rPr lang="en-US" dirty="0">
                <a:hlinkClick r:id="rId4"/>
              </a:rPr>
              <a:t>Montreal Protocol</a:t>
            </a:r>
            <a:r>
              <a:rPr lang="en-US" dirty="0"/>
              <a:t>).</a:t>
            </a:r>
            <a:endParaRPr lang="en-US" sz="1800" dirty="0"/>
          </a:p>
        </p:txBody>
      </p:sp>
      <p:sp>
        <p:nvSpPr>
          <p:cNvPr id="4" name="Text Placeholder 13">
            <a:extLst>
              <a:ext uri="{FF2B5EF4-FFF2-40B4-BE49-F238E27FC236}">
                <a16:creationId xmlns:a16="http://schemas.microsoft.com/office/drawing/2014/main" id="{CC71890E-3BBA-44AA-98D9-58F0DB93EE6C}"/>
              </a:ext>
            </a:extLst>
          </p:cNvPr>
          <p:cNvSpPr txBox="1">
            <a:spLocks/>
          </p:cNvSpPr>
          <p:nvPr/>
        </p:nvSpPr>
        <p:spPr bwMode="auto">
          <a:xfrm>
            <a:off x="2207568" y="6228932"/>
            <a:ext cx="998443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5">
                  <a:extLst>
                    <a:ext uri="{A12FA001-AC4F-418D-AE19-62706E023703}">
                      <ahyp:hlinkClr xmlns:ahyp="http://schemas.microsoft.com/office/drawing/2018/hyperlinkcolor" val="tx"/>
                    </a:ext>
                  </a:extLst>
                </a:hlinkClick>
              </a:rPr>
              <a:t>https://www.stockholmresilience.org/research/planetary-boundaries.html</a:t>
            </a:r>
            <a:endParaRPr lang="en-US" sz="1200" dirty="0">
              <a:solidFill>
                <a:schemeClr val="tx2"/>
              </a:solidFill>
            </a:endParaRPr>
          </a:p>
          <a:p>
            <a:pPr marL="0" indent="0">
              <a:spcBef>
                <a:spcPts val="0"/>
              </a:spcBef>
              <a:buNone/>
            </a:pPr>
            <a:r>
              <a:rPr lang="en-US" sz="1200" dirty="0">
                <a:solidFill>
                  <a:schemeClr val="tx2"/>
                </a:solidFill>
              </a:rPr>
              <a:t>Image: </a:t>
            </a:r>
            <a:r>
              <a:rPr lang="en-US" sz="1200" dirty="0">
                <a:solidFill>
                  <a:schemeClr val="tx2"/>
                </a:solidFill>
                <a:hlinkClick r:id="rId6">
                  <a:extLst>
                    <a:ext uri="{A12FA001-AC4F-418D-AE19-62706E023703}">
                      <ahyp:hlinkClr xmlns:ahyp="http://schemas.microsoft.com/office/drawing/2018/hyperlinkcolor" val="tx"/>
                    </a:ext>
                  </a:extLst>
                </a:hlinkClick>
              </a:rPr>
              <a:t>NASA's Goddard Space Flight Center, Eric Nash, 2018.</a:t>
            </a:r>
            <a:r>
              <a:rPr lang="en-US" sz="1200" dirty="0">
                <a:solidFill>
                  <a:schemeClr val="tx2"/>
                </a:solidFill>
              </a:rPr>
              <a:t> 	  </a:t>
            </a:r>
            <a:r>
              <a:rPr lang="en-US" sz="1200" dirty="0">
                <a:solidFill>
                  <a:schemeClr val="tx2"/>
                </a:solidFill>
                <a:hlinkClick r:id="rId4">
                  <a:extLst>
                    <a:ext uri="{A12FA001-AC4F-418D-AE19-62706E023703}">
                      <ahyp:hlinkClr xmlns:ahyp="http://schemas.microsoft.com/office/drawing/2018/hyperlinkcolor" val="tx"/>
                    </a:ext>
                  </a:extLst>
                </a:hlinkClick>
              </a:rPr>
              <a:t>Montreal Protocol (United Nations, UNEP)</a:t>
            </a:r>
            <a:r>
              <a:rPr lang="en-US" sz="1200" dirty="0">
                <a:solidFill>
                  <a:schemeClr val="tx2"/>
                </a:solidFill>
              </a:rPr>
              <a:t> </a:t>
            </a:r>
          </a:p>
          <a:p>
            <a:pPr marL="0" indent="0">
              <a:spcBef>
                <a:spcPts val="0"/>
              </a:spcBef>
              <a:buNone/>
            </a:pPr>
            <a:r>
              <a:rPr lang="en-US" sz="1200" dirty="0">
                <a:solidFill>
                  <a:schemeClr val="tx2"/>
                </a:solidFill>
                <a:hlinkClick r:id="rId7">
                  <a:extLst>
                    <a:ext uri="{A12FA001-AC4F-418D-AE19-62706E023703}">
                      <ahyp:hlinkClr xmlns:ahyp="http://schemas.microsoft.com/office/drawing/2018/hyperlinkcolor" val="tx"/>
                    </a:ext>
                  </a:extLst>
                </a:hlinkClick>
              </a:rPr>
              <a:t>https://www.epa.gov/ozone-layer-protection/health-and-environmental-effects-ozone-layer-depletion</a:t>
            </a:r>
            <a:r>
              <a:rPr lang="en-US" sz="1200" dirty="0">
                <a:solidFill>
                  <a:schemeClr val="tx2"/>
                </a:solidFill>
              </a:rPr>
              <a:t> </a:t>
            </a:r>
          </a:p>
        </p:txBody>
      </p:sp>
      <p:sp>
        <p:nvSpPr>
          <p:cNvPr id="5" name="Rectangle 4">
            <a:extLst>
              <a:ext uri="{FF2B5EF4-FFF2-40B4-BE49-F238E27FC236}">
                <a16:creationId xmlns:a16="http://schemas.microsoft.com/office/drawing/2014/main" id="{8C82DC30-D4D6-48CC-8B4D-7A85AE102D82}"/>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5A5187F-C58A-4148-832C-DD79477FAAAE}"/>
              </a:ext>
            </a:extLst>
          </p:cNvPr>
          <p:cNvGrpSpPr/>
          <p:nvPr/>
        </p:nvGrpSpPr>
        <p:grpSpPr>
          <a:xfrm>
            <a:off x="11298775" y="2448000"/>
            <a:ext cx="520037" cy="539885"/>
            <a:chOff x="11539963" y="2448000"/>
            <a:chExt cx="520037" cy="539885"/>
          </a:xfrm>
        </p:grpSpPr>
        <p:sp>
          <p:nvSpPr>
            <p:cNvPr id="7" name="Rectangle 6">
              <a:extLst>
                <a:ext uri="{FF2B5EF4-FFF2-40B4-BE49-F238E27FC236}">
                  <a16:creationId xmlns:a16="http://schemas.microsoft.com/office/drawing/2014/main" id="{AD9ADF64-DE17-43C9-84F5-F0DE233B1DC8}"/>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Graphic 7" descr="Cloud with solid fill">
              <a:extLst>
                <a:ext uri="{FF2B5EF4-FFF2-40B4-BE49-F238E27FC236}">
                  <a16:creationId xmlns:a16="http://schemas.microsoft.com/office/drawing/2014/main" id="{E6A8C4BC-A050-485A-804A-163DA4FFE3BE}"/>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5731" r="-1"/>
            <a:stretch/>
          </p:blipFill>
          <p:spPr>
            <a:xfrm flipH="1">
              <a:off x="11649303" y="2454460"/>
              <a:ext cx="376509" cy="317280"/>
            </a:xfrm>
            <a:prstGeom prst="rect">
              <a:avLst/>
            </a:prstGeom>
          </p:spPr>
        </p:pic>
        <p:pic>
          <p:nvPicPr>
            <p:cNvPr id="9" name="Graphic 8" descr="Factory with solid fill">
              <a:extLst>
                <a:ext uri="{FF2B5EF4-FFF2-40B4-BE49-F238E27FC236}">
                  <a16:creationId xmlns:a16="http://schemas.microsoft.com/office/drawing/2014/main" id="{CD4B4AEE-83D0-4FE1-B161-022E7E5732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39963" y="2599200"/>
              <a:ext cx="388685" cy="388685"/>
            </a:xfrm>
            <a:prstGeom prst="rect">
              <a:avLst/>
            </a:prstGeom>
          </p:spPr>
        </p:pic>
      </p:grpSp>
      <p:grpSp>
        <p:nvGrpSpPr>
          <p:cNvPr id="10" name="Group 9">
            <a:extLst>
              <a:ext uri="{FF2B5EF4-FFF2-40B4-BE49-F238E27FC236}">
                <a16:creationId xmlns:a16="http://schemas.microsoft.com/office/drawing/2014/main" id="{55D7A56A-90E7-4489-ABB6-F6F92B75C031}"/>
              </a:ext>
            </a:extLst>
          </p:cNvPr>
          <p:cNvGrpSpPr/>
          <p:nvPr/>
        </p:nvGrpSpPr>
        <p:grpSpPr>
          <a:xfrm>
            <a:off x="11314812" y="1440000"/>
            <a:ext cx="504000" cy="504000"/>
            <a:chOff x="11556000" y="1440000"/>
            <a:chExt cx="504000" cy="504000"/>
          </a:xfrm>
        </p:grpSpPr>
        <p:sp>
          <p:nvSpPr>
            <p:cNvPr id="11" name="Rectangle 10">
              <a:extLst>
                <a:ext uri="{FF2B5EF4-FFF2-40B4-BE49-F238E27FC236}">
                  <a16:creationId xmlns:a16="http://schemas.microsoft.com/office/drawing/2014/main" id="{319FE7DC-F7E9-48E5-8C4F-F0696A68B3F0}"/>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Graphic 11" descr="High temperature outline">
              <a:extLst>
                <a:ext uri="{FF2B5EF4-FFF2-40B4-BE49-F238E27FC236}">
                  <a16:creationId xmlns:a16="http://schemas.microsoft.com/office/drawing/2014/main" id="{0FBE08CF-2EF4-4EFA-AAFB-485D0E8CC06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81200" y="1474011"/>
              <a:ext cx="451927" cy="451927"/>
            </a:xfrm>
            <a:prstGeom prst="rect">
              <a:avLst/>
            </a:prstGeom>
          </p:spPr>
        </p:pic>
      </p:grpSp>
      <p:grpSp>
        <p:nvGrpSpPr>
          <p:cNvPr id="15" name="Group 14">
            <a:extLst>
              <a:ext uri="{FF2B5EF4-FFF2-40B4-BE49-F238E27FC236}">
                <a16:creationId xmlns:a16="http://schemas.microsoft.com/office/drawing/2014/main" id="{4FCF5A78-D26A-408A-B741-E1210F3D48C8}"/>
              </a:ext>
            </a:extLst>
          </p:cNvPr>
          <p:cNvGrpSpPr/>
          <p:nvPr/>
        </p:nvGrpSpPr>
        <p:grpSpPr>
          <a:xfrm>
            <a:off x="11314812" y="5472000"/>
            <a:ext cx="504000" cy="525693"/>
            <a:chOff x="11556000" y="5472000"/>
            <a:chExt cx="504000" cy="525693"/>
          </a:xfrm>
        </p:grpSpPr>
        <p:sp>
          <p:nvSpPr>
            <p:cNvPr id="16" name="Rectangle 15">
              <a:extLst>
                <a:ext uri="{FF2B5EF4-FFF2-40B4-BE49-F238E27FC236}">
                  <a16:creationId xmlns:a16="http://schemas.microsoft.com/office/drawing/2014/main" id="{5390260D-9066-4F2F-9291-B5B850B9BF9B}"/>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7" name="Graphic 16" descr="Sloth with solid fill">
              <a:extLst>
                <a:ext uri="{FF2B5EF4-FFF2-40B4-BE49-F238E27FC236}">
                  <a16:creationId xmlns:a16="http://schemas.microsoft.com/office/drawing/2014/main" id="{65B0112F-5233-47D4-B7A9-6302E6FB35BC}"/>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r="5823"/>
            <a:stretch/>
          </p:blipFill>
          <p:spPr bwMode="auto">
            <a:xfrm>
              <a:off x="11565364" y="5476296"/>
              <a:ext cx="491038" cy="521397"/>
            </a:xfrm>
            <a:prstGeom prst="rect">
              <a:avLst/>
            </a:prstGeom>
          </p:spPr>
        </p:pic>
      </p:grpSp>
      <p:grpSp>
        <p:nvGrpSpPr>
          <p:cNvPr id="18" name="Group 17">
            <a:extLst>
              <a:ext uri="{FF2B5EF4-FFF2-40B4-BE49-F238E27FC236}">
                <a16:creationId xmlns:a16="http://schemas.microsoft.com/office/drawing/2014/main" id="{F142FA68-55F8-47EA-95BA-25D83A66C9D0}"/>
              </a:ext>
            </a:extLst>
          </p:cNvPr>
          <p:cNvGrpSpPr/>
          <p:nvPr/>
        </p:nvGrpSpPr>
        <p:grpSpPr>
          <a:xfrm>
            <a:off x="11297188" y="3960000"/>
            <a:ext cx="523638" cy="523638"/>
            <a:chOff x="11538376" y="3960000"/>
            <a:chExt cx="523638" cy="523638"/>
          </a:xfrm>
        </p:grpSpPr>
        <p:sp>
          <p:nvSpPr>
            <p:cNvPr id="19" name="Rectangle 18">
              <a:extLst>
                <a:ext uri="{FF2B5EF4-FFF2-40B4-BE49-F238E27FC236}">
                  <a16:creationId xmlns:a16="http://schemas.microsoft.com/office/drawing/2014/main" id="{7495629F-B0A9-4BD4-B393-90E1EBBA345D}"/>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Watering pot with solid fill">
              <a:extLst>
                <a:ext uri="{FF2B5EF4-FFF2-40B4-BE49-F238E27FC236}">
                  <a16:creationId xmlns:a16="http://schemas.microsoft.com/office/drawing/2014/main" id="{77DCF310-1DD0-4223-8505-AC89B1BB007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bwMode="auto">
            <a:xfrm>
              <a:off x="11538376" y="3960000"/>
              <a:ext cx="523638" cy="523638"/>
            </a:xfrm>
            <a:prstGeom prst="rect">
              <a:avLst/>
            </a:prstGeom>
          </p:spPr>
        </p:pic>
      </p:grpSp>
      <p:grpSp>
        <p:nvGrpSpPr>
          <p:cNvPr id="21" name="Group 20">
            <a:extLst>
              <a:ext uri="{FF2B5EF4-FFF2-40B4-BE49-F238E27FC236}">
                <a16:creationId xmlns:a16="http://schemas.microsoft.com/office/drawing/2014/main" id="{9A3DB62D-2AE0-448A-B83B-4511F9CFA93B}"/>
              </a:ext>
            </a:extLst>
          </p:cNvPr>
          <p:cNvGrpSpPr/>
          <p:nvPr/>
        </p:nvGrpSpPr>
        <p:grpSpPr>
          <a:xfrm>
            <a:off x="11314812" y="1944000"/>
            <a:ext cx="504000" cy="512002"/>
            <a:chOff x="11556000" y="1944000"/>
            <a:chExt cx="504000" cy="512002"/>
          </a:xfrm>
        </p:grpSpPr>
        <p:sp>
          <p:nvSpPr>
            <p:cNvPr id="22" name="Rectangle 21">
              <a:extLst>
                <a:ext uri="{FF2B5EF4-FFF2-40B4-BE49-F238E27FC236}">
                  <a16:creationId xmlns:a16="http://schemas.microsoft.com/office/drawing/2014/main" id="{BF6B5D6E-9462-4368-A5BB-26230BBE7353}"/>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3A6000DB-CFAE-4B28-AC8A-503BC7AB413F}"/>
                </a:ext>
              </a:extLst>
            </p:cNvPr>
            <p:cNvGrpSpPr/>
            <p:nvPr/>
          </p:nvGrpSpPr>
          <p:grpSpPr>
            <a:xfrm>
              <a:off x="11620157" y="1961546"/>
              <a:ext cx="353115" cy="494456"/>
              <a:chOff x="11647541" y="2425234"/>
              <a:chExt cx="353115" cy="494456"/>
            </a:xfrm>
          </p:grpSpPr>
          <p:pic>
            <p:nvPicPr>
              <p:cNvPr id="24" name="Graphic 23" descr="Graffiti Spray with solid fill">
                <a:extLst>
                  <a:ext uri="{FF2B5EF4-FFF2-40B4-BE49-F238E27FC236}">
                    <a16:creationId xmlns:a16="http://schemas.microsoft.com/office/drawing/2014/main" id="{60BA6FFA-B51A-4AA2-98DD-E4377E208811}"/>
                  </a:ext>
                </a:extLst>
              </p:cNvPr>
              <p:cNvPicPr>
                <a:picLocks noChangeAspect="1"/>
              </p:cNvPicPr>
              <p:nvPr/>
            </p:nvPicPr>
            <p:blipFill>
              <a:blip r:embed="rId18">
                <a:extLst>
                  <a:ext uri="{96DAC541-7B7A-43D3-8B79-37D633B846F1}">
                    <asvg:svgBlip xmlns:asvg="http://schemas.microsoft.com/office/drawing/2016/SVG/main" r:embed="rId19"/>
                  </a:ext>
                </a:extLst>
              </a:blip>
              <a:srcRect l="1" r="30556"/>
              <a:stretch/>
            </p:blipFill>
            <p:spPr>
              <a:xfrm>
                <a:off x="11647541" y="2425234"/>
                <a:ext cx="343368" cy="494456"/>
              </a:xfrm>
              <a:prstGeom prst="rect">
                <a:avLst/>
              </a:prstGeom>
            </p:spPr>
          </p:pic>
          <p:sp>
            <p:nvSpPr>
              <p:cNvPr id="25" name="Rectangle 24">
                <a:extLst>
                  <a:ext uri="{FF2B5EF4-FFF2-40B4-BE49-F238E27FC236}">
                    <a16:creationId xmlns:a16="http://schemas.microsoft.com/office/drawing/2014/main" id="{96DB1851-3BDE-40AF-B8A9-B6F1F7D12E09}"/>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2A4E0547-18FE-4639-AA0E-69A61D0F6A55}"/>
              </a:ext>
            </a:extLst>
          </p:cNvPr>
          <p:cNvGrpSpPr/>
          <p:nvPr/>
        </p:nvGrpSpPr>
        <p:grpSpPr>
          <a:xfrm>
            <a:off x="11285911" y="4968000"/>
            <a:ext cx="557255" cy="509485"/>
            <a:chOff x="11527099" y="4968000"/>
            <a:chExt cx="557255" cy="509485"/>
          </a:xfrm>
        </p:grpSpPr>
        <p:sp>
          <p:nvSpPr>
            <p:cNvPr id="27" name="Rectangle 26">
              <a:extLst>
                <a:ext uri="{FF2B5EF4-FFF2-40B4-BE49-F238E27FC236}">
                  <a16:creationId xmlns:a16="http://schemas.microsoft.com/office/drawing/2014/main" id="{67AA95A6-4EF7-457F-9507-B5B14B61C2D8}"/>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449C258C-772F-4923-9428-A64A56B00C0F}"/>
                </a:ext>
              </a:extLst>
            </p:cNvPr>
            <p:cNvGrpSpPr/>
            <p:nvPr/>
          </p:nvGrpSpPr>
          <p:grpSpPr>
            <a:xfrm>
              <a:off x="11527099" y="4971600"/>
              <a:ext cx="557255" cy="505885"/>
              <a:chOff x="11565208" y="2917737"/>
              <a:chExt cx="557255" cy="505885"/>
            </a:xfrm>
          </p:grpSpPr>
          <p:pic>
            <p:nvPicPr>
              <p:cNvPr id="29" name="Graphic 28" descr="Agriculture with solid fill">
                <a:extLst>
                  <a:ext uri="{FF2B5EF4-FFF2-40B4-BE49-F238E27FC236}">
                    <a16:creationId xmlns:a16="http://schemas.microsoft.com/office/drawing/2014/main" id="{9CE98AE0-3F9D-45BB-A85F-03A616DA2B1A}"/>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t="29071"/>
              <a:stretch/>
            </p:blipFill>
            <p:spPr>
              <a:xfrm>
                <a:off x="11582164" y="2919285"/>
                <a:ext cx="540299" cy="383232"/>
              </a:xfrm>
              <a:prstGeom prst="rect">
                <a:avLst/>
              </a:prstGeom>
            </p:spPr>
          </p:pic>
          <p:pic>
            <p:nvPicPr>
              <p:cNvPr id="30" name="Graphic 29" descr="Waterfall scene with solid fill">
                <a:extLst>
                  <a:ext uri="{FF2B5EF4-FFF2-40B4-BE49-F238E27FC236}">
                    <a16:creationId xmlns:a16="http://schemas.microsoft.com/office/drawing/2014/main" id="{3DE72230-C943-4F72-9CBD-E3F918BEB0A1}"/>
                  </a:ext>
                </a:extLst>
              </p:cNvPr>
              <p:cNvPicPr>
                <a:picLocks noChangeAspect="1"/>
              </p:cNvPicPr>
              <p:nvPr/>
            </p:nvPicPr>
            <p:blipFill rotWithShape="1">
              <a:blip r:embed="rId22">
                <a:extLst>
                  <a:ext uri="{96DAC541-7B7A-43D3-8B79-37D633B846F1}">
                    <asvg:svgBlip xmlns:asvg="http://schemas.microsoft.com/office/drawing/2016/SVG/main" r:embed="rId23"/>
                  </a:ext>
                </a:extLst>
              </a:blip>
              <a:srcRect t="69146" r="7899"/>
              <a:stretch/>
            </p:blipFill>
            <p:spPr>
              <a:xfrm>
                <a:off x="11565208" y="3245098"/>
                <a:ext cx="532901" cy="178524"/>
              </a:xfrm>
              <a:prstGeom prst="rect">
                <a:avLst/>
              </a:prstGeom>
            </p:spPr>
          </p:pic>
          <p:sp>
            <p:nvSpPr>
              <p:cNvPr id="31" name="Rectangle 30">
                <a:extLst>
                  <a:ext uri="{FF2B5EF4-FFF2-40B4-BE49-F238E27FC236}">
                    <a16:creationId xmlns:a16="http://schemas.microsoft.com/office/drawing/2014/main" id="{A3DD68D1-14AC-452E-9B36-805184A7118B}"/>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32" name="Graphic 31" descr="Farm scene with solid fill">
            <a:extLst>
              <a:ext uri="{FF2B5EF4-FFF2-40B4-BE49-F238E27FC236}">
                <a16:creationId xmlns:a16="http://schemas.microsoft.com/office/drawing/2014/main" id="{D6D727AF-34E5-4CF3-B9C8-37344DA8242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bwMode="auto">
          <a:xfrm>
            <a:off x="11465594" y="4581128"/>
            <a:ext cx="368421" cy="368421"/>
          </a:xfrm>
          <a:prstGeom prst="rect">
            <a:avLst/>
          </a:prstGeom>
        </p:spPr>
      </p:pic>
      <p:sp>
        <p:nvSpPr>
          <p:cNvPr id="33" name="Oval 32">
            <a:extLst>
              <a:ext uri="{FF2B5EF4-FFF2-40B4-BE49-F238E27FC236}">
                <a16:creationId xmlns:a16="http://schemas.microsoft.com/office/drawing/2014/main" id="{728D6305-D3D3-447E-926C-FE44A01DFD01}"/>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a:extLst>
              <a:ext uri="{FF2B5EF4-FFF2-40B4-BE49-F238E27FC236}">
                <a16:creationId xmlns:a16="http://schemas.microsoft.com/office/drawing/2014/main" id="{0FE4FC51-CF77-4C17-9B31-650042DD2A39}"/>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82F8C807-2AE7-4F40-A6A6-6A933FD338BC}"/>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D680074-BD85-4792-8362-B53EE2B3F8D6}"/>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Crops with solid fill">
            <a:extLst>
              <a:ext uri="{FF2B5EF4-FFF2-40B4-BE49-F238E27FC236}">
                <a16:creationId xmlns:a16="http://schemas.microsoft.com/office/drawing/2014/main" id="{A3C0DB6C-4975-43E5-9DB0-9992BEC2352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bwMode="auto">
          <a:xfrm>
            <a:off x="11312798" y="4693351"/>
            <a:ext cx="247817" cy="247817"/>
          </a:xfrm>
          <a:prstGeom prst="rect">
            <a:avLst/>
          </a:prstGeom>
        </p:spPr>
      </p:pic>
      <p:grpSp>
        <p:nvGrpSpPr>
          <p:cNvPr id="38" name="Group 37">
            <a:extLst>
              <a:ext uri="{FF2B5EF4-FFF2-40B4-BE49-F238E27FC236}">
                <a16:creationId xmlns:a16="http://schemas.microsoft.com/office/drawing/2014/main" id="{1C232F8C-9A20-43E6-88FA-CA882AD6BD78}"/>
              </a:ext>
            </a:extLst>
          </p:cNvPr>
          <p:cNvGrpSpPr/>
          <p:nvPr/>
        </p:nvGrpSpPr>
        <p:grpSpPr>
          <a:xfrm>
            <a:off x="11298853" y="2952000"/>
            <a:ext cx="535917" cy="546163"/>
            <a:chOff x="11540041" y="2952000"/>
            <a:chExt cx="535917" cy="546163"/>
          </a:xfrm>
        </p:grpSpPr>
        <p:sp>
          <p:nvSpPr>
            <p:cNvPr id="39" name="Rectangle 38">
              <a:extLst>
                <a:ext uri="{FF2B5EF4-FFF2-40B4-BE49-F238E27FC236}">
                  <a16:creationId xmlns:a16="http://schemas.microsoft.com/office/drawing/2014/main" id="{BDC05946-9477-4084-8EB5-3A698E2F5513}"/>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Antarctica with solid fill">
              <a:extLst>
                <a:ext uri="{FF2B5EF4-FFF2-40B4-BE49-F238E27FC236}">
                  <a16:creationId xmlns:a16="http://schemas.microsoft.com/office/drawing/2014/main" id="{2E2E6532-8134-4A91-A028-4638051D5DD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540041" y="2962246"/>
              <a:ext cx="535917" cy="535917"/>
            </a:xfrm>
            <a:prstGeom prst="rect">
              <a:avLst/>
            </a:prstGeom>
          </p:spPr>
        </p:pic>
        <p:sp>
          <p:nvSpPr>
            <p:cNvPr id="41" name="Oval 40">
              <a:extLst>
                <a:ext uri="{FF2B5EF4-FFF2-40B4-BE49-F238E27FC236}">
                  <a16:creationId xmlns:a16="http://schemas.microsoft.com/office/drawing/2014/main" id="{4CC093D3-F01B-4460-932D-014C734C726C}"/>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F6148F43-411C-4DC3-8E9D-F44B4F1610EA}"/>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43" name="Group 42">
            <a:extLst>
              <a:ext uri="{FF2B5EF4-FFF2-40B4-BE49-F238E27FC236}">
                <a16:creationId xmlns:a16="http://schemas.microsoft.com/office/drawing/2014/main" id="{29AB59ED-CC3B-4840-B3B9-1B3F50B583E2}"/>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2B41921F-3EAE-495F-A836-2C39F75DE0BE}"/>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Wave with solid fill">
              <a:extLst>
                <a:ext uri="{FF2B5EF4-FFF2-40B4-BE49-F238E27FC236}">
                  <a16:creationId xmlns:a16="http://schemas.microsoft.com/office/drawing/2014/main" id="{E2F4A429-C562-4876-9AFA-436E74D23FDD}"/>
                </a:ext>
              </a:extLst>
            </p:cNvPr>
            <p:cNvPicPr>
              <a:picLocks noChangeAspect="1"/>
            </p:cNvPicPr>
            <p:nvPr/>
          </p:nvPicPr>
          <p:blipFill rotWithShape="1">
            <a:blip r:embed="rId30">
              <a:extLst>
                <a:ext uri="{96DAC541-7B7A-43D3-8B79-37D633B846F1}">
                  <asvg:svgBlip xmlns:asvg="http://schemas.microsoft.com/office/drawing/2016/SVG/main" r:embed="rId31"/>
                </a:ext>
              </a:extLst>
            </a:blip>
            <a:srcRect b="15492"/>
            <a:stretch/>
          </p:blipFill>
          <p:spPr>
            <a:xfrm>
              <a:off x="11521764" y="3466800"/>
              <a:ext cx="576346" cy="487059"/>
            </a:xfrm>
            <a:prstGeom prst="rect">
              <a:avLst/>
            </a:prstGeom>
          </p:spPr>
        </p:pic>
        <p:sp>
          <p:nvSpPr>
            <p:cNvPr id="46" name="TextBox 45">
              <a:extLst>
                <a:ext uri="{FF2B5EF4-FFF2-40B4-BE49-F238E27FC236}">
                  <a16:creationId xmlns:a16="http://schemas.microsoft.com/office/drawing/2014/main" id="{399DEEA8-5C05-479F-8E24-4C53341AAF31}"/>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47" name="Rectangle 46">
            <a:extLst>
              <a:ext uri="{FF2B5EF4-FFF2-40B4-BE49-F238E27FC236}">
                <a16:creationId xmlns:a16="http://schemas.microsoft.com/office/drawing/2014/main" id="{8029C280-0C57-4ADD-BF7A-D1EE84BF0EFE}"/>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32" action="ppaction://hlinksldjump"/>
            <a:extLst>
              <a:ext uri="{FF2B5EF4-FFF2-40B4-BE49-F238E27FC236}">
                <a16:creationId xmlns:a16="http://schemas.microsoft.com/office/drawing/2014/main" id="{9EFD1DDA-4B84-40EF-A74D-2D589E3776BF}"/>
              </a:ext>
            </a:extLst>
          </p:cNvPr>
          <p:cNvSpPr/>
          <p:nvPr/>
        </p:nvSpPr>
        <p:spPr bwMode="auto">
          <a:xfrm>
            <a:off x="11304000" y="144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33" action="ppaction://hlinksldjump"/>
            <a:extLst>
              <a:ext uri="{FF2B5EF4-FFF2-40B4-BE49-F238E27FC236}">
                <a16:creationId xmlns:a16="http://schemas.microsoft.com/office/drawing/2014/main" id="{723AC5E9-8885-43E7-9590-D2438A5BD651}"/>
              </a:ext>
            </a:extLst>
          </p:cNvPr>
          <p:cNvSpPr/>
          <p:nvPr/>
        </p:nvSpPr>
        <p:spPr bwMode="auto">
          <a:xfrm>
            <a:off x="11304000" y="194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34" action="ppaction://hlinksldjump"/>
            <a:extLst>
              <a:ext uri="{FF2B5EF4-FFF2-40B4-BE49-F238E27FC236}">
                <a16:creationId xmlns:a16="http://schemas.microsoft.com/office/drawing/2014/main" id="{019F8BCC-A09E-4F0C-84A1-359D17CC732A}"/>
              </a:ext>
            </a:extLst>
          </p:cNvPr>
          <p:cNvSpPr/>
          <p:nvPr/>
        </p:nvSpPr>
        <p:spPr bwMode="auto">
          <a:xfrm>
            <a:off x="11304000" y="244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hlinkClick r:id="rId35" action="ppaction://hlinksldjump"/>
            <a:extLst>
              <a:ext uri="{FF2B5EF4-FFF2-40B4-BE49-F238E27FC236}">
                <a16:creationId xmlns:a16="http://schemas.microsoft.com/office/drawing/2014/main" id="{CCC9A0C3-172F-489C-8E8C-0DDA2496CC43}"/>
              </a:ext>
            </a:extLst>
          </p:cNvPr>
          <p:cNvSpPr/>
          <p:nvPr/>
        </p:nvSpPr>
        <p:spPr bwMode="auto">
          <a:xfrm>
            <a:off x="11304000" y="3456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36" action="ppaction://hlinksldjump"/>
            <a:extLst>
              <a:ext uri="{FF2B5EF4-FFF2-40B4-BE49-F238E27FC236}">
                <a16:creationId xmlns:a16="http://schemas.microsoft.com/office/drawing/2014/main" id="{C3F3DB0D-A5FF-4549-82CA-EEE1E54D784A}"/>
              </a:ext>
            </a:extLst>
          </p:cNvPr>
          <p:cNvSpPr/>
          <p:nvPr/>
        </p:nvSpPr>
        <p:spPr bwMode="auto">
          <a:xfrm>
            <a:off x="11304000" y="396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37" action="ppaction://hlinksldjump"/>
            <a:extLst>
              <a:ext uri="{FF2B5EF4-FFF2-40B4-BE49-F238E27FC236}">
                <a16:creationId xmlns:a16="http://schemas.microsoft.com/office/drawing/2014/main" id="{1943BF53-8C93-4DEB-9CB8-1249CCBEB753}"/>
              </a:ext>
            </a:extLst>
          </p:cNvPr>
          <p:cNvSpPr/>
          <p:nvPr/>
        </p:nvSpPr>
        <p:spPr bwMode="auto">
          <a:xfrm>
            <a:off x="11304000" y="446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38" action="ppaction://hlinksldjump"/>
            <a:extLst>
              <a:ext uri="{FF2B5EF4-FFF2-40B4-BE49-F238E27FC236}">
                <a16:creationId xmlns:a16="http://schemas.microsoft.com/office/drawing/2014/main" id="{CE13AA27-BFAD-414B-83FA-9813F2B52CEC}"/>
              </a:ext>
            </a:extLst>
          </p:cNvPr>
          <p:cNvSpPr/>
          <p:nvPr/>
        </p:nvSpPr>
        <p:spPr bwMode="auto">
          <a:xfrm>
            <a:off x="11304000" y="496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39" action="ppaction://hlinksldjump"/>
            <a:extLst>
              <a:ext uri="{FF2B5EF4-FFF2-40B4-BE49-F238E27FC236}">
                <a16:creationId xmlns:a16="http://schemas.microsoft.com/office/drawing/2014/main" id="{DCF5A767-22C8-4614-A877-E05E581BDC19}"/>
              </a:ext>
            </a:extLst>
          </p:cNvPr>
          <p:cNvSpPr/>
          <p:nvPr/>
        </p:nvSpPr>
        <p:spPr bwMode="auto">
          <a:xfrm>
            <a:off x="11304000" y="547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3325BEB-2136-432A-AD72-AAA8C6DED2B4}"/>
              </a:ext>
            </a:extLst>
          </p:cNvPr>
          <p:cNvSpPr/>
          <p:nvPr/>
        </p:nvSpPr>
        <p:spPr bwMode="auto">
          <a:xfrm>
            <a:off x="384000" y="4293096"/>
            <a:ext cx="10536536" cy="1656184"/>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07F3DD8D-7F0A-4316-BD6B-143E5C56A8AF}"/>
              </a:ext>
            </a:extLst>
          </p:cNvPr>
          <p:cNvSpPr txBox="1"/>
          <p:nvPr/>
        </p:nvSpPr>
        <p:spPr bwMode="auto">
          <a:xfrm>
            <a:off x="381986" y="4384776"/>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71" name="TextBox 70">
            <a:extLst>
              <a:ext uri="{FF2B5EF4-FFF2-40B4-BE49-F238E27FC236}">
                <a16:creationId xmlns:a16="http://schemas.microsoft.com/office/drawing/2014/main" id="{6E8F399F-2B7C-4EAA-AB72-F2CB595C318D}"/>
              </a:ext>
            </a:extLst>
          </p:cNvPr>
          <p:cNvSpPr txBox="1"/>
          <p:nvPr/>
        </p:nvSpPr>
        <p:spPr bwMode="auto">
          <a:xfrm>
            <a:off x="381986" y="4859867"/>
            <a:ext cx="10250518" cy="923330"/>
          </a:xfrm>
          <a:prstGeom prst="rect">
            <a:avLst/>
          </a:prstGeom>
          <a:noFill/>
        </p:spPr>
        <p:txBody>
          <a:bodyPr wrap="square" rtlCol="0">
            <a:spAutoFit/>
          </a:bodyPr>
          <a:lstStyle/>
          <a:p>
            <a:pPr algn="just"/>
            <a:r>
              <a:rPr lang="en-GB" dirty="0">
                <a:solidFill>
                  <a:schemeClr val="tx2"/>
                </a:solidFill>
              </a:rPr>
              <a:t>The ozone layer absorbs the intermediate wavelength ultraviolet light (UVB) emitted by the Sun. Increased exposure to UVB light causes </a:t>
            </a:r>
            <a:r>
              <a:rPr lang="en-US" dirty="0">
                <a:solidFill>
                  <a:schemeClr val="tx2"/>
                </a:solidFill>
              </a:rPr>
              <a:t>non-melanoma skin cancer, contributes to malignant melanoma, and has been linked to cataracts.</a:t>
            </a:r>
            <a:endParaRPr lang="en-GB" dirty="0">
              <a:solidFill>
                <a:schemeClr val="tx2"/>
              </a:solidFill>
            </a:endParaRPr>
          </a:p>
        </p:txBody>
      </p:sp>
      <p:pic>
        <p:nvPicPr>
          <p:cNvPr id="3" name="Picture 2">
            <a:extLst>
              <a:ext uri="{FF2B5EF4-FFF2-40B4-BE49-F238E27FC236}">
                <a16:creationId xmlns:a16="http://schemas.microsoft.com/office/drawing/2014/main" id="{9EB12E4F-2EA0-4685-BA3D-D8FE94C93739}"/>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17674" t="2906" r="21257" b="9366"/>
          <a:stretch/>
        </p:blipFill>
        <p:spPr>
          <a:xfrm>
            <a:off x="7733937" y="1438480"/>
            <a:ext cx="3186599" cy="2574964"/>
          </a:xfrm>
          <a:prstGeom prst="rect">
            <a:avLst/>
          </a:prstGeom>
        </p:spPr>
      </p:pic>
      <p:sp>
        <p:nvSpPr>
          <p:cNvPr id="2" name="TextBox 1">
            <a:extLst>
              <a:ext uri="{FF2B5EF4-FFF2-40B4-BE49-F238E27FC236}">
                <a16:creationId xmlns:a16="http://schemas.microsoft.com/office/drawing/2014/main" id="{302C80C9-B976-02A3-A583-0FA3704B214F}"/>
              </a:ext>
            </a:extLst>
          </p:cNvPr>
          <p:cNvSpPr txBox="1"/>
          <p:nvPr/>
        </p:nvSpPr>
        <p:spPr bwMode="auto">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51" name="Group 50">
            <a:extLst>
              <a:ext uri="{FF2B5EF4-FFF2-40B4-BE49-F238E27FC236}">
                <a16:creationId xmlns:a16="http://schemas.microsoft.com/office/drawing/2014/main" id="{D8C68558-8C1D-B63B-5AC4-969A898E0934}"/>
              </a:ext>
            </a:extLst>
          </p:cNvPr>
          <p:cNvGrpSpPr/>
          <p:nvPr/>
        </p:nvGrpSpPr>
        <p:grpSpPr>
          <a:xfrm>
            <a:off x="11121426" y="19961"/>
            <a:ext cx="869718" cy="456711"/>
            <a:chOff x="4727848" y="3282632"/>
            <a:chExt cx="4392488" cy="2306609"/>
          </a:xfrm>
        </p:grpSpPr>
        <p:pic>
          <p:nvPicPr>
            <p:cNvPr id="59" name="Picture 58">
              <a:extLst>
                <a:ext uri="{FF2B5EF4-FFF2-40B4-BE49-F238E27FC236}">
                  <a16:creationId xmlns:a16="http://schemas.microsoft.com/office/drawing/2014/main" id="{3D80DFD2-675F-8AC8-EFCD-BEA285C32D6C}"/>
                </a:ext>
              </a:extLst>
            </p:cNvPr>
            <p:cNvPicPr>
              <a:picLocks noChangeAspect="1"/>
            </p:cNvPicPr>
            <p:nvPr/>
          </p:nvPicPr>
          <p:blipFill rotWithShape="1">
            <a:blip r:embed="rId41"/>
            <a:srcRect l="5380" t="51274" r="19066" b="2867"/>
            <a:stretch/>
          </p:blipFill>
          <p:spPr>
            <a:xfrm>
              <a:off x="4727848" y="3284984"/>
              <a:ext cx="4392488" cy="2304257"/>
            </a:xfrm>
            <a:prstGeom prst="rect">
              <a:avLst/>
            </a:prstGeom>
          </p:spPr>
        </p:pic>
        <p:sp>
          <p:nvSpPr>
            <p:cNvPr id="78" name="Oval 77">
              <a:extLst>
                <a:ext uri="{FF2B5EF4-FFF2-40B4-BE49-F238E27FC236}">
                  <a16:creationId xmlns:a16="http://schemas.microsoft.com/office/drawing/2014/main" id="{271917D5-67B8-BC81-F1A8-45844EBF9189}"/>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9" name="Rectangle 78">
            <a:hlinkClick r:id="rId42" action="ppaction://hlinksldjump"/>
            <a:extLst>
              <a:ext uri="{FF2B5EF4-FFF2-40B4-BE49-F238E27FC236}">
                <a16:creationId xmlns:a16="http://schemas.microsoft.com/office/drawing/2014/main" id="{746F6A17-1A4D-EE8A-22B4-2DCF8C39995E}"/>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3879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xt Placeholder 13">
            <a:extLst>
              <a:ext uri="{FF2B5EF4-FFF2-40B4-BE49-F238E27FC236}">
                <a16:creationId xmlns:a16="http://schemas.microsoft.com/office/drawing/2014/main" id="{5D360088-F74F-4DDB-BDC3-51404DB27C11}"/>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87" name="Oval 86">
            <a:extLst>
              <a:ext uri="{FF2B5EF4-FFF2-40B4-BE49-F238E27FC236}">
                <a16:creationId xmlns:a16="http://schemas.microsoft.com/office/drawing/2014/main" id="{B3784473-FF57-4C6D-AA72-1F821596F5A6}"/>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B69AB32D-3C9B-4CE9-BD9D-A7D2C6927957}"/>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EC11CC3F-3D2F-435A-AD3B-93B5DF2572B0}"/>
              </a:ext>
            </a:extLst>
          </p:cNvPr>
          <p:cNvGrpSpPr/>
          <p:nvPr/>
        </p:nvGrpSpPr>
        <p:grpSpPr>
          <a:xfrm>
            <a:off x="11298775" y="2448000"/>
            <a:ext cx="520037" cy="539885"/>
            <a:chOff x="11539963" y="2448000"/>
            <a:chExt cx="520037" cy="539885"/>
          </a:xfrm>
        </p:grpSpPr>
        <p:sp>
          <p:nvSpPr>
            <p:cNvPr id="57" name="Rectangle 56">
              <a:extLst>
                <a:ext uri="{FF2B5EF4-FFF2-40B4-BE49-F238E27FC236}">
                  <a16:creationId xmlns:a16="http://schemas.microsoft.com/office/drawing/2014/main" id="{0C23A8A9-3206-4834-9A64-2AC58C8D97C9}"/>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9" name="Graphic 58" descr="Cloud with solid fill">
              <a:extLst>
                <a:ext uri="{FF2B5EF4-FFF2-40B4-BE49-F238E27FC236}">
                  <a16:creationId xmlns:a16="http://schemas.microsoft.com/office/drawing/2014/main" id="{F56960AC-DB2D-4375-88AD-F548D9A97B4F}"/>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1" t="15731" r="-1"/>
            <a:stretch/>
          </p:blipFill>
          <p:spPr>
            <a:xfrm flipH="1">
              <a:off x="11649303" y="2454460"/>
              <a:ext cx="376509" cy="317280"/>
            </a:xfrm>
            <a:prstGeom prst="rect">
              <a:avLst/>
            </a:prstGeom>
          </p:spPr>
        </p:pic>
        <p:pic>
          <p:nvPicPr>
            <p:cNvPr id="60" name="Graphic 59" descr="Factory with solid fill">
              <a:extLst>
                <a:ext uri="{FF2B5EF4-FFF2-40B4-BE49-F238E27FC236}">
                  <a16:creationId xmlns:a16="http://schemas.microsoft.com/office/drawing/2014/main" id="{9271E650-E267-475B-BAC0-BA49014E0A1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39963" y="2599200"/>
              <a:ext cx="388685" cy="388685"/>
            </a:xfrm>
            <a:prstGeom prst="rect">
              <a:avLst/>
            </a:prstGeom>
          </p:spPr>
        </p:pic>
      </p:grpSp>
      <p:grpSp>
        <p:nvGrpSpPr>
          <p:cNvPr id="61" name="Group 60">
            <a:extLst>
              <a:ext uri="{FF2B5EF4-FFF2-40B4-BE49-F238E27FC236}">
                <a16:creationId xmlns:a16="http://schemas.microsoft.com/office/drawing/2014/main" id="{578128E4-E363-4702-99B7-13218E21734C}"/>
              </a:ext>
            </a:extLst>
          </p:cNvPr>
          <p:cNvGrpSpPr/>
          <p:nvPr/>
        </p:nvGrpSpPr>
        <p:grpSpPr>
          <a:xfrm>
            <a:off x="11314812" y="1440000"/>
            <a:ext cx="504000" cy="504000"/>
            <a:chOff x="11556000" y="1440000"/>
            <a:chExt cx="504000" cy="504000"/>
          </a:xfrm>
        </p:grpSpPr>
        <p:sp>
          <p:nvSpPr>
            <p:cNvPr id="62" name="Rectangle 61">
              <a:extLst>
                <a:ext uri="{FF2B5EF4-FFF2-40B4-BE49-F238E27FC236}">
                  <a16:creationId xmlns:a16="http://schemas.microsoft.com/office/drawing/2014/main" id="{ACAF374E-4DD0-4AF1-9437-6EE6B8EBA71A}"/>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63" name="Graphic 62" descr="High temperature outline">
              <a:extLst>
                <a:ext uri="{FF2B5EF4-FFF2-40B4-BE49-F238E27FC236}">
                  <a16:creationId xmlns:a16="http://schemas.microsoft.com/office/drawing/2014/main" id="{9BB13881-2BB3-4745-8F13-FCDE8570259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581200" y="1474011"/>
              <a:ext cx="451927" cy="451927"/>
            </a:xfrm>
            <a:prstGeom prst="rect">
              <a:avLst/>
            </a:prstGeom>
          </p:spPr>
        </p:pic>
      </p:grpSp>
      <p:grpSp>
        <p:nvGrpSpPr>
          <p:cNvPr id="64" name="Group 63">
            <a:extLst>
              <a:ext uri="{FF2B5EF4-FFF2-40B4-BE49-F238E27FC236}">
                <a16:creationId xmlns:a16="http://schemas.microsoft.com/office/drawing/2014/main" id="{E69B6B56-BBBE-4E26-AB44-B6F04AD1A382}"/>
              </a:ext>
            </a:extLst>
          </p:cNvPr>
          <p:cNvGrpSpPr/>
          <p:nvPr/>
        </p:nvGrpSpPr>
        <p:grpSpPr>
          <a:xfrm>
            <a:off x="11314812" y="5472000"/>
            <a:ext cx="504000" cy="525693"/>
            <a:chOff x="11556000" y="5472000"/>
            <a:chExt cx="504000" cy="525693"/>
          </a:xfrm>
        </p:grpSpPr>
        <p:sp>
          <p:nvSpPr>
            <p:cNvPr id="65" name="Rectangle 64">
              <a:extLst>
                <a:ext uri="{FF2B5EF4-FFF2-40B4-BE49-F238E27FC236}">
                  <a16:creationId xmlns:a16="http://schemas.microsoft.com/office/drawing/2014/main" id="{28860B02-EF6B-4A56-9EB6-192B7D6AB6E6}"/>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6" name="Graphic 65" descr="Sloth with solid fill">
              <a:extLst>
                <a:ext uri="{FF2B5EF4-FFF2-40B4-BE49-F238E27FC236}">
                  <a16:creationId xmlns:a16="http://schemas.microsoft.com/office/drawing/2014/main" id="{1C508C14-B680-404A-A813-943B76D96910}"/>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r="5823"/>
            <a:stretch/>
          </p:blipFill>
          <p:spPr bwMode="auto">
            <a:xfrm>
              <a:off x="11565364" y="5476296"/>
              <a:ext cx="491038" cy="521397"/>
            </a:xfrm>
            <a:prstGeom prst="rect">
              <a:avLst/>
            </a:prstGeom>
          </p:spPr>
        </p:pic>
      </p:grpSp>
      <p:grpSp>
        <p:nvGrpSpPr>
          <p:cNvPr id="89" name="Group 88">
            <a:extLst>
              <a:ext uri="{FF2B5EF4-FFF2-40B4-BE49-F238E27FC236}">
                <a16:creationId xmlns:a16="http://schemas.microsoft.com/office/drawing/2014/main" id="{6ACCBC55-1FED-4622-A7F7-C0142D48B299}"/>
              </a:ext>
            </a:extLst>
          </p:cNvPr>
          <p:cNvGrpSpPr/>
          <p:nvPr/>
        </p:nvGrpSpPr>
        <p:grpSpPr>
          <a:xfrm>
            <a:off x="11297188" y="3960000"/>
            <a:ext cx="523638" cy="523638"/>
            <a:chOff x="11538376" y="3960000"/>
            <a:chExt cx="523638" cy="523638"/>
          </a:xfrm>
        </p:grpSpPr>
        <p:sp>
          <p:nvSpPr>
            <p:cNvPr id="90" name="Rectangle 89">
              <a:extLst>
                <a:ext uri="{FF2B5EF4-FFF2-40B4-BE49-F238E27FC236}">
                  <a16:creationId xmlns:a16="http://schemas.microsoft.com/office/drawing/2014/main" id="{87B8F030-E9FD-4274-9DEE-D9D6EF31BFC4}"/>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1" name="Graphic 90" descr="Watering pot with solid fill">
              <a:extLst>
                <a:ext uri="{FF2B5EF4-FFF2-40B4-BE49-F238E27FC236}">
                  <a16:creationId xmlns:a16="http://schemas.microsoft.com/office/drawing/2014/main" id="{1B903943-5B9D-4A64-AAC2-14C85F91A1A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bwMode="auto">
            <a:xfrm>
              <a:off x="11538376" y="3960000"/>
              <a:ext cx="523638" cy="523638"/>
            </a:xfrm>
            <a:prstGeom prst="rect">
              <a:avLst/>
            </a:prstGeom>
          </p:spPr>
        </p:pic>
      </p:grpSp>
      <p:grpSp>
        <p:nvGrpSpPr>
          <p:cNvPr id="92" name="Group 91">
            <a:extLst>
              <a:ext uri="{FF2B5EF4-FFF2-40B4-BE49-F238E27FC236}">
                <a16:creationId xmlns:a16="http://schemas.microsoft.com/office/drawing/2014/main" id="{0B9A8B90-0C39-4756-B02A-41BAA5BFF728}"/>
              </a:ext>
            </a:extLst>
          </p:cNvPr>
          <p:cNvGrpSpPr/>
          <p:nvPr/>
        </p:nvGrpSpPr>
        <p:grpSpPr>
          <a:xfrm>
            <a:off x="11314812" y="1944000"/>
            <a:ext cx="504000" cy="512002"/>
            <a:chOff x="11556000" y="1944000"/>
            <a:chExt cx="504000" cy="512002"/>
          </a:xfrm>
        </p:grpSpPr>
        <p:sp>
          <p:nvSpPr>
            <p:cNvPr id="93" name="Rectangle 92">
              <a:extLst>
                <a:ext uri="{FF2B5EF4-FFF2-40B4-BE49-F238E27FC236}">
                  <a16:creationId xmlns:a16="http://schemas.microsoft.com/office/drawing/2014/main" id="{632E2B07-B126-4348-978D-6CA34F7DC1ED}"/>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id="{8EDDD8D8-2973-434E-85DF-A66DFF208928}"/>
                </a:ext>
              </a:extLst>
            </p:cNvPr>
            <p:cNvGrpSpPr/>
            <p:nvPr/>
          </p:nvGrpSpPr>
          <p:grpSpPr>
            <a:xfrm>
              <a:off x="11620157" y="1961546"/>
              <a:ext cx="353115" cy="494456"/>
              <a:chOff x="11647541" y="2425234"/>
              <a:chExt cx="353115" cy="494456"/>
            </a:xfrm>
          </p:grpSpPr>
          <p:pic>
            <p:nvPicPr>
              <p:cNvPr id="95" name="Graphic 94" descr="Graffiti Spray with solid fill">
                <a:extLst>
                  <a:ext uri="{FF2B5EF4-FFF2-40B4-BE49-F238E27FC236}">
                    <a16:creationId xmlns:a16="http://schemas.microsoft.com/office/drawing/2014/main" id="{F4DC1524-9DAB-463F-89FB-B351349953FF}"/>
                  </a:ext>
                </a:extLst>
              </p:cNvPr>
              <p:cNvPicPr>
                <a:picLocks noChangeAspect="1"/>
              </p:cNvPicPr>
              <p:nvPr/>
            </p:nvPicPr>
            <p:blipFill>
              <a:blip r:embed="rId23">
                <a:extLst>
                  <a:ext uri="{96DAC541-7B7A-43D3-8B79-37D633B846F1}">
                    <asvg:svgBlip xmlns:asvg="http://schemas.microsoft.com/office/drawing/2016/SVG/main" r:embed="rId24"/>
                  </a:ext>
                </a:extLst>
              </a:blip>
              <a:srcRect l="1" r="30556"/>
              <a:stretch/>
            </p:blipFill>
            <p:spPr>
              <a:xfrm>
                <a:off x="11647541" y="2425234"/>
                <a:ext cx="343368" cy="494456"/>
              </a:xfrm>
              <a:prstGeom prst="rect">
                <a:avLst/>
              </a:prstGeom>
            </p:spPr>
          </p:pic>
          <p:sp>
            <p:nvSpPr>
              <p:cNvPr id="99" name="Rectangle 98">
                <a:extLst>
                  <a:ext uri="{FF2B5EF4-FFF2-40B4-BE49-F238E27FC236}">
                    <a16:creationId xmlns:a16="http://schemas.microsoft.com/office/drawing/2014/main" id="{D5133CDD-1CCE-4A02-A38F-A570E578E525}"/>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0" name="Group 99">
            <a:extLst>
              <a:ext uri="{FF2B5EF4-FFF2-40B4-BE49-F238E27FC236}">
                <a16:creationId xmlns:a16="http://schemas.microsoft.com/office/drawing/2014/main" id="{D3FDB59C-1733-4CA1-BDA2-7B1040F74C2F}"/>
              </a:ext>
            </a:extLst>
          </p:cNvPr>
          <p:cNvGrpSpPr/>
          <p:nvPr/>
        </p:nvGrpSpPr>
        <p:grpSpPr>
          <a:xfrm>
            <a:off x="11285911" y="4968000"/>
            <a:ext cx="557255" cy="509485"/>
            <a:chOff x="11527099" y="4968000"/>
            <a:chExt cx="557255" cy="509485"/>
          </a:xfrm>
        </p:grpSpPr>
        <p:sp>
          <p:nvSpPr>
            <p:cNvPr id="101" name="Rectangle 100">
              <a:extLst>
                <a:ext uri="{FF2B5EF4-FFF2-40B4-BE49-F238E27FC236}">
                  <a16:creationId xmlns:a16="http://schemas.microsoft.com/office/drawing/2014/main" id="{19DC1A38-9BCF-45FF-BAFE-57818E632F5C}"/>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02" name="Group 101">
              <a:extLst>
                <a:ext uri="{FF2B5EF4-FFF2-40B4-BE49-F238E27FC236}">
                  <a16:creationId xmlns:a16="http://schemas.microsoft.com/office/drawing/2014/main" id="{A8D15E2B-1FBD-4F2B-8C79-A4A3777E01BA}"/>
                </a:ext>
              </a:extLst>
            </p:cNvPr>
            <p:cNvGrpSpPr/>
            <p:nvPr/>
          </p:nvGrpSpPr>
          <p:grpSpPr>
            <a:xfrm>
              <a:off x="11527099" y="4971600"/>
              <a:ext cx="557255" cy="505885"/>
              <a:chOff x="11565208" y="2917737"/>
              <a:chExt cx="557255" cy="505885"/>
            </a:xfrm>
          </p:grpSpPr>
          <p:pic>
            <p:nvPicPr>
              <p:cNvPr id="103" name="Graphic 102" descr="Agriculture with solid fill">
                <a:extLst>
                  <a:ext uri="{FF2B5EF4-FFF2-40B4-BE49-F238E27FC236}">
                    <a16:creationId xmlns:a16="http://schemas.microsoft.com/office/drawing/2014/main" id="{097195E2-CCF5-4442-90B7-4444EAAE87AE}"/>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t="29071"/>
              <a:stretch/>
            </p:blipFill>
            <p:spPr>
              <a:xfrm>
                <a:off x="11582164" y="2919285"/>
                <a:ext cx="540299" cy="383232"/>
              </a:xfrm>
              <a:prstGeom prst="rect">
                <a:avLst/>
              </a:prstGeom>
            </p:spPr>
          </p:pic>
          <p:pic>
            <p:nvPicPr>
              <p:cNvPr id="104" name="Graphic 103" descr="Waterfall scene with solid fill">
                <a:extLst>
                  <a:ext uri="{FF2B5EF4-FFF2-40B4-BE49-F238E27FC236}">
                    <a16:creationId xmlns:a16="http://schemas.microsoft.com/office/drawing/2014/main" id="{059B2CEF-0C77-4B7C-B8EB-856D1A1BAEE5}"/>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t="69146" r="7899"/>
              <a:stretch/>
            </p:blipFill>
            <p:spPr>
              <a:xfrm>
                <a:off x="11565208" y="3245098"/>
                <a:ext cx="532901" cy="178524"/>
              </a:xfrm>
              <a:prstGeom prst="rect">
                <a:avLst/>
              </a:prstGeom>
            </p:spPr>
          </p:pic>
          <p:sp>
            <p:nvSpPr>
              <p:cNvPr id="105" name="Rectangle 104">
                <a:extLst>
                  <a:ext uri="{FF2B5EF4-FFF2-40B4-BE49-F238E27FC236}">
                    <a16:creationId xmlns:a16="http://schemas.microsoft.com/office/drawing/2014/main" id="{5761EE91-8926-41B5-947B-DA14CE7CE15D}"/>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106" name="Graphic 105" descr="Farm scene with solid fill">
            <a:extLst>
              <a:ext uri="{FF2B5EF4-FFF2-40B4-BE49-F238E27FC236}">
                <a16:creationId xmlns:a16="http://schemas.microsoft.com/office/drawing/2014/main" id="{A36905C9-05E9-47A3-BA44-8077D170973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bwMode="auto">
          <a:xfrm>
            <a:off x="11465594" y="4581128"/>
            <a:ext cx="368421" cy="368421"/>
          </a:xfrm>
          <a:prstGeom prst="rect">
            <a:avLst/>
          </a:prstGeom>
        </p:spPr>
      </p:pic>
      <p:sp>
        <p:nvSpPr>
          <p:cNvPr id="119" name="Oval 118">
            <a:extLst>
              <a:ext uri="{FF2B5EF4-FFF2-40B4-BE49-F238E27FC236}">
                <a16:creationId xmlns:a16="http://schemas.microsoft.com/office/drawing/2014/main" id="{555962D6-53D1-473F-97E5-46619B1D18F2}"/>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ight Triangle 119">
            <a:extLst>
              <a:ext uri="{FF2B5EF4-FFF2-40B4-BE49-F238E27FC236}">
                <a16:creationId xmlns:a16="http://schemas.microsoft.com/office/drawing/2014/main" id="{A52B9F76-A436-4F19-BAA7-385D5313C585}"/>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Isosceles Triangle 120">
            <a:extLst>
              <a:ext uri="{FF2B5EF4-FFF2-40B4-BE49-F238E27FC236}">
                <a16:creationId xmlns:a16="http://schemas.microsoft.com/office/drawing/2014/main" id="{B1B5D5DF-4F9B-4544-BB50-A262412DA060}"/>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47593A03-9F55-437F-8240-F44868B52933}"/>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Graphic 122" descr="Crops with solid fill">
            <a:extLst>
              <a:ext uri="{FF2B5EF4-FFF2-40B4-BE49-F238E27FC236}">
                <a16:creationId xmlns:a16="http://schemas.microsoft.com/office/drawing/2014/main" id="{E5A8D00A-706D-4580-9937-CB3471D2775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bwMode="auto">
          <a:xfrm>
            <a:off x="11312798" y="4693351"/>
            <a:ext cx="247817" cy="247817"/>
          </a:xfrm>
          <a:prstGeom prst="rect">
            <a:avLst/>
          </a:prstGeom>
        </p:spPr>
      </p:pic>
      <p:grpSp>
        <p:nvGrpSpPr>
          <p:cNvPr id="129" name="Group 128">
            <a:extLst>
              <a:ext uri="{FF2B5EF4-FFF2-40B4-BE49-F238E27FC236}">
                <a16:creationId xmlns:a16="http://schemas.microsoft.com/office/drawing/2014/main" id="{21D84B92-9A27-4EFC-AEAE-2B35BD6419B1}"/>
              </a:ext>
            </a:extLst>
          </p:cNvPr>
          <p:cNvGrpSpPr/>
          <p:nvPr/>
        </p:nvGrpSpPr>
        <p:grpSpPr>
          <a:xfrm>
            <a:off x="11298853" y="2952000"/>
            <a:ext cx="535917" cy="546163"/>
            <a:chOff x="11540041" y="2952000"/>
            <a:chExt cx="535917" cy="546163"/>
          </a:xfrm>
        </p:grpSpPr>
        <p:sp>
          <p:nvSpPr>
            <p:cNvPr id="130" name="Rectangle 129">
              <a:extLst>
                <a:ext uri="{FF2B5EF4-FFF2-40B4-BE49-F238E27FC236}">
                  <a16:creationId xmlns:a16="http://schemas.microsoft.com/office/drawing/2014/main" id="{BEE65782-2894-4BB2-BB3B-37378DE607BC}"/>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1" name="Graphic 130" descr="Antarctica with solid fill">
              <a:extLst>
                <a:ext uri="{FF2B5EF4-FFF2-40B4-BE49-F238E27FC236}">
                  <a16:creationId xmlns:a16="http://schemas.microsoft.com/office/drawing/2014/main" id="{0F820892-757A-4C59-9BC7-7773C15A0D4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1540041" y="2962246"/>
              <a:ext cx="535917" cy="535917"/>
            </a:xfrm>
            <a:prstGeom prst="rect">
              <a:avLst/>
            </a:prstGeom>
          </p:spPr>
        </p:pic>
        <p:sp>
          <p:nvSpPr>
            <p:cNvPr id="132" name="Oval 131">
              <a:extLst>
                <a:ext uri="{FF2B5EF4-FFF2-40B4-BE49-F238E27FC236}">
                  <a16:creationId xmlns:a16="http://schemas.microsoft.com/office/drawing/2014/main" id="{AC3A2737-65CB-4E8E-AB93-D694CF7A81AA}"/>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a:extLst>
                <a:ext uri="{FF2B5EF4-FFF2-40B4-BE49-F238E27FC236}">
                  <a16:creationId xmlns:a16="http://schemas.microsoft.com/office/drawing/2014/main" id="{B7F9657C-14EF-4A0F-AEE9-4495B27B1DCE}"/>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sp>
        <p:nvSpPr>
          <p:cNvPr id="138" name="Rectangle 137">
            <a:extLst>
              <a:ext uri="{FF2B5EF4-FFF2-40B4-BE49-F238E27FC236}">
                <a16:creationId xmlns:a16="http://schemas.microsoft.com/office/drawing/2014/main" id="{B21644F7-B645-4C6F-8AD2-B8E8C63F19AC}"/>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01050AF5-B3FE-42D8-9C98-B291C02B1960}"/>
              </a:ext>
            </a:extLst>
          </p:cNvPr>
          <p:cNvSpPr/>
          <p:nvPr/>
        </p:nvSpPr>
        <p:spPr>
          <a:xfrm>
            <a:off x="11280577" y="1380514"/>
            <a:ext cx="576346" cy="471278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A76AFCC7-673E-400F-891B-C9A8AD14A448}"/>
              </a:ext>
            </a:extLst>
          </p:cNvPr>
          <p:cNvGrpSpPr/>
          <p:nvPr/>
        </p:nvGrpSpPr>
        <p:grpSpPr>
          <a:xfrm>
            <a:off x="11280576" y="3456000"/>
            <a:ext cx="576346" cy="504000"/>
            <a:chOff x="11521764" y="3456000"/>
            <a:chExt cx="576346" cy="504000"/>
          </a:xfrm>
        </p:grpSpPr>
        <p:sp>
          <p:nvSpPr>
            <p:cNvPr id="135" name="Rectangle 134">
              <a:extLst>
                <a:ext uri="{FF2B5EF4-FFF2-40B4-BE49-F238E27FC236}">
                  <a16:creationId xmlns:a16="http://schemas.microsoft.com/office/drawing/2014/main" id="{F09A4C00-A264-49F0-8593-B846DA9C9A82}"/>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6" name="Graphic 135" descr="Wave with solid fill">
              <a:extLst>
                <a:ext uri="{FF2B5EF4-FFF2-40B4-BE49-F238E27FC236}">
                  <a16:creationId xmlns:a16="http://schemas.microsoft.com/office/drawing/2014/main" id="{3DBF9B21-55FC-4478-8FE6-69230D5245E9}"/>
                </a:ext>
              </a:extLst>
            </p:cNvPr>
            <p:cNvPicPr>
              <a:picLocks noChangeAspect="1"/>
            </p:cNvPicPr>
            <p:nvPr/>
          </p:nvPicPr>
          <p:blipFill rotWithShape="1">
            <a:blip r:embed="rId35">
              <a:extLst>
                <a:ext uri="{96DAC541-7B7A-43D3-8B79-37D633B846F1}">
                  <asvg:svgBlip xmlns:asvg="http://schemas.microsoft.com/office/drawing/2016/SVG/main" r:embed="rId36"/>
                </a:ext>
              </a:extLst>
            </a:blip>
            <a:srcRect b="15492"/>
            <a:stretch/>
          </p:blipFill>
          <p:spPr>
            <a:xfrm>
              <a:off x="11521764" y="3466800"/>
              <a:ext cx="576346" cy="487059"/>
            </a:xfrm>
            <a:prstGeom prst="rect">
              <a:avLst/>
            </a:prstGeom>
          </p:spPr>
        </p:pic>
        <p:sp>
          <p:nvSpPr>
            <p:cNvPr id="137" name="TextBox 136">
              <a:extLst>
                <a:ext uri="{FF2B5EF4-FFF2-40B4-BE49-F238E27FC236}">
                  <a16:creationId xmlns:a16="http://schemas.microsoft.com/office/drawing/2014/main" id="{896062C4-4A0D-44B8-816A-84E420E9D8C5}"/>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3" name="Rectangle 2">
            <a:hlinkHover r:id="rId37" action="ppaction://hlinksldjump"/>
            <a:extLst>
              <a:ext uri="{FF2B5EF4-FFF2-40B4-BE49-F238E27FC236}">
                <a16:creationId xmlns:a16="http://schemas.microsoft.com/office/drawing/2014/main" id="{27C6B14C-A2B9-474C-9D17-665BCD7FC1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hlinkClick r:id="rId38" action="ppaction://hlinksldjump"/>
            <a:extLst>
              <a:ext uri="{FF2B5EF4-FFF2-40B4-BE49-F238E27FC236}">
                <a16:creationId xmlns:a16="http://schemas.microsoft.com/office/drawing/2014/main" id="{1D1054E0-779D-457F-BF34-49D3DBACAB08}"/>
              </a:ext>
            </a:extLst>
          </p:cNvPr>
          <p:cNvSpPr txBox="1"/>
          <p:nvPr/>
        </p:nvSpPr>
        <p:spPr>
          <a:xfrm>
            <a:off x="2305898" y="5141691"/>
            <a:ext cx="1289135" cy="323165"/>
          </a:xfrm>
          <a:prstGeom prst="rect">
            <a:avLst/>
          </a:prstGeom>
          <a:solidFill>
            <a:schemeClr val="bg1"/>
          </a:solidFill>
        </p:spPr>
        <p:txBody>
          <a:bodyPr wrap="none" rtlCol="0">
            <a:spAutoFit/>
          </a:bodyPr>
          <a:lstStyle/>
          <a:p>
            <a:r>
              <a:rPr lang="en-GB" sz="1500" dirty="0"/>
              <a:t>Acidification</a:t>
            </a:r>
          </a:p>
        </p:txBody>
      </p:sp>
      <p:pic>
        <p:nvPicPr>
          <p:cNvPr id="58" name="Graphic 57" descr="Magnifying glass with solid fill">
            <a:hlinkClick r:id="rId38" action="ppaction://hlinksldjump"/>
            <a:extLst>
              <a:ext uri="{FF2B5EF4-FFF2-40B4-BE49-F238E27FC236}">
                <a16:creationId xmlns:a16="http://schemas.microsoft.com/office/drawing/2014/main" id="{39379F72-5B10-4B24-B914-3352D9B9929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456376" y="4971351"/>
            <a:ext cx="900000" cy="900000"/>
          </a:xfrm>
          <a:prstGeom prst="rect">
            <a:avLst/>
          </a:prstGeom>
        </p:spPr>
      </p:pic>
      <p:sp>
        <p:nvSpPr>
          <p:cNvPr id="4" name="Oval 3">
            <a:hlinkClick r:id="rId38" action="ppaction://hlinksldjump"/>
            <a:extLst>
              <a:ext uri="{FF2B5EF4-FFF2-40B4-BE49-F238E27FC236}">
                <a16:creationId xmlns:a16="http://schemas.microsoft.com/office/drawing/2014/main" id="{4CF3FDAE-13EC-18F3-8666-16C06C50277D}"/>
              </a:ext>
            </a:extLst>
          </p:cNvPr>
          <p:cNvSpPr/>
          <p:nvPr/>
        </p:nvSpPr>
        <p:spPr>
          <a:xfrm rot="20428477">
            <a:off x="3155719" y="4795718"/>
            <a:ext cx="1351632" cy="978557"/>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24548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E4A4276-6D84-2B76-A246-48CBE41AA470}"/>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66D9ADCC-C819-5DB9-6929-A9E55E8ABAAC}"/>
              </a:ext>
            </a:extLst>
          </p:cNvPr>
          <p:cNvSpPr>
            <a:spLocks noGrp="1"/>
          </p:cNvSpPr>
          <p:nvPr>
            <p:ph type="title"/>
          </p:nvPr>
        </p:nvSpPr>
        <p:spPr bwMode="auto"/>
        <p:txBody>
          <a:bodyPr/>
          <a:lstStyle/>
          <a:p>
            <a:pPr>
              <a:defRPr/>
            </a:pPr>
            <a:r>
              <a:rPr lang="de-DE" dirty="0"/>
              <a:t>Ocean acidification</a:t>
            </a:r>
            <a:endParaRPr dirty="0"/>
          </a:p>
        </p:txBody>
      </p:sp>
      <p:sp>
        <p:nvSpPr>
          <p:cNvPr id="14" name="Text Placeholder 13">
            <a:extLst>
              <a:ext uri="{FF2B5EF4-FFF2-40B4-BE49-F238E27FC236}">
                <a16:creationId xmlns:a16="http://schemas.microsoft.com/office/drawing/2014/main" id="{D0C4EA0F-9144-5A39-A49D-02BA102ECC46}"/>
              </a:ext>
            </a:extLst>
          </p:cNvPr>
          <p:cNvSpPr>
            <a:spLocks noGrp="1"/>
          </p:cNvSpPr>
          <p:nvPr>
            <p:ph type="body" sz="quarter" idx="10"/>
          </p:nvPr>
        </p:nvSpPr>
        <p:spPr bwMode="auto">
          <a:xfrm>
            <a:off x="357188" y="1454400"/>
            <a:ext cx="10563348" cy="2165240"/>
          </a:xfrm>
        </p:spPr>
        <p:txBody>
          <a:bodyPr/>
          <a:lstStyle/>
          <a:p>
            <a:pPr lvl="0" algn="just">
              <a:defRPr/>
            </a:pPr>
            <a:r>
              <a:rPr lang="en-US" dirty="0"/>
              <a:t>CO</a:t>
            </a:r>
            <a:r>
              <a:rPr lang="en-US" baseline="-25000" dirty="0"/>
              <a:t>2</a:t>
            </a:r>
            <a:r>
              <a:rPr lang="en-US" dirty="0"/>
              <a:t> is absorbed by the ocean which creates carbonic acid. This acidifies the ocean (decreases pH). To date about a third of our CO</a:t>
            </a:r>
            <a:r>
              <a:rPr lang="en-US" baseline="-25000" dirty="0"/>
              <a:t>2</a:t>
            </a:r>
            <a:r>
              <a:rPr lang="en-US" dirty="0"/>
              <a:t> emissions are now in the ocean.</a:t>
            </a:r>
          </a:p>
          <a:p>
            <a:pPr lvl="0" algn="just">
              <a:defRPr/>
            </a:pPr>
            <a:r>
              <a:rPr lang="en-US" dirty="0"/>
              <a:t>Many marine organisms have shells made chiefly of calcium carbonate which requires alkaline conditions (high pH).</a:t>
            </a:r>
          </a:p>
          <a:p>
            <a:pPr lvl="0" algn="just">
              <a:defRPr/>
            </a:pPr>
            <a:r>
              <a:rPr lang="en-US" dirty="0"/>
              <a:t>Coral and shell fish are at risk from ocean acidification. The Planetary Boundary is perilously close to being exceeded which may lead to irreversible changes to ocean ecosystems.</a:t>
            </a:r>
          </a:p>
          <a:p>
            <a:pPr lvl="0" algn="just">
              <a:defRPr/>
            </a:pPr>
            <a:endParaRPr lang="en-US" dirty="0"/>
          </a:p>
        </p:txBody>
      </p:sp>
      <p:sp>
        <p:nvSpPr>
          <p:cNvPr id="4" name="Text Placeholder 13">
            <a:extLst>
              <a:ext uri="{FF2B5EF4-FFF2-40B4-BE49-F238E27FC236}">
                <a16:creationId xmlns:a16="http://schemas.microsoft.com/office/drawing/2014/main" id="{8A24EBB1-342C-4A5C-B17A-9FB2E8A183F9}"/>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https://www.stockholmresilience.org/research/planetary-boundaries.html</a:t>
            </a:r>
            <a:r>
              <a:rPr lang="en-US" sz="1200" dirty="0">
                <a:solidFill>
                  <a:schemeClr val="tx2"/>
                </a:solidFill>
              </a:rPr>
              <a:t>	   </a:t>
            </a:r>
            <a:r>
              <a:rPr lang="en-US" sz="1200" dirty="0">
                <a:solidFill>
                  <a:schemeClr val="tx2"/>
                </a:solidFill>
                <a:hlinkClick r:id="rId5">
                  <a:extLst>
                    <a:ext uri="{A12FA001-AC4F-418D-AE19-62706E023703}">
                      <ahyp:hlinkClr xmlns:ahyp="http://schemas.microsoft.com/office/drawing/2018/hyperlinkcolor" val="tx"/>
                    </a:ext>
                  </a:extLst>
                </a:hlinkClick>
              </a:rPr>
              <a:t>Sabine </a:t>
            </a:r>
            <a:r>
              <a:rPr lang="en-US" sz="1200" i="1" dirty="0">
                <a:solidFill>
                  <a:schemeClr val="tx2"/>
                </a:solidFill>
                <a:hlinkClick r:id="rId5">
                  <a:extLst>
                    <a:ext uri="{A12FA001-AC4F-418D-AE19-62706E023703}">
                      <ahyp:hlinkClr xmlns:ahyp="http://schemas.microsoft.com/office/drawing/2018/hyperlinkcolor" val="tx"/>
                    </a:ext>
                  </a:extLst>
                </a:hlinkClick>
              </a:rPr>
              <a:t>et al. </a:t>
            </a:r>
            <a:r>
              <a:rPr lang="en-US" sz="1200" dirty="0">
                <a:solidFill>
                  <a:schemeClr val="tx2"/>
                </a:solidFill>
                <a:hlinkClick r:id="rId5">
                  <a:extLst>
                    <a:ext uri="{A12FA001-AC4F-418D-AE19-62706E023703}">
                      <ahyp:hlinkClr xmlns:ahyp="http://schemas.microsoft.com/office/drawing/2018/hyperlinkcolor" val="tx"/>
                    </a:ext>
                  </a:extLst>
                </a:hlinkClick>
              </a:rPr>
              <a:t>Science, 2004, 305, 367</a:t>
            </a:r>
            <a:r>
              <a:rPr lang="en-US" sz="1200" dirty="0">
                <a:solidFill>
                  <a:schemeClr val="tx2"/>
                </a:solidFill>
              </a:rPr>
              <a:t> </a:t>
            </a:r>
          </a:p>
          <a:p>
            <a:pPr marL="0" indent="0">
              <a:spcBef>
                <a:spcPts val="0"/>
              </a:spcBef>
              <a:buNone/>
            </a:pPr>
            <a:r>
              <a:rPr lang="en-US" sz="1200" dirty="0">
                <a:solidFill>
                  <a:schemeClr val="tx2"/>
                </a:solidFill>
                <a:hlinkClick r:id="rId6">
                  <a:extLst>
                    <a:ext uri="{A12FA001-AC4F-418D-AE19-62706E023703}">
                      <ahyp:hlinkClr xmlns:ahyp="http://schemas.microsoft.com/office/drawing/2018/hyperlinkcolor" val="tx"/>
                    </a:ext>
                  </a:extLst>
                </a:hlinkClick>
              </a:rPr>
              <a:t>https://sos.noaa.gov/catalog/datasets/ocean-acidification-saturation-state/</a:t>
            </a:r>
            <a:r>
              <a:rPr lang="en-US" sz="1200" dirty="0">
                <a:solidFill>
                  <a:schemeClr val="tx2"/>
                </a:solidFill>
              </a:rPr>
              <a:t>  </a:t>
            </a:r>
          </a:p>
          <a:p>
            <a:pPr marL="0" indent="0">
              <a:spcBef>
                <a:spcPts val="0"/>
              </a:spcBef>
              <a:buNone/>
            </a:pPr>
            <a:r>
              <a:rPr lang="en-US" sz="1200" dirty="0">
                <a:solidFill>
                  <a:schemeClr val="tx2"/>
                </a:solidFill>
                <a:hlinkClick r:id="rId7">
                  <a:extLst>
                    <a:ext uri="{A12FA001-AC4F-418D-AE19-62706E023703}">
                      <ahyp:hlinkClr xmlns:ahyp="http://schemas.microsoft.com/office/drawing/2018/hyperlinkcolor" val="tx"/>
                    </a:ext>
                  </a:extLst>
                </a:hlinkClick>
              </a:rPr>
              <a:t>Falkenberg </a:t>
            </a:r>
            <a:r>
              <a:rPr lang="en-US" sz="1200" i="1" dirty="0">
                <a:solidFill>
                  <a:schemeClr val="tx2"/>
                </a:solidFill>
                <a:hlinkClick r:id="rId7">
                  <a:extLst>
                    <a:ext uri="{A12FA001-AC4F-418D-AE19-62706E023703}">
                      <ahyp:hlinkClr xmlns:ahyp="http://schemas.microsoft.com/office/drawing/2018/hyperlinkcolor" val="tx"/>
                    </a:ext>
                  </a:extLst>
                </a:hlinkClick>
              </a:rPr>
              <a:t>et al. </a:t>
            </a:r>
            <a:r>
              <a:rPr lang="en-US" sz="1200" dirty="0">
                <a:solidFill>
                  <a:schemeClr val="tx2"/>
                </a:solidFill>
                <a:hlinkClick r:id="rId7">
                  <a:extLst>
                    <a:ext uri="{A12FA001-AC4F-418D-AE19-62706E023703}">
                      <ahyp:hlinkClr xmlns:ahyp="http://schemas.microsoft.com/office/drawing/2018/hyperlinkcolor" val="tx"/>
                    </a:ext>
                  </a:extLst>
                </a:hlinkClick>
              </a:rPr>
              <a:t>International Journal of Environmental Research and Public Health, 2020, 17, 4563</a:t>
            </a:r>
            <a:endParaRPr lang="en-US" sz="1200" dirty="0">
              <a:solidFill>
                <a:schemeClr val="tx2"/>
              </a:solidFill>
            </a:endParaRPr>
          </a:p>
        </p:txBody>
      </p:sp>
      <p:sp>
        <p:nvSpPr>
          <p:cNvPr id="5" name="Rectangle 4">
            <a:extLst>
              <a:ext uri="{FF2B5EF4-FFF2-40B4-BE49-F238E27FC236}">
                <a16:creationId xmlns:a16="http://schemas.microsoft.com/office/drawing/2014/main" id="{6CDFC9F4-EC93-4078-8A83-13B79557EA6E}"/>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B2D79F4-B1B8-4C7C-AC9D-636F4A9EA179}"/>
              </a:ext>
            </a:extLst>
          </p:cNvPr>
          <p:cNvGrpSpPr/>
          <p:nvPr/>
        </p:nvGrpSpPr>
        <p:grpSpPr>
          <a:xfrm>
            <a:off x="11298775" y="2448000"/>
            <a:ext cx="520037" cy="539885"/>
            <a:chOff x="11539963" y="2448000"/>
            <a:chExt cx="520037" cy="539885"/>
          </a:xfrm>
        </p:grpSpPr>
        <p:sp>
          <p:nvSpPr>
            <p:cNvPr id="7" name="Rectangle 6">
              <a:extLst>
                <a:ext uri="{FF2B5EF4-FFF2-40B4-BE49-F238E27FC236}">
                  <a16:creationId xmlns:a16="http://schemas.microsoft.com/office/drawing/2014/main" id="{F0CD9BC7-F34A-4568-9F01-E1524D9D3F0D}"/>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Graphic 7" descr="Cloud with solid fill">
              <a:extLst>
                <a:ext uri="{FF2B5EF4-FFF2-40B4-BE49-F238E27FC236}">
                  <a16:creationId xmlns:a16="http://schemas.microsoft.com/office/drawing/2014/main" id="{BE7CA618-2A41-4F20-8DB0-8FF00E6E53F2}"/>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5731" r="-1"/>
            <a:stretch/>
          </p:blipFill>
          <p:spPr>
            <a:xfrm flipH="1">
              <a:off x="11649303" y="2454460"/>
              <a:ext cx="376509" cy="317280"/>
            </a:xfrm>
            <a:prstGeom prst="rect">
              <a:avLst/>
            </a:prstGeom>
          </p:spPr>
        </p:pic>
        <p:pic>
          <p:nvPicPr>
            <p:cNvPr id="9" name="Graphic 8" descr="Factory with solid fill">
              <a:extLst>
                <a:ext uri="{FF2B5EF4-FFF2-40B4-BE49-F238E27FC236}">
                  <a16:creationId xmlns:a16="http://schemas.microsoft.com/office/drawing/2014/main" id="{2DCE6FA2-306B-4589-BDE0-B2B6408CBE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39963" y="2599200"/>
              <a:ext cx="388685" cy="388685"/>
            </a:xfrm>
            <a:prstGeom prst="rect">
              <a:avLst/>
            </a:prstGeom>
          </p:spPr>
        </p:pic>
      </p:grpSp>
      <p:grpSp>
        <p:nvGrpSpPr>
          <p:cNvPr id="10" name="Group 9">
            <a:extLst>
              <a:ext uri="{FF2B5EF4-FFF2-40B4-BE49-F238E27FC236}">
                <a16:creationId xmlns:a16="http://schemas.microsoft.com/office/drawing/2014/main" id="{91CCD10A-B0A5-464C-BA49-E10F2AD177BC}"/>
              </a:ext>
            </a:extLst>
          </p:cNvPr>
          <p:cNvGrpSpPr/>
          <p:nvPr/>
        </p:nvGrpSpPr>
        <p:grpSpPr>
          <a:xfrm>
            <a:off x="11314812" y="1440000"/>
            <a:ext cx="504000" cy="504000"/>
            <a:chOff x="11556000" y="1440000"/>
            <a:chExt cx="504000" cy="504000"/>
          </a:xfrm>
        </p:grpSpPr>
        <p:sp>
          <p:nvSpPr>
            <p:cNvPr id="11" name="Rectangle 10">
              <a:extLst>
                <a:ext uri="{FF2B5EF4-FFF2-40B4-BE49-F238E27FC236}">
                  <a16:creationId xmlns:a16="http://schemas.microsoft.com/office/drawing/2014/main" id="{D2E0E008-96E7-40CE-B903-4778EBBB44F1}"/>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Graphic 11" descr="High temperature outline">
              <a:extLst>
                <a:ext uri="{FF2B5EF4-FFF2-40B4-BE49-F238E27FC236}">
                  <a16:creationId xmlns:a16="http://schemas.microsoft.com/office/drawing/2014/main" id="{BD45CD98-1D49-4253-BCD4-17B4D37E1E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581200" y="1474011"/>
              <a:ext cx="451927" cy="451927"/>
            </a:xfrm>
            <a:prstGeom prst="rect">
              <a:avLst/>
            </a:prstGeom>
          </p:spPr>
        </p:pic>
      </p:grpSp>
      <p:grpSp>
        <p:nvGrpSpPr>
          <p:cNvPr id="15" name="Group 14">
            <a:extLst>
              <a:ext uri="{FF2B5EF4-FFF2-40B4-BE49-F238E27FC236}">
                <a16:creationId xmlns:a16="http://schemas.microsoft.com/office/drawing/2014/main" id="{9F77C2D6-794C-443D-A65C-0E7BD0BA4211}"/>
              </a:ext>
            </a:extLst>
          </p:cNvPr>
          <p:cNvGrpSpPr/>
          <p:nvPr/>
        </p:nvGrpSpPr>
        <p:grpSpPr>
          <a:xfrm>
            <a:off x="11314812" y="5472000"/>
            <a:ext cx="504000" cy="525693"/>
            <a:chOff x="11556000" y="5472000"/>
            <a:chExt cx="504000" cy="525693"/>
          </a:xfrm>
        </p:grpSpPr>
        <p:sp>
          <p:nvSpPr>
            <p:cNvPr id="16" name="Rectangle 15">
              <a:extLst>
                <a:ext uri="{FF2B5EF4-FFF2-40B4-BE49-F238E27FC236}">
                  <a16:creationId xmlns:a16="http://schemas.microsoft.com/office/drawing/2014/main" id="{F92330A9-D123-4162-B8BB-A923AE495BD5}"/>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7" name="Graphic 16" descr="Sloth with solid fill">
              <a:extLst>
                <a:ext uri="{FF2B5EF4-FFF2-40B4-BE49-F238E27FC236}">
                  <a16:creationId xmlns:a16="http://schemas.microsoft.com/office/drawing/2014/main" id="{3B3F8796-AC06-4F59-8AED-8AA265F297D8}"/>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r="5823"/>
            <a:stretch/>
          </p:blipFill>
          <p:spPr bwMode="auto">
            <a:xfrm>
              <a:off x="11565364" y="5476296"/>
              <a:ext cx="491038" cy="521397"/>
            </a:xfrm>
            <a:prstGeom prst="rect">
              <a:avLst/>
            </a:prstGeom>
          </p:spPr>
        </p:pic>
      </p:grpSp>
      <p:grpSp>
        <p:nvGrpSpPr>
          <p:cNvPr id="18" name="Group 17">
            <a:extLst>
              <a:ext uri="{FF2B5EF4-FFF2-40B4-BE49-F238E27FC236}">
                <a16:creationId xmlns:a16="http://schemas.microsoft.com/office/drawing/2014/main" id="{150FEE81-ADC8-4B72-90A4-0095360C36F4}"/>
              </a:ext>
            </a:extLst>
          </p:cNvPr>
          <p:cNvGrpSpPr/>
          <p:nvPr/>
        </p:nvGrpSpPr>
        <p:grpSpPr>
          <a:xfrm>
            <a:off x="11297188" y="3960000"/>
            <a:ext cx="523638" cy="523638"/>
            <a:chOff x="11538376" y="3960000"/>
            <a:chExt cx="523638" cy="523638"/>
          </a:xfrm>
        </p:grpSpPr>
        <p:sp>
          <p:nvSpPr>
            <p:cNvPr id="19" name="Rectangle 18">
              <a:extLst>
                <a:ext uri="{FF2B5EF4-FFF2-40B4-BE49-F238E27FC236}">
                  <a16:creationId xmlns:a16="http://schemas.microsoft.com/office/drawing/2014/main" id="{89FD0843-DFE3-4CA4-99F4-72547122002A}"/>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Watering pot with solid fill">
              <a:extLst>
                <a:ext uri="{FF2B5EF4-FFF2-40B4-BE49-F238E27FC236}">
                  <a16:creationId xmlns:a16="http://schemas.microsoft.com/office/drawing/2014/main" id="{08F60436-6B64-421B-A9E4-A1B715B913C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bwMode="auto">
            <a:xfrm>
              <a:off x="11538376" y="3960000"/>
              <a:ext cx="523638" cy="523638"/>
            </a:xfrm>
            <a:prstGeom prst="rect">
              <a:avLst/>
            </a:prstGeom>
          </p:spPr>
        </p:pic>
      </p:grpSp>
      <p:grpSp>
        <p:nvGrpSpPr>
          <p:cNvPr id="21" name="Group 20">
            <a:extLst>
              <a:ext uri="{FF2B5EF4-FFF2-40B4-BE49-F238E27FC236}">
                <a16:creationId xmlns:a16="http://schemas.microsoft.com/office/drawing/2014/main" id="{B046A651-E833-4D26-8AB9-3CC8B755EB88}"/>
              </a:ext>
            </a:extLst>
          </p:cNvPr>
          <p:cNvGrpSpPr/>
          <p:nvPr/>
        </p:nvGrpSpPr>
        <p:grpSpPr>
          <a:xfrm>
            <a:off x="11314812" y="1944000"/>
            <a:ext cx="504000" cy="512002"/>
            <a:chOff x="11556000" y="1944000"/>
            <a:chExt cx="504000" cy="512002"/>
          </a:xfrm>
        </p:grpSpPr>
        <p:sp>
          <p:nvSpPr>
            <p:cNvPr id="22" name="Rectangle 21">
              <a:extLst>
                <a:ext uri="{FF2B5EF4-FFF2-40B4-BE49-F238E27FC236}">
                  <a16:creationId xmlns:a16="http://schemas.microsoft.com/office/drawing/2014/main" id="{65D559CB-0355-4234-99CB-00DC1C0CC171}"/>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7B020C74-ED07-4C60-B7B4-E002BB04F5F8}"/>
                </a:ext>
              </a:extLst>
            </p:cNvPr>
            <p:cNvGrpSpPr/>
            <p:nvPr/>
          </p:nvGrpSpPr>
          <p:grpSpPr>
            <a:xfrm>
              <a:off x="11620157" y="1961546"/>
              <a:ext cx="353115" cy="494456"/>
              <a:chOff x="11647541" y="2425234"/>
              <a:chExt cx="353115" cy="494456"/>
            </a:xfrm>
          </p:grpSpPr>
          <p:pic>
            <p:nvPicPr>
              <p:cNvPr id="24" name="Graphic 23" descr="Graffiti Spray with solid fill">
                <a:extLst>
                  <a:ext uri="{FF2B5EF4-FFF2-40B4-BE49-F238E27FC236}">
                    <a16:creationId xmlns:a16="http://schemas.microsoft.com/office/drawing/2014/main" id="{BCD094AE-5C57-4D87-B461-8B84F5290F2E}"/>
                  </a:ext>
                </a:extLst>
              </p:cNvPr>
              <p:cNvPicPr>
                <a:picLocks noChangeAspect="1"/>
              </p:cNvPicPr>
              <p:nvPr/>
            </p:nvPicPr>
            <p:blipFill>
              <a:blip r:embed="rId18">
                <a:extLst>
                  <a:ext uri="{96DAC541-7B7A-43D3-8B79-37D633B846F1}">
                    <asvg:svgBlip xmlns:asvg="http://schemas.microsoft.com/office/drawing/2016/SVG/main" r:embed="rId19"/>
                  </a:ext>
                </a:extLst>
              </a:blip>
              <a:srcRect l="1" r="30556"/>
              <a:stretch/>
            </p:blipFill>
            <p:spPr>
              <a:xfrm>
                <a:off x="11647541" y="2425234"/>
                <a:ext cx="343368" cy="494456"/>
              </a:xfrm>
              <a:prstGeom prst="rect">
                <a:avLst/>
              </a:prstGeom>
            </p:spPr>
          </p:pic>
          <p:sp>
            <p:nvSpPr>
              <p:cNvPr id="25" name="Rectangle 24">
                <a:extLst>
                  <a:ext uri="{FF2B5EF4-FFF2-40B4-BE49-F238E27FC236}">
                    <a16:creationId xmlns:a16="http://schemas.microsoft.com/office/drawing/2014/main" id="{BDA186DE-F06B-453E-A764-F095BC946AB7}"/>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C695F7DC-CE29-49D2-9F06-0E1EDEB899D1}"/>
              </a:ext>
            </a:extLst>
          </p:cNvPr>
          <p:cNvGrpSpPr/>
          <p:nvPr/>
        </p:nvGrpSpPr>
        <p:grpSpPr>
          <a:xfrm>
            <a:off x="11285911" y="4968000"/>
            <a:ext cx="557255" cy="509485"/>
            <a:chOff x="11527099" y="4968000"/>
            <a:chExt cx="557255" cy="509485"/>
          </a:xfrm>
        </p:grpSpPr>
        <p:sp>
          <p:nvSpPr>
            <p:cNvPr id="27" name="Rectangle 26">
              <a:extLst>
                <a:ext uri="{FF2B5EF4-FFF2-40B4-BE49-F238E27FC236}">
                  <a16:creationId xmlns:a16="http://schemas.microsoft.com/office/drawing/2014/main" id="{3529EEE2-9071-4C24-BE49-BF7F55150E76}"/>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60F69753-C320-49AC-B2F1-CDD42E30D22E}"/>
                </a:ext>
              </a:extLst>
            </p:cNvPr>
            <p:cNvGrpSpPr/>
            <p:nvPr/>
          </p:nvGrpSpPr>
          <p:grpSpPr>
            <a:xfrm>
              <a:off x="11527099" y="4971600"/>
              <a:ext cx="557255" cy="505885"/>
              <a:chOff x="11565208" y="2917737"/>
              <a:chExt cx="557255" cy="505885"/>
            </a:xfrm>
          </p:grpSpPr>
          <p:pic>
            <p:nvPicPr>
              <p:cNvPr id="29" name="Graphic 28" descr="Agriculture with solid fill">
                <a:extLst>
                  <a:ext uri="{FF2B5EF4-FFF2-40B4-BE49-F238E27FC236}">
                    <a16:creationId xmlns:a16="http://schemas.microsoft.com/office/drawing/2014/main" id="{9AD0AF72-B24C-4525-AF9E-331012A44216}"/>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t="29071"/>
              <a:stretch/>
            </p:blipFill>
            <p:spPr>
              <a:xfrm>
                <a:off x="11582164" y="2919285"/>
                <a:ext cx="540299" cy="383232"/>
              </a:xfrm>
              <a:prstGeom prst="rect">
                <a:avLst/>
              </a:prstGeom>
            </p:spPr>
          </p:pic>
          <p:pic>
            <p:nvPicPr>
              <p:cNvPr id="30" name="Graphic 29" descr="Waterfall scene with solid fill">
                <a:extLst>
                  <a:ext uri="{FF2B5EF4-FFF2-40B4-BE49-F238E27FC236}">
                    <a16:creationId xmlns:a16="http://schemas.microsoft.com/office/drawing/2014/main" id="{19D75095-C155-4E90-9D0A-A580AE8EDDC7}"/>
                  </a:ext>
                </a:extLst>
              </p:cNvPr>
              <p:cNvPicPr>
                <a:picLocks noChangeAspect="1"/>
              </p:cNvPicPr>
              <p:nvPr/>
            </p:nvPicPr>
            <p:blipFill rotWithShape="1">
              <a:blip r:embed="rId22">
                <a:extLst>
                  <a:ext uri="{96DAC541-7B7A-43D3-8B79-37D633B846F1}">
                    <asvg:svgBlip xmlns:asvg="http://schemas.microsoft.com/office/drawing/2016/SVG/main" r:embed="rId23"/>
                  </a:ext>
                </a:extLst>
              </a:blip>
              <a:srcRect t="69146" r="7899"/>
              <a:stretch/>
            </p:blipFill>
            <p:spPr>
              <a:xfrm>
                <a:off x="11565208" y="3245098"/>
                <a:ext cx="532901" cy="178524"/>
              </a:xfrm>
              <a:prstGeom prst="rect">
                <a:avLst/>
              </a:prstGeom>
            </p:spPr>
          </p:pic>
          <p:sp>
            <p:nvSpPr>
              <p:cNvPr id="31" name="Rectangle 30">
                <a:extLst>
                  <a:ext uri="{FF2B5EF4-FFF2-40B4-BE49-F238E27FC236}">
                    <a16:creationId xmlns:a16="http://schemas.microsoft.com/office/drawing/2014/main" id="{9070944D-F99C-4A20-B322-974D4A5F8C83}"/>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32" name="Graphic 31" descr="Farm scene with solid fill">
            <a:extLst>
              <a:ext uri="{FF2B5EF4-FFF2-40B4-BE49-F238E27FC236}">
                <a16:creationId xmlns:a16="http://schemas.microsoft.com/office/drawing/2014/main" id="{4862D6E1-3BF9-45B6-8063-7FB2FCB136C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bwMode="auto">
          <a:xfrm>
            <a:off x="11465594" y="4581128"/>
            <a:ext cx="368421" cy="368421"/>
          </a:xfrm>
          <a:prstGeom prst="rect">
            <a:avLst/>
          </a:prstGeom>
        </p:spPr>
      </p:pic>
      <p:sp>
        <p:nvSpPr>
          <p:cNvPr id="33" name="Oval 32">
            <a:extLst>
              <a:ext uri="{FF2B5EF4-FFF2-40B4-BE49-F238E27FC236}">
                <a16:creationId xmlns:a16="http://schemas.microsoft.com/office/drawing/2014/main" id="{57B3F069-B265-4B85-B9D4-52F069565CE4}"/>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a:extLst>
              <a:ext uri="{FF2B5EF4-FFF2-40B4-BE49-F238E27FC236}">
                <a16:creationId xmlns:a16="http://schemas.microsoft.com/office/drawing/2014/main" id="{6A59408F-652B-4076-BD9B-CBC224264F8D}"/>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29C9B7EA-DFDA-478A-AFED-31C38A10F4BD}"/>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B8B4CA58-ABBF-4654-B46A-B30CA2FCB3CB}"/>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Crops with solid fill">
            <a:extLst>
              <a:ext uri="{FF2B5EF4-FFF2-40B4-BE49-F238E27FC236}">
                <a16:creationId xmlns:a16="http://schemas.microsoft.com/office/drawing/2014/main" id="{58B14186-6D79-42E6-8FDE-73CF690FF99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bwMode="auto">
          <a:xfrm>
            <a:off x="11312798" y="4693351"/>
            <a:ext cx="247817" cy="247817"/>
          </a:xfrm>
          <a:prstGeom prst="rect">
            <a:avLst/>
          </a:prstGeom>
        </p:spPr>
      </p:pic>
      <p:grpSp>
        <p:nvGrpSpPr>
          <p:cNvPr id="38" name="Group 37">
            <a:extLst>
              <a:ext uri="{FF2B5EF4-FFF2-40B4-BE49-F238E27FC236}">
                <a16:creationId xmlns:a16="http://schemas.microsoft.com/office/drawing/2014/main" id="{A65E579E-DFA9-4D36-B70D-5A8D0BE455EC}"/>
              </a:ext>
            </a:extLst>
          </p:cNvPr>
          <p:cNvGrpSpPr/>
          <p:nvPr/>
        </p:nvGrpSpPr>
        <p:grpSpPr>
          <a:xfrm>
            <a:off x="11298853" y="2952000"/>
            <a:ext cx="535917" cy="546163"/>
            <a:chOff x="11540041" y="2952000"/>
            <a:chExt cx="535917" cy="546163"/>
          </a:xfrm>
        </p:grpSpPr>
        <p:sp>
          <p:nvSpPr>
            <p:cNvPr id="39" name="Rectangle 38">
              <a:extLst>
                <a:ext uri="{FF2B5EF4-FFF2-40B4-BE49-F238E27FC236}">
                  <a16:creationId xmlns:a16="http://schemas.microsoft.com/office/drawing/2014/main" id="{9D6F73FD-9E67-4995-938A-C1A273DDBF91}"/>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Antarctica with solid fill">
              <a:extLst>
                <a:ext uri="{FF2B5EF4-FFF2-40B4-BE49-F238E27FC236}">
                  <a16:creationId xmlns:a16="http://schemas.microsoft.com/office/drawing/2014/main" id="{EA2A0CA1-A0C6-43B8-A2DD-7F1CB4D6F6F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540041" y="2962246"/>
              <a:ext cx="535917" cy="535917"/>
            </a:xfrm>
            <a:prstGeom prst="rect">
              <a:avLst/>
            </a:prstGeom>
          </p:spPr>
        </p:pic>
        <p:sp>
          <p:nvSpPr>
            <p:cNvPr id="41" name="Oval 40">
              <a:extLst>
                <a:ext uri="{FF2B5EF4-FFF2-40B4-BE49-F238E27FC236}">
                  <a16:creationId xmlns:a16="http://schemas.microsoft.com/office/drawing/2014/main" id="{D79651A2-E1A8-4E28-BAE4-2E2B2274CA61}"/>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15114D89-300E-49AD-8A1F-504A1F96E561}"/>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43" name="Group 42">
            <a:extLst>
              <a:ext uri="{FF2B5EF4-FFF2-40B4-BE49-F238E27FC236}">
                <a16:creationId xmlns:a16="http://schemas.microsoft.com/office/drawing/2014/main" id="{BFBF9AF5-7C25-47C4-BCCC-3463A781514F}"/>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7EE22C95-DCC7-4FE5-BB65-4F6371038FE7}"/>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Wave with solid fill">
              <a:extLst>
                <a:ext uri="{FF2B5EF4-FFF2-40B4-BE49-F238E27FC236}">
                  <a16:creationId xmlns:a16="http://schemas.microsoft.com/office/drawing/2014/main" id="{764F624A-3072-46FE-8F75-493F87727DE5}"/>
                </a:ext>
              </a:extLst>
            </p:cNvPr>
            <p:cNvPicPr>
              <a:picLocks noChangeAspect="1"/>
            </p:cNvPicPr>
            <p:nvPr/>
          </p:nvPicPr>
          <p:blipFill rotWithShape="1">
            <a:blip r:embed="rId30">
              <a:extLst>
                <a:ext uri="{96DAC541-7B7A-43D3-8B79-37D633B846F1}">
                  <asvg:svgBlip xmlns:asvg="http://schemas.microsoft.com/office/drawing/2016/SVG/main" r:embed="rId31"/>
                </a:ext>
              </a:extLst>
            </a:blip>
            <a:srcRect b="15492"/>
            <a:stretch/>
          </p:blipFill>
          <p:spPr>
            <a:xfrm>
              <a:off x="11521764" y="3466800"/>
              <a:ext cx="576346" cy="487059"/>
            </a:xfrm>
            <a:prstGeom prst="rect">
              <a:avLst/>
            </a:prstGeom>
          </p:spPr>
        </p:pic>
        <p:sp>
          <p:nvSpPr>
            <p:cNvPr id="46" name="TextBox 45">
              <a:extLst>
                <a:ext uri="{FF2B5EF4-FFF2-40B4-BE49-F238E27FC236}">
                  <a16:creationId xmlns:a16="http://schemas.microsoft.com/office/drawing/2014/main" id="{7BB68358-75D9-4D25-8746-EB1F3C8A2354}"/>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47" name="Rectangle 46">
            <a:extLst>
              <a:ext uri="{FF2B5EF4-FFF2-40B4-BE49-F238E27FC236}">
                <a16:creationId xmlns:a16="http://schemas.microsoft.com/office/drawing/2014/main" id="{9764D6A2-124F-477D-8D31-1F93EB2780E3}"/>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32" action="ppaction://hlinksldjump"/>
            <a:extLst>
              <a:ext uri="{FF2B5EF4-FFF2-40B4-BE49-F238E27FC236}">
                <a16:creationId xmlns:a16="http://schemas.microsoft.com/office/drawing/2014/main" id="{9A5E4769-8BCB-4DB7-ABA8-49F054997BA0}"/>
              </a:ext>
            </a:extLst>
          </p:cNvPr>
          <p:cNvSpPr/>
          <p:nvPr/>
        </p:nvSpPr>
        <p:spPr bwMode="auto">
          <a:xfrm>
            <a:off x="11304000" y="144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33" action="ppaction://hlinksldjump"/>
            <a:extLst>
              <a:ext uri="{FF2B5EF4-FFF2-40B4-BE49-F238E27FC236}">
                <a16:creationId xmlns:a16="http://schemas.microsoft.com/office/drawing/2014/main" id="{8BB526C3-1592-4801-84DF-3A964CF4AC33}"/>
              </a:ext>
            </a:extLst>
          </p:cNvPr>
          <p:cNvSpPr/>
          <p:nvPr/>
        </p:nvSpPr>
        <p:spPr bwMode="auto">
          <a:xfrm>
            <a:off x="11304000" y="194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34" action="ppaction://hlinksldjump"/>
            <a:extLst>
              <a:ext uri="{FF2B5EF4-FFF2-40B4-BE49-F238E27FC236}">
                <a16:creationId xmlns:a16="http://schemas.microsoft.com/office/drawing/2014/main" id="{1D92950E-BBA6-4678-B10A-3DFA8CD9C5D0}"/>
              </a:ext>
            </a:extLst>
          </p:cNvPr>
          <p:cNvSpPr/>
          <p:nvPr/>
        </p:nvSpPr>
        <p:spPr bwMode="auto">
          <a:xfrm>
            <a:off x="11304000" y="244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hlinkClick r:id="rId35" action="ppaction://hlinksldjump"/>
            <a:extLst>
              <a:ext uri="{FF2B5EF4-FFF2-40B4-BE49-F238E27FC236}">
                <a16:creationId xmlns:a16="http://schemas.microsoft.com/office/drawing/2014/main" id="{C6E6B650-A637-4202-99E2-BA75D2FBA469}"/>
              </a:ext>
            </a:extLst>
          </p:cNvPr>
          <p:cNvSpPr/>
          <p:nvPr/>
        </p:nvSpPr>
        <p:spPr bwMode="auto">
          <a:xfrm>
            <a:off x="11304000" y="295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36" action="ppaction://hlinksldjump"/>
            <a:extLst>
              <a:ext uri="{FF2B5EF4-FFF2-40B4-BE49-F238E27FC236}">
                <a16:creationId xmlns:a16="http://schemas.microsoft.com/office/drawing/2014/main" id="{C67B60F2-9809-439F-AE5C-2D90BACD1889}"/>
              </a:ext>
            </a:extLst>
          </p:cNvPr>
          <p:cNvSpPr/>
          <p:nvPr/>
        </p:nvSpPr>
        <p:spPr bwMode="auto">
          <a:xfrm>
            <a:off x="11304000" y="396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37" action="ppaction://hlinksldjump"/>
            <a:extLst>
              <a:ext uri="{FF2B5EF4-FFF2-40B4-BE49-F238E27FC236}">
                <a16:creationId xmlns:a16="http://schemas.microsoft.com/office/drawing/2014/main" id="{38EAA24F-F2C8-4DC7-9D97-02D3A5FF169F}"/>
              </a:ext>
            </a:extLst>
          </p:cNvPr>
          <p:cNvSpPr/>
          <p:nvPr/>
        </p:nvSpPr>
        <p:spPr bwMode="auto">
          <a:xfrm>
            <a:off x="11304000" y="446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38" action="ppaction://hlinksldjump"/>
            <a:extLst>
              <a:ext uri="{FF2B5EF4-FFF2-40B4-BE49-F238E27FC236}">
                <a16:creationId xmlns:a16="http://schemas.microsoft.com/office/drawing/2014/main" id="{7B42BAC4-381F-4676-802C-F579470040A3}"/>
              </a:ext>
            </a:extLst>
          </p:cNvPr>
          <p:cNvSpPr/>
          <p:nvPr/>
        </p:nvSpPr>
        <p:spPr bwMode="auto">
          <a:xfrm>
            <a:off x="11304000" y="496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39" action="ppaction://hlinksldjump"/>
            <a:extLst>
              <a:ext uri="{FF2B5EF4-FFF2-40B4-BE49-F238E27FC236}">
                <a16:creationId xmlns:a16="http://schemas.microsoft.com/office/drawing/2014/main" id="{219A6AC5-66CF-4062-A176-E0AADE6062C9}"/>
              </a:ext>
            </a:extLst>
          </p:cNvPr>
          <p:cNvSpPr/>
          <p:nvPr/>
        </p:nvSpPr>
        <p:spPr bwMode="auto">
          <a:xfrm>
            <a:off x="11304000" y="547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A7DB97F-52FC-404D-8BF9-07D41859C6FC}"/>
              </a:ext>
            </a:extLst>
          </p:cNvPr>
          <p:cNvSpPr/>
          <p:nvPr/>
        </p:nvSpPr>
        <p:spPr bwMode="auto">
          <a:xfrm>
            <a:off x="384000" y="3725399"/>
            <a:ext cx="10536536" cy="2235786"/>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E1A5B6E8-9C2E-4E63-B6E0-D0E2623EF73D}"/>
              </a:ext>
            </a:extLst>
          </p:cNvPr>
          <p:cNvSpPr txBox="1"/>
          <p:nvPr/>
        </p:nvSpPr>
        <p:spPr bwMode="auto">
          <a:xfrm>
            <a:off x="381986" y="3861048"/>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71" name="TextBox 70">
            <a:extLst>
              <a:ext uri="{FF2B5EF4-FFF2-40B4-BE49-F238E27FC236}">
                <a16:creationId xmlns:a16="http://schemas.microsoft.com/office/drawing/2014/main" id="{2163FC55-92E0-4B0C-8307-DA31CCB97067}"/>
              </a:ext>
            </a:extLst>
          </p:cNvPr>
          <p:cNvSpPr txBox="1"/>
          <p:nvPr/>
        </p:nvSpPr>
        <p:spPr bwMode="auto">
          <a:xfrm>
            <a:off x="381986" y="4336139"/>
            <a:ext cx="10250518" cy="1477328"/>
          </a:xfrm>
          <a:prstGeom prst="rect">
            <a:avLst/>
          </a:prstGeom>
          <a:noFill/>
        </p:spPr>
        <p:txBody>
          <a:bodyPr wrap="square" rtlCol="0">
            <a:spAutoFit/>
          </a:bodyPr>
          <a:lstStyle/>
          <a:p>
            <a:pPr algn="just"/>
            <a:r>
              <a:rPr lang="en-US" dirty="0">
                <a:solidFill>
                  <a:schemeClr val="tx2"/>
                </a:solidFill>
              </a:rPr>
              <a:t>The biodiversity of the sea is a source of inspiration to humans and the economy. </a:t>
            </a:r>
            <a:r>
              <a:rPr lang="en-GB" dirty="0">
                <a:solidFill>
                  <a:schemeClr val="tx2"/>
                </a:solidFill>
              </a:rPr>
              <a:t>Ocean acidification impacts those with livelihoods based on fishing or who are otherwise dependent on ocean ecosystems. The decimation of ocean species has also been linked to a decline in mental health. It has been suggested that ocean acidification will be accompanied by algal blooms that emit aerosol-based air pollution with the potential to cause respiratory disease.</a:t>
            </a:r>
          </a:p>
        </p:txBody>
      </p:sp>
      <p:sp>
        <p:nvSpPr>
          <p:cNvPr id="2" name="TextBox 1">
            <a:extLst>
              <a:ext uri="{FF2B5EF4-FFF2-40B4-BE49-F238E27FC236}">
                <a16:creationId xmlns:a16="http://schemas.microsoft.com/office/drawing/2014/main" id="{ACFB60A7-B941-6276-F7BF-AC514839BCD9}"/>
              </a:ext>
            </a:extLst>
          </p:cNvPr>
          <p:cNvSpPr txBox="1"/>
          <p:nvPr/>
        </p:nvSpPr>
        <p:spPr bwMode="auto">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3" name="Group 2">
            <a:extLst>
              <a:ext uri="{FF2B5EF4-FFF2-40B4-BE49-F238E27FC236}">
                <a16:creationId xmlns:a16="http://schemas.microsoft.com/office/drawing/2014/main" id="{E6724527-DFBA-B37D-781D-035114286340}"/>
              </a:ext>
            </a:extLst>
          </p:cNvPr>
          <p:cNvGrpSpPr/>
          <p:nvPr/>
        </p:nvGrpSpPr>
        <p:grpSpPr>
          <a:xfrm>
            <a:off x="11121426" y="19961"/>
            <a:ext cx="869718" cy="456711"/>
            <a:chOff x="4727848" y="3282632"/>
            <a:chExt cx="4392488" cy="2306609"/>
          </a:xfrm>
        </p:grpSpPr>
        <p:pic>
          <p:nvPicPr>
            <p:cNvPr id="52" name="Picture 51">
              <a:extLst>
                <a:ext uri="{FF2B5EF4-FFF2-40B4-BE49-F238E27FC236}">
                  <a16:creationId xmlns:a16="http://schemas.microsoft.com/office/drawing/2014/main" id="{9274B092-A8C2-3502-11CC-B7BBD0E1B48A}"/>
                </a:ext>
              </a:extLst>
            </p:cNvPr>
            <p:cNvPicPr>
              <a:picLocks noChangeAspect="1"/>
            </p:cNvPicPr>
            <p:nvPr/>
          </p:nvPicPr>
          <p:blipFill rotWithShape="1">
            <a:blip r:embed="rId40"/>
            <a:srcRect l="5380" t="51274" r="19066" b="2867"/>
            <a:stretch/>
          </p:blipFill>
          <p:spPr>
            <a:xfrm>
              <a:off x="4727848" y="3284984"/>
              <a:ext cx="4392488" cy="2304257"/>
            </a:xfrm>
            <a:prstGeom prst="rect">
              <a:avLst/>
            </a:prstGeom>
          </p:spPr>
        </p:pic>
        <p:sp>
          <p:nvSpPr>
            <p:cNvPr id="59" name="Oval 58">
              <a:extLst>
                <a:ext uri="{FF2B5EF4-FFF2-40B4-BE49-F238E27FC236}">
                  <a16:creationId xmlns:a16="http://schemas.microsoft.com/office/drawing/2014/main" id="{C86E2600-A28B-79F7-16C0-483DD8516B87}"/>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8" name="Rectangle 77">
            <a:hlinkClick r:id="rId41" action="ppaction://hlinksldjump"/>
            <a:extLst>
              <a:ext uri="{FF2B5EF4-FFF2-40B4-BE49-F238E27FC236}">
                <a16:creationId xmlns:a16="http://schemas.microsoft.com/office/drawing/2014/main" id="{D3D20434-F372-E702-7099-8A5C070F00FA}"/>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03784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xt Placeholder 13">
            <a:extLst>
              <a:ext uri="{FF2B5EF4-FFF2-40B4-BE49-F238E27FC236}">
                <a16:creationId xmlns:a16="http://schemas.microsoft.com/office/drawing/2014/main" id="{525B8600-13F5-46DC-8ED7-EC1E4D0F34B3}"/>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87" name="Oval 86">
            <a:extLst>
              <a:ext uri="{FF2B5EF4-FFF2-40B4-BE49-F238E27FC236}">
                <a16:creationId xmlns:a16="http://schemas.microsoft.com/office/drawing/2014/main" id="{5891A00B-9157-4198-960E-20C537559BA4}"/>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049F9122-49B9-417F-9715-317A2FBD6C6D}"/>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125B317F-65E1-45B0-A191-8236DC07FD50}"/>
              </a:ext>
            </a:extLst>
          </p:cNvPr>
          <p:cNvGrpSpPr/>
          <p:nvPr/>
        </p:nvGrpSpPr>
        <p:grpSpPr>
          <a:xfrm>
            <a:off x="11298775" y="2448000"/>
            <a:ext cx="520037" cy="539885"/>
            <a:chOff x="11539963" y="2448000"/>
            <a:chExt cx="520037" cy="539885"/>
          </a:xfrm>
        </p:grpSpPr>
        <p:sp>
          <p:nvSpPr>
            <p:cNvPr id="131" name="Rectangle 130">
              <a:extLst>
                <a:ext uri="{FF2B5EF4-FFF2-40B4-BE49-F238E27FC236}">
                  <a16:creationId xmlns:a16="http://schemas.microsoft.com/office/drawing/2014/main" id="{1D2E77F4-5004-4F99-B451-914C8436BB97}"/>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2" name="Graphic 131" descr="Cloud with solid fill">
              <a:extLst>
                <a:ext uri="{FF2B5EF4-FFF2-40B4-BE49-F238E27FC236}">
                  <a16:creationId xmlns:a16="http://schemas.microsoft.com/office/drawing/2014/main" id="{D9C8023F-CCB6-4FD7-9598-5B42A71A1307}"/>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1" t="15731" r="-1"/>
            <a:stretch/>
          </p:blipFill>
          <p:spPr>
            <a:xfrm flipH="1">
              <a:off x="11649303" y="2454460"/>
              <a:ext cx="376509" cy="317280"/>
            </a:xfrm>
            <a:prstGeom prst="rect">
              <a:avLst/>
            </a:prstGeom>
          </p:spPr>
        </p:pic>
        <p:pic>
          <p:nvPicPr>
            <p:cNvPr id="133" name="Graphic 132" descr="Factory with solid fill">
              <a:extLst>
                <a:ext uri="{FF2B5EF4-FFF2-40B4-BE49-F238E27FC236}">
                  <a16:creationId xmlns:a16="http://schemas.microsoft.com/office/drawing/2014/main" id="{60721D0E-ECF6-4FFB-8DDD-79905FBCF91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39963" y="2599200"/>
              <a:ext cx="388685" cy="388685"/>
            </a:xfrm>
            <a:prstGeom prst="rect">
              <a:avLst/>
            </a:prstGeom>
          </p:spPr>
        </p:pic>
      </p:grpSp>
      <p:grpSp>
        <p:nvGrpSpPr>
          <p:cNvPr id="134" name="Group 133">
            <a:extLst>
              <a:ext uri="{FF2B5EF4-FFF2-40B4-BE49-F238E27FC236}">
                <a16:creationId xmlns:a16="http://schemas.microsoft.com/office/drawing/2014/main" id="{BE0FCF18-30D3-4D37-9482-DC2DAAA25467}"/>
              </a:ext>
            </a:extLst>
          </p:cNvPr>
          <p:cNvGrpSpPr/>
          <p:nvPr/>
        </p:nvGrpSpPr>
        <p:grpSpPr>
          <a:xfrm>
            <a:off x="11314812" y="1440000"/>
            <a:ext cx="504000" cy="504000"/>
            <a:chOff x="11556000" y="1440000"/>
            <a:chExt cx="504000" cy="504000"/>
          </a:xfrm>
        </p:grpSpPr>
        <p:sp>
          <p:nvSpPr>
            <p:cNvPr id="135" name="Rectangle 134">
              <a:extLst>
                <a:ext uri="{FF2B5EF4-FFF2-40B4-BE49-F238E27FC236}">
                  <a16:creationId xmlns:a16="http://schemas.microsoft.com/office/drawing/2014/main" id="{F9F9ACCC-543C-40BB-9F70-ABE9938AE29C}"/>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6" name="Graphic 135" descr="High temperature outline">
              <a:extLst>
                <a:ext uri="{FF2B5EF4-FFF2-40B4-BE49-F238E27FC236}">
                  <a16:creationId xmlns:a16="http://schemas.microsoft.com/office/drawing/2014/main" id="{53CB4107-5646-4C89-B517-2728071460E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581200" y="1474011"/>
              <a:ext cx="451927" cy="451927"/>
            </a:xfrm>
            <a:prstGeom prst="rect">
              <a:avLst/>
            </a:prstGeom>
          </p:spPr>
        </p:pic>
      </p:grpSp>
      <p:grpSp>
        <p:nvGrpSpPr>
          <p:cNvPr id="137" name="Group 136">
            <a:extLst>
              <a:ext uri="{FF2B5EF4-FFF2-40B4-BE49-F238E27FC236}">
                <a16:creationId xmlns:a16="http://schemas.microsoft.com/office/drawing/2014/main" id="{5CB1F811-BB37-48FC-8182-4141C7C14A86}"/>
              </a:ext>
            </a:extLst>
          </p:cNvPr>
          <p:cNvGrpSpPr/>
          <p:nvPr/>
        </p:nvGrpSpPr>
        <p:grpSpPr>
          <a:xfrm>
            <a:off x="11314812" y="5472000"/>
            <a:ext cx="504000" cy="525693"/>
            <a:chOff x="11556000" y="5472000"/>
            <a:chExt cx="504000" cy="525693"/>
          </a:xfrm>
        </p:grpSpPr>
        <p:sp>
          <p:nvSpPr>
            <p:cNvPr id="138" name="Rectangle 137">
              <a:extLst>
                <a:ext uri="{FF2B5EF4-FFF2-40B4-BE49-F238E27FC236}">
                  <a16:creationId xmlns:a16="http://schemas.microsoft.com/office/drawing/2014/main" id="{4D1BCC68-67C2-49C9-B1A3-F4F426A4DA4E}"/>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9" name="Graphic 138" descr="Sloth with solid fill">
              <a:extLst>
                <a:ext uri="{FF2B5EF4-FFF2-40B4-BE49-F238E27FC236}">
                  <a16:creationId xmlns:a16="http://schemas.microsoft.com/office/drawing/2014/main" id="{3F7D528F-F6E6-4615-942B-16C28109D6E2}"/>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r="5823"/>
            <a:stretch/>
          </p:blipFill>
          <p:spPr bwMode="auto">
            <a:xfrm>
              <a:off x="11565364" y="5476296"/>
              <a:ext cx="491038" cy="521397"/>
            </a:xfrm>
            <a:prstGeom prst="rect">
              <a:avLst/>
            </a:prstGeom>
          </p:spPr>
        </p:pic>
      </p:grpSp>
      <p:grpSp>
        <p:nvGrpSpPr>
          <p:cNvPr id="143" name="Group 142">
            <a:extLst>
              <a:ext uri="{FF2B5EF4-FFF2-40B4-BE49-F238E27FC236}">
                <a16:creationId xmlns:a16="http://schemas.microsoft.com/office/drawing/2014/main" id="{1B303312-0DE8-4C71-A264-0606A47E745E}"/>
              </a:ext>
            </a:extLst>
          </p:cNvPr>
          <p:cNvGrpSpPr/>
          <p:nvPr/>
        </p:nvGrpSpPr>
        <p:grpSpPr>
          <a:xfrm>
            <a:off x="11314812" y="1944000"/>
            <a:ext cx="504000" cy="512002"/>
            <a:chOff x="11556000" y="1944000"/>
            <a:chExt cx="504000" cy="512002"/>
          </a:xfrm>
        </p:grpSpPr>
        <p:sp>
          <p:nvSpPr>
            <p:cNvPr id="144" name="Rectangle 143">
              <a:extLst>
                <a:ext uri="{FF2B5EF4-FFF2-40B4-BE49-F238E27FC236}">
                  <a16:creationId xmlns:a16="http://schemas.microsoft.com/office/drawing/2014/main" id="{9FFF337B-DBD8-4179-8C93-64F257649A07}"/>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5" name="Group 144">
              <a:extLst>
                <a:ext uri="{FF2B5EF4-FFF2-40B4-BE49-F238E27FC236}">
                  <a16:creationId xmlns:a16="http://schemas.microsoft.com/office/drawing/2014/main" id="{A285C63B-AF32-4426-8BE1-445792C8A91D}"/>
                </a:ext>
              </a:extLst>
            </p:cNvPr>
            <p:cNvGrpSpPr/>
            <p:nvPr/>
          </p:nvGrpSpPr>
          <p:grpSpPr>
            <a:xfrm>
              <a:off x="11620157" y="1961546"/>
              <a:ext cx="353115" cy="494456"/>
              <a:chOff x="11647541" y="2425234"/>
              <a:chExt cx="353115" cy="494456"/>
            </a:xfrm>
          </p:grpSpPr>
          <p:pic>
            <p:nvPicPr>
              <p:cNvPr id="146" name="Graphic 145" descr="Graffiti Spray with solid fill">
                <a:extLst>
                  <a:ext uri="{FF2B5EF4-FFF2-40B4-BE49-F238E27FC236}">
                    <a16:creationId xmlns:a16="http://schemas.microsoft.com/office/drawing/2014/main" id="{EA0FD367-E4AA-4CCE-A1F5-26F466C51E8D}"/>
                  </a:ext>
                </a:extLst>
              </p:cNvPr>
              <p:cNvPicPr>
                <a:picLocks noChangeAspect="1"/>
              </p:cNvPicPr>
              <p:nvPr/>
            </p:nvPicPr>
            <p:blipFill>
              <a:blip r:embed="rId21">
                <a:extLst>
                  <a:ext uri="{96DAC541-7B7A-43D3-8B79-37D633B846F1}">
                    <asvg:svgBlip xmlns:asvg="http://schemas.microsoft.com/office/drawing/2016/SVG/main" r:embed="rId22"/>
                  </a:ext>
                </a:extLst>
              </a:blip>
              <a:srcRect l="1" r="30556"/>
              <a:stretch/>
            </p:blipFill>
            <p:spPr>
              <a:xfrm>
                <a:off x="11647541" y="2425234"/>
                <a:ext cx="343368" cy="494456"/>
              </a:xfrm>
              <a:prstGeom prst="rect">
                <a:avLst/>
              </a:prstGeom>
            </p:spPr>
          </p:pic>
          <p:sp>
            <p:nvSpPr>
              <p:cNvPr id="147" name="Rectangle 146">
                <a:extLst>
                  <a:ext uri="{FF2B5EF4-FFF2-40B4-BE49-F238E27FC236}">
                    <a16:creationId xmlns:a16="http://schemas.microsoft.com/office/drawing/2014/main" id="{E955903C-EB40-4DAF-B42E-81B27844C35A}"/>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8" name="Group 147">
            <a:extLst>
              <a:ext uri="{FF2B5EF4-FFF2-40B4-BE49-F238E27FC236}">
                <a16:creationId xmlns:a16="http://schemas.microsoft.com/office/drawing/2014/main" id="{F6EE7914-BAEB-4AE6-8A51-C69C409C9972}"/>
              </a:ext>
            </a:extLst>
          </p:cNvPr>
          <p:cNvGrpSpPr/>
          <p:nvPr/>
        </p:nvGrpSpPr>
        <p:grpSpPr>
          <a:xfrm>
            <a:off x="11285911" y="4968000"/>
            <a:ext cx="557255" cy="509485"/>
            <a:chOff x="11527099" y="4968000"/>
            <a:chExt cx="557255" cy="509485"/>
          </a:xfrm>
        </p:grpSpPr>
        <p:sp>
          <p:nvSpPr>
            <p:cNvPr id="149" name="Rectangle 148">
              <a:extLst>
                <a:ext uri="{FF2B5EF4-FFF2-40B4-BE49-F238E27FC236}">
                  <a16:creationId xmlns:a16="http://schemas.microsoft.com/office/drawing/2014/main" id="{7FD5FB4B-DA7D-43C3-B3A5-13D4370CE5AA}"/>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50" name="Group 149">
              <a:extLst>
                <a:ext uri="{FF2B5EF4-FFF2-40B4-BE49-F238E27FC236}">
                  <a16:creationId xmlns:a16="http://schemas.microsoft.com/office/drawing/2014/main" id="{7B825397-C45E-4CFC-9D97-B8AE34DCC12D}"/>
                </a:ext>
              </a:extLst>
            </p:cNvPr>
            <p:cNvGrpSpPr/>
            <p:nvPr/>
          </p:nvGrpSpPr>
          <p:grpSpPr>
            <a:xfrm>
              <a:off x="11527099" y="4971600"/>
              <a:ext cx="557255" cy="505885"/>
              <a:chOff x="11565208" y="2917737"/>
              <a:chExt cx="557255" cy="505885"/>
            </a:xfrm>
          </p:grpSpPr>
          <p:pic>
            <p:nvPicPr>
              <p:cNvPr id="151" name="Graphic 150" descr="Agriculture with solid fill">
                <a:extLst>
                  <a:ext uri="{FF2B5EF4-FFF2-40B4-BE49-F238E27FC236}">
                    <a16:creationId xmlns:a16="http://schemas.microsoft.com/office/drawing/2014/main" id="{EBB866E6-B87D-43D6-A88B-14269F9E00F5}"/>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t="29071"/>
              <a:stretch/>
            </p:blipFill>
            <p:spPr>
              <a:xfrm>
                <a:off x="11582164" y="2919285"/>
                <a:ext cx="540299" cy="383232"/>
              </a:xfrm>
              <a:prstGeom prst="rect">
                <a:avLst/>
              </a:prstGeom>
            </p:spPr>
          </p:pic>
          <p:pic>
            <p:nvPicPr>
              <p:cNvPr id="152" name="Graphic 151" descr="Waterfall scene with solid fill">
                <a:extLst>
                  <a:ext uri="{FF2B5EF4-FFF2-40B4-BE49-F238E27FC236}">
                    <a16:creationId xmlns:a16="http://schemas.microsoft.com/office/drawing/2014/main" id="{EE883A29-96DA-40E7-AE05-4D15A316042E}"/>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t="69146" r="7899"/>
              <a:stretch/>
            </p:blipFill>
            <p:spPr>
              <a:xfrm>
                <a:off x="11565208" y="3245098"/>
                <a:ext cx="532901" cy="178524"/>
              </a:xfrm>
              <a:prstGeom prst="rect">
                <a:avLst/>
              </a:prstGeom>
            </p:spPr>
          </p:pic>
          <p:sp>
            <p:nvSpPr>
              <p:cNvPr id="153" name="Rectangle 152">
                <a:extLst>
                  <a:ext uri="{FF2B5EF4-FFF2-40B4-BE49-F238E27FC236}">
                    <a16:creationId xmlns:a16="http://schemas.microsoft.com/office/drawing/2014/main" id="{0FBF5D23-E0B6-42F4-8955-DE96FD06F6C5}"/>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154" name="Graphic 153" descr="Farm scene with solid fill">
            <a:extLst>
              <a:ext uri="{FF2B5EF4-FFF2-40B4-BE49-F238E27FC236}">
                <a16:creationId xmlns:a16="http://schemas.microsoft.com/office/drawing/2014/main" id="{41C5C6C6-222A-4955-8F5B-57FBF072B94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bwMode="auto">
          <a:xfrm>
            <a:off x="11465594" y="4581128"/>
            <a:ext cx="368421" cy="368421"/>
          </a:xfrm>
          <a:prstGeom prst="rect">
            <a:avLst/>
          </a:prstGeom>
        </p:spPr>
      </p:pic>
      <p:sp>
        <p:nvSpPr>
          <p:cNvPr id="155" name="Oval 154">
            <a:extLst>
              <a:ext uri="{FF2B5EF4-FFF2-40B4-BE49-F238E27FC236}">
                <a16:creationId xmlns:a16="http://schemas.microsoft.com/office/drawing/2014/main" id="{6E661F27-BC66-4F1E-9B9F-230C25DFAE5F}"/>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ight Triangle 155">
            <a:extLst>
              <a:ext uri="{FF2B5EF4-FFF2-40B4-BE49-F238E27FC236}">
                <a16:creationId xmlns:a16="http://schemas.microsoft.com/office/drawing/2014/main" id="{B8518279-7906-4BF0-85CD-9859ED5AA4FF}"/>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Isosceles Triangle 156">
            <a:extLst>
              <a:ext uri="{FF2B5EF4-FFF2-40B4-BE49-F238E27FC236}">
                <a16:creationId xmlns:a16="http://schemas.microsoft.com/office/drawing/2014/main" id="{35991B03-1EED-4517-8F15-46B604CA27EF}"/>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6749D54-14C7-40C2-93A4-D3E9051936FA}"/>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9" name="Graphic 158" descr="Crops with solid fill">
            <a:extLst>
              <a:ext uri="{FF2B5EF4-FFF2-40B4-BE49-F238E27FC236}">
                <a16:creationId xmlns:a16="http://schemas.microsoft.com/office/drawing/2014/main" id="{90D31681-9A07-4E1E-B594-1C2CB6AD9F5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bwMode="auto">
          <a:xfrm>
            <a:off x="11312798" y="4693351"/>
            <a:ext cx="247817" cy="247817"/>
          </a:xfrm>
          <a:prstGeom prst="rect">
            <a:avLst/>
          </a:prstGeom>
        </p:spPr>
      </p:pic>
      <p:grpSp>
        <p:nvGrpSpPr>
          <p:cNvPr id="160" name="Group 159">
            <a:extLst>
              <a:ext uri="{FF2B5EF4-FFF2-40B4-BE49-F238E27FC236}">
                <a16:creationId xmlns:a16="http://schemas.microsoft.com/office/drawing/2014/main" id="{947C5F42-7369-48F4-8FB3-D05E3F5CB536}"/>
              </a:ext>
            </a:extLst>
          </p:cNvPr>
          <p:cNvGrpSpPr/>
          <p:nvPr/>
        </p:nvGrpSpPr>
        <p:grpSpPr>
          <a:xfrm>
            <a:off x="11298853" y="2952000"/>
            <a:ext cx="535917" cy="546163"/>
            <a:chOff x="11540041" y="2952000"/>
            <a:chExt cx="535917" cy="546163"/>
          </a:xfrm>
        </p:grpSpPr>
        <p:sp>
          <p:nvSpPr>
            <p:cNvPr id="161" name="Rectangle 160">
              <a:extLst>
                <a:ext uri="{FF2B5EF4-FFF2-40B4-BE49-F238E27FC236}">
                  <a16:creationId xmlns:a16="http://schemas.microsoft.com/office/drawing/2014/main" id="{57C09B67-F094-47A6-9A12-3D4B53546B3D}"/>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62" name="Graphic 161" descr="Antarctica with solid fill">
              <a:extLst>
                <a:ext uri="{FF2B5EF4-FFF2-40B4-BE49-F238E27FC236}">
                  <a16:creationId xmlns:a16="http://schemas.microsoft.com/office/drawing/2014/main" id="{873F7D19-89F1-4340-B4EB-34245740B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1540041" y="2962246"/>
              <a:ext cx="535917" cy="535917"/>
            </a:xfrm>
            <a:prstGeom prst="rect">
              <a:avLst/>
            </a:prstGeom>
          </p:spPr>
        </p:pic>
        <p:sp>
          <p:nvSpPr>
            <p:cNvPr id="163" name="Oval 162">
              <a:extLst>
                <a:ext uri="{FF2B5EF4-FFF2-40B4-BE49-F238E27FC236}">
                  <a16:creationId xmlns:a16="http://schemas.microsoft.com/office/drawing/2014/main" id="{5E51A1D1-0585-47DC-91B4-0786AA849EF3}"/>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TextBox 163">
              <a:extLst>
                <a:ext uri="{FF2B5EF4-FFF2-40B4-BE49-F238E27FC236}">
                  <a16:creationId xmlns:a16="http://schemas.microsoft.com/office/drawing/2014/main" id="{787DA52C-A242-42F0-853A-85BAD5C0C5C0}"/>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165" name="Group 164">
            <a:extLst>
              <a:ext uri="{FF2B5EF4-FFF2-40B4-BE49-F238E27FC236}">
                <a16:creationId xmlns:a16="http://schemas.microsoft.com/office/drawing/2014/main" id="{56690BDB-1679-487E-B25F-B387EE36EEA2}"/>
              </a:ext>
            </a:extLst>
          </p:cNvPr>
          <p:cNvGrpSpPr/>
          <p:nvPr/>
        </p:nvGrpSpPr>
        <p:grpSpPr>
          <a:xfrm>
            <a:off x="11280576" y="3456000"/>
            <a:ext cx="576346" cy="504000"/>
            <a:chOff x="11521764" y="3456000"/>
            <a:chExt cx="576346" cy="504000"/>
          </a:xfrm>
        </p:grpSpPr>
        <p:sp>
          <p:nvSpPr>
            <p:cNvPr id="166" name="Rectangle 165">
              <a:extLst>
                <a:ext uri="{FF2B5EF4-FFF2-40B4-BE49-F238E27FC236}">
                  <a16:creationId xmlns:a16="http://schemas.microsoft.com/office/drawing/2014/main" id="{85786845-1427-4BED-A206-20D51D8E5017}"/>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7" name="Graphic 166" descr="Wave with solid fill">
              <a:extLst>
                <a:ext uri="{FF2B5EF4-FFF2-40B4-BE49-F238E27FC236}">
                  <a16:creationId xmlns:a16="http://schemas.microsoft.com/office/drawing/2014/main" id="{9E765678-390C-4AD8-B1A3-40A4BD7074BE}"/>
                </a:ext>
              </a:extLst>
            </p:cNvPr>
            <p:cNvPicPr>
              <a:picLocks noChangeAspect="1"/>
            </p:cNvPicPr>
            <p:nvPr/>
          </p:nvPicPr>
          <p:blipFill rotWithShape="1">
            <a:blip r:embed="rId33">
              <a:extLst>
                <a:ext uri="{96DAC541-7B7A-43D3-8B79-37D633B846F1}">
                  <asvg:svgBlip xmlns:asvg="http://schemas.microsoft.com/office/drawing/2016/SVG/main" r:embed="rId34"/>
                </a:ext>
              </a:extLst>
            </a:blip>
            <a:srcRect b="15492"/>
            <a:stretch/>
          </p:blipFill>
          <p:spPr>
            <a:xfrm>
              <a:off x="11521764" y="3466800"/>
              <a:ext cx="576346" cy="487059"/>
            </a:xfrm>
            <a:prstGeom prst="rect">
              <a:avLst/>
            </a:prstGeom>
          </p:spPr>
        </p:pic>
        <p:sp>
          <p:nvSpPr>
            <p:cNvPr id="168" name="TextBox 167">
              <a:extLst>
                <a:ext uri="{FF2B5EF4-FFF2-40B4-BE49-F238E27FC236}">
                  <a16:creationId xmlns:a16="http://schemas.microsoft.com/office/drawing/2014/main" id="{E3465650-2BBD-4E3F-8F81-F4FAF306B69D}"/>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169" name="Rectangle 168">
            <a:extLst>
              <a:ext uri="{FF2B5EF4-FFF2-40B4-BE49-F238E27FC236}">
                <a16:creationId xmlns:a16="http://schemas.microsoft.com/office/drawing/2014/main" id="{611DB163-7CB5-4594-B6A3-6602AE69931E}"/>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193BC20A-1AE5-4345-A90A-A41CDF98398F}"/>
              </a:ext>
            </a:extLst>
          </p:cNvPr>
          <p:cNvSpPr/>
          <p:nvPr/>
        </p:nvSpPr>
        <p:spPr>
          <a:xfrm>
            <a:off x="11280577" y="1380515"/>
            <a:ext cx="576346" cy="46171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0" name="Group 139">
            <a:extLst>
              <a:ext uri="{FF2B5EF4-FFF2-40B4-BE49-F238E27FC236}">
                <a16:creationId xmlns:a16="http://schemas.microsoft.com/office/drawing/2014/main" id="{62AA4257-46F8-4452-A6B1-A55568F83E30}"/>
              </a:ext>
            </a:extLst>
          </p:cNvPr>
          <p:cNvGrpSpPr/>
          <p:nvPr/>
        </p:nvGrpSpPr>
        <p:grpSpPr>
          <a:xfrm>
            <a:off x="11297188" y="3960000"/>
            <a:ext cx="523638" cy="523638"/>
            <a:chOff x="11538376" y="3960000"/>
            <a:chExt cx="523638" cy="523638"/>
          </a:xfrm>
        </p:grpSpPr>
        <p:sp>
          <p:nvSpPr>
            <p:cNvPr id="141" name="Rectangle 140">
              <a:extLst>
                <a:ext uri="{FF2B5EF4-FFF2-40B4-BE49-F238E27FC236}">
                  <a16:creationId xmlns:a16="http://schemas.microsoft.com/office/drawing/2014/main" id="{B788F52E-2729-489D-B43B-335BE25684E1}"/>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 name="Graphic 141" descr="Watering pot with solid fill">
              <a:extLst>
                <a:ext uri="{FF2B5EF4-FFF2-40B4-BE49-F238E27FC236}">
                  <a16:creationId xmlns:a16="http://schemas.microsoft.com/office/drawing/2014/main" id="{323C6577-68CE-49DC-B302-40C6CD2EE11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bwMode="auto">
            <a:xfrm>
              <a:off x="11538376" y="3960000"/>
              <a:ext cx="523638" cy="523638"/>
            </a:xfrm>
            <a:prstGeom prst="rect">
              <a:avLst/>
            </a:prstGeom>
          </p:spPr>
        </p:pic>
      </p:grpSp>
      <p:sp>
        <p:nvSpPr>
          <p:cNvPr id="3" name="Rectangle 2">
            <a:hlinkHover r:id="rId37" action="ppaction://hlinksldjump"/>
            <a:extLst>
              <a:ext uri="{FF2B5EF4-FFF2-40B4-BE49-F238E27FC236}">
                <a16:creationId xmlns:a16="http://schemas.microsoft.com/office/drawing/2014/main" id="{27C6B14C-A2B9-474C-9D17-665BCD7FC1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hlinkClick r:id="rId38" action="ppaction://hlinksldjump"/>
            <a:extLst>
              <a:ext uri="{FF2B5EF4-FFF2-40B4-BE49-F238E27FC236}">
                <a16:creationId xmlns:a16="http://schemas.microsoft.com/office/drawing/2014/main" id="{17E7319D-05EB-4B4B-A1BC-7A96FC83F7E9}"/>
              </a:ext>
            </a:extLst>
          </p:cNvPr>
          <p:cNvSpPr txBox="1"/>
          <p:nvPr/>
        </p:nvSpPr>
        <p:spPr>
          <a:xfrm>
            <a:off x="7889415" y="3607916"/>
            <a:ext cx="729687" cy="323165"/>
          </a:xfrm>
          <a:prstGeom prst="rect">
            <a:avLst/>
          </a:prstGeom>
          <a:solidFill>
            <a:schemeClr val="bg1"/>
          </a:solidFill>
        </p:spPr>
        <p:txBody>
          <a:bodyPr wrap="none" rtlCol="0">
            <a:spAutoFit/>
          </a:bodyPr>
          <a:lstStyle/>
          <a:p>
            <a:r>
              <a:rPr lang="en-GB" sz="1500" dirty="0"/>
              <a:t>Water</a:t>
            </a:r>
          </a:p>
        </p:txBody>
      </p:sp>
      <p:pic>
        <p:nvPicPr>
          <p:cNvPr id="40" name="Graphic 39" descr="Magnifying glass with solid fill">
            <a:hlinkClick r:id="rId38" action="ppaction://hlinksldjump"/>
            <a:extLst>
              <a:ext uri="{FF2B5EF4-FFF2-40B4-BE49-F238E27FC236}">
                <a16:creationId xmlns:a16="http://schemas.microsoft.com/office/drawing/2014/main" id="{C6EB68C9-3CAA-4770-BFAE-6E15C8607FF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7306608" y="3369959"/>
            <a:ext cx="900000" cy="900000"/>
          </a:xfrm>
          <a:prstGeom prst="rect">
            <a:avLst/>
          </a:prstGeom>
        </p:spPr>
      </p:pic>
      <p:sp>
        <p:nvSpPr>
          <p:cNvPr id="10" name="Oval 9">
            <a:hlinkClick r:id="rId38" action="ppaction://hlinksldjump"/>
            <a:extLst>
              <a:ext uri="{FF2B5EF4-FFF2-40B4-BE49-F238E27FC236}">
                <a16:creationId xmlns:a16="http://schemas.microsoft.com/office/drawing/2014/main" id="{05813749-0519-D544-2694-DACFEBC35BCC}"/>
              </a:ext>
            </a:extLst>
          </p:cNvPr>
          <p:cNvSpPr/>
          <p:nvPr/>
        </p:nvSpPr>
        <p:spPr>
          <a:xfrm rot="3647278">
            <a:off x="7103992" y="3189621"/>
            <a:ext cx="708898" cy="142548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772743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E4A4276-6D84-2B76-A246-48CBE41AA470}"/>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66D9ADCC-C819-5DB9-6929-A9E55E8ABAAC}"/>
              </a:ext>
            </a:extLst>
          </p:cNvPr>
          <p:cNvSpPr>
            <a:spLocks noGrp="1"/>
          </p:cNvSpPr>
          <p:nvPr>
            <p:ph type="title"/>
          </p:nvPr>
        </p:nvSpPr>
        <p:spPr bwMode="auto"/>
        <p:txBody>
          <a:bodyPr/>
          <a:lstStyle/>
          <a:p>
            <a:pPr>
              <a:defRPr/>
            </a:pPr>
            <a:r>
              <a:rPr lang="de-DE" dirty="0"/>
              <a:t>Water use</a:t>
            </a:r>
            <a:endParaRPr dirty="0"/>
          </a:p>
        </p:txBody>
      </p:sp>
      <p:sp>
        <p:nvSpPr>
          <p:cNvPr id="14" name="Text Placeholder 13">
            <a:extLst>
              <a:ext uri="{FF2B5EF4-FFF2-40B4-BE49-F238E27FC236}">
                <a16:creationId xmlns:a16="http://schemas.microsoft.com/office/drawing/2014/main" id="{D0C4EA0F-9144-5A39-A49D-02BA102ECC46}"/>
              </a:ext>
            </a:extLst>
          </p:cNvPr>
          <p:cNvSpPr>
            <a:spLocks noGrp="1"/>
          </p:cNvSpPr>
          <p:nvPr>
            <p:ph type="body" sz="quarter" idx="10"/>
          </p:nvPr>
        </p:nvSpPr>
        <p:spPr bwMode="auto">
          <a:xfrm>
            <a:off x="357188" y="1454400"/>
            <a:ext cx="10563348" cy="2499459"/>
          </a:xfrm>
        </p:spPr>
        <p:txBody>
          <a:bodyPr/>
          <a:lstStyle/>
          <a:p>
            <a:pPr lvl="0" algn="just">
              <a:defRPr/>
            </a:pPr>
            <a:r>
              <a:rPr lang="en-US" dirty="0"/>
              <a:t>Water sources can be described as the following:</a:t>
            </a:r>
          </a:p>
          <a:p>
            <a:pPr lvl="1" algn="just">
              <a:defRPr/>
            </a:pPr>
            <a:r>
              <a:rPr lang="en-US" dirty="0"/>
              <a:t>Blue water is from freshwater sources (rivers, reservoirs, aquifers).</a:t>
            </a:r>
          </a:p>
          <a:p>
            <a:pPr lvl="1" algn="just">
              <a:defRPr/>
            </a:pPr>
            <a:r>
              <a:rPr lang="en-US" dirty="0"/>
              <a:t>Green water is ‘plant-available water’ but can also be defined as precipitation (rain usually).</a:t>
            </a:r>
          </a:p>
          <a:p>
            <a:pPr lvl="0" algn="just">
              <a:defRPr/>
            </a:pPr>
            <a:r>
              <a:rPr lang="en-US" dirty="0"/>
              <a:t>The Planetary Boundary for water use considers blue water and green water. On a global level, water withdrawals are in excess of the Planetary Boundary.</a:t>
            </a:r>
          </a:p>
          <a:p>
            <a:pPr lvl="0" algn="just">
              <a:defRPr/>
            </a:pPr>
            <a:r>
              <a:rPr lang="en-US" dirty="0"/>
              <a:t>Locally, excessive withdrawal of water by agriculture and industry risks water shortages with consequences for nature as well as people.</a:t>
            </a:r>
          </a:p>
        </p:txBody>
      </p:sp>
      <p:sp>
        <p:nvSpPr>
          <p:cNvPr id="4" name="Text Placeholder 13">
            <a:extLst>
              <a:ext uri="{FF2B5EF4-FFF2-40B4-BE49-F238E27FC236}">
                <a16:creationId xmlns:a16="http://schemas.microsoft.com/office/drawing/2014/main" id="{E17B14BF-8160-48AB-A8AA-C795E37A6A92}"/>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https://www.stockholmresilience.org/research/planetary-boundaries.html</a:t>
            </a:r>
            <a:endParaRPr lang="en-US" sz="1200" dirty="0">
              <a:solidFill>
                <a:schemeClr val="tx2"/>
              </a:solidFill>
            </a:endParaRPr>
          </a:p>
          <a:p>
            <a:pPr marL="0" indent="0">
              <a:spcBef>
                <a:spcPts val="0"/>
              </a:spcBef>
              <a:buNone/>
            </a:pPr>
            <a:r>
              <a:rPr lang="en-US" sz="1200" dirty="0">
                <a:solidFill>
                  <a:schemeClr val="tx2"/>
                </a:solidFill>
                <a:hlinkClick r:id="rId5">
                  <a:extLst>
                    <a:ext uri="{A12FA001-AC4F-418D-AE19-62706E023703}">
                      <ahyp:hlinkClr xmlns:ahyp="http://schemas.microsoft.com/office/drawing/2018/hyperlinkcolor" val="tx"/>
                    </a:ext>
                  </a:extLst>
                </a:hlinkClick>
              </a:rPr>
              <a:t>Merriman, Hospital Times, 2021 </a:t>
            </a:r>
            <a:endParaRPr lang="en-US" sz="1200" dirty="0">
              <a:solidFill>
                <a:schemeClr val="tx2"/>
              </a:solidFill>
            </a:endParaRPr>
          </a:p>
        </p:txBody>
      </p:sp>
      <p:sp>
        <p:nvSpPr>
          <p:cNvPr id="5" name="Rectangle 4">
            <a:extLst>
              <a:ext uri="{FF2B5EF4-FFF2-40B4-BE49-F238E27FC236}">
                <a16:creationId xmlns:a16="http://schemas.microsoft.com/office/drawing/2014/main" id="{D01DCCCF-60A1-4747-B76B-A5C3662E169A}"/>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9FB4479-BF2D-4270-ACA1-6F164CF68D24}"/>
              </a:ext>
            </a:extLst>
          </p:cNvPr>
          <p:cNvGrpSpPr/>
          <p:nvPr/>
        </p:nvGrpSpPr>
        <p:grpSpPr>
          <a:xfrm>
            <a:off x="11298775" y="2448000"/>
            <a:ext cx="520037" cy="539885"/>
            <a:chOff x="11539963" y="2448000"/>
            <a:chExt cx="520037" cy="539885"/>
          </a:xfrm>
        </p:grpSpPr>
        <p:sp>
          <p:nvSpPr>
            <p:cNvPr id="7" name="Rectangle 6">
              <a:extLst>
                <a:ext uri="{FF2B5EF4-FFF2-40B4-BE49-F238E27FC236}">
                  <a16:creationId xmlns:a16="http://schemas.microsoft.com/office/drawing/2014/main" id="{50C5828A-E41D-4247-AF94-E82551B9C310}"/>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Graphic 7" descr="Cloud with solid fill">
              <a:extLst>
                <a:ext uri="{FF2B5EF4-FFF2-40B4-BE49-F238E27FC236}">
                  <a16:creationId xmlns:a16="http://schemas.microsoft.com/office/drawing/2014/main" id="{7FD807B4-09E0-426F-96CF-A8701311366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 t="15731" r="-1"/>
            <a:stretch/>
          </p:blipFill>
          <p:spPr>
            <a:xfrm flipH="1">
              <a:off x="11649303" y="2454460"/>
              <a:ext cx="376509" cy="317280"/>
            </a:xfrm>
            <a:prstGeom prst="rect">
              <a:avLst/>
            </a:prstGeom>
          </p:spPr>
        </p:pic>
        <p:pic>
          <p:nvPicPr>
            <p:cNvPr id="9" name="Graphic 8" descr="Factory with solid fill">
              <a:extLst>
                <a:ext uri="{FF2B5EF4-FFF2-40B4-BE49-F238E27FC236}">
                  <a16:creationId xmlns:a16="http://schemas.microsoft.com/office/drawing/2014/main" id="{173EDFBF-8244-491D-A365-4F2D39331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9963" y="2599200"/>
              <a:ext cx="388685" cy="388685"/>
            </a:xfrm>
            <a:prstGeom prst="rect">
              <a:avLst/>
            </a:prstGeom>
          </p:spPr>
        </p:pic>
      </p:grpSp>
      <p:grpSp>
        <p:nvGrpSpPr>
          <p:cNvPr id="10" name="Group 9">
            <a:extLst>
              <a:ext uri="{FF2B5EF4-FFF2-40B4-BE49-F238E27FC236}">
                <a16:creationId xmlns:a16="http://schemas.microsoft.com/office/drawing/2014/main" id="{95D5ABD6-6419-4178-AE42-AA4BA37813B2}"/>
              </a:ext>
            </a:extLst>
          </p:cNvPr>
          <p:cNvGrpSpPr/>
          <p:nvPr/>
        </p:nvGrpSpPr>
        <p:grpSpPr>
          <a:xfrm>
            <a:off x="11314812" y="1440000"/>
            <a:ext cx="504000" cy="504000"/>
            <a:chOff x="11556000" y="1440000"/>
            <a:chExt cx="504000" cy="504000"/>
          </a:xfrm>
        </p:grpSpPr>
        <p:sp>
          <p:nvSpPr>
            <p:cNvPr id="11" name="Rectangle 10">
              <a:extLst>
                <a:ext uri="{FF2B5EF4-FFF2-40B4-BE49-F238E27FC236}">
                  <a16:creationId xmlns:a16="http://schemas.microsoft.com/office/drawing/2014/main" id="{597A07B3-A51E-41CC-80E8-3EE7FFDC8ED9}"/>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Graphic 11" descr="High temperature outline">
              <a:extLst>
                <a:ext uri="{FF2B5EF4-FFF2-40B4-BE49-F238E27FC236}">
                  <a16:creationId xmlns:a16="http://schemas.microsoft.com/office/drawing/2014/main" id="{E68705C8-97A7-4815-81C8-D39EC15A93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81200" y="1474011"/>
              <a:ext cx="451927" cy="451927"/>
            </a:xfrm>
            <a:prstGeom prst="rect">
              <a:avLst/>
            </a:prstGeom>
          </p:spPr>
        </p:pic>
      </p:grpSp>
      <p:grpSp>
        <p:nvGrpSpPr>
          <p:cNvPr id="15" name="Group 14">
            <a:extLst>
              <a:ext uri="{FF2B5EF4-FFF2-40B4-BE49-F238E27FC236}">
                <a16:creationId xmlns:a16="http://schemas.microsoft.com/office/drawing/2014/main" id="{C64C434C-D263-427C-B921-459837735CD1}"/>
              </a:ext>
            </a:extLst>
          </p:cNvPr>
          <p:cNvGrpSpPr/>
          <p:nvPr/>
        </p:nvGrpSpPr>
        <p:grpSpPr>
          <a:xfrm>
            <a:off x="11314812" y="5472000"/>
            <a:ext cx="504000" cy="525693"/>
            <a:chOff x="11556000" y="5472000"/>
            <a:chExt cx="504000" cy="525693"/>
          </a:xfrm>
        </p:grpSpPr>
        <p:sp>
          <p:nvSpPr>
            <p:cNvPr id="16" name="Rectangle 15">
              <a:extLst>
                <a:ext uri="{FF2B5EF4-FFF2-40B4-BE49-F238E27FC236}">
                  <a16:creationId xmlns:a16="http://schemas.microsoft.com/office/drawing/2014/main" id="{19306E64-52D1-4549-836C-E17EF5420AEF}"/>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7" name="Graphic 16" descr="Sloth with solid fill">
              <a:extLst>
                <a:ext uri="{FF2B5EF4-FFF2-40B4-BE49-F238E27FC236}">
                  <a16:creationId xmlns:a16="http://schemas.microsoft.com/office/drawing/2014/main" id="{64A39605-6FEB-4E0A-AE78-7D5925BC3EC5}"/>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r="5823"/>
            <a:stretch/>
          </p:blipFill>
          <p:spPr bwMode="auto">
            <a:xfrm>
              <a:off x="11565364" y="5476296"/>
              <a:ext cx="491038" cy="521397"/>
            </a:xfrm>
            <a:prstGeom prst="rect">
              <a:avLst/>
            </a:prstGeom>
          </p:spPr>
        </p:pic>
      </p:grpSp>
      <p:grpSp>
        <p:nvGrpSpPr>
          <p:cNvPr id="18" name="Group 17">
            <a:extLst>
              <a:ext uri="{FF2B5EF4-FFF2-40B4-BE49-F238E27FC236}">
                <a16:creationId xmlns:a16="http://schemas.microsoft.com/office/drawing/2014/main" id="{FEC34556-E101-4257-8763-7E009651E860}"/>
              </a:ext>
            </a:extLst>
          </p:cNvPr>
          <p:cNvGrpSpPr/>
          <p:nvPr/>
        </p:nvGrpSpPr>
        <p:grpSpPr>
          <a:xfrm>
            <a:off x="11297188" y="3960000"/>
            <a:ext cx="523638" cy="523638"/>
            <a:chOff x="11538376" y="3960000"/>
            <a:chExt cx="523638" cy="523638"/>
          </a:xfrm>
        </p:grpSpPr>
        <p:sp>
          <p:nvSpPr>
            <p:cNvPr id="19" name="Rectangle 18">
              <a:extLst>
                <a:ext uri="{FF2B5EF4-FFF2-40B4-BE49-F238E27FC236}">
                  <a16:creationId xmlns:a16="http://schemas.microsoft.com/office/drawing/2014/main" id="{E4583C4E-FB11-41DD-A13F-20C0924AB916}"/>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Watering pot with solid fill">
              <a:extLst>
                <a:ext uri="{FF2B5EF4-FFF2-40B4-BE49-F238E27FC236}">
                  <a16:creationId xmlns:a16="http://schemas.microsoft.com/office/drawing/2014/main" id="{AC5F4D1B-EFE1-4CBC-9D52-F291AC58541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bwMode="auto">
            <a:xfrm>
              <a:off x="11538376" y="3960000"/>
              <a:ext cx="523638" cy="523638"/>
            </a:xfrm>
            <a:prstGeom prst="rect">
              <a:avLst/>
            </a:prstGeom>
          </p:spPr>
        </p:pic>
      </p:grpSp>
      <p:grpSp>
        <p:nvGrpSpPr>
          <p:cNvPr id="21" name="Group 20">
            <a:extLst>
              <a:ext uri="{FF2B5EF4-FFF2-40B4-BE49-F238E27FC236}">
                <a16:creationId xmlns:a16="http://schemas.microsoft.com/office/drawing/2014/main" id="{4E71A077-B7C6-4213-B66A-A8C4BBEDE913}"/>
              </a:ext>
            </a:extLst>
          </p:cNvPr>
          <p:cNvGrpSpPr/>
          <p:nvPr/>
        </p:nvGrpSpPr>
        <p:grpSpPr>
          <a:xfrm>
            <a:off x="11314812" y="1944000"/>
            <a:ext cx="504000" cy="512002"/>
            <a:chOff x="11556000" y="1944000"/>
            <a:chExt cx="504000" cy="512002"/>
          </a:xfrm>
        </p:grpSpPr>
        <p:sp>
          <p:nvSpPr>
            <p:cNvPr id="22" name="Rectangle 21">
              <a:extLst>
                <a:ext uri="{FF2B5EF4-FFF2-40B4-BE49-F238E27FC236}">
                  <a16:creationId xmlns:a16="http://schemas.microsoft.com/office/drawing/2014/main" id="{F7E796BE-AD09-4C00-9715-2A0A18C6CA3B}"/>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EECF6A10-6D7E-4442-9032-3B1D7B96240C}"/>
                </a:ext>
              </a:extLst>
            </p:cNvPr>
            <p:cNvGrpSpPr/>
            <p:nvPr/>
          </p:nvGrpSpPr>
          <p:grpSpPr>
            <a:xfrm>
              <a:off x="11620157" y="1961546"/>
              <a:ext cx="353115" cy="494456"/>
              <a:chOff x="11647541" y="2425234"/>
              <a:chExt cx="353115" cy="494456"/>
            </a:xfrm>
          </p:grpSpPr>
          <p:pic>
            <p:nvPicPr>
              <p:cNvPr id="24" name="Graphic 23" descr="Graffiti Spray with solid fill">
                <a:extLst>
                  <a:ext uri="{FF2B5EF4-FFF2-40B4-BE49-F238E27FC236}">
                    <a16:creationId xmlns:a16="http://schemas.microsoft.com/office/drawing/2014/main" id="{582B1E38-91CA-42AA-89C4-5444E33A06C9}"/>
                  </a:ext>
                </a:extLst>
              </p:cNvPr>
              <p:cNvPicPr>
                <a:picLocks noChangeAspect="1"/>
              </p:cNvPicPr>
              <p:nvPr/>
            </p:nvPicPr>
            <p:blipFill>
              <a:blip r:embed="rId16">
                <a:extLst>
                  <a:ext uri="{96DAC541-7B7A-43D3-8B79-37D633B846F1}">
                    <asvg:svgBlip xmlns:asvg="http://schemas.microsoft.com/office/drawing/2016/SVG/main" r:embed="rId17"/>
                  </a:ext>
                </a:extLst>
              </a:blip>
              <a:srcRect l="1" r="30556"/>
              <a:stretch/>
            </p:blipFill>
            <p:spPr>
              <a:xfrm>
                <a:off x="11647541" y="2425234"/>
                <a:ext cx="343368" cy="494456"/>
              </a:xfrm>
              <a:prstGeom prst="rect">
                <a:avLst/>
              </a:prstGeom>
            </p:spPr>
          </p:pic>
          <p:sp>
            <p:nvSpPr>
              <p:cNvPr id="25" name="Rectangle 24">
                <a:extLst>
                  <a:ext uri="{FF2B5EF4-FFF2-40B4-BE49-F238E27FC236}">
                    <a16:creationId xmlns:a16="http://schemas.microsoft.com/office/drawing/2014/main" id="{8E14D26C-8683-4AC9-8259-276AC46D94E0}"/>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A18EFAE8-2C35-4232-87EA-81972F3E7FA2}"/>
              </a:ext>
            </a:extLst>
          </p:cNvPr>
          <p:cNvGrpSpPr/>
          <p:nvPr/>
        </p:nvGrpSpPr>
        <p:grpSpPr>
          <a:xfrm>
            <a:off x="11285911" y="4968000"/>
            <a:ext cx="557255" cy="509485"/>
            <a:chOff x="11527099" y="4968000"/>
            <a:chExt cx="557255" cy="509485"/>
          </a:xfrm>
        </p:grpSpPr>
        <p:sp>
          <p:nvSpPr>
            <p:cNvPr id="27" name="Rectangle 26">
              <a:extLst>
                <a:ext uri="{FF2B5EF4-FFF2-40B4-BE49-F238E27FC236}">
                  <a16:creationId xmlns:a16="http://schemas.microsoft.com/office/drawing/2014/main" id="{7D0677AE-D49D-4CC4-B030-05AFC6F37769}"/>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4BA26A96-6C9B-409B-BC29-B1FF07D4B8D8}"/>
                </a:ext>
              </a:extLst>
            </p:cNvPr>
            <p:cNvGrpSpPr/>
            <p:nvPr/>
          </p:nvGrpSpPr>
          <p:grpSpPr>
            <a:xfrm>
              <a:off x="11527099" y="4971600"/>
              <a:ext cx="557255" cy="505885"/>
              <a:chOff x="11565208" y="2917737"/>
              <a:chExt cx="557255" cy="505885"/>
            </a:xfrm>
          </p:grpSpPr>
          <p:pic>
            <p:nvPicPr>
              <p:cNvPr id="29" name="Graphic 28" descr="Agriculture with solid fill">
                <a:extLst>
                  <a:ext uri="{FF2B5EF4-FFF2-40B4-BE49-F238E27FC236}">
                    <a16:creationId xmlns:a16="http://schemas.microsoft.com/office/drawing/2014/main" id="{CA368405-224F-4ABD-B68D-C752B21D42EB}"/>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t="29071"/>
              <a:stretch/>
            </p:blipFill>
            <p:spPr>
              <a:xfrm>
                <a:off x="11582164" y="2919285"/>
                <a:ext cx="540299" cy="383232"/>
              </a:xfrm>
              <a:prstGeom prst="rect">
                <a:avLst/>
              </a:prstGeom>
            </p:spPr>
          </p:pic>
          <p:pic>
            <p:nvPicPr>
              <p:cNvPr id="30" name="Graphic 29" descr="Waterfall scene with solid fill">
                <a:extLst>
                  <a:ext uri="{FF2B5EF4-FFF2-40B4-BE49-F238E27FC236}">
                    <a16:creationId xmlns:a16="http://schemas.microsoft.com/office/drawing/2014/main" id="{32CECD0F-C78A-4BC0-9055-B77B19D16A82}"/>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t="69146" r="7899"/>
              <a:stretch/>
            </p:blipFill>
            <p:spPr>
              <a:xfrm>
                <a:off x="11565208" y="3245098"/>
                <a:ext cx="532901" cy="178524"/>
              </a:xfrm>
              <a:prstGeom prst="rect">
                <a:avLst/>
              </a:prstGeom>
            </p:spPr>
          </p:pic>
          <p:sp>
            <p:nvSpPr>
              <p:cNvPr id="31" name="Rectangle 30">
                <a:extLst>
                  <a:ext uri="{FF2B5EF4-FFF2-40B4-BE49-F238E27FC236}">
                    <a16:creationId xmlns:a16="http://schemas.microsoft.com/office/drawing/2014/main" id="{C34D499D-416C-4077-AB9A-2E2D8694348F}"/>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32" name="Graphic 31" descr="Farm scene with solid fill">
            <a:extLst>
              <a:ext uri="{FF2B5EF4-FFF2-40B4-BE49-F238E27FC236}">
                <a16:creationId xmlns:a16="http://schemas.microsoft.com/office/drawing/2014/main" id="{C2D9F78E-73E1-480F-85FE-5B37A53877B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bwMode="auto">
          <a:xfrm>
            <a:off x="11465594" y="4581128"/>
            <a:ext cx="368421" cy="368421"/>
          </a:xfrm>
          <a:prstGeom prst="rect">
            <a:avLst/>
          </a:prstGeom>
        </p:spPr>
      </p:pic>
      <p:sp>
        <p:nvSpPr>
          <p:cNvPr id="33" name="Oval 32">
            <a:extLst>
              <a:ext uri="{FF2B5EF4-FFF2-40B4-BE49-F238E27FC236}">
                <a16:creationId xmlns:a16="http://schemas.microsoft.com/office/drawing/2014/main" id="{35DAAB82-71B1-41E8-9FE2-B8FA09E0D27F}"/>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a:extLst>
              <a:ext uri="{FF2B5EF4-FFF2-40B4-BE49-F238E27FC236}">
                <a16:creationId xmlns:a16="http://schemas.microsoft.com/office/drawing/2014/main" id="{95DA3942-6EF6-4EB3-9605-9EA16872949A}"/>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83335EBB-87CD-4AAD-9857-87EB8417547F}"/>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D5466CF-1AC3-41F4-8EA7-D937814E585A}"/>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Crops with solid fill">
            <a:extLst>
              <a:ext uri="{FF2B5EF4-FFF2-40B4-BE49-F238E27FC236}">
                <a16:creationId xmlns:a16="http://schemas.microsoft.com/office/drawing/2014/main" id="{9A434185-3F6A-4CE6-967B-D83CFFE8038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bwMode="auto">
          <a:xfrm>
            <a:off x="11312798" y="4693351"/>
            <a:ext cx="247817" cy="247817"/>
          </a:xfrm>
          <a:prstGeom prst="rect">
            <a:avLst/>
          </a:prstGeom>
        </p:spPr>
      </p:pic>
      <p:grpSp>
        <p:nvGrpSpPr>
          <p:cNvPr id="38" name="Group 37">
            <a:extLst>
              <a:ext uri="{FF2B5EF4-FFF2-40B4-BE49-F238E27FC236}">
                <a16:creationId xmlns:a16="http://schemas.microsoft.com/office/drawing/2014/main" id="{710B487E-54F7-49B5-B0A5-D51223DCD172}"/>
              </a:ext>
            </a:extLst>
          </p:cNvPr>
          <p:cNvGrpSpPr/>
          <p:nvPr/>
        </p:nvGrpSpPr>
        <p:grpSpPr>
          <a:xfrm>
            <a:off x="11298853" y="2952000"/>
            <a:ext cx="535917" cy="546163"/>
            <a:chOff x="11540041" y="2952000"/>
            <a:chExt cx="535917" cy="546163"/>
          </a:xfrm>
        </p:grpSpPr>
        <p:sp>
          <p:nvSpPr>
            <p:cNvPr id="39" name="Rectangle 38">
              <a:extLst>
                <a:ext uri="{FF2B5EF4-FFF2-40B4-BE49-F238E27FC236}">
                  <a16:creationId xmlns:a16="http://schemas.microsoft.com/office/drawing/2014/main" id="{FE87AB2C-6643-4F33-AFBD-60D137D1FACC}"/>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Antarctica with solid fill">
              <a:extLst>
                <a:ext uri="{FF2B5EF4-FFF2-40B4-BE49-F238E27FC236}">
                  <a16:creationId xmlns:a16="http://schemas.microsoft.com/office/drawing/2014/main" id="{75293844-A22E-4BC5-BDA9-FB5507B3114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540041" y="2962246"/>
              <a:ext cx="535917" cy="535917"/>
            </a:xfrm>
            <a:prstGeom prst="rect">
              <a:avLst/>
            </a:prstGeom>
          </p:spPr>
        </p:pic>
        <p:sp>
          <p:nvSpPr>
            <p:cNvPr id="41" name="Oval 40">
              <a:extLst>
                <a:ext uri="{FF2B5EF4-FFF2-40B4-BE49-F238E27FC236}">
                  <a16:creationId xmlns:a16="http://schemas.microsoft.com/office/drawing/2014/main" id="{8A574D4F-8772-40AB-937A-184AD9A7BCD0}"/>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73718704-0975-460D-A26F-D421C173D912}"/>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43" name="Group 42">
            <a:extLst>
              <a:ext uri="{FF2B5EF4-FFF2-40B4-BE49-F238E27FC236}">
                <a16:creationId xmlns:a16="http://schemas.microsoft.com/office/drawing/2014/main" id="{E79378DF-2C4A-4FC1-96B9-83F52D6ADCF7}"/>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4F239FA6-8059-4F00-9535-F5EA4CAB7AE6}"/>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Wave with solid fill">
              <a:extLst>
                <a:ext uri="{FF2B5EF4-FFF2-40B4-BE49-F238E27FC236}">
                  <a16:creationId xmlns:a16="http://schemas.microsoft.com/office/drawing/2014/main" id="{B623D603-E0C9-4F16-9070-2B27A29C182A}"/>
                </a:ext>
              </a:extLst>
            </p:cNvPr>
            <p:cNvPicPr>
              <a:picLocks noChangeAspect="1"/>
            </p:cNvPicPr>
            <p:nvPr/>
          </p:nvPicPr>
          <p:blipFill rotWithShape="1">
            <a:blip r:embed="rId28">
              <a:extLst>
                <a:ext uri="{96DAC541-7B7A-43D3-8B79-37D633B846F1}">
                  <asvg:svgBlip xmlns:asvg="http://schemas.microsoft.com/office/drawing/2016/SVG/main" r:embed="rId29"/>
                </a:ext>
              </a:extLst>
            </a:blip>
            <a:srcRect b="15492"/>
            <a:stretch/>
          </p:blipFill>
          <p:spPr>
            <a:xfrm>
              <a:off x="11521764" y="3466800"/>
              <a:ext cx="576346" cy="487059"/>
            </a:xfrm>
            <a:prstGeom prst="rect">
              <a:avLst/>
            </a:prstGeom>
          </p:spPr>
        </p:pic>
        <p:sp>
          <p:nvSpPr>
            <p:cNvPr id="46" name="TextBox 45">
              <a:extLst>
                <a:ext uri="{FF2B5EF4-FFF2-40B4-BE49-F238E27FC236}">
                  <a16:creationId xmlns:a16="http://schemas.microsoft.com/office/drawing/2014/main" id="{852D7691-CB84-4941-BEAC-725006C698A9}"/>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47" name="Rectangle 46">
            <a:extLst>
              <a:ext uri="{FF2B5EF4-FFF2-40B4-BE49-F238E27FC236}">
                <a16:creationId xmlns:a16="http://schemas.microsoft.com/office/drawing/2014/main" id="{0E766F81-E26B-46D5-A32F-A934F0BA4E40}"/>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30" action="ppaction://hlinksldjump"/>
            <a:extLst>
              <a:ext uri="{FF2B5EF4-FFF2-40B4-BE49-F238E27FC236}">
                <a16:creationId xmlns:a16="http://schemas.microsoft.com/office/drawing/2014/main" id="{82E43C81-47EB-4B4B-A475-5995885FC328}"/>
              </a:ext>
            </a:extLst>
          </p:cNvPr>
          <p:cNvSpPr/>
          <p:nvPr/>
        </p:nvSpPr>
        <p:spPr bwMode="auto">
          <a:xfrm>
            <a:off x="11304000" y="144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31" action="ppaction://hlinksldjump"/>
            <a:extLst>
              <a:ext uri="{FF2B5EF4-FFF2-40B4-BE49-F238E27FC236}">
                <a16:creationId xmlns:a16="http://schemas.microsoft.com/office/drawing/2014/main" id="{E73C5505-FB2A-405F-A08B-7AE2260FD701}"/>
              </a:ext>
            </a:extLst>
          </p:cNvPr>
          <p:cNvSpPr/>
          <p:nvPr/>
        </p:nvSpPr>
        <p:spPr bwMode="auto">
          <a:xfrm>
            <a:off x="11304000" y="194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32" action="ppaction://hlinksldjump"/>
            <a:extLst>
              <a:ext uri="{FF2B5EF4-FFF2-40B4-BE49-F238E27FC236}">
                <a16:creationId xmlns:a16="http://schemas.microsoft.com/office/drawing/2014/main" id="{E583056C-0DDD-486A-8A23-F234013F1975}"/>
              </a:ext>
            </a:extLst>
          </p:cNvPr>
          <p:cNvSpPr/>
          <p:nvPr/>
        </p:nvSpPr>
        <p:spPr bwMode="auto">
          <a:xfrm>
            <a:off x="11304000" y="244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hlinkClick r:id="rId33" action="ppaction://hlinksldjump"/>
            <a:extLst>
              <a:ext uri="{FF2B5EF4-FFF2-40B4-BE49-F238E27FC236}">
                <a16:creationId xmlns:a16="http://schemas.microsoft.com/office/drawing/2014/main" id="{513FFC49-341E-4BEF-8504-FCAB453E6199}"/>
              </a:ext>
            </a:extLst>
          </p:cNvPr>
          <p:cNvSpPr/>
          <p:nvPr/>
        </p:nvSpPr>
        <p:spPr bwMode="auto">
          <a:xfrm>
            <a:off x="11304000" y="295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hlinkClick r:id="rId34" action="ppaction://hlinksldjump"/>
            <a:extLst>
              <a:ext uri="{FF2B5EF4-FFF2-40B4-BE49-F238E27FC236}">
                <a16:creationId xmlns:a16="http://schemas.microsoft.com/office/drawing/2014/main" id="{3933BA71-BFD9-461C-86B4-C728DAC8CEC3}"/>
              </a:ext>
            </a:extLst>
          </p:cNvPr>
          <p:cNvSpPr/>
          <p:nvPr/>
        </p:nvSpPr>
        <p:spPr bwMode="auto">
          <a:xfrm>
            <a:off x="11304000" y="3456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35" action="ppaction://hlinksldjump"/>
            <a:extLst>
              <a:ext uri="{FF2B5EF4-FFF2-40B4-BE49-F238E27FC236}">
                <a16:creationId xmlns:a16="http://schemas.microsoft.com/office/drawing/2014/main" id="{E65A8BC1-0AC8-4E56-B94E-6075F707D199}"/>
              </a:ext>
            </a:extLst>
          </p:cNvPr>
          <p:cNvSpPr/>
          <p:nvPr/>
        </p:nvSpPr>
        <p:spPr bwMode="auto">
          <a:xfrm>
            <a:off x="11304000" y="446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36" action="ppaction://hlinksldjump"/>
            <a:extLst>
              <a:ext uri="{FF2B5EF4-FFF2-40B4-BE49-F238E27FC236}">
                <a16:creationId xmlns:a16="http://schemas.microsoft.com/office/drawing/2014/main" id="{2D588009-B060-48BC-A202-A2EC4E6DAC14}"/>
              </a:ext>
            </a:extLst>
          </p:cNvPr>
          <p:cNvSpPr/>
          <p:nvPr/>
        </p:nvSpPr>
        <p:spPr bwMode="auto">
          <a:xfrm>
            <a:off x="11304000" y="496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37" action="ppaction://hlinksldjump"/>
            <a:extLst>
              <a:ext uri="{FF2B5EF4-FFF2-40B4-BE49-F238E27FC236}">
                <a16:creationId xmlns:a16="http://schemas.microsoft.com/office/drawing/2014/main" id="{045785AE-15CF-4750-A1E4-763FCA89F4C6}"/>
              </a:ext>
            </a:extLst>
          </p:cNvPr>
          <p:cNvSpPr/>
          <p:nvPr/>
        </p:nvSpPr>
        <p:spPr bwMode="auto">
          <a:xfrm>
            <a:off x="11304000" y="547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24E794D-234B-4DD6-9B45-0BAC955B1684}"/>
              </a:ext>
            </a:extLst>
          </p:cNvPr>
          <p:cNvSpPr/>
          <p:nvPr/>
        </p:nvSpPr>
        <p:spPr bwMode="auto">
          <a:xfrm>
            <a:off x="384000" y="4077072"/>
            <a:ext cx="10536536" cy="1898927"/>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EE9628B3-5303-4EAC-A821-C1B97A05DF84}"/>
              </a:ext>
            </a:extLst>
          </p:cNvPr>
          <p:cNvSpPr txBox="1"/>
          <p:nvPr/>
        </p:nvSpPr>
        <p:spPr bwMode="auto">
          <a:xfrm>
            <a:off x="381986" y="4168753"/>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71" name="TextBox 70">
            <a:extLst>
              <a:ext uri="{FF2B5EF4-FFF2-40B4-BE49-F238E27FC236}">
                <a16:creationId xmlns:a16="http://schemas.microsoft.com/office/drawing/2014/main" id="{E4217345-510A-4ABD-93B4-617F8AABF523}"/>
              </a:ext>
            </a:extLst>
          </p:cNvPr>
          <p:cNvSpPr txBox="1"/>
          <p:nvPr/>
        </p:nvSpPr>
        <p:spPr bwMode="auto">
          <a:xfrm>
            <a:off x="381986" y="4643844"/>
            <a:ext cx="10250518" cy="1200329"/>
          </a:xfrm>
          <a:prstGeom prst="rect">
            <a:avLst/>
          </a:prstGeom>
          <a:noFill/>
        </p:spPr>
        <p:txBody>
          <a:bodyPr wrap="square" rtlCol="0">
            <a:spAutoFit/>
          </a:bodyPr>
          <a:lstStyle/>
          <a:p>
            <a:pPr algn="just"/>
            <a:r>
              <a:rPr lang="en-GB" dirty="0">
                <a:solidFill>
                  <a:schemeClr val="tx2"/>
                </a:solidFill>
              </a:rPr>
              <a:t>The availability of water is fundamental to human health and the provision of healthcare. Healthcare is a major water user: The NHS in the UK uses </a:t>
            </a:r>
            <a:r>
              <a:rPr lang="en-US" dirty="0">
                <a:solidFill>
                  <a:schemeClr val="tx2"/>
                </a:solidFill>
              </a:rPr>
              <a:t>50 billion liters of water every year. If water is not managed correctly, shortages can impair sanitation. Dehydration poses acute and chronic health hazards.</a:t>
            </a:r>
            <a:endParaRPr lang="en-GB" dirty="0">
              <a:solidFill>
                <a:schemeClr val="tx2"/>
              </a:solidFill>
            </a:endParaRPr>
          </a:p>
        </p:txBody>
      </p:sp>
      <p:sp>
        <p:nvSpPr>
          <p:cNvPr id="2" name="TextBox 1">
            <a:extLst>
              <a:ext uri="{FF2B5EF4-FFF2-40B4-BE49-F238E27FC236}">
                <a16:creationId xmlns:a16="http://schemas.microsoft.com/office/drawing/2014/main" id="{66113F6A-F513-669A-400B-559130C9865B}"/>
              </a:ext>
            </a:extLst>
          </p:cNvPr>
          <p:cNvSpPr txBox="1"/>
          <p:nvPr/>
        </p:nvSpPr>
        <p:spPr bwMode="auto">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3" name="Group 2">
            <a:extLst>
              <a:ext uri="{FF2B5EF4-FFF2-40B4-BE49-F238E27FC236}">
                <a16:creationId xmlns:a16="http://schemas.microsoft.com/office/drawing/2014/main" id="{ABCE8C00-180C-1489-6100-238FD011EABC}"/>
              </a:ext>
            </a:extLst>
          </p:cNvPr>
          <p:cNvGrpSpPr/>
          <p:nvPr/>
        </p:nvGrpSpPr>
        <p:grpSpPr>
          <a:xfrm>
            <a:off x="11121426" y="19961"/>
            <a:ext cx="869718" cy="456711"/>
            <a:chOff x="4727848" y="3282632"/>
            <a:chExt cx="4392488" cy="2306609"/>
          </a:xfrm>
        </p:grpSpPr>
        <p:pic>
          <p:nvPicPr>
            <p:cNvPr id="53" name="Picture 52">
              <a:extLst>
                <a:ext uri="{FF2B5EF4-FFF2-40B4-BE49-F238E27FC236}">
                  <a16:creationId xmlns:a16="http://schemas.microsoft.com/office/drawing/2014/main" id="{34B5FE15-9B65-49BC-6FDD-8E6397A43C83}"/>
                </a:ext>
              </a:extLst>
            </p:cNvPr>
            <p:cNvPicPr>
              <a:picLocks noChangeAspect="1"/>
            </p:cNvPicPr>
            <p:nvPr/>
          </p:nvPicPr>
          <p:blipFill rotWithShape="1">
            <a:blip r:embed="rId38"/>
            <a:srcRect l="5380" t="51274" r="19066" b="2867"/>
            <a:stretch/>
          </p:blipFill>
          <p:spPr>
            <a:xfrm>
              <a:off x="4727848" y="3284984"/>
              <a:ext cx="4392488" cy="2304257"/>
            </a:xfrm>
            <a:prstGeom prst="rect">
              <a:avLst/>
            </a:prstGeom>
          </p:spPr>
        </p:pic>
        <p:sp>
          <p:nvSpPr>
            <p:cNvPr id="59" name="Oval 58">
              <a:extLst>
                <a:ext uri="{FF2B5EF4-FFF2-40B4-BE49-F238E27FC236}">
                  <a16:creationId xmlns:a16="http://schemas.microsoft.com/office/drawing/2014/main" id="{D71612D3-354B-AACB-494D-48626C888E70}"/>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8" name="Rectangle 77">
            <a:hlinkClick r:id="rId39" action="ppaction://hlinksldjump"/>
            <a:extLst>
              <a:ext uri="{FF2B5EF4-FFF2-40B4-BE49-F238E27FC236}">
                <a16:creationId xmlns:a16="http://schemas.microsoft.com/office/drawing/2014/main" id="{5A3DA49B-D5EF-8E83-50DC-AED8D9330397}"/>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58659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xt Placeholder 13">
            <a:extLst>
              <a:ext uri="{FF2B5EF4-FFF2-40B4-BE49-F238E27FC236}">
                <a16:creationId xmlns:a16="http://schemas.microsoft.com/office/drawing/2014/main" id="{310D9E15-B0CF-441C-8E89-2D0A43B4AC3A}"/>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87" name="Oval 86">
            <a:extLst>
              <a:ext uri="{FF2B5EF4-FFF2-40B4-BE49-F238E27FC236}">
                <a16:creationId xmlns:a16="http://schemas.microsoft.com/office/drawing/2014/main" id="{B3784473-FF57-4C6D-AA72-1F821596F5A6}"/>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7463C36E-5E5B-47AD-A5CB-31B69BE35B4B}"/>
              </a:ext>
            </a:extLst>
          </p:cNvPr>
          <p:cNvGrpSpPr/>
          <p:nvPr/>
        </p:nvGrpSpPr>
        <p:grpSpPr>
          <a:xfrm>
            <a:off x="11298775" y="2448000"/>
            <a:ext cx="520037" cy="539885"/>
            <a:chOff x="11539963" y="2448000"/>
            <a:chExt cx="520037" cy="539885"/>
          </a:xfrm>
        </p:grpSpPr>
        <p:sp>
          <p:nvSpPr>
            <p:cNvPr id="131" name="Rectangle 130">
              <a:extLst>
                <a:ext uri="{FF2B5EF4-FFF2-40B4-BE49-F238E27FC236}">
                  <a16:creationId xmlns:a16="http://schemas.microsoft.com/office/drawing/2014/main" id="{E9027C2B-F507-48F3-9B37-422911DF2210}"/>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2" name="Graphic 131" descr="Cloud with solid fill">
              <a:extLst>
                <a:ext uri="{FF2B5EF4-FFF2-40B4-BE49-F238E27FC236}">
                  <a16:creationId xmlns:a16="http://schemas.microsoft.com/office/drawing/2014/main" id="{993820C5-F8CD-4129-AE69-9C8F21D22649}"/>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1" t="15731" r="-1"/>
            <a:stretch/>
          </p:blipFill>
          <p:spPr>
            <a:xfrm flipH="1">
              <a:off x="11649303" y="2454460"/>
              <a:ext cx="376509" cy="317280"/>
            </a:xfrm>
            <a:prstGeom prst="rect">
              <a:avLst/>
            </a:prstGeom>
          </p:spPr>
        </p:pic>
        <p:pic>
          <p:nvPicPr>
            <p:cNvPr id="133" name="Graphic 132" descr="Factory with solid fill">
              <a:extLst>
                <a:ext uri="{FF2B5EF4-FFF2-40B4-BE49-F238E27FC236}">
                  <a16:creationId xmlns:a16="http://schemas.microsoft.com/office/drawing/2014/main" id="{210F2262-2D1E-473F-9D6C-0729ADADC2F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39963" y="2599200"/>
              <a:ext cx="388685" cy="388685"/>
            </a:xfrm>
            <a:prstGeom prst="rect">
              <a:avLst/>
            </a:prstGeom>
          </p:spPr>
        </p:pic>
      </p:grpSp>
      <p:grpSp>
        <p:nvGrpSpPr>
          <p:cNvPr id="134" name="Group 133">
            <a:extLst>
              <a:ext uri="{FF2B5EF4-FFF2-40B4-BE49-F238E27FC236}">
                <a16:creationId xmlns:a16="http://schemas.microsoft.com/office/drawing/2014/main" id="{605F4CB9-2C9D-4788-9EAA-1D9560EC2869}"/>
              </a:ext>
            </a:extLst>
          </p:cNvPr>
          <p:cNvGrpSpPr/>
          <p:nvPr/>
        </p:nvGrpSpPr>
        <p:grpSpPr>
          <a:xfrm>
            <a:off x="11314812" y="1440000"/>
            <a:ext cx="504000" cy="504000"/>
            <a:chOff x="11556000" y="1440000"/>
            <a:chExt cx="504000" cy="504000"/>
          </a:xfrm>
        </p:grpSpPr>
        <p:sp>
          <p:nvSpPr>
            <p:cNvPr id="135" name="Rectangle 134">
              <a:extLst>
                <a:ext uri="{FF2B5EF4-FFF2-40B4-BE49-F238E27FC236}">
                  <a16:creationId xmlns:a16="http://schemas.microsoft.com/office/drawing/2014/main" id="{1CD8C96F-19A4-440F-92E1-8E8733AA5756}"/>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6" name="Graphic 135" descr="High temperature outline">
              <a:extLst>
                <a:ext uri="{FF2B5EF4-FFF2-40B4-BE49-F238E27FC236}">
                  <a16:creationId xmlns:a16="http://schemas.microsoft.com/office/drawing/2014/main" id="{2151EE4C-0A31-43F2-84F6-A376A1C0BAF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581200" y="1474011"/>
              <a:ext cx="451927" cy="451927"/>
            </a:xfrm>
            <a:prstGeom prst="rect">
              <a:avLst/>
            </a:prstGeom>
          </p:spPr>
        </p:pic>
      </p:grpSp>
      <p:grpSp>
        <p:nvGrpSpPr>
          <p:cNvPr id="137" name="Group 136">
            <a:extLst>
              <a:ext uri="{FF2B5EF4-FFF2-40B4-BE49-F238E27FC236}">
                <a16:creationId xmlns:a16="http://schemas.microsoft.com/office/drawing/2014/main" id="{66F7CABC-5598-4105-B782-9C25DBFE778C}"/>
              </a:ext>
            </a:extLst>
          </p:cNvPr>
          <p:cNvGrpSpPr/>
          <p:nvPr/>
        </p:nvGrpSpPr>
        <p:grpSpPr>
          <a:xfrm>
            <a:off x="11314812" y="5472000"/>
            <a:ext cx="504000" cy="525693"/>
            <a:chOff x="11556000" y="5472000"/>
            <a:chExt cx="504000" cy="525693"/>
          </a:xfrm>
        </p:grpSpPr>
        <p:sp>
          <p:nvSpPr>
            <p:cNvPr id="138" name="Rectangle 137">
              <a:extLst>
                <a:ext uri="{FF2B5EF4-FFF2-40B4-BE49-F238E27FC236}">
                  <a16:creationId xmlns:a16="http://schemas.microsoft.com/office/drawing/2014/main" id="{6C37EB90-C8AB-40B5-8811-F504C14951D9}"/>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39" name="Graphic 138" descr="Sloth with solid fill">
              <a:extLst>
                <a:ext uri="{FF2B5EF4-FFF2-40B4-BE49-F238E27FC236}">
                  <a16:creationId xmlns:a16="http://schemas.microsoft.com/office/drawing/2014/main" id="{73FBD769-4123-428C-B7B9-84C5D5A8D35E}"/>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r="5823"/>
            <a:stretch/>
          </p:blipFill>
          <p:spPr bwMode="auto">
            <a:xfrm>
              <a:off x="11565364" y="5476296"/>
              <a:ext cx="491038" cy="521397"/>
            </a:xfrm>
            <a:prstGeom prst="rect">
              <a:avLst/>
            </a:prstGeom>
          </p:spPr>
        </p:pic>
      </p:grpSp>
      <p:grpSp>
        <p:nvGrpSpPr>
          <p:cNvPr id="140" name="Group 139">
            <a:extLst>
              <a:ext uri="{FF2B5EF4-FFF2-40B4-BE49-F238E27FC236}">
                <a16:creationId xmlns:a16="http://schemas.microsoft.com/office/drawing/2014/main" id="{F6CE6771-6F86-4D1C-BCDE-B79C6F996648}"/>
              </a:ext>
            </a:extLst>
          </p:cNvPr>
          <p:cNvGrpSpPr/>
          <p:nvPr/>
        </p:nvGrpSpPr>
        <p:grpSpPr>
          <a:xfrm>
            <a:off x="11297188" y="3960000"/>
            <a:ext cx="523638" cy="523638"/>
            <a:chOff x="11538376" y="3960000"/>
            <a:chExt cx="523638" cy="523638"/>
          </a:xfrm>
        </p:grpSpPr>
        <p:sp>
          <p:nvSpPr>
            <p:cNvPr id="141" name="Rectangle 140">
              <a:extLst>
                <a:ext uri="{FF2B5EF4-FFF2-40B4-BE49-F238E27FC236}">
                  <a16:creationId xmlns:a16="http://schemas.microsoft.com/office/drawing/2014/main" id="{F1C428AF-9366-49CA-8AC6-D19571CDF24A}"/>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2" name="Graphic 141" descr="Watering pot with solid fill">
              <a:extLst>
                <a:ext uri="{FF2B5EF4-FFF2-40B4-BE49-F238E27FC236}">
                  <a16:creationId xmlns:a16="http://schemas.microsoft.com/office/drawing/2014/main" id="{BA199756-6732-4171-B869-E54F19D4094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bwMode="auto">
            <a:xfrm>
              <a:off x="11538376" y="3960000"/>
              <a:ext cx="523638" cy="523638"/>
            </a:xfrm>
            <a:prstGeom prst="rect">
              <a:avLst/>
            </a:prstGeom>
          </p:spPr>
        </p:pic>
      </p:grpSp>
      <p:grpSp>
        <p:nvGrpSpPr>
          <p:cNvPr id="143" name="Group 142">
            <a:extLst>
              <a:ext uri="{FF2B5EF4-FFF2-40B4-BE49-F238E27FC236}">
                <a16:creationId xmlns:a16="http://schemas.microsoft.com/office/drawing/2014/main" id="{1ED65993-98CE-4B44-BE64-15AA37E86C26}"/>
              </a:ext>
            </a:extLst>
          </p:cNvPr>
          <p:cNvGrpSpPr/>
          <p:nvPr/>
        </p:nvGrpSpPr>
        <p:grpSpPr>
          <a:xfrm>
            <a:off x="11314812" y="1944000"/>
            <a:ext cx="504000" cy="512002"/>
            <a:chOff x="11556000" y="1944000"/>
            <a:chExt cx="504000" cy="512002"/>
          </a:xfrm>
        </p:grpSpPr>
        <p:sp>
          <p:nvSpPr>
            <p:cNvPr id="144" name="Rectangle 143">
              <a:extLst>
                <a:ext uri="{FF2B5EF4-FFF2-40B4-BE49-F238E27FC236}">
                  <a16:creationId xmlns:a16="http://schemas.microsoft.com/office/drawing/2014/main" id="{A0CB8710-B812-4315-BC97-4B4239D6599C}"/>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5" name="Group 144">
              <a:extLst>
                <a:ext uri="{FF2B5EF4-FFF2-40B4-BE49-F238E27FC236}">
                  <a16:creationId xmlns:a16="http://schemas.microsoft.com/office/drawing/2014/main" id="{E6C7830C-8360-47E0-884C-98B89EC17C82}"/>
                </a:ext>
              </a:extLst>
            </p:cNvPr>
            <p:cNvGrpSpPr/>
            <p:nvPr/>
          </p:nvGrpSpPr>
          <p:grpSpPr>
            <a:xfrm>
              <a:off x="11620157" y="1961546"/>
              <a:ext cx="353115" cy="494456"/>
              <a:chOff x="11647541" y="2425234"/>
              <a:chExt cx="353115" cy="494456"/>
            </a:xfrm>
          </p:grpSpPr>
          <p:pic>
            <p:nvPicPr>
              <p:cNvPr id="146" name="Graphic 145" descr="Graffiti Spray with solid fill">
                <a:extLst>
                  <a:ext uri="{FF2B5EF4-FFF2-40B4-BE49-F238E27FC236}">
                    <a16:creationId xmlns:a16="http://schemas.microsoft.com/office/drawing/2014/main" id="{63235978-396E-4A8B-BBAE-64639B36EF5E}"/>
                  </a:ext>
                </a:extLst>
              </p:cNvPr>
              <p:cNvPicPr>
                <a:picLocks noChangeAspect="1"/>
              </p:cNvPicPr>
              <p:nvPr/>
            </p:nvPicPr>
            <p:blipFill>
              <a:blip r:embed="rId23">
                <a:extLst>
                  <a:ext uri="{96DAC541-7B7A-43D3-8B79-37D633B846F1}">
                    <asvg:svgBlip xmlns:asvg="http://schemas.microsoft.com/office/drawing/2016/SVG/main" r:embed="rId24"/>
                  </a:ext>
                </a:extLst>
              </a:blip>
              <a:srcRect l="1" r="30556"/>
              <a:stretch/>
            </p:blipFill>
            <p:spPr>
              <a:xfrm>
                <a:off x="11647541" y="2425234"/>
                <a:ext cx="343368" cy="494456"/>
              </a:xfrm>
              <a:prstGeom prst="rect">
                <a:avLst/>
              </a:prstGeom>
            </p:spPr>
          </p:pic>
          <p:sp>
            <p:nvSpPr>
              <p:cNvPr id="147" name="Rectangle 146">
                <a:extLst>
                  <a:ext uri="{FF2B5EF4-FFF2-40B4-BE49-F238E27FC236}">
                    <a16:creationId xmlns:a16="http://schemas.microsoft.com/office/drawing/2014/main" id="{0F95FFD9-76E0-40C8-8177-54115A9796E2}"/>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8" name="Group 147">
            <a:extLst>
              <a:ext uri="{FF2B5EF4-FFF2-40B4-BE49-F238E27FC236}">
                <a16:creationId xmlns:a16="http://schemas.microsoft.com/office/drawing/2014/main" id="{B32EDFEC-3F6B-45E6-90AD-9F67EC132868}"/>
              </a:ext>
            </a:extLst>
          </p:cNvPr>
          <p:cNvGrpSpPr/>
          <p:nvPr/>
        </p:nvGrpSpPr>
        <p:grpSpPr>
          <a:xfrm>
            <a:off x="11285911" y="4968000"/>
            <a:ext cx="557255" cy="509485"/>
            <a:chOff x="11527099" y="4968000"/>
            <a:chExt cx="557255" cy="509485"/>
          </a:xfrm>
        </p:grpSpPr>
        <p:sp>
          <p:nvSpPr>
            <p:cNvPr id="149" name="Rectangle 148">
              <a:extLst>
                <a:ext uri="{FF2B5EF4-FFF2-40B4-BE49-F238E27FC236}">
                  <a16:creationId xmlns:a16="http://schemas.microsoft.com/office/drawing/2014/main" id="{E56D4EFA-330C-40F0-AA47-F97F49380589}"/>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50" name="Group 149">
              <a:extLst>
                <a:ext uri="{FF2B5EF4-FFF2-40B4-BE49-F238E27FC236}">
                  <a16:creationId xmlns:a16="http://schemas.microsoft.com/office/drawing/2014/main" id="{6AE70C98-34E4-4FA5-B8D1-97FE7832A60D}"/>
                </a:ext>
              </a:extLst>
            </p:cNvPr>
            <p:cNvGrpSpPr/>
            <p:nvPr/>
          </p:nvGrpSpPr>
          <p:grpSpPr>
            <a:xfrm>
              <a:off x="11527099" y="4971600"/>
              <a:ext cx="557255" cy="505885"/>
              <a:chOff x="11565208" y="2917737"/>
              <a:chExt cx="557255" cy="505885"/>
            </a:xfrm>
          </p:grpSpPr>
          <p:pic>
            <p:nvPicPr>
              <p:cNvPr id="151" name="Graphic 150" descr="Agriculture with solid fill">
                <a:extLst>
                  <a:ext uri="{FF2B5EF4-FFF2-40B4-BE49-F238E27FC236}">
                    <a16:creationId xmlns:a16="http://schemas.microsoft.com/office/drawing/2014/main" id="{02207E08-862F-4B42-BCA3-01D2C267256F}"/>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t="29071"/>
              <a:stretch/>
            </p:blipFill>
            <p:spPr>
              <a:xfrm>
                <a:off x="11582164" y="2919285"/>
                <a:ext cx="540299" cy="383232"/>
              </a:xfrm>
              <a:prstGeom prst="rect">
                <a:avLst/>
              </a:prstGeom>
            </p:spPr>
          </p:pic>
          <p:pic>
            <p:nvPicPr>
              <p:cNvPr id="152" name="Graphic 151" descr="Waterfall scene with solid fill">
                <a:extLst>
                  <a:ext uri="{FF2B5EF4-FFF2-40B4-BE49-F238E27FC236}">
                    <a16:creationId xmlns:a16="http://schemas.microsoft.com/office/drawing/2014/main" id="{1A2AFBCC-E4F0-4F1E-9CD8-6FF60188D787}"/>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t="69146" r="7899"/>
              <a:stretch/>
            </p:blipFill>
            <p:spPr>
              <a:xfrm>
                <a:off x="11565208" y="3245098"/>
                <a:ext cx="532901" cy="178524"/>
              </a:xfrm>
              <a:prstGeom prst="rect">
                <a:avLst/>
              </a:prstGeom>
            </p:spPr>
          </p:pic>
          <p:sp>
            <p:nvSpPr>
              <p:cNvPr id="153" name="Rectangle 152">
                <a:extLst>
                  <a:ext uri="{FF2B5EF4-FFF2-40B4-BE49-F238E27FC236}">
                    <a16:creationId xmlns:a16="http://schemas.microsoft.com/office/drawing/2014/main" id="{A64FFC81-C099-4748-A599-646B22FF7E6D}"/>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grpSp>
        <p:nvGrpSpPr>
          <p:cNvPr id="160" name="Group 159">
            <a:extLst>
              <a:ext uri="{FF2B5EF4-FFF2-40B4-BE49-F238E27FC236}">
                <a16:creationId xmlns:a16="http://schemas.microsoft.com/office/drawing/2014/main" id="{4DB419AD-30DE-419E-86FC-ED56DC73842B}"/>
              </a:ext>
            </a:extLst>
          </p:cNvPr>
          <p:cNvGrpSpPr/>
          <p:nvPr/>
        </p:nvGrpSpPr>
        <p:grpSpPr>
          <a:xfrm>
            <a:off x="11298853" y="2952000"/>
            <a:ext cx="535917" cy="546163"/>
            <a:chOff x="11540041" y="2952000"/>
            <a:chExt cx="535917" cy="546163"/>
          </a:xfrm>
        </p:grpSpPr>
        <p:sp>
          <p:nvSpPr>
            <p:cNvPr id="161" name="Rectangle 160">
              <a:extLst>
                <a:ext uri="{FF2B5EF4-FFF2-40B4-BE49-F238E27FC236}">
                  <a16:creationId xmlns:a16="http://schemas.microsoft.com/office/drawing/2014/main" id="{619CDE30-1339-4B83-8DF4-3E6C9740B6A9}"/>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62" name="Graphic 161" descr="Antarctica with solid fill">
              <a:extLst>
                <a:ext uri="{FF2B5EF4-FFF2-40B4-BE49-F238E27FC236}">
                  <a16:creationId xmlns:a16="http://schemas.microsoft.com/office/drawing/2014/main" id="{B359C5D8-DB80-45A4-AAEB-B88B72C2C5F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40041" y="2962246"/>
              <a:ext cx="535917" cy="535917"/>
            </a:xfrm>
            <a:prstGeom prst="rect">
              <a:avLst/>
            </a:prstGeom>
          </p:spPr>
        </p:pic>
        <p:sp>
          <p:nvSpPr>
            <p:cNvPr id="163" name="Oval 162">
              <a:extLst>
                <a:ext uri="{FF2B5EF4-FFF2-40B4-BE49-F238E27FC236}">
                  <a16:creationId xmlns:a16="http://schemas.microsoft.com/office/drawing/2014/main" id="{F05C7AB2-E5F6-4F3C-B445-3CC1EA1D0AA9}"/>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TextBox 163">
              <a:extLst>
                <a:ext uri="{FF2B5EF4-FFF2-40B4-BE49-F238E27FC236}">
                  <a16:creationId xmlns:a16="http://schemas.microsoft.com/office/drawing/2014/main" id="{EF5BEB35-C0DC-46C9-932D-2A4AE5EC62A4}"/>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165" name="Group 164">
            <a:extLst>
              <a:ext uri="{FF2B5EF4-FFF2-40B4-BE49-F238E27FC236}">
                <a16:creationId xmlns:a16="http://schemas.microsoft.com/office/drawing/2014/main" id="{DB13CEEC-A970-4BEA-BE55-98271021096E}"/>
              </a:ext>
            </a:extLst>
          </p:cNvPr>
          <p:cNvGrpSpPr/>
          <p:nvPr/>
        </p:nvGrpSpPr>
        <p:grpSpPr>
          <a:xfrm>
            <a:off x="11280576" y="3456000"/>
            <a:ext cx="576346" cy="504000"/>
            <a:chOff x="11521764" y="3456000"/>
            <a:chExt cx="576346" cy="504000"/>
          </a:xfrm>
        </p:grpSpPr>
        <p:sp>
          <p:nvSpPr>
            <p:cNvPr id="166" name="Rectangle 165">
              <a:extLst>
                <a:ext uri="{FF2B5EF4-FFF2-40B4-BE49-F238E27FC236}">
                  <a16:creationId xmlns:a16="http://schemas.microsoft.com/office/drawing/2014/main" id="{C01D9019-C7AB-451F-BF89-85AFB7B7E7CA}"/>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7" name="Graphic 166" descr="Wave with solid fill">
              <a:extLst>
                <a:ext uri="{FF2B5EF4-FFF2-40B4-BE49-F238E27FC236}">
                  <a16:creationId xmlns:a16="http://schemas.microsoft.com/office/drawing/2014/main" id="{B5B02220-6802-4663-B55D-F5508EC3A546}"/>
                </a:ext>
              </a:extLst>
            </p:cNvPr>
            <p:cNvPicPr>
              <a:picLocks noChangeAspect="1"/>
            </p:cNvPicPr>
            <p:nvPr/>
          </p:nvPicPr>
          <p:blipFill rotWithShape="1">
            <a:blip r:embed="rId31">
              <a:extLst>
                <a:ext uri="{96DAC541-7B7A-43D3-8B79-37D633B846F1}">
                  <asvg:svgBlip xmlns:asvg="http://schemas.microsoft.com/office/drawing/2016/SVG/main" r:embed="rId32"/>
                </a:ext>
              </a:extLst>
            </a:blip>
            <a:srcRect b="15492"/>
            <a:stretch/>
          </p:blipFill>
          <p:spPr>
            <a:xfrm>
              <a:off x="11521764" y="3466800"/>
              <a:ext cx="576346" cy="487059"/>
            </a:xfrm>
            <a:prstGeom prst="rect">
              <a:avLst/>
            </a:prstGeom>
          </p:spPr>
        </p:pic>
        <p:sp>
          <p:nvSpPr>
            <p:cNvPr id="168" name="TextBox 167">
              <a:extLst>
                <a:ext uri="{FF2B5EF4-FFF2-40B4-BE49-F238E27FC236}">
                  <a16:creationId xmlns:a16="http://schemas.microsoft.com/office/drawing/2014/main" id="{B86776A1-ED14-4DE6-8CE4-D7FB9ADA545E}"/>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170" name="Rectangle 169">
            <a:extLst>
              <a:ext uri="{FF2B5EF4-FFF2-40B4-BE49-F238E27FC236}">
                <a16:creationId xmlns:a16="http://schemas.microsoft.com/office/drawing/2014/main" id="{AADDEF54-5873-4A78-AF27-0EA22D5CFE14}"/>
              </a:ext>
            </a:extLst>
          </p:cNvPr>
          <p:cNvSpPr/>
          <p:nvPr/>
        </p:nvSpPr>
        <p:spPr>
          <a:xfrm>
            <a:off x="11280577" y="1380515"/>
            <a:ext cx="576346" cy="46171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399E365C-929C-416C-9C9A-F7F6DCC5F34B}"/>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54" name="Graphic 153" descr="Farm scene with solid fill">
            <a:extLst>
              <a:ext uri="{FF2B5EF4-FFF2-40B4-BE49-F238E27FC236}">
                <a16:creationId xmlns:a16="http://schemas.microsoft.com/office/drawing/2014/main" id="{B7FAA668-995E-4503-8D4C-B09B885A7C8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bwMode="auto">
          <a:xfrm>
            <a:off x="11465594" y="4581128"/>
            <a:ext cx="368421" cy="368421"/>
          </a:xfrm>
          <a:prstGeom prst="rect">
            <a:avLst/>
          </a:prstGeom>
        </p:spPr>
      </p:pic>
      <p:sp>
        <p:nvSpPr>
          <p:cNvPr id="155" name="Oval 154">
            <a:extLst>
              <a:ext uri="{FF2B5EF4-FFF2-40B4-BE49-F238E27FC236}">
                <a16:creationId xmlns:a16="http://schemas.microsoft.com/office/drawing/2014/main" id="{66A230A6-B894-4436-9322-A509246166D3}"/>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ight Triangle 155">
            <a:extLst>
              <a:ext uri="{FF2B5EF4-FFF2-40B4-BE49-F238E27FC236}">
                <a16:creationId xmlns:a16="http://schemas.microsoft.com/office/drawing/2014/main" id="{48639611-76F7-45B0-B54D-E23C30A94B65}"/>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Isosceles Triangle 156">
            <a:extLst>
              <a:ext uri="{FF2B5EF4-FFF2-40B4-BE49-F238E27FC236}">
                <a16:creationId xmlns:a16="http://schemas.microsoft.com/office/drawing/2014/main" id="{A98B4F10-3EAB-417F-8F47-93562050A502}"/>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F7E52EBF-C2DA-4B18-A2EB-FEF4CA413999}"/>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9" name="Graphic 158" descr="Crops with solid fill">
            <a:extLst>
              <a:ext uri="{FF2B5EF4-FFF2-40B4-BE49-F238E27FC236}">
                <a16:creationId xmlns:a16="http://schemas.microsoft.com/office/drawing/2014/main" id="{AD9C30E7-186F-4F05-A0C7-7076F1F6E517}"/>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bwMode="auto">
          <a:xfrm>
            <a:off x="11312798" y="4693351"/>
            <a:ext cx="247817" cy="247817"/>
          </a:xfrm>
          <a:prstGeom prst="rect">
            <a:avLst/>
          </a:prstGeom>
        </p:spPr>
      </p:pic>
      <p:sp>
        <p:nvSpPr>
          <p:cNvPr id="169" name="Rectangle 168">
            <a:extLst>
              <a:ext uri="{FF2B5EF4-FFF2-40B4-BE49-F238E27FC236}">
                <a16:creationId xmlns:a16="http://schemas.microsoft.com/office/drawing/2014/main" id="{82DA89EF-B0C8-424D-B956-D35CC3DAB9F2}"/>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Hover r:id="rId37" action="ppaction://hlinksldjump"/>
            <a:extLst>
              <a:ext uri="{FF2B5EF4-FFF2-40B4-BE49-F238E27FC236}">
                <a16:creationId xmlns:a16="http://schemas.microsoft.com/office/drawing/2014/main" id="{27C6B14C-A2B9-474C-9D17-665BCD7FC1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hlinkClick r:id="rId38" action="ppaction://hlinksldjump"/>
            <a:extLst>
              <a:ext uri="{FF2B5EF4-FFF2-40B4-BE49-F238E27FC236}">
                <a16:creationId xmlns:a16="http://schemas.microsoft.com/office/drawing/2014/main" id="{E3B9E33B-0474-40DB-81E6-E6FF3BF6224C}"/>
              </a:ext>
            </a:extLst>
          </p:cNvPr>
          <p:cNvSpPr txBox="1"/>
          <p:nvPr/>
        </p:nvSpPr>
        <p:spPr>
          <a:xfrm>
            <a:off x="6812514" y="4269852"/>
            <a:ext cx="783629" cy="369332"/>
          </a:xfrm>
          <a:prstGeom prst="rect">
            <a:avLst/>
          </a:prstGeom>
          <a:solidFill>
            <a:schemeClr val="bg1"/>
          </a:solidFill>
        </p:spPr>
        <p:txBody>
          <a:bodyPr wrap="square" rtlCol="0">
            <a:spAutoFit/>
          </a:bodyPr>
          <a:lstStyle/>
          <a:p>
            <a:r>
              <a:rPr lang="en-GB" dirty="0"/>
              <a:t>Land</a:t>
            </a:r>
          </a:p>
        </p:txBody>
      </p:sp>
      <p:pic>
        <p:nvPicPr>
          <p:cNvPr id="42" name="Graphic 41" descr="Magnifying glass with solid fill">
            <a:hlinkClick r:id="rId38" action="ppaction://hlinksldjump"/>
            <a:extLst>
              <a:ext uri="{FF2B5EF4-FFF2-40B4-BE49-F238E27FC236}">
                <a16:creationId xmlns:a16="http://schemas.microsoft.com/office/drawing/2014/main" id="{AB60810A-9C48-409F-AFFD-29ED5F3FA41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7460414" y="4107143"/>
            <a:ext cx="900000" cy="900000"/>
          </a:xfrm>
          <a:prstGeom prst="rect">
            <a:avLst/>
          </a:prstGeom>
        </p:spPr>
      </p:pic>
      <p:sp>
        <p:nvSpPr>
          <p:cNvPr id="11" name="Oval 10">
            <a:hlinkClick r:id="rId38" action="ppaction://hlinksldjump"/>
            <a:extLst>
              <a:ext uri="{FF2B5EF4-FFF2-40B4-BE49-F238E27FC236}">
                <a16:creationId xmlns:a16="http://schemas.microsoft.com/office/drawing/2014/main" id="{549CB288-AC50-699A-1655-710BB3EBA46A}"/>
              </a:ext>
            </a:extLst>
          </p:cNvPr>
          <p:cNvSpPr/>
          <p:nvPr/>
        </p:nvSpPr>
        <p:spPr>
          <a:xfrm>
            <a:off x="7338590" y="4031177"/>
            <a:ext cx="1380091" cy="909991"/>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940824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E4A4276-6D84-2B76-A246-48CBE41AA470}"/>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66D9ADCC-C819-5DB9-6929-A9E55E8ABAAC}"/>
              </a:ext>
            </a:extLst>
          </p:cNvPr>
          <p:cNvSpPr>
            <a:spLocks noGrp="1"/>
          </p:cNvSpPr>
          <p:nvPr>
            <p:ph type="title"/>
          </p:nvPr>
        </p:nvSpPr>
        <p:spPr bwMode="auto"/>
        <p:txBody>
          <a:bodyPr/>
          <a:lstStyle/>
          <a:p>
            <a:pPr>
              <a:defRPr/>
            </a:pPr>
            <a:r>
              <a:rPr lang="de-DE" dirty="0"/>
              <a:t>Land use</a:t>
            </a:r>
            <a:endParaRPr dirty="0"/>
          </a:p>
        </p:txBody>
      </p:sp>
      <p:sp>
        <p:nvSpPr>
          <p:cNvPr id="14" name="Text Placeholder 13">
            <a:extLst>
              <a:ext uri="{FF2B5EF4-FFF2-40B4-BE49-F238E27FC236}">
                <a16:creationId xmlns:a16="http://schemas.microsoft.com/office/drawing/2014/main" id="{D0C4EA0F-9144-5A39-A49D-02BA102ECC46}"/>
              </a:ext>
            </a:extLst>
          </p:cNvPr>
          <p:cNvSpPr>
            <a:spLocks noGrp="1"/>
          </p:cNvSpPr>
          <p:nvPr>
            <p:ph type="body" sz="quarter" idx="10"/>
          </p:nvPr>
        </p:nvSpPr>
        <p:spPr bwMode="auto">
          <a:xfrm>
            <a:off x="357188" y="1454400"/>
            <a:ext cx="10563348" cy="2369739"/>
          </a:xfrm>
        </p:spPr>
        <p:txBody>
          <a:bodyPr/>
          <a:lstStyle/>
          <a:p>
            <a:pPr lvl="0" algn="just">
              <a:defRPr/>
            </a:pPr>
            <a:r>
              <a:rPr lang="en-US" dirty="0"/>
              <a:t>The land use change Planetary Boundary considers deforestation in tropical, temperate, and boreal biomes.</a:t>
            </a:r>
          </a:p>
          <a:p>
            <a:pPr lvl="0" algn="just">
              <a:defRPr/>
            </a:pPr>
            <a:r>
              <a:rPr lang="en-US" dirty="0"/>
              <a:t>Persevering these forests is important as they are a major contributor to climate regulation, biodiversity, soil quality and the water cycle.</a:t>
            </a:r>
          </a:p>
          <a:p>
            <a:pPr lvl="0" algn="just">
              <a:defRPr/>
            </a:pPr>
            <a:r>
              <a:rPr lang="en-US" dirty="0"/>
              <a:t>The main driver of deforestation is food production so obviously a balance is needed between provision of food and environmental protection. Palm oil production and cattle rearing are often associated with deforestation, so different consumer habits would influence land use change.</a:t>
            </a:r>
          </a:p>
        </p:txBody>
      </p:sp>
      <p:sp>
        <p:nvSpPr>
          <p:cNvPr id="4" name="Text Placeholder 13">
            <a:extLst>
              <a:ext uri="{FF2B5EF4-FFF2-40B4-BE49-F238E27FC236}">
                <a16:creationId xmlns:a16="http://schemas.microsoft.com/office/drawing/2014/main" id="{97D83746-0224-437F-963D-15E338236830}"/>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https://www.stockholmresilience.org/research/planetary-boundaries.html</a:t>
            </a:r>
            <a:endParaRPr lang="en-US" sz="1200" dirty="0">
              <a:solidFill>
                <a:schemeClr val="tx2"/>
              </a:solidFill>
            </a:endParaRPr>
          </a:p>
          <a:p>
            <a:pPr marL="0" indent="0">
              <a:spcBef>
                <a:spcPts val="0"/>
              </a:spcBef>
              <a:buNone/>
            </a:pPr>
            <a:r>
              <a:rPr lang="en-US" sz="1200" dirty="0">
                <a:solidFill>
                  <a:schemeClr val="tx2"/>
                </a:solidFill>
                <a:hlinkClick r:id="rId5">
                  <a:extLst>
                    <a:ext uri="{A12FA001-AC4F-418D-AE19-62706E023703}">
                      <ahyp:hlinkClr xmlns:ahyp="http://schemas.microsoft.com/office/drawing/2018/hyperlinkcolor" val="tx"/>
                    </a:ext>
                  </a:extLst>
                </a:hlinkClick>
              </a:rPr>
              <a:t>Bolton </a:t>
            </a:r>
            <a:r>
              <a:rPr lang="en-US" sz="1200" i="1" dirty="0">
                <a:solidFill>
                  <a:schemeClr val="tx2"/>
                </a:solidFill>
                <a:hlinkClick r:id="rId5">
                  <a:extLst>
                    <a:ext uri="{A12FA001-AC4F-418D-AE19-62706E023703}">
                      <ahyp:hlinkClr xmlns:ahyp="http://schemas.microsoft.com/office/drawing/2018/hyperlinkcolor" val="tx"/>
                    </a:ext>
                  </a:extLst>
                </a:hlinkClick>
              </a:rPr>
              <a:t>et al. </a:t>
            </a:r>
            <a:r>
              <a:rPr lang="en-US" sz="1200" dirty="0">
                <a:solidFill>
                  <a:schemeClr val="tx2"/>
                </a:solidFill>
                <a:hlinkClick r:id="rId5">
                  <a:extLst>
                    <a:ext uri="{A12FA001-AC4F-418D-AE19-62706E023703}">
                      <ahyp:hlinkClr xmlns:ahyp="http://schemas.microsoft.com/office/drawing/2018/hyperlinkcolor" val="tx"/>
                    </a:ext>
                  </a:extLst>
                </a:hlinkClick>
              </a:rPr>
              <a:t>The Journal of Climate Change and Health, 2022, 6, 100109</a:t>
            </a:r>
            <a:r>
              <a:rPr lang="en-US" sz="1200" dirty="0">
                <a:solidFill>
                  <a:schemeClr val="tx2"/>
                </a:solidFill>
              </a:rPr>
              <a:t> </a:t>
            </a:r>
          </a:p>
        </p:txBody>
      </p:sp>
      <p:sp>
        <p:nvSpPr>
          <p:cNvPr id="5" name="Rectangle 4">
            <a:extLst>
              <a:ext uri="{FF2B5EF4-FFF2-40B4-BE49-F238E27FC236}">
                <a16:creationId xmlns:a16="http://schemas.microsoft.com/office/drawing/2014/main" id="{0EAD5A77-885A-402F-A840-26E57F20EB25}"/>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EBCC252-99CA-4919-B600-1E6E3BA0EED7}"/>
              </a:ext>
            </a:extLst>
          </p:cNvPr>
          <p:cNvGrpSpPr/>
          <p:nvPr/>
        </p:nvGrpSpPr>
        <p:grpSpPr>
          <a:xfrm>
            <a:off x="11298775" y="2448000"/>
            <a:ext cx="520037" cy="539885"/>
            <a:chOff x="11539963" y="2448000"/>
            <a:chExt cx="520037" cy="539885"/>
          </a:xfrm>
        </p:grpSpPr>
        <p:sp>
          <p:nvSpPr>
            <p:cNvPr id="7" name="Rectangle 6">
              <a:extLst>
                <a:ext uri="{FF2B5EF4-FFF2-40B4-BE49-F238E27FC236}">
                  <a16:creationId xmlns:a16="http://schemas.microsoft.com/office/drawing/2014/main" id="{BC3D04B2-3257-4DE7-84D2-08F82F2C52E6}"/>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Graphic 7" descr="Cloud with solid fill">
              <a:extLst>
                <a:ext uri="{FF2B5EF4-FFF2-40B4-BE49-F238E27FC236}">
                  <a16:creationId xmlns:a16="http://schemas.microsoft.com/office/drawing/2014/main" id="{4DA87CBE-760F-406F-9A72-2F63C4D9E74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 t="15731" r="-1"/>
            <a:stretch/>
          </p:blipFill>
          <p:spPr>
            <a:xfrm flipH="1">
              <a:off x="11649303" y="2454460"/>
              <a:ext cx="376509" cy="317280"/>
            </a:xfrm>
            <a:prstGeom prst="rect">
              <a:avLst/>
            </a:prstGeom>
          </p:spPr>
        </p:pic>
        <p:pic>
          <p:nvPicPr>
            <p:cNvPr id="9" name="Graphic 8" descr="Factory with solid fill">
              <a:extLst>
                <a:ext uri="{FF2B5EF4-FFF2-40B4-BE49-F238E27FC236}">
                  <a16:creationId xmlns:a16="http://schemas.microsoft.com/office/drawing/2014/main" id="{0E06D6BD-8D15-47E8-9B03-F253D96E56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39963" y="2599200"/>
              <a:ext cx="388685" cy="388685"/>
            </a:xfrm>
            <a:prstGeom prst="rect">
              <a:avLst/>
            </a:prstGeom>
          </p:spPr>
        </p:pic>
      </p:grpSp>
      <p:grpSp>
        <p:nvGrpSpPr>
          <p:cNvPr id="10" name="Group 9">
            <a:extLst>
              <a:ext uri="{FF2B5EF4-FFF2-40B4-BE49-F238E27FC236}">
                <a16:creationId xmlns:a16="http://schemas.microsoft.com/office/drawing/2014/main" id="{D313B2A8-3202-4C4F-8E40-A001A22DF68B}"/>
              </a:ext>
            </a:extLst>
          </p:cNvPr>
          <p:cNvGrpSpPr/>
          <p:nvPr/>
        </p:nvGrpSpPr>
        <p:grpSpPr>
          <a:xfrm>
            <a:off x="11314812" y="1440000"/>
            <a:ext cx="504000" cy="504000"/>
            <a:chOff x="11556000" y="1440000"/>
            <a:chExt cx="504000" cy="504000"/>
          </a:xfrm>
        </p:grpSpPr>
        <p:sp>
          <p:nvSpPr>
            <p:cNvPr id="11" name="Rectangle 10">
              <a:extLst>
                <a:ext uri="{FF2B5EF4-FFF2-40B4-BE49-F238E27FC236}">
                  <a16:creationId xmlns:a16="http://schemas.microsoft.com/office/drawing/2014/main" id="{E20AF4E4-12F8-4C18-B58E-C6DCA91ED895}"/>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Graphic 11" descr="High temperature outline">
              <a:extLst>
                <a:ext uri="{FF2B5EF4-FFF2-40B4-BE49-F238E27FC236}">
                  <a16:creationId xmlns:a16="http://schemas.microsoft.com/office/drawing/2014/main" id="{1E67348B-DD7B-4B6D-B84E-52F12FE288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81200" y="1474011"/>
              <a:ext cx="451927" cy="451927"/>
            </a:xfrm>
            <a:prstGeom prst="rect">
              <a:avLst/>
            </a:prstGeom>
          </p:spPr>
        </p:pic>
      </p:grpSp>
      <p:grpSp>
        <p:nvGrpSpPr>
          <p:cNvPr id="15" name="Group 14">
            <a:extLst>
              <a:ext uri="{FF2B5EF4-FFF2-40B4-BE49-F238E27FC236}">
                <a16:creationId xmlns:a16="http://schemas.microsoft.com/office/drawing/2014/main" id="{77401BC5-90E4-4D53-8C11-CCDA5910B7D6}"/>
              </a:ext>
            </a:extLst>
          </p:cNvPr>
          <p:cNvGrpSpPr/>
          <p:nvPr/>
        </p:nvGrpSpPr>
        <p:grpSpPr>
          <a:xfrm>
            <a:off x="11314812" y="5472000"/>
            <a:ext cx="504000" cy="525693"/>
            <a:chOff x="11556000" y="5472000"/>
            <a:chExt cx="504000" cy="525693"/>
          </a:xfrm>
        </p:grpSpPr>
        <p:sp>
          <p:nvSpPr>
            <p:cNvPr id="16" name="Rectangle 15">
              <a:extLst>
                <a:ext uri="{FF2B5EF4-FFF2-40B4-BE49-F238E27FC236}">
                  <a16:creationId xmlns:a16="http://schemas.microsoft.com/office/drawing/2014/main" id="{4D96B646-80A5-4BCB-B497-540C4A69974A}"/>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7" name="Graphic 16" descr="Sloth with solid fill">
              <a:extLst>
                <a:ext uri="{FF2B5EF4-FFF2-40B4-BE49-F238E27FC236}">
                  <a16:creationId xmlns:a16="http://schemas.microsoft.com/office/drawing/2014/main" id="{5ABC9DFE-2EC1-4EE1-AB15-C881B5063C28}"/>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r="5823"/>
            <a:stretch/>
          </p:blipFill>
          <p:spPr bwMode="auto">
            <a:xfrm>
              <a:off x="11565364" y="5476296"/>
              <a:ext cx="491038" cy="521397"/>
            </a:xfrm>
            <a:prstGeom prst="rect">
              <a:avLst/>
            </a:prstGeom>
          </p:spPr>
        </p:pic>
      </p:grpSp>
      <p:grpSp>
        <p:nvGrpSpPr>
          <p:cNvPr id="18" name="Group 17">
            <a:extLst>
              <a:ext uri="{FF2B5EF4-FFF2-40B4-BE49-F238E27FC236}">
                <a16:creationId xmlns:a16="http://schemas.microsoft.com/office/drawing/2014/main" id="{2C6BF1EB-0F3A-45A5-96AF-5B497FD03FB9}"/>
              </a:ext>
            </a:extLst>
          </p:cNvPr>
          <p:cNvGrpSpPr/>
          <p:nvPr/>
        </p:nvGrpSpPr>
        <p:grpSpPr>
          <a:xfrm>
            <a:off x="11297188" y="3960000"/>
            <a:ext cx="523638" cy="523638"/>
            <a:chOff x="11538376" y="3960000"/>
            <a:chExt cx="523638" cy="523638"/>
          </a:xfrm>
        </p:grpSpPr>
        <p:sp>
          <p:nvSpPr>
            <p:cNvPr id="19" name="Rectangle 18">
              <a:extLst>
                <a:ext uri="{FF2B5EF4-FFF2-40B4-BE49-F238E27FC236}">
                  <a16:creationId xmlns:a16="http://schemas.microsoft.com/office/drawing/2014/main" id="{4FD13B7E-B20C-4C69-8619-5EDE5AE248CA}"/>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Watering pot with solid fill">
              <a:extLst>
                <a:ext uri="{FF2B5EF4-FFF2-40B4-BE49-F238E27FC236}">
                  <a16:creationId xmlns:a16="http://schemas.microsoft.com/office/drawing/2014/main" id="{D7F08F1B-9A39-4128-81B9-65F883FD61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bwMode="auto">
            <a:xfrm>
              <a:off x="11538376" y="3960000"/>
              <a:ext cx="523638" cy="523638"/>
            </a:xfrm>
            <a:prstGeom prst="rect">
              <a:avLst/>
            </a:prstGeom>
          </p:spPr>
        </p:pic>
      </p:grpSp>
      <p:grpSp>
        <p:nvGrpSpPr>
          <p:cNvPr id="21" name="Group 20">
            <a:extLst>
              <a:ext uri="{FF2B5EF4-FFF2-40B4-BE49-F238E27FC236}">
                <a16:creationId xmlns:a16="http://schemas.microsoft.com/office/drawing/2014/main" id="{66B38C1D-4CE9-43EB-9820-3DDD146DEF3D}"/>
              </a:ext>
            </a:extLst>
          </p:cNvPr>
          <p:cNvGrpSpPr/>
          <p:nvPr/>
        </p:nvGrpSpPr>
        <p:grpSpPr>
          <a:xfrm>
            <a:off x="11314812" y="1944000"/>
            <a:ext cx="504000" cy="512002"/>
            <a:chOff x="11556000" y="1944000"/>
            <a:chExt cx="504000" cy="512002"/>
          </a:xfrm>
        </p:grpSpPr>
        <p:sp>
          <p:nvSpPr>
            <p:cNvPr id="22" name="Rectangle 21">
              <a:extLst>
                <a:ext uri="{FF2B5EF4-FFF2-40B4-BE49-F238E27FC236}">
                  <a16:creationId xmlns:a16="http://schemas.microsoft.com/office/drawing/2014/main" id="{FA8334AF-8C5B-4247-A9B5-84ABD7C7A986}"/>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B9108740-7178-43FE-9923-73827BB672E1}"/>
                </a:ext>
              </a:extLst>
            </p:cNvPr>
            <p:cNvGrpSpPr/>
            <p:nvPr/>
          </p:nvGrpSpPr>
          <p:grpSpPr>
            <a:xfrm>
              <a:off x="11620157" y="1961546"/>
              <a:ext cx="353115" cy="494456"/>
              <a:chOff x="11647541" y="2425234"/>
              <a:chExt cx="353115" cy="494456"/>
            </a:xfrm>
          </p:grpSpPr>
          <p:pic>
            <p:nvPicPr>
              <p:cNvPr id="24" name="Graphic 23" descr="Graffiti Spray with solid fill">
                <a:extLst>
                  <a:ext uri="{FF2B5EF4-FFF2-40B4-BE49-F238E27FC236}">
                    <a16:creationId xmlns:a16="http://schemas.microsoft.com/office/drawing/2014/main" id="{E6820520-97A5-46F9-8FEE-83305D80F608}"/>
                  </a:ext>
                </a:extLst>
              </p:cNvPr>
              <p:cNvPicPr>
                <a:picLocks noChangeAspect="1"/>
              </p:cNvPicPr>
              <p:nvPr/>
            </p:nvPicPr>
            <p:blipFill>
              <a:blip r:embed="rId16">
                <a:extLst>
                  <a:ext uri="{96DAC541-7B7A-43D3-8B79-37D633B846F1}">
                    <asvg:svgBlip xmlns:asvg="http://schemas.microsoft.com/office/drawing/2016/SVG/main" r:embed="rId17"/>
                  </a:ext>
                </a:extLst>
              </a:blip>
              <a:srcRect l="1" r="30556"/>
              <a:stretch/>
            </p:blipFill>
            <p:spPr>
              <a:xfrm>
                <a:off x="11647541" y="2425234"/>
                <a:ext cx="343368" cy="494456"/>
              </a:xfrm>
              <a:prstGeom prst="rect">
                <a:avLst/>
              </a:prstGeom>
            </p:spPr>
          </p:pic>
          <p:sp>
            <p:nvSpPr>
              <p:cNvPr id="25" name="Rectangle 24">
                <a:extLst>
                  <a:ext uri="{FF2B5EF4-FFF2-40B4-BE49-F238E27FC236}">
                    <a16:creationId xmlns:a16="http://schemas.microsoft.com/office/drawing/2014/main" id="{C242F5E4-3CA3-43DF-8425-04C1D53FD7BB}"/>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8F28B8F4-6934-4CD5-B41B-59D34A45D3C7}"/>
              </a:ext>
            </a:extLst>
          </p:cNvPr>
          <p:cNvGrpSpPr/>
          <p:nvPr/>
        </p:nvGrpSpPr>
        <p:grpSpPr>
          <a:xfrm>
            <a:off x="11285911" y="4968000"/>
            <a:ext cx="557255" cy="509485"/>
            <a:chOff x="11527099" y="4968000"/>
            <a:chExt cx="557255" cy="509485"/>
          </a:xfrm>
        </p:grpSpPr>
        <p:sp>
          <p:nvSpPr>
            <p:cNvPr id="27" name="Rectangle 26">
              <a:extLst>
                <a:ext uri="{FF2B5EF4-FFF2-40B4-BE49-F238E27FC236}">
                  <a16:creationId xmlns:a16="http://schemas.microsoft.com/office/drawing/2014/main" id="{8BEC6836-BDD7-46C4-A510-02367189586B}"/>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3C9C23C0-62A9-498F-92C0-992506ADBDA0}"/>
                </a:ext>
              </a:extLst>
            </p:cNvPr>
            <p:cNvGrpSpPr/>
            <p:nvPr/>
          </p:nvGrpSpPr>
          <p:grpSpPr>
            <a:xfrm>
              <a:off x="11527099" y="4971600"/>
              <a:ext cx="557255" cy="505885"/>
              <a:chOff x="11565208" y="2917737"/>
              <a:chExt cx="557255" cy="505885"/>
            </a:xfrm>
          </p:grpSpPr>
          <p:pic>
            <p:nvPicPr>
              <p:cNvPr id="29" name="Graphic 28" descr="Agriculture with solid fill">
                <a:extLst>
                  <a:ext uri="{FF2B5EF4-FFF2-40B4-BE49-F238E27FC236}">
                    <a16:creationId xmlns:a16="http://schemas.microsoft.com/office/drawing/2014/main" id="{B7086920-C0AA-40D0-961F-8BDA3FB214D7}"/>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t="29071"/>
              <a:stretch/>
            </p:blipFill>
            <p:spPr>
              <a:xfrm>
                <a:off x="11582164" y="2919285"/>
                <a:ext cx="540299" cy="383232"/>
              </a:xfrm>
              <a:prstGeom prst="rect">
                <a:avLst/>
              </a:prstGeom>
            </p:spPr>
          </p:pic>
          <p:pic>
            <p:nvPicPr>
              <p:cNvPr id="30" name="Graphic 29" descr="Waterfall scene with solid fill">
                <a:extLst>
                  <a:ext uri="{FF2B5EF4-FFF2-40B4-BE49-F238E27FC236}">
                    <a16:creationId xmlns:a16="http://schemas.microsoft.com/office/drawing/2014/main" id="{FB4B381A-EAC7-4386-B97F-D60B6DE021BA}"/>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t="69146" r="7899"/>
              <a:stretch/>
            </p:blipFill>
            <p:spPr>
              <a:xfrm>
                <a:off x="11565208" y="3245098"/>
                <a:ext cx="532901" cy="178524"/>
              </a:xfrm>
              <a:prstGeom prst="rect">
                <a:avLst/>
              </a:prstGeom>
            </p:spPr>
          </p:pic>
          <p:sp>
            <p:nvSpPr>
              <p:cNvPr id="31" name="Rectangle 30">
                <a:extLst>
                  <a:ext uri="{FF2B5EF4-FFF2-40B4-BE49-F238E27FC236}">
                    <a16:creationId xmlns:a16="http://schemas.microsoft.com/office/drawing/2014/main" id="{56892F99-F371-4119-8E4D-D22DDCBC082D}"/>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32" name="Graphic 31" descr="Farm scene with solid fill">
            <a:extLst>
              <a:ext uri="{FF2B5EF4-FFF2-40B4-BE49-F238E27FC236}">
                <a16:creationId xmlns:a16="http://schemas.microsoft.com/office/drawing/2014/main" id="{B8679135-3549-4F2F-9789-FC85B14932B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bwMode="auto">
          <a:xfrm>
            <a:off x="11465594" y="4581128"/>
            <a:ext cx="368421" cy="368421"/>
          </a:xfrm>
          <a:prstGeom prst="rect">
            <a:avLst/>
          </a:prstGeom>
        </p:spPr>
      </p:pic>
      <p:sp>
        <p:nvSpPr>
          <p:cNvPr id="33" name="Oval 32">
            <a:extLst>
              <a:ext uri="{FF2B5EF4-FFF2-40B4-BE49-F238E27FC236}">
                <a16:creationId xmlns:a16="http://schemas.microsoft.com/office/drawing/2014/main" id="{BA0B4F14-1C63-4FBF-B87C-D55706C6D244}"/>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a:extLst>
              <a:ext uri="{FF2B5EF4-FFF2-40B4-BE49-F238E27FC236}">
                <a16:creationId xmlns:a16="http://schemas.microsoft.com/office/drawing/2014/main" id="{4D0C53A1-5D93-4ADE-B54B-07BFAE562CFE}"/>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D6BE4E25-4DE5-4496-8E93-449C61E2A7F9}"/>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5A0BAD3-A954-4FE5-85BD-692234F5BE79}"/>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Crops with solid fill">
            <a:extLst>
              <a:ext uri="{FF2B5EF4-FFF2-40B4-BE49-F238E27FC236}">
                <a16:creationId xmlns:a16="http://schemas.microsoft.com/office/drawing/2014/main" id="{7A090EBA-FBEB-457E-813E-6B28F5FF491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bwMode="auto">
          <a:xfrm>
            <a:off x="11312798" y="4693351"/>
            <a:ext cx="247817" cy="247817"/>
          </a:xfrm>
          <a:prstGeom prst="rect">
            <a:avLst/>
          </a:prstGeom>
        </p:spPr>
      </p:pic>
      <p:grpSp>
        <p:nvGrpSpPr>
          <p:cNvPr id="38" name="Group 37">
            <a:extLst>
              <a:ext uri="{FF2B5EF4-FFF2-40B4-BE49-F238E27FC236}">
                <a16:creationId xmlns:a16="http://schemas.microsoft.com/office/drawing/2014/main" id="{01DB970C-C159-4E3B-808D-1820CBC43D68}"/>
              </a:ext>
            </a:extLst>
          </p:cNvPr>
          <p:cNvGrpSpPr/>
          <p:nvPr/>
        </p:nvGrpSpPr>
        <p:grpSpPr>
          <a:xfrm>
            <a:off x="11298853" y="2952000"/>
            <a:ext cx="535917" cy="546163"/>
            <a:chOff x="11540041" y="2952000"/>
            <a:chExt cx="535917" cy="546163"/>
          </a:xfrm>
        </p:grpSpPr>
        <p:sp>
          <p:nvSpPr>
            <p:cNvPr id="39" name="Rectangle 38">
              <a:extLst>
                <a:ext uri="{FF2B5EF4-FFF2-40B4-BE49-F238E27FC236}">
                  <a16:creationId xmlns:a16="http://schemas.microsoft.com/office/drawing/2014/main" id="{8539BA8F-572F-4F0D-BC0C-00332672D092}"/>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Antarctica with solid fill">
              <a:extLst>
                <a:ext uri="{FF2B5EF4-FFF2-40B4-BE49-F238E27FC236}">
                  <a16:creationId xmlns:a16="http://schemas.microsoft.com/office/drawing/2014/main" id="{71CDC4CA-26D9-4A98-9BB8-0993ABD0BEF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540041" y="2962246"/>
              <a:ext cx="535917" cy="535917"/>
            </a:xfrm>
            <a:prstGeom prst="rect">
              <a:avLst/>
            </a:prstGeom>
          </p:spPr>
        </p:pic>
        <p:sp>
          <p:nvSpPr>
            <p:cNvPr id="41" name="Oval 40">
              <a:extLst>
                <a:ext uri="{FF2B5EF4-FFF2-40B4-BE49-F238E27FC236}">
                  <a16:creationId xmlns:a16="http://schemas.microsoft.com/office/drawing/2014/main" id="{4F68FBD0-1FE8-43BF-A8ED-C38EE67B1095}"/>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F1FA778A-E123-4585-BC85-1E8181591AB9}"/>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43" name="Group 42">
            <a:extLst>
              <a:ext uri="{FF2B5EF4-FFF2-40B4-BE49-F238E27FC236}">
                <a16:creationId xmlns:a16="http://schemas.microsoft.com/office/drawing/2014/main" id="{9B3C6EEE-3383-4BFD-921D-CD3EC22CE158}"/>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C74929E5-8503-4E74-A529-60B37ACD05D4}"/>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Wave with solid fill">
              <a:extLst>
                <a:ext uri="{FF2B5EF4-FFF2-40B4-BE49-F238E27FC236}">
                  <a16:creationId xmlns:a16="http://schemas.microsoft.com/office/drawing/2014/main" id="{5B45269B-9A27-4885-85FC-2BB990924E6A}"/>
                </a:ext>
              </a:extLst>
            </p:cNvPr>
            <p:cNvPicPr>
              <a:picLocks noChangeAspect="1"/>
            </p:cNvPicPr>
            <p:nvPr/>
          </p:nvPicPr>
          <p:blipFill rotWithShape="1">
            <a:blip r:embed="rId28">
              <a:extLst>
                <a:ext uri="{96DAC541-7B7A-43D3-8B79-37D633B846F1}">
                  <asvg:svgBlip xmlns:asvg="http://schemas.microsoft.com/office/drawing/2016/SVG/main" r:embed="rId29"/>
                </a:ext>
              </a:extLst>
            </a:blip>
            <a:srcRect b="15492"/>
            <a:stretch/>
          </p:blipFill>
          <p:spPr>
            <a:xfrm>
              <a:off x="11521764" y="3466800"/>
              <a:ext cx="576346" cy="487059"/>
            </a:xfrm>
            <a:prstGeom prst="rect">
              <a:avLst/>
            </a:prstGeom>
          </p:spPr>
        </p:pic>
        <p:sp>
          <p:nvSpPr>
            <p:cNvPr id="46" name="TextBox 45">
              <a:extLst>
                <a:ext uri="{FF2B5EF4-FFF2-40B4-BE49-F238E27FC236}">
                  <a16:creationId xmlns:a16="http://schemas.microsoft.com/office/drawing/2014/main" id="{DB7147C9-D815-482B-987D-0FC1DB337B04}"/>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47" name="Rectangle 46">
            <a:extLst>
              <a:ext uri="{FF2B5EF4-FFF2-40B4-BE49-F238E27FC236}">
                <a16:creationId xmlns:a16="http://schemas.microsoft.com/office/drawing/2014/main" id="{88586875-88E1-4916-972C-22A8AFCEFFC6}"/>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30" action="ppaction://hlinksldjump"/>
            <a:extLst>
              <a:ext uri="{FF2B5EF4-FFF2-40B4-BE49-F238E27FC236}">
                <a16:creationId xmlns:a16="http://schemas.microsoft.com/office/drawing/2014/main" id="{321D5E26-2934-4E32-A66E-75C7753AADC2}"/>
              </a:ext>
            </a:extLst>
          </p:cNvPr>
          <p:cNvSpPr/>
          <p:nvPr/>
        </p:nvSpPr>
        <p:spPr bwMode="auto">
          <a:xfrm>
            <a:off x="11304000" y="144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31" action="ppaction://hlinksldjump"/>
            <a:extLst>
              <a:ext uri="{FF2B5EF4-FFF2-40B4-BE49-F238E27FC236}">
                <a16:creationId xmlns:a16="http://schemas.microsoft.com/office/drawing/2014/main" id="{F797C23B-56B3-4385-8F0D-4D8C22C6D2EA}"/>
              </a:ext>
            </a:extLst>
          </p:cNvPr>
          <p:cNvSpPr/>
          <p:nvPr/>
        </p:nvSpPr>
        <p:spPr bwMode="auto">
          <a:xfrm>
            <a:off x="11304000" y="194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32" action="ppaction://hlinksldjump"/>
            <a:extLst>
              <a:ext uri="{FF2B5EF4-FFF2-40B4-BE49-F238E27FC236}">
                <a16:creationId xmlns:a16="http://schemas.microsoft.com/office/drawing/2014/main" id="{76C70567-2376-47C8-9B4D-660FAE480ED6}"/>
              </a:ext>
            </a:extLst>
          </p:cNvPr>
          <p:cNvSpPr/>
          <p:nvPr/>
        </p:nvSpPr>
        <p:spPr bwMode="auto">
          <a:xfrm>
            <a:off x="11304000" y="244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hlinkClick r:id="rId33" action="ppaction://hlinksldjump"/>
            <a:extLst>
              <a:ext uri="{FF2B5EF4-FFF2-40B4-BE49-F238E27FC236}">
                <a16:creationId xmlns:a16="http://schemas.microsoft.com/office/drawing/2014/main" id="{92B10A49-7659-45DB-8855-6FF0B20D9CB7}"/>
              </a:ext>
            </a:extLst>
          </p:cNvPr>
          <p:cNvSpPr/>
          <p:nvPr/>
        </p:nvSpPr>
        <p:spPr bwMode="auto">
          <a:xfrm>
            <a:off x="11304000" y="295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hlinkClick r:id="rId34" action="ppaction://hlinksldjump"/>
            <a:extLst>
              <a:ext uri="{FF2B5EF4-FFF2-40B4-BE49-F238E27FC236}">
                <a16:creationId xmlns:a16="http://schemas.microsoft.com/office/drawing/2014/main" id="{9A4D8C27-AB77-4B2B-AA2E-9E14451F330B}"/>
              </a:ext>
            </a:extLst>
          </p:cNvPr>
          <p:cNvSpPr/>
          <p:nvPr/>
        </p:nvSpPr>
        <p:spPr bwMode="auto">
          <a:xfrm>
            <a:off x="11304000" y="3456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35" action="ppaction://hlinksldjump"/>
            <a:extLst>
              <a:ext uri="{FF2B5EF4-FFF2-40B4-BE49-F238E27FC236}">
                <a16:creationId xmlns:a16="http://schemas.microsoft.com/office/drawing/2014/main" id="{76F65C3D-9464-4168-BA19-36CB6289180B}"/>
              </a:ext>
            </a:extLst>
          </p:cNvPr>
          <p:cNvSpPr/>
          <p:nvPr/>
        </p:nvSpPr>
        <p:spPr bwMode="auto">
          <a:xfrm>
            <a:off x="11304000" y="396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36" action="ppaction://hlinksldjump"/>
            <a:extLst>
              <a:ext uri="{FF2B5EF4-FFF2-40B4-BE49-F238E27FC236}">
                <a16:creationId xmlns:a16="http://schemas.microsoft.com/office/drawing/2014/main" id="{DC98DAD2-A1EB-4370-AF53-25978D986BED}"/>
              </a:ext>
            </a:extLst>
          </p:cNvPr>
          <p:cNvSpPr/>
          <p:nvPr/>
        </p:nvSpPr>
        <p:spPr bwMode="auto">
          <a:xfrm>
            <a:off x="11304000" y="496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37" action="ppaction://hlinksldjump"/>
            <a:extLst>
              <a:ext uri="{FF2B5EF4-FFF2-40B4-BE49-F238E27FC236}">
                <a16:creationId xmlns:a16="http://schemas.microsoft.com/office/drawing/2014/main" id="{FC507ADB-13CB-47EA-8B1A-C40F6C5FD11C}"/>
              </a:ext>
            </a:extLst>
          </p:cNvPr>
          <p:cNvSpPr/>
          <p:nvPr/>
        </p:nvSpPr>
        <p:spPr bwMode="auto">
          <a:xfrm>
            <a:off x="11304000" y="547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C84AF4F-2325-48FA-B52D-49CCA6869020}"/>
              </a:ext>
            </a:extLst>
          </p:cNvPr>
          <p:cNvSpPr/>
          <p:nvPr/>
        </p:nvSpPr>
        <p:spPr bwMode="auto">
          <a:xfrm>
            <a:off x="384000" y="4077072"/>
            <a:ext cx="10536536" cy="1898927"/>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3BAD700F-1375-4D73-B066-033B7C5D0A11}"/>
              </a:ext>
            </a:extLst>
          </p:cNvPr>
          <p:cNvSpPr txBox="1"/>
          <p:nvPr/>
        </p:nvSpPr>
        <p:spPr bwMode="auto">
          <a:xfrm>
            <a:off x="381986" y="4168753"/>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71" name="TextBox 70">
            <a:extLst>
              <a:ext uri="{FF2B5EF4-FFF2-40B4-BE49-F238E27FC236}">
                <a16:creationId xmlns:a16="http://schemas.microsoft.com/office/drawing/2014/main" id="{CA5B947B-F365-48E2-AC67-4868FEF5A794}"/>
              </a:ext>
            </a:extLst>
          </p:cNvPr>
          <p:cNvSpPr txBox="1"/>
          <p:nvPr/>
        </p:nvSpPr>
        <p:spPr bwMode="auto">
          <a:xfrm>
            <a:off x="381986" y="4643844"/>
            <a:ext cx="10466542" cy="923330"/>
          </a:xfrm>
          <a:prstGeom prst="rect">
            <a:avLst/>
          </a:prstGeom>
          <a:noFill/>
        </p:spPr>
        <p:txBody>
          <a:bodyPr wrap="square" rtlCol="0">
            <a:spAutoFit/>
          </a:bodyPr>
          <a:lstStyle/>
          <a:p>
            <a:pPr algn="just"/>
            <a:r>
              <a:rPr lang="en-GB" dirty="0">
                <a:solidFill>
                  <a:schemeClr val="tx2"/>
                </a:solidFill>
              </a:rPr>
              <a:t>Unfortunately, deforestation is one of the quintessential environmental issues. The link between deforestation and mental health has been studied. Forests are inextricably linked to climate and so deforestation contributes to the health crises caused by climate change.</a:t>
            </a:r>
          </a:p>
        </p:txBody>
      </p:sp>
      <p:sp>
        <p:nvSpPr>
          <p:cNvPr id="2" name="TextBox 1">
            <a:extLst>
              <a:ext uri="{FF2B5EF4-FFF2-40B4-BE49-F238E27FC236}">
                <a16:creationId xmlns:a16="http://schemas.microsoft.com/office/drawing/2014/main" id="{CCE2654C-6E59-049F-07D5-A8157965225E}"/>
              </a:ext>
            </a:extLst>
          </p:cNvPr>
          <p:cNvSpPr txBox="1"/>
          <p:nvPr/>
        </p:nvSpPr>
        <p:spPr bwMode="auto">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3" name="Group 2">
            <a:extLst>
              <a:ext uri="{FF2B5EF4-FFF2-40B4-BE49-F238E27FC236}">
                <a16:creationId xmlns:a16="http://schemas.microsoft.com/office/drawing/2014/main" id="{538AC72E-3451-D7E3-FA88-83750E3BD59C}"/>
              </a:ext>
            </a:extLst>
          </p:cNvPr>
          <p:cNvGrpSpPr/>
          <p:nvPr/>
        </p:nvGrpSpPr>
        <p:grpSpPr>
          <a:xfrm>
            <a:off x="11121426" y="19961"/>
            <a:ext cx="869718" cy="456711"/>
            <a:chOff x="4727848" y="3282632"/>
            <a:chExt cx="4392488" cy="2306609"/>
          </a:xfrm>
        </p:grpSpPr>
        <p:pic>
          <p:nvPicPr>
            <p:cNvPr id="54" name="Picture 53">
              <a:extLst>
                <a:ext uri="{FF2B5EF4-FFF2-40B4-BE49-F238E27FC236}">
                  <a16:creationId xmlns:a16="http://schemas.microsoft.com/office/drawing/2014/main" id="{EBB7EDF1-A8D0-7FD3-4C90-210A637759A3}"/>
                </a:ext>
              </a:extLst>
            </p:cNvPr>
            <p:cNvPicPr>
              <a:picLocks noChangeAspect="1"/>
            </p:cNvPicPr>
            <p:nvPr/>
          </p:nvPicPr>
          <p:blipFill rotWithShape="1">
            <a:blip r:embed="rId38"/>
            <a:srcRect l="5380" t="51274" r="19066" b="2867"/>
            <a:stretch/>
          </p:blipFill>
          <p:spPr>
            <a:xfrm>
              <a:off x="4727848" y="3284984"/>
              <a:ext cx="4392488" cy="2304257"/>
            </a:xfrm>
            <a:prstGeom prst="rect">
              <a:avLst/>
            </a:prstGeom>
          </p:spPr>
        </p:pic>
        <p:sp>
          <p:nvSpPr>
            <p:cNvPr id="59" name="Oval 58">
              <a:extLst>
                <a:ext uri="{FF2B5EF4-FFF2-40B4-BE49-F238E27FC236}">
                  <a16:creationId xmlns:a16="http://schemas.microsoft.com/office/drawing/2014/main" id="{675683A5-3A3A-60D8-EACB-5918D7DACDC1}"/>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8" name="Rectangle 77">
            <a:hlinkClick r:id="rId39" action="ppaction://hlinksldjump"/>
            <a:extLst>
              <a:ext uri="{FF2B5EF4-FFF2-40B4-BE49-F238E27FC236}">
                <a16:creationId xmlns:a16="http://schemas.microsoft.com/office/drawing/2014/main" id="{FA0E1526-E6B7-E1AA-B3C1-99F728FB816C}"/>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17464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xt Placeholder 13">
            <a:extLst>
              <a:ext uri="{FF2B5EF4-FFF2-40B4-BE49-F238E27FC236}">
                <a16:creationId xmlns:a16="http://schemas.microsoft.com/office/drawing/2014/main" id="{6D048D05-63D4-4E64-8683-915FC95511C4}"/>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87" name="Oval 86">
            <a:extLst>
              <a:ext uri="{FF2B5EF4-FFF2-40B4-BE49-F238E27FC236}">
                <a16:creationId xmlns:a16="http://schemas.microsoft.com/office/drawing/2014/main" id="{B3784473-FF57-4C6D-AA72-1F821596F5A6}"/>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89B0A581-D95F-476D-B104-DBFBD8B07818}"/>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34BC15D6-8C4D-4CA8-9207-9EC5337AA6CD}"/>
              </a:ext>
            </a:extLst>
          </p:cNvPr>
          <p:cNvGrpSpPr/>
          <p:nvPr/>
        </p:nvGrpSpPr>
        <p:grpSpPr>
          <a:xfrm>
            <a:off x="11298775" y="2448000"/>
            <a:ext cx="520037" cy="539885"/>
            <a:chOff x="11539963" y="2448000"/>
            <a:chExt cx="520037" cy="539885"/>
          </a:xfrm>
        </p:grpSpPr>
        <p:sp>
          <p:nvSpPr>
            <p:cNvPr id="57" name="Rectangle 56">
              <a:extLst>
                <a:ext uri="{FF2B5EF4-FFF2-40B4-BE49-F238E27FC236}">
                  <a16:creationId xmlns:a16="http://schemas.microsoft.com/office/drawing/2014/main" id="{A969884E-E4AE-4A1E-B67E-3E0026CF5605}"/>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9" name="Graphic 58" descr="Cloud with solid fill">
              <a:extLst>
                <a:ext uri="{FF2B5EF4-FFF2-40B4-BE49-F238E27FC236}">
                  <a16:creationId xmlns:a16="http://schemas.microsoft.com/office/drawing/2014/main" id="{EABC6F30-3FDF-4D33-854B-094BF3E0F064}"/>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1" t="15731" r="-1"/>
            <a:stretch/>
          </p:blipFill>
          <p:spPr>
            <a:xfrm flipH="1">
              <a:off x="11649303" y="2454460"/>
              <a:ext cx="376509" cy="317280"/>
            </a:xfrm>
            <a:prstGeom prst="rect">
              <a:avLst/>
            </a:prstGeom>
          </p:spPr>
        </p:pic>
        <p:pic>
          <p:nvPicPr>
            <p:cNvPr id="60" name="Graphic 59" descr="Factory with solid fill">
              <a:extLst>
                <a:ext uri="{FF2B5EF4-FFF2-40B4-BE49-F238E27FC236}">
                  <a16:creationId xmlns:a16="http://schemas.microsoft.com/office/drawing/2014/main" id="{98BC517E-85F1-492A-A75B-C45F48F6A5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39963" y="2599200"/>
              <a:ext cx="388685" cy="388685"/>
            </a:xfrm>
            <a:prstGeom prst="rect">
              <a:avLst/>
            </a:prstGeom>
          </p:spPr>
        </p:pic>
      </p:grpSp>
      <p:grpSp>
        <p:nvGrpSpPr>
          <p:cNvPr id="61" name="Group 60">
            <a:extLst>
              <a:ext uri="{FF2B5EF4-FFF2-40B4-BE49-F238E27FC236}">
                <a16:creationId xmlns:a16="http://schemas.microsoft.com/office/drawing/2014/main" id="{6D74D1AD-6A01-490E-9AE3-56789AE49493}"/>
              </a:ext>
            </a:extLst>
          </p:cNvPr>
          <p:cNvGrpSpPr/>
          <p:nvPr/>
        </p:nvGrpSpPr>
        <p:grpSpPr>
          <a:xfrm>
            <a:off x="11314812" y="1440000"/>
            <a:ext cx="504000" cy="504000"/>
            <a:chOff x="11556000" y="1440000"/>
            <a:chExt cx="504000" cy="504000"/>
          </a:xfrm>
        </p:grpSpPr>
        <p:sp>
          <p:nvSpPr>
            <p:cNvPr id="62" name="Rectangle 61">
              <a:extLst>
                <a:ext uri="{FF2B5EF4-FFF2-40B4-BE49-F238E27FC236}">
                  <a16:creationId xmlns:a16="http://schemas.microsoft.com/office/drawing/2014/main" id="{741BF916-3FC8-4A3A-A635-9906CF3F3C7F}"/>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63" name="Graphic 62" descr="High temperature outline">
              <a:extLst>
                <a:ext uri="{FF2B5EF4-FFF2-40B4-BE49-F238E27FC236}">
                  <a16:creationId xmlns:a16="http://schemas.microsoft.com/office/drawing/2014/main" id="{569CFAF1-586B-4BA7-A764-9697AFB36A3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581200" y="1474011"/>
              <a:ext cx="451927" cy="451927"/>
            </a:xfrm>
            <a:prstGeom prst="rect">
              <a:avLst/>
            </a:prstGeom>
          </p:spPr>
        </p:pic>
      </p:grpSp>
      <p:grpSp>
        <p:nvGrpSpPr>
          <p:cNvPr id="64" name="Group 63">
            <a:extLst>
              <a:ext uri="{FF2B5EF4-FFF2-40B4-BE49-F238E27FC236}">
                <a16:creationId xmlns:a16="http://schemas.microsoft.com/office/drawing/2014/main" id="{A8847114-06F6-40C9-A66A-5A5834DF263F}"/>
              </a:ext>
            </a:extLst>
          </p:cNvPr>
          <p:cNvGrpSpPr/>
          <p:nvPr/>
        </p:nvGrpSpPr>
        <p:grpSpPr>
          <a:xfrm>
            <a:off x="11314812" y="5472000"/>
            <a:ext cx="504000" cy="525693"/>
            <a:chOff x="11556000" y="5472000"/>
            <a:chExt cx="504000" cy="525693"/>
          </a:xfrm>
        </p:grpSpPr>
        <p:sp>
          <p:nvSpPr>
            <p:cNvPr id="65" name="Rectangle 64">
              <a:extLst>
                <a:ext uri="{FF2B5EF4-FFF2-40B4-BE49-F238E27FC236}">
                  <a16:creationId xmlns:a16="http://schemas.microsoft.com/office/drawing/2014/main" id="{C93E4946-C6AB-4F68-89D0-FB83AC687AA7}"/>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6" name="Graphic 65" descr="Sloth with solid fill">
              <a:extLst>
                <a:ext uri="{FF2B5EF4-FFF2-40B4-BE49-F238E27FC236}">
                  <a16:creationId xmlns:a16="http://schemas.microsoft.com/office/drawing/2014/main" id="{7063A457-8F61-48CD-AFA3-8A6686042E85}"/>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r="5823"/>
            <a:stretch/>
          </p:blipFill>
          <p:spPr bwMode="auto">
            <a:xfrm>
              <a:off x="11565364" y="5476296"/>
              <a:ext cx="491038" cy="521397"/>
            </a:xfrm>
            <a:prstGeom prst="rect">
              <a:avLst/>
            </a:prstGeom>
          </p:spPr>
        </p:pic>
      </p:grpSp>
      <p:grpSp>
        <p:nvGrpSpPr>
          <p:cNvPr id="89" name="Group 88">
            <a:extLst>
              <a:ext uri="{FF2B5EF4-FFF2-40B4-BE49-F238E27FC236}">
                <a16:creationId xmlns:a16="http://schemas.microsoft.com/office/drawing/2014/main" id="{A7F652B7-B092-4E6D-A5DB-2859027051A3}"/>
              </a:ext>
            </a:extLst>
          </p:cNvPr>
          <p:cNvGrpSpPr/>
          <p:nvPr/>
        </p:nvGrpSpPr>
        <p:grpSpPr>
          <a:xfrm>
            <a:off x="11297188" y="3960000"/>
            <a:ext cx="523638" cy="523638"/>
            <a:chOff x="11538376" y="3960000"/>
            <a:chExt cx="523638" cy="523638"/>
          </a:xfrm>
        </p:grpSpPr>
        <p:sp>
          <p:nvSpPr>
            <p:cNvPr id="90" name="Rectangle 89">
              <a:extLst>
                <a:ext uri="{FF2B5EF4-FFF2-40B4-BE49-F238E27FC236}">
                  <a16:creationId xmlns:a16="http://schemas.microsoft.com/office/drawing/2014/main" id="{5E731B66-9495-4FCD-B93B-303B722C0B9D}"/>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1" name="Graphic 90" descr="Watering pot with solid fill">
              <a:extLst>
                <a:ext uri="{FF2B5EF4-FFF2-40B4-BE49-F238E27FC236}">
                  <a16:creationId xmlns:a16="http://schemas.microsoft.com/office/drawing/2014/main" id="{916DDF26-2101-467B-A46B-346FAB23093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bwMode="auto">
            <a:xfrm>
              <a:off x="11538376" y="3960000"/>
              <a:ext cx="523638" cy="523638"/>
            </a:xfrm>
            <a:prstGeom prst="rect">
              <a:avLst/>
            </a:prstGeom>
          </p:spPr>
        </p:pic>
      </p:grpSp>
      <p:grpSp>
        <p:nvGrpSpPr>
          <p:cNvPr id="92" name="Group 91">
            <a:extLst>
              <a:ext uri="{FF2B5EF4-FFF2-40B4-BE49-F238E27FC236}">
                <a16:creationId xmlns:a16="http://schemas.microsoft.com/office/drawing/2014/main" id="{013AD3EE-C364-420E-B474-3710A02EDEA0}"/>
              </a:ext>
            </a:extLst>
          </p:cNvPr>
          <p:cNvGrpSpPr/>
          <p:nvPr/>
        </p:nvGrpSpPr>
        <p:grpSpPr>
          <a:xfrm>
            <a:off x="11314812" y="1944000"/>
            <a:ext cx="504000" cy="512002"/>
            <a:chOff x="11556000" y="1944000"/>
            <a:chExt cx="504000" cy="512002"/>
          </a:xfrm>
        </p:grpSpPr>
        <p:sp>
          <p:nvSpPr>
            <p:cNvPr id="93" name="Rectangle 92">
              <a:extLst>
                <a:ext uri="{FF2B5EF4-FFF2-40B4-BE49-F238E27FC236}">
                  <a16:creationId xmlns:a16="http://schemas.microsoft.com/office/drawing/2014/main" id="{DACCC62D-1AFF-466E-8B5A-28FEE7E2B306}"/>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id="{4F578958-01F6-4A40-9F03-02B353753155}"/>
                </a:ext>
              </a:extLst>
            </p:cNvPr>
            <p:cNvGrpSpPr/>
            <p:nvPr/>
          </p:nvGrpSpPr>
          <p:grpSpPr>
            <a:xfrm>
              <a:off x="11620157" y="1961546"/>
              <a:ext cx="353115" cy="494456"/>
              <a:chOff x="11647541" y="2425234"/>
              <a:chExt cx="353115" cy="494456"/>
            </a:xfrm>
          </p:grpSpPr>
          <p:pic>
            <p:nvPicPr>
              <p:cNvPr id="95" name="Graphic 94" descr="Graffiti Spray with solid fill">
                <a:extLst>
                  <a:ext uri="{FF2B5EF4-FFF2-40B4-BE49-F238E27FC236}">
                    <a16:creationId xmlns:a16="http://schemas.microsoft.com/office/drawing/2014/main" id="{7D5DAD94-D558-4DB8-AB34-50D3F7882835}"/>
                  </a:ext>
                </a:extLst>
              </p:cNvPr>
              <p:cNvPicPr>
                <a:picLocks noChangeAspect="1"/>
              </p:cNvPicPr>
              <p:nvPr/>
            </p:nvPicPr>
            <p:blipFill>
              <a:blip r:embed="rId23">
                <a:extLst>
                  <a:ext uri="{96DAC541-7B7A-43D3-8B79-37D633B846F1}">
                    <asvg:svgBlip xmlns:asvg="http://schemas.microsoft.com/office/drawing/2016/SVG/main" r:embed="rId24"/>
                  </a:ext>
                </a:extLst>
              </a:blip>
              <a:srcRect l="1" r="30556"/>
              <a:stretch/>
            </p:blipFill>
            <p:spPr>
              <a:xfrm>
                <a:off x="11647541" y="2425234"/>
                <a:ext cx="343368" cy="494456"/>
              </a:xfrm>
              <a:prstGeom prst="rect">
                <a:avLst/>
              </a:prstGeom>
            </p:spPr>
          </p:pic>
          <p:sp>
            <p:nvSpPr>
              <p:cNvPr id="99" name="Rectangle 98">
                <a:extLst>
                  <a:ext uri="{FF2B5EF4-FFF2-40B4-BE49-F238E27FC236}">
                    <a16:creationId xmlns:a16="http://schemas.microsoft.com/office/drawing/2014/main" id="{741DF75F-ADB4-4A63-AC08-44EA202259D7}"/>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06" name="Graphic 105" descr="Farm scene with solid fill">
            <a:extLst>
              <a:ext uri="{FF2B5EF4-FFF2-40B4-BE49-F238E27FC236}">
                <a16:creationId xmlns:a16="http://schemas.microsoft.com/office/drawing/2014/main" id="{2A3020B6-7977-4F7E-A78C-E1FBC16314D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bwMode="auto">
          <a:xfrm>
            <a:off x="11465594" y="4581128"/>
            <a:ext cx="368421" cy="368421"/>
          </a:xfrm>
          <a:prstGeom prst="rect">
            <a:avLst/>
          </a:prstGeom>
        </p:spPr>
      </p:pic>
      <p:sp>
        <p:nvSpPr>
          <p:cNvPr id="119" name="Oval 118">
            <a:extLst>
              <a:ext uri="{FF2B5EF4-FFF2-40B4-BE49-F238E27FC236}">
                <a16:creationId xmlns:a16="http://schemas.microsoft.com/office/drawing/2014/main" id="{F68C527D-179A-4718-9DFD-FC3983C7282E}"/>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ight Triangle 119">
            <a:extLst>
              <a:ext uri="{FF2B5EF4-FFF2-40B4-BE49-F238E27FC236}">
                <a16:creationId xmlns:a16="http://schemas.microsoft.com/office/drawing/2014/main" id="{A3D33074-4B27-41C7-99CC-4E58539AD5BC}"/>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Isosceles Triangle 120">
            <a:extLst>
              <a:ext uri="{FF2B5EF4-FFF2-40B4-BE49-F238E27FC236}">
                <a16:creationId xmlns:a16="http://schemas.microsoft.com/office/drawing/2014/main" id="{FD07FA69-D83D-4875-9D27-E8C49A567BC2}"/>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BAF56CD7-57E1-46E5-9F60-B2ADB090BF19}"/>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Graphic 122" descr="Crops with solid fill">
            <a:extLst>
              <a:ext uri="{FF2B5EF4-FFF2-40B4-BE49-F238E27FC236}">
                <a16:creationId xmlns:a16="http://schemas.microsoft.com/office/drawing/2014/main" id="{3CEE4275-F0F7-4FC8-BEF7-A3D1740E76C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bwMode="auto">
          <a:xfrm>
            <a:off x="11312798" y="4693351"/>
            <a:ext cx="247817" cy="247817"/>
          </a:xfrm>
          <a:prstGeom prst="rect">
            <a:avLst/>
          </a:prstGeom>
        </p:spPr>
      </p:pic>
      <p:grpSp>
        <p:nvGrpSpPr>
          <p:cNvPr id="129" name="Group 128">
            <a:extLst>
              <a:ext uri="{FF2B5EF4-FFF2-40B4-BE49-F238E27FC236}">
                <a16:creationId xmlns:a16="http://schemas.microsoft.com/office/drawing/2014/main" id="{53845F98-8E16-47DB-A8A0-F1BF957F3CFA}"/>
              </a:ext>
            </a:extLst>
          </p:cNvPr>
          <p:cNvGrpSpPr/>
          <p:nvPr/>
        </p:nvGrpSpPr>
        <p:grpSpPr>
          <a:xfrm>
            <a:off x="11298853" y="2952000"/>
            <a:ext cx="535917" cy="546163"/>
            <a:chOff x="11540041" y="2952000"/>
            <a:chExt cx="535917" cy="546163"/>
          </a:xfrm>
        </p:grpSpPr>
        <p:sp>
          <p:nvSpPr>
            <p:cNvPr id="130" name="Rectangle 129">
              <a:extLst>
                <a:ext uri="{FF2B5EF4-FFF2-40B4-BE49-F238E27FC236}">
                  <a16:creationId xmlns:a16="http://schemas.microsoft.com/office/drawing/2014/main" id="{37DFD64E-D6FE-4AF2-B067-DF700B7C4DC8}"/>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1" name="Graphic 130" descr="Antarctica with solid fill">
              <a:extLst>
                <a:ext uri="{FF2B5EF4-FFF2-40B4-BE49-F238E27FC236}">
                  <a16:creationId xmlns:a16="http://schemas.microsoft.com/office/drawing/2014/main" id="{FA56E067-E091-419B-826E-32FF0E00319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40041" y="2962246"/>
              <a:ext cx="535917" cy="535917"/>
            </a:xfrm>
            <a:prstGeom prst="rect">
              <a:avLst/>
            </a:prstGeom>
          </p:spPr>
        </p:pic>
        <p:sp>
          <p:nvSpPr>
            <p:cNvPr id="132" name="Oval 131">
              <a:extLst>
                <a:ext uri="{FF2B5EF4-FFF2-40B4-BE49-F238E27FC236}">
                  <a16:creationId xmlns:a16="http://schemas.microsoft.com/office/drawing/2014/main" id="{E023227B-A455-45B7-A55B-1E50523404C2}"/>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a:extLst>
                <a:ext uri="{FF2B5EF4-FFF2-40B4-BE49-F238E27FC236}">
                  <a16:creationId xmlns:a16="http://schemas.microsoft.com/office/drawing/2014/main" id="{79EE97FE-3525-4D71-82F6-84C22962199F}"/>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134" name="Group 133">
            <a:extLst>
              <a:ext uri="{FF2B5EF4-FFF2-40B4-BE49-F238E27FC236}">
                <a16:creationId xmlns:a16="http://schemas.microsoft.com/office/drawing/2014/main" id="{E9CC1018-FC8F-4C8A-AC1D-97C8D0A9C0CF}"/>
              </a:ext>
            </a:extLst>
          </p:cNvPr>
          <p:cNvGrpSpPr/>
          <p:nvPr/>
        </p:nvGrpSpPr>
        <p:grpSpPr>
          <a:xfrm>
            <a:off x="11280576" y="3456000"/>
            <a:ext cx="576346" cy="504000"/>
            <a:chOff x="11521764" y="3456000"/>
            <a:chExt cx="576346" cy="504000"/>
          </a:xfrm>
        </p:grpSpPr>
        <p:sp>
          <p:nvSpPr>
            <p:cNvPr id="135" name="Rectangle 134">
              <a:extLst>
                <a:ext uri="{FF2B5EF4-FFF2-40B4-BE49-F238E27FC236}">
                  <a16:creationId xmlns:a16="http://schemas.microsoft.com/office/drawing/2014/main" id="{4ED12AB6-FBA3-41C5-A3E5-6AC70A4F8E18}"/>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6" name="Graphic 135" descr="Wave with solid fill">
              <a:extLst>
                <a:ext uri="{FF2B5EF4-FFF2-40B4-BE49-F238E27FC236}">
                  <a16:creationId xmlns:a16="http://schemas.microsoft.com/office/drawing/2014/main" id="{5F91C20C-5233-4861-B0A8-ACA8CF6202A6}"/>
                </a:ext>
              </a:extLst>
            </p:cNvPr>
            <p:cNvPicPr>
              <a:picLocks noChangeAspect="1"/>
            </p:cNvPicPr>
            <p:nvPr/>
          </p:nvPicPr>
          <p:blipFill rotWithShape="1">
            <a:blip r:embed="rId31">
              <a:extLst>
                <a:ext uri="{96DAC541-7B7A-43D3-8B79-37D633B846F1}">
                  <asvg:svgBlip xmlns:asvg="http://schemas.microsoft.com/office/drawing/2016/SVG/main" r:embed="rId32"/>
                </a:ext>
              </a:extLst>
            </a:blip>
            <a:srcRect b="15492"/>
            <a:stretch/>
          </p:blipFill>
          <p:spPr>
            <a:xfrm>
              <a:off x="11521764" y="3466800"/>
              <a:ext cx="576346" cy="487059"/>
            </a:xfrm>
            <a:prstGeom prst="rect">
              <a:avLst/>
            </a:prstGeom>
          </p:spPr>
        </p:pic>
        <p:sp>
          <p:nvSpPr>
            <p:cNvPr id="137" name="TextBox 136">
              <a:extLst>
                <a:ext uri="{FF2B5EF4-FFF2-40B4-BE49-F238E27FC236}">
                  <a16:creationId xmlns:a16="http://schemas.microsoft.com/office/drawing/2014/main" id="{A46FEBB6-87B1-4B3E-B45C-D4EF03D56270}"/>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138" name="Rectangle 137">
            <a:extLst>
              <a:ext uri="{FF2B5EF4-FFF2-40B4-BE49-F238E27FC236}">
                <a16:creationId xmlns:a16="http://schemas.microsoft.com/office/drawing/2014/main" id="{08B3BA3A-4551-4930-B8C5-E5D9AB8E1B52}"/>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ED8AE2E8-2804-4349-97BA-D673E5235723}"/>
              </a:ext>
            </a:extLst>
          </p:cNvPr>
          <p:cNvSpPr/>
          <p:nvPr/>
        </p:nvSpPr>
        <p:spPr>
          <a:xfrm>
            <a:off x="11280577" y="1380515"/>
            <a:ext cx="576346" cy="461717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a:extLst>
              <a:ext uri="{FF2B5EF4-FFF2-40B4-BE49-F238E27FC236}">
                <a16:creationId xmlns:a16="http://schemas.microsoft.com/office/drawing/2014/main" id="{0E8A1701-1737-4BB8-8579-7937A4F08B15}"/>
              </a:ext>
            </a:extLst>
          </p:cNvPr>
          <p:cNvGrpSpPr/>
          <p:nvPr/>
        </p:nvGrpSpPr>
        <p:grpSpPr>
          <a:xfrm>
            <a:off x="11285911" y="4968000"/>
            <a:ext cx="557255" cy="509485"/>
            <a:chOff x="11527099" y="4968000"/>
            <a:chExt cx="557255" cy="509485"/>
          </a:xfrm>
        </p:grpSpPr>
        <p:sp>
          <p:nvSpPr>
            <p:cNvPr id="101" name="Rectangle 100">
              <a:extLst>
                <a:ext uri="{FF2B5EF4-FFF2-40B4-BE49-F238E27FC236}">
                  <a16:creationId xmlns:a16="http://schemas.microsoft.com/office/drawing/2014/main" id="{33301BFA-A7C5-449C-91F9-30F0A7D3BC94}"/>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02" name="Group 101">
              <a:extLst>
                <a:ext uri="{FF2B5EF4-FFF2-40B4-BE49-F238E27FC236}">
                  <a16:creationId xmlns:a16="http://schemas.microsoft.com/office/drawing/2014/main" id="{C3B9A768-127C-4AA0-AC9E-EFFB21BD2569}"/>
                </a:ext>
              </a:extLst>
            </p:cNvPr>
            <p:cNvGrpSpPr/>
            <p:nvPr/>
          </p:nvGrpSpPr>
          <p:grpSpPr>
            <a:xfrm>
              <a:off x="11527099" y="4971600"/>
              <a:ext cx="557255" cy="505885"/>
              <a:chOff x="11565208" y="2917737"/>
              <a:chExt cx="557255" cy="505885"/>
            </a:xfrm>
          </p:grpSpPr>
          <p:pic>
            <p:nvPicPr>
              <p:cNvPr id="103" name="Graphic 102" descr="Agriculture with solid fill">
                <a:extLst>
                  <a:ext uri="{FF2B5EF4-FFF2-40B4-BE49-F238E27FC236}">
                    <a16:creationId xmlns:a16="http://schemas.microsoft.com/office/drawing/2014/main" id="{A6A98FBC-B637-4F24-83E5-35AE47257FD7}"/>
                  </a:ext>
                </a:extLst>
              </p:cNvPr>
              <p:cNvPicPr>
                <a:picLocks noChangeAspect="1"/>
              </p:cNvPicPr>
              <p:nvPr/>
            </p:nvPicPr>
            <p:blipFill rotWithShape="1">
              <a:blip r:embed="rId33">
                <a:extLst>
                  <a:ext uri="{96DAC541-7B7A-43D3-8B79-37D633B846F1}">
                    <asvg:svgBlip xmlns:asvg="http://schemas.microsoft.com/office/drawing/2016/SVG/main" r:embed="rId34"/>
                  </a:ext>
                </a:extLst>
              </a:blip>
              <a:srcRect t="29071"/>
              <a:stretch/>
            </p:blipFill>
            <p:spPr>
              <a:xfrm>
                <a:off x="11582164" y="2919285"/>
                <a:ext cx="540299" cy="383232"/>
              </a:xfrm>
              <a:prstGeom prst="rect">
                <a:avLst/>
              </a:prstGeom>
            </p:spPr>
          </p:pic>
          <p:pic>
            <p:nvPicPr>
              <p:cNvPr id="104" name="Graphic 103" descr="Waterfall scene with solid fill">
                <a:extLst>
                  <a:ext uri="{FF2B5EF4-FFF2-40B4-BE49-F238E27FC236}">
                    <a16:creationId xmlns:a16="http://schemas.microsoft.com/office/drawing/2014/main" id="{E4EC845E-7CCE-4F88-A1C1-5D6196F389DC}"/>
                  </a:ext>
                </a:extLst>
              </p:cNvPr>
              <p:cNvPicPr>
                <a:picLocks noChangeAspect="1"/>
              </p:cNvPicPr>
              <p:nvPr/>
            </p:nvPicPr>
            <p:blipFill rotWithShape="1">
              <a:blip r:embed="rId35">
                <a:extLst>
                  <a:ext uri="{96DAC541-7B7A-43D3-8B79-37D633B846F1}">
                    <asvg:svgBlip xmlns:asvg="http://schemas.microsoft.com/office/drawing/2016/SVG/main" r:embed="rId36"/>
                  </a:ext>
                </a:extLst>
              </a:blip>
              <a:srcRect t="69146" r="7899"/>
              <a:stretch/>
            </p:blipFill>
            <p:spPr>
              <a:xfrm>
                <a:off x="11565208" y="3245098"/>
                <a:ext cx="532901" cy="178524"/>
              </a:xfrm>
              <a:prstGeom prst="rect">
                <a:avLst/>
              </a:prstGeom>
            </p:spPr>
          </p:pic>
          <p:sp>
            <p:nvSpPr>
              <p:cNvPr id="105" name="Rectangle 104">
                <a:extLst>
                  <a:ext uri="{FF2B5EF4-FFF2-40B4-BE49-F238E27FC236}">
                    <a16:creationId xmlns:a16="http://schemas.microsoft.com/office/drawing/2014/main" id="{386173CC-7ACC-48DE-B96E-B9AFC0880549}"/>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sp>
        <p:nvSpPr>
          <p:cNvPr id="3" name="Rectangle 2">
            <a:hlinkHover r:id="rId37" action="ppaction://hlinksldjump"/>
            <a:extLst>
              <a:ext uri="{FF2B5EF4-FFF2-40B4-BE49-F238E27FC236}">
                <a16:creationId xmlns:a16="http://schemas.microsoft.com/office/drawing/2014/main" id="{27C6B14C-A2B9-474C-9D17-665BCD7FC1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49">
            <a:hlinkClick r:id="rId38" action="ppaction://hlinksldjump"/>
            <a:extLst>
              <a:ext uri="{FF2B5EF4-FFF2-40B4-BE49-F238E27FC236}">
                <a16:creationId xmlns:a16="http://schemas.microsoft.com/office/drawing/2014/main" id="{EE36D9F1-EDAA-4BA4-B1FF-8718826371A4}"/>
              </a:ext>
            </a:extLst>
          </p:cNvPr>
          <p:cNvSpPr txBox="1"/>
          <p:nvPr/>
        </p:nvSpPr>
        <p:spPr>
          <a:xfrm>
            <a:off x="9080340" y="4211647"/>
            <a:ext cx="970137" cy="323165"/>
          </a:xfrm>
          <a:prstGeom prst="rect">
            <a:avLst/>
          </a:prstGeom>
          <a:solidFill>
            <a:schemeClr val="bg1"/>
          </a:solidFill>
        </p:spPr>
        <p:txBody>
          <a:bodyPr wrap="none" rtlCol="0">
            <a:spAutoFit/>
          </a:bodyPr>
          <a:lstStyle/>
          <a:p>
            <a:r>
              <a:rPr lang="en-GB" sz="1500" dirty="0"/>
              <a:t>Fertilizer</a:t>
            </a:r>
          </a:p>
        </p:txBody>
      </p:sp>
      <p:pic>
        <p:nvPicPr>
          <p:cNvPr id="39" name="Graphic 38" descr="Magnifying glass with solid fill">
            <a:hlinkClick r:id="rId38" action="ppaction://hlinksldjump"/>
            <a:extLst>
              <a:ext uri="{FF2B5EF4-FFF2-40B4-BE49-F238E27FC236}">
                <a16:creationId xmlns:a16="http://schemas.microsoft.com/office/drawing/2014/main" id="{F5AB5E4A-19D1-45AB-8BDE-BCFFD5FDB65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8496274" y="3969160"/>
            <a:ext cx="900000" cy="900000"/>
          </a:xfrm>
          <a:prstGeom prst="rect">
            <a:avLst/>
          </a:prstGeom>
        </p:spPr>
      </p:pic>
      <p:sp>
        <p:nvSpPr>
          <p:cNvPr id="12" name="Oval 11">
            <a:hlinkClick r:id="rId38" action="ppaction://hlinksldjump"/>
            <a:extLst>
              <a:ext uri="{FF2B5EF4-FFF2-40B4-BE49-F238E27FC236}">
                <a16:creationId xmlns:a16="http://schemas.microsoft.com/office/drawing/2014/main" id="{9F4A3136-C574-5AD7-2757-571DCA061A6B}"/>
              </a:ext>
            </a:extLst>
          </p:cNvPr>
          <p:cNvSpPr/>
          <p:nvPr/>
        </p:nvSpPr>
        <p:spPr>
          <a:xfrm rot="19114717">
            <a:off x="8408567" y="3677884"/>
            <a:ext cx="745837" cy="1059269"/>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16017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E4A4276-6D84-2B76-A246-48CBE41AA470}"/>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66D9ADCC-C819-5DB9-6929-A9E55E8ABAAC}"/>
              </a:ext>
            </a:extLst>
          </p:cNvPr>
          <p:cNvSpPr>
            <a:spLocks noGrp="1"/>
          </p:cNvSpPr>
          <p:nvPr>
            <p:ph type="title"/>
          </p:nvPr>
        </p:nvSpPr>
        <p:spPr bwMode="auto"/>
        <p:txBody>
          <a:bodyPr/>
          <a:lstStyle/>
          <a:p>
            <a:pPr>
              <a:defRPr/>
            </a:pPr>
            <a:r>
              <a:rPr lang="de-DE" dirty="0"/>
              <a:t>Fertilizer (biogeochemical flows)</a:t>
            </a:r>
            <a:endParaRPr dirty="0"/>
          </a:p>
        </p:txBody>
      </p:sp>
      <p:sp>
        <p:nvSpPr>
          <p:cNvPr id="14" name="Text Placeholder 13">
            <a:extLst>
              <a:ext uri="{FF2B5EF4-FFF2-40B4-BE49-F238E27FC236}">
                <a16:creationId xmlns:a16="http://schemas.microsoft.com/office/drawing/2014/main" id="{D0C4EA0F-9144-5A39-A49D-02BA102ECC46}"/>
              </a:ext>
            </a:extLst>
          </p:cNvPr>
          <p:cNvSpPr>
            <a:spLocks noGrp="1"/>
          </p:cNvSpPr>
          <p:nvPr>
            <p:ph type="body" sz="quarter" idx="10"/>
          </p:nvPr>
        </p:nvSpPr>
        <p:spPr bwMode="auto">
          <a:xfrm>
            <a:off x="357188" y="1454400"/>
            <a:ext cx="10563348" cy="2838696"/>
          </a:xfrm>
        </p:spPr>
        <p:txBody>
          <a:bodyPr/>
          <a:lstStyle/>
          <a:p>
            <a:pPr lvl="0" algn="just">
              <a:defRPr/>
            </a:pPr>
            <a:r>
              <a:rPr lang="en-US" dirty="0"/>
              <a:t>The Planetary Boundary for biogeochemical flows primarily addresses the use of fertilizers.</a:t>
            </a:r>
          </a:p>
          <a:p>
            <a:pPr lvl="0" algn="just">
              <a:defRPr/>
            </a:pPr>
            <a:r>
              <a:rPr lang="en-US" dirty="0"/>
              <a:t>Phosphate rock is used to produce fertilizers. Runoff from fields contaminates rivers, causing ‘eutrophication’, whereby the extra nutrients promote algae and other plant growth which uses up the oxygen dissolved in the water. This causes fish and other aquatic animals to die.</a:t>
            </a:r>
          </a:p>
          <a:p>
            <a:pPr lvl="0" algn="just">
              <a:defRPr/>
            </a:pPr>
            <a:r>
              <a:rPr lang="en-US" dirty="0"/>
              <a:t>Nitrogen is converted from the air into nitrates (nitrogen fixation). The application of nitrogen fertilizer leads to similar issues as phosphorus. The abundance of nutrients entering water (rivers ands oceans) may have effects on ecosystems that will not be observed for thousands of years (evolutionary timescales).</a:t>
            </a:r>
          </a:p>
        </p:txBody>
      </p:sp>
      <p:sp>
        <p:nvSpPr>
          <p:cNvPr id="4" name="Text Placeholder 13">
            <a:extLst>
              <a:ext uri="{FF2B5EF4-FFF2-40B4-BE49-F238E27FC236}">
                <a16:creationId xmlns:a16="http://schemas.microsoft.com/office/drawing/2014/main" id="{2025E46C-BA0C-41E6-A242-0F692F71016C}"/>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https://www.stockholmresilience.org/research/planetary-boundaries.html</a:t>
            </a:r>
            <a:r>
              <a:rPr lang="en-US" sz="1200" dirty="0">
                <a:solidFill>
                  <a:schemeClr val="tx2"/>
                </a:solidFill>
              </a:rPr>
              <a:t> </a:t>
            </a:r>
          </a:p>
        </p:txBody>
      </p:sp>
      <p:sp>
        <p:nvSpPr>
          <p:cNvPr id="5" name="Rectangle 4">
            <a:extLst>
              <a:ext uri="{FF2B5EF4-FFF2-40B4-BE49-F238E27FC236}">
                <a16:creationId xmlns:a16="http://schemas.microsoft.com/office/drawing/2014/main" id="{20FC833F-ED8F-496B-8B68-08B0384D79CA}"/>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B61CF2E-9916-4489-8700-C567AA098B80}"/>
              </a:ext>
            </a:extLst>
          </p:cNvPr>
          <p:cNvGrpSpPr/>
          <p:nvPr/>
        </p:nvGrpSpPr>
        <p:grpSpPr>
          <a:xfrm>
            <a:off x="11298775" y="2448000"/>
            <a:ext cx="520037" cy="539885"/>
            <a:chOff x="11539963" y="2448000"/>
            <a:chExt cx="520037" cy="539885"/>
          </a:xfrm>
        </p:grpSpPr>
        <p:sp>
          <p:nvSpPr>
            <p:cNvPr id="7" name="Rectangle 6">
              <a:extLst>
                <a:ext uri="{FF2B5EF4-FFF2-40B4-BE49-F238E27FC236}">
                  <a16:creationId xmlns:a16="http://schemas.microsoft.com/office/drawing/2014/main" id="{4559FA40-60CE-47F9-94A1-7A353B25D8AE}"/>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Graphic 7" descr="Cloud with solid fill">
              <a:extLst>
                <a:ext uri="{FF2B5EF4-FFF2-40B4-BE49-F238E27FC236}">
                  <a16:creationId xmlns:a16="http://schemas.microsoft.com/office/drawing/2014/main" id="{407EFB2E-5E11-4728-B207-F86C0A6F84D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 t="15731" r="-1"/>
            <a:stretch/>
          </p:blipFill>
          <p:spPr>
            <a:xfrm flipH="1">
              <a:off x="11649303" y="2454460"/>
              <a:ext cx="376509" cy="317280"/>
            </a:xfrm>
            <a:prstGeom prst="rect">
              <a:avLst/>
            </a:prstGeom>
          </p:spPr>
        </p:pic>
        <p:pic>
          <p:nvPicPr>
            <p:cNvPr id="9" name="Graphic 8" descr="Factory with solid fill">
              <a:extLst>
                <a:ext uri="{FF2B5EF4-FFF2-40B4-BE49-F238E27FC236}">
                  <a16:creationId xmlns:a16="http://schemas.microsoft.com/office/drawing/2014/main" id="{BA4D9396-17B4-45AA-A3BA-9ED9CA3268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39963" y="2599200"/>
              <a:ext cx="388685" cy="388685"/>
            </a:xfrm>
            <a:prstGeom prst="rect">
              <a:avLst/>
            </a:prstGeom>
          </p:spPr>
        </p:pic>
      </p:grpSp>
      <p:grpSp>
        <p:nvGrpSpPr>
          <p:cNvPr id="10" name="Group 9">
            <a:extLst>
              <a:ext uri="{FF2B5EF4-FFF2-40B4-BE49-F238E27FC236}">
                <a16:creationId xmlns:a16="http://schemas.microsoft.com/office/drawing/2014/main" id="{379F688E-D88F-4B59-9978-F1FA1E43D07B}"/>
              </a:ext>
            </a:extLst>
          </p:cNvPr>
          <p:cNvGrpSpPr/>
          <p:nvPr/>
        </p:nvGrpSpPr>
        <p:grpSpPr>
          <a:xfrm>
            <a:off x="11314812" y="1440000"/>
            <a:ext cx="504000" cy="504000"/>
            <a:chOff x="11556000" y="1440000"/>
            <a:chExt cx="504000" cy="504000"/>
          </a:xfrm>
        </p:grpSpPr>
        <p:sp>
          <p:nvSpPr>
            <p:cNvPr id="11" name="Rectangle 10">
              <a:extLst>
                <a:ext uri="{FF2B5EF4-FFF2-40B4-BE49-F238E27FC236}">
                  <a16:creationId xmlns:a16="http://schemas.microsoft.com/office/drawing/2014/main" id="{E0E97C1A-6886-4AB9-96CA-0D9D01258699}"/>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Graphic 11" descr="High temperature outline">
              <a:extLst>
                <a:ext uri="{FF2B5EF4-FFF2-40B4-BE49-F238E27FC236}">
                  <a16:creationId xmlns:a16="http://schemas.microsoft.com/office/drawing/2014/main" id="{69A5F288-744E-4D81-87C5-FC7D938F98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81200" y="1474011"/>
              <a:ext cx="451927" cy="451927"/>
            </a:xfrm>
            <a:prstGeom prst="rect">
              <a:avLst/>
            </a:prstGeom>
          </p:spPr>
        </p:pic>
      </p:grpSp>
      <p:grpSp>
        <p:nvGrpSpPr>
          <p:cNvPr id="15" name="Group 14">
            <a:extLst>
              <a:ext uri="{FF2B5EF4-FFF2-40B4-BE49-F238E27FC236}">
                <a16:creationId xmlns:a16="http://schemas.microsoft.com/office/drawing/2014/main" id="{6A89353C-F3ED-42B2-B087-C37098E91E81}"/>
              </a:ext>
            </a:extLst>
          </p:cNvPr>
          <p:cNvGrpSpPr/>
          <p:nvPr/>
        </p:nvGrpSpPr>
        <p:grpSpPr>
          <a:xfrm>
            <a:off x="11314812" y="5472000"/>
            <a:ext cx="504000" cy="525693"/>
            <a:chOff x="11556000" y="5472000"/>
            <a:chExt cx="504000" cy="525693"/>
          </a:xfrm>
        </p:grpSpPr>
        <p:sp>
          <p:nvSpPr>
            <p:cNvPr id="16" name="Rectangle 15">
              <a:extLst>
                <a:ext uri="{FF2B5EF4-FFF2-40B4-BE49-F238E27FC236}">
                  <a16:creationId xmlns:a16="http://schemas.microsoft.com/office/drawing/2014/main" id="{2EB2CF97-3FA5-4C05-8FB2-D42B0EC1E411}"/>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7" name="Graphic 16" descr="Sloth with solid fill">
              <a:extLst>
                <a:ext uri="{FF2B5EF4-FFF2-40B4-BE49-F238E27FC236}">
                  <a16:creationId xmlns:a16="http://schemas.microsoft.com/office/drawing/2014/main" id="{06C5CE5A-05DF-4E5B-A8EE-14EAFABD1355}"/>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5823"/>
            <a:stretch/>
          </p:blipFill>
          <p:spPr bwMode="auto">
            <a:xfrm>
              <a:off x="11565364" y="5476296"/>
              <a:ext cx="491038" cy="521397"/>
            </a:xfrm>
            <a:prstGeom prst="rect">
              <a:avLst/>
            </a:prstGeom>
          </p:spPr>
        </p:pic>
      </p:grpSp>
      <p:grpSp>
        <p:nvGrpSpPr>
          <p:cNvPr id="18" name="Group 17">
            <a:extLst>
              <a:ext uri="{FF2B5EF4-FFF2-40B4-BE49-F238E27FC236}">
                <a16:creationId xmlns:a16="http://schemas.microsoft.com/office/drawing/2014/main" id="{B74517EB-A160-4A6B-BD55-B61159AC8201}"/>
              </a:ext>
            </a:extLst>
          </p:cNvPr>
          <p:cNvGrpSpPr/>
          <p:nvPr/>
        </p:nvGrpSpPr>
        <p:grpSpPr>
          <a:xfrm>
            <a:off x="11297188" y="3960000"/>
            <a:ext cx="523638" cy="523638"/>
            <a:chOff x="11538376" y="3960000"/>
            <a:chExt cx="523638" cy="523638"/>
          </a:xfrm>
        </p:grpSpPr>
        <p:sp>
          <p:nvSpPr>
            <p:cNvPr id="19" name="Rectangle 18">
              <a:extLst>
                <a:ext uri="{FF2B5EF4-FFF2-40B4-BE49-F238E27FC236}">
                  <a16:creationId xmlns:a16="http://schemas.microsoft.com/office/drawing/2014/main" id="{4D5CD911-C22F-4311-BCF9-BD0F3F80A1A0}"/>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Watering pot with solid fill">
              <a:extLst>
                <a:ext uri="{FF2B5EF4-FFF2-40B4-BE49-F238E27FC236}">
                  <a16:creationId xmlns:a16="http://schemas.microsoft.com/office/drawing/2014/main" id="{CF32DF26-2084-44CB-B217-5707CC17E6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auto">
            <a:xfrm>
              <a:off x="11538376" y="3960000"/>
              <a:ext cx="523638" cy="523638"/>
            </a:xfrm>
            <a:prstGeom prst="rect">
              <a:avLst/>
            </a:prstGeom>
          </p:spPr>
        </p:pic>
      </p:grpSp>
      <p:grpSp>
        <p:nvGrpSpPr>
          <p:cNvPr id="21" name="Group 20">
            <a:extLst>
              <a:ext uri="{FF2B5EF4-FFF2-40B4-BE49-F238E27FC236}">
                <a16:creationId xmlns:a16="http://schemas.microsoft.com/office/drawing/2014/main" id="{6B866FE8-D260-4FE3-A8B1-E8124D02FE5C}"/>
              </a:ext>
            </a:extLst>
          </p:cNvPr>
          <p:cNvGrpSpPr/>
          <p:nvPr/>
        </p:nvGrpSpPr>
        <p:grpSpPr>
          <a:xfrm>
            <a:off x="11314812" y="1944000"/>
            <a:ext cx="504000" cy="512002"/>
            <a:chOff x="11556000" y="1944000"/>
            <a:chExt cx="504000" cy="512002"/>
          </a:xfrm>
        </p:grpSpPr>
        <p:sp>
          <p:nvSpPr>
            <p:cNvPr id="22" name="Rectangle 21">
              <a:extLst>
                <a:ext uri="{FF2B5EF4-FFF2-40B4-BE49-F238E27FC236}">
                  <a16:creationId xmlns:a16="http://schemas.microsoft.com/office/drawing/2014/main" id="{ED5EB2F3-B445-45C3-AA6A-70ED60CD712F}"/>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DEB751C3-FF2D-4861-9CE5-42621B08279C}"/>
                </a:ext>
              </a:extLst>
            </p:cNvPr>
            <p:cNvGrpSpPr/>
            <p:nvPr/>
          </p:nvGrpSpPr>
          <p:grpSpPr>
            <a:xfrm>
              <a:off x="11620157" y="1961546"/>
              <a:ext cx="353115" cy="494456"/>
              <a:chOff x="11647541" y="2425234"/>
              <a:chExt cx="353115" cy="494456"/>
            </a:xfrm>
          </p:grpSpPr>
          <p:pic>
            <p:nvPicPr>
              <p:cNvPr id="24" name="Graphic 23" descr="Graffiti Spray with solid fill">
                <a:extLst>
                  <a:ext uri="{FF2B5EF4-FFF2-40B4-BE49-F238E27FC236}">
                    <a16:creationId xmlns:a16="http://schemas.microsoft.com/office/drawing/2014/main" id="{CEB5FE27-7599-40EF-9EDB-AFB8988F6696}"/>
                  </a:ext>
                </a:extLst>
              </p:cNvPr>
              <p:cNvPicPr>
                <a:picLocks noChangeAspect="1"/>
              </p:cNvPicPr>
              <p:nvPr/>
            </p:nvPicPr>
            <p:blipFill>
              <a:blip r:embed="rId15">
                <a:extLst>
                  <a:ext uri="{96DAC541-7B7A-43D3-8B79-37D633B846F1}">
                    <asvg:svgBlip xmlns:asvg="http://schemas.microsoft.com/office/drawing/2016/SVG/main" r:embed="rId16"/>
                  </a:ext>
                </a:extLst>
              </a:blip>
              <a:srcRect l="1" r="30556"/>
              <a:stretch/>
            </p:blipFill>
            <p:spPr>
              <a:xfrm>
                <a:off x="11647541" y="2425234"/>
                <a:ext cx="343368" cy="494456"/>
              </a:xfrm>
              <a:prstGeom prst="rect">
                <a:avLst/>
              </a:prstGeom>
            </p:spPr>
          </p:pic>
          <p:sp>
            <p:nvSpPr>
              <p:cNvPr id="25" name="Rectangle 24">
                <a:extLst>
                  <a:ext uri="{FF2B5EF4-FFF2-40B4-BE49-F238E27FC236}">
                    <a16:creationId xmlns:a16="http://schemas.microsoft.com/office/drawing/2014/main" id="{5C07BD1A-B3A7-4268-8B26-859C231247F7}"/>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2B9B2D31-855B-443C-AB15-B702544F7DB7}"/>
              </a:ext>
            </a:extLst>
          </p:cNvPr>
          <p:cNvGrpSpPr/>
          <p:nvPr/>
        </p:nvGrpSpPr>
        <p:grpSpPr>
          <a:xfrm>
            <a:off x="11285911" y="4968000"/>
            <a:ext cx="557255" cy="509485"/>
            <a:chOff x="11527099" y="4968000"/>
            <a:chExt cx="557255" cy="509485"/>
          </a:xfrm>
        </p:grpSpPr>
        <p:sp>
          <p:nvSpPr>
            <p:cNvPr id="27" name="Rectangle 26">
              <a:extLst>
                <a:ext uri="{FF2B5EF4-FFF2-40B4-BE49-F238E27FC236}">
                  <a16:creationId xmlns:a16="http://schemas.microsoft.com/office/drawing/2014/main" id="{6618EDB0-E0E5-4013-86B8-3141CEF41822}"/>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14D98AB-56EE-4506-B677-523D676B8A92}"/>
                </a:ext>
              </a:extLst>
            </p:cNvPr>
            <p:cNvGrpSpPr/>
            <p:nvPr/>
          </p:nvGrpSpPr>
          <p:grpSpPr>
            <a:xfrm>
              <a:off x="11527099" y="4971600"/>
              <a:ext cx="557255" cy="505885"/>
              <a:chOff x="11565208" y="2917737"/>
              <a:chExt cx="557255" cy="505885"/>
            </a:xfrm>
          </p:grpSpPr>
          <p:pic>
            <p:nvPicPr>
              <p:cNvPr id="29" name="Graphic 28" descr="Agriculture with solid fill">
                <a:extLst>
                  <a:ext uri="{FF2B5EF4-FFF2-40B4-BE49-F238E27FC236}">
                    <a16:creationId xmlns:a16="http://schemas.microsoft.com/office/drawing/2014/main" id="{09AE6840-8750-4E75-B14A-6C8C39345102}"/>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t="29071"/>
              <a:stretch/>
            </p:blipFill>
            <p:spPr>
              <a:xfrm>
                <a:off x="11582164" y="2919285"/>
                <a:ext cx="540299" cy="383232"/>
              </a:xfrm>
              <a:prstGeom prst="rect">
                <a:avLst/>
              </a:prstGeom>
            </p:spPr>
          </p:pic>
          <p:pic>
            <p:nvPicPr>
              <p:cNvPr id="30" name="Graphic 29" descr="Waterfall scene with solid fill">
                <a:extLst>
                  <a:ext uri="{FF2B5EF4-FFF2-40B4-BE49-F238E27FC236}">
                    <a16:creationId xmlns:a16="http://schemas.microsoft.com/office/drawing/2014/main" id="{4DF3E99A-8A11-406D-8C2C-E3C32E57913F}"/>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t="69146" r="7899"/>
              <a:stretch/>
            </p:blipFill>
            <p:spPr>
              <a:xfrm>
                <a:off x="11565208" y="3245098"/>
                <a:ext cx="532901" cy="178524"/>
              </a:xfrm>
              <a:prstGeom prst="rect">
                <a:avLst/>
              </a:prstGeom>
            </p:spPr>
          </p:pic>
          <p:sp>
            <p:nvSpPr>
              <p:cNvPr id="31" name="Rectangle 30">
                <a:extLst>
                  <a:ext uri="{FF2B5EF4-FFF2-40B4-BE49-F238E27FC236}">
                    <a16:creationId xmlns:a16="http://schemas.microsoft.com/office/drawing/2014/main" id="{12F5E343-FD28-45E9-8364-34DF6B06FFE6}"/>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32" name="Graphic 31" descr="Farm scene with solid fill">
            <a:extLst>
              <a:ext uri="{FF2B5EF4-FFF2-40B4-BE49-F238E27FC236}">
                <a16:creationId xmlns:a16="http://schemas.microsoft.com/office/drawing/2014/main" id="{F7DD8B12-8A46-404E-B0C6-1C0A77C5EC6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bwMode="auto">
          <a:xfrm>
            <a:off x="11465594" y="4581128"/>
            <a:ext cx="368421" cy="368421"/>
          </a:xfrm>
          <a:prstGeom prst="rect">
            <a:avLst/>
          </a:prstGeom>
        </p:spPr>
      </p:pic>
      <p:sp>
        <p:nvSpPr>
          <p:cNvPr id="33" name="Oval 32">
            <a:extLst>
              <a:ext uri="{FF2B5EF4-FFF2-40B4-BE49-F238E27FC236}">
                <a16:creationId xmlns:a16="http://schemas.microsoft.com/office/drawing/2014/main" id="{6A974B41-EC24-4D46-9B7E-44385BD92447}"/>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a:extLst>
              <a:ext uri="{FF2B5EF4-FFF2-40B4-BE49-F238E27FC236}">
                <a16:creationId xmlns:a16="http://schemas.microsoft.com/office/drawing/2014/main" id="{077114F3-24FF-4F33-A322-D03E3A181F46}"/>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361980AB-0BDF-41FC-91B6-D0B5EE61D2B5}"/>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419D2F8C-5BCD-4F19-82F4-4873311D946D}"/>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Crops with solid fill">
            <a:extLst>
              <a:ext uri="{FF2B5EF4-FFF2-40B4-BE49-F238E27FC236}">
                <a16:creationId xmlns:a16="http://schemas.microsoft.com/office/drawing/2014/main" id="{14F545A5-9299-49AE-8017-DF098C687E9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bwMode="auto">
          <a:xfrm>
            <a:off x="11312798" y="4693351"/>
            <a:ext cx="247817" cy="247817"/>
          </a:xfrm>
          <a:prstGeom prst="rect">
            <a:avLst/>
          </a:prstGeom>
        </p:spPr>
      </p:pic>
      <p:grpSp>
        <p:nvGrpSpPr>
          <p:cNvPr id="38" name="Group 37">
            <a:extLst>
              <a:ext uri="{FF2B5EF4-FFF2-40B4-BE49-F238E27FC236}">
                <a16:creationId xmlns:a16="http://schemas.microsoft.com/office/drawing/2014/main" id="{0BF3883B-1B39-4B5C-BEE8-35595CE7DC3D}"/>
              </a:ext>
            </a:extLst>
          </p:cNvPr>
          <p:cNvGrpSpPr/>
          <p:nvPr/>
        </p:nvGrpSpPr>
        <p:grpSpPr>
          <a:xfrm>
            <a:off x="11298853" y="2952000"/>
            <a:ext cx="535917" cy="546163"/>
            <a:chOff x="11540041" y="2952000"/>
            <a:chExt cx="535917" cy="546163"/>
          </a:xfrm>
        </p:grpSpPr>
        <p:sp>
          <p:nvSpPr>
            <p:cNvPr id="39" name="Rectangle 38">
              <a:extLst>
                <a:ext uri="{FF2B5EF4-FFF2-40B4-BE49-F238E27FC236}">
                  <a16:creationId xmlns:a16="http://schemas.microsoft.com/office/drawing/2014/main" id="{33235174-8B2D-45B1-808B-EA27E79A28F4}"/>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Antarctica with solid fill">
              <a:extLst>
                <a:ext uri="{FF2B5EF4-FFF2-40B4-BE49-F238E27FC236}">
                  <a16:creationId xmlns:a16="http://schemas.microsoft.com/office/drawing/2014/main" id="{AEC44A1D-85B6-42EB-959B-78A654935FD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540041" y="2962246"/>
              <a:ext cx="535917" cy="535917"/>
            </a:xfrm>
            <a:prstGeom prst="rect">
              <a:avLst/>
            </a:prstGeom>
          </p:spPr>
        </p:pic>
        <p:sp>
          <p:nvSpPr>
            <p:cNvPr id="41" name="Oval 40">
              <a:extLst>
                <a:ext uri="{FF2B5EF4-FFF2-40B4-BE49-F238E27FC236}">
                  <a16:creationId xmlns:a16="http://schemas.microsoft.com/office/drawing/2014/main" id="{FAF4D24F-8760-46CA-80A3-CE5CF5CF672B}"/>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B58F6E05-6DE0-483D-B4AA-FBCB523C9C87}"/>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43" name="Group 42">
            <a:extLst>
              <a:ext uri="{FF2B5EF4-FFF2-40B4-BE49-F238E27FC236}">
                <a16:creationId xmlns:a16="http://schemas.microsoft.com/office/drawing/2014/main" id="{F3B04F82-4BA5-40DC-84C6-195BAF54BB1C}"/>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5B2FD1F8-0711-47E0-A1C2-4CEB3BAEE24D}"/>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Wave with solid fill">
              <a:extLst>
                <a:ext uri="{FF2B5EF4-FFF2-40B4-BE49-F238E27FC236}">
                  <a16:creationId xmlns:a16="http://schemas.microsoft.com/office/drawing/2014/main" id="{F7654368-33DF-4354-8F02-1234F1703CFD}"/>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b="15492"/>
            <a:stretch/>
          </p:blipFill>
          <p:spPr>
            <a:xfrm>
              <a:off x="11521764" y="3466800"/>
              <a:ext cx="576346" cy="487059"/>
            </a:xfrm>
            <a:prstGeom prst="rect">
              <a:avLst/>
            </a:prstGeom>
          </p:spPr>
        </p:pic>
        <p:sp>
          <p:nvSpPr>
            <p:cNvPr id="46" name="TextBox 45">
              <a:extLst>
                <a:ext uri="{FF2B5EF4-FFF2-40B4-BE49-F238E27FC236}">
                  <a16:creationId xmlns:a16="http://schemas.microsoft.com/office/drawing/2014/main" id="{7EC28E07-F6AF-43B9-8FF6-F88DF156E478}"/>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47" name="Rectangle 46">
            <a:extLst>
              <a:ext uri="{FF2B5EF4-FFF2-40B4-BE49-F238E27FC236}">
                <a16:creationId xmlns:a16="http://schemas.microsoft.com/office/drawing/2014/main" id="{AD74FF6A-BEA6-48A7-8909-BDFFF48B5723}"/>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29" action="ppaction://hlinksldjump"/>
            <a:extLst>
              <a:ext uri="{FF2B5EF4-FFF2-40B4-BE49-F238E27FC236}">
                <a16:creationId xmlns:a16="http://schemas.microsoft.com/office/drawing/2014/main" id="{BA8C4A79-40DD-4C79-B042-19F2E0BA6E43}"/>
              </a:ext>
            </a:extLst>
          </p:cNvPr>
          <p:cNvSpPr/>
          <p:nvPr/>
        </p:nvSpPr>
        <p:spPr bwMode="auto">
          <a:xfrm>
            <a:off x="11304000" y="144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30" action="ppaction://hlinksldjump"/>
            <a:extLst>
              <a:ext uri="{FF2B5EF4-FFF2-40B4-BE49-F238E27FC236}">
                <a16:creationId xmlns:a16="http://schemas.microsoft.com/office/drawing/2014/main" id="{72DD3A83-DD73-49B9-BEC5-8B15CCFE79D2}"/>
              </a:ext>
            </a:extLst>
          </p:cNvPr>
          <p:cNvSpPr/>
          <p:nvPr/>
        </p:nvSpPr>
        <p:spPr bwMode="auto">
          <a:xfrm>
            <a:off x="11304000" y="194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31" action="ppaction://hlinksldjump"/>
            <a:extLst>
              <a:ext uri="{FF2B5EF4-FFF2-40B4-BE49-F238E27FC236}">
                <a16:creationId xmlns:a16="http://schemas.microsoft.com/office/drawing/2014/main" id="{4F103FA1-D36A-4A3D-BD80-2A9E7EEBBEA2}"/>
              </a:ext>
            </a:extLst>
          </p:cNvPr>
          <p:cNvSpPr/>
          <p:nvPr/>
        </p:nvSpPr>
        <p:spPr bwMode="auto">
          <a:xfrm>
            <a:off x="11304000" y="244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hlinkClick r:id="rId32" action="ppaction://hlinksldjump"/>
            <a:extLst>
              <a:ext uri="{FF2B5EF4-FFF2-40B4-BE49-F238E27FC236}">
                <a16:creationId xmlns:a16="http://schemas.microsoft.com/office/drawing/2014/main" id="{4CE2A42F-6258-4A5A-9CF0-12B004E2D3A9}"/>
              </a:ext>
            </a:extLst>
          </p:cNvPr>
          <p:cNvSpPr/>
          <p:nvPr/>
        </p:nvSpPr>
        <p:spPr bwMode="auto">
          <a:xfrm>
            <a:off x="11304000" y="295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hlinkClick r:id="rId33" action="ppaction://hlinksldjump"/>
            <a:extLst>
              <a:ext uri="{FF2B5EF4-FFF2-40B4-BE49-F238E27FC236}">
                <a16:creationId xmlns:a16="http://schemas.microsoft.com/office/drawing/2014/main" id="{92CE4270-F56D-4F1A-8FAF-6F4922B696AA}"/>
              </a:ext>
            </a:extLst>
          </p:cNvPr>
          <p:cNvSpPr/>
          <p:nvPr/>
        </p:nvSpPr>
        <p:spPr bwMode="auto">
          <a:xfrm>
            <a:off x="11304000" y="3456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34" action="ppaction://hlinksldjump"/>
            <a:extLst>
              <a:ext uri="{FF2B5EF4-FFF2-40B4-BE49-F238E27FC236}">
                <a16:creationId xmlns:a16="http://schemas.microsoft.com/office/drawing/2014/main" id="{9A40BD98-76AD-4634-BA5A-CF78F1692568}"/>
              </a:ext>
            </a:extLst>
          </p:cNvPr>
          <p:cNvSpPr/>
          <p:nvPr/>
        </p:nvSpPr>
        <p:spPr bwMode="auto">
          <a:xfrm>
            <a:off x="11304000" y="396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35" action="ppaction://hlinksldjump"/>
            <a:extLst>
              <a:ext uri="{FF2B5EF4-FFF2-40B4-BE49-F238E27FC236}">
                <a16:creationId xmlns:a16="http://schemas.microsoft.com/office/drawing/2014/main" id="{8AB650A3-C5D7-4E8A-A931-5776D2CD586E}"/>
              </a:ext>
            </a:extLst>
          </p:cNvPr>
          <p:cNvSpPr/>
          <p:nvPr/>
        </p:nvSpPr>
        <p:spPr bwMode="auto">
          <a:xfrm>
            <a:off x="11304000" y="446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hlinkClick r:id="rId36" action="ppaction://hlinksldjump"/>
            <a:extLst>
              <a:ext uri="{FF2B5EF4-FFF2-40B4-BE49-F238E27FC236}">
                <a16:creationId xmlns:a16="http://schemas.microsoft.com/office/drawing/2014/main" id="{30211329-6E7F-494A-BD51-EFF78D8A81CB}"/>
              </a:ext>
            </a:extLst>
          </p:cNvPr>
          <p:cNvSpPr/>
          <p:nvPr/>
        </p:nvSpPr>
        <p:spPr bwMode="auto">
          <a:xfrm>
            <a:off x="11304000" y="547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FFBA0450-59F1-45CD-BDD5-30D5F3A97642}"/>
              </a:ext>
            </a:extLst>
          </p:cNvPr>
          <p:cNvSpPr/>
          <p:nvPr/>
        </p:nvSpPr>
        <p:spPr bwMode="auto">
          <a:xfrm>
            <a:off x="384000" y="4062046"/>
            <a:ext cx="10536536" cy="1913953"/>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49EA0EDD-9DAD-4427-8F9C-48A09A8766CD}"/>
              </a:ext>
            </a:extLst>
          </p:cNvPr>
          <p:cNvSpPr txBox="1"/>
          <p:nvPr/>
        </p:nvSpPr>
        <p:spPr bwMode="auto">
          <a:xfrm>
            <a:off x="381986" y="4168753"/>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71" name="TextBox 70">
            <a:extLst>
              <a:ext uri="{FF2B5EF4-FFF2-40B4-BE49-F238E27FC236}">
                <a16:creationId xmlns:a16="http://schemas.microsoft.com/office/drawing/2014/main" id="{31317D33-D650-4E44-ACA9-43A0696F1C8C}"/>
              </a:ext>
            </a:extLst>
          </p:cNvPr>
          <p:cNvSpPr txBox="1"/>
          <p:nvPr/>
        </p:nvSpPr>
        <p:spPr bwMode="auto">
          <a:xfrm>
            <a:off x="381986" y="4643844"/>
            <a:ext cx="10250518" cy="1200329"/>
          </a:xfrm>
          <a:prstGeom prst="rect">
            <a:avLst/>
          </a:prstGeom>
          <a:noFill/>
        </p:spPr>
        <p:txBody>
          <a:bodyPr wrap="square" rtlCol="0">
            <a:spAutoFit/>
          </a:bodyPr>
          <a:lstStyle/>
          <a:p>
            <a:pPr algn="just"/>
            <a:r>
              <a:rPr lang="en-GB" dirty="0">
                <a:solidFill>
                  <a:schemeClr val="tx2"/>
                </a:solidFill>
              </a:rPr>
              <a:t>Fertilizers have enabled humanity to prosper, providing food to fuel the rapid population growth observed in the 20</a:t>
            </a:r>
            <a:r>
              <a:rPr lang="en-GB" baseline="30000" dirty="0">
                <a:solidFill>
                  <a:schemeClr val="tx2"/>
                </a:solidFill>
              </a:rPr>
              <a:t>th</a:t>
            </a:r>
            <a:r>
              <a:rPr lang="en-GB" dirty="0">
                <a:solidFill>
                  <a:schemeClr val="tx2"/>
                </a:solidFill>
              </a:rPr>
              <a:t> century into modern day. This has certainly prevented countless health issues related to malnutrition. This must be balanced against the consequences of eutrophication, characterised by the release of toxic compounds and loss of biodiversity.</a:t>
            </a:r>
          </a:p>
        </p:txBody>
      </p:sp>
      <p:sp>
        <p:nvSpPr>
          <p:cNvPr id="2" name="TextBox 1">
            <a:extLst>
              <a:ext uri="{FF2B5EF4-FFF2-40B4-BE49-F238E27FC236}">
                <a16:creationId xmlns:a16="http://schemas.microsoft.com/office/drawing/2014/main" id="{40F20D49-58F9-A5F5-86EB-2036B61E61B4}"/>
              </a:ext>
            </a:extLst>
          </p:cNvPr>
          <p:cNvSpPr txBox="1"/>
          <p:nvPr/>
        </p:nvSpPr>
        <p:spPr bwMode="auto">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3" name="Group 2">
            <a:extLst>
              <a:ext uri="{FF2B5EF4-FFF2-40B4-BE49-F238E27FC236}">
                <a16:creationId xmlns:a16="http://schemas.microsoft.com/office/drawing/2014/main" id="{E717A1BA-D800-C7D2-F077-6E2736F5695F}"/>
              </a:ext>
            </a:extLst>
          </p:cNvPr>
          <p:cNvGrpSpPr/>
          <p:nvPr/>
        </p:nvGrpSpPr>
        <p:grpSpPr>
          <a:xfrm>
            <a:off x="11121426" y="19961"/>
            <a:ext cx="869718" cy="456711"/>
            <a:chOff x="4727848" y="3282632"/>
            <a:chExt cx="4392488" cy="2306609"/>
          </a:xfrm>
        </p:grpSpPr>
        <p:pic>
          <p:nvPicPr>
            <p:cNvPr id="55" name="Picture 54">
              <a:extLst>
                <a:ext uri="{FF2B5EF4-FFF2-40B4-BE49-F238E27FC236}">
                  <a16:creationId xmlns:a16="http://schemas.microsoft.com/office/drawing/2014/main" id="{CE08E55E-DE5D-0AFC-6C9B-393D19FC72FA}"/>
                </a:ext>
              </a:extLst>
            </p:cNvPr>
            <p:cNvPicPr>
              <a:picLocks noChangeAspect="1"/>
            </p:cNvPicPr>
            <p:nvPr/>
          </p:nvPicPr>
          <p:blipFill rotWithShape="1">
            <a:blip r:embed="rId37"/>
            <a:srcRect l="5380" t="51274" r="19066" b="2867"/>
            <a:stretch/>
          </p:blipFill>
          <p:spPr>
            <a:xfrm>
              <a:off x="4727848" y="3284984"/>
              <a:ext cx="4392488" cy="2304257"/>
            </a:xfrm>
            <a:prstGeom prst="rect">
              <a:avLst/>
            </a:prstGeom>
          </p:spPr>
        </p:pic>
        <p:sp>
          <p:nvSpPr>
            <p:cNvPr id="59" name="Oval 58">
              <a:extLst>
                <a:ext uri="{FF2B5EF4-FFF2-40B4-BE49-F238E27FC236}">
                  <a16:creationId xmlns:a16="http://schemas.microsoft.com/office/drawing/2014/main" id="{B01E432B-88A4-C42E-0AC2-04DF3B983A24}"/>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8" name="Rectangle 77">
            <a:hlinkClick r:id="rId38" action="ppaction://hlinksldjump"/>
            <a:extLst>
              <a:ext uri="{FF2B5EF4-FFF2-40B4-BE49-F238E27FC236}">
                <a16:creationId xmlns:a16="http://schemas.microsoft.com/office/drawing/2014/main" id="{113D7C98-D83E-225F-A5A4-800D0290A11E}"/>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08762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Text Placeholder 13">
            <a:extLst>
              <a:ext uri="{FF2B5EF4-FFF2-40B4-BE49-F238E27FC236}">
                <a16:creationId xmlns:a16="http://schemas.microsoft.com/office/drawing/2014/main" id="{7EA3EB3A-CD1E-41A3-931E-709F42C50178}"/>
              </a:ext>
            </a:extLst>
          </p:cNvPr>
          <p:cNvSpPr>
            <a:spLocks noGrp="1"/>
          </p:cNvSpPr>
          <p:nvPr>
            <p:ph type="body" sz="quarter" idx="10"/>
          </p:nvPr>
        </p:nvSpPr>
        <p:spPr bwMode="auto">
          <a:xfrm>
            <a:off x="357186" y="1454400"/>
            <a:ext cx="3098545" cy="1830584"/>
          </a:xfrm>
        </p:spPr>
        <p:txBody>
          <a:bodyPr/>
          <a:lstStyle/>
          <a:p>
            <a:pPr lvl="0" algn="just">
              <a:defRPr/>
            </a:pPr>
            <a:r>
              <a:rPr lang="en-GB" dirty="0"/>
              <a:t>Find pressure points in the diagram and click for more information.</a:t>
            </a:r>
          </a:p>
          <a:p>
            <a:pPr lvl="0" algn="just">
              <a:defRPr/>
            </a:pPr>
            <a:r>
              <a:rPr lang="en-GB" dirty="0"/>
              <a:t>There are 9 to find!</a:t>
            </a:r>
            <a:endParaRPr dirty="0"/>
          </a:p>
        </p:txBody>
      </p:sp>
      <p:sp>
        <p:nvSpPr>
          <p:cNvPr id="67" name="Isosceles Triangle 66">
            <a:extLst>
              <a:ext uri="{FF2B5EF4-FFF2-40B4-BE49-F238E27FC236}">
                <a16:creationId xmlns:a16="http://schemas.microsoft.com/office/drawing/2014/main" id="{9DC8E835-80BF-4D82-9B1B-0D5A17AA6AB1}"/>
              </a:ext>
            </a:extLst>
          </p:cNvPr>
          <p:cNvSpPr/>
          <p:nvPr/>
        </p:nvSpPr>
        <p:spPr>
          <a:xfrm rot="10211029">
            <a:off x="3090992" y="5400991"/>
            <a:ext cx="7144766" cy="1369569"/>
          </a:xfrm>
          <a:prstGeom prst="triangle">
            <a:avLst>
              <a:gd name="adj" fmla="val 42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030DA682-427D-441E-9C8D-1D2E0EA5298E}"/>
              </a:ext>
            </a:extLst>
          </p:cNvPr>
          <p:cNvGrpSpPr/>
          <p:nvPr/>
        </p:nvGrpSpPr>
        <p:grpSpPr>
          <a:xfrm>
            <a:off x="2437961" y="0"/>
            <a:ext cx="7817967" cy="6858000"/>
            <a:chOff x="512064" y="0"/>
            <a:chExt cx="7817967" cy="6858000"/>
          </a:xfrm>
        </p:grpSpPr>
        <p:sp>
          <p:nvSpPr>
            <p:cNvPr id="69" name="Rectangle 68">
              <a:extLst>
                <a:ext uri="{FF2B5EF4-FFF2-40B4-BE49-F238E27FC236}">
                  <a16:creationId xmlns:a16="http://schemas.microsoft.com/office/drawing/2014/main" id="{E15872AF-E02D-49C1-89F6-AE5E95DECC7C}"/>
                </a:ext>
              </a:extLst>
            </p:cNvPr>
            <p:cNvSpPr/>
            <p:nvPr/>
          </p:nvSpPr>
          <p:spPr>
            <a:xfrm>
              <a:off x="5203246" y="0"/>
              <a:ext cx="2900884" cy="4885506"/>
            </a:xfrm>
            <a:prstGeom prst="rect">
              <a:avLst/>
            </a:prstGeom>
            <a:gradFill>
              <a:gsLst>
                <a:gs pos="60194">
                  <a:schemeClr val="bg1"/>
                </a:gs>
                <a:gs pos="0">
                  <a:schemeClr val="accent1">
                    <a:lumMod val="45000"/>
                    <a:lumOff val="55000"/>
                  </a:schemeClr>
                </a:gs>
                <a:gs pos="31000">
                  <a:schemeClr val="tx2">
                    <a:lumMod val="10000"/>
                    <a:lumOff val="90000"/>
                  </a:schemeClr>
                </a:gs>
              </a:gsLst>
              <a:lin ang="3000000" scaled="0"/>
            </a:gradFill>
            <a:ln>
              <a:noFill/>
            </a:ln>
            <a:scene3d>
              <a:camera prst="orthographicFront">
                <a:rot lat="2280000" lon="78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BE4D912-8211-4470-997F-7D14ABB18A37}"/>
                </a:ext>
              </a:extLst>
            </p:cNvPr>
            <p:cNvSpPr/>
            <p:nvPr/>
          </p:nvSpPr>
          <p:spPr>
            <a:xfrm>
              <a:off x="512064" y="927655"/>
              <a:ext cx="5358384" cy="4198086"/>
            </a:xfrm>
            <a:prstGeom prst="rect">
              <a:avLst/>
            </a:prstGeom>
            <a:gradFill>
              <a:gsLst>
                <a:gs pos="15000">
                  <a:srgbClr val="80B9E0"/>
                </a:gs>
                <a:gs pos="50000">
                  <a:schemeClr val="tx2">
                    <a:lumMod val="10000"/>
                    <a:lumOff val="90000"/>
                  </a:schemeClr>
                </a:gs>
              </a:gsLst>
              <a:lin ang="5400000" scaled="0"/>
            </a:gradFill>
            <a:ln>
              <a:noFill/>
            </a:ln>
            <a:scene3d>
              <a:camera prst="orthographicFront">
                <a:rot lat="2280000" lon="19200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1" name="Group 70">
              <a:extLst>
                <a:ext uri="{FF2B5EF4-FFF2-40B4-BE49-F238E27FC236}">
                  <a16:creationId xmlns:a16="http://schemas.microsoft.com/office/drawing/2014/main" id="{949ABE6B-77AE-47C8-91F9-82A9C3845103}"/>
                </a:ext>
              </a:extLst>
            </p:cNvPr>
            <p:cNvGrpSpPr/>
            <p:nvPr/>
          </p:nvGrpSpPr>
          <p:grpSpPr>
            <a:xfrm>
              <a:off x="728835" y="1102500"/>
              <a:ext cx="7601196" cy="5755500"/>
              <a:chOff x="3252579" y="965832"/>
              <a:chExt cx="7601196" cy="5755500"/>
            </a:xfrm>
          </p:grpSpPr>
          <p:pic>
            <p:nvPicPr>
              <p:cNvPr id="72" name="Picture 71">
                <a:extLst>
                  <a:ext uri="{FF2B5EF4-FFF2-40B4-BE49-F238E27FC236}">
                    <a16:creationId xmlns:a16="http://schemas.microsoft.com/office/drawing/2014/main" id="{0E15530E-6C5D-4A64-B683-DC25FF9A5992}"/>
                  </a:ext>
                </a:extLst>
              </p:cNvPr>
              <p:cNvPicPr>
                <a:picLocks noChangeAspect="1"/>
              </p:cNvPicPr>
              <p:nvPr/>
            </p:nvPicPr>
            <p:blipFill>
              <a:blip r:embed="rId4"/>
              <a:srcRect l="3896" t="31445" r="17853"/>
              <a:stretch/>
            </p:blipFill>
            <p:spPr>
              <a:xfrm>
                <a:off x="3252579" y="965832"/>
                <a:ext cx="7601196" cy="5755500"/>
              </a:xfrm>
              <a:prstGeom prst="rect">
                <a:avLst/>
              </a:prstGeom>
            </p:spPr>
          </p:pic>
          <p:pic>
            <p:nvPicPr>
              <p:cNvPr id="73" name="Picture 72">
                <a:extLst>
                  <a:ext uri="{FF2B5EF4-FFF2-40B4-BE49-F238E27FC236}">
                    <a16:creationId xmlns:a16="http://schemas.microsoft.com/office/drawing/2014/main" id="{81E9E6A7-20D7-44D7-9A2F-167CE6BCF792}"/>
                  </a:ext>
                </a:extLst>
              </p:cNvPr>
              <p:cNvPicPr>
                <a:picLocks noChangeAspect="1"/>
              </p:cNvPicPr>
              <p:nvPr/>
            </p:nvPicPr>
            <p:blipFill>
              <a:blip r:embed="rId5"/>
              <a:stretch>
                <a:fillRect/>
              </a:stretch>
            </p:blipFill>
            <p:spPr>
              <a:xfrm>
                <a:off x="8137253" y="3953544"/>
                <a:ext cx="1091279" cy="560881"/>
              </a:xfrm>
              <a:prstGeom prst="rect">
                <a:avLst/>
              </a:prstGeom>
            </p:spPr>
          </p:pic>
          <p:pic>
            <p:nvPicPr>
              <p:cNvPr id="74" name="Picture 73">
                <a:extLst>
                  <a:ext uri="{FF2B5EF4-FFF2-40B4-BE49-F238E27FC236}">
                    <a16:creationId xmlns:a16="http://schemas.microsoft.com/office/drawing/2014/main" id="{95A9B243-11CA-44C9-AC1C-3B17BC71085B}"/>
                  </a:ext>
                </a:extLst>
              </p:cNvPr>
              <p:cNvPicPr>
                <a:picLocks noChangeAspect="1"/>
              </p:cNvPicPr>
              <p:nvPr/>
            </p:nvPicPr>
            <p:blipFill>
              <a:blip r:embed="rId6"/>
              <a:stretch>
                <a:fillRect/>
              </a:stretch>
            </p:blipFill>
            <p:spPr>
              <a:xfrm>
                <a:off x="5424872" y="5404596"/>
                <a:ext cx="351826" cy="198370"/>
              </a:xfrm>
              <a:prstGeom prst="rect">
                <a:avLst/>
              </a:prstGeom>
            </p:spPr>
          </p:pic>
          <p:pic>
            <p:nvPicPr>
              <p:cNvPr id="75" name="Picture 74">
                <a:extLst>
                  <a:ext uri="{FF2B5EF4-FFF2-40B4-BE49-F238E27FC236}">
                    <a16:creationId xmlns:a16="http://schemas.microsoft.com/office/drawing/2014/main" id="{7A3884E9-1532-4D68-B85E-3B7602685B25}"/>
                  </a:ext>
                </a:extLst>
              </p:cNvPr>
              <p:cNvPicPr>
                <a:picLocks noChangeAspect="1"/>
              </p:cNvPicPr>
              <p:nvPr/>
            </p:nvPicPr>
            <p:blipFill>
              <a:blip r:embed="rId7"/>
              <a:stretch>
                <a:fillRect/>
              </a:stretch>
            </p:blipFill>
            <p:spPr>
              <a:xfrm>
                <a:off x="6415182" y="5768923"/>
                <a:ext cx="1072989" cy="420660"/>
              </a:xfrm>
              <a:prstGeom prst="rect">
                <a:avLst/>
              </a:prstGeom>
            </p:spPr>
          </p:pic>
          <p:pic>
            <p:nvPicPr>
              <p:cNvPr id="76" name="Picture 75">
                <a:extLst>
                  <a:ext uri="{FF2B5EF4-FFF2-40B4-BE49-F238E27FC236}">
                    <a16:creationId xmlns:a16="http://schemas.microsoft.com/office/drawing/2014/main" id="{01042BA5-3708-4BC1-97A3-57CD0F782DC8}"/>
                  </a:ext>
                </a:extLst>
              </p:cNvPr>
              <p:cNvPicPr>
                <a:picLocks noChangeAspect="1"/>
              </p:cNvPicPr>
              <p:nvPr/>
            </p:nvPicPr>
            <p:blipFill>
              <a:blip r:embed="rId8"/>
              <a:stretch>
                <a:fillRect/>
              </a:stretch>
            </p:blipFill>
            <p:spPr>
              <a:xfrm>
                <a:off x="4779765" y="5580292"/>
                <a:ext cx="414564" cy="286537"/>
              </a:xfrm>
              <a:prstGeom prst="rect">
                <a:avLst/>
              </a:prstGeom>
            </p:spPr>
          </p:pic>
        </p:grpSp>
      </p:grpSp>
      <p:pic>
        <p:nvPicPr>
          <p:cNvPr id="77" name="Picture 76">
            <a:extLst>
              <a:ext uri="{FF2B5EF4-FFF2-40B4-BE49-F238E27FC236}">
                <a16:creationId xmlns:a16="http://schemas.microsoft.com/office/drawing/2014/main" id="{BC22B894-1811-436B-8B3D-3B8EE64D94FB}"/>
              </a:ext>
            </a:extLst>
          </p:cNvPr>
          <p:cNvPicPr>
            <a:picLocks noChangeAspect="1"/>
          </p:cNvPicPr>
          <p:nvPr/>
        </p:nvPicPr>
        <p:blipFill>
          <a:blip r:embed="rId9"/>
          <a:stretch>
            <a:fillRect/>
          </a:stretch>
        </p:blipFill>
        <p:spPr>
          <a:xfrm>
            <a:off x="5270716" y="3307528"/>
            <a:ext cx="1383912" cy="1066892"/>
          </a:xfrm>
          <a:prstGeom prst="rect">
            <a:avLst/>
          </a:prstGeom>
        </p:spPr>
      </p:pic>
      <p:pic>
        <p:nvPicPr>
          <p:cNvPr id="78" name="Picture 77">
            <a:extLst>
              <a:ext uri="{FF2B5EF4-FFF2-40B4-BE49-F238E27FC236}">
                <a16:creationId xmlns:a16="http://schemas.microsoft.com/office/drawing/2014/main" id="{38465D66-113D-4FD4-9E96-E1378525C5AC}"/>
              </a:ext>
            </a:extLst>
          </p:cNvPr>
          <p:cNvPicPr>
            <a:picLocks noChangeAspect="1"/>
          </p:cNvPicPr>
          <p:nvPr/>
        </p:nvPicPr>
        <p:blipFill>
          <a:blip r:embed="rId10"/>
          <a:stretch>
            <a:fillRect/>
          </a:stretch>
        </p:blipFill>
        <p:spPr>
          <a:xfrm>
            <a:off x="6051842" y="2788579"/>
            <a:ext cx="304826" cy="755970"/>
          </a:xfrm>
          <a:prstGeom prst="rect">
            <a:avLst/>
          </a:prstGeom>
        </p:spPr>
      </p:pic>
      <p:pic>
        <p:nvPicPr>
          <p:cNvPr id="79" name="Picture 78">
            <a:extLst>
              <a:ext uri="{FF2B5EF4-FFF2-40B4-BE49-F238E27FC236}">
                <a16:creationId xmlns:a16="http://schemas.microsoft.com/office/drawing/2014/main" id="{F561ED91-54E9-4F93-8B59-ED38DCB02394}"/>
              </a:ext>
            </a:extLst>
          </p:cNvPr>
          <p:cNvPicPr>
            <a:picLocks noChangeAspect="1"/>
          </p:cNvPicPr>
          <p:nvPr/>
        </p:nvPicPr>
        <p:blipFill>
          <a:blip r:embed="rId11"/>
          <a:stretch>
            <a:fillRect/>
          </a:stretch>
        </p:blipFill>
        <p:spPr>
          <a:xfrm>
            <a:off x="3441970" y="2618055"/>
            <a:ext cx="568342" cy="519347"/>
          </a:xfrm>
          <a:prstGeom prst="rect">
            <a:avLst/>
          </a:prstGeom>
        </p:spPr>
      </p:pic>
      <p:pic>
        <p:nvPicPr>
          <p:cNvPr id="80" name="Picture 79">
            <a:extLst>
              <a:ext uri="{FF2B5EF4-FFF2-40B4-BE49-F238E27FC236}">
                <a16:creationId xmlns:a16="http://schemas.microsoft.com/office/drawing/2014/main" id="{CAA6A801-D765-45CA-9225-E5609EF22594}"/>
              </a:ext>
            </a:extLst>
          </p:cNvPr>
          <p:cNvPicPr>
            <a:picLocks noChangeAspect="1"/>
          </p:cNvPicPr>
          <p:nvPr/>
        </p:nvPicPr>
        <p:blipFill>
          <a:blip r:embed="rId12"/>
          <a:stretch>
            <a:fillRect/>
          </a:stretch>
        </p:blipFill>
        <p:spPr>
          <a:xfrm>
            <a:off x="3455731" y="5097656"/>
            <a:ext cx="853514" cy="457240"/>
          </a:xfrm>
          <a:prstGeom prst="rect">
            <a:avLst/>
          </a:prstGeom>
        </p:spPr>
      </p:pic>
      <p:grpSp>
        <p:nvGrpSpPr>
          <p:cNvPr id="81" name="Group 80">
            <a:extLst>
              <a:ext uri="{FF2B5EF4-FFF2-40B4-BE49-F238E27FC236}">
                <a16:creationId xmlns:a16="http://schemas.microsoft.com/office/drawing/2014/main" id="{73A32547-1DA2-4C99-A182-48ACD97354FC}"/>
              </a:ext>
            </a:extLst>
          </p:cNvPr>
          <p:cNvGrpSpPr/>
          <p:nvPr/>
        </p:nvGrpSpPr>
        <p:grpSpPr>
          <a:xfrm>
            <a:off x="8126136" y="803404"/>
            <a:ext cx="536565" cy="279951"/>
            <a:chOff x="1680744" y="4750499"/>
            <a:chExt cx="536565" cy="279951"/>
          </a:xfrm>
        </p:grpSpPr>
        <p:sp>
          <p:nvSpPr>
            <p:cNvPr id="82" name="Oval 81">
              <a:extLst>
                <a:ext uri="{FF2B5EF4-FFF2-40B4-BE49-F238E27FC236}">
                  <a16:creationId xmlns:a16="http://schemas.microsoft.com/office/drawing/2014/main" id="{6B53DEB2-3B00-4A01-996C-C0F2DEE6BD8C}"/>
                </a:ext>
              </a:extLst>
            </p:cNvPr>
            <p:cNvSpPr/>
            <p:nvPr/>
          </p:nvSpPr>
          <p:spPr>
            <a:xfrm>
              <a:off x="1886627" y="4750499"/>
              <a:ext cx="144000" cy="144000"/>
            </a:xfrm>
            <a:prstGeom prst="ellipse">
              <a:avLst/>
            </a:prstGeom>
            <a:gradFill flip="none" rotWithShape="1">
              <a:gsLst>
                <a:gs pos="99000">
                  <a:srgbClr val="B72769"/>
                </a:gs>
                <a:gs pos="15050">
                  <a:schemeClr val="bg1"/>
                </a:gs>
                <a:gs pos="5000">
                  <a:srgbClr val="F895E2"/>
                </a:gs>
                <a:gs pos="2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Rounded Corners 82">
              <a:extLst>
                <a:ext uri="{FF2B5EF4-FFF2-40B4-BE49-F238E27FC236}">
                  <a16:creationId xmlns:a16="http://schemas.microsoft.com/office/drawing/2014/main" id="{22051E88-B397-4064-91AD-C86B69A70A7D}"/>
                </a:ext>
              </a:extLst>
            </p:cNvPr>
            <p:cNvSpPr/>
            <p:nvPr/>
          </p:nvSpPr>
          <p:spPr>
            <a:xfrm rot="2331049">
              <a:off x="1955359" y="4858975"/>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A3854FB-E196-43A6-A898-C1722ED4C339}"/>
                </a:ext>
              </a:extLst>
            </p:cNvPr>
            <p:cNvSpPr/>
            <p:nvPr/>
          </p:nvSpPr>
          <p:spPr>
            <a:xfrm>
              <a:off x="2073309" y="4886450"/>
              <a:ext cx="144000" cy="144000"/>
            </a:xfrm>
            <a:prstGeom prst="ellipse">
              <a:avLst/>
            </a:prstGeom>
            <a:gradFill flip="none" rotWithShape="1">
              <a:gsLst>
                <a:gs pos="99000">
                  <a:srgbClr val="B72769"/>
                </a:gs>
                <a:gs pos="5000">
                  <a:srgbClr val="F895E2"/>
                </a:gs>
                <a:gs pos="35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6153F545-510C-4DF6-9AF9-E321A9D04DCE}"/>
                </a:ext>
              </a:extLst>
            </p:cNvPr>
            <p:cNvSpPr/>
            <p:nvPr/>
          </p:nvSpPr>
          <p:spPr>
            <a:xfrm rot="19983477">
              <a:off x="1726726" y="4841423"/>
              <a:ext cx="216000" cy="72000"/>
            </a:xfrm>
            <a:prstGeom prst="roundRect">
              <a:avLst>
                <a:gd name="adj" fmla="val 50000"/>
              </a:avLst>
            </a:prstGeom>
            <a:gradFill flip="none" rotWithShape="1">
              <a:gsLst>
                <a:gs pos="99000">
                  <a:srgbClr val="B72769"/>
                </a:gs>
                <a:gs pos="5000">
                  <a:srgbClr val="F895E2"/>
                </a:gs>
                <a:gs pos="35000">
                  <a:srgbClr val="F256BF"/>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9FBC909C-4037-44BC-918D-385EC0F77343}"/>
                </a:ext>
              </a:extLst>
            </p:cNvPr>
            <p:cNvSpPr/>
            <p:nvPr/>
          </p:nvSpPr>
          <p:spPr>
            <a:xfrm>
              <a:off x="1680744" y="4846759"/>
              <a:ext cx="144000" cy="144000"/>
            </a:xfrm>
            <a:prstGeom prst="ellipse">
              <a:avLst/>
            </a:prstGeom>
            <a:gradFill flip="none" rotWithShape="1">
              <a:gsLst>
                <a:gs pos="99000">
                  <a:srgbClr val="B72769"/>
                </a:gs>
                <a:gs pos="17000">
                  <a:schemeClr val="bg1"/>
                </a:gs>
                <a:gs pos="10000">
                  <a:srgbClr val="F895E2"/>
                </a:gs>
                <a:gs pos="32000">
                  <a:srgbClr val="F256BF"/>
                </a:gs>
              </a:gsLst>
              <a:path path="circle">
                <a:fillToRect r="100000" b="100000"/>
              </a:path>
              <a:tileRect l="-100000" t="-10000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072FB99A-F376-4044-BCD3-412634DFC3F3}"/>
              </a:ext>
            </a:extLst>
          </p:cNvPr>
          <p:cNvSpPr>
            <a:spLocks noGrp="1"/>
          </p:cNvSpPr>
          <p:nvPr>
            <p:ph type="title"/>
          </p:nvPr>
        </p:nvSpPr>
        <p:spPr/>
        <p:txBody>
          <a:bodyPr/>
          <a:lstStyle/>
          <a:p>
            <a:r>
              <a:rPr lang="en-GB" dirty="0"/>
              <a:t>Connected Earth-systems</a:t>
            </a:r>
          </a:p>
        </p:txBody>
      </p:sp>
      <p:sp>
        <p:nvSpPr>
          <p:cNvPr id="87" name="Oval 86">
            <a:extLst>
              <a:ext uri="{FF2B5EF4-FFF2-40B4-BE49-F238E27FC236}">
                <a16:creationId xmlns:a16="http://schemas.microsoft.com/office/drawing/2014/main" id="{B3784473-FF57-4C6D-AA72-1F821596F5A6}"/>
              </a:ext>
            </a:extLst>
          </p:cNvPr>
          <p:cNvSpPr/>
          <p:nvPr/>
        </p:nvSpPr>
        <p:spPr>
          <a:xfrm rot="20363178">
            <a:off x="3442882" y="5165203"/>
            <a:ext cx="879212" cy="299978"/>
          </a:xfrm>
          <a:prstGeom prst="ellipse">
            <a:avLst/>
          </a:prstGeom>
          <a:solidFill>
            <a:srgbClr val="7BCCE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37E7B9A3-32C3-47A2-84EA-A8A6B2022819}"/>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56" name="Group 55">
            <a:extLst>
              <a:ext uri="{FF2B5EF4-FFF2-40B4-BE49-F238E27FC236}">
                <a16:creationId xmlns:a16="http://schemas.microsoft.com/office/drawing/2014/main" id="{89460263-1FA2-49A5-81CD-1E0289B70ADF}"/>
              </a:ext>
            </a:extLst>
          </p:cNvPr>
          <p:cNvGrpSpPr/>
          <p:nvPr/>
        </p:nvGrpSpPr>
        <p:grpSpPr>
          <a:xfrm>
            <a:off x="11298775" y="2448000"/>
            <a:ext cx="520037" cy="539885"/>
            <a:chOff x="11539963" y="2448000"/>
            <a:chExt cx="520037" cy="539885"/>
          </a:xfrm>
        </p:grpSpPr>
        <p:sp>
          <p:nvSpPr>
            <p:cNvPr id="57" name="Rectangle 56">
              <a:extLst>
                <a:ext uri="{FF2B5EF4-FFF2-40B4-BE49-F238E27FC236}">
                  <a16:creationId xmlns:a16="http://schemas.microsoft.com/office/drawing/2014/main" id="{B3517C73-2689-410C-9CD7-77D7DD012090}"/>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9" name="Graphic 58" descr="Cloud with solid fill">
              <a:extLst>
                <a:ext uri="{FF2B5EF4-FFF2-40B4-BE49-F238E27FC236}">
                  <a16:creationId xmlns:a16="http://schemas.microsoft.com/office/drawing/2014/main" id="{1F3A88AA-E7A3-4833-817A-61B696C6144D}"/>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1" t="15731" r="-1"/>
            <a:stretch/>
          </p:blipFill>
          <p:spPr>
            <a:xfrm flipH="1">
              <a:off x="11649303" y="2454460"/>
              <a:ext cx="376509" cy="317280"/>
            </a:xfrm>
            <a:prstGeom prst="rect">
              <a:avLst/>
            </a:prstGeom>
          </p:spPr>
        </p:pic>
        <p:pic>
          <p:nvPicPr>
            <p:cNvPr id="60" name="Graphic 59" descr="Factory with solid fill">
              <a:extLst>
                <a:ext uri="{FF2B5EF4-FFF2-40B4-BE49-F238E27FC236}">
                  <a16:creationId xmlns:a16="http://schemas.microsoft.com/office/drawing/2014/main" id="{AE90FC0D-5CB0-40A8-BA93-B71FB925D62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539963" y="2599200"/>
              <a:ext cx="388685" cy="388685"/>
            </a:xfrm>
            <a:prstGeom prst="rect">
              <a:avLst/>
            </a:prstGeom>
          </p:spPr>
        </p:pic>
      </p:grpSp>
      <p:grpSp>
        <p:nvGrpSpPr>
          <p:cNvPr id="61" name="Group 60">
            <a:extLst>
              <a:ext uri="{FF2B5EF4-FFF2-40B4-BE49-F238E27FC236}">
                <a16:creationId xmlns:a16="http://schemas.microsoft.com/office/drawing/2014/main" id="{BACC1DBF-8CBA-486B-8B8E-767F45460132}"/>
              </a:ext>
            </a:extLst>
          </p:cNvPr>
          <p:cNvGrpSpPr/>
          <p:nvPr/>
        </p:nvGrpSpPr>
        <p:grpSpPr>
          <a:xfrm>
            <a:off x="11314812" y="1440000"/>
            <a:ext cx="504000" cy="504000"/>
            <a:chOff x="11556000" y="1440000"/>
            <a:chExt cx="504000" cy="504000"/>
          </a:xfrm>
        </p:grpSpPr>
        <p:sp>
          <p:nvSpPr>
            <p:cNvPr id="62" name="Rectangle 61">
              <a:extLst>
                <a:ext uri="{FF2B5EF4-FFF2-40B4-BE49-F238E27FC236}">
                  <a16:creationId xmlns:a16="http://schemas.microsoft.com/office/drawing/2014/main" id="{474906BE-AD53-465F-85F3-30BB6732984E}"/>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63" name="Graphic 62" descr="High temperature outline">
              <a:extLst>
                <a:ext uri="{FF2B5EF4-FFF2-40B4-BE49-F238E27FC236}">
                  <a16:creationId xmlns:a16="http://schemas.microsoft.com/office/drawing/2014/main" id="{A5A033CE-9115-4374-8199-97E4284581B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581200" y="1474011"/>
              <a:ext cx="451927" cy="451927"/>
            </a:xfrm>
            <a:prstGeom prst="rect">
              <a:avLst/>
            </a:prstGeom>
          </p:spPr>
        </p:pic>
      </p:grpSp>
      <p:grpSp>
        <p:nvGrpSpPr>
          <p:cNvPr id="89" name="Group 88">
            <a:extLst>
              <a:ext uri="{FF2B5EF4-FFF2-40B4-BE49-F238E27FC236}">
                <a16:creationId xmlns:a16="http://schemas.microsoft.com/office/drawing/2014/main" id="{E14CD659-D497-4080-AD90-3414251C9A13}"/>
              </a:ext>
            </a:extLst>
          </p:cNvPr>
          <p:cNvGrpSpPr/>
          <p:nvPr/>
        </p:nvGrpSpPr>
        <p:grpSpPr>
          <a:xfrm>
            <a:off x="11297188" y="3960000"/>
            <a:ext cx="523638" cy="523638"/>
            <a:chOff x="11538376" y="3960000"/>
            <a:chExt cx="523638" cy="523638"/>
          </a:xfrm>
        </p:grpSpPr>
        <p:sp>
          <p:nvSpPr>
            <p:cNvPr id="90" name="Rectangle 89">
              <a:extLst>
                <a:ext uri="{FF2B5EF4-FFF2-40B4-BE49-F238E27FC236}">
                  <a16:creationId xmlns:a16="http://schemas.microsoft.com/office/drawing/2014/main" id="{198327EC-1516-4670-8C47-D47EF30615A8}"/>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1" name="Graphic 90" descr="Watering pot with solid fill">
              <a:extLst>
                <a:ext uri="{FF2B5EF4-FFF2-40B4-BE49-F238E27FC236}">
                  <a16:creationId xmlns:a16="http://schemas.microsoft.com/office/drawing/2014/main" id="{8D75D653-14A6-422D-9D36-36B15C8472B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bwMode="auto">
            <a:xfrm>
              <a:off x="11538376" y="3960000"/>
              <a:ext cx="523638" cy="523638"/>
            </a:xfrm>
            <a:prstGeom prst="rect">
              <a:avLst/>
            </a:prstGeom>
          </p:spPr>
        </p:pic>
      </p:grpSp>
      <p:grpSp>
        <p:nvGrpSpPr>
          <p:cNvPr id="92" name="Group 91">
            <a:extLst>
              <a:ext uri="{FF2B5EF4-FFF2-40B4-BE49-F238E27FC236}">
                <a16:creationId xmlns:a16="http://schemas.microsoft.com/office/drawing/2014/main" id="{7419D5EE-83FA-4D51-A7CA-E0BA57034B10}"/>
              </a:ext>
            </a:extLst>
          </p:cNvPr>
          <p:cNvGrpSpPr/>
          <p:nvPr/>
        </p:nvGrpSpPr>
        <p:grpSpPr>
          <a:xfrm>
            <a:off x="11314812" y="1944000"/>
            <a:ext cx="504000" cy="512002"/>
            <a:chOff x="11556000" y="1944000"/>
            <a:chExt cx="504000" cy="512002"/>
          </a:xfrm>
        </p:grpSpPr>
        <p:sp>
          <p:nvSpPr>
            <p:cNvPr id="93" name="Rectangle 92">
              <a:extLst>
                <a:ext uri="{FF2B5EF4-FFF2-40B4-BE49-F238E27FC236}">
                  <a16:creationId xmlns:a16="http://schemas.microsoft.com/office/drawing/2014/main" id="{A803F139-9D58-4632-8E42-1825B6414413}"/>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id="{BA16A38E-4128-478D-8197-A645776F3438}"/>
                </a:ext>
              </a:extLst>
            </p:cNvPr>
            <p:cNvGrpSpPr/>
            <p:nvPr/>
          </p:nvGrpSpPr>
          <p:grpSpPr>
            <a:xfrm>
              <a:off x="11620157" y="1961546"/>
              <a:ext cx="353115" cy="494456"/>
              <a:chOff x="11647541" y="2425234"/>
              <a:chExt cx="353115" cy="494456"/>
            </a:xfrm>
          </p:grpSpPr>
          <p:pic>
            <p:nvPicPr>
              <p:cNvPr id="95" name="Graphic 94" descr="Graffiti Spray with solid fill">
                <a:extLst>
                  <a:ext uri="{FF2B5EF4-FFF2-40B4-BE49-F238E27FC236}">
                    <a16:creationId xmlns:a16="http://schemas.microsoft.com/office/drawing/2014/main" id="{9E16D86E-82EF-4329-A39D-EFA76052D7D3}"/>
                  </a:ext>
                </a:extLst>
              </p:cNvPr>
              <p:cNvPicPr>
                <a:picLocks noChangeAspect="1"/>
              </p:cNvPicPr>
              <p:nvPr/>
            </p:nvPicPr>
            <p:blipFill>
              <a:blip r:embed="rId21">
                <a:extLst>
                  <a:ext uri="{96DAC541-7B7A-43D3-8B79-37D633B846F1}">
                    <asvg:svgBlip xmlns:asvg="http://schemas.microsoft.com/office/drawing/2016/SVG/main" r:embed="rId22"/>
                  </a:ext>
                </a:extLst>
              </a:blip>
              <a:srcRect l="1" r="30556"/>
              <a:stretch/>
            </p:blipFill>
            <p:spPr>
              <a:xfrm>
                <a:off x="11647541" y="2425234"/>
                <a:ext cx="343368" cy="494456"/>
              </a:xfrm>
              <a:prstGeom prst="rect">
                <a:avLst/>
              </a:prstGeom>
            </p:spPr>
          </p:pic>
          <p:sp>
            <p:nvSpPr>
              <p:cNvPr id="99" name="Rectangle 98">
                <a:extLst>
                  <a:ext uri="{FF2B5EF4-FFF2-40B4-BE49-F238E27FC236}">
                    <a16:creationId xmlns:a16="http://schemas.microsoft.com/office/drawing/2014/main" id="{993ACC3B-A9EA-47AE-8EF4-BCD644E73D7A}"/>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0" name="Group 99">
            <a:extLst>
              <a:ext uri="{FF2B5EF4-FFF2-40B4-BE49-F238E27FC236}">
                <a16:creationId xmlns:a16="http://schemas.microsoft.com/office/drawing/2014/main" id="{E87F06F5-8C44-4AA9-A08D-934A9C7FDAED}"/>
              </a:ext>
            </a:extLst>
          </p:cNvPr>
          <p:cNvGrpSpPr/>
          <p:nvPr/>
        </p:nvGrpSpPr>
        <p:grpSpPr>
          <a:xfrm>
            <a:off x="11285911" y="4968000"/>
            <a:ext cx="557255" cy="509485"/>
            <a:chOff x="11527099" y="4968000"/>
            <a:chExt cx="557255" cy="509485"/>
          </a:xfrm>
        </p:grpSpPr>
        <p:sp>
          <p:nvSpPr>
            <p:cNvPr id="101" name="Rectangle 100">
              <a:extLst>
                <a:ext uri="{FF2B5EF4-FFF2-40B4-BE49-F238E27FC236}">
                  <a16:creationId xmlns:a16="http://schemas.microsoft.com/office/drawing/2014/main" id="{83E36775-EAC3-4688-A650-0CA1DBAEA0CA}"/>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02" name="Group 101">
              <a:extLst>
                <a:ext uri="{FF2B5EF4-FFF2-40B4-BE49-F238E27FC236}">
                  <a16:creationId xmlns:a16="http://schemas.microsoft.com/office/drawing/2014/main" id="{A5A35740-B96B-48A2-A3AF-5EDF6747A0AE}"/>
                </a:ext>
              </a:extLst>
            </p:cNvPr>
            <p:cNvGrpSpPr/>
            <p:nvPr/>
          </p:nvGrpSpPr>
          <p:grpSpPr>
            <a:xfrm>
              <a:off x="11527099" y="4971600"/>
              <a:ext cx="557255" cy="505885"/>
              <a:chOff x="11565208" y="2917737"/>
              <a:chExt cx="557255" cy="505885"/>
            </a:xfrm>
          </p:grpSpPr>
          <p:pic>
            <p:nvPicPr>
              <p:cNvPr id="103" name="Graphic 102" descr="Agriculture with solid fill">
                <a:extLst>
                  <a:ext uri="{FF2B5EF4-FFF2-40B4-BE49-F238E27FC236}">
                    <a16:creationId xmlns:a16="http://schemas.microsoft.com/office/drawing/2014/main" id="{29AA767C-9A25-46CE-945E-687492181ADB}"/>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t="29071"/>
              <a:stretch/>
            </p:blipFill>
            <p:spPr>
              <a:xfrm>
                <a:off x="11582164" y="2919285"/>
                <a:ext cx="540299" cy="383232"/>
              </a:xfrm>
              <a:prstGeom prst="rect">
                <a:avLst/>
              </a:prstGeom>
            </p:spPr>
          </p:pic>
          <p:pic>
            <p:nvPicPr>
              <p:cNvPr id="104" name="Graphic 103" descr="Waterfall scene with solid fill">
                <a:extLst>
                  <a:ext uri="{FF2B5EF4-FFF2-40B4-BE49-F238E27FC236}">
                    <a16:creationId xmlns:a16="http://schemas.microsoft.com/office/drawing/2014/main" id="{81F14C4E-1A9C-44A0-94B3-E45C179AAB38}"/>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t="69146" r="7899"/>
              <a:stretch/>
            </p:blipFill>
            <p:spPr>
              <a:xfrm>
                <a:off x="11565208" y="3245098"/>
                <a:ext cx="532901" cy="178524"/>
              </a:xfrm>
              <a:prstGeom prst="rect">
                <a:avLst/>
              </a:prstGeom>
            </p:spPr>
          </p:pic>
          <p:sp>
            <p:nvSpPr>
              <p:cNvPr id="105" name="Rectangle 104">
                <a:extLst>
                  <a:ext uri="{FF2B5EF4-FFF2-40B4-BE49-F238E27FC236}">
                    <a16:creationId xmlns:a16="http://schemas.microsoft.com/office/drawing/2014/main" id="{208331D8-0352-4C47-A362-7A7B7289CB8B}"/>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106" name="Graphic 105" descr="Farm scene with solid fill">
            <a:extLst>
              <a:ext uri="{FF2B5EF4-FFF2-40B4-BE49-F238E27FC236}">
                <a16:creationId xmlns:a16="http://schemas.microsoft.com/office/drawing/2014/main" id="{FB4D2508-E8E2-4B90-AAF1-E7467AC2497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bwMode="auto">
          <a:xfrm>
            <a:off x="11465594" y="4581128"/>
            <a:ext cx="368421" cy="368421"/>
          </a:xfrm>
          <a:prstGeom prst="rect">
            <a:avLst/>
          </a:prstGeom>
        </p:spPr>
      </p:pic>
      <p:sp>
        <p:nvSpPr>
          <p:cNvPr id="119" name="Oval 118">
            <a:extLst>
              <a:ext uri="{FF2B5EF4-FFF2-40B4-BE49-F238E27FC236}">
                <a16:creationId xmlns:a16="http://schemas.microsoft.com/office/drawing/2014/main" id="{7E0A691C-6A4F-4543-A8C5-33CA3E963B61}"/>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ight Triangle 119">
            <a:extLst>
              <a:ext uri="{FF2B5EF4-FFF2-40B4-BE49-F238E27FC236}">
                <a16:creationId xmlns:a16="http://schemas.microsoft.com/office/drawing/2014/main" id="{9C1D17B4-407F-4222-9459-5B6B932BB293}"/>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Isosceles Triangle 120">
            <a:extLst>
              <a:ext uri="{FF2B5EF4-FFF2-40B4-BE49-F238E27FC236}">
                <a16:creationId xmlns:a16="http://schemas.microsoft.com/office/drawing/2014/main" id="{D4D1F9FC-5293-4006-A1F9-63BD2305CBC7}"/>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FEDEE1C5-36CB-4313-8B3A-72BB5DBF65E7}"/>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Graphic 122" descr="Crops with solid fill">
            <a:extLst>
              <a:ext uri="{FF2B5EF4-FFF2-40B4-BE49-F238E27FC236}">
                <a16:creationId xmlns:a16="http://schemas.microsoft.com/office/drawing/2014/main" id="{5508CFA3-C9B8-4AB9-81F1-81E2BCF51A5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bwMode="auto">
          <a:xfrm>
            <a:off x="11312798" y="4693351"/>
            <a:ext cx="247817" cy="247817"/>
          </a:xfrm>
          <a:prstGeom prst="rect">
            <a:avLst/>
          </a:prstGeom>
        </p:spPr>
      </p:pic>
      <p:grpSp>
        <p:nvGrpSpPr>
          <p:cNvPr id="129" name="Group 128">
            <a:extLst>
              <a:ext uri="{FF2B5EF4-FFF2-40B4-BE49-F238E27FC236}">
                <a16:creationId xmlns:a16="http://schemas.microsoft.com/office/drawing/2014/main" id="{8E4F0406-2795-4F88-A496-16F27CC644A5}"/>
              </a:ext>
            </a:extLst>
          </p:cNvPr>
          <p:cNvGrpSpPr/>
          <p:nvPr/>
        </p:nvGrpSpPr>
        <p:grpSpPr>
          <a:xfrm>
            <a:off x="11298853" y="2952000"/>
            <a:ext cx="535917" cy="546163"/>
            <a:chOff x="11540041" y="2952000"/>
            <a:chExt cx="535917" cy="546163"/>
          </a:xfrm>
        </p:grpSpPr>
        <p:sp>
          <p:nvSpPr>
            <p:cNvPr id="130" name="Rectangle 129">
              <a:extLst>
                <a:ext uri="{FF2B5EF4-FFF2-40B4-BE49-F238E27FC236}">
                  <a16:creationId xmlns:a16="http://schemas.microsoft.com/office/drawing/2014/main" id="{1898E0B2-0658-4D15-8081-8A8C4C99B4C1}"/>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1" name="Graphic 130" descr="Antarctica with solid fill">
              <a:extLst>
                <a:ext uri="{FF2B5EF4-FFF2-40B4-BE49-F238E27FC236}">
                  <a16:creationId xmlns:a16="http://schemas.microsoft.com/office/drawing/2014/main" id="{242B5856-7443-4AF4-9BB3-66C66F78BBA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1540041" y="2962246"/>
              <a:ext cx="535917" cy="535917"/>
            </a:xfrm>
            <a:prstGeom prst="rect">
              <a:avLst/>
            </a:prstGeom>
          </p:spPr>
        </p:pic>
        <p:sp>
          <p:nvSpPr>
            <p:cNvPr id="132" name="Oval 131">
              <a:extLst>
                <a:ext uri="{FF2B5EF4-FFF2-40B4-BE49-F238E27FC236}">
                  <a16:creationId xmlns:a16="http://schemas.microsoft.com/office/drawing/2014/main" id="{DCA6B7FE-D464-4CF5-9389-FEA242A43DC8}"/>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a:extLst>
                <a:ext uri="{FF2B5EF4-FFF2-40B4-BE49-F238E27FC236}">
                  <a16:creationId xmlns:a16="http://schemas.microsoft.com/office/drawing/2014/main" id="{BE836600-10C3-4F3A-A73B-5ABB457A1AEF}"/>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134" name="Group 133">
            <a:extLst>
              <a:ext uri="{FF2B5EF4-FFF2-40B4-BE49-F238E27FC236}">
                <a16:creationId xmlns:a16="http://schemas.microsoft.com/office/drawing/2014/main" id="{5824D8C9-3F60-4253-AB26-A678609621EF}"/>
              </a:ext>
            </a:extLst>
          </p:cNvPr>
          <p:cNvGrpSpPr/>
          <p:nvPr/>
        </p:nvGrpSpPr>
        <p:grpSpPr>
          <a:xfrm>
            <a:off x="11280576" y="3456000"/>
            <a:ext cx="576346" cy="504000"/>
            <a:chOff x="11521764" y="3456000"/>
            <a:chExt cx="576346" cy="504000"/>
          </a:xfrm>
        </p:grpSpPr>
        <p:sp>
          <p:nvSpPr>
            <p:cNvPr id="135" name="Rectangle 134">
              <a:extLst>
                <a:ext uri="{FF2B5EF4-FFF2-40B4-BE49-F238E27FC236}">
                  <a16:creationId xmlns:a16="http://schemas.microsoft.com/office/drawing/2014/main" id="{AC83688E-3008-4AF1-8E99-5C7F1AE09212}"/>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6" name="Graphic 135" descr="Wave with solid fill">
              <a:extLst>
                <a:ext uri="{FF2B5EF4-FFF2-40B4-BE49-F238E27FC236}">
                  <a16:creationId xmlns:a16="http://schemas.microsoft.com/office/drawing/2014/main" id="{1472C56C-ADA3-4B03-ACDB-380151859D7A}"/>
                </a:ext>
              </a:extLst>
            </p:cNvPr>
            <p:cNvPicPr>
              <a:picLocks noChangeAspect="1"/>
            </p:cNvPicPr>
            <p:nvPr/>
          </p:nvPicPr>
          <p:blipFill rotWithShape="1">
            <a:blip r:embed="rId33">
              <a:extLst>
                <a:ext uri="{96DAC541-7B7A-43D3-8B79-37D633B846F1}">
                  <asvg:svgBlip xmlns:asvg="http://schemas.microsoft.com/office/drawing/2016/SVG/main" r:embed="rId34"/>
                </a:ext>
              </a:extLst>
            </a:blip>
            <a:srcRect b="15492"/>
            <a:stretch/>
          </p:blipFill>
          <p:spPr>
            <a:xfrm>
              <a:off x="11521764" y="3466800"/>
              <a:ext cx="576346" cy="487059"/>
            </a:xfrm>
            <a:prstGeom prst="rect">
              <a:avLst/>
            </a:prstGeom>
          </p:spPr>
        </p:pic>
        <p:sp>
          <p:nvSpPr>
            <p:cNvPr id="137" name="TextBox 136">
              <a:extLst>
                <a:ext uri="{FF2B5EF4-FFF2-40B4-BE49-F238E27FC236}">
                  <a16:creationId xmlns:a16="http://schemas.microsoft.com/office/drawing/2014/main" id="{07964EC5-0DEF-499F-B378-62B8152DF42A}"/>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138" name="Rectangle 137">
            <a:extLst>
              <a:ext uri="{FF2B5EF4-FFF2-40B4-BE49-F238E27FC236}">
                <a16:creationId xmlns:a16="http://schemas.microsoft.com/office/drawing/2014/main" id="{CF5B58C7-1CB8-4675-BCA2-32D8958A66C1}"/>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CD05E21B-0567-45DF-8BEA-E2AB28E9E55F}"/>
              </a:ext>
            </a:extLst>
          </p:cNvPr>
          <p:cNvSpPr/>
          <p:nvPr/>
        </p:nvSpPr>
        <p:spPr>
          <a:xfrm>
            <a:off x="11280577" y="1380515"/>
            <a:ext cx="576346" cy="422983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4" name="Group 63">
            <a:extLst>
              <a:ext uri="{FF2B5EF4-FFF2-40B4-BE49-F238E27FC236}">
                <a16:creationId xmlns:a16="http://schemas.microsoft.com/office/drawing/2014/main" id="{5BC04D60-C2A8-4299-9BAC-1411315F098C}"/>
              </a:ext>
            </a:extLst>
          </p:cNvPr>
          <p:cNvGrpSpPr/>
          <p:nvPr/>
        </p:nvGrpSpPr>
        <p:grpSpPr>
          <a:xfrm>
            <a:off x="11314812" y="5472000"/>
            <a:ext cx="504000" cy="525693"/>
            <a:chOff x="11556000" y="5472000"/>
            <a:chExt cx="504000" cy="525693"/>
          </a:xfrm>
        </p:grpSpPr>
        <p:sp>
          <p:nvSpPr>
            <p:cNvPr id="65" name="Rectangle 64">
              <a:extLst>
                <a:ext uri="{FF2B5EF4-FFF2-40B4-BE49-F238E27FC236}">
                  <a16:creationId xmlns:a16="http://schemas.microsoft.com/office/drawing/2014/main" id="{8D1947C8-404D-418D-9D25-9F9A991229DD}"/>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66" name="Graphic 65" descr="Sloth with solid fill">
              <a:extLst>
                <a:ext uri="{FF2B5EF4-FFF2-40B4-BE49-F238E27FC236}">
                  <a16:creationId xmlns:a16="http://schemas.microsoft.com/office/drawing/2014/main" id="{19623517-551A-46ED-B230-16364C5ED62E}"/>
                </a:ext>
              </a:extLst>
            </p:cNvPr>
            <p:cNvPicPr>
              <a:picLocks noChangeAspect="1"/>
            </p:cNvPicPr>
            <p:nvPr/>
          </p:nvPicPr>
          <p:blipFill rotWithShape="1">
            <a:blip r:embed="rId35">
              <a:extLst>
                <a:ext uri="{96DAC541-7B7A-43D3-8B79-37D633B846F1}">
                  <asvg:svgBlip xmlns:asvg="http://schemas.microsoft.com/office/drawing/2016/SVG/main" r:embed="rId36"/>
                </a:ext>
              </a:extLst>
            </a:blip>
            <a:srcRect r="5823"/>
            <a:stretch/>
          </p:blipFill>
          <p:spPr bwMode="auto">
            <a:xfrm>
              <a:off x="11565364" y="5476296"/>
              <a:ext cx="491038" cy="521397"/>
            </a:xfrm>
            <a:prstGeom prst="rect">
              <a:avLst/>
            </a:prstGeom>
          </p:spPr>
        </p:pic>
      </p:grpSp>
      <p:sp>
        <p:nvSpPr>
          <p:cNvPr id="3" name="Rectangle 2">
            <a:hlinkHover r:id="rId37" action="ppaction://hlinksldjump"/>
            <a:extLst>
              <a:ext uri="{FF2B5EF4-FFF2-40B4-BE49-F238E27FC236}">
                <a16:creationId xmlns:a16="http://schemas.microsoft.com/office/drawing/2014/main" id="{27C6B14C-A2B9-474C-9D17-665BCD7FC1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hlinkClick r:id="rId38" action="ppaction://hlinksldjump"/>
            <a:extLst>
              <a:ext uri="{FF2B5EF4-FFF2-40B4-BE49-F238E27FC236}">
                <a16:creationId xmlns:a16="http://schemas.microsoft.com/office/drawing/2014/main" id="{6DF6EDE9-2E9F-4684-B2FB-C1989A5A4658}"/>
              </a:ext>
            </a:extLst>
          </p:cNvPr>
          <p:cNvSpPr txBox="1"/>
          <p:nvPr/>
        </p:nvSpPr>
        <p:spPr>
          <a:xfrm>
            <a:off x="5210448" y="5459304"/>
            <a:ext cx="1287008" cy="323165"/>
          </a:xfrm>
          <a:prstGeom prst="rect">
            <a:avLst/>
          </a:prstGeom>
          <a:solidFill>
            <a:schemeClr val="bg1"/>
          </a:solidFill>
        </p:spPr>
        <p:txBody>
          <a:bodyPr wrap="square" rtlCol="0">
            <a:spAutoFit/>
          </a:bodyPr>
          <a:lstStyle/>
          <a:p>
            <a:r>
              <a:rPr lang="en-GB" sz="1500" dirty="0"/>
              <a:t>Biodiversity</a:t>
            </a:r>
          </a:p>
        </p:txBody>
      </p:sp>
      <p:pic>
        <p:nvPicPr>
          <p:cNvPr id="38" name="Graphic 37" descr="Magnifying glass with solid fill">
            <a:hlinkClick r:id="rId38" action="ppaction://hlinksldjump"/>
            <a:extLst>
              <a:ext uri="{FF2B5EF4-FFF2-40B4-BE49-F238E27FC236}">
                <a16:creationId xmlns:a16="http://schemas.microsoft.com/office/drawing/2014/main" id="{FFA8B8E3-61BC-4672-A738-4F57490A7775}"/>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4611749" y="5216886"/>
            <a:ext cx="900000" cy="900000"/>
          </a:xfrm>
          <a:prstGeom prst="rect">
            <a:avLst/>
          </a:prstGeom>
        </p:spPr>
      </p:pic>
      <p:sp>
        <p:nvSpPr>
          <p:cNvPr id="5" name="Oval 4">
            <a:hlinkClick r:id="rId38" action="ppaction://hlinksldjump"/>
            <a:extLst>
              <a:ext uri="{FF2B5EF4-FFF2-40B4-BE49-F238E27FC236}">
                <a16:creationId xmlns:a16="http://schemas.microsoft.com/office/drawing/2014/main" id="{E2163628-3643-E6B7-DFBF-A889E663C0D8}"/>
              </a:ext>
            </a:extLst>
          </p:cNvPr>
          <p:cNvSpPr/>
          <p:nvPr/>
        </p:nvSpPr>
        <p:spPr>
          <a:xfrm>
            <a:off x="4518728" y="5141148"/>
            <a:ext cx="928533" cy="928533"/>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75744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D1AD3-3A7A-EF61-4BD0-41E772AA3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C43E1-7AEA-507C-AE2E-3B6EF713F054}"/>
              </a:ext>
            </a:extLst>
          </p:cNvPr>
          <p:cNvSpPr>
            <a:spLocks noGrp="1"/>
          </p:cNvSpPr>
          <p:nvPr>
            <p:ph type="title"/>
          </p:nvPr>
        </p:nvSpPr>
        <p:spPr/>
        <p:txBody>
          <a:bodyPr/>
          <a:lstStyle/>
          <a:p>
            <a:r>
              <a:rPr lang="en-GB" dirty="0"/>
              <a:t>Sustainability frameworks</a:t>
            </a:r>
          </a:p>
        </p:txBody>
      </p:sp>
      <p:sp>
        <p:nvSpPr>
          <p:cNvPr id="3" name="Text Placeholder 2">
            <a:extLst>
              <a:ext uri="{FF2B5EF4-FFF2-40B4-BE49-F238E27FC236}">
                <a16:creationId xmlns:a16="http://schemas.microsoft.com/office/drawing/2014/main" id="{9B560AFC-B1A4-308B-1B84-6E5A2FF61A36}"/>
              </a:ext>
            </a:extLst>
          </p:cNvPr>
          <p:cNvSpPr>
            <a:spLocks noGrp="1"/>
          </p:cNvSpPr>
          <p:nvPr>
            <p:ph type="body" sz="quarter" idx="10"/>
          </p:nvPr>
        </p:nvSpPr>
        <p:spPr>
          <a:xfrm>
            <a:off x="5172548" y="1454400"/>
            <a:ext cx="6515476" cy="3630784"/>
          </a:xfrm>
        </p:spPr>
        <p:txBody>
          <a:bodyPr/>
          <a:lstStyle/>
          <a:p>
            <a:pPr algn="just"/>
            <a:r>
              <a:rPr lang="en-GB" dirty="0"/>
              <a:t>The contemporary interpretation of sustainability uses a three dimensional framework based on environmental, social, and economic factors.</a:t>
            </a:r>
          </a:p>
          <a:p>
            <a:pPr algn="just"/>
            <a:r>
              <a:rPr lang="en-GB" dirty="0"/>
              <a:t>This framework was first proposed as a ‘</a:t>
            </a:r>
            <a:r>
              <a:rPr lang="en-GB" b="1" dirty="0">
                <a:solidFill>
                  <a:schemeClr val="accent3"/>
                </a:solidFill>
              </a:rPr>
              <a:t>triple bottom line</a:t>
            </a:r>
            <a:r>
              <a:rPr lang="en-GB" dirty="0"/>
              <a:t>’ for responsible businesses. </a:t>
            </a:r>
          </a:p>
          <a:p>
            <a:pPr algn="just"/>
            <a:r>
              <a:rPr lang="en-GB" dirty="0"/>
              <a:t>The modern version often uses a triangle representation to broaden the concept beyond the business realm and into culture and policy.</a:t>
            </a:r>
          </a:p>
          <a:p>
            <a:pPr algn="just"/>
            <a:r>
              <a:rPr lang="en-GB" b="1" dirty="0"/>
              <a:t>Click on the diagram</a:t>
            </a:r>
            <a:r>
              <a:rPr lang="en-GB" dirty="0"/>
              <a:t> to explore the dimensions of sustainability.</a:t>
            </a:r>
          </a:p>
        </p:txBody>
      </p:sp>
      <p:sp>
        <p:nvSpPr>
          <p:cNvPr id="4" name="Isosceles Triangle 3">
            <a:hlinkClick r:id="rId4" action="ppaction://hlinksldjump"/>
            <a:extLst>
              <a:ext uri="{FF2B5EF4-FFF2-40B4-BE49-F238E27FC236}">
                <a16:creationId xmlns:a16="http://schemas.microsoft.com/office/drawing/2014/main" id="{5CFDE4C2-B172-849B-BBA4-07B705370462}"/>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EB4124D2-8591-348E-FA6B-1CEC007CB779}"/>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hlinkClick r:id="rId5" action="ppaction://hlinksldjump"/>
            <a:extLst>
              <a:ext uri="{FF2B5EF4-FFF2-40B4-BE49-F238E27FC236}">
                <a16:creationId xmlns:a16="http://schemas.microsoft.com/office/drawing/2014/main" id="{C60F9789-EFF4-3965-368E-3754421E2829}"/>
              </a:ext>
            </a:extLst>
          </p:cNvPr>
          <p:cNvSpPr>
            <a:spLocks noChangeAspect="1"/>
          </p:cNvSpPr>
          <p:nvPr/>
        </p:nvSpPr>
        <p:spPr>
          <a:xfrm>
            <a:off x="350272" y="3825264"/>
            <a:ext cx="2296800" cy="1980000"/>
          </a:xfrm>
          <a:prstGeom prst="triangle">
            <a:avLst/>
          </a:prstGeom>
          <a:gradFill>
            <a:gsLst>
              <a:gs pos="0">
                <a:schemeClr val="accent4">
                  <a:lumMod val="20000"/>
                  <a:lumOff val="80000"/>
                </a:schemeClr>
              </a:gs>
              <a:gs pos="65000">
                <a:schemeClr val="accent2"/>
              </a:gs>
              <a:gs pos="100000">
                <a:srgbClr val="60A899"/>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hlinkClick r:id="rId6" action="ppaction://hlinksldjump"/>
            <a:extLst>
              <a:ext uri="{FF2B5EF4-FFF2-40B4-BE49-F238E27FC236}">
                <a16:creationId xmlns:a16="http://schemas.microsoft.com/office/drawing/2014/main" id="{2EEC0A9D-1644-BF85-D69C-E2360D3CA7A3}"/>
              </a:ext>
            </a:extLst>
          </p:cNvPr>
          <p:cNvSpPr>
            <a:spLocks noChangeAspect="1"/>
          </p:cNvSpPr>
          <p:nvPr/>
        </p:nvSpPr>
        <p:spPr>
          <a:xfrm>
            <a:off x="2647072" y="3825264"/>
            <a:ext cx="2296800" cy="1980000"/>
          </a:xfrm>
          <a:prstGeom prst="triangle">
            <a:avLst/>
          </a:prstGeom>
          <a:gradFill>
            <a:gsLst>
              <a:gs pos="0">
                <a:schemeClr val="accent4">
                  <a:lumMod val="20000"/>
                  <a:lumOff val="80000"/>
                </a:schemeClr>
              </a:gs>
              <a:gs pos="65000">
                <a:schemeClr val="accent2"/>
              </a:gs>
              <a:gs pos="100000">
                <a:srgbClr val="60A899"/>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hlinkClick r:id="rId7" action="ppaction://hlinksldjump"/>
            <a:extLst>
              <a:ext uri="{FF2B5EF4-FFF2-40B4-BE49-F238E27FC236}">
                <a16:creationId xmlns:a16="http://schemas.microsoft.com/office/drawing/2014/main" id="{1414181C-DFF3-8341-9E49-B3721CD96279}"/>
              </a:ext>
            </a:extLst>
          </p:cNvPr>
          <p:cNvSpPr>
            <a:spLocks noChangeAspect="1"/>
          </p:cNvSpPr>
          <p:nvPr/>
        </p:nvSpPr>
        <p:spPr>
          <a:xfrm>
            <a:off x="1498672" y="1845264"/>
            <a:ext cx="2296800" cy="1980000"/>
          </a:xfrm>
          <a:prstGeom prst="triangle">
            <a:avLst/>
          </a:prstGeom>
          <a:gradFill>
            <a:gsLst>
              <a:gs pos="0">
                <a:schemeClr val="accent4">
                  <a:lumMod val="20000"/>
                  <a:lumOff val="80000"/>
                </a:schemeClr>
              </a:gs>
              <a:gs pos="65000">
                <a:schemeClr val="accent2"/>
              </a:gs>
              <a:gs pos="100000">
                <a:srgbClr val="60A899"/>
              </a:gs>
            </a:gsLst>
            <a:lin ang="162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
            <a:hlinkClick r:id="rId7" action="ppaction://hlinksldjump"/>
            <a:extLst>
              <a:ext uri="{FF2B5EF4-FFF2-40B4-BE49-F238E27FC236}">
                <a16:creationId xmlns:a16="http://schemas.microsoft.com/office/drawing/2014/main" id="{CB8314F3-DE5E-2B71-3E7E-28447368CBD9}"/>
              </a:ext>
            </a:extLst>
          </p:cNvPr>
          <p:cNvSpPr txBox="1">
            <a:spLocks/>
          </p:cNvSpPr>
          <p:nvPr/>
        </p:nvSpPr>
        <p:spPr bwMode="auto">
          <a:xfrm>
            <a:off x="1727349" y="3269792"/>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Environment</a:t>
            </a:r>
          </a:p>
        </p:txBody>
      </p:sp>
      <p:sp>
        <p:nvSpPr>
          <p:cNvPr id="10" name="Text Placeholder 2">
            <a:hlinkClick r:id="rId5" action="ppaction://hlinksldjump"/>
            <a:extLst>
              <a:ext uri="{FF2B5EF4-FFF2-40B4-BE49-F238E27FC236}">
                <a16:creationId xmlns:a16="http://schemas.microsoft.com/office/drawing/2014/main" id="{F08A28F8-91E4-03C3-ABB1-B041DDEBAEFB}"/>
              </a:ext>
            </a:extLst>
          </p:cNvPr>
          <p:cNvSpPr txBox="1">
            <a:spLocks/>
          </p:cNvSpPr>
          <p:nvPr/>
        </p:nvSpPr>
        <p:spPr bwMode="auto">
          <a:xfrm>
            <a:off x="578949" y="5223580"/>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Economy</a:t>
            </a:r>
          </a:p>
        </p:txBody>
      </p:sp>
      <p:sp>
        <p:nvSpPr>
          <p:cNvPr id="11" name="Text Placeholder 2">
            <a:hlinkClick r:id="rId6" action="ppaction://hlinksldjump"/>
            <a:extLst>
              <a:ext uri="{FF2B5EF4-FFF2-40B4-BE49-F238E27FC236}">
                <a16:creationId xmlns:a16="http://schemas.microsoft.com/office/drawing/2014/main" id="{B97515E2-AE81-CCD5-7629-3E88ACC909DE}"/>
              </a:ext>
            </a:extLst>
          </p:cNvPr>
          <p:cNvSpPr txBox="1">
            <a:spLocks/>
          </p:cNvSpPr>
          <p:nvPr/>
        </p:nvSpPr>
        <p:spPr bwMode="auto">
          <a:xfrm>
            <a:off x="2875749" y="5232341"/>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Society</a:t>
            </a:r>
          </a:p>
        </p:txBody>
      </p:sp>
      <p:sp>
        <p:nvSpPr>
          <p:cNvPr id="12" name="Text Placeholder 13">
            <a:extLst>
              <a:ext uri="{FF2B5EF4-FFF2-40B4-BE49-F238E27FC236}">
                <a16:creationId xmlns:a16="http://schemas.microsoft.com/office/drawing/2014/main" id="{BAAED686-F698-4FF8-8E1D-9136D50BE815}"/>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8">
                  <a:extLst>
                    <a:ext uri="{A12FA001-AC4F-418D-AE19-62706E023703}">
                      <ahyp:hlinkClr xmlns:ahyp="http://schemas.microsoft.com/office/drawing/2018/hyperlinkcolor" val="tx"/>
                    </a:ext>
                  </a:extLst>
                </a:hlinkClick>
              </a:rPr>
              <a:t>A conceptual review of the terms sustainable development and sustainability</a:t>
            </a:r>
            <a:endParaRPr lang="en-US" sz="1200" dirty="0">
              <a:solidFill>
                <a:schemeClr val="tx2"/>
              </a:solidFill>
            </a:endParaRPr>
          </a:p>
          <a:p>
            <a:pPr marL="0" indent="0">
              <a:spcBef>
                <a:spcPts val="0"/>
              </a:spcBef>
              <a:buNone/>
            </a:pPr>
            <a:r>
              <a:rPr lang="en-US" sz="1200" dirty="0">
                <a:solidFill>
                  <a:schemeClr val="tx2"/>
                </a:solidFill>
                <a:hlinkClick r:id="rId9">
                  <a:extLst>
                    <a:ext uri="{A12FA001-AC4F-418D-AE19-62706E023703}">
                      <ahyp:hlinkClr xmlns:ahyp="http://schemas.microsoft.com/office/drawing/2018/hyperlinkcolor" val="tx"/>
                    </a:ext>
                  </a:extLst>
                </a:hlinkClick>
              </a:rPr>
              <a:t>An overview of the triple bottom line and sustainability implementation</a:t>
            </a:r>
            <a:endParaRPr lang="en-US" sz="1200" dirty="0">
              <a:solidFill>
                <a:schemeClr val="tx2"/>
              </a:solidFill>
            </a:endParaRPr>
          </a:p>
        </p:txBody>
      </p:sp>
    </p:spTree>
    <p:custDataLst>
      <p:tags r:id="rId1"/>
    </p:custDataLst>
    <p:extLst>
      <p:ext uri="{BB962C8B-B14F-4D97-AF65-F5344CB8AC3E}">
        <p14:creationId xmlns:p14="http://schemas.microsoft.com/office/powerpoint/2010/main" val="2600865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FE4A4276-6D84-2B76-A246-48CBE41AA470}"/>
            </a:ext>
          </a:extLst>
        </p:cNvPr>
        <p:cNvGrpSpPr/>
        <p:nvPr/>
      </p:nvGrpSpPr>
      <p:grpSpPr bwMode="auto">
        <a:xfrm>
          <a:off x="0" y="0"/>
          <a:ext cx="0" cy="0"/>
          <a:chOff x="0" y="0"/>
          <a:chExt cx="0" cy="0"/>
        </a:xfrm>
      </p:grpSpPr>
      <p:sp>
        <p:nvSpPr>
          <p:cNvPr id="13" name="Title 12">
            <a:extLst>
              <a:ext uri="{FF2B5EF4-FFF2-40B4-BE49-F238E27FC236}">
                <a16:creationId xmlns:a16="http://schemas.microsoft.com/office/drawing/2014/main" id="{66D9ADCC-C819-5DB9-6929-A9E55E8ABAAC}"/>
              </a:ext>
            </a:extLst>
          </p:cNvPr>
          <p:cNvSpPr>
            <a:spLocks noGrp="1"/>
          </p:cNvSpPr>
          <p:nvPr>
            <p:ph type="title"/>
          </p:nvPr>
        </p:nvSpPr>
        <p:spPr bwMode="auto"/>
        <p:txBody>
          <a:bodyPr/>
          <a:lstStyle/>
          <a:p>
            <a:pPr>
              <a:defRPr/>
            </a:pPr>
            <a:r>
              <a:rPr lang="de-DE" dirty="0"/>
              <a:t>Biodiversity (biosphere integrity)</a:t>
            </a:r>
            <a:endParaRPr dirty="0"/>
          </a:p>
        </p:txBody>
      </p:sp>
      <p:sp>
        <p:nvSpPr>
          <p:cNvPr id="14" name="Text Placeholder 13">
            <a:extLst>
              <a:ext uri="{FF2B5EF4-FFF2-40B4-BE49-F238E27FC236}">
                <a16:creationId xmlns:a16="http://schemas.microsoft.com/office/drawing/2014/main" id="{D0C4EA0F-9144-5A39-A49D-02BA102ECC46}"/>
              </a:ext>
            </a:extLst>
          </p:cNvPr>
          <p:cNvSpPr>
            <a:spLocks noGrp="1"/>
          </p:cNvSpPr>
          <p:nvPr>
            <p:ph type="body" sz="quarter" idx="10"/>
          </p:nvPr>
        </p:nvSpPr>
        <p:spPr bwMode="auto">
          <a:xfrm>
            <a:off x="357188" y="1454401"/>
            <a:ext cx="10563348" cy="1974600"/>
          </a:xfrm>
        </p:spPr>
        <p:txBody>
          <a:bodyPr/>
          <a:lstStyle/>
          <a:p>
            <a:pPr lvl="0" algn="just">
              <a:defRPr/>
            </a:pPr>
            <a:r>
              <a:rPr lang="en-US" dirty="0"/>
              <a:t>Biosphere integrity describes the health and diversity of lifeforms. Biodiversity is a key attribute of biosphere intensity.</a:t>
            </a:r>
          </a:p>
          <a:p>
            <a:pPr lvl="0" algn="just">
              <a:defRPr/>
            </a:pPr>
            <a:r>
              <a:rPr lang="en-US" dirty="0"/>
              <a:t>The biosphere intensity Earth system is measured in two ways:</a:t>
            </a:r>
          </a:p>
          <a:p>
            <a:pPr lvl="1" algn="just">
              <a:defRPr/>
            </a:pPr>
            <a:r>
              <a:rPr lang="en-US" dirty="0"/>
              <a:t>Rate of species extinctions (e.g. loss of biodiversity), which currently far exceeds the planetary boundary.</a:t>
            </a:r>
          </a:p>
          <a:p>
            <a:pPr lvl="1" algn="just">
              <a:defRPr/>
            </a:pPr>
            <a:r>
              <a:rPr lang="en-US" dirty="0"/>
              <a:t>‘Functional integrity’, measured as the energy and material created in the biosphere. The planetary boundary refers to how much of the biosphere is co-opted for human use (</a:t>
            </a:r>
            <a:r>
              <a:rPr lang="en-US" i="1" dirty="0"/>
              <a:t>e.g. </a:t>
            </a:r>
            <a:r>
              <a:rPr lang="en-US" dirty="0"/>
              <a:t>grown for food, wood, </a:t>
            </a:r>
            <a:r>
              <a:rPr lang="en-US" i="1" dirty="0"/>
              <a:t>etc.</a:t>
            </a:r>
            <a:r>
              <a:rPr lang="en-US" dirty="0"/>
              <a:t>).</a:t>
            </a:r>
          </a:p>
          <a:p>
            <a:pPr lvl="1" algn="just">
              <a:defRPr/>
            </a:pPr>
            <a:endParaRPr lang="en-US" dirty="0"/>
          </a:p>
        </p:txBody>
      </p:sp>
      <p:sp>
        <p:nvSpPr>
          <p:cNvPr id="4" name="Text Placeholder 13">
            <a:extLst>
              <a:ext uri="{FF2B5EF4-FFF2-40B4-BE49-F238E27FC236}">
                <a16:creationId xmlns:a16="http://schemas.microsoft.com/office/drawing/2014/main" id="{5CE8D445-4316-4684-A230-A4A973A63802}"/>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https://www.stockholmresilience.org/research/planetary-boundaries.html</a:t>
            </a:r>
            <a:r>
              <a:rPr lang="en-US" sz="1200" dirty="0">
                <a:solidFill>
                  <a:schemeClr val="tx2"/>
                </a:solidFill>
              </a:rPr>
              <a:t> </a:t>
            </a:r>
          </a:p>
        </p:txBody>
      </p:sp>
      <p:sp>
        <p:nvSpPr>
          <p:cNvPr id="5" name="Rectangle 4">
            <a:extLst>
              <a:ext uri="{FF2B5EF4-FFF2-40B4-BE49-F238E27FC236}">
                <a16:creationId xmlns:a16="http://schemas.microsoft.com/office/drawing/2014/main" id="{3DB4FED9-97C3-4967-A8EB-803D1F74AE7E}"/>
              </a:ext>
            </a:extLst>
          </p:cNvPr>
          <p:cNvSpPr/>
          <p:nvPr/>
        </p:nvSpPr>
        <p:spPr bwMode="auto">
          <a:xfrm>
            <a:off x="11314812" y="4464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C284F14-173D-46F6-B11D-A1FD678836D2}"/>
              </a:ext>
            </a:extLst>
          </p:cNvPr>
          <p:cNvGrpSpPr/>
          <p:nvPr/>
        </p:nvGrpSpPr>
        <p:grpSpPr>
          <a:xfrm>
            <a:off x="11298775" y="2448000"/>
            <a:ext cx="520037" cy="539885"/>
            <a:chOff x="11539963" y="2448000"/>
            <a:chExt cx="520037" cy="539885"/>
          </a:xfrm>
        </p:grpSpPr>
        <p:sp>
          <p:nvSpPr>
            <p:cNvPr id="7" name="Rectangle 6">
              <a:extLst>
                <a:ext uri="{FF2B5EF4-FFF2-40B4-BE49-F238E27FC236}">
                  <a16:creationId xmlns:a16="http://schemas.microsoft.com/office/drawing/2014/main" id="{E4659CFF-17C0-46F1-ACDC-99B25F621876}"/>
                </a:ext>
              </a:extLst>
            </p:cNvPr>
            <p:cNvSpPr/>
            <p:nvPr/>
          </p:nvSpPr>
          <p:spPr bwMode="auto">
            <a:xfrm>
              <a:off x="11556000" y="2448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8" name="Graphic 7" descr="Cloud with solid fill">
              <a:extLst>
                <a:ext uri="{FF2B5EF4-FFF2-40B4-BE49-F238E27FC236}">
                  <a16:creationId xmlns:a16="http://schemas.microsoft.com/office/drawing/2014/main" id="{F516D4BB-FBFE-4005-9127-AE9F00ABD36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 t="15731" r="-1"/>
            <a:stretch/>
          </p:blipFill>
          <p:spPr>
            <a:xfrm flipH="1">
              <a:off x="11649303" y="2454460"/>
              <a:ext cx="376509" cy="317280"/>
            </a:xfrm>
            <a:prstGeom prst="rect">
              <a:avLst/>
            </a:prstGeom>
          </p:spPr>
        </p:pic>
        <p:pic>
          <p:nvPicPr>
            <p:cNvPr id="9" name="Graphic 8" descr="Factory with solid fill">
              <a:extLst>
                <a:ext uri="{FF2B5EF4-FFF2-40B4-BE49-F238E27FC236}">
                  <a16:creationId xmlns:a16="http://schemas.microsoft.com/office/drawing/2014/main" id="{7A263431-AF06-4BD6-B119-5106713327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39963" y="2599200"/>
              <a:ext cx="388685" cy="388685"/>
            </a:xfrm>
            <a:prstGeom prst="rect">
              <a:avLst/>
            </a:prstGeom>
          </p:spPr>
        </p:pic>
      </p:grpSp>
      <p:grpSp>
        <p:nvGrpSpPr>
          <p:cNvPr id="10" name="Group 9">
            <a:extLst>
              <a:ext uri="{FF2B5EF4-FFF2-40B4-BE49-F238E27FC236}">
                <a16:creationId xmlns:a16="http://schemas.microsoft.com/office/drawing/2014/main" id="{CF4B7C2A-AC54-4CA7-B5B7-4572A55F9AD7}"/>
              </a:ext>
            </a:extLst>
          </p:cNvPr>
          <p:cNvGrpSpPr/>
          <p:nvPr/>
        </p:nvGrpSpPr>
        <p:grpSpPr>
          <a:xfrm>
            <a:off x="11314812" y="1440000"/>
            <a:ext cx="504000" cy="504000"/>
            <a:chOff x="11556000" y="1440000"/>
            <a:chExt cx="504000" cy="504000"/>
          </a:xfrm>
        </p:grpSpPr>
        <p:sp>
          <p:nvSpPr>
            <p:cNvPr id="11" name="Rectangle 10">
              <a:extLst>
                <a:ext uri="{FF2B5EF4-FFF2-40B4-BE49-F238E27FC236}">
                  <a16:creationId xmlns:a16="http://schemas.microsoft.com/office/drawing/2014/main" id="{AD51F116-C579-4763-9B34-1326C7EA70C7}"/>
                </a:ext>
              </a:extLst>
            </p:cNvPr>
            <p:cNvSpPr/>
            <p:nvPr/>
          </p:nvSpPr>
          <p:spPr bwMode="auto">
            <a:xfrm>
              <a:off x="11556000" y="1440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Graphic 11" descr="High temperature outline">
              <a:extLst>
                <a:ext uri="{FF2B5EF4-FFF2-40B4-BE49-F238E27FC236}">
                  <a16:creationId xmlns:a16="http://schemas.microsoft.com/office/drawing/2014/main" id="{BE363E6A-1A7D-4998-9919-D2D9AE8B08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81200" y="1474011"/>
              <a:ext cx="451927" cy="451927"/>
            </a:xfrm>
            <a:prstGeom prst="rect">
              <a:avLst/>
            </a:prstGeom>
          </p:spPr>
        </p:pic>
      </p:grpSp>
      <p:grpSp>
        <p:nvGrpSpPr>
          <p:cNvPr id="15" name="Group 14">
            <a:extLst>
              <a:ext uri="{FF2B5EF4-FFF2-40B4-BE49-F238E27FC236}">
                <a16:creationId xmlns:a16="http://schemas.microsoft.com/office/drawing/2014/main" id="{A4F1F5DF-35F4-4042-9F69-5C3C5DF73B21}"/>
              </a:ext>
            </a:extLst>
          </p:cNvPr>
          <p:cNvGrpSpPr/>
          <p:nvPr/>
        </p:nvGrpSpPr>
        <p:grpSpPr>
          <a:xfrm>
            <a:off x="11314812" y="5472000"/>
            <a:ext cx="504000" cy="525693"/>
            <a:chOff x="11556000" y="5472000"/>
            <a:chExt cx="504000" cy="525693"/>
          </a:xfrm>
        </p:grpSpPr>
        <p:sp>
          <p:nvSpPr>
            <p:cNvPr id="16" name="Rectangle 15">
              <a:extLst>
                <a:ext uri="{FF2B5EF4-FFF2-40B4-BE49-F238E27FC236}">
                  <a16:creationId xmlns:a16="http://schemas.microsoft.com/office/drawing/2014/main" id="{81B79E6B-F6A7-4939-9526-3F2EDB89962B}"/>
                </a:ext>
              </a:extLst>
            </p:cNvPr>
            <p:cNvSpPr/>
            <p:nvPr/>
          </p:nvSpPr>
          <p:spPr bwMode="auto">
            <a:xfrm>
              <a:off x="11556000" y="5472000"/>
              <a:ext cx="504000" cy="504000"/>
            </a:xfrm>
            <a:prstGeom prst="rect">
              <a:avLst/>
            </a:prstGeom>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7" name="Graphic 16" descr="Sloth with solid fill">
              <a:extLst>
                <a:ext uri="{FF2B5EF4-FFF2-40B4-BE49-F238E27FC236}">
                  <a16:creationId xmlns:a16="http://schemas.microsoft.com/office/drawing/2014/main" id="{A628E320-286F-4D22-A205-BF26F90D0826}"/>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r="5823"/>
            <a:stretch/>
          </p:blipFill>
          <p:spPr bwMode="auto">
            <a:xfrm>
              <a:off x="11565364" y="5476296"/>
              <a:ext cx="491038" cy="521397"/>
            </a:xfrm>
            <a:prstGeom prst="rect">
              <a:avLst/>
            </a:prstGeom>
          </p:spPr>
        </p:pic>
      </p:grpSp>
      <p:grpSp>
        <p:nvGrpSpPr>
          <p:cNvPr id="18" name="Group 17">
            <a:extLst>
              <a:ext uri="{FF2B5EF4-FFF2-40B4-BE49-F238E27FC236}">
                <a16:creationId xmlns:a16="http://schemas.microsoft.com/office/drawing/2014/main" id="{271A8C45-1AFB-4025-8961-91AE4ADF0521}"/>
              </a:ext>
            </a:extLst>
          </p:cNvPr>
          <p:cNvGrpSpPr/>
          <p:nvPr/>
        </p:nvGrpSpPr>
        <p:grpSpPr>
          <a:xfrm>
            <a:off x="11297188" y="3960000"/>
            <a:ext cx="523638" cy="523638"/>
            <a:chOff x="11538376" y="3960000"/>
            <a:chExt cx="523638" cy="523638"/>
          </a:xfrm>
        </p:grpSpPr>
        <p:sp>
          <p:nvSpPr>
            <p:cNvPr id="19" name="Rectangle 18">
              <a:extLst>
                <a:ext uri="{FF2B5EF4-FFF2-40B4-BE49-F238E27FC236}">
                  <a16:creationId xmlns:a16="http://schemas.microsoft.com/office/drawing/2014/main" id="{77F3607C-0895-4864-82F7-B3ECC617CCD4}"/>
                </a:ext>
              </a:extLst>
            </p:cNvPr>
            <p:cNvSpPr/>
            <p:nvPr/>
          </p:nvSpPr>
          <p:spPr bwMode="auto">
            <a:xfrm>
              <a:off x="11556000" y="3960000"/>
              <a:ext cx="504000" cy="504000"/>
            </a:xfrm>
            <a:prstGeom prst="rect">
              <a:avLst/>
            </a:prstGeom>
            <a:solidFill>
              <a:srgbClr val="2B7A7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Watering pot with solid fill">
              <a:extLst>
                <a:ext uri="{FF2B5EF4-FFF2-40B4-BE49-F238E27FC236}">
                  <a16:creationId xmlns:a16="http://schemas.microsoft.com/office/drawing/2014/main" id="{3183DD58-BD67-4DEA-985A-C72FD1DD075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auto">
            <a:xfrm>
              <a:off x="11538376" y="3960000"/>
              <a:ext cx="523638" cy="523638"/>
            </a:xfrm>
            <a:prstGeom prst="rect">
              <a:avLst/>
            </a:prstGeom>
          </p:spPr>
        </p:pic>
      </p:grpSp>
      <p:grpSp>
        <p:nvGrpSpPr>
          <p:cNvPr id="21" name="Group 20">
            <a:extLst>
              <a:ext uri="{FF2B5EF4-FFF2-40B4-BE49-F238E27FC236}">
                <a16:creationId xmlns:a16="http://schemas.microsoft.com/office/drawing/2014/main" id="{D0366CB8-E6CF-4C61-B95C-CC4BC1C5DAB3}"/>
              </a:ext>
            </a:extLst>
          </p:cNvPr>
          <p:cNvGrpSpPr/>
          <p:nvPr/>
        </p:nvGrpSpPr>
        <p:grpSpPr>
          <a:xfrm>
            <a:off x="11314812" y="1944000"/>
            <a:ext cx="504000" cy="512002"/>
            <a:chOff x="11556000" y="1944000"/>
            <a:chExt cx="504000" cy="512002"/>
          </a:xfrm>
        </p:grpSpPr>
        <p:sp>
          <p:nvSpPr>
            <p:cNvPr id="22" name="Rectangle 21">
              <a:extLst>
                <a:ext uri="{FF2B5EF4-FFF2-40B4-BE49-F238E27FC236}">
                  <a16:creationId xmlns:a16="http://schemas.microsoft.com/office/drawing/2014/main" id="{68601C16-5802-4600-B4A6-E9E55D8352B9}"/>
                </a:ext>
              </a:extLst>
            </p:cNvPr>
            <p:cNvSpPr/>
            <p:nvPr/>
          </p:nvSpPr>
          <p:spPr bwMode="auto">
            <a:xfrm>
              <a:off x="11556000" y="1944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A4013386-5694-41B2-BBB3-DBCAB260B604}"/>
                </a:ext>
              </a:extLst>
            </p:cNvPr>
            <p:cNvGrpSpPr/>
            <p:nvPr/>
          </p:nvGrpSpPr>
          <p:grpSpPr>
            <a:xfrm>
              <a:off x="11620157" y="1961546"/>
              <a:ext cx="353115" cy="494456"/>
              <a:chOff x="11647541" y="2425234"/>
              <a:chExt cx="353115" cy="494456"/>
            </a:xfrm>
          </p:grpSpPr>
          <p:pic>
            <p:nvPicPr>
              <p:cNvPr id="24" name="Graphic 23" descr="Graffiti Spray with solid fill">
                <a:extLst>
                  <a:ext uri="{FF2B5EF4-FFF2-40B4-BE49-F238E27FC236}">
                    <a16:creationId xmlns:a16="http://schemas.microsoft.com/office/drawing/2014/main" id="{B485058D-CE4E-4066-9ED7-EFB7FC99BEA0}"/>
                  </a:ext>
                </a:extLst>
              </p:cNvPr>
              <p:cNvPicPr>
                <a:picLocks noChangeAspect="1"/>
              </p:cNvPicPr>
              <p:nvPr/>
            </p:nvPicPr>
            <p:blipFill>
              <a:blip r:embed="rId15">
                <a:extLst>
                  <a:ext uri="{96DAC541-7B7A-43D3-8B79-37D633B846F1}">
                    <asvg:svgBlip xmlns:asvg="http://schemas.microsoft.com/office/drawing/2016/SVG/main" r:embed="rId16"/>
                  </a:ext>
                </a:extLst>
              </a:blip>
              <a:srcRect l="1" r="30556"/>
              <a:stretch/>
            </p:blipFill>
            <p:spPr>
              <a:xfrm>
                <a:off x="11647541" y="2425234"/>
                <a:ext cx="343368" cy="494456"/>
              </a:xfrm>
              <a:prstGeom prst="rect">
                <a:avLst/>
              </a:prstGeom>
            </p:spPr>
          </p:pic>
          <p:sp>
            <p:nvSpPr>
              <p:cNvPr id="25" name="Rectangle 24">
                <a:extLst>
                  <a:ext uri="{FF2B5EF4-FFF2-40B4-BE49-F238E27FC236}">
                    <a16:creationId xmlns:a16="http://schemas.microsoft.com/office/drawing/2014/main" id="{87E27522-A15D-4065-A28E-3495FDE64C57}"/>
                  </a:ext>
                </a:extLst>
              </p:cNvPr>
              <p:cNvSpPr/>
              <p:nvPr/>
            </p:nvSpPr>
            <p:spPr>
              <a:xfrm>
                <a:off x="11860161" y="2636911"/>
                <a:ext cx="140495" cy="251803"/>
              </a:xfrm>
              <a:prstGeom prst="rect">
                <a:avLst/>
              </a:prstGeom>
              <a:solidFill>
                <a:srgbClr val="6AA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 name="Group 25">
            <a:extLst>
              <a:ext uri="{FF2B5EF4-FFF2-40B4-BE49-F238E27FC236}">
                <a16:creationId xmlns:a16="http://schemas.microsoft.com/office/drawing/2014/main" id="{31AF49CE-2863-4C60-8DE2-E00C7A36F37A}"/>
              </a:ext>
            </a:extLst>
          </p:cNvPr>
          <p:cNvGrpSpPr/>
          <p:nvPr/>
        </p:nvGrpSpPr>
        <p:grpSpPr>
          <a:xfrm>
            <a:off x="11285911" y="4968000"/>
            <a:ext cx="557255" cy="509485"/>
            <a:chOff x="11527099" y="4968000"/>
            <a:chExt cx="557255" cy="509485"/>
          </a:xfrm>
        </p:grpSpPr>
        <p:sp>
          <p:nvSpPr>
            <p:cNvPr id="27" name="Rectangle 26">
              <a:extLst>
                <a:ext uri="{FF2B5EF4-FFF2-40B4-BE49-F238E27FC236}">
                  <a16:creationId xmlns:a16="http://schemas.microsoft.com/office/drawing/2014/main" id="{341BBC44-484A-4580-94A6-BD710A37C2B0}"/>
                </a:ext>
              </a:extLst>
            </p:cNvPr>
            <p:cNvSpPr/>
            <p:nvPr/>
          </p:nvSpPr>
          <p:spPr bwMode="auto">
            <a:xfrm>
              <a:off x="11556000" y="4968000"/>
              <a:ext cx="504000" cy="504000"/>
            </a:xfrm>
            <a:prstGeom prst="rect">
              <a:avLst/>
            </a:prstGeom>
            <a:solidFill>
              <a:srgbClr val="6AAEA0"/>
            </a:solidFill>
            <a:ln w="63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5794D870-531F-475B-B426-D0EE06F950E0}"/>
                </a:ext>
              </a:extLst>
            </p:cNvPr>
            <p:cNvGrpSpPr/>
            <p:nvPr/>
          </p:nvGrpSpPr>
          <p:grpSpPr>
            <a:xfrm>
              <a:off x="11527099" y="4971600"/>
              <a:ext cx="557255" cy="505885"/>
              <a:chOff x="11565208" y="2917737"/>
              <a:chExt cx="557255" cy="505885"/>
            </a:xfrm>
          </p:grpSpPr>
          <p:pic>
            <p:nvPicPr>
              <p:cNvPr id="29" name="Graphic 28" descr="Agriculture with solid fill">
                <a:extLst>
                  <a:ext uri="{FF2B5EF4-FFF2-40B4-BE49-F238E27FC236}">
                    <a16:creationId xmlns:a16="http://schemas.microsoft.com/office/drawing/2014/main" id="{85266442-91A9-4904-9B09-2618D4A96702}"/>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t="29071"/>
              <a:stretch/>
            </p:blipFill>
            <p:spPr>
              <a:xfrm>
                <a:off x="11582164" y="2919285"/>
                <a:ext cx="540299" cy="383232"/>
              </a:xfrm>
              <a:prstGeom prst="rect">
                <a:avLst/>
              </a:prstGeom>
            </p:spPr>
          </p:pic>
          <p:pic>
            <p:nvPicPr>
              <p:cNvPr id="30" name="Graphic 29" descr="Waterfall scene with solid fill">
                <a:extLst>
                  <a:ext uri="{FF2B5EF4-FFF2-40B4-BE49-F238E27FC236}">
                    <a16:creationId xmlns:a16="http://schemas.microsoft.com/office/drawing/2014/main" id="{2B4AC13E-4241-4E66-97DD-B32616206C79}"/>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t="69146" r="7899"/>
              <a:stretch/>
            </p:blipFill>
            <p:spPr>
              <a:xfrm>
                <a:off x="11565208" y="3245098"/>
                <a:ext cx="532901" cy="178524"/>
              </a:xfrm>
              <a:prstGeom prst="rect">
                <a:avLst/>
              </a:prstGeom>
            </p:spPr>
          </p:pic>
          <p:sp>
            <p:nvSpPr>
              <p:cNvPr id="31" name="Rectangle 30">
                <a:extLst>
                  <a:ext uri="{FF2B5EF4-FFF2-40B4-BE49-F238E27FC236}">
                    <a16:creationId xmlns:a16="http://schemas.microsoft.com/office/drawing/2014/main" id="{23F214A3-E5FA-41F9-A958-4106DD0CFB17}"/>
                  </a:ext>
                </a:extLst>
              </p:cNvPr>
              <p:cNvSpPr/>
              <p:nvPr/>
            </p:nvSpPr>
            <p:spPr bwMode="auto">
              <a:xfrm>
                <a:off x="11784406" y="2917737"/>
                <a:ext cx="144241" cy="85751"/>
              </a:xfrm>
              <a:prstGeom prst="rect">
                <a:avLst/>
              </a:prstGeom>
              <a:solidFill>
                <a:srgbClr val="6AAEA0"/>
              </a:solidFill>
              <a:ln w="63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pic>
        <p:nvPicPr>
          <p:cNvPr id="32" name="Graphic 31" descr="Farm scene with solid fill">
            <a:extLst>
              <a:ext uri="{FF2B5EF4-FFF2-40B4-BE49-F238E27FC236}">
                <a16:creationId xmlns:a16="http://schemas.microsoft.com/office/drawing/2014/main" id="{CEBAF938-9B26-46A2-9850-4C5B9AE20AF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bwMode="auto">
          <a:xfrm>
            <a:off x="11465594" y="4581128"/>
            <a:ext cx="368421" cy="368421"/>
          </a:xfrm>
          <a:prstGeom prst="rect">
            <a:avLst/>
          </a:prstGeom>
        </p:spPr>
      </p:pic>
      <p:sp>
        <p:nvSpPr>
          <p:cNvPr id="33" name="Oval 32">
            <a:extLst>
              <a:ext uri="{FF2B5EF4-FFF2-40B4-BE49-F238E27FC236}">
                <a16:creationId xmlns:a16="http://schemas.microsoft.com/office/drawing/2014/main" id="{1B94CCED-4C76-49B1-8CC0-6C1A8278F04E}"/>
              </a:ext>
            </a:extLst>
          </p:cNvPr>
          <p:cNvSpPr/>
          <p:nvPr/>
        </p:nvSpPr>
        <p:spPr bwMode="auto">
          <a:xfrm>
            <a:off x="11481403" y="4764928"/>
            <a:ext cx="117067" cy="96953"/>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ight Triangle 33">
            <a:extLst>
              <a:ext uri="{FF2B5EF4-FFF2-40B4-BE49-F238E27FC236}">
                <a16:creationId xmlns:a16="http://schemas.microsoft.com/office/drawing/2014/main" id="{942E3D55-5F34-4BAB-8CFA-3B45E02C49BE}"/>
              </a:ext>
            </a:extLst>
          </p:cNvPr>
          <p:cNvSpPr/>
          <p:nvPr/>
        </p:nvSpPr>
        <p:spPr bwMode="auto">
          <a:xfrm>
            <a:off x="11481404" y="4770372"/>
            <a:ext cx="65364" cy="91922"/>
          </a:xfrm>
          <a:prstGeom prst="rtTriangl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1B7D24E4-F8D8-4F92-9B30-79FD69871D6A}"/>
              </a:ext>
            </a:extLst>
          </p:cNvPr>
          <p:cNvSpPr/>
          <p:nvPr/>
        </p:nvSpPr>
        <p:spPr bwMode="auto">
          <a:xfrm rot="20169272">
            <a:off x="11536705" y="4798020"/>
            <a:ext cx="81441" cy="53001"/>
          </a:xfrm>
          <a:prstGeom prst="triangle">
            <a:avLst>
              <a:gd name="adj" fmla="val 70462"/>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B6149178-C6C9-4BE8-9BBD-B9FADA5E5620}"/>
              </a:ext>
            </a:extLst>
          </p:cNvPr>
          <p:cNvSpPr/>
          <p:nvPr/>
        </p:nvSpPr>
        <p:spPr bwMode="auto">
          <a:xfrm>
            <a:off x="11463767" y="4603834"/>
            <a:ext cx="134703" cy="130069"/>
          </a:xfrm>
          <a:prstGeom prst="ellipse">
            <a:avLst/>
          </a:prstGeom>
          <a:solidFill>
            <a:srgbClr val="BCD3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Crops with solid fill">
            <a:extLst>
              <a:ext uri="{FF2B5EF4-FFF2-40B4-BE49-F238E27FC236}">
                <a16:creationId xmlns:a16="http://schemas.microsoft.com/office/drawing/2014/main" id="{6433426E-F67D-4859-AC7B-AD34E5D42F3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bwMode="auto">
          <a:xfrm>
            <a:off x="11312798" y="4693351"/>
            <a:ext cx="247817" cy="247817"/>
          </a:xfrm>
          <a:prstGeom prst="rect">
            <a:avLst/>
          </a:prstGeom>
        </p:spPr>
      </p:pic>
      <p:grpSp>
        <p:nvGrpSpPr>
          <p:cNvPr id="38" name="Group 37">
            <a:extLst>
              <a:ext uri="{FF2B5EF4-FFF2-40B4-BE49-F238E27FC236}">
                <a16:creationId xmlns:a16="http://schemas.microsoft.com/office/drawing/2014/main" id="{5F22E499-0D99-4112-8285-7354A8CAF027}"/>
              </a:ext>
            </a:extLst>
          </p:cNvPr>
          <p:cNvGrpSpPr/>
          <p:nvPr/>
        </p:nvGrpSpPr>
        <p:grpSpPr>
          <a:xfrm>
            <a:off x="11298853" y="2952000"/>
            <a:ext cx="535917" cy="546163"/>
            <a:chOff x="11540041" y="2952000"/>
            <a:chExt cx="535917" cy="546163"/>
          </a:xfrm>
        </p:grpSpPr>
        <p:sp>
          <p:nvSpPr>
            <p:cNvPr id="39" name="Rectangle 38">
              <a:extLst>
                <a:ext uri="{FF2B5EF4-FFF2-40B4-BE49-F238E27FC236}">
                  <a16:creationId xmlns:a16="http://schemas.microsoft.com/office/drawing/2014/main" id="{3BCD36AD-3E61-431F-8A49-6AE7CF256886}"/>
                </a:ext>
              </a:extLst>
            </p:cNvPr>
            <p:cNvSpPr/>
            <p:nvPr/>
          </p:nvSpPr>
          <p:spPr bwMode="auto">
            <a:xfrm>
              <a:off x="11556000" y="2952000"/>
              <a:ext cx="504000" cy="504000"/>
            </a:xfrm>
            <a:prstGeom prst="rect">
              <a:avLst/>
            </a:prstGeom>
            <a:ln w="63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40" name="Graphic 39" descr="Antarctica with solid fill">
              <a:extLst>
                <a:ext uri="{FF2B5EF4-FFF2-40B4-BE49-F238E27FC236}">
                  <a16:creationId xmlns:a16="http://schemas.microsoft.com/office/drawing/2014/main" id="{20769EA5-97CD-474D-BD22-AC4736AF974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540041" y="2962246"/>
              <a:ext cx="535917" cy="535917"/>
            </a:xfrm>
            <a:prstGeom prst="rect">
              <a:avLst/>
            </a:prstGeom>
          </p:spPr>
        </p:pic>
        <p:sp>
          <p:nvSpPr>
            <p:cNvPr id="41" name="Oval 40">
              <a:extLst>
                <a:ext uri="{FF2B5EF4-FFF2-40B4-BE49-F238E27FC236}">
                  <a16:creationId xmlns:a16="http://schemas.microsoft.com/office/drawing/2014/main" id="{515FEE7A-2732-4AFC-BD6A-3073870C61EA}"/>
                </a:ext>
              </a:extLst>
            </p:cNvPr>
            <p:cNvSpPr/>
            <p:nvPr/>
          </p:nvSpPr>
          <p:spPr>
            <a:xfrm>
              <a:off x="11748648" y="3104984"/>
              <a:ext cx="180000" cy="180000"/>
            </a:xfrm>
            <a:prstGeom prst="ellipse">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AC37D897-1430-41B9-91B3-B14ADE4B35E3}"/>
                </a:ext>
              </a:extLst>
            </p:cNvPr>
            <p:cNvSpPr txBox="1"/>
            <p:nvPr/>
          </p:nvSpPr>
          <p:spPr>
            <a:xfrm>
              <a:off x="11688014" y="3080451"/>
              <a:ext cx="303288" cy="215444"/>
            </a:xfrm>
            <a:prstGeom prst="rect">
              <a:avLst/>
            </a:prstGeom>
            <a:noFill/>
          </p:spPr>
          <p:txBody>
            <a:bodyPr wrap="none" rtlCol="0">
              <a:spAutoFit/>
            </a:bodyPr>
            <a:lstStyle/>
            <a:p>
              <a:r>
                <a:rPr lang="en-GB" sz="800" dirty="0"/>
                <a:t>O</a:t>
              </a:r>
              <a:r>
                <a:rPr lang="en-GB" sz="800" baseline="-25000" dirty="0"/>
                <a:t>3</a:t>
              </a:r>
            </a:p>
          </p:txBody>
        </p:sp>
      </p:grpSp>
      <p:grpSp>
        <p:nvGrpSpPr>
          <p:cNvPr id="43" name="Group 42">
            <a:extLst>
              <a:ext uri="{FF2B5EF4-FFF2-40B4-BE49-F238E27FC236}">
                <a16:creationId xmlns:a16="http://schemas.microsoft.com/office/drawing/2014/main" id="{138F5D2E-8D0A-4960-A78F-429EF1DF89CE}"/>
              </a:ext>
            </a:extLst>
          </p:cNvPr>
          <p:cNvGrpSpPr/>
          <p:nvPr/>
        </p:nvGrpSpPr>
        <p:grpSpPr>
          <a:xfrm>
            <a:off x="11280576" y="3456000"/>
            <a:ext cx="576346" cy="504000"/>
            <a:chOff x="11521764" y="3456000"/>
            <a:chExt cx="576346" cy="504000"/>
          </a:xfrm>
        </p:grpSpPr>
        <p:sp>
          <p:nvSpPr>
            <p:cNvPr id="44" name="Rectangle 43">
              <a:extLst>
                <a:ext uri="{FF2B5EF4-FFF2-40B4-BE49-F238E27FC236}">
                  <a16:creationId xmlns:a16="http://schemas.microsoft.com/office/drawing/2014/main" id="{EA839005-A00E-4EA0-96B7-91042233291E}"/>
                </a:ext>
              </a:extLst>
            </p:cNvPr>
            <p:cNvSpPr/>
            <p:nvPr/>
          </p:nvSpPr>
          <p:spPr bwMode="auto">
            <a:xfrm>
              <a:off x="11556000" y="3456000"/>
              <a:ext cx="504000" cy="504000"/>
            </a:xfrm>
            <a:prstGeom prst="rect">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Graphic 44" descr="Wave with solid fill">
              <a:extLst>
                <a:ext uri="{FF2B5EF4-FFF2-40B4-BE49-F238E27FC236}">
                  <a16:creationId xmlns:a16="http://schemas.microsoft.com/office/drawing/2014/main" id="{18A1C6DD-7692-4814-B306-6EF5F5FCFB56}"/>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b="15492"/>
            <a:stretch/>
          </p:blipFill>
          <p:spPr>
            <a:xfrm>
              <a:off x="11521764" y="3466800"/>
              <a:ext cx="576346" cy="487059"/>
            </a:xfrm>
            <a:prstGeom prst="rect">
              <a:avLst/>
            </a:prstGeom>
          </p:spPr>
        </p:pic>
        <p:sp>
          <p:nvSpPr>
            <p:cNvPr id="46" name="TextBox 45">
              <a:extLst>
                <a:ext uri="{FF2B5EF4-FFF2-40B4-BE49-F238E27FC236}">
                  <a16:creationId xmlns:a16="http://schemas.microsoft.com/office/drawing/2014/main" id="{6D9023BF-D2B5-4DBB-A9EA-E8AE55214390}"/>
                </a:ext>
              </a:extLst>
            </p:cNvPr>
            <p:cNvSpPr txBox="1"/>
            <p:nvPr/>
          </p:nvSpPr>
          <p:spPr bwMode="auto">
            <a:xfrm>
              <a:off x="11548800" y="3663817"/>
              <a:ext cx="367408" cy="215444"/>
            </a:xfrm>
            <a:prstGeom prst="rect">
              <a:avLst/>
            </a:prstGeom>
            <a:noFill/>
          </p:spPr>
          <p:txBody>
            <a:bodyPr wrap="none" rtlCol="0">
              <a:spAutoFit/>
            </a:bodyPr>
            <a:lstStyle/>
            <a:p>
              <a:r>
                <a:rPr lang="en-GB" sz="800" dirty="0">
                  <a:solidFill>
                    <a:schemeClr val="bg1"/>
                  </a:solidFill>
                </a:rPr>
                <a:t>CO</a:t>
              </a:r>
              <a:r>
                <a:rPr lang="en-GB" sz="800" baseline="-25000" dirty="0">
                  <a:solidFill>
                    <a:schemeClr val="bg1"/>
                  </a:solidFill>
                </a:rPr>
                <a:t>2</a:t>
              </a:r>
            </a:p>
          </p:txBody>
        </p:sp>
      </p:grpSp>
      <p:sp>
        <p:nvSpPr>
          <p:cNvPr id="47" name="Rectangle 46">
            <a:extLst>
              <a:ext uri="{FF2B5EF4-FFF2-40B4-BE49-F238E27FC236}">
                <a16:creationId xmlns:a16="http://schemas.microsoft.com/office/drawing/2014/main" id="{DD133B9D-FB4A-4A03-BAD5-A540E48DA718}"/>
              </a:ext>
            </a:extLst>
          </p:cNvPr>
          <p:cNvSpPr/>
          <p:nvPr/>
        </p:nvSpPr>
        <p:spPr bwMode="auto">
          <a:xfrm>
            <a:off x="11325613" y="4894274"/>
            <a:ext cx="489600" cy="45719"/>
          </a:xfrm>
          <a:prstGeom prst="rect">
            <a:avLst/>
          </a:prstGeom>
          <a:solidFill>
            <a:srgbClr val="2B7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hlinkClick r:id="rId29" action="ppaction://hlinksldjump"/>
            <a:extLst>
              <a:ext uri="{FF2B5EF4-FFF2-40B4-BE49-F238E27FC236}">
                <a16:creationId xmlns:a16="http://schemas.microsoft.com/office/drawing/2014/main" id="{250EA201-1C79-4B71-94D4-95451061B217}"/>
              </a:ext>
            </a:extLst>
          </p:cNvPr>
          <p:cNvSpPr/>
          <p:nvPr/>
        </p:nvSpPr>
        <p:spPr bwMode="auto">
          <a:xfrm>
            <a:off x="11304000" y="144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hlinkClick r:id="rId30" action="ppaction://hlinksldjump"/>
            <a:extLst>
              <a:ext uri="{FF2B5EF4-FFF2-40B4-BE49-F238E27FC236}">
                <a16:creationId xmlns:a16="http://schemas.microsoft.com/office/drawing/2014/main" id="{98E47BFF-1E67-478E-8907-4E78E73320C7}"/>
              </a:ext>
            </a:extLst>
          </p:cNvPr>
          <p:cNvSpPr/>
          <p:nvPr/>
        </p:nvSpPr>
        <p:spPr bwMode="auto">
          <a:xfrm>
            <a:off x="11304000" y="194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hlinkClick r:id="rId31" action="ppaction://hlinksldjump"/>
            <a:extLst>
              <a:ext uri="{FF2B5EF4-FFF2-40B4-BE49-F238E27FC236}">
                <a16:creationId xmlns:a16="http://schemas.microsoft.com/office/drawing/2014/main" id="{C79E0F2D-B6E3-4B36-9EC6-F85F54699B26}"/>
              </a:ext>
            </a:extLst>
          </p:cNvPr>
          <p:cNvSpPr/>
          <p:nvPr/>
        </p:nvSpPr>
        <p:spPr bwMode="auto">
          <a:xfrm>
            <a:off x="11304000" y="244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hlinkClick r:id="rId32" action="ppaction://hlinksldjump"/>
            <a:extLst>
              <a:ext uri="{FF2B5EF4-FFF2-40B4-BE49-F238E27FC236}">
                <a16:creationId xmlns:a16="http://schemas.microsoft.com/office/drawing/2014/main" id="{D67769C2-3936-4697-9A5C-8052CCA4463E}"/>
              </a:ext>
            </a:extLst>
          </p:cNvPr>
          <p:cNvSpPr/>
          <p:nvPr/>
        </p:nvSpPr>
        <p:spPr bwMode="auto">
          <a:xfrm>
            <a:off x="11304000" y="2952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hlinkClick r:id="rId33" action="ppaction://hlinksldjump"/>
            <a:extLst>
              <a:ext uri="{FF2B5EF4-FFF2-40B4-BE49-F238E27FC236}">
                <a16:creationId xmlns:a16="http://schemas.microsoft.com/office/drawing/2014/main" id="{233BF2B2-0421-4784-BF82-8713351A0C33}"/>
              </a:ext>
            </a:extLst>
          </p:cNvPr>
          <p:cNvSpPr/>
          <p:nvPr/>
        </p:nvSpPr>
        <p:spPr bwMode="auto">
          <a:xfrm>
            <a:off x="11304000" y="3456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hlinkClick r:id="rId34" action="ppaction://hlinksldjump"/>
            <a:extLst>
              <a:ext uri="{FF2B5EF4-FFF2-40B4-BE49-F238E27FC236}">
                <a16:creationId xmlns:a16="http://schemas.microsoft.com/office/drawing/2014/main" id="{B6247467-471C-42D4-A75A-B3F40119003A}"/>
              </a:ext>
            </a:extLst>
          </p:cNvPr>
          <p:cNvSpPr/>
          <p:nvPr/>
        </p:nvSpPr>
        <p:spPr bwMode="auto">
          <a:xfrm>
            <a:off x="11304000" y="3960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hlinkClick r:id="rId35" action="ppaction://hlinksldjump"/>
            <a:extLst>
              <a:ext uri="{FF2B5EF4-FFF2-40B4-BE49-F238E27FC236}">
                <a16:creationId xmlns:a16="http://schemas.microsoft.com/office/drawing/2014/main" id="{C86FB230-8564-46E2-8937-340DB6BC3635}"/>
              </a:ext>
            </a:extLst>
          </p:cNvPr>
          <p:cNvSpPr/>
          <p:nvPr/>
        </p:nvSpPr>
        <p:spPr bwMode="auto">
          <a:xfrm>
            <a:off x="11304000" y="4464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hlinkClick r:id="rId36" action="ppaction://hlinksldjump"/>
            <a:extLst>
              <a:ext uri="{FF2B5EF4-FFF2-40B4-BE49-F238E27FC236}">
                <a16:creationId xmlns:a16="http://schemas.microsoft.com/office/drawing/2014/main" id="{94F44FA2-EFF7-4E03-9A6B-777F86BAE75B}"/>
              </a:ext>
            </a:extLst>
          </p:cNvPr>
          <p:cNvSpPr/>
          <p:nvPr/>
        </p:nvSpPr>
        <p:spPr bwMode="auto">
          <a:xfrm>
            <a:off x="11304000" y="4968000"/>
            <a:ext cx="504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F4C2649-CA0E-4D59-BA6C-3CF951A10A9D}"/>
              </a:ext>
            </a:extLst>
          </p:cNvPr>
          <p:cNvSpPr/>
          <p:nvPr/>
        </p:nvSpPr>
        <p:spPr bwMode="auto">
          <a:xfrm>
            <a:off x="384000" y="4077072"/>
            <a:ext cx="10536536" cy="1898927"/>
          </a:xfrm>
          <a:prstGeom prst="rect">
            <a:avLst/>
          </a:prstGeom>
          <a:solidFill>
            <a:schemeClr val="accent6">
              <a:lumMod val="20000"/>
              <a:lumOff val="80000"/>
            </a:schemeClr>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1CBAF5BF-D546-45E1-8767-112FFC21CE86}"/>
              </a:ext>
            </a:extLst>
          </p:cNvPr>
          <p:cNvSpPr txBox="1"/>
          <p:nvPr/>
        </p:nvSpPr>
        <p:spPr bwMode="auto">
          <a:xfrm>
            <a:off x="381986" y="4168753"/>
            <a:ext cx="5353974" cy="369332"/>
          </a:xfrm>
          <a:prstGeom prst="rect">
            <a:avLst/>
          </a:prstGeom>
          <a:noFill/>
        </p:spPr>
        <p:txBody>
          <a:bodyPr wrap="square" rtlCol="0">
            <a:spAutoFit/>
          </a:bodyPr>
          <a:lstStyle/>
          <a:p>
            <a:r>
              <a:rPr lang="en-GB" b="1" dirty="0">
                <a:solidFill>
                  <a:schemeClr val="accent4"/>
                </a:solidFill>
              </a:rPr>
              <a:t>Relevance to healthcare</a:t>
            </a:r>
          </a:p>
        </p:txBody>
      </p:sp>
      <p:sp>
        <p:nvSpPr>
          <p:cNvPr id="71" name="TextBox 70">
            <a:extLst>
              <a:ext uri="{FF2B5EF4-FFF2-40B4-BE49-F238E27FC236}">
                <a16:creationId xmlns:a16="http://schemas.microsoft.com/office/drawing/2014/main" id="{6D11CA8A-958C-44AA-BA51-9847B038EA17}"/>
              </a:ext>
            </a:extLst>
          </p:cNvPr>
          <p:cNvSpPr txBox="1"/>
          <p:nvPr/>
        </p:nvSpPr>
        <p:spPr bwMode="auto">
          <a:xfrm>
            <a:off x="381986" y="4643844"/>
            <a:ext cx="10250518" cy="1200329"/>
          </a:xfrm>
          <a:prstGeom prst="rect">
            <a:avLst/>
          </a:prstGeom>
          <a:noFill/>
        </p:spPr>
        <p:txBody>
          <a:bodyPr wrap="square" rtlCol="0">
            <a:spAutoFit/>
          </a:bodyPr>
          <a:lstStyle/>
          <a:p>
            <a:pPr algn="just"/>
            <a:r>
              <a:rPr lang="en-GB" dirty="0">
                <a:solidFill>
                  <a:schemeClr val="tx2"/>
                </a:solidFill>
              </a:rPr>
              <a:t>Biodiversity is extremely important to the overall health of the planet. Complex eco-systems require many species to fulfil various niches. The effect on human health by the loss of species is hard to predict, but the destabilisation of food chains and loss of soil quality is a potential issue.</a:t>
            </a:r>
          </a:p>
        </p:txBody>
      </p:sp>
      <p:sp>
        <p:nvSpPr>
          <p:cNvPr id="76" name="TextBox 75">
            <a:extLst>
              <a:ext uri="{FF2B5EF4-FFF2-40B4-BE49-F238E27FC236}">
                <a16:creationId xmlns:a16="http://schemas.microsoft.com/office/drawing/2014/main" id="{26C58D5A-AC81-4AC8-9AA1-CDFF8130A7C0}"/>
              </a:ext>
            </a:extLst>
          </p:cNvPr>
          <p:cNvSpPr txBox="1"/>
          <p:nvPr/>
        </p:nvSpPr>
        <p:spPr>
          <a:xfrm>
            <a:off x="10992544" y="487705"/>
            <a:ext cx="1143583" cy="276999"/>
          </a:xfrm>
          <a:prstGeom prst="rect">
            <a:avLst/>
          </a:prstGeom>
          <a:noFill/>
        </p:spPr>
        <p:txBody>
          <a:bodyPr wrap="square" rtlCol="0">
            <a:spAutoFit/>
          </a:bodyPr>
          <a:lstStyle/>
          <a:p>
            <a:pPr algn="ctr"/>
            <a:r>
              <a:rPr lang="en-GB" sz="1200" dirty="0"/>
              <a:t>Back to map</a:t>
            </a:r>
          </a:p>
        </p:txBody>
      </p:sp>
      <p:grpSp>
        <p:nvGrpSpPr>
          <p:cNvPr id="73" name="Group 72">
            <a:extLst>
              <a:ext uri="{FF2B5EF4-FFF2-40B4-BE49-F238E27FC236}">
                <a16:creationId xmlns:a16="http://schemas.microsoft.com/office/drawing/2014/main" id="{B8419233-2109-4970-A5A6-B90C7282B58E}"/>
              </a:ext>
            </a:extLst>
          </p:cNvPr>
          <p:cNvGrpSpPr/>
          <p:nvPr/>
        </p:nvGrpSpPr>
        <p:grpSpPr>
          <a:xfrm>
            <a:off x="11121426" y="19961"/>
            <a:ext cx="869718" cy="456711"/>
            <a:chOff x="4727848" y="3282632"/>
            <a:chExt cx="4392488" cy="2306609"/>
          </a:xfrm>
        </p:grpSpPr>
        <p:pic>
          <p:nvPicPr>
            <p:cNvPr id="74" name="Picture 73">
              <a:extLst>
                <a:ext uri="{FF2B5EF4-FFF2-40B4-BE49-F238E27FC236}">
                  <a16:creationId xmlns:a16="http://schemas.microsoft.com/office/drawing/2014/main" id="{A2DC141F-87FC-4EF3-9EEB-759580A74398}"/>
                </a:ext>
              </a:extLst>
            </p:cNvPr>
            <p:cNvPicPr>
              <a:picLocks noChangeAspect="1"/>
            </p:cNvPicPr>
            <p:nvPr/>
          </p:nvPicPr>
          <p:blipFill rotWithShape="1">
            <a:blip r:embed="rId37"/>
            <a:srcRect l="5380" t="51274" r="19066" b="2867"/>
            <a:stretch/>
          </p:blipFill>
          <p:spPr>
            <a:xfrm>
              <a:off x="4727848" y="3284984"/>
              <a:ext cx="4392488" cy="2304257"/>
            </a:xfrm>
            <a:prstGeom prst="rect">
              <a:avLst/>
            </a:prstGeom>
          </p:spPr>
        </p:pic>
        <p:sp>
          <p:nvSpPr>
            <p:cNvPr id="75" name="Oval 74">
              <a:extLst>
                <a:ext uri="{FF2B5EF4-FFF2-40B4-BE49-F238E27FC236}">
                  <a16:creationId xmlns:a16="http://schemas.microsoft.com/office/drawing/2014/main" id="{F57D7BF3-DB5E-4112-980E-3067C74A4CA8}"/>
                </a:ext>
              </a:extLst>
            </p:cNvPr>
            <p:cNvSpPr/>
            <p:nvPr/>
          </p:nvSpPr>
          <p:spPr>
            <a:xfrm rot="19556221">
              <a:off x="6730075" y="3282632"/>
              <a:ext cx="542622" cy="377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7" name="Rectangle 76">
            <a:hlinkClick r:id="rId38" action="ppaction://hlinksldjump"/>
            <a:extLst>
              <a:ext uri="{FF2B5EF4-FFF2-40B4-BE49-F238E27FC236}">
                <a16:creationId xmlns:a16="http://schemas.microsoft.com/office/drawing/2014/main" id="{F71105C6-4462-4B2E-9452-DBDE63188152}"/>
              </a:ext>
            </a:extLst>
          </p:cNvPr>
          <p:cNvSpPr/>
          <p:nvPr/>
        </p:nvSpPr>
        <p:spPr bwMode="auto">
          <a:xfrm>
            <a:off x="11048416" y="466"/>
            <a:ext cx="1143583" cy="764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892556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dirty="0"/>
              <a:t>Life cycle assessment</a:t>
            </a:r>
            <a:endParaRPr dirty="0"/>
          </a:p>
        </p:txBody>
      </p:sp>
      <p:sp>
        <p:nvSpPr>
          <p:cNvPr id="3" name="Text Placeholder 2"/>
          <p:cNvSpPr>
            <a:spLocks noGrp="1"/>
          </p:cNvSpPr>
          <p:nvPr>
            <p:ph type="body" sz="quarter" idx="10"/>
          </p:nvPr>
        </p:nvSpPr>
        <p:spPr bwMode="auto"/>
        <p:txBody>
          <a:bodyPr/>
          <a:lstStyle/>
          <a:p>
            <a:pPr>
              <a:defRPr/>
            </a:pPr>
            <a:r>
              <a:rPr lang="en-GB" i="1" dirty="0"/>
              <a:t>Calculating and understanding environmental impact</a:t>
            </a:r>
          </a:p>
        </p:txBody>
      </p:sp>
      <p:sp>
        <p:nvSpPr>
          <p:cNvPr id="4" name="Isosceles Triangle 3">
            <a:hlinkClick r:id="" action="ppaction://hlinkshowjump?jump=nextslide"/>
            <a:extLst>
              <a:ext uri="{FF2B5EF4-FFF2-40B4-BE49-F238E27FC236}">
                <a16:creationId xmlns:a16="http://schemas.microsoft.com/office/drawing/2014/main" id="{AC4875CE-3DD2-57BB-E01F-4B2D48A25CCA}"/>
              </a:ext>
            </a:extLst>
          </p:cNvPr>
          <p:cNvSpPr>
            <a:spLocks/>
          </p:cNvSpPr>
          <p:nvPr/>
        </p:nvSpPr>
        <p:spPr bwMode="auto">
          <a:xfrm rot="5400000">
            <a:off x="6155653"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rId4" action="ppaction://hlinksldjump"/>
            <a:extLst>
              <a:ext uri="{FF2B5EF4-FFF2-40B4-BE49-F238E27FC236}">
                <a16:creationId xmlns:a16="http://schemas.microsoft.com/office/drawing/2014/main" id="{BADCF21F-2480-AD54-A536-0A592582504E}"/>
              </a:ext>
            </a:extLst>
          </p:cNvPr>
          <p:cNvSpPr>
            <a:spLocks/>
          </p:cNvSpPr>
          <p:nvPr/>
        </p:nvSpPr>
        <p:spPr bwMode="auto">
          <a:xfrm rot="16200000" flipH="1">
            <a:off x="5604347"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hlinkClick r:id="rId4" action="ppaction://hlinksldjump"/>
            <a:extLst>
              <a:ext uri="{FF2B5EF4-FFF2-40B4-BE49-F238E27FC236}">
                <a16:creationId xmlns:a16="http://schemas.microsoft.com/office/drawing/2014/main" id="{2DD065CB-2A6E-238B-75AD-07E69EB39F91}"/>
              </a:ext>
            </a:extLst>
          </p:cNvPr>
          <p:cNvSpPr txBox="1"/>
          <p:nvPr/>
        </p:nvSpPr>
        <p:spPr bwMode="auto">
          <a:xfrm>
            <a:off x="4461633" y="3892429"/>
            <a:ext cx="1058303" cy="369332"/>
          </a:xfrm>
          <a:prstGeom prst="rect">
            <a:avLst/>
          </a:prstGeom>
          <a:noFill/>
        </p:spPr>
        <p:txBody>
          <a:bodyPr wrap="none" rtlCol="0">
            <a:spAutoFit/>
          </a:bodyPr>
          <a:lstStyle/>
          <a:p>
            <a:r>
              <a:rPr lang="en-GB" dirty="0">
                <a:solidFill>
                  <a:schemeClr val="accent2"/>
                </a:solidFill>
              </a:rPr>
              <a:t>Go back</a:t>
            </a:r>
          </a:p>
        </p:txBody>
      </p:sp>
      <p:sp>
        <p:nvSpPr>
          <p:cNvPr id="7" name="TextBox 6">
            <a:hlinkClick r:id="" action="ppaction://hlinkshowjump?jump=nextslide"/>
            <a:extLst>
              <a:ext uri="{FF2B5EF4-FFF2-40B4-BE49-F238E27FC236}">
                <a16:creationId xmlns:a16="http://schemas.microsoft.com/office/drawing/2014/main" id="{18057398-C3C9-0DCB-BED9-BDE6CC1331D4}"/>
              </a:ext>
            </a:extLst>
          </p:cNvPr>
          <p:cNvSpPr txBox="1"/>
          <p:nvPr/>
        </p:nvSpPr>
        <p:spPr bwMode="auto">
          <a:xfrm>
            <a:off x="6668274" y="3889295"/>
            <a:ext cx="1133644" cy="369332"/>
          </a:xfrm>
          <a:prstGeom prst="rect">
            <a:avLst/>
          </a:prstGeom>
          <a:noFill/>
        </p:spPr>
        <p:txBody>
          <a:bodyPr wrap="none" rtlCol="0">
            <a:spAutoFit/>
          </a:bodyPr>
          <a:lstStyle/>
          <a:p>
            <a:r>
              <a:rPr lang="en-GB" dirty="0">
                <a:solidFill>
                  <a:schemeClr val="accent2"/>
                </a:solidFill>
              </a:rPr>
              <a:t>Let’s go!</a:t>
            </a:r>
          </a:p>
        </p:txBody>
      </p:sp>
    </p:spTree>
    <p:custDataLst>
      <p:tags r:id="rId1"/>
    </p:custDataLst>
    <p:extLst>
      <p:ext uri="{BB962C8B-B14F-4D97-AF65-F5344CB8AC3E}">
        <p14:creationId xmlns:p14="http://schemas.microsoft.com/office/powerpoint/2010/main" val="1488904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AE48-97FC-42F3-B8CA-1427EF82D92C}"/>
              </a:ext>
            </a:extLst>
          </p:cNvPr>
          <p:cNvSpPr>
            <a:spLocks noGrp="1"/>
          </p:cNvSpPr>
          <p:nvPr>
            <p:ph type="title"/>
          </p:nvPr>
        </p:nvSpPr>
        <p:spPr/>
        <p:txBody>
          <a:bodyPr/>
          <a:lstStyle/>
          <a:p>
            <a:r>
              <a:rPr lang="en-GB" dirty="0"/>
              <a:t>Environmental impact</a:t>
            </a:r>
          </a:p>
        </p:txBody>
      </p:sp>
      <p:sp>
        <p:nvSpPr>
          <p:cNvPr id="3" name="Text Placeholder 2">
            <a:extLst>
              <a:ext uri="{FF2B5EF4-FFF2-40B4-BE49-F238E27FC236}">
                <a16:creationId xmlns:a16="http://schemas.microsoft.com/office/drawing/2014/main" id="{EEDB1AE3-1BC0-4C8F-89E9-9F62D26590E4}"/>
              </a:ext>
            </a:extLst>
          </p:cNvPr>
          <p:cNvSpPr>
            <a:spLocks noGrp="1"/>
          </p:cNvSpPr>
          <p:nvPr>
            <p:ph type="body" sz="quarter" idx="10"/>
          </p:nvPr>
        </p:nvSpPr>
        <p:spPr>
          <a:xfrm>
            <a:off x="357188" y="1454400"/>
            <a:ext cx="10419332" cy="4350864"/>
          </a:xfrm>
        </p:spPr>
        <p:txBody>
          <a:bodyPr/>
          <a:lstStyle/>
          <a:p>
            <a:pPr algn="just"/>
            <a:r>
              <a:rPr lang="en-GB" dirty="0"/>
              <a:t>Planetary boundaries describe the safe limit to anthropogenic pressures on Earth systems, the most well known being the safe concentration of carbon dioxide in the atmosphere.</a:t>
            </a:r>
          </a:p>
          <a:p>
            <a:pPr algn="just"/>
            <a:r>
              <a:rPr lang="en-GB" dirty="0"/>
              <a:t>Millions of products, processes, organisations and people all contribute to the disturbance of Earth systems.</a:t>
            </a:r>
          </a:p>
          <a:p>
            <a:pPr algn="just"/>
            <a:r>
              <a:rPr lang="en-GB" dirty="0"/>
              <a:t>In order to take action and manage environmental impacts, we must understand where environmental pressures come from, how significant they are, and whether they can be reduced.</a:t>
            </a:r>
          </a:p>
          <a:p>
            <a:pPr algn="just"/>
            <a:r>
              <a:rPr lang="en-GB" dirty="0"/>
              <a:t>You can calculate your own carbon footprint using the </a:t>
            </a:r>
            <a:r>
              <a:rPr lang="en-GB" dirty="0">
                <a:solidFill>
                  <a:schemeClr val="tx2"/>
                </a:solidFill>
                <a:hlinkClick r:id="rId4">
                  <a:extLst>
                    <a:ext uri="{A12FA001-AC4F-418D-AE19-62706E023703}">
                      <ahyp:hlinkClr xmlns:ahyp="http://schemas.microsoft.com/office/drawing/2018/hyperlinkcolor" val="tx"/>
                    </a:ext>
                  </a:extLst>
                </a:hlinkClick>
              </a:rPr>
              <a:t>WWF footprint calculator</a:t>
            </a:r>
            <a:r>
              <a:rPr lang="en-GB" dirty="0"/>
              <a:t>, but remember environmental impacts go beyond just carbon emissions!</a:t>
            </a:r>
          </a:p>
          <a:p>
            <a:pPr algn="just"/>
            <a:endParaRPr lang="en-GB" dirty="0"/>
          </a:p>
        </p:txBody>
      </p:sp>
      <p:sp>
        <p:nvSpPr>
          <p:cNvPr id="4" name="Isosceles Triangle 3">
            <a:hlinkClick r:id="" action="ppaction://hlinkshowjump?jump=nextslide"/>
            <a:extLst>
              <a:ext uri="{FF2B5EF4-FFF2-40B4-BE49-F238E27FC236}">
                <a16:creationId xmlns:a16="http://schemas.microsoft.com/office/drawing/2014/main" id="{AD1A0C0C-A42F-A897-4604-DB50643820FE}"/>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ECB98AE2-6E65-518E-433A-BD33C403E7F0}"/>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3">
            <a:extLst>
              <a:ext uri="{FF2B5EF4-FFF2-40B4-BE49-F238E27FC236}">
                <a16:creationId xmlns:a16="http://schemas.microsoft.com/office/drawing/2014/main" id="{706CF255-A854-81FB-D71B-A3CFF16C9105}"/>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4">
                  <a:extLst>
                    <a:ext uri="{A12FA001-AC4F-418D-AE19-62706E023703}">
                      <ahyp:hlinkClr xmlns:ahyp="http://schemas.microsoft.com/office/drawing/2018/hyperlinkcolor" val="tx"/>
                    </a:ext>
                  </a:extLst>
                </a:hlinkClick>
              </a:rPr>
              <a:t>https://footprint.wwf.org.uk/</a:t>
            </a:r>
            <a:r>
              <a:rPr lang="en-GB" sz="1200" dirty="0">
                <a:solidFill>
                  <a:schemeClr val="tx2"/>
                </a:solidFill>
              </a:rPr>
              <a:t> </a:t>
            </a:r>
            <a:endParaRPr lang="en-US" sz="1200" dirty="0">
              <a:solidFill>
                <a:schemeClr val="tx2"/>
              </a:solidFill>
            </a:endParaRPr>
          </a:p>
        </p:txBody>
      </p:sp>
    </p:spTree>
    <p:custDataLst>
      <p:tags r:id="rId1"/>
    </p:custDataLst>
    <p:extLst>
      <p:ext uri="{BB962C8B-B14F-4D97-AF65-F5344CB8AC3E}">
        <p14:creationId xmlns:p14="http://schemas.microsoft.com/office/powerpoint/2010/main" val="58336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A788-5462-4585-9143-17025D58E5AD}"/>
              </a:ext>
            </a:extLst>
          </p:cNvPr>
          <p:cNvSpPr>
            <a:spLocks noGrp="1"/>
          </p:cNvSpPr>
          <p:nvPr>
            <p:ph type="title"/>
          </p:nvPr>
        </p:nvSpPr>
        <p:spPr/>
        <p:txBody>
          <a:bodyPr/>
          <a:lstStyle/>
          <a:p>
            <a:r>
              <a:rPr lang="en-GB" dirty="0"/>
              <a:t>Life cycle assessment</a:t>
            </a:r>
          </a:p>
        </p:txBody>
      </p:sp>
      <p:sp>
        <p:nvSpPr>
          <p:cNvPr id="3" name="Text Placeholder 2">
            <a:extLst>
              <a:ext uri="{FF2B5EF4-FFF2-40B4-BE49-F238E27FC236}">
                <a16:creationId xmlns:a16="http://schemas.microsoft.com/office/drawing/2014/main" id="{C45C6A7F-A6A2-4856-813A-0815D2DD7AB4}"/>
              </a:ext>
            </a:extLst>
          </p:cNvPr>
          <p:cNvSpPr>
            <a:spLocks noGrp="1"/>
          </p:cNvSpPr>
          <p:nvPr>
            <p:ph type="body" sz="quarter" idx="10"/>
          </p:nvPr>
        </p:nvSpPr>
        <p:spPr>
          <a:xfrm>
            <a:off x="357188" y="1454400"/>
            <a:ext cx="10491340" cy="4350864"/>
          </a:xfrm>
        </p:spPr>
        <p:txBody>
          <a:bodyPr/>
          <a:lstStyle/>
          <a:p>
            <a:pPr algn="just"/>
            <a:r>
              <a:rPr lang="en-GB" dirty="0"/>
              <a:t>The leading method of calculating environmental impact is ‘Life Cycle Assessment’ or LCA.</a:t>
            </a:r>
          </a:p>
          <a:p>
            <a:pPr algn="just"/>
            <a:r>
              <a:rPr lang="en-GB" dirty="0"/>
              <a:t>By evaluating all the energy and materials and waste associated with making, using, and disposing of a product, the total impact can be calculated (</a:t>
            </a:r>
            <a:r>
              <a:rPr lang="en-GB" i="1" dirty="0"/>
              <a:t>e.g. </a:t>
            </a:r>
            <a:r>
              <a:rPr lang="en-GB" dirty="0"/>
              <a:t>emissions of CO</a:t>
            </a:r>
            <a:r>
              <a:rPr lang="en-GB" baseline="-25000" dirty="0"/>
              <a:t>2</a:t>
            </a:r>
            <a:r>
              <a:rPr lang="en-GB" dirty="0"/>
              <a:t> from a car).</a:t>
            </a:r>
          </a:p>
          <a:p>
            <a:pPr algn="just"/>
            <a:r>
              <a:rPr lang="en-GB" dirty="0"/>
              <a:t>LCA results are presented with a ‘functional unit’ to give context (</a:t>
            </a:r>
            <a:r>
              <a:rPr lang="en-GB" i="1" dirty="0"/>
              <a:t>e.g. </a:t>
            </a:r>
            <a:r>
              <a:rPr lang="en-GB" dirty="0"/>
              <a:t>kilometres a car travels).</a:t>
            </a:r>
          </a:p>
          <a:p>
            <a:pPr algn="just"/>
            <a:endParaRPr lang="en-GB" dirty="0"/>
          </a:p>
        </p:txBody>
      </p:sp>
      <p:sp>
        <p:nvSpPr>
          <p:cNvPr id="4" name="Isosceles Triangle 3">
            <a:hlinkClick r:id="" action="ppaction://hlinkshowjump?jump=nextslide"/>
            <a:extLst>
              <a:ext uri="{FF2B5EF4-FFF2-40B4-BE49-F238E27FC236}">
                <a16:creationId xmlns:a16="http://schemas.microsoft.com/office/drawing/2014/main" id="{7EA66156-95E4-B84A-0E8F-07D4117394D9}"/>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7D693D28-5A09-F5B4-9104-B294B8F05A15}"/>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FDDB6F8-A07E-E9FA-3579-9890C29ED033}"/>
              </a:ext>
            </a:extLst>
          </p:cNvPr>
          <p:cNvSpPr txBox="1"/>
          <p:nvPr/>
        </p:nvSpPr>
        <p:spPr>
          <a:xfrm>
            <a:off x="7792332" y="4551537"/>
            <a:ext cx="4280332"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gn="ct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0.0002 m</a:t>
            </a:r>
            <a:r>
              <a:rPr lang="en-GB" b="1" baseline="30000" dirty="0">
                <a:solidFill>
                  <a:schemeClr val="accent4"/>
                </a:solidFill>
                <a:latin typeface="Arial" panose="020B0604020202020204" pitchFamily="34" charset="0"/>
                <a:ea typeface="Calibri" panose="020F0502020204030204" pitchFamily="34" charset="0"/>
                <a:cs typeface="Arial" panose="020B0604020202020204" pitchFamily="34" charset="0"/>
              </a:rPr>
              <a:t>2</a:t>
            </a: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-years of land use per kcal</a:t>
            </a:r>
          </a:p>
        </p:txBody>
      </p:sp>
      <p:sp>
        <p:nvSpPr>
          <p:cNvPr id="7" name="TextBox 6">
            <a:extLst>
              <a:ext uri="{FF2B5EF4-FFF2-40B4-BE49-F238E27FC236}">
                <a16:creationId xmlns:a16="http://schemas.microsoft.com/office/drawing/2014/main" id="{9CB81B02-84B3-0D1F-B2E3-F08CC66064A4}"/>
              </a:ext>
            </a:extLst>
          </p:cNvPr>
          <p:cNvSpPr txBox="1"/>
          <p:nvPr/>
        </p:nvSpPr>
        <p:spPr>
          <a:xfrm>
            <a:off x="4115916" y="4551537"/>
            <a:ext cx="3852292" cy="369332"/>
          </a:xfrm>
          <a:prstGeom prst="rect">
            <a:avLst/>
          </a:prstGeom>
          <a:noFill/>
        </p:spPr>
        <p:txBody>
          <a:bodyPr wrap="square">
            <a:spAutoFit/>
          </a:bodyPr>
          <a:lstStyle/>
          <a:p>
            <a:pPr algn="ct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0.2 g CO</a:t>
            </a:r>
            <a:r>
              <a:rPr lang="en-GB" b="1" baseline="-25000" dirty="0">
                <a:solidFill>
                  <a:schemeClr val="accent1"/>
                </a:solidFill>
                <a:latin typeface="Arial" panose="020B0604020202020204" pitchFamily="34" charset="0"/>
                <a:ea typeface="Calibri" panose="020F0502020204030204" pitchFamily="34" charset="0"/>
                <a:cs typeface="Arial" panose="020B0604020202020204" pitchFamily="34" charset="0"/>
              </a:rPr>
              <a:t>2</a:t>
            </a: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 per km</a:t>
            </a:r>
          </a:p>
        </p:txBody>
      </p:sp>
      <p:pic>
        <p:nvPicPr>
          <p:cNvPr id="8" name="Graphic 7" descr="Apple with solid fill">
            <a:extLst>
              <a:ext uri="{FF2B5EF4-FFF2-40B4-BE49-F238E27FC236}">
                <a16:creationId xmlns:a16="http://schemas.microsoft.com/office/drawing/2014/main" id="{7F1A3BE4-1A5D-D98C-4B79-F338CDC3DE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2416" y="3143455"/>
            <a:ext cx="1331168" cy="1331168"/>
          </a:xfrm>
          <a:prstGeom prst="rect">
            <a:avLst/>
          </a:prstGeom>
        </p:spPr>
      </p:pic>
      <p:pic>
        <p:nvPicPr>
          <p:cNvPr id="9" name="Graphic 8" descr="Car with solid fill">
            <a:extLst>
              <a:ext uri="{FF2B5EF4-FFF2-40B4-BE49-F238E27FC236}">
                <a16:creationId xmlns:a16="http://schemas.microsoft.com/office/drawing/2014/main" id="{4AA9B268-045E-A2D8-50C0-F3D93AEB4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0497" y="2553537"/>
            <a:ext cx="2511005" cy="2511005"/>
          </a:xfrm>
          <a:prstGeom prst="rect">
            <a:avLst/>
          </a:prstGeom>
        </p:spPr>
      </p:pic>
      <p:pic>
        <p:nvPicPr>
          <p:cNvPr id="10" name="Graphic 9" descr="Washing Machine with solid fill">
            <a:extLst>
              <a:ext uri="{FF2B5EF4-FFF2-40B4-BE49-F238E27FC236}">
                <a16:creationId xmlns:a16="http://schemas.microsoft.com/office/drawing/2014/main" id="{7FABFBE9-ED04-3FE5-2066-51F1607177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1504" y="3104480"/>
            <a:ext cx="1368152" cy="1368152"/>
          </a:xfrm>
          <a:prstGeom prst="rect">
            <a:avLst/>
          </a:prstGeom>
        </p:spPr>
      </p:pic>
      <p:sp>
        <p:nvSpPr>
          <p:cNvPr id="11" name="TextBox 10">
            <a:extLst>
              <a:ext uri="{FF2B5EF4-FFF2-40B4-BE49-F238E27FC236}">
                <a16:creationId xmlns:a16="http://schemas.microsoft.com/office/drawing/2014/main" id="{A1902710-C34B-46C1-FAFB-02E837E53D1F}"/>
              </a:ext>
            </a:extLst>
          </p:cNvPr>
          <p:cNvSpPr txBox="1"/>
          <p:nvPr/>
        </p:nvSpPr>
        <p:spPr>
          <a:xfrm>
            <a:off x="415891" y="4551537"/>
            <a:ext cx="3852292" cy="369332"/>
          </a:xfrm>
          <a:prstGeom prst="rect">
            <a:avLst/>
          </a:prstGeom>
          <a:noFill/>
        </p:spPr>
        <p:txBody>
          <a:bodyPr wrap="square">
            <a:spAutoFit/>
          </a:bodyPr>
          <a:lstStyle/>
          <a:p>
            <a:pPr algn="ctr"/>
            <a:r>
              <a:rPr lang="en-GB" b="1" dirty="0">
                <a:solidFill>
                  <a:schemeClr val="accent3"/>
                </a:solidFill>
                <a:latin typeface="Arial" panose="020B0604020202020204" pitchFamily="34" charset="0"/>
                <a:ea typeface="Calibri" panose="020F0502020204030204" pitchFamily="34" charset="0"/>
                <a:cs typeface="Arial" panose="020B0604020202020204" pitchFamily="34" charset="0"/>
              </a:rPr>
              <a:t>43 litres of water per wash cycle</a:t>
            </a:r>
          </a:p>
        </p:txBody>
      </p:sp>
      <p:sp>
        <p:nvSpPr>
          <p:cNvPr id="18" name="Text Placeholder 13">
            <a:extLst>
              <a:ext uri="{FF2B5EF4-FFF2-40B4-BE49-F238E27FC236}">
                <a16:creationId xmlns:a16="http://schemas.microsoft.com/office/drawing/2014/main" id="{7C53B76D-A099-EB88-CD33-BC4458048926}"/>
              </a:ext>
            </a:extLst>
          </p:cNvPr>
          <p:cNvSpPr txBox="1">
            <a:spLocks/>
          </p:cNvSpPr>
          <p:nvPr/>
        </p:nvSpPr>
        <p:spPr bwMode="auto">
          <a:xfrm>
            <a:off x="2207569" y="6228931"/>
            <a:ext cx="8585896" cy="518254"/>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10">
                  <a:extLst>
                    <a:ext uri="{A12FA001-AC4F-418D-AE19-62706E023703}">
                      <ahyp:hlinkClr xmlns:ahyp="http://schemas.microsoft.com/office/drawing/2018/hyperlinkcolor" val="tx"/>
                    </a:ext>
                  </a:extLst>
                </a:hlinkClick>
              </a:rPr>
              <a:t>Sherwood, One Earth, 2022, 5, 1260</a:t>
            </a:r>
            <a:r>
              <a:rPr lang="en-GB" sz="1200" dirty="0">
                <a:solidFill>
                  <a:schemeClr val="tx2"/>
                </a:solidFill>
              </a:rPr>
              <a:t>		</a:t>
            </a:r>
            <a:r>
              <a:rPr lang="en-GB" sz="1200" dirty="0">
                <a:solidFill>
                  <a:schemeClr val="tx2"/>
                </a:solidFill>
                <a:hlinkClick r:id="rId11">
                  <a:extLst>
                    <a:ext uri="{A12FA001-AC4F-418D-AE19-62706E023703}">
                      <ahyp:hlinkClr xmlns:ahyp="http://schemas.microsoft.com/office/drawing/2018/hyperlinkcolor" val="tx"/>
                    </a:ext>
                  </a:extLst>
                </a:hlinkClick>
              </a:rPr>
              <a:t>Poore and Nemecek, Science, 2018, 360, 987</a:t>
            </a:r>
            <a:endParaRPr lang="en-GB" sz="1200" dirty="0">
              <a:solidFill>
                <a:schemeClr val="tx2"/>
              </a:solidFill>
            </a:endParaRPr>
          </a:p>
        </p:txBody>
      </p:sp>
    </p:spTree>
    <p:custDataLst>
      <p:tags r:id="rId1"/>
    </p:custDataLst>
    <p:extLst>
      <p:ext uri="{BB962C8B-B14F-4D97-AF65-F5344CB8AC3E}">
        <p14:creationId xmlns:p14="http://schemas.microsoft.com/office/powerpoint/2010/main" val="1135493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F12E-EDBF-09B3-B154-5DF71EC6C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2B0F9-6BB9-7935-DA89-D57300302AE2}"/>
              </a:ext>
            </a:extLst>
          </p:cNvPr>
          <p:cNvSpPr>
            <a:spLocks noGrp="1"/>
          </p:cNvSpPr>
          <p:nvPr>
            <p:ph type="title"/>
          </p:nvPr>
        </p:nvSpPr>
        <p:spPr/>
        <p:txBody>
          <a:bodyPr/>
          <a:lstStyle/>
          <a:p>
            <a:r>
              <a:rPr lang="en-GB" dirty="0"/>
              <a:t>Life cycle assessment</a:t>
            </a:r>
          </a:p>
        </p:txBody>
      </p:sp>
      <p:sp>
        <p:nvSpPr>
          <p:cNvPr id="3" name="Text Placeholder 2">
            <a:extLst>
              <a:ext uri="{FF2B5EF4-FFF2-40B4-BE49-F238E27FC236}">
                <a16:creationId xmlns:a16="http://schemas.microsoft.com/office/drawing/2014/main" id="{214388D4-0177-6B46-232B-01751D0285EF}"/>
              </a:ext>
            </a:extLst>
          </p:cNvPr>
          <p:cNvSpPr>
            <a:spLocks noGrp="1"/>
          </p:cNvSpPr>
          <p:nvPr>
            <p:ph type="body" sz="quarter" idx="10"/>
          </p:nvPr>
        </p:nvSpPr>
        <p:spPr>
          <a:xfrm>
            <a:off x="357188" y="1454400"/>
            <a:ext cx="10491340" cy="4350864"/>
          </a:xfrm>
        </p:spPr>
        <p:txBody>
          <a:bodyPr/>
          <a:lstStyle/>
          <a:p>
            <a:pPr algn="just"/>
            <a:r>
              <a:rPr lang="en-GB" dirty="0"/>
              <a:t>Measuring and understanding environment impacts empowers us to buy a more water efficient washing machine, or use a car with fewer emissions, or eat lower impact foods.</a:t>
            </a:r>
          </a:p>
          <a:p>
            <a:pPr algn="just"/>
            <a:r>
              <a:rPr lang="en-GB" dirty="0"/>
              <a:t>This is progress towards a more sustainable society, but we are still lacking definitive sustainability targets.</a:t>
            </a:r>
          </a:p>
        </p:txBody>
      </p:sp>
      <p:sp>
        <p:nvSpPr>
          <p:cNvPr id="4" name="Isosceles Triangle 3">
            <a:hlinkClick r:id="" action="ppaction://hlinkshowjump?jump=nextslide"/>
            <a:extLst>
              <a:ext uri="{FF2B5EF4-FFF2-40B4-BE49-F238E27FC236}">
                <a16:creationId xmlns:a16="http://schemas.microsoft.com/office/drawing/2014/main" id="{55CB724D-071F-8C57-CB4A-A7E9405101D3}"/>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2EBC531E-54B8-80E7-77B9-B4199351160F}"/>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A1BB7DF-279C-EFA0-A3AA-066DD9022875}"/>
              </a:ext>
            </a:extLst>
          </p:cNvPr>
          <p:cNvSpPr txBox="1"/>
          <p:nvPr/>
        </p:nvSpPr>
        <p:spPr>
          <a:xfrm>
            <a:off x="7792332" y="4551537"/>
            <a:ext cx="4280332"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gn="ct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0.0002 m</a:t>
            </a:r>
            <a:r>
              <a:rPr lang="en-GB" b="1" baseline="30000" dirty="0">
                <a:solidFill>
                  <a:schemeClr val="accent4"/>
                </a:solidFill>
                <a:latin typeface="Arial" panose="020B0604020202020204" pitchFamily="34" charset="0"/>
                <a:ea typeface="Calibri" panose="020F0502020204030204" pitchFamily="34" charset="0"/>
                <a:cs typeface="Arial" panose="020B0604020202020204" pitchFamily="34" charset="0"/>
              </a:rPr>
              <a:t>2</a:t>
            </a: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-years of land use per kcal</a:t>
            </a:r>
          </a:p>
        </p:txBody>
      </p:sp>
      <p:sp>
        <p:nvSpPr>
          <p:cNvPr id="7" name="TextBox 6">
            <a:extLst>
              <a:ext uri="{FF2B5EF4-FFF2-40B4-BE49-F238E27FC236}">
                <a16:creationId xmlns:a16="http://schemas.microsoft.com/office/drawing/2014/main" id="{165BC8AF-1F9C-D7ED-D7FE-63FE95F07815}"/>
              </a:ext>
            </a:extLst>
          </p:cNvPr>
          <p:cNvSpPr txBox="1"/>
          <p:nvPr/>
        </p:nvSpPr>
        <p:spPr>
          <a:xfrm>
            <a:off x="4115916" y="4551537"/>
            <a:ext cx="3852292" cy="369332"/>
          </a:xfrm>
          <a:prstGeom prst="rect">
            <a:avLst/>
          </a:prstGeom>
          <a:noFill/>
        </p:spPr>
        <p:txBody>
          <a:bodyPr wrap="square">
            <a:spAutoFit/>
          </a:bodyPr>
          <a:lstStyle/>
          <a:p>
            <a:pPr algn="ct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0.2 g CO</a:t>
            </a:r>
            <a:r>
              <a:rPr lang="en-GB" b="1" baseline="-25000" dirty="0">
                <a:solidFill>
                  <a:schemeClr val="accent1"/>
                </a:solidFill>
                <a:latin typeface="Arial" panose="020B0604020202020204" pitchFamily="34" charset="0"/>
                <a:ea typeface="Calibri" panose="020F0502020204030204" pitchFamily="34" charset="0"/>
                <a:cs typeface="Arial" panose="020B0604020202020204" pitchFamily="34" charset="0"/>
              </a:rPr>
              <a:t>2</a:t>
            </a: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 per km</a:t>
            </a:r>
          </a:p>
        </p:txBody>
      </p:sp>
      <p:pic>
        <p:nvPicPr>
          <p:cNvPr id="8" name="Graphic 7" descr="Apple with solid fill">
            <a:extLst>
              <a:ext uri="{FF2B5EF4-FFF2-40B4-BE49-F238E27FC236}">
                <a16:creationId xmlns:a16="http://schemas.microsoft.com/office/drawing/2014/main" id="{5843421F-8E9B-0EF2-E45A-5E43CD6EDE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2416" y="3143455"/>
            <a:ext cx="1331168" cy="1331168"/>
          </a:xfrm>
          <a:prstGeom prst="rect">
            <a:avLst/>
          </a:prstGeom>
        </p:spPr>
      </p:pic>
      <p:pic>
        <p:nvPicPr>
          <p:cNvPr id="9" name="Graphic 8" descr="Car with solid fill">
            <a:extLst>
              <a:ext uri="{FF2B5EF4-FFF2-40B4-BE49-F238E27FC236}">
                <a16:creationId xmlns:a16="http://schemas.microsoft.com/office/drawing/2014/main" id="{769DA40A-904C-856A-1DDA-272C3EF8C5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0497" y="2553537"/>
            <a:ext cx="2511005" cy="2511005"/>
          </a:xfrm>
          <a:prstGeom prst="rect">
            <a:avLst/>
          </a:prstGeom>
        </p:spPr>
      </p:pic>
      <p:pic>
        <p:nvPicPr>
          <p:cNvPr id="10" name="Graphic 9" descr="Washing Machine with solid fill">
            <a:extLst>
              <a:ext uri="{FF2B5EF4-FFF2-40B4-BE49-F238E27FC236}">
                <a16:creationId xmlns:a16="http://schemas.microsoft.com/office/drawing/2014/main" id="{F6AE5E39-31AE-9047-A03A-2810778130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1504" y="3104480"/>
            <a:ext cx="1368152" cy="1368152"/>
          </a:xfrm>
          <a:prstGeom prst="rect">
            <a:avLst/>
          </a:prstGeom>
        </p:spPr>
      </p:pic>
      <p:sp>
        <p:nvSpPr>
          <p:cNvPr id="11" name="TextBox 10">
            <a:extLst>
              <a:ext uri="{FF2B5EF4-FFF2-40B4-BE49-F238E27FC236}">
                <a16:creationId xmlns:a16="http://schemas.microsoft.com/office/drawing/2014/main" id="{15946334-9A67-F011-715F-AE5EE58DA803}"/>
              </a:ext>
            </a:extLst>
          </p:cNvPr>
          <p:cNvSpPr txBox="1"/>
          <p:nvPr/>
        </p:nvSpPr>
        <p:spPr>
          <a:xfrm>
            <a:off x="415891" y="4551537"/>
            <a:ext cx="3852292" cy="369332"/>
          </a:xfrm>
          <a:prstGeom prst="rect">
            <a:avLst/>
          </a:prstGeom>
          <a:noFill/>
        </p:spPr>
        <p:txBody>
          <a:bodyPr wrap="square">
            <a:spAutoFit/>
          </a:bodyPr>
          <a:lstStyle/>
          <a:p>
            <a:pPr algn="ctr"/>
            <a:r>
              <a:rPr lang="en-GB" b="1" dirty="0">
                <a:solidFill>
                  <a:schemeClr val="accent3"/>
                </a:solidFill>
                <a:latin typeface="Arial" panose="020B0604020202020204" pitchFamily="34" charset="0"/>
                <a:ea typeface="Calibri" panose="020F0502020204030204" pitchFamily="34" charset="0"/>
                <a:cs typeface="Arial" panose="020B0604020202020204" pitchFamily="34" charset="0"/>
              </a:rPr>
              <a:t>43 litres of water per wash cycle</a:t>
            </a:r>
          </a:p>
        </p:txBody>
      </p:sp>
      <p:sp>
        <p:nvSpPr>
          <p:cNvPr id="12" name="TextBox 11">
            <a:extLst>
              <a:ext uri="{FF2B5EF4-FFF2-40B4-BE49-F238E27FC236}">
                <a16:creationId xmlns:a16="http://schemas.microsoft.com/office/drawing/2014/main" id="{8A3A5CED-C6A5-CD27-B6C1-9835192AA722}"/>
              </a:ext>
            </a:extLst>
          </p:cNvPr>
          <p:cNvSpPr txBox="1"/>
          <p:nvPr/>
        </p:nvSpPr>
        <p:spPr>
          <a:xfrm>
            <a:off x="7792332" y="5787040"/>
            <a:ext cx="4280332"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gn="ct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0.0004 m</a:t>
            </a:r>
            <a:r>
              <a:rPr lang="en-GB" b="1" baseline="30000" dirty="0">
                <a:solidFill>
                  <a:schemeClr val="accent4"/>
                </a:solidFill>
                <a:latin typeface="Arial" panose="020B0604020202020204" pitchFamily="34" charset="0"/>
                <a:ea typeface="Calibri" panose="020F0502020204030204" pitchFamily="34" charset="0"/>
                <a:cs typeface="Arial" panose="020B0604020202020204" pitchFamily="34" charset="0"/>
              </a:rPr>
              <a:t>2</a:t>
            </a: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-years of land use per kcal</a:t>
            </a:r>
          </a:p>
        </p:txBody>
      </p:sp>
      <p:sp>
        <p:nvSpPr>
          <p:cNvPr id="13" name="TextBox 12">
            <a:extLst>
              <a:ext uri="{FF2B5EF4-FFF2-40B4-BE49-F238E27FC236}">
                <a16:creationId xmlns:a16="http://schemas.microsoft.com/office/drawing/2014/main" id="{2CB8E188-3719-BFB8-6B53-BD8E91450A14}"/>
              </a:ext>
            </a:extLst>
          </p:cNvPr>
          <p:cNvSpPr txBox="1"/>
          <p:nvPr/>
        </p:nvSpPr>
        <p:spPr>
          <a:xfrm>
            <a:off x="4115916" y="5787040"/>
            <a:ext cx="3852292" cy="369332"/>
          </a:xfrm>
          <a:prstGeom prst="rect">
            <a:avLst/>
          </a:prstGeom>
          <a:noFill/>
        </p:spPr>
        <p:txBody>
          <a:bodyPr wrap="square">
            <a:spAutoFit/>
          </a:bodyPr>
          <a:lstStyle/>
          <a:p>
            <a:pPr algn="ct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0.3 g CO</a:t>
            </a:r>
            <a:r>
              <a:rPr lang="en-GB" b="1" baseline="-25000" dirty="0">
                <a:solidFill>
                  <a:schemeClr val="accent1"/>
                </a:solidFill>
                <a:latin typeface="Arial" panose="020B0604020202020204" pitchFamily="34" charset="0"/>
                <a:ea typeface="Calibri" panose="020F0502020204030204" pitchFamily="34" charset="0"/>
                <a:cs typeface="Arial" panose="020B0604020202020204" pitchFamily="34" charset="0"/>
              </a:rPr>
              <a:t>2</a:t>
            </a: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 per km</a:t>
            </a:r>
          </a:p>
        </p:txBody>
      </p:sp>
      <p:pic>
        <p:nvPicPr>
          <p:cNvPr id="14" name="Graphic 13" descr="Apple with solid fill">
            <a:extLst>
              <a:ext uri="{FF2B5EF4-FFF2-40B4-BE49-F238E27FC236}">
                <a16:creationId xmlns:a16="http://schemas.microsoft.com/office/drawing/2014/main" id="{2A36D084-5F9A-4311-4921-7710468F7F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65153" y="5083788"/>
            <a:ext cx="765473" cy="765473"/>
          </a:xfrm>
          <a:prstGeom prst="rect">
            <a:avLst/>
          </a:prstGeom>
        </p:spPr>
      </p:pic>
      <p:pic>
        <p:nvPicPr>
          <p:cNvPr id="15" name="Graphic 14" descr="Car with solid fill">
            <a:extLst>
              <a:ext uri="{FF2B5EF4-FFF2-40B4-BE49-F238E27FC236}">
                <a16:creationId xmlns:a16="http://schemas.microsoft.com/office/drawing/2014/main" id="{82730789-8E03-4FA7-E9EA-6A0CC60730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20100" y="4793388"/>
            <a:ext cx="1443924" cy="1443924"/>
          </a:xfrm>
          <a:prstGeom prst="rect">
            <a:avLst/>
          </a:prstGeom>
        </p:spPr>
      </p:pic>
      <p:pic>
        <p:nvPicPr>
          <p:cNvPr id="16" name="Graphic 15" descr="Washing Machine with solid fill">
            <a:extLst>
              <a:ext uri="{FF2B5EF4-FFF2-40B4-BE49-F238E27FC236}">
                <a16:creationId xmlns:a16="http://schemas.microsoft.com/office/drawing/2014/main" id="{F83917FD-3533-D841-8F94-9961400F36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22210" y="5079076"/>
            <a:ext cx="786740" cy="786740"/>
          </a:xfrm>
          <a:prstGeom prst="rect">
            <a:avLst/>
          </a:prstGeom>
        </p:spPr>
      </p:pic>
      <p:sp>
        <p:nvSpPr>
          <p:cNvPr id="17" name="TextBox 16">
            <a:extLst>
              <a:ext uri="{FF2B5EF4-FFF2-40B4-BE49-F238E27FC236}">
                <a16:creationId xmlns:a16="http://schemas.microsoft.com/office/drawing/2014/main" id="{BD9343EC-28F0-ECE5-5151-F4AE2E7F20E5}"/>
              </a:ext>
            </a:extLst>
          </p:cNvPr>
          <p:cNvSpPr txBox="1"/>
          <p:nvPr/>
        </p:nvSpPr>
        <p:spPr>
          <a:xfrm>
            <a:off x="415891" y="5787040"/>
            <a:ext cx="3852292" cy="369332"/>
          </a:xfrm>
          <a:prstGeom prst="rect">
            <a:avLst/>
          </a:prstGeom>
          <a:noFill/>
        </p:spPr>
        <p:txBody>
          <a:bodyPr wrap="square">
            <a:spAutoFit/>
          </a:bodyPr>
          <a:lstStyle/>
          <a:p>
            <a:pPr algn="ctr"/>
            <a:r>
              <a:rPr lang="en-GB" b="1" dirty="0">
                <a:solidFill>
                  <a:schemeClr val="accent3"/>
                </a:solidFill>
                <a:latin typeface="Arial" panose="020B0604020202020204" pitchFamily="34" charset="0"/>
                <a:ea typeface="Calibri" panose="020F0502020204030204" pitchFamily="34" charset="0"/>
                <a:cs typeface="Arial" panose="020B0604020202020204" pitchFamily="34" charset="0"/>
              </a:rPr>
              <a:t>78 litres of water per wash cycle</a:t>
            </a:r>
          </a:p>
        </p:txBody>
      </p:sp>
      <p:sp>
        <p:nvSpPr>
          <p:cNvPr id="18" name="Rectangle 17">
            <a:extLst>
              <a:ext uri="{FF2B5EF4-FFF2-40B4-BE49-F238E27FC236}">
                <a16:creationId xmlns:a16="http://schemas.microsoft.com/office/drawing/2014/main" id="{A1CD4314-4D64-E43D-DCDC-4170014F2BF0}"/>
              </a:ext>
            </a:extLst>
          </p:cNvPr>
          <p:cNvSpPr/>
          <p:nvPr/>
        </p:nvSpPr>
        <p:spPr>
          <a:xfrm>
            <a:off x="215984" y="2996951"/>
            <a:ext cx="11784672" cy="19592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3C8724A-B303-7997-893B-57985CD97D05}"/>
              </a:ext>
            </a:extLst>
          </p:cNvPr>
          <p:cNvSpPr txBox="1"/>
          <p:nvPr/>
        </p:nvSpPr>
        <p:spPr>
          <a:xfrm>
            <a:off x="215984" y="3018828"/>
            <a:ext cx="1475374" cy="646331"/>
          </a:xfrm>
          <a:prstGeom prst="rect">
            <a:avLst/>
          </a:prstGeom>
          <a:noFill/>
        </p:spPr>
        <p:txBody>
          <a:bodyPr wrap="square">
            <a:spAutoFit/>
          </a:bodyPr>
          <a:lstStyle/>
          <a:p>
            <a:r>
              <a:rPr lang="en-GB" b="1" dirty="0">
                <a:solidFill>
                  <a:schemeClr val="tx2"/>
                </a:solidFill>
                <a:latin typeface="Arial" panose="020B0604020202020204" pitchFamily="34" charset="0"/>
                <a:ea typeface="Calibri" panose="020F0502020204030204" pitchFamily="34" charset="0"/>
                <a:cs typeface="Arial" panose="020B0604020202020204" pitchFamily="34" charset="0"/>
              </a:rPr>
              <a:t>Greener options</a:t>
            </a:r>
          </a:p>
        </p:txBody>
      </p:sp>
    </p:spTree>
    <p:custDataLst>
      <p:tags r:id="rId1"/>
    </p:custDataLst>
    <p:extLst>
      <p:ext uri="{BB962C8B-B14F-4D97-AF65-F5344CB8AC3E}">
        <p14:creationId xmlns:p14="http://schemas.microsoft.com/office/powerpoint/2010/main" val="4142723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AE48-97FC-42F3-B8CA-1427EF82D92C}"/>
              </a:ext>
            </a:extLst>
          </p:cNvPr>
          <p:cNvSpPr>
            <a:spLocks noGrp="1"/>
          </p:cNvSpPr>
          <p:nvPr>
            <p:ph type="title"/>
          </p:nvPr>
        </p:nvSpPr>
        <p:spPr/>
        <p:txBody>
          <a:bodyPr/>
          <a:lstStyle/>
          <a:p>
            <a:r>
              <a:rPr lang="en-GB" dirty="0"/>
              <a:t>Product Environmental Footprint (PEF)</a:t>
            </a:r>
          </a:p>
        </p:txBody>
      </p:sp>
      <p:sp>
        <p:nvSpPr>
          <p:cNvPr id="3" name="Text Placeholder 2">
            <a:extLst>
              <a:ext uri="{FF2B5EF4-FFF2-40B4-BE49-F238E27FC236}">
                <a16:creationId xmlns:a16="http://schemas.microsoft.com/office/drawing/2014/main" id="{EEDB1AE3-1BC0-4C8F-89E9-9F62D26590E4}"/>
              </a:ext>
            </a:extLst>
          </p:cNvPr>
          <p:cNvSpPr>
            <a:spLocks noGrp="1"/>
          </p:cNvSpPr>
          <p:nvPr>
            <p:ph type="body" sz="quarter" idx="10"/>
          </p:nvPr>
        </p:nvSpPr>
        <p:spPr>
          <a:xfrm>
            <a:off x="357188" y="1454400"/>
            <a:ext cx="11499452" cy="4350864"/>
          </a:xfrm>
        </p:spPr>
        <p:txBody>
          <a:bodyPr/>
          <a:lstStyle/>
          <a:p>
            <a:pPr algn="just"/>
            <a:r>
              <a:rPr lang="en-GB" dirty="0"/>
              <a:t>Life cycle assessment (LCA) is internationally standardised to help reproducibility and comparability of results.</a:t>
            </a:r>
          </a:p>
          <a:p>
            <a:pPr algn="just"/>
            <a:r>
              <a:rPr lang="en-GB" dirty="0"/>
              <a:t>In addition to this, the European Commission has created extremely thorough guidelines for the LCA of certain classes of products, including clothing, pet food, and batteries. This approach to LCA is called the </a:t>
            </a:r>
            <a:r>
              <a:rPr lang="en-GB" b="1" dirty="0">
                <a:solidFill>
                  <a:schemeClr val="accent3"/>
                </a:solidFill>
              </a:rPr>
              <a:t>Product Environmental Footprint </a:t>
            </a:r>
            <a:r>
              <a:rPr lang="en-GB" dirty="0"/>
              <a:t>(PEF).</a:t>
            </a:r>
          </a:p>
          <a:p>
            <a:pPr algn="just"/>
            <a:r>
              <a:rPr lang="en-GB" dirty="0"/>
              <a:t>Benchmark results are included in </a:t>
            </a:r>
            <a:r>
              <a:rPr lang="en-GB" b="1" dirty="0">
                <a:solidFill>
                  <a:schemeClr val="accent3"/>
                </a:solidFill>
              </a:rPr>
              <a:t>PEF </a:t>
            </a:r>
            <a:r>
              <a:rPr lang="en-GB" dirty="0"/>
              <a:t>guidance to ascertain the performance of products in various impact categories. Impacts that can be measured against Planetary Boundaries include climate change, land use, water use and ozone depletion.</a:t>
            </a:r>
          </a:p>
          <a:p>
            <a:pPr algn="just"/>
            <a:endParaRPr lang="en-GB" dirty="0"/>
          </a:p>
        </p:txBody>
      </p:sp>
      <p:sp>
        <p:nvSpPr>
          <p:cNvPr id="4" name="Isosceles Triangle 3">
            <a:hlinkClick r:id="" action="ppaction://hlinkshowjump?jump=nextslide"/>
            <a:extLst>
              <a:ext uri="{FF2B5EF4-FFF2-40B4-BE49-F238E27FC236}">
                <a16:creationId xmlns:a16="http://schemas.microsoft.com/office/drawing/2014/main" id="{AD1A0C0C-A42F-A897-4604-DB50643820FE}"/>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ECB98AE2-6E65-518E-433A-BD33C403E7F0}"/>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3">
            <a:extLst>
              <a:ext uri="{FF2B5EF4-FFF2-40B4-BE49-F238E27FC236}">
                <a16:creationId xmlns:a16="http://schemas.microsoft.com/office/drawing/2014/main" id="{706CF255-A854-81FB-D71B-A3CFF16C9105}"/>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4">
                  <a:extLst>
                    <a:ext uri="{A12FA001-AC4F-418D-AE19-62706E023703}">
                      <ahyp:hlinkClr xmlns:ahyp="http://schemas.microsoft.com/office/drawing/2018/hyperlinkcolor" val="tx"/>
                    </a:ext>
                  </a:extLst>
                </a:hlinkClick>
              </a:rPr>
              <a:t>Product Environmental Footprint method</a:t>
            </a:r>
            <a:endParaRPr lang="en-US" sz="1200" dirty="0">
              <a:solidFill>
                <a:schemeClr val="tx2"/>
              </a:solidFill>
            </a:endParaRPr>
          </a:p>
        </p:txBody>
      </p:sp>
    </p:spTree>
    <p:custDataLst>
      <p:tags r:id="rId1"/>
    </p:custDataLst>
    <p:extLst>
      <p:ext uri="{BB962C8B-B14F-4D97-AF65-F5344CB8AC3E}">
        <p14:creationId xmlns:p14="http://schemas.microsoft.com/office/powerpoint/2010/main" val="765836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dirty="0"/>
              <a:t>Environmental sustainability assessment</a:t>
            </a:r>
            <a:endParaRPr dirty="0"/>
          </a:p>
        </p:txBody>
      </p:sp>
      <p:sp>
        <p:nvSpPr>
          <p:cNvPr id="3" name="Text Placeholder 2"/>
          <p:cNvSpPr>
            <a:spLocks noGrp="1"/>
          </p:cNvSpPr>
          <p:nvPr>
            <p:ph type="body" sz="quarter" idx="10"/>
          </p:nvPr>
        </p:nvSpPr>
        <p:spPr bwMode="auto"/>
        <p:txBody>
          <a:bodyPr/>
          <a:lstStyle/>
          <a:p>
            <a:pPr>
              <a:defRPr/>
            </a:pPr>
            <a:r>
              <a:rPr lang="en-GB" i="1" dirty="0"/>
              <a:t>Evaluating the risk of pharmaceuticals in the environment</a:t>
            </a:r>
          </a:p>
        </p:txBody>
      </p:sp>
      <p:sp>
        <p:nvSpPr>
          <p:cNvPr id="4" name="Isosceles Triangle 3">
            <a:hlinkClick r:id="" action="ppaction://hlinkshowjump?jump=nextslide"/>
            <a:extLst>
              <a:ext uri="{FF2B5EF4-FFF2-40B4-BE49-F238E27FC236}">
                <a16:creationId xmlns:a16="http://schemas.microsoft.com/office/drawing/2014/main" id="{AC4875CE-3DD2-57BB-E01F-4B2D48A25CCA}"/>
              </a:ext>
            </a:extLst>
          </p:cNvPr>
          <p:cNvSpPr>
            <a:spLocks/>
          </p:cNvSpPr>
          <p:nvPr/>
        </p:nvSpPr>
        <p:spPr bwMode="auto">
          <a:xfrm rot="5400000">
            <a:off x="6155653"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BADCF21F-2480-AD54-A536-0A592582504E}"/>
              </a:ext>
            </a:extLst>
          </p:cNvPr>
          <p:cNvSpPr>
            <a:spLocks/>
          </p:cNvSpPr>
          <p:nvPr/>
        </p:nvSpPr>
        <p:spPr bwMode="auto">
          <a:xfrm rot="16200000" flipH="1">
            <a:off x="5604347"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hlinkClick r:id="" action="ppaction://hlinkshowjump?jump=previousslide"/>
            <a:extLst>
              <a:ext uri="{FF2B5EF4-FFF2-40B4-BE49-F238E27FC236}">
                <a16:creationId xmlns:a16="http://schemas.microsoft.com/office/drawing/2014/main" id="{2DD065CB-2A6E-238B-75AD-07E69EB39F91}"/>
              </a:ext>
            </a:extLst>
          </p:cNvPr>
          <p:cNvSpPr txBox="1"/>
          <p:nvPr/>
        </p:nvSpPr>
        <p:spPr bwMode="auto">
          <a:xfrm>
            <a:off x="4461633" y="3892429"/>
            <a:ext cx="1058303" cy="369332"/>
          </a:xfrm>
          <a:prstGeom prst="rect">
            <a:avLst/>
          </a:prstGeom>
          <a:noFill/>
        </p:spPr>
        <p:txBody>
          <a:bodyPr wrap="none" rtlCol="0">
            <a:spAutoFit/>
          </a:bodyPr>
          <a:lstStyle/>
          <a:p>
            <a:r>
              <a:rPr lang="en-GB" dirty="0">
                <a:solidFill>
                  <a:schemeClr val="accent2"/>
                </a:solidFill>
              </a:rPr>
              <a:t>Go back</a:t>
            </a:r>
          </a:p>
        </p:txBody>
      </p:sp>
      <p:sp>
        <p:nvSpPr>
          <p:cNvPr id="7" name="TextBox 6">
            <a:hlinkClick r:id="" action="ppaction://hlinkshowjump?jump=nextslide"/>
            <a:extLst>
              <a:ext uri="{FF2B5EF4-FFF2-40B4-BE49-F238E27FC236}">
                <a16:creationId xmlns:a16="http://schemas.microsoft.com/office/drawing/2014/main" id="{18057398-C3C9-0DCB-BED9-BDE6CC1331D4}"/>
              </a:ext>
            </a:extLst>
          </p:cNvPr>
          <p:cNvSpPr txBox="1"/>
          <p:nvPr/>
        </p:nvSpPr>
        <p:spPr bwMode="auto">
          <a:xfrm>
            <a:off x="6668274" y="3889295"/>
            <a:ext cx="1133644" cy="369332"/>
          </a:xfrm>
          <a:prstGeom prst="rect">
            <a:avLst/>
          </a:prstGeom>
          <a:noFill/>
        </p:spPr>
        <p:txBody>
          <a:bodyPr wrap="none" rtlCol="0">
            <a:spAutoFit/>
          </a:bodyPr>
          <a:lstStyle/>
          <a:p>
            <a:r>
              <a:rPr lang="en-GB" dirty="0">
                <a:solidFill>
                  <a:schemeClr val="accent2"/>
                </a:solidFill>
              </a:rPr>
              <a:t>Let’s go!</a:t>
            </a:r>
          </a:p>
        </p:txBody>
      </p:sp>
    </p:spTree>
    <p:custDataLst>
      <p:tags r:id="rId1"/>
    </p:custDataLst>
    <p:extLst>
      <p:ext uri="{BB962C8B-B14F-4D97-AF65-F5344CB8AC3E}">
        <p14:creationId xmlns:p14="http://schemas.microsoft.com/office/powerpoint/2010/main" val="2420745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AE48-97FC-42F3-B8CA-1427EF82D92C}"/>
              </a:ext>
            </a:extLst>
          </p:cNvPr>
          <p:cNvSpPr>
            <a:spLocks noGrp="1"/>
          </p:cNvSpPr>
          <p:nvPr>
            <p:ph type="title"/>
          </p:nvPr>
        </p:nvSpPr>
        <p:spPr/>
        <p:txBody>
          <a:bodyPr/>
          <a:lstStyle/>
          <a:p>
            <a:r>
              <a:rPr lang="en-GB" dirty="0"/>
              <a:t>Environmental sustainability assessment</a:t>
            </a:r>
          </a:p>
        </p:txBody>
      </p:sp>
      <p:sp>
        <p:nvSpPr>
          <p:cNvPr id="3" name="Text Placeholder 2">
            <a:extLst>
              <a:ext uri="{FF2B5EF4-FFF2-40B4-BE49-F238E27FC236}">
                <a16:creationId xmlns:a16="http://schemas.microsoft.com/office/drawing/2014/main" id="{EEDB1AE3-1BC0-4C8F-89E9-9F62D26590E4}"/>
              </a:ext>
            </a:extLst>
          </p:cNvPr>
          <p:cNvSpPr>
            <a:spLocks noGrp="1"/>
          </p:cNvSpPr>
          <p:nvPr>
            <p:ph type="body" sz="quarter" idx="10"/>
          </p:nvPr>
        </p:nvSpPr>
        <p:spPr>
          <a:xfrm>
            <a:off x="357188" y="1454400"/>
            <a:ext cx="11499452" cy="4350864"/>
          </a:xfrm>
        </p:spPr>
        <p:txBody>
          <a:bodyPr/>
          <a:lstStyle/>
          <a:p>
            <a:pPr algn="just"/>
            <a:r>
              <a:rPr lang="en-GB" b="1" dirty="0">
                <a:solidFill>
                  <a:schemeClr val="accent3"/>
                </a:solidFill>
              </a:rPr>
              <a:t>Environmental sustainability assessment </a:t>
            </a:r>
            <a:r>
              <a:rPr lang="en-GB" dirty="0"/>
              <a:t>is the combination of </a:t>
            </a:r>
            <a:r>
              <a:rPr lang="en-GB" b="1" dirty="0">
                <a:solidFill>
                  <a:schemeClr val="accent3"/>
                </a:solidFill>
              </a:rPr>
              <a:t>life cycle </a:t>
            </a:r>
            <a:r>
              <a:rPr lang="en-GB" dirty="0"/>
              <a:t>assessment and environmental </a:t>
            </a:r>
            <a:r>
              <a:rPr lang="en-GB" b="1" dirty="0">
                <a:solidFill>
                  <a:schemeClr val="accent3"/>
                </a:solidFill>
              </a:rPr>
              <a:t>risk </a:t>
            </a:r>
            <a:r>
              <a:rPr lang="en-GB" dirty="0"/>
              <a:t>assessment to ascertain a comprehensive overview of the impact of a product that enters the environment as a part of its function.</a:t>
            </a:r>
          </a:p>
          <a:p>
            <a:pPr algn="just"/>
            <a:r>
              <a:rPr lang="en-GB" dirty="0"/>
              <a:t>In the case of pharmaceuticals, these chemicals (and their metabolites) are excreted, and topical treatments washed off. They then enter the environment and have the potential to pollute and harm.</a:t>
            </a:r>
          </a:p>
          <a:p>
            <a:pPr algn="just"/>
            <a:r>
              <a:rPr lang="en-GB" dirty="0"/>
              <a:t>Manufacturers must satisfy regulators that the (environmental) risk of their products is acceptably low.</a:t>
            </a:r>
          </a:p>
        </p:txBody>
      </p:sp>
      <p:sp>
        <p:nvSpPr>
          <p:cNvPr id="4" name="Isosceles Triangle 3">
            <a:hlinkClick r:id="" action="ppaction://hlinkshowjump?jump=nextslide"/>
            <a:extLst>
              <a:ext uri="{FF2B5EF4-FFF2-40B4-BE49-F238E27FC236}">
                <a16:creationId xmlns:a16="http://schemas.microsoft.com/office/drawing/2014/main" id="{AD1A0C0C-A42F-A897-4604-DB50643820FE}"/>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ECB98AE2-6E65-518E-433A-BD33C403E7F0}"/>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65892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AE48-97FC-42F3-B8CA-1427EF82D92C}"/>
              </a:ext>
            </a:extLst>
          </p:cNvPr>
          <p:cNvSpPr>
            <a:spLocks noGrp="1"/>
          </p:cNvSpPr>
          <p:nvPr>
            <p:ph type="title"/>
          </p:nvPr>
        </p:nvSpPr>
        <p:spPr/>
        <p:txBody>
          <a:bodyPr/>
          <a:lstStyle/>
          <a:p>
            <a:r>
              <a:rPr lang="en-GB" dirty="0"/>
              <a:t>Environmental risk assessment</a:t>
            </a:r>
          </a:p>
        </p:txBody>
      </p:sp>
      <p:sp>
        <p:nvSpPr>
          <p:cNvPr id="3" name="Text Placeholder 2">
            <a:extLst>
              <a:ext uri="{FF2B5EF4-FFF2-40B4-BE49-F238E27FC236}">
                <a16:creationId xmlns:a16="http://schemas.microsoft.com/office/drawing/2014/main" id="{EEDB1AE3-1BC0-4C8F-89E9-9F62D26590E4}"/>
              </a:ext>
            </a:extLst>
          </p:cNvPr>
          <p:cNvSpPr>
            <a:spLocks noGrp="1"/>
          </p:cNvSpPr>
          <p:nvPr>
            <p:ph type="body" sz="quarter" idx="10"/>
          </p:nvPr>
        </p:nvSpPr>
        <p:spPr>
          <a:xfrm>
            <a:off x="357188" y="1454400"/>
            <a:ext cx="11499452" cy="4350864"/>
          </a:xfrm>
        </p:spPr>
        <p:txBody>
          <a:bodyPr/>
          <a:lstStyle/>
          <a:p>
            <a:pPr algn="just" rtl="0">
              <a:spcBef>
                <a:spcPts val="0"/>
              </a:spcBef>
              <a:spcAft>
                <a:spcPts val="1000"/>
              </a:spcAft>
            </a:pPr>
            <a:r>
              <a:rPr lang="en-US" dirty="0">
                <a:effectLst/>
              </a:rPr>
              <a:t>To assess the environmental risks of medicinal products, an </a:t>
            </a:r>
            <a:r>
              <a:rPr lang="en-US" b="1" dirty="0">
                <a:solidFill>
                  <a:srgbClr val="2B7A7C"/>
                </a:solidFill>
                <a:effectLst/>
                <a:latin typeface="Raleway" panose="020B0604020202020204" pitchFamily="2" charset="0"/>
              </a:rPr>
              <a:t>Environmental Risk Assessment</a:t>
            </a:r>
            <a:r>
              <a:rPr lang="en-US" dirty="0">
                <a:effectLst/>
              </a:rPr>
              <a:t> (ERA) is performed. </a:t>
            </a:r>
            <a:r>
              <a:rPr lang="en-US" dirty="0"/>
              <a:t>R</a:t>
            </a:r>
            <a:r>
              <a:rPr lang="en-US" strike="noStrike" dirty="0"/>
              <a:t>egulations</a:t>
            </a:r>
            <a:r>
              <a:rPr lang="en-US" dirty="0"/>
              <a:t> such </a:t>
            </a:r>
            <a:r>
              <a:rPr lang="en-US" dirty="0">
                <a:effectLst/>
              </a:rPr>
              <a:t>the EU Water Framework Directive are used to ensure adverse effects on human health and ecosystems are avoided by defining and maintaining water quality standards.</a:t>
            </a:r>
          </a:p>
          <a:p>
            <a:pPr algn="just" rtl="0">
              <a:spcBef>
                <a:spcPts val="1200"/>
              </a:spcBef>
              <a:spcAft>
                <a:spcPts val="1000"/>
              </a:spcAft>
            </a:pPr>
            <a:r>
              <a:rPr lang="en-US" dirty="0">
                <a:effectLst/>
              </a:rPr>
              <a:t>The European Medicines Agency requires the submission of an ERA for human medicinal products containing a risk assessment and a hazard assessment. The guidelines state:</a:t>
            </a:r>
          </a:p>
          <a:p>
            <a:pPr marL="0" indent="0" algn="just" rtl="0">
              <a:spcBef>
                <a:spcPts val="0"/>
              </a:spcBef>
              <a:spcAft>
                <a:spcPts val="1000"/>
              </a:spcAft>
              <a:buNone/>
            </a:pPr>
            <a:r>
              <a:rPr lang="en-US" dirty="0">
                <a:solidFill>
                  <a:schemeClr val="accent3"/>
                </a:solidFill>
                <a:effectLst/>
              </a:rPr>
              <a:t>“</a:t>
            </a:r>
            <a:r>
              <a:rPr lang="en-US" i="1" dirty="0">
                <a:solidFill>
                  <a:schemeClr val="accent3"/>
                </a:solidFill>
                <a:effectLst/>
              </a:rPr>
              <a:t>The risk assessment reflects the possibility of an effect occurring and is an evaluation of both exposure of organisms in the environment to the active substance, and ecotoxicity. The hazard assessment concerns the identification of intrinsic properties of an active substance that could render it harmful to the environment regardless of the levels of exposure. Active substances poorly degraded in the environment (persistent; P), that accumulate in organisms (</a:t>
            </a:r>
            <a:r>
              <a:rPr lang="en-US" i="1" dirty="0" err="1">
                <a:solidFill>
                  <a:schemeClr val="accent3"/>
                </a:solidFill>
                <a:effectLst/>
              </a:rPr>
              <a:t>bioaccumulative</a:t>
            </a:r>
            <a:r>
              <a:rPr lang="en-US" i="1" dirty="0">
                <a:solidFill>
                  <a:schemeClr val="accent3"/>
                </a:solidFill>
                <a:effectLst/>
              </a:rPr>
              <a:t>; B) and are toxic (T) or very persistent and very </a:t>
            </a:r>
            <a:r>
              <a:rPr lang="en-US" i="1" dirty="0" err="1">
                <a:solidFill>
                  <a:schemeClr val="accent3"/>
                </a:solidFill>
                <a:effectLst/>
              </a:rPr>
              <a:t>bioaccumulative</a:t>
            </a:r>
            <a:r>
              <a:rPr lang="en-US" i="1" dirty="0">
                <a:solidFill>
                  <a:schemeClr val="accent3"/>
                </a:solidFill>
                <a:effectLst/>
              </a:rPr>
              <a:t> (</a:t>
            </a:r>
            <a:r>
              <a:rPr lang="en-US" i="1" dirty="0" err="1">
                <a:solidFill>
                  <a:schemeClr val="accent3"/>
                </a:solidFill>
                <a:effectLst/>
              </a:rPr>
              <a:t>vPvB</a:t>
            </a:r>
            <a:r>
              <a:rPr lang="en-US" i="1" dirty="0">
                <a:solidFill>
                  <a:schemeClr val="accent3"/>
                </a:solidFill>
                <a:effectLst/>
              </a:rPr>
              <a:t>), are identified in the PBT/</a:t>
            </a:r>
            <a:r>
              <a:rPr lang="en-US" i="1" dirty="0" err="1">
                <a:solidFill>
                  <a:schemeClr val="accent3"/>
                </a:solidFill>
                <a:effectLst/>
              </a:rPr>
              <a:t>vPvB</a:t>
            </a:r>
            <a:r>
              <a:rPr lang="en-US" i="1" dirty="0">
                <a:solidFill>
                  <a:schemeClr val="accent3"/>
                </a:solidFill>
                <a:effectLst/>
              </a:rPr>
              <a:t> assessment.</a:t>
            </a:r>
            <a:r>
              <a:rPr lang="en-US" dirty="0">
                <a:solidFill>
                  <a:schemeClr val="accent3"/>
                </a:solidFill>
                <a:effectLst/>
              </a:rPr>
              <a:t>“</a:t>
            </a:r>
          </a:p>
          <a:p>
            <a:pPr marL="0" indent="0" algn="just" rtl="0">
              <a:spcBef>
                <a:spcPts val="1200"/>
              </a:spcBef>
              <a:spcAft>
                <a:spcPts val="1000"/>
              </a:spcAft>
              <a:buNone/>
            </a:pPr>
            <a:endParaRPr lang="en-US" dirty="0">
              <a:effectLst/>
            </a:endParaRPr>
          </a:p>
          <a:p>
            <a:pPr algn="just"/>
            <a:endParaRPr lang="en-GB" dirty="0"/>
          </a:p>
        </p:txBody>
      </p:sp>
      <p:sp>
        <p:nvSpPr>
          <p:cNvPr id="4" name="Isosceles Triangle 3">
            <a:hlinkClick r:id="" action="ppaction://hlinkshowjump?jump=nextslide"/>
            <a:extLst>
              <a:ext uri="{FF2B5EF4-FFF2-40B4-BE49-F238E27FC236}">
                <a16:creationId xmlns:a16="http://schemas.microsoft.com/office/drawing/2014/main" id="{AD1A0C0C-A42F-A897-4604-DB50643820FE}"/>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ECB98AE2-6E65-518E-433A-BD33C403E7F0}"/>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3">
            <a:extLst>
              <a:ext uri="{FF2B5EF4-FFF2-40B4-BE49-F238E27FC236}">
                <a16:creationId xmlns:a16="http://schemas.microsoft.com/office/drawing/2014/main" id="{706CF255-A854-81FB-D71B-A3CFF16C9105}"/>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4">
                  <a:extLst>
                    <a:ext uri="{A12FA001-AC4F-418D-AE19-62706E023703}">
                      <ahyp:hlinkClr xmlns:ahyp="http://schemas.microsoft.com/office/drawing/2018/hyperlinkcolor" val="tx"/>
                    </a:ext>
                  </a:extLst>
                </a:hlinkClick>
              </a:rPr>
              <a:t>Environmental Risk Assessment of Pharmaceuticals in Europe</a:t>
            </a:r>
            <a:endParaRPr lang="en-US" sz="1200" dirty="0">
              <a:solidFill>
                <a:schemeClr val="tx2"/>
              </a:solidFill>
            </a:endParaRPr>
          </a:p>
          <a:p>
            <a:pPr marL="0" indent="0">
              <a:spcBef>
                <a:spcPts val="0"/>
              </a:spcBef>
              <a:buNone/>
            </a:pPr>
            <a:r>
              <a:rPr lang="en-US" sz="1200" dirty="0">
                <a:solidFill>
                  <a:schemeClr val="tx2"/>
                </a:solidFill>
                <a:hlinkClick r:id="rId5">
                  <a:extLst>
                    <a:ext uri="{A12FA001-AC4F-418D-AE19-62706E023703}">
                      <ahyp:hlinkClr xmlns:ahyp="http://schemas.microsoft.com/office/drawing/2018/hyperlinkcolor" val="tx"/>
                    </a:ext>
                  </a:extLst>
                </a:hlinkClick>
              </a:rPr>
              <a:t>European Water Framework Directive</a:t>
            </a:r>
            <a:endParaRPr lang="en-US" sz="1200" dirty="0">
              <a:solidFill>
                <a:schemeClr val="tx2"/>
              </a:solidFill>
            </a:endParaRPr>
          </a:p>
          <a:p>
            <a:pPr marL="0" indent="0">
              <a:spcBef>
                <a:spcPts val="0"/>
              </a:spcBef>
              <a:buNone/>
            </a:pPr>
            <a:r>
              <a:rPr lang="en-US" sz="1200" dirty="0">
                <a:solidFill>
                  <a:schemeClr val="tx2"/>
                </a:solidFill>
                <a:hlinkClick r:id="rId6">
                  <a:extLst>
                    <a:ext uri="{A12FA001-AC4F-418D-AE19-62706E023703}">
                      <ahyp:hlinkClr xmlns:ahyp="http://schemas.microsoft.com/office/drawing/2018/hyperlinkcolor" val="tx"/>
                    </a:ext>
                  </a:extLst>
                </a:hlinkClick>
              </a:rPr>
              <a:t>Environmental risk assessment of medicinal products for human use</a:t>
            </a:r>
            <a:endParaRPr lang="en-US" sz="1200" dirty="0">
              <a:solidFill>
                <a:schemeClr val="tx2"/>
              </a:solidFill>
            </a:endParaRPr>
          </a:p>
        </p:txBody>
      </p:sp>
    </p:spTree>
    <p:custDataLst>
      <p:tags r:id="rId1"/>
    </p:custDataLst>
    <p:extLst>
      <p:ext uri="{BB962C8B-B14F-4D97-AF65-F5344CB8AC3E}">
        <p14:creationId xmlns:p14="http://schemas.microsoft.com/office/powerpoint/2010/main" val="2696686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AE48-97FC-42F3-B8CA-1427EF82D92C}"/>
              </a:ext>
            </a:extLst>
          </p:cNvPr>
          <p:cNvSpPr>
            <a:spLocks noGrp="1"/>
          </p:cNvSpPr>
          <p:nvPr>
            <p:ph type="title"/>
          </p:nvPr>
        </p:nvSpPr>
        <p:spPr/>
        <p:txBody>
          <a:bodyPr/>
          <a:lstStyle/>
          <a:p>
            <a:r>
              <a:rPr lang="en-GB" dirty="0"/>
              <a:t>Environmental risk assessment</a:t>
            </a:r>
          </a:p>
        </p:txBody>
      </p:sp>
      <p:sp>
        <p:nvSpPr>
          <p:cNvPr id="3" name="Text Placeholder 2">
            <a:extLst>
              <a:ext uri="{FF2B5EF4-FFF2-40B4-BE49-F238E27FC236}">
                <a16:creationId xmlns:a16="http://schemas.microsoft.com/office/drawing/2014/main" id="{EEDB1AE3-1BC0-4C8F-89E9-9F62D26590E4}"/>
              </a:ext>
            </a:extLst>
          </p:cNvPr>
          <p:cNvSpPr>
            <a:spLocks noGrp="1"/>
          </p:cNvSpPr>
          <p:nvPr>
            <p:ph type="body" sz="quarter" idx="10"/>
          </p:nvPr>
        </p:nvSpPr>
        <p:spPr>
          <a:xfrm>
            <a:off x="357188" y="1454400"/>
            <a:ext cx="11499452" cy="750464"/>
          </a:xfrm>
        </p:spPr>
        <p:txBody>
          <a:bodyPr/>
          <a:lstStyle/>
          <a:p>
            <a:pPr algn="just" rtl="0">
              <a:spcBef>
                <a:spcPts val="0"/>
              </a:spcBef>
              <a:spcAft>
                <a:spcPts val="1000"/>
              </a:spcAft>
            </a:pPr>
            <a:r>
              <a:rPr lang="en-US" dirty="0">
                <a:effectLst/>
              </a:rPr>
              <a:t>Chemical risk assessment is typically </a:t>
            </a:r>
            <a:r>
              <a:rPr lang="en-US" dirty="0" err="1">
                <a:effectLst/>
              </a:rPr>
              <a:t>organi</a:t>
            </a:r>
            <a:r>
              <a:rPr lang="en-US" dirty="0" err="1"/>
              <a:t>s</a:t>
            </a:r>
            <a:r>
              <a:rPr lang="en-US" dirty="0" err="1">
                <a:effectLst/>
              </a:rPr>
              <a:t>ed</a:t>
            </a:r>
            <a:r>
              <a:rPr lang="en-US" dirty="0">
                <a:effectLst/>
              </a:rPr>
              <a:t> </a:t>
            </a:r>
            <a:r>
              <a:rPr lang="en-US" dirty="0"/>
              <a:t>into stage</a:t>
            </a:r>
            <a:r>
              <a:rPr lang="en-US" dirty="0">
                <a:effectLst/>
              </a:rPr>
              <a:t>s, which may vary depending on the regulatory context. Here, we distinguish four steps:</a:t>
            </a:r>
            <a:endParaRPr lang="en-GB" dirty="0"/>
          </a:p>
        </p:txBody>
      </p:sp>
      <p:sp>
        <p:nvSpPr>
          <p:cNvPr id="4" name="Isosceles Triangle 3">
            <a:hlinkClick r:id="" action="ppaction://hlinkshowjump?jump=nextslide"/>
            <a:extLst>
              <a:ext uri="{FF2B5EF4-FFF2-40B4-BE49-F238E27FC236}">
                <a16:creationId xmlns:a16="http://schemas.microsoft.com/office/drawing/2014/main" id="{AD1A0C0C-A42F-A897-4604-DB50643820FE}"/>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ECB98AE2-6E65-518E-433A-BD33C403E7F0}"/>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3">
            <a:extLst>
              <a:ext uri="{FF2B5EF4-FFF2-40B4-BE49-F238E27FC236}">
                <a16:creationId xmlns:a16="http://schemas.microsoft.com/office/drawing/2014/main" id="{706CF255-A854-81FB-D71B-A3CFF16C9105}"/>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4">
                  <a:extLst>
                    <a:ext uri="{A12FA001-AC4F-418D-AE19-62706E023703}">
                      <ahyp:hlinkClr xmlns:ahyp="http://schemas.microsoft.com/office/drawing/2018/hyperlinkcolor" val="tx"/>
                    </a:ext>
                  </a:extLst>
                </a:hlinkClick>
              </a:rPr>
              <a:t>T</a:t>
            </a:r>
            <a:r>
              <a:rPr lang="en-US" sz="1200" dirty="0">
                <a:solidFill>
                  <a:schemeClr val="tx2"/>
                </a:solidFill>
                <a:hlinkClick r:id="rId4">
                  <a:extLst>
                    <a:ext uri="{A12FA001-AC4F-418D-AE19-62706E023703}">
                      <ahyp:hlinkClr xmlns:ahyp="http://schemas.microsoft.com/office/drawing/2018/hyperlinkcolor" val="tx"/>
                    </a:ext>
                  </a:extLst>
                </a:hlinkClick>
              </a:rPr>
              <a:t>he essence of risk assessment</a:t>
            </a:r>
            <a:endParaRPr lang="en-US" sz="1200" dirty="0">
              <a:solidFill>
                <a:schemeClr val="tx2"/>
              </a:solidFill>
            </a:endParaRPr>
          </a:p>
        </p:txBody>
      </p:sp>
      <p:pic>
        <p:nvPicPr>
          <p:cNvPr id="7" name="Picture 6">
            <a:extLst>
              <a:ext uri="{FF2B5EF4-FFF2-40B4-BE49-F238E27FC236}">
                <a16:creationId xmlns:a16="http://schemas.microsoft.com/office/drawing/2014/main" id="{2553458B-FFFF-497B-A5BA-652EE0FE99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3797" y="2223754"/>
            <a:ext cx="2977619" cy="3005446"/>
          </a:xfrm>
          <a:prstGeom prst="rect">
            <a:avLst/>
          </a:prstGeom>
        </p:spPr>
      </p:pic>
      <p:sp>
        <p:nvSpPr>
          <p:cNvPr id="8" name="Text Placeholder 2">
            <a:extLst>
              <a:ext uri="{FF2B5EF4-FFF2-40B4-BE49-F238E27FC236}">
                <a16:creationId xmlns:a16="http://schemas.microsoft.com/office/drawing/2014/main" id="{C683545C-7B6E-4F54-9321-471C71CC5CFB}"/>
              </a:ext>
            </a:extLst>
          </p:cNvPr>
          <p:cNvSpPr txBox="1">
            <a:spLocks/>
          </p:cNvSpPr>
          <p:nvPr/>
        </p:nvSpPr>
        <p:spPr bwMode="auto">
          <a:xfrm>
            <a:off x="356421" y="2276872"/>
            <a:ext cx="8358702" cy="4350864"/>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rtl="0"/>
            <a:r>
              <a:rPr lang="en-US" b="1" dirty="0">
                <a:solidFill>
                  <a:srgbClr val="2B7A7C"/>
                </a:solidFill>
              </a:rPr>
              <a:t>Problem definition</a:t>
            </a:r>
            <a:r>
              <a:rPr lang="en-US" dirty="0"/>
              <a:t> to define the scope of the assessment.</a:t>
            </a:r>
          </a:p>
          <a:p>
            <a:pPr algn="just" rtl="0"/>
            <a:r>
              <a:rPr lang="en-US" b="1" dirty="0">
                <a:solidFill>
                  <a:srgbClr val="2B7A7C"/>
                </a:solidFill>
              </a:rPr>
              <a:t>Exposure assessment</a:t>
            </a:r>
            <a:r>
              <a:rPr lang="en-US" dirty="0"/>
              <a:t>, during which the extent of exposure is quantified;</a:t>
            </a:r>
          </a:p>
          <a:p>
            <a:pPr algn="just" rtl="0"/>
            <a:r>
              <a:rPr lang="en-US" b="1" dirty="0">
                <a:solidFill>
                  <a:srgbClr val="2B7A7C"/>
                </a:solidFill>
              </a:rPr>
              <a:t>Effect assessment</a:t>
            </a:r>
            <a:r>
              <a:rPr lang="en-US" dirty="0"/>
              <a:t>, which establishes the relationship between exposure and subsequent effects;</a:t>
            </a:r>
          </a:p>
          <a:p>
            <a:pPr algn="just" rtl="0"/>
            <a:r>
              <a:rPr lang="en-US" b="1" dirty="0">
                <a:solidFill>
                  <a:srgbClr val="2B7A7C"/>
                </a:solidFill>
              </a:rPr>
              <a:t>Risk </a:t>
            </a:r>
            <a:r>
              <a:rPr lang="en-US" b="1" dirty="0" err="1">
                <a:solidFill>
                  <a:srgbClr val="2B7A7C"/>
                </a:solidFill>
              </a:rPr>
              <a:t>characterisation</a:t>
            </a:r>
            <a:r>
              <a:rPr lang="en-US" dirty="0"/>
              <a:t>, during which the results of the exposure and effect assessments are combined into an estimate of risk and the uncertainty of this estimate is described.</a:t>
            </a:r>
          </a:p>
          <a:p>
            <a:pPr algn="just" rtl="0"/>
            <a:r>
              <a:rPr lang="en-US" dirty="0"/>
              <a:t>Depending on the outcome of the risk </a:t>
            </a:r>
            <a:r>
              <a:rPr lang="en-US" dirty="0" err="1"/>
              <a:t>characterisation</a:t>
            </a:r>
            <a:r>
              <a:rPr lang="en-US" dirty="0"/>
              <a:t>, risk management may be needed.</a:t>
            </a:r>
          </a:p>
          <a:p>
            <a:pPr algn="just" rtl="0">
              <a:spcBef>
                <a:spcPts val="0"/>
              </a:spcBef>
              <a:spcAft>
                <a:spcPts val="1000"/>
              </a:spcAft>
            </a:pPr>
            <a:endParaRPr lang="en-US" dirty="0"/>
          </a:p>
          <a:p>
            <a:pPr algn="just"/>
            <a:endParaRPr lang="en-GB" dirty="0"/>
          </a:p>
        </p:txBody>
      </p:sp>
    </p:spTree>
    <p:custDataLst>
      <p:tags r:id="rId1"/>
    </p:custDataLst>
    <p:extLst>
      <p:ext uri="{BB962C8B-B14F-4D97-AF65-F5344CB8AC3E}">
        <p14:creationId xmlns:p14="http://schemas.microsoft.com/office/powerpoint/2010/main" val="1468290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6AD5-2EFB-B30B-774C-EDDF7E27C93E}"/>
            </a:ext>
          </a:extLst>
        </p:cNvPr>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C236796F-7707-4243-B60F-74224B45DCE7}"/>
              </a:ext>
            </a:extLst>
          </p:cNvPr>
          <p:cNvSpPr>
            <a:spLocks noChangeAspect="1"/>
          </p:cNvSpPr>
          <p:nvPr/>
        </p:nvSpPr>
        <p:spPr>
          <a:xfrm>
            <a:off x="1498672" y="1848841"/>
            <a:ext cx="2296800" cy="1980000"/>
          </a:xfrm>
          <a:prstGeom prst="triangle">
            <a:avLst/>
          </a:prstGeom>
          <a:solidFill>
            <a:schemeClr val="bg1"/>
          </a:solidFill>
          <a:ln>
            <a:no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E3543DC-5F56-4C66-2BFE-17587C106417}"/>
              </a:ext>
            </a:extLst>
          </p:cNvPr>
          <p:cNvSpPr>
            <a:spLocks noGrp="1"/>
          </p:cNvSpPr>
          <p:nvPr>
            <p:ph type="title"/>
          </p:nvPr>
        </p:nvSpPr>
        <p:spPr/>
        <p:txBody>
          <a:bodyPr/>
          <a:lstStyle/>
          <a:p>
            <a:r>
              <a:rPr lang="en-GB" dirty="0"/>
              <a:t>Environmental sustainability</a:t>
            </a:r>
          </a:p>
        </p:txBody>
      </p:sp>
      <p:sp>
        <p:nvSpPr>
          <p:cNvPr id="3" name="Text Placeholder 2">
            <a:extLst>
              <a:ext uri="{FF2B5EF4-FFF2-40B4-BE49-F238E27FC236}">
                <a16:creationId xmlns:a16="http://schemas.microsoft.com/office/drawing/2014/main" id="{598CA38F-BDA1-C5FF-5012-ECD566CCB65F}"/>
              </a:ext>
            </a:extLst>
          </p:cNvPr>
          <p:cNvSpPr>
            <a:spLocks noGrp="1"/>
          </p:cNvSpPr>
          <p:nvPr>
            <p:ph type="body" sz="quarter" idx="10"/>
          </p:nvPr>
        </p:nvSpPr>
        <p:spPr>
          <a:xfrm>
            <a:off x="5172548" y="1454400"/>
            <a:ext cx="6669180" cy="4854920"/>
          </a:xfrm>
        </p:spPr>
        <p:txBody>
          <a:bodyPr/>
          <a:lstStyle/>
          <a:p>
            <a:pPr algn="just"/>
            <a:r>
              <a:rPr lang="en-GB" dirty="0"/>
              <a:t>Most people’s idea of sustainability relates to the environment: climate change, biodiversity, and the ozone layer have all occupied a large quantity of headlines over the past decades.</a:t>
            </a:r>
          </a:p>
          <a:p>
            <a:pPr algn="just"/>
            <a:r>
              <a:rPr lang="en-GB" dirty="0"/>
              <a:t>Our understanding of environmental sustainability is the most developed of the three and is the main focus of this course.</a:t>
            </a:r>
          </a:p>
          <a:p>
            <a:pPr algn="just"/>
            <a:r>
              <a:rPr lang="en-GB" dirty="0"/>
              <a:t>The three pillars of sustainability are all interconnected. Society and the economy both benefit from nature. The value of ecosystems (in money terms) is estimated to be double the actual economy. This includes pollination, water and climate regulation, food, and other valuable assets.</a:t>
            </a:r>
          </a:p>
          <a:p>
            <a:pPr algn="just"/>
            <a:r>
              <a:rPr lang="en-GB" dirty="0"/>
              <a:t>The degradation of the environment is detrimental to humanity and we must rectify environmental damage.</a:t>
            </a:r>
          </a:p>
        </p:txBody>
      </p:sp>
      <p:sp>
        <p:nvSpPr>
          <p:cNvPr id="18" name="Isosceles Triangle 17">
            <a:extLst>
              <a:ext uri="{FF2B5EF4-FFF2-40B4-BE49-F238E27FC236}">
                <a16:creationId xmlns:a16="http://schemas.microsoft.com/office/drawing/2014/main" id="{48CA3431-32C5-8BC9-0790-B353EF2D338E}"/>
              </a:ext>
            </a:extLst>
          </p:cNvPr>
          <p:cNvSpPr>
            <a:spLocks noChangeAspect="1"/>
          </p:cNvSpPr>
          <p:nvPr/>
        </p:nvSpPr>
        <p:spPr>
          <a:xfrm>
            <a:off x="1498672" y="1845264"/>
            <a:ext cx="2296800" cy="1980000"/>
          </a:xfrm>
          <a:prstGeom prst="triangle">
            <a:avLst/>
          </a:prstGeom>
          <a:gradFill>
            <a:gsLst>
              <a:gs pos="0">
                <a:schemeClr val="accent4">
                  <a:lumMod val="20000"/>
                  <a:lumOff val="80000"/>
                </a:schemeClr>
              </a:gs>
              <a:gs pos="65000">
                <a:schemeClr val="accent2"/>
              </a:gs>
              <a:gs pos="100000">
                <a:srgbClr val="60A899"/>
              </a:gs>
            </a:gsLst>
            <a:lin ang="162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2">
            <a:extLst>
              <a:ext uri="{FF2B5EF4-FFF2-40B4-BE49-F238E27FC236}">
                <a16:creationId xmlns:a16="http://schemas.microsoft.com/office/drawing/2014/main" id="{DBB9CC7D-41B5-A1B6-44C0-E220666ABB21}"/>
              </a:ext>
            </a:extLst>
          </p:cNvPr>
          <p:cNvSpPr txBox="1">
            <a:spLocks/>
          </p:cNvSpPr>
          <p:nvPr/>
        </p:nvSpPr>
        <p:spPr bwMode="auto">
          <a:xfrm>
            <a:off x="1727349" y="3269792"/>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Environment</a:t>
            </a:r>
          </a:p>
        </p:txBody>
      </p:sp>
      <p:sp>
        <p:nvSpPr>
          <p:cNvPr id="16" name="Isosceles Triangle 15">
            <a:hlinkClick r:id="rId4" action="ppaction://hlinksldjump"/>
            <a:extLst>
              <a:ext uri="{FF2B5EF4-FFF2-40B4-BE49-F238E27FC236}">
                <a16:creationId xmlns:a16="http://schemas.microsoft.com/office/drawing/2014/main" id="{2898EA62-D836-00CB-3F8E-02B38D5DD03D}"/>
              </a:ext>
            </a:extLst>
          </p:cNvPr>
          <p:cNvSpPr>
            <a:spLocks noChangeAspect="1"/>
          </p:cNvSpPr>
          <p:nvPr/>
        </p:nvSpPr>
        <p:spPr>
          <a:xfrm>
            <a:off x="350272" y="3825264"/>
            <a:ext cx="2296800" cy="1980000"/>
          </a:xfrm>
          <a:prstGeom prst="triangle">
            <a:avLst/>
          </a:prstGeom>
          <a:gradFill>
            <a:gsLst>
              <a:gs pos="0">
                <a:schemeClr val="accent4">
                  <a:lumMod val="20000"/>
                  <a:lumOff val="80000"/>
                </a:schemeClr>
              </a:gs>
              <a:gs pos="65000">
                <a:schemeClr val="accent2"/>
              </a:gs>
              <a:gs pos="100000">
                <a:srgbClr val="60A899"/>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hlinkClick r:id="rId5" action="ppaction://hlinksldjump"/>
            <a:extLst>
              <a:ext uri="{FF2B5EF4-FFF2-40B4-BE49-F238E27FC236}">
                <a16:creationId xmlns:a16="http://schemas.microsoft.com/office/drawing/2014/main" id="{CE285BFB-1BF9-3A7D-6A2B-90A1737A1B5E}"/>
              </a:ext>
            </a:extLst>
          </p:cNvPr>
          <p:cNvSpPr>
            <a:spLocks noChangeAspect="1"/>
          </p:cNvSpPr>
          <p:nvPr/>
        </p:nvSpPr>
        <p:spPr>
          <a:xfrm>
            <a:off x="2647072" y="3825264"/>
            <a:ext cx="2296800" cy="1980000"/>
          </a:xfrm>
          <a:prstGeom prst="triangle">
            <a:avLst/>
          </a:prstGeom>
          <a:gradFill>
            <a:gsLst>
              <a:gs pos="0">
                <a:schemeClr val="accent4">
                  <a:lumMod val="20000"/>
                  <a:lumOff val="80000"/>
                </a:schemeClr>
              </a:gs>
              <a:gs pos="65000">
                <a:schemeClr val="accent2"/>
              </a:gs>
              <a:gs pos="100000">
                <a:srgbClr val="60A899"/>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2">
            <a:hlinkClick r:id="rId4" action="ppaction://hlinksldjump"/>
            <a:extLst>
              <a:ext uri="{FF2B5EF4-FFF2-40B4-BE49-F238E27FC236}">
                <a16:creationId xmlns:a16="http://schemas.microsoft.com/office/drawing/2014/main" id="{0FB4878A-885B-39D6-AEE6-A1E5F4C95BF7}"/>
              </a:ext>
            </a:extLst>
          </p:cNvPr>
          <p:cNvSpPr txBox="1">
            <a:spLocks/>
          </p:cNvSpPr>
          <p:nvPr/>
        </p:nvSpPr>
        <p:spPr bwMode="auto">
          <a:xfrm>
            <a:off x="578949" y="5223580"/>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Economy</a:t>
            </a:r>
          </a:p>
        </p:txBody>
      </p:sp>
      <p:sp>
        <p:nvSpPr>
          <p:cNvPr id="21" name="Text Placeholder 2">
            <a:hlinkClick r:id="rId5" action="ppaction://hlinksldjump"/>
            <a:extLst>
              <a:ext uri="{FF2B5EF4-FFF2-40B4-BE49-F238E27FC236}">
                <a16:creationId xmlns:a16="http://schemas.microsoft.com/office/drawing/2014/main" id="{5C34A70C-2CF8-9C16-A572-EC2643563288}"/>
              </a:ext>
            </a:extLst>
          </p:cNvPr>
          <p:cNvSpPr txBox="1">
            <a:spLocks/>
          </p:cNvSpPr>
          <p:nvPr/>
        </p:nvSpPr>
        <p:spPr bwMode="auto">
          <a:xfrm>
            <a:off x="2875749" y="5232341"/>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Society</a:t>
            </a:r>
          </a:p>
        </p:txBody>
      </p:sp>
      <p:sp>
        <p:nvSpPr>
          <p:cNvPr id="23" name="Text Placeholder 13">
            <a:extLst>
              <a:ext uri="{FF2B5EF4-FFF2-40B4-BE49-F238E27FC236}">
                <a16:creationId xmlns:a16="http://schemas.microsoft.com/office/drawing/2014/main" id="{2ECCEB55-E165-B70B-4F96-01C3CCCB00FB}"/>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6">
                  <a:extLst>
                    <a:ext uri="{A12FA001-AC4F-418D-AE19-62706E023703}">
                      <ahyp:hlinkClr xmlns:ahyp="http://schemas.microsoft.com/office/drawing/2018/hyperlinkcolor" val="tx"/>
                    </a:ext>
                  </a:extLst>
                </a:hlinkClick>
              </a:rPr>
              <a:t>Costanza </a:t>
            </a:r>
            <a:r>
              <a:rPr lang="en-GB" sz="1200" i="1" dirty="0">
                <a:solidFill>
                  <a:schemeClr val="tx2"/>
                </a:solidFill>
                <a:hlinkClick r:id="rId6">
                  <a:extLst>
                    <a:ext uri="{A12FA001-AC4F-418D-AE19-62706E023703}">
                      <ahyp:hlinkClr xmlns:ahyp="http://schemas.microsoft.com/office/drawing/2018/hyperlinkcolor" val="tx"/>
                    </a:ext>
                  </a:extLst>
                </a:hlinkClick>
              </a:rPr>
              <a:t>et al. </a:t>
            </a:r>
            <a:r>
              <a:rPr lang="en-GB" sz="1200" dirty="0">
                <a:solidFill>
                  <a:schemeClr val="tx2"/>
                </a:solidFill>
                <a:hlinkClick r:id="rId6">
                  <a:extLst>
                    <a:ext uri="{A12FA001-AC4F-418D-AE19-62706E023703}">
                      <ahyp:hlinkClr xmlns:ahyp="http://schemas.microsoft.com/office/drawing/2018/hyperlinkcolor" val="tx"/>
                    </a:ext>
                  </a:extLst>
                </a:hlinkClick>
              </a:rPr>
              <a:t>Nature, 1997, 387, 253</a:t>
            </a:r>
            <a:r>
              <a:rPr lang="en-GB" sz="1200" dirty="0">
                <a:solidFill>
                  <a:schemeClr val="tx2"/>
                </a:solidFill>
              </a:rPr>
              <a:t>		</a:t>
            </a:r>
            <a:r>
              <a:rPr lang="en-GB" sz="1200" dirty="0">
                <a:solidFill>
                  <a:schemeClr val="tx2"/>
                </a:solidFill>
                <a:hlinkClick r:id="rId7">
                  <a:extLst>
                    <a:ext uri="{A12FA001-AC4F-418D-AE19-62706E023703}">
                      <ahyp:hlinkClr xmlns:ahyp="http://schemas.microsoft.com/office/drawing/2018/hyperlinkcolor" val="tx"/>
                    </a:ext>
                  </a:extLst>
                </a:hlinkClick>
              </a:rPr>
              <a:t>Pascual </a:t>
            </a:r>
            <a:r>
              <a:rPr lang="en-GB" sz="1200" i="1" dirty="0">
                <a:solidFill>
                  <a:schemeClr val="tx2"/>
                </a:solidFill>
                <a:hlinkClick r:id="rId7">
                  <a:extLst>
                    <a:ext uri="{A12FA001-AC4F-418D-AE19-62706E023703}">
                      <ahyp:hlinkClr xmlns:ahyp="http://schemas.microsoft.com/office/drawing/2018/hyperlinkcolor" val="tx"/>
                    </a:ext>
                  </a:extLst>
                </a:hlinkClick>
              </a:rPr>
              <a:t>et al. </a:t>
            </a:r>
            <a:r>
              <a:rPr lang="en-GB" sz="1200" dirty="0">
                <a:solidFill>
                  <a:schemeClr val="tx2"/>
                </a:solidFill>
                <a:hlinkClick r:id="rId7">
                  <a:extLst>
                    <a:ext uri="{A12FA001-AC4F-418D-AE19-62706E023703}">
                      <ahyp:hlinkClr xmlns:ahyp="http://schemas.microsoft.com/office/drawing/2018/hyperlinkcolor" val="tx"/>
                    </a:ext>
                  </a:extLst>
                </a:hlinkClick>
              </a:rPr>
              <a:t>Nature, 2023, 620, 813</a:t>
            </a:r>
            <a:endParaRPr lang="en-US" sz="1200" dirty="0">
              <a:solidFill>
                <a:schemeClr val="tx2"/>
              </a:solidFill>
            </a:endParaRPr>
          </a:p>
        </p:txBody>
      </p:sp>
      <p:sp>
        <p:nvSpPr>
          <p:cNvPr id="4" name="Isosceles Triangle 3">
            <a:hlinkClick r:id="rId8" action="ppaction://hlinksldjump"/>
            <a:extLst>
              <a:ext uri="{FF2B5EF4-FFF2-40B4-BE49-F238E27FC236}">
                <a16:creationId xmlns:a16="http://schemas.microsoft.com/office/drawing/2014/main" id="{06C4A00A-2F10-1F62-F0BD-AC37954724E9}"/>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rId9" action="ppaction://hlinksldjump"/>
            <a:extLst>
              <a:ext uri="{FF2B5EF4-FFF2-40B4-BE49-F238E27FC236}">
                <a16:creationId xmlns:a16="http://schemas.microsoft.com/office/drawing/2014/main" id="{4D0B24B5-B5FF-51BA-0DF2-FB0CCA982BF7}"/>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8950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AE48-97FC-42F3-B8CA-1427EF82D92C}"/>
              </a:ext>
            </a:extLst>
          </p:cNvPr>
          <p:cNvSpPr>
            <a:spLocks noGrp="1"/>
          </p:cNvSpPr>
          <p:nvPr>
            <p:ph type="title"/>
          </p:nvPr>
        </p:nvSpPr>
        <p:spPr/>
        <p:txBody>
          <a:bodyPr/>
          <a:lstStyle/>
          <a:p>
            <a:r>
              <a:rPr lang="en-GB" dirty="0"/>
              <a:t>Environmental risk assessment</a:t>
            </a:r>
          </a:p>
        </p:txBody>
      </p:sp>
      <p:sp>
        <p:nvSpPr>
          <p:cNvPr id="3" name="Text Placeholder 2">
            <a:extLst>
              <a:ext uri="{FF2B5EF4-FFF2-40B4-BE49-F238E27FC236}">
                <a16:creationId xmlns:a16="http://schemas.microsoft.com/office/drawing/2014/main" id="{EEDB1AE3-1BC0-4C8F-89E9-9F62D26590E4}"/>
              </a:ext>
            </a:extLst>
          </p:cNvPr>
          <p:cNvSpPr>
            <a:spLocks noGrp="1"/>
          </p:cNvSpPr>
          <p:nvPr>
            <p:ph type="body" sz="quarter" idx="10"/>
          </p:nvPr>
        </p:nvSpPr>
        <p:spPr>
          <a:xfrm>
            <a:off x="357188" y="1454400"/>
            <a:ext cx="11499452" cy="4350864"/>
          </a:xfrm>
        </p:spPr>
        <p:txBody>
          <a:bodyPr/>
          <a:lstStyle/>
          <a:p>
            <a:pPr algn="just" rtl="0">
              <a:spcBef>
                <a:spcPts val="0"/>
              </a:spcBef>
              <a:spcAft>
                <a:spcPts val="1000"/>
              </a:spcAft>
            </a:pPr>
            <a:r>
              <a:rPr lang="en-US" dirty="0">
                <a:effectLst/>
              </a:rPr>
              <a:t>For a </a:t>
            </a:r>
            <a:r>
              <a:rPr lang="en-US" b="1" dirty="0">
                <a:solidFill>
                  <a:srgbClr val="2B7A7C"/>
                </a:solidFill>
                <a:effectLst/>
                <a:latin typeface="Raleway" panose="020B0604020202020204" pitchFamily="2" charset="0"/>
              </a:rPr>
              <a:t>Environmental Risk Assessment</a:t>
            </a:r>
            <a:r>
              <a:rPr lang="en-US" dirty="0">
                <a:effectLst/>
              </a:rPr>
              <a:t> (ERA) , the assessment procedure involves two phases:</a:t>
            </a:r>
          </a:p>
          <a:p>
            <a:pPr lvl="1" algn="just" rtl="0">
              <a:spcBef>
                <a:spcPts val="0"/>
              </a:spcBef>
              <a:spcAft>
                <a:spcPts val="1000"/>
              </a:spcAft>
            </a:pPr>
            <a:r>
              <a:rPr lang="en-US" sz="1800" i="1" dirty="0">
                <a:solidFill>
                  <a:srgbClr val="2B7A7C"/>
                </a:solidFill>
                <a:effectLst/>
              </a:rPr>
              <a:t>Phase I</a:t>
            </a:r>
            <a:r>
              <a:rPr lang="en-US" sz="1800" dirty="0">
                <a:effectLst/>
              </a:rPr>
              <a:t>, an exposure estimate is made based on the predicted use of the product. If the calculated </a:t>
            </a:r>
            <a:r>
              <a:rPr lang="en-US" sz="1800" i="1" dirty="0">
                <a:solidFill>
                  <a:srgbClr val="2B7A7C"/>
                </a:solidFill>
                <a:effectLst/>
              </a:rPr>
              <a:t>Predicted Environmental Concentration</a:t>
            </a:r>
            <a:r>
              <a:rPr lang="en-US" sz="1800" dirty="0">
                <a:effectLst/>
              </a:rPr>
              <a:t> (</a:t>
            </a:r>
            <a:r>
              <a:rPr lang="en-US" sz="1800" b="1" dirty="0">
                <a:solidFill>
                  <a:srgbClr val="2B7A7C"/>
                </a:solidFill>
                <a:effectLst/>
                <a:latin typeface="Raleway" pitchFamily="2" charset="0"/>
              </a:rPr>
              <a:t>PEC</a:t>
            </a:r>
            <a:r>
              <a:rPr lang="en-US" sz="1800" dirty="0">
                <a:effectLst/>
              </a:rPr>
              <a:t>) of chemical in the environment is below the trigger value of 0.01 µg/L, it is assumed that there will be no risk and no further assessment is necessary.</a:t>
            </a:r>
          </a:p>
          <a:p>
            <a:pPr lvl="1" algn="just" rtl="0">
              <a:spcBef>
                <a:spcPts val="0"/>
              </a:spcBef>
              <a:spcAft>
                <a:spcPts val="1000"/>
              </a:spcAft>
            </a:pPr>
            <a:r>
              <a:rPr lang="en-US" sz="1800" i="1" dirty="0">
                <a:solidFill>
                  <a:srgbClr val="2B7A7C"/>
                </a:solidFill>
                <a:effectLst/>
              </a:rPr>
              <a:t>Phase II</a:t>
            </a:r>
            <a:r>
              <a:rPr lang="en-US" sz="1800" dirty="0">
                <a:effectLst/>
              </a:rPr>
              <a:t>, a full environmental risk assessment is performed, including tests to determine fate and degradation of the chemical and its ecotoxicity.</a:t>
            </a:r>
          </a:p>
          <a:p>
            <a:pPr algn="just" rtl="0">
              <a:spcBef>
                <a:spcPts val="1200"/>
              </a:spcBef>
              <a:spcAft>
                <a:spcPts val="1000"/>
              </a:spcAft>
            </a:pPr>
            <a:r>
              <a:rPr lang="en-US" dirty="0">
                <a:effectLst/>
              </a:rPr>
              <a:t>An important aspect of exposure assessment is the determination of an exposure scenario. An exposure scenario describes the combination of circumstances needed to estimate exposure.</a:t>
            </a:r>
          </a:p>
          <a:p>
            <a:pPr algn="just" rtl="0">
              <a:spcBef>
                <a:spcPts val="1200"/>
              </a:spcBef>
              <a:spcAft>
                <a:spcPts val="1000"/>
              </a:spcAft>
            </a:pPr>
            <a:r>
              <a:rPr lang="en-US" dirty="0"/>
              <a:t>To</a:t>
            </a:r>
            <a:r>
              <a:rPr lang="en-US" dirty="0">
                <a:effectLst/>
              </a:rPr>
              <a:t> evaluate effects on species, </a:t>
            </a:r>
            <a:r>
              <a:rPr lang="en-US" u="sng" strike="noStrike" dirty="0">
                <a:effectLst/>
                <a:hlinkClick r:id="rId4"/>
              </a:rPr>
              <a:t>ecotoxicity studies</a:t>
            </a:r>
            <a:r>
              <a:rPr lang="en-US" dirty="0">
                <a:effectLst/>
              </a:rPr>
              <a:t> are needed for at least three levels of the food chain: </a:t>
            </a:r>
            <a:r>
              <a:rPr lang="en-US" i="1" dirty="0">
                <a:effectLst/>
              </a:rPr>
              <a:t>e.g. </a:t>
            </a:r>
            <a:r>
              <a:rPr lang="en-US" dirty="0">
                <a:effectLst/>
              </a:rPr>
              <a:t>algae, daphnia (water fleas) and fish. The lowest, most critical, ecotoxicity result is combined with an assessment factor to obtain a </a:t>
            </a:r>
            <a:r>
              <a:rPr lang="en-US" i="1" dirty="0">
                <a:solidFill>
                  <a:srgbClr val="2B7A7C"/>
                </a:solidFill>
                <a:effectLst/>
              </a:rPr>
              <a:t>Predicted No Effect Concentration</a:t>
            </a:r>
            <a:r>
              <a:rPr lang="en-US" dirty="0">
                <a:effectLst/>
              </a:rPr>
              <a:t> (</a:t>
            </a:r>
            <a:r>
              <a:rPr lang="en-US" b="1" dirty="0">
                <a:solidFill>
                  <a:srgbClr val="2B7A7C"/>
                </a:solidFill>
                <a:effectLst/>
                <a:latin typeface="Raleway" pitchFamily="2" charset="0"/>
              </a:rPr>
              <a:t>PNEC</a:t>
            </a:r>
            <a:r>
              <a:rPr lang="en-US" dirty="0">
                <a:effectLst/>
              </a:rPr>
              <a:t>). </a:t>
            </a:r>
          </a:p>
          <a:p>
            <a:pPr algn="just" rtl="0">
              <a:spcBef>
                <a:spcPts val="1200"/>
              </a:spcBef>
              <a:spcAft>
                <a:spcPts val="1000"/>
              </a:spcAft>
            </a:pPr>
            <a:r>
              <a:rPr lang="en-US" dirty="0">
                <a:effectLst/>
              </a:rPr>
              <a:t>The final risk </a:t>
            </a:r>
            <a:r>
              <a:rPr lang="en-US" dirty="0">
                <a:solidFill>
                  <a:srgbClr val="1C1C1C"/>
                </a:solidFill>
                <a:effectLst/>
              </a:rPr>
              <a:t>is based on </a:t>
            </a:r>
            <a:r>
              <a:rPr lang="en-US" b="1" dirty="0">
                <a:solidFill>
                  <a:schemeClr val="accent3"/>
                </a:solidFill>
                <a:effectLst/>
              </a:rPr>
              <a:t>PEC</a:t>
            </a:r>
            <a:r>
              <a:rPr lang="en-US" dirty="0">
                <a:solidFill>
                  <a:srgbClr val="1C1C1C"/>
                </a:solidFill>
                <a:effectLst/>
              </a:rPr>
              <a:t> and </a:t>
            </a:r>
            <a:r>
              <a:rPr lang="en-US" b="1" dirty="0">
                <a:solidFill>
                  <a:schemeClr val="accent3"/>
                </a:solidFill>
                <a:effectLst/>
              </a:rPr>
              <a:t>PNEC</a:t>
            </a:r>
            <a:r>
              <a:rPr lang="en-US" dirty="0">
                <a:solidFill>
                  <a:srgbClr val="1C1C1C"/>
                </a:solidFill>
                <a:effectLst/>
              </a:rPr>
              <a:t>. If </a:t>
            </a:r>
            <a:r>
              <a:rPr lang="en-US" b="1" dirty="0">
                <a:solidFill>
                  <a:schemeClr val="accent3"/>
                </a:solidFill>
                <a:effectLst/>
              </a:rPr>
              <a:t>PEC</a:t>
            </a:r>
            <a:r>
              <a:rPr lang="en-US" dirty="0">
                <a:solidFill>
                  <a:srgbClr val="1C1C1C"/>
                </a:solidFill>
                <a:effectLst/>
              </a:rPr>
              <a:t> exceeds th</a:t>
            </a:r>
            <a:r>
              <a:rPr lang="en-US" dirty="0">
                <a:effectLst/>
              </a:rPr>
              <a:t>e </a:t>
            </a:r>
            <a:r>
              <a:rPr lang="en-US" b="1" dirty="0">
                <a:solidFill>
                  <a:schemeClr val="accent3"/>
                </a:solidFill>
                <a:effectLst/>
              </a:rPr>
              <a:t>PNEC</a:t>
            </a:r>
            <a:r>
              <a:rPr lang="en-US" dirty="0">
                <a:effectLst/>
              </a:rPr>
              <a:t>, a potential risk is indicated.</a:t>
            </a:r>
          </a:p>
        </p:txBody>
      </p:sp>
      <p:sp>
        <p:nvSpPr>
          <p:cNvPr id="4" name="Isosceles Triangle 3">
            <a:hlinkClick r:id="" action="ppaction://hlinkshowjump?jump=nextslide"/>
            <a:extLst>
              <a:ext uri="{FF2B5EF4-FFF2-40B4-BE49-F238E27FC236}">
                <a16:creationId xmlns:a16="http://schemas.microsoft.com/office/drawing/2014/main" id="{AD1A0C0C-A42F-A897-4604-DB50643820FE}"/>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ECB98AE2-6E65-518E-433A-BD33C403E7F0}"/>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3">
            <a:extLst>
              <a:ext uri="{FF2B5EF4-FFF2-40B4-BE49-F238E27FC236}">
                <a16:creationId xmlns:a16="http://schemas.microsoft.com/office/drawing/2014/main" id="{706CF255-A854-81FB-D71B-A3CFF16C9105}"/>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5">
                  <a:extLst>
                    <a:ext uri="{A12FA001-AC4F-418D-AE19-62706E023703}">
                      <ahyp:hlinkClr xmlns:ahyp="http://schemas.microsoft.com/office/drawing/2018/hyperlinkcolor" val="tx"/>
                    </a:ext>
                  </a:extLst>
                </a:hlinkClick>
              </a:rPr>
              <a:t>Environmental risk assessment of medicinal products for human use</a:t>
            </a:r>
            <a:endParaRPr lang="en-US" sz="1200" dirty="0">
              <a:solidFill>
                <a:schemeClr val="tx2"/>
              </a:solidFill>
            </a:endParaRPr>
          </a:p>
        </p:txBody>
      </p:sp>
    </p:spTree>
    <p:custDataLst>
      <p:tags r:id="rId1"/>
    </p:custDataLst>
    <p:extLst>
      <p:ext uri="{BB962C8B-B14F-4D97-AF65-F5344CB8AC3E}">
        <p14:creationId xmlns:p14="http://schemas.microsoft.com/office/powerpoint/2010/main" val="2443226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dirty="0"/>
              <a:t>Absolute sustainability assessment</a:t>
            </a:r>
            <a:endParaRPr dirty="0"/>
          </a:p>
        </p:txBody>
      </p:sp>
      <p:sp>
        <p:nvSpPr>
          <p:cNvPr id="3" name="Text Placeholder 2"/>
          <p:cNvSpPr>
            <a:spLocks noGrp="1"/>
          </p:cNvSpPr>
          <p:nvPr>
            <p:ph type="body" sz="quarter" idx="10"/>
          </p:nvPr>
        </p:nvSpPr>
        <p:spPr bwMode="auto"/>
        <p:txBody>
          <a:bodyPr/>
          <a:lstStyle/>
          <a:p>
            <a:pPr>
              <a:defRPr/>
            </a:pPr>
            <a:r>
              <a:rPr lang="en-GB" i="1" dirty="0"/>
              <a:t>Downscaling Planetary Boundaries to individual products</a:t>
            </a:r>
          </a:p>
        </p:txBody>
      </p:sp>
      <p:sp>
        <p:nvSpPr>
          <p:cNvPr id="4" name="Isosceles Triangle 3">
            <a:hlinkClick r:id="" action="ppaction://hlinkshowjump?jump=nextslide"/>
            <a:extLst>
              <a:ext uri="{FF2B5EF4-FFF2-40B4-BE49-F238E27FC236}">
                <a16:creationId xmlns:a16="http://schemas.microsoft.com/office/drawing/2014/main" id="{AC4875CE-3DD2-57BB-E01F-4B2D48A25CCA}"/>
              </a:ext>
            </a:extLst>
          </p:cNvPr>
          <p:cNvSpPr>
            <a:spLocks/>
          </p:cNvSpPr>
          <p:nvPr/>
        </p:nvSpPr>
        <p:spPr bwMode="auto">
          <a:xfrm rot="5400000">
            <a:off x="6155653"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BADCF21F-2480-AD54-A536-0A592582504E}"/>
              </a:ext>
            </a:extLst>
          </p:cNvPr>
          <p:cNvSpPr>
            <a:spLocks/>
          </p:cNvSpPr>
          <p:nvPr/>
        </p:nvSpPr>
        <p:spPr bwMode="auto">
          <a:xfrm rot="16200000" flipH="1">
            <a:off x="5604347"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hlinkClick r:id="" action="ppaction://hlinkshowjump?jump=previousslide"/>
            <a:extLst>
              <a:ext uri="{FF2B5EF4-FFF2-40B4-BE49-F238E27FC236}">
                <a16:creationId xmlns:a16="http://schemas.microsoft.com/office/drawing/2014/main" id="{2DD065CB-2A6E-238B-75AD-07E69EB39F91}"/>
              </a:ext>
            </a:extLst>
          </p:cNvPr>
          <p:cNvSpPr txBox="1"/>
          <p:nvPr/>
        </p:nvSpPr>
        <p:spPr bwMode="auto">
          <a:xfrm>
            <a:off x="4461633" y="3892429"/>
            <a:ext cx="1058303" cy="369332"/>
          </a:xfrm>
          <a:prstGeom prst="rect">
            <a:avLst/>
          </a:prstGeom>
          <a:noFill/>
        </p:spPr>
        <p:txBody>
          <a:bodyPr wrap="none" rtlCol="0">
            <a:spAutoFit/>
          </a:bodyPr>
          <a:lstStyle/>
          <a:p>
            <a:r>
              <a:rPr lang="en-GB" dirty="0">
                <a:solidFill>
                  <a:schemeClr val="accent2"/>
                </a:solidFill>
              </a:rPr>
              <a:t>Go back</a:t>
            </a:r>
          </a:p>
        </p:txBody>
      </p:sp>
      <p:sp>
        <p:nvSpPr>
          <p:cNvPr id="7" name="TextBox 6">
            <a:hlinkClick r:id="" action="ppaction://hlinkshowjump?jump=nextslide"/>
            <a:extLst>
              <a:ext uri="{FF2B5EF4-FFF2-40B4-BE49-F238E27FC236}">
                <a16:creationId xmlns:a16="http://schemas.microsoft.com/office/drawing/2014/main" id="{18057398-C3C9-0DCB-BED9-BDE6CC1331D4}"/>
              </a:ext>
            </a:extLst>
          </p:cNvPr>
          <p:cNvSpPr txBox="1"/>
          <p:nvPr/>
        </p:nvSpPr>
        <p:spPr bwMode="auto">
          <a:xfrm>
            <a:off x="6668274" y="3889295"/>
            <a:ext cx="1133644" cy="369332"/>
          </a:xfrm>
          <a:prstGeom prst="rect">
            <a:avLst/>
          </a:prstGeom>
          <a:noFill/>
        </p:spPr>
        <p:txBody>
          <a:bodyPr wrap="none" rtlCol="0">
            <a:spAutoFit/>
          </a:bodyPr>
          <a:lstStyle/>
          <a:p>
            <a:r>
              <a:rPr lang="en-GB" dirty="0">
                <a:solidFill>
                  <a:schemeClr val="accent2"/>
                </a:solidFill>
              </a:rPr>
              <a:t>Let’s go!</a:t>
            </a:r>
          </a:p>
        </p:txBody>
      </p:sp>
    </p:spTree>
    <p:custDataLst>
      <p:tags r:id="rId1"/>
    </p:custDataLst>
    <p:extLst>
      <p:ext uri="{BB962C8B-B14F-4D97-AF65-F5344CB8AC3E}">
        <p14:creationId xmlns:p14="http://schemas.microsoft.com/office/powerpoint/2010/main" val="373825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23DAC-5442-E407-D206-989D75983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DE49B-C33A-CC1C-780B-99930F28D95B}"/>
              </a:ext>
            </a:extLst>
          </p:cNvPr>
          <p:cNvSpPr>
            <a:spLocks noGrp="1"/>
          </p:cNvSpPr>
          <p:nvPr>
            <p:ph type="title"/>
          </p:nvPr>
        </p:nvSpPr>
        <p:spPr/>
        <p:txBody>
          <a:bodyPr/>
          <a:lstStyle/>
          <a:p>
            <a:r>
              <a:rPr lang="en-GB" dirty="0"/>
              <a:t>Life cycle assessment</a:t>
            </a:r>
          </a:p>
        </p:txBody>
      </p:sp>
      <p:sp>
        <p:nvSpPr>
          <p:cNvPr id="3" name="Text Placeholder 2">
            <a:extLst>
              <a:ext uri="{FF2B5EF4-FFF2-40B4-BE49-F238E27FC236}">
                <a16:creationId xmlns:a16="http://schemas.microsoft.com/office/drawing/2014/main" id="{2CC6D496-01D5-E2A8-A086-7B844897BEBF}"/>
              </a:ext>
            </a:extLst>
          </p:cNvPr>
          <p:cNvSpPr>
            <a:spLocks noGrp="1"/>
          </p:cNvSpPr>
          <p:nvPr>
            <p:ph type="body" sz="quarter" idx="10"/>
          </p:nvPr>
        </p:nvSpPr>
        <p:spPr>
          <a:xfrm>
            <a:off x="357188" y="1454400"/>
            <a:ext cx="9690702" cy="4350864"/>
          </a:xfrm>
        </p:spPr>
        <p:txBody>
          <a:bodyPr/>
          <a:lstStyle/>
          <a:p>
            <a:pPr algn="just"/>
            <a:r>
              <a:rPr lang="en-GB" dirty="0"/>
              <a:t>We can convert impact data into a quantitative measure of sustainability if we use the Planetary Boundaries for context.</a:t>
            </a:r>
          </a:p>
          <a:p>
            <a:pPr algn="just"/>
            <a:r>
              <a:rPr lang="en-GB" dirty="0"/>
              <a:t>Every product gets a ‘budget to pollute’ within the capability of the Earth to manage and mitigate.</a:t>
            </a:r>
          </a:p>
        </p:txBody>
      </p:sp>
      <p:sp>
        <p:nvSpPr>
          <p:cNvPr id="4" name="Isosceles Triangle 3">
            <a:hlinkClick r:id="" action="ppaction://hlinkshowjump?jump=nextslide"/>
            <a:extLst>
              <a:ext uri="{FF2B5EF4-FFF2-40B4-BE49-F238E27FC236}">
                <a16:creationId xmlns:a16="http://schemas.microsoft.com/office/drawing/2014/main" id="{2E59FFEC-17C5-D464-FC40-EB5CCF58CD10}"/>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A9D413BE-9161-4335-6D02-64C501812815}"/>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D8F9A50-A830-991B-0535-63120C93D80F}"/>
              </a:ext>
            </a:extLst>
          </p:cNvPr>
          <p:cNvSpPr txBox="1"/>
          <p:nvPr/>
        </p:nvSpPr>
        <p:spPr>
          <a:xfrm>
            <a:off x="7792332" y="4551537"/>
            <a:ext cx="4280332"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gn="ct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0.0002 m</a:t>
            </a:r>
            <a:r>
              <a:rPr lang="en-GB" b="1" baseline="30000" dirty="0">
                <a:solidFill>
                  <a:schemeClr val="accent4"/>
                </a:solidFill>
                <a:latin typeface="Arial" panose="020B0604020202020204" pitchFamily="34" charset="0"/>
                <a:ea typeface="Calibri" panose="020F0502020204030204" pitchFamily="34" charset="0"/>
                <a:cs typeface="Arial" panose="020B0604020202020204" pitchFamily="34" charset="0"/>
              </a:rPr>
              <a:t>2</a:t>
            </a: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-years of land use per kcal</a:t>
            </a:r>
          </a:p>
        </p:txBody>
      </p:sp>
      <p:sp>
        <p:nvSpPr>
          <p:cNvPr id="7" name="TextBox 6">
            <a:extLst>
              <a:ext uri="{FF2B5EF4-FFF2-40B4-BE49-F238E27FC236}">
                <a16:creationId xmlns:a16="http://schemas.microsoft.com/office/drawing/2014/main" id="{99DE1BF9-0F8C-E82B-C684-2336A461028D}"/>
              </a:ext>
            </a:extLst>
          </p:cNvPr>
          <p:cNvSpPr txBox="1"/>
          <p:nvPr/>
        </p:nvSpPr>
        <p:spPr>
          <a:xfrm>
            <a:off x="4115916" y="4551537"/>
            <a:ext cx="3852292" cy="369332"/>
          </a:xfrm>
          <a:prstGeom prst="rect">
            <a:avLst/>
          </a:prstGeom>
          <a:noFill/>
        </p:spPr>
        <p:txBody>
          <a:bodyPr wrap="square">
            <a:spAutoFit/>
          </a:bodyPr>
          <a:lstStyle/>
          <a:p>
            <a:pPr algn="ct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0.2 g CO</a:t>
            </a:r>
            <a:r>
              <a:rPr lang="en-GB" b="1" baseline="-25000" dirty="0">
                <a:solidFill>
                  <a:schemeClr val="accent1"/>
                </a:solidFill>
                <a:latin typeface="Arial" panose="020B0604020202020204" pitchFamily="34" charset="0"/>
                <a:ea typeface="Calibri" panose="020F0502020204030204" pitchFamily="34" charset="0"/>
                <a:cs typeface="Arial" panose="020B0604020202020204" pitchFamily="34" charset="0"/>
              </a:rPr>
              <a:t>2</a:t>
            </a: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 per km</a:t>
            </a:r>
          </a:p>
        </p:txBody>
      </p:sp>
      <p:pic>
        <p:nvPicPr>
          <p:cNvPr id="8" name="Graphic 7" descr="Apple with solid fill">
            <a:extLst>
              <a:ext uri="{FF2B5EF4-FFF2-40B4-BE49-F238E27FC236}">
                <a16:creationId xmlns:a16="http://schemas.microsoft.com/office/drawing/2014/main" id="{4655A716-3573-F65C-E139-90F8BDDCC7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2416" y="3143455"/>
            <a:ext cx="1331168" cy="1331168"/>
          </a:xfrm>
          <a:prstGeom prst="rect">
            <a:avLst/>
          </a:prstGeom>
        </p:spPr>
      </p:pic>
      <p:pic>
        <p:nvPicPr>
          <p:cNvPr id="9" name="Graphic 8" descr="Car with solid fill">
            <a:extLst>
              <a:ext uri="{FF2B5EF4-FFF2-40B4-BE49-F238E27FC236}">
                <a16:creationId xmlns:a16="http://schemas.microsoft.com/office/drawing/2014/main" id="{B6E1F3D1-807C-B172-598A-B502B5E406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0497" y="2553537"/>
            <a:ext cx="2511005" cy="2511005"/>
          </a:xfrm>
          <a:prstGeom prst="rect">
            <a:avLst/>
          </a:prstGeom>
        </p:spPr>
      </p:pic>
      <p:pic>
        <p:nvPicPr>
          <p:cNvPr id="10" name="Graphic 9" descr="Washing Machine with solid fill">
            <a:extLst>
              <a:ext uri="{FF2B5EF4-FFF2-40B4-BE49-F238E27FC236}">
                <a16:creationId xmlns:a16="http://schemas.microsoft.com/office/drawing/2014/main" id="{466A47A2-979C-9251-2CD4-105A9A4EDE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1504" y="3104480"/>
            <a:ext cx="1368152" cy="1368152"/>
          </a:xfrm>
          <a:prstGeom prst="rect">
            <a:avLst/>
          </a:prstGeom>
        </p:spPr>
      </p:pic>
      <p:sp>
        <p:nvSpPr>
          <p:cNvPr id="11" name="TextBox 10">
            <a:extLst>
              <a:ext uri="{FF2B5EF4-FFF2-40B4-BE49-F238E27FC236}">
                <a16:creationId xmlns:a16="http://schemas.microsoft.com/office/drawing/2014/main" id="{86426CAB-959A-606D-B879-5F22702C60A6}"/>
              </a:ext>
            </a:extLst>
          </p:cNvPr>
          <p:cNvSpPr txBox="1"/>
          <p:nvPr/>
        </p:nvSpPr>
        <p:spPr>
          <a:xfrm>
            <a:off x="415891" y="4551537"/>
            <a:ext cx="3852292" cy="369332"/>
          </a:xfrm>
          <a:prstGeom prst="rect">
            <a:avLst/>
          </a:prstGeom>
          <a:noFill/>
        </p:spPr>
        <p:txBody>
          <a:bodyPr wrap="square">
            <a:spAutoFit/>
          </a:bodyPr>
          <a:lstStyle/>
          <a:p>
            <a:pPr algn="ctr"/>
            <a:r>
              <a:rPr lang="en-GB" b="1" dirty="0">
                <a:solidFill>
                  <a:schemeClr val="accent3"/>
                </a:solidFill>
                <a:latin typeface="Arial" panose="020B0604020202020204" pitchFamily="34" charset="0"/>
                <a:ea typeface="Calibri" panose="020F0502020204030204" pitchFamily="34" charset="0"/>
                <a:cs typeface="Arial" panose="020B0604020202020204" pitchFamily="34" charset="0"/>
              </a:rPr>
              <a:t>43 litres of water per wash cycle</a:t>
            </a:r>
          </a:p>
        </p:txBody>
      </p:sp>
      <p:sp>
        <p:nvSpPr>
          <p:cNvPr id="12" name="TextBox 11">
            <a:extLst>
              <a:ext uri="{FF2B5EF4-FFF2-40B4-BE49-F238E27FC236}">
                <a16:creationId xmlns:a16="http://schemas.microsoft.com/office/drawing/2014/main" id="{E0EEADEB-B49D-ED94-A76C-C3162542CCBF}"/>
              </a:ext>
            </a:extLst>
          </p:cNvPr>
          <p:cNvSpPr txBox="1"/>
          <p:nvPr/>
        </p:nvSpPr>
        <p:spPr>
          <a:xfrm>
            <a:off x="8067925" y="5445224"/>
            <a:ext cx="3741600" cy="36933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gn="ctr"/>
            <a:r>
              <a:rPr lang="en-GB" b="1" dirty="0">
                <a:solidFill>
                  <a:schemeClr val="accent4"/>
                </a:solidFill>
                <a:latin typeface="Arial" panose="020B0604020202020204" pitchFamily="34" charset="0"/>
                <a:ea typeface="Calibri" panose="020F0502020204030204" pitchFamily="34" charset="0"/>
                <a:cs typeface="Arial" panose="020B0604020202020204" pitchFamily="34" charset="0"/>
              </a:rPr>
              <a:t>60% </a:t>
            </a:r>
            <a:r>
              <a:rPr lang="en-GB" dirty="0">
                <a:solidFill>
                  <a:schemeClr val="accent4"/>
                </a:solidFill>
                <a:latin typeface="Arial" panose="020B0604020202020204" pitchFamily="34" charset="0"/>
                <a:ea typeface="Calibri" panose="020F0502020204030204" pitchFamily="34" charset="0"/>
                <a:cs typeface="Arial" panose="020B0604020202020204" pitchFamily="34" charset="0"/>
              </a:rPr>
              <a:t>(orchard land is sustainable) </a:t>
            </a:r>
          </a:p>
        </p:txBody>
      </p:sp>
      <p:sp>
        <p:nvSpPr>
          <p:cNvPr id="13" name="TextBox 12">
            <a:extLst>
              <a:ext uri="{FF2B5EF4-FFF2-40B4-BE49-F238E27FC236}">
                <a16:creationId xmlns:a16="http://schemas.microsoft.com/office/drawing/2014/main" id="{C2EA40A3-1201-E2D0-D6C7-340E4C77B266}"/>
              </a:ext>
            </a:extLst>
          </p:cNvPr>
          <p:cNvSpPr txBox="1"/>
          <p:nvPr/>
        </p:nvSpPr>
        <p:spPr>
          <a:xfrm>
            <a:off x="4483439" y="5447668"/>
            <a:ext cx="3243055" cy="646331"/>
          </a:xfrm>
          <a:prstGeom prst="rect">
            <a:avLst/>
          </a:prstGeom>
          <a:noFill/>
        </p:spPr>
        <p:txBody>
          <a:bodyPr wrap="square">
            <a:spAutoFit/>
          </a:bodyPr>
          <a:lstStyle/>
          <a:p>
            <a:pPr algn="ctr"/>
            <a:r>
              <a:rPr lang="en-GB" b="1" dirty="0">
                <a:solidFill>
                  <a:schemeClr val="accent1"/>
                </a:solidFill>
                <a:latin typeface="Arial" panose="020B0604020202020204" pitchFamily="34" charset="0"/>
                <a:ea typeface="Calibri" panose="020F0502020204030204" pitchFamily="34" charset="0"/>
                <a:cs typeface="Arial" panose="020B0604020202020204" pitchFamily="34" charset="0"/>
              </a:rPr>
              <a:t>400% </a:t>
            </a:r>
            <a:r>
              <a:rPr lang="en-GB" dirty="0">
                <a:solidFill>
                  <a:schemeClr val="accent1"/>
                </a:solidFill>
                <a:latin typeface="Arial" panose="020B0604020202020204" pitchFamily="34" charset="0"/>
                <a:ea typeface="Calibri" panose="020F0502020204030204" pitchFamily="34" charset="0"/>
                <a:cs typeface="Arial" panose="020B0604020202020204" pitchFamily="34" charset="0"/>
              </a:rPr>
              <a:t>(petrol car emissions are not sustainable)</a:t>
            </a:r>
          </a:p>
        </p:txBody>
      </p:sp>
      <p:sp>
        <p:nvSpPr>
          <p:cNvPr id="17" name="TextBox 16">
            <a:extLst>
              <a:ext uri="{FF2B5EF4-FFF2-40B4-BE49-F238E27FC236}">
                <a16:creationId xmlns:a16="http://schemas.microsoft.com/office/drawing/2014/main" id="{8ED09473-7198-D645-BC6B-48EDFA1F6AF9}"/>
              </a:ext>
            </a:extLst>
          </p:cNvPr>
          <p:cNvSpPr txBox="1"/>
          <p:nvPr/>
        </p:nvSpPr>
        <p:spPr>
          <a:xfrm>
            <a:off x="389434" y="5447196"/>
            <a:ext cx="3852292" cy="369332"/>
          </a:xfrm>
          <a:prstGeom prst="rect">
            <a:avLst/>
          </a:prstGeom>
          <a:noFill/>
        </p:spPr>
        <p:txBody>
          <a:bodyPr wrap="square">
            <a:spAutoFit/>
          </a:bodyPr>
          <a:lstStyle/>
          <a:p>
            <a:pPr algn="ctr"/>
            <a:r>
              <a:rPr lang="en-GB" b="1" dirty="0">
                <a:solidFill>
                  <a:schemeClr val="accent3"/>
                </a:solidFill>
                <a:latin typeface="Arial" panose="020B0604020202020204" pitchFamily="34" charset="0"/>
                <a:ea typeface="Calibri" panose="020F0502020204030204" pitchFamily="34" charset="0"/>
                <a:cs typeface="Arial" panose="020B0604020202020204" pitchFamily="34" charset="0"/>
              </a:rPr>
              <a:t>54% </a:t>
            </a:r>
            <a:r>
              <a:rPr lang="en-GB" dirty="0">
                <a:solidFill>
                  <a:schemeClr val="accent3"/>
                </a:solidFill>
                <a:latin typeface="Arial" panose="020B0604020202020204" pitchFamily="34" charset="0"/>
                <a:ea typeface="Calibri" panose="020F0502020204030204" pitchFamily="34" charset="0"/>
                <a:cs typeface="Arial" panose="020B0604020202020204" pitchFamily="34" charset="0"/>
              </a:rPr>
              <a:t>(water use is sustainable)</a:t>
            </a:r>
          </a:p>
        </p:txBody>
      </p:sp>
      <p:sp>
        <p:nvSpPr>
          <p:cNvPr id="14" name="Arrow: Down 13">
            <a:extLst>
              <a:ext uri="{FF2B5EF4-FFF2-40B4-BE49-F238E27FC236}">
                <a16:creationId xmlns:a16="http://schemas.microsoft.com/office/drawing/2014/main" id="{7C734CC6-1970-EE1A-701A-DEDA80633F61}"/>
              </a:ext>
            </a:extLst>
          </p:cNvPr>
          <p:cNvSpPr/>
          <p:nvPr/>
        </p:nvSpPr>
        <p:spPr>
          <a:xfrm>
            <a:off x="1651600" y="5013176"/>
            <a:ext cx="1327960" cy="419655"/>
          </a:xfrm>
          <a:prstGeom prst="downArrow">
            <a:avLst>
              <a:gd name="adj1" fmla="val 59510"/>
              <a:gd name="adj2" fmla="val 8696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6137B0D0-A49A-2D19-F3F7-F27E9F183BB2}"/>
              </a:ext>
            </a:extLst>
          </p:cNvPr>
          <p:cNvSpPr/>
          <p:nvPr/>
        </p:nvSpPr>
        <p:spPr>
          <a:xfrm>
            <a:off x="5416112" y="5032066"/>
            <a:ext cx="1327960" cy="419655"/>
          </a:xfrm>
          <a:prstGeom prst="downArrow">
            <a:avLst>
              <a:gd name="adj1" fmla="val 59510"/>
              <a:gd name="adj2" fmla="val 8696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2C1C9458-6EE4-EED0-A7AB-B80619531288}"/>
              </a:ext>
            </a:extLst>
          </p:cNvPr>
          <p:cNvSpPr/>
          <p:nvPr/>
        </p:nvSpPr>
        <p:spPr>
          <a:xfrm>
            <a:off x="9264352" y="5031486"/>
            <a:ext cx="1327960" cy="419655"/>
          </a:xfrm>
          <a:prstGeom prst="downArrow">
            <a:avLst>
              <a:gd name="adj1" fmla="val 59510"/>
              <a:gd name="adj2" fmla="val 8696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3">
            <a:extLst>
              <a:ext uri="{FF2B5EF4-FFF2-40B4-BE49-F238E27FC236}">
                <a16:creationId xmlns:a16="http://schemas.microsoft.com/office/drawing/2014/main" id="{5E145DEC-FD10-1F96-DF02-952FC9503270}"/>
              </a:ext>
            </a:extLst>
          </p:cNvPr>
          <p:cNvSpPr txBox="1">
            <a:spLocks/>
          </p:cNvSpPr>
          <p:nvPr/>
        </p:nvSpPr>
        <p:spPr bwMode="auto">
          <a:xfrm>
            <a:off x="2207569" y="6228931"/>
            <a:ext cx="8585896" cy="518254"/>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10">
                  <a:extLst>
                    <a:ext uri="{A12FA001-AC4F-418D-AE19-62706E023703}">
                      <ahyp:hlinkClr xmlns:ahyp="http://schemas.microsoft.com/office/drawing/2018/hyperlinkcolor" val="tx"/>
                    </a:ext>
                  </a:extLst>
                </a:hlinkClick>
              </a:rPr>
              <a:t>Sherwood, One Earth, 2022, 5, 1260</a:t>
            </a:r>
            <a:r>
              <a:rPr lang="en-GB" sz="1200" dirty="0">
                <a:solidFill>
                  <a:schemeClr val="tx2"/>
                </a:solidFill>
              </a:rPr>
              <a:t>		</a:t>
            </a:r>
            <a:r>
              <a:rPr lang="en-GB" sz="1200" dirty="0">
                <a:solidFill>
                  <a:schemeClr val="tx2"/>
                </a:solidFill>
                <a:hlinkClick r:id="rId11">
                  <a:extLst>
                    <a:ext uri="{A12FA001-AC4F-418D-AE19-62706E023703}">
                      <ahyp:hlinkClr xmlns:ahyp="http://schemas.microsoft.com/office/drawing/2018/hyperlinkcolor" val="tx"/>
                    </a:ext>
                  </a:extLst>
                </a:hlinkClick>
              </a:rPr>
              <a:t>Goss and Sherwood, Food Frontiers, 2024, 5, 855</a:t>
            </a:r>
            <a:endParaRPr lang="en-US" sz="1200" dirty="0">
              <a:solidFill>
                <a:schemeClr val="tx2"/>
              </a:solidFill>
            </a:endParaRPr>
          </a:p>
          <a:p>
            <a:pPr marL="0" indent="0">
              <a:spcBef>
                <a:spcPts val="0"/>
              </a:spcBef>
              <a:buNone/>
            </a:pPr>
            <a:r>
              <a:rPr lang="en-GB" sz="1200" dirty="0">
                <a:solidFill>
                  <a:schemeClr val="tx2"/>
                </a:solidFill>
              </a:rPr>
              <a:t>	</a:t>
            </a:r>
          </a:p>
        </p:txBody>
      </p:sp>
    </p:spTree>
    <p:custDataLst>
      <p:tags r:id="rId1"/>
    </p:custDataLst>
    <p:extLst>
      <p:ext uri="{BB962C8B-B14F-4D97-AF65-F5344CB8AC3E}">
        <p14:creationId xmlns:p14="http://schemas.microsoft.com/office/powerpoint/2010/main" val="2411654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DB1AE3-1BC0-4C8F-89E9-9F62D26590E4}"/>
              </a:ext>
            </a:extLst>
          </p:cNvPr>
          <p:cNvSpPr>
            <a:spLocks noGrp="1"/>
          </p:cNvSpPr>
          <p:nvPr>
            <p:ph type="body" sz="quarter" idx="10"/>
          </p:nvPr>
        </p:nvSpPr>
        <p:spPr>
          <a:xfrm>
            <a:off x="356420" y="2132856"/>
            <a:ext cx="3507332" cy="3672408"/>
          </a:xfrm>
        </p:spPr>
        <p:txBody>
          <a:bodyPr/>
          <a:lstStyle/>
          <a:p>
            <a:pPr algn="just"/>
            <a:r>
              <a:rPr lang="en-GB" dirty="0"/>
              <a:t>A Planetary Boundary describes a limit to the capacity for Earth systems to function.</a:t>
            </a:r>
          </a:p>
          <a:p>
            <a:pPr algn="just"/>
            <a:r>
              <a:rPr lang="en-GB" dirty="0"/>
              <a:t>This limit can be divided into allocations for countries, sectors of the economy, individuals or products.</a:t>
            </a:r>
          </a:p>
        </p:txBody>
      </p:sp>
      <p:pic>
        <p:nvPicPr>
          <p:cNvPr id="5" name="Picture 4" descr="A diagram of different colored circles&#10;&#10;AI-generated content may be incorrect.">
            <a:extLst>
              <a:ext uri="{FF2B5EF4-FFF2-40B4-BE49-F238E27FC236}">
                <a16:creationId xmlns:a16="http://schemas.microsoft.com/office/drawing/2014/main" id="{63CF7B67-9C40-4D48-B3A2-FC5AC724B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2" name="Title 1">
            <a:extLst>
              <a:ext uri="{FF2B5EF4-FFF2-40B4-BE49-F238E27FC236}">
                <a16:creationId xmlns:a16="http://schemas.microsoft.com/office/drawing/2014/main" id="{BE06AE48-97FC-42F3-B8CA-1427EF82D92C}"/>
              </a:ext>
            </a:extLst>
          </p:cNvPr>
          <p:cNvSpPr>
            <a:spLocks noGrp="1"/>
          </p:cNvSpPr>
          <p:nvPr>
            <p:ph type="title"/>
          </p:nvPr>
        </p:nvSpPr>
        <p:spPr>
          <a:xfrm>
            <a:off x="356420" y="365125"/>
            <a:ext cx="4659460" cy="1070385"/>
          </a:xfrm>
        </p:spPr>
        <p:txBody>
          <a:bodyPr>
            <a:noAutofit/>
          </a:bodyPr>
          <a:lstStyle/>
          <a:p>
            <a:r>
              <a:rPr lang="en-GB" dirty="0"/>
              <a:t>Planetary boundaries are not just for planets</a:t>
            </a:r>
          </a:p>
        </p:txBody>
      </p:sp>
      <p:sp>
        <p:nvSpPr>
          <p:cNvPr id="15" name="Isosceles Triangle 14">
            <a:hlinkClick r:id="" action="ppaction://hlinkshowjump?jump=nextslide"/>
            <a:extLst>
              <a:ext uri="{FF2B5EF4-FFF2-40B4-BE49-F238E27FC236}">
                <a16:creationId xmlns:a16="http://schemas.microsoft.com/office/drawing/2014/main" id="{067A3E76-DFEB-44A0-AA90-73F1A32E1E24}"/>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hlinkClick r:id="" action="ppaction://hlinkshowjump?jump=previousslide"/>
            <a:extLst>
              <a:ext uri="{FF2B5EF4-FFF2-40B4-BE49-F238E27FC236}">
                <a16:creationId xmlns:a16="http://schemas.microsoft.com/office/drawing/2014/main" id="{89EF0E53-8479-8EE4-FFD5-E4D1ECD65211}"/>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1E74F8A-5CB5-767C-FB25-E5D5B4120D5D}"/>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5">
                  <a:extLst>
                    <a:ext uri="{A12FA001-AC4F-418D-AE19-62706E023703}">
                      <ahyp:hlinkClr xmlns:ahyp="http://schemas.microsoft.com/office/drawing/2018/hyperlinkcolor" val="tx"/>
                    </a:ext>
                  </a:extLst>
                </a:hlinkClick>
              </a:rPr>
              <a:t>Heide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Journal of Industrial Ecology, 2023, 27, 1151.</a:t>
            </a:r>
            <a:endParaRPr lang="en-US" sz="1200" dirty="0">
              <a:solidFill>
                <a:schemeClr val="tx2"/>
              </a:solidFill>
            </a:endParaRPr>
          </a:p>
        </p:txBody>
      </p:sp>
    </p:spTree>
    <p:custDataLst>
      <p:tags r:id="rId1"/>
    </p:custDataLst>
    <p:extLst>
      <p:ext uri="{BB962C8B-B14F-4D97-AF65-F5344CB8AC3E}">
        <p14:creationId xmlns:p14="http://schemas.microsoft.com/office/powerpoint/2010/main" val="3977399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8F38C-4AFD-0461-A089-95B811B4920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94AA36F-BD5D-9EF1-BB47-0FF5DA97A882}"/>
              </a:ext>
            </a:extLst>
          </p:cNvPr>
          <p:cNvSpPr>
            <a:spLocks noGrp="1"/>
          </p:cNvSpPr>
          <p:nvPr>
            <p:ph type="body" sz="quarter" idx="10"/>
          </p:nvPr>
        </p:nvSpPr>
        <p:spPr>
          <a:xfrm>
            <a:off x="357188" y="2132856"/>
            <a:ext cx="3434556" cy="3672408"/>
          </a:xfrm>
        </p:spPr>
        <p:txBody>
          <a:bodyPr/>
          <a:lstStyle/>
          <a:p>
            <a:pPr algn="just"/>
            <a:r>
              <a:rPr lang="en-GB" dirty="0"/>
              <a:t>The Planetary Boundary for climate change is 350 ppm of CO</a:t>
            </a:r>
            <a:r>
              <a:rPr lang="en-GB" baseline="-25000" dirty="0"/>
              <a:t>2</a:t>
            </a:r>
            <a:r>
              <a:rPr lang="en-GB" dirty="0"/>
              <a:t>.</a:t>
            </a:r>
          </a:p>
          <a:p>
            <a:pPr algn="just"/>
            <a:r>
              <a:rPr lang="en-GB" dirty="0"/>
              <a:t>Climate change impacts are usually expressed in mass of CO</a:t>
            </a:r>
            <a:r>
              <a:rPr lang="en-GB" baseline="-25000" dirty="0"/>
              <a:t>2</a:t>
            </a:r>
            <a:r>
              <a:rPr lang="en-GB" dirty="0"/>
              <a:t>.</a:t>
            </a:r>
          </a:p>
          <a:p>
            <a:pPr algn="just"/>
            <a:r>
              <a:rPr lang="en-GB" dirty="0"/>
              <a:t>The climate change Planetary Boundary can be converted into emissions of </a:t>
            </a:r>
            <a:r>
              <a:rPr lang="en-GB" b="1" dirty="0"/>
              <a:t>52.1 billion tonnes of CO</a:t>
            </a:r>
            <a:r>
              <a:rPr lang="en-GB" b="1" baseline="-25000" dirty="0"/>
              <a:t>2</a:t>
            </a:r>
            <a:r>
              <a:rPr lang="en-GB" b="1" dirty="0"/>
              <a:t> </a:t>
            </a:r>
            <a:r>
              <a:rPr lang="en-GB" dirty="0"/>
              <a:t>equivalents per year.</a:t>
            </a:r>
          </a:p>
        </p:txBody>
      </p:sp>
      <p:pic>
        <p:nvPicPr>
          <p:cNvPr id="5" name="Picture 4" descr="A diagram of different colored circles&#10;&#10;AI-generated content may be incorrect.">
            <a:extLst>
              <a:ext uri="{FF2B5EF4-FFF2-40B4-BE49-F238E27FC236}">
                <a16:creationId xmlns:a16="http://schemas.microsoft.com/office/drawing/2014/main" id="{8B629BCC-0334-B788-8A6E-1A0C35A93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2861" y="246948"/>
            <a:ext cx="5871611" cy="5846348"/>
          </a:xfrm>
          <a:prstGeom prst="rect">
            <a:avLst/>
          </a:prstGeom>
        </p:spPr>
      </p:pic>
      <p:sp>
        <p:nvSpPr>
          <p:cNvPr id="2" name="Title 1">
            <a:extLst>
              <a:ext uri="{FF2B5EF4-FFF2-40B4-BE49-F238E27FC236}">
                <a16:creationId xmlns:a16="http://schemas.microsoft.com/office/drawing/2014/main" id="{67E36A1B-93E5-46E7-798F-BB2F933BEBFC}"/>
              </a:ext>
            </a:extLst>
          </p:cNvPr>
          <p:cNvSpPr>
            <a:spLocks noGrp="1"/>
          </p:cNvSpPr>
          <p:nvPr>
            <p:ph type="title"/>
          </p:nvPr>
        </p:nvSpPr>
        <p:spPr>
          <a:xfrm>
            <a:off x="356420" y="365125"/>
            <a:ext cx="4659460" cy="1070385"/>
          </a:xfrm>
        </p:spPr>
        <p:txBody>
          <a:bodyPr>
            <a:noAutofit/>
          </a:bodyPr>
          <a:lstStyle/>
          <a:p>
            <a:r>
              <a:rPr lang="en-GB" dirty="0"/>
              <a:t>Planetary boundaries are not just for planets</a:t>
            </a:r>
          </a:p>
        </p:txBody>
      </p:sp>
      <p:sp>
        <p:nvSpPr>
          <p:cNvPr id="15" name="Isosceles Triangle 14">
            <a:hlinkClick r:id="" action="ppaction://hlinkshowjump?jump=nextslide"/>
            <a:extLst>
              <a:ext uri="{FF2B5EF4-FFF2-40B4-BE49-F238E27FC236}">
                <a16:creationId xmlns:a16="http://schemas.microsoft.com/office/drawing/2014/main" id="{B8B772BB-17E8-085E-8A9C-5CA19A4D0AB4}"/>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hlinkClick r:id="" action="ppaction://hlinkshowjump?jump=previousslide"/>
            <a:extLst>
              <a:ext uri="{FF2B5EF4-FFF2-40B4-BE49-F238E27FC236}">
                <a16:creationId xmlns:a16="http://schemas.microsoft.com/office/drawing/2014/main" id="{E2885F35-EC65-B974-CBFE-16225013A2DF}"/>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artial Circle 16">
            <a:extLst>
              <a:ext uri="{FF2B5EF4-FFF2-40B4-BE49-F238E27FC236}">
                <a16:creationId xmlns:a16="http://schemas.microsoft.com/office/drawing/2014/main" id="{FB26BD39-5D13-FB53-7A0F-C7B65A375825}"/>
              </a:ext>
            </a:extLst>
          </p:cNvPr>
          <p:cNvSpPr/>
          <p:nvPr/>
        </p:nvSpPr>
        <p:spPr>
          <a:xfrm>
            <a:off x="4830158" y="548680"/>
            <a:ext cx="5123972" cy="5123972"/>
          </a:xfrm>
          <a:prstGeom prst="pie">
            <a:avLst>
              <a:gd name="adj1" fmla="val 15536838"/>
              <a:gd name="adj2" fmla="val 16844727"/>
            </a:avLst>
          </a:prstGeom>
          <a:solidFill>
            <a:srgbClr val="008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Oval 17">
            <a:extLst>
              <a:ext uri="{FF2B5EF4-FFF2-40B4-BE49-F238E27FC236}">
                <a16:creationId xmlns:a16="http://schemas.microsoft.com/office/drawing/2014/main" id="{BA2B8DFE-C3D9-4804-2B98-A90303FF7AAA}"/>
              </a:ext>
            </a:extLst>
          </p:cNvPr>
          <p:cNvSpPr/>
          <p:nvPr/>
        </p:nvSpPr>
        <p:spPr>
          <a:xfrm>
            <a:off x="7176120" y="2839955"/>
            <a:ext cx="432048" cy="4320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3">
            <a:extLst>
              <a:ext uri="{FF2B5EF4-FFF2-40B4-BE49-F238E27FC236}">
                <a16:creationId xmlns:a16="http://schemas.microsoft.com/office/drawing/2014/main" id="{4030F786-B722-E23E-FC66-6C5FD74FED9B}"/>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5">
                  <a:extLst>
                    <a:ext uri="{A12FA001-AC4F-418D-AE19-62706E023703}">
                      <ahyp:hlinkClr xmlns:ahyp="http://schemas.microsoft.com/office/drawing/2018/hyperlinkcolor" val="tx"/>
                    </a:ext>
                  </a:extLst>
                </a:hlinkClick>
              </a:rPr>
              <a:t>Heide </a:t>
            </a:r>
            <a:r>
              <a:rPr lang="en-GB" sz="1200" i="1" dirty="0">
                <a:solidFill>
                  <a:schemeClr val="tx2"/>
                </a:solidFill>
                <a:hlinkClick r:id="rId5">
                  <a:extLst>
                    <a:ext uri="{A12FA001-AC4F-418D-AE19-62706E023703}">
                      <ahyp:hlinkClr xmlns:ahyp="http://schemas.microsoft.com/office/drawing/2018/hyperlinkcolor" val="tx"/>
                    </a:ext>
                  </a:extLst>
                </a:hlinkClick>
              </a:rPr>
              <a:t>et al. </a:t>
            </a:r>
            <a:r>
              <a:rPr lang="en-GB" sz="1200" dirty="0">
                <a:solidFill>
                  <a:schemeClr val="tx2"/>
                </a:solidFill>
                <a:hlinkClick r:id="rId5">
                  <a:extLst>
                    <a:ext uri="{A12FA001-AC4F-418D-AE19-62706E023703}">
                      <ahyp:hlinkClr xmlns:ahyp="http://schemas.microsoft.com/office/drawing/2018/hyperlinkcolor" val="tx"/>
                    </a:ext>
                  </a:extLst>
                </a:hlinkClick>
              </a:rPr>
              <a:t>Journal of Industrial Ecology, 2023, 27, 1151.</a:t>
            </a:r>
            <a:endParaRPr lang="en-US" sz="1200" dirty="0">
              <a:solidFill>
                <a:schemeClr val="tx2"/>
              </a:solidFill>
            </a:endParaRPr>
          </a:p>
        </p:txBody>
      </p:sp>
    </p:spTree>
    <p:custDataLst>
      <p:tags r:id="rId1"/>
    </p:custDataLst>
    <p:extLst>
      <p:ext uri="{BB962C8B-B14F-4D97-AF65-F5344CB8AC3E}">
        <p14:creationId xmlns:p14="http://schemas.microsoft.com/office/powerpoint/2010/main" val="1568772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6E1A-DAF3-E432-507C-83DD3384645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2C35BD0-74E6-C876-2CA4-C58C59E51C06}"/>
              </a:ext>
            </a:extLst>
          </p:cNvPr>
          <p:cNvSpPr>
            <a:spLocks noGrp="1"/>
          </p:cNvSpPr>
          <p:nvPr>
            <p:ph type="body" sz="quarter" idx="10"/>
          </p:nvPr>
        </p:nvSpPr>
        <p:spPr>
          <a:xfrm>
            <a:off x="357188" y="2132856"/>
            <a:ext cx="5018732" cy="3672408"/>
          </a:xfrm>
        </p:spPr>
        <p:txBody>
          <a:bodyPr/>
          <a:lstStyle/>
          <a:p>
            <a:pPr algn="just"/>
            <a:r>
              <a:rPr lang="en-GB" dirty="0"/>
              <a:t>We can allocate this ‘permission to pollute’ to different sectors or regions.</a:t>
            </a:r>
          </a:p>
          <a:p>
            <a:pPr algn="just"/>
            <a:r>
              <a:rPr lang="en-GB" dirty="0"/>
              <a:t>If we base a regional allocations on population, the EU gets about 5.6% of each Planetary Boundary.</a:t>
            </a:r>
          </a:p>
          <a:p>
            <a:pPr algn="just"/>
            <a:r>
              <a:rPr lang="en-GB" dirty="0"/>
              <a:t>This is </a:t>
            </a:r>
            <a:r>
              <a:rPr lang="en-GB" b="1" dirty="0"/>
              <a:t>2.9 billion tonnes of CO</a:t>
            </a:r>
            <a:r>
              <a:rPr lang="en-GB" b="1" baseline="-25000" dirty="0"/>
              <a:t>2</a:t>
            </a:r>
            <a:r>
              <a:rPr lang="en-GB" dirty="0"/>
              <a:t> equivalents per year towards the climate change Planetary Boundary.</a:t>
            </a:r>
          </a:p>
        </p:txBody>
      </p:sp>
      <p:sp>
        <p:nvSpPr>
          <p:cNvPr id="2" name="Title 1">
            <a:extLst>
              <a:ext uri="{FF2B5EF4-FFF2-40B4-BE49-F238E27FC236}">
                <a16:creationId xmlns:a16="http://schemas.microsoft.com/office/drawing/2014/main" id="{8915401D-C4B2-27D6-C353-619E450BA0DA}"/>
              </a:ext>
            </a:extLst>
          </p:cNvPr>
          <p:cNvSpPr>
            <a:spLocks noGrp="1"/>
          </p:cNvSpPr>
          <p:nvPr>
            <p:ph type="title"/>
          </p:nvPr>
        </p:nvSpPr>
        <p:spPr>
          <a:xfrm>
            <a:off x="356420" y="365125"/>
            <a:ext cx="4659460" cy="1070385"/>
          </a:xfrm>
        </p:spPr>
        <p:txBody>
          <a:bodyPr>
            <a:noAutofit/>
          </a:bodyPr>
          <a:lstStyle/>
          <a:p>
            <a:r>
              <a:rPr lang="en-GB" dirty="0"/>
              <a:t>Planetary boundaries are not just for planets</a:t>
            </a:r>
          </a:p>
        </p:txBody>
      </p:sp>
      <p:sp>
        <p:nvSpPr>
          <p:cNvPr id="15" name="Isosceles Triangle 14">
            <a:hlinkClick r:id="" action="ppaction://hlinkshowjump?jump=nextslide"/>
            <a:extLst>
              <a:ext uri="{FF2B5EF4-FFF2-40B4-BE49-F238E27FC236}">
                <a16:creationId xmlns:a16="http://schemas.microsoft.com/office/drawing/2014/main" id="{E1A53AFE-D226-0A5D-EB42-202A88E808B7}"/>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hlinkClick r:id="" action="ppaction://hlinkshowjump?jump=previousslide"/>
            <a:extLst>
              <a:ext uri="{FF2B5EF4-FFF2-40B4-BE49-F238E27FC236}">
                <a16:creationId xmlns:a16="http://schemas.microsoft.com/office/drawing/2014/main" id="{EEC63A6F-37C0-632E-D1BD-CB229F7BF39D}"/>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artial Circle 16">
            <a:extLst>
              <a:ext uri="{FF2B5EF4-FFF2-40B4-BE49-F238E27FC236}">
                <a16:creationId xmlns:a16="http://schemas.microsoft.com/office/drawing/2014/main" id="{C5C741A2-D304-18BB-4DF6-6D3F4EF51E25}"/>
              </a:ext>
            </a:extLst>
          </p:cNvPr>
          <p:cNvSpPr/>
          <p:nvPr/>
        </p:nvSpPr>
        <p:spPr>
          <a:xfrm>
            <a:off x="4830158" y="548680"/>
            <a:ext cx="5123972" cy="5123972"/>
          </a:xfrm>
          <a:prstGeom prst="pie">
            <a:avLst>
              <a:gd name="adj1" fmla="val 15536838"/>
              <a:gd name="adj2" fmla="val 16844727"/>
            </a:avLst>
          </a:prstGeom>
          <a:solidFill>
            <a:srgbClr val="008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artial Circle 5">
            <a:extLst>
              <a:ext uri="{FF2B5EF4-FFF2-40B4-BE49-F238E27FC236}">
                <a16:creationId xmlns:a16="http://schemas.microsoft.com/office/drawing/2014/main" id="{1FB5EC78-FD87-EAB0-848A-BBBECABD79BC}"/>
              </a:ext>
            </a:extLst>
          </p:cNvPr>
          <p:cNvSpPr/>
          <p:nvPr/>
        </p:nvSpPr>
        <p:spPr>
          <a:xfrm>
            <a:off x="4846680" y="548680"/>
            <a:ext cx="5123972" cy="5123972"/>
          </a:xfrm>
          <a:prstGeom prst="pie">
            <a:avLst>
              <a:gd name="adj1" fmla="val 15503054"/>
              <a:gd name="adj2" fmla="val 15638809"/>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Oval 17">
            <a:extLst>
              <a:ext uri="{FF2B5EF4-FFF2-40B4-BE49-F238E27FC236}">
                <a16:creationId xmlns:a16="http://schemas.microsoft.com/office/drawing/2014/main" id="{0F79E8AB-5F8B-F953-6F90-2CED9D45ABF8}"/>
              </a:ext>
            </a:extLst>
          </p:cNvPr>
          <p:cNvSpPr/>
          <p:nvPr/>
        </p:nvSpPr>
        <p:spPr>
          <a:xfrm>
            <a:off x="7176120" y="2839955"/>
            <a:ext cx="432048" cy="4320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D715591A-2D94-98D6-CAFA-181CCFD2F0B9}"/>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4">
                  <a:extLst>
                    <a:ext uri="{A12FA001-AC4F-418D-AE19-62706E023703}">
                      <ahyp:hlinkClr xmlns:ahyp="http://schemas.microsoft.com/office/drawing/2018/hyperlinkcolor" val="tx"/>
                    </a:ext>
                  </a:extLst>
                </a:hlinkClick>
              </a:rPr>
              <a:t>https://european-union.europa.eu/principles-countries-history/facts-and-figures-european-union_en</a:t>
            </a:r>
            <a:r>
              <a:rPr lang="en-GB" sz="1200" dirty="0">
                <a:solidFill>
                  <a:schemeClr val="tx2"/>
                </a:solidFill>
              </a:rPr>
              <a:t> </a:t>
            </a:r>
          </a:p>
          <a:p>
            <a:pPr marL="0" indent="0">
              <a:spcBef>
                <a:spcPts val="0"/>
              </a:spcBef>
              <a:buNone/>
            </a:pPr>
            <a:endParaRPr lang="en-US" sz="1200" dirty="0">
              <a:solidFill>
                <a:schemeClr val="tx2"/>
              </a:solidFill>
            </a:endParaRPr>
          </a:p>
        </p:txBody>
      </p:sp>
    </p:spTree>
    <p:custDataLst>
      <p:tags r:id="rId1"/>
    </p:custDataLst>
    <p:extLst>
      <p:ext uri="{BB962C8B-B14F-4D97-AF65-F5344CB8AC3E}">
        <p14:creationId xmlns:p14="http://schemas.microsoft.com/office/powerpoint/2010/main" val="2915720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48A48-F62F-364E-AD2B-D39DD43E50B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267378E-3BC4-804D-BDB1-812B1EB9BF0A}"/>
              </a:ext>
            </a:extLst>
          </p:cNvPr>
          <p:cNvSpPr>
            <a:spLocks noGrp="1"/>
          </p:cNvSpPr>
          <p:nvPr>
            <p:ph type="body" sz="quarter" idx="10"/>
          </p:nvPr>
        </p:nvSpPr>
        <p:spPr>
          <a:xfrm>
            <a:off x="357188" y="2132856"/>
            <a:ext cx="4874716" cy="3888432"/>
          </a:xfrm>
        </p:spPr>
        <p:txBody>
          <a:bodyPr/>
          <a:lstStyle/>
          <a:p>
            <a:pPr algn="just"/>
            <a:r>
              <a:rPr lang="en-GB" dirty="0"/>
              <a:t>The EU allocated carbon emissions must be allocated to different sectors: agriculture, education, manufacturing, </a:t>
            </a:r>
            <a:r>
              <a:rPr lang="en-GB" i="1" dirty="0"/>
              <a:t>etc</a:t>
            </a:r>
            <a:r>
              <a:rPr lang="en-GB" dirty="0"/>
              <a:t>. </a:t>
            </a:r>
          </a:p>
          <a:p>
            <a:pPr algn="just"/>
            <a:r>
              <a:rPr lang="en-GB" dirty="0"/>
              <a:t>This is usually done based on their contribution to the economy using GDP or other economic measures.</a:t>
            </a:r>
          </a:p>
          <a:p>
            <a:pPr algn="just"/>
            <a:r>
              <a:rPr lang="en-GB" dirty="0"/>
              <a:t>Downscaling Planetary Boundaries by population and GDP has issues, favouring richer countries and profitable industries.</a:t>
            </a:r>
          </a:p>
          <a:p>
            <a:pPr algn="just"/>
            <a:r>
              <a:rPr lang="en-GB" dirty="0"/>
              <a:t>Methods have not been standardised yet.</a:t>
            </a:r>
          </a:p>
          <a:p>
            <a:pPr algn="just"/>
            <a:endParaRPr lang="en-GB" dirty="0"/>
          </a:p>
        </p:txBody>
      </p:sp>
      <p:sp>
        <p:nvSpPr>
          <p:cNvPr id="2" name="Title 1">
            <a:extLst>
              <a:ext uri="{FF2B5EF4-FFF2-40B4-BE49-F238E27FC236}">
                <a16:creationId xmlns:a16="http://schemas.microsoft.com/office/drawing/2014/main" id="{86CF993C-44E7-1961-0900-C65E9107D808}"/>
              </a:ext>
            </a:extLst>
          </p:cNvPr>
          <p:cNvSpPr>
            <a:spLocks noGrp="1"/>
          </p:cNvSpPr>
          <p:nvPr>
            <p:ph type="title"/>
          </p:nvPr>
        </p:nvSpPr>
        <p:spPr>
          <a:xfrm>
            <a:off x="356420" y="365125"/>
            <a:ext cx="4659460" cy="1070385"/>
          </a:xfrm>
        </p:spPr>
        <p:txBody>
          <a:bodyPr>
            <a:noAutofit/>
          </a:bodyPr>
          <a:lstStyle/>
          <a:p>
            <a:r>
              <a:rPr lang="en-GB" dirty="0"/>
              <a:t>Planetary boundaries are not just for planets</a:t>
            </a:r>
          </a:p>
        </p:txBody>
      </p:sp>
      <p:sp>
        <p:nvSpPr>
          <p:cNvPr id="15" name="Isosceles Triangle 14">
            <a:hlinkClick r:id="" action="ppaction://hlinkshowjump?jump=nextslide"/>
            <a:extLst>
              <a:ext uri="{FF2B5EF4-FFF2-40B4-BE49-F238E27FC236}">
                <a16:creationId xmlns:a16="http://schemas.microsoft.com/office/drawing/2014/main" id="{AC9475A3-A356-3C34-A3D6-4B0595C5C3D7}"/>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hlinkClick r:id="" action="ppaction://hlinkshowjump?jump=previousslide"/>
            <a:extLst>
              <a:ext uri="{FF2B5EF4-FFF2-40B4-BE49-F238E27FC236}">
                <a16:creationId xmlns:a16="http://schemas.microsoft.com/office/drawing/2014/main" id="{FD9A1591-C4A8-00C0-32B8-3AC3400A1807}"/>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artial Circle 16">
            <a:extLst>
              <a:ext uri="{FF2B5EF4-FFF2-40B4-BE49-F238E27FC236}">
                <a16:creationId xmlns:a16="http://schemas.microsoft.com/office/drawing/2014/main" id="{62E80ACC-556C-C338-16A9-F167DA1ECECB}"/>
              </a:ext>
            </a:extLst>
          </p:cNvPr>
          <p:cNvSpPr/>
          <p:nvPr/>
        </p:nvSpPr>
        <p:spPr>
          <a:xfrm>
            <a:off x="4830158" y="548680"/>
            <a:ext cx="5123972" cy="5123972"/>
          </a:xfrm>
          <a:prstGeom prst="pie">
            <a:avLst>
              <a:gd name="adj1" fmla="val 15536838"/>
              <a:gd name="adj2" fmla="val 16844727"/>
            </a:avLst>
          </a:prstGeom>
          <a:solidFill>
            <a:srgbClr val="008000">
              <a:alpha val="2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artial Circle 5">
            <a:extLst>
              <a:ext uri="{FF2B5EF4-FFF2-40B4-BE49-F238E27FC236}">
                <a16:creationId xmlns:a16="http://schemas.microsoft.com/office/drawing/2014/main" id="{1EA9CEA7-383B-AB05-8EAC-DA1BBF913003}"/>
              </a:ext>
            </a:extLst>
          </p:cNvPr>
          <p:cNvSpPr/>
          <p:nvPr/>
        </p:nvSpPr>
        <p:spPr>
          <a:xfrm>
            <a:off x="4846680" y="548680"/>
            <a:ext cx="5123972" cy="5123972"/>
          </a:xfrm>
          <a:prstGeom prst="pie">
            <a:avLst>
              <a:gd name="adj1" fmla="val 15503054"/>
              <a:gd name="adj2" fmla="val 15638809"/>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Oval 17">
            <a:extLst>
              <a:ext uri="{FF2B5EF4-FFF2-40B4-BE49-F238E27FC236}">
                <a16:creationId xmlns:a16="http://schemas.microsoft.com/office/drawing/2014/main" id="{62A721E6-D907-39D4-B458-0C47FEE13420}"/>
              </a:ext>
            </a:extLst>
          </p:cNvPr>
          <p:cNvSpPr/>
          <p:nvPr/>
        </p:nvSpPr>
        <p:spPr>
          <a:xfrm>
            <a:off x="7176120" y="2839955"/>
            <a:ext cx="432048" cy="43204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53199DE6-EA51-A578-1EE5-7F001BD81142}"/>
              </a:ext>
            </a:extLst>
          </p:cNvPr>
          <p:cNvCxnSpPr/>
          <p:nvPr/>
        </p:nvCxnSpPr>
        <p:spPr>
          <a:xfrm>
            <a:off x="5717813" y="620688"/>
            <a:ext cx="10800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55A9BA-4C28-C416-72B3-323E4BCC514E}"/>
              </a:ext>
            </a:extLst>
          </p:cNvPr>
          <p:cNvCxnSpPr/>
          <p:nvPr/>
        </p:nvCxnSpPr>
        <p:spPr>
          <a:xfrm>
            <a:off x="5717813" y="980728"/>
            <a:ext cx="11520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DCC1DB-2AC8-20E5-6CB7-D758D1CA8729}"/>
              </a:ext>
            </a:extLst>
          </p:cNvPr>
          <p:cNvCxnSpPr/>
          <p:nvPr/>
        </p:nvCxnSpPr>
        <p:spPr>
          <a:xfrm>
            <a:off x="5717813" y="1268760"/>
            <a:ext cx="12240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6CAD57-F29D-03D1-2702-5213F7576650}"/>
              </a:ext>
            </a:extLst>
          </p:cNvPr>
          <p:cNvCxnSpPr/>
          <p:nvPr/>
        </p:nvCxnSpPr>
        <p:spPr>
          <a:xfrm>
            <a:off x="5717813" y="1844824"/>
            <a:ext cx="13320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C3EF03-9CB9-E24C-2300-7E4A9E275F63}"/>
              </a:ext>
            </a:extLst>
          </p:cNvPr>
          <p:cNvCxnSpPr/>
          <p:nvPr/>
        </p:nvCxnSpPr>
        <p:spPr>
          <a:xfrm>
            <a:off x="5717813" y="2839955"/>
            <a:ext cx="15120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BC46D7-BCF5-7CD8-414A-DA4B9663CE9F}"/>
              </a:ext>
            </a:extLst>
          </p:cNvPr>
          <p:cNvCxnSpPr/>
          <p:nvPr/>
        </p:nvCxnSpPr>
        <p:spPr>
          <a:xfrm>
            <a:off x="5717813" y="1556792"/>
            <a:ext cx="12960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D49A24-35D2-B8E4-4D1B-02757FA63DA9}"/>
              </a:ext>
            </a:extLst>
          </p:cNvPr>
          <p:cNvCxnSpPr/>
          <p:nvPr/>
        </p:nvCxnSpPr>
        <p:spPr>
          <a:xfrm>
            <a:off x="5717813" y="2340000"/>
            <a:ext cx="144000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F21C5607-B63D-D9A8-CDBB-8BA5F958CCDD}"/>
              </a:ext>
            </a:extLst>
          </p:cNvPr>
          <p:cNvSpPr txBox="1">
            <a:spLocks/>
          </p:cNvSpPr>
          <p:nvPr/>
        </p:nvSpPr>
        <p:spPr bwMode="auto">
          <a:xfrm>
            <a:off x="5645713" y="679668"/>
            <a:ext cx="1308244" cy="30106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en-GB" sz="1500" dirty="0"/>
              <a:t>Agriculture</a:t>
            </a:r>
          </a:p>
        </p:txBody>
      </p:sp>
      <p:sp>
        <p:nvSpPr>
          <p:cNvPr id="14" name="Text Placeholder 2">
            <a:extLst>
              <a:ext uri="{FF2B5EF4-FFF2-40B4-BE49-F238E27FC236}">
                <a16:creationId xmlns:a16="http://schemas.microsoft.com/office/drawing/2014/main" id="{E2A81D3E-2696-71AE-C572-F8F0034FFB9E}"/>
              </a:ext>
            </a:extLst>
          </p:cNvPr>
          <p:cNvSpPr txBox="1">
            <a:spLocks/>
          </p:cNvSpPr>
          <p:nvPr/>
        </p:nvSpPr>
        <p:spPr bwMode="auto">
          <a:xfrm>
            <a:off x="5645713" y="2047820"/>
            <a:ext cx="1308244" cy="30106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en-GB" sz="1500" dirty="0"/>
              <a:t>Car retail</a:t>
            </a:r>
          </a:p>
        </p:txBody>
      </p:sp>
      <p:sp>
        <p:nvSpPr>
          <p:cNvPr id="19" name="Text Placeholder 2">
            <a:extLst>
              <a:ext uri="{FF2B5EF4-FFF2-40B4-BE49-F238E27FC236}">
                <a16:creationId xmlns:a16="http://schemas.microsoft.com/office/drawing/2014/main" id="{8EC03DD9-A7B3-6BFA-7208-26875E2842D9}"/>
              </a:ext>
            </a:extLst>
          </p:cNvPr>
          <p:cNvSpPr txBox="1">
            <a:spLocks/>
          </p:cNvSpPr>
          <p:nvPr/>
        </p:nvSpPr>
        <p:spPr bwMode="auto">
          <a:xfrm>
            <a:off x="5645713" y="2551876"/>
            <a:ext cx="1308244" cy="30106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en-GB" sz="1500" dirty="0"/>
              <a:t>Real estate</a:t>
            </a:r>
          </a:p>
        </p:txBody>
      </p:sp>
      <p:sp>
        <p:nvSpPr>
          <p:cNvPr id="20" name="Text Placeholder 2">
            <a:extLst>
              <a:ext uri="{FF2B5EF4-FFF2-40B4-BE49-F238E27FC236}">
                <a16:creationId xmlns:a16="http://schemas.microsoft.com/office/drawing/2014/main" id="{FCFFC9F2-C08D-A174-62AF-AC1FB8AEC99A}"/>
              </a:ext>
            </a:extLst>
          </p:cNvPr>
          <p:cNvSpPr txBox="1">
            <a:spLocks/>
          </p:cNvSpPr>
          <p:nvPr/>
        </p:nvSpPr>
        <p:spPr bwMode="auto">
          <a:xfrm>
            <a:off x="5645814" y="1556792"/>
            <a:ext cx="1602314" cy="331618"/>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en-GB" sz="1500" dirty="0"/>
              <a:t>Manufacturing</a:t>
            </a:r>
          </a:p>
        </p:txBody>
      </p:sp>
      <p:sp>
        <p:nvSpPr>
          <p:cNvPr id="21" name="Text Placeholder 2">
            <a:extLst>
              <a:ext uri="{FF2B5EF4-FFF2-40B4-BE49-F238E27FC236}">
                <a16:creationId xmlns:a16="http://schemas.microsoft.com/office/drawing/2014/main" id="{BE5B5F03-7CA3-2A25-A974-3084A9D4375C}"/>
              </a:ext>
            </a:extLst>
          </p:cNvPr>
          <p:cNvSpPr txBox="1">
            <a:spLocks/>
          </p:cNvSpPr>
          <p:nvPr/>
        </p:nvSpPr>
        <p:spPr bwMode="auto">
          <a:xfrm>
            <a:off x="5645813" y="1255732"/>
            <a:ext cx="1308244" cy="30106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en-GB" sz="1500" dirty="0"/>
              <a:t>Education</a:t>
            </a:r>
          </a:p>
        </p:txBody>
      </p:sp>
      <p:sp>
        <p:nvSpPr>
          <p:cNvPr id="23" name="Text Placeholder 2">
            <a:extLst>
              <a:ext uri="{FF2B5EF4-FFF2-40B4-BE49-F238E27FC236}">
                <a16:creationId xmlns:a16="http://schemas.microsoft.com/office/drawing/2014/main" id="{214004D7-6202-70E8-5850-9783C32679F4}"/>
              </a:ext>
            </a:extLst>
          </p:cNvPr>
          <p:cNvSpPr txBox="1">
            <a:spLocks/>
          </p:cNvSpPr>
          <p:nvPr/>
        </p:nvSpPr>
        <p:spPr bwMode="auto">
          <a:xfrm>
            <a:off x="5645813" y="965301"/>
            <a:ext cx="1308244" cy="30106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pPr>
            <a:r>
              <a:rPr lang="en-GB" sz="1500" dirty="0"/>
              <a:t>Healthcare</a:t>
            </a:r>
          </a:p>
        </p:txBody>
      </p:sp>
      <p:sp>
        <p:nvSpPr>
          <p:cNvPr id="4" name="Text Placeholder 13">
            <a:extLst>
              <a:ext uri="{FF2B5EF4-FFF2-40B4-BE49-F238E27FC236}">
                <a16:creationId xmlns:a16="http://schemas.microsoft.com/office/drawing/2014/main" id="{2989A121-7538-289E-3E37-DAB8442442F1}"/>
              </a:ext>
            </a:extLst>
          </p:cNvPr>
          <p:cNvSpPr txBox="1">
            <a:spLocks/>
          </p:cNvSpPr>
          <p:nvPr/>
        </p:nvSpPr>
        <p:spPr bwMode="auto">
          <a:xfrm>
            <a:off x="2207569" y="6228932"/>
            <a:ext cx="7848872"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4">
                  <a:extLst>
                    <a:ext uri="{A12FA001-AC4F-418D-AE19-62706E023703}">
                      <ahyp:hlinkClr xmlns:ahyp="http://schemas.microsoft.com/office/drawing/2018/hyperlinkcolor" val="tx"/>
                    </a:ext>
                  </a:extLst>
                </a:hlinkClick>
              </a:rPr>
              <a:t>Ryberg </a:t>
            </a:r>
            <a:r>
              <a:rPr lang="en-GB" sz="1200" i="1" dirty="0">
                <a:solidFill>
                  <a:schemeClr val="tx2"/>
                </a:solidFill>
                <a:hlinkClick r:id="rId4">
                  <a:extLst>
                    <a:ext uri="{A12FA001-AC4F-418D-AE19-62706E023703}">
                      <ahyp:hlinkClr xmlns:ahyp="http://schemas.microsoft.com/office/drawing/2018/hyperlinkcolor" val="tx"/>
                    </a:ext>
                  </a:extLst>
                </a:hlinkClick>
              </a:rPr>
              <a:t>et al. </a:t>
            </a:r>
            <a:r>
              <a:rPr lang="en-GB" sz="1200" dirty="0">
                <a:solidFill>
                  <a:schemeClr val="tx2"/>
                </a:solidFill>
                <a:hlinkClick r:id="rId4">
                  <a:extLst>
                    <a:ext uri="{A12FA001-AC4F-418D-AE19-62706E023703}">
                      <ahyp:hlinkClr xmlns:ahyp="http://schemas.microsoft.com/office/drawing/2018/hyperlinkcolor" val="tx"/>
                    </a:ext>
                  </a:extLst>
                </a:hlinkClick>
              </a:rPr>
              <a:t>Journal of Cleaner Production, 2020, 276, 123287</a:t>
            </a:r>
            <a:endParaRPr lang="en-US" sz="1200" dirty="0">
              <a:solidFill>
                <a:schemeClr val="tx2"/>
              </a:solidFill>
            </a:endParaRPr>
          </a:p>
        </p:txBody>
      </p:sp>
    </p:spTree>
    <p:custDataLst>
      <p:tags r:id="rId1"/>
    </p:custDataLst>
    <p:extLst>
      <p:ext uri="{BB962C8B-B14F-4D97-AF65-F5344CB8AC3E}">
        <p14:creationId xmlns:p14="http://schemas.microsoft.com/office/powerpoint/2010/main" val="3171517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8FE10-C76E-5676-2991-0EE3CD575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CF7D3-AFA8-5336-3636-F088C3B89F6E}"/>
              </a:ext>
            </a:extLst>
          </p:cNvPr>
          <p:cNvSpPr>
            <a:spLocks noGrp="1"/>
          </p:cNvSpPr>
          <p:nvPr>
            <p:ph type="title"/>
          </p:nvPr>
        </p:nvSpPr>
        <p:spPr/>
        <p:txBody>
          <a:bodyPr/>
          <a:lstStyle/>
          <a:p>
            <a:r>
              <a:rPr lang="en-GB" dirty="0"/>
              <a:t>Performance weighted environmental sustainability</a:t>
            </a:r>
          </a:p>
        </p:txBody>
      </p:sp>
      <p:sp>
        <p:nvSpPr>
          <p:cNvPr id="3" name="Text Placeholder 2">
            <a:extLst>
              <a:ext uri="{FF2B5EF4-FFF2-40B4-BE49-F238E27FC236}">
                <a16:creationId xmlns:a16="http://schemas.microsoft.com/office/drawing/2014/main" id="{8853440D-258C-AD12-5F7B-26DCB74DFC0C}"/>
              </a:ext>
            </a:extLst>
          </p:cNvPr>
          <p:cNvSpPr>
            <a:spLocks noGrp="1"/>
          </p:cNvSpPr>
          <p:nvPr>
            <p:ph type="body" sz="quarter" idx="10"/>
          </p:nvPr>
        </p:nvSpPr>
        <p:spPr>
          <a:xfrm>
            <a:off x="357188" y="1454399"/>
            <a:ext cx="9702000" cy="1470541"/>
          </a:xfrm>
        </p:spPr>
        <p:txBody>
          <a:bodyPr/>
          <a:lstStyle/>
          <a:p>
            <a:pPr algn="just"/>
            <a:r>
              <a:rPr lang="en-GB" dirty="0"/>
              <a:t>Life cycle assessment can be modified to describe the sustainability of products by incorporating the downscaled Planetary Boundaries.</a:t>
            </a:r>
          </a:p>
          <a:p>
            <a:pPr algn="just"/>
            <a:r>
              <a:rPr lang="en-GB" dirty="0"/>
              <a:t>To complete the assessment, we need to include demand for the product.</a:t>
            </a:r>
          </a:p>
          <a:p>
            <a:pPr algn="just"/>
            <a:r>
              <a:rPr lang="en-GB" b="1" dirty="0"/>
              <a:t>Click on the equation </a:t>
            </a:r>
            <a:r>
              <a:rPr lang="en-GB" dirty="0"/>
              <a:t>for more information.</a:t>
            </a:r>
          </a:p>
          <a:p>
            <a:pPr algn="just"/>
            <a:endParaRPr lang="en-GB" dirty="0"/>
          </a:p>
        </p:txBody>
      </p:sp>
      <p:sp>
        <p:nvSpPr>
          <p:cNvPr id="4" name="TextBox 3">
            <a:extLst>
              <a:ext uri="{FF2B5EF4-FFF2-40B4-BE49-F238E27FC236}">
                <a16:creationId xmlns:a16="http://schemas.microsoft.com/office/drawing/2014/main" id="{11A536C5-35DA-3812-AA75-A0AAA0A7A3FD}"/>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FF6C232D-EA84-29EF-CB7B-7663670C959D}"/>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053206C9-0BB5-7E42-CF45-54BDC5697F66}"/>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1BE01F41-FF86-76C0-8D90-284B1C08133B}"/>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0F353784-5CBD-DA92-92EF-8F651C6D809F}"/>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0" name="Straight Connector 9">
            <a:extLst>
              <a:ext uri="{FF2B5EF4-FFF2-40B4-BE49-F238E27FC236}">
                <a16:creationId xmlns:a16="http://schemas.microsoft.com/office/drawing/2014/main" id="{34DD7BDA-40ED-CC83-FF7E-818F36076955}"/>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BF1D0E-095A-7504-B852-FB3959086A39}"/>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B79C59-5F7F-CBA7-8459-BD321F5BE054}"/>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Isosceles Triangle 14">
            <a:hlinkClick r:id="rId4" action="ppaction://hlinksldjump"/>
            <a:extLst>
              <a:ext uri="{FF2B5EF4-FFF2-40B4-BE49-F238E27FC236}">
                <a16:creationId xmlns:a16="http://schemas.microsoft.com/office/drawing/2014/main" id="{3A9805FF-D41C-D3C2-7549-4C73E8A80C34}"/>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hlinkClick r:id="" action="ppaction://hlinkshowjump?jump=previousslide"/>
            <a:extLst>
              <a:ext uri="{FF2B5EF4-FFF2-40B4-BE49-F238E27FC236}">
                <a16:creationId xmlns:a16="http://schemas.microsoft.com/office/drawing/2014/main" id="{0AFF9EEB-DC9C-9324-3122-DB41CBAB8C90}"/>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Brace 8">
            <a:extLst>
              <a:ext uri="{FF2B5EF4-FFF2-40B4-BE49-F238E27FC236}">
                <a16:creationId xmlns:a16="http://schemas.microsoft.com/office/drawing/2014/main" id="{769D485F-2948-E77A-3713-7C39963DB481}"/>
              </a:ext>
            </a:extLst>
          </p:cNvPr>
          <p:cNvSpPr/>
          <p:nvPr/>
        </p:nvSpPr>
        <p:spPr>
          <a:xfrm rot="16200000">
            <a:off x="5779910" y="4235540"/>
            <a:ext cx="428788" cy="1920367"/>
          </a:xfrm>
          <a:prstGeom prst="leftBrace">
            <a:avLst>
              <a:gd name="adj1" fmla="val 42453"/>
              <a:gd name="adj2" fmla="val 3519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65037A33-2B4E-64CC-78F5-AF1FBF007AA9}"/>
              </a:ext>
            </a:extLst>
          </p:cNvPr>
          <p:cNvSpPr txBox="1"/>
          <p:nvPr/>
        </p:nvSpPr>
        <p:spPr>
          <a:xfrm>
            <a:off x="3863752" y="5487682"/>
            <a:ext cx="3746538" cy="323165"/>
          </a:xfrm>
          <a:prstGeom prst="rect">
            <a:avLst/>
          </a:prstGeom>
          <a:noFill/>
        </p:spPr>
        <p:txBody>
          <a:bodyPr wrap="none" rtlCol="0">
            <a:spAutoFit/>
          </a:bodyPr>
          <a:lstStyle/>
          <a:p>
            <a:r>
              <a:rPr lang="en-GB" sz="1500" dirty="0"/>
              <a:t>Same as LCA, product-level information</a:t>
            </a:r>
          </a:p>
        </p:txBody>
      </p:sp>
      <p:sp>
        <p:nvSpPr>
          <p:cNvPr id="14" name="Left Brace 13">
            <a:extLst>
              <a:ext uri="{FF2B5EF4-FFF2-40B4-BE49-F238E27FC236}">
                <a16:creationId xmlns:a16="http://schemas.microsoft.com/office/drawing/2014/main" id="{99B5D21E-5CFA-B2A6-AC34-609CEAA8CEF7}"/>
              </a:ext>
            </a:extLst>
          </p:cNvPr>
          <p:cNvSpPr/>
          <p:nvPr/>
        </p:nvSpPr>
        <p:spPr>
          <a:xfrm rot="16200000">
            <a:off x="8217446" y="4235540"/>
            <a:ext cx="428788" cy="1920367"/>
          </a:xfrm>
          <a:prstGeom prst="leftBrace">
            <a:avLst>
              <a:gd name="adj1" fmla="val 42453"/>
              <a:gd name="adj2" fmla="val 6040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6FBF93E3-8FB5-0A72-9BEC-70EFB7E7D443}"/>
              </a:ext>
            </a:extLst>
          </p:cNvPr>
          <p:cNvSpPr txBox="1"/>
          <p:nvPr/>
        </p:nvSpPr>
        <p:spPr>
          <a:xfrm>
            <a:off x="7599351" y="5487682"/>
            <a:ext cx="2097049" cy="323165"/>
          </a:xfrm>
          <a:prstGeom prst="rect">
            <a:avLst/>
          </a:prstGeom>
          <a:noFill/>
        </p:spPr>
        <p:txBody>
          <a:bodyPr wrap="none" rtlCol="0">
            <a:spAutoFit/>
          </a:bodyPr>
          <a:lstStyle/>
          <a:p>
            <a:r>
              <a:rPr lang="en-GB" sz="1500" dirty="0"/>
              <a:t>Regional information</a:t>
            </a:r>
          </a:p>
        </p:txBody>
      </p:sp>
      <p:sp>
        <p:nvSpPr>
          <p:cNvPr id="21" name="Rectangle 20">
            <a:hlinkHover r:id="rId5" action="ppaction://hlinksldjump"/>
            <a:extLst>
              <a:ext uri="{FF2B5EF4-FFF2-40B4-BE49-F238E27FC236}">
                <a16:creationId xmlns:a16="http://schemas.microsoft.com/office/drawing/2014/main" id="{BDFBF30E-3626-AEB1-E5BA-285567BB37EA}"/>
              </a:ext>
            </a:extLst>
          </p:cNvPr>
          <p:cNvSpPr/>
          <p:nvPr/>
        </p:nvSpPr>
        <p:spPr>
          <a:xfrm>
            <a:off x="5038615" y="3551464"/>
            <a:ext cx="1920366" cy="632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Hover r:id="rId6" action="ppaction://hlinksldjump"/>
            <a:extLst>
              <a:ext uri="{FF2B5EF4-FFF2-40B4-BE49-F238E27FC236}">
                <a16:creationId xmlns:a16="http://schemas.microsoft.com/office/drawing/2014/main" id="{3B2870A0-5ACB-257B-E282-3BB39F52D851}"/>
              </a:ext>
            </a:extLst>
          </p:cNvPr>
          <p:cNvSpPr/>
          <p:nvPr/>
        </p:nvSpPr>
        <p:spPr>
          <a:xfrm>
            <a:off x="7540655" y="3284983"/>
            <a:ext cx="1920366" cy="9196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Hover r:id="rId7" action="ppaction://hlinksldjump"/>
            <a:extLst>
              <a:ext uri="{FF2B5EF4-FFF2-40B4-BE49-F238E27FC236}">
                <a16:creationId xmlns:a16="http://schemas.microsoft.com/office/drawing/2014/main" id="{91DEFBD4-BF82-CAE3-1EEF-3A4F23033554}"/>
              </a:ext>
            </a:extLst>
          </p:cNvPr>
          <p:cNvSpPr/>
          <p:nvPr/>
        </p:nvSpPr>
        <p:spPr>
          <a:xfrm>
            <a:off x="5034120" y="4407567"/>
            <a:ext cx="1920366" cy="4093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Hover r:id="rId8" action="ppaction://hlinksldjump"/>
            <a:extLst>
              <a:ext uri="{FF2B5EF4-FFF2-40B4-BE49-F238E27FC236}">
                <a16:creationId xmlns:a16="http://schemas.microsoft.com/office/drawing/2014/main" id="{FAC4257E-5073-4A97-C3F0-2BC95CCE152E}"/>
              </a:ext>
            </a:extLst>
          </p:cNvPr>
          <p:cNvSpPr/>
          <p:nvPr/>
        </p:nvSpPr>
        <p:spPr>
          <a:xfrm>
            <a:off x="7536160" y="4405754"/>
            <a:ext cx="1920366" cy="4093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Hover r:id="rId9" action="ppaction://hlinksldjump"/>
            <a:extLst>
              <a:ext uri="{FF2B5EF4-FFF2-40B4-BE49-F238E27FC236}">
                <a16:creationId xmlns:a16="http://schemas.microsoft.com/office/drawing/2014/main" id="{4B360DF5-F4FC-0096-280A-26AADA5B6652}"/>
              </a:ext>
            </a:extLst>
          </p:cNvPr>
          <p:cNvSpPr/>
          <p:nvPr/>
        </p:nvSpPr>
        <p:spPr>
          <a:xfrm>
            <a:off x="2719232" y="4098471"/>
            <a:ext cx="1648576" cy="41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54985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175F5-F280-6F3D-18B0-F697B7D31A9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CDBFB928-445A-37DE-FBEF-E3E4B0773B9E}"/>
              </a:ext>
            </a:extLst>
          </p:cNvPr>
          <p:cNvSpPr/>
          <p:nvPr/>
        </p:nvSpPr>
        <p:spPr>
          <a:xfrm>
            <a:off x="2719232" y="4098471"/>
            <a:ext cx="1648576" cy="4163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ED06C-2F38-198C-A4C4-E005F5A66F7A}"/>
              </a:ext>
            </a:extLst>
          </p:cNvPr>
          <p:cNvSpPr>
            <a:spLocks noGrp="1"/>
          </p:cNvSpPr>
          <p:nvPr>
            <p:ph type="title"/>
          </p:nvPr>
        </p:nvSpPr>
        <p:spPr/>
        <p:txBody>
          <a:bodyPr/>
          <a:lstStyle/>
          <a:p>
            <a:r>
              <a:rPr lang="en-GB" dirty="0"/>
              <a:t>Performance weighted environmental sustainability</a:t>
            </a:r>
          </a:p>
        </p:txBody>
      </p:sp>
      <p:sp>
        <p:nvSpPr>
          <p:cNvPr id="3" name="Text Placeholder 2">
            <a:extLst>
              <a:ext uri="{FF2B5EF4-FFF2-40B4-BE49-F238E27FC236}">
                <a16:creationId xmlns:a16="http://schemas.microsoft.com/office/drawing/2014/main" id="{314F28D4-A3B6-02CE-BE43-C132C4C0FE35}"/>
              </a:ext>
            </a:extLst>
          </p:cNvPr>
          <p:cNvSpPr>
            <a:spLocks noGrp="1"/>
          </p:cNvSpPr>
          <p:nvPr>
            <p:ph type="body" sz="quarter" idx="10"/>
          </p:nvPr>
        </p:nvSpPr>
        <p:spPr>
          <a:xfrm>
            <a:off x="357188" y="1454399"/>
            <a:ext cx="9702000" cy="1470541"/>
          </a:xfrm>
        </p:spPr>
        <p:txBody>
          <a:bodyPr/>
          <a:lstStyle/>
          <a:p>
            <a:pPr algn="just"/>
            <a:r>
              <a:rPr lang="en-GB" dirty="0"/>
              <a:t>Life cycle assessment can be modified to describe the sustainability of products by incorporating the downscaled Planetary Boundaries.</a:t>
            </a:r>
          </a:p>
          <a:p>
            <a:pPr algn="just"/>
            <a:r>
              <a:rPr lang="en-GB" dirty="0"/>
              <a:t>To complete the assessment, we need to include demand for the product.</a:t>
            </a:r>
          </a:p>
          <a:p>
            <a:pPr algn="just"/>
            <a:r>
              <a:rPr lang="en-GB" b="1" dirty="0"/>
              <a:t>Click on the equation </a:t>
            </a:r>
            <a:r>
              <a:rPr lang="en-GB" dirty="0"/>
              <a:t>for more information.</a:t>
            </a:r>
          </a:p>
          <a:p>
            <a:pPr marL="0" indent="0" algn="just">
              <a:buNone/>
            </a:pPr>
            <a:endParaRPr lang="en-GB" dirty="0"/>
          </a:p>
        </p:txBody>
      </p:sp>
      <p:sp>
        <p:nvSpPr>
          <p:cNvPr id="4" name="TextBox 3">
            <a:extLst>
              <a:ext uri="{FF2B5EF4-FFF2-40B4-BE49-F238E27FC236}">
                <a16:creationId xmlns:a16="http://schemas.microsoft.com/office/drawing/2014/main" id="{6AA7C356-A43C-F08F-7EA3-518207828988}"/>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F07ED9A1-6D0A-8E48-0AAF-29E9349C16AB}"/>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6E2B06F1-F8D2-70CB-0481-47265E193835}"/>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CD89F9CF-4D81-62BA-73FD-FC4EF0BC7E29}"/>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5A00AE64-AD10-8C6B-CD79-EA2ACB982933}"/>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0" name="Straight Connector 9">
            <a:extLst>
              <a:ext uri="{FF2B5EF4-FFF2-40B4-BE49-F238E27FC236}">
                <a16:creationId xmlns:a16="http://schemas.microsoft.com/office/drawing/2014/main" id="{1E3A5DA6-F1DE-6B4B-A10D-EF6020479492}"/>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AC7C8F4-EE71-49B7-A175-3EFD590C9BB5}"/>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EB67E197-704B-C1FF-61CB-5AE50D7F1C75}"/>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extLst>
              <a:ext uri="{FF2B5EF4-FFF2-40B4-BE49-F238E27FC236}">
                <a16:creationId xmlns:a16="http://schemas.microsoft.com/office/drawing/2014/main" id="{EA6D2652-74EB-6E60-7392-31C4B0CD51B2}"/>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Brace 8">
            <a:extLst>
              <a:ext uri="{FF2B5EF4-FFF2-40B4-BE49-F238E27FC236}">
                <a16:creationId xmlns:a16="http://schemas.microsoft.com/office/drawing/2014/main" id="{52CD63AA-4B1F-0AA7-A329-CE61BA227155}"/>
              </a:ext>
            </a:extLst>
          </p:cNvPr>
          <p:cNvSpPr/>
          <p:nvPr/>
        </p:nvSpPr>
        <p:spPr>
          <a:xfrm rot="16200000">
            <a:off x="5779910" y="4235540"/>
            <a:ext cx="428788" cy="1920367"/>
          </a:xfrm>
          <a:prstGeom prst="leftBrace">
            <a:avLst>
              <a:gd name="adj1" fmla="val 42453"/>
              <a:gd name="adj2" fmla="val 3519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EA065FE0-5DE7-A355-908B-7D161E23C89D}"/>
              </a:ext>
            </a:extLst>
          </p:cNvPr>
          <p:cNvSpPr txBox="1"/>
          <p:nvPr/>
        </p:nvSpPr>
        <p:spPr>
          <a:xfrm>
            <a:off x="3863752" y="5487682"/>
            <a:ext cx="3746538" cy="323165"/>
          </a:xfrm>
          <a:prstGeom prst="rect">
            <a:avLst/>
          </a:prstGeom>
          <a:noFill/>
        </p:spPr>
        <p:txBody>
          <a:bodyPr wrap="none" rtlCol="0">
            <a:spAutoFit/>
          </a:bodyPr>
          <a:lstStyle/>
          <a:p>
            <a:r>
              <a:rPr lang="en-GB" sz="1500" dirty="0"/>
              <a:t>Same as LCA, product-level information</a:t>
            </a:r>
          </a:p>
        </p:txBody>
      </p:sp>
      <p:sp>
        <p:nvSpPr>
          <p:cNvPr id="14" name="Left Brace 13">
            <a:extLst>
              <a:ext uri="{FF2B5EF4-FFF2-40B4-BE49-F238E27FC236}">
                <a16:creationId xmlns:a16="http://schemas.microsoft.com/office/drawing/2014/main" id="{231E931E-9AC8-2A45-BE93-BCB36E412292}"/>
              </a:ext>
            </a:extLst>
          </p:cNvPr>
          <p:cNvSpPr/>
          <p:nvPr/>
        </p:nvSpPr>
        <p:spPr>
          <a:xfrm rot="16200000">
            <a:off x="8217446" y="4235540"/>
            <a:ext cx="428788" cy="1920367"/>
          </a:xfrm>
          <a:prstGeom prst="leftBrace">
            <a:avLst>
              <a:gd name="adj1" fmla="val 42453"/>
              <a:gd name="adj2" fmla="val 6040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0192BA7A-16E9-0E90-C9A1-1733A7531EC5}"/>
              </a:ext>
            </a:extLst>
          </p:cNvPr>
          <p:cNvSpPr txBox="1"/>
          <p:nvPr/>
        </p:nvSpPr>
        <p:spPr>
          <a:xfrm>
            <a:off x="7599351" y="5487682"/>
            <a:ext cx="2097049" cy="323165"/>
          </a:xfrm>
          <a:prstGeom prst="rect">
            <a:avLst/>
          </a:prstGeom>
          <a:noFill/>
        </p:spPr>
        <p:txBody>
          <a:bodyPr wrap="none" rtlCol="0">
            <a:spAutoFit/>
          </a:bodyPr>
          <a:lstStyle/>
          <a:p>
            <a:r>
              <a:rPr lang="en-GB" sz="1500" dirty="0"/>
              <a:t>Regional information</a:t>
            </a:r>
          </a:p>
        </p:txBody>
      </p:sp>
      <p:cxnSp>
        <p:nvCxnSpPr>
          <p:cNvPr id="23" name="Straight Connector 22">
            <a:extLst>
              <a:ext uri="{FF2B5EF4-FFF2-40B4-BE49-F238E27FC236}">
                <a16:creationId xmlns:a16="http://schemas.microsoft.com/office/drawing/2014/main" id="{EA9D26AF-6AF7-8617-5E4E-581E4702479B}"/>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a:hlinkHover r:id="rId4" action="ppaction://hlinksldjump"/>
            <a:extLst>
              <a:ext uri="{FF2B5EF4-FFF2-40B4-BE49-F238E27FC236}">
                <a16:creationId xmlns:a16="http://schemas.microsoft.com/office/drawing/2014/main" id="{7A0AD0BE-69C0-2109-9794-677F66358A46}"/>
              </a:ext>
            </a:extLst>
          </p:cNvPr>
          <p:cNvSpPr/>
          <p:nvPr/>
        </p:nvSpPr>
        <p:spPr>
          <a:xfrm>
            <a:off x="0" y="0"/>
            <a:ext cx="12192000" cy="68535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 action="ppaction://hlinkshowjump?jump=nextslide"/>
            <a:extLst>
              <a:ext uri="{FF2B5EF4-FFF2-40B4-BE49-F238E27FC236}">
                <a16:creationId xmlns:a16="http://schemas.microsoft.com/office/drawing/2014/main" id="{439143FB-AA33-AC0C-0A33-62588D2820DD}"/>
              </a:ext>
            </a:extLst>
          </p:cNvPr>
          <p:cNvSpPr/>
          <p:nvPr/>
        </p:nvSpPr>
        <p:spPr>
          <a:xfrm>
            <a:off x="2609700" y="3998252"/>
            <a:ext cx="1902124" cy="646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71195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8402-5540-972C-9B9E-7DC7D7B519C4}"/>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1D280F8-C1EA-81E6-DB87-F9CC359EBFA1}"/>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905FF73-CA0D-4F49-20D6-0CED9FDDE6F2}"/>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276DD0F-1222-F0E0-10F3-81CB75570895}"/>
              </a:ext>
            </a:extLst>
          </p:cNvPr>
          <p:cNvSpPr>
            <a:spLocks noGrp="1"/>
          </p:cNvSpPr>
          <p:nvPr>
            <p:ph type="title"/>
          </p:nvPr>
        </p:nvSpPr>
        <p:spPr/>
        <p:txBody>
          <a:bodyPr/>
          <a:lstStyle/>
          <a:p>
            <a:r>
              <a:rPr lang="en-GB" dirty="0"/>
              <a:t>Performance weighted environmental sustainability</a:t>
            </a:r>
          </a:p>
        </p:txBody>
      </p:sp>
      <p:sp>
        <p:nvSpPr>
          <p:cNvPr id="4" name="TextBox 3">
            <a:extLst>
              <a:ext uri="{FF2B5EF4-FFF2-40B4-BE49-F238E27FC236}">
                <a16:creationId xmlns:a16="http://schemas.microsoft.com/office/drawing/2014/main" id="{CB552DA9-BD3E-8D92-C9F2-DC11BA8D1059}"/>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CBB30EF0-123A-F42C-6E54-06566D5AEB8F}"/>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69439E32-A794-7893-9273-7EE08204E102}"/>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6EB6EAF3-6C59-7660-0AEB-778C6EDFF0F8}"/>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8E36E1E0-6BA3-990E-1404-400CB460DF19}"/>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2" name="Straight Connector 11">
            <a:extLst>
              <a:ext uri="{FF2B5EF4-FFF2-40B4-BE49-F238E27FC236}">
                <a16:creationId xmlns:a16="http://schemas.microsoft.com/office/drawing/2014/main" id="{012FFB49-8029-AF8F-9845-CF267E156951}"/>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5194BB8-C146-57F2-CCAB-B84971AF65BF}"/>
              </a:ext>
            </a:extLst>
          </p:cNvPr>
          <p:cNvSpPr/>
          <p:nvPr/>
        </p:nvSpPr>
        <p:spPr>
          <a:xfrm>
            <a:off x="4871864" y="2924940"/>
            <a:ext cx="4968552" cy="2232252"/>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E55A630-0F6E-D9BB-DD04-9E7EE22D1B1A}"/>
              </a:ext>
            </a:extLst>
          </p:cNvPr>
          <p:cNvSpPr txBox="1"/>
          <p:nvPr/>
        </p:nvSpPr>
        <p:spPr>
          <a:xfrm>
            <a:off x="911607" y="1688795"/>
            <a:ext cx="1668405" cy="1477328"/>
          </a:xfrm>
          <a:prstGeom prst="rect">
            <a:avLst/>
          </a:prstGeom>
          <a:solidFill>
            <a:schemeClr val="accent2">
              <a:lumMod val="20000"/>
              <a:lumOff val="80000"/>
            </a:schemeClr>
          </a:solidFill>
        </p:spPr>
        <p:txBody>
          <a:bodyPr wrap="square" rtlCol="0">
            <a:spAutoFit/>
          </a:bodyPr>
          <a:lstStyle/>
          <a:p>
            <a:pPr algn="just"/>
            <a:r>
              <a:rPr lang="en-GB" sz="1500" dirty="0"/>
              <a:t>‘Absolute’ sustainability is a quantified interpretation of environmental sustainability.</a:t>
            </a:r>
          </a:p>
        </p:txBody>
      </p:sp>
      <p:sp>
        <p:nvSpPr>
          <p:cNvPr id="14" name="TextBox 13">
            <a:extLst>
              <a:ext uri="{FF2B5EF4-FFF2-40B4-BE49-F238E27FC236}">
                <a16:creationId xmlns:a16="http://schemas.microsoft.com/office/drawing/2014/main" id="{67CB6A28-3E25-5060-A35D-D2397FE2180B}"/>
              </a:ext>
            </a:extLst>
          </p:cNvPr>
          <p:cNvSpPr txBox="1"/>
          <p:nvPr/>
        </p:nvSpPr>
        <p:spPr>
          <a:xfrm>
            <a:off x="2999656" y="1695062"/>
            <a:ext cx="3744416" cy="1015663"/>
          </a:xfrm>
          <a:prstGeom prst="rect">
            <a:avLst/>
          </a:prstGeom>
          <a:solidFill>
            <a:schemeClr val="accent2">
              <a:lumMod val="20000"/>
              <a:lumOff val="80000"/>
            </a:schemeClr>
          </a:solidFill>
        </p:spPr>
        <p:txBody>
          <a:bodyPr wrap="square" rtlCol="0">
            <a:spAutoFit/>
          </a:bodyPr>
          <a:lstStyle/>
          <a:p>
            <a:pPr algn="just"/>
            <a:r>
              <a:rPr lang="en-GB" sz="1500" dirty="0"/>
              <a:t>This equation can be applied to any product and for any environmental impact with a corresponding Planetary Boundary.</a:t>
            </a:r>
          </a:p>
        </p:txBody>
      </p:sp>
      <p:sp>
        <p:nvSpPr>
          <p:cNvPr id="17" name="TextBox 16">
            <a:extLst>
              <a:ext uri="{FF2B5EF4-FFF2-40B4-BE49-F238E27FC236}">
                <a16:creationId xmlns:a16="http://schemas.microsoft.com/office/drawing/2014/main" id="{9A5AD923-B413-9FE6-D60E-079922F37E35}"/>
              </a:ext>
            </a:extLst>
          </p:cNvPr>
          <p:cNvSpPr txBox="1"/>
          <p:nvPr/>
        </p:nvSpPr>
        <p:spPr>
          <a:xfrm>
            <a:off x="7176120" y="1695062"/>
            <a:ext cx="3744416" cy="784830"/>
          </a:xfrm>
          <a:prstGeom prst="rect">
            <a:avLst/>
          </a:prstGeom>
          <a:solidFill>
            <a:schemeClr val="accent2">
              <a:lumMod val="20000"/>
              <a:lumOff val="80000"/>
            </a:schemeClr>
          </a:solidFill>
        </p:spPr>
        <p:txBody>
          <a:bodyPr wrap="square" rtlCol="0">
            <a:spAutoFit/>
          </a:bodyPr>
          <a:lstStyle/>
          <a:p>
            <a:pPr algn="just"/>
            <a:r>
              <a:rPr lang="en-GB" sz="1500" dirty="0"/>
              <a:t>The result is a number no more than 100% for sustainable products, and over 100% for unsustainable products.</a:t>
            </a:r>
          </a:p>
        </p:txBody>
      </p:sp>
      <p:sp>
        <p:nvSpPr>
          <p:cNvPr id="19" name="Rectangle: Rounded Corners 18">
            <a:hlinkClick r:id="rId4" action="ppaction://hlinksldjump"/>
            <a:extLst>
              <a:ext uri="{FF2B5EF4-FFF2-40B4-BE49-F238E27FC236}">
                <a16:creationId xmlns:a16="http://schemas.microsoft.com/office/drawing/2014/main" id="{77B321A5-B495-ECD0-7CC6-7D0375AB71E1}"/>
              </a:ext>
            </a:extLst>
          </p:cNvPr>
          <p:cNvSpPr/>
          <p:nvPr/>
        </p:nvSpPr>
        <p:spPr bwMode="auto">
          <a:xfrm>
            <a:off x="10488488" y="5373216"/>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Back to full equation</a:t>
            </a:r>
          </a:p>
        </p:txBody>
      </p:sp>
    </p:spTree>
    <p:custDataLst>
      <p:tags r:id="rId1"/>
    </p:custDataLst>
    <p:extLst>
      <p:ext uri="{BB962C8B-B14F-4D97-AF65-F5344CB8AC3E}">
        <p14:creationId xmlns:p14="http://schemas.microsoft.com/office/powerpoint/2010/main" val="1386863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3CCCD-813A-D55F-776C-B6E3B230F2EB}"/>
            </a:ext>
          </a:extLst>
        </p:cNvPr>
        <p:cNvGrpSpPr/>
        <p:nvPr/>
      </p:nvGrpSpPr>
      <p:grpSpPr>
        <a:xfrm>
          <a:off x="0" y="0"/>
          <a:ext cx="0" cy="0"/>
          <a:chOff x="0" y="0"/>
          <a:chExt cx="0" cy="0"/>
        </a:xfrm>
      </p:grpSpPr>
      <p:sp>
        <p:nvSpPr>
          <p:cNvPr id="19" name="Isosceles Triangle 18">
            <a:extLst>
              <a:ext uri="{FF2B5EF4-FFF2-40B4-BE49-F238E27FC236}">
                <a16:creationId xmlns:a16="http://schemas.microsoft.com/office/drawing/2014/main" id="{A1B9AD90-6D91-4F4A-AE82-E8035712BC3C}"/>
              </a:ext>
            </a:extLst>
          </p:cNvPr>
          <p:cNvSpPr>
            <a:spLocks noChangeAspect="1"/>
          </p:cNvSpPr>
          <p:nvPr/>
        </p:nvSpPr>
        <p:spPr>
          <a:xfrm>
            <a:off x="350272" y="3825264"/>
            <a:ext cx="2296800" cy="1980000"/>
          </a:xfrm>
          <a:prstGeom prst="triangle">
            <a:avLst/>
          </a:prstGeom>
          <a:solidFill>
            <a:schemeClr val="bg1"/>
          </a:solidFill>
          <a:ln>
            <a:no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31EAF95-ED71-94EE-E6C1-97D414AFA2C2}"/>
              </a:ext>
            </a:extLst>
          </p:cNvPr>
          <p:cNvSpPr>
            <a:spLocks noGrp="1"/>
          </p:cNvSpPr>
          <p:nvPr>
            <p:ph type="title"/>
          </p:nvPr>
        </p:nvSpPr>
        <p:spPr/>
        <p:txBody>
          <a:bodyPr/>
          <a:lstStyle/>
          <a:p>
            <a:r>
              <a:rPr lang="en-GB" dirty="0"/>
              <a:t>Economic sustainability</a:t>
            </a:r>
          </a:p>
        </p:txBody>
      </p:sp>
      <p:sp>
        <p:nvSpPr>
          <p:cNvPr id="3" name="Text Placeholder 2">
            <a:extLst>
              <a:ext uri="{FF2B5EF4-FFF2-40B4-BE49-F238E27FC236}">
                <a16:creationId xmlns:a16="http://schemas.microsoft.com/office/drawing/2014/main" id="{0CC0A2FD-405C-BC9C-6B47-B1DD01F1AAD6}"/>
              </a:ext>
            </a:extLst>
          </p:cNvPr>
          <p:cNvSpPr>
            <a:spLocks noGrp="1"/>
          </p:cNvSpPr>
          <p:nvPr>
            <p:ph type="body" sz="quarter" idx="10"/>
          </p:nvPr>
        </p:nvSpPr>
        <p:spPr>
          <a:xfrm>
            <a:off x="5172548" y="1454400"/>
            <a:ext cx="6515476" cy="4350864"/>
          </a:xfrm>
        </p:spPr>
        <p:txBody>
          <a:bodyPr/>
          <a:lstStyle/>
          <a:p>
            <a:pPr algn="just"/>
            <a:r>
              <a:rPr lang="en-GB" dirty="0"/>
              <a:t>The principles of economic sustainability are the least established of the three pillars.</a:t>
            </a:r>
          </a:p>
          <a:p>
            <a:pPr algn="just"/>
            <a:r>
              <a:rPr lang="en-GB" dirty="0"/>
              <a:t>Economic sustainability can be interpreted as implementing policies and making business decisions that create a profitable company with a good reputation for sustained custom that is compliant with regulation and therefore operational for the foreseeable future.</a:t>
            </a:r>
          </a:p>
          <a:p>
            <a:pPr algn="just"/>
            <a:r>
              <a:rPr lang="en-GB" dirty="0"/>
              <a:t>In relation to social and environmental sustainability, business and government must support consumer action to reduce pollution, mitigate climate change and stop loss of biodiversity from deforestation amongst other issues.</a:t>
            </a:r>
          </a:p>
        </p:txBody>
      </p:sp>
      <p:sp>
        <p:nvSpPr>
          <p:cNvPr id="12" name="Isosceles Triangle 11">
            <a:extLst>
              <a:ext uri="{FF2B5EF4-FFF2-40B4-BE49-F238E27FC236}">
                <a16:creationId xmlns:a16="http://schemas.microsoft.com/office/drawing/2014/main" id="{2E089EB9-5E55-E28D-F55E-F51512024589}"/>
              </a:ext>
            </a:extLst>
          </p:cNvPr>
          <p:cNvSpPr>
            <a:spLocks noChangeAspect="1"/>
          </p:cNvSpPr>
          <p:nvPr/>
        </p:nvSpPr>
        <p:spPr>
          <a:xfrm>
            <a:off x="350272" y="3825264"/>
            <a:ext cx="2296800" cy="1980000"/>
          </a:xfrm>
          <a:prstGeom prst="triangle">
            <a:avLst/>
          </a:prstGeom>
          <a:gradFill>
            <a:gsLst>
              <a:gs pos="0">
                <a:schemeClr val="accent4">
                  <a:lumMod val="20000"/>
                  <a:lumOff val="80000"/>
                </a:schemeClr>
              </a:gs>
              <a:gs pos="65000">
                <a:schemeClr val="accent2"/>
              </a:gs>
              <a:gs pos="100000">
                <a:srgbClr val="60A899"/>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2">
            <a:extLst>
              <a:ext uri="{FF2B5EF4-FFF2-40B4-BE49-F238E27FC236}">
                <a16:creationId xmlns:a16="http://schemas.microsoft.com/office/drawing/2014/main" id="{9E4142B5-E8AC-7DD3-84D6-BBEF65ED90AC}"/>
              </a:ext>
            </a:extLst>
          </p:cNvPr>
          <p:cNvSpPr txBox="1">
            <a:spLocks/>
          </p:cNvSpPr>
          <p:nvPr/>
        </p:nvSpPr>
        <p:spPr bwMode="auto">
          <a:xfrm>
            <a:off x="578949" y="5223580"/>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Economy</a:t>
            </a:r>
          </a:p>
        </p:txBody>
      </p:sp>
      <p:sp>
        <p:nvSpPr>
          <p:cNvPr id="13" name="Isosceles Triangle 12">
            <a:hlinkClick r:id="rId4" action="ppaction://hlinksldjump"/>
            <a:extLst>
              <a:ext uri="{FF2B5EF4-FFF2-40B4-BE49-F238E27FC236}">
                <a16:creationId xmlns:a16="http://schemas.microsoft.com/office/drawing/2014/main" id="{4CC3AD9B-D4DB-9630-2779-F4A997F77B06}"/>
              </a:ext>
            </a:extLst>
          </p:cNvPr>
          <p:cNvSpPr>
            <a:spLocks noChangeAspect="1"/>
          </p:cNvSpPr>
          <p:nvPr/>
        </p:nvSpPr>
        <p:spPr>
          <a:xfrm>
            <a:off x="2647072" y="3825264"/>
            <a:ext cx="2296800" cy="1980000"/>
          </a:xfrm>
          <a:prstGeom prst="triangle">
            <a:avLst/>
          </a:prstGeom>
          <a:gradFill>
            <a:gsLst>
              <a:gs pos="0">
                <a:schemeClr val="accent4">
                  <a:lumMod val="20000"/>
                  <a:lumOff val="80000"/>
                </a:schemeClr>
              </a:gs>
              <a:gs pos="65000">
                <a:schemeClr val="accent2"/>
              </a:gs>
              <a:gs pos="100000">
                <a:srgbClr val="60A899"/>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hlinkClick r:id="rId5" action="ppaction://hlinksldjump"/>
            <a:extLst>
              <a:ext uri="{FF2B5EF4-FFF2-40B4-BE49-F238E27FC236}">
                <a16:creationId xmlns:a16="http://schemas.microsoft.com/office/drawing/2014/main" id="{1CDA29B9-7C53-335B-C048-5E7032D16B93}"/>
              </a:ext>
            </a:extLst>
          </p:cNvPr>
          <p:cNvSpPr>
            <a:spLocks noChangeAspect="1"/>
          </p:cNvSpPr>
          <p:nvPr/>
        </p:nvSpPr>
        <p:spPr>
          <a:xfrm>
            <a:off x="1498672" y="1845264"/>
            <a:ext cx="2296800" cy="1980000"/>
          </a:xfrm>
          <a:prstGeom prst="triangle">
            <a:avLst/>
          </a:prstGeom>
          <a:gradFill>
            <a:gsLst>
              <a:gs pos="0">
                <a:schemeClr val="accent4">
                  <a:lumMod val="20000"/>
                  <a:lumOff val="80000"/>
                </a:schemeClr>
              </a:gs>
              <a:gs pos="65000">
                <a:schemeClr val="accent2"/>
              </a:gs>
              <a:gs pos="100000">
                <a:srgbClr val="60A899"/>
              </a:gs>
            </a:gsLst>
            <a:lin ang="162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2">
            <a:hlinkClick r:id="rId5" action="ppaction://hlinksldjump"/>
            <a:extLst>
              <a:ext uri="{FF2B5EF4-FFF2-40B4-BE49-F238E27FC236}">
                <a16:creationId xmlns:a16="http://schemas.microsoft.com/office/drawing/2014/main" id="{212E3DD4-81BE-4FB8-36D0-E462E5E9BB36}"/>
              </a:ext>
            </a:extLst>
          </p:cNvPr>
          <p:cNvSpPr txBox="1">
            <a:spLocks/>
          </p:cNvSpPr>
          <p:nvPr/>
        </p:nvSpPr>
        <p:spPr bwMode="auto">
          <a:xfrm>
            <a:off x="1727349" y="3269792"/>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Environment</a:t>
            </a:r>
          </a:p>
        </p:txBody>
      </p:sp>
      <p:sp>
        <p:nvSpPr>
          <p:cNvPr id="17" name="Text Placeholder 2">
            <a:hlinkClick r:id="rId4" action="ppaction://hlinksldjump"/>
            <a:extLst>
              <a:ext uri="{FF2B5EF4-FFF2-40B4-BE49-F238E27FC236}">
                <a16:creationId xmlns:a16="http://schemas.microsoft.com/office/drawing/2014/main" id="{4AE202B8-1426-53A0-4DAF-D7DDE9B04EBE}"/>
              </a:ext>
            </a:extLst>
          </p:cNvPr>
          <p:cNvSpPr txBox="1">
            <a:spLocks/>
          </p:cNvSpPr>
          <p:nvPr/>
        </p:nvSpPr>
        <p:spPr bwMode="auto">
          <a:xfrm>
            <a:off x="2875749" y="5232341"/>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Society</a:t>
            </a:r>
          </a:p>
        </p:txBody>
      </p:sp>
      <p:sp>
        <p:nvSpPr>
          <p:cNvPr id="4" name="Isosceles Triangle 3">
            <a:hlinkClick r:id="rId6" action="ppaction://hlinksldjump"/>
            <a:extLst>
              <a:ext uri="{FF2B5EF4-FFF2-40B4-BE49-F238E27FC236}">
                <a16:creationId xmlns:a16="http://schemas.microsoft.com/office/drawing/2014/main" id="{08E0E9DE-3E24-2972-7EA9-AC2B94C742B4}"/>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rId7" action="ppaction://hlinksldjump"/>
            <a:extLst>
              <a:ext uri="{FF2B5EF4-FFF2-40B4-BE49-F238E27FC236}">
                <a16:creationId xmlns:a16="http://schemas.microsoft.com/office/drawing/2014/main" id="{35E31B93-5DDB-A8C5-7D61-69DE09DE15BA}"/>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214107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ED0A7-CBC9-A288-8846-776FD447F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0FF0B-1075-BE3A-E284-3F680A9647F0}"/>
              </a:ext>
            </a:extLst>
          </p:cNvPr>
          <p:cNvSpPr>
            <a:spLocks noGrp="1"/>
          </p:cNvSpPr>
          <p:nvPr>
            <p:ph type="title"/>
          </p:nvPr>
        </p:nvSpPr>
        <p:spPr/>
        <p:txBody>
          <a:bodyPr/>
          <a:lstStyle/>
          <a:p>
            <a:r>
              <a:rPr lang="en-GB" dirty="0"/>
              <a:t>Performance weighted environmental sustainability</a:t>
            </a:r>
          </a:p>
        </p:txBody>
      </p:sp>
      <p:sp>
        <p:nvSpPr>
          <p:cNvPr id="3" name="Text Placeholder 2">
            <a:extLst>
              <a:ext uri="{FF2B5EF4-FFF2-40B4-BE49-F238E27FC236}">
                <a16:creationId xmlns:a16="http://schemas.microsoft.com/office/drawing/2014/main" id="{8C771429-6DC7-07C5-3E58-C41968F6B1A2}"/>
              </a:ext>
            </a:extLst>
          </p:cNvPr>
          <p:cNvSpPr>
            <a:spLocks noGrp="1"/>
          </p:cNvSpPr>
          <p:nvPr>
            <p:ph type="body" sz="quarter" idx="10"/>
          </p:nvPr>
        </p:nvSpPr>
        <p:spPr>
          <a:xfrm>
            <a:off x="357188" y="1454399"/>
            <a:ext cx="9702000" cy="1470541"/>
          </a:xfrm>
        </p:spPr>
        <p:txBody>
          <a:bodyPr/>
          <a:lstStyle/>
          <a:p>
            <a:r>
              <a:rPr lang="en-GB" dirty="0"/>
              <a:t>Life cycle assessment can be modified to describe the sustainability of products by incorporating the downscaled Planetary Boundaries.</a:t>
            </a:r>
          </a:p>
          <a:p>
            <a:r>
              <a:rPr lang="en-GB" dirty="0"/>
              <a:t>To complete the assessment, we need to include demand for the product.</a:t>
            </a:r>
          </a:p>
          <a:p>
            <a:r>
              <a:rPr lang="en-GB" b="1" dirty="0"/>
              <a:t>Click on the equation </a:t>
            </a:r>
            <a:r>
              <a:rPr lang="en-GB" dirty="0"/>
              <a:t>for more information.</a:t>
            </a:r>
          </a:p>
          <a:p>
            <a:pPr marL="0" indent="0">
              <a:buNone/>
            </a:pPr>
            <a:endParaRPr lang="en-GB" dirty="0"/>
          </a:p>
        </p:txBody>
      </p:sp>
      <p:sp>
        <p:nvSpPr>
          <p:cNvPr id="4" name="TextBox 3">
            <a:extLst>
              <a:ext uri="{FF2B5EF4-FFF2-40B4-BE49-F238E27FC236}">
                <a16:creationId xmlns:a16="http://schemas.microsoft.com/office/drawing/2014/main" id="{9C127F01-79F9-4BAD-5938-E8CB255D3E2A}"/>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6" name="TextBox 5">
            <a:extLst>
              <a:ext uri="{FF2B5EF4-FFF2-40B4-BE49-F238E27FC236}">
                <a16:creationId xmlns:a16="http://schemas.microsoft.com/office/drawing/2014/main" id="{EC52501E-00D9-09EA-8E41-1755635E0E9A}"/>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70C14A1C-AAE8-767B-C8CF-9CF58F573442}"/>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3F8AAA5E-6CFC-8034-0B71-71B831039A54}"/>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0" name="Straight Connector 9">
            <a:extLst>
              <a:ext uri="{FF2B5EF4-FFF2-40B4-BE49-F238E27FC236}">
                <a16:creationId xmlns:a16="http://schemas.microsoft.com/office/drawing/2014/main" id="{1A0D88FC-4F2C-BD04-690D-A831ADECFB39}"/>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6BCFA1-F7BA-8C4B-B8BF-92C0019D8A22}"/>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51D65FD0-292C-98C6-168A-EFB0251C3F97}"/>
              </a:ext>
            </a:extLst>
          </p:cNvPr>
          <p:cNvSpPr/>
          <p:nvPr/>
        </p:nvSpPr>
        <p:spPr>
          <a:xfrm rot="16200000">
            <a:off x="5779910" y="4235540"/>
            <a:ext cx="428788" cy="1920367"/>
          </a:xfrm>
          <a:prstGeom prst="leftBrace">
            <a:avLst>
              <a:gd name="adj1" fmla="val 42453"/>
              <a:gd name="adj2" fmla="val 3519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667EA0A5-CE4C-B270-CFF2-91ED284A4B9D}"/>
              </a:ext>
            </a:extLst>
          </p:cNvPr>
          <p:cNvSpPr txBox="1"/>
          <p:nvPr/>
        </p:nvSpPr>
        <p:spPr>
          <a:xfrm>
            <a:off x="3863752" y="5487682"/>
            <a:ext cx="3746538" cy="323165"/>
          </a:xfrm>
          <a:prstGeom prst="rect">
            <a:avLst/>
          </a:prstGeom>
          <a:noFill/>
        </p:spPr>
        <p:txBody>
          <a:bodyPr wrap="none" rtlCol="0">
            <a:spAutoFit/>
          </a:bodyPr>
          <a:lstStyle/>
          <a:p>
            <a:r>
              <a:rPr lang="en-GB" sz="1500" dirty="0"/>
              <a:t>Same as LCA, product-level information</a:t>
            </a:r>
          </a:p>
        </p:txBody>
      </p:sp>
      <p:sp>
        <p:nvSpPr>
          <p:cNvPr id="14" name="Left Brace 13">
            <a:extLst>
              <a:ext uri="{FF2B5EF4-FFF2-40B4-BE49-F238E27FC236}">
                <a16:creationId xmlns:a16="http://schemas.microsoft.com/office/drawing/2014/main" id="{1A463164-8E11-8295-D131-789BDD303CFF}"/>
              </a:ext>
            </a:extLst>
          </p:cNvPr>
          <p:cNvSpPr/>
          <p:nvPr/>
        </p:nvSpPr>
        <p:spPr>
          <a:xfrm rot="16200000">
            <a:off x="8217446" y="4235540"/>
            <a:ext cx="428788" cy="1920367"/>
          </a:xfrm>
          <a:prstGeom prst="leftBrace">
            <a:avLst>
              <a:gd name="adj1" fmla="val 42453"/>
              <a:gd name="adj2" fmla="val 6040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0061F48F-91B0-3FBE-0A56-158FCC8A98C7}"/>
              </a:ext>
            </a:extLst>
          </p:cNvPr>
          <p:cNvSpPr txBox="1"/>
          <p:nvPr/>
        </p:nvSpPr>
        <p:spPr>
          <a:xfrm>
            <a:off x="7599351" y="5487682"/>
            <a:ext cx="2097049" cy="323165"/>
          </a:xfrm>
          <a:prstGeom prst="rect">
            <a:avLst/>
          </a:prstGeom>
          <a:noFill/>
        </p:spPr>
        <p:txBody>
          <a:bodyPr wrap="none" rtlCol="0">
            <a:spAutoFit/>
          </a:bodyPr>
          <a:lstStyle/>
          <a:p>
            <a:r>
              <a:rPr lang="en-GB" sz="1500" dirty="0"/>
              <a:t>Regional information</a:t>
            </a:r>
          </a:p>
        </p:txBody>
      </p:sp>
      <p:cxnSp>
        <p:nvCxnSpPr>
          <p:cNvPr id="23" name="Straight Connector 22">
            <a:extLst>
              <a:ext uri="{FF2B5EF4-FFF2-40B4-BE49-F238E27FC236}">
                <a16:creationId xmlns:a16="http://schemas.microsoft.com/office/drawing/2014/main" id="{D04D7D73-2235-2930-6E00-93484FAE107B}"/>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7A842D0B-177D-1D3B-0B3E-975EBAD2CCE0}"/>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1A5F405D-F3B9-83FD-7B90-11626510DAB7}"/>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Hover r:id="rId4" action="ppaction://hlinksldjump"/>
            <a:extLst>
              <a:ext uri="{FF2B5EF4-FFF2-40B4-BE49-F238E27FC236}">
                <a16:creationId xmlns:a16="http://schemas.microsoft.com/office/drawing/2014/main" id="{7B372B78-6A42-4981-ECE2-4CFEAA223A4C}"/>
              </a:ext>
            </a:extLst>
          </p:cNvPr>
          <p:cNvSpPr/>
          <p:nvPr/>
        </p:nvSpPr>
        <p:spPr>
          <a:xfrm>
            <a:off x="0" y="0"/>
            <a:ext cx="12192000" cy="68535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1BE7BD0-8256-FA20-C3B3-DEA6FE01ABE2}"/>
              </a:ext>
            </a:extLst>
          </p:cNvPr>
          <p:cNvSpPr/>
          <p:nvPr/>
        </p:nvSpPr>
        <p:spPr>
          <a:xfrm>
            <a:off x="5038615" y="3551464"/>
            <a:ext cx="1920366" cy="6327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4AE0B0D-C763-8E5D-2AC6-C3A604ECEC44}"/>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25" name="Rectangle 24">
            <a:hlinkClick r:id="" action="ppaction://hlinkshowjump?jump=nextslide"/>
            <a:extLst>
              <a:ext uri="{FF2B5EF4-FFF2-40B4-BE49-F238E27FC236}">
                <a16:creationId xmlns:a16="http://schemas.microsoft.com/office/drawing/2014/main" id="{B1917543-8010-B3B1-0438-D4F1DFE107D9}"/>
              </a:ext>
            </a:extLst>
          </p:cNvPr>
          <p:cNvSpPr/>
          <p:nvPr/>
        </p:nvSpPr>
        <p:spPr>
          <a:xfrm>
            <a:off x="4943871" y="3422607"/>
            <a:ext cx="2101907" cy="8554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72828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27010-377A-AD29-3961-B516DA991217}"/>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4121923-4E98-157B-7AD4-3A9A63555EE9}"/>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CDC148-60B9-443C-71D3-49E6EB7D22CC}"/>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3AB2C4B-7987-0C6C-7112-D3200B71CCA5}"/>
              </a:ext>
            </a:extLst>
          </p:cNvPr>
          <p:cNvSpPr>
            <a:spLocks noGrp="1"/>
          </p:cNvSpPr>
          <p:nvPr>
            <p:ph type="title"/>
          </p:nvPr>
        </p:nvSpPr>
        <p:spPr/>
        <p:txBody>
          <a:bodyPr/>
          <a:lstStyle/>
          <a:p>
            <a:r>
              <a:rPr lang="en-GB" dirty="0"/>
              <a:t>Performance weighted environmental sustainability</a:t>
            </a:r>
          </a:p>
        </p:txBody>
      </p:sp>
      <p:sp>
        <p:nvSpPr>
          <p:cNvPr id="4" name="TextBox 3">
            <a:extLst>
              <a:ext uri="{FF2B5EF4-FFF2-40B4-BE49-F238E27FC236}">
                <a16:creationId xmlns:a16="http://schemas.microsoft.com/office/drawing/2014/main" id="{34D1808B-0DBE-6896-475C-81340D23F36D}"/>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842620CF-616D-EBB4-09B0-F1D087FB9154}"/>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EA60D128-A3FA-5FF6-C1F1-948F37656D5B}"/>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9A0F1F61-CDC4-053A-48D9-FB799C620A9D}"/>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05522DDA-9B67-36D3-2841-84902675891E}"/>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2" name="Straight Connector 11">
            <a:extLst>
              <a:ext uri="{FF2B5EF4-FFF2-40B4-BE49-F238E27FC236}">
                <a16:creationId xmlns:a16="http://schemas.microsoft.com/office/drawing/2014/main" id="{E876D872-A5D4-8752-09A4-AF06A968F927}"/>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81ED238-D910-3366-9E89-7052D62DA8D8}"/>
              </a:ext>
            </a:extLst>
          </p:cNvPr>
          <p:cNvSpPr/>
          <p:nvPr/>
        </p:nvSpPr>
        <p:spPr>
          <a:xfrm>
            <a:off x="7020174" y="3007236"/>
            <a:ext cx="2756233" cy="19091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1C73088-D4AB-3162-8A65-97E78B8DE450}"/>
              </a:ext>
            </a:extLst>
          </p:cNvPr>
          <p:cNvSpPr/>
          <p:nvPr/>
        </p:nvSpPr>
        <p:spPr>
          <a:xfrm>
            <a:off x="2188349" y="3013262"/>
            <a:ext cx="2756233" cy="19091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534F6A7-9CAC-31C7-D12A-F2A88E9AAF5C}"/>
              </a:ext>
            </a:extLst>
          </p:cNvPr>
          <p:cNvSpPr/>
          <p:nvPr/>
        </p:nvSpPr>
        <p:spPr>
          <a:xfrm>
            <a:off x="4822169" y="4184245"/>
            <a:ext cx="2184693" cy="884292"/>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66AD89B-02E3-2EDA-2C5D-170412BB4BCA}"/>
              </a:ext>
            </a:extLst>
          </p:cNvPr>
          <p:cNvSpPr txBox="1"/>
          <p:nvPr/>
        </p:nvSpPr>
        <p:spPr>
          <a:xfrm>
            <a:off x="915521" y="1794214"/>
            <a:ext cx="2845410" cy="1015663"/>
          </a:xfrm>
          <a:prstGeom prst="rect">
            <a:avLst/>
          </a:prstGeom>
          <a:solidFill>
            <a:schemeClr val="accent2">
              <a:lumMod val="20000"/>
              <a:lumOff val="80000"/>
            </a:schemeClr>
          </a:solidFill>
        </p:spPr>
        <p:txBody>
          <a:bodyPr wrap="square" rtlCol="0">
            <a:spAutoFit/>
          </a:bodyPr>
          <a:lstStyle/>
          <a:p>
            <a:pPr algn="just"/>
            <a:r>
              <a:rPr lang="en-GB" sz="1500" dirty="0"/>
              <a:t>Environmental impacts that contribute to Planetary Boundary Earth systems can be assessed.</a:t>
            </a:r>
          </a:p>
        </p:txBody>
      </p:sp>
      <p:sp>
        <p:nvSpPr>
          <p:cNvPr id="20" name="TextBox 19">
            <a:extLst>
              <a:ext uri="{FF2B5EF4-FFF2-40B4-BE49-F238E27FC236}">
                <a16:creationId xmlns:a16="http://schemas.microsoft.com/office/drawing/2014/main" id="{96ABE881-7F7B-47D7-3BF6-058968493396}"/>
              </a:ext>
            </a:extLst>
          </p:cNvPr>
          <p:cNvSpPr txBox="1"/>
          <p:nvPr/>
        </p:nvSpPr>
        <p:spPr>
          <a:xfrm>
            <a:off x="915521" y="3068960"/>
            <a:ext cx="2845410" cy="553998"/>
          </a:xfrm>
          <a:prstGeom prst="rect">
            <a:avLst/>
          </a:prstGeom>
          <a:solidFill>
            <a:schemeClr val="accent2">
              <a:lumMod val="20000"/>
              <a:lumOff val="80000"/>
            </a:schemeClr>
          </a:solidFill>
        </p:spPr>
        <p:txBody>
          <a:bodyPr wrap="square" rtlCol="0">
            <a:spAutoFit/>
          </a:bodyPr>
          <a:lstStyle/>
          <a:p>
            <a:pPr algn="just"/>
            <a:r>
              <a:rPr lang="en-GB" sz="1500" dirty="0"/>
              <a:t>Climate change is the most common impact category.</a:t>
            </a:r>
          </a:p>
        </p:txBody>
      </p:sp>
      <p:sp>
        <p:nvSpPr>
          <p:cNvPr id="21" name="TextBox 20">
            <a:extLst>
              <a:ext uri="{FF2B5EF4-FFF2-40B4-BE49-F238E27FC236}">
                <a16:creationId xmlns:a16="http://schemas.microsoft.com/office/drawing/2014/main" id="{88546A1F-DF54-C74C-4CB8-A86BD04181DB}"/>
              </a:ext>
            </a:extLst>
          </p:cNvPr>
          <p:cNvSpPr txBox="1"/>
          <p:nvPr/>
        </p:nvSpPr>
        <p:spPr>
          <a:xfrm>
            <a:off x="5112488" y="1794213"/>
            <a:ext cx="5664032" cy="1015663"/>
          </a:xfrm>
          <a:prstGeom prst="rect">
            <a:avLst/>
          </a:prstGeom>
          <a:solidFill>
            <a:schemeClr val="accent2">
              <a:lumMod val="20000"/>
              <a:lumOff val="80000"/>
            </a:schemeClr>
          </a:solidFill>
        </p:spPr>
        <p:txBody>
          <a:bodyPr wrap="square" rtlCol="0">
            <a:spAutoFit/>
          </a:bodyPr>
          <a:lstStyle/>
          <a:p>
            <a:pPr algn="just"/>
            <a:r>
              <a:rPr lang="en-GB" sz="1500" dirty="0"/>
              <a:t>Climate change impact is usually recorded as kilograms of CO</a:t>
            </a:r>
            <a:r>
              <a:rPr lang="en-GB" sz="1500" baseline="-25000" dirty="0"/>
              <a:t>2</a:t>
            </a:r>
            <a:r>
              <a:rPr lang="en-GB" sz="1500" dirty="0"/>
              <a:t>-equivalents (because other emissions also cause global warming, their impact can be converted to the equivalent mass of carbon dioxide).</a:t>
            </a:r>
          </a:p>
        </p:txBody>
      </p:sp>
      <p:sp>
        <p:nvSpPr>
          <p:cNvPr id="13" name="Rectangle: Rounded Corners 12">
            <a:hlinkClick r:id="rId4" action="ppaction://hlinksldjump"/>
            <a:extLst>
              <a:ext uri="{FF2B5EF4-FFF2-40B4-BE49-F238E27FC236}">
                <a16:creationId xmlns:a16="http://schemas.microsoft.com/office/drawing/2014/main" id="{05584E84-F0C2-D6BB-0627-077E3DCDA8AE}"/>
              </a:ext>
            </a:extLst>
          </p:cNvPr>
          <p:cNvSpPr/>
          <p:nvPr/>
        </p:nvSpPr>
        <p:spPr bwMode="auto">
          <a:xfrm>
            <a:off x="10488488" y="5373216"/>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Back to full equation</a:t>
            </a:r>
          </a:p>
        </p:txBody>
      </p:sp>
    </p:spTree>
    <p:custDataLst>
      <p:tags r:id="rId1"/>
    </p:custDataLst>
    <p:extLst>
      <p:ext uri="{BB962C8B-B14F-4D97-AF65-F5344CB8AC3E}">
        <p14:creationId xmlns:p14="http://schemas.microsoft.com/office/powerpoint/2010/main" val="477119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4ED68-9119-489E-759F-61F216D53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DF04F-02AC-1F39-1409-D97C7A8C4B92}"/>
              </a:ext>
            </a:extLst>
          </p:cNvPr>
          <p:cNvSpPr>
            <a:spLocks noGrp="1"/>
          </p:cNvSpPr>
          <p:nvPr>
            <p:ph type="title"/>
          </p:nvPr>
        </p:nvSpPr>
        <p:spPr/>
        <p:txBody>
          <a:bodyPr/>
          <a:lstStyle/>
          <a:p>
            <a:r>
              <a:rPr lang="en-GB" dirty="0"/>
              <a:t>Performance weighted environmental sustainability</a:t>
            </a:r>
          </a:p>
        </p:txBody>
      </p:sp>
      <p:sp>
        <p:nvSpPr>
          <p:cNvPr id="3" name="Text Placeholder 2">
            <a:extLst>
              <a:ext uri="{FF2B5EF4-FFF2-40B4-BE49-F238E27FC236}">
                <a16:creationId xmlns:a16="http://schemas.microsoft.com/office/drawing/2014/main" id="{2484CE3A-1193-355B-4D58-881437B8D301}"/>
              </a:ext>
            </a:extLst>
          </p:cNvPr>
          <p:cNvSpPr>
            <a:spLocks noGrp="1"/>
          </p:cNvSpPr>
          <p:nvPr>
            <p:ph type="body" sz="quarter" idx="10"/>
          </p:nvPr>
        </p:nvSpPr>
        <p:spPr>
          <a:xfrm>
            <a:off x="357188" y="1454399"/>
            <a:ext cx="9702000" cy="1470541"/>
          </a:xfrm>
        </p:spPr>
        <p:txBody>
          <a:bodyPr/>
          <a:lstStyle/>
          <a:p>
            <a:r>
              <a:rPr lang="en-GB" dirty="0"/>
              <a:t>Life cycle assessment can be modified to describe the sustainability of products by incorporating the downscaled Planetary Boundaries.</a:t>
            </a:r>
          </a:p>
          <a:p>
            <a:r>
              <a:rPr lang="en-GB" dirty="0"/>
              <a:t>To complete the assessment, we need to include demand for the product.</a:t>
            </a:r>
          </a:p>
          <a:p>
            <a:r>
              <a:rPr lang="en-GB" b="1" dirty="0"/>
              <a:t>Click on the equation </a:t>
            </a:r>
            <a:r>
              <a:rPr lang="en-GB" dirty="0"/>
              <a:t>for more information.</a:t>
            </a:r>
          </a:p>
          <a:p>
            <a:pPr marL="0" indent="0">
              <a:buNone/>
            </a:pPr>
            <a:endParaRPr lang="en-GB" dirty="0"/>
          </a:p>
        </p:txBody>
      </p:sp>
      <p:sp>
        <p:nvSpPr>
          <p:cNvPr id="4" name="TextBox 3">
            <a:extLst>
              <a:ext uri="{FF2B5EF4-FFF2-40B4-BE49-F238E27FC236}">
                <a16:creationId xmlns:a16="http://schemas.microsoft.com/office/drawing/2014/main" id="{6312927D-3C88-1CB4-2B5F-859407C77F30}"/>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F4F52E82-5F1C-A158-91AE-BC9D7DF81F54}"/>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7" name="TextBox 6">
            <a:extLst>
              <a:ext uri="{FF2B5EF4-FFF2-40B4-BE49-F238E27FC236}">
                <a16:creationId xmlns:a16="http://schemas.microsoft.com/office/drawing/2014/main" id="{2FB3FA71-E300-10F5-3134-A78FB284157D}"/>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DDD70B40-98ED-C3C4-458F-090FAB90E5B6}"/>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0" name="Straight Connector 9">
            <a:extLst>
              <a:ext uri="{FF2B5EF4-FFF2-40B4-BE49-F238E27FC236}">
                <a16:creationId xmlns:a16="http://schemas.microsoft.com/office/drawing/2014/main" id="{523D2778-6DAE-8AC3-C700-F2EB7228D2F6}"/>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DF6276-DFB4-788E-803F-A3A32DC4AC6F}"/>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923E441E-C336-8888-E066-53E253D0CDBC}"/>
              </a:ext>
            </a:extLst>
          </p:cNvPr>
          <p:cNvSpPr/>
          <p:nvPr/>
        </p:nvSpPr>
        <p:spPr>
          <a:xfrm rot="16200000">
            <a:off x="5779910" y="4235540"/>
            <a:ext cx="428788" cy="1920367"/>
          </a:xfrm>
          <a:prstGeom prst="leftBrace">
            <a:avLst>
              <a:gd name="adj1" fmla="val 42453"/>
              <a:gd name="adj2" fmla="val 3519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F72E0E0F-0040-A4EB-C1F2-029F85C84EC8}"/>
              </a:ext>
            </a:extLst>
          </p:cNvPr>
          <p:cNvSpPr txBox="1"/>
          <p:nvPr/>
        </p:nvSpPr>
        <p:spPr>
          <a:xfrm>
            <a:off x="3863752" y="5487682"/>
            <a:ext cx="3746538" cy="323165"/>
          </a:xfrm>
          <a:prstGeom prst="rect">
            <a:avLst/>
          </a:prstGeom>
          <a:noFill/>
        </p:spPr>
        <p:txBody>
          <a:bodyPr wrap="none" rtlCol="0">
            <a:spAutoFit/>
          </a:bodyPr>
          <a:lstStyle/>
          <a:p>
            <a:r>
              <a:rPr lang="en-GB" sz="1500" dirty="0"/>
              <a:t>Same as LCA, product-level information</a:t>
            </a:r>
          </a:p>
        </p:txBody>
      </p:sp>
      <p:sp>
        <p:nvSpPr>
          <p:cNvPr id="14" name="Left Brace 13">
            <a:extLst>
              <a:ext uri="{FF2B5EF4-FFF2-40B4-BE49-F238E27FC236}">
                <a16:creationId xmlns:a16="http://schemas.microsoft.com/office/drawing/2014/main" id="{F165FCC4-676A-7BCC-DF61-944202676810}"/>
              </a:ext>
            </a:extLst>
          </p:cNvPr>
          <p:cNvSpPr/>
          <p:nvPr/>
        </p:nvSpPr>
        <p:spPr>
          <a:xfrm rot="16200000">
            <a:off x="8217446" y="4235540"/>
            <a:ext cx="428788" cy="1920367"/>
          </a:xfrm>
          <a:prstGeom prst="leftBrace">
            <a:avLst>
              <a:gd name="adj1" fmla="val 42453"/>
              <a:gd name="adj2" fmla="val 6040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70B8597B-6BE4-A935-4529-33E67C179341}"/>
              </a:ext>
            </a:extLst>
          </p:cNvPr>
          <p:cNvSpPr txBox="1"/>
          <p:nvPr/>
        </p:nvSpPr>
        <p:spPr>
          <a:xfrm>
            <a:off x="7599351" y="5487682"/>
            <a:ext cx="2097049" cy="323165"/>
          </a:xfrm>
          <a:prstGeom prst="rect">
            <a:avLst/>
          </a:prstGeom>
          <a:noFill/>
        </p:spPr>
        <p:txBody>
          <a:bodyPr wrap="none" rtlCol="0">
            <a:spAutoFit/>
          </a:bodyPr>
          <a:lstStyle/>
          <a:p>
            <a:r>
              <a:rPr lang="en-GB" sz="1500" dirty="0"/>
              <a:t>Regional information</a:t>
            </a:r>
          </a:p>
        </p:txBody>
      </p:sp>
      <p:cxnSp>
        <p:nvCxnSpPr>
          <p:cNvPr id="23" name="Straight Connector 22">
            <a:extLst>
              <a:ext uri="{FF2B5EF4-FFF2-40B4-BE49-F238E27FC236}">
                <a16:creationId xmlns:a16="http://schemas.microsoft.com/office/drawing/2014/main" id="{94681017-B682-E431-92AB-FC8FEFDC3BD3}"/>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AECA0CA1-5868-1BF1-0702-3EFAD59C936D}"/>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4E6A8ACC-CAB0-434B-9090-DBFCFB90DB3B}"/>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Hover r:id="rId4" action="ppaction://hlinksldjump"/>
            <a:extLst>
              <a:ext uri="{FF2B5EF4-FFF2-40B4-BE49-F238E27FC236}">
                <a16:creationId xmlns:a16="http://schemas.microsoft.com/office/drawing/2014/main" id="{D361A061-FB80-B960-FE9E-A907885B397D}"/>
              </a:ext>
            </a:extLst>
          </p:cNvPr>
          <p:cNvSpPr/>
          <p:nvPr/>
        </p:nvSpPr>
        <p:spPr>
          <a:xfrm>
            <a:off x="0" y="0"/>
            <a:ext cx="12192000" cy="68535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AC26CBA-DD31-FA65-F489-F251440C2F72}"/>
              </a:ext>
            </a:extLst>
          </p:cNvPr>
          <p:cNvSpPr/>
          <p:nvPr/>
        </p:nvSpPr>
        <p:spPr>
          <a:xfrm>
            <a:off x="5034120" y="4407568"/>
            <a:ext cx="1920366" cy="3113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5F680D0-3C80-7DDF-52CF-4783A336DC5A}"/>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25" name="Rectangle 24">
            <a:hlinkClick r:id="" action="ppaction://hlinkshowjump?jump=nextslide"/>
            <a:extLst>
              <a:ext uri="{FF2B5EF4-FFF2-40B4-BE49-F238E27FC236}">
                <a16:creationId xmlns:a16="http://schemas.microsoft.com/office/drawing/2014/main" id="{5F4B90DE-ED6E-67C4-EEE9-A92294C55225}"/>
              </a:ext>
            </a:extLst>
          </p:cNvPr>
          <p:cNvSpPr/>
          <p:nvPr/>
        </p:nvSpPr>
        <p:spPr>
          <a:xfrm>
            <a:off x="4943871" y="4229706"/>
            <a:ext cx="2101907" cy="611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61904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58741-102B-23DB-97B1-19C4C6C08605}"/>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D101051-56A9-D595-19D9-4349C5D99BDF}"/>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1D4842-512A-AB64-0E3E-4C2E83325BBC}"/>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D3CAEE-6115-3FE9-C6A2-FE6B0B4E5221}"/>
              </a:ext>
            </a:extLst>
          </p:cNvPr>
          <p:cNvSpPr>
            <a:spLocks noGrp="1"/>
          </p:cNvSpPr>
          <p:nvPr>
            <p:ph type="title"/>
          </p:nvPr>
        </p:nvSpPr>
        <p:spPr/>
        <p:txBody>
          <a:bodyPr/>
          <a:lstStyle/>
          <a:p>
            <a:r>
              <a:rPr lang="en-GB" dirty="0"/>
              <a:t>Performance weighted environmental sustainability</a:t>
            </a:r>
          </a:p>
        </p:txBody>
      </p:sp>
      <p:sp>
        <p:nvSpPr>
          <p:cNvPr id="4" name="TextBox 3">
            <a:extLst>
              <a:ext uri="{FF2B5EF4-FFF2-40B4-BE49-F238E27FC236}">
                <a16:creationId xmlns:a16="http://schemas.microsoft.com/office/drawing/2014/main" id="{AD4802C8-E865-3676-BCA1-B7CE747CD109}"/>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1CD51841-405E-28DC-10ED-2702EC8FED25}"/>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195ECF5F-30CE-5262-4468-0DA0BFF41851}"/>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CFF44AFF-D7C9-5283-02DF-173BE7DB8763}"/>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D95A494B-FD74-1FCD-FA27-2B6E5E3C5726}"/>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2" name="Straight Connector 11">
            <a:extLst>
              <a:ext uri="{FF2B5EF4-FFF2-40B4-BE49-F238E27FC236}">
                <a16:creationId xmlns:a16="http://schemas.microsoft.com/office/drawing/2014/main" id="{502638D6-2304-367E-7569-2DFCC0CBC8DC}"/>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3EF1E8B-DA9B-9129-8099-16AEF499E535}"/>
              </a:ext>
            </a:extLst>
          </p:cNvPr>
          <p:cNvSpPr/>
          <p:nvPr/>
        </p:nvSpPr>
        <p:spPr>
          <a:xfrm>
            <a:off x="2188349" y="3013262"/>
            <a:ext cx="2756233" cy="19091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28183C-00A2-B83D-1240-1D1593D3D213}"/>
              </a:ext>
            </a:extLst>
          </p:cNvPr>
          <p:cNvSpPr/>
          <p:nvPr/>
        </p:nvSpPr>
        <p:spPr>
          <a:xfrm>
            <a:off x="7020174" y="2996950"/>
            <a:ext cx="2756233" cy="19091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CAE65EE-8E2C-D640-DB29-12FA939DBB8B}"/>
              </a:ext>
            </a:extLst>
          </p:cNvPr>
          <p:cNvSpPr/>
          <p:nvPr/>
        </p:nvSpPr>
        <p:spPr>
          <a:xfrm>
            <a:off x="5008591" y="3025155"/>
            <a:ext cx="2045676" cy="1354525"/>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F77235C7-6F1B-0AD7-5F78-87E3AD926A53}"/>
              </a:ext>
            </a:extLst>
          </p:cNvPr>
          <p:cNvSpPr txBox="1"/>
          <p:nvPr/>
        </p:nvSpPr>
        <p:spPr>
          <a:xfrm>
            <a:off x="2798110" y="1915239"/>
            <a:ext cx="2505802" cy="553998"/>
          </a:xfrm>
          <a:prstGeom prst="rect">
            <a:avLst/>
          </a:prstGeom>
          <a:solidFill>
            <a:schemeClr val="accent2">
              <a:lumMod val="20000"/>
              <a:lumOff val="80000"/>
            </a:schemeClr>
          </a:solidFill>
        </p:spPr>
        <p:txBody>
          <a:bodyPr wrap="square" rtlCol="0">
            <a:spAutoFit/>
          </a:bodyPr>
          <a:lstStyle/>
          <a:p>
            <a:pPr algn="just"/>
            <a:r>
              <a:rPr lang="en-GB" sz="1500" dirty="0"/>
              <a:t>A functional unit gives context to impact data.</a:t>
            </a:r>
          </a:p>
        </p:txBody>
      </p:sp>
      <p:sp>
        <p:nvSpPr>
          <p:cNvPr id="20" name="TextBox 19">
            <a:extLst>
              <a:ext uri="{FF2B5EF4-FFF2-40B4-BE49-F238E27FC236}">
                <a16:creationId xmlns:a16="http://schemas.microsoft.com/office/drawing/2014/main" id="{98C7E570-95BC-5BD3-1688-2D65B734EF4F}"/>
              </a:ext>
            </a:extLst>
          </p:cNvPr>
          <p:cNvSpPr txBox="1"/>
          <p:nvPr/>
        </p:nvSpPr>
        <p:spPr>
          <a:xfrm>
            <a:off x="5758051" y="1915239"/>
            <a:ext cx="3722325" cy="784830"/>
          </a:xfrm>
          <a:prstGeom prst="rect">
            <a:avLst/>
          </a:prstGeom>
          <a:solidFill>
            <a:schemeClr val="accent2">
              <a:lumMod val="20000"/>
              <a:lumOff val="80000"/>
            </a:schemeClr>
          </a:solidFill>
        </p:spPr>
        <p:txBody>
          <a:bodyPr wrap="square" rtlCol="0">
            <a:spAutoFit/>
          </a:bodyPr>
          <a:lstStyle/>
          <a:p>
            <a:pPr algn="just"/>
            <a:r>
              <a:rPr lang="en-GB" sz="1500" dirty="0"/>
              <a:t>Useful functional units include ‘passenger-kilometres’ for vehicles, and ‘defined daily dose’ for medicines.</a:t>
            </a:r>
          </a:p>
        </p:txBody>
      </p:sp>
      <p:sp>
        <p:nvSpPr>
          <p:cNvPr id="18" name="Rectangle: Rounded Corners 17">
            <a:hlinkClick r:id="rId4" action="ppaction://hlinksldjump"/>
            <a:extLst>
              <a:ext uri="{FF2B5EF4-FFF2-40B4-BE49-F238E27FC236}">
                <a16:creationId xmlns:a16="http://schemas.microsoft.com/office/drawing/2014/main" id="{39611817-61DC-61A3-1DA2-2CCA0CD66701}"/>
              </a:ext>
            </a:extLst>
          </p:cNvPr>
          <p:cNvSpPr/>
          <p:nvPr/>
        </p:nvSpPr>
        <p:spPr bwMode="auto">
          <a:xfrm>
            <a:off x="10488488" y="5373216"/>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Back to full equation</a:t>
            </a:r>
          </a:p>
        </p:txBody>
      </p:sp>
    </p:spTree>
    <p:custDataLst>
      <p:tags r:id="rId1"/>
    </p:custDataLst>
    <p:extLst>
      <p:ext uri="{BB962C8B-B14F-4D97-AF65-F5344CB8AC3E}">
        <p14:creationId xmlns:p14="http://schemas.microsoft.com/office/powerpoint/2010/main" val="1078810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B65EE-3B6D-0201-19CA-B8ECB6458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7184A-33BF-7B75-72AE-353F04D32B4B}"/>
              </a:ext>
            </a:extLst>
          </p:cNvPr>
          <p:cNvSpPr>
            <a:spLocks noGrp="1"/>
          </p:cNvSpPr>
          <p:nvPr>
            <p:ph type="title"/>
          </p:nvPr>
        </p:nvSpPr>
        <p:spPr/>
        <p:txBody>
          <a:bodyPr/>
          <a:lstStyle/>
          <a:p>
            <a:r>
              <a:rPr lang="en-GB" dirty="0"/>
              <a:t>Performance weighted environmental sustainability</a:t>
            </a:r>
          </a:p>
        </p:txBody>
      </p:sp>
      <p:sp>
        <p:nvSpPr>
          <p:cNvPr id="3" name="Text Placeholder 2">
            <a:extLst>
              <a:ext uri="{FF2B5EF4-FFF2-40B4-BE49-F238E27FC236}">
                <a16:creationId xmlns:a16="http://schemas.microsoft.com/office/drawing/2014/main" id="{76941144-30F3-43B5-D99A-127FD950B7E6}"/>
              </a:ext>
            </a:extLst>
          </p:cNvPr>
          <p:cNvSpPr>
            <a:spLocks noGrp="1"/>
          </p:cNvSpPr>
          <p:nvPr>
            <p:ph type="body" sz="quarter" idx="10"/>
          </p:nvPr>
        </p:nvSpPr>
        <p:spPr>
          <a:xfrm>
            <a:off x="357188" y="1454399"/>
            <a:ext cx="9702000" cy="1470541"/>
          </a:xfrm>
        </p:spPr>
        <p:txBody>
          <a:bodyPr/>
          <a:lstStyle/>
          <a:p>
            <a:r>
              <a:rPr lang="en-GB" dirty="0"/>
              <a:t>Life cycle assessment can be modified to describe the sustainability of products by incorporating the downscaled Planetary Boundaries.</a:t>
            </a:r>
          </a:p>
          <a:p>
            <a:r>
              <a:rPr lang="en-GB" dirty="0"/>
              <a:t>To complete the assessment, we need to include demand for the product.</a:t>
            </a:r>
          </a:p>
          <a:p>
            <a:r>
              <a:rPr lang="en-GB" b="1" dirty="0"/>
              <a:t>Click on the equation </a:t>
            </a:r>
            <a:r>
              <a:rPr lang="en-GB" dirty="0"/>
              <a:t>for more information.</a:t>
            </a:r>
          </a:p>
          <a:p>
            <a:pPr marL="0" indent="0">
              <a:buNone/>
            </a:pPr>
            <a:endParaRPr lang="en-GB" dirty="0"/>
          </a:p>
        </p:txBody>
      </p:sp>
      <p:sp>
        <p:nvSpPr>
          <p:cNvPr id="4" name="TextBox 3">
            <a:extLst>
              <a:ext uri="{FF2B5EF4-FFF2-40B4-BE49-F238E27FC236}">
                <a16:creationId xmlns:a16="http://schemas.microsoft.com/office/drawing/2014/main" id="{182141A0-D640-970F-502D-6511A0F6893B}"/>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13ACDF5A-9A5E-1ADD-B629-F5F255B785E5}"/>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86C6BC05-9F6E-AA2F-BD05-26109C8FAFBC}"/>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8" name="TextBox 7">
            <a:extLst>
              <a:ext uri="{FF2B5EF4-FFF2-40B4-BE49-F238E27FC236}">
                <a16:creationId xmlns:a16="http://schemas.microsoft.com/office/drawing/2014/main" id="{D6C30B1B-BC66-480A-06E1-E6FE6E3E424E}"/>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0" name="Straight Connector 9">
            <a:extLst>
              <a:ext uri="{FF2B5EF4-FFF2-40B4-BE49-F238E27FC236}">
                <a16:creationId xmlns:a16="http://schemas.microsoft.com/office/drawing/2014/main" id="{5B0CD9AD-9795-9CAA-66B7-6F4CF93EC514}"/>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821711-E32C-74C6-03D6-661BDE17CBD2}"/>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539E69EC-21F3-AE02-8C99-D7F0841CBC26}"/>
              </a:ext>
            </a:extLst>
          </p:cNvPr>
          <p:cNvSpPr/>
          <p:nvPr/>
        </p:nvSpPr>
        <p:spPr>
          <a:xfrm rot="16200000">
            <a:off x="5779910" y="4235540"/>
            <a:ext cx="428788" cy="1920367"/>
          </a:xfrm>
          <a:prstGeom prst="leftBrace">
            <a:avLst>
              <a:gd name="adj1" fmla="val 42453"/>
              <a:gd name="adj2" fmla="val 3519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DC78C67C-2F05-9728-6708-CC6662FBD2DA}"/>
              </a:ext>
            </a:extLst>
          </p:cNvPr>
          <p:cNvSpPr txBox="1"/>
          <p:nvPr/>
        </p:nvSpPr>
        <p:spPr>
          <a:xfrm>
            <a:off x="3863752" y="5487682"/>
            <a:ext cx="3746538" cy="323165"/>
          </a:xfrm>
          <a:prstGeom prst="rect">
            <a:avLst/>
          </a:prstGeom>
          <a:noFill/>
        </p:spPr>
        <p:txBody>
          <a:bodyPr wrap="none" rtlCol="0">
            <a:spAutoFit/>
          </a:bodyPr>
          <a:lstStyle/>
          <a:p>
            <a:r>
              <a:rPr lang="en-GB" sz="1500" dirty="0"/>
              <a:t>Same as LCA, product-level information</a:t>
            </a:r>
          </a:p>
        </p:txBody>
      </p:sp>
      <p:sp>
        <p:nvSpPr>
          <p:cNvPr id="14" name="Left Brace 13">
            <a:extLst>
              <a:ext uri="{FF2B5EF4-FFF2-40B4-BE49-F238E27FC236}">
                <a16:creationId xmlns:a16="http://schemas.microsoft.com/office/drawing/2014/main" id="{614F472A-6BA5-F190-5D11-A634D1A747D3}"/>
              </a:ext>
            </a:extLst>
          </p:cNvPr>
          <p:cNvSpPr/>
          <p:nvPr/>
        </p:nvSpPr>
        <p:spPr>
          <a:xfrm rot="16200000">
            <a:off x="8217446" y="4235540"/>
            <a:ext cx="428788" cy="1920367"/>
          </a:xfrm>
          <a:prstGeom prst="leftBrace">
            <a:avLst>
              <a:gd name="adj1" fmla="val 42453"/>
              <a:gd name="adj2" fmla="val 6040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FD46F100-B8F0-8154-47DE-36EA2D7E570E}"/>
              </a:ext>
            </a:extLst>
          </p:cNvPr>
          <p:cNvSpPr txBox="1"/>
          <p:nvPr/>
        </p:nvSpPr>
        <p:spPr>
          <a:xfrm>
            <a:off x="7599351" y="5487682"/>
            <a:ext cx="2097049" cy="323165"/>
          </a:xfrm>
          <a:prstGeom prst="rect">
            <a:avLst/>
          </a:prstGeom>
          <a:noFill/>
        </p:spPr>
        <p:txBody>
          <a:bodyPr wrap="none" rtlCol="0">
            <a:spAutoFit/>
          </a:bodyPr>
          <a:lstStyle/>
          <a:p>
            <a:r>
              <a:rPr lang="en-GB" sz="1500" dirty="0"/>
              <a:t>Regional information</a:t>
            </a:r>
          </a:p>
        </p:txBody>
      </p:sp>
      <p:cxnSp>
        <p:nvCxnSpPr>
          <p:cNvPr id="23" name="Straight Connector 22">
            <a:extLst>
              <a:ext uri="{FF2B5EF4-FFF2-40B4-BE49-F238E27FC236}">
                <a16:creationId xmlns:a16="http://schemas.microsoft.com/office/drawing/2014/main" id="{C9A66568-6D3E-A285-C757-5233D93A14ED}"/>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D7FEAF0A-8776-612E-17CB-B8A6A6FE632F}"/>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2BC40CB9-F85A-AC86-AF90-D0665D176096}"/>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Hover r:id="rId4" action="ppaction://hlinksldjump"/>
            <a:extLst>
              <a:ext uri="{FF2B5EF4-FFF2-40B4-BE49-F238E27FC236}">
                <a16:creationId xmlns:a16="http://schemas.microsoft.com/office/drawing/2014/main" id="{023FC8BD-BD4E-3517-2EE5-0B3AC4660344}"/>
              </a:ext>
            </a:extLst>
          </p:cNvPr>
          <p:cNvSpPr/>
          <p:nvPr/>
        </p:nvSpPr>
        <p:spPr>
          <a:xfrm>
            <a:off x="0" y="0"/>
            <a:ext cx="12192000" cy="68535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5A1E1E3-B69A-2A55-4199-15EAB42B4824}"/>
              </a:ext>
            </a:extLst>
          </p:cNvPr>
          <p:cNvSpPr/>
          <p:nvPr/>
        </p:nvSpPr>
        <p:spPr>
          <a:xfrm>
            <a:off x="7540655" y="3284983"/>
            <a:ext cx="1920366" cy="919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826E776-96CC-4ED4-1C4E-AE996C836FDC}"/>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11" name="Rectangle 10">
            <a:hlinkClick r:id="" action="ppaction://hlinkshowjump?jump=nextslide"/>
            <a:extLst>
              <a:ext uri="{FF2B5EF4-FFF2-40B4-BE49-F238E27FC236}">
                <a16:creationId xmlns:a16="http://schemas.microsoft.com/office/drawing/2014/main" id="{711E03FB-70C3-F05B-0C87-0DAF9DB2FC7C}"/>
              </a:ext>
            </a:extLst>
          </p:cNvPr>
          <p:cNvSpPr/>
          <p:nvPr/>
        </p:nvSpPr>
        <p:spPr>
          <a:xfrm>
            <a:off x="7471656" y="3159579"/>
            <a:ext cx="2101907" cy="11301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77500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244FA-150B-8C81-21E9-5B56AA0E0FD3}"/>
            </a:ext>
          </a:extLst>
        </p:cNvPr>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C232668D-5133-D66F-BEF9-8B8B76145FD4}"/>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97912C-0B44-FBAF-0140-03ADDBB6CFCB}"/>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9DD77D-BE9D-5430-8B30-56663D78E176}"/>
              </a:ext>
            </a:extLst>
          </p:cNvPr>
          <p:cNvSpPr>
            <a:spLocks noGrp="1"/>
          </p:cNvSpPr>
          <p:nvPr>
            <p:ph type="title"/>
          </p:nvPr>
        </p:nvSpPr>
        <p:spPr/>
        <p:txBody>
          <a:bodyPr/>
          <a:lstStyle/>
          <a:p>
            <a:r>
              <a:rPr lang="en-GB" dirty="0"/>
              <a:t>Performance weighted environmental sustainability</a:t>
            </a:r>
          </a:p>
        </p:txBody>
      </p:sp>
      <p:sp>
        <p:nvSpPr>
          <p:cNvPr id="4" name="TextBox 3">
            <a:extLst>
              <a:ext uri="{FF2B5EF4-FFF2-40B4-BE49-F238E27FC236}">
                <a16:creationId xmlns:a16="http://schemas.microsoft.com/office/drawing/2014/main" id="{0D9D150F-291D-A9D7-FFB8-9EE9F1E8ABCF}"/>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D7796709-3FDA-5A80-CFB4-95EAD08A6F71}"/>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8E9D9997-A353-2C22-5088-B2E756B40BEA}"/>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2756C455-B158-7BA3-83F1-FCDA4AD7BD6D}"/>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1C528710-3B55-3A34-0CD7-6C51745C9B03}"/>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2" name="Straight Connector 11">
            <a:extLst>
              <a:ext uri="{FF2B5EF4-FFF2-40B4-BE49-F238E27FC236}">
                <a16:creationId xmlns:a16="http://schemas.microsoft.com/office/drawing/2014/main" id="{E6377FB9-304D-E412-CF25-7C902FC16C0E}"/>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55E503-9A14-5F48-006A-0537AC1AAE3B}"/>
              </a:ext>
            </a:extLst>
          </p:cNvPr>
          <p:cNvSpPr/>
          <p:nvPr/>
        </p:nvSpPr>
        <p:spPr>
          <a:xfrm rot="732382">
            <a:off x="7079478" y="2969357"/>
            <a:ext cx="328996" cy="19091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95A9FAC-933E-7368-CB53-3BFDDD060824}"/>
              </a:ext>
            </a:extLst>
          </p:cNvPr>
          <p:cNvSpPr/>
          <p:nvPr/>
        </p:nvSpPr>
        <p:spPr>
          <a:xfrm>
            <a:off x="2188349" y="3013262"/>
            <a:ext cx="4834243" cy="19091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72CDFD5-1DCE-BBD1-98FC-BADE6EB29AB6}"/>
              </a:ext>
            </a:extLst>
          </p:cNvPr>
          <p:cNvSpPr/>
          <p:nvPr/>
        </p:nvSpPr>
        <p:spPr>
          <a:xfrm>
            <a:off x="7345762" y="4233672"/>
            <a:ext cx="2366572" cy="52120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5F73856-E05D-1481-A9A2-63F688913BB6}"/>
              </a:ext>
            </a:extLst>
          </p:cNvPr>
          <p:cNvSpPr txBox="1"/>
          <p:nvPr/>
        </p:nvSpPr>
        <p:spPr>
          <a:xfrm>
            <a:off x="407368" y="1717087"/>
            <a:ext cx="5328592" cy="1246495"/>
          </a:xfrm>
          <a:prstGeom prst="rect">
            <a:avLst/>
          </a:prstGeom>
          <a:solidFill>
            <a:schemeClr val="accent2">
              <a:lumMod val="20000"/>
              <a:lumOff val="80000"/>
            </a:schemeClr>
          </a:solidFill>
        </p:spPr>
        <p:txBody>
          <a:bodyPr wrap="square" rtlCol="0">
            <a:spAutoFit/>
          </a:bodyPr>
          <a:lstStyle/>
          <a:p>
            <a:pPr algn="just"/>
            <a:r>
              <a:rPr lang="en-GB" sz="1500" dirty="0"/>
              <a:t>The allocated Planetary Boundary is typically expressed as the annual impact ‘budget’ for the purpose of the product in the chosen region. For example, transport in Spain. The scope of the original absolute sustainability assessment was clothes washing in the EU.</a:t>
            </a:r>
          </a:p>
        </p:txBody>
      </p:sp>
      <p:sp>
        <p:nvSpPr>
          <p:cNvPr id="3" name="TextBox 2">
            <a:extLst>
              <a:ext uri="{FF2B5EF4-FFF2-40B4-BE49-F238E27FC236}">
                <a16:creationId xmlns:a16="http://schemas.microsoft.com/office/drawing/2014/main" id="{B5476750-66FC-90C5-0A7B-91AB629B4609}"/>
              </a:ext>
            </a:extLst>
          </p:cNvPr>
          <p:cNvSpPr txBox="1"/>
          <p:nvPr/>
        </p:nvSpPr>
        <p:spPr>
          <a:xfrm>
            <a:off x="6023991" y="1711222"/>
            <a:ext cx="5880016" cy="1246495"/>
          </a:xfrm>
          <a:prstGeom prst="rect">
            <a:avLst/>
          </a:prstGeom>
          <a:solidFill>
            <a:schemeClr val="accent2">
              <a:lumMod val="20000"/>
              <a:lumOff val="80000"/>
            </a:schemeClr>
          </a:solidFill>
        </p:spPr>
        <p:txBody>
          <a:bodyPr wrap="square" rtlCol="0">
            <a:spAutoFit/>
          </a:bodyPr>
          <a:lstStyle/>
          <a:p>
            <a:pPr algn="just"/>
            <a:r>
              <a:rPr lang="en-GB" sz="1500" dirty="0"/>
              <a:t>The size of the allocated Planetary Boundary is dependant on the size of the region within the scope of the assessment, and the relative value of the sector being investigated. Countries with smaller populations with have smaller allocations, but this is balanced by less overall consumption (demand).</a:t>
            </a:r>
          </a:p>
        </p:txBody>
      </p:sp>
      <p:sp>
        <p:nvSpPr>
          <p:cNvPr id="20" name="Rectangle: Rounded Corners 19">
            <a:hlinkClick r:id="rId4" action="ppaction://hlinksldjump"/>
            <a:extLst>
              <a:ext uri="{FF2B5EF4-FFF2-40B4-BE49-F238E27FC236}">
                <a16:creationId xmlns:a16="http://schemas.microsoft.com/office/drawing/2014/main" id="{533EE546-F537-E54B-0AB0-CA03F3FDA379}"/>
              </a:ext>
            </a:extLst>
          </p:cNvPr>
          <p:cNvSpPr/>
          <p:nvPr/>
        </p:nvSpPr>
        <p:spPr bwMode="auto">
          <a:xfrm>
            <a:off x="10488488" y="5373216"/>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Back to full equation</a:t>
            </a:r>
          </a:p>
        </p:txBody>
      </p:sp>
    </p:spTree>
    <p:custDataLst>
      <p:tags r:id="rId1"/>
    </p:custDataLst>
    <p:extLst>
      <p:ext uri="{BB962C8B-B14F-4D97-AF65-F5344CB8AC3E}">
        <p14:creationId xmlns:p14="http://schemas.microsoft.com/office/powerpoint/2010/main" val="1405492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9D9-33FD-4ADB-34A1-32A7169AE7A1}"/>
            </a:ext>
          </a:extLst>
        </p:cNvPr>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2574859F-26CF-1FA3-572B-2627A1E9245E}"/>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43B17A-BEF8-E3DD-3A73-BA39A5AAB2E5}"/>
              </a:ext>
            </a:extLst>
          </p:cNvPr>
          <p:cNvSpPr>
            <a:spLocks noGrp="1"/>
          </p:cNvSpPr>
          <p:nvPr>
            <p:ph type="title"/>
          </p:nvPr>
        </p:nvSpPr>
        <p:spPr/>
        <p:txBody>
          <a:bodyPr/>
          <a:lstStyle/>
          <a:p>
            <a:r>
              <a:rPr lang="en-GB" dirty="0"/>
              <a:t>Performance weighted environmental sustainability</a:t>
            </a:r>
          </a:p>
        </p:txBody>
      </p:sp>
      <p:sp>
        <p:nvSpPr>
          <p:cNvPr id="3" name="Text Placeholder 2">
            <a:extLst>
              <a:ext uri="{FF2B5EF4-FFF2-40B4-BE49-F238E27FC236}">
                <a16:creationId xmlns:a16="http://schemas.microsoft.com/office/drawing/2014/main" id="{5474FA28-CBAD-1703-6CF4-0E74713D7FF5}"/>
              </a:ext>
            </a:extLst>
          </p:cNvPr>
          <p:cNvSpPr>
            <a:spLocks noGrp="1"/>
          </p:cNvSpPr>
          <p:nvPr>
            <p:ph type="body" sz="quarter" idx="10"/>
          </p:nvPr>
        </p:nvSpPr>
        <p:spPr>
          <a:xfrm>
            <a:off x="357188" y="1454399"/>
            <a:ext cx="9702000" cy="1470541"/>
          </a:xfrm>
        </p:spPr>
        <p:txBody>
          <a:bodyPr/>
          <a:lstStyle/>
          <a:p>
            <a:r>
              <a:rPr lang="en-GB" dirty="0"/>
              <a:t>Life cycle assessment can be modified to describe the sustainability of products by incorporating the downscaled Planetary Boundaries.</a:t>
            </a:r>
          </a:p>
          <a:p>
            <a:r>
              <a:rPr lang="en-GB" dirty="0"/>
              <a:t>To complete the assessment, we need to include demand for the product.</a:t>
            </a:r>
          </a:p>
          <a:p>
            <a:r>
              <a:rPr lang="en-GB" b="1" dirty="0"/>
              <a:t>Click on the equation </a:t>
            </a:r>
            <a:r>
              <a:rPr lang="en-GB" dirty="0"/>
              <a:t>for more information.</a:t>
            </a:r>
          </a:p>
          <a:p>
            <a:pPr marL="0" indent="0">
              <a:buNone/>
            </a:pPr>
            <a:endParaRPr lang="en-GB" dirty="0"/>
          </a:p>
        </p:txBody>
      </p:sp>
      <p:sp>
        <p:nvSpPr>
          <p:cNvPr id="4" name="TextBox 3">
            <a:extLst>
              <a:ext uri="{FF2B5EF4-FFF2-40B4-BE49-F238E27FC236}">
                <a16:creationId xmlns:a16="http://schemas.microsoft.com/office/drawing/2014/main" id="{042C686C-E6EA-5E88-D0A9-77424E33C20B}"/>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B4F34DAF-0293-8F56-2960-5CAAB81C5C39}"/>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8567724C-DF48-922A-6F9F-2B1880682B8B}"/>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0704FB12-20F1-4BBE-461A-125CB67A8284}"/>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cxnSp>
        <p:nvCxnSpPr>
          <p:cNvPr id="10" name="Straight Connector 9">
            <a:extLst>
              <a:ext uri="{FF2B5EF4-FFF2-40B4-BE49-F238E27FC236}">
                <a16:creationId xmlns:a16="http://schemas.microsoft.com/office/drawing/2014/main" id="{E1AC47C5-9840-303B-7950-95B73DC52C38}"/>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F6299-8667-6165-298C-53A1CF932ABA}"/>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AE348896-7AB9-F339-8EF1-D372BBC89EC4}"/>
              </a:ext>
            </a:extLst>
          </p:cNvPr>
          <p:cNvSpPr/>
          <p:nvPr/>
        </p:nvSpPr>
        <p:spPr>
          <a:xfrm rot="16200000">
            <a:off x="5779910" y="4235540"/>
            <a:ext cx="428788" cy="1920367"/>
          </a:xfrm>
          <a:prstGeom prst="leftBrace">
            <a:avLst>
              <a:gd name="adj1" fmla="val 42453"/>
              <a:gd name="adj2" fmla="val 3519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2779E7EF-5632-C775-6171-3FEF60BD59A1}"/>
              </a:ext>
            </a:extLst>
          </p:cNvPr>
          <p:cNvSpPr txBox="1"/>
          <p:nvPr/>
        </p:nvSpPr>
        <p:spPr>
          <a:xfrm>
            <a:off x="3863752" y="5487682"/>
            <a:ext cx="3746538" cy="323165"/>
          </a:xfrm>
          <a:prstGeom prst="rect">
            <a:avLst/>
          </a:prstGeom>
          <a:noFill/>
        </p:spPr>
        <p:txBody>
          <a:bodyPr wrap="none" rtlCol="0">
            <a:spAutoFit/>
          </a:bodyPr>
          <a:lstStyle/>
          <a:p>
            <a:r>
              <a:rPr lang="en-GB" sz="1500" dirty="0"/>
              <a:t>Same as LCA, product-level information</a:t>
            </a:r>
          </a:p>
        </p:txBody>
      </p:sp>
      <p:sp>
        <p:nvSpPr>
          <p:cNvPr id="14" name="Left Brace 13">
            <a:extLst>
              <a:ext uri="{FF2B5EF4-FFF2-40B4-BE49-F238E27FC236}">
                <a16:creationId xmlns:a16="http://schemas.microsoft.com/office/drawing/2014/main" id="{89331316-84CA-676B-E6E3-8B8611C74841}"/>
              </a:ext>
            </a:extLst>
          </p:cNvPr>
          <p:cNvSpPr/>
          <p:nvPr/>
        </p:nvSpPr>
        <p:spPr>
          <a:xfrm rot="16200000">
            <a:off x="8217446" y="4235540"/>
            <a:ext cx="428788" cy="1920367"/>
          </a:xfrm>
          <a:prstGeom prst="leftBrace">
            <a:avLst>
              <a:gd name="adj1" fmla="val 42453"/>
              <a:gd name="adj2" fmla="val 6040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6B187033-803B-064C-184D-280CE858842E}"/>
              </a:ext>
            </a:extLst>
          </p:cNvPr>
          <p:cNvSpPr txBox="1"/>
          <p:nvPr/>
        </p:nvSpPr>
        <p:spPr>
          <a:xfrm>
            <a:off x="7599351" y="5487682"/>
            <a:ext cx="2097049" cy="323165"/>
          </a:xfrm>
          <a:prstGeom prst="rect">
            <a:avLst/>
          </a:prstGeom>
          <a:noFill/>
        </p:spPr>
        <p:txBody>
          <a:bodyPr wrap="none" rtlCol="0">
            <a:spAutoFit/>
          </a:bodyPr>
          <a:lstStyle/>
          <a:p>
            <a:r>
              <a:rPr lang="en-GB" sz="1500" dirty="0"/>
              <a:t>Regional information</a:t>
            </a:r>
          </a:p>
        </p:txBody>
      </p:sp>
      <p:sp>
        <p:nvSpPr>
          <p:cNvPr id="24" name="Isosceles Triangle 23">
            <a:extLst>
              <a:ext uri="{FF2B5EF4-FFF2-40B4-BE49-F238E27FC236}">
                <a16:creationId xmlns:a16="http://schemas.microsoft.com/office/drawing/2014/main" id="{654C923B-1EE3-D898-E2A8-A87015D736B6}"/>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a:extLst>
              <a:ext uri="{FF2B5EF4-FFF2-40B4-BE49-F238E27FC236}">
                <a16:creationId xmlns:a16="http://schemas.microsoft.com/office/drawing/2014/main" id="{13FBEE5F-8283-29DD-302D-E9783CF256A3}"/>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Hover r:id="rId4" action="ppaction://hlinksldjump"/>
            <a:extLst>
              <a:ext uri="{FF2B5EF4-FFF2-40B4-BE49-F238E27FC236}">
                <a16:creationId xmlns:a16="http://schemas.microsoft.com/office/drawing/2014/main" id="{E4973615-6744-0272-E66F-6B40164EB6D8}"/>
              </a:ext>
            </a:extLst>
          </p:cNvPr>
          <p:cNvSpPr/>
          <p:nvPr/>
        </p:nvSpPr>
        <p:spPr>
          <a:xfrm>
            <a:off x="0" y="0"/>
            <a:ext cx="12192000" cy="68535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8D6584A-EB3E-5145-FF42-CEDED76CCD26}"/>
              </a:ext>
            </a:extLst>
          </p:cNvPr>
          <p:cNvSpPr/>
          <p:nvPr/>
        </p:nvSpPr>
        <p:spPr>
          <a:xfrm>
            <a:off x="7536160" y="4405755"/>
            <a:ext cx="1920366" cy="3113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5144A56-C6EF-FED2-0999-D2F2C8F35AA8}"/>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sp>
        <p:nvSpPr>
          <p:cNvPr id="11" name="Rectangle 10">
            <a:hlinkClick r:id="" action="ppaction://hlinkshowjump?jump=nextslide"/>
            <a:extLst>
              <a:ext uri="{FF2B5EF4-FFF2-40B4-BE49-F238E27FC236}">
                <a16:creationId xmlns:a16="http://schemas.microsoft.com/office/drawing/2014/main" id="{17C4E72C-C353-74B4-71F7-B30E470369B0}"/>
              </a:ext>
            </a:extLst>
          </p:cNvPr>
          <p:cNvSpPr/>
          <p:nvPr/>
        </p:nvSpPr>
        <p:spPr>
          <a:xfrm>
            <a:off x="7471656" y="4237264"/>
            <a:ext cx="2101907" cy="6318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28807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877DC-0FA5-93EF-B8AE-F278E3D77FC4}"/>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9F95CCB-492A-4F13-B9A9-A0C2C6AD5007}"/>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7CEDF5-AD26-C2F8-6293-15AF410428B9}"/>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1BF6FDA-A9A6-B21B-B0F4-0D18AEADBB56}"/>
              </a:ext>
            </a:extLst>
          </p:cNvPr>
          <p:cNvSpPr>
            <a:spLocks noGrp="1"/>
          </p:cNvSpPr>
          <p:nvPr>
            <p:ph type="title"/>
          </p:nvPr>
        </p:nvSpPr>
        <p:spPr/>
        <p:txBody>
          <a:bodyPr/>
          <a:lstStyle/>
          <a:p>
            <a:r>
              <a:rPr lang="en-GB" dirty="0"/>
              <a:t>Performance weighted environmental sustainability</a:t>
            </a:r>
          </a:p>
        </p:txBody>
      </p:sp>
      <p:sp>
        <p:nvSpPr>
          <p:cNvPr id="4" name="TextBox 3">
            <a:extLst>
              <a:ext uri="{FF2B5EF4-FFF2-40B4-BE49-F238E27FC236}">
                <a16:creationId xmlns:a16="http://schemas.microsoft.com/office/drawing/2014/main" id="{9B7B6C58-812E-70F1-2F9D-7E3FE193379A}"/>
              </a:ext>
            </a:extLst>
          </p:cNvPr>
          <p:cNvSpPr txBox="1"/>
          <p:nvPr/>
        </p:nvSpPr>
        <p:spPr>
          <a:xfrm>
            <a:off x="2763703" y="4113978"/>
            <a:ext cx="1994457" cy="369332"/>
          </a:xfrm>
          <a:prstGeom prst="rect">
            <a:avLst/>
          </a:prstGeom>
          <a:noFill/>
        </p:spPr>
        <p:txBody>
          <a:bodyPr wrap="none" rtlCol="0">
            <a:spAutoFit/>
          </a:bodyPr>
          <a:lstStyle/>
          <a:p>
            <a:r>
              <a:rPr lang="en-GB" dirty="0"/>
              <a:t>Sustainability   = </a:t>
            </a:r>
          </a:p>
        </p:txBody>
      </p:sp>
      <p:sp>
        <p:nvSpPr>
          <p:cNvPr id="5" name="TextBox 4">
            <a:extLst>
              <a:ext uri="{FF2B5EF4-FFF2-40B4-BE49-F238E27FC236}">
                <a16:creationId xmlns:a16="http://schemas.microsoft.com/office/drawing/2014/main" id="{CBAE6406-15F4-70D1-C76D-F390AF5F74B9}"/>
              </a:ext>
            </a:extLst>
          </p:cNvPr>
          <p:cNvSpPr txBox="1"/>
          <p:nvPr/>
        </p:nvSpPr>
        <p:spPr>
          <a:xfrm>
            <a:off x="5067959" y="3537914"/>
            <a:ext cx="1778037" cy="646331"/>
          </a:xfrm>
          <a:prstGeom prst="rect">
            <a:avLst/>
          </a:prstGeom>
          <a:noFill/>
        </p:spPr>
        <p:txBody>
          <a:bodyPr wrap="square" rtlCol="0">
            <a:spAutoFit/>
          </a:bodyPr>
          <a:lstStyle/>
          <a:p>
            <a:pPr algn="ctr"/>
            <a:r>
              <a:rPr lang="en-GB" dirty="0"/>
              <a:t>Environmental impact</a:t>
            </a:r>
          </a:p>
        </p:txBody>
      </p:sp>
      <p:sp>
        <p:nvSpPr>
          <p:cNvPr id="6" name="TextBox 5">
            <a:extLst>
              <a:ext uri="{FF2B5EF4-FFF2-40B4-BE49-F238E27FC236}">
                <a16:creationId xmlns:a16="http://schemas.microsoft.com/office/drawing/2014/main" id="{5CC80218-09D4-EE75-BAD4-CD11868F07E1}"/>
              </a:ext>
            </a:extLst>
          </p:cNvPr>
          <p:cNvSpPr txBox="1"/>
          <p:nvPr/>
        </p:nvSpPr>
        <p:spPr>
          <a:xfrm>
            <a:off x="5081330" y="4379683"/>
            <a:ext cx="1802096" cy="369332"/>
          </a:xfrm>
          <a:prstGeom prst="rect">
            <a:avLst/>
          </a:prstGeom>
          <a:noFill/>
        </p:spPr>
        <p:txBody>
          <a:bodyPr wrap="none" rtlCol="0">
            <a:spAutoFit/>
          </a:bodyPr>
          <a:lstStyle/>
          <a:p>
            <a:r>
              <a:rPr lang="en-GB" dirty="0"/>
              <a:t>Functional unit</a:t>
            </a:r>
          </a:p>
        </p:txBody>
      </p:sp>
      <p:sp>
        <p:nvSpPr>
          <p:cNvPr id="7" name="TextBox 6">
            <a:extLst>
              <a:ext uri="{FF2B5EF4-FFF2-40B4-BE49-F238E27FC236}">
                <a16:creationId xmlns:a16="http://schemas.microsoft.com/office/drawing/2014/main" id="{5D687231-7304-72EA-D5F3-4A747372A3AD}"/>
              </a:ext>
            </a:extLst>
          </p:cNvPr>
          <p:cNvSpPr txBox="1"/>
          <p:nvPr/>
        </p:nvSpPr>
        <p:spPr>
          <a:xfrm>
            <a:off x="7660247" y="3262656"/>
            <a:ext cx="1584176" cy="923330"/>
          </a:xfrm>
          <a:prstGeom prst="rect">
            <a:avLst/>
          </a:prstGeom>
          <a:noFill/>
        </p:spPr>
        <p:txBody>
          <a:bodyPr wrap="square" rtlCol="0">
            <a:spAutoFit/>
          </a:bodyPr>
          <a:lstStyle/>
          <a:p>
            <a:pPr algn="ctr"/>
            <a:r>
              <a:rPr lang="en-GB" dirty="0"/>
              <a:t>Allocated Planetary Boundary</a:t>
            </a:r>
          </a:p>
        </p:txBody>
      </p:sp>
      <p:sp>
        <p:nvSpPr>
          <p:cNvPr id="8" name="TextBox 7">
            <a:extLst>
              <a:ext uri="{FF2B5EF4-FFF2-40B4-BE49-F238E27FC236}">
                <a16:creationId xmlns:a16="http://schemas.microsoft.com/office/drawing/2014/main" id="{22443587-9321-8132-25BB-CD9D398DBB75}"/>
              </a:ext>
            </a:extLst>
          </p:cNvPr>
          <p:cNvSpPr txBox="1"/>
          <p:nvPr/>
        </p:nvSpPr>
        <p:spPr>
          <a:xfrm>
            <a:off x="7660247" y="4379683"/>
            <a:ext cx="1584176" cy="369332"/>
          </a:xfrm>
          <a:prstGeom prst="rect">
            <a:avLst/>
          </a:prstGeom>
          <a:noFill/>
        </p:spPr>
        <p:txBody>
          <a:bodyPr wrap="square" rtlCol="0">
            <a:spAutoFit/>
          </a:bodyPr>
          <a:lstStyle/>
          <a:p>
            <a:pPr algn="ctr"/>
            <a:r>
              <a:rPr lang="en-GB" dirty="0"/>
              <a:t>Demand</a:t>
            </a:r>
          </a:p>
        </p:txBody>
      </p:sp>
      <p:cxnSp>
        <p:nvCxnSpPr>
          <p:cNvPr id="12" name="Straight Connector 11">
            <a:extLst>
              <a:ext uri="{FF2B5EF4-FFF2-40B4-BE49-F238E27FC236}">
                <a16:creationId xmlns:a16="http://schemas.microsoft.com/office/drawing/2014/main" id="{267FA2F4-3F8F-01AC-4BC6-A8E71002E52D}"/>
              </a:ext>
            </a:extLst>
          </p:cNvPr>
          <p:cNvCxnSpPr>
            <a:cxnSpLocks/>
          </p:cNvCxnSpPr>
          <p:nvPr/>
        </p:nvCxnSpPr>
        <p:spPr>
          <a:xfrm flipV="1">
            <a:off x="7084183" y="3068960"/>
            <a:ext cx="422061" cy="17650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2B84094-A77D-E068-0EE3-EA947F48C97E}"/>
              </a:ext>
            </a:extLst>
          </p:cNvPr>
          <p:cNvSpPr/>
          <p:nvPr/>
        </p:nvSpPr>
        <p:spPr>
          <a:xfrm rot="732382">
            <a:off x="7079478" y="2969357"/>
            <a:ext cx="328996" cy="19091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374DB2A-01CF-CB6C-DF7D-8EB52D832401}"/>
              </a:ext>
            </a:extLst>
          </p:cNvPr>
          <p:cNvSpPr/>
          <p:nvPr/>
        </p:nvSpPr>
        <p:spPr>
          <a:xfrm>
            <a:off x="2188349" y="3013262"/>
            <a:ext cx="4834243" cy="19091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60A5CBF-06FF-02D8-FBD3-6086870B7F49}"/>
              </a:ext>
            </a:extLst>
          </p:cNvPr>
          <p:cNvSpPr/>
          <p:nvPr/>
        </p:nvSpPr>
        <p:spPr>
          <a:xfrm>
            <a:off x="7484081" y="3292663"/>
            <a:ext cx="1993601" cy="1087019"/>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DCFD782-1009-3F56-94CF-5CCE8B7DBB21}"/>
              </a:ext>
            </a:extLst>
          </p:cNvPr>
          <p:cNvSpPr txBox="1"/>
          <p:nvPr/>
        </p:nvSpPr>
        <p:spPr>
          <a:xfrm>
            <a:off x="1415480" y="1915239"/>
            <a:ext cx="4320481" cy="784830"/>
          </a:xfrm>
          <a:prstGeom prst="rect">
            <a:avLst/>
          </a:prstGeom>
          <a:solidFill>
            <a:schemeClr val="accent2">
              <a:lumMod val="20000"/>
              <a:lumOff val="80000"/>
            </a:schemeClr>
          </a:solidFill>
        </p:spPr>
        <p:txBody>
          <a:bodyPr wrap="square" rtlCol="0">
            <a:spAutoFit/>
          </a:bodyPr>
          <a:lstStyle/>
          <a:p>
            <a:pPr algn="just"/>
            <a:r>
              <a:rPr lang="en-GB" sz="1500" dirty="0"/>
              <a:t>By including demand, we contextualize the Planetary Boundary allocation. This mirrors the Life Cycle Assessment approach.</a:t>
            </a:r>
          </a:p>
        </p:txBody>
      </p:sp>
      <p:sp>
        <p:nvSpPr>
          <p:cNvPr id="20" name="TextBox 19">
            <a:extLst>
              <a:ext uri="{FF2B5EF4-FFF2-40B4-BE49-F238E27FC236}">
                <a16:creationId xmlns:a16="http://schemas.microsoft.com/office/drawing/2014/main" id="{223090BA-4A2C-6A2E-FBB1-24CA32681385}"/>
              </a:ext>
            </a:extLst>
          </p:cNvPr>
          <p:cNvSpPr txBox="1"/>
          <p:nvPr/>
        </p:nvSpPr>
        <p:spPr>
          <a:xfrm>
            <a:off x="6572669" y="1909000"/>
            <a:ext cx="3816424" cy="784830"/>
          </a:xfrm>
          <a:prstGeom prst="rect">
            <a:avLst/>
          </a:prstGeom>
          <a:solidFill>
            <a:schemeClr val="accent2">
              <a:lumMod val="20000"/>
              <a:lumOff val="80000"/>
            </a:schemeClr>
          </a:solidFill>
        </p:spPr>
        <p:txBody>
          <a:bodyPr wrap="square" rtlCol="0">
            <a:spAutoFit/>
          </a:bodyPr>
          <a:lstStyle/>
          <a:p>
            <a:pPr algn="just"/>
            <a:r>
              <a:rPr lang="en-GB" sz="1500" dirty="0"/>
              <a:t>Demand is calculated on an annual basis for the entire population within the allocated Planetary Boundary.</a:t>
            </a:r>
          </a:p>
        </p:txBody>
      </p:sp>
      <p:sp>
        <p:nvSpPr>
          <p:cNvPr id="18" name="Rectangle: Rounded Corners 17">
            <a:hlinkClick r:id="rId4" action="ppaction://hlinksldjump"/>
            <a:extLst>
              <a:ext uri="{FF2B5EF4-FFF2-40B4-BE49-F238E27FC236}">
                <a16:creationId xmlns:a16="http://schemas.microsoft.com/office/drawing/2014/main" id="{86640D1B-95F9-31E4-510B-5381110773B2}"/>
              </a:ext>
            </a:extLst>
          </p:cNvPr>
          <p:cNvSpPr/>
          <p:nvPr/>
        </p:nvSpPr>
        <p:spPr bwMode="auto">
          <a:xfrm>
            <a:off x="10488488" y="5373216"/>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Back to full equation</a:t>
            </a:r>
          </a:p>
        </p:txBody>
      </p:sp>
    </p:spTree>
    <p:custDataLst>
      <p:tags r:id="rId1"/>
    </p:custDataLst>
    <p:extLst>
      <p:ext uri="{BB962C8B-B14F-4D97-AF65-F5344CB8AC3E}">
        <p14:creationId xmlns:p14="http://schemas.microsoft.com/office/powerpoint/2010/main" val="1766705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864D-60AE-189B-FACD-CB2FF480504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2DAAFE2-7D9A-0B94-8F4D-BB517F89661E}"/>
              </a:ext>
            </a:extLst>
          </p:cNvPr>
          <p:cNvSpPr txBox="1"/>
          <p:nvPr/>
        </p:nvSpPr>
        <p:spPr>
          <a:xfrm>
            <a:off x="2763703" y="4113978"/>
            <a:ext cx="8029762" cy="369332"/>
          </a:xfrm>
          <a:prstGeom prst="rect">
            <a:avLst/>
          </a:prstGeom>
          <a:noFill/>
        </p:spPr>
        <p:txBody>
          <a:bodyPr wrap="none" rtlCol="0">
            <a:spAutoFit/>
          </a:bodyPr>
          <a:lstStyle/>
          <a:p>
            <a:r>
              <a:rPr lang="en-GB" dirty="0"/>
              <a:t>Sustainability   =                                                                                        =   </a:t>
            </a:r>
            <a:r>
              <a:rPr lang="en-GB" b="1" dirty="0"/>
              <a:t>317% </a:t>
            </a:r>
          </a:p>
        </p:txBody>
      </p:sp>
      <p:sp>
        <p:nvSpPr>
          <p:cNvPr id="2" name="Title 1">
            <a:extLst>
              <a:ext uri="{FF2B5EF4-FFF2-40B4-BE49-F238E27FC236}">
                <a16:creationId xmlns:a16="http://schemas.microsoft.com/office/drawing/2014/main" id="{7A046382-22D4-B6B6-E42F-2407E6B7318C}"/>
              </a:ext>
            </a:extLst>
          </p:cNvPr>
          <p:cNvSpPr>
            <a:spLocks noGrp="1"/>
          </p:cNvSpPr>
          <p:nvPr>
            <p:ph type="title"/>
          </p:nvPr>
        </p:nvSpPr>
        <p:spPr/>
        <p:txBody>
          <a:bodyPr/>
          <a:lstStyle/>
          <a:p>
            <a:r>
              <a:rPr lang="en-GB" dirty="0"/>
              <a:t>Performance weighted environmental sustainability: Medicine case study</a:t>
            </a:r>
          </a:p>
        </p:txBody>
      </p:sp>
      <p:sp>
        <p:nvSpPr>
          <p:cNvPr id="3" name="Text Placeholder 2">
            <a:extLst>
              <a:ext uri="{FF2B5EF4-FFF2-40B4-BE49-F238E27FC236}">
                <a16:creationId xmlns:a16="http://schemas.microsoft.com/office/drawing/2014/main" id="{58C88930-2D04-ABE0-B975-D9F67BB2E333}"/>
              </a:ext>
            </a:extLst>
          </p:cNvPr>
          <p:cNvSpPr>
            <a:spLocks noGrp="1"/>
          </p:cNvSpPr>
          <p:nvPr>
            <p:ph type="body" sz="quarter" idx="10"/>
          </p:nvPr>
        </p:nvSpPr>
        <p:spPr>
          <a:xfrm>
            <a:off x="357187" y="1742432"/>
            <a:ext cx="5450781" cy="1974600"/>
          </a:xfrm>
        </p:spPr>
        <p:txBody>
          <a:bodyPr/>
          <a:lstStyle/>
          <a:p>
            <a:pPr algn="just"/>
            <a:r>
              <a:rPr lang="en-GB" i="1" dirty="0"/>
              <a:t>Analysis of paracetamol (acetaminophen) for the French analgesic market.</a:t>
            </a:r>
          </a:p>
          <a:p>
            <a:pPr algn="just"/>
            <a:r>
              <a:rPr lang="en-GB" i="1" dirty="0"/>
              <a:t>Demand is high even considering France is the second largest country in the EU by population.</a:t>
            </a:r>
          </a:p>
          <a:p>
            <a:pPr algn="just"/>
            <a:r>
              <a:rPr lang="en-GB" i="1" dirty="0"/>
              <a:t>100% and lower is sustainable.</a:t>
            </a:r>
          </a:p>
        </p:txBody>
      </p:sp>
      <p:sp>
        <p:nvSpPr>
          <p:cNvPr id="15" name="Isosceles Triangle 14">
            <a:hlinkClick r:id="rId4" action="ppaction://hlinksldjump"/>
            <a:extLst>
              <a:ext uri="{FF2B5EF4-FFF2-40B4-BE49-F238E27FC236}">
                <a16:creationId xmlns:a16="http://schemas.microsoft.com/office/drawing/2014/main" id="{4026496B-5DE0-2390-62A0-D271C0E133CD}"/>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hlinkClick r:id="rId5" action="ppaction://hlinksldjump"/>
            <a:extLst>
              <a:ext uri="{FF2B5EF4-FFF2-40B4-BE49-F238E27FC236}">
                <a16:creationId xmlns:a16="http://schemas.microsoft.com/office/drawing/2014/main" id="{17BA526E-1752-9EF6-28C0-60A04F5D81DB}"/>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C5C93F69-3893-175C-B243-6B90528996F9}"/>
              </a:ext>
            </a:extLst>
          </p:cNvPr>
          <p:cNvSpPr txBox="1"/>
          <p:nvPr/>
        </p:nvSpPr>
        <p:spPr>
          <a:xfrm>
            <a:off x="5074645" y="3331112"/>
            <a:ext cx="1778037" cy="923330"/>
          </a:xfrm>
          <a:prstGeom prst="rect">
            <a:avLst/>
          </a:prstGeom>
          <a:noFill/>
        </p:spPr>
        <p:txBody>
          <a:bodyPr wrap="square" rtlCol="0">
            <a:spAutoFit/>
          </a:bodyPr>
          <a:lstStyle/>
          <a:p>
            <a:pPr algn="ctr"/>
            <a:r>
              <a:rPr lang="en-GB" dirty="0"/>
              <a:t>Environmental impact =</a:t>
            </a:r>
          </a:p>
          <a:p>
            <a:pPr algn="ctr"/>
            <a:r>
              <a:rPr lang="en-GB" b="1" dirty="0"/>
              <a:t>0.145 kg CO</a:t>
            </a:r>
            <a:r>
              <a:rPr lang="en-GB" b="1" baseline="-25000" dirty="0"/>
              <a:t>2</a:t>
            </a:r>
          </a:p>
        </p:txBody>
      </p:sp>
      <p:sp>
        <p:nvSpPr>
          <p:cNvPr id="14" name="TextBox 13">
            <a:extLst>
              <a:ext uri="{FF2B5EF4-FFF2-40B4-BE49-F238E27FC236}">
                <a16:creationId xmlns:a16="http://schemas.microsoft.com/office/drawing/2014/main" id="{55B61603-6B33-1640-D7AC-89732567AB7E}"/>
              </a:ext>
            </a:extLst>
          </p:cNvPr>
          <p:cNvSpPr txBox="1"/>
          <p:nvPr/>
        </p:nvSpPr>
        <p:spPr>
          <a:xfrm>
            <a:off x="5081331" y="4379683"/>
            <a:ext cx="1764666" cy="1477328"/>
          </a:xfrm>
          <a:prstGeom prst="rect">
            <a:avLst/>
          </a:prstGeom>
          <a:noFill/>
        </p:spPr>
        <p:txBody>
          <a:bodyPr wrap="square" rtlCol="0">
            <a:spAutoFit/>
          </a:bodyPr>
          <a:lstStyle/>
          <a:p>
            <a:pPr algn="ctr"/>
            <a:r>
              <a:rPr lang="en-GB" dirty="0"/>
              <a:t>Functional unit =</a:t>
            </a:r>
          </a:p>
          <a:p>
            <a:pPr algn="ctr"/>
            <a:r>
              <a:rPr lang="en-GB" b="1" dirty="0"/>
              <a:t>1 daily defined dose (DDD)</a:t>
            </a:r>
          </a:p>
        </p:txBody>
      </p:sp>
      <p:sp>
        <p:nvSpPr>
          <p:cNvPr id="17" name="TextBox 16">
            <a:extLst>
              <a:ext uri="{FF2B5EF4-FFF2-40B4-BE49-F238E27FC236}">
                <a16:creationId xmlns:a16="http://schemas.microsoft.com/office/drawing/2014/main" id="{73BE06B5-9CD9-83C9-117D-DD46008F1AB6}"/>
              </a:ext>
            </a:extLst>
          </p:cNvPr>
          <p:cNvSpPr txBox="1"/>
          <p:nvPr/>
        </p:nvSpPr>
        <p:spPr>
          <a:xfrm>
            <a:off x="7660247" y="2492896"/>
            <a:ext cx="1584176" cy="1754326"/>
          </a:xfrm>
          <a:prstGeom prst="rect">
            <a:avLst/>
          </a:prstGeom>
          <a:noFill/>
        </p:spPr>
        <p:txBody>
          <a:bodyPr wrap="square" rtlCol="0">
            <a:spAutoFit/>
          </a:bodyPr>
          <a:lstStyle/>
          <a:p>
            <a:pPr algn="ctr"/>
            <a:r>
              <a:rPr lang="en-GB" dirty="0"/>
              <a:t>Allocated Planetary Boundary = </a:t>
            </a:r>
            <a:r>
              <a:rPr lang="en-GB" b="1" dirty="0"/>
              <a:t>106 million kg CO</a:t>
            </a:r>
            <a:r>
              <a:rPr lang="en-GB" b="1" baseline="-25000" dirty="0"/>
              <a:t>2</a:t>
            </a:r>
            <a:r>
              <a:rPr lang="en-GB" b="1" dirty="0"/>
              <a:t> per year</a:t>
            </a:r>
          </a:p>
        </p:txBody>
      </p:sp>
      <p:sp>
        <p:nvSpPr>
          <p:cNvPr id="18" name="TextBox 17">
            <a:extLst>
              <a:ext uri="{FF2B5EF4-FFF2-40B4-BE49-F238E27FC236}">
                <a16:creationId xmlns:a16="http://schemas.microsoft.com/office/drawing/2014/main" id="{1910C343-277B-E77E-1221-1133412059D8}"/>
              </a:ext>
            </a:extLst>
          </p:cNvPr>
          <p:cNvSpPr txBox="1"/>
          <p:nvPr/>
        </p:nvSpPr>
        <p:spPr>
          <a:xfrm>
            <a:off x="7660247" y="4379683"/>
            <a:ext cx="1584176" cy="1200329"/>
          </a:xfrm>
          <a:prstGeom prst="rect">
            <a:avLst/>
          </a:prstGeom>
          <a:noFill/>
        </p:spPr>
        <p:txBody>
          <a:bodyPr wrap="square" rtlCol="0">
            <a:spAutoFit/>
          </a:bodyPr>
          <a:lstStyle/>
          <a:p>
            <a:pPr algn="ctr"/>
            <a:r>
              <a:rPr lang="en-GB" dirty="0"/>
              <a:t>Demand = </a:t>
            </a:r>
            <a:r>
              <a:rPr lang="en-GB" b="1" dirty="0"/>
              <a:t>2310 million DDD per year</a:t>
            </a:r>
          </a:p>
        </p:txBody>
      </p:sp>
      <p:cxnSp>
        <p:nvCxnSpPr>
          <p:cNvPr id="25" name="Straight Connector 24">
            <a:extLst>
              <a:ext uri="{FF2B5EF4-FFF2-40B4-BE49-F238E27FC236}">
                <a16:creationId xmlns:a16="http://schemas.microsoft.com/office/drawing/2014/main" id="{8EB8DE68-F723-3938-82C4-83EF51259C0C}"/>
              </a:ext>
            </a:extLst>
          </p:cNvPr>
          <p:cNvCxnSpPr>
            <a:cxnSpLocks noChangeAspect="1"/>
          </p:cNvCxnSpPr>
          <p:nvPr/>
        </p:nvCxnSpPr>
        <p:spPr>
          <a:xfrm flipV="1">
            <a:off x="6816080" y="2493280"/>
            <a:ext cx="826375" cy="34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9DD4988B-7A0C-BED8-9808-32D3020B601A}"/>
              </a:ext>
            </a:extLst>
          </p:cNvPr>
          <p:cNvSpPr/>
          <p:nvPr/>
        </p:nvSpPr>
        <p:spPr bwMode="auto">
          <a:xfrm>
            <a:off x="376870" y="3569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France</a:t>
            </a:r>
          </a:p>
        </p:txBody>
      </p:sp>
      <p:sp>
        <p:nvSpPr>
          <p:cNvPr id="8" name="Rectangle 7">
            <a:extLst>
              <a:ext uri="{FF2B5EF4-FFF2-40B4-BE49-F238E27FC236}">
                <a16:creationId xmlns:a16="http://schemas.microsoft.com/office/drawing/2014/main" id="{0B4A05D9-228B-0694-AC67-866C6698A1DE}"/>
              </a:ext>
            </a:extLst>
          </p:cNvPr>
          <p:cNvSpPr/>
          <p:nvPr/>
        </p:nvSpPr>
        <p:spPr>
          <a:xfrm>
            <a:off x="173682" y="3489912"/>
            <a:ext cx="1673846" cy="731176"/>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hlinkClick r:id="rId6" action="ppaction://hlinksldjump"/>
            <a:extLst>
              <a:ext uri="{FF2B5EF4-FFF2-40B4-BE49-F238E27FC236}">
                <a16:creationId xmlns:a16="http://schemas.microsoft.com/office/drawing/2014/main" id="{F0BDEB68-E67D-8248-C08D-D6A9EFDDCCEC}"/>
              </a:ext>
            </a:extLst>
          </p:cNvPr>
          <p:cNvSpPr/>
          <p:nvPr/>
        </p:nvSpPr>
        <p:spPr bwMode="auto">
          <a:xfrm>
            <a:off x="376869" y="4217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Low impact (France)</a:t>
            </a:r>
          </a:p>
        </p:txBody>
      </p:sp>
      <p:sp>
        <p:nvSpPr>
          <p:cNvPr id="6" name="Rectangle: Rounded Corners 5">
            <a:hlinkClick r:id="rId7" action="ppaction://hlinksldjump"/>
            <a:extLst>
              <a:ext uri="{FF2B5EF4-FFF2-40B4-BE49-F238E27FC236}">
                <a16:creationId xmlns:a16="http://schemas.microsoft.com/office/drawing/2014/main" id="{9A1FCB42-D759-F4FE-E9F7-DC1584088A79}"/>
              </a:ext>
            </a:extLst>
          </p:cNvPr>
          <p:cNvSpPr/>
          <p:nvPr/>
        </p:nvSpPr>
        <p:spPr bwMode="auto">
          <a:xfrm>
            <a:off x="376869" y="5513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Denmark</a:t>
            </a:r>
          </a:p>
        </p:txBody>
      </p:sp>
      <p:sp>
        <p:nvSpPr>
          <p:cNvPr id="7" name="Rectangle: Rounded Corners 6">
            <a:hlinkClick r:id="rId8" action="ppaction://hlinksldjump"/>
            <a:extLst>
              <a:ext uri="{FF2B5EF4-FFF2-40B4-BE49-F238E27FC236}">
                <a16:creationId xmlns:a16="http://schemas.microsoft.com/office/drawing/2014/main" id="{F423A45E-CF7F-4F3E-50D3-FF471158818D}"/>
              </a:ext>
            </a:extLst>
          </p:cNvPr>
          <p:cNvSpPr/>
          <p:nvPr/>
        </p:nvSpPr>
        <p:spPr bwMode="auto">
          <a:xfrm>
            <a:off x="376870" y="4865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Czechia</a:t>
            </a:r>
          </a:p>
        </p:txBody>
      </p:sp>
      <p:sp>
        <p:nvSpPr>
          <p:cNvPr id="10" name="Oval 9">
            <a:extLst>
              <a:ext uri="{FF2B5EF4-FFF2-40B4-BE49-F238E27FC236}">
                <a16:creationId xmlns:a16="http://schemas.microsoft.com/office/drawing/2014/main" id="{4D66F62D-27C7-4568-FEDD-11301A4DF0EA}"/>
              </a:ext>
            </a:extLst>
          </p:cNvPr>
          <p:cNvSpPr/>
          <p:nvPr/>
        </p:nvSpPr>
        <p:spPr>
          <a:xfrm>
            <a:off x="11166860" y="5195871"/>
            <a:ext cx="825417" cy="8254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BF5C098-EB8B-BAAE-FCFF-99503DBA7A3F}"/>
              </a:ext>
            </a:extLst>
          </p:cNvPr>
          <p:cNvSpPr/>
          <p:nvPr/>
        </p:nvSpPr>
        <p:spPr>
          <a:xfrm>
            <a:off x="11370424" y="1340772"/>
            <a:ext cx="414540" cy="4157170"/>
          </a:xfrm>
          <a:prstGeom prst="roundRect">
            <a:avLst>
              <a:gd name="adj" fmla="val 4418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1FF032F4-62DD-4010-E13A-8D3AC760AF10}"/>
              </a:ext>
            </a:extLst>
          </p:cNvPr>
          <p:cNvCxnSpPr/>
          <p:nvPr/>
        </p:nvCxnSpPr>
        <p:spPr>
          <a:xfrm>
            <a:off x="11746800" y="2689486"/>
            <a:ext cx="0" cy="2592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Arc 20">
            <a:extLst>
              <a:ext uri="{FF2B5EF4-FFF2-40B4-BE49-F238E27FC236}">
                <a16:creationId xmlns:a16="http://schemas.microsoft.com/office/drawing/2014/main" id="{0E0A7EF9-DDA0-19BC-8B15-D30497C606F8}"/>
              </a:ext>
            </a:extLst>
          </p:cNvPr>
          <p:cNvSpPr>
            <a:spLocks/>
          </p:cNvSpPr>
          <p:nvPr/>
        </p:nvSpPr>
        <p:spPr>
          <a:xfrm>
            <a:off x="11208568" y="5245998"/>
            <a:ext cx="739188" cy="738000"/>
          </a:xfrm>
          <a:prstGeom prst="arc">
            <a:avLst>
              <a:gd name="adj1" fmla="val 17995592"/>
              <a:gd name="adj2" fmla="val 353256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A0A84DD8-AE04-EAC5-3C84-A31B40094FC7}"/>
              </a:ext>
            </a:extLst>
          </p:cNvPr>
          <p:cNvSpPr/>
          <p:nvPr/>
        </p:nvSpPr>
        <p:spPr>
          <a:xfrm>
            <a:off x="11430733" y="3861048"/>
            <a:ext cx="288080" cy="1892708"/>
          </a:xfrm>
          <a:prstGeom prst="roundRect">
            <a:avLst>
              <a:gd name="adj" fmla="val 50000"/>
            </a:avLst>
          </a:prstGeom>
          <a:gradFill>
            <a:gsLst>
              <a:gs pos="72000">
                <a:schemeClr val="accent1"/>
              </a:gs>
              <a:gs pos="46000">
                <a:srgbClr val="D07AA3"/>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12B555F-D7F2-987F-9DDF-3DBE20A0D078}"/>
              </a:ext>
            </a:extLst>
          </p:cNvPr>
          <p:cNvSpPr txBox="1"/>
          <p:nvPr/>
        </p:nvSpPr>
        <p:spPr>
          <a:xfrm>
            <a:off x="10756800" y="1632778"/>
            <a:ext cx="660758" cy="323165"/>
          </a:xfrm>
          <a:prstGeom prst="rect">
            <a:avLst/>
          </a:prstGeom>
          <a:noFill/>
        </p:spPr>
        <p:txBody>
          <a:bodyPr wrap="none" rtlCol="0">
            <a:spAutoFit/>
          </a:bodyPr>
          <a:lstStyle/>
          <a:p>
            <a:r>
              <a:rPr lang="en-GB" sz="1500" dirty="0"/>
              <a:t>700%</a:t>
            </a:r>
            <a:endParaRPr lang="en-GB" sz="1500" b="1" dirty="0"/>
          </a:p>
        </p:txBody>
      </p:sp>
      <p:sp>
        <p:nvSpPr>
          <p:cNvPr id="28" name="TextBox 27">
            <a:extLst>
              <a:ext uri="{FF2B5EF4-FFF2-40B4-BE49-F238E27FC236}">
                <a16:creationId xmlns:a16="http://schemas.microsoft.com/office/drawing/2014/main" id="{E43CAA5F-67B1-D5FA-0BF0-0BA5383B6CBA}"/>
              </a:ext>
            </a:extLst>
          </p:cNvPr>
          <p:cNvSpPr txBox="1"/>
          <p:nvPr/>
        </p:nvSpPr>
        <p:spPr>
          <a:xfrm>
            <a:off x="10756800" y="4869160"/>
            <a:ext cx="669661" cy="323165"/>
          </a:xfrm>
          <a:prstGeom prst="rect">
            <a:avLst/>
          </a:prstGeom>
          <a:noFill/>
        </p:spPr>
        <p:txBody>
          <a:bodyPr wrap="square" rtlCol="0">
            <a:spAutoFit/>
          </a:bodyPr>
          <a:lstStyle/>
          <a:p>
            <a:r>
              <a:rPr lang="en-GB" sz="1500" dirty="0"/>
              <a:t>100%</a:t>
            </a:r>
            <a:endParaRPr lang="en-GB" sz="1500" b="1" dirty="0"/>
          </a:p>
        </p:txBody>
      </p:sp>
      <p:cxnSp>
        <p:nvCxnSpPr>
          <p:cNvPr id="29" name="Straight Connector 28">
            <a:extLst>
              <a:ext uri="{FF2B5EF4-FFF2-40B4-BE49-F238E27FC236}">
                <a16:creationId xmlns:a16="http://schemas.microsoft.com/office/drawing/2014/main" id="{4F696A35-2425-67E1-CC43-4D47CBF10619}"/>
              </a:ext>
            </a:extLst>
          </p:cNvPr>
          <p:cNvCxnSpPr/>
          <p:nvPr/>
        </p:nvCxnSpPr>
        <p:spPr>
          <a:xfrm>
            <a:off x="11372400" y="507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89917D-C0A6-78DD-6C6A-61037A91D87E}"/>
              </a:ext>
            </a:extLst>
          </p:cNvPr>
          <p:cNvCxnSpPr/>
          <p:nvPr/>
        </p:nvCxnSpPr>
        <p:spPr>
          <a:xfrm>
            <a:off x="11372400" y="237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738900-32DF-052C-C59D-9CDD1FAD7A22}"/>
              </a:ext>
            </a:extLst>
          </p:cNvPr>
          <p:cNvCxnSpPr/>
          <p:nvPr/>
        </p:nvCxnSpPr>
        <p:spPr>
          <a:xfrm>
            <a:off x="11372400" y="399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07DBCD-779C-90C3-9AD6-EDFBAE083B81}"/>
              </a:ext>
            </a:extLst>
          </p:cNvPr>
          <p:cNvCxnSpPr/>
          <p:nvPr/>
        </p:nvCxnSpPr>
        <p:spPr>
          <a:xfrm>
            <a:off x="11372400" y="453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12B2FA-B8DD-8E05-235F-03696300989A}"/>
              </a:ext>
            </a:extLst>
          </p:cNvPr>
          <p:cNvCxnSpPr/>
          <p:nvPr/>
        </p:nvCxnSpPr>
        <p:spPr>
          <a:xfrm>
            <a:off x="11372400" y="183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C265A5D-B099-BF5C-CCA3-418C492A7AE2}"/>
              </a:ext>
            </a:extLst>
          </p:cNvPr>
          <p:cNvCxnSpPr/>
          <p:nvPr/>
        </p:nvCxnSpPr>
        <p:spPr>
          <a:xfrm>
            <a:off x="11372400" y="345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4FAEFFF-1F70-CCC2-5D12-15F9D8994BCF}"/>
              </a:ext>
            </a:extLst>
          </p:cNvPr>
          <p:cNvCxnSpPr/>
          <p:nvPr/>
        </p:nvCxnSpPr>
        <p:spPr>
          <a:xfrm>
            <a:off x="11370424" y="291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F909411-9D40-91DB-AAC1-9CC4B56F16C2}"/>
              </a:ext>
            </a:extLst>
          </p:cNvPr>
          <p:cNvSpPr txBox="1"/>
          <p:nvPr/>
        </p:nvSpPr>
        <p:spPr>
          <a:xfrm>
            <a:off x="10756800" y="2207209"/>
            <a:ext cx="660758" cy="323165"/>
          </a:xfrm>
          <a:prstGeom prst="rect">
            <a:avLst/>
          </a:prstGeom>
          <a:noFill/>
        </p:spPr>
        <p:txBody>
          <a:bodyPr wrap="none" rtlCol="0">
            <a:spAutoFit/>
          </a:bodyPr>
          <a:lstStyle/>
          <a:p>
            <a:r>
              <a:rPr lang="en-GB" sz="1500" dirty="0"/>
              <a:t>600%</a:t>
            </a:r>
            <a:endParaRPr lang="en-GB" sz="1500" b="1" dirty="0"/>
          </a:p>
        </p:txBody>
      </p:sp>
      <p:sp>
        <p:nvSpPr>
          <p:cNvPr id="37" name="TextBox 36">
            <a:extLst>
              <a:ext uri="{FF2B5EF4-FFF2-40B4-BE49-F238E27FC236}">
                <a16:creationId xmlns:a16="http://schemas.microsoft.com/office/drawing/2014/main" id="{B0156137-7F0E-5E32-3011-256ED216E3F3}"/>
              </a:ext>
            </a:extLst>
          </p:cNvPr>
          <p:cNvSpPr txBox="1"/>
          <p:nvPr/>
        </p:nvSpPr>
        <p:spPr>
          <a:xfrm>
            <a:off x="10756800" y="2748419"/>
            <a:ext cx="660758" cy="323165"/>
          </a:xfrm>
          <a:prstGeom prst="rect">
            <a:avLst/>
          </a:prstGeom>
          <a:noFill/>
        </p:spPr>
        <p:txBody>
          <a:bodyPr wrap="none" rtlCol="0">
            <a:spAutoFit/>
          </a:bodyPr>
          <a:lstStyle/>
          <a:p>
            <a:r>
              <a:rPr lang="en-GB" sz="1500" dirty="0"/>
              <a:t>500%</a:t>
            </a:r>
            <a:endParaRPr lang="en-GB" sz="1500" b="1" dirty="0"/>
          </a:p>
        </p:txBody>
      </p:sp>
      <p:sp>
        <p:nvSpPr>
          <p:cNvPr id="38" name="TextBox 37">
            <a:extLst>
              <a:ext uri="{FF2B5EF4-FFF2-40B4-BE49-F238E27FC236}">
                <a16:creationId xmlns:a16="http://schemas.microsoft.com/office/drawing/2014/main" id="{4DF97F50-4964-F22C-615D-C6D9F3F33B42}"/>
              </a:ext>
            </a:extLst>
          </p:cNvPr>
          <p:cNvSpPr txBox="1"/>
          <p:nvPr/>
        </p:nvSpPr>
        <p:spPr>
          <a:xfrm>
            <a:off x="10756800" y="3226540"/>
            <a:ext cx="660758" cy="323165"/>
          </a:xfrm>
          <a:prstGeom prst="rect">
            <a:avLst/>
          </a:prstGeom>
          <a:noFill/>
        </p:spPr>
        <p:txBody>
          <a:bodyPr wrap="none" rtlCol="0">
            <a:spAutoFit/>
          </a:bodyPr>
          <a:lstStyle/>
          <a:p>
            <a:r>
              <a:rPr lang="en-GB" sz="1500" dirty="0"/>
              <a:t>400%</a:t>
            </a:r>
            <a:endParaRPr lang="en-GB" sz="1500" b="1" dirty="0"/>
          </a:p>
        </p:txBody>
      </p:sp>
      <p:sp>
        <p:nvSpPr>
          <p:cNvPr id="39" name="TextBox 38">
            <a:extLst>
              <a:ext uri="{FF2B5EF4-FFF2-40B4-BE49-F238E27FC236}">
                <a16:creationId xmlns:a16="http://schemas.microsoft.com/office/drawing/2014/main" id="{C893C47F-5674-8E2A-9CD6-A2A22EF6485E}"/>
              </a:ext>
            </a:extLst>
          </p:cNvPr>
          <p:cNvSpPr txBox="1"/>
          <p:nvPr/>
        </p:nvSpPr>
        <p:spPr>
          <a:xfrm>
            <a:off x="10756800" y="3738840"/>
            <a:ext cx="660758" cy="323165"/>
          </a:xfrm>
          <a:prstGeom prst="rect">
            <a:avLst/>
          </a:prstGeom>
          <a:noFill/>
        </p:spPr>
        <p:txBody>
          <a:bodyPr wrap="none" rtlCol="0">
            <a:spAutoFit/>
          </a:bodyPr>
          <a:lstStyle/>
          <a:p>
            <a:r>
              <a:rPr lang="en-GB" sz="1500" dirty="0"/>
              <a:t>300%</a:t>
            </a:r>
            <a:endParaRPr lang="en-GB" sz="1500" b="1" dirty="0"/>
          </a:p>
        </p:txBody>
      </p:sp>
      <p:sp>
        <p:nvSpPr>
          <p:cNvPr id="40" name="TextBox 39">
            <a:extLst>
              <a:ext uri="{FF2B5EF4-FFF2-40B4-BE49-F238E27FC236}">
                <a16:creationId xmlns:a16="http://schemas.microsoft.com/office/drawing/2014/main" id="{9216F242-0E37-D31C-CD95-4F0706534BF2}"/>
              </a:ext>
            </a:extLst>
          </p:cNvPr>
          <p:cNvSpPr txBox="1"/>
          <p:nvPr/>
        </p:nvSpPr>
        <p:spPr>
          <a:xfrm>
            <a:off x="10756800" y="4332005"/>
            <a:ext cx="660758" cy="323165"/>
          </a:xfrm>
          <a:prstGeom prst="rect">
            <a:avLst/>
          </a:prstGeom>
          <a:noFill/>
        </p:spPr>
        <p:txBody>
          <a:bodyPr wrap="none" rtlCol="0">
            <a:spAutoFit/>
          </a:bodyPr>
          <a:lstStyle/>
          <a:p>
            <a:r>
              <a:rPr lang="en-GB" sz="1500" dirty="0"/>
              <a:t>200%</a:t>
            </a:r>
            <a:endParaRPr lang="en-GB" sz="1500" b="1" dirty="0"/>
          </a:p>
        </p:txBody>
      </p:sp>
      <p:sp>
        <p:nvSpPr>
          <p:cNvPr id="41" name="Oval 40">
            <a:extLst>
              <a:ext uri="{FF2B5EF4-FFF2-40B4-BE49-F238E27FC236}">
                <a16:creationId xmlns:a16="http://schemas.microsoft.com/office/drawing/2014/main" id="{23F0E8CB-B14D-D2C4-3398-90B0CEE202BB}"/>
              </a:ext>
            </a:extLst>
          </p:cNvPr>
          <p:cNvSpPr/>
          <p:nvPr/>
        </p:nvSpPr>
        <p:spPr>
          <a:xfrm>
            <a:off x="11280608" y="5326998"/>
            <a:ext cx="576000" cy="57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65521046-08D9-1109-4AEE-A20A9D9FE03B}"/>
              </a:ext>
            </a:extLst>
          </p:cNvPr>
          <p:cNvCxnSpPr/>
          <p:nvPr/>
        </p:nvCxnSpPr>
        <p:spPr>
          <a:xfrm>
            <a:off x="11166860" y="5618948"/>
            <a:ext cx="3600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9A8152B-83F0-DFFE-A193-2D4192C0E1CC}"/>
              </a:ext>
            </a:extLst>
          </p:cNvPr>
          <p:cNvSpPr txBox="1"/>
          <p:nvPr/>
        </p:nvSpPr>
        <p:spPr>
          <a:xfrm>
            <a:off x="10754927" y="5453075"/>
            <a:ext cx="449162" cy="323165"/>
          </a:xfrm>
          <a:prstGeom prst="rect">
            <a:avLst/>
          </a:prstGeom>
          <a:noFill/>
        </p:spPr>
        <p:txBody>
          <a:bodyPr wrap="none" rtlCol="0">
            <a:spAutoFit/>
          </a:bodyPr>
          <a:lstStyle/>
          <a:p>
            <a:r>
              <a:rPr lang="en-GB" sz="1500" dirty="0"/>
              <a:t>0%</a:t>
            </a:r>
            <a:endParaRPr lang="en-GB" sz="1500" b="1" dirty="0"/>
          </a:p>
        </p:txBody>
      </p:sp>
      <p:sp>
        <p:nvSpPr>
          <p:cNvPr id="26" name="Text Placeholder 13">
            <a:extLst>
              <a:ext uri="{FF2B5EF4-FFF2-40B4-BE49-F238E27FC236}">
                <a16:creationId xmlns:a16="http://schemas.microsoft.com/office/drawing/2014/main" id="{D66D2DDD-7B5D-42C6-D231-5173B388DB24}"/>
              </a:ext>
            </a:extLst>
          </p:cNvPr>
          <p:cNvSpPr txBox="1">
            <a:spLocks/>
          </p:cNvSpPr>
          <p:nvPr/>
        </p:nvSpPr>
        <p:spPr bwMode="auto">
          <a:xfrm>
            <a:off x="2207569" y="6228931"/>
            <a:ext cx="8585896" cy="518254"/>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9">
                  <a:extLst>
                    <a:ext uri="{A12FA001-AC4F-418D-AE19-62706E023703}">
                      <ahyp:hlinkClr xmlns:ahyp="http://schemas.microsoft.com/office/drawing/2018/hyperlinkcolor" val="tx"/>
                    </a:ext>
                  </a:extLst>
                </a:hlinkClick>
              </a:rPr>
              <a:t>Heide </a:t>
            </a:r>
            <a:r>
              <a:rPr lang="en-GB" sz="1200" i="1" dirty="0">
                <a:solidFill>
                  <a:schemeClr val="tx2"/>
                </a:solidFill>
                <a:hlinkClick r:id="rId9">
                  <a:extLst>
                    <a:ext uri="{A12FA001-AC4F-418D-AE19-62706E023703}">
                      <ahyp:hlinkClr xmlns:ahyp="http://schemas.microsoft.com/office/drawing/2018/hyperlinkcolor" val="tx"/>
                    </a:ext>
                  </a:extLst>
                </a:hlinkClick>
              </a:rPr>
              <a:t>et al. </a:t>
            </a:r>
            <a:r>
              <a:rPr lang="en-GB" sz="1200" dirty="0">
                <a:solidFill>
                  <a:schemeClr val="tx2"/>
                </a:solidFill>
                <a:hlinkClick r:id="rId9">
                  <a:extLst>
                    <a:ext uri="{A12FA001-AC4F-418D-AE19-62706E023703}">
                      <ahyp:hlinkClr xmlns:ahyp="http://schemas.microsoft.com/office/drawing/2018/hyperlinkcolor" val="tx"/>
                    </a:ext>
                  </a:extLst>
                </a:hlinkClick>
              </a:rPr>
              <a:t>Journal of Industrial Ecology, 2023, 27, 1151.</a:t>
            </a:r>
            <a:r>
              <a:rPr lang="en-GB" sz="1200" dirty="0">
                <a:solidFill>
                  <a:schemeClr val="tx2"/>
                </a:solidFill>
              </a:rPr>
              <a:t>	</a:t>
            </a:r>
            <a:r>
              <a:rPr lang="fr-FR" sz="1200" dirty="0" err="1">
                <a:solidFill>
                  <a:schemeClr val="tx2"/>
                </a:solidFill>
                <a:hlinkClick r:id="rId10">
                  <a:extLst>
                    <a:ext uri="{A12FA001-AC4F-418D-AE19-62706E023703}">
                      <ahyp:hlinkClr xmlns:ahyp="http://schemas.microsoft.com/office/drawing/2018/hyperlinkcolor" val="tx"/>
                    </a:ext>
                  </a:extLst>
                </a:hlinkClick>
              </a:rPr>
              <a:t>Piffoux</a:t>
            </a:r>
            <a:r>
              <a:rPr lang="fr-FR" sz="1200" dirty="0">
                <a:solidFill>
                  <a:schemeClr val="tx2"/>
                </a:solidFill>
                <a:hlinkClick r:id="rId10">
                  <a:extLst>
                    <a:ext uri="{A12FA001-AC4F-418D-AE19-62706E023703}">
                      <ahyp:hlinkClr xmlns:ahyp="http://schemas.microsoft.com/office/drawing/2018/hyperlinkcolor" val="tx"/>
                    </a:ext>
                  </a:extLst>
                </a:hlinkClick>
              </a:rPr>
              <a:t> </a:t>
            </a:r>
            <a:r>
              <a:rPr lang="fr-FR" sz="1200" i="1" dirty="0">
                <a:solidFill>
                  <a:schemeClr val="tx2"/>
                </a:solidFill>
                <a:hlinkClick r:id="rId10">
                  <a:extLst>
                    <a:ext uri="{A12FA001-AC4F-418D-AE19-62706E023703}">
                      <ahyp:hlinkClr xmlns:ahyp="http://schemas.microsoft.com/office/drawing/2018/hyperlinkcolor" val="tx"/>
                    </a:ext>
                  </a:extLst>
                </a:hlinkClick>
              </a:rPr>
              <a:t>et al</a:t>
            </a:r>
            <a:r>
              <a:rPr lang="fr-FR" sz="1200" dirty="0">
                <a:solidFill>
                  <a:schemeClr val="tx2"/>
                </a:solidFill>
                <a:hlinkClick r:id="rId10">
                  <a:extLst>
                    <a:ext uri="{A12FA001-AC4F-418D-AE19-62706E023703}">
                      <ahyp:hlinkClr xmlns:ahyp="http://schemas.microsoft.com/office/drawing/2018/hyperlinkcolor" val="tx"/>
                    </a:ext>
                  </a:extLst>
                </a:hlinkClick>
              </a:rPr>
              <a:t>.  J. Cleaner Prod. 2024, 475, 143576</a:t>
            </a:r>
            <a:endParaRPr lang="fr-FR" sz="1200" dirty="0">
              <a:solidFill>
                <a:schemeClr val="tx2"/>
              </a:solidFill>
            </a:endParaRPr>
          </a:p>
          <a:p>
            <a:pPr marL="0" indent="0">
              <a:spcBef>
                <a:spcPts val="0"/>
              </a:spcBef>
              <a:buNone/>
            </a:pPr>
            <a:r>
              <a:rPr lang="en-GB" sz="1200" dirty="0">
                <a:solidFill>
                  <a:schemeClr val="tx2"/>
                </a:solidFill>
                <a:hlinkClick r:id="rId11">
                  <a:extLst>
                    <a:ext uri="{A12FA001-AC4F-418D-AE19-62706E023703}">
                      <ahyp:hlinkClr xmlns:ahyp="http://schemas.microsoft.com/office/drawing/2018/hyperlinkcolor" val="tx"/>
                    </a:ext>
                  </a:extLst>
                </a:hlinkClick>
              </a:rPr>
              <a:t>Hider-</a:t>
            </a:r>
            <a:r>
              <a:rPr lang="en-GB" sz="1200" dirty="0" err="1">
                <a:solidFill>
                  <a:schemeClr val="tx2"/>
                </a:solidFill>
                <a:hlinkClick r:id="rId11">
                  <a:extLst>
                    <a:ext uri="{A12FA001-AC4F-418D-AE19-62706E023703}">
                      <ahyp:hlinkClr xmlns:ahyp="http://schemas.microsoft.com/office/drawing/2018/hyperlinkcolor" val="tx"/>
                    </a:ext>
                  </a:extLst>
                </a:hlinkClick>
              </a:rPr>
              <a:t>Mlynarz</a:t>
            </a:r>
            <a:r>
              <a:rPr lang="en-GB" sz="1200" dirty="0">
                <a:solidFill>
                  <a:schemeClr val="tx2"/>
                </a:solidFill>
                <a:hlinkClick r:id="rId11">
                  <a:extLst>
                    <a:ext uri="{A12FA001-AC4F-418D-AE19-62706E023703}">
                      <ahyp:hlinkClr xmlns:ahyp="http://schemas.microsoft.com/office/drawing/2018/hyperlinkcolor" val="tx"/>
                    </a:ext>
                  </a:extLst>
                </a:hlinkClick>
              </a:rPr>
              <a:t> </a:t>
            </a:r>
            <a:r>
              <a:rPr lang="en-GB" sz="1200" i="1" dirty="0">
                <a:solidFill>
                  <a:schemeClr val="tx2"/>
                </a:solidFill>
                <a:hlinkClick r:id="rId11">
                  <a:extLst>
                    <a:ext uri="{A12FA001-AC4F-418D-AE19-62706E023703}">
                      <ahyp:hlinkClr xmlns:ahyp="http://schemas.microsoft.com/office/drawing/2018/hyperlinkcolor" val="tx"/>
                    </a:ext>
                  </a:extLst>
                </a:hlinkClick>
              </a:rPr>
              <a:t>et al</a:t>
            </a:r>
            <a:r>
              <a:rPr lang="en-GB" sz="1200" dirty="0">
                <a:solidFill>
                  <a:schemeClr val="tx2"/>
                </a:solidFill>
                <a:hlinkClick r:id="rId11">
                  <a:extLst>
                    <a:ext uri="{A12FA001-AC4F-418D-AE19-62706E023703}">
                      <ahyp:hlinkClr xmlns:ahyp="http://schemas.microsoft.com/office/drawing/2018/hyperlinkcolor" val="tx"/>
                    </a:ext>
                  </a:extLst>
                </a:hlinkClick>
              </a:rPr>
              <a:t>. Br. J. Clin. </a:t>
            </a:r>
            <a:r>
              <a:rPr lang="en-GB" sz="1200" dirty="0" err="1">
                <a:solidFill>
                  <a:schemeClr val="tx2"/>
                </a:solidFill>
                <a:hlinkClick r:id="rId11">
                  <a:extLst>
                    <a:ext uri="{A12FA001-AC4F-418D-AE19-62706E023703}">
                      <ahyp:hlinkClr xmlns:ahyp="http://schemas.microsoft.com/office/drawing/2018/hyperlinkcolor" val="tx"/>
                    </a:ext>
                  </a:extLst>
                </a:hlinkClick>
              </a:rPr>
              <a:t>Pharmacol</a:t>
            </a:r>
            <a:r>
              <a:rPr lang="en-GB" sz="1200" dirty="0">
                <a:solidFill>
                  <a:schemeClr val="tx2"/>
                </a:solidFill>
                <a:hlinkClick r:id="rId11">
                  <a:extLst>
                    <a:ext uri="{A12FA001-AC4F-418D-AE19-62706E023703}">
                      <ahyp:hlinkClr xmlns:ahyp="http://schemas.microsoft.com/office/drawing/2018/hyperlinkcolor" val="tx"/>
                    </a:ext>
                  </a:extLst>
                </a:hlinkClick>
              </a:rPr>
              <a:t>. 2018, 84, 1324</a:t>
            </a:r>
            <a:r>
              <a:rPr lang="en-GB" sz="1200" dirty="0">
                <a:solidFill>
                  <a:schemeClr val="tx2"/>
                </a:solidFill>
              </a:rPr>
              <a:t>	</a:t>
            </a:r>
            <a:r>
              <a:rPr lang="en-GB" sz="1200" dirty="0">
                <a:solidFill>
                  <a:schemeClr val="tx2"/>
                </a:solidFill>
                <a:hlinkClick r:id="rId12">
                  <a:extLst>
                    <a:ext uri="{A12FA001-AC4F-418D-AE19-62706E023703}">
                      <ahyp:hlinkClr xmlns:ahyp="http://schemas.microsoft.com/office/drawing/2018/hyperlinkcolor" val="tx"/>
                    </a:ext>
                  </a:extLst>
                </a:hlinkClick>
              </a:rPr>
              <a:t>Hudec </a:t>
            </a:r>
            <a:r>
              <a:rPr lang="en-GB" sz="1200" i="1" dirty="0">
                <a:solidFill>
                  <a:schemeClr val="tx2"/>
                </a:solidFill>
                <a:hlinkClick r:id="rId12">
                  <a:extLst>
                    <a:ext uri="{A12FA001-AC4F-418D-AE19-62706E023703}">
                      <ahyp:hlinkClr xmlns:ahyp="http://schemas.microsoft.com/office/drawing/2018/hyperlinkcolor" val="tx"/>
                    </a:ext>
                  </a:extLst>
                </a:hlinkClick>
              </a:rPr>
              <a:t>et al</a:t>
            </a:r>
            <a:r>
              <a:rPr lang="en-GB" sz="1200" dirty="0">
                <a:solidFill>
                  <a:schemeClr val="tx2"/>
                </a:solidFill>
                <a:hlinkClick r:id="rId12">
                  <a:extLst>
                    <a:ext uri="{A12FA001-AC4F-418D-AE19-62706E023703}">
                      <ahyp:hlinkClr xmlns:ahyp="http://schemas.microsoft.com/office/drawing/2018/hyperlinkcolor" val="tx"/>
                    </a:ext>
                  </a:extLst>
                </a:hlinkClick>
              </a:rPr>
              <a:t>. J. Clin. Pharm. Ther. 2012, 37, 78 </a:t>
            </a:r>
            <a:endParaRPr lang="en-US" sz="1200" dirty="0">
              <a:solidFill>
                <a:schemeClr val="tx2"/>
              </a:solidFill>
            </a:endParaRPr>
          </a:p>
        </p:txBody>
      </p:sp>
      <p:cxnSp>
        <p:nvCxnSpPr>
          <p:cNvPr id="42" name="Straight Connector 41">
            <a:extLst>
              <a:ext uri="{FF2B5EF4-FFF2-40B4-BE49-F238E27FC236}">
                <a16:creationId xmlns:a16="http://schemas.microsoft.com/office/drawing/2014/main" id="{CC737E8F-E5A6-89A5-5739-A20FBE22B5AA}"/>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6549EB5-9DF9-7AC0-47FA-8E30728760EA}"/>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3879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25935-4CEE-1BB5-4C5C-6EFF2C9BB430}"/>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B73C7BC-2974-54B3-986E-C7D2E8501255}"/>
              </a:ext>
            </a:extLst>
          </p:cNvPr>
          <p:cNvSpPr/>
          <p:nvPr/>
        </p:nvSpPr>
        <p:spPr bwMode="auto">
          <a:xfrm>
            <a:off x="376869" y="4217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Low impact (France)</a:t>
            </a:r>
          </a:p>
        </p:txBody>
      </p:sp>
      <p:sp>
        <p:nvSpPr>
          <p:cNvPr id="7" name="Rectangle 6">
            <a:extLst>
              <a:ext uri="{FF2B5EF4-FFF2-40B4-BE49-F238E27FC236}">
                <a16:creationId xmlns:a16="http://schemas.microsoft.com/office/drawing/2014/main" id="{8FC446F7-1AEE-C33E-0D7D-74E3B3A20F68}"/>
              </a:ext>
            </a:extLst>
          </p:cNvPr>
          <p:cNvSpPr/>
          <p:nvPr/>
        </p:nvSpPr>
        <p:spPr>
          <a:xfrm>
            <a:off x="203267" y="4117722"/>
            <a:ext cx="1673846" cy="731176"/>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3E3BA3C-00C2-C4D1-51CF-259CC61FAF2B}"/>
              </a:ext>
            </a:extLst>
          </p:cNvPr>
          <p:cNvSpPr txBox="1"/>
          <p:nvPr/>
        </p:nvSpPr>
        <p:spPr>
          <a:xfrm>
            <a:off x="2763703" y="4113978"/>
            <a:ext cx="8029762" cy="369332"/>
          </a:xfrm>
          <a:prstGeom prst="rect">
            <a:avLst/>
          </a:prstGeom>
          <a:noFill/>
        </p:spPr>
        <p:txBody>
          <a:bodyPr wrap="none" rtlCol="0">
            <a:spAutoFit/>
          </a:bodyPr>
          <a:lstStyle/>
          <a:p>
            <a:r>
              <a:rPr lang="en-GB" dirty="0"/>
              <a:t>Sustainability   =                                                                                        =   </a:t>
            </a:r>
            <a:r>
              <a:rPr lang="en-GB" b="1" dirty="0"/>
              <a:t>100% </a:t>
            </a:r>
          </a:p>
        </p:txBody>
      </p:sp>
      <p:sp>
        <p:nvSpPr>
          <p:cNvPr id="2" name="Title 1">
            <a:extLst>
              <a:ext uri="{FF2B5EF4-FFF2-40B4-BE49-F238E27FC236}">
                <a16:creationId xmlns:a16="http://schemas.microsoft.com/office/drawing/2014/main" id="{1246BEA9-B7C7-763C-47F7-1359F41F2C96}"/>
              </a:ext>
            </a:extLst>
          </p:cNvPr>
          <p:cNvSpPr>
            <a:spLocks noGrp="1"/>
          </p:cNvSpPr>
          <p:nvPr>
            <p:ph type="title"/>
          </p:nvPr>
        </p:nvSpPr>
        <p:spPr/>
        <p:txBody>
          <a:bodyPr/>
          <a:lstStyle/>
          <a:p>
            <a:r>
              <a:rPr lang="en-GB" dirty="0"/>
              <a:t>Performance weighted environmental sustainability: Medicine case study</a:t>
            </a:r>
          </a:p>
        </p:txBody>
      </p:sp>
      <p:sp>
        <p:nvSpPr>
          <p:cNvPr id="3" name="Text Placeholder 2">
            <a:extLst>
              <a:ext uri="{FF2B5EF4-FFF2-40B4-BE49-F238E27FC236}">
                <a16:creationId xmlns:a16="http://schemas.microsoft.com/office/drawing/2014/main" id="{BAA50BBA-4851-F2BF-11A0-583022314FE4}"/>
              </a:ext>
            </a:extLst>
          </p:cNvPr>
          <p:cNvSpPr>
            <a:spLocks noGrp="1"/>
          </p:cNvSpPr>
          <p:nvPr>
            <p:ph type="body" sz="quarter" idx="10"/>
          </p:nvPr>
        </p:nvSpPr>
        <p:spPr>
          <a:xfrm>
            <a:off x="357187" y="1742432"/>
            <a:ext cx="5954837" cy="894480"/>
          </a:xfrm>
        </p:spPr>
        <p:txBody>
          <a:bodyPr/>
          <a:lstStyle/>
          <a:p>
            <a:pPr algn="just"/>
            <a:r>
              <a:rPr lang="en-GB" i="1" dirty="0"/>
              <a:t>The climate change impact of paracetamol must be substantially reduced to be considered sustainable given the relatively high analgesic use in France.</a:t>
            </a:r>
          </a:p>
        </p:txBody>
      </p:sp>
      <p:sp>
        <p:nvSpPr>
          <p:cNvPr id="15" name="Isosceles Triangle 14">
            <a:hlinkClick r:id="rId4" action="ppaction://hlinksldjump"/>
            <a:extLst>
              <a:ext uri="{FF2B5EF4-FFF2-40B4-BE49-F238E27FC236}">
                <a16:creationId xmlns:a16="http://schemas.microsoft.com/office/drawing/2014/main" id="{25ED734F-E440-6012-67D9-CF9B4D1678FA}"/>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hlinkClick r:id="rId5" action="ppaction://hlinksldjump"/>
            <a:extLst>
              <a:ext uri="{FF2B5EF4-FFF2-40B4-BE49-F238E27FC236}">
                <a16:creationId xmlns:a16="http://schemas.microsoft.com/office/drawing/2014/main" id="{5E237D29-7F5D-8E33-D1F2-B98FAE883299}"/>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DE38E1-D3F3-49EA-6715-14AF34A35C7D}"/>
              </a:ext>
            </a:extLst>
          </p:cNvPr>
          <p:cNvSpPr txBox="1"/>
          <p:nvPr/>
        </p:nvSpPr>
        <p:spPr>
          <a:xfrm>
            <a:off x="5074645" y="3331112"/>
            <a:ext cx="1778037" cy="923330"/>
          </a:xfrm>
          <a:prstGeom prst="rect">
            <a:avLst/>
          </a:prstGeom>
          <a:noFill/>
        </p:spPr>
        <p:txBody>
          <a:bodyPr wrap="square" rtlCol="0">
            <a:spAutoFit/>
          </a:bodyPr>
          <a:lstStyle/>
          <a:p>
            <a:pPr algn="ctr"/>
            <a:r>
              <a:rPr lang="en-GB" dirty="0"/>
              <a:t>Environmental impact =</a:t>
            </a:r>
          </a:p>
          <a:p>
            <a:pPr algn="ctr"/>
            <a:r>
              <a:rPr lang="en-GB" b="1" dirty="0"/>
              <a:t>0.046 kg CO</a:t>
            </a:r>
            <a:r>
              <a:rPr lang="en-GB" b="1" baseline="-25000" dirty="0"/>
              <a:t>2</a:t>
            </a:r>
          </a:p>
        </p:txBody>
      </p:sp>
      <p:sp>
        <p:nvSpPr>
          <p:cNvPr id="14" name="TextBox 13">
            <a:extLst>
              <a:ext uri="{FF2B5EF4-FFF2-40B4-BE49-F238E27FC236}">
                <a16:creationId xmlns:a16="http://schemas.microsoft.com/office/drawing/2014/main" id="{51BED283-BFF3-5513-F460-50DF81953F29}"/>
              </a:ext>
            </a:extLst>
          </p:cNvPr>
          <p:cNvSpPr txBox="1"/>
          <p:nvPr/>
        </p:nvSpPr>
        <p:spPr>
          <a:xfrm>
            <a:off x="5081331" y="4379683"/>
            <a:ext cx="1764666" cy="1477328"/>
          </a:xfrm>
          <a:prstGeom prst="rect">
            <a:avLst/>
          </a:prstGeom>
          <a:noFill/>
        </p:spPr>
        <p:txBody>
          <a:bodyPr wrap="square" rtlCol="0">
            <a:spAutoFit/>
          </a:bodyPr>
          <a:lstStyle/>
          <a:p>
            <a:pPr algn="ctr"/>
            <a:r>
              <a:rPr lang="en-GB" dirty="0"/>
              <a:t>Functional unit =</a:t>
            </a:r>
          </a:p>
          <a:p>
            <a:pPr algn="ctr"/>
            <a:r>
              <a:rPr lang="en-GB" b="1" dirty="0"/>
              <a:t>1 daily defined dose (DDD)</a:t>
            </a:r>
          </a:p>
        </p:txBody>
      </p:sp>
      <p:sp>
        <p:nvSpPr>
          <p:cNvPr id="17" name="TextBox 16">
            <a:extLst>
              <a:ext uri="{FF2B5EF4-FFF2-40B4-BE49-F238E27FC236}">
                <a16:creationId xmlns:a16="http://schemas.microsoft.com/office/drawing/2014/main" id="{1C09C039-AF8F-4E0A-6007-7107AFACA57F}"/>
              </a:ext>
            </a:extLst>
          </p:cNvPr>
          <p:cNvSpPr txBox="1"/>
          <p:nvPr/>
        </p:nvSpPr>
        <p:spPr>
          <a:xfrm>
            <a:off x="7660247" y="2492896"/>
            <a:ext cx="1584176" cy="1754326"/>
          </a:xfrm>
          <a:prstGeom prst="rect">
            <a:avLst/>
          </a:prstGeom>
          <a:noFill/>
        </p:spPr>
        <p:txBody>
          <a:bodyPr wrap="square" rtlCol="0">
            <a:spAutoFit/>
          </a:bodyPr>
          <a:lstStyle/>
          <a:p>
            <a:pPr algn="ctr"/>
            <a:r>
              <a:rPr lang="en-GB" dirty="0"/>
              <a:t>Allocated Planetary Boundary = </a:t>
            </a:r>
            <a:r>
              <a:rPr lang="en-GB" b="1" dirty="0"/>
              <a:t>106 million kg CO</a:t>
            </a:r>
            <a:r>
              <a:rPr lang="en-GB" b="1" baseline="-25000" dirty="0"/>
              <a:t>2</a:t>
            </a:r>
            <a:r>
              <a:rPr lang="en-GB" b="1" dirty="0"/>
              <a:t> per year</a:t>
            </a:r>
          </a:p>
        </p:txBody>
      </p:sp>
      <p:sp>
        <p:nvSpPr>
          <p:cNvPr id="18" name="TextBox 17">
            <a:extLst>
              <a:ext uri="{FF2B5EF4-FFF2-40B4-BE49-F238E27FC236}">
                <a16:creationId xmlns:a16="http://schemas.microsoft.com/office/drawing/2014/main" id="{F2C2AA40-BB2A-FD14-E2D3-DA9332EBA754}"/>
              </a:ext>
            </a:extLst>
          </p:cNvPr>
          <p:cNvSpPr txBox="1"/>
          <p:nvPr/>
        </p:nvSpPr>
        <p:spPr>
          <a:xfrm>
            <a:off x="7660247" y="4379683"/>
            <a:ext cx="1584176" cy="1200329"/>
          </a:xfrm>
          <a:prstGeom prst="rect">
            <a:avLst/>
          </a:prstGeom>
          <a:noFill/>
        </p:spPr>
        <p:txBody>
          <a:bodyPr wrap="square" rtlCol="0">
            <a:spAutoFit/>
          </a:bodyPr>
          <a:lstStyle/>
          <a:p>
            <a:pPr algn="ctr"/>
            <a:r>
              <a:rPr lang="en-GB" dirty="0"/>
              <a:t>Demand = </a:t>
            </a:r>
            <a:r>
              <a:rPr lang="en-GB" b="1" dirty="0"/>
              <a:t>2310 million DDD per year</a:t>
            </a:r>
          </a:p>
        </p:txBody>
      </p:sp>
      <p:cxnSp>
        <p:nvCxnSpPr>
          <p:cNvPr id="25" name="Straight Connector 24">
            <a:extLst>
              <a:ext uri="{FF2B5EF4-FFF2-40B4-BE49-F238E27FC236}">
                <a16:creationId xmlns:a16="http://schemas.microsoft.com/office/drawing/2014/main" id="{DBAD14C5-FD25-366E-049E-8952EE6E3A9E}"/>
              </a:ext>
            </a:extLst>
          </p:cNvPr>
          <p:cNvCxnSpPr>
            <a:cxnSpLocks noChangeAspect="1"/>
          </p:cNvCxnSpPr>
          <p:nvPr/>
        </p:nvCxnSpPr>
        <p:spPr>
          <a:xfrm flipV="1">
            <a:off x="6816080" y="2493280"/>
            <a:ext cx="826375" cy="34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Rounded Corners 3">
            <a:hlinkClick r:id="rId6" action="ppaction://hlinksldjump"/>
            <a:extLst>
              <a:ext uri="{FF2B5EF4-FFF2-40B4-BE49-F238E27FC236}">
                <a16:creationId xmlns:a16="http://schemas.microsoft.com/office/drawing/2014/main" id="{D27DC28E-943A-84EE-1608-29445C9EA56E}"/>
              </a:ext>
            </a:extLst>
          </p:cNvPr>
          <p:cNvSpPr/>
          <p:nvPr/>
        </p:nvSpPr>
        <p:spPr bwMode="auto">
          <a:xfrm>
            <a:off x="376870" y="3569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France</a:t>
            </a:r>
          </a:p>
        </p:txBody>
      </p:sp>
      <p:sp>
        <p:nvSpPr>
          <p:cNvPr id="5" name="Rectangle: Rounded Corners 4">
            <a:hlinkClick r:id="rId7" action="ppaction://hlinksldjump"/>
            <a:extLst>
              <a:ext uri="{FF2B5EF4-FFF2-40B4-BE49-F238E27FC236}">
                <a16:creationId xmlns:a16="http://schemas.microsoft.com/office/drawing/2014/main" id="{1D772AFA-A4A8-EEF0-6079-40A82697851D}"/>
              </a:ext>
            </a:extLst>
          </p:cNvPr>
          <p:cNvSpPr/>
          <p:nvPr/>
        </p:nvSpPr>
        <p:spPr bwMode="auto">
          <a:xfrm>
            <a:off x="376870" y="4865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Czechia</a:t>
            </a:r>
          </a:p>
        </p:txBody>
      </p:sp>
      <p:sp>
        <p:nvSpPr>
          <p:cNvPr id="6" name="Rectangle: Rounded Corners 5">
            <a:hlinkClick r:id="rId8" action="ppaction://hlinksldjump"/>
            <a:extLst>
              <a:ext uri="{FF2B5EF4-FFF2-40B4-BE49-F238E27FC236}">
                <a16:creationId xmlns:a16="http://schemas.microsoft.com/office/drawing/2014/main" id="{932902A6-77ED-9254-FD05-D964C1476A12}"/>
              </a:ext>
            </a:extLst>
          </p:cNvPr>
          <p:cNvSpPr/>
          <p:nvPr/>
        </p:nvSpPr>
        <p:spPr bwMode="auto">
          <a:xfrm>
            <a:off x="376869" y="5513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Denmark</a:t>
            </a:r>
          </a:p>
        </p:txBody>
      </p:sp>
      <p:sp>
        <p:nvSpPr>
          <p:cNvPr id="11" name="Oval 10">
            <a:extLst>
              <a:ext uri="{FF2B5EF4-FFF2-40B4-BE49-F238E27FC236}">
                <a16:creationId xmlns:a16="http://schemas.microsoft.com/office/drawing/2014/main" id="{910F77AD-3CB3-7C49-4AAA-67E35020C816}"/>
              </a:ext>
            </a:extLst>
          </p:cNvPr>
          <p:cNvSpPr/>
          <p:nvPr/>
        </p:nvSpPr>
        <p:spPr>
          <a:xfrm>
            <a:off x="11166860" y="5195871"/>
            <a:ext cx="825417" cy="8254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5239F56F-36C7-F33F-02E5-E7391946E8A7}"/>
              </a:ext>
            </a:extLst>
          </p:cNvPr>
          <p:cNvSpPr/>
          <p:nvPr/>
        </p:nvSpPr>
        <p:spPr>
          <a:xfrm>
            <a:off x="11370424" y="1340772"/>
            <a:ext cx="414540" cy="4157170"/>
          </a:xfrm>
          <a:prstGeom prst="roundRect">
            <a:avLst>
              <a:gd name="adj" fmla="val 4418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8BD10A97-445B-7940-7BF4-8C2F8F74F5FD}"/>
              </a:ext>
            </a:extLst>
          </p:cNvPr>
          <p:cNvCxnSpPr/>
          <p:nvPr/>
        </p:nvCxnSpPr>
        <p:spPr>
          <a:xfrm>
            <a:off x="11746800" y="2689486"/>
            <a:ext cx="0" cy="2592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Arc 21">
            <a:extLst>
              <a:ext uri="{FF2B5EF4-FFF2-40B4-BE49-F238E27FC236}">
                <a16:creationId xmlns:a16="http://schemas.microsoft.com/office/drawing/2014/main" id="{1BBD021F-2EC7-2B89-5871-BC49A80C7114}"/>
              </a:ext>
            </a:extLst>
          </p:cNvPr>
          <p:cNvSpPr>
            <a:spLocks/>
          </p:cNvSpPr>
          <p:nvPr/>
        </p:nvSpPr>
        <p:spPr>
          <a:xfrm>
            <a:off x="11208568" y="5245998"/>
            <a:ext cx="739188" cy="738000"/>
          </a:xfrm>
          <a:prstGeom prst="arc">
            <a:avLst>
              <a:gd name="adj1" fmla="val 17995592"/>
              <a:gd name="adj2" fmla="val 353256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2098B6BC-0C8E-BE64-3874-5A34509DB15B}"/>
              </a:ext>
            </a:extLst>
          </p:cNvPr>
          <p:cNvSpPr/>
          <p:nvPr/>
        </p:nvSpPr>
        <p:spPr>
          <a:xfrm>
            <a:off x="11430733" y="5092490"/>
            <a:ext cx="288080" cy="640766"/>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7ED20F4-8AA7-C201-5486-36A7A4F9221F}"/>
              </a:ext>
            </a:extLst>
          </p:cNvPr>
          <p:cNvSpPr txBox="1"/>
          <p:nvPr/>
        </p:nvSpPr>
        <p:spPr>
          <a:xfrm>
            <a:off x="10756800" y="1632778"/>
            <a:ext cx="660758" cy="323165"/>
          </a:xfrm>
          <a:prstGeom prst="rect">
            <a:avLst/>
          </a:prstGeom>
          <a:noFill/>
        </p:spPr>
        <p:txBody>
          <a:bodyPr wrap="none" rtlCol="0">
            <a:spAutoFit/>
          </a:bodyPr>
          <a:lstStyle/>
          <a:p>
            <a:r>
              <a:rPr lang="en-GB" sz="1500" dirty="0"/>
              <a:t>700%</a:t>
            </a:r>
            <a:endParaRPr lang="en-GB" sz="1500" b="1" dirty="0"/>
          </a:p>
        </p:txBody>
      </p:sp>
      <p:sp>
        <p:nvSpPr>
          <p:cNvPr id="28" name="TextBox 27">
            <a:extLst>
              <a:ext uri="{FF2B5EF4-FFF2-40B4-BE49-F238E27FC236}">
                <a16:creationId xmlns:a16="http://schemas.microsoft.com/office/drawing/2014/main" id="{5FE6736C-8C7D-7318-8791-D141C24249D9}"/>
              </a:ext>
            </a:extLst>
          </p:cNvPr>
          <p:cNvSpPr txBox="1"/>
          <p:nvPr/>
        </p:nvSpPr>
        <p:spPr>
          <a:xfrm>
            <a:off x="10756800" y="4869160"/>
            <a:ext cx="669661" cy="323165"/>
          </a:xfrm>
          <a:prstGeom prst="rect">
            <a:avLst/>
          </a:prstGeom>
          <a:noFill/>
        </p:spPr>
        <p:txBody>
          <a:bodyPr wrap="square" rtlCol="0">
            <a:spAutoFit/>
          </a:bodyPr>
          <a:lstStyle/>
          <a:p>
            <a:r>
              <a:rPr lang="en-GB" sz="1500" dirty="0"/>
              <a:t>100%</a:t>
            </a:r>
            <a:endParaRPr lang="en-GB" sz="1500" b="1" dirty="0"/>
          </a:p>
        </p:txBody>
      </p:sp>
      <p:cxnSp>
        <p:nvCxnSpPr>
          <p:cNvPr id="29" name="Straight Connector 28">
            <a:extLst>
              <a:ext uri="{FF2B5EF4-FFF2-40B4-BE49-F238E27FC236}">
                <a16:creationId xmlns:a16="http://schemas.microsoft.com/office/drawing/2014/main" id="{9ABD0AF7-3DC1-FD02-D04C-6D9081F69A28}"/>
              </a:ext>
            </a:extLst>
          </p:cNvPr>
          <p:cNvCxnSpPr/>
          <p:nvPr/>
        </p:nvCxnSpPr>
        <p:spPr>
          <a:xfrm>
            <a:off x="11372400" y="507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8AD5E14-18A1-6FAA-0D4C-427300C02558}"/>
              </a:ext>
            </a:extLst>
          </p:cNvPr>
          <p:cNvCxnSpPr/>
          <p:nvPr/>
        </p:nvCxnSpPr>
        <p:spPr>
          <a:xfrm>
            <a:off x="11372400" y="237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9F7D28-36D4-CFFE-B037-4FA24021F39F}"/>
              </a:ext>
            </a:extLst>
          </p:cNvPr>
          <p:cNvCxnSpPr/>
          <p:nvPr/>
        </p:nvCxnSpPr>
        <p:spPr>
          <a:xfrm>
            <a:off x="11372400" y="399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1D79EBE-3B58-0D9E-9013-D07735C7CF55}"/>
              </a:ext>
            </a:extLst>
          </p:cNvPr>
          <p:cNvCxnSpPr/>
          <p:nvPr/>
        </p:nvCxnSpPr>
        <p:spPr>
          <a:xfrm>
            <a:off x="11372400" y="453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C1D892A-BD9F-7778-3933-423AFED9C586}"/>
              </a:ext>
            </a:extLst>
          </p:cNvPr>
          <p:cNvCxnSpPr/>
          <p:nvPr/>
        </p:nvCxnSpPr>
        <p:spPr>
          <a:xfrm>
            <a:off x="11372400" y="183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507FC31-B6D6-81B4-5D5E-954023EB5156}"/>
              </a:ext>
            </a:extLst>
          </p:cNvPr>
          <p:cNvCxnSpPr/>
          <p:nvPr/>
        </p:nvCxnSpPr>
        <p:spPr>
          <a:xfrm>
            <a:off x="11372400" y="345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E8012D-7A34-070B-3A0C-CB1E3C646ED6}"/>
              </a:ext>
            </a:extLst>
          </p:cNvPr>
          <p:cNvCxnSpPr/>
          <p:nvPr/>
        </p:nvCxnSpPr>
        <p:spPr>
          <a:xfrm>
            <a:off x="11370424" y="291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15E4E9E-E74E-DFD9-5CB1-D389DE76C206}"/>
              </a:ext>
            </a:extLst>
          </p:cNvPr>
          <p:cNvSpPr txBox="1"/>
          <p:nvPr/>
        </p:nvSpPr>
        <p:spPr>
          <a:xfrm>
            <a:off x="10756800" y="2207209"/>
            <a:ext cx="660758" cy="323165"/>
          </a:xfrm>
          <a:prstGeom prst="rect">
            <a:avLst/>
          </a:prstGeom>
          <a:noFill/>
        </p:spPr>
        <p:txBody>
          <a:bodyPr wrap="none" rtlCol="0">
            <a:spAutoFit/>
          </a:bodyPr>
          <a:lstStyle/>
          <a:p>
            <a:r>
              <a:rPr lang="en-GB" sz="1500" dirty="0"/>
              <a:t>600%</a:t>
            </a:r>
            <a:endParaRPr lang="en-GB" sz="1500" b="1" dirty="0"/>
          </a:p>
        </p:txBody>
      </p:sp>
      <p:sp>
        <p:nvSpPr>
          <p:cNvPr id="37" name="TextBox 36">
            <a:extLst>
              <a:ext uri="{FF2B5EF4-FFF2-40B4-BE49-F238E27FC236}">
                <a16:creationId xmlns:a16="http://schemas.microsoft.com/office/drawing/2014/main" id="{41E872AF-6F24-12EC-7186-83B5C1BA11E3}"/>
              </a:ext>
            </a:extLst>
          </p:cNvPr>
          <p:cNvSpPr txBox="1"/>
          <p:nvPr/>
        </p:nvSpPr>
        <p:spPr>
          <a:xfrm>
            <a:off x="10756800" y="2748419"/>
            <a:ext cx="660758" cy="323165"/>
          </a:xfrm>
          <a:prstGeom prst="rect">
            <a:avLst/>
          </a:prstGeom>
          <a:noFill/>
        </p:spPr>
        <p:txBody>
          <a:bodyPr wrap="none" rtlCol="0">
            <a:spAutoFit/>
          </a:bodyPr>
          <a:lstStyle/>
          <a:p>
            <a:r>
              <a:rPr lang="en-GB" sz="1500" dirty="0"/>
              <a:t>500%</a:t>
            </a:r>
            <a:endParaRPr lang="en-GB" sz="1500" b="1" dirty="0"/>
          </a:p>
        </p:txBody>
      </p:sp>
      <p:sp>
        <p:nvSpPr>
          <p:cNvPr id="38" name="TextBox 37">
            <a:extLst>
              <a:ext uri="{FF2B5EF4-FFF2-40B4-BE49-F238E27FC236}">
                <a16:creationId xmlns:a16="http://schemas.microsoft.com/office/drawing/2014/main" id="{2F479D6F-6F8A-35B2-60D8-8B3863C2B476}"/>
              </a:ext>
            </a:extLst>
          </p:cNvPr>
          <p:cNvSpPr txBox="1"/>
          <p:nvPr/>
        </p:nvSpPr>
        <p:spPr>
          <a:xfrm>
            <a:off x="10756800" y="3226540"/>
            <a:ext cx="660758" cy="323165"/>
          </a:xfrm>
          <a:prstGeom prst="rect">
            <a:avLst/>
          </a:prstGeom>
          <a:noFill/>
        </p:spPr>
        <p:txBody>
          <a:bodyPr wrap="none" rtlCol="0">
            <a:spAutoFit/>
          </a:bodyPr>
          <a:lstStyle/>
          <a:p>
            <a:r>
              <a:rPr lang="en-GB" sz="1500" dirty="0"/>
              <a:t>400%</a:t>
            </a:r>
            <a:endParaRPr lang="en-GB" sz="1500" b="1" dirty="0"/>
          </a:p>
        </p:txBody>
      </p:sp>
      <p:sp>
        <p:nvSpPr>
          <p:cNvPr id="39" name="TextBox 38">
            <a:extLst>
              <a:ext uri="{FF2B5EF4-FFF2-40B4-BE49-F238E27FC236}">
                <a16:creationId xmlns:a16="http://schemas.microsoft.com/office/drawing/2014/main" id="{61A03CB0-01E9-E2C5-2369-8D0B57A92C8A}"/>
              </a:ext>
            </a:extLst>
          </p:cNvPr>
          <p:cNvSpPr txBox="1"/>
          <p:nvPr/>
        </p:nvSpPr>
        <p:spPr>
          <a:xfrm>
            <a:off x="10756800" y="3738840"/>
            <a:ext cx="660758" cy="323165"/>
          </a:xfrm>
          <a:prstGeom prst="rect">
            <a:avLst/>
          </a:prstGeom>
          <a:noFill/>
        </p:spPr>
        <p:txBody>
          <a:bodyPr wrap="none" rtlCol="0">
            <a:spAutoFit/>
          </a:bodyPr>
          <a:lstStyle/>
          <a:p>
            <a:r>
              <a:rPr lang="en-GB" sz="1500" dirty="0"/>
              <a:t>300%</a:t>
            </a:r>
            <a:endParaRPr lang="en-GB" sz="1500" b="1" dirty="0"/>
          </a:p>
        </p:txBody>
      </p:sp>
      <p:sp>
        <p:nvSpPr>
          <p:cNvPr id="40" name="TextBox 39">
            <a:extLst>
              <a:ext uri="{FF2B5EF4-FFF2-40B4-BE49-F238E27FC236}">
                <a16:creationId xmlns:a16="http://schemas.microsoft.com/office/drawing/2014/main" id="{10ECD007-C994-F916-7932-3EAF129C7E85}"/>
              </a:ext>
            </a:extLst>
          </p:cNvPr>
          <p:cNvSpPr txBox="1"/>
          <p:nvPr/>
        </p:nvSpPr>
        <p:spPr>
          <a:xfrm>
            <a:off x="10756800" y="4332005"/>
            <a:ext cx="660758" cy="323165"/>
          </a:xfrm>
          <a:prstGeom prst="rect">
            <a:avLst/>
          </a:prstGeom>
          <a:noFill/>
        </p:spPr>
        <p:txBody>
          <a:bodyPr wrap="none" rtlCol="0">
            <a:spAutoFit/>
          </a:bodyPr>
          <a:lstStyle/>
          <a:p>
            <a:r>
              <a:rPr lang="en-GB" sz="1500" dirty="0"/>
              <a:t>200%</a:t>
            </a:r>
            <a:endParaRPr lang="en-GB" sz="1500" b="1" dirty="0"/>
          </a:p>
        </p:txBody>
      </p:sp>
      <p:sp>
        <p:nvSpPr>
          <p:cNvPr id="41" name="Oval 40">
            <a:extLst>
              <a:ext uri="{FF2B5EF4-FFF2-40B4-BE49-F238E27FC236}">
                <a16:creationId xmlns:a16="http://schemas.microsoft.com/office/drawing/2014/main" id="{85E2F073-57A2-03F5-FEB5-7BC69FCFF787}"/>
              </a:ext>
            </a:extLst>
          </p:cNvPr>
          <p:cNvSpPr/>
          <p:nvPr/>
        </p:nvSpPr>
        <p:spPr>
          <a:xfrm>
            <a:off x="11280608" y="5326998"/>
            <a:ext cx="576000" cy="57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37996BEF-687F-7881-9DEB-655D9C1E6AD7}"/>
              </a:ext>
            </a:extLst>
          </p:cNvPr>
          <p:cNvCxnSpPr/>
          <p:nvPr/>
        </p:nvCxnSpPr>
        <p:spPr>
          <a:xfrm>
            <a:off x="11166860" y="5618948"/>
            <a:ext cx="3600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A2F692D-F1A1-8E92-15B4-A2E24AB8D54D}"/>
              </a:ext>
            </a:extLst>
          </p:cNvPr>
          <p:cNvSpPr txBox="1"/>
          <p:nvPr/>
        </p:nvSpPr>
        <p:spPr>
          <a:xfrm>
            <a:off x="10754927" y="5453075"/>
            <a:ext cx="449162" cy="323165"/>
          </a:xfrm>
          <a:prstGeom prst="rect">
            <a:avLst/>
          </a:prstGeom>
          <a:noFill/>
        </p:spPr>
        <p:txBody>
          <a:bodyPr wrap="none" rtlCol="0">
            <a:spAutoFit/>
          </a:bodyPr>
          <a:lstStyle/>
          <a:p>
            <a:r>
              <a:rPr lang="en-GB" sz="1500" dirty="0"/>
              <a:t>0%</a:t>
            </a:r>
            <a:endParaRPr lang="en-GB" sz="1500" b="1" dirty="0"/>
          </a:p>
        </p:txBody>
      </p:sp>
      <p:sp>
        <p:nvSpPr>
          <p:cNvPr id="8" name="Text Placeholder 13">
            <a:extLst>
              <a:ext uri="{FF2B5EF4-FFF2-40B4-BE49-F238E27FC236}">
                <a16:creationId xmlns:a16="http://schemas.microsoft.com/office/drawing/2014/main" id="{1DD36F9F-71B8-160F-85AA-66F51ED5E5A3}"/>
              </a:ext>
            </a:extLst>
          </p:cNvPr>
          <p:cNvSpPr txBox="1">
            <a:spLocks/>
          </p:cNvSpPr>
          <p:nvPr/>
        </p:nvSpPr>
        <p:spPr bwMode="auto">
          <a:xfrm>
            <a:off x="2207569" y="6228931"/>
            <a:ext cx="8585896" cy="518254"/>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9">
                  <a:extLst>
                    <a:ext uri="{A12FA001-AC4F-418D-AE19-62706E023703}">
                      <ahyp:hlinkClr xmlns:ahyp="http://schemas.microsoft.com/office/drawing/2018/hyperlinkcolor" val="tx"/>
                    </a:ext>
                  </a:extLst>
                </a:hlinkClick>
              </a:rPr>
              <a:t>Heide </a:t>
            </a:r>
            <a:r>
              <a:rPr lang="en-GB" sz="1200" i="1" dirty="0">
                <a:solidFill>
                  <a:schemeClr val="tx2"/>
                </a:solidFill>
                <a:hlinkClick r:id="rId9">
                  <a:extLst>
                    <a:ext uri="{A12FA001-AC4F-418D-AE19-62706E023703}">
                      <ahyp:hlinkClr xmlns:ahyp="http://schemas.microsoft.com/office/drawing/2018/hyperlinkcolor" val="tx"/>
                    </a:ext>
                  </a:extLst>
                </a:hlinkClick>
              </a:rPr>
              <a:t>et al. </a:t>
            </a:r>
            <a:r>
              <a:rPr lang="en-GB" sz="1200" dirty="0">
                <a:solidFill>
                  <a:schemeClr val="tx2"/>
                </a:solidFill>
                <a:hlinkClick r:id="rId9">
                  <a:extLst>
                    <a:ext uri="{A12FA001-AC4F-418D-AE19-62706E023703}">
                      <ahyp:hlinkClr xmlns:ahyp="http://schemas.microsoft.com/office/drawing/2018/hyperlinkcolor" val="tx"/>
                    </a:ext>
                  </a:extLst>
                </a:hlinkClick>
              </a:rPr>
              <a:t>Journal of Industrial Ecology, 2023, 27, 1151.</a:t>
            </a:r>
            <a:r>
              <a:rPr lang="en-GB" sz="1200" dirty="0">
                <a:solidFill>
                  <a:schemeClr val="tx2"/>
                </a:solidFill>
              </a:rPr>
              <a:t>	</a:t>
            </a:r>
            <a:r>
              <a:rPr lang="fr-FR" sz="1200" dirty="0" err="1">
                <a:solidFill>
                  <a:schemeClr val="tx2"/>
                </a:solidFill>
                <a:hlinkClick r:id="rId10">
                  <a:extLst>
                    <a:ext uri="{A12FA001-AC4F-418D-AE19-62706E023703}">
                      <ahyp:hlinkClr xmlns:ahyp="http://schemas.microsoft.com/office/drawing/2018/hyperlinkcolor" val="tx"/>
                    </a:ext>
                  </a:extLst>
                </a:hlinkClick>
              </a:rPr>
              <a:t>Piffoux</a:t>
            </a:r>
            <a:r>
              <a:rPr lang="fr-FR" sz="1200" dirty="0">
                <a:solidFill>
                  <a:schemeClr val="tx2"/>
                </a:solidFill>
                <a:hlinkClick r:id="rId10">
                  <a:extLst>
                    <a:ext uri="{A12FA001-AC4F-418D-AE19-62706E023703}">
                      <ahyp:hlinkClr xmlns:ahyp="http://schemas.microsoft.com/office/drawing/2018/hyperlinkcolor" val="tx"/>
                    </a:ext>
                  </a:extLst>
                </a:hlinkClick>
              </a:rPr>
              <a:t> </a:t>
            </a:r>
            <a:r>
              <a:rPr lang="fr-FR" sz="1200" i="1" dirty="0">
                <a:solidFill>
                  <a:schemeClr val="tx2"/>
                </a:solidFill>
                <a:hlinkClick r:id="rId10">
                  <a:extLst>
                    <a:ext uri="{A12FA001-AC4F-418D-AE19-62706E023703}">
                      <ahyp:hlinkClr xmlns:ahyp="http://schemas.microsoft.com/office/drawing/2018/hyperlinkcolor" val="tx"/>
                    </a:ext>
                  </a:extLst>
                </a:hlinkClick>
              </a:rPr>
              <a:t>et al</a:t>
            </a:r>
            <a:r>
              <a:rPr lang="fr-FR" sz="1200" dirty="0">
                <a:solidFill>
                  <a:schemeClr val="tx2"/>
                </a:solidFill>
                <a:hlinkClick r:id="rId10">
                  <a:extLst>
                    <a:ext uri="{A12FA001-AC4F-418D-AE19-62706E023703}">
                      <ahyp:hlinkClr xmlns:ahyp="http://schemas.microsoft.com/office/drawing/2018/hyperlinkcolor" val="tx"/>
                    </a:ext>
                  </a:extLst>
                </a:hlinkClick>
              </a:rPr>
              <a:t>.  J. Cleaner Prod. 2024, 475, 143576</a:t>
            </a:r>
            <a:endParaRPr lang="fr-FR" sz="1200" dirty="0">
              <a:solidFill>
                <a:schemeClr val="tx2"/>
              </a:solidFill>
            </a:endParaRPr>
          </a:p>
          <a:p>
            <a:pPr marL="0" indent="0">
              <a:spcBef>
                <a:spcPts val="0"/>
              </a:spcBef>
              <a:buNone/>
            </a:pPr>
            <a:r>
              <a:rPr lang="en-GB" sz="1200" dirty="0">
                <a:solidFill>
                  <a:schemeClr val="tx2"/>
                </a:solidFill>
                <a:hlinkClick r:id="rId11">
                  <a:extLst>
                    <a:ext uri="{A12FA001-AC4F-418D-AE19-62706E023703}">
                      <ahyp:hlinkClr xmlns:ahyp="http://schemas.microsoft.com/office/drawing/2018/hyperlinkcolor" val="tx"/>
                    </a:ext>
                  </a:extLst>
                </a:hlinkClick>
              </a:rPr>
              <a:t>Hider-</a:t>
            </a:r>
            <a:r>
              <a:rPr lang="en-GB" sz="1200" dirty="0" err="1">
                <a:solidFill>
                  <a:schemeClr val="tx2"/>
                </a:solidFill>
                <a:hlinkClick r:id="rId11">
                  <a:extLst>
                    <a:ext uri="{A12FA001-AC4F-418D-AE19-62706E023703}">
                      <ahyp:hlinkClr xmlns:ahyp="http://schemas.microsoft.com/office/drawing/2018/hyperlinkcolor" val="tx"/>
                    </a:ext>
                  </a:extLst>
                </a:hlinkClick>
              </a:rPr>
              <a:t>Mlynarz</a:t>
            </a:r>
            <a:r>
              <a:rPr lang="en-GB" sz="1200" dirty="0">
                <a:solidFill>
                  <a:schemeClr val="tx2"/>
                </a:solidFill>
                <a:hlinkClick r:id="rId11">
                  <a:extLst>
                    <a:ext uri="{A12FA001-AC4F-418D-AE19-62706E023703}">
                      <ahyp:hlinkClr xmlns:ahyp="http://schemas.microsoft.com/office/drawing/2018/hyperlinkcolor" val="tx"/>
                    </a:ext>
                  </a:extLst>
                </a:hlinkClick>
              </a:rPr>
              <a:t> </a:t>
            </a:r>
            <a:r>
              <a:rPr lang="en-GB" sz="1200" i="1" dirty="0">
                <a:solidFill>
                  <a:schemeClr val="tx2"/>
                </a:solidFill>
                <a:hlinkClick r:id="rId11">
                  <a:extLst>
                    <a:ext uri="{A12FA001-AC4F-418D-AE19-62706E023703}">
                      <ahyp:hlinkClr xmlns:ahyp="http://schemas.microsoft.com/office/drawing/2018/hyperlinkcolor" val="tx"/>
                    </a:ext>
                  </a:extLst>
                </a:hlinkClick>
              </a:rPr>
              <a:t>et al</a:t>
            </a:r>
            <a:r>
              <a:rPr lang="en-GB" sz="1200" dirty="0">
                <a:solidFill>
                  <a:schemeClr val="tx2"/>
                </a:solidFill>
                <a:hlinkClick r:id="rId11">
                  <a:extLst>
                    <a:ext uri="{A12FA001-AC4F-418D-AE19-62706E023703}">
                      <ahyp:hlinkClr xmlns:ahyp="http://schemas.microsoft.com/office/drawing/2018/hyperlinkcolor" val="tx"/>
                    </a:ext>
                  </a:extLst>
                </a:hlinkClick>
              </a:rPr>
              <a:t>. Br. J. Clin. </a:t>
            </a:r>
            <a:r>
              <a:rPr lang="en-GB" sz="1200" dirty="0" err="1">
                <a:solidFill>
                  <a:schemeClr val="tx2"/>
                </a:solidFill>
                <a:hlinkClick r:id="rId11">
                  <a:extLst>
                    <a:ext uri="{A12FA001-AC4F-418D-AE19-62706E023703}">
                      <ahyp:hlinkClr xmlns:ahyp="http://schemas.microsoft.com/office/drawing/2018/hyperlinkcolor" val="tx"/>
                    </a:ext>
                  </a:extLst>
                </a:hlinkClick>
              </a:rPr>
              <a:t>Pharmacol</a:t>
            </a:r>
            <a:r>
              <a:rPr lang="en-GB" sz="1200" dirty="0">
                <a:solidFill>
                  <a:schemeClr val="tx2"/>
                </a:solidFill>
                <a:hlinkClick r:id="rId11">
                  <a:extLst>
                    <a:ext uri="{A12FA001-AC4F-418D-AE19-62706E023703}">
                      <ahyp:hlinkClr xmlns:ahyp="http://schemas.microsoft.com/office/drawing/2018/hyperlinkcolor" val="tx"/>
                    </a:ext>
                  </a:extLst>
                </a:hlinkClick>
              </a:rPr>
              <a:t>. 2018, 84, 1324</a:t>
            </a:r>
            <a:r>
              <a:rPr lang="en-GB" sz="1200" dirty="0">
                <a:solidFill>
                  <a:schemeClr val="tx2"/>
                </a:solidFill>
              </a:rPr>
              <a:t>	</a:t>
            </a:r>
            <a:r>
              <a:rPr lang="en-GB" sz="1200" dirty="0">
                <a:solidFill>
                  <a:schemeClr val="tx2"/>
                </a:solidFill>
                <a:hlinkClick r:id="rId12">
                  <a:extLst>
                    <a:ext uri="{A12FA001-AC4F-418D-AE19-62706E023703}">
                      <ahyp:hlinkClr xmlns:ahyp="http://schemas.microsoft.com/office/drawing/2018/hyperlinkcolor" val="tx"/>
                    </a:ext>
                  </a:extLst>
                </a:hlinkClick>
              </a:rPr>
              <a:t>Hudec </a:t>
            </a:r>
            <a:r>
              <a:rPr lang="en-GB" sz="1200" i="1" dirty="0">
                <a:solidFill>
                  <a:schemeClr val="tx2"/>
                </a:solidFill>
                <a:hlinkClick r:id="rId12">
                  <a:extLst>
                    <a:ext uri="{A12FA001-AC4F-418D-AE19-62706E023703}">
                      <ahyp:hlinkClr xmlns:ahyp="http://schemas.microsoft.com/office/drawing/2018/hyperlinkcolor" val="tx"/>
                    </a:ext>
                  </a:extLst>
                </a:hlinkClick>
              </a:rPr>
              <a:t>et al</a:t>
            </a:r>
            <a:r>
              <a:rPr lang="en-GB" sz="1200" dirty="0">
                <a:solidFill>
                  <a:schemeClr val="tx2"/>
                </a:solidFill>
                <a:hlinkClick r:id="rId12">
                  <a:extLst>
                    <a:ext uri="{A12FA001-AC4F-418D-AE19-62706E023703}">
                      <ahyp:hlinkClr xmlns:ahyp="http://schemas.microsoft.com/office/drawing/2018/hyperlinkcolor" val="tx"/>
                    </a:ext>
                  </a:extLst>
                </a:hlinkClick>
              </a:rPr>
              <a:t>. J. Clin. Pharm. Ther. 2012, 37, 78 </a:t>
            </a:r>
            <a:endParaRPr lang="en-US" sz="1200" dirty="0">
              <a:solidFill>
                <a:schemeClr val="tx2"/>
              </a:solidFill>
            </a:endParaRPr>
          </a:p>
        </p:txBody>
      </p:sp>
      <p:cxnSp>
        <p:nvCxnSpPr>
          <p:cNvPr id="42" name="Straight Connector 41">
            <a:extLst>
              <a:ext uri="{FF2B5EF4-FFF2-40B4-BE49-F238E27FC236}">
                <a16:creationId xmlns:a16="http://schemas.microsoft.com/office/drawing/2014/main" id="{D21AB571-B543-B293-2AD9-79C26F5D3E42}"/>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71BD05-5793-88FC-DCC2-6DC79C0066E5}"/>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7460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FDFF9-5AE6-7E53-865D-3702D698E3CA}"/>
            </a:ext>
          </a:extLst>
        </p:cNvPr>
        <p:cNvGrpSpPr/>
        <p:nvPr/>
      </p:nvGrpSpPr>
      <p:grpSpPr>
        <a:xfrm>
          <a:off x="0" y="0"/>
          <a:ext cx="0" cy="0"/>
          <a:chOff x="0" y="0"/>
          <a:chExt cx="0" cy="0"/>
        </a:xfrm>
      </p:grpSpPr>
      <p:sp>
        <p:nvSpPr>
          <p:cNvPr id="19" name="Isosceles Triangle 18">
            <a:extLst>
              <a:ext uri="{FF2B5EF4-FFF2-40B4-BE49-F238E27FC236}">
                <a16:creationId xmlns:a16="http://schemas.microsoft.com/office/drawing/2014/main" id="{0355DAC6-5D8B-4970-937F-15683AD2C370}"/>
              </a:ext>
            </a:extLst>
          </p:cNvPr>
          <p:cNvSpPr>
            <a:spLocks noChangeAspect="1"/>
          </p:cNvSpPr>
          <p:nvPr/>
        </p:nvSpPr>
        <p:spPr>
          <a:xfrm>
            <a:off x="2647071" y="3825264"/>
            <a:ext cx="2296800" cy="1980000"/>
          </a:xfrm>
          <a:prstGeom prst="triangle">
            <a:avLst/>
          </a:prstGeom>
          <a:solidFill>
            <a:schemeClr val="bg1"/>
          </a:solidFill>
          <a:ln>
            <a:no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2F8AC03-BC36-C6AA-9FAD-66F8D98D34E1}"/>
              </a:ext>
            </a:extLst>
          </p:cNvPr>
          <p:cNvSpPr>
            <a:spLocks noGrp="1"/>
          </p:cNvSpPr>
          <p:nvPr>
            <p:ph type="title"/>
          </p:nvPr>
        </p:nvSpPr>
        <p:spPr/>
        <p:txBody>
          <a:bodyPr/>
          <a:lstStyle/>
          <a:p>
            <a:r>
              <a:rPr lang="en-GB" dirty="0"/>
              <a:t>Social sustainability</a:t>
            </a:r>
          </a:p>
        </p:txBody>
      </p:sp>
      <p:sp>
        <p:nvSpPr>
          <p:cNvPr id="3" name="Text Placeholder 2">
            <a:extLst>
              <a:ext uri="{FF2B5EF4-FFF2-40B4-BE49-F238E27FC236}">
                <a16:creationId xmlns:a16="http://schemas.microsoft.com/office/drawing/2014/main" id="{9283F53E-14F2-B692-A545-15E547A85817}"/>
              </a:ext>
            </a:extLst>
          </p:cNvPr>
          <p:cNvSpPr>
            <a:spLocks noGrp="1"/>
          </p:cNvSpPr>
          <p:nvPr>
            <p:ph type="body" sz="quarter" idx="10"/>
          </p:nvPr>
        </p:nvSpPr>
        <p:spPr>
          <a:xfrm>
            <a:off x="5172548" y="1454400"/>
            <a:ext cx="6440503" cy="4350864"/>
          </a:xfrm>
        </p:spPr>
        <p:txBody>
          <a:bodyPr/>
          <a:lstStyle/>
          <a:p>
            <a:pPr algn="just"/>
            <a:r>
              <a:rPr lang="en-GB" dirty="0"/>
              <a:t>Social issues have become prominent in sustainability policy. This is partly because equity, human and worker rights, transparency and other aspirational goals share the objective of stable and prosperous conditions with environmental sustainability actions.</a:t>
            </a:r>
          </a:p>
          <a:p>
            <a:pPr algn="just"/>
            <a:r>
              <a:rPr lang="en-GB" dirty="0"/>
              <a:t>Another important connection between the pillars of sustainability is the impact of policy or market trends. The transition to carbon neutral technology will cause job losses in some sectors but create new jobs in others. This change cannot result in sections of the community being deprived of basic rights because of loss of employment, or shift socio-economic or environmental burdens to other places. This creates a risk that environmental sustainability actions would be rejected by stakeholders and never achieved. </a:t>
            </a:r>
          </a:p>
        </p:txBody>
      </p:sp>
      <p:sp>
        <p:nvSpPr>
          <p:cNvPr id="13" name="Isosceles Triangle 12">
            <a:extLst>
              <a:ext uri="{FF2B5EF4-FFF2-40B4-BE49-F238E27FC236}">
                <a16:creationId xmlns:a16="http://schemas.microsoft.com/office/drawing/2014/main" id="{D287CBEE-CE2C-B103-EA99-322C715541BB}"/>
              </a:ext>
            </a:extLst>
          </p:cNvPr>
          <p:cNvSpPr>
            <a:spLocks noChangeAspect="1"/>
          </p:cNvSpPr>
          <p:nvPr/>
        </p:nvSpPr>
        <p:spPr>
          <a:xfrm>
            <a:off x="2647072" y="3825264"/>
            <a:ext cx="2296800" cy="1980000"/>
          </a:xfrm>
          <a:prstGeom prst="triangle">
            <a:avLst/>
          </a:prstGeom>
          <a:gradFill>
            <a:gsLst>
              <a:gs pos="0">
                <a:schemeClr val="accent4">
                  <a:lumMod val="20000"/>
                  <a:lumOff val="80000"/>
                </a:schemeClr>
              </a:gs>
              <a:gs pos="65000">
                <a:schemeClr val="accent2"/>
              </a:gs>
              <a:gs pos="100000">
                <a:srgbClr val="60A899"/>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hlinkClick r:id="rId4" action="ppaction://hlinksldjump"/>
            <a:extLst>
              <a:ext uri="{FF2B5EF4-FFF2-40B4-BE49-F238E27FC236}">
                <a16:creationId xmlns:a16="http://schemas.microsoft.com/office/drawing/2014/main" id="{50C1D8A1-3876-1C66-FE1B-E8E5576D6284}"/>
              </a:ext>
            </a:extLst>
          </p:cNvPr>
          <p:cNvSpPr txBox="1">
            <a:spLocks/>
          </p:cNvSpPr>
          <p:nvPr/>
        </p:nvSpPr>
        <p:spPr bwMode="auto">
          <a:xfrm>
            <a:off x="2875749" y="5232341"/>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Society</a:t>
            </a:r>
          </a:p>
        </p:txBody>
      </p:sp>
      <p:sp>
        <p:nvSpPr>
          <p:cNvPr id="12" name="Isosceles Triangle 11">
            <a:hlinkClick r:id="rId5" action="ppaction://hlinksldjump"/>
            <a:extLst>
              <a:ext uri="{FF2B5EF4-FFF2-40B4-BE49-F238E27FC236}">
                <a16:creationId xmlns:a16="http://schemas.microsoft.com/office/drawing/2014/main" id="{D7394CD3-94F9-4D3A-27BA-EFBD1F751CE4}"/>
              </a:ext>
            </a:extLst>
          </p:cNvPr>
          <p:cNvSpPr>
            <a:spLocks noChangeAspect="1"/>
          </p:cNvSpPr>
          <p:nvPr/>
        </p:nvSpPr>
        <p:spPr>
          <a:xfrm>
            <a:off x="350272" y="3825264"/>
            <a:ext cx="2296800" cy="1980000"/>
          </a:xfrm>
          <a:prstGeom prst="triangle">
            <a:avLst/>
          </a:prstGeom>
          <a:gradFill>
            <a:gsLst>
              <a:gs pos="0">
                <a:schemeClr val="accent4">
                  <a:lumMod val="20000"/>
                  <a:lumOff val="80000"/>
                </a:schemeClr>
              </a:gs>
              <a:gs pos="65000">
                <a:schemeClr val="accent2"/>
              </a:gs>
              <a:gs pos="100000">
                <a:srgbClr val="60A899"/>
              </a:gs>
            </a:gsLst>
            <a:lin ang="5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hlinkClick r:id="rId6" action="ppaction://hlinksldjump"/>
            <a:extLst>
              <a:ext uri="{FF2B5EF4-FFF2-40B4-BE49-F238E27FC236}">
                <a16:creationId xmlns:a16="http://schemas.microsoft.com/office/drawing/2014/main" id="{B8831773-FCFF-A45F-A3E8-2066949AE632}"/>
              </a:ext>
            </a:extLst>
          </p:cNvPr>
          <p:cNvSpPr>
            <a:spLocks noChangeAspect="1"/>
          </p:cNvSpPr>
          <p:nvPr/>
        </p:nvSpPr>
        <p:spPr>
          <a:xfrm>
            <a:off x="1498672" y="1845264"/>
            <a:ext cx="2296800" cy="1980000"/>
          </a:xfrm>
          <a:prstGeom prst="triangle">
            <a:avLst/>
          </a:prstGeom>
          <a:gradFill>
            <a:gsLst>
              <a:gs pos="0">
                <a:schemeClr val="accent4">
                  <a:lumMod val="20000"/>
                  <a:lumOff val="80000"/>
                </a:schemeClr>
              </a:gs>
              <a:gs pos="65000">
                <a:schemeClr val="accent2"/>
              </a:gs>
              <a:gs pos="100000">
                <a:srgbClr val="60A899"/>
              </a:gs>
            </a:gsLst>
            <a:lin ang="162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2">
            <a:hlinkClick r:id="rId6" action="ppaction://hlinksldjump"/>
            <a:extLst>
              <a:ext uri="{FF2B5EF4-FFF2-40B4-BE49-F238E27FC236}">
                <a16:creationId xmlns:a16="http://schemas.microsoft.com/office/drawing/2014/main" id="{3D39D856-DD91-6CD2-3B9A-1738C7552B09}"/>
              </a:ext>
            </a:extLst>
          </p:cNvPr>
          <p:cNvSpPr txBox="1">
            <a:spLocks/>
          </p:cNvSpPr>
          <p:nvPr/>
        </p:nvSpPr>
        <p:spPr bwMode="auto">
          <a:xfrm>
            <a:off x="1727349" y="3269792"/>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Environment</a:t>
            </a:r>
          </a:p>
        </p:txBody>
      </p:sp>
      <p:sp>
        <p:nvSpPr>
          <p:cNvPr id="16" name="Text Placeholder 2">
            <a:hlinkClick r:id="rId5" action="ppaction://hlinksldjump"/>
            <a:extLst>
              <a:ext uri="{FF2B5EF4-FFF2-40B4-BE49-F238E27FC236}">
                <a16:creationId xmlns:a16="http://schemas.microsoft.com/office/drawing/2014/main" id="{076368F7-94DE-2EA7-5A8B-F409BE40E399}"/>
              </a:ext>
            </a:extLst>
          </p:cNvPr>
          <p:cNvSpPr txBox="1">
            <a:spLocks/>
          </p:cNvSpPr>
          <p:nvPr/>
        </p:nvSpPr>
        <p:spPr bwMode="auto">
          <a:xfrm>
            <a:off x="578949" y="5223580"/>
            <a:ext cx="1839446" cy="36004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18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15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pPr>
            <a:r>
              <a:rPr lang="en-GB" b="1" dirty="0"/>
              <a:t>Economy</a:t>
            </a:r>
          </a:p>
        </p:txBody>
      </p:sp>
      <p:sp>
        <p:nvSpPr>
          <p:cNvPr id="4" name="Isosceles Triangle 3">
            <a:hlinkClick r:id="rId7" action="ppaction://hlinksldjump"/>
            <a:extLst>
              <a:ext uri="{FF2B5EF4-FFF2-40B4-BE49-F238E27FC236}">
                <a16:creationId xmlns:a16="http://schemas.microsoft.com/office/drawing/2014/main" id="{52DD3C58-ECEB-E6D5-2408-D213BD24B512}"/>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rId8" action="ppaction://hlinksldjump"/>
            <a:extLst>
              <a:ext uri="{FF2B5EF4-FFF2-40B4-BE49-F238E27FC236}">
                <a16:creationId xmlns:a16="http://schemas.microsoft.com/office/drawing/2014/main" id="{9E330ACE-A935-59BC-D9D0-1CF9C1D59BEC}"/>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3">
            <a:extLst>
              <a:ext uri="{FF2B5EF4-FFF2-40B4-BE49-F238E27FC236}">
                <a16:creationId xmlns:a16="http://schemas.microsoft.com/office/drawing/2014/main" id="{222CF99C-574A-4C28-9376-29FDAD72E6CD}"/>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9">
                  <a:extLst>
                    <a:ext uri="{A12FA001-AC4F-418D-AE19-62706E023703}">
                      <ahyp:hlinkClr xmlns:ahyp="http://schemas.microsoft.com/office/drawing/2018/hyperlinkcolor" val="tx"/>
                    </a:ext>
                  </a:extLst>
                </a:hlinkClick>
              </a:rPr>
              <a:t>Just transition</a:t>
            </a:r>
            <a:r>
              <a:rPr lang="en-GB" sz="1200" dirty="0">
                <a:solidFill>
                  <a:schemeClr val="tx2"/>
                </a:solidFill>
              </a:rPr>
              <a:t>, LSE, 2024.</a:t>
            </a:r>
            <a:endParaRPr lang="en-US" sz="1200" dirty="0">
              <a:solidFill>
                <a:schemeClr val="tx2"/>
              </a:solidFill>
            </a:endParaRPr>
          </a:p>
        </p:txBody>
      </p:sp>
    </p:spTree>
    <p:custDataLst>
      <p:tags r:id="rId1"/>
    </p:custDataLst>
    <p:extLst>
      <p:ext uri="{BB962C8B-B14F-4D97-AF65-F5344CB8AC3E}">
        <p14:creationId xmlns:p14="http://schemas.microsoft.com/office/powerpoint/2010/main" val="1666994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C362E-5B09-9615-FC2B-8FF99EC95680}"/>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BF90584-DC02-0031-76AD-2016D31E99F5}"/>
              </a:ext>
            </a:extLst>
          </p:cNvPr>
          <p:cNvSpPr/>
          <p:nvPr/>
        </p:nvSpPr>
        <p:spPr bwMode="auto">
          <a:xfrm>
            <a:off x="376870" y="4865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Czechia</a:t>
            </a:r>
          </a:p>
        </p:txBody>
      </p:sp>
      <p:sp>
        <p:nvSpPr>
          <p:cNvPr id="7" name="Rectangle 6">
            <a:extLst>
              <a:ext uri="{FF2B5EF4-FFF2-40B4-BE49-F238E27FC236}">
                <a16:creationId xmlns:a16="http://schemas.microsoft.com/office/drawing/2014/main" id="{68DF2022-D616-9F92-11CF-281A629D4C51}"/>
              </a:ext>
            </a:extLst>
          </p:cNvPr>
          <p:cNvSpPr/>
          <p:nvPr/>
        </p:nvSpPr>
        <p:spPr>
          <a:xfrm>
            <a:off x="302995" y="4789632"/>
            <a:ext cx="1673846" cy="731176"/>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C4E9425-453F-B94E-D3C9-4EED5056E705}"/>
              </a:ext>
            </a:extLst>
          </p:cNvPr>
          <p:cNvSpPr txBox="1"/>
          <p:nvPr/>
        </p:nvSpPr>
        <p:spPr>
          <a:xfrm>
            <a:off x="2763703" y="4113978"/>
            <a:ext cx="8029762" cy="369332"/>
          </a:xfrm>
          <a:prstGeom prst="rect">
            <a:avLst/>
          </a:prstGeom>
          <a:noFill/>
        </p:spPr>
        <p:txBody>
          <a:bodyPr wrap="none" rtlCol="0">
            <a:spAutoFit/>
          </a:bodyPr>
          <a:lstStyle/>
          <a:p>
            <a:r>
              <a:rPr lang="en-GB" dirty="0"/>
              <a:t>Sustainability   =                                                                                        =   </a:t>
            </a:r>
            <a:r>
              <a:rPr lang="en-GB" b="1" dirty="0"/>
              <a:t>68% </a:t>
            </a:r>
          </a:p>
        </p:txBody>
      </p:sp>
      <p:sp>
        <p:nvSpPr>
          <p:cNvPr id="2" name="Title 1">
            <a:extLst>
              <a:ext uri="{FF2B5EF4-FFF2-40B4-BE49-F238E27FC236}">
                <a16:creationId xmlns:a16="http://schemas.microsoft.com/office/drawing/2014/main" id="{B5164093-2534-0BB6-E05E-11504A7F324D}"/>
              </a:ext>
            </a:extLst>
          </p:cNvPr>
          <p:cNvSpPr>
            <a:spLocks noGrp="1"/>
          </p:cNvSpPr>
          <p:nvPr>
            <p:ph type="title"/>
          </p:nvPr>
        </p:nvSpPr>
        <p:spPr/>
        <p:txBody>
          <a:bodyPr/>
          <a:lstStyle/>
          <a:p>
            <a:r>
              <a:rPr lang="en-GB" dirty="0"/>
              <a:t>Performance weighted environmental sustainability: Medicine case study</a:t>
            </a:r>
          </a:p>
        </p:txBody>
      </p:sp>
      <p:sp>
        <p:nvSpPr>
          <p:cNvPr id="3" name="Text Placeholder 2">
            <a:extLst>
              <a:ext uri="{FF2B5EF4-FFF2-40B4-BE49-F238E27FC236}">
                <a16:creationId xmlns:a16="http://schemas.microsoft.com/office/drawing/2014/main" id="{C5A449B2-C80C-1ABF-A0BF-0F22EF2C34FD}"/>
              </a:ext>
            </a:extLst>
          </p:cNvPr>
          <p:cNvSpPr>
            <a:spLocks noGrp="1"/>
          </p:cNvSpPr>
          <p:nvPr>
            <p:ph type="body" sz="quarter" idx="10"/>
          </p:nvPr>
        </p:nvSpPr>
        <p:spPr>
          <a:xfrm>
            <a:off x="357188" y="1742432"/>
            <a:ext cx="5954836" cy="1902592"/>
          </a:xfrm>
        </p:spPr>
        <p:txBody>
          <a:bodyPr/>
          <a:lstStyle/>
          <a:p>
            <a:pPr algn="just"/>
            <a:r>
              <a:rPr lang="en-GB" i="1" dirty="0"/>
              <a:t>In Czechia, an analgesic with the same climate change impact is considered sustainable because the overall impact is smaller due to lower demand by dose.</a:t>
            </a:r>
          </a:p>
          <a:p>
            <a:pPr algn="just"/>
            <a:r>
              <a:rPr lang="en-GB" i="1" dirty="0"/>
              <a:t>Despite that, analgesics account for 0.05% of the economy, higher than other countries (&lt;0.02%).</a:t>
            </a:r>
          </a:p>
        </p:txBody>
      </p:sp>
      <p:sp>
        <p:nvSpPr>
          <p:cNvPr id="13" name="TextBox 12">
            <a:extLst>
              <a:ext uri="{FF2B5EF4-FFF2-40B4-BE49-F238E27FC236}">
                <a16:creationId xmlns:a16="http://schemas.microsoft.com/office/drawing/2014/main" id="{AFFBA14B-05A8-F17B-A630-1176AD4E8319}"/>
              </a:ext>
            </a:extLst>
          </p:cNvPr>
          <p:cNvSpPr txBox="1"/>
          <p:nvPr/>
        </p:nvSpPr>
        <p:spPr>
          <a:xfrm>
            <a:off x="5074645" y="3331112"/>
            <a:ext cx="1778037" cy="923330"/>
          </a:xfrm>
          <a:prstGeom prst="rect">
            <a:avLst/>
          </a:prstGeom>
          <a:noFill/>
        </p:spPr>
        <p:txBody>
          <a:bodyPr wrap="square" rtlCol="0">
            <a:spAutoFit/>
          </a:bodyPr>
          <a:lstStyle/>
          <a:p>
            <a:pPr algn="ctr"/>
            <a:r>
              <a:rPr lang="en-GB" dirty="0"/>
              <a:t>Environmental impact =</a:t>
            </a:r>
          </a:p>
          <a:p>
            <a:pPr algn="ctr"/>
            <a:r>
              <a:rPr lang="en-GB" b="1" dirty="0"/>
              <a:t>0.145 kg CO</a:t>
            </a:r>
            <a:r>
              <a:rPr lang="en-GB" b="1" baseline="-25000" dirty="0"/>
              <a:t>2</a:t>
            </a:r>
          </a:p>
        </p:txBody>
      </p:sp>
      <p:sp>
        <p:nvSpPr>
          <p:cNvPr id="14" name="TextBox 13">
            <a:extLst>
              <a:ext uri="{FF2B5EF4-FFF2-40B4-BE49-F238E27FC236}">
                <a16:creationId xmlns:a16="http://schemas.microsoft.com/office/drawing/2014/main" id="{EE19452F-F2A8-0DD4-8007-871FE63F9492}"/>
              </a:ext>
            </a:extLst>
          </p:cNvPr>
          <p:cNvSpPr txBox="1"/>
          <p:nvPr/>
        </p:nvSpPr>
        <p:spPr>
          <a:xfrm>
            <a:off x="5081331" y="4379683"/>
            <a:ext cx="1764666" cy="1477328"/>
          </a:xfrm>
          <a:prstGeom prst="rect">
            <a:avLst/>
          </a:prstGeom>
          <a:noFill/>
        </p:spPr>
        <p:txBody>
          <a:bodyPr wrap="square" rtlCol="0">
            <a:spAutoFit/>
          </a:bodyPr>
          <a:lstStyle/>
          <a:p>
            <a:pPr algn="ctr"/>
            <a:r>
              <a:rPr lang="en-GB" dirty="0"/>
              <a:t>Functional unit =</a:t>
            </a:r>
          </a:p>
          <a:p>
            <a:pPr algn="ctr"/>
            <a:r>
              <a:rPr lang="en-GB" b="1" dirty="0"/>
              <a:t>1 daily defined dose (DDD)</a:t>
            </a:r>
          </a:p>
        </p:txBody>
      </p:sp>
      <p:sp>
        <p:nvSpPr>
          <p:cNvPr id="17" name="TextBox 16">
            <a:extLst>
              <a:ext uri="{FF2B5EF4-FFF2-40B4-BE49-F238E27FC236}">
                <a16:creationId xmlns:a16="http://schemas.microsoft.com/office/drawing/2014/main" id="{A8C9C9BA-B2CA-99DB-DACC-5646BF1F36A5}"/>
              </a:ext>
            </a:extLst>
          </p:cNvPr>
          <p:cNvSpPr txBox="1"/>
          <p:nvPr/>
        </p:nvSpPr>
        <p:spPr>
          <a:xfrm>
            <a:off x="7660247" y="2492896"/>
            <a:ext cx="1584176" cy="1754326"/>
          </a:xfrm>
          <a:prstGeom prst="rect">
            <a:avLst/>
          </a:prstGeom>
          <a:noFill/>
        </p:spPr>
        <p:txBody>
          <a:bodyPr wrap="square" rtlCol="0">
            <a:spAutoFit/>
          </a:bodyPr>
          <a:lstStyle/>
          <a:p>
            <a:pPr algn="ctr"/>
            <a:r>
              <a:rPr lang="en-GB" dirty="0"/>
              <a:t>Allocated Planetary Boundary = </a:t>
            </a:r>
            <a:r>
              <a:rPr lang="en-GB" b="1" dirty="0"/>
              <a:t>33 million kg CO</a:t>
            </a:r>
            <a:r>
              <a:rPr lang="en-GB" b="1" baseline="-25000" dirty="0"/>
              <a:t>2</a:t>
            </a:r>
            <a:r>
              <a:rPr lang="en-GB" b="1" dirty="0"/>
              <a:t> per year</a:t>
            </a:r>
          </a:p>
        </p:txBody>
      </p:sp>
      <p:sp>
        <p:nvSpPr>
          <p:cNvPr id="18" name="TextBox 17">
            <a:extLst>
              <a:ext uri="{FF2B5EF4-FFF2-40B4-BE49-F238E27FC236}">
                <a16:creationId xmlns:a16="http://schemas.microsoft.com/office/drawing/2014/main" id="{8B784416-04F8-16EB-CAFA-047F4FF2F12D}"/>
              </a:ext>
            </a:extLst>
          </p:cNvPr>
          <p:cNvSpPr txBox="1"/>
          <p:nvPr/>
        </p:nvSpPr>
        <p:spPr>
          <a:xfrm>
            <a:off x="7660247" y="4379683"/>
            <a:ext cx="1584176" cy="1200329"/>
          </a:xfrm>
          <a:prstGeom prst="rect">
            <a:avLst/>
          </a:prstGeom>
          <a:noFill/>
        </p:spPr>
        <p:txBody>
          <a:bodyPr wrap="square" rtlCol="0">
            <a:spAutoFit/>
          </a:bodyPr>
          <a:lstStyle/>
          <a:p>
            <a:pPr algn="ctr"/>
            <a:r>
              <a:rPr lang="en-GB" dirty="0"/>
              <a:t>Demand = </a:t>
            </a:r>
            <a:r>
              <a:rPr lang="en-GB" b="1" dirty="0"/>
              <a:t>155 million DDD per year</a:t>
            </a:r>
          </a:p>
        </p:txBody>
      </p:sp>
      <p:cxnSp>
        <p:nvCxnSpPr>
          <p:cNvPr id="25" name="Straight Connector 24">
            <a:extLst>
              <a:ext uri="{FF2B5EF4-FFF2-40B4-BE49-F238E27FC236}">
                <a16:creationId xmlns:a16="http://schemas.microsoft.com/office/drawing/2014/main" id="{9AE59C9C-946F-E380-FBBC-240A5BB76E69}"/>
              </a:ext>
            </a:extLst>
          </p:cNvPr>
          <p:cNvCxnSpPr>
            <a:cxnSpLocks noChangeAspect="1"/>
          </p:cNvCxnSpPr>
          <p:nvPr/>
        </p:nvCxnSpPr>
        <p:spPr>
          <a:xfrm flipV="1">
            <a:off x="6816080" y="2493280"/>
            <a:ext cx="826375" cy="34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Rounded Corners 3">
            <a:hlinkClick r:id="rId4" action="ppaction://hlinksldjump"/>
            <a:extLst>
              <a:ext uri="{FF2B5EF4-FFF2-40B4-BE49-F238E27FC236}">
                <a16:creationId xmlns:a16="http://schemas.microsoft.com/office/drawing/2014/main" id="{074ABA1C-977E-5FEE-73C5-D63D6E876820}"/>
              </a:ext>
            </a:extLst>
          </p:cNvPr>
          <p:cNvSpPr/>
          <p:nvPr/>
        </p:nvSpPr>
        <p:spPr bwMode="auto">
          <a:xfrm>
            <a:off x="376870" y="3569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France</a:t>
            </a:r>
          </a:p>
        </p:txBody>
      </p:sp>
      <p:sp>
        <p:nvSpPr>
          <p:cNvPr id="5" name="Rectangle: Rounded Corners 4">
            <a:hlinkClick r:id="rId5" action="ppaction://hlinksldjump"/>
            <a:extLst>
              <a:ext uri="{FF2B5EF4-FFF2-40B4-BE49-F238E27FC236}">
                <a16:creationId xmlns:a16="http://schemas.microsoft.com/office/drawing/2014/main" id="{2A1B507C-3136-72B6-DEE2-F82D99610B88}"/>
              </a:ext>
            </a:extLst>
          </p:cNvPr>
          <p:cNvSpPr/>
          <p:nvPr/>
        </p:nvSpPr>
        <p:spPr bwMode="auto">
          <a:xfrm>
            <a:off x="376869" y="5513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Denmark</a:t>
            </a:r>
          </a:p>
        </p:txBody>
      </p:sp>
      <p:sp>
        <p:nvSpPr>
          <p:cNvPr id="6" name="Rectangle: Rounded Corners 5">
            <a:hlinkClick r:id="rId6" action="ppaction://hlinksldjump"/>
            <a:extLst>
              <a:ext uri="{FF2B5EF4-FFF2-40B4-BE49-F238E27FC236}">
                <a16:creationId xmlns:a16="http://schemas.microsoft.com/office/drawing/2014/main" id="{9F3F0D5C-FECA-506B-7276-A0CB2B6E8DDA}"/>
              </a:ext>
            </a:extLst>
          </p:cNvPr>
          <p:cNvSpPr/>
          <p:nvPr/>
        </p:nvSpPr>
        <p:spPr bwMode="auto">
          <a:xfrm>
            <a:off x="376869" y="4217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Low impact (France)</a:t>
            </a:r>
          </a:p>
        </p:txBody>
      </p:sp>
      <p:sp>
        <p:nvSpPr>
          <p:cNvPr id="10" name="Isosceles Triangle 9">
            <a:hlinkClick r:id="rId7" action="ppaction://hlinksldjump"/>
            <a:extLst>
              <a:ext uri="{FF2B5EF4-FFF2-40B4-BE49-F238E27FC236}">
                <a16:creationId xmlns:a16="http://schemas.microsoft.com/office/drawing/2014/main" id="{5E7FAC72-47A9-F4E3-B525-D974E454CAB7}"/>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hlinkClick r:id="rId8" action="ppaction://hlinksldjump"/>
            <a:extLst>
              <a:ext uri="{FF2B5EF4-FFF2-40B4-BE49-F238E27FC236}">
                <a16:creationId xmlns:a16="http://schemas.microsoft.com/office/drawing/2014/main" id="{1BB16759-1D16-6DBD-45E9-2B7F68DDC226}"/>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1DFB99B2-047F-A007-44CB-FC7B7FB274A9}"/>
              </a:ext>
            </a:extLst>
          </p:cNvPr>
          <p:cNvSpPr/>
          <p:nvPr/>
        </p:nvSpPr>
        <p:spPr>
          <a:xfrm>
            <a:off x="11166860" y="5195871"/>
            <a:ext cx="825417" cy="8254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B117027C-BB0E-02F2-76A6-82FBAC500B20}"/>
              </a:ext>
            </a:extLst>
          </p:cNvPr>
          <p:cNvSpPr/>
          <p:nvPr/>
        </p:nvSpPr>
        <p:spPr>
          <a:xfrm>
            <a:off x="11370424" y="1340772"/>
            <a:ext cx="414540" cy="4157170"/>
          </a:xfrm>
          <a:prstGeom prst="roundRect">
            <a:avLst>
              <a:gd name="adj" fmla="val 4418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9115CEAF-3E0A-27B9-B1BA-30D7BB6B388B}"/>
              </a:ext>
            </a:extLst>
          </p:cNvPr>
          <p:cNvCxnSpPr/>
          <p:nvPr/>
        </p:nvCxnSpPr>
        <p:spPr>
          <a:xfrm>
            <a:off x="11746800" y="2689486"/>
            <a:ext cx="0" cy="2592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648A44D3-85E9-CB0A-4DA9-EBC0E1525393}"/>
              </a:ext>
            </a:extLst>
          </p:cNvPr>
          <p:cNvSpPr>
            <a:spLocks/>
          </p:cNvSpPr>
          <p:nvPr/>
        </p:nvSpPr>
        <p:spPr>
          <a:xfrm>
            <a:off x="11208568" y="5245998"/>
            <a:ext cx="739188" cy="738000"/>
          </a:xfrm>
          <a:prstGeom prst="arc">
            <a:avLst>
              <a:gd name="adj1" fmla="val 17995592"/>
              <a:gd name="adj2" fmla="val 353256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2A8DA4CA-7875-FDE9-EAC2-3FCD7590680F}"/>
              </a:ext>
            </a:extLst>
          </p:cNvPr>
          <p:cNvSpPr/>
          <p:nvPr/>
        </p:nvSpPr>
        <p:spPr>
          <a:xfrm>
            <a:off x="11430733" y="5229200"/>
            <a:ext cx="288080" cy="5400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0A231BA-9CAC-66E1-112E-1F872080F7C4}"/>
              </a:ext>
            </a:extLst>
          </p:cNvPr>
          <p:cNvSpPr txBox="1"/>
          <p:nvPr/>
        </p:nvSpPr>
        <p:spPr>
          <a:xfrm>
            <a:off x="10756800" y="1632778"/>
            <a:ext cx="660758" cy="323165"/>
          </a:xfrm>
          <a:prstGeom prst="rect">
            <a:avLst/>
          </a:prstGeom>
          <a:noFill/>
        </p:spPr>
        <p:txBody>
          <a:bodyPr wrap="none" rtlCol="0">
            <a:spAutoFit/>
          </a:bodyPr>
          <a:lstStyle/>
          <a:p>
            <a:r>
              <a:rPr lang="en-GB" sz="1500" dirty="0"/>
              <a:t>700%</a:t>
            </a:r>
            <a:endParaRPr lang="en-GB" sz="1500" b="1" dirty="0"/>
          </a:p>
        </p:txBody>
      </p:sp>
      <p:sp>
        <p:nvSpPr>
          <p:cNvPr id="29" name="TextBox 28">
            <a:extLst>
              <a:ext uri="{FF2B5EF4-FFF2-40B4-BE49-F238E27FC236}">
                <a16:creationId xmlns:a16="http://schemas.microsoft.com/office/drawing/2014/main" id="{4BDFD95E-0BA0-24C8-1B54-BA73C814ACB8}"/>
              </a:ext>
            </a:extLst>
          </p:cNvPr>
          <p:cNvSpPr txBox="1"/>
          <p:nvPr/>
        </p:nvSpPr>
        <p:spPr>
          <a:xfrm>
            <a:off x="10756800" y="4869160"/>
            <a:ext cx="669661" cy="323165"/>
          </a:xfrm>
          <a:prstGeom prst="rect">
            <a:avLst/>
          </a:prstGeom>
          <a:noFill/>
        </p:spPr>
        <p:txBody>
          <a:bodyPr wrap="square" rtlCol="0">
            <a:spAutoFit/>
          </a:bodyPr>
          <a:lstStyle/>
          <a:p>
            <a:r>
              <a:rPr lang="en-GB" sz="1500" dirty="0"/>
              <a:t>100%</a:t>
            </a:r>
            <a:endParaRPr lang="en-GB" sz="1500" b="1" dirty="0"/>
          </a:p>
        </p:txBody>
      </p:sp>
      <p:cxnSp>
        <p:nvCxnSpPr>
          <p:cNvPr id="30" name="Straight Connector 29">
            <a:extLst>
              <a:ext uri="{FF2B5EF4-FFF2-40B4-BE49-F238E27FC236}">
                <a16:creationId xmlns:a16="http://schemas.microsoft.com/office/drawing/2014/main" id="{4385F363-E102-D921-B5AA-86B2C6B685E7}"/>
              </a:ext>
            </a:extLst>
          </p:cNvPr>
          <p:cNvCxnSpPr/>
          <p:nvPr/>
        </p:nvCxnSpPr>
        <p:spPr>
          <a:xfrm>
            <a:off x="11372400" y="507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4E733D-6116-6EE1-3B22-392FC692ADA6}"/>
              </a:ext>
            </a:extLst>
          </p:cNvPr>
          <p:cNvCxnSpPr/>
          <p:nvPr/>
        </p:nvCxnSpPr>
        <p:spPr>
          <a:xfrm>
            <a:off x="11372400" y="237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8098ADE-B715-7081-9EA9-41903B6F50BE}"/>
              </a:ext>
            </a:extLst>
          </p:cNvPr>
          <p:cNvCxnSpPr/>
          <p:nvPr/>
        </p:nvCxnSpPr>
        <p:spPr>
          <a:xfrm>
            <a:off x="11372400" y="399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36FBCA-C44D-6E4D-D350-764BD8B5C3ED}"/>
              </a:ext>
            </a:extLst>
          </p:cNvPr>
          <p:cNvCxnSpPr/>
          <p:nvPr/>
        </p:nvCxnSpPr>
        <p:spPr>
          <a:xfrm>
            <a:off x="11372400" y="453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8AB56D5-B22C-DBE3-1CF0-BD3075B99DE4}"/>
              </a:ext>
            </a:extLst>
          </p:cNvPr>
          <p:cNvCxnSpPr/>
          <p:nvPr/>
        </p:nvCxnSpPr>
        <p:spPr>
          <a:xfrm>
            <a:off x="11372400" y="183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C19A07-9B85-D286-E03B-B3ABBF92CE84}"/>
              </a:ext>
            </a:extLst>
          </p:cNvPr>
          <p:cNvCxnSpPr/>
          <p:nvPr/>
        </p:nvCxnSpPr>
        <p:spPr>
          <a:xfrm>
            <a:off x="11372400" y="345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CCE39F-DA08-1AD1-C339-E587187E88AE}"/>
              </a:ext>
            </a:extLst>
          </p:cNvPr>
          <p:cNvCxnSpPr/>
          <p:nvPr/>
        </p:nvCxnSpPr>
        <p:spPr>
          <a:xfrm>
            <a:off x="11370424" y="291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3212DFC-5811-2200-4274-F428AC8B6A6F}"/>
              </a:ext>
            </a:extLst>
          </p:cNvPr>
          <p:cNvSpPr txBox="1"/>
          <p:nvPr/>
        </p:nvSpPr>
        <p:spPr>
          <a:xfrm>
            <a:off x="10756800" y="2207209"/>
            <a:ext cx="660758" cy="323165"/>
          </a:xfrm>
          <a:prstGeom prst="rect">
            <a:avLst/>
          </a:prstGeom>
          <a:noFill/>
        </p:spPr>
        <p:txBody>
          <a:bodyPr wrap="none" rtlCol="0">
            <a:spAutoFit/>
          </a:bodyPr>
          <a:lstStyle/>
          <a:p>
            <a:r>
              <a:rPr lang="en-GB" sz="1500" dirty="0"/>
              <a:t>600%</a:t>
            </a:r>
            <a:endParaRPr lang="en-GB" sz="1500" b="1" dirty="0"/>
          </a:p>
        </p:txBody>
      </p:sp>
      <p:sp>
        <p:nvSpPr>
          <p:cNvPr id="38" name="TextBox 37">
            <a:extLst>
              <a:ext uri="{FF2B5EF4-FFF2-40B4-BE49-F238E27FC236}">
                <a16:creationId xmlns:a16="http://schemas.microsoft.com/office/drawing/2014/main" id="{64D1EB52-F316-111D-4A71-14C3664FBCB4}"/>
              </a:ext>
            </a:extLst>
          </p:cNvPr>
          <p:cNvSpPr txBox="1"/>
          <p:nvPr/>
        </p:nvSpPr>
        <p:spPr>
          <a:xfrm>
            <a:off x="10756800" y="2748419"/>
            <a:ext cx="660758" cy="323165"/>
          </a:xfrm>
          <a:prstGeom prst="rect">
            <a:avLst/>
          </a:prstGeom>
          <a:noFill/>
        </p:spPr>
        <p:txBody>
          <a:bodyPr wrap="none" rtlCol="0">
            <a:spAutoFit/>
          </a:bodyPr>
          <a:lstStyle/>
          <a:p>
            <a:r>
              <a:rPr lang="en-GB" sz="1500" dirty="0"/>
              <a:t>500%</a:t>
            </a:r>
            <a:endParaRPr lang="en-GB" sz="1500" b="1" dirty="0"/>
          </a:p>
        </p:txBody>
      </p:sp>
      <p:sp>
        <p:nvSpPr>
          <p:cNvPr id="39" name="TextBox 38">
            <a:extLst>
              <a:ext uri="{FF2B5EF4-FFF2-40B4-BE49-F238E27FC236}">
                <a16:creationId xmlns:a16="http://schemas.microsoft.com/office/drawing/2014/main" id="{1F8B15D4-FD3F-52F5-287F-DC761A624F0F}"/>
              </a:ext>
            </a:extLst>
          </p:cNvPr>
          <p:cNvSpPr txBox="1"/>
          <p:nvPr/>
        </p:nvSpPr>
        <p:spPr>
          <a:xfrm>
            <a:off x="10756800" y="3226540"/>
            <a:ext cx="660758" cy="323165"/>
          </a:xfrm>
          <a:prstGeom prst="rect">
            <a:avLst/>
          </a:prstGeom>
          <a:noFill/>
        </p:spPr>
        <p:txBody>
          <a:bodyPr wrap="none" rtlCol="0">
            <a:spAutoFit/>
          </a:bodyPr>
          <a:lstStyle/>
          <a:p>
            <a:r>
              <a:rPr lang="en-GB" sz="1500" dirty="0"/>
              <a:t>400%</a:t>
            </a:r>
            <a:endParaRPr lang="en-GB" sz="1500" b="1" dirty="0"/>
          </a:p>
        </p:txBody>
      </p:sp>
      <p:sp>
        <p:nvSpPr>
          <p:cNvPr id="40" name="TextBox 39">
            <a:extLst>
              <a:ext uri="{FF2B5EF4-FFF2-40B4-BE49-F238E27FC236}">
                <a16:creationId xmlns:a16="http://schemas.microsoft.com/office/drawing/2014/main" id="{DCDEB27D-DB8A-888B-CACC-B45C49EBC38E}"/>
              </a:ext>
            </a:extLst>
          </p:cNvPr>
          <p:cNvSpPr txBox="1"/>
          <p:nvPr/>
        </p:nvSpPr>
        <p:spPr>
          <a:xfrm>
            <a:off x="10756800" y="3738840"/>
            <a:ext cx="660758" cy="323165"/>
          </a:xfrm>
          <a:prstGeom prst="rect">
            <a:avLst/>
          </a:prstGeom>
          <a:noFill/>
        </p:spPr>
        <p:txBody>
          <a:bodyPr wrap="none" rtlCol="0">
            <a:spAutoFit/>
          </a:bodyPr>
          <a:lstStyle/>
          <a:p>
            <a:r>
              <a:rPr lang="en-GB" sz="1500" dirty="0"/>
              <a:t>300%</a:t>
            </a:r>
            <a:endParaRPr lang="en-GB" sz="1500" b="1" dirty="0"/>
          </a:p>
        </p:txBody>
      </p:sp>
      <p:sp>
        <p:nvSpPr>
          <p:cNvPr id="41" name="TextBox 40">
            <a:extLst>
              <a:ext uri="{FF2B5EF4-FFF2-40B4-BE49-F238E27FC236}">
                <a16:creationId xmlns:a16="http://schemas.microsoft.com/office/drawing/2014/main" id="{74B5BF14-CA36-D105-13AB-B76C358527D7}"/>
              </a:ext>
            </a:extLst>
          </p:cNvPr>
          <p:cNvSpPr txBox="1"/>
          <p:nvPr/>
        </p:nvSpPr>
        <p:spPr>
          <a:xfrm>
            <a:off x="10756800" y="4332005"/>
            <a:ext cx="660758" cy="323165"/>
          </a:xfrm>
          <a:prstGeom prst="rect">
            <a:avLst/>
          </a:prstGeom>
          <a:noFill/>
        </p:spPr>
        <p:txBody>
          <a:bodyPr wrap="none" rtlCol="0">
            <a:spAutoFit/>
          </a:bodyPr>
          <a:lstStyle/>
          <a:p>
            <a:r>
              <a:rPr lang="en-GB" sz="1500" dirty="0"/>
              <a:t>200%</a:t>
            </a:r>
            <a:endParaRPr lang="en-GB" sz="1500" b="1" dirty="0"/>
          </a:p>
        </p:txBody>
      </p:sp>
      <p:sp>
        <p:nvSpPr>
          <p:cNvPr id="42" name="Oval 41">
            <a:extLst>
              <a:ext uri="{FF2B5EF4-FFF2-40B4-BE49-F238E27FC236}">
                <a16:creationId xmlns:a16="http://schemas.microsoft.com/office/drawing/2014/main" id="{DC4690DD-9D88-77D2-E1D7-11ADCEE2CA9F}"/>
              </a:ext>
            </a:extLst>
          </p:cNvPr>
          <p:cNvSpPr/>
          <p:nvPr/>
        </p:nvSpPr>
        <p:spPr>
          <a:xfrm>
            <a:off x="11280608" y="5326998"/>
            <a:ext cx="576000" cy="57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0BDB60FA-5C42-95FA-945E-15AB56853D6C}"/>
              </a:ext>
            </a:extLst>
          </p:cNvPr>
          <p:cNvCxnSpPr/>
          <p:nvPr/>
        </p:nvCxnSpPr>
        <p:spPr>
          <a:xfrm>
            <a:off x="11166860" y="5618948"/>
            <a:ext cx="3600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5ED482D-5BCB-1746-6C5F-F746B3CCAAFD}"/>
              </a:ext>
            </a:extLst>
          </p:cNvPr>
          <p:cNvSpPr txBox="1"/>
          <p:nvPr/>
        </p:nvSpPr>
        <p:spPr>
          <a:xfrm>
            <a:off x="10754927" y="5453075"/>
            <a:ext cx="449162" cy="323165"/>
          </a:xfrm>
          <a:prstGeom prst="rect">
            <a:avLst/>
          </a:prstGeom>
          <a:noFill/>
        </p:spPr>
        <p:txBody>
          <a:bodyPr wrap="none" rtlCol="0">
            <a:spAutoFit/>
          </a:bodyPr>
          <a:lstStyle/>
          <a:p>
            <a:r>
              <a:rPr lang="en-GB" sz="1500" dirty="0"/>
              <a:t>0%</a:t>
            </a:r>
            <a:endParaRPr lang="en-GB" sz="1500" b="1" dirty="0"/>
          </a:p>
        </p:txBody>
      </p:sp>
      <p:sp>
        <p:nvSpPr>
          <p:cNvPr id="15" name="Text Placeholder 13">
            <a:extLst>
              <a:ext uri="{FF2B5EF4-FFF2-40B4-BE49-F238E27FC236}">
                <a16:creationId xmlns:a16="http://schemas.microsoft.com/office/drawing/2014/main" id="{EE88A1E4-3B85-0A8D-E93A-ACDD3D83CDB8}"/>
              </a:ext>
            </a:extLst>
          </p:cNvPr>
          <p:cNvSpPr txBox="1">
            <a:spLocks/>
          </p:cNvSpPr>
          <p:nvPr/>
        </p:nvSpPr>
        <p:spPr bwMode="auto">
          <a:xfrm>
            <a:off x="2207569" y="6228931"/>
            <a:ext cx="8585896" cy="518254"/>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9">
                  <a:extLst>
                    <a:ext uri="{A12FA001-AC4F-418D-AE19-62706E023703}">
                      <ahyp:hlinkClr xmlns:ahyp="http://schemas.microsoft.com/office/drawing/2018/hyperlinkcolor" val="tx"/>
                    </a:ext>
                  </a:extLst>
                </a:hlinkClick>
              </a:rPr>
              <a:t>Heide </a:t>
            </a:r>
            <a:r>
              <a:rPr lang="en-GB" sz="1200" i="1" dirty="0">
                <a:solidFill>
                  <a:schemeClr val="tx2"/>
                </a:solidFill>
                <a:hlinkClick r:id="rId9">
                  <a:extLst>
                    <a:ext uri="{A12FA001-AC4F-418D-AE19-62706E023703}">
                      <ahyp:hlinkClr xmlns:ahyp="http://schemas.microsoft.com/office/drawing/2018/hyperlinkcolor" val="tx"/>
                    </a:ext>
                  </a:extLst>
                </a:hlinkClick>
              </a:rPr>
              <a:t>et al. </a:t>
            </a:r>
            <a:r>
              <a:rPr lang="en-GB" sz="1200" dirty="0">
                <a:solidFill>
                  <a:schemeClr val="tx2"/>
                </a:solidFill>
                <a:hlinkClick r:id="rId9">
                  <a:extLst>
                    <a:ext uri="{A12FA001-AC4F-418D-AE19-62706E023703}">
                      <ahyp:hlinkClr xmlns:ahyp="http://schemas.microsoft.com/office/drawing/2018/hyperlinkcolor" val="tx"/>
                    </a:ext>
                  </a:extLst>
                </a:hlinkClick>
              </a:rPr>
              <a:t>Journal of Industrial Ecology, 2023, 27, 1151.</a:t>
            </a:r>
            <a:r>
              <a:rPr lang="en-GB" sz="1200" dirty="0">
                <a:solidFill>
                  <a:schemeClr val="tx2"/>
                </a:solidFill>
              </a:rPr>
              <a:t>	</a:t>
            </a:r>
            <a:r>
              <a:rPr lang="fr-FR" sz="1200" dirty="0" err="1">
                <a:solidFill>
                  <a:schemeClr val="tx2"/>
                </a:solidFill>
                <a:hlinkClick r:id="rId10">
                  <a:extLst>
                    <a:ext uri="{A12FA001-AC4F-418D-AE19-62706E023703}">
                      <ahyp:hlinkClr xmlns:ahyp="http://schemas.microsoft.com/office/drawing/2018/hyperlinkcolor" val="tx"/>
                    </a:ext>
                  </a:extLst>
                </a:hlinkClick>
              </a:rPr>
              <a:t>Piffoux</a:t>
            </a:r>
            <a:r>
              <a:rPr lang="fr-FR" sz="1200" dirty="0">
                <a:solidFill>
                  <a:schemeClr val="tx2"/>
                </a:solidFill>
                <a:hlinkClick r:id="rId10">
                  <a:extLst>
                    <a:ext uri="{A12FA001-AC4F-418D-AE19-62706E023703}">
                      <ahyp:hlinkClr xmlns:ahyp="http://schemas.microsoft.com/office/drawing/2018/hyperlinkcolor" val="tx"/>
                    </a:ext>
                  </a:extLst>
                </a:hlinkClick>
              </a:rPr>
              <a:t> </a:t>
            </a:r>
            <a:r>
              <a:rPr lang="fr-FR" sz="1200" i="1" dirty="0">
                <a:solidFill>
                  <a:schemeClr val="tx2"/>
                </a:solidFill>
                <a:hlinkClick r:id="rId10">
                  <a:extLst>
                    <a:ext uri="{A12FA001-AC4F-418D-AE19-62706E023703}">
                      <ahyp:hlinkClr xmlns:ahyp="http://schemas.microsoft.com/office/drawing/2018/hyperlinkcolor" val="tx"/>
                    </a:ext>
                  </a:extLst>
                </a:hlinkClick>
              </a:rPr>
              <a:t>et al</a:t>
            </a:r>
            <a:r>
              <a:rPr lang="fr-FR" sz="1200" dirty="0">
                <a:solidFill>
                  <a:schemeClr val="tx2"/>
                </a:solidFill>
                <a:hlinkClick r:id="rId10">
                  <a:extLst>
                    <a:ext uri="{A12FA001-AC4F-418D-AE19-62706E023703}">
                      <ahyp:hlinkClr xmlns:ahyp="http://schemas.microsoft.com/office/drawing/2018/hyperlinkcolor" val="tx"/>
                    </a:ext>
                  </a:extLst>
                </a:hlinkClick>
              </a:rPr>
              <a:t>.  J. Cleaner Prod. 2024, 475, 143576</a:t>
            </a:r>
            <a:endParaRPr lang="fr-FR" sz="1200" dirty="0">
              <a:solidFill>
                <a:schemeClr val="tx2"/>
              </a:solidFill>
            </a:endParaRPr>
          </a:p>
          <a:p>
            <a:pPr marL="0" indent="0">
              <a:spcBef>
                <a:spcPts val="0"/>
              </a:spcBef>
              <a:buNone/>
            </a:pPr>
            <a:r>
              <a:rPr lang="en-GB" sz="1200" dirty="0">
                <a:solidFill>
                  <a:schemeClr val="tx2"/>
                </a:solidFill>
                <a:hlinkClick r:id="rId11">
                  <a:extLst>
                    <a:ext uri="{A12FA001-AC4F-418D-AE19-62706E023703}">
                      <ahyp:hlinkClr xmlns:ahyp="http://schemas.microsoft.com/office/drawing/2018/hyperlinkcolor" val="tx"/>
                    </a:ext>
                  </a:extLst>
                </a:hlinkClick>
              </a:rPr>
              <a:t>Hider-</a:t>
            </a:r>
            <a:r>
              <a:rPr lang="en-GB" sz="1200" dirty="0" err="1">
                <a:solidFill>
                  <a:schemeClr val="tx2"/>
                </a:solidFill>
                <a:hlinkClick r:id="rId11">
                  <a:extLst>
                    <a:ext uri="{A12FA001-AC4F-418D-AE19-62706E023703}">
                      <ahyp:hlinkClr xmlns:ahyp="http://schemas.microsoft.com/office/drawing/2018/hyperlinkcolor" val="tx"/>
                    </a:ext>
                  </a:extLst>
                </a:hlinkClick>
              </a:rPr>
              <a:t>Mlynarz</a:t>
            </a:r>
            <a:r>
              <a:rPr lang="en-GB" sz="1200" dirty="0">
                <a:solidFill>
                  <a:schemeClr val="tx2"/>
                </a:solidFill>
                <a:hlinkClick r:id="rId11">
                  <a:extLst>
                    <a:ext uri="{A12FA001-AC4F-418D-AE19-62706E023703}">
                      <ahyp:hlinkClr xmlns:ahyp="http://schemas.microsoft.com/office/drawing/2018/hyperlinkcolor" val="tx"/>
                    </a:ext>
                  </a:extLst>
                </a:hlinkClick>
              </a:rPr>
              <a:t> </a:t>
            </a:r>
            <a:r>
              <a:rPr lang="en-GB" sz="1200" i="1" dirty="0">
                <a:solidFill>
                  <a:schemeClr val="tx2"/>
                </a:solidFill>
                <a:hlinkClick r:id="rId11">
                  <a:extLst>
                    <a:ext uri="{A12FA001-AC4F-418D-AE19-62706E023703}">
                      <ahyp:hlinkClr xmlns:ahyp="http://schemas.microsoft.com/office/drawing/2018/hyperlinkcolor" val="tx"/>
                    </a:ext>
                  </a:extLst>
                </a:hlinkClick>
              </a:rPr>
              <a:t>et al</a:t>
            </a:r>
            <a:r>
              <a:rPr lang="en-GB" sz="1200" dirty="0">
                <a:solidFill>
                  <a:schemeClr val="tx2"/>
                </a:solidFill>
                <a:hlinkClick r:id="rId11">
                  <a:extLst>
                    <a:ext uri="{A12FA001-AC4F-418D-AE19-62706E023703}">
                      <ahyp:hlinkClr xmlns:ahyp="http://schemas.microsoft.com/office/drawing/2018/hyperlinkcolor" val="tx"/>
                    </a:ext>
                  </a:extLst>
                </a:hlinkClick>
              </a:rPr>
              <a:t>. Br. J. Clin. </a:t>
            </a:r>
            <a:r>
              <a:rPr lang="en-GB" sz="1200" dirty="0" err="1">
                <a:solidFill>
                  <a:schemeClr val="tx2"/>
                </a:solidFill>
                <a:hlinkClick r:id="rId11">
                  <a:extLst>
                    <a:ext uri="{A12FA001-AC4F-418D-AE19-62706E023703}">
                      <ahyp:hlinkClr xmlns:ahyp="http://schemas.microsoft.com/office/drawing/2018/hyperlinkcolor" val="tx"/>
                    </a:ext>
                  </a:extLst>
                </a:hlinkClick>
              </a:rPr>
              <a:t>Pharmacol</a:t>
            </a:r>
            <a:r>
              <a:rPr lang="en-GB" sz="1200" dirty="0">
                <a:solidFill>
                  <a:schemeClr val="tx2"/>
                </a:solidFill>
                <a:hlinkClick r:id="rId11">
                  <a:extLst>
                    <a:ext uri="{A12FA001-AC4F-418D-AE19-62706E023703}">
                      <ahyp:hlinkClr xmlns:ahyp="http://schemas.microsoft.com/office/drawing/2018/hyperlinkcolor" val="tx"/>
                    </a:ext>
                  </a:extLst>
                </a:hlinkClick>
              </a:rPr>
              <a:t>. 2018, 84, 1324</a:t>
            </a:r>
            <a:r>
              <a:rPr lang="en-GB" sz="1200" dirty="0">
                <a:solidFill>
                  <a:schemeClr val="tx2"/>
                </a:solidFill>
              </a:rPr>
              <a:t>	</a:t>
            </a:r>
            <a:r>
              <a:rPr lang="en-GB" sz="1200" dirty="0">
                <a:solidFill>
                  <a:schemeClr val="tx2"/>
                </a:solidFill>
                <a:hlinkClick r:id="rId12">
                  <a:extLst>
                    <a:ext uri="{A12FA001-AC4F-418D-AE19-62706E023703}">
                      <ahyp:hlinkClr xmlns:ahyp="http://schemas.microsoft.com/office/drawing/2018/hyperlinkcolor" val="tx"/>
                    </a:ext>
                  </a:extLst>
                </a:hlinkClick>
              </a:rPr>
              <a:t>Hudec </a:t>
            </a:r>
            <a:r>
              <a:rPr lang="en-GB" sz="1200" i="1" dirty="0">
                <a:solidFill>
                  <a:schemeClr val="tx2"/>
                </a:solidFill>
                <a:hlinkClick r:id="rId12">
                  <a:extLst>
                    <a:ext uri="{A12FA001-AC4F-418D-AE19-62706E023703}">
                      <ahyp:hlinkClr xmlns:ahyp="http://schemas.microsoft.com/office/drawing/2018/hyperlinkcolor" val="tx"/>
                    </a:ext>
                  </a:extLst>
                </a:hlinkClick>
              </a:rPr>
              <a:t>et al</a:t>
            </a:r>
            <a:r>
              <a:rPr lang="en-GB" sz="1200" dirty="0">
                <a:solidFill>
                  <a:schemeClr val="tx2"/>
                </a:solidFill>
                <a:hlinkClick r:id="rId12">
                  <a:extLst>
                    <a:ext uri="{A12FA001-AC4F-418D-AE19-62706E023703}">
                      <ahyp:hlinkClr xmlns:ahyp="http://schemas.microsoft.com/office/drawing/2018/hyperlinkcolor" val="tx"/>
                    </a:ext>
                  </a:extLst>
                </a:hlinkClick>
              </a:rPr>
              <a:t>. J. Clin. Pharm. Ther. 2012, 37, 78 </a:t>
            </a:r>
            <a:endParaRPr lang="en-US" sz="1200" dirty="0">
              <a:solidFill>
                <a:schemeClr val="tx2"/>
              </a:solidFill>
            </a:endParaRPr>
          </a:p>
        </p:txBody>
      </p:sp>
      <p:cxnSp>
        <p:nvCxnSpPr>
          <p:cNvPr id="16" name="Straight Connector 15">
            <a:extLst>
              <a:ext uri="{FF2B5EF4-FFF2-40B4-BE49-F238E27FC236}">
                <a16:creationId xmlns:a16="http://schemas.microsoft.com/office/drawing/2014/main" id="{EBD298CA-7DE7-0B46-64EF-70898413CB78}"/>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147905E-AD50-5A03-626F-BEF536849790}"/>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05696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F4A6A-1774-71AC-724E-A80DD780B44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BE8BDAF-78E8-771F-C136-3685F2BAFD68}"/>
              </a:ext>
            </a:extLst>
          </p:cNvPr>
          <p:cNvSpPr/>
          <p:nvPr/>
        </p:nvSpPr>
        <p:spPr bwMode="auto">
          <a:xfrm>
            <a:off x="376869" y="5513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Denmark</a:t>
            </a:r>
          </a:p>
        </p:txBody>
      </p:sp>
      <p:sp>
        <p:nvSpPr>
          <p:cNvPr id="7" name="Rectangle 6">
            <a:extLst>
              <a:ext uri="{FF2B5EF4-FFF2-40B4-BE49-F238E27FC236}">
                <a16:creationId xmlns:a16="http://schemas.microsoft.com/office/drawing/2014/main" id="{C2B00E59-C06B-F338-AF40-3ECC63C4347F}"/>
              </a:ext>
            </a:extLst>
          </p:cNvPr>
          <p:cNvSpPr/>
          <p:nvPr/>
        </p:nvSpPr>
        <p:spPr>
          <a:xfrm>
            <a:off x="203267" y="5445296"/>
            <a:ext cx="1673846" cy="675347"/>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BCE32A5-6E37-A39C-468F-7FCF7AEDC9BF}"/>
              </a:ext>
            </a:extLst>
          </p:cNvPr>
          <p:cNvSpPr txBox="1"/>
          <p:nvPr/>
        </p:nvSpPr>
        <p:spPr>
          <a:xfrm>
            <a:off x="2763703" y="4113978"/>
            <a:ext cx="8029762" cy="369332"/>
          </a:xfrm>
          <a:prstGeom prst="rect">
            <a:avLst/>
          </a:prstGeom>
          <a:noFill/>
        </p:spPr>
        <p:txBody>
          <a:bodyPr wrap="none" rtlCol="0">
            <a:spAutoFit/>
          </a:bodyPr>
          <a:lstStyle/>
          <a:p>
            <a:r>
              <a:rPr lang="en-GB" dirty="0"/>
              <a:t>Sustainability   =                                                                                        =   </a:t>
            </a:r>
            <a:r>
              <a:rPr lang="en-GB" b="1" dirty="0"/>
              <a:t>779% </a:t>
            </a:r>
          </a:p>
        </p:txBody>
      </p:sp>
      <p:sp>
        <p:nvSpPr>
          <p:cNvPr id="2" name="Title 1">
            <a:extLst>
              <a:ext uri="{FF2B5EF4-FFF2-40B4-BE49-F238E27FC236}">
                <a16:creationId xmlns:a16="http://schemas.microsoft.com/office/drawing/2014/main" id="{6CE8A7E5-5CB0-2E7F-D857-63D9560EFA03}"/>
              </a:ext>
            </a:extLst>
          </p:cNvPr>
          <p:cNvSpPr>
            <a:spLocks noGrp="1"/>
          </p:cNvSpPr>
          <p:nvPr>
            <p:ph type="title"/>
          </p:nvPr>
        </p:nvSpPr>
        <p:spPr/>
        <p:txBody>
          <a:bodyPr/>
          <a:lstStyle/>
          <a:p>
            <a:r>
              <a:rPr lang="en-GB" dirty="0"/>
              <a:t>Performance weighted environmental sustainability: Medicine case study</a:t>
            </a:r>
          </a:p>
        </p:txBody>
      </p:sp>
      <p:sp>
        <p:nvSpPr>
          <p:cNvPr id="3" name="Text Placeholder 2">
            <a:extLst>
              <a:ext uri="{FF2B5EF4-FFF2-40B4-BE49-F238E27FC236}">
                <a16:creationId xmlns:a16="http://schemas.microsoft.com/office/drawing/2014/main" id="{EB60F9A3-99BB-CD9D-82A6-CDFFDFAE7D32}"/>
              </a:ext>
            </a:extLst>
          </p:cNvPr>
          <p:cNvSpPr>
            <a:spLocks noGrp="1"/>
          </p:cNvSpPr>
          <p:nvPr>
            <p:ph type="body" sz="quarter" idx="10"/>
          </p:nvPr>
        </p:nvSpPr>
        <p:spPr>
          <a:xfrm>
            <a:off x="357188" y="1742432"/>
            <a:ext cx="4653082" cy="894480"/>
          </a:xfrm>
        </p:spPr>
        <p:txBody>
          <a:bodyPr/>
          <a:lstStyle/>
          <a:p>
            <a:pPr algn="just"/>
            <a:r>
              <a:rPr lang="en-GB" i="1" dirty="0"/>
              <a:t>Denmark has a higher demand for analgesics compared to Czechia despite having half the population.</a:t>
            </a:r>
          </a:p>
          <a:p>
            <a:pPr algn="just"/>
            <a:r>
              <a:rPr lang="en-GB" i="1" dirty="0"/>
              <a:t>This contributes to a very bad sustainability score (far above 100%).  </a:t>
            </a:r>
          </a:p>
        </p:txBody>
      </p:sp>
      <p:sp>
        <p:nvSpPr>
          <p:cNvPr id="13" name="TextBox 12">
            <a:extLst>
              <a:ext uri="{FF2B5EF4-FFF2-40B4-BE49-F238E27FC236}">
                <a16:creationId xmlns:a16="http://schemas.microsoft.com/office/drawing/2014/main" id="{01EA3F1B-A00C-EE63-B746-A504CB22355C}"/>
              </a:ext>
            </a:extLst>
          </p:cNvPr>
          <p:cNvSpPr txBox="1"/>
          <p:nvPr/>
        </p:nvSpPr>
        <p:spPr>
          <a:xfrm>
            <a:off x="5074645" y="3331112"/>
            <a:ext cx="1778037" cy="923330"/>
          </a:xfrm>
          <a:prstGeom prst="rect">
            <a:avLst/>
          </a:prstGeom>
          <a:noFill/>
        </p:spPr>
        <p:txBody>
          <a:bodyPr wrap="square" rtlCol="0">
            <a:spAutoFit/>
          </a:bodyPr>
          <a:lstStyle/>
          <a:p>
            <a:pPr algn="ctr"/>
            <a:r>
              <a:rPr lang="en-GB" dirty="0"/>
              <a:t>Environmental impact =</a:t>
            </a:r>
          </a:p>
          <a:p>
            <a:pPr algn="ctr"/>
            <a:r>
              <a:rPr lang="en-GB" b="1" dirty="0"/>
              <a:t>0.145 kg CO</a:t>
            </a:r>
            <a:r>
              <a:rPr lang="en-GB" b="1" baseline="-25000" dirty="0"/>
              <a:t>2</a:t>
            </a:r>
          </a:p>
        </p:txBody>
      </p:sp>
      <p:sp>
        <p:nvSpPr>
          <p:cNvPr id="14" name="TextBox 13">
            <a:extLst>
              <a:ext uri="{FF2B5EF4-FFF2-40B4-BE49-F238E27FC236}">
                <a16:creationId xmlns:a16="http://schemas.microsoft.com/office/drawing/2014/main" id="{9A3F4F3F-214F-5F7D-BA88-78288142EFF4}"/>
              </a:ext>
            </a:extLst>
          </p:cNvPr>
          <p:cNvSpPr txBox="1"/>
          <p:nvPr/>
        </p:nvSpPr>
        <p:spPr>
          <a:xfrm>
            <a:off x="5081331" y="4379683"/>
            <a:ext cx="1764666" cy="1477328"/>
          </a:xfrm>
          <a:prstGeom prst="rect">
            <a:avLst/>
          </a:prstGeom>
          <a:noFill/>
        </p:spPr>
        <p:txBody>
          <a:bodyPr wrap="square" rtlCol="0">
            <a:spAutoFit/>
          </a:bodyPr>
          <a:lstStyle/>
          <a:p>
            <a:pPr algn="ctr"/>
            <a:r>
              <a:rPr lang="en-GB" dirty="0"/>
              <a:t>Functional unit =</a:t>
            </a:r>
          </a:p>
          <a:p>
            <a:pPr algn="ctr"/>
            <a:r>
              <a:rPr lang="en-GB" b="1" dirty="0"/>
              <a:t>1 daily defined dose (DDD)</a:t>
            </a:r>
          </a:p>
        </p:txBody>
      </p:sp>
      <p:sp>
        <p:nvSpPr>
          <p:cNvPr id="17" name="TextBox 16">
            <a:extLst>
              <a:ext uri="{FF2B5EF4-FFF2-40B4-BE49-F238E27FC236}">
                <a16:creationId xmlns:a16="http://schemas.microsoft.com/office/drawing/2014/main" id="{18581BCD-07F8-64B0-A23C-5E41D61FD0BF}"/>
              </a:ext>
            </a:extLst>
          </p:cNvPr>
          <p:cNvSpPr txBox="1"/>
          <p:nvPr/>
        </p:nvSpPr>
        <p:spPr>
          <a:xfrm>
            <a:off x="7660247" y="2492896"/>
            <a:ext cx="1584176" cy="1754326"/>
          </a:xfrm>
          <a:prstGeom prst="rect">
            <a:avLst/>
          </a:prstGeom>
          <a:noFill/>
        </p:spPr>
        <p:txBody>
          <a:bodyPr wrap="square" rtlCol="0">
            <a:spAutoFit/>
          </a:bodyPr>
          <a:lstStyle/>
          <a:p>
            <a:pPr algn="ctr"/>
            <a:r>
              <a:rPr lang="en-GB" dirty="0"/>
              <a:t>Allocated Planetary Boundary = </a:t>
            </a:r>
            <a:r>
              <a:rPr lang="en-GB" b="1" dirty="0"/>
              <a:t>3 million kg CO</a:t>
            </a:r>
            <a:r>
              <a:rPr lang="en-GB" b="1" baseline="-25000" dirty="0"/>
              <a:t>2</a:t>
            </a:r>
            <a:r>
              <a:rPr lang="en-GB" b="1" dirty="0"/>
              <a:t> per year</a:t>
            </a:r>
          </a:p>
        </p:txBody>
      </p:sp>
      <p:sp>
        <p:nvSpPr>
          <p:cNvPr id="18" name="TextBox 17">
            <a:extLst>
              <a:ext uri="{FF2B5EF4-FFF2-40B4-BE49-F238E27FC236}">
                <a16:creationId xmlns:a16="http://schemas.microsoft.com/office/drawing/2014/main" id="{FFC8D266-A6A9-3895-9398-0510C4A5C53D}"/>
              </a:ext>
            </a:extLst>
          </p:cNvPr>
          <p:cNvSpPr txBox="1"/>
          <p:nvPr/>
        </p:nvSpPr>
        <p:spPr>
          <a:xfrm>
            <a:off x="7660247" y="4379683"/>
            <a:ext cx="1584176" cy="1200329"/>
          </a:xfrm>
          <a:prstGeom prst="rect">
            <a:avLst/>
          </a:prstGeom>
          <a:noFill/>
        </p:spPr>
        <p:txBody>
          <a:bodyPr wrap="square" rtlCol="0">
            <a:spAutoFit/>
          </a:bodyPr>
          <a:lstStyle/>
          <a:p>
            <a:pPr algn="ctr"/>
            <a:r>
              <a:rPr lang="en-GB" dirty="0"/>
              <a:t>Demand = </a:t>
            </a:r>
            <a:r>
              <a:rPr lang="en-GB" b="1" dirty="0"/>
              <a:t>171 million DDD per year</a:t>
            </a:r>
          </a:p>
        </p:txBody>
      </p:sp>
      <p:cxnSp>
        <p:nvCxnSpPr>
          <p:cNvPr id="25" name="Straight Connector 24">
            <a:extLst>
              <a:ext uri="{FF2B5EF4-FFF2-40B4-BE49-F238E27FC236}">
                <a16:creationId xmlns:a16="http://schemas.microsoft.com/office/drawing/2014/main" id="{2CDE0E8A-D036-9F2C-026F-AB1EFBA2CA8E}"/>
              </a:ext>
            </a:extLst>
          </p:cNvPr>
          <p:cNvCxnSpPr>
            <a:cxnSpLocks noChangeAspect="1"/>
          </p:cNvCxnSpPr>
          <p:nvPr/>
        </p:nvCxnSpPr>
        <p:spPr>
          <a:xfrm flipV="1">
            <a:off x="6816080" y="2493280"/>
            <a:ext cx="826375" cy="34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Rounded Corners 3">
            <a:hlinkClick r:id="rId4" action="ppaction://hlinksldjump"/>
            <a:extLst>
              <a:ext uri="{FF2B5EF4-FFF2-40B4-BE49-F238E27FC236}">
                <a16:creationId xmlns:a16="http://schemas.microsoft.com/office/drawing/2014/main" id="{95219F8A-2094-D2FB-E36E-CFCA5191B358}"/>
              </a:ext>
            </a:extLst>
          </p:cNvPr>
          <p:cNvSpPr/>
          <p:nvPr/>
        </p:nvSpPr>
        <p:spPr bwMode="auto">
          <a:xfrm>
            <a:off x="376870" y="3569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France</a:t>
            </a:r>
          </a:p>
        </p:txBody>
      </p:sp>
      <p:sp>
        <p:nvSpPr>
          <p:cNvPr id="5" name="Rectangle: Rounded Corners 4">
            <a:hlinkClick r:id="rId5" action="ppaction://hlinksldjump"/>
            <a:extLst>
              <a:ext uri="{FF2B5EF4-FFF2-40B4-BE49-F238E27FC236}">
                <a16:creationId xmlns:a16="http://schemas.microsoft.com/office/drawing/2014/main" id="{8C17E6A0-19F1-012A-306A-449846F4CBE1}"/>
              </a:ext>
            </a:extLst>
          </p:cNvPr>
          <p:cNvSpPr/>
          <p:nvPr/>
        </p:nvSpPr>
        <p:spPr bwMode="auto">
          <a:xfrm>
            <a:off x="376870" y="4865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Czechia</a:t>
            </a:r>
          </a:p>
        </p:txBody>
      </p:sp>
      <p:sp>
        <p:nvSpPr>
          <p:cNvPr id="6" name="Rectangle: Rounded Corners 5">
            <a:hlinkClick r:id="rId6" action="ppaction://hlinksldjump"/>
            <a:extLst>
              <a:ext uri="{FF2B5EF4-FFF2-40B4-BE49-F238E27FC236}">
                <a16:creationId xmlns:a16="http://schemas.microsoft.com/office/drawing/2014/main" id="{0F6AE18C-8D3F-625D-3297-C48B212F84D1}"/>
              </a:ext>
            </a:extLst>
          </p:cNvPr>
          <p:cNvSpPr/>
          <p:nvPr/>
        </p:nvSpPr>
        <p:spPr bwMode="auto">
          <a:xfrm>
            <a:off x="376869" y="4217144"/>
            <a:ext cx="1326643" cy="580152"/>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Low impact (France)</a:t>
            </a:r>
          </a:p>
        </p:txBody>
      </p:sp>
      <p:sp>
        <p:nvSpPr>
          <p:cNvPr id="10" name="Isosceles Triangle 9">
            <a:hlinkClick r:id="rId7" action="ppaction://hlinksldjump"/>
            <a:extLst>
              <a:ext uri="{FF2B5EF4-FFF2-40B4-BE49-F238E27FC236}">
                <a16:creationId xmlns:a16="http://schemas.microsoft.com/office/drawing/2014/main" id="{B2502C05-D5B8-5134-C708-71329A4EF7AA}"/>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hlinkClick r:id="rId8" action="ppaction://hlinksldjump"/>
            <a:extLst>
              <a:ext uri="{FF2B5EF4-FFF2-40B4-BE49-F238E27FC236}">
                <a16:creationId xmlns:a16="http://schemas.microsoft.com/office/drawing/2014/main" id="{DBFCB15C-5B9D-45E1-F834-2CC8908AE79D}"/>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CF8F75B-EB94-DE55-0F9D-2B934BF583F5}"/>
              </a:ext>
            </a:extLst>
          </p:cNvPr>
          <p:cNvSpPr/>
          <p:nvPr/>
        </p:nvSpPr>
        <p:spPr>
          <a:xfrm>
            <a:off x="11166860" y="5195871"/>
            <a:ext cx="825417" cy="82541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3F59A326-D532-D644-EC85-12FFEF272ECA}"/>
              </a:ext>
            </a:extLst>
          </p:cNvPr>
          <p:cNvSpPr/>
          <p:nvPr/>
        </p:nvSpPr>
        <p:spPr>
          <a:xfrm>
            <a:off x="11370424" y="1340772"/>
            <a:ext cx="414540" cy="4157170"/>
          </a:xfrm>
          <a:prstGeom prst="roundRect">
            <a:avLst>
              <a:gd name="adj" fmla="val 4418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368A8BA4-2149-88A7-6982-5B510C7C0B36}"/>
              </a:ext>
            </a:extLst>
          </p:cNvPr>
          <p:cNvCxnSpPr/>
          <p:nvPr/>
        </p:nvCxnSpPr>
        <p:spPr>
          <a:xfrm>
            <a:off x="11746800" y="2689486"/>
            <a:ext cx="0" cy="2592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Arc 25">
            <a:extLst>
              <a:ext uri="{FF2B5EF4-FFF2-40B4-BE49-F238E27FC236}">
                <a16:creationId xmlns:a16="http://schemas.microsoft.com/office/drawing/2014/main" id="{2582653B-D481-D393-2F75-4A5E393F1782}"/>
              </a:ext>
            </a:extLst>
          </p:cNvPr>
          <p:cNvSpPr>
            <a:spLocks/>
          </p:cNvSpPr>
          <p:nvPr/>
        </p:nvSpPr>
        <p:spPr>
          <a:xfrm>
            <a:off x="11208568" y="5245998"/>
            <a:ext cx="739188" cy="738000"/>
          </a:xfrm>
          <a:prstGeom prst="arc">
            <a:avLst>
              <a:gd name="adj1" fmla="val 17995592"/>
              <a:gd name="adj2" fmla="val 353256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396FCBA0-F1FD-7BDD-5911-680DA6ADC6E2}"/>
              </a:ext>
            </a:extLst>
          </p:cNvPr>
          <p:cNvSpPr/>
          <p:nvPr/>
        </p:nvSpPr>
        <p:spPr>
          <a:xfrm>
            <a:off x="11430733" y="1405531"/>
            <a:ext cx="288080" cy="4348225"/>
          </a:xfrm>
          <a:prstGeom prst="roundRect">
            <a:avLst>
              <a:gd name="adj" fmla="val 50000"/>
            </a:avLst>
          </a:prstGeom>
          <a:gradFill>
            <a:gsLst>
              <a:gs pos="95000">
                <a:schemeClr val="accent1"/>
              </a:gs>
              <a:gs pos="61000">
                <a:srgbClr val="D07AA3"/>
              </a:gs>
              <a:gs pos="5000">
                <a:srgbClr val="FF000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FAFA9E4-B157-C1DF-154F-49D340143EE9}"/>
              </a:ext>
            </a:extLst>
          </p:cNvPr>
          <p:cNvSpPr txBox="1"/>
          <p:nvPr/>
        </p:nvSpPr>
        <p:spPr>
          <a:xfrm>
            <a:off x="10756800" y="1632778"/>
            <a:ext cx="660758" cy="323165"/>
          </a:xfrm>
          <a:prstGeom prst="rect">
            <a:avLst/>
          </a:prstGeom>
          <a:noFill/>
        </p:spPr>
        <p:txBody>
          <a:bodyPr wrap="none" rtlCol="0">
            <a:spAutoFit/>
          </a:bodyPr>
          <a:lstStyle/>
          <a:p>
            <a:r>
              <a:rPr lang="en-GB" sz="1500" dirty="0"/>
              <a:t>700%</a:t>
            </a:r>
            <a:endParaRPr lang="en-GB" sz="1500" b="1" dirty="0"/>
          </a:p>
        </p:txBody>
      </p:sp>
      <p:sp>
        <p:nvSpPr>
          <p:cNvPr id="31" name="TextBox 30">
            <a:extLst>
              <a:ext uri="{FF2B5EF4-FFF2-40B4-BE49-F238E27FC236}">
                <a16:creationId xmlns:a16="http://schemas.microsoft.com/office/drawing/2014/main" id="{D02F92A4-BB73-353B-3F1E-1FD1B6AE9AD5}"/>
              </a:ext>
            </a:extLst>
          </p:cNvPr>
          <p:cNvSpPr txBox="1"/>
          <p:nvPr/>
        </p:nvSpPr>
        <p:spPr>
          <a:xfrm>
            <a:off x="10754927" y="5453075"/>
            <a:ext cx="449162" cy="323165"/>
          </a:xfrm>
          <a:prstGeom prst="rect">
            <a:avLst/>
          </a:prstGeom>
          <a:noFill/>
        </p:spPr>
        <p:txBody>
          <a:bodyPr wrap="none" rtlCol="0">
            <a:spAutoFit/>
          </a:bodyPr>
          <a:lstStyle/>
          <a:p>
            <a:r>
              <a:rPr lang="en-GB" sz="1500" dirty="0"/>
              <a:t>0%</a:t>
            </a:r>
            <a:endParaRPr lang="en-GB" sz="1500" b="1" dirty="0"/>
          </a:p>
        </p:txBody>
      </p:sp>
      <p:sp>
        <p:nvSpPr>
          <p:cNvPr id="32" name="TextBox 31">
            <a:extLst>
              <a:ext uri="{FF2B5EF4-FFF2-40B4-BE49-F238E27FC236}">
                <a16:creationId xmlns:a16="http://schemas.microsoft.com/office/drawing/2014/main" id="{8792C6B1-331B-A672-F209-C5DD999D79EA}"/>
              </a:ext>
            </a:extLst>
          </p:cNvPr>
          <p:cNvSpPr txBox="1"/>
          <p:nvPr/>
        </p:nvSpPr>
        <p:spPr>
          <a:xfrm>
            <a:off x="10756800" y="4869160"/>
            <a:ext cx="669661" cy="323165"/>
          </a:xfrm>
          <a:prstGeom prst="rect">
            <a:avLst/>
          </a:prstGeom>
          <a:noFill/>
        </p:spPr>
        <p:txBody>
          <a:bodyPr wrap="square" rtlCol="0">
            <a:spAutoFit/>
          </a:bodyPr>
          <a:lstStyle/>
          <a:p>
            <a:r>
              <a:rPr lang="en-GB" sz="1500" dirty="0"/>
              <a:t>100%</a:t>
            </a:r>
            <a:endParaRPr lang="en-GB" sz="1500" b="1" dirty="0"/>
          </a:p>
        </p:txBody>
      </p:sp>
      <p:cxnSp>
        <p:nvCxnSpPr>
          <p:cNvPr id="33" name="Straight Connector 32">
            <a:extLst>
              <a:ext uri="{FF2B5EF4-FFF2-40B4-BE49-F238E27FC236}">
                <a16:creationId xmlns:a16="http://schemas.microsoft.com/office/drawing/2014/main" id="{819FE46B-9982-8BA7-599B-7B373378C1A8}"/>
              </a:ext>
            </a:extLst>
          </p:cNvPr>
          <p:cNvCxnSpPr/>
          <p:nvPr/>
        </p:nvCxnSpPr>
        <p:spPr>
          <a:xfrm>
            <a:off x="11372400" y="507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6BCA97A-A281-EF74-0917-F78BBAF75071}"/>
              </a:ext>
            </a:extLst>
          </p:cNvPr>
          <p:cNvCxnSpPr/>
          <p:nvPr/>
        </p:nvCxnSpPr>
        <p:spPr>
          <a:xfrm>
            <a:off x="11372400" y="237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4699AC-F131-84D8-2644-781DD02BB396}"/>
              </a:ext>
            </a:extLst>
          </p:cNvPr>
          <p:cNvCxnSpPr/>
          <p:nvPr/>
        </p:nvCxnSpPr>
        <p:spPr>
          <a:xfrm>
            <a:off x="11372400" y="399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EC640B-4F80-F4D2-E958-05260594511E}"/>
              </a:ext>
            </a:extLst>
          </p:cNvPr>
          <p:cNvCxnSpPr/>
          <p:nvPr/>
        </p:nvCxnSpPr>
        <p:spPr>
          <a:xfrm>
            <a:off x="11372400" y="453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A3974B-ECA4-71C0-539C-62D0D3BE7179}"/>
              </a:ext>
            </a:extLst>
          </p:cNvPr>
          <p:cNvCxnSpPr/>
          <p:nvPr/>
        </p:nvCxnSpPr>
        <p:spPr>
          <a:xfrm>
            <a:off x="11372400" y="183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CBD44FF-EC21-10D0-A36E-C127C873EA7A}"/>
              </a:ext>
            </a:extLst>
          </p:cNvPr>
          <p:cNvCxnSpPr/>
          <p:nvPr/>
        </p:nvCxnSpPr>
        <p:spPr>
          <a:xfrm>
            <a:off x="11372400" y="345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C8A9DC-4D46-EEAA-90AB-EDB135509474}"/>
              </a:ext>
            </a:extLst>
          </p:cNvPr>
          <p:cNvCxnSpPr/>
          <p:nvPr/>
        </p:nvCxnSpPr>
        <p:spPr>
          <a:xfrm>
            <a:off x="11370424" y="2918334"/>
            <a:ext cx="154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78A095A-4C60-4A81-73D1-1B8C766E0AA8}"/>
              </a:ext>
            </a:extLst>
          </p:cNvPr>
          <p:cNvSpPr txBox="1"/>
          <p:nvPr/>
        </p:nvSpPr>
        <p:spPr>
          <a:xfrm>
            <a:off x="10756800" y="2207209"/>
            <a:ext cx="660758" cy="323165"/>
          </a:xfrm>
          <a:prstGeom prst="rect">
            <a:avLst/>
          </a:prstGeom>
          <a:noFill/>
        </p:spPr>
        <p:txBody>
          <a:bodyPr wrap="none" rtlCol="0">
            <a:spAutoFit/>
          </a:bodyPr>
          <a:lstStyle/>
          <a:p>
            <a:r>
              <a:rPr lang="en-GB" sz="1500" dirty="0"/>
              <a:t>600%</a:t>
            </a:r>
            <a:endParaRPr lang="en-GB" sz="1500" b="1" dirty="0"/>
          </a:p>
        </p:txBody>
      </p:sp>
      <p:sp>
        <p:nvSpPr>
          <p:cNvPr id="42" name="TextBox 41">
            <a:extLst>
              <a:ext uri="{FF2B5EF4-FFF2-40B4-BE49-F238E27FC236}">
                <a16:creationId xmlns:a16="http://schemas.microsoft.com/office/drawing/2014/main" id="{2D7F4324-8E8B-B8DB-C463-D0C62EE59DB3}"/>
              </a:ext>
            </a:extLst>
          </p:cNvPr>
          <p:cNvSpPr txBox="1"/>
          <p:nvPr/>
        </p:nvSpPr>
        <p:spPr>
          <a:xfrm>
            <a:off x="10756800" y="2748419"/>
            <a:ext cx="660758" cy="323165"/>
          </a:xfrm>
          <a:prstGeom prst="rect">
            <a:avLst/>
          </a:prstGeom>
          <a:noFill/>
        </p:spPr>
        <p:txBody>
          <a:bodyPr wrap="none" rtlCol="0">
            <a:spAutoFit/>
          </a:bodyPr>
          <a:lstStyle/>
          <a:p>
            <a:r>
              <a:rPr lang="en-GB" sz="1500" dirty="0"/>
              <a:t>500%</a:t>
            </a:r>
            <a:endParaRPr lang="en-GB" sz="1500" b="1" dirty="0"/>
          </a:p>
        </p:txBody>
      </p:sp>
      <p:sp>
        <p:nvSpPr>
          <p:cNvPr id="43" name="TextBox 42">
            <a:extLst>
              <a:ext uri="{FF2B5EF4-FFF2-40B4-BE49-F238E27FC236}">
                <a16:creationId xmlns:a16="http://schemas.microsoft.com/office/drawing/2014/main" id="{24A557EF-70D9-8ED6-BA60-3304964B7FE8}"/>
              </a:ext>
            </a:extLst>
          </p:cNvPr>
          <p:cNvSpPr txBox="1"/>
          <p:nvPr/>
        </p:nvSpPr>
        <p:spPr>
          <a:xfrm>
            <a:off x="10756800" y="3226540"/>
            <a:ext cx="660758" cy="323165"/>
          </a:xfrm>
          <a:prstGeom prst="rect">
            <a:avLst/>
          </a:prstGeom>
          <a:noFill/>
        </p:spPr>
        <p:txBody>
          <a:bodyPr wrap="none" rtlCol="0">
            <a:spAutoFit/>
          </a:bodyPr>
          <a:lstStyle/>
          <a:p>
            <a:r>
              <a:rPr lang="en-GB" sz="1500" dirty="0"/>
              <a:t>400%</a:t>
            </a:r>
            <a:endParaRPr lang="en-GB" sz="1500" b="1" dirty="0"/>
          </a:p>
        </p:txBody>
      </p:sp>
      <p:sp>
        <p:nvSpPr>
          <p:cNvPr id="44" name="TextBox 43">
            <a:extLst>
              <a:ext uri="{FF2B5EF4-FFF2-40B4-BE49-F238E27FC236}">
                <a16:creationId xmlns:a16="http://schemas.microsoft.com/office/drawing/2014/main" id="{52E7A541-7F31-FF3B-DD91-AA20F9F254BD}"/>
              </a:ext>
            </a:extLst>
          </p:cNvPr>
          <p:cNvSpPr txBox="1"/>
          <p:nvPr/>
        </p:nvSpPr>
        <p:spPr>
          <a:xfrm>
            <a:off x="10756800" y="3738840"/>
            <a:ext cx="660758" cy="323165"/>
          </a:xfrm>
          <a:prstGeom prst="rect">
            <a:avLst/>
          </a:prstGeom>
          <a:noFill/>
        </p:spPr>
        <p:txBody>
          <a:bodyPr wrap="none" rtlCol="0">
            <a:spAutoFit/>
          </a:bodyPr>
          <a:lstStyle/>
          <a:p>
            <a:r>
              <a:rPr lang="en-GB" sz="1500" dirty="0"/>
              <a:t>300%</a:t>
            </a:r>
            <a:endParaRPr lang="en-GB" sz="1500" b="1" dirty="0"/>
          </a:p>
        </p:txBody>
      </p:sp>
      <p:sp>
        <p:nvSpPr>
          <p:cNvPr id="45" name="TextBox 44">
            <a:extLst>
              <a:ext uri="{FF2B5EF4-FFF2-40B4-BE49-F238E27FC236}">
                <a16:creationId xmlns:a16="http://schemas.microsoft.com/office/drawing/2014/main" id="{5ADEECC4-470E-0742-4080-B3F2E3961664}"/>
              </a:ext>
            </a:extLst>
          </p:cNvPr>
          <p:cNvSpPr txBox="1"/>
          <p:nvPr/>
        </p:nvSpPr>
        <p:spPr>
          <a:xfrm>
            <a:off x="10756800" y="4332005"/>
            <a:ext cx="660758" cy="323165"/>
          </a:xfrm>
          <a:prstGeom prst="rect">
            <a:avLst/>
          </a:prstGeom>
          <a:noFill/>
        </p:spPr>
        <p:txBody>
          <a:bodyPr wrap="none" rtlCol="0">
            <a:spAutoFit/>
          </a:bodyPr>
          <a:lstStyle/>
          <a:p>
            <a:r>
              <a:rPr lang="en-GB" sz="1500" dirty="0"/>
              <a:t>200%</a:t>
            </a:r>
            <a:endParaRPr lang="en-GB" sz="1500" b="1" dirty="0"/>
          </a:p>
        </p:txBody>
      </p:sp>
      <p:sp>
        <p:nvSpPr>
          <p:cNvPr id="48" name="Oval 47">
            <a:extLst>
              <a:ext uri="{FF2B5EF4-FFF2-40B4-BE49-F238E27FC236}">
                <a16:creationId xmlns:a16="http://schemas.microsoft.com/office/drawing/2014/main" id="{11C46C41-49CC-AA8D-F2D3-91E5379A767D}"/>
              </a:ext>
            </a:extLst>
          </p:cNvPr>
          <p:cNvSpPr/>
          <p:nvPr/>
        </p:nvSpPr>
        <p:spPr>
          <a:xfrm>
            <a:off x="11280608" y="5326998"/>
            <a:ext cx="576000" cy="576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3C5EB568-EF12-ADA1-141D-2FB51836220B}"/>
              </a:ext>
            </a:extLst>
          </p:cNvPr>
          <p:cNvCxnSpPr/>
          <p:nvPr/>
        </p:nvCxnSpPr>
        <p:spPr>
          <a:xfrm>
            <a:off x="11166860" y="5618948"/>
            <a:ext cx="3600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13">
            <a:extLst>
              <a:ext uri="{FF2B5EF4-FFF2-40B4-BE49-F238E27FC236}">
                <a16:creationId xmlns:a16="http://schemas.microsoft.com/office/drawing/2014/main" id="{21938A1B-91BF-236A-F61C-861067A3CC95}"/>
              </a:ext>
            </a:extLst>
          </p:cNvPr>
          <p:cNvSpPr txBox="1">
            <a:spLocks/>
          </p:cNvSpPr>
          <p:nvPr/>
        </p:nvSpPr>
        <p:spPr bwMode="auto">
          <a:xfrm>
            <a:off x="2207569" y="6228931"/>
            <a:ext cx="8585896" cy="518254"/>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9">
                  <a:extLst>
                    <a:ext uri="{A12FA001-AC4F-418D-AE19-62706E023703}">
                      <ahyp:hlinkClr xmlns:ahyp="http://schemas.microsoft.com/office/drawing/2018/hyperlinkcolor" val="tx"/>
                    </a:ext>
                  </a:extLst>
                </a:hlinkClick>
              </a:rPr>
              <a:t>Heide </a:t>
            </a:r>
            <a:r>
              <a:rPr lang="en-GB" sz="1200" i="1" dirty="0">
                <a:solidFill>
                  <a:schemeClr val="tx2"/>
                </a:solidFill>
                <a:hlinkClick r:id="rId9">
                  <a:extLst>
                    <a:ext uri="{A12FA001-AC4F-418D-AE19-62706E023703}">
                      <ahyp:hlinkClr xmlns:ahyp="http://schemas.microsoft.com/office/drawing/2018/hyperlinkcolor" val="tx"/>
                    </a:ext>
                  </a:extLst>
                </a:hlinkClick>
              </a:rPr>
              <a:t>et al. </a:t>
            </a:r>
            <a:r>
              <a:rPr lang="en-GB" sz="1200" dirty="0">
                <a:solidFill>
                  <a:schemeClr val="tx2"/>
                </a:solidFill>
                <a:hlinkClick r:id="rId9">
                  <a:extLst>
                    <a:ext uri="{A12FA001-AC4F-418D-AE19-62706E023703}">
                      <ahyp:hlinkClr xmlns:ahyp="http://schemas.microsoft.com/office/drawing/2018/hyperlinkcolor" val="tx"/>
                    </a:ext>
                  </a:extLst>
                </a:hlinkClick>
              </a:rPr>
              <a:t>Journal of Industrial Ecology, 2023, 27, 1151.</a:t>
            </a:r>
            <a:r>
              <a:rPr lang="en-GB" sz="1200" dirty="0">
                <a:solidFill>
                  <a:schemeClr val="tx2"/>
                </a:solidFill>
              </a:rPr>
              <a:t>	</a:t>
            </a:r>
            <a:r>
              <a:rPr lang="fr-FR" sz="1200" dirty="0" err="1">
                <a:solidFill>
                  <a:schemeClr val="tx2"/>
                </a:solidFill>
                <a:hlinkClick r:id="rId10">
                  <a:extLst>
                    <a:ext uri="{A12FA001-AC4F-418D-AE19-62706E023703}">
                      <ahyp:hlinkClr xmlns:ahyp="http://schemas.microsoft.com/office/drawing/2018/hyperlinkcolor" val="tx"/>
                    </a:ext>
                  </a:extLst>
                </a:hlinkClick>
              </a:rPr>
              <a:t>Piffoux</a:t>
            </a:r>
            <a:r>
              <a:rPr lang="fr-FR" sz="1200" dirty="0">
                <a:solidFill>
                  <a:schemeClr val="tx2"/>
                </a:solidFill>
                <a:hlinkClick r:id="rId10">
                  <a:extLst>
                    <a:ext uri="{A12FA001-AC4F-418D-AE19-62706E023703}">
                      <ahyp:hlinkClr xmlns:ahyp="http://schemas.microsoft.com/office/drawing/2018/hyperlinkcolor" val="tx"/>
                    </a:ext>
                  </a:extLst>
                </a:hlinkClick>
              </a:rPr>
              <a:t> </a:t>
            </a:r>
            <a:r>
              <a:rPr lang="fr-FR" sz="1200" i="1" dirty="0">
                <a:solidFill>
                  <a:schemeClr val="tx2"/>
                </a:solidFill>
                <a:hlinkClick r:id="rId10">
                  <a:extLst>
                    <a:ext uri="{A12FA001-AC4F-418D-AE19-62706E023703}">
                      <ahyp:hlinkClr xmlns:ahyp="http://schemas.microsoft.com/office/drawing/2018/hyperlinkcolor" val="tx"/>
                    </a:ext>
                  </a:extLst>
                </a:hlinkClick>
              </a:rPr>
              <a:t>et al</a:t>
            </a:r>
            <a:r>
              <a:rPr lang="fr-FR" sz="1200" dirty="0">
                <a:solidFill>
                  <a:schemeClr val="tx2"/>
                </a:solidFill>
                <a:hlinkClick r:id="rId10">
                  <a:extLst>
                    <a:ext uri="{A12FA001-AC4F-418D-AE19-62706E023703}">
                      <ahyp:hlinkClr xmlns:ahyp="http://schemas.microsoft.com/office/drawing/2018/hyperlinkcolor" val="tx"/>
                    </a:ext>
                  </a:extLst>
                </a:hlinkClick>
              </a:rPr>
              <a:t>.  J. Cleaner Prod. 2024, 475, 143576</a:t>
            </a:r>
            <a:endParaRPr lang="fr-FR" sz="1200" dirty="0">
              <a:solidFill>
                <a:schemeClr val="tx2"/>
              </a:solidFill>
            </a:endParaRPr>
          </a:p>
          <a:p>
            <a:pPr marL="0" indent="0">
              <a:spcBef>
                <a:spcPts val="0"/>
              </a:spcBef>
              <a:buNone/>
            </a:pPr>
            <a:r>
              <a:rPr lang="en-GB" sz="1200" dirty="0">
                <a:solidFill>
                  <a:schemeClr val="tx2"/>
                </a:solidFill>
                <a:hlinkClick r:id="rId11">
                  <a:extLst>
                    <a:ext uri="{A12FA001-AC4F-418D-AE19-62706E023703}">
                      <ahyp:hlinkClr xmlns:ahyp="http://schemas.microsoft.com/office/drawing/2018/hyperlinkcolor" val="tx"/>
                    </a:ext>
                  </a:extLst>
                </a:hlinkClick>
              </a:rPr>
              <a:t>Hider-</a:t>
            </a:r>
            <a:r>
              <a:rPr lang="en-GB" sz="1200" dirty="0" err="1">
                <a:solidFill>
                  <a:schemeClr val="tx2"/>
                </a:solidFill>
                <a:hlinkClick r:id="rId11">
                  <a:extLst>
                    <a:ext uri="{A12FA001-AC4F-418D-AE19-62706E023703}">
                      <ahyp:hlinkClr xmlns:ahyp="http://schemas.microsoft.com/office/drawing/2018/hyperlinkcolor" val="tx"/>
                    </a:ext>
                  </a:extLst>
                </a:hlinkClick>
              </a:rPr>
              <a:t>Mlynarz</a:t>
            </a:r>
            <a:r>
              <a:rPr lang="en-GB" sz="1200" dirty="0">
                <a:solidFill>
                  <a:schemeClr val="tx2"/>
                </a:solidFill>
                <a:hlinkClick r:id="rId11">
                  <a:extLst>
                    <a:ext uri="{A12FA001-AC4F-418D-AE19-62706E023703}">
                      <ahyp:hlinkClr xmlns:ahyp="http://schemas.microsoft.com/office/drawing/2018/hyperlinkcolor" val="tx"/>
                    </a:ext>
                  </a:extLst>
                </a:hlinkClick>
              </a:rPr>
              <a:t> </a:t>
            </a:r>
            <a:r>
              <a:rPr lang="en-GB" sz="1200" i="1" dirty="0">
                <a:solidFill>
                  <a:schemeClr val="tx2"/>
                </a:solidFill>
                <a:hlinkClick r:id="rId11">
                  <a:extLst>
                    <a:ext uri="{A12FA001-AC4F-418D-AE19-62706E023703}">
                      <ahyp:hlinkClr xmlns:ahyp="http://schemas.microsoft.com/office/drawing/2018/hyperlinkcolor" val="tx"/>
                    </a:ext>
                  </a:extLst>
                </a:hlinkClick>
              </a:rPr>
              <a:t>et al</a:t>
            </a:r>
            <a:r>
              <a:rPr lang="en-GB" sz="1200" dirty="0">
                <a:solidFill>
                  <a:schemeClr val="tx2"/>
                </a:solidFill>
                <a:hlinkClick r:id="rId11">
                  <a:extLst>
                    <a:ext uri="{A12FA001-AC4F-418D-AE19-62706E023703}">
                      <ahyp:hlinkClr xmlns:ahyp="http://schemas.microsoft.com/office/drawing/2018/hyperlinkcolor" val="tx"/>
                    </a:ext>
                  </a:extLst>
                </a:hlinkClick>
              </a:rPr>
              <a:t>. Br. J. Clin. </a:t>
            </a:r>
            <a:r>
              <a:rPr lang="en-GB" sz="1200" dirty="0" err="1">
                <a:solidFill>
                  <a:schemeClr val="tx2"/>
                </a:solidFill>
                <a:hlinkClick r:id="rId11">
                  <a:extLst>
                    <a:ext uri="{A12FA001-AC4F-418D-AE19-62706E023703}">
                      <ahyp:hlinkClr xmlns:ahyp="http://schemas.microsoft.com/office/drawing/2018/hyperlinkcolor" val="tx"/>
                    </a:ext>
                  </a:extLst>
                </a:hlinkClick>
              </a:rPr>
              <a:t>Pharmacol</a:t>
            </a:r>
            <a:r>
              <a:rPr lang="en-GB" sz="1200" dirty="0">
                <a:solidFill>
                  <a:schemeClr val="tx2"/>
                </a:solidFill>
                <a:hlinkClick r:id="rId11">
                  <a:extLst>
                    <a:ext uri="{A12FA001-AC4F-418D-AE19-62706E023703}">
                      <ahyp:hlinkClr xmlns:ahyp="http://schemas.microsoft.com/office/drawing/2018/hyperlinkcolor" val="tx"/>
                    </a:ext>
                  </a:extLst>
                </a:hlinkClick>
              </a:rPr>
              <a:t>. 2018, 84, 1324</a:t>
            </a:r>
            <a:r>
              <a:rPr lang="en-GB" sz="1200" dirty="0">
                <a:solidFill>
                  <a:schemeClr val="tx2"/>
                </a:solidFill>
              </a:rPr>
              <a:t>	</a:t>
            </a:r>
            <a:r>
              <a:rPr lang="en-GB" sz="1200" dirty="0">
                <a:solidFill>
                  <a:schemeClr val="tx2"/>
                </a:solidFill>
                <a:hlinkClick r:id="rId12">
                  <a:extLst>
                    <a:ext uri="{A12FA001-AC4F-418D-AE19-62706E023703}">
                      <ahyp:hlinkClr xmlns:ahyp="http://schemas.microsoft.com/office/drawing/2018/hyperlinkcolor" val="tx"/>
                    </a:ext>
                  </a:extLst>
                </a:hlinkClick>
              </a:rPr>
              <a:t>Hudec </a:t>
            </a:r>
            <a:r>
              <a:rPr lang="en-GB" sz="1200" i="1" dirty="0">
                <a:solidFill>
                  <a:schemeClr val="tx2"/>
                </a:solidFill>
                <a:hlinkClick r:id="rId12">
                  <a:extLst>
                    <a:ext uri="{A12FA001-AC4F-418D-AE19-62706E023703}">
                      <ahyp:hlinkClr xmlns:ahyp="http://schemas.microsoft.com/office/drawing/2018/hyperlinkcolor" val="tx"/>
                    </a:ext>
                  </a:extLst>
                </a:hlinkClick>
              </a:rPr>
              <a:t>et al</a:t>
            </a:r>
            <a:r>
              <a:rPr lang="en-GB" sz="1200" dirty="0">
                <a:solidFill>
                  <a:schemeClr val="tx2"/>
                </a:solidFill>
                <a:hlinkClick r:id="rId12">
                  <a:extLst>
                    <a:ext uri="{A12FA001-AC4F-418D-AE19-62706E023703}">
                      <ahyp:hlinkClr xmlns:ahyp="http://schemas.microsoft.com/office/drawing/2018/hyperlinkcolor" val="tx"/>
                    </a:ext>
                  </a:extLst>
                </a:hlinkClick>
              </a:rPr>
              <a:t>. J. Clin. Pharm. Ther. 2012, 37, 78 </a:t>
            </a:r>
            <a:endParaRPr lang="en-US" sz="1200" dirty="0">
              <a:solidFill>
                <a:schemeClr val="tx2"/>
              </a:solidFill>
            </a:endParaRPr>
          </a:p>
        </p:txBody>
      </p:sp>
      <p:cxnSp>
        <p:nvCxnSpPr>
          <p:cNvPr id="15" name="Straight Connector 14">
            <a:extLst>
              <a:ext uri="{FF2B5EF4-FFF2-40B4-BE49-F238E27FC236}">
                <a16:creationId xmlns:a16="http://schemas.microsoft.com/office/drawing/2014/main" id="{CCB86800-C864-8919-DB2C-094D3A8A6258}"/>
              </a:ext>
            </a:extLst>
          </p:cNvPr>
          <p:cNvCxnSpPr/>
          <p:nvPr/>
        </p:nvCxnSpPr>
        <p:spPr>
          <a:xfrm>
            <a:off x="501027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80E19A-8069-081E-15A1-45F9D2DB7543}"/>
              </a:ext>
            </a:extLst>
          </p:cNvPr>
          <p:cNvCxnSpPr/>
          <p:nvPr/>
        </p:nvCxnSpPr>
        <p:spPr>
          <a:xfrm>
            <a:off x="7536160" y="42930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21265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ACAC-DB7C-CFFF-6F62-CF7B7A6CB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5BBB5-FC6D-477F-60DC-FB6356DE691C}"/>
              </a:ext>
            </a:extLst>
          </p:cNvPr>
          <p:cNvSpPr>
            <a:spLocks noGrp="1"/>
          </p:cNvSpPr>
          <p:nvPr>
            <p:ph type="title"/>
          </p:nvPr>
        </p:nvSpPr>
        <p:spPr/>
        <p:txBody>
          <a:bodyPr/>
          <a:lstStyle/>
          <a:p>
            <a:r>
              <a:rPr lang="en-GB" dirty="0"/>
              <a:t>Performance weighted environmental sustainability: Food</a:t>
            </a:r>
          </a:p>
        </p:txBody>
      </p:sp>
      <p:sp>
        <p:nvSpPr>
          <p:cNvPr id="3" name="Text Placeholder 2">
            <a:extLst>
              <a:ext uri="{FF2B5EF4-FFF2-40B4-BE49-F238E27FC236}">
                <a16:creationId xmlns:a16="http://schemas.microsoft.com/office/drawing/2014/main" id="{9B558AC3-C33A-C7A3-CD81-EEC559A6118A}"/>
              </a:ext>
            </a:extLst>
          </p:cNvPr>
          <p:cNvSpPr>
            <a:spLocks noGrp="1"/>
          </p:cNvSpPr>
          <p:nvPr>
            <p:ph type="body" sz="quarter" idx="10"/>
          </p:nvPr>
        </p:nvSpPr>
        <p:spPr>
          <a:xfrm>
            <a:off x="357188" y="1742432"/>
            <a:ext cx="11067404" cy="4278856"/>
          </a:xfrm>
        </p:spPr>
        <p:txBody>
          <a:bodyPr/>
          <a:lstStyle/>
          <a:p>
            <a:pPr algn="just"/>
            <a:r>
              <a:rPr lang="en-GB" dirty="0"/>
              <a:t>Nutrition is a crucial aspect of health.</a:t>
            </a:r>
          </a:p>
          <a:p>
            <a:pPr algn="just"/>
            <a:r>
              <a:rPr lang="en-GB" dirty="0"/>
              <a:t>The definition of a healthy diet can be approached from different perspectives:</a:t>
            </a:r>
          </a:p>
          <a:p>
            <a:pPr lvl="1" algn="just"/>
            <a:r>
              <a:rPr lang="en-GB" dirty="0"/>
              <a:t>Personal weight and health goals, prioritizing certain nutrients and planned calorie intake (</a:t>
            </a:r>
            <a:r>
              <a:rPr lang="en-GB" i="1" dirty="0"/>
              <a:t>i.e. </a:t>
            </a:r>
            <a:r>
              <a:rPr lang="en-GB" dirty="0"/>
              <a:t>diet).</a:t>
            </a:r>
          </a:p>
          <a:p>
            <a:pPr lvl="1" algn="just"/>
            <a:r>
              <a:rPr lang="en-GB" dirty="0"/>
              <a:t>National initiatives to improve health of the population at large.</a:t>
            </a:r>
          </a:p>
          <a:p>
            <a:pPr lvl="1" algn="just"/>
            <a:r>
              <a:rPr lang="en-GB" dirty="0"/>
              <a:t>Scientific, data led, assessments of food production and availability of food, sometimes on a global scale.</a:t>
            </a:r>
          </a:p>
          <a:p>
            <a:pPr algn="just"/>
            <a:r>
              <a:rPr lang="en-GB" dirty="0"/>
              <a:t>The sustainability of food can also be considered in a variety of different ways.</a:t>
            </a:r>
          </a:p>
          <a:p>
            <a:pPr lvl="1" algn="just"/>
            <a:r>
              <a:rPr lang="en-GB" dirty="0">
                <a:solidFill>
                  <a:schemeClr val="tx2"/>
                </a:solidFill>
                <a:hlinkClick r:id="rId4">
                  <a:extLst>
                    <a:ext uri="{A12FA001-AC4F-418D-AE19-62706E023703}">
                      <ahyp:hlinkClr xmlns:ahyp="http://schemas.microsoft.com/office/drawing/2018/hyperlinkcolor" val="tx"/>
                    </a:ext>
                  </a:extLst>
                </a:hlinkClick>
              </a:rPr>
              <a:t>The EAT-Lancet Commission on Food, Planet, Health</a:t>
            </a:r>
            <a:r>
              <a:rPr lang="en-GB" dirty="0">
                <a:solidFill>
                  <a:schemeClr val="tx2"/>
                </a:solidFill>
              </a:rPr>
              <a:t> </a:t>
            </a:r>
            <a:r>
              <a:rPr lang="en-GB" dirty="0"/>
              <a:t>investigates global food supply.</a:t>
            </a:r>
          </a:p>
          <a:p>
            <a:pPr lvl="1" algn="just"/>
            <a:r>
              <a:rPr lang="en-GB" dirty="0"/>
              <a:t>The seminal work of </a:t>
            </a:r>
            <a:r>
              <a:rPr lang="en-GB" dirty="0">
                <a:solidFill>
                  <a:schemeClr val="tx2"/>
                </a:solidFill>
                <a:hlinkClick r:id="rId5">
                  <a:extLst>
                    <a:ext uri="{A12FA001-AC4F-418D-AE19-62706E023703}">
                      <ahyp:hlinkClr xmlns:ahyp="http://schemas.microsoft.com/office/drawing/2018/hyperlinkcolor" val="tx"/>
                    </a:ext>
                  </a:extLst>
                </a:hlinkClick>
              </a:rPr>
              <a:t>Poore and Nemecek</a:t>
            </a:r>
            <a:r>
              <a:rPr lang="en-GB" dirty="0">
                <a:solidFill>
                  <a:schemeClr val="tx2"/>
                </a:solidFill>
              </a:rPr>
              <a:t> </a:t>
            </a:r>
            <a:r>
              <a:rPr lang="en-GB" dirty="0"/>
              <a:t>calculated the environmental impact of foods (per kilogram).</a:t>
            </a:r>
          </a:p>
          <a:p>
            <a:pPr lvl="1" algn="just"/>
            <a:r>
              <a:rPr lang="en-GB" dirty="0">
                <a:solidFill>
                  <a:schemeClr val="tx2"/>
                </a:solidFill>
                <a:hlinkClick r:id="rId6">
                  <a:extLst>
                    <a:ext uri="{A12FA001-AC4F-418D-AE19-62706E023703}">
                      <ahyp:hlinkClr xmlns:ahyp="http://schemas.microsoft.com/office/drawing/2018/hyperlinkcolor" val="tx"/>
                    </a:ext>
                  </a:extLst>
                </a:hlinkClick>
              </a:rPr>
              <a:t>Goss and Sherwood</a:t>
            </a:r>
            <a:r>
              <a:rPr lang="en-GB" dirty="0">
                <a:solidFill>
                  <a:schemeClr val="tx2"/>
                </a:solidFill>
              </a:rPr>
              <a:t> </a:t>
            </a:r>
            <a:r>
              <a:rPr lang="en-GB" dirty="0"/>
              <a:t>used the above resources to calculate the sustainability of individual food items.</a:t>
            </a:r>
          </a:p>
        </p:txBody>
      </p:sp>
      <p:sp>
        <p:nvSpPr>
          <p:cNvPr id="15" name="Isosceles Triangle 14">
            <a:hlinkClick r:id="" action="ppaction://hlinkshowjump?jump=nextslide"/>
            <a:extLst>
              <a:ext uri="{FF2B5EF4-FFF2-40B4-BE49-F238E27FC236}">
                <a16:creationId xmlns:a16="http://schemas.microsoft.com/office/drawing/2014/main" id="{33087C99-A348-A0E8-04A0-E0B341BFB1AD}"/>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a:hlinkClick r:id="rId7" action="ppaction://hlinksldjump"/>
            <a:extLst>
              <a:ext uri="{FF2B5EF4-FFF2-40B4-BE49-F238E27FC236}">
                <a16:creationId xmlns:a16="http://schemas.microsoft.com/office/drawing/2014/main" id="{40B6128D-813B-A23A-3619-DAF7E07F6B8A}"/>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3">
            <a:extLst>
              <a:ext uri="{FF2B5EF4-FFF2-40B4-BE49-F238E27FC236}">
                <a16:creationId xmlns:a16="http://schemas.microsoft.com/office/drawing/2014/main" id="{AB64E35D-40AA-C1E6-64B8-F7CCA0138C92}"/>
              </a:ext>
            </a:extLst>
          </p:cNvPr>
          <p:cNvSpPr txBox="1">
            <a:spLocks/>
          </p:cNvSpPr>
          <p:nvPr/>
        </p:nvSpPr>
        <p:spPr bwMode="auto">
          <a:xfrm>
            <a:off x="2207569" y="6228931"/>
            <a:ext cx="8585896" cy="518254"/>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GB" sz="1200" dirty="0">
                <a:solidFill>
                  <a:schemeClr val="tx2"/>
                </a:solidFill>
                <a:hlinkClick r:id="rId4">
                  <a:extLst>
                    <a:ext uri="{A12FA001-AC4F-418D-AE19-62706E023703}">
                      <ahyp:hlinkClr xmlns:ahyp="http://schemas.microsoft.com/office/drawing/2018/hyperlinkcolor" val="tx"/>
                    </a:ext>
                  </a:extLst>
                </a:hlinkClick>
              </a:rPr>
              <a:t>https://eatforum.org/eat-lancet-commission/</a:t>
            </a:r>
            <a:r>
              <a:rPr lang="en-GB" sz="1200" dirty="0">
                <a:solidFill>
                  <a:schemeClr val="tx2"/>
                </a:solidFill>
              </a:rPr>
              <a:t> 	</a:t>
            </a:r>
            <a:r>
              <a:rPr lang="en-GB" sz="1200" dirty="0">
                <a:solidFill>
                  <a:schemeClr val="tx2"/>
                </a:solidFill>
                <a:hlinkClick r:id="rId5">
                  <a:extLst>
                    <a:ext uri="{A12FA001-AC4F-418D-AE19-62706E023703}">
                      <ahyp:hlinkClr xmlns:ahyp="http://schemas.microsoft.com/office/drawing/2018/hyperlinkcolor" val="tx"/>
                    </a:ext>
                  </a:extLst>
                </a:hlinkClick>
              </a:rPr>
              <a:t>Poore and Nemecek, Science, 2018, 360, 987</a:t>
            </a:r>
            <a:endParaRPr lang="en-GB" sz="1200" dirty="0">
              <a:solidFill>
                <a:schemeClr val="tx2"/>
              </a:solidFill>
            </a:endParaRPr>
          </a:p>
          <a:p>
            <a:pPr marL="0" indent="0">
              <a:spcBef>
                <a:spcPts val="0"/>
              </a:spcBef>
              <a:buNone/>
            </a:pPr>
            <a:r>
              <a:rPr lang="en-GB" sz="1200" dirty="0">
                <a:solidFill>
                  <a:schemeClr val="tx2"/>
                </a:solidFill>
                <a:hlinkClick r:id="rId6">
                  <a:extLst>
                    <a:ext uri="{A12FA001-AC4F-418D-AE19-62706E023703}">
                      <ahyp:hlinkClr xmlns:ahyp="http://schemas.microsoft.com/office/drawing/2018/hyperlinkcolor" val="tx"/>
                    </a:ext>
                  </a:extLst>
                </a:hlinkClick>
              </a:rPr>
              <a:t>Goss and Sherwood, Food Frontiers, 2024, 5, 855</a:t>
            </a:r>
            <a:endParaRPr lang="en-US" sz="1200" dirty="0">
              <a:solidFill>
                <a:schemeClr val="tx2"/>
              </a:solidFill>
            </a:endParaRPr>
          </a:p>
        </p:txBody>
      </p:sp>
    </p:spTree>
    <p:custDataLst>
      <p:tags r:id="rId1"/>
    </p:custDataLst>
    <p:extLst>
      <p:ext uri="{BB962C8B-B14F-4D97-AF65-F5344CB8AC3E}">
        <p14:creationId xmlns:p14="http://schemas.microsoft.com/office/powerpoint/2010/main" val="1236478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8BC6065-F09F-906F-987C-850C15D25A1A}"/>
            </a:ext>
          </a:extLst>
        </p:cNvPr>
        <p:cNvGrpSpPr/>
        <p:nvPr/>
      </p:nvGrpSpPr>
      <p:grpSpPr bwMode="auto">
        <a:xfrm>
          <a:off x="0" y="0"/>
          <a:ext cx="0" cy="0"/>
          <a:chOff x="0" y="0"/>
          <a:chExt cx="0" cy="0"/>
        </a:xfrm>
      </p:grpSpPr>
      <p:sp>
        <p:nvSpPr>
          <p:cNvPr id="12" name="Rectangle 11">
            <a:extLst>
              <a:ext uri="{FF2B5EF4-FFF2-40B4-BE49-F238E27FC236}">
                <a16:creationId xmlns:a16="http://schemas.microsoft.com/office/drawing/2014/main" id="{3E00DAB2-12C1-4AFE-8D2A-1827C52DE11F}"/>
              </a:ext>
            </a:extLst>
          </p:cNvPr>
          <p:cNvSpPr/>
          <p:nvPr/>
        </p:nvSpPr>
        <p:spPr bwMode="auto">
          <a:xfrm>
            <a:off x="119337" y="2060848"/>
            <a:ext cx="3672408" cy="386516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13" name="Title 12">
            <a:extLst>
              <a:ext uri="{FF2B5EF4-FFF2-40B4-BE49-F238E27FC236}">
                <a16:creationId xmlns:a16="http://schemas.microsoft.com/office/drawing/2014/main" id="{F49C3021-1215-16D8-1655-CBF7E3E2D6BC}"/>
              </a:ext>
            </a:extLst>
          </p:cNvPr>
          <p:cNvSpPr>
            <a:spLocks noGrp="1"/>
          </p:cNvSpPr>
          <p:nvPr>
            <p:ph type="title"/>
          </p:nvPr>
        </p:nvSpPr>
        <p:spPr bwMode="auto"/>
        <p:txBody>
          <a:bodyPr/>
          <a:lstStyle/>
          <a:p>
            <a:pPr>
              <a:defRPr/>
            </a:pPr>
            <a:r>
              <a:rPr lang="de-DE" dirty="0"/>
              <a:t>Absolute sustainability of food</a:t>
            </a:r>
            <a:endParaRPr/>
          </a:p>
        </p:txBody>
      </p:sp>
      <p:sp>
        <p:nvSpPr>
          <p:cNvPr id="14" name="Text Placeholder 13">
            <a:extLst>
              <a:ext uri="{FF2B5EF4-FFF2-40B4-BE49-F238E27FC236}">
                <a16:creationId xmlns:a16="http://schemas.microsoft.com/office/drawing/2014/main" id="{48A24F03-4324-301C-4F8A-640E09D8B9D1}"/>
              </a:ext>
            </a:extLst>
          </p:cNvPr>
          <p:cNvSpPr>
            <a:spLocks noGrp="1"/>
          </p:cNvSpPr>
          <p:nvPr>
            <p:ph type="body" sz="quarter" idx="10"/>
          </p:nvPr>
        </p:nvSpPr>
        <p:spPr bwMode="auto">
          <a:xfrm>
            <a:off x="7811569" y="1454400"/>
            <a:ext cx="4022535" cy="4350864"/>
          </a:xfrm>
        </p:spPr>
        <p:txBody>
          <a:bodyPr/>
          <a:lstStyle/>
          <a:p>
            <a:pPr algn="just">
              <a:defRPr/>
            </a:pPr>
            <a:r>
              <a:rPr lang="en-GB" dirty="0"/>
              <a:t>The same quantified sustainability calculation shown earlier for medicines can also be applied to foods.</a:t>
            </a:r>
          </a:p>
          <a:p>
            <a:pPr algn="just">
              <a:defRPr/>
            </a:pPr>
            <a:r>
              <a:rPr lang="en-GB" dirty="0"/>
              <a:t>A healthy and sustainable diet is key to managing environmental and healthcare burdens.</a:t>
            </a:r>
          </a:p>
          <a:p>
            <a:pPr lvl="0" algn="just">
              <a:defRPr/>
            </a:pPr>
            <a:r>
              <a:rPr lang="en-GB" dirty="0"/>
              <a:t>This resource is available to </a:t>
            </a:r>
            <a:r>
              <a:rPr lang="en-GB" dirty="0">
                <a:solidFill>
                  <a:schemeClr val="tx2"/>
                </a:solidFill>
                <a:hlinkClick r:id="rId4">
                  <a:extLst>
                    <a:ext uri="{A12FA001-AC4F-418D-AE19-62706E023703}">
                      <ahyp:hlinkClr xmlns:ahyp="http://schemas.microsoft.com/office/drawing/2018/hyperlinkcolor" val="tx"/>
                    </a:ext>
                  </a:extLst>
                </a:hlinkClick>
              </a:rPr>
              <a:t>download</a:t>
            </a:r>
            <a:r>
              <a:rPr lang="en-GB" dirty="0"/>
              <a:t>.</a:t>
            </a:r>
          </a:p>
        </p:txBody>
      </p:sp>
      <p:pic>
        <p:nvPicPr>
          <p:cNvPr id="4" name="Picture 3">
            <a:extLst>
              <a:ext uri="{FF2B5EF4-FFF2-40B4-BE49-F238E27FC236}">
                <a16:creationId xmlns:a16="http://schemas.microsoft.com/office/drawing/2014/main" id="{38BFA1F3-EC6C-4C84-9122-8AC0D1691115}"/>
              </a:ext>
            </a:extLst>
          </p:cNvPr>
          <p:cNvPicPr>
            <a:picLocks noChangeAspect="1"/>
          </p:cNvPicPr>
          <p:nvPr/>
        </p:nvPicPr>
        <p:blipFill rotWithShape="1">
          <a:blip r:embed="rId5"/>
          <a:srcRect r="52299"/>
          <a:stretch/>
        </p:blipFill>
        <p:spPr>
          <a:xfrm>
            <a:off x="3791744" y="1268760"/>
            <a:ext cx="3783603" cy="3509658"/>
          </a:xfrm>
          <a:prstGeom prst="rect">
            <a:avLst/>
          </a:prstGeom>
        </p:spPr>
      </p:pic>
      <p:pic>
        <p:nvPicPr>
          <p:cNvPr id="6" name="Picture 5">
            <a:extLst>
              <a:ext uri="{FF2B5EF4-FFF2-40B4-BE49-F238E27FC236}">
                <a16:creationId xmlns:a16="http://schemas.microsoft.com/office/drawing/2014/main" id="{F50ADF95-5D1A-41A9-BF29-015A10BB00CA}"/>
              </a:ext>
            </a:extLst>
          </p:cNvPr>
          <p:cNvPicPr>
            <a:picLocks noChangeAspect="1"/>
          </p:cNvPicPr>
          <p:nvPr/>
        </p:nvPicPr>
        <p:blipFill>
          <a:blip r:embed="rId6"/>
          <a:stretch>
            <a:fillRect/>
          </a:stretch>
        </p:blipFill>
        <p:spPr>
          <a:xfrm>
            <a:off x="3791744" y="4581128"/>
            <a:ext cx="3947817" cy="1296992"/>
          </a:xfrm>
          <a:prstGeom prst="rect">
            <a:avLst/>
          </a:prstGeom>
        </p:spPr>
      </p:pic>
      <p:pic>
        <p:nvPicPr>
          <p:cNvPr id="9" name="Picture 8">
            <a:extLst>
              <a:ext uri="{FF2B5EF4-FFF2-40B4-BE49-F238E27FC236}">
                <a16:creationId xmlns:a16="http://schemas.microsoft.com/office/drawing/2014/main" id="{038016FF-CA83-46DE-BC39-2B8D8B084DB7}"/>
              </a:ext>
            </a:extLst>
          </p:cNvPr>
          <p:cNvPicPr>
            <a:picLocks noChangeAspect="1"/>
          </p:cNvPicPr>
          <p:nvPr/>
        </p:nvPicPr>
        <p:blipFill rotWithShape="1">
          <a:blip r:embed="rId5"/>
          <a:srcRect l="57454" r="2088" b="9330"/>
          <a:stretch/>
        </p:blipFill>
        <p:spPr bwMode="auto">
          <a:xfrm>
            <a:off x="191344" y="2348880"/>
            <a:ext cx="3528392" cy="3498839"/>
          </a:xfrm>
          <a:prstGeom prst="rect">
            <a:avLst/>
          </a:prstGeom>
        </p:spPr>
      </p:pic>
      <p:sp>
        <p:nvSpPr>
          <p:cNvPr id="11" name="Text Placeholder 13">
            <a:extLst>
              <a:ext uri="{FF2B5EF4-FFF2-40B4-BE49-F238E27FC236}">
                <a16:creationId xmlns:a16="http://schemas.microsoft.com/office/drawing/2014/main" id="{E8AD4993-EA76-4841-906C-1BBF32EAB1CF}"/>
              </a:ext>
            </a:extLst>
          </p:cNvPr>
          <p:cNvSpPr txBox="1">
            <a:spLocks/>
          </p:cNvSpPr>
          <p:nvPr/>
        </p:nvSpPr>
        <p:spPr bwMode="auto">
          <a:xfrm>
            <a:off x="2207568" y="6228932"/>
            <a:ext cx="9721079" cy="368420"/>
          </a:xfrm>
          <a:prstGeom prst="rect">
            <a:avLst/>
          </a:prstGeom>
        </p:spPr>
        <p:txBody>
          <a:bodyPr vert="horz" lIns="91440" tIns="45720" rIns="91440" bIns="45720" rtlCol="0">
            <a:noAutofit/>
          </a:bodyPr>
          <a:lstStyle>
            <a:lvl1pPr marL="228600" indent="-228600" algn="l" defTabSz="914400">
              <a:lnSpc>
                <a:spcPct val="100000"/>
              </a:lnSpc>
              <a:spcBef>
                <a:spcPts val="1000"/>
              </a:spcBef>
              <a:buClr>
                <a:schemeClr val="tx2"/>
              </a:buClr>
              <a:buSzPct val="125000"/>
              <a:buFont typeface="Tahoma"/>
              <a:buChar char="▪"/>
              <a:defRPr sz="2200">
                <a:solidFill>
                  <a:schemeClr val="tx1"/>
                </a:solidFill>
                <a:latin typeface="+mn-lt"/>
                <a:ea typeface="+mn-ea"/>
                <a:cs typeface="+mn-cs"/>
              </a:defRPr>
            </a:lvl1pPr>
            <a:lvl2pPr marL="685800" indent="-228600" algn="l" defTabSz="914400">
              <a:lnSpc>
                <a:spcPct val="100000"/>
              </a:lnSpc>
              <a:spcBef>
                <a:spcPts val="500"/>
              </a:spcBef>
              <a:buClr>
                <a:schemeClr val="accent3"/>
              </a:buClr>
              <a:buSzPct val="100000"/>
              <a:buFont typeface="Symbol"/>
              <a:buChar char=""/>
              <a:defRPr sz="2000">
                <a:solidFill>
                  <a:schemeClr val="tx1"/>
                </a:solidFill>
                <a:latin typeface="+mn-lt"/>
                <a:ea typeface="+mn-ea"/>
                <a:cs typeface="+mn-cs"/>
              </a:defRPr>
            </a:lvl2pPr>
            <a:lvl3pPr marL="1143000" indent="-228600" algn="l" defTabSz="914400">
              <a:lnSpc>
                <a:spcPct val="100000"/>
              </a:lnSpc>
              <a:spcBef>
                <a:spcPts val="500"/>
              </a:spcBef>
              <a:buClr>
                <a:schemeClr val="accent1"/>
              </a:buClr>
              <a:buFont typeface="Symbol"/>
              <a:buChar char="·"/>
              <a:defRPr sz="1800">
                <a:solidFill>
                  <a:schemeClr val="tx1"/>
                </a:solidFill>
                <a:latin typeface="+mn-lt"/>
                <a:ea typeface="+mn-ea"/>
                <a:cs typeface="+mn-cs"/>
              </a:defRPr>
            </a:lvl3pPr>
            <a:lvl4pPr marL="1600200" indent="-228600" algn="l" defTabSz="914400">
              <a:lnSpc>
                <a:spcPct val="100000"/>
              </a:lnSpc>
              <a:spcBef>
                <a:spcPts val="500"/>
              </a:spcBef>
              <a:buClr>
                <a:schemeClr val="accent2"/>
              </a:buClr>
              <a:buFont typeface="Symbol"/>
              <a:buChar char="·"/>
              <a:defRPr sz="1600">
                <a:solidFill>
                  <a:schemeClr val="tx1"/>
                </a:solidFill>
                <a:latin typeface="+mn-lt"/>
                <a:ea typeface="+mn-ea"/>
                <a:cs typeface="+mn-cs"/>
              </a:defRPr>
            </a:lvl4pPr>
            <a:lvl5pPr marL="2057400" indent="-228600" algn="l" defTabSz="914400">
              <a:lnSpc>
                <a:spcPct val="90000"/>
              </a:lnSpc>
              <a:spcBef>
                <a:spcPts val="500"/>
              </a:spcBef>
              <a:buClr>
                <a:schemeClr val="tx1"/>
              </a:buClr>
              <a:buFont typeface="Tahoma"/>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Bef>
                <a:spcPts val="0"/>
              </a:spcBef>
              <a:buNone/>
            </a:pPr>
            <a:r>
              <a:rPr lang="en-US" sz="1200" dirty="0">
                <a:solidFill>
                  <a:schemeClr val="tx2"/>
                </a:solidFill>
                <a:hlinkClick r:id="rId7">
                  <a:extLst>
                    <a:ext uri="{A12FA001-AC4F-418D-AE19-62706E023703}">
                      <ahyp:hlinkClr xmlns:ahyp="http://schemas.microsoft.com/office/drawing/2018/hyperlinkcolor" val="tx"/>
                    </a:ext>
                  </a:extLst>
                </a:hlinkClick>
              </a:rPr>
              <a:t>J. Sherwood, Food Science and Nutrition Cases, 2024, 12</a:t>
            </a:r>
            <a:endParaRPr lang="en-US" sz="1200" dirty="0">
              <a:solidFill>
                <a:schemeClr val="tx2"/>
              </a:solidFill>
              <a:hlinkClick r:id="" action="ppaction://noaction">
                <a:extLst>
                  <a:ext uri="{A12FA001-AC4F-418D-AE19-62706E023703}">
                    <ahyp:hlinkClr xmlns:ahyp="http://schemas.microsoft.com/office/drawing/2018/hyperlinkcolor" val="tx"/>
                  </a:ext>
                </a:extLst>
              </a:hlinkClick>
            </a:endParaRPr>
          </a:p>
          <a:p>
            <a:pPr marL="0" indent="0">
              <a:spcBef>
                <a:spcPts val="0"/>
              </a:spcBef>
              <a:buNone/>
            </a:pPr>
            <a:r>
              <a:rPr lang="en-US" sz="1200" dirty="0">
                <a:solidFill>
                  <a:schemeClr val="tx2"/>
                </a:solidFill>
                <a:hlinkClick r:id="" action="ppaction://noaction">
                  <a:extLst>
                    <a:ext uri="{A12FA001-AC4F-418D-AE19-62706E023703}">
                      <ahyp:hlinkClr xmlns:ahyp="http://schemas.microsoft.com/office/drawing/2018/hyperlinkcolor" val="tx"/>
                    </a:ext>
                  </a:extLst>
                </a:hlinkClick>
              </a:rPr>
              <a:t>https://zenodo.org/records/11179059/files/Meal_plan_html_final.html?download=1</a:t>
            </a:r>
            <a:r>
              <a:rPr lang="en-US" sz="1200" dirty="0">
                <a:solidFill>
                  <a:schemeClr val="tx2"/>
                </a:solidFill>
              </a:rPr>
              <a:t> </a:t>
            </a:r>
          </a:p>
        </p:txBody>
      </p:sp>
      <p:sp>
        <p:nvSpPr>
          <p:cNvPr id="3" name="Isosceles Triangle 2">
            <a:hlinkClick r:id="" action="ppaction://hlinkshowjump?jump=nextslide"/>
            <a:extLst>
              <a:ext uri="{FF2B5EF4-FFF2-40B4-BE49-F238E27FC236}">
                <a16:creationId xmlns:a16="http://schemas.microsoft.com/office/drawing/2014/main" id="{8337BC4F-8E12-7135-7EDA-90354C5D60EA}"/>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1526B325-BF44-DD03-9779-FD990E745C62}"/>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9B00166B-DF59-475B-9866-322EE74EEF84}"/>
              </a:ext>
            </a:extLst>
          </p:cNvPr>
          <p:cNvSpPr/>
          <p:nvPr/>
        </p:nvSpPr>
        <p:spPr>
          <a:xfrm>
            <a:off x="191344" y="2132856"/>
            <a:ext cx="3528392"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Food Menu</a:t>
            </a:r>
          </a:p>
        </p:txBody>
      </p:sp>
    </p:spTree>
    <p:custDataLst>
      <p:tags r:id="rId1"/>
    </p:custDataLst>
    <p:extLst>
      <p:ext uri="{BB962C8B-B14F-4D97-AF65-F5344CB8AC3E}">
        <p14:creationId xmlns:p14="http://schemas.microsoft.com/office/powerpoint/2010/main" val="2785869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dirty="0"/>
              <a:t>Credits</a:t>
            </a:r>
            <a:endParaRPr dirty="0"/>
          </a:p>
        </p:txBody>
      </p:sp>
      <p:sp>
        <p:nvSpPr>
          <p:cNvPr id="4" name="Isosceles Triangle 3">
            <a:hlinkClick r:id="" action="ppaction://hlinkshowjump?jump=nextslide"/>
            <a:extLst>
              <a:ext uri="{FF2B5EF4-FFF2-40B4-BE49-F238E27FC236}">
                <a16:creationId xmlns:a16="http://schemas.microsoft.com/office/drawing/2014/main" id="{AC4875CE-3DD2-57BB-E01F-4B2D48A25CCA}"/>
              </a:ext>
            </a:extLst>
          </p:cNvPr>
          <p:cNvSpPr>
            <a:spLocks/>
          </p:cNvSpPr>
          <p:nvPr/>
        </p:nvSpPr>
        <p:spPr bwMode="auto">
          <a:xfrm rot="5400000">
            <a:off x="6155653"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BADCF21F-2480-AD54-A536-0A592582504E}"/>
              </a:ext>
            </a:extLst>
          </p:cNvPr>
          <p:cNvSpPr>
            <a:spLocks/>
          </p:cNvSpPr>
          <p:nvPr/>
        </p:nvSpPr>
        <p:spPr bwMode="auto">
          <a:xfrm rot="16200000" flipH="1">
            <a:off x="5604347"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hlinkClick r:id="" action="ppaction://hlinkshowjump?jump=previousslide"/>
            <a:extLst>
              <a:ext uri="{FF2B5EF4-FFF2-40B4-BE49-F238E27FC236}">
                <a16:creationId xmlns:a16="http://schemas.microsoft.com/office/drawing/2014/main" id="{2DD065CB-2A6E-238B-75AD-07E69EB39F91}"/>
              </a:ext>
            </a:extLst>
          </p:cNvPr>
          <p:cNvSpPr txBox="1"/>
          <p:nvPr/>
        </p:nvSpPr>
        <p:spPr bwMode="auto">
          <a:xfrm>
            <a:off x="4461633" y="3892429"/>
            <a:ext cx="1058303" cy="369332"/>
          </a:xfrm>
          <a:prstGeom prst="rect">
            <a:avLst/>
          </a:prstGeom>
          <a:noFill/>
        </p:spPr>
        <p:txBody>
          <a:bodyPr wrap="none" rtlCol="0">
            <a:spAutoFit/>
          </a:bodyPr>
          <a:lstStyle/>
          <a:p>
            <a:r>
              <a:rPr lang="en-GB" dirty="0">
                <a:solidFill>
                  <a:schemeClr val="accent2"/>
                </a:solidFill>
              </a:rPr>
              <a:t>Go back</a:t>
            </a:r>
          </a:p>
        </p:txBody>
      </p:sp>
      <p:sp>
        <p:nvSpPr>
          <p:cNvPr id="7" name="TextBox 6">
            <a:hlinkClick r:id="" action="ppaction://hlinkshowjump?jump=nextslide"/>
            <a:extLst>
              <a:ext uri="{FF2B5EF4-FFF2-40B4-BE49-F238E27FC236}">
                <a16:creationId xmlns:a16="http://schemas.microsoft.com/office/drawing/2014/main" id="{18057398-C3C9-0DCB-BED9-BDE6CC1331D4}"/>
              </a:ext>
            </a:extLst>
          </p:cNvPr>
          <p:cNvSpPr txBox="1"/>
          <p:nvPr/>
        </p:nvSpPr>
        <p:spPr bwMode="auto">
          <a:xfrm>
            <a:off x="6668274" y="3889295"/>
            <a:ext cx="1133644" cy="369332"/>
          </a:xfrm>
          <a:prstGeom prst="rect">
            <a:avLst/>
          </a:prstGeom>
          <a:noFill/>
        </p:spPr>
        <p:txBody>
          <a:bodyPr wrap="none" rtlCol="0">
            <a:spAutoFit/>
          </a:bodyPr>
          <a:lstStyle/>
          <a:p>
            <a:r>
              <a:rPr lang="en-GB" dirty="0">
                <a:solidFill>
                  <a:schemeClr val="accent2"/>
                </a:solidFill>
              </a:rPr>
              <a:t>Let’s go!</a:t>
            </a:r>
          </a:p>
        </p:txBody>
      </p:sp>
    </p:spTree>
    <p:custDataLst>
      <p:tags r:id="rId1"/>
    </p:custDataLst>
    <p:extLst>
      <p:ext uri="{BB962C8B-B14F-4D97-AF65-F5344CB8AC3E}">
        <p14:creationId xmlns:p14="http://schemas.microsoft.com/office/powerpoint/2010/main" val="805677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0FF02FD-23D5-5902-E4CB-BEAAF626825A}"/>
            </a:ext>
          </a:extLst>
        </p:cNvPr>
        <p:cNvGrpSpPr/>
        <p:nvPr/>
      </p:nvGrpSpPr>
      <p:grpSpPr bwMode="auto">
        <a:xfrm>
          <a:off x="0" y="0"/>
          <a:ext cx="0" cy="0"/>
          <a:chOff x="0" y="0"/>
          <a:chExt cx="0" cy="0"/>
        </a:xfrm>
      </p:grpSpPr>
      <p:sp>
        <p:nvSpPr>
          <p:cNvPr id="58" name="Title 1">
            <a:extLst>
              <a:ext uri="{FF2B5EF4-FFF2-40B4-BE49-F238E27FC236}">
                <a16:creationId xmlns:a16="http://schemas.microsoft.com/office/drawing/2014/main" id="{021ABCCB-7318-6BD3-DA16-3A7136E6A69E}"/>
              </a:ext>
            </a:extLst>
          </p:cNvPr>
          <p:cNvSpPr>
            <a:spLocks noGrp="1"/>
          </p:cNvSpPr>
          <p:nvPr>
            <p:ph type="title"/>
          </p:nvPr>
        </p:nvSpPr>
        <p:spPr>
          <a:xfrm>
            <a:off x="356420" y="365125"/>
            <a:ext cx="7251748" cy="1407691"/>
          </a:xfrm>
        </p:spPr>
        <p:txBody>
          <a:bodyPr>
            <a:noAutofit/>
          </a:bodyPr>
          <a:lstStyle/>
          <a:p>
            <a:r>
              <a:rPr lang="en-GB" dirty="0"/>
              <a:t>Sources</a:t>
            </a:r>
          </a:p>
        </p:txBody>
      </p:sp>
      <p:sp>
        <p:nvSpPr>
          <p:cNvPr id="59" name="Isosceles Triangle 58">
            <a:hlinkClick r:id="" action="ppaction://hlinkshowjump?jump=nextslide"/>
            <a:extLst>
              <a:ext uri="{FF2B5EF4-FFF2-40B4-BE49-F238E27FC236}">
                <a16:creationId xmlns:a16="http://schemas.microsoft.com/office/drawing/2014/main" id="{4BD2E525-0D90-9A7D-C77C-2D3AB3C5489A}"/>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hlinkClick r:id="" action="ppaction://hlinkshowjump?jump=previousslide"/>
            <a:extLst>
              <a:ext uri="{FF2B5EF4-FFF2-40B4-BE49-F238E27FC236}">
                <a16:creationId xmlns:a16="http://schemas.microsoft.com/office/drawing/2014/main" id="{979551D9-B729-BA18-BD9D-B841CC576D4B}"/>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 Placeholder 2">
            <a:extLst>
              <a:ext uri="{FF2B5EF4-FFF2-40B4-BE49-F238E27FC236}">
                <a16:creationId xmlns:a16="http://schemas.microsoft.com/office/drawing/2014/main" id="{8D147C64-4C3A-0B79-1346-518DABE5E245}"/>
              </a:ext>
            </a:extLst>
          </p:cNvPr>
          <p:cNvSpPr>
            <a:spLocks noGrp="1"/>
          </p:cNvSpPr>
          <p:nvPr>
            <p:ph type="body" sz="quarter" idx="10"/>
          </p:nvPr>
        </p:nvSpPr>
        <p:spPr>
          <a:xfrm>
            <a:off x="357188" y="1454400"/>
            <a:ext cx="9702000" cy="4350864"/>
          </a:xfrm>
        </p:spPr>
        <p:txBody>
          <a:bodyPr/>
          <a:lstStyle/>
          <a:p>
            <a:r>
              <a:rPr lang="en-GB" dirty="0"/>
              <a:t>Specific references are given on the corresponding slides. </a:t>
            </a:r>
          </a:p>
          <a:p>
            <a:r>
              <a:rPr lang="en-GB" dirty="0"/>
              <a:t>All the images and diagrams in this file are original artwork created with Microsoft templates and models.</a:t>
            </a:r>
          </a:p>
        </p:txBody>
      </p:sp>
    </p:spTree>
    <p:custDataLst>
      <p:tags r:id="rId1"/>
    </p:custDataLst>
    <p:extLst>
      <p:ext uri="{BB962C8B-B14F-4D97-AF65-F5344CB8AC3E}">
        <p14:creationId xmlns:p14="http://schemas.microsoft.com/office/powerpoint/2010/main" val="171501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0FF02FD-23D5-5902-E4CB-BEAAF626825A}"/>
            </a:ext>
          </a:extLst>
        </p:cNvPr>
        <p:cNvGrpSpPr/>
        <p:nvPr/>
      </p:nvGrpSpPr>
      <p:grpSpPr bwMode="auto">
        <a:xfrm>
          <a:off x="0" y="0"/>
          <a:ext cx="0" cy="0"/>
          <a:chOff x="0" y="0"/>
          <a:chExt cx="0" cy="0"/>
        </a:xfrm>
      </p:grpSpPr>
      <p:sp>
        <p:nvSpPr>
          <p:cNvPr id="58" name="Title 1">
            <a:extLst>
              <a:ext uri="{FF2B5EF4-FFF2-40B4-BE49-F238E27FC236}">
                <a16:creationId xmlns:a16="http://schemas.microsoft.com/office/drawing/2014/main" id="{021ABCCB-7318-6BD3-DA16-3A7136E6A69E}"/>
              </a:ext>
            </a:extLst>
          </p:cNvPr>
          <p:cNvSpPr>
            <a:spLocks noGrp="1"/>
          </p:cNvSpPr>
          <p:nvPr>
            <p:ph type="title"/>
          </p:nvPr>
        </p:nvSpPr>
        <p:spPr>
          <a:xfrm>
            <a:off x="356420" y="365125"/>
            <a:ext cx="7251748" cy="1407691"/>
          </a:xfrm>
        </p:spPr>
        <p:txBody>
          <a:bodyPr>
            <a:noAutofit/>
          </a:bodyPr>
          <a:lstStyle/>
          <a:p>
            <a:r>
              <a:rPr lang="en-GB" dirty="0"/>
              <a:t>Acknowledgements</a:t>
            </a:r>
          </a:p>
        </p:txBody>
      </p:sp>
      <p:sp>
        <p:nvSpPr>
          <p:cNvPr id="59" name="Isosceles Triangle 58">
            <a:hlinkClick r:id="" action="ppaction://hlinkshowjump?jump=nextslide"/>
            <a:extLst>
              <a:ext uri="{FF2B5EF4-FFF2-40B4-BE49-F238E27FC236}">
                <a16:creationId xmlns:a16="http://schemas.microsoft.com/office/drawing/2014/main" id="{4BD2E525-0D90-9A7D-C77C-2D3AB3C5489A}"/>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hlinkClick r:id="" action="ppaction://hlinkshowjump?jump=previousslide"/>
            <a:extLst>
              <a:ext uri="{FF2B5EF4-FFF2-40B4-BE49-F238E27FC236}">
                <a16:creationId xmlns:a16="http://schemas.microsoft.com/office/drawing/2014/main" id="{979551D9-B729-BA18-BD9D-B841CC576D4B}"/>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2">
            <a:extLst>
              <a:ext uri="{FF2B5EF4-FFF2-40B4-BE49-F238E27FC236}">
                <a16:creationId xmlns:a16="http://schemas.microsoft.com/office/drawing/2014/main" id="{485349E1-22BB-4ED7-85BF-21D45F87BE04}"/>
              </a:ext>
            </a:extLst>
          </p:cNvPr>
          <p:cNvSpPr>
            <a:spLocks noGrp="1"/>
          </p:cNvSpPr>
          <p:nvPr>
            <p:ph type="body" sz="quarter" idx="10"/>
          </p:nvPr>
        </p:nvSpPr>
        <p:spPr>
          <a:xfrm>
            <a:off x="357188" y="1454400"/>
            <a:ext cx="9987284" cy="4566888"/>
          </a:xfrm>
        </p:spPr>
        <p:txBody>
          <a:bodyPr/>
          <a:lstStyle/>
          <a:p>
            <a:pPr marL="0" indent="0">
              <a:buNone/>
            </a:pPr>
            <a:r>
              <a:rPr lang="en-GB" dirty="0"/>
              <a:t>This educational resource was produced by the scientists, researchers and policy advisors in the </a:t>
            </a:r>
            <a:r>
              <a:rPr lang="en-GB" dirty="0">
                <a:solidFill>
                  <a:schemeClr val="tx2"/>
                </a:solidFill>
                <a:hlinkClick r:id="rId4">
                  <a:extLst>
                    <a:ext uri="{A12FA001-AC4F-418D-AE19-62706E023703}">
                      <ahyp:hlinkClr xmlns:ahyp="http://schemas.microsoft.com/office/drawing/2018/hyperlinkcolor" val="tx"/>
                    </a:ext>
                  </a:extLst>
                </a:hlinkClick>
              </a:rPr>
              <a:t>TRANSPHARM</a:t>
            </a:r>
            <a:r>
              <a:rPr lang="en-GB" dirty="0"/>
              <a:t> consortium.</a:t>
            </a:r>
          </a:p>
        </p:txBody>
      </p:sp>
    </p:spTree>
    <p:custDataLst>
      <p:tags r:id="rId1"/>
    </p:custDataLst>
    <p:extLst>
      <p:ext uri="{BB962C8B-B14F-4D97-AF65-F5344CB8AC3E}">
        <p14:creationId xmlns:p14="http://schemas.microsoft.com/office/powerpoint/2010/main" val="838082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E6C8197-00CC-16AC-9449-0661BBA5B70F}"/>
            </a:ext>
          </a:extLst>
        </p:cNvPr>
        <p:cNvGrpSpPr/>
        <p:nvPr/>
      </p:nvGrpSpPr>
      <p:grpSpPr bwMode="auto">
        <a:xfrm>
          <a:off x="0" y="0"/>
          <a:ext cx="0" cy="0"/>
          <a:chOff x="0" y="0"/>
          <a:chExt cx="0" cy="0"/>
        </a:xfrm>
      </p:grpSpPr>
      <p:sp>
        <p:nvSpPr>
          <p:cNvPr id="16" name="Title 1">
            <a:extLst>
              <a:ext uri="{FF2B5EF4-FFF2-40B4-BE49-F238E27FC236}">
                <a16:creationId xmlns:a16="http://schemas.microsoft.com/office/drawing/2014/main" id="{7ED6A98F-ADA9-9653-7984-C285917BFF4D}"/>
              </a:ext>
            </a:extLst>
          </p:cNvPr>
          <p:cNvSpPr>
            <a:spLocks noGrp="1"/>
          </p:cNvSpPr>
          <p:nvPr>
            <p:ph type="title"/>
          </p:nvPr>
        </p:nvSpPr>
        <p:spPr>
          <a:xfrm>
            <a:off x="356420" y="365125"/>
            <a:ext cx="7251748" cy="831627"/>
          </a:xfrm>
        </p:spPr>
        <p:txBody>
          <a:bodyPr>
            <a:noAutofit/>
          </a:bodyPr>
          <a:lstStyle/>
          <a:p>
            <a:r>
              <a:rPr lang="en-GB" dirty="0"/>
              <a:t>Instructor guidance</a:t>
            </a:r>
          </a:p>
        </p:txBody>
      </p:sp>
      <p:sp>
        <p:nvSpPr>
          <p:cNvPr id="17" name="Isosceles Triangle 16">
            <a:hlinkClick r:id="" action="ppaction://hlinkshowjump?jump=nextslide"/>
            <a:extLst>
              <a:ext uri="{FF2B5EF4-FFF2-40B4-BE49-F238E27FC236}">
                <a16:creationId xmlns:a16="http://schemas.microsoft.com/office/drawing/2014/main" id="{C2CCA59F-E8A7-C046-3D60-4F43BEE42405}"/>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a:hlinkClick r:id="" action="ppaction://hlinkshowjump?jump=previousslide"/>
            <a:extLst>
              <a:ext uri="{FF2B5EF4-FFF2-40B4-BE49-F238E27FC236}">
                <a16:creationId xmlns:a16="http://schemas.microsoft.com/office/drawing/2014/main" id="{B3C4AC36-C637-88B6-6203-6BA0B8B54AA5}"/>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2">
            <a:extLst>
              <a:ext uri="{FF2B5EF4-FFF2-40B4-BE49-F238E27FC236}">
                <a16:creationId xmlns:a16="http://schemas.microsoft.com/office/drawing/2014/main" id="{685CD1D8-51E7-CFB5-6116-9C857B5B7C45}"/>
              </a:ext>
            </a:extLst>
          </p:cNvPr>
          <p:cNvSpPr>
            <a:spLocks noGrp="1"/>
          </p:cNvSpPr>
          <p:nvPr>
            <p:ph type="body" sz="quarter" idx="10"/>
          </p:nvPr>
        </p:nvSpPr>
        <p:spPr>
          <a:xfrm>
            <a:off x="357188" y="1454400"/>
            <a:ext cx="11427444" cy="4566888"/>
          </a:xfrm>
        </p:spPr>
        <p:txBody>
          <a:bodyPr/>
          <a:lstStyle/>
          <a:p>
            <a:pPr marL="0" indent="0" algn="just">
              <a:buNone/>
            </a:pPr>
            <a:r>
              <a:rPr lang="en-GB" dirty="0"/>
              <a:t>The normal slideshow functions have been disabled. The default navigation options are the buttons in the bottom right. In some infographics a map can be clicked to navigate back to the sub-section menu.</a:t>
            </a:r>
          </a:p>
          <a:p>
            <a:pPr marL="0" indent="0" algn="just">
              <a:buNone/>
            </a:pPr>
            <a:endParaRPr lang="en-GB" dirty="0"/>
          </a:p>
          <a:p>
            <a:pPr marL="0" indent="0" algn="just">
              <a:buNone/>
            </a:pPr>
            <a:r>
              <a:rPr lang="en-GB" dirty="0"/>
              <a:t>To use this </a:t>
            </a:r>
            <a:r>
              <a:rPr lang="en-GB" dirty="0" err="1"/>
              <a:t>powerpoint</a:t>
            </a:r>
            <a:r>
              <a:rPr lang="en-GB" dirty="0"/>
              <a:t> in presenter mode:</a:t>
            </a:r>
          </a:p>
          <a:p>
            <a:pPr algn="just"/>
            <a:r>
              <a:rPr lang="en-GB" dirty="0"/>
              <a:t>‘</a:t>
            </a:r>
            <a:r>
              <a:rPr lang="en-GB" b="1" dirty="0">
                <a:solidFill>
                  <a:srgbClr val="284741"/>
                </a:solidFill>
              </a:rPr>
              <a:t>Slide show</a:t>
            </a:r>
            <a:r>
              <a:rPr lang="en-GB" dirty="0"/>
              <a:t>’ &gt; ‘</a:t>
            </a:r>
            <a:r>
              <a:rPr lang="en-GB" b="1" dirty="0">
                <a:solidFill>
                  <a:srgbClr val="284741"/>
                </a:solidFill>
              </a:rPr>
              <a:t>Set up slide show</a:t>
            </a:r>
            <a:r>
              <a:rPr lang="en-GB" dirty="0"/>
              <a:t>’ &gt; click to change ‘</a:t>
            </a:r>
            <a:r>
              <a:rPr lang="en-GB" b="1" dirty="0">
                <a:solidFill>
                  <a:srgbClr val="284741"/>
                </a:solidFill>
              </a:rPr>
              <a:t>Show type</a:t>
            </a:r>
            <a:r>
              <a:rPr lang="en-GB" dirty="0"/>
              <a:t>’ to ‘</a:t>
            </a:r>
            <a:r>
              <a:rPr lang="en-GB" b="1" dirty="0">
                <a:solidFill>
                  <a:srgbClr val="284741"/>
                </a:solidFill>
              </a:rPr>
              <a:t>Presented by a speaker</a:t>
            </a:r>
            <a:r>
              <a:rPr lang="en-GB" dirty="0"/>
              <a:t>’</a:t>
            </a:r>
          </a:p>
          <a:p>
            <a:pPr marL="0" indent="0" algn="just">
              <a:buNone/>
            </a:pPr>
            <a:r>
              <a:rPr lang="en-GB" dirty="0"/>
              <a:t>However, the slide deck is not easily navigated in the conventional manner because of the way the infographics are designed from multiple slides.</a:t>
            </a:r>
          </a:p>
          <a:p>
            <a:pPr marL="0" indent="0" algn="just">
              <a:buNone/>
            </a:pPr>
            <a:endParaRPr lang="en-GB" dirty="0"/>
          </a:p>
          <a:p>
            <a:pPr marL="0" indent="0" algn="just">
              <a:buNone/>
            </a:pPr>
            <a:r>
              <a:rPr lang="en-GB" dirty="0"/>
              <a:t>You are free to share, use, and adapt this content as you see fit with appropriate attribution without other restriction. Suggested credit:</a:t>
            </a:r>
          </a:p>
          <a:p>
            <a:pPr algn="just"/>
            <a:r>
              <a:rPr lang="en-GB" b="1" dirty="0">
                <a:solidFill>
                  <a:srgbClr val="284741"/>
                </a:solidFill>
              </a:rPr>
              <a:t>This content has been supplied by TRANSPHARM. TRANSPHARM has received funding from the European Union’s Horizon Europe research and innovation program under grant agreement N° 101057816. https://transforming-pharma.eu/ </a:t>
            </a:r>
          </a:p>
          <a:p>
            <a:pPr algn="just"/>
            <a:endParaRPr lang="en-GB" dirty="0"/>
          </a:p>
        </p:txBody>
      </p:sp>
    </p:spTree>
    <p:custDataLst>
      <p:tags r:id="rId1"/>
    </p:custDataLst>
    <p:extLst>
      <p:ext uri="{BB962C8B-B14F-4D97-AF65-F5344CB8AC3E}">
        <p14:creationId xmlns:p14="http://schemas.microsoft.com/office/powerpoint/2010/main" val="3685558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dirty="0"/>
              <a:t>We hope you enjoyed this resource. </a:t>
            </a:r>
            <a:r>
              <a:rPr lang="de-DE" sz="4000" dirty="0"/>
              <a:t>Have you seen our other content?</a:t>
            </a:r>
          </a:p>
        </p:txBody>
      </p:sp>
      <p:sp>
        <p:nvSpPr>
          <p:cNvPr id="3" name="Rectangle: Rounded Corners 2">
            <a:hlinkClick r:id="" action="ppaction://hlinkshowjump?jump=firstslide"/>
            <a:extLst>
              <a:ext uri="{FF2B5EF4-FFF2-40B4-BE49-F238E27FC236}">
                <a16:creationId xmlns:a16="http://schemas.microsoft.com/office/drawing/2014/main" id="{27705DB1-D00D-F609-C911-9A492F6F74D3}"/>
              </a:ext>
            </a:extLst>
          </p:cNvPr>
          <p:cNvSpPr/>
          <p:nvPr/>
        </p:nvSpPr>
        <p:spPr bwMode="auto">
          <a:xfrm>
            <a:off x="5051884" y="4221088"/>
            <a:ext cx="2088232" cy="720080"/>
          </a:xfrm>
          <a:prstGeom prst="roundRect">
            <a:avLst>
              <a:gd name="adj" fmla="val 2347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Relaunch this course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3C467-7B02-AF31-2A4B-33372B2DC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83B6B-C664-A333-B047-1EFC00BC4C7F}"/>
              </a:ext>
            </a:extLst>
          </p:cNvPr>
          <p:cNvSpPr>
            <a:spLocks noGrp="1"/>
          </p:cNvSpPr>
          <p:nvPr>
            <p:ph type="title"/>
          </p:nvPr>
        </p:nvSpPr>
        <p:spPr/>
        <p:txBody>
          <a:bodyPr/>
          <a:lstStyle/>
          <a:p>
            <a:r>
              <a:rPr lang="en-GB" dirty="0"/>
              <a:t>Sustainable Development Goals</a:t>
            </a:r>
          </a:p>
        </p:txBody>
      </p:sp>
      <p:sp>
        <p:nvSpPr>
          <p:cNvPr id="3" name="Text Placeholder 2">
            <a:extLst>
              <a:ext uri="{FF2B5EF4-FFF2-40B4-BE49-F238E27FC236}">
                <a16:creationId xmlns:a16="http://schemas.microsoft.com/office/drawing/2014/main" id="{75039B9D-B8BB-1F12-7022-73E25A477C90}"/>
              </a:ext>
            </a:extLst>
          </p:cNvPr>
          <p:cNvSpPr>
            <a:spLocks noGrp="1"/>
          </p:cNvSpPr>
          <p:nvPr>
            <p:ph type="body" sz="quarter" idx="10"/>
          </p:nvPr>
        </p:nvSpPr>
        <p:spPr>
          <a:xfrm>
            <a:off x="357187" y="1454400"/>
            <a:ext cx="2489942" cy="4350864"/>
          </a:xfrm>
        </p:spPr>
        <p:txBody>
          <a:bodyPr/>
          <a:lstStyle/>
          <a:p>
            <a:pPr algn="just"/>
            <a:r>
              <a:rPr lang="en-US" dirty="0"/>
              <a:t>The United Nations (UN) have </a:t>
            </a:r>
            <a:r>
              <a:rPr lang="en-US" dirty="0" err="1"/>
              <a:t>operationalised</a:t>
            </a:r>
            <a:r>
              <a:rPr lang="en-US" dirty="0"/>
              <a:t> the concept of sustainable development in 17 Sustainable Development Goals (SDGs).</a:t>
            </a:r>
          </a:p>
          <a:p>
            <a:pPr algn="just"/>
            <a:r>
              <a:rPr lang="en-GB" dirty="0"/>
              <a:t>17 goals with over 8000 actions.</a:t>
            </a:r>
          </a:p>
          <a:p>
            <a:pPr algn="just"/>
            <a:r>
              <a:rPr lang="en-GB" dirty="0"/>
              <a:t>Countries are in agreement the goals must be met by 2030.</a:t>
            </a:r>
          </a:p>
        </p:txBody>
      </p:sp>
      <p:sp>
        <p:nvSpPr>
          <p:cNvPr id="4" name="Isosceles Triangle 3">
            <a:hlinkClick r:id="" action="ppaction://hlinkshowjump?jump=nextslide"/>
            <a:extLst>
              <a:ext uri="{FF2B5EF4-FFF2-40B4-BE49-F238E27FC236}">
                <a16:creationId xmlns:a16="http://schemas.microsoft.com/office/drawing/2014/main" id="{2C6930D4-7FA9-7337-96D9-6AF9B8ED9176}"/>
              </a:ext>
            </a:extLst>
          </p:cNvPr>
          <p:cNvSpPr>
            <a:spLocks/>
          </p:cNvSpPr>
          <p:nvPr/>
        </p:nvSpPr>
        <p:spPr bwMode="auto">
          <a:xfrm rot="5400000">
            <a:off x="11652024"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rId4" action="ppaction://hlinksldjump"/>
            <a:extLst>
              <a:ext uri="{FF2B5EF4-FFF2-40B4-BE49-F238E27FC236}">
                <a16:creationId xmlns:a16="http://schemas.microsoft.com/office/drawing/2014/main" id="{BCB65950-F8FA-78EE-FE74-7FE4FD3C1334}"/>
              </a:ext>
            </a:extLst>
          </p:cNvPr>
          <p:cNvSpPr>
            <a:spLocks/>
          </p:cNvSpPr>
          <p:nvPr/>
        </p:nvSpPr>
        <p:spPr bwMode="auto">
          <a:xfrm rot="16200000" flipH="1">
            <a:off x="11100718" y="6313104"/>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olorful squares with white text&#10;&#10;AI-generated content may be incorrect.">
            <a:extLst>
              <a:ext uri="{FF2B5EF4-FFF2-40B4-BE49-F238E27FC236}">
                <a16:creationId xmlns:a16="http://schemas.microsoft.com/office/drawing/2014/main" id="{6ED36F26-A0AD-07AA-B162-A58B4B530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4006" y="1433228"/>
            <a:ext cx="9144018" cy="4629617"/>
          </a:xfrm>
          <a:prstGeom prst="rect">
            <a:avLst/>
          </a:prstGeom>
        </p:spPr>
      </p:pic>
      <p:sp>
        <p:nvSpPr>
          <p:cNvPr id="7" name="Rectangle 1">
            <a:extLst>
              <a:ext uri="{FF2B5EF4-FFF2-40B4-BE49-F238E27FC236}">
                <a16:creationId xmlns:a16="http://schemas.microsoft.com/office/drawing/2014/main" id="{6CC0C8B5-05EA-980C-614B-45B74B2CAAAA}"/>
              </a:ext>
            </a:extLst>
          </p:cNvPr>
          <p:cNvSpPr>
            <a:spLocks noChangeArrowheads="1"/>
          </p:cNvSpPr>
          <p:nvPr/>
        </p:nvSpPr>
        <p:spPr bwMode="auto">
          <a:xfrm>
            <a:off x="2931914" y="6237312"/>
            <a:ext cx="762858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1C1C1C"/>
                </a:solidFill>
                <a:effectLst/>
                <a:latin typeface="+mj-lt"/>
              </a:rPr>
              <a:t>The 17 Sustainable Development Goals</a:t>
            </a:r>
            <a:r>
              <a:rPr kumimoji="0" lang="en-US" altLang="en-US" sz="1200" b="0" i="1" u="none" strike="noStrike" cap="none" normalizeH="0" baseline="0" dirty="0">
                <a:ln>
                  <a:noFill/>
                </a:ln>
                <a:solidFill>
                  <a:srgbClr val="4A4A4A"/>
                </a:solidFill>
                <a:effectLst/>
                <a:latin typeface="+mj-lt"/>
              </a:rPr>
              <a:t> </a:t>
            </a:r>
            <a:r>
              <a:rPr kumimoji="0" lang="en-US" altLang="en-US" sz="1200" b="0" i="1" u="none" strike="noStrike" cap="none" normalizeH="0" baseline="0" dirty="0">
                <a:ln>
                  <a:noFill/>
                </a:ln>
                <a:solidFill>
                  <a:srgbClr val="1C1C1C"/>
                </a:solidFill>
                <a:effectLst/>
                <a:latin typeface="+mj-lt"/>
              </a:rPr>
              <a:t>(SDGs) </a:t>
            </a:r>
            <a:r>
              <a:rPr kumimoji="0" lang="en-US" altLang="en-US" sz="1200" b="0" i="1" u="none" strike="noStrike" cap="none" normalizeH="0" baseline="0" dirty="0">
                <a:ln>
                  <a:noFill/>
                </a:ln>
                <a:solidFill>
                  <a:srgbClr val="4A4A4A"/>
                </a:solidFill>
                <a:effectLst/>
                <a:latin typeface="+mj-lt"/>
              </a:rPr>
              <a:t>(</a:t>
            </a:r>
            <a:r>
              <a:rPr kumimoji="0" lang="en-US" altLang="en-US" sz="1200" b="0" i="1" u="sng" strike="noStrike" cap="none" normalizeH="0" baseline="0" dirty="0">
                <a:ln>
                  <a:noFill/>
                </a:ln>
                <a:solidFill>
                  <a:schemeClr val="tx1"/>
                </a:solidFill>
                <a:effectLst/>
                <a:latin typeface="+mj-lt"/>
                <a:hlinkClick r:id="rId6"/>
              </a:rPr>
              <a:t>United Nations, 2015</a:t>
            </a:r>
            <a:r>
              <a:rPr kumimoji="0" lang="en-US" altLang="en-US" sz="1200" b="0" i="1" u="none" strike="noStrike" cap="none" normalizeH="0" baseline="0" dirty="0">
                <a:ln>
                  <a:noFill/>
                </a:ln>
                <a:solidFill>
                  <a:srgbClr val="1C1C1C"/>
                </a:solidFill>
                <a:effectLst/>
                <a:latin typeface="+mj-lt"/>
              </a:rPr>
              <a:t>). Reproduced according to usage rules of the United Nations. Accordingly, the content of this publication has not been approved by the United Nations and does not reflect the views of the United Nations or its officials or Member States.</a:t>
            </a:r>
            <a:endParaRPr kumimoji="0" lang="en-US" altLang="en-US" sz="1200" b="0" i="1" u="none" strike="noStrike" cap="none" normalizeH="0" baseline="0" dirty="0">
              <a:ln>
                <a:noFill/>
              </a:ln>
              <a:solidFill>
                <a:schemeClr val="tx1"/>
              </a:solidFill>
              <a:effectLst/>
              <a:latin typeface="+mj-lt"/>
            </a:endParaRPr>
          </a:p>
        </p:txBody>
      </p:sp>
      <p:sp>
        <p:nvSpPr>
          <p:cNvPr id="10" name="Rectangle 9">
            <a:hlinkClick r:id="rId7"/>
            <a:extLst>
              <a:ext uri="{FF2B5EF4-FFF2-40B4-BE49-F238E27FC236}">
                <a16:creationId xmlns:a16="http://schemas.microsoft.com/office/drawing/2014/main" id="{EF8A2C6A-0392-334B-CA3E-D243708CAE26}"/>
              </a:ext>
            </a:extLst>
          </p:cNvPr>
          <p:cNvSpPr/>
          <p:nvPr/>
        </p:nvSpPr>
        <p:spPr>
          <a:xfrm>
            <a:off x="2954648" y="1499175"/>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8"/>
            <a:extLst>
              <a:ext uri="{FF2B5EF4-FFF2-40B4-BE49-F238E27FC236}">
                <a16:creationId xmlns:a16="http://schemas.microsoft.com/office/drawing/2014/main" id="{0287348B-081E-C0F2-56AB-93ABFBA7C671}"/>
              </a:ext>
            </a:extLst>
          </p:cNvPr>
          <p:cNvSpPr/>
          <p:nvPr/>
        </p:nvSpPr>
        <p:spPr>
          <a:xfrm>
            <a:off x="4462027" y="1499175"/>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9"/>
            <a:extLst>
              <a:ext uri="{FF2B5EF4-FFF2-40B4-BE49-F238E27FC236}">
                <a16:creationId xmlns:a16="http://schemas.microsoft.com/office/drawing/2014/main" id="{92240419-AC7A-F6E1-2871-51F8791A11ED}"/>
              </a:ext>
            </a:extLst>
          </p:cNvPr>
          <p:cNvSpPr/>
          <p:nvPr/>
        </p:nvSpPr>
        <p:spPr>
          <a:xfrm>
            <a:off x="5969406" y="1499174"/>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10"/>
            <a:extLst>
              <a:ext uri="{FF2B5EF4-FFF2-40B4-BE49-F238E27FC236}">
                <a16:creationId xmlns:a16="http://schemas.microsoft.com/office/drawing/2014/main" id="{F66B698E-41AA-AEAC-097A-E7497C3D5FEE}"/>
              </a:ext>
            </a:extLst>
          </p:cNvPr>
          <p:cNvSpPr/>
          <p:nvPr/>
        </p:nvSpPr>
        <p:spPr>
          <a:xfrm>
            <a:off x="7481501" y="1499022"/>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11"/>
            <a:extLst>
              <a:ext uri="{FF2B5EF4-FFF2-40B4-BE49-F238E27FC236}">
                <a16:creationId xmlns:a16="http://schemas.microsoft.com/office/drawing/2014/main" id="{63D0EC8B-7129-3388-3808-832724FD02F3}"/>
              </a:ext>
            </a:extLst>
          </p:cNvPr>
          <p:cNvSpPr/>
          <p:nvPr/>
        </p:nvSpPr>
        <p:spPr>
          <a:xfrm>
            <a:off x="8988880" y="1499022"/>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12"/>
            <a:extLst>
              <a:ext uri="{FF2B5EF4-FFF2-40B4-BE49-F238E27FC236}">
                <a16:creationId xmlns:a16="http://schemas.microsoft.com/office/drawing/2014/main" id="{0C400715-37EA-179D-67C5-02C72EAD2C5A}"/>
              </a:ext>
            </a:extLst>
          </p:cNvPr>
          <p:cNvSpPr/>
          <p:nvPr/>
        </p:nvSpPr>
        <p:spPr>
          <a:xfrm>
            <a:off x="10496259" y="1499021"/>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3"/>
            <a:extLst>
              <a:ext uri="{FF2B5EF4-FFF2-40B4-BE49-F238E27FC236}">
                <a16:creationId xmlns:a16="http://schemas.microsoft.com/office/drawing/2014/main" id="{DD37EA55-0E2D-5FAF-9475-0302F9E42814}"/>
              </a:ext>
            </a:extLst>
          </p:cNvPr>
          <p:cNvSpPr/>
          <p:nvPr/>
        </p:nvSpPr>
        <p:spPr>
          <a:xfrm>
            <a:off x="2954648" y="3012788"/>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4"/>
            <a:extLst>
              <a:ext uri="{FF2B5EF4-FFF2-40B4-BE49-F238E27FC236}">
                <a16:creationId xmlns:a16="http://schemas.microsoft.com/office/drawing/2014/main" id="{802EC6AE-416D-E318-4D69-27A062AC92C2}"/>
              </a:ext>
            </a:extLst>
          </p:cNvPr>
          <p:cNvSpPr/>
          <p:nvPr/>
        </p:nvSpPr>
        <p:spPr>
          <a:xfrm>
            <a:off x="4462027" y="3012788"/>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5"/>
            <a:extLst>
              <a:ext uri="{FF2B5EF4-FFF2-40B4-BE49-F238E27FC236}">
                <a16:creationId xmlns:a16="http://schemas.microsoft.com/office/drawing/2014/main" id="{F90CFA18-2511-9BCC-6C24-EFC89F412FA9}"/>
              </a:ext>
            </a:extLst>
          </p:cNvPr>
          <p:cNvSpPr/>
          <p:nvPr/>
        </p:nvSpPr>
        <p:spPr>
          <a:xfrm>
            <a:off x="5969406" y="3012787"/>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6"/>
            <a:extLst>
              <a:ext uri="{FF2B5EF4-FFF2-40B4-BE49-F238E27FC236}">
                <a16:creationId xmlns:a16="http://schemas.microsoft.com/office/drawing/2014/main" id="{D14F066A-892E-F6B1-9B89-FA6FE2E5F0BA}"/>
              </a:ext>
            </a:extLst>
          </p:cNvPr>
          <p:cNvSpPr/>
          <p:nvPr/>
        </p:nvSpPr>
        <p:spPr>
          <a:xfrm>
            <a:off x="7481501" y="3012635"/>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17"/>
            <a:extLst>
              <a:ext uri="{FF2B5EF4-FFF2-40B4-BE49-F238E27FC236}">
                <a16:creationId xmlns:a16="http://schemas.microsoft.com/office/drawing/2014/main" id="{4FF62293-D9AB-927F-911F-A9C9EE471458}"/>
              </a:ext>
            </a:extLst>
          </p:cNvPr>
          <p:cNvSpPr/>
          <p:nvPr/>
        </p:nvSpPr>
        <p:spPr>
          <a:xfrm>
            <a:off x="8988880" y="3012635"/>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18"/>
            <a:extLst>
              <a:ext uri="{FF2B5EF4-FFF2-40B4-BE49-F238E27FC236}">
                <a16:creationId xmlns:a16="http://schemas.microsoft.com/office/drawing/2014/main" id="{85C44BA6-D34F-7CB7-7D88-1788B118D7E8}"/>
              </a:ext>
            </a:extLst>
          </p:cNvPr>
          <p:cNvSpPr/>
          <p:nvPr/>
        </p:nvSpPr>
        <p:spPr>
          <a:xfrm>
            <a:off x="10496259" y="3012634"/>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19"/>
            <a:extLst>
              <a:ext uri="{FF2B5EF4-FFF2-40B4-BE49-F238E27FC236}">
                <a16:creationId xmlns:a16="http://schemas.microsoft.com/office/drawing/2014/main" id="{E527E694-1834-92B8-D1FE-89747F2B7E1B}"/>
              </a:ext>
            </a:extLst>
          </p:cNvPr>
          <p:cNvSpPr/>
          <p:nvPr/>
        </p:nvSpPr>
        <p:spPr>
          <a:xfrm>
            <a:off x="2954648" y="4516614"/>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20"/>
            <a:extLst>
              <a:ext uri="{FF2B5EF4-FFF2-40B4-BE49-F238E27FC236}">
                <a16:creationId xmlns:a16="http://schemas.microsoft.com/office/drawing/2014/main" id="{6808D6AA-2C3F-1DE2-3FF5-3DB24D176E22}"/>
              </a:ext>
            </a:extLst>
          </p:cNvPr>
          <p:cNvSpPr/>
          <p:nvPr/>
        </p:nvSpPr>
        <p:spPr>
          <a:xfrm>
            <a:off x="4462027" y="4516614"/>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21"/>
            <a:extLst>
              <a:ext uri="{FF2B5EF4-FFF2-40B4-BE49-F238E27FC236}">
                <a16:creationId xmlns:a16="http://schemas.microsoft.com/office/drawing/2014/main" id="{B53D7E30-4078-DAD5-AB20-D30BA95253E7}"/>
              </a:ext>
            </a:extLst>
          </p:cNvPr>
          <p:cNvSpPr/>
          <p:nvPr/>
        </p:nvSpPr>
        <p:spPr>
          <a:xfrm>
            <a:off x="5969406" y="4516613"/>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hlinkClick r:id="rId22"/>
            <a:extLst>
              <a:ext uri="{FF2B5EF4-FFF2-40B4-BE49-F238E27FC236}">
                <a16:creationId xmlns:a16="http://schemas.microsoft.com/office/drawing/2014/main" id="{68BDEE5B-7CCF-C445-3963-594F77C7692D}"/>
              </a:ext>
            </a:extLst>
          </p:cNvPr>
          <p:cNvSpPr/>
          <p:nvPr/>
        </p:nvSpPr>
        <p:spPr>
          <a:xfrm>
            <a:off x="7481501" y="4516461"/>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hlinkClick r:id="rId23"/>
            <a:extLst>
              <a:ext uri="{FF2B5EF4-FFF2-40B4-BE49-F238E27FC236}">
                <a16:creationId xmlns:a16="http://schemas.microsoft.com/office/drawing/2014/main" id="{9108DF3E-817D-F924-675E-6CD0A13E648F}"/>
              </a:ext>
            </a:extLst>
          </p:cNvPr>
          <p:cNvSpPr/>
          <p:nvPr/>
        </p:nvSpPr>
        <p:spPr>
          <a:xfrm>
            <a:off x="8988880" y="4516461"/>
            <a:ext cx="1494888" cy="1472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72393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dirty="0"/>
              <a:t>Planetary Boundaries</a:t>
            </a:r>
            <a:endParaRPr dirty="0"/>
          </a:p>
        </p:txBody>
      </p:sp>
      <p:sp>
        <p:nvSpPr>
          <p:cNvPr id="3" name="Text Placeholder 2"/>
          <p:cNvSpPr>
            <a:spLocks noGrp="1"/>
          </p:cNvSpPr>
          <p:nvPr>
            <p:ph type="body" sz="quarter" idx="10"/>
          </p:nvPr>
        </p:nvSpPr>
        <p:spPr bwMode="auto"/>
        <p:txBody>
          <a:bodyPr/>
          <a:lstStyle/>
          <a:p>
            <a:pPr>
              <a:defRPr/>
            </a:pPr>
            <a:r>
              <a:rPr lang="en-GB" i="1" dirty="0"/>
              <a:t>A safe operating space for humanity</a:t>
            </a:r>
          </a:p>
        </p:txBody>
      </p:sp>
      <p:sp>
        <p:nvSpPr>
          <p:cNvPr id="4" name="Isosceles Triangle 3">
            <a:hlinkClick r:id="" action="ppaction://hlinkshowjump?jump=nextslide"/>
            <a:extLst>
              <a:ext uri="{FF2B5EF4-FFF2-40B4-BE49-F238E27FC236}">
                <a16:creationId xmlns:a16="http://schemas.microsoft.com/office/drawing/2014/main" id="{C03C4CEE-E3EE-A8E9-0A68-EBB4B0523980}"/>
              </a:ext>
            </a:extLst>
          </p:cNvPr>
          <p:cNvSpPr>
            <a:spLocks/>
          </p:cNvSpPr>
          <p:nvPr/>
        </p:nvSpPr>
        <p:spPr bwMode="auto">
          <a:xfrm rot="5400000">
            <a:off x="6155653"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hlinkClick r:id="" action="ppaction://hlinkshowjump?jump=previousslide"/>
            <a:extLst>
              <a:ext uri="{FF2B5EF4-FFF2-40B4-BE49-F238E27FC236}">
                <a16:creationId xmlns:a16="http://schemas.microsoft.com/office/drawing/2014/main" id="{0D10D00B-64A8-4BC0-005F-9BC0068C9B7A}"/>
              </a:ext>
            </a:extLst>
          </p:cNvPr>
          <p:cNvSpPr>
            <a:spLocks/>
          </p:cNvSpPr>
          <p:nvPr/>
        </p:nvSpPr>
        <p:spPr bwMode="auto">
          <a:xfrm rot="16200000" flipH="1">
            <a:off x="5604347" y="3897096"/>
            <a:ext cx="432000" cy="3600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hlinkClick r:id="" action="ppaction://hlinkshowjump?jump=previousslide"/>
            <a:extLst>
              <a:ext uri="{FF2B5EF4-FFF2-40B4-BE49-F238E27FC236}">
                <a16:creationId xmlns:a16="http://schemas.microsoft.com/office/drawing/2014/main" id="{1E913B8E-0883-60E7-3F73-7583EDEBA074}"/>
              </a:ext>
            </a:extLst>
          </p:cNvPr>
          <p:cNvSpPr txBox="1"/>
          <p:nvPr/>
        </p:nvSpPr>
        <p:spPr>
          <a:xfrm>
            <a:off x="4461633" y="3892429"/>
            <a:ext cx="1058303" cy="369332"/>
          </a:xfrm>
          <a:prstGeom prst="rect">
            <a:avLst/>
          </a:prstGeom>
          <a:noFill/>
        </p:spPr>
        <p:txBody>
          <a:bodyPr wrap="none" rtlCol="0">
            <a:spAutoFit/>
          </a:bodyPr>
          <a:lstStyle/>
          <a:p>
            <a:r>
              <a:rPr lang="en-GB" dirty="0">
                <a:solidFill>
                  <a:schemeClr val="accent2"/>
                </a:solidFill>
              </a:rPr>
              <a:t>Go back</a:t>
            </a:r>
          </a:p>
        </p:txBody>
      </p:sp>
      <p:sp>
        <p:nvSpPr>
          <p:cNvPr id="7" name="TextBox 6">
            <a:hlinkClick r:id="" action="ppaction://hlinkshowjump?jump=nextslide"/>
            <a:extLst>
              <a:ext uri="{FF2B5EF4-FFF2-40B4-BE49-F238E27FC236}">
                <a16:creationId xmlns:a16="http://schemas.microsoft.com/office/drawing/2014/main" id="{CE945AEC-7A45-B905-292B-41E2E9EFAD57}"/>
              </a:ext>
            </a:extLst>
          </p:cNvPr>
          <p:cNvSpPr txBox="1"/>
          <p:nvPr/>
        </p:nvSpPr>
        <p:spPr bwMode="auto">
          <a:xfrm>
            <a:off x="6668274" y="3889295"/>
            <a:ext cx="1133644" cy="369332"/>
          </a:xfrm>
          <a:prstGeom prst="rect">
            <a:avLst/>
          </a:prstGeom>
          <a:noFill/>
        </p:spPr>
        <p:txBody>
          <a:bodyPr wrap="none" rtlCol="0">
            <a:spAutoFit/>
          </a:bodyPr>
          <a:lstStyle/>
          <a:p>
            <a:r>
              <a:rPr lang="en-GB" dirty="0">
                <a:solidFill>
                  <a:schemeClr val="accent2"/>
                </a:solidFill>
              </a:rPr>
              <a:t>Let’s go!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SCREEN_RECS_UPDATED" val="C:\Users\sherw\Documents\Work backup\Environmental_sustainability (23-1-26)\"/>
  <p:tag name="ISPRING_UUID" val="{901438D3-CF4E-4BA9-BEC3-F1A7F2514E48}"/>
  <p:tag name="ISPRING_RESOURCE_FOLDER" val="C:\Users\sherw\Documents\Work backup\Environmental_sustainability (23-1-26)\"/>
  <p:tag name="ISPRING_PRESENTATION_PATH" val="C:\Users\sherw\Documents\Work backup\Environmental_sustainability (23-1-26).pptx"/>
  <p:tag name="ISPRING_PROJECT_VERSION" val="9.3"/>
  <p:tag name="ISPRING_LMS_API_VERSION" val="SCORM 2004 (4th edition)"/>
  <p:tag name="ISPRING_ULTRA_SCORM_COURSE_ID" val="C92AE04E-DEF0-459D-9DAF-AA799295A91A"/>
  <p:tag name="ISPRING_CMI5_LAUNCH_METHOD" val="any window"/>
  <p:tag name="ISPRING_SCORM_REPORT_STATUS" val="0"/>
  <p:tag name="ISPRINGCLOUDFOLDERID" val="1"/>
  <p:tag name="ISPRINGONLINEFOLDERID" val="1"/>
  <p:tag name="ISPRING_OUTPUT_FOLDER" val="[[&quot;\u001F\uFFFD~F{0CF44E91-031B-4E02-8AC8-B97EE7DCB1FC}&quot;,&quot;C:\\Users\\sherw\\Documents\\Work backu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ORIGINAL_SIZE&quot;},&quot;accessibilitySettings&quot;:{&quot;enabled&quot;:&quot;T_FALSE&quot;,&quot;invertReadingOrder&quot;:&quot;T_FALSE&quot;},&quot;compressionSettings&quot;:{&quot;imageSettings&quot;:{&quot;jpegQuality&quot;:70},&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videoScale&quot;:14.4},&quot;ispringOnlineSettings&quot;:{&quot;onlineDestinationFolderId&quot;:&quot;1&quot;},&quot;cloudSettings&quot;:{&quot;onlineDestinationFolderId&quot;:&quot;1&quot;},&quot;wordSettings&quot;:{&quot;printCopies&quot;:1},&quot;studioSettings&quot;:{&quot;onlineDestinationFolderId&quot;:&quot;0&quot;,&quot;uploadSources&quot;:true}}"/>
  <p:tag name="ISPRING-SUITE_ISPRING_CURRENT_GRADING_VERSION" val="v2"/>
  <p:tag name="ISPRING_FIRST_PUBLISH" val="1"/>
  <p:tag name="ISPRING_ULTRA_SCORM_COURCE_TITLE" val="Environmental_sustainability LMS VERSION"/>
  <p:tag name="ISPRING_SCORM_ENDPOINT" val="&lt;endpoint&gt;&lt;enable&gt;0&lt;/enable&gt;&lt;lrs&gt;https://&lt;/lrs&gt;&lt;auth&gt;0&lt;/auth&gt;&lt;login&gt;&lt;/login&gt;&lt;password&gt;&lt;/password&gt;&lt;key&gt;&lt;/key&gt;&lt;name&gt;&lt;/name&gt;&lt;email&gt;&lt;/email&gt;&lt;/endpoint&gt;&#10;"/>
  <p:tag name="ISPRING-SUITE_ISPRING_GRADING_SETTINGS_V2" val="{&quot;alternatives&quot;:[{&quot;slides&quot;:{&quot;slides_to_view&quot;:{&quot;percent&quot;:100},&quot;group_id&quot;:&quot;all slides&quot;},&quot;name&quot;:&quot;&quot;}]}"/>
  <p:tag name="ISPRING_PRESENTATION_TITLE" val="Environmental_sustainability LMS VERSION"/>
</p:tagLst>
</file>

<file path=ppt/tags/tag10.xml><?xml version="1.0" encoding="utf-8"?>
<p:tagLst xmlns:a="http://schemas.openxmlformats.org/drawingml/2006/main" xmlns:r="http://schemas.openxmlformats.org/officeDocument/2006/relationships" xmlns:p="http://schemas.openxmlformats.org/presentationml/2006/main">
  <p:tag name="GENSWF_SLIDE_UID" val="{97451C92-3D66-407D-994C-C44DB22C9399}:260"/>
  <p:tag name="GENSWF_ADVANCE_TIME" val="0.000"/>
  <p:tag name="ISPRING_SLIDE_INDENT_LEVEL" val="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GENSWF_SLIDE_UID" val="{7B1C239B-7435-4516-AC6F-5AFE844EF4C8}:275"/>
  <p:tag name="GENSWF_ADVANCE_TIME" val="0.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GENSWF_SLIDE_UID" val="{EDD90E0C-9CB1-40C3-823D-A1DE9F4DD16A}:261"/>
  <p:tag name="GENSWF_ADVANCE_TIME" val="0.000"/>
  <p:tag name="ISPRING_SLIDE_INDENT_LEVEL" val="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GENSWF_SLIDE_UID" val="{FAA7E38B-C495-4E2D-81CD-933829080C7A}:276"/>
  <p:tag name="GENSWF_ADVANCE_TIME" val="0.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GENSWF_SLIDE_UID" val="{73FF093A-CA71-4791-9F9E-02623E9EDF3C}:277"/>
  <p:tag name="GENSWF_ADVANCE_TIME" val="0.000"/>
  <p:tag name="ISPRING_SLIDE_INDENT_LEVEL" val="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GENSWF_SLIDE_UID" val="{2F394292-13CB-4300-9D48-0714A7AC37AF}:278"/>
  <p:tag name="GENSWF_ADVANCE_TIME" val="0.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GENSWF_SLIDE_UID" val="{6ADD0B1E-EAA8-4158-AAD0-E007D5384946}:279"/>
  <p:tag name="GENSWF_ADVANCE_TIME" val="0.000"/>
  <p:tag name="ISPRING_SLIDE_INDENT_LEVEL" val="0"/>
  <p:tag name="ISPRING_CUSTOM_TIMING_USED" val="0"/>
</p:tagLst>
</file>

<file path=ppt/tags/tag17.xml><?xml version="1.0" encoding="utf-8"?>
<p:tagLst xmlns:a="http://schemas.openxmlformats.org/drawingml/2006/main" xmlns:r="http://schemas.openxmlformats.org/officeDocument/2006/relationships" xmlns:p="http://schemas.openxmlformats.org/presentationml/2006/main">
  <p:tag name="GENSWF_SLIDE_UID" val="{10F6E390-5EFE-443B-81F7-5AA7DBC5DF82}:280"/>
  <p:tag name="GENSWF_ADVANCE_TIME" val="0.000"/>
  <p:tag name="ISPRING_SLIDE_INDENT_LEVEL" val="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GENSWF_SLIDE_UID" val="{ABD6F8EB-A1C5-47D0-8800-4452E779B411}:281"/>
  <p:tag name="GENSWF_ADVANCE_TIME" val="0.000"/>
  <p:tag name="ISPRING_SLIDE_INDENT_LEVEL" val="0"/>
  <p:tag name="ISPRING_CUSTOM_TIMING_USED" val="0"/>
</p:tagLst>
</file>

<file path=ppt/tags/tag19.xml><?xml version="1.0" encoding="utf-8"?>
<p:tagLst xmlns:a="http://schemas.openxmlformats.org/drawingml/2006/main" xmlns:r="http://schemas.openxmlformats.org/officeDocument/2006/relationships" xmlns:p="http://schemas.openxmlformats.org/presentationml/2006/main">
  <p:tag name="GENSWF_SLIDE_UID" val="{130D1D2A-91D0-4CAB-A961-A93F6AD4D5EC}:282"/>
  <p:tag name="GENSWF_ADVANCE_TIME" val="0.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SLIDE_UID" val="{FD312C63-81C1-4059-B7DE-5DFD5E91BA1E}:258"/>
  <p:tag name="ISPRING_SLIDE_BRANCHING_PROPERTIES" val="&lt;BranchingProperties&gt;&lt;nextAction&gt;&lt;action&gt;0&lt;/action&gt;&lt;/nextAction&gt;&lt;prevAction&gt;&lt;action&gt;0&lt;/action&gt;&lt;/prevAction&gt;&lt;lock&gt;0&lt;/lock&gt;&lt;/BranchingProperties&gt;&#10;"/>
  <p:tag name="GENSWF_ADVANCE_TIME" val="0.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SLIDE_UID" val="{C94F72A0-E7B4-4E89-ADBC-707A85793878}:283"/>
  <p:tag name="GENSWF_ADVANCE_TIME" val="0.000"/>
  <p:tag name="ISPRING_SLIDE_INDENT_LEVEL" val="0"/>
  <p:tag name="ISPRING_CUSTOM_TIMING_USED" val="0"/>
</p:tagLst>
</file>

<file path=ppt/tags/tag21.xml><?xml version="1.0" encoding="utf-8"?>
<p:tagLst xmlns:a="http://schemas.openxmlformats.org/drawingml/2006/main" xmlns:r="http://schemas.openxmlformats.org/officeDocument/2006/relationships" xmlns:p="http://schemas.openxmlformats.org/presentationml/2006/main">
  <p:tag name="GENSWF_SLIDE_UID" val="{A17C9002-6705-41CF-8165-F36FA8232F8C}:284"/>
  <p:tag name="GENSWF_ADVANCE_TIME" val="0.000"/>
  <p:tag name="ISPRING_SLIDE_INDENT_LEVEL" val="0"/>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GENSWF_SLIDE_UID" val="{183C3157-F9D1-4D39-822E-CC79EFD73E72}:314"/>
  <p:tag name="GENSWF_ADVANCE_TIME" val="0.000"/>
  <p:tag name="ISPRING_SLIDE_INDENT_LEVEL" val="0"/>
  <p:tag name="ISPRING_CUSTOM_TIMING_USED" val="0"/>
</p:tagLst>
</file>

<file path=ppt/tags/tag23.xml><?xml version="1.0" encoding="utf-8"?>
<p:tagLst xmlns:a="http://schemas.openxmlformats.org/drawingml/2006/main" xmlns:r="http://schemas.openxmlformats.org/officeDocument/2006/relationships" xmlns:p="http://schemas.openxmlformats.org/presentationml/2006/main">
  <p:tag name="GENSWF_SLIDE_UID" val="{9537E42A-20DA-4CAB-9CEA-6FD01DB728A5}:302"/>
  <p:tag name="GENSWF_ADVANCE_TIME" val="0.000"/>
  <p:tag name="ISPRING_SLIDE_INDENT_LEVEL" val="0"/>
  <p:tag name="ISPRING_CUSTOM_TIMING_USED" val="0"/>
</p:tagLst>
</file>

<file path=ppt/tags/tag24.xml><?xml version="1.0" encoding="utf-8"?>
<p:tagLst xmlns:a="http://schemas.openxmlformats.org/drawingml/2006/main" xmlns:r="http://schemas.openxmlformats.org/officeDocument/2006/relationships" xmlns:p="http://schemas.openxmlformats.org/presentationml/2006/main">
  <p:tag name="GENSWF_SLIDE_UID" val="{94B96600-9B02-4242-AE2C-37D77D2BA156}:306"/>
  <p:tag name="GENSWF_ADVANCE_TIME" val="0.000"/>
  <p:tag name="ISPRING_SLIDE_INDENT_LEVEL" val="0"/>
  <p:tag name="ISPRING_CUSTOM_TIMING_USED" val="0"/>
</p:tagLst>
</file>

<file path=ppt/tags/tag25.xml><?xml version="1.0" encoding="utf-8"?>
<p:tagLst xmlns:a="http://schemas.openxmlformats.org/drawingml/2006/main" xmlns:r="http://schemas.openxmlformats.org/officeDocument/2006/relationships" xmlns:p="http://schemas.openxmlformats.org/presentationml/2006/main">
  <p:tag name="GENSWF_SLIDE_UID" val="{AB8CFC9B-D297-4367-9091-65C27F315B09}:285"/>
  <p:tag name="GENSWF_ADVANCE_TIME" val="0.000"/>
  <p:tag name="ISPRING_SLIDE_INDENT_LEVEL" val="0"/>
  <p:tag name="ISPRING_CUSTOM_TIMING_USED" val="0"/>
</p:tagLst>
</file>

<file path=ppt/tags/tag26.xml><?xml version="1.0" encoding="utf-8"?>
<p:tagLst xmlns:a="http://schemas.openxmlformats.org/drawingml/2006/main" xmlns:r="http://schemas.openxmlformats.org/officeDocument/2006/relationships" xmlns:p="http://schemas.openxmlformats.org/presentationml/2006/main">
  <p:tag name="GENSWF_SLIDE_UID" val="{1AB2A9F5-1F85-4C14-AE0E-AB222627FA75}:307"/>
  <p:tag name="GENSWF_ADVANCE_TIME" val="0.000"/>
  <p:tag name="ISPRING_SLIDE_INDENT_LEVEL" val="0"/>
  <p:tag name="ISPRING_CUSTOM_TIMING_USED" val="0"/>
</p:tagLst>
</file>

<file path=ppt/tags/tag27.xml><?xml version="1.0" encoding="utf-8"?>
<p:tagLst xmlns:a="http://schemas.openxmlformats.org/drawingml/2006/main" xmlns:r="http://schemas.openxmlformats.org/officeDocument/2006/relationships" xmlns:p="http://schemas.openxmlformats.org/presentationml/2006/main">
  <p:tag name="GENSWF_SLIDE_UID" val="{748C4636-D689-481B-B55E-4DD907A096BC}:289"/>
  <p:tag name="GENSWF_ADVANCE_TIME" val="0.000"/>
  <p:tag name="ISPRING_SLIDE_INDENT_LEVEL" val="0"/>
  <p:tag name="ISPRING_CUSTOM_TIMING_USED" val="0"/>
</p:tagLst>
</file>

<file path=ppt/tags/tag28.xml><?xml version="1.0" encoding="utf-8"?>
<p:tagLst xmlns:a="http://schemas.openxmlformats.org/drawingml/2006/main" xmlns:r="http://schemas.openxmlformats.org/officeDocument/2006/relationships" xmlns:p="http://schemas.openxmlformats.org/presentationml/2006/main">
  <p:tag name="GENSWF_SLIDE_UID" val="{0E282D5D-24A1-4BA4-A22F-CC3AE0F074C4}:308"/>
  <p:tag name="GENSWF_ADVANCE_TIME" val="0.000"/>
  <p:tag name="ISPRING_SLIDE_INDENT_LEVEL" val="0"/>
  <p:tag name="ISPRING_CUSTOM_TIMING_USED" val="0"/>
</p:tagLst>
</file>

<file path=ppt/tags/tag29.xml><?xml version="1.0" encoding="utf-8"?>
<p:tagLst xmlns:a="http://schemas.openxmlformats.org/drawingml/2006/main" xmlns:r="http://schemas.openxmlformats.org/officeDocument/2006/relationships" xmlns:p="http://schemas.openxmlformats.org/presentationml/2006/main">
  <p:tag name="GENSWF_SLIDE_UID" val="{A86837C4-4D4A-428B-83E4-399EA04376BC}:286"/>
  <p:tag name="GENSWF_ADVANCE_TIME" val="0.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UID" val="{61955963-EFC9-4B5D-BD7A-F84DE977A159}:273"/>
  <p:tag name="GENSWF_ADVANCE_TIME" val="0.000"/>
  <p:tag name="ISPRING_SLIDE_INDENT_LEVEL" val="0"/>
  <p:tag name="ISPRING_CUSTOM_TIMING_USED" val="0"/>
  <p:tag name="ISPRING_SLIDE_BRANCHING_PROPERTIES" val="&lt;BranchingProperties&gt;&lt;nextAction&gt;&lt;action&gt;0&lt;/action&gt;&lt;/nextAction&gt;&lt;prevAction&gt;&lt;action&gt;0&lt;/action&gt;&lt;/prevAction&gt;&lt;lock&gt;0&lt;/lock&gt;&lt;/BranchingProperties&gt;&#10;"/>
</p:tagLst>
</file>

<file path=ppt/tags/tag30.xml><?xml version="1.0" encoding="utf-8"?>
<p:tagLst xmlns:a="http://schemas.openxmlformats.org/drawingml/2006/main" xmlns:r="http://schemas.openxmlformats.org/officeDocument/2006/relationships" xmlns:p="http://schemas.openxmlformats.org/presentationml/2006/main">
  <p:tag name="GENSWF_SLIDE_UID" val="{BEEDE571-2E47-4E56-B1E2-95DCB0F1DEB2}:305"/>
  <p:tag name="GENSWF_ADVANCE_TIME" val="0.000"/>
  <p:tag name="ISPRING_SLIDE_INDENT_LEVEL" val="0"/>
  <p:tag name="ISPRING_CUSTOM_TIMING_USED" val="0"/>
</p:tagLst>
</file>

<file path=ppt/tags/tag31.xml><?xml version="1.0" encoding="utf-8"?>
<p:tagLst xmlns:a="http://schemas.openxmlformats.org/drawingml/2006/main" xmlns:r="http://schemas.openxmlformats.org/officeDocument/2006/relationships" xmlns:p="http://schemas.openxmlformats.org/presentationml/2006/main">
  <p:tag name="GENSWF_SLIDE_UID" val="{4F921B86-2320-4176-9F46-04240D67883C}:288"/>
  <p:tag name="GENSWF_ADVANCE_TIME" val="0.000"/>
  <p:tag name="ISPRING_SLIDE_INDENT_LEVEL" val="0"/>
  <p:tag name="ISPRING_CUSTOM_TIMING_USED" val="0"/>
</p:tagLst>
</file>

<file path=ppt/tags/tag32.xml><?xml version="1.0" encoding="utf-8"?>
<p:tagLst xmlns:a="http://schemas.openxmlformats.org/drawingml/2006/main" xmlns:r="http://schemas.openxmlformats.org/officeDocument/2006/relationships" xmlns:p="http://schemas.openxmlformats.org/presentationml/2006/main">
  <p:tag name="GENSWF_SLIDE_UID" val="{7B88D32C-D65D-492B-B041-2899A6A47275}:312"/>
  <p:tag name="GENSWF_ADVANCE_TIME" val="0.000"/>
  <p:tag name="ISPRING_SLIDE_INDENT_LEVEL" val="0"/>
  <p:tag name="ISPRING_CUSTOM_TIMING_USED" val="0"/>
</p:tagLst>
</file>

<file path=ppt/tags/tag33.xml><?xml version="1.0" encoding="utf-8"?>
<p:tagLst xmlns:a="http://schemas.openxmlformats.org/drawingml/2006/main" xmlns:r="http://schemas.openxmlformats.org/officeDocument/2006/relationships" xmlns:p="http://schemas.openxmlformats.org/presentationml/2006/main">
  <p:tag name="GENSWF_SLIDE_UID" val="{A109D6AC-09CC-4625-B9CD-372082826AEB}:292"/>
  <p:tag name="GENSWF_ADVANCE_TIME" val="0.000"/>
  <p:tag name="ISPRING_SLIDE_INDENT_LEVEL" val="0"/>
  <p:tag name="ISPRING_CUSTOM_TIMING_USED" val="0"/>
</p:tagLst>
</file>

<file path=ppt/tags/tag34.xml><?xml version="1.0" encoding="utf-8"?>
<p:tagLst xmlns:a="http://schemas.openxmlformats.org/drawingml/2006/main" xmlns:r="http://schemas.openxmlformats.org/officeDocument/2006/relationships" xmlns:p="http://schemas.openxmlformats.org/presentationml/2006/main">
  <p:tag name="GENSWF_SLIDE_UID" val="{26FFE3CE-7E36-4B25-8FD6-05C13BF8AA80}:309"/>
  <p:tag name="GENSWF_ADVANCE_TIME" val="0.000"/>
  <p:tag name="ISPRING_SLIDE_INDENT_LEVEL" val="0"/>
  <p:tag name="ISPRING_CUSTOM_TIMING_USED" val="0"/>
</p:tagLst>
</file>

<file path=ppt/tags/tag35.xml><?xml version="1.0" encoding="utf-8"?>
<p:tagLst xmlns:a="http://schemas.openxmlformats.org/drawingml/2006/main" xmlns:r="http://schemas.openxmlformats.org/officeDocument/2006/relationships" xmlns:p="http://schemas.openxmlformats.org/presentationml/2006/main">
  <p:tag name="GENSWF_SLIDE_UID" val="{CC34EFD4-1F8B-47E8-8002-3A4D41303D12}:294"/>
  <p:tag name="GENSWF_ADVANCE_TIME" val="0.000"/>
  <p:tag name="ISPRING_SLIDE_INDENT_LEVEL" val="0"/>
  <p:tag name="ISPRING_CUSTOM_TIMING_USED" val="0"/>
</p:tagLst>
</file>

<file path=ppt/tags/tag36.xml><?xml version="1.0" encoding="utf-8"?>
<p:tagLst xmlns:a="http://schemas.openxmlformats.org/drawingml/2006/main" xmlns:r="http://schemas.openxmlformats.org/officeDocument/2006/relationships" xmlns:p="http://schemas.openxmlformats.org/presentationml/2006/main">
  <p:tag name="GENSWF_SLIDE_UID" val="{B74A0AAD-02F6-4A94-9C22-75C81148DB94}:310"/>
  <p:tag name="GENSWF_ADVANCE_TIME" val="0.000"/>
  <p:tag name="ISPRING_SLIDE_INDENT_LEVEL" val="0"/>
  <p:tag name="ISPRING_CUSTOM_TIMING_USED" val="0"/>
</p:tagLst>
</file>

<file path=ppt/tags/tag37.xml><?xml version="1.0" encoding="utf-8"?>
<p:tagLst xmlns:a="http://schemas.openxmlformats.org/drawingml/2006/main" xmlns:r="http://schemas.openxmlformats.org/officeDocument/2006/relationships" xmlns:p="http://schemas.openxmlformats.org/presentationml/2006/main">
  <p:tag name="GENSWF_SLIDE_UID" val="{3B510A7A-A794-4F9B-A581-5FFF38675D1C}:291"/>
  <p:tag name="GENSWF_ADVANCE_TIME" val="0.000"/>
  <p:tag name="ISPRING_SLIDE_INDENT_LEVEL" val="0"/>
  <p:tag name="ISPRING_CUSTOM_TIMING_USED" val="0"/>
</p:tagLst>
</file>

<file path=ppt/tags/tag38.xml><?xml version="1.0" encoding="utf-8"?>
<p:tagLst xmlns:a="http://schemas.openxmlformats.org/drawingml/2006/main" xmlns:r="http://schemas.openxmlformats.org/officeDocument/2006/relationships" xmlns:p="http://schemas.openxmlformats.org/presentationml/2006/main">
  <p:tag name="GENSWF_SLIDE_UID" val="{29F5EEC7-BDD1-49B9-B124-806C9E6A8958}:311"/>
  <p:tag name="GENSWF_ADVANCE_TIME" val="0.000"/>
  <p:tag name="ISPRING_SLIDE_INDENT_LEVEL" val="0"/>
  <p:tag name="ISPRING_CUSTOM_TIMING_USED" val="0"/>
</p:tagLst>
</file>

<file path=ppt/tags/tag39.xml><?xml version="1.0" encoding="utf-8"?>
<p:tagLst xmlns:a="http://schemas.openxmlformats.org/drawingml/2006/main" xmlns:r="http://schemas.openxmlformats.org/officeDocument/2006/relationships" xmlns:p="http://schemas.openxmlformats.org/presentationml/2006/main">
  <p:tag name="GENSWF_SLIDE_UID" val="{4E574612-78F3-48B8-9911-3F5614B7DF4E}:293"/>
  <p:tag name="GENSWF_ADVANCE_TIME" val="0.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UID" val="{B13FC594-B9D9-4B65-BE6F-ABD78A137085}:322"/>
  <p:tag name="GENSWF_ADVANCE_TIME" val="0.000"/>
  <p:tag name="ISPRING_SLIDE_INDENT_LEVEL" val="0"/>
  <p:tag name="ISPRING_CUSTOM_TIMING_USED" val="0"/>
</p:tagLst>
</file>

<file path=ppt/tags/tag40.xml><?xml version="1.0" encoding="utf-8"?>
<p:tagLst xmlns:a="http://schemas.openxmlformats.org/drawingml/2006/main" xmlns:r="http://schemas.openxmlformats.org/officeDocument/2006/relationships" xmlns:p="http://schemas.openxmlformats.org/presentationml/2006/main">
  <p:tag name="GENSWF_SLIDE_UID" val="{4B57E157-EB3F-4CE8-B176-109FE477612F}:313"/>
  <p:tag name="GENSWF_ADVANCE_TIME" val="0.000"/>
  <p:tag name="ISPRING_SLIDE_INDENT_LEVEL" val="0"/>
  <p:tag name="ISPRING_CUSTOM_TIMING_USED" val="0"/>
</p:tagLst>
</file>

<file path=ppt/tags/tag41.xml><?xml version="1.0" encoding="utf-8"?>
<p:tagLst xmlns:a="http://schemas.openxmlformats.org/drawingml/2006/main" xmlns:r="http://schemas.openxmlformats.org/officeDocument/2006/relationships" xmlns:p="http://schemas.openxmlformats.org/presentationml/2006/main">
  <p:tag name="GENSWF_SLIDE_UID" val="{00733B65-6E8C-4BCF-BF16-3291CCD4D3A6}:290"/>
  <p:tag name="GENSWF_ADVANCE_TIME" val="0.000"/>
  <p:tag name="ISPRING_SLIDE_INDENT_LEVEL" val="0"/>
  <p:tag name="ISPRING_CUSTOM_TIMING_USED" val="0"/>
</p:tagLst>
</file>

<file path=ppt/tags/tag42.xml><?xml version="1.0" encoding="utf-8"?>
<p:tagLst xmlns:a="http://schemas.openxmlformats.org/drawingml/2006/main" xmlns:r="http://schemas.openxmlformats.org/officeDocument/2006/relationships" xmlns:p="http://schemas.openxmlformats.org/presentationml/2006/main">
  <p:tag name="GENSWF_SLIDE_UID" val="{D68E6E0A-0442-4BDF-BFC7-69A81D10CD1D}:369"/>
  <p:tag name="GENSWF_ADVANCE_TIME" val="0.000"/>
  <p:tag name="ISPRING_SLIDE_INDENT_LEVEL" val="0"/>
  <p:tag name="ISPRING_CUSTOM_TIMING_USED" val="0"/>
</p:tagLst>
</file>

<file path=ppt/tags/tag43.xml><?xml version="1.0" encoding="utf-8"?>
<p:tagLst xmlns:a="http://schemas.openxmlformats.org/drawingml/2006/main" xmlns:r="http://schemas.openxmlformats.org/officeDocument/2006/relationships" xmlns:p="http://schemas.openxmlformats.org/presentationml/2006/main">
  <p:tag name="GENSWF_SLIDE_UID" val="{D154C70B-981D-432B-B9FC-C36A4BC846C9}:301"/>
  <p:tag name="GENSWF_ADVANCE_TIME" val="0.000"/>
  <p:tag name="ISPRING_SLIDE_INDENT_LEVEL" val="0"/>
  <p:tag name="ISPRING_CUSTOM_TIMING_USED" val="0"/>
</p:tagLst>
</file>

<file path=ppt/tags/tag44.xml><?xml version="1.0" encoding="utf-8"?>
<p:tagLst xmlns:a="http://schemas.openxmlformats.org/drawingml/2006/main" xmlns:r="http://schemas.openxmlformats.org/officeDocument/2006/relationships" xmlns:p="http://schemas.openxmlformats.org/presentationml/2006/main">
  <p:tag name="GENSWF_SLIDE_UID" val="{560BF730-F5D5-4368-86A7-8241AE0BCFD8}:316"/>
  <p:tag name="GENSWF_ADVANCE_TIME" val="0.000"/>
  <p:tag name="ISPRING_SLIDE_INDENT_LEVEL" val="0"/>
  <p:tag name="ISPRING_CUSTOM_TIMING_USED" val="0"/>
</p:tagLst>
</file>

<file path=ppt/tags/tag45.xml><?xml version="1.0" encoding="utf-8"?>
<p:tagLst xmlns:a="http://schemas.openxmlformats.org/drawingml/2006/main" xmlns:r="http://schemas.openxmlformats.org/officeDocument/2006/relationships" xmlns:p="http://schemas.openxmlformats.org/presentationml/2006/main">
  <p:tag name="GENSWF_SLIDE_UID" val="{64339776-231B-47ED-9F1A-2CF0D801B4B1}:339"/>
  <p:tag name="GENSWF_ADVANCE_TIME" val="0.000"/>
  <p:tag name="ISPRING_SLIDE_INDENT_LEVEL" val="0"/>
  <p:tag name="ISPRING_CUSTOM_TIMING_USED" val="0"/>
</p:tagLst>
</file>

<file path=ppt/tags/tag46.xml><?xml version="1.0" encoding="utf-8"?>
<p:tagLst xmlns:a="http://schemas.openxmlformats.org/drawingml/2006/main" xmlns:r="http://schemas.openxmlformats.org/officeDocument/2006/relationships" xmlns:p="http://schemas.openxmlformats.org/presentationml/2006/main">
  <p:tag name="GENSWF_SLIDE_UID" val="{B4EEC31B-1D7E-4BA9-8599-B06CFDA48B1B}:356"/>
  <p:tag name="GENSWF_ADVANCE_TIME" val="0.000"/>
  <p:tag name="ISPRING_SLIDE_INDENT_LEVEL" val="0"/>
  <p:tag name="ISPRING_CUSTOM_TIMING_USED" val="0"/>
</p:tagLst>
</file>

<file path=ppt/tags/tag47.xml><?xml version="1.0" encoding="utf-8"?>
<p:tagLst xmlns:a="http://schemas.openxmlformats.org/drawingml/2006/main" xmlns:r="http://schemas.openxmlformats.org/officeDocument/2006/relationships" xmlns:p="http://schemas.openxmlformats.org/presentationml/2006/main">
  <p:tag name="GENSWF_SLIDE_UID" val="{CFAFADCA-FAEB-42D2-B43A-2F2A66F4E08A}:370"/>
  <p:tag name="GENSWF_ADVANCE_TIME" val="0.000"/>
  <p:tag name="ISPRING_SLIDE_INDENT_LEVEL" val="0"/>
  <p:tag name="ISPRING_CUSTOM_TIMING_USED" val="0"/>
</p:tagLst>
</file>

<file path=ppt/tags/tag48.xml><?xml version="1.0" encoding="utf-8"?>
<p:tagLst xmlns:a="http://schemas.openxmlformats.org/drawingml/2006/main" xmlns:r="http://schemas.openxmlformats.org/officeDocument/2006/relationships" xmlns:p="http://schemas.openxmlformats.org/presentationml/2006/main">
  <p:tag name="GENSWF_SLIDE_UID" val="{3CC53A40-BE2C-4FF4-8679-5D31A0A67C2A}:355"/>
  <p:tag name="GENSWF_ADVANCE_TIME" val="0.000"/>
  <p:tag name="ISPRING_SLIDE_INDENT_LEVEL" val="0"/>
  <p:tag name="ISPRING_CUSTOM_TIMING_USED" val="0"/>
</p:tagLst>
</file>

<file path=ppt/tags/tag49.xml><?xml version="1.0" encoding="utf-8"?>
<p:tagLst xmlns:a="http://schemas.openxmlformats.org/drawingml/2006/main" xmlns:r="http://schemas.openxmlformats.org/officeDocument/2006/relationships" xmlns:p="http://schemas.openxmlformats.org/presentationml/2006/main">
  <p:tag name="GENSWF_SLIDE_UID" val="{FB910037-C0B7-42A2-B1F2-63B820734382}:357"/>
  <p:tag name="GENSWF_ADVANCE_TIME" val="0.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SLIDE_UID" val="{F7C28B32-35B9-4197-9037-763AB9174B72}:344"/>
  <p:tag name="GENSWF_ADVANCE_TIME" val="0.000"/>
  <p:tag name="ISPRING_SLIDE_INDENT_LEVEL" val="0"/>
  <p:tag name="ISPRING_CUSTOM_TIMING_USED" val="0"/>
</p:tagLst>
</file>

<file path=ppt/tags/tag50.xml><?xml version="1.0" encoding="utf-8"?>
<p:tagLst xmlns:a="http://schemas.openxmlformats.org/drawingml/2006/main" xmlns:r="http://schemas.openxmlformats.org/officeDocument/2006/relationships" xmlns:p="http://schemas.openxmlformats.org/presentationml/2006/main">
  <p:tag name="GENSWF_SLIDE_UID" val="{96AFCFA5-7955-450A-B648-56BB3EACB382}:359"/>
  <p:tag name="GENSWF_ADVANCE_TIME" val="0.000"/>
  <p:tag name="ISPRING_SLIDE_INDENT_LEVEL" val="0"/>
  <p:tag name="ISPRING_CUSTOM_TIMING_USED" val="0"/>
</p:tagLst>
</file>

<file path=ppt/tags/tag51.xml><?xml version="1.0" encoding="utf-8"?>
<p:tagLst xmlns:a="http://schemas.openxmlformats.org/drawingml/2006/main" xmlns:r="http://schemas.openxmlformats.org/officeDocument/2006/relationships" xmlns:p="http://schemas.openxmlformats.org/presentationml/2006/main">
  <p:tag name="GENSWF_SLIDE_UID" val="{A1C15726-53D3-455F-9F19-8DF01C533AC9}:358"/>
  <p:tag name="GENSWF_ADVANCE_TIME" val="0.000"/>
  <p:tag name="ISPRING_SLIDE_INDENT_LEVEL" val="0"/>
  <p:tag name="ISPRING_CUSTOM_TIMING_USED" val="0"/>
</p:tagLst>
</file>

<file path=ppt/tags/tag52.xml><?xml version="1.0" encoding="utf-8"?>
<p:tagLst xmlns:a="http://schemas.openxmlformats.org/drawingml/2006/main" xmlns:r="http://schemas.openxmlformats.org/officeDocument/2006/relationships" xmlns:p="http://schemas.openxmlformats.org/presentationml/2006/main">
  <p:tag name="GENSWF_SLIDE_UID" val="{421C285E-2A6E-4DF1-B8C9-CDD01E4C411F}:371"/>
  <p:tag name="GENSWF_ADVANCE_TIME" val="0.000"/>
  <p:tag name="ISPRING_SLIDE_INDENT_LEVEL" val="0"/>
  <p:tag name="ISPRING_CUSTOM_TIMING_USED" val="0"/>
</p:tagLst>
</file>

<file path=ppt/tags/tag53.xml><?xml version="1.0" encoding="utf-8"?>
<p:tagLst xmlns:a="http://schemas.openxmlformats.org/drawingml/2006/main" xmlns:r="http://schemas.openxmlformats.org/officeDocument/2006/relationships" xmlns:p="http://schemas.openxmlformats.org/presentationml/2006/main">
  <p:tag name="GENSWF_SLIDE_UID" val="{EED22990-EC05-4DF3-8F9B-4EBEB5C24529}:340"/>
  <p:tag name="GENSWF_ADVANCE_TIME" val="0.000"/>
  <p:tag name="ISPRING_SLIDE_INDENT_LEVEL" val="0"/>
  <p:tag name="ISPRING_CUSTOM_TIMING_USED" val="0"/>
</p:tagLst>
</file>

<file path=ppt/tags/tag54.xml><?xml version="1.0" encoding="utf-8"?>
<p:tagLst xmlns:a="http://schemas.openxmlformats.org/drawingml/2006/main" xmlns:r="http://schemas.openxmlformats.org/officeDocument/2006/relationships" xmlns:p="http://schemas.openxmlformats.org/presentationml/2006/main">
  <p:tag name="GENSWF_SLIDE_UID" val="{AD66F5C7-A76D-45F0-A219-0A44976FAFB2}:298"/>
  <p:tag name="GENSWF_ADVANCE_TIME" val="0.000"/>
  <p:tag name="ISPRING_SLIDE_INDENT_LEVEL" val="0"/>
  <p:tag name="ISPRING_CUSTOM_TIMING_USED" val="0"/>
</p:tagLst>
</file>

<file path=ppt/tags/tag55.xml><?xml version="1.0" encoding="utf-8"?>
<p:tagLst xmlns:a="http://schemas.openxmlformats.org/drawingml/2006/main" xmlns:r="http://schemas.openxmlformats.org/officeDocument/2006/relationships" xmlns:p="http://schemas.openxmlformats.org/presentationml/2006/main">
  <p:tag name="GENSWF_SLIDE_UID" val="{A9B227B2-80C8-49C4-9BA5-DE4736F27046}:317"/>
  <p:tag name="GENSWF_ADVANCE_TIME" val="0.000"/>
  <p:tag name="ISPRING_SLIDE_INDENT_LEVEL" val="0"/>
  <p:tag name="ISPRING_CUSTOM_TIMING_USED" val="0"/>
</p:tagLst>
</file>

<file path=ppt/tags/tag56.xml><?xml version="1.0" encoding="utf-8"?>
<p:tagLst xmlns:a="http://schemas.openxmlformats.org/drawingml/2006/main" xmlns:r="http://schemas.openxmlformats.org/officeDocument/2006/relationships" xmlns:p="http://schemas.openxmlformats.org/presentationml/2006/main">
  <p:tag name="GENSWF_SLIDE_UID" val="{09BFD48D-F2B3-4CE2-BDA3-0A57DBB10CE8}:318"/>
  <p:tag name="GENSWF_ADVANCE_TIME" val="0.000"/>
  <p:tag name="ISPRING_SLIDE_INDENT_LEVEL" val="0"/>
  <p:tag name="ISPRING_CUSTOM_TIMING_USED" val="0"/>
</p:tagLst>
</file>

<file path=ppt/tags/tag57.xml><?xml version="1.0" encoding="utf-8"?>
<p:tagLst xmlns:a="http://schemas.openxmlformats.org/drawingml/2006/main" xmlns:r="http://schemas.openxmlformats.org/officeDocument/2006/relationships" xmlns:p="http://schemas.openxmlformats.org/presentationml/2006/main">
  <p:tag name="GENSWF_SLIDE_UID" val="{5BEDB1BD-316C-4B31-8622-CDB491D2DE89}:319"/>
  <p:tag name="GENSWF_ADVANCE_TIME" val="0.000"/>
  <p:tag name="ISPRING_SLIDE_INDENT_LEVEL" val="0"/>
  <p:tag name="ISPRING_CUSTOM_TIMING_USED" val="0"/>
</p:tagLst>
</file>

<file path=ppt/tags/tag58.xml><?xml version="1.0" encoding="utf-8"?>
<p:tagLst xmlns:a="http://schemas.openxmlformats.org/drawingml/2006/main" xmlns:r="http://schemas.openxmlformats.org/officeDocument/2006/relationships" xmlns:p="http://schemas.openxmlformats.org/presentationml/2006/main">
  <p:tag name="GENSWF_SLIDE_UID" val="{47779907-3315-49B6-8B97-F200AAE0FC5A}:360"/>
  <p:tag name="GENSWF_ADVANCE_TIME" val="0.000"/>
  <p:tag name="ISPRING_SLIDE_INDENT_LEVEL" val="0"/>
  <p:tag name="ISPRING_CUSTOM_TIMING_USED" val="0"/>
</p:tagLst>
</file>

<file path=ppt/tags/tag59.xml><?xml version="1.0" encoding="utf-8"?>
<p:tagLst xmlns:a="http://schemas.openxmlformats.org/drawingml/2006/main" xmlns:r="http://schemas.openxmlformats.org/officeDocument/2006/relationships" xmlns:p="http://schemas.openxmlformats.org/presentationml/2006/main">
  <p:tag name="GENSWF_SLIDE_UID" val="{3BD37CF8-F1A6-4881-8F13-A42C2AA70F5B}:327"/>
  <p:tag name="GENSWF_ADVANCE_TIME" val="0.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SLIDE_UID" val="{2F3039B1-4CC2-4BD2-A1DB-2232BCA9BC16}:341"/>
  <p:tag name="GENSWF_ADVANCE_TIME" val="0.000"/>
  <p:tag name="ISPRING_SLIDE_INDENT_LEVEL" val="0"/>
  <p:tag name="ISPRING_CUSTOM_TIMING_USED" val="0"/>
</p:tagLst>
</file>

<file path=ppt/tags/tag60.xml><?xml version="1.0" encoding="utf-8"?>
<p:tagLst xmlns:a="http://schemas.openxmlformats.org/drawingml/2006/main" xmlns:r="http://schemas.openxmlformats.org/officeDocument/2006/relationships" xmlns:p="http://schemas.openxmlformats.org/presentationml/2006/main">
  <p:tag name="GENSWF_SLIDE_UID" val="{E52191C3-53AD-4A20-8536-DF61AC772C99}:334"/>
  <p:tag name="GENSWF_ADVANCE_TIME" val="0.000"/>
  <p:tag name="ISPRING_SLIDE_INDENT_LEVEL" val="0"/>
  <p:tag name="ISPRING_CUSTOM_TIMING_USED" val="0"/>
</p:tagLst>
</file>

<file path=ppt/tags/tag61.xml><?xml version="1.0" encoding="utf-8"?>
<p:tagLst xmlns:a="http://schemas.openxmlformats.org/drawingml/2006/main" xmlns:r="http://schemas.openxmlformats.org/officeDocument/2006/relationships" xmlns:p="http://schemas.openxmlformats.org/presentationml/2006/main">
  <p:tag name="GENSWF_SLIDE_UID" val="{BD38E35F-5521-4C4B-B06B-105E006E5AE2}:350"/>
  <p:tag name="GENSWF_ADVANCE_TIME" val="0.000"/>
  <p:tag name="ISPRING_SLIDE_INDENT_LEVEL" val="0"/>
  <p:tag name="ISPRING_CUSTOM_TIMING_USED" val="0"/>
</p:tagLst>
</file>

<file path=ppt/tags/tag62.xml><?xml version="1.0" encoding="utf-8"?>
<p:tagLst xmlns:a="http://schemas.openxmlformats.org/drawingml/2006/main" xmlns:r="http://schemas.openxmlformats.org/officeDocument/2006/relationships" xmlns:p="http://schemas.openxmlformats.org/presentationml/2006/main">
  <p:tag name="GENSWF_SLIDE_UID" val="{C75558D0-B484-4391-8FA0-7C971747E3D0}:330"/>
  <p:tag name="GENSWF_ADVANCE_TIME" val="0.000"/>
  <p:tag name="ISPRING_SLIDE_INDENT_LEVEL" val="0"/>
  <p:tag name="ISPRING_CUSTOM_TIMING_USED" val="0"/>
</p:tagLst>
</file>

<file path=ppt/tags/tag63.xml><?xml version="1.0" encoding="utf-8"?>
<p:tagLst xmlns:a="http://schemas.openxmlformats.org/drawingml/2006/main" xmlns:r="http://schemas.openxmlformats.org/officeDocument/2006/relationships" xmlns:p="http://schemas.openxmlformats.org/presentationml/2006/main">
  <p:tag name="GENSWF_SLIDE_UID" val="{63F067A0-BEFC-4613-A928-1C16E5C45E15}:361"/>
  <p:tag name="GENSWF_ADVANCE_TIME" val="0.000"/>
  <p:tag name="ISPRING_SLIDE_INDENT_LEVEL" val="0"/>
  <p:tag name="ISPRING_CUSTOM_TIMING_USED" val="0"/>
</p:tagLst>
</file>

<file path=ppt/tags/tag64.xml><?xml version="1.0" encoding="utf-8"?>
<p:tagLst xmlns:a="http://schemas.openxmlformats.org/drawingml/2006/main" xmlns:r="http://schemas.openxmlformats.org/officeDocument/2006/relationships" xmlns:p="http://schemas.openxmlformats.org/presentationml/2006/main">
  <p:tag name="GENSWF_SLIDE_UID" val="{EF914DA8-87E3-41DC-BBC0-DDF3694CFEBA}:333"/>
  <p:tag name="GENSWF_ADVANCE_TIME" val="0.000"/>
  <p:tag name="ISPRING_SLIDE_INDENT_LEVEL" val="0"/>
  <p:tag name="ISPRING_CUSTOM_TIMING_USED" val="0"/>
</p:tagLst>
</file>

<file path=ppt/tags/tag65.xml><?xml version="1.0" encoding="utf-8"?>
<p:tagLst xmlns:a="http://schemas.openxmlformats.org/drawingml/2006/main" xmlns:r="http://schemas.openxmlformats.org/officeDocument/2006/relationships" xmlns:p="http://schemas.openxmlformats.org/presentationml/2006/main">
  <p:tag name="GENSWF_SLIDE_UID" val="{08B3E4CB-F461-4C82-8DD1-58429914CF4C}:362"/>
  <p:tag name="GENSWF_ADVANCE_TIME" val="0.000"/>
  <p:tag name="ISPRING_SLIDE_INDENT_LEVEL" val="0"/>
  <p:tag name="ISPRING_CUSTOM_TIMING_USED" val="0"/>
</p:tagLst>
</file>

<file path=ppt/tags/tag66.xml><?xml version="1.0" encoding="utf-8"?>
<p:tagLst xmlns:a="http://schemas.openxmlformats.org/drawingml/2006/main" xmlns:r="http://schemas.openxmlformats.org/officeDocument/2006/relationships" xmlns:p="http://schemas.openxmlformats.org/presentationml/2006/main">
  <p:tag name="GENSWF_SLIDE_UID" val="{29A18B58-EB18-4EE1-B42D-E68BD9672391}:332"/>
  <p:tag name="GENSWF_ADVANCE_TIME" val="0.000"/>
  <p:tag name="ISPRING_SLIDE_INDENT_LEVEL" val="0"/>
  <p:tag name="ISPRING_CUSTOM_TIMING_USED" val="0"/>
</p:tagLst>
</file>

<file path=ppt/tags/tag67.xml><?xml version="1.0" encoding="utf-8"?>
<p:tagLst xmlns:a="http://schemas.openxmlformats.org/drawingml/2006/main" xmlns:r="http://schemas.openxmlformats.org/officeDocument/2006/relationships" xmlns:p="http://schemas.openxmlformats.org/presentationml/2006/main">
  <p:tag name="GENSWF_SLIDE_UID" val="{8F00D541-EF72-47D9-B102-21A898A6B216}:363"/>
  <p:tag name="GENSWF_ADVANCE_TIME" val="0.000"/>
  <p:tag name="ISPRING_SLIDE_INDENT_LEVEL" val="0"/>
  <p:tag name="ISPRING_CUSTOM_TIMING_USED" val="0"/>
</p:tagLst>
</file>

<file path=ppt/tags/tag68.xml><?xml version="1.0" encoding="utf-8"?>
<p:tagLst xmlns:a="http://schemas.openxmlformats.org/drawingml/2006/main" xmlns:r="http://schemas.openxmlformats.org/officeDocument/2006/relationships" xmlns:p="http://schemas.openxmlformats.org/presentationml/2006/main">
  <p:tag name="GENSWF_SLIDE_UID" val="{FB22B8B6-3644-4091-840F-D77EE85E6114}:331"/>
  <p:tag name="GENSWF_ADVANCE_TIME" val="0.000"/>
  <p:tag name="ISPRING_SLIDE_INDENT_LEVEL" val="0"/>
  <p:tag name="ISPRING_CUSTOM_TIMING_USED" val="0"/>
</p:tagLst>
</file>

<file path=ppt/tags/tag69.xml><?xml version="1.0" encoding="utf-8"?>
<p:tagLst xmlns:a="http://schemas.openxmlformats.org/drawingml/2006/main" xmlns:r="http://schemas.openxmlformats.org/officeDocument/2006/relationships" xmlns:p="http://schemas.openxmlformats.org/presentationml/2006/main">
  <p:tag name="GENSWF_SLIDE_UID" val="{F3FFB4A0-76EB-449A-ACE1-0C32F3924097}:323"/>
  <p:tag name="GENSWF_ADVANCE_TIME" val="0.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UID" val="{14F66758-26C9-4A62-8034-EF830FA9BBF9}:342"/>
  <p:tag name="GENSWF_ADVANCE_TIME" val="0.000"/>
  <p:tag name="ISPRING_SLIDE_INDENT_LEVEL" val="0"/>
  <p:tag name="ISPRING_CUSTOM_TIMING_USED" val="0"/>
</p:tagLst>
</file>

<file path=ppt/tags/tag70.xml><?xml version="1.0" encoding="utf-8"?>
<p:tagLst xmlns:a="http://schemas.openxmlformats.org/drawingml/2006/main" xmlns:r="http://schemas.openxmlformats.org/officeDocument/2006/relationships" xmlns:p="http://schemas.openxmlformats.org/presentationml/2006/main">
  <p:tag name="GENSWF_SLIDE_UID" val="{B6C2A123-4A1B-4AE1-9835-A529070E9F2F}:336"/>
  <p:tag name="GENSWF_ADVANCE_TIME" val="0.000"/>
  <p:tag name="ISPRING_SLIDE_INDENT_LEVEL" val="0"/>
  <p:tag name="ISPRING_CUSTOM_TIMING_USED" val="0"/>
</p:tagLst>
</file>

<file path=ppt/tags/tag71.xml><?xml version="1.0" encoding="utf-8"?>
<p:tagLst xmlns:a="http://schemas.openxmlformats.org/drawingml/2006/main" xmlns:r="http://schemas.openxmlformats.org/officeDocument/2006/relationships" xmlns:p="http://schemas.openxmlformats.org/presentationml/2006/main">
  <p:tag name="GENSWF_SLIDE_UID" val="{DC9EE780-118B-4CA6-8ECF-5311F7E9DE4B}:337"/>
  <p:tag name="GENSWF_ADVANCE_TIME" val="0.000"/>
  <p:tag name="ISPRING_SLIDE_INDENT_LEVEL" val="0"/>
  <p:tag name="ISPRING_CUSTOM_TIMING_USED" val="0"/>
</p:tagLst>
</file>

<file path=ppt/tags/tag72.xml><?xml version="1.0" encoding="utf-8"?>
<p:tagLst xmlns:a="http://schemas.openxmlformats.org/drawingml/2006/main" xmlns:r="http://schemas.openxmlformats.org/officeDocument/2006/relationships" xmlns:p="http://schemas.openxmlformats.org/presentationml/2006/main">
  <p:tag name="GENSWF_SLIDE_UID" val="{385C1DF0-945A-4EE1-9F3C-175875BAAF64}:338"/>
  <p:tag name="GENSWF_ADVANCE_TIME" val="0.000"/>
  <p:tag name="ISPRING_SLIDE_INDENT_LEVEL" val="0"/>
  <p:tag name="ISPRING_CUSTOM_TIMING_USED" val="0"/>
</p:tagLst>
</file>

<file path=ppt/tags/tag73.xml><?xml version="1.0" encoding="utf-8"?>
<p:tagLst xmlns:a="http://schemas.openxmlformats.org/drawingml/2006/main" xmlns:r="http://schemas.openxmlformats.org/officeDocument/2006/relationships" xmlns:p="http://schemas.openxmlformats.org/presentationml/2006/main">
  <p:tag name="GENSWF_SLIDE_UID" val="{12E4618D-E91C-4389-8697-48ADEF4D1A33}:335"/>
  <p:tag name="GENSWF_ADVANCE_TIME" val="0.000"/>
  <p:tag name="ISPRING_SLIDE_INDENT_LEVEL" val="0"/>
  <p:tag name="ISPRING_CUSTOM_TIMING_USED" val="0"/>
</p:tagLst>
</file>

<file path=ppt/tags/tag74.xml><?xml version="1.0" encoding="utf-8"?>
<p:tagLst xmlns:a="http://schemas.openxmlformats.org/drawingml/2006/main" xmlns:r="http://schemas.openxmlformats.org/officeDocument/2006/relationships" xmlns:p="http://schemas.openxmlformats.org/presentationml/2006/main">
  <p:tag name="GENSWF_SLIDE_UID" val="{B411110C-43CF-4D0D-89BE-9F73FA3AD35E}:274"/>
  <p:tag name="GENSWF_ADVANCE_TIME" val="0.000"/>
  <p:tag name="ISPRING_SLIDE_INDENT_LEVEL" val="0"/>
  <p:tag name="ISPRING_CUSTOM_TIMING_USED" val="0"/>
</p:tagLst>
</file>

<file path=ppt/tags/tag75.xml><?xml version="1.0" encoding="utf-8"?>
<p:tagLst xmlns:a="http://schemas.openxmlformats.org/drawingml/2006/main" xmlns:r="http://schemas.openxmlformats.org/officeDocument/2006/relationships" xmlns:p="http://schemas.openxmlformats.org/presentationml/2006/main">
  <p:tag name="GENSWF_SLIDE_UID" val="{9ACA11D8-2781-4748-96C9-97845454850C}:372"/>
  <p:tag name="GENSWF_ADVANCE_TIME" val="0.000"/>
  <p:tag name="ISPRING_SLIDE_INDENT_LEVEL" val="0"/>
  <p:tag name="ISPRING_CUSTOM_TIMING_USED" val="0"/>
</p:tagLst>
</file>

<file path=ppt/tags/tag76.xml><?xml version="1.0" encoding="utf-8"?>
<p:tagLst xmlns:a="http://schemas.openxmlformats.org/drawingml/2006/main" xmlns:r="http://schemas.openxmlformats.org/officeDocument/2006/relationships" xmlns:p="http://schemas.openxmlformats.org/presentationml/2006/main">
  <p:tag name="GENSWF_SLIDE_UID" val="{16E1C913-6424-452F-B163-0C91AD07D0F3}:365"/>
  <p:tag name="GENSWF_ADVANCE_TIME" val="0.000"/>
  <p:tag name="ISPRING_SLIDE_INDENT_LEVEL" val="0"/>
  <p:tag name="ISPRING_CUSTOM_TIMING_USED" val="0"/>
</p:tagLst>
</file>

<file path=ppt/tags/tag77.xml><?xml version="1.0" encoding="utf-8"?>
<p:tagLst xmlns:a="http://schemas.openxmlformats.org/drawingml/2006/main" xmlns:r="http://schemas.openxmlformats.org/officeDocument/2006/relationships" xmlns:p="http://schemas.openxmlformats.org/presentationml/2006/main">
  <p:tag name="GENSWF_SLIDE_UID" val="{4716E73E-B989-4DD7-8B79-A206B09C41BE}:366"/>
  <p:tag name="GENSWF_ADVANCE_TIME" val="0.000"/>
  <p:tag name="ISPRING_SLIDE_INDENT_LEVEL" val="0"/>
  <p:tag name="ISPRING_CUSTOM_TIMING_USED" val="0"/>
</p:tagLst>
</file>

<file path=ppt/tags/tag78.xml><?xml version="1.0" encoding="utf-8"?>
<p:tagLst xmlns:a="http://schemas.openxmlformats.org/drawingml/2006/main" xmlns:r="http://schemas.openxmlformats.org/officeDocument/2006/relationships" xmlns:p="http://schemas.openxmlformats.org/presentationml/2006/main">
  <p:tag name="GENSWF_SLIDE_UID" val="{6C186276-225D-4D01-9CB3-996D06F72414}:352"/>
  <p:tag name="GENSWF_ADVANCE_TIME" val="0.000"/>
  <p:tag name="ISPRING_SLIDE_INDENT_LEVEL" val="0"/>
  <p:tag name="ISPRING_CUSTOM_TIMING_USED" val="0"/>
</p:tagLst>
</file>

<file path=ppt/tags/tag79.xml><?xml version="1.0" encoding="utf-8"?>
<p:tagLst xmlns:a="http://schemas.openxmlformats.org/drawingml/2006/main" xmlns:r="http://schemas.openxmlformats.org/officeDocument/2006/relationships" xmlns:p="http://schemas.openxmlformats.org/presentationml/2006/main">
  <p:tag name="GENSWF_SLIDE_UID" val="{3C6EC658-1542-4CDA-A352-7C11BEFA20EE}:271"/>
  <p:tag name="GENSWF_ADVANCE_TIME" val="0.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SLIDE_UID" val="{EDFDAA60-5BD2-41BC-8F94-1A19C1F6C40B}:343"/>
  <p:tag name="GENSWF_ADVANCE_TIME" val="0.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SLIDE_UID" val="{C5E6A37F-0A7C-4AE1-9E27-D95F8880AD70}:345"/>
  <p:tag name="GENSWF_ADVANCE_TIME" val="0.000"/>
  <p:tag name="ISPRING_SLIDE_INDENT_LEVEL" val="0"/>
  <p:tag name="ISPRING_CUSTOM_TIMING_USED" val="0"/>
</p:tagLst>
</file>

<file path=ppt/theme/theme1.xml><?xml version="1.0" encoding="utf-8"?>
<a:theme xmlns:a="http://schemas.openxmlformats.org/drawingml/2006/main" name="Master 01: Title, Chapter, etc.">
  <a:themeElements>
    <a:clrScheme name="TransPharm">
      <a:dk1>
        <a:srgbClr val="0D5263"/>
      </a:dk1>
      <a:lt1>
        <a:sysClr val="window" lastClr="FFFFFF"/>
      </a:lt1>
      <a:dk2>
        <a:srgbClr val="3F3F3F"/>
      </a:dk2>
      <a:lt2>
        <a:srgbClr val="FFFFFF"/>
      </a:lt2>
      <a:accent1>
        <a:srgbClr val="6AAEA0"/>
      </a:accent1>
      <a:accent2>
        <a:srgbClr val="BCD3D0"/>
      </a:accent2>
      <a:accent3>
        <a:srgbClr val="2B7A7C"/>
      </a:accent3>
      <a:accent4>
        <a:srgbClr val="542378"/>
      </a:accent4>
      <a:accent5>
        <a:srgbClr val="7030A0"/>
      </a:accent5>
      <a:accent6>
        <a:srgbClr val="9966FF"/>
      </a:accent6>
      <a:hlink>
        <a:srgbClr val="BF9000"/>
      </a:hlink>
      <a:folHlink>
        <a:srgbClr val="DEA900"/>
      </a:folHlink>
    </a:clrScheme>
    <a:fontScheme name="TransPharm">
      <a:majorFont>
        <a:latin typeface="Noto Sans"/>
        <a:ea typeface="Arial"/>
        <a:cs typeface="Arial"/>
      </a:majorFont>
      <a:minorFont>
        <a:latin typeface="Noto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3013_TransPharm_Presentation_Template_01.potx" id="{BAB7608D-C468-42E1-9E5E-B7A2E2F7CF65}" vid="{B00B0E7E-FEDA-448D-A594-44C1AEC959E6}"/>
    </a:ext>
  </a:extLst>
</a:theme>
</file>

<file path=ppt/theme/theme2.xml><?xml version="1.0" encoding="utf-8"?>
<a:theme xmlns:a="http://schemas.openxmlformats.org/drawingml/2006/main" name="Master 02: Content">
  <a:themeElements>
    <a:clrScheme name="TransPharm">
      <a:dk1>
        <a:srgbClr val="3F3F3F"/>
      </a:dk1>
      <a:lt1>
        <a:sysClr val="window" lastClr="FFFFFF"/>
      </a:lt1>
      <a:dk2>
        <a:srgbClr val="0D5263"/>
      </a:dk2>
      <a:lt2>
        <a:srgbClr val="FFFFFF"/>
      </a:lt2>
      <a:accent1>
        <a:srgbClr val="6AAEA0"/>
      </a:accent1>
      <a:accent2>
        <a:srgbClr val="BCD3D0"/>
      </a:accent2>
      <a:accent3>
        <a:srgbClr val="2B7A7C"/>
      </a:accent3>
      <a:accent4>
        <a:srgbClr val="542378"/>
      </a:accent4>
      <a:accent5>
        <a:srgbClr val="7030A0"/>
      </a:accent5>
      <a:accent6>
        <a:srgbClr val="9966FF"/>
      </a:accent6>
      <a:hlink>
        <a:srgbClr val="BF9000"/>
      </a:hlink>
      <a:folHlink>
        <a:srgbClr val="DEA900"/>
      </a:folHlink>
    </a:clrScheme>
    <a:fontScheme name="Custom 1">
      <a:majorFont>
        <a:latin typeface="Noto Sans"/>
        <a:ea typeface="Arial"/>
        <a:cs typeface="Arial"/>
      </a:majorFont>
      <a:minorFont>
        <a:latin typeface="Noto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3013_TransPharm_Presentation_Template_01.potx" id="{BAB7608D-C468-42E1-9E5E-B7A2E2F7CF65}" vid="{D9004689-2F8D-49BD-9C57-5E1AC23EF9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P_x0020_leader xmlns="863f9862-be0a-45c5-b452-c8b729d66417">
      <UserInfo>
        <DisplayName>rodrigo.vidaurre@ecologic.eu</DisplayName>
        <AccountId>63</AccountId>
        <AccountType/>
      </UserInfo>
    </WP_x0020_lead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06FDCADCFF5C45BE7FF63A049BDD98" ma:contentTypeVersion="2" ma:contentTypeDescription="Create a new document." ma:contentTypeScope="" ma:versionID="7bb9545fd91ce74e08319fbb0b41a7fa">
  <xsd:schema xmlns:xsd="http://www.w3.org/2001/XMLSchema" xmlns:xs="http://www.w3.org/2001/XMLSchema" xmlns:p="http://schemas.microsoft.com/office/2006/metadata/properties" xmlns:ns2="863f9862-be0a-45c5-b452-c8b729d66417" targetNamespace="http://schemas.microsoft.com/office/2006/metadata/properties" ma:root="true" ma:fieldsID="0acb70ceba612316b1c9be4e3b5a972f" ns2:_="">
    <xsd:import namespace="863f9862-be0a-45c5-b452-c8b729d66417"/>
    <xsd:element name="properties">
      <xsd:complexType>
        <xsd:sequence>
          <xsd:element name="documentManagement">
            <xsd:complexType>
              <xsd:all>
                <xsd:element ref="ns2:WP_x0020_lead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3f9862-be0a-45c5-b452-c8b729d66417" elementFormDefault="qualified">
    <xsd:import namespace="http://schemas.microsoft.com/office/2006/documentManagement/types"/>
    <xsd:import namespace="http://schemas.microsoft.com/office/infopath/2007/PartnerControls"/>
    <xsd:element name="WP_x0020_leader" ma:index="8" ma:displayName="WP leader" ma:description="Who is the WP leader" ma:list="UserInfo" ma:SearchPeopleOnly="false" ma:SharePointGroup="0" ma:internalName="WP_x0020_lead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EBF0BD-259D-4E45-9745-4D3540B6F7CE}">
  <ds:schemaRefs>
    <ds:schemaRef ds:uri="http://purl.org/dc/dcmitype/"/>
    <ds:schemaRef ds:uri="http://schemas.microsoft.com/office/2006/documentManagement/types"/>
    <ds:schemaRef ds:uri="863f9862-be0a-45c5-b452-c8b729d66417"/>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085C22F-407F-4C8F-9278-DF6DA6596A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3f9862-be0a-45c5-b452-c8b729d66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C2A2C5-C1E5-4935-9C83-950B7E7BB1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33013_TransPharm_Presentation_Template_01</Template>
  <TotalTime>744</TotalTime>
  <Words>7254</Words>
  <Application>Microsoft Office PowerPoint</Application>
  <DocSecurity>0</DocSecurity>
  <PresentationFormat>Widescreen</PresentationFormat>
  <Paragraphs>767</Paragraphs>
  <Slides>78</Slides>
  <Notes>78</Notes>
  <HiddenSlides>18</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78</vt:i4>
      </vt:variant>
    </vt:vector>
  </HeadingPairs>
  <TitlesOfParts>
    <vt:vector size="86" baseType="lpstr">
      <vt:lpstr>Aptos</vt:lpstr>
      <vt:lpstr>Arial</vt:lpstr>
      <vt:lpstr>Noto Sans</vt:lpstr>
      <vt:lpstr>Raleway</vt:lpstr>
      <vt:lpstr>Symbol</vt:lpstr>
      <vt:lpstr>Tahoma</vt:lpstr>
      <vt:lpstr>Master 01: Title, Chapter, etc.</vt:lpstr>
      <vt:lpstr>Master 02: Content</vt:lpstr>
      <vt:lpstr>Planetary Boundaries: Climate change and beyond</vt:lpstr>
      <vt:lpstr>Sustainability</vt:lpstr>
      <vt:lpstr>Sustainability defined</vt:lpstr>
      <vt:lpstr>Sustainability frameworks</vt:lpstr>
      <vt:lpstr>Environmental sustainability</vt:lpstr>
      <vt:lpstr>Economic sustainability</vt:lpstr>
      <vt:lpstr>Social sustainability</vt:lpstr>
      <vt:lpstr>Sustainable Development Goals</vt:lpstr>
      <vt:lpstr>Planetary Boundaries</vt:lpstr>
      <vt:lpstr>Earth systems</vt:lpstr>
      <vt:lpstr>Planetary boundaries</vt:lpstr>
      <vt:lpstr>Climate change</vt:lpstr>
      <vt:lpstr>Novel entities</vt:lpstr>
      <vt:lpstr>Atmospheric aerosols</vt:lpstr>
      <vt:lpstr>Freshwater</vt:lpstr>
      <vt:lpstr>Land use change</vt:lpstr>
      <vt:lpstr>Fertilizer</vt:lpstr>
      <vt:lpstr>Ocean acidification</vt:lpstr>
      <vt:lpstr>Ozone depletion</vt:lpstr>
      <vt:lpstr>Biosphere integrity (biodiversity)</vt:lpstr>
      <vt:lpstr>Planetary Boundaries</vt:lpstr>
      <vt:lpstr>Connected Earth-systems</vt:lpstr>
      <vt:lpstr>Connected Earth-systems</vt:lpstr>
      <vt:lpstr>Climate change</vt:lpstr>
      <vt:lpstr>Connected Earth-systems</vt:lpstr>
      <vt:lpstr>Atmospheric aerosol loading</vt:lpstr>
      <vt:lpstr>Connected Earth-systems</vt:lpstr>
      <vt:lpstr>Novel entities</vt:lpstr>
      <vt:lpstr>Connected Earth-systems</vt:lpstr>
      <vt:lpstr>Stratospheric ozone</vt:lpstr>
      <vt:lpstr>Connected Earth-systems</vt:lpstr>
      <vt:lpstr>Ocean acidification</vt:lpstr>
      <vt:lpstr>Connected Earth-systems</vt:lpstr>
      <vt:lpstr>Water use</vt:lpstr>
      <vt:lpstr>Connected Earth-systems</vt:lpstr>
      <vt:lpstr>Land use</vt:lpstr>
      <vt:lpstr>Connected Earth-systems</vt:lpstr>
      <vt:lpstr>Fertilizer (biogeochemical flows)</vt:lpstr>
      <vt:lpstr>Connected Earth-systems</vt:lpstr>
      <vt:lpstr>Biodiversity (biosphere integrity)</vt:lpstr>
      <vt:lpstr>Life cycle assessment</vt:lpstr>
      <vt:lpstr>Environmental impact</vt:lpstr>
      <vt:lpstr>Life cycle assessment</vt:lpstr>
      <vt:lpstr>Life cycle assessment</vt:lpstr>
      <vt:lpstr>Product Environmental Footprint (PEF)</vt:lpstr>
      <vt:lpstr>Environmental sustainability assessment</vt:lpstr>
      <vt:lpstr>Environmental sustainability assessment</vt:lpstr>
      <vt:lpstr>Environmental risk assessment</vt:lpstr>
      <vt:lpstr>Environmental risk assessment</vt:lpstr>
      <vt:lpstr>Environmental risk assessment</vt:lpstr>
      <vt:lpstr>Absolute sustainability assessment</vt:lpstr>
      <vt:lpstr>Life cycle assessment</vt:lpstr>
      <vt:lpstr>Planetary boundaries are not just for planets</vt:lpstr>
      <vt:lpstr>Planetary boundaries are not just for planets</vt:lpstr>
      <vt:lpstr>Planetary boundaries are not just for planets</vt:lpstr>
      <vt:lpstr>Planetary boundaries are not just for planets</vt:lpstr>
      <vt:lpstr>Performance weighted environmental sustainability</vt:lpstr>
      <vt:lpstr>Performance weighted environmental sustainability</vt:lpstr>
      <vt:lpstr>Performance weighted environmental sustainability</vt:lpstr>
      <vt:lpstr>Performance weighted environmental sustainability</vt:lpstr>
      <vt:lpstr>Performance weighted environmental sustainability</vt:lpstr>
      <vt:lpstr>Performance weighted environmental sustainability</vt:lpstr>
      <vt:lpstr>Performance weighted environmental sustainability</vt:lpstr>
      <vt:lpstr>Performance weighted environmental sustainability</vt:lpstr>
      <vt:lpstr>Performance weighted environmental sustainability</vt:lpstr>
      <vt:lpstr>Performance weighted environmental sustainability</vt:lpstr>
      <vt:lpstr>Performance weighted environmental sustainability</vt:lpstr>
      <vt:lpstr>Performance weighted environmental sustainability: Medicine case study</vt:lpstr>
      <vt:lpstr>Performance weighted environmental sustainability: Medicine case study</vt:lpstr>
      <vt:lpstr>Performance weighted environmental sustainability: Medicine case study</vt:lpstr>
      <vt:lpstr>Performance weighted environmental sustainability: Medicine case study</vt:lpstr>
      <vt:lpstr>Performance weighted environmental sustainability: Food</vt:lpstr>
      <vt:lpstr>Absolute sustainability of food</vt:lpstr>
      <vt:lpstr>Credits</vt:lpstr>
      <vt:lpstr>Sources</vt:lpstr>
      <vt:lpstr>Acknowledgements</vt:lpstr>
      <vt:lpstr>Instructor guidance</vt:lpstr>
      <vt:lpstr>We hope you enjoyed this resource. Have you seen our other content?</vt:lpstr>
    </vt:vector>
  </TitlesOfParts>
  <Manager/>
  <Company>Ecologic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Environmental_sustainability LMS VERSION</dc:title>
  <dc:subject/>
  <dc:creator>Nathalie De Coensel</dc:creator>
  <cp:keywords/>
  <dc:description/>
  <cp:lastModifiedBy>James Sherwood</cp:lastModifiedBy>
  <cp:revision>32</cp:revision>
  <dcterms:created xsi:type="dcterms:W3CDTF">2022-10-13T07:29:48Z</dcterms:created>
  <dcterms:modified xsi:type="dcterms:W3CDTF">2026-01-26T09:57:04Z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0x0101008F06FDCADCFF5C45BE7FF63A049BDD98</vt:lpwstr>
  </property>
</Properties>
</file>