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Montserrat" pitchFamily="2" charset="77"/>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Open Sans ExtraBold" panose="020B0606030504020204" pitchFamily="34" charset="0"/>
      <p:bold r:id="rId38"/>
      <p:italic r:id="rId39"/>
      <p:boldItalic r:id="rId40"/>
    </p:embeddedFont>
    <p:embeddedFont>
      <p:font typeface="Open Sans SemiBold" panose="020B0606030504020204" pitchFamily="34" charset="0"/>
      <p:regular r:id="rId41"/>
      <p:bold r:id="rId42"/>
      <p:italic r:id="rId43"/>
      <p:boldItalic r:id="rId44"/>
    </p:embeddedFont>
    <p:embeddedFont>
      <p:font typeface="Quattrocento Sans" panose="020B05020500000200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Ty7tK7UwUrYejH6v555KiQ==" hashData="l2hLw9nWkgU282ESHKHCKxEUQ+Mra8oYrh/URn3q5QdHrQSE1Dfa1yYLNkVggolYEsKDXIwQNkSn334iRYowOA=="/>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g1CkfXDqylNIbqTs9KS8Y0rAS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DEB4DB-FBA3-4192-BFDF-57FCB4F57FE8}">
  <a:tblStyle styleId="{75DEB4DB-FBA3-4192-BFDF-57FCB4F57FE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A"/>
          </a:solidFill>
        </a:fill>
      </a:tcStyle>
    </a:wholeTbl>
    <a:band1H>
      <a:tcTxStyle/>
      <a:tcStyle>
        <a:tcBdr/>
        <a:fill>
          <a:solidFill>
            <a:srgbClr val="CACBD3"/>
          </a:solidFill>
        </a:fill>
      </a:tcStyle>
    </a:band1H>
    <a:band2H>
      <a:tcTxStyle/>
      <a:tcStyle>
        <a:tcBdr/>
      </a:tcStyle>
    </a:band2H>
    <a:band1V>
      <a:tcTxStyle/>
      <a:tcStyle>
        <a:tcBdr/>
        <a:fill>
          <a:solidFill>
            <a:srgbClr val="CACBD3"/>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1"/>
  </p:normalViewPr>
  <p:slideViewPr>
    <p:cSldViewPr snapToGrid="0">
      <p:cViewPr varScale="1">
        <p:scale>
          <a:sx n="116" d="100"/>
          <a:sy n="116" d="100"/>
        </p:scale>
        <p:origin x="6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baseline="0" err="1"/>
              <a:t>Demande </a:t>
            </a:r>
            <a:r>
              <a:rPr lang="sv-SE" err="1"/>
              <a:t>horaire </a:t>
            </a:r>
            <a:r>
              <a:rPr lang="sv-SE" baseline="0"/>
              <a:t>(TJ)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title>
    <c:autoTitleDeleted val="0"/>
    <c:plotArea>
      <c:layout/>
      <c:lineChart>
        <c:grouping val="standard"/>
        <c:varyColors val="0"/>
        <c:ser>
          <c:idx val="0"/>
          <c:order val="0"/>
          <c:tx>
            <c:strRef>
              <c:f>Sheet1!$B$11</c:f>
              <c:strCache>
                <c:ptCount val="1"/>
                <c:pt idx="0">
                  <c:v>L'été</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189-4357-A9E0-20ED878B1CF8}"/>
            </c:ext>
          </c:extLst>
        </c:ser>
        <c:ser>
          <c:idx val="1"/>
          <c:order val="1"/>
          <c:tx>
            <c:strRef>
              <c:f>Sheet1!$B$12</c:f>
              <c:strCache>
                <c:ptCount val="1"/>
                <c:pt idx="0">
                  <c:v>L'hiver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189-4357-A9E0-20ED878B1CF8}"/>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baseline="0" err="1"/>
              <a:t>Demande </a:t>
            </a:r>
            <a:r>
              <a:rPr lang="sv-SE" err="1"/>
              <a:t>horaire </a:t>
            </a:r>
            <a:r>
              <a:rPr lang="sv-SE" baseline="0"/>
              <a:t>(TJ)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title>
    <c:autoTitleDeleted val="0"/>
    <c:plotArea>
      <c:layout/>
      <c:lineChart>
        <c:grouping val="standard"/>
        <c:varyColors val="0"/>
        <c:ser>
          <c:idx val="0"/>
          <c:order val="0"/>
          <c:tx>
            <c:strRef>
              <c:f>Sheet1!$B$11</c:f>
              <c:strCache>
                <c:ptCount val="1"/>
                <c:pt idx="0">
                  <c:v>L'été</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B1B-435C-9899-5A34A94267D0}"/>
            </c:ext>
          </c:extLst>
        </c:ser>
        <c:ser>
          <c:idx val="1"/>
          <c:order val="1"/>
          <c:tx>
            <c:strRef>
              <c:f>Sheet1!$B$12</c:f>
              <c:strCache>
                <c:ptCount val="1"/>
                <c:pt idx="0">
                  <c:v>L'hiver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AM"/>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L'une des causes des changements dans les schémas d'approvisionnement en énergie au fil des secondes, des heures, des jours et des saisons est l'approvisionnement en électricité à partir de technologies renouvelables variables. Cet aspect est de plus en plus important, car les énergies renouvelables variables, telles que l'énergie solaire photovoltaïque ou éolienne, représentent une part croissante de l'approvisionnement en électricité dans le monde, et devraient représenter la part la plus importante dans quelques décennies. La figure de gauche montre comment l'électricité fournie par un panneau solaire photovoltaïque situé à un endroit donné peut varier au cours d'une journée et d'une journée à l'autre. La nuit, la production d'électricité est généralement nulle car le soleil ne brille pas. Dans la partie centrale de la journée, la production est la plus élevée. Toutefois, elle peut varier considérablement d'un jour à l'autre et être la plus élevée lors d'une journée d'été par temps clair (voir la ligne bleue), la plus faible lors d'une journée d'hiver par temps clair, ou encore être très inconstante lors d'une journée de printemps avec un temps instable. Il faut également tenir compte du fait que le potentiel d'approvisionnement en électricité d'un panneau photovoltaïque et le profil d'approvisionnement en électricité varient également en fonction de l'emplacement dans une région et au sein d'un pays. La figure de droite montre la grande variabilité du potentiel de fourniture d'électricité solaire dans le monde.</a:t>
            </a:r>
            <a:endParaRPr/>
          </a:p>
        </p:txBody>
      </p:sp>
      <p:sp>
        <p:nvSpPr>
          <p:cNvPr id="366" name="Google Shape;3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Cette diapositive montre un autre exemple de la variabilité de l'approvisionnement en électricité, lié au vent. La production d'électricité des éoliennes dépend de leurs caractéristiques, mais aussi de la disponibilité et de l'intensité du vent. Comme nous le constatons tous les jours, la disponibilité et l'intensité du vent peuvent varier considérablement dans le temps et dans l'espace. Ces figures montrent une série de valeurs enregistrées de la fourniture d'électricité par plusieurs éoliennes dans une région. La figure de gauche montre des données brutes, qui se situent généralement dans une fourchette, mais qui présentent une distribution statistique. Les figures du centre et de gauche montrent des valeurs moyennes mensuelles et horaires, avec des fourchettes d'erreur. Différents types de variations de l'offre apparaissent. Il existe des tendances à long terme et des oscillations à plus court terme. Les tendances à long terme sont, par exemple, les variations mensuelles, où l'offre est significativement plus élevée certains mois, en raison de vitesses de vent plus élevées. Les variations à plus court terme peuvent être horaires, mais aussi de quelques minutes. Elles sont moins prévisibles.</a:t>
            </a:r>
            <a:br>
              <a:rPr lang="en-GB"/>
            </a:br>
            <a:r>
              <a:rPr lang="en-GB"/>
              <a:t>L'énergie solaire et l'énergie éolienne ne sont pas les seules options d'approvisionnement en énergie qui dépendent du temps. D'autres options d'approvisionnement en énergie renouvelable sont normalement sujettes à des variations, comme l'hydroélectricité ou la géothermie. L'électricité fournie par les centrales électriques à biomasse ou à combustibles fossiles est généralement plus contrôlable. Cependant, elle peut varier pour d'autres raisons que la disponibilité des intrants. Elle peut varier en fonction de la dynamique du marché ou en raison de pannes et d'opérations de maintenance. Il en va de même pour la fourniture d'énergie par le biais de produits stockables (tels que les carburants pour le transport ou le gaz pour le chauffage). Cet approvisionnement est contrôlable, mais il peut varier pour de multiples raisons.</a:t>
            </a:r>
            <a:endParaRPr/>
          </a:p>
        </p:txBody>
      </p:sp>
      <p:sp>
        <p:nvSpPr>
          <p:cNvPr id="377" name="Google Shape;3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Tout comme la demande d'énergie, l'offre d'énergie par tous les actifs d'une ville, d'une région ou d'un pays peut être additionnée. </a:t>
            </a:r>
            <a:r>
              <a:rPr lang="en-GB" b="0"/>
              <a:t>La somme de l'offre de tous les actifs d'un pays et des importations nettes constitue l'offre d'énergie du pays. </a:t>
            </a:r>
            <a:r>
              <a:rPr lang="en-GB"/>
              <a:t>Étant donné que la fourniture d'énergie par les différents actifs est variable, la fourniture globale d'énergie dans la région ou le pays considéré peut également varier sur les mêmes échelles de temps, de quelques secondes à plusieurs années. Les figures montrent, par exemple, l'approvisionnement global en électricité par différentes sources aux États-Unis, sur deux années d'échantillonnage. En examinant les différents mois, il est possible d'identifier des tendances saisonnières claires dans l'approvisionnement en énergie éolienne - dans la figure en haut à gauche - et en énergie hydraulique - dans la figure en haut à droite. Au contraire, l'offre des centrales géothermiques et de biomasse - respectivement en bas à gauche et en bas à droite - semble plus insensible aux changements saisonniers. Si l'on examine les variations au fil des jours ou des années, d'autres tendances se dessinent. Sur une période de </a:t>
            </a:r>
            <a:r>
              <a:rPr lang="en-GB" b="0"/>
              <a:t>quelques </a:t>
            </a:r>
            <a:r>
              <a:rPr lang="en-GB"/>
              <a:t>jours, des variations dues à la disponibilité quotidienne des énergies renouvelables apparaîtraient probablement. D'une année à l'autre, des variations dues à de nouvelles politiques, à des développements technologiques et à des changements dans les prix des combustibles apparaîtraient probablement.</a:t>
            </a:r>
            <a:endParaRPr/>
          </a:p>
        </p:txBody>
      </p:sp>
      <p:sp>
        <p:nvSpPr>
          <p:cNvPr id="388" name="Google Shape;3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Il est désormais établi que la demande et l'offre d'énergie évoluent avec le temps. Mais pourquoi ces changements sont-ils importants ? Et pourquoi faut-il en tenir compte lors de la modélisation du système énergétique ? Comme nous l'avons vu dans les diapositives précédentes, l'énergie est utilisée pour fournir des services dans différents secteurs de l'économie. Par conséquent, la demande d'énergie doit être satisfaite exactement au moment où le besoin se fait sentir. Par exemple, chaque fois que nous appuyons sur l'interrupteur pour allumer la lumière, nous attendons et avons besoin que la lumière s'allume. Nous ne nous attendons certainement pas à ce qu'elles s'allument une heure plus tard. Cependant, les ressources énergétiques ne sont pas toujours disponibles exactement dans la mesure où elles sont nécessaires. Par exemple, la figure montre un décalage entre les profils saisonniers de la disponibilité de l'eau pour la production d'hydroélectricité et la demande d'électricité. Dans ce cas, si la demande d'électricité devait être satisfaite uniquement par l'hydroélectricité, des problèmes se poseraient. Pour que la demande d'énergie soit satisfaite exactement au moment où elle se présente, l'approvisionnement en énergie doit être planifié avec soin, à la fois à court terme et à long terme. À court terme, les planificateurs doivent s'assurer que l'infrastructure existante est fonctionnelle. À long terme, les planificateurs doivent s'assurer que de nouveaux investissements dans les infrastructures sont réalisés pour répondre aux futures demandes d'énergie (potentiellement croissantes). Les modélisateurs peuvent créer des modèles de systèmes énergétiques qui calculent comment il est possible de faire correspondre les demandes avec les options d'approvisionnement à toutes les échelles de temps.</a:t>
            </a:r>
            <a:endParaRPr/>
          </a:p>
        </p:txBody>
      </p:sp>
      <p:sp>
        <p:nvSpPr>
          <p:cNvPr id="401" name="Google Shape;40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 cours décrit comment les modèles de systèmes énergétiques peuvent être structurés de manière à représenter les changements dans la demande et l'offre d'énergie au fil du temps. Différents outils de modélisation des systèmes énergétiques peuvent prendre en compte différentes échelles de temps. Dans ce cas, les échelles de temps pertinentes pour OSeMOSYS ou des outils similaires seront ciblées. Il s'agit des échelles de temps pertinentes pour la planification. Par conséquent, les changements dans le système énergétique qui se produisent sur plusieurs années ainsi qu'au cours de chaque année doivent être représentés. Le premier élément sur lequel l'utilisateur doit se prononcer est l'horizon du modèle. Il s'agit de l'année de début et de fin de la période pour laquelle l'évolution du système énergétique doit être analysée. À l'intérieur de cet horizon, les changements dans le système énergétique seront modélisés pour chaque année séparément. Ce type de représentation portant sur des années consécutives est appelé dynamique. L'utilisateur peut décider de diviser chaque année en plusieurs saisons. Cela permet de saisir les variations saisonnières de l'offre et de la demande. L'exemple montre une séparation entre l'été et l'hiver. Cela permet, par exemple, de représenter une demande de refroidissement plus importante en été et une demande de chauffage plus importante en hiver. L'utilisateur peut également décider de diviser chaque saison en une journée type, divisée entre le jour et la nuit. Cette division peut permettre à l'utilisateur, par exemple, de représenter l'indisponibilité totale de la ressource solaire pendant la nuit. </a:t>
            </a:r>
            <a:endParaRPr/>
          </a:p>
        </p:txBody>
      </p:sp>
      <p:sp>
        <p:nvSpPr>
          <p:cNvPr id="419" name="Google Shape;41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Normalement, dans les modèles de systèmes énergétiques, le domaine temporel du modèle (c'est-à-dire le nombre d'années) et la résolution du modèle (c'est-à-dire les tranches de temps intra-annuelles ou les pas de temps) font partie de la structure du modèle. Cela signifie qu'il s'agit de l'une des premières caractéristiques décidées par le modélisateur et qu'elles sont fixes pour un modèle donné. Différents scénarios peuvent être produits avec le même modèle, en utilisant différentes entrées numériques, mais les années et les tranches de temps du modèle restent les mêmes. Dans OSeMOSYS, ces caractéristiques structurelles et immuables d'un modèle sont fournies sous forme d'ensembles. Pour rafraîchir le concept des ensembles, vous pouvez consulter le cours 3. Le modélisateur doit fournir la liste de toutes les années à modéliser dans l'ensemble appelé "année". Le choix des années et des tranches de temps à modéliser influence toutes les étapes suivantes concernant la recherche des données d'entrée du modèle. Par exemple, le modélisateur peut décider de modéliser l'évolution du système énergétique entre 2019 et 2022. Cela implique qu'il devra rechercher des données numériques concernant la demande et l'offre d'énergie pour chacune des quatre années, en partant d'un certain moment dans le passé, en l'occurrence 2019, et en créant une projection jusqu'en 2022.</a:t>
            </a:r>
            <a:endParaRPr/>
          </a:p>
        </p:txBody>
      </p:sp>
      <p:sp>
        <p:nvSpPr>
          <p:cNvPr id="462" name="Google Shape;4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Tout comme les années modélisées, les tranches temporelles intra-annuelles (ou pas de temps) sont également décidées au tout début du processus de modélisation et font partie de la structure immuable du modèle. Les entrées et les sorties du modèle seront spécifiques à chaque tranche de temps. Dans OSeMOSYS, le modélisateur doit inclure la liste de toutes les tranches de temps souhaitées dans l'ensemble appelé TimeSlice. Si l'on se réfère au cas de la figure, le modélisateur divise chaque année en quatre tranches de temps : une qui représente une journée d'été typique, une qui représente une nuit d'été typique, une pour une journée d'hiver et une pour une nuit d'hiver. C'est là qu'intervient l'un des concepts les plus complexes de la modélisation des systèmes énergétiques. Ce type de représentation du temps n'est pas séquentiel. En d'autres termes, il ne représente pas des moments d'une année qui se suivent. Il représente des portions de temps d'une année ayant des caractéristiques similaires de demande et/ou d'offre. Par exemple, la tranche de temps représentant les jours d'été regroupe toutes les heures de jour de tous les jours d'été, parce qu'elles présentent des caractéristiques similaires en termes de demande et d'offre. Cet agrégat d'heures a une durée d'environ un quart d'année. </a:t>
            </a:r>
            <a:endParaRPr/>
          </a:p>
        </p:txBody>
      </p:sp>
      <p:sp>
        <p:nvSpPr>
          <p:cNvPr id="507" name="Google Shape;5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concept de TimeSlice peut devenir plus clair grâce à un exemple. Vous serez guidé dans tous ces calculs dans les travaux pratiques et vous vous familiariserez avec eux. Imaginons que nous voulions créer un modèle capturant les variations saisonnières moyennes de la demande d'électricité dans un pays. La demande varie comme dans le diagramme. En été, elle est plus élevée pendant les heures de la journée en raison des besoins en climatisation. En hiver, elle est plus élevée pendant les heures nocturnes en raison des besoins en électricité. En examinant le graphique, nous remarquons que nous pouvons approximativement saisir ces variations en divisant chaque année du domaine temporel du modèle en quatre tranches de temps : une tranche de temps hiver-nuit allant de 20 heures à 8 heures ; une tranche de temps hiver-jour allant de 8 heures à 20 heures ; une tranche de temps été-nuit allant de 23 heures à 7 heures ; une tranche de temps été-jour allant de 7 heures à 23 heures. La diapositive suivante décrit comment la durée de ces tranches horaires peut être calculée.</a:t>
            </a:r>
            <a:endParaRPr/>
          </a:p>
        </p:txBody>
      </p:sp>
      <p:sp>
        <p:nvSpPr>
          <p:cNvPr id="552" name="Google Shape;55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La durée de chaque tranche de temps peut être calculée comme un ratio de la durée totale d'une année. Une année dure 8 760 heures. En partant de la tranche horaire Jour d'été, nous savons que, pour chaque jour, elle dure de 7 heures à 23 heures. C'est-à-dire qu'elle dure 16 heures chaque jour. Cependant, la tranche horaire des jours d'été doit inclure tous les jours d'été. En supposant que l'été dure d'avril à novembre (dans un pays très chaud !), il dure 244 jours. Le nombre total d'heures agrégées sous la tranche horaire des jours d'été est calculé en multipliant le nombre d'heures de jour par jour par le nombre de jours d'été. Il s'agit donc de 16 fois 244. Si l'on veut calculer la durée de la tranche horaire par rapport à la durée totale d'une année, il faut diviser ce nombre par 8 760 heures. Le calcul est indiqué en bas à gauche du tableau et donne 0,4457, soit 44,57% de la durée d'une année. Vous pouvez répéter le même calcul pour les trois autres tranches de temps. Remarquez que la somme des quatre fractions calculées est de 1, c'est-à-dire que la somme des durées des quatre tranches de temps doit être égale à un an.</a:t>
            </a:r>
            <a:endParaRPr/>
          </a:p>
        </p:txBody>
      </p:sp>
      <p:sp>
        <p:nvSpPr>
          <p:cNvPr id="561" name="Google Shape;56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Cette conférence décrit le rôle du temps dans la planification énergétique et la manière dont le temps peut être représenté dans les modèles de systèmes énergétiques. </a:t>
            </a:r>
            <a:endParaRPr/>
          </a:p>
          <a:p>
            <a:pPr marL="0" lvl="0" indent="0" algn="l" rtl="0">
              <a:spcBef>
                <a:spcPts val="0"/>
              </a:spcBef>
              <a:spcAft>
                <a:spcPts val="0"/>
              </a:spcAft>
              <a:buNone/>
            </a:pPr>
            <a:r>
              <a:rPr lang="en-GB"/>
              <a:t>A la fin de la conférence, vous serez en mesure de.. : </a:t>
            </a:r>
            <a:endParaRPr/>
          </a:p>
          <a:p>
            <a:pPr marL="0" lvl="0" indent="0" algn="l" rtl="0">
              <a:spcBef>
                <a:spcPts val="0"/>
              </a:spcBef>
              <a:spcAft>
                <a:spcPts val="0"/>
              </a:spcAft>
              <a:buNone/>
            </a:pPr>
            <a:r>
              <a:rPr lang="en-GB"/>
              <a:t>1) Réfléchir à la variabilité de la demande d'énergie dans le temps et à son effet sur la planification de l'infrastructure énergétique ;</a:t>
            </a:r>
            <a:br>
              <a:rPr lang="en-GB"/>
            </a:br>
            <a:r>
              <a:rPr lang="en-GB"/>
              <a:t>2) Réfléchir à la variabilité de l'offre d'énergie dans le temps et à ses effets sur la planification des infrastructures énergétiques ; </a:t>
            </a:r>
            <a:endParaRPr/>
          </a:p>
          <a:p>
            <a:pPr marL="0" lvl="0" indent="0" algn="l" rtl="0">
              <a:spcBef>
                <a:spcPts val="0"/>
              </a:spcBef>
              <a:spcAft>
                <a:spcPts val="0"/>
              </a:spcAft>
              <a:buNone/>
            </a:pPr>
            <a:r>
              <a:rPr lang="en-GB"/>
              <a:t>3) Décrire comment la variabilité de la demande et de l'offre d'énergie peut être prise en compte dans la structure d'un modèle ;</a:t>
            </a:r>
            <a:endParaRPr/>
          </a:p>
          <a:p>
            <a:pPr marL="0" lvl="0" indent="0" algn="l" rtl="0">
              <a:spcBef>
                <a:spcPts val="0"/>
              </a:spcBef>
              <a:spcAft>
                <a:spcPts val="0"/>
              </a:spcAft>
              <a:buNone/>
            </a:pPr>
            <a:r>
              <a:rPr lang="en-GB"/>
              <a:t>4) Décrire les principaux paramètres dépendant du temps dans OSeMOSYS et leur utilisation.</a:t>
            </a:r>
            <a:endParaRPr/>
          </a:p>
        </p:txBody>
      </p:sp>
      <p:sp>
        <p:nvSpPr>
          <p:cNvPr id="277" name="Google Shape;2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Une fois que la structure du modèle est établie et que le nombre d'années et de tranches de temps est décidé, le modélisateur peut passer à l'introduction des valeurs d'une série de paramètres dépendant du temps. Comme nous l'avons vu dans les cours précédents, les paramètres sont toutes les caractéristiques pour lesquelles l'utilisateur peut saisir des valeurs numériques. Presque tous les paramètres d'un modèle de système énergétique à long terme dépendent du temps, mais nous nous concentrerons ici sur certains d'entre eux qui doivent être définis dès le départ. Les exercices pratiques vous permettront de vous familiariser avec ces paramètres. Le premier paramètre est la demande annuelle. Celle-ci peut être de deux types : la demande accumulée ou la demande spécifiée. La demande accumulée est définie pour une année et peut être satisfaite à tout moment au cours de cette année. Elle est généralement définie pour les produits de base qui peuvent être stockés et ne doivent pas être achetés à des moments précis au cours de l'année. Par exemple, un pays peut avoir une demande annuelle de produits pétroliers. Il y aura certainement un besoin pour ces produits pétroliers en différentes quantités au cours de l'année. Toutefois, tant qu'il y en a suffisamment dans les soutes, le moment où ils sont achetés n'a pas d'importance. La demande spécifiée est définie pour une année et pour chaque tranche de temps. Elle est généralement définie pour les produits qui ne peuvent pas être stockés et qui sont nécessaires en différentes quantités à différents moments de l'année. Le meilleur exemple est celui de l'électricité. Comme nous l'avons vu précédemment, il existe un profil de demande d'électricité variable dans le temps qui doit être satisfait à chaque instant.</a:t>
            </a:r>
            <a:endParaRPr/>
          </a:p>
          <a:p>
            <a:pPr marL="0" lvl="0" indent="0" algn="l" rtl="0">
              <a:spcBef>
                <a:spcPts val="0"/>
              </a:spcBef>
              <a:spcAft>
                <a:spcPts val="0"/>
              </a:spcAft>
              <a:buNone/>
            </a:pPr>
            <a:endParaRPr/>
          </a:p>
        </p:txBody>
      </p:sp>
      <p:sp>
        <p:nvSpPr>
          <p:cNvPr id="578" name="Google Shape;5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profil de demande est défini par l'utilisateur uniquement pour les produits pour lesquels une demande annuelle spécifiée a été définie. Il est défini comme la fraction de la demande annuelle spécifiée pour un produit qui doit être satisfaite dans chaque tranche de temps. La somme de toutes les fractions au cours d'une année doit être égale à 1. Comme indiqué dans la diapositive précédente, cela s'applique bien à l'électricité. Pour l'électricité, le modélisateur doit d'abord définir une valeur de la demande annuelle spécifiée, qui peut varier d'une année à l'autre. La demande annuelle doit être satisfaite par l'offre annuelle d'électricité. En outre, le modélisateur doit également définir l'importance de la demande annuelle d'électricité à différents moments de l'année, selon le profil de demande spécifié. Par exemple, quelle est la part de la demande qui peut survenir pendant le jour et la nuit en hiver et pendant le jour et la nuit en été. Il peut arriver que 50 % de la demande annuelle totale d'électricité soit concentrée pendant la journée en été, en raison de la très forte demande de climatisation. Ce profil très irrégulier de la demande doit être pris en compte, car il aura une incidence considérable sur la planification de l'offre. </a:t>
            </a:r>
            <a:endParaRPr/>
          </a:p>
        </p:txBody>
      </p:sp>
      <p:sp>
        <p:nvSpPr>
          <p:cNvPr id="587" name="Google Shape;5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Définir le profil de la demande pour un produit donné n'est pas une mince affaire. Tout d'abord, il faut disposer de données. Souvent, les valeurs de la consommation annuelle globale d'un produit sont accessibles au public pour quelques années dans le passé, dans des rapports présentant des bilans énergétiques annuels. Cependant, pour comprendre quand cette consommation a eu lieu au cours d'une année, il faut des données beaucoup plus détaillées, qui ne sont souvent disponibles qu'auprès des agences ou des services publics concernés. Deuxièmement, le calcul peut sembler un peu déroutant pour le modélisateur, dans un premier temps. Prenons l'exemple présenté dans la partie 5.3 de ce cours. La demande d'un produit pour chaque heure d'une journée d'été typique et d'une journée d'hiver typique y était disponible. Ces données sont reprises dans le graphique du haut. Sur la base de ces données, le modélisateur a décidé de diviser chaque année en quatre tranches horaires : jour d'été, nuit d'été, jour d'hiver et nuit d'hiver. Dans la partie 5.3, nous avons montré comment calculer la durée de chaque tranche de temps. Ce calcul était indépendant de la demande. Maintenant, nous montrons comment calculer le ratio de la demande survenant dans chaque tranche de temps. Gardez à l'esprit que ce ratio peut être très différent de la durée de la tranche de temps. Le tableau en bas de page facilite le calcul. Il présente la valeur numérique de la demande (en unités d'énergie) pour chaque heure d'une journée typique d'été et d'hiver. À droite, la somme de toutes ces valeurs est indiquée. En bas, la demande annuelle totale en pétajoules est calculée.</a:t>
            </a:r>
            <a:endParaRPr/>
          </a:p>
        </p:txBody>
      </p:sp>
      <p:sp>
        <p:nvSpPr>
          <p:cNvPr id="596" name="Google Shape;59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profil de la demande, c'est-à-dire le ratio de la demande survenant dans chaque tranche horaire, doit être calculé pour chaque tranche horaire. En partant de la tranche horaire représentant les heures de jour en été (appelée SD), il faut d'abord additionner les 16 valeurs en jaune </a:t>
            </a:r>
            <a:r>
              <a:rPr lang="en-GB" b="0"/>
              <a:t>dans le tableau. Ces valeurs sont ensuite multipliées par le </a:t>
            </a:r>
            <a:r>
              <a:rPr lang="en-GB"/>
              <a:t>nombre de jours d'été (244) et divisées par la demande totale. Le résultat est 0,32. Cela signifie que 32 % de la demande totale a lieu pendant la journée en été. Le même calcul peut être répété pour les autres tranches horaires. Il faut savoir qu'il peut y avoir une différence entre la durée de la tranche horaire et la fraction de la demande survenant dans cette tranche horaire. Par exemple, dans ce cas, comme calculé dans la partie 5.3, la tranche horaire de jour d'été prend environ 45% du temps en un an. Cependant, elle ne représente que 32 % de la demande de cette année-là. Au contraire, la tranche horaire nocturne d'hiver prend environ 17 % du temps en un an, mais elle représente 42 % de la demande. Cela montre que, par unité de temps, dans cet exemple au moins, la demande pendant la période nocturne en hiver est beaucoup plus élevée que la demande pendant la période diurne en été. D'autres cas très différents peuvent se présenter et, une fois de plus, chacun peut avoir des implications très différentes pour la planification de l'offre. </a:t>
            </a:r>
            <a:endParaRPr/>
          </a:p>
        </p:txBody>
      </p:sp>
      <p:sp>
        <p:nvSpPr>
          <p:cNvPr id="607" name="Google Shape;6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 dernier paramètre dépendant du temps qui mérite d'être mentionné dans cette conférence est le facteur de capacité. Il est défini comme la fraction de la capacité d'une technologie qui peut être utilisée à chaque tranche de temps. Comme décrit dans le cours 4, la capacité existante d'une technologie ne peut pas être utilisée à chaque instant, en raison d'une certaine fréquence d'interruptions non planifiées. Si un pays dispose de 5 gigawatts de centrales électriques au gaz, il se peut qu'en moyenne, au cours du mois de janvier, seuls 4,8 gigawatts puissent être utilisés, parce que 0,2 gigawatt ici et là subissent des pannes au cours du même mois. Cela signifie qu'en moyenne, au cours du mois de janvier, 96 % au maximum de la capacité de gaz installée peut être utilisée. Il est possible d'en utiliser moins, mais pas plus. Ceci est exprimé par le paramètre du facteur de capacité, qui peut être défini pour toutes les technologies dans un modèle. Le facteur de capacité est particulièrement important pour les technologies renouvelables, mais dans ce cas, il est utilisé d'une manière légèrement différente. Il n'exprime pas nécessairement le fait que les technologies ne sont pas disponibles en raison de pannes, mais plutôt le fait qu'elles ne sont pas disponibles parce que la ressource n'est pas disponible. Par exemple, si le </a:t>
            </a:r>
            <a:r>
              <a:rPr lang="en-GB" sz="1200">
                <a:solidFill>
                  <a:schemeClr val="dk1"/>
                </a:solidFill>
                <a:latin typeface="Calibri"/>
                <a:ea typeface="Calibri"/>
                <a:cs typeface="Calibri"/>
                <a:sym typeface="Calibri"/>
              </a:rPr>
              <a:t>modélisateur a l</a:t>
            </a:r>
            <a:r>
              <a:rPr lang="en-GB"/>
              <a:t>'intention de modéliser une centrale solaire photovoltaïque, </a:t>
            </a:r>
            <a:r>
              <a:rPr lang="en-GB" sz="1200">
                <a:solidFill>
                  <a:schemeClr val="dk1"/>
                </a:solidFill>
                <a:latin typeface="Calibri"/>
                <a:ea typeface="Calibri"/>
                <a:cs typeface="Calibri"/>
                <a:sym typeface="Calibri"/>
              </a:rPr>
              <a:t>il sait que le profil d'approvisionnement de la centrale sera similaire à celui de la figure, qui représente le profil d'approvisionnement en énergie solaire du site. Ainsi, la centrale ne produira pas pendant la nuit car il n'y a pas de soleil. Ainsi, </a:t>
            </a:r>
            <a:r>
              <a:rPr lang="en-GB"/>
              <a:t>pour les tranches de temps représentant la nuit, l'utilisateur peut fixer le facteur de capacité de la technologie solaire à 0. Le calcul du facteur de capacité n'est pas trivial, en particulier pour les énergies renouvelables. Vous vous familiariserez avec cela dans les </a:t>
            </a:r>
            <a:r>
              <a:rPr lang="en-GB" sz="1200">
                <a:solidFill>
                  <a:schemeClr val="dk1"/>
                </a:solidFill>
                <a:latin typeface="Calibri"/>
                <a:ea typeface="Calibri"/>
                <a:cs typeface="Calibri"/>
                <a:sym typeface="Calibri"/>
              </a:rPr>
              <a:t>exercices pratiques</a:t>
            </a:r>
            <a:r>
              <a:rPr lang="en-GB"/>
              <a:t>. Ceci conclut la partie du cours sur le système énergétique. Dans le prochain cours, vous découvrirez le système foncier.</a:t>
            </a:r>
            <a:endParaRPr/>
          </a:p>
        </p:txBody>
      </p:sp>
      <p:sp>
        <p:nvSpPr>
          <p:cNvPr id="618" name="Google Shape;6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solidFill>
                  <a:srgbClr val="000000"/>
                </a:solidFill>
              </a:rPr>
              <a:t>Les exposés précédents </a:t>
            </a:r>
            <a:r>
              <a:rPr lang="en-GB" b="0">
                <a:solidFill>
                  <a:srgbClr val="000000"/>
                </a:solidFill>
              </a:rPr>
              <a:t>ont expliqué </a:t>
            </a:r>
            <a:r>
              <a:rPr lang="en-GB">
                <a:solidFill>
                  <a:srgbClr val="000000"/>
                </a:solidFill>
              </a:rPr>
              <a:t>ce que nous entendons par système énergétique et la description des chaînes d'approvisionnement en énergie. En tant que telles, elles ont présenté des images essentiellement statiques de ce à quoi ressemblent les systèmes énergétiques à des moments précis. Cependant, le système énergétique évolue en permanence. Des changements se produisent à la fois du côté de l'offre et du côté de la demande. Ce module se concentre sur ce dernier. Les changements du côté de la demande se produisent à différentes échelles de temps, en quelques minutes, jours, saisons et années. Un exemple de changement à l'échelle de minutes ou d'heures est celui d'une multitude de personnes qui rentrent chez elles après le travail chaque jour et commencent, à des heures similaires, à allumer la lumière, à chauffer ou à refroidir, à allumer des poêles, etc. En quelques minutes, la demande d'énergie d'une ville ou même d'un pays peut changer de manière significative. Un exemple à l'échelle des jours peut être que pendant les week-ends, les gens restent le plus souvent chez eux et n'utilisent pas les appareils consommateurs d'énergie des bureaux. Par conséquent, la nature de la demande d'énergie est différente en semaine et en fin de semaine. Un exemple à l'échelle des saisons est l'utilisation de l'air conditionné lorsque la saison chaude arrive. Cela peut augmenter considérablement la demande d'électricité. Enfin, un exemple à l'échelle des années est l'évolution de la demande globale d'électricité due à la faible croissance de la population et à la taille de l'économie.</a:t>
            </a:r>
            <a:endParaRPr/>
          </a:p>
        </p:txBody>
      </p:sp>
      <p:sp>
        <p:nvSpPr>
          <p:cNvPr id="286" name="Google Shape;28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La meilleure façon d'illustrer le concept de variation de la demande d'énergie dans un système énergétique est de commencer à l'échelle la plus petite et la plus proche de nous : les utilisations d'énergie dans les ménages. Les activités quotidiennes des ménages nécessitent souvent de l'énergie. Il n'existe pas de niveau constant d'utilisation de l'énergie. Il dépend plutôt des activités effectuées, du moment et de la durée. Par exemple, à certains moments de la journée, l'énergie est nécessaire pour cuisiner ; à d'autres moments, elle est nécessaire pour produire de l'eau chaude ; à d'autres moments encore, elle est nécessaire pour recharger les téléphones ou pour les activités récréatives. Pour maintenir un espace chaud pendant les hivers froids ou un espace frais pendant les étés chauds, l'énergie sera nécessaire de manière assez constante tout au long de la journée. En d'autres termes, chaque appareil ou service d'un ménage consomme de l'énergie selon un certain profil qui évolue dans le temps. Parfois, un appareil ne fonctionne pas et ne consomme donc pas d'énergie, parfois il consomme peu d'énergie et parfois il consomme une quantité importante d'énergie.  </a:t>
            </a:r>
            <a:endParaRPr/>
          </a:p>
        </p:txBody>
      </p:sp>
      <p:sp>
        <p:nvSpPr>
          <p:cNvPr id="300" name="Google Shape;3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Voici quelques exemples de la manière dont la consommation d'énergie d'un ménage peut évoluer au cours d'une journée type, en fonction du moment où les différents appareils sont activés. Les profils d'utilisation présentés dans la figure sont fictifs mais représentatifs de la réalité. En haut, la consommation d'électricité typique d'un réfrigérateur est indiquée. Il y a toujours une certaine consommation d'électricité, car le réfrigérateur doit toujours être actif. La consommation est à peu près constante tout au long de la journée, à l'exception des moments où le réfrigérateur doit exécuter des processus de décongélation. Au milieu, la consommation d'énergie d'une machine à laver est illustrée, en supposant qu'elle soit activée le soir en rentrant du travail. Le cycle d'un lave-linge dure quelques heures, mais il y a des moments où une grande quantité d'énergie est nécessaire pour chauffer l'eau. En bas, le profil de consommation d'énergie d'une bouilloire est illustré, en supposant qu'elle est activée le matin et après le dîner pour préparer du thé. La durée d'utilisation est très courte, de l'ordre de quelques minutes, mais là encore, le chauffage de l'eau peut nécessiter une grande quantité d'énergie pendant ces minutes.</a:t>
            </a:r>
            <a:endParaRPr/>
          </a:p>
        </p:txBody>
      </p:sp>
      <p:sp>
        <p:nvSpPr>
          <p:cNvPr id="314" name="Google Shape;3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Les schémas d'utilisation des appareils et des services tels que ceux présentés dans la diapositive précédente se retrouvent dans de nombreux ménages dans des villages, des villes, des régions et des pays entiers. La somme des consommations d'énergie de tous les ménages d'un pays constitue la demande d'énergie résidentielle du pays. Étant donné que les profils de consommation d'énergie des ménages varient dans le temps, la demande totale d'énergie résidentielle varie également dans le temps. La partie gauche de la figure montre un profil quotidien typique de la demande d'énergie dans le secteur résidentiel, pour quatre régions hypothétiques d'un pays. Les chiffres sont basés sur la réalité mais sont fictifs. Le profil montre ce à quoi on peut s'attendre si l'on considère les activités moyennes d'un ménage. La nuit, lorsque la plupart des gens dorment, la consommation d'énergie est à son minimum. Pendant la journée, la consommation d'énergie s'établit à un niveau intermédiaire, avec un petit pic le matin. Enfin, la consommation d'énergie est la plus élevée le soir, lorsque la plupart des gens rentrent du travail. De même, des profils de consommation d'énergie peuvent être établis pour les secteurs commercial et industriel en additionnant toutes les utilisations commerciales et industrielles, respectivement. Des exemples de profils sont présentés au centre et à droite de la figure. Le profil d'utilisation de l'énergie pour le secteur commercial montre, par exemple, que la majeure partie de l'énergie est utilisée pendant la journée, lorsque la plupart des activités commerciales sont ouvertes.</a:t>
            </a:r>
            <a:endParaRPr/>
          </a:p>
        </p:txBody>
      </p:sp>
      <p:sp>
        <p:nvSpPr>
          <p:cNvPr id="325" name="Google Shape;3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Comme indiqué au début de ce module, la demande d'énergie ne varie pas seulement à l'échelle des minutes ou des heures. Elle varie également au fil des saisons et des années. La figure montre un exemple, toujours basé sur des chiffres réalistes mais fictifs. La figure montre à nouveau la demande d'énergie pour les secteurs résidentiel, commercial et industriel, mais cette fois sur plusieurs années. En choisissant, par exemple, la ligne du haut, qui représente le secteur résidentiel, on peut observer deux grands types de variations. La première est saisonnière : la demande d'énergie semble plus élevée en hiver et plus faible en été, en moyenne. Cela est probablement dû au besoin d'énergie pour le chauffage pendant les hivers et au besoin plus faible de refroidissement pendant les étés. Le deuxième type de variation est une tendance à une forte augmentation au fil des ans. Cela peut être dû à l'augmentation de la population et de l'activité économique. Des tendances similaires sont observées dans les secteurs industriel et commercial, même si, dans ces cas, la variabilité saisonnière n'est pas évidente. La variabilité de la demande dans le temps, tant à court qu'à long terme, est très importante pour la planification. La raison en sera expliquée dans les prochains modules.</a:t>
            </a:r>
            <a:endParaRPr/>
          </a:p>
        </p:txBody>
      </p:sp>
      <p:sp>
        <p:nvSpPr>
          <p:cNvPr id="335" name="Google Shape;3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Ce module poursuit la discussion sur l'évolution du système énergétique au fil du temps et se concentre sur les changements du côté de l'offre d'énergie. Comme pour la demande, les changements du côté de l'offre se produisent à différentes échelles de temps, de la seconde à la minute, au jour, à la saison et à l'année. Les changements qui se produisent en quelques secondes ou minutes peuvent inclure des déséquilibres entre l'offre et la demande sur les réseaux de transport et de distribution d'électricité, qui doivent être corrigés rapidement. Les changements qui surviennent dans les heures et les jours peuvent être liés à des interventions de maintenance sur les centrales électriques, qui obligent à les arrêter pendant un certain temps. </a:t>
            </a:r>
            <a:r>
              <a:rPr lang="en-GB" b="0"/>
              <a:t>Un changement se produisant au fil des saisons peut être, par exemple, la variation de la production d'électricité d'origine hydraulique due à la disponibilité plus ou moins grande de l'eau en été. Enfin, un exemple de changement survenant au fil des années pourrait être le déclassement d'anciennes centrales électriques ou la construction de nouvelles. Il existe même des changements à l'échelle de décennies, comme l'épuisement des ressources en combustibles fossiles ou l'intégration des systèmes électriques à l'échelle continentale.</a:t>
            </a:r>
            <a:endParaRPr/>
          </a:p>
        </p:txBody>
      </p:sp>
      <p:sp>
        <p:nvSpPr>
          <p:cNvPr id="352" name="Google Shape;3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pic>
        <p:nvPicPr>
          <p:cNvPr id="16" name="Google Shape;16;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8"/>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8"/>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8"/>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6"/>
        <p:cNvGrpSpPr/>
        <p:nvPr/>
      </p:nvGrpSpPr>
      <p:grpSpPr>
        <a:xfrm>
          <a:off x="0" y="0"/>
          <a:ext cx="0" cy="0"/>
          <a:chOff x="0" y="0"/>
          <a:chExt cx="0" cy="0"/>
        </a:xfrm>
      </p:grpSpPr>
      <p:pic>
        <p:nvPicPr>
          <p:cNvPr id="77" name="Google Shape;77;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8" name="Google Shape;78;p3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80"/>
        <p:cNvGrpSpPr/>
        <p:nvPr/>
      </p:nvGrpSpPr>
      <p:grpSpPr>
        <a:xfrm>
          <a:off x="0" y="0"/>
          <a:ext cx="0" cy="0"/>
          <a:chOff x="0" y="0"/>
          <a:chExt cx="0" cy="0"/>
        </a:xfrm>
      </p:grpSpPr>
      <p:pic>
        <p:nvPicPr>
          <p:cNvPr id="81" name="Google Shape;81;p4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2" name="Google Shape;82;p40"/>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0"/>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4" name="Google Shape;84;p40"/>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4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4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1"/>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1"/>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92"/>
        <p:cNvGrpSpPr/>
        <p:nvPr/>
      </p:nvGrpSpPr>
      <p:grpSpPr>
        <a:xfrm>
          <a:off x="0" y="0"/>
          <a:ext cx="0" cy="0"/>
          <a:chOff x="0" y="0"/>
          <a:chExt cx="0" cy="0"/>
        </a:xfrm>
      </p:grpSpPr>
      <p:pic>
        <p:nvPicPr>
          <p:cNvPr id="93" name="Google Shape;93;p4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4" name="Google Shape;94;p4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96"/>
        <p:cNvGrpSpPr/>
        <p:nvPr/>
      </p:nvGrpSpPr>
      <p:grpSpPr>
        <a:xfrm>
          <a:off x="0" y="0"/>
          <a:ext cx="0" cy="0"/>
          <a:chOff x="0" y="0"/>
          <a:chExt cx="0" cy="0"/>
        </a:xfrm>
      </p:grpSpPr>
      <p:pic>
        <p:nvPicPr>
          <p:cNvPr id="97" name="Google Shape;97;p4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43"/>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0" name="Google Shape;100;p43"/>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1"/>
        <p:cNvGrpSpPr/>
        <p:nvPr/>
      </p:nvGrpSpPr>
      <p:grpSpPr>
        <a:xfrm>
          <a:off x="0" y="0"/>
          <a:ext cx="0" cy="0"/>
          <a:chOff x="0" y="0"/>
          <a:chExt cx="0" cy="0"/>
        </a:xfrm>
      </p:grpSpPr>
      <p:sp>
        <p:nvSpPr>
          <p:cNvPr id="102" name="Google Shape;102;p44"/>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4"/>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4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44"/>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08"/>
        <p:cNvGrpSpPr/>
        <p:nvPr/>
      </p:nvGrpSpPr>
      <p:grpSpPr>
        <a:xfrm>
          <a:off x="0" y="0"/>
          <a:ext cx="0" cy="0"/>
          <a:chOff x="0" y="0"/>
          <a:chExt cx="0" cy="0"/>
        </a:xfrm>
      </p:grpSpPr>
      <p:sp>
        <p:nvSpPr>
          <p:cNvPr id="109" name="Google Shape;109;p4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45"/>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45"/>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45"/>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5"/>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8"/>
        <p:cNvGrpSpPr/>
        <p:nvPr/>
      </p:nvGrpSpPr>
      <p:grpSpPr>
        <a:xfrm>
          <a:off x="0" y="0"/>
          <a:ext cx="0" cy="0"/>
          <a:chOff x="0" y="0"/>
          <a:chExt cx="0" cy="0"/>
        </a:xfrm>
      </p:grpSpPr>
      <p:pic>
        <p:nvPicPr>
          <p:cNvPr id="119" name="Google Shape;119;p4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4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23"/>
        <p:cNvGrpSpPr/>
        <p:nvPr/>
      </p:nvGrpSpPr>
      <p:grpSpPr>
        <a:xfrm>
          <a:off x="0" y="0"/>
          <a:ext cx="0" cy="0"/>
          <a:chOff x="0" y="0"/>
          <a:chExt cx="0" cy="0"/>
        </a:xfrm>
      </p:grpSpPr>
      <p:pic>
        <p:nvPicPr>
          <p:cNvPr id="124" name="Google Shape;124;p4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 name="Google Shape;125;p4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26"/>
        <p:cNvGrpSpPr/>
        <p:nvPr/>
      </p:nvGrpSpPr>
      <p:grpSpPr>
        <a:xfrm>
          <a:off x="0" y="0"/>
          <a:ext cx="0" cy="0"/>
          <a:chOff x="0" y="0"/>
          <a:chExt cx="0" cy="0"/>
        </a:xfrm>
      </p:grpSpPr>
      <p:pic>
        <p:nvPicPr>
          <p:cNvPr id="127" name="Google Shape;127;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8" name="Google Shape;128;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4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30" name="Google Shape;130;p4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32" name="Google Shape;132;p48"/>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25" name="Google Shape;25;p29"/>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9"/>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9"/>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33"/>
        <p:cNvGrpSpPr/>
        <p:nvPr/>
      </p:nvGrpSpPr>
      <p:grpSpPr>
        <a:xfrm>
          <a:off x="0" y="0"/>
          <a:ext cx="0" cy="0"/>
          <a:chOff x="0" y="0"/>
          <a:chExt cx="0" cy="0"/>
        </a:xfrm>
      </p:grpSpPr>
      <p:pic>
        <p:nvPicPr>
          <p:cNvPr id="134" name="Google Shape;134;p4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4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2"/>
        <p:cNvGrpSpPr/>
        <p:nvPr/>
      </p:nvGrpSpPr>
      <p:grpSpPr>
        <a:xfrm>
          <a:off x="0" y="0"/>
          <a:ext cx="0" cy="0"/>
          <a:chOff x="0" y="0"/>
          <a:chExt cx="0" cy="0"/>
        </a:xfrm>
      </p:grpSpPr>
      <p:sp>
        <p:nvSpPr>
          <p:cNvPr id="143" name="Google Shape;143;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44" name="Google Shape;144;p32"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5" name="Google Shape;145;p32"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6"/>
        <p:cNvGrpSpPr/>
        <p:nvPr/>
      </p:nvGrpSpPr>
      <p:grpSpPr>
        <a:xfrm>
          <a:off x="0" y="0"/>
          <a:ext cx="0" cy="0"/>
          <a:chOff x="0" y="0"/>
          <a:chExt cx="0" cy="0"/>
        </a:xfrm>
      </p:grpSpPr>
      <p:pic>
        <p:nvPicPr>
          <p:cNvPr id="147" name="Google Shape;147;p5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8" name="Google Shape;148;p50"/>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50"/>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0" name="Google Shape;150;p50"/>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 name="Google Shape;151;p5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2"/>
        <p:cNvGrpSpPr/>
        <p:nvPr/>
      </p:nvGrpSpPr>
      <p:grpSpPr>
        <a:xfrm>
          <a:off x="0" y="0"/>
          <a:ext cx="0" cy="0"/>
          <a:chOff x="0" y="0"/>
          <a:chExt cx="0" cy="0"/>
        </a:xfrm>
      </p:grpSpPr>
      <p:sp>
        <p:nvSpPr>
          <p:cNvPr id="153" name="Google Shape;153;p5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5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156" name="Google Shape;156;p5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51"/>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1"/>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59"/>
        <p:cNvGrpSpPr/>
        <p:nvPr/>
      </p:nvGrpSpPr>
      <p:grpSpPr>
        <a:xfrm>
          <a:off x="0" y="0"/>
          <a:ext cx="0" cy="0"/>
          <a:chOff x="0" y="0"/>
          <a:chExt cx="0" cy="0"/>
        </a:xfrm>
      </p:grpSpPr>
      <p:pic>
        <p:nvPicPr>
          <p:cNvPr id="160" name="Google Shape;160;p5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1" name="Google Shape;161;p5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5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63" name="Google Shape;163;p5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164"/>
        <p:cNvGrpSpPr/>
        <p:nvPr/>
      </p:nvGrpSpPr>
      <p:grpSpPr>
        <a:xfrm>
          <a:off x="0" y="0"/>
          <a:ext cx="0" cy="0"/>
          <a:chOff x="0" y="0"/>
          <a:chExt cx="0" cy="0"/>
        </a:xfrm>
      </p:grpSpPr>
      <p:pic>
        <p:nvPicPr>
          <p:cNvPr id="165" name="Google Shape;165;p5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6" name="Google Shape;166;p53"/>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5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53"/>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p5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0"/>
        <p:cNvGrpSpPr/>
        <p:nvPr/>
      </p:nvGrpSpPr>
      <p:grpSpPr>
        <a:xfrm>
          <a:off x="0" y="0"/>
          <a:ext cx="0" cy="0"/>
          <a:chOff x="0" y="0"/>
          <a:chExt cx="0" cy="0"/>
        </a:xfrm>
      </p:grpSpPr>
      <p:sp>
        <p:nvSpPr>
          <p:cNvPr id="171" name="Google Shape;171;p54"/>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4"/>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74" name="Google Shape;174;p5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54"/>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7"/>
        <p:cNvGrpSpPr/>
        <p:nvPr/>
      </p:nvGrpSpPr>
      <p:grpSpPr>
        <a:xfrm>
          <a:off x="0" y="0"/>
          <a:ext cx="0" cy="0"/>
          <a:chOff x="0" y="0"/>
          <a:chExt cx="0" cy="0"/>
        </a:xfrm>
      </p:grpSpPr>
      <p:sp>
        <p:nvSpPr>
          <p:cNvPr id="178" name="Google Shape;178;p5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5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 name="Google Shape;180;p55"/>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2" name="Google Shape;182;p55"/>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84" name="Google Shape;184;p55"/>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5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55"/>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7"/>
        <p:cNvGrpSpPr/>
        <p:nvPr/>
      </p:nvGrpSpPr>
      <p:grpSpPr>
        <a:xfrm>
          <a:off x="0" y="0"/>
          <a:ext cx="0" cy="0"/>
          <a:chOff x="0" y="0"/>
          <a:chExt cx="0" cy="0"/>
        </a:xfrm>
      </p:grpSpPr>
      <p:pic>
        <p:nvPicPr>
          <p:cNvPr id="188" name="Google Shape;188;p5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9" name="Google Shape;189;p5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5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91" name="Google Shape;191;p5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2" name="Google Shape;192;p5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93"/>
        <p:cNvGrpSpPr/>
        <p:nvPr/>
      </p:nvGrpSpPr>
      <p:grpSpPr>
        <a:xfrm>
          <a:off x="0" y="0"/>
          <a:ext cx="0" cy="0"/>
          <a:chOff x="0" y="0"/>
          <a:chExt cx="0" cy="0"/>
        </a:xfrm>
      </p:grpSpPr>
      <p:pic>
        <p:nvPicPr>
          <p:cNvPr id="194" name="Google Shape;194;p5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5" name="Google Shape;195;p5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96" name="Google Shape;196;p5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
        <p:cNvGrpSpPr/>
        <p:nvPr/>
      </p:nvGrpSpPr>
      <p:grpSpPr>
        <a:xfrm>
          <a:off x="0" y="0"/>
          <a:ext cx="0" cy="0"/>
          <a:chOff x="0" y="0"/>
          <a:chExt cx="0" cy="0"/>
        </a:xfrm>
      </p:grpSpPr>
      <p:pic>
        <p:nvPicPr>
          <p:cNvPr id="29" name="Google Shape;29;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3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30"/>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97"/>
        <p:cNvGrpSpPr/>
        <p:nvPr/>
      </p:nvGrpSpPr>
      <p:grpSpPr>
        <a:xfrm>
          <a:off x="0" y="0"/>
          <a:ext cx="0" cy="0"/>
          <a:chOff x="0" y="0"/>
          <a:chExt cx="0" cy="0"/>
        </a:xfrm>
      </p:grpSpPr>
      <p:pic>
        <p:nvPicPr>
          <p:cNvPr id="198" name="Google Shape;198;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99" name="Google Shape;199;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0" name="Google Shape;200;p5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01" name="Google Shape;201;p5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203" name="Google Shape;203;p58"/>
          <p:cNvSpPr>
            <a:spLocks noGrp="1"/>
          </p:cNvSpPr>
          <p:nvPr>
            <p:ph type="pic" idx="3"/>
          </p:nvPr>
        </p:nvSpPr>
        <p:spPr>
          <a:xfrm>
            <a:off x="9899650" y="2865438"/>
            <a:ext cx="931863" cy="820737"/>
          </a:xfrm>
          <a:prstGeom prst="rect">
            <a:avLst/>
          </a:prstGeom>
          <a:noFill/>
          <a:ln>
            <a:noFill/>
          </a:ln>
        </p:spPr>
      </p:sp>
      <p:pic>
        <p:nvPicPr>
          <p:cNvPr id="204" name="Google Shape;204;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05" name="Google Shape;205;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6" name="Google Shape;206;p5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07"/>
        <p:cNvGrpSpPr/>
        <p:nvPr/>
      </p:nvGrpSpPr>
      <p:grpSpPr>
        <a:xfrm>
          <a:off x="0" y="0"/>
          <a:ext cx="0" cy="0"/>
          <a:chOff x="0" y="0"/>
          <a:chExt cx="0" cy="0"/>
        </a:xfrm>
      </p:grpSpPr>
      <p:pic>
        <p:nvPicPr>
          <p:cNvPr id="208" name="Google Shape;208;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9" name="Google Shape;209;p5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0" name="Google Shape;210;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11"/>
        <p:cNvGrpSpPr/>
        <p:nvPr/>
      </p:nvGrpSpPr>
      <p:grpSpPr>
        <a:xfrm>
          <a:off x="0" y="0"/>
          <a:ext cx="0" cy="0"/>
          <a:chOff x="0" y="0"/>
          <a:chExt cx="0" cy="0"/>
        </a:xfrm>
      </p:grpSpPr>
      <p:pic>
        <p:nvPicPr>
          <p:cNvPr id="212" name="Google Shape;212;p6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3" name="Google Shape;213;p60"/>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60"/>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5" name="Google Shape;215;p60"/>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6"/>
        <p:cNvGrpSpPr/>
        <p:nvPr/>
      </p:nvGrpSpPr>
      <p:grpSpPr>
        <a:xfrm>
          <a:off x="0" y="0"/>
          <a:ext cx="0" cy="0"/>
          <a:chOff x="0" y="0"/>
          <a:chExt cx="0" cy="0"/>
        </a:xfrm>
      </p:grpSpPr>
      <p:sp>
        <p:nvSpPr>
          <p:cNvPr id="217" name="Google Shape;217;p6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6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6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220" name="Google Shape;220;p6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61"/>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61"/>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223"/>
        <p:cNvGrpSpPr/>
        <p:nvPr/>
      </p:nvGrpSpPr>
      <p:grpSpPr>
        <a:xfrm>
          <a:off x="0" y="0"/>
          <a:ext cx="0" cy="0"/>
          <a:chOff x="0" y="0"/>
          <a:chExt cx="0" cy="0"/>
        </a:xfrm>
      </p:grpSpPr>
      <p:pic>
        <p:nvPicPr>
          <p:cNvPr id="224" name="Google Shape;224;p6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5" name="Google Shape;225;p6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6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227"/>
        <p:cNvGrpSpPr/>
        <p:nvPr/>
      </p:nvGrpSpPr>
      <p:grpSpPr>
        <a:xfrm>
          <a:off x="0" y="0"/>
          <a:ext cx="0" cy="0"/>
          <a:chOff x="0" y="0"/>
          <a:chExt cx="0" cy="0"/>
        </a:xfrm>
      </p:grpSpPr>
      <p:pic>
        <p:nvPicPr>
          <p:cNvPr id="228" name="Google Shape;228;p6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9" name="Google Shape;229;p63"/>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6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31" name="Google Shape;231;p63"/>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32"/>
        <p:cNvGrpSpPr/>
        <p:nvPr/>
      </p:nvGrpSpPr>
      <p:grpSpPr>
        <a:xfrm>
          <a:off x="0" y="0"/>
          <a:ext cx="0" cy="0"/>
          <a:chOff x="0" y="0"/>
          <a:chExt cx="0" cy="0"/>
        </a:xfrm>
      </p:grpSpPr>
      <p:sp>
        <p:nvSpPr>
          <p:cNvPr id="233" name="Google Shape;233;p64"/>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64"/>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6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36" name="Google Shape;236;p6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64"/>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6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39"/>
        <p:cNvGrpSpPr/>
        <p:nvPr/>
      </p:nvGrpSpPr>
      <p:grpSpPr>
        <a:xfrm>
          <a:off x="0" y="0"/>
          <a:ext cx="0" cy="0"/>
          <a:chOff x="0" y="0"/>
          <a:chExt cx="0" cy="0"/>
        </a:xfrm>
      </p:grpSpPr>
      <p:sp>
        <p:nvSpPr>
          <p:cNvPr id="240" name="Google Shape;240;p6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6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2" name="Google Shape;242;p65"/>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6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4" name="Google Shape;244;p65"/>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6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46" name="Google Shape;246;p65"/>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6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65"/>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9"/>
        <p:cNvGrpSpPr/>
        <p:nvPr/>
      </p:nvGrpSpPr>
      <p:grpSpPr>
        <a:xfrm>
          <a:off x="0" y="0"/>
          <a:ext cx="0" cy="0"/>
          <a:chOff x="0" y="0"/>
          <a:chExt cx="0" cy="0"/>
        </a:xfrm>
      </p:grpSpPr>
      <p:pic>
        <p:nvPicPr>
          <p:cNvPr id="250" name="Google Shape;250;p6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1" name="Google Shape;251;p6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6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53" name="Google Shape;253;p6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54"/>
        <p:cNvGrpSpPr/>
        <p:nvPr/>
      </p:nvGrpSpPr>
      <p:grpSpPr>
        <a:xfrm>
          <a:off x="0" y="0"/>
          <a:ext cx="0" cy="0"/>
          <a:chOff x="0" y="0"/>
          <a:chExt cx="0" cy="0"/>
        </a:xfrm>
      </p:grpSpPr>
      <p:pic>
        <p:nvPicPr>
          <p:cNvPr id="255" name="Google Shape;255;p6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6" name="Google Shape;256;p6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34"/>
        <p:cNvGrpSpPr/>
        <p:nvPr/>
      </p:nvGrpSpPr>
      <p:grpSpPr>
        <a:xfrm>
          <a:off x="0" y="0"/>
          <a:ext cx="0" cy="0"/>
          <a:chOff x="0" y="0"/>
          <a:chExt cx="0" cy="0"/>
        </a:xfrm>
      </p:grpSpPr>
      <p:pic>
        <p:nvPicPr>
          <p:cNvPr id="35" name="Google Shape;35;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3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8" name="Google Shape;38;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257"/>
        <p:cNvGrpSpPr/>
        <p:nvPr/>
      </p:nvGrpSpPr>
      <p:grpSpPr>
        <a:xfrm>
          <a:off x="0" y="0"/>
          <a:ext cx="0" cy="0"/>
          <a:chOff x="0" y="0"/>
          <a:chExt cx="0" cy="0"/>
        </a:xfrm>
      </p:grpSpPr>
      <p:pic>
        <p:nvPicPr>
          <p:cNvPr id="258" name="Google Shape;258;p6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9" name="Google Shape;259;p6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0" name="Google Shape;260;p6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61" name="Google Shape;261;p6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6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263" name="Google Shape;263;p68"/>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264"/>
        <p:cNvGrpSpPr/>
        <p:nvPr/>
      </p:nvGrpSpPr>
      <p:grpSpPr>
        <a:xfrm>
          <a:off x="0" y="0"/>
          <a:ext cx="0" cy="0"/>
          <a:chOff x="0" y="0"/>
          <a:chExt cx="0" cy="0"/>
        </a:xfrm>
      </p:grpSpPr>
      <p:pic>
        <p:nvPicPr>
          <p:cNvPr id="265" name="Google Shape;265;p6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6" name="Google Shape;266;p6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39"/>
        <p:cNvGrpSpPr/>
        <p:nvPr/>
      </p:nvGrpSpPr>
      <p:grpSpPr>
        <a:xfrm>
          <a:off x="0" y="0"/>
          <a:ext cx="0" cy="0"/>
          <a:chOff x="0" y="0"/>
          <a:chExt cx="0" cy="0"/>
        </a:xfrm>
      </p:grpSpPr>
      <p:pic>
        <p:nvPicPr>
          <p:cNvPr id="40" name="Google Shape;40;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 name="Google Shape;41;p34"/>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34"/>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5"/>
        <p:cNvGrpSpPr/>
        <p:nvPr/>
      </p:nvGrpSpPr>
      <p:grpSpPr>
        <a:xfrm>
          <a:off x="0" y="0"/>
          <a:ext cx="0" cy="0"/>
          <a:chOff x="0" y="0"/>
          <a:chExt cx="0" cy="0"/>
        </a:xfrm>
      </p:grpSpPr>
      <p:sp>
        <p:nvSpPr>
          <p:cNvPr id="46" name="Google Shape;46;p35"/>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5"/>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9" name="Google Shape;49;p35"/>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5"/>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6"/>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36"/>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6"/>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36"/>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36"/>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6"/>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6"/>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2"/>
        <p:cNvGrpSpPr/>
        <p:nvPr/>
      </p:nvGrpSpPr>
      <p:grpSpPr>
        <a:xfrm>
          <a:off x="0" y="0"/>
          <a:ext cx="0" cy="0"/>
          <a:chOff x="0" y="0"/>
          <a:chExt cx="0" cy="0"/>
        </a:xfrm>
      </p:grpSpPr>
      <p:pic>
        <p:nvPicPr>
          <p:cNvPr id="63" name="Google Shape;63;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65" name="Google Shape;65;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6"/>
        <p:cNvGrpSpPr/>
        <p:nvPr/>
      </p:nvGrpSpPr>
      <p:grpSpPr>
        <a:xfrm>
          <a:off x="0" y="0"/>
          <a:ext cx="0" cy="0"/>
          <a:chOff x="0" y="0"/>
          <a:chExt cx="0" cy="0"/>
        </a:xfrm>
      </p:grpSpPr>
      <p:pic>
        <p:nvPicPr>
          <p:cNvPr id="67" name="Google Shape;67;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8" name="Google Shape;68;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9" name="Google Shape;69;p3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70" name="Google Shape;70;p3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72" name="Google Shape;72;p38"/>
          <p:cNvSpPr>
            <a:spLocks noGrp="1"/>
          </p:cNvSpPr>
          <p:nvPr>
            <p:ph type="pic" idx="3"/>
          </p:nvPr>
        </p:nvSpPr>
        <p:spPr>
          <a:xfrm>
            <a:off x="9899650" y="2865438"/>
            <a:ext cx="931863" cy="820737"/>
          </a:xfrm>
          <a:prstGeom prst="rect">
            <a:avLst/>
          </a:prstGeom>
          <a:noFill/>
          <a:ln>
            <a:noFill/>
          </a:ln>
        </p:spPr>
      </p:sp>
      <p:pic>
        <p:nvPicPr>
          <p:cNvPr id="73" name="Google Shape;73;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4" name="Google Shape;74;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3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descr="Graphical user interface, text&#10;&#10;Description automatically generated"/>
          <p:cNvPicPr preferRelativeResize="0"/>
          <p:nvPr/>
        </p:nvPicPr>
        <p:blipFill rotWithShape="1">
          <a:blip r:embed="rId22">
            <a:alphaModFix/>
          </a:blip>
          <a:srcRect/>
          <a:stretch/>
        </p:blipFill>
        <p:spPr>
          <a:xfrm>
            <a:off x="0" y="0"/>
            <a:ext cx="12192000" cy="6858000"/>
          </a:xfrm>
          <a:prstGeom prst="rect">
            <a:avLst/>
          </a:prstGeom>
          <a:noFill/>
          <a:ln>
            <a:noFill/>
          </a:ln>
        </p:spPr>
      </p:pic>
      <p:sp>
        <p:nvSpPr>
          <p:cNvPr id="11" name="Google Shape;11;p27"/>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pic>
        <p:nvPicPr>
          <p:cNvPr id="14" name="Google Shape;14;p27" descr="Graphical user interface, text&#10;&#10;Description automatically generated"/>
          <p:cNvPicPr preferRelativeResize="0"/>
          <p:nvPr/>
        </p:nvPicPr>
        <p:blipFill rotWithShape="1">
          <a:blip r:embed="rId22">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137" name="Google Shape;137;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
        <p:nvSpPr>
          <p:cNvPr id="138" name="Google Shape;138;p31"/>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31"/>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pic>
        <p:nvPicPr>
          <p:cNvPr id="141" name="Google Shape;141;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4.0/deed.en" TargetMode="External"/><Relationship Id="rId3" Type="http://schemas.openxmlformats.org/officeDocument/2006/relationships/image" Target="../media/image19.png"/><Relationship Id="rId7" Type="http://schemas.openxmlformats.org/officeDocument/2006/relationships/hyperlink" Target="https://upload.wikimedia.org/wikipedia/commons/e/e7/World_PVOUT_Solar-resource-map_GlobalSolarAtlas_World-Bank-Esmap-Solargis.p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publicdomain/zero/1.0/deed.en" TargetMode="External"/><Relationship Id="rId5" Type="http://schemas.openxmlformats.org/officeDocument/2006/relationships/hyperlink" Target="https://commons.wikimedia.org/wiki/File:Barstow_solar_array_output.png"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Wind_Power_Generation.jp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search.creativecommons.org/photos/a183d1a1-fe03-4ba3-9890-cbf1c1608a44" TargetMode="External"/><Relationship Id="rId3" Type="http://schemas.openxmlformats.org/officeDocument/2006/relationships/image" Target="../media/image22.jpg"/><Relationship Id="rId7" Type="http://schemas.openxmlformats.org/officeDocument/2006/relationships/hyperlink" Target="https://search.creativecommons.org/photos/3f5bfb1c-f219-4c23-b2fd-aff71370e87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hyperlink" Target="https://creativecommons.org/licenses/by-sa/4.0/" TargetMode="External"/><Relationship Id="rId5" Type="http://schemas.openxmlformats.org/officeDocument/2006/relationships/image" Target="../media/image24.jpg"/><Relationship Id="rId10" Type="http://schemas.openxmlformats.org/officeDocument/2006/relationships/hyperlink" Target="https://search.creativecommons.org/photos/52dabc65-1033-41ee-842e-8b6a5f92d2ae" TargetMode="External"/><Relationship Id="rId4" Type="http://schemas.openxmlformats.org/officeDocument/2006/relationships/image" Target="../media/image23.jpg"/><Relationship Id="rId9" Type="http://schemas.openxmlformats.org/officeDocument/2006/relationships/hyperlink" Target="https://search.creativecommons.org/photos/c7716bb5-be78-4036-a00f-389a0735ce2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Seasonal_Demand_and_Resource_Mismatch.jp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doi.org/10.1016/j.energy.2016.08.068"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search.creativecommons.org/photos/7ff50832-22df-4d71-bfbf-1e6c3250ae85"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hyperlink" Target="https://creativecommons.org/licenses/by/3.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creativecommons.org/publicdomain/zero/1.0/" TargetMode="External"/><Relationship Id="rId5" Type="http://schemas.openxmlformats.org/officeDocument/2006/relationships/image" Target="../media/image11.png"/><Relationship Id="rId10" Type="http://schemas.openxmlformats.org/officeDocument/2006/relationships/hyperlink" Target="https://search.creativecommons.org/photos/ebec30c6-a727-49c9-9809-7c0a3113fb16" TargetMode="External"/><Relationship Id="rId4" Type="http://schemas.openxmlformats.org/officeDocument/2006/relationships/image" Target="../media/image10.png"/><Relationship Id="rId9" Type="http://schemas.openxmlformats.org/officeDocument/2006/relationships/hyperlink" Target="https://search.creativecommons.org/photos/0fb6ee3c-fc83-41cb-9287-206de0b0628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Load_profiles.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Load_profiles.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
          <p:cNvSpPr txBox="1">
            <a:spLocks noGrp="1"/>
          </p:cNvSpPr>
          <p:nvPr>
            <p:ph type="ctrTitle"/>
          </p:nvPr>
        </p:nvSpPr>
        <p:spPr>
          <a:xfrm>
            <a:off x="651349" y="4301325"/>
            <a:ext cx="7091100" cy="1948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Open Sans ExtraBold"/>
              <a:buNone/>
            </a:pPr>
            <a:r>
              <a:rPr lang="en-GB">
                <a:solidFill>
                  <a:schemeClr val="lt1"/>
                </a:solidFill>
              </a:rPr>
              <a:t>LECTURE 5</a:t>
            </a:r>
            <a:br>
              <a:rPr lang="en-GB"/>
            </a:br>
            <a:r>
              <a:rPr lang="en-GB"/>
              <a:t>LE TEMPS DANS LES MODÈLES DE SYSTÈMES ÉNERGÉTIQUES</a:t>
            </a:r>
            <a:endParaRPr/>
          </a:p>
        </p:txBody>
      </p:sp>
      <p:sp>
        <p:nvSpPr>
          <p:cNvPr id="272" name="Google Shape;272;p1"/>
          <p:cNvSpPr txBox="1">
            <a:spLocks noGrp="1"/>
          </p:cNvSpPr>
          <p:nvPr>
            <p:ph type="subTitle" idx="1"/>
          </p:nvPr>
        </p:nvSpPr>
        <p:spPr>
          <a:xfrm>
            <a:off x="688931" y="3634169"/>
            <a:ext cx="2846100" cy="4272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ct val="100000"/>
              <a:buFont typeface="Open Sans ExtraBold"/>
              <a:buNone/>
            </a:pPr>
            <a:r>
              <a:rPr lang="en-GB"/>
              <a:t>Introduction aux CLEW</a:t>
            </a:r>
            <a:endParaRPr/>
          </a:p>
        </p:txBody>
      </p:sp>
      <p:sp>
        <p:nvSpPr>
          <p:cNvPr id="273" name="Google Shape;273;p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600"/>
              <a:buFont typeface="Open Sans SemiBold"/>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Approvisionnement en fonction du temps</a:t>
            </a:r>
            <a:endParaRPr/>
          </a:p>
        </p:txBody>
      </p:sp>
      <p:sp>
        <p:nvSpPr>
          <p:cNvPr id="369" name="Google Shape;369;p1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370" name="Google Shape;370;p10"/>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Exemple : solaire photovoltaïque</a:t>
            </a:r>
            <a:endParaRPr/>
          </a:p>
        </p:txBody>
      </p:sp>
      <p:pic>
        <p:nvPicPr>
          <p:cNvPr id="371" name="Google Shape;371;p10" descr="Map&#10;&#10;Description automatically generated"/>
          <p:cNvPicPr preferRelativeResize="0"/>
          <p:nvPr/>
        </p:nvPicPr>
        <p:blipFill rotWithShape="1">
          <a:blip r:embed="rId3">
            <a:alphaModFix/>
          </a:blip>
          <a:srcRect/>
          <a:stretch/>
        </p:blipFill>
        <p:spPr>
          <a:xfrm>
            <a:off x="5392455" y="2847748"/>
            <a:ext cx="4929303" cy="2925938"/>
          </a:xfrm>
          <a:prstGeom prst="rect">
            <a:avLst/>
          </a:prstGeom>
          <a:noFill/>
          <a:ln>
            <a:noFill/>
          </a:ln>
        </p:spPr>
      </p:pic>
      <p:pic>
        <p:nvPicPr>
          <p:cNvPr id="372" name="Google Shape;372;p10" descr="Chart, line chart&#10;&#10;Description automatically generated"/>
          <p:cNvPicPr preferRelativeResize="0"/>
          <p:nvPr/>
        </p:nvPicPr>
        <p:blipFill rotWithShape="1">
          <a:blip r:embed="rId4">
            <a:alphaModFix/>
          </a:blip>
          <a:srcRect/>
          <a:stretch/>
        </p:blipFill>
        <p:spPr>
          <a:xfrm>
            <a:off x="663575" y="3362901"/>
            <a:ext cx="4510823" cy="1953997"/>
          </a:xfrm>
          <a:prstGeom prst="rect">
            <a:avLst/>
          </a:prstGeom>
          <a:noFill/>
          <a:ln>
            <a:noFill/>
          </a:ln>
        </p:spPr>
      </p:pic>
      <p:sp>
        <p:nvSpPr>
          <p:cNvPr id="373" name="Google Shape;373;p10"/>
          <p:cNvSpPr txBox="1">
            <a:spLocks noGrp="1"/>
          </p:cNvSpPr>
          <p:nvPr>
            <p:ph type="body" idx="4"/>
          </p:nvPr>
        </p:nvSpPr>
        <p:spPr>
          <a:xfrm>
            <a:off x="663575" y="6086167"/>
            <a:ext cx="6140348" cy="3248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Delphi234, </a:t>
            </a:r>
            <a:r>
              <a:rPr lang="en-GB" u="sng">
                <a:solidFill>
                  <a:schemeClr val="hlink"/>
                </a:solidFill>
                <a:hlinkClick r:id="rId5"/>
              </a:rPr>
              <a:t>photo</a:t>
            </a:r>
            <a:r>
              <a:rPr lang="en-GB"/>
              <a:t>, sous licence </a:t>
            </a:r>
            <a:r>
              <a:rPr lang="en-GB" u="sng">
                <a:solidFill>
                  <a:schemeClr val="hlink"/>
                </a:solidFill>
                <a:hlinkClick r:id="rId6"/>
              </a:rPr>
              <a:t>CC 0 1.0</a:t>
            </a:r>
            <a:r>
              <a:rPr lang="en-GB"/>
              <a:t>, Solargis, </a:t>
            </a:r>
            <a:r>
              <a:rPr lang="en-GB" u="sng">
                <a:solidFill>
                  <a:schemeClr val="hlink"/>
                </a:solidFill>
                <a:hlinkClick r:id="rId7"/>
              </a:rPr>
              <a:t>photo</a:t>
            </a:r>
            <a:r>
              <a:rPr lang="en-GB"/>
              <a:t>, sous licence </a:t>
            </a:r>
            <a:r>
              <a:rPr lang="en-GB" u="sng">
                <a:solidFill>
                  <a:schemeClr val="hlink"/>
                </a:solidFill>
                <a:hlinkClick r:id="rId8"/>
              </a:rPr>
              <a:t>CC BY 4.0</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Approvisionnement en fonction du temps</a:t>
            </a:r>
            <a:endParaRPr/>
          </a:p>
        </p:txBody>
      </p:sp>
      <p:sp>
        <p:nvSpPr>
          <p:cNvPr id="380" name="Google Shape;380;p1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381" name="Google Shape;381;p11"/>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Exemple: le vent</a:t>
            </a:r>
            <a:endParaRPr/>
          </a:p>
        </p:txBody>
      </p:sp>
      <p:pic>
        <p:nvPicPr>
          <p:cNvPr id="382" name="Google Shape;382;p11" descr="Chart&#10;&#10;Description automatically generated"/>
          <p:cNvPicPr preferRelativeResize="0"/>
          <p:nvPr/>
        </p:nvPicPr>
        <p:blipFill rotWithShape="1">
          <a:blip r:embed="rId3">
            <a:alphaModFix/>
          </a:blip>
          <a:srcRect/>
          <a:stretch/>
        </p:blipFill>
        <p:spPr>
          <a:xfrm>
            <a:off x="1725190" y="2555719"/>
            <a:ext cx="7878416" cy="3274390"/>
          </a:xfrm>
          <a:prstGeom prst="rect">
            <a:avLst/>
          </a:prstGeom>
          <a:noFill/>
          <a:ln>
            <a:noFill/>
          </a:ln>
        </p:spPr>
      </p:pic>
      <p:sp>
        <p:nvSpPr>
          <p:cNvPr id="383" name="Google Shape;383;p11"/>
          <p:cNvSpPr txBox="1">
            <a:spLocks noGrp="1"/>
          </p:cNvSpPr>
          <p:nvPr>
            <p:ph type="body" idx="4"/>
          </p:nvPr>
        </p:nvSpPr>
        <p:spPr>
          <a:xfrm>
            <a:off x="663575" y="6084515"/>
            <a:ext cx="5181599" cy="31669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Roberto Heredia, </a:t>
            </a:r>
            <a:r>
              <a:rPr lang="en-GB" u="sng">
                <a:solidFill>
                  <a:schemeClr val="hlink"/>
                </a:solidFill>
                <a:hlinkClick r:id="rId4"/>
              </a:rPr>
              <a:t>image</a:t>
            </a:r>
            <a:r>
              <a:rPr lang="en-GB"/>
              <a:t>, sous licence </a:t>
            </a:r>
            <a:r>
              <a:rPr lang="en-GB" u="sng">
                <a:solidFill>
                  <a:schemeClr val="hlink"/>
                </a:solidFill>
                <a:hlinkClick r:id="rId5"/>
              </a:rPr>
              <a:t>CC BY 4.0</a:t>
            </a:r>
            <a:endParaRPr/>
          </a:p>
        </p:txBody>
      </p:sp>
      <p:sp>
        <p:nvSpPr>
          <p:cNvPr id="384" name="Google Shape;384;p11"/>
          <p:cNvSpPr txBox="1">
            <a:spLocks noGrp="1"/>
          </p:cNvSpPr>
          <p:nvPr>
            <p:ph type="body" idx="4294967295"/>
          </p:nvPr>
        </p:nvSpPr>
        <p:spPr>
          <a:xfrm>
            <a:off x="7531511" y="5750351"/>
            <a:ext cx="4196580" cy="641022"/>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dk1"/>
              </a:buClr>
              <a:buSzPts val="1400"/>
              <a:buFont typeface="Open Sans"/>
              <a:buNone/>
            </a:pPr>
            <a:r>
              <a:rPr lang="en-GB" sz="1400" b="0" i="1">
                <a:latin typeface="Open Sans"/>
                <a:ea typeface="Open Sans"/>
                <a:cs typeface="Open Sans"/>
                <a:sym typeface="Open Sans"/>
              </a:rPr>
              <a:t>Référence : Staffell, I., Pfenninger, S., Using bias-corrected reanalysis to simulate current and future wind power output, Energy, 2016, pp. 1224-1239.   </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Approvisionnement en fonction du temps</a:t>
            </a:r>
            <a:endParaRPr/>
          </a:p>
        </p:txBody>
      </p:sp>
      <p:sp>
        <p:nvSpPr>
          <p:cNvPr id="391" name="Google Shape;391;p1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392" name="Google Shape;392;p12"/>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Agrégation au niveau du système</a:t>
            </a:r>
            <a:endParaRPr/>
          </a:p>
        </p:txBody>
      </p:sp>
      <p:pic>
        <p:nvPicPr>
          <p:cNvPr id="393" name="Google Shape;393;p12"/>
          <p:cNvPicPr preferRelativeResize="0"/>
          <p:nvPr/>
        </p:nvPicPr>
        <p:blipFill rotWithShape="1">
          <a:blip r:embed="rId3">
            <a:alphaModFix/>
          </a:blip>
          <a:srcRect/>
          <a:stretch/>
        </p:blipFill>
        <p:spPr>
          <a:xfrm>
            <a:off x="2962403" y="2663619"/>
            <a:ext cx="2672659" cy="1595865"/>
          </a:xfrm>
          <a:prstGeom prst="rect">
            <a:avLst/>
          </a:prstGeom>
          <a:noFill/>
          <a:ln>
            <a:noFill/>
          </a:ln>
        </p:spPr>
      </p:pic>
      <p:pic>
        <p:nvPicPr>
          <p:cNvPr id="394" name="Google Shape;394;p12"/>
          <p:cNvPicPr preferRelativeResize="0"/>
          <p:nvPr/>
        </p:nvPicPr>
        <p:blipFill rotWithShape="1">
          <a:blip r:embed="rId4">
            <a:alphaModFix/>
          </a:blip>
          <a:srcRect/>
          <a:stretch/>
        </p:blipFill>
        <p:spPr>
          <a:xfrm>
            <a:off x="5712104" y="2670212"/>
            <a:ext cx="2661618" cy="1589272"/>
          </a:xfrm>
          <a:prstGeom prst="rect">
            <a:avLst/>
          </a:prstGeom>
          <a:noFill/>
          <a:ln>
            <a:noFill/>
          </a:ln>
        </p:spPr>
      </p:pic>
      <p:pic>
        <p:nvPicPr>
          <p:cNvPr id="395" name="Google Shape;395;p12"/>
          <p:cNvPicPr preferRelativeResize="0"/>
          <p:nvPr/>
        </p:nvPicPr>
        <p:blipFill rotWithShape="1">
          <a:blip r:embed="rId5">
            <a:alphaModFix/>
          </a:blip>
          <a:srcRect/>
          <a:stretch/>
        </p:blipFill>
        <p:spPr>
          <a:xfrm>
            <a:off x="2967924" y="4304843"/>
            <a:ext cx="2661618" cy="1589272"/>
          </a:xfrm>
          <a:prstGeom prst="rect">
            <a:avLst/>
          </a:prstGeom>
          <a:noFill/>
          <a:ln>
            <a:noFill/>
          </a:ln>
        </p:spPr>
      </p:pic>
      <p:pic>
        <p:nvPicPr>
          <p:cNvPr id="396" name="Google Shape;396;p12"/>
          <p:cNvPicPr preferRelativeResize="0"/>
          <p:nvPr/>
        </p:nvPicPr>
        <p:blipFill rotWithShape="1">
          <a:blip r:embed="rId6">
            <a:alphaModFix/>
          </a:blip>
          <a:srcRect/>
          <a:stretch/>
        </p:blipFill>
        <p:spPr>
          <a:xfrm>
            <a:off x="5712104" y="4304843"/>
            <a:ext cx="2661618" cy="1589272"/>
          </a:xfrm>
          <a:prstGeom prst="rect">
            <a:avLst/>
          </a:prstGeom>
          <a:noFill/>
          <a:ln>
            <a:noFill/>
          </a:ln>
        </p:spPr>
      </p:pic>
      <p:sp>
        <p:nvSpPr>
          <p:cNvPr id="397" name="Google Shape;397;p12"/>
          <p:cNvSpPr txBox="1">
            <a:spLocks noGrp="1"/>
          </p:cNvSpPr>
          <p:nvPr>
            <p:ph type="body" idx="4"/>
          </p:nvPr>
        </p:nvSpPr>
        <p:spPr>
          <a:xfrm>
            <a:off x="663575" y="6064851"/>
            <a:ext cx="5181599" cy="356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Queenwe, </a:t>
            </a:r>
            <a:r>
              <a:rPr lang="en-GB" u="sng">
                <a:solidFill>
                  <a:schemeClr val="hlink"/>
                </a:solidFill>
                <a:hlinkClick r:id="rId7"/>
              </a:rPr>
              <a:t>image</a:t>
            </a:r>
            <a:r>
              <a:rPr lang="en-GB"/>
              <a:t>, </a:t>
            </a:r>
            <a:r>
              <a:rPr lang="en-GB" u="sng">
                <a:solidFill>
                  <a:schemeClr val="hlink"/>
                </a:solidFill>
                <a:hlinkClick r:id="rId8"/>
              </a:rPr>
              <a:t>image</a:t>
            </a:r>
            <a:r>
              <a:rPr lang="en-GB"/>
              <a:t>, </a:t>
            </a:r>
            <a:r>
              <a:rPr lang="en-GB" u="sng">
                <a:solidFill>
                  <a:schemeClr val="hlink"/>
                </a:solidFill>
                <a:hlinkClick r:id="rId9"/>
              </a:rPr>
              <a:t>image</a:t>
            </a:r>
            <a:r>
              <a:rPr lang="en-GB"/>
              <a:t>, </a:t>
            </a:r>
            <a:r>
              <a:rPr lang="en-GB" u="sng">
                <a:solidFill>
                  <a:schemeClr val="hlink"/>
                </a:solidFill>
                <a:hlinkClick r:id="rId10"/>
              </a:rPr>
              <a:t>image, </a:t>
            </a:r>
            <a:r>
              <a:rPr lang="en-GB"/>
              <a:t>sous licence </a:t>
            </a:r>
            <a:r>
              <a:rPr lang="en-GB" u="sng">
                <a:solidFill>
                  <a:schemeClr val="hlink"/>
                </a:solidFill>
                <a:hlinkClick r:id="rId11"/>
              </a:rPr>
              <a:t>CC BY-SA 4.0</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Approvisionnement en fonction du temps</a:t>
            </a:r>
            <a:endParaRPr/>
          </a:p>
        </p:txBody>
      </p:sp>
      <p:sp>
        <p:nvSpPr>
          <p:cNvPr id="404" name="Google Shape;404;p1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405" name="Google Shape;405;p13"/>
          <p:cNvSpPr txBox="1">
            <a:spLocks noGrp="1"/>
          </p:cNvSpPr>
          <p:nvPr>
            <p:ph type="body" idx="2"/>
          </p:nvPr>
        </p:nvSpPr>
        <p:spPr>
          <a:xfrm>
            <a:off x="663575" y="2016025"/>
            <a:ext cx="59688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latin typeface="Open Sans SemiBold"/>
                <a:ea typeface="Open Sans SemiBold"/>
                <a:cs typeface="Open Sans SemiBold"/>
                <a:sym typeface="Open Sans SemiBold"/>
              </a:rPr>
              <a:t>L'adéquation entre l'offre et la demande</a:t>
            </a:r>
            <a:endParaRPr/>
          </a:p>
        </p:txBody>
      </p:sp>
      <p:sp>
        <p:nvSpPr>
          <p:cNvPr id="406" name="Google Shape;406;p13"/>
          <p:cNvSpPr txBox="1"/>
          <p:nvPr/>
        </p:nvSpPr>
        <p:spPr>
          <a:xfrm>
            <a:off x="3632809" y="5512402"/>
            <a:ext cx="471668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Inadéquation saisonnière entre les ressources et la demande</a:t>
            </a:r>
            <a:endParaRPr/>
          </a:p>
        </p:txBody>
      </p:sp>
      <p:pic>
        <p:nvPicPr>
          <p:cNvPr id="407" name="Google Shape;407;p13"/>
          <p:cNvPicPr preferRelativeResize="0"/>
          <p:nvPr/>
        </p:nvPicPr>
        <p:blipFill rotWithShape="1">
          <a:blip r:embed="rId3">
            <a:alphaModFix/>
          </a:blip>
          <a:srcRect/>
          <a:stretch/>
        </p:blipFill>
        <p:spPr>
          <a:xfrm>
            <a:off x="3897713" y="2628133"/>
            <a:ext cx="4127883" cy="2751922"/>
          </a:xfrm>
          <a:prstGeom prst="rect">
            <a:avLst/>
          </a:prstGeom>
          <a:noFill/>
          <a:ln>
            <a:noFill/>
          </a:ln>
        </p:spPr>
      </p:pic>
      <p:sp>
        <p:nvSpPr>
          <p:cNvPr id="408" name="Google Shape;408;p13"/>
          <p:cNvSpPr txBox="1">
            <a:spLocks noGrp="1"/>
          </p:cNvSpPr>
          <p:nvPr>
            <p:ph type="body" idx="4"/>
          </p:nvPr>
        </p:nvSpPr>
        <p:spPr>
          <a:xfrm>
            <a:off x="663575" y="6055019"/>
            <a:ext cx="5181599" cy="356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Roberto Heredia, </a:t>
            </a:r>
            <a:r>
              <a:rPr lang="en-GB" u="sng">
                <a:solidFill>
                  <a:schemeClr val="hlink"/>
                </a:solidFill>
                <a:hlinkClick r:id="rId4"/>
              </a:rPr>
              <a:t>image</a:t>
            </a:r>
            <a:r>
              <a:rPr lang="en-GB"/>
              <a:t>, sous licence </a:t>
            </a:r>
            <a:r>
              <a:rPr lang="en-GB" u="sng">
                <a:solidFill>
                  <a:schemeClr val="hlink"/>
                </a:solidFill>
                <a:hlinkClick r:id="rId5"/>
              </a:rPr>
              <a:t>CC BY 4.0</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4"/>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Lecture 5.2 Références</a:t>
            </a:r>
            <a:endParaRPr/>
          </a:p>
        </p:txBody>
      </p:sp>
      <p:sp>
        <p:nvSpPr>
          <p:cNvPr id="414" name="Google Shape;414;p1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415" name="Google Shape;415;p14"/>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Taliotis, C., et al., Time representation in OSeMOSYS, 2018. Zenodo. </a:t>
            </a:r>
            <a:r>
              <a:rPr lang="en-GB"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http://doi.org/10.5281/zenodo.4585695</a:t>
            </a:r>
            <a:endParaRPr sz="1600">
              <a:solidFill>
                <a:srgbClr val="000000"/>
              </a:solidFill>
              <a:latin typeface="Open Sans"/>
              <a:ea typeface="Open Sans"/>
              <a:cs typeface="Open Sans"/>
              <a:sym typeface="Open Sans"/>
            </a:endParaRPr>
          </a:p>
          <a:p>
            <a:pPr marL="342900" lvl="0" indent="-342900" algn="l" rtl="0">
              <a:spcBef>
                <a:spcPts val="100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Staffell, I., Pfenninger, S., Using bias-corrected reanalysis to simulate current and future wind power output, Energy, 2016, pp. 1224-1239, </a:t>
            </a:r>
            <a:r>
              <a:rPr lang="en-GB" sz="1600" u="sng">
                <a:solidFill>
                  <a:srgbClr val="4151C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https://doi.org/10.1016/j.energy.2016.08.068</a:t>
            </a:r>
            <a:r>
              <a:rPr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a:p>
            <a:pPr marL="342900" lvl="0" indent="-241300" algn="l" rtl="0">
              <a:spcBef>
                <a:spcPts val="10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Représentation de toutes les échelles de temps</a:t>
            </a:r>
            <a:endParaRPr/>
          </a:p>
        </p:txBody>
      </p:sp>
      <p:sp>
        <p:nvSpPr>
          <p:cNvPr id="422" name="Google Shape;422;p1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423" name="Google Shape;423;p15"/>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Vue d'ensemble</a:t>
            </a:r>
            <a:endParaRPr/>
          </a:p>
        </p:txBody>
      </p:sp>
      <p:grpSp>
        <p:nvGrpSpPr>
          <p:cNvPr id="424" name="Google Shape;424;p15"/>
          <p:cNvGrpSpPr/>
          <p:nvPr/>
        </p:nvGrpSpPr>
        <p:grpSpPr>
          <a:xfrm>
            <a:off x="2813657" y="2378621"/>
            <a:ext cx="6131442" cy="1600332"/>
            <a:chOff x="2768393" y="1961429"/>
            <a:chExt cx="6131442" cy="1600332"/>
          </a:xfrm>
        </p:grpSpPr>
        <p:cxnSp>
          <p:nvCxnSpPr>
            <p:cNvPr id="425" name="Google Shape;425;p15"/>
            <p:cNvCxnSpPr/>
            <p:nvPr/>
          </p:nvCxnSpPr>
          <p:spPr>
            <a:xfrm>
              <a:off x="4080046" y="2797940"/>
              <a:ext cx="0" cy="426540"/>
            </a:xfrm>
            <a:prstGeom prst="straightConnector1">
              <a:avLst/>
            </a:prstGeom>
            <a:noFill/>
            <a:ln w="19050" cap="flat" cmpd="sng">
              <a:solidFill>
                <a:schemeClr val="dk1"/>
              </a:solidFill>
              <a:prstDash val="solid"/>
              <a:miter lim="800000"/>
              <a:headEnd type="none" w="sm" len="sm"/>
              <a:tailEnd type="none" w="sm" len="sm"/>
            </a:ln>
          </p:spPr>
        </p:cxnSp>
        <p:grpSp>
          <p:nvGrpSpPr>
            <p:cNvPr id="426" name="Google Shape;426;p15"/>
            <p:cNvGrpSpPr/>
            <p:nvPr/>
          </p:nvGrpSpPr>
          <p:grpSpPr>
            <a:xfrm>
              <a:off x="2768393" y="1961429"/>
              <a:ext cx="6131442" cy="1600332"/>
              <a:chOff x="2755693" y="1969757"/>
              <a:chExt cx="6131442" cy="1600332"/>
            </a:xfrm>
          </p:grpSpPr>
          <p:sp>
            <p:nvSpPr>
              <p:cNvPr id="427" name="Google Shape;427;p15"/>
              <p:cNvSpPr/>
              <p:nvPr/>
            </p:nvSpPr>
            <p:spPr>
              <a:xfrm>
                <a:off x="5066135"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grpSp>
            <p:nvGrpSpPr>
              <p:cNvPr id="428" name="Google Shape;428;p15"/>
              <p:cNvGrpSpPr/>
              <p:nvPr/>
            </p:nvGrpSpPr>
            <p:grpSpPr>
              <a:xfrm>
                <a:off x="2755693" y="1969757"/>
                <a:ext cx="6131442" cy="1600332"/>
                <a:chOff x="2755693" y="1969757"/>
                <a:chExt cx="6131442" cy="1600332"/>
              </a:xfrm>
            </p:grpSpPr>
            <p:cxnSp>
              <p:nvCxnSpPr>
                <p:cNvPr id="429" name="Google Shape;429;p15"/>
                <p:cNvCxnSpPr/>
                <p:nvPr/>
              </p:nvCxnSpPr>
              <p:spPr>
                <a:xfrm rot="10800000" flipH="1">
                  <a:off x="3813878" y="3127633"/>
                  <a:ext cx="1774475" cy="3861"/>
                </a:xfrm>
                <a:prstGeom prst="straightConnector1">
                  <a:avLst/>
                </a:prstGeom>
                <a:noFill/>
                <a:ln w="12700" cap="flat" cmpd="sng">
                  <a:solidFill>
                    <a:schemeClr val="dk1"/>
                  </a:solidFill>
                  <a:prstDash val="solid"/>
                  <a:miter lim="800000"/>
                  <a:headEnd type="none" w="sm" len="sm"/>
                  <a:tailEnd type="triangle" w="med" len="med"/>
                </a:ln>
              </p:spPr>
            </p:cxnSp>
            <p:sp>
              <p:nvSpPr>
                <p:cNvPr id="430" name="Google Shape;430;p15"/>
                <p:cNvSpPr txBox="1"/>
                <p:nvPr/>
              </p:nvSpPr>
              <p:spPr>
                <a:xfrm>
                  <a:off x="3768474" y="3256157"/>
                  <a:ext cx="713053"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2019</a:t>
                  </a:r>
                  <a:endParaRPr/>
                </a:p>
              </p:txBody>
            </p:sp>
            <p:sp>
              <p:nvSpPr>
                <p:cNvPr id="431" name="Google Shape;431;p15"/>
                <p:cNvSpPr txBox="1"/>
                <p:nvPr/>
              </p:nvSpPr>
              <p:spPr>
                <a:xfrm>
                  <a:off x="5112157" y="3243457"/>
                  <a:ext cx="948579"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2022</a:t>
                  </a:r>
                  <a:endParaRPr/>
                </a:p>
              </p:txBody>
            </p:sp>
            <p:sp>
              <p:nvSpPr>
                <p:cNvPr id="432" name="Google Shape;432;p15"/>
                <p:cNvSpPr/>
                <p:nvPr/>
              </p:nvSpPr>
              <p:spPr>
                <a:xfrm>
                  <a:off x="4080046" y="2819016"/>
                  <a:ext cx="330655" cy="31544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33" name="Google Shape;433;p15"/>
                <p:cNvSpPr/>
                <p:nvPr/>
              </p:nvSpPr>
              <p:spPr>
                <a:xfrm>
                  <a:off x="4408939"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34" name="Google Shape;434;p15"/>
                <p:cNvSpPr/>
                <p:nvPr/>
              </p:nvSpPr>
              <p:spPr>
                <a:xfrm>
                  <a:off x="4737831"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cxnSp>
              <p:nvCxnSpPr>
                <p:cNvPr id="435" name="Google Shape;435;p15"/>
                <p:cNvCxnSpPr/>
                <p:nvPr/>
              </p:nvCxnSpPr>
              <p:spPr>
                <a:xfrm>
                  <a:off x="5396790" y="2814773"/>
                  <a:ext cx="0" cy="426540"/>
                </a:xfrm>
                <a:prstGeom prst="straightConnector1">
                  <a:avLst/>
                </a:prstGeom>
                <a:noFill/>
                <a:ln w="19050" cap="flat" cmpd="sng">
                  <a:solidFill>
                    <a:schemeClr val="dk1"/>
                  </a:solidFill>
                  <a:prstDash val="solid"/>
                  <a:miter lim="800000"/>
                  <a:headEnd type="none" w="sm" len="sm"/>
                  <a:tailEnd type="none" w="sm" len="sm"/>
                </a:ln>
              </p:spPr>
            </p:cxnSp>
            <p:sp>
              <p:nvSpPr>
                <p:cNvPr id="436" name="Google Shape;436;p15"/>
                <p:cNvSpPr/>
                <p:nvPr/>
              </p:nvSpPr>
              <p:spPr>
                <a:xfrm rot="-5400000">
                  <a:off x="4523259" y="1671444"/>
                  <a:ext cx="432197" cy="1735979"/>
                </a:xfrm>
                <a:prstGeom prst="rightBrace">
                  <a:avLst>
                    <a:gd name="adj1" fmla="val 8333"/>
                    <a:gd name="adj2" fmla="val 500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437" name="Google Shape;437;p15"/>
                <p:cNvSpPr txBox="1"/>
                <p:nvPr/>
              </p:nvSpPr>
              <p:spPr>
                <a:xfrm>
                  <a:off x="2755693" y="1969757"/>
                  <a:ext cx="39642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Open Sans"/>
                      <a:ea typeface="Open Sans"/>
                      <a:cs typeface="Open Sans"/>
                      <a:sym typeface="Open Sans"/>
                    </a:rPr>
                    <a:t>Modèle d'horizon</a:t>
                  </a:r>
                  <a:endParaRPr/>
                </a:p>
              </p:txBody>
            </p:sp>
            <p:sp>
              <p:nvSpPr>
                <p:cNvPr id="438" name="Google Shape;438;p15"/>
                <p:cNvSpPr txBox="1"/>
                <p:nvPr/>
              </p:nvSpPr>
              <p:spPr>
                <a:xfrm>
                  <a:off x="7495064" y="282332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Annuel</a:t>
                  </a:r>
                  <a:endParaRPr/>
                </a:p>
              </p:txBody>
            </p:sp>
          </p:grpSp>
        </p:grpSp>
      </p:grpSp>
      <p:grpSp>
        <p:nvGrpSpPr>
          <p:cNvPr id="439" name="Google Shape;439;p15"/>
          <p:cNvGrpSpPr/>
          <p:nvPr/>
        </p:nvGrpSpPr>
        <p:grpSpPr>
          <a:xfrm>
            <a:off x="2752928" y="3549234"/>
            <a:ext cx="6185821" cy="1542499"/>
            <a:chOff x="2689428" y="3142834"/>
            <a:chExt cx="6185821" cy="1542499"/>
          </a:xfrm>
        </p:grpSpPr>
        <p:sp>
          <p:nvSpPr>
            <p:cNvPr id="440" name="Google Shape;440;p15"/>
            <p:cNvSpPr txBox="1"/>
            <p:nvPr/>
          </p:nvSpPr>
          <p:spPr>
            <a:xfrm>
              <a:off x="7483178" y="4182650"/>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Saisonnier</a:t>
              </a:r>
              <a:endParaRPr/>
            </a:p>
          </p:txBody>
        </p:sp>
        <p:grpSp>
          <p:nvGrpSpPr>
            <p:cNvPr id="441" name="Google Shape;441;p15"/>
            <p:cNvGrpSpPr/>
            <p:nvPr/>
          </p:nvGrpSpPr>
          <p:grpSpPr>
            <a:xfrm>
              <a:off x="2689428" y="3142834"/>
              <a:ext cx="3878876" cy="1542499"/>
              <a:chOff x="2689428" y="3142834"/>
              <a:chExt cx="3878876" cy="1542499"/>
            </a:xfrm>
          </p:grpSpPr>
          <p:grpSp>
            <p:nvGrpSpPr>
              <p:cNvPr id="442" name="Google Shape;442;p15"/>
              <p:cNvGrpSpPr/>
              <p:nvPr/>
            </p:nvGrpSpPr>
            <p:grpSpPr>
              <a:xfrm>
                <a:off x="3648047" y="3142834"/>
                <a:ext cx="2119038" cy="1225107"/>
                <a:chOff x="3871368" y="3261729"/>
                <a:chExt cx="2119038" cy="1225107"/>
              </a:xfrm>
            </p:grpSpPr>
            <p:cxnSp>
              <p:nvCxnSpPr>
                <p:cNvPr id="443" name="Google Shape;443;p15"/>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44" name="Google Shape;444;p15"/>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45" name="Google Shape;445;p15"/>
              <p:cNvSpPr/>
              <p:nvPr/>
            </p:nvSpPr>
            <p:spPr>
              <a:xfrm>
                <a:off x="2689428" y="4107375"/>
                <a:ext cx="1555945" cy="57795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L'été</a:t>
                </a:r>
                <a:endParaRPr/>
              </a:p>
            </p:txBody>
          </p:sp>
          <p:sp>
            <p:nvSpPr>
              <p:cNvPr id="446" name="Google Shape;446;p15"/>
              <p:cNvSpPr/>
              <p:nvPr/>
            </p:nvSpPr>
            <p:spPr>
              <a:xfrm>
                <a:off x="5473100" y="4115881"/>
                <a:ext cx="1095204" cy="56945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L'hiver</a:t>
                </a:r>
                <a:endParaRPr/>
              </a:p>
            </p:txBody>
          </p:sp>
        </p:grpSp>
      </p:grpSp>
      <p:grpSp>
        <p:nvGrpSpPr>
          <p:cNvPr id="447" name="Google Shape;447;p15"/>
          <p:cNvGrpSpPr/>
          <p:nvPr/>
        </p:nvGrpSpPr>
        <p:grpSpPr>
          <a:xfrm>
            <a:off x="2341603" y="5091732"/>
            <a:ext cx="7521372" cy="1164036"/>
            <a:chOff x="2284453" y="4685332"/>
            <a:chExt cx="7521372" cy="1164036"/>
          </a:xfrm>
        </p:grpSpPr>
        <p:sp>
          <p:nvSpPr>
            <p:cNvPr id="448" name="Google Shape;448;p15"/>
            <p:cNvSpPr txBox="1"/>
            <p:nvPr/>
          </p:nvSpPr>
          <p:spPr>
            <a:xfrm>
              <a:off x="7489525" y="5456275"/>
              <a:ext cx="2316300" cy="3693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Quotidiennement</a:t>
              </a:r>
              <a:endParaRPr/>
            </a:p>
          </p:txBody>
        </p:sp>
        <p:grpSp>
          <p:nvGrpSpPr>
            <p:cNvPr id="449" name="Google Shape;449;p15"/>
            <p:cNvGrpSpPr/>
            <p:nvPr/>
          </p:nvGrpSpPr>
          <p:grpSpPr>
            <a:xfrm>
              <a:off x="2671653" y="4685332"/>
              <a:ext cx="1456452" cy="700198"/>
              <a:chOff x="3871368" y="3261729"/>
              <a:chExt cx="2119038" cy="1225107"/>
            </a:xfrm>
          </p:grpSpPr>
          <p:cxnSp>
            <p:nvCxnSpPr>
              <p:cNvPr id="450" name="Google Shape;450;p15"/>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51" name="Google Shape;451;p15"/>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grpSp>
          <p:nvGrpSpPr>
            <p:cNvPr id="452" name="Google Shape;452;p15"/>
            <p:cNvGrpSpPr/>
            <p:nvPr/>
          </p:nvGrpSpPr>
          <p:grpSpPr>
            <a:xfrm>
              <a:off x="5385607" y="4685332"/>
              <a:ext cx="1456452" cy="700198"/>
              <a:chOff x="3871368" y="3261729"/>
              <a:chExt cx="2119038" cy="1225107"/>
            </a:xfrm>
          </p:grpSpPr>
          <p:cxnSp>
            <p:nvCxnSpPr>
              <p:cNvPr id="453" name="Google Shape;453;p15"/>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54" name="Google Shape;454;p15"/>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55" name="Google Shape;455;p15"/>
            <p:cNvSpPr/>
            <p:nvPr/>
          </p:nvSpPr>
          <p:spPr>
            <a:xfrm>
              <a:off x="2284453" y="5416006"/>
              <a:ext cx="865716" cy="43336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Jour</a:t>
              </a:r>
              <a:endParaRPr/>
            </a:p>
          </p:txBody>
        </p:sp>
        <p:sp>
          <p:nvSpPr>
            <p:cNvPr id="456" name="Google Shape;456;p15"/>
            <p:cNvSpPr/>
            <p:nvPr/>
          </p:nvSpPr>
          <p:spPr>
            <a:xfrm>
              <a:off x="3648047" y="5421042"/>
              <a:ext cx="993807" cy="4283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Nuit</a:t>
              </a:r>
              <a:endParaRPr/>
            </a:p>
          </p:txBody>
        </p:sp>
        <p:sp>
          <p:nvSpPr>
            <p:cNvPr id="457" name="Google Shape;457;p15"/>
            <p:cNvSpPr/>
            <p:nvPr/>
          </p:nvSpPr>
          <p:spPr>
            <a:xfrm>
              <a:off x="4963932" y="5421043"/>
              <a:ext cx="865716" cy="428324"/>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Jour</a:t>
              </a:r>
              <a:endParaRPr/>
            </a:p>
          </p:txBody>
        </p:sp>
        <p:sp>
          <p:nvSpPr>
            <p:cNvPr id="458" name="Google Shape;458;p15"/>
            <p:cNvSpPr/>
            <p:nvPr/>
          </p:nvSpPr>
          <p:spPr>
            <a:xfrm>
              <a:off x="6375061" y="5426079"/>
              <a:ext cx="946272" cy="423287"/>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Nuit</a:t>
              </a:r>
              <a:endParaRPr/>
            </a:p>
          </p:txBody>
        </p:sp>
      </p:gr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Représentation de toutes les échelles de temps</a:t>
            </a:r>
            <a:endParaRPr/>
          </a:p>
        </p:txBody>
      </p:sp>
      <p:sp>
        <p:nvSpPr>
          <p:cNvPr id="465" name="Google Shape;465;p1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466" name="Google Shape;466;p16"/>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Années</a:t>
            </a:r>
            <a:endParaRPr/>
          </a:p>
        </p:txBody>
      </p:sp>
      <p:grpSp>
        <p:nvGrpSpPr>
          <p:cNvPr id="467" name="Google Shape;467;p16"/>
          <p:cNvGrpSpPr/>
          <p:nvPr/>
        </p:nvGrpSpPr>
        <p:grpSpPr>
          <a:xfrm>
            <a:off x="5150457" y="2378621"/>
            <a:ext cx="6131442" cy="1600332"/>
            <a:chOff x="2768393" y="1961429"/>
            <a:chExt cx="6131442" cy="1600332"/>
          </a:xfrm>
        </p:grpSpPr>
        <p:cxnSp>
          <p:nvCxnSpPr>
            <p:cNvPr id="468" name="Google Shape;468;p16"/>
            <p:cNvCxnSpPr/>
            <p:nvPr/>
          </p:nvCxnSpPr>
          <p:spPr>
            <a:xfrm>
              <a:off x="4080046" y="2797940"/>
              <a:ext cx="0" cy="426540"/>
            </a:xfrm>
            <a:prstGeom prst="straightConnector1">
              <a:avLst/>
            </a:prstGeom>
            <a:noFill/>
            <a:ln w="19050" cap="flat" cmpd="sng">
              <a:solidFill>
                <a:schemeClr val="dk1"/>
              </a:solidFill>
              <a:prstDash val="solid"/>
              <a:miter lim="800000"/>
              <a:headEnd type="none" w="sm" len="sm"/>
              <a:tailEnd type="none" w="sm" len="sm"/>
            </a:ln>
          </p:spPr>
        </p:cxnSp>
        <p:grpSp>
          <p:nvGrpSpPr>
            <p:cNvPr id="469" name="Google Shape;469;p16"/>
            <p:cNvGrpSpPr/>
            <p:nvPr/>
          </p:nvGrpSpPr>
          <p:grpSpPr>
            <a:xfrm>
              <a:off x="2768393" y="1961429"/>
              <a:ext cx="6131442" cy="1600332"/>
              <a:chOff x="2755693" y="1969757"/>
              <a:chExt cx="6131442" cy="1600332"/>
            </a:xfrm>
          </p:grpSpPr>
          <p:sp>
            <p:nvSpPr>
              <p:cNvPr id="470" name="Google Shape;470;p16"/>
              <p:cNvSpPr/>
              <p:nvPr/>
            </p:nvSpPr>
            <p:spPr>
              <a:xfrm>
                <a:off x="5066135"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grpSp>
            <p:nvGrpSpPr>
              <p:cNvPr id="471" name="Google Shape;471;p16"/>
              <p:cNvGrpSpPr/>
              <p:nvPr/>
            </p:nvGrpSpPr>
            <p:grpSpPr>
              <a:xfrm>
                <a:off x="2755693" y="1969757"/>
                <a:ext cx="6131442" cy="1600332"/>
                <a:chOff x="2755693" y="1969757"/>
                <a:chExt cx="6131442" cy="1600332"/>
              </a:xfrm>
            </p:grpSpPr>
            <p:cxnSp>
              <p:nvCxnSpPr>
                <p:cNvPr id="472" name="Google Shape;472;p16"/>
                <p:cNvCxnSpPr/>
                <p:nvPr/>
              </p:nvCxnSpPr>
              <p:spPr>
                <a:xfrm rot="10800000" flipH="1">
                  <a:off x="3813878" y="3127633"/>
                  <a:ext cx="1774475" cy="3861"/>
                </a:xfrm>
                <a:prstGeom prst="straightConnector1">
                  <a:avLst/>
                </a:prstGeom>
                <a:noFill/>
                <a:ln w="12700" cap="flat" cmpd="sng">
                  <a:solidFill>
                    <a:schemeClr val="dk1"/>
                  </a:solidFill>
                  <a:prstDash val="solid"/>
                  <a:miter lim="800000"/>
                  <a:headEnd type="none" w="sm" len="sm"/>
                  <a:tailEnd type="triangle" w="med" len="med"/>
                </a:ln>
              </p:spPr>
            </p:cxnSp>
            <p:sp>
              <p:nvSpPr>
                <p:cNvPr id="473" name="Google Shape;473;p16"/>
                <p:cNvSpPr txBox="1"/>
                <p:nvPr/>
              </p:nvSpPr>
              <p:spPr>
                <a:xfrm>
                  <a:off x="3768474" y="3256157"/>
                  <a:ext cx="713053"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2019</a:t>
                  </a:r>
                  <a:endParaRPr/>
                </a:p>
              </p:txBody>
            </p:sp>
            <p:sp>
              <p:nvSpPr>
                <p:cNvPr id="474" name="Google Shape;474;p16"/>
                <p:cNvSpPr txBox="1"/>
                <p:nvPr/>
              </p:nvSpPr>
              <p:spPr>
                <a:xfrm>
                  <a:off x="5112157" y="3243457"/>
                  <a:ext cx="948579"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2022</a:t>
                  </a:r>
                  <a:endParaRPr/>
                </a:p>
              </p:txBody>
            </p:sp>
            <p:sp>
              <p:nvSpPr>
                <p:cNvPr id="475" name="Google Shape;475;p16"/>
                <p:cNvSpPr/>
                <p:nvPr/>
              </p:nvSpPr>
              <p:spPr>
                <a:xfrm>
                  <a:off x="4080046" y="2819016"/>
                  <a:ext cx="330655" cy="31544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76" name="Google Shape;476;p16"/>
                <p:cNvSpPr/>
                <p:nvPr/>
              </p:nvSpPr>
              <p:spPr>
                <a:xfrm>
                  <a:off x="4408939"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77" name="Google Shape;477;p16"/>
                <p:cNvSpPr/>
                <p:nvPr/>
              </p:nvSpPr>
              <p:spPr>
                <a:xfrm>
                  <a:off x="4737831"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cxnSp>
              <p:nvCxnSpPr>
                <p:cNvPr id="478" name="Google Shape;478;p16"/>
                <p:cNvCxnSpPr/>
                <p:nvPr/>
              </p:nvCxnSpPr>
              <p:spPr>
                <a:xfrm>
                  <a:off x="5396790" y="2814773"/>
                  <a:ext cx="0" cy="426540"/>
                </a:xfrm>
                <a:prstGeom prst="straightConnector1">
                  <a:avLst/>
                </a:prstGeom>
                <a:noFill/>
                <a:ln w="19050" cap="flat" cmpd="sng">
                  <a:solidFill>
                    <a:schemeClr val="dk1"/>
                  </a:solidFill>
                  <a:prstDash val="solid"/>
                  <a:miter lim="800000"/>
                  <a:headEnd type="none" w="sm" len="sm"/>
                  <a:tailEnd type="none" w="sm" len="sm"/>
                </a:ln>
              </p:spPr>
            </p:cxnSp>
            <p:sp>
              <p:nvSpPr>
                <p:cNvPr id="479" name="Google Shape;479;p16"/>
                <p:cNvSpPr/>
                <p:nvPr/>
              </p:nvSpPr>
              <p:spPr>
                <a:xfrm rot="-5400000">
                  <a:off x="4523259" y="1671444"/>
                  <a:ext cx="432197" cy="1735979"/>
                </a:xfrm>
                <a:prstGeom prst="rightBrace">
                  <a:avLst>
                    <a:gd name="adj1" fmla="val 8333"/>
                    <a:gd name="adj2" fmla="val 500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480" name="Google Shape;480;p16"/>
                <p:cNvSpPr txBox="1"/>
                <p:nvPr/>
              </p:nvSpPr>
              <p:spPr>
                <a:xfrm>
                  <a:off x="2755693" y="1969757"/>
                  <a:ext cx="39642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Open Sans"/>
                      <a:ea typeface="Open Sans"/>
                      <a:cs typeface="Open Sans"/>
                      <a:sym typeface="Open Sans"/>
                    </a:rPr>
                    <a:t>Modèle d'horizon</a:t>
                  </a:r>
                  <a:endParaRPr/>
                </a:p>
              </p:txBody>
            </p:sp>
            <p:sp>
              <p:nvSpPr>
                <p:cNvPr id="481" name="Google Shape;481;p16"/>
                <p:cNvSpPr txBox="1"/>
                <p:nvPr/>
              </p:nvSpPr>
              <p:spPr>
                <a:xfrm>
                  <a:off x="7495064" y="282332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Annuel</a:t>
                  </a:r>
                  <a:endParaRPr/>
                </a:p>
              </p:txBody>
            </p:sp>
          </p:grpSp>
        </p:grpSp>
      </p:grpSp>
      <p:grpSp>
        <p:nvGrpSpPr>
          <p:cNvPr id="482" name="Google Shape;482;p16"/>
          <p:cNvGrpSpPr/>
          <p:nvPr/>
        </p:nvGrpSpPr>
        <p:grpSpPr>
          <a:xfrm>
            <a:off x="5089728" y="3549234"/>
            <a:ext cx="6185821" cy="1542499"/>
            <a:chOff x="2689428" y="3142834"/>
            <a:chExt cx="6185821" cy="1542499"/>
          </a:xfrm>
        </p:grpSpPr>
        <p:sp>
          <p:nvSpPr>
            <p:cNvPr id="483" name="Google Shape;483;p16"/>
            <p:cNvSpPr txBox="1"/>
            <p:nvPr/>
          </p:nvSpPr>
          <p:spPr>
            <a:xfrm>
              <a:off x="7483178" y="4182650"/>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Saisonnier</a:t>
              </a:r>
              <a:endParaRPr/>
            </a:p>
          </p:txBody>
        </p:sp>
        <p:grpSp>
          <p:nvGrpSpPr>
            <p:cNvPr id="484" name="Google Shape;484;p16"/>
            <p:cNvGrpSpPr/>
            <p:nvPr/>
          </p:nvGrpSpPr>
          <p:grpSpPr>
            <a:xfrm>
              <a:off x="2689428" y="3142834"/>
              <a:ext cx="3878876" cy="1542499"/>
              <a:chOff x="2689428" y="3142834"/>
              <a:chExt cx="3878876" cy="1542499"/>
            </a:xfrm>
          </p:grpSpPr>
          <p:grpSp>
            <p:nvGrpSpPr>
              <p:cNvPr id="485" name="Google Shape;485;p16"/>
              <p:cNvGrpSpPr/>
              <p:nvPr/>
            </p:nvGrpSpPr>
            <p:grpSpPr>
              <a:xfrm>
                <a:off x="3648047" y="3142834"/>
                <a:ext cx="2119038" cy="1225107"/>
                <a:chOff x="3871368" y="3261729"/>
                <a:chExt cx="2119038" cy="1225107"/>
              </a:xfrm>
            </p:grpSpPr>
            <p:cxnSp>
              <p:nvCxnSpPr>
                <p:cNvPr id="486" name="Google Shape;486;p16"/>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87" name="Google Shape;487;p16"/>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88" name="Google Shape;488;p16"/>
              <p:cNvSpPr/>
              <p:nvPr/>
            </p:nvSpPr>
            <p:spPr>
              <a:xfrm>
                <a:off x="2689428" y="4107375"/>
                <a:ext cx="1555945" cy="57795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L'été</a:t>
                </a:r>
                <a:endParaRPr/>
              </a:p>
            </p:txBody>
          </p:sp>
          <p:sp>
            <p:nvSpPr>
              <p:cNvPr id="489" name="Google Shape;489;p16"/>
              <p:cNvSpPr/>
              <p:nvPr/>
            </p:nvSpPr>
            <p:spPr>
              <a:xfrm>
                <a:off x="5473100" y="4115881"/>
                <a:ext cx="1095204" cy="56945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L'hiver</a:t>
                </a:r>
                <a:endParaRPr/>
              </a:p>
            </p:txBody>
          </p:sp>
        </p:grpSp>
      </p:grpSp>
      <p:grpSp>
        <p:nvGrpSpPr>
          <p:cNvPr id="490" name="Google Shape;490;p16"/>
          <p:cNvGrpSpPr/>
          <p:nvPr/>
        </p:nvGrpSpPr>
        <p:grpSpPr>
          <a:xfrm>
            <a:off x="4678403" y="5091732"/>
            <a:ext cx="7021571" cy="1164036"/>
            <a:chOff x="2284453" y="4685332"/>
            <a:chExt cx="7021571" cy="1164036"/>
          </a:xfrm>
        </p:grpSpPr>
        <p:sp>
          <p:nvSpPr>
            <p:cNvPr id="491" name="Google Shape;491;p16"/>
            <p:cNvSpPr txBox="1"/>
            <p:nvPr/>
          </p:nvSpPr>
          <p:spPr>
            <a:xfrm>
              <a:off x="7489524" y="5456275"/>
              <a:ext cx="1816500" cy="3231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500">
                  <a:solidFill>
                    <a:schemeClr val="dk1"/>
                  </a:solidFill>
                  <a:latin typeface="Open Sans"/>
                  <a:ea typeface="Open Sans"/>
                  <a:cs typeface="Open Sans"/>
                  <a:sym typeface="Open Sans"/>
                </a:rPr>
                <a:t>Quotidiennement</a:t>
              </a:r>
              <a:endParaRPr sz="1100"/>
            </a:p>
          </p:txBody>
        </p:sp>
        <p:grpSp>
          <p:nvGrpSpPr>
            <p:cNvPr id="492" name="Google Shape;492;p16"/>
            <p:cNvGrpSpPr/>
            <p:nvPr/>
          </p:nvGrpSpPr>
          <p:grpSpPr>
            <a:xfrm>
              <a:off x="2671653" y="4685332"/>
              <a:ext cx="1456452" cy="700198"/>
              <a:chOff x="3871368" y="3261729"/>
              <a:chExt cx="2119038" cy="1225107"/>
            </a:xfrm>
          </p:grpSpPr>
          <p:cxnSp>
            <p:nvCxnSpPr>
              <p:cNvPr id="493" name="Google Shape;493;p16"/>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94" name="Google Shape;494;p16"/>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grpSp>
          <p:nvGrpSpPr>
            <p:cNvPr id="495" name="Google Shape;495;p16"/>
            <p:cNvGrpSpPr/>
            <p:nvPr/>
          </p:nvGrpSpPr>
          <p:grpSpPr>
            <a:xfrm>
              <a:off x="5385607" y="4685332"/>
              <a:ext cx="1456452" cy="700198"/>
              <a:chOff x="3871368" y="3261729"/>
              <a:chExt cx="2119038" cy="1225107"/>
            </a:xfrm>
          </p:grpSpPr>
          <p:cxnSp>
            <p:nvCxnSpPr>
              <p:cNvPr id="496" name="Google Shape;496;p16"/>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97" name="Google Shape;497;p16"/>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98" name="Google Shape;498;p16"/>
            <p:cNvSpPr/>
            <p:nvPr/>
          </p:nvSpPr>
          <p:spPr>
            <a:xfrm>
              <a:off x="2284453" y="5416006"/>
              <a:ext cx="865716" cy="43336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Jour</a:t>
              </a:r>
              <a:endParaRPr/>
            </a:p>
          </p:txBody>
        </p:sp>
        <p:sp>
          <p:nvSpPr>
            <p:cNvPr id="499" name="Google Shape;499;p16"/>
            <p:cNvSpPr/>
            <p:nvPr/>
          </p:nvSpPr>
          <p:spPr>
            <a:xfrm>
              <a:off x="3648047" y="5421042"/>
              <a:ext cx="993807" cy="4283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Nuit</a:t>
              </a:r>
              <a:endParaRPr/>
            </a:p>
          </p:txBody>
        </p:sp>
        <p:sp>
          <p:nvSpPr>
            <p:cNvPr id="500" name="Google Shape;500;p16"/>
            <p:cNvSpPr/>
            <p:nvPr/>
          </p:nvSpPr>
          <p:spPr>
            <a:xfrm>
              <a:off x="4963932" y="5421043"/>
              <a:ext cx="865716" cy="428324"/>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Jour</a:t>
              </a:r>
              <a:endParaRPr/>
            </a:p>
          </p:txBody>
        </p:sp>
        <p:sp>
          <p:nvSpPr>
            <p:cNvPr id="501" name="Google Shape;501;p16"/>
            <p:cNvSpPr/>
            <p:nvPr/>
          </p:nvSpPr>
          <p:spPr>
            <a:xfrm>
              <a:off x="6375061" y="5426079"/>
              <a:ext cx="946272" cy="423287"/>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Nuit</a:t>
              </a:r>
              <a:endParaRPr/>
            </a:p>
          </p:txBody>
        </p:sp>
      </p:grpSp>
      <p:sp>
        <p:nvSpPr>
          <p:cNvPr id="502" name="Google Shape;502;p16"/>
          <p:cNvSpPr txBox="1"/>
          <p:nvPr/>
        </p:nvSpPr>
        <p:spPr>
          <a:xfrm>
            <a:off x="663576" y="2572940"/>
            <a:ext cx="35007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SETs:</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rgbClr val="C00000"/>
              </a:buClr>
              <a:buSzPts val="1800"/>
              <a:buFont typeface="Arial"/>
              <a:buChar char="•"/>
            </a:pPr>
            <a:r>
              <a:rPr lang="en-GB" sz="1800" b="1">
                <a:solidFill>
                  <a:srgbClr val="C00000"/>
                </a:solidFill>
                <a:latin typeface="Open Sans"/>
                <a:ea typeface="Open Sans"/>
                <a:cs typeface="Open Sans"/>
                <a:sym typeface="Open Sans"/>
              </a:rPr>
              <a:t>Année: </a:t>
            </a:r>
            <a:r>
              <a:rPr lang="en-GB" sz="1800">
                <a:solidFill>
                  <a:schemeClr val="dk1"/>
                </a:solidFill>
                <a:latin typeface="Open Sans"/>
                <a:ea typeface="Open Sans"/>
                <a:cs typeface="Open Sans"/>
                <a:sym typeface="Open Sans"/>
              </a:rPr>
              <a:t>Années incluses dans le domaine temporel du modèle</a:t>
            </a:r>
            <a:endParaRPr sz="1800" b="1">
              <a:solidFill>
                <a:schemeClr val="dk1"/>
              </a:solidFill>
              <a:latin typeface="Open Sans"/>
              <a:ea typeface="Open Sans"/>
              <a:cs typeface="Open Sans"/>
              <a:sym typeface="Open Sans"/>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Open Sans"/>
                <a:ea typeface="Open Sans"/>
                <a:cs typeface="Open Sans"/>
                <a:sym typeface="Open Sans"/>
              </a:rPr>
              <a:t>TimeSlice</a:t>
            </a:r>
            <a:r>
              <a:rPr lang="en-GB" sz="1800">
                <a:solidFill>
                  <a:schemeClr val="dk1"/>
                </a:solidFill>
                <a:latin typeface="Open Sans"/>
                <a:ea typeface="Open Sans"/>
                <a:cs typeface="Open Sans"/>
                <a:sym typeface="Open Sans"/>
              </a:rPr>
              <a:t>: Périodes représentatives en lesquelles chaque année est divisée</a:t>
            </a:r>
            <a:endParaRPr/>
          </a:p>
        </p:txBody>
      </p:sp>
      <p:sp>
        <p:nvSpPr>
          <p:cNvPr id="503" name="Google Shape;503;p16"/>
          <p:cNvSpPr/>
          <p:nvPr/>
        </p:nvSpPr>
        <p:spPr>
          <a:xfrm>
            <a:off x="6073036" y="2321471"/>
            <a:ext cx="2205619" cy="1665759"/>
          </a:xfrm>
          <a:prstGeom prst="roundRect">
            <a:avLst>
              <a:gd name="adj" fmla="val 16667"/>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Représentation de toutes les échelles de temps</a:t>
            </a:r>
            <a:endParaRPr/>
          </a:p>
        </p:txBody>
      </p:sp>
      <p:sp>
        <p:nvSpPr>
          <p:cNvPr id="510" name="Google Shape;510;p1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sp>
        <p:nvSpPr>
          <p:cNvPr id="511" name="Google Shape;511;p17"/>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Années</a:t>
            </a:r>
            <a:endParaRPr/>
          </a:p>
        </p:txBody>
      </p:sp>
      <p:grpSp>
        <p:nvGrpSpPr>
          <p:cNvPr id="512" name="Google Shape;512;p17"/>
          <p:cNvGrpSpPr/>
          <p:nvPr/>
        </p:nvGrpSpPr>
        <p:grpSpPr>
          <a:xfrm>
            <a:off x="5150457" y="2378621"/>
            <a:ext cx="6131442" cy="1600332"/>
            <a:chOff x="2768393" y="1961429"/>
            <a:chExt cx="6131442" cy="1600332"/>
          </a:xfrm>
        </p:grpSpPr>
        <p:cxnSp>
          <p:nvCxnSpPr>
            <p:cNvPr id="513" name="Google Shape;513;p17"/>
            <p:cNvCxnSpPr/>
            <p:nvPr/>
          </p:nvCxnSpPr>
          <p:spPr>
            <a:xfrm>
              <a:off x="4080046" y="2797940"/>
              <a:ext cx="0" cy="426540"/>
            </a:xfrm>
            <a:prstGeom prst="straightConnector1">
              <a:avLst/>
            </a:prstGeom>
            <a:noFill/>
            <a:ln w="19050" cap="flat" cmpd="sng">
              <a:solidFill>
                <a:schemeClr val="dk1"/>
              </a:solidFill>
              <a:prstDash val="solid"/>
              <a:miter lim="800000"/>
              <a:headEnd type="none" w="sm" len="sm"/>
              <a:tailEnd type="none" w="sm" len="sm"/>
            </a:ln>
          </p:spPr>
        </p:cxnSp>
        <p:grpSp>
          <p:nvGrpSpPr>
            <p:cNvPr id="514" name="Google Shape;514;p17"/>
            <p:cNvGrpSpPr/>
            <p:nvPr/>
          </p:nvGrpSpPr>
          <p:grpSpPr>
            <a:xfrm>
              <a:off x="2768393" y="1961429"/>
              <a:ext cx="6131442" cy="1600332"/>
              <a:chOff x="2755693" y="1969757"/>
              <a:chExt cx="6131442" cy="1600332"/>
            </a:xfrm>
          </p:grpSpPr>
          <p:sp>
            <p:nvSpPr>
              <p:cNvPr id="515" name="Google Shape;515;p17"/>
              <p:cNvSpPr/>
              <p:nvPr/>
            </p:nvSpPr>
            <p:spPr>
              <a:xfrm>
                <a:off x="5066135"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grpSp>
            <p:nvGrpSpPr>
              <p:cNvPr id="516" name="Google Shape;516;p17"/>
              <p:cNvGrpSpPr/>
              <p:nvPr/>
            </p:nvGrpSpPr>
            <p:grpSpPr>
              <a:xfrm>
                <a:off x="2755693" y="1969757"/>
                <a:ext cx="6131442" cy="1600332"/>
                <a:chOff x="2755693" y="1969757"/>
                <a:chExt cx="6131442" cy="1600332"/>
              </a:xfrm>
            </p:grpSpPr>
            <p:cxnSp>
              <p:nvCxnSpPr>
                <p:cNvPr id="517" name="Google Shape;517;p17"/>
                <p:cNvCxnSpPr/>
                <p:nvPr/>
              </p:nvCxnSpPr>
              <p:spPr>
                <a:xfrm rot="10800000" flipH="1">
                  <a:off x="3813878" y="3127633"/>
                  <a:ext cx="1774475" cy="3861"/>
                </a:xfrm>
                <a:prstGeom prst="straightConnector1">
                  <a:avLst/>
                </a:prstGeom>
                <a:noFill/>
                <a:ln w="12700" cap="flat" cmpd="sng">
                  <a:solidFill>
                    <a:schemeClr val="dk1"/>
                  </a:solidFill>
                  <a:prstDash val="solid"/>
                  <a:miter lim="800000"/>
                  <a:headEnd type="none" w="sm" len="sm"/>
                  <a:tailEnd type="triangle" w="med" len="med"/>
                </a:ln>
              </p:spPr>
            </p:cxnSp>
            <p:sp>
              <p:nvSpPr>
                <p:cNvPr id="518" name="Google Shape;518;p17"/>
                <p:cNvSpPr txBox="1"/>
                <p:nvPr/>
              </p:nvSpPr>
              <p:spPr>
                <a:xfrm>
                  <a:off x="3768474" y="3256157"/>
                  <a:ext cx="713053"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2019</a:t>
                  </a:r>
                  <a:endParaRPr/>
                </a:p>
              </p:txBody>
            </p:sp>
            <p:sp>
              <p:nvSpPr>
                <p:cNvPr id="519" name="Google Shape;519;p17"/>
                <p:cNvSpPr txBox="1"/>
                <p:nvPr/>
              </p:nvSpPr>
              <p:spPr>
                <a:xfrm>
                  <a:off x="5112157" y="3243457"/>
                  <a:ext cx="948579"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2022</a:t>
                  </a:r>
                  <a:endParaRPr/>
                </a:p>
              </p:txBody>
            </p:sp>
            <p:sp>
              <p:nvSpPr>
                <p:cNvPr id="520" name="Google Shape;520;p17"/>
                <p:cNvSpPr/>
                <p:nvPr/>
              </p:nvSpPr>
              <p:spPr>
                <a:xfrm>
                  <a:off x="4080046" y="2819016"/>
                  <a:ext cx="330655" cy="31544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521" name="Google Shape;521;p17"/>
                <p:cNvSpPr/>
                <p:nvPr/>
              </p:nvSpPr>
              <p:spPr>
                <a:xfrm>
                  <a:off x="4408939"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522" name="Google Shape;522;p17"/>
                <p:cNvSpPr/>
                <p:nvPr/>
              </p:nvSpPr>
              <p:spPr>
                <a:xfrm>
                  <a:off x="4737831"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cxnSp>
              <p:nvCxnSpPr>
                <p:cNvPr id="523" name="Google Shape;523;p17"/>
                <p:cNvCxnSpPr/>
                <p:nvPr/>
              </p:nvCxnSpPr>
              <p:spPr>
                <a:xfrm>
                  <a:off x="5396790" y="2814773"/>
                  <a:ext cx="0" cy="426540"/>
                </a:xfrm>
                <a:prstGeom prst="straightConnector1">
                  <a:avLst/>
                </a:prstGeom>
                <a:noFill/>
                <a:ln w="19050" cap="flat" cmpd="sng">
                  <a:solidFill>
                    <a:schemeClr val="dk1"/>
                  </a:solidFill>
                  <a:prstDash val="solid"/>
                  <a:miter lim="800000"/>
                  <a:headEnd type="none" w="sm" len="sm"/>
                  <a:tailEnd type="none" w="sm" len="sm"/>
                </a:ln>
              </p:spPr>
            </p:cxnSp>
            <p:sp>
              <p:nvSpPr>
                <p:cNvPr id="524" name="Google Shape;524;p17"/>
                <p:cNvSpPr/>
                <p:nvPr/>
              </p:nvSpPr>
              <p:spPr>
                <a:xfrm rot="-5400000">
                  <a:off x="4523259" y="1671444"/>
                  <a:ext cx="432197" cy="1735979"/>
                </a:xfrm>
                <a:prstGeom prst="rightBrace">
                  <a:avLst>
                    <a:gd name="adj1" fmla="val 8333"/>
                    <a:gd name="adj2" fmla="val 500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25" name="Google Shape;525;p17"/>
                <p:cNvSpPr txBox="1"/>
                <p:nvPr/>
              </p:nvSpPr>
              <p:spPr>
                <a:xfrm>
                  <a:off x="2755693" y="1969757"/>
                  <a:ext cx="39642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Open Sans"/>
                      <a:ea typeface="Open Sans"/>
                      <a:cs typeface="Open Sans"/>
                      <a:sym typeface="Open Sans"/>
                    </a:rPr>
                    <a:t>Modèle d'horizon</a:t>
                  </a:r>
                  <a:endParaRPr/>
                </a:p>
              </p:txBody>
            </p:sp>
            <p:sp>
              <p:nvSpPr>
                <p:cNvPr id="526" name="Google Shape;526;p17"/>
                <p:cNvSpPr txBox="1"/>
                <p:nvPr/>
              </p:nvSpPr>
              <p:spPr>
                <a:xfrm>
                  <a:off x="7495064" y="282332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Annuel</a:t>
                  </a:r>
                  <a:endParaRPr/>
                </a:p>
              </p:txBody>
            </p:sp>
          </p:grpSp>
        </p:grpSp>
      </p:grpSp>
      <p:grpSp>
        <p:nvGrpSpPr>
          <p:cNvPr id="527" name="Google Shape;527;p17"/>
          <p:cNvGrpSpPr/>
          <p:nvPr/>
        </p:nvGrpSpPr>
        <p:grpSpPr>
          <a:xfrm>
            <a:off x="5089728" y="3549234"/>
            <a:ext cx="6185821" cy="1542499"/>
            <a:chOff x="2689428" y="3142834"/>
            <a:chExt cx="6185821" cy="1542499"/>
          </a:xfrm>
        </p:grpSpPr>
        <p:sp>
          <p:nvSpPr>
            <p:cNvPr id="528" name="Google Shape;528;p17"/>
            <p:cNvSpPr txBox="1"/>
            <p:nvPr/>
          </p:nvSpPr>
          <p:spPr>
            <a:xfrm>
              <a:off x="7483178" y="4182650"/>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Saisonnier</a:t>
              </a:r>
              <a:endParaRPr/>
            </a:p>
          </p:txBody>
        </p:sp>
        <p:grpSp>
          <p:nvGrpSpPr>
            <p:cNvPr id="529" name="Google Shape;529;p17"/>
            <p:cNvGrpSpPr/>
            <p:nvPr/>
          </p:nvGrpSpPr>
          <p:grpSpPr>
            <a:xfrm>
              <a:off x="2689428" y="3142834"/>
              <a:ext cx="3878876" cy="1542499"/>
              <a:chOff x="2689428" y="3142834"/>
              <a:chExt cx="3878876" cy="1542499"/>
            </a:xfrm>
          </p:grpSpPr>
          <p:grpSp>
            <p:nvGrpSpPr>
              <p:cNvPr id="530" name="Google Shape;530;p17"/>
              <p:cNvGrpSpPr/>
              <p:nvPr/>
            </p:nvGrpSpPr>
            <p:grpSpPr>
              <a:xfrm>
                <a:off x="3648047" y="3142834"/>
                <a:ext cx="2119038" cy="1225107"/>
                <a:chOff x="3871368" y="3261729"/>
                <a:chExt cx="2119038" cy="1225107"/>
              </a:xfrm>
            </p:grpSpPr>
            <p:cxnSp>
              <p:nvCxnSpPr>
                <p:cNvPr id="531" name="Google Shape;531;p17"/>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532" name="Google Shape;532;p17"/>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533" name="Google Shape;533;p17"/>
              <p:cNvSpPr/>
              <p:nvPr/>
            </p:nvSpPr>
            <p:spPr>
              <a:xfrm>
                <a:off x="2689428" y="4107375"/>
                <a:ext cx="1555945" cy="57795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L'été</a:t>
                </a:r>
                <a:endParaRPr/>
              </a:p>
            </p:txBody>
          </p:sp>
          <p:sp>
            <p:nvSpPr>
              <p:cNvPr id="534" name="Google Shape;534;p17"/>
              <p:cNvSpPr/>
              <p:nvPr/>
            </p:nvSpPr>
            <p:spPr>
              <a:xfrm>
                <a:off x="5473100" y="4115881"/>
                <a:ext cx="1095204" cy="56945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L'hiver</a:t>
                </a:r>
                <a:endParaRPr/>
              </a:p>
            </p:txBody>
          </p:sp>
        </p:grpSp>
      </p:grpSp>
      <p:grpSp>
        <p:nvGrpSpPr>
          <p:cNvPr id="535" name="Google Shape;535;p17"/>
          <p:cNvGrpSpPr/>
          <p:nvPr/>
        </p:nvGrpSpPr>
        <p:grpSpPr>
          <a:xfrm>
            <a:off x="4678403" y="5091732"/>
            <a:ext cx="7061471" cy="1164036"/>
            <a:chOff x="2284453" y="4685332"/>
            <a:chExt cx="7061471" cy="1164036"/>
          </a:xfrm>
        </p:grpSpPr>
        <p:sp>
          <p:nvSpPr>
            <p:cNvPr id="536" name="Google Shape;536;p17"/>
            <p:cNvSpPr txBox="1"/>
            <p:nvPr/>
          </p:nvSpPr>
          <p:spPr>
            <a:xfrm>
              <a:off x="7489524" y="5456275"/>
              <a:ext cx="1856400" cy="323100"/>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500">
                  <a:solidFill>
                    <a:schemeClr val="dk1"/>
                  </a:solidFill>
                  <a:latin typeface="Open Sans"/>
                  <a:ea typeface="Open Sans"/>
                  <a:cs typeface="Open Sans"/>
                  <a:sym typeface="Open Sans"/>
                </a:rPr>
                <a:t>Quotidiennement</a:t>
              </a:r>
              <a:endParaRPr sz="1100"/>
            </a:p>
          </p:txBody>
        </p:sp>
        <p:grpSp>
          <p:nvGrpSpPr>
            <p:cNvPr id="537" name="Google Shape;537;p17"/>
            <p:cNvGrpSpPr/>
            <p:nvPr/>
          </p:nvGrpSpPr>
          <p:grpSpPr>
            <a:xfrm>
              <a:off x="2671653" y="4685332"/>
              <a:ext cx="1456452" cy="700198"/>
              <a:chOff x="3871368" y="3261729"/>
              <a:chExt cx="2119038" cy="1225107"/>
            </a:xfrm>
          </p:grpSpPr>
          <p:cxnSp>
            <p:nvCxnSpPr>
              <p:cNvPr id="538" name="Google Shape;538;p17"/>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539" name="Google Shape;539;p17"/>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grpSp>
          <p:nvGrpSpPr>
            <p:cNvPr id="540" name="Google Shape;540;p17"/>
            <p:cNvGrpSpPr/>
            <p:nvPr/>
          </p:nvGrpSpPr>
          <p:grpSpPr>
            <a:xfrm>
              <a:off x="5385607" y="4685332"/>
              <a:ext cx="1456452" cy="700198"/>
              <a:chOff x="3871368" y="3261729"/>
              <a:chExt cx="2119038" cy="1225107"/>
            </a:xfrm>
          </p:grpSpPr>
          <p:cxnSp>
            <p:nvCxnSpPr>
              <p:cNvPr id="541" name="Google Shape;541;p17"/>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542" name="Google Shape;542;p17"/>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543" name="Google Shape;543;p17"/>
            <p:cNvSpPr/>
            <p:nvPr/>
          </p:nvSpPr>
          <p:spPr>
            <a:xfrm>
              <a:off x="2284453" y="5416006"/>
              <a:ext cx="865716" cy="43336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Jour</a:t>
              </a:r>
              <a:endParaRPr/>
            </a:p>
          </p:txBody>
        </p:sp>
        <p:sp>
          <p:nvSpPr>
            <p:cNvPr id="544" name="Google Shape;544;p17"/>
            <p:cNvSpPr/>
            <p:nvPr/>
          </p:nvSpPr>
          <p:spPr>
            <a:xfrm>
              <a:off x="3648047" y="5421042"/>
              <a:ext cx="993807" cy="4283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Nuit</a:t>
              </a:r>
              <a:endParaRPr/>
            </a:p>
          </p:txBody>
        </p:sp>
        <p:sp>
          <p:nvSpPr>
            <p:cNvPr id="545" name="Google Shape;545;p17"/>
            <p:cNvSpPr/>
            <p:nvPr/>
          </p:nvSpPr>
          <p:spPr>
            <a:xfrm>
              <a:off x="4963932" y="5421043"/>
              <a:ext cx="865716" cy="428324"/>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Jour</a:t>
              </a:r>
              <a:endParaRPr/>
            </a:p>
          </p:txBody>
        </p:sp>
        <p:sp>
          <p:nvSpPr>
            <p:cNvPr id="546" name="Google Shape;546;p17"/>
            <p:cNvSpPr/>
            <p:nvPr/>
          </p:nvSpPr>
          <p:spPr>
            <a:xfrm>
              <a:off x="6375061" y="5426079"/>
              <a:ext cx="946272" cy="423287"/>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Nuit</a:t>
              </a:r>
              <a:endParaRPr/>
            </a:p>
          </p:txBody>
        </p:sp>
      </p:grpSp>
      <p:sp>
        <p:nvSpPr>
          <p:cNvPr id="547" name="Google Shape;547;p17"/>
          <p:cNvSpPr txBox="1"/>
          <p:nvPr/>
        </p:nvSpPr>
        <p:spPr>
          <a:xfrm>
            <a:off x="663665" y="2572940"/>
            <a:ext cx="36063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SETs:</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Open Sans"/>
                <a:ea typeface="Open Sans"/>
                <a:cs typeface="Open Sans"/>
                <a:sym typeface="Open Sans"/>
              </a:rPr>
              <a:t>Année: </a:t>
            </a:r>
            <a:r>
              <a:rPr lang="en-GB" sz="1800">
                <a:solidFill>
                  <a:schemeClr val="dk1"/>
                </a:solidFill>
                <a:latin typeface="Open Sans"/>
                <a:ea typeface="Open Sans"/>
                <a:cs typeface="Open Sans"/>
                <a:sym typeface="Open Sans"/>
              </a:rPr>
              <a:t>Années incluses dans le domaine temporel du modèle</a:t>
            </a:r>
            <a:endParaRPr sz="1800" b="1">
              <a:solidFill>
                <a:schemeClr val="dk1"/>
              </a:solidFill>
              <a:latin typeface="Open Sans"/>
              <a:ea typeface="Open Sans"/>
              <a:cs typeface="Open Sans"/>
              <a:sym typeface="Open Sans"/>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Open Sans"/>
              <a:ea typeface="Open Sans"/>
              <a:cs typeface="Open Sans"/>
              <a:sym typeface="Open Sans"/>
            </a:endParaRPr>
          </a:p>
          <a:p>
            <a:pPr marL="285750" marR="0" lvl="0" indent="-285750" algn="l" rtl="0">
              <a:spcBef>
                <a:spcPts val="0"/>
              </a:spcBef>
              <a:spcAft>
                <a:spcPts val="0"/>
              </a:spcAft>
              <a:buClr>
                <a:srgbClr val="C00000"/>
              </a:buClr>
              <a:buSzPts val="1800"/>
              <a:buFont typeface="Arial"/>
              <a:buChar char="•"/>
            </a:pPr>
            <a:r>
              <a:rPr lang="en-GB" sz="1800" b="1">
                <a:solidFill>
                  <a:srgbClr val="C00000"/>
                </a:solidFill>
                <a:latin typeface="Open Sans"/>
                <a:ea typeface="Open Sans"/>
                <a:cs typeface="Open Sans"/>
                <a:sym typeface="Open Sans"/>
              </a:rPr>
              <a:t>TimeSlice</a:t>
            </a:r>
            <a:r>
              <a:rPr lang="en-GB" sz="1800">
                <a:solidFill>
                  <a:srgbClr val="C00000"/>
                </a:solidFill>
                <a:latin typeface="Open Sans"/>
                <a:ea typeface="Open Sans"/>
                <a:cs typeface="Open Sans"/>
                <a:sym typeface="Open Sans"/>
              </a:rPr>
              <a:t>: </a:t>
            </a:r>
            <a:r>
              <a:rPr lang="en-GB" sz="1800">
                <a:solidFill>
                  <a:schemeClr val="dk1"/>
                </a:solidFill>
                <a:latin typeface="Open Sans"/>
                <a:ea typeface="Open Sans"/>
                <a:cs typeface="Open Sans"/>
                <a:sym typeface="Open Sans"/>
              </a:rPr>
              <a:t>Périodes représentatives en lesquelles chaque année est divisée</a:t>
            </a:r>
            <a:endParaRPr/>
          </a:p>
        </p:txBody>
      </p:sp>
      <p:sp>
        <p:nvSpPr>
          <p:cNvPr id="548" name="Google Shape;548;p17"/>
          <p:cNvSpPr/>
          <p:nvPr/>
        </p:nvSpPr>
        <p:spPr>
          <a:xfrm>
            <a:off x="4470401" y="4330177"/>
            <a:ext cx="5410200" cy="2000773"/>
          </a:xfrm>
          <a:prstGeom prst="roundRect">
            <a:avLst>
              <a:gd name="adj" fmla="val 16667"/>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8"/>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Représentation de toutes les échelles de temps</a:t>
            </a:r>
            <a:endParaRPr/>
          </a:p>
        </p:txBody>
      </p:sp>
      <p:sp>
        <p:nvSpPr>
          <p:cNvPr id="555" name="Google Shape;555;p1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556" name="Google Shape;556;p18"/>
          <p:cNvSpPr txBox="1">
            <a:spLocks noGrp="1"/>
          </p:cNvSpPr>
          <p:nvPr>
            <p:ph type="body" idx="2"/>
          </p:nvPr>
        </p:nvSpPr>
        <p:spPr>
          <a:xfrm>
            <a:off x="663575" y="2016025"/>
            <a:ext cx="59148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Calcul de la durée d'une tranche de temps</a:t>
            </a:r>
            <a:endParaRPr/>
          </a:p>
        </p:txBody>
      </p:sp>
      <p:graphicFrame>
        <p:nvGraphicFramePr>
          <p:cNvPr id="557" name="Google Shape;557;p18"/>
          <p:cNvGraphicFramePr/>
          <p:nvPr/>
        </p:nvGraphicFramePr>
        <p:xfrm>
          <a:off x="1514332" y="3112736"/>
          <a:ext cx="8535333" cy="218442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Représentation de toutes les échelles de temps</a:t>
            </a:r>
            <a:endParaRPr/>
          </a:p>
        </p:txBody>
      </p:sp>
      <p:sp>
        <p:nvSpPr>
          <p:cNvPr id="564" name="Google Shape;564;p1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565" name="Google Shape;565;p19"/>
          <p:cNvSpPr txBox="1">
            <a:spLocks noGrp="1"/>
          </p:cNvSpPr>
          <p:nvPr>
            <p:ph type="body" idx="2"/>
          </p:nvPr>
        </p:nvSpPr>
        <p:spPr>
          <a:xfrm>
            <a:off x="663574" y="2016027"/>
            <a:ext cx="5210175"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Calcul de la durée d'une tranche de temps</a:t>
            </a:r>
            <a:endParaRPr/>
          </a:p>
        </p:txBody>
      </p:sp>
      <p:graphicFrame>
        <p:nvGraphicFramePr>
          <p:cNvPr id="566" name="Google Shape;566;p19"/>
          <p:cNvGraphicFramePr/>
          <p:nvPr/>
        </p:nvGraphicFramePr>
        <p:xfrm>
          <a:off x="1543049" y="2721480"/>
          <a:ext cx="3000000" cy="3000000"/>
        </p:xfrm>
        <a:graphic>
          <a:graphicData uri="http://schemas.openxmlformats.org/drawingml/2006/table">
            <a:tbl>
              <a:tblPr firstRow="1" bandRow="1">
                <a:noFill/>
                <a:tableStyleId>{75DEB4DB-FBA3-4192-BFDF-57FCB4F57FE8}</a:tableStyleId>
              </a:tblPr>
              <a:tblGrid>
                <a:gridCol w="2165350">
                  <a:extLst>
                    <a:ext uri="{9D8B030D-6E8A-4147-A177-3AD203B41FA5}">
                      <a16:colId xmlns:a16="http://schemas.microsoft.com/office/drawing/2014/main" val="20000"/>
                    </a:ext>
                  </a:extLst>
                </a:gridCol>
                <a:gridCol w="2165350">
                  <a:extLst>
                    <a:ext uri="{9D8B030D-6E8A-4147-A177-3AD203B41FA5}">
                      <a16:colId xmlns:a16="http://schemas.microsoft.com/office/drawing/2014/main" val="20001"/>
                    </a:ext>
                  </a:extLst>
                </a:gridCol>
                <a:gridCol w="2165350">
                  <a:extLst>
                    <a:ext uri="{9D8B030D-6E8A-4147-A177-3AD203B41FA5}">
                      <a16:colId xmlns:a16="http://schemas.microsoft.com/office/drawing/2014/main" val="20002"/>
                    </a:ext>
                  </a:extLst>
                </a:gridCol>
                <a:gridCol w="2165350">
                  <a:extLst>
                    <a:ext uri="{9D8B030D-6E8A-4147-A177-3AD203B41FA5}">
                      <a16:colId xmlns:a16="http://schemas.microsoft.com/office/drawing/2014/main" val="20003"/>
                    </a:ext>
                  </a:extLst>
                </a:gridCol>
              </a:tblGrid>
              <a:tr h="411000">
                <a:tc gridSpan="2">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ÉTÉ</a:t>
                      </a:r>
                      <a:endParaRPr/>
                    </a:p>
                  </a:txBody>
                  <a:tcPr marL="91450" marR="91450" marT="45725" marB="45725"/>
                </a:tc>
                <a:tc hMerge="1">
                  <a:txBody>
                    <a:bodyPr/>
                    <a:lstStyle/>
                    <a:p>
                      <a:endParaRPr lang="en-AM"/>
                    </a:p>
                  </a:txBody>
                  <a:tcPr/>
                </a:tc>
                <a:tc gridSpan="2">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HIVER</a:t>
                      </a:r>
                      <a:endParaRPr/>
                    </a:p>
                  </a:txBody>
                  <a:tcPr marL="91450" marR="91450" marT="45725" marB="45725"/>
                </a:tc>
                <a:tc hMerge="1">
                  <a:txBody>
                    <a:bodyPr/>
                    <a:lstStyle/>
                    <a:p>
                      <a:endParaRPr lang="en-AM"/>
                    </a:p>
                  </a:txBody>
                  <a:tcPr/>
                </a:tc>
                <a:extLst>
                  <a:ext uri="{0D108BD9-81ED-4DB2-BD59-A6C34878D82A}">
                    <a16:rowId xmlns:a16="http://schemas.microsoft.com/office/drawing/2014/main" val="10000"/>
                  </a:ext>
                </a:extLst>
              </a:tr>
              <a:tr h="841050">
                <a:tc gridSpan="2">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Avril, mai, juin, juillet, août, sept, oct, nov</a:t>
                      </a:r>
                      <a:endParaRPr sz="1600" b="1" u="none" strike="noStrike" cap="none">
                        <a:latin typeface="Open Sans"/>
                        <a:ea typeface="Open Sans"/>
                        <a:cs typeface="Open Sans"/>
                        <a:sym typeface="Open Sans"/>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8 mois</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244 jours</a:t>
                      </a:r>
                      <a:endParaRPr/>
                    </a:p>
                  </a:txBody>
                  <a:tcPr marL="91450" marR="91450" marT="45725" marB="45725"/>
                </a:tc>
                <a:tc hMerge="1">
                  <a:txBody>
                    <a:bodyPr/>
                    <a:lstStyle/>
                    <a:p>
                      <a:endParaRPr lang="en-AM"/>
                    </a:p>
                  </a:txBody>
                  <a:tcPr/>
                </a:tc>
                <a:tc gridSpan="2">
                  <a:txBody>
                    <a:bodyPr/>
                    <a:lstStyle/>
                    <a:p>
                      <a:pPr marL="0" marR="0" lvl="0" indent="0" algn="ctr" rtl="0">
                        <a:lnSpc>
                          <a:spcPct val="100000"/>
                        </a:lnSpc>
                        <a:spcBef>
                          <a:spcPts val="0"/>
                        </a:spcBef>
                        <a:spcAft>
                          <a:spcPts val="0"/>
                        </a:spcAft>
                        <a:buClr>
                          <a:schemeClr val="dk1"/>
                        </a:buClr>
                        <a:buSzPts val="1600"/>
                        <a:buFont typeface="Open Sans"/>
                        <a:buNone/>
                      </a:pPr>
                      <a:r>
                        <a:rPr lang="en-GB" sz="1600" b="1" u="none" strike="noStrike" cap="none">
                          <a:latin typeface="Open Sans"/>
                          <a:ea typeface="Open Sans"/>
                          <a:cs typeface="Open Sans"/>
                          <a:sym typeface="Open Sans"/>
                        </a:rPr>
                        <a:t>Déc, Jan, Fév, Mars</a:t>
                      </a:r>
                      <a:endParaRPr sz="1600" b="1" u="none" strike="noStrike" cap="none">
                        <a:latin typeface="Open Sans"/>
                        <a:ea typeface="Open Sans"/>
                        <a:cs typeface="Open Sans"/>
                        <a:sym typeface="Open Sans"/>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4 mois</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121 jours</a:t>
                      </a:r>
                      <a:endParaRPr sz="1600" b="1" u="none" strike="noStrike" cap="none">
                        <a:latin typeface="Open Sans"/>
                        <a:ea typeface="Open Sans"/>
                        <a:cs typeface="Open Sans"/>
                        <a:sym typeface="Open Sans"/>
                      </a:endParaRPr>
                    </a:p>
                  </a:txBody>
                  <a:tcPr marL="91450" marR="91450" marT="45725" marB="45725"/>
                </a:tc>
                <a:tc hMerge="1">
                  <a:txBody>
                    <a:bodyPr/>
                    <a:lstStyle/>
                    <a:p>
                      <a:endParaRPr lang="en-AM"/>
                    </a:p>
                  </a:txBody>
                  <a:tcPr/>
                </a:tc>
                <a:extLst>
                  <a:ext uri="{0D108BD9-81ED-4DB2-BD59-A6C34878D82A}">
                    <a16:rowId xmlns:a16="http://schemas.microsoft.com/office/drawing/2014/main" val="10001"/>
                  </a:ext>
                </a:extLst>
              </a:tr>
              <a:tr h="951175">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Jour :</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7:00 - 23:00 </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16 heures</a:t>
                      </a:r>
                      <a:endParaRPr sz="1600" b="1" u="none" strike="noStrike" cap="none">
                        <a:latin typeface="Open Sans"/>
                        <a:ea typeface="Open Sans"/>
                        <a:cs typeface="Open Sans"/>
                        <a:sym typeface="Open Sans"/>
                      </a:endParaRPr>
                    </a:p>
                  </a:txBody>
                  <a:tcPr marL="91450" marR="91450" marT="45725" marB="45725"/>
                </a:tc>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Nuit :</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23:00 - 7:00</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8 heures</a:t>
                      </a:r>
                      <a:endParaRPr/>
                    </a:p>
                  </a:txBody>
                  <a:tcPr marL="91450" marR="91450" marT="45725" marB="45725"/>
                </a:tc>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Jour :</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8:00 - 20:00</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12 heures</a:t>
                      </a:r>
                      <a:endParaRPr/>
                    </a:p>
                  </a:txBody>
                  <a:tcPr marL="91450" marR="91450" marT="45725" marB="45725"/>
                </a:tc>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Nuit :</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20:00 - 8:00</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12 heures</a:t>
                      </a:r>
                      <a:endParaRPr/>
                    </a:p>
                  </a:txBody>
                  <a:tcPr marL="91450" marR="91450" marT="45725" marB="45725"/>
                </a:tc>
                <a:extLst>
                  <a:ext uri="{0D108BD9-81ED-4DB2-BD59-A6C34878D82A}">
                    <a16:rowId xmlns:a16="http://schemas.microsoft.com/office/drawing/2014/main" val="10002"/>
                  </a:ext>
                </a:extLst>
              </a:tr>
              <a:tr h="951175">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(16 x 244) / 8760</a:t>
                      </a:r>
                      <a:endParaRPr/>
                    </a:p>
                    <a:p>
                      <a:pPr marL="0" marR="0" lvl="0" indent="0" algn="ctr" rtl="0">
                        <a:spcBef>
                          <a:spcPts val="0"/>
                        </a:spcBef>
                        <a:spcAft>
                          <a:spcPts val="0"/>
                        </a:spcAft>
                        <a:buNone/>
                      </a:pPr>
                      <a:r>
                        <a:rPr lang="en-GB" sz="1600" b="0" u="none" strike="noStrike" cap="none">
                          <a:latin typeface="Open Sans"/>
                          <a:ea typeface="Open Sans"/>
                          <a:cs typeface="Open Sans"/>
                          <a:sym typeface="Open Sans"/>
                        </a:rPr>
                        <a:t> = 0.4457</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(8 x 244) / 8760 </a:t>
                      </a:r>
                      <a:endParaRPr/>
                    </a:p>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0.2228</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(12 x 121) / 8760</a:t>
                      </a:r>
                      <a:endParaRPr/>
                    </a:p>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0.1657</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(12 x 121) / 8760</a:t>
                      </a:r>
                      <a:endParaRPr/>
                    </a:p>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0.1657</a:t>
                      </a:r>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567" name="Google Shape;567;p19"/>
          <p:cNvSpPr txBox="1"/>
          <p:nvPr/>
        </p:nvSpPr>
        <p:spPr>
          <a:xfrm>
            <a:off x="4213181" y="5955185"/>
            <a:ext cx="34068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C00000"/>
                </a:solidFill>
                <a:latin typeface="Open Sans"/>
                <a:ea typeface="Open Sans"/>
                <a:cs typeface="Open Sans"/>
                <a:sym typeface="Open Sans"/>
              </a:rPr>
              <a:t>* Nombre d'heures par an : 8760</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Résultats de l'apprentissage</a:t>
            </a:r>
            <a:endParaRPr/>
          </a:p>
        </p:txBody>
      </p:sp>
      <p:sp>
        <p:nvSpPr>
          <p:cNvPr id="280" name="Google Shape;280;p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713105" lvl="0" indent="-713105" algn="l" rtl="0">
              <a:lnSpc>
                <a:spcPct val="120000"/>
              </a:lnSpc>
              <a:spcBef>
                <a:spcPts val="0"/>
              </a:spcBef>
              <a:spcAft>
                <a:spcPts val="0"/>
              </a:spcAft>
              <a:buClr>
                <a:schemeClr val="dk1"/>
              </a:buClr>
              <a:buSzPts val="2000"/>
              <a:buFont typeface="Open Sans"/>
              <a:buNone/>
            </a:pPr>
            <a:r>
              <a:rPr lang="en-GB">
                <a:latin typeface="Open Sans"/>
                <a:ea typeface="Open Sans"/>
                <a:cs typeface="Open Sans"/>
                <a:sym typeface="Open Sans"/>
              </a:rPr>
              <a:t>OIT1</a:t>
            </a:r>
            <a:r>
              <a:rPr lang="en-GB" b="0">
                <a:latin typeface="Open Sans"/>
                <a:ea typeface="Open Sans"/>
                <a:cs typeface="Open Sans"/>
                <a:sym typeface="Open Sans"/>
              </a:rPr>
              <a:t>: réfléchir à la variabilité de la demande d'énergie dans le temps et à ses effets sur la planification des infrastructures énergétiques.</a:t>
            </a:r>
            <a:endParaRPr/>
          </a:p>
          <a:p>
            <a:pPr marL="713105" lvl="0" indent="-713105" algn="l" rtl="0">
              <a:lnSpc>
                <a:spcPct val="120000"/>
              </a:lnSpc>
              <a:spcBef>
                <a:spcPts val="1200"/>
              </a:spcBef>
              <a:spcAft>
                <a:spcPts val="0"/>
              </a:spcAft>
              <a:buClr>
                <a:schemeClr val="dk1"/>
              </a:buClr>
              <a:buSzPts val="2000"/>
              <a:buFont typeface="Open Sans"/>
              <a:buNone/>
            </a:pPr>
            <a:r>
              <a:rPr lang="en-GB">
                <a:latin typeface="Open Sans"/>
                <a:ea typeface="Open Sans"/>
                <a:cs typeface="Open Sans"/>
                <a:sym typeface="Open Sans"/>
              </a:rPr>
              <a:t>OIT2</a:t>
            </a:r>
            <a:r>
              <a:rPr lang="en-GB" b="0">
                <a:latin typeface="Open Sans"/>
                <a:ea typeface="Open Sans"/>
                <a:cs typeface="Open Sans"/>
                <a:sym typeface="Open Sans"/>
              </a:rPr>
              <a:t>: Réfléchir à la variabilité de l'approvisionnement en énergie dans le temps et à ses effets sur la planification des infrastructures énergétiques.</a:t>
            </a:r>
            <a:endParaRPr/>
          </a:p>
          <a:p>
            <a:pPr marL="713105" lvl="0" indent="-713105" algn="l" rtl="0">
              <a:lnSpc>
                <a:spcPct val="120000"/>
              </a:lnSpc>
              <a:spcBef>
                <a:spcPts val="1200"/>
              </a:spcBef>
              <a:spcAft>
                <a:spcPts val="0"/>
              </a:spcAft>
              <a:buClr>
                <a:schemeClr val="dk1"/>
              </a:buClr>
              <a:buSzPts val="2000"/>
              <a:buFont typeface="Open Sans"/>
              <a:buNone/>
            </a:pPr>
            <a:r>
              <a:rPr lang="en-GB">
                <a:latin typeface="Open Sans"/>
                <a:ea typeface="Open Sans"/>
                <a:cs typeface="Open Sans"/>
                <a:sym typeface="Open Sans"/>
              </a:rPr>
              <a:t>OIT3</a:t>
            </a:r>
            <a:r>
              <a:rPr lang="en-GB" b="0">
                <a:latin typeface="Open Sans"/>
                <a:ea typeface="Open Sans"/>
                <a:cs typeface="Open Sans"/>
                <a:sym typeface="Open Sans"/>
              </a:rPr>
              <a:t>: Décrire comment la variabilité de la demande et de l'offre d'énergie peut être prise en compte dans la structure d'un modèle.</a:t>
            </a:r>
            <a:endParaRPr/>
          </a:p>
          <a:p>
            <a:pPr marL="713105" lvl="0" indent="-713105" algn="l" rtl="0">
              <a:lnSpc>
                <a:spcPct val="120000"/>
              </a:lnSpc>
              <a:spcBef>
                <a:spcPts val="1200"/>
              </a:spcBef>
              <a:spcAft>
                <a:spcPts val="0"/>
              </a:spcAft>
              <a:buClr>
                <a:schemeClr val="dk1"/>
              </a:buClr>
              <a:buSzPts val="2000"/>
              <a:buFont typeface="Open Sans"/>
              <a:buNone/>
            </a:pPr>
            <a:r>
              <a:rPr lang="en-GB">
                <a:latin typeface="Open Sans"/>
                <a:ea typeface="Open Sans"/>
                <a:cs typeface="Open Sans"/>
                <a:sym typeface="Open Sans"/>
              </a:rPr>
              <a:t>OIT4</a:t>
            </a:r>
            <a:r>
              <a:rPr lang="en-GB" b="0">
                <a:latin typeface="Open Sans"/>
                <a:ea typeface="Open Sans"/>
                <a:cs typeface="Open Sans"/>
                <a:sym typeface="Open Sans"/>
              </a:rPr>
              <a:t>: décrire les principaux paramètres dépendant du temps dans OSeMOSYS et leur utilisation</a:t>
            </a:r>
            <a:endParaRPr/>
          </a:p>
        </p:txBody>
      </p:sp>
      <p:sp>
        <p:nvSpPr>
          <p:cNvPr id="281" name="Google Shape;281;p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282" name="Google Shape;282;p2"/>
          <p:cNvSpPr txBox="1">
            <a:spLocks noGrp="1"/>
          </p:cNvSpPr>
          <p:nvPr>
            <p:ph type="body" idx="2"/>
          </p:nvPr>
        </p:nvSpPr>
        <p:spPr>
          <a:xfrm>
            <a:off x="663575" y="2016025"/>
            <a:ext cx="7150800" cy="43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en-GB"/>
              <a:t>À la fin de cette conférence, vous serez en mesure de:</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Lecture 5.3 Références</a:t>
            </a:r>
            <a:endParaRPr/>
          </a:p>
        </p:txBody>
      </p:sp>
      <p:sp>
        <p:nvSpPr>
          <p:cNvPr id="573" name="Google Shape;573;p2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574" name="Google Shape;574;p20"/>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Taliotis, C., et al., Time representation in OSeMOSYS, 2018. Zenodo. </a:t>
            </a:r>
            <a:r>
              <a:rPr lang="en-GB"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http://doi.org/10.5281/zenodo.4585695</a:t>
            </a:r>
            <a:endParaRPr sz="1600">
              <a:solidFill>
                <a:srgbClr val="000000"/>
              </a:solidFill>
              <a:latin typeface="Open Sans"/>
              <a:ea typeface="Open Sans"/>
              <a:cs typeface="Open Sans"/>
              <a:sym typeface="Open Sans"/>
            </a:endParaRPr>
          </a:p>
          <a:p>
            <a:pPr marL="342900" lvl="0" indent="-241300" algn="l" rtl="0">
              <a:spcBef>
                <a:spcPts val="100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Paramètres dépendants du temps</a:t>
            </a:r>
            <a:endParaRPr/>
          </a:p>
        </p:txBody>
      </p:sp>
      <p:sp>
        <p:nvSpPr>
          <p:cNvPr id="581" name="Google Shape;581;p21"/>
          <p:cNvSpPr txBox="1">
            <a:spLocks noGrp="1"/>
          </p:cNvSpPr>
          <p:nvPr>
            <p:ph type="body" idx="1"/>
          </p:nvPr>
        </p:nvSpPr>
        <p:spPr>
          <a:xfrm>
            <a:off x="663880" y="2582945"/>
            <a:ext cx="6857798" cy="2952616"/>
          </a:xfrm>
          <a:prstGeom prst="rect">
            <a:avLst/>
          </a:prstGeom>
          <a:noFill/>
          <a:ln>
            <a:noFill/>
          </a:ln>
        </p:spPr>
        <p:txBody>
          <a:bodyPr spcFirstLastPara="1" wrap="square" lIns="91425" tIns="45700" rIns="91425" bIns="45700" anchor="t" anchorCtr="0">
            <a:normAutofit lnSpcReduction="20000"/>
          </a:bodyPr>
          <a:lstStyle/>
          <a:p>
            <a:pPr marL="342900" lvl="0" indent="-342900" algn="l" rtl="0">
              <a:lnSpc>
                <a:spcPct val="90000"/>
              </a:lnSpc>
              <a:spcBef>
                <a:spcPts val="0"/>
              </a:spcBef>
              <a:spcAft>
                <a:spcPts val="0"/>
              </a:spcAft>
              <a:buClr>
                <a:srgbClr val="C00000"/>
              </a:buClr>
              <a:buSzPts val="2000"/>
              <a:buFont typeface="Arial"/>
              <a:buChar char="•"/>
            </a:pPr>
            <a:r>
              <a:rPr lang="en-GB" b="0">
                <a:solidFill>
                  <a:srgbClr val="C00000"/>
                </a:solidFill>
              </a:rPr>
              <a:t>Demande annuelle cumulée: </a:t>
            </a:r>
            <a:r>
              <a:rPr lang="en-GB" b="0">
                <a:latin typeface="Open Sans"/>
                <a:ea typeface="Open Sans"/>
                <a:cs typeface="Open Sans"/>
                <a:sym typeface="Open Sans"/>
              </a:rPr>
              <a:t>Un type de demande qui est défini pour chaque année.</a:t>
            </a:r>
            <a:endParaRPr/>
          </a:p>
          <a:p>
            <a:pPr marL="342900" lvl="0" indent="-342900" algn="l" rtl="0">
              <a:lnSpc>
                <a:spcPct val="90000"/>
              </a:lnSpc>
              <a:spcBef>
                <a:spcPts val="1200"/>
              </a:spcBef>
              <a:spcAft>
                <a:spcPts val="0"/>
              </a:spcAft>
              <a:buClr>
                <a:srgbClr val="C00000"/>
              </a:buClr>
              <a:buSzPts val="2000"/>
              <a:buFont typeface="Arial"/>
              <a:buChar char="•"/>
            </a:pPr>
            <a:r>
              <a:rPr lang="en-GB" b="0">
                <a:solidFill>
                  <a:srgbClr val="C00000"/>
                </a:solidFill>
              </a:rPr>
              <a:t>Demande annuelle spécifiée: </a:t>
            </a:r>
            <a:r>
              <a:rPr lang="en-GB" sz="2100" b="0">
                <a:latin typeface="Open Sans"/>
                <a:ea typeface="Open Sans"/>
                <a:cs typeface="Open Sans"/>
                <a:sym typeface="Open Sans"/>
              </a:rPr>
              <a:t>Un type de demande défini pour chaque tranche horaire.</a:t>
            </a:r>
            <a:endParaRPr sz="2100" b="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b="0"/>
              <a:t>Profil de demande spécifiée: </a:t>
            </a:r>
            <a:r>
              <a:rPr lang="en-GB" sz="2100" b="0">
                <a:latin typeface="Open Sans"/>
                <a:ea typeface="Open Sans"/>
                <a:cs typeface="Open Sans"/>
                <a:sym typeface="Open Sans"/>
              </a:rPr>
              <a:t>Fraction de la demande annuelle spécifiée pour un produit dans chaque tranche de temps</a:t>
            </a:r>
            <a:endParaRPr sz="2100" b="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b="0"/>
              <a:t>Facteur de capacité: </a:t>
            </a:r>
            <a:r>
              <a:rPr lang="en-GB" sz="2100" b="0">
                <a:latin typeface="Open Sans"/>
                <a:ea typeface="Open Sans"/>
                <a:cs typeface="Open Sans"/>
                <a:sym typeface="Open Sans"/>
              </a:rPr>
              <a:t>Fraction de la capacité d'une technologie qui peut être utilisée dans chaque tranche de temps.</a:t>
            </a:r>
            <a:endParaRPr sz="2100" b="0">
              <a:latin typeface="Open Sans"/>
              <a:ea typeface="Open Sans"/>
              <a:cs typeface="Open Sans"/>
              <a:sym typeface="Open Sans"/>
            </a:endParaRPr>
          </a:p>
        </p:txBody>
      </p:sp>
      <p:sp>
        <p:nvSpPr>
          <p:cNvPr id="582" name="Google Shape;582;p2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583" name="Google Shape;583;p21"/>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Demande annuelle</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Paramètres dépendants du temps</a:t>
            </a:r>
            <a:endParaRPr/>
          </a:p>
        </p:txBody>
      </p:sp>
      <p:sp>
        <p:nvSpPr>
          <p:cNvPr id="590" name="Google Shape;590;p22"/>
          <p:cNvSpPr txBox="1">
            <a:spLocks noGrp="1"/>
          </p:cNvSpPr>
          <p:nvPr>
            <p:ph type="body" idx="1"/>
          </p:nvPr>
        </p:nvSpPr>
        <p:spPr>
          <a:xfrm>
            <a:off x="663879" y="2582945"/>
            <a:ext cx="6847965" cy="291328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Font typeface="Arial"/>
              <a:buChar char="•"/>
            </a:pPr>
            <a:r>
              <a:rPr lang="en-GB" b="0"/>
              <a:t>Demande annuelle cumulée: </a:t>
            </a:r>
            <a:r>
              <a:rPr lang="en-GB" b="0">
                <a:latin typeface="Open Sans"/>
                <a:ea typeface="Open Sans"/>
                <a:cs typeface="Open Sans"/>
                <a:sym typeface="Open Sans"/>
              </a:rPr>
              <a:t>Un type de demande qui est défini pour chaque année.</a:t>
            </a:r>
            <a:endParaRPr/>
          </a:p>
          <a:p>
            <a:pPr marL="342900" lvl="0" indent="-342900" algn="l" rtl="0">
              <a:lnSpc>
                <a:spcPct val="90000"/>
              </a:lnSpc>
              <a:spcBef>
                <a:spcPts val="1200"/>
              </a:spcBef>
              <a:spcAft>
                <a:spcPts val="0"/>
              </a:spcAft>
              <a:buClr>
                <a:schemeClr val="dk1"/>
              </a:buClr>
              <a:buSzPts val="2000"/>
              <a:buFont typeface="Arial"/>
              <a:buChar char="•"/>
            </a:pPr>
            <a:r>
              <a:rPr lang="en-GB" b="0"/>
              <a:t>Demande annuelle spécifiée: </a:t>
            </a:r>
            <a:r>
              <a:rPr lang="en-GB" sz="2100" b="0">
                <a:latin typeface="Open Sans"/>
                <a:ea typeface="Open Sans"/>
                <a:cs typeface="Open Sans"/>
                <a:sym typeface="Open Sans"/>
              </a:rPr>
              <a:t>Un type de demande défini pour chaque tranche horaire.</a:t>
            </a:r>
            <a:endParaRPr sz="2100" b="0">
              <a:latin typeface="Open Sans"/>
              <a:ea typeface="Open Sans"/>
              <a:cs typeface="Open Sans"/>
              <a:sym typeface="Open Sans"/>
            </a:endParaRPr>
          </a:p>
          <a:p>
            <a:pPr marL="342900" lvl="0" indent="-342900" algn="l" rtl="0">
              <a:lnSpc>
                <a:spcPct val="90000"/>
              </a:lnSpc>
              <a:spcBef>
                <a:spcPts val="1200"/>
              </a:spcBef>
              <a:spcAft>
                <a:spcPts val="0"/>
              </a:spcAft>
              <a:buClr>
                <a:srgbClr val="C00000"/>
              </a:buClr>
              <a:buSzPts val="2000"/>
              <a:buFont typeface="Arial"/>
              <a:buChar char="•"/>
            </a:pPr>
            <a:r>
              <a:rPr lang="en-GB" b="0">
                <a:solidFill>
                  <a:srgbClr val="C00000"/>
                </a:solidFill>
              </a:rPr>
              <a:t>Profil de demande spécifiée: </a:t>
            </a:r>
            <a:r>
              <a:rPr lang="en-GB" sz="2100" b="0">
                <a:latin typeface="Open Sans"/>
                <a:ea typeface="Open Sans"/>
                <a:cs typeface="Open Sans"/>
                <a:sym typeface="Open Sans"/>
              </a:rPr>
              <a:t>Fraction de la demande annuelle spécifiée pour un produit dans chaque tranche de temps</a:t>
            </a:r>
            <a:endParaRPr sz="2100" b="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b="0"/>
              <a:t>Facteur de capacité: </a:t>
            </a:r>
            <a:r>
              <a:rPr lang="en-GB" sz="2100" b="0">
                <a:latin typeface="Open Sans"/>
                <a:ea typeface="Open Sans"/>
                <a:cs typeface="Open Sans"/>
                <a:sym typeface="Open Sans"/>
              </a:rPr>
              <a:t>Fraction de la capacité d'une technologie qui peut être utilisée dans chaque tranche de temps.</a:t>
            </a:r>
            <a:endParaRPr sz="2100" b="0">
              <a:latin typeface="Open Sans"/>
              <a:ea typeface="Open Sans"/>
              <a:cs typeface="Open Sans"/>
              <a:sym typeface="Open Sans"/>
            </a:endParaRPr>
          </a:p>
        </p:txBody>
      </p:sp>
      <p:sp>
        <p:nvSpPr>
          <p:cNvPr id="591" name="Google Shape;591;p2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sp>
        <p:nvSpPr>
          <p:cNvPr id="592" name="Google Shape;592;p22"/>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Profil de la demande</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2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Paramètres dépendants du temps</a:t>
            </a:r>
            <a:endParaRPr/>
          </a:p>
        </p:txBody>
      </p:sp>
      <p:sp>
        <p:nvSpPr>
          <p:cNvPr id="599" name="Google Shape;599;p2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600" name="Google Shape;600;p23"/>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Profil de la demande</a:t>
            </a:r>
            <a:endParaRPr/>
          </a:p>
        </p:txBody>
      </p:sp>
      <p:sp>
        <p:nvSpPr>
          <p:cNvPr id="601" name="Google Shape;601;p23"/>
          <p:cNvSpPr txBox="1"/>
          <p:nvPr/>
        </p:nvSpPr>
        <p:spPr>
          <a:xfrm>
            <a:off x="1491317" y="5690626"/>
            <a:ext cx="842103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chemeClr val="dk1"/>
                </a:solidFill>
                <a:latin typeface="Open Sans"/>
                <a:ea typeface="Open Sans"/>
                <a:cs typeface="Open Sans"/>
                <a:sym typeface="Open Sans"/>
              </a:rPr>
              <a:t>Demande annuelle totale (TJ) = 164 * N jours d'été + 496 * N jours d'hiver = </a:t>
            </a:r>
            <a:r>
              <a:rPr lang="en-GB" sz="1400" b="1">
                <a:solidFill>
                  <a:srgbClr val="C8102E"/>
                </a:solidFill>
                <a:latin typeface="Open Sans"/>
                <a:ea typeface="Open Sans"/>
                <a:cs typeface="Open Sans"/>
                <a:sym typeface="Open Sans"/>
              </a:rPr>
              <a:t>100 000 TJ</a:t>
            </a:r>
            <a:endParaRPr/>
          </a:p>
          <a:p>
            <a:pPr marL="0" marR="0" lvl="0" indent="0" algn="ctr" rtl="0">
              <a:spcBef>
                <a:spcPts val="0"/>
              </a:spcBef>
              <a:spcAft>
                <a:spcPts val="0"/>
              </a:spcAft>
              <a:buNone/>
            </a:pPr>
            <a:r>
              <a:rPr lang="en-GB" sz="1100" b="1" i="1">
                <a:solidFill>
                  <a:schemeClr val="dk1"/>
                </a:solidFill>
                <a:latin typeface="Open Sans"/>
                <a:ea typeface="Open Sans"/>
                <a:cs typeface="Open Sans"/>
                <a:sym typeface="Open Sans"/>
              </a:rPr>
              <a:t>*Les décimales ne sont pas indiquées dans le tableau, les valeurs sont donc </a:t>
            </a:r>
            <a:r>
              <a:rPr lang="en-GB" sz="1400" b="1">
                <a:solidFill>
                  <a:srgbClr val="C8102E"/>
                </a:solidFill>
                <a:latin typeface="Open Sans"/>
                <a:ea typeface="Open Sans"/>
                <a:cs typeface="Open Sans"/>
                <a:sym typeface="Open Sans"/>
              </a:rPr>
              <a:t>approximatives. </a:t>
            </a:r>
            <a:endParaRPr sz="1400">
              <a:solidFill>
                <a:srgbClr val="C8102E"/>
              </a:solidFill>
              <a:latin typeface="Open Sans"/>
              <a:ea typeface="Open Sans"/>
              <a:cs typeface="Open Sans"/>
              <a:sym typeface="Open Sans"/>
            </a:endParaRPr>
          </a:p>
        </p:txBody>
      </p:sp>
      <p:graphicFrame>
        <p:nvGraphicFramePr>
          <p:cNvPr id="602" name="Google Shape;602;p23"/>
          <p:cNvGraphicFramePr/>
          <p:nvPr/>
        </p:nvGraphicFramePr>
        <p:xfrm>
          <a:off x="1491317" y="2531489"/>
          <a:ext cx="8535333" cy="2184423"/>
        </p:xfrm>
        <a:graphic>
          <a:graphicData uri="http://schemas.openxmlformats.org/drawingml/2006/chart">
            <c:chart xmlns:c="http://schemas.openxmlformats.org/drawingml/2006/chart" xmlns:r="http://schemas.openxmlformats.org/officeDocument/2006/relationships" r:id="rId3"/>
          </a:graphicData>
        </a:graphic>
      </p:graphicFrame>
      <p:pic>
        <p:nvPicPr>
          <p:cNvPr id="603" name="Google Shape;603;p23"/>
          <p:cNvPicPr preferRelativeResize="0"/>
          <p:nvPr/>
        </p:nvPicPr>
        <p:blipFill rotWithShape="1">
          <a:blip r:embed="rId4">
            <a:alphaModFix/>
          </a:blip>
          <a:srcRect/>
          <a:stretch/>
        </p:blipFill>
        <p:spPr>
          <a:xfrm>
            <a:off x="513122" y="4912562"/>
            <a:ext cx="10632646" cy="656477"/>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4"/>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Paramètres dépendants du temps</a:t>
            </a:r>
            <a:endParaRPr/>
          </a:p>
        </p:txBody>
      </p:sp>
      <p:sp>
        <p:nvSpPr>
          <p:cNvPr id="610" name="Google Shape;610;p2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sp>
        <p:nvSpPr>
          <p:cNvPr id="611" name="Google Shape;611;p24"/>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Profil de la demande</a:t>
            </a:r>
            <a:endParaRPr/>
          </a:p>
        </p:txBody>
      </p:sp>
      <p:graphicFrame>
        <p:nvGraphicFramePr>
          <p:cNvPr id="612" name="Google Shape;612;p24"/>
          <p:cNvGraphicFramePr/>
          <p:nvPr/>
        </p:nvGraphicFramePr>
        <p:xfrm>
          <a:off x="1984957" y="2793992"/>
          <a:ext cx="3000000" cy="3000000"/>
        </p:xfrm>
        <a:graphic>
          <a:graphicData uri="http://schemas.openxmlformats.org/drawingml/2006/table">
            <a:tbl>
              <a:tblPr firstRow="1" bandRow="1">
                <a:noFill/>
                <a:tableStyleId>{75DEB4DB-FBA3-4192-BFDF-57FCB4F57FE8}</a:tableStyleId>
              </a:tblPr>
              <a:tblGrid>
                <a:gridCol w="1367750">
                  <a:extLst>
                    <a:ext uri="{9D8B030D-6E8A-4147-A177-3AD203B41FA5}">
                      <a16:colId xmlns:a16="http://schemas.microsoft.com/office/drawing/2014/main" val="20000"/>
                    </a:ext>
                  </a:extLst>
                </a:gridCol>
                <a:gridCol w="6066000">
                  <a:extLst>
                    <a:ext uri="{9D8B030D-6E8A-4147-A177-3AD203B41FA5}">
                      <a16:colId xmlns:a16="http://schemas.microsoft.com/office/drawing/2014/main" val="20001"/>
                    </a:ext>
                  </a:extLst>
                </a:gridCol>
              </a:tblGrid>
              <a:tr h="342900">
                <a:tc>
                  <a:txBody>
                    <a:bodyPr/>
                    <a:lstStyle/>
                    <a:p>
                      <a:pPr marL="0" marR="0" lvl="0" indent="0" algn="l" rtl="0">
                        <a:spcBef>
                          <a:spcPts val="0"/>
                        </a:spcBef>
                        <a:spcAft>
                          <a:spcPts val="0"/>
                        </a:spcAft>
                        <a:buNone/>
                      </a:pPr>
                      <a:r>
                        <a:rPr lang="en-GB" sz="1400" u="none" strike="noStrike" cap="none">
                          <a:latin typeface="Open Sans"/>
                          <a:ea typeface="Open Sans"/>
                          <a:cs typeface="Open Sans"/>
                          <a:sym typeface="Open Sans"/>
                        </a:rPr>
                        <a:t>Tranche de temps</a:t>
                      </a:r>
                      <a:endParaRPr sz="1400">
                        <a:latin typeface="Open Sans"/>
                        <a:ea typeface="Open Sans"/>
                        <a:cs typeface="Open Sans"/>
                        <a:sym typeface="Open Sans"/>
                      </a:endParaRPr>
                    </a:p>
                  </a:txBody>
                  <a:tcPr marL="91450" marR="91450" marT="45725" marB="45725"/>
                </a:tc>
                <a:tc>
                  <a:txBody>
                    <a:bodyPr/>
                    <a:lstStyle/>
                    <a:p>
                      <a:pPr marL="0" marR="0" lvl="0" indent="0" algn="ctr" rtl="0">
                        <a:spcBef>
                          <a:spcPts val="0"/>
                        </a:spcBef>
                        <a:spcAft>
                          <a:spcPts val="0"/>
                        </a:spcAft>
                        <a:buNone/>
                      </a:pPr>
                      <a:r>
                        <a:rPr lang="en-GB" sz="1400">
                          <a:latin typeface="Open Sans"/>
                          <a:ea typeface="Open Sans"/>
                          <a:cs typeface="Open Sans"/>
                          <a:sym typeface="Open Sans"/>
                        </a:rPr>
                        <a:t>Calcul de la valeur</a:t>
                      </a:r>
                      <a:endParaRPr/>
                    </a:p>
                  </a:txBody>
                  <a:tcPr marL="91450" marR="91450" marT="45725" marB="45725"/>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SD</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(16 * 8,2) * 244 / 100 000 TJ ~ </a:t>
                      </a:r>
                      <a:r>
                        <a:rPr lang="en-GB" sz="1400" b="1">
                          <a:solidFill>
                            <a:srgbClr val="C8102E"/>
                          </a:solidFill>
                          <a:latin typeface="Open Sans"/>
                          <a:ea typeface="Open Sans"/>
                          <a:cs typeface="Open Sans"/>
                          <a:sym typeface="Open Sans"/>
                        </a:rPr>
                        <a:t>0,32</a:t>
                      </a:r>
                      <a:endParaRPr/>
                    </a:p>
                  </a:txBody>
                  <a:tcPr marL="91450" marR="91450" marT="45725" marB="45725"/>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SN</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(8 x 4,1) * 244 / 100 000 TJ ~ </a:t>
                      </a:r>
                      <a:r>
                        <a:rPr lang="en-GB" sz="1400" b="1">
                          <a:solidFill>
                            <a:srgbClr val="C8102E"/>
                          </a:solidFill>
                          <a:latin typeface="Open Sans"/>
                          <a:ea typeface="Open Sans"/>
                          <a:cs typeface="Open Sans"/>
                          <a:sym typeface="Open Sans"/>
                        </a:rPr>
                        <a:t>0,08</a:t>
                      </a:r>
                      <a:endParaRPr/>
                    </a:p>
                  </a:txBody>
                  <a:tcPr marL="91450" marR="91450" marT="45725" marB="45725"/>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WD</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(12 x 12,4) * 121 / 100 000 TJ ~ </a:t>
                      </a:r>
                      <a:r>
                        <a:rPr lang="en-GB" sz="1400" b="1">
                          <a:solidFill>
                            <a:srgbClr val="C8102E"/>
                          </a:solidFill>
                          <a:latin typeface="Open Sans"/>
                          <a:ea typeface="Open Sans"/>
                          <a:cs typeface="Open Sans"/>
                          <a:sym typeface="Open Sans"/>
                        </a:rPr>
                        <a:t>0,18</a:t>
                      </a:r>
                      <a:endParaRPr/>
                    </a:p>
                  </a:txBody>
                  <a:tcPr marL="91450" marR="91450" marT="45725" marB="45725"/>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WN</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(12 x 28,9) * 121 / 100 000 TJ ~ </a:t>
                      </a:r>
                      <a:r>
                        <a:rPr lang="en-GB" sz="1400" b="1">
                          <a:solidFill>
                            <a:srgbClr val="C8102E"/>
                          </a:solidFill>
                          <a:latin typeface="Open Sans"/>
                          <a:ea typeface="Open Sans"/>
                          <a:cs typeface="Open Sans"/>
                          <a:sym typeface="Open Sans"/>
                        </a:rPr>
                        <a:t>0,42</a:t>
                      </a:r>
                      <a:endParaRPr/>
                    </a:p>
                  </a:txBody>
                  <a:tcPr marL="91450" marR="91450" marT="45725" marB="45725"/>
                </a:tc>
                <a:extLst>
                  <a:ext uri="{0D108BD9-81ED-4DB2-BD59-A6C34878D82A}">
                    <a16:rowId xmlns:a16="http://schemas.microsoft.com/office/drawing/2014/main" val="10004"/>
                  </a:ext>
                </a:extLst>
              </a:tr>
            </a:tbl>
          </a:graphicData>
        </a:graphic>
      </p:graphicFrame>
      <p:pic>
        <p:nvPicPr>
          <p:cNvPr id="613" name="Google Shape;613;p24"/>
          <p:cNvPicPr preferRelativeResize="0"/>
          <p:nvPr/>
        </p:nvPicPr>
        <p:blipFill rotWithShape="1">
          <a:blip r:embed="rId3">
            <a:alphaModFix/>
          </a:blip>
          <a:srcRect/>
          <a:stretch/>
        </p:blipFill>
        <p:spPr>
          <a:xfrm>
            <a:off x="513122" y="4912562"/>
            <a:ext cx="10632646" cy="656477"/>
          </a:xfrm>
          <a:prstGeom prst="rect">
            <a:avLst/>
          </a:prstGeom>
          <a:noFill/>
          <a:ln>
            <a:noFill/>
          </a:ln>
        </p:spPr>
      </p:pic>
      <p:sp>
        <p:nvSpPr>
          <p:cNvPr id="614" name="Google Shape;614;p24"/>
          <p:cNvSpPr txBox="1"/>
          <p:nvPr/>
        </p:nvSpPr>
        <p:spPr>
          <a:xfrm>
            <a:off x="1491317" y="5690626"/>
            <a:ext cx="842103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chemeClr val="dk1"/>
                </a:solidFill>
                <a:latin typeface="Open Sans"/>
                <a:ea typeface="Open Sans"/>
                <a:cs typeface="Open Sans"/>
                <a:sym typeface="Open Sans"/>
              </a:rPr>
              <a:t>Demande annuelle totale (TJ) = 164 * N jours d'été + 496 * N jours d'hiver = </a:t>
            </a:r>
            <a:r>
              <a:rPr lang="en-GB" sz="1400" b="1">
                <a:solidFill>
                  <a:srgbClr val="C8102E"/>
                </a:solidFill>
                <a:latin typeface="Open Sans"/>
                <a:ea typeface="Open Sans"/>
                <a:cs typeface="Open Sans"/>
                <a:sym typeface="Open Sans"/>
              </a:rPr>
              <a:t>100 000 TJ</a:t>
            </a:r>
            <a:endParaRPr/>
          </a:p>
          <a:p>
            <a:pPr marL="0" marR="0" lvl="0" indent="0" algn="ctr" rtl="0">
              <a:spcBef>
                <a:spcPts val="0"/>
              </a:spcBef>
              <a:spcAft>
                <a:spcPts val="0"/>
              </a:spcAft>
              <a:buNone/>
            </a:pPr>
            <a:r>
              <a:rPr lang="en-GB" sz="1100" b="1" i="1">
                <a:solidFill>
                  <a:schemeClr val="dk1"/>
                </a:solidFill>
                <a:latin typeface="Open Sans"/>
                <a:ea typeface="Open Sans"/>
                <a:cs typeface="Open Sans"/>
                <a:sym typeface="Open Sans"/>
              </a:rPr>
              <a:t>*Les décimales ne sont pas indiquées dans le tableau, les valeurs sont donc </a:t>
            </a:r>
            <a:r>
              <a:rPr lang="en-GB" sz="1400" b="1">
                <a:solidFill>
                  <a:srgbClr val="C8102E"/>
                </a:solidFill>
                <a:latin typeface="Open Sans"/>
                <a:ea typeface="Open Sans"/>
                <a:cs typeface="Open Sans"/>
                <a:sym typeface="Open Sans"/>
              </a:rPr>
              <a:t>approximatives. </a:t>
            </a:r>
            <a:endParaRPr sz="1400">
              <a:solidFill>
                <a:srgbClr val="C8102E"/>
              </a:solidFill>
              <a:latin typeface="Open Sans"/>
              <a:ea typeface="Open Sans"/>
              <a:cs typeface="Open Sans"/>
              <a:sym typeface="Open Sans"/>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663880" y="300037"/>
            <a:ext cx="94572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Paramètres dépendants du temps</a:t>
            </a:r>
            <a:endParaRPr/>
          </a:p>
        </p:txBody>
      </p:sp>
      <p:sp>
        <p:nvSpPr>
          <p:cNvPr id="621" name="Google Shape;621;p25"/>
          <p:cNvSpPr txBox="1">
            <a:spLocks noGrp="1"/>
          </p:cNvSpPr>
          <p:nvPr>
            <p:ph type="body" idx="1"/>
          </p:nvPr>
        </p:nvSpPr>
        <p:spPr>
          <a:xfrm>
            <a:off x="663880" y="2201945"/>
            <a:ext cx="5265000" cy="3421800"/>
          </a:xfrm>
          <a:prstGeom prst="rect">
            <a:avLst/>
          </a:prstGeom>
          <a:noFill/>
          <a:ln>
            <a:noFill/>
          </a:ln>
        </p:spPr>
        <p:txBody>
          <a:bodyPr spcFirstLastPara="1" wrap="square" lIns="91425" tIns="45700" rIns="91425" bIns="45700" anchor="t" anchorCtr="0">
            <a:noAutofit/>
          </a:bodyPr>
          <a:lstStyle/>
          <a:p>
            <a:pPr marL="342900" lvl="0" indent="-330200" algn="l" rtl="0">
              <a:lnSpc>
                <a:spcPct val="90000"/>
              </a:lnSpc>
              <a:spcBef>
                <a:spcPts val="0"/>
              </a:spcBef>
              <a:spcAft>
                <a:spcPts val="0"/>
              </a:spcAft>
              <a:buClr>
                <a:schemeClr val="dk1"/>
              </a:buClr>
              <a:buSzPts val="1800"/>
              <a:buFont typeface="Arial"/>
              <a:buChar char="•"/>
            </a:pPr>
            <a:r>
              <a:rPr lang="en-GB" sz="1800" b="0"/>
              <a:t>Demande annuelle cumulée : </a:t>
            </a:r>
            <a:r>
              <a:rPr lang="en-GB" sz="1800" b="0">
                <a:latin typeface="Open Sans"/>
                <a:ea typeface="Open Sans"/>
                <a:cs typeface="Open Sans"/>
                <a:sym typeface="Open Sans"/>
              </a:rPr>
              <a:t>Un type de demande qui est défini pour chaque année.</a:t>
            </a:r>
            <a:endParaRPr sz="1800"/>
          </a:p>
          <a:p>
            <a:pPr marL="342900" lvl="0" indent="-342900" algn="l" rtl="0">
              <a:lnSpc>
                <a:spcPct val="90000"/>
              </a:lnSpc>
              <a:spcBef>
                <a:spcPts val="1200"/>
              </a:spcBef>
              <a:spcAft>
                <a:spcPts val="0"/>
              </a:spcAft>
              <a:buClr>
                <a:schemeClr val="dk1"/>
              </a:buClr>
              <a:buSzPts val="2000"/>
              <a:buFont typeface="Arial"/>
              <a:buChar char="•"/>
            </a:pPr>
            <a:r>
              <a:rPr lang="en-GB" sz="1800" b="0"/>
              <a:t>Demande annuelle spécifiée : </a:t>
            </a:r>
            <a:r>
              <a:rPr lang="en-GB" sz="1900" b="0">
                <a:latin typeface="Open Sans"/>
                <a:ea typeface="Open Sans"/>
                <a:cs typeface="Open Sans"/>
                <a:sym typeface="Open Sans"/>
              </a:rPr>
              <a:t>Un type de demande </a:t>
            </a:r>
            <a:br>
              <a:rPr lang="en-GB" sz="1900" b="0">
                <a:latin typeface="Open Sans"/>
                <a:ea typeface="Open Sans"/>
                <a:cs typeface="Open Sans"/>
                <a:sym typeface="Open Sans"/>
              </a:rPr>
            </a:br>
            <a:r>
              <a:rPr lang="en-GB" sz="1900" b="0">
                <a:latin typeface="Open Sans"/>
                <a:ea typeface="Open Sans"/>
                <a:cs typeface="Open Sans"/>
                <a:sym typeface="Open Sans"/>
              </a:rPr>
              <a:t>de demande défini pour chaque tranche horaire</a:t>
            </a:r>
            <a:endParaRPr sz="1900" b="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sz="1800" b="0"/>
              <a:t>Profil de demande spécifiée : </a:t>
            </a:r>
            <a:r>
              <a:rPr lang="en-GB" sz="1900" b="0">
                <a:latin typeface="Open Sans"/>
                <a:ea typeface="Open Sans"/>
                <a:cs typeface="Open Sans"/>
                <a:sym typeface="Open Sans"/>
              </a:rPr>
              <a:t>Fraction de la demande annuelle spécifiée pour un produit dans chaque tranche de temps</a:t>
            </a:r>
            <a:endParaRPr sz="1900" b="0">
              <a:latin typeface="Open Sans"/>
              <a:ea typeface="Open Sans"/>
              <a:cs typeface="Open Sans"/>
              <a:sym typeface="Open Sans"/>
            </a:endParaRPr>
          </a:p>
          <a:p>
            <a:pPr marL="342900" lvl="0" indent="-342900" algn="l" rtl="0">
              <a:lnSpc>
                <a:spcPct val="90000"/>
              </a:lnSpc>
              <a:spcBef>
                <a:spcPts val="1200"/>
              </a:spcBef>
              <a:spcAft>
                <a:spcPts val="0"/>
              </a:spcAft>
              <a:buClr>
                <a:srgbClr val="C8102E"/>
              </a:buClr>
              <a:buSzPts val="2000"/>
              <a:buFont typeface="Arial"/>
              <a:buChar char="•"/>
            </a:pPr>
            <a:r>
              <a:rPr lang="en-GB" sz="1800" b="0">
                <a:solidFill>
                  <a:srgbClr val="C8102E"/>
                </a:solidFill>
              </a:rPr>
              <a:t>Facteur de capacité : </a:t>
            </a:r>
            <a:r>
              <a:rPr lang="en-GB" sz="1900" b="0">
                <a:latin typeface="Open Sans"/>
                <a:ea typeface="Open Sans"/>
                <a:cs typeface="Open Sans"/>
                <a:sym typeface="Open Sans"/>
              </a:rPr>
              <a:t>Fraction de la capacité d'une technologie qui peut être utilisée dans chaque tranche de temps.</a:t>
            </a:r>
            <a:endParaRPr sz="1900" b="0">
              <a:latin typeface="Open Sans"/>
              <a:ea typeface="Open Sans"/>
              <a:cs typeface="Open Sans"/>
              <a:sym typeface="Open Sans"/>
            </a:endParaRPr>
          </a:p>
        </p:txBody>
      </p:sp>
      <p:sp>
        <p:nvSpPr>
          <p:cNvPr id="622" name="Google Shape;622;p2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sp>
        <p:nvSpPr>
          <p:cNvPr id="623" name="Google Shape;623;p25"/>
          <p:cNvSpPr txBox="1">
            <a:spLocks noGrp="1"/>
          </p:cNvSpPr>
          <p:nvPr>
            <p:ph type="body" idx="2"/>
          </p:nvPr>
        </p:nvSpPr>
        <p:spPr>
          <a:xfrm>
            <a:off x="663575" y="1635027"/>
            <a:ext cx="45957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Facteur de capacité</a:t>
            </a:r>
            <a:endParaRPr/>
          </a:p>
        </p:txBody>
      </p:sp>
      <p:grpSp>
        <p:nvGrpSpPr>
          <p:cNvPr id="624" name="Google Shape;624;p25"/>
          <p:cNvGrpSpPr/>
          <p:nvPr/>
        </p:nvGrpSpPr>
        <p:grpSpPr>
          <a:xfrm>
            <a:off x="6000632" y="2984664"/>
            <a:ext cx="5141774" cy="2845909"/>
            <a:chOff x="5152824" y="2099784"/>
            <a:chExt cx="6898007" cy="4240032"/>
          </a:xfrm>
        </p:grpSpPr>
        <p:pic>
          <p:nvPicPr>
            <p:cNvPr id="625" name="Google Shape;625;p25"/>
            <p:cNvPicPr preferRelativeResize="0"/>
            <p:nvPr/>
          </p:nvPicPr>
          <p:blipFill rotWithShape="1">
            <a:blip r:embed="rId3">
              <a:alphaModFix/>
            </a:blip>
            <a:srcRect/>
            <a:stretch/>
          </p:blipFill>
          <p:spPr>
            <a:xfrm>
              <a:off x="5152824" y="2442992"/>
              <a:ext cx="6898007" cy="3896824"/>
            </a:xfrm>
            <a:prstGeom prst="rect">
              <a:avLst/>
            </a:prstGeom>
            <a:noFill/>
            <a:ln>
              <a:noFill/>
            </a:ln>
          </p:spPr>
        </p:pic>
        <p:sp>
          <p:nvSpPr>
            <p:cNvPr id="626" name="Google Shape;626;p25"/>
            <p:cNvSpPr/>
            <p:nvPr/>
          </p:nvSpPr>
          <p:spPr>
            <a:xfrm>
              <a:off x="5732093" y="2099784"/>
              <a:ext cx="5537126" cy="412697"/>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GB" sz="1200" b="1" i="0" u="none" strike="noStrike" cap="none">
                  <a:solidFill>
                    <a:srgbClr val="000000"/>
                  </a:solidFill>
                  <a:latin typeface="Open Sans"/>
                  <a:ea typeface="Open Sans"/>
                  <a:cs typeface="Open Sans"/>
                  <a:sym typeface="Open Sans"/>
                </a:rPr>
                <a:t>Profil solaire en hiver et en été</a:t>
              </a:r>
              <a:endParaRPr sz="1200" b="1" i="0" u="none" strike="noStrike" cap="none">
                <a:solidFill>
                  <a:srgbClr val="000000"/>
                </a:solidFill>
                <a:latin typeface="Open Sans"/>
                <a:ea typeface="Open Sans"/>
                <a:cs typeface="Open Sans"/>
                <a:sym typeface="Open Sans"/>
              </a:endParaRPr>
            </a:p>
          </p:txBody>
        </p:sp>
      </p:grpSp>
      <p:sp>
        <p:nvSpPr>
          <p:cNvPr id="627" name="Google Shape;627;p25"/>
          <p:cNvSpPr txBox="1"/>
          <p:nvPr/>
        </p:nvSpPr>
        <p:spPr>
          <a:xfrm>
            <a:off x="5643820" y="2098317"/>
            <a:ext cx="5627400" cy="6657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26"/>
          <p:cNvSpPr txBox="1"/>
          <p:nvPr/>
        </p:nvSpPr>
        <p:spPr>
          <a:xfrm>
            <a:off x="9899301" y="5875587"/>
            <a:ext cx="20455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Open Sans"/>
              <a:buNone/>
            </a:pPr>
            <a:r>
              <a:rPr lang="en-GB" sz="800" b="0" i="0" u="none" strike="noStrike" cap="none">
                <a:solidFill>
                  <a:srgbClr val="FFFFFF"/>
                </a:solidFill>
                <a:latin typeface="Open Sans"/>
                <a:ea typeface="Open Sans"/>
                <a:cs typeface="Open Sans"/>
                <a:sym typeface="Open Sans"/>
              </a:rPr>
              <a:t>Cours de la GCC (cela vous amènera </a:t>
            </a:r>
            <a:br>
              <a:rPr lang="en-GB" sz="800" b="0" i="0" u="none" strike="noStrike" cap="none">
                <a:solidFill>
                  <a:srgbClr val="FFFFFF"/>
                </a:solidFill>
                <a:latin typeface="Open Sans"/>
                <a:ea typeface="Open Sans"/>
                <a:cs typeface="Open Sans"/>
                <a:sym typeface="Open Sans"/>
              </a:rPr>
            </a:br>
            <a:r>
              <a:rPr lang="en-GB" sz="800" b="0" i="0" u="none" strike="noStrike" cap="none">
                <a:solidFill>
                  <a:srgbClr val="FFFFFF"/>
                </a:solidFill>
                <a:latin typeface="Open Sans"/>
                <a:ea typeface="Open Sans"/>
                <a:cs typeface="Open Sans"/>
                <a:sym typeface="Open Sans"/>
              </a:rPr>
              <a:t>au lien du site web http://www.ClimateCompatibleGrowth.com/teachingmaterials)</a:t>
            </a:r>
            <a:endParaRPr/>
          </a:p>
        </p:txBody>
      </p:sp>
      <p:sp>
        <p:nvSpPr>
          <p:cNvPr id="634" name="Google Shape;634;p26"/>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a:solidFill>
                  <a:srgbClr val="000000"/>
                </a:solidFill>
                <a:latin typeface="Open Sans"/>
                <a:ea typeface="Open Sans"/>
                <a:cs typeface="Open Sans"/>
                <a:sym typeface="Open Sans"/>
              </a:rPr>
              <a:t>“This material was translated in French by Pacifique Koshikwinja from the </a:t>
            </a:r>
            <a:r>
              <a:rPr lang="en-GB" sz="900">
                <a:latin typeface="Open Sans"/>
                <a:ea typeface="Open Sans"/>
                <a:cs typeface="Open Sans"/>
                <a:sym typeface="Open Sans"/>
              </a:rPr>
              <a:t>Université Catholique de Bukavu</a:t>
            </a:r>
            <a:r>
              <a:rPr lang="en-GB" sz="900">
                <a:solidFill>
                  <a:srgbClr val="000000"/>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a:solidFill>
                <a:srgbClr val="000000"/>
              </a:solidFill>
              <a:latin typeface="Open Sans"/>
              <a:ea typeface="Open Sans"/>
              <a:cs typeface="Open Sans"/>
              <a:sym typeface="Open Sans"/>
            </a:endParaRPr>
          </a:p>
        </p:txBody>
      </p:sp>
      <p:pic>
        <p:nvPicPr>
          <p:cNvPr id="635" name="Google Shape;635;p26"/>
          <p:cNvPicPr preferRelativeResize="0"/>
          <p:nvPr/>
        </p:nvPicPr>
        <p:blipFill>
          <a:blip r:embed="rId3">
            <a:alphaModFix/>
          </a:blip>
          <a:stretch>
            <a:fillRect/>
          </a:stretch>
        </p:blipFill>
        <p:spPr>
          <a:xfrm>
            <a:off x="5376100" y="4273575"/>
            <a:ext cx="1663150" cy="584699"/>
          </a:xfrm>
          <a:prstGeom prst="rect">
            <a:avLst/>
          </a:prstGeom>
          <a:noFill/>
          <a:ln>
            <a:noFill/>
          </a:ln>
        </p:spPr>
      </p:pic>
      <p:pic>
        <p:nvPicPr>
          <p:cNvPr id="636" name="Google Shape;636;p26"/>
          <p:cNvPicPr preferRelativeResize="0"/>
          <p:nvPr/>
        </p:nvPicPr>
        <p:blipFill rotWithShape="1">
          <a:blip r:embed="rId4">
            <a:alphaModFix/>
          </a:blip>
          <a:srcRect l="11449" t="7571" r="12476" b="17907"/>
          <a:stretch/>
        </p:blipFill>
        <p:spPr>
          <a:xfrm>
            <a:off x="7201650" y="4322688"/>
            <a:ext cx="754200" cy="486475"/>
          </a:xfrm>
          <a:prstGeom prst="rect">
            <a:avLst/>
          </a:prstGeom>
          <a:noFill/>
          <a:ln>
            <a:noFill/>
          </a:ln>
        </p:spPr>
      </p:pic>
      <p:sp>
        <p:nvSpPr>
          <p:cNvPr id="637" name="Google Shape;637;p26"/>
          <p:cNvSpPr txBox="1"/>
          <p:nvPr/>
        </p:nvSpPr>
        <p:spPr>
          <a:xfrm>
            <a:off x="8675942" y="4915538"/>
            <a:ext cx="33186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strike="noStrike" cap="none">
                <a:solidFill>
                  <a:srgbClr val="FFFFFF"/>
                </a:solidFill>
                <a:latin typeface="Open Sans"/>
                <a:ea typeface="Open Sans"/>
                <a:cs typeface="Open Sans"/>
                <a:sym typeface="Open Sans"/>
              </a:rPr>
              <a:t>Gardumi F. (KTH), Shivakumar A. (UNDESA)., Niet T. (SFU)., </a:t>
            </a:r>
            <a:r>
              <a:rPr lang="en-GB" sz="800">
                <a:solidFill>
                  <a:srgbClr val="FFFFFF"/>
                </a:solidFill>
                <a:latin typeface="Open Sans"/>
                <a:ea typeface="Open Sans"/>
                <a:cs typeface="Open Sans"/>
                <a:sym typeface="Open Sans"/>
              </a:rPr>
              <a:t>Sridharan V., Ramos </a:t>
            </a:r>
            <a:r>
              <a:rPr lang="en-GB" sz="800" b="0" i="0" u="none" strike="noStrike" cap="none">
                <a:solidFill>
                  <a:srgbClr val="FFFFFF"/>
                </a:solidFill>
                <a:latin typeface="Open Sans"/>
                <a:ea typeface="Open Sans"/>
                <a:cs typeface="Open Sans"/>
                <a:sym typeface="Open Sans"/>
              </a:rPr>
              <a:t>E.P. (KTH)., Alfstad T., (UNDESA) 2021. Lecture 5: Time in energy system models. Release Version 1.0.  [online presentation]. </a:t>
            </a:r>
            <a:r>
              <a:rPr lang="en-GB" sz="800">
                <a:solidFill>
                  <a:srgbClr val="FFFFFF"/>
                </a:solidFill>
                <a:latin typeface="Open Sans"/>
                <a:ea typeface="Open Sans"/>
                <a:cs typeface="Open Sans"/>
                <a:sym typeface="Open Sans"/>
              </a:rPr>
              <a:t>Climate Compatible Growth Programme, United Nations Development Program and United Nations Department of Economic and Social Affairs.</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
          <p:cNvSpPr txBox="1">
            <a:spLocks noGrp="1"/>
          </p:cNvSpPr>
          <p:nvPr>
            <p:ph type="title"/>
          </p:nvPr>
        </p:nvSpPr>
        <p:spPr>
          <a:xfrm>
            <a:off x="663876" y="681025"/>
            <a:ext cx="7448400" cy="1325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Demande dépendante du temps</a:t>
            </a:r>
            <a:endParaRPr/>
          </a:p>
        </p:txBody>
      </p:sp>
      <p:sp>
        <p:nvSpPr>
          <p:cNvPr id="289" name="Google Shape;289;p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sp>
        <p:nvSpPr>
          <p:cNvPr id="290" name="Google Shape;290;p3"/>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Vue d'ensemble</a:t>
            </a:r>
            <a:endParaRPr/>
          </a:p>
        </p:txBody>
      </p:sp>
      <p:sp>
        <p:nvSpPr>
          <p:cNvPr id="291" name="Google Shape;291;p3"/>
          <p:cNvSpPr/>
          <p:nvPr/>
        </p:nvSpPr>
        <p:spPr>
          <a:xfrm>
            <a:off x="2655987" y="2822742"/>
            <a:ext cx="5090700" cy="3268200"/>
          </a:xfrm>
          <a:prstGeom prst="rect">
            <a:avLst/>
          </a:prstGeom>
          <a:noFill/>
          <a:ln w="381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292" name="Google Shape;292;p3"/>
          <p:cNvSpPr/>
          <p:nvPr/>
        </p:nvSpPr>
        <p:spPr>
          <a:xfrm>
            <a:off x="7838305" y="2814273"/>
            <a:ext cx="1697700" cy="3276300"/>
          </a:xfrm>
          <a:prstGeom prst="rect">
            <a:avLst/>
          </a:prstGeom>
          <a:solidFill>
            <a:srgbClr val="9CC2E5">
              <a:alpha val="40000"/>
            </a:srgbClr>
          </a:solidFill>
          <a:ln w="38100" cap="flat" cmpd="sng">
            <a:solidFill>
              <a:srgbClr val="0121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grpSp>
        <p:nvGrpSpPr>
          <p:cNvPr id="293" name="Google Shape;293;p3"/>
          <p:cNvGrpSpPr/>
          <p:nvPr/>
        </p:nvGrpSpPr>
        <p:grpSpPr>
          <a:xfrm>
            <a:off x="4013363" y="2404225"/>
            <a:ext cx="5449139" cy="369408"/>
            <a:chOff x="3700824" y="1768699"/>
            <a:chExt cx="6330319" cy="384600"/>
          </a:xfrm>
        </p:grpSpPr>
        <p:sp>
          <p:nvSpPr>
            <p:cNvPr id="294" name="Google Shape;294;p3"/>
            <p:cNvSpPr txBox="1"/>
            <p:nvPr/>
          </p:nvSpPr>
          <p:spPr>
            <a:xfrm>
              <a:off x="3700824" y="1768699"/>
              <a:ext cx="3029700" cy="38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0" u="none" strike="noStrike" cap="none">
                  <a:solidFill>
                    <a:srgbClr val="C00000"/>
                  </a:solidFill>
                  <a:latin typeface="Open Sans"/>
                  <a:ea typeface="Open Sans"/>
                  <a:cs typeface="Open Sans"/>
                  <a:sym typeface="Open Sans"/>
                </a:rPr>
                <a:t>Approvisionnement</a:t>
              </a:r>
              <a:endParaRPr/>
            </a:p>
          </p:txBody>
        </p:sp>
        <p:sp>
          <p:nvSpPr>
            <p:cNvPr id="295" name="Google Shape;295;p3"/>
            <p:cNvSpPr txBox="1"/>
            <p:nvPr/>
          </p:nvSpPr>
          <p:spPr>
            <a:xfrm>
              <a:off x="8417743" y="1768699"/>
              <a:ext cx="1613400" cy="38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C00000"/>
                  </a:solidFill>
                  <a:latin typeface="Open Sans"/>
                  <a:ea typeface="Open Sans"/>
                  <a:cs typeface="Open Sans"/>
                  <a:sym typeface="Open Sans"/>
                </a:rPr>
                <a:t>Demande</a:t>
              </a:r>
              <a:endParaRPr/>
            </a:p>
          </p:txBody>
        </p:sp>
      </p:grpSp>
      <p:pic>
        <p:nvPicPr>
          <p:cNvPr id="296" name="Google Shape;296;p3"/>
          <p:cNvPicPr preferRelativeResize="0"/>
          <p:nvPr/>
        </p:nvPicPr>
        <p:blipFill rotWithShape="1">
          <a:blip r:embed="rId3">
            <a:alphaModFix/>
          </a:blip>
          <a:srcRect/>
          <a:stretch/>
        </p:blipFill>
        <p:spPr>
          <a:xfrm>
            <a:off x="2960489" y="3027857"/>
            <a:ext cx="6502014" cy="282189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Demande dépendante du temps</a:t>
            </a:r>
            <a:endParaRPr/>
          </a:p>
        </p:txBody>
      </p:sp>
      <p:sp>
        <p:nvSpPr>
          <p:cNvPr id="303" name="Google Shape;303;p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304" name="Google Shape;304;p4"/>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Un exemple de la vie quotidienne</a:t>
            </a:r>
            <a:endParaRPr/>
          </a:p>
        </p:txBody>
      </p:sp>
      <p:pic>
        <p:nvPicPr>
          <p:cNvPr id="305" name="Google Shape;305;p4"/>
          <p:cNvPicPr preferRelativeResize="0"/>
          <p:nvPr/>
        </p:nvPicPr>
        <p:blipFill rotWithShape="1">
          <a:blip r:embed="rId3">
            <a:alphaModFix/>
          </a:blip>
          <a:srcRect/>
          <a:stretch/>
        </p:blipFill>
        <p:spPr>
          <a:xfrm>
            <a:off x="4237647" y="3969390"/>
            <a:ext cx="2162122" cy="1938703"/>
          </a:xfrm>
          <a:prstGeom prst="rect">
            <a:avLst/>
          </a:prstGeom>
          <a:noFill/>
          <a:ln>
            <a:noFill/>
          </a:ln>
        </p:spPr>
      </p:pic>
      <p:pic>
        <p:nvPicPr>
          <p:cNvPr id="306" name="Google Shape;306;p4"/>
          <p:cNvPicPr preferRelativeResize="0"/>
          <p:nvPr/>
        </p:nvPicPr>
        <p:blipFill rotWithShape="1">
          <a:blip r:embed="rId4">
            <a:alphaModFix/>
          </a:blip>
          <a:srcRect/>
          <a:stretch/>
        </p:blipFill>
        <p:spPr>
          <a:xfrm flipH="1">
            <a:off x="4083212" y="2602394"/>
            <a:ext cx="776654" cy="1219876"/>
          </a:xfrm>
          <a:prstGeom prst="rect">
            <a:avLst/>
          </a:prstGeom>
          <a:noFill/>
          <a:ln>
            <a:noFill/>
          </a:ln>
        </p:spPr>
      </p:pic>
      <p:pic>
        <p:nvPicPr>
          <p:cNvPr id="307" name="Google Shape;307;p4"/>
          <p:cNvPicPr preferRelativeResize="0"/>
          <p:nvPr/>
        </p:nvPicPr>
        <p:blipFill rotWithShape="1">
          <a:blip r:embed="rId5">
            <a:alphaModFix/>
          </a:blip>
          <a:srcRect/>
          <a:stretch/>
        </p:blipFill>
        <p:spPr>
          <a:xfrm>
            <a:off x="5724669" y="2940502"/>
            <a:ext cx="1144906" cy="734648"/>
          </a:xfrm>
          <a:prstGeom prst="rect">
            <a:avLst/>
          </a:prstGeom>
          <a:noFill/>
          <a:ln>
            <a:noFill/>
          </a:ln>
        </p:spPr>
      </p:pic>
      <p:pic>
        <p:nvPicPr>
          <p:cNvPr id="308" name="Google Shape;308;p4"/>
          <p:cNvPicPr preferRelativeResize="0"/>
          <p:nvPr/>
        </p:nvPicPr>
        <p:blipFill rotWithShape="1">
          <a:blip r:embed="rId6">
            <a:alphaModFix/>
          </a:blip>
          <a:srcRect/>
          <a:stretch/>
        </p:blipFill>
        <p:spPr>
          <a:xfrm>
            <a:off x="7014683" y="3822270"/>
            <a:ext cx="1011456" cy="1011456"/>
          </a:xfrm>
          <a:prstGeom prst="rect">
            <a:avLst/>
          </a:prstGeom>
          <a:noFill/>
          <a:ln>
            <a:noFill/>
          </a:ln>
        </p:spPr>
      </p:pic>
      <p:pic>
        <p:nvPicPr>
          <p:cNvPr id="309" name="Google Shape;309;p4"/>
          <p:cNvPicPr preferRelativeResize="0"/>
          <p:nvPr/>
        </p:nvPicPr>
        <p:blipFill rotWithShape="1">
          <a:blip r:embed="rId7">
            <a:alphaModFix/>
          </a:blip>
          <a:srcRect/>
          <a:stretch/>
        </p:blipFill>
        <p:spPr>
          <a:xfrm>
            <a:off x="2273851" y="3511849"/>
            <a:ext cx="1289974" cy="1482729"/>
          </a:xfrm>
          <a:prstGeom prst="rect">
            <a:avLst/>
          </a:prstGeom>
          <a:noFill/>
          <a:ln>
            <a:noFill/>
          </a:ln>
        </p:spPr>
      </p:pic>
      <p:sp>
        <p:nvSpPr>
          <p:cNvPr id="310" name="Google Shape;310;p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search.creativecommons.org, </a:t>
            </a:r>
            <a:r>
              <a:rPr lang="en-GB" u="sng">
                <a:solidFill>
                  <a:schemeClr val="hlink"/>
                </a:solidFill>
                <a:hlinkClick r:id="rId8"/>
              </a:rPr>
              <a:t>image</a:t>
            </a:r>
            <a:r>
              <a:rPr lang="en-GB"/>
              <a:t>, </a:t>
            </a:r>
            <a:r>
              <a:rPr lang="en-GB" u="sng">
                <a:solidFill>
                  <a:schemeClr val="hlink"/>
                </a:solidFill>
                <a:hlinkClick r:id="rId9"/>
              </a:rPr>
              <a:t>image</a:t>
            </a:r>
            <a:r>
              <a:rPr lang="en-GB"/>
              <a:t>, </a:t>
            </a:r>
            <a:r>
              <a:rPr lang="en-GB" u="sng">
                <a:solidFill>
                  <a:schemeClr val="hlink"/>
                </a:solidFill>
                <a:hlinkClick r:id="rId10"/>
              </a:rPr>
              <a:t>image</a:t>
            </a:r>
            <a:r>
              <a:rPr lang="en-GB"/>
              <a:t>, sous licence </a:t>
            </a:r>
            <a:r>
              <a:rPr lang="en-GB" u="sng">
                <a:solidFill>
                  <a:schemeClr val="hlink"/>
                </a:solidFill>
                <a:hlinkClick r:id="rId11"/>
              </a:rPr>
              <a:t>CC 0 1.0 </a:t>
            </a:r>
            <a:r>
              <a:rPr lang="en-GB"/>
              <a:t>; SimpleIcon, image, sous licence </a:t>
            </a:r>
            <a:r>
              <a:rPr lang="en-GB" u="sng">
                <a:solidFill>
                  <a:schemeClr val="hlink"/>
                </a:solidFill>
                <a:hlinkClick r:id="rId12"/>
              </a:rPr>
              <a:t>CC BY 3.0</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Demande dépendante du temps</a:t>
            </a:r>
            <a:endParaRPr/>
          </a:p>
        </p:txBody>
      </p:sp>
      <p:sp>
        <p:nvSpPr>
          <p:cNvPr id="317" name="Google Shape;317;p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318" name="Google Shape;318;p5"/>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Un exemple de la vie quotidienne</a:t>
            </a:r>
            <a:endParaRPr/>
          </a:p>
        </p:txBody>
      </p:sp>
      <p:pic>
        <p:nvPicPr>
          <p:cNvPr id="319" name="Google Shape;319;p5"/>
          <p:cNvPicPr preferRelativeResize="0"/>
          <p:nvPr/>
        </p:nvPicPr>
        <p:blipFill rotWithShape="1">
          <a:blip r:embed="rId3">
            <a:alphaModFix/>
          </a:blip>
          <a:srcRect/>
          <a:stretch/>
        </p:blipFill>
        <p:spPr>
          <a:xfrm>
            <a:off x="3200401" y="2682230"/>
            <a:ext cx="6362888" cy="1191476"/>
          </a:xfrm>
          <a:prstGeom prst="rect">
            <a:avLst/>
          </a:prstGeom>
          <a:noFill/>
          <a:ln>
            <a:noFill/>
          </a:ln>
        </p:spPr>
      </p:pic>
      <p:pic>
        <p:nvPicPr>
          <p:cNvPr id="320" name="Google Shape;320;p5"/>
          <p:cNvPicPr preferRelativeResize="0"/>
          <p:nvPr/>
        </p:nvPicPr>
        <p:blipFill rotWithShape="1">
          <a:blip r:embed="rId4">
            <a:alphaModFix/>
          </a:blip>
          <a:srcRect/>
          <a:stretch/>
        </p:blipFill>
        <p:spPr>
          <a:xfrm>
            <a:off x="3200401" y="3945099"/>
            <a:ext cx="6362888" cy="1091109"/>
          </a:xfrm>
          <a:prstGeom prst="rect">
            <a:avLst/>
          </a:prstGeom>
          <a:noFill/>
          <a:ln>
            <a:noFill/>
          </a:ln>
        </p:spPr>
      </p:pic>
      <p:pic>
        <p:nvPicPr>
          <p:cNvPr id="321" name="Google Shape;321;p5"/>
          <p:cNvPicPr preferRelativeResize="0"/>
          <p:nvPr/>
        </p:nvPicPr>
        <p:blipFill rotWithShape="1">
          <a:blip r:embed="rId5">
            <a:alphaModFix/>
          </a:blip>
          <a:srcRect/>
          <a:stretch/>
        </p:blipFill>
        <p:spPr>
          <a:xfrm>
            <a:off x="3200401" y="5109836"/>
            <a:ext cx="6362888" cy="1162794"/>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Demande dépendante du temps</a:t>
            </a:r>
            <a:endParaRPr/>
          </a:p>
        </p:txBody>
      </p:sp>
      <p:sp>
        <p:nvSpPr>
          <p:cNvPr id="328" name="Google Shape;328;p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329" name="Google Shape;329;p6"/>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Un exemple de la vie quotidienne</a:t>
            </a:r>
            <a:endParaRPr/>
          </a:p>
        </p:txBody>
      </p:sp>
      <p:pic>
        <p:nvPicPr>
          <p:cNvPr id="330" name="Google Shape;330;p6" descr="Chart, line chart&#10;&#10;Description automatically generated"/>
          <p:cNvPicPr preferRelativeResize="0"/>
          <p:nvPr/>
        </p:nvPicPr>
        <p:blipFill rotWithShape="1">
          <a:blip r:embed="rId3">
            <a:alphaModFix/>
          </a:blip>
          <a:srcRect/>
          <a:stretch/>
        </p:blipFill>
        <p:spPr>
          <a:xfrm>
            <a:off x="2508467" y="2531416"/>
            <a:ext cx="7187033" cy="3568443"/>
          </a:xfrm>
          <a:prstGeom prst="rect">
            <a:avLst/>
          </a:prstGeom>
          <a:noFill/>
          <a:ln>
            <a:noFill/>
          </a:ln>
        </p:spPr>
      </p:pic>
      <p:sp>
        <p:nvSpPr>
          <p:cNvPr id="331" name="Google Shape;331;p6"/>
          <p:cNvSpPr txBox="1">
            <a:spLocks noGrp="1"/>
          </p:cNvSpPr>
          <p:nvPr>
            <p:ph type="body" idx="4"/>
          </p:nvPr>
        </p:nvSpPr>
        <p:spPr>
          <a:xfrm>
            <a:off x="663575" y="6099859"/>
            <a:ext cx="5181599" cy="301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Source de l'image </a:t>
            </a:r>
            <a:r>
              <a:rPr lang="en-GB"/>
              <a:t>: Heredia Roberto, </a:t>
            </a:r>
            <a:r>
              <a:rPr lang="en-GB" u="sng">
                <a:solidFill>
                  <a:schemeClr val="hlink"/>
                </a:solidFill>
                <a:hlinkClick r:id="rId4"/>
              </a:rPr>
              <a:t>image</a:t>
            </a:r>
            <a:r>
              <a:rPr lang="en-GB"/>
              <a:t>, sous licence </a:t>
            </a:r>
            <a:r>
              <a:rPr lang="en-GB" u="sng">
                <a:solidFill>
                  <a:schemeClr val="hlink"/>
                </a:solidFill>
                <a:hlinkClick r:id="rId5"/>
              </a:rPr>
              <a:t>CC BY 4.0</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Demande dépendante du temps</a:t>
            </a:r>
            <a:endParaRPr/>
          </a:p>
        </p:txBody>
      </p:sp>
      <p:sp>
        <p:nvSpPr>
          <p:cNvPr id="338" name="Google Shape;338;p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339" name="Google Shape;339;p7"/>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À plus long terme</a:t>
            </a:r>
            <a:endParaRPr/>
          </a:p>
        </p:txBody>
      </p:sp>
      <p:pic>
        <p:nvPicPr>
          <p:cNvPr id="340" name="Google Shape;340;p7" descr="Chart, scatter chart&#10;&#10;Description automatically generated"/>
          <p:cNvPicPr preferRelativeResize="0"/>
          <p:nvPr/>
        </p:nvPicPr>
        <p:blipFill rotWithShape="1">
          <a:blip r:embed="rId3">
            <a:alphaModFix/>
          </a:blip>
          <a:srcRect/>
          <a:stretch/>
        </p:blipFill>
        <p:spPr>
          <a:xfrm>
            <a:off x="3356658" y="2535389"/>
            <a:ext cx="5087930" cy="3391953"/>
          </a:xfrm>
          <a:prstGeom prst="rect">
            <a:avLst/>
          </a:prstGeom>
          <a:noFill/>
          <a:ln>
            <a:noFill/>
          </a:ln>
        </p:spPr>
      </p:pic>
      <p:sp>
        <p:nvSpPr>
          <p:cNvPr id="341" name="Google Shape;341;p7"/>
          <p:cNvSpPr txBox="1"/>
          <p:nvPr/>
        </p:nvSpPr>
        <p:spPr>
          <a:xfrm>
            <a:off x="663575" y="6099859"/>
            <a:ext cx="5181599" cy="30134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000"/>
              <a:buFont typeface="Open Sans"/>
              <a:buNone/>
            </a:pPr>
            <a:r>
              <a:rPr lang="en-GB" sz="1000" b="1" i="0">
                <a:solidFill>
                  <a:schemeClr val="dk1"/>
                </a:solidFill>
                <a:latin typeface="Open Sans"/>
                <a:ea typeface="Open Sans"/>
                <a:cs typeface="Open Sans"/>
                <a:sym typeface="Open Sans"/>
              </a:rPr>
              <a:t>Source de l'image </a:t>
            </a:r>
            <a:r>
              <a:rPr lang="en-GB" sz="1000" b="0" i="0">
                <a:solidFill>
                  <a:schemeClr val="dk1"/>
                </a:solidFill>
                <a:latin typeface="Open Sans"/>
                <a:ea typeface="Open Sans"/>
                <a:cs typeface="Open Sans"/>
                <a:sym typeface="Open Sans"/>
              </a:rPr>
              <a:t>: Heredia Roberto, </a:t>
            </a:r>
            <a:r>
              <a:rPr lang="en-GB" sz="1000" b="0" i="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image</a:t>
            </a:r>
            <a:r>
              <a:rPr lang="en-GB" sz="1000" b="0" i="0">
                <a:solidFill>
                  <a:schemeClr val="dk1"/>
                </a:solidFill>
                <a:latin typeface="Open Sans"/>
                <a:ea typeface="Open Sans"/>
                <a:cs typeface="Open Sans"/>
                <a:sym typeface="Open Sans"/>
              </a:rPr>
              <a:t>, sous licence </a:t>
            </a:r>
            <a:r>
              <a:rPr lang="en-GB" sz="1000" b="0" i="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 BY 4.0</a:t>
            </a:r>
            <a:endParaRPr sz="1000" b="0" i="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8"/>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Lecture 5.1 Références</a:t>
            </a:r>
            <a:endParaRPr/>
          </a:p>
        </p:txBody>
      </p:sp>
      <p:sp>
        <p:nvSpPr>
          <p:cNvPr id="347" name="Google Shape;347;p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348" name="Google Shape;348;p8"/>
          <p:cNvSpPr txBox="1"/>
          <p:nvPr/>
        </p:nvSpPr>
        <p:spPr>
          <a:xfrm>
            <a:off x="663575" y="2082799"/>
            <a:ext cx="5432400" cy="40068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000000"/>
              </a:buClr>
              <a:buSzPts val="1600"/>
              <a:buFont typeface="Calibri"/>
              <a:buAutoNum type="arabicPeriod"/>
            </a:pPr>
            <a:r>
              <a:rPr lang="en-GB" sz="1600">
                <a:solidFill>
                  <a:srgbClr val="000000"/>
                </a:solidFill>
                <a:latin typeface="Open Sans"/>
                <a:ea typeface="Open Sans"/>
                <a:cs typeface="Open Sans"/>
                <a:sym typeface="Open Sans"/>
              </a:rPr>
              <a:t>Taliotis, C., et al., Time representation in OSeMOSYS, 2018. Zenodo. </a:t>
            </a:r>
            <a:r>
              <a:rPr lang="en-GB" sz="1600" u="sng">
                <a:solidFill>
                  <a:srgbClr val="4151C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http://doi.org/10.5281/zenodo.4585695</a:t>
            </a:r>
            <a:r>
              <a:rPr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Approvisionnement en fonction du temps</a:t>
            </a:r>
            <a:endParaRPr/>
          </a:p>
        </p:txBody>
      </p:sp>
      <p:sp>
        <p:nvSpPr>
          <p:cNvPr id="355" name="Google Shape;355;p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356" name="Google Shape;356;p9"/>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Vue d'ensemble</a:t>
            </a:r>
            <a:endParaRPr/>
          </a:p>
        </p:txBody>
      </p:sp>
      <p:sp>
        <p:nvSpPr>
          <p:cNvPr id="357" name="Google Shape;357;p9"/>
          <p:cNvSpPr/>
          <p:nvPr/>
        </p:nvSpPr>
        <p:spPr>
          <a:xfrm>
            <a:off x="2558903" y="2820457"/>
            <a:ext cx="5082362" cy="3250465"/>
          </a:xfrm>
          <a:prstGeom prst="rect">
            <a:avLst/>
          </a:prstGeom>
          <a:solidFill>
            <a:srgbClr val="9CC2E5">
              <a:alpha val="38823"/>
            </a:srgbClr>
          </a:solidFill>
          <a:ln w="38100" cap="flat" cmpd="sng">
            <a:solidFill>
              <a:srgbClr val="0121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358" name="Google Shape;358;p9"/>
          <p:cNvSpPr/>
          <p:nvPr/>
        </p:nvSpPr>
        <p:spPr>
          <a:xfrm>
            <a:off x="7732787" y="2812034"/>
            <a:ext cx="1694795" cy="3258512"/>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grpSp>
        <p:nvGrpSpPr>
          <p:cNvPr id="359" name="Google Shape;359;p9"/>
          <p:cNvGrpSpPr/>
          <p:nvPr/>
        </p:nvGrpSpPr>
        <p:grpSpPr>
          <a:xfrm>
            <a:off x="3907249" y="2416750"/>
            <a:ext cx="5405298" cy="380565"/>
            <a:chOff x="3692884" y="1781781"/>
            <a:chExt cx="6289619" cy="398372"/>
          </a:xfrm>
        </p:grpSpPr>
        <p:sp>
          <p:nvSpPr>
            <p:cNvPr id="360" name="Google Shape;360;p9"/>
            <p:cNvSpPr txBox="1"/>
            <p:nvPr/>
          </p:nvSpPr>
          <p:spPr>
            <a:xfrm>
              <a:off x="3692884" y="1781781"/>
              <a:ext cx="2940000" cy="386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C00000"/>
                  </a:solidFill>
                  <a:latin typeface="Open Sans"/>
                  <a:ea typeface="Open Sans"/>
                  <a:cs typeface="Open Sans"/>
                  <a:sym typeface="Open Sans"/>
                </a:rPr>
                <a:t>Approvisionnement</a:t>
              </a:r>
              <a:endParaRPr/>
            </a:p>
          </p:txBody>
        </p:sp>
        <p:sp>
          <p:nvSpPr>
            <p:cNvPr id="361" name="Google Shape;361;p9"/>
            <p:cNvSpPr txBox="1"/>
            <p:nvPr/>
          </p:nvSpPr>
          <p:spPr>
            <a:xfrm>
              <a:off x="8378102" y="1793452"/>
              <a:ext cx="1604400" cy="386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C00000"/>
                  </a:solidFill>
                  <a:latin typeface="Open Sans"/>
                  <a:ea typeface="Open Sans"/>
                  <a:cs typeface="Open Sans"/>
                  <a:sym typeface="Open Sans"/>
                </a:rPr>
                <a:t>Demande</a:t>
              </a:r>
              <a:endParaRPr/>
            </a:p>
          </p:txBody>
        </p:sp>
      </p:grpSp>
      <p:pic>
        <p:nvPicPr>
          <p:cNvPr id="362" name="Google Shape;362;p9"/>
          <p:cNvPicPr preferRelativeResize="0"/>
          <p:nvPr/>
        </p:nvPicPr>
        <p:blipFill rotWithShape="1">
          <a:blip r:embed="rId3">
            <a:alphaModFix/>
          </a:blip>
          <a:srcRect/>
          <a:stretch/>
        </p:blipFill>
        <p:spPr>
          <a:xfrm>
            <a:off x="2862909" y="3024457"/>
            <a:ext cx="6491432" cy="2806549"/>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6675</Words>
  <Application>Microsoft Macintosh PowerPoint</Application>
  <PresentationFormat>Widescreen</PresentationFormat>
  <Paragraphs>247</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Quattrocento Sans</vt:lpstr>
      <vt:lpstr>Open Sans SemiBold</vt:lpstr>
      <vt:lpstr>Montserrat</vt:lpstr>
      <vt:lpstr>Open Sans ExtraBold</vt:lpstr>
      <vt:lpstr>Calibri</vt:lpstr>
      <vt:lpstr>Open Sans</vt:lpstr>
      <vt:lpstr>CCG_ppt</vt:lpstr>
      <vt:lpstr>1_CCG_ppt</vt:lpstr>
      <vt:lpstr>LECTURE 5 LE TEMPS DANS LES MODÈLES DE SYSTÈMES ÉNERGÉTIQUES</vt:lpstr>
      <vt:lpstr>Résultats de l'apprentissage</vt:lpstr>
      <vt:lpstr>5.1 Demande dépendante du temps</vt:lpstr>
      <vt:lpstr>5.1 Demande dépendante du temps</vt:lpstr>
      <vt:lpstr>5.1 Demande dépendante du temps</vt:lpstr>
      <vt:lpstr>5.1 Demande dépendante du temps</vt:lpstr>
      <vt:lpstr>5.1 Demande dépendante du temps</vt:lpstr>
      <vt:lpstr>Lecture 5.1 Références</vt:lpstr>
      <vt:lpstr>5.2 Approvisionnement en fonction du temps</vt:lpstr>
      <vt:lpstr>5.2 Approvisionnement en fonction du temps</vt:lpstr>
      <vt:lpstr>5.2 Approvisionnement en fonction du temps</vt:lpstr>
      <vt:lpstr>5.2 Approvisionnement en fonction du temps</vt:lpstr>
      <vt:lpstr>5.2 Approvisionnement en fonction du temps</vt:lpstr>
      <vt:lpstr>Lecture 5.2 Références</vt:lpstr>
      <vt:lpstr>5.3 Représentation de toutes les échelles de temps</vt:lpstr>
      <vt:lpstr>5.3 Représentation de toutes les échelles de temps</vt:lpstr>
      <vt:lpstr>5.3 Représentation de toutes les échelles de temps</vt:lpstr>
      <vt:lpstr>5.3 Représentation de toutes les échelles de temps</vt:lpstr>
      <vt:lpstr>5.3 Représentation de toutes les échelles de temps</vt:lpstr>
      <vt:lpstr>Lecture 5.3 Références</vt:lpstr>
      <vt:lpstr>5.4 Paramètres dépendants du temps</vt:lpstr>
      <vt:lpstr>5.4 Paramètres dépendants du temps</vt:lpstr>
      <vt:lpstr>5.4 Paramètres dépendants du temps</vt:lpstr>
      <vt:lpstr>5.4 Paramètres dépendants du temps</vt:lpstr>
      <vt:lpstr>5.4 Paramètres dépendants du temps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Francesco Gardumi</dc:creator>
  <cp:lastModifiedBy>Yeganyan, Rudolf</cp:lastModifiedBy>
  <cp:revision>1</cp:revision>
  <dcterms:created xsi:type="dcterms:W3CDTF">2021-05-20T11:41:38Z</dcterms:created>
  <dcterms:modified xsi:type="dcterms:W3CDTF">2024-06-20T13:34:26Z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