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 id="2147483660" r:id="rId5"/>
    <p:sldMasterId id="2147483666" r:id="rId6"/>
  </p:sldMasterIdLst>
  <p:notesMasterIdLst>
    <p:notesMasterId r:id="rId45"/>
  </p:notesMasterIdLst>
  <p:sldIdLst>
    <p:sldId id="2141411786" r:id="rId7"/>
    <p:sldId id="259" r:id="rId8"/>
    <p:sldId id="323" r:id="rId9"/>
    <p:sldId id="8543" r:id="rId10"/>
    <p:sldId id="327" r:id="rId11"/>
    <p:sldId id="263" r:id="rId12"/>
    <p:sldId id="269" r:id="rId13"/>
    <p:sldId id="273" r:id="rId14"/>
    <p:sldId id="318" r:id="rId15"/>
    <p:sldId id="281" r:id="rId16"/>
    <p:sldId id="321" r:id="rId17"/>
    <p:sldId id="278" r:id="rId18"/>
    <p:sldId id="322" r:id="rId19"/>
    <p:sldId id="264" r:id="rId20"/>
    <p:sldId id="285" r:id="rId21"/>
    <p:sldId id="283" r:id="rId22"/>
    <p:sldId id="286" r:id="rId23"/>
    <p:sldId id="330" r:id="rId24"/>
    <p:sldId id="329" r:id="rId25"/>
    <p:sldId id="331" r:id="rId26"/>
    <p:sldId id="333" r:id="rId27"/>
    <p:sldId id="332" r:id="rId28"/>
    <p:sldId id="265" r:id="rId29"/>
    <p:sldId id="288" r:id="rId30"/>
    <p:sldId id="277" r:id="rId31"/>
    <p:sldId id="266" r:id="rId32"/>
    <p:sldId id="292" r:id="rId33"/>
    <p:sldId id="334" r:id="rId34"/>
    <p:sldId id="260" r:id="rId35"/>
    <p:sldId id="293" r:id="rId36"/>
    <p:sldId id="294" r:id="rId37"/>
    <p:sldId id="316" r:id="rId38"/>
    <p:sldId id="306" r:id="rId39"/>
    <p:sldId id="8541" r:id="rId40"/>
    <p:sldId id="8542" r:id="rId41"/>
    <p:sldId id="268" r:id="rId42"/>
    <p:sldId id="262" r:id="rId43"/>
    <p:sldId id="214141178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a2w2aE6zZUJHirDUZsARA==" hashData="ZlgWs3h9d/CMFCWQN8WI9t1eQNd+4IzDgVOKCpJAYGR/fXDsxG3vKOvfqKNEksD/pGMq0If1hA/Kc5VkgW//3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 id="{BA8AB3F0-763A-CDE4-BBC1-0A42E3A57FFB}" name="William Blyth" initials="WB" userId="S::will.blyth@fcdo.gov.uk::7c65b6df-e41d-4374-8de4-f12db0c6c4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6B1A4-817B-4800-86AF-93329DA138EB}" v="6" dt="2023-10-23T22:28:42.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3792" autoAdjust="0"/>
  </p:normalViewPr>
  <p:slideViewPr>
    <p:cSldViewPr snapToGrid="0">
      <p:cViewPr varScale="1">
        <p:scale>
          <a:sx n="62" d="100"/>
          <a:sy n="62" d="100"/>
        </p:scale>
        <p:origin x="804" y="44"/>
      </p:cViewPr>
      <p:guideLst/>
    </p:cSldViewPr>
  </p:slideViewPr>
  <p:notesTextViewPr>
    <p:cViewPr>
      <p:scale>
        <a:sx n="1" d="1"/>
        <a:sy n="1" d="1"/>
      </p:scale>
      <p:origin x="0" y="0"/>
    </p:cViewPr>
  </p:notesTextViewPr>
  <p:sorterViewPr>
    <p:cViewPr>
      <p:scale>
        <a:sx n="84" d="100"/>
        <a:sy n="84" d="100"/>
      </p:scale>
      <p:origin x="0" y="0"/>
    </p:cViewPr>
  </p:sorterViewPr>
  <p:notesViewPr>
    <p:cSldViewPr snapToGrid="0">
      <p:cViewPr varScale="1">
        <p:scale>
          <a:sx n="43" d="100"/>
          <a:sy n="43" d="100"/>
        </p:scale>
        <p:origin x="268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Blyth" userId="7c65b6df-e41d-4374-8de4-f12db0c6c4ee" providerId="ADAL" clId="{B3315811-C3C8-4187-89F0-7381AD3163D2}"/>
    <pc:docChg chg="undo custSel addSld delSld modSld delMainMaster">
      <pc:chgData name="William Blyth" userId="7c65b6df-e41d-4374-8de4-f12db0c6c4ee" providerId="ADAL" clId="{B3315811-C3C8-4187-89F0-7381AD3163D2}" dt="2023-10-04T16:04:48.028" v="1882"/>
      <pc:docMkLst>
        <pc:docMk/>
      </pc:docMkLst>
      <pc:sldChg chg="modSp mod modNotesTx">
        <pc:chgData name="William Blyth" userId="7c65b6df-e41d-4374-8de4-f12db0c6c4ee" providerId="ADAL" clId="{B3315811-C3C8-4187-89F0-7381AD3163D2}" dt="2023-10-04T08:16:33.254" v="50" actId="6549"/>
        <pc:sldMkLst>
          <pc:docMk/>
          <pc:sldMk cId="4124859152" sldId="259"/>
        </pc:sldMkLst>
        <pc:spChg chg="mod">
          <ac:chgData name="William Blyth" userId="7c65b6df-e41d-4374-8de4-f12db0c6c4ee" providerId="ADAL" clId="{B3315811-C3C8-4187-89F0-7381AD3163D2}" dt="2023-10-04T08:11:32.846" v="21" actId="20577"/>
          <ac:spMkLst>
            <pc:docMk/>
            <pc:sldMk cId="4124859152" sldId="259"/>
            <ac:spMk id="3" creationId="{A57C3E7E-D84E-974F-A959-6E6D35B9E54F}"/>
          </ac:spMkLst>
        </pc:spChg>
      </pc:sldChg>
      <pc:sldChg chg="add del">
        <pc:chgData name="William Blyth" userId="7c65b6df-e41d-4374-8de4-f12db0c6c4ee" providerId="ADAL" clId="{B3315811-C3C8-4187-89F0-7381AD3163D2}" dt="2023-10-04T16:04:48.028" v="1882"/>
        <pc:sldMkLst>
          <pc:docMk/>
          <pc:sldMk cId="3371719293" sldId="262"/>
        </pc:sldMkLst>
      </pc:sldChg>
      <pc:sldChg chg="modSp mod">
        <pc:chgData name="William Blyth" userId="7c65b6df-e41d-4374-8de4-f12db0c6c4ee" providerId="ADAL" clId="{B3315811-C3C8-4187-89F0-7381AD3163D2}" dt="2023-10-04T08:49:58.362" v="1056" actId="6549"/>
        <pc:sldMkLst>
          <pc:docMk/>
          <pc:sldMk cId="3598717093" sldId="266"/>
        </pc:sldMkLst>
        <pc:spChg chg="mod">
          <ac:chgData name="William Blyth" userId="7c65b6df-e41d-4374-8de4-f12db0c6c4ee" providerId="ADAL" clId="{B3315811-C3C8-4187-89F0-7381AD3163D2}" dt="2023-10-04T08:49:58.362" v="1056" actId="6549"/>
          <ac:spMkLst>
            <pc:docMk/>
            <pc:sldMk cId="3598717093" sldId="266"/>
            <ac:spMk id="1806" creationId="{00000000-0000-0000-0000-000000000000}"/>
          </ac:spMkLst>
        </pc:spChg>
      </pc:sldChg>
      <pc:sldChg chg="add del">
        <pc:chgData name="William Blyth" userId="7c65b6df-e41d-4374-8de4-f12db0c6c4ee" providerId="ADAL" clId="{B3315811-C3C8-4187-89F0-7381AD3163D2}" dt="2023-10-04T16:04:48.028" v="1882"/>
        <pc:sldMkLst>
          <pc:docMk/>
          <pc:sldMk cId="3323965506" sldId="268"/>
        </pc:sldMkLst>
      </pc:sldChg>
      <pc:sldChg chg="modNotesTx">
        <pc:chgData name="William Blyth" userId="7c65b6df-e41d-4374-8de4-f12db0c6c4ee" providerId="ADAL" clId="{B3315811-C3C8-4187-89F0-7381AD3163D2}" dt="2023-10-04T15:51:44.356" v="1702" actId="6549"/>
        <pc:sldMkLst>
          <pc:docMk/>
          <pc:sldMk cId="776792989" sldId="269"/>
        </pc:sldMkLst>
      </pc:sldChg>
      <pc:sldChg chg="del">
        <pc:chgData name="William Blyth" userId="7c65b6df-e41d-4374-8de4-f12db0c6c4ee" providerId="ADAL" clId="{B3315811-C3C8-4187-89F0-7381AD3163D2}" dt="2023-10-04T08:32:44.130" v="399" actId="47"/>
        <pc:sldMkLst>
          <pc:docMk/>
          <pc:sldMk cId="54495884" sldId="271"/>
        </pc:sldMkLst>
      </pc:sldChg>
      <pc:sldChg chg="del">
        <pc:chgData name="William Blyth" userId="7c65b6df-e41d-4374-8de4-f12db0c6c4ee" providerId="ADAL" clId="{B3315811-C3C8-4187-89F0-7381AD3163D2}" dt="2023-10-04T08:20:31.540" v="51" actId="2696"/>
        <pc:sldMkLst>
          <pc:docMk/>
          <pc:sldMk cId="1566121854" sldId="272"/>
        </pc:sldMkLst>
      </pc:sldChg>
      <pc:sldChg chg="modNotesTx">
        <pc:chgData name="William Blyth" userId="7c65b6df-e41d-4374-8de4-f12db0c6c4ee" providerId="ADAL" clId="{B3315811-C3C8-4187-89F0-7381AD3163D2}" dt="2023-10-04T15:52:02.957" v="1704" actId="6549"/>
        <pc:sldMkLst>
          <pc:docMk/>
          <pc:sldMk cId="260241925" sldId="273"/>
        </pc:sldMkLst>
      </pc:sldChg>
      <pc:sldChg chg="del">
        <pc:chgData name="William Blyth" userId="7c65b6df-e41d-4374-8de4-f12db0c6c4ee" providerId="ADAL" clId="{B3315811-C3C8-4187-89F0-7381AD3163D2}" dt="2023-10-04T08:49:06.971" v="1052" actId="47"/>
        <pc:sldMkLst>
          <pc:docMk/>
          <pc:sldMk cId="767528580" sldId="274"/>
        </pc:sldMkLst>
      </pc:sldChg>
      <pc:sldChg chg="del">
        <pc:chgData name="William Blyth" userId="7c65b6df-e41d-4374-8de4-f12db0c6c4ee" providerId="ADAL" clId="{B3315811-C3C8-4187-89F0-7381AD3163D2}" dt="2023-10-04T08:49:06.971" v="1052" actId="47"/>
        <pc:sldMkLst>
          <pc:docMk/>
          <pc:sldMk cId="3213480148" sldId="275"/>
        </pc:sldMkLst>
      </pc:sldChg>
      <pc:sldChg chg="del">
        <pc:chgData name="William Blyth" userId="7c65b6df-e41d-4374-8de4-f12db0c6c4ee" providerId="ADAL" clId="{B3315811-C3C8-4187-89F0-7381AD3163D2}" dt="2023-10-04T08:49:06.971" v="1052" actId="47"/>
        <pc:sldMkLst>
          <pc:docMk/>
          <pc:sldMk cId="1539999760" sldId="276"/>
        </pc:sldMkLst>
      </pc:sldChg>
      <pc:sldChg chg="delSp modSp mod modNotesTx">
        <pc:chgData name="William Blyth" userId="7c65b6df-e41d-4374-8de4-f12db0c6c4ee" providerId="ADAL" clId="{B3315811-C3C8-4187-89F0-7381AD3163D2}" dt="2023-10-04T16:00:13.706" v="1870" actId="12"/>
        <pc:sldMkLst>
          <pc:docMk/>
          <pc:sldMk cId="123838160" sldId="277"/>
        </pc:sldMkLst>
        <pc:spChg chg="mod">
          <ac:chgData name="William Blyth" userId="7c65b6df-e41d-4374-8de4-f12db0c6c4ee" providerId="ADAL" clId="{B3315811-C3C8-4187-89F0-7381AD3163D2}" dt="2023-10-04T16:00:13.706" v="1870" actId="12"/>
          <ac:spMkLst>
            <pc:docMk/>
            <pc:sldMk cId="123838160" sldId="277"/>
            <ac:spMk id="3" creationId="{934AF837-2C28-0ECD-6A65-24B435689E95}"/>
          </ac:spMkLst>
        </pc:spChg>
        <pc:spChg chg="del">
          <ac:chgData name="William Blyth" userId="7c65b6df-e41d-4374-8de4-f12db0c6c4ee" providerId="ADAL" clId="{B3315811-C3C8-4187-89F0-7381AD3163D2}" dt="2023-10-04T16:00:10.055" v="1869" actId="478"/>
          <ac:spMkLst>
            <pc:docMk/>
            <pc:sldMk cId="123838160" sldId="277"/>
            <ac:spMk id="5" creationId="{AE9AEF5E-1B36-A4AE-C78F-5E5ED2A3CA4D}"/>
          </ac:spMkLst>
        </pc:spChg>
      </pc:sldChg>
      <pc:sldChg chg="modNotesTx">
        <pc:chgData name="William Blyth" userId="7c65b6df-e41d-4374-8de4-f12db0c6c4ee" providerId="ADAL" clId="{B3315811-C3C8-4187-89F0-7381AD3163D2}" dt="2023-10-04T08:31:04.977" v="392" actId="20577"/>
        <pc:sldMkLst>
          <pc:docMk/>
          <pc:sldMk cId="316902691" sldId="278"/>
        </pc:sldMkLst>
      </pc:sldChg>
      <pc:sldChg chg="del">
        <pc:chgData name="William Blyth" userId="7c65b6df-e41d-4374-8de4-f12db0c6c4ee" providerId="ADAL" clId="{B3315811-C3C8-4187-89F0-7381AD3163D2}" dt="2023-10-04T08:48:17.601" v="1051" actId="47"/>
        <pc:sldMkLst>
          <pc:docMk/>
          <pc:sldMk cId="3145051208" sldId="280"/>
        </pc:sldMkLst>
      </pc:sldChg>
      <pc:sldChg chg="modNotesTx">
        <pc:chgData name="William Blyth" userId="7c65b6df-e41d-4374-8de4-f12db0c6c4ee" providerId="ADAL" clId="{B3315811-C3C8-4187-89F0-7381AD3163D2}" dt="2023-10-04T15:54:10.066" v="1707" actId="6549"/>
        <pc:sldMkLst>
          <pc:docMk/>
          <pc:sldMk cId="3846116203" sldId="281"/>
        </pc:sldMkLst>
      </pc:sldChg>
      <pc:sldChg chg="del">
        <pc:chgData name="William Blyth" userId="7c65b6df-e41d-4374-8de4-f12db0c6c4ee" providerId="ADAL" clId="{B3315811-C3C8-4187-89F0-7381AD3163D2}" dt="2023-10-04T08:30:44.467" v="390" actId="47"/>
        <pc:sldMkLst>
          <pc:docMk/>
          <pc:sldMk cId="1443409090" sldId="282"/>
        </pc:sldMkLst>
      </pc:sldChg>
      <pc:sldChg chg="del">
        <pc:chgData name="William Blyth" userId="7c65b6df-e41d-4374-8de4-f12db0c6c4ee" providerId="ADAL" clId="{B3315811-C3C8-4187-89F0-7381AD3163D2}" dt="2023-10-04T08:37:09.711" v="793" actId="47"/>
        <pc:sldMkLst>
          <pc:docMk/>
          <pc:sldMk cId="1365982732" sldId="287"/>
        </pc:sldMkLst>
      </pc:sldChg>
      <pc:sldChg chg="modNotesTx">
        <pc:chgData name="William Blyth" userId="7c65b6df-e41d-4374-8de4-f12db0c6c4ee" providerId="ADAL" clId="{B3315811-C3C8-4187-89F0-7381AD3163D2}" dt="2023-10-04T15:57:28.258" v="1771" actId="6549"/>
        <pc:sldMkLst>
          <pc:docMk/>
          <pc:sldMk cId="862855149" sldId="288"/>
        </pc:sldMkLst>
      </pc:sldChg>
      <pc:sldChg chg="del">
        <pc:chgData name="William Blyth" userId="7c65b6df-e41d-4374-8de4-f12db0c6c4ee" providerId="ADAL" clId="{B3315811-C3C8-4187-89F0-7381AD3163D2}" dt="2023-10-04T08:49:06.971" v="1052" actId="47"/>
        <pc:sldMkLst>
          <pc:docMk/>
          <pc:sldMk cId="3520622536" sldId="290"/>
        </pc:sldMkLst>
      </pc:sldChg>
      <pc:sldChg chg="delSp modSp del mod">
        <pc:chgData name="William Blyth" userId="7c65b6df-e41d-4374-8de4-f12db0c6c4ee" providerId="ADAL" clId="{B3315811-C3C8-4187-89F0-7381AD3163D2}" dt="2023-10-04T08:50:10.958" v="1057" actId="47"/>
        <pc:sldMkLst>
          <pc:docMk/>
          <pc:sldMk cId="962857793" sldId="291"/>
        </pc:sldMkLst>
        <pc:spChg chg="del mod">
          <ac:chgData name="William Blyth" userId="7c65b6df-e41d-4374-8de4-f12db0c6c4ee" providerId="ADAL" clId="{B3315811-C3C8-4187-89F0-7381AD3163D2}" dt="2023-10-04T08:49:37.974" v="1055" actId="478"/>
          <ac:spMkLst>
            <pc:docMk/>
            <pc:sldMk cId="962857793" sldId="291"/>
            <ac:spMk id="1805" creationId="{00000000-0000-0000-0000-000000000000}"/>
          </ac:spMkLst>
        </pc:spChg>
        <pc:spChg chg="mod">
          <ac:chgData name="William Blyth" userId="7c65b6df-e41d-4374-8de4-f12db0c6c4ee" providerId="ADAL" clId="{B3315811-C3C8-4187-89F0-7381AD3163D2}" dt="2023-10-04T08:49:29.218" v="1054" actId="20577"/>
          <ac:spMkLst>
            <pc:docMk/>
            <pc:sldMk cId="962857793" sldId="291"/>
            <ac:spMk id="1806" creationId="{00000000-0000-0000-0000-000000000000}"/>
          </ac:spMkLst>
        </pc:spChg>
      </pc:sldChg>
      <pc:sldChg chg="modNotesTx">
        <pc:chgData name="William Blyth" userId="7c65b6df-e41d-4374-8de4-f12db0c6c4ee" providerId="ADAL" clId="{B3315811-C3C8-4187-89F0-7381AD3163D2}" dt="2023-10-04T16:01:03.464" v="1872" actId="6549"/>
        <pc:sldMkLst>
          <pc:docMk/>
          <pc:sldMk cId="1568622495" sldId="293"/>
        </pc:sldMkLst>
      </pc:sldChg>
      <pc:sldChg chg="del">
        <pc:chgData name="William Blyth" userId="7c65b6df-e41d-4374-8de4-f12db0c6c4ee" providerId="ADAL" clId="{B3315811-C3C8-4187-89F0-7381AD3163D2}" dt="2023-10-04T08:58:41.560" v="1274" actId="2696"/>
        <pc:sldMkLst>
          <pc:docMk/>
          <pc:sldMk cId="560060440" sldId="295"/>
        </pc:sldMkLst>
      </pc:sldChg>
      <pc:sldChg chg="del">
        <pc:chgData name="William Blyth" userId="7c65b6df-e41d-4374-8de4-f12db0c6c4ee" providerId="ADAL" clId="{B3315811-C3C8-4187-89F0-7381AD3163D2}" dt="2023-10-04T08:52:49.164" v="1186" actId="47"/>
        <pc:sldMkLst>
          <pc:docMk/>
          <pc:sldMk cId="1011451194" sldId="297"/>
        </pc:sldMkLst>
      </pc:sldChg>
      <pc:sldChg chg="modSp del mod">
        <pc:chgData name="William Blyth" userId="7c65b6df-e41d-4374-8de4-f12db0c6c4ee" providerId="ADAL" clId="{B3315811-C3C8-4187-89F0-7381AD3163D2}" dt="2023-10-04T08:55:35.112" v="1272" actId="47"/>
        <pc:sldMkLst>
          <pc:docMk/>
          <pc:sldMk cId="235117222" sldId="298"/>
        </pc:sldMkLst>
        <pc:spChg chg="mod">
          <ac:chgData name="William Blyth" userId="7c65b6df-e41d-4374-8de4-f12db0c6c4ee" providerId="ADAL" clId="{B3315811-C3C8-4187-89F0-7381AD3163D2}" dt="2023-10-04T08:53:23.357" v="1187" actId="20577"/>
          <ac:spMkLst>
            <pc:docMk/>
            <pc:sldMk cId="235117222" sldId="298"/>
            <ac:spMk id="4" creationId="{D2E691CA-B2FB-57C6-F3D5-CC36E4B6B32C}"/>
          </ac:spMkLst>
        </pc:spChg>
      </pc:sldChg>
      <pc:sldChg chg="del">
        <pc:chgData name="William Blyth" userId="7c65b6df-e41d-4374-8de4-f12db0c6c4ee" providerId="ADAL" clId="{B3315811-C3C8-4187-89F0-7381AD3163D2}" dt="2023-10-04T15:36:44.242" v="1275" actId="47"/>
        <pc:sldMkLst>
          <pc:docMk/>
          <pc:sldMk cId="3468477821" sldId="305"/>
        </pc:sldMkLst>
      </pc:sldChg>
      <pc:sldChg chg="modNotesTx">
        <pc:chgData name="William Blyth" userId="7c65b6df-e41d-4374-8de4-f12db0c6c4ee" providerId="ADAL" clId="{B3315811-C3C8-4187-89F0-7381AD3163D2}" dt="2023-10-04T16:02:21.454" v="1881" actId="6549"/>
        <pc:sldMkLst>
          <pc:docMk/>
          <pc:sldMk cId="2862413447" sldId="306"/>
        </pc:sldMkLst>
      </pc:sldChg>
      <pc:sldChg chg="del">
        <pc:chgData name="William Blyth" userId="7c65b6df-e41d-4374-8de4-f12db0c6c4ee" providerId="ADAL" clId="{B3315811-C3C8-4187-89F0-7381AD3163D2}" dt="2023-10-04T08:58:41.560" v="1274" actId="2696"/>
        <pc:sldMkLst>
          <pc:docMk/>
          <pc:sldMk cId="3899446262" sldId="308"/>
        </pc:sldMkLst>
      </pc:sldChg>
      <pc:sldChg chg="del">
        <pc:chgData name="William Blyth" userId="7c65b6df-e41d-4374-8de4-f12db0c6c4ee" providerId="ADAL" clId="{B3315811-C3C8-4187-89F0-7381AD3163D2}" dt="2023-10-04T08:58:41.560" v="1274" actId="2696"/>
        <pc:sldMkLst>
          <pc:docMk/>
          <pc:sldMk cId="1093461124" sldId="309"/>
        </pc:sldMkLst>
      </pc:sldChg>
      <pc:sldChg chg="del">
        <pc:chgData name="William Blyth" userId="7c65b6df-e41d-4374-8de4-f12db0c6c4ee" providerId="ADAL" clId="{B3315811-C3C8-4187-89F0-7381AD3163D2}" dt="2023-10-04T08:58:41.560" v="1274" actId="2696"/>
        <pc:sldMkLst>
          <pc:docMk/>
          <pc:sldMk cId="4247686672" sldId="310"/>
        </pc:sldMkLst>
      </pc:sldChg>
      <pc:sldChg chg="del">
        <pc:chgData name="William Blyth" userId="7c65b6df-e41d-4374-8de4-f12db0c6c4ee" providerId="ADAL" clId="{B3315811-C3C8-4187-89F0-7381AD3163D2}" dt="2023-10-04T08:58:41.560" v="1274" actId="2696"/>
        <pc:sldMkLst>
          <pc:docMk/>
          <pc:sldMk cId="500708299" sldId="311"/>
        </pc:sldMkLst>
      </pc:sldChg>
      <pc:sldChg chg="del">
        <pc:chgData name="William Blyth" userId="7c65b6df-e41d-4374-8de4-f12db0c6c4ee" providerId="ADAL" clId="{B3315811-C3C8-4187-89F0-7381AD3163D2}" dt="2023-10-04T08:58:41.560" v="1274" actId="2696"/>
        <pc:sldMkLst>
          <pc:docMk/>
          <pc:sldMk cId="2178400604" sldId="312"/>
        </pc:sldMkLst>
      </pc:sldChg>
      <pc:sldChg chg="del">
        <pc:chgData name="William Blyth" userId="7c65b6df-e41d-4374-8de4-f12db0c6c4ee" providerId="ADAL" clId="{B3315811-C3C8-4187-89F0-7381AD3163D2}" dt="2023-10-04T08:58:41.560" v="1274" actId="2696"/>
        <pc:sldMkLst>
          <pc:docMk/>
          <pc:sldMk cId="487794123" sldId="313"/>
        </pc:sldMkLst>
      </pc:sldChg>
      <pc:sldChg chg="modSp mod modNotesTx">
        <pc:chgData name="William Blyth" userId="7c65b6df-e41d-4374-8de4-f12db0c6c4ee" providerId="ADAL" clId="{B3315811-C3C8-4187-89F0-7381AD3163D2}" dt="2023-10-04T16:02:03.859" v="1880" actId="20577"/>
        <pc:sldMkLst>
          <pc:docMk/>
          <pc:sldMk cId="3390695230" sldId="316"/>
        </pc:sldMkLst>
        <pc:spChg chg="mod">
          <ac:chgData name="William Blyth" userId="7c65b6df-e41d-4374-8de4-f12db0c6c4ee" providerId="ADAL" clId="{B3315811-C3C8-4187-89F0-7381AD3163D2}" dt="2023-10-04T08:55:09.170" v="1270" actId="404"/>
          <ac:spMkLst>
            <pc:docMk/>
            <pc:sldMk cId="3390695230" sldId="316"/>
            <ac:spMk id="2" creationId="{858FC6EC-DE80-7488-EB26-C673A23E9547}"/>
          </ac:spMkLst>
        </pc:spChg>
      </pc:sldChg>
      <pc:sldChg chg="del">
        <pc:chgData name="William Blyth" userId="7c65b6df-e41d-4374-8de4-f12db0c6c4ee" providerId="ADAL" clId="{B3315811-C3C8-4187-89F0-7381AD3163D2}" dt="2023-10-04T08:55:42.487" v="1273" actId="47"/>
        <pc:sldMkLst>
          <pc:docMk/>
          <pc:sldMk cId="2762054924" sldId="317"/>
        </pc:sldMkLst>
      </pc:sldChg>
      <pc:sldChg chg="delSp modSp mod modNotesTx">
        <pc:chgData name="William Blyth" userId="7c65b6df-e41d-4374-8de4-f12db0c6c4ee" providerId="ADAL" clId="{B3315811-C3C8-4187-89F0-7381AD3163D2}" dt="2023-10-04T15:55:09.232" v="1713"/>
        <pc:sldMkLst>
          <pc:docMk/>
          <pc:sldMk cId="769441095" sldId="321"/>
        </pc:sldMkLst>
        <pc:spChg chg="del mod">
          <ac:chgData name="William Blyth" userId="7c65b6df-e41d-4374-8de4-f12db0c6c4ee" providerId="ADAL" clId="{B3315811-C3C8-4187-89F0-7381AD3163D2}" dt="2023-10-04T15:55:09.232" v="1713"/>
          <ac:spMkLst>
            <pc:docMk/>
            <pc:sldMk cId="769441095" sldId="321"/>
            <ac:spMk id="6" creationId="{10761B59-74DC-0A44-1E9C-CB4996CE6E09}"/>
          </ac:spMkLst>
        </pc:spChg>
        <pc:graphicFrameChg chg="mod">
          <ac:chgData name="William Blyth" userId="7c65b6df-e41d-4374-8de4-f12db0c6c4ee" providerId="ADAL" clId="{B3315811-C3C8-4187-89F0-7381AD3163D2}" dt="2023-10-04T15:55:00.506" v="1711" actId="1076"/>
          <ac:graphicFrameMkLst>
            <pc:docMk/>
            <pc:sldMk cId="769441095" sldId="321"/>
            <ac:graphicFrameMk id="4" creationId="{8A2F8A80-C2A6-4BFD-F343-92B7898C649B}"/>
          </ac:graphicFrameMkLst>
        </pc:graphicFrameChg>
      </pc:sldChg>
      <pc:sldChg chg="del">
        <pc:chgData name="William Blyth" userId="7c65b6df-e41d-4374-8de4-f12db0c6c4ee" providerId="ADAL" clId="{B3315811-C3C8-4187-89F0-7381AD3163D2}" dt="2023-10-04T15:42:04.543" v="1299" actId="47"/>
        <pc:sldMkLst>
          <pc:docMk/>
          <pc:sldMk cId="910704773" sldId="324"/>
        </pc:sldMkLst>
      </pc:sldChg>
      <pc:sldChg chg="del">
        <pc:chgData name="William Blyth" userId="7c65b6df-e41d-4374-8de4-f12db0c6c4ee" providerId="ADAL" clId="{B3315811-C3C8-4187-89F0-7381AD3163D2}" dt="2023-10-04T08:20:31.540" v="51" actId="2696"/>
        <pc:sldMkLst>
          <pc:docMk/>
          <pc:sldMk cId="896689279" sldId="326"/>
        </pc:sldMkLst>
      </pc:sldChg>
      <pc:sldChg chg="del">
        <pc:chgData name="William Blyth" userId="7c65b6df-e41d-4374-8de4-f12db0c6c4ee" providerId="ADAL" clId="{B3315811-C3C8-4187-89F0-7381AD3163D2}" dt="2023-10-04T08:33:05.767" v="400" actId="47"/>
        <pc:sldMkLst>
          <pc:docMk/>
          <pc:sldMk cId="2103658304" sldId="328"/>
        </pc:sldMkLst>
      </pc:sldChg>
      <pc:sldChg chg="delSp modSp mod modNotesTx">
        <pc:chgData name="William Blyth" userId="7c65b6df-e41d-4374-8de4-f12db0c6c4ee" providerId="ADAL" clId="{B3315811-C3C8-4187-89F0-7381AD3163D2}" dt="2023-10-04T08:32:10.029" v="398" actId="14100"/>
        <pc:sldMkLst>
          <pc:docMk/>
          <pc:sldMk cId="268158176" sldId="330"/>
        </pc:sldMkLst>
        <pc:spChg chg="del mod">
          <ac:chgData name="William Blyth" userId="7c65b6df-e41d-4374-8de4-f12db0c6c4ee" providerId="ADAL" clId="{B3315811-C3C8-4187-89F0-7381AD3163D2}" dt="2023-10-04T08:32:01.049" v="395" actId="478"/>
          <ac:spMkLst>
            <pc:docMk/>
            <pc:sldMk cId="268158176" sldId="330"/>
            <ac:spMk id="3" creationId="{F661AEE9-1240-983F-09B0-7A5A2246E4D6}"/>
          </ac:spMkLst>
        </pc:spChg>
        <pc:spChg chg="mod">
          <ac:chgData name="William Blyth" userId="7c65b6df-e41d-4374-8de4-f12db0c6c4ee" providerId="ADAL" clId="{B3315811-C3C8-4187-89F0-7381AD3163D2}" dt="2023-10-04T08:32:07.145" v="397" actId="1076"/>
          <ac:spMkLst>
            <pc:docMk/>
            <pc:sldMk cId="268158176" sldId="330"/>
            <ac:spMk id="6" creationId="{372E344F-B6E7-CE20-FFA3-705E65BD479B}"/>
          </ac:spMkLst>
        </pc:spChg>
        <pc:picChg chg="mod">
          <ac:chgData name="William Blyth" userId="7c65b6df-e41d-4374-8de4-f12db0c6c4ee" providerId="ADAL" clId="{B3315811-C3C8-4187-89F0-7381AD3163D2}" dt="2023-10-04T08:32:10.029" v="398" actId="14100"/>
          <ac:picMkLst>
            <pc:docMk/>
            <pc:sldMk cId="268158176" sldId="330"/>
            <ac:picMk id="5" creationId="{71B78A6A-FC6D-6954-AEE1-2EB388460996}"/>
          </ac:picMkLst>
        </pc:picChg>
      </pc:sldChg>
      <pc:sldChg chg="modSp mod modNotesTx">
        <pc:chgData name="William Blyth" userId="7c65b6df-e41d-4374-8de4-f12db0c6c4ee" providerId="ADAL" clId="{B3315811-C3C8-4187-89F0-7381AD3163D2}" dt="2023-10-04T08:38:58.836" v="910" actId="20577"/>
        <pc:sldMkLst>
          <pc:docMk/>
          <pc:sldMk cId="966138705" sldId="331"/>
        </pc:sldMkLst>
        <pc:spChg chg="mod">
          <ac:chgData name="William Blyth" userId="7c65b6df-e41d-4374-8de4-f12db0c6c4ee" providerId="ADAL" clId="{B3315811-C3C8-4187-89F0-7381AD3163D2}" dt="2023-10-04T08:38:58.836" v="910" actId="20577"/>
          <ac:spMkLst>
            <pc:docMk/>
            <pc:sldMk cId="966138705" sldId="331"/>
            <ac:spMk id="3" creationId="{DD185708-C52B-2524-412E-2571B6A95EE2}"/>
          </ac:spMkLst>
        </pc:spChg>
      </pc:sldChg>
      <pc:sldChg chg="delSp modSp mod modNotesTx">
        <pc:chgData name="William Blyth" userId="7c65b6df-e41d-4374-8de4-f12db0c6c4ee" providerId="ADAL" clId="{B3315811-C3C8-4187-89F0-7381AD3163D2}" dt="2023-10-04T15:56:49.989" v="1770" actId="6549"/>
        <pc:sldMkLst>
          <pc:docMk/>
          <pc:sldMk cId="3047691244" sldId="332"/>
        </pc:sldMkLst>
        <pc:spChg chg="mod">
          <ac:chgData name="William Blyth" userId="7c65b6df-e41d-4374-8de4-f12db0c6c4ee" providerId="ADAL" clId="{B3315811-C3C8-4187-89F0-7381AD3163D2}" dt="2023-10-04T08:40:57.991" v="919" actId="20577"/>
          <ac:spMkLst>
            <pc:docMk/>
            <pc:sldMk cId="3047691244" sldId="332"/>
            <ac:spMk id="2" creationId="{F20350C1-1040-AE8B-EA8F-568D386616EC}"/>
          </ac:spMkLst>
        </pc:spChg>
        <pc:spChg chg="mod">
          <ac:chgData name="William Blyth" userId="7c65b6df-e41d-4374-8de4-f12db0c6c4ee" providerId="ADAL" clId="{B3315811-C3C8-4187-89F0-7381AD3163D2}" dt="2023-10-04T08:47:07.977" v="1049" actId="6549"/>
          <ac:spMkLst>
            <pc:docMk/>
            <pc:sldMk cId="3047691244" sldId="332"/>
            <ac:spMk id="6" creationId="{B76944EC-7AE2-C43D-4E91-76443AE09CDE}"/>
          </ac:spMkLst>
        </pc:spChg>
        <pc:spChg chg="del">
          <ac:chgData name="William Blyth" userId="7c65b6df-e41d-4374-8de4-f12db0c6c4ee" providerId="ADAL" clId="{B3315811-C3C8-4187-89F0-7381AD3163D2}" dt="2023-10-04T08:47:15.230" v="1050" actId="478"/>
          <ac:spMkLst>
            <pc:docMk/>
            <pc:sldMk cId="3047691244" sldId="332"/>
            <ac:spMk id="7" creationId="{5FDDC81D-3DB3-709E-483D-351CB775B47C}"/>
          </ac:spMkLst>
        </pc:spChg>
      </pc:sldChg>
      <pc:sldChg chg="modNotesTx">
        <pc:chgData name="William Blyth" userId="7c65b6df-e41d-4374-8de4-f12db0c6c4ee" providerId="ADAL" clId="{B3315811-C3C8-4187-89F0-7381AD3163D2}" dt="2023-10-04T15:55:56.461" v="1715" actId="20577"/>
        <pc:sldMkLst>
          <pc:docMk/>
          <pc:sldMk cId="4244189796" sldId="333"/>
        </pc:sldMkLst>
      </pc:sldChg>
      <pc:sldChg chg="modSp mod modNotesTx">
        <pc:chgData name="William Blyth" userId="7c65b6df-e41d-4374-8de4-f12db0c6c4ee" providerId="ADAL" clId="{B3315811-C3C8-4187-89F0-7381AD3163D2}" dt="2023-10-04T08:52:20.690" v="1185" actId="1076"/>
        <pc:sldMkLst>
          <pc:docMk/>
          <pc:sldMk cId="158613135" sldId="334"/>
        </pc:sldMkLst>
        <pc:spChg chg="mod">
          <ac:chgData name="William Blyth" userId="7c65b6df-e41d-4374-8de4-f12db0c6c4ee" providerId="ADAL" clId="{B3315811-C3C8-4187-89F0-7381AD3163D2}" dt="2023-10-04T08:52:20.690" v="1185" actId="1076"/>
          <ac:spMkLst>
            <pc:docMk/>
            <pc:sldMk cId="158613135" sldId="334"/>
            <ac:spMk id="2" creationId="{C8FA7398-B7E9-8362-6DD7-3033CCBA0C0E}"/>
          </ac:spMkLst>
        </pc:spChg>
        <pc:spChg chg="mod">
          <ac:chgData name="William Blyth" userId="7c65b6df-e41d-4374-8de4-f12db0c6c4ee" providerId="ADAL" clId="{B3315811-C3C8-4187-89F0-7381AD3163D2}" dt="2023-10-04T08:50:56.772" v="1073" actId="21"/>
          <ac:spMkLst>
            <pc:docMk/>
            <pc:sldMk cId="158613135" sldId="334"/>
            <ac:spMk id="3" creationId="{1945FA91-71D0-6BC1-0F4F-10A8295E4334}"/>
          </ac:spMkLst>
        </pc:spChg>
      </pc:sldChg>
      <pc:sldChg chg="del">
        <pc:chgData name="William Blyth" userId="7c65b6df-e41d-4374-8de4-f12db0c6c4ee" providerId="ADAL" clId="{B3315811-C3C8-4187-89F0-7381AD3163D2}" dt="2023-10-04T08:39:06.404" v="911" actId="47"/>
        <pc:sldMkLst>
          <pc:docMk/>
          <pc:sldMk cId="2486746014" sldId="335"/>
        </pc:sldMkLst>
      </pc:sldChg>
      <pc:sldChg chg="del">
        <pc:chgData name="William Blyth" userId="7c65b6df-e41d-4374-8de4-f12db0c6c4ee" providerId="ADAL" clId="{B3315811-C3C8-4187-89F0-7381AD3163D2}" dt="2023-10-04T08:52:05.920" v="1164" actId="47"/>
        <pc:sldMkLst>
          <pc:docMk/>
          <pc:sldMk cId="2014956196" sldId="336"/>
        </pc:sldMkLst>
      </pc:sldChg>
      <pc:sldChg chg="addSp delSp modSp add mod modClrScheme chgLayout modNotesTx">
        <pc:chgData name="William Blyth" userId="7c65b6df-e41d-4374-8de4-f12db0c6c4ee" providerId="ADAL" clId="{B3315811-C3C8-4187-89F0-7381AD3163D2}" dt="2023-10-04T15:44:25.630" v="1330" actId="20577"/>
        <pc:sldMkLst>
          <pc:docMk/>
          <pc:sldMk cId="2928952620" sldId="8541"/>
        </pc:sldMkLst>
        <pc:spChg chg="add mod ord">
          <ac:chgData name="William Blyth" userId="7c65b6df-e41d-4374-8de4-f12db0c6c4ee" providerId="ADAL" clId="{B3315811-C3C8-4187-89F0-7381AD3163D2}" dt="2023-10-04T15:43:18.175" v="1314" actId="700"/>
          <ac:spMkLst>
            <pc:docMk/>
            <pc:sldMk cId="2928952620" sldId="8541"/>
            <ac:spMk id="2" creationId="{BF011855-9E2A-8EC6-B590-F0B0B318E755}"/>
          </ac:spMkLst>
        </pc:spChg>
        <pc:spChg chg="mod">
          <ac:chgData name="William Blyth" userId="7c65b6df-e41d-4374-8de4-f12db0c6c4ee" providerId="ADAL" clId="{B3315811-C3C8-4187-89F0-7381AD3163D2}" dt="2023-10-04T15:40:56.976" v="1295" actId="1076"/>
          <ac:spMkLst>
            <pc:docMk/>
            <pc:sldMk cId="2928952620" sldId="8541"/>
            <ac:spMk id="3" creationId="{CE7690F7-A1EB-4350-A164-8B66C870D286}"/>
          </ac:spMkLst>
        </pc:spChg>
        <pc:spChg chg="mod ord">
          <ac:chgData name="William Blyth" userId="7c65b6df-e41d-4374-8de4-f12db0c6c4ee" providerId="ADAL" clId="{B3315811-C3C8-4187-89F0-7381AD3163D2}" dt="2023-10-04T15:44:25.630" v="1330" actId="20577"/>
          <ac:spMkLst>
            <pc:docMk/>
            <pc:sldMk cId="2928952620" sldId="8541"/>
            <ac:spMk id="4" creationId="{8739C763-FD97-4A73-97E4-029713C5AC79}"/>
          </ac:spMkLst>
        </pc:spChg>
        <pc:spChg chg="mod">
          <ac:chgData name="William Blyth" userId="7c65b6df-e41d-4374-8de4-f12db0c6c4ee" providerId="ADAL" clId="{B3315811-C3C8-4187-89F0-7381AD3163D2}" dt="2023-10-04T15:41:15.800" v="1297" actId="20577"/>
          <ac:spMkLst>
            <pc:docMk/>
            <pc:sldMk cId="2928952620" sldId="8541"/>
            <ac:spMk id="6" creationId="{7011E90F-AAC4-4D41-9BA3-9234FFAFD22B}"/>
          </ac:spMkLst>
        </pc:spChg>
        <pc:spChg chg="del mod">
          <ac:chgData name="William Blyth" userId="7c65b6df-e41d-4374-8de4-f12db0c6c4ee" providerId="ADAL" clId="{B3315811-C3C8-4187-89F0-7381AD3163D2}" dt="2023-10-04T15:40:47.863" v="1292" actId="478"/>
          <ac:spMkLst>
            <pc:docMk/>
            <pc:sldMk cId="2928952620" sldId="8541"/>
            <ac:spMk id="8" creationId="{1A20DB4F-C936-405F-8F15-E852EEE94E03}"/>
          </ac:spMkLst>
        </pc:spChg>
      </pc:sldChg>
      <pc:sldChg chg="addSp delSp modSp add mod modClrScheme chgLayout modNotesTx">
        <pc:chgData name="William Blyth" userId="7c65b6df-e41d-4374-8de4-f12db0c6c4ee" providerId="ADAL" clId="{B3315811-C3C8-4187-89F0-7381AD3163D2}" dt="2023-10-04T15:48:28.735" v="1700" actId="20577"/>
        <pc:sldMkLst>
          <pc:docMk/>
          <pc:sldMk cId="2173664726" sldId="8542"/>
        </pc:sldMkLst>
        <pc:spChg chg="add del mod ord">
          <ac:chgData name="William Blyth" userId="7c65b6df-e41d-4374-8de4-f12db0c6c4ee" providerId="ADAL" clId="{B3315811-C3C8-4187-89F0-7381AD3163D2}" dt="2023-10-04T15:44:44.028" v="1331" actId="478"/>
          <ac:spMkLst>
            <pc:docMk/>
            <pc:sldMk cId="2173664726" sldId="8542"/>
            <ac:spMk id="2" creationId="{B0CA9B6C-F2B9-F6F0-0248-64AE018832BD}"/>
          </ac:spMkLst>
        </pc:spChg>
        <pc:spChg chg="del mod">
          <ac:chgData name="William Blyth" userId="7c65b6df-e41d-4374-8de4-f12db0c6c4ee" providerId="ADAL" clId="{B3315811-C3C8-4187-89F0-7381AD3163D2}" dt="2023-10-04T15:42:27.523" v="1301" actId="478"/>
          <ac:spMkLst>
            <pc:docMk/>
            <pc:sldMk cId="2173664726" sldId="8542"/>
            <ac:spMk id="3" creationId="{CE7690F7-A1EB-4350-A164-8B66C870D286}"/>
          </ac:spMkLst>
        </pc:spChg>
        <pc:spChg chg="mod ord">
          <ac:chgData name="William Blyth" userId="7c65b6df-e41d-4374-8de4-f12db0c6c4ee" providerId="ADAL" clId="{B3315811-C3C8-4187-89F0-7381AD3163D2}" dt="2023-10-04T15:45:30.556" v="1387" actId="20577"/>
          <ac:spMkLst>
            <pc:docMk/>
            <pc:sldMk cId="2173664726" sldId="8542"/>
            <ac:spMk id="4" creationId="{8739C763-FD97-4A73-97E4-029713C5AC79}"/>
          </ac:spMkLst>
        </pc:spChg>
        <pc:spChg chg="mod">
          <ac:chgData name="William Blyth" userId="7c65b6df-e41d-4374-8de4-f12db0c6c4ee" providerId="ADAL" clId="{B3315811-C3C8-4187-89F0-7381AD3163D2}" dt="2023-10-04T15:38:36.996" v="1285" actId="14100"/>
          <ac:spMkLst>
            <pc:docMk/>
            <pc:sldMk cId="2173664726" sldId="8542"/>
            <ac:spMk id="9" creationId="{D1BF229F-32E9-4272-8F19-BFC9DBE8411D}"/>
          </ac:spMkLst>
        </pc:spChg>
        <pc:spChg chg="mod">
          <ac:chgData name="William Blyth" userId="7c65b6df-e41d-4374-8de4-f12db0c6c4ee" providerId="ADAL" clId="{B3315811-C3C8-4187-89F0-7381AD3163D2}" dt="2023-10-04T15:38:27.878" v="1282" actId="20577"/>
          <ac:spMkLst>
            <pc:docMk/>
            <pc:sldMk cId="2173664726" sldId="8542"/>
            <ac:spMk id="12" creationId="{D52CE4BC-C0C4-469C-B09B-9EE3DA0ABA0C}"/>
          </ac:spMkLst>
        </pc:spChg>
        <pc:spChg chg="mod">
          <ac:chgData name="William Blyth" userId="7c65b6df-e41d-4374-8de4-f12db0c6c4ee" providerId="ADAL" clId="{B3315811-C3C8-4187-89F0-7381AD3163D2}" dt="2023-10-04T15:38:29.763" v="1284" actId="20577"/>
          <ac:spMkLst>
            <pc:docMk/>
            <pc:sldMk cId="2173664726" sldId="8542"/>
            <ac:spMk id="43" creationId="{90EF101C-0E56-480E-BED4-A9B960DCE779}"/>
          </ac:spMkLst>
        </pc:spChg>
        <pc:spChg chg="mod">
          <ac:chgData name="William Blyth" userId="7c65b6df-e41d-4374-8de4-f12db0c6c4ee" providerId="ADAL" clId="{B3315811-C3C8-4187-89F0-7381AD3163D2}" dt="2023-10-04T15:38:21.108" v="1280" actId="1076"/>
          <ac:spMkLst>
            <pc:docMk/>
            <pc:sldMk cId="2173664726" sldId="8542"/>
            <ac:spMk id="46" creationId="{F02C886C-A418-4AD7-A626-091CED0E4328}"/>
          </ac:spMkLst>
        </pc:spChg>
      </pc:sldChg>
      <pc:sldMasterChg chg="del delSldLayout">
        <pc:chgData name="William Blyth" userId="7c65b6df-e41d-4374-8de4-f12db0c6c4ee" providerId="ADAL" clId="{B3315811-C3C8-4187-89F0-7381AD3163D2}" dt="2023-10-04T08:58:41.560" v="1274" actId="2696"/>
        <pc:sldMasterMkLst>
          <pc:docMk/>
          <pc:sldMasterMk cId="1949946998" sldId="2147483776"/>
        </pc:sldMasterMkLst>
        <pc:sldLayoutChg chg="del">
          <pc:chgData name="William Blyth" userId="7c65b6df-e41d-4374-8de4-f12db0c6c4ee" providerId="ADAL" clId="{B3315811-C3C8-4187-89F0-7381AD3163D2}" dt="2023-10-04T08:58:41.560" v="1274" actId="2696"/>
          <pc:sldLayoutMkLst>
            <pc:docMk/>
            <pc:sldMasterMk cId="1949946998" sldId="2147483776"/>
            <pc:sldLayoutMk cId="117223992" sldId="2147483690"/>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021975640" sldId="2147483691"/>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768770836" sldId="2147483693"/>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10677948" sldId="2147483697"/>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723172029" sldId="2147483698"/>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653169600" sldId="2147483699"/>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415196570" sldId="2147483700"/>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463005780" sldId="2147483701"/>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81056122" sldId="2147483702"/>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847472223" sldId="2147483703"/>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35994617" sldId="2147483704"/>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482045975" sldId="2147483705"/>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874723196" sldId="2147483706"/>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653169600" sldId="2147483707"/>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723172029" sldId="2147483708"/>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17223992" sldId="2147483709"/>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46497374" sldId="2147483710"/>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415196570" sldId="2147483711"/>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463005780" sldId="2147483712"/>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4014214166" sldId="2147483713"/>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35994617" sldId="2147483714"/>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575853222" sldId="2147483715"/>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870786543" sldId="2147483716"/>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570789365" sldId="2147483718"/>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892438253" sldId="2147483719"/>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138180997" sldId="2147483740"/>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660002026" sldId="2147483741"/>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166364165" sldId="2147483744"/>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650000591" sldId="2147483746"/>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46497374" sldId="2147483773"/>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295142008" sldId="2147483774"/>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359565130" sldId="2147483777"/>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874723196" sldId="2147483778"/>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130222819" sldId="2147483779"/>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903064439" sldId="2147483780"/>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874723196" sldId="2147483782"/>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4014214166" sldId="2147483818"/>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598890147" sldId="2147483819"/>
          </pc:sldLayoutMkLst>
        </pc:sldLayoutChg>
      </pc:sldMasterChg>
    </pc:docChg>
  </pc:docChgLst>
  <pc:docChgLst>
    <pc:chgData name="Helena Walters" userId="0082c520-c2c8-4944-9e5a-2aa07d58029d" providerId="ADAL" clId="{246D9F54-70BF-4212-B693-27F1559A2CBD}"/>
    <pc:docChg chg="custSel addSld delSld modSld">
      <pc:chgData name="Helena Walters" userId="0082c520-c2c8-4944-9e5a-2aa07d58029d" providerId="ADAL" clId="{246D9F54-70BF-4212-B693-27F1559A2CBD}" dt="2023-11-07T16:38:33.545" v="107" actId="404"/>
      <pc:docMkLst>
        <pc:docMk/>
      </pc:docMkLst>
      <pc:sldChg chg="del">
        <pc:chgData name="Helena Walters" userId="0082c520-c2c8-4944-9e5a-2aa07d58029d" providerId="ADAL" clId="{246D9F54-70BF-4212-B693-27F1559A2CBD}" dt="2023-11-07T16:38:01.165" v="65" actId="47"/>
        <pc:sldMkLst>
          <pc:docMk/>
          <pc:sldMk cId="996270381" sldId="2141411756"/>
        </pc:sldMkLst>
      </pc:sldChg>
      <pc:sldChg chg="modSp add mod modNotesTx">
        <pc:chgData name="Helena Walters" userId="0082c520-c2c8-4944-9e5a-2aa07d58029d" providerId="ADAL" clId="{246D9F54-70BF-4212-B693-27F1559A2CBD}" dt="2023-11-07T16:38:33.545" v="107" actId="404"/>
        <pc:sldMkLst>
          <pc:docMk/>
          <pc:sldMk cId="649803068" sldId="2141411786"/>
        </pc:sldMkLst>
        <pc:spChg chg="mod">
          <ac:chgData name="Helena Walters" userId="0082c520-c2c8-4944-9e5a-2aa07d58029d" providerId="ADAL" clId="{246D9F54-70BF-4212-B693-27F1559A2CBD}" dt="2023-11-07T16:38:33.545" v="107" actId="404"/>
          <ac:spMkLst>
            <pc:docMk/>
            <pc:sldMk cId="649803068" sldId="2141411786"/>
            <ac:spMk id="2" creationId="{5D3F1E9C-79C5-E84E-B08F-06797F27B6F6}"/>
          </ac:spMkLst>
        </pc:spChg>
        <pc:spChg chg="mod">
          <ac:chgData name="Helena Walters" userId="0082c520-c2c8-4944-9e5a-2aa07d58029d" providerId="ADAL" clId="{246D9F54-70BF-4212-B693-27F1559A2CBD}" dt="2023-11-07T16:38:21.246" v="105" actId="1035"/>
          <ac:spMkLst>
            <pc:docMk/>
            <pc:sldMk cId="649803068" sldId="2141411786"/>
            <ac:spMk id="3" creationId="{67152F7C-4392-D042-93ED-48A50946CFDD}"/>
          </ac:spMkLst>
        </pc:spChg>
      </pc:sldChg>
    </pc:docChg>
  </pc:docChgLst>
  <pc:docChgLst>
    <pc:chgData name="will.blyth@fcdo.gov.uk" userId="S::urn:spo:guest#will.blyth@fcdo.gov.uk::" providerId="AD" clId="Web-{6D49BB78-22F5-6E5E-DFCD-414F8BC5CC89}"/>
    <pc:docChg chg="modSld">
      <pc:chgData name="will.blyth@fcdo.gov.uk" userId="S::urn:spo:guest#will.blyth@fcdo.gov.uk::" providerId="AD" clId="Web-{6D49BB78-22F5-6E5E-DFCD-414F8BC5CC89}" dt="2023-10-05T11:47:12.257" v="33" actId="20577"/>
      <pc:docMkLst>
        <pc:docMk/>
      </pc:docMkLst>
      <pc:sldChg chg="modSp">
        <pc:chgData name="will.blyth@fcdo.gov.uk" userId="S::urn:spo:guest#will.blyth@fcdo.gov.uk::" providerId="AD" clId="Web-{6D49BB78-22F5-6E5E-DFCD-414F8BC5CC89}" dt="2023-10-05T11:47:12.257" v="33" actId="20577"/>
        <pc:sldMkLst>
          <pc:docMk/>
          <pc:sldMk cId="3371719293" sldId="262"/>
        </pc:sldMkLst>
        <pc:spChg chg="mod">
          <ac:chgData name="will.blyth@fcdo.gov.uk" userId="S::urn:spo:guest#will.blyth@fcdo.gov.uk::" providerId="AD" clId="Web-{6D49BB78-22F5-6E5E-DFCD-414F8BC5CC89}" dt="2023-10-05T11:47:12.257" v="33" actId="20577"/>
          <ac:spMkLst>
            <pc:docMk/>
            <pc:sldMk cId="3371719293" sldId="262"/>
            <ac:spMk id="3" creationId="{F935796A-2B65-0AAC-57E7-2A84FCFA1AC1}"/>
          </ac:spMkLst>
        </pc:spChg>
      </pc:sldChg>
    </pc:docChg>
  </pc:docChgLst>
  <pc:docChgLst>
    <pc:chgData name="Jairo Quiros" userId="c6e0c9a6bf53ef3c" providerId="LiveId" clId="{0886B1A4-817B-4800-86AF-93329DA138EB}"/>
    <pc:docChg chg="custSel addSld delSld modSld modMainMaster">
      <pc:chgData name="Jairo Quiros" userId="c6e0c9a6bf53ef3c" providerId="LiveId" clId="{0886B1A4-817B-4800-86AF-93329DA138EB}" dt="2023-10-23T22:28:42.612" v="46"/>
      <pc:docMkLst>
        <pc:docMk/>
      </pc:docMkLst>
      <pc:sldChg chg="del">
        <pc:chgData name="Jairo Quiros" userId="c6e0c9a6bf53ef3c" providerId="LiveId" clId="{0886B1A4-817B-4800-86AF-93329DA138EB}" dt="2023-10-23T22:27:44.548" v="42" actId="47"/>
        <pc:sldMkLst>
          <pc:docMk/>
          <pc:sldMk cId="2829058016" sldId="258"/>
        </pc:sldMkLst>
      </pc:sldChg>
      <pc:sldChg chg="addSp delSp modSp add mod">
        <pc:chgData name="Jairo Quiros" userId="c6e0c9a6bf53ef3c" providerId="LiveId" clId="{0886B1A4-817B-4800-86AF-93329DA138EB}" dt="2023-10-23T22:28:42.612" v="46"/>
        <pc:sldMkLst>
          <pc:docMk/>
          <pc:sldMk cId="996270381" sldId="2141411756"/>
        </pc:sldMkLst>
        <pc:spChg chg="mod">
          <ac:chgData name="Jairo Quiros" userId="c6e0c9a6bf53ef3c" providerId="LiveId" clId="{0886B1A4-817B-4800-86AF-93329DA138EB}" dt="2023-10-22T09:12:56.682" v="8" actId="20577"/>
          <ac:spMkLst>
            <pc:docMk/>
            <pc:sldMk cId="996270381" sldId="2141411756"/>
            <ac:spMk id="2" creationId="{5D3F1E9C-79C5-E84E-B08F-06797F27B6F6}"/>
          </ac:spMkLst>
        </pc:spChg>
        <pc:picChg chg="add mod">
          <ac:chgData name="Jairo Quiros" userId="c6e0c9a6bf53ef3c" providerId="LiveId" clId="{0886B1A4-817B-4800-86AF-93329DA138EB}" dt="2023-10-23T22:28:42.612" v="46"/>
          <ac:picMkLst>
            <pc:docMk/>
            <pc:sldMk cId="996270381" sldId="2141411756"/>
            <ac:picMk id="3" creationId="{128F6A53-9DF6-3CCB-24A8-BF6F8FF7CC62}"/>
          </ac:picMkLst>
        </pc:picChg>
        <pc:picChg chg="del">
          <ac:chgData name="Jairo Quiros" userId="c6e0c9a6bf53ef3c" providerId="LiveId" clId="{0886B1A4-817B-4800-86AF-93329DA138EB}" dt="2023-10-23T22:28:22.032" v="45" actId="478"/>
          <ac:picMkLst>
            <pc:docMk/>
            <pc:sldMk cId="996270381" sldId="2141411756"/>
            <ac:picMk id="5" creationId="{AD590227-F5B1-B5CC-CE5F-EDA473ED96F5}"/>
          </ac:picMkLst>
        </pc:picChg>
      </pc:sldChg>
      <pc:sldChg chg="addSp delSp modSp add mod">
        <pc:chgData name="Jairo Quiros" userId="c6e0c9a6bf53ef3c" providerId="LiveId" clId="{0886B1A4-817B-4800-86AF-93329DA138EB}" dt="2023-10-23T22:27:37.223" v="41"/>
        <pc:sldMkLst>
          <pc:docMk/>
          <pc:sldMk cId="640759335" sldId="2141411777"/>
        </pc:sldMkLst>
        <pc:spChg chg="mod">
          <ac:chgData name="Jairo Quiros" userId="c6e0c9a6bf53ef3c" providerId="LiveId" clId="{0886B1A4-817B-4800-86AF-93329DA138EB}" dt="2023-10-22T09:26:36.645" v="26" actId="20577"/>
          <ac:spMkLst>
            <pc:docMk/>
            <pc:sldMk cId="640759335" sldId="2141411777"/>
            <ac:spMk id="6" creationId="{F86BE729-03A1-22F5-69BF-1FBAEEBA5FAA}"/>
          </ac:spMkLst>
        </pc:spChg>
        <pc:spChg chg="mod">
          <ac:chgData name="Jairo Quiros" userId="c6e0c9a6bf53ef3c" providerId="LiveId" clId="{0886B1A4-817B-4800-86AF-93329DA138EB}" dt="2023-10-22T09:44:39.285" v="37" actId="6549"/>
          <ac:spMkLst>
            <pc:docMk/>
            <pc:sldMk cId="640759335" sldId="2141411777"/>
            <ac:spMk id="11" creationId="{56DFC90C-9B82-4072-7343-C9FBE935593D}"/>
          </ac:spMkLst>
        </pc:spChg>
        <pc:picChg chg="add del mod">
          <ac:chgData name="Jairo Quiros" userId="c6e0c9a6bf53ef3c" providerId="LiveId" clId="{0886B1A4-817B-4800-86AF-93329DA138EB}" dt="2023-10-23T22:27:34.771" v="39" actId="478"/>
          <ac:picMkLst>
            <pc:docMk/>
            <pc:sldMk cId="640759335" sldId="2141411777"/>
            <ac:picMk id="9" creationId="{362E5A4D-59AA-0480-8416-D8FC9C5A6EDD}"/>
          </ac:picMkLst>
        </pc:picChg>
        <pc:picChg chg="del">
          <ac:chgData name="Jairo Quiros" userId="c6e0c9a6bf53ef3c" providerId="LiveId" clId="{0886B1A4-817B-4800-86AF-93329DA138EB}" dt="2023-10-23T22:27:36.882" v="40" actId="478"/>
          <ac:picMkLst>
            <pc:docMk/>
            <pc:sldMk cId="640759335" sldId="2141411777"/>
            <ac:picMk id="12" creationId="{585DF062-A72D-369E-DA6E-1A9081F592F6}"/>
          </ac:picMkLst>
        </pc:picChg>
        <pc:picChg chg="add mod">
          <ac:chgData name="Jairo Quiros" userId="c6e0c9a6bf53ef3c" providerId="LiveId" clId="{0886B1A4-817B-4800-86AF-93329DA138EB}" dt="2023-10-23T22:27:37.223" v="41"/>
          <ac:picMkLst>
            <pc:docMk/>
            <pc:sldMk cId="640759335" sldId="2141411777"/>
            <ac:picMk id="13" creationId="{5AAC6C79-16F2-1E5C-50CC-D839BA2BA272}"/>
          </ac:picMkLst>
        </pc:picChg>
      </pc:sldChg>
      <pc:sldMasterChg chg="modSldLayout">
        <pc:chgData name="Jairo Quiros" userId="c6e0c9a6bf53ef3c" providerId="LiveId" clId="{0886B1A4-817B-4800-86AF-93329DA138EB}" dt="2023-10-23T22:28:11.381" v="44"/>
        <pc:sldMasterMkLst>
          <pc:docMk/>
          <pc:sldMasterMk cId="495285279" sldId="2147483660"/>
        </pc:sldMasterMkLst>
        <pc:sldLayoutChg chg="addSp delSp modSp mod">
          <pc:chgData name="Jairo Quiros" userId="c6e0c9a6bf53ef3c" providerId="LiveId" clId="{0886B1A4-817B-4800-86AF-93329DA138EB}" dt="2023-10-23T22:28:11.381" v="44"/>
          <pc:sldLayoutMkLst>
            <pc:docMk/>
            <pc:sldMasterMk cId="495285279" sldId="2147483660"/>
            <pc:sldLayoutMk cId="2875400971" sldId="2147483662"/>
          </pc:sldLayoutMkLst>
          <pc:spChg chg="del">
            <ac:chgData name="Jairo Quiros" userId="c6e0c9a6bf53ef3c" providerId="LiveId" clId="{0886B1A4-817B-4800-86AF-93329DA138EB}" dt="2023-10-23T22:27:57.510" v="43" actId="478"/>
            <ac:spMkLst>
              <pc:docMk/>
              <pc:sldMasterMk cId="495285279" sldId="2147483660"/>
              <pc:sldLayoutMk cId="2875400971" sldId="2147483662"/>
              <ac:spMk id="2" creationId="{35E4B0DE-EE44-08A6-0FF5-1CA221EE6C69}"/>
            </ac:spMkLst>
          </pc:spChg>
          <pc:grpChg chg="add mod">
            <ac:chgData name="Jairo Quiros" userId="c6e0c9a6bf53ef3c" providerId="LiveId" clId="{0886B1A4-817B-4800-86AF-93329DA138EB}" dt="2023-10-23T22:28:11.381" v="44"/>
            <ac:grpSpMkLst>
              <pc:docMk/>
              <pc:sldMasterMk cId="495285279" sldId="2147483660"/>
              <pc:sldLayoutMk cId="2875400971" sldId="2147483662"/>
              <ac:grpSpMk id="6" creationId="{EF0E42D8-2020-EE68-4376-8288A1846119}"/>
            </ac:grpSpMkLst>
          </pc:grpChg>
          <pc:picChg chg="del">
            <ac:chgData name="Jairo Quiros" userId="c6e0c9a6bf53ef3c" providerId="LiveId" clId="{0886B1A4-817B-4800-86AF-93329DA138EB}" dt="2023-10-23T22:27:57.510" v="43" actId="478"/>
            <ac:picMkLst>
              <pc:docMk/>
              <pc:sldMasterMk cId="495285279" sldId="2147483660"/>
              <pc:sldLayoutMk cId="2875400971" sldId="2147483662"/>
              <ac:picMk id="3" creationId="{CFF79C88-1CAD-34EF-7B1C-C1E7587D2A00}"/>
            </ac:picMkLst>
          </pc:picChg>
          <pc:picChg chg="del">
            <ac:chgData name="Jairo Quiros" userId="c6e0c9a6bf53ef3c" providerId="LiveId" clId="{0886B1A4-817B-4800-86AF-93329DA138EB}" dt="2023-10-23T22:27:57.510" v="43" actId="478"/>
            <ac:picMkLst>
              <pc:docMk/>
              <pc:sldMasterMk cId="495285279" sldId="2147483660"/>
              <pc:sldLayoutMk cId="2875400971" sldId="2147483662"/>
              <ac:picMk id="4" creationId="{B15F8D50-F370-FDE5-CAC5-437053DAB780}"/>
            </ac:picMkLst>
          </pc:picChg>
          <pc:picChg chg="del">
            <ac:chgData name="Jairo Quiros" userId="c6e0c9a6bf53ef3c" providerId="LiveId" clId="{0886B1A4-817B-4800-86AF-93329DA138EB}" dt="2023-10-23T22:27:57.510" v="43" actId="478"/>
            <ac:picMkLst>
              <pc:docMk/>
              <pc:sldMasterMk cId="495285279" sldId="2147483660"/>
              <pc:sldLayoutMk cId="2875400971" sldId="2147483662"/>
              <ac:picMk id="5" creationId="{B043A1A9-CA32-F2C9-6698-1A420E6BCC88}"/>
            </ac:picMkLst>
          </pc:picChg>
          <pc:picChg chg="mod">
            <ac:chgData name="Jairo Quiros" userId="c6e0c9a6bf53ef3c" providerId="LiveId" clId="{0886B1A4-817B-4800-86AF-93329DA138EB}" dt="2023-10-23T22:28:11.381" v="44"/>
            <ac:picMkLst>
              <pc:docMk/>
              <pc:sldMasterMk cId="495285279" sldId="2147483660"/>
              <pc:sldLayoutMk cId="2875400971" sldId="2147483662"/>
              <ac:picMk id="7" creationId="{C3F81549-BA70-543F-5A98-DE50E03FFC42}"/>
            </ac:picMkLst>
          </pc:picChg>
          <pc:picChg chg="mod">
            <ac:chgData name="Jairo Quiros" userId="c6e0c9a6bf53ef3c" providerId="LiveId" clId="{0886B1A4-817B-4800-86AF-93329DA138EB}" dt="2023-10-23T22:28:11.381" v="44"/>
            <ac:picMkLst>
              <pc:docMk/>
              <pc:sldMasterMk cId="495285279" sldId="2147483660"/>
              <pc:sldLayoutMk cId="2875400971" sldId="2147483662"/>
              <ac:picMk id="8" creationId="{C439096B-5B2D-ACF8-AB82-28271474E941}"/>
            </ac:picMkLst>
          </pc:picChg>
          <pc:picChg chg="add mod">
            <ac:chgData name="Jairo Quiros" userId="c6e0c9a6bf53ef3c" providerId="LiveId" clId="{0886B1A4-817B-4800-86AF-93329DA138EB}" dt="2023-10-23T22:28:11.381" v="44"/>
            <ac:picMkLst>
              <pc:docMk/>
              <pc:sldMasterMk cId="495285279" sldId="2147483660"/>
              <pc:sldLayoutMk cId="2875400971" sldId="2147483662"/>
              <ac:picMk id="10" creationId="{39E8F4CC-F869-9F41-165C-77CE7AEB8C11}"/>
            </ac:picMkLst>
          </pc:picChg>
        </pc:sldLayoutChg>
      </pc:sldMasterChg>
      <pc:sldMasterChg chg="delSldLayout">
        <pc:chgData name="Jairo Quiros" userId="c6e0c9a6bf53ef3c" providerId="LiveId" clId="{0886B1A4-817B-4800-86AF-93329DA138EB}" dt="2023-10-23T22:27:44.548" v="42" actId="47"/>
        <pc:sldMasterMkLst>
          <pc:docMk/>
          <pc:sldMasterMk cId="3168349961" sldId="2147483823"/>
        </pc:sldMasterMkLst>
        <pc:sldLayoutChg chg="del">
          <pc:chgData name="Jairo Quiros" userId="c6e0c9a6bf53ef3c" providerId="LiveId" clId="{0886B1A4-817B-4800-86AF-93329DA138EB}" dt="2023-10-23T22:27:44.548" v="42" actId="47"/>
          <pc:sldLayoutMkLst>
            <pc:docMk/>
            <pc:sldMasterMk cId="3168349961" sldId="2147483823"/>
            <pc:sldLayoutMk cId="1314709517" sldId="2147483821"/>
          </pc:sldLayoutMkLst>
        </pc:sldLayoutChg>
      </pc:sldMasterChg>
    </pc:docChg>
  </pc:docChgLst>
  <pc:docChgLst>
    <pc:chgData name="will.blyth@fcdo.gov.uk" userId="S::urn:spo:guest#will.blyth@fcdo.gov.uk::" providerId="AD" clId="Web-{0F2CA22E-B1ED-9C8B-509E-BDE77F9E9215}"/>
    <pc:docChg chg="addSld modSld">
      <pc:chgData name="will.blyth@fcdo.gov.uk" userId="S::urn:spo:guest#will.blyth@fcdo.gov.uk::" providerId="AD" clId="Web-{0F2CA22E-B1ED-9C8B-509E-BDE77F9E9215}" dt="2023-10-10T14:47:09.407" v="11" actId="20577"/>
      <pc:docMkLst>
        <pc:docMk/>
      </pc:docMkLst>
      <pc:sldChg chg="modSp new">
        <pc:chgData name="will.blyth@fcdo.gov.uk" userId="S::urn:spo:guest#will.blyth@fcdo.gov.uk::" providerId="AD" clId="Web-{0F2CA22E-B1ED-9C8B-509E-BDE77F9E9215}" dt="2023-10-10T14:47:09.407" v="11" actId="20577"/>
        <pc:sldMkLst>
          <pc:docMk/>
          <pc:sldMk cId="1169188684" sldId="8543"/>
        </pc:sldMkLst>
        <pc:spChg chg="mod">
          <ac:chgData name="will.blyth@fcdo.gov.uk" userId="S::urn:spo:guest#will.blyth@fcdo.gov.uk::" providerId="AD" clId="Web-{0F2CA22E-B1ED-9C8B-509E-BDE77F9E9215}" dt="2023-10-10T14:46:07.825" v="6" actId="20577"/>
          <ac:spMkLst>
            <pc:docMk/>
            <pc:sldMk cId="1169188684" sldId="8543"/>
            <ac:spMk id="2" creationId="{F86D9B87-9C61-2F44-A80D-CC731E2092D1}"/>
          </ac:spMkLst>
        </pc:spChg>
        <pc:spChg chg="mod">
          <ac:chgData name="will.blyth@fcdo.gov.uk" userId="S::urn:spo:guest#will.blyth@fcdo.gov.uk::" providerId="AD" clId="Web-{0F2CA22E-B1ED-9C8B-509E-BDE77F9E9215}" dt="2023-10-10T14:47:09.407" v="11" actId="20577"/>
          <ac:spMkLst>
            <pc:docMk/>
            <pc:sldMk cId="1169188684" sldId="8543"/>
            <ac:spMk id="3" creationId="{61606544-B12E-D373-0AC2-1CD878DDE0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nfccc.int/resource/docs/2009/cop15/eng/11a01.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unfccc.int/sites/default/files/english_paris_agreement.pdf#page=15"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isd.org/system/files/publications/credit-enhancement-sustainable-infrastructur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hgprotocol.org/sites/default/files/2022-12/Chapter15.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b="0" i="0" u="none" strike="noStrike" dirty="0">
              <a:solidFill>
                <a:srgbClr val="222222"/>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Power Purchase Agreements are a key part of the financing structure in the second and third examples shown above</a:t>
            </a:r>
          </a:p>
          <a:p>
            <a:pPr marL="171450" indent="-171450">
              <a:buFont typeface="Arial" panose="020B0604020202020204" pitchFamily="34" charset="0"/>
              <a:buChar char="•"/>
            </a:pPr>
            <a:r>
              <a:rPr lang="en-GB" dirty="0"/>
              <a:t>They determine the revenues from the project by specifying all the key elements relating to the sale of electricity from the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well-designed Power Purchase Agreements is an essential component of making projects bankable (i.e. able to raise finance)</a:t>
            </a:r>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356310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1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a:t>
            </a:r>
          </a:p>
          <a:p>
            <a:pPr marL="171450" indent="-171450">
              <a:buFont typeface="Arial" panose="020B0604020202020204" pitchFamily="34" charset="0"/>
              <a:buChar char="•"/>
            </a:pPr>
            <a:r>
              <a:rPr lang="en-GB" dirty="0"/>
              <a:t>Commercial banks are a key source of debt finance</a:t>
            </a:r>
          </a:p>
          <a:p>
            <a:pPr marL="171450" indent="-171450">
              <a:buFont typeface="Arial" panose="020B0604020202020204" pitchFamily="34" charset="0"/>
              <a:buChar char="•"/>
            </a:pPr>
            <a:r>
              <a:rPr lang="en-GB" dirty="0"/>
              <a:t>This debt can be used in a number of applications within both corporate and project finance (details on the slide)</a:t>
            </a:r>
          </a:p>
          <a:p>
            <a:pPr marL="171450" indent="-171450">
              <a:buFont typeface="Arial" panose="020B0604020202020204" pitchFamily="34" charset="0"/>
              <a:buChar char="•"/>
            </a:pPr>
            <a:r>
              <a:rPr lang="en-GB" dirty="0"/>
              <a:t>The duration of loans (or ‘loan tenor’) is a key issue when considering how to finance projects, and different types of product are available depending on the bank and the type of project. </a:t>
            </a:r>
          </a:p>
          <a:p>
            <a:pPr marL="171450" indent="-171450">
              <a:buFont typeface="Arial" panose="020B0604020202020204" pitchFamily="34" charset="0"/>
              <a:buChar char="•"/>
            </a:pPr>
            <a:r>
              <a:rPr lang="en-GB" dirty="0"/>
              <a:t>Lending decisions will be made by investment committees who decide on the investment strategy which guides their asset allocation decisions to different types of companies and projects. </a:t>
            </a:r>
          </a:p>
          <a:p>
            <a:pPr marL="171450" indent="-171450">
              <a:buFont typeface="Arial" panose="020B0604020202020204" pitchFamily="34" charset="0"/>
              <a:buChar char="•"/>
            </a:pPr>
            <a:r>
              <a:rPr lang="en-GB" dirty="0"/>
              <a:t>See link for more details. </a:t>
            </a:r>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2171699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a:t>
            </a:r>
          </a:p>
          <a:p>
            <a:pPr marL="171450" indent="-171450">
              <a:buFont typeface="Arial" panose="020B0604020202020204" pitchFamily="34" charset="0"/>
              <a:buChar char="•"/>
            </a:pPr>
            <a:r>
              <a:rPr lang="en-GB" dirty="0"/>
              <a:t>Venture capital and private equity are well suited to funding the early stages of project development or establishing new businesses, and will usually look to exit projects at a fairly early stage.</a:t>
            </a:r>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2086175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Additional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Bi-lateral The aim of DFIs is </a:t>
            </a:r>
            <a:r>
              <a:rPr lang="en-GB" sz="1200" b="0" i="0" u="none" strike="noStrike" baseline="0" dirty="0">
                <a:latin typeface="OTS-derived-font"/>
              </a:rPr>
              <a:t>to support government objectives and provide funding to projects that fall within their prescribed mandates. DFIs/multilaterals usually have comprehensive criteria around environmental and social issues that need to be fulfilled as a condition to their participation in the funding. </a:t>
            </a:r>
          </a:p>
          <a:p>
            <a:pPr marL="171450" indent="-171450">
              <a:buFont typeface="Arial" panose="020B0604020202020204" pitchFamily="34" charset="0"/>
              <a:buChar char="•"/>
            </a:pPr>
            <a:r>
              <a:rPr lang="en-GB" dirty="0"/>
              <a:t>Development banks are multilateral organisations with membership comprising many different countries. </a:t>
            </a:r>
            <a:r>
              <a:rPr lang="en-GB" sz="1200" b="0" i="0" u="none" strike="noStrike" baseline="0" dirty="0">
                <a:latin typeface="OTS-derived-font"/>
              </a:rPr>
              <a:t>Examples such as the African Development Bank (AfDB), Asian Development Bank, International Finance Corporation (IFC), World Bank etc.) </a:t>
            </a:r>
            <a:r>
              <a:rPr lang="en-GB" dirty="0"/>
              <a:t>ECAs’ </a:t>
            </a:r>
            <a:r>
              <a:rPr lang="en-GB" sz="1200" b="0" i="0" u="none" strike="noStrike" baseline="0" dirty="0">
                <a:latin typeface="OTS-derived-font"/>
              </a:rPr>
              <a:t>insurance cover or guarantees could be a combination of commercial and political risk cover or only political risk cover. Where ECAs are involved, exporters are likely to offer more competitive</a:t>
            </a:r>
            <a:r>
              <a:rPr lang="en-GB" sz="1200" dirty="0">
                <a:latin typeface="OTS-derived-font"/>
              </a:rPr>
              <a:t> </a:t>
            </a:r>
            <a:r>
              <a:rPr lang="en-GB" sz="1200" b="0" i="0" u="none" strike="noStrike" baseline="0" dirty="0">
                <a:latin typeface="OTS-derived-font"/>
              </a:rPr>
              <a:t>business terms. ECAs can provide appropriate cover when commercial lenders are more reluctant to assume political risks.</a:t>
            </a:r>
            <a:endParaRPr lang="en-GB" sz="120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16</a:t>
            </a:fld>
            <a:endParaRPr lang="en-GB"/>
          </a:p>
        </p:txBody>
      </p:sp>
    </p:spTree>
    <p:extLst>
      <p:ext uri="{BB962C8B-B14F-4D97-AF65-F5344CB8AC3E}">
        <p14:creationId xmlns:p14="http://schemas.microsoft.com/office/powerpoint/2010/main" val="346910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latin typeface="OTS-derived-font"/>
              </a:rPr>
              <a:t>To date, no clear trend of allocating capital raised in a sovereign bond offering to finance power has emerged, but sovereigns have the option of using capital raised for power financing.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latin typeface="OTS-derived-font"/>
              </a:rPr>
              <a:t>Sub-sovereign and quasi-sovereign bonds have been used to finance power projects across the world but are not yet a common means of financing for power projects in emerging markets.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OTS-derived-font"/>
              </a:rPr>
              <a:t>Note that sovereign debt limits can be a significant barrier for this source of finance</a:t>
            </a:r>
            <a:endParaRPr lang="en-GB" sz="1200" b="0" i="0" u="none" strike="noStrike" baseline="0" dirty="0">
              <a:latin typeface="OTS-derived-font"/>
            </a:endParaRPr>
          </a:p>
          <a:p>
            <a:endParaRPr lang="en-GB" dirty="0"/>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17</a:t>
            </a:fld>
            <a:endParaRPr lang="en-GB"/>
          </a:p>
        </p:txBody>
      </p:sp>
    </p:spTree>
    <p:extLst>
      <p:ext uri="{BB962C8B-B14F-4D97-AF65-F5344CB8AC3E}">
        <p14:creationId xmlns:p14="http://schemas.microsoft.com/office/powerpoint/2010/main" val="2280567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A272A"/>
                </a:solidFill>
                <a:effectLst/>
                <a:latin typeface="Bitter"/>
              </a:rPr>
              <a:t>In 2009, developed countries committed to new and additional finance sources to “</a:t>
            </a:r>
            <a:r>
              <a:rPr lang="en-GB" b="0" i="0" dirty="0">
                <a:effectLst/>
                <a:latin typeface="Bitter"/>
                <a:hlinkClick r:id="rId3"/>
              </a:rPr>
              <a:t>mobilizing jointly $100bn</a:t>
            </a:r>
            <a:r>
              <a:rPr lang="en-GB" b="0" i="0" dirty="0">
                <a:solidFill>
                  <a:srgbClr val="1A272A"/>
                </a:solidFill>
                <a:effectLst/>
                <a:latin typeface="Bitter"/>
              </a:rPr>
              <a:t> a year by 2020 to address the needs of developing countries,” and this was reaffirmed by </a:t>
            </a:r>
            <a:r>
              <a:rPr lang="en-GB" b="0" i="0" dirty="0">
                <a:effectLst/>
                <a:latin typeface="Bitter"/>
                <a:hlinkClick r:id="rId4"/>
              </a:rPr>
              <a:t>Article 9 </a:t>
            </a:r>
            <a:r>
              <a:rPr lang="en-GB" b="0" i="0" dirty="0">
                <a:solidFill>
                  <a:srgbClr val="1A272A"/>
                </a:solidFill>
                <a:effectLst/>
                <a:latin typeface="Bitter"/>
              </a:rPr>
              <a:t>of the Paris Agreement in 2015.</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18</a:t>
            </a:fld>
            <a:endParaRPr lang="en-GB"/>
          </a:p>
        </p:txBody>
      </p:sp>
    </p:spTree>
    <p:extLst>
      <p:ext uri="{BB962C8B-B14F-4D97-AF65-F5344CB8AC3E}">
        <p14:creationId xmlns:p14="http://schemas.microsoft.com/office/powerpoint/2010/main" val="434100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Aligning finance with a 1.5C path would demand to cut the financing of high emissions activities and some resources to be reallocated to climate finance.</a:t>
            </a:r>
          </a:p>
          <a:p>
            <a:pPr marL="171450" indent="-171450">
              <a:buFont typeface="Arial" panose="020B0604020202020204" pitchFamily="34" charset="0"/>
              <a:buChar char="•"/>
            </a:pPr>
            <a:r>
              <a:rPr lang="en-GB" dirty="0"/>
              <a:t>At least USD 4.3 trillion in annual finance flows or a 20% year-on-year increase by 2030 is required to avoid the worst impacts of climate change. This includes adaptation as well as mitigation investment. </a:t>
            </a:r>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a:p>
        </p:txBody>
      </p:sp>
    </p:spTree>
    <p:extLst>
      <p:ext uri="{BB962C8B-B14F-4D97-AF65-F5344CB8AC3E}">
        <p14:creationId xmlns:p14="http://schemas.microsoft.com/office/powerpoint/2010/main" val="25303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Concessional finance is typically provided by developed countries (either directly or via their contributions to multi-lateral financial institutions) </a:t>
            </a:r>
            <a:r>
              <a:rPr lang="en-GB" b="0" i="0" dirty="0">
                <a:solidFill>
                  <a:srgbClr val="333333"/>
                </a:solidFill>
                <a:effectLst/>
                <a:latin typeface="Helvetica Neue"/>
              </a:rPr>
              <a:t>with the </a:t>
            </a:r>
            <a:r>
              <a:rPr lang="en-GB" b="1" i="0" dirty="0">
                <a:solidFill>
                  <a:srgbClr val="333333"/>
                </a:solidFill>
                <a:effectLst/>
                <a:latin typeface="Helvetica Neue"/>
              </a:rPr>
              <a:t>promotion of the economic development and welfare of developing countries </a:t>
            </a:r>
            <a:r>
              <a:rPr lang="en-GB" b="0" i="0" dirty="0">
                <a:solidFill>
                  <a:srgbClr val="333333"/>
                </a:solidFill>
                <a:effectLst/>
                <a:latin typeface="Helvetica Neue"/>
              </a:rPr>
              <a:t>as its main objective</a:t>
            </a:r>
          </a:p>
          <a:p>
            <a:endParaRPr lang="en-GB" dirty="0"/>
          </a:p>
          <a:p>
            <a:r>
              <a:rPr lang="en-GB" dirty="0"/>
              <a:t>Guarantees, insurance and risk mitigation:</a:t>
            </a:r>
          </a:p>
          <a:p>
            <a:pPr lvl="1"/>
            <a:r>
              <a:rPr lang="en-GB" dirty="0"/>
              <a:t>Partial credit risk guarantees – covers political and other risks associated with repayments by state-owned utilities</a:t>
            </a:r>
          </a:p>
          <a:p>
            <a:pPr lvl="1"/>
            <a:r>
              <a:rPr lang="en-GB" dirty="0"/>
              <a:t>Specific risk mitigation instruments may cover for example credit risk or construction risk</a:t>
            </a:r>
          </a:p>
          <a:p>
            <a:pPr lvl="1"/>
            <a:r>
              <a:rPr lang="en-GB" dirty="0"/>
              <a:t>Liquidity facilities reduce risk by ensuring payment in circumstances where cashflows may become constrained – e.g. delays in payment of guarantee payments  </a:t>
            </a:r>
          </a:p>
          <a:p>
            <a:r>
              <a:rPr lang="en-GB" dirty="0"/>
              <a:t>First-loss and subordinated debt provisions </a:t>
            </a:r>
          </a:p>
          <a:p>
            <a:pPr lvl="1"/>
            <a:r>
              <a:rPr lang="en-GB" dirty="0"/>
              <a:t>By taking first loss in a situation where projects face financial distress, public funds can help reduce the risk for other investors, lowering the overall cost of capital</a:t>
            </a:r>
          </a:p>
          <a:p>
            <a:r>
              <a:rPr lang="en-GB" dirty="0"/>
              <a:t>Viability gap funds and grants </a:t>
            </a:r>
          </a:p>
          <a:p>
            <a:pPr lvl="1"/>
            <a:r>
              <a:rPr lang="en-GB" dirty="0"/>
              <a:t>Money that does not need to be repaid, helps improve the financial viability of the project</a:t>
            </a:r>
          </a:p>
          <a:p>
            <a:pPr lvl="1"/>
            <a:r>
              <a:rPr lang="en-GB" dirty="0"/>
              <a:t>Grants can be used for technical assistance to help improve project design and / or the wider regulatory environment to reduce project risk</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20</a:t>
            </a:fld>
            <a:endParaRPr lang="en-GB"/>
          </a:p>
        </p:txBody>
      </p:sp>
    </p:spTree>
    <p:extLst>
      <p:ext uri="{BB962C8B-B14F-4D97-AF65-F5344CB8AC3E}">
        <p14:creationId xmlns:p14="http://schemas.microsoft.com/office/powerpoint/2010/main" val="2672789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GB" b="0" i="0" u="none" dirty="0">
                <a:solidFill>
                  <a:schemeClr val="tx1"/>
                </a:solidFill>
                <a:effectLst/>
                <a:latin typeface="Helvetica Neue"/>
              </a:rPr>
              <a:t>Blended finance aims to use relatively small levels </a:t>
            </a:r>
            <a:r>
              <a:rPr lang="en-GB" b="0" u="none" dirty="0">
                <a:solidFill>
                  <a:schemeClr val="tx1"/>
                </a:solidFill>
                <a:latin typeface="Helvetica Neue"/>
              </a:rPr>
              <a:t>of development finance to attract larger volumes of commercial capital by helping to de-risk projects and contribute to </a:t>
            </a:r>
            <a:r>
              <a:rPr lang="en-GB" b="0" u="none" dirty="0">
                <a:solidFill>
                  <a:schemeClr val="tx1"/>
                </a:solidFill>
                <a:latin typeface="Helvetica Neue"/>
                <a:hlinkClick r:id="rId3">
                  <a:extLst>
                    <a:ext uri="{A12FA001-AC4F-418D-AE19-62706E023703}">
                      <ahyp:hlinkClr xmlns:ahyp="http://schemas.microsoft.com/office/drawing/2018/hyperlinkcolor" val="tx"/>
                    </a:ext>
                  </a:extLst>
                </a:hlinkClick>
              </a:rPr>
              <a:t>credit enhancement</a:t>
            </a:r>
            <a:endParaRPr lang="en-GB" b="0" u="none" dirty="0">
              <a:solidFill>
                <a:schemeClr val="tx1"/>
              </a:solidFill>
              <a:latin typeface="Helvetica Neue"/>
            </a:endParaRPr>
          </a:p>
          <a:p>
            <a:pPr marL="628650" lvl="1" indent="-171450">
              <a:buFont typeface="Arial" panose="020B0604020202020204" pitchFamily="34" charset="0"/>
              <a:buChar char="•"/>
            </a:pPr>
            <a:r>
              <a:rPr lang="en-GB" dirty="0">
                <a:solidFill>
                  <a:srgbClr val="333333"/>
                </a:solidFill>
                <a:latin typeface="Helvetica Neue"/>
              </a:rPr>
              <a:t>Focus on projects that contribute to sustainable development, while providing financial returns to investors. </a:t>
            </a:r>
          </a:p>
          <a:p>
            <a:pPr marL="628650" lvl="1" indent="-171450">
              <a:buFont typeface="Arial" panose="020B0604020202020204" pitchFamily="34" charset="0"/>
              <a:buChar char="•"/>
            </a:pPr>
            <a:r>
              <a:rPr lang="en-GB" dirty="0">
                <a:solidFill>
                  <a:srgbClr val="333333"/>
                </a:solidFill>
                <a:latin typeface="Helvetica Neue"/>
              </a:rPr>
              <a:t>Helps enlarge the total amount of resources available to developing countries</a:t>
            </a:r>
          </a:p>
          <a:p>
            <a:pPr marL="628650" lvl="1" indent="-171450">
              <a:buFont typeface="Arial" panose="020B0604020202020204" pitchFamily="34" charset="0"/>
              <a:buChar char="•"/>
            </a:pPr>
            <a:r>
              <a:rPr lang="en-GB" dirty="0">
                <a:solidFill>
                  <a:srgbClr val="333333"/>
                </a:solidFill>
                <a:latin typeface="Helvetica Neue"/>
              </a:rPr>
              <a:t>Aims to overcome barriers to market formation. Pioneering projects may require considerable </a:t>
            </a:r>
            <a:r>
              <a:rPr lang="en-GB" dirty="0" err="1">
                <a:solidFill>
                  <a:srgbClr val="333333"/>
                </a:solidFill>
                <a:latin typeface="Helvetica Neue"/>
              </a:rPr>
              <a:t>concessionality</a:t>
            </a:r>
            <a:r>
              <a:rPr lang="en-GB" dirty="0">
                <a:solidFill>
                  <a:srgbClr val="333333"/>
                </a:solidFill>
                <a:latin typeface="Helvetica Neue"/>
              </a:rPr>
              <a:t>, but as markets mature, the magnitude of public contributions should decline so that it doesn’t crowd out private finance in the long-run</a:t>
            </a:r>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a:p>
        </p:txBody>
      </p:sp>
    </p:spTree>
    <p:extLst>
      <p:ext uri="{BB962C8B-B14F-4D97-AF65-F5344CB8AC3E}">
        <p14:creationId xmlns:p14="http://schemas.microsoft.com/office/powerpoint/2010/main" val="399864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This lecture aims to provide energy sector specialists with a primer on financing in order for them to better understand how projects move from the planning stage through to completion. </a:t>
            </a:r>
          </a:p>
          <a:p>
            <a:endParaRPr lang="en-GB" sz="1200" dirty="0">
              <a:effectLst/>
              <a:latin typeface="Calibri" panose="020F0502020204030204" pitchFamily="34" charset="0"/>
              <a:cs typeface="Times New Roman" panose="02020603050405020304" pitchFamily="18" charset="0"/>
            </a:endParaRPr>
          </a:p>
          <a:p>
            <a:pPr marL="0" indent="0">
              <a:buNone/>
            </a:pPr>
            <a:r>
              <a:rPr lang="en-GB" sz="1200" b="1" dirty="0">
                <a:latin typeface="Calibri" panose="020F0502020204030204" pitchFamily="34" charset="0"/>
                <a:ea typeface="Calibri" panose="020F0502020204030204" pitchFamily="34" charset="0"/>
                <a:cs typeface="Times New Roman" panose="02020603050405020304" pitchFamily="18" charset="0"/>
              </a:rPr>
              <a:t>By the end of this module, you will: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2286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Understand basic principles of finance</a:t>
            </a:r>
          </a:p>
          <a:p>
            <a:pPr marL="285750" indent="-285750">
              <a:buFont typeface="Arial" panose="020B0604020202020204" pitchFamily="34" charset="0"/>
              <a:buChar char="•"/>
              <a:tabLst>
                <a:tab pos="2286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Understand different sources of finance, </a:t>
            </a:r>
          </a:p>
          <a:p>
            <a:pPr marL="285750" indent="-285750">
              <a:buFont typeface="Arial" panose="020B0604020202020204" pitchFamily="34" charset="0"/>
              <a:buChar char="•"/>
              <a:tabLst>
                <a:tab pos="2286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Start to explore different financing structures</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1720888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Times New Roman" panose="02020603050405020304" pitchFamily="18" charset="0"/>
              </a:rPr>
              <a:t>Key issues that investors will need to understand include:</a:t>
            </a:r>
          </a:p>
          <a:p>
            <a:pPr marL="800100" lvl="1" indent="-342900">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Times New Roman" panose="02020603050405020304" pitchFamily="18" charset="0"/>
              </a:rPr>
              <a:t>The links between the project and the </a:t>
            </a:r>
            <a:r>
              <a:rPr lang="en-GB" dirty="0">
                <a:solidFill>
                  <a:srgbClr val="000000"/>
                </a:solidFill>
                <a:latin typeface="Calibri" panose="020F0502020204030204" pitchFamily="34" charset="0"/>
                <a:ea typeface="Times New Roman" panose="02020603050405020304" pitchFamily="18" charset="0"/>
              </a:rPr>
              <a:t>host country’s </a:t>
            </a:r>
            <a:r>
              <a:rPr lang="en-GB" dirty="0">
                <a:solidFill>
                  <a:srgbClr val="000000"/>
                </a:solidFill>
                <a:effectLst/>
                <a:latin typeface="Calibri" panose="020F0502020204030204" pitchFamily="34" charset="0"/>
                <a:ea typeface="Times New Roman" panose="02020603050405020304" pitchFamily="18" charset="0"/>
              </a:rPr>
              <a:t>nationally determined contribution (NDC – national climate targets)</a:t>
            </a:r>
            <a:endParaRPr lang="en-GB" dirty="0">
              <a:solidFill>
                <a:srgbClr val="000000"/>
              </a:solidFill>
              <a:effectLst/>
              <a:latin typeface="Calibri" panose="020F0502020204030204" pitchFamily="34" charset="0"/>
              <a:ea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Times New Roman" panose="02020603050405020304" pitchFamily="18" charset="0"/>
              </a:rPr>
              <a:t>H</a:t>
            </a:r>
            <a:r>
              <a:rPr lang="en-GB" dirty="0">
                <a:solidFill>
                  <a:srgbClr val="000000"/>
                </a:solidFill>
                <a:effectLst/>
                <a:latin typeface="Calibri" panose="020F0502020204030204" pitchFamily="34" charset="0"/>
                <a:ea typeface="Times New Roman" panose="02020603050405020304" pitchFamily="18" charset="0"/>
              </a:rPr>
              <a:t>ow the project aligns with Paris, including national net zero targets and interim targets</a:t>
            </a:r>
            <a:r>
              <a:rPr lang="en-GB" baseline="30000" dirty="0">
                <a:solidFill>
                  <a:srgbClr val="000000"/>
                </a:solidFill>
                <a:effectLst/>
                <a:latin typeface="Calibri" panose="020F0502020204030204" pitchFamily="34" charset="0"/>
                <a:ea typeface="Times New Roman" panose="02020603050405020304" pitchFamily="18" charset="0"/>
              </a:rPr>
              <a:t>*</a:t>
            </a:r>
            <a:r>
              <a:rPr lang="en-GB" dirty="0">
                <a:solidFill>
                  <a:srgbClr val="000000"/>
                </a:solidFill>
                <a:effectLst/>
                <a:latin typeface="Calibri" panose="020F0502020204030204" pitchFamily="34" charset="0"/>
                <a:ea typeface="Times New Roman" panose="02020603050405020304" pitchFamily="18" charset="0"/>
              </a:rPr>
              <a:t> </a:t>
            </a:r>
            <a:endParaRPr lang="en-GB" dirty="0">
              <a:solidFill>
                <a:srgbClr val="000000"/>
              </a:solidFill>
              <a:effectLst/>
              <a:latin typeface="Calibri" panose="020F0502020204030204" pitchFamily="34" charset="0"/>
              <a:ea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Times New Roman" panose="02020603050405020304" pitchFamily="18" charset="0"/>
              </a:rPr>
              <a:t>T</a:t>
            </a:r>
            <a:r>
              <a:rPr lang="en-GB" dirty="0">
                <a:solidFill>
                  <a:srgbClr val="000000"/>
                </a:solidFill>
                <a:effectLst/>
                <a:latin typeface="Calibri" panose="020F0502020204030204" pitchFamily="34" charset="0"/>
                <a:ea typeface="Times New Roman" panose="02020603050405020304" pitchFamily="18" charset="0"/>
              </a:rPr>
              <a:t>he potential for additional revenue through </a:t>
            </a:r>
            <a:r>
              <a:rPr lang="en-GB" dirty="0" err="1">
                <a:solidFill>
                  <a:srgbClr val="000000"/>
                </a:solidFill>
                <a:effectLst/>
                <a:latin typeface="Calibri" panose="020F0502020204030204" pitchFamily="34" charset="0"/>
                <a:ea typeface="Times New Roman" panose="02020603050405020304" pitchFamily="18" charset="0"/>
              </a:rPr>
              <a:t>eg</a:t>
            </a:r>
            <a:r>
              <a:rPr lang="en-GB" dirty="0">
                <a:solidFill>
                  <a:srgbClr val="000000"/>
                </a:solidFill>
                <a:effectLst/>
                <a:latin typeface="Calibri" panose="020F0502020204030204" pitchFamily="34" charset="0"/>
                <a:ea typeface="Times New Roman" panose="02020603050405020304" pitchFamily="18" charset="0"/>
              </a:rPr>
              <a:t> renewable energy certificates</a:t>
            </a:r>
            <a:endParaRPr lang="en-GB" dirty="0">
              <a:solidFill>
                <a:srgbClr val="000000"/>
              </a:solidFill>
              <a:effectLst/>
              <a:latin typeface="Calibri" panose="020F0502020204030204" pitchFamily="34" charset="0"/>
              <a:ea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Times New Roman" panose="02020603050405020304" pitchFamily="18" charset="0"/>
              </a:rPr>
              <a:t>Evidence for carbon emissions reduced or avoided so that </a:t>
            </a:r>
            <a:r>
              <a:rPr lang="en-GB" dirty="0">
                <a:solidFill>
                  <a:srgbClr val="000000"/>
                </a:solidFill>
                <a:latin typeface="Calibri" panose="020F0502020204030204" pitchFamily="34" charset="0"/>
                <a:ea typeface="Times New Roman" panose="02020603050405020304" pitchFamily="18" charset="0"/>
              </a:rPr>
              <a:t>financial </a:t>
            </a:r>
            <a:r>
              <a:rPr lang="en-GB" dirty="0">
                <a:solidFill>
                  <a:srgbClr val="000000"/>
                </a:solidFill>
                <a:effectLst/>
                <a:latin typeface="Calibri" panose="020F0502020204030204" pitchFamily="34" charset="0"/>
                <a:ea typeface="Times New Roman" panose="02020603050405020304" pitchFamily="18" charset="0"/>
              </a:rPr>
              <a:t>companies can report corporate emissions (see e.</a:t>
            </a:r>
            <a:r>
              <a:rPr lang="en-GB" dirty="0">
                <a:solidFill>
                  <a:srgbClr val="000000"/>
                </a:solidFill>
                <a:latin typeface="Calibri" panose="020F0502020204030204" pitchFamily="34" charset="0"/>
              </a:rPr>
              <a:t>g. </a:t>
            </a:r>
            <a:r>
              <a:rPr lang="en-GB" dirty="0">
                <a:solidFill>
                  <a:srgbClr val="000000"/>
                </a:solidFill>
                <a:latin typeface="Calibri" panose="020F0502020204030204" pitchFamily="34" charset="0"/>
                <a:hlinkClick r:id="rId3">
                  <a:extLst>
                    <a:ext uri="{A12FA001-AC4F-418D-AE19-62706E023703}">
                      <ahyp:hlinkClr xmlns:ahyp="http://schemas.microsoft.com/office/drawing/2018/hyperlinkcolor" val="tx"/>
                    </a:ext>
                  </a:extLst>
                </a:hlinkClick>
              </a:rPr>
              <a:t>Chapter15.pdf (ghgprotocol.org)</a:t>
            </a:r>
            <a:r>
              <a:rPr lang="en-GB" dirty="0">
                <a:solidFill>
                  <a:srgbClr val="000000"/>
                </a:solidFill>
                <a:latin typeface="Calibri" panose="020F0502020204030204" pitchFamily="34" charset="0"/>
              </a:rPr>
              <a:t> for reporting requirements</a:t>
            </a:r>
          </a:p>
          <a:p>
            <a:pPr marL="800100" lvl="1" indent="-342900">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rPr>
              <a:t>Climate investors will often prefer to invest in areas where they are more familiar</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22</a:t>
            </a:fld>
            <a:endParaRPr lang="en-GB"/>
          </a:p>
        </p:txBody>
      </p:sp>
    </p:spTree>
    <p:extLst>
      <p:ext uri="{BB962C8B-B14F-4D97-AF65-F5344CB8AC3E}">
        <p14:creationId xmlns:p14="http://schemas.microsoft.com/office/powerpoint/2010/main" val="413344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936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a:t>
            </a:r>
            <a:r>
              <a:rPr lang="en-GB" b="1" dirty="0"/>
              <a:t>fully</a:t>
            </a:r>
            <a:r>
              <a:rPr lang="en-GB" dirty="0"/>
              <a:t> </a:t>
            </a:r>
            <a:r>
              <a:rPr lang="en-GB" b="1" dirty="0"/>
              <a:t>unbundled</a:t>
            </a:r>
            <a:r>
              <a:rPr lang="en-GB" dirty="0"/>
              <a:t> systems, the ownership of electricity generation is separate from ownership of the transmission and distribution grid.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a </a:t>
            </a:r>
            <a:r>
              <a:rPr lang="en-GB" b="1" dirty="0"/>
              <a:t>fully</a:t>
            </a:r>
            <a:r>
              <a:rPr lang="en-GB" dirty="0"/>
              <a:t> </a:t>
            </a:r>
            <a:r>
              <a:rPr lang="en-GB" b="1" dirty="0"/>
              <a:t>integrated</a:t>
            </a:r>
            <a:r>
              <a:rPr lang="en-GB" dirty="0"/>
              <a:t> system, the state-owned utility owns all the assets including electricity generation, transmission and distribution. Finance for new investments would come off the utilities balance sheet. This may be subject to constraints on sovereign debt.</a:t>
            </a:r>
          </a:p>
          <a:p>
            <a:pPr marL="171450" lvl="0" indent="-171450">
              <a:buFont typeface="Arial" panose="020B0604020202020204" pitchFamily="34" charset="0"/>
              <a:buChar char="•"/>
            </a:pPr>
            <a:r>
              <a:rPr lang="en-GB" dirty="0"/>
              <a:t>In many emerging and developing countries, power systems may be </a:t>
            </a:r>
            <a:r>
              <a:rPr lang="en-GB" b="1" dirty="0"/>
              <a:t>partially unbundled</a:t>
            </a:r>
            <a:r>
              <a:rPr lang="en-GB" b="0" dirty="0"/>
              <a:t> where the state-owned utility owns the grid infrastructure and some electricity generation assets, but private investment into new projects is encouraged through public procurement actions such as auctions (see “Delivery Mechanisms” chapter of playbook). </a:t>
            </a:r>
          </a:p>
          <a:p>
            <a:pPr marL="171450" lvl="0" indent="-171450">
              <a:buFont typeface="Arial" panose="020B0604020202020204" pitchFamily="34" charset="0"/>
              <a:buChar char="•"/>
            </a:pPr>
            <a:r>
              <a:rPr lang="en-GB" dirty="0"/>
              <a:t>Direct negotiation of deals for IPPs remains widespread across Sub-Saharan Africa and South Asia (figure O.6). Such non-transparent procurement processes jeopardize value for money in generation and invite allegations of corruption.</a:t>
            </a:r>
          </a:p>
          <a:p>
            <a:pPr marL="171450" lvl="0" indent="-171450">
              <a:buFont typeface="Arial" panose="020B0604020202020204" pitchFamily="34" charset="0"/>
              <a:buChar char="•"/>
            </a:pPr>
            <a:r>
              <a:rPr lang="en-GB" dirty="0"/>
              <a:t>The available evidence suggests that the features of the planning and procurement framework most closely associated with good outcomes for security of supply are the existence of institutional capacity for planning, the use of a transparent and participatory process for developing plans, and the adoption of competitive bidding for new generation.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24</a:t>
            </a:fld>
            <a:endParaRPr lang="en-GB"/>
          </a:p>
        </p:txBody>
      </p:sp>
    </p:spTree>
    <p:extLst>
      <p:ext uri="{BB962C8B-B14F-4D97-AF65-F5344CB8AC3E}">
        <p14:creationId xmlns:p14="http://schemas.microsoft.com/office/powerpoint/2010/main" val="207754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buFont typeface="Arial" panose="020B0604020202020204" pitchFamily="34" charset="0"/>
              <a:buNone/>
            </a:pPr>
            <a:r>
              <a:rPr lang="en-GB" sz="1200" b="0" i="0" u="none" strike="noStrike" baseline="0" dirty="0">
                <a:solidFill>
                  <a:srgbClr val="222222"/>
                </a:solidFill>
                <a:latin typeface="CrimsonText-Bold"/>
              </a:rPr>
              <a:t>Key factors that governments can help create to encourage private investment:</a:t>
            </a:r>
          </a:p>
          <a:p>
            <a:pPr marL="171450" lvl="0" indent="-171450">
              <a:lnSpc>
                <a:spcPct val="150000"/>
              </a:lnSpc>
              <a:buFont typeface="Arial" panose="020B0604020202020204" pitchFamily="34" charset="0"/>
              <a:buChar char="•"/>
            </a:pPr>
            <a:r>
              <a:rPr lang="en-GB" sz="1200" b="0" i="0" u="none" strike="noStrike" baseline="0" dirty="0">
                <a:solidFill>
                  <a:srgbClr val="222222"/>
                </a:solidFill>
                <a:latin typeface="CrimsonText-Bold"/>
              </a:rPr>
              <a:t>Stable and predictable legal and policy framework</a:t>
            </a:r>
          </a:p>
          <a:p>
            <a:pPr marL="171450" lvl="0" indent="-171450">
              <a:lnSpc>
                <a:spcPct val="150000"/>
              </a:lnSpc>
              <a:buFont typeface="Arial" panose="020B0604020202020204" pitchFamily="34" charset="0"/>
              <a:buChar char="•"/>
            </a:pPr>
            <a:r>
              <a:rPr lang="en-GB" sz="1200" b="0" dirty="0">
                <a:solidFill>
                  <a:srgbClr val="222222"/>
                </a:solidFill>
                <a:latin typeface="CrimsonText-Bold"/>
              </a:rPr>
              <a:t>Demand analysis and transmission system planning</a:t>
            </a:r>
          </a:p>
          <a:p>
            <a:pPr marL="171450" lvl="0" indent="-171450">
              <a:lnSpc>
                <a:spcPct val="150000"/>
              </a:lnSpc>
              <a:buFont typeface="Arial" panose="020B0604020202020204" pitchFamily="34" charset="0"/>
              <a:buChar char="•"/>
            </a:pPr>
            <a:r>
              <a:rPr lang="en-GB" sz="1200" b="0" dirty="0">
                <a:solidFill>
                  <a:srgbClr val="222222"/>
                </a:solidFill>
                <a:latin typeface="CrimsonText-Bold"/>
              </a:rPr>
              <a:t>Market design, incentive structures &amp; tariffs</a:t>
            </a:r>
          </a:p>
          <a:p>
            <a:pPr marL="171450" lvl="0" indent="-171450">
              <a:lnSpc>
                <a:spcPct val="150000"/>
              </a:lnSpc>
              <a:buFont typeface="Arial" panose="020B0604020202020204" pitchFamily="34" charset="0"/>
              <a:buChar char="•"/>
            </a:pPr>
            <a:r>
              <a:rPr lang="en-GB" sz="1200" b="0" dirty="0">
                <a:solidFill>
                  <a:srgbClr val="222222"/>
                </a:solidFill>
                <a:latin typeface="CrimsonText-Bold"/>
              </a:rPr>
              <a:t>Reliability of payments – e.g. consumer metering</a:t>
            </a:r>
          </a:p>
          <a:p>
            <a:pPr marL="171450" lvl="0" indent="-171450">
              <a:lnSpc>
                <a:spcPct val="150000"/>
              </a:lnSpc>
              <a:buFont typeface="Arial" panose="020B0604020202020204" pitchFamily="34" charset="0"/>
              <a:buChar char="•"/>
            </a:pPr>
            <a:r>
              <a:rPr lang="en-GB" sz="1200" b="0" dirty="0">
                <a:solidFill>
                  <a:srgbClr val="222222"/>
                </a:solidFill>
                <a:latin typeface="CrimsonText-Bold"/>
              </a:rPr>
              <a:t>Independent regulator</a:t>
            </a:r>
          </a:p>
          <a:p>
            <a:pPr marL="171450" lvl="0" indent="-171450">
              <a:lnSpc>
                <a:spcPct val="150000"/>
              </a:lnSpc>
              <a:buFont typeface="Arial" panose="020B0604020202020204" pitchFamily="34" charset="0"/>
              <a:buChar char="•"/>
            </a:pPr>
            <a:r>
              <a:rPr lang="en-GB" sz="1200" b="0" dirty="0">
                <a:solidFill>
                  <a:srgbClr val="222222"/>
                </a:solidFill>
                <a:latin typeface="CrimsonText-Bold"/>
              </a:rPr>
              <a:t>Stable macroeconomic outlook</a:t>
            </a:r>
          </a:p>
        </p:txBody>
      </p:sp>
      <p:sp>
        <p:nvSpPr>
          <p:cNvPr id="4" name="Slide Number Placeholder 3"/>
          <p:cNvSpPr>
            <a:spLocks noGrp="1"/>
          </p:cNvSpPr>
          <p:nvPr>
            <p:ph type="sldNum" sz="quarter" idx="5"/>
          </p:nvPr>
        </p:nvSpPr>
        <p:spPr/>
        <p:txBody>
          <a:bodyPr/>
          <a:lstStyle/>
          <a:p>
            <a:fld id="{66DB1EC6-F41B-49B2-82E1-18DE3B3A3675}" type="slidenum">
              <a:rPr lang="en-GB" smtClean="0"/>
              <a:t>25</a:t>
            </a:fld>
            <a:endParaRPr lang="en-GB"/>
          </a:p>
        </p:txBody>
      </p:sp>
    </p:spTree>
    <p:extLst>
      <p:ext uri="{BB962C8B-B14F-4D97-AF65-F5344CB8AC3E}">
        <p14:creationId xmlns:p14="http://schemas.microsoft.com/office/powerpoint/2010/main" val="4103775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144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GB" b="1" u="sng" dirty="0"/>
              <a:t>Scaling Solar</a:t>
            </a:r>
          </a:p>
          <a:p>
            <a:pPr marL="101600" indent="0">
              <a:buNone/>
            </a:pPr>
            <a:r>
              <a:rPr lang="en-GB" dirty="0"/>
              <a:t>World Bank Group (including WB &amp; IFC) provided a combination of instruments to standardise and de-risk contracts and the wider investment environment. Clear tendering arrangements led to competitive auctions that helped drive down the cost of renewables in several developing countries. </a:t>
            </a:r>
          </a:p>
        </p:txBody>
      </p:sp>
      <p:sp>
        <p:nvSpPr>
          <p:cNvPr id="4" name="Slide Number Placeholder 3"/>
          <p:cNvSpPr>
            <a:spLocks noGrp="1"/>
          </p:cNvSpPr>
          <p:nvPr>
            <p:ph type="sldNum" sz="quarter" idx="5"/>
          </p:nvPr>
        </p:nvSpPr>
        <p:spPr/>
        <p:txBody>
          <a:bodyPr/>
          <a:lstStyle/>
          <a:p>
            <a:fld id="{66DB1EC6-F41B-49B2-82E1-18DE3B3A3675}" type="slidenum">
              <a:rPr lang="en-GB" smtClean="0"/>
              <a:t>27</a:t>
            </a:fld>
            <a:endParaRPr lang="en-GB"/>
          </a:p>
        </p:txBody>
      </p:sp>
    </p:spTree>
    <p:extLst>
      <p:ext uri="{BB962C8B-B14F-4D97-AF65-F5344CB8AC3E}">
        <p14:creationId xmlns:p14="http://schemas.microsoft.com/office/powerpoint/2010/main" val="3430771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positives were that the scaling solar process led to competitive auction bids from project developers that led to some record-breaking low prices for the power being contracted under the auctions.</a:t>
            </a:r>
          </a:p>
          <a:p>
            <a:endParaRPr lang="en-GB" b="0" dirty="0"/>
          </a:p>
          <a:p>
            <a:r>
              <a:rPr lang="en-GB" b="0" i="0" dirty="0">
                <a:effectLst/>
                <a:latin typeface="PPMori"/>
              </a:rPr>
              <a:t>However, other lessons learned include:</a:t>
            </a:r>
          </a:p>
          <a:p>
            <a:endParaRPr lang="en-GB" b="0" i="0" dirty="0">
              <a:effectLst/>
              <a:latin typeface="PPMori"/>
            </a:endParaRPr>
          </a:p>
          <a:p>
            <a:pPr marL="171450" indent="-171450">
              <a:buFont typeface="Arial" panose="020B0604020202020204" pitchFamily="34" charset="0"/>
              <a:buChar char="•"/>
            </a:pPr>
            <a:r>
              <a:rPr lang="en-GB" b="0" i="0" dirty="0">
                <a:effectLst/>
                <a:latin typeface="PPMori"/>
              </a:rPr>
              <a:t>Scaling Solar itself did not scale beyond the three countries noted above</a:t>
            </a:r>
          </a:p>
          <a:p>
            <a:pPr marL="171450" indent="-171450">
              <a:buFont typeface="Arial" panose="020B0604020202020204" pitchFamily="34" charset="0"/>
              <a:buChar char="•"/>
            </a:pPr>
            <a:r>
              <a:rPr lang="en-GB" b="0" i="0" dirty="0">
                <a:effectLst/>
                <a:latin typeface="PPMori"/>
              </a:rPr>
              <a:t>Nor did it scale the broader solar market</a:t>
            </a:r>
            <a:r>
              <a:rPr lang="en-GB" b="0" dirty="0">
                <a:latin typeface="PPMori"/>
              </a:rPr>
              <a:t>  - the approach has not been replicated by other institutions or countries, and investment rates remain low particularly in sub-Saharan Africa</a:t>
            </a:r>
          </a:p>
          <a:p>
            <a:pPr marL="171450" indent="-171450">
              <a:buFont typeface="Arial" panose="020B0604020202020204" pitchFamily="34" charset="0"/>
              <a:buChar char="•"/>
            </a:pPr>
            <a:r>
              <a:rPr lang="en-GB" b="0" dirty="0">
                <a:latin typeface="PPMori"/>
              </a:rPr>
              <a:t>This reflects the continued complexity of putting together financing deals in emerging country contexts</a:t>
            </a:r>
          </a:p>
          <a:p>
            <a:pPr marL="171450" indent="-171450">
              <a:buFont typeface="Arial" panose="020B0604020202020204" pitchFamily="34" charset="0"/>
              <a:buChar char="•"/>
            </a:pPr>
            <a:r>
              <a:rPr lang="en-GB" b="0" dirty="0">
                <a:latin typeface="PPMori"/>
              </a:rPr>
              <a:t>Although the record-breaking tariffs agreed were nominally </a:t>
            </a:r>
            <a:r>
              <a:rPr lang="en-GB" dirty="0">
                <a:latin typeface="PPMori"/>
              </a:rPr>
              <a:t>subsidy-free, the implicit subsidies provided by the WBG ‘One-stop shop’ approach were effectively underpinning the deals, and may be difficult to replicate without more explicit recognition of the need for concessional finance</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28</a:t>
            </a:fld>
            <a:endParaRPr lang="en-GB"/>
          </a:p>
        </p:txBody>
      </p:sp>
    </p:spTree>
    <p:extLst>
      <p:ext uri="{BB962C8B-B14F-4D97-AF65-F5344CB8AC3E}">
        <p14:creationId xmlns:p14="http://schemas.microsoft.com/office/powerpoint/2010/main" val="1742430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GB" sz="1800" b="0" i="0" u="none" strike="noStrike" baseline="0" dirty="0">
              <a:solidFill>
                <a:srgbClr val="002A6C"/>
              </a:solidFill>
              <a:latin typeface="Lato-Regular"/>
            </a:endParaRPr>
          </a:p>
          <a:p>
            <a:pPr marL="285750" indent="-285750" algn="l">
              <a:buFont typeface="Arial" panose="020B0604020202020204" pitchFamily="34" charset="0"/>
              <a:buChar char="•"/>
            </a:pPr>
            <a:r>
              <a:rPr lang="en-GB" sz="1800" b="0" i="0" u="none" strike="noStrike" baseline="0" dirty="0">
                <a:solidFill>
                  <a:srgbClr val="002A6C"/>
                </a:solidFill>
                <a:latin typeface="Lato-Regular"/>
              </a:rPr>
              <a:t>The government-owned Kenya Electricity Transmission Company (KETRACO), created in 2008, owns the national transmission grid infrastructure. KETRACO agreed to partly fund the line and substation with its own equity. </a:t>
            </a:r>
          </a:p>
          <a:p>
            <a:pPr marL="285750" indent="-285750" algn="l">
              <a:buFont typeface="Arial" panose="020B0604020202020204" pitchFamily="34" charset="0"/>
              <a:buChar char="•"/>
            </a:pPr>
            <a:r>
              <a:rPr lang="en-GB" sz="1800" b="0" i="0" u="none" strike="noStrike" baseline="0" dirty="0">
                <a:solidFill>
                  <a:srgbClr val="002A6C"/>
                </a:solidFill>
                <a:latin typeface="Lato-Regular"/>
              </a:rPr>
              <a:t>The project is underpinned by a “tolling agreement” with Kenya Power, the national utility. A “tolling agreement” performs a similar function that power purchase agreements play in generation projects. For transmission projects, it is the fee (or “toll”) that the grid company charges for transmitting the power that determines the income it will generate from the project. </a:t>
            </a:r>
          </a:p>
        </p:txBody>
      </p:sp>
      <p:sp>
        <p:nvSpPr>
          <p:cNvPr id="4" name="Slide Number Placeholder 3"/>
          <p:cNvSpPr>
            <a:spLocks noGrp="1"/>
          </p:cNvSpPr>
          <p:nvPr>
            <p:ph type="sldNum" sz="quarter" idx="5"/>
          </p:nvPr>
        </p:nvSpPr>
        <p:spPr/>
        <p:txBody>
          <a:bodyPr/>
          <a:lstStyle/>
          <a:p>
            <a:fld id="{66DB1EC6-F41B-49B2-82E1-18DE3B3A3675}" type="slidenum">
              <a:rPr lang="en-GB" smtClean="0"/>
              <a:t>30</a:t>
            </a:fld>
            <a:endParaRPr lang="en-GB"/>
          </a:p>
        </p:txBody>
      </p:sp>
    </p:spTree>
    <p:extLst>
      <p:ext uri="{BB962C8B-B14F-4D97-AF65-F5344CB8AC3E}">
        <p14:creationId xmlns:p14="http://schemas.microsoft.com/office/powerpoint/2010/main" val="2474091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GB" sz="1800" b="0" i="0" u="none" strike="noStrike" baseline="0" dirty="0">
                <a:solidFill>
                  <a:srgbClr val="222222"/>
                </a:solidFill>
                <a:latin typeface="CrimsonText-Regular"/>
              </a:rPr>
              <a:t>State-owned utilities can only borrow independently of the government in countries with financially strong energy sectors that can independently recover their investment and operating costs, and have state-owned utilities that require minimal government subsidies or interventions to stay financially solvent. </a:t>
            </a:r>
          </a:p>
          <a:p>
            <a:pPr marL="285750" indent="-285750" algn="l">
              <a:buFont typeface="Arial" panose="020B0604020202020204" pitchFamily="34" charset="0"/>
              <a:buChar char="•"/>
            </a:pPr>
            <a:r>
              <a:rPr lang="en-GB" sz="1800" b="0" i="0" u="none" strike="noStrike" baseline="0" dirty="0">
                <a:solidFill>
                  <a:srgbClr val="222222"/>
                </a:solidFill>
                <a:latin typeface="CrimsonText-Regular"/>
              </a:rPr>
              <a:t>There are only a handful of state-owned power utilities in SSA that are sufficiently creditworthy to allow them to borrow from external sources. Namibia is one of these. </a:t>
            </a:r>
          </a:p>
          <a:p>
            <a:pPr marL="285750" indent="-285750" algn="l">
              <a:buFont typeface="Arial" panose="020B0604020202020204" pitchFamily="34" charset="0"/>
              <a:buChar char="•"/>
            </a:pPr>
            <a:r>
              <a:rPr lang="en-GB" sz="1800" b="0" i="0" u="none" strike="noStrike" baseline="0" dirty="0">
                <a:solidFill>
                  <a:srgbClr val="222222"/>
                </a:solidFill>
                <a:latin typeface="CrimsonText-Regular"/>
              </a:rPr>
              <a:t>This is an example of corporate finance. The repayment of the loan is not necessarily linked to the performance of the underlying asset that has been constructed but secured against other sources of income or revenue generated by the state-owned utility. The state-owned utility borrowing can be  from ECAs and DFIs or the capital market.</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31</a:t>
            </a:fld>
            <a:endParaRPr lang="en-GB"/>
          </a:p>
        </p:txBody>
      </p:sp>
    </p:spTree>
    <p:extLst>
      <p:ext uri="{BB962C8B-B14F-4D97-AF65-F5344CB8AC3E}">
        <p14:creationId xmlns:p14="http://schemas.microsoft.com/office/powerpoint/2010/main" val="33497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1" u="none" strike="noStrike" baseline="0" dirty="0">
                <a:solidFill>
                  <a:srgbClr val="9D7AB0"/>
                </a:solidFill>
                <a:latin typeface="CenturyGothic-BoldItalic"/>
              </a:rPr>
              <a:t>Key messages:</a:t>
            </a:r>
          </a:p>
          <a:p>
            <a:pPr marL="285750" indent="-285750" algn="l">
              <a:buFont typeface="Arial" panose="020B0604020202020204" pitchFamily="34" charset="0"/>
              <a:buChar char="•"/>
            </a:pPr>
            <a:r>
              <a:rPr lang="en-GB" sz="1800" b="1" i="1" u="none" strike="noStrike" baseline="0" dirty="0">
                <a:solidFill>
                  <a:srgbClr val="9D7AB0"/>
                </a:solidFill>
                <a:latin typeface="CenturyGothic-BoldItalic"/>
              </a:rPr>
              <a:t>Power sector investment is set to increase; up from an annual average of USD 860 billion in the 2017-21 period, with renewables and grids representing the largest shares</a:t>
            </a:r>
          </a:p>
          <a:p>
            <a:pPr marL="285750" indent="-285750" algn="l">
              <a:buFont typeface="Arial" panose="020B0604020202020204" pitchFamily="34" charset="0"/>
              <a:buChar char="•"/>
            </a:pPr>
            <a:r>
              <a:rPr lang="en-GB" sz="1800" b="1" i="1" u="none" strike="noStrike" baseline="0" dirty="0">
                <a:solidFill>
                  <a:srgbClr val="9D7AB0"/>
                </a:solidFill>
                <a:latin typeface="CenturyGothic-BoldItalic"/>
              </a:rPr>
              <a:t>STEPS is the ‘Stated Policies’ scenario which implements existing implemented policies for economic development and decarbonisation </a:t>
            </a:r>
          </a:p>
          <a:p>
            <a:pPr marL="285750" indent="-285750" algn="l">
              <a:buFont typeface="Arial" panose="020B0604020202020204" pitchFamily="34" charset="0"/>
              <a:buChar char="•"/>
            </a:pPr>
            <a:r>
              <a:rPr lang="en-GB" sz="1800" b="1" i="1" u="none" strike="noStrike" baseline="0" dirty="0">
                <a:solidFill>
                  <a:srgbClr val="9D7AB0"/>
                </a:solidFill>
                <a:latin typeface="CenturyGothic-BoldItalic"/>
              </a:rPr>
              <a:t>APS is the ‘Announced Policies’ policy scenario, which includes new policies that have been announced but not yet implemented</a:t>
            </a:r>
          </a:p>
          <a:p>
            <a:pPr marL="285750" indent="-285750" algn="l">
              <a:buFont typeface="Arial" panose="020B0604020202020204" pitchFamily="34" charset="0"/>
              <a:buChar char="•"/>
            </a:pPr>
            <a:r>
              <a:rPr lang="en-GB" sz="1800" b="1" i="1" u="none" strike="noStrike" baseline="0" dirty="0">
                <a:solidFill>
                  <a:srgbClr val="9D7AB0"/>
                </a:solidFill>
                <a:latin typeface="CenturyGothic-BoldItalic"/>
              </a:rPr>
              <a:t>Additional investment beyond those shown here would be needed to reach net zero, since announced policies are not yet sufficient to be on this pathway. </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3103189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lgn="l">
              <a:buNone/>
            </a:pPr>
            <a:r>
              <a:rPr lang="en-GB" sz="1200" b="0" i="0" u="none" strike="noStrike" baseline="0" dirty="0">
                <a:solidFill>
                  <a:srgbClr val="222222"/>
                </a:solidFill>
                <a:latin typeface="CrimsonText-Regular"/>
              </a:rPr>
              <a:t>With Independent Power Transmission projects, a private party builds the project, and normally assumes all the construction and financing risk. This keeps projects off government balance sheets, and avoids sovereign debt constraints. There are d</a:t>
            </a:r>
            <a:r>
              <a:rPr lang="en-GB" sz="1200" dirty="0">
                <a:solidFill>
                  <a:srgbClr val="222222"/>
                </a:solidFill>
                <a:latin typeface="CrimsonText-Regular"/>
              </a:rPr>
              <a:t>ifferent models</a:t>
            </a:r>
            <a:r>
              <a:rPr lang="en-GB" sz="1200" b="0" i="0" u="none" strike="noStrike" baseline="0" dirty="0">
                <a:solidFill>
                  <a:srgbClr val="222222"/>
                </a:solidFill>
                <a:latin typeface="CrimsonText-Regular"/>
              </a:rPr>
              <a:t> of IPT that vary by degree of ownership and maintenance obligations, which has an impact on the risk borne by the developer, and therefore the cost of finance. Main models are:</a:t>
            </a:r>
            <a:endParaRPr lang="en-GB" sz="1200" dirty="0">
              <a:solidFill>
                <a:srgbClr val="222222"/>
              </a:solidFill>
              <a:latin typeface="CrimsonText-Regular"/>
            </a:endParaRPr>
          </a:p>
          <a:p>
            <a:pPr marL="171450" indent="-171450">
              <a:buFont typeface="Arial" panose="020B0604020202020204" pitchFamily="34" charset="0"/>
              <a:buChar char="•"/>
            </a:pPr>
            <a:r>
              <a:rPr lang="en-GB" sz="1200" b="0" i="0" u="none" strike="noStrike" baseline="0" dirty="0">
                <a:solidFill>
                  <a:srgbClr val="222222"/>
                </a:solidFill>
                <a:latin typeface="CrimsonText-Regular"/>
              </a:rPr>
              <a:t>Build-Own-Operate</a:t>
            </a:r>
          </a:p>
          <a:p>
            <a:pPr marL="171450" indent="-171450" algn="l">
              <a:buFont typeface="Arial" panose="020B0604020202020204" pitchFamily="34" charset="0"/>
              <a:buChar char="•"/>
            </a:pPr>
            <a:r>
              <a:rPr lang="en-GB" sz="1200" b="0" i="0" u="none" strike="noStrike" baseline="0" dirty="0">
                <a:solidFill>
                  <a:srgbClr val="222222"/>
                </a:solidFill>
                <a:latin typeface="CrimsonText-Regular"/>
              </a:rPr>
              <a:t>Build-Own-Operate-Transfer </a:t>
            </a:r>
          </a:p>
          <a:p>
            <a:pPr marL="171450" indent="-171450" algn="l">
              <a:buFont typeface="Arial" panose="020B0604020202020204" pitchFamily="34" charset="0"/>
              <a:buChar char="•"/>
            </a:pPr>
            <a:r>
              <a:rPr lang="en-GB" sz="1200" b="0" i="0" u="none" strike="noStrike" baseline="0" dirty="0">
                <a:solidFill>
                  <a:srgbClr val="222222"/>
                </a:solidFill>
                <a:latin typeface="CrimsonText-Regular"/>
              </a:rPr>
              <a:t>Build-Own-Transfer </a:t>
            </a:r>
            <a:endParaRPr lang="en-GB" dirty="0">
              <a:cs typeface="Calibri"/>
            </a:endParaRPr>
          </a:p>
          <a:p>
            <a:pPr marL="342900" indent="-3429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32</a:t>
            </a:fld>
            <a:endParaRPr lang="en-GB"/>
          </a:p>
        </p:txBody>
      </p:sp>
    </p:spTree>
    <p:extLst>
      <p:ext uri="{BB962C8B-B14F-4D97-AF65-F5344CB8AC3E}">
        <p14:creationId xmlns:p14="http://schemas.microsoft.com/office/powerpoint/2010/main" val="842639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this model, a private company takes over the function of developing and maintaining the grid on behalf of the state-owned transmission company </a:t>
            </a:r>
          </a:p>
          <a:p>
            <a:pPr marL="171450" indent="-171450" algn="l">
              <a:buFont typeface="Arial" panose="020B0604020202020204" pitchFamily="34" charset="0"/>
              <a:buChar char="•"/>
            </a:pPr>
            <a:r>
              <a:rPr lang="en-GB" dirty="0"/>
              <a:t>The concession may cover </a:t>
            </a:r>
            <a:r>
              <a:rPr lang="en-GB" sz="1800" b="0" i="0" u="none" strike="noStrike" baseline="0" dirty="0">
                <a:solidFill>
                  <a:srgbClr val="222222"/>
                </a:solidFill>
                <a:latin typeface="CrimsonText-Regular"/>
              </a:rPr>
              <a:t>the whole existing transmission network in a country, or a portion of an existing transmission network, which can be limited to a territorial area or identified transmission lines and related infrastructure</a:t>
            </a:r>
          </a:p>
          <a:p>
            <a:pPr marL="171450" indent="-171450" algn="l">
              <a:buFont typeface="Arial" panose="020B0604020202020204" pitchFamily="34" charset="0"/>
              <a:buChar char="•"/>
            </a:pPr>
            <a:endParaRPr lang="en-GB" sz="1800" b="0" i="0" u="none" strike="noStrike" baseline="0" dirty="0">
              <a:solidFill>
                <a:srgbClr val="222222"/>
              </a:solidFill>
              <a:latin typeface="CrimsonText-Regular"/>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33</a:t>
            </a:fld>
            <a:endParaRPr lang="en-GB"/>
          </a:p>
        </p:txBody>
      </p:sp>
    </p:spTree>
    <p:extLst>
      <p:ext uri="{BB962C8B-B14F-4D97-AF65-F5344CB8AC3E}">
        <p14:creationId xmlns:p14="http://schemas.microsoft.com/office/powerpoint/2010/main" val="1700030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600" b="1" dirty="0"/>
              <a:t>Background to </a:t>
            </a:r>
            <a:r>
              <a:rPr lang="en-GB" sz="1600" b="1" dirty="0" err="1"/>
              <a:t>InvITs</a:t>
            </a:r>
            <a:endParaRPr lang="en-GB" sz="1600" b="1" dirty="0"/>
          </a:p>
          <a:p>
            <a:pPr marL="285750" indent="-285750">
              <a:spcAft>
                <a:spcPts val="600"/>
              </a:spcAft>
              <a:buFont typeface="Arial" panose="020B0604020202020204" pitchFamily="34" charset="0"/>
              <a:buChar char="•"/>
            </a:pPr>
            <a:r>
              <a:rPr lang="en-GB" sz="1600" dirty="0"/>
              <a:t>Infrastructure assets are often partially or wholly sold to institutional investors post construction. </a:t>
            </a:r>
          </a:p>
          <a:p>
            <a:pPr marL="285750" indent="-285750">
              <a:spcAft>
                <a:spcPts val="600"/>
              </a:spcAft>
              <a:buFont typeface="Arial" panose="020B0604020202020204" pitchFamily="34" charset="0"/>
              <a:buChar char="•"/>
            </a:pPr>
            <a:r>
              <a:rPr lang="en-GB" sz="1600" dirty="0"/>
              <a:t>Once built, the assets are less risky, and so require a lower return. </a:t>
            </a:r>
          </a:p>
          <a:p>
            <a:pPr marL="285750" indent="-285750">
              <a:spcAft>
                <a:spcPts val="600"/>
              </a:spcAft>
              <a:buFont typeface="Arial" panose="020B0604020202020204" pitchFamily="34" charset="0"/>
              <a:buChar char="•"/>
            </a:pPr>
            <a:r>
              <a:rPr lang="en-GB" sz="1600" dirty="0"/>
              <a:t>This reduces the cost of the project and ‘recycles capital’ which the original developer can use for new projects.</a:t>
            </a:r>
          </a:p>
          <a:p>
            <a:pPr marL="285750" indent="-285750">
              <a:spcAft>
                <a:spcPts val="600"/>
              </a:spcAft>
              <a:buFont typeface="Arial" panose="020B0604020202020204" pitchFamily="34" charset="0"/>
              <a:buChar char="•"/>
            </a:pPr>
            <a:r>
              <a:rPr lang="en-GB" sz="1600" dirty="0"/>
              <a:t>However selling individual assets is costly and time consuming. It can only be done efficiently if there is liquid market of assets and buyers, which is not present in all countries.</a:t>
            </a:r>
          </a:p>
          <a:p>
            <a:pPr marL="285750" indent="-285750">
              <a:spcAft>
                <a:spcPts val="600"/>
              </a:spcAft>
              <a:buFont typeface="Arial" panose="020B0604020202020204" pitchFamily="34" charset="0"/>
              <a:buChar char="•"/>
            </a:pPr>
            <a:r>
              <a:rPr lang="en-GB" sz="1600" dirty="0"/>
              <a:t>Listed platforms, like </a:t>
            </a:r>
            <a:r>
              <a:rPr lang="en-GB" sz="1600" dirty="0" err="1"/>
              <a:t>InvITs</a:t>
            </a:r>
            <a:r>
              <a:rPr lang="en-GB" sz="1600" dirty="0"/>
              <a:t>, focused on buying and holding infrastructure assets, can overcome this barrier: </a:t>
            </a:r>
          </a:p>
          <a:p>
            <a:pPr marL="742950" lvl="1" indent="-285750">
              <a:spcAft>
                <a:spcPts val="600"/>
              </a:spcAft>
              <a:buFont typeface="Arial" panose="020B0604020202020204" pitchFamily="34" charset="0"/>
              <a:buChar char="•"/>
            </a:pPr>
            <a:r>
              <a:rPr lang="en-GB" sz="1600" dirty="0"/>
              <a:t>For </a:t>
            </a:r>
            <a:r>
              <a:rPr lang="en-GB" sz="1600" b="1" dirty="0"/>
              <a:t>buyers</a:t>
            </a:r>
            <a:r>
              <a:rPr lang="en-GB" sz="1600" dirty="0"/>
              <a:t>, the platform offers scale and diversity (combining multiple assets), liquidity (shares in the </a:t>
            </a:r>
            <a:r>
              <a:rPr lang="en-GB" sz="1600" dirty="0" err="1"/>
              <a:t>InvIT</a:t>
            </a:r>
            <a:r>
              <a:rPr lang="en-GB" sz="1600" dirty="0"/>
              <a:t> are tradable) and some tax benefits.</a:t>
            </a:r>
          </a:p>
          <a:p>
            <a:pPr marL="742950" lvl="1" indent="-285750">
              <a:spcAft>
                <a:spcPts val="600"/>
              </a:spcAft>
              <a:buFont typeface="Arial" panose="020B0604020202020204" pitchFamily="34" charset="0"/>
              <a:buChar char="•"/>
            </a:pPr>
            <a:r>
              <a:rPr lang="en-GB" sz="1600" dirty="0"/>
              <a:t>For </a:t>
            </a:r>
            <a:r>
              <a:rPr lang="en-GB" sz="1600" b="1" dirty="0"/>
              <a:t>sellers</a:t>
            </a:r>
            <a:r>
              <a:rPr lang="en-GB" sz="1600" dirty="0"/>
              <a:t>, </a:t>
            </a:r>
            <a:r>
              <a:rPr lang="en-GB" sz="1600" dirty="0" err="1"/>
              <a:t>InvITs</a:t>
            </a:r>
            <a:r>
              <a:rPr lang="en-GB" sz="1600" dirty="0"/>
              <a:t> can be a consistent counterparty. Assets can be efficiently sold using a framework agreement.</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34</a:t>
            </a:fld>
            <a:endParaRPr lang="en-GB"/>
          </a:p>
        </p:txBody>
      </p:sp>
    </p:spTree>
    <p:extLst>
      <p:ext uri="{BB962C8B-B14F-4D97-AF65-F5344CB8AC3E}">
        <p14:creationId xmlns:p14="http://schemas.microsoft.com/office/powerpoint/2010/main" val="1984106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now over 20 registered infrastructure investment trusts in India across transmission, power, roads and telecoms with assets under management of over 16.5bn US dollars. Sterlite Power, a private developer of transmission projects, launched the first power transmission focused </a:t>
            </a:r>
            <a:r>
              <a:rPr lang="en-US" dirty="0" err="1"/>
              <a:t>InvIT</a:t>
            </a:r>
            <a:r>
              <a:rPr lang="en-US" dirty="0"/>
              <a:t> in 2016. The chart shows the steps involved from the initial setup of the Investment Trust through to Sterlite’s eventual exit from the investment to a third party, allowing them to recycle capital to new projects.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35</a:t>
            </a:fld>
            <a:endParaRPr lang="en-GB"/>
          </a:p>
        </p:txBody>
      </p:sp>
    </p:spTree>
    <p:extLst>
      <p:ext uri="{BB962C8B-B14F-4D97-AF65-F5344CB8AC3E}">
        <p14:creationId xmlns:p14="http://schemas.microsoft.com/office/powerpoint/2010/main" val="1750158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2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2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fundamental principle of finance is that higher risk projects will require higher levels of return.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means higher interest payments in the case of debt, or higher dividend payments in the case of equity.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Balancing risk and return allows finance companies to absorb losses from projects that turn out worse than expected by balancing against better performing projects.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finance sector operates under strict regulatory guidelines on how much risk they can take. Risk tolerance varies according to the type of lender and the type of financing instrument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energy companies, this means that higher risk projects will be more expensive to finance.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221966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a:t>EQUITY: </a:t>
            </a:r>
          </a:p>
          <a:p>
            <a:pPr marL="171450" lvl="0" indent="-171450" algn="l" rtl="0">
              <a:lnSpc>
                <a:spcPct val="100000"/>
              </a:lnSpc>
              <a:spcBef>
                <a:spcPts val="0"/>
              </a:spcBef>
              <a:spcAft>
                <a:spcPts val="0"/>
              </a:spcAft>
              <a:buSzPts val="1100"/>
              <a:buChar char="●"/>
            </a:pPr>
            <a:r>
              <a:rPr lang="en-US" dirty="0"/>
              <a:t>Equity refers to funds put into the project by promoters or shareholders of the company. </a:t>
            </a:r>
          </a:p>
          <a:p>
            <a:pPr marL="171450" indent="-171450">
              <a:buSzPts val="1100"/>
              <a:buChar char="●"/>
            </a:pPr>
            <a:r>
              <a:rPr lang="en-US" dirty="0"/>
              <a:t>Equity holders are owners of the company, and they have voting power, and therefore are in control of the corporation. </a:t>
            </a:r>
            <a:endParaRPr lang="en-US" dirty="0">
              <a:cs typeface="Calibri"/>
            </a:endParaRPr>
          </a:p>
          <a:p>
            <a:pPr marL="171450" lvl="0" indent="-171450" algn="l" rtl="0">
              <a:lnSpc>
                <a:spcPct val="100000"/>
              </a:lnSpc>
              <a:spcBef>
                <a:spcPts val="0"/>
              </a:spcBef>
              <a:spcAft>
                <a:spcPts val="0"/>
              </a:spcAft>
              <a:buSzPts val="1100"/>
              <a:buChar char="●"/>
            </a:pPr>
            <a:r>
              <a:rPr lang="en-US" dirty="0"/>
              <a:t>They receive dividends based on net profits and benefit from capital gains if share price increases. </a:t>
            </a:r>
          </a:p>
          <a:p>
            <a:pPr marL="171450" lvl="0" indent="-171450" algn="l" rtl="0">
              <a:lnSpc>
                <a:spcPct val="100000"/>
              </a:lnSpc>
              <a:spcBef>
                <a:spcPts val="0"/>
              </a:spcBef>
              <a:spcAft>
                <a:spcPts val="0"/>
              </a:spcAft>
              <a:buSzPts val="1100"/>
              <a:buChar char="●"/>
            </a:pPr>
            <a:r>
              <a:rPr lang="en-US" dirty="0"/>
              <a:t>Equity holders take risk. They would receive no dividend payments if the company make losses.</a:t>
            </a:r>
          </a:p>
          <a:p>
            <a:pPr marL="171450" indent="-171450">
              <a:buSzPts val="1100"/>
              <a:buChar char="●"/>
            </a:pPr>
            <a:r>
              <a:rPr lang="en-US" dirty="0"/>
              <a:t>In the case of bankruptcy, shareholders would have residual claim over the company’s assets, that is after the lenders' claims. </a:t>
            </a:r>
            <a:endParaRPr lang="en-US" dirty="0">
              <a:cs typeface="Calibri"/>
            </a:endParaRPr>
          </a:p>
          <a:p>
            <a:pPr marL="171450" lvl="0" indent="-171450" algn="l" rtl="0">
              <a:lnSpc>
                <a:spcPct val="100000"/>
              </a:lnSpc>
              <a:spcBef>
                <a:spcPts val="0"/>
              </a:spcBef>
              <a:spcAft>
                <a:spcPts val="0"/>
              </a:spcAft>
              <a:buSzPts val="1100"/>
              <a:buChar char="●"/>
            </a:pPr>
            <a:r>
              <a:rPr lang="en-US" dirty="0"/>
              <a:t>As they take higher risk, therefore, they expect higher return on their investment. </a:t>
            </a:r>
          </a:p>
          <a:p>
            <a:pPr marL="171450" lvl="0" indent="-171450" algn="l" rtl="0">
              <a:lnSpc>
                <a:spcPct val="100000"/>
              </a:lnSpc>
              <a:spcBef>
                <a:spcPts val="0"/>
              </a:spcBef>
              <a:spcAft>
                <a:spcPts val="0"/>
              </a:spcAft>
              <a:buSzPts val="1100"/>
              <a:buChar char="●"/>
            </a:pPr>
            <a:r>
              <a:rPr lang="en-US" dirty="0"/>
              <a:t>Dividend is taxable.</a:t>
            </a:r>
          </a:p>
          <a:p>
            <a:pPr marL="0" lvl="0" indent="0" algn="l" rtl="0">
              <a:lnSpc>
                <a:spcPct val="100000"/>
              </a:lnSpc>
              <a:spcBef>
                <a:spcPts val="0"/>
              </a:spcBef>
              <a:spcAft>
                <a:spcPts val="0"/>
              </a:spcAft>
              <a:buSzPts val="1100"/>
              <a:buNone/>
            </a:pPr>
            <a:endParaRPr lang="en-US" dirty="0"/>
          </a:p>
          <a:p>
            <a:pPr>
              <a:buSzPts val="1100"/>
            </a:pPr>
            <a:r>
              <a:rPr lang="en-US" dirty="0"/>
              <a:t>Now to discuss </a:t>
            </a:r>
            <a:r>
              <a:rPr lang="en-US" b="1" dirty="0"/>
              <a:t>DEBT:</a:t>
            </a:r>
            <a:endParaRPr lang="en-US" dirty="0"/>
          </a:p>
          <a:p>
            <a:pPr marL="171450" lvl="0" indent="-171450" algn="l" rtl="0">
              <a:lnSpc>
                <a:spcPct val="100000"/>
              </a:lnSpc>
              <a:spcBef>
                <a:spcPts val="0"/>
              </a:spcBef>
              <a:spcAft>
                <a:spcPts val="0"/>
              </a:spcAft>
              <a:buSzPts val="1100"/>
              <a:buChar char="●"/>
            </a:pPr>
            <a:r>
              <a:rPr lang="en-US" dirty="0"/>
              <a:t>Those who lend money are the creditors. They are not the owners. </a:t>
            </a:r>
          </a:p>
          <a:p>
            <a:pPr marL="171450" lvl="0" indent="-171450" algn="l" rtl="0">
              <a:lnSpc>
                <a:spcPct val="100000"/>
              </a:lnSpc>
              <a:spcBef>
                <a:spcPts val="0"/>
              </a:spcBef>
              <a:spcAft>
                <a:spcPts val="0"/>
              </a:spcAft>
              <a:buSzPts val="1100"/>
              <a:buChar char="●"/>
            </a:pPr>
            <a:r>
              <a:rPr lang="en-US" dirty="0"/>
              <a:t>They lend funds at an agreed interest rate for a specific period. </a:t>
            </a:r>
          </a:p>
          <a:p>
            <a:pPr marL="171450" lvl="0" indent="-171450" algn="l" rtl="0">
              <a:lnSpc>
                <a:spcPct val="100000"/>
              </a:lnSpc>
              <a:spcBef>
                <a:spcPts val="0"/>
              </a:spcBef>
              <a:spcAft>
                <a:spcPts val="0"/>
              </a:spcAft>
              <a:buSzPts val="1100"/>
              <a:buChar char="●"/>
            </a:pPr>
            <a:r>
              <a:rPr lang="en-US" dirty="0"/>
              <a:t>Debt is issued in the form of loans or bonds.</a:t>
            </a:r>
          </a:p>
          <a:p>
            <a:pPr marL="171450" lvl="0" indent="-171450" algn="l" rtl="0">
              <a:lnSpc>
                <a:spcPct val="100000"/>
              </a:lnSpc>
              <a:spcBef>
                <a:spcPts val="0"/>
              </a:spcBef>
              <a:spcAft>
                <a:spcPts val="0"/>
              </a:spcAft>
              <a:buSzPts val="1100"/>
              <a:buChar char="●"/>
            </a:pPr>
            <a:r>
              <a:rPr lang="en-US" dirty="0"/>
              <a:t>Lenders receive payments for principal and interest, irrespective of whether the company makes profits or losses. </a:t>
            </a:r>
          </a:p>
          <a:p>
            <a:pPr marL="171450" indent="-171450">
              <a:buSzPts val="1100"/>
              <a:buChar char="●"/>
            </a:pPr>
            <a:r>
              <a:rPr lang="en-US" dirty="0"/>
              <a:t>In the case of bankruptcy, lenders would have a priority claim over the company’s assets. </a:t>
            </a:r>
          </a:p>
          <a:p>
            <a:pPr marL="171450" indent="-171450">
              <a:buSzPts val="1100"/>
              <a:buChar char="●"/>
            </a:pPr>
            <a:r>
              <a:rPr lang="en-US" dirty="0"/>
              <a:t>As lenders take less risk, therefore, debt financing costs less than equity finance.</a:t>
            </a:r>
          </a:p>
          <a:p>
            <a:pPr marL="171450" indent="-171450">
              <a:buSzPts val="1100"/>
              <a:buChar char="●"/>
            </a:pPr>
            <a:r>
              <a:rPr lang="en-US" dirty="0"/>
              <a:t>In addition, interest is tax deductible. These features of debt improve the return from the project's net cash flow, and hence are beneficial for the shareholders. </a:t>
            </a:r>
            <a:endParaRPr lang="en-US" dirty="0">
              <a:cs typeface="Calibri"/>
            </a:endParaRPr>
          </a:p>
          <a:p>
            <a:pPr marL="171450" lvl="0" indent="-171450" algn="l" rtl="0">
              <a:lnSpc>
                <a:spcPct val="100000"/>
              </a:lnSpc>
              <a:spcBef>
                <a:spcPts val="0"/>
              </a:spcBef>
              <a:spcAft>
                <a:spcPts val="0"/>
              </a:spcAft>
              <a:buSzPts val="1100"/>
              <a:buChar char="●"/>
            </a:pPr>
            <a:r>
              <a:rPr lang="en-US" dirty="0"/>
              <a:t>Therefore, higher debt improves the project return; however, it also increases the risk of bankruptcy.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Total cost of capital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cost of capital for a project or company is the weighted average of the cost of debt and the cost of equity.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Energy companies often try to maximise the level of debt in their projects to reduce the cost of capital.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However, debt-providers will restrict the amount of debt they are willing to provide depending on the risk levels of the investment in order to avoid risk of default.</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84121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mix of debt and equity for wind and solar projects varies considerably by region, reflecting the different ways the industries have developed in each region. </a:t>
            </a:r>
          </a:p>
          <a:p>
            <a:pPr marL="171450" indent="-171450">
              <a:buFont typeface="Arial" panose="020B0604020202020204" pitchFamily="34" charset="0"/>
              <a:buChar char="•"/>
            </a:pPr>
            <a:r>
              <a:rPr lang="en-GB" dirty="0"/>
              <a:t>In general, the overall cost of finance depends on the risks associated with each region, which reflect overall business risks as well as specific policy regimes associated with renewable energy investment (these will be covered in later slides)</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a:p>
        </p:txBody>
      </p:sp>
    </p:spTree>
    <p:extLst>
      <p:ext uri="{BB962C8B-B14F-4D97-AF65-F5344CB8AC3E}">
        <p14:creationId xmlns:p14="http://schemas.microsoft.com/office/powerpoint/2010/main" val="272907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Two key types of financing structures are used in the energy sector, ‘</a:t>
            </a:r>
            <a:r>
              <a:rPr lang="en-GB" b="1" dirty="0"/>
              <a:t>Corporate</a:t>
            </a:r>
            <a:r>
              <a:rPr lang="en-GB" dirty="0"/>
              <a:t>’ and ‘</a:t>
            </a:r>
            <a:r>
              <a:rPr lang="en-GB" b="1" dirty="0"/>
              <a:t>Project</a:t>
            </a:r>
            <a:r>
              <a:rPr lang="en-GB" dirty="0"/>
              <a:t>’ finance.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first two diagrams are examples of </a:t>
            </a:r>
            <a:r>
              <a:rPr lang="en-GB" b="1" dirty="0"/>
              <a:t>Corporate finance</a:t>
            </a:r>
            <a:r>
              <a:rPr lang="en-GB"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a:t>
            </a:r>
            <a:r>
              <a:rPr lang="en-GB" b="1" dirty="0"/>
              <a:t>first</a:t>
            </a:r>
            <a:r>
              <a:rPr lang="en-GB" dirty="0"/>
              <a:t> diagram relates to a state-owned utility who would both fund and develop the project, and be the ‘</a:t>
            </a:r>
            <a:r>
              <a:rPr lang="en-GB" dirty="0" err="1"/>
              <a:t>offtaker</a:t>
            </a:r>
            <a:r>
              <a:rPr lang="en-GB" dirty="0"/>
              <a:t>’ (i.e. the organisation that receives the electricity from the project). State-owned utilities’ debt usually sits on the government balance sheet, or can sometimes be from sub-sovereign bonds, but in both cases the ability to raise debt can be constrained by government debt limits.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a:t>
            </a:r>
            <a:r>
              <a:rPr lang="en-GB" b="1" dirty="0"/>
              <a:t>second</a:t>
            </a:r>
            <a:r>
              <a:rPr lang="en-GB" dirty="0"/>
              <a:t> diagram relates to funding being provided by a private corporation. In this case, it would provide it’s own equity, and raise corporate debt on the financial markets. The electricity from the project would be sold to the </a:t>
            </a:r>
            <a:r>
              <a:rPr lang="en-GB" dirty="0" err="1"/>
              <a:t>offtaker</a:t>
            </a:r>
            <a:r>
              <a:rPr lang="en-GB" dirty="0"/>
              <a:t> (usually the state-owned utility). The terms of this sale are determined by a Power Purchase Agreement (PPA) which is covered in the next slide. Any additional profits from the project would then flow back to the developer to payoff its debt obligations to lenders and equity dividends to shareholders.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both examples, risks to lenders are assessed against the likely financial performance of the country or company as a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202124"/>
              </a:solidFill>
              <a:effectLst/>
              <a:latin typeface="Google Sans"/>
            </a:endParaRPr>
          </a:p>
          <a:p>
            <a:pPr marL="171450" indent="-171450">
              <a:buFont typeface="Arial" panose="020B0604020202020204" pitchFamily="34" charset="0"/>
              <a:buChar char="•"/>
            </a:pPr>
            <a:r>
              <a:rPr lang="en-GB" b="0" i="0" dirty="0">
                <a:solidFill>
                  <a:srgbClr val="202124"/>
                </a:solidFill>
                <a:effectLst/>
                <a:latin typeface="Google Sans"/>
              </a:rPr>
              <a:t>The third diagram shows a </a:t>
            </a:r>
            <a:r>
              <a:rPr lang="en-GB" b="1" dirty="0"/>
              <a:t>Project finance </a:t>
            </a:r>
            <a:r>
              <a:rPr lang="en-GB" dirty="0"/>
              <a:t>(or non-recourse/limited-recourse finance) structure. In this case, d</a:t>
            </a:r>
            <a:r>
              <a:rPr lang="en-GB" sz="1200" b="0" i="0" u="none" strike="noStrike" cap="none" baseline="0" dirty="0">
                <a:solidFill>
                  <a:schemeClr val="dk1"/>
                </a:solidFill>
                <a:latin typeface="+mn-lt"/>
                <a:ea typeface="+mn-ea"/>
                <a:cs typeface="+mn-cs"/>
                <a:sym typeface="Arial"/>
              </a:rPr>
              <a:t>ebt is provided for a specific project, legally established as a standalone project company Various legal contracts are put in place to structure this kind of investment, including the Power Purchase Agreement (PPA), supply and operation contracts and repayment terms for shareholders.</a:t>
            </a:r>
          </a:p>
          <a:p>
            <a:pPr marL="171450" indent="-171450" algn="l">
              <a:buFont typeface="Arial" panose="020B0604020202020204" pitchFamily="34" charset="0"/>
              <a:buChar char="•"/>
            </a:pPr>
            <a:r>
              <a:rPr lang="en-GB" dirty="0"/>
              <a:t>The amount of </a:t>
            </a:r>
            <a:r>
              <a:rPr lang="en-GB" b="1" dirty="0"/>
              <a:t>project debt </a:t>
            </a:r>
            <a:r>
              <a:rPr lang="en-GB" dirty="0"/>
              <a:t>made available will be linked to the cash flow that the project is forecast to generate over a period of time. This amount is then adjusted to reflect inherent risks. </a:t>
            </a:r>
            <a:r>
              <a:rPr lang="en-GB" sz="1200" b="0" i="0" u="none" strike="noStrike" baseline="0" dirty="0">
                <a:latin typeface="Whitney-Book"/>
              </a:rPr>
              <a:t>e.g. fluctuations in the production and sale of power, operational risks or power price variations relating specifically to that project. </a:t>
            </a:r>
          </a:p>
          <a:p>
            <a:pPr marL="171450" indent="-171450" algn="l">
              <a:buFont typeface="Arial" panose="020B0604020202020204" pitchFamily="34" charset="0"/>
              <a:buChar char="•"/>
            </a:pPr>
            <a:r>
              <a:rPr lang="en-GB" b="1" dirty="0"/>
              <a:t>Project equity </a:t>
            </a:r>
            <a:r>
              <a:rPr lang="en-GB" dirty="0"/>
              <a:t>is provided by different types of organisations, including project developers, institutional investors and others.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268761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chemeClr val="accent2">
                    <a:lumMod val="40000"/>
                    <a:lumOff val="60000"/>
                  </a:schemeClr>
                </a:solidFill>
              </a:rPr>
              <a:t>Host government finance uses the national balance sheet to underwrite the investment</a:t>
            </a:r>
          </a:p>
          <a:p>
            <a:pPr marL="285750" indent="-285750">
              <a:buFont typeface="Arial" panose="020B0604020202020204" pitchFamily="34" charset="0"/>
              <a:buChar char="•"/>
            </a:pPr>
            <a:r>
              <a:rPr lang="en-GB" dirty="0">
                <a:solidFill>
                  <a:schemeClr val="accent2">
                    <a:lumMod val="40000"/>
                    <a:lumOff val="60000"/>
                  </a:schemeClr>
                </a:solidFill>
              </a:rPr>
              <a:t>Developer and Project finance routes are predominantly private-sector led, but public finance may also play a role e.g. through climate funds, guarantee instruments etc. (see later slides)</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2872389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63912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rm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dirty="0"/>
          </a:p>
          <a:p>
            <a:pPr lvl="1"/>
            <a:endParaRPr dirty="0"/>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EF0E42D8-2020-EE68-4376-8288A1846119}"/>
              </a:ext>
            </a:extLst>
          </p:cNvPr>
          <p:cNvGrpSpPr>
            <a:grpSpLocks noChangeAspect="1"/>
          </p:cNvGrpSpPr>
          <p:nvPr userDrawn="1"/>
        </p:nvGrpSpPr>
        <p:grpSpPr>
          <a:xfrm>
            <a:off x="9055065" y="2665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C3F81549-BA70-543F-5A98-DE50E03FFC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C439096B-5B2D-ACF8-AB82-28271474E9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39E8F4CC-F869-9F41-165C-77CE7AEB8C11}"/>
              </a:ext>
            </a:extLst>
          </p:cNvPr>
          <p:cNvPicPr>
            <a:picLocks noChangeAspect="1"/>
          </p:cNvPicPr>
          <p:nvPr userDrawn="1"/>
        </p:nvPicPr>
        <p:blipFill rotWithShape="1">
          <a:blip r:embed="rId3"/>
          <a:srcRect l="72969" t="6111" r="1015" b="55139"/>
          <a:stretch/>
        </p:blipFill>
        <p:spPr>
          <a:xfrm>
            <a:off x="10504156" y="17571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11/10/2023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79590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CF8C-B1B5-E3CB-9BC8-8A3B638D38E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7D06496-75A0-0722-A6A4-A77FA856F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DDA85E0E-F136-7B32-3AB1-AD9CC4C547C4}"/>
              </a:ext>
            </a:extLst>
          </p:cNvPr>
          <p:cNvSpPr>
            <a:spLocks noGrp="1"/>
          </p:cNvSpPr>
          <p:nvPr>
            <p:ph type="sldNum" idx="10"/>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830224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82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820"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822"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hub.io/bnef/sites/4/2016/08/Finance-Guide-for-Policymakers-RE-GreenInfra-August-2016.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bbhub.io/bnef/sites/4/2016/08/Finance-Guide-for-Policymakers-RE-GreenInfra-August-2016.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oecd.org/development/development-finance-institutions-private-sector-development.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oecd.org/environment/aggregate-trends-of-climate-finance-provided-and-mobilised-by-developed-countries-in-2013-2020-d28f963c-en.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climatepolicyinitiative.org/publication/global-landscape-of-climate-finance-a-decade-of-dat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convergence.finance/blended-financ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esmap.org/sites/default/files/RPSR_English%20_Overview_Final.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convergence.finance/blended-finance" TargetMode="External"/><Relationship Id="rId13" Type="http://schemas.openxmlformats.org/officeDocument/2006/relationships/hyperlink" Target="https://eur03.safelinks.protection.outlook.com/?url=https%3A%2F%2Fieefa.org%2Fresources%2Fieefa-india-infrastructure-investment-trusts-unlock-value-renewable-energy-assets&amp;data=05%7C01%7Cwill.blyth%40fcdo.gov.uk%7C9db8b024e3ba4cef403508dbc49c4fa7%7Cd3a2d0d37cc84f52bbf985bd43d94279%7C0%7C0%7C638319950040806034%7CUnknown%7CTWFpbGZsb3d8eyJWIjoiMC4wLjAwMDAiLCJQIjoiV2luMzIiLCJBTiI6Ik1haWwiLCJXVCI6Mn0%3D%7C3000%7C%7C%7C&amp;sdata=guhLEWa1Q9XTnKivGBqSmKT4PbB36ZEImZsUBj8rL2M%3D&amp;reserved=0" TargetMode="External"/><Relationship Id="rId3" Type="http://schemas.openxmlformats.org/officeDocument/2006/relationships/hyperlink" Target="https://cldp.doc.gov/sites/default/files/UnderstandingPowerProjectFinancing.pdf" TargetMode="External"/><Relationship Id="rId7" Type="http://schemas.openxmlformats.org/officeDocument/2006/relationships/hyperlink" Target="https://www.irena.org/Publications/2023/May/Low-cost-finance-for-the-energy-transition" TargetMode="External"/><Relationship Id="rId12" Type="http://schemas.openxmlformats.org/officeDocument/2006/relationships/hyperlink" Target="https://eur03.safelinks.protection.outlook.com/?url=https%3A%2F%2Fro.uow.edu.au%2Fcgi%2Fviewcontent.cgi%3Farticle%3D2287%26context%3Daabfj&amp;data=05%7C01%7Cwill.blyth%40fcdo.gov.uk%7C9db8b024e3ba4cef403508dbc49c4fa7%7Cd3a2d0d37cc84f52bbf985bd43d94279%7C0%7C0%7C638319950040806034%7CUnknown%7CTWFpbGZsb3d8eyJWIjoiMC4wLjAwMDAiLCJQIjoiV2luMzIiLCJBTiI6Ik1haWwiLCJXVCI6Mn0%3D%7C3000%7C%7C%7C&amp;sdata=6rEKS5itVrYBO4rUoE9jkKyKo8pUfpIC2OQQTJ%2FHEY0%3D&amp;reserved=0" TargetMode="External"/><Relationship Id="rId2" Type="http://schemas.openxmlformats.org/officeDocument/2006/relationships/hyperlink" Target="https://www.bbhub.io/bnef/sites/4/2016/08/Finance-Guide-for-Policymakers-RE-GreenInfra-August-2016.pdf" TargetMode="External"/><Relationship Id="rId1" Type="http://schemas.openxmlformats.org/officeDocument/2006/relationships/slideLayout" Target="../slideLayouts/slideLayout3.xml"/><Relationship Id="rId6" Type="http://schemas.openxmlformats.org/officeDocument/2006/relationships/hyperlink" Target="https://one.oecd.org/document/DCD/DAC(2020)42/FINAL/En/pdf" TargetMode="External"/><Relationship Id="rId11" Type="http://schemas.openxmlformats.org/officeDocument/2006/relationships/hyperlink" Target="https://eur03.safelinks.protection.outlook.com/?url=https%3A%2F%2Fwww.ceew.in%2Fcef%2Fquick-reads%2Fexplains%2Finvits&amp;data=05%7C01%7Cwill.blyth%40fcdo.gov.uk%7C9db8b024e3ba4cef403508dbc49c4fa7%7Cd3a2d0d37cc84f52bbf985bd43d94279%7C0%7C0%7C638319950040806034%7CUnknown%7CTWFpbGZsb3d8eyJWIjoiMC4wLjAwMDAiLCJQIjoiV2luMzIiLCJBTiI6Ik1haWwiLCJXVCI6Mn0%3D%7C3000%7C%7C%7C&amp;sdata=v9V3haX%2FC88lzstxh7391q%2BgUIRRLdMwRsFU2Vhl%2B4c%3D&amp;reserved=0" TargetMode="External"/><Relationship Id="rId5" Type="http://schemas.openxmlformats.org/officeDocument/2006/relationships/hyperlink" Target="https://www.oecd.org/dac/financing-sustainable-development/blended-finance-principles/guidance-and-principles/" TargetMode="External"/><Relationship Id="rId10" Type="http://schemas.openxmlformats.org/officeDocument/2006/relationships/hyperlink" Target="https://mc-cd8320d4-36a1-40ac-83cc-3389-cdn-endpoint.azureedge.net/-/media/Files/IRENA/Agency/Publication/2023/May/IRENA_Cost_of_financing_renewable_power_2023.pdf?rev=6b95edc23fa5468190745975681a71cc" TargetMode="External"/><Relationship Id="rId4" Type="http://schemas.openxmlformats.org/officeDocument/2006/relationships/hyperlink" Target="https://cldp.doc.gov/sites/default/files/2023-03/Consolidated%20Articles-SEAsia_ENG.pdf" TargetMode="External"/><Relationship Id="rId9" Type="http://schemas.openxmlformats.org/officeDocument/2006/relationships/hyperlink" Target="https://climatecompatiblegrowth.com/openlearn-courses/" TargetMode="External"/><Relationship Id="rId14" Type="http://schemas.openxmlformats.org/officeDocument/2006/relationships/hyperlink" Target="https://eur03.safelinks.protection.outlook.com/?url=https%3A%2F%2Fwww.bseindia.com%2Fdownloads%2Fipo%2F202131516277DLOO.pdf&amp;data=05%7C01%7Cwill.blyth%40fcdo.gov.uk%7C9db8b024e3ba4cef403508dbc49c4fa7%7Cd3a2d0d37cc84f52bbf985bd43d94279%7C0%7C0%7C638319950040806034%7CUnknown%7CTWFpbGZsb3d8eyJWIjoiMC4wLjAwMDAiLCJQIjoiV2luMzIiLCJBTiI6Ik1haWwiLCJXVCI6Mn0%3D%7C3000%7C%7C%7C&amp;sdata=ChSW0jz57ebopE6z%2B6%2B4uibxwskPdf6W9j3ekqUR06s%3D&amp;reserved=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iea.org/reports/world-energy-outlook-202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466206"/>
            <a:ext cx="7892284" cy="1948751"/>
          </a:xfrm>
        </p:spPr>
        <p:txBody>
          <a:bodyPr>
            <a:normAutofit/>
          </a:bodyPr>
          <a:lstStyle/>
          <a:p>
            <a:r>
              <a:rPr lang="en-US" sz="6000" dirty="0">
                <a:solidFill>
                  <a:schemeClr val="bg1"/>
                </a:solidFill>
              </a:rPr>
              <a:t>Lecture 9 </a:t>
            </a:r>
            <a:br>
              <a:rPr lang="en-US" dirty="0"/>
            </a:br>
            <a:r>
              <a:rPr lang="en-US" dirty="0"/>
              <a:t>Finance </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889354"/>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64980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3421-1980-76BF-B9C3-756B5A29A841}"/>
              </a:ext>
            </a:extLst>
          </p:cNvPr>
          <p:cNvSpPr>
            <a:spLocks noGrp="1"/>
          </p:cNvSpPr>
          <p:nvPr>
            <p:ph type="title"/>
          </p:nvPr>
        </p:nvSpPr>
        <p:spPr/>
        <p:txBody>
          <a:bodyPr/>
          <a:lstStyle/>
          <a:p>
            <a:r>
              <a:rPr lang="en-GB" dirty="0"/>
              <a:t>Key financing structures</a:t>
            </a:r>
          </a:p>
        </p:txBody>
      </p:sp>
      <p:pic>
        <p:nvPicPr>
          <p:cNvPr id="7" name="Picture 6">
            <a:extLst>
              <a:ext uri="{FF2B5EF4-FFF2-40B4-BE49-F238E27FC236}">
                <a16:creationId xmlns:a16="http://schemas.microsoft.com/office/drawing/2014/main" id="{A33A2B4A-5D33-B97C-9D8B-0A35D5FB5AB5}"/>
              </a:ext>
            </a:extLst>
          </p:cNvPr>
          <p:cNvPicPr>
            <a:picLocks noChangeAspect="1"/>
          </p:cNvPicPr>
          <p:nvPr/>
        </p:nvPicPr>
        <p:blipFill rotWithShape="1">
          <a:blip r:embed="rId3"/>
          <a:srcRect l="6562" t="-1" r="4607" b="-17612"/>
          <a:stretch/>
        </p:blipFill>
        <p:spPr>
          <a:xfrm>
            <a:off x="7788542" y="1412954"/>
            <a:ext cx="4238513" cy="3752381"/>
          </a:xfrm>
          <a:prstGeom prst="rect">
            <a:avLst/>
          </a:prstGeom>
        </p:spPr>
      </p:pic>
      <p:pic>
        <p:nvPicPr>
          <p:cNvPr id="9" name="Picture 8">
            <a:extLst>
              <a:ext uri="{FF2B5EF4-FFF2-40B4-BE49-F238E27FC236}">
                <a16:creationId xmlns:a16="http://schemas.microsoft.com/office/drawing/2014/main" id="{55EF7221-6E2B-F23C-C85C-003386F30CBE}"/>
              </a:ext>
            </a:extLst>
          </p:cNvPr>
          <p:cNvPicPr>
            <a:picLocks noChangeAspect="1"/>
          </p:cNvPicPr>
          <p:nvPr/>
        </p:nvPicPr>
        <p:blipFill rotWithShape="1">
          <a:blip r:embed="rId4"/>
          <a:srcRect l="795" r="3800"/>
          <a:stretch/>
        </p:blipFill>
        <p:spPr>
          <a:xfrm>
            <a:off x="3974956" y="1412953"/>
            <a:ext cx="3698049" cy="3752381"/>
          </a:xfrm>
          <a:prstGeom prst="rect">
            <a:avLst/>
          </a:prstGeom>
          <a:ln>
            <a:solidFill>
              <a:schemeClr val="bg2">
                <a:lumMod val="50000"/>
                <a:lumOff val="50000"/>
              </a:schemeClr>
            </a:solidFill>
          </a:ln>
        </p:spPr>
      </p:pic>
      <p:pic>
        <p:nvPicPr>
          <p:cNvPr id="11" name="Picture 10">
            <a:extLst>
              <a:ext uri="{FF2B5EF4-FFF2-40B4-BE49-F238E27FC236}">
                <a16:creationId xmlns:a16="http://schemas.microsoft.com/office/drawing/2014/main" id="{87774BA5-99BC-5114-E672-44EF755AED03}"/>
              </a:ext>
            </a:extLst>
          </p:cNvPr>
          <p:cNvPicPr>
            <a:picLocks noChangeAspect="1"/>
          </p:cNvPicPr>
          <p:nvPr/>
        </p:nvPicPr>
        <p:blipFill rotWithShape="1">
          <a:blip r:embed="rId5"/>
          <a:srcRect l="4330" r="5786"/>
          <a:stretch/>
        </p:blipFill>
        <p:spPr>
          <a:xfrm>
            <a:off x="161370" y="1412953"/>
            <a:ext cx="3698049" cy="5219048"/>
          </a:xfrm>
          <a:prstGeom prst="rect">
            <a:avLst/>
          </a:prstGeom>
          <a:ln>
            <a:solidFill>
              <a:schemeClr val="bg2">
                <a:lumMod val="50000"/>
                <a:lumOff val="50000"/>
              </a:schemeClr>
            </a:solidFill>
          </a:ln>
        </p:spPr>
      </p:pic>
      <p:sp>
        <p:nvSpPr>
          <p:cNvPr id="12" name="TextBox 11">
            <a:extLst>
              <a:ext uri="{FF2B5EF4-FFF2-40B4-BE49-F238E27FC236}">
                <a16:creationId xmlns:a16="http://schemas.microsoft.com/office/drawing/2014/main" id="{9DE8CF90-331A-247E-38CB-8C7E4849BBBC}"/>
              </a:ext>
            </a:extLst>
          </p:cNvPr>
          <p:cNvSpPr txBox="1"/>
          <p:nvPr/>
        </p:nvSpPr>
        <p:spPr>
          <a:xfrm>
            <a:off x="7164593" y="6381504"/>
            <a:ext cx="3499741" cy="276999"/>
          </a:xfrm>
          <a:prstGeom prst="rect">
            <a:avLst/>
          </a:prstGeom>
          <a:noFill/>
        </p:spPr>
        <p:txBody>
          <a:bodyPr wrap="none" rtlCol="0">
            <a:spAutoFit/>
          </a:bodyPr>
          <a:lstStyle/>
          <a:p>
            <a:r>
              <a:rPr lang="en-GB" sz="1200" i="0" dirty="0">
                <a:solidFill>
                  <a:srgbClr val="1B1B1B"/>
                </a:solidFill>
                <a:effectLst/>
                <a:latin typeface="Merriweather Web"/>
              </a:rPr>
              <a:t>Source: CLDP Understanding Power Project Financing</a:t>
            </a:r>
            <a:endParaRPr lang="en-GB" sz="1200" dirty="0"/>
          </a:p>
        </p:txBody>
      </p:sp>
    </p:spTree>
    <p:extLst>
      <p:ext uri="{BB962C8B-B14F-4D97-AF65-F5344CB8AC3E}">
        <p14:creationId xmlns:p14="http://schemas.microsoft.com/office/powerpoint/2010/main" val="3846116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93DF-1E9A-A587-B094-4BB2F4C42F82}"/>
              </a:ext>
            </a:extLst>
          </p:cNvPr>
          <p:cNvSpPr>
            <a:spLocks noGrp="1"/>
          </p:cNvSpPr>
          <p:nvPr>
            <p:ph type="title"/>
          </p:nvPr>
        </p:nvSpPr>
        <p:spPr>
          <a:xfrm>
            <a:off x="597878" y="128652"/>
            <a:ext cx="8417168" cy="886397"/>
          </a:xfrm>
        </p:spPr>
        <p:txBody>
          <a:bodyPr/>
          <a:lstStyle/>
          <a:p>
            <a:r>
              <a:rPr lang="en-GB" dirty="0"/>
              <a:t>Pros and cons of public and private financing structures</a:t>
            </a:r>
          </a:p>
        </p:txBody>
      </p:sp>
      <p:graphicFrame>
        <p:nvGraphicFramePr>
          <p:cNvPr id="4" name="Table 4">
            <a:extLst>
              <a:ext uri="{FF2B5EF4-FFF2-40B4-BE49-F238E27FC236}">
                <a16:creationId xmlns:a16="http://schemas.microsoft.com/office/drawing/2014/main" id="{8A2F8A80-C2A6-4BFD-F343-92B7898C649B}"/>
              </a:ext>
            </a:extLst>
          </p:cNvPr>
          <p:cNvGraphicFramePr>
            <a:graphicFrameLocks noGrp="1"/>
          </p:cNvGraphicFramePr>
          <p:nvPr>
            <p:extLst>
              <p:ext uri="{D42A27DB-BD31-4B8C-83A1-F6EECF244321}">
                <p14:modId xmlns:p14="http://schemas.microsoft.com/office/powerpoint/2010/main" val="2754030884"/>
              </p:ext>
            </p:extLst>
          </p:nvPr>
        </p:nvGraphicFramePr>
        <p:xfrm>
          <a:off x="691661" y="2089064"/>
          <a:ext cx="10808677" cy="3205480"/>
        </p:xfrm>
        <a:graphic>
          <a:graphicData uri="http://schemas.openxmlformats.org/drawingml/2006/table">
            <a:tbl>
              <a:tblPr firstRow="1" bandRow="1">
                <a:tableStyleId>{5C22544A-7EE6-4342-B048-85BDC9FD1C3A}</a:tableStyleId>
              </a:tblPr>
              <a:tblGrid>
                <a:gridCol w="2262553">
                  <a:extLst>
                    <a:ext uri="{9D8B030D-6E8A-4147-A177-3AD203B41FA5}">
                      <a16:colId xmlns:a16="http://schemas.microsoft.com/office/drawing/2014/main" val="2166661479"/>
                    </a:ext>
                  </a:extLst>
                </a:gridCol>
                <a:gridCol w="4443047">
                  <a:extLst>
                    <a:ext uri="{9D8B030D-6E8A-4147-A177-3AD203B41FA5}">
                      <a16:colId xmlns:a16="http://schemas.microsoft.com/office/drawing/2014/main" val="2202854311"/>
                    </a:ext>
                  </a:extLst>
                </a:gridCol>
                <a:gridCol w="4103077">
                  <a:extLst>
                    <a:ext uri="{9D8B030D-6E8A-4147-A177-3AD203B41FA5}">
                      <a16:colId xmlns:a16="http://schemas.microsoft.com/office/drawing/2014/main" val="2844448044"/>
                    </a:ext>
                  </a:extLst>
                </a:gridCol>
              </a:tblGrid>
              <a:tr h="370840">
                <a:tc>
                  <a:txBody>
                    <a:bodyPr/>
                    <a:lstStyle/>
                    <a:p>
                      <a:r>
                        <a:rPr lang="en-GB" dirty="0"/>
                        <a:t>Structure</a:t>
                      </a:r>
                    </a:p>
                  </a:txBody>
                  <a:tcPr/>
                </a:tc>
                <a:tc>
                  <a:txBody>
                    <a:bodyPr/>
                    <a:lstStyle/>
                    <a:p>
                      <a:r>
                        <a:rPr lang="en-GB" dirty="0"/>
                        <a:t>Strengths</a:t>
                      </a:r>
                    </a:p>
                  </a:txBody>
                  <a:tcPr/>
                </a:tc>
                <a:tc>
                  <a:txBody>
                    <a:bodyPr/>
                    <a:lstStyle/>
                    <a:p>
                      <a:r>
                        <a:rPr lang="en-GB" dirty="0"/>
                        <a:t>Weaknesses</a:t>
                      </a:r>
                    </a:p>
                  </a:txBody>
                  <a:tcPr/>
                </a:tc>
                <a:extLst>
                  <a:ext uri="{0D108BD9-81ED-4DB2-BD59-A6C34878D82A}">
                    <a16:rowId xmlns:a16="http://schemas.microsoft.com/office/drawing/2014/main" val="556487730"/>
                  </a:ext>
                </a:extLst>
              </a:tr>
              <a:tr h="370840">
                <a:tc>
                  <a:txBody>
                    <a:bodyPr/>
                    <a:lstStyle/>
                    <a:p>
                      <a:r>
                        <a:rPr lang="en-GB" dirty="0"/>
                        <a:t>Host Government finance</a:t>
                      </a:r>
                    </a:p>
                  </a:txBody>
                  <a:tcPr/>
                </a:tc>
                <a:tc>
                  <a:txBody>
                    <a:bodyPr/>
                    <a:lstStyle/>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Lower financing costs, particularly if concessional financing is available or if the host country is able to raise funds by issuing bonds on interna</a:t>
                      </a:r>
                      <a:r>
                        <a:rPr lang="pt-BR" sz="1400" b="0" i="0" u="none" strike="noStrike" cap="none" baseline="0" dirty="0">
                          <a:solidFill>
                            <a:schemeClr val="dk1"/>
                          </a:solidFill>
                          <a:latin typeface="+mn-lt"/>
                          <a:ea typeface="+mn-ea"/>
                          <a:cs typeface="+mn-cs"/>
                          <a:sym typeface="Arial"/>
                        </a:rPr>
                        <a:t>tional capital markets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Fewer coordination challenges</a:t>
                      </a:r>
                      <a:endParaRPr lang="en-GB" dirty="0"/>
                    </a:p>
                  </a:txBody>
                  <a:tcPr/>
                </a:tc>
                <a:tc>
                  <a:txBody>
                    <a:bodyPr/>
                    <a:lstStyle/>
                    <a:p>
                      <a:pPr marL="285750" indent="-285750">
                        <a:buFont typeface="Arial" panose="020B0604020202020204" pitchFamily="34" charset="0"/>
                        <a:buChar char="•"/>
                      </a:pPr>
                      <a:r>
                        <a:rPr lang="en-GB" dirty="0"/>
                        <a:t>Opportunity cost of capital</a:t>
                      </a:r>
                    </a:p>
                    <a:p>
                      <a:pPr marL="285750" indent="-285750">
                        <a:buFont typeface="Arial" panose="020B0604020202020204" pitchFamily="34" charset="0"/>
                        <a:buChar char="•"/>
                      </a:pPr>
                      <a:r>
                        <a:rPr lang="en-GB" dirty="0"/>
                        <a:t>Significant cash required from government which may be constrained by sovereign debt limits</a:t>
                      </a:r>
                    </a:p>
                  </a:txBody>
                  <a:tcPr/>
                </a:tc>
                <a:extLst>
                  <a:ext uri="{0D108BD9-81ED-4DB2-BD59-A6C34878D82A}">
                    <a16:rowId xmlns:a16="http://schemas.microsoft.com/office/drawing/2014/main" val="2886229250"/>
                  </a:ext>
                </a:extLst>
              </a:tr>
              <a:tr h="370840">
                <a:tc>
                  <a:txBody>
                    <a:bodyPr/>
                    <a:lstStyle/>
                    <a:p>
                      <a:r>
                        <a:rPr lang="en-GB" dirty="0"/>
                        <a:t>Developer finance</a:t>
                      </a:r>
                    </a:p>
                  </a:txBody>
                  <a:tcPr/>
                </a:tc>
                <a:tc>
                  <a:txBody>
                    <a:bodyPr/>
                    <a:lstStyle/>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Fewer coordination challenges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No cash required from government</a:t>
                      </a:r>
                      <a:endParaRPr lang="en-GB" dirty="0"/>
                    </a:p>
                  </a:txBody>
                  <a:tcPr/>
                </a:tc>
                <a:tc>
                  <a:txBody>
                    <a:bodyPr/>
                    <a:lstStyle/>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Limited number of developers with appetite for this structure</a:t>
                      </a:r>
                      <a:endParaRPr lang="en-GB" dirty="0"/>
                    </a:p>
                  </a:txBody>
                  <a:tcPr/>
                </a:tc>
                <a:extLst>
                  <a:ext uri="{0D108BD9-81ED-4DB2-BD59-A6C34878D82A}">
                    <a16:rowId xmlns:a16="http://schemas.microsoft.com/office/drawing/2014/main" val="3726983929"/>
                  </a:ext>
                </a:extLst>
              </a:tr>
              <a:tr h="370840">
                <a:tc>
                  <a:txBody>
                    <a:bodyPr/>
                    <a:lstStyle/>
                    <a:p>
                      <a:r>
                        <a:rPr lang="en-GB" dirty="0"/>
                        <a:t>Project finance</a:t>
                      </a:r>
                    </a:p>
                  </a:txBody>
                  <a:tcPr/>
                </a:tc>
                <a:tc>
                  <a:txBody>
                    <a:bodyPr/>
                    <a:lstStyle/>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No cash required from Government</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Project risk efficiently and equitably allocated to parties willing and able to bear the risks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Thorough due diligence and performance guarantees required by project company</a:t>
                      </a:r>
                      <a:endParaRPr lang="en-GB" dirty="0"/>
                    </a:p>
                  </a:txBody>
                  <a:tcPr/>
                </a:tc>
                <a:tc>
                  <a:txBody>
                    <a:bodyPr/>
                    <a:lstStyle/>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Complex coordination challenges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Projects take more time to reach operations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Higher up-front costs</a:t>
                      </a:r>
                      <a:endParaRPr lang="en-GB" dirty="0"/>
                    </a:p>
                  </a:txBody>
                  <a:tcPr/>
                </a:tc>
                <a:extLst>
                  <a:ext uri="{0D108BD9-81ED-4DB2-BD59-A6C34878D82A}">
                    <a16:rowId xmlns:a16="http://schemas.microsoft.com/office/drawing/2014/main" val="605250984"/>
                  </a:ext>
                </a:extLst>
              </a:tr>
            </a:tbl>
          </a:graphicData>
        </a:graphic>
      </p:graphicFrame>
      <p:sp>
        <p:nvSpPr>
          <p:cNvPr id="5" name="TextBox 4">
            <a:extLst>
              <a:ext uri="{FF2B5EF4-FFF2-40B4-BE49-F238E27FC236}">
                <a16:creationId xmlns:a16="http://schemas.microsoft.com/office/drawing/2014/main" id="{8CE9F882-CF3D-1DBE-BE2E-9A49B0DF4B22}"/>
              </a:ext>
            </a:extLst>
          </p:cNvPr>
          <p:cNvSpPr txBox="1"/>
          <p:nvPr/>
        </p:nvSpPr>
        <p:spPr>
          <a:xfrm>
            <a:off x="7164593" y="6381504"/>
            <a:ext cx="3499741" cy="276999"/>
          </a:xfrm>
          <a:prstGeom prst="rect">
            <a:avLst/>
          </a:prstGeom>
          <a:noFill/>
        </p:spPr>
        <p:txBody>
          <a:bodyPr wrap="none" rtlCol="0">
            <a:spAutoFit/>
          </a:bodyPr>
          <a:lstStyle/>
          <a:p>
            <a:r>
              <a:rPr lang="en-GB" sz="1200" i="0" dirty="0">
                <a:solidFill>
                  <a:srgbClr val="1B1B1B"/>
                </a:solidFill>
                <a:effectLst/>
                <a:latin typeface="Merriweather Web"/>
              </a:rPr>
              <a:t>Source: CLDP Understanding Power Project Financing</a:t>
            </a:r>
            <a:endParaRPr lang="en-GB" sz="1200" dirty="0"/>
          </a:p>
        </p:txBody>
      </p:sp>
    </p:spTree>
    <p:extLst>
      <p:ext uri="{BB962C8B-B14F-4D97-AF65-F5344CB8AC3E}">
        <p14:creationId xmlns:p14="http://schemas.microsoft.com/office/powerpoint/2010/main" val="769441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6E71-93B5-90CB-8850-56FBFD41F0FB}"/>
              </a:ext>
            </a:extLst>
          </p:cNvPr>
          <p:cNvSpPr>
            <a:spLocks noGrp="1"/>
          </p:cNvSpPr>
          <p:nvPr>
            <p:ph type="title"/>
          </p:nvPr>
        </p:nvSpPr>
        <p:spPr/>
        <p:txBody>
          <a:bodyPr/>
          <a:lstStyle/>
          <a:p>
            <a:r>
              <a:rPr lang="en-GB" dirty="0"/>
              <a:t>Power Purchase Agreements	</a:t>
            </a:r>
          </a:p>
        </p:txBody>
      </p:sp>
      <p:sp>
        <p:nvSpPr>
          <p:cNvPr id="3" name="Text Placeholder 2">
            <a:extLst>
              <a:ext uri="{FF2B5EF4-FFF2-40B4-BE49-F238E27FC236}">
                <a16:creationId xmlns:a16="http://schemas.microsoft.com/office/drawing/2014/main" id="{9E1C9153-BBB9-7BA8-077E-2B54166A4193}"/>
              </a:ext>
            </a:extLst>
          </p:cNvPr>
          <p:cNvSpPr>
            <a:spLocks noGrp="1"/>
          </p:cNvSpPr>
          <p:nvPr>
            <p:ph type="body" idx="1"/>
          </p:nvPr>
        </p:nvSpPr>
        <p:spPr/>
        <p:txBody>
          <a:bodyPr>
            <a:normAutofit/>
          </a:bodyPr>
          <a:lstStyle/>
          <a:p>
            <a:r>
              <a:rPr lang="en-GB" dirty="0"/>
              <a:t>A power purchase agreement is a contract between the project company (the seller) and the ‘</a:t>
            </a:r>
            <a:r>
              <a:rPr lang="en-GB" dirty="0" err="1"/>
              <a:t>offtaker</a:t>
            </a:r>
            <a:r>
              <a:rPr lang="en-GB" dirty="0"/>
              <a:t>’ (the organisation that buys the electricity). </a:t>
            </a:r>
          </a:p>
          <a:p>
            <a:r>
              <a:rPr lang="en-GB" dirty="0"/>
              <a:t>In many emerging markets, the </a:t>
            </a:r>
            <a:r>
              <a:rPr lang="en-GB" dirty="0" err="1"/>
              <a:t>offtaker</a:t>
            </a:r>
            <a:r>
              <a:rPr lang="en-GB" dirty="0"/>
              <a:t> is often the government owned utility, but it may be a private organisation that is buying electricity for it’s own consumption where this is allowed within the regulations.</a:t>
            </a:r>
          </a:p>
          <a:p>
            <a:r>
              <a:rPr lang="en-GB" dirty="0"/>
              <a:t>The bankability of a PPA will depend on various factors:</a:t>
            </a:r>
          </a:p>
          <a:p>
            <a:pPr lvl="1"/>
            <a:r>
              <a:rPr lang="en-GB" dirty="0"/>
              <a:t>Term (duration) of the PPA – is it well matched to the financing structure</a:t>
            </a:r>
          </a:p>
          <a:p>
            <a:pPr lvl="1"/>
            <a:r>
              <a:rPr lang="en-GB" dirty="0"/>
              <a:t>Reliability of the tariff - is it subject to regulatory or tax changes</a:t>
            </a:r>
          </a:p>
          <a:p>
            <a:pPr lvl="1"/>
            <a:r>
              <a:rPr lang="en-GB" dirty="0" err="1"/>
              <a:t>Offtaker</a:t>
            </a:r>
            <a:r>
              <a:rPr lang="en-GB" dirty="0"/>
              <a:t> creditworthiness - can the buyer honour the payment terms of the contract?</a:t>
            </a:r>
          </a:p>
          <a:p>
            <a:pPr lvl="1"/>
            <a:r>
              <a:rPr lang="en-GB" dirty="0"/>
              <a:t>Sponsor quality - how financially robust are the owners / equity providers?</a:t>
            </a:r>
          </a:p>
          <a:p>
            <a:pPr lvl="1"/>
            <a:r>
              <a:rPr lang="en-GB" dirty="0"/>
              <a:t>Currency / exchange rate risks – are the payments in the same currency as the loans?</a:t>
            </a:r>
          </a:p>
          <a:p>
            <a:pPr lvl="1"/>
            <a:r>
              <a:rPr lang="en-GB" dirty="0"/>
              <a:t>Termination arrangements and rights in the event of payment defaults</a:t>
            </a:r>
          </a:p>
          <a:p>
            <a:pPr lvl="1"/>
            <a:endParaRPr lang="en-GB" dirty="0"/>
          </a:p>
          <a:p>
            <a:pPr lvl="1"/>
            <a:endParaRPr lang="en-GB" dirty="0"/>
          </a:p>
          <a:p>
            <a:pPr lvl="1"/>
            <a:endParaRPr lang="en-GB" dirty="0"/>
          </a:p>
        </p:txBody>
      </p:sp>
      <p:sp>
        <p:nvSpPr>
          <p:cNvPr id="4" name="TextBox 3">
            <a:extLst>
              <a:ext uri="{FF2B5EF4-FFF2-40B4-BE49-F238E27FC236}">
                <a16:creationId xmlns:a16="http://schemas.microsoft.com/office/drawing/2014/main" id="{FC9A7161-4686-4D6C-DF6E-1BF8DAC22A05}"/>
              </a:ext>
            </a:extLst>
          </p:cNvPr>
          <p:cNvSpPr txBox="1"/>
          <p:nvPr/>
        </p:nvSpPr>
        <p:spPr>
          <a:xfrm>
            <a:off x="763793" y="6347012"/>
            <a:ext cx="8451866" cy="369332"/>
          </a:xfrm>
          <a:prstGeom prst="rect">
            <a:avLst/>
          </a:prstGeom>
          <a:noFill/>
        </p:spPr>
        <p:txBody>
          <a:bodyPr wrap="none" rtlCol="0">
            <a:spAutoFit/>
          </a:bodyPr>
          <a:lstStyle/>
          <a:p>
            <a:r>
              <a:rPr lang="en-GB" dirty="0"/>
              <a:t>https://cldp.doc.gov/sites/default/files/PPA%20Second%20Edition%20Update.pdf</a:t>
            </a:r>
          </a:p>
        </p:txBody>
      </p:sp>
    </p:spTree>
    <p:extLst>
      <p:ext uri="{BB962C8B-B14F-4D97-AF65-F5344CB8AC3E}">
        <p14:creationId xmlns:p14="http://schemas.microsoft.com/office/powerpoint/2010/main" val="316902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1</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Sources of Finance</a:t>
            </a:r>
          </a:p>
        </p:txBody>
      </p:sp>
    </p:spTree>
    <p:extLst>
      <p:ext uri="{BB962C8B-B14F-4D97-AF65-F5344CB8AC3E}">
        <p14:creationId xmlns:p14="http://schemas.microsoft.com/office/powerpoint/2010/main" val="2776533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4057-9D5A-CC37-45C4-5271C75E23D9}"/>
              </a:ext>
            </a:extLst>
          </p:cNvPr>
          <p:cNvSpPr>
            <a:spLocks noGrp="1"/>
          </p:cNvSpPr>
          <p:nvPr>
            <p:ph type="title"/>
          </p:nvPr>
        </p:nvSpPr>
        <p:spPr>
          <a:xfrm>
            <a:off x="650914" y="43032"/>
            <a:ext cx="8407025" cy="886397"/>
          </a:xfrm>
        </p:spPr>
        <p:txBody>
          <a:bodyPr/>
          <a:lstStyle/>
          <a:p>
            <a:r>
              <a:rPr lang="en-GB" dirty="0"/>
              <a:t>Sources of capital:</a:t>
            </a:r>
            <a:br>
              <a:rPr lang="en-GB" dirty="0"/>
            </a:br>
            <a:r>
              <a:rPr lang="en-GB" dirty="0"/>
              <a:t>1. Commercial debt</a:t>
            </a:r>
          </a:p>
        </p:txBody>
      </p:sp>
      <p:graphicFrame>
        <p:nvGraphicFramePr>
          <p:cNvPr id="4" name="Table 4">
            <a:extLst>
              <a:ext uri="{FF2B5EF4-FFF2-40B4-BE49-F238E27FC236}">
                <a16:creationId xmlns:a16="http://schemas.microsoft.com/office/drawing/2014/main" id="{93CEA97A-228D-D461-8E21-2A334CF981EB}"/>
              </a:ext>
            </a:extLst>
          </p:cNvPr>
          <p:cNvGraphicFramePr>
            <a:graphicFrameLocks noGrp="1"/>
          </p:cNvGraphicFramePr>
          <p:nvPr/>
        </p:nvGraphicFramePr>
        <p:xfrm>
          <a:off x="741082" y="1687855"/>
          <a:ext cx="10963239" cy="3815080"/>
        </p:xfrm>
        <a:graphic>
          <a:graphicData uri="http://schemas.openxmlformats.org/drawingml/2006/table">
            <a:tbl>
              <a:tblPr firstRow="1" bandRow="1">
                <a:tableStyleId>{5C22544A-7EE6-4342-B048-85BDC9FD1C3A}</a:tableStyleId>
              </a:tblPr>
              <a:tblGrid>
                <a:gridCol w="1388932">
                  <a:extLst>
                    <a:ext uri="{9D8B030D-6E8A-4147-A177-3AD203B41FA5}">
                      <a16:colId xmlns:a16="http://schemas.microsoft.com/office/drawing/2014/main" val="263442817"/>
                    </a:ext>
                  </a:extLst>
                </a:gridCol>
                <a:gridCol w="2818504">
                  <a:extLst>
                    <a:ext uri="{9D8B030D-6E8A-4147-A177-3AD203B41FA5}">
                      <a16:colId xmlns:a16="http://schemas.microsoft.com/office/drawing/2014/main" val="4057822824"/>
                    </a:ext>
                  </a:extLst>
                </a:gridCol>
                <a:gridCol w="6755803">
                  <a:extLst>
                    <a:ext uri="{9D8B030D-6E8A-4147-A177-3AD203B41FA5}">
                      <a16:colId xmlns:a16="http://schemas.microsoft.com/office/drawing/2014/main" val="2596638811"/>
                    </a:ext>
                  </a:extLst>
                </a:gridCol>
              </a:tblGrid>
              <a:tr h="370840">
                <a:tc>
                  <a:txBody>
                    <a:bodyPr/>
                    <a:lstStyle/>
                    <a:p>
                      <a:r>
                        <a:rPr lang="en-GB" dirty="0"/>
                        <a:t>Institution</a:t>
                      </a:r>
                    </a:p>
                  </a:txBody>
                  <a:tcPr/>
                </a:tc>
                <a:tc>
                  <a:txBody>
                    <a:bodyPr/>
                    <a:lstStyle/>
                    <a:p>
                      <a:r>
                        <a:rPr lang="en-GB" dirty="0"/>
                        <a:t>Type of finance provided</a:t>
                      </a:r>
                    </a:p>
                  </a:txBody>
                  <a:tcPr/>
                </a:tc>
                <a:tc>
                  <a:txBody>
                    <a:bodyPr/>
                    <a:lstStyle/>
                    <a:p>
                      <a:r>
                        <a:rPr lang="en-GB" dirty="0"/>
                        <a:t>Application</a:t>
                      </a:r>
                    </a:p>
                  </a:txBody>
                  <a:tcPr/>
                </a:tc>
                <a:extLst>
                  <a:ext uri="{0D108BD9-81ED-4DB2-BD59-A6C34878D82A}">
                    <a16:rowId xmlns:a16="http://schemas.microsoft.com/office/drawing/2014/main" val="2581459377"/>
                  </a:ext>
                </a:extLst>
              </a:tr>
              <a:tr h="370840">
                <a:tc>
                  <a:txBody>
                    <a:bodyPr/>
                    <a:lstStyle/>
                    <a:p>
                      <a:r>
                        <a:rPr lang="en-GB" dirty="0"/>
                        <a:t>Commercial banks</a:t>
                      </a:r>
                    </a:p>
                  </a:txBody>
                  <a:tcPr/>
                </a:tc>
                <a:tc>
                  <a:txBody>
                    <a:bodyPr/>
                    <a:lstStyle/>
                    <a:p>
                      <a:r>
                        <a:rPr lang="en-GB" dirty="0"/>
                        <a:t>Corporate debt </a:t>
                      </a:r>
                    </a:p>
                  </a:txBody>
                  <a:tcPr/>
                </a:tc>
                <a:tc>
                  <a:txBody>
                    <a:bodyPr/>
                    <a:lstStyle/>
                    <a:p>
                      <a:r>
                        <a:rPr lang="en-GB" sz="1400" b="0" i="0" u="none" strike="noStrike" cap="none" baseline="0" dirty="0">
                          <a:solidFill>
                            <a:schemeClr val="dk1"/>
                          </a:solidFill>
                          <a:latin typeface="+mn-lt"/>
                          <a:ea typeface="+mn-ea"/>
                          <a:cs typeface="+mn-cs"/>
                          <a:sym typeface="Arial"/>
                        </a:rPr>
                        <a:t>This includes a range of applications such as: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Short-term ‘working capital facility’ loans,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Senior debt (loans) for longer-term investments.</a:t>
                      </a:r>
                      <a:endParaRPr lang="en-GB" dirty="0"/>
                    </a:p>
                  </a:txBody>
                  <a:tcPr/>
                </a:tc>
                <a:extLst>
                  <a:ext uri="{0D108BD9-81ED-4DB2-BD59-A6C34878D82A}">
                    <a16:rowId xmlns:a16="http://schemas.microsoft.com/office/drawing/2014/main" val="1262703787"/>
                  </a:ext>
                </a:extLst>
              </a:tr>
              <a:tr h="370840">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Project debt finance or non-recourse/limited-recourse finance</a:t>
                      </a:r>
                    </a:p>
                    <a:p>
                      <a:endParaRPr lang="en-GB" dirty="0"/>
                    </a:p>
                  </a:txBody>
                  <a:tcPr/>
                </a:tc>
                <a:tc>
                  <a:txBody>
                    <a:bodyPr/>
                    <a:lstStyle/>
                    <a:p>
                      <a:r>
                        <a:rPr lang="en-GB" sz="1400" b="0" i="0" u="none" strike="noStrike" cap="none" baseline="0" dirty="0">
                          <a:solidFill>
                            <a:schemeClr val="dk1"/>
                          </a:solidFill>
                          <a:latin typeface="+mn-lt"/>
                          <a:ea typeface="+mn-ea"/>
                          <a:cs typeface="+mn-cs"/>
                          <a:sym typeface="Arial"/>
                        </a:rPr>
                        <a:t>Debt is borrowed for a specific project, legally established as a</a:t>
                      </a:r>
                    </a:p>
                    <a:p>
                      <a:r>
                        <a:rPr lang="en-GB" sz="1400" b="0" i="0" u="none" strike="noStrike" cap="none" baseline="0" dirty="0">
                          <a:solidFill>
                            <a:schemeClr val="dk1"/>
                          </a:solidFill>
                          <a:latin typeface="+mn-lt"/>
                          <a:ea typeface="+mn-ea"/>
                          <a:cs typeface="+mn-cs"/>
                          <a:sym typeface="Arial"/>
                        </a:rPr>
                        <a:t>standalone entity</a:t>
                      </a:r>
                      <a:endParaRPr lang="en-GB" dirty="0"/>
                    </a:p>
                  </a:txBody>
                  <a:tcPr/>
                </a:tc>
                <a:extLst>
                  <a:ext uri="{0D108BD9-81ED-4DB2-BD59-A6C34878D82A}">
                    <a16:rowId xmlns:a16="http://schemas.microsoft.com/office/drawing/2014/main" val="3062780496"/>
                  </a:ext>
                </a:extLst>
              </a:tr>
              <a:tr h="370840">
                <a:tc>
                  <a:txBody>
                    <a:bodyPr/>
                    <a:lstStyle/>
                    <a:p>
                      <a:endParaRPr lang="en-GB" dirty="0"/>
                    </a:p>
                  </a:txBody>
                  <a:tcPr/>
                </a:tc>
                <a:tc>
                  <a:txBody>
                    <a:bodyPr/>
                    <a:lstStyle/>
                    <a:p>
                      <a:r>
                        <a:rPr lang="en-GB" dirty="0"/>
                        <a:t>Mezzanine debt finance</a:t>
                      </a:r>
                    </a:p>
                  </a:txBody>
                  <a:tcPr/>
                </a:tc>
                <a:tc>
                  <a:txBody>
                    <a:bodyPr/>
                    <a:lstStyle/>
                    <a:p>
                      <a:r>
                        <a:rPr lang="en-GB" dirty="0"/>
                        <a:t>Sits between senior debt and equity in the order of repayment if the project suffers financial distress. It takes intermediate levels of risk and finance costs lie in between the costs of debt and equity.</a:t>
                      </a:r>
                    </a:p>
                  </a:txBody>
                  <a:tcPr/>
                </a:tc>
                <a:extLst>
                  <a:ext uri="{0D108BD9-81ED-4DB2-BD59-A6C34878D82A}">
                    <a16:rowId xmlns:a16="http://schemas.microsoft.com/office/drawing/2014/main" val="4261980019"/>
                  </a:ext>
                </a:extLst>
              </a:tr>
              <a:tr h="370840">
                <a:tc>
                  <a:txBody>
                    <a:bodyPr/>
                    <a:lstStyle/>
                    <a:p>
                      <a:endParaRPr lang="en-GB"/>
                    </a:p>
                  </a:txBody>
                  <a:tcPr/>
                </a:tc>
                <a:tc>
                  <a:txBody>
                    <a:bodyPr/>
                    <a:lstStyle/>
                    <a:p>
                      <a:r>
                        <a:rPr lang="en-GB" dirty="0"/>
                        <a:t>Refinancing debt</a:t>
                      </a:r>
                    </a:p>
                  </a:txBody>
                  <a:tcPr/>
                </a:tc>
                <a:tc>
                  <a:txBody>
                    <a:bodyPr/>
                    <a:lstStyle/>
                    <a:p>
                      <a:r>
                        <a:rPr lang="en-GB" dirty="0"/>
                        <a:t>Debt is refinanced when the term of the original loans finishes, or when the risk profile of the project changes, making it attractive to new types of lender</a:t>
                      </a:r>
                    </a:p>
                  </a:txBody>
                  <a:tcPr/>
                </a:tc>
                <a:extLst>
                  <a:ext uri="{0D108BD9-81ED-4DB2-BD59-A6C34878D82A}">
                    <a16:rowId xmlns:a16="http://schemas.microsoft.com/office/drawing/2014/main" val="2403690151"/>
                  </a:ext>
                </a:extLst>
              </a:tr>
              <a:tr h="370840">
                <a:tc>
                  <a:txBody>
                    <a:bodyPr/>
                    <a:lstStyle/>
                    <a:p>
                      <a:endParaRPr lang="en-GB"/>
                    </a:p>
                  </a:txBody>
                  <a:tcPr/>
                </a:tc>
                <a:tc>
                  <a:txBody>
                    <a:bodyPr/>
                    <a:lstStyle/>
                    <a:p>
                      <a:r>
                        <a:rPr lang="en-GB" dirty="0"/>
                        <a:t>Investment banking</a:t>
                      </a:r>
                    </a:p>
                  </a:txBody>
                  <a:tcPr/>
                </a:tc>
                <a:tc>
                  <a:txBody>
                    <a:bodyPr/>
                    <a:lstStyle/>
                    <a:p>
                      <a:r>
                        <a:rPr lang="en-GB" dirty="0"/>
                        <a:t>Brokering and underwriting the initial sale of major assets such as projects or companies to raise debt (in the form of bonds) or equity (in the form of shares) from the wider financial markets</a:t>
                      </a:r>
                    </a:p>
                  </a:txBody>
                  <a:tcPr/>
                </a:tc>
                <a:extLst>
                  <a:ext uri="{0D108BD9-81ED-4DB2-BD59-A6C34878D82A}">
                    <a16:rowId xmlns:a16="http://schemas.microsoft.com/office/drawing/2014/main" val="2924989300"/>
                  </a:ext>
                </a:extLst>
              </a:tr>
            </a:tbl>
          </a:graphicData>
        </a:graphic>
      </p:graphicFrame>
      <p:sp>
        <p:nvSpPr>
          <p:cNvPr id="5" name="TextBox 4">
            <a:extLst>
              <a:ext uri="{FF2B5EF4-FFF2-40B4-BE49-F238E27FC236}">
                <a16:creationId xmlns:a16="http://schemas.microsoft.com/office/drawing/2014/main" id="{90D6DF69-EC19-5566-068E-E94CDC001A9E}"/>
              </a:ext>
            </a:extLst>
          </p:cNvPr>
          <p:cNvSpPr txBox="1"/>
          <p:nvPr/>
        </p:nvSpPr>
        <p:spPr>
          <a:xfrm>
            <a:off x="1204856" y="6390042"/>
            <a:ext cx="8692179" cy="484966"/>
          </a:xfrm>
          <a:prstGeom prst="rect">
            <a:avLst/>
          </a:prstGeom>
          <a:noFill/>
        </p:spPr>
        <p:txBody>
          <a:bodyPr wrap="square" rtlCol="0">
            <a:normAutofit/>
          </a:bodyPr>
          <a:lstStyle/>
          <a:p>
            <a:r>
              <a:rPr lang="en-GB" sz="1200" dirty="0"/>
              <a:t>Source: BNEF </a:t>
            </a:r>
            <a:r>
              <a:rPr lang="en-GB" sz="1200" dirty="0">
                <a:hlinkClick r:id="rId3"/>
              </a:rPr>
              <a:t>https://www.bbhub.io/bnef/sites/4/2016/08/Finance-Guide-for-Policymakers-RE-GreenInfra-August-2016.pdf</a:t>
            </a:r>
            <a:r>
              <a:rPr lang="en-GB" sz="1200" dirty="0"/>
              <a:t> </a:t>
            </a:r>
          </a:p>
        </p:txBody>
      </p:sp>
    </p:spTree>
    <p:extLst>
      <p:ext uri="{BB962C8B-B14F-4D97-AF65-F5344CB8AC3E}">
        <p14:creationId xmlns:p14="http://schemas.microsoft.com/office/powerpoint/2010/main" val="2489478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4057-9D5A-CC37-45C4-5271C75E23D9}"/>
              </a:ext>
            </a:extLst>
          </p:cNvPr>
          <p:cNvSpPr>
            <a:spLocks noGrp="1"/>
          </p:cNvSpPr>
          <p:nvPr>
            <p:ph type="title"/>
          </p:nvPr>
        </p:nvSpPr>
        <p:spPr>
          <a:xfrm>
            <a:off x="650914" y="43032"/>
            <a:ext cx="8407025" cy="886397"/>
          </a:xfrm>
        </p:spPr>
        <p:txBody>
          <a:bodyPr/>
          <a:lstStyle/>
          <a:p>
            <a:r>
              <a:rPr lang="en-GB" dirty="0"/>
              <a:t>Sources of capital:</a:t>
            </a:r>
            <a:br>
              <a:rPr lang="en-GB" dirty="0"/>
            </a:br>
            <a:r>
              <a:rPr lang="en-GB" dirty="0"/>
              <a:t>(2) Commercial equity</a:t>
            </a:r>
          </a:p>
        </p:txBody>
      </p:sp>
      <p:graphicFrame>
        <p:nvGraphicFramePr>
          <p:cNvPr id="4" name="Table 4">
            <a:extLst>
              <a:ext uri="{FF2B5EF4-FFF2-40B4-BE49-F238E27FC236}">
                <a16:creationId xmlns:a16="http://schemas.microsoft.com/office/drawing/2014/main" id="{93CEA97A-228D-D461-8E21-2A334CF981EB}"/>
              </a:ext>
            </a:extLst>
          </p:cNvPr>
          <p:cNvGraphicFramePr>
            <a:graphicFrameLocks noGrp="1"/>
          </p:cNvGraphicFramePr>
          <p:nvPr/>
        </p:nvGraphicFramePr>
        <p:xfrm>
          <a:off x="741082" y="1687855"/>
          <a:ext cx="10963239" cy="2936240"/>
        </p:xfrm>
        <a:graphic>
          <a:graphicData uri="http://schemas.openxmlformats.org/drawingml/2006/table">
            <a:tbl>
              <a:tblPr firstRow="1" bandRow="1">
                <a:tableStyleId>{5C22544A-7EE6-4342-B048-85BDC9FD1C3A}</a:tableStyleId>
              </a:tblPr>
              <a:tblGrid>
                <a:gridCol w="2927276">
                  <a:extLst>
                    <a:ext uri="{9D8B030D-6E8A-4147-A177-3AD203B41FA5}">
                      <a16:colId xmlns:a16="http://schemas.microsoft.com/office/drawing/2014/main" val="263442817"/>
                    </a:ext>
                  </a:extLst>
                </a:gridCol>
                <a:gridCol w="2678654">
                  <a:extLst>
                    <a:ext uri="{9D8B030D-6E8A-4147-A177-3AD203B41FA5}">
                      <a16:colId xmlns:a16="http://schemas.microsoft.com/office/drawing/2014/main" val="4057822824"/>
                    </a:ext>
                  </a:extLst>
                </a:gridCol>
                <a:gridCol w="5357309">
                  <a:extLst>
                    <a:ext uri="{9D8B030D-6E8A-4147-A177-3AD203B41FA5}">
                      <a16:colId xmlns:a16="http://schemas.microsoft.com/office/drawing/2014/main" val="2596638811"/>
                    </a:ext>
                  </a:extLst>
                </a:gridCol>
              </a:tblGrid>
              <a:tr h="370840">
                <a:tc>
                  <a:txBody>
                    <a:bodyPr/>
                    <a:lstStyle/>
                    <a:p>
                      <a:r>
                        <a:rPr lang="en-GB" dirty="0"/>
                        <a:t>Institution</a:t>
                      </a:r>
                    </a:p>
                  </a:txBody>
                  <a:tcPr/>
                </a:tc>
                <a:tc>
                  <a:txBody>
                    <a:bodyPr/>
                    <a:lstStyle/>
                    <a:p>
                      <a:r>
                        <a:rPr lang="en-GB" dirty="0"/>
                        <a:t>Type of finance provided</a:t>
                      </a:r>
                    </a:p>
                  </a:txBody>
                  <a:tcPr/>
                </a:tc>
                <a:tc>
                  <a:txBody>
                    <a:bodyPr/>
                    <a:lstStyle/>
                    <a:p>
                      <a:r>
                        <a:rPr lang="en-GB" dirty="0"/>
                        <a:t>Application</a:t>
                      </a:r>
                    </a:p>
                  </a:txBody>
                  <a:tcPr/>
                </a:tc>
                <a:extLst>
                  <a:ext uri="{0D108BD9-81ED-4DB2-BD59-A6C34878D82A}">
                    <a16:rowId xmlns:a16="http://schemas.microsoft.com/office/drawing/2014/main" val="2581459377"/>
                  </a:ext>
                </a:extLst>
              </a:tr>
              <a:tr h="370840">
                <a:tc>
                  <a:txBody>
                    <a:bodyPr/>
                    <a:lstStyle/>
                    <a:p>
                      <a:r>
                        <a:rPr lang="en-GB" dirty="0"/>
                        <a:t>Venture capital</a:t>
                      </a:r>
                    </a:p>
                  </a:txBody>
                  <a:tcPr/>
                </a:tc>
                <a:tc>
                  <a:txBody>
                    <a:bodyPr/>
                    <a:lstStyle/>
                    <a:p>
                      <a:r>
                        <a:rPr lang="en-GB" dirty="0"/>
                        <a:t>Equity </a:t>
                      </a:r>
                    </a:p>
                  </a:txBody>
                  <a:tcPr/>
                </a:tc>
                <a:tc>
                  <a:txBody>
                    <a:bodyPr/>
                    <a:lstStyle/>
                    <a:p>
                      <a:r>
                        <a:rPr lang="en-GB" dirty="0"/>
                        <a:t>Higher-risk &amp; return finance for early stage investment, with rapid exit</a:t>
                      </a:r>
                    </a:p>
                  </a:txBody>
                  <a:tcPr/>
                </a:tc>
                <a:extLst>
                  <a:ext uri="{0D108BD9-81ED-4DB2-BD59-A6C34878D82A}">
                    <a16:rowId xmlns:a16="http://schemas.microsoft.com/office/drawing/2014/main" val="3062780496"/>
                  </a:ext>
                </a:extLst>
              </a:tr>
              <a:tr h="370840">
                <a:tc>
                  <a:txBody>
                    <a:bodyPr/>
                    <a:lstStyle/>
                    <a:p>
                      <a:r>
                        <a:rPr lang="en-GB" dirty="0"/>
                        <a:t>Private equity</a:t>
                      </a:r>
                    </a:p>
                  </a:txBody>
                  <a:tcPr/>
                </a:tc>
                <a:tc>
                  <a:txBody>
                    <a:bodyPr/>
                    <a:lstStyle/>
                    <a:p>
                      <a:r>
                        <a:rPr lang="en-GB" dirty="0"/>
                        <a:t>Equity</a:t>
                      </a:r>
                    </a:p>
                  </a:txBody>
                  <a:tcPr/>
                </a:tc>
                <a:tc>
                  <a:txBody>
                    <a:bodyPr/>
                    <a:lstStyle/>
                    <a:p>
                      <a:r>
                        <a:rPr lang="en-GB" dirty="0"/>
                        <a:t>Medium risk and return, expect to exit in 3-7 years</a:t>
                      </a:r>
                    </a:p>
                  </a:txBody>
                  <a:tcPr/>
                </a:tc>
                <a:extLst>
                  <a:ext uri="{0D108BD9-81ED-4DB2-BD59-A6C34878D82A}">
                    <a16:rowId xmlns:a16="http://schemas.microsoft.com/office/drawing/2014/main" val="4261980019"/>
                  </a:ext>
                </a:extLst>
              </a:tr>
              <a:tr h="370840">
                <a:tc>
                  <a:txBody>
                    <a:bodyPr/>
                    <a:lstStyle/>
                    <a:p>
                      <a:r>
                        <a:rPr lang="en-GB" dirty="0"/>
                        <a:t>Institutional investors (e.g. pension funds, insurance companies), and infrastructure funds</a:t>
                      </a:r>
                    </a:p>
                  </a:txBody>
                  <a:tcPr/>
                </a:tc>
                <a:tc>
                  <a:txBody>
                    <a:bodyPr/>
                    <a:lstStyle/>
                    <a:p>
                      <a:r>
                        <a:rPr lang="en-GB" dirty="0"/>
                        <a:t>Equity (shares) or debt (bonds)</a:t>
                      </a:r>
                    </a:p>
                  </a:txBody>
                  <a:tcPr/>
                </a:tc>
                <a:tc>
                  <a:txBody>
                    <a:bodyPr/>
                    <a:lstStyle/>
                    <a:p>
                      <a:r>
                        <a:rPr lang="en-GB" dirty="0"/>
                        <a:t>Low risk and return investment of long-term capital in established projects or companies with a reliable return over a long duration, typically 15 years or more</a:t>
                      </a:r>
                    </a:p>
                  </a:txBody>
                  <a:tcPr/>
                </a:tc>
                <a:extLst>
                  <a:ext uri="{0D108BD9-81ED-4DB2-BD59-A6C34878D82A}">
                    <a16:rowId xmlns:a16="http://schemas.microsoft.com/office/drawing/2014/main" val="2403690151"/>
                  </a:ext>
                </a:extLst>
              </a:tr>
              <a:tr h="370840">
                <a:tc>
                  <a:txBody>
                    <a:bodyPr/>
                    <a:lstStyle/>
                    <a:p>
                      <a:r>
                        <a:rPr lang="en-GB" dirty="0"/>
                        <a:t>Other (e.g. corporates, foundations, high-net-worth individuals, impact investors, crowd-funding)</a:t>
                      </a:r>
                    </a:p>
                  </a:txBody>
                  <a:tcPr/>
                </a:tc>
                <a:tc>
                  <a:txBody>
                    <a:bodyPr/>
                    <a:lstStyle/>
                    <a:p>
                      <a:r>
                        <a:rPr lang="en-GB" dirty="0"/>
                        <a:t>Equity. </a:t>
                      </a:r>
                    </a:p>
                  </a:txBody>
                  <a:tcPr/>
                </a:tc>
                <a:tc>
                  <a:txBody>
                    <a:bodyPr/>
                    <a:lstStyle/>
                    <a:p>
                      <a:r>
                        <a:rPr lang="en-GB" dirty="0"/>
                        <a:t>Usually lower volumes compared to the above financial market sources, but can be important in some niche applications. </a:t>
                      </a:r>
                    </a:p>
                  </a:txBody>
                  <a:tcPr/>
                </a:tc>
                <a:extLst>
                  <a:ext uri="{0D108BD9-81ED-4DB2-BD59-A6C34878D82A}">
                    <a16:rowId xmlns:a16="http://schemas.microsoft.com/office/drawing/2014/main" val="2190167224"/>
                  </a:ext>
                </a:extLst>
              </a:tr>
            </a:tbl>
          </a:graphicData>
        </a:graphic>
      </p:graphicFrame>
      <p:sp>
        <p:nvSpPr>
          <p:cNvPr id="5" name="TextBox 4">
            <a:extLst>
              <a:ext uri="{FF2B5EF4-FFF2-40B4-BE49-F238E27FC236}">
                <a16:creationId xmlns:a16="http://schemas.microsoft.com/office/drawing/2014/main" id="{90D6DF69-EC19-5566-068E-E94CDC001A9E}"/>
              </a:ext>
            </a:extLst>
          </p:cNvPr>
          <p:cNvSpPr txBox="1"/>
          <p:nvPr/>
        </p:nvSpPr>
        <p:spPr>
          <a:xfrm>
            <a:off x="1204856" y="6390042"/>
            <a:ext cx="8692179" cy="484966"/>
          </a:xfrm>
          <a:prstGeom prst="rect">
            <a:avLst/>
          </a:prstGeom>
          <a:noFill/>
        </p:spPr>
        <p:txBody>
          <a:bodyPr wrap="square" rtlCol="0">
            <a:normAutofit/>
          </a:bodyPr>
          <a:lstStyle/>
          <a:p>
            <a:r>
              <a:rPr lang="en-GB" sz="1200" dirty="0"/>
              <a:t>Source: BNEF </a:t>
            </a:r>
            <a:r>
              <a:rPr lang="en-GB" sz="1200" dirty="0">
                <a:hlinkClick r:id="rId3"/>
              </a:rPr>
              <a:t>https://www.bbhub.io/bnef/sites/4/2016/08/Finance-Guide-for-Policymakers-RE-GreenInfra-August-2016.pdf</a:t>
            </a:r>
            <a:r>
              <a:rPr lang="en-GB" sz="1200" dirty="0"/>
              <a:t> </a:t>
            </a:r>
          </a:p>
        </p:txBody>
      </p:sp>
    </p:spTree>
    <p:extLst>
      <p:ext uri="{BB962C8B-B14F-4D97-AF65-F5344CB8AC3E}">
        <p14:creationId xmlns:p14="http://schemas.microsoft.com/office/powerpoint/2010/main" val="1791264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3ADD-8AF8-C7C6-0B82-4101B11DCFEC}"/>
              </a:ext>
            </a:extLst>
          </p:cNvPr>
          <p:cNvSpPr>
            <a:spLocks noGrp="1"/>
          </p:cNvSpPr>
          <p:nvPr>
            <p:ph type="title"/>
          </p:nvPr>
        </p:nvSpPr>
        <p:spPr>
          <a:xfrm>
            <a:off x="715461" y="0"/>
            <a:ext cx="8103896" cy="886397"/>
          </a:xfrm>
        </p:spPr>
        <p:txBody>
          <a:bodyPr/>
          <a:lstStyle/>
          <a:p>
            <a:r>
              <a:rPr lang="en-GB" dirty="0"/>
              <a:t>Sources of capital:</a:t>
            </a:r>
            <a:br>
              <a:rPr lang="en-GB" dirty="0"/>
            </a:br>
            <a:r>
              <a:rPr lang="en-GB" dirty="0"/>
              <a:t>(3) International public finance</a:t>
            </a:r>
          </a:p>
        </p:txBody>
      </p:sp>
      <p:graphicFrame>
        <p:nvGraphicFramePr>
          <p:cNvPr id="4" name="Table 4">
            <a:extLst>
              <a:ext uri="{FF2B5EF4-FFF2-40B4-BE49-F238E27FC236}">
                <a16:creationId xmlns:a16="http://schemas.microsoft.com/office/drawing/2014/main" id="{913546E6-D977-B395-27C6-76EA6EF0ABAF}"/>
              </a:ext>
            </a:extLst>
          </p:cNvPr>
          <p:cNvGraphicFramePr>
            <a:graphicFrameLocks noGrp="1"/>
          </p:cNvGraphicFramePr>
          <p:nvPr>
            <p:extLst>
              <p:ext uri="{D42A27DB-BD31-4B8C-83A1-F6EECF244321}">
                <p14:modId xmlns:p14="http://schemas.microsoft.com/office/powerpoint/2010/main" val="3190862340"/>
              </p:ext>
            </p:extLst>
          </p:nvPr>
        </p:nvGraphicFramePr>
        <p:xfrm>
          <a:off x="585433" y="1252408"/>
          <a:ext cx="11021133" cy="4423890"/>
        </p:xfrm>
        <a:graphic>
          <a:graphicData uri="http://schemas.openxmlformats.org/drawingml/2006/table">
            <a:tbl>
              <a:tblPr firstRow="1" bandRow="1">
                <a:tableStyleId>{5C22544A-7EE6-4342-B048-85BDC9FD1C3A}</a:tableStyleId>
              </a:tblPr>
              <a:tblGrid>
                <a:gridCol w="1952435">
                  <a:extLst>
                    <a:ext uri="{9D8B030D-6E8A-4147-A177-3AD203B41FA5}">
                      <a16:colId xmlns:a16="http://schemas.microsoft.com/office/drawing/2014/main" val="3078273117"/>
                    </a:ext>
                  </a:extLst>
                </a:gridCol>
                <a:gridCol w="2312895">
                  <a:extLst>
                    <a:ext uri="{9D8B030D-6E8A-4147-A177-3AD203B41FA5}">
                      <a16:colId xmlns:a16="http://schemas.microsoft.com/office/drawing/2014/main" val="3007006818"/>
                    </a:ext>
                  </a:extLst>
                </a:gridCol>
                <a:gridCol w="6755803">
                  <a:extLst>
                    <a:ext uri="{9D8B030D-6E8A-4147-A177-3AD203B41FA5}">
                      <a16:colId xmlns:a16="http://schemas.microsoft.com/office/drawing/2014/main" val="4252470660"/>
                    </a:ext>
                  </a:extLst>
                </a:gridCol>
              </a:tblGrid>
              <a:tr h="318676">
                <a:tc>
                  <a:txBody>
                    <a:bodyPr/>
                    <a:lstStyle/>
                    <a:p>
                      <a:r>
                        <a:rPr lang="en-GB" dirty="0"/>
                        <a:t>Institution</a:t>
                      </a:r>
                    </a:p>
                  </a:txBody>
                  <a:tcPr/>
                </a:tc>
                <a:tc>
                  <a:txBody>
                    <a:bodyPr/>
                    <a:lstStyle/>
                    <a:p>
                      <a:r>
                        <a:rPr lang="en-GB" dirty="0"/>
                        <a:t>Type of finance provided</a:t>
                      </a:r>
                    </a:p>
                  </a:txBody>
                  <a:tcPr/>
                </a:tc>
                <a:tc>
                  <a:txBody>
                    <a:bodyPr/>
                    <a:lstStyle/>
                    <a:p>
                      <a:r>
                        <a:rPr lang="en-GB" dirty="0"/>
                        <a:t>Examples / application</a:t>
                      </a:r>
                    </a:p>
                  </a:txBody>
                  <a:tcPr/>
                </a:tc>
                <a:extLst>
                  <a:ext uri="{0D108BD9-81ED-4DB2-BD59-A6C34878D82A}">
                    <a16:rowId xmlns:a16="http://schemas.microsoft.com/office/drawing/2014/main" val="4093339600"/>
                  </a:ext>
                </a:extLst>
              </a:tr>
              <a:tr h="1362014">
                <a:tc>
                  <a:txBody>
                    <a:bodyPr/>
                    <a:lstStyle/>
                    <a:p>
                      <a:r>
                        <a:rPr lang="en-GB" sz="1400" b="0" i="0" u="none" strike="noStrike" baseline="0" dirty="0">
                          <a:latin typeface="OTS-derived-font"/>
                        </a:rPr>
                        <a:t>Bilateral Development Finance Institutions (DFIs) </a:t>
                      </a:r>
                      <a:endParaRPr lang="en-GB" dirty="0"/>
                    </a:p>
                  </a:txBody>
                  <a:tcPr/>
                </a:tc>
                <a:tc>
                  <a:txBody>
                    <a:bodyPr/>
                    <a:lstStyle/>
                    <a:p>
                      <a:r>
                        <a:rPr lang="en-GB" dirty="0"/>
                        <a:t>Debt and equity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baseline="0" dirty="0">
                          <a:latin typeface="OTS-derived-font"/>
                        </a:rPr>
                        <a:t>DFIs are development-focused and most active in markets where there is limited access to private finance. DFIs can lower pricing of finance, lengthen tenor (duration of loans), add transparency and offer coverage for investors in places of high risk. </a:t>
                      </a:r>
                      <a:endParaRPr lang="en-GB" dirty="0"/>
                    </a:p>
                  </a:txBody>
                  <a:tcPr/>
                </a:tc>
                <a:extLst>
                  <a:ext uri="{0D108BD9-81ED-4DB2-BD59-A6C34878D82A}">
                    <a16:rowId xmlns:a16="http://schemas.microsoft.com/office/drawing/2014/main" val="2664868080"/>
                  </a:ext>
                </a:extLst>
              </a:tr>
              <a:tr h="318676">
                <a:tc>
                  <a:txBody>
                    <a:bodyPr/>
                    <a:lstStyle/>
                    <a:p>
                      <a:r>
                        <a:rPr lang="en-GB" sz="1400" b="0" i="0" u="none" strike="noStrike" baseline="0" dirty="0">
                          <a:latin typeface="OTS-derived-font"/>
                        </a:rPr>
                        <a:t>Multilateral development banks (MDBs)</a:t>
                      </a:r>
                      <a:endParaRPr lang="en-GB" dirty="0"/>
                    </a:p>
                  </a:txBody>
                  <a:tcPr/>
                </a:tc>
                <a:tc>
                  <a:txBody>
                    <a:bodyPr/>
                    <a:lstStyle/>
                    <a:p>
                      <a:r>
                        <a:rPr lang="en-GB" dirty="0"/>
                        <a:t>Debt, equity credit enhancement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baseline="0" dirty="0">
                          <a:latin typeface="OTS-derived-font"/>
                        </a:rPr>
                        <a:t>MDBs are international DFIs with governmental membership. They also provide debt and equity. Some of this may be ‘concessional’, i.e. supplied at lower cost than commercial finance.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400" b="0" i="0" u="none" strike="noStrike" baseline="0" dirty="0">
                        <a:latin typeface="OTS-derived-fon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baseline="0" dirty="0">
                          <a:solidFill>
                            <a:schemeClr val="dk1"/>
                          </a:solidFill>
                          <a:latin typeface="OTS-derived-font"/>
                          <a:ea typeface="+mn-ea"/>
                          <a:cs typeface="+mn-cs"/>
                          <a:sym typeface="Arial"/>
                        </a:rPr>
                        <a:t>As well as debt and equity, MDBs </a:t>
                      </a:r>
                      <a:r>
                        <a:rPr lang="en-GB" sz="1400" b="0" i="0" u="none" strike="noStrike" baseline="0" dirty="0">
                          <a:latin typeface="OTS-derived-font"/>
                        </a:rPr>
                        <a:t>can provide a variety of credit enhancement products, including partial credit guarantees for private sector projects and companies to mobilise private sector financing.</a:t>
                      </a:r>
                      <a:endParaRPr lang="en-GB" dirty="0"/>
                    </a:p>
                    <a:p>
                      <a:endParaRPr lang="en-GB" sz="1400" b="0" i="0" u="none" strike="noStrike" baseline="0" dirty="0">
                        <a:latin typeface="OTS-derived-font"/>
                      </a:endParaRPr>
                    </a:p>
                    <a:p>
                      <a:endParaRPr lang="en-GB" dirty="0"/>
                    </a:p>
                  </a:txBody>
                  <a:tcPr/>
                </a:tc>
                <a:extLst>
                  <a:ext uri="{0D108BD9-81ED-4DB2-BD59-A6C34878D82A}">
                    <a16:rowId xmlns:a16="http://schemas.microsoft.com/office/drawing/2014/main" val="1084935798"/>
                  </a:ext>
                </a:extLst>
              </a:tr>
              <a:tr h="318676">
                <a:tc>
                  <a:txBody>
                    <a:bodyPr/>
                    <a:lstStyle/>
                    <a:p>
                      <a:r>
                        <a:rPr lang="fr-FR" sz="1400" b="0" i="0" u="none" strike="noStrike" baseline="0" dirty="0">
                          <a:latin typeface="OTS-derived-font"/>
                        </a:rPr>
                        <a:t>Export </a:t>
                      </a:r>
                      <a:r>
                        <a:rPr lang="fr-FR" sz="1400" b="0" i="0" u="none" strike="noStrike" baseline="0" dirty="0" err="1">
                          <a:latin typeface="OTS-derived-font"/>
                        </a:rPr>
                        <a:t>Credit</a:t>
                      </a:r>
                      <a:r>
                        <a:rPr lang="fr-FR" sz="1400" b="0" i="0" u="none" strike="noStrike" baseline="0" dirty="0">
                          <a:latin typeface="OTS-derived-font"/>
                        </a:rPr>
                        <a:t> </a:t>
                      </a:r>
                      <a:r>
                        <a:rPr lang="fr-FR" sz="1400" b="0" i="0" u="none" strike="noStrike" baseline="0" dirty="0" err="1">
                          <a:latin typeface="OTS-derived-font"/>
                        </a:rPr>
                        <a:t>Agencies</a:t>
                      </a:r>
                      <a:r>
                        <a:rPr lang="fr-FR" sz="1400" b="0" i="0" u="none" strike="noStrike" baseline="0" dirty="0">
                          <a:latin typeface="OTS-derived-font"/>
                        </a:rPr>
                        <a:t> (</a:t>
                      </a:r>
                      <a:r>
                        <a:rPr lang="fr-FR" sz="1400" b="0" i="0" u="none" strike="noStrike" baseline="0" dirty="0" err="1">
                          <a:latin typeface="OTS-derived-font"/>
                        </a:rPr>
                        <a:t>ECAs</a:t>
                      </a:r>
                      <a:r>
                        <a:rPr lang="fr-FR" sz="1400" b="0" i="0" u="none" strike="noStrike" baseline="0" dirty="0">
                          <a:latin typeface="OTS-derived-font"/>
                        </a:rPr>
                        <a:t>) </a:t>
                      </a:r>
                      <a:endParaRPr lang="en-GB" dirty="0"/>
                    </a:p>
                  </a:txBody>
                  <a:tcPr/>
                </a:tc>
                <a:tc>
                  <a:txBody>
                    <a:bodyPr/>
                    <a:lstStyle/>
                    <a:p>
                      <a:r>
                        <a:rPr lang="en-GB" dirty="0"/>
                        <a:t>Risk guarantees and insurance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baseline="0" dirty="0">
                          <a:latin typeface="OTS-derived-font"/>
                        </a:rPr>
                        <a:t>ECAs are established by a country's government to promote export of its goods and services. ECAs provide cover to a transaction by means of insurance or by means of a direct guarantee of payment. </a:t>
                      </a:r>
                      <a:endParaRPr lang="en-GB" dirty="0"/>
                    </a:p>
                  </a:txBody>
                  <a:tcPr/>
                </a:tc>
                <a:extLst>
                  <a:ext uri="{0D108BD9-81ED-4DB2-BD59-A6C34878D82A}">
                    <a16:rowId xmlns:a16="http://schemas.microsoft.com/office/drawing/2014/main" val="2410578182"/>
                  </a:ext>
                </a:extLst>
              </a:tr>
            </a:tbl>
          </a:graphicData>
        </a:graphic>
      </p:graphicFrame>
      <p:sp>
        <p:nvSpPr>
          <p:cNvPr id="7" name="TextBox 6">
            <a:extLst>
              <a:ext uri="{FF2B5EF4-FFF2-40B4-BE49-F238E27FC236}">
                <a16:creationId xmlns:a16="http://schemas.microsoft.com/office/drawing/2014/main" id="{1B1F8013-8C1C-821A-8040-5A869DDA1E1C}"/>
              </a:ext>
            </a:extLst>
          </p:cNvPr>
          <p:cNvSpPr txBox="1"/>
          <p:nvPr/>
        </p:nvSpPr>
        <p:spPr>
          <a:xfrm>
            <a:off x="585433" y="6121101"/>
            <a:ext cx="8364341" cy="276999"/>
          </a:xfrm>
          <a:prstGeom prst="rect">
            <a:avLst/>
          </a:prstGeom>
          <a:noFill/>
        </p:spPr>
        <p:txBody>
          <a:bodyPr wrap="none" rtlCol="0">
            <a:spAutoFit/>
          </a:bodyPr>
          <a:lstStyle/>
          <a:p>
            <a:r>
              <a:rPr lang="en-GB" sz="1200" dirty="0"/>
              <a:t>Further information: </a:t>
            </a:r>
            <a:r>
              <a:rPr lang="en-GB" sz="1200" dirty="0">
                <a:hlinkClick r:id="rId3"/>
              </a:rPr>
              <a:t>https://www.oecd.org/development/development-finance-institutions-private-sector-development.htm</a:t>
            </a:r>
            <a:r>
              <a:rPr lang="en-GB" sz="1200" dirty="0"/>
              <a:t> </a:t>
            </a:r>
          </a:p>
        </p:txBody>
      </p:sp>
    </p:spTree>
    <p:extLst>
      <p:ext uri="{BB962C8B-B14F-4D97-AF65-F5344CB8AC3E}">
        <p14:creationId xmlns:p14="http://schemas.microsoft.com/office/powerpoint/2010/main" val="1403046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B5DC-C64E-1692-6A04-19E6FE6EEB19}"/>
              </a:ext>
            </a:extLst>
          </p:cNvPr>
          <p:cNvSpPr>
            <a:spLocks noGrp="1"/>
          </p:cNvSpPr>
          <p:nvPr>
            <p:ph type="title"/>
          </p:nvPr>
        </p:nvSpPr>
        <p:spPr>
          <a:xfrm>
            <a:off x="812280" y="143009"/>
            <a:ext cx="8103896" cy="1329595"/>
          </a:xfrm>
        </p:spPr>
        <p:txBody>
          <a:bodyPr/>
          <a:lstStyle/>
          <a:p>
            <a:r>
              <a:rPr lang="en-GB" dirty="0"/>
              <a:t>Sources of capital:</a:t>
            </a:r>
            <a:br>
              <a:rPr lang="en-GB" dirty="0"/>
            </a:br>
            <a:r>
              <a:rPr lang="en-GB" dirty="0"/>
              <a:t>(4) - National and sub-national debt</a:t>
            </a:r>
            <a:br>
              <a:rPr lang="en-GB" dirty="0">
                <a:latin typeface="OTS-derived-font"/>
              </a:rPr>
            </a:br>
            <a:endParaRPr lang="en-GB" dirty="0"/>
          </a:p>
        </p:txBody>
      </p:sp>
      <p:graphicFrame>
        <p:nvGraphicFramePr>
          <p:cNvPr id="4" name="Table 4">
            <a:extLst>
              <a:ext uri="{FF2B5EF4-FFF2-40B4-BE49-F238E27FC236}">
                <a16:creationId xmlns:a16="http://schemas.microsoft.com/office/drawing/2014/main" id="{7BAAB51E-CC40-9410-02DE-762CC66A9A0F}"/>
              </a:ext>
            </a:extLst>
          </p:cNvPr>
          <p:cNvGraphicFramePr>
            <a:graphicFrameLocks noGrp="1"/>
          </p:cNvGraphicFramePr>
          <p:nvPr>
            <p:extLst>
              <p:ext uri="{D42A27DB-BD31-4B8C-83A1-F6EECF244321}">
                <p14:modId xmlns:p14="http://schemas.microsoft.com/office/powerpoint/2010/main" val="2791577332"/>
              </p:ext>
            </p:extLst>
          </p:nvPr>
        </p:nvGraphicFramePr>
        <p:xfrm>
          <a:off x="812280" y="2268767"/>
          <a:ext cx="10253235" cy="2900680"/>
        </p:xfrm>
        <a:graphic>
          <a:graphicData uri="http://schemas.openxmlformats.org/drawingml/2006/table">
            <a:tbl>
              <a:tblPr firstRow="1" bandRow="1">
                <a:tableStyleId>{5C22544A-7EE6-4342-B048-85BDC9FD1C3A}</a:tableStyleId>
              </a:tblPr>
              <a:tblGrid>
                <a:gridCol w="1539540">
                  <a:extLst>
                    <a:ext uri="{9D8B030D-6E8A-4147-A177-3AD203B41FA5}">
                      <a16:colId xmlns:a16="http://schemas.microsoft.com/office/drawing/2014/main" val="1703965552"/>
                    </a:ext>
                  </a:extLst>
                </a:gridCol>
                <a:gridCol w="2689411">
                  <a:extLst>
                    <a:ext uri="{9D8B030D-6E8A-4147-A177-3AD203B41FA5}">
                      <a16:colId xmlns:a16="http://schemas.microsoft.com/office/drawing/2014/main" val="2713335820"/>
                    </a:ext>
                  </a:extLst>
                </a:gridCol>
                <a:gridCol w="6024284">
                  <a:extLst>
                    <a:ext uri="{9D8B030D-6E8A-4147-A177-3AD203B41FA5}">
                      <a16:colId xmlns:a16="http://schemas.microsoft.com/office/drawing/2014/main" val="1977963803"/>
                    </a:ext>
                  </a:extLst>
                </a:gridCol>
              </a:tblGrid>
              <a:tr h="370840">
                <a:tc>
                  <a:txBody>
                    <a:bodyPr/>
                    <a:lstStyle/>
                    <a:p>
                      <a:r>
                        <a:rPr lang="en-GB" dirty="0"/>
                        <a:t>Institution</a:t>
                      </a:r>
                    </a:p>
                  </a:txBody>
                  <a:tcPr/>
                </a:tc>
                <a:tc>
                  <a:txBody>
                    <a:bodyPr/>
                    <a:lstStyle/>
                    <a:p>
                      <a:r>
                        <a:rPr lang="en-GB" dirty="0"/>
                        <a:t>Type of finance provided</a:t>
                      </a:r>
                    </a:p>
                  </a:txBody>
                  <a:tcPr/>
                </a:tc>
                <a:tc>
                  <a:txBody>
                    <a:bodyPr/>
                    <a:lstStyle/>
                    <a:p>
                      <a:r>
                        <a:rPr lang="en-GB" dirty="0"/>
                        <a:t>Application</a:t>
                      </a:r>
                    </a:p>
                  </a:txBody>
                  <a:tcPr/>
                </a:tc>
                <a:extLst>
                  <a:ext uri="{0D108BD9-81ED-4DB2-BD59-A6C34878D82A}">
                    <a16:rowId xmlns:a16="http://schemas.microsoft.com/office/drawing/2014/main" val="3409722722"/>
                  </a:ext>
                </a:extLst>
              </a:tr>
              <a:tr h="370840">
                <a:tc>
                  <a:txBody>
                    <a:bodyPr/>
                    <a:lstStyle/>
                    <a:p>
                      <a:r>
                        <a:rPr lang="en-GB" dirty="0"/>
                        <a:t>National government</a:t>
                      </a:r>
                    </a:p>
                  </a:txBody>
                  <a:tcPr/>
                </a:tc>
                <a:tc>
                  <a:txBody>
                    <a:bodyPr/>
                    <a:lstStyle/>
                    <a:p>
                      <a:r>
                        <a:rPr lang="en-GB" dirty="0"/>
                        <a:t>Debt – sovereign bond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baseline="0" dirty="0">
                          <a:latin typeface="OTS-derived-font"/>
                        </a:rPr>
                        <a:t>A sovereign bond is a bond issued by the national government for financing certain government objectives or needs. Sovereign bond issuances are an established way for countries, including countries on the African continent, to raise capital. </a:t>
                      </a:r>
                      <a:endParaRPr lang="en-GB" dirty="0"/>
                    </a:p>
                  </a:txBody>
                  <a:tcPr/>
                </a:tc>
                <a:extLst>
                  <a:ext uri="{0D108BD9-81ED-4DB2-BD59-A6C34878D82A}">
                    <a16:rowId xmlns:a16="http://schemas.microsoft.com/office/drawing/2014/main" val="674831633"/>
                  </a:ext>
                </a:extLst>
              </a:tr>
              <a:tr h="370840">
                <a:tc>
                  <a:txBody>
                    <a:bodyPr/>
                    <a:lstStyle/>
                    <a:p>
                      <a:r>
                        <a:rPr lang="en-GB" sz="1400" b="0" i="0" u="none" strike="noStrike" baseline="0" dirty="0">
                          <a:latin typeface="OTS-derived-font"/>
                        </a:rPr>
                        <a:t>Municipality or state-owned utility</a:t>
                      </a:r>
                      <a:endParaRPr lang="en-GB" dirty="0"/>
                    </a:p>
                  </a:txBody>
                  <a:tcPr/>
                </a:tc>
                <a:tc>
                  <a:txBody>
                    <a:bodyPr/>
                    <a:lstStyle/>
                    <a:p>
                      <a:r>
                        <a:rPr lang="en-GB" sz="1400" b="0" i="0" u="none" strike="noStrike" baseline="0" dirty="0">
                          <a:latin typeface="OTS-derived-font"/>
                        </a:rPr>
                        <a:t>Sub-sovereign bonds </a:t>
                      </a:r>
                      <a:endParaRPr lang="en-GB" dirty="0"/>
                    </a:p>
                  </a:txBody>
                  <a:tcPr/>
                </a:tc>
                <a:tc>
                  <a:txBody>
                    <a:bodyPr/>
                    <a:lstStyle/>
                    <a:p>
                      <a:r>
                        <a:rPr lang="en-GB" sz="1400" b="0" i="0" u="none" strike="noStrike" baseline="0" dirty="0">
                          <a:latin typeface="OTS-derived-font"/>
                        </a:rPr>
                        <a:t>Quasi-sovereign bonds are bonds issued by a state-owned entity or parastatal and that may carry an implicit or explicit sovereign guarantee. A state-owned utility can be considered either sub-sovereign or quasi-sovereign depending on its ownership and operating structure. </a:t>
                      </a:r>
                    </a:p>
                    <a:p>
                      <a:endParaRPr lang="en-GB" sz="1400" b="0" i="0" u="none" strike="noStrike" baseline="0" dirty="0">
                        <a:latin typeface="OTS-derived-font"/>
                      </a:endParaRPr>
                    </a:p>
                    <a:p>
                      <a:r>
                        <a:rPr lang="en-GB" sz="1400" dirty="0">
                          <a:latin typeface="OTS-derived-font"/>
                        </a:rPr>
                        <a:t>The amount that governments and state-owned enterprises can borrow is ultimately constrained by sovereign debt limits</a:t>
                      </a:r>
                      <a:endParaRPr lang="en-GB" dirty="0"/>
                    </a:p>
                  </a:txBody>
                  <a:tcPr/>
                </a:tc>
                <a:extLst>
                  <a:ext uri="{0D108BD9-81ED-4DB2-BD59-A6C34878D82A}">
                    <a16:rowId xmlns:a16="http://schemas.microsoft.com/office/drawing/2014/main" val="159709486"/>
                  </a:ext>
                </a:extLst>
              </a:tr>
            </a:tbl>
          </a:graphicData>
        </a:graphic>
      </p:graphicFrame>
    </p:spTree>
    <p:extLst>
      <p:ext uri="{BB962C8B-B14F-4D97-AF65-F5344CB8AC3E}">
        <p14:creationId xmlns:p14="http://schemas.microsoft.com/office/powerpoint/2010/main" val="775737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455F-C480-CF70-629C-25C75C146323}"/>
              </a:ext>
            </a:extLst>
          </p:cNvPr>
          <p:cNvSpPr>
            <a:spLocks noGrp="1"/>
          </p:cNvSpPr>
          <p:nvPr>
            <p:ph type="title"/>
          </p:nvPr>
        </p:nvSpPr>
        <p:spPr>
          <a:xfrm>
            <a:off x="293077" y="134655"/>
            <a:ext cx="8698126" cy="1329595"/>
          </a:xfrm>
        </p:spPr>
        <p:txBody>
          <a:bodyPr/>
          <a:lstStyle/>
          <a:p>
            <a:r>
              <a:rPr lang="en-GB" dirty="0"/>
              <a:t>Climate finance for developing countries are increasing but have not yet met the $100bn goal</a:t>
            </a:r>
          </a:p>
        </p:txBody>
      </p:sp>
      <p:pic>
        <p:nvPicPr>
          <p:cNvPr id="5" name="Picture 4">
            <a:extLst>
              <a:ext uri="{FF2B5EF4-FFF2-40B4-BE49-F238E27FC236}">
                <a16:creationId xmlns:a16="http://schemas.microsoft.com/office/drawing/2014/main" id="{71B78A6A-FC6D-6954-AEE1-2EB388460996}"/>
              </a:ext>
            </a:extLst>
          </p:cNvPr>
          <p:cNvPicPr>
            <a:picLocks noChangeAspect="1"/>
          </p:cNvPicPr>
          <p:nvPr/>
        </p:nvPicPr>
        <p:blipFill>
          <a:blip r:embed="rId3"/>
          <a:stretch>
            <a:fillRect/>
          </a:stretch>
        </p:blipFill>
        <p:spPr>
          <a:xfrm>
            <a:off x="1165432" y="1277548"/>
            <a:ext cx="8039528" cy="4817695"/>
          </a:xfrm>
          <a:prstGeom prst="rect">
            <a:avLst/>
          </a:prstGeom>
        </p:spPr>
      </p:pic>
      <p:sp>
        <p:nvSpPr>
          <p:cNvPr id="6" name="TextBox 5">
            <a:extLst>
              <a:ext uri="{FF2B5EF4-FFF2-40B4-BE49-F238E27FC236}">
                <a16:creationId xmlns:a16="http://schemas.microsoft.com/office/drawing/2014/main" id="{372E344F-B6E7-CE20-FFA3-705E65BD479B}"/>
              </a:ext>
            </a:extLst>
          </p:cNvPr>
          <p:cNvSpPr txBox="1"/>
          <p:nvPr/>
        </p:nvSpPr>
        <p:spPr>
          <a:xfrm>
            <a:off x="1027774" y="6252367"/>
            <a:ext cx="9730154" cy="307777"/>
          </a:xfrm>
          <a:prstGeom prst="rect">
            <a:avLst/>
          </a:prstGeom>
          <a:noFill/>
        </p:spPr>
        <p:txBody>
          <a:bodyPr wrap="square" rtlCol="0">
            <a:spAutoFit/>
          </a:bodyPr>
          <a:lstStyle/>
          <a:p>
            <a:r>
              <a:rPr lang="en-GB" sz="1400" dirty="0"/>
              <a:t>Source: </a:t>
            </a:r>
            <a:r>
              <a:rPr lang="en-GB" sz="1400" dirty="0">
                <a:hlinkClick r:id="rId4"/>
              </a:rPr>
              <a:t>Aggregate Trends of Climate Finance Provided and Mobilised by Developed Countries in 2013-2020 | </a:t>
            </a:r>
            <a:r>
              <a:rPr lang="en-GB" sz="1400" dirty="0" err="1">
                <a:hlinkClick r:id="rId4"/>
              </a:rPr>
              <a:t>en</a:t>
            </a:r>
            <a:r>
              <a:rPr lang="en-GB" sz="1400" dirty="0">
                <a:hlinkClick r:id="rId4"/>
              </a:rPr>
              <a:t> | OECD</a:t>
            </a:r>
            <a:endParaRPr lang="en-GB" sz="1400" dirty="0"/>
          </a:p>
        </p:txBody>
      </p:sp>
    </p:spTree>
    <p:extLst>
      <p:ext uri="{BB962C8B-B14F-4D97-AF65-F5344CB8AC3E}">
        <p14:creationId xmlns:p14="http://schemas.microsoft.com/office/powerpoint/2010/main" val="268158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50C1-1040-AE8B-EA8F-568D386616EC}"/>
              </a:ext>
            </a:extLst>
          </p:cNvPr>
          <p:cNvSpPr>
            <a:spLocks noGrp="1"/>
          </p:cNvSpPr>
          <p:nvPr>
            <p:ph type="title"/>
          </p:nvPr>
        </p:nvSpPr>
        <p:spPr>
          <a:xfrm>
            <a:off x="746631" y="123143"/>
            <a:ext cx="8103896" cy="443198"/>
          </a:xfrm>
        </p:spPr>
        <p:txBody>
          <a:bodyPr/>
          <a:lstStyle/>
          <a:p>
            <a:r>
              <a:rPr lang="en-GB" dirty="0"/>
              <a:t>But climate finance will only meet part of total climate finance needs</a:t>
            </a:r>
          </a:p>
        </p:txBody>
      </p:sp>
      <p:pic>
        <p:nvPicPr>
          <p:cNvPr id="3074" name="Picture 2">
            <a:extLst>
              <a:ext uri="{FF2B5EF4-FFF2-40B4-BE49-F238E27FC236}">
                <a16:creationId xmlns:a16="http://schemas.microsoft.com/office/drawing/2014/main" id="{815936C2-4AEA-03E3-B582-2BC8F4D79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70" y="1273258"/>
            <a:ext cx="8246242" cy="527994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6">
            <a:extLst>
              <a:ext uri="{FF2B5EF4-FFF2-40B4-BE49-F238E27FC236}">
                <a16:creationId xmlns:a16="http://schemas.microsoft.com/office/drawing/2014/main" id="{ACF0C644-1980-D837-E2F0-3CC92E42166A}"/>
              </a:ext>
            </a:extLst>
          </p:cNvPr>
          <p:cNvSpPr txBox="1">
            <a:spLocks/>
          </p:cNvSpPr>
          <p:nvPr/>
        </p:nvSpPr>
        <p:spPr>
          <a:xfrm>
            <a:off x="9334354" y="2349620"/>
            <a:ext cx="2306662" cy="35601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kern="0" dirty="0">
                <a:hlinkClick r:id="rId4"/>
              </a:rPr>
              <a:t>Global Landscape of Climate Finance: A Decade of Data - CPI (climatepolicyinitiative.org)</a:t>
            </a:r>
            <a:endParaRPr lang="en-GB" kern="0" dirty="0"/>
          </a:p>
        </p:txBody>
      </p:sp>
    </p:spTree>
    <p:extLst>
      <p:ext uri="{BB962C8B-B14F-4D97-AF65-F5344CB8AC3E}">
        <p14:creationId xmlns:p14="http://schemas.microsoft.com/office/powerpoint/2010/main" val="2676943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a:t>Agenda</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normAutofit lnSpcReduction="10000"/>
          </a:bodyPr>
          <a:lstStyle/>
          <a:p>
            <a:endParaRPr lang="en-GB" dirty="0"/>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Lecture Summary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lecture aims to provide energy sector specialists with a primer on financing in order for them to better understand how projects move from the planning stage through to completion. The module is focused on financing of large-scale infrastructure projects (links are provided for other material for understanding financing of distributed energy supply models is provided).</a:t>
            </a: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Intended Learning Outcomes</a:t>
            </a:r>
          </a:p>
          <a:p>
            <a:pPr marL="0" indent="0">
              <a:buNone/>
            </a:pPr>
            <a:r>
              <a:rPr lang="en-GB" sz="1800" b="1" dirty="0">
                <a:latin typeface="Calibri" panose="020F0502020204030204" pitchFamily="34" charset="0"/>
                <a:ea typeface="Calibri" panose="020F0502020204030204" pitchFamily="34" charset="0"/>
                <a:cs typeface="Times New Roman" panose="02020603050405020304" pitchFamily="18" charset="0"/>
              </a:rPr>
              <a:t>By the end of this module, you will: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 the basic principles of the finance sector </a:t>
            </a:r>
          </a:p>
          <a:p>
            <a:pPr marL="285750" indent="-285750">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 different sources of finance, and t</a:t>
            </a:r>
            <a:r>
              <a:rPr lang="en-GB" sz="1800" dirty="0">
                <a:latin typeface="Calibri" panose="020F0502020204030204" pitchFamily="34" charset="0"/>
                <a:ea typeface="Calibri" panose="020F0502020204030204" pitchFamily="34" charset="0"/>
                <a:cs typeface="Times New Roman" panose="02020603050405020304" pitchFamily="18" charset="0"/>
              </a:rPr>
              <a:t>he key factors that different providers of capital consider when making investments</a:t>
            </a:r>
          </a:p>
          <a:p>
            <a:pPr marL="285750" lvl="0" indent="-285750">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the different financing structures used in different country contexts for power generation and grids projects using case study examples. </a:t>
            </a:r>
          </a:p>
          <a:p>
            <a:pPr marL="101600" indent="0">
              <a:buNone/>
            </a:pPr>
            <a:endParaRPr lang="en-GB" dirty="0"/>
          </a:p>
          <a:p>
            <a:endParaRPr lang="en-GB" dirty="0"/>
          </a:p>
          <a:p>
            <a:endParaRPr lang="en-GB" dirty="0"/>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2911-9AF3-2A43-85DF-03D42CAE7684}"/>
              </a:ext>
            </a:extLst>
          </p:cNvPr>
          <p:cNvSpPr>
            <a:spLocks noGrp="1"/>
          </p:cNvSpPr>
          <p:nvPr>
            <p:ph type="title"/>
          </p:nvPr>
        </p:nvSpPr>
        <p:spPr/>
        <p:txBody>
          <a:bodyPr/>
          <a:lstStyle/>
          <a:p>
            <a:r>
              <a:rPr lang="en-GB" dirty="0"/>
              <a:t>Concessional finance</a:t>
            </a:r>
          </a:p>
        </p:txBody>
      </p:sp>
      <p:sp>
        <p:nvSpPr>
          <p:cNvPr id="3" name="Text Placeholder 2">
            <a:extLst>
              <a:ext uri="{FF2B5EF4-FFF2-40B4-BE49-F238E27FC236}">
                <a16:creationId xmlns:a16="http://schemas.microsoft.com/office/drawing/2014/main" id="{DD185708-C52B-2524-412E-2571B6A95EE2}"/>
              </a:ext>
            </a:extLst>
          </p:cNvPr>
          <p:cNvSpPr>
            <a:spLocks noGrp="1"/>
          </p:cNvSpPr>
          <p:nvPr>
            <p:ph type="body" idx="1"/>
          </p:nvPr>
        </p:nvSpPr>
        <p:spPr/>
        <p:txBody>
          <a:bodyPr/>
          <a:lstStyle/>
          <a:p>
            <a:pPr marL="101600" indent="0">
              <a:buNone/>
            </a:pPr>
            <a:r>
              <a:rPr lang="en-GB" dirty="0"/>
              <a:t>Typically, concessional finance includes:</a:t>
            </a:r>
          </a:p>
          <a:p>
            <a:pPr lvl="1"/>
            <a:r>
              <a:rPr lang="en-GB" dirty="0"/>
              <a:t>Guarantees, insurance and other risk mitigation instruments.</a:t>
            </a:r>
          </a:p>
          <a:p>
            <a:pPr lvl="1"/>
            <a:r>
              <a:rPr lang="en-GB" dirty="0"/>
              <a:t>Concessional </a:t>
            </a:r>
            <a:r>
              <a:rPr lang="en-GB" b="1" dirty="0"/>
              <a:t>loans</a:t>
            </a:r>
            <a:r>
              <a:rPr lang="en-GB" dirty="0"/>
              <a:t> (with below market-rates of interest, or paid back over longer time periods than typically available on commercial money markets)</a:t>
            </a:r>
          </a:p>
          <a:p>
            <a:pPr lvl="1"/>
            <a:r>
              <a:rPr lang="en-GB" dirty="0"/>
              <a:t>Other instruments may include for example </a:t>
            </a:r>
            <a:r>
              <a:rPr lang="en-GB" b="1" dirty="0"/>
              <a:t>equity</a:t>
            </a:r>
            <a:r>
              <a:rPr lang="en-GB" dirty="0"/>
              <a:t> provided with a grant element, higher risk appetite or ‘softer’ payback conditions than available on commercial finance markets</a:t>
            </a:r>
          </a:p>
          <a:p>
            <a:pPr lvl="1"/>
            <a:r>
              <a:rPr lang="en-GB" b="1" dirty="0"/>
              <a:t>Grants</a:t>
            </a:r>
            <a:r>
              <a:rPr lang="en-GB" dirty="0"/>
              <a:t> (which are not paid back) to increase the viability of projects</a:t>
            </a:r>
          </a:p>
          <a:p>
            <a:pPr lvl="1"/>
            <a:endParaRPr lang="en-GB" dirty="0"/>
          </a:p>
          <a:p>
            <a:endParaRPr lang="en-GB" dirty="0"/>
          </a:p>
        </p:txBody>
      </p:sp>
    </p:spTree>
    <p:extLst>
      <p:ext uri="{BB962C8B-B14F-4D97-AF65-F5344CB8AC3E}">
        <p14:creationId xmlns:p14="http://schemas.microsoft.com/office/powerpoint/2010/main" val="966138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F055-75BF-0755-2414-DC09AF5184F4}"/>
              </a:ext>
            </a:extLst>
          </p:cNvPr>
          <p:cNvSpPr>
            <a:spLocks noGrp="1"/>
          </p:cNvSpPr>
          <p:nvPr>
            <p:ph type="title"/>
          </p:nvPr>
        </p:nvSpPr>
        <p:spPr/>
        <p:txBody>
          <a:bodyPr/>
          <a:lstStyle/>
          <a:p>
            <a:r>
              <a:rPr lang="en-GB" dirty="0"/>
              <a:t>Blended finance archetypes</a:t>
            </a:r>
          </a:p>
        </p:txBody>
      </p:sp>
      <p:pic>
        <p:nvPicPr>
          <p:cNvPr id="4" name="Picture 6" descr="Graphical user interface, application, Word&#10;&#10;Description automatically generated">
            <a:extLst>
              <a:ext uri="{FF2B5EF4-FFF2-40B4-BE49-F238E27FC236}">
                <a16:creationId xmlns:a16="http://schemas.microsoft.com/office/drawing/2014/main" id="{F0829A56-12A3-BD04-6E9E-D5DF605159E9}"/>
              </a:ext>
            </a:extLst>
          </p:cNvPr>
          <p:cNvPicPr>
            <a:picLocks noChangeAspect="1"/>
          </p:cNvPicPr>
          <p:nvPr/>
        </p:nvPicPr>
        <p:blipFill rotWithShape="1">
          <a:blip r:embed="rId3"/>
          <a:srcRect l="10455" t="15780" r="59439" b="8711"/>
          <a:stretch/>
        </p:blipFill>
        <p:spPr>
          <a:xfrm>
            <a:off x="629400" y="1121209"/>
            <a:ext cx="8128732" cy="5654729"/>
          </a:xfrm>
          <a:prstGeom prst="rect">
            <a:avLst/>
          </a:prstGeom>
        </p:spPr>
      </p:pic>
      <p:sp>
        <p:nvSpPr>
          <p:cNvPr id="5" name="TextBox 4">
            <a:extLst>
              <a:ext uri="{FF2B5EF4-FFF2-40B4-BE49-F238E27FC236}">
                <a16:creationId xmlns:a16="http://schemas.microsoft.com/office/drawing/2014/main" id="{116679A5-71EF-2DD1-7FDC-E1ACAF9E1B67}"/>
              </a:ext>
            </a:extLst>
          </p:cNvPr>
          <p:cNvSpPr txBox="1"/>
          <p:nvPr/>
        </p:nvSpPr>
        <p:spPr>
          <a:xfrm>
            <a:off x="9050215" y="3198167"/>
            <a:ext cx="2520462" cy="461665"/>
          </a:xfrm>
          <a:prstGeom prst="rect">
            <a:avLst/>
          </a:prstGeom>
          <a:noFill/>
        </p:spPr>
        <p:txBody>
          <a:bodyPr wrap="square" rtlCol="0">
            <a:spAutoFit/>
          </a:bodyPr>
          <a:lstStyle/>
          <a:p>
            <a:r>
              <a:rPr lang="en-GB" sz="1200" dirty="0">
                <a:hlinkClick r:id="rId4"/>
              </a:rPr>
              <a:t>https://www.convergence.finance/blended-finance</a:t>
            </a:r>
            <a:endParaRPr lang="en-GB" sz="1200" dirty="0"/>
          </a:p>
        </p:txBody>
      </p:sp>
    </p:spTree>
    <p:extLst>
      <p:ext uri="{BB962C8B-B14F-4D97-AF65-F5344CB8AC3E}">
        <p14:creationId xmlns:p14="http://schemas.microsoft.com/office/powerpoint/2010/main" val="4244189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50C1-1040-AE8B-EA8F-568D386616EC}"/>
              </a:ext>
            </a:extLst>
          </p:cNvPr>
          <p:cNvSpPr>
            <a:spLocks noGrp="1"/>
          </p:cNvSpPr>
          <p:nvPr>
            <p:ph type="title"/>
          </p:nvPr>
        </p:nvSpPr>
        <p:spPr/>
        <p:txBody>
          <a:bodyPr/>
          <a:lstStyle/>
          <a:p>
            <a:r>
              <a:rPr lang="en-GB" dirty="0"/>
              <a:t>What are private investors looking for?</a:t>
            </a:r>
          </a:p>
        </p:txBody>
      </p:sp>
      <p:sp>
        <p:nvSpPr>
          <p:cNvPr id="6" name="Text Placeholder 5">
            <a:extLst>
              <a:ext uri="{FF2B5EF4-FFF2-40B4-BE49-F238E27FC236}">
                <a16:creationId xmlns:a16="http://schemas.microsoft.com/office/drawing/2014/main" id="{B76944EC-7AE2-C43D-4E91-76443AE09CDE}"/>
              </a:ext>
            </a:extLst>
          </p:cNvPr>
          <p:cNvSpPr>
            <a:spLocks noGrp="1"/>
          </p:cNvSpPr>
          <p:nvPr>
            <p:ph type="body" idx="1"/>
          </p:nvPr>
        </p:nvSpPr>
        <p:spPr>
          <a:xfrm>
            <a:off x="629399" y="1252729"/>
            <a:ext cx="10933801" cy="4339180"/>
          </a:xfrm>
        </p:spPr>
        <p:txBody>
          <a:bodyPr>
            <a:normAutofit/>
          </a:bodyPr>
          <a:lstStyle/>
          <a:p>
            <a:pPr marL="101600" indent="0">
              <a:buNone/>
            </a:pPr>
            <a:r>
              <a:rPr lang="en-GB" sz="2000" dirty="0">
                <a:solidFill>
                  <a:srgbClr val="000000"/>
                </a:solidFill>
                <a:effectLst/>
                <a:latin typeface="Calibri" panose="020F0502020204030204" pitchFamily="34" charset="0"/>
                <a:ea typeface="Times New Roman" panose="02020603050405020304" pitchFamily="18" charset="0"/>
              </a:rPr>
              <a:t>Energy sector investments can provide an opportunity for private investors to contribute to their climate finance portfolios. Key issues that investors will want to understand before providing finance include:</a:t>
            </a:r>
            <a:endParaRPr lang="en-GB" sz="2000" dirty="0">
              <a:effectLst/>
              <a:latin typeface="Calibri" panose="020F0502020204030204" pitchFamily="34" charset="0"/>
              <a:ea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Times New Roman" panose="02020603050405020304" pitchFamily="18" charset="0"/>
              </a:rPr>
              <a:t>The links national climate targets</a:t>
            </a:r>
            <a:endParaRPr lang="en-GB" dirty="0">
              <a:solidFill>
                <a:srgbClr val="000000"/>
              </a:solidFill>
              <a:effectLst/>
              <a:latin typeface="Calibri" panose="020F0502020204030204" pitchFamily="34" charset="0"/>
              <a:ea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Times New Roman" panose="02020603050405020304" pitchFamily="18" charset="0"/>
              </a:rPr>
              <a:t>T</a:t>
            </a:r>
            <a:r>
              <a:rPr lang="en-GB" dirty="0">
                <a:solidFill>
                  <a:srgbClr val="000000"/>
                </a:solidFill>
                <a:effectLst/>
                <a:latin typeface="Calibri" panose="020F0502020204030204" pitchFamily="34" charset="0"/>
                <a:ea typeface="Times New Roman" panose="02020603050405020304" pitchFamily="18" charset="0"/>
              </a:rPr>
              <a:t>he potential for additional revenue </a:t>
            </a:r>
          </a:p>
          <a:p>
            <a:pPr marL="800100" lvl="1" indent="-342900">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Times New Roman" panose="02020603050405020304" pitchFamily="18" charset="0"/>
              </a:rPr>
              <a:t>Evidence for carbon emissions reduced or avoided</a:t>
            </a:r>
            <a:endParaRPr lang="en-GB" dirty="0">
              <a:solidFill>
                <a:srgbClr val="000000"/>
              </a:solidFill>
              <a:latin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rPr>
              <a:t>Familiarity with the investment type being considered</a:t>
            </a:r>
            <a:endParaRPr lang="en-GB" dirty="0"/>
          </a:p>
        </p:txBody>
      </p:sp>
    </p:spTree>
    <p:extLst>
      <p:ext uri="{BB962C8B-B14F-4D97-AF65-F5344CB8AC3E}">
        <p14:creationId xmlns:p14="http://schemas.microsoft.com/office/powerpoint/2010/main" val="3047691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sym typeface="Trebuchet MS"/>
              </a:rPr>
              <a:t>Section 2</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Role of government </a:t>
            </a:r>
            <a:endParaRPr lang="en-GB"/>
          </a:p>
        </p:txBody>
      </p:sp>
    </p:spTree>
    <p:extLst>
      <p:ext uri="{BB962C8B-B14F-4D97-AF65-F5344CB8AC3E}">
        <p14:creationId xmlns:p14="http://schemas.microsoft.com/office/powerpoint/2010/main" val="1508005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D303-C7CA-D73E-8F88-C63FDD042E3E}"/>
              </a:ext>
            </a:extLst>
          </p:cNvPr>
          <p:cNvSpPr>
            <a:spLocks noGrp="1"/>
          </p:cNvSpPr>
          <p:nvPr>
            <p:ph type="title"/>
          </p:nvPr>
        </p:nvSpPr>
        <p:spPr>
          <a:xfrm>
            <a:off x="629399" y="0"/>
            <a:ext cx="8198077" cy="886397"/>
          </a:xfrm>
        </p:spPr>
        <p:txBody>
          <a:bodyPr/>
          <a:lstStyle/>
          <a:p>
            <a:r>
              <a:rPr lang="en-GB" dirty="0"/>
              <a:t>Ownership structures determine financing options</a:t>
            </a:r>
          </a:p>
        </p:txBody>
      </p:sp>
      <p:sp>
        <p:nvSpPr>
          <p:cNvPr id="3" name="Text Placeholder 2">
            <a:extLst>
              <a:ext uri="{FF2B5EF4-FFF2-40B4-BE49-F238E27FC236}">
                <a16:creationId xmlns:a16="http://schemas.microsoft.com/office/drawing/2014/main" id="{718F86D7-EC24-5C20-CA18-64877319EA4F}"/>
              </a:ext>
            </a:extLst>
          </p:cNvPr>
          <p:cNvSpPr>
            <a:spLocks noGrp="1"/>
          </p:cNvSpPr>
          <p:nvPr>
            <p:ph type="body" idx="1"/>
          </p:nvPr>
        </p:nvSpPr>
        <p:spPr>
          <a:xfrm>
            <a:off x="465277" y="1252728"/>
            <a:ext cx="4139997" cy="5523209"/>
          </a:xfrm>
        </p:spPr>
        <p:txBody>
          <a:bodyPr>
            <a:normAutofit fontScale="77500" lnSpcReduction="20000"/>
          </a:bodyPr>
          <a:lstStyle/>
          <a:p>
            <a:r>
              <a:rPr lang="en-GB" dirty="0"/>
              <a:t>Fully unbundled system - separate ownership of generation and transmission assets</a:t>
            </a:r>
          </a:p>
          <a:p>
            <a:pPr lvl="1"/>
            <a:r>
              <a:rPr lang="en-GB" dirty="0"/>
              <a:t>Private finance structures dominates generation investment</a:t>
            </a:r>
          </a:p>
          <a:p>
            <a:pPr lvl="1"/>
            <a:r>
              <a:rPr lang="en-GB" dirty="0"/>
              <a:t>Transmission investment depends on ownership (see later examples)</a:t>
            </a:r>
          </a:p>
          <a:p>
            <a:pPr lvl="1"/>
            <a:endParaRPr lang="en-GB" dirty="0"/>
          </a:p>
          <a:p>
            <a:r>
              <a:rPr lang="en-GB" dirty="0"/>
              <a:t>Fully integrated systems – state-owned utility owns and operates all infrastructure including generation and transmission:</a:t>
            </a:r>
          </a:p>
          <a:p>
            <a:pPr lvl="1"/>
            <a:r>
              <a:rPr lang="en-GB" dirty="0"/>
              <a:t>Government-funded finance structure dominates</a:t>
            </a:r>
          </a:p>
          <a:p>
            <a:pPr marL="558800" lvl="1" indent="0">
              <a:buNone/>
            </a:pPr>
            <a:endParaRPr lang="en-GB" dirty="0"/>
          </a:p>
          <a:p>
            <a:r>
              <a:rPr lang="en-GB" dirty="0"/>
              <a:t>Partially unbundled system – mixed ownership model</a:t>
            </a:r>
          </a:p>
          <a:p>
            <a:pPr lvl="1"/>
            <a:r>
              <a:rPr lang="en-GB" dirty="0"/>
              <a:t>Finance may be a mix of public and private</a:t>
            </a:r>
          </a:p>
          <a:p>
            <a:pPr lvl="1"/>
            <a:r>
              <a:rPr lang="en-GB" dirty="0"/>
              <a:t>Direct procurement of private investment by governments remains widespread especially in South Asia and sub-Saharan Africa (see graph and next slide)</a:t>
            </a:r>
          </a:p>
          <a:p>
            <a:pPr marL="101600" indent="0">
              <a:buNone/>
            </a:pPr>
            <a:endParaRPr lang="en-GB" dirty="0"/>
          </a:p>
        </p:txBody>
      </p:sp>
      <p:pic>
        <p:nvPicPr>
          <p:cNvPr id="7" name="Picture 6">
            <a:extLst>
              <a:ext uri="{FF2B5EF4-FFF2-40B4-BE49-F238E27FC236}">
                <a16:creationId xmlns:a16="http://schemas.microsoft.com/office/drawing/2014/main" id="{A325F1FD-F63A-0F3F-C14D-786FDBF09ED4}"/>
              </a:ext>
            </a:extLst>
          </p:cNvPr>
          <p:cNvPicPr>
            <a:picLocks noChangeAspect="1"/>
          </p:cNvPicPr>
          <p:nvPr/>
        </p:nvPicPr>
        <p:blipFill>
          <a:blip r:embed="rId3"/>
          <a:stretch>
            <a:fillRect/>
          </a:stretch>
        </p:blipFill>
        <p:spPr>
          <a:xfrm>
            <a:off x="4769397" y="2074764"/>
            <a:ext cx="6958770" cy="3342938"/>
          </a:xfrm>
          <a:prstGeom prst="rect">
            <a:avLst/>
          </a:prstGeom>
        </p:spPr>
      </p:pic>
      <p:sp>
        <p:nvSpPr>
          <p:cNvPr id="8" name="TextBox 7">
            <a:extLst>
              <a:ext uri="{FF2B5EF4-FFF2-40B4-BE49-F238E27FC236}">
                <a16:creationId xmlns:a16="http://schemas.microsoft.com/office/drawing/2014/main" id="{601F0228-C59D-52B8-0E9C-7608EDB7604C}"/>
              </a:ext>
            </a:extLst>
          </p:cNvPr>
          <p:cNvSpPr txBox="1"/>
          <p:nvPr/>
        </p:nvSpPr>
        <p:spPr>
          <a:xfrm>
            <a:off x="5498123" y="5779476"/>
            <a:ext cx="5732585" cy="461665"/>
          </a:xfrm>
          <a:prstGeom prst="rect">
            <a:avLst/>
          </a:prstGeom>
          <a:noFill/>
        </p:spPr>
        <p:txBody>
          <a:bodyPr wrap="square" rtlCol="0">
            <a:spAutoFit/>
          </a:bodyPr>
          <a:lstStyle/>
          <a:p>
            <a:r>
              <a:rPr lang="en-GB" sz="1200" dirty="0">
                <a:hlinkClick r:id="rId4"/>
              </a:rPr>
              <a:t>Source: Rethinking Power Sector Reform in the Developing World (esmap.org)</a:t>
            </a:r>
            <a:endParaRPr lang="en-GB" sz="1200" dirty="0"/>
          </a:p>
          <a:p>
            <a:endParaRPr lang="en-GB" sz="1200" dirty="0"/>
          </a:p>
        </p:txBody>
      </p:sp>
    </p:spTree>
    <p:extLst>
      <p:ext uri="{BB962C8B-B14F-4D97-AF65-F5344CB8AC3E}">
        <p14:creationId xmlns:p14="http://schemas.microsoft.com/office/powerpoint/2010/main" val="862855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33E1-CCD0-46D9-C142-464ACDC91182}"/>
              </a:ext>
            </a:extLst>
          </p:cNvPr>
          <p:cNvSpPr>
            <a:spLocks noGrp="1"/>
          </p:cNvSpPr>
          <p:nvPr>
            <p:ph type="title"/>
          </p:nvPr>
        </p:nvSpPr>
        <p:spPr>
          <a:xfrm>
            <a:off x="629399" y="124804"/>
            <a:ext cx="8103896" cy="886397"/>
          </a:xfrm>
        </p:spPr>
        <p:txBody>
          <a:bodyPr/>
          <a:lstStyle/>
          <a:p>
            <a:r>
              <a:rPr lang="en-GB" dirty="0"/>
              <a:t>Creating an enabling environment for private finance</a:t>
            </a:r>
          </a:p>
        </p:txBody>
      </p:sp>
      <p:sp>
        <p:nvSpPr>
          <p:cNvPr id="3" name="Text Placeholder 2">
            <a:extLst>
              <a:ext uri="{FF2B5EF4-FFF2-40B4-BE49-F238E27FC236}">
                <a16:creationId xmlns:a16="http://schemas.microsoft.com/office/drawing/2014/main" id="{934AF837-2C28-0ECD-6A65-24B435689E95}"/>
              </a:ext>
            </a:extLst>
          </p:cNvPr>
          <p:cNvSpPr>
            <a:spLocks noGrp="1"/>
          </p:cNvSpPr>
          <p:nvPr>
            <p:ph type="body" idx="1"/>
          </p:nvPr>
        </p:nvSpPr>
        <p:spPr>
          <a:xfrm>
            <a:off x="629399" y="1252729"/>
            <a:ext cx="6776867" cy="4083064"/>
          </a:xfrm>
        </p:spPr>
        <p:txBody>
          <a:bodyPr>
            <a:normAutofit/>
          </a:bodyPr>
          <a:lstStyle/>
          <a:p>
            <a:endParaRPr lang="en-GB" sz="2100" dirty="0"/>
          </a:p>
          <a:p>
            <a:pPr marL="101600" indent="0">
              <a:buNone/>
            </a:pPr>
            <a:r>
              <a:rPr lang="en-GB" sz="2100" dirty="0"/>
              <a:t>Governments</a:t>
            </a:r>
            <a:r>
              <a:rPr lang="en-GB" dirty="0"/>
              <a:t> play a crucial role in creating conducive conditions for private investment in their countries. These generally all work towards reducing risks to investors. </a:t>
            </a:r>
            <a:endParaRPr lang="en-GB" sz="1800" b="1" dirty="0">
              <a:solidFill>
                <a:srgbClr val="222222"/>
              </a:solidFill>
              <a:latin typeface="CrimsonText-Bold"/>
            </a:endParaRPr>
          </a:p>
          <a:p>
            <a:pPr lvl="1"/>
            <a:endParaRPr lang="en-GB" dirty="0"/>
          </a:p>
        </p:txBody>
      </p:sp>
      <p:sp>
        <p:nvSpPr>
          <p:cNvPr id="4" name="TextBox 3">
            <a:extLst>
              <a:ext uri="{FF2B5EF4-FFF2-40B4-BE49-F238E27FC236}">
                <a16:creationId xmlns:a16="http://schemas.microsoft.com/office/drawing/2014/main" id="{2ABC1254-B03A-09BC-9B45-67D47C7C396E}"/>
              </a:ext>
            </a:extLst>
          </p:cNvPr>
          <p:cNvSpPr txBox="1"/>
          <p:nvPr/>
        </p:nvSpPr>
        <p:spPr>
          <a:xfrm>
            <a:off x="2042583" y="6170083"/>
            <a:ext cx="73363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Arial"/>
              </a:rPr>
              <a:t>Sources: </a:t>
            </a:r>
            <a:endParaRPr lang="en-US"/>
          </a:p>
          <a:p>
            <a:pPr marL="171450" indent="-171450">
              <a:buFont typeface="Arial"/>
              <a:buChar char="•"/>
            </a:pPr>
            <a:r>
              <a:rPr lang="en-GB" sz="1200" dirty="0">
                <a:cs typeface="Arial"/>
              </a:rPr>
              <a:t>CLDP Understanding Power Purchase Agreements,</a:t>
            </a:r>
            <a:endParaRPr lang="en-GB" dirty="0">
              <a:cs typeface="Arial"/>
            </a:endParaRPr>
          </a:p>
          <a:p>
            <a:pPr marL="171450" indent="-171450">
              <a:buFont typeface="Arial"/>
              <a:buChar char="•"/>
            </a:pPr>
            <a:r>
              <a:rPr lang="en-GB" sz="1200" dirty="0">
                <a:cs typeface="Arial"/>
              </a:rPr>
              <a:t>IRENA Low-cost finance for the energy transition</a:t>
            </a:r>
          </a:p>
        </p:txBody>
      </p:sp>
    </p:spTree>
    <p:extLst>
      <p:ext uri="{BB962C8B-B14F-4D97-AF65-F5344CB8AC3E}">
        <p14:creationId xmlns:p14="http://schemas.microsoft.com/office/powerpoint/2010/main" val="123838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3</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Example of Financing Electricity Generation Projects</a:t>
            </a:r>
          </a:p>
        </p:txBody>
      </p:sp>
    </p:spTree>
    <p:extLst>
      <p:ext uri="{BB962C8B-B14F-4D97-AF65-F5344CB8AC3E}">
        <p14:creationId xmlns:p14="http://schemas.microsoft.com/office/powerpoint/2010/main" val="3598717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8CF8-52AA-CD87-725E-7EEC99928DBB}"/>
              </a:ext>
            </a:extLst>
          </p:cNvPr>
          <p:cNvSpPr>
            <a:spLocks noGrp="1"/>
          </p:cNvSpPr>
          <p:nvPr>
            <p:ph type="title"/>
          </p:nvPr>
        </p:nvSpPr>
        <p:spPr>
          <a:xfrm>
            <a:off x="597513" y="266868"/>
            <a:ext cx="8103896" cy="443198"/>
          </a:xfrm>
        </p:spPr>
        <p:txBody>
          <a:bodyPr/>
          <a:lstStyle/>
          <a:p>
            <a:r>
              <a:rPr lang="en-GB" dirty="0"/>
              <a:t>Procurement of grid-scale solar</a:t>
            </a:r>
          </a:p>
        </p:txBody>
      </p:sp>
      <p:pic>
        <p:nvPicPr>
          <p:cNvPr id="7" name="Picture 6">
            <a:extLst>
              <a:ext uri="{FF2B5EF4-FFF2-40B4-BE49-F238E27FC236}">
                <a16:creationId xmlns:a16="http://schemas.microsoft.com/office/drawing/2014/main" id="{81D6A27C-CE0D-5C7F-6224-C6CD95960160}"/>
              </a:ext>
            </a:extLst>
          </p:cNvPr>
          <p:cNvPicPr>
            <a:picLocks noChangeAspect="1"/>
          </p:cNvPicPr>
          <p:nvPr/>
        </p:nvPicPr>
        <p:blipFill>
          <a:blip r:embed="rId3"/>
          <a:stretch>
            <a:fillRect/>
          </a:stretch>
        </p:blipFill>
        <p:spPr>
          <a:xfrm>
            <a:off x="764205" y="1660502"/>
            <a:ext cx="8780255" cy="4930630"/>
          </a:xfrm>
          <a:prstGeom prst="rect">
            <a:avLst/>
          </a:prstGeom>
        </p:spPr>
      </p:pic>
      <p:sp>
        <p:nvSpPr>
          <p:cNvPr id="8" name="TextBox 7">
            <a:extLst>
              <a:ext uri="{FF2B5EF4-FFF2-40B4-BE49-F238E27FC236}">
                <a16:creationId xmlns:a16="http://schemas.microsoft.com/office/drawing/2014/main" id="{30387A7E-CE9B-182F-F86B-4AF36E354653}"/>
              </a:ext>
            </a:extLst>
          </p:cNvPr>
          <p:cNvSpPr txBox="1"/>
          <p:nvPr/>
        </p:nvSpPr>
        <p:spPr>
          <a:xfrm>
            <a:off x="764205" y="1069571"/>
            <a:ext cx="8913594" cy="369332"/>
          </a:xfrm>
          <a:prstGeom prst="rect">
            <a:avLst/>
          </a:prstGeom>
          <a:noFill/>
        </p:spPr>
        <p:txBody>
          <a:bodyPr wrap="none" rtlCol="0">
            <a:spAutoFit/>
          </a:bodyPr>
          <a:lstStyle/>
          <a:p>
            <a:r>
              <a:rPr lang="en-GB" dirty="0"/>
              <a:t>Auctions for contracts with independent power producers – the case of ‘Scaling Solar’</a:t>
            </a:r>
          </a:p>
        </p:txBody>
      </p:sp>
    </p:spTree>
    <p:extLst>
      <p:ext uri="{BB962C8B-B14F-4D97-AF65-F5344CB8AC3E}">
        <p14:creationId xmlns:p14="http://schemas.microsoft.com/office/powerpoint/2010/main" val="1041298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7398-B7E9-8362-6DD7-3033CCBA0C0E}"/>
              </a:ext>
            </a:extLst>
          </p:cNvPr>
          <p:cNvSpPr>
            <a:spLocks noGrp="1"/>
          </p:cNvSpPr>
          <p:nvPr>
            <p:ph type="title"/>
          </p:nvPr>
        </p:nvSpPr>
        <p:spPr>
          <a:xfrm>
            <a:off x="782788" y="0"/>
            <a:ext cx="8103896" cy="886397"/>
          </a:xfrm>
        </p:spPr>
        <p:txBody>
          <a:bodyPr/>
          <a:lstStyle/>
          <a:p>
            <a:r>
              <a:rPr lang="en-GB" dirty="0"/>
              <a:t>‘Scaling Solar’ achievements and lessons learned</a:t>
            </a:r>
          </a:p>
        </p:txBody>
      </p:sp>
      <p:sp>
        <p:nvSpPr>
          <p:cNvPr id="3" name="Text Placeholder 2">
            <a:extLst>
              <a:ext uri="{FF2B5EF4-FFF2-40B4-BE49-F238E27FC236}">
                <a16:creationId xmlns:a16="http://schemas.microsoft.com/office/drawing/2014/main" id="{1945FA91-71D0-6BC1-0F4F-10A8295E4334}"/>
              </a:ext>
            </a:extLst>
          </p:cNvPr>
          <p:cNvSpPr>
            <a:spLocks noGrp="1"/>
          </p:cNvSpPr>
          <p:nvPr>
            <p:ph type="body" idx="1"/>
          </p:nvPr>
        </p:nvSpPr>
        <p:spPr>
          <a:xfrm>
            <a:off x="629399" y="1252729"/>
            <a:ext cx="10933801" cy="4075176"/>
          </a:xfrm>
        </p:spPr>
        <p:txBody>
          <a:bodyPr/>
          <a:lstStyle/>
          <a:p>
            <a:pPr marL="444500" indent="-342900">
              <a:buFont typeface="Arial" panose="020B0604020202020204" pitchFamily="34" charset="0"/>
              <a:buChar char="•"/>
            </a:pPr>
            <a:r>
              <a:rPr lang="en-GB" dirty="0"/>
              <a:t>Scaling solar achieved record low tariffs</a:t>
            </a:r>
          </a:p>
          <a:p>
            <a:pPr marL="444500" indent="-342900">
              <a:buFont typeface="Arial" panose="020B0604020202020204" pitchFamily="34" charset="0"/>
              <a:buChar char="•"/>
            </a:pPr>
            <a:r>
              <a:rPr lang="en-GB" dirty="0"/>
              <a:t>Demonstrate the role of best practices in auction success (auction design, process / documentation standardisation etc.)</a:t>
            </a:r>
          </a:p>
          <a:p>
            <a:pPr marL="444500" indent="-342900">
              <a:buFont typeface="Arial" panose="020B0604020202020204" pitchFamily="34" charset="0"/>
              <a:buChar char="•"/>
            </a:pPr>
            <a:r>
              <a:rPr lang="en-GB" dirty="0"/>
              <a:t>Projects &amp; investments completed and operational:</a:t>
            </a:r>
          </a:p>
          <a:p>
            <a:endParaRPr lang="en-GB" dirty="0"/>
          </a:p>
        </p:txBody>
      </p:sp>
      <p:graphicFrame>
        <p:nvGraphicFramePr>
          <p:cNvPr id="4" name="Table 4">
            <a:extLst>
              <a:ext uri="{FF2B5EF4-FFF2-40B4-BE49-F238E27FC236}">
                <a16:creationId xmlns:a16="http://schemas.microsoft.com/office/drawing/2014/main" id="{AB64EED9-6F1D-4F9E-10FF-24790EB0382F}"/>
              </a:ext>
            </a:extLst>
          </p:cNvPr>
          <p:cNvGraphicFramePr>
            <a:graphicFrameLocks noGrp="1"/>
          </p:cNvGraphicFramePr>
          <p:nvPr>
            <p:extLst>
              <p:ext uri="{D42A27DB-BD31-4B8C-83A1-F6EECF244321}">
                <p14:modId xmlns:p14="http://schemas.microsoft.com/office/powerpoint/2010/main" val="2371737572"/>
              </p:ext>
            </p:extLst>
          </p:nvPr>
        </p:nvGraphicFramePr>
        <p:xfrm>
          <a:off x="782788" y="3429000"/>
          <a:ext cx="9714524" cy="2021840"/>
        </p:xfrm>
        <a:graphic>
          <a:graphicData uri="http://schemas.openxmlformats.org/drawingml/2006/table">
            <a:tbl>
              <a:tblPr firstRow="1" bandRow="1">
                <a:tableStyleId>{5C22544A-7EE6-4342-B048-85BDC9FD1C3A}</a:tableStyleId>
              </a:tblPr>
              <a:tblGrid>
                <a:gridCol w="1379416">
                  <a:extLst>
                    <a:ext uri="{9D8B030D-6E8A-4147-A177-3AD203B41FA5}">
                      <a16:colId xmlns:a16="http://schemas.microsoft.com/office/drawing/2014/main" val="2814140507"/>
                    </a:ext>
                  </a:extLst>
                </a:gridCol>
                <a:gridCol w="1652954">
                  <a:extLst>
                    <a:ext uri="{9D8B030D-6E8A-4147-A177-3AD203B41FA5}">
                      <a16:colId xmlns:a16="http://schemas.microsoft.com/office/drawing/2014/main" val="2521694810"/>
                    </a:ext>
                  </a:extLst>
                </a:gridCol>
                <a:gridCol w="1817077">
                  <a:extLst>
                    <a:ext uri="{9D8B030D-6E8A-4147-A177-3AD203B41FA5}">
                      <a16:colId xmlns:a16="http://schemas.microsoft.com/office/drawing/2014/main" val="2800363459"/>
                    </a:ext>
                  </a:extLst>
                </a:gridCol>
                <a:gridCol w="4865077">
                  <a:extLst>
                    <a:ext uri="{9D8B030D-6E8A-4147-A177-3AD203B41FA5}">
                      <a16:colId xmlns:a16="http://schemas.microsoft.com/office/drawing/2014/main" val="3583563149"/>
                    </a:ext>
                  </a:extLst>
                </a:gridCol>
              </a:tblGrid>
              <a:tr h="370840">
                <a:tc>
                  <a:txBody>
                    <a:bodyPr/>
                    <a:lstStyle/>
                    <a:p>
                      <a:r>
                        <a:rPr lang="en-GB" sz="1800" dirty="0"/>
                        <a:t>Country</a:t>
                      </a:r>
                    </a:p>
                  </a:txBody>
                  <a:tcPr/>
                </a:tc>
                <a:tc>
                  <a:txBody>
                    <a:bodyPr/>
                    <a:lstStyle/>
                    <a:p>
                      <a:r>
                        <a:rPr lang="en-GB" sz="1800" dirty="0"/>
                        <a:t>Project size (MW)</a:t>
                      </a:r>
                    </a:p>
                  </a:txBody>
                  <a:tcPr/>
                </a:tc>
                <a:tc>
                  <a:txBody>
                    <a:bodyPr/>
                    <a:lstStyle/>
                    <a:p>
                      <a:r>
                        <a:rPr lang="en-GB" sz="1800" dirty="0"/>
                        <a:t>Tariff </a:t>
                      </a:r>
                    </a:p>
                    <a:p>
                      <a:r>
                        <a:rPr lang="en-GB" sz="1800" dirty="0"/>
                        <a:t>(US c/kWh)</a:t>
                      </a:r>
                    </a:p>
                  </a:txBody>
                  <a:tcPr/>
                </a:tc>
                <a:tc>
                  <a:txBody>
                    <a:bodyPr/>
                    <a:lstStyle/>
                    <a:p>
                      <a:pPr marL="216000"/>
                      <a:r>
                        <a:rPr lang="en-GB" sz="1800" dirty="0"/>
                        <a:t>Date</a:t>
                      </a:r>
                    </a:p>
                  </a:txBody>
                  <a:tcPr/>
                </a:tc>
                <a:extLst>
                  <a:ext uri="{0D108BD9-81ED-4DB2-BD59-A6C34878D82A}">
                    <a16:rowId xmlns:a16="http://schemas.microsoft.com/office/drawing/2014/main" val="1501323867"/>
                  </a:ext>
                </a:extLst>
              </a:tr>
              <a:tr h="370840">
                <a:tc>
                  <a:txBody>
                    <a:bodyPr/>
                    <a:lstStyle/>
                    <a:p>
                      <a:r>
                        <a:rPr lang="en-GB" sz="1800" dirty="0"/>
                        <a:t>Senegal</a:t>
                      </a:r>
                    </a:p>
                  </a:txBody>
                  <a:tcPr/>
                </a:tc>
                <a:tc>
                  <a:txBody>
                    <a:bodyPr/>
                    <a:lstStyle/>
                    <a:p>
                      <a:pPr marL="540000" algn="r"/>
                      <a:r>
                        <a:rPr lang="en-GB" sz="1800" dirty="0"/>
                        <a:t>60</a:t>
                      </a:r>
                    </a:p>
                  </a:txBody>
                  <a:tcPr/>
                </a:tc>
                <a:tc>
                  <a:txBody>
                    <a:bodyPr/>
                    <a:lstStyle/>
                    <a:p>
                      <a:pPr marL="540000" algn="r"/>
                      <a:r>
                        <a:rPr lang="en-GB" sz="1800" dirty="0"/>
                        <a:t>&lt;4.0</a:t>
                      </a:r>
                    </a:p>
                  </a:txBody>
                  <a:tcPr/>
                </a:tc>
                <a:tc>
                  <a:txBody>
                    <a:bodyPr/>
                    <a:lstStyle/>
                    <a:p>
                      <a:pPr marL="252000" algn="l"/>
                      <a:r>
                        <a:rPr lang="en-GB" sz="1800" dirty="0"/>
                        <a:t>2021 – operational</a:t>
                      </a:r>
                    </a:p>
                  </a:txBody>
                  <a:tcPr/>
                </a:tc>
                <a:extLst>
                  <a:ext uri="{0D108BD9-81ED-4DB2-BD59-A6C34878D82A}">
                    <a16:rowId xmlns:a16="http://schemas.microsoft.com/office/drawing/2014/main" val="1713725230"/>
                  </a:ext>
                </a:extLst>
              </a:tr>
              <a:tr h="370840">
                <a:tc>
                  <a:txBody>
                    <a:bodyPr/>
                    <a:lstStyle/>
                    <a:p>
                      <a:r>
                        <a:rPr lang="en-GB" sz="1800" dirty="0"/>
                        <a:t>Uzbekistan</a:t>
                      </a:r>
                    </a:p>
                  </a:txBody>
                  <a:tcPr/>
                </a:tc>
                <a:tc>
                  <a:txBody>
                    <a:bodyPr/>
                    <a:lstStyle/>
                    <a:p>
                      <a:pPr marL="540000" algn="r"/>
                      <a:r>
                        <a:rPr lang="en-GB" sz="1800" dirty="0"/>
                        <a:t>100</a:t>
                      </a:r>
                    </a:p>
                    <a:p>
                      <a:pPr marL="540000" algn="r"/>
                      <a:r>
                        <a:rPr lang="en-GB" sz="1800" dirty="0"/>
                        <a:t>440</a:t>
                      </a:r>
                    </a:p>
                  </a:txBody>
                  <a:tcPr/>
                </a:tc>
                <a:tc>
                  <a:txBody>
                    <a:bodyPr/>
                    <a:lstStyle/>
                    <a:p>
                      <a:pPr marL="540000" algn="r"/>
                      <a:r>
                        <a:rPr lang="en-GB" sz="1800" dirty="0"/>
                        <a:t>2.7</a:t>
                      </a:r>
                    </a:p>
                    <a:p>
                      <a:pPr marL="354013" indent="0" algn="r"/>
                      <a:r>
                        <a:rPr lang="en-GB" sz="1800" dirty="0"/>
                        <a:t>1.8</a:t>
                      </a:r>
                    </a:p>
                  </a:txBody>
                  <a:tcPr/>
                </a:tc>
                <a:tc>
                  <a:txBody>
                    <a:bodyPr/>
                    <a:lstStyle/>
                    <a:p>
                      <a:pPr marL="252000" algn="l"/>
                      <a:r>
                        <a:rPr lang="en-GB" sz="1800" dirty="0"/>
                        <a:t>2019 – Phase 1 operational</a:t>
                      </a:r>
                    </a:p>
                    <a:p>
                      <a:pPr marL="252000" algn="l"/>
                      <a:r>
                        <a:rPr lang="en-GB" sz="1800" dirty="0"/>
                        <a:t>2023 – Phase 2 expected financial close</a:t>
                      </a:r>
                    </a:p>
                  </a:txBody>
                  <a:tcPr/>
                </a:tc>
                <a:extLst>
                  <a:ext uri="{0D108BD9-81ED-4DB2-BD59-A6C34878D82A}">
                    <a16:rowId xmlns:a16="http://schemas.microsoft.com/office/drawing/2014/main" val="3981991783"/>
                  </a:ext>
                </a:extLst>
              </a:tr>
              <a:tr h="370840">
                <a:tc>
                  <a:txBody>
                    <a:bodyPr/>
                    <a:lstStyle/>
                    <a:p>
                      <a:r>
                        <a:rPr lang="en-GB" sz="1800" dirty="0"/>
                        <a:t>Zambia</a:t>
                      </a:r>
                    </a:p>
                  </a:txBody>
                  <a:tcPr/>
                </a:tc>
                <a:tc>
                  <a:txBody>
                    <a:bodyPr/>
                    <a:lstStyle/>
                    <a:p>
                      <a:pPr marL="540000" algn="r"/>
                      <a:r>
                        <a:rPr lang="en-GB" sz="1800" dirty="0"/>
                        <a:t>75  </a:t>
                      </a:r>
                    </a:p>
                  </a:txBody>
                  <a:tcPr/>
                </a:tc>
                <a:tc>
                  <a:txBody>
                    <a:bodyPr/>
                    <a:lstStyle/>
                    <a:p>
                      <a:pPr marL="540000" algn="r"/>
                      <a:r>
                        <a:rPr lang="en-GB" sz="1800" dirty="0"/>
                        <a:t>6.0</a:t>
                      </a:r>
                    </a:p>
                  </a:txBody>
                  <a:tcPr/>
                </a:tc>
                <a:tc>
                  <a:txBody>
                    <a:bodyPr/>
                    <a:lstStyle/>
                    <a:p>
                      <a:pPr marL="252000" algn="l"/>
                      <a:r>
                        <a:rPr lang="en-GB" sz="1800" dirty="0"/>
                        <a:t>2019 – operational</a:t>
                      </a:r>
                    </a:p>
                  </a:txBody>
                  <a:tcPr/>
                </a:tc>
                <a:extLst>
                  <a:ext uri="{0D108BD9-81ED-4DB2-BD59-A6C34878D82A}">
                    <a16:rowId xmlns:a16="http://schemas.microsoft.com/office/drawing/2014/main" val="1419421689"/>
                  </a:ext>
                </a:extLst>
              </a:tr>
            </a:tbl>
          </a:graphicData>
        </a:graphic>
      </p:graphicFrame>
    </p:spTree>
    <p:extLst>
      <p:ext uri="{BB962C8B-B14F-4D97-AF65-F5344CB8AC3E}">
        <p14:creationId xmlns:p14="http://schemas.microsoft.com/office/powerpoint/2010/main" val="158613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4</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Examples of Financing Transmission Projects</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DFFF-1273-BA28-268A-B5B379F31706}"/>
              </a:ext>
            </a:extLst>
          </p:cNvPr>
          <p:cNvSpPr>
            <a:spLocks noGrp="1"/>
          </p:cNvSpPr>
          <p:nvPr>
            <p:ph type="title"/>
          </p:nvPr>
        </p:nvSpPr>
        <p:spPr/>
        <p:txBody>
          <a:bodyPr/>
          <a:lstStyle/>
          <a:p>
            <a:r>
              <a:rPr lang="en-GB" dirty="0"/>
              <a:t>Lecture structure</a:t>
            </a:r>
          </a:p>
        </p:txBody>
      </p:sp>
      <p:sp>
        <p:nvSpPr>
          <p:cNvPr id="3" name="Text Placeholder 2">
            <a:extLst>
              <a:ext uri="{FF2B5EF4-FFF2-40B4-BE49-F238E27FC236}">
                <a16:creationId xmlns:a16="http://schemas.microsoft.com/office/drawing/2014/main" id="{73A5DDC3-EF17-0F61-3099-3CA749213A1D}"/>
              </a:ext>
            </a:extLst>
          </p:cNvPr>
          <p:cNvSpPr>
            <a:spLocks noGrp="1"/>
          </p:cNvSpPr>
          <p:nvPr>
            <p:ph type="body" idx="1"/>
          </p:nvPr>
        </p:nvSpPr>
        <p:spPr/>
        <p:txBody>
          <a:bodyPr>
            <a:normAutofit fontScale="85000" lnSpcReduction="20000"/>
          </a:bodyPr>
          <a:lstStyle/>
          <a:p>
            <a:r>
              <a:rPr lang="en-GB" dirty="0"/>
              <a:t>Finance structures - the basics</a:t>
            </a:r>
          </a:p>
          <a:p>
            <a:pPr lvl="1"/>
            <a:r>
              <a:rPr lang="en-GB" dirty="0"/>
              <a:t>Risk &amp; return, debt &amp; equity, cost of capital</a:t>
            </a:r>
          </a:p>
          <a:p>
            <a:pPr lvl="1"/>
            <a:r>
              <a:rPr lang="en-GB" dirty="0"/>
              <a:t>Public and private financing structures </a:t>
            </a:r>
          </a:p>
          <a:p>
            <a:endParaRPr lang="en-GB" dirty="0"/>
          </a:p>
          <a:p>
            <a:r>
              <a:rPr lang="en-GB" dirty="0"/>
              <a:t>Sources of finance</a:t>
            </a:r>
          </a:p>
          <a:p>
            <a:pPr lvl="1"/>
            <a:r>
              <a:rPr lang="en-GB" dirty="0"/>
              <a:t>Sources of private and public finance</a:t>
            </a:r>
          </a:p>
          <a:p>
            <a:pPr lvl="1"/>
            <a:r>
              <a:rPr lang="en-GB" dirty="0"/>
              <a:t>Climate finance, risk mitigation and other elements of financing</a:t>
            </a:r>
          </a:p>
          <a:p>
            <a:endParaRPr lang="en-GB" dirty="0"/>
          </a:p>
          <a:p>
            <a:r>
              <a:rPr lang="en-GB" dirty="0"/>
              <a:t>Role of Government</a:t>
            </a:r>
          </a:p>
          <a:p>
            <a:pPr lvl="1"/>
            <a:r>
              <a:rPr lang="en-GB" dirty="0"/>
              <a:t>Enabling environment</a:t>
            </a:r>
          </a:p>
          <a:p>
            <a:pPr lvl="1"/>
            <a:r>
              <a:rPr lang="en-GB" dirty="0"/>
              <a:t>Mobilising finance</a:t>
            </a:r>
          </a:p>
          <a:p>
            <a:pPr lvl="1"/>
            <a:endParaRPr lang="en-GB" dirty="0"/>
          </a:p>
          <a:p>
            <a:r>
              <a:rPr lang="en-GB" dirty="0"/>
              <a:t>4.	Examples of financing structures for electricity generation</a:t>
            </a:r>
          </a:p>
          <a:p>
            <a:pPr lvl="1"/>
            <a:r>
              <a:rPr lang="en-GB" dirty="0"/>
              <a:t>Including corporate &amp; project finance</a:t>
            </a:r>
          </a:p>
          <a:p>
            <a:pPr lvl="1"/>
            <a:endParaRPr lang="en-GB" dirty="0"/>
          </a:p>
          <a:p>
            <a:r>
              <a:rPr lang="en-GB" dirty="0"/>
              <a:t>5.	Examples of Financing transmission</a:t>
            </a:r>
          </a:p>
          <a:p>
            <a:pPr lvl="1"/>
            <a:r>
              <a:rPr lang="en-GB" dirty="0"/>
              <a:t>Public and private sector-led financing structures</a:t>
            </a:r>
          </a:p>
          <a:p>
            <a:pPr lvl="1"/>
            <a:endParaRPr lang="en-GB" dirty="0"/>
          </a:p>
          <a:p>
            <a:pPr marL="101600" indent="0">
              <a:buNone/>
            </a:pPr>
            <a:r>
              <a:rPr lang="en-GB" b="1" dirty="0"/>
              <a:t>Case Study: Data-2-Deal</a:t>
            </a:r>
          </a:p>
          <a:p>
            <a:endParaRPr lang="en-GB" dirty="0"/>
          </a:p>
        </p:txBody>
      </p:sp>
    </p:spTree>
    <p:extLst>
      <p:ext uri="{BB962C8B-B14F-4D97-AF65-F5344CB8AC3E}">
        <p14:creationId xmlns:p14="http://schemas.microsoft.com/office/powerpoint/2010/main" val="3858274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0154-6ED5-7D99-0E05-992D43B42BC3}"/>
              </a:ext>
            </a:extLst>
          </p:cNvPr>
          <p:cNvSpPr>
            <a:spLocks noGrp="1"/>
          </p:cNvSpPr>
          <p:nvPr>
            <p:ph type="title"/>
          </p:nvPr>
        </p:nvSpPr>
        <p:spPr>
          <a:xfrm>
            <a:off x="773779" y="74246"/>
            <a:ext cx="8103896" cy="886397"/>
          </a:xfrm>
        </p:spPr>
        <p:txBody>
          <a:bodyPr/>
          <a:lstStyle/>
          <a:p>
            <a:r>
              <a:rPr lang="en-GB" dirty="0"/>
              <a:t>Sovereign debt funding model:</a:t>
            </a:r>
            <a:br>
              <a:rPr lang="en-GB" dirty="0"/>
            </a:br>
            <a:r>
              <a:rPr lang="en-GB" dirty="0"/>
              <a:t>Lake Turkana, Kenya</a:t>
            </a:r>
          </a:p>
        </p:txBody>
      </p:sp>
      <p:sp>
        <p:nvSpPr>
          <p:cNvPr id="3" name="Text Placeholder 2">
            <a:extLst>
              <a:ext uri="{FF2B5EF4-FFF2-40B4-BE49-F238E27FC236}">
                <a16:creationId xmlns:a16="http://schemas.microsoft.com/office/drawing/2014/main" id="{4815D960-730F-59D8-73C2-B69E0E27ABDF}"/>
              </a:ext>
            </a:extLst>
          </p:cNvPr>
          <p:cNvSpPr>
            <a:spLocks noGrp="1"/>
          </p:cNvSpPr>
          <p:nvPr>
            <p:ph type="body" idx="1"/>
          </p:nvPr>
        </p:nvSpPr>
        <p:spPr>
          <a:xfrm>
            <a:off x="629399" y="1252729"/>
            <a:ext cx="10933801" cy="1935640"/>
          </a:xfrm>
        </p:spPr>
        <p:txBody>
          <a:bodyPr/>
          <a:lstStyle/>
          <a:p>
            <a:pPr marL="101600" indent="0">
              <a:buNone/>
            </a:pPr>
            <a:r>
              <a:rPr lang="en-GB" sz="1800" b="1" dirty="0">
                <a:solidFill>
                  <a:srgbClr val="002A6C"/>
                </a:solidFill>
                <a:latin typeface="Lato-Regular"/>
              </a:rPr>
              <a:t>Lake Turkana Transmission line project </a:t>
            </a:r>
            <a:r>
              <a:rPr lang="en-GB" sz="1800" dirty="0">
                <a:solidFill>
                  <a:srgbClr val="002A6C"/>
                </a:solidFill>
                <a:latin typeface="Lato-Regular"/>
              </a:rPr>
              <a:t>The </a:t>
            </a:r>
            <a:r>
              <a:rPr lang="en-GB" sz="1800" b="0" i="0" u="none" strike="noStrike" baseline="0" dirty="0">
                <a:solidFill>
                  <a:srgbClr val="002A6C"/>
                </a:solidFill>
                <a:latin typeface="Lato-Regular"/>
              </a:rPr>
              <a:t>original relationship among parties in the at the time of commissioning of the line</a:t>
            </a:r>
            <a:endParaRPr lang="en-GB" dirty="0"/>
          </a:p>
        </p:txBody>
      </p:sp>
      <p:pic>
        <p:nvPicPr>
          <p:cNvPr id="7" name="Picture 6">
            <a:extLst>
              <a:ext uri="{FF2B5EF4-FFF2-40B4-BE49-F238E27FC236}">
                <a16:creationId xmlns:a16="http://schemas.microsoft.com/office/drawing/2014/main" id="{16265C0F-9ED0-F035-7BF3-3C628EFECFE1}"/>
              </a:ext>
            </a:extLst>
          </p:cNvPr>
          <p:cNvPicPr>
            <a:picLocks noChangeAspect="1"/>
          </p:cNvPicPr>
          <p:nvPr/>
        </p:nvPicPr>
        <p:blipFill>
          <a:blip r:embed="rId3"/>
          <a:stretch>
            <a:fillRect/>
          </a:stretch>
        </p:blipFill>
        <p:spPr>
          <a:xfrm>
            <a:off x="3074442" y="2029791"/>
            <a:ext cx="8935955" cy="4070219"/>
          </a:xfrm>
          <a:prstGeom prst="rect">
            <a:avLst/>
          </a:prstGeom>
        </p:spPr>
      </p:pic>
      <p:sp>
        <p:nvSpPr>
          <p:cNvPr id="8" name="TextBox 7">
            <a:extLst>
              <a:ext uri="{FF2B5EF4-FFF2-40B4-BE49-F238E27FC236}">
                <a16:creationId xmlns:a16="http://schemas.microsoft.com/office/drawing/2014/main" id="{43A2D8E8-0B8E-0C89-F6CF-CA6DE6207315}"/>
              </a:ext>
            </a:extLst>
          </p:cNvPr>
          <p:cNvSpPr txBox="1"/>
          <p:nvPr/>
        </p:nvSpPr>
        <p:spPr>
          <a:xfrm>
            <a:off x="5739063" y="6381504"/>
            <a:ext cx="4616135" cy="307777"/>
          </a:xfrm>
          <a:prstGeom prst="rect">
            <a:avLst/>
          </a:prstGeom>
          <a:noFill/>
        </p:spPr>
        <p:txBody>
          <a:bodyPr wrap="none" rtlCol="0">
            <a:spAutoFit/>
          </a:bodyPr>
          <a:lstStyle/>
          <a:p>
            <a:r>
              <a:rPr lang="en-GB" sz="1200" dirty="0"/>
              <a:t>Source: CLDP </a:t>
            </a:r>
            <a:r>
              <a:rPr lang="en-GB" sz="1400" b="1" i="0" dirty="0">
                <a:solidFill>
                  <a:srgbClr val="1B1B1B"/>
                </a:solidFill>
                <a:effectLst/>
                <a:latin typeface="Merriweather Web"/>
              </a:rPr>
              <a:t>Understanding Power Transmission Financing </a:t>
            </a:r>
            <a:endParaRPr lang="en-GB" sz="1200" dirty="0"/>
          </a:p>
        </p:txBody>
      </p:sp>
      <p:sp>
        <p:nvSpPr>
          <p:cNvPr id="9" name="TextBox 8">
            <a:extLst>
              <a:ext uri="{FF2B5EF4-FFF2-40B4-BE49-F238E27FC236}">
                <a16:creationId xmlns:a16="http://schemas.microsoft.com/office/drawing/2014/main" id="{95E0FF61-4E1E-353B-3E9E-C89CC840BC50}"/>
              </a:ext>
            </a:extLst>
          </p:cNvPr>
          <p:cNvSpPr txBox="1"/>
          <p:nvPr/>
        </p:nvSpPr>
        <p:spPr>
          <a:xfrm>
            <a:off x="264695" y="2598821"/>
            <a:ext cx="3284621" cy="2308324"/>
          </a:xfrm>
          <a:prstGeom prst="rect">
            <a:avLst/>
          </a:prstGeom>
          <a:noFill/>
        </p:spPr>
        <p:txBody>
          <a:bodyPr wrap="square" rtlCol="0">
            <a:spAutoFit/>
          </a:bodyPr>
          <a:lstStyle/>
          <a:p>
            <a:pPr marL="285750" indent="-285750">
              <a:buFont typeface="Arial" panose="020B0604020202020204" pitchFamily="34" charset="0"/>
              <a:buChar char="•"/>
            </a:pPr>
            <a:r>
              <a:rPr lang="en-GB" dirty="0"/>
              <a:t>Sovereign debt funded model</a:t>
            </a:r>
          </a:p>
          <a:p>
            <a:pPr marL="285750" indent="-285750">
              <a:buFont typeface="Arial" panose="020B0604020202020204" pitchFamily="34" charset="0"/>
              <a:buChar char="•"/>
            </a:pPr>
            <a:r>
              <a:rPr lang="en-GB" dirty="0"/>
              <a:t>Underpinned by a tolling agreement that defines the fee (“toll”) that KETRACO, the grid company, charges for transmitting the electricity</a:t>
            </a:r>
          </a:p>
        </p:txBody>
      </p:sp>
    </p:spTree>
    <p:extLst>
      <p:ext uri="{BB962C8B-B14F-4D97-AF65-F5344CB8AC3E}">
        <p14:creationId xmlns:p14="http://schemas.microsoft.com/office/powerpoint/2010/main" val="1568622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1A99-C4B5-6F9C-E743-26A1ACCBEFBF}"/>
              </a:ext>
            </a:extLst>
          </p:cNvPr>
          <p:cNvSpPr>
            <a:spLocks noGrp="1"/>
          </p:cNvSpPr>
          <p:nvPr>
            <p:ph type="title"/>
          </p:nvPr>
        </p:nvSpPr>
        <p:spPr>
          <a:xfrm>
            <a:off x="713621" y="60431"/>
            <a:ext cx="8103896" cy="886397"/>
          </a:xfrm>
        </p:spPr>
        <p:txBody>
          <a:bodyPr/>
          <a:lstStyle/>
          <a:p>
            <a:r>
              <a:rPr lang="en-GB" dirty="0"/>
              <a:t>State-owned utility borrowing model:</a:t>
            </a:r>
            <a:br>
              <a:rPr lang="en-GB" dirty="0"/>
            </a:br>
            <a:r>
              <a:rPr lang="en-GB" dirty="0" err="1"/>
              <a:t>Nampower</a:t>
            </a:r>
            <a:endParaRPr lang="en-GB" dirty="0"/>
          </a:p>
        </p:txBody>
      </p:sp>
      <p:sp>
        <p:nvSpPr>
          <p:cNvPr id="3" name="Text Placeholder 2">
            <a:extLst>
              <a:ext uri="{FF2B5EF4-FFF2-40B4-BE49-F238E27FC236}">
                <a16:creationId xmlns:a16="http://schemas.microsoft.com/office/drawing/2014/main" id="{7FBC3600-3E76-D724-258B-D15D5914B869}"/>
              </a:ext>
            </a:extLst>
          </p:cNvPr>
          <p:cNvSpPr>
            <a:spLocks noGrp="1"/>
          </p:cNvSpPr>
          <p:nvPr>
            <p:ph type="body" idx="1"/>
          </p:nvPr>
        </p:nvSpPr>
        <p:spPr>
          <a:xfrm>
            <a:off x="629400" y="1252728"/>
            <a:ext cx="4243390" cy="3475683"/>
          </a:xfrm>
        </p:spPr>
        <p:txBody>
          <a:bodyPr>
            <a:normAutofit fontScale="85000" lnSpcReduction="20000"/>
          </a:bodyPr>
          <a:lstStyle/>
          <a:p>
            <a:pPr marL="444500" indent="-342900">
              <a:buFont typeface="Arial" panose="020B0604020202020204" pitchFamily="34" charset="0"/>
              <a:buChar char="•"/>
            </a:pPr>
            <a:r>
              <a:rPr lang="en-GB" sz="2000" b="0" i="0" u="none" strike="noStrike" baseline="0" dirty="0">
                <a:solidFill>
                  <a:srgbClr val="002A6C"/>
                </a:solidFill>
                <a:latin typeface="Lato-Regular"/>
              </a:rPr>
              <a:t>In 2007, the Namibian state-owned utility </a:t>
            </a:r>
            <a:r>
              <a:rPr lang="en-GB" sz="2000" b="0" i="0" u="none" strike="noStrike" baseline="0" dirty="0" err="1">
                <a:solidFill>
                  <a:srgbClr val="002A6C"/>
                </a:solidFill>
                <a:latin typeface="Lato-Regular"/>
              </a:rPr>
              <a:t>NamPower</a:t>
            </a:r>
            <a:r>
              <a:rPr lang="en-GB" sz="2000" b="0" i="0" u="none" strike="noStrike" baseline="0" dirty="0">
                <a:solidFill>
                  <a:srgbClr val="002A6C"/>
                </a:solidFill>
                <a:latin typeface="Lato-Regular"/>
              </a:rPr>
              <a:t> successfully issued a $3B Namibian dollar-denominated long-term bond to fund the Caprivi Link Interconnector connecting Namibia to the Zambian and Zimbabwean electricity networks</a:t>
            </a:r>
          </a:p>
          <a:p>
            <a:pPr marL="444500" indent="-342900">
              <a:buFont typeface="Arial" panose="020B0604020202020204" pitchFamily="34" charset="0"/>
              <a:buChar char="•"/>
            </a:pPr>
            <a:r>
              <a:rPr lang="en-GB" dirty="0">
                <a:solidFill>
                  <a:srgbClr val="002A6C"/>
                </a:solidFill>
                <a:latin typeface="Lato-Regular"/>
              </a:rPr>
              <a:t>This commercial debt financing (65%) was combined with debt (35%) from various DFIs.</a:t>
            </a:r>
          </a:p>
          <a:p>
            <a:pPr marL="444500" indent="-342900">
              <a:buFont typeface="Arial" panose="020B0604020202020204" pitchFamily="34" charset="0"/>
              <a:buChar char="•"/>
            </a:pPr>
            <a:r>
              <a:rPr lang="en-GB" dirty="0">
                <a:solidFill>
                  <a:srgbClr val="002A6C"/>
                </a:solidFill>
                <a:latin typeface="Lato-Regular"/>
              </a:rPr>
              <a:t>This allowed the contract to be signed with the project developer (ABB Power Grids) to develop the project</a:t>
            </a:r>
            <a:endParaRPr lang="en-GB" dirty="0"/>
          </a:p>
          <a:p>
            <a:pPr marL="101600" indent="0" algn="l">
              <a:buNone/>
            </a:pPr>
            <a:endParaRPr lang="en-GB" dirty="0"/>
          </a:p>
        </p:txBody>
      </p:sp>
      <p:pic>
        <p:nvPicPr>
          <p:cNvPr id="13" name="Picture 12">
            <a:extLst>
              <a:ext uri="{FF2B5EF4-FFF2-40B4-BE49-F238E27FC236}">
                <a16:creationId xmlns:a16="http://schemas.microsoft.com/office/drawing/2014/main" id="{AD2CF751-A386-DD38-4C78-3E4A2F4C76D6}"/>
              </a:ext>
            </a:extLst>
          </p:cNvPr>
          <p:cNvPicPr>
            <a:picLocks noChangeAspect="1"/>
          </p:cNvPicPr>
          <p:nvPr/>
        </p:nvPicPr>
        <p:blipFill>
          <a:blip r:embed="rId3"/>
          <a:stretch>
            <a:fillRect/>
          </a:stretch>
        </p:blipFill>
        <p:spPr>
          <a:xfrm>
            <a:off x="5263288" y="1166890"/>
            <a:ext cx="6768291" cy="5691110"/>
          </a:xfrm>
          <a:prstGeom prst="rect">
            <a:avLst/>
          </a:prstGeom>
        </p:spPr>
      </p:pic>
      <p:sp>
        <p:nvSpPr>
          <p:cNvPr id="14" name="TextBox 13">
            <a:extLst>
              <a:ext uri="{FF2B5EF4-FFF2-40B4-BE49-F238E27FC236}">
                <a16:creationId xmlns:a16="http://schemas.microsoft.com/office/drawing/2014/main" id="{B8E57B91-EC37-9A87-264C-1E6CF51D8D97}"/>
              </a:ext>
            </a:extLst>
          </p:cNvPr>
          <p:cNvSpPr txBox="1"/>
          <p:nvPr/>
        </p:nvSpPr>
        <p:spPr>
          <a:xfrm>
            <a:off x="629400" y="6381504"/>
            <a:ext cx="4616135" cy="307777"/>
          </a:xfrm>
          <a:prstGeom prst="rect">
            <a:avLst/>
          </a:prstGeom>
          <a:noFill/>
        </p:spPr>
        <p:txBody>
          <a:bodyPr wrap="none" rtlCol="0">
            <a:spAutoFit/>
          </a:bodyPr>
          <a:lstStyle/>
          <a:p>
            <a:r>
              <a:rPr lang="en-GB" sz="1200" dirty="0"/>
              <a:t>Source: CLDP </a:t>
            </a:r>
            <a:r>
              <a:rPr lang="en-GB" sz="1400" b="1" i="0" dirty="0">
                <a:solidFill>
                  <a:srgbClr val="1B1B1B"/>
                </a:solidFill>
                <a:effectLst/>
                <a:latin typeface="Merriweather Web"/>
              </a:rPr>
              <a:t>Understanding Power Transmission Financing </a:t>
            </a:r>
            <a:endParaRPr lang="en-GB" sz="1200" dirty="0"/>
          </a:p>
        </p:txBody>
      </p:sp>
    </p:spTree>
    <p:extLst>
      <p:ext uri="{BB962C8B-B14F-4D97-AF65-F5344CB8AC3E}">
        <p14:creationId xmlns:p14="http://schemas.microsoft.com/office/powerpoint/2010/main" val="2031980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C6EC-DE80-7488-EB26-C673A23E9547}"/>
              </a:ext>
            </a:extLst>
          </p:cNvPr>
          <p:cNvSpPr>
            <a:spLocks noGrp="1"/>
          </p:cNvSpPr>
          <p:nvPr>
            <p:ph type="title"/>
          </p:nvPr>
        </p:nvSpPr>
        <p:spPr>
          <a:xfrm>
            <a:off x="99484" y="53163"/>
            <a:ext cx="4911428" cy="775597"/>
          </a:xfrm>
        </p:spPr>
        <p:txBody>
          <a:bodyPr/>
          <a:lstStyle/>
          <a:p>
            <a:r>
              <a:rPr lang="en-GB" sz="2800" dirty="0"/>
              <a:t>Independent Power Transmission  projects in Peru</a:t>
            </a:r>
          </a:p>
        </p:txBody>
      </p:sp>
      <p:sp>
        <p:nvSpPr>
          <p:cNvPr id="3" name="Text Placeholder 2">
            <a:extLst>
              <a:ext uri="{FF2B5EF4-FFF2-40B4-BE49-F238E27FC236}">
                <a16:creationId xmlns:a16="http://schemas.microsoft.com/office/drawing/2014/main" id="{70E7D576-CD72-B299-46F5-9DC7B4CD794E}"/>
              </a:ext>
            </a:extLst>
          </p:cNvPr>
          <p:cNvSpPr>
            <a:spLocks noGrp="1"/>
          </p:cNvSpPr>
          <p:nvPr>
            <p:ph type="body" idx="1"/>
          </p:nvPr>
        </p:nvSpPr>
        <p:spPr>
          <a:xfrm>
            <a:off x="629399" y="1252728"/>
            <a:ext cx="3567801" cy="4922031"/>
          </a:xfrm>
        </p:spPr>
        <p:txBody>
          <a:bodyPr/>
          <a:lstStyle/>
          <a:p>
            <a:r>
              <a:rPr lang="en-GB" sz="1800" dirty="0">
                <a:solidFill>
                  <a:srgbClr val="002A6C"/>
                </a:solidFill>
                <a:ea typeface="+mn-lt"/>
                <a:cs typeface="+mn-lt"/>
              </a:rPr>
              <a:t>Procurement of privately financed transmission projects started in 1998.  Private investors selected through a competitive process. </a:t>
            </a:r>
            <a:endParaRPr lang="en-GB" dirty="0">
              <a:solidFill>
                <a:srgbClr val="242424"/>
              </a:solidFill>
              <a:ea typeface="+mn-lt"/>
              <a:cs typeface="+mn-lt"/>
            </a:endParaRPr>
          </a:p>
          <a:p>
            <a:r>
              <a:rPr lang="en-GB" sz="1800" dirty="0">
                <a:solidFill>
                  <a:srgbClr val="002A6C"/>
                </a:solidFill>
                <a:ea typeface="+mn-lt"/>
                <a:cs typeface="+mn-lt"/>
              </a:rPr>
              <a:t> 7,560 km transmission lines (220kV and 500kV), a total budget of $2.6 billion. All these projects were based on a BOOT model and were 30-year contracts.</a:t>
            </a:r>
            <a:endParaRPr lang="en-GB" dirty="0"/>
          </a:p>
          <a:p>
            <a:r>
              <a:rPr lang="en-GB" sz="1800" dirty="0">
                <a:solidFill>
                  <a:srgbClr val="002A6C"/>
                </a:solidFill>
                <a:ea typeface="+mn-lt"/>
                <a:cs typeface="+mn-lt"/>
              </a:rPr>
              <a:t>Winning bids for IPT projects in Peru were an average of 36% lower than expected.</a:t>
            </a:r>
            <a:endParaRPr lang="en-GB" sz="1800" dirty="0">
              <a:solidFill>
                <a:srgbClr val="002A6C"/>
              </a:solidFill>
              <a:cs typeface="Arial"/>
            </a:endParaRPr>
          </a:p>
          <a:p>
            <a:endParaRPr lang="en-GB" sz="1800" dirty="0">
              <a:solidFill>
                <a:srgbClr val="002A6C"/>
              </a:solidFill>
              <a:cs typeface="Arial"/>
            </a:endParaRPr>
          </a:p>
          <a:p>
            <a:endParaRPr lang="en-GB" dirty="0"/>
          </a:p>
        </p:txBody>
      </p:sp>
      <p:pic>
        <p:nvPicPr>
          <p:cNvPr id="4" name="Picture 4" descr="Chart&#10;&#10;Description automatically generated">
            <a:extLst>
              <a:ext uri="{FF2B5EF4-FFF2-40B4-BE49-F238E27FC236}">
                <a16:creationId xmlns:a16="http://schemas.microsoft.com/office/drawing/2014/main" id="{AFF4F9FE-A7C3-A1B4-E471-33F76445253A}"/>
              </a:ext>
            </a:extLst>
          </p:cNvPr>
          <p:cNvPicPr>
            <a:picLocks noChangeAspect="1"/>
          </p:cNvPicPr>
          <p:nvPr/>
        </p:nvPicPr>
        <p:blipFill>
          <a:blip r:embed="rId3"/>
          <a:stretch>
            <a:fillRect/>
          </a:stretch>
        </p:blipFill>
        <p:spPr>
          <a:xfrm>
            <a:off x="5348817" y="49230"/>
            <a:ext cx="6743699" cy="6516124"/>
          </a:xfrm>
          <a:prstGeom prst="rect">
            <a:avLst/>
          </a:prstGeom>
        </p:spPr>
      </p:pic>
      <p:pic>
        <p:nvPicPr>
          <p:cNvPr id="5" name="Picture 5" descr="Text, logo&#10;&#10;Description automatically generated">
            <a:extLst>
              <a:ext uri="{FF2B5EF4-FFF2-40B4-BE49-F238E27FC236}">
                <a16:creationId xmlns:a16="http://schemas.microsoft.com/office/drawing/2014/main" id="{76E54691-E4DB-2ADF-D312-981D505819EC}"/>
              </a:ext>
            </a:extLst>
          </p:cNvPr>
          <p:cNvPicPr>
            <a:picLocks noChangeAspect="1"/>
          </p:cNvPicPr>
          <p:nvPr/>
        </p:nvPicPr>
        <p:blipFill>
          <a:blip r:embed="rId4"/>
          <a:stretch>
            <a:fillRect/>
          </a:stretch>
        </p:blipFill>
        <p:spPr>
          <a:xfrm>
            <a:off x="6131984" y="6509386"/>
            <a:ext cx="5664200" cy="347978"/>
          </a:xfrm>
          <a:prstGeom prst="rect">
            <a:avLst/>
          </a:prstGeom>
        </p:spPr>
      </p:pic>
    </p:spTree>
    <p:extLst>
      <p:ext uri="{BB962C8B-B14F-4D97-AF65-F5344CB8AC3E}">
        <p14:creationId xmlns:p14="http://schemas.microsoft.com/office/powerpoint/2010/main" val="3390695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DB58-011F-1396-49E0-5B87B7ACD37A}"/>
              </a:ext>
            </a:extLst>
          </p:cNvPr>
          <p:cNvSpPr>
            <a:spLocks noGrp="1"/>
          </p:cNvSpPr>
          <p:nvPr>
            <p:ph type="title"/>
          </p:nvPr>
        </p:nvSpPr>
        <p:spPr>
          <a:xfrm>
            <a:off x="713621" y="48128"/>
            <a:ext cx="8103896" cy="886397"/>
          </a:xfrm>
        </p:spPr>
        <p:txBody>
          <a:bodyPr/>
          <a:lstStyle/>
          <a:p>
            <a:r>
              <a:rPr lang="en-GB" dirty="0"/>
              <a:t>Private Finance Models (2):</a:t>
            </a:r>
            <a:br>
              <a:rPr lang="en-GB" dirty="0"/>
            </a:br>
            <a:r>
              <a:rPr lang="en-GB" dirty="0"/>
              <a:t>Whole of Grid concessions</a:t>
            </a:r>
          </a:p>
        </p:txBody>
      </p:sp>
      <p:pic>
        <p:nvPicPr>
          <p:cNvPr id="6" name="Picture 5">
            <a:extLst>
              <a:ext uri="{FF2B5EF4-FFF2-40B4-BE49-F238E27FC236}">
                <a16:creationId xmlns:a16="http://schemas.microsoft.com/office/drawing/2014/main" id="{BBFE361C-89B7-0ECE-0681-3C9A0D9B806D}"/>
              </a:ext>
            </a:extLst>
          </p:cNvPr>
          <p:cNvPicPr>
            <a:picLocks noChangeAspect="1"/>
          </p:cNvPicPr>
          <p:nvPr/>
        </p:nvPicPr>
        <p:blipFill>
          <a:blip r:embed="rId3"/>
          <a:stretch>
            <a:fillRect/>
          </a:stretch>
        </p:blipFill>
        <p:spPr>
          <a:xfrm>
            <a:off x="5110317" y="1235312"/>
            <a:ext cx="6495238" cy="5133333"/>
          </a:xfrm>
          <a:prstGeom prst="rect">
            <a:avLst/>
          </a:prstGeom>
        </p:spPr>
      </p:pic>
      <p:sp>
        <p:nvSpPr>
          <p:cNvPr id="7" name="TextBox 6">
            <a:extLst>
              <a:ext uri="{FF2B5EF4-FFF2-40B4-BE49-F238E27FC236}">
                <a16:creationId xmlns:a16="http://schemas.microsoft.com/office/drawing/2014/main" id="{467CA833-130F-DA28-8888-0FD2AF04FC58}"/>
              </a:ext>
            </a:extLst>
          </p:cNvPr>
          <p:cNvSpPr txBox="1"/>
          <p:nvPr/>
        </p:nvSpPr>
        <p:spPr>
          <a:xfrm>
            <a:off x="586445" y="1235312"/>
            <a:ext cx="3516323" cy="3754874"/>
          </a:xfrm>
          <a:prstGeom prst="rect">
            <a:avLst/>
          </a:prstGeom>
          <a:noFill/>
        </p:spPr>
        <p:txBody>
          <a:bodyPr wrap="square" rtlCol="0">
            <a:spAutoFit/>
          </a:bodyPr>
          <a:lstStyle/>
          <a:p>
            <a:r>
              <a:rPr lang="en-GB" sz="1400" b="1" u="sng" dirty="0"/>
              <a:t>How it works</a:t>
            </a:r>
          </a:p>
          <a:p>
            <a:pPr marL="285750" indent="-285750">
              <a:buFont typeface="Arial" panose="020B0604020202020204" pitchFamily="34" charset="0"/>
              <a:buChar char="•"/>
            </a:pPr>
            <a:r>
              <a:rPr lang="en-GB" sz="1400" dirty="0"/>
              <a:t>A concession is granted to a private company giving it the right to develop, construct, operate and maintain transmission infrastructure.</a:t>
            </a:r>
          </a:p>
          <a:p>
            <a:pPr marL="285750" indent="-285750">
              <a:buFont typeface="Arial" panose="020B0604020202020204" pitchFamily="34" charset="0"/>
              <a:buChar char="•"/>
            </a:pPr>
            <a:r>
              <a:rPr lang="en-GB" sz="1400" dirty="0"/>
              <a:t>This usually involves an upfront fee paid by concessionaire to the state-owned transmission company</a:t>
            </a:r>
          </a:p>
          <a:p>
            <a:pPr marL="285750" indent="-285750">
              <a:buFont typeface="Arial" panose="020B0604020202020204" pitchFamily="34" charset="0"/>
              <a:buChar char="•"/>
            </a:pPr>
            <a:r>
              <a:rPr lang="en-GB" sz="1400" dirty="0"/>
              <a:t>In return, the company receives the remuneration from operating the grid, taking the form of ‘use of system’ charges paid by electricity generators, distribution companies and electricity consumers.</a:t>
            </a:r>
          </a:p>
          <a:p>
            <a:pPr marL="285750" indent="-285750">
              <a:buFont typeface="Arial" panose="020B0604020202020204" pitchFamily="34" charset="0"/>
              <a:buChar char="•"/>
            </a:pPr>
            <a:r>
              <a:rPr lang="en-GB" sz="1400" dirty="0"/>
              <a:t>The regulator will play an important role in determining licence conditions and setting tariffs.</a:t>
            </a:r>
          </a:p>
        </p:txBody>
      </p:sp>
      <p:sp>
        <p:nvSpPr>
          <p:cNvPr id="8" name="TextBox 7">
            <a:extLst>
              <a:ext uri="{FF2B5EF4-FFF2-40B4-BE49-F238E27FC236}">
                <a16:creationId xmlns:a16="http://schemas.microsoft.com/office/drawing/2014/main" id="{4DD27679-88CC-B588-4EEE-9E66B509EB24}"/>
              </a:ext>
            </a:extLst>
          </p:cNvPr>
          <p:cNvSpPr txBox="1"/>
          <p:nvPr/>
        </p:nvSpPr>
        <p:spPr>
          <a:xfrm>
            <a:off x="485022" y="5075529"/>
            <a:ext cx="4396695" cy="1815882"/>
          </a:xfrm>
          <a:prstGeom prst="rect">
            <a:avLst/>
          </a:prstGeom>
          <a:noFill/>
        </p:spPr>
        <p:txBody>
          <a:bodyPr wrap="square" rtlCol="0">
            <a:spAutoFit/>
          </a:bodyPr>
          <a:lstStyle/>
          <a:p>
            <a:r>
              <a:rPr lang="en-GB" sz="1400" b="1" u="sng" dirty="0"/>
              <a:t>Example</a:t>
            </a:r>
            <a:endParaRPr lang="en-GB" sz="1400" dirty="0"/>
          </a:p>
          <a:p>
            <a:r>
              <a:rPr lang="en-GB" sz="1400" b="0" i="0" u="none" strike="noStrike" baseline="0" dirty="0"/>
              <a:t>The Philippines is an example of a long-term (25-year) concession for </a:t>
            </a:r>
            <a:r>
              <a:rPr lang="en-GB" sz="1400" dirty="0"/>
              <a:t>e</a:t>
            </a:r>
            <a:r>
              <a:rPr lang="en-GB" sz="1400" b="0" i="0" u="none" strike="noStrike" baseline="0" dirty="0"/>
              <a:t>xisting transmission assets. The main goal was to raise capital for the sector and the Treasury. Privatisation of the transmission system attracted close to $4.2 billion in a concession deal that closed in 2007.</a:t>
            </a:r>
            <a:endParaRPr lang="en-GB" sz="1400" dirty="0"/>
          </a:p>
          <a:p>
            <a:endParaRPr lang="en-GB" sz="1400" b="1" u="sng" dirty="0"/>
          </a:p>
        </p:txBody>
      </p:sp>
      <p:sp>
        <p:nvSpPr>
          <p:cNvPr id="9" name="TextBox 8">
            <a:extLst>
              <a:ext uri="{FF2B5EF4-FFF2-40B4-BE49-F238E27FC236}">
                <a16:creationId xmlns:a16="http://schemas.microsoft.com/office/drawing/2014/main" id="{02F8C63B-9FC9-4DF5-4DAA-CCABD4F9CC3B}"/>
              </a:ext>
            </a:extLst>
          </p:cNvPr>
          <p:cNvSpPr txBox="1"/>
          <p:nvPr/>
        </p:nvSpPr>
        <p:spPr>
          <a:xfrm>
            <a:off x="7355053" y="6502095"/>
            <a:ext cx="4616135" cy="307777"/>
          </a:xfrm>
          <a:prstGeom prst="rect">
            <a:avLst/>
          </a:prstGeom>
          <a:noFill/>
        </p:spPr>
        <p:txBody>
          <a:bodyPr wrap="none" rtlCol="0">
            <a:spAutoFit/>
          </a:bodyPr>
          <a:lstStyle/>
          <a:p>
            <a:r>
              <a:rPr lang="en-GB" sz="1200" dirty="0"/>
              <a:t>Source: CLDP </a:t>
            </a:r>
            <a:r>
              <a:rPr lang="en-GB" sz="1400" b="1" i="0" dirty="0">
                <a:solidFill>
                  <a:srgbClr val="1B1B1B"/>
                </a:solidFill>
                <a:effectLst/>
                <a:latin typeface="Merriweather Web"/>
              </a:rPr>
              <a:t>Understanding Power Transmission Financing </a:t>
            </a:r>
            <a:endParaRPr lang="en-GB" sz="1200" dirty="0"/>
          </a:p>
        </p:txBody>
      </p:sp>
    </p:spTree>
    <p:extLst>
      <p:ext uri="{BB962C8B-B14F-4D97-AF65-F5344CB8AC3E}">
        <p14:creationId xmlns:p14="http://schemas.microsoft.com/office/powerpoint/2010/main" val="2862413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739C763-FD97-4A73-97E4-029713C5AC79}"/>
              </a:ext>
            </a:extLst>
          </p:cNvPr>
          <p:cNvSpPr txBox="1">
            <a:spLocks noGrp="1"/>
          </p:cNvSpPr>
          <p:nvPr>
            <p:ph type="title"/>
          </p:nvPr>
        </p:nvSpPr>
        <p:spPr>
          <a:xfrm>
            <a:off x="629399" y="193040"/>
            <a:ext cx="8103896" cy="831510"/>
          </a:xfrm>
          <a:prstGeom prst="rect">
            <a:avLst/>
          </a:prstGeom>
        </p:spPr>
        <p:txBody>
          <a:bodyPr vert="horz" wrap="square" lIns="0" tIns="12700" rIns="0" bIns="0" rtlCol="0">
            <a:spAutoFit/>
          </a:bodyPr>
          <a:lstStyle/>
          <a:p>
            <a:pPr marL="12700">
              <a:spcBef>
                <a:spcPts val="600"/>
              </a:spcBef>
              <a:spcAft>
                <a:spcPts val="600"/>
              </a:spcAft>
            </a:pPr>
            <a:r>
              <a:rPr lang="en-GB" sz="2400" b="0" spc="-5" dirty="0">
                <a:solidFill>
                  <a:srgbClr val="006FC0"/>
                </a:solidFill>
              </a:rPr>
              <a:t>Listed platforms to monetise assets – India’s Infrastructure investment trust </a:t>
            </a:r>
            <a:r>
              <a:rPr lang="en-GB" sz="2400" spc="-5" dirty="0">
                <a:solidFill>
                  <a:srgbClr val="006FC0"/>
                </a:solidFill>
              </a:rPr>
              <a:t>case study </a:t>
            </a:r>
            <a:r>
              <a:rPr lang="en-GB" sz="2400" b="0" spc="-5" dirty="0">
                <a:solidFill>
                  <a:srgbClr val="006FC0"/>
                </a:solidFill>
              </a:rPr>
              <a:t>(1 of 2)</a:t>
            </a:r>
            <a:endParaRPr sz="2400" b="0" spc="-5" dirty="0">
              <a:solidFill>
                <a:srgbClr val="006FC0"/>
              </a:solidFill>
            </a:endParaRPr>
          </a:p>
        </p:txBody>
      </p:sp>
      <p:sp>
        <p:nvSpPr>
          <p:cNvPr id="2" name="Text Placeholder 1">
            <a:extLst>
              <a:ext uri="{FF2B5EF4-FFF2-40B4-BE49-F238E27FC236}">
                <a16:creationId xmlns:a16="http://schemas.microsoft.com/office/drawing/2014/main" id="{BF011855-9E2A-8EC6-B590-F0B0B318E755}"/>
              </a:ext>
            </a:extLst>
          </p:cNvPr>
          <p:cNvSpPr>
            <a:spLocks noGrp="1"/>
          </p:cNvSpPr>
          <p:nvPr>
            <p:ph type="body" idx="1"/>
          </p:nvPr>
        </p:nvSpPr>
        <p:spPr/>
        <p:txBody>
          <a:bodyPr/>
          <a:lstStyle/>
          <a:p>
            <a:endParaRPr lang="en-GB"/>
          </a:p>
        </p:txBody>
      </p:sp>
      <p:sp>
        <p:nvSpPr>
          <p:cNvPr id="3" name="TextBox 2">
            <a:extLst>
              <a:ext uri="{FF2B5EF4-FFF2-40B4-BE49-F238E27FC236}">
                <a16:creationId xmlns:a16="http://schemas.microsoft.com/office/drawing/2014/main" id="{CE7690F7-A1EB-4350-A164-8B66C870D286}"/>
              </a:ext>
            </a:extLst>
          </p:cNvPr>
          <p:cNvSpPr txBox="1"/>
          <p:nvPr/>
        </p:nvSpPr>
        <p:spPr>
          <a:xfrm>
            <a:off x="381000" y="1264920"/>
            <a:ext cx="11430000" cy="685800"/>
          </a:xfrm>
          <a:prstGeom prst="rect">
            <a:avLst/>
          </a:prstGeom>
          <a:solidFill>
            <a:schemeClr val="bg1">
              <a:lumMod val="95000"/>
            </a:schemeClr>
          </a:solidFill>
        </p:spPr>
        <p:txBody>
          <a:bodyPr wrap="square" rtlCol="0">
            <a:noAutofit/>
          </a:bodyPr>
          <a:lstStyle/>
          <a:p>
            <a:r>
              <a:rPr lang="en-US" dirty="0"/>
              <a:t>Listed platforms, like the Infrastructure investment trusts (</a:t>
            </a:r>
            <a:r>
              <a:rPr lang="en-US" dirty="0" err="1"/>
              <a:t>InvITs</a:t>
            </a:r>
            <a:r>
              <a:rPr lang="en-US" dirty="0"/>
              <a:t>) used in India, can enable the monetization of infrastructure assets post-construction. This reduces cost of capital and hence the cost to consumers.</a:t>
            </a:r>
          </a:p>
          <a:p>
            <a:pPr>
              <a:spcAft>
                <a:spcPts val="1200"/>
              </a:spcAft>
            </a:pPr>
            <a:endParaRPr lang="en-US" dirty="0"/>
          </a:p>
          <a:p>
            <a:pPr>
              <a:spcAft>
                <a:spcPts val="1200"/>
              </a:spcAft>
            </a:pPr>
            <a:endParaRPr lang="en-US" dirty="0"/>
          </a:p>
        </p:txBody>
      </p:sp>
      <p:sp>
        <p:nvSpPr>
          <p:cNvPr id="31" name="TextBox 30">
            <a:extLst>
              <a:ext uri="{FF2B5EF4-FFF2-40B4-BE49-F238E27FC236}">
                <a16:creationId xmlns:a16="http://schemas.microsoft.com/office/drawing/2014/main" id="{346DD45E-C34D-4F01-9C61-A92EE6B0DB4F}"/>
              </a:ext>
            </a:extLst>
          </p:cNvPr>
          <p:cNvSpPr txBox="1"/>
          <p:nvPr/>
        </p:nvSpPr>
        <p:spPr>
          <a:xfrm>
            <a:off x="381000" y="6412321"/>
            <a:ext cx="11049000" cy="253916"/>
          </a:xfrm>
          <a:prstGeom prst="rect">
            <a:avLst/>
          </a:prstGeom>
          <a:noFill/>
        </p:spPr>
        <p:txBody>
          <a:bodyPr wrap="square">
            <a:spAutoFit/>
          </a:bodyPr>
          <a:lstStyle/>
          <a:p>
            <a:r>
              <a:rPr lang="en-GB" sz="1050" dirty="0">
                <a:solidFill>
                  <a:schemeClr val="tx1"/>
                </a:solidFill>
              </a:rPr>
              <a:t>Notes: </a:t>
            </a:r>
          </a:p>
        </p:txBody>
      </p:sp>
      <p:sp>
        <p:nvSpPr>
          <p:cNvPr id="6" name="TextBox 5">
            <a:extLst>
              <a:ext uri="{FF2B5EF4-FFF2-40B4-BE49-F238E27FC236}">
                <a16:creationId xmlns:a16="http://schemas.microsoft.com/office/drawing/2014/main" id="{7011E90F-AAC4-4D41-9BA3-9234FFAFD22B}"/>
              </a:ext>
            </a:extLst>
          </p:cNvPr>
          <p:cNvSpPr txBox="1"/>
          <p:nvPr/>
        </p:nvSpPr>
        <p:spPr>
          <a:xfrm>
            <a:off x="658369" y="2218529"/>
            <a:ext cx="11152631" cy="4572720"/>
          </a:xfrm>
          <a:prstGeom prst="rect">
            <a:avLst/>
          </a:prstGeom>
          <a:noFill/>
        </p:spPr>
        <p:txBody>
          <a:bodyPr wrap="square" rtlCol="0">
            <a:noAutofit/>
          </a:bodyPr>
          <a:lstStyle/>
          <a:p>
            <a:pPr>
              <a:spcAft>
                <a:spcPts val="600"/>
              </a:spcAft>
            </a:pPr>
            <a:r>
              <a:rPr lang="en-GB" sz="1600" b="1" dirty="0" err="1"/>
              <a:t>InvIT</a:t>
            </a:r>
            <a:r>
              <a:rPr lang="en-GB" sz="1600" b="1" dirty="0"/>
              <a:t> rules</a:t>
            </a:r>
          </a:p>
          <a:p>
            <a:pPr>
              <a:spcAft>
                <a:spcPts val="600"/>
              </a:spcAft>
            </a:pPr>
            <a:r>
              <a:rPr lang="en-GB" sz="1600" dirty="0" err="1"/>
              <a:t>InvITs</a:t>
            </a:r>
            <a:r>
              <a:rPr lang="en-GB" sz="1600" dirty="0"/>
              <a:t> are a special form of trust designed by the Securities and Exchange Board of India to support infrastructure asset investment specifically. </a:t>
            </a:r>
          </a:p>
          <a:p>
            <a:pPr>
              <a:spcAft>
                <a:spcPts val="600"/>
              </a:spcAft>
            </a:pPr>
            <a:r>
              <a:rPr lang="en-GB" sz="1600" dirty="0" err="1"/>
              <a:t>InvITs</a:t>
            </a:r>
            <a:r>
              <a:rPr lang="en-GB" sz="1600" dirty="0"/>
              <a:t> must ensure:</a:t>
            </a:r>
          </a:p>
          <a:p>
            <a:pPr marL="285750" indent="-285750">
              <a:spcAft>
                <a:spcPts val="600"/>
              </a:spcAft>
              <a:buFont typeface="Arial" panose="020B0604020202020204" pitchFamily="34" charset="0"/>
              <a:buChar char="•"/>
            </a:pPr>
            <a:r>
              <a:rPr lang="en-GB" sz="1600" dirty="0"/>
              <a:t>Minimum net-worth requirements and asset sizes for the set-up of the </a:t>
            </a:r>
            <a:r>
              <a:rPr lang="en-GB" sz="1600" dirty="0" err="1"/>
              <a:t>InvIT</a:t>
            </a:r>
            <a:r>
              <a:rPr lang="en-GB" sz="1600" dirty="0"/>
              <a:t>.</a:t>
            </a:r>
          </a:p>
          <a:p>
            <a:pPr marL="285750" indent="-285750">
              <a:spcAft>
                <a:spcPts val="600"/>
              </a:spcAft>
              <a:buFont typeface="Arial" panose="020B0604020202020204" pitchFamily="34" charset="0"/>
              <a:buChar char="•"/>
            </a:pPr>
            <a:r>
              <a:rPr lang="en-GB" sz="1600" dirty="0"/>
              <a:t>Restrictions on what assets the </a:t>
            </a:r>
            <a:r>
              <a:rPr lang="en-GB" sz="1600" dirty="0" err="1"/>
              <a:t>InvIT</a:t>
            </a:r>
            <a:r>
              <a:rPr lang="en-GB" sz="1600" dirty="0"/>
              <a:t> can invest in; generally restricting a supermajority of assets to a certain sector, and to operational assets.</a:t>
            </a:r>
          </a:p>
          <a:p>
            <a:pPr marL="285750" indent="-285750">
              <a:spcAft>
                <a:spcPts val="600"/>
              </a:spcAft>
              <a:buFont typeface="Arial" panose="020B0604020202020204" pitchFamily="34" charset="0"/>
              <a:buChar char="•"/>
            </a:pPr>
            <a:r>
              <a:rPr lang="en-GB" sz="1600" dirty="0"/>
              <a:t>90% of the cash flow needs to be distributed</a:t>
            </a:r>
          </a:p>
          <a:p>
            <a:pPr marL="285750" indent="-285750">
              <a:spcAft>
                <a:spcPts val="600"/>
              </a:spcAft>
              <a:buFont typeface="Arial" panose="020B0604020202020204" pitchFamily="34" charset="0"/>
              <a:buChar char="•"/>
            </a:pPr>
            <a:r>
              <a:rPr lang="en-GB" sz="1600" dirty="0"/>
              <a:t>Leverage limits of up to 70% of asset value.</a:t>
            </a:r>
          </a:p>
          <a:p>
            <a:pPr marL="285750" indent="-285750">
              <a:spcAft>
                <a:spcPts val="600"/>
              </a:spcAft>
              <a:buFont typeface="Arial" panose="020B0604020202020204" pitchFamily="34" charset="0"/>
              <a:buChar char="•"/>
            </a:pPr>
            <a:r>
              <a:rPr lang="en-GB" sz="1600" dirty="0"/>
              <a:t>Governance, investment decisions and operational management of assets are done by contracted third parties (Trustee, Investment Manager, Project Manager)</a:t>
            </a:r>
          </a:p>
          <a:p>
            <a:pPr>
              <a:spcAft>
                <a:spcPts val="600"/>
              </a:spcAft>
            </a:pPr>
            <a:endParaRPr lang="en-GB" sz="1600" dirty="0"/>
          </a:p>
          <a:p>
            <a:pPr>
              <a:spcAft>
                <a:spcPts val="600"/>
              </a:spcAft>
            </a:pPr>
            <a:r>
              <a:rPr lang="en-GB" sz="1600" dirty="0" err="1"/>
              <a:t>InvITs</a:t>
            </a:r>
            <a:r>
              <a:rPr lang="en-GB" sz="1600" dirty="0"/>
              <a:t> can be publicly or privately listed.</a:t>
            </a:r>
            <a:endParaRPr lang="en-US" sz="1400" dirty="0"/>
          </a:p>
        </p:txBody>
      </p:sp>
    </p:spTree>
    <p:extLst>
      <p:ext uri="{BB962C8B-B14F-4D97-AF65-F5344CB8AC3E}">
        <p14:creationId xmlns:p14="http://schemas.microsoft.com/office/powerpoint/2010/main" val="2928952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739C763-FD97-4A73-97E4-029713C5AC79}"/>
              </a:ext>
            </a:extLst>
          </p:cNvPr>
          <p:cNvSpPr txBox="1">
            <a:spLocks noGrp="1"/>
          </p:cNvSpPr>
          <p:nvPr>
            <p:ph type="title"/>
          </p:nvPr>
        </p:nvSpPr>
        <p:spPr>
          <a:xfrm>
            <a:off x="631093" y="199563"/>
            <a:ext cx="8103896" cy="720710"/>
          </a:xfrm>
          <a:prstGeom prst="rect">
            <a:avLst/>
          </a:prstGeom>
        </p:spPr>
        <p:txBody>
          <a:bodyPr vert="horz" wrap="square" lIns="0" tIns="12700" rIns="0" bIns="0" rtlCol="0">
            <a:spAutoFit/>
          </a:bodyPr>
          <a:lstStyle/>
          <a:p>
            <a:pPr marL="12700">
              <a:spcBef>
                <a:spcPts val="600"/>
              </a:spcBef>
              <a:spcAft>
                <a:spcPts val="600"/>
              </a:spcAft>
            </a:pPr>
            <a:r>
              <a:rPr lang="en-GB" sz="2000" b="0" spc="-5" dirty="0">
                <a:solidFill>
                  <a:srgbClr val="006FC0"/>
                </a:solidFill>
              </a:rPr>
              <a:t>India’s Infrastructure investment trust - case study of Sterlite Power </a:t>
            </a:r>
            <a:br>
              <a:rPr lang="en-GB" sz="2000" b="0" spc="-5" dirty="0">
                <a:solidFill>
                  <a:srgbClr val="006FC0"/>
                </a:solidFill>
              </a:rPr>
            </a:br>
            <a:r>
              <a:rPr lang="en-GB" sz="2000" b="0" spc="-5" dirty="0">
                <a:solidFill>
                  <a:srgbClr val="006FC0"/>
                </a:solidFill>
              </a:rPr>
              <a:t>(2 of 2)</a:t>
            </a:r>
            <a:endParaRPr sz="2000" b="0" spc="-5" dirty="0">
              <a:solidFill>
                <a:srgbClr val="006FC0"/>
              </a:solidFill>
            </a:endParaRPr>
          </a:p>
        </p:txBody>
      </p:sp>
      <p:sp>
        <p:nvSpPr>
          <p:cNvPr id="31" name="TextBox 30">
            <a:extLst>
              <a:ext uri="{FF2B5EF4-FFF2-40B4-BE49-F238E27FC236}">
                <a16:creationId xmlns:a16="http://schemas.microsoft.com/office/drawing/2014/main" id="{346DD45E-C34D-4F01-9C61-A92EE6B0DB4F}"/>
              </a:ext>
            </a:extLst>
          </p:cNvPr>
          <p:cNvSpPr txBox="1"/>
          <p:nvPr/>
        </p:nvSpPr>
        <p:spPr>
          <a:xfrm>
            <a:off x="381000" y="6412321"/>
            <a:ext cx="11049000" cy="253916"/>
          </a:xfrm>
          <a:prstGeom prst="rect">
            <a:avLst/>
          </a:prstGeom>
          <a:noFill/>
        </p:spPr>
        <p:txBody>
          <a:bodyPr wrap="square">
            <a:spAutoFit/>
          </a:bodyPr>
          <a:lstStyle/>
          <a:p>
            <a:r>
              <a:rPr lang="en-GB" sz="1050" dirty="0">
                <a:solidFill>
                  <a:schemeClr val="tx1"/>
                </a:solidFill>
              </a:rPr>
              <a:t>Notes: </a:t>
            </a:r>
          </a:p>
        </p:txBody>
      </p:sp>
      <p:grpSp>
        <p:nvGrpSpPr>
          <p:cNvPr id="7" name="Group 6">
            <a:extLst>
              <a:ext uri="{FF2B5EF4-FFF2-40B4-BE49-F238E27FC236}">
                <a16:creationId xmlns:a16="http://schemas.microsoft.com/office/drawing/2014/main" id="{FE4DF48A-91E0-4A14-9306-EFF839ED5CC1}"/>
              </a:ext>
            </a:extLst>
          </p:cNvPr>
          <p:cNvGrpSpPr/>
          <p:nvPr/>
        </p:nvGrpSpPr>
        <p:grpSpPr>
          <a:xfrm>
            <a:off x="8198161" y="1708921"/>
            <a:ext cx="3291122" cy="1200898"/>
            <a:chOff x="365412" y="2855051"/>
            <a:chExt cx="4388161" cy="1282732"/>
          </a:xfrm>
        </p:grpSpPr>
        <p:sp>
          <p:nvSpPr>
            <p:cNvPr id="9" name="TextBox 8">
              <a:extLst>
                <a:ext uri="{FF2B5EF4-FFF2-40B4-BE49-F238E27FC236}">
                  <a16:creationId xmlns:a16="http://schemas.microsoft.com/office/drawing/2014/main" id="{D1BF229F-32E9-4272-8F19-BFC9DBE8411D}"/>
                </a:ext>
              </a:extLst>
            </p:cNvPr>
            <p:cNvSpPr txBox="1"/>
            <p:nvPr/>
          </p:nvSpPr>
          <p:spPr>
            <a:xfrm>
              <a:off x="935201" y="2855051"/>
              <a:ext cx="3818372" cy="394500"/>
            </a:xfrm>
            <a:prstGeom prst="rect">
              <a:avLst/>
            </a:prstGeom>
            <a:noFill/>
          </p:spPr>
          <p:txBody>
            <a:bodyPr wrap="square" lIns="0" rIns="0" rtlCol="0" anchor="b">
              <a:spAutoFit/>
            </a:bodyPr>
            <a:lstStyle/>
            <a:p>
              <a:pPr algn="ctr"/>
              <a:r>
                <a:rPr lang="en-US" b="1" noProof="1"/>
                <a:t>Selldown to KKR and GIC </a:t>
              </a:r>
            </a:p>
          </p:txBody>
        </p:sp>
        <p:sp>
          <p:nvSpPr>
            <p:cNvPr id="10" name="TextBox 9">
              <a:extLst>
                <a:ext uri="{FF2B5EF4-FFF2-40B4-BE49-F238E27FC236}">
                  <a16:creationId xmlns:a16="http://schemas.microsoft.com/office/drawing/2014/main" id="{6F048540-C4FF-42CB-BB4E-4FD9F0193E07}"/>
                </a:ext>
              </a:extLst>
            </p:cNvPr>
            <p:cNvSpPr txBox="1"/>
            <p:nvPr/>
          </p:nvSpPr>
          <p:spPr>
            <a:xfrm>
              <a:off x="365412" y="3152898"/>
              <a:ext cx="3721767" cy="984885"/>
            </a:xfrm>
            <a:prstGeom prst="rect">
              <a:avLst/>
            </a:prstGeom>
            <a:noFill/>
          </p:spPr>
          <p:txBody>
            <a:bodyPr wrap="square" lIns="0" rIns="0" rtlCol="0" anchor="t">
              <a:spAutoFit/>
            </a:bodyPr>
            <a:lstStyle/>
            <a:p>
              <a:r>
                <a:rPr lang="en-US" sz="1400" noProof="1">
                  <a:solidFill>
                    <a:schemeClr val="tx1">
                      <a:lumMod val="65000"/>
                      <a:lumOff val="35000"/>
                    </a:schemeClr>
                  </a:solidFill>
                </a:rPr>
                <a:t>IndiGrid raised US$400 Mn </a:t>
              </a:r>
              <a:r>
                <a:rPr lang="en-US" sz="1400" dirty="0">
                  <a:solidFill>
                    <a:schemeClr val="tx1">
                      <a:lumMod val="65000"/>
                      <a:lumOff val="35000"/>
                    </a:schemeClr>
                  </a:solidFill>
                </a:rPr>
                <a:t>through a preferential issue to </a:t>
              </a:r>
              <a:r>
                <a:rPr lang="en-US" sz="1400" b="1" dirty="0">
                  <a:solidFill>
                    <a:schemeClr val="tx1">
                      <a:lumMod val="65000"/>
                      <a:lumOff val="35000"/>
                    </a:schemeClr>
                  </a:solidFill>
                </a:rPr>
                <a:t>KKR &amp; GIC </a:t>
              </a:r>
              <a:r>
                <a:rPr lang="en-US" sz="1400" dirty="0">
                  <a:solidFill>
                    <a:schemeClr val="tx1">
                      <a:lumMod val="65000"/>
                      <a:lumOff val="35000"/>
                    </a:schemeClr>
                  </a:solidFill>
                </a:rPr>
                <a:t>in 2019, giving them a controlling stake</a:t>
              </a:r>
              <a:endParaRPr lang="en-US" sz="1400" noProof="1">
                <a:solidFill>
                  <a:schemeClr val="tx1">
                    <a:lumMod val="65000"/>
                    <a:lumOff val="35000"/>
                  </a:schemeClr>
                </a:solidFill>
              </a:endParaRPr>
            </a:p>
          </p:txBody>
        </p:sp>
      </p:grpSp>
      <p:grpSp>
        <p:nvGrpSpPr>
          <p:cNvPr id="11" name="Group 10">
            <a:extLst>
              <a:ext uri="{FF2B5EF4-FFF2-40B4-BE49-F238E27FC236}">
                <a16:creationId xmlns:a16="http://schemas.microsoft.com/office/drawing/2014/main" id="{D2674208-A820-4AE6-B63B-4358F7999D90}"/>
              </a:ext>
            </a:extLst>
          </p:cNvPr>
          <p:cNvGrpSpPr/>
          <p:nvPr/>
        </p:nvGrpSpPr>
        <p:grpSpPr>
          <a:xfrm>
            <a:off x="6357344" y="4611412"/>
            <a:ext cx="3028817" cy="629359"/>
            <a:chOff x="77985" y="2658145"/>
            <a:chExt cx="3181031" cy="839146"/>
          </a:xfrm>
        </p:grpSpPr>
        <p:sp>
          <p:nvSpPr>
            <p:cNvPr id="12" name="TextBox 11">
              <a:extLst>
                <a:ext uri="{FF2B5EF4-FFF2-40B4-BE49-F238E27FC236}">
                  <a16:creationId xmlns:a16="http://schemas.microsoft.com/office/drawing/2014/main" id="{D52CE4BC-C0C4-469C-B09B-9EE3DA0ABA0C}"/>
                </a:ext>
              </a:extLst>
            </p:cNvPr>
            <p:cNvSpPr txBox="1"/>
            <p:nvPr/>
          </p:nvSpPr>
          <p:spPr>
            <a:xfrm>
              <a:off x="77985" y="2658145"/>
              <a:ext cx="2926080" cy="533480"/>
            </a:xfrm>
            <a:prstGeom prst="rect">
              <a:avLst/>
            </a:prstGeom>
            <a:noFill/>
          </p:spPr>
          <p:txBody>
            <a:bodyPr wrap="square" lIns="0" rIns="0" rtlCol="0" anchor="b">
              <a:spAutoFit/>
            </a:bodyPr>
            <a:lstStyle/>
            <a:p>
              <a:pPr algn="ctr"/>
              <a:r>
                <a:rPr lang="en-US" sz="2000" b="1" noProof="1"/>
                <a:t>  Current Status</a:t>
              </a:r>
            </a:p>
          </p:txBody>
        </p:sp>
        <p:sp>
          <p:nvSpPr>
            <p:cNvPr id="13" name="TextBox 12">
              <a:extLst>
                <a:ext uri="{FF2B5EF4-FFF2-40B4-BE49-F238E27FC236}">
                  <a16:creationId xmlns:a16="http://schemas.microsoft.com/office/drawing/2014/main" id="{4DF15F88-B284-4608-9127-48581F7B4B60}"/>
                </a:ext>
              </a:extLst>
            </p:cNvPr>
            <p:cNvSpPr txBox="1"/>
            <p:nvPr/>
          </p:nvSpPr>
          <p:spPr>
            <a:xfrm>
              <a:off x="332936" y="3086922"/>
              <a:ext cx="2926080" cy="410369"/>
            </a:xfrm>
            <a:prstGeom prst="rect">
              <a:avLst/>
            </a:prstGeom>
            <a:noFill/>
          </p:spPr>
          <p:txBody>
            <a:bodyPr wrap="square" lIns="0" rIns="0" rtlCol="0" anchor="t">
              <a:spAutoFit/>
            </a:bodyPr>
            <a:lstStyle/>
            <a:p>
              <a:pPr algn="just"/>
              <a:endParaRPr lang="en-US" sz="1400" noProof="1">
                <a:solidFill>
                  <a:schemeClr val="tx1">
                    <a:lumMod val="65000"/>
                    <a:lumOff val="35000"/>
                  </a:schemeClr>
                </a:solidFill>
              </a:endParaRPr>
            </a:p>
          </p:txBody>
        </p:sp>
      </p:grpSp>
      <p:grpSp>
        <p:nvGrpSpPr>
          <p:cNvPr id="14" name="Group 13">
            <a:extLst>
              <a:ext uri="{FF2B5EF4-FFF2-40B4-BE49-F238E27FC236}">
                <a16:creationId xmlns:a16="http://schemas.microsoft.com/office/drawing/2014/main" id="{390ADD39-BF67-49AD-95A0-B87AE22AF26F}"/>
              </a:ext>
            </a:extLst>
          </p:cNvPr>
          <p:cNvGrpSpPr/>
          <p:nvPr/>
        </p:nvGrpSpPr>
        <p:grpSpPr>
          <a:xfrm>
            <a:off x="1248847" y="1669350"/>
            <a:ext cx="3026428" cy="1218164"/>
            <a:chOff x="96396" y="2634250"/>
            <a:chExt cx="3516073" cy="1624218"/>
          </a:xfrm>
        </p:grpSpPr>
        <p:sp>
          <p:nvSpPr>
            <p:cNvPr id="15" name="TextBox 14">
              <a:extLst>
                <a:ext uri="{FF2B5EF4-FFF2-40B4-BE49-F238E27FC236}">
                  <a16:creationId xmlns:a16="http://schemas.microsoft.com/office/drawing/2014/main" id="{826A9042-0DD6-44A2-984B-BF0EA82D9D84}"/>
                </a:ext>
              </a:extLst>
            </p:cNvPr>
            <p:cNvSpPr txBox="1"/>
            <p:nvPr/>
          </p:nvSpPr>
          <p:spPr>
            <a:xfrm>
              <a:off x="96396" y="2634250"/>
              <a:ext cx="2926080" cy="492442"/>
            </a:xfrm>
            <a:prstGeom prst="rect">
              <a:avLst/>
            </a:prstGeom>
            <a:noFill/>
          </p:spPr>
          <p:txBody>
            <a:bodyPr wrap="square" lIns="0" rIns="0" rtlCol="0" anchor="b">
              <a:spAutoFit/>
            </a:bodyPr>
            <a:lstStyle/>
            <a:p>
              <a:pPr algn="ctr"/>
              <a:r>
                <a:rPr lang="en-US" b="1" noProof="1"/>
                <a:t>Set-up of InvIT</a:t>
              </a:r>
            </a:p>
          </p:txBody>
        </p:sp>
        <p:sp>
          <p:nvSpPr>
            <p:cNvPr id="16" name="TextBox 15">
              <a:extLst>
                <a:ext uri="{FF2B5EF4-FFF2-40B4-BE49-F238E27FC236}">
                  <a16:creationId xmlns:a16="http://schemas.microsoft.com/office/drawing/2014/main" id="{421BA89C-EFC1-4009-8003-79FCA5352220}"/>
                </a:ext>
              </a:extLst>
            </p:cNvPr>
            <p:cNvSpPr txBox="1"/>
            <p:nvPr/>
          </p:nvSpPr>
          <p:spPr>
            <a:xfrm>
              <a:off x="213309" y="2986326"/>
              <a:ext cx="3399160" cy="1272142"/>
            </a:xfrm>
            <a:prstGeom prst="rect">
              <a:avLst/>
            </a:prstGeom>
            <a:noFill/>
          </p:spPr>
          <p:txBody>
            <a:bodyPr wrap="square" lIns="0" rIns="0" rtlCol="0" anchor="t">
              <a:spAutoFit/>
            </a:bodyPr>
            <a:lstStyle/>
            <a:p>
              <a:r>
                <a:rPr lang="en-US" sz="1400" noProof="1">
                  <a:solidFill>
                    <a:schemeClr val="tx1">
                      <a:lumMod val="65000"/>
                      <a:lumOff val="35000"/>
                    </a:schemeClr>
                  </a:solidFill>
                </a:rPr>
                <a:t>Sterlite Power launched the IndiGrid InvIT with two transmission assets, raising US$120m from 19 anchor investors </a:t>
              </a:r>
            </a:p>
          </p:txBody>
        </p:sp>
      </p:grpSp>
      <p:grpSp>
        <p:nvGrpSpPr>
          <p:cNvPr id="17" name="Group 16">
            <a:extLst>
              <a:ext uri="{FF2B5EF4-FFF2-40B4-BE49-F238E27FC236}">
                <a16:creationId xmlns:a16="http://schemas.microsoft.com/office/drawing/2014/main" id="{2AC525ED-6D14-4FBB-8312-4F414523225C}"/>
              </a:ext>
            </a:extLst>
          </p:cNvPr>
          <p:cNvGrpSpPr/>
          <p:nvPr/>
        </p:nvGrpSpPr>
        <p:grpSpPr>
          <a:xfrm>
            <a:off x="4343420" y="1696856"/>
            <a:ext cx="3222977" cy="996452"/>
            <a:chOff x="-40713" y="2670051"/>
            <a:chExt cx="3744424" cy="1328601"/>
          </a:xfrm>
        </p:grpSpPr>
        <p:sp>
          <p:nvSpPr>
            <p:cNvPr id="18" name="TextBox 17">
              <a:extLst>
                <a:ext uri="{FF2B5EF4-FFF2-40B4-BE49-F238E27FC236}">
                  <a16:creationId xmlns:a16="http://schemas.microsoft.com/office/drawing/2014/main" id="{86CF5073-5CB6-4A30-AD66-C87B336E6743}"/>
                </a:ext>
              </a:extLst>
            </p:cNvPr>
            <p:cNvSpPr txBox="1"/>
            <p:nvPr/>
          </p:nvSpPr>
          <p:spPr>
            <a:xfrm>
              <a:off x="-40713" y="2670051"/>
              <a:ext cx="3399159" cy="492442"/>
            </a:xfrm>
            <a:prstGeom prst="rect">
              <a:avLst/>
            </a:prstGeom>
            <a:noFill/>
          </p:spPr>
          <p:txBody>
            <a:bodyPr wrap="square" lIns="0" rIns="0" rtlCol="0" anchor="b">
              <a:spAutoFit/>
            </a:bodyPr>
            <a:lstStyle/>
            <a:p>
              <a:pPr algn="ctr"/>
              <a:r>
                <a:rPr lang="en-US" b="1" noProof="1"/>
                <a:t>IndiGrid IPO</a:t>
              </a:r>
            </a:p>
          </p:txBody>
        </p:sp>
        <p:sp>
          <p:nvSpPr>
            <p:cNvPr id="19" name="TextBox 18">
              <a:extLst>
                <a:ext uri="{FF2B5EF4-FFF2-40B4-BE49-F238E27FC236}">
                  <a16:creationId xmlns:a16="http://schemas.microsoft.com/office/drawing/2014/main" id="{73BA3557-03C6-4C22-AC62-6BA3626042F2}"/>
                </a:ext>
              </a:extLst>
            </p:cNvPr>
            <p:cNvSpPr txBox="1"/>
            <p:nvPr/>
          </p:nvSpPr>
          <p:spPr>
            <a:xfrm>
              <a:off x="466888" y="3013768"/>
              <a:ext cx="3236823" cy="984884"/>
            </a:xfrm>
            <a:prstGeom prst="rect">
              <a:avLst/>
            </a:prstGeom>
            <a:noFill/>
          </p:spPr>
          <p:txBody>
            <a:bodyPr wrap="square" lIns="0" rIns="0" rtlCol="0" anchor="t">
              <a:spAutoFit/>
            </a:bodyPr>
            <a:lstStyle/>
            <a:p>
              <a:r>
                <a:rPr lang="en-US" sz="1400" noProof="1">
                  <a:solidFill>
                    <a:schemeClr val="tx1">
                      <a:lumMod val="65000"/>
                      <a:lumOff val="35000"/>
                    </a:schemeClr>
                  </a:solidFill>
                </a:rPr>
                <a:t>IPOed in 2017, the InvIT raised US$ 350Mn from additional investors</a:t>
              </a:r>
              <a:br>
                <a:rPr lang="en-US" sz="1400" noProof="1">
                  <a:solidFill>
                    <a:schemeClr val="tx1">
                      <a:lumMod val="65000"/>
                      <a:lumOff val="35000"/>
                    </a:schemeClr>
                  </a:solidFill>
                </a:rPr>
              </a:br>
              <a:endParaRPr lang="en-US" sz="1400" b="1" noProof="1">
                <a:solidFill>
                  <a:schemeClr val="tx1">
                    <a:lumMod val="65000"/>
                    <a:lumOff val="35000"/>
                  </a:schemeClr>
                </a:solidFill>
              </a:endParaRPr>
            </a:p>
          </p:txBody>
        </p:sp>
      </p:grpSp>
      <p:sp>
        <p:nvSpPr>
          <p:cNvPr id="20" name="Rectangle 19">
            <a:extLst>
              <a:ext uri="{FF2B5EF4-FFF2-40B4-BE49-F238E27FC236}">
                <a16:creationId xmlns:a16="http://schemas.microsoft.com/office/drawing/2014/main" id="{A22F152A-FF0D-45E6-BDBD-9F57C692D98F}"/>
              </a:ext>
            </a:extLst>
          </p:cNvPr>
          <p:cNvSpPr/>
          <p:nvPr/>
        </p:nvSpPr>
        <p:spPr>
          <a:xfrm>
            <a:off x="1310979" y="1673411"/>
            <a:ext cx="330822" cy="29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21" name="Rectangle 20">
            <a:extLst>
              <a:ext uri="{FF2B5EF4-FFF2-40B4-BE49-F238E27FC236}">
                <a16:creationId xmlns:a16="http://schemas.microsoft.com/office/drawing/2014/main" id="{DB2CB9F6-30BF-49F4-A0D8-04E42AA2C856}"/>
              </a:ext>
            </a:extLst>
          </p:cNvPr>
          <p:cNvSpPr/>
          <p:nvPr/>
        </p:nvSpPr>
        <p:spPr>
          <a:xfrm>
            <a:off x="4752626" y="1665818"/>
            <a:ext cx="330822" cy="29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2" name="Rectangle 21">
            <a:extLst>
              <a:ext uri="{FF2B5EF4-FFF2-40B4-BE49-F238E27FC236}">
                <a16:creationId xmlns:a16="http://schemas.microsoft.com/office/drawing/2014/main" id="{D3BEE67B-811B-4706-877F-BE8D0981124C}"/>
              </a:ext>
            </a:extLst>
          </p:cNvPr>
          <p:cNvSpPr/>
          <p:nvPr/>
        </p:nvSpPr>
        <p:spPr>
          <a:xfrm>
            <a:off x="8164824" y="1679623"/>
            <a:ext cx="330822" cy="29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3" name="Rectangle 22">
            <a:extLst>
              <a:ext uri="{FF2B5EF4-FFF2-40B4-BE49-F238E27FC236}">
                <a16:creationId xmlns:a16="http://schemas.microsoft.com/office/drawing/2014/main" id="{9CB15BFD-A599-4402-A299-FC693CD6CA9B}"/>
              </a:ext>
            </a:extLst>
          </p:cNvPr>
          <p:cNvSpPr/>
          <p:nvPr/>
        </p:nvSpPr>
        <p:spPr>
          <a:xfrm>
            <a:off x="6552149" y="4636394"/>
            <a:ext cx="330822" cy="29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grpSp>
        <p:nvGrpSpPr>
          <p:cNvPr id="24" name="Group 23">
            <a:extLst>
              <a:ext uri="{FF2B5EF4-FFF2-40B4-BE49-F238E27FC236}">
                <a16:creationId xmlns:a16="http://schemas.microsoft.com/office/drawing/2014/main" id="{4A74EE0D-A638-48B3-BC3E-05CD01CA3097}"/>
              </a:ext>
            </a:extLst>
          </p:cNvPr>
          <p:cNvGrpSpPr/>
          <p:nvPr/>
        </p:nvGrpSpPr>
        <p:grpSpPr>
          <a:xfrm>
            <a:off x="2226564" y="2991180"/>
            <a:ext cx="7406640" cy="1391679"/>
            <a:chOff x="1883664" y="3048330"/>
            <a:chExt cx="7406640" cy="1391679"/>
          </a:xfrm>
        </p:grpSpPr>
        <p:sp>
          <p:nvSpPr>
            <p:cNvPr id="25" name="Freeform: Shape 24">
              <a:extLst>
                <a:ext uri="{FF2B5EF4-FFF2-40B4-BE49-F238E27FC236}">
                  <a16:creationId xmlns:a16="http://schemas.microsoft.com/office/drawing/2014/main" id="{E6DAAD5F-0D2E-4E7A-8E4F-27E453DD1FED}"/>
                </a:ext>
              </a:extLst>
            </p:cNvPr>
            <p:cNvSpPr/>
            <p:nvPr/>
          </p:nvSpPr>
          <p:spPr>
            <a:xfrm>
              <a:off x="1883664" y="3048330"/>
              <a:ext cx="1553745" cy="736764"/>
            </a:xfrm>
            <a:custGeom>
              <a:avLst/>
              <a:gdLst>
                <a:gd name="connsiteX0" fmla="*/ 1065229 w 2130458"/>
                <a:gd name="connsiteY0" fmla="*/ 0 h 1127878"/>
                <a:gd name="connsiteX1" fmla="*/ 2130458 w 2130458"/>
                <a:gd name="connsiteY1" fmla="*/ 1065229 h 1127878"/>
                <a:gd name="connsiteX2" fmla="*/ 2124143 w 2130458"/>
                <a:gd name="connsiteY2" fmla="*/ 1127878 h 1127878"/>
                <a:gd name="connsiteX3" fmla="*/ 1816931 w 2130458"/>
                <a:gd name="connsiteY3" fmla="*/ 1127878 h 1127878"/>
                <a:gd name="connsiteX4" fmla="*/ 1820094 w 2130458"/>
                <a:gd name="connsiteY4" fmla="*/ 1065229 h 1127878"/>
                <a:gd name="connsiteX5" fmla="*/ 1065229 w 2130458"/>
                <a:gd name="connsiteY5" fmla="*/ 310364 h 1127878"/>
                <a:gd name="connsiteX6" fmla="*/ 310364 w 2130458"/>
                <a:gd name="connsiteY6" fmla="*/ 1065229 h 1127878"/>
                <a:gd name="connsiteX7" fmla="*/ 313528 w 2130458"/>
                <a:gd name="connsiteY7" fmla="*/ 1127878 h 1127878"/>
                <a:gd name="connsiteX8" fmla="*/ 6316 w 2130458"/>
                <a:gd name="connsiteY8" fmla="*/ 1127878 h 1127878"/>
                <a:gd name="connsiteX9" fmla="*/ 0 w 2130458"/>
                <a:gd name="connsiteY9" fmla="*/ 1065229 h 1127878"/>
                <a:gd name="connsiteX10" fmla="*/ 1065229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1065229" y="0"/>
                  </a:moveTo>
                  <a:cubicBezTo>
                    <a:pt x="1653539" y="0"/>
                    <a:pt x="2130458" y="476919"/>
                    <a:pt x="2130458" y="1065229"/>
                  </a:cubicBezTo>
                  <a:lnTo>
                    <a:pt x="2124143" y="1127878"/>
                  </a:lnTo>
                  <a:lnTo>
                    <a:pt x="1816931" y="1127878"/>
                  </a:lnTo>
                  <a:lnTo>
                    <a:pt x="1820094" y="1065229"/>
                  </a:lnTo>
                  <a:cubicBezTo>
                    <a:pt x="1820094" y="648329"/>
                    <a:pt x="1482129" y="310364"/>
                    <a:pt x="1065229" y="310364"/>
                  </a:cubicBezTo>
                  <a:cubicBezTo>
                    <a:pt x="648329" y="310364"/>
                    <a:pt x="310364" y="648329"/>
                    <a:pt x="310364" y="1065229"/>
                  </a:cubicBezTo>
                  <a:lnTo>
                    <a:pt x="313528" y="1127878"/>
                  </a:lnTo>
                  <a:lnTo>
                    <a:pt x="6316" y="1127878"/>
                  </a:lnTo>
                  <a:lnTo>
                    <a:pt x="0" y="1065229"/>
                  </a:lnTo>
                  <a:cubicBezTo>
                    <a:pt x="0" y="476919"/>
                    <a:pt x="476919" y="0"/>
                    <a:pt x="1065229"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26" name="Freeform: Shape 25">
              <a:extLst>
                <a:ext uri="{FF2B5EF4-FFF2-40B4-BE49-F238E27FC236}">
                  <a16:creationId xmlns:a16="http://schemas.microsoft.com/office/drawing/2014/main" id="{AA9B93A0-CD4E-4F59-B08C-C96902908A2D}"/>
                </a:ext>
              </a:extLst>
            </p:cNvPr>
            <p:cNvSpPr/>
            <p:nvPr/>
          </p:nvSpPr>
          <p:spPr>
            <a:xfrm>
              <a:off x="1897484" y="3866942"/>
              <a:ext cx="1526109" cy="573067"/>
            </a:xfrm>
            <a:custGeom>
              <a:avLst/>
              <a:gdLst>
                <a:gd name="connsiteX0" fmla="*/ 0 w 2092565"/>
                <a:gd name="connsiteY0" fmla="*/ 0 h 877282"/>
                <a:gd name="connsiteX1" fmla="*/ 317871 w 2092565"/>
                <a:gd name="connsiteY1" fmla="*/ 0 h 877282"/>
                <a:gd name="connsiteX2" fmla="*/ 350738 w 2092565"/>
                <a:gd name="connsiteY2" fmla="*/ 105880 h 877282"/>
                <a:gd name="connsiteX3" fmla="*/ 1046282 w 2092565"/>
                <a:gd name="connsiteY3" fmla="*/ 566918 h 877282"/>
                <a:gd name="connsiteX4" fmla="*/ 1741826 w 2092565"/>
                <a:gd name="connsiteY4" fmla="*/ 105880 h 877282"/>
                <a:gd name="connsiteX5" fmla="*/ 1774693 w 2092565"/>
                <a:gd name="connsiteY5" fmla="*/ 0 h 877282"/>
                <a:gd name="connsiteX6" fmla="*/ 2092565 w 2092565"/>
                <a:gd name="connsiteY6" fmla="*/ 0 h 877282"/>
                <a:gd name="connsiteX7" fmla="*/ 2089870 w 2092565"/>
                <a:gd name="connsiteY7" fmla="*/ 26734 h 877282"/>
                <a:gd name="connsiteX8" fmla="*/ 1046282 w 2092565"/>
                <a:gd name="connsiteY8" fmla="*/ 877282 h 877282"/>
                <a:gd name="connsiteX9" fmla="*/ 2695 w 2092565"/>
                <a:gd name="connsiteY9" fmla="*/ 26734 h 877282"/>
                <a:gd name="connsiteX10" fmla="*/ 0 w 2092565"/>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5" h="877282">
                  <a:moveTo>
                    <a:pt x="0" y="0"/>
                  </a:moveTo>
                  <a:lnTo>
                    <a:pt x="317871" y="0"/>
                  </a:lnTo>
                  <a:lnTo>
                    <a:pt x="350738" y="105880"/>
                  </a:lnTo>
                  <a:cubicBezTo>
                    <a:pt x="465333" y="376813"/>
                    <a:pt x="733607" y="566918"/>
                    <a:pt x="1046282" y="566918"/>
                  </a:cubicBezTo>
                  <a:cubicBezTo>
                    <a:pt x="1358957" y="566918"/>
                    <a:pt x="1627231" y="376813"/>
                    <a:pt x="1741826" y="105880"/>
                  </a:cubicBezTo>
                  <a:lnTo>
                    <a:pt x="1774693" y="0"/>
                  </a:lnTo>
                  <a:lnTo>
                    <a:pt x="2092565" y="0"/>
                  </a:lnTo>
                  <a:lnTo>
                    <a:pt x="2089870" y="26734"/>
                  </a:lnTo>
                  <a:cubicBezTo>
                    <a:pt x="1990541" y="512141"/>
                    <a:pt x="1561054" y="877282"/>
                    <a:pt x="1046282" y="877282"/>
                  </a:cubicBezTo>
                  <a:cubicBezTo>
                    <a:pt x="531511" y="877282"/>
                    <a:pt x="102024" y="512141"/>
                    <a:pt x="2695" y="26734"/>
                  </a:cubicBez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27" name="Freeform: Shape 26">
              <a:extLst>
                <a:ext uri="{FF2B5EF4-FFF2-40B4-BE49-F238E27FC236}">
                  <a16:creationId xmlns:a16="http://schemas.microsoft.com/office/drawing/2014/main" id="{9C9361E3-1849-4755-BDAC-836E15F35EC4}"/>
                </a:ext>
              </a:extLst>
            </p:cNvPr>
            <p:cNvSpPr/>
            <p:nvPr/>
          </p:nvSpPr>
          <p:spPr>
            <a:xfrm>
              <a:off x="3848448" y="3048330"/>
              <a:ext cx="1526109" cy="573067"/>
            </a:xfrm>
            <a:custGeom>
              <a:avLst/>
              <a:gdLst>
                <a:gd name="connsiteX0" fmla="*/ 1046282 w 2092565"/>
                <a:gd name="connsiteY0" fmla="*/ 0 h 877282"/>
                <a:gd name="connsiteX1" fmla="*/ 2089870 w 2092565"/>
                <a:gd name="connsiteY1" fmla="*/ 850548 h 877282"/>
                <a:gd name="connsiteX2" fmla="*/ 2092565 w 2092565"/>
                <a:gd name="connsiteY2" fmla="*/ 877282 h 877282"/>
                <a:gd name="connsiteX3" fmla="*/ 1774694 w 2092565"/>
                <a:gd name="connsiteY3" fmla="*/ 877282 h 877282"/>
                <a:gd name="connsiteX4" fmla="*/ 1741826 w 2092565"/>
                <a:gd name="connsiteY4" fmla="*/ 771401 h 877282"/>
                <a:gd name="connsiteX5" fmla="*/ 1046282 w 2092565"/>
                <a:gd name="connsiteY5" fmla="*/ 310363 h 877282"/>
                <a:gd name="connsiteX6" fmla="*/ 350738 w 2092565"/>
                <a:gd name="connsiteY6" fmla="*/ 771401 h 877282"/>
                <a:gd name="connsiteX7" fmla="*/ 317871 w 2092565"/>
                <a:gd name="connsiteY7" fmla="*/ 877282 h 877282"/>
                <a:gd name="connsiteX8" fmla="*/ 0 w 2092565"/>
                <a:gd name="connsiteY8" fmla="*/ 877282 h 877282"/>
                <a:gd name="connsiteX9" fmla="*/ 2695 w 2092565"/>
                <a:gd name="connsiteY9" fmla="*/ 850548 h 877282"/>
                <a:gd name="connsiteX10" fmla="*/ 1046282 w 2092565"/>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5" h="877282">
                  <a:moveTo>
                    <a:pt x="1046282" y="0"/>
                  </a:moveTo>
                  <a:cubicBezTo>
                    <a:pt x="1561054" y="0"/>
                    <a:pt x="1990541" y="365141"/>
                    <a:pt x="2089870" y="850548"/>
                  </a:cubicBezTo>
                  <a:lnTo>
                    <a:pt x="2092565" y="877282"/>
                  </a:lnTo>
                  <a:lnTo>
                    <a:pt x="1774694" y="877282"/>
                  </a:lnTo>
                  <a:lnTo>
                    <a:pt x="1741826" y="771401"/>
                  </a:lnTo>
                  <a:cubicBezTo>
                    <a:pt x="1627231" y="500468"/>
                    <a:pt x="1358957" y="310363"/>
                    <a:pt x="1046282" y="310363"/>
                  </a:cubicBezTo>
                  <a:cubicBezTo>
                    <a:pt x="733607" y="310363"/>
                    <a:pt x="465333" y="500468"/>
                    <a:pt x="350738" y="771401"/>
                  </a:cubicBezTo>
                  <a:lnTo>
                    <a:pt x="317871" y="877282"/>
                  </a:lnTo>
                  <a:lnTo>
                    <a:pt x="0" y="877282"/>
                  </a:lnTo>
                  <a:lnTo>
                    <a:pt x="2695" y="850548"/>
                  </a:lnTo>
                  <a:cubicBezTo>
                    <a:pt x="102023" y="365141"/>
                    <a:pt x="531511" y="0"/>
                    <a:pt x="104628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28" name="Freeform: Shape 27">
              <a:extLst>
                <a:ext uri="{FF2B5EF4-FFF2-40B4-BE49-F238E27FC236}">
                  <a16:creationId xmlns:a16="http://schemas.microsoft.com/office/drawing/2014/main" id="{1E0B7BCB-7B93-4733-9EE3-9EA9A05A6E93}"/>
                </a:ext>
              </a:extLst>
            </p:cNvPr>
            <p:cNvSpPr/>
            <p:nvPr/>
          </p:nvSpPr>
          <p:spPr>
            <a:xfrm>
              <a:off x="3834629" y="3703245"/>
              <a:ext cx="1553745" cy="736764"/>
            </a:xfrm>
            <a:custGeom>
              <a:avLst/>
              <a:gdLst>
                <a:gd name="connsiteX0" fmla="*/ 6316 w 2130458"/>
                <a:gd name="connsiteY0" fmla="*/ 0 h 1127878"/>
                <a:gd name="connsiteX1" fmla="*/ 313528 w 2130458"/>
                <a:gd name="connsiteY1" fmla="*/ 0 h 1127878"/>
                <a:gd name="connsiteX2" fmla="*/ 310364 w 2130458"/>
                <a:gd name="connsiteY2" fmla="*/ 62648 h 1127878"/>
                <a:gd name="connsiteX3" fmla="*/ 1065229 w 2130458"/>
                <a:gd name="connsiteY3" fmla="*/ 817513 h 1127878"/>
                <a:gd name="connsiteX4" fmla="*/ 1820094 w 2130458"/>
                <a:gd name="connsiteY4" fmla="*/ 62648 h 1127878"/>
                <a:gd name="connsiteX5" fmla="*/ 1816931 w 2130458"/>
                <a:gd name="connsiteY5" fmla="*/ 0 h 1127878"/>
                <a:gd name="connsiteX6" fmla="*/ 2124143 w 2130458"/>
                <a:gd name="connsiteY6" fmla="*/ 0 h 1127878"/>
                <a:gd name="connsiteX7" fmla="*/ 2130458 w 2130458"/>
                <a:gd name="connsiteY7" fmla="*/ 62649 h 1127878"/>
                <a:gd name="connsiteX8" fmla="*/ 1065229 w 2130458"/>
                <a:gd name="connsiteY8" fmla="*/ 1127878 h 1127878"/>
                <a:gd name="connsiteX9" fmla="*/ 0 w 2130458"/>
                <a:gd name="connsiteY9" fmla="*/ 62649 h 1127878"/>
                <a:gd name="connsiteX10" fmla="*/ 6316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6316" y="0"/>
                  </a:moveTo>
                  <a:lnTo>
                    <a:pt x="313528" y="0"/>
                  </a:lnTo>
                  <a:lnTo>
                    <a:pt x="310364" y="62648"/>
                  </a:lnTo>
                  <a:cubicBezTo>
                    <a:pt x="310364" y="479548"/>
                    <a:pt x="648329" y="817513"/>
                    <a:pt x="1065229" y="817513"/>
                  </a:cubicBezTo>
                  <a:cubicBezTo>
                    <a:pt x="1482129" y="817513"/>
                    <a:pt x="1820094" y="479548"/>
                    <a:pt x="1820094" y="62648"/>
                  </a:cubicBezTo>
                  <a:lnTo>
                    <a:pt x="1816931" y="0"/>
                  </a:lnTo>
                  <a:lnTo>
                    <a:pt x="2124143" y="0"/>
                  </a:lnTo>
                  <a:lnTo>
                    <a:pt x="2130458" y="62649"/>
                  </a:lnTo>
                  <a:cubicBezTo>
                    <a:pt x="2130458" y="650959"/>
                    <a:pt x="1653539" y="1127878"/>
                    <a:pt x="1065229" y="1127878"/>
                  </a:cubicBezTo>
                  <a:cubicBezTo>
                    <a:pt x="476919" y="1127878"/>
                    <a:pt x="0" y="650959"/>
                    <a:pt x="0" y="62649"/>
                  </a:cubicBezTo>
                  <a:lnTo>
                    <a:pt x="6316"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29" name="Freeform: Shape 28">
              <a:extLst>
                <a:ext uri="{FF2B5EF4-FFF2-40B4-BE49-F238E27FC236}">
                  <a16:creationId xmlns:a16="http://schemas.microsoft.com/office/drawing/2014/main" id="{FAF1B843-5EA1-4EB4-90FE-28807A9693CC}"/>
                </a:ext>
              </a:extLst>
            </p:cNvPr>
            <p:cNvSpPr/>
            <p:nvPr/>
          </p:nvSpPr>
          <p:spPr>
            <a:xfrm>
              <a:off x="5794738" y="3048330"/>
              <a:ext cx="1553745" cy="736764"/>
            </a:xfrm>
            <a:custGeom>
              <a:avLst/>
              <a:gdLst>
                <a:gd name="connsiteX0" fmla="*/ 1065229 w 2130458"/>
                <a:gd name="connsiteY0" fmla="*/ 0 h 1127878"/>
                <a:gd name="connsiteX1" fmla="*/ 2130458 w 2130458"/>
                <a:gd name="connsiteY1" fmla="*/ 1065229 h 1127878"/>
                <a:gd name="connsiteX2" fmla="*/ 2124142 w 2130458"/>
                <a:gd name="connsiteY2" fmla="*/ 1127878 h 1127878"/>
                <a:gd name="connsiteX3" fmla="*/ 1816931 w 2130458"/>
                <a:gd name="connsiteY3" fmla="*/ 1127878 h 1127878"/>
                <a:gd name="connsiteX4" fmla="*/ 1820094 w 2130458"/>
                <a:gd name="connsiteY4" fmla="*/ 1065228 h 1127878"/>
                <a:gd name="connsiteX5" fmla="*/ 1065229 w 2130458"/>
                <a:gd name="connsiteY5" fmla="*/ 310363 h 1127878"/>
                <a:gd name="connsiteX6" fmla="*/ 310364 w 2130458"/>
                <a:gd name="connsiteY6" fmla="*/ 1065228 h 1127878"/>
                <a:gd name="connsiteX7" fmla="*/ 313528 w 2130458"/>
                <a:gd name="connsiteY7" fmla="*/ 1127878 h 1127878"/>
                <a:gd name="connsiteX8" fmla="*/ 6316 w 2130458"/>
                <a:gd name="connsiteY8" fmla="*/ 1127878 h 1127878"/>
                <a:gd name="connsiteX9" fmla="*/ 0 w 2130458"/>
                <a:gd name="connsiteY9" fmla="*/ 1065229 h 1127878"/>
                <a:gd name="connsiteX10" fmla="*/ 1065229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1065229" y="0"/>
                  </a:moveTo>
                  <a:cubicBezTo>
                    <a:pt x="1653539" y="0"/>
                    <a:pt x="2130458" y="476919"/>
                    <a:pt x="2130458" y="1065229"/>
                  </a:cubicBezTo>
                  <a:lnTo>
                    <a:pt x="2124142" y="1127878"/>
                  </a:lnTo>
                  <a:lnTo>
                    <a:pt x="1816931" y="1127878"/>
                  </a:lnTo>
                  <a:lnTo>
                    <a:pt x="1820094" y="1065228"/>
                  </a:lnTo>
                  <a:cubicBezTo>
                    <a:pt x="1820094" y="648328"/>
                    <a:pt x="1482129" y="310363"/>
                    <a:pt x="1065229" y="310363"/>
                  </a:cubicBezTo>
                  <a:cubicBezTo>
                    <a:pt x="648329" y="310363"/>
                    <a:pt x="310364" y="648328"/>
                    <a:pt x="310364" y="1065228"/>
                  </a:cubicBezTo>
                  <a:lnTo>
                    <a:pt x="313528" y="1127878"/>
                  </a:lnTo>
                  <a:lnTo>
                    <a:pt x="6316" y="1127878"/>
                  </a:lnTo>
                  <a:lnTo>
                    <a:pt x="0" y="1065229"/>
                  </a:lnTo>
                  <a:cubicBezTo>
                    <a:pt x="0" y="476919"/>
                    <a:pt x="476919" y="0"/>
                    <a:pt x="1065229"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30" name="Freeform: Shape 29">
              <a:extLst>
                <a:ext uri="{FF2B5EF4-FFF2-40B4-BE49-F238E27FC236}">
                  <a16:creationId xmlns:a16="http://schemas.microsoft.com/office/drawing/2014/main" id="{AE7AD7C2-9FB5-41D2-92F2-50BBC76ACB24}"/>
                </a:ext>
              </a:extLst>
            </p:cNvPr>
            <p:cNvSpPr/>
            <p:nvPr/>
          </p:nvSpPr>
          <p:spPr>
            <a:xfrm>
              <a:off x="5799413" y="3866942"/>
              <a:ext cx="1526108" cy="573067"/>
            </a:xfrm>
            <a:custGeom>
              <a:avLst/>
              <a:gdLst>
                <a:gd name="connsiteX0" fmla="*/ 0 w 2092564"/>
                <a:gd name="connsiteY0" fmla="*/ 0 h 877282"/>
                <a:gd name="connsiteX1" fmla="*/ 317872 w 2092564"/>
                <a:gd name="connsiteY1" fmla="*/ 0 h 877282"/>
                <a:gd name="connsiteX2" fmla="*/ 350738 w 2092564"/>
                <a:gd name="connsiteY2" fmla="*/ 105879 h 877282"/>
                <a:gd name="connsiteX3" fmla="*/ 1046282 w 2092564"/>
                <a:gd name="connsiteY3" fmla="*/ 566917 h 877282"/>
                <a:gd name="connsiteX4" fmla="*/ 1741826 w 2092564"/>
                <a:gd name="connsiteY4" fmla="*/ 105879 h 877282"/>
                <a:gd name="connsiteX5" fmla="*/ 1774693 w 2092564"/>
                <a:gd name="connsiteY5" fmla="*/ 0 h 877282"/>
                <a:gd name="connsiteX6" fmla="*/ 2092564 w 2092564"/>
                <a:gd name="connsiteY6" fmla="*/ 0 h 877282"/>
                <a:gd name="connsiteX7" fmla="*/ 2089869 w 2092564"/>
                <a:gd name="connsiteY7" fmla="*/ 26734 h 877282"/>
                <a:gd name="connsiteX8" fmla="*/ 1046282 w 2092564"/>
                <a:gd name="connsiteY8" fmla="*/ 877282 h 877282"/>
                <a:gd name="connsiteX9" fmla="*/ 2695 w 2092564"/>
                <a:gd name="connsiteY9" fmla="*/ 26734 h 877282"/>
                <a:gd name="connsiteX10" fmla="*/ 0 w 2092564"/>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4" h="877282">
                  <a:moveTo>
                    <a:pt x="0" y="0"/>
                  </a:moveTo>
                  <a:lnTo>
                    <a:pt x="317872" y="0"/>
                  </a:lnTo>
                  <a:lnTo>
                    <a:pt x="350738" y="105879"/>
                  </a:lnTo>
                  <a:cubicBezTo>
                    <a:pt x="465333" y="376812"/>
                    <a:pt x="733607" y="566917"/>
                    <a:pt x="1046282" y="566917"/>
                  </a:cubicBezTo>
                  <a:cubicBezTo>
                    <a:pt x="1358957" y="566917"/>
                    <a:pt x="1627231" y="376812"/>
                    <a:pt x="1741826" y="105879"/>
                  </a:cubicBezTo>
                  <a:lnTo>
                    <a:pt x="1774693" y="0"/>
                  </a:lnTo>
                  <a:lnTo>
                    <a:pt x="2092564" y="0"/>
                  </a:lnTo>
                  <a:lnTo>
                    <a:pt x="2089869" y="26734"/>
                  </a:lnTo>
                  <a:cubicBezTo>
                    <a:pt x="1990541" y="512141"/>
                    <a:pt x="1561053" y="877282"/>
                    <a:pt x="1046282" y="877282"/>
                  </a:cubicBezTo>
                  <a:cubicBezTo>
                    <a:pt x="531511" y="877282"/>
                    <a:pt x="102024" y="512141"/>
                    <a:pt x="2695" y="2673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32" name="Freeform: Shape 31">
              <a:extLst>
                <a:ext uri="{FF2B5EF4-FFF2-40B4-BE49-F238E27FC236}">
                  <a16:creationId xmlns:a16="http://schemas.microsoft.com/office/drawing/2014/main" id="{5A26B882-4AD0-4EB6-AF43-E7474D457CFB}"/>
                </a:ext>
              </a:extLst>
            </p:cNvPr>
            <p:cNvSpPr/>
            <p:nvPr/>
          </p:nvSpPr>
          <p:spPr>
            <a:xfrm>
              <a:off x="7750377" y="3048330"/>
              <a:ext cx="1526108" cy="573067"/>
            </a:xfrm>
            <a:custGeom>
              <a:avLst/>
              <a:gdLst>
                <a:gd name="connsiteX0" fmla="*/ 1046282 w 2092564"/>
                <a:gd name="connsiteY0" fmla="*/ 0 h 877282"/>
                <a:gd name="connsiteX1" fmla="*/ 2089869 w 2092564"/>
                <a:gd name="connsiteY1" fmla="*/ 850548 h 877282"/>
                <a:gd name="connsiteX2" fmla="*/ 2092564 w 2092564"/>
                <a:gd name="connsiteY2" fmla="*/ 877282 h 877282"/>
                <a:gd name="connsiteX3" fmla="*/ 1774694 w 2092564"/>
                <a:gd name="connsiteY3" fmla="*/ 877282 h 877282"/>
                <a:gd name="connsiteX4" fmla="*/ 1741827 w 2092564"/>
                <a:gd name="connsiteY4" fmla="*/ 771401 h 877282"/>
                <a:gd name="connsiteX5" fmla="*/ 1046283 w 2092564"/>
                <a:gd name="connsiteY5" fmla="*/ 310363 h 877282"/>
                <a:gd name="connsiteX6" fmla="*/ 350739 w 2092564"/>
                <a:gd name="connsiteY6" fmla="*/ 771401 h 877282"/>
                <a:gd name="connsiteX7" fmla="*/ 317872 w 2092564"/>
                <a:gd name="connsiteY7" fmla="*/ 877282 h 877282"/>
                <a:gd name="connsiteX8" fmla="*/ 0 w 2092564"/>
                <a:gd name="connsiteY8" fmla="*/ 877282 h 877282"/>
                <a:gd name="connsiteX9" fmla="*/ 2695 w 2092564"/>
                <a:gd name="connsiteY9" fmla="*/ 850548 h 877282"/>
                <a:gd name="connsiteX10" fmla="*/ 1046282 w 2092564"/>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4" h="877282">
                  <a:moveTo>
                    <a:pt x="1046282" y="0"/>
                  </a:moveTo>
                  <a:cubicBezTo>
                    <a:pt x="1561053" y="0"/>
                    <a:pt x="1990541" y="365141"/>
                    <a:pt x="2089869" y="850548"/>
                  </a:cubicBezTo>
                  <a:lnTo>
                    <a:pt x="2092564" y="877282"/>
                  </a:lnTo>
                  <a:lnTo>
                    <a:pt x="1774694" y="877282"/>
                  </a:lnTo>
                  <a:lnTo>
                    <a:pt x="1741827" y="771401"/>
                  </a:lnTo>
                  <a:cubicBezTo>
                    <a:pt x="1627232" y="500468"/>
                    <a:pt x="1358958" y="310363"/>
                    <a:pt x="1046283" y="310363"/>
                  </a:cubicBezTo>
                  <a:cubicBezTo>
                    <a:pt x="733608" y="310363"/>
                    <a:pt x="465334" y="500468"/>
                    <a:pt x="350739" y="771401"/>
                  </a:cubicBezTo>
                  <a:lnTo>
                    <a:pt x="317872" y="877282"/>
                  </a:lnTo>
                  <a:lnTo>
                    <a:pt x="0" y="877282"/>
                  </a:lnTo>
                  <a:lnTo>
                    <a:pt x="2695" y="850548"/>
                  </a:lnTo>
                  <a:cubicBezTo>
                    <a:pt x="102023" y="365141"/>
                    <a:pt x="531511" y="0"/>
                    <a:pt x="1046282"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33" name="Freeform: Shape 32">
              <a:extLst>
                <a:ext uri="{FF2B5EF4-FFF2-40B4-BE49-F238E27FC236}">
                  <a16:creationId xmlns:a16="http://schemas.microsoft.com/office/drawing/2014/main" id="{CAEEC791-509F-459E-84B0-C1420151C33C}"/>
                </a:ext>
              </a:extLst>
            </p:cNvPr>
            <p:cNvSpPr/>
            <p:nvPr/>
          </p:nvSpPr>
          <p:spPr>
            <a:xfrm>
              <a:off x="7736559" y="3703245"/>
              <a:ext cx="1553745" cy="736764"/>
            </a:xfrm>
            <a:custGeom>
              <a:avLst/>
              <a:gdLst>
                <a:gd name="connsiteX0" fmla="*/ 6316 w 2130458"/>
                <a:gd name="connsiteY0" fmla="*/ 0 h 1127878"/>
                <a:gd name="connsiteX1" fmla="*/ 313529 w 2130458"/>
                <a:gd name="connsiteY1" fmla="*/ 0 h 1127878"/>
                <a:gd name="connsiteX2" fmla="*/ 310365 w 2130458"/>
                <a:gd name="connsiteY2" fmla="*/ 62648 h 1127878"/>
                <a:gd name="connsiteX3" fmla="*/ 1065230 w 2130458"/>
                <a:gd name="connsiteY3" fmla="*/ 817513 h 1127878"/>
                <a:gd name="connsiteX4" fmla="*/ 1820095 w 2130458"/>
                <a:gd name="connsiteY4" fmla="*/ 62648 h 1127878"/>
                <a:gd name="connsiteX5" fmla="*/ 1816932 w 2130458"/>
                <a:gd name="connsiteY5" fmla="*/ 0 h 1127878"/>
                <a:gd name="connsiteX6" fmla="*/ 2124142 w 2130458"/>
                <a:gd name="connsiteY6" fmla="*/ 0 h 1127878"/>
                <a:gd name="connsiteX7" fmla="*/ 2130458 w 2130458"/>
                <a:gd name="connsiteY7" fmla="*/ 62649 h 1127878"/>
                <a:gd name="connsiteX8" fmla="*/ 1065229 w 2130458"/>
                <a:gd name="connsiteY8" fmla="*/ 1127878 h 1127878"/>
                <a:gd name="connsiteX9" fmla="*/ 0 w 2130458"/>
                <a:gd name="connsiteY9" fmla="*/ 62649 h 1127878"/>
                <a:gd name="connsiteX10" fmla="*/ 6316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6316" y="0"/>
                  </a:moveTo>
                  <a:lnTo>
                    <a:pt x="313529" y="0"/>
                  </a:lnTo>
                  <a:lnTo>
                    <a:pt x="310365" y="62648"/>
                  </a:lnTo>
                  <a:cubicBezTo>
                    <a:pt x="310365" y="479548"/>
                    <a:pt x="648330" y="817513"/>
                    <a:pt x="1065230" y="817513"/>
                  </a:cubicBezTo>
                  <a:cubicBezTo>
                    <a:pt x="1482130" y="817513"/>
                    <a:pt x="1820095" y="479548"/>
                    <a:pt x="1820095" y="62648"/>
                  </a:cubicBezTo>
                  <a:lnTo>
                    <a:pt x="1816932" y="0"/>
                  </a:lnTo>
                  <a:lnTo>
                    <a:pt x="2124142" y="0"/>
                  </a:lnTo>
                  <a:lnTo>
                    <a:pt x="2130458" y="62649"/>
                  </a:lnTo>
                  <a:cubicBezTo>
                    <a:pt x="2130458" y="650959"/>
                    <a:pt x="1653539" y="1127878"/>
                    <a:pt x="1065229" y="1127878"/>
                  </a:cubicBezTo>
                  <a:cubicBezTo>
                    <a:pt x="476919" y="1127878"/>
                    <a:pt x="0" y="650959"/>
                    <a:pt x="0" y="62649"/>
                  </a:cubicBezTo>
                  <a:lnTo>
                    <a:pt x="6316"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34" name="Rectangle 33">
              <a:extLst>
                <a:ext uri="{FF2B5EF4-FFF2-40B4-BE49-F238E27FC236}">
                  <a16:creationId xmlns:a16="http://schemas.microsoft.com/office/drawing/2014/main" id="{904E24CC-F4EA-4226-BB49-516803B968F2}"/>
                </a:ext>
              </a:extLst>
            </p:cNvPr>
            <p:cNvSpPr/>
            <p:nvPr/>
          </p:nvSpPr>
          <p:spPr>
            <a:xfrm>
              <a:off x="3402614" y="3703245"/>
              <a:ext cx="466811" cy="818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5" name="Rectangle 34">
              <a:extLst>
                <a:ext uri="{FF2B5EF4-FFF2-40B4-BE49-F238E27FC236}">
                  <a16:creationId xmlns:a16="http://schemas.microsoft.com/office/drawing/2014/main" id="{394B52D7-E451-4427-8A3B-CB34308776EA}"/>
                </a:ext>
              </a:extLst>
            </p:cNvPr>
            <p:cNvSpPr/>
            <p:nvPr/>
          </p:nvSpPr>
          <p:spPr>
            <a:xfrm>
              <a:off x="5353579" y="3703245"/>
              <a:ext cx="466811" cy="818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6" name="Rectangle 35">
              <a:extLst>
                <a:ext uri="{FF2B5EF4-FFF2-40B4-BE49-F238E27FC236}">
                  <a16:creationId xmlns:a16="http://schemas.microsoft.com/office/drawing/2014/main" id="{5B9C48FE-D8C1-4157-A6CB-C50ECACFA4AF}"/>
                </a:ext>
              </a:extLst>
            </p:cNvPr>
            <p:cNvSpPr/>
            <p:nvPr/>
          </p:nvSpPr>
          <p:spPr>
            <a:xfrm>
              <a:off x="7304544" y="3703245"/>
              <a:ext cx="466811" cy="818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7" name="Graphic 36" descr="Money with solid fill">
              <a:extLst>
                <a:ext uri="{FF2B5EF4-FFF2-40B4-BE49-F238E27FC236}">
                  <a16:creationId xmlns:a16="http://schemas.microsoft.com/office/drawing/2014/main" id="{2558EA87-A51E-45D5-A12E-E36E45195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248378">
              <a:off x="6187107" y="3388347"/>
              <a:ext cx="709640" cy="609600"/>
            </a:xfrm>
            <a:prstGeom prst="rect">
              <a:avLst/>
            </a:prstGeom>
          </p:spPr>
        </p:pic>
        <p:pic>
          <p:nvPicPr>
            <p:cNvPr id="38" name="Graphic 37" descr="Electric Tower with solid fill">
              <a:extLst>
                <a:ext uri="{FF2B5EF4-FFF2-40B4-BE49-F238E27FC236}">
                  <a16:creationId xmlns:a16="http://schemas.microsoft.com/office/drawing/2014/main" id="{2CD22896-2223-4A5D-87C8-A61A3E2D3A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28757" y="3413840"/>
              <a:ext cx="578810" cy="578810"/>
            </a:xfrm>
            <a:prstGeom prst="rect">
              <a:avLst/>
            </a:prstGeom>
          </p:spPr>
        </p:pic>
        <p:pic>
          <p:nvPicPr>
            <p:cNvPr id="39" name="Graphic 38" descr="Question Mark with solid fill">
              <a:extLst>
                <a:ext uri="{FF2B5EF4-FFF2-40B4-BE49-F238E27FC236}">
                  <a16:creationId xmlns:a16="http://schemas.microsoft.com/office/drawing/2014/main" id="{2D32CAD0-5A54-4E77-ACCC-405BA937BC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64471" y="3454763"/>
              <a:ext cx="578811" cy="578811"/>
            </a:xfrm>
            <a:prstGeom prst="rect">
              <a:avLst/>
            </a:prstGeom>
          </p:spPr>
        </p:pic>
        <p:pic>
          <p:nvPicPr>
            <p:cNvPr id="40" name="Graphic 39" descr="Coins with solid fill">
              <a:extLst>
                <a:ext uri="{FF2B5EF4-FFF2-40B4-BE49-F238E27FC236}">
                  <a16:creationId xmlns:a16="http://schemas.microsoft.com/office/drawing/2014/main" id="{9FFB2D9A-D0A7-4306-B2F5-76B0702BED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057584">
              <a:off x="8196239" y="3420502"/>
              <a:ext cx="598815" cy="598815"/>
            </a:xfrm>
            <a:prstGeom prst="rect">
              <a:avLst/>
            </a:prstGeom>
          </p:spPr>
        </p:pic>
      </p:grpSp>
      <p:sp>
        <p:nvSpPr>
          <p:cNvPr id="41" name="TextBox 40">
            <a:extLst>
              <a:ext uri="{FF2B5EF4-FFF2-40B4-BE49-F238E27FC236}">
                <a16:creationId xmlns:a16="http://schemas.microsoft.com/office/drawing/2014/main" id="{4FFA02A6-7008-4205-A749-210B92950089}"/>
              </a:ext>
            </a:extLst>
          </p:cNvPr>
          <p:cNvSpPr txBox="1"/>
          <p:nvPr/>
        </p:nvSpPr>
        <p:spPr>
          <a:xfrm>
            <a:off x="6600095" y="4954210"/>
            <a:ext cx="4389392" cy="954107"/>
          </a:xfrm>
          <a:prstGeom prst="rect">
            <a:avLst/>
          </a:prstGeom>
          <a:noFill/>
        </p:spPr>
        <p:txBody>
          <a:bodyPr wrap="square" lIns="0" rIns="0" rtlCol="0" anchor="t">
            <a:spAutoFit/>
          </a:bodyPr>
          <a:lstStyle/>
          <a:p>
            <a:r>
              <a:rPr lang="en-US" sz="1400" noProof="1">
                <a:solidFill>
                  <a:schemeClr val="tx1">
                    <a:lumMod val="65000"/>
                    <a:lumOff val="35000"/>
                  </a:schemeClr>
                </a:solidFill>
              </a:rPr>
              <a:t>As on date, 11 commissioned projects ~7,000 ckm “</a:t>
            </a:r>
            <a:r>
              <a:rPr lang="en-US" sz="1400" i="1" noProof="1">
                <a:solidFill>
                  <a:schemeClr val="tx1">
                    <a:lumMod val="65000"/>
                    <a:lumOff val="35000"/>
                  </a:schemeClr>
                </a:solidFill>
              </a:rPr>
              <a:t>flipped”</a:t>
            </a:r>
            <a:r>
              <a:rPr lang="en-US" sz="1400" noProof="1">
                <a:solidFill>
                  <a:schemeClr val="tx1">
                    <a:lumMod val="65000"/>
                    <a:lumOff val="35000"/>
                  </a:schemeClr>
                </a:solidFill>
              </a:rPr>
              <a:t> to the InvIT by Sterlite Power; framework agreement in place for sell-off of future operational assets. Four other transmission assets acquired from other developers.</a:t>
            </a:r>
          </a:p>
        </p:txBody>
      </p:sp>
      <p:grpSp>
        <p:nvGrpSpPr>
          <p:cNvPr id="42" name="Group 41">
            <a:extLst>
              <a:ext uri="{FF2B5EF4-FFF2-40B4-BE49-F238E27FC236}">
                <a16:creationId xmlns:a16="http://schemas.microsoft.com/office/drawing/2014/main" id="{D1EF99A5-6611-4826-AC27-95DBC04614CA}"/>
              </a:ext>
            </a:extLst>
          </p:cNvPr>
          <p:cNvGrpSpPr/>
          <p:nvPr/>
        </p:nvGrpSpPr>
        <p:grpSpPr>
          <a:xfrm>
            <a:off x="2660114" y="4627384"/>
            <a:ext cx="3029063" cy="1354942"/>
            <a:chOff x="222114" y="2705473"/>
            <a:chExt cx="3519136" cy="1806589"/>
          </a:xfrm>
        </p:grpSpPr>
        <p:sp>
          <p:nvSpPr>
            <p:cNvPr id="43" name="TextBox 42">
              <a:extLst>
                <a:ext uri="{FF2B5EF4-FFF2-40B4-BE49-F238E27FC236}">
                  <a16:creationId xmlns:a16="http://schemas.microsoft.com/office/drawing/2014/main" id="{90EF101C-0E56-480E-BED4-A9B960DCE779}"/>
                </a:ext>
              </a:extLst>
            </p:cNvPr>
            <p:cNvSpPr txBox="1"/>
            <p:nvPr/>
          </p:nvSpPr>
          <p:spPr>
            <a:xfrm>
              <a:off x="222114" y="2705473"/>
              <a:ext cx="3399158" cy="492442"/>
            </a:xfrm>
            <a:prstGeom prst="rect">
              <a:avLst/>
            </a:prstGeom>
            <a:noFill/>
          </p:spPr>
          <p:txBody>
            <a:bodyPr wrap="square" lIns="0" rIns="0" rtlCol="0" anchor="b">
              <a:spAutoFit/>
            </a:bodyPr>
            <a:lstStyle/>
            <a:p>
              <a:pPr algn="ctr"/>
              <a:r>
                <a:rPr lang="en-US" b="1" noProof="1"/>
                <a:t>  Exit from Platform</a:t>
              </a:r>
            </a:p>
          </p:txBody>
        </p:sp>
        <p:sp>
          <p:nvSpPr>
            <p:cNvPr id="44" name="TextBox 43">
              <a:extLst>
                <a:ext uri="{FF2B5EF4-FFF2-40B4-BE49-F238E27FC236}">
                  <a16:creationId xmlns:a16="http://schemas.microsoft.com/office/drawing/2014/main" id="{BC6A006D-3ACF-4B31-B287-4DDF40537B83}"/>
                </a:ext>
              </a:extLst>
            </p:cNvPr>
            <p:cNvSpPr txBox="1"/>
            <p:nvPr/>
          </p:nvSpPr>
          <p:spPr>
            <a:xfrm>
              <a:off x="504427" y="3239920"/>
              <a:ext cx="3236823" cy="1272142"/>
            </a:xfrm>
            <a:prstGeom prst="rect">
              <a:avLst/>
            </a:prstGeom>
            <a:noFill/>
          </p:spPr>
          <p:txBody>
            <a:bodyPr wrap="square" lIns="0" rIns="0" rtlCol="0" anchor="t">
              <a:spAutoFit/>
            </a:bodyPr>
            <a:lstStyle/>
            <a:p>
              <a:r>
                <a:rPr lang="en-US" sz="1400" noProof="1">
                  <a:solidFill>
                    <a:schemeClr val="tx1">
                      <a:lumMod val="65000"/>
                      <a:lumOff val="35000"/>
                    </a:schemeClr>
                  </a:solidFill>
                </a:rPr>
                <a:t>Sterlite exited Indigrid in 2020 through sale of its residual stake making it a truly third-party Yield vehicle  </a:t>
              </a:r>
              <a:endParaRPr lang="en-US" sz="1400" b="1" noProof="1">
                <a:solidFill>
                  <a:schemeClr val="tx1">
                    <a:lumMod val="65000"/>
                    <a:lumOff val="35000"/>
                  </a:schemeClr>
                </a:solidFill>
              </a:endParaRPr>
            </a:p>
          </p:txBody>
        </p:sp>
      </p:grpSp>
      <p:sp>
        <p:nvSpPr>
          <p:cNvPr id="45" name="Rectangle 44">
            <a:extLst>
              <a:ext uri="{FF2B5EF4-FFF2-40B4-BE49-F238E27FC236}">
                <a16:creationId xmlns:a16="http://schemas.microsoft.com/office/drawing/2014/main" id="{4EC3D83D-6E25-4412-88F1-E5ED999598B1}"/>
              </a:ext>
            </a:extLst>
          </p:cNvPr>
          <p:cNvSpPr/>
          <p:nvPr/>
        </p:nvSpPr>
        <p:spPr>
          <a:xfrm>
            <a:off x="2812377" y="4598274"/>
            <a:ext cx="330822" cy="29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TextBox 45">
            <a:extLst>
              <a:ext uri="{FF2B5EF4-FFF2-40B4-BE49-F238E27FC236}">
                <a16:creationId xmlns:a16="http://schemas.microsoft.com/office/drawing/2014/main" id="{F02C886C-A418-4AD7-A626-091CED0E4328}"/>
              </a:ext>
            </a:extLst>
          </p:cNvPr>
          <p:cNvSpPr txBox="1"/>
          <p:nvPr/>
        </p:nvSpPr>
        <p:spPr>
          <a:xfrm>
            <a:off x="1476390" y="6439827"/>
            <a:ext cx="6159183" cy="276999"/>
          </a:xfrm>
          <a:prstGeom prst="rect">
            <a:avLst/>
          </a:prstGeom>
          <a:noFill/>
        </p:spPr>
        <p:txBody>
          <a:bodyPr wrap="square" rtlCol="0">
            <a:spAutoFit/>
          </a:bodyPr>
          <a:lstStyle/>
          <a:p>
            <a:r>
              <a:rPr lang="en-US" sz="1200" dirty="0"/>
              <a:t>Note: Above mentioned USD values are based on prevailing INR – USD conversion</a:t>
            </a:r>
          </a:p>
        </p:txBody>
      </p:sp>
    </p:spTree>
    <p:extLst>
      <p:ext uri="{BB962C8B-B14F-4D97-AF65-F5344CB8AC3E}">
        <p14:creationId xmlns:p14="http://schemas.microsoft.com/office/powerpoint/2010/main" val="217366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Resources &amp; Links</a:t>
            </a:r>
          </a:p>
        </p:txBody>
      </p:sp>
    </p:spTree>
    <p:extLst>
      <p:ext uri="{BB962C8B-B14F-4D97-AF65-F5344CB8AC3E}">
        <p14:creationId xmlns:p14="http://schemas.microsoft.com/office/powerpoint/2010/main" val="3323965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63AE-DA9C-22C0-98AA-15F48D6EC7E5}"/>
              </a:ext>
            </a:extLst>
          </p:cNvPr>
          <p:cNvSpPr>
            <a:spLocks noGrp="1"/>
          </p:cNvSpPr>
          <p:nvPr>
            <p:ph type="title"/>
          </p:nvPr>
        </p:nvSpPr>
        <p:spPr>
          <a:xfrm>
            <a:off x="629399" y="103634"/>
            <a:ext cx="8103896" cy="443198"/>
          </a:xfrm>
        </p:spPr>
        <p:txBody>
          <a:bodyPr/>
          <a:lstStyle/>
          <a:p>
            <a:r>
              <a:rPr lang="en-GB" dirty="0"/>
              <a:t>Links to resources on financing small scale / distributed energy system investments</a:t>
            </a:r>
          </a:p>
        </p:txBody>
      </p:sp>
      <p:sp>
        <p:nvSpPr>
          <p:cNvPr id="3" name="Text Placeholder 2">
            <a:extLst>
              <a:ext uri="{FF2B5EF4-FFF2-40B4-BE49-F238E27FC236}">
                <a16:creationId xmlns:a16="http://schemas.microsoft.com/office/drawing/2014/main" id="{F935796A-2B65-0AAC-57E7-2A84FCFA1AC1}"/>
              </a:ext>
            </a:extLst>
          </p:cNvPr>
          <p:cNvSpPr>
            <a:spLocks noGrp="1"/>
          </p:cNvSpPr>
          <p:nvPr>
            <p:ph type="body" idx="1"/>
          </p:nvPr>
        </p:nvSpPr>
        <p:spPr>
          <a:xfrm>
            <a:off x="629399" y="1198315"/>
            <a:ext cx="10933801" cy="4461369"/>
          </a:xfrm>
        </p:spPr>
        <p:txBody>
          <a:bodyPr>
            <a:normAutofit fontScale="62500" lnSpcReduction="20000"/>
          </a:bodyPr>
          <a:lstStyle/>
          <a:p>
            <a:r>
              <a:rPr lang="en-GB" dirty="0"/>
              <a:t>BNEF Finance Guide for Policy Makers </a:t>
            </a:r>
            <a:r>
              <a:rPr lang="en-GB" sz="2000" dirty="0">
                <a:hlinkClick r:id="rId2"/>
              </a:rPr>
              <a:t>https://www.bbhub.io/bnef/sites/4/2016/08/Finance-Guide-for-Policymakers-RE-GreenInfra-August-2016.pdf</a:t>
            </a:r>
            <a:r>
              <a:rPr lang="en-GB" sz="2000" dirty="0"/>
              <a:t> </a:t>
            </a:r>
          </a:p>
          <a:p>
            <a:r>
              <a:rPr lang="en-GB" b="1" i="0" dirty="0">
                <a:solidFill>
                  <a:srgbClr val="1B1B1B"/>
                </a:solidFill>
                <a:effectLst/>
                <a:latin typeface="Merriweather Web"/>
              </a:rPr>
              <a:t>Understanding Power Purchase Agreements </a:t>
            </a:r>
            <a:r>
              <a:rPr lang="en-GB" i="0" dirty="0">
                <a:solidFill>
                  <a:srgbClr val="1B1B1B"/>
                </a:solidFill>
                <a:effectLst/>
                <a:latin typeface="Merriweather Web"/>
              </a:rPr>
              <a:t>https://cldp.doc.gov/sites/default/files/PPA%20Second%20Edition%20Update.pdf</a:t>
            </a:r>
          </a:p>
          <a:p>
            <a:r>
              <a:rPr lang="en-GB" b="1" i="0" dirty="0">
                <a:solidFill>
                  <a:srgbClr val="1B1B1B"/>
                </a:solidFill>
                <a:effectLst/>
                <a:latin typeface="Merriweather Web"/>
              </a:rPr>
              <a:t>Understanding Power Project Procurement </a:t>
            </a:r>
            <a:r>
              <a:rPr lang="en-GB" dirty="0"/>
              <a:t>https://cldp.doc.gov/sites/default/files/UnderstandingPowerProjectProcurement.pdf</a:t>
            </a:r>
          </a:p>
          <a:p>
            <a:r>
              <a:rPr lang="en-GB" b="1" i="0" dirty="0">
                <a:solidFill>
                  <a:srgbClr val="1B1B1B"/>
                </a:solidFill>
                <a:effectLst/>
                <a:latin typeface="Merriweather Web"/>
              </a:rPr>
              <a:t>Understanding Power Project Financing </a:t>
            </a:r>
            <a:r>
              <a:rPr lang="en-GB" dirty="0">
                <a:hlinkClick r:id="rId3"/>
              </a:rPr>
              <a:t>https://cldp.doc.gov/sites/default/files/UnderstandingPowerProjectFinancing.pdf</a:t>
            </a:r>
            <a:endParaRPr lang="en-GB" dirty="0"/>
          </a:p>
          <a:p>
            <a:r>
              <a:rPr lang="en-GB" b="1" i="0" dirty="0">
                <a:solidFill>
                  <a:srgbClr val="1B1B1B"/>
                </a:solidFill>
                <a:effectLst/>
                <a:latin typeface="Merriweather Web"/>
              </a:rPr>
              <a:t>Understanding Power Transmission Financing </a:t>
            </a:r>
            <a:r>
              <a:rPr lang="en-GB" dirty="0">
                <a:hlinkClick r:id="rId4">
                  <a:extLst>
                    <a:ext uri="{A12FA001-AC4F-418D-AE19-62706E023703}">
                      <ahyp:hlinkClr xmlns:ahyp="http://schemas.microsoft.com/office/drawing/2018/hyperlinkcolor" val="tx"/>
                    </a:ext>
                  </a:extLst>
                </a:hlinkClick>
              </a:rPr>
              <a:t>https://cldp.doc.gov/sites/default/files/2023-03/Consolidated%20Articles-SEAsia_ENG.pdf</a:t>
            </a:r>
            <a:r>
              <a:rPr lang="en-GB" dirty="0"/>
              <a:t> </a:t>
            </a:r>
          </a:p>
          <a:p>
            <a:r>
              <a:rPr lang="en-GB" dirty="0"/>
              <a:t>OECD Blended finance guide </a:t>
            </a:r>
          </a:p>
          <a:p>
            <a:pPr lvl="1"/>
            <a:r>
              <a:rPr lang="en-GB" dirty="0">
                <a:hlinkClick r:id="rId5"/>
              </a:rPr>
              <a:t>https://www.oecd.org/dac/financing-sustainable-development/blended-finance-principles/guidance-and-principles/</a:t>
            </a:r>
            <a:r>
              <a:rPr lang="en-GB" dirty="0"/>
              <a:t> </a:t>
            </a:r>
          </a:p>
          <a:p>
            <a:pPr lvl="1"/>
            <a:r>
              <a:rPr lang="en-GB" dirty="0">
                <a:hlinkClick r:id="rId6"/>
              </a:rPr>
              <a:t>https://one.oecd.org/document/DCD/DAC(2020)42/FINAL/En/pdf</a:t>
            </a:r>
            <a:r>
              <a:rPr lang="en-GB" dirty="0"/>
              <a:t> </a:t>
            </a:r>
          </a:p>
          <a:p>
            <a:pPr lvl="1"/>
            <a:endParaRPr lang="en-GB" dirty="0"/>
          </a:p>
          <a:p>
            <a:r>
              <a:rPr lang="en-GB" dirty="0">
                <a:ea typeface="+mn-lt"/>
                <a:cs typeface="+mn-lt"/>
                <a:hlinkClick r:id="rId7"/>
              </a:rPr>
              <a:t>IRENA: Low-cost finance for the energy transition (irena.org)</a:t>
            </a:r>
            <a:endParaRPr lang="en-GB" dirty="0"/>
          </a:p>
          <a:p>
            <a:r>
              <a:rPr lang="en-GB" sz="2300" dirty="0">
                <a:ea typeface="+mn-lt"/>
                <a:cs typeface="+mn-lt"/>
              </a:rPr>
              <a:t>1.</a:t>
            </a:r>
            <a:r>
              <a:rPr lang="en-GB" sz="2300" dirty="0">
                <a:solidFill>
                  <a:srgbClr val="000000"/>
                </a:solidFill>
                <a:ea typeface="+mn-lt"/>
                <a:cs typeface="+mn-lt"/>
              </a:rPr>
              <a:t>Convergence. Blended Finance. n.d. Viewed 12 February 2021. </a:t>
            </a:r>
            <a:r>
              <a:rPr lang="en-GB" sz="2300" dirty="0">
                <a:solidFill>
                  <a:srgbClr val="000000"/>
                </a:solidFill>
                <a:ea typeface="+mn-lt"/>
                <a:cs typeface="+mn-lt"/>
                <a:hlinkClick r:id="rId8"/>
              </a:rPr>
              <a:t>https://www.convergence.finance/blended-finance</a:t>
            </a:r>
            <a:r>
              <a:rPr lang="en-GB" sz="2300" dirty="0">
                <a:solidFill>
                  <a:srgbClr val="000000"/>
                </a:solidFill>
                <a:ea typeface="+mn-lt"/>
                <a:cs typeface="+mn-lt"/>
              </a:rPr>
              <a:t> </a:t>
            </a:r>
            <a:endParaRPr lang="en-GB" dirty="0">
              <a:cs typeface="Arial"/>
            </a:endParaRPr>
          </a:p>
          <a:p>
            <a:endParaRPr lang="en-GB" dirty="0">
              <a:cs typeface="Arial"/>
            </a:endParaRPr>
          </a:p>
          <a:p>
            <a:r>
              <a:rPr lang="en-GB" dirty="0"/>
              <a:t>CCG </a:t>
            </a:r>
            <a:r>
              <a:rPr lang="en-GB" dirty="0" err="1"/>
              <a:t>OpenLearn</a:t>
            </a:r>
            <a:r>
              <a:rPr lang="en-GB" dirty="0"/>
              <a:t> series </a:t>
            </a:r>
            <a:r>
              <a:rPr lang="en-GB" dirty="0" err="1">
                <a:hlinkClick r:id="rId9"/>
              </a:rPr>
              <a:t>OpenLearn</a:t>
            </a:r>
            <a:r>
              <a:rPr lang="en-GB" dirty="0">
                <a:hlinkClick r:id="rId9"/>
              </a:rPr>
              <a:t> Courses – Climate Compatible Growth</a:t>
            </a:r>
            <a:endParaRPr lang="en-GB" dirty="0"/>
          </a:p>
          <a:p>
            <a:r>
              <a:rPr lang="en-GB" dirty="0"/>
              <a:t>IRENA (2023), International Renewable Energy Agency, Abu Dhabi. </a:t>
            </a:r>
            <a:r>
              <a:rPr lang="en-GB" dirty="0">
                <a:hlinkClick r:id="rId10"/>
              </a:rPr>
              <a:t>The cost of financing for renewable power</a:t>
            </a:r>
          </a:p>
          <a:p>
            <a:pPr>
              <a:buClr>
                <a:srgbClr val="242424"/>
              </a:buClr>
            </a:pPr>
            <a:r>
              <a:rPr lang="en-GB">
                <a:latin typeface="Arial"/>
              </a:rPr>
              <a:t>India's Infrastructure Investment Trusts</a:t>
            </a:r>
            <a:endParaRPr lang="en-GB">
              <a:ea typeface="Cambria"/>
            </a:endParaRPr>
          </a:p>
          <a:p>
            <a:pPr lvl="1">
              <a:buClr>
                <a:srgbClr val="002060"/>
              </a:buClr>
            </a:pPr>
            <a:r>
              <a:rPr lang="en-GB" sz="1800" dirty="0">
                <a:latin typeface="Cambria"/>
                <a:ea typeface="Cambria"/>
              </a:rPr>
              <a:t>Explanation of </a:t>
            </a:r>
            <a:r>
              <a:rPr lang="en-GB" sz="1800" dirty="0" err="1">
                <a:latin typeface="Cambria"/>
                <a:ea typeface="Cambria"/>
              </a:rPr>
              <a:t>InvITs</a:t>
            </a:r>
            <a:r>
              <a:rPr lang="en-GB" sz="1800" dirty="0">
                <a:latin typeface="Cambria"/>
                <a:ea typeface="Cambria"/>
              </a:rPr>
              <a:t> by CEEW (</a:t>
            </a:r>
            <a:r>
              <a:rPr lang="en-GB" sz="1800" dirty="0">
                <a:latin typeface="Cambria"/>
                <a:ea typeface="Cambria"/>
                <a:hlinkClick r:id="rId11"/>
              </a:rPr>
              <a:t>link</a:t>
            </a:r>
            <a:r>
              <a:rPr lang="en-GB" sz="1800" dirty="0">
                <a:latin typeface="Cambria"/>
                <a:ea typeface="Cambria"/>
              </a:rPr>
              <a:t>)</a:t>
            </a:r>
            <a:endParaRPr lang="en-GB"/>
          </a:p>
          <a:p>
            <a:pPr lvl="1"/>
            <a:r>
              <a:rPr lang="en-GB" sz="1800" dirty="0">
                <a:latin typeface="Cambria"/>
                <a:ea typeface="Cambria"/>
              </a:rPr>
              <a:t>Academic paper on </a:t>
            </a:r>
            <a:r>
              <a:rPr lang="en-GB" sz="1800" dirty="0" err="1">
                <a:latin typeface="Cambria"/>
                <a:ea typeface="Cambria"/>
              </a:rPr>
              <a:t>InvITs</a:t>
            </a:r>
            <a:r>
              <a:rPr lang="en-GB" sz="1800" dirty="0">
                <a:latin typeface="Cambria"/>
                <a:ea typeface="Cambria"/>
              </a:rPr>
              <a:t> (</a:t>
            </a:r>
            <a:r>
              <a:rPr lang="en-GB" sz="1800" dirty="0">
                <a:latin typeface="Cambria"/>
                <a:ea typeface="Cambria"/>
                <a:hlinkClick r:id="rId12"/>
              </a:rPr>
              <a:t>link</a:t>
            </a:r>
            <a:r>
              <a:rPr lang="en-GB" sz="1800" dirty="0">
                <a:latin typeface="Cambria"/>
                <a:ea typeface="Cambria"/>
              </a:rPr>
              <a:t>)</a:t>
            </a:r>
            <a:endParaRPr lang="en-GB" dirty="0"/>
          </a:p>
          <a:p>
            <a:pPr lvl="1"/>
            <a:r>
              <a:rPr lang="en-GB" sz="1800" dirty="0">
                <a:latin typeface="Cambria"/>
                <a:ea typeface="Cambria"/>
              </a:rPr>
              <a:t>Another write up on </a:t>
            </a:r>
            <a:r>
              <a:rPr lang="en-GB" sz="1800" dirty="0" err="1">
                <a:latin typeface="Cambria"/>
                <a:ea typeface="Cambria"/>
              </a:rPr>
              <a:t>InvITs</a:t>
            </a:r>
            <a:r>
              <a:rPr lang="en-GB" sz="1800" dirty="0">
                <a:latin typeface="Cambria"/>
                <a:ea typeface="Cambria"/>
              </a:rPr>
              <a:t> (</a:t>
            </a:r>
            <a:r>
              <a:rPr lang="en-GB" sz="1800" dirty="0">
                <a:latin typeface="Cambria"/>
                <a:ea typeface="Cambria"/>
                <a:hlinkClick r:id="rId13"/>
              </a:rPr>
              <a:t>link</a:t>
            </a:r>
            <a:r>
              <a:rPr lang="en-GB" sz="1800" dirty="0">
                <a:latin typeface="Cambria"/>
                <a:ea typeface="Cambria"/>
              </a:rPr>
              <a:t>)</a:t>
            </a:r>
            <a:endParaRPr lang="en-GB" dirty="0"/>
          </a:p>
          <a:p>
            <a:pPr lvl="1"/>
            <a:r>
              <a:rPr lang="en-GB" sz="1800" dirty="0">
                <a:latin typeface="Cambria"/>
                <a:ea typeface="Cambria"/>
              </a:rPr>
              <a:t>The initial </a:t>
            </a:r>
            <a:r>
              <a:rPr lang="en-GB" sz="1800" dirty="0" err="1">
                <a:latin typeface="Cambria"/>
                <a:ea typeface="Cambria"/>
              </a:rPr>
              <a:t>IndiGrid</a:t>
            </a:r>
            <a:r>
              <a:rPr lang="en-GB" sz="1800" dirty="0">
                <a:latin typeface="Cambria"/>
                <a:ea typeface="Cambria"/>
              </a:rPr>
              <a:t> offer document (</a:t>
            </a:r>
            <a:r>
              <a:rPr lang="en-GB" sz="1800" dirty="0">
                <a:latin typeface="Cambria"/>
                <a:ea typeface="Cambria"/>
                <a:hlinkClick r:id="rId14"/>
              </a:rPr>
              <a:t>link</a:t>
            </a:r>
            <a:r>
              <a:rPr lang="en-GB" sz="1800" dirty="0">
                <a:latin typeface="Cambria"/>
                <a:ea typeface="Cambria"/>
              </a:rPr>
              <a:t>)</a:t>
            </a:r>
            <a:endParaRPr lang="en-GB" dirty="0"/>
          </a:p>
          <a:p>
            <a:pPr lvl="1"/>
            <a:endParaRPr lang="en-GB" dirty="0"/>
          </a:p>
        </p:txBody>
      </p:sp>
    </p:spTree>
    <p:extLst>
      <p:ext uri="{BB962C8B-B14F-4D97-AF65-F5344CB8AC3E}">
        <p14:creationId xmlns:p14="http://schemas.microsoft.com/office/powerpoint/2010/main" val="3371719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Blyth W.,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9: </a:t>
            </a:r>
            <a:r>
              <a:rPr lang="en-GB" sz="800" dirty="0">
                <a:solidFill>
                  <a:schemeClr val="bg1"/>
                </a:solidFill>
                <a:latin typeface="Open Sans"/>
                <a:ea typeface="+mn-lt"/>
                <a:cs typeface="+mn-lt"/>
              </a:rPr>
              <a:t>Finance.</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1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Will Blyth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9B87-9C61-2F44-A80D-CC731E2092D1}"/>
              </a:ext>
            </a:extLst>
          </p:cNvPr>
          <p:cNvSpPr>
            <a:spLocks noGrp="1"/>
          </p:cNvSpPr>
          <p:nvPr>
            <p:ph type="title"/>
          </p:nvPr>
        </p:nvSpPr>
        <p:spPr/>
        <p:txBody>
          <a:bodyPr/>
          <a:lstStyle/>
          <a:p>
            <a:r>
              <a:rPr lang="en-GB" dirty="0"/>
              <a:t>Key takeaway messages</a:t>
            </a:r>
          </a:p>
        </p:txBody>
      </p:sp>
      <p:sp>
        <p:nvSpPr>
          <p:cNvPr id="3" name="Text Placeholder 2">
            <a:extLst>
              <a:ext uri="{FF2B5EF4-FFF2-40B4-BE49-F238E27FC236}">
                <a16:creationId xmlns:a16="http://schemas.microsoft.com/office/drawing/2014/main" id="{61606544-B12E-D373-0AC2-1CD878DDE0A4}"/>
              </a:ext>
            </a:extLst>
          </p:cNvPr>
          <p:cNvSpPr>
            <a:spLocks noGrp="1"/>
          </p:cNvSpPr>
          <p:nvPr>
            <p:ph type="body" idx="1"/>
          </p:nvPr>
        </p:nvSpPr>
        <p:spPr/>
        <p:txBody>
          <a:bodyPr>
            <a:normAutofit fontScale="77500" lnSpcReduction="20000"/>
          </a:bodyPr>
          <a:lstStyle/>
          <a:p>
            <a:r>
              <a:rPr lang="en-GB" dirty="0">
                <a:ea typeface="+mn-lt"/>
                <a:cs typeface="+mn-lt"/>
              </a:rPr>
              <a:t>All investors have to balance </a:t>
            </a:r>
            <a:r>
              <a:rPr lang="en-GB" b="1" dirty="0">
                <a:ea typeface="+mn-lt"/>
                <a:cs typeface="+mn-lt"/>
              </a:rPr>
              <a:t>risk and return</a:t>
            </a:r>
            <a:r>
              <a:rPr lang="en-GB" dirty="0">
                <a:ea typeface="+mn-lt"/>
                <a:cs typeface="+mn-lt"/>
              </a:rPr>
              <a:t>. A project’s ability to deliver financial returns will face different types of risk depending on the context. Sources of finance with higher risk tolerance will need to generate higher returns, making them a more costly way to raise capital to finance projects.</a:t>
            </a:r>
            <a:endParaRPr lang="en-GB" dirty="0"/>
          </a:p>
          <a:p>
            <a:r>
              <a:rPr lang="en-GB" b="1">
                <a:ea typeface="+mn-lt"/>
                <a:cs typeface="+mn-lt"/>
              </a:rPr>
              <a:t>Allocation of risk</a:t>
            </a:r>
            <a:r>
              <a:rPr lang="en-GB">
                <a:ea typeface="+mn-lt"/>
                <a:cs typeface="+mn-lt"/>
              </a:rPr>
              <a:t> to investors will depend on the </a:t>
            </a:r>
            <a:r>
              <a:rPr lang="en-GB" b="1">
                <a:ea typeface="+mn-lt"/>
                <a:cs typeface="+mn-lt"/>
              </a:rPr>
              <a:t>business model</a:t>
            </a:r>
            <a:r>
              <a:rPr lang="en-GB">
                <a:ea typeface="+mn-lt"/>
                <a:cs typeface="+mn-lt"/>
              </a:rPr>
              <a:t>. Various models are explored for electricity generation and transmission projects. </a:t>
            </a:r>
            <a:endParaRPr lang="en-GB"/>
          </a:p>
          <a:p>
            <a:r>
              <a:rPr lang="en-GB" b="1" dirty="0">
                <a:ea typeface="+mn-lt"/>
                <a:cs typeface="+mn-lt"/>
              </a:rPr>
              <a:t>Concessional finance</a:t>
            </a:r>
            <a:r>
              <a:rPr lang="en-GB" dirty="0">
                <a:ea typeface="+mn-lt"/>
                <a:cs typeface="+mn-lt"/>
              </a:rPr>
              <a:t> is available from development finance institutions (DFIs) – e.g. multi-lateral development banks – on terms that are more favourable than commercial finance. However, this tends to be limited in volume, and is not sufficient to entirely finance the infrastructure needs of emerging and developing economies.</a:t>
            </a:r>
            <a:endParaRPr lang="en-GB" dirty="0"/>
          </a:p>
          <a:p>
            <a:r>
              <a:rPr lang="en-GB" b="1" dirty="0">
                <a:ea typeface="+mn-lt"/>
                <a:cs typeface="+mn-lt"/>
              </a:rPr>
              <a:t>Blended finance</a:t>
            </a:r>
            <a:r>
              <a:rPr lang="en-GB" dirty="0">
                <a:ea typeface="+mn-lt"/>
                <a:cs typeface="+mn-lt"/>
              </a:rPr>
              <a:t> combines concessional finance with larger volumes of commercial capital by using the concessional finance to reduce the risk exposure of other financiers.</a:t>
            </a:r>
            <a:endParaRPr lang="en-GB" dirty="0"/>
          </a:p>
          <a:p>
            <a:r>
              <a:rPr lang="en-GB" dirty="0">
                <a:ea typeface="+mn-lt"/>
                <a:cs typeface="+mn-lt"/>
              </a:rPr>
              <a:t>A variety </a:t>
            </a:r>
            <a:r>
              <a:rPr lang="en-GB" b="1" dirty="0">
                <a:ea typeface="+mn-lt"/>
                <a:cs typeface="+mn-lt"/>
              </a:rPr>
              <a:t>of risk mitigation products</a:t>
            </a:r>
            <a:r>
              <a:rPr lang="en-GB" dirty="0">
                <a:ea typeface="+mn-lt"/>
                <a:cs typeface="+mn-lt"/>
              </a:rPr>
              <a:t> can also be used. These include partial risk guarantees or insurance products from DFIs, or sovereign guarantees from the host government. The latter may be constrained by sovereign debt limits. </a:t>
            </a:r>
            <a:endParaRPr lang="en-GB"/>
          </a:p>
          <a:p>
            <a:r>
              <a:rPr lang="en-GB" dirty="0">
                <a:ea typeface="+mn-lt"/>
                <a:cs typeface="+mn-lt"/>
              </a:rPr>
              <a:t>A more systemic and sustainable long-term approach is to </a:t>
            </a:r>
            <a:r>
              <a:rPr lang="en-GB" b="1" dirty="0">
                <a:ea typeface="+mn-lt"/>
                <a:cs typeface="+mn-lt"/>
              </a:rPr>
              <a:t>reduce</a:t>
            </a:r>
            <a:r>
              <a:rPr lang="en-GB" dirty="0">
                <a:ea typeface="+mn-lt"/>
                <a:cs typeface="+mn-lt"/>
              </a:rPr>
              <a:t> </a:t>
            </a:r>
            <a:r>
              <a:rPr lang="en-GB" b="1" dirty="0">
                <a:ea typeface="+mn-lt"/>
                <a:cs typeface="+mn-lt"/>
              </a:rPr>
              <a:t>risks in order to attract capital at more favourable rates. </a:t>
            </a:r>
            <a:r>
              <a:rPr lang="en-GB" dirty="0">
                <a:ea typeface="+mn-lt"/>
                <a:cs typeface="+mn-lt"/>
              </a:rPr>
              <a:t>This requires an improvement in the business case of the project, typically by improving a country’s policy and regulatory regime.</a:t>
            </a:r>
            <a:endParaRPr lang="en-GB" dirty="0"/>
          </a:p>
          <a:p>
            <a:r>
              <a:rPr lang="en-GB" dirty="0">
                <a:ea typeface="+mn-lt"/>
                <a:cs typeface="+mn-lt"/>
              </a:rPr>
              <a:t>A </a:t>
            </a:r>
            <a:r>
              <a:rPr lang="en-GB" b="1" dirty="0">
                <a:ea typeface="+mn-lt"/>
                <a:cs typeface="+mn-lt"/>
              </a:rPr>
              <a:t>case study</a:t>
            </a:r>
            <a:r>
              <a:rPr lang="en-GB" dirty="0">
                <a:ea typeface="+mn-lt"/>
                <a:cs typeface="+mn-lt"/>
              </a:rPr>
              <a:t> sets out how governments can create more favourable investment conditions by improving national and sectoral planning processes, with careful policy design which includes internal and external financial stakeholders. </a:t>
            </a:r>
            <a:endParaRPr lang="en-GB" dirty="0"/>
          </a:p>
        </p:txBody>
      </p:sp>
    </p:spTree>
    <p:extLst>
      <p:ext uri="{BB962C8B-B14F-4D97-AF65-F5344CB8AC3E}">
        <p14:creationId xmlns:p14="http://schemas.microsoft.com/office/powerpoint/2010/main" val="1169188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4D14-18CA-A9DA-7006-D7ACCD85DD9C}"/>
              </a:ext>
            </a:extLst>
          </p:cNvPr>
          <p:cNvSpPr>
            <a:spLocks noGrp="1"/>
          </p:cNvSpPr>
          <p:nvPr>
            <p:ph type="title"/>
          </p:nvPr>
        </p:nvSpPr>
        <p:spPr>
          <a:xfrm>
            <a:off x="629400" y="476496"/>
            <a:ext cx="8338754" cy="443198"/>
          </a:xfrm>
        </p:spPr>
        <p:txBody>
          <a:bodyPr/>
          <a:lstStyle/>
          <a:p>
            <a:r>
              <a:rPr lang="en-GB" dirty="0"/>
              <a:t>Global investment needs in the power sector</a:t>
            </a:r>
          </a:p>
        </p:txBody>
      </p:sp>
      <p:pic>
        <p:nvPicPr>
          <p:cNvPr id="7" name="Picture 6">
            <a:extLst>
              <a:ext uri="{FF2B5EF4-FFF2-40B4-BE49-F238E27FC236}">
                <a16:creationId xmlns:a16="http://schemas.microsoft.com/office/drawing/2014/main" id="{3816EC99-01D8-3FDA-BFC6-C7EF1B07923A}"/>
              </a:ext>
            </a:extLst>
          </p:cNvPr>
          <p:cNvPicPr>
            <a:picLocks noChangeAspect="1"/>
          </p:cNvPicPr>
          <p:nvPr/>
        </p:nvPicPr>
        <p:blipFill>
          <a:blip r:embed="rId3"/>
          <a:stretch>
            <a:fillRect/>
          </a:stretch>
        </p:blipFill>
        <p:spPr>
          <a:xfrm>
            <a:off x="629400" y="1362295"/>
            <a:ext cx="9124200" cy="4656488"/>
          </a:xfrm>
          <a:prstGeom prst="rect">
            <a:avLst/>
          </a:prstGeom>
        </p:spPr>
      </p:pic>
      <p:sp>
        <p:nvSpPr>
          <p:cNvPr id="8" name="TextBox 7">
            <a:extLst>
              <a:ext uri="{FF2B5EF4-FFF2-40B4-BE49-F238E27FC236}">
                <a16:creationId xmlns:a16="http://schemas.microsoft.com/office/drawing/2014/main" id="{242A2076-03BA-1E17-99E0-05455F15597C}"/>
              </a:ext>
            </a:extLst>
          </p:cNvPr>
          <p:cNvSpPr txBox="1"/>
          <p:nvPr/>
        </p:nvSpPr>
        <p:spPr>
          <a:xfrm>
            <a:off x="1805353" y="6381504"/>
            <a:ext cx="6692409" cy="276999"/>
          </a:xfrm>
          <a:prstGeom prst="rect">
            <a:avLst/>
          </a:prstGeom>
          <a:noFill/>
        </p:spPr>
        <p:txBody>
          <a:bodyPr wrap="none" rtlCol="0">
            <a:spAutoFit/>
          </a:bodyPr>
          <a:lstStyle/>
          <a:p>
            <a:r>
              <a:rPr lang="en-GB" sz="1200" dirty="0"/>
              <a:t>Source: IEA World Energy Outlook 2022 </a:t>
            </a:r>
            <a:r>
              <a:rPr lang="en-GB" sz="1200" dirty="0">
                <a:hlinkClick r:id="rId4"/>
              </a:rPr>
              <a:t>https://www.iea.org/reports/world-energy-outlook-2022</a:t>
            </a:r>
            <a:r>
              <a:rPr lang="en-GB" sz="1200" dirty="0"/>
              <a:t> </a:t>
            </a:r>
          </a:p>
        </p:txBody>
      </p:sp>
    </p:spTree>
    <p:extLst>
      <p:ext uri="{BB962C8B-B14F-4D97-AF65-F5344CB8AC3E}">
        <p14:creationId xmlns:p14="http://schemas.microsoft.com/office/powerpoint/2010/main" val="1160506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1</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Finance structures - the basics</a:t>
            </a:r>
          </a:p>
        </p:txBody>
      </p:sp>
    </p:spTree>
    <p:extLst>
      <p:ext uri="{BB962C8B-B14F-4D97-AF65-F5344CB8AC3E}">
        <p14:creationId xmlns:p14="http://schemas.microsoft.com/office/powerpoint/2010/main" val="1812119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0BBB-676C-ABA6-DE02-3AE3BCADEF4F}"/>
              </a:ext>
            </a:extLst>
          </p:cNvPr>
          <p:cNvSpPr>
            <a:spLocks noGrp="1"/>
          </p:cNvSpPr>
          <p:nvPr>
            <p:ph type="title"/>
          </p:nvPr>
        </p:nvSpPr>
        <p:spPr/>
        <p:txBody>
          <a:bodyPr/>
          <a:lstStyle/>
          <a:p>
            <a:r>
              <a:rPr lang="en-GB" dirty="0"/>
              <a:t>Risk and Return</a:t>
            </a:r>
          </a:p>
        </p:txBody>
      </p:sp>
      <p:graphicFrame>
        <p:nvGraphicFramePr>
          <p:cNvPr id="5" name="Table 5">
            <a:extLst>
              <a:ext uri="{FF2B5EF4-FFF2-40B4-BE49-F238E27FC236}">
                <a16:creationId xmlns:a16="http://schemas.microsoft.com/office/drawing/2014/main" id="{5D724E8A-9118-A90E-D3A8-3E2EB9579E5C}"/>
              </a:ext>
            </a:extLst>
          </p:cNvPr>
          <p:cNvGraphicFramePr>
            <a:graphicFrameLocks noGrp="1"/>
          </p:cNvGraphicFramePr>
          <p:nvPr>
            <p:extLst>
              <p:ext uri="{D42A27DB-BD31-4B8C-83A1-F6EECF244321}">
                <p14:modId xmlns:p14="http://schemas.microsoft.com/office/powerpoint/2010/main" val="3540989745"/>
              </p:ext>
            </p:extLst>
          </p:nvPr>
        </p:nvGraphicFramePr>
        <p:xfrm>
          <a:off x="67212" y="2635853"/>
          <a:ext cx="6028788" cy="3510280"/>
        </p:xfrm>
        <a:graphic>
          <a:graphicData uri="http://schemas.openxmlformats.org/drawingml/2006/table">
            <a:tbl>
              <a:tblPr firstRow="1" bandRow="1">
                <a:tableStyleId>{9D7B26C5-4107-4FEC-AEDC-1716B250A1EF}</a:tableStyleId>
              </a:tblPr>
              <a:tblGrid>
                <a:gridCol w="1681725">
                  <a:extLst>
                    <a:ext uri="{9D8B030D-6E8A-4147-A177-3AD203B41FA5}">
                      <a16:colId xmlns:a16="http://schemas.microsoft.com/office/drawing/2014/main" val="518990924"/>
                    </a:ext>
                  </a:extLst>
                </a:gridCol>
                <a:gridCol w="4347063">
                  <a:extLst>
                    <a:ext uri="{9D8B030D-6E8A-4147-A177-3AD203B41FA5}">
                      <a16:colId xmlns:a16="http://schemas.microsoft.com/office/drawing/2014/main" val="1522714384"/>
                    </a:ext>
                  </a:extLst>
                </a:gridCol>
              </a:tblGrid>
              <a:tr h="370840">
                <a:tc>
                  <a:txBody>
                    <a:bodyPr/>
                    <a:lstStyle/>
                    <a:p>
                      <a:r>
                        <a:rPr lang="en-GB" sz="1600" dirty="0"/>
                        <a:t>Sources of risk</a:t>
                      </a:r>
                    </a:p>
                  </a:txBody>
                  <a:tcPr/>
                </a:tc>
                <a:tc>
                  <a:txBody>
                    <a:bodyPr/>
                    <a:lstStyle/>
                    <a:p>
                      <a:r>
                        <a:rPr lang="en-GB" sz="1600" dirty="0"/>
                        <a:t>Examples</a:t>
                      </a:r>
                    </a:p>
                  </a:txBody>
                  <a:tcPr/>
                </a:tc>
                <a:extLst>
                  <a:ext uri="{0D108BD9-81ED-4DB2-BD59-A6C34878D82A}">
                    <a16:rowId xmlns:a16="http://schemas.microsoft.com/office/drawing/2014/main" val="296090129"/>
                  </a:ext>
                </a:extLst>
              </a:tr>
              <a:tr h="370840">
                <a:tc>
                  <a:txBody>
                    <a:bodyPr/>
                    <a:lstStyle/>
                    <a:p>
                      <a:r>
                        <a:rPr lang="en-GB" sz="1600" dirty="0"/>
                        <a:t>Country risk </a:t>
                      </a:r>
                    </a:p>
                  </a:txBody>
                  <a:tcPr/>
                </a:tc>
                <a:tc>
                  <a:txBody>
                    <a:bodyPr/>
                    <a:lstStyle/>
                    <a:p>
                      <a:r>
                        <a:rPr lang="en-GB" sz="1600" dirty="0"/>
                        <a:t>political risks, security, government stability, status &amp; transparency of legal system</a:t>
                      </a:r>
                    </a:p>
                  </a:txBody>
                  <a:tcPr/>
                </a:tc>
                <a:extLst>
                  <a:ext uri="{0D108BD9-81ED-4DB2-BD59-A6C34878D82A}">
                    <a16:rowId xmlns:a16="http://schemas.microsoft.com/office/drawing/2014/main" val="3905222632"/>
                  </a:ext>
                </a:extLst>
              </a:tr>
              <a:tr h="370840">
                <a:tc>
                  <a:txBody>
                    <a:bodyPr/>
                    <a:lstStyle/>
                    <a:p>
                      <a:r>
                        <a:rPr lang="en-GB" sz="1600" dirty="0"/>
                        <a:t>Financial and economic risk</a:t>
                      </a:r>
                    </a:p>
                  </a:txBody>
                  <a:tcPr/>
                </a:tc>
                <a:tc>
                  <a:txBody>
                    <a:bodyPr/>
                    <a:lstStyle/>
                    <a:p>
                      <a:r>
                        <a:rPr lang="en-GB" sz="1600" dirty="0"/>
                        <a:t>economic growth, inflation, interest rates, currency &amp; exchange rates</a:t>
                      </a:r>
                    </a:p>
                  </a:txBody>
                  <a:tcPr/>
                </a:tc>
                <a:extLst>
                  <a:ext uri="{0D108BD9-81ED-4DB2-BD59-A6C34878D82A}">
                    <a16:rowId xmlns:a16="http://schemas.microsoft.com/office/drawing/2014/main" val="2541736273"/>
                  </a:ext>
                </a:extLst>
              </a:tr>
              <a:tr h="370840">
                <a:tc>
                  <a:txBody>
                    <a:bodyPr/>
                    <a:lstStyle/>
                    <a:p>
                      <a:r>
                        <a:rPr lang="en-GB" sz="1600" dirty="0"/>
                        <a:t>Policy, and regulatory risk </a:t>
                      </a:r>
                    </a:p>
                  </a:txBody>
                  <a:tcPr/>
                </a:tc>
                <a:tc>
                  <a:txBody>
                    <a:bodyPr/>
                    <a:lstStyle/>
                    <a:p>
                      <a:r>
                        <a:rPr lang="en-GB" sz="1600" dirty="0"/>
                        <a:t>changes to tariff structures, subsidy regimes, permitting requirements</a:t>
                      </a:r>
                    </a:p>
                  </a:txBody>
                  <a:tcPr/>
                </a:tc>
                <a:extLst>
                  <a:ext uri="{0D108BD9-81ED-4DB2-BD59-A6C34878D82A}">
                    <a16:rowId xmlns:a16="http://schemas.microsoft.com/office/drawing/2014/main" val="2390595088"/>
                  </a:ext>
                </a:extLst>
              </a:tr>
              <a:tr h="370840">
                <a:tc>
                  <a:txBody>
                    <a:bodyPr/>
                    <a:lstStyle/>
                    <a:p>
                      <a:r>
                        <a:rPr lang="en-GB" sz="1600" dirty="0"/>
                        <a:t>Technical and project-specific risk </a:t>
                      </a:r>
                    </a:p>
                  </a:txBody>
                  <a:tcPr/>
                </a:tc>
                <a:tc>
                  <a:txBody>
                    <a:bodyPr/>
                    <a:lstStyle/>
                    <a:p>
                      <a:r>
                        <a:rPr lang="en-GB" sz="1600" dirty="0"/>
                        <a:t>construction risk, technological risk, environmental risk, operational / performance risk</a:t>
                      </a:r>
                    </a:p>
                  </a:txBody>
                  <a:tcPr/>
                </a:tc>
                <a:extLst>
                  <a:ext uri="{0D108BD9-81ED-4DB2-BD59-A6C34878D82A}">
                    <a16:rowId xmlns:a16="http://schemas.microsoft.com/office/drawing/2014/main" val="1665140605"/>
                  </a:ext>
                </a:extLst>
              </a:tr>
              <a:tr h="370840">
                <a:tc>
                  <a:txBody>
                    <a:bodyPr/>
                    <a:lstStyle/>
                    <a:p>
                      <a:r>
                        <a:rPr lang="en-GB" sz="1600" dirty="0"/>
                        <a:t>Market risk </a:t>
                      </a:r>
                    </a:p>
                  </a:txBody>
                  <a:tcPr/>
                </a:tc>
                <a:tc>
                  <a:txBody>
                    <a:bodyPr/>
                    <a:lstStyle/>
                    <a:p>
                      <a:r>
                        <a:rPr lang="en-GB" sz="1600" dirty="0"/>
                        <a:t>future demand and supply balance, market pricing risks, fuel prices, subsidy prices</a:t>
                      </a:r>
                    </a:p>
                  </a:txBody>
                  <a:tcPr/>
                </a:tc>
                <a:extLst>
                  <a:ext uri="{0D108BD9-81ED-4DB2-BD59-A6C34878D82A}">
                    <a16:rowId xmlns:a16="http://schemas.microsoft.com/office/drawing/2014/main" val="779149024"/>
                  </a:ext>
                </a:extLst>
              </a:tr>
            </a:tbl>
          </a:graphicData>
        </a:graphic>
      </p:graphicFrame>
      <p:sp>
        <p:nvSpPr>
          <p:cNvPr id="8" name="TextBox 7">
            <a:extLst>
              <a:ext uri="{FF2B5EF4-FFF2-40B4-BE49-F238E27FC236}">
                <a16:creationId xmlns:a16="http://schemas.microsoft.com/office/drawing/2014/main" id="{8E74AC50-9463-9DCA-B6EC-F0E03226C897}"/>
              </a:ext>
            </a:extLst>
          </p:cNvPr>
          <p:cNvSpPr txBox="1"/>
          <p:nvPr/>
        </p:nvSpPr>
        <p:spPr>
          <a:xfrm>
            <a:off x="308511" y="1120866"/>
            <a:ext cx="10066411" cy="1323439"/>
          </a:xfrm>
          <a:prstGeom prst="rect">
            <a:avLst/>
          </a:prstGeom>
          <a:noFill/>
        </p:spPr>
        <p:txBody>
          <a:bodyPr wrap="square" rtlCol="0">
            <a:spAutoFit/>
          </a:bodyPr>
          <a:lstStyle/>
          <a:p>
            <a:r>
              <a:rPr lang="en-GB" sz="2000" b="1" dirty="0">
                <a:solidFill>
                  <a:schemeClr val="accent2">
                    <a:lumMod val="40000"/>
                    <a:lumOff val="60000"/>
                  </a:schemeClr>
                </a:solidFill>
              </a:rPr>
              <a:t>Key message: </a:t>
            </a:r>
            <a:r>
              <a:rPr lang="en-GB" sz="2000" dirty="0">
                <a:solidFill>
                  <a:schemeClr val="accent2">
                    <a:lumMod val="40000"/>
                    <a:lumOff val="60000"/>
                  </a:schemeClr>
                </a:solidFill>
              </a:rPr>
              <a:t>higher risk projects will require investment sources with greater risk tolerance. As a general principle, these sources will require higher levels of return. Higher project risk therefore makes it more expensive to raise capital. The table shows various sources of risk affecting energy projects. </a:t>
            </a:r>
          </a:p>
        </p:txBody>
      </p:sp>
      <p:pic>
        <p:nvPicPr>
          <p:cNvPr id="2050" name="Picture 2" descr="risk-return-infographic">
            <a:extLst>
              <a:ext uri="{FF2B5EF4-FFF2-40B4-BE49-F238E27FC236}">
                <a16:creationId xmlns:a16="http://schemas.microsoft.com/office/drawing/2014/main" id="{C935262B-F434-2512-E8C6-B1104CCD1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313" y="2635853"/>
            <a:ext cx="6197325" cy="323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92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1FC2-F83B-B804-5135-EACBF2219C07}"/>
              </a:ext>
            </a:extLst>
          </p:cNvPr>
          <p:cNvSpPr>
            <a:spLocks noGrp="1"/>
          </p:cNvSpPr>
          <p:nvPr>
            <p:ph type="title"/>
          </p:nvPr>
        </p:nvSpPr>
        <p:spPr/>
        <p:txBody>
          <a:bodyPr/>
          <a:lstStyle/>
          <a:p>
            <a:r>
              <a:rPr lang="en-GB" dirty="0"/>
              <a:t>Debt vs. equity and the cost of capital</a:t>
            </a:r>
          </a:p>
        </p:txBody>
      </p:sp>
      <p:sp>
        <p:nvSpPr>
          <p:cNvPr id="5" name="Content Placeholder 2">
            <a:extLst>
              <a:ext uri="{FF2B5EF4-FFF2-40B4-BE49-F238E27FC236}">
                <a16:creationId xmlns:a16="http://schemas.microsoft.com/office/drawing/2014/main" id="{21E5AC9E-AC6A-A691-489C-81D7F5F42383}"/>
              </a:ext>
            </a:extLst>
          </p:cNvPr>
          <p:cNvSpPr txBox="1">
            <a:spLocks/>
          </p:cNvSpPr>
          <p:nvPr/>
        </p:nvSpPr>
        <p:spPr>
          <a:xfrm>
            <a:off x="887215" y="2648626"/>
            <a:ext cx="5022931" cy="383423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0" indent="0">
              <a:lnSpc>
                <a:spcPct val="100000"/>
              </a:lnSpc>
              <a:buFont typeface="+mj-lt"/>
              <a:buNone/>
            </a:pPr>
            <a:r>
              <a:rPr lang="en-US" sz="1800" b="1" u="sng" kern="0" dirty="0">
                <a:latin typeface="Open Sans"/>
              </a:rPr>
              <a:t>EQUITY FINANCE</a:t>
            </a:r>
            <a:endParaRPr lang="en-US" sz="1800" kern="0" dirty="0">
              <a:cs typeface="Calibri"/>
            </a:endParaRPr>
          </a:p>
          <a:p>
            <a:pPr marL="0" indent="0">
              <a:lnSpc>
                <a:spcPct val="100000"/>
              </a:lnSpc>
              <a:buFont typeface="+mj-lt"/>
              <a:buNone/>
            </a:pPr>
            <a:r>
              <a:rPr lang="en-US" sz="1800" b="1" kern="0" dirty="0">
                <a:latin typeface="Open Sans"/>
              </a:rPr>
              <a:t>Equity / Share Holders</a:t>
            </a:r>
          </a:p>
          <a:p>
            <a:pPr>
              <a:lnSpc>
                <a:spcPct val="100000"/>
              </a:lnSpc>
            </a:pPr>
            <a:r>
              <a:rPr lang="en-US" sz="1800" kern="0" dirty="0">
                <a:latin typeface="Open Sans"/>
              </a:rPr>
              <a:t>Owners of the company</a:t>
            </a:r>
          </a:p>
          <a:p>
            <a:pPr>
              <a:lnSpc>
                <a:spcPct val="100000"/>
              </a:lnSpc>
            </a:pPr>
            <a:r>
              <a:rPr lang="en-US" sz="1800" kern="0" dirty="0">
                <a:latin typeface="Open Sans"/>
              </a:rPr>
              <a:t>Have voting power</a:t>
            </a:r>
          </a:p>
          <a:p>
            <a:pPr>
              <a:lnSpc>
                <a:spcPct val="100000"/>
              </a:lnSpc>
            </a:pPr>
            <a:r>
              <a:rPr lang="en-US" sz="1800" kern="0" dirty="0">
                <a:latin typeface="Open Sans"/>
              </a:rPr>
              <a:t>Receive dividends and capital gains</a:t>
            </a:r>
          </a:p>
          <a:p>
            <a:pPr>
              <a:lnSpc>
                <a:spcPct val="100000"/>
              </a:lnSpc>
            </a:pPr>
            <a:r>
              <a:rPr lang="en-US" sz="1800" kern="0" dirty="0">
                <a:latin typeface="Open Sans"/>
              </a:rPr>
              <a:t>Take risk: no dividend if the company makes losses</a:t>
            </a:r>
          </a:p>
          <a:p>
            <a:pPr>
              <a:lnSpc>
                <a:spcPct val="100000"/>
              </a:lnSpc>
            </a:pPr>
            <a:r>
              <a:rPr lang="en-US" sz="1800" kern="0" dirty="0">
                <a:latin typeface="Open Sans"/>
              </a:rPr>
              <a:t>Expect higher return</a:t>
            </a:r>
          </a:p>
          <a:p>
            <a:pPr>
              <a:lnSpc>
                <a:spcPct val="100000"/>
              </a:lnSpc>
            </a:pPr>
            <a:r>
              <a:rPr lang="en-US" sz="1800" kern="0" dirty="0">
                <a:latin typeface="Open Sans"/>
              </a:rPr>
              <a:t>Dividend is taxable</a:t>
            </a:r>
          </a:p>
        </p:txBody>
      </p:sp>
      <p:sp>
        <p:nvSpPr>
          <p:cNvPr id="6" name="Content Placeholder 2">
            <a:extLst>
              <a:ext uri="{FF2B5EF4-FFF2-40B4-BE49-F238E27FC236}">
                <a16:creationId xmlns:a16="http://schemas.microsoft.com/office/drawing/2014/main" id="{49295831-51E7-FF08-0B17-5363E94BA62D}"/>
              </a:ext>
            </a:extLst>
          </p:cNvPr>
          <p:cNvSpPr txBox="1">
            <a:spLocks/>
          </p:cNvSpPr>
          <p:nvPr/>
        </p:nvSpPr>
        <p:spPr>
          <a:xfrm>
            <a:off x="6281854" y="2648626"/>
            <a:ext cx="4939990" cy="38342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u="sng">
                <a:latin typeface="Open Sans"/>
              </a:rPr>
              <a:t>DEBT FINANCE</a:t>
            </a:r>
            <a:endParaRPr lang="en-US" sz="1800">
              <a:cs typeface="Calibri"/>
            </a:endParaRPr>
          </a:p>
          <a:p>
            <a:pPr marL="0" indent="0">
              <a:lnSpc>
                <a:spcPct val="100000"/>
              </a:lnSpc>
              <a:buNone/>
            </a:pPr>
            <a:r>
              <a:rPr lang="en-US" sz="1800" b="1">
                <a:latin typeface="Open Sans"/>
              </a:rPr>
              <a:t>Creditors / Lenders</a:t>
            </a:r>
          </a:p>
          <a:p>
            <a:pPr>
              <a:lnSpc>
                <a:spcPct val="100000"/>
              </a:lnSpc>
            </a:pPr>
            <a:r>
              <a:rPr lang="en-US" sz="1800">
                <a:latin typeface="Open Sans"/>
              </a:rPr>
              <a:t>Lend funds at an agreed cost for a specific period</a:t>
            </a:r>
          </a:p>
          <a:p>
            <a:pPr>
              <a:lnSpc>
                <a:spcPct val="100000"/>
              </a:lnSpc>
            </a:pPr>
            <a:r>
              <a:rPr lang="en-US" sz="1800">
                <a:latin typeface="Open Sans"/>
              </a:rPr>
              <a:t>Receive payments for principal and interest whether the company makes or loses money</a:t>
            </a:r>
          </a:p>
          <a:p>
            <a:pPr>
              <a:lnSpc>
                <a:spcPct val="100000"/>
              </a:lnSpc>
            </a:pPr>
            <a:r>
              <a:rPr lang="en-US" sz="1800">
                <a:latin typeface="Open Sans"/>
              </a:rPr>
              <a:t>Priority claim on assets</a:t>
            </a:r>
          </a:p>
          <a:p>
            <a:pPr>
              <a:lnSpc>
                <a:spcPct val="100000"/>
              </a:lnSpc>
            </a:pPr>
            <a:r>
              <a:rPr lang="en-US" sz="1800">
                <a:latin typeface="Open Sans"/>
              </a:rPr>
              <a:t>Less risk, less expensive</a:t>
            </a:r>
          </a:p>
          <a:p>
            <a:pPr>
              <a:lnSpc>
                <a:spcPct val="100000"/>
              </a:lnSpc>
            </a:pPr>
            <a:r>
              <a:rPr lang="en-US" sz="1800">
                <a:latin typeface="Open Sans"/>
              </a:rPr>
              <a:t>Interest is tax deductible</a:t>
            </a:r>
          </a:p>
        </p:txBody>
      </p:sp>
      <p:sp>
        <p:nvSpPr>
          <p:cNvPr id="9" name="TextBox 8">
            <a:extLst>
              <a:ext uri="{FF2B5EF4-FFF2-40B4-BE49-F238E27FC236}">
                <a16:creationId xmlns:a16="http://schemas.microsoft.com/office/drawing/2014/main" id="{1B41CFF7-26D7-0159-E28A-A0EBAB68F33E}"/>
              </a:ext>
            </a:extLst>
          </p:cNvPr>
          <p:cNvSpPr txBox="1"/>
          <p:nvPr/>
        </p:nvSpPr>
        <p:spPr>
          <a:xfrm>
            <a:off x="5910146" y="6381504"/>
            <a:ext cx="5369803" cy="369332"/>
          </a:xfrm>
          <a:prstGeom prst="rect">
            <a:avLst/>
          </a:prstGeom>
          <a:noFill/>
        </p:spPr>
        <p:txBody>
          <a:bodyPr wrap="none" rtlCol="0">
            <a:spAutoFit/>
          </a:bodyPr>
          <a:lstStyle/>
          <a:p>
            <a:r>
              <a:rPr lang="en-GB" dirty="0"/>
              <a:t>Source: CCG_Track5_Lecture2 </a:t>
            </a:r>
            <a:r>
              <a:rPr lang="en-GB" dirty="0" err="1"/>
              <a:t>OpenLearn</a:t>
            </a:r>
            <a:r>
              <a:rPr lang="en-GB" dirty="0"/>
              <a:t> series </a:t>
            </a:r>
          </a:p>
        </p:txBody>
      </p:sp>
      <p:sp>
        <p:nvSpPr>
          <p:cNvPr id="3" name="TextBox 2">
            <a:extLst>
              <a:ext uri="{FF2B5EF4-FFF2-40B4-BE49-F238E27FC236}">
                <a16:creationId xmlns:a16="http://schemas.microsoft.com/office/drawing/2014/main" id="{62FF7454-B4F4-4992-459D-BAE719C104C3}"/>
              </a:ext>
            </a:extLst>
          </p:cNvPr>
          <p:cNvSpPr txBox="1"/>
          <p:nvPr/>
        </p:nvSpPr>
        <p:spPr>
          <a:xfrm>
            <a:off x="629400" y="1244119"/>
            <a:ext cx="10650549"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2">
                    <a:lumMod val="40000"/>
                    <a:lumOff val="60000"/>
                  </a:schemeClr>
                </a:solidFill>
              </a:rPr>
              <a:t>There are two main types of capital, debt and equity</a:t>
            </a:r>
          </a:p>
          <a:p>
            <a:pPr marL="285750" indent="-285750">
              <a:buFont typeface="Arial" panose="020B0604020202020204" pitchFamily="34" charset="0"/>
              <a:buChar char="•"/>
            </a:pPr>
            <a:r>
              <a:rPr lang="en-GB" dirty="0">
                <a:solidFill>
                  <a:schemeClr val="accent2">
                    <a:lumMod val="40000"/>
                    <a:lumOff val="60000"/>
                  </a:schemeClr>
                </a:solidFill>
              </a:rPr>
              <a:t>These have different tolerance of &amp; exposure to risk, reflected in the way their money is paid back</a:t>
            </a:r>
          </a:p>
          <a:p>
            <a:pPr marL="285750" indent="-285750">
              <a:buFont typeface="Arial" panose="020B0604020202020204" pitchFamily="34" charset="0"/>
              <a:buChar char="•"/>
            </a:pPr>
            <a:r>
              <a:rPr lang="en-GB" dirty="0">
                <a:solidFill>
                  <a:schemeClr val="accent2">
                    <a:lumMod val="40000"/>
                    <a:lumOff val="60000"/>
                  </a:schemeClr>
                </a:solidFill>
              </a:rPr>
              <a:t>Equity takes higher risk and requires higher return (more expensive for project financing)</a:t>
            </a:r>
          </a:p>
        </p:txBody>
      </p:sp>
    </p:spTree>
    <p:extLst>
      <p:ext uri="{BB962C8B-B14F-4D97-AF65-F5344CB8AC3E}">
        <p14:creationId xmlns:p14="http://schemas.microsoft.com/office/powerpoint/2010/main" val="260241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C49F-5791-611F-6C6E-2F3C00092216}"/>
              </a:ext>
            </a:extLst>
          </p:cNvPr>
          <p:cNvSpPr>
            <a:spLocks noGrp="1"/>
          </p:cNvSpPr>
          <p:nvPr>
            <p:ph type="title"/>
          </p:nvPr>
        </p:nvSpPr>
        <p:spPr>
          <a:xfrm>
            <a:off x="655905" y="0"/>
            <a:ext cx="8103896" cy="886397"/>
          </a:xfrm>
        </p:spPr>
        <p:txBody>
          <a:bodyPr/>
          <a:lstStyle/>
          <a:p>
            <a:r>
              <a:rPr lang="en-GB" dirty="0"/>
              <a:t>Cost of Capital estimates by region and </a:t>
            </a:r>
            <a:r>
              <a:rPr lang="en-GB" dirty="0" err="1"/>
              <a:t>technolology</a:t>
            </a:r>
            <a:endParaRPr lang="en-GB" dirty="0"/>
          </a:p>
        </p:txBody>
      </p:sp>
      <p:pic>
        <p:nvPicPr>
          <p:cNvPr id="5" name="Picture 4">
            <a:extLst>
              <a:ext uri="{FF2B5EF4-FFF2-40B4-BE49-F238E27FC236}">
                <a16:creationId xmlns:a16="http://schemas.microsoft.com/office/drawing/2014/main" id="{D1A1AF94-39F9-2115-6183-CDAEE865D039}"/>
              </a:ext>
            </a:extLst>
          </p:cNvPr>
          <p:cNvPicPr>
            <a:picLocks noChangeAspect="1"/>
          </p:cNvPicPr>
          <p:nvPr/>
        </p:nvPicPr>
        <p:blipFill>
          <a:blip r:embed="rId3"/>
          <a:stretch>
            <a:fillRect/>
          </a:stretch>
        </p:blipFill>
        <p:spPr>
          <a:xfrm>
            <a:off x="543936" y="919694"/>
            <a:ext cx="11104127" cy="5643493"/>
          </a:xfrm>
          <a:prstGeom prst="rect">
            <a:avLst/>
          </a:prstGeom>
        </p:spPr>
      </p:pic>
      <p:sp>
        <p:nvSpPr>
          <p:cNvPr id="6" name="TextBox 5">
            <a:extLst>
              <a:ext uri="{FF2B5EF4-FFF2-40B4-BE49-F238E27FC236}">
                <a16:creationId xmlns:a16="http://schemas.microsoft.com/office/drawing/2014/main" id="{2D1474C3-C730-9FA5-59B9-6CF4E80491E0}"/>
              </a:ext>
            </a:extLst>
          </p:cNvPr>
          <p:cNvSpPr txBox="1"/>
          <p:nvPr/>
        </p:nvSpPr>
        <p:spPr>
          <a:xfrm>
            <a:off x="940903" y="6496927"/>
            <a:ext cx="11104127" cy="369332"/>
          </a:xfrm>
          <a:prstGeom prst="rect">
            <a:avLst/>
          </a:prstGeom>
          <a:noFill/>
        </p:spPr>
        <p:txBody>
          <a:bodyPr wrap="square" rtlCol="0">
            <a:spAutoFit/>
          </a:bodyPr>
          <a:lstStyle/>
          <a:p>
            <a:pPr algn="l"/>
            <a:r>
              <a:rPr lang="en-GB" sz="1800" b="0" i="0" u="none" strike="noStrike" baseline="0" dirty="0">
                <a:latin typeface="GothamNarrow-Book"/>
              </a:rPr>
              <a:t>IRENA (2023), </a:t>
            </a:r>
            <a:r>
              <a:rPr lang="en-GB" sz="1800" b="0" i="1" u="none" strike="noStrike" baseline="0" dirty="0">
                <a:latin typeface="GothamNarrow-BookItalic"/>
              </a:rPr>
              <a:t>The cost of financing for renewable power</a:t>
            </a:r>
            <a:r>
              <a:rPr lang="en-GB" sz="1800" b="0" i="0" u="none" strike="noStrike" baseline="0" dirty="0">
                <a:latin typeface="GothamNarrow-Book"/>
              </a:rPr>
              <a:t>, International Renewable Energy Agency, Abu Dhabi.</a:t>
            </a:r>
            <a:endParaRPr lang="en-GB" dirty="0"/>
          </a:p>
        </p:txBody>
      </p:sp>
    </p:spTree>
    <p:extLst>
      <p:ext uri="{BB962C8B-B14F-4D97-AF65-F5344CB8AC3E}">
        <p14:creationId xmlns:p14="http://schemas.microsoft.com/office/powerpoint/2010/main" val="3297410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98148-E755-4E4D-A5B1-95483911B114}">
  <ds:schemaRefs>
    <ds:schemaRef ds:uri="http://www.w3.org/XML/1998/namespace"/>
    <ds:schemaRef ds:uri="http://schemas.microsoft.com/office/infopath/2007/PartnerControls"/>
    <ds:schemaRef ds:uri="http://schemas.openxmlformats.org/package/2006/metadata/core-properties"/>
    <ds:schemaRef ds:uri="0b696a8a-ab1a-459b-a09e-44df7cbe9330"/>
    <ds:schemaRef ds:uri="http://schemas.microsoft.com/office/2006/metadata/properties"/>
    <ds:schemaRef ds:uri="http://purl.org/dc/elements/1.1/"/>
    <ds:schemaRef ds:uri="35b8b66e-5759-43c1-a138-f967a8bf5a20"/>
    <ds:schemaRef ds:uri="http://schemas.microsoft.com/office/2006/documentManagement/types"/>
    <ds:schemaRef ds:uri="http://purl.org/dc/dcmitype/"/>
    <ds:schemaRef ds:uri="http://purl.org/dc/terms/"/>
  </ds:schemaRefs>
</ds:datastoreItem>
</file>

<file path=customXml/itemProps2.xml><?xml version="1.0" encoding="utf-8"?>
<ds:datastoreItem xmlns:ds="http://schemas.openxmlformats.org/officeDocument/2006/customXml" ds:itemID="{9C4B9CB1-2D70-4D3F-9755-5B581AC8A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DE3B85-07E8-4CB4-84BD-CEF3094F4237}">
  <ds:schemaRefs>
    <ds:schemaRef ds:uri="http://schemas.microsoft.com/sharepoint/v3/contenttype/forms"/>
  </ds:schemaRefs>
</ds:datastoreItem>
</file>

<file path=docMetadata/LabelInfo.xml><?xml version="1.0" encoding="utf-8"?>
<clbl:labelList xmlns:clbl="http://schemas.microsoft.com/office/2020/mipLabelMetadata">
  <clbl:label id="{e15c0bf4-4fcf-490e-a436-5b2e5bba7512}" enabled="1" method="Privileged" siteId="{d3a2d0d3-7cc8-4f52-bbf9-85bd43d94279}" removed="0"/>
</clbl:labelList>
</file>

<file path=docProps/app.xml><?xml version="1.0" encoding="utf-8"?>
<Properties xmlns="http://schemas.openxmlformats.org/officeDocument/2006/extended-properties" xmlns:vt="http://schemas.openxmlformats.org/officeDocument/2006/docPropsVTypes">
  <TotalTime>36354</TotalTime>
  <Words>6537</Words>
  <Application>Microsoft Office PowerPoint</Application>
  <PresentationFormat>Widescreen</PresentationFormat>
  <Paragraphs>502</Paragraphs>
  <Slides>38</Slides>
  <Notes>35</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38</vt:i4>
      </vt:variant>
    </vt:vector>
  </HeadingPairs>
  <TitlesOfParts>
    <vt:vector size="62" baseType="lpstr">
      <vt:lpstr>Arial</vt:lpstr>
      <vt:lpstr>Bitter</vt:lpstr>
      <vt:lpstr>Calibri</vt:lpstr>
      <vt:lpstr>Cambria</vt:lpstr>
      <vt:lpstr>CenturyGothic-BoldItalic</vt:lpstr>
      <vt:lpstr>CrimsonText-Bold</vt:lpstr>
      <vt:lpstr>CrimsonText-Regular</vt:lpstr>
      <vt:lpstr>Google Sans</vt:lpstr>
      <vt:lpstr>GothamNarrow-Book</vt:lpstr>
      <vt:lpstr>GothamNarrow-BookItalic</vt:lpstr>
      <vt:lpstr>Helvetica Neue</vt:lpstr>
      <vt:lpstr>Lato-Regular</vt:lpstr>
      <vt:lpstr>Merriweather Web</vt:lpstr>
      <vt:lpstr>Open Sans</vt:lpstr>
      <vt:lpstr>Open Sans ExtraBold</vt:lpstr>
      <vt:lpstr>OTS-derived-font</vt:lpstr>
      <vt:lpstr>PPMori</vt:lpstr>
      <vt:lpstr>Roboto</vt:lpstr>
      <vt:lpstr>Symbol</vt:lpstr>
      <vt:lpstr>Trebuchet MS</vt:lpstr>
      <vt:lpstr>Whitney-Book</vt:lpstr>
      <vt:lpstr>Simple Light</vt:lpstr>
      <vt:lpstr>UCCC UK 2020 Grid 16:9 - 11991</vt:lpstr>
      <vt:lpstr>1_Simple Light</vt:lpstr>
      <vt:lpstr>Lecture 9  Finance </vt:lpstr>
      <vt:lpstr>Agenda</vt:lpstr>
      <vt:lpstr>Lecture structure</vt:lpstr>
      <vt:lpstr>Key takeaway messages</vt:lpstr>
      <vt:lpstr>Global investment needs in the power sector</vt:lpstr>
      <vt:lpstr>Finance structures - the basics</vt:lpstr>
      <vt:lpstr>Risk and Return</vt:lpstr>
      <vt:lpstr>Debt vs. equity and the cost of capital</vt:lpstr>
      <vt:lpstr>Cost of Capital estimates by region and technolology</vt:lpstr>
      <vt:lpstr>Key financing structures</vt:lpstr>
      <vt:lpstr>Pros and cons of public and private financing structures</vt:lpstr>
      <vt:lpstr>Power Purchase Agreements </vt:lpstr>
      <vt:lpstr>Sources of Finance</vt:lpstr>
      <vt:lpstr>Sources of capital: 1. Commercial debt</vt:lpstr>
      <vt:lpstr>Sources of capital: (2) Commercial equity</vt:lpstr>
      <vt:lpstr>Sources of capital: (3) International public finance</vt:lpstr>
      <vt:lpstr>Sources of capital: (4) - National and sub-national debt </vt:lpstr>
      <vt:lpstr>Climate finance for developing countries are increasing but have not yet met the $100bn goal</vt:lpstr>
      <vt:lpstr>But climate finance will only meet part of total climate finance needs</vt:lpstr>
      <vt:lpstr>Concessional finance</vt:lpstr>
      <vt:lpstr>Blended finance archetypes</vt:lpstr>
      <vt:lpstr>What are private investors looking for?</vt:lpstr>
      <vt:lpstr>Role of government </vt:lpstr>
      <vt:lpstr>Ownership structures determine financing options</vt:lpstr>
      <vt:lpstr>Creating an enabling environment for private finance</vt:lpstr>
      <vt:lpstr>Example of Financing Electricity Generation Projects</vt:lpstr>
      <vt:lpstr>Procurement of grid-scale solar</vt:lpstr>
      <vt:lpstr>‘Scaling Solar’ achievements and lessons learned</vt:lpstr>
      <vt:lpstr>Examples of Financing Transmission Projects</vt:lpstr>
      <vt:lpstr>Sovereign debt funding model: Lake Turkana, Kenya</vt:lpstr>
      <vt:lpstr>State-owned utility borrowing model: Nampower</vt:lpstr>
      <vt:lpstr>Independent Power Transmission  projects in Peru</vt:lpstr>
      <vt:lpstr>Private Finance Models (2): Whole of Grid concessions</vt:lpstr>
      <vt:lpstr>Listed platforms to monetise assets – India’s Infrastructure investment trust case study (1 of 2)</vt:lpstr>
      <vt:lpstr>India’s Infrastructure investment trust - case study of Sterlite Power  (2 of 2)</vt:lpstr>
      <vt:lpstr>Resources &amp; Links</vt:lpstr>
      <vt:lpstr>Links to resources on financing small scale / distributed energy system investments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262</cp:revision>
  <dcterms:created xsi:type="dcterms:W3CDTF">2023-03-02T11:39:23Z</dcterms:created>
  <dcterms:modified xsi:type="dcterms:W3CDTF">2023-11-10T15:44:17Z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y fmtid="{D5CDD505-2E9C-101B-9397-08002B2CF9AE}" pid="13" name="MSIP_Label_e15c0bf4-4fcf-490e-a436-5b2e5bba7512_Enabled">
    <vt:lpwstr>true</vt:lpwstr>
  </property>
  <property fmtid="{D5CDD505-2E9C-101B-9397-08002B2CF9AE}" pid="14" name="MSIP_Label_e15c0bf4-4fcf-490e-a436-5b2e5bba7512_SetDate">
    <vt:lpwstr>2023-04-25T14:27:17Z</vt:lpwstr>
  </property>
  <property fmtid="{D5CDD505-2E9C-101B-9397-08002B2CF9AE}" pid="15" name="MSIP_Label_e15c0bf4-4fcf-490e-a436-5b2e5bba7512_Method">
    <vt:lpwstr>Privileged</vt:lpwstr>
  </property>
  <property fmtid="{D5CDD505-2E9C-101B-9397-08002B2CF9AE}" pid="16" name="MSIP_Label_e15c0bf4-4fcf-490e-a436-5b2e5bba7512_Name">
    <vt:lpwstr>NOT PROTECTIVELY MARKED</vt:lpwstr>
  </property>
  <property fmtid="{D5CDD505-2E9C-101B-9397-08002B2CF9AE}" pid="17" name="MSIP_Label_e15c0bf4-4fcf-490e-a436-5b2e5bba7512_SiteId">
    <vt:lpwstr>d3a2d0d3-7cc8-4f52-bbf9-85bd43d94279</vt:lpwstr>
  </property>
  <property fmtid="{D5CDD505-2E9C-101B-9397-08002B2CF9AE}" pid="18" name="MSIP_Label_e15c0bf4-4fcf-490e-a436-5b2e5bba7512_ActionId">
    <vt:lpwstr>d8ec085a-0bd4-4170-9ab7-80907712ae97</vt:lpwstr>
  </property>
  <property fmtid="{D5CDD505-2E9C-101B-9397-08002B2CF9AE}" pid="19" name="MSIP_Label_e15c0bf4-4fcf-490e-a436-5b2e5bba7512_ContentBits">
    <vt:lpwstr>0</vt:lpwstr>
  </property>
</Properties>
</file>