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slideLayouts/slideLayout4.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7" r:id="rId4"/>
    <p:sldMasterId id="2147483660" r:id="rId5"/>
    <p:sldMasterId id="2147483666" r:id="rId6"/>
  </p:sldMasterIdLst>
  <p:notesMasterIdLst>
    <p:notesMasterId r:id="rId20"/>
  </p:notesMasterIdLst>
  <p:sldIdLst>
    <p:sldId id="2141411787" r:id="rId7"/>
    <p:sldId id="2141411771" r:id="rId8"/>
    <p:sldId id="2141411760" r:id="rId9"/>
    <p:sldId id="2141411770" r:id="rId10"/>
    <p:sldId id="2141411752" r:id="rId11"/>
    <p:sldId id="2141411718" r:id="rId12"/>
    <p:sldId id="2141411765" r:id="rId13"/>
    <p:sldId id="2141411758" r:id="rId14"/>
    <p:sldId id="2141411763" r:id="rId15"/>
    <p:sldId id="2141411743" r:id="rId16"/>
    <p:sldId id="2141411729" r:id="rId17"/>
    <p:sldId id="2141411786" r:id="rId18"/>
    <p:sldId id="300" r:id="rId1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B2192A0E-F5FF-57F6-B57D-61DC34E7D25F}" name="George, Megan (BEIS)" initials="GM(" userId="S::Megan.George@beis.gov.uk::e2c4a6fa-2353-40b9-89e5-a7d89ab9c5ff" providerId="AD"/>
  <p188:author id="{D1AA0352-92DE-BEE0-5CF5-8E36A9ED4461}" name="Edwards, Stephanie (NZSI - International Net Zero)" initials="ES(INZ" userId="S::Stephanie.Edwards@beis.gov.uk::48d12b24-21ad-4eff-bf19-377caa25eb8f" providerId="AD"/>
  <p188:author id="{9B019E55-1096-9E44-A581-87A56FE1A424}" name="Dodson2, Jennie (BEIS)" initials="DJ(" userId="S::Jennie.Dodson2@beis.gov.uk::2936e93c-89de-4624-a489-55e61b591631" providerId="AD"/>
  <p188:author id="{486EDE69-9FA4-A5ED-8D9E-FD94C3E0C06E}" name="George, Megan (BEIS)" initials="G(" userId="S::megan.george@beis.gov.uk::e2c4a6fa-2353-40b9-89e5-a7d89ab9c5ff" providerId="AD"/>
  <p188:author id="{EB71AD6B-2519-1EF6-D578-6690A2A830DC}" name="Dale, Peter (NZSI - International Net Zero)" initials="DP(INZ" userId="S::peter.dale@beis.gov.uk::6bf274f2-eff1-48cf-808f-558fcf7b151f"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AB2EB08-28FE-2A4B-8C1B-EC5473CF9636}" v="2" dt="2023-10-25T11:11:51.621"/>
    <p1510:client id="{A95CFCFD-BA89-4BEB-8B56-A3A32451D373}" v="3" dt="2023-10-23T22:49:20.957"/>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08"/>
    <p:restoredTop sz="81522"/>
  </p:normalViewPr>
  <p:slideViewPr>
    <p:cSldViewPr snapToGrid="0">
      <p:cViewPr varScale="1">
        <p:scale>
          <a:sx n="93" d="100"/>
          <a:sy n="93" d="100"/>
        </p:scale>
        <p:origin x="1236" y="78"/>
      </p:cViewPr>
      <p:guideLst/>
    </p:cSldViewPr>
  </p:slideViewPr>
  <p:notesTextViewPr>
    <p:cViewPr>
      <p:scale>
        <a:sx n="1" d="1"/>
        <a:sy n="1" d="1"/>
      </p:scale>
      <p:origin x="0" y="0"/>
    </p:cViewPr>
  </p:notesTextViewPr>
  <p:notesViewPr>
    <p:cSldViewPr snapToGrid="0">
      <p:cViewPr varScale="1">
        <p:scale>
          <a:sx n="81" d="100"/>
          <a:sy n="81" d="100"/>
        </p:scale>
        <p:origin x="3894" y="10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microsoft.com/office/2015/10/relationships/revisionInfo" Target="revisionInfo.xml"/><Relationship Id="rId3" Type="http://schemas.openxmlformats.org/officeDocument/2006/relationships/customXml" Target="../customXml/item3.xml"/><Relationship Id="rId21" Type="http://schemas.openxmlformats.org/officeDocument/2006/relationships/presProps" Target="presProps.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microsoft.com/office/2016/11/relationships/changesInfo" Target="changesInfos/changesInfo1.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tableStyles" Target="tableStyles.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theme" Target="theme/theme1.xml"/><Relationship Id="rId10" Type="http://schemas.openxmlformats.org/officeDocument/2006/relationships/slide" Target="slides/slide4.xml"/><Relationship Id="rId19" Type="http://schemas.openxmlformats.org/officeDocument/2006/relationships/slide" Target="slides/slide13.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viewProps" Target="viewProps.xml"/><Relationship Id="rId27" Type="http://schemas.microsoft.com/office/2018/10/relationships/authors" Target="author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pg) Kane Alexander" userId="S::gyka3@lunet.lboro.ac.uk::9a34e263-4290-4184-be3a-a3f5985b55e3" providerId="AD" clId="Web-{3AB2EB08-28FE-2A4B-8C1B-EC5473CF9636}"/>
    <pc:docChg chg="modSld">
      <pc:chgData name="(pg) Kane Alexander" userId="S::gyka3@lunet.lboro.ac.uk::9a34e263-4290-4184-be3a-a3f5985b55e3" providerId="AD" clId="Web-{3AB2EB08-28FE-2A4B-8C1B-EC5473CF9636}" dt="2023-10-25T11:11:51.621" v="1" actId="20577"/>
      <pc:docMkLst>
        <pc:docMk/>
      </pc:docMkLst>
      <pc:sldChg chg="modSp">
        <pc:chgData name="(pg) Kane Alexander" userId="S::gyka3@lunet.lboro.ac.uk::9a34e263-4290-4184-be3a-a3f5985b55e3" providerId="AD" clId="Web-{3AB2EB08-28FE-2A4B-8C1B-EC5473CF9636}" dt="2023-10-25T11:11:51.621" v="1" actId="20577"/>
        <pc:sldMkLst>
          <pc:docMk/>
          <pc:sldMk cId="3807041314" sldId="2141411752"/>
        </pc:sldMkLst>
        <pc:spChg chg="mod">
          <ac:chgData name="(pg) Kane Alexander" userId="S::gyka3@lunet.lboro.ac.uk::9a34e263-4290-4184-be3a-a3f5985b55e3" providerId="AD" clId="Web-{3AB2EB08-28FE-2A4B-8C1B-EC5473CF9636}" dt="2023-10-25T11:11:51.621" v="1" actId="20577"/>
          <ac:spMkLst>
            <pc:docMk/>
            <pc:sldMk cId="3807041314" sldId="2141411752"/>
            <ac:spMk id="3" creationId="{9D2AD2BA-BBB0-5A0E-F8CC-DB34CA8CE99D}"/>
          </ac:spMkLst>
        </pc:spChg>
      </pc:sldChg>
    </pc:docChg>
  </pc:docChgLst>
  <pc:docChgLst>
    <pc:chgData name="Jairo Quiros" userId="c6e0c9a6bf53ef3c" providerId="LiveId" clId="{A95CFCFD-BA89-4BEB-8B56-A3A32451D373}"/>
    <pc:docChg chg="undo custSel modSld modMainMaster">
      <pc:chgData name="Jairo Quiros" userId="c6e0c9a6bf53ef3c" providerId="LiveId" clId="{A95CFCFD-BA89-4BEB-8B56-A3A32451D373}" dt="2023-10-23T22:49:20.957" v="25"/>
      <pc:docMkLst>
        <pc:docMk/>
      </pc:docMkLst>
      <pc:sldChg chg="addSp delSp modSp mod">
        <pc:chgData name="Jairo Quiros" userId="c6e0c9a6bf53ef3c" providerId="LiveId" clId="{A95CFCFD-BA89-4BEB-8B56-A3A32451D373}" dt="2023-10-23T22:49:07.595" v="23"/>
        <pc:sldMkLst>
          <pc:docMk/>
          <pc:sldMk cId="996270381" sldId="260"/>
        </pc:sldMkLst>
        <pc:spChg chg="mod">
          <ac:chgData name="Jairo Quiros" userId="c6e0c9a6bf53ef3c" providerId="LiveId" clId="{A95CFCFD-BA89-4BEB-8B56-A3A32451D373}" dt="2023-10-22T09:32:34.672" v="5" actId="20577"/>
          <ac:spMkLst>
            <pc:docMk/>
            <pc:sldMk cId="996270381" sldId="260"/>
            <ac:spMk id="2" creationId="{5D3F1E9C-79C5-E84E-B08F-06797F27B6F6}"/>
          </ac:spMkLst>
        </pc:spChg>
        <pc:spChg chg="del">
          <ac:chgData name="Jairo Quiros" userId="c6e0c9a6bf53ef3c" providerId="LiveId" clId="{A95CFCFD-BA89-4BEB-8B56-A3A32451D373}" dt="2023-10-22T09:32:31.543" v="4" actId="478"/>
          <ac:spMkLst>
            <pc:docMk/>
            <pc:sldMk cId="996270381" sldId="260"/>
            <ac:spMk id="3" creationId="{67152F7C-4392-D042-93ED-48A50946CFDD}"/>
          </ac:spMkLst>
        </pc:spChg>
        <pc:picChg chg="add mod">
          <ac:chgData name="Jairo Quiros" userId="c6e0c9a6bf53ef3c" providerId="LiveId" clId="{A95CFCFD-BA89-4BEB-8B56-A3A32451D373}" dt="2023-10-23T22:49:07.595" v="23"/>
          <ac:picMkLst>
            <pc:docMk/>
            <pc:sldMk cId="996270381" sldId="260"/>
            <ac:picMk id="3" creationId="{A639B604-8398-2C4A-F187-D7D106754FE1}"/>
          </ac:picMkLst>
        </pc:picChg>
        <pc:picChg chg="del">
          <ac:chgData name="Jairo Quiros" userId="c6e0c9a6bf53ef3c" providerId="LiveId" clId="{A95CFCFD-BA89-4BEB-8B56-A3A32451D373}" dt="2023-10-23T22:48:48.273" v="22" actId="478"/>
          <ac:picMkLst>
            <pc:docMk/>
            <pc:sldMk cId="996270381" sldId="260"/>
            <ac:picMk id="5" creationId="{AD590227-F5B1-B5CC-CE5F-EDA473ED96F5}"/>
          </ac:picMkLst>
        </pc:picChg>
      </pc:sldChg>
      <pc:sldChg chg="addSp delSp modSp mod">
        <pc:chgData name="Jairo Quiros" userId="c6e0c9a6bf53ef3c" providerId="LiveId" clId="{A95CFCFD-BA89-4BEB-8B56-A3A32451D373}" dt="2023-10-23T22:49:20.957" v="25"/>
        <pc:sldMkLst>
          <pc:docMk/>
          <pc:sldMk cId="644641627" sldId="2141411785"/>
        </pc:sldMkLst>
        <pc:spChg chg="mod">
          <ac:chgData name="Jairo Quiros" userId="c6e0c9a6bf53ef3c" providerId="LiveId" clId="{A95CFCFD-BA89-4BEB-8B56-A3A32451D373}" dt="2023-10-22T09:34:21.817" v="18" actId="20577"/>
          <ac:spMkLst>
            <pc:docMk/>
            <pc:sldMk cId="644641627" sldId="2141411785"/>
            <ac:spMk id="6" creationId="{F86BE729-03A1-22F5-69BF-1FBAEEBA5FAA}"/>
          </ac:spMkLst>
        </pc:spChg>
        <pc:spChg chg="mod">
          <ac:chgData name="Jairo Quiros" userId="c6e0c9a6bf53ef3c" providerId="LiveId" clId="{A95CFCFD-BA89-4BEB-8B56-A3A32451D373}" dt="2023-10-22T09:32:57.938" v="9" actId="20577"/>
          <ac:spMkLst>
            <pc:docMk/>
            <pc:sldMk cId="644641627" sldId="2141411785"/>
            <ac:spMk id="11" creationId="{56DFC90C-9B82-4072-7343-C9FBE935593D}"/>
          </ac:spMkLst>
        </pc:spChg>
        <pc:picChg chg="add mod">
          <ac:chgData name="Jairo Quiros" userId="c6e0c9a6bf53ef3c" providerId="LiveId" clId="{A95CFCFD-BA89-4BEB-8B56-A3A32451D373}" dt="2023-10-23T22:49:20.957" v="25"/>
          <ac:picMkLst>
            <pc:docMk/>
            <pc:sldMk cId="644641627" sldId="2141411785"/>
            <ac:picMk id="9" creationId="{FD52136F-4457-57AC-7081-B2AA45C48845}"/>
          </ac:picMkLst>
        </pc:picChg>
        <pc:picChg chg="del">
          <ac:chgData name="Jairo Quiros" userId="c6e0c9a6bf53ef3c" providerId="LiveId" clId="{A95CFCFD-BA89-4BEB-8B56-A3A32451D373}" dt="2023-10-23T22:49:11.928" v="24" actId="478"/>
          <ac:picMkLst>
            <pc:docMk/>
            <pc:sldMk cId="644641627" sldId="2141411785"/>
            <ac:picMk id="12" creationId="{585DF062-A72D-369E-DA6E-1A9081F592F6}"/>
          </ac:picMkLst>
        </pc:picChg>
      </pc:sldChg>
      <pc:sldMasterChg chg="modSldLayout">
        <pc:chgData name="Jairo Quiros" userId="c6e0c9a6bf53ef3c" providerId="LiveId" clId="{A95CFCFD-BA89-4BEB-8B56-A3A32451D373}" dt="2023-10-23T22:48:29.542" v="21"/>
        <pc:sldMasterMkLst>
          <pc:docMk/>
          <pc:sldMasterMk cId="495285279" sldId="2147483660"/>
        </pc:sldMasterMkLst>
        <pc:sldLayoutChg chg="addSp delSp modSp mod">
          <pc:chgData name="Jairo Quiros" userId="c6e0c9a6bf53ef3c" providerId="LiveId" clId="{A95CFCFD-BA89-4BEB-8B56-A3A32451D373}" dt="2023-10-23T22:48:29.542" v="21"/>
          <pc:sldLayoutMkLst>
            <pc:docMk/>
            <pc:sldMasterMk cId="495285279" sldId="2147483660"/>
            <pc:sldLayoutMk cId="2875400971" sldId="2147483662"/>
          </pc:sldLayoutMkLst>
          <pc:spChg chg="del">
            <ac:chgData name="Jairo Quiros" userId="c6e0c9a6bf53ef3c" providerId="LiveId" clId="{A95CFCFD-BA89-4BEB-8B56-A3A32451D373}" dt="2023-10-23T22:48:27.120" v="19" actId="478"/>
            <ac:spMkLst>
              <pc:docMk/>
              <pc:sldMasterMk cId="495285279" sldId="2147483660"/>
              <pc:sldLayoutMk cId="2875400971" sldId="2147483662"/>
              <ac:spMk id="2" creationId="{35E4B0DE-EE44-08A6-0FF5-1CA221EE6C69}"/>
            </ac:spMkLst>
          </pc:spChg>
          <pc:grpChg chg="add mod">
            <ac:chgData name="Jairo Quiros" userId="c6e0c9a6bf53ef3c" providerId="LiveId" clId="{A95CFCFD-BA89-4BEB-8B56-A3A32451D373}" dt="2023-10-23T22:48:29.542" v="21"/>
            <ac:grpSpMkLst>
              <pc:docMk/>
              <pc:sldMasterMk cId="495285279" sldId="2147483660"/>
              <pc:sldLayoutMk cId="2875400971" sldId="2147483662"/>
              <ac:grpSpMk id="6" creationId="{BB1FEB92-101A-3A3F-687E-5AAAB1ED6B21}"/>
            </ac:grpSpMkLst>
          </pc:grpChg>
          <pc:picChg chg="del">
            <ac:chgData name="Jairo Quiros" userId="c6e0c9a6bf53ef3c" providerId="LiveId" clId="{A95CFCFD-BA89-4BEB-8B56-A3A32451D373}" dt="2023-10-23T22:48:28.498" v="20" actId="478"/>
            <ac:picMkLst>
              <pc:docMk/>
              <pc:sldMasterMk cId="495285279" sldId="2147483660"/>
              <pc:sldLayoutMk cId="2875400971" sldId="2147483662"/>
              <ac:picMk id="3" creationId="{CFF79C88-1CAD-34EF-7B1C-C1E7587D2A00}"/>
            </ac:picMkLst>
          </pc:picChg>
          <pc:picChg chg="del">
            <ac:chgData name="Jairo Quiros" userId="c6e0c9a6bf53ef3c" providerId="LiveId" clId="{A95CFCFD-BA89-4BEB-8B56-A3A32451D373}" dt="2023-10-23T22:48:27.120" v="19" actId="478"/>
            <ac:picMkLst>
              <pc:docMk/>
              <pc:sldMasterMk cId="495285279" sldId="2147483660"/>
              <pc:sldLayoutMk cId="2875400971" sldId="2147483662"/>
              <ac:picMk id="4" creationId="{B15F8D50-F370-FDE5-CAC5-437053DAB780}"/>
            </ac:picMkLst>
          </pc:picChg>
          <pc:picChg chg="del">
            <ac:chgData name="Jairo Quiros" userId="c6e0c9a6bf53ef3c" providerId="LiveId" clId="{A95CFCFD-BA89-4BEB-8B56-A3A32451D373}" dt="2023-10-23T22:48:27.120" v="19" actId="478"/>
            <ac:picMkLst>
              <pc:docMk/>
              <pc:sldMasterMk cId="495285279" sldId="2147483660"/>
              <pc:sldLayoutMk cId="2875400971" sldId="2147483662"/>
              <ac:picMk id="5" creationId="{B043A1A9-CA32-F2C9-6698-1A420E6BCC88}"/>
            </ac:picMkLst>
          </pc:picChg>
          <pc:picChg chg="mod">
            <ac:chgData name="Jairo Quiros" userId="c6e0c9a6bf53ef3c" providerId="LiveId" clId="{A95CFCFD-BA89-4BEB-8B56-A3A32451D373}" dt="2023-10-23T22:48:29.542" v="21"/>
            <ac:picMkLst>
              <pc:docMk/>
              <pc:sldMasterMk cId="495285279" sldId="2147483660"/>
              <pc:sldLayoutMk cId="2875400971" sldId="2147483662"/>
              <ac:picMk id="7" creationId="{2C365CEA-30B8-6C79-8F23-702D56EC4569}"/>
            </ac:picMkLst>
          </pc:picChg>
          <pc:picChg chg="mod">
            <ac:chgData name="Jairo Quiros" userId="c6e0c9a6bf53ef3c" providerId="LiveId" clId="{A95CFCFD-BA89-4BEB-8B56-A3A32451D373}" dt="2023-10-23T22:48:29.542" v="21"/>
            <ac:picMkLst>
              <pc:docMk/>
              <pc:sldMasterMk cId="495285279" sldId="2147483660"/>
              <pc:sldLayoutMk cId="2875400971" sldId="2147483662"/>
              <ac:picMk id="8" creationId="{CEBFBE5D-CDBE-6E02-A16A-6BFB70F31236}"/>
            </ac:picMkLst>
          </pc:picChg>
          <pc:picChg chg="add mod">
            <ac:chgData name="Jairo Quiros" userId="c6e0c9a6bf53ef3c" providerId="LiveId" clId="{A95CFCFD-BA89-4BEB-8B56-A3A32451D373}" dt="2023-10-23T22:48:29.542" v="21"/>
            <ac:picMkLst>
              <pc:docMk/>
              <pc:sldMasterMk cId="495285279" sldId="2147483660"/>
              <pc:sldLayoutMk cId="2875400971" sldId="2147483662"/>
              <ac:picMk id="10" creationId="{E1E8571C-B734-C987-54E6-309999F6CC45}"/>
            </ac:picMkLst>
          </pc:picChg>
        </pc:sldLayoutChg>
      </pc:sldMaster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C57D2DF-804A-4439-8D1D-A13A8E41C46F}" type="datetimeFigureOut">
              <a:rPr lang="en-GB" smtClean="0"/>
              <a:t>02/11/2024</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6DB1EC6-F41B-49B2-82E1-18DE3B3A3675}" type="slidenum">
              <a:rPr lang="en-GB" smtClean="0"/>
              <a:t>‹#›</a:t>
            </a:fld>
            <a:endParaRPr lang="en-GB"/>
          </a:p>
        </p:txBody>
      </p:sp>
    </p:spTree>
    <p:extLst>
      <p:ext uri="{BB962C8B-B14F-4D97-AF65-F5344CB8AC3E}">
        <p14:creationId xmlns:p14="http://schemas.microsoft.com/office/powerpoint/2010/main" val="398561524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i="1" dirty="0"/>
              <a:t>Text to Speech</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 </a:t>
            </a:r>
            <a:r>
              <a:rPr lang="en-GB" sz="1200" kern="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This lecture showcases a case study of India, highlighting how they have and continue to develop their network infrastructure. </a:t>
            </a:r>
            <a:endParaRPr lang="en-GB" sz="12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B698FC84-7549-424A-9090-8C112A69B027}" type="slidenum">
              <a:rPr lang="en-US" smtClean="0"/>
              <a:t>1</a:t>
            </a:fld>
            <a:endParaRPr lang="en-US"/>
          </a:p>
        </p:txBody>
      </p:sp>
    </p:spTree>
    <p:extLst>
      <p:ext uri="{BB962C8B-B14F-4D97-AF65-F5344CB8AC3E}">
        <p14:creationId xmlns:p14="http://schemas.microsoft.com/office/powerpoint/2010/main" val="35830435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01600" marR="0" lvl="0" indent="0" algn="l" defTabSz="914400" rtl="0" eaLnBrk="1" fontAlgn="auto" latinLnBrk="0" hangingPunct="1">
              <a:lnSpc>
                <a:spcPct val="100000"/>
              </a:lnSpc>
              <a:spcBef>
                <a:spcPts val="0"/>
              </a:spcBef>
              <a:spcAft>
                <a:spcPts val="0"/>
              </a:spcAft>
              <a:buClrTx/>
              <a:buSzTx/>
              <a:buFontTx/>
              <a:buNone/>
              <a:tabLst/>
              <a:defRPr/>
            </a:pPr>
            <a:r>
              <a:rPr lang="en-GB" b="1" i="1" dirty="0">
                <a:solidFill>
                  <a:srgbClr val="000000"/>
                </a:solidFill>
                <a:effectLst/>
              </a:rPr>
              <a:t>Text-to-Speech</a:t>
            </a:r>
          </a:p>
          <a:p>
            <a:pPr marL="101600" marR="0" lvl="0" indent="0" algn="l" defTabSz="914400" rtl="0" eaLnBrk="1" fontAlgn="auto" latinLnBrk="0" hangingPunct="1">
              <a:lnSpc>
                <a:spcPct val="100000"/>
              </a:lnSpc>
              <a:spcBef>
                <a:spcPts val="0"/>
              </a:spcBef>
              <a:spcAft>
                <a:spcPts val="0"/>
              </a:spcAft>
              <a:buClrTx/>
              <a:buSzTx/>
              <a:buFontTx/>
              <a:buNone/>
              <a:tabLst/>
              <a:defRPr/>
            </a:pPr>
            <a:endParaRPr lang="en-GB" b="0" i="0" dirty="0">
              <a:solidFill>
                <a:srgbClr val="000000"/>
              </a:solidFill>
              <a:effectLst/>
              <a:latin typeface="+mn-lt"/>
            </a:endParaRPr>
          </a:p>
          <a:p>
            <a:r>
              <a:rPr lang="en-GB" b="0" i="0" dirty="0">
                <a:solidFill>
                  <a:srgbClr val="000000"/>
                </a:solidFill>
                <a:effectLst/>
                <a:latin typeface="+mn-lt"/>
              </a:rPr>
              <a:t>- As well as interconnectors, mini-grids have become integral in India. </a:t>
            </a:r>
            <a:r>
              <a:rPr lang="en-US" b="0" i="0" dirty="0">
                <a:latin typeface="+mn-lt"/>
              </a:rPr>
              <a:t>In 2019 Electrical India stated that based on calculations ‘</a:t>
            </a:r>
            <a:r>
              <a:rPr lang="en-GB" b="0" i="0" dirty="0">
                <a:solidFill>
                  <a:srgbClr val="222222"/>
                </a:solidFill>
                <a:effectLst/>
                <a:latin typeface="+mn-lt"/>
              </a:rPr>
              <a:t>clean energy mini-grids could serve at least 36,5 million people and mitigate greenhouse gas emissions of up to 122 million tonnes of CO2 between 2020 and 2035 in Bihar and Uttar Pradesh alone’. They also have the Uttar Pradesh mini-grid policy, set up to support and regulate mini-grids that are set up in un-electrified areas without access, or limited access, to the national grid. </a:t>
            </a:r>
            <a:r>
              <a:rPr lang="en-GB" b="0" i="0" dirty="0">
                <a:solidFill>
                  <a:srgbClr val="000000"/>
                </a:solidFill>
                <a:effectLst/>
                <a:latin typeface="+mn-lt"/>
              </a:rPr>
              <a:t>The maximum size of each mini-grid project is set at 500 kilowatts, w</a:t>
            </a:r>
            <a:r>
              <a:rPr lang="en-GB" b="0" i="0" dirty="0">
                <a:solidFill>
                  <a:srgbClr val="000000"/>
                </a:solidFill>
                <a:latin typeface="+mn-lt"/>
              </a:rPr>
              <a:t>hereby t</a:t>
            </a:r>
            <a:r>
              <a:rPr lang="en-GB" b="0" i="0" dirty="0">
                <a:solidFill>
                  <a:srgbClr val="000000"/>
                </a:solidFill>
                <a:effectLst/>
                <a:latin typeface="+mn-lt"/>
              </a:rPr>
              <a:t>he policy allows mini-grid developers to operate under two models. Under the first model the mini-grid developer is entitled to a 30% of a capital grant support in exchange for a state government/distribution company to indicate a location of the project, customer tariff and technical specifications of the project. Under the second model the developer is free to choose a project location along with a level of a tariff charged to the customer however is not entitled for a capital grant support, however they have access to other benefits. Finally, in 2021 the national resources defense council stated efforts in Minda’s community have created around 986 jobs and there could be 619,000 to 1,134,000 direct and productive jobs created through 1000 megawatts worth of mini-grids.</a:t>
            </a:r>
          </a:p>
          <a:p>
            <a:pPr marL="101600" marR="0" lvl="0" indent="0" algn="l" defTabSz="914400" rtl="0" eaLnBrk="1" fontAlgn="auto" latinLnBrk="0" hangingPunct="1">
              <a:lnSpc>
                <a:spcPct val="100000"/>
              </a:lnSpc>
              <a:spcBef>
                <a:spcPts val="0"/>
              </a:spcBef>
              <a:spcAft>
                <a:spcPts val="0"/>
              </a:spcAft>
              <a:buClrTx/>
              <a:buSzTx/>
              <a:buFontTx/>
              <a:buNone/>
              <a:tabLst/>
              <a:defRPr/>
            </a:pPr>
            <a:endParaRPr lang="en-GB" b="1" i="1" dirty="0">
              <a:solidFill>
                <a:srgbClr val="000000"/>
              </a:solidFill>
              <a:effectLst/>
            </a:endParaRPr>
          </a:p>
          <a:p>
            <a:pPr marL="101600" marR="0" lvl="0" indent="0" algn="l" defTabSz="914400" rtl="0" eaLnBrk="1" fontAlgn="auto" latinLnBrk="0" hangingPunct="1">
              <a:lnSpc>
                <a:spcPct val="100000"/>
              </a:lnSpc>
              <a:spcBef>
                <a:spcPts val="0"/>
              </a:spcBef>
              <a:spcAft>
                <a:spcPts val="0"/>
              </a:spcAft>
              <a:buClrTx/>
              <a:buSzTx/>
              <a:buFontTx/>
              <a:buNone/>
              <a:tabLst/>
              <a:defRPr/>
            </a:pPr>
            <a:r>
              <a:rPr lang="en-GB" b="1" i="1" dirty="0">
                <a:solidFill>
                  <a:srgbClr val="000000"/>
                </a:solidFill>
                <a:effectLst/>
              </a:rPr>
              <a:t>-----------------------------------------------------------------</a:t>
            </a:r>
          </a:p>
          <a:p>
            <a:pPr marL="101600" marR="0" lvl="0" indent="0" algn="l" defTabSz="914400" rtl="0" eaLnBrk="1" fontAlgn="auto" latinLnBrk="0" hangingPunct="1">
              <a:lnSpc>
                <a:spcPct val="100000"/>
              </a:lnSpc>
              <a:spcBef>
                <a:spcPts val="0"/>
              </a:spcBef>
              <a:spcAft>
                <a:spcPts val="0"/>
              </a:spcAft>
              <a:buClrTx/>
              <a:buSzTx/>
              <a:buFontTx/>
              <a:buNone/>
              <a:tabLst/>
              <a:defRPr/>
            </a:pPr>
            <a:endParaRPr lang="en-GB" b="1" i="1" dirty="0">
              <a:solidFill>
                <a:srgbClr val="000000"/>
              </a:solidFill>
              <a:effectLst/>
            </a:endParaRPr>
          </a:p>
          <a:p>
            <a:pPr marL="101600" marR="0" lvl="0" indent="0" algn="l" defTabSz="914400" rtl="0" eaLnBrk="1" fontAlgn="auto" latinLnBrk="0" hangingPunct="1">
              <a:lnSpc>
                <a:spcPct val="100000"/>
              </a:lnSpc>
              <a:spcBef>
                <a:spcPts val="0"/>
              </a:spcBef>
              <a:spcAft>
                <a:spcPts val="0"/>
              </a:spcAft>
              <a:buClrTx/>
              <a:buSzTx/>
              <a:buFontTx/>
              <a:buNone/>
              <a:tabLst/>
              <a:defRPr/>
            </a:pPr>
            <a:r>
              <a:rPr lang="en-GB" b="1" i="1" dirty="0">
                <a:solidFill>
                  <a:srgbClr val="000000"/>
                </a:solidFill>
                <a:effectLst/>
              </a:rPr>
              <a:t>Extra notes</a:t>
            </a:r>
            <a:endParaRPr lang="en-US" b="1" dirty="0"/>
          </a:p>
          <a:p>
            <a:endParaRPr lang="en-US" b="1" dirty="0"/>
          </a:p>
          <a:p>
            <a:r>
              <a:rPr lang="en-US" b="1" dirty="0"/>
              <a:t>- IEA- Mini grid policy in India: </a:t>
            </a:r>
            <a:r>
              <a:rPr lang="en-US" dirty="0"/>
              <a:t>https://</a:t>
            </a:r>
            <a:r>
              <a:rPr lang="en-US" dirty="0" err="1"/>
              <a:t>www.iea.org</a:t>
            </a:r>
            <a:r>
              <a:rPr lang="en-US" dirty="0"/>
              <a:t>/policies/6374-uttar-pradesh-mini-grid-policy-2016</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 </a:t>
            </a:r>
            <a:r>
              <a:rPr lang="en-US" b="1" dirty="0"/>
              <a:t>Electrical India- mini grids: </a:t>
            </a:r>
            <a:r>
              <a:rPr lang="en-US" dirty="0"/>
              <a:t>https://</a:t>
            </a:r>
            <a:r>
              <a:rPr lang="en-US" dirty="0" err="1"/>
              <a:t>www.electricalindia.in</a:t>
            </a:r>
            <a:r>
              <a:rPr lang="en-US" dirty="0"/>
              <a:t>/clean-energy-mini-grids-powering-the-</a:t>
            </a:r>
            <a:r>
              <a:rPr lang="en-US" dirty="0" err="1"/>
              <a:t>indian</a:t>
            </a:r>
            <a:r>
              <a:rPr lang="en-US" dirty="0"/>
              <a:t>-rural-economy/</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 </a:t>
            </a:r>
            <a:r>
              <a:rPr lang="en-GB" b="1" i="0" dirty="0">
                <a:solidFill>
                  <a:srgbClr val="000000"/>
                </a:solidFill>
                <a:effectLst/>
              </a:rPr>
              <a:t>Smart Power India </a:t>
            </a:r>
            <a:r>
              <a:rPr lang="en-GB" i="0" dirty="0">
                <a:solidFill>
                  <a:srgbClr val="000000"/>
                </a:solidFill>
                <a:effectLst/>
              </a:rPr>
              <a:t>powered by the Rockefeller Foundation support more 606 renewable mini-grids that accumulates to around 18.3MW of capacity.</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 NRDC Report- Mini grids in India: </a:t>
            </a:r>
            <a:r>
              <a:rPr lang="en-US" dirty="0"/>
              <a:t>https://</a:t>
            </a:r>
            <a:r>
              <a:rPr lang="en-US" dirty="0" err="1"/>
              <a:t>www.nrdc.org</a:t>
            </a:r>
            <a:r>
              <a:rPr lang="en-US" dirty="0"/>
              <a:t>/sites/default/files/solar-mini-grids-rural-</a:t>
            </a:r>
            <a:r>
              <a:rPr lang="en-US" dirty="0" err="1"/>
              <a:t>india</a:t>
            </a:r>
            <a:r>
              <a:rPr lang="en-US" dirty="0"/>
              <a:t>-</a:t>
            </a:r>
            <a:r>
              <a:rPr lang="en-US" dirty="0" err="1"/>
              <a:t>cs.pdf</a:t>
            </a: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GB" i="0" dirty="0">
              <a:solidFill>
                <a:srgbClr val="000000"/>
              </a:solidFill>
              <a:effectLst/>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66DB1EC6-F41B-49B2-82E1-18DE3B3A3675}" type="slidenum">
              <a:rPr lang="en-GB" smtClean="0"/>
              <a:t>10</a:t>
            </a:fld>
            <a:endParaRPr lang="en-GB"/>
          </a:p>
        </p:txBody>
      </p:sp>
    </p:spTree>
    <p:extLst>
      <p:ext uri="{BB962C8B-B14F-4D97-AF65-F5344CB8AC3E}">
        <p14:creationId xmlns:p14="http://schemas.microsoft.com/office/powerpoint/2010/main" val="171587847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01600" marR="0" lvl="0" indent="0" algn="l" defTabSz="914400" rtl="0" eaLnBrk="1" fontAlgn="auto" latinLnBrk="0" hangingPunct="1">
              <a:lnSpc>
                <a:spcPct val="100000"/>
              </a:lnSpc>
              <a:spcBef>
                <a:spcPts val="0"/>
              </a:spcBef>
              <a:spcAft>
                <a:spcPts val="0"/>
              </a:spcAft>
              <a:buClrTx/>
              <a:buSzTx/>
              <a:buFontTx/>
              <a:buNone/>
              <a:tabLst/>
              <a:defRPr/>
            </a:pPr>
            <a:r>
              <a:rPr lang="en-GB" b="1" i="1" dirty="0">
                <a:solidFill>
                  <a:srgbClr val="000000"/>
                </a:solidFill>
                <a:effectLst/>
              </a:rPr>
              <a:t>Text-to-Speech</a:t>
            </a:r>
          </a:p>
          <a:p>
            <a:pPr marL="101600" marR="0" lvl="0" indent="0" algn="l" defTabSz="914400" rtl="0" eaLnBrk="1" fontAlgn="auto" latinLnBrk="0" hangingPunct="1">
              <a:lnSpc>
                <a:spcPct val="100000"/>
              </a:lnSpc>
              <a:spcBef>
                <a:spcPts val="0"/>
              </a:spcBef>
              <a:spcAft>
                <a:spcPts val="0"/>
              </a:spcAft>
              <a:buClrTx/>
              <a:buSzTx/>
              <a:buFontTx/>
              <a:buNone/>
              <a:tabLst/>
              <a:defRPr/>
            </a:pPr>
            <a:endParaRPr lang="en-GB" b="0" i="0" dirty="0">
              <a:solidFill>
                <a:srgbClr val="000000"/>
              </a:solidFill>
              <a:effectLst/>
            </a:endParaRPr>
          </a:p>
          <a:p>
            <a:pPr marL="101600" marR="0" lvl="0" indent="0" algn="l" defTabSz="914400" rtl="0" eaLnBrk="1" fontAlgn="auto" latinLnBrk="0" hangingPunct="1">
              <a:lnSpc>
                <a:spcPct val="100000"/>
              </a:lnSpc>
              <a:spcBef>
                <a:spcPts val="0"/>
              </a:spcBef>
              <a:spcAft>
                <a:spcPts val="0"/>
              </a:spcAft>
              <a:buClrTx/>
              <a:buSzTx/>
              <a:buFontTx/>
              <a:buNone/>
              <a:tabLst/>
              <a:defRPr/>
            </a:pPr>
            <a:r>
              <a:rPr lang="en-GB" b="0" i="0" dirty="0">
                <a:solidFill>
                  <a:srgbClr val="000000"/>
                </a:solidFill>
                <a:effectLst/>
              </a:rPr>
              <a:t>- This final slide outlines the key takeaway points from this study. From why they are developing their network infrastructure to how they are doing it, through green energy corridors and legalisation, among other factors. </a:t>
            </a:r>
          </a:p>
          <a:p>
            <a:pPr marL="101600" marR="0" lvl="0" indent="0" algn="l" defTabSz="914400" rtl="0" eaLnBrk="1" fontAlgn="auto" latinLnBrk="0" hangingPunct="1">
              <a:lnSpc>
                <a:spcPct val="100000"/>
              </a:lnSpc>
              <a:spcBef>
                <a:spcPts val="0"/>
              </a:spcBef>
              <a:spcAft>
                <a:spcPts val="0"/>
              </a:spcAft>
              <a:buClrTx/>
              <a:buSzTx/>
              <a:buFontTx/>
              <a:buNone/>
              <a:tabLst/>
              <a:defRPr/>
            </a:pPr>
            <a:endParaRPr lang="en-GB" b="1" i="1" dirty="0">
              <a:solidFill>
                <a:srgbClr val="000000"/>
              </a:solidFill>
              <a:effectLst/>
            </a:endParaRPr>
          </a:p>
          <a:p>
            <a:pPr marL="101600" marR="0" lvl="0" indent="0" algn="l" defTabSz="914400" rtl="0" eaLnBrk="1" fontAlgn="auto" latinLnBrk="0" hangingPunct="1">
              <a:lnSpc>
                <a:spcPct val="100000"/>
              </a:lnSpc>
              <a:spcBef>
                <a:spcPts val="0"/>
              </a:spcBef>
              <a:spcAft>
                <a:spcPts val="0"/>
              </a:spcAft>
              <a:buClrTx/>
              <a:buSzTx/>
              <a:buFontTx/>
              <a:buNone/>
              <a:tabLst/>
              <a:defRPr/>
            </a:pPr>
            <a:r>
              <a:rPr lang="en-GB" b="1" i="1" dirty="0">
                <a:solidFill>
                  <a:srgbClr val="000000"/>
                </a:solidFill>
                <a:effectLst/>
              </a:rPr>
              <a:t>-----------------------------------------------------------------</a:t>
            </a:r>
          </a:p>
          <a:p>
            <a:pPr marL="101600" marR="0" lvl="0" indent="0" algn="l" defTabSz="914400" rtl="0" eaLnBrk="1" fontAlgn="auto" latinLnBrk="0" hangingPunct="1">
              <a:lnSpc>
                <a:spcPct val="100000"/>
              </a:lnSpc>
              <a:spcBef>
                <a:spcPts val="0"/>
              </a:spcBef>
              <a:spcAft>
                <a:spcPts val="0"/>
              </a:spcAft>
              <a:buClrTx/>
              <a:buSzTx/>
              <a:buFontTx/>
              <a:buNone/>
              <a:tabLst/>
              <a:defRPr/>
            </a:pPr>
            <a:endParaRPr lang="en-GB" b="1" i="1" dirty="0">
              <a:solidFill>
                <a:srgbClr val="000000"/>
              </a:solidFill>
              <a:effectLst/>
            </a:endParaRPr>
          </a:p>
          <a:p>
            <a:pPr marL="101600" marR="0" lvl="0" indent="0" algn="l" defTabSz="914400" rtl="0" eaLnBrk="1" fontAlgn="auto" latinLnBrk="0" hangingPunct="1">
              <a:lnSpc>
                <a:spcPct val="100000"/>
              </a:lnSpc>
              <a:spcBef>
                <a:spcPts val="0"/>
              </a:spcBef>
              <a:spcAft>
                <a:spcPts val="0"/>
              </a:spcAft>
              <a:buClrTx/>
              <a:buSzTx/>
              <a:buFontTx/>
              <a:buNone/>
              <a:tabLst/>
              <a:defRPr/>
            </a:pPr>
            <a:r>
              <a:rPr lang="en-GB" b="1" i="1" dirty="0">
                <a:solidFill>
                  <a:srgbClr val="000000"/>
                </a:solidFill>
                <a:effectLst/>
              </a:rPr>
              <a:t>Extra notes</a:t>
            </a:r>
            <a:endParaRPr lang="en-US" b="1" dirty="0"/>
          </a:p>
          <a:p>
            <a:endParaRPr lang="en-US" dirty="0"/>
          </a:p>
          <a:p>
            <a:endParaRPr lang="en-US" dirty="0"/>
          </a:p>
        </p:txBody>
      </p:sp>
      <p:sp>
        <p:nvSpPr>
          <p:cNvPr id="4" name="Slide Number Placeholder 3"/>
          <p:cNvSpPr>
            <a:spLocks noGrp="1"/>
          </p:cNvSpPr>
          <p:nvPr>
            <p:ph type="sldNum" sz="quarter" idx="5"/>
          </p:nvPr>
        </p:nvSpPr>
        <p:spPr/>
        <p:txBody>
          <a:bodyPr/>
          <a:lstStyle/>
          <a:p>
            <a:fld id="{66DB1EC6-F41B-49B2-82E1-18DE3B3A3675}" type="slidenum">
              <a:rPr lang="en-GB" smtClean="0"/>
              <a:t>11</a:t>
            </a:fld>
            <a:endParaRPr lang="en-GB"/>
          </a:p>
        </p:txBody>
      </p:sp>
    </p:spTree>
    <p:extLst>
      <p:ext uri="{BB962C8B-B14F-4D97-AF65-F5344CB8AC3E}">
        <p14:creationId xmlns:p14="http://schemas.microsoft.com/office/powerpoint/2010/main" val="295062212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6"/>
        <p:cNvGrpSpPr/>
        <p:nvPr/>
      </p:nvGrpSpPr>
      <p:grpSpPr>
        <a:xfrm>
          <a:off x="0" y="0"/>
          <a:ext cx="0" cy="0"/>
          <a:chOff x="0" y="0"/>
          <a:chExt cx="0" cy="0"/>
        </a:xfrm>
      </p:grpSpPr>
      <p:sp>
        <p:nvSpPr>
          <p:cNvPr id="137" name="Google Shape;137;p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38" name="Google Shape;138;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01600" marR="0" lvl="0" indent="0" algn="l" defTabSz="914400" rtl="0" eaLnBrk="1" fontAlgn="auto" latinLnBrk="0" hangingPunct="1">
              <a:lnSpc>
                <a:spcPct val="100000"/>
              </a:lnSpc>
              <a:spcBef>
                <a:spcPts val="0"/>
              </a:spcBef>
              <a:spcAft>
                <a:spcPts val="0"/>
              </a:spcAft>
              <a:buClrTx/>
              <a:buSzTx/>
              <a:buFontTx/>
              <a:buNone/>
              <a:tabLst/>
              <a:defRPr/>
            </a:pPr>
            <a:r>
              <a:rPr lang="en-GB" b="1" i="1" dirty="0">
                <a:solidFill>
                  <a:srgbClr val="000000"/>
                </a:solidFill>
                <a:effectLst/>
              </a:rPr>
              <a:t>Text-to-Speech</a:t>
            </a:r>
          </a:p>
          <a:p>
            <a:pPr marL="101600" marR="0" lvl="0" indent="0" algn="l" defTabSz="914400" rtl="0" eaLnBrk="1" fontAlgn="auto" latinLnBrk="0" hangingPunct="1">
              <a:lnSpc>
                <a:spcPct val="100000"/>
              </a:lnSpc>
              <a:spcBef>
                <a:spcPts val="0"/>
              </a:spcBef>
              <a:spcAft>
                <a:spcPts val="0"/>
              </a:spcAft>
              <a:buClrTx/>
              <a:buSzTx/>
              <a:buFontTx/>
              <a:buNone/>
              <a:tabLst/>
              <a:defRPr/>
            </a:pPr>
            <a:endParaRPr lang="en-GB" b="0" i="0" dirty="0">
              <a:solidFill>
                <a:srgbClr val="000000"/>
              </a:solidFill>
              <a:effectLst/>
            </a:endParaRPr>
          </a:p>
          <a:p>
            <a:pPr marL="101600" marR="0" lvl="0" indent="0" algn="l" defTabSz="914400" rtl="0" eaLnBrk="1" fontAlgn="auto" latinLnBrk="0" hangingPunct="1">
              <a:lnSpc>
                <a:spcPct val="100000"/>
              </a:lnSpc>
              <a:spcBef>
                <a:spcPts val="0"/>
              </a:spcBef>
              <a:spcAft>
                <a:spcPts val="0"/>
              </a:spcAft>
              <a:buClrTx/>
              <a:buSzTx/>
              <a:buFontTx/>
              <a:buNone/>
              <a:tabLst/>
              <a:defRPr/>
            </a:pPr>
            <a:r>
              <a:rPr lang="en-GB" b="0" i="0" dirty="0">
                <a:solidFill>
                  <a:srgbClr val="000000"/>
                </a:solidFill>
                <a:effectLst/>
              </a:rPr>
              <a:t>- The question you may be asking is why India? Well not only does India have huge ambitions for the future, for example by 2030 they want to connect at least 500 gigawatts of renewables to the grid, but they are putting those ambitions into fruition. In 2022 there was a report entitled, transmission system for integration of over 500 gigawatts of renewable energy capacity by 2030, which outlines how they plan to achieve their ambitious target. One of the, if not the main, ways they are enabling this is through green energy corridors. But they are not just focusing on transmission, they are improving distribution networks, particularly to support rural electrification. As discussed in the main lecture, interconnectors and min-grids are becoming increasingly important. India is a great example of how interconnectors and min-grids can become part of the national grid.</a:t>
            </a:r>
          </a:p>
          <a:p>
            <a:pPr marL="101600" marR="0" lvl="0" indent="0" algn="l" defTabSz="914400" rtl="0" eaLnBrk="1" fontAlgn="auto" latinLnBrk="0" hangingPunct="1">
              <a:lnSpc>
                <a:spcPct val="100000"/>
              </a:lnSpc>
              <a:spcBef>
                <a:spcPts val="0"/>
              </a:spcBef>
              <a:spcAft>
                <a:spcPts val="0"/>
              </a:spcAft>
              <a:buClrTx/>
              <a:buSzTx/>
              <a:buFontTx/>
              <a:buNone/>
              <a:tabLst/>
              <a:defRPr/>
            </a:pPr>
            <a:endParaRPr lang="en-GB" b="1" i="1" dirty="0">
              <a:solidFill>
                <a:srgbClr val="000000"/>
              </a:solidFill>
              <a:effectLst/>
            </a:endParaRPr>
          </a:p>
          <a:p>
            <a:pPr marL="101600" marR="0" lvl="0" indent="0" algn="l" defTabSz="914400" rtl="0" eaLnBrk="1" fontAlgn="auto" latinLnBrk="0" hangingPunct="1">
              <a:lnSpc>
                <a:spcPct val="100000"/>
              </a:lnSpc>
              <a:spcBef>
                <a:spcPts val="0"/>
              </a:spcBef>
              <a:spcAft>
                <a:spcPts val="0"/>
              </a:spcAft>
              <a:buClrTx/>
              <a:buSzTx/>
              <a:buFontTx/>
              <a:buNone/>
              <a:tabLst/>
              <a:defRPr/>
            </a:pPr>
            <a:r>
              <a:rPr lang="en-GB" b="1" i="1" dirty="0">
                <a:solidFill>
                  <a:srgbClr val="000000"/>
                </a:solidFill>
                <a:effectLst/>
              </a:rPr>
              <a:t>-----------------------------------------------------------------</a:t>
            </a:r>
          </a:p>
          <a:p>
            <a:pPr marL="101600" marR="0" lvl="0" indent="0" algn="l" defTabSz="914400" rtl="0" eaLnBrk="1" fontAlgn="auto" latinLnBrk="0" hangingPunct="1">
              <a:lnSpc>
                <a:spcPct val="100000"/>
              </a:lnSpc>
              <a:spcBef>
                <a:spcPts val="0"/>
              </a:spcBef>
              <a:spcAft>
                <a:spcPts val="0"/>
              </a:spcAft>
              <a:buClrTx/>
              <a:buSzTx/>
              <a:buFontTx/>
              <a:buNone/>
              <a:tabLst/>
              <a:defRPr/>
            </a:pPr>
            <a:endParaRPr lang="en-GB" b="1" i="1" dirty="0">
              <a:solidFill>
                <a:srgbClr val="000000"/>
              </a:solidFill>
              <a:effectLst/>
            </a:endParaRPr>
          </a:p>
          <a:p>
            <a:pPr marL="101600" marR="0" lvl="0" indent="0" algn="l" defTabSz="914400" rtl="0" eaLnBrk="1" fontAlgn="auto" latinLnBrk="0" hangingPunct="1">
              <a:lnSpc>
                <a:spcPct val="100000"/>
              </a:lnSpc>
              <a:spcBef>
                <a:spcPts val="0"/>
              </a:spcBef>
              <a:spcAft>
                <a:spcPts val="0"/>
              </a:spcAft>
              <a:buClrTx/>
              <a:buSzTx/>
              <a:buFontTx/>
              <a:buNone/>
              <a:tabLst/>
              <a:defRPr/>
            </a:pPr>
            <a:r>
              <a:rPr lang="en-GB" b="1" i="1" dirty="0">
                <a:solidFill>
                  <a:srgbClr val="000000"/>
                </a:solidFill>
                <a:effectLst/>
              </a:rPr>
              <a:t>Extra notes</a:t>
            </a:r>
            <a:endParaRPr lang="en-US" b="1" dirty="0"/>
          </a:p>
          <a:p>
            <a:endParaRPr lang="en-US" b="1" dirty="0"/>
          </a:p>
          <a:p>
            <a:r>
              <a:rPr lang="en-US" b="1" dirty="0"/>
              <a:t>- IEA: </a:t>
            </a:r>
            <a:r>
              <a:rPr lang="en-US" dirty="0"/>
              <a:t>https://</a:t>
            </a:r>
            <a:r>
              <a:rPr lang="en-US" dirty="0" err="1"/>
              <a:t>www.iea.org</a:t>
            </a:r>
            <a:r>
              <a:rPr lang="en-US" dirty="0"/>
              <a:t>/commentaries/india-s-clean-energy-transition-is-rapidly-underway-benefiting-the-entire-world</a:t>
            </a:r>
          </a:p>
          <a:p>
            <a:r>
              <a:rPr lang="en-US" dirty="0"/>
              <a:t>- </a:t>
            </a:r>
            <a:r>
              <a:rPr lang="en-US" b="1" dirty="0"/>
              <a:t>Report on Transmission Roadmap (2030): </a:t>
            </a:r>
            <a:r>
              <a:rPr lang="en-US" dirty="0"/>
              <a:t>https://</a:t>
            </a:r>
            <a:r>
              <a:rPr lang="en-US" dirty="0" err="1"/>
              <a:t>pib.gov.in</a:t>
            </a:r>
            <a:r>
              <a:rPr lang="en-US" dirty="0"/>
              <a:t>/</a:t>
            </a:r>
            <a:r>
              <a:rPr lang="en-US" dirty="0" err="1"/>
              <a:t>PressReleasePage.aspx?PRID</a:t>
            </a:r>
            <a:r>
              <a:rPr lang="en-US" dirty="0"/>
              <a:t>=1881484</a:t>
            </a:r>
          </a:p>
        </p:txBody>
      </p:sp>
      <p:sp>
        <p:nvSpPr>
          <p:cNvPr id="4" name="Slide Number Placeholder 3"/>
          <p:cNvSpPr>
            <a:spLocks noGrp="1"/>
          </p:cNvSpPr>
          <p:nvPr>
            <p:ph type="sldNum" sz="quarter" idx="5"/>
          </p:nvPr>
        </p:nvSpPr>
        <p:spPr/>
        <p:txBody>
          <a:bodyPr/>
          <a:lstStyle/>
          <a:p>
            <a:fld id="{66DB1EC6-F41B-49B2-82E1-18DE3B3A3675}" type="slidenum">
              <a:rPr lang="en-GB" smtClean="0"/>
              <a:t>2</a:t>
            </a:fld>
            <a:endParaRPr lang="en-GB"/>
          </a:p>
        </p:txBody>
      </p:sp>
    </p:spTree>
    <p:extLst>
      <p:ext uri="{BB962C8B-B14F-4D97-AF65-F5344CB8AC3E}">
        <p14:creationId xmlns:p14="http://schemas.microsoft.com/office/powerpoint/2010/main" val="316719675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01600" marR="0" lvl="0" indent="0" algn="l" defTabSz="914400" rtl="0" eaLnBrk="1" fontAlgn="auto" latinLnBrk="0" hangingPunct="1">
              <a:lnSpc>
                <a:spcPct val="100000"/>
              </a:lnSpc>
              <a:spcBef>
                <a:spcPts val="0"/>
              </a:spcBef>
              <a:spcAft>
                <a:spcPts val="0"/>
              </a:spcAft>
              <a:buClrTx/>
              <a:buSzTx/>
              <a:buFontTx/>
              <a:buNone/>
              <a:tabLst/>
              <a:defRPr/>
            </a:pPr>
            <a:r>
              <a:rPr lang="en-GB" b="1" i="1" dirty="0">
                <a:solidFill>
                  <a:srgbClr val="000000"/>
                </a:solidFill>
                <a:effectLst/>
              </a:rPr>
              <a:t>Text-to-Speech</a:t>
            </a:r>
          </a:p>
          <a:p>
            <a:pPr marL="101600" marR="0" lvl="0" indent="0" algn="l" defTabSz="914400" rtl="0" eaLnBrk="1" fontAlgn="auto" latinLnBrk="0" hangingPunct="1">
              <a:lnSpc>
                <a:spcPct val="100000"/>
              </a:lnSpc>
              <a:spcBef>
                <a:spcPts val="0"/>
              </a:spcBef>
              <a:spcAft>
                <a:spcPts val="0"/>
              </a:spcAft>
              <a:buClrTx/>
              <a:buSzTx/>
              <a:buFontTx/>
              <a:buNone/>
              <a:tabLst/>
              <a:defRPr/>
            </a:pPr>
            <a:endParaRPr lang="en-GB" b="1" i="1" dirty="0">
              <a:solidFill>
                <a:srgbClr val="000000"/>
              </a:solidFill>
              <a:effectLst/>
            </a:endParaRPr>
          </a:p>
          <a:p>
            <a:pPr marL="101600" marR="0" lvl="0" indent="0" algn="l" defTabSz="914400" rtl="0" eaLnBrk="1" fontAlgn="auto" latinLnBrk="0" hangingPunct="1">
              <a:lnSpc>
                <a:spcPct val="100000"/>
              </a:lnSpc>
              <a:spcBef>
                <a:spcPts val="0"/>
              </a:spcBef>
              <a:spcAft>
                <a:spcPts val="0"/>
              </a:spcAft>
              <a:buClrTx/>
              <a:buSzTx/>
              <a:buFontTx/>
              <a:buNone/>
              <a:tabLst/>
              <a:defRPr/>
            </a:pPr>
            <a:r>
              <a:rPr lang="en-GB" b="0" i="0" dirty="0">
                <a:solidFill>
                  <a:srgbClr val="000000"/>
                </a:solidFill>
                <a:effectLst/>
              </a:rPr>
              <a:t>- Electricity in India is placed on the concurrent list, which means that both union and state government have power to make decision. Change can often be hard to implement. But India has managed to create a system that has allowed for their network infrastructure to be developed. Their electricity sector went from what was once a vertically integrated monopoly in the 90’s to a place where generation, transmission and distribution are separated, due to the implementation of the Electricity Act 2003. Firstly, there is power grid who are a central public sector under the ownership of the Ministry Power. They dominate in terms of inter-state transmission, however the institute for energy economic and financial analysis state that although they still dominate, private market share of transmission lines has begun to increase. There is also Grid India, </a:t>
            </a:r>
            <a:r>
              <a:rPr lang="en-US" dirty="0"/>
              <a:t>established in 2009 and changing names various times</a:t>
            </a:r>
            <a:r>
              <a:rPr lang="en-GB" b="0" i="0" dirty="0">
                <a:solidFill>
                  <a:srgbClr val="000000"/>
                </a:solidFill>
                <a:effectLst/>
              </a:rPr>
              <a:t>, who are in charge of keeping the lights on. Both Power Grid and Grid India are regulated by the Ministry of Power. Finally, India’s central electricity regulatory commission or CERC, are the body in place to promote competition, efficiency and economy in bulk power markets. Crucially, they also advise the government on how institutional barriers can be broken down to bridge the demand supply gap.</a:t>
            </a:r>
          </a:p>
          <a:p>
            <a:pPr marL="101600" marR="0" lvl="0" indent="0" algn="l" defTabSz="914400" rtl="0" eaLnBrk="1" fontAlgn="auto" latinLnBrk="0" hangingPunct="1">
              <a:lnSpc>
                <a:spcPct val="100000"/>
              </a:lnSpc>
              <a:spcBef>
                <a:spcPts val="0"/>
              </a:spcBef>
              <a:spcAft>
                <a:spcPts val="0"/>
              </a:spcAft>
              <a:buClrTx/>
              <a:buSzTx/>
              <a:buFontTx/>
              <a:buNone/>
              <a:tabLst/>
              <a:defRPr/>
            </a:pPr>
            <a:endParaRPr lang="en-GB" b="1" i="1" dirty="0">
              <a:solidFill>
                <a:srgbClr val="000000"/>
              </a:solidFill>
              <a:effectLst/>
            </a:endParaRPr>
          </a:p>
          <a:p>
            <a:pPr marL="101600" marR="0" lvl="0" indent="0" algn="l" defTabSz="914400" rtl="0" eaLnBrk="1" fontAlgn="auto" latinLnBrk="0" hangingPunct="1">
              <a:lnSpc>
                <a:spcPct val="100000"/>
              </a:lnSpc>
              <a:spcBef>
                <a:spcPts val="0"/>
              </a:spcBef>
              <a:spcAft>
                <a:spcPts val="0"/>
              </a:spcAft>
              <a:buClrTx/>
              <a:buSzTx/>
              <a:buFontTx/>
              <a:buNone/>
              <a:tabLst/>
              <a:defRPr/>
            </a:pPr>
            <a:r>
              <a:rPr lang="en-GB" b="1" i="1" dirty="0">
                <a:solidFill>
                  <a:srgbClr val="000000"/>
                </a:solidFill>
                <a:effectLst/>
              </a:rPr>
              <a:t>-----------------------------------------------------------------</a:t>
            </a:r>
          </a:p>
          <a:p>
            <a:pPr marL="101600" marR="0" lvl="0" indent="0" algn="l" defTabSz="914400" rtl="0" eaLnBrk="1" fontAlgn="auto" latinLnBrk="0" hangingPunct="1">
              <a:lnSpc>
                <a:spcPct val="100000"/>
              </a:lnSpc>
              <a:spcBef>
                <a:spcPts val="0"/>
              </a:spcBef>
              <a:spcAft>
                <a:spcPts val="0"/>
              </a:spcAft>
              <a:buClrTx/>
              <a:buSzTx/>
              <a:buFontTx/>
              <a:buNone/>
              <a:tabLst/>
              <a:defRPr/>
            </a:pPr>
            <a:endParaRPr lang="en-GB" b="1" i="1" dirty="0">
              <a:solidFill>
                <a:srgbClr val="000000"/>
              </a:solidFill>
              <a:effectLst/>
            </a:endParaRPr>
          </a:p>
          <a:p>
            <a:pPr marL="101600" marR="0" lvl="0" indent="0" algn="l" defTabSz="914400" rtl="0" eaLnBrk="1" fontAlgn="auto" latinLnBrk="0" hangingPunct="1">
              <a:lnSpc>
                <a:spcPct val="100000"/>
              </a:lnSpc>
              <a:spcBef>
                <a:spcPts val="0"/>
              </a:spcBef>
              <a:spcAft>
                <a:spcPts val="0"/>
              </a:spcAft>
              <a:buClrTx/>
              <a:buSzTx/>
              <a:buFontTx/>
              <a:buNone/>
              <a:tabLst/>
              <a:defRPr/>
            </a:pPr>
            <a:r>
              <a:rPr lang="en-GB" b="1" i="1" dirty="0">
                <a:solidFill>
                  <a:srgbClr val="000000"/>
                </a:solidFill>
                <a:effectLst/>
              </a:rPr>
              <a:t>Extra notes</a:t>
            </a:r>
            <a:endParaRPr lang="en-US" b="1" dirty="0"/>
          </a:p>
          <a:p>
            <a:pPr marL="171450" indent="-171450">
              <a:buFontTx/>
              <a:buChar char="-"/>
            </a:pPr>
            <a:endParaRPr lang="en-US" b="1" dirty="0"/>
          </a:p>
          <a:p>
            <a:pPr marL="171450" indent="-171450">
              <a:buFontTx/>
              <a:buChar char="-"/>
            </a:pPr>
            <a:r>
              <a:rPr lang="en-US" b="1" dirty="0"/>
              <a:t>Electricity Act 2003: </a:t>
            </a:r>
            <a:r>
              <a:rPr lang="en-US" dirty="0">
                <a:solidFill>
                  <a:srgbClr val="FF0000"/>
                </a:solidFill>
              </a:rPr>
              <a:t>https://</a:t>
            </a:r>
            <a:r>
              <a:rPr lang="en-US" dirty="0" err="1">
                <a:solidFill>
                  <a:srgbClr val="FF0000"/>
                </a:solidFill>
              </a:rPr>
              <a:t>www.raponline.org</a:t>
            </a:r>
            <a:r>
              <a:rPr lang="en-US" dirty="0">
                <a:solidFill>
                  <a:srgbClr val="FF0000"/>
                </a:solidFill>
              </a:rPr>
              <a:t>/blog/indian-power-secto-opportunities-create-value-discoms-consumers-mainstreaming-behind-the-meter-resources/#:~:text=Since%20the%20early%20the%201990s,unbundled%20and%20now%20operate%20separately.</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GB" b="1" dirty="0">
                <a:solidFill>
                  <a:srgbClr val="000000"/>
                </a:solidFill>
                <a:effectLst/>
                <a:latin typeface="Helvetica" pitchFamily="2" charset="0"/>
              </a:rPr>
              <a:t>Power Grid Corporation of India Limited (PGCIL or POWERGRID) POWERGRID </a:t>
            </a:r>
            <a:r>
              <a:rPr lang="en-GB" dirty="0">
                <a:solidFill>
                  <a:srgbClr val="000000"/>
                </a:solidFill>
                <a:effectLst/>
                <a:latin typeface="Helvetica" pitchFamily="2" charset="0"/>
              </a:rPr>
              <a:t>is a Public Sector Enterprise of Govt. of India.  It is a listed Company, with 51.34% holding of Government of India and the balance is held by Institutional Investors and public. </a:t>
            </a:r>
            <a:endParaRPr lang="en-US" dirty="0"/>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US" b="1" dirty="0"/>
              <a:t>In terms of distribution, power lies with the states.</a:t>
            </a:r>
          </a:p>
          <a:p>
            <a:pPr marL="171450" indent="-171450">
              <a:buFontTx/>
              <a:buChar char="-"/>
            </a:pPr>
            <a:r>
              <a:rPr lang="en-US" b="1" dirty="0"/>
              <a:t>Near Monopoly of Power Grid: </a:t>
            </a:r>
            <a:r>
              <a:rPr lang="en-US" dirty="0"/>
              <a:t>https://</a:t>
            </a:r>
            <a:r>
              <a:rPr lang="en-US" dirty="0" err="1"/>
              <a:t>www.thehindubusinessline.com</a:t>
            </a:r>
            <a:r>
              <a:rPr lang="en-US" dirty="0"/>
              <a:t>/portfolio/stock-fundamental-analysis-</a:t>
            </a:r>
            <a:r>
              <a:rPr lang="en-US" dirty="0" err="1"/>
              <a:t>india</a:t>
            </a:r>
            <a:r>
              <a:rPr lang="en-US" dirty="0"/>
              <a:t>/why-you-should-accumulate-</a:t>
            </a:r>
            <a:r>
              <a:rPr lang="en-US" dirty="0" err="1"/>
              <a:t>powergrid</a:t>
            </a:r>
            <a:r>
              <a:rPr lang="en-US" dirty="0"/>
              <a:t>-stock-now/article65639641.ece#:~:text=The%20biggest%20player%20in%20the,term%20opportunities%20in%20the%20sector.</a:t>
            </a:r>
          </a:p>
          <a:p>
            <a:pPr marL="171450" indent="-171450">
              <a:buFontTx/>
              <a:buChar char="-"/>
            </a:pPr>
            <a:r>
              <a:rPr lang="en-US" b="1" dirty="0"/>
              <a:t>IEEFA Report</a:t>
            </a:r>
            <a:r>
              <a:rPr lang="en-US" dirty="0"/>
              <a:t>: https://</a:t>
            </a:r>
            <a:r>
              <a:rPr lang="en-US" dirty="0" err="1"/>
              <a:t>ieefa.org</a:t>
            </a:r>
            <a:r>
              <a:rPr lang="en-US" dirty="0"/>
              <a:t>/articles/integrating-more-renewable-energy-power-system-crucial-india-meet-climate-goals#:~:text=13%20July%20(IEEFA%20South%20Asia,clean%20energy%20in%20its%20power</a:t>
            </a:r>
          </a:p>
          <a:p>
            <a:pPr marL="171450" indent="-171450">
              <a:buFontTx/>
              <a:buChar char="-"/>
            </a:pPr>
            <a:r>
              <a:rPr lang="en-US" b="1" dirty="0"/>
              <a:t>Constitution of India: </a:t>
            </a:r>
            <a:r>
              <a:rPr lang="en-US" dirty="0"/>
              <a:t>The Supreme Law of India</a:t>
            </a:r>
            <a:r>
              <a:rPr lang="en-GB" b="0" i="0" dirty="0">
                <a:solidFill>
                  <a:srgbClr val="040C28"/>
                </a:solidFill>
                <a:effectLst/>
                <a:latin typeface="Google Sans"/>
              </a:rPr>
              <a:t> (parliamentary form of government which is federal in structure with certain unitary feature).</a:t>
            </a:r>
            <a:endParaRPr lang="en-US" dirty="0"/>
          </a:p>
          <a:p>
            <a:pPr marL="171450" indent="-171450">
              <a:buFontTx/>
              <a:buChar char="-"/>
            </a:pPr>
            <a:r>
              <a:rPr lang="en-US" b="1" dirty="0"/>
              <a:t>Concurrent List: </a:t>
            </a:r>
            <a:r>
              <a:rPr lang="en-US" dirty="0"/>
              <a:t>Through the Seventh Schedule </a:t>
            </a:r>
            <a:r>
              <a:rPr lang="en-GB" b="0" i="0" dirty="0">
                <a:solidFill>
                  <a:srgbClr val="202122"/>
                </a:solidFill>
                <a:effectLst/>
                <a:latin typeface="Arial" panose="020B0604020202020204" pitchFamily="34" charset="0"/>
              </a:rPr>
              <a:t>specifies the allocation of powers and functions between the Union and the State legislatures.</a:t>
            </a:r>
          </a:p>
          <a:p>
            <a:pPr marL="171450" indent="-171450">
              <a:buFontTx/>
              <a:buChar char="-"/>
            </a:pPr>
            <a:r>
              <a:rPr lang="en-GB" b="1" i="0" dirty="0">
                <a:solidFill>
                  <a:srgbClr val="202122"/>
                </a:solidFill>
                <a:effectLst/>
                <a:latin typeface="Arial" panose="020B0604020202020204" pitchFamily="34" charset="0"/>
              </a:rPr>
              <a:t>CERC website</a:t>
            </a:r>
            <a:r>
              <a:rPr lang="en-GB" b="0" i="0" dirty="0">
                <a:solidFill>
                  <a:srgbClr val="202122"/>
                </a:solidFill>
                <a:effectLst/>
                <a:latin typeface="Arial" panose="020B0604020202020204" pitchFamily="34" charset="0"/>
              </a:rPr>
              <a:t>: https://</a:t>
            </a:r>
            <a:r>
              <a:rPr lang="en-GB" b="0" i="0" dirty="0" err="1">
                <a:solidFill>
                  <a:srgbClr val="202122"/>
                </a:solidFill>
                <a:effectLst/>
                <a:latin typeface="Arial" panose="020B0604020202020204" pitchFamily="34" charset="0"/>
              </a:rPr>
              <a:t>cercind.gov.in</a:t>
            </a:r>
            <a:endParaRPr lang="en-GB" b="0" i="0" dirty="0">
              <a:solidFill>
                <a:srgbClr val="202122"/>
              </a:solidFill>
              <a:effectLst/>
              <a:latin typeface="Arial" panose="020B0604020202020204" pitchFamily="34" charset="0"/>
            </a:endParaRPr>
          </a:p>
          <a:p>
            <a:pPr marL="171450" indent="-171450">
              <a:buFontTx/>
              <a:buChar char="-"/>
            </a:pPr>
            <a:endParaRPr lang="en-US" dirty="0"/>
          </a:p>
          <a:p>
            <a:pPr marL="171450" indent="-171450">
              <a:buFontTx/>
              <a:buChar char="-"/>
            </a:pPr>
            <a:endParaRPr lang="en-US" dirty="0"/>
          </a:p>
        </p:txBody>
      </p:sp>
      <p:sp>
        <p:nvSpPr>
          <p:cNvPr id="4" name="Slide Number Placeholder 3"/>
          <p:cNvSpPr>
            <a:spLocks noGrp="1"/>
          </p:cNvSpPr>
          <p:nvPr>
            <p:ph type="sldNum" sz="quarter" idx="5"/>
          </p:nvPr>
        </p:nvSpPr>
        <p:spPr/>
        <p:txBody>
          <a:bodyPr/>
          <a:lstStyle/>
          <a:p>
            <a:fld id="{66DB1EC6-F41B-49B2-82E1-18DE3B3A3675}" type="slidenum">
              <a:rPr lang="en-GB" smtClean="0"/>
              <a:t>3</a:t>
            </a:fld>
            <a:endParaRPr lang="en-GB"/>
          </a:p>
        </p:txBody>
      </p:sp>
    </p:spTree>
    <p:extLst>
      <p:ext uri="{BB962C8B-B14F-4D97-AF65-F5344CB8AC3E}">
        <p14:creationId xmlns:p14="http://schemas.microsoft.com/office/powerpoint/2010/main" val="331965895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01600" marR="0" lvl="0" indent="0" algn="l" defTabSz="914400" rtl="0" eaLnBrk="1" fontAlgn="auto" latinLnBrk="0" hangingPunct="1">
              <a:lnSpc>
                <a:spcPct val="100000"/>
              </a:lnSpc>
              <a:spcBef>
                <a:spcPts val="0"/>
              </a:spcBef>
              <a:spcAft>
                <a:spcPts val="0"/>
              </a:spcAft>
              <a:buClrTx/>
              <a:buSzTx/>
              <a:buFontTx/>
              <a:buNone/>
              <a:tabLst/>
              <a:defRPr/>
            </a:pPr>
            <a:r>
              <a:rPr lang="en-GB" b="1" i="1" dirty="0">
                <a:solidFill>
                  <a:srgbClr val="000000"/>
                </a:solidFill>
                <a:effectLst/>
              </a:rPr>
              <a:t>Text-to-Speech</a:t>
            </a:r>
          </a:p>
          <a:p>
            <a:pPr marL="101600" marR="0" lvl="0" indent="0" algn="l" defTabSz="914400" rtl="0" eaLnBrk="1" fontAlgn="auto" latinLnBrk="0" hangingPunct="1">
              <a:lnSpc>
                <a:spcPct val="100000"/>
              </a:lnSpc>
              <a:spcBef>
                <a:spcPts val="0"/>
              </a:spcBef>
              <a:spcAft>
                <a:spcPts val="0"/>
              </a:spcAft>
              <a:buClrTx/>
              <a:buSzTx/>
              <a:buFontTx/>
              <a:buNone/>
              <a:tabLst/>
              <a:defRPr/>
            </a:pPr>
            <a:endParaRPr lang="en-GB" b="0" i="0" dirty="0">
              <a:solidFill>
                <a:srgbClr val="000000"/>
              </a:solidFill>
              <a:effectLst/>
            </a:endParaRPr>
          </a:p>
          <a:p>
            <a:pPr marL="101600" marR="0" lvl="0" indent="0" algn="l" defTabSz="914400" rtl="0" eaLnBrk="1" fontAlgn="auto" latinLnBrk="0" hangingPunct="1">
              <a:lnSpc>
                <a:spcPct val="100000"/>
              </a:lnSpc>
              <a:spcBef>
                <a:spcPts val="0"/>
              </a:spcBef>
              <a:spcAft>
                <a:spcPts val="0"/>
              </a:spcAft>
              <a:buClrTx/>
              <a:buSzTx/>
              <a:buFontTx/>
              <a:buNone/>
              <a:tabLst/>
              <a:defRPr/>
            </a:pPr>
            <a:r>
              <a:rPr lang="en-GB" b="0" i="0" dirty="0">
                <a:solidFill>
                  <a:srgbClr val="000000"/>
                </a:solidFill>
                <a:effectLst/>
              </a:rPr>
              <a:t>- One grid, one nation, one frequency is slogan they use to describe the ideal situation for their national grid in India. This plan was achieved in 2013 when the southern region became connected to the central grid. The image on this slide outlines how the national grid is split into five regions. This also represents the regions represented in the Indian electricity grid code. Which </a:t>
            </a:r>
            <a:r>
              <a:rPr lang="en-GB" sz="1200" b="0" dirty="0"/>
              <a:t>lays down the rules, guidelines and standards to be followed by various persons and participants in the system to plan, develop, maintain and operate the power system, in the most secure, reliable, economic and efficient manner, while facilitating healthy competition in the generation and supply of electricity. There have also been multiple updates to the grid code since it was released in 2010. As well as this, in 2020 the ministry of power implemented the electricity, right of consumers, rules. Which was brought into complement other legislation and make sure that consumers get reliable and quality services. </a:t>
            </a:r>
          </a:p>
          <a:p>
            <a:pPr marL="101600" marR="0" lvl="0" indent="0" algn="l" defTabSz="914400" rtl="0" eaLnBrk="1" fontAlgn="auto" latinLnBrk="0" hangingPunct="1">
              <a:lnSpc>
                <a:spcPct val="100000"/>
              </a:lnSpc>
              <a:spcBef>
                <a:spcPts val="0"/>
              </a:spcBef>
              <a:spcAft>
                <a:spcPts val="0"/>
              </a:spcAft>
              <a:buClrTx/>
              <a:buSzTx/>
              <a:buFontTx/>
              <a:buNone/>
              <a:tabLst/>
              <a:defRPr/>
            </a:pPr>
            <a:endParaRPr lang="en-GB" b="0" i="0" dirty="0">
              <a:solidFill>
                <a:srgbClr val="000000"/>
              </a:solidFill>
              <a:effectLst/>
            </a:endParaRPr>
          </a:p>
          <a:p>
            <a:pPr marL="101600" marR="0" lvl="0" indent="0" algn="l" defTabSz="914400" rtl="0" eaLnBrk="1" fontAlgn="auto" latinLnBrk="0" hangingPunct="1">
              <a:lnSpc>
                <a:spcPct val="100000"/>
              </a:lnSpc>
              <a:spcBef>
                <a:spcPts val="0"/>
              </a:spcBef>
              <a:spcAft>
                <a:spcPts val="0"/>
              </a:spcAft>
              <a:buClrTx/>
              <a:buSzTx/>
              <a:buFontTx/>
              <a:buNone/>
              <a:tabLst/>
              <a:defRPr/>
            </a:pPr>
            <a:endParaRPr lang="en-GB" b="1" i="1" dirty="0">
              <a:solidFill>
                <a:srgbClr val="000000"/>
              </a:solidFill>
              <a:effectLst/>
            </a:endParaRPr>
          </a:p>
          <a:p>
            <a:pPr marL="101600" marR="0" lvl="0" indent="0" algn="l" defTabSz="914400" rtl="0" eaLnBrk="1" fontAlgn="auto" latinLnBrk="0" hangingPunct="1">
              <a:lnSpc>
                <a:spcPct val="100000"/>
              </a:lnSpc>
              <a:spcBef>
                <a:spcPts val="0"/>
              </a:spcBef>
              <a:spcAft>
                <a:spcPts val="0"/>
              </a:spcAft>
              <a:buClrTx/>
              <a:buSzTx/>
              <a:buFontTx/>
              <a:buNone/>
              <a:tabLst/>
              <a:defRPr/>
            </a:pPr>
            <a:r>
              <a:rPr lang="en-GB" b="1" i="1" dirty="0">
                <a:solidFill>
                  <a:srgbClr val="000000"/>
                </a:solidFill>
                <a:effectLst/>
              </a:rPr>
              <a:t>-----------------------------------------------------------------</a:t>
            </a:r>
          </a:p>
          <a:p>
            <a:pPr marL="101600" marR="0" lvl="0" indent="0" algn="l" defTabSz="914400" rtl="0" eaLnBrk="1" fontAlgn="auto" latinLnBrk="0" hangingPunct="1">
              <a:lnSpc>
                <a:spcPct val="100000"/>
              </a:lnSpc>
              <a:spcBef>
                <a:spcPts val="0"/>
              </a:spcBef>
              <a:spcAft>
                <a:spcPts val="0"/>
              </a:spcAft>
              <a:buClrTx/>
              <a:buSzTx/>
              <a:buFontTx/>
              <a:buNone/>
              <a:tabLst/>
              <a:defRPr/>
            </a:pPr>
            <a:endParaRPr lang="en-GB" b="1" i="1" dirty="0">
              <a:solidFill>
                <a:srgbClr val="000000"/>
              </a:solidFill>
              <a:effectLst/>
            </a:endParaRPr>
          </a:p>
          <a:p>
            <a:pPr marL="101600" marR="0" lvl="0" indent="0" algn="l" defTabSz="914400" rtl="0" eaLnBrk="1" fontAlgn="auto" latinLnBrk="0" hangingPunct="1">
              <a:lnSpc>
                <a:spcPct val="100000"/>
              </a:lnSpc>
              <a:spcBef>
                <a:spcPts val="0"/>
              </a:spcBef>
              <a:spcAft>
                <a:spcPts val="0"/>
              </a:spcAft>
              <a:buClrTx/>
              <a:buSzTx/>
              <a:buFontTx/>
              <a:buNone/>
              <a:tabLst/>
              <a:defRPr/>
            </a:pPr>
            <a:r>
              <a:rPr lang="en-GB" b="1" i="1" dirty="0">
                <a:solidFill>
                  <a:srgbClr val="000000"/>
                </a:solidFill>
                <a:effectLst/>
              </a:rPr>
              <a:t>Extra notes</a:t>
            </a:r>
            <a:endParaRPr lang="en-US" dirty="0"/>
          </a:p>
          <a:p>
            <a:endParaRPr lang="en-US" dirty="0"/>
          </a:p>
          <a:p>
            <a:r>
              <a:rPr lang="en-US" dirty="0"/>
              <a:t>- </a:t>
            </a:r>
            <a:r>
              <a:rPr lang="en-US" b="1" dirty="0"/>
              <a:t>CERC- Indian Grid Code: </a:t>
            </a:r>
            <a:r>
              <a:rPr lang="en-US" b="0" dirty="0"/>
              <a:t>https://</a:t>
            </a:r>
            <a:r>
              <a:rPr lang="en-US" b="0" dirty="0" err="1"/>
              <a:t>cercind.gov.in</a:t>
            </a:r>
            <a:r>
              <a:rPr lang="en-US" b="0" dirty="0"/>
              <a:t>/2010/ORDER/February2010/</a:t>
            </a:r>
            <a:r>
              <a:rPr lang="en-US" b="0" dirty="0" err="1"/>
              <a:t>IEGC_Review_Proposal.pdf</a:t>
            </a:r>
            <a:endParaRPr lang="en-US" b="0" dirty="0"/>
          </a:p>
          <a:p>
            <a:r>
              <a:rPr lang="en-US" b="0" dirty="0"/>
              <a:t>- </a:t>
            </a:r>
            <a:r>
              <a:rPr lang="en-US" b="1" dirty="0"/>
              <a:t>Thomas Reuters- India electricity regulation: </a:t>
            </a:r>
            <a:r>
              <a:rPr lang="en-US" b="0" dirty="0"/>
              <a:t>https://</a:t>
            </a:r>
            <a:r>
              <a:rPr lang="en-US" b="0" dirty="0" err="1"/>
              <a:t>uk.practicallaw.thomsonreuters.com</a:t>
            </a:r>
            <a:r>
              <a:rPr lang="en-US" b="0" dirty="0"/>
              <a:t>/w-012-2860?transitionType=</a:t>
            </a:r>
            <a:r>
              <a:rPr lang="en-US" b="0" dirty="0" err="1"/>
              <a:t>Default&amp;contextData</a:t>
            </a:r>
            <a:r>
              <a:rPr lang="en-US" b="0" dirty="0"/>
              <a:t>=(</a:t>
            </a:r>
            <a:r>
              <a:rPr lang="en-US" b="0" dirty="0" err="1"/>
              <a:t>sc.Default</a:t>
            </a:r>
            <a:r>
              <a:rPr lang="en-US" b="0" dirty="0"/>
              <a:t>)&amp;</a:t>
            </a:r>
            <a:r>
              <a:rPr lang="en-US" b="0" dirty="0" err="1"/>
              <a:t>firstPage</a:t>
            </a:r>
            <a:r>
              <a:rPr lang="en-US" b="0" dirty="0"/>
              <a:t>=true</a:t>
            </a:r>
          </a:p>
          <a:p>
            <a:r>
              <a:rPr lang="en-US" dirty="0"/>
              <a:t>- Power Grid’s divided the national grid into 5 regional zones for planning and operational purposes. Unique case as India is so big.</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 Grid code: </a:t>
            </a:r>
            <a:r>
              <a:rPr lang="en-GB" sz="1200" b="0" dirty="0"/>
              <a:t>revised versions </a:t>
            </a:r>
            <a:r>
              <a:rPr lang="en-GB" sz="1200" dirty="0"/>
              <a:t>were released in 2012, 2014, 2025 and 2016. Then in 2022 a ‘draft’ version of new guidelines were released.</a:t>
            </a:r>
            <a:endParaRPr lang="en-US" dirty="0"/>
          </a:p>
          <a:p>
            <a:r>
              <a:rPr lang="en-US" dirty="0"/>
              <a:t>- Image: https://</a:t>
            </a:r>
            <a:r>
              <a:rPr lang="en-US" dirty="0" err="1"/>
              <a:t>www.eia.gov</a:t>
            </a:r>
            <a:r>
              <a:rPr lang="en-US" dirty="0"/>
              <a:t>/outlooks/</a:t>
            </a:r>
            <a:r>
              <a:rPr lang="en-US" dirty="0" err="1"/>
              <a:t>ieo</a:t>
            </a:r>
            <a:r>
              <a:rPr lang="en-US" dirty="0"/>
              <a:t>/pdf/IEO2020_IIF_India.pdf</a:t>
            </a:r>
          </a:p>
          <a:p>
            <a:r>
              <a:rPr lang="en-US" b="1" dirty="0"/>
              <a:t>- </a:t>
            </a:r>
            <a:r>
              <a:rPr lang="en-US" b="1" dirty="0" err="1"/>
              <a:t>Youtube</a:t>
            </a:r>
            <a:r>
              <a:rPr lang="en-US" b="1" dirty="0"/>
              <a:t> video: </a:t>
            </a:r>
            <a:r>
              <a:rPr lang="en-US" dirty="0"/>
              <a:t>https://</a:t>
            </a:r>
            <a:r>
              <a:rPr lang="en-US" dirty="0" err="1"/>
              <a:t>www.youtube.com</a:t>
            </a:r>
            <a:r>
              <a:rPr lang="en-US" dirty="0"/>
              <a:t>/</a:t>
            </a:r>
            <a:r>
              <a:rPr lang="en-US" dirty="0" err="1"/>
              <a:t>watch?v</a:t>
            </a:r>
            <a:r>
              <a:rPr lang="en-US" dirty="0"/>
              <a:t>=iVgVd9roeJs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 https://</a:t>
            </a:r>
            <a:r>
              <a:rPr lang="en-US" dirty="0" err="1"/>
              <a:t>blog.forumias.com</a:t>
            </a:r>
            <a:r>
              <a:rPr lang="en-US" dirty="0"/>
              <a:t>/electricity-rules-2020/ </a:t>
            </a:r>
          </a:p>
          <a:p>
            <a:endParaRPr lang="en-US" dirty="0"/>
          </a:p>
          <a:p>
            <a:endParaRPr lang="en-US" dirty="0"/>
          </a:p>
        </p:txBody>
      </p:sp>
      <p:sp>
        <p:nvSpPr>
          <p:cNvPr id="4" name="Slide Number Placeholder 3"/>
          <p:cNvSpPr>
            <a:spLocks noGrp="1"/>
          </p:cNvSpPr>
          <p:nvPr>
            <p:ph type="sldNum" sz="quarter" idx="5"/>
          </p:nvPr>
        </p:nvSpPr>
        <p:spPr/>
        <p:txBody>
          <a:bodyPr/>
          <a:lstStyle/>
          <a:p>
            <a:fld id="{66DB1EC6-F41B-49B2-82E1-18DE3B3A3675}" type="slidenum">
              <a:rPr lang="en-GB" smtClean="0"/>
              <a:t>4</a:t>
            </a:fld>
            <a:endParaRPr lang="en-GB"/>
          </a:p>
        </p:txBody>
      </p:sp>
    </p:spTree>
    <p:extLst>
      <p:ext uri="{BB962C8B-B14F-4D97-AF65-F5344CB8AC3E}">
        <p14:creationId xmlns:p14="http://schemas.microsoft.com/office/powerpoint/2010/main" val="340328194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01600" marR="0" lvl="0" indent="0" algn="l" defTabSz="914400" rtl="0" eaLnBrk="1" fontAlgn="auto" latinLnBrk="0" hangingPunct="1">
              <a:lnSpc>
                <a:spcPct val="100000"/>
              </a:lnSpc>
              <a:spcBef>
                <a:spcPts val="0"/>
              </a:spcBef>
              <a:spcAft>
                <a:spcPts val="0"/>
              </a:spcAft>
              <a:buClrTx/>
              <a:buSzTx/>
              <a:buFontTx/>
              <a:buNone/>
              <a:tabLst/>
              <a:defRPr/>
            </a:pPr>
            <a:r>
              <a:rPr lang="en-GB" b="1" i="1" dirty="0">
                <a:solidFill>
                  <a:srgbClr val="000000"/>
                </a:solidFill>
                <a:effectLst/>
              </a:rPr>
              <a:t>Text-to-Speech</a:t>
            </a:r>
          </a:p>
          <a:p>
            <a:pPr marL="101600" marR="0" lvl="0" indent="0" algn="l" defTabSz="914400" rtl="0" eaLnBrk="1" fontAlgn="auto" latinLnBrk="0" hangingPunct="1">
              <a:lnSpc>
                <a:spcPct val="100000"/>
              </a:lnSpc>
              <a:spcBef>
                <a:spcPts val="0"/>
              </a:spcBef>
              <a:spcAft>
                <a:spcPts val="0"/>
              </a:spcAft>
              <a:buClrTx/>
              <a:buSzTx/>
              <a:buFontTx/>
              <a:buNone/>
              <a:tabLst/>
              <a:defRPr/>
            </a:pPr>
            <a:endParaRPr lang="en-GB" b="0" i="0" dirty="0">
              <a:solidFill>
                <a:srgbClr val="000000"/>
              </a:solidFill>
              <a:effectLst/>
            </a:endParaRPr>
          </a:p>
          <a:p>
            <a:pPr marL="101600" marR="0" lvl="0" indent="0" algn="l" defTabSz="914400" rtl="0" eaLnBrk="1" fontAlgn="auto" latinLnBrk="0" hangingPunct="1">
              <a:lnSpc>
                <a:spcPct val="100000"/>
              </a:lnSpc>
              <a:spcBef>
                <a:spcPts val="0"/>
              </a:spcBef>
              <a:spcAft>
                <a:spcPts val="0"/>
              </a:spcAft>
              <a:buClrTx/>
              <a:buSzTx/>
              <a:buFontTx/>
              <a:buNone/>
              <a:tabLst/>
              <a:defRPr/>
            </a:pPr>
            <a:r>
              <a:rPr lang="en-GB" b="0" i="0" dirty="0">
                <a:solidFill>
                  <a:srgbClr val="000000"/>
                </a:solidFill>
                <a:effectLst/>
              </a:rPr>
              <a:t>- Development of the transmission grid has been a longstanding priority for India. The national electricity plan, or NEP, was created to outline how their electricity can develop. The </a:t>
            </a:r>
            <a:r>
              <a:rPr lang="en-US" dirty="0"/>
              <a:t>extensive plan that covers far more than transmission but is needed as India is one of the </a:t>
            </a:r>
            <a:r>
              <a:rPr lang="en-US" i="1" dirty="0"/>
              <a:t>fastest growing countries in terms of GDP and electricity consumption</a:t>
            </a:r>
            <a:r>
              <a:rPr lang="en-US" dirty="0"/>
              <a:t>. The government also stated, when the plan was first created, that it must be updated every five years, with the current plan from 2022 to 2027. One of the main focuses is on transmission requirements to support the integration of more renewables onto the grid, as well increased demand and </a:t>
            </a:r>
            <a:r>
              <a:rPr lang="en-GB" dirty="0"/>
              <a:t>system strengthening that may become </a:t>
            </a:r>
            <a:r>
              <a:rPr lang="en-GB" i="1" dirty="0"/>
              <a:t>necessary to achieve reliability</a:t>
            </a:r>
            <a:r>
              <a:rPr lang="en-GB" dirty="0"/>
              <a:t> as per the planning criteria under change load-generation scenario. Finally, there are the Green Energy Corridors. They were introduced in 2013 with the aim of coordinating planning between renewable projects and expansion of the national grid. The project was initiated at two levels; </a:t>
            </a:r>
            <a:r>
              <a:rPr lang="en-GB" sz="1200" b="0" i="0" dirty="0">
                <a:solidFill>
                  <a:schemeClr val="tx1"/>
                </a:solidFill>
                <a:effectLst/>
              </a:rPr>
              <a:t>at the </a:t>
            </a:r>
            <a:r>
              <a:rPr lang="en-GB" sz="1200" b="0" i="1" dirty="0">
                <a:solidFill>
                  <a:schemeClr val="tx1"/>
                </a:solidFill>
                <a:effectLst/>
              </a:rPr>
              <a:t>inter-state</a:t>
            </a:r>
            <a:r>
              <a:rPr lang="en-GB" sz="1200" b="0" i="0" dirty="0">
                <a:solidFill>
                  <a:schemeClr val="tx1"/>
                </a:solidFill>
                <a:effectLst/>
              </a:rPr>
              <a:t> level, which will be developed by respective state governments; and secondly the </a:t>
            </a:r>
            <a:r>
              <a:rPr lang="en-GB" sz="1200" b="0" i="1" dirty="0">
                <a:solidFill>
                  <a:schemeClr val="tx1"/>
                </a:solidFill>
                <a:effectLst/>
              </a:rPr>
              <a:t>intra-state</a:t>
            </a:r>
            <a:r>
              <a:rPr lang="en-GB" sz="1200" b="0" i="0" dirty="0">
                <a:solidFill>
                  <a:schemeClr val="tx1"/>
                </a:solidFill>
                <a:effectLst/>
              </a:rPr>
              <a:t>, which will be developed by PGCIL.</a:t>
            </a:r>
            <a:endParaRPr lang="en-GB" b="0" i="0" dirty="0">
              <a:solidFill>
                <a:srgbClr val="000000"/>
              </a:solidFill>
              <a:effectLst/>
            </a:endParaRPr>
          </a:p>
          <a:p>
            <a:pPr marL="101600" marR="0" lvl="0" indent="0" algn="l" defTabSz="914400" rtl="0" eaLnBrk="1" fontAlgn="auto" latinLnBrk="0" hangingPunct="1">
              <a:lnSpc>
                <a:spcPct val="100000"/>
              </a:lnSpc>
              <a:spcBef>
                <a:spcPts val="0"/>
              </a:spcBef>
              <a:spcAft>
                <a:spcPts val="0"/>
              </a:spcAft>
              <a:buClrTx/>
              <a:buSzTx/>
              <a:buFontTx/>
              <a:buNone/>
              <a:tabLst/>
              <a:defRPr/>
            </a:pPr>
            <a:endParaRPr lang="en-GB" b="1" i="1" dirty="0">
              <a:solidFill>
                <a:srgbClr val="000000"/>
              </a:solidFill>
              <a:effectLst/>
            </a:endParaRPr>
          </a:p>
          <a:p>
            <a:pPr marL="101600" marR="0" lvl="0" indent="0" algn="l" defTabSz="914400" rtl="0" eaLnBrk="1" fontAlgn="auto" latinLnBrk="0" hangingPunct="1">
              <a:lnSpc>
                <a:spcPct val="100000"/>
              </a:lnSpc>
              <a:spcBef>
                <a:spcPts val="0"/>
              </a:spcBef>
              <a:spcAft>
                <a:spcPts val="0"/>
              </a:spcAft>
              <a:buClrTx/>
              <a:buSzTx/>
              <a:buFontTx/>
              <a:buNone/>
              <a:tabLst/>
              <a:defRPr/>
            </a:pPr>
            <a:r>
              <a:rPr lang="en-GB" b="1" i="1" dirty="0">
                <a:solidFill>
                  <a:srgbClr val="000000"/>
                </a:solidFill>
                <a:effectLst/>
              </a:rPr>
              <a:t>-----------------------------------------------------------------</a:t>
            </a:r>
          </a:p>
          <a:p>
            <a:pPr marL="101600" marR="0" lvl="0" indent="0" algn="l" defTabSz="914400" rtl="0" eaLnBrk="1" fontAlgn="auto" latinLnBrk="0" hangingPunct="1">
              <a:lnSpc>
                <a:spcPct val="100000"/>
              </a:lnSpc>
              <a:spcBef>
                <a:spcPts val="0"/>
              </a:spcBef>
              <a:spcAft>
                <a:spcPts val="0"/>
              </a:spcAft>
              <a:buClrTx/>
              <a:buSzTx/>
              <a:buFontTx/>
              <a:buNone/>
              <a:tabLst/>
              <a:defRPr/>
            </a:pPr>
            <a:endParaRPr lang="en-GB" b="1" i="1" dirty="0">
              <a:solidFill>
                <a:srgbClr val="000000"/>
              </a:solidFill>
              <a:effectLst/>
            </a:endParaRPr>
          </a:p>
          <a:p>
            <a:pPr marL="101600" marR="0" lvl="0" indent="0" algn="l" defTabSz="914400" rtl="0" eaLnBrk="1" fontAlgn="auto" latinLnBrk="0" hangingPunct="1">
              <a:lnSpc>
                <a:spcPct val="100000"/>
              </a:lnSpc>
              <a:spcBef>
                <a:spcPts val="0"/>
              </a:spcBef>
              <a:spcAft>
                <a:spcPts val="0"/>
              </a:spcAft>
              <a:buClrTx/>
              <a:buSzTx/>
              <a:buFontTx/>
              <a:buNone/>
              <a:tabLst/>
              <a:defRPr/>
            </a:pPr>
            <a:r>
              <a:rPr lang="en-GB" b="1" i="1" dirty="0">
                <a:solidFill>
                  <a:srgbClr val="000000"/>
                </a:solidFill>
                <a:effectLst/>
              </a:rPr>
              <a:t>Extra notes</a:t>
            </a:r>
            <a:endParaRPr lang="en-US" dirty="0"/>
          </a:p>
          <a:p>
            <a:pPr marL="171450" indent="-171450">
              <a:buFontTx/>
              <a:buChar char="-"/>
            </a:pPr>
            <a:endParaRPr lang="en-US" dirty="0"/>
          </a:p>
          <a:p>
            <a:pPr marL="171450" indent="-171450">
              <a:buFontTx/>
              <a:buChar char="-"/>
            </a:pPr>
            <a:r>
              <a:rPr lang="en-US" b="1" dirty="0"/>
              <a:t>NEP: </a:t>
            </a:r>
            <a:r>
              <a:rPr lang="en-US" dirty="0"/>
              <a:t>https://</a:t>
            </a:r>
            <a:r>
              <a:rPr lang="en-US" dirty="0" err="1"/>
              <a:t>powermin.gov.in</a:t>
            </a:r>
            <a:r>
              <a:rPr lang="en-US" dirty="0"/>
              <a:t>/</a:t>
            </a:r>
            <a:r>
              <a:rPr lang="en-US" dirty="0" err="1"/>
              <a:t>en</a:t>
            </a:r>
            <a:r>
              <a:rPr lang="en-US" dirty="0"/>
              <a:t>/content/national-electricity-plan-0</a:t>
            </a:r>
          </a:p>
          <a:p>
            <a:pPr marL="171450" indent="-171450">
              <a:buFontTx/>
              <a:buChar char="-"/>
            </a:pPr>
            <a:endParaRPr lang="en-US" dirty="0"/>
          </a:p>
          <a:p>
            <a:pPr marL="171450" indent="-171450">
              <a:buFontTx/>
              <a:buChar char="-"/>
            </a:pPr>
            <a:endParaRPr lang="en-US" dirty="0"/>
          </a:p>
          <a:p>
            <a:endParaRPr lang="en-US" dirty="0"/>
          </a:p>
        </p:txBody>
      </p:sp>
      <p:sp>
        <p:nvSpPr>
          <p:cNvPr id="4" name="Slide Number Placeholder 3"/>
          <p:cNvSpPr>
            <a:spLocks noGrp="1"/>
          </p:cNvSpPr>
          <p:nvPr>
            <p:ph type="sldNum" sz="quarter" idx="5"/>
          </p:nvPr>
        </p:nvSpPr>
        <p:spPr/>
        <p:txBody>
          <a:bodyPr/>
          <a:lstStyle/>
          <a:p>
            <a:fld id="{66DB1EC6-F41B-49B2-82E1-18DE3B3A3675}" type="slidenum">
              <a:rPr lang="en-GB" smtClean="0"/>
              <a:t>5</a:t>
            </a:fld>
            <a:endParaRPr lang="en-GB"/>
          </a:p>
        </p:txBody>
      </p:sp>
    </p:spTree>
    <p:extLst>
      <p:ext uri="{BB962C8B-B14F-4D97-AF65-F5344CB8AC3E}">
        <p14:creationId xmlns:p14="http://schemas.microsoft.com/office/powerpoint/2010/main" val="408422671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01600" marR="0" lvl="0" indent="0" algn="l" defTabSz="914400" rtl="0" eaLnBrk="1" fontAlgn="auto" latinLnBrk="0" hangingPunct="1">
              <a:lnSpc>
                <a:spcPct val="100000"/>
              </a:lnSpc>
              <a:spcBef>
                <a:spcPts val="0"/>
              </a:spcBef>
              <a:spcAft>
                <a:spcPts val="0"/>
              </a:spcAft>
              <a:buClrTx/>
              <a:buSzTx/>
              <a:buFontTx/>
              <a:buNone/>
              <a:tabLst/>
              <a:defRPr/>
            </a:pPr>
            <a:r>
              <a:rPr lang="en-GB" b="1" i="1" dirty="0">
                <a:solidFill>
                  <a:srgbClr val="000000"/>
                </a:solidFill>
                <a:effectLst/>
              </a:rPr>
              <a:t>Text-to-Speech</a:t>
            </a:r>
          </a:p>
          <a:p>
            <a:pPr marL="101600" marR="0" lvl="0" indent="0" algn="l" defTabSz="914400" rtl="0" eaLnBrk="1" fontAlgn="auto" latinLnBrk="0" hangingPunct="1">
              <a:lnSpc>
                <a:spcPct val="100000"/>
              </a:lnSpc>
              <a:spcBef>
                <a:spcPts val="0"/>
              </a:spcBef>
              <a:spcAft>
                <a:spcPts val="0"/>
              </a:spcAft>
              <a:buClrTx/>
              <a:buSzTx/>
              <a:buFontTx/>
              <a:buNone/>
              <a:tabLst/>
              <a:defRPr/>
            </a:pPr>
            <a:endParaRPr lang="en-GB" b="0" i="0" dirty="0">
              <a:solidFill>
                <a:srgbClr val="000000"/>
              </a:solidFill>
              <a:effectLst/>
            </a:endParaRPr>
          </a:p>
          <a:p>
            <a:pPr marL="101600" marR="0" lvl="0" indent="0" algn="l" defTabSz="914400" rtl="0" eaLnBrk="1" fontAlgn="auto" latinLnBrk="0" hangingPunct="1">
              <a:lnSpc>
                <a:spcPct val="100000"/>
              </a:lnSpc>
              <a:spcBef>
                <a:spcPts val="0"/>
              </a:spcBef>
              <a:spcAft>
                <a:spcPts val="0"/>
              </a:spcAft>
              <a:buClrTx/>
              <a:buSzTx/>
              <a:buFontTx/>
              <a:buNone/>
              <a:tabLst/>
              <a:defRPr/>
            </a:pPr>
            <a:r>
              <a:rPr lang="en-GB" b="0" i="0" dirty="0">
                <a:solidFill>
                  <a:srgbClr val="000000"/>
                </a:solidFill>
                <a:effectLst/>
              </a:rPr>
              <a:t>- As stated previously, green energy corridors are a big part of growing the India’s network infrastructure. To no surprise, there has been great success so far. The image on this slide maps out the transmission plan across India. With inter-state transmission in phase 1 and intra-state now in phase 2 of the project. From the beginning this project has been well funded and supported, with Germany committing one billion euros for development and technical support. Then in 2015 the Asian development bank, or ADB, awarded 500 billion dollars to the project. Whereby they released an annual review report on the progress of the project, </a:t>
            </a:r>
            <a:r>
              <a:rPr lang="en-GB" sz="1200" dirty="0">
                <a:solidFill>
                  <a:schemeClr val="tx1"/>
                </a:solidFill>
              </a:rPr>
              <a:t>citing recommendations such as combining investment in interstate grids with investment in local storage. The green energy corridor project is continuously growing, but one example development is how the ministry of new and renewable energy approved a intra-state project that will support 4000 megawatts of renewables through new transmission lines. </a:t>
            </a:r>
            <a:endParaRPr lang="en-GB" b="0" i="0" dirty="0">
              <a:solidFill>
                <a:srgbClr val="000000"/>
              </a:solidFill>
              <a:effectLst/>
            </a:endParaRPr>
          </a:p>
          <a:p>
            <a:pPr marL="101600" marR="0" lvl="0" indent="0" algn="l" defTabSz="914400" rtl="0" eaLnBrk="1" fontAlgn="auto" latinLnBrk="0" hangingPunct="1">
              <a:lnSpc>
                <a:spcPct val="100000"/>
              </a:lnSpc>
              <a:spcBef>
                <a:spcPts val="0"/>
              </a:spcBef>
              <a:spcAft>
                <a:spcPts val="0"/>
              </a:spcAft>
              <a:buClrTx/>
              <a:buSzTx/>
              <a:buFontTx/>
              <a:buNone/>
              <a:tabLst/>
              <a:defRPr/>
            </a:pPr>
            <a:endParaRPr lang="en-GB" b="1" i="1" dirty="0">
              <a:solidFill>
                <a:srgbClr val="000000"/>
              </a:solidFill>
              <a:effectLst/>
            </a:endParaRPr>
          </a:p>
          <a:p>
            <a:pPr marL="101600" marR="0" lvl="0" indent="0" algn="l" defTabSz="914400" rtl="0" eaLnBrk="1" fontAlgn="auto" latinLnBrk="0" hangingPunct="1">
              <a:lnSpc>
                <a:spcPct val="100000"/>
              </a:lnSpc>
              <a:spcBef>
                <a:spcPts val="0"/>
              </a:spcBef>
              <a:spcAft>
                <a:spcPts val="0"/>
              </a:spcAft>
              <a:buClrTx/>
              <a:buSzTx/>
              <a:buFontTx/>
              <a:buNone/>
              <a:tabLst/>
              <a:defRPr/>
            </a:pPr>
            <a:r>
              <a:rPr lang="en-GB" b="1" i="1" dirty="0">
                <a:solidFill>
                  <a:srgbClr val="000000"/>
                </a:solidFill>
                <a:effectLst/>
              </a:rPr>
              <a:t>-----------------------------------------------------------------</a:t>
            </a:r>
          </a:p>
          <a:p>
            <a:pPr marL="101600" marR="0" lvl="0" indent="0" algn="l" defTabSz="914400" rtl="0" eaLnBrk="1" fontAlgn="auto" latinLnBrk="0" hangingPunct="1">
              <a:lnSpc>
                <a:spcPct val="100000"/>
              </a:lnSpc>
              <a:spcBef>
                <a:spcPts val="0"/>
              </a:spcBef>
              <a:spcAft>
                <a:spcPts val="0"/>
              </a:spcAft>
              <a:buClrTx/>
              <a:buSzTx/>
              <a:buFontTx/>
              <a:buNone/>
              <a:tabLst/>
              <a:defRPr/>
            </a:pPr>
            <a:endParaRPr lang="en-GB" b="1" i="1" dirty="0">
              <a:solidFill>
                <a:srgbClr val="000000"/>
              </a:solidFill>
              <a:effectLst/>
            </a:endParaRPr>
          </a:p>
          <a:p>
            <a:pPr marL="101600" marR="0" lvl="0" indent="0" algn="l" defTabSz="914400" rtl="0" eaLnBrk="1" fontAlgn="auto" latinLnBrk="0" hangingPunct="1">
              <a:lnSpc>
                <a:spcPct val="100000"/>
              </a:lnSpc>
              <a:spcBef>
                <a:spcPts val="0"/>
              </a:spcBef>
              <a:spcAft>
                <a:spcPts val="0"/>
              </a:spcAft>
              <a:buClrTx/>
              <a:buSzTx/>
              <a:buFontTx/>
              <a:buNone/>
              <a:tabLst/>
              <a:defRPr/>
            </a:pPr>
            <a:r>
              <a:rPr lang="en-GB" b="1" i="1" dirty="0">
                <a:solidFill>
                  <a:srgbClr val="000000"/>
                </a:solidFill>
                <a:effectLst/>
              </a:rPr>
              <a:t>Extra notes</a:t>
            </a:r>
            <a:endParaRPr lang="en-US" b="1" dirty="0"/>
          </a:p>
          <a:p>
            <a:endParaRPr lang="en-US" b="1" dirty="0"/>
          </a:p>
          <a:p>
            <a:r>
              <a:rPr lang="en-US" b="1" dirty="0"/>
              <a:t>- </a:t>
            </a:r>
            <a:r>
              <a:rPr lang="en-US" b="1" dirty="0" err="1"/>
              <a:t>Germi</a:t>
            </a:r>
            <a:r>
              <a:rPr lang="en-US" b="1" dirty="0"/>
              <a:t> Blog- Green Energy Corridors Project: </a:t>
            </a:r>
            <a:r>
              <a:rPr lang="en-US" dirty="0"/>
              <a:t>https://</a:t>
            </a:r>
            <a:r>
              <a:rPr lang="en-US" dirty="0" err="1"/>
              <a:t>germipower.wordpress.com</a:t>
            </a:r>
            <a:r>
              <a:rPr lang="en-US" dirty="0"/>
              <a:t>/2016/09/30/</a:t>
            </a:r>
            <a:r>
              <a:rPr lang="en-US" dirty="0" err="1"/>
              <a:t>factwindow</a:t>
            </a:r>
            <a:r>
              <a:rPr lang="en-US" dirty="0"/>
              <a:t>-what-is-the-green-energy-corridor-project/</a:t>
            </a:r>
          </a:p>
          <a:p>
            <a:r>
              <a:rPr lang="en-US" b="1" dirty="0"/>
              <a:t>- Ministry of Power India- Green Energy Corridors: </a:t>
            </a:r>
            <a:r>
              <a:rPr lang="en-US" dirty="0"/>
              <a:t>https://</a:t>
            </a:r>
            <a:r>
              <a:rPr lang="en-US" dirty="0" err="1"/>
              <a:t>powermin.gov.in</a:t>
            </a:r>
            <a:r>
              <a:rPr lang="en-US" dirty="0"/>
              <a:t>/</a:t>
            </a:r>
            <a:r>
              <a:rPr lang="en-US" dirty="0" err="1"/>
              <a:t>en</a:t>
            </a:r>
            <a:r>
              <a:rPr lang="en-US" dirty="0"/>
              <a:t>/content/green-energy-corridor</a:t>
            </a:r>
          </a:p>
          <a:p>
            <a:r>
              <a:rPr lang="en-US" b="1" dirty="0"/>
              <a:t>- August 23 Project</a:t>
            </a:r>
            <a:r>
              <a:rPr lang="en-US" dirty="0"/>
              <a:t>: https://</a:t>
            </a:r>
            <a:r>
              <a:rPr lang="en-US" dirty="0" err="1"/>
              <a:t>solarquarter.com</a:t>
            </a:r>
            <a:r>
              <a:rPr lang="en-US" dirty="0"/>
              <a:t>/2023/08/02/tamil-nadu-advances-renewable-energy-ambitions-with-green-energy-corridor-phase-ii-approves-4000-mw-renewable-energy-evacuation/</a:t>
            </a:r>
          </a:p>
          <a:p>
            <a:r>
              <a:rPr lang="en-US" b="1" dirty="0"/>
              <a:t>- ADB- Extended Annual Review 2022: </a:t>
            </a:r>
            <a:r>
              <a:rPr lang="en-US" dirty="0"/>
              <a:t>https://</a:t>
            </a:r>
            <a:r>
              <a:rPr lang="en-US" dirty="0" err="1"/>
              <a:t>www.adb.org</a:t>
            </a:r>
            <a:r>
              <a:rPr lang="en-US" dirty="0"/>
              <a:t>/sites/default/files/project-documents/44426/44426-018-xarr-en.pdf</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    Quote: “</a:t>
            </a:r>
            <a:r>
              <a:rPr lang="en-GB" dirty="0"/>
              <a:t>In December 2015, the Board of Directors of the Asian Development Bank (ADB) approved a loan of $500 million from its ordinary capital resources for the Green Energy Corridor and Grid Strengthening Project to Power Grid Corporation of India Limited (POWERGRID). The appraised project cost was $2,581 million. The Project was also financed by a $500 million loan extended by ADB’s South Asia Department and guaranteed by the Government of India.</a:t>
            </a:r>
            <a:r>
              <a:rPr lang="en-US" dirty="0"/>
              <a:t>”</a:t>
            </a:r>
          </a:p>
          <a:p>
            <a:endParaRPr lang="en-US" dirty="0"/>
          </a:p>
          <a:p>
            <a:r>
              <a:rPr lang="en-US" dirty="0"/>
              <a:t>- </a:t>
            </a:r>
            <a:r>
              <a:rPr lang="en-US" b="1" dirty="0"/>
              <a:t>(another example) Saudi Arabia sign deal with the US on intercontinental green energy corridors: </a:t>
            </a:r>
            <a:r>
              <a:rPr lang="en-US" dirty="0"/>
              <a:t>https://</a:t>
            </a:r>
            <a:r>
              <a:rPr lang="en-US" dirty="0" err="1"/>
              <a:t>english.alarabiya.net</a:t>
            </a:r>
            <a:r>
              <a:rPr lang="en-US" dirty="0"/>
              <a:t>/News/</a:t>
            </a:r>
            <a:r>
              <a:rPr lang="en-US" dirty="0" err="1"/>
              <a:t>saudi-arabia</a:t>
            </a:r>
            <a:r>
              <a:rPr lang="en-US" dirty="0"/>
              <a:t>/2023/09/09/Saudi-Arabia-the-US-sign-MoU-to-establish-green-shipping-corridors</a:t>
            </a:r>
          </a:p>
          <a:p>
            <a:endParaRPr lang="en-US" dirty="0"/>
          </a:p>
          <a:p>
            <a:endParaRPr lang="en-US" dirty="0"/>
          </a:p>
        </p:txBody>
      </p:sp>
      <p:sp>
        <p:nvSpPr>
          <p:cNvPr id="4" name="Slide Number Placeholder 3"/>
          <p:cNvSpPr>
            <a:spLocks noGrp="1"/>
          </p:cNvSpPr>
          <p:nvPr>
            <p:ph type="sldNum" sz="quarter" idx="5"/>
          </p:nvPr>
        </p:nvSpPr>
        <p:spPr/>
        <p:txBody>
          <a:bodyPr/>
          <a:lstStyle/>
          <a:p>
            <a:fld id="{66DB1EC6-F41B-49B2-82E1-18DE3B3A3675}" type="slidenum">
              <a:rPr lang="en-GB" smtClean="0"/>
              <a:t>6</a:t>
            </a:fld>
            <a:endParaRPr lang="en-GB"/>
          </a:p>
        </p:txBody>
      </p:sp>
    </p:spTree>
    <p:extLst>
      <p:ext uri="{BB962C8B-B14F-4D97-AF65-F5344CB8AC3E}">
        <p14:creationId xmlns:p14="http://schemas.microsoft.com/office/powerpoint/2010/main" val="216769658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01600" marR="0" lvl="0" indent="0" algn="l" defTabSz="914400" rtl="0" eaLnBrk="1" fontAlgn="auto" latinLnBrk="0" hangingPunct="1">
              <a:lnSpc>
                <a:spcPct val="100000"/>
              </a:lnSpc>
              <a:spcBef>
                <a:spcPts val="0"/>
              </a:spcBef>
              <a:spcAft>
                <a:spcPts val="0"/>
              </a:spcAft>
              <a:buClrTx/>
              <a:buSzTx/>
              <a:buFontTx/>
              <a:buNone/>
              <a:tabLst/>
              <a:defRPr/>
            </a:pPr>
            <a:r>
              <a:rPr lang="en-GB" b="1" i="1" dirty="0">
                <a:solidFill>
                  <a:srgbClr val="000000"/>
                </a:solidFill>
                <a:effectLst/>
              </a:rPr>
              <a:t>Text-to-Speech</a:t>
            </a:r>
          </a:p>
          <a:p>
            <a:pPr marL="101600" marR="0" lvl="0" indent="0" algn="l" defTabSz="914400" rtl="0" eaLnBrk="1" fontAlgn="auto" latinLnBrk="0" hangingPunct="1">
              <a:lnSpc>
                <a:spcPct val="100000"/>
              </a:lnSpc>
              <a:spcBef>
                <a:spcPts val="0"/>
              </a:spcBef>
              <a:spcAft>
                <a:spcPts val="0"/>
              </a:spcAft>
              <a:buClrTx/>
              <a:buSzTx/>
              <a:buFontTx/>
              <a:buNone/>
              <a:tabLst/>
              <a:defRPr/>
            </a:pPr>
            <a:endParaRPr lang="en-GB" b="0" i="0" dirty="0">
              <a:solidFill>
                <a:srgbClr val="000000"/>
              </a:solidFill>
              <a:effectLst/>
            </a:endParaRPr>
          </a:p>
          <a:p>
            <a:pPr marL="101600" marR="0" lvl="0" indent="0" algn="l" defTabSz="914400" rtl="0" eaLnBrk="1" fontAlgn="auto" latinLnBrk="0" hangingPunct="1">
              <a:lnSpc>
                <a:spcPct val="100000"/>
              </a:lnSpc>
              <a:spcBef>
                <a:spcPts val="0"/>
              </a:spcBef>
              <a:spcAft>
                <a:spcPts val="0"/>
              </a:spcAft>
              <a:buClrTx/>
              <a:buSzTx/>
              <a:buFontTx/>
              <a:buNone/>
              <a:tabLst/>
              <a:defRPr/>
            </a:pPr>
            <a:r>
              <a:rPr lang="en-GB" b="0" i="0" dirty="0">
                <a:solidFill>
                  <a:srgbClr val="000000"/>
                </a:solidFill>
                <a:effectLst/>
              </a:rPr>
              <a:t>- The National Grid Smart Mission, or NSGM, </a:t>
            </a:r>
            <a:r>
              <a:rPr lang="en-US" dirty="0"/>
              <a:t>was established in 2016 and is a big part of the future in India. It is an institutional mechanism for planning and </a:t>
            </a:r>
            <a:r>
              <a:rPr lang="en-GB" b="0" i="0" dirty="0">
                <a:solidFill>
                  <a:srgbClr val="212529"/>
                </a:solidFill>
                <a:effectLst/>
                <a:latin typeface="Work Sans" panose="020F0502020204030204" pitchFamily="34" charset="0"/>
              </a:rPr>
              <a:t>was established in the Indian Power sector to plan and monitor the implementation of policies and programmes related to Smart Grid activities in India. Although the NSGM has one clear focus on transmission network, the aim is about providing twenty-four seven electricity supply to homes across India. Moreover, rural electrification is a key component of growth for India. There are currently multiple schemes set up to support rural electrification, with the links below the slide. </a:t>
            </a:r>
            <a:endParaRPr lang="en-GB" b="0" i="0" dirty="0">
              <a:solidFill>
                <a:srgbClr val="000000"/>
              </a:solidFill>
              <a:effectLst/>
            </a:endParaRPr>
          </a:p>
          <a:p>
            <a:pPr marL="101600" marR="0" lvl="0" indent="0" algn="l" defTabSz="914400" rtl="0" eaLnBrk="1" fontAlgn="auto" latinLnBrk="0" hangingPunct="1">
              <a:lnSpc>
                <a:spcPct val="100000"/>
              </a:lnSpc>
              <a:spcBef>
                <a:spcPts val="0"/>
              </a:spcBef>
              <a:spcAft>
                <a:spcPts val="0"/>
              </a:spcAft>
              <a:buClrTx/>
              <a:buSzTx/>
              <a:buFontTx/>
              <a:buNone/>
              <a:tabLst/>
              <a:defRPr/>
            </a:pPr>
            <a:endParaRPr lang="en-GB" b="1" i="1" dirty="0">
              <a:solidFill>
                <a:srgbClr val="000000"/>
              </a:solidFill>
              <a:effectLst/>
            </a:endParaRPr>
          </a:p>
          <a:p>
            <a:pPr marL="101600" marR="0" lvl="0" indent="0" algn="l" defTabSz="914400" rtl="0" eaLnBrk="1" fontAlgn="auto" latinLnBrk="0" hangingPunct="1">
              <a:lnSpc>
                <a:spcPct val="100000"/>
              </a:lnSpc>
              <a:spcBef>
                <a:spcPts val="0"/>
              </a:spcBef>
              <a:spcAft>
                <a:spcPts val="0"/>
              </a:spcAft>
              <a:buClrTx/>
              <a:buSzTx/>
              <a:buFontTx/>
              <a:buNone/>
              <a:tabLst/>
              <a:defRPr/>
            </a:pPr>
            <a:r>
              <a:rPr lang="en-GB" b="1" i="1" dirty="0">
                <a:solidFill>
                  <a:srgbClr val="000000"/>
                </a:solidFill>
                <a:effectLst/>
              </a:rPr>
              <a:t>-----------------------------------------------------------------</a:t>
            </a:r>
          </a:p>
          <a:p>
            <a:pPr marL="101600" marR="0" lvl="0" indent="0" algn="l" defTabSz="914400" rtl="0" eaLnBrk="1" fontAlgn="auto" latinLnBrk="0" hangingPunct="1">
              <a:lnSpc>
                <a:spcPct val="100000"/>
              </a:lnSpc>
              <a:spcBef>
                <a:spcPts val="0"/>
              </a:spcBef>
              <a:spcAft>
                <a:spcPts val="0"/>
              </a:spcAft>
              <a:buClrTx/>
              <a:buSzTx/>
              <a:buFontTx/>
              <a:buNone/>
              <a:tabLst/>
              <a:defRPr/>
            </a:pPr>
            <a:endParaRPr lang="en-GB" b="1" i="1" dirty="0">
              <a:solidFill>
                <a:srgbClr val="000000"/>
              </a:solidFill>
              <a:effectLst/>
            </a:endParaRPr>
          </a:p>
          <a:p>
            <a:pPr marL="101600" marR="0" lvl="0" indent="0" algn="l" defTabSz="914400" rtl="0" eaLnBrk="1" fontAlgn="auto" latinLnBrk="0" hangingPunct="1">
              <a:lnSpc>
                <a:spcPct val="100000"/>
              </a:lnSpc>
              <a:spcBef>
                <a:spcPts val="0"/>
              </a:spcBef>
              <a:spcAft>
                <a:spcPts val="0"/>
              </a:spcAft>
              <a:buClrTx/>
              <a:buSzTx/>
              <a:buFontTx/>
              <a:buNone/>
              <a:tabLst/>
              <a:defRPr/>
            </a:pPr>
            <a:r>
              <a:rPr lang="en-GB" b="1" i="1" dirty="0">
                <a:solidFill>
                  <a:srgbClr val="000000"/>
                </a:solidFill>
                <a:effectLst/>
              </a:rPr>
              <a:t>Extra notes</a:t>
            </a:r>
            <a:endParaRPr lang="en-US" dirty="0"/>
          </a:p>
          <a:p>
            <a:pPr marL="171450" indent="-171450">
              <a:buFontTx/>
              <a:buChar char="-"/>
            </a:pPr>
            <a:endParaRPr lang="en-US" dirty="0"/>
          </a:p>
          <a:p>
            <a:pPr marL="171450" indent="-171450">
              <a:buFontTx/>
              <a:buChar char="-"/>
            </a:pPr>
            <a:r>
              <a:rPr lang="en-US" b="1" dirty="0"/>
              <a:t>NSGM</a:t>
            </a:r>
            <a:r>
              <a:rPr lang="en-US" dirty="0"/>
              <a:t>: https://</a:t>
            </a:r>
            <a:r>
              <a:rPr lang="en-US" dirty="0" err="1"/>
              <a:t>www.nsgm.gov.in</a:t>
            </a:r>
            <a:r>
              <a:rPr lang="en-US" dirty="0"/>
              <a:t>/ </a:t>
            </a:r>
          </a:p>
          <a:p>
            <a:pPr marL="171450" indent="-171450">
              <a:buFontTx/>
              <a:buChar char="-"/>
            </a:pPr>
            <a:endParaRPr lang="en-US" dirty="0"/>
          </a:p>
          <a:p>
            <a:pPr marL="171450" indent="-171450">
              <a:buFontTx/>
              <a:buChar char="-"/>
            </a:pPr>
            <a:r>
              <a:rPr lang="en-US" u="sng" dirty="0"/>
              <a:t>Rural Electrification schemes</a:t>
            </a:r>
          </a:p>
          <a:p>
            <a:pPr marL="171450" indent="-171450">
              <a:buFontTx/>
              <a:buChar char="-"/>
            </a:pPr>
            <a:r>
              <a:rPr lang="en-US" b="1" dirty="0"/>
              <a:t>DUGJY: </a:t>
            </a:r>
            <a:r>
              <a:rPr lang="en-US" dirty="0"/>
              <a:t>https://</a:t>
            </a:r>
            <a:r>
              <a:rPr lang="en-US" dirty="0" err="1"/>
              <a:t>www.ddugjy.gov.in</a:t>
            </a:r>
            <a:r>
              <a:rPr lang="en-US" dirty="0"/>
              <a:t>/</a:t>
            </a:r>
          </a:p>
          <a:p>
            <a:pPr marL="171450" indent="-171450">
              <a:buFontTx/>
              <a:buChar char="-"/>
            </a:pPr>
            <a:r>
              <a:rPr lang="en-GB" sz="1800" b="1" dirty="0">
                <a:effectLst/>
                <a:highlight>
                  <a:srgbClr val="00FFFF"/>
                </a:highlight>
                <a:latin typeface="Calibri" panose="020F0502020204030204" pitchFamily="34" charset="0"/>
                <a:ea typeface="Calibri" panose="020F0502020204030204" pitchFamily="34" charset="0"/>
                <a:cs typeface="Times New Roman" panose="02020603050405020304" pitchFamily="18" charset="0"/>
              </a:rPr>
              <a:t>Saubhagya:</a:t>
            </a:r>
            <a:r>
              <a:rPr lang="en-GB" dirty="0">
                <a:effectLst/>
              </a:rPr>
              <a:t> </a:t>
            </a:r>
            <a:r>
              <a:rPr lang="en-US" dirty="0"/>
              <a:t>https://</a:t>
            </a:r>
            <a:r>
              <a:rPr lang="en-US" dirty="0" err="1"/>
              <a:t>www.india.gov.in</a:t>
            </a:r>
            <a:r>
              <a:rPr lang="en-US" dirty="0"/>
              <a:t>/spotlight/</a:t>
            </a:r>
            <a:r>
              <a:rPr lang="en-US" dirty="0" err="1"/>
              <a:t>deen</a:t>
            </a:r>
            <a:r>
              <a:rPr lang="en-US" dirty="0"/>
              <a:t>-</a:t>
            </a:r>
            <a:r>
              <a:rPr lang="en-US" dirty="0" err="1"/>
              <a:t>dayal</a:t>
            </a:r>
            <a:r>
              <a:rPr lang="en-US" dirty="0"/>
              <a:t>-</a:t>
            </a:r>
            <a:r>
              <a:rPr lang="en-US" dirty="0" err="1"/>
              <a:t>upadhyaya</a:t>
            </a:r>
            <a:r>
              <a:rPr lang="en-US" dirty="0"/>
              <a:t>-gram-</a:t>
            </a:r>
            <a:r>
              <a:rPr lang="en-US" dirty="0" err="1"/>
              <a:t>jyoti</a:t>
            </a:r>
            <a:r>
              <a:rPr lang="en-US" dirty="0"/>
              <a:t>-yojana</a:t>
            </a:r>
          </a:p>
          <a:p>
            <a:pPr marL="171450" indent="-171450">
              <a:buFontTx/>
              <a:buChar char="-"/>
            </a:pPr>
            <a:endParaRPr lang="en-US" dirty="0"/>
          </a:p>
          <a:p>
            <a:pPr marL="171450" indent="-171450">
              <a:buFontTx/>
              <a:buChar char="-"/>
            </a:pPr>
            <a:endParaRPr lang="en-US" dirty="0"/>
          </a:p>
        </p:txBody>
      </p:sp>
      <p:sp>
        <p:nvSpPr>
          <p:cNvPr id="4" name="Slide Number Placeholder 3"/>
          <p:cNvSpPr>
            <a:spLocks noGrp="1"/>
          </p:cNvSpPr>
          <p:nvPr>
            <p:ph type="sldNum" sz="quarter" idx="5"/>
          </p:nvPr>
        </p:nvSpPr>
        <p:spPr/>
        <p:txBody>
          <a:bodyPr/>
          <a:lstStyle/>
          <a:p>
            <a:fld id="{66DB1EC6-F41B-49B2-82E1-18DE3B3A3675}" type="slidenum">
              <a:rPr lang="en-GB" smtClean="0"/>
              <a:t>7</a:t>
            </a:fld>
            <a:endParaRPr lang="en-GB"/>
          </a:p>
        </p:txBody>
      </p:sp>
    </p:spTree>
    <p:extLst>
      <p:ext uri="{BB962C8B-B14F-4D97-AF65-F5344CB8AC3E}">
        <p14:creationId xmlns:p14="http://schemas.microsoft.com/office/powerpoint/2010/main" val="285654849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01600" marR="0" lvl="0" indent="0" algn="l" defTabSz="914400" rtl="0" eaLnBrk="1" fontAlgn="auto" latinLnBrk="0" hangingPunct="1">
              <a:lnSpc>
                <a:spcPct val="100000"/>
              </a:lnSpc>
              <a:spcBef>
                <a:spcPts val="0"/>
              </a:spcBef>
              <a:spcAft>
                <a:spcPts val="0"/>
              </a:spcAft>
              <a:buClrTx/>
              <a:buSzTx/>
              <a:buFontTx/>
              <a:buNone/>
              <a:tabLst/>
              <a:defRPr/>
            </a:pPr>
            <a:r>
              <a:rPr lang="en-GB" b="1" i="1" dirty="0">
                <a:solidFill>
                  <a:srgbClr val="000000"/>
                </a:solidFill>
                <a:effectLst/>
              </a:rPr>
              <a:t>Text-to-Speech</a:t>
            </a:r>
          </a:p>
          <a:p>
            <a:pPr marL="101600" marR="0" lvl="0" indent="0" algn="l" defTabSz="914400" rtl="0" eaLnBrk="1" fontAlgn="auto" latinLnBrk="0" hangingPunct="1">
              <a:lnSpc>
                <a:spcPct val="100000"/>
              </a:lnSpc>
              <a:spcBef>
                <a:spcPts val="0"/>
              </a:spcBef>
              <a:spcAft>
                <a:spcPts val="0"/>
              </a:spcAft>
              <a:buClrTx/>
              <a:buSzTx/>
              <a:buFontTx/>
              <a:buNone/>
              <a:tabLst/>
              <a:defRPr/>
            </a:pPr>
            <a:endParaRPr lang="en-GB" b="0" i="0" dirty="0">
              <a:solidFill>
                <a:srgbClr val="000000"/>
              </a:solidFill>
              <a:effectLst/>
            </a:endParaRPr>
          </a:p>
          <a:p>
            <a:pPr marL="101600" marR="0" lvl="0" indent="0" algn="l" defTabSz="914400" rtl="0" eaLnBrk="1" fontAlgn="auto" latinLnBrk="0" hangingPunct="1">
              <a:lnSpc>
                <a:spcPct val="100000"/>
              </a:lnSpc>
              <a:spcBef>
                <a:spcPts val="0"/>
              </a:spcBef>
              <a:spcAft>
                <a:spcPts val="0"/>
              </a:spcAft>
              <a:buClrTx/>
              <a:buSzTx/>
              <a:buFontTx/>
              <a:buNone/>
              <a:tabLst/>
              <a:defRPr/>
            </a:pPr>
            <a:r>
              <a:rPr lang="en-GB" b="0" i="0" dirty="0">
                <a:solidFill>
                  <a:srgbClr val="000000"/>
                </a:solidFill>
                <a:effectLst/>
              </a:rPr>
              <a:t>- Finance is at the heart of development in India. Firstly, the national electricity fund was created in 2012 and was </a:t>
            </a:r>
            <a:r>
              <a:rPr lang="en-US" b="0" i="0" dirty="0">
                <a:solidFill>
                  <a:srgbClr val="000000"/>
                </a:solidFill>
                <a:effectLst/>
              </a:rPr>
              <a:t>s</a:t>
            </a:r>
            <a:r>
              <a:rPr lang="en-US" i="0" dirty="0"/>
              <a:t>et up to ‘</a:t>
            </a:r>
            <a:r>
              <a:rPr lang="en-GB" i="0" dirty="0"/>
              <a:t>mitigate the funding gap and expedite the reform process particularly in Distribution sector’</a:t>
            </a:r>
            <a:r>
              <a:rPr lang="en-US" i="0" dirty="0"/>
              <a:t>, as it needed huge capital investment. </a:t>
            </a:r>
            <a:r>
              <a:rPr lang="en-GB" i="0" dirty="0"/>
              <a:t>Further stating that ‘the distribution sector is the most important link in the power sector value chain, which channelizes the revenue realization to provide overall stability to the sector’. This shows that distribution is also important to the growth of the grid in India, in particular incentivising investment through providing interest subsidies. As well as this, the ministry of power and power finance corporation, or PFC, who are a non-banking financial corporation who provide financial assistance to projects, signed a memorandum of understanding for dividend paying so shareholders can get some of the profit generated by PFC.</a:t>
            </a:r>
            <a:endParaRPr lang="en-GB" b="0" i="0" dirty="0">
              <a:solidFill>
                <a:srgbClr val="000000"/>
              </a:solidFill>
              <a:effectLst/>
            </a:endParaRPr>
          </a:p>
          <a:p>
            <a:pPr marL="101600" marR="0" lvl="0" indent="0" algn="l" defTabSz="914400" rtl="0" eaLnBrk="1" fontAlgn="auto" latinLnBrk="0" hangingPunct="1">
              <a:lnSpc>
                <a:spcPct val="100000"/>
              </a:lnSpc>
              <a:spcBef>
                <a:spcPts val="0"/>
              </a:spcBef>
              <a:spcAft>
                <a:spcPts val="0"/>
              </a:spcAft>
              <a:buClrTx/>
              <a:buSzTx/>
              <a:buFontTx/>
              <a:buNone/>
              <a:tabLst/>
              <a:defRPr/>
            </a:pPr>
            <a:endParaRPr lang="en-GB" b="1" i="1" dirty="0">
              <a:solidFill>
                <a:srgbClr val="000000"/>
              </a:solidFill>
              <a:effectLst/>
            </a:endParaRPr>
          </a:p>
          <a:p>
            <a:pPr marL="101600" marR="0" lvl="0" indent="0" algn="l" defTabSz="914400" rtl="0" eaLnBrk="1" fontAlgn="auto" latinLnBrk="0" hangingPunct="1">
              <a:lnSpc>
                <a:spcPct val="100000"/>
              </a:lnSpc>
              <a:spcBef>
                <a:spcPts val="0"/>
              </a:spcBef>
              <a:spcAft>
                <a:spcPts val="0"/>
              </a:spcAft>
              <a:buClrTx/>
              <a:buSzTx/>
              <a:buFontTx/>
              <a:buNone/>
              <a:tabLst/>
              <a:defRPr/>
            </a:pPr>
            <a:r>
              <a:rPr lang="en-GB" b="1" i="1" dirty="0">
                <a:solidFill>
                  <a:srgbClr val="000000"/>
                </a:solidFill>
                <a:effectLst/>
              </a:rPr>
              <a:t>-----------------------------------------------------------------</a:t>
            </a:r>
          </a:p>
          <a:p>
            <a:pPr marL="101600" marR="0" lvl="0" indent="0" algn="l" defTabSz="914400" rtl="0" eaLnBrk="1" fontAlgn="auto" latinLnBrk="0" hangingPunct="1">
              <a:lnSpc>
                <a:spcPct val="100000"/>
              </a:lnSpc>
              <a:spcBef>
                <a:spcPts val="0"/>
              </a:spcBef>
              <a:spcAft>
                <a:spcPts val="0"/>
              </a:spcAft>
              <a:buClrTx/>
              <a:buSzTx/>
              <a:buFontTx/>
              <a:buNone/>
              <a:tabLst/>
              <a:defRPr/>
            </a:pPr>
            <a:endParaRPr lang="en-GB" b="1" i="1" dirty="0">
              <a:solidFill>
                <a:srgbClr val="000000"/>
              </a:solidFill>
              <a:effectLst/>
            </a:endParaRPr>
          </a:p>
          <a:p>
            <a:pPr marL="101600" marR="0" lvl="0" indent="0" algn="l" defTabSz="914400" rtl="0" eaLnBrk="1" fontAlgn="auto" latinLnBrk="0" hangingPunct="1">
              <a:lnSpc>
                <a:spcPct val="100000"/>
              </a:lnSpc>
              <a:spcBef>
                <a:spcPts val="0"/>
              </a:spcBef>
              <a:spcAft>
                <a:spcPts val="0"/>
              </a:spcAft>
              <a:buClrTx/>
              <a:buSzTx/>
              <a:buFontTx/>
              <a:buNone/>
              <a:tabLst/>
              <a:defRPr/>
            </a:pPr>
            <a:r>
              <a:rPr lang="en-GB" b="1" i="1" dirty="0">
                <a:solidFill>
                  <a:srgbClr val="000000"/>
                </a:solidFill>
                <a:effectLst/>
              </a:rPr>
              <a:t>Extra notes</a:t>
            </a:r>
            <a:endParaRPr lang="en-US" b="1" dirty="0"/>
          </a:p>
          <a:p>
            <a:pPr marL="171450" indent="-171450">
              <a:buFontTx/>
              <a:buChar char="-"/>
            </a:pPr>
            <a:endParaRPr lang="en-US" b="1" dirty="0"/>
          </a:p>
          <a:p>
            <a:pPr marL="171450" indent="-171450">
              <a:buFontTx/>
              <a:buChar char="-"/>
            </a:pPr>
            <a:r>
              <a:rPr lang="en-US" b="1" dirty="0"/>
              <a:t>National Electricity Fund: </a:t>
            </a:r>
            <a:r>
              <a:rPr lang="en-US" dirty="0"/>
              <a:t>https://</a:t>
            </a:r>
            <a:r>
              <a:rPr lang="en-US" dirty="0" err="1"/>
              <a:t>powermin.gov.in</a:t>
            </a:r>
            <a:r>
              <a:rPr lang="en-US" dirty="0"/>
              <a:t>/</a:t>
            </a:r>
            <a:r>
              <a:rPr lang="en-US" dirty="0" err="1"/>
              <a:t>en</a:t>
            </a:r>
            <a:r>
              <a:rPr lang="en-US" dirty="0"/>
              <a:t>/content/national-electricity-fund</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US" b="1" dirty="0"/>
              <a:t>PFC: </a:t>
            </a:r>
            <a:r>
              <a:rPr lang="en-US" b="0" dirty="0"/>
              <a:t>Their aim is ‘</a:t>
            </a:r>
            <a:r>
              <a:rPr lang="en-GB" b="0" i="0" dirty="0">
                <a:solidFill>
                  <a:srgbClr val="333333"/>
                </a:solidFill>
                <a:effectLst/>
                <a:latin typeface="Poppins" panose="020B0604020202020204" pitchFamily="34" charset="0"/>
              </a:rPr>
              <a:t>To be the leading institutional partner for the power and allied infrastructure sectors in India and overseas across the value chain.</a:t>
            </a:r>
            <a:r>
              <a:rPr lang="en-US" b="0" i="0" dirty="0">
                <a:solidFill>
                  <a:srgbClr val="333333"/>
                </a:solidFill>
                <a:effectLst/>
                <a:latin typeface="Poppins" panose="020B0604020202020204" pitchFamily="34" charset="0"/>
              </a:rPr>
              <a:t>’ </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US" b="0" dirty="0"/>
              <a:t>There is also the </a:t>
            </a:r>
            <a:r>
              <a:rPr lang="en-GB" b="1" i="0" u="none" strike="noStrike" dirty="0">
                <a:solidFill>
                  <a:srgbClr val="000E2B"/>
                </a:solidFill>
                <a:effectLst/>
                <a:latin typeface="fontawesome"/>
              </a:rPr>
              <a:t>Integrated Power Development Scheme (IPDS)</a:t>
            </a:r>
            <a:r>
              <a:rPr lang="en-US" b="1" i="0" u="none" strike="noStrike" dirty="0">
                <a:solidFill>
                  <a:srgbClr val="000E2B"/>
                </a:solidFill>
                <a:effectLst/>
                <a:latin typeface="fontawesome"/>
              </a:rPr>
              <a:t> </a:t>
            </a:r>
            <a:r>
              <a:rPr lang="en-US" b="0" i="0" u="none" strike="noStrike" dirty="0">
                <a:solidFill>
                  <a:srgbClr val="000E2B"/>
                </a:solidFill>
                <a:effectLst/>
                <a:latin typeface="fontawesome"/>
              </a:rPr>
              <a:t>set up to support </a:t>
            </a:r>
            <a:r>
              <a:rPr lang="en-GB" b="0" i="0" u="none" strike="noStrike" dirty="0">
                <a:solidFill>
                  <a:srgbClr val="000000"/>
                </a:solidFill>
                <a:effectLst/>
                <a:latin typeface="Verdana" panose="020B0604030504040204" pitchFamily="34" charset="0"/>
              </a:rPr>
              <a:t>sub-transmission and distribution networks in the urban areas and metering of distribution transformers / feeders / consumers in the urban areas: https://</a:t>
            </a:r>
            <a:r>
              <a:rPr lang="en-GB" b="0" i="0" u="none" strike="noStrike" dirty="0" err="1">
                <a:solidFill>
                  <a:srgbClr val="000000"/>
                </a:solidFill>
                <a:effectLst/>
                <a:latin typeface="Verdana" panose="020B0604030504040204" pitchFamily="34" charset="0"/>
              </a:rPr>
              <a:t>www.ipds.gov.in</a:t>
            </a:r>
            <a:r>
              <a:rPr lang="en-GB" b="0" i="0" u="none" strike="noStrike" dirty="0">
                <a:solidFill>
                  <a:srgbClr val="000000"/>
                </a:solidFill>
                <a:effectLst/>
                <a:latin typeface="Verdana" panose="020B0604030504040204" pitchFamily="34" charset="0"/>
              </a:rPr>
              <a:t>/</a:t>
            </a:r>
            <a:r>
              <a:rPr lang="en-GB" b="0" i="0" u="none" strike="noStrike" dirty="0" err="1">
                <a:solidFill>
                  <a:srgbClr val="000000"/>
                </a:solidFill>
                <a:effectLst/>
                <a:latin typeface="Verdana" panose="020B0604030504040204" pitchFamily="34" charset="0"/>
              </a:rPr>
              <a:t>Form_IPDS_Res</a:t>
            </a:r>
            <a:r>
              <a:rPr lang="en-GB" b="0" i="0" u="none" strike="noStrike" dirty="0">
                <a:solidFill>
                  <a:srgbClr val="000000"/>
                </a:solidFill>
                <a:effectLst/>
                <a:latin typeface="Verdana" panose="020B0604030504040204" pitchFamily="34" charset="0"/>
              </a:rPr>
              <a:t>/</a:t>
            </a:r>
            <a:r>
              <a:rPr lang="en-GB" b="0" i="0" u="none" strike="noStrike" dirty="0" err="1">
                <a:solidFill>
                  <a:srgbClr val="000000"/>
                </a:solidFill>
                <a:effectLst/>
                <a:latin typeface="Verdana" panose="020B0604030504040204" pitchFamily="34" charset="0"/>
              </a:rPr>
              <a:t>About_IPDS.aspx</a:t>
            </a:r>
            <a:endParaRPr lang="en-GB" b="0" i="0" u="none" strike="noStrike" dirty="0">
              <a:solidFill>
                <a:srgbClr val="000000"/>
              </a:solidFill>
              <a:effectLst/>
              <a:latin typeface="Verdana" panose="020B0604030504040204" pitchFamily="34" charset="0"/>
            </a:endParaRPr>
          </a:p>
          <a:p>
            <a:pPr marL="171450" marR="0" lvl="0" indent="-171450" algn="l" defTabSz="914400" rtl="0" eaLnBrk="1" fontAlgn="auto" latinLnBrk="0" hangingPunct="1">
              <a:lnSpc>
                <a:spcPct val="100000"/>
              </a:lnSpc>
              <a:spcBef>
                <a:spcPts val="0"/>
              </a:spcBef>
              <a:spcAft>
                <a:spcPts val="0"/>
              </a:spcAft>
              <a:buClrTx/>
              <a:buSzTx/>
              <a:buFontTx/>
              <a:buChar char="-"/>
              <a:tabLst/>
              <a:defRPr/>
            </a:pPr>
            <a:endParaRPr lang="en-US" b="0" dirty="0"/>
          </a:p>
          <a:p>
            <a:pPr marL="171450" indent="-171450">
              <a:buFontTx/>
              <a:buChar char="-"/>
            </a:pPr>
            <a:endParaRPr lang="en-US" dirty="0"/>
          </a:p>
          <a:p>
            <a:pPr marL="171450" indent="-171450">
              <a:buFontTx/>
              <a:buChar char="-"/>
            </a:pPr>
            <a:endParaRPr lang="en-US" dirty="0"/>
          </a:p>
        </p:txBody>
      </p:sp>
      <p:sp>
        <p:nvSpPr>
          <p:cNvPr id="4" name="Slide Number Placeholder 3"/>
          <p:cNvSpPr>
            <a:spLocks noGrp="1"/>
          </p:cNvSpPr>
          <p:nvPr>
            <p:ph type="sldNum" sz="quarter" idx="5"/>
          </p:nvPr>
        </p:nvSpPr>
        <p:spPr/>
        <p:txBody>
          <a:bodyPr/>
          <a:lstStyle/>
          <a:p>
            <a:fld id="{66DB1EC6-F41B-49B2-82E1-18DE3B3A3675}" type="slidenum">
              <a:rPr lang="en-GB" smtClean="0"/>
              <a:t>8</a:t>
            </a:fld>
            <a:endParaRPr lang="en-GB"/>
          </a:p>
        </p:txBody>
      </p:sp>
    </p:spTree>
    <p:extLst>
      <p:ext uri="{BB962C8B-B14F-4D97-AF65-F5344CB8AC3E}">
        <p14:creationId xmlns:p14="http://schemas.microsoft.com/office/powerpoint/2010/main" val="279236286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01600" marR="0" lvl="0" indent="0" algn="l" defTabSz="914400" rtl="0" eaLnBrk="1" fontAlgn="auto" latinLnBrk="0" hangingPunct="1">
              <a:lnSpc>
                <a:spcPct val="100000"/>
              </a:lnSpc>
              <a:spcBef>
                <a:spcPts val="0"/>
              </a:spcBef>
              <a:spcAft>
                <a:spcPts val="0"/>
              </a:spcAft>
              <a:buClrTx/>
              <a:buSzTx/>
              <a:buFontTx/>
              <a:buNone/>
              <a:tabLst/>
              <a:defRPr/>
            </a:pPr>
            <a:r>
              <a:rPr lang="en-GB" b="1" i="1" dirty="0">
                <a:solidFill>
                  <a:srgbClr val="000000"/>
                </a:solidFill>
                <a:effectLst/>
              </a:rPr>
              <a:t>Text-to-Speech</a:t>
            </a:r>
          </a:p>
          <a:p>
            <a:pPr marL="101600" marR="0" lvl="0" indent="0" algn="l" defTabSz="914400" rtl="0" eaLnBrk="1" fontAlgn="auto" latinLnBrk="0" hangingPunct="1">
              <a:lnSpc>
                <a:spcPct val="100000"/>
              </a:lnSpc>
              <a:spcBef>
                <a:spcPts val="0"/>
              </a:spcBef>
              <a:spcAft>
                <a:spcPts val="0"/>
              </a:spcAft>
              <a:buClrTx/>
              <a:buSzTx/>
              <a:buFontTx/>
              <a:buNone/>
              <a:tabLst/>
              <a:defRPr/>
            </a:pPr>
            <a:endParaRPr lang="en-GB" b="0" i="0" dirty="0">
              <a:solidFill>
                <a:srgbClr val="000000"/>
              </a:solidFill>
              <a:effectLst/>
            </a:endParaRPr>
          </a:p>
          <a:p>
            <a:pPr marL="101600" marR="0" lvl="0" indent="0" algn="l" defTabSz="914400" rtl="0" eaLnBrk="1" fontAlgn="auto" latinLnBrk="0" hangingPunct="1">
              <a:lnSpc>
                <a:spcPct val="100000"/>
              </a:lnSpc>
              <a:spcBef>
                <a:spcPts val="0"/>
              </a:spcBef>
              <a:spcAft>
                <a:spcPts val="0"/>
              </a:spcAft>
              <a:buClrTx/>
              <a:buSzTx/>
              <a:buFontTx/>
              <a:buNone/>
              <a:tabLst/>
              <a:defRPr/>
            </a:pPr>
            <a:r>
              <a:rPr lang="en-GB" b="0" i="0" dirty="0">
                <a:solidFill>
                  <a:srgbClr val="000000"/>
                </a:solidFill>
                <a:effectLst/>
              </a:rPr>
              <a:t>- Interconnectors are an important part of network infrastructure for India, whereby there are currently twelve lines in place with neighbouring countries, as shown on the map. More developments and discussions are ongoing, such as another line to Bangladesh to promote intra-regional electricity trade, </a:t>
            </a:r>
            <a:r>
              <a:rPr lang="en-GB" b="0" i="0" dirty="0">
                <a:solidFill>
                  <a:srgbClr val="333333"/>
                </a:solidFill>
              </a:rPr>
              <a:t>which would include</a:t>
            </a:r>
            <a:r>
              <a:rPr lang="en-GB" b="0" i="0" dirty="0">
                <a:solidFill>
                  <a:srgbClr val="333333"/>
                </a:solidFill>
                <a:effectLst/>
              </a:rPr>
              <a:t> competitively-priced power generated from Hydro-electric power projects in India, Nepal and Bhutan</a:t>
            </a:r>
            <a:r>
              <a:rPr lang="en-US" b="0" i="0" dirty="0">
                <a:solidFill>
                  <a:srgbClr val="333333"/>
                </a:solidFill>
                <a:effectLst/>
              </a:rPr>
              <a:t>. Whilst in September 2023, a conference on </a:t>
            </a:r>
            <a:r>
              <a:rPr lang="en-GB" sz="1200" b="0" i="0" u="none" strike="noStrike" dirty="0">
                <a:solidFill>
                  <a:srgbClr val="FF0000"/>
                </a:solidFill>
                <a:effectLst/>
              </a:rPr>
              <a:t>Transnational grid interconnections for "One Sun, One World, One Grid" was held to discuss future interconnections ahead of the G20 Summit.</a:t>
            </a:r>
            <a:r>
              <a:rPr lang="en-GB" sz="1200" b="0" i="0" u="none" strike="noStrike" dirty="0">
                <a:solidFill>
                  <a:srgbClr val="000000"/>
                </a:solidFill>
                <a:effectLst/>
              </a:rPr>
              <a:t> </a:t>
            </a:r>
            <a:r>
              <a:rPr lang="en-GB" b="0" i="0" dirty="0">
                <a:solidFill>
                  <a:srgbClr val="000000"/>
                </a:solidFill>
                <a:effectLst/>
              </a:rPr>
              <a:t>Finally, also </a:t>
            </a:r>
            <a:r>
              <a:rPr lang="en-US" sz="1200" b="0" i="0" dirty="0">
                <a:solidFill>
                  <a:srgbClr val="333333"/>
                </a:solidFill>
              </a:rPr>
              <a:t>in September 2023, it was announced that ‘</a:t>
            </a:r>
            <a:r>
              <a:rPr lang="en-GB" sz="1200" b="0" i="0" u="none" strike="noStrike" dirty="0">
                <a:solidFill>
                  <a:srgbClr val="1F2937"/>
                </a:solidFill>
                <a:effectLst/>
              </a:rPr>
              <a:t>India is actively exploring the possibility of connecting its power grid with Saudi Arabia and the UAE through subsea cables on the west coast, as well as with Singapore on the east coast.’</a:t>
            </a:r>
            <a:endParaRPr lang="en-US" sz="1200" b="0" i="0" dirty="0">
              <a:solidFill>
                <a:srgbClr val="333333"/>
              </a:solidFill>
              <a:effectLst/>
            </a:endParaRPr>
          </a:p>
          <a:p>
            <a:pPr marL="101600" marR="0" lvl="0" indent="0" algn="l" defTabSz="914400" rtl="0" eaLnBrk="1" fontAlgn="auto" latinLnBrk="0" hangingPunct="1">
              <a:lnSpc>
                <a:spcPct val="100000"/>
              </a:lnSpc>
              <a:spcBef>
                <a:spcPts val="0"/>
              </a:spcBef>
              <a:spcAft>
                <a:spcPts val="0"/>
              </a:spcAft>
              <a:buClrTx/>
              <a:buSzTx/>
              <a:buFontTx/>
              <a:buNone/>
              <a:tabLst/>
              <a:defRPr/>
            </a:pPr>
            <a:endParaRPr lang="en-GB" b="0" i="0" dirty="0">
              <a:solidFill>
                <a:srgbClr val="000000"/>
              </a:solidFill>
              <a:effectLst/>
            </a:endParaRPr>
          </a:p>
          <a:p>
            <a:pPr marL="101600" marR="0" lvl="0" indent="0" algn="l" defTabSz="914400" rtl="0" eaLnBrk="1" fontAlgn="auto" latinLnBrk="0" hangingPunct="1">
              <a:lnSpc>
                <a:spcPct val="100000"/>
              </a:lnSpc>
              <a:spcBef>
                <a:spcPts val="0"/>
              </a:spcBef>
              <a:spcAft>
                <a:spcPts val="0"/>
              </a:spcAft>
              <a:buClrTx/>
              <a:buSzTx/>
              <a:buFontTx/>
              <a:buNone/>
              <a:tabLst/>
              <a:defRPr/>
            </a:pPr>
            <a:endParaRPr lang="en-GB" b="1" i="1" dirty="0">
              <a:solidFill>
                <a:srgbClr val="000000"/>
              </a:solidFill>
              <a:effectLst/>
            </a:endParaRPr>
          </a:p>
          <a:p>
            <a:pPr marL="101600" marR="0" lvl="0" indent="0" algn="l" defTabSz="914400" rtl="0" eaLnBrk="1" fontAlgn="auto" latinLnBrk="0" hangingPunct="1">
              <a:lnSpc>
                <a:spcPct val="100000"/>
              </a:lnSpc>
              <a:spcBef>
                <a:spcPts val="0"/>
              </a:spcBef>
              <a:spcAft>
                <a:spcPts val="0"/>
              </a:spcAft>
              <a:buClrTx/>
              <a:buSzTx/>
              <a:buFontTx/>
              <a:buNone/>
              <a:tabLst/>
              <a:defRPr/>
            </a:pPr>
            <a:r>
              <a:rPr lang="en-GB" b="1" i="1" dirty="0">
                <a:solidFill>
                  <a:srgbClr val="000000"/>
                </a:solidFill>
                <a:effectLst/>
              </a:rPr>
              <a:t>-----------------------------------------------------------------</a:t>
            </a:r>
          </a:p>
          <a:p>
            <a:pPr marL="101600" marR="0" lvl="0" indent="0" algn="l" defTabSz="914400" rtl="0" eaLnBrk="1" fontAlgn="auto" latinLnBrk="0" hangingPunct="1">
              <a:lnSpc>
                <a:spcPct val="100000"/>
              </a:lnSpc>
              <a:spcBef>
                <a:spcPts val="0"/>
              </a:spcBef>
              <a:spcAft>
                <a:spcPts val="0"/>
              </a:spcAft>
              <a:buClrTx/>
              <a:buSzTx/>
              <a:buFontTx/>
              <a:buNone/>
              <a:tabLst/>
              <a:defRPr/>
            </a:pPr>
            <a:endParaRPr lang="en-GB" b="1" i="1" dirty="0">
              <a:solidFill>
                <a:srgbClr val="000000"/>
              </a:solidFill>
              <a:effectLst/>
            </a:endParaRPr>
          </a:p>
          <a:p>
            <a:pPr marL="101600" marR="0" lvl="0" indent="0" algn="l" defTabSz="914400" rtl="0" eaLnBrk="1" fontAlgn="auto" latinLnBrk="0" hangingPunct="1">
              <a:lnSpc>
                <a:spcPct val="100000"/>
              </a:lnSpc>
              <a:spcBef>
                <a:spcPts val="0"/>
              </a:spcBef>
              <a:spcAft>
                <a:spcPts val="0"/>
              </a:spcAft>
              <a:buClrTx/>
              <a:buSzTx/>
              <a:buFontTx/>
              <a:buNone/>
              <a:tabLst/>
              <a:defRPr/>
            </a:pPr>
            <a:r>
              <a:rPr lang="en-GB" b="1" i="1" dirty="0">
                <a:solidFill>
                  <a:srgbClr val="000000"/>
                </a:solidFill>
                <a:effectLst/>
              </a:rPr>
              <a:t>Extra notes</a:t>
            </a:r>
            <a:endParaRPr lang="en-US" b="1" dirty="0"/>
          </a:p>
          <a:p>
            <a:pPr marL="171450" indent="-171450">
              <a:buFontTx/>
              <a:buChar char="-"/>
            </a:pPr>
            <a:endParaRPr lang="en-US" b="1" dirty="0"/>
          </a:p>
          <a:p>
            <a:pPr marL="171450" indent="-171450">
              <a:buFontTx/>
              <a:buChar char="-"/>
            </a:pPr>
            <a:r>
              <a:rPr lang="en-US" b="1" dirty="0"/>
              <a:t>Ministry of Power: </a:t>
            </a:r>
            <a:r>
              <a:rPr lang="en-US" dirty="0"/>
              <a:t>https://</a:t>
            </a:r>
            <a:r>
              <a:rPr lang="en-US" dirty="0" err="1"/>
              <a:t>powermin.gov.in</a:t>
            </a:r>
            <a:r>
              <a:rPr lang="en-US" dirty="0"/>
              <a:t>/</a:t>
            </a:r>
            <a:r>
              <a:rPr lang="en-US" dirty="0" err="1"/>
              <a:t>en</a:t>
            </a:r>
            <a:r>
              <a:rPr lang="en-US" dirty="0"/>
              <a:t>/content/interconnection-</a:t>
            </a:r>
            <a:r>
              <a:rPr lang="en-US" dirty="0" err="1"/>
              <a:t>neighbouring</a:t>
            </a:r>
            <a:r>
              <a:rPr lang="en-US" dirty="0"/>
              <a:t>-countries</a:t>
            </a:r>
          </a:p>
          <a:p>
            <a:pPr marL="171450" indent="-171450">
              <a:buFontTx/>
              <a:buChar char="-"/>
            </a:pPr>
            <a:r>
              <a:rPr lang="en-US" dirty="0"/>
              <a:t>Lines are set up are a mixture of imports and exports.</a:t>
            </a:r>
          </a:p>
          <a:p>
            <a:r>
              <a:rPr lang="en-US" b="1" dirty="0"/>
              <a:t>- OSOWOG</a:t>
            </a:r>
            <a:r>
              <a:rPr lang="en-US" dirty="0"/>
              <a:t>: https://</a:t>
            </a:r>
            <a:r>
              <a:rPr lang="en-US" dirty="0" err="1"/>
              <a:t>www.devdiscourse.com</a:t>
            </a:r>
            <a:r>
              <a:rPr lang="en-US" dirty="0"/>
              <a:t>/article/headlines/2584756-transnational-grid-interconnections-for-one-sun-one-world-one-grid-conference-held-in-new-delhi</a:t>
            </a:r>
          </a:p>
          <a:p>
            <a:r>
              <a:rPr lang="en-US" b="1" dirty="0"/>
              <a:t>- CCG Paper: </a:t>
            </a:r>
            <a:r>
              <a:rPr lang="en-US" dirty="0"/>
              <a:t>https://</a:t>
            </a:r>
            <a:r>
              <a:rPr lang="en-US" dirty="0" err="1"/>
              <a:t>www.researchsquare.com</a:t>
            </a:r>
            <a:r>
              <a:rPr lang="en-US" dirty="0"/>
              <a:t>/article/rs-320312/v1</a:t>
            </a:r>
          </a:p>
          <a:p>
            <a:r>
              <a:rPr lang="en-US" dirty="0"/>
              <a:t>- </a:t>
            </a:r>
            <a:r>
              <a:rPr lang="en-US" b="1" dirty="0"/>
              <a:t>India exploring new options: </a:t>
            </a:r>
            <a:r>
              <a:rPr lang="en-US" dirty="0"/>
              <a:t>https://</a:t>
            </a:r>
            <a:r>
              <a:rPr lang="en-US" dirty="0" err="1"/>
              <a:t>swarajyamag.com</a:t>
            </a:r>
            <a:r>
              <a:rPr lang="en-US" dirty="0"/>
              <a:t>/infrastructure/india-and-saudi-arabia-to-interconnect-power-grids-with-subsea-cables</a:t>
            </a:r>
          </a:p>
          <a:p>
            <a:pPr marL="171450" indent="-171450">
              <a:buFontTx/>
              <a:buChar char="-"/>
            </a:pPr>
            <a:endParaRPr lang="en-US" dirty="0"/>
          </a:p>
          <a:p>
            <a:pPr marL="171450" indent="-171450">
              <a:buFontTx/>
              <a:buChar char="-"/>
            </a:pPr>
            <a:endParaRPr lang="en-US" dirty="0"/>
          </a:p>
          <a:p>
            <a:pPr marL="171450" indent="-171450">
              <a:buFontTx/>
              <a:buChar char="-"/>
            </a:pPr>
            <a:endParaRPr lang="en-US" dirty="0"/>
          </a:p>
        </p:txBody>
      </p:sp>
      <p:sp>
        <p:nvSpPr>
          <p:cNvPr id="4" name="Slide Number Placeholder 3"/>
          <p:cNvSpPr>
            <a:spLocks noGrp="1"/>
          </p:cNvSpPr>
          <p:nvPr>
            <p:ph type="sldNum" sz="quarter" idx="5"/>
          </p:nvPr>
        </p:nvSpPr>
        <p:spPr/>
        <p:txBody>
          <a:bodyPr/>
          <a:lstStyle/>
          <a:p>
            <a:fld id="{66DB1EC6-F41B-49B2-82E1-18DE3B3A3675}" type="slidenum">
              <a:rPr lang="en-GB" smtClean="0"/>
              <a:t>9</a:t>
            </a:fld>
            <a:endParaRPr lang="en-GB"/>
          </a:p>
        </p:txBody>
      </p:sp>
    </p:spTree>
    <p:extLst>
      <p:ext uri="{BB962C8B-B14F-4D97-AF65-F5344CB8AC3E}">
        <p14:creationId xmlns:p14="http://schemas.microsoft.com/office/powerpoint/2010/main" val="227377839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cSld name="1_Title Slide">
    <p:spTree>
      <p:nvGrpSpPr>
        <p:cNvPr id="1" name=""/>
        <p:cNvGrpSpPr/>
        <p:nvPr/>
      </p:nvGrpSpPr>
      <p:grpSpPr>
        <a:xfrm>
          <a:off x="0" y="0"/>
          <a:ext cx="0" cy="0"/>
          <a:chOff x="0" y="0"/>
          <a:chExt cx="0" cy="0"/>
        </a:xfrm>
      </p:grpSpPr>
      <p:pic>
        <p:nvPicPr>
          <p:cNvPr id="10" name="Picture 9" descr="A picture containing website&#10;&#10;Description automatically generated">
            <a:extLst>
              <a:ext uri="{FF2B5EF4-FFF2-40B4-BE49-F238E27FC236}">
                <a16:creationId xmlns:a16="http://schemas.microsoft.com/office/drawing/2014/main" id="{A6FC3F3C-0927-3B49-8F4A-1D6727D65504}"/>
              </a:ext>
            </a:extLst>
          </p:cNvPr>
          <p:cNvPicPr>
            <a:picLocks noChangeAspect="1"/>
          </p:cNvPicPr>
          <p:nvPr/>
        </p:nvPicPr>
        <p:blipFill>
          <a:blip r:embed="rId2"/>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09936F72-36AE-E148-8A58-19CDDF21EF6B}"/>
              </a:ext>
            </a:extLst>
          </p:cNvPr>
          <p:cNvSpPr>
            <a:spLocks noGrp="1"/>
          </p:cNvSpPr>
          <p:nvPr>
            <p:ph type="ctrTitle" hasCustomPrompt="1"/>
          </p:nvPr>
        </p:nvSpPr>
        <p:spPr>
          <a:xfrm>
            <a:off x="651352" y="4301318"/>
            <a:ext cx="7029608" cy="1948751"/>
          </a:xfrm>
          <a:prstGeom prst="rect">
            <a:avLst/>
          </a:prstGeom>
        </p:spPr>
        <p:txBody>
          <a:bodyPr anchor="b">
            <a:normAutofit/>
          </a:bodyPr>
          <a:lstStyle>
            <a:lvl1pPr algn="l">
              <a:defRPr sz="4400" b="1" i="0">
                <a:latin typeface="Open Sans ExtraBold" panose="020B0606030504020204" pitchFamily="34" charset="0"/>
                <a:ea typeface="Open Sans ExtraBold" panose="020B0606030504020204" pitchFamily="34" charset="0"/>
                <a:cs typeface="Open Sans ExtraBold" panose="020B0606030504020204" pitchFamily="34" charset="0"/>
              </a:defRPr>
            </a:lvl1pPr>
          </a:lstStyle>
          <a:p>
            <a:r>
              <a:rPr lang="en-GB" dirty="0"/>
              <a:t>LECTURE NUMBER (WHITE) COURSE TITLE (BLACK)</a:t>
            </a:r>
            <a:endParaRPr lang="en-US" dirty="0"/>
          </a:p>
        </p:txBody>
      </p:sp>
      <p:sp>
        <p:nvSpPr>
          <p:cNvPr id="3" name="Subtitle 2">
            <a:extLst>
              <a:ext uri="{FF2B5EF4-FFF2-40B4-BE49-F238E27FC236}">
                <a16:creationId xmlns:a16="http://schemas.microsoft.com/office/drawing/2014/main" id="{8DF815F0-885D-1048-B3FD-F66C9496A281}"/>
              </a:ext>
            </a:extLst>
          </p:cNvPr>
          <p:cNvSpPr>
            <a:spLocks noGrp="1"/>
          </p:cNvSpPr>
          <p:nvPr>
            <p:ph type="subTitle" idx="1"/>
          </p:nvPr>
        </p:nvSpPr>
        <p:spPr>
          <a:xfrm>
            <a:off x="688931" y="3374796"/>
            <a:ext cx="2846121" cy="954803"/>
          </a:xfrm>
        </p:spPr>
        <p:txBody>
          <a:bodyPr anchor="b">
            <a:normAutofit/>
          </a:bodyPr>
          <a:lstStyle>
            <a:lvl1pPr marL="0" indent="0" algn="l">
              <a:buNone/>
              <a:defRPr sz="1800" b="1" i="0">
                <a:solidFill>
                  <a:schemeClr val="tx1"/>
                </a:solidFill>
                <a:latin typeface="Open Sans ExtraBold" panose="020B0606030504020204" pitchFamily="34" charset="0"/>
                <a:ea typeface="Open Sans ExtraBold" panose="020B0606030504020204" pitchFamily="34" charset="0"/>
                <a:cs typeface="Open Sans ExtraBold" panose="020B0606030504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dirty="0"/>
          </a:p>
        </p:txBody>
      </p:sp>
      <p:sp>
        <p:nvSpPr>
          <p:cNvPr id="5" name="Text Placeholder 4">
            <a:extLst>
              <a:ext uri="{FF2B5EF4-FFF2-40B4-BE49-F238E27FC236}">
                <a16:creationId xmlns:a16="http://schemas.microsoft.com/office/drawing/2014/main" id="{2DC04E3A-8A0E-E34C-9390-CA797544A131}"/>
              </a:ext>
            </a:extLst>
          </p:cNvPr>
          <p:cNvSpPr>
            <a:spLocks noGrp="1"/>
          </p:cNvSpPr>
          <p:nvPr>
            <p:ph type="body" sz="quarter" idx="10" hasCustomPrompt="1"/>
          </p:nvPr>
        </p:nvSpPr>
        <p:spPr>
          <a:xfrm>
            <a:off x="8453438" y="6106160"/>
            <a:ext cx="3738562" cy="335915"/>
          </a:xfrm>
        </p:spPr>
        <p:txBody>
          <a:bodyPr anchor="ctr">
            <a:normAutofit/>
          </a:bodyPr>
          <a:lstStyle>
            <a:lvl1pPr marL="0" indent="0" algn="ctr">
              <a:buNone/>
              <a:defRPr sz="1600">
                <a:solidFill>
                  <a:schemeClr val="bg1"/>
                </a:solidFill>
              </a:defRPr>
            </a:lvl1pPr>
          </a:lstStyle>
          <a:p>
            <a:pPr lvl="0"/>
            <a:r>
              <a:rPr lang="en-GB" dirty="0"/>
              <a:t>Version 1.0</a:t>
            </a:r>
            <a:endParaRPr lang="en-US" dirty="0"/>
          </a:p>
        </p:txBody>
      </p:sp>
      <p:pic>
        <p:nvPicPr>
          <p:cNvPr id="6" name="Picture 5">
            <a:extLst>
              <a:ext uri="{FF2B5EF4-FFF2-40B4-BE49-F238E27FC236}">
                <a16:creationId xmlns:a16="http://schemas.microsoft.com/office/drawing/2014/main" id="{A1F99227-50D2-1C46-AF8E-9827980BE985}"/>
              </a:ext>
            </a:extLst>
          </p:cNvPr>
          <p:cNvPicPr>
            <a:picLocks noChangeAspect="1"/>
          </p:cNvPicPr>
          <p:nvPr userDrawn="1"/>
        </p:nvPicPr>
        <p:blipFill>
          <a:blip r:embed="rId3"/>
          <a:srcRect/>
          <a:stretch/>
        </p:blipFill>
        <p:spPr>
          <a:xfrm>
            <a:off x="0" y="0"/>
            <a:ext cx="12192000" cy="6858000"/>
          </a:xfrm>
          <a:prstGeom prst="rect">
            <a:avLst/>
          </a:prstGeom>
        </p:spPr>
      </p:pic>
    </p:spTree>
    <p:extLst>
      <p:ext uri="{BB962C8B-B14F-4D97-AF65-F5344CB8AC3E}">
        <p14:creationId xmlns:p14="http://schemas.microsoft.com/office/powerpoint/2010/main" val="5889956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Text">
  <p:cSld name="Title and Text">
    <p:bg>
      <p:bgPr>
        <a:solidFill>
          <a:schemeClr val="lt2"/>
        </a:solidFill>
        <a:effectLst/>
      </p:bgPr>
    </p:bg>
    <p:spTree>
      <p:nvGrpSpPr>
        <p:cNvPr id="1" name="Shape 489"/>
        <p:cNvGrpSpPr/>
        <p:nvPr/>
      </p:nvGrpSpPr>
      <p:grpSpPr>
        <a:xfrm>
          <a:off x="0" y="0"/>
          <a:ext cx="0" cy="0"/>
          <a:chOff x="0" y="0"/>
          <a:chExt cx="0" cy="0"/>
        </a:xfrm>
      </p:grpSpPr>
      <p:sp>
        <p:nvSpPr>
          <p:cNvPr id="490" name="Google Shape;490;gf4be5d5d2e_2_36"/>
          <p:cNvSpPr txBox="1">
            <a:spLocks noGrp="1"/>
          </p:cNvSpPr>
          <p:nvPr>
            <p:ph type="title"/>
          </p:nvPr>
        </p:nvSpPr>
        <p:spPr>
          <a:xfrm>
            <a:off x="629400" y="476496"/>
            <a:ext cx="8103896" cy="443198"/>
          </a:xfrm>
          <a:prstGeom prst="rect">
            <a:avLst/>
          </a:prstGeom>
          <a:noFill/>
          <a:ln>
            <a:noFill/>
          </a:ln>
        </p:spPr>
        <p:txBody>
          <a:bodyPr spcFirstLastPara="1" wrap="square" lIns="0" tIns="0" rIns="0" bIns="0" anchor="t" anchorCtr="0">
            <a:spAutoFit/>
          </a:bodyPr>
          <a:lstStyle>
            <a:lvl1pPr lvl="0" algn="l">
              <a:lnSpc>
                <a:spcPct val="90000"/>
              </a:lnSpc>
              <a:spcBef>
                <a:spcPts val="0"/>
              </a:spcBef>
              <a:spcAft>
                <a:spcPts val="0"/>
              </a:spcAft>
              <a:buClr>
                <a:schemeClr val="dk2"/>
              </a:buClr>
              <a:buSzPts val="3400"/>
              <a:buFont typeface="Trebuchet MS"/>
              <a:buNone/>
              <a:defRPr sz="3200">
                <a:solidFill>
                  <a:srgbClr val="0D0780"/>
                </a:solidFill>
                <a:latin typeface="+mj-lt"/>
                <a:ea typeface="Trebuchet MS"/>
                <a:cs typeface="Trebuchet MS"/>
                <a:sym typeface="Trebuchet MS"/>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91" name="Google Shape;491;gf4be5d5d2e_2_36"/>
          <p:cNvSpPr txBox="1">
            <a:spLocks noGrp="1"/>
          </p:cNvSpPr>
          <p:nvPr>
            <p:ph type="body" idx="1"/>
          </p:nvPr>
        </p:nvSpPr>
        <p:spPr>
          <a:xfrm>
            <a:off x="629399" y="1252728"/>
            <a:ext cx="10933801" cy="4922031"/>
          </a:xfrm>
          <a:prstGeom prst="rect">
            <a:avLst/>
          </a:prstGeom>
          <a:noFill/>
          <a:ln>
            <a:noFill/>
          </a:ln>
        </p:spPr>
        <p:txBody>
          <a:bodyPr spcFirstLastPara="1" wrap="square" lIns="0" tIns="0" rIns="0" bIns="0" anchor="t" anchorCtr="0">
            <a:noAutofit/>
          </a:bodyPr>
          <a:lstStyle>
            <a:lvl1pPr marL="558800" lvl="0" indent="-457200" algn="l">
              <a:lnSpc>
                <a:spcPct val="110000"/>
              </a:lnSpc>
              <a:spcBef>
                <a:spcPts val="300"/>
              </a:spcBef>
              <a:spcAft>
                <a:spcPts val="300"/>
              </a:spcAft>
              <a:buClr>
                <a:schemeClr val="dk1"/>
              </a:buClr>
              <a:buSzPts val="2000"/>
              <a:buFont typeface="+mj-lt"/>
              <a:buAutoNum type="arabicPeriod"/>
              <a:defRPr sz="2000">
                <a:latin typeface="+mn-lt"/>
                <a:ea typeface="Trebuchet MS"/>
                <a:cs typeface="Trebuchet MS"/>
                <a:sym typeface="Trebuchet MS"/>
              </a:defRPr>
            </a:lvl1pPr>
            <a:lvl2pPr marL="1016000" lvl="1" indent="-457200" algn="l">
              <a:lnSpc>
                <a:spcPct val="100000"/>
              </a:lnSpc>
              <a:spcBef>
                <a:spcPts val="0"/>
              </a:spcBef>
              <a:spcAft>
                <a:spcPts val="0"/>
              </a:spcAft>
              <a:buSzPts val="2000"/>
              <a:buFont typeface="Arial" panose="020B0604020202020204" pitchFamily="34" charset="0"/>
              <a:buChar char="•"/>
              <a:defRPr sz="2000">
                <a:latin typeface="Trebuchet MS"/>
                <a:ea typeface="Trebuchet MS"/>
                <a:cs typeface="Trebuchet MS"/>
                <a:sym typeface="Trebuchet MS"/>
              </a:defRPr>
            </a:lvl2pPr>
            <a:lvl3pPr marL="1371600" lvl="2" indent="-355600" algn="l">
              <a:lnSpc>
                <a:spcPct val="100000"/>
              </a:lnSpc>
              <a:spcBef>
                <a:spcPts val="0"/>
              </a:spcBef>
              <a:spcAft>
                <a:spcPts val="0"/>
              </a:spcAft>
              <a:buSzPts val="2000"/>
              <a:buChar char="–"/>
              <a:defRPr sz="2000">
                <a:latin typeface="Trebuchet MS"/>
                <a:ea typeface="Trebuchet MS"/>
                <a:cs typeface="Trebuchet MS"/>
                <a:sym typeface="Trebuchet MS"/>
              </a:defRPr>
            </a:lvl3pPr>
            <a:lvl4pPr marL="1828800" lvl="3" indent="-406400" algn="l">
              <a:lnSpc>
                <a:spcPct val="100000"/>
              </a:lnSpc>
              <a:spcBef>
                <a:spcPts val="0"/>
              </a:spcBef>
              <a:spcAft>
                <a:spcPts val="0"/>
              </a:spcAft>
              <a:buSzPts val="2800"/>
              <a:buChar char="​"/>
              <a:defRPr sz="2800">
                <a:latin typeface="Trebuchet MS"/>
                <a:ea typeface="Trebuchet MS"/>
                <a:cs typeface="Trebuchet MS"/>
                <a:sym typeface="Trebuchet MS"/>
              </a:defRPr>
            </a:lvl4pPr>
            <a:lvl5pPr marL="2286000" lvl="4" indent="-406400" algn="l">
              <a:lnSpc>
                <a:spcPct val="100000"/>
              </a:lnSpc>
              <a:spcBef>
                <a:spcPts val="0"/>
              </a:spcBef>
              <a:spcAft>
                <a:spcPts val="0"/>
              </a:spcAft>
              <a:buClr>
                <a:schemeClr val="dk1"/>
              </a:buClr>
              <a:buSzPts val="2800"/>
              <a:buChar char="​"/>
              <a:defRPr sz="2800">
                <a:latin typeface="Trebuchet MS"/>
                <a:ea typeface="Trebuchet MS"/>
                <a:cs typeface="Trebuchet MS"/>
                <a:sym typeface="Trebuchet MS"/>
              </a:defRPr>
            </a:lvl5pPr>
            <a:lvl6pPr marL="2743200" lvl="5" indent="-342900" algn="l">
              <a:lnSpc>
                <a:spcPct val="90000"/>
              </a:lnSpc>
              <a:spcBef>
                <a:spcPts val="0"/>
              </a:spcBef>
              <a:spcAft>
                <a:spcPts val="0"/>
              </a:spcAft>
              <a:buSzPts val="1800"/>
              <a:buChar char="•"/>
              <a:defRPr/>
            </a:lvl6pPr>
            <a:lvl7pPr marL="3200400" lvl="6" indent="-342900" algn="l">
              <a:lnSpc>
                <a:spcPct val="90000"/>
              </a:lnSpc>
              <a:spcBef>
                <a:spcPts val="900"/>
              </a:spcBef>
              <a:spcAft>
                <a:spcPts val="0"/>
              </a:spcAft>
              <a:buClr>
                <a:schemeClr val="dk1"/>
              </a:buClr>
              <a:buSzPts val="1800"/>
              <a:buChar char="​"/>
              <a:defRPr/>
            </a:lvl7pPr>
            <a:lvl8pPr marL="3657600" lvl="7" indent="-342900" algn="l">
              <a:lnSpc>
                <a:spcPct val="90000"/>
              </a:lnSpc>
              <a:spcBef>
                <a:spcPts val="900"/>
              </a:spcBef>
              <a:spcAft>
                <a:spcPts val="0"/>
              </a:spcAft>
              <a:buClr>
                <a:schemeClr val="dk2"/>
              </a:buClr>
              <a:buSzPts val="1800"/>
              <a:buChar char="​"/>
              <a:defRPr/>
            </a:lvl8pPr>
            <a:lvl9pPr marL="4114800" lvl="8" indent="-342900" algn="l">
              <a:lnSpc>
                <a:spcPct val="100000"/>
              </a:lnSpc>
              <a:spcBef>
                <a:spcPts val="0"/>
              </a:spcBef>
              <a:spcAft>
                <a:spcPts val="900"/>
              </a:spcAft>
              <a:buClr>
                <a:schemeClr val="dk2"/>
              </a:buClr>
              <a:buSzPts val="1800"/>
              <a:buChar char="​"/>
              <a:defRPr/>
            </a:lvl9pPr>
          </a:lstStyle>
          <a:p>
            <a:endParaRPr lang="en-GB"/>
          </a:p>
          <a:p>
            <a:pPr lvl="1"/>
            <a:endParaRPr/>
          </a:p>
        </p:txBody>
      </p:sp>
      <p:sp>
        <p:nvSpPr>
          <p:cNvPr id="9" name="Minus 8">
            <a:extLst>
              <a:ext uri="{FF2B5EF4-FFF2-40B4-BE49-F238E27FC236}">
                <a16:creationId xmlns:a16="http://schemas.microsoft.com/office/drawing/2014/main" id="{243FFBAA-A859-4E3E-8361-9731DA300143}"/>
              </a:ext>
            </a:extLst>
          </p:cNvPr>
          <p:cNvSpPr>
            <a:spLocks/>
          </p:cNvSpPr>
          <p:nvPr userDrawn="1"/>
        </p:nvSpPr>
        <p:spPr bwMode="auto">
          <a:xfrm>
            <a:off x="-819002" y="919694"/>
            <a:ext cx="11001390" cy="147106"/>
          </a:xfrm>
          <a:custGeom>
            <a:avLst/>
            <a:gdLst>
              <a:gd name="T0" fmla="*/ 629821 w 4751573"/>
              <a:gd name="T1" fmla="*/ 68802 h 179922"/>
              <a:gd name="T2" fmla="*/ 4121752 w 4751573"/>
              <a:gd name="T3" fmla="*/ 68802 h 179922"/>
              <a:gd name="T4" fmla="*/ 4121752 w 4751573"/>
              <a:gd name="T5" fmla="*/ 111120 h 179922"/>
              <a:gd name="T6" fmla="*/ 629821 w 4751573"/>
              <a:gd name="T7" fmla="*/ 111120 h 179922"/>
              <a:gd name="T8" fmla="*/ 629821 w 4751573"/>
              <a:gd name="T9" fmla="*/ 68802 h 17992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751573" h="179922">
                <a:moveTo>
                  <a:pt x="629821" y="68802"/>
                </a:moveTo>
                <a:lnTo>
                  <a:pt x="4121752" y="68802"/>
                </a:lnTo>
                <a:lnTo>
                  <a:pt x="4121752" y="111120"/>
                </a:lnTo>
                <a:lnTo>
                  <a:pt x="629821" y="111120"/>
                </a:lnTo>
                <a:lnTo>
                  <a:pt x="629821" y="68802"/>
                </a:lnTo>
                <a:close/>
              </a:path>
            </a:pathLst>
          </a:custGeom>
          <a:solidFill>
            <a:srgbClr val="1CBC2B"/>
          </a:solidFill>
          <a:ln w="127">
            <a:solidFill>
              <a:srgbClr val="1CBC2B"/>
            </a:solidFill>
            <a:miter lim="800000"/>
            <a:headEnd/>
            <a:tailEnd/>
          </a:ln>
        </p:spPr>
        <p:txBody>
          <a:bodyPr vert="horz" wrap="square" lIns="91440" tIns="45720" rIns="91440" bIns="45720" numCol="1" anchor="ctr" anchorCtr="0" compatLnSpc="1">
            <a:prstTxWarp prst="textNoShape">
              <a:avLst/>
            </a:prstTxWarp>
          </a:bodyPr>
          <a:lstStyle/>
          <a:p>
            <a:endParaRPr lang="en-GB"/>
          </a:p>
        </p:txBody>
      </p:sp>
      <p:grpSp>
        <p:nvGrpSpPr>
          <p:cNvPr id="6" name="Group 5">
            <a:extLst>
              <a:ext uri="{FF2B5EF4-FFF2-40B4-BE49-F238E27FC236}">
                <a16:creationId xmlns:a16="http://schemas.microsoft.com/office/drawing/2014/main" id="{BB1FEB92-101A-3A3F-687E-5AAAB1ED6B21}"/>
              </a:ext>
            </a:extLst>
          </p:cNvPr>
          <p:cNvGrpSpPr>
            <a:grpSpLocks noChangeAspect="1"/>
          </p:cNvGrpSpPr>
          <p:nvPr userDrawn="1"/>
        </p:nvGrpSpPr>
        <p:grpSpPr>
          <a:xfrm>
            <a:off x="9055065" y="227808"/>
            <a:ext cx="1097280" cy="718618"/>
            <a:chOff x="3403969" y="5271776"/>
            <a:chExt cx="1878150" cy="1161732"/>
          </a:xfrm>
        </p:grpSpPr>
        <p:pic>
          <p:nvPicPr>
            <p:cNvPr id="7" name="Picture 6" descr="Logo&#10;&#10;Description automatically generated">
              <a:extLst>
                <a:ext uri="{FF2B5EF4-FFF2-40B4-BE49-F238E27FC236}">
                  <a16:creationId xmlns:a16="http://schemas.microsoft.com/office/drawing/2014/main" id="{2C365CEA-30B8-6C79-8F23-702D56EC4569}"/>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r="82996"/>
            <a:stretch/>
          </p:blipFill>
          <p:spPr>
            <a:xfrm>
              <a:off x="3403969" y="5271776"/>
              <a:ext cx="620982" cy="1124526"/>
            </a:xfrm>
            <a:prstGeom prst="rect">
              <a:avLst/>
            </a:prstGeom>
          </p:spPr>
        </p:pic>
        <p:pic>
          <p:nvPicPr>
            <p:cNvPr id="8" name="Picture 7" descr="Logo&#10;&#10;Description automatically generated">
              <a:extLst>
                <a:ext uri="{FF2B5EF4-FFF2-40B4-BE49-F238E27FC236}">
                  <a16:creationId xmlns:a16="http://schemas.microsoft.com/office/drawing/2014/main" id="{CEBFBE5D-CDBE-6E02-A16A-6BFB70F31236}"/>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17004" r="48163"/>
            <a:stretch/>
          </p:blipFill>
          <p:spPr>
            <a:xfrm>
              <a:off x="4010024" y="5308982"/>
              <a:ext cx="1272095" cy="1124526"/>
            </a:xfrm>
            <a:prstGeom prst="rect">
              <a:avLst/>
            </a:prstGeom>
          </p:spPr>
        </p:pic>
      </p:grpSp>
      <p:pic>
        <p:nvPicPr>
          <p:cNvPr id="10" name="Picture 9">
            <a:extLst>
              <a:ext uri="{FF2B5EF4-FFF2-40B4-BE49-F238E27FC236}">
                <a16:creationId xmlns:a16="http://schemas.microsoft.com/office/drawing/2014/main" id="{E1E8571C-B734-C987-54E6-309999F6CC45}"/>
              </a:ext>
            </a:extLst>
          </p:cNvPr>
          <p:cNvPicPr>
            <a:picLocks noChangeAspect="1"/>
          </p:cNvPicPr>
          <p:nvPr userDrawn="1"/>
        </p:nvPicPr>
        <p:blipFill rotWithShape="1">
          <a:blip r:embed="rId3"/>
          <a:srcRect l="72969" t="6111" r="1015" b="55139"/>
          <a:stretch/>
        </p:blipFill>
        <p:spPr>
          <a:xfrm>
            <a:off x="10504156" y="127446"/>
            <a:ext cx="1097280" cy="919342"/>
          </a:xfrm>
          <a:prstGeom prst="rect">
            <a:avLst/>
          </a:prstGeom>
        </p:spPr>
      </p:pic>
    </p:spTree>
    <p:extLst>
      <p:ext uri="{BB962C8B-B14F-4D97-AF65-F5344CB8AC3E}">
        <p14:creationId xmlns:p14="http://schemas.microsoft.com/office/powerpoint/2010/main" val="287540097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A60577-48E7-AC19-694F-9542558964CD}"/>
              </a:ext>
            </a:extLst>
          </p:cNvPr>
          <p:cNvSpPr>
            <a:spLocks noGrp="1"/>
          </p:cNvSpPr>
          <p:nvPr>
            <p:ph type="title"/>
          </p:nvPr>
        </p:nvSpPr>
        <p:spPr/>
        <p:txBody>
          <a:bodyPr/>
          <a:lstStyle/>
          <a:p>
            <a:r>
              <a:rPr lang="en-US"/>
              <a:t>Click to edit Master title style</a:t>
            </a:r>
            <a:endParaRPr lang="en-AT"/>
          </a:p>
        </p:txBody>
      </p:sp>
      <p:sp>
        <p:nvSpPr>
          <p:cNvPr id="3" name="Content Placeholder 2">
            <a:extLst>
              <a:ext uri="{FF2B5EF4-FFF2-40B4-BE49-F238E27FC236}">
                <a16:creationId xmlns:a16="http://schemas.microsoft.com/office/drawing/2014/main" id="{1C9126A7-AB0D-7642-A955-01871B2FE3E5}"/>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T"/>
          </a:p>
        </p:txBody>
      </p:sp>
      <p:sp>
        <p:nvSpPr>
          <p:cNvPr id="4" name="Date Placeholder 3">
            <a:extLst>
              <a:ext uri="{FF2B5EF4-FFF2-40B4-BE49-F238E27FC236}">
                <a16:creationId xmlns:a16="http://schemas.microsoft.com/office/drawing/2014/main" id="{0B198A52-B66D-673D-916A-442CDC51DC6C}"/>
              </a:ext>
            </a:extLst>
          </p:cNvPr>
          <p:cNvSpPr>
            <a:spLocks noGrp="1"/>
          </p:cNvSpPr>
          <p:nvPr>
            <p:ph type="dt" sz="half" idx="10"/>
          </p:nvPr>
        </p:nvSpPr>
        <p:spPr/>
        <p:txBody>
          <a:bodyPr/>
          <a:lstStyle/>
          <a:p>
            <a:fld id="{6493A766-2431-4194-AAC6-FD23832318ED}" type="datetimeFigureOut">
              <a:rPr lang="en-AT" smtClean="0"/>
              <a:t>11/02/2024</a:t>
            </a:fld>
            <a:endParaRPr lang="en-AT"/>
          </a:p>
        </p:txBody>
      </p:sp>
      <p:sp>
        <p:nvSpPr>
          <p:cNvPr id="5" name="Footer Placeholder 4">
            <a:extLst>
              <a:ext uri="{FF2B5EF4-FFF2-40B4-BE49-F238E27FC236}">
                <a16:creationId xmlns:a16="http://schemas.microsoft.com/office/drawing/2014/main" id="{BD6C5EDE-97A4-980D-F960-B95401280F80}"/>
              </a:ext>
            </a:extLst>
          </p:cNvPr>
          <p:cNvSpPr>
            <a:spLocks noGrp="1"/>
          </p:cNvSpPr>
          <p:nvPr>
            <p:ph type="ftr" sz="quarter" idx="11"/>
          </p:nvPr>
        </p:nvSpPr>
        <p:spPr/>
        <p:txBody>
          <a:bodyPr/>
          <a:lstStyle/>
          <a:p>
            <a:endParaRPr lang="en-AT"/>
          </a:p>
        </p:txBody>
      </p:sp>
      <p:sp>
        <p:nvSpPr>
          <p:cNvPr id="6" name="Slide Number Placeholder 5">
            <a:extLst>
              <a:ext uri="{FF2B5EF4-FFF2-40B4-BE49-F238E27FC236}">
                <a16:creationId xmlns:a16="http://schemas.microsoft.com/office/drawing/2014/main" id="{CDE076F2-371D-54C2-E76A-CD6B56A8D044}"/>
              </a:ext>
            </a:extLst>
          </p:cNvPr>
          <p:cNvSpPr>
            <a:spLocks noGrp="1"/>
          </p:cNvSpPr>
          <p:nvPr>
            <p:ph type="sldNum" sz="quarter" idx="12"/>
          </p:nvPr>
        </p:nvSpPr>
        <p:spPr/>
        <p:txBody>
          <a:bodyPr/>
          <a:lstStyle/>
          <a:p>
            <a:fld id="{66F7F160-3BDD-46BA-9403-E9531AD95EB0}" type="slidenum">
              <a:rPr lang="en-AT" smtClean="0"/>
              <a:t>‹#›</a:t>
            </a:fld>
            <a:endParaRPr lang="en-AT"/>
          </a:p>
        </p:txBody>
      </p:sp>
    </p:spTree>
    <p:extLst>
      <p:ext uri="{BB962C8B-B14F-4D97-AF65-F5344CB8AC3E}">
        <p14:creationId xmlns:p14="http://schemas.microsoft.com/office/powerpoint/2010/main" val="28647922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0B4DDA-CFA8-99D5-8D60-6785600CF13F}"/>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p>
        </p:txBody>
      </p:sp>
      <p:sp>
        <p:nvSpPr>
          <p:cNvPr id="3" name="Subtitle 2">
            <a:extLst>
              <a:ext uri="{FF2B5EF4-FFF2-40B4-BE49-F238E27FC236}">
                <a16:creationId xmlns:a16="http://schemas.microsoft.com/office/drawing/2014/main" id="{B05469AE-43BD-B340-4CD7-08E4AEABE41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p>
        </p:txBody>
      </p:sp>
      <p:sp>
        <p:nvSpPr>
          <p:cNvPr id="4" name="Slide Number Placeholder 3">
            <a:extLst>
              <a:ext uri="{FF2B5EF4-FFF2-40B4-BE49-F238E27FC236}">
                <a16:creationId xmlns:a16="http://schemas.microsoft.com/office/drawing/2014/main" id="{F4A2B145-F985-551A-68E8-F4DC4602CF2E}"/>
              </a:ext>
            </a:extLst>
          </p:cNvPr>
          <p:cNvSpPr>
            <a:spLocks noGrp="1"/>
          </p:cNvSpPr>
          <p:nvPr>
            <p:ph type="sldNum" idx="10"/>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352886683"/>
      </p:ext>
    </p:extLst>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3.xml"/><Relationship Id="rId1" Type="http://schemas.openxmlformats.org/officeDocument/2006/relationships/slideLayout" Target="../slideLayouts/slideLayout2.xml"/></Relationships>
</file>

<file path=ppt/slideMasters/_rels/slideMaster3.xml.rels><?xml version="1.0" encoding="UTF-8" standalone="yes"?>
<Relationships xmlns="http://schemas.openxmlformats.org/package/2006/relationships"><Relationship Id="rId2" Type="http://schemas.openxmlformats.org/officeDocument/2006/relationships/theme" Target="../theme/theme3.xml"/><Relationship Id="rId1"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71"/>
        <p:cNvGrpSpPr/>
        <p:nvPr/>
      </p:nvGrpSpPr>
      <p:grpSpPr>
        <a:xfrm>
          <a:off x="0" y="0"/>
          <a:ext cx="0" cy="0"/>
          <a:chOff x="0" y="0"/>
          <a:chExt cx="0" cy="0"/>
        </a:xfrm>
      </p:grpSpPr>
      <p:sp>
        <p:nvSpPr>
          <p:cNvPr id="72" name="Google Shape;72;p16"/>
          <p:cNvSpPr txBox="1">
            <a:spLocks noGrp="1"/>
          </p:cNvSpPr>
          <p:nvPr>
            <p:ph type="title"/>
          </p:nvPr>
        </p:nvSpPr>
        <p:spPr>
          <a:xfrm>
            <a:off x="415600" y="593367"/>
            <a:ext cx="11360800" cy="763600"/>
          </a:xfrm>
          <a:prstGeom prst="rect">
            <a:avLst/>
          </a:prstGeom>
          <a:noFill/>
          <a:ln>
            <a:noFill/>
          </a:ln>
        </p:spPr>
        <p:txBody>
          <a:bodyPr spcFirstLastPara="1" wrap="square" lIns="91425" tIns="91425" rIns="91425" bIns="91425" anchor="t" anchorCtr="0">
            <a:noAutofit/>
          </a:bodyPr>
          <a:lstStyle>
            <a:lvl1pPr marR="0" lvl="0"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endParaRPr/>
          </a:p>
        </p:txBody>
      </p:sp>
      <p:sp>
        <p:nvSpPr>
          <p:cNvPr id="73" name="Google Shape;73;p16"/>
          <p:cNvSpPr txBox="1">
            <a:spLocks noGrp="1"/>
          </p:cNvSpPr>
          <p:nvPr>
            <p:ph type="body" idx="1"/>
          </p:nvPr>
        </p:nvSpPr>
        <p:spPr>
          <a:xfrm>
            <a:off x="415600" y="1536633"/>
            <a:ext cx="11360800" cy="4555200"/>
          </a:xfrm>
          <a:prstGeom prst="rect">
            <a:avLst/>
          </a:prstGeom>
          <a:noFill/>
          <a:ln>
            <a:noFill/>
          </a:ln>
        </p:spPr>
        <p:txBody>
          <a:bodyPr spcFirstLastPara="1" wrap="square" lIns="91425" tIns="91425" rIns="91425" bIns="91425" anchor="t" anchorCtr="0">
            <a:noAutofit/>
          </a:bodyPr>
          <a:lstStyle>
            <a:lvl1pPr marL="457200" marR="0" lvl="0" indent="-342900" algn="l" rtl="0">
              <a:lnSpc>
                <a:spcPct val="115000"/>
              </a:lnSpc>
              <a:spcBef>
                <a:spcPts val="0"/>
              </a:spcBef>
              <a:spcAft>
                <a:spcPts val="0"/>
              </a:spcAft>
              <a:buClr>
                <a:schemeClr val="dk2"/>
              </a:buClr>
              <a:buSzPts val="1800"/>
              <a:buFont typeface="Arial"/>
              <a:buChar char="●"/>
              <a:defRPr sz="1800" b="0" i="0" u="none" strike="noStrike" cap="none">
                <a:solidFill>
                  <a:schemeClr val="dk2"/>
                </a:solidFill>
                <a:latin typeface="Arial"/>
                <a:ea typeface="Arial"/>
                <a:cs typeface="Arial"/>
                <a:sym typeface="Arial"/>
              </a:defRPr>
            </a:lvl1pPr>
            <a:lvl2pPr marL="914400" marR="0" lvl="1"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2pPr>
            <a:lvl3pPr marL="1371600" marR="0" lvl="2"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3pPr>
            <a:lvl4pPr marL="1828800" marR="0" lvl="3"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4pPr>
            <a:lvl5pPr marL="2286000" marR="0" lvl="4"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5pPr>
            <a:lvl6pPr marL="2743200" marR="0" lvl="5"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6pPr>
            <a:lvl7pPr marL="3200400" marR="0" lvl="6"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7pPr>
            <a:lvl8pPr marL="3657600" marR="0" lvl="7"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8pPr>
            <a:lvl9pPr marL="4114800" marR="0" lvl="8" indent="-317500" algn="l" rtl="0">
              <a:lnSpc>
                <a:spcPct val="115000"/>
              </a:lnSpc>
              <a:spcBef>
                <a:spcPts val="1600"/>
              </a:spcBef>
              <a:spcAft>
                <a:spcPts val="1600"/>
              </a:spcAft>
              <a:buClr>
                <a:schemeClr val="dk2"/>
              </a:buClr>
              <a:buSzPts val="1400"/>
              <a:buFont typeface="Arial"/>
              <a:buChar char="■"/>
              <a:defRPr sz="1400" b="0" i="0" u="none" strike="noStrike" cap="none">
                <a:solidFill>
                  <a:schemeClr val="dk2"/>
                </a:solidFill>
                <a:latin typeface="Arial"/>
                <a:ea typeface="Arial"/>
                <a:cs typeface="Arial"/>
                <a:sym typeface="Arial"/>
              </a:defRPr>
            </a:lvl9pPr>
          </a:lstStyle>
          <a:p>
            <a:endParaRPr/>
          </a:p>
        </p:txBody>
      </p:sp>
      <p:sp>
        <p:nvSpPr>
          <p:cNvPr id="74" name="Google Shape;74;p16"/>
          <p:cNvSpPr txBox="1">
            <a:spLocks noGrp="1"/>
          </p:cNvSpPr>
          <p:nvPr>
            <p:ph type="sldNum" idx="12"/>
          </p:nvPr>
        </p:nvSpPr>
        <p:spPr>
          <a:xfrm>
            <a:off x="11296611" y="6217623"/>
            <a:ext cx="731600" cy="524800"/>
          </a:xfrm>
          <a:prstGeom prst="rect">
            <a:avLst/>
          </a:prstGeom>
          <a:noFill/>
          <a:ln>
            <a:noFill/>
          </a:ln>
        </p:spPr>
        <p:txBody>
          <a:bodyPr spcFirstLastPara="1" wrap="square" lIns="91425" tIns="91425" rIns="91425" bIns="91425" anchor="ctr" anchorCtr="0">
            <a:noAutofit/>
          </a:bodyPr>
          <a:lstStyle>
            <a:lvl1pPr marL="0" marR="0" lvl="0" indent="0" algn="r" rtl="0">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9pPr>
          </a:lstStyle>
          <a:p>
            <a:fld id="{00000000-1234-1234-1234-123412341234}" type="slidenum">
              <a:rPr lang="en-GB" smtClean="0"/>
              <a:pPr/>
              <a:t>‹#›</a:t>
            </a:fld>
            <a:endParaRPr lang="en-GB"/>
          </a:p>
        </p:txBody>
      </p:sp>
    </p:spTree>
    <p:extLst>
      <p:ext uri="{BB962C8B-B14F-4D97-AF65-F5344CB8AC3E}">
        <p14:creationId xmlns:p14="http://schemas.microsoft.com/office/powerpoint/2010/main" val="3168349961"/>
      </p:ext>
    </p:extLst>
  </p:cSld>
  <p:clrMap bg1="lt1" tx1="dk1" bg2="dk2" tx2="lt2" accent1="accent1" accent2="accent2" accent3="accent3" accent4="accent4" accent5="accent5" accent6="accent6" hlink="hlink" folHlink="folHlink"/>
  <p:sldLayoutIdLst>
    <p:sldLayoutId id="2147483700"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447"/>
        <p:cNvGrpSpPr/>
        <p:nvPr/>
      </p:nvGrpSpPr>
      <p:grpSpPr>
        <a:xfrm>
          <a:off x="0" y="0"/>
          <a:ext cx="0" cy="0"/>
          <a:chOff x="0" y="0"/>
          <a:chExt cx="0" cy="0"/>
        </a:xfrm>
      </p:grpSpPr>
      <p:sp>
        <p:nvSpPr>
          <p:cNvPr id="448" name="Google Shape;448;gede09acef4_16_0"/>
          <p:cNvSpPr txBox="1">
            <a:spLocks noGrp="1"/>
          </p:cNvSpPr>
          <p:nvPr>
            <p:ph type="dt" idx="10"/>
          </p:nvPr>
        </p:nvSpPr>
        <p:spPr>
          <a:xfrm>
            <a:off x="9677400" y="6405036"/>
            <a:ext cx="1482051" cy="153888"/>
          </a:xfrm>
          <a:prstGeom prst="rect">
            <a:avLst/>
          </a:prstGeom>
          <a:noFill/>
          <a:ln>
            <a:noFill/>
          </a:ln>
        </p:spPr>
        <p:txBody>
          <a:bodyPr spcFirstLastPara="1" wrap="square" lIns="0" tIns="0" rIns="0" bIns="0" anchor="b" anchorCtr="0">
            <a:spAutoFit/>
          </a:bodyPr>
          <a:lstStyle>
            <a:lvl1pPr marR="0" lvl="0" algn="r" rtl="0">
              <a:lnSpc>
                <a:spcPct val="100000"/>
              </a:lnSpc>
              <a:spcBef>
                <a:spcPts val="0"/>
              </a:spcBef>
              <a:spcAft>
                <a:spcPts val="0"/>
              </a:spcAft>
              <a:buClr>
                <a:srgbClr val="000000"/>
              </a:buClr>
              <a:buSzPts val="1400"/>
              <a:buFont typeface="Arial"/>
              <a:buNone/>
              <a:defRPr sz="1000" b="0" i="0" u="none" strike="noStrike" cap="none">
                <a:solidFill>
                  <a:srgbClr val="7F7F7F"/>
                </a:solidFill>
                <a:latin typeface="Trebuchet MS"/>
                <a:ea typeface="Trebuchet MS"/>
                <a:cs typeface="Trebuchet MS"/>
                <a:sym typeface="Trebuchet MS"/>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Trebuchet MS"/>
                <a:ea typeface="Trebuchet MS"/>
                <a:cs typeface="Trebuchet MS"/>
                <a:sym typeface="Trebuchet MS"/>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Trebuchet MS"/>
                <a:ea typeface="Trebuchet MS"/>
                <a:cs typeface="Trebuchet MS"/>
                <a:sym typeface="Trebuchet MS"/>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Trebuchet MS"/>
                <a:ea typeface="Trebuchet MS"/>
                <a:cs typeface="Trebuchet MS"/>
                <a:sym typeface="Trebuchet MS"/>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Trebuchet MS"/>
                <a:ea typeface="Trebuchet MS"/>
                <a:cs typeface="Trebuchet MS"/>
                <a:sym typeface="Trebuchet MS"/>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Trebuchet MS"/>
                <a:ea typeface="Trebuchet MS"/>
                <a:cs typeface="Trebuchet MS"/>
                <a:sym typeface="Trebuchet MS"/>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Trebuchet MS"/>
                <a:ea typeface="Trebuchet MS"/>
                <a:cs typeface="Trebuchet MS"/>
                <a:sym typeface="Trebuchet MS"/>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Trebuchet MS"/>
                <a:ea typeface="Trebuchet MS"/>
                <a:cs typeface="Trebuchet MS"/>
                <a:sym typeface="Trebuchet MS"/>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Trebuchet MS"/>
                <a:ea typeface="Trebuchet MS"/>
                <a:cs typeface="Trebuchet MS"/>
                <a:sym typeface="Trebuchet MS"/>
              </a:defRPr>
            </a:lvl9pPr>
          </a:lstStyle>
          <a:p>
            <a:endParaRPr/>
          </a:p>
        </p:txBody>
      </p:sp>
      <p:sp>
        <p:nvSpPr>
          <p:cNvPr id="449" name="Google Shape;449;gede09acef4_16_0"/>
          <p:cNvSpPr txBox="1"/>
          <p:nvPr/>
        </p:nvSpPr>
        <p:spPr>
          <a:xfrm>
            <a:off x="11167872" y="6405036"/>
            <a:ext cx="381000" cy="153888"/>
          </a:xfrm>
          <a:prstGeom prst="rect">
            <a:avLst/>
          </a:prstGeom>
          <a:noFill/>
          <a:ln>
            <a:noFill/>
          </a:ln>
        </p:spPr>
        <p:txBody>
          <a:bodyPr spcFirstLastPara="1" wrap="square" lIns="0" tIns="0" rIns="0" bIns="0" anchor="b" anchorCtr="0">
            <a:spAutoFit/>
          </a:bodyPr>
          <a:lstStyle/>
          <a:p>
            <a:pPr marL="0" marR="0" lvl="0" indent="0" algn="r" rtl="0">
              <a:lnSpc>
                <a:spcPct val="100000"/>
              </a:lnSpc>
              <a:spcBef>
                <a:spcPts val="0"/>
              </a:spcBef>
              <a:spcAft>
                <a:spcPts val="0"/>
              </a:spcAft>
              <a:buClr>
                <a:srgbClr val="7F7F7F"/>
              </a:buClr>
              <a:buSzPts val="1000"/>
              <a:buFont typeface="Trebuchet MS"/>
              <a:buNone/>
            </a:pPr>
            <a:fld id="{00000000-1234-1234-1234-123412341234}" type="slidenum">
              <a:rPr lang="en-US" sz="1000" b="0" i="0" u="none" strike="noStrike" cap="none">
                <a:solidFill>
                  <a:srgbClr val="7F7F7F"/>
                </a:solidFill>
                <a:latin typeface="Trebuchet MS"/>
                <a:ea typeface="Trebuchet MS"/>
                <a:cs typeface="Trebuchet MS"/>
                <a:sym typeface="Trebuchet MS"/>
              </a:rPr>
              <a:t>‹#›</a:t>
            </a:fld>
            <a:endParaRPr sz="1000" b="0" i="0" u="none" strike="noStrike" cap="none">
              <a:solidFill>
                <a:srgbClr val="7F7F7F"/>
              </a:solidFill>
              <a:latin typeface="Trebuchet MS"/>
              <a:ea typeface="Trebuchet MS"/>
              <a:cs typeface="Trebuchet MS"/>
              <a:sym typeface="Trebuchet MS"/>
            </a:endParaRPr>
          </a:p>
        </p:txBody>
      </p:sp>
      <p:sp>
        <p:nvSpPr>
          <p:cNvPr id="450" name="Google Shape;450;gede09acef4_16_0"/>
          <p:cNvSpPr txBox="1">
            <a:spLocks noGrp="1"/>
          </p:cNvSpPr>
          <p:nvPr>
            <p:ph type="title"/>
          </p:nvPr>
        </p:nvSpPr>
        <p:spPr>
          <a:xfrm>
            <a:off x="630000" y="622800"/>
            <a:ext cx="10933350" cy="332399"/>
          </a:xfrm>
          <a:prstGeom prst="rect">
            <a:avLst/>
          </a:prstGeom>
          <a:noFill/>
          <a:ln>
            <a:noFill/>
          </a:ln>
        </p:spPr>
        <p:txBody>
          <a:bodyPr spcFirstLastPara="1" wrap="square" lIns="0" tIns="0" rIns="0" bIns="0" anchor="t" anchorCtr="0">
            <a:spAutoFit/>
          </a:bodyPr>
          <a:lstStyle>
            <a:lvl1pPr marR="0" lvl="0" algn="l" rtl="0">
              <a:lnSpc>
                <a:spcPct val="90000"/>
              </a:lnSpc>
              <a:spcBef>
                <a:spcPts val="0"/>
              </a:spcBef>
              <a:spcAft>
                <a:spcPts val="0"/>
              </a:spcAft>
              <a:buClr>
                <a:schemeClr val="dk2"/>
              </a:buClr>
              <a:buSzPts val="2400"/>
              <a:buFont typeface="Trebuchet MS"/>
              <a:buNone/>
              <a:defRPr sz="2400" b="0" i="0" u="none" strike="noStrike" cap="none">
                <a:solidFill>
                  <a:schemeClr val="dk2"/>
                </a:solidFill>
                <a:latin typeface="Trebuchet MS"/>
                <a:ea typeface="Trebuchet MS"/>
                <a:cs typeface="Trebuchet MS"/>
                <a:sym typeface="Trebuchet MS"/>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451" name="Google Shape;451;gede09acef4_16_0"/>
          <p:cNvSpPr txBox="1">
            <a:spLocks noGrp="1"/>
          </p:cNvSpPr>
          <p:nvPr>
            <p:ph type="body" idx="1"/>
          </p:nvPr>
        </p:nvSpPr>
        <p:spPr>
          <a:xfrm>
            <a:off x="630000" y="1825625"/>
            <a:ext cx="10933350" cy="4351338"/>
          </a:xfrm>
          <a:prstGeom prst="rect">
            <a:avLst/>
          </a:prstGeom>
          <a:noFill/>
          <a:ln>
            <a:noFill/>
          </a:ln>
        </p:spPr>
        <p:txBody>
          <a:bodyPr spcFirstLastPara="1" wrap="square" lIns="0" tIns="0" rIns="0" bIns="0" anchor="t" anchorCtr="0">
            <a:noAutofit/>
          </a:bodyPr>
          <a:lstStyle>
            <a:lvl1pPr marL="457200" marR="0" lvl="0" indent="-304800" algn="l" rtl="0">
              <a:lnSpc>
                <a:spcPct val="110000"/>
              </a:lnSpc>
              <a:spcBef>
                <a:spcPts val="600"/>
              </a:spcBef>
              <a:spcAft>
                <a:spcPts val="0"/>
              </a:spcAft>
              <a:buClr>
                <a:schemeClr val="dk1"/>
              </a:buClr>
              <a:buSzPts val="1200"/>
              <a:buFont typeface="Arial"/>
              <a:buChar char="​"/>
              <a:defRPr sz="1200" b="0" i="0" u="none" strike="noStrike" cap="none">
                <a:solidFill>
                  <a:schemeClr val="dk1"/>
                </a:solidFill>
                <a:latin typeface="Trebuchet MS"/>
                <a:ea typeface="Trebuchet MS"/>
                <a:cs typeface="Trebuchet MS"/>
                <a:sym typeface="Trebuchet MS"/>
              </a:defRPr>
            </a:lvl1pPr>
            <a:lvl2pPr marL="914400" marR="0" lvl="1" indent="-304800" algn="l" rtl="0">
              <a:lnSpc>
                <a:spcPct val="90000"/>
              </a:lnSpc>
              <a:spcBef>
                <a:spcPts val="300"/>
              </a:spcBef>
              <a:spcAft>
                <a:spcPts val="0"/>
              </a:spcAft>
              <a:buClr>
                <a:schemeClr val="dk2"/>
              </a:buClr>
              <a:buSzPts val="1200"/>
              <a:buFont typeface="Arial"/>
              <a:buChar char="•"/>
              <a:defRPr sz="1200" b="0" i="0" u="none" strike="noStrike" cap="none">
                <a:solidFill>
                  <a:schemeClr val="dk1"/>
                </a:solidFill>
                <a:latin typeface="Trebuchet MS"/>
                <a:ea typeface="Trebuchet MS"/>
                <a:cs typeface="Trebuchet MS"/>
                <a:sym typeface="Trebuchet MS"/>
              </a:defRPr>
            </a:lvl2pPr>
            <a:lvl3pPr marL="1371600" marR="0" lvl="2" indent="-304800" algn="l" rtl="0">
              <a:lnSpc>
                <a:spcPct val="90000"/>
              </a:lnSpc>
              <a:spcBef>
                <a:spcPts val="300"/>
              </a:spcBef>
              <a:spcAft>
                <a:spcPts val="0"/>
              </a:spcAft>
              <a:buClr>
                <a:schemeClr val="dk2"/>
              </a:buClr>
              <a:buSzPts val="1200"/>
              <a:buFont typeface="Trebuchet MS"/>
              <a:buChar char="–"/>
              <a:defRPr sz="1200" b="0" i="0" u="none" strike="noStrike" cap="none">
                <a:solidFill>
                  <a:schemeClr val="dk1"/>
                </a:solidFill>
                <a:latin typeface="Trebuchet MS"/>
                <a:ea typeface="Trebuchet MS"/>
                <a:cs typeface="Trebuchet MS"/>
                <a:sym typeface="Trebuchet MS"/>
              </a:defRPr>
            </a:lvl3pPr>
            <a:lvl4pPr marL="1828800" marR="0" lvl="3" indent="-330200" algn="l" rtl="0">
              <a:lnSpc>
                <a:spcPct val="110000"/>
              </a:lnSpc>
              <a:spcBef>
                <a:spcPts val="300"/>
              </a:spcBef>
              <a:spcAft>
                <a:spcPts val="0"/>
              </a:spcAft>
              <a:buClr>
                <a:schemeClr val="dk2"/>
              </a:buClr>
              <a:buSzPts val="1600"/>
              <a:buFont typeface="Arial"/>
              <a:buChar char="​"/>
              <a:defRPr sz="1600" b="0" i="0" u="none" strike="noStrike" cap="none">
                <a:solidFill>
                  <a:schemeClr val="dk2"/>
                </a:solidFill>
                <a:latin typeface="Trebuchet MS"/>
                <a:ea typeface="Trebuchet MS"/>
                <a:cs typeface="Trebuchet MS"/>
                <a:sym typeface="Trebuchet MS"/>
              </a:defRPr>
            </a:lvl4pPr>
            <a:lvl5pPr marL="2286000" marR="0" lvl="4" indent="-330200" algn="l" rtl="0">
              <a:lnSpc>
                <a:spcPct val="100000"/>
              </a:lnSpc>
              <a:spcBef>
                <a:spcPts val="300"/>
              </a:spcBef>
              <a:spcAft>
                <a:spcPts val="0"/>
              </a:spcAft>
              <a:buClr>
                <a:schemeClr val="dk1"/>
              </a:buClr>
              <a:buSzPts val="1600"/>
              <a:buFont typeface="Arial"/>
              <a:buChar char="​"/>
              <a:defRPr sz="1600" b="1" i="0" u="none" strike="noStrike" cap="none">
                <a:solidFill>
                  <a:schemeClr val="dk1"/>
                </a:solidFill>
                <a:latin typeface="Trebuchet MS"/>
                <a:ea typeface="Trebuchet MS"/>
                <a:cs typeface="Trebuchet MS"/>
                <a:sym typeface="Trebuchet MS"/>
              </a:defRPr>
            </a:lvl5pPr>
            <a:lvl6pPr marL="2743200" marR="0" lvl="5" indent="-330200" algn="l" rtl="0">
              <a:lnSpc>
                <a:spcPct val="90000"/>
              </a:lnSpc>
              <a:spcBef>
                <a:spcPts val="300"/>
              </a:spcBef>
              <a:spcAft>
                <a:spcPts val="0"/>
              </a:spcAft>
              <a:buClr>
                <a:schemeClr val="dk2"/>
              </a:buClr>
              <a:buSzPts val="1600"/>
              <a:buFont typeface="Arial"/>
              <a:buChar char="•"/>
              <a:defRPr sz="1600" b="0" i="0" u="none" strike="noStrike" cap="none">
                <a:solidFill>
                  <a:schemeClr val="dk1"/>
                </a:solidFill>
                <a:latin typeface="Trebuchet MS"/>
                <a:ea typeface="Trebuchet MS"/>
                <a:cs typeface="Trebuchet MS"/>
                <a:sym typeface="Trebuchet MS"/>
              </a:defRPr>
            </a:lvl6pPr>
            <a:lvl7pPr marL="3200400" marR="0" lvl="6" indent="-508000" algn="l" rtl="0">
              <a:lnSpc>
                <a:spcPct val="90000"/>
              </a:lnSpc>
              <a:spcBef>
                <a:spcPts val="900"/>
              </a:spcBef>
              <a:spcAft>
                <a:spcPts val="0"/>
              </a:spcAft>
              <a:buClr>
                <a:schemeClr val="dk1"/>
              </a:buClr>
              <a:buSzPts val="4400"/>
              <a:buFont typeface="Arial"/>
              <a:buChar char="​"/>
              <a:defRPr sz="4400" b="0" i="0" u="none" strike="noStrike" cap="none">
                <a:solidFill>
                  <a:schemeClr val="dk1"/>
                </a:solidFill>
                <a:latin typeface="Trebuchet MS"/>
                <a:ea typeface="Trebuchet MS"/>
                <a:cs typeface="Trebuchet MS"/>
                <a:sym typeface="Trebuchet MS"/>
              </a:defRPr>
            </a:lvl7pPr>
            <a:lvl8pPr marL="3657600" marR="0" lvl="7" indent="-571500" algn="l" rtl="0">
              <a:lnSpc>
                <a:spcPct val="90000"/>
              </a:lnSpc>
              <a:spcBef>
                <a:spcPts val="900"/>
              </a:spcBef>
              <a:spcAft>
                <a:spcPts val="0"/>
              </a:spcAft>
              <a:buClr>
                <a:schemeClr val="dk2"/>
              </a:buClr>
              <a:buSzPts val="5400"/>
              <a:buFont typeface="Arial"/>
              <a:buChar char="​"/>
              <a:defRPr sz="5400" b="0" i="0" u="none" strike="noStrike" cap="none">
                <a:solidFill>
                  <a:schemeClr val="dk2"/>
                </a:solidFill>
                <a:latin typeface="Trebuchet MS"/>
                <a:ea typeface="Trebuchet MS"/>
                <a:cs typeface="Trebuchet MS"/>
                <a:sym typeface="Trebuchet MS"/>
              </a:defRPr>
            </a:lvl8pPr>
            <a:lvl9pPr marL="4114800" marR="0" lvl="8" indent="-381000" algn="l" rtl="0">
              <a:lnSpc>
                <a:spcPct val="100000"/>
              </a:lnSpc>
              <a:spcBef>
                <a:spcPts val="0"/>
              </a:spcBef>
              <a:spcAft>
                <a:spcPts val="900"/>
              </a:spcAft>
              <a:buClr>
                <a:schemeClr val="dk2"/>
              </a:buClr>
              <a:buSzPts val="2400"/>
              <a:buFont typeface="Arial"/>
              <a:buChar char="​"/>
              <a:defRPr sz="2400" b="0" i="0" u="none" strike="noStrike" cap="none">
                <a:solidFill>
                  <a:schemeClr val="dk2"/>
                </a:solidFill>
                <a:latin typeface="Trebuchet MS"/>
                <a:ea typeface="Trebuchet MS"/>
                <a:cs typeface="Trebuchet MS"/>
                <a:sym typeface="Trebuchet MS"/>
              </a:defRPr>
            </a:lvl9pPr>
          </a:lstStyle>
          <a:p>
            <a:endParaRPr/>
          </a:p>
        </p:txBody>
      </p:sp>
      <p:sp>
        <p:nvSpPr>
          <p:cNvPr id="7" name="TextBox 6">
            <a:extLst>
              <a:ext uri="{FF2B5EF4-FFF2-40B4-BE49-F238E27FC236}">
                <a16:creationId xmlns:a16="http://schemas.microsoft.com/office/drawing/2014/main" id="{DDF97C8B-FB8A-F366-9C82-6BE592ED1B13}"/>
              </a:ext>
            </a:extLst>
          </p:cNvPr>
          <p:cNvSpPr txBox="1"/>
          <p:nvPr>
            <p:extLst>
              <p:ext uri="{1162E1C5-73C7-4A58-AE30-91384D911F3F}">
                <p184:classification xmlns:p184="http://schemas.microsoft.com/office/powerpoint/2018/4/main" val="ftr"/>
              </p:ext>
            </p:extLst>
          </p:nvPr>
        </p:nvSpPr>
        <p:spPr>
          <a:xfrm>
            <a:off x="0" y="6705600"/>
            <a:ext cx="488950" cy="152400"/>
          </a:xfrm>
          <a:prstGeom prst="rect">
            <a:avLst/>
          </a:prstGeom>
        </p:spPr>
        <p:txBody>
          <a:bodyPr horzOverflow="overflow" lIns="0" tIns="0" rIns="0" bIns="0">
            <a:spAutoFit/>
          </a:bodyPr>
          <a:lstStyle/>
          <a:p>
            <a:pPr algn="l"/>
            <a:r>
              <a:rPr lang="en-GB" sz="1000">
                <a:solidFill>
                  <a:srgbClr val="000000"/>
                </a:solidFill>
                <a:latin typeface="Calibri" panose="020F0502020204030204" pitchFamily="34" charset="0"/>
                <a:cs typeface="Calibri" panose="020F0502020204030204" pitchFamily="34" charset="0"/>
              </a:rPr>
              <a:t>OFFICIAL</a:t>
            </a:r>
          </a:p>
        </p:txBody>
      </p:sp>
      <p:sp>
        <p:nvSpPr>
          <p:cNvPr id="3" name="TextBox 2">
            <a:extLst>
              <a:ext uri="{FF2B5EF4-FFF2-40B4-BE49-F238E27FC236}">
                <a16:creationId xmlns:a16="http://schemas.microsoft.com/office/drawing/2014/main" id="{E82C137A-8CDC-A451-AD0F-B9C62A82F2C0}"/>
              </a:ext>
            </a:extLst>
          </p:cNvPr>
          <p:cNvSpPr txBox="1"/>
          <p:nvPr>
            <p:extLst>
              <p:ext uri="{1162E1C5-73C7-4A58-AE30-91384D911F3F}">
                <p184:classification xmlns:p184="http://schemas.microsoft.com/office/powerpoint/2018/4/main" val="hdr"/>
              </p:ext>
            </p:extLst>
          </p:nvPr>
        </p:nvSpPr>
        <p:spPr>
          <a:xfrm>
            <a:off x="0" y="0"/>
            <a:ext cx="488950" cy="152400"/>
          </a:xfrm>
          <a:prstGeom prst="rect">
            <a:avLst/>
          </a:prstGeom>
        </p:spPr>
        <p:txBody>
          <a:bodyPr horzOverflow="overflow" lIns="0" tIns="0" rIns="0" bIns="0">
            <a:spAutoFit/>
          </a:bodyPr>
          <a:lstStyle/>
          <a:p>
            <a:pPr algn="l"/>
            <a:r>
              <a:rPr lang="en-GB" sz="1000">
                <a:solidFill>
                  <a:srgbClr val="000000"/>
                </a:solidFill>
                <a:latin typeface="Calibri" panose="020F0502020204030204" pitchFamily="34" charset="0"/>
                <a:cs typeface="Calibri" panose="020F0502020204030204" pitchFamily="34" charset="0"/>
              </a:rPr>
              <a:t>OFFICIAL</a:t>
            </a:r>
          </a:p>
        </p:txBody>
      </p:sp>
    </p:spTree>
    <p:extLst>
      <p:ext uri="{BB962C8B-B14F-4D97-AF65-F5344CB8AC3E}">
        <p14:creationId xmlns:p14="http://schemas.microsoft.com/office/powerpoint/2010/main" val="495285279"/>
      </p:ext>
    </p:extLst>
  </p:cSld>
  <p:clrMap bg1="lt1" tx1="dk1" bg2="dk2" tx2="lt2" accent1="accent1" accent2="accent2" accent3="accent3" accent4="accent4" accent5="accent5" accent6="accent6" hlink="hlink" folHlink="folHlink"/>
  <p:sldLayoutIdLst>
    <p:sldLayoutId id="2147483662" r:id="rId1"/>
    <p:sldLayoutId id="2147483699" r:id="rId2"/>
  </p:sldLayoutIdLst>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extLst>
    <p:ext uri="{27BBF7A9-308A-43DC-89C8-2F10F3537804}">
      <p15:sldGuideLst xmlns:p15="http://schemas.microsoft.com/office/powerpoint/2012/main">
        <p15:guide id="1" orient="horz" pos="1311">
          <p15:clr>
            <a:srgbClr val="F26B43"/>
          </p15:clr>
        </p15:guide>
        <p15:guide id="2" pos="396">
          <p15:clr>
            <a:srgbClr val="F26B43"/>
          </p15:clr>
        </p15:guide>
        <p15:guide id="3" pos="7284">
          <p15:clr>
            <a:srgbClr val="F26B43"/>
          </p15:clr>
        </p15:guide>
        <p15:guide id="4" orient="horz" pos="3881">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lt1"/>
        </a:solidFill>
        <a:effectLst/>
      </p:bgPr>
    </p:bg>
    <p:spTree>
      <p:nvGrpSpPr>
        <p:cNvPr id="1" name="Shape 71"/>
        <p:cNvGrpSpPr/>
        <p:nvPr/>
      </p:nvGrpSpPr>
      <p:grpSpPr>
        <a:xfrm>
          <a:off x="0" y="0"/>
          <a:ext cx="0" cy="0"/>
          <a:chOff x="0" y="0"/>
          <a:chExt cx="0" cy="0"/>
        </a:xfrm>
      </p:grpSpPr>
      <p:sp>
        <p:nvSpPr>
          <p:cNvPr id="72" name="Google Shape;72;p16"/>
          <p:cNvSpPr txBox="1">
            <a:spLocks noGrp="1"/>
          </p:cNvSpPr>
          <p:nvPr>
            <p:ph type="title"/>
          </p:nvPr>
        </p:nvSpPr>
        <p:spPr>
          <a:xfrm>
            <a:off x="415600" y="593367"/>
            <a:ext cx="11360800" cy="763600"/>
          </a:xfrm>
          <a:prstGeom prst="rect">
            <a:avLst/>
          </a:prstGeom>
          <a:noFill/>
          <a:ln>
            <a:noFill/>
          </a:ln>
        </p:spPr>
        <p:txBody>
          <a:bodyPr spcFirstLastPara="1" wrap="square" lIns="91425" tIns="91425" rIns="91425" bIns="91425" anchor="t" anchorCtr="0">
            <a:noAutofit/>
          </a:bodyPr>
          <a:lstStyle>
            <a:lvl1pPr marR="0" lvl="0"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endParaRPr/>
          </a:p>
        </p:txBody>
      </p:sp>
      <p:sp>
        <p:nvSpPr>
          <p:cNvPr id="73" name="Google Shape;73;p16"/>
          <p:cNvSpPr txBox="1">
            <a:spLocks noGrp="1"/>
          </p:cNvSpPr>
          <p:nvPr>
            <p:ph type="body" idx="1"/>
          </p:nvPr>
        </p:nvSpPr>
        <p:spPr>
          <a:xfrm>
            <a:off x="415600" y="1536633"/>
            <a:ext cx="11360800" cy="4555200"/>
          </a:xfrm>
          <a:prstGeom prst="rect">
            <a:avLst/>
          </a:prstGeom>
          <a:noFill/>
          <a:ln>
            <a:noFill/>
          </a:ln>
        </p:spPr>
        <p:txBody>
          <a:bodyPr spcFirstLastPara="1" wrap="square" lIns="91425" tIns="91425" rIns="91425" bIns="91425" anchor="t" anchorCtr="0">
            <a:noAutofit/>
          </a:bodyPr>
          <a:lstStyle>
            <a:lvl1pPr marL="457200" marR="0" lvl="0" indent="-342900" algn="l" rtl="0">
              <a:lnSpc>
                <a:spcPct val="115000"/>
              </a:lnSpc>
              <a:spcBef>
                <a:spcPts val="0"/>
              </a:spcBef>
              <a:spcAft>
                <a:spcPts val="0"/>
              </a:spcAft>
              <a:buClr>
                <a:schemeClr val="dk2"/>
              </a:buClr>
              <a:buSzPts val="1800"/>
              <a:buFont typeface="Arial"/>
              <a:buChar char="●"/>
              <a:defRPr sz="1800" b="0" i="0" u="none" strike="noStrike" cap="none">
                <a:solidFill>
                  <a:schemeClr val="dk2"/>
                </a:solidFill>
                <a:latin typeface="Arial"/>
                <a:ea typeface="Arial"/>
                <a:cs typeface="Arial"/>
                <a:sym typeface="Arial"/>
              </a:defRPr>
            </a:lvl1pPr>
            <a:lvl2pPr marL="914400" marR="0" lvl="1"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2pPr>
            <a:lvl3pPr marL="1371600" marR="0" lvl="2"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3pPr>
            <a:lvl4pPr marL="1828800" marR="0" lvl="3"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4pPr>
            <a:lvl5pPr marL="2286000" marR="0" lvl="4"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5pPr>
            <a:lvl6pPr marL="2743200" marR="0" lvl="5"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6pPr>
            <a:lvl7pPr marL="3200400" marR="0" lvl="6"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7pPr>
            <a:lvl8pPr marL="3657600" marR="0" lvl="7"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8pPr>
            <a:lvl9pPr marL="4114800" marR="0" lvl="8" indent="-317500" algn="l" rtl="0">
              <a:lnSpc>
                <a:spcPct val="115000"/>
              </a:lnSpc>
              <a:spcBef>
                <a:spcPts val="1600"/>
              </a:spcBef>
              <a:spcAft>
                <a:spcPts val="1600"/>
              </a:spcAft>
              <a:buClr>
                <a:schemeClr val="dk2"/>
              </a:buClr>
              <a:buSzPts val="1400"/>
              <a:buFont typeface="Arial"/>
              <a:buChar char="■"/>
              <a:defRPr sz="1400" b="0" i="0" u="none" strike="noStrike" cap="none">
                <a:solidFill>
                  <a:schemeClr val="dk2"/>
                </a:solidFill>
                <a:latin typeface="Arial"/>
                <a:ea typeface="Arial"/>
                <a:cs typeface="Arial"/>
                <a:sym typeface="Arial"/>
              </a:defRPr>
            </a:lvl9pPr>
          </a:lstStyle>
          <a:p>
            <a:endParaRPr/>
          </a:p>
        </p:txBody>
      </p:sp>
      <p:sp>
        <p:nvSpPr>
          <p:cNvPr id="74" name="Google Shape;74;p16"/>
          <p:cNvSpPr txBox="1">
            <a:spLocks noGrp="1"/>
          </p:cNvSpPr>
          <p:nvPr>
            <p:ph type="sldNum" idx="12"/>
          </p:nvPr>
        </p:nvSpPr>
        <p:spPr>
          <a:xfrm>
            <a:off x="11296611" y="6217623"/>
            <a:ext cx="731600" cy="524800"/>
          </a:xfrm>
          <a:prstGeom prst="rect">
            <a:avLst/>
          </a:prstGeom>
          <a:noFill/>
          <a:ln>
            <a:noFill/>
          </a:ln>
        </p:spPr>
        <p:txBody>
          <a:bodyPr spcFirstLastPara="1" wrap="square" lIns="91425" tIns="91425" rIns="91425" bIns="91425" anchor="ctr" anchorCtr="0">
            <a:noAutofit/>
          </a:bodyPr>
          <a:lstStyle>
            <a:lvl1pPr marL="0" marR="0" lvl="0" indent="0" algn="r" rtl="0">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9pPr>
          </a:lstStyle>
          <a:p>
            <a:fld id="{330EA680-D336-4FF7-8B7A-9848BB0A1C32}" type="slidenum">
              <a:rPr lang="en-GB" smtClean="0"/>
              <a:t>‹#›</a:t>
            </a:fld>
            <a:endParaRPr lang="en-GB"/>
          </a:p>
        </p:txBody>
      </p:sp>
    </p:spTree>
    <p:extLst>
      <p:ext uri="{BB962C8B-B14F-4D97-AF65-F5344CB8AC3E}">
        <p14:creationId xmlns:p14="http://schemas.microsoft.com/office/powerpoint/2010/main" val="3176676507"/>
      </p:ext>
    </p:extLst>
  </p:cSld>
  <p:clrMap bg1="lt1" tx1="dk1" bg2="dk2" tx2="lt2" accent1="accent1" accent2="accent2" accent3="accent3" accent4="accent4" accent5="accent5" accent6="accent6" hlink="hlink" folHlink="folHlink"/>
  <p:sldLayoutIdLst>
    <p:sldLayoutId id="2147483701" r:id="rId1"/>
  </p:sldLayoutIdLst>
  <p:txStyles>
    <p:title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2.xml"/><Relationship Id="rId1" Type="http://schemas.openxmlformats.org/officeDocument/2006/relationships/slideLayout" Target="../slideLayouts/slideLayout3.xml"/><Relationship Id="rId4" Type="http://schemas.openxmlformats.org/officeDocument/2006/relationships/image" Target="../media/image11.png"/></Relationships>
</file>

<file path=ppt/slides/_rels/slide13.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gif"/><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3F1E9C-79C5-E84E-B08F-06797F27B6F6}"/>
              </a:ext>
            </a:extLst>
          </p:cNvPr>
          <p:cNvSpPr>
            <a:spLocks noGrp="1"/>
          </p:cNvSpPr>
          <p:nvPr>
            <p:ph type="ctrTitle"/>
          </p:nvPr>
        </p:nvSpPr>
        <p:spPr>
          <a:xfrm>
            <a:off x="651352" y="4514260"/>
            <a:ext cx="7341942" cy="1948751"/>
          </a:xfrm>
        </p:spPr>
        <p:txBody>
          <a:bodyPr>
            <a:normAutofit fontScale="90000"/>
          </a:bodyPr>
          <a:lstStyle/>
          <a:p>
            <a:r>
              <a:rPr lang="en-US" sz="6700" dirty="0">
                <a:solidFill>
                  <a:schemeClr val="bg1"/>
                </a:solidFill>
              </a:rPr>
              <a:t>Lecture 4 </a:t>
            </a:r>
            <a:br>
              <a:rPr lang="en-US" dirty="0"/>
            </a:br>
            <a:r>
              <a:rPr lang="en-US" sz="4900" dirty="0"/>
              <a:t>Network Infrastructure – Case Study</a:t>
            </a:r>
            <a:endParaRPr lang="en-US" dirty="0"/>
          </a:p>
        </p:txBody>
      </p:sp>
      <p:sp>
        <p:nvSpPr>
          <p:cNvPr id="3" name="Subtitle 2">
            <a:extLst>
              <a:ext uri="{FF2B5EF4-FFF2-40B4-BE49-F238E27FC236}">
                <a16:creationId xmlns:a16="http://schemas.microsoft.com/office/drawing/2014/main" id="{67152F7C-4392-D042-93ED-48A50946CFDD}"/>
              </a:ext>
            </a:extLst>
          </p:cNvPr>
          <p:cNvSpPr>
            <a:spLocks noGrp="1"/>
          </p:cNvSpPr>
          <p:nvPr>
            <p:ph type="subTitle" idx="1"/>
          </p:nvPr>
        </p:nvSpPr>
        <p:spPr>
          <a:xfrm>
            <a:off x="688931" y="3325284"/>
            <a:ext cx="3186383" cy="954803"/>
          </a:xfrm>
        </p:spPr>
        <p:txBody>
          <a:bodyPr/>
          <a:lstStyle/>
          <a:p>
            <a:r>
              <a:rPr lang="en-US" dirty="0"/>
              <a:t>The Electricity Transition Playbook</a:t>
            </a:r>
          </a:p>
        </p:txBody>
      </p:sp>
      <p:sp>
        <p:nvSpPr>
          <p:cNvPr id="6" name="Text Placeholder 5">
            <a:extLst>
              <a:ext uri="{FF2B5EF4-FFF2-40B4-BE49-F238E27FC236}">
                <a16:creationId xmlns:a16="http://schemas.microsoft.com/office/drawing/2014/main" id="{8EF35676-49DE-E547-B19F-0A8B69E1FA3A}"/>
              </a:ext>
            </a:extLst>
          </p:cNvPr>
          <p:cNvSpPr>
            <a:spLocks noGrp="1"/>
          </p:cNvSpPr>
          <p:nvPr>
            <p:ph type="body" sz="quarter" idx="10"/>
          </p:nvPr>
        </p:nvSpPr>
        <p:spPr>
          <a:xfrm>
            <a:off x="8707582" y="6106160"/>
            <a:ext cx="3484418" cy="335915"/>
          </a:xfrm>
        </p:spPr>
        <p:txBody>
          <a:bodyPr>
            <a:normAutofit fontScale="62500" lnSpcReduction="20000"/>
          </a:bodyPr>
          <a:lstStyle/>
          <a:p>
            <a:r>
              <a:rPr lang="en-US" dirty="0"/>
              <a:t>Version 1.0</a:t>
            </a:r>
          </a:p>
        </p:txBody>
      </p:sp>
      <p:sp>
        <p:nvSpPr>
          <p:cNvPr id="7" name="TextBox 6">
            <a:extLst>
              <a:ext uri="{FF2B5EF4-FFF2-40B4-BE49-F238E27FC236}">
                <a16:creationId xmlns:a16="http://schemas.microsoft.com/office/drawing/2014/main" id="{852439F6-8E4D-F9A3-1C4E-F47DFF0AB298}"/>
              </a:ext>
            </a:extLst>
          </p:cNvPr>
          <p:cNvSpPr txBox="1"/>
          <p:nvPr/>
        </p:nvSpPr>
        <p:spPr>
          <a:xfrm>
            <a:off x="8788855" y="3367815"/>
            <a:ext cx="1695509" cy="5078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900" b="1" dirty="0">
                <a:solidFill>
                  <a:schemeClr val="bg1"/>
                </a:solidFill>
                <a:latin typeface="Open Sans"/>
                <a:ea typeface="+mn-lt"/>
                <a:cs typeface="+mn-lt"/>
              </a:rPr>
              <a:t>Supported by and in collaboration with CCG and Green Grids Initiative</a:t>
            </a:r>
          </a:p>
        </p:txBody>
      </p:sp>
      <p:pic>
        <p:nvPicPr>
          <p:cNvPr id="5" name="Picture 4">
            <a:extLst>
              <a:ext uri="{FF2B5EF4-FFF2-40B4-BE49-F238E27FC236}">
                <a16:creationId xmlns:a16="http://schemas.microsoft.com/office/drawing/2014/main" id="{AD590227-F5B1-B5CC-CE5F-EDA473ED96F5}"/>
              </a:ext>
            </a:extLst>
          </p:cNvPr>
          <p:cNvPicPr>
            <a:picLocks noChangeAspect="1"/>
          </p:cNvPicPr>
          <p:nvPr/>
        </p:nvPicPr>
        <p:blipFill>
          <a:blip r:embed="rId3"/>
          <a:srcRect/>
          <a:stretch/>
        </p:blipFill>
        <p:spPr>
          <a:xfrm>
            <a:off x="10515101" y="3409135"/>
            <a:ext cx="1340490" cy="424947"/>
          </a:xfrm>
          <a:prstGeom prst="rect">
            <a:avLst/>
          </a:prstGeom>
        </p:spPr>
      </p:pic>
    </p:spTree>
    <p:extLst>
      <p:ext uri="{BB962C8B-B14F-4D97-AF65-F5344CB8AC3E}">
        <p14:creationId xmlns:p14="http://schemas.microsoft.com/office/powerpoint/2010/main" val="46578072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307E7C-BBC7-0DE6-B3CA-048FE7122EB9}"/>
              </a:ext>
            </a:extLst>
          </p:cNvPr>
          <p:cNvSpPr>
            <a:spLocks noGrp="1"/>
          </p:cNvSpPr>
          <p:nvPr>
            <p:ph type="title"/>
          </p:nvPr>
        </p:nvSpPr>
        <p:spPr/>
        <p:txBody>
          <a:bodyPr/>
          <a:lstStyle/>
          <a:p>
            <a:r>
              <a:rPr lang="en-US" dirty="0"/>
              <a:t>Mini-grids</a:t>
            </a:r>
          </a:p>
        </p:txBody>
      </p:sp>
      <p:sp>
        <p:nvSpPr>
          <p:cNvPr id="3" name="Text Placeholder 2">
            <a:extLst>
              <a:ext uri="{FF2B5EF4-FFF2-40B4-BE49-F238E27FC236}">
                <a16:creationId xmlns:a16="http://schemas.microsoft.com/office/drawing/2014/main" id="{82E2D158-9902-75F8-667C-34AFE46BF4EC}"/>
              </a:ext>
            </a:extLst>
          </p:cNvPr>
          <p:cNvSpPr>
            <a:spLocks noGrp="1"/>
          </p:cNvSpPr>
          <p:nvPr>
            <p:ph type="body" idx="1"/>
          </p:nvPr>
        </p:nvSpPr>
        <p:spPr>
          <a:xfrm>
            <a:off x="629399" y="1252728"/>
            <a:ext cx="10933801" cy="5128776"/>
          </a:xfrm>
        </p:spPr>
        <p:txBody>
          <a:bodyPr/>
          <a:lstStyle/>
          <a:p>
            <a:pPr marL="444500" indent="-342900">
              <a:buFont typeface="Arial" panose="020B0604020202020204" pitchFamily="34" charset="0"/>
              <a:buChar char="•"/>
            </a:pPr>
            <a:r>
              <a:rPr lang="en-US" sz="2100" dirty="0"/>
              <a:t>In 2019 Electrical India stated, ‘</a:t>
            </a:r>
            <a:r>
              <a:rPr lang="en-GB" sz="2100" b="0" i="1" dirty="0">
                <a:solidFill>
                  <a:srgbClr val="222222"/>
                </a:solidFill>
                <a:effectLst/>
              </a:rPr>
              <a:t>clean energy mini-grids could serve at least 36,5 million people and mitigate greenhouse gas emissions of up to 122 million tonnes of CO2 between 2020 and 2035 in Bihar and Uttar Pradesh alone’. </a:t>
            </a:r>
            <a:endParaRPr lang="en-GB" sz="2100" b="1" i="0" dirty="0">
              <a:solidFill>
                <a:srgbClr val="000000"/>
              </a:solidFill>
              <a:effectLst/>
            </a:endParaRPr>
          </a:p>
          <a:p>
            <a:pPr marL="444500" indent="-342900">
              <a:buFont typeface="Arial" panose="020B0604020202020204" pitchFamily="34" charset="0"/>
              <a:buChar char="•"/>
            </a:pPr>
            <a:r>
              <a:rPr lang="en-GB" sz="2100" b="1" i="0" dirty="0">
                <a:solidFill>
                  <a:srgbClr val="FF0000"/>
                </a:solidFill>
                <a:effectLst/>
              </a:rPr>
              <a:t>Uttar Pradesh Mini-Grid Policy (2016)</a:t>
            </a:r>
          </a:p>
          <a:p>
            <a:pPr marL="444500" indent="-342900">
              <a:buFont typeface="Wingdings" pitchFamily="2" charset="2"/>
              <a:buChar char="Ø"/>
            </a:pPr>
            <a:r>
              <a:rPr lang="en-GB" sz="2100" b="0" i="0" dirty="0">
                <a:solidFill>
                  <a:srgbClr val="000000"/>
                </a:solidFill>
                <a:effectLst/>
              </a:rPr>
              <a:t>The mini-grids supported and regulated by the policy are to be installed in un-electrified areas (mostly rural) with no access to the national grid or in areas with low levels of electricity supply. </a:t>
            </a:r>
          </a:p>
          <a:p>
            <a:pPr marL="444500" indent="-342900">
              <a:buFont typeface="Wingdings" pitchFamily="2" charset="2"/>
              <a:buChar char="Ø"/>
            </a:pPr>
            <a:r>
              <a:rPr lang="en-GB" sz="2100" b="1" dirty="0">
                <a:solidFill>
                  <a:srgbClr val="000000"/>
                </a:solidFill>
              </a:rPr>
              <a:t>Whilst in 2021, the National Resources Defense Council released a report on mini-grids in India</a:t>
            </a:r>
            <a:r>
              <a:rPr lang="en-GB" sz="2100" dirty="0">
                <a:solidFill>
                  <a:srgbClr val="000000"/>
                </a:solidFill>
              </a:rPr>
              <a:t>.</a:t>
            </a:r>
            <a:r>
              <a:rPr lang="en-GB" sz="2100" dirty="0">
                <a:solidFill>
                  <a:srgbClr val="000000"/>
                </a:solidFill>
                <a:cs typeface="Times New Roman" panose="02020603050405020304" pitchFamily="18" charset="0"/>
              </a:rPr>
              <a:t> It was stated that </a:t>
            </a:r>
            <a:r>
              <a:rPr lang="en-GB" sz="2100" dirty="0">
                <a:effectLst/>
                <a:ea typeface="Calibri" panose="020F0502020204030204" pitchFamily="34" charset="0"/>
                <a:cs typeface="Times New Roman" panose="02020603050405020304" pitchFamily="18" charset="0"/>
              </a:rPr>
              <a:t>Mlinda’s community mini-grid deployment efforts have created an estimated 986 jobs from 2016 to 2020, on average, with the number of jobs created for each mini-grid ranging from 15 to 28. Whilst </a:t>
            </a:r>
            <a:r>
              <a:rPr lang="en-GB" sz="2100" dirty="0">
                <a:solidFill>
                  <a:srgbClr val="000000"/>
                </a:solidFill>
                <a:effectLst/>
                <a:ea typeface="Calibri" panose="020F0502020204030204" pitchFamily="34" charset="0"/>
                <a:cs typeface="Times New Roman" panose="02020603050405020304" pitchFamily="18" charset="0"/>
              </a:rPr>
              <a:t>i</a:t>
            </a:r>
            <a:r>
              <a:rPr lang="en-GB" sz="2100" dirty="0">
                <a:solidFill>
                  <a:srgbClr val="000000"/>
                </a:solidFill>
                <a:cs typeface="Times New Roman" panose="02020603050405020304" pitchFamily="18" charset="0"/>
              </a:rPr>
              <a:t>t was also</a:t>
            </a:r>
            <a:r>
              <a:rPr lang="en-GB" sz="2100" dirty="0">
                <a:effectLst/>
                <a:ea typeface="Calibri" panose="020F0502020204030204" pitchFamily="34" charset="0"/>
                <a:cs typeface="Times New Roman" panose="02020603050405020304" pitchFamily="18" charset="0"/>
              </a:rPr>
              <a:t> estimated that 619,000 to 1,134,000 direct and productive use jobs could be created by adding 1,000 MW of new mini-grid capacity if Mlinda’s “energy services and development-based” business model is replicated.</a:t>
            </a:r>
            <a:r>
              <a:rPr lang="en-GB" sz="2100" dirty="0">
                <a:effectLst/>
              </a:rPr>
              <a:t> </a:t>
            </a:r>
            <a:endParaRPr lang="en-GB" sz="2100" i="0" dirty="0">
              <a:solidFill>
                <a:srgbClr val="000000"/>
              </a:solidFill>
              <a:effectLst/>
            </a:endParaRPr>
          </a:p>
          <a:p>
            <a:pPr marL="101600" indent="0">
              <a:buNone/>
            </a:pPr>
            <a:endParaRPr lang="en-US" dirty="0"/>
          </a:p>
        </p:txBody>
      </p:sp>
    </p:spTree>
    <p:extLst>
      <p:ext uri="{BB962C8B-B14F-4D97-AF65-F5344CB8AC3E}">
        <p14:creationId xmlns:p14="http://schemas.microsoft.com/office/powerpoint/2010/main" val="223513122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F9BA83-3381-EB63-E1C8-5A26F71941B1}"/>
              </a:ext>
            </a:extLst>
          </p:cNvPr>
          <p:cNvSpPr>
            <a:spLocks noGrp="1"/>
          </p:cNvSpPr>
          <p:nvPr>
            <p:ph type="title"/>
          </p:nvPr>
        </p:nvSpPr>
        <p:spPr/>
        <p:txBody>
          <a:bodyPr/>
          <a:lstStyle/>
          <a:p>
            <a:r>
              <a:rPr lang="en-US" dirty="0"/>
              <a:t>Key Takeaway Points</a:t>
            </a:r>
          </a:p>
        </p:txBody>
      </p:sp>
      <p:sp>
        <p:nvSpPr>
          <p:cNvPr id="3" name="Text Placeholder 2">
            <a:extLst>
              <a:ext uri="{FF2B5EF4-FFF2-40B4-BE49-F238E27FC236}">
                <a16:creationId xmlns:a16="http://schemas.microsoft.com/office/drawing/2014/main" id="{59530224-D27D-0C81-B6E7-C5EAA058E030}"/>
              </a:ext>
            </a:extLst>
          </p:cNvPr>
          <p:cNvSpPr>
            <a:spLocks noGrp="1"/>
          </p:cNvSpPr>
          <p:nvPr>
            <p:ph type="body" idx="1"/>
          </p:nvPr>
        </p:nvSpPr>
        <p:spPr>
          <a:xfrm>
            <a:off x="629400" y="1164238"/>
            <a:ext cx="10933801" cy="4922031"/>
          </a:xfrm>
        </p:spPr>
        <p:txBody>
          <a:bodyPr/>
          <a:lstStyle/>
          <a:p>
            <a:pPr marL="444500" indent="-342900">
              <a:buFont typeface="Arial" panose="020B0604020202020204" pitchFamily="34" charset="0"/>
              <a:buChar char="•"/>
            </a:pPr>
            <a:r>
              <a:rPr lang="en-US" sz="2200" i="1" dirty="0"/>
              <a:t>As India aim to integrate 500 GW of renewables by 2030, they are developing their grid at a fast rate.</a:t>
            </a:r>
          </a:p>
          <a:p>
            <a:pPr marL="444500" indent="-342900">
              <a:buFont typeface="Arial" panose="020B0604020202020204" pitchFamily="34" charset="0"/>
              <a:buChar char="•"/>
            </a:pPr>
            <a:r>
              <a:rPr lang="en-US" sz="2200" i="1" dirty="0"/>
              <a:t>India’s network infrastructure is largely state-owned</a:t>
            </a:r>
            <a:r>
              <a:rPr lang="en-US" sz="2200" dirty="0"/>
              <a:t>, with transmission being a </a:t>
            </a:r>
            <a:r>
              <a:rPr lang="en-US" sz="2200" b="1" dirty="0"/>
              <a:t>near monopoly</a:t>
            </a:r>
            <a:r>
              <a:rPr lang="en-US" sz="2200" dirty="0"/>
              <a:t>, but there has been </a:t>
            </a:r>
            <a:r>
              <a:rPr lang="en-US" sz="2200" i="1" dirty="0"/>
              <a:t>more private investment gradually.</a:t>
            </a:r>
            <a:endParaRPr lang="en-US" sz="2200" dirty="0"/>
          </a:p>
          <a:p>
            <a:pPr marL="444500" indent="-342900">
              <a:buFont typeface="Arial" panose="020B0604020202020204" pitchFamily="34" charset="0"/>
              <a:buChar char="•"/>
            </a:pPr>
            <a:r>
              <a:rPr lang="en-US" sz="2200" dirty="0"/>
              <a:t>They have a </a:t>
            </a:r>
            <a:r>
              <a:rPr lang="en-US" sz="2200" b="1" dirty="0"/>
              <a:t>National Electricity Plan </a:t>
            </a:r>
            <a:r>
              <a:rPr lang="en-US" sz="2200" dirty="0"/>
              <a:t>(NEP) which has been implemented to support the creation </a:t>
            </a:r>
            <a:r>
              <a:rPr lang="en-US" sz="2200" b="1" dirty="0"/>
              <a:t>Green Energy Corridors </a:t>
            </a:r>
            <a:r>
              <a:rPr lang="en-US" sz="2200" dirty="0"/>
              <a:t>which have helped to develop the </a:t>
            </a:r>
            <a:r>
              <a:rPr lang="en-US" sz="2200" b="1" dirty="0"/>
              <a:t>transmission</a:t>
            </a:r>
            <a:r>
              <a:rPr lang="en-US" sz="2200" dirty="0"/>
              <a:t> side of the grid, with support from the </a:t>
            </a:r>
            <a:r>
              <a:rPr lang="en-US" sz="2200" i="1" dirty="0"/>
              <a:t>Asian Development Bank</a:t>
            </a:r>
            <a:r>
              <a:rPr lang="en-US" sz="2200" dirty="0"/>
              <a:t> and future projects being developed by private investors.</a:t>
            </a:r>
          </a:p>
          <a:p>
            <a:pPr marL="444500" indent="-342900">
              <a:buFont typeface="Arial" panose="020B0604020202020204" pitchFamily="34" charset="0"/>
              <a:buChar char="•"/>
            </a:pPr>
            <a:r>
              <a:rPr lang="en-US" sz="2200" dirty="0"/>
              <a:t>India has </a:t>
            </a:r>
            <a:r>
              <a:rPr lang="en-US" sz="2200" i="1" dirty="0"/>
              <a:t>incentivized investment </a:t>
            </a:r>
            <a:r>
              <a:rPr lang="en-US" sz="2200" dirty="0"/>
              <a:t>into the</a:t>
            </a:r>
            <a:r>
              <a:rPr lang="en-US" sz="2200" b="1" dirty="0"/>
              <a:t> distribution </a:t>
            </a:r>
            <a:r>
              <a:rPr lang="en-US" sz="2200" dirty="0"/>
              <a:t>side of the grid to speed up growth through the </a:t>
            </a:r>
            <a:r>
              <a:rPr lang="en-US" sz="2200" b="1" dirty="0"/>
              <a:t>National Electricity Fund</a:t>
            </a:r>
            <a:r>
              <a:rPr lang="en-US" sz="2200" dirty="0"/>
              <a:t>, whilst also </a:t>
            </a:r>
            <a:r>
              <a:rPr lang="en-US" sz="2200" i="1" dirty="0"/>
              <a:t>setting up schemes to electrification rural villages and all households</a:t>
            </a:r>
            <a:r>
              <a:rPr lang="en-US" sz="2200" dirty="0"/>
              <a:t>.</a:t>
            </a:r>
          </a:p>
          <a:p>
            <a:pPr marL="444500" indent="-342900">
              <a:buFont typeface="Arial" panose="020B0604020202020204" pitchFamily="34" charset="0"/>
              <a:buChar char="•"/>
            </a:pPr>
            <a:r>
              <a:rPr lang="en-US" sz="2200" b="1" dirty="0"/>
              <a:t>Interconnectors</a:t>
            </a:r>
            <a:r>
              <a:rPr lang="en-US" sz="2200" dirty="0"/>
              <a:t>, to utilize the connections with neighboring countries, and</a:t>
            </a:r>
            <a:r>
              <a:rPr lang="en-US" sz="2200" b="1" dirty="0"/>
              <a:t> Mini-grids, </a:t>
            </a:r>
            <a:r>
              <a:rPr lang="en-US" sz="2200" dirty="0"/>
              <a:t>to support growth and electrification of rural areas, have become increasingly important to the network infrastructure in India.</a:t>
            </a:r>
          </a:p>
          <a:p>
            <a:pPr marL="444500" indent="-342900">
              <a:buFont typeface="Arial" panose="020B0604020202020204" pitchFamily="34" charset="0"/>
              <a:buChar char="•"/>
            </a:pPr>
            <a:endParaRPr lang="en-US" dirty="0"/>
          </a:p>
        </p:txBody>
      </p:sp>
    </p:spTree>
    <p:extLst>
      <p:ext uri="{BB962C8B-B14F-4D97-AF65-F5344CB8AC3E}">
        <p14:creationId xmlns:p14="http://schemas.microsoft.com/office/powerpoint/2010/main" val="417916374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39"/>
        <p:cNvGrpSpPr/>
        <p:nvPr/>
      </p:nvGrpSpPr>
      <p:grpSpPr>
        <a:xfrm>
          <a:off x="0" y="0"/>
          <a:ext cx="0" cy="0"/>
          <a:chOff x="0" y="0"/>
          <a:chExt cx="0" cy="0"/>
        </a:xfrm>
      </p:grpSpPr>
      <p:sp>
        <p:nvSpPr>
          <p:cNvPr id="140" name="Google Shape;140;p5"/>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endParaRPr/>
          </a:p>
        </p:txBody>
      </p:sp>
      <p:sp>
        <p:nvSpPr>
          <p:cNvPr id="141" name="Google Shape;141;p5"/>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p>
            <a:pPr marL="228600" lvl="0" indent="-50800" algn="l" rtl="0">
              <a:lnSpc>
                <a:spcPct val="90000"/>
              </a:lnSpc>
              <a:spcBef>
                <a:spcPts val="0"/>
              </a:spcBef>
              <a:spcAft>
                <a:spcPts val="0"/>
              </a:spcAft>
              <a:buClr>
                <a:schemeClr val="dk1"/>
              </a:buClr>
              <a:buSzPts val="2800"/>
              <a:buNone/>
            </a:pPr>
            <a:endParaRPr/>
          </a:p>
        </p:txBody>
      </p:sp>
      <p:pic>
        <p:nvPicPr>
          <p:cNvPr id="142" name="Google Shape;142;p5"/>
          <p:cNvPicPr preferRelativeResize="0"/>
          <p:nvPr/>
        </p:nvPicPr>
        <p:blipFill rotWithShape="1">
          <a:blip r:embed="rId3">
            <a:alphaModFix/>
          </a:blip>
          <a:srcRect/>
          <a:stretch/>
        </p:blipFill>
        <p:spPr>
          <a:xfrm>
            <a:off x="0" y="0"/>
            <a:ext cx="12192000" cy="6858000"/>
          </a:xfrm>
          <a:prstGeom prst="rect">
            <a:avLst/>
          </a:prstGeom>
          <a:noFill/>
          <a:ln>
            <a:noFill/>
          </a:ln>
        </p:spPr>
      </p:pic>
      <p:sp>
        <p:nvSpPr>
          <p:cNvPr id="144" name="Google Shape;144;p5"/>
          <p:cNvSpPr txBox="1"/>
          <p:nvPr/>
        </p:nvSpPr>
        <p:spPr>
          <a:xfrm>
            <a:off x="9027736" y="5114953"/>
            <a:ext cx="2850222" cy="707846"/>
          </a:xfrm>
          <a:prstGeom prst="rect">
            <a:avLst/>
          </a:prstGeom>
          <a:noFill/>
          <a:ln>
            <a:noFill/>
          </a:ln>
        </p:spPr>
        <p:txBody>
          <a:bodyPr spcFirstLastPara="1" wrap="square" lIns="91425" tIns="45700" rIns="91425" bIns="45700" anchor="t" anchorCtr="0">
            <a:spAutoFit/>
          </a:bodyPr>
          <a:lstStyle/>
          <a:p>
            <a:pPr algn="ctr"/>
            <a:r>
              <a:rPr lang="en-ZA" sz="800" dirty="0">
                <a:solidFill>
                  <a:schemeClr val="bg1"/>
                </a:solidFill>
                <a:latin typeface="Open Sans"/>
                <a:ea typeface="+mn-lt"/>
                <a:cs typeface="+mn-lt"/>
              </a:rPr>
              <a:t>Alexander, K., 2023.</a:t>
            </a:r>
            <a:br>
              <a:rPr lang="en-ZA" sz="800" dirty="0">
                <a:solidFill>
                  <a:schemeClr val="bg1"/>
                </a:solidFill>
                <a:latin typeface="Open Sans"/>
                <a:ea typeface="+mn-lt"/>
                <a:cs typeface="+mn-lt"/>
              </a:rPr>
            </a:br>
            <a:r>
              <a:rPr lang="en-ZA" sz="800" dirty="0">
                <a:solidFill>
                  <a:schemeClr val="bg1"/>
                </a:solidFill>
                <a:latin typeface="Open Sans"/>
                <a:ea typeface="+mn-lt"/>
                <a:cs typeface="+mn-lt"/>
              </a:rPr>
              <a:t>Lecture 4: Network Infrastructure – Case Study.</a:t>
            </a:r>
          </a:p>
          <a:p>
            <a:pPr algn="ctr"/>
            <a:r>
              <a:rPr lang="en-US" sz="800" dirty="0">
                <a:solidFill>
                  <a:schemeClr val="lt1"/>
                </a:solidFill>
                <a:latin typeface="Open Sans"/>
                <a:ea typeface="Open Sans"/>
                <a:cs typeface="Open Sans"/>
                <a:sym typeface="Open Sans"/>
              </a:rPr>
              <a:t>The Electricity Transition Playbook. Release Version 1.0  [online presentation]. Climate Compatible Growth </a:t>
            </a:r>
            <a:r>
              <a:rPr lang="en-US" sz="800" dirty="0" err="1">
                <a:solidFill>
                  <a:schemeClr val="lt1"/>
                </a:solidFill>
                <a:latin typeface="Open Sans"/>
                <a:ea typeface="Open Sans"/>
                <a:cs typeface="Open Sans"/>
                <a:sym typeface="Open Sans"/>
              </a:rPr>
              <a:t>Programme</a:t>
            </a:r>
            <a:r>
              <a:rPr lang="en-US" sz="800" dirty="0">
                <a:solidFill>
                  <a:schemeClr val="lt1"/>
                </a:solidFill>
                <a:latin typeface="Open Sans"/>
                <a:ea typeface="Open Sans"/>
                <a:cs typeface="Open Sans"/>
                <a:sym typeface="Open Sans"/>
              </a:rPr>
              <a:t>, Green Grids Initiative</a:t>
            </a:r>
            <a:endParaRPr dirty="0"/>
          </a:p>
        </p:txBody>
      </p:sp>
      <p:sp>
        <p:nvSpPr>
          <p:cNvPr id="145" name="Google Shape;145;p5"/>
          <p:cNvSpPr txBox="1"/>
          <p:nvPr/>
        </p:nvSpPr>
        <p:spPr>
          <a:xfrm>
            <a:off x="9266839" y="3300962"/>
            <a:ext cx="2372017" cy="369332"/>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900" b="1" i="1" dirty="0">
                <a:solidFill>
                  <a:schemeClr val="lt1"/>
                </a:solidFill>
                <a:latin typeface="Open Sans"/>
                <a:ea typeface="Open Sans"/>
                <a:cs typeface="Open Sans"/>
                <a:sym typeface="Open Sans"/>
              </a:rPr>
              <a:t>Supported by and in collaboration </a:t>
            </a:r>
            <a:br>
              <a:rPr lang="en-US" sz="900" b="1" i="1" dirty="0">
                <a:solidFill>
                  <a:schemeClr val="lt1"/>
                </a:solidFill>
                <a:latin typeface="Open Sans"/>
                <a:ea typeface="Open Sans"/>
                <a:cs typeface="Open Sans"/>
                <a:sym typeface="Open Sans"/>
              </a:rPr>
            </a:br>
            <a:r>
              <a:rPr lang="en-US" sz="900" b="1" i="1" dirty="0">
                <a:solidFill>
                  <a:schemeClr val="lt1"/>
                </a:solidFill>
                <a:latin typeface="Open Sans"/>
                <a:ea typeface="Open Sans"/>
                <a:cs typeface="Open Sans"/>
                <a:sym typeface="Open Sans"/>
              </a:rPr>
              <a:t>with CCG and Green Grids Initiative</a:t>
            </a:r>
            <a:endParaRPr dirty="0"/>
          </a:p>
        </p:txBody>
      </p:sp>
      <p:sp>
        <p:nvSpPr>
          <p:cNvPr id="147" name="Google Shape;147;p5"/>
          <p:cNvSpPr/>
          <p:nvPr/>
        </p:nvSpPr>
        <p:spPr>
          <a:xfrm>
            <a:off x="8713694" y="107576"/>
            <a:ext cx="3478306" cy="720763"/>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48" name="Google Shape;148;p5"/>
          <p:cNvSpPr txBox="1"/>
          <p:nvPr/>
        </p:nvSpPr>
        <p:spPr>
          <a:xfrm>
            <a:off x="9266839" y="4569195"/>
            <a:ext cx="2372017" cy="338554"/>
          </a:xfrm>
          <a:prstGeom prst="rect">
            <a:avLst/>
          </a:prstGeom>
          <a:noFill/>
          <a:ln>
            <a:noFill/>
          </a:ln>
        </p:spPr>
        <p:txBody>
          <a:bodyPr spcFirstLastPara="1" wrap="square" lIns="91425" tIns="45700" rIns="91425" bIns="45700" anchor="t" anchorCtr="0">
            <a:spAutoFit/>
          </a:bodyPr>
          <a:lstStyle/>
          <a:p>
            <a:pPr algn="ctr"/>
            <a:r>
              <a:rPr lang="en-US" sz="800" dirty="0">
                <a:solidFill>
                  <a:schemeClr val="bg1"/>
                </a:solidFill>
                <a:latin typeface="Open Sans"/>
                <a:ea typeface="+mn-lt"/>
                <a:cs typeface="+mn-lt"/>
              </a:rPr>
              <a:t>Consolidated by Kane Alexander from CCG and Green Grids Initiative</a:t>
            </a:r>
          </a:p>
        </p:txBody>
      </p:sp>
      <p:pic>
        <p:nvPicPr>
          <p:cNvPr id="149" name="Google Shape;149;p5"/>
          <p:cNvPicPr preferRelativeResize="0"/>
          <p:nvPr/>
        </p:nvPicPr>
        <p:blipFill rotWithShape="1">
          <a:blip r:embed="rId4">
            <a:alphaModFix/>
          </a:blip>
          <a:srcRect/>
          <a:stretch/>
        </p:blipFill>
        <p:spPr>
          <a:xfrm>
            <a:off x="9500089" y="3810192"/>
            <a:ext cx="1939850" cy="614950"/>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Graphical user interface, text">
            <a:extLst>
              <a:ext uri="{FF2B5EF4-FFF2-40B4-BE49-F238E27FC236}">
                <a16:creationId xmlns:a16="http://schemas.microsoft.com/office/drawing/2014/main" id="{7DB8B165-8936-6754-5FA6-64B9779D3B03}"/>
              </a:ext>
            </a:extLst>
          </p:cNvPr>
          <p:cNvPicPr>
            <a:picLocks noChangeAspect="1"/>
          </p:cNvPicPr>
          <p:nvPr/>
        </p:nvPicPr>
        <p:blipFill>
          <a:blip r:embed="rId2"/>
          <a:stretch>
            <a:fillRect/>
          </a:stretch>
        </p:blipFill>
        <p:spPr>
          <a:xfrm>
            <a:off x="0" y="0"/>
            <a:ext cx="12192000" cy="6858000"/>
          </a:xfrm>
          <a:prstGeom prst="rect">
            <a:avLst/>
          </a:prstGeom>
        </p:spPr>
      </p:pic>
      <p:sp>
        <p:nvSpPr>
          <p:cNvPr id="5" name="TextBox 4">
            <a:extLst>
              <a:ext uri="{FF2B5EF4-FFF2-40B4-BE49-F238E27FC236}">
                <a16:creationId xmlns:a16="http://schemas.microsoft.com/office/drawing/2014/main" id="{A9B5BB28-9FFE-F4B3-CE1B-3D5AAEA15C14}"/>
              </a:ext>
            </a:extLst>
          </p:cNvPr>
          <p:cNvSpPr txBox="1"/>
          <p:nvPr/>
        </p:nvSpPr>
        <p:spPr>
          <a:xfrm>
            <a:off x="2480931" y="2817629"/>
            <a:ext cx="6528390" cy="461665"/>
          </a:xfrm>
          <a:prstGeom prst="rect">
            <a:avLst/>
          </a:prstGeom>
          <a:noFill/>
        </p:spPr>
        <p:txBody>
          <a:bodyPr wrap="square" rtlCol="0">
            <a:spAutoFit/>
          </a:bodyPr>
          <a:lstStyle/>
          <a:p>
            <a:r>
              <a:rPr lang="en-GB" sz="2400" b="1" dirty="0">
                <a:solidFill>
                  <a:schemeClr val="accent2"/>
                </a:solidFill>
              </a:rPr>
              <a:t>This document was updated on 01.11.2024</a:t>
            </a:r>
          </a:p>
        </p:txBody>
      </p:sp>
    </p:spTree>
    <p:extLst>
      <p:ext uri="{BB962C8B-B14F-4D97-AF65-F5344CB8AC3E}">
        <p14:creationId xmlns:p14="http://schemas.microsoft.com/office/powerpoint/2010/main" val="359350873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05F98A-E446-1E72-1B4E-B05CDCF0A864}"/>
              </a:ext>
            </a:extLst>
          </p:cNvPr>
          <p:cNvSpPr>
            <a:spLocks noGrp="1"/>
          </p:cNvSpPr>
          <p:nvPr>
            <p:ph type="title"/>
          </p:nvPr>
        </p:nvSpPr>
        <p:spPr/>
        <p:txBody>
          <a:bodyPr/>
          <a:lstStyle/>
          <a:p>
            <a:r>
              <a:rPr lang="en-US" dirty="0"/>
              <a:t>Why India?</a:t>
            </a:r>
          </a:p>
        </p:txBody>
      </p:sp>
      <p:sp>
        <p:nvSpPr>
          <p:cNvPr id="3" name="Text Placeholder 2">
            <a:extLst>
              <a:ext uri="{FF2B5EF4-FFF2-40B4-BE49-F238E27FC236}">
                <a16:creationId xmlns:a16="http://schemas.microsoft.com/office/drawing/2014/main" id="{17B94DA2-6E7F-E951-CD70-D3E41CAD2C61}"/>
              </a:ext>
            </a:extLst>
          </p:cNvPr>
          <p:cNvSpPr>
            <a:spLocks noGrp="1"/>
          </p:cNvSpPr>
          <p:nvPr>
            <p:ph type="body" idx="1"/>
          </p:nvPr>
        </p:nvSpPr>
        <p:spPr/>
        <p:txBody>
          <a:bodyPr/>
          <a:lstStyle/>
          <a:p>
            <a:pPr marL="444500" indent="-342900">
              <a:buFont typeface="Arial" panose="020B0604020202020204" pitchFamily="34" charset="0"/>
              <a:buChar char="•"/>
            </a:pPr>
            <a:r>
              <a:rPr lang="en-GB" sz="2400" dirty="0">
                <a:solidFill>
                  <a:schemeClr val="tx1"/>
                </a:solidFill>
                <a:effectLst/>
              </a:rPr>
              <a:t>India have ambitions to connect at least </a:t>
            </a:r>
            <a:r>
              <a:rPr lang="en-GB" sz="2400" b="1" dirty="0">
                <a:solidFill>
                  <a:schemeClr val="tx1"/>
                </a:solidFill>
                <a:effectLst/>
              </a:rPr>
              <a:t>500 GW of renewables by 2030</a:t>
            </a:r>
            <a:r>
              <a:rPr lang="en-GB" sz="2400" dirty="0">
                <a:solidFill>
                  <a:schemeClr val="tx1"/>
                </a:solidFill>
                <a:effectLst/>
              </a:rPr>
              <a:t>.</a:t>
            </a:r>
          </a:p>
          <a:p>
            <a:pPr marL="444500" indent="-342900">
              <a:buFont typeface="Arial" panose="020B0604020202020204" pitchFamily="34" charset="0"/>
              <a:buChar char="•"/>
            </a:pPr>
            <a:r>
              <a:rPr lang="en-GB" sz="2400" dirty="0">
                <a:solidFill>
                  <a:schemeClr val="tx1"/>
                </a:solidFill>
                <a:effectLst/>
              </a:rPr>
              <a:t>As well as this in 2022, a key report entitled </a:t>
            </a:r>
            <a:r>
              <a:rPr lang="en-GB" sz="2400" b="1" dirty="0">
                <a:solidFill>
                  <a:schemeClr val="tx1"/>
                </a:solidFill>
                <a:effectLst/>
              </a:rPr>
              <a:t>‘</a:t>
            </a:r>
            <a:r>
              <a:rPr lang="en-GB" sz="2400" b="1" i="0" u="none" strike="noStrike" dirty="0">
                <a:solidFill>
                  <a:schemeClr val="tx1"/>
                </a:solidFill>
                <a:effectLst/>
              </a:rPr>
              <a:t>Transmission System for Integration of over 500 GW RE Capacity by 2030</a:t>
            </a:r>
            <a:r>
              <a:rPr lang="en-GB" sz="2400" b="0" i="0" u="none" strike="noStrike" dirty="0">
                <a:solidFill>
                  <a:schemeClr val="tx1"/>
                </a:solidFill>
                <a:effectLst/>
              </a:rPr>
              <a:t>’ </a:t>
            </a:r>
            <a:r>
              <a:rPr lang="en-GB" sz="2400" dirty="0">
                <a:solidFill>
                  <a:schemeClr val="tx1"/>
                </a:solidFill>
              </a:rPr>
              <a:t>was released, to outline how the ambitious target of </a:t>
            </a:r>
            <a:r>
              <a:rPr lang="en-GB" sz="2400" dirty="0">
                <a:solidFill>
                  <a:schemeClr val="tx1"/>
                </a:solidFill>
                <a:effectLst/>
              </a:rPr>
              <a:t>over 500 GW of RE capacity by 2030 can be reached. </a:t>
            </a:r>
          </a:p>
          <a:p>
            <a:pPr marL="444500" indent="-342900">
              <a:buFont typeface="Arial" panose="020B0604020202020204" pitchFamily="34" charset="0"/>
              <a:buChar char="•"/>
            </a:pPr>
            <a:r>
              <a:rPr lang="en-GB" sz="2400" dirty="0">
                <a:solidFill>
                  <a:schemeClr val="tx1"/>
                </a:solidFill>
              </a:rPr>
              <a:t>They are developing their transmission network efficiently through the use of </a:t>
            </a:r>
            <a:r>
              <a:rPr lang="en-GB" sz="2400" b="1" dirty="0">
                <a:solidFill>
                  <a:srgbClr val="FF0000"/>
                </a:solidFill>
                <a:effectLst/>
              </a:rPr>
              <a:t>Green Energy Corridors</a:t>
            </a:r>
            <a:r>
              <a:rPr lang="en-GB" sz="2400" dirty="0">
                <a:solidFill>
                  <a:schemeClr val="tx1"/>
                </a:solidFill>
              </a:rPr>
              <a:t>. </a:t>
            </a:r>
            <a:endParaRPr lang="en-GB" sz="2400" dirty="0">
              <a:solidFill>
                <a:schemeClr val="tx1"/>
              </a:solidFill>
              <a:effectLst/>
            </a:endParaRPr>
          </a:p>
          <a:p>
            <a:pPr marL="444500" indent="-342900">
              <a:buFont typeface="Arial" panose="020B0604020202020204" pitchFamily="34" charset="0"/>
              <a:buChar char="•"/>
            </a:pPr>
            <a:r>
              <a:rPr lang="en-GB" sz="2400" dirty="0">
                <a:solidFill>
                  <a:schemeClr val="tx1"/>
                </a:solidFill>
              </a:rPr>
              <a:t>As well as the transmission network, they are also focusing on distribution networks and </a:t>
            </a:r>
            <a:r>
              <a:rPr lang="en-GB" sz="2400" b="1" dirty="0">
                <a:solidFill>
                  <a:schemeClr val="tx1"/>
                </a:solidFill>
              </a:rPr>
              <a:t>rural electrification</a:t>
            </a:r>
            <a:r>
              <a:rPr lang="en-GB" sz="2400" dirty="0">
                <a:solidFill>
                  <a:schemeClr val="tx1"/>
                </a:solidFill>
              </a:rPr>
              <a:t>. </a:t>
            </a:r>
            <a:endParaRPr lang="en-GB" sz="2400" dirty="0">
              <a:solidFill>
                <a:schemeClr val="tx1"/>
              </a:solidFill>
              <a:effectLst/>
            </a:endParaRPr>
          </a:p>
          <a:p>
            <a:pPr marL="444500" indent="-342900">
              <a:buFont typeface="Arial" panose="020B0604020202020204" pitchFamily="34" charset="0"/>
              <a:buChar char="•"/>
            </a:pPr>
            <a:r>
              <a:rPr lang="en-GB" sz="2400" dirty="0">
                <a:solidFill>
                  <a:schemeClr val="tx1"/>
                </a:solidFill>
                <a:effectLst/>
              </a:rPr>
              <a:t>They have also begun to utilise </a:t>
            </a:r>
            <a:r>
              <a:rPr lang="en-GB" sz="2400" b="1" dirty="0">
                <a:solidFill>
                  <a:schemeClr val="tx1"/>
                </a:solidFill>
                <a:effectLst/>
              </a:rPr>
              <a:t>interconnections</a:t>
            </a:r>
            <a:r>
              <a:rPr lang="en-GB" sz="2400" dirty="0">
                <a:solidFill>
                  <a:schemeClr val="tx1"/>
                </a:solidFill>
                <a:effectLst/>
              </a:rPr>
              <a:t> with neighbouring countries and have realised the importance of </a:t>
            </a:r>
            <a:r>
              <a:rPr lang="en-GB" sz="2400" b="1" dirty="0">
                <a:solidFill>
                  <a:schemeClr val="tx1"/>
                </a:solidFill>
                <a:effectLst/>
              </a:rPr>
              <a:t>mini-grids</a:t>
            </a:r>
            <a:r>
              <a:rPr lang="en-GB" sz="2400" dirty="0">
                <a:solidFill>
                  <a:schemeClr val="tx1"/>
                </a:solidFill>
                <a:effectLst/>
              </a:rPr>
              <a:t> across the country. </a:t>
            </a:r>
          </a:p>
          <a:p>
            <a:pPr marL="444500" indent="-342900">
              <a:buFont typeface="Arial" panose="020B0604020202020204" pitchFamily="34" charset="0"/>
              <a:buChar char="•"/>
            </a:pPr>
            <a:endParaRPr lang="en-GB" dirty="0">
              <a:solidFill>
                <a:schemeClr val="tx1"/>
              </a:solidFill>
              <a:effectLst/>
            </a:endParaRPr>
          </a:p>
          <a:p>
            <a:pPr>
              <a:buFont typeface="Arial" panose="020B0604020202020204" pitchFamily="34" charset="0"/>
              <a:buChar char="•"/>
            </a:pPr>
            <a:endParaRPr lang="en-US" dirty="0"/>
          </a:p>
        </p:txBody>
      </p:sp>
    </p:spTree>
    <p:extLst>
      <p:ext uri="{BB962C8B-B14F-4D97-AF65-F5344CB8AC3E}">
        <p14:creationId xmlns:p14="http://schemas.microsoft.com/office/powerpoint/2010/main" val="136876176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76F7A5-AD80-B915-E75C-FDE386C0978D}"/>
              </a:ext>
            </a:extLst>
          </p:cNvPr>
          <p:cNvSpPr>
            <a:spLocks noGrp="1"/>
          </p:cNvSpPr>
          <p:nvPr>
            <p:ph type="title"/>
          </p:nvPr>
        </p:nvSpPr>
        <p:spPr/>
        <p:txBody>
          <a:bodyPr/>
          <a:lstStyle/>
          <a:p>
            <a:r>
              <a:rPr lang="en-US" dirty="0"/>
              <a:t>The System</a:t>
            </a:r>
          </a:p>
        </p:txBody>
      </p:sp>
      <p:sp>
        <p:nvSpPr>
          <p:cNvPr id="3" name="Text Placeholder 2">
            <a:extLst>
              <a:ext uri="{FF2B5EF4-FFF2-40B4-BE49-F238E27FC236}">
                <a16:creationId xmlns:a16="http://schemas.microsoft.com/office/drawing/2014/main" id="{3F2AC5BD-FCDD-FE26-BA9F-C8B1FC607E01}"/>
              </a:ext>
            </a:extLst>
          </p:cNvPr>
          <p:cNvSpPr>
            <a:spLocks noGrp="1"/>
          </p:cNvSpPr>
          <p:nvPr>
            <p:ph type="body" idx="1"/>
          </p:nvPr>
        </p:nvSpPr>
        <p:spPr>
          <a:xfrm>
            <a:off x="629400" y="1214681"/>
            <a:ext cx="11434781" cy="4922031"/>
          </a:xfrm>
        </p:spPr>
        <p:txBody>
          <a:bodyPr/>
          <a:lstStyle/>
          <a:p>
            <a:pPr marL="444500" indent="-342900">
              <a:buFont typeface="Arial" panose="020B0604020202020204" pitchFamily="34" charset="0"/>
              <a:buChar char="•"/>
            </a:pPr>
            <a:r>
              <a:rPr lang="en-GB" dirty="0">
                <a:solidFill>
                  <a:schemeClr val="tx1"/>
                </a:solidFill>
              </a:rPr>
              <a:t>Firstly, </a:t>
            </a:r>
            <a:r>
              <a:rPr lang="en-GB" b="1" i="0" dirty="0">
                <a:solidFill>
                  <a:srgbClr val="FF0000"/>
                </a:solidFill>
                <a:effectLst/>
              </a:rPr>
              <a:t>The Constitution of India </a:t>
            </a:r>
            <a:r>
              <a:rPr lang="en-GB" i="0" dirty="0">
                <a:solidFill>
                  <a:schemeClr val="tx1"/>
                </a:solidFill>
                <a:effectLst/>
              </a:rPr>
              <a:t>places electricity under the </a:t>
            </a:r>
            <a:r>
              <a:rPr lang="en-GB" i="1" dirty="0">
                <a:solidFill>
                  <a:schemeClr val="tx1"/>
                </a:solidFill>
                <a:effectLst/>
              </a:rPr>
              <a:t>concurrent list</a:t>
            </a:r>
            <a:r>
              <a:rPr lang="en-GB" i="0" dirty="0">
                <a:solidFill>
                  <a:schemeClr val="tx1"/>
                </a:solidFill>
                <a:effectLst/>
              </a:rPr>
              <a:t>.</a:t>
            </a:r>
            <a:endParaRPr lang="en-US" dirty="0"/>
          </a:p>
          <a:p>
            <a:pPr marL="444500" indent="-342900">
              <a:buFont typeface="Arial" panose="020B0604020202020204" pitchFamily="34" charset="0"/>
              <a:buChar char="•"/>
            </a:pPr>
            <a:r>
              <a:rPr lang="en-US" dirty="0"/>
              <a:t>In India, the electricity sector went from a </a:t>
            </a:r>
            <a:r>
              <a:rPr lang="en-US" b="1" dirty="0"/>
              <a:t>vertically integrated monopoly </a:t>
            </a:r>
            <a:r>
              <a:rPr lang="en-US" dirty="0"/>
              <a:t>into the 1990’s, to a place where generation, transmission and distribution are separate under the </a:t>
            </a:r>
            <a:r>
              <a:rPr lang="en-US" b="1" dirty="0">
                <a:solidFill>
                  <a:srgbClr val="FF0000"/>
                </a:solidFill>
              </a:rPr>
              <a:t>Electricity Act 2003</a:t>
            </a:r>
            <a:r>
              <a:rPr lang="en-US" dirty="0"/>
              <a:t>.</a:t>
            </a:r>
          </a:p>
          <a:p>
            <a:pPr marL="444500" indent="-342900">
              <a:buFont typeface="Arial" panose="020B0604020202020204" pitchFamily="34" charset="0"/>
              <a:buChar char="•"/>
            </a:pPr>
            <a:r>
              <a:rPr lang="en-US" b="1" dirty="0">
                <a:solidFill>
                  <a:srgbClr val="FF0000"/>
                </a:solidFill>
              </a:rPr>
              <a:t>Power Grid </a:t>
            </a:r>
            <a:r>
              <a:rPr lang="en-US" dirty="0"/>
              <a:t>is a </a:t>
            </a:r>
            <a:r>
              <a:rPr lang="en-US" b="1" dirty="0"/>
              <a:t>central public sector under the ownership of </a:t>
            </a:r>
            <a:r>
              <a:rPr lang="en-US" b="1" dirty="0">
                <a:solidFill>
                  <a:srgbClr val="FF0000"/>
                </a:solidFill>
              </a:rPr>
              <a:t>The Ministry of Power</a:t>
            </a:r>
            <a:r>
              <a:rPr lang="en-US" b="1" dirty="0"/>
              <a:t>, </a:t>
            </a:r>
            <a:r>
              <a:rPr lang="en-US" dirty="0"/>
              <a:t>they have </a:t>
            </a:r>
            <a:r>
              <a:rPr lang="en-US" b="1" dirty="0"/>
              <a:t>near monopoly </a:t>
            </a:r>
            <a:r>
              <a:rPr lang="en-US" dirty="0"/>
              <a:t>in terms of </a:t>
            </a:r>
            <a:r>
              <a:rPr lang="en-US" i="1" dirty="0"/>
              <a:t>inter-state transmission </a:t>
            </a:r>
            <a:r>
              <a:rPr lang="en-US" dirty="0"/>
              <a:t>and are well positioned for long-term opportunities. However, in a report by the </a:t>
            </a:r>
            <a:r>
              <a:rPr lang="en-US" b="1" dirty="0"/>
              <a:t>Institute for Energy Economics and Financial Analysis </a:t>
            </a:r>
            <a:r>
              <a:rPr lang="en-US" dirty="0"/>
              <a:t>(IEEFA), they stated that </a:t>
            </a:r>
            <a:r>
              <a:rPr lang="en-US" i="1" dirty="0"/>
              <a:t>private market share of transmission lines has increased</a:t>
            </a:r>
            <a:r>
              <a:rPr lang="en-US" dirty="0"/>
              <a:t>, but </a:t>
            </a:r>
            <a:r>
              <a:rPr lang="en-US" i="1" dirty="0"/>
              <a:t>Power Grid still dominates</a:t>
            </a:r>
            <a:r>
              <a:rPr lang="en-US" dirty="0"/>
              <a:t>. </a:t>
            </a:r>
          </a:p>
          <a:p>
            <a:pPr marL="444500" indent="-342900">
              <a:buFont typeface="Arial" panose="020B0604020202020204" pitchFamily="34" charset="0"/>
              <a:buChar char="•"/>
            </a:pPr>
            <a:r>
              <a:rPr lang="en-US" dirty="0"/>
              <a:t>As well as this, </a:t>
            </a:r>
            <a:r>
              <a:rPr lang="en-GB" b="1" dirty="0">
                <a:solidFill>
                  <a:srgbClr val="FF0000"/>
                </a:solidFill>
                <a:latin typeface="arial" panose="020B0604020202020204" pitchFamily="34" charset="0"/>
              </a:rPr>
              <a:t>Grid India </a:t>
            </a:r>
            <a:r>
              <a:rPr lang="en-US" dirty="0"/>
              <a:t>is in place to ensure and monitor round the clock operation of India’s power system (</a:t>
            </a:r>
            <a:r>
              <a:rPr lang="en-US" i="1" dirty="0"/>
              <a:t>‘keep the lights on’).</a:t>
            </a:r>
          </a:p>
          <a:p>
            <a:pPr marL="444500" indent="-342900">
              <a:buFont typeface="Arial" panose="020B0604020202020204" pitchFamily="34" charset="0"/>
              <a:buChar char="•"/>
            </a:pPr>
            <a:r>
              <a:rPr lang="en-US" b="1" dirty="0"/>
              <a:t>The</a:t>
            </a:r>
            <a:r>
              <a:rPr lang="en-US" dirty="0"/>
              <a:t> </a:t>
            </a:r>
            <a:r>
              <a:rPr lang="en-US" b="1" dirty="0"/>
              <a:t>Ministry of Power </a:t>
            </a:r>
            <a:r>
              <a:rPr lang="en-US" i="1" dirty="0"/>
              <a:t>regulate</a:t>
            </a:r>
            <a:r>
              <a:rPr lang="en-US" b="1" dirty="0"/>
              <a:t> Power Grid </a:t>
            </a:r>
            <a:r>
              <a:rPr lang="en-US" dirty="0"/>
              <a:t>and </a:t>
            </a:r>
            <a:r>
              <a:rPr lang="en-US" b="1" dirty="0"/>
              <a:t>Grid India</a:t>
            </a:r>
            <a:r>
              <a:rPr lang="en-US" dirty="0"/>
              <a:t>.</a:t>
            </a:r>
          </a:p>
          <a:p>
            <a:pPr marL="444500" indent="-342900">
              <a:buFont typeface="Arial" panose="020B0604020202020204" pitchFamily="34" charset="0"/>
              <a:buChar char="•"/>
            </a:pPr>
            <a:r>
              <a:rPr lang="en-GB" dirty="0">
                <a:solidFill>
                  <a:schemeClr val="tx1"/>
                </a:solidFill>
                <a:effectLst/>
                <a:latin typeface="Helvetica" pitchFamily="2" charset="0"/>
              </a:rPr>
              <a:t>Finally, </a:t>
            </a:r>
            <a:r>
              <a:rPr lang="en-GB" b="1" dirty="0">
                <a:solidFill>
                  <a:srgbClr val="FF0000"/>
                </a:solidFill>
                <a:effectLst/>
                <a:latin typeface="Helvetica" pitchFamily="2" charset="0"/>
              </a:rPr>
              <a:t>India's Central Electricity Regulatory Commission (CERC) </a:t>
            </a:r>
            <a:r>
              <a:rPr lang="en-GB" dirty="0">
                <a:solidFill>
                  <a:srgbClr val="000000"/>
                </a:solidFill>
                <a:effectLst/>
                <a:latin typeface="Helvetica" pitchFamily="2" charset="0"/>
              </a:rPr>
              <a:t>aim to improve the quality of supply, promoting investments and advise the government on bridging the demand supply gap.</a:t>
            </a:r>
            <a:endParaRPr lang="en-GB" i="0" dirty="0">
              <a:solidFill>
                <a:schemeClr val="tx1"/>
              </a:solidFill>
              <a:effectLst/>
            </a:endParaRPr>
          </a:p>
        </p:txBody>
      </p:sp>
    </p:spTree>
    <p:extLst>
      <p:ext uri="{BB962C8B-B14F-4D97-AF65-F5344CB8AC3E}">
        <p14:creationId xmlns:p14="http://schemas.microsoft.com/office/powerpoint/2010/main" val="357066060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15944C-16B4-FFF7-AF78-F617ED9CA005}"/>
              </a:ext>
            </a:extLst>
          </p:cNvPr>
          <p:cNvSpPr>
            <a:spLocks noGrp="1"/>
          </p:cNvSpPr>
          <p:nvPr>
            <p:ph type="title"/>
          </p:nvPr>
        </p:nvSpPr>
        <p:spPr/>
        <p:txBody>
          <a:bodyPr/>
          <a:lstStyle/>
          <a:p>
            <a:r>
              <a:rPr lang="en-US" dirty="0"/>
              <a:t>One Grid One Nation One Frequency</a:t>
            </a:r>
          </a:p>
        </p:txBody>
      </p:sp>
      <p:pic>
        <p:nvPicPr>
          <p:cNvPr id="5" name="Picture 4" descr="A map of india with different colored regions&#10;&#10;Description automatically generated">
            <a:extLst>
              <a:ext uri="{FF2B5EF4-FFF2-40B4-BE49-F238E27FC236}">
                <a16:creationId xmlns:a16="http://schemas.microsoft.com/office/drawing/2014/main" id="{4A5F9E97-8737-8827-1946-824EDF09CC3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9400" y="1237980"/>
            <a:ext cx="5246502" cy="5325994"/>
          </a:xfrm>
          <a:prstGeom prst="rect">
            <a:avLst/>
          </a:prstGeom>
        </p:spPr>
      </p:pic>
      <p:sp>
        <p:nvSpPr>
          <p:cNvPr id="3" name="Text Placeholder 2">
            <a:extLst>
              <a:ext uri="{FF2B5EF4-FFF2-40B4-BE49-F238E27FC236}">
                <a16:creationId xmlns:a16="http://schemas.microsoft.com/office/drawing/2014/main" id="{ABB593DC-D612-6238-A603-0F5C181B331C}"/>
              </a:ext>
            </a:extLst>
          </p:cNvPr>
          <p:cNvSpPr>
            <a:spLocks noGrp="1"/>
          </p:cNvSpPr>
          <p:nvPr>
            <p:ph type="body" idx="1"/>
          </p:nvPr>
        </p:nvSpPr>
        <p:spPr>
          <a:xfrm>
            <a:off x="6095999" y="1226223"/>
            <a:ext cx="5817705" cy="5466124"/>
          </a:xfrm>
        </p:spPr>
        <p:txBody>
          <a:bodyPr/>
          <a:lstStyle/>
          <a:p>
            <a:pPr marL="444500" indent="-342900">
              <a:buFont typeface="Arial" panose="020B0604020202020204" pitchFamily="34" charset="0"/>
              <a:buChar char="•"/>
            </a:pPr>
            <a:r>
              <a:rPr lang="en-US" sz="2300" b="1" dirty="0">
                <a:solidFill>
                  <a:srgbClr val="FF0000"/>
                </a:solidFill>
              </a:rPr>
              <a:t>The Indian Electricity Grid Code (IEGC) </a:t>
            </a:r>
            <a:r>
              <a:rPr lang="en-US" sz="2300" b="1" dirty="0"/>
              <a:t>was introduced in 2010 </a:t>
            </a:r>
            <a:r>
              <a:rPr lang="en-US" sz="2300" dirty="0"/>
              <a:t>and </a:t>
            </a:r>
            <a:r>
              <a:rPr lang="en-GB" sz="2300" dirty="0"/>
              <a:t>is a regulation made by the Central Commission in exercise of powers. </a:t>
            </a:r>
            <a:r>
              <a:rPr lang="en-GB" sz="2300" b="1" dirty="0"/>
              <a:t>The original code (report) was split into five sections</a:t>
            </a:r>
            <a:r>
              <a:rPr lang="en-GB" sz="2300" dirty="0"/>
              <a:t>: role of various organizations and their linkages, planning code for inter-state transmission, connection code, operating code and scheduling and despatch code.</a:t>
            </a:r>
          </a:p>
          <a:p>
            <a:pPr marL="444500" indent="-342900">
              <a:buFont typeface="Arial" panose="020B0604020202020204" pitchFamily="34" charset="0"/>
              <a:buChar char="•"/>
            </a:pPr>
            <a:r>
              <a:rPr lang="en-GB" sz="2300" dirty="0"/>
              <a:t>Also, </a:t>
            </a:r>
            <a:r>
              <a:rPr lang="en-GB" sz="2300" dirty="0">
                <a:solidFill>
                  <a:schemeClr val="tx1"/>
                </a:solidFill>
              </a:rPr>
              <a:t>in 2020 the Ministry of Power released the </a:t>
            </a:r>
            <a:r>
              <a:rPr lang="en-GB" sz="2300" b="1" i="0" dirty="0">
                <a:solidFill>
                  <a:srgbClr val="FF0000"/>
                </a:solidFill>
                <a:effectLst/>
              </a:rPr>
              <a:t>Electricity (Rights of Consumers) Rules 2020.</a:t>
            </a:r>
          </a:p>
          <a:p>
            <a:pPr marL="444500" indent="-342900">
              <a:buFont typeface="Arial" panose="020B0604020202020204" pitchFamily="34" charset="0"/>
              <a:buChar char="•"/>
            </a:pPr>
            <a:endParaRPr lang="en-GB" dirty="0"/>
          </a:p>
          <a:p>
            <a:pPr marL="444500" indent="-342900">
              <a:buFont typeface="Arial" panose="020B0604020202020204" pitchFamily="34" charset="0"/>
              <a:buChar char="•"/>
            </a:pPr>
            <a:endParaRPr lang="en-GB" dirty="0"/>
          </a:p>
        </p:txBody>
      </p:sp>
    </p:spTree>
    <p:extLst>
      <p:ext uri="{BB962C8B-B14F-4D97-AF65-F5344CB8AC3E}">
        <p14:creationId xmlns:p14="http://schemas.microsoft.com/office/powerpoint/2010/main" val="73926294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62E3DF-1174-130A-A60B-251CFE3DAB6D}"/>
              </a:ext>
            </a:extLst>
          </p:cNvPr>
          <p:cNvSpPr>
            <a:spLocks noGrp="1"/>
          </p:cNvSpPr>
          <p:nvPr>
            <p:ph type="title"/>
          </p:nvPr>
        </p:nvSpPr>
        <p:spPr/>
        <p:txBody>
          <a:bodyPr/>
          <a:lstStyle/>
          <a:p>
            <a:r>
              <a:rPr lang="en-US" dirty="0"/>
              <a:t>Expanding the Transmission Grid</a:t>
            </a:r>
          </a:p>
        </p:txBody>
      </p:sp>
      <p:sp>
        <p:nvSpPr>
          <p:cNvPr id="3" name="Text Placeholder 2">
            <a:extLst>
              <a:ext uri="{FF2B5EF4-FFF2-40B4-BE49-F238E27FC236}">
                <a16:creationId xmlns:a16="http://schemas.microsoft.com/office/drawing/2014/main" id="{9D2AD2BA-BBB0-5A0E-F8CC-DB34CA8CE99D}"/>
              </a:ext>
            </a:extLst>
          </p:cNvPr>
          <p:cNvSpPr>
            <a:spLocks noGrp="1"/>
          </p:cNvSpPr>
          <p:nvPr>
            <p:ph type="body" idx="1"/>
          </p:nvPr>
        </p:nvSpPr>
        <p:spPr>
          <a:xfrm>
            <a:off x="629399" y="1252728"/>
            <a:ext cx="11375787" cy="4922031"/>
          </a:xfrm>
        </p:spPr>
        <p:txBody>
          <a:bodyPr/>
          <a:lstStyle/>
          <a:p>
            <a:pPr marL="444500" indent="-342900">
              <a:buFont typeface="Arial" panose="020B0604020202020204" pitchFamily="34" charset="0"/>
              <a:buChar char="•"/>
            </a:pPr>
            <a:r>
              <a:rPr lang="en-US" sz="2200" dirty="0"/>
              <a:t>Ind</a:t>
            </a:r>
            <a:r>
              <a:rPr lang="en-US" sz="2400" dirty="0"/>
              <a:t>ia has a </a:t>
            </a:r>
            <a:r>
              <a:rPr lang="en-US" sz="2400" b="1" dirty="0">
                <a:solidFill>
                  <a:srgbClr val="FF0000"/>
                </a:solidFill>
              </a:rPr>
              <a:t>National Electricity Plan (NEP)</a:t>
            </a:r>
            <a:r>
              <a:rPr lang="en-US" sz="2400" dirty="0">
                <a:solidFill>
                  <a:schemeClr val="tx1"/>
                </a:solidFill>
              </a:rPr>
              <a:t>, starting in 2007. </a:t>
            </a:r>
            <a:endParaRPr lang="en-US" sz="2400" b="1" dirty="0">
              <a:solidFill>
                <a:srgbClr val="FF0000"/>
              </a:solidFill>
            </a:endParaRPr>
          </a:p>
          <a:p>
            <a:pPr marL="444500" indent="-342900">
              <a:buFont typeface="Arial" panose="020B0604020202020204" pitchFamily="34" charset="0"/>
              <a:buChar char="•"/>
            </a:pPr>
            <a:r>
              <a:rPr lang="en-US" sz="2400" dirty="0"/>
              <a:t>Focus is on transmission requirements to support new generation additions in system, increased demand and </a:t>
            </a:r>
            <a:r>
              <a:rPr lang="en-GB" sz="2400" dirty="0"/>
              <a:t>system strengthening.</a:t>
            </a:r>
          </a:p>
          <a:p>
            <a:pPr marL="444500" indent="-342900">
              <a:buFont typeface="Arial" panose="020B0604020202020204" pitchFamily="34" charset="0"/>
              <a:buChar char="•"/>
            </a:pPr>
            <a:r>
              <a:rPr lang="en-GB" sz="2400" i="1" dirty="0"/>
              <a:t>Current planning period is 2022-2027</a:t>
            </a:r>
            <a:r>
              <a:rPr lang="en-GB" sz="2400" dirty="0"/>
              <a:t>, with the creation of a </a:t>
            </a:r>
            <a:r>
              <a:rPr lang="en-GB" sz="2400" i="1" dirty="0"/>
              <a:t>perspective plan for 2027-2032</a:t>
            </a:r>
            <a:r>
              <a:rPr lang="en-GB" sz="2400" dirty="0"/>
              <a:t> created that considers various factors (e.g., cross border exchange of power).</a:t>
            </a:r>
          </a:p>
          <a:p>
            <a:pPr marL="444500" indent="-342900">
              <a:buFont typeface="Arial" panose="020B0604020202020204" pitchFamily="34" charset="0"/>
              <a:buChar char="•"/>
            </a:pPr>
            <a:r>
              <a:rPr lang="en-US" sz="2400" b="1" dirty="0"/>
              <a:t>Green Energy Corridors: </a:t>
            </a:r>
          </a:p>
          <a:p>
            <a:pPr marL="444500" indent="-342900">
              <a:buFont typeface="Wingdings" pitchFamily="2" charset="2"/>
              <a:buChar char="Ø"/>
            </a:pPr>
            <a:r>
              <a:rPr lang="en-US" sz="2400" i="1" dirty="0"/>
              <a:t>The first phase of this project was announced in 2013 by </a:t>
            </a:r>
            <a:r>
              <a:rPr lang="en-GB" sz="2400" b="0" i="1" dirty="0">
                <a:solidFill>
                  <a:schemeClr val="tx1"/>
                </a:solidFill>
                <a:effectLst/>
              </a:rPr>
              <a:t>Power Grid Corporation of India Ltd. </a:t>
            </a:r>
            <a:r>
              <a:rPr lang="en-GB" sz="2400" b="0" i="0" dirty="0">
                <a:solidFill>
                  <a:schemeClr val="tx1"/>
                </a:solidFill>
                <a:effectLst/>
              </a:rPr>
              <a:t>(PGCIL). It was created with the aim of adding and synchronizing all major renewable energy projects, no fossil fuel or low-carbon projects were included, across India to the national grid by 2030.</a:t>
            </a:r>
          </a:p>
          <a:p>
            <a:pPr marL="444500" indent="-342900">
              <a:buFont typeface="Wingdings" pitchFamily="2" charset="2"/>
              <a:buChar char="Ø"/>
            </a:pPr>
            <a:r>
              <a:rPr lang="en-GB" sz="2400" dirty="0">
                <a:solidFill>
                  <a:schemeClr val="tx1"/>
                </a:solidFill>
              </a:rPr>
              <a:t>The project was initiated in two ways:</a:t>
            </a:r>
            <a:r>
              <a:rPr lang="en-GB" sz="2400" b="0" i="0" dirty="0">
                <a:solidFill>
                  <a:schemeClr val="tx1"/>
                </a:solidFill>
                <a:effectLst/>
              </a:rPr>
              <a:t> </a:t>
            </a:r>
            <a:r>
              <a:rPr lang="en-GB" sz="2400" b="0" i="1" dirty="0">
                <a:solidFill>
                  <a:schemeClr val="tx1"/>
                </a:solidFill>
                <a:effectLst/>
              </a:rPr>
              <a:t>inter-state</a:t>
            </a:r>
            <a:r>
              <a:rPr lang="en-GB" sz="2400" b="0" i="0" dirty="0">
                <a:solidFill>
                  <a:schemeClr val="tx1"/>
                </a:solidFill>
                <a:effectLst/>
              </a:rPr>
              <a:t> level</a:t>
            </a:r>
            <a:r>
              <a:rPr lang="en-GB" sz="2400" dirty="0">
                <a:solidFill>
                  <a:schemeClr val="tx1"/>
                </a:solidFill>
              </a:rPr>
              <a:t> and </a:t>
            </a:r>
            <a:r>
              <a:rPr lang="en-GB" sz="2400" b="0" i="1" dirty="0">
                <a:solidFill>
                  <a:schemeClr val="tx1"/>
                </a:solidFill>
                <a:effectLst/>
              </a:rPr>
              <a:t>intra-state</a:t>
            </a:r>
            <a:r>
              <a:rPr lang="en-GB" sz="2400" dirty="0">
                <a:solidFill>
                  <a:schemeClr val="tx1"/>
                </a:solidFill>
              </a:rPr>
              <a:t> level.</a:t>
            </a:r>
            <a:endParaRPr lang="en-US" sz="2400" dirty="0"/>
          </a:p>
        </p:txBody>
      </p:sp>
    </p:spTree>
    <p:extLst>
      <p:ext uri="{BB962C8B-B14F-4D97-AF65-F5344CB8AC3E}">
        <p14:creationId xmlns:p14="http://schemas.microsoft.com/office/powerpoint/2010/main" val="380704131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979750-A801-4AA8-DEBE-0A6B48C16BAE}"/>
              </a:ext>
            </a:extLst>
          </p:cNvPr>
          <p:cNvSpPr>
            <a:spLocks noGrp="1"/>
          </p:cNvSpPr>
          <p:nvPr>
            <p:ph type="title"/>
          </p:nvPr>
        </p:nvSpPr>
        <p:spPr>
          <a:xfrm>
            <a:off x="629400" y="476496"/>
            <a:ext cx="8103896" cy="443198"/>
          </a:xfrm>
        </p:spPr>
        <p:txBody>
          <a:bodyPr/>
          <a:lstStyle/>
          <a:p>
            <a:r>
              <a:rPr lang="en-US" dirty="0"/>
              <a:t>The Growth of Green Energy Corridors</a:t>
            </a:r>
          </a:p>
        </p:txBody>
      </p:sp>
      <p:sp>
        <p:nvSpPr>
          <p:cNvPr id="3" name="Text Placeholder 2">
            <a:extLst>
              <a:ext uri="{FF2B5EF4-FFF2-40B4-BE49-F238E27FC236}">
                <a16:creationId xmlns:a16="http://schemas.microsoft.com/office/drawing/2014/main" id="{D627EDDC-178F-7DD4-D7FD-9FD8AF830B0B}"/>
              </a:ext>
            </a:extLst>
          </p:cNvPr>
          <p:cNvSpPr>
            <a:spLocks noGrp="1"/>
          </p:cNvSpPr>
          <p:nvPr>
            <p:ph type="body" idx="1"/>
          </p:nvPr>
        </p:nvSpPr>
        <p:spPr>
          <a:xfrm>
            <a:off x="5936974" y="1120272"/>
            <a:ext cx="5626226" cy="5611833"/>
          </a:xfrm>
        </p:spPr>
        <p:txBody>
          <a:bodyPr/>
          <a:lstStyle/>
          <a:p>
            <a:pPr marL="444500" indent="-342900">
              <a:buFont typeface="Arial" panose="020B0604020202020204" pitchFamily="34" charset="0"/>
              <a:buChar char="•"/>
            </a:pPr>
            <a:r>
              <a:rPr lang="en-US" sz="2100" dirty="0">
                <a:solidFill>
                  <a:schemeClr val="tx1"/>
                </a:solidFill>
              </a:rPr>
              <a:t>Inter-state is in phase 1, whilst intra-state is onto phase 2.</a:t>
            </a:r>
          </a:p>
          <a:p>
            <a:pPr marL="444500" indent="-342900">
              <a:buFont typeface="Arial" panose="020B0604020202020204" pitchFamily="34" charset="0"/>
              <a:buChar char="•"/>
            </a:pPr>
            <a:r>
              <a:rPr lang="en-GB" sz="2100" dirty="0">
                <a:solidFill>
                  <a:schemeClr val="tx1"/>
                </a:solidFill>
              </a:rPr>
              <a:t>At the outset of the project, </a:t>
            </a:r>
            <a:r>
              <a:rPr lang="en-GB" sz="2100" b="1" dirty="0">
                <a:solidFill>
                  <a:srgbClr val="FF0000"/>
                </a:solidFill>
                <a:effectLst/>
              </a:rPr>
              <a:t>Germany</a:t>
            </a:r>
            <a:r>
              <a:rPr lang="en-GB" sz="2100" b="0" i="1" dirty="0">
                <a:solidFill>
                  <a:schemeClr val="tx1"/>
                </a:solidFill>
                <a:effectLst/>
              </a:rPr>
              <a:t> committed €1 Billion in aid.</a:t>
            </a:r>
          </a:p>
          <a:p>
            <a:pPr marL="444500" indent="-342900">
              <a:buFont typeface="Arial" panose="020B0604020202020204" pitchFamily="34" charset="0"/>
              <a:buChar char="•"/>
            </a:pPr>
            <a:r>
              <a:rPr lang="en-US" sz="2100" b="1" dirty="0">
                <a:solidFill>
                  <a:srgbClr val="FF0000"/>
                </a:solidFill>
              </a:rPr>
              <a:t>Asian Development Bank </a:t>
            </a:r>
            <a:r>
              <a:rPr lang="en-US" sz="2100" dirty="0">
                <a:solidFill>
                  <a:srgbClr val="FF0000"/>
                </a:solidFill>
              </a:rPr>
              <a:t>(ADB): </a:t>
            </a:r>
            <a:r>
              <a:rPr lang="en-GB" sz="2100" dirty="0">
                <a:solidFill>
                  <a:schemeClr val="tx1"/>
                </a:solidFill>
              </a:rPr>
              <a:t>In 2015</a:t>
            </a:r>
            <a:r>
              <a:rPr lang="en-GB" sz="2100" b="1" dirty="0">
                <a:solidFill>
                  <a:schemeClr val="tx1"/>
                </a:solidFill>
              </a:rPr>
              <a:t>,</a:t>
            </a:r>
            <a:r>
              <a:rPr lang="en-GB" sz="2100" dirty="0">
                <a:solidFill>
                  <a:schemeClr val="tx1"/>
                </a:solidFill>
              </a:rPr>
              <a:t> they awarded</a:t>
            </a:r>
            <a:r>
              <a:rPr lang="en-GB" sz="2100" b="1" dirty="0">
                <a:solidFill>
                  <a:schemeClr val="tx1"/>
                </a:solidFill>
              </a:rPr>
              <a:t> $500 million </a:t>
            </a:r>
            <a:r>
              <a:rPr lang="en-GB" sz="2100" dirty="0">
                <a:solidFill>
                  <a:schemeClr val="tx1"/>
                </a:solidFill>
              </a:rPr>
              <a:t>to the project. Whereby in 2022 they released an </a:t>
            </a:r>
            <a:r>
              <a:rPr lang="en-GB" sz="2100" b="1" dirty="0">
                <a:solidFill>
                  <a:schemeClr val="tx1"/>
                </a:solidFill>
              </a:rPr>
              <a:t>Annual Review </a:t>
            </a:r>
            <a:r>
              <a:rPr lang="en-GB" sz="2100" dirty="0">
                <a:solidFill>
                  <a:schemeClr val="tx1"/>
                </a:solidFill>
              </a:rPr>
              <a:t>report on progress of the project.</a:t>
            </a:r>
          </a:p>
          <a:p>
            <a:pPr marL="444500" indent="-342900">
              <a:buFont typeface="Arial" panose="020B0604020202020204" pitchFamily="34" charset="0"/>
              <a:buChar char="•"/>
            </a:pPr>
            <a:r>
              <a:rPr lang="en-US" sz="2100" dirty="0">
                <a:solidFill>
                  <a:srgbClr val="FF0000"/>
                </a:solidFill>
              </a:rPr>
              <a:t>Future development: </a:t>
            </a:r>
            <a:r>
              <a:rPr lang="en-GB" sz="2100" b="1" dirty="0">
                <a:solidFill>
                  <a:schemeClr val="tx1"/>
                </a:solidFill>
              </a:rPr>
              <a:t>in </a:t>
            </a:r>
            <a:r>
              <a:rPr lang="en-GB" sz="2100" b="1" i="0" dirty="0">
                <a:solidFill>
                  <a:schemeClr val="tx1"/>
                </a:solidFill>
                <a:effectLst/>
              </a:rPr>
              <a:t>August 2023, the </a:t>
            </a:r>
            <a:r>
              <a:rPr lang="en-GB" sz="2100" b="1" dirty="0">
                <a:solidFill>
                  <a:schemeClr val="tx1"/>
                </a:solidFill>
              </a:rPr>
              <a:t>Ministry of New and Renewable Energy approved </a:t>
            </a:r>
            <a:r>
              <a:rPr lang="en-GB" sz="2100" b="0" i="0" u="none" strike="noStrike" dirty="0">
                <a:solidFill>
                  <a:schemeClr val="tx1"/>
                </a:solidFill>
                <a:effectLst/>
              </a:rPr>
              <a:t>Phase-II of the Green Energy Corridor project in Tamil Nadu, which will facilitate 4000MW of energy through new transmission lines.</a:t>
            </a:r>
            <a:endParaRPr lang="en-GB" sz="2100" b="1" i="0" dirty="0">
              <a:solidFill>
                <a:schemeClr val="tx1"/>
              </a:solidFill>
              <a:effectLst/>
            </a:endParaRPr>
          </a:p>
          <a:p>
            <a:pPr marL="444500" indent="-342900">
              <a:buFont typeface="Arial" panose="020B0604020202020204" pitchFamily="34" charset="0"/>
              <a:buChar char="•"/>
            </a:pPr>
            <a:endParaRPr lang="en-US" dirty="0">
              <a:solidFill>
                <a:schemeClr val="tx1"/>
              </a:solidFill>
            </a:endParaRPr>
          </a:p>
        </p:txBody>
      </p:sp>
      <p:pic>
        <p:nvPicPr>
          <p:cNvPr id="1026" name="Picture 2" descr="transmission-plan-by-2030">
            <a:extLst>
              <a:ext uri="{FF2B5EF4-FFF2-40B4-BE49-F238E27FC236}">
                <a16:creationId xmlns:a16="http://schemas.microsoft.com/office/drawing/2014/main" id="{B6630F36-AADD-F18A-D53E-8D7D5A585CE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18266" y="1120272"/>
            <a:ext cx="4505055" cy="561183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3279643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700455-2018-5738-42E7-325B15DD65D7}"/>
              </a:ext>
            </a:extLst>
          </p:cNvPr>
          <p:cNvSpPr>
            <a:spLocks noGrp="1"/>
          </p:cNvSpPr>
          <p:nvPr>
            <p:ph type="title"/>
          </p:nvPr>
        </p:nvSpPr>
        <p:spPr>
          <a:xfrm>
            <a:off x="629400" y="476496"/>
            <a:ext cx="8103896" cy="443198"/>
          </a:xfrm>
        </p:spPr>
        <p:txBody>
          <a:bodyPr/>
          <a:lstStyle/>
          <a:p>
            <a:r>
              <a:rPr lang="en-US" dirty="0"/>
              <a:t>Going Beyond the Transmission Network</a:t>
            </a:r>
          </a:p>
        </p:txBody>
      </p:sp>
      <p:sp>
        <p:nvSpPr>
          <p:cNvPr id="3" name="Text Placeholder 2">
            <a:extLst>
              <a:ext uri="{FF2B5EF4-FFF2-40B4-BE49-F238E27FC236}">
                <a16:creationId xmlns:a16="http://schemas.microsoft.com/office/drawing/2014/main" id="{233DCA19-57A8-B9C0-836B-53A3272A9AA3}"/>
              </a:ext>
            </a:extLst>
          </p:cNvPr>
          <p:cNvSpPr>
            <a:spLocks noGrp="1"/>
          </p:cNvSpPr>
          <p:nvPr>
            <p:ph type="body" idx="1"/>
          </p:nvPr>
        </p:nvSpPr>
        <p:spPr/>
        <p:txBody>
          <a:bodyPr/>
          <a:lstStyle/>
          <a:p>
            <a:pPr algn="just">
              <a:buFont typeface="Arial" panose="020B0604020202020204" pitchFamily="34" charset="0"/>
              <a:buChar char="•"/>
            </a:pPr>
            <a:r>
              <a:rPr lang="en-US" dirty="0"/>
              <a:t>National Smart Grid Mission (NSGM)</a:t>
            </a:r>
          </a:p>
          <a:p>
            <a:pPr algn="just">
              <a:buFont typeface="Arial" panose="020B0604020202020204" pitchFamily="34" charset="0"/>
              <a:buChar char="•"/>
            </a:pPr>
            <a:endParaRPr lang="en-US" b="0" i="1" dirty="0">
              <a:solidFill>
                <a:schemeClr val="tx1"/>
              </a:solidFill>
              <a:effectLst/>
            </a:endParaRPr>
          </a:p>
          <a:p>
            <a:pPr algn="just">
              <a:buFont typeface="Arial" panose="020B0604020202020204" pitchFamily="34" charset="0"/>
              <a:buChar char="•"/>
            </a:pPr>
            <a:endParaRPr lang="en-US" i="1" dirty="0">
              <a:solidFill>
                <a:schemeClr val="tx1"/>
              </a:solidFill>
            </a:endParaRPr>
          </a:p>
          <a:p>
            <a:pPr algn="just">
              <a:buFont typeface="Arial" panose="020B0604020202020204" pitchFamily="34" charset="0"/>
              <a:buChar char="•"/>
            </a:pPr>
            <a:endParaRPr lang="en-US" b="0" i="1" dirty="0">
              <a:solidFill>
                <a:schemeClr val="tx1"/>
              </a:solidFill>
              <a:effectLst/>
            </a:endParaRPr>
          </a:p>
          <a:p>
            <a:pPr algn="just">
              <a:buFont typeface="Arial" panose="020B0604020202020204" pitchFamily="34" charset="0"/>
              <a:buChar char="•"/>
            </a:pPr>
            <a:endParaRPr lang="en-US" i="1" dirty="0">
              <a:solidFill>
                <a:schemeClr val="tx1"/>
              </a:solidFill>
            </a:endParaRPr>
          </a:p>
          <a:p>
            <a:pPr algn="just">
              <a:buFont typeface="Arial" panose="020B0604020202020204" pitchFamily="34" charset="0"/>
              <a:buChar char="•"/>
            </a:pPr>
            <a:endParaRPr lang="en-US" b="0" i="1" dirty="0">
              <a:solidFill>
                <a:schemeClr val="tx1"/>
              </a:solidFill>
              <a:effectLst/>
            </a:endParaRPr>
          </a:p>
          <a:p>
            <a:pPr marL="444500" indent="-342900" algn="just">
              <a:buFont typeface="Arial" panose="020B0604020202020204" pitchFamily="34" charset="0"/>
              <a:buChar char="•"/>
            </a:pPr>
            <a:r>
              <a:rPr lang="en-US" b="0" dirty="0">
                <a:solidFill>
                  <a:schemeClr val="tx1"/>
                </a:solidFill>
                <a:effectLst/>
              </a:rPr>
              <a:t>R</a:t>
            </a:r>
            <a:r>
              <a:rPr lang="en-US" dirty="0">
                <a:solidFill>
                  <a:schemeClr val="tx1"/>
                </a:solidFill>
              </a:rPr>
              <a:t>ural Electrification.</a:t>
            </a:r>
            <a:endParaRPr lang="en-GB" b="0" dirty="0">
              <a:solidFill>
                <a:schemeClr val="tx1"/>
              </a:solidFill>
              <a:effectLst/>
            </a:endParaRPr>
          </a:p>
          <a:p>
            <a:pPr marL="101600" indent="0">
              <a:buNone/>
            </a:pPr>
            <a:endParaRPr lang="en-US" dirty="0"/>
          </a:p>
        </p:txBody>
      </p:sp>
      <p:pic>
        <p:nvPicPr>
          <p:cNvPr id="7" name="Picture 6" descr="A picture containing text, screenshot, font, businesscard&#10;&#10;Description automatically generated">
            <a:extLst>
              <a:ext uri="{FF2B5EF4-FFF2-40B4-BE49-F238E27FC236}">
                <a16:creationId xmlns:a16="http://schemas.microsoft.com/office/drawing/2014/main" id="{1A29E9C4-BD86-A703-43F0-DECDAA19A69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04767" y="1683257"/>
            <a:ext cx="7182465" cy="2010536"/>
          </a:xfrm>
          <a:prstGeom prst="rect">
            <a:avLst/>
          </a:prstGeom>
        </p:spPr>
      </p:pic>
      <p:pic>
        <p:nvPicPr>
          <p:cNvPr id="4" name="Picture 2" descr="Deen Dayal Upadhyaya Gram Jyoti Yojana">
            <a:extLst>
              <a:ext uri="{FF2B5EF4-FFF2-40B4-BE49-F238E27FC236}">
                <a16:creationId xmlns:a16="http://schemas.microsoft.com/office/drawing/2014/main" id="{7CCAB41E-F1A0-0985-A6AD-2337622E9A7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44599" y="4193927"/>
            <a:ext cx="6302800" cy="241136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106758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6C600D-7E43-C627-8A9C-E3F774705C23}"/>
              </a:ext>
            </a:extLst>
          </p:cNvPr>
          <p:cNvSpPr>
            <a:spLocks noGrp="1"/>
          </p:cNvSpPr>
          <p:nvPr>
            <p:ph type="title"/>
          </p:nvPr>
        </p:nvSpPr>
        <p:spPr/>
        <p:txBody>
          <a:bodyPr/>
          <a:lstStyle/>
          <a:p>
            <a:r>
              <a:rPr lang="en-US" dirty="0"/>
              <a:t>Finance at the Heart of Distribution</a:t>
            </a:r>
          </a:p>
        </p:txBody>
      </p:sp>
      <p:sp>
        <p:nvSpPr>
          <p:cNvPr id="3" name="Text Placeholder 2">
            <a:extLst>
              <a:ext uri="{FF2B5EF4-FFF2-40B4-BE49-F238E27FC236}">
                <a16:creationId xmlns:a16="http://schemas.microsoft.com/office/drawing/2014/main" id="{F577FFE4-32CA-ABD6-7E96-FF05B04EC0DC}"/>
              </a:ext>
            </a:extLst>
          </p:cNvPr>
          <p:cNvSpPr>
            <a:spLocks noGrp="1"/>
          </p:cNvSpPr>
          <p:nvPr>
            <p:ph type="body" idx="1"/>
          </p:nvPr>
        </p:nvSpPr>
        <p:spPr/>
        <p:txBody>
          <a:bodyPr/>
          <a:lstStyle/>
          <a:p>
            <a:pPr marL="444500" indent="-342900">
              <a:buFont typeface="Arial" panose="020B0604020202020204" pitchFamily="34" charset="0"/>
              <a:buChar char="•"/>
            </a:pPr>
            <a:r>
              <a:rPr lang="en-US" sz="3000" b="1" dirty="0">
                <a:solidFill>
                  <a:srgbClr val="FF0000"/>
                </a:solidFill>
              </a:rPr>
              <a:t>The National Electricity Fund was created in 2012</a:t>
            </a:r>
            <a:r>
              <a:rPr lang="en-US" sz="3000" dirty="0">
                <a:solidFill>
                  <a:srgbClr val="FF0000"/>
                </a:solidFill>
              </a:rPr>
              <a:t>.</a:t>
            </a:r>
          </a:p>
          <a:p>
            <a:pPr marL="444500" indent="-342900">
              <a:buFont typeface="Wingdings" pitchFamily="2" charset="2"/>
              <a:buChar char="Ø"/>
            </a:pPr>
            <a:r>
              <a:rPr lang="en-GB" sz="3000" b="1" i="0" dirty="0">
                <a:solidFill>
                  <a:schemeClr val="tx1"/>
                </a:solidFill>
                <a:effectLst/>
              </a:rPr>
              <a:t>Incentivising investment</a:t>
            </a:r>
            <a:r>
              <a:rPr lang="en-GB" sz="3000" b="0" i="0" dirty="0">
                <a:solidFill>
                  <a:schemeClr val="tx1"/>
                </a:solidFill>
                <a:effectLst/>
              </a:rPr>
              <a:t>: </a:t>
            </a:r>
            <a:r>
              <a:rPr lang="en-GB" sz="3000" b="0" i="1" dirty="0">
                <a:solidFill>
                  <a:schemeClr val="tx1"/>
                </a:solidFill>
                <a:effectLst/>
              </a:rPr>
              <a:t>‘providing interest subsidy, linked with reform measures, on the loans taken by public and private power utilities for various capital works under Distribution projects.’</a:t>
            </a:r>
          </a:p>
          <a:p>
            <a:pPr marL="444500" indent="-342900">
              <a:buFont typeface="Arial" panose="020B0604020202020204" pitchFamily="34" charset="0"/>
              <a:buChar char="•"/>
            </a:pPr>
            <a:r>
              <a:rPr lang="en-GB" sz="3000" b="1" dirty="0">
                <a:solidFill>
                  <a:srgbClr val="FF0000"/>
                </a:solidFill>
              </a:rPr>
              <a:t>Memorandum of Understanding</a:t>
            </a:r>
            <a:endParaRPr lang="en-GB" sz="3000" b="1" dirty="0">
              <a:solidFill>
                <a:srgbClr val="FF0000"/>
              </a:solidFill>
              <a:effectLst/>
            </a:endParaRPr>
          </a:p>
          <a:p>
            <a:pPr marL="444500" indent="-342900">
              <a:buFont typeface="Wingdings" pitchFamily="2" charset="2"/>
              <a:buChar char="Ø"/>
            </a:pPr>
            <a:r>
              <a:rPr lang="en-GB" sz="3000" dirty="0">
                <a:solidFill>
                  <a:schemeClr val="tx1"/>
                </a:solidFill>
              </a:rPr>
              <a:t>Signed between the </a:t>
            </a:r>
            <a:r>
              <a:rPr lang="en-GB" sz="3000" b="1" dirty="0">
                <a:solidFill>
                  <a:schemeClr val="tx1"/>
                </a:solidFill>
              </a:rPr>
              <a:t>Ministry of Power</a:t>
            </a:r>
            <a:r>
              <a:rPr lang="en-GB" sz="3000" dirty="0">
                <a:solidFill>
                  <a:schemeClr val="tx1"/>
                </a:solidFill>
              </a:rPr>
              <a:t> and </a:t>
            </a:r>
            <a:r>
              <a:rPr lang="en-GB" sz="3000" b="1" dirty="0">
                <a:solidFill>
                  <a:schemeClr val="tx1"/>
                </a:solidFill>
              </a:rPr>
              <a:t>Power Finance Corporation (PFC) </a:t>
            </a:r>
            <a:r>
              <a:rPr lang="en-GB" sz="3000" dirty="0">
                <a:solidFill>
                  <a:schemeClr val="tx1"/>
                </a:solidFill>
              </a:rPr>
              <a:t>Limited </a:t>
            </a:r>
            <a:r>
              <a:rPr lang="en-US" sz="3000" b="0" dirty="0">
                <a:solidFill>
                  <a:schemeClr val="tx1"/>
                </a:solidFill>
              </a:rPr>
              <a:t>6</a:t>
            </a:r>
            <a:r>
              <a:rPr lang="en-US" sz="3000" b="0" baseline="30000" dirty="0">
                <a:solidFill>
                  <a:schemeClr val="tx1"/>
                </a:solidFill>
              </a:rPr>
              <a:t>th</a:t>
            </a:r>
            <a:r>
              <a:rPr lang="en-US" sz="3000" b="0" dirty="0">
                <a:solidFill>
                  <a:schemeClr val="tx1"/>
                </a:solidFill>
              </a:rPr>
              <a:t> December 2022 for 2022-2023</a:t>
            </a:r>
            <a:r>
              <a:rPr lang="en-GB" sz="3000" dirty="0">
                <a:solidFill>
                  <a:schemeClr val="tx1"/>
                </a:solidFill>
              </a:rPr>
              <a:t>, it is an </a:t>
            </a:r>
            <a:r>
              <a:rPr lang="en-US" sz="3000" b="0" dirty="0">
                <a:solidFill>
                  <a:schemeClr val="tx1"/>
                </a:solidFill>
              </a:rPr>
              <a:t>agreement of dividend paying so that shareholders get some of the profit generated by PFC.</a:t>
            </a:r>
            <a:r>
              <a:rPr lang="en-US" sz="3000" b="1" dirty="0">
                <a:solidFill>
                  <a:schemeClr val="tx1"/>
                </a:solidFill>
              </a:rPr>
              <a:t> </a:t>
            </a:r>
          </a:p>
          <a:p>
            <a:pPr marL="444500" indent="-342900">
              <a:buFont typeface="Arial" panose="020B0604020202020204" pitchFamily="34" charset="0"/>
              <a:buChar char="•"/>
            </a:pPr>
            <a:endParaRPr lang="en-GB" i="1" dirty="0">
              <a:solidFill>
                <a:schemeClr val="tx1"/>
              </a:solidFill>
            </a:endParaRPr>
          </a:p>
        </p:txBody>
      </p:sp>
    </p:spTree>
    <p:extLst>
      <p:ext uri="{BB962C8B-B14F-4D97-AF65-F5344CB8AC3E}">
        <p14:creationId xmlns:p14="http://schemas.microsoft.com/office/powerpoint/2010/main" val="408754273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1C6D50-D51C-1AF8-0B0A-A1B1A80D828C}"/>
              </a:ext>
            </a:extLst>
          </p:cNvPr>
          <p:cNvSpPr>
            <a:spLocks noGrp="1"/>
          </p:cNvSpPr>
          <p:nvPr>
            <p:ph type="title"/>
          </p:nvPr>
        </p:nvSpPr>
        <p:spPr/>
        <p:txBody>
          <a:bodyPr/>
          <a:lstStyle/>
          <a:p>
            <a:r>
              <a:rPr lang="en-US" dirty="0"/>
              <a:t>Interconnectors</a:t>
            </a:r>
          </a:p>
        </p:txBody>
      </p:sp>
      <p:grpSp>
        <p:nvGrpSpPr>
          <p:cNvPr id="4" name="Group 3">
            <a:extLst>
              <a:ext uri="{FF2B5EF4-FFF2-40B4-BE49-F238E27FC236}">
                <a16:creationId xmlns:a16="http://schemas.microsoft.com/office/drawing/2014/main" id="{8C5331EA-66E7-48F9-395F-AB6F774F7B64}"/>
              </a:ext>
            </a:extLst>
          </p:cNvPr>
          <p:cNvGrpSpPr/>
          <p:nvPr/>
        </p:nvGrpSpPr>
        <p:grpSpPr>
          <a:xfrm>
            <a:off x="171457" y="1279103"/>
            <a:ext cx="5437128" cy="5280807"/>
            <a:chOff x="171457" y="1279103"/>
            <a:chExt cx="5437128" cy="5280807"/>
          </a:xfrm>
        </p:grpSpPr>
        <p:pic>
          <p:nvPicPr>
            <p:cNvPr id="8194" name="Picture 2" descr="Map of India | The Story of India - Resources | PBS">
              <a:extLst>
                <a:ext uri="{FF2B5EF4-FFF2-40B4-BE49-F238E27FC236}">
                  <a16:creationId xmlns:a16="http://schemas.microsoft.com/office/drawing/2014/main" id="{FBDA9346-335A-716C-06FB-1F413255BF8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1457" y="1279103"/>
              <a:ext cx="5437128" cy="5280807"/>
            </a:xfrm>
            <a:prstGeom prst="rect">
              <a:avLst/>
            </a:prstGeom>
            <a:noFill/>
            <a:extLst>
              <a:ext uri="{909E8E84-426E-40DD-AFC4-6F175D3DCCD1}">
                <a14:hiddenFill xmlns:a14="http://schemas.microsoft.com/office/drawing/2010/main">
                  <a:solidFill>
                    <a:srgbClr val="FFFFFF"/>
                  </a:solidFill>
                </a14:hiddenFill>
              </a:ext>
            </a:extLst>
          </p:spPr>
        </p:pic>
        <p:sp>
          <p:nvSpPr>
            <p:cNvPr id="6" name="Down Arrow 5">
              <a:extLst>
                <a:ext uri="{FF2B5EF4-FFF2-40B4-BE49-F238E27FC236}">
                  <a16:creationId xmlns:a16="http://schemas.microsoft.com/office/drawing/2014/main" id="{DC40D219-A282-3546-76DE-753AB13C9FBC}"/>
                </a:ext>
              </a:extLst>
            </p:cNvPr>
            <p:cNvSpPr/>
            <p:nvPr/>
          </p:nvSpPr>
          <p:spPr>
            <a:xfrm rot="12257684">
              <a:off x="3103549" y="2927947"/>
              <a:ext cx="148232" cy="816987"/>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Down Arrow 6">
              <a:extLst>
                <a:ext uri="{FF2B5EF4-FFF2-40B4-BE49-F238E27FC236}">
                  <a16:creationId xmlns:a16="http://schemas.microsoft.com/office/drawing/2014/main" id="{11ED1AB0-324D-3A69-7AC7-A4338CEDADF8}"/>
                </a:ext>
              </a:extLst>
            </p:cNvPr>
            <p:cNvSpPr/>
            <p:nvPr/>
          </p:nvSpPr>
          <p:spPr>
            <a:xfrm rot="13780316">
              <a:off x="3832472" y="2993324"/>
              <a:ext cx="152002" cy="796724"/>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Down Arrow 7">
              <a:extLst>
                <a:ext uri="{FF2B5EF4-FFF2-40B4-BE49-F238E27FC236}">
                  <a16:creationId xmlns:a16="http://schemas.microsoft.com/office/drawing/2014/main" id="{DB325EBB-E27A-9C88-091D-D4BEB611D0CB}"/>
                </a:ext>
              </a:extLst>
            </p:cNvPr>
            <p:cNvSpPr/>
            <p:nvPr/>
          </p:nvSpPr>
          <p:spPr>
            <a:xfrm rot="13744895">
              <a:off x="3794846" y="3445216"/>
              <a:ext cx="152002" cy="796724"/>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Down Arrow 8">
              <a:extLst>
                <a:ext uri="{FF2B5EF4-FFF2-40B4-BE49-F238E27FC236}">
                  <a16:creationId xmlns:a16="http://schemas.microsoft.com/office/drawing/2014/main" id="{D9C02520-DAE4-2D25-E7D4-9BAED7F789F0}"/>
                </a:ext>
              </a:extLst>
            </p:cNvPr>
            <p:cNvSpPr/>
            <p:nvPr/>
          </p:nvSpPr>
          <p:spPr>
            <a:xfrm rot="21081420">
              <a:off x="2946367" y="5138920"/>
              <a:ext cx="148232" cy="816987"/>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Down Arrow 10">
              <a:extLst>
                <a:ext uri="{FF2B5EF4-FFF2-40B4-BE49-F238E27FC236}">
                  <a16:creationId xmlns:a16="http://schemas.microsoft.com/office/drawing/2014/main" id="{E433A414-53FD-E744-EEAA-EE5695292CFC}"/>
                </a:ext>
              </a:extLst>
            </p:cNvPr>
            <p:cNvSpPr/>
            <p:nvPr/>
          </p:nvSpPr>
          <p:spPr>
            <a:xfrm rot="15212973" flipH="1">
              <a:off x="3988596" y="3566091"/>
              <a:ext cx="171370" cy="1215357"/>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 name="Text Placeholder 2">
            <a:extLst>
              <a:ext uri="{FF2B5EF4-FFF2-40B4-BE49-F238E27FC236}">
                <a16:creationId xmlns:a16="http://schemas.microsoft.com/office/drawing/2014/main" id="{AC8562AB-3A1B-7B0E-05FA-46240C22C68C}"/>
              </a:ext>
            </a:extLst>
          </p:cNvPr>
          <p:cNvSpPr>
            <a:spLocks noGrp="1"/>
          </p:cNvSpPr>
          <p:nvPr>
            <p:ph type="body" idx="1"/>
          </p:nvPr>
        </p:nvSpPr>
        <p:spPr>
          <a:xfrm>
            <a:off x="5604386" y="1252728"/>
            <a:ext cx="6179575" cy="4277917"/>
          </a:xfrm>
        </p:spPr>
        <p:txBody>
          <a:bodyPr/>
          <a:lstStyle/>
          <a:p>
            <a:pPr marL="444500" indent="-342900">
              <a:buFont typeface="Arial" panose="020B0604020202020204" pitchFamily="34" charset="0"/>
              <a:buChar char="•"/>
            </a:pPr>
            <a:r>
              <a:rPr lang="en-US" sz="2250" dirty="0"/>
              <a:t>There are </a:t>
            </a:r>
            <a:r>
              <a:rPr lang="en-US" sz="2250" b="1" dirty="0"/>
              <a:t>currently 12 lines in place</a:t>
            </a:r>
            <a:r>
              <a:rPr lang="en-US" sz="2250" dirty="0"/>
              <a:t>, with a further under consideration.</a:t>
            </a:r>
          </a:p>
          <a:p>
            <a:pPr marL="444500" indent="-342900">
              <a:buFont typeface="Arial" panose="020B0604020202020204" pitchFamily="34" charset="0"/>
              <a:buChar char="•"/>
            </a:pPr>
            <a:r>
              <a:rPr lang="en-US" sz="2250" dirty="0"/>
              <a:t>Many further developments in discussion or development. </a:t>
            </a:r>
            <a:r>
              <a:rPr lang="en-US" sz="2250" i="1" dirty="0"/>
              <a:t>Such as a new line </a:t>
            </a:r>
            <a:r>
              <a:rPr lang="en-GB" sz="2250" b="0" i="1" dirty="0">
                <a:solidFill>
                  <a:srgbClr val="333333"/>
                </a:solidFill>
                <a:effectLst/>
              </a:rPr>
              <a:t>to Bangladesh to </a:t>
            </a:r>
            <a:r>
              <a:rPr lang="en-GB" sz="2250" b="1" i="0" dirty="0">
                <a:solidFill>
                  <a:srgbClr val="333333"/>
                </a:solidFill>
                <a:effectLst/>
              </a:rPr>
              <a:t>enable more intra-regional electricity trade</a:t>
            </a:r>
            <a:r>
              <a:rPr lang="en-GB" sz="2250" dirty="0">
                <a:solidFill>
                  <a:srgbClr val="333333"/>
                </a:solidFill>
              </a:rPr>
              <a:t>.</a:t>
            </a:r>
          </a:p>
          <a:p>
            <a:pPr marL="444500" indent="-342900">
              <a:buFont typeface="Arial" panose="020B0604020202020204" pitchFamily="34" charset="0"/>
              <a:buChar char="•"/>
            </a:pPr>
            <a:r>
              <a:rPr lang="en-US" sz="2250" b="0" i="0" dirty="0">
                <a:solidFill>
                  <a:srgbClr val="333333"/>
                </a:solidFill>
                <a:effectLst/>
              </a:rPr>
              <a:t>In early September 2023, a conference on </a:t>
            </a:r>
            <a:r>
              <a:rPr lang="en-GB" sz="2250" b="1" i="1" u="none" strike="noStrike" dirty="0">
                <a:solidFill>
                  <a:srgbClr val="FF0000"/>
                </a:solidFill>
                <a:effectLst/>
              </a:rPr>
              <a:t>Transnational grid interconnections for "One Sun, One World, One Grid" </a:t>
            </a:r>
            <a:r>
              <a:rPr lang="en-GB" sz="2250" b="0" i="0" u="none" strike="noStrike" dirty="0">
                <a:solidFill>
                  <a:srgbClr val="181818"/>
                </a:solidFill>
                <a:effectLst/>
              </a:rPr>
              <a:t>was held in New Delhi. With the aims of discussing </a:t>
            </a:r>
            <a:r>
              <a:rPr lang="en-GB" sz="2250" b="0" i="0" u="none" strike="noStrike" dirty="0">
                <a:solidFill>
                  <a:srgbClr val="111111"/>
                </a:solidFill>
                <a:effectLst/>
                <a:cs typeface="Frank Ruhl Libre" pitchFamily="2" charset="-79"/>
              </a:rPr>
              <a:t>sought to explore the potential of cross-border energy connectivity and collaboration in the run up to the G20 summit.</a:t>
            </a:r>
            <a:endParaRPr lang="en-US" sz="2250" b="0" i="0" dirty="0">
              <a:solidFill>
                <a:srgbClr val="333333"/>
              </a:solidFill>
              <a:effectLst/>
            </a:endParaRPr>
          </a:p>
          <a:p>
            <a:pPr marL="444500" indent="-342900">
              <a:buFont typeface="Arial" panose="020B0604020202020204" pitchFamily="34" charset="0"/>
              <a:buChar char="•"/>
            </a:pPr>
            <a:endParaRPr lang="en-US" dirty="0"/>
          </a:p>
          <a:p>
            <a:pPr>
              <a:buFont typeface="Arial" panose="020B0604020202020204" pitchFamily="34" charset="0"/>
              <a:buChar char="•"/>
            </a:pPr>
            <a:endParaRPr lang="en-US" dirty="0"/>
          </a:p>
        </p:txBody>
      </p:sp>
    </p:spTree>
    <p:extLst>
      <p:ext uri="{BB962C8B-B14F-4D97-AF65-F5344CB8AC3E}">
        <p14:creationId xmlns:p14="http://schemas.microsoft.com/office/powerpoint/2010/main" val="402144438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UCCC UK 2020 Grid 16:9 - 11991">
  <a:themeElements>
    <a:clrScheme name="UCCC UK 2020">
      <a:dk1>
        <a:srgbClr val="242424"/>
      </a:dk1>
      <a:lt1>
        <a:srgbClr val="FFFFFF"/>
      </a:lt1>
      <a:dk2>
        <a:srgbClr val="002060"/>
      </a:dk2>
      <a:lt2>
        <a:srgbClr val="F2F2F2"/>
      </a:lt2>
      <a:accent1>
        <a:srgbClr val="001236"/>
      </a:accent1>
      <a:accent2>
        <a:srgbClr val="003192"/>
      </a:accent2>
      <a:accent3>
        <a:srgbClr val="FFEC5D"/>
      </a:accent3>
      <a:accent4>
        <a:srgbClr val="4B93DC"/>
      </a:accent4>
      <a:accent5>
        <a:srgbClr val="D9D9D9"/>
      </a:accent5>
      <a:accent6>
        <a:srgbClr val="8CDC73"/>
      </a:accent6>
      <a:hlink>
        <a:srgbClr val="2E3558"/>
      </a:hlink>
      <a:folHlink>
        <a:srgbClr val="4C589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2022 12 06 BA template" id="{05E1C20F-F11D-4D37-A695-E76F831DA5F2}" vid="{FC7A123E-89C6-4389-B23C-714F93DE3EFE}"/>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TaxCatchAll xmlns="35b8b66e-5759-43c1-a138-f967a8bf5a20" xsi:nil="true"/>
    <lcf76f155ced4ddcb4097134ff3c332f xmlns="0b696a8a-ab1a-459b-a09e-44df7cbe9330">
      <Terms xmlns="http://schemas.microsoft.com/office/infopath/2007/PartnerControls"/>
    </lcf76f155ced4ddcb4097134ff3c332f>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633F727AA7180443A862CD9A25741398" ma:contentTypeVersion="17" ma:contentTypeDescription="Create a new document." ma:contentTypeScope="" ma:versionID="79f8815d7021c15af2b072937e2d090b">
  <xsd:schema xmlns:xsd="http://www.w3.org/2001/XMLSchema" xmlns:xs="http://www.w3.org/2001/XMLSchema" xmlns:p="http://schemas.microsoft.com/office/2006/metadata/properties" xmlns:ns2="35b8b66e-5759-43c1-a138-f967a8bf5a20" xmlns:ns3="0b696a8a-ab1a-459b-a09e-44df7cbe9330" targetNamespace="http://schemas.microsoft.com/office/2006/metadata/properties" ma:root="true" ma:fieldsID="1a6f3f63fc0ee8c5504a470af4690d55" ns2:_="" ns3:_="">
    <xsd:import namespace="35b8b66e-5759-43c1-a138-f967a8bf5a20"/>
    <xsd:import namespace="0b696a8a-ab1a-459b-a09e-44df7cbe9330"/>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AutoKeyPoints" minOccurs="0"/>
                <xsd:element ref="ns3:MediaServiceKeyPoints" minOccurs="0"/>
                <xsd:element ref="ns3:MediaServiceAutoTags" minOccurs="0"/>
                <xsd:element ref="ns3:MediaServiceOCR" minOccurs="0"/>
                <xsd:element ref="ns3:MediaServiceGenerationTime" minOccurs="0"/>
                <xsd:element ref="ns3:MediaServiceEventHashCode" minOccurs="0"/>
                <xsd:element ref="ns3:MediaServiceDateTaken" minOccurs="0"/>
                <xsd:element ref="ns3:MediaServiceLocation" minOccurs="0"/>
                <xsd:element ref="ns3:MediaLengthInSeconds" minOccurs="0"/>
                <xsd:element ref="ns3:lcf76f155ced4ddcb4097134ff3c332f" minOccurs="0"/>
                <xsd:element ref="ns2:TaxCatchAll" minOccurs="0"/>
                <xsd:element ref="ns3: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5b8b66e-5759-43c1-a138-f967a8bf5a20"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9581a30b-7206-4dc0-86e4-cd83cec9bd9f}" ma:internalName="TaxCatchAll" ma:showField="CatchAllData" ma:web="35b8b66e-5759-43c1-a138-f967a8bf5a20">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0b696a8a-ab1a-459b-a09e-44df7cbe9330"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internalName="MediaServiceKeyPoints" ma:readOnly="true">
      <xsd:simpleType>
        <xsd:restriction base="dms:Note">
          <xsd:maxLength value="255"/>
        </xsd:restriction>
      </xsd:simpleType>
    </xsd:element>
    <xsd:element name="MediaServiceAutoTags" ma:index="14" nillable="true" ma:displayName="Tags" ma:internalName="MediaServiceAutoTags"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DateTaken" ma:index="18" nillable="true" ma:displayName="MediaServiceDateTaken" ma:hidden="true" ma:internalName="MediaServiceDateTaken" ma:readOnly="true">
      <xsd:simpleType>
        <xsd:restriction base="dms:Text"/>
      </xsd:simpleType>
    </xsd:element>
    <xsd:element name="MediaServiceLocation" ma:index="19" nillable="true" ma:displayName="Location" ma:internalName="MediaServiceLocation" ma:readOnly="true">
      <xsd:simpleType>
        <xsd:restriction base="dms:Text"/>
      </xsd:simpleType>
    </xsd:element>
    <xsd:element name="MediaLengthInSeconds" ma:index="20" nillable="true" ma:displayName="MediaLengthInSeconds" ma:hidden="true"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a3b1f9f8-f5cc-49a8-8ca6-8016371bfcc4"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description="" ma:hidden="true" ma:indexed="true" ma:internalName="MediaServiceObjectDetectorVersions"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B3DE3B85-07E8-4CB4-84BD-CEF3094F4237}">
  <ds:schemaRefs>
    <ds:schemaRef ds:uri="http://schemas.microsoft.com/sharepoint/v3/contenttype/forms"/>
  </ds:schemaRefs>
</ds:datastoreItem>
</file>

<file path=customXml/itemProps2.xml><?xml version="1.0" encoding="utf-8"?>
<ds:datastoreItem xmlns:ds="http://schemas.openxmlformats.org/officeDocument/2006/customXml" ds:itemID="{22898148-E755-4E4D-A5B1-95483911B114}">
  <ds:schemaRefs>
    <ds:schemaRef ds:uri="0063f72e-ace3-48fb-9c1f-5b513408b31f"/>
    <ds:schemaRef ds:uri="265015ab-9d7f-432c-8b5c-d65e93430a34"/>
    <ds:schemaRef ds:uri="4e4ba58b-07e1-4d55-916c-b3d7aa8a8ae1"/>
    <ds:schemaRef ds:uri="a8f60570-4bd3-4f2b-950b-a996de8ab151"/>
    <ds:schemaRef ds:uri="aaacb922-5235-4a66-b188-303b9b46fbd7"/>
    <ds:schemaRef ds:uri="b413c3fd-5a3b-4239-b985-69032e371c04"/>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 ds:uri="35b8b66e-5759-43c1-a138-f967a8bf5a20"/>
    <ds:schemaRef ds:uri="0b696a8a-ab1a-459b-a09e-44df7cbe9330"/>
  </ds:schemaRefs>
</ds:datastoreItem>
</file>

<file path=customXml/itemProps3.xml><?xml version="1.0" encoding="utf-8"?>
<ds:datastoreItem xmlns:ds="http://schemas.openxmlformats.org/officeDocument/2006/customXml" ds:itemID="{5ADE8B0F-B454-4236-92D8-94538EB106C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35b8b66e-5759-43c1-a138-f967a8bf5a20"/>
    <ds:schemaRef ds:uri="0b696a8a-ab1a-459b-a09e-44df7cbe933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3363</TotalTime>
  <Words>3934</Words>
  <Application>Microsoft Office PowerPoint</Application>
  <PresentationFormat>Widescreen</PresentationFormat>
  <Paragraphs>208</Paragraphs>
  <Slides>13</Slides>
  <Notes>12</Notes>
  <HiddenSlides>0</HiddenSlides>
  <MMClips>0</MMClips>
  <ScaleCrop>false</ScaleCrop>
  <HeadingPairs>
    <vt:vector size="6" baseType="variant">
      <vt:variant>
        <vt:lpstr>Fonts Used</vt:lpstr>
      </vt:variant>
      <vt:variant>
        <vt:i4>15</vt:i4>
      </vt:variant>
      <vt:variant>
        <vt:lpstr>Theme</vt:lpstr>
      </vt:variant>
      <vt:variant>
        <vt:i4>3</vt:i4>
      </vt:variant>
      <vt:variant>
        <vt:lpstr>Slide Titles</vt:lpstr>
      </vt:variant>
      <vt:variant>
        <vt:i4>13</vt:i4>
      </vt:variant>
    </vt:vector>
  </HeadingPairs>
  <TitlesOfParts>
    <vt:vector size="31" baseType="lpstr">
      <vt:lpstr>Arial</vt:lpstr>
      <vt:lpstr>Arial</vt:lpstr>
      <vt:lpstr>Calibri</vt:lpstr>
      <vt:lpstr>fontawesome</vt:lpstr>
      <vt:lpstr>Frank Ruhl Libre</vt:lpstr>
      <vt:lpstr>Google Sans</vt:lpstr>
      <vt:lpstr>Helvetica</vt:lpstr>
      <vt:lpstr>Open Sans</vt:lpstr>
      <vt:lpstr>Open Sans ExtraBold</vt:lpstr>
      <vt:lpstr>Poppins</vt:lpstr>
      <vt:lpstr>Times New Roman</vt:lpstr>
      <vt:lpstr>Trebuchet MS</vt:lpstr>
      <vt:lpstr>Verdana</vt:lpstr>
      <vt:lpstr>Wingdings</vt:lpstr>
      <vt:lpstr>Work Sans</vt:lpstr>
      <vt:lpstr>Simple Light</vt:lpstr>
      <vt:lpstr>UCCC UK 2020 Grid 16:9 - 11991</vt:lpstr>
      <vt:lpstr>1_Simple Light</vt:lpstr>
      <vt:lpstr>Lecture 4  Network Infrastructure – Case Study</vt:lpstr>
      <vt:lpstr>Why India?</vt:lpstr>
      <vt:lpstr>The System</vt:lpstr>
      <vt:lpstr>One Grid One Nation One Frequency</vt:lpstr>
      <vt:lpstr>Expanding the Transmission Grid</vt:lpstr>
      <vt:lpstr>The Growth of Green Energy Corridors</vt:lpstr>
      <vt:lpstr>Going Beyond the Transmission Network</vt:lpstr>
      <vt:lpstr>Finance at the Heart of Distribution</vt:lpstr>
      <vt:lpstr>Interconnectors</vt:lpstr>
      <vt:lpstr>Mini-grids</vt:lpstr>
      <vt:lpstr>Key Takeaway Points</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Breakthrough Agenda Roundtable: [insert sector]</dc:title>
  <dc:creator>George, Megan (BEIS)</dc:creator>
  <cp:lastModifiedBy>Ashutosh.Bhagurkar</cp:lastModifiedBy>
  <cp:revision>261</cp:revision>
  <dcterms:created xsi:type="dcterms:W3CDTF">2023-03-02T11:39:23Z</dcterms:created>
  <dcterms:modified xsi:type="dcterms:W3CDTF">2024-11-02T18:35:08Z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ba62f585-b40f-4ab9-bafe-39150f03d124_Enabled">
    <vt:lpwstr>true</vt:lpwstr>
  </property>
  <property fmtid="{D5CDD505-2E9C-101B-9397-08002B2CF9AE}" pid="3" name="MSIP_Label_ba62f585-b40f-4ab9-bafe-39150f03d124_SetDate">
    <vt:lpwstr>2023-03-02T11:39:23Z</vt:lpwstr>
  </property>
  <property fmtid="{D5CDD505-2E9C-101B-9397-08002B2CF9AE}" pid="4" name="MSIP_Label_ba62f585-b40f-4ab9-bafe-39150f03d124_Method">
    <vt:lpwstr>Standard</vt:lpwstr>
  </property>
  <property fmtid="{D5CDD505-2E9C-101B-9397-08002B2CF9AE}" pid="5" name="MSIP_Label_ba62f585-b40f-4ab9-bafe-39150f03d124_Name">
    <vt:lpwstr>OFFICIAL</vt:lpwstr>
  </property>
  <property fmtid="{D5CDD505-2E9C-101B-9397-08002B2CF9AE}" pid="6" name="MSIP_Label_ba62f585-b40f-4ab9-bafe-39150f03d124_SiteId">
    <vt:lpwstr>cbac7005-02c1-43eb-b497-e6492d1b2dd8</vt:lpwstr>
  </property>
  <property fmtid="{D5CDD505-2E9C-101B-9397-08002B2CF9AE}" pid="7" name="MSIP_Label_ba62f585-b40f-4ab9-bafe-39150f03d124_ActionId">
    <vt:lpwstr>b08f2dd6-275b-49be-982e-3c30b6088613</vt:lpwstr>
  </property>
  <property fmtid="{D5CDD505-2E9C-101B-9397-08002B2CF9AE}" pid="8" name="MSIP_Label_ba62f585-b40f-4ab9-bafe-39150f03d124_ContentBits">
    <vt:lpwstr>0</vt:lpwstr>
  </property>
  <property fmtid="{D5CDD505-2E9C-101B-9397-08002B2CF9AE}" pid="9" name="ContentTypeId">
    <vt:lpwstr>0x010100633F727AA7180443A862CD9A25741398</vt:lpwstr>
  </property>
  <property fmtid="{D5CDD505-2E9C-101B-9397-08002B2CF9AE}" pid="10" name="_dlc_DocIdItemGuid">
    <vt:lpwstr>891ce5c6-7a4e-48db-945a-c756f20c5d0f</vt:lpwstr>
  </property>
  <property fmtid="{D5CDD505-2E9C-101B-9397-08002B2CF9AE}" pid="11" name="Business Unit">
    <vt:lpwstr>3;#International Climate Negotiations|4bf2d44c-fd56-4add-95e0-64e8b8e288d5</vt:lpwstr>
  </property>
  <property fmtid="{D5CDD505-2E9C-101B-9397-08002B2CF9AE}" pid="12" name="MediaServiceImageTags">
    <vt:lpwstr/>
  </property>
</Properties>
</file>