
<file path=[Content_Types].xml><?xml version="1.0" encoding="utf-8"?>
<Types xmlns="http://schemas.openxmlformats.org/package/2006/content-types"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8.jpg" ContentType="image/jpeg"/>
  <Override PartName="/ppt/notesSlides/notesSlide3.xml" ContentType="application/vnd.openxmlformats-officedocument.presentationml.notesSlide+xml"/>
  <Override PartName="/ppt/media/image9.jpg" ContentType="image/jpeg"/>
  <Override PartName="/ppt/notesSlides/notesSlide4.xml" ContentType="application/vnd.openxmlformats-officedocument.presentationml.notesSlide+xml"/>
  <Override PartName="/ppt/media/image10.jpg" ContentType="image/jpeg"/>
  <Override PartName="/ppt/notesSlides/notesSlide5.xml" ContentType="application/vnd.openxmlformats-officedocument.presentationml.notesSlide+xml"/>
  <Override PartName="/ppt/media/image11.jpg" ContentType="image/jpeg"/>
  <Override PartName="/ppt/notesSlides/notesSlide6.xml" ContentType="application/vnd.openxmlformats-officedocument.presentationml.notesSlide+xml"/>
  <Override PartName="/ppt/media/image12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13.jpg" ContentType="image/jpeg"/>
  <Override PartName="/ppt/notesSlides/notesSlide10.xml" ContentType="application/vnd.openxmlformats-officedocument.presentationml.notesSlide+xml"/>
  <Override PartName="/ppt/media/image14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  <p:sldMasterId id="2147483658" r:id="rId5"/>
  </p:sldMasterIdLst>
  <p:notesMasterIdLst>
    <p:notesMasterId r:id="rId16"/>
  </p:notesMasterIdLst>
  <p:sldIdLst>
    <p:sldId id="343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2192000" cy="6858000"/>
  <p:notesSz cx="6865938" cy="95408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7" roundtripDataSignature="AMtx7mg2OtZ2Sl2btY6YcGQzSGPvPmYs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4151C2-57BD-44F6-97C5-E1300FBCB9D7}" v="12" dt="2020-12-23T17:20:41.3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9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customschemas.google.com/relationships/presentationmetadata" Target="meta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arine.Reedy" userId="9dd1410c-8856-443a-bc77-b962c84ea067" providerId="ADAL" clId="{694151C2-57BD-44F6-97C5-E1300FBCB9D7}"/>
    <pc:docChg chg="modSld">
      <pc:chgData name="Katharine.Reedy" userId="9dd1410c-8856-443a-bc77-b962c84ea067" providerId="ADAL" clId="{694151C2-57BD-44F6-97C5-E1300FBCB9D7}" dt="2020-12-23T17:20:41.353" v="11" actId="20577"/>
      <pc:docMkLst>
        <pc:docMk/>
      </pc:docMkLst>
      <pc:sldChg chg="addSp modSp">
        <pc:chgData name="Katharine.Reedy" userId="9dd1410c-8856-443a-bc77-b962c84ea067" providerId="ADAL" clId="{694151C2-57BD-44F6-97C5-E1300FBCB9D7}" dt="2020-12-23T17:20:41.353" v="11" actId="20577"/>
        <pc:sldMkLst>
          <pc:docMk/>
          <pc:sldMk cId="0" sldId="257"/>
        </pc:sldMkLst>
        <pc:spChg chg="mod">
          <ac:chgData name="Katharine.Reedy" userId="9dd1410c-8856-443a-bc77-b962c84ea067" providerId="ADAL" clId="{694151C2-57BD-44F6-97C5-E1300FBCB9D7}" dt="2020-12-23T17:20:41.353" v="11" actId="20577"/>
          <ac:spMkLst>
            <pc:docMk/>
            <pc:sldMk cId="0" sldId="257"/>
            <ac:spMk id="83" creationId="{00000000-0000-0000-0000-000000000000}"/>
          </ac:spMkLst>
        </pc:spChg>
        <pc:picChg chg="add mod">
          <ac:chgData name="Katharine.Reedy" userId="9dd1410c-8856-443a-bc77-b962c84ea067" providerId="ADAL" clId="{694151C2-57BD-44F6-97C5-E1300FBCB9D7}" dt="2020-12-23T17:20:18.275" v="3" actId="1076"/>
          <ac:picMkLst>
            <pc:docMk/>
            <pc:sldMk cId="0" sldId="257"/>
            <ac:picMk id="4" creationId="{FA73522F-5FC1-4220-B963-B263DA97348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5240" cy="478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9110" y="0"/>
            <a:ext cx="2975240" cy="478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571500" y="1193800"/>
            <a:ext cx="5722938" cy="3219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6595" y="4591545"/>
            <a:ext cx="5492750" cy="375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062176"/>
            <a:ext cx="2975240" cy="4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9110" y="9062176"/>
            <a:ext cx="2975240" cy="4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3DA62-D820-4354-AC8A-CDA0698682D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81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 txBox="1">
            <a:spLocks noGrp="1"/>
          </p:cNvSpPr>
          <p:nvPr>
            <p:ph type="body" idx="1"/>
          </p:nvPr>
        </p:nvSpPr>
        <p:spPr>
          <a:xfrm>
            <a:off x="686595" y="4591545"/>
            <a:ext cx="5492750" cy="375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" name="Google Shape;1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1193800"/>
            <a:ext cx="5722938" cy="3219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 txBox="1">
            <a:spLocks noGrp="1"/>
          </p:cNvSpPr>
          <p:nvPr>
            <p:ph type="body" idx="1"/>
          </p:nvPr>
        </p:nvSpPr>
        <p:spPr>
          <a:xfrm>
            <a:off x="686595" y="4591545"/>
            <a:ext cx="5492750" cy="375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40 minute session </a:t>
            </a:r>
            <a:endParaRPr/>
          </a:p>
        </p:txBody>
      </p:sp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1193800"/>
            <a:ext cx="5722938" cy="3219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 txBox="1">
            <a:spLocks noGrp="1"/>
          </p:cNvSpPr>
          <p:nvPr>
            <p:ph type="body" idx="1"/>
          </p:nvPr>
        </p:nvSpPr>
        <p:spPr>
          <a:xfrm>
            <a:off x="686595" y="4591545"/>
            <a:ext cx="5492750" cy="375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1193800"/>
            <a:ext cx="5722938" cy="3219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6595" y="4591545"/>
            <a:ext cx="5492750" cy="375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1193800"/>
            <a:ext cx="5722938" cy="3219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 txBox="1">
            <a:spLocks noGrp="1"/>
          </p:cNvSpPr>
          <p:nvPr>
            <p:ph type="body" idx="1"/>
          </p:nvPr>
        </p:nvSpPr>
        <p:spPr>
          <a:xfrm>
            <a:off x="686595" y="4591545"/>
            <a:ext cx="5492750" cy="375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1193800"/>
            <a:ext cx="5722938" cy="3219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:notes"/>
          <p:cNvSpPr txBox="1">
            <a:spLocks noGrp="1"/>
          </p:cNvSpPr>
          <p:nvPr>
            <p:ph type="body" idx="1"/>
          </p:nvPr>
        </p:nvSpPr>
        <p:spPr>
          <a:xfrm>
            <a:off x="686595" y="4591545"/>
            <a:ext cx="5492750" cy="375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1193800"/>
            <a:ext cx="5722938" cy="3219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:notes"/>
          <p:cNvSpPr txBox="1">
            <a:spLocks noGrp="1"/>
          </p:cNvSpPr>
          <p:nvPr>
            <p:ph type="body" idx="1"/>
          </p:nvPr>
        </p:nvSpPr>
        <p:spPr>
          <a:xfrm>
            <a:off x="686595" y="4591545"/>
            <a:ext cx="5492750" cy="375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1193800"/>
            <a:ext cx="5722938" cy="3219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:notes"/>
          <p:cNvSpPr txBox="1">
            <a:spLocks noGrp="1"/>
          </p:cNvSpPr>
          <p:nvPr>
            <p:ph type="body" idx="1"/>
          </p:nvPr>
        </p:nvSpPr>
        <p:spPr>
          <a:xfrm>
            <a:off x="686595" y="4591545"/>
            <a:ext cx="5492750" cy="375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1193800"/>
            <a:ext cx="5722938" cy="3219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>
            <a:spLocks noGrp="1"/>
          </p:cNvSpPr>
          <p:nvPr>
            <p:ph type="body" idx="1"/>
          </p:nvPr>
        </p:nvSpPr>
        <p:spPr>
          <a:xfrm>
            <a:off x="686595" y="4591545"/>
            <a:ext cx="5492750" cy="375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" name="Google Shape;1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1193800"/>
            <a:ext cx="5722938" cy="3219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4608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06506" y="485814"/>
            <a:ext cx="1845694" cy="77988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836657" y="1307592"/>
            <a:ext cx="796713" cy="2472055"/>
          </a:xfrm>
          <a:custGeom>
            <a:avLst/>
            <a:gdLst/>
            <a:ahLst/>
            <a:cxnLst/>
            <a:rect l="l" t="t" r="r" b="b"/>
            <a:pathLst>
              <a:path w="597534" h="2472054">
                <a:moveTo>
                  <a:pt x="0" y="0"/>
                </a:moveTo>
                <a:lnTo>
                  <a:pt x="597407" y="0"/>
                </a:lnTo>
                <a:lnTo>
                  <a:pt x="597407" y="2471928"/>
                </a:lnTo>
                <a:lnTo>
                  <a:pt x="0" y="2471928"/>
                </a:lnTo>
                <a:lnTo>
                  <a:pt x="0" y="0"/>
                </a:lnTo>
                <a:close/>
              </a:path>
            </a:pathLst>
          </a:custGeom>
          <a:solidFill>
            <a:srgbClr val="F8D1B6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4693072" cy="6858000"/>
          </a:xfrm>
          <a:custGeom>
            <a:avLst/>
            <a:gdLst/>
            <a:ahLst/>
            <a:cxnLst/>
            <a:rect l="l" t="t" r="r" b="b"/>
            <a:pathLst>
              <a:path w="3519804" h="6858000">
                <a:moveTo>
                  <a:pt x="624993" y="0"/>
                </a:moveTo>
                <a:lnTo>
                  <a:pt x="0" y="0"/>
                </a:lnTo>
                <a:lnTo>
                  <a:pt x="0" y="6858000"/>
                </a:lnTo>
                <a:lnTo>
                  <a:pt x="1000872" y="6858000"/>
                </a:lnTo>
                <a:lnTo>
                  <a:pt x="1035065" y="6847547"/>
                </a:lnTo>
                <a:lnTo>
                  <a:pt x="1079052" y="6833459"/>
                </a:lnTo>
                <a:lnTo>
                  <a:pt x="1122785" y="6818809"/>
                </a:lnTo>
                <a:lnTo>
                  <a:pt x="1166260" y="6803602"/>
                </a:lnTo>
                <a:lnTo>
                  <a:pt x="1209473" y="6787843"/>
                </a:lnTo>
                <a:lnTo>
                  <a:pt x="1252420" y="6771535"/>
                </a:lnTo>
                <a:lnTo>
                  <a:pt x="1295096" y="6754683"/>
                </a:lnTo>
                <a:lnTo>
                  <a:pt x="1337497" y="6737292"/>
                </a:lnTo>
                <a:lnTo>
                  <a:pt x="1379620" y="6719365"/>
                </a:lnTo>
                <a:lnTo>
                  <a:pt x="1421460" y="6700907"/>
                </a:lnTo>
                <a:lnTo>
                  <a:pt x="1463014" y="6681923"/>
                </a:lnTo>
                <a:lnTo>
                  <a:pt x="1504277" y="6662417"/>
                </a:lnTo>
                <a:lnTo>
                  <a:pt x="1545245" y="6642392"/>
                </a:lnTo>
                <a:lnTo>
                  <a:pt x="1585915" y="6621854"/>
                </a:lnTo>
                <a:lnTo>
                  <a:pt x="1626281" y="6600807"/>
                </a:lnTo>
                <a:lnTo>
                  <a:pt x="1666341" y="6579255"/>
                </a:lnTo>
                <a:lnTo>
                  <a:pt x="1706089" y="6557202"/>
                </a:lnTo>
                <a:lnTo>
                  <a:pt x="1745522" y="6534653"/>
                </a:lnTo>
                <a:lnTo>
                  <a:pt x="1784637" y="6511612"/>
                </a:lnTo>
                <a:lnTo>
                  <a:pt x="1823428" y="6488083"/>
                </a:lnTo>
                <a:lnTo>
                  <a:pt x="1861891" y="6464072"/>
                </a:lnTo>
                <a:lnTo>
                  <a:pt x="1900023" y="6439581"/>
                </a:lnTo>
                <a:lnTo>
                  <a:pt x="1937820" y="6414616"/>
                </a:lnTo>
                <a:lnTo>
                  <a:pt x="1975278" y="6389181"/>
                </a:lnTo>
                <a:lnTo>
                  <a:pt x="2012391" y="6363280"/>
                </a:lnTo>
                <a:lnTo>
                  <a:pt x="2049158" y="6336917"/>
                </a:lnTo>
                <a:lnTo>
                  <a:pt x="2085572" y="6310097"/>
                </a:lnTo>
                <a:lnTo>
                  <a:pt x="2121631" y="6282825"/>
                </a:lnTo>
                <a:lnTo>
                  <a:pt x="2157330" y="6255103"/>
                </a:lnTo>
                <a:lnTo>
                  <a:pt x="2192665" y="6226938"/>
                </a:lnTo>
                <a:lnTo>
                  <a:pt x="2227632" y="6198333"/>
                </a:lnTo>
                <a:lnTo>
                  <a:pt x="2262227" y="6169292"/>
                </a:lnTo>
                <a:lnTo>
                  <a:pt x="2296446" y="6139821"/>
                </a:lnTo>
                <a:lnTo>
                  <a:pt x="2330285" y="6109922"/>
                </a:lnTo>
                <a:lnTo>
                  <a:pt x="2363740" y="6079601"/>
                </a:lnTo>
                <a:lnTo>
                  <a:pt x="2396807" y="6048862"/>
                </a:lnTo>
                <a:lnTo>
                  <a:pt x="2429481" y="6017710"/>
                </a:lnTo>
                <a:lnTo>
                  <a:pt x="2461759" y="5986147"/>
                </a:lnTo>
                <a:lnTo>
                  <a:pt x="2493636" y="5954180"/>
                </a:lnTo>
                <a:lnTo>
                  <a:pt x="2525109" y="5921812"/>
                </a:lnTo>
                <a:lnTo>
                  <a:pt x="2556173" y="5889048"/>
                </a:lnTo>
                <a:lnTo>
                  <a:pt x="2586825" y="5855891"/>
                </a:lnTo>
                <a:lnTo>
                  <a:pt x="2617060" y="5822347"/>
                </a:lnTo>
                <a:lnTo>
                  <a:pt x="2646874" y="5788419"/>
                </a:lnTo>
                <a:lnTo>
                  <a:pt x="2676264" y="5754113"/>
                </a:lnTo>
                <a:lnTo>
                  <a:pt x="2705224" y="5719431"/>
                </a:lnTo>
                <a:lnTo>
                  <a:pt x="2733752" y="5684380"/>
                </a:lnTo>
                <a:lnTo>
                  <a:pt x="2761842" y="5648962"/>
                </a:lnTo>
                <a:lnTo>
                  <a:pt x="2789492" y="5613183"/>
                </a:lnTo>
                <a:lnTo>
                  <a:pt x="2816696" y="5577046"/>
                </a:lnTo>
                <a:lnTo>
                  <a:pt x="2843451" y="5540556"/>
                </a:lnTo>
                <a:lnTo>
                  <a:pt x="2869753" y="5503718"/>
                </a:lnTo>
                <a:lnTo>
                  <a:pt x="2895598" y="5466535"/>
                </a:lnTo>
                <a:lnTo>
                  <a:pt x="2920981" y="5429012"/>
                </a:lnTo>
                <a:lnTo>
                  <a:pt x="2945899" y="5391154"/>
                </a:lnTo>
                <a:lnTo>
                  <a:pt x="2970347" y="5352964"/>
                </a:lnTo>
                <a:lnTo>
                  <a:pt x="2994322" y="5314448"/>
                </a:lnTo>
                <a:lnTo>
                  <a:pt x="3017819" y="5275609"/>
                </a:lnTo>
                <a:lnTo>
                  <a:pt x="3040834" y="5236451"/>
                </a:lnTo>
                <a:lnTo>
                  <a:pt x="3063363" y="5196980"/>
                </a:lnTo>
                <a:lnTo>
                  <a:pt x="3085403" y="5157199"/>
                </a:lnTo>
                <a:lnTo>
                  <a:pt x="3106949" y="5117113"/>
                </a:lnTo>
                <a:lnTo>
                  <a:pt x="3127997" y="5076725"/>
                </a:lnTo>
                <a:lnTo>
                  <a:pt x="3148542" y="5036042"/>
                </a:lnTo>
                <a:lnTo>
                  <a:pt x="3168582" y="4995066"/>
                </a:lnTo>
                <a:lnTo>
                  <a:pt x="3188111" y="4953802"/>
                </a:lnTo>
                <a:lnTo>
                  <a:pt x="3207127" y="4912255"/>
                </a:lnTo>
                <a:lnTo>
                  <a:pt x="3225624" y="4870428"/>
                </a:lnTo>
                <a:lnTo>
                  <a:pt x="3243598" y="4828326"/>
                </a:lnTo>
                <a:lnTo>
                  <a:pt x="3261047" y="4785954"/>
                </a:lnTo>
                <a:lnTo>
                  <a:pt x="3277964" y="4743316"/>
                </a:lnTo>
                <a:lnTo>
                  <a:pt x="3294348" y="4700416"/>
                </a:lnTo>
                <a:lnTo>
                  <a:pt x="3310192" y="4657259"/>
                </a:lnTo>
                <a:lnTo>
                  <a:pt x="3325494" y="4613848"/>
                </a:lnTo>
                <a:lnTo>
                  <a:pt x="3340250" y="4570188"/>
                </a:lnTo>
                <a:lnTo>
                  <a:pt x="3354454" y="4526284"/>
                </a:lnTo>
                <a:lnTo>
                  <a:pt x="3368104" y="4482140"/>
                </a:lnTo>
                <a:lnTo>
                  <a:pt x="3381194" y="4437760"/>
                </a:lnTo>
                <a:lnTo>
                  <a:pt x="3393722" y="4393149"/>
                </a:lnTo>
                <a:lnTo>
                  <a:pt x="3405683" y="4348310"/>
                </a:lnTo>
                <a:lnTo>
                  <a:pt x="3417072" y="4303249"/>
                </a:lnTo>
                <a:lnTo>
                  <a:pt x="3427887" y="4257969"/>
                </a:lnTo>
                <a:lnTo>
                  <a:pt x="3438122" y="4212475"/>
                </a:lnTo>
                <a:lnTo>
                  <a:pt x="3447774" y="4166771"/>
                </a:lnTo>
                <a:lnTo>
                  <a:pt x="3456838" y="4120862"/>
                </a:lnTo>
                <a:lnTo>
                  <a:pt x="3465311" y="4074752"/>
                </a:lnTo>
                <a:lnTo>
                  <a:pt x="3473189" y="4028445"/>
                </a:lnTo>
                <a:lnTo>
                  <a:pt x="3480467" y="3981946"/>
                </a:lnTo>
                <a:lnTo>
                  <a:pt x="3487141" y="3935258"/>
                </a:lnTo>
                <a:lnTo>
                  <a:pt x="3493208" y="3888387"/>
                </a:lnTo>
                <a:lnTo>
                  <a:pt x="3498663" y="3841337"/>
                </a:lnTo>
                <a:lnTo>
                  <a:pt x="3503502" y="3794111"/>
                </a:lnTo>
                <a:lnTo>
                  <a:pt x="3507721" y="3746715"/>
                </a:lnTo>
                <a:lnTo>
                  <a:pt x="3511317" y="3699152"/>
                </a:lnTo>
                <a:lnTo>
                  <a:pt x="3514284" y="3651428"/>
                </a:lnTo>
                <a:lnTo>
                  <a:pt x="3516619" y="3603545"/>
                </a:lnTo>
                <a:lnTo>
                  <a:pt x="3518319" y="3555510"/>
                </a:lnTo>
                <a:lnTo>
                  <a:pt x="3519378" y="3507325"/>
                </a:lnTo>
                <a:lnTo>
                  <a:pt x="3519792" y="3458996"/>
                </a:lnTo>
                <a:lnTo>
                  <a:pt x="3519559" y="3410526"/>
                </a:lnTo>
                <a:lnTo>
                  <a:pt x="3518673" y="3361921"/>
                </a:lnTo>
                <a:lnTo>
                  <a:pt x="3517136" y="3313337"/>
                </a:lnTo>
                <a:lnTo>
                  <a:pt x="3514954" y="3264933"/>
                </a:lnTo>
                <a:lnTo>
                  <a:pt x="3512132" y="3216713"/>
                </a:lnTo>
                <a:lnTo>
                  <a:pt x="3508674" y="3168680"/>
                </a:lnTo>
                <a:lnTo>
                  <a:pt x="3504585" y="3120839"/>
                </a:lnTo>
                <a:lnTo>
                  <a:pt x="3499868" y="3073194"/>
                </a:lnTo>
                <a:lnTo>
                  <a:pt x="3494528" y="3025749"/>
                </a:lnTo>
                <a:lnTo>
                  <a:pt x="3488569" y="2978508"/>
                </a:lnTo>
                <a:lnTo>
                  <a:pt x="3481995" y="2931474"/>
                </a:lnTo>
                <a:lnTo>
                  <a:pt x="3474811" y="2884653"/>
                </a:lnTo>
                <a:lnTo>
                  <a:pt x="3467021" y="2838048"/>
                </a:lnTo>
                <a:lnTo>
                  <a:pt x="3458629" y="2791664"/>
                </a:lnTo>
                <a:lnTo>
                  <a:pt x="3449640" y="2745503"/>
                </a:lnTo>
                <a:lnTo>
                  <a:pt x="3440057" y="2699571"/>
                </a:lnTo>
                <a:lnTo>
                  <a:pt x="3429886" y="2653871"/>
                </a:lnTo>
                <a:lnTo>
                  <a:pt x="3419130" y="2608408"/>
                </a:lnTo>
                <a:lnTo>
                  <a:pt x="3407793" y="2563185"/>
                </a:lnTo>
                <a:lnTo>
                  <a:pt x="3395880" y="2518207"/>
                </a:lnTo>
                <a:lnTo>
                  <a:pt x="3383396" y="2473477"/>
                </a:lnTo>
                <a:lnTo>
                  <a:pt x="3370344" y="2429000"/>
                </a:lnTo>
                <a:lnTo>
                  <a:pt x="3356728" y="2384780"/>
                </a:lnTo>
                <a:lnTo>
                  <a:pt x="3342553" y="2340820"/>
                </a:lnTo>
                <a:lnTo>
                  <a:pt x="3327824" y="2297126"/>
                </a:lnTo>
                <a:lnTo>
                  <a:pt x="3312544" y="2253700"/>
                </a:lnTo>
                <a:lnTo>
                  <a:pt x="3296718" y="2210547"/>
                </a:lnTo>
                <a:lnTo>
                  <a:pt x="3280350" y="2167672"/>
                </a:lnTo>
                <a:lnTo>
                  <a:pt x="3263444" y="2125077"/>
                </a:lnTo>
                <a:lnTo>
                  <a:pt x="3246005" y="2082768"/>
                </a:lnTo>
                <a:lnTo>
                  <a:pt x="3228037" y="2040748"/>
                </a:lnTo>
                <a:lnTo>
                  <a:pt x="3209544" y="1999021"/>
                </a:lnTo>
                <a:lnTo>
                  <a:pt x="3190530" y="1957591"/>
                </a:lnTo>
                <a:lnTo>
                  <a:pt x="3171000" y="1916463"/>
                </a:lnTo>
                <a:lnTo>
                  <a:pt x="3150958" y="1875640"/>
                </a:lnTo>
                <a:lnTo>
                  <a:pt x="3130408" y="1835127"/>
                </a:lnTo>
                <a:lnTo>
                  <a:pt x="3109354" y="1794928"/>
                </a:lnTo>
                <a:lnTo>
                  <a:pt x="3087802" y="1755046"/>
                </a:lnTo>
                <a:lnTo>
                  <a:pt x="3065754" y="1715485"/>
                </a:lnTo>
                <a:lnTo>
                  <a:pt x="3043216" y="1676251"/>
                </a:lnTo>
                <a:lnTo>
                  <a:pt x="3020191" y="1637346"/>
                </a:lnTo>
                <a:lnTo>
                  <a:pt x="2996684" y="1598776"/>
                </a:lnTo>
                <a:lnTo>
                  <a:pt x="2972699" y="1560543"/>
                </a:lnTo>
                <a:lnTo>
                  <a:pt x="2948241" y="1522652"/>
                </a:lnTo>
                <a:lnTo>
                  <a:pt x="2923313" y="1485107"/>
                </a:lnTo>
                <a:lnTo>
                  <a:pt x="2897921" y="1447912"/>
                </a:lnTo>
                <a:lnTo>
                  <a:pt x="2872067" y="1411072"/>
                </a:lnTo>
                <a:lnTo>
                  <a:pt x="2845757" y="1374590"/>
                </a:lnTo>
                <a:lnTo>
                  <a:pt x="2818995" y="1338470"/>
                </a:lnTo>
                <a:lnTo>
                  <a:pt x="2791785" y="1302716"/>
                </a:lnTo>
                <a:lnTo>
                  <a:pt x="2764131" y="1267333"/>
                </a:lnTo>
                <a:lnTo>
                  <a:pt x="2736038" y="1232325"/>
                </a:lnTo>
                <a:lnTo>
                  <a:pt x="2707510" y="1197694"/>
                </a:lnTo>
                <a:lnTo>
                  <a:pt x="2678550" y="1163447"/>
                </a:lnTo>
                <a:lnTo>
                  <a:pt x="2649165" y="1129586"/>
                </a:lnTo>
                <a:lnTo>
                  <a:pt x="2619357" y="1096116"/>
                </a:lnTo>
                <a:lnTo>
                  <a:pt x="2589130" y="1063041"/>
                </a:lnTo>
                <a:lnTo>
                  <a:pt x="2558490" y="1030364"/>
                </a:lnTo>
                <a:lnTo>
                  <a:pt x="2527441" y="998091"/>
                </a:lnTo>
                <a:lnTo>
                  <a:pt x="2495986" y="966224"/>
                </a:lnTo>
                <a:lnTo>
                  <a:pt x="2464131" y="934768"/>
                </a:lnTo>
                <a:lnTo>
                  <a:pt x="2431878" y="903728"/>
                </a:lnTo>
                <a:lnTo>
                  <a:pt x="2399234" y="873106"/>
                </a:lnTo>
                <a:lnTo>
                  <a:pt x="2366201" y="842908"/>
                </a:lnTo>
                <a:lnTo>
                  <a:pt x="2332784" y="813137"/>
                </a:lnTo>
                <a:lnTo>
                  <a:pt x="2298988" y="783798"/>
                </a:lnTo>
                <a:lnTo>
                  <a:pt x="2264816" y="754893"/>
                </a:lnTo>
                <a:lnTo>
                  <a:pt x="2230274" y="726429"/>
                </a:lnTo>
                <a:lnTo>
                  <a:pt x="2195364" y="698407"/>
                </a:lnTo>
                <a:lnTo>
                  <a:pt x="2160092" y="670834"/>
                </a:lnTo>
                <a:lnTo>
                  <a:pt x="2124462" y="643712"/>
                </a:lnTo>
                <a:lnTo>
                  <a:pt x="2088478" y="617045"/>
                </a:lnTo>
                <a:lnTo>
                  <a:pt x="2052144" y="590839"/>
                </a:lnTo>
                <a:lnTo>
                  <a:pt x="2015465" y="565096"/>
                </a:lnTo>
                <a:lnTo>
                  <a:pt x="1978445" y="539821"/>
                </a:lnTo>
                <a:lnTo>
                  <a:pt x="1941088" y="515018"/>
                </a:lnTo>
                <a:lnTo>
                  <a:pt x="1903398" y="490691"/>
                </a:lnTo>
                <a:lnTo>
                  <a:pt x="1865380" y="466844"/>
                </a:lnTo>
                <a:lnTo>
                  <a:pt x="1827038" y="443481"/>
                </a:lnTo>
                <a:lnTo>
                  <a:pt x="1788376" y="420606"/>
                </a:lnTo>
                <a:lnTo>
                  <a:pt x="1749399" y="398223"/>
                </a:lnTo>
                <a:lnTo>
                  <a:pt x="1710110" y="376337"/>
                </a:lnTo>
                <a:lnTo>
                  <a:pt x="1670515" y="354951"/>
                </a:lnTo>
                <a:lnTo>
                  <a:pt x="1630616" y="334070"/>
                </a:lnTo>
                <a:lnTo>
                  <a:pt x="1590420" y="313696"/>
                </a:lnTo>
                <a:lnTo>
                  <a:pt x="1549929" y="293836"/>
                </a:lnTo>
                <a:lnTo>
                  <a:pt x="1509149" y="274492"/>
                </a:lnTo>
                <a:lnTo>
                  <a:pt x="1468082" y="255669"/>
                </a:lnTo>
                <a:lnTo>
                  <a:pt x="1426735" y="237370"/>
                </a:lnTo>
                <a:lnTo>
                  <a:pt x="1385111" y="219600"/>
                </a:lnTo>
                <a:lnTo>
                  <a:pt x="1343213" y="202363"/>
                </a:lnTo>
                <a:lnTo>
                  <a:pt x="1301048" y="185663"/>
                </a:lnTo>
                <a:lnTo>
                  <a:pt x="1258618" y="169504"/>
                </a:lnTo>
                <a:lnTo>
                  <a:pt x="1215928" y="153890"/>
                </a:lnTo>
                <a:lnTo>
                  <a:pt x="1172982" y="138825"/>
                </a:lnTo>
                <a:lnTo>
                  <a:pt x="1129785" y="124313"/>
                </a:lnTo>
                <a:lnTo>
                  <a:pt x="1086341" y="110358"/>
                </a:lnTo>
                <a:lnTo>
                  <a:pt x="1042654" y="96964"/>
                </a:lnTo>
                <a:lnTo>
                  <a:pt x="998729" y="84136"/>
                </a:lnTo>
                <a:lnTo>
                  <a:pt x="954569" y="71877"/>
                </a:lnTo>
                <a:lnTo>
                  <a:pt x="910179" y="60191"/>
                </a:lnTo>
                <a:lnTo>
                  <a:pt x="865563" y="49083"/>
                </a:lnTo>
                <a:lnTo>
                  <a:pt x="820726" y="38557"/>
                </a:lnTo>
                <a:lnTo>
                  <a:pt x="775672" y="28616"/>
                </a:lnTo>
                <a:lnTo>
                  <a:pt x="730405" y="19265"/>
                </a:lnTo>
                <a:lnTo>
                  <a:pt x="684929" y="10507"/>
                </a:lnTo>
                <a:lnTo>
                  <a:pt x="639248" y="2348"/>
                </a:lnTo>
                <a:lnTo>
                  <a:pt x="624993" y="0"/>
                </a:lnTo>
                <a:close/>
              </a:path>
            </a:pathLst>
          </a:custGeom>
          <a:solidFill>
            <a:srgbClr val="EA6B13">
              <a:alpha val="30978"/>
            </a:srgbClr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k object 18"/>
          <p:cNvSpPr/>
          <p:nvPr/>
        </p:nvSpPr>
        <p:spPr>
          <a:xfrm>
            <a:off x="4380993" y="239269"/>
            <a:ext cx="2535935" cy="8702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570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unsplash.com/search/photos/postits-and-paper?utm_source=unsplash&amp;utm_medium=referral&amp;utm_content=creditCopyText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unsplash.com/photos/3y1zF4hIPCg?utm_source=unsplash&amp;utm_medium=referral&amp;utm_content=creditCopyText" TargetMode="External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hyperlink" Target="http://creativecommons.org/licenses/by/4.0/" TargetMode="Externa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g"/><Relationship Id="rId5" Type="http://schemas.openxmlformats.org/officeDocument/2006/relationships/hyperlink" Target="https://c2.staticflickr.com/6/5557/15071668497_74754a8b3d_b.jpg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unsplash.com/search/photos/select?utm_source=unsplash&amp;utm_medium=referral&amp;utm_content=creditCopyText" TargetMode="External"/><Relationship Id="rId5" Type="http://schemas.openxmlformats.org/officeDocument/2006/relationships/hyperlink" Target="https://unsplash.com/photos/JXqMjodZ0uM?utm_source=unsplash&amp;utm_medium=referral&amp;utm_content=creditCopyText" TargetMode="Externa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hyperlink" Target="https://www.open.edu/openlearn/education/creating-open-educational-resources/content-section-4.2" TargetMode="Externa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unsplash.com/search/photos/magnifying-glass?utm_source=unsplash&amp;utm_medium=referral&amp;utm_content=creditCopyText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unsplash.com/photos/d9ILr-dbEdg?utm_source=unsplash&amp;utm_medium=referral&amp;utm_content=creditCopyText" TargetMode="External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18021" y="436098"/>
            <a:ext cx="3743764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Transformation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Innovation 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Distance</a:t>
            </a:r>
            <a:r>
              <a:rPr kumimoji="0" sz="20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Education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91508" y="1310241"/>
            <a:ext cx="8496886" cy="25028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3436" y="271513"/>
            <a:ext cx="3845318" cy="63149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46389" y="6231988"/>
            <a:ext cx="4444780" cy="4801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82257" y="3993362"/>
            <a:ext cx="6837805" cy="591187"/>
          </a:xfrm>
          <a:prstGeom prst="rect">
            <a:avLst/>
          </a:prstGeom>
          <a:solidFill>
            <a:srgbClr val="EB5F08"/>
          </a:solidFill>
        </p:spPr>
        <p:txBody>
          <a:bodyPr vert="horz" wrap="square" lIns="0" tIns="36830" rIns="0" bIns="0" rtlCol="0">
            <a:spAutoFit/>
          </a:bodyPr>
          <a:lstStyle/>
          <a:p>
            <a:pPr marL="71120" marR="0" lvl="0" indent="0" algn="l" defTabSz="914400" rtl="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TIDE RESIDENTIAL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SCHOOL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11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May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2020</a:t>
            </a:r>
            <a:endParaRPr kumimoji="0" lang="en-GB" sz="1800" b="1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82256" y="4764833"/>
            <a:ext cx="6837805" cy="1044517"/>
          </a:xfrm>
          <a:prstGeom prst="rect">
            <a:avLst/>
          </a:prstGeom>
          <a:ln w="57911">
            <a:solidFill>
              <a:srgbClr val="EB5F08"/>
            </a:solidFill>
          </a:ln>
        </p:spPr>
        <p:txBody>
          <a:bodyPr vert="horz" wrap="square" lIns="0" tIns="14287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D5CC58-460F-415E-8D8E-6A61B5C41430}"/>
              </a:ext>
            </a:extLst>
          </p:cNvPr>
          <p:cNvSpPr/>
          <p:nvPr/>
        </p:nvSpPr>
        <p:spPr>
          <a:xfrm>
            <a:off x="4796704" y="4789371"/>
            <a:ext cx="67944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GB" sz="2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Designing for Online Learners (1): Learner Profiles - Cohort 2019</a:t>
            </a:r>
          </a:p>
          <a:p>
            <a:pPr lvl="0">
              <a:buClrTx/>
            </a:pPr>
            <a:endParaRPr lang="en-GB" sz="24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10E38E0-EB30-49AF-AC17-C2FA4757D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06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50"/>
    </mc:Choice>
    <mc:Fallback>
      <p:transition spd="slow" advTm="8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Next Time</a:t>
            </a:r>
            <a:endParaRPr/>
          </a:p>
        </p:txBody>
      </p:sp>
      <p:sp>
        <p:nvSpPr>
          <p:cNvPr id="141" name="Google Shape;141;p9"/>
          <p:cNvSpPr txBox="1">
            <a:spLocks noGrp="1"/>
          </p:cNvSpPr>
          <p:nvPr>
            <p:ph type="body" idx="1"/>
          </p:nvPr>
        </p:nvSpPr>
        <p:spPr>
          <a:xfrm>
            <a:off x="838199" y="1556913"/>
            <a:ext cx="5913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700"/>
              <a:t>In a future session you will: </a:t>
            </a:r>
            <a:endParaRPr sz="3700"/>
          </a:p>
          <a:p>
            <a:pPr marL="457200" marR="0" lvl="0" indent="-463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700"/>
              <a:buChar char="•"/>
            </a:pPr>
            <a:r>
              <a:rPr lang="en-GB" sz="3700"/>
              <a:t>Focus on your chosen OER course and consider what structure you want, what changes you will make and why.</a:t>
            </a:r>
            <a:endParaRPr sz="3700"/>
          </a:p>
          <a:p>
            <a:pPr marL="457200" marR="0" lvl="0" indent="-463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Char char="•"/>
            </a:pPr>
            <a:r>
              <a:rPr lang="en-GB" sz="3700"/>
              <a:t>Create a plan for your design, that you will then put online. </a:t>
            </a:r>
            <a:endParaRPr sz="3700"/>
          </a:p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3700"/>
          </a:p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3700"/>
          </a:p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3700"/>
          </a:p>
        </p:txBody>
      </p:sp>
      <p:pic>
        <p:nvPicPr>
          <p:cNvPr id="142" name="Google Shape;14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15409" y="2057356"/>
            <a:ext cx="5015660" cy="335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9"/>
          <p:cNvSpPr txBox="1"/>
          <p:nvPr/>
        </p:nvSpPr>
        <p:spPr>
          <a:xfrm>
            <a:off x="7064678" y="5774499"/>
            <a:ext cx="451458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by </a:t>
            </a:r>
            <a:r>
              <a:rPr lang="en-GB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Hans-Peter Gauster</a:t>
            </a: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on </a:t>
            </a:r>
            <a:r>
              <a:rPr lang="en-GB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Unsplash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C363D78-8BFF-464C-B4F2-337A7FFF6D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20"/>
    </mc:Choice>
    <mc:Fallback>
      <p:transition spd="slow" advTm="44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200"/>
              <a:buNone/>
            </a:pPr>
            <a:r>
              <a:rPr lang="en-GB" sz="6600" b="1" dirty="0"/>
              <a:t>Designing for online learners (1): Learner Profiles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200"/>
              <a:buNone/>
            </a:pPr>
            <a:r>
              <a:rPr lang="en-GB" sz="3200" b="1" dirty="0"/>
              <a:t>Delivered by Katharine Reedy</a:t>
            </a:r>
            <a:endParaRPr sz="32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GB"/>
              <a:t>December </a:t>
            </a:r>
            <a:r>
              <a:rPr lang="en-GB" dirty="0"/>
              <a:t>2020 </a:t>
            </a:r>
            <a:endParaRPr dirty="0"/>
          </a:p>
        </p:txBody>
      </p:sp>
      <p:pic>
        <p:nvPicPr>
          <p:cNvPr id="84" name="Google Shape;84;p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4212" y="6176963"/>
            <a:ext cx="1247975" cy="43663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"/>
          <p:cNvSpPr/>
          <p:nvPr/>
        </p:nvSpPr>
        <p:spPr>
          <a:xfrm>
            <a:off x="1545942" y="6394309"/>
            <a:ext cx="7463018" cy="21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work is licensed under the </a:t>
            </a:r>
            <a:r>
              <a:rPr lang="en-GB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Creative Commons Attribution 4.0 International License</a:t>
            </a:r>
            <a:r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unless otherwise stated. 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6D0420E-E713-4725-BBEE-D7F77FF98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73522F-5FC1-4220-B963-B263DA9734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2690" y="3729789"/>
            <a:ext cx="2004472" cy="2069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243"/>
    </mc:Choice>
    <mc:Fallback>
      <p:transition spd="slow" advTm="125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"/>
          <p:cNvSpPr txBox="1">
            <a:spLocks noGrp="1"/>
          </p:cNvSpPr>
          <p:nvPr>
            <p:ph type="body" idx="1"/>
          </p:nvPr>
        </p:nvSpPr>
        <p:spPr>
          <a:xfrm>
            <a:off x="492040" y="1878905"/>
            <a:ext cx="533113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GB" sz="3200"/>
              <a:t>By the end of this session you will have: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GB" sz="3200"/>
              <a:t>considered the needs of your learners when developing or adapting an OER course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GB" sz="3200"/>
              <a:t>Reviewed the characteristics of good online learning</a:t>
            </a:r>
            <a:endParaRPr sz="3200"/>
          </a:p>
        </p:txBody>
      </p:sp>
      <p:sp>
        <p:nvSpPr>
          <p:cNvPr id="91" name="Google Shape;91;p3"/>
          <p:cNvSpPr txBox="1"/>
          <p:nvPr/>
        </p:nvSpPr>
        <p:spPr>
          <a:xfrm>
            <a:off x="567160" y="451413"/>
            <a:ext cx="866943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GB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 Outcomes </a:t>
            </a:r>
            <a:endParaRPr sz="4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3"/>
          <p:cNvSpPr txBox="1"/>
          <p:nvPr/>
        </p:nvSpPr>
        <p:spPr>
          <a:xfrm rot="-5400000">
            <a:off x="10199962" y="4099805"/>
            <a:ext cx="3429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credit: </a:t>
            </a:r>
            <a:r>
              <a:rPr lang="en-GB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https://c2.staticflickr.com/6/5557/15071668497_74754a8b3d_b.jpg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23171" y="2125566"/>
            <a:ext cx="5784200" cy="3858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575146-E1C7-4B70-A263-7D51E5CB2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00"/>
    </mc:Choice>
    <mc:Fallback>
      <p:transition spd="slow" advTm="29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 b="1"/>
              <a:t>Learner profiles</a:t>
            </a:r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501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Char char="•"/>
            </a:pPr>
            <a:r>
              <a:rPr lang="en-GB" sz="3900"/>
              <a:t>Who are the learners?</a:t>
            </a:r>
            <a:endParaRPr sz="3500"/>
          </a:p>
          <a:p>
            <a:pPr marL="457200" lvl="0" indent="-501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Char char="•"/>
            </a:pPr>
            <a:r>
              <a:rPr lang="en-GB" sz="3900"/>
              <a:t>What do they need to be able to do as a result of studying your OER course?</a:t>
            </a:r>
            <a:endParaRPr sz="3500"/>
          </a:p>
          <a:p>
            <a:pPr marL="457200" lvl="0" indent="-501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Char char="•"/>
            </a:pPr>
            <a:r>
              <a:rPr lang="en-GB" sz="3900"/>
              <a:t>What will they already know or be able to do?</a:t>
            </a:r>
            <a:endParaRPr sz="3500"/>
          </a:p>
        </p:txBody>
      </p:sp>
      <p:pic>
        <p:nvPicPr>
          <p:cNvPr id="100" name="Google Shape;10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6708731" y="2075417"/>
            <a:ext cx="5135671" cy="385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AB2AAD-2FE9-4077-873A-BCF8368613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370"/>
    </mc:Choice>
    <mc:Fallback>
      <p:transition spd="slow" advTm="156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838200" y="2614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Activity 1: Reviewing your learner </a:t>
            </a:r>
            <a:endParaRPr b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profiles</a:t>
            </a:r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body" idx="1"/>
          </p:nvPr>
        </p:nvSpPr>
        <p:spPr>
          <a:xfrm>
            <a:off x="473425" y="1683025"/>
            <a:ext cx="6791400" cy="46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GB" sz="2400"/>
              <a:t>Either in a small group or independently, choose one of the learner profiles you previously developed.</a:t>
            </a:r>
            <a:endParaRPr sz="2400"/>
          </a:p>
          <a:p>
            <a:pPr marL="457200" marR="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/>
              <a:t>What is the learner’s characteristics, needs, preferences and barriers to learning?</a:t>
            </a:r>
            <a:endParaRPr sz="2400"/>
          </a:p>
          <a:p>
            <a:pPr marL="457200" marR="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/>
              <a:t>List any further characteristics, needs, preferences and barriers to the profile, if required.</a:t>
            </a:r>
            <a:endParaRPr sz="2400"/>
          </a:p>
          <a:p>
            <a:pPr marL="457200" marR="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/>
              <a:t>Think about any implications these have for the resource you are designing or adapting.</a:t>
            </a:r>
            <a:endParaRPr sz="2400"/>
          </a:p>
          <a:p>
            <a:pPr marL="457200" marR="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/>
              <a:t>If you are working in a group, discuss these implications together.</a:t>
            </a:r>
            <a:endParaRPr sz="2400"/>
          </a:p>
          <a:p>
            <a:pPr marL="457200" marR="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/>
              <a:t>Write down the main points of your discussion/thoughts.</a:t>
            </a:r>
            <a:endParaRPr sz="2400"/>
          </a:p>
        </p:txBody>
      </p:sp>
      <p:pic>
        <p:nvPicPr>
          <p:cNvPr id="107" name="Google Shape;10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6671057" y="1994094"/>
            <a:ext cx="5236651" cy="392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F93F14-798A-43E6-9A07-6D788CF73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625"/>
    </mc:Choice>
    <mc:Fallback>
      <p:transition spd="slow" advTm="98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Reviewing OER</a:t>
            </a:r>
            <a:endParaRPr/>
          </a:p>
        </p:txBody>
      </p:sp>
      <p:sp>
        <p:nvSpPr>
          <p:cNvPr id="113" name="Google Shape;113;p6"/>
          <p:cNvSpPr txBox="1"/>
          <p:nvPr/>
        </p:nvSpPr>
        <p:spPr>
          <a:xfrm>
            <a:off x="4722312" y="6263014"/>
            <a:ext cx="309251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by </a:t>
            </a:r>
            <a:r>
              <a:rPr lang="en-GB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Bodie Pyndus</a:t>
            </a: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on </a:t>
            </a:r>
            <a:r>
              <a:rPr lang="en-GB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Unsplash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70392" y="1511222"/>
            <a:ext cx="6851215" cy="456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6BAF64-FDBA-47E6-822E-9CF906AE7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40"/>
    </mc:Choice>
    <mc:Fallback>
      <p:transition spd="slow" advTm="13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"/>
          <p:cNvSpPr txBox="1">
            <a:spLocks noGrp="1"/>
          </p:cNvSpPr>
          <p:nvPr>
            <p:ph type="body" idx="1"/>
          </p:nvPr>
        </p:nvSpPr>
        <p:spPr>
          <a:xfrm>
            <a:off x="838200" y="1678162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Char char="•"/>
            </a:pPr>
            <a:r>
              <a:rPr lang="en-GB" sz="3000"/>
              <a:t>Based on the needs of your learner, as identified in the Learner profile activity, consider changes you would make to an OER course. </a:t>
            </a:r>
            <a:endParaRPr sz="3000"/>
          </a:p>
          <a:p>
            <a:pPr marL="457200" lvl="0" indent="-419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GB" sz="3000"/>
              <a:t>Find an OER course using OASIS. Alternatively use an OER course you are familiar with and have studied in the past (this could be an OpenLearn course).</a:t>
            </a:r>
            <a:endParaRPr sz="3000"/>
          </a:p>
          <a:p>
            <a:pPr marL="457200" lvl="0" indent="-419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GB" sz="3000"/>
              <a:t>Discuss or write down 3 key implications of your learner profile for your chosen OER being adapted or redeveloped (see the activity notes for suggestions!)</a:t>
            </a:r>
            <a:endParaRPr sz="3000"/>
          </a:p>
          <a:p>
            <a:pPr marL="457200" lvl="0" indent="-419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GB" sz="3000"/>
              <a:t>Write down other ways you could adapt your OER based on the needs of your learners. </a:t>
            </a:r>
            <a:endParaRPr sz="3000"/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838200" y="35259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1"/>
              <a:t>Activity 2: </a:t>
            </a:r>
            <a:r>
              <a:rPr lang="en-GB" sz="4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Evaluating OER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FB25B3-6946-46E9-ACC8-836C9D678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380"/>
    </mc:Choice>
    <mc:Fallback>
      <p:transition spd="slow" advTm="103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>
            <a:off x="838200" y="1678162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GB"/>
              <a:t>These are some of the pedagogical criteria you may have considered when selecting your OER:</a:t>
            </a:r>
            <a:endParaRPr/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/>
              <a:t>Learning outcomes are stated and match with learner’s needs</a:t>
            </a:r>
            <a:endParaRPr/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/>
              <a:t>Engaging and interactive</a:t>
            </a:r>
            <a:endParaRPr/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/>
              <a:t>Set at the appropriate level, with any prerequisite skills/understandings stated</a:t>
            </a:r>
            <a:endParaRPr/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/>
              <a:t>The time required to study is stated and equates to the importance of the learning outcomes achieved.</a:t>
            </a:r>
            <a:endParaRPr/>
          </a:p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838200" y="35259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Evaluation checklist for OERs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1"/>
          <p:cNvSpPr txBox="1"/>
          <p:nvPr/>
        </p:nvSpPr>
        <p:spPr>
          <a:xfrm>
            <a:off x="838200" y="5874707"/>
            <a:ext cx="105156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From: </a:t>
            </a:r>
            <a:r>
              <a:rPr lang="en-GB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https://www.open.edu/openlearn/education/creating-open-educational-resources/content-section-4.2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29EEC4-5C21-4141-B059-821D5AF91D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168"/>
    </mc:Choice>
    <mc:Fallback>
      <p:transition spd="slow" advTm="90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"/>
          <p:cNvSpPr txBox="1">
            <a:spLocks noGrp="1"/>
          </p:cNvSpPr>
          <p:nvPr>
            <p:ph type="title"/>
          </p:nvPr>
        </p:nvSpPr>
        <p:spPr>
          <a:xfrm>
            <a:off x="838200" y="500062"/>
            <a:ext cx="10515600" cy="107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Activity 3: Evaluating your OER </a:t>
            </a:r>
            <a:endParaRPr/>
          </a:p>
        </p:txBody>
      </p:sp>
      <p:sp>
        <p:nvSpPr>
          <p:cNvPr id="133" name="Google Shape;133;p8"/>
          <p:cNvSpPr txBox="1">
            <a:spLocks noGrp="1"/>
          </p:cNvSpPr>
          <p:nvPr>
            <p:ph type="body" idx="1"/>
          </p:nvPr>
        </p:nvSpPr>
        <p:spPr>
          <a:xfrm>
            <a:off x="612732" y="1924295"/>
            <a:ext cx="5181600" cy="30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0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Char char="•"/>
            </a:pPr>
            <a:r>
              <a:rPr lang="en-GB" sz="3500"/>
              <a:t>Use the checklist provided and review the OER course you have chosen.</a:t>
            </a:r>
            <a:endParaRPr sz="3500"/>
          </a:p>
          <a:p>
            <a:pPr marL="457200" marR="0" lvl="0" indent="-450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Char char="•"/>
            </a:pPr>
            <a:r>
              <a:rPr lang="en-GB" sz="3500"/>
              <a:t>Make notes on how well your chosen OER course matches the criteria. </a:t>
            </a:r>
            <a:endParaRPr sz="3500"/>
          </a:p>
        </p:txBody>
      </p:sp>
      <p:pic>
        <p:nvPicPr>
          <p:cNvPr id="134" name="Google Shape;13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19800" y="1825625"/>
            <a:ext cx="5337214" cy="354486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8"/>
          <p:cNvSpPr txBox="1"/>
          <p:nvPr/>
        </p:nvSpPr>
        <p:spPr>
          <a:xfrm>
            <a:off x="6168986" y="5619838"/>
            <a:ext cx="417116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by </a:t>
            </a:r>
            <a:r>
              <a:rPr lang="en-GB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Agence Olloweb</a:t>
            </a: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on </a:t>
            </a:r>
            <a:r>
              <a:rPr lang="en-GB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Unsplash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1C86FF-48BA-42A9-9191-7BDE18064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68"/>
    </mc:Choice>
    <mc:Fallback>
      <p:transition spd="slow" advTm="61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Front Cover Template" id="{EB417A13-3F66-4EEC-99B4-562ECDCADBC8}" vid="{675A5075-B4C0-47CB-AA23-23FFFA17DA8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7AB00C1994404DB4236E3DC2775AD0" ma:contentTypeVersion="16" ma:contentTypeDescription="Create a new document." ma:contentTypeScope="" ma:versionID="ad28e2c4fdaaaef05ccdc9eaa3047438">
  <xsd:schema xmlns:xsd="http://www.w3.org/2001/XMLSchema" xmlns:xs="http://www.w3.org/2001/XMLSchema" xmlns:p="http://schemas.microsoft.com/office/2006/metadata/properties" xmlns:ns2="17c2f1f1-6d21-4c7d-a1ac-5f7e60310577" xmlns:ns3="0352b25e-b53d-44bf-ad47-923fa40f722f" xmlns:ns4="e4476828-269d-41e7-8c7f-463a607b843c" targetNamespace="http://schemas.microsoft.com/office/2006/metadata/properties" ma:root="true" ma:fieldsID="0ce7268a4efaa378019abc0d0d116a5e" ns2:_="" ns3:_="" ns4:_="">
    <xsd:import namespace="17c2f1f1-6d21-4c7d-a1ac-5f7e60310577"/>
    <xsd:import namespace="0352b25e-b53d-44bf-ad47-923fa40f722f"/>
    <xsd:import namespace="e4476828-269d-41e7-8c7f-463a607b84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Comments" minOccurs="0"/>
                <xsd:element ref="ns4:TaxKeywordTaxHTField" minOccurs="0"/>
                <xsd:element ref="ns4:TaxCatchAll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c2f1f1-6d21-4c7d-a1ac-5f7e603105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Comments" ma:index="18" nillable="true" ma:displayName="Comments" ma:internalName="Comments">
      <xsd:simpleType>
        <xsd:restriction base="dms:Text">
          <xsd:maxLength value="50"/>
        </xsd:restriction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52b25e-b53d-44bf-ad47-923fa40f722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476828-269d-41e7-8c7f-463a607b843c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20" nillable="true" ma:taxonomy="true" ma:internalName="TaxKeywordTaxHTField" ma:taxonomyFieldName="TaxKeyword" ma:displayName="Enterprise Keywords" ma:fieldId="{23f27201-bee3-471e-b2e7-b64fd8b7ca38}" ma:taxonomyMulti="true" ma:sspId="bfb35f09-1364-44fa-bda6-079b81d03a24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1" nillable="true" ma:displayName="Taxonomy Catch All Column" ma:hidden="true" ma:list="{7a35e29d-27e4-4109-927d-a54ff8054cd1}" ma:internalName="TaxCatchAll" ma:showField="CatchAllData" ma:web="0352b25e-b53d-44bf-ad47-923fa40f72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476828-269d-41e7-8c7f-463a607b843c"/>
    <TaxKeywordTaxHTField xmlns="e4476828-269d-41e7-8c7f-463a607b843c">
      <Terms xmlns="http://schemas.microsoft.com/office/infopath/2007/PartnerControls"/>
    </TaxKeywordTaxHTField>
    <Comments xmlns="17c2f1f1-6d21-4c7d-a1ac-5f7e60310577" xsi:nil="true"/>
    <SharedWithUsers xmlns="0352b25e-b53d-44bf-ad47-923fa40f722f">
      <UserInfo>
        <DisplayName>Beck.Pitt</DisplayName>
        <AccountId>1438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2A16423-60F7-4D5F-B092-BD90E9AFA6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6AB490-9ACD-4270-BE42-09B4EDCB2E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c2f1f1-6d21-4c7d-a1ac-5f7e60310577"/>
    <ds:schemaRef ds:uri="0352b25e-b53d-44bf-ad47-923fa40f722f"/>
    <ds:schemaRef ds:uri="e4476828-269d-41e7-8c7f-463a607b84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299187-9F9F-4D9C-BA58-FF8E498BF9A7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0352b25e-b53d-44bf-ad47-923fa40f722f"/>
    <ds:schemaRef ds:uri="http://purl.org/dc/terms/"/>
    <ds:schemaRef ds:uri="e4476828-269d-41e7-8c7f-463a607b843c"/>
    <ds:schemaRef ds:uri="17c2f1f1-6d21-4c7d-a1ac-5f7e60310577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518</Words>
  <Application>Microsoft Office PowerPoint</Application>
  <PresentationFormat>Widescreen</PresentationFormat>
  <Paragraphs>52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Learner profiles</vt:lpstr>
      <vt:lpstr>Activity 1: Reviewing your learner  profiles</vt:lpstr>
      <vt:lpstr>Reviewing OER</vt:lpstr>
      <vt:lpstr>Activity 2: Evaluating OER</vt:lpstr>
      <vt:lpstr>Evaluation checklist for OERs</vt:lpstr>
      <vt:lpstr>Activity 3: Evaluating your OER </vt:lpstr>
      <vt:lpstr>Next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Tim.Seal</dc:creator>
  <cp:lastModifiedBy>Katharine.Reedy</cp:lastModifiedBy>
  <cp:revision>4</cp:revision>
  <dcterms:modified xsi:type="dcterms:W3CDTF">2020-12-23T17:20:44Z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0x010100787AB00C1994404DB4236E3DC2775AD0</vt:lpwstr>
  </property>
  <property fmtid="{D5CDD505-2E9C-101B-9397-08002B2CF9AE}" pid="3" name="TaxKeyword">
    <vt:lpwstr/>
  </property>
</Properties>
</file>