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1" d="100"/>
          <a:sy n="41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3E2ADF-473E-4DA7-AF9C-423E023C7F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30" y="4086603"/>
            <a:ext cx="2743200" cy="2771397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354C8420-F3C4-4AD7-9F4C-54151C5B91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145" y="0"/>
            <a:ext cx="2637855" cy="26683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D8384D-DD9E-4F4F-8530-D8DD96B21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770" y="289092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1FD934-18FC-48E4-A957-CC87A942C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8939" y="277915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A7015-B78C-4322-BDC2-1AD85A0A45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4170" y="6019898"/>
            <a:ext cx="2570329" cy="365125"/>
          </a:xfrm>
        </p:spPr>
        <p:txBody>
          <a:bodyPr/>
          <a:lstStyle/>
          <a:p>
            <a:fld id="{60F24D0B-8C35-4C37-8895-78F4822E62D5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1DA80-937D-4BC5-AA42-8545060AE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4370" y="6018090"/>
            <a:ext cx="4114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C8654-1E1F-42DD-8326-C61011412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35A9DC7-EF79-4552-AB76-9C979E5C8BDD}"/>
              </a:ext>
            </a:extLst>
          </p:cNvPr>
          <p:cNvGrpSpPr/>
          <p:nvPr userDrawn="1"/>
        </p:nvGrpSpPr>
        <p:grpSpPr>
          <a:xfrm>
            <a:off x="-107301" y="176528"/>
            <a:ext cx="12299301" cy="6897920"/>
            <a:chOff x="-232593" y="-188800"/>
            <a:chExt cx="9384213" cy="5489733"/>
          </a:xfrm>
        </p:grpSpPr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1D25077C-2315-4E29-B599-6C5678449D3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800" y="2177269"/>
              <a:ext cx="3131820" cy="2946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B5A57D0-EDAD-45E2-BC94-5343F5A14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4833800"/>
              <a:ext cx="4191000" cy="292891"/>
            </a:xfrm>
            <a:prstGeom prst="rect">
              <a:avLst/>
            </a:prstGeom>
          </p:spPr>
        </p:pic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46AFD2F7-DB16-4BF9-BCC3-4B2F4206E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4534" y="-188800"/>
              <a:ext cx="533400" cy="564599"/>
            </a:xfrm>
            <a:prstGeom prst="rect">
              <a:avLst/>
            </a:prstGeom>
          </p:spPr>
        </p:pic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id="{D475F83A-EF2E-42A7-9CE2-3DB4CA4628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7855" y="-186046"/>
              <a:ext cx="853478" cy="279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Funded by:</a:t>
              </a:r>
              <a:endParaRPr lang="en-GB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 descr="A close up of a logo&#10;&#10;Description automatically generated">
              <a:extLst>
                <a:ext uri="{FF2B5EF4-FFF2-40B4-BE49-F238E27FC236}">
                  <a16:creationId xmlns:a16="http://schemas.microsoft.com/office/drawing/2014/main" id="{C0329F0B-7C74-4FBB-A8FA-9D6BE4780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2593" y="4157933"/>
              <a:ext cx="1143000" cy="1143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2345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23221-199C-4F5A-8C26-7ED5ECEE5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63315A-7F4B-41C5-B4F5-90D855B9FE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DDDD4-28AF-4D3F-A335-1F4EB9E2A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43688-BC21-4715-AF72-6384D611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36027F-5EB0-4818-B5EB-7E2F4BCD9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D0FB21-8A61-427B-93AB-C692A54E7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28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5951D-0F06-4754-ADD7-CFC618DA6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A574A-6EE1-41D2-98D8-E888D8677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7F473-BE0F-4396-8F57-02DBCA7F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6F187-4517-4293-885B-B796AD0B5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99528-2F69-4B86-BA21-21BE1D6F2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961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FE8183-4F0F-481C-8758-D46C7E2972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0937E-C70B-4BB7-BD2E-3B060ACCD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165E1-A48F-49C0-B0D9-56BFBBB78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5B356-95E4-41F7-AC33-D27421A06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BD91A-E741-4600-97F9-8F453ED5D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823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8BDEC-702D-42E1-8803-CF8FFCDA5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32F348-B336-4B1B-9E23-2C3115326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427D9-D26C-4D28-ADCA-6E2BBBCBD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EB49-D4EA-42D7-8146-36A92E13F1D3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48B70-C79E-4EC1-83F5-A92E89C83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6EF88-3785-448C-8BD7-490206C06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42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A78FE-DC31-4246-B749-10296C0C7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03B2C-245B-4F3E-BD34-DF49F007F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F53B6-7691-476F-85B1-20E1118BF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EB49-D4EA-42D7-8146-36A92E13F1D3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61F98-3853-4FEC-8AE1-E9FC27732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6D9D9-5631-4DCA-9295-50BFFAA0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064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DF369-3506-4F64-81DA-0F1A3F300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F79AF-539F-4E46-8E5B-73CB1839B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52FF6-2753-47BE-A6B1-404575120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EB49-D4EA-42D7-8146-36A92E13F1D3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B64568-EE20-4793-9A14-3E5861F9A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71A2A-6231-4067-AC68-15488D618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851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B55A4-8558-4313-9AA0-141085A74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3F0B7-E383-49D0-ADCE-A7FB7DB9AC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B96B5D-601F-4B33-A6DE-9A2DB0538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76399C-1128-42FB-AB7A-6761B13AA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EB49-D4EA-42D7-8146-36A92E13F1D3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ABF26D-D056-477A-998D-BB2336CFB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5F61A-DCED-4A53-88D6-C646551F3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467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CF77A-1F77-4293-81FE-F7E4B1A34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BEC36-65B4-474A-8145-020C1F9DB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369300-8F25-47D0-ABC0-E50A41013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20D149-C292-4F9B-9442-FAA7619402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C64248-33AA-4C20-BDCE-E29DD8427C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7B9AD8-2868-40DE-9EDA-10D2B5323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EB49-D4EA-42D7-8146-36A92E13F1D3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479F4D-DB63-45A2-98C6-61E7502B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3D7CBC-14E4-42A8-8B2E-7EED4360C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033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5C1E2-296C-4468-8CF7-15784510E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E7E66-9873-4267-AC60-B98C4F61E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EB49-D4EA-42D7-8146-36A92E13F1D3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0EF5A4-A17D-4B7E-BE12-0E7B5A329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877D9-521B-4067-9BDE-DF3EA202E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699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F886BA-E060-4392-92C8-2AF722800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EB49-D4EA-42D7-8146-36A92E13F1D3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BFE3F3-FC7F-4F46-BD73-C24C07BBF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DEF5DA-E008-426F-AD4C-4C14C06C1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335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dobe Kaiti Std R" pitchFamily="18" charset="-128"/>
                <a:ea typeface="Adobe Kaiti Std R" pitchFamily="18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dobe Kaiti Std R" pitchFamily="18" charset="-128"/>
                <a:ea typeface="Adobe Kaiti Std R" pitchFamily="18" charset="-128"/>
              </a:defRPr>
            </a:lvl1pPr>
            <a:lvl2pPr>
              <a:defRPr>
                <a:latin typeface="Adobe Kaiti Std R" pitchFamily="18" charset="-128"/>
                <a:ea typeface="Adobe Kaiti Std R" pitchFamily="18" charset="-128"/>
              </a:defRPr>
            </a:lvl2pPr>
            <a:lvl3pPr>
              <a:defRPr>
                <a:latin typeface="Adobe Kaiti Std R" pitchFamily="18" charset="-128"/>
                <a:ea typeface="Adobe Kaiti Std R" pitchFamily="18" charset="-128"/>
              </a:defRPr>
            </a:lvl3pPr>
            <a:lvl4pPr>
              <a:defRPr>
                <a:latin typeface="Adobe Kaiti Std R" pitchFamily="18" charset="-128"/>
                <a:ea typeface="Adobe Kaiti Std R" pitchFamily="18" charset="-128"/>
              </a:defRPr>
            </a:lvl4pPr>
            <a:lvl5pPr>
              <a:defRPr>
                <a:latin typeface="Adobe Kaiti Std R" pitchFamily="18" charset="-128"/>
                <a:ea typeface="Adobe Kaiti Std R" pitchFamily="18" charset="-12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8A88-5B97-41EE-B129-2D4EBEC3E2C7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CCE8-CD04-4158-86EA-2ED06E688D2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D:\JOB\British Council\TREE\template\NewTemplate\PowerPoint Template_FA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41"/>
            <a:ext cx="12192000" cy="687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8647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3AAF0-5DCC-498D-A09C-33BE8D9CD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3C4A9-5FE1-46BD-8BA4-353376085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4E529-CADA-4DEF-921D-5D662FE20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9D2CCD-14D6-4A78-AAEE-211474B7A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EB49-D4EA-42D7-8146-36A92E13F1D3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1F20F-76D4-4162-9F3D-3CF9FA477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22E2C-0306-41F7-8414-55E96E6E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688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68F9F-0F14-4ADF-BC80-2BC565830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3BCCDC-2EA8-469D-83E0-F6CAC68E4F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E250EC-DFC7-4D88-B878-41606F0F8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A6C4A-0B4A-4764-91DF-CF8DC3C59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EB49-D4EA-42D7-8146-36A92E13F1D3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CEC32-EDBB-4E51-8EAD-2881B0113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E240AF-463A-4B37-8E4B-909ADCC8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301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BCCCE-2144-4339-9523-66AD7D288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CBEF86-7BA0-4C50-9FE5-C9A03E29C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4C426-6EEB-45AB-8623-96EC7E110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EB49-D4EA-42D7-8146-36A92E13F1D3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784B5-06AB-44C8-8D3C-52A40FE8C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CE7A8-1C16-417C-9641-8D934D16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959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60185D-7C1F-45B3-92AF-7413E78506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A14A01-09D7-45AD-B5CE-03D05A3FD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6115D-C40A-4111-8E52-629DBCB36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1EB49-D4EA-42D7-8146-36A92E13F1D3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E9287-B0A2-4C50-8137-738283D99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C2F18-B3AC-4D4E-9D9C-987E42C44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55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11919-D54D-445E-AF8D-F63E78450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2A0D-BB05-4D84-B8AE-0C291CDDD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9B084-06CE-4A5E-96A2-3A0F63A84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187F4-F991-4706-A873-1F1FEE603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02EA0-8B7E-4D69-ADE3-3CCA159A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65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4D441-0F9F-44C8-80D3-FCF2834FB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16469-5FBD-4673-98D3-EF45D7A0A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4C6F1-F2BE-4846-B5A9-4F36801B0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C30DC-F0D7-44D3-8188-F8C0EA62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EB9CB-98D1-49EA-AEFC-7099CA7F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07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66090-B1BE-49D2-BA1D-061B4A574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9DE2A-577C-4E09-BB12-B6B05DC36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D6E129-0064-4AFA-A1F7-C086E1BF5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872A2-84E8-4BEA-BABC-4CFC52C8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7AB9B-7CA3-4EE4-8089-E116AEC45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FB988-C59B-443B-B469-3C33D9172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05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1FA31-8F5F-4AE6-AFAE-D213D04D0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C78AE-769C-4AEF-B73D-87575A6E6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E1BB4A-00AB-4EBE-9C6D-6FF13EB5F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A02CD5-A81B-4B59-AB36-FBCF25713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DFDB1B-2B42-42EE-A455-234309995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0A5143-722A-4A21-B251-EB7528DF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A43845-1EFD-4B76-8611-6D188C9DB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FEE79C-82FF-4D09-B45B-EF98D134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12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FE4D2-A39B-404F-A614-3A9563E48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DC2D0A-83AB-46B1-A564-5577A5135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DAA7C4-0B45-461E-9A00-01E519D1B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F83951-FB7C-4948-8BCA-E6934590F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01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CEFA4E-F8BE-4820-A841-AA3215DB0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F02813-7FFC-4AB6-B67A-5E7D4B521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6790F-8239-45AB-80C1-E7FCBEF64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620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B4162-2845-42ED-9CAD-A8AAF0F54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A11CB-79EC-4730-9AB7-90B21B48C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F9DDE-EDDE-4752-9E18-717BD59CB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7170B1-C9AE-4A07-B407-8E3838B0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4D0B-8C35-4C37-8895-78F4822E62D5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5DDEB0-6151-4494-9CE7-E4B4D2C04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18D4C-DAE2-4015-88D2-0C2121F8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9C580-C195-4E0E-862B-B6949D7BE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40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EE57F1-2E6F-4AF5-8438-FAE18A0E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CCA10-D5EF-4AC8-8BCE-CAA276030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BF725-9856-48B6-BE22-1F67755B9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60F24D0B-8C35-4C37-8895-78F4822E62D5}" type="datetimeFigureOut">
              <a:rPr lang="en-GB" smtClean="0"/>
              <a:pPr/>
              <a:t>17/05/2021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8E479-9CAC-41F4-AFAC-3AC6FF8A6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96F948-5663-4536-A206-7DE8C81743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D789C580-C195-4E0E-862B-B6949D7BE13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445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970534-4871-491D-A043-6C8684B91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54498-B837-4A13-9960-EC28BBBF5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40ED7-4A89-4F24-9519-9E8CC0BDE9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1EB49-D4EA-42D7-8146-36A92E13F1D3}" type="datetimeFigureOut">
              <a:rPr lang="en-GB" smtClean="0"/>
              <a:t>17/05/2021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66D2B-5591-4804-9759-156307019D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C180D-1FB9-4EAE-903F-28FDC942E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7FD4F-572C-4EB8-AF74-8486ADAB02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68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vimeo.com/showcase/lifechallenge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B921B-697B-4EF3-86A4-820A3B918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09600"/>
            <a:ext cx="9144000" cy="2900363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Ready to Run video series: B1.       </a:t>
            </a:r>
            <a:br>
              <a:rPr lang="en-GB" dirty="0"/>
            </a:br>
            <a:r>
              <a:rPr lang="en-GB" sz="8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Water    </a:t>
            </a:r>
            <a:br>
              <a:rPr lang="en-GB" sz="8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/>
              <a:t>3/21  FP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99C65B-1D4C-49B0-AC6B-CC10E85364A8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001108"/>
            <a:ext cx="9144000" cy="2256692"/>
          </a:xfrm>
        </p:spPr>
        <p:txBody>
          <a:bodyPr>
            <a:normAutofit/>
          </a:bodyPr>
          <a:lstStyle/>
          <a:p>
            <a:r>
              <a:rPr lang="en-GB" sz="3600" u="sng" dirty="0">
                <a:hlinkClick r:id="rId2"/>
              </a:rPr>
              <a:t>https://vimeo.com/showcase/lifechallenges</a:t>
            </a:r>
            <a:endParaRPr lang="en-GB" sz="3600" u="sng" dirty="0"/>
          </a:p>
          <a:p>
            <a:endParaRPr lang="en-GB" sz="3600" dirty="0"/>
          </a:p>
        </p:txBody>
      </p:sp>
      <p:pic>
        <p:nvPicPr>
          <p:cNvPr id="4" name="Picture 2" descr="ABOUT: Thames Traditional Rowing Association (TTRA)">
            <a:extLst>
              <a:ext uri="{FF2B5EF4-FFF2-40B4-BE49-F238E27FC236}">
                <a16:creationId xmlns:a16="http://schemas.microsoft.com/office/drawing/2014/main" id="{51FEEFA0-BCCD-4E87-A1C7-C9B616DC2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628" y="3991708"/>
            <a:ext cx="7202658" cy="225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154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B163D-A942-4A75-93B7-C14101F48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Pre- video task   a) 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8613D-5435-453F-847B-6FBCFFBBB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GB" sz="4100" dirty="0"/>
              <a:t>We’re going to see some ordinary people who like sailing; some of them have a specific disability.  Look at the groups of words below &amp; decide what word categorises them</a:t>
            </a:r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endParaRPr lang="en-GB" dirty="0"/>
          </a:p>
          <a:p>
            <a:pPr lvl="0"/>
            <a:r>
              <a:rPr lang="en-GB" sz="3600" dirty="0"/>
              <a:t>A square, a triangle &amp; a circle are s - - - - s</a:t>
            </a:r>
          </a:p>
          <a:p>
            <a:pPr lvl="0"/>
            <a:r>
              <a:rPr lang="en-GB" sz="3600" dirty="0"/>
              <a:t>Small, medium &amp; large are s - - - s</a:t>
            </a:r>
          </a:p>
          <a:p>
            <a:endParaRPr lang="en-GB" dirty="0"/>
          </a:p>
        </p:txBody>
      </p:sp>
      <p:pic>
        <p:nvPicPr>
          <p:cNvPr id="4" name="Picture 2" descr="Skippers' tips: Bluewater sailing secrets of the million milers revealed">
            <a:extLst>
              <a:ext uri="{FF2B5EF4-FFF2-40B4-BE49-F238E27FC236}">
                <a16:creationId xmlns:a16="http://schemas.microsoft.com/office/drawing/2014/main" id="{74CD06DA-8CA2-4FBC-8701-FB6B7B5B9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16251"/>
            <a:ext cx="5111262" cy="162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436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B163D-A942-4A75-93B7-C14101F48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Pre- video task   b) General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8613D-5435-453F-847B-6FBCFFBBB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 </a:t>
            </a:r>
            <a:r>
              <a:rPr lang="en-GB" sz="3200" dirty="0"/>
              <a:t>“</a:t>
            </a:r>
          </a:p>
          <a:p>
            <a:r>
              <a:rPr lang="en-GB" sz="3200" dirty="0"/>
              <a:t>The river Thames is the busiest waterway in the U.K”.</a:t>
            </a:r>
          </a:p>
          <a:p>
            <a:pPr marL="0" indent="0">
              <a:buNone/>
            </a:pPr>
            <a:r>
              <a:rPr lang="en-GB" sz="3200" dirty="0"/>
              <a:t>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2000" dirty="0"/>
              <a:t> </a:t>
            </a:r>
            <a:r>
              <a:rPr lang="en-GB" dirty="0"/>
              <a:t>Which city do you think it runs through? Watch the opening sequence (0-20 seconds) for the answer. </a:t>
            </a:r>
          </a:p>
          <a:p>
            <a:r>
              <a:rPr lang="en-GB" dirty="0"/>
              <a:t>Do you recognise any buildings? Can you think of any famous tourist sights in this city?</a:t>
            </a:r>
          </a:p>
          <a:p>
            <a:endParaRPr lang="en-GB" dirty="0"/>
          </a:p>
        </p:txBody>
      </p:sp>
      <p:pic>
        <p:nvPicPr>
          <p:cNvPr id="4" name="Picture 2" descr="Upper Thames Sailing Club in Bourne End is welcoming enthusiasts and  beginners | Bucks Free Press">
            <a:extLst>
              <a:ext uri="{FF2B5EF4-FFF2-40B4-BE49-F238E27FC236}">
                <a16:creationId xmlns:a16="http://schemas.microsoft.com/office/drawing/2014/main" id="{26D05E1F-27B8-4E53-902C-FCE093010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1255"/>
            <a:ext cx="2833688" cy="187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956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D55F3-1F58-4852-8D8A-458616D4D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Pre-video task c)- Reflection &amp; discussion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9E3DA-D2E3-4358-86ED-F23112D40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1440" lvl="0" indent="-91440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</a:pPr>
            <a:r>
              <a:rPr lang="en-GB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think disabled people can participate in sports &amp; other outdoor activities with non-disabled people?</a:t>
            </a:r>
          </a:p>
          <a:p>
            <a:pPr marL="91440" lvl="0" indent="-91440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</a:pPr>
            <a:r>
              <a:rPr lang="en-GB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What are the challenges?</a:t>
            </a:r>
          </a:p>
          <a:p>
            <a:pPr marL="91440" lvl="0" indent="-91440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</a:pPr>
            <a:r>
              <a:rPr lang="en-GB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 benefits? </a:t>
            </a:r>
          </a:p>
          <a:p>
            <a:pPr marL="91440" lvl="0" indent="-91440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</a:pPr>
            <a:r>
              <a:rPr lang="en-GB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there advantages for both groups of people? </a:t>
            </a:r>
          </a:p>
          <a:p>
            <a:pPr marL="91440" lvl="0" indent="-91440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</a:pPr>
            <a:r>
              <a:rPr lang="en-GB" sz="36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so, what are they? If not, why not?</a:t>
            </a:r>
          </a:p>
          <a:p>
            <a:pPr lvl="0">
              <a:lnSpc>
                <a:spcPct val="85000"/>
              </a:lnSpc>
              <a:spcBef>
                <a:spcPts val="1300"/>
              </a:spcBef>
            </a:pPr>
            <a:r>
              <a:rPr lang="en-GB" sz="3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 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540266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8CD10-B35A-4D7E-9CF5-08069936D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Watch the ‘Open water’ video &amp; answer these questions: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FC5E0-8DEB-4ACD-83E0-00653EBF7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GB" dirty="0"/>
              <a:t>The Ahoy water sports centre teaches people 3 main skills – what are they?</a:t>
            </a:r>
          </a:p>
          <a:p>
            <a:pPr lvl="0"/>
            <a:r>
              <a:rPr lang="en-GB" dirty="0"/>
              <a:t>What disability does </a:t>
            </a:r>
            <a:r>
              <a:rPr lang="en-GB" dirty="0" err="1"/>
              <a:t>Philipa</a:t>
            </a:r>
            <a:r>
              <a:rPr lang="en-GB" dirty="0"/>
              <a:t> have? What is she training for?</a:t>
            </a:r>
          </a:p>
          <a:p>
            <a:pPr lvl="0"/>
            <a:r>
              <a:rPr lang="en-GB" dirty="0"/>
              <a:t>After being on the river, the interviewer asks her “How was it?” What does she reply?</a:t>
            </a:r>
          </a:p>
          <a:p>
            <a:pPr lvl="0"/>
            <a:r>
              <a:rPr lang="en-GB" dirty="0"/>
              <a:t>Community &amp; friendship are as important as sailing. So what does everyone do at the end of the day? And why is this particular day special?</a:t>
            </a:r>
          </a:p>
          <a:p>
            <a:pPr lvl="0"/>
            <a:r>
              <a:rPr lang="en-GB" dirty="0"/>
              <a:t>What is the final sentence of the video? Write it in your notebook. “Activities like sailing are……”</a:t>
            </a:r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9271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31D2F-4431-4041-8D0A-7DC040041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Post- video tasks: Pair/ groupwork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25AEF-5C70-4483-87AB-992D33F38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Have you ever been out in a boat? Tell your partner about it. If not, would you like to go? Why/ why not?</a:t>
            </a:r>
          </a:p>
          <a:p>
            <a:pPr lvl="0"/>
            <a:endParaRPr lang="en-GB" dirty="0"/>
          </a:p>
          <a:p>
            <a:pPr marL="0" lvl="0" indent="0">
              <a:buNone/>
            </a:pPr>
            <a:endParaRPr lang="en-GB" dirty="0"/>
          </a:p>
          <a:p>
            <a:pPr lvl="0"/>
            <a:r>
              <a:rPr lang="en-GB" dirty="0"/>
              <a:t>A day sailing gives you “Plenty of fresh air &amp; exercise, the chance to practise skills &amp; of course, lots of fun”. Do you agree? What else can you do to get these things? What’s your favourite?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945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66CA9-D331-4B0C-B1AF-43816A06D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Sailing vocabulary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254BA-9AFA-4B94-B41B-C93B7FD4E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sz="3600" dirty="0"/>
              <a:t>To row/ to sail/ to drive a motorboat/ to rig a sailing boat/ to tie a knot</a:t>
            </a:r>
          </a:p>
          <a:p>
            <a:pPr marL="0" indent="0">
              <a:buNone/>
            </a:pPr>
            <a:endParaRPr lang="en-GB" sz="3600" dirty="0"/>
          </a:p>
          <a:p>
            <a:r>
              <a:rPr lang="en-GB" sz="3600" dirty="0"/>
              <a:t>A boat/ a boatyard/ a lifejacket/ the crew/ a crew member/ a sail/ an oar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4A479C-868A-437D-B9E3-2C891DF27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2488"/>
            <a:ext cx="4667444" cy="266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BBA6E0D0580B499C4F0BCC264DE0E2" ma:contentTypeVersion="12" ma:contentTypeDescription="Create a new document." ma:contentTypeScope="" ma:versionID="7c2f208282779d579a6ab6d1b584d4e1">
  <xsd:schema xmlns:xsd="http://www.w3.org/2001/XMLSchema" xmlns:xs="http://www.w3.org/2001/XMLSchema" xmlns:p="http://schemas.microsoft.com/office/2006/metadata/properties" xmlns:ns2="fd4bc9ef-c111-460f-808e-4de0462dc25a" xmlns:ns3="61ceb53a-92cc-40c1-a438-9322f3340fc8" targetNamespace="http://schemas.microsoft.com/office/2006/metadata/properties" ma:root="true" ma:fieldsID="90271c73fdeba9917f95ca19f9b69583" ns2:_="" ns3:_="">
    <xsd:import namespace="fd4bc9ef-c111-460f-808e-4de0462dc25a"/>
    <xsd:import namespace="61ceb53a-92cc-40c1-a438-9322f3340f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4bc9ef-c111-460f-808e-4de0462dc2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ceb53a-92cc-40c1-a438-9322f3340fc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8946A2-9F65-40CF-ABDD-EA443851914D}"/>
</file>

<file path=customXml/itemProps2.xml><?xml version="1.0" encoding="utf-8"?>
<ds:datastoreItem xmlns:ds="http://schemas.openxmlformats.org/officeDocument/2006/customXml" ds:itemID="{E74B0FB2-812B-4966-9C28-1232E26CF192}"/>
</file>

<file path=customXml/itemProps3.xml><?xml version="1.0" encoding="utf-8"?>
<ds:datastoreItem xmlns:ds="http://schemas.openxmlformats.org/officeDocument/2006/customXml" ds:itemID="{6E6E661A-A196-402E-9AEC-B0A4AC6654FE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427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Adobe Kaiti Std R</vt:lpstr>
      <vt:lpstr>Arial</vt:lpstr>
      <vt:lpstr>Calibri</vt:lpstr>
      <vt:lpstr>Calibri Light</vt:lpstr>
      <vt:lpstr>Source Sans Pro</vt:lpstr>
      <vt:lpstr>Office Theme</vt:lpstr>
      <vt:lpstr>Custom Design</vt:lpstr>
      <vt:lpstr>       Ready to Run video series: B1.        Open Water     3/21  FP </vt:lpstr>
      <vt:lpstr>Pre- video task   a)  Vocabulary</vt:lpstr>
      <vt:lpstr>Pre- video task   b) General knowledge</vt:lpstr>
      <vt:lpstr>Pre-video task c)- Reflection &amp; discussion</vt:lpstr>
      <vt:lpstr>Watch the ‘Open water’ video &amp; answer these questions:</vt:lpstr>
      <vt:lpstr>Post- video tasks: Pair/ groupwork</vt:lpstr>
      <vt:lpstr>                        Sailing vocabulary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Carey, Thomas (Myanmar)</dc:creator>
  <cp:lastModifiedBy>Pearson, Fiona (Myanmar)</cp:lastModifiedBy>
  <cp:revision>10</cp:revision>
  <dcterms:created xsi:type="dcterms:W3CDTF">2020-03-10T09:03:07Z</dcterms:created>
  <dcterms:modified xsi:type="dcterms:W3CDTF">2021-05-17T09:56:14Z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0x010100B4BBA6E0D0580B499C4F0BCC264DE0E2</vt:lpwstr>
  </property>
</Properties>
</file>