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375" r:id="rId4"/>
    <p:sldId id="435" r:id="rId5"/>
    <p:sldId id="355" r:id="rId6"/>
    <p:sldId id="412" r:id="rId7"/>
    <p:sldId id="413" r:id="rId8"/>
    <p:sldId id="396" r:id="rId9"/>
    <p:sldId id="414" r:id="rId10"/>
    <p:sldId id="357" r:id="rId11"/>
    <p:sldId id="386" r:id="rId12"/>
    <p:sldId id="394" r:id="rId13"/>
    <p:sldId id="423" r:id="rId14"/>
    <p:sldId id="441" r:id="rId15"/>
    <p:sldId id="424" r:id="rId16"/>
    <p:sldId id="425" r:id="rId17"/>
    <p:sldId id="417" r:id="rId18"/>
    <p:sldId id="418" r:id="rId19"/>
    <p:sldId id="436" r:id="rId20"/>
    <p:sldId id="358" r:id="rId21"/>
    <p:sldId id="422" r:id="rId22"/>
    <p:sldId id="427" r:id="rId23"/>
    <p:sldId id="442" r:id="rId24"/>
    <p:sldId id="428" r:id="rId25"/>
    <p:sldId id="384" r:id="rId26"/>
    <p:sldId id="438" r:id="rId27"/>
    <p:sldId id="437" r:id="rId28"/>
    <p:sldId id="430" r:id="rId29"/>
    <p:sldId id="433" r:id="rId30"/>
    <p:sldId id="440" r:id="rId31"/>
    <p:sldId id="419" r:id="rId32"/>
    <p:sldId id="431" r:id="rId33"/>
    <p:sldId id="432" r:id="rId34"/>
    <p:sldId id="4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65039" autoAdjust="0"/>
  </p:normalViewPr>
  <p:slideViewPr>
    <p:cSldViewPr snapToGrid="0">
      <p:cViewPr varScale="1">
        <p:scale>
          <a:sx n="67" d="100"/>
          <a:sy n="67" d="100"/>
        </p:scale>
        <p:origin x="147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330"/>
    </p:cViewPr>
  </p:sorterViewPr>
  <p:notesViewPr>
    <p:cSldViewPr snapToGrid="0">
      <p:cViewPr>
        <p:scale>
          <a:sx n="100" d="100"/>
          <a:sy n="100" d="100"/>
        </p:scale>
        <p:origin x="18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28C02-7305-4B73-81AE-F4A925005243}" type="datetimeFigureOut">
              <a:rPr lang="en-GB" smtClean="0"/>
              <a:t>01/09/2021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977CA-9BB0-4B28-9A22-1D0C8605342D}" type="slidenum">
              <a:rPr lang="en-GB" smtClean="0"/>
              <a:t>‹#›</a:t>
            </a:fld>
            <a:endParaRPr lang="en-GB"/>
          </a:p>
        </p:txBody>
      </p:sp>
    </p:spTree>
    <p:extLst>
      <p:ext uri="{BB962C8B-B14F-4D97-AF65-F5344CB8AC3E}">
        <p14:creationId xmlns:p14="http://schemas.microsoft.com/office/powerpoint/2010/main" val="427197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set of training slides has been developed to support the introduction of the enhanced SBCPD programme. These slides are based on a 2 day workshop aimed at province, district &amp; zonal officials, school leaders and School In-service Coordinators. These slides are examples and can be tailored to suit local circumstances. </a:t>
            </a:r>
          </a:p>
          <a:p>
            <a:endParaRPr lang="en-GB" dirty="0"/>
          </a:p>
          <a:p>
            <a:r>
              <a:rPr lang="en-GB" dirty="0"/>
              <a:t>When preparing for this workshop, there are some useful points to consider:</a:t>
            </a:r>
          </a:p>
          <a:p>
            <a:endParaRPr lang="en-GB" dirty="0"/>
          </a:p>
          <a:p>
            <a:pPr marL="228600" indent="-228600">
              <a:buAutoNum type="arabicPeriod"/>
            </a:pPr>
            <a:r>
              <a:rPr lang="en-GB" dirty="0"/>
              <a:t>It may be beneficial to invite representatives from other Districts/Zones/Schools who have already implemented this programme, to allow them to share their experiences/lessons and support you in training others. </a:t>
            </a:r>
          </a:p>
          <a:p>
            <a:pPr marL="228600" indent="-228600">
              <a:buAutoNum type="arabicPeriod"/>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This workshop provides a very good opportunity to model some of the teaching approaches that will be covered in the Training Resources. Facilitators should try to incorporate some of the approaches, so participants can experience approaches for themselves. This makes it easier for teachers to then use teaching approaches with their learners. For example, make sure that participants in the workshop have the opportunity to work in groups/pairs, and prepare some good ‘open’ questions in advance. Elements of the workshop can also replicate TGMs, which gives teachers an idea of what collaborative TGMs and the role of facilitators look like. Examples of where approaches can be used in the workshop have been highlighted in </a:t>
            </a:r>
            <a:r>
              <a:rPr lang="en-GB" b="1" i="1" dirty="0"/>
              <a:t>bold</a:t>
            </a:r>
            <a:r>
              <a:rPr lang="en-GB" b="0" dirty="0"/>
              <a:t> in the slide notes.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While some of the content is specifically aimed at teachers, it is important for Officials and Leaders to understand what is being asked of teachers, so that they can fully support their teachers and monitor progress.</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0F977CA-9BB0-4B28-9A22-1D0C8605342D}" type="slidenum">
              <a:rPr lang="en-GB" smtClean="0"/>
              <a:t>1</a:t>
            </a:fld>
            <a:endParaRPr lang="en-GB"/>
          </a:p>
        </p:txBody>
      </p:sp>
    </p:spTree>
    <p:extLst>
      <p:ext uri="{BB962C8B-B14F-4D97-AF65-F5344CB8AC3E}">
        <p14:creationId xmlns:p14="http://schemas.microsoft.com/office/powerpoint/2010/main" val="415738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outlines the benefits of the enhanced SBCPD cycle. </a:t>
            </a:r>
          </a:p>
          <a:p>
            <a:endParaRPr lang="en-GB" dirty="0"/>
          </a:p>
          <a:p>
            <a:r>
              <a:rPr lang="en-GB" dirty="0"/>
              <a:t>Consider inviting participants to share their thoughts on this enhanced SBCPD cycle. </a:t>
            </a:r>
          </a:p>
          <a:p>
            <a:pPr marL="171450" indent="-171450">
              <a:buFont typeface="Arial" panose="020B0604020202020204" pitchFamily="34" charset="0"/>
              <a:buChar char="•"/>
            </a:pPr>
            <a:r>
              <a:rPr lang="en-GB" dirty="0"/>
              <a:t>What do they consider to be the positive changes?</a:t>
            </a:r>
          </a:p>
          <a:p>
            <a:pPr marL="171450" indent="-171450">
              <a:buFont typeface="Arial" panose="020B0604020202020204" pitchFamily="34" charset="0"/>
              <a:buChar char="•"/>
            </a:pPr>
            <a:r>
              <a:rPr lang="en-GB" dirty="0"/>
              <a:t>Are there any areas that concern them?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might be a good opportunity for </a:t>
            </a:r>
            <a:r>
              <a:rPr lang="en-GB" b="1" i="1" dirty="0"/>
              <a:t>group</a:t>
            </a:r>
            <a:r>
              <a:rPr lang="en-GB" dirty="0"/>
              <a:t> discussion. It may also be an opportunity to involve people from other Districts/Schools who are already using this enhanced SBCPD to share their feedback/experiences. This could help to address some of the concerns, and share useful tips/best practice. </a:t>
            </a:r>
          </a:p>
        </p:txBody>
      </p:sp>
      <p:sp>
        <p:nvSpPr>
          <p:cNvPr id="4" name="Slide Number Placeholder 3"/>
          <p:cNvSpPr>
            <a:spLocks noGrp="1"/>
          </p:cNvSpPr>
          <p:nvPr>
            <p:ph type="sldNum" sz="quarter" idx="10"/>
          </p:nvPr>
        </p:nvSpPr>
        <p:spPr/>
        <p:txBody>
          <a:bodyPr/>
          <a:lstStyle/>
          <a:p>
            <a:fld id="{40F977CA-9BB0-4B28-9A22-1D0C8605342D}" type="slidenum">
              <a:rPr lang="en-GB" smtClean="0"/>
              <a:t>10</a:t>
            </a:fld>
            <a:endParaRPr lang="en-GB"/>
          </a:p>
        </p:txBody>
      </p:sp>
    </p:spTree>
    <p:extLst>
      <p:ext uri="{BB962C8B-B14F-4D97-AF65-F5344CB8AC3E}">
        <p14:creationId xmlns:p14="http://schemas.microsoft.com/office/powerpoint/2010/main" val="131973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section we will look at ‘learner-centred teaching’. </a:t>
            </a:r>
          </a:p>
        </p:txBody>
      </p:sp>
      <p:sp>
        <p:nvSpPr>
          <p:cNvPr id="4" name="Slide Number Placeholder 3"/>
          <p:cNvSpPr>
            <a:spLocks noGrp="1"/>
          </p:cNvSpPr>
          <p:nvPr>
            <p:ph type="sldNum" sz="quarter" idx="5"/>
          </p:nvPr>
        </p:nvSpPr>
        <p:spPr/>
        <p:txBody>
          <a:bodyPr/>
          <a:lstStyle/>
          <a:p>
            <a:fld id="{40F977CA-9BB0-4B28-9A22-1D0C8605342D}" type="slidenum">
              <a:rPr lang="en-GB" smtClean="0"/>
              <a:t>11</a:t>
            </a:fld>
            <a:endParaRPr lang="en-GB"/>
          </a:p>
        </p:txBody>
      </p:sp>
    </p:spTree>
    <p:extLst>
      <p:ext uri="{BB962C8B-B14F-4D97-AF65-F5344CB8AC3E}">
        <p14:creationId xmlns:p14="http://schemas.microsoft.com/office/powerpoint/2010/main" val="133631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quiz is taken from Activity 1.1 in Course 1: Classroom management for learner-centred teaching</a:t>
            </a:r>
          </a:p>
          <a:p>
            <a:endParaRPr lang="en-GB" dirty="0"/>
          </a:p>
          <a:p>
            <a:r>
              <a:rPr lang="en-GB" dirty="0"/>
              <a:t>This is a series of True/False questions. Here is a suggested approach for this activity:</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Step 1</a:t>
            </a:r>
            <a:r>
              <a:rPr lang="en-GB" dirty="0"/>
              <a:t>: Invite all participants to complete this quiz, on their own in silence (like a test!). </a:t>
            </a:r>
          </a:p>
          <a:p>
            <a:pPr marL="0" indent="0">
              <a:buFont typeface="Arial" panose="020B0604020202020204" pitchFamily="34" charset="0"/>
              <a:buNone/>
            </a:pPr>
            <a:r>
              <a:rPr lang="en-GB" b="1" dirty="0"/>
              <a:t>Step 2</a:t>
            </a:r>
            <a:r>
              <a:rPr lang="en-GB" dirty="0"/>
              <a:t>: Then ask them to share their answers with a partner. Each pair has to agree a set of answers. If they disagree on one of the responses, they need to discuss the question until they do agree. </a:t>
            </a:r>
          </a:p>
          <a:p>
            <a:pPr marL="0" indent="0">
              <a:buFont typeface="Arial" panose="020B0604020202020204" pitchFamily="34" charset="0"/>
              <a:buNone/>
            </a:pPr>
            <a:r>
              <a:rPr lang="en-GB" b="1" dirty="0"/>
              <a:t>Step 3</a:t>
            </a:r>
            <a:r>
              <a:rPr lang="en-GB" dirty="0"/>
              <a:t>: Once they have agreed a set of answers, each pair should join with another pair and follow the same procedure. If there are any questions which they do not agree about, each has to try and convince the other that they are correct. </a:t>
            </a:r>
          </a:p>
          <a:p>
            <a:pPr marL="0" indent="0">
              <a:buFont typeface="Arial" panose="020B0604020202020204" pitchFamily="34" charset="0"/>
              <a:buNone/>
            </a:pPr>
            <a:r>
              <a:rPr lang="en-GB" b="1" dirty="0"/>
              <a:t>Step 4</a:t>
            </a:r>
            <a:r>
              <a:rPr lang="en-GB" dirty="0"/>
              <a:t>: Each group of 4 can then join with another group of 4 and do the same. Keep going as long as the discussion flows. Once there seems to be agreement – go through the answers.</a:t>
            </a:r>
          </a:p>
          <a:p>
            <a:endParaRPr lang="en-GB" dirty="0"/>
          </a:p>
          <a:p>
            <a:r>
              <a:rPr lang="en-GB" dirty="0"/>
              <a:t>Consider how best to discuss the answers – e.g. you can shout them out as facilitator; or each group/pair can be invited to give an answer and other groups/pairs asked if they agree. You should also point out that this approach </a:t>
            </a:r>
            <a:r>
              <a:rPr lang="en-GB" b="1" dirty="0"/>
              <a:t>‘think-pair-share’ </a:t>
            </a:r>
            <a:r>
              <a:rPr lang="en-GB" dirty="0"/>
              <a:t>can be used in classrooms. Challenge participants to plan an activity related to the curriculum, to use in their class next week which uses this approach.</a:t>
            </a:r>
          </a:p>
        </p:txBody>
      </p:sp>
      <p:sp>
        <p:nvSpPr>
          <p:cNvPr id="4" name="Slide Number Placeholder 3"/>
          <p:cNvSpPr>
            <a:spLocks noGrp="1"/>
          </p:cNvSpPr>
          <p:nvPr>
            <p:ph type="sldNum" sz="quarter" idx="5"/>
          </p:nvPr>
        </p:nvSpPr>
        <p:spPr/>
        <p:txBody>
          <a:bodyPr/>
          <a:lstStyle/>
          <a:p>
            <a:fld id="{40F977CA-9BB0-4B28-9A22-1D0C8605342D}" type="slidenum">
              <a:rPr lang="en-GB" smtClean="0"/>
              <a:t>12</a:t>
            </a:fld>
            <a:endParaRPr lang="en-GB"/>
          </a:p>
        </p:txBody>
      </p:sp>
    </p:spTree>
    <p:extLst>
      <p:ext uri="{BB962C8B-B14F-4D97-AF65-F5344CB8AC3E}">
        <p14:creationId xmlns:p14="http://schemas.microsoft.com/office/powerpoint/2010/main" val="273137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Quiz answers. Discuss them with the group and see if everyone got them right.</a:t>
            </a:r>
          </a:p>
          <a:p>
            <a:endParaRPr lang="en-GB" dirty="0"/>
          </a:p>
          <a:p>
            <a:r>
              <a:rPr lang="en-GB" dirty="0"/>
              <a:t>The common misconceptions include: </a:t>
            </a:r>
          </a:p>
          <a:p>
            <a:endParaRPr lang="en-GB" dirty="0"/>
          </a:p>
          <a:p>
            <a:r>
              <a:rPr lang="en-GB" b="1" dirty="0"/>
              <a:t>Question 1</a:t>
            </a:r>
            <a:r>
              <a:rPr lang="en-GB" dirty="0"/>
              <a:t>: LC means that the pupils are in charge. </a:t>
            </a:r>
            <a:r>
              <a:rPr lang="en-GB" b="1" dirty="0"/>
              <a:t>It doesn’t</a:t>
            </a:r>
            <a:r>
              <a:rPr lang="en-GB" dirty="0"/>
              <a:t>. The teacher is </a:t>
            </a:r>
            <a:r>
              <a:rPr lang="en-GB" b="1" dirty="0"/>
              <a:t>always </a:t>
            </a:r>
            <a:r>
              <a:rPr lang="en-GB" dirty="0"/>
              <a:t>in charge, but they should be watching and listening carefully to the pupils and giving them opportunity to air their views. They should be willing to change their lesson plan if necessary</a:t>
            </a:r>
          </a:p>
          <a:p>
            <a:r>
              <a:rPr lang="en-GB" b="1" dirty="0"/>
              <a:t>Question 7</a:t>
            </a:r>
            <a:r>
              <a:rPr lang="en-GB" dirty="0"/>
              <a:t>: If pupils are working in groups the lesson is learner-centred. </a:t>
            </a:r>
            <a:r>
              <a:rPr lang="en-GB" b="1" dirty="0"/>
              <a:t>Not necessarily</a:t>
            </a:r>
            <a:r>
              <a:rPr lang="en-GB" dirty="0"/>
              <a:t>. If the task is too simple or too hard, or the pupils are not engaged, it is not learner-centred. </a:t>
            </a:r>
          </a:p>
          <a:p>
            <a:r>
              <a:rPr lang="en-GB" b="1" dirty="0"/>
              <a:t>Question 8</a:t>
            </a:r>
            <a:r>
              <a:rPr lang="en-GB" dirty="0"/>
              <a:t>: LCE is not possible with a large class. </a:t>
            </a:r>
            <a:r>
              <a:rPr lang="en-GB" b="1" dirty="0"/>
              <a:t>Yes it is </a:t>
            </a:r>
            <a:r>
              <a:rPr lang="en-GB" dirty="0"/>
              <a:t>– but it is harder as there are more pupils to get to know. </a:t>
            </a:r>
          </a:p>
          <a:p>
            <a:endParaRPr lang="en-GB" dirty="0"/>
          </a:p>
          <a:p>
            <a:r>
              <a:rPr lang="en-GB" dirty="0"/>
              <a:t>LCE is about attitudes rather than specific approaches. A LC teacher notices, listens and takes accounts of all pupils and above all, believes that all can learn with the right support. Approaches like group work and pair work are helpful because they give the teacher chance to walk around and get to know their pupils</a:t>
            </a:r>
          </a:p>
        </p:txBody>
      </p:sp>
      <p:sp>
        <p:nvSpPr>
          <p:cNvPr id="4" name="Slide Number Placeholder 3"/>
          <p:cNvSpPr>
            <a:spLocks noGrp="1"/>
          </p:cNvSpPr>
          <p:nvPr>
            <p:ph type="sldNum" sz="quarter" idx="5"/>
          </p:nvPr>
        </p:nvSpPr>
        <p:spPr/>
        <p:txBody>
          <a:bodyPr/>
          <a:lstStyle/>
          <a:p>
            <a:fld id="{40F977CA-9BB0-4B28-9A22-1D0C8605342D}" type="slidenum">
              <a:rPr lang="en-GB" smtClean="0"/>
              <a:t>13</a:t>
            </a:fld>
            <a:endParaRPr lang="en-GB"/>
          </a:p>
        </p:txBody>
      </p:sp>
    </p:spTree>
    <p:extLst>
      <p:ext uri="{BB962C8B-B14F-4D97-AF65-F5344CB8AC3E}">
        <p14:creationId xmlns:p14="http://schemas.microsoft.com/office/powerpoint/2010/main" val="499069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Activity 1.2 from Course 1: Classroom management for learner-centred teaching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participants to work on their own for a few minutes to think about how learner-centred they are. They can capture their notes/</a:t>
            </a:r>
            <a:r>
              <a:rPr lang="en-GB" b="1" i="1" dirty="0"/>
              <a:t>reflections</a:t>
            </a:r>
            <a:r>
              <a:rPr lang="en-GB" dirty="0"/>
              <a:t> in their Teacher Notebooks. There is no requirement for people to share their reflections. </a:t>
            </a:r>
          </a:p>
          <a:p>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14</a:t>
            </a:fld>
            <a:endParaRPr lang="en-GB"/>
          </a:p>
        </p:txBody>
      </p:sp>
    </p:spTree>
    <p:extLst>
      <p:ext uri="{BB962C8B-B14F-4D97-AF65-F5344CB8AC3E}">
        <p14:creationId xmlns:p14="http://schemas.microsoft.com/office/powerpoint/2010/main" val="743191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what they consider to be important in a good TGM. This can be a full discussion or it can be done in </a:t>
            </a:r>
            <a:r>
              <a:rPr lang="en-GB" b="1" i="1" dirty="0"/>
              <a:t>groups/pairs</a:t>
            </a:r>
            <a:r>
              <a:rPr lang="en-GB" dirty="0"/>
              <a:t>. </a:t>
            </a:r>
          </a:p>
          <a:p>
            <a:endParaRPr lang="en-GB" dirty="0"/>
          </a:p>
          <a:p>
            <a:r>
              <a:rPr lang="en-GB" dirty="0"/>
              <a:t>This allows you, as Facilitator, to understand the different perspectives in the room before going into the next discussion.</a:t>
            </a:r>
          </a:p>
        </p:txBody>
      </p:sp>
      <p:sp>
        <p:nvSpPr>
          <p:cNvPr id="4" name="Slide Number Placeholder 3"/>
          <p:cNvSpPr>
            <a:spLocks noGrp="1"/>
          </p:cNvSpPr>
          <p:nvPr>
            <p:ph type="sldNum" sz="quarter" idx="5"/>
          </p:nvPr>
        </p:nvSpPr>
        <p:spPr/>
        <p:txBody>
          <a:bodyPr/>
          <a:lstStyle/>
          <a:p>
            <a:fld id="{40F977CA-9BB0-4B28-9A22-1D0C8605342D}" type="slidenum">
              <a:rPr lang="en-GB" smtClean="0"/>
              <a:t>15</a:t>
            </a:fld>
            <a:endParaRPr lang="en-GB"/>
          </a:p>
        </p:txBody>
      </p:sp>
    </p:spTree>
    <p:extLst>
      <p:ext uri="{BB962C8B-B14F-4D97-AF65-F5344CB8AC3E}">
        <p14:creationId xmlns:p14="http://schemas.microsoft.com/office/powerpoint/2010/main" val="26226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offers some suggestions of what makes a good TGM, based on findings from the ZEST co-design phase, and can be found in the </a:t>
            </a:r>
            <a:r>
              <a:rPr lang="en-GB" i="1" dirty="0"/>
              <a:t>Getting Started</a:t>
            </a:r>
            <a:r>
              <a:rPr lang="en-GB" i="0" dirty="0"/>
              <a:t> course</a:t>
            </a:r>
            <a:r>
              <a:rPr lang="en-GB" dirty="0"/>
              <a:t>. See if the answers your participants match this list and if there are any differences. </a:t>
            </a:r>
          </a:p>
        </p:txBody>
      </p:sp>
      <p:sp>
        <p:nvSpPr>
          <p:cNvPr id="4" name="Slide Number Placeholder 3"/>
          <p:cNvSpPr>
            <a:spLocks noGrp="1"/>
          </p:cNvSpPr>
          <p:nvPr>
            <p:ph type="sldNum" sz="quarter" idx="5"/>
          </p:nvPr>
        </p:nvSpPr>
        <p:spPr/>
        <p:txBody>
          <a:bodyPr/>
          <a:lstStyle/>
          <a:p>
            <a:fld id="{40F977CA-9BB0-4B28-9A22-1D0C8605342D}" type="slidenum">
              <a:rPr lang="en-GB" smtClean="0"/>
              <a:t>16</a:t>
            </a:fld>
            <a:endParaRPr lang="en-GB"/>
          </a:p>
        </p:txBody>
      </p:sp>
    </p:spTree>
    <p:extLst>
      <p:ext uri="{BB962C8B-B14F-4D97-AF65-F5344CB8AC3E}">
        <p14:creationId xmlns:p14="http://schemas.microsoft.com/office/powerpoint/2010/main" val="411326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resources that teachers will be using were developed during the ZEST project. Use this slide to explain how you will make the programme materials available to participants:</a:t>
            </a:r>
          </a:p>
          <a:p>
            <a:endParaRPr lang="en-GB" dirty="0"/>
          </a:p>
          <a:p>
            <a:r>
              <a:rPr lang="en-GB" dirty="0"/>
              <a:t>1. If you intend to introduce a digital element to the programme e.g. via the use of Raspberry </a:t>
            </a:r>
            <a:r>
              <a:rPr lang="en-GB" dirty="0" err="1"/>
              <a:t>Pis</a:t>
            </a:r>
            <a:r>
              <a:rPr lang="en-GB" dirty="0"/>
              <a:t>, then take the time at this point to demonstrate the technology and encourage participants to access the materials. This can be followed up by a more detailed workshop as appropriate. </a:t>
            </a:r>
          </a:p>
          <a:p>
            <a:endParaRPr lang="en-GB" dirty="0"/>
          </a:p>
          <a:p>
            <a:r>
              <a:rPr lang="en-GB" dirty="0"/>
              <a:t>2. If you intend to encourage participants to access the materials online, use this time to give participants the website address and show them how to navigate the website and enrol in the course. </a:t>
            </a:r>
          </a:p>
          <a:p>
            <a:endParaRPr lang="en-GB" dirty="0"/>
          </a:p>
          <a:p>
            <a:r>
              <a:rPr lang="en-GB" dirty="0"/>
              <a:t>3. If you intend to provide paper materials to schools, use this time to explain to participants what materials they will receive and when. </a:t>
            </a:r>
          </a:p>
          <a:p>
            <a:endParaRPr lang="en-GB" dirty="0"/>
          </a:p>
          <a:p>
            <a:r>
              <a:rPr lang="en-GB" dirty="0"/>
              <a:t>Give participants time to look at the resources in pairs. Encourage people to ask questions.</a:t>
            </a:r>
          </a:p>
        </p:txBody>
      </p:sp>
      <p:sp>
        <p:nvSpPr>
          <p:cNvPr id="4" name="Slide Number Placeholder 3"/>
          <p:cNvSpPr>
            <a:spLocks noGrp="1"/>
          </p:cNvSpPr>
          <p:nvPr>
            <p:ph type="sldNum" sz="quarter" idx="5"/>
          </p:nvPr>
        </p:nvSpPr>
        <p:spPr/>
        <p:txBody>
          <a:bodyPr/>
          <a:lstStyle/>
          <a:p>
            <a:fld id="{40F977CA-9BB0-4B28-9A22-1D0C8605342D}" type="slidenum">
              <a:rPr lang="en-GB" smtClean="0"/>
              <a:t>17</a:t>
            </a:fld>
            <a:endParaRPr lang="en-GB"/>
          </a:p>
        </p:txBody>
      </p:sp>
    </p:spTree>
    <p:extLst>
      <p:ext uri="{BB962C8B-B14F-4D97-AF65-F5344CB8AC3E}">
        <p14:creationId xmlns:p14="http://schemas.microsoft.com/office/powerpoint/2010/main" val="3617249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 here is a reminder of the updated Cycle. </a:t>
            </a:r>
          </a:p>
        </p:txBody>
      </p:sp>
      <p:sp>
        <p:nvSpPr>
          <p:cNvPr id="4" name="Slide Number Placeholder 3"/>
          <p:cNvSpPr>
            <a:spLocks noGrp="1"/>
          </p:cNvSpPr>
          <p:nvPr>
            <p:ph type="sldNum" sz="quarter" idx="5"/>
          </p:nvPr>
        </p:nvSpPr>
        <p:spPr/>
        <p:txBody>
          <a:bodyPr/>
          <a:lstStyle/>
          <a:p>
            <a:fld id="{40F977CA-9BB0-4B28-9A22-1D0C8605342D}" type="slidenum">
              <a:rPr lang="en-GB" smtClean="0"/>
              <a:t>18</a:t>
            </a:fld>
            <a:endParaRPr lang="en-GB"/>
          </a:p>
        </p:txBody>
      </p:sp>
    </p:spTree>
    <p:extLst>
      <p:ext uri="{BB962C8B-B14F-4D97-AF65-F5344CB8AC3E}">
        <p14:creationId xmlns:p14="http://schemas.microsoft.com/office/powerpoint/2010/main" val="19881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captures the key differences between each step in the lesson study cycle and enhanced SBCPD.</a:t>
            </a:r>
          </a:p>
          <a:p>
            <a:endParaRPr lang="en-GB" dirty="0"/>
          </a:p>
          <a:p>
            <a:r>
              <a:rPr lang="en-GB" dirty="0"/>
              <a:t>At this point you should highlight that Enhanced SBCPD is more effective when the SIC and the facilitator plan the Teacher Group Meetings (TGMs) carefully. The meetings should use the approaches that teachers are being expected to use, so the teachers understand what pair work, group work etc feel like. </a:t>
            </a:r>
          </a:p>
        </p:txBody>
      </p:sp>
      <p:sp>
        <p:nvSpPr>
          <p:cNvPr id="4" name="Slide Number Placeholder 3"/>
          <p:cNvSpPr>
            <a:spLocks noGrp="1"/>
          </p:cNvSpPr>
          <p:nvPr>
            <p:ph type="sldNum" sz="quarter" idx="5"/>
          </p:nvPr>
        </p:nvSpPr>
        <p:spPr/>
        <p:txBody>
          <a:bodyPr/>
          <a:lstStyle/>
          <a:p>
            <a:fld id="{40F977CA-9BB0-4B28-9A22-1D0C8605342D}" type="slidenum">
              <a:rPr lang="en-GB" smtClean="0"/>
              <a:t>19</a:t>
            </a:fld>
            <a:endParaRPr lang="en-GB"/>
          </a:p>
        </p:txBody>
      </p:sp>
    </p:spTree>
    <p:extLst>
      <p:ext uri="{BB962C8B-B14F-4D97-AF65-F5344CB8AC3E}">
        <p14:creationId xmlns:p14="http://schemas.microsoft.com/office/powerpoint/2010/main" val="163886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your own country’s policies/practices, please consider asking all participants to complete a consent form so they understand how any personal details, videos and/or photos collected during the workshop will be used/stored. This also gives people the opportunity to say no to their personal details being used.</a:t>
            </a:r>
            <a:endParaRPr lang="en-GB" b="1" dirty="0"/>
          </a:p>
          <a:p>
            <a:endParaRPr lang="en-GB" dirty="0"/>
          </a:p>
          <a:p>
            <a:r>
              <a:rPr lang="en-GB" dirty="0"/>
              <a:t>Introduce yourselves if appropriate.</a:t>
            </a:r>
          </a:p>
          <a:p>
            <a:endParaRPr lang="en-GB" dirty="0"/>
          </a:p>
          <a:p>
            <a:r>
              <a:rPr lang="en-GB" dirty="0"/>
              <a:t>Explain the purpose of the meeting/training: e.g. to introduce you to this enhanced SPRINT school-based continuing professional development (SBCPD) programme which is designed to support </a:t>
            </a:r>
            <a:r>
              <a:rPr lang="en-GB" sz="1200" kern="1200" dirty="0">
                <a:solidFill>
                  <a:schemeClr val="tx1"/>
                </a:solidFill>
                <a:effectLst/>
                <a:latin typeface="+mn-lt"/>
                <a:ea typeface="+mn-ea"/>
                <a:cs typeface="+mn-cs"/>
              </a:rPr>
              <a:t>active teaching and learning in line with the Zambian Revised School Curriculum. This programme has been developed by the Ministry of General Education, and 600 teachers and Officials from Chisamba, </a:t>
            </a:r>
            <a:r>
              <a:rPr lang="en-GB" sz="1200" kern="1200" dirty="0" err="1">
                <a:solidFill>
                  <a:schemeClr val="tx1"/>
                </a:solidFill>
                <a:effectLst/>
                <a:latin typeface="+mn-lt"/>
                <a:ea typeface="+mn-ea"/>
                <a:cs typeface="+mn-cs"/>
              </a:rPr>
              <a:t>Kabwe</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Mumbwa</a:t>
            </a:r>
            <a:r>
              <a:rPr lang="en-GB" sz="1200" kern="1200" dirty="0">
                <a:solidFill>
                  <a:schemeClr val="tx1"/>
                </a:solidFill>
                <a:effectLst/>
                <a:latin typeface="+mn-lt"/>
                <a:ea typeface="+mn-ea"/>
                <a:cs typeface="+mn-cs"/>
              </a:rPr>
              <a:t> Districts in Central Province. It has been supported by The Open University (UK) and World Vision Zambia, and funded by the Scottish Government.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workshop will introduce you to the key principles and resources of Enhanced SPRINT. During the workshop participants will be asked to read sections of the Training Resources. The Resources and Facilitator Guides should be read in full after the workshop before training is offered to school teachers. </a:t>
            </a:r>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2</a:t>
            </a:fld>
            <a:endParaRPr lang="en-GB"/>
          </a:p>
        </p:txBody>
      </p:sp>
    </p:spTree>
    <p:extLst>
      <p:ext uri="{BB962C8B-B14F-4D97-AF65-F5344CB8AC3E}">
        <p14:creationId xmlns:p14="http://schemas.microsoft.com/office/powerpoint/2010/main" val="84972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giving participants some homework to do – by asking them to read the course 1 training resources, this will give them an insight into how the course materials are structured and allow further exploration tomorrow as to how they can be used in schools. </a:t>
            </a:r>
          </a:p>
          <a:p>
            <a:endParaRPr lang="en-GB" dirty="0"/>
          </a:p>
          <a:p>
            <a:r>
              <a:rPr lang="en-GB" dirty="0"/>
              <a:t>Tomorrow’s session will start with a quiz to check learning progress and understanding of the reading. </a:t>
            </a:r>
          </a:p>
          <a:p>
            <a:endParaRPr lang="en-GB" dirty="0"/>
          </a:p>
          <a:p>
            <a:r>
              <a:rPr lang="en-GB" dirty="0"/>
              <a:t>(You may wish to give a small prize to the winner to recognise achievement and encourage motivation!)</a:t>
            </a:r>
          </a:p>
        </p:txBody>
      </p:sp>
      <p:sp>
        <p:nvSpPr>
          <p:cNvPr id="4" name="Slide Number Placeholder 3"/>
          <p:cNvSpPr>
            <a:spLocks noGrp="1"/>
          </p:cNvSpPr>
          <p:nvPr>
            <p:ph type="sldNum" sz="quarter" idx="5"/>
          </p:nvPr>
        </p:nvSpPr>
        <p:spPr/>
        <p:txBody>
          <a:bodyPr/>
          <a:lstStyle/>
          <a:p>
            <a:fld id="{40F977CA-9BB0-4B28-9A22-1D0C8605342D}" type="slidenum">
              <a:rPr lang="en-GB" smtClean="0"/>
              <a:t>20</a:t>
            </a:fld>
            <a:endParaRPr lang="en-GB"/>
          </a:p>
        </p:txBody>
      </p:sp>
    </p:spTree>
    <p:extLst>
      <p:ext uri="{BB962C8B-B14F-4D97-AF65-F5344CB8AC3E}">
        <p14:creationId xmlns:p14="http://schemas.microsoft.com/office/powerpoint/2010/main" val="287545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 back for Day 2.</a:t>
            </a:r>
          </a:p>
          <a:p>
            <a:endParaRPr lang="en-GB" dirty="0"/>
          </a:p>
          <a:p>
            <a:r>
              <a:rPr lang="en-GB" dirty="0"/>
              <a:t>Ask the group how they are feeling after yesterday and what they are hoping to gain from today’s session.</a:t>
            </a:r>
          </a:p>
          <a:p>
            <a:endParaRPr lang="en-GB" dirty="0"/>
          </a:p>
          <a:p>
            <a:r>
              <a:rPr lang="en-GB" dirty="0"/>
              <a:t>Check that everyone managed to do their homework the previous evening.</a:t>
            </a:r>
          </a:p>
        </p:txBody>
      </p:sp>
      <p:sp>
        <p:nvSpPr>
          <p:cNvPr id="4" name="Slide Number Placeholder 3"/>
          <p:cNvSpPr>
            <a:spLocks noGrp="1"/>
          </p:cNvSpPr>
          <p:nvPr>
            <p:ph type="sldNum" sz="quarter" idx="10"/>
          </p:nvPr>
        </p:nvSpPr>
        <p:spPr/>
        <p:txBody>
          <a:bodyPr/>
          <a:lstStyle/>
          <a:p>
            <a:fld id="{40F977CA-9BB0-4B28-9A22-1D0C8605342D}" type="slidenum">
              <a:rPr lang="en-GB" smtClean="0"/>
              <a:t>21</a:t>
            </a:fld>
            <a:endParaRPr lang="en-GB"/>
          </a:p>
        </p:txBody>
      </p:sp>
    </p:spTree>
    <p:extLst>
      <p:ext uri="{BB962C8B-B14F-4D97-AF65-F5344CB8AC3E}">
        <p14:creationId xmlns:p14="http://schemas.microsoft.com/office/powerpoint/2010/main" val="142873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False – there are 9</a:t>
            </a:r>
          </a:p>
          <a:p>
            <a:pPr marL="228600" indent="-228600">
              <a:buAutoNum type="arabicPeriod"/>
            </a:pPr>
            <a:r>
              <a:rPr lang="en-GB" dirty="0"/>
              <a:t>False – the teacher is always in charge</a:t>
            </a:r>
          </a:p>
          <a:p>
            <a:pPr marL="228600" indent="-228600">
              <a:buAutoNum type="arabicPeriod"/>
            </a:pPr>
            <a:r>
              <a:rPr lang="en-GB" dirty="0"/>
              <a:t>True – this is very important. The facilitator should not be giving a lecture</a:t>
            </a:r>
          </a:p>
          <a:p>
            <a:pPr marL="228600" indent="-228600">
              <a:buAutoNum type="arabicPeriod"/>
            </a:pPr>
            <a:r>
              <a:rPr lang="en-GB" dirty="0"/>
              <a:t>True – all teachers are actively involved in enhanced SBCPD not just those doing a demo lesson.</a:t>
            </a:r>
          </a:p>
          <a:p>
            <a:pPr marL="228600" indent="-228600">
              <a:buAutoNum type="arabicPeriod"/>
            </a:pPr>
            <a:r>
              <a:rPr lang="en-GB" dirty="0"/>
              <a:t>True - the videos are not meant to show ‘perfect teaching’ but to provide something for teachers to discuss </a:t>
            </a:r>
          </a:p>
          <a:p>
            <a:pPr marL="228600" indent="-228600">
              <a:buAutoNum type="arabicPeriod"/>
            </a:pPr>
            <a:r>
              <a:rPr lang="en-GB" dirty="0"/>
              <a:t>True – there are no rules about what to write as long as it is helpful to the teacher. </a:t>
            </a:r>
          </a:p>
        </p:txBody>
      </p:sp>
      <p:sp>
        <p:nvSpPr>
          <p:cNvPr id="4" name="Slide Number Placeholder 3"/>
          <p:cNvSpPr>
            <a:spLocks noGrp="1"/>
          </p:cNvSpPr>
          <p:nvPr>
            <p:ph type="sldNum" sz="quarter" idx="5"/>
          </p:nvPr>
        </p:nvSpPr>
        <p:spPr/>
        <p:txBody>
          <a:bodyPr/>
          <a:lstStyle/>
          <a:p>
            <a:fld id="{40F977CA-9BB0-4B28-9A22-1D0C8605342D}" type="slidenum">
              <a:rPr lang="en-GB" smtClean="0"/>
              <a:t>22</a:t>
            </a:fld>
            <a:endParaRPr lang="en-GB"/>
          </a:p>
        </p:txBody>
      </p:sp>
    </p:spTree>
    <p:extLst>
      <p:ext uri="{BB962C8B-B14F-4D97-AF65-F5344CB8AC3E}">
        <p14:creationId xmlns:p14="http://schemas.microsoft.com/office/powerpoint/2010/main" val="313972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suggested agenda for day 2 – this can be adapted to your own circumstances. </a:t>
            </a:r>
          </a:p>
        </p:txBody>
      </p:sp>
      <p:sp>
        <p:nvSpPr>
          <p:cNvPr id="4" name="Slide Number Placeholder 3"/>
          <p:cNvSpPr>
            <a:spLocks noGrp="1"/>
          </p:cNvSpPr>
          <p:nvPr>
            <p:ph type="sldNum" sz="quarter" idx="5"/>
          </p:nvPr>
        </p:nvSpPr>
        <p:spPr/>
        <p:txBody>
          <a:bodyPr/>
          <a:lstStyle/>
          <a:p>
            <a:fld id="{40F977CA-9BB0-4B28-9A22-1D0C8605342D}" type="slidenum">
              <a:rPr lang="en-GB" smtClean="0"/>
              <a:t>23</a:t>
            </a:fld>
            <a:endParaRPr lang="en-GB"/>
          </a:p>
        </p:txBody>
      </p:sp>
    </p:spTree>
    <p:extLst>
      <p:ext uri="{BB962C8B-B14F-4D97-AF65-F5344CB8AC3E}">
        <p14:creationId xmlns:p14="http://schemas.microsoft.com/office/powerpoint/2010/main" val="223023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provides a quick summary of yesterday’s learnings. Invite participants to share any thoughts/comments/reflections they have. </a:t>
            </a:r>
          </a:p>
          <a:p>
            <a:endParaRPr lang="en-GB" b="1" dirty="0"/>
          </a:p>
          <a:p>
            <a:r>
              <a:rPr lang="en-GB" b="0" dirty="0"/>
              <a:t>Identify any areas that would benefit from a more detailed recap. </a:t>
            </a:r>
          </a:p>
          <a:p>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24</a:t>
            </a:fld>
            <a:endParaRPr lang="en-GB"/>
          </a:p>
        </p:txBody>
      </p:sp>
    </p:spTree>
    <p:extLst>
      <p:ext uri="{BB962C8B-B14F-4D97-AF65-F5344CB8AC3E}">
        <p14:creationId xmlns:p14="http://schemas.microsoft.com/office/powerpoint/2010/main" val="717281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reminder of the key differences between the original SBCPD based on lesson study, and this enhanced SBCPD programme. </a:t>
            </a:r>
          </a:p>
        </p:txBody>
      </p:sp>
      <p:sp>
        <p:nvSpPr>
          <p:cNvPr id="4" name="Slide Number Placeholder 3"/>
          <p:cNvSpPr>
            <a:spLocks noGrp="1"/>
          </p:cNvSpPr>
          <p:nvPr>
            <p:ph type="sldNum" sz="quarter" idx="10"/>
          </p:nvPr>
        </p:nvSpPr>
        <p:spPr/>
        <p:txBody>
          <a:bodyPr/>
          <a:lstStyle/>
          <a:p>
            <a:fld id="{40F977CA-9BB0-4B28-9A22-1D0C8605342D}" type="slidenum">
              <a:rPr lang="en-GB" smtClean="0"/>
              <a:t>25</a:t>
            </a:fld>
            <a:endParaRPr lang="en-GB"/>
          </a:p>
        </p:txBody>
      </p:sp>
    </p:spTree>
    <p:extLst>
      <p:ext uri="{BB962C8B-B14F-4D97-AF65-F5344CB8AC3E}">
        <p14:creationId xmlns:p14="http://schemas.microsoft.com/office/powerpoint/2010/main" val="348038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reminder of the 2 year programme. To recap:</a:t>
            </a:r>
          </a:p>
          <a:p>
            <a:endParaRPr lang="en-GB" dirty="0"/>
          </a:p>
          <a:p>
            <a:r>
              <a:rPr lang="en-GB" dirty="0"/>
              <a:t>This programme is split into 6 courses. Each course is designed to take one school term and so the whole programme will take six terms (two school years). This will provide the focus for your Teacher Group Meetings (TGMs).</a:t>
            </a:r>
          </a:p>
          <a:p>
            <a:endParaRPr lang="en-GB" dirty="0"/>
          </a:p>
          <a:p>
            <a:r>
              <a:rPr lang="en-GB" sz="1200" kern="1200" dirty="0">
                <a:solidFill>
                  <a:schemeClr val="tx1"/>
                </a:solidFill>
                <a:effectLst/>
                <a:latin typeface="+mn-lt"/>
                <a:ea typeface="+mn-ea"/>
                <a:cs typeface="+mn-cs"/>
              </a:rPr>
              <a:t>It is suggested that you study courses 1-3 in year 1 and courses 4-6 in year 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first year of the programme you will be introduced to 9 teaching approaches and be given opportunities to practise them as both individual and combined approaches. In the second year of the programme you will learn more about combining teaching approaches and enhancing lessons with classroom activities provided in the TESSA resources, embedding literacy across the curriculum, and focusing on your personal reflections. </a:t>
            </a:r>
          </a:p>
          <a:p>
            <a:endParaRPr lang="en-GB" dirty="0"/>
          </a:p>
          <a:p>
            <a:r>
              <a:rPr lang="en-GB" dirty="0"/>
              <a:t>Additional materials are provided at the end of course 6 to allow you to continue with the enhanced SBCPD model. </a:t>
            </a:r>
          </a:p>
          <a:p>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26</a:t>
            </a:fld>
            <a:endParaRPr lang="en-GB"/>
          </a:p>
        </p:txBody>
      </p:sp>
    </p:spTree>
    <p:extLst>
      <p:ext uri="{BB962C8B-B14F-4D97-AF65-F5344CB8AC3E}">
        <p14:creationId xmlns:p14="http://schemas.microsoft.com/office/powerpoint/2010/main" val="213384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the 6 courses includes a quiz at the end. This quiz is taken from the end of Course 1: Classroom management for learner-centred teaching. (Note: if participants complete the quiz online, they can receive a statement of participation/certificate).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Invite participants to complete this quiz, either individually or in </a:t>
            </a:r>
            <a:r>
              <a:rPr lang="en-GB" b="1" dirty="0"/>
              <a:t>pairs/groups</a:t>
            </a:r>
            <a:r>
              <a:rPr lang="en-GB" dirty="0"/>
              <a:t>. This provides an opportunity for </a:t>
            </a:r>
            <a:r>
              <a:rPr lang="en-GB" b="1" dirty="0"/>
              <a:t>assessment for learning</a:t>
            </a:r>
            <a:r>
              <a:rPr lang="en-GB" dirty="0"/>
              <a:t>, to check everyone’s progress and understanding so far. You could use </a:t>
            </a:r>
            <a:r>
              <a:rPr lang="en-GB" b="1" dirty="0"/>
              <a:t>‘think-pair-share’</a:t>
            </a:r>
            <a:r>
              <a:rPr lang="en-GB" dirty="0"/>
              <a:t> again (see day 1 learner-centred quiz), or ask participants to discuss the questions in a pair or a group. </a:t>
            </a:r>
          </a:p>
          <a:p>
            <a:endParaRPr lang="en-GB" dirty="0"/>
          </a:p>
          <a:p>
            <a:r>
              <a:rPr lang="en-GB" dirty="0"/>
              <a:t>There are various ways in which you can instruct participants to use this quiz – e.g. they can work from this presentation slide, they can access the materials via the Raspberry Pi on their personal devices, they can access the quiz on the website (provided they have enrolled themselves in the course) or they can access printed copies. Please choose the most appropriate method for your circumstance.</a:t>
            </a:r>
          </a:p>
        </p:txBody>
      </p:sp>
      <p:sp>
        <p:nvSpPr>
          <p:cNvPr id="4" name="Slide Number Placeholder 3"/>
          <p:cNvSpPr>
            <a:spLocks noGrp="1"/>
          </p:cNvSpPr>
          <p:nvPr>
            <p:ph type="sldNum" sz="quarter" idx="5"/>
          </p:nvPr>
        </p:nvSpPr>
        <p:spPr/>
        <p:txBody>
          <a:bodyPr/>
          <a:lstStyle/>
          <a:p>
            <a:fld id="{40F977CA-9BB0-4B28-9A22-1D0C8605342D}" type="slidenum">
              <a:rPr lang="en-GB" smtClean="0"/>
              <a:t>27</a:t>
            </a:fld>
            <a:endParaRPr lang="en-GB"/>
          </a:p>
        </p:txBody>
      </p:sp>
    </p:spTree>
    <p:extLst>
      <p:ext uri="{BB962C8B-B14F-4D97-AF65-F5344CB8AC3E}">
        <p14:creationId xmlns:p14="http://schemas.microsoft.com/office/powerpoint/2010/main" val="3329114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key roles and responsibilities associated with the enhanced SBCPD programme within a Province. Successful implementation </a:t>
            </a:r>
            <a:r>
              <a:rPr lang="en-US" sz="1200" kern="1200" dirty="0">
                <a:solidFill>
                  <a:schemeClr val="tx1"/>
                </a:solidFill>
                <a:effectLst/>
                <a:latin typeface="+mn-lt"/>
                <a:ea typeface="+mn-ea"/>
                <a:cs typeface="+mn-cs"/>
              </a:rPr>
              <a:t>depends on the actions of District Officials (DRCC, Asst DRCC, DESO and ESOs), ZICs, ZHT, SICs and school HTs to support teachers in their classrooms and in TGMs. The relationship between these roles is illustrated in this diagram.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see the Implementation Guide for example case studies which can be used to demonstrate these roles in more detail, if appropriate).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28</a:t>
            </a:fld>
            <a:endParaRPr lang="en-GB"/>
          </a:p>
        </p:txBody>
      </p:sp>
    </p:spTree>
    <p:extLst>
      <p:ext uri="{BB962C8B-B14F-4D97-AF65-F5344CB8AC3E}">
        <p14:creationId xmlns:p14="http://schemas.microsoft.com/office/powerpoint/2010/main" val="2267635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digital materials are to be made available via a device like a raspberry pi, ask participants to navigate to and watch the first 2 videos in Course 1: Classroom management for learner-centred teaching.</a:t>
            </a:r>
          </a:p>
          <a:p>
            <a:endParaRPr lang="en-GB" dirty="0"/>
          </a:p>
          <a:p>
            <a:r>
              <a:rPr lang="en-GB" dirty="0"/>
              <a:t>Alternatively you can either ask participants to view them on the website, or you as Facilitator can navigate to the website and display the videos via projector. </a:t>
            </a:r>
          </a:p>
          <a:p>
            <a:endParaRPr lang="en-GB" dirty="0"/>
          </a:p>
          <a:p>
            <a:r>
              <a:rPr lang="en-GB" dirty="0"/>
              <a:t>If digital materials are not available, you can either watch the videos beforehand and take some key notes for sharing with participants, or you can remove this slide. </a:t>
            </a:r>
          </a:p>
        </p:txBody>
      </p:sp>
      <p:sp>
        <p:nvSpPr>
          <p:cNvPr id="4" name="Slide Number Placeholder 3"/>
          <p:cNvSpPr>
            <a:spLocks noGrp="1"/>
          </p:cNvSpPr>
          <p:nvPr>
            <p:ph type="sldNum" sz="quarter" idx="5"/>
          </p:nvPr>
        </p:nvSpPr>
        <p:spPr/>
        <p:txBody>
          <a:bodyPr/>
          <a:lstStyle/>
          <a:p>
            <a:fld id="{40F977CA-9BB0-4B28-9A22-1D0C8605342D}" type="slidenum">
              <a:rPr lang="en-GB" smtClean="0"/>
              <a:t>29</a:t>
            </a:fld>
            <a:endParaRPr lang="en-GB"/>
          </a:p>
        </p:txBody>
      </p:sp>
    </p:spTree>
    <p:extLst>
      <p:ext uri="{BB962C8B-B14F-4D97-AF65-F5344CB8AC3E}">
        <p14:creationId xmlns:p14="http://schemas.microsoft.com/office/powerpoint/2010/main" val="276290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suggested programme – this can be tailored to your own circumstances. 2 days is thought to be enough time to explain the concept of enhanced SBCPD and associated training resources.</a:t>
            </a:r>
          </a:p>
          <a:p>
            <a:endParaRPr lang="en-GB" dirty="0"/>
          </a:p>
          <a:p>
            <a:r>
              <a:rPr lang="en-GB" dirty="0"/>
              <a:t>If digital materials/tools are to be used, for example Raspberry </a:t>
            </a:r>
            <a:r>
              <a:rPr lang="en-GB" dirty="0" err="1"/>
              <a:t>Pis</a:t>
            </a:r>
            <a:r>
              <a:rPr lang="en-GB" dirty="0"/>
              <a:t>, it is recommended that an additional 1-2 day workshop is held for School Champions to learn about the technical side of </a:t>
            </a:r>
            <a:r>
              <a:rPr lang="en-GB" dirty="0" err="1"/>
              <a:t>Pis</a:t>
            </a:r>
            <a:r>
              <a:rPr lang="en-GB" dirty="0"/>
              <a:t> in more detail. Champions will be expected to set up user accounts and maintain the </a:t>
            </a:r>
            <a:r>
              <a:rPr lang="en-GB" dirty="0" err="1"/>
              <a:t>Pis</a:t>
            </a:r>
            <a:r>
              <a:rPr lang="en-GB" dirty="0"/>
              <a:t>, train teachers, and support teachers with technical troubleshooting. </a:t>
            </a:r>
          </a:p>
        </p:txBody>
      </p:sp>
      <p:sp>
        <p:nvSpPr>
          <p:cNvPr id="4" name="Slide Number Placeholder 3"/>
          <p:cNvSpPr>
            <a:spLocks noGrp="1"/>
          </p:cNvSpPr>
          <p:nvPr>
            <p:ph type="sldNum" sz="quarter" idx="5"/>
          </p:nvPr>
        </p:nvSpPr>
        <p:spPr/>
        <p:txBody>
          <a:bodyPr/>
          <a:lstStyle/>
          <a:p>
            <a:fld id="{40F977CA-9BB0-4B28-9A22-1D0C8605342D}" type="slidenum">
              <a:rPr lang="en-GB" smtClean="0"/>
              <a:t>3</a:t>
            </a:fld>
            <a:endParaRPr lang="en-GB"/>
          </a:p>
        </p:txBody>
      </p:sp>
    </p:spTree>
    <p:extLst>
      <p:ext uri="{BB962C8B-B14F-4D97-AF65-F5344CB8AC3E}">
        <p14:creationId xmlns:p14="http://schemas.microsoft.com/office/powerpoint/2010/main" val="70293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invites participants to explore the training resources in more detail. Whether they are using digital or paper resources, ask participants to either work individually or in </a:t>
            </a:r>
            <a:r>
              <a:rPr lang="en-GB" b="1" dirty="0"/>
              <a:t>pairs</a:t>
            </a:r>
            <a:r>
              <a:rPr lang="en-GB" dirty="0"/>
              <a:t> to answer these questions. </a:t>
            </a:r>
          </a:p>
          <a:p>
            <a:endParaRPr lang="en-GB" dirty="0"/>
          </a:p>
          <a:p>
            <a:r>
              <a:rPr lang="en-GB" dirty="0"/>
              <a:t>It is important the participants become fully familiar with the training resources – this applies to all levels of participant (teachers, school leaders, officials etc) as each has a role to play in supporting SCBDP and the resources are a key tool to allow them to do this. </a:t>
            </a:r>
          </a:p>
        </p:txBody>
      </p:sp>
      <p:sp>
        <p:nvSpPr>
          <p:cNvPr id="4" name="Slide Number Placeholder 3"/>
          <p:cNvSpPr>
            <a:spLocks noGrp="1"/>
          </p:cNvSpPr>
          <p:nvPr>
            <p:ph type="sldNum" sz="quarter" idx="5"/>
          </p:nvPr>
        </p:nvSpPr>
        <p:spPr/>
        <p:txBody>
          <a:bodyPr/>
          <a:lstStyle/>
          <a:p>
            <a:fld id="{40F977CA-9BB0-4B28-9A22-1D0C8605342D}" type="slidenum">
              <a:rPr lang="en-GB" smtClean="0"/>
              <a:t>30</a:t>
            </a:fld>
            <a:endParaRPr lang="en-GB"/>
          </a:p>
        </p:txBody>
      </p:sp>
    </p:spTree>
    <p:extLst>
      <p:ext uri="{BB962C8B-B14F-4D97-AF65-F5344CB8AC3E}">
        <p14:creationId xmlns:p14="http://schemas.microsoft.com/office/powerpoint/2010/main" val="237205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now time for participants to consider how they are going to roll this training out further:</a:t>
            </a:r>
          </a:p>
          <a:p>
            <a:pPr marL="171450" indent="-171450">
              <a:buFontTx/>
              <a:buChar char="-"/>
            </a:pPr>
            <a:r>
              <a:rPr lang="en-GB" dirty="0"/>
              <a:t>For Officials, they have to consider how to roll it out to their schools</a:t>
            </a:r>
          </a:p>
          <a:p>
            <a:pPr marL="171450" indent="-171450">
              <a:buFontTx/>
              <a:buChar char="-"/>
            </a:pPr>
            <a:r>
              <a:rPr lang="en-GB" dirty="0"/>
              <a:t>For School leaders, they have to consider how to roll it out to their teachers </a:t>
            </a:r>
          </a:p>
          <a:p>
            <a:pPr marL="171450" indent="-171450">
              <a:buFontTx/>
              <a:buChar char="-"/>
            </a:pPr>
            <a:endParaRPr lang="en-GB" dirty="0"/>
          </a:p>
          <a:p>
            <a:pPr marL="0" indent="0">
              <a:buFontTx/>
              <a:buNone/>
            </a:pPr>
            <a:r>
              <a:rPr lang="en-GB" dirty="0"/>
              <a:t>Ask participants to work in their school/zonal/office groups to prepare a training plan. They should consider:</a:t>
            </a:r>
          </a:p>
          <a:p>
            <a:pPr marL="171450" indent="-171450">
              <a:buFont typeface="Arial" panose="020B0604020202020204" pitchFamily="34" charset="0"/>
              <a:buChar char="•"/>
            </a:pPr>
            <a:r>
              <a:rPr lang="en-GB" dirty="0"/>
              <a:t>The purpose of the training</a:t>
            </a:r>
          </a:p>
          <a:p>
            <a:pPr marL="171450" indent="-171450">
              <a:buFont typeface="Arial" panose="020B0604020202020204" pitchFamily="34" charset="0"/>
              <a:buChar char="•"/>
            </a:pPr>
            <a:r>
              <a:rPr lang="en-GB" dirty="0"/>
              <a:t>Key points that are important to ensure are captured in the agenda</a:t>
            </a:r>
          </a:p>
          <a:p>
            <a:pPr marL="171450" indent="-171450">
              <a:buFont typeface="Arial" panose="020B0604020202020204" pitchFamily="34" charset="0"/>
              <a:buChar char="•"/>
            </a:pPr>
            <a:r>
              <a:rPr lang="en-GB" dirty="0"/>
              <a:t>What the draft agenda could be</a:t>
            </a:r>
          </a:p>
          <a:p>
            <a:pPr marL="171450" indent="-171450">
              <a:buFont typeface="Arial" panose="020B0604020202020204" pitchFamily="34" charset="0"/>
              <a:buChar char="•"/>
            </a:pPr>
            <a:r>
              <a:rPr lang="en-GB" dirty="0"/>
              <a:t>Who participants could be</a:t>
            </a:r>
          </a:p>
          <a:p>
            <a:pPr marL="171450" indent="-171450">
              <a:buFont typeface="Arial" panose="020B0604020202020204" pitchFamily="34" charset="0"/>
              <a:buChar char="•"/>
            </a:pPr>
            <a:r>
              <a:rPr lang="en-GB" dirty="0"/>
              <a:t>Initial dates and logistics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again could be an important time to invite contributions from officials/schools who have already implemented the programme, as they may have useful insights to share. </a:t>
            </a:r>
          </a:p>
        </p:txBody>
      </p:sp>
      <p:sp>
        <p:nvSpPr>
          <p:cNvPr id="4" name="Slide Number Placeholder 3"/>
          <p:cNvSpPr>
            <a:spLocks noGrp="1"/>
          </p:cNvSpPr>
          <p:nvPr>
            <p:ph type="sldNum" sz="quarter" idx="5"/>
          </p:nvPr>
        </p:nvSpPr>
        <p:spPr/>
        <p:txBody>
          <a:bodyPr/>
          <a:lstStyle/>
          <a:p>
            <a:fld id="{40F977CA-9BB0-4B28-9A22-1D0C8605342D}" type="slidenum">
              <a:rPr lang="en-GB" smtClean="0"/>
              <a:t>31</a:t>
            </a:fld>
            <a:endParaRPr lang="en-GB"/>
          </a:p>
        </p:txBody>
      </p:sp>
    </p:spTree>
    <p:extLst>
      <p:ext uri="{BB962C8B-B14F-4D97-AF65-F5344CB8AC3E}">
        <p14:creationId xmlns:p14="http://schemas.microsoft.com/office/powerpoint/2010/main" val="48958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provides an example of what a school training agenda may look like. This is just an example and can be tailored to your local circumstance.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job of the SIC and the TGM Facilitator is to decide which activities from the resources to do in which meetings. It will depend on how long the meetings are. Careful planning is required</a:t>
            </a:r>
          </a:p>
          <a:p>
            <a:endParaRPr lang="en-GB" dirty="0"/>
          </a:p>
          <a:p>
            <a:r>
              <a:rPr lang="en-GB" dirty="0"/>
              <a:t>Note: where Raspberry Pi or equivalent devices are to be used, separate School Champion training will be required followed by an induction for all teachers. It may be possible to do the teacher induction in the main SBCPD training, or it may need some separate/dedicated time. </a:t>
            </a:r>
          </a:p>
        </p:txBody>
      </p:sp>
      <p:sp>
        <p:nvSpPr>
          <p:cNvPr id="4" name="Slide Number Placeholder 3"/>
          <p:cNvSpPr>
            <a:spLocks noGrp="1"/>
          </p:cNvSpPr>
          <p:nvPr>
            <p:ph type="sldNum" sz="quarter" idx="5"/>
          </p:nvPr>
        </p:nvSpPr>
        <p:spPr/>
        <p:txBody>
          <a:bodyPr/>
          <a:lstStyle/>
          <a:p>
            <a:fld id="{40F977CA-9BB0-4B28-9A22-1D0C8605342D}" type="slidenum">
              <a:rPr lang="en-GB" smtClean="0"/>
              <a:t>32</a:t>
            </a:fld>
            <a:endParaRPr lang="en-GB"/>
          </a:p>
        </p:txBody>
      </p:sp>
    </p:spTree>
    <p:extLst>
      <p:ext uri="{BB962C8B-B14F-4D97-AF65-F5344CB8AC3E}">
        <p14:creationId xmlns:p14="http://schemas.microsoft.com/office/powerpoint/2010/main" val="1828924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section to agree what the key actions are. This could include:</a:t>
            </a:r>
          </a:p>
          <a:p>
            <a:pPr marL="171450" indent="-171450">
              <a:buFont typeface="Arial" panose="020B0604020202020204" pitchFamily="34" charset="0"/>
              <a:buChar char="•"/>
            </a:pPr>
            <a:r>
              <a:rPr lang="en-GB" dirty="0"/>
              <a:t>A date for when all school training needs to have completed by</a:t>
            </a:r>
          </a:p>
          <a:p>
            <a:pPr marL="171450" indent="-171450">
              <a:buFont typeface="Arial" panose="020B0604020202020204" pitchFamily="34" charset="0"/>
              <a:buChar char="•"/>
            </a:pPr>
            <a:r>
              <a:rPr lang="en-GB" dirty="0"/>
              <a:t>Preparation of a district monitoring plan</a:t>
            </a:r>
          </a:p>
          <a:p>
            <a:pPr marL="171450" indent="-171450">
              <a:buFont typeface="Arial" panose="020B0604020202020204" pitchFamily="34" charset="0"/>
              <a:buChar char="•"/>
            </a:pPr>
            <a:r>
              <a:rPr lang="en-GB" dirty="0"/>
              <a:t>Dates for review meetings, to allow districts/zones/schools to review progress, share best practices and address any challenges</a:t>
            </a:r>
          </a:p>
          <a:p>
            <a:pPr marL="171450" indent="-171450">
              <a:buFont typeface="Arial" panose="020B0604020202020204" pitchFamily="34" charset="0"/>
              <a:buChar char="•"/>
            </a:pPr>
            <a:r>
              <a:rPr lang="en-GB" dirty="0"/>
              <a:t>Agreement as to how the implementation of enhanced SBCPD will be evaluated in each school/zone/district.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33</a:t>
            </a:fld>
            <a:endParaRPr lang="en-GB"/>
          </a:p>
        </p:txBody>
      </p:sp>
    </p:spTree>
    <p:extLst>
      <p:ext uri="{BB962C8B-B14F-4D97-AF65-F5344CB8AC3E}">
        <p14:creationId xmlns:p14="http://schemas.microsoft.com/office/powerpoint/2010/main" val="288454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aims of the workshop based on this </a:t>
            </a:r>
            <a:r>
              <a:rPr lang="en-GB" dirty="0" err="1"/>
              <a:t>powerpoint</a:t>
            </a:r>
            <a:r>
              <a:rPr lang="en-GB" dirty="0"/>
              <a:t> presentation. Again, this can be tailored to your own circumstances. </a:t>
            </a:r>
          </a:p>
        </p:txBody>
      </p:sp>
      <p:sp>
        <p:nvSpPr>
          <p:cNvPr id="4" name="Slide Number Placeholder 3"/>
          <p:cNvSpPr>
            <a:spLocks noGrp="1"/>
          </p:cNvSpPr>
          <p:nvPr>
            <p:ph type="sldNum" sz="quarter" idx="5"/>
          </p:nvPr>
        </p:nvSpPr>
        <p:spPr/>
        <p:txBody>
          <a:bodyPr/>
          <a:lstStyle/>
          <a:p>
            <a:fld id="{40F977CA-9BB0-4B28-9A22-1D0C8605342D}" type="slidenum">
              <a:rPr lang="en-GB" smtClean="0"/>
              <a:t>4</a:t>
            </a:fld>
            <a:endParaRPr lang="en-GB"/>
          </a:p>
        </p:txBody>
      </p:sp>
    </p:spTree>
    <p:extLst>
      <p:ext uri="{BB962C8B-B14F-4D97-AF65-F5344CB8AC3E}">
        <p14:creationId xmlns:p14="http://schemas.microsoft.com/office/powerpoint/2010/main" val="91914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part of the workshop invites participants to consider how SPRINT currently looks in their schools. What are the positive aspects and what are the challenges.</a:t>
            </a:r>
          </a:p>
          <a:p>
            <a:endParaRPr lang="en-GB" dirty="0"/>
          </a:p>
          <a:p>
            <a:r>
              <a:rPr lang="en-GB" dirty="0"/>
              <a:t>Invite participants to be honest – positive change cannot emerge if the challenges are not fully identified. In some situations, participants may be shy to speak honestly in front of senior staff/officials – consider ways to ensure they feel comfortable enough to share their views e.g. split participants into </a:t>
            </a:r>
            <a:r>
              <a:rPr lang="en-GB" b="1" i="1" dirty="0"/>
              <a:t>groups</a:t>
            </a:r>
            <a:r>
              <a:rPr lang="en-GB" dirty="0"/>
              <a:t> (with peers, or with a range of roles), capture feedback on anonymous flipcharts etc. It is important to really understand what is happening in schools before enhancements/improvements can be made. </a:t>
            </a:r>
          </a:p>
          <a:p>
            <a:endParaRPr lang="en-GB" dirty="0"/>
          </a:p>
          <a:p>
            <a:r>
              <a:rPr lang="en-GB" dirty="0"/>
              <a:t>You do not need to ask each group to feedback all their points as this will take a long time and be repetitive. Ask each group for one point in turn. They must not say something that has already been mentioned. Keep going around the groups until no new points are made.</a:t>
            </a:r>
          </a:p>
        </p:txBody>
      </p:sp>
      <p:sp>
        <p:nvSpPr>
          <p:cNvPr id="4" name="Slide Number Placeholder 3"/>
          <p:cNvSpPr>
            <a:spLocks noGrp="1"/>
          </p:cNvSpPr>
          <p:nvPr>
            <p:ph type="sldNum" sz="quarter" idx="5"/>
          </p:nvPr>
        </p:nvSpPr>
        <p:spPr/>
        <p:txBody>
          <a:bodyPr/>
          <a:lstStyle/>
          <a:p>
            <a:fld id="{40F977CA-9BB0-4B28-9A22-1D0C8605342D}" type="slidenum">
              <a:rPr lang="en-GB" smtClean="0"/>
              <a:t>5</a:t>
            </a:fld>
            <a:endParaRPr lang="en-GB"/>
          </a:p>
        </p:txBody>
      </p:sp>
    </p:spTree>
    <p:extLst>
      <p:ext uri="{BB962C8B-B14F-4D97-AF65-F5344CB8AC3E}">
        <p14:creationId xmlns:p14="http://schemas.microsoft.com/office/powerpoint/2010/main" val="202388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what they know, if anything, about the enhanced SBCPD programme. This can be a full discussion or it can be done in </a:t>
            </a:r>
            <a:r>
              <a:rPr lang="en-GB" b="1" i="1" dirty="0"/>
              <a:t>groups/pairs</a:t>
            </a:r>
            <a:r>
              <a:rPr lang="en-GB" dirty="0"/>
              <a:t>. </a:t>
            </a:r>
          </a:p>
          <a:p>
            <a:endParaRPr lang="en-GB" dirty="0"/>
          </a:p>
          <a:p>
            <a:r>
              <a:rPr lang="en-GB" dirty="0"/>
              <a:t>This allows you, as Facilitator, to </a:t>
            </a:r>
            <a:r>
              <a:rPr lang="en-GB" b="1" i="1" dirty="0"/>
              <a:t>elicit prior knowledge</a:t>
            </a:r>
            <a:r>
              <a:rPr lang="en-GB" b="0" i="0" dirty="0"/>
              <a:t> before introducing details about the programme, and base your work over the next 2 days on this, drawing on and complementing participants’ knowledge. </a:t>
            </a:r>
          </a:p>
        </p:txBody>
      </p:sp>
      <p:sp>
        <p:nvSpPr>
          <p:cNvPr id="4" name="Slide Number Placeholder 3"/>
          <p:cNvSpPr>
            <a:spLocks noGrp="1"/>
          </p:cNvSpPr>
          <p:nvPr>
            <p:ph type="sldNum" sz="quarter" idx="5"/>
          </p:nvPr>
        </p:nvSpPr>
        <p:spPr/>
        <p:txBody>
          <a:bodyPr/>
          <a:lstStyle/>
          <a:p>
            <a:fld id="{40F977CA-9BB0-4B28-9A22-1D0C8605342D}" type="slidenum">
              <a:rPr lang="en-GB" smtClean="0"/>
              <a:t>6</a:t>
            </a:fld>
            <a:endParaRPr lang="en-GB"/>
          </a:p>
        </p:txBody>
      </p:sp>
    </p:spTree>
    <p:extLst>
      <p:ext uri="{BB962C8B-B14F-4D97-AF65-F5344CB8AC3E}">
        <p14:creationId xmlns:p14="http://schemas.microsoft.com/office/powerpoint/2010/main" val="380136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Enhanced SPRINT is conceptualised as a Toolbox with lots of resources available for teachers. The icons </a:t>
            </a:r>
            <a:r>
              <a:rPr lang="en-GB" sz="1200" kern="1200" dirty="0">
                <a:solidFill>
                  <a:srgbClr val="FF0000"/>
                </a:solidFill>
                <a:effectLst/>
                <a:latin typeface="+mn-lt"/>
                <a:ea typeface="+mn-ea"/>
                <a:cs typeface="+mn-cs"/>
              </a:rPr>
              <a:t>represent (from left to right)</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Nine active teaching approaches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Teacher group meetings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TESSA library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Training handbook </a:t>
            </a:r>
            <a:r>
              <a:rPr lang="en-GB" sz="1200" b="0" i="0" kern="1200" dirty="0">
                <a:solidFill>
                  <a:srgbClr val="FF0000"/>
                </a:solidFill>
                <a:effectLst/>
                <a:latin typeface="+mn-lt"/>
                <a:ea typeface="+mn-ea"/>
                <a:cs typeface="+mn-cs"/>
              </a:rPr>
              <a:t>and Facilitator Guides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Teacher notebook to record reflections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TESSA Curriculum guide linking TESSA to the Zambian school curriculum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Audio and video resources to explain and exemplify the 9 approaches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Local resources to support learning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revised Zambian School curriculum</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This can also be explained as:</a:t>
            </a:r>
          </a:p>
          <a:p>
            <a:pPr marL="228600" lvl="0" indent="-228600">
              <a:buFont typeface="Arial" panose="020B0604020202020204" pitchFamily="34" charset="0"/>
              <a:buAutoNum type="arabicPeriod"/>
            </a:pPr>
            <a:r>
              <a:rPr lang="en-GB" sz="1200" kern="1200" dirty="0">
                <a:solidFill>
                  <a:schemeClr val="tx1"/>
                </a:solidFill>
                <a:effectLst/>
                <a:latin typeface="+mn-lt"/>
                <a:ea typeface="+mn-ea"/>
                <a:cs typeface="+mn-cs"/>
              </a:rPr>
              <a:t>Resources the programme provides for use in TGMs (Teaching Approaches, Training and Facilitator Guides, Audios/Videos)</a:t>
            </a:r>
          </a:p>
          <a:p>
            <a:pPr marL="228600" lvl="0" indent="-228600">
              <a:buFont typeface="Arial" panose="020B0604020202020204" pitchFamily="34" charset="0"/>
              <a:buAutoNum type="arabicPeriod"/>
            </a:pPr>
            <a:r>
              <a:rPr lang="en-GB" sz="1200" kern="1200" dirty="0">
                <a:solidFill>
                  <a:schemeClr val="tx1"/>
                </a:solidFill>
                <a:effectLst/>
                <a:latin typeface="+mn-lt"/>
                <a:ea typeface="+mn-ea"/>
                <a:cs typeface="+mn-cs"/>
              </a:rPr>
              <a:t>Opportunities for reflection and collaboration already available in schools (TGMs, Teacher Notebooks for writing reflections, teaching resources including local resources)</a:t>
            </a:r>
          </a:p>
          <a:p>
            <a:pPr marL="228600" lvl="0" indent="-228600">
              <a:buFont typeface="Arial" panose="020B0604020202020204" pitchFamily="34" charset="0"/>
              <a:buAutoNum type="arabicPeriod"/>
            </a:pPr>
            <a:r>
              <a:rPr lang="en-GB" sz="1200" kern="1200" dirty="0">
                <a:solidFill>
                  <a:schemeClr val="tx1"/>
                </a:solidFill>
                <a:effectLst/>
                <a:latin typeface="+mn-lt"/>
                <a:ea typeface="+mn-ea"/>
                <a:cs typeface="+mn-cs"/>
              </a:rPr>
              <a:t>Additional resources that assist teaching (TESSA resources, Curriculum guide and Zambian revised curriculum).</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dirty="0"/>
              <a:t>These resources will be explored throughout the 2 year programme. The main differences are that there are resources to support what teachers do in the TGMs, and that all teachers are expected to plan and carry out classroom activities. </a:t>
            </a:r>
          </a:p>
        </p:txBody>
      </p:sp>
      <p:sp>
        <p:nvSpPr>
          <p:cNvPr id="4" name="Slide Number Placeholder 3"/>
          <p:cNvSpPr>
            <a:spLocks noGrp="1"/>
          </p:cNvSpPr>
          <p:nvPr>
            <p:ph type="sldNum" sz="quarter" idx="5"/>
          </p:nvPr>
        </p:nvSpPr>
        <p:spPr/>
        <p:txBody>
          <a:bodyPr/>
          <a:lstStyle/>
          <a:p>
            <a:fld id="{40F977CA-9BB0-4B28-9A22-1D0C8605342D}" type="slidenum">
              <a:rPr lang="en-GB" smtClean="0"/>
              <a:t>7</a:t>
            </a:fld>
            <a:endParaRPr lang="en-GB"/>
          </a:p>
        </p:txBody>
      </p:sp>
    </p:spTree>
    <p:extLst>
      <p:ext uri="{BB962C8B-B14F-4D97-AF65-F5344CB8AC3E}">
        <p14:creationId xmlns:p14="http://schemas.microsoft.com/office/powerpoint/2010/main" val="153680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programme is split into 6 courses. Each course is designed to take one school term and so the whole programme will take six terms (two school years). This will provide the focus for your Teacher Group Meetings (TGMs).</a:t>
            </a:r>
          </a:p>
          <a:p>
            <a:endParaRPr lang="en-GB" dirty="0"/>
          </a:p>
          <a:p>
            <a:r>
              <a:rPr lang="en-GB" sz="1200" kern="1200" dirty="0">
                <a:solidFill>
                  <a:schemeClr val="tx1"/>
                </a:solidFill>
                <a:effectLst/>
                <a:latin typeface="+mn-lt"/>
                <a:ea typeface="+mn-ea"/>
                <a:cs typeface="+mn-cs"/>
              </a:rPr>
              <a:t>It is suggested that you study courses 1-3 in year 1 and courses 4-6 in year 2.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first year of the programme you will be introduced to 9 teaching approaches and be given opportunities to practise them as both individual and combined approaches. In the second year of the programme you will learn more about combining teaching approaches and enhancing lessons with classroom activities provided in the TESSA resources, embedding literacy across the curriculum, and focusing on your personal reflections. </a:t>
            </a:r>
          </a:p>
          <a:p>
            <a:endParaRPr lang="en-GB" dirty="0"/>
          </a:p>
          <a:p>
            <a:r>
              <a:rPr lang="en-GB" dirty="0"/>
              <a:t>Additional materials are provided at the end of course 6 to allow you to continue with the enhanced SBCPD model. </a:t>
            </a:r>
          </a:p>
        </p:txBody>
      </p:sp>
      <p:sp>
        <p:nvSpPr>
          <p:cNvPr id="4" name="Slide Number Placeholder 3"/>
          <p:cNvSpPr>
            <a:spLocks noGrp="1"/>
          </p:cNvSpPr>
          <p:nvPr>
            <p:ph type="sldNum" sz="quarter" idx="5"/>
          </p:nvPr>
        </p:nvSpPr>
        <p:spPr/>
        <p:txBody>
          <a:bodyPr/>
          <a:lstStyle/>
          <a:p>
            <a:fld id="{40F977CA-9BB0-4B28-9A22-1D0C8605342D}" type="slidenum">
              <a:rPr lang="en-GB" smtClean="0"/>
              <a:t>8</a:t>
            </a:fld>
            <a:endParaRPr lang="en-GB"/>
          </a:p>
        </p:txBody>
      </p:sp>
    </p:spTree>
    <p:extLst>
      <p:ext uri="{BB962C8B-B14F-4D97-AF65-F5344CB8AC3E}">
        <p14:creationId xmlns:p14="http://schemas.microsoft.com/office/powerpoint/2010/main" val="426231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TGMs are a very important vehicle in supporting SBCPD. Let’s look at how they can help you as teachers to develop your skills.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diagram: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blue boxes with white writing represent the old SBCPD system based on lesson study and demonstration lessons.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pale orange boxes with blue writing represent enhanced SBCPD introduced through the ZEST project.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3 key differences between the original lesson study and enhanced SBCPD:</a:t>
            </a:r>
          </a:p>
          <a:p>
            <a:pPr marL="228600" indent="-228600">
              <a:buAutoNum type="arabicPeriod"/>
            </a:pPr>
            <a:r>
              <a:rPr lang="en-GB" sz="1200" kern="1200" dirty="0">
                <a:solidFill>
                  <a:schemeClr val="tx1"/>
                </a:solidFill>
                <a:effectLst/>
                <a:latin typeface="+mn-lt"/>
                <a:ea typeface="+mn-ea"/>
                <a:cs typeface="+mn-cs"/>
              </a:rPr>
              <a:t>Instead of defining a problem/challenge for discussion in your TGM, you will use the approaches and activities provided in the ZEST resources</a:t>
            </a:r>
          </a:p>
          <a:p>
            <a:pPr marL="228600" indent="-228600">
              <a:buAutoNum type="arabicPeriod"/>
            </a:pPr>
            <a:r>
              <a:rPr lang="en-GB" sz="1200" kern="1200" dirty="0">
                <a:solidFill>
                  <a:schemeClr val="tx1"/>
                </a:solidFill>
                <a:effectLst/>
                <a:latin typeface="+mn-lt"/>
                <a:ea typeface="+mn-ea"/>
                <a:cs typeface="+mn-cs"/>
              </a:rPr>
              <a:t>Instead of undertaking demo lessons, each teacher will try their activities in their own classrooms. This gives everyone the opportunity to practise using what they have learned, as opposed to one person taking the lead. </a:t>
            </a:r>
          </a:p>
          <a:p>
            <a:pPr marL="228600" indent="-228600">
              <a:buAutoNum type="arabicPeriod"/>
            </a:pPr>
            <a:r>
              <a:rPr lang="en-GB" sz="1200" kern="1200" dirty="0">
                <a:solidFill>
                  <a:schemeClr val="tx1"/>
                </a:solidFill>
                <a:effectLst/>
                <a:latin typeface="+mn-lt"/>
                <a:ea typeface="+mn-ea"/>
                <a:cs typeface="+mn-cs"/>
              </a:rPr>
              <a:t>Instead of revising and teaching the same lesson again, teachers will prepare different activities using the same approach for use in a lesson (perhaps with the same class, or perhaps with a different class). This allows teachers to continue to develop their skills, whilst ensuring learners do not repeat lessons.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Let’s look at each of the </a:t>
            </a:r>
            <a:r>
              <a:rPr lang="en-GB" sz="1200" b="1" kern="1200" dirty="0">
                <a:solidFill>
                  <a:schemeClr val="tx1"/>
                </a:solidFill>
                <a:effectLst/>
                <a:latin typeface="+mn-lt"/>
                <a:ea typeface="+mn-ea"/>
                <a:cs typeface="+mn-cs"/>
              </a:rPr>
              <a:t>orange </a:t>
            </a:r>
            <a:r>
              <a:rPr lang="en-GB" sz="1200" kern="1200" dirty="0">
                <a:solidFill>
                  <a:schemeClr val="tx1"/>
                </a:solidFill>
                <a:effectLst/>
                <a:latin typeface="+mn-lt"/>
                <a:ea typeface="+mn-ea"/>
                <a:cs typeface="+mn-cs"/>
              </a:rPr>
              <a:t>steps in turn.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1: Defining a teaching approach    </a:t>
            </a:r>
          </a:p>
          <a:p>
            <a:r>
              <a:rPr lang="en-GB" sz="1200" kern="1200" dirty="0">
                <a:solidFill>
                  <a:schemeClr val="tx1"/>
                </a:solidFill>
                <a:effectLst/>
                <a:latin typeface="+mn-lt"/>
                <a:ea typeface="+mn-ea"/>
                <a:cs typeface="+mn-cs"/>
              </a:rPr>
              <a:t>Based on the programme agreed at the Headteacher In-service Meeting (HIM), identify the teaching approach to be practised. All teachers and school leaders can read about the approach in the </a:t>
            </a:r>
            <a:r>
              <a:rPr lang="en-GB" sz="1200" b="1" kern="1200" dirty="0">
                <a:solidFill>
                  <a:schemeClr val="tx1"/>
                </a:solidFill>
                <a:effectLst/>
                <a:latin typeface="+mn-lt"/>
                <a:ea typeface="+mn-ea"/>
                <a:cs typeface="+mn-cs"/>
              </a:rPr>
              <a:t>Training Resources</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Designated facilitators for the TGM also have </a:t>
            </a:r>
            <a:r>
              <a:rPr lang="en-GB" sz="1200" b="1" kern="1200" dirty="0">
                <a:solidFill>
                  <a:schemeClr val="tx1"/>
                </a:solidFill>
                <a:effectLst/>
                <a:latin typeface="+mn-lt"/>
                <a:ea typeface="+mn-ea"/>
                <a:cs typeface="+mn-cs"/>
              </a:rPr>
              <a:t>Facilitator guides </a:t>
            </a:r>
            <a:r>
              <a:rPr lang="en-GB" sz="1200" kern="1200" dirty="0">
                <a:solidFill>
                  <a:schemeClr val="tx1"/>
                </a:solidFill>
                <a:effectLst/>
                <a:latin typeface="+mn-lt"/>
                <a:ea typeface="+mn-ea"/>
                <a:cs typeface="+mn-cs"/>
              </a:rPr>
              <a:t>to support them in their role.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recommendation is that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teachers work on and practise three teaching approaches per term, which requires at least three TGMs but could involve more. </a:t>
            </a:r>
            <a:r>
              <a:rPr lang="en-GB" sz="1200" b="1"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2: Collaborative planning</a:t>
            </a:r>
          </a:p>
          <a:p>
            <a:r>
              <a:rPr lang="en-GB" sz="1200" kern="1200" dirty="0">
                <a:solidFill>
                  <a:schemeClr val="tx1"/>
                </a:solidFill>
                <a:effectLst/>
                <a:latin typeface="+mn-lt"/>
                <a:ea typeface="+mn-ea"/>
                <a:cs typeface="+mn-cs"/>
              </a:rPr>
              <a:t>In the scheduled TGM, the facilitator encourages teachers to carry out the TGM activities described in the resources, to write their responses in their </a:t>
            </a:r>
            <a:r>
              <a:rPr lang="en-GB" sz="1200" b="1" kern="1200" dirty="0">
                <a:solidFill>
                  <a:schemeClr val="tx1"/>
                </a:solidFill>
                <a:effectLst/>
                <a:latin typeface="+mn-lt"/>
                <a:ea typeface="+mn-ea"/>
                <a:cs typeface="+mn-cs"/>
              </a:rPr>
              <a:t>Teacher Notebook</a:t>
            </a:r>
            <a:r>
              <a:rPr lang="en-GB" sz="1200" kern="1200" dirty="0">
                <a:solidFill>
                  <a:schemeClr val="tx1"/>
                </a:solidFill>
                <a:effectLst/>
                <a:latin typeface="+mn-lt"/>
                <a:ea typeface="+mn-ea"/>
                <a:cs typeface="+mn-cs"/>
              </a:rPr>
              <a:t> and to work in small groups to help each other plan classroom activities based on the approach. At the end of the meeting, all teachers should have a plan for an activity they can use in a lesson the following week. The </a:t>
            </a:r>
            <a:r>
              <a:rPr lang="en-GB" sz="1200" b="1" kern="1200" dirty="0">
                <a:solidFill>
                  <a:schemeClr val="tx1"/>
                </a:solidFill>
                <a:effectLst/>
                <a:latin typeface="+mn-lt"/>
                <a:ea typeface="+mn-ea"/>
                <a:cs typeface="+mn-cs"/>
              </a:rPr>
              <a:t>Training Resources</a:t>
            </a:r>
            <a:r>
              <a:rPr lang="en-GB" sz="1200" kern="1200" dirty="0">
                <a:solidFill>
                  <a:schemeClr val="tx1"/>
                </a:solidFill>
                <a:effectLst/>
                <a:latin typeface="+mn-lt"/>
                <a:ea typeface="+mn-ea"/>
                <a:cs typeface="+mn-cs"/>
              </a:rPr>
              <a:t> contain classroom examples to support planning, but as teachers become more confident, they can be encouraged to use the </a:t>
            </a:r>
            <a:r>
              <a:rPr lang="en-GB" sz="1200" b="1" kern="1200" dirty="0">
                <a:solidFill>
                  <a:schemeClr val="tx1"/>
                </a:solidFill>
                <a:effectLst/>
                <a:latin typeface="+mn-lt"/>
                <a:ea typeface="+mn-ea"/>
                <a:cs typeface="+mn-cs"/>
              </a:rPr>
              <a:t>TESSA Resource Library</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TESSA Curriculum Guide. </a:t>
            </a:r>
            <a:r>
              <a:rPr lang="en-GB" sz="1200" kern="1200" dirty="0">
                <a:solidFill>
                  <a:schemeClr val="tx1"/>
                </a:solidFill>
                <a:effectLst/>
                <a:latin typeface="+mn-lt"/>
                <a:ea typeface="+mn-ea"/>
                <a:cs typeface="+mn-cs"/>
              </a:rPr>
              <a:t>More guidance will be provided on TESSA in Term 4 of the six-term programme (see the section on the content of the Training Resources).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3: Teachers try their activities in their own classroom</a:t>
            </a:r>
          </a:p>
          <a:p>
            <a:r>
              <a:rPr lang="en-GB" sz="1200" kern="1200" dirty="0">
                <a:solidFill>
                  <a:schemeClr val="tx1"/>
                </a:solidFill>
                <a:effectLst/>
                <a:latin typeface="+mn-lt"/>
                <a:ea typeface="+mn-ea"/>
                <a:cs typeface="+mn-cs"/>
              </a:rPr>
              <a:t>All teachers teach the activity that they have planned in their own lessons. Peer observation is encouraged for teachers who have planned an activity together to observe each other and later provide feedback on how the lesson has gone and how learners have responded to it.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4: Reflecting on activity</a:t>
            </a:r>
          </a:p>
          <a:p>
            <a:r>
              <a:rPr lang="en-GB" sz="1200" kern="1200" dirty="0">
                <a:solidFill>
                  <a:schemeClr val="tx1"/>
                </a:solidFill>
                <a:effectLst/>
                <a:latin typeface="+mn-lt"/>
                <a:ea typeface="+mn-ea"/>
                <a:cs typeface="+mn-cs"/>
              </a:rPr>
              <a:t>Teachers meet in pairs or small groups to reflect on and discuss how the activity went. Teachers can note their reflections in the </a:t>
            </a:r>
            <a:r>
              <a:rPr lang="en-GB" sz="1200" b="1" kern="1200" dirty="0">
                <a:solidFill>
                  <a:schemeClr val="tx1"/>
                </a:solidFill>
                <a:effectLst/>
                <a:latin typeface="+mn-lt"/>
                <a:ea typeface="+mn-ea"/>
                <a:cs typeface="+mn-cs"/>
              </a:rPr>
              <a:t>Teacher Notebook</a:t>
            </a:r>
            <a:r>
              <a:rPr lang="en-GB" sz="1200" kern="1200" dirty="0">
                <a:solidFill>
                  <a:schemeClr val="tx1"/>
                </a:solidFill>
                <a:effectLst/>
                <a:latin typeface="+mn-lt"/>
                <a:ea typeface="+mn-ea"/>
                <a:cs typeface="+mn-cs"/>
              </a:rPr>
              <a:t>. Reflections should include aspects related to what the teacher has done and could do differently if needed, but also how learners have responded to the activity and how all learners can be involved in a similar activity in future.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5: Plan a new activity using the same approach</a:t>
            </a:r>
          </a:p>
          <a:p>
            <a:r>
              <a:rPr lang="en-GB" sz="1200" kern="1200" dirty="0">
                <a:solidFill>
                  <a:schemeClr val="tx1"/>
                </a:solidFill>
                <a:effectLst/>
                <a:latin typeface="+mn-lt"/>
                <a:ea typeface="+mn-ea"/>
                <a:cs typeface="+mn-cs"/>
              </a:rPr>
              <a:t>In small groups, or in another TGM, teachers plan another activity using the same approach but for a different curriculum topic or grade.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6: Try out the new activity</a:t>
            </a:r>
          </a:p>
          <a:p>
            <a:r>
              <a:rPr lang="en-GB" sz="1200" kern="1200" dirty="0">
                <a:solidFill>
                  <a:schemeClr val="tx1"/>
                </a:solidFill>
                <a:effectLst/>
                <a:latin typeface="+mn-lt"/>
                <a:ea typeface="+mn-ea"/>
                <a:cs typeface="+mn-cs"/>
              </a:rPr>
              <a:t>All teachers try the second activity. If possible, and if it does not disrupt their own teaching too much, teachers might observe each other for the specific classroom activity or part of a lesson.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7: Reflect on activity again</a:t>
            </a:r>
          </a:p>
          <a:p>
            <a:r>
              <a:rPr lang="en-GB" sz="1200" kern="1200" dirty="0">
                <a:solidFill>
                  <a:schemeClr val="tx1"/>
                </a:solidFill>
                <a:effectLst/>
                <a:latin typeface="+mn-lt"/>
                <a:ea typeface="+mn-ea"/>
                <a:cs typeface="+mn-cs"/>
              </a:rPr>
              <a:t>Teachers meet in small groups to reflect and discuss the activity. Teachers can note their reflections in the </a:t>
            </a:r>
            <a:r>
              <a:rPr lang="en-GB" sz="1200" b="1" kern="1200" dirty="0">
                <a:solidFill>
                  <a:schemeClr val="tx1"/>
                </a:solidFill>
                <a:effectLst/>
                <a:latin typeface="+mn-lt"/>
                <a:ea typeface="+mn-ea"/>
                <a:cs typeface="+mn-cs"/>
              </a:rPr>
              <a:t>Teacher Notebook</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Step 8: Reflections compiled and shared</a:t>
            </a:r>
          </a:p>
          <a:p>
            <a:r>
              <a:rPr lang="en-GB" sz="1200" kern="1200" dirty="0">
                <a:solidFill>
                  <a:schemeClr val="tx1"/>
                </a:solidFill>
                <a:effectLst/>
                <a:latin typeface="+mn-lt"/>
                <a:ea typeface="+mn-ea"/>
                <a:cs typeface="+mn-cs"/>
              </a:rPr>
              <a:t>Reflections are shared and all teachers make sure they have included their reflections and learning from peer feedback in their Teacher Notebook. This might take place in a TGM, along with the discussion of the next teaching approach, or it might be the subject of a separate TGM.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F977CA-9BB0-4B28-9A22-1D0C8605342D}" type="slidenum">
              <a:rPr lang="en-GB" smtClean="0"/>
              <a:t>9</a:t>
            </a:fld>
            <a:endParaRPr lang="en-GB"/>
          </a:p>
        </p:txBody>
      </p:sp>
    </p:spTree>
    <p:extLst>
      <p:ext uri="{BB962C8B-B14F-4D97-AF65-F5344CB8AC3E}">
        <p14:creationId xmlns:p14="http://schemas.microsoft.com/office/powerpoint/2010/main" val="366762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accent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95705A7-D6B8-48A3-803C-E64C59C52B4E}"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D9F07-D5A2-470C-B4CD-B6FAE9A66B93}" type="slidenum">
              <a:rPr lang="en-GB" smtClean="0"/>
              <a:t>‹#›</a:t>
            </a:fld>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42806" y="5586631"/>
            <a:ext cx="1584423" cy="1137725"/>
          </a:xfrm>
          <a:prstGeom prst="rect">
            <a:avLst/>
          </a:prstGeom>
        </p:spPr>
      </p:pic>
    </p:spTree>
    <p:extLst>
      <p:ext uri="{BB962C8B-B14F-4D97-AF65-F5344CB8AC3E}">
        <p14:creationId xmlns:p14="http://schemas.microsoft.com/office/powerpoint/2010/main" val="347109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8EB371-E997-442F-BAF1-28C2F0A40F5A}"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82553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E99508-D901-451E-80C1-6EC104429AE8}"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419542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accent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A3778454-77F1-4D6F-A7A2-46C0481B5700}" type="datetime1">
              <a:rPr lang="en-GB" smtClean="0">
                <a:solidFill>
                  <a:prstClr val="black">
                    <a:tint val="75000"/>
                  </a:prstClr>
                </a:solidFill>
              </a:rPr>
              <a:t>01/09/2021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42806" y="5586631"/>
            <a:ext cx="1584423" cy="1137725"/>
          </a:xfrm>
          <a:prstGeom prst="rect">
            <a:avLst/>
          </a:prstGeom>
        </p:spPr>
      </p:pic>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42806" y="5586631"/>
            <a:ext cx="1584423" cy="1137725"/>
          </a:xfrm>
          <a:prstGeom prst="rect">
            <a:avLst/>
          </a:prstGeom>
        </p:spPr>
      </p:pic>
    </p:spTree>
    <p:extLst>
      <p:ext uri="{BB962C8B-B14F-4D97-AF65-F5344CB8AC3E}">
        <p14:creationId xmlns:p14="http://schemas.microsoft.com/office/powerpoint/2010/main" val="41141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5474F8B-32A7-46B5-AD61-521132446E70}" type="datetime1">
              <a:rPr lang="en-GB" smtClean="0">
                <a:solidFill>
                  <a:prstClr val="black">
                    <a:tint val="75000"/>
                  </a:prstClr>
                </a:solidFill>
              </a:rPr>
              <a:t>01/09/2021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283483" y="5699173"/>
            <a:ext cx="1471882" cy="1011116"/>
          </a:xfrm>
          <a:prstGeom prst="rect">
            <a:avLst/>
          </a:prstGeom>
        </p:spPr>
      </p:pic>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283483" y="5699173"/>
            <a:ext cx="1471882" cy="1011116"/>
          </a:xfrm>
          <a:prstGeom prst="rect">
            <a:avLst/>
          </a:prstGeom>
        </p:spPr>
      </p:pic>
    </p:spTree>
    <p:extLst>
      <p:ext uri="{BB962C8B-B14F-4D97-AF65-F5344CB8AC3E}">
        <p14:creationId xmlns:p14="http://schemas.microsoft.com/office/powerpoint/2010/main" val="401731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2BD402-5891-4103-A67D-E982A7AF68B2}" type="datetime1">
              <a:rPr lang="en-GB" smtClean="0">
                <a:solidFill>
                  <a:prstClr val="black">
                    <a:tint val="75000"/>
                  </a:prstClr>
                </a:solidFill>
              </a:rPr>
              <a:t>01/09/2021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790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070C0"/>
                </a:solidFill>
              </a:defRPr>
            </a:lvl1pPr>
            <a:lvl2pPr>
              <a:defRPr>
                <a:solidFill>
                  <a:srgbClr val="0070C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5CA70D2-9E12-4379-9534-8C9908D627BF}" type="datetime1">
              <a:rPr lang="en-GB" smtClean="0">
                <a:solidFill>
                  <a:prstClr val="black">
                    <a:tint val="75000"/>
                  </a:prstClr>
                </a:solidFill>
              </a:rPr>
              <a:t>01/09/2021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0480431" y="5530361"/>
            <a:ext cx="1471882" cy="1011116"/>
          </a:xfrm>
          <a:prstGeom prst="rect">
            <a:avLst/>
          </a:prstGeom>
        </p:spPr>
      </p:pic>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480431" y="5530361"/>
            <a:ext cx="1471882" cy="1011116"/>
          </a:xfrm>
          <a:prstGeom prst="rect">
            <a:avLst/>
          </a:prstGeom>
        </p:spPr>
      </p:pic>
    </p:spTree>
    <p:extLst>
      <p:ext uri="{BB962C8B-B14F-4D97-AF65-F5344CB8AC3E}">
        <p14:creationId xmlns:p14="http://schemas.microsoft.com/office/powerpoint/2010/main" val="129110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987537-0721-4D8F-B97E-CD1CB3896F2D}" type="datetime1">
              <a:rPr lang="en-GB" smtClean="0">
                <a:solidFill>
                  <a:prstClr val="black">
                    <a:tint val="75000"/>
                  </a:prstClr>
                </a:solidFill>
              </a:rPr>
              <a:t>01/09/2021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931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61D276-153B-4A28-B5DC-4AAA185448A6}" type="datetime1">
              <a:rPr lang="en-GB" smtClean="0">
                <a:solidFill>
                  <a:prstClr val="black">
                    <a:tint val="75000"/>
                  </a:prstClr>
                </a:solidFill>
              </a:rPr>
              <a:t>01/09/2021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190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65FC6-FC82-46FE-B600-4F10F366A941}" type="datetime1">
              <a:rPr lang="en-GB" smtClean="0">
                <a:solidFill>
                  <a:prstClr val="black">
                    <a:tint val="75000"/>
                  </a:prstClr>
                </a:solidFill>
              </a:rPr>
              <a:t>01/09/2021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680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73E3C-E9A0-4B7E-B030-C06BC1ABDA62}" type="datetime1">
              <a:rPr lang="en-GB" smtClean="0">
                <a:solidFill>
                  <a:prstClr val="black">
                    <a:tint val="75000"/>
                  </a:prstClr>
                </a:solidFill>
              </a:rPr>
              <a:t>01/09/2021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729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B5F9EF6-3082-4BCB-8590-49E33A09FE06}"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D9F07-D5A2-470C-B4CD-B6FAE9A66B93}" type="slidenum">
              <a:rPr lang="en-GB" smtClean="0"/>
              <a:t>‹#›</a:t>
            </a:fld>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283483" y="5699173"/>
            <a:ext cx="1471882" cy="1011116"/>
          </a:xfrm>
          <a:prstGeom prst="rect">
            <a:avLst/>
          </a:prstGeom>
        </p:spPr>
      </p:pic>
    </p:spTree>
    <p:extLst>
      <p:ext uri="{BB962C8B-B14F-4D97-AF65-F5344CB8AC3E}">
        <p14:creationId xmlns:p14="http://schemas.microsoft.com/office/powerpoint/2010/main" val="2044135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EAC96-CDD3-4A8D-A8AB-A21BFB787692}" type="datetime1">
              <a:rPr lang="en-GB" smtClean="0">
                <a:solidFill>
                  <a:prstClr val="black">
                    <a:tint val="75000"/>
                  </a:prstClr>
                </a:solidFill>
              </a:rPr>
              <a:t>01/09/2021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8413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2E0B36-6ED0-45FA-B73F-238F982FD0FD}" type="datetime1">
              <a:rPr lang="en-GB" smtClean="0">
                <a:solidFill>
                  <a:prstClr val="black">
                    <a:tint val="75000"/>
                  </a:prstClr>
                </a:solidFill>
              </a:rPr>
              <a:t>01/09/2021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09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4B16B5-7600-484E-B43F-2C693B790587}" type="datetime1">
              <a:rPr lang="en-GB" smtClean="0">
                <a:solidFill>
                  <a:prstClr val="black">
                    <a:tint val="75000"/>
                  </a:prstClr>
                </a:solidFill>
              </a:rPr>
              <a:t>01/09/2021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CD9F07-D5A2-470C-B4CD-B6FAE9A66B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04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a:off x="0" y="274636"/>
            <a:ext cx="11582400" cy="1554000"/>
          </a:xfrm>
          <a:prstGeom prst="rect">
            <a:avLst/>
          </a:prstGeom>
          <a:solidFill>
            <a:schemeClr val="dk2"/>
          </a:solidFill>
          <a:ln>
            <a:noFill/>
          </a:ln>
        </p:spPr>
        <p:txBody>
          <a:bodyPr lIns="121900" tIns="60933" rIns="121900" bIns="60933" anchor="ctr" anchorCtr="0">
            <a:noAutofit/>
          </a:bodyPr>
          <a:lstStyle/>
          <a:p>
            <a:pPr>
              <a:buClr>
                <a:srgbClr val="000000"/>
              </a:buClr>
              <a:buFont typeface="Arial"/>
              <a:buNone/>
            </a:pPr>
            <a:endParaRPr sz="1867">
              <a:solidFill>
                <a:srgbClr val="000000"/>
              </a:solidFill>
              <a:latin typeface="Arial"/>
              <a:ea typeface="Arial"/>
              <a:cs typeface="Arial"/>
              <a:sym typeface="Arial"/>
            </a:endParaRPr>
          </a:p>
        </p:txBody>
      </p:sp>
      <p:sp>
        <p:nvSpPr>
          <p:cNvPr id="17" name="Shape 17"/>
          <p:cNvSpPr txBox="1">
            <a:spLocks noGrp="1"/>
          </p:cNvSpPr>
          <p:nvPr>
            <p:ph type="title"/>
          </p:nvPr>
        </p:nvSpPr>
        <p:spPr>
          <a:xfrm>
            <a:off x="609600" y="274636"/>
            <a:ext cx="10972800" cy="152199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609600" y="1947332"/>
            <a:ext cx="10972800" cy="462039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sldNum" idx="12"/>
          </p:nvPr>
        </p:nvSpPr>
        <p:spPr>
          <a:xfrm>
            <a:off x="11409054" y="6333133"/>
            <a:ext cx="731599" cy="524800"/>
          </a:xfrm>
          <a:prstGeom prst="rect">
            <a:avLst/>
          </a:prstGeom>
          <a:noFill/>
          <a:ln>
            <a:noFill/>
          </a:ln>
        </p:spPr>
        <p:txBody>
          <a:bodyPr lIns="91425" tIns="91425" rIns="91425" bIns="91425" anchor="ctr" anchorCtr="0">
            <a:noAutofit/>
          </a:bodyPr>
          <a:lstStyle/>
          <a:p>
            <a:pPr>
              <a:buClr>
                <a:srgbClr val="44546A"/>
              </a:buClr>
              <a:buSzPct val="25000"/>
            </a:pPr>
            <a:fld id="{00000000-1234-1234-1234-123412341234}" type="slidenum">
              <a:rPr lang="en" sz="1733" smtClean="0">
                <a:solidFill>
                  <a:srgbClr val="44546A"/>
                </a:solidFill>
                <a:latin typeface="Arial"/>
                <a:ea typeface="Arial"/>
                <a:cs typeface="Arial"/>
                <a:sym typeface="Arial"/>
              </a:rPr>
              <a:pPr>
                <a:buClr>
                  <a:srgbClr val="44546A"/>
                </a:buClr>
                <a:buSzPct val="25000"/>
              </a:pPr>
              <a:t>‹#›</a:t>
            </a:fld>
            <a:endParaRPr lang="en" sz="1733">
              <a:solidFill>
                <a:srgbClr val="44546A"/>
              </a:solidFill>
              <a:latin typeface="Arial"/>
              <a:ea typeface="Arial"/>
              <a:cs typeface="Arial"/>
              <a:sym typeface="Arial"/>
            </a:endParaRPr>
          </a:p>
        </p:txBody>
      </p:sp>
    </p:spTree>
    <p:extLst>
      <p:ext uri="{BB962C8B-B14F-4D97-AF65-F5344CB8AC3E}">
        <p14:creationId xmlns:p14="http://schemas.microsoft.com/office/powerpoint/2010/main" val="337755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D81B9-1677-4B5E-97A5-8B279DA3229B}" type="datetime1">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185339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070C0"/>
                </a:solidFill>
              </a:defRPr>
            </a:lvl1pPr>
            <a:lvl2pPr>
              <a:defRPr>
                <a:solidFill>
                  <a:srgbClr val="0070C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F512A60F-DCD5-4C3F-A3C2-2ECE0F73ABED}" type="datetime1">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D9F07-D5A2-470C-B4CD-B6FAE9A66B93}" type="slidenum">
              <a:rPr lang="en-GB" smtClean="0"/>
              <a:t>‹#›</a:t>
            </a:fld>
            <a:endParaRPr lang="en-GB"/>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0480431" y="5530361"/>
            <a:ext cx="1471882" cy="1011116"/>
          </a:xfrm>
          <a:prstGeom prst="rect">
            <a:avLst/>
          </a:prstGeom>
        </p:spPr>
      </p:pic>
    </p:spTree>
    <p:extLst>
      <p:ext uri="{BB962C8B-B14F-4D97-AF65-F5344CB8AC3E}">
        <p14:creationId xmlns:p14="http://schemas.microsoft.com/office/powerpoint/2010/main" val="29364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AC4D25-8320-4DF5-958E-86A332B04E5A}" type="datetime1">
              <a:rPr lang="en-GB" smtClean="0"/>
              <a:t>01/09/2021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21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38985C-678D-43B4-A90D-410F09E2BA87}" type="datetime1">
              <a:rPr lang="en-GB" smtClean="0"/>
              <a:t>01/09/2021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264750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1195-1F00-4C29-A9DA-B7845DE2203D}" type="datetime1">
              <a:rPr lang="en-GB" smtClean="0"/>
              <a:t>01/09/2021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286527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EDEE5-9252-4E5D-BF62-BBBE9CECB267}" type="datetime1">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28233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A2185-547E-4820-89CF-C72918BD8289}" type="datetime1">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D9F07-D5A2-470C-B4CD-B6FAE9A66B93}" type="slidenum">
              <a:rPr lang="en-GB" smtClean="0"/>
              <a:t>‹#›</a:t>
            </a:fld>
            <a:endParaRPr lang="en-GB"/>
          </a:p>
        </p:txBody>
      </p:sp>
    </p:spTree>
    <p:extLst>
      <p:ext uri="{BB962C8B-B14F-4D97-AF65-F5344CB8AC3E}">
        <p14:creationId xmlns:p14="http://schemas.microsoft.com/office/powerpoint/2010/main" val="302991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3ED0C-81F9-465B-A306-CEB32C1B6604}" type="datetime1">
              <a:rPr lang="en-GB" smtClean="0"/>
              <a:t>01/09/2021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D9F07-D5A2-470C-B4CD-B6FAE9A66B93}" type="slidenum">
              <a:rPr lang="en-GB" smtClean="0"/>
              <a:t>‹#›</a:t>
            </a:fld>
            <a:endParaRPr lang="en-GB"/>
          </a:p>
        </p:txBody>
      </p:sp>
    </p:spTree>
    <p:extLst>
      <p:ext uri="{BB962C8B-B14F-4D97-AF65-F5344CB8AC3E}">
        <p14:creationId xmlns:p14="http://schemas.microsoft.com/office/powerpoint/2010/main" val="2979873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E16E8-2B47-4E62-9338-F42D446D153B}" type="datetime1">
              <a:rPr lang="en-GB" smtClean="0">
                <a:solidFill>
                  <a:prstClr val="black">
                    <a:tint val="75000"/>
                  </a:prstClr>
                </a:solidFill>
              </a:rPr>
              <a:t>01/09/2021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722A-3679-482E-92BE-A18F73EB85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3691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pen.edu/openlearncreate/course/index.php?categoryid=45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ixabay.com/en/fireworks-stars-celebration-788799/" TargetMode="External"/><Relationship Id="rId5" Type="http://schemas.openxmlformats.org/officeDocument/2006/relationships/image" Target="../media/image12.png"/><Relationship Id="rId4" Type="http://schemas.openxmlformats.org/officeDocument/2006/relationships/hyperlink" Target="http://openclipart.org/detail/172012/award-by-gnokii-172012"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jpe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2236" y="4801365"/>
            <a:ext cx="6927528" cy="792403"/>
          </a:xfrm>
        </p:spPr>
        <p:txBody>
          <a:bodyPr>
            <a:normAutofit fontScale="90000"/>
          </a:bodyPr>
          <a:lstStyle/>
          <a:p>
            <a:pPr algn="l"/>
            <a:r>
              <a:rPr lang="en-GB" sz="4400" dirty="0">
                <a:solidFill>
                  <a:srgbClr val="0070C0"/>
                </a:solidFill>
              </a:rPr>
              <a:t>Enhanced SBCPD Launch (Day 1)</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856"/>
          <a:stretch/>
        </p:blipFill>
        <p:spPr>
          <a:xfrm>
            <a:off x="5922498" y="-6708"/>
            <a:ext cx="6269502" cy="442678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50" y="4742203"/>
            <a:ext cx="1589010" cy="1840664"/>
          </a:xfrm>
          <a:prstGeom prst="rect">
            <a:avLst/>
          </a:prstGeom>
        </p:spPr>
      </p:pic>
      <p:sp>
        <p:nvSpPr>
          <p:cNvPr id="10" name="Slide Number Placeholder 9">
            <a:extLst>
              <a:ext uri="{FF2B5EF4-FFF2-40B4-BE49-F238E27FC236}">
                <a16:creationId xmlns:a16="http://schemas.microsoft.com/office/drawing/2014/main" id="{B02FF936-1F44-4EC5-A7A6-8B8EDA8E3AA3}"/>
              </a:ext>
            </a:extLst>
          </p:cNvPr>
          <p:cNvSpPr>
            <a:spLocks noGrp="1"/>
          </p:cNvSpPr>
          <p:nvPr>
            <p:ph type="sldNum" sz="quarter" idx="12"/>
          </p:nvPr>
        </p:nvSpPr>
        <p:spPr/>
        <p:txBody>
          <a:bodyPr/>
          <a:lstStyle/>
          <a:p>
            <a:fld id="{D4CD9F07-D5A2-470C-B4CD-B6FAE9A66B93}" type="slidenum">
              <a:rPr lang="en-GB" smtClean="0"/>
              <a:t>1</a:t>
            </a:fld>
            <a:endParaRPr lang="en-GB"/>
          </a:p>
        </p:txBody>
      </p:sp>
      <p:sp>
        <p:nvSpPr>
          <p:cNvPr id="12" name="TextBox 11">
            <a:extLst>
              <a:ext uri="{FF2B5EF4-FFF2-40B4-BE49-F238E27FC236}">
                <a16:creationId xmlns:a16="http://schemas.microsoft.com/office/drawing/2014/main" id="{AC59E723-EBC4-453D-A9C3-236DF02F49E8}"/>
              </a:ext>
            </a:extLst>
          </p:cNvPr>
          <p:cNvSpPr txBox="1"/>
          <p:nvPr/>
        </p:nvSpPr>
        <p:spPr>
          <a:xfrm>
            <a:off x="5590837" y="4407666"/>
            <a:ext cx="5431302" cy="276999"/>
          </a:xfrm>
          <a:prstGeom prst="rect">
            <a:avLst/>
          </a:prstGeom>
          <a:noFill/>
        </p:spPr>
        <p:txBody>
          <a:bodyPr wrap="square" rtlCol="0">
            <a:spAutoFit/>
          </a:bodyPr>
          <a:lstStyle/>
          <a:p>
            <a:pPr algn="r"/>
            <a:r>
              <a:rPr lang="en-GB" sz="1200" dirty="0"/>
              <a:t>Source: Photo taken by Dr K </a:t>
            </a:r>
            <a:r>
              <a:rPr lang="en-GB" sz="1200" dirty="0" err="1"/>
              <a:t>Stutchbury</a:t>
            </a:r>
            <a:r>
              <a:rPr lang="en-GB" sz="1200" dirty="0"/>
              <a:t>, The Open University</a:t>
            </a:r>
          </a:p>
        </p:txBody>
      </p:sp>
      <p:pic>
        <p:nvPicPr>
          <p:cNvPr id="2051" name="Picture 4">
            <a:extLst>
              <a:ext uri="{FF2B5EF4-FFF2-40B4-BE49-F238E27FC236}">
                <a16:creationId xmlns:a16="http://schemas.microsoft.com/office/drawing/2014/main" id="{7E16C37F-2E32-472C-9F97-DAFD0DE92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984" y="6044432"/>
            <a:ext cx="1900237" cy="392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a:extLst>
              <a:ext uri="{FF2B5EF4-FFF2-40B4-BE49-F238E27FC236}">
                <a16:creationId xmlns:a16="http://schemas.microsoft.com/office/drawing/2014/main" id="{C4F566E7-2B5B-415D-A914-898BC0776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584" y="6028830"/>
            <a:ext cx="2243138"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a:extLst>
              <a:ext uri="{FF2B5EF4-FFF2-40B4-BE49-F238E27FC236}">
                <a16:creationId xmlns:a16="http://schemas.microsoft.com/office/drawing/2014/main" id="{A1F64EF2-FBA2-4320-B03D-8E081464C3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8085" y="5893892"/>
            <a:ext cx="919163" cy="688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E50917D3-A685-45CA-B18D-5002C1214E0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2">
            <a:extLst>
              <a:ext uri="{FF2B5EF4-FFF2-40B4-BE49-F238E27FC236}">
                <a16:creationId xmlns:a16="http://schemas.microsoft.com/office/drawing/2014/main" id="{4EC283AF-E34A-46EC-B737-2EA3FCFA59D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922498" cy="444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1512101-0AA8-4CE2-868B-0A637CBD9DE8}"/>
              </a:ext>
            </a:extLst>
          </p:cNvPr>
          <p:cNvSpPr txBox="1"/>
          <p:nvPr/>
        </p:nvSpPr>
        <p:spPr>
          <a:xfrm>
            <a:off x="-90153" y="4420074"/>
            <a:ext cx="4678563" cy="276999"/>
          </a:xfrm>
          <a:prstGeom prst="rect">
            <a:avLst/>
          </a:prstGeom>
          <a:noFill/>
        </p:spPr>
        <p:txBody>
          <a:bodyPr wrap="square" rtlCol="0">
            <a:spAutoFit/>
          </a:bodyPr>
          <a:lstStyle/>
          <a:p>
            <a:r>
              <a:rPr lang="en-GB" sz="1200" dirty="0"/>
              <a:t>                                         Source: Photo taken by Mr P Sinyangwe, Zambia</a:t>
            </a:r>
          </a:p>
        </p:txBody>
      </p:sp>
    </p:spTree>
    <p:extLst>
      <p:ext uri="{BB962C8B-B14F-4D97-AF65-F5344CB8AC3E}">
        <p14:creationId xmlns:p14="http://schemas.microsoft.com/office/powerpoint/2010/main" val="163365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points </a:t>
            </a:r>
            <a:endParaRPr lang="en-GB" dirty="0"/>
          </a:p>
        </p:txBody>
      </p:sp>
      <p:sp>
        <p:nvSpPr>
          <p:cNvPr id="3" name="Content Placeholder 2"/>
          <p:cNvSpPr>
            <a:spLocks noGrp="1"/>
          </p:cNvSpPr>
          <p:nvPr>
            <p:ph idx="1"/>
          </p:nvPr>
        </p:nvSpPr>
        <p:spPr/>
        <p:txBody>
          <a:bodyPr/>
          <a:lstStyle/>
          <a:p>
            <a:r>
              <a:rPr lang="en-GB" dirty="0"/>
              <a:t>All teachers get to teach the activity they plan</a:t>
            </a:r>
          </a:p>
          <a:p>
            <a:r>
              <a:rPr lang="en-GB" dirty="0"/>
              <a:t>Evaluation is in pairs or threes – teachers reflect on their own experience and observe each other – not necessarily for  whole lesson </a:t>
            </a:r>
          </a:p>
          <a:p>
            <a:r>
              <a:rPr lang="en-GB" dirty="0"/>
              <a:t>More flexibility – one, or two TGM per approach – each school decides the pace of work </a:t>
            </a:r>
          </a:p>
          <a:p>
            <a:r>
              <a:rPr lang="en-GB" dirty="0"/>
              <a:t>Teachers have more choice about what they focus on</a:t>
            </a:r>
          </a:p>
          <a:p>
            <a:r>
              <a:rPr lang="en-GB" dirty="0"/>
              <a:t>Teachers toolbox – there are resources to support teachers in designing lesson activities </a:t>
            </a:r>
          </a:p>
        </p:txBody>
      </p:sp>
      <p:sp>
        <p:nvSpPr>
          <p:cNvPr id="4" name="Slide Number Placeholder 3">
            <a:extLst>
              <a:ext uri="{FF2B5EF4-FFF2-40B4-BE49-F238E27FC236}">
                <a16:creationId xmlns:a16="http://schemas.microsoft.com/office/drawing/2014/main" id="{2DC8A75E-52BC-483C-9DF7-8265725F8830}"/>
              </a:ext>
            </a:extLst>
          </p:cNvPr>
          <p:cNvSpPr>
            <a:spLocks noGrp="1"/>
          </p:cNvSpPr>
          <p:nvPr>
            <p:ph type="sldNum" sz="quarter" idx="12"/>
          </p:nvPr>
        </p:nvSpPr>
        <p:spPr>
          <a:xfrm>
            <a:off x="7432729" y="6282948"/>
            <a:ext cx="2743200" cy="365125"/>
          </a:xfrm>
        </p:spPr>
        <p:txBody>
          <a:bodyPr/>
          <a:lstStyle/>
          <a:p>
            <a:fld id="{D4CD9F07-D5A2-470C-B4CD-B6FAE9A66B93}" type="slidenum">
              <a:rPr lang="en-GB" smtClean="0"/>
              <a:t>10</a:t>
            </a:fld>
            <a:endParaRPr lang="en-GB"/>
          </a:p>
        </p:txBody>
      </p:sp>
    </p:spTree>
    <p:extLst>
      <p:ext uri="{BB962C8B-B14F-4D97-AF65-F5344CB8AC3E}">
        <p14:creationId xmlns:p14="http://schemas.microsoft.com/office/powerpoint/2010/main" val="378882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70C0"/>
                </a:solidFill>
              </a:rPr>
              <a:t>WHAT IS LEARNER-CENTRED TEACHING?</a:t>
            </a:r>
          </a:p>
        </p:txBody>
      </p:sp>
      <p:sp>
        <p:nvSpPr>
          <p:cNvPr id="3" name="Content Placeholder 2"/>
          <p:cNvSpPr>
            <a:spLocks noGrp="1"/>
          </p:cNvSpPr>
          <p:nvPr>
            <p:ph idx="1"/>
          </p:nvPr>
        </p:nvSpPr>
        <p:spPr/>
        <p:txBody>
          <a:bodyPr/>
          <a:lstStyle/>
          <a:p>
            <a:endParaRPr lang="en-GB" dirty="0"/>
          </a:p>
          <a:p>
            <a:pPr marL="0" indent="0">
              <a:buNone/>
            </a:pPr>
            <a:endParaRPr lang="en-GB" dirty="0"/>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317CA8B1-F66D-459D-8E98-5CF9839AF0A9}"/>
              </a:ext>
            </a:extLst>
          </p:cNvPr>
          <p:cNvSpPr>
            <a:spLocks noGrp="1"/>
          </p:cNvSpPr>
          <p:nvPr>
            <p:ph type="sldNum" sz="quarter" idx="12"/>
          </p:nvPr>
        </p:nvSpPr>
        <p:spPr>
          <a:xfrm>
            <a:off x="7246749" y="6311900"/>
            <a:ext cx="2743200" cy="365125"/>
          </a:xfrm>
        </p:spPr>
        <p:txBody>
          <a:bodyPr/>
          <a:lstStyle/>
          <a:p>
            <a:fld id="{D4CD9F07-D5A2-470C-B4CD-B6FAE9A66B93}" type="slidenum">
              <a:rPr lang="en-GB" smtClean="0">
                <a:solidFill>
                  <a:prstClr val="black">
                    <a:tint val="75000"/>
                  </a:prstClr>
                </a:solidFill>
              </a:rPr>
              <a:pPr/>
              <a:t>11</a:t>
            </a:fld>
            <a:endParaRPr lang="en-GB">
              <a:solidFill>
                <a:prstClr val="black">
                  <a:tint val="75000"/>
                </a:prstClr>
              </a:solidFill>
            </a:endParaRPr>
          </a:p>
        </p:txBody>
      </p:sp>
      <p:pic>
        <p:nvPicPr>
          <p:cNvPr id="7" name="Picture 6" descr="A group of children in a classroom&#10;&#10;Description automatically generated with medium confidence">
            <a:extLst>
              <a:ext uri="{FF2B5EF4-FFF2-40B4-BE49-F238E27FC236}">
                <a16:creationId xmlns:a16="http://schemas.microsoft.com/office/drawing/2014/main" id="{B5BB87C5-5867-4AB6-B10C-0FF927D511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175" y="1574800"/>
            <a:ext cx="7105650" cy="4737100"/>
          </a:xfrm>
          <a:prstGeom prst="rect">
            <a:avLst/>
          </a:prstGeom>
        </p:spPr>
      </p:pic>
    </p:spTree>
    <p:extLst>
      <p:ext uri="{BB962C8B-B14F-4D97-AF65-F5344CB8AC3E}">
        <p14:creationId xmlns:p14="http://schemas.microsoft.com/office/powerpoint/2010/main" val="189467480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C134-E170-4E85-9512-287416194EEC}"/>
              </a:ext>
            </a:extLst>
          </p:cNvPr>
          <p:cNvSpPr>
            <a:spLocks noGrp="1"/>
          </p:cNvSpPr>
          <p:nvPr>
            <p:ph type="title"/>
          </p:nvPr>
        </p:nvSpPr>
        <p:spPr>
          <a:xfrm>
            <a:off x="838200" y="365126"/>
            <a:ext cx="10515600" cy="741390"/>
          </a:xfrm>
        </p:spPr>
        <p:txBody>
          <a:bodyPr>
            <a:normAutofit/>
          </a:bodyPr>
          <a:lstStyle/>
          <a:p>
            <a:r>
              <a:rPr lang="en-GB" dirty="0"/>
              <a:t>Learner-Centred Education Quiz: True or False</a:t>
            </a:r>
          </a:p>
        </p:txBody>
      </p:sp>
      <p:sp>
        <p:nvSpPr>
          <p:cNvPr id="3" name="Content Placeholder 2">
            <a:extLst>
              <a:ext uri="{FF2B5EF4-FFF2-40B4-BE49-F238E27FC236}">
                <a16:creationId xmlns:a16="http://schemas.microsoft.com/office/drawing/2014/main" id="{8699B646-076A-4D6E-B5F4-333ED3BA8BBE}"/>
              </a:ext>
            </a:extLst>
          </p:cNvPr>
          <p:cNvSpPr>
            <a:spLocks noGrp="1"/>
          </p:cNvSpPr>
          <p:nvPr>
            <p:ph idx="1"/>
          </p:nvPr>
        </p:nvSpPr>
        <p:spPr>
          <a:xfrm>
            <a:off x="838200" y="1239864"/>
            <a:ext cx="10515600" cy="4937099"/>
          </a:xfrm>
        </p:spPr>
        <p:txBody>
          <a:bodyPr>
            <a:normAutofit fontScale="85000" lnSpcReduction="20000"/>
          </a:bodyPr>
          <a:lstStyle/>
          <a:p>
            <a:pPr>
              <a:buFont typeface="+mj-lt"/>
              <a:buAutoNum type="arabicPeriod"/>
              <a:defRPr/>
            </a:pPr>
            <a:r>
              <a:rPr lang="en-GB" dirty="0">
                <a:ea typeface="Times New Roman" panose="02020603050405020304" pitchFamily="18" charset="0"/>
              </a:rPr>
              <a:t>Learner-centred means that the pupils are in charge</a:t>
            </a:r>
          </a:p>
          <a:p>
            <a:pPr>
              <a:buFont typeface="+mj-lt"/>
              <a:buAutoNum type="arabicPeriod"/>
              <a:defRPr/>
            </a:pPr>
            <a:r>
              <a:rPr lang="en-GB" dirty="0">
                <a:ea typeface="Times New Roman" panose="02020603050405020304" pitchFamily="18" charset="0"/>
              </a:rPr>
              <a:t>Learner-centred means taking account of the needs of all pupils</a:t>
            </a:r>
          </a:p>
          <a:p>
            <a:pPr>
              <a:buFont typeface="+mj-lt"/>
              <a:buAutoNum type="arabicPeriod"/>
              <a:defRPr/>
            </a:pPr>
            <a:r>
              <a:rPr lang="en-GB" dirty="0">
                <a:ea typeface="Times New Roman" panose="02020603050405020304" pitchFamily="18" charset="0"/>
              </a:rPr>
              <a:t>Learner-centred means taking account of what pupils already know</a:t>
            </a:r>
          </a:p>
          <a:p>
            <a:pPr>
              <a:buFont typeface="+mj-lt"/>
              <a:buAutoNum type="arabicPeriod"/>
              <a:defRPr/>
            </a:pPr>
            <a:r>
              <a:rPr lang="en-GB" dirty="0">
                <a:ea typeface="Times New Roman" panose="02020603050405020304" pitchFamily="18" charset="0"/>
              </a:rPr>
              <a:t>If you are teaching in a learner-centred way, you do not need to plan your lessons</a:t>
            </a:r>
          </a:p>
          <a:p>
            <a:pPr>
              <a:buFont typeface="+mj-lt"/>
              <a:buAutoNum type="arabicPeriod"/>
              <a:defRPr/>
            </a:pPr>
            <a:r>
              <a:rPr lang="en-GB" dirty="0">
                <a:ea typeface="Times New Roman" panose="02020603050405020304" pitchFamily="18" charset="0"/>
              </a:rPr>
              <a:t>In a learner-centred lesson there will always be a lot of noise </a:t>
            </a:r>
          </a:p>
          <a:p>
            <a:pPr>
              <a:buFont typeface="+mj-lt"/>
              <a:buAutoNum type="arabicPeriod"/>
              <a:defRPr/>
            </a:pPr>
            <a:r>
              <a:rPr lang="en-GB" dirty="0">
                <a:ea typeface="Times New Roman" panose="02020603050405020304" pitchFamily="18" charset="0"/>
              </a:rPr>
              <a:t>A learner-centred teacher believes that all children can learn</a:t>
            </a:r>
          </a:p>
          <a:p>
            <a:pPr>
              <a:buFont typeface="+mj-lt"/>
              <a:buAutoNum type="arabicPeriod"/>
              <a:defRPr/>
            </a:pPr>
            <a:r>
              <a:rPr lang="en-GB" dirty="0">
                <a:ea typeface="Times New Roman" panose="02020603050405020304" pitchFamily="18" charset="0"/>
              </a:rPr>
              <a:t>If pupils are working in groups then the lesson must be learner centred</a:t>
            </a:r>
          </a:p>
          <a:p>
            <a:pPr>
              <a:buFont typeface="+mj-lt"/>
              <a:buAutoNum type="arabicPeriod"/>
              <a:defRPr/>
            </a:pPr>
            <a:r>
              <a:rPr lang="en-GB" dirty="0">
                <a:ea typeface="Times New Roman" panose="02020603050405020304" pitchFamily="18" charset="0"/>
              </a:rPr>
              <a:t>Learner-centred approaches are not possible with large classes</a:t>
            </a:r>
          </a:p>
          <a:p>
            <a:pPr>
              <a:buFont typeface="+mj-lt"/>
              <a:buAutoNum type="arabicPeriod"/>
              <a:defRPr/>
            </a:pPr>
            <a:r>
              <a:rPr lang="en-GB" dirty="0">
                <a:ea typeface="Times New Roman" panose="02020603050405020304" pitchFamily="18" charset="0"/>
              </a:rPr>
              <a:t>Good learner-centred lessons require careful planning</a:t>
            </a:r>
          </a:p>
          <a:p>
            <a:pPr>
              <a:buFont typeface="+mj-lt"/>
              <a:buAutoNum type="arabicPeriod"/>
              <a:defRPr/>
            </a:pPr>
            <a:r>
              <a:rPr lang="en-GB" dirty="0">
                <a:ea typeface="Times New Roman" panose="02020603050405020304" pitchFamily="18" charset="0"/>
              </a:rPr>
              <a:t>Learner-centred lessons always require a lot of resources</a:t>
            </a:r>
          </a:p>
          <a:p>
            <a:pPr>
              <a:buFont typeface="+mj-lt"/>
              <a:buAutoNum type="arabicPeriod"/>
              <a:defRPr/>
            </a:pPr>
            <a:r>
              <a:rPr lang="en-GB" dirty="0">
                <a:ea typeface="Times New Roman" panose="02020603050405020304" pitchFamily="18" charset="0"/>
              </a:rPr>
              <a:t>Learner-centred means not telling pupils when they are wrong</a:t>
            </a:r>
          </a:p>
          <a:p>
            <a:pPr>
              <a:buFont typeface="+mj-lt"/>
              <a:buAutoNum type="arabicPeriod"/>
              <a:defRPr/>
            </a:pPr>
            <a:r>
              <a:rPr lang="en-GB" dirty="0">
                <a:ea typeface="Times New Roman" panose="02020603050405020304" pitchFamily="18" charset="0"/>
              </a:rPr>
              <a:t>A learner-centred teacher encourages pupils to talk about their ideas</a:t>
            </a:r>
          </a:p>
          <a:p>
            <a:endParaRPr lang="en-GB" dirty="0"/>
          </a:p>
        </p:txBody>
      </p:sp>
      <p:sp>
        <p:nvSpPr>
          <p:cNvPr id="4" name="Slide Number Placeholder 3">
            <a:extLst>
              <a:ext uri="{FF2B5EF4-FFF2-40B4-BE49-F238E27FC236}">
                <a16:creationId xmlns:a16="http://schemas.microsoft.com/office/drawing/2014/main" id="{7465B88C-23AE-4529-85B6-930EE1D8A43A}"/>
              </a:ext>
            </a:extLst>
          </p:cNvPr>
          <p:cNvSpPr>
            <a:spLocks noGrp="1"/>
          </p:cNvSpPr>
          <p:nvPr>
            <p:ph type="sldNum" sz="quarter" idx="12"/>
          </p:nvPr>
        </p:nvSpPr>
        <p:spPr>
          <a:xfrm>
            <a:off x="7432729" y="6310312"/>
            <a:ext cx="2743200" cy="365125"/>
          </a:xfrm>
        </p:spPr>
        <p:txBody>
          <a:bodyPr/>
          <a:lstStyle/>
          <a:p>
            <a:fld id="{D4CD9F07-D5A2-470C-B4CD-B6FAE9A66B93}" type="slidenum">
              <a:rPr lang="en-GB" smtClean="0"/>
              <a:t>12</a:t>
            </a:fld>
            <a:endParaRPr lang="en-GB"/>
          </a:p>
        </p:txBody>
      </p:sp>
    </p:spTree>
    <p:extLst>
      <p:ext uri="{BB962C8B-B14F-4D97-AF65-F5344CB8AC3E}">
        <p14:creationId xmlns:p14="http://schemas.microsoft.com/office/powerpoint/2010/main" val="308301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2B06-7752-4078-A0BB-FD7EA68979C5}"/>
              </a:ext>
            </a:extLst>
          </p:cNvPr>
          <p:cNvSpPr>
            <a:spLocks noGrp="1"/>
          </p:cNvSpPr>
          <p:nvPr>
            <p:ph type="title"/>
          </p:nvPr>
        </p:nvSpPr>
        <p:spPr>
          <a:xfrm>
            <a:off x="838200" y="365125"/>
            <a:ext cx="10515600" cy="672367"/>
          </a:xfrm>
        </p:spPr>
        <p:txBody>
          <a:bodyPr>
            <a:normAutofit fontScale="90000"/>
          </a:bodyPr>
          <a:lstStyle/>
          <a:p>
            <a:r>
              <a:rPr lang="en-GB" dirty="0"/>
              <a:t>Learner-Centred Education Quiz: Answers</a:t>
            </a:r>
          </a:p>
        </p:txBody>
      </p:sp>
      <p:sp>
        <p:nvSpPr>
          <p:cNvPr id="3" name="Content Placeholder 2">
            <a:extLst>
              <a:ext uri="{FF2B5EF4-FFF2-40B4-BE49-F238E27FC236}">
                <a16:creationId xmlns:a16="http://schemas.microsoft.com/office/drawing/2014/main" id="{E85C3B06-F4FD-414F-9CC2-34F726C0249F}"/>
              </a:ext>
            </a:extLst>
          </p:cNvPr>
          <p:cNvSpPr>
            <a:spLocks noGrp="1"/>
          </p:cNvSpPr>
          <p:nvPr>
            <p:ph idx="1"/>
          </p:nvPr>
        </p:nvSpPr>
        <p:spPr>
          <a:xfrm>
            <a:off x="246185" y="1037492"/>
            <a:ext cx="11588261" cy="5683983"/>
          </a:xfrm>
        </p:spPr>
        <p:txBody>
          <a:bodyPr>
            <a:normAutofit/>
          </a:bodyPr>
          <a:lstStyle/>
          <a:p>
            <a:pPr>
              <a:buFont typeface="+mj-lt"/>
              <a:buAutoNum type="arabicPeriod"/>
              <a:defRPr/>
            </a:pPr>
            <a:r>
              <a:rPr lang="en-GB" sz="2400" dirty="0">
                <a:ea typeface="Times New Roman" panose="02020603050405020304" pitchFamily="18" charset="0"/>
              </a:rPr>
              <a:t>Learner-centred means that the pupils are in charge </a:t>
            </a:r>
            <a:r>
              <a:rPr lang="en-GB" sz="2400" b="1" dirty="0">
                <a:solidFill>
                  <a:srgbClr val="FF0000"/>
                </a:solidFill>
                <a:ea typeface="Times New Roman" panose="02020603050405020304" pitchFamily="18" charset="0"/>
              </a:rPr>
              <a:t>FALSE</a:t>
            </a:r>
            <a:endParaRPr lang="en-GB" sz="2400" b="1"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Learner-centred means taking account of the needs of all pupils </a:t>
            </a:r>
            <a:r>
              <a:rPr lang="en-GB" sz="2400" b="1" dirty="0">
                <a:solidFill>
                  <a:srgbClr val="00B050"/>
                </a:solidFill>
                <a:ea typeface="Times New Roman" panose="02020603050405020304" pitchFamily="18" charset="0"/>
              </a:rPr>
              <a:t>TRUE</a:t>
            </a:r>
          </a:p>
          <a:p>
            <a:pPr>
              <a:buFont typeface="+mj-lt"/>
              <a:buAutoNum type="arabicPeriod"/>
              <a:defRPr/>
            </a:pPr>
            <a:r>
              <a:rPr lang="en-GB" sz="2400" dirty="0">
                <a:ea typeface="Times New Roman" panose="02020603050405020304" pitchFamily="18" charset="0"/>
              </a:rPr>
              <a:t>Learner-centred means taking account of what pupils already know </a:t>
            </a:r>
            <a:r>
              <a:rPr lang="en-GB" sz="2400" b="1" dirty="0">
                <a:solidFill>
                  <a:srgbClr val="00B050"/>
                </a:solidFill>
                <a:ea typeface="Times New Roman" panose="02020603050405020304" pitchFamily="18" charset="0"/>
              </a:rPr>
              <a:t>TRUE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If you are teaching in a learner-centred way, you do not need to plan your lessons</a:t>
            </a:r>
            <a:r>
              <a:rPr lang="en-GB" sz="2400" b="1" dirty="0">
                <a:solidFill>
                  <a:srgbClr val="FF0000"/>
                </a:solidFill>
                <a:ea typeface="Times New Roman" panose="02020603050405020304" pitchFamily="18" charset="0"/>
              </a:rPr>
              <a:t> FALSE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In a learner-centred lesson there will always be a lot of noise </a:t>
            </a:r>
            <a:r>
              <a:rPr lang="en-GB" sz="2400" b="1" dirty="0">
                <a:solidFill>
                  <a:srgbClr val="FF0000"/>
                </a:solidFill>
                <a:ea typeface="Times New Roman" panose="02020603050405020304" pitchFamily="18" charset="0"/>
              </a:rPr>
              <a:t>FALSE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A learner-centred teacher believes that all children can learn</a:t>
            </a:r>
            <a:r>
              <a:rPr lang="en-GB" sz="2400" b="1" dirty="0">
                <a:solidFill>
                  <a:srgbClr val="00B050"/>
                </a:solidFill>
                <a:ea typeface="Times New Roman" panose="02020603050405020304" pitchFamily="18" charset="0"/>
              </a:rPr>
              <a:t> TRUE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If pupils are working in groups then the lesson must be learner centred</a:t>
            </a:r>
            <a:r>
              <a:rPr lang="en-GB" sz="2400" b="1" dirty="0">
                <a:solidFill>
                  <a:srgbClr val="FF0000"/>
                </a:solidFill>
                <a:ea typeface="Times New Roman" panose="02020603050405020304" pitchFamily="18" charset="0"/>
              </a:rPr>
              <a:t> FALSE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Learner-centred approaches are not possible with large classes</a:t>
            </a:r>
            <a:r>
              <a:rPr lang="en-GB" sz="2400" b="1" dirty="0">
                <a:solidFill>
                  <a:srgbClr val="FF0000"/>
                </a:solidFill>
                <a:ea typeface="Times New Roman" panose="02020603050405020304" pitchFamily="18" charset="0"/>
              </a:rPr>
              <a:t> FALSE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Good learner-centred lessons require careful planning</a:t>
            </a:r>
            <a:r>
              <a:rPr lang="en-GB" sz="2400" b="1" dirty="0">
                <a:solidFill>
                  <a:srgbClr val="00B050"/>
                </a:solidFill>
                <a:ea typeface="Times New Roman" panose="02020603050405020304" pitchFamily="18" charset="0"/>
              </a:rPr>
              <a:t> TRUE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Learner-centred lessons always require a lot of resources</a:t>
            </a:r>
            <a:r>
              <a:rPr lang="en-GB" sz="2400" b="1" dirty="0">
                <a:solidFill>
                  <a:srgbClr val="FF0000"/>
                </a:solidFill>
                <a:ea typeface="Times New Roman" panose="02020603050405020304" pitchFamily="18" charset="0"/>
              </a:rPr>
              <a:t> FALSE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Learner-centred means not telling pupils when they are wrong</a:t>
            </a:r>
            <a:r>
              <a:rPr lang="en-GB" sz="2400" b="1" dirty="0">
                <a:solidFill>
                  <a:srgbClr val="FF0000"/>
                </a:solidFill>
                <a:ea typeface="Times New Roman" panose="02020603050405020304" pitchFamily="18" charset="0"/>
              </a:rPr>
              <a:t> FALSE</a:t>
            </a:r>
            <a:endParaRPr lang="en-GB" sz="2400" dirty="0">
              <a:ea typeface="Times New Roman" panose="02020603050405020304" pitchFamily="18" charset="0"/>
            </a:endParaRPr>
          </a:p>
          <a:p>
            <a:pPr>
              <a:buFont typeface="+mj-lt"/>
              <a:buAutoNum type="arabicPeriod"/>
              <a:defRPr/>
            </a:pPr>
            <a:r>
              <a:rPr lang="en-GB" sz="2400" dirty="0">
                <a:ea typeface="Times New Roman" panose="02020603050405020304" pitchFamily="18" charset="0"/>
              </a:rPr>
              <a:t>A learner-centred teacher encourages pupils to talk about their ideas</a:t>
            </a:r>
            <a:r>
              <a:rPr lang="en-GB" sz="2400" b="1" dirty="0">
                <a:solidFill>
                  <a:srgbClr val="00B050"/>
                </a:solidFill>
                <a:ea typeface="Times New Roman" panose="02020603050405020304" pitchFamily="18" charset="0"/>
              </a:rPr>
              <a:t> TRUE</a:t>
            </a:r>
            <a:endParaRPr lang="en-GB" sz="2400" dirty="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EB7A726-1884-430D-86B5-B1074F4FE0EE}"/>
              </a:ext>
            </a:extLst>
          </p:cNvPr>
          <p:cNvSpPr>
            <a:spLocks noGrp="1"/>
          </p:cNvSpPr>
          <p:nvPr>
            <p:ph type="sldNum" sz="quarter" idx="12"/>
          </p:nvPr>
        </p:nvSpPr>
        <p:spPr/>
        <p:txBody>
          <a:bodyPr/>
          <a:lstStyle/>
          <a:p>
            <a:fld id="{D4CD9F07-D5A2-470C-B4CD-B6FAE9A66B93}" type="slidenum">
              <a:rPr lang="en-GB" smtClean="0"/>
              <a:t>13</a:t>
            </a:fld>
            <a:endParaRPr lang="en-GB"/>
          </a:p>
        </p:txBody>
      </p:sp>
    </p:spTree>
    <p:extLst>
      <p:ext uri="{BB962C8B-B14F-4D97-AF65-F5344CB8AC3E}">
        <p14:creationId xmlns:p14="http://schemas.microsoft.com/office/powerpoint/2010/main" val="104730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8E83-3683-4181-8F86-D63AB5514BE8}"/>
              </a:ext>
            </a:extLst>
          </p:cNvPr>
          <p:cNvSpPr>
            <a:spLocks noGrp="1"/>
          </p:cNvSpPr>
          <p:nvPr>
            <p:ph type="title"/>
          </p:nvPr>
        </p:nvSpPr>
        <p:spPr>
          <a:xfrm>
            <a:off x="714213" y="260269"/>
            <a:ext cx="10515600" cy="420768"/>
          </a:xfrm>
        </p:spPr>
        <p:txBody>
          <a:bodyPr>
            <a:normAutofit fontScale="90000"/>
          </a:bodyPr>
          <a:lstStyle/>
          <a:p>
            <a:r>
              <a:rPr lang="en-GB" dirty="0"/>
              <a:t>Quiet Reflection: How learner centred are you?</a:t>
            </a:r>
          </a:p>
        </p:txBody>
      </p:sp>
      <p:sp>
        <p:nvSpPr>
          <p:cNvPr id="3" name="Content Placeholder 2">
            <a:extLst>
              <a:ext uri="{FF2B5EF4-FFF2-40B4-BE49-F238E27FC236}">
                <a16:creationId xmlns:a16="http://schemas.microsoft.com/office/drawing/2014/main" id="{E510D485-3766-4CEE-B586-D07941CD5A00}"/>
              </a:ext>
            </a:extLst>
          </p:cNvPr>
          <p:cNvSpPr>
            <a:spLocks noGrp="1"/>
          </p:cNvSpPr>
          <p:nvPr>
            <p:ph idx="1"/>
          </p:nvPr>
        </p:nvSpPr>
        <p:spPr>
          <a:xfrm>
            <a:off x="838200" y="834190"/>
            <a:ext cx="10515600" cy="5522160"/>
          </a:xfrm>
        </p:spPr>
        <p:txBody>
          <a:bodyPr>
            <a:noAutofit/>
          </a:bodyPr>
          <a:lstStyle/>
          <a:p>
            <a:pPr marL="0" indent="0">
              <a:buNone/>
            </a:pPr>
            <a:r>
              <a:rPr lang="en-GB" sz="2400" dirty="0"/>
              <a:t>Being learner-centred is about moving further towards the right in the graphic below.  </a:t>
            </a:r>
          </a:p>
          <a:p>
            <a:pPr marL="0" indent="0">
              <a:buNone/>
            </a:pPr>
            <a:r>
              <a:rPr lang="en-GB" sz="2400" b="1" dirty="0"/>
              <a:t>Classroom relationships</a:t>
            </a:r>
            <a:r>
              <a:rPr lang="en-GB" sz="2400" dirty="0"/>
              <a:t>:  Authoritarian    --------------------------------- Democratic                                           </a:t>
            </a:r>
          </a:p>
          <a:p>
            <a:pPr marL="0" indent="0">
              <a:buNone/>
            </a:pPr>
            <a:r>
              <a:rPr lang="en-GB" sz="1800" dirty="0"/>
              <a:t> Authoritarian: a teacher who does not listen to learners, makes a plan and does not adapt it to what their learners need. </a:t>
            </a:r>
          </a:p>
          <a:p>
            <a:pPr marL="0" indent="0">
              <a:buNone/>
            </a:pPr>
            <a:r>
              <a:rPr lang="en-GB" sz="1800" dirty="0"/>
              <a:t> Democratic: a teacher who includes all learners in the lesson. </a:t>
            </a:r>
            <a:endParaRPr lang="en-GB" sz="2400" dirty="0"/>
          </a:p>
          <a:p>
            <a:pPr marL="0" indent="0">
              <a:buNone/>
            </a:pPr>
            <a:r>
              <a:rPr lang="en-GB" sz="2400" b="1" dirty="0"/>
              <a:t>Learning:  </a:t>
            </a:r>
            <a:r>
              <a:rPr lang="en-GB" sz="2400" dirty="0"/>
              <a:t>Intelligence is fixed at birth ----------------------- All learners can learn with 								the right support </a:t>
            </a:r>
          </a:p>
          <a:p>
            <a:pPr marL="0" indent="0">
              <a:buNone/>
            </a:pPr>
            <a:r>
              <a:rPr lang="en-GB" sz="2400" dirty="0"/>
              <a:t> </a:t>
            </a:r>
            <a:r>
              <a:rPr lang="en-GB" sz="2400" b="1" dirty="0"/>
              <a:t>Teaching: </a:t>
            </a:r>
            <a:r>
              <a:rPr lang="en-GB" sz="2400" dirty="0"/>
              <a:t> Teacher as sole expert -------------------------- Teacher as facilitator of 									learning </a:t>
            </a:r>
          </a:p>
          <a:p>
            <a:pPr marL="0" indent="0">
              <a:buNone/>
            </a:pPr>
            <a:r>
              <a:rPr lang="en-GB" sz="2400" dirty="0"/>
              <a:t>Think about your own classroom. </a:t>
            </a:r>
          </a:p>
          <a:p>
            <a:r>
              <a:rPr lang="en-GB" sz="2400" dirty="0"/>
              <a:t>Where do you place yourself on the on the line for classroom relationships, learning and teaching? </a:t>
            </a:r>
          </a:p>
          <a:p>
            <a:r>
              <a:rPr lang="en-GB" sz="2400" dirty="0"/>
              <a:t>What would you need to do to move further to the right?</a:t>
            </a:r>
          </a:p>
        </p:txBody>
      </p:sp>
      <p:sp>
        <p:nvSpPr>
          <p:cNvPr id="4" name="Slide Number Placeholder 3">
            <a:extLst>
              <a:ext uri="{FF2B5EF4-FFF2-40B4-BE49-F238E27FC236}">
                <a16:creationId xmlns:a16="http://schemas.microsoft.com/office/drawing/2014/main" id="{D5025B75-8264-46C3-A4AB-465BA3DD8FC2}"/>
              </a:ext>
            </a:extLst>
          </p:cNvPr>
          <p:cNvSpPr>
            <a:spLocks noGrp="1"/>
          </p:cNvSpPr>
          <p:nvPr>
            <p:ph type="sldNum" sz="quarter" idx="12"/>
          </p:nvPr>
        </p:nvSpPr>
        <p:spPr>
          <a:xfrm>
            <a:off x="7439527" y="6356350"/>
            <a:ext cx="2743200" cy="365125"/>
          </a:xfrm>
        </p:spPr>
        <p:txBody>
          <a:bodyPr/>
          <a:lstStyle/>
          <a:p>
            <a:fld id="{D4CD9F07-D5A2-470C-B4CD-B6FAE9A66B93}" type="slidenum">
              <a:rPr lang="en-GB" smtClean="0"/>
              <a:t>14</a:t>
            </a:fld>
            <a:endParaRPr lang="en-GB"/>
          </a:p>
        </p:txBody>
      </p:sp>
    </p:spTree>
    <p:extLst>
      <p:ext uri="{BB962C8B-B14F-4D97-AF65-F5344CB8AC3E}">
        <p14:creationId xmlns:p14="http://schemas.microsoft.com/office/powerpoint/2010/main" val="300888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031E-C685-45D5-950A-2497AD0187FE}"/>
              </a:ext>
            </a:extLst>
          </p:cNvPr>
          <p:cNvSpPr>
            <a:spLocks noGrp="1"/>
          </p:cNvSpPr>
          <p:nvPr>
            <p:ph type="title"/>
          </p:nvPr>
        </p:nvSpPr>
        <p:spPr/>
        <p:txBody>
          <a:bodyPr/>
          <a:lstStyle/>
          <a:p>
            <a:r>
              <a:rPr lang="en-GB" dirty="0"/>
              <a:t>What makes a good TGM? (1)</a:t>
            </a:r>
          </a:p>
        </p:txBody>
      </p:sp>
      <p:sp>
        <p:nvSpPr>
          <p:cNvPr id="4" name="Slide Number Placeholder 3">
            <a:extLst>
              <a:ext uri="{FF2B5EF4-FFF2-40B4-BE49-F238E27FC236}">
                <a16:creationId xmlns:a16="http://schemas.microsoft.com/office/drawing/2014/main" id="{BC6AD423-75A6-4D2C-9F12-64E39DB9E854}"/>
              </a:ext>
            </a:extLst>
          </p:cNvPr>
          <p:cNvSpPr>
            <a:spLocks noGrp="1"/>
          </p:cNvSpPr>
          <p:nvPr>
            <p:ph type="sldNum" sz="quarter" idx="12"/>
          </p:nvPr>
        </p:nvSpPr>
        <p:spPr/>
        <p:txBody>
          <a:bodyPr/>
          <a:lstStyle/>
          <a:p>
            <a:fld id="{D4CD9F07-D5A2-470C-B4CD-B6FAE9A66B93}" type="slidenum">
              <a:rPr lang="en-GB" smtClean="0"/>
              <a:t>15</a:t>
            </a:fld>
            <a:endParaRPr lang="en-GB"/>
          </a:p>
        </p:txBody>
      </p:sp>
    </p:spTree>
    <p:extLst>
      <p:ext uri="{BB962C8B-B14F-4D97-AF65-F5344CB8AC3E}">
        <p14:creationId xmlns:p14="http://schemas.microsoft.com/office/powerpoint/2010/main" val="319841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115E-E74B-4A3E-A3D7-E8C0336CEEFB}"/>
              </a:ext>
            </a:extLst>
          </p:cNvPr>
          <p:cNvSpPr>
            <a:spLocks noGrp="1"/>
          </p:cNvSpPr>
          <p:nvPr>
            <p:ph type="title"/>
          </p:nvPr>
        </p:nvSpPr>
        <p:spPr>
          <a:xfrm>
            <a:off x="838200" y="365126"/>
            <a:ext cx="10515600" cy="781750"/>
          </a:xfrm>
        </p:spPr>
        <p:txBody>
          <a:bodyPr/>
          <a:lstStyle/>
          <a:p>
            <a:r>
              <a:rPr lang="en-GB" dirty="0"/>
              <a:t>What makes a good TGM? (2)</a:t>
            </a:r>
          </a:p>
        </p:txBody>
      </p:sp>
      <p:sp>
        <p:nvSpPr>
          <p:cNvPr id="3" name="Content Placeholder 2">
            <a:extLst>
              <a:ext uri="{FF2B5EF4-FFF2-40B4-BE49-F238E27FC236}">
                <a16:creationId xmlns:a16="http://schemas.microsoft.com/office/drawing/2014/main" id="{4BE2BD68-99C7-434E-902A-D3CCFC70EF43}"/>
              </a:ext>
            </a:extLst>
          </p:cNvPr>
          <p:cNvSpPr>
            <a:spLocks noGrp="1"/>
          </p:cNvSpPr>
          <p:nvPr>
            <p:ph idx="1"/>
          </p:nvPr>
        </p:nvSpPr>
        <p:spPr>
          <a:xfrm>
            <a:off x="838200" y="1146876"/>
            <a:ext cx="10515600" cy="5169572"/>
          </a:xfrm>
        </p:spPr>
        <p:txBody>
          <a:bodyPr>
            <a:normAutofit lnSpcReduction="10000"/>
          </a:bodyPr>
          <a:lstStyle/>
          <a:p>
            <a:r>
              <a:rPr lang="en-US" dirty="0"/>
              <a:t>Everyone feels able to contribute. </a:t>
            </a:r>
            <a:endParaRPr lang="en-GB" dirty="0"/>
          </a:p>
          <a:p>
            <a:r>
              <a:rPr lang="en-US" dirty="0"/>
              <a:t>You have learnt something new which will help you teach better.</a:t>
            </a:r>
            <a:endParaRPr lang="en-GB" dirty="0"/>
          </a:p>
          <a:p>
            <a:r>
              <a:rPr lang="en-US" dirty="0"/>
              <a:t>The work done in the meeting has saved you time as you have planned some classroom activities for next week. </a:t>
            </a:r>
            <a:endParaRPr lang="en-GB" dirty="0"/>
          </a:p>
          <a:p>
            <a:r>
              <a:rPr lang="en-US" dirty="0"/>
              <a:t>You have had the chance to talk about things you were concerned about. </a:t>
            </a:r>
            <a:endParaRPr lang="en-GB" dirty="0"/>
          </a:p>
          <a:p>
            <a:r>
              <a:rPr lang="en-US" dirty="0"/>
              <a:t>People listened to each other. </a:t>
            </a:r>
            <a:endParaRPr lang="en-GB" dirty="0"/>
          </a:p>
          <a:p>
            <a:r>
              <a:rPr lang="en-US" dirty="0"/>
              <a:t>The facilitator had planned the meeting and the time was used productively. </a:t>
            </a:r>
            <a:endParaRPr lang="en-GB" dirty="0"/>
          </a:p>
          <a:p>
            <a:r>
              <a:rPr lang="en-US" dirty="0"/>
              <a:t>The agenda was shared in advance. </a:t>
            </a:r>
            <a:endParaRPr lang="en-GB" dirty="0"/>
          </a:p>
          <a:p>
            <a:r>
              <a:rPr lang="en-US" dirty="0"/>
              <a:t>The people attending the meeting have prepared themselves in advance.</a:t>
            </a:r>
            <a:endParaRPr lang="en-GB" dirty="0"/>
          </a:p>
        </p:txBody>
      </p:sp>
      <p:sp>
        <p:nvSpPr>
          <p:cNvPr id="4" name="Slide Number Placeholder 3">
            <a:extLst>
              <a:ext uri="{FF2B5EF4-FFF2-40B4-BE49-F238E27FC236}">
                <a16:creationId xmlns:a16="http://schemas.microsoft.com/office/drawing/2014/main" id="{1775ED57-E4BA-484C-AC58-CAAA8DC8D041}"/>
              </a:ext>
            </a:extLst>
          </p:cNvPr>
          <p:cNvSpPr>
            <a:spLocks noGrp="1"/>
          </p:cNvSpPr>
          <p:nvPr>
            <p:ph type="sldNum" sz="quarter" idx="12"/>
          </p:nvPr>
        </p:nvSpPr>
        <p:spPr>
          <a:xfrm>
            <a:off x="7339739" y="6310311"/>
            <a:ext cx="2743200" cy="365125"/>
          </a:xfrm>
        </p:spPr>
        <p:txBody>
          <a:bodyPr/>
          <a:lstStyle/>
          <a:p>
            <a:fld id="{D4CD9F07-D5A2-470C-B4CD-B6FAE9A66B93}" type="slidenum">
              <a:rPr lang="en-GB" smtClean="0"/>
              <a:t>16</a:t>
            </a:fld>
            <a:endParaRPr lang="en-GB"/>
          </a:p>
        </p:txBody>
      </p:sp>
    </p:spTree>
    <p:extLst>
      <p:ext uri="{BB962C8B-B14F-4D97-AF65-F5344CB8AC3E}">
        <p14:creationId xmlns:p14="http://schemas.microsoft.com/office/powerpoint/2010/main" val="124087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0179-8DD6-47C9-AD9D-9130534B5A4C}"/>
              </a:ext>
            </a:extLst>
          </p:cNvPr>
          <p:cNvSpPr>
            <a:spLocks noGrp="1"/>
          </p:cNvSpPr>
          <p:nvPr>
            <p:ph type="title"/>
          </p:nvPr>
        </p:nvSpPr>
        <p:spPr/>
        <p:txBody>
          <a:bodyPr/>
          <a:lstStyle/>
          <a:p>
            <a:r>
              <a:rPr lang="en-GB" dirty="0"/>
              <a:t>Accessing the Enhanced SBCPD programme</a:t>
            </a:r>
            <a:endParaRPr lang="en-GB" dirty="0">
              <a:solidFill>
                <a:srgbClr val="FF0000"/>
              </a:solidFill>
            </a:endParaRPr>
          </a:p>
        </p:txBody>
      </p:sp>
      <p:sp>
        <p:nvSpPr>
          <p:cNvPr id="3" name="Content Placeholder 2">
            <a:extLst>
              <a:ext uri="{FF2B5EF4-FFF2-40B4-BE49-F238E27FC236}">
                <a16:creationId xmlns:a16="http://schemas.microsoft.com/office/drawing/2014/main" id="{3EDE8C7C-86ED-48A5-A76D-E00D6D9EFAF0}"/>
              </a:ext>
            </a:extLst>
          </p:cNvPr>
          <p:cNvSpPr>
            <a:spLocks noGrp="1"/>
          </p:cNvSpPr>
          <p:nvPr>
            <p:ph idx="1"/>
          </p:nvPr>
        </p:nvSpPr>
        <p:spPr/>
        <p:txBody>
          <a:bodyPr/>
          <a:lstStyle/>
          <a:p>
            <a:r>
              <a:rPr lang="en-GB" dirty="0"/>
              <a:t>Digital Materials via Raspberry Pi (or equivalent device)</a:t>
            </a:r>
          </a:p>
          <a:p>
            <a:pPr marL="0" indent="0">
              <a:buNone/>
            </a:pPr>
            <a:endParaRPr lang="en-GB" dirty="0"/>
          </a:p>
          <a:p>
            <a:r>
              <a:rPr lang="en-GB" dirty="0"/>
              <a:t> Online Materials via </a:t>
            </a:r>
            <a:r>
              <a:rPr lang="en-GB" dirty="0" err="1"/>
              <a:t>OpenLearnCreate</a:t>
            </a:r>
            <a:r>
              <a:rPr lang="en-GB" dirty="0"/>
              <a:t> (</a:t>
            </a:r>
            <a:r>
              <a:rPr lang="en-GB" dirty="0" err="1">
                <a:hlinkClick r:id="rId3"/>
              </a:rPr>
              <a:t>OLCreate</a:t>
            </a:r>
            <a:r>
              <a:rPr lang="en-GB" dirty="0">
                <a:hlinkClick r:id="rId3"/>
              </a:rPr>
              <a:t>: Active teaching and learning for Africa: ZEST (open.edu)</a:t>
            </a:r>
            <a:endParaRPr lang="en-GB" dirty="0"/>
          </a:p>
          <a:p>
            <a:endParaRPr lang="en-GB" dirty="0"/>
          </a:p>
          <a:p>
            <a:r>
              <a:rPr lang="en-GB" dirty="0"/>
              <a:t>Paper Materials</a:t>
            </a:r>
          </a:p>
        </p:txBody>
      </p:sp>
      <p:sp>
        <p:nvSpPr>
          <p:cNvPr id="4" name="Slide Number Placeholder 3">
            <a:extLst>
              <a:ext uri="{FF2B5EF4-FFF2-40B4-BE49-F238E27FC236}">
                <a16:creationId xmlns:a16="http://schemas.microsoft.com/office/drawing/2014/main" id="{0CAC0CFA-93FC-4B39-99D7-C7261FB90EF2}"/>
              </a:ext>
            </a:extLst>
          </p:cNvPr>
          <p:cNvSpPr>
            <a:spLocks noGrp="1"/>
          </p:cNvSpPr>
          <p:nvPr>
            <p:ph type="sldNum" sz="quarter" idx="12"/>
          </p:nvPr>
        </p:nvSpPr>
        <p:spPr>
          <a:xfrm>
            <a:off x="7355238" y="6311900"/>
            <a:ext cx="2743200" cy="365125"/>
          </a:xfrm>
        </p:spPr>
        <p:txBody>
          <a:bodyPr/>
          <a:lstStyle/>
          <a:p>
            <a:fld id="{D4CD9F07-D5A2-470C-B4CD-B6FAE9A66B93}" type="slidenum">
              <a:rPr lang="en-GB" smtClean="0"/>
              <a:t>17</a:t>
            </a:fld>
            <a:endParaRPr lang="en-GB" dirty="0"/>
          </a:p>
        </p:txBody>
      </p:sp>
    </p:spTree>
    <p:extLst>
      <p:ext uri="{BB962C8B-B14F-4D97-AF65-F5344CB8AC3E}">
        <p14:creationId xmlns:p14="http://schemas.microsoft.com/office/powerpoint/2010/main" val="110205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66023" y="294468"/>
            <a:ext cx="9053751" cy="6380969"/>
          </a:xfrm>
          <a:prstGeom prst="rect">
            <a:avLst/>
          </a:prstGeom>
        </p:spPr>
      </p:pic>
      <p:sp>
        <p:nvSpPr>
          <p:cNvPr id="3" name="Slide Number Placeholder 2">
            <a:extLst>
              <a:ext uri="{FF2B5EF4-FFF2-40B4-BE49-F238E27FC236}">
                <a16:creationId xmlns:a16="http://schemas.microsoft.com/office/drawing/2014/main" id="{0480FDFC-9D61-4DDB-BD7B-15BA8A04D88C}"/>
              </a:ext>
            </a:extLst>
          </p:cNvPr>
          <p:cNvSpPr>
            <a:spLocks noGrp="1"/>
          </p:cNvSpPr>
          <p:nvPr>
            <p:ph type="sldNum" sz="quarter" idx="12"/>
          </p:nvPr>
        </p:nvSpPr>
        <p:spPr>
          <a:xfrm>
            <a:off x="7370735" y="6310312"/>
            <a:ext cx="2743200" cy="365125"/>
          </a:xfrm>
        </p:spPr>
        <p:txBody>
          <a:bodyPr/>
          <a:lstStyle/>
          <a:p>
            <a:fld id="{D4CD9F07-D5A2-470C-B4CD-B6FAE9A66B93}" type="slidenum">
              <a:rPr lang="en-GB" smtClean="0"/>
              <a:t>18</a:t>
            </a:fld>
            <a:endParaRPr lang="en-GB" dirty="0"/>
          </a:p>
        </p:txBody>
      </p:sp>
    </p:spTree>
    <p:extLst>
      <p:ext uri="{BB962C8B-B14F-4D97-AF65-F5344CB8AC3E}">
        <p14:creationId xmlns:p14="http://schemas.microsoft.com/office/powerpoint/2010/main" val="143102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C6A9642-E372-4DBB-9358-E7938CBB9CE5}"/>
              </a:ext>
            </a:extLst>
          </p:cNvPr>
          <p:cNvGraphicFramePr>
            <a:graphicFrameLocks noGrp="1"/>
          </p:cNvGraphicFramePr>
          <p:nvPr>
            <p:ph idx="1"/>
            <p:extLst>
              <p:ext uri="{D42A27DB-BD31-4B8C-83A1-F6EECF244321}">
                <p14:modId xmlns:p14="http://schemas.microsoft.com/office/powerpoint/2010/main" val="68564155"/>
              </p:ext>
            </p:extLst>
          </p:nvPr>
        </p:nvGraphicFramePr>
        <p:xfrm>
          <a:off x="838200" y="403225"/>
          <a:ext cx="10515600" cy="5608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32912921"/>
                    </a:ext>
                  </a:extLst>
                </a:gridCol>
                <a:gridCol w="5257800">
                  <a:extLst>
                    <a:ext uri="{9D8B030D-6E8A-4147-A177-3AD203B41FA5}">
                      <a16:colId xmlns:a16="http://schemas.microsoft.com/office/drawing/2014/main" val="1731347875"/>
                    </a:ext>
                  </a:extLst>
                </a:gridCol>
              </a:tblGrid>
              <a:tr h="370840">
                <a:tc>
                  <a:txBody>
                    <a:bodyPr/>
                    <a:lstStyle/>
                    <a:p>
                      <a:pPr algn="ctr"/>
                      <a:r>
                        <a:rPr lang="en-GB" sz="2400" b="1" dirty="0">
                          <a:solidFill>
                            <a:schemeClr val="tx1"/>
                          </a:solidFill>
                        </a:rPr>
                        <a:t>Lesson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rPr>
                        <a:t>ZEST – Enhanced SBCPD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858065"/>
                  </a:ext>
                </a:extLst>
              </a:tr>
              <a:tr h="370840">
                <a:tc>
                  <a:txBody>
                    <a:bodyPr/>
                    <a:lstStyle/>
                    <a:p>
                      <a:pPr algn="ctr"/>
                      <a:r>
                        <a:rPr lang="en-GB" sz="2400" b="1" dirty="0">
                          <a:solidFill>
                            <a:schemeClr val="tx1"/>
                          </a:solidFill>
                        </a:rPr>
                        <a:t>Full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highlight>
                            <a:srgbClr val="FFFF00"/>
                          </a:highlight>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009592"/>
                  </a:ext>
                </a:extLst>
              </a:tr>
              <a:tr h="370840">
                <a:tc>
                  <a:txBody>
                    <a:bodyPr/>
                    <a:lstStyle/>
                    <a:p>
                      <a:r>
                        <a:rPr lang="en-GB" sz="2000" dirty="0">
                          <a:solidFill>
                            <a:schemeClr val="tx1"/>
                          </a:solidFill>
                        </a:rPr>
                        <a:t>1. Focus on problem/issue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1. Focus on </a:t>
                      </a:r>
                      <a:r>
                        <a:rPr lang="en-GB" sz="2000" dirty="0">
                          <a:solidFill>
                            <a:schemeClr val="tx1"/>
                          </a:solidFill>
                          <a:highlight>
                            <a:srgbClr val="FFFF00"/>
                          </a:highlight>
                        </a:rPr>
                        <a:t>Classroom/Teaching Approach (CTA)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0702847"/>
                  </a:ext>
                </a:extLst>
              </a:tr>
              <a:tr h="370840">
                <a:tc>
                  <a:txBody>
                    <a:bodyPr/>
                    <a:lstStyle/>
                    <a:p>
                      <a:r>
                        <a:rPr lang="en-GB" sz="2000" dirty="0">
                          <a:solidFill>
                            <a:schemeClr val="tx1"/>
                          </a:solidFill>
                        </a:rPr>
                        <a:t>2. Collaborative planning of demo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2. </a:t>
                      </a:r>
                      <a:r>
                        <a:rPr lang="en-GB" sz="2000" dirty="0">
                          <a:solidFill>
                            <a:schemeClr val="tx1"/>
                          </a:solidFill>
                          <a:highlight>
                            <a:srgbClr val="FFFF00"/>
                          </a:highlight>
                        </a:rPr>
                        <a:t>All teachers plan activity </a:t>
                      </a:r>
                      <a:r>
                        <a:rPr lang="en-GB" sz="2000" dirty="0">
                          <a:solidFill>
                            <a:schemeClr val="tx1"/>
                          </a:solidFill>
                        </a:rPr>
                        <a:t>based on CTA for one of their lessons next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6388864"/>
                  </a:ext>
                </a:extLst>
              </a:tr>
              <a:tr h="370840">
                <a:tc>
                  <a:txBody>
                    <a:bodyPr/>
                    <a:lstStyle/>
                    <a:p>
                      <a:r>
                        <a:rPr lang="en-GB" sz="2000" dirty="0">
                          <a:solidFill>
                            <a:schemeClr val="tx1"/>
                          </a:solidFill>
                        </a:rPr>
                        <a:t>3. One teacher implements demo lesson and other teachers observe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3. </a:t>
                      </a:r>
                      <a:r>
                        <a:rPr lang="en-GB" sz="2000" dirty="0">
                          <a:solidFill>
                            <a:schemeClr val="tx1"/>
                          </a:solidFill>
                          <a:highlight>
                            <a:srgbClr val="FFFF00"/>
                          </a:highlight>
                        </a:rPr>
                        <a:t>All teachers teach </a:t>
                      </a:r>
                      <a:r>
                        <a:rPr lang="en-GB" sz="2000" dirty="0">
                          <a:solidFill>
                            <a:schemeClr val="tx1"/>
                          </a:solidFill>
                        </a:rPr>
                        <a:t>their activity in their class and </a:t>
                      </a:r>
                      <a:r>
                        <a:rPr lang="en-GB" sz="2000" dirty="0">
                          <a:solidFill>
                            <a:schemeClr val="tx1"/>
                          </a:solidFill>
                          <a:highlight>
                            <a:srgbClr val="FFFF00"/>
                          </a:highlight>
                        </a:rPr>
                        <a:t>teachers observe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004593"/>
                  </a:ext>
                </a:extLst>
              </a:tr>
              <a:tr h="370840">
                <a:tc>
                  <a:txBody>
                    <a:bodyPr/>
                    <a:lstStyle/>
                    <a:p>
                      <a:r>
                        <a:rPr lang="en-GB" sz="2000" dirty="0">
                          <a:solidFill>
                            <a:schemeClr val="tx1"/>
                          </a:solidFill>
                        </a:rPr>
                        <a:t>4. Reflecting on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4. Reflecting on activity and give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107306"/>
                  </a:ext>
                </a:extLst>
              </a:tr>
              <a:tr h="370840">
                <a:tc>
                  <a:txBody>
                    <a:bodyPr/>
                    <a:lstStyle/>
                    <a:p>
                      <a:r>
                        <a:rPr lang="en-GB" sz="2000" dirty="0">
                          <a:solidFill>
                            <a:schemeClr val="tx1"/>
                          </a:solidFill>
                        </a:rPr>
                        <a:t>5. Revise the demo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5. </a:t>
                      </a:r>
                      <a:r>
                        <a:rPr lang="en-GB" sz="2000" dirty="0">
                          <a:solidFill>
                            <a:schemeClr val="tx1"/>
                          </a:solidFill>
                          <a:highlight>
                            <a:srgbClr val="FFFF00"/>
                          </a:highlight>
                        </a:rPr>
                        <a:t>All teachers plan other classroom activities </a:t>
                      </a:r>
                      <a:r>
                        <a:rPr lang="en-GB" sz="2000" dirty="0">
                          <a:solidFill>
                            <a:schemeClr val="tx1"/>
                          </a:solidFill>
                        </a:rPr>
                        <a:t>collaboratively using the same CTA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131155"/>
                  </a:ext>
                </a:extLst>
              </a:tr>
              <a:tr h="370840">
                <a:tc>
                  <a:txBody>
                    <a:bodyPr/>
                    <a:lstStyle/>
                    <a:p>
                      <a:r>
                        <a:rPr lang="en-GB" sz="2000" dirty="0">
                          <a:solidFill>
                            <a:schemeClr val="tx1"/>
                          </a:solidFill>
                        </a:rPr>
                        <a:t>6. Implement revised demo 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6. </a:t>
                      </a:r>
                      <a:r>
                        <a:rPr lang="en-GB" sz="2000" dirty="0">
                          <a:solidFill>
                            <a:schemeClr val="tx1"/>
                          </a:solidFill>
                          <a:highlight>
                            <a:srgbClr val="FFFF00"/>
                          </a:highlight>
                        </a:rPr>
                        <a:t>All Teachers teach </a:t>
                      </a:r>
                      <a:r>
                        <a:rPr lang="en-GB" sz="2000" dirty="0">
                          <a:solidFill>
                            <a:schemeClr val="tx1"/>
                          </a:solidFill>
                        </a:rPr>
                        <a:t>their activity in their own classrooms and </a:t>
                      </a:r>
                      <a:r>
                        <a:rPr lang="en-GB" sz="2000" dirty="0">
                          <a:solidFill>
                            <a:schemeClr val="tx1"/>
                          </a:solidFill>
                          <a:highlight>
                            <a:srgbClr val="FFFF00"/>
                          </a:highlight>
                        </a:rPr>
                        <a:t>teachers observe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0600436"/>
                  </a:ext>
                </a:extLst>
              </a:tr>
              <a:tr h="370840">
                <a:tc>
                  <a:txBody>
                    <a:bodyPr/>
                    <a:lstStyle/>
                    <a:p>
                      <a:r>
                        <a:rPr lang="en-GB" sz="2000" dirty="0">
                          <a:solidFill>
                            <a:schemeClr val="tx1"/>
                          </a:solidFill>
                        </a:rPr>
                        <a:t>7. Reflect on demo lesson again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7. Reflect on the new activities and give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253322"/>
                  </a:ext>
                </a:extLst>
              </a:tr>
              <a:tr h="370840">
                <a:tc>
                  <a:txBody>
                    <a:bodyPr/>
                    <a:lstStyle/>
                    <a:p>
                      <a:r>
                        <a:rPr lang="en-GB" sz="2000" dirty="0">
                          <a:solidFill>
                            <a:schemeClr val="tx1"/>
                          </a:solidFill>
                        </a:rPr>
                        <a:t>8. Reflections compiled and 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8. Reflections compiled and shared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315136"/>
                  </a:ext>
                </a:extLst>
              </a:tr>
            </a:tbl>
          </a:graphicData>
        </a:graphic>
      </p:graphicFrame>
      <p:sp>
        <p:nvSpPr>
          <p:cNvPr id="4" name="Slide Number Placeholder 3">
            <a:extLst>
              <a:ext uri="{FF2B5EF4-FFF2-40B4-BE49-F238E27FC236}">
                <a16:creationId xmlns:a16="http://schemas.microsoft.com/office/drawing/2014/main" id="{20BAEC69-BE1B-46DB-AFE4-AF917A1A5CFD}"/>
              </a:ext>
            </a:extLst>
          </p:cNvPr>
          <p:cNvSpPr>
            <a:spLocks noGrp="1"/>
          </p:cNvSpPr>
          <p:nvPr>
            <p:ph type="sldNum" sz="quarter" idx="12"/>
          </p:nvPr>
        </p:nvSpPr>
        <p:spPr/>
        <p:txBody>
          <a:bodyPr/>
          <a:lstStyle/>
          <a:p>
            <a:fld id="{D4CD9F07-D5A2-470C-B4CD-B6FAE9A66B93}" type="slidenum">
              <a:rPr lang="en-GB" smtClean="0"/>
              <a:t>19</a:t>
            </a:fld>
            <a:endParaRPr lang="en-GB"/>
          </a:p>
        </p:txBody>
      </p:sp>
    </p:spTree>
    <p:extLst>
      <p:ext uri="{BB962C8B-B14F-4D97-AF65-F5344CB8AC3E}">
        <p14:creationId xmlns:p14="http://schemas.microsoft.com/office/powerpoint/2010/main" val="71111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Welcome</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Please complete the consent form</a:t>
            </a:r>
          </a:p>
          <a:p>
            <a:r>
              <a:rPr lang="en-GB" dirty="0"/>
              <a:t>Who we are</a:t>
            </a:r>
          </a:p>
          <a:p>
            <a:r>
              <a:rPr lang="en-GB" dirty="0"/>
              <a:t>Why are we here?</a:t>
            </a:r>
          </a:p>
        </p:txBody>
      </p:sp>
      <p:sp>
        <p:nvSpPr>
          <p:cNvPr id="4" name="Slide Number Placeholder 3">
            <a:extLst>
              <a:ext uri="{FF2B5EF4-FFF2-40B4-BE49-F238E27FC236}">
                <a16:creationId xmlns:a16="http://schemas.microsoft.com/office/drawing/2014/main" id="{91E590C6-B8C4-409D-9621-1A83A6B88F95}"/>
              </a:ext>
            </a:extLst>
          </p:cNvPr>
          <p:cNvSpPr>
            <a:spLocks noGrp="1"/>
          </p:cNvSpPr>
          <p:nvPr>
            <p:ph type="sldNum" sz="quarter" idx="12"/>
          </p:nvPr>
        </p:nvSpPr>
        <p:spPr>
          <a:xfrm>
            <a:off x="7138261" y="6344942"/>
            <a:ext cx="2743200" cy="365125"/>
          </a:xfrm>
        </p:spPr>
        <p:txBody>
          <a:bodyPr/>
          <a:lstStyle/>
          <a:p>
            <a:fld id="{D4CD9F07-D5A2-470C-B4CD-B6FAE9A66B93}" type="slidenum">
              <a:rPr lang="en-GB" smtClean="0"/>
              <a:t>2</a:t>
            </a:fld>
            <a:endParaRPr lang="en-GB"/>
          </a:p>
        </p:txBody>
      </p:sp>
    </p:spTree>
    <p:extLst>
      <p:ext uri="{BB962C8B-B14F-4D97-AF65-F5344CB8AC3E}">
        <p14:creationId xmlns:p14="http://schemas.microsoft.com/office/powerpoint/2010/main" val="357333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C889-F330-4519-BD8E-2BE8FA1E7E2B}"/>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311113D2-CEC2-49F1-9A9A-6858D59C1C25}"/>
              </a:ext>
            </a:extLst>
          </p:cNvPr>
          <p:cNvSpPr>
            <a:spLocks noGrp="1"/>
          </p:cNvSpPr>
          <p:nvPr>
            <p:ph idx="1"/>
          </p:nvPr>
        </p:nvSpPr>
        <p:spPr>
          <a:xfrm>
            <a:off x="838200" y="1418253"/>
            <a:ext cx="6066453" cy="5257184"/>
          </a:xfrm>
        </p:spPr>
        <p:txBody>
          <a:bodyPr/>
          <a:lstStyle/>
          <a:p>
            <a:pPr marL="0" indent="0">
              <a:buNone/>
            </a:pPr>
            <a:r>
              <a:rPr lang="en-GB" dirty="0"/>
              <a:t>Read </a:t>
            </a:r>
          </a:p>
          <a:p>
            <a:r>
              <a:rPr lang="en-GB" dirty="0"/>
              <a:t>the full ‘Active teaching and learning for Africa 1: Classroom management for learner-centred teaching’ module</a:t>
            </a:r>
          </a:p>
          <a:p>
            <a:pPr marL="0" indent="0">
              <a:buNone/>
            </a:pPr>
            <a:endParaRPr lang="en-GB" dirty="0"/>
          </a:p>
          <a:p>
            <a:pPr marL="0" indent="0" algn="ctr">
              <a:buNone/>
            </a:pPr>
            <a:r>
              <a:rPr lang="en-GB" sz="3600" dirty="0">
                <a:solidFill>
                  <a:srgbClr val="FFC000"/>
                </a:solidFill>
              </a:rPr>
              <a:t>Quiz with prizes tomorrow!!!</a:t>
            </a:r>
          </a:p>
          <a:p>
            <a:pPr marL="0" indent="0" algn="ctr">
              <a:buNone/>
            </a:pPr>
            <a:endParaRPr lang="en-GB" sz="3600" dirty="0">
              <a:solidFill>
                <a:srgbClr val="FFC000"/>
              </a:solidFill>
            </a:endParaRPr>
          </a:p>
        </p:txBody>
      </p:sp>
      <p:sp>
        <p:nvSpPr>
          <p:cNvPr id="4" name="Slide Number Placeholder 3">
            <a:extLst>
              <a:ext uri="{FF2B5EF4-FFF2-40B4-BE49-F238E27FC236}">
                <a16:creationId xmlns:a16="http://schemas.microsoft.com/office/drawing/2014/main" id="{CDC1D433-3C3B-421E-9380-F897F582FDB5}"/>
              </a:ext>
            </a:extLst>
          </p:cNvPr>
          <p:cNvSpPr>
            <a:spLocks noGrp="1"/>
          </p:cNvSpPr>
          <p:nvPr>
            <p:ph type="sldNum" sz="quarter" idx="12"/>
          </p:nvPr>
        </p:nvSpPr>
        <p:spPr>
          <a:xfrm>
            <a:off x="7432729" y="6310312"/>
            <a:ext cx="2743200" cy="365125"/>
          </a:xfrm>
        </p:spPr>
        <p:txBody>
          <a:bodyPr/>
          <a:lstStyle/>
          <a:p>
            <a:fld id="{D4CD9F07-D5A2-470C-B4CD-B6FAE9A66B93}" type="slidenum">
              <a:rPr lang="en-GB" smtClean="0"/>
              <a:t>20</a:t>
            </a:fld>
            <a:endParaRPr lang="en-GB"/>
          </a:p>
        </p:txBody>
      </p:sp>
      <p:pic>
        <p:nvPicPr>
          <p:cNvPr id="6" name="Picture 5">
            <a:extLst>
              <a:ext uri="{FF2B5EF4-FFF2-40B4-BE49-F238E27FC236}">
                <a16:creationId xmlns:a16="http://schemas.microsoft.com/office/drawing/2014/main" id="{F24C6371-A8E9-4D0B-A5F1-FC6EC6BCCB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1894" y="4787011"/>
            <a:ext cx="1059063" cy="1305471"/>
          </a:xfrm>
          <a:prstGeom prst="rect">
            <a:avLst/>
          </a:prstGeom>
        </p:spPr>
      </p:pic>
      <p:pic>
        <p:nvPicPr>
          <p:cNvPr id="8" name="Picture 7">
            <a:extLst>
              <a:ext uri="{FF2B5EF4-FFF2-40B4-BE49-F238E27FC236}">
                <a16:creationId xmlns:a16="http://schemas.microsoft.com/office/drawing/2014/main" id="{C828F1B0-9120-4E12-B651-34391F9FA67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60422" y="-75876"/>
            <a:ext cx="4895850" cy="5804872"/>
          </a:xfrm>
          <a:prstGeom prst="rect">
            <a:avLst/>
          </a:prstGeom>
        </p:spPr>
      </p:pic>
    </p:spTree>
    <p:extLst>
      <p:ext uri="{BB962C8B-B14F-4D97-AF65-F5344CB8AC3E}">
        <p14:creationId xmlns:p14="http://schemas.microsoft.com/office/powerpoint/2010/main" val="73945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323" y="5012048"/>
            <a:ext cx="4245946" cy="948995"/>
          </a:xfrm>
        </p:spPr>
        <p:txBody>
          <a:bodyPr>
            <a:normAutofit fontScale="90000"/>
          </a:bodyPr>
          <a:lstStyle/>
          <a:p>
            <a:pPr algn="l"/>
            <a:r>
              <a:rPr lang="en-GB" sz="4400" dirty="0">
                <a:solidFill>
                  <a:srgbClr val="0070C0"/>
                </a:solidFill>
              </a:rPr>
              <a:t>Enhanced SBCPD Launch (Day 2)</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22498" cy="444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856"/>
          <a:stretch/>
        </p:blipFill>
        <p:spPr>
          <a:xfrm>
            <a:off x="5922499" y="0"/>
            <a:ext cx="6269502" cy="44267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7912" y="4728232"/>
            <a:ext cx="3244088" cy="67004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5479" y="4764346"/>
            <a:ext cx="1537286" cy="104985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4269" y="6080048"/>
            <a:ext cx="3056992" cy="576261"/>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653" y="4764346"/>
            <a:ext cx="1589010" cy="1840664"/>
          </a:xfrm>
          <a:prstGeom prst="rect">
            <a:avLst/>
          </a:prstGeom>
        </p:spPr>
      </p:pic>
      <p:sp>
        <p:nvSpPr>
          <p:cNvPr id="10" name="Slide Number Placeholder 9">
            <a:extLst>
              <a:ext uri="{FF2B5EF4-FFF2-40B4-BE49-F238E27FC236}">
                <a16:creationId xmlns:a16="http://schemas.microsoft.com/office/drawing/2014/main" id="{B02FF936-1F44-4EC5-A7A6-8B8EDA8E3AA3}"/>
              </a:ext>
            </a:extLst>
          </p:cNvPr>
          <p:cNvSpPr>
            <a:spLocks noGrp="1"/>
          </p:cNvSpPr>
          <p:nvPr>
            <p:ph type="sldNum" sz="quarter" idx="12"/>
          </p:nvPr>
        </p:nvSpPr>
        <p:spPr/>
        <p:txBody>
          <a:bodyPr/>
          <a:lstStyle/>
          <a:p>
            <a:fld id="{D4CD9F07-D5A2-470C-B4CD-B6FAE9A66B93}" type="slidenum">
              <a:rPr lang="en-GB" smtClean="0"/>
              <a:t>21</a:t>
            </a:fld>
            <a:endParaRPr lang="en-GB"/>
          </a:p>
        </p:txBody>
      </p:sp>
      <p:sp>
        <p:nvSpPr>
          <p:cNvPr id="11" name="TextBox 10">
            <a:extLst>
              <a:ext uri="{FF2B5EF4-FFF2-40B4-BE49-F238E27FC236}">
                <a16:creationId xmlns:a16="http://schemas.microsoft.com/office/drawing/2014/main" id="{130AB4FE-B422-4218-B0E0-040D0BE9956C}"/>
              </a:ext>
            </a:extLst>
          </p:cNvPr>
          <p:cNvSpPr txBox="1"/>
          <p:nvPr/>
        </p:nvSpPr>
        <p:spPr>
          <a:xfrm>
            <a:off x="25473" y="4465204"/>
            <a:ext cx="3296747" cy="276999"/>
          </a:xfrm>
          <a:prstGeom prst="rect">
            <a:avLst/>
          </a:prstGeom>
          <a:noFill/>
        </p:spPr>
        <p:txBody>
          <a:bodyPr wrap="square" rtlCol="0">
            <a:spAutoFit/>
          </a:bodyPr>
          <a:lstStyle/>
          <a:p>
            <a:r>
              <a:rPr lang="en-GB" sz="1200" dirty="0"/>
              <a:t>Source: Photo taken by Mr P Sinyangwe, Zambia</a:t>
            </a:r>
          </a:p>
        </p:txBody>
      </p:sp>
      <p:sp>
        <p:nvSpPr>
          <p:cNvPr id="12" name="TextBox 11">
            <a:extLst>
              <a:ext uri="{FF2B5EF4-FFF2-40B4-BE49-F238E27FC236}">
                <a16:creationId xmlns:a16="http://schemas.microsoft.com/office/drawing/2014/main" id="{0A7E5F2C-94D6-4248-AE3F-5BD315AFC98C}"/>
              </a:ext>
            </a:extLst>
          </p:cNvPr>
          <p:cNvSpPr txBox="1"/>
          <p:nvPr/>
        </p:nvSpPr>
        <p:spPr>
          <a:xfrm>
            <a:off x="6735225" y="4457064"/>
            <a:ext cx="5431302" cy="276999"/>
          </a:xfrm>
          <a:prstGeom prst="rect">
            <a:avLst/>
          </a:prstGeom>
          <a:noFill/>
        </p:spPr>
        <p:txBody>
          <a:bodyPr wrap="square" rtlCol="0">
            <a:spAutoFit/>
          </a:bodyPr>
          <a:lstStyle/>
          <a:p>
            <a:pPr algn="r"/>
            <a:r>
              <a:rPr lang="en-GB" sz="1200" dirty="0"/>
              <a:t>Source: Photo taken by Dr K </a:t>
            </a:r>
            <a:r>
              <a:rPr lang="en-GB" sz="1200" dirty="0" err="1"/>
              <a:t>Stutchbury</a:t>
            </a:r>
            <a:r>
              <a:rPr lang="en-GB" sz="1200" dirty="0"/>
              <a:t>, The Open University</a:t>
            </a:r>
          </a:p>
        </p:txBody>
      </p:sp>
    </p:spTree>
    <p:extLst>
      <p:ext uri="{BB962C8B-B14F-4D97-AF65-F5344CB8AC3E}">
        <p14:creationId xmlns:p14="http://schemas.microsoft.com/office/powerpoint/2010/main" val="152029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828E-12E8-412C-BD92-33B729E082D5}"/>
              </a:ext>
            </a:extLst>
          </p:cNvPr>
          <p:cNvSpPr>
            <a:spLocks noGrp="1"/>
          </p:cNvSpPr>
          <p:nvPr>
            <p:ph type="title"/>
          </p:nvPr>
        </p:nvSpPr>
        <p:spPr/>
        <p:txBody>
          <a:bodyPr/>
          <a:lstStyle/>
          <a:p>
            <a:r>
              <a:rPr lang="en-GB" dirty="0"/>
              <a:t>Quick quiz on the homework: True or False</a:t>
            </a:r>
          </a:p>
        </p:txBody>
      </p:sp>
      <p:sp>
        <p:nvSpPr>
          <p:cNvPr id="3" name="Content Placeholder 2">
            <a:extLst>
              <a:ext uri="{FF2B5EF4-FFF2-40B4-BE49-F238E27FC236}">
                <a16:creationId xmlns:a16="http://schemas.microsoft.com/office/drawing/2014/main" id="{A7C80874-CE7F-456F-AD3F-3B2F647669DB}"/>
              </a:ext>
            </a:extLst>
          </p:cNvPr>
          <p:cNvSpPr>
            <a:spLocks noGrp="1"/>
          </p:cNvSpPr>
          <p:nvPr>
            <p:ph idx="1"/>
          </p:nvPr>
        </p:nvSpPr>
        <p:spPr/>
        <p:txBody>
          <a:bodyPr>
            <a:normAutofit lnSpcReduction="10000"/>
          </a:bodyPr>
          <a:lstStyle/>
          <a:p>
            <a:pPr marL="514350" indent="-514350">
              <a:buFont typeface="+mj-lt"/>
              <a:buAutoNum type="arabicPeriod"/>
            </a:pPr>
            <a:r>
              <a:rPr lang="en-GB" dirty="0"/>
              <a:t>There are 11 teaching approaches</a:t>
            </a:r>
          </a:p>
          <a:p>
            <a:pPr marL="514350" indent="-514350">
              <a:buFont typeface="+mj-lt"/>
              <a:buAutoNum type="arabicPeriod"/>
            </a:pPr>
            <a:r>
              <a:rPr lang="en-GB" dirty="0"/>
              <a:t>Learner-centred education means that the pupils are in charge</a:t>
            </a:r>
          </a:p>
          <a:p>
            <a:pPr marL="514350" indent="-514350">
              <a:buFont typeface="+mj-lt"/>
              <a:buAutoNum type="arabicPeriod"/>
            </a:pPr>
            <a:r>
              <a:rPr lang="en-GB" dirty="0"/>
              <a:t>The role of the facilitator is to lead the discussion not to provide all the answers to the activities. </a:t>
            </a:r>
          </a:p>
          <a:p>
            <a:pPr marL="514350" indent="-514350">
              <a:buFont typeface="+mj-lt"/>
              <a:buAutoNum type="arabicPeriod"/>
            </a:pPr>
            <a:r>
              <a:rPr lang="en-GB" dirty="0"/>
              <a:t>All teachers are expected to plan and try out classroom activities using the teaching approaches</a:t>
            </a:r>
          </a:p>
          <a:p>
            <a:pPr marL="514350" indent="-514350">
              <a:buFont typeface="+mj-lt"/>
              <a:buAutoNum type="arabicPeriod"/>
            </a:pPr>
            <a:r>
              <a:rPr lang="en-GB" dirty="0"/>
              <a:t>The resources contain audios and videos to help understanding</a:t>
            </a:r>
          </a:p>
          <a:p>
            <a:pPr marL="514350" indent="-514350">
              <a:buFont typeface="+mj-lt"/>
              <a:buAutoNum type="arabicPeriod"/>
            </a:pPr>
            <a:r>
              <a:rPr lang="en-GB" dirty="0"/>
              <a:t>Teachers can use the teacher notebook to help them learn. There are no rules about what they have to write – they decide what is helpful to them. </a:t>
            </a:r>
          </a:p>
        </p:txBody>
      </p:sp>
      <p:sp>
        <p:nvSpPr>
          <p:cNvPr id="4" name="Slide Number Placeholder 3">
            <a:extLst>
              <a:ext uri="{FF2B5EF4-FFF2-40B4-BE49-F238E27FC236}">
                <a16:creationId xmlns:a16="http://schemas.microsoft.com/office/drawing/2014/main" id="{8E0A1A73-7A72-42DF-854A-39BE7ED5FBA6}"/>
              </a:ext>
            </a:extLst>
          </p:cNvPr>
          <p:cNvSpPr>
            <a:spLocks noGrp="1"/>
          </p:cNvSpPr>
          <p:nvPr>
            <p:ph type="sldNum" sz="quarter" idx="12"/>
          </p:nvPr>
        </p:nvSpPr>
        <p:spPr/>
        <p:txBody>
          <a:bodyPr/>
          <a:lstStyle/>
          <a:p>
            <a:fld id="{D4CD9F07-D5A2-470C-B4CD-B6FAE9A66B93}" type="slidenum">
              <a:rPr lang="en-GB" smtClean="0"/>
              <a:t>22</a:t>
            </a:fld>
            <a:endParaRPr lang="en-GB"/>
          </a:p>
        </p:txBody>
      </p:sp>
    </p:spTree>
    <p:extLst>
      <p:ext uri="{BB962C8B-B14F-4D97-AF65-F5344CB8AC3E}">
        <p14:creationId xmlns:p14="http://schemas.microsoft.com/office/powerpoint/2010/main" val="419008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8150-EA6B-44D4-B93F-95289A7B9659}"/>
              </a:ext>
            </a:extLst>
          </p:cNvPr>
          <p:cNvSpPr>
            <a:spLocks noGrp="1"/>
          </p:cNvSpPr>
          <p:nvPr>
            <p:ph type="title"/>
          </p:nvPr>
        </p:nvSpPr>
        <p:spPr/>
        <p:txBody>
          <a:bodyPr/>
          <a:lstStyle/>
          <a:p>
            <a:r>
              <a:rPr lang="en-GB" dirty="0"/>
              <a:t>Day 2 programme</a:t>
            </a:r>
          </a:p>
        </p:txBody>
      </p:sp>
      <p:sp>
        <p:nvSpPr>
          <p:cNvPr id="3" name="Content Placeholder 2">
            <a:extLst>
              <a:ext uri="{FF2B5EF4-FFF2-40B4-BE49-F238E27FC236}">
                <a16:creationId xmlns:a16="http://schemas.microsoft.com/office/drawing/2014/main" id="{A2200211-09AA-4D4C-A794-12961BEF2D24}"/>
              </a:ext>
            </a:extLst>
          </p:cNvPr>
          <p:cNvSpPr>
            <a:spLocks noGrp="1"/>
          </p:cNvSpPr>
          <p:nvPr>
            <p:ph idx="1"/>
          </p:nvPr>
        </p:nvSpPr>
        <p:spPr/>
        <p:txBody>
          <a:bodyPr/>
          <a:lstStyle/>
          <a:p>
            <a:r>
              <a:rPr lang="en-GB" dirty="0"/>
              <a:t>Recap and questions</a:t>
            </a:r>
          </a:p>
          <a:p>
            <a:r>
              <a:rPr lang="en-GB" dirty="0"/>
              <a:t>Reviewing your learning Quiz (Activity 1.17)</a:t>
            </a:r>
          </a:p>
          <a:p>
            <a:r>
              <a:rPr lang="en-GB" dirty="0"/>
              <a:t>Roles and Responsibilities</a:t>
            </a:r>
          </a:p>
          <a:p>
            <a:r>
              <a:rPr lang="en-GB" dirty="0"/>
              <a:t>Raspberry Pi practice: Videos &amp; Audios</a:t>
            </a:r>
          </a:p>
          <a:p>
            <a:r>
              <a:rPr lang="en-GB" dirty="0"/>
              <a:t>Planning for Week 0 School meeting</a:t>
            </a:r>
          </a:p>
          <a:p>
            <a:r>
              <a:rPr lang="en-GB" dirty="0"/>
              <a:t>Next steps</a:t>
            </a:r>
          </a:p>
          <a:p>
            <a:endParaRPr lang="en-GB" dirty="0"/>
          </a:p>
          <a:p>
            <a:endParaRPr lang="en-GB" dirty="0"/>
          </a:p>
        </p:txBody>
      </p:sp>
      <p:sp>
        <p:nvSpPr>
          <p:cNvPr id="4" name="Slide Number Placeholder 3">
            <a:extLst>
              <a:ext uri="{FF2B5EF4-FFF2-40B4-BE49-F238E27FC236}">
                <a16:creationId xmlns:a16="http://schemas.microsoft.com/office/drawing/2014/main" id="{B923687A-262D-4F44-B405-3AA114568878}"/>
              </a:ext>
            </a:extLst>
          </p:cNvPr>
          <p:cNvSpPr>
            <a:spLocks noGrp="1"/>
          </p:cNvSpPr>
          <p:nvPr>
            <p:ph type="sldNum" sz="quarter" idx="12"/>
          </p:nvPr>
        </p:nvSpPr>
        <p:spPr/>
        <p:txBody>
          <a:bodyPr/>
          <a:lstStyle/>
          <a:p>
            <a:fld id="{D4CD9F07-D5A2-470C-B4CD-B6FAE9A66B93}" type="slidenum">
              <a:rPr lang="en-GB" smtClean="0"/>
              <a:t>23</a:t>
            </a:fld>
            <a:endParaRPr lang="en-GB"/>
          </a:p>
        </p:txBody>
      </p:sp>
    </p:spTree>
    <p:extLst>
      <p:ext uri="{BB962C8B-B14F-4D97-AF65-F5344CB8AC3E}">
        <p14:creationId xmlns:p14="http://schemas.microsoft.com/office/powerpoint/2010/main" val="5763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8278"/>
          </a:xfrm>
        </p:spPr>
        <p:txBody>
          <a:bodyPr>
            <a:normAutofit fontScale="90000"/>
          </a:bodyPr>
          <a:lstStyle/>
          <a:p>
            <a:r>
              <a:rPr lang="en-GB" dirty="0"/>
              <a:t>Recap</a:t>
            </a:r>
          </a:p>
        </p:txBody>
      </p:sp>
      <p:sp>
        <p:nvSpPr>
          <p:cNvPr id="3" name="Content Placeholder 2"/>
          <p:cNvSpPr>
            <a:spLocks noGrp="1"/>
          </p:cNvSpPr>
          <p:nvPr>
            <p:ph sz="half" idx="1"/>
          </p:nvPr>
        </p:nvSpPr>
        <p:spPr>
          <a:xfrm>
            <a:off x="838200" y="1208868"/>
            <a:ext cx="5181600" cy="4968095"/>
          </a:xfrm>
        </p:spPr>
        <p:txBody>
          <a:bodyPr>
            <a:normAutofit/>
          </a:bodyPr>
          <a:lstStyle/>
          <a:p>
            <a:pPr marL="0" indent="0">
              <a:buNone/>
            </a:pPr>
            <a:r>
              <a:rPr lang="en-GB" dirty="0">
                <a:solidFill>
                  <a:srgbClr val="FFC000"/>
                </a:solidFill>
              </a:rPr>
              <a:t>Learner Centred lesson</a:t>
            </a:r>
          </a:p>
          <a:p>
            <a:r>
              <a:rPr lang="en-GB" dirty="0"/>
              <a:t>A lesson is a set of different activities </a:t>
            </a:r>
          </a:p>
          <a:p>
            <a:endParaRPr lang="en-GB" dirty="0"/>
          </a:p>
          <a:p>
            <a:r>
              <a:rPr lang="en-GB" dirty="0"/>
              <a:t>Each activity builds on the previous one</a:t>
            </a:r>
          </a:p>
          <a:p>
            <a:endParaRPr lang="en-GB" dirty="0"/>
          </a:p>
          <a:p>
            <a:r>
              <a:rPr lang="en-GB" dirty="0"/>
              <a:t>At first the aim is to plan short activities within the lesson, using the teaching approaches</a:t>
            </a:r>
          </a:p>
        </p:txBody>
      </p:sp>
      <p:sp>
        <p:nvSpPr>
          <p:cNvPr id="5" name="Content Placeholder 4">
            <a:extLst>
              <a:ext uri="{FF2B5EF4-FFF2-40B4-BE49-F238E27FC236}">
                <a16:creationId xmlns:a16="http://schemas.microsoft.com/office/drawing/2014/main" id="{C987A8DC-92C1-4C03-8CE4-1CA9D315E74B}"/>
              </a:ext>
            </a:extLst>
          </p:cNvPr>
          <p:cNvSpPr>
            <a:spLocks noGrp="1"/>
          </p:cNvSpPr>
          <p:nvPr>
            <p:ph sz="half" idx="2"/>
          </p:nvPr>
        </p:nvSpPr>
        <p:spPr>
          <a:xfrm>
            <a:off x="6438122" y="1208868"/>
            <a:ext cx="4915678" cy="4968095"/>
          </a:xfrm>
        </p:spPr>
        <p:txBody>
          <a:bodyPr>
            <a:normAutofit/>
          </a:bodyPr>
          <a:lstStyle/>
          <a:p>
            <a:pPr marL="0" indent="0">
              <a:buNone/>
            </a:pPr>
            <a:r>
              <a:rPr lang="en-GB" dirty="0">
                <a:solidFill>
                  <a:srgbClr val="FFC000"/>
                </a:solidFill>
              </a:rPr>
              <a:t>Successful SBCPD - TGM</a:t>
            </a:r>
          </a:p>
          <a:p>
            <a:r>
              <a:rPr lang="en-GB" dirty="0"/>
              <a:t>Collaborative planning</a:t>
            </a:r>
          </a:p>
          <a:p>
            <a:endParaRPr lang="en-GB" dirty="0"/>
          </a:p>
          <a:p>
            <a:r>
              <a:rPr lang="en-GB" dirty="0"/>
              <a:t>Individual teaching (by everyone)</a:t>
            </a:r>
          </a:p>
          <a:p>
            <a:endParaRPr lang="en-GB" dirty="0"/>
          </a:p>
          <a:p>
            <a:r>
              <a:rPr lang="en-GB" dirty="0"/>
              <a:t>Supportive reflection</a:t>
            </a:r>
          </a:p>
          <a:p>
            <a:pPr marL="0" indent="0">
              <a:buNone/>
            </a:pPr>
            <a:endParaRPr lang="en-GB" dirty="0"/>
          </a:p>
        </p:txBody>
      </p:sp>
      <p:sp>
        <p:nvSpPr>
          <p:cNvPr id="4" name="Slide Number Placeholder 3">
            <a:extLst>
              <a:ext uri="{FF2B5EF4-FFF2-40B4-BE49-F238E27FC236}">
                <a16:creationId xmlns:a16="http://schemas.microsoft.com/office/drawing/2014/main" id="{F9A172A0-DFF1-47C0-9D41-DBBB2B98914B}"/>
              </a:ext>
            </a:extLst>
          </p:cNvPr>
          <p:cNvSpPr>
            <a:spLocks noGrp="1"/>
          </p:cNvSpPr>
          <p:nvPr>
            <p:ph type="sldNum" sz="quarter" idx="12"/>
          </p:nvPr>
        </p:nvSpPr>
        <p:spPr>
          <a:xfrm>
            <a:off x="7524361" y="6176963"/>
            <a:ext cx="2743200" cy="365125"/>
          </a:xfrm>
        </p:spPr>
        <p:txBody>
          <a:bodyPr/>
          <a:lstStyle/>
          <a:p>
            <a:fld id="{D4CD9F07-D5A2-470C-B4CD-B6FAE9A66B93}" type="slidenum">
              <a:rPr lang="en-GB" smtClean="0"/>
              <a:t>24</a:t>
            </a:fld>
            <a:endParaRPr lang="en-GB"/>
          </a:p>
        </p:txBody>
      </p:sp>
    </p:spTree>
    <p:extLst>
      <p:ext uri="{BB962C8B-B14F-4D97-AF65-F5344CB8AC3E}">
        <p14:creationId xmlns:p14="http://schemas.microsoft.com/office/powerpoint/2010/main" val="40800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ZEST SBCPD Main points </a:t>
            </a:r>
          </a:p>
        </p:txBody>
      </p:sp>
      <p:sp>
        <p:nvSpPr>
          <p:cNvPr id="3" name="Content Placeholder 2"/>
          <p:cNvSpPr>
            <a:spLocks noGrp="1"/>
          </p:cNvSpPr>
          <p:nvPr>
            <p:ph idx="1"/>
          </p:nvPr>
        </p:nvSpPr>
        <p:spPr/>
        <p:txBody>
          <a:bodyPr>
            <a:normAutofit lnSpcReduction="10000"/>
          </a:bodyPr>
          <a:lstStyle/>
          <a:p>
            <a:r>
              <a:rPr lang="en-GB" dirty="0"/>
              <a:t>Resources are provided for Teacher Group Meetings (TGMs)</a:t>
            </a:r>
          </a:p>
          <a:p>
            <a:r>
              <a:rPr lang="en-GB" dirty="0"/>
              <a:t>All teachers get to teach the activity they plan</a:t>
            </a:r>
          </a:p>
          <a:p>
            <a:r>
              <a:rPr lang="en-GB" dirty="0"/>
              <a:t>Evaluation is in pairs or threes – teachers reflect on their own experience and observe each other – not necessarily for whole lesson </a:t>
            </a:r>
          </a:p>
          <a:p>
            <a:r>
              <a:rPr lang="en-GB" dirty="0"/>
              <a:t>More flexibility – one, or two TGMs per approach – each school decides the pace of work </a:t>
            </a:r>
          </a:p>
          <a:p>
            <a:r>
              <a:rPr lang="en-GB" dirty="0"/>
              <a:t>Teachers have more choice about what they focus on</a:t>
            </a:r>
          </a:p>
          <a:p>
            <a:r>
              <a:rPr lang="en-GB" dirty="0"/>
              <a:t>Teachers toolbox – there are resources to support teachers in designing lesson activities </a:t>
            </a:r>
          </a:p>
        </p:txBody>
      </p:sp>
      <p:sp>
        <p:nvSpPr>
          <p:cNvPr id="4" name="Slide Number Placeholder 3">
            <a:extLst>
              <a:ext uri="{FF2B5EF4-FFF2-40B4-BE49-F238E27FC236}">
                <a16:creationId xmlns:a16="http://schemas.microsoft.com/office/drawing/2014/main" id="{2DC8A75E-52BC-483C-9DF7-8265725F8830}"/>
              </a:ext>
            </a:extLst>
          </p:cNvPr>
          <p:cNvSpPr>
            <a:spLocks noGrp="1"/>
          </p:cNvSpPr>
          <p:nvPr>
            <p:ph type="sldNum" sz="quarter" idx="12"/>
          </p:nvPr>
        </p:nvSpPr>
        <p:spPr>
          <a:xfrm>
            <a:off x="7432729" y="6282948"/>
            <a:ext cx="2743200" cy="365125"/>
          </a:xfrm>
        </p:spPr>
        <p:txBody>
          <a:bodyPr/>
          <a:lstStyle/>
          <a:p>
            <a:fld id="{D4CD9F07-D5A2-470C-B4CD-B6FAE9A66B93}" type="slidenum">
              <a:rPr lang="en-GB" smtClean="0"/>
              <a:t>25</a:t>
            </a:fld>
            <a:endParaRPr lang="en-GB"/>
          </a:p>
        </p:txBody>
      </p:sp>
    </p:spTree>
    <p:extLst>
      <p:ext uri="{BB962C8B-B14F-4D97-AF65-F5344CB8AC3E}">
        <p14:creationId xmlns:p14="http://schemas.microsoft.com/office/powerpoint/2010/main" val="235071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F29F-950D-4026-B6F1-54EAD3A218BB}"/>
              </a:ext>
            </a:extLst>
          </p:cNvPr>
          <p:cNvSpPr>
            <a:spLocks noGrp="1"/>
          </p:cNvSpPr>
          <p:nvPr>
            <p:ph type="title"/>
          </p:nvPr>
        </p:nvSpPr>
        <p:spPr/>
        <p:txBody>
          <a:bodyPr/>
          <a:lstStyle/>
          <a:p>
            <a:r>
              <a:rPr lang="en-GB" dirty="0"/>
              <a:t>Enhanced SBCPD</a:t>
            </a:r>
          </a:p>
        </p:txBody>
      </p:sp>
      <p:sp>
        <p:nvSpPr>
          <p:cNvPr id="3" name="Content Placeholder 2">
            <a:extLst>
              <a:ext uri="{FF2B5EF4-FFF2-40B4-BE49-F238E27FC236}">
                <a16:creationId xmlns:a16="http://schemas.microsoft.com/office/drawing/2014/main" id="{ABAC8B4C-78EC-4C4C-BAFA-351599336F64}"/>
              </a:ext>
            </a:extLst>
          </p:cNvPr>
          <p:cNvSpPr>
            <a:spLocks noGrp="1"/>
          </p:cNvSpPr>
          <p:nvPr>
            <p:ph sz="half" idx="1"/>
          </p:nvPr>
        </p:nvSpPr>
        <p:spPr>
          <a:xfrm>
            <a:off x="838200" y="1441342"/>
            <a:ext cx="5181600" cy="4735621"/>
          </a:xfrm>
        </p:spPr>
        <p:txBody>
          <a:bodyPr>
            <a:normAutofit fontScale="92500"/>
          </a:bodyPr>
          <a:lstStyle/>
          <a:p>
            <a:r>
              <a:rPr lang="en-GB" dirty="0"/>
              <a:t>2 year programme</a:t>
            </a:r>
          </a:p>
          <a:p>
            <a:pPr lvl="1"/>
            <a:r>
              <a:rPr lang="en-GB" dirty="0"/>
              <a:t>Year 1 </a:t>
            </a:r>
          </a:p>
          <a:p>
            <a:pPr lvl="2"/>
            <a:r>
              <a:rPr lang="en-GB" dirty="0"/>
              <a:t>Term 1: Classroom management for learner-centred teaching </a:t>
            </a:r>
          </a:p>
          <a:p>
            <a:pPr lvl="2"/>
            <a:r>
              <a:rPr lang="en-GB" dirty="0"/>
              <a:t>Term 2: Inclusive teaching </a:t>
            </a:r>
          </a:p>
          <a:p>
            <a:pPr lvl="2"/>
            <a:r>
              <a:rPr lang="en-GB" dirty="0"/>
              <a:t>Term 3: Formative assessment </a:t>
            </a:r>
          </a:p>
          <a:p>
            <a:pPr lvl="1"/>
            <a:r>
              <a:rPr lang="en-GB" dirty="0"/>
              <a:t>Year 2 </a:t>
            </a:r>
          </a:p>
          <a:p>
            <a:pPr lvl="2"/>
            <a:r>
              <a:rPr lang="en-GB" dirty="0"/>
              <a:t>Term 4: Managing and supporting learner-centred classrooms </a:t>
            </a:r>
          </a:p>
          <a:p>
            <a:pPr lvl="2"/>
            <a:r>
              <a:rPr lang="en-GB" dirty="0"/>
              <a:t>Term 5: Literacy across the curriculum </a:t>
            </a:r>
          </a:p>
          <a:p>
            <a:pPr lvl="2"/>
            <a:r>
              <a:rPr lang="en-GB" dirty="0"/>
              <a:t>Term 6: Being a reflective practitioner</a:t>
            </a:r>
          </a:p>
          <a:p>
            <a:pPr lvl="2"/>
            <a:endParaRPr lang="en-GB" dirty="0"/>
          </a:p>
        </p:txBody>
      </p:sp>
      <p:sp>
        <p:nvSpPr>
          <p:cNvPr id="4" name="Content Placeholder 3">
            <a:extLst>
              <a:ext uri="{FF2B5EF4-FFF2-40B4-BE49-F238E27FC236}">
                <a16:creationId xmlns:a16="http://schemas.microsoft.com/office/drawing/2014/main" id="{44476BF8-3A6A-4933-BA31-8741C191BA05}"/>
              </a:ext>
            </a:extLst>
          </p:cNvPr>
          <p:cNvSpPr>
            <a:spLocks noGrp="1"/>
          </p:cNvSpPr>
          <p:nvPr>
            <p:ph sz="half" idx="2"/>
          </p:nvPr>
        </p:nvSpPr>
        <p:spPr>
          <a:xfrm>
            <a:off x="6172200" y="1441342"/>
            <a:ext cx="5181600" cy="4735621"/>
          </a:xfrm>
        </p:spPr>
        <p:txBody>
          <a:bodyPr>
            <a:normAutofit fontScale="92500"/>
          </a:bodyPr>
          <a:lstStyle/>
          <a:p>
            <a:r>
              <a:rPr lang="en-GB" dirty="0"/>
              <a:t>9 teaching/classroom  approaches</a:t>
            </a:r>
          </a:p>
          <a:p>
            <a:pPr marL="457200" indent="-457200">
              <a:buFont typeface="+mj-lt"/>
              <a:buAutoNum type="arabicPeriod"/>
            </a:pPr>
            <a:r>
              <a:rPr lang="en-GB" sz="2400" dirty="0">
                <a:solidFill>
                  <a:schemeClr val="tx1"/>
                </a:solidFill>
              </a:rPr>
              <a:t>Questioning to promote thinking</a:t>
            </a:r>
          </a:p>
          <a:p>
            <a:pPr marL="457200" indent="-457200">
              <a:buFont typeface="+mj-lt"/>
              <a:buAutoNum type="arabicPeriod"/>
            </a:pPr>
            <a:r>
              <a:rPr lang="en-GB" sz="2400" dirty="0">
                <a:solidFill>
                  <a:schemeClr val="tx1"/>
                </a:solidFill>
              </a:rPr>
              <a:t>Pair work</a:t>
            </a:r>
          </a:p>
          <a:p>
            <a:pPr marL="457200" indent="-457200">
              <a:buFont typeface="+mj-lt"/>
              <a:buAutoNum type="arabicPeriod"/>
            </a:pPr>
            <a:r>
              <a:rPr lang="en-GB" sz="2400" dirty="0">
                <a:solidFill>
                  <a:schemeClr val="tx1"/>
                </a:solidFill>
              </a:rPr>
              <a:t>Using local resources</a:t>
            </a:r>
          </a:p>
          <a:p>
            <a:pPr marL="457200" indent="-457200">
              <a:buFont typeface="+mj-lt"/>
              <a:buAutoNum type="arabicPeriod"/>
            </a:pPr>
            <a:r>
              <a:rPr lang="en-GB" sz="2400" dirty="0">
                <a:solidFill>
                  <a:schemeClr val="tx1"/>
                </a:solidFill>
              </a:rPr>
              <a:t>Group work</a:t>
            </a:r>
          </a:p>
          <a:p>
            <a:pPr marL="457200" indent="-457200">
              <a:buFont typeface="+mj-lt"/>
              <a:buAutoNum type="arabicPeriod"/>
            </a:pPr>
            <a:r>
              <a:rPr lang="en-GB" sz="2400" dirty="0">
                <a:solidFill>
                  <a:schemeClr val="tx1"/>
                </a:solidFill>
              </a:rPr>
              <a:t>Storytelling, songs, games and roleplay</a:t>
            </a:r>
          </a:p>
          <a:p>
            <a:pPr marL="457200" indent="-457200">
              <a:buFont typeface="+mj-lt"/>
              <a:buAutoNum type="arabicPeriod"/>
            </a:pPr>
            <a:r>
              <a:rPr lang="en-GB" sz="2400" dirty="0">
                <a:solidFill>
                  <a:schemeClr val="tx1"/>
                </a:solidFill>
              </a:rPr>
              <a:t>Involving all learners</a:t>
            </a:r>
          </a:p>
          <a:p>
            <a:pPr marL="457200" indent="-457200">
              <a:buFont typeface="+mj-lt"/>
              <a:buAutoNum type="arabicPeriod"/>
            </a:pPr>
            <a:r>
              <a:rPr lang="en-GB" sz="2400" dirty="0">
                <a:solidFill>
                  <a:schemeClr val="tx1"/>
                </a:solidFill>
              </a:rPr>
              <a:t>Monitoring and giving feedback</a:t>
            </a:r>
          </a:p>
          <a:p>
            <a:pPr marL="457200" indent="-457200">
              <a:buFont typeface="+mj-lt"/>
              <a:buAutoNum type="arabicPeriod"/>
            </a:pPr>
            <a:r>
              <a:rPr lang="en-GB" sz="2400" dirty="0">
                <a:solidFill>
                  <a:schemeClr val="tx1"/>
                </a:solidFill>
              </a:rPr>
              <a:t>Eliciting prior knowledge</a:t>
            </a:r>
          </a:p>
          <a:p>
            <a:pPr marL="457200" indent="-457200">
              <a:buFont typeface="+mj-lt"/>
              <a:buAutoNum type="arabicPeriod"/>
            </a:pPr>
            <a:r>
              <a:rPr lang="en-GB" sz="2400" dirty="0">
                <a:solidFill>
                  <a:schemeClr val="tx1"/>
                </a:solidFill>
              </a:rPr>
              <a:t>Assessing learning</a:t>
            </a:r>
          </a:p>
          <a:p>
            <a:pPr marL="457200" indent="-457200">
              <a:buFont typeface="+mj-lt"/>
              <a:buAutoNum type="arabicPeriod"/>
            </a:pPr>
            <a:endParaRPr lang="en-GB" dirty="0">
              <a:solidFill>
                <a:schemeClr val="tx1"/>
              </a:solidFill>
            </a:endParaRPr>
          </a:p>
          <a:p>
            <a:pPr lvl="1"/>
            <a:endParaRPr lang="en-GB" dirty="0">
              <a:solidFill>
                <a:schemeClr val="tx1"/>
              </a:solidFill>
            </a:endParaRPr>
          </a:p>
        </p:txBody>
      </p:sp>
      <p:sp>
        <p:nvSpPr>
          <p:cNvPr id="5" name="Slide Number Placeholder 4">
            <a:extLst>
              <a:ext uri="{FF2B5EF4-FFF2-40B4-BE49-F238E27FC236}">
                <a16:creationId xmlns:a16="http://schemas.microsoft.com/office/drawing/2014/main" id="{ECF6DE5A-5540-4BB6-9557-4A2C0D00F74D}"/>
              </a:ext>
            </a:extLst>
          </p:cNvPr>
          <p:cNvSpPr>
            <a:spLocks noGrp="1"/>
          </p:cNvSpPr>
          <p:nvPr>
            <p:ph type="sldNum" sz="quarter" idx="12"/>
          </p:nvPr>
        </p:nvSpPr>
        <p:spPr>
          <a:xfrm>
            <a:off x="7541217" y="6176963"/>
            <a:ext cx="2743200" cy="365125"/>
          </a:xfrm>
        </p:spPr>
        <p:txBody>
          <a:bodyPr/>
          <a:lstStyle/>
          <a:p>
            <a:fld id="{D4CD9F07-D5A2-470C-B4CD-B6FAE9A66B93}" type="slidenum">
              <a:rPr lang="en-GB" smtClean="0">
                <a:solidFill>
                  <a:prstClr val="black">
                    <a:tint val="75000"/>
                  </a:prstClr>
                </a:solidFill>
              </a:rPr>
              <a:pPr/>
              <a:t>26</a:t>
            </a:fld>
            <a:endParaRPr lang="en-GB" dirty="0">
              <a:solidFill>
                <a:prstClr val="black">
                  <a:tint val="75000"/>
                </a:prstClr>
              </a:solidFill>
            </a:endParaRPr>
          </a:p>
        </p:txBody>
      </p:sp>
    </p:spTree>
    <p:extLst>
      <p:ext uri="{BB962C8B-B14F-4D97-AF65-F5344CB8AC3E}">
        <p14:creationId xmlns:p14="http://schemas.microsoft.com/office/powerpoint/2010/main" val="1511869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9E62-4F6B-409E-B339-DCA6314C7215}"/>
              </a:ext>
            </a:extLst>
          </p:cNvPr>
          <p:cNvSpPr>
            <a:spLocks noGrp="1"/>
          </p:cNvSpPr>
          <p:nvPr>
            <p:ph type="title"/>
          </p:nvPr>
        </p:nvSpPr>
        <p:spPr>
          <a:xfrm>
            <a:off x="838200" y="365126"/>
            <a:ext cx="10515600" cy="518278"/>
          </a:xfrm>
        </p:spPr>
        <p:txBody>
          <a:bodyPr>
            <a:normAutofit/>
          </a:bodyPr>
          <a:lstStyle/>
          <a:p>
            <a:r>
              <a:rPr lang="en-GB" sz="2800" dirty="0"/>
              <a:t>QUIZ: Reviewing your learning</a:t>
            </a:r>
          </a:p>
        </p:txBody>
      </p:sp>
      <p:sp>
        <p:nvSpPr>
          <p:cNvPr id="3" name="Content Placeholder 2">
            <a:extLst>
              <a:ext uri="{FF2B5EF4-FFF2-40B4-BE49-F238E27FC236}">
                <a16:creationId xmlns:a16="http://schemas.microsoft.com/office/drawing/2014/main" id="{ACAE0A1D-D2F3-4972-8A74-87B1C93AD937}"/>
              </a:ext>
            </a:extLst>
          </p:cNvPr>
          <p:cNvSpPr>
            <a:spLocks noGrp="1"/>
          </p:cNvSpPr>
          <p:nvPr>
            <p:ph sz="half" idx="1"/>
          </p:nvPr>
        </p:nvSpPr>
        <p:spPr>
          <a:xfrm>
            <a:off x="367937" y="883404"/>
            <a:ext cx="5181600" cy="5609470"/>
          </a:xfrm>
        </p:spPr>
        <p:txBody>
          <a:bodyPr>
            <a:noAutofit/>
          </a:bodyPr>
          <a:lstStyle/>
          <a:p>
            <a:pPr marL="0" indent="0">
              <a:buNone/>
            </a:pPr>
            <a:r>
              <a:rPr lang="en-GB" sz="1400" dirty="0">
                <a:solidFill>
                  <a:schemeClr val="tx1"/>
                </a:solidFill>
              </a:rPr>
              <a:t> 1. Read the following statements and indicate whether they are </a:t>
            </a:r>
            <a:r>
              <a:rPr lang="en-GB" sz="1400" b="1" dirty="0">
                <a:solidFill>
                  <a:schemeClr val="tx1"/>
                </a:solidFill>
              </a:rPr>
              <a:t>true or false: </a:t>
            </a:r>
          </a:p>
          <a:p>
            <a:pPr marL="182563" indent="-182563">
              <a:buAutoNum type="alphaLcPeriod"/>
            </a:pPr>
            <a:r>
              <a:rPr lang="en-GB" sz="1400" dirty="0"/>
              <a:t>If children are working in a group, then the lesson is learner-centred. </a:t>
            </a:r>
          </a:p>
          <a:p>
            <a:pPr marL="182563" indent="-182563">
              <a:buAutoNum type="alphaLcPeriod"/>
            </a:pPr>
            <a:r>
              <a:rPr lang="en-GB" sz="1400" dirty="0"/>
              <a:t>A learner-centred teacher believes that all children can learn, given the right support. </a:t>
            </a:r>
          </a:p>
          <a:p>
            <a:pPr marL="182563" indent="-182563">
              <a:buAutoNum type="alphaLcPeriod"/>
            </a:pPr>
            <a:r>
              <a:rPr lang="en-GB" sz="1400" dirty="0"/>
              <a:t>In a learner-centred lesson the children are in charge. </a:t>
            </a:r>
          </a:p>
          <a:p>
            <a:pPr marL="0" indent="0">
              <a:buNone/>
            </a:pPr>
            <a:r>
              <a:rPr lang="en-GB" sz="1400" dirty="0">
                <a:solidFill>
                  <a:schemeClr val="tx1"/>
                </a:solidFill>
              </a:rPr>
              <a:t>2. For each of the questions below, say whether it is an </a:t>
            </a:r>
            <a:r>
              <a:rPr lang="en-GB" sz="1400" b="1" dirty="0">
                <a:solidFill>
                  <a:schemeClr val="tx1"/>
                </a:solidFill>
              </a:rPr>
              <a:t>open question or a closed question: </a:t>
            </a:r>
          </a:p>
          <a:p>
            <a:pPr marL="182563" indent="-182563">
              <a:buAutoNum type="alphaLcPeriod"/>
            </a:pPr>
            <a:r>
              <a:rPr lang="en-GB" sz="1400" dirty="0"/>
              <a:t>What is the capital of Zambia? </a:t>
            </a:r>
          </a:p>
          <a:p>
            <a:pPr marL="182563" indent="-182563">
              <a:buAutoNum type="alphaLcPeriod"/>
            </a:pPr>
            <a:r>
              <a:rPr lang="en-GB" sz="1400" dirty="0"/>
              <a:t>What do you think the advantages of living in a big city might be?  </a:t>
            </a:r>
          </a:p>
          <a:p>
            <a:pPr marL="182563" indent="-182563">
              <a:buAutoNum type="alphaLcPeriod"/>
            </a:pPr>
            <a:r>
              <a:rPr lang="en-GB" sz="1400" dirty="0"/>
              <a:t>In what ways is a Giraffe adapted to live in the savannah?  </a:t>
            </a:r>
          </a:p>
          <a:p>
            <a:pPr marL="182563" indent="-182563">
              <a:buAutoNum type="alphaLcPeriod"/>
            </a:pPr>
            <a:r>
              <a:rPr lang="en-GB" sz="1400" dirty="0"/>
              <a:t>Is a lion a carnivore or herbivore? </a:t>
            </a:r>
          </a:p>
          <a:p>
            <a:pPr marL="0" indent="0">
              <a:buNone/>
            </a:pPr>
            <a:r>
              <a:rPr lang="en-GB" sz="1400" dirty="0">
                <a:solidFill>
                  <a:schemeClr val="tx1"/>
                </a:solidFill>
              </a:rPr>
              <a:t>3. Mark all the statements which are </a:t>
            </a:r>
            <a:r>
              <a:rPr lang="en-GB" sz="1400" b="1" dirty="0">
                <a:solidFill>
                  <a:schemeClr val="tx1"/>
                </a:solidFill>
              </a:rPr>
              <a:t>correct </a:t>
            </a:r>
            <a:r>
              <a:rPr lang="en-GB" sz="1400" dirty="0">
                <a:solidFill>
                  <a:schemeClr val="tx1"/>
                </a:solidFill>
              </a:rPr>
              <a:t>in the following statement: when you are asking questions and children are responding, it is a good idea to: </a:t>
            </a:r>
          </a:p>
          <a:p>
            <a:pPr marL="182563" indent="-182563">
              <a:buAutoNum type="alphaLcPeriod"/>
            </a:pPr>
            <a:r>
              <a:rPr lang="en-GB" sz="1400" dirty="0"/>
              <a:t>Ignore answers that are wrong. </a:t>
            </a:r>
          </a:p>
          <a:p>
            <a:pPr marL="182563" indent="-182563">
              <a:buAutoNum type="alphaLcPeriod"/>
            </a:pPr>
            <a:r>
              <a:rPr lang="en-GB" sz="1400" dirty="0"/>
              <a:t>Ask different types of question. </a:t>
            </a:r>
          </a:p>
          <a:p>
            <a:pPr marL="182563" indent="-182563">
              <a:buAutoNum type="alphaLcPeriod"/>
            </a:pPr>
            <a:r>
              <a:rPr lang="en-GB" sz="1400" dirty="0"/>
              <a:t>Give learners time to think about their answers. </a:t>
            </a:r>
          </a:p>
          <a:p>
            <a:pPr marL="182563" indent="-182563">
              <a:buAutoNum type="alphaLcPeriod"/>
            </a:pPr>
            <a:r>
              <a:rPr lang="en-GB" sz="1400" dirty="0"/>
              <a:t>Ask learners who you know will give the right answer</a:t>
            </a:r>
          </a:p>
        </p:txBody>
      </p:sp>
      <p:sp>
        <p:nvSpPr>
          <p:cNvPr id="6" name="Content Placeholder 5">
            <a:extLst>
              <a:ext uri="{FF2B5EF4-FFF2-40B4-BE49-F238E27FC236}">
                <a16:creationId xmlns:a16="http://schemas.microsoft.com/office/drawing/2014/main" id="{14C9BC8A-B47A-4136-8946-922A3B4C18DA}"/>
              </a:ext>
            </a:extLst>
          </p:cNvPr>
          <p:cNvSpPr>
            <a:spLocks noGrp="1"/>
          </p:cNvSpPr>
          <p:nvPr>
            <p:ph sz="half" idx="2"/>
          </p:nvPr>
        </p:nvSpPr>
        <p:spPr>
          <a:xfrm>
            <a:off x="5549537" y="883404"/>
            <a:ext cx="5044440" cy="5752527"/>
          </a:xfrm>
        </p:spPr>
        <p:txBody>
          <a:bodyPr>
            <a:noAutofit/>
          </a:bodyPr>
          <a:lstStyle/>
          <a:p>
            <a:pPr marL="0" indent="0">
              <a:buNone/>
            </a:pPr>
            <a:r>
              <a:rPr lang="en-GB" sz="1400" dirty="0">
                <a:solidFill>
                  <a:schemeClr val="tx1"/>
                </a:solidFill>
              </a:rPr>
              <a:t>4. Read the following statements and decide whether they are ‘</a:t>
            </a:r>
            <a:r>
              <a:rPr lang="en-GB" sz="1400" b="1" dirty="0">
                <a:solidFill>
                  <a:schemeClr val="tx1"/>
                </a:solidFill>
              </a:rPr>
              <a:t>true’ or ‘false’ </a:t>
            </a:r>
          </a:p>
          <a:p>
            <a:pPr marL="274638" indent="-274638">
              <a:buAutoNum type="alphaLcPeriod"/>
            </a:pPr>
            <a:r>
              <a:rPr lang="en-GB" sz="1400" dirty="0"/>
              <a:t>When learners have discussed something in pairs, each pair should be given chance to report back to the class. </a:t>
            </a:r>
          </a:p>
          <a:p>
            <a:pPr marL="274638" indent="-274638">
              <a:buAutoNum type="alphaLcPeriod"/>
            </a:pPr>
            <a:r>
              <a:rPr lang="en-GB" sz="1400" dirty="0"/>
              <a:t>When organising pair work, it is best to let learners work with their friends. </a:t>
            </a:r>
          </a:p>
          <a:p>
            <a:pPr marL="274638" indent="-274638">
              <a:buAutoNum type="alphaLcPeriod"/>
            </a:pPr>
            <a:r>
              <a:rPr lang="en-GB" sz="1400" dirty="0"/>
              <a:t>A good pair work task will involve both learners in talking and listening.</a:t>
            </a:r>
          </a:p>
          <a:p>
            <a:pPr marL="0" indent="0">
              <a:buNone/>
            </a:pPr>
            <a:r>
              <a:rPr lang="en-GB" sz="1400" dirty="0">
                <a:solidFill>
                  <a:schemeClr val="tx1"/>
                </a:solidFill>
              </a:rPr>
              <a:t>5. From the list of local resources, identify all those that can be can used to support teaching: </a:t>
            </a:r>
          </a:p>
          <a:p>
            <a:pPr marL="0" indent="0">
              <a:buNone/>
            </a:pPr>
            <a:endParaRPr lang="en-GB" sz="1400" dirty="0">
              <a:solidFill>
                <a:schemeClr val="tx1"/>
              </a:solidFill>
            </a:endParaRPr>
          </a:p>
          <a:p>
            <a:pPr marL="0" indent="0">
              <a:buNone/>
            </a:pPr>
            <a:endParaRPr lang="en-GB" sz="1400" dirty="0">
              <a:solidFill>
                <a:schemeClr val="tx1"/>
              </a:solidFill>
            </a:endParaRPr>
          </a:p>
          <a:p>
            <a:pPr marL="0" indent="0">
              <a:buNone/>
            </a:pPr>
            <a:endParaRPr lang="en-GB" sz="1400" dirty="0">
              <a:solidFill>
                <a:schemeClr val="tx1"/>
              </a:solidFill>
            </a:endParaRPr>
          </a:p>
          <a:p>
            <a:pPr marL="0" indent="0">
              <a:buNone/>
            </a:pPr>
            <a:endParaRPr lang="en-GB" sz="1400" dirty="0">
              <a:solidFill>
                <a:schemeClr val="tx1"/>
              </a:solidFill>
            </a:endParaRPr>
          </a:p>
          <a:p>
            <a:pPr marL="0" indent="0">
              <a:buNone/>
            </a:pPr>
            <a:r>
              <a:rPr lang="en-GB" sz="1400" dirty="0">
                <a:solidFill>
                  <a:schemeClr val="tx1"/>
                </a:solidFill>
              </a:rPr>
              <a:t>6. Read the following statements and indicate whether they are </a:t>
            </a:r>
            <a:r>
              <a:rPr lang="en-GB" sz="1400" b="1" dirty="0">
                <a:solidFill>
                  <a:schemeClr val="tx1"/>
                </a:solidFill>
              </a:rPr>
              <a:t>true or false: </a:t>
            </a:r>
          </a:p>
          <a:p>
            <a:pPr marL="182563" indent="-182563">
              <a:buAutoNum type="alphaLcPeriod"/>
            </a:pPr>
            <a:r>
              <a:rPr lang="en-GB" sz="1400" dirty="0"/>
              <a:t>The teacher is the only one who can collect local resources. </a:t>
            </a:r>
          </a:p>
          <a:p>
            <a:pPr marL="182563" indent="-182563">
              <a:buAutoNum type="alphaLcPeriod"/>
            </a:pPr>
            <a:r>
              <a:rPr lang="en-GB" sz="1400" dirty="0"/>
              <a:t>Once you have used local resources, it is important you keep them to yourself so they are not damaged. </a:t>
            </a:r>
          </a:p>
          <a:p>
            <a:pPr marL="182563" indent="-182563">
              <a:buAutoNum type="alphaLcPeriod"/>
            </a:pPr>
            <a:r>
              <a:rPr lang="en-GB" sz="1400" dirty="0"/>
              <a:t>Local resources can be used to support many subjects and grades. </a:t>
            </a:r>
          </a:p>
        </p:txBody>
      </p:sp>
      <p:sp>
        <p:nvSpPr>
          <p:cNvPr id="4" name="Slide Number Placeholder 3">
            <a:extLst>
              <a:ext uri="{FF2B5EF4-FFF2-40B4-BE49-F238E27FC236}">
                <a16:creationId xmlns:a16="http://schemas.microsoft.com/office/drawing/2014/main" id="{3197501B-E4C5-4F00-9F79-A25E95D3E8A6}"/>
              </a:ext>
            </a:extLst>
          </p:cNvPr>
          <p:cNvSpPr>
            <a:spLocks noGrp="1"/>
          </p:cNvSpPr>
          <p:nvPr>
            <p:ph type="sldNum" sz="quarter" idx="12"/>
          </p:nvPr>
        </p:nvSpPr>
        <p:spPr>
          <a:xfrm>
            <a:off x="7591697" y="6492874"/>
            <a:ext cx="2743200" cy="365125"/>
          </a:xfrm>
        </p:spPr>
        <p:txBody>
          <a:bodyPr/>
          <a:lstStyle/>
          <a:p>
            <a:fld id="{D4CD9F07-D5A2-470C-B4CD-B6FAE9A66B93}" type="slidenum">
              <a:rPr lang="en-GB" smtClean="0"/>
              <a:t>27</a:t>
            </a:fld>
            <a:endParaRPr lang="en-GB" dirty="0"/>
          </a:p>
        </p:txBody>
      </p:sp>
      <p:graphicFrame>
        <p:nvGraphicFramePr>
          <p:cNvPr id="7" name="Table 6">
            <a:extLst>
              <a:ext uri="{FF2B5EF4-FFF2-40B4-BE49-F238E27FC236}">
                <a16:creationId xmlns:a16="http://schemas.microsoft.com/office/drawing/2014/main" id="{EA6ACFA2-30EA-4B10-8020-03DA9F10641A}"/>
              </a:ext>
            </a:extLst>
          </p:cNvPr>
          <p:cNvGraphicFramePr>
            <a:graphicFrameLocks noGrp="1"/>
          </p:cNvGraphicFramePr>
          <p:nvPr>
            <p:extLst>
              <p:ext uri="{D42A27DB-BD31-4B8C-83A1-F6EECF244321}">
                <p14:modId xmlns:p14="http://schemas.microsoft.com/office/powerpoint/2010/main" val="537742768"/>
              </p:ext>
            </p:extLst>
          </p:nvPr>
        </p:nvGraphicFramePr>
        <p:xfrm>
          <a:off x="5848893" y="3530183"/>
          <a:ext cx="4541521" cy="1112520"/>
        </p:xfrm>
        <a:graphic>
          <a:graphicData uri="http://schemas.openxmlformats.org/drawingml/2006/table">
            <a:tbl>
              <a:tblPr firstRow="1" bandRow="1">
                <a:tableStyleId>{5C22544A-7EE6-4342-B048-85BDC9FD1C3A}</a:tableStyleId>
              </a:tblPr>
              <a:tblGrid>
                <a:gridCol w="1498279">
                  <a:extLst>
                    <a:ext uri="{9D8B030D-6E8A-4147-A177-3AD203B41FA5}">
                      <a16:colId xmlns:a16="http://schemas.microsoft.com/office/drawing/2014/main" val="726347934"/>
                    </a:ext>
                  </a:extLst>
                </a:gridCol>
                <a:gridCol w="1498279">
                  <a:extLst>
                    <a:ext uri="{9D8B030D-6E8A-4147-A177-3AD203B41FA5}">
                      <a16:colId xmlns:a16="http://schemas.microsoft.com/office/drawing/2014/main" val="1689835786"/>
                    </a:ext>
                  </a:extLst>
                </a:gridCol>
                <a:gridCol w="1544963">
                  <a:extLst>
                    <a:ext uri="{9D8B030D-6E8A-4147-A177-3AD203B41FA5}">
                      <a16:colId xmlns:a16="http://schemas.microsoft.com/office/drawing/2014/main" val="1297665541"/>
                    </a:ext>
                  </a:extLst>
                </a:gridCol>
              </a:tblGrid>
              <a:tr h="370840">
                <a:tc>
                  <a:txBody>
                    <a:bodyPr/>
                    <a:lstStyle/>
                    <a:p>
                      <a:r>
                        <a:rPr lang="en-GB" sz="1400" b="0" dirty="0">
                          <a:solidFill>
                            <a:schemeClr val="accent1">
                              <a:lumMod val="75000"/>
                            </a:schemeClr>
                          </a:solidFill>
                        </a:rPr>
                        <a:t>Bottle 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chemeClr val="accent1">
                              <a:lumMod val="75000"/>
                            </a:schemeClr>
                          </a:solidFill>
                        </a:rPr>
                        <a:t>Plastic bottles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chemeClr val="accent1">
                              <a:lumMod val="75000"/>
                            </a:schemeClr>
                          </a:solidFill>
                        </a:rPr>
                        <a:t>Stones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80994"/>
                  </a:ext>
                </a:extLst>
              </a:tr>
              <a:tr h="370840">
                <a:tc>
                  <a:txBody>
                    <a:bodyPr/>
                    <a:lstStyle/>
                    <a:p>
                      <a:r>
                        <a:rPr lang="en-GB" sz="1400" dirty="0">
                          <a:solidFill>
                            <a:schemeClr val="accent1">
                              <a:lumMod val="75000"/>
                            </a:schemeClr>
                          </a:solidFill>
                        </a:rPr>
                        <a:t>Medicine bottles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accent1">
                              <a:lumMod val="75000"/>
                            </a:schemeClr>
                          </a:solidFill>
                        </a:rPr>
                        <a:t>Clay and 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accent1">
                              <a:lumMod val="75000"/>
                            </a:schemeClr>
                          </a:solidFill>
                        </a:rPr>
                        <a:t>Sticks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007681"/>
                  </a:ext>
                </a:extLst>
              </a:tr>
              <a:tr h="370840">
                <a:tc>
                  <a:txBody>
                    <a:bodyPr/>
                    <a:lstStyle/>
                    <a:p>
                      <a:r>
                        <a:rPr lang="en-GB" sz="1400" dirty="0">
                          <a:solidFill>
                            <a:schemeClr val="accent1">
                              <a:lumMod val="75000"/>
                            </a:schemeClr>
                          </a:solidFill>
                        </a:rPr>
                        <a:t>Tins and cans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accent1">
                              <a:lumMod val="75000"/>
                            </a:schemeClr>
                          </a:solidFill>
                        </a:rPr>
                        <a:t>Leaves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405435"/>
                  </a:ext>
                </a:extLst>
              </a:tr>
            </a:tbl>
          </a:graphicData>
        </a:graphic>
      </p:graphicFrame>
    </p:spTree>
    <p:extLst>
      <p:ext uri="{BB962C8B-B14F-4D97-AF65-F5344CB8AC3E}">
        <p14:creationId xmlns:p14="http://schemas.microsoft.com/office/powerpoint/2010/main" val="336846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F82B-8F46-4AD6-81F3-E0542DECBD44}"/>
              </a:ext>
            </a:extLst>
          </p:cNvPr>
          <p:cNvSpPr>
            <a:spLocks noGrp="1"/>
          </p:cNvSpPr>
          <p:nvPr>
            <p:ph type="title"/>
          </p:nvPr>
        </p:nvSpPr>
        <p:spPr/>
        <p:txBody>
          <a:bodyPr/>
          <a:lstStyle/>
          <a:p>
            <a:r>
              <a:rPr lang="en-GB" dirty="0"/>
              <a:t>Enhanced SBCPD Roles and responsibilities within the Province</a:t>
            </a:r>
          </a:p>
        </p:txBody>
      </p:sp>
      <p:pic>
        <p:nvPicPr>
          <p:cNvPr id="5" name="Content Placeholder 4">
            <a:extLst>
              <a:ext uri="{FF2B5EF4-FFF2-40B4-BE49-F238E27FC236}">
                <a16:creationId xmlns:a16="http://schemas.microsoft.com/office/drawing/2014/main" id="{CE3EFDDB-D9FB-4791-B394-4367519D1C72}"/>
              </a:ext>
            </a:extLst>
          </p:cNvPr>
          <p:cNvPicPr>
            <a:picLocks noGrp="1" noChangeAspect="1"/>
          </p:cNvPicPr>
          <p:nvPr>
            <p:ph idx="1"/>
          </p:nvPr>
        </p:nvPicPr>
        <p:blipFill>
          <a:blip r:embed="rId3"/>
          <a:stretch>
            <a:fillRect/>
          </a:stretch>
        </p:blipFill>
        <p:spPr>
          <a:xfrm>
            <a:off x="2510781" y="1825625"/>
            <a:ext cx="7170437" cy="4351338"/>
          </a:xfrm>
          <a:prstGeom prst="rect">
            <a:avLst/>
          </a:prstGeom>
        </p:spPr>
      </p:pic>
      <p:sp>
        <p:nvSpPr>
          <p:cNvPr id="4" name="Slide Number Placeholder 3">
            <a:extLst>
              <a:ext uri="{FF2B5EF4-FFF2-40B4-BE49-F238E27FC236}">
                <a16:creationId xmlns:a16="http://schemas.microsoft.com/office/drawing/2014/main" id="{E4DE5A6E-B8DA-4710-B989-C9D6464B3921}"/>
              </a:ext>
            </a:extLst>
          </p:cNvPr>
          <p:cNvSpPr>
            <a:spLocks noGrp="1"/>
          </p:cNvSpPr>
          <p:nvPr>
            <p:ph type="sldNum" sz="quarter" idx="12"/>
          </p:nvPr>
        </p:nvSpPr>
        <p:spPr/>
        <p:txBody>
          <a:bodyPr/>
          <a:lstStyle/>
          <a:p>
            <a:fld id="{D4CD9F07-D5A2-470C-B4CD-B6FAE9A66B93}" type="slidenum">
              <a:rPr lang="en-GB" smtClean="0"/>
              <a:t>28</a:t>
            </a:fld>
            <a:endParaRPr lang="en-GB"/>
          </a:p>
        </p:txBody>
      </p:sp>
    </p:spTree>
    <p:extLst>
      <p:ext uri="{BB962C8B-B14F-4D97-AF65-F5344CB8AC3E}">
        <p14:creationId xmlns:p14="http://schemas.microsoft.com/office/powerpoint/2010/main" val="419367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7790-193F-40CE-A2CC-46FFFBDCD427}"/>
              </a:ext>
            </a:extLst>
          </p:cNvPr>
          <p:cNvSpPr>
            <a:spLocks noGrp="1"/>
          </p:cNvSpPr>
          <p:nvPr>
            <p:ph type="title"/>
          </p:nvPr>
        </p:nvSpPr>
        <p:spPr/>
        <p:txBody>
          <a:bodyPr/>
          <a:lstStyle/>
          <a:p>
            <a:r>
              <a:rPr lang="en-GB" dirty="0"/>
              <a:t>Raspberry Pi</a:t>
            </a:r>
          </a:p>
        </p:txBody>
      </p:sp>
      <p:sp>
        <p:nvSpPr>
          <p:cNvPr id="3" name="Content Placeholder 2">
            <a:extLst>
              <a:ext uri="{FF2B5EF4-FFF2-40B4-BE49-F238E27FC236}">
                <a16:creationId xmlns:a16="http://schemas.microsoft.com/office/drawing/2014/main" id="{04AAA4F3-5CCA-46E2-8FDD-84605B8490C5}"/>
              </a:ext>
            </a:extLst>
          </p:cNvPr>
          <p:cNvSpPr>
            <a:spLocks noGrp="1"/>
          </p:cNvSpPr>
          <p:nvPr>
            <p:ph idx="1"/>
          </p:nvPr>
        </p:nvSpPr>
        <p:spPr/>
        <p:txBody>
          <a:bodyPr/>
          <a:lstStyle/>
          <a:p>
            <a:r>
              <a:rPr lang="en-GB" dirty="0"/>
              <a:t>Introduction </a:t>
            </a:r>
          </a:p>
          <a:p>
            <a:pPr lvl="1"/>
            <a:r>
              <a:rPr lang="en-GB" dirty="0"/>
              <a:t>Video Intro 1: Main points from Chisamba DEBS</a:t>
            </a:r>
          </a:p>
          <a:p>
            <a:endParaRPr lang="en-GB" dirty="0"/>
          </a:p>
          <a:p>
            <a:r>
              <a:rPr lang="en-GB" dirty="0"/>
              <a:t>SBCPD:</a:t>
            </a:r>
          </a:p>
          <a:p>
            <a:pPr lvl="1"/>
            <a:r>
              <a:rPr lang="en-GB" dirty="0"/>
              <a:t>Video Intro 2: Main points from Head Teacher from </a:t>
            </a:r>
            <a:r>
              <a:rPr lang="en-GB" dirty="0" err="1"/>
              <a:t>Kabwe</a:t>
            </a:r>
            <a:endParaRPr lang="en-GB" dirty="0"/>
          </a:p>
        </p:txBody>
      </p:sp>
      <p:sp>
        <p:nvSpPr>
          <p:cNvPr id="4" name="Slide Number Placeholder 3">
            <a:extLst>
              <a:ext uri="{FF2B5EF4-FFF2-40B4-BE49-F238E27FC236}">
                <a16:creationId xmlns:a16="http://schemas.microsoft.com/office/drawing/2014/main" id="{70EEE6D1-2D6A-4168-BDDB-A56A2B7348DD}"/>
              </a:ext>
            </a:extLst>
          </p:cNvPr>
          <p:cNvSpPr>
            <a:spLocks noGrp="1"/>
          </p:cNvSpPr>
          <p:nvPr>
            <p:ph type="sldNum" sz="quarter" idx="12"/>
          </p:nvPr>
        </p:nvSpPr>
        <p:spPr/>
        <p:txBody>
          <a:bodyPr/>
          <a:lstStyle/>
          <a:p>
            <a:fld id="{D4CD9F07-D5A2-470C-B4CD-B6FAE9A66B93}" type="slidenum">
              <a:rPr lang="en-GB" smtClean="0"/>
              <a:t>29</a:t>
            </a:fld>
            <a:endParaRPr lang="en-GB"/>
          </a:p>
        </p:txBody>
      </p:sp>
    </p:spTree>
    <p:extLst>
      <p:ext uri="{BB962C8B-B14F-4D97-AF65-F5344CB8AC3E}">
        <p14:creationId xmlns:p14="http://schemas.microsoft.com/office/powerpoint/2010/main" val="64295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BF5E-A0D2-459E-9707-3108CC1F811B}"/>
              </a:ext>
            </a:extLst>
          </p:cNvPr>
          <p:cNvSpPr>
            <a:spLocks noGrp="1"/>
          </p:cNvSpPr>
          <p:nvPr>
            <p:ph type="title"/>
          </p:nvPr>
        </p:nvSpPr>
        <p:spPr>
          <a:xfrm>
            <a:off x="838200" y="365126"/>
            <a:ext cx="10515600" cy="760290"/>
          </a:xfrm>
        </p:spPr>
        <p:txBody>
          <a:bodyPr/>
          <a:lstStyle/>
          <a:p>
            <a:r>
              <a:rPr lang="en-GB" dirty="0"/>
              <a:t>Programme</a:t>
            </a:r>
          </a:p>
        </p:txBody>
      </p:sp>
      <p:sp>
        <p:nvSpPr>
          <p:cNvPr id="3" name="Content Placeholder 2">
            <a:extLst>
              <a:ext uri="{FF2B5EF4-FFF2-40B4-BE49-F238E27FC236}">
                <a16:creationId xmlns:a16="http://schemas.microsoft.com/office/drawing/2014/main" id="{414150E6-9EE1-4C22-8497-75A5E22E954A}"/>
              </a:ext>
            </a:extLst>
          </p:cNvPr>
          <p:cNvSpPr>
            <a:spLocks noGrp="1"/>
          </p:cNvSpPr>
          <p:nvPr>
            <p:ph sz="half" idx="1"/>
          </p:nvPr>
        </p:nvSpPr>
        <p:spPr>
          <a:xfrm>
            <a:off x="838200" y="1453662"/>
            <a:ext cx="5181600" cy="4723301"/>
          </a:xfrm>
        </p:spPr>
        <p:txBody>
          <a:bodyPr>
            <a:normAutofit/>
          </a:bodyPr>
          <a:lstStyle/>
          <a:p>
            <a:pPr marL="0" indent="0">
              <a:buNone/>
            </a:pPr>
            <a:r>
              <a:rPr lang="en-GB" dirty="0">
                <a:solidFill>
                  <a:schemeClr val="tx1"/>
                </a:solidFill>
              </a:rPr>
              <a:t>Day 1</a:t>
            </a:r>
          </a:p>
          <a:p>
            <a:r>
              <a:rPr lang="en-GB" dirty="0"/>
              <a:t>SPRINT and Enhanced SBCPD</a:t>
            </a:r>
          </a:p>
          <a:p>
            <a:r>
              <a:rPr lang="en-GB" dirty="0"/>
              <a:t>Learner-Centred teaching</a:t>
            </a:r>
          </a:p>
          <a:p>
            <a:r>
              <a:rPr lang="en-GB" dirty="0"/>
              <a:t>Making the most of TGMs</a:t>
            </a:r>
          </a:p>
          <a:p>
            <a:r>
              <a:rPr lang="en-GB" dirty="0"/>
              <a:t>Accessing the Enhanced SBCPD programme</a:t>
            </a:r>
          </a:p>
          <a:p>
            <a:r>
              <a:rPr lang="en-GB" dirty="0"/>
              <a:t>Getting familiar with the resources</a:t>
            </a:r>
          </a:p>
          <a:p>
            <a:r>
              <a:rPr lang="en-GB" dirty="0"/>
              <a:t>How to use RP to support SBCPD in TGMs</a:t>
            </a:r>
          </a:p>
          <a:p>
            <a:pPr marL="0" indent="0">
              <a:buNone/>
            </a:pPr>
            <a:endParaRPr lang="en-GB" dirty="0"/>
          </a:p>
        </p:txBody>
      </p:sp>
      <p:sp>
        <p:nvSpPr>
          <p:cNvPr id="5" name="Content Placeholder 4">
            <a:extLst>
              <a:ext uri="{FF2B5EF4-FFF2-40B4-BE49-F238E27FC236}">
                <a16:creationId xmlns:a16="http://schemas.microsoft.com/office/drawing/2014/main" id="{2479272E-6386-4017-AB47-868B5035EA7C}"/>
              </a:ext>
            </a:extLst>
          </p:cNvPr>
          <p:cNvSpPr>
            <a:spLocks noGrp="1"/>
          </p:cNvSpPr>
          <p:nvPr>
            <p:ph sz="half" idx="2"/>
          </p:nvPr>
        </p:nvSpPr>
        <p:spPr>
          <a:xfrm>
            <a:off x="6172200" y="1453662"/>
            <a:ext cx="5181600" cy="4723301"/>
          </a:xfrm>
        </p:spPr>
        <p:txBody>
          <a:bodyPr>
            <a:normAutofit/>
          </a:bodyPr>
          <a:lstStyle/>
          <a:p>
            <a:pPr marL="0" indent="0">
              <a:buNone/>
            </a:pPr>
            <a:r>
              <a:rPr lang="en-GB" dirty="0">
                <a:solidFill>
                  <a:schemeClr val="tx1"/>
                </a:solidFill>
              </a:rPr>
              <a:t>Day 2</a:t>
            </a:r>
          </a:p>
          <a:p>
            <a:r>
              <a:rPr lang="en-GB" dirty="0">
                <a:solidFill>
                  <a:schemeClr val="accent1">
                    <a:lumMod val="75000"/>
                  </a:schemeClr>
                </a:solidFill>
              </a:rPr>
              <a:t>Recap</a:t>
            </a:r>
          </a:p>
          <a:p>
            <a:r>
              <a:rPr lang="en-GB" dirty="0">
                <a:solidFill>
                  <a:schemeClr val="accent1">
                    <a:lumMod val="75000"/>
                  </a:schemeClr>
                </a:solidFill>
              </a:rPr>
              <a:t>Reviewing your learning </a:t>
            </a:r>
          </a:p>
          <a:p>
            <a:r>
              <a:rPr lang="en-GB" dirty="0">
                <a:solidFill>
                  <a:schemeClr val="accent1">
                    <a:lumMod val="75000"/>
                  </a:schemeClr>
                </a:solidFill>
              </a:rPr>
              <a:t>Planning Week 0 school meeting</a:t>
            </a:r>
          </a:p>
          <a:p>
            <a:r>
              <a:rPr lang="en-GB" dirty="0">
                <a:solidFill>
                  <a:schemeClr val="accent1">
                    <a:lumMod val="75000"/>
                  </a:schemeClr>
                </a:solidFill>
              </a:rPr>
              <a:t>Roles and responsibilities in SBCPD</a:t>
            </a:r>
          </a:p>
          <a:p>
            <a:r>
              <a:rPr lang="en-GB" dirty="0">
                <a:solidFill>
                  <a:schemeClr val="accent1">
                    <a:lumMod val="75000"/>
                  </a:schemeClr>
                </a:solidFill>
              </a:rPr>
              <a:t>Next steps</a:t>
            </a:r>
          </a:p>
          <a:p>
            <a:endParaRPr lang="en-GB" dirty="0">
              <a:solidFill>
                <a:schemeClr val="accent1">
                  <a:lumMod val="75000"/>
                </a:schemeClr>
              </a:solidFill>
            </a:endParaRPr>
          </a:p>
        </p:txBody>
      </p:sp>
      <p:sp>
        <p:nvSpPr>
          <p:cNvPr id="4" name="Slide Number Placeholder 3">
            <a:extLst>
              <a:ext uri="{FF2B5EF4-FFF2-40B4-BE49-F238E27FC236}">
                <a16:creationId xmlns:a16="http://schemas.microsoft.com/office/drawing/2014/main" id="{B58C8AD2-81EA-4FAA-ABAF-FEE417A6DAA8}"/>
              </a:ext>
            </a:extLst>
          </p:cNvPr>
          <p:cNvSpPr>
            <a:spLocks noGrp="1"/>
          </p:cNvSpPr>
          <p:nvPr>
            <p:ph type="sldNum" sz="quarter" idx="12"/>
          </p:nvPr>
        </p:nvSpPr>
        <p:spPr/>
        <p:txBody>
          <a:bodyPr/>
          <a:lstStyle/>
          <a:p>
            <a:fld id="{D4CD9F07-D5A2-470C-B4CD-B6FAE9A66B93}" type="slidenum">
              <a:rPr lang="en-GB" smtClean="0"/>
              <a:t>3</a:t>
            </a:fld>
            <a:endParaRPr lang="en-GB"/>
          </a:p>
        </p:txBody>
      </p:sp>
    </p:spTree>
    <p:extLst>
      <p:ext uri="{BB962C8B-B14F-4D97-AF65-F5344CB8AC3E}">
        <p14:creationId xmlns:p14="http://schemas.microsoft.com/office/powerpoint/2010/main" val="71892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8350-14A3-4F90-BD98-1461C1942899}"/>
              </a:ext>
            </a:extLst>
          </p:cNvPr>
          <p:cNvSpPr>
            <a:spLocks noGrp="1"/>
          </p:cNvSpPr>
          <p:nvPr>
            <p:ph type="title"/>
          </p:nvPr>
        </p:nvSpPr>
        <p:spPr/>
        <p:txBody>
          <a:bodyPr/>
          <a:lstStyle/>
          <a:p>
            <a:r>
              <a:rPr lang="en-GB" dirty="0"/>
              <a:t>Getting familiar with the resources and RP: Can you find?</a:t>
            </a:r>
          </a:p>
        </p:txBody>
      </p:sp>
      <p:sp>
        <p:nvSpPr>
          <p:cNvPr id="3" name="Content Placeholder 2">
            <a:extLst>
              <a:ext uri="{FF2B5EF4-FFF2-40B4-BE49-F238E27FC236}">
                <a16:creationId xmlns:a16="http://schemas.microsoft.com/office/drawing/2014/main" id="{5A28F40B-6F34-4BD5-B82A-0725C3C0CEA9}"/>
              </a:ext>
            </a:extLst>
          </p:cNvPr>
          <p:cNvSpPr>
            <a:spLocks noGrp="1"/>
          </p:cNvSpPr>
          <p:nvPr>
            <p:ph idx="1"/>
          </p:nvPr>
        </p:nvSpPr>
        <p:spPr/>
        <p:txBody>
          <a:bodyPr>
            <a:normAutofit/>
          </a:bodyPr>
          <a:lstStyle/>
          <a:p>
            <a:pPr marL="514350" lvl="0" indent="-514350">
              <a:buFont typeface="+mj-lt"/>
              <a:buAutoNum type="arabicPeriod"/>
            </a:pPr>
            <a:r>
              <a:rPr lang="en-GB" dirty="0"/>
              <a:t>What do you use the teacher notebook for? </a:t>
            </a:r>
          </a:p>
          <a:p>
            <a:pPr marL="514350" lvl="0" indent="-514350">
              <a:buFont typeface="+mj-lt"/>
              <a:buAutoNum type="arabicPeriod"/>
            </a:pPr>
            <a:r>
              <a:rPr lang="en-GB" dirty="0"/>
              <a:t>How can you record your use of the classroom approaches and your reflections?</a:t>
            </a:r>
          </a:p>
          <a:p>
            <a:pPr marL="514350" lvl="0" indent="-514350">
              <a:buFont typeface="+mj-lt"/>
              <a:buAutoNum type="arabicPeriod"/>
            </a:pPr>
            <a:r>
              <a:rPr lang="en-GB" dirty="0"/>
              <a:t>Activity 1.6: what is the activity about and what does the video show?</a:t>
            </a:r>
          </a:p>
          <a:p>
            <a:pPr marL="514350" lvl="0" indent="-514350">
              <a:buFont typeface="+mj-lt"/>
              <a:buAutoNum type="arabicPeriod"/>
            </a:pPr>
            <a:r>
              <a:rPr lang="en-GB" dirty="0"/>
              <a:t>How many classroom examples are there related to pair work? What are they about?</a:t>
            </a:r>
          </a:p>
          <a:p>
            <a:pPr marL="514350" lvl="0" indent="-514350">
              <a:buFont typeface="+mj-lt"/>
              <a:buAutoNum type="arabicPeriod"/>
            </a:pPr>
            <a:r>
              <a:rPr lang="en-GB" dirty="0"/>
              <a:t>Where do you find information on storing and sharing local resources?</a:t>
            </a:r>
          </a:p>
        </p:txBody>
      </p:sp>
      <p:sp>
        <p:nvSpPr>
          <p:cNvPr id="4" name="Slide Number Placeholder 3">
            <a:extLst>
              <a:ext uri="{FF2B5EF4-FFF2-40B4-BE49-F238E27FC236}">
                <a16:creationId xmlns:a16="http://schemas.microsoft.com/office/drawing/2014/main" id="{881C85BF-F765-4F96-B450-2A75309CF4CF}"/>
              </a:ext>
            </a:extLst>
          </p:cNvPr>
          <p:cNvSpPr>
            <a:spLocks noGrp="1"/>
          </p:cNvSpPr>
          <p:nvPr>
            <p:ph type="sldNum" sz="quarter" idx="12"/>
          </p:nvPr>
        </p:nvSpPr>
        <p:spPr>
          <a:xfrm>
            <a:off x="7091766" y="6310312"/>
            <a:ext cx="2743200" cy="365125"/>
          </a:xfrm>
        </p:spPr>
        <p:txBody>
          <a:bodyPr/>
          <a:lstStyle/>
          <a:p>
            <a:fld id="{D4CD9F07-D5A2-470C-B4CD-B6FAE9A66B93}" type="slidenum">
              <a:rPr lang="en-GB" smtClean="0"/>
              <a:t>30</a:t>
            </a:fld>
            <a:endParaRPr lang="en-GB"/>
          </a:p>
        </p:txBody>
      </p:sp>
    </p:spTree>
    <p:extLst>
      <p:ext uri="{BB962C8B-B14F-4D97-AF65-F5344CB8AC3E}">
        <p14:creationId xmlns:p14="http://schemas.microsoft.com/office/powerpoint/2010/main" val="115799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7742-7AF5-440B-B308-8349C62FDA92}"/>
              </a:ext>
            </a:extLst>
          </p:cNvPr>
          <p:cNvSpPr>
            <a:spLocks noGrp="1"/>
          </p:cNvSpPr>
          <p:nvPr>
            <p:ph type="title"/>
          </p:nvPr>
        </p:nvSpPr>
        <p:spPr>
          <a:xfrm>
            <a:off x="838200" y="365125"/>
            <a:ext cx="10515600" cy="732155"/>
          </a:xfrm>
        </p:spPr>
        <p:txBody>
          <a:bodyPr>
            <a:normAutofit/>
          </a:bodyPr>
          <a:lstStyle/>
          <a:p>
            <a:r>
              <a:rPr lang="en-GB" dirty="0"/>
              <a:t>Planning for Term 1: Week 0 school meeting</a:t>
            </a:r>
          </a:p>
        </p:txBody>
      </p:sp>
      <p:sp>
        <p:nvSpPr>
          <p:cNvPr id="3" name="Content Placeholder 2">
            <a:extLst>
              <a:ext uri="{FF2B5EF4-FFF2-40B4-BE49-F238E27FC236}">
                <a16:creationId xmlns:a16="http://schemas.microsoft.com/office/drawing/2014/main" id="{6D1CDA92-E9D0-437B-AD2F-DB1FEAAAE527}"/>
              </a:ext>
            </a:extLst>
          </p:cNvPr>
          <p:cNvSpPr>
            <a:spLocks noGrp="1"/>
          </p:cNvSpPr>
          <p:nvPr>
            <p:ph idx="1"/>
          </p:nvPr>
        </p:nvSpPr>
        <p:spPr/>
        <p:txBody>
          <a:bodyPr/>
          <a:lstStyle/>
          <a:p>
            <a:r>
              <a:rPr lang="en-GB" dirty="0"/>
              <a:t>Main points to address?</a:t>
            </a:r>
          </a:p>
        </p:txBody>
      </p:sp>
      <p:sp>
        <p:nvSpPr>
          <p:cNvPr id="4" name="Slide Number Placeholder 3">
            <a:extLst>
              <a:ext uri="{FF2B5EF4-FFF2-40B4-BE49-F238E27FC236}">
                <a16:creationId xmlns:a16="http://schemas.microsoft.com/office/drawing/2014/main" id="{B80EA732-AAD4-4277-A074-B9DC758953AE}"/>
              </a:ext>
            </a:extLst>
          </p:cNvPr>
          <p:cNvSpPr>
            <a:spLocks noGrp="1"/>
          </p:cNvSpPr>
          <p:nvPr>
            <p:ph type="sldNum" sz="quarter" idx="12"/>
          </p:nvPr>
        </p:nvSpPr>
        <p:spPr/>
        <p:txBody>
          <a:bodyPr/>
          <a:lstStyle/>
          <a:p>
            <a:fld id="{D4CD9F07-D5A2-470C-B4CD-B6FAE9A66B93}" type="slidenum">
              <a:rPr lang="en-GB" smtClean="0"/>
              <a:t>31</a:t>
            </a:fld>
            <a:endParaRPr lang="en-GB"/>
          </a:p>
        </p:txBody>
      </p:sp>
    </p:spTree>
    <p:extLst>
      <p:ext uri="{BB962C8B-B14F-4D97-AF65-F5344CB8AC3E}">
        <p14:creationId xmlns:p14="http://schemas.microsoft.com/office/powerpoint/2010/main" val="419919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FB30-2721-4EC6-835A-8BDC4CEDA2A7}"/>
              </a:ext>
            </a:extLst>
          </p:cNvPr>
          <p:cNvSpPr>
            <a:spLocks noGrp="1"/>
          </p:cNvSpPr>
          <p:nvPr>
            <p:ph type="title"/>
          </p:nvPr>
        </p:nvSpPr>
        <p:spPr>
          <a:xfrm>
            <a:off x="838200" y="365126"/>
            <a:ext cx="10515600" cy="602363"/>
          </a:xfrm>
        </p:spPr>
        <p:txBody>
          <a:bodyPr>
            <a:normAutofit/>
          </a:bodyPr>
          <a:lstStyle/>
          <a:p>
            <a:r>
              <a:rPr lang="en-GB" sz="3600" dirty="0"/>
              <a:t>Week 0 school meetings: AGENDA example</a:t>
            </a:r>
          </a:p>
        </p:txBody>
      </p:sp>
      <p:sp>
        <p:nvSpPr>
          <p:cNvPr id="3" name="Content Placeholder 2">
            <a:extLst>
              <a:ext uri="{FF2B5EF4-FFF2-40B4-BE49-F238E27FC236}">
                <a16:creationId xmlns:a16="http://schemas.microsoft.com/office/drawing/2014/main" id="{679709B8-7448-4202-97D6-CBDECC2CE1FB}"/>
              </a:ext>
            </a:extLst>
          </p:cNvPr>
          <p:cNvSpPr>
            <a:spLocks noGrp="1"/>
          </p:cNvSpPr>
          <p:nvPr>
            <p:ph idx="1"/>
          </p:nvPr>
        </p:nvSpPr>
        <p:spPr>
          <a:xfrm>
            <a:off x="838200" y="1146876"/>
            <a:ext cx="10515600" cy="5030087"/>
          </a:xfrm>
        </p:spPr>
        <p:txBody>
          <a:bodyPr>
            <a:normAutofit/>
          </a:bodyPr>
          <a:lstStyle/>
          <a:p>
            <a:pPr lvl="0"/>
            <a:r>
              <a:rPr lang="en-GB" dirty="0"/>
              <a:t>Raspberry </a:t>
            </a:r>
            <a:r>
              <a:rPr lang="en-GB" dirty="0" err="1"/>
              <a:t>Pis</a:t>
            </a:r>
            <a:r>
              <a:rPr lang="en-GB" dirty="0"/>
              <a:t> set-up and familiarisation</a:t>
            </a:r>
          </a:p>
          <a:p>
            <a:pPr lvl="0"/>
            <a:r>
              <a:rPr lang="en-GB" dirty="0"/>
              <a:t>LCE</a:t>
            </a:r>
          </a:p>
          <a:p>
            <a:pPr lvl="1"/>
            <a:r>
              <a:rPr lang="en-GB" dirty="0"/>
              <a:t>LCE quiz and discussion (Activity 1.1)</a:t>
            </a:r>
          </a:p>
          <a:p>
            <a:pPr lvl="1"/>
            <a:r>
              <a:rPr lang="en-GB" dirty="0"/>
              <a:t>How LC is this teacher (</a:t>
            </a:r>
            <a:r>
              <a:rPr lang="en-GB"/>
              <a:t>Activity 1.3)</a:t>
            </a:r>
            <a:endParaRPr lang="en-GB" dirty="0"/>
          </a:p>
          <a:p>
            <a:pPr lvl="0"/>
            <a:r>
              <a:rPr lang="en-GB" dirty="0"/>
              <a:t>ZEST - SBCPD</a:t>
            </a:r>
          </a:p>
          <a:p>
            <a:pPr lvl="1"/>
            <a:r>
              <a:rPr lang="en-GB" dirty="0"/>
              <a:t>Intro videos 1 and 2</a:t>
            </a:r>
          </a:p>
          <a:p>
            <a:pPr lvl="1"/>
            <a:r>
              <a:rPr lang="en-GB" dirty="0"/>
              <a:t>Lesson Study and ZEST</a:t>
            </a:r>
          </a:p>
          <a:p>
            <a:pPr lvl="1"/>
            <a:r>
              <a:rPr lang="en-GB" dirty="0"/>
              <a:t>ZEST main points</a:t>
            </a:r>
          </a:p>
          <a:p>
            <a:pPr lvl="0"/>
            <a:r>
              <a:rPr lang="en-GB" dirty="0"/>
              <a:t>Using ZEST resources in TGMs</a:t>
            </a:r>
          </a:p>
          <a:p>
            <a:pPr lvl="1"/>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7884A69-9C72-4F54-90AB-C6BAAA668EF2}"/>
              </a:ext>
            </a:extLst>
          </p:cNvPr>
          <p:cNvSpPr>
            <a:spLocks noGrp="1"/>
          </p:cNvSpPr>
          <p:nvPr>
            <p:ph type="sldNum" sz="quarter" idx="12"/>
          </p:nvPr>
        </p:nvSpPr>
        <p:spPr/>
        <p:txBody>
          <a:bodyPr/>
          <a:lstStyle/>
          <a:p>
            <a:fld id="{D4CD9F07-D5A2-470C-B4CD-B6FAE9A66B93}" type="slidenum">
              <a:rPr lang="en-GB" smtClean="0"/>
              <a:t>32</a:t>
            </a:fld>
            <a:endParaRPr lang="en-GB"/>
          </a:p>
        </p:txBody>
      </p:sp>
    </p:spTree>
    <p:extLst>
      <p:ext uri="{BB962C8B-B14F-4D97-AF65-F5344CB8AC3E}">
        <p14:creationId xmlns:p14="http://schemas.microsoft.com/office/powerpoint/2010/main" val="2534197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B96F-DE73-4843-8142-F013C0BFD8F9}"/>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DD291F15-60CA-4858-99C1-7FC136BCE104}"/>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261E4495-A4BB-459A-AC8B-75138ED6D592}"/>
              </a:ext>
            </a:extLst>
          </p:cNvPr>
          <p:cNvSpPr>
            <a:spLocks noGrp="1"/>
          </p:cNvSpPr>
          <p:nvPr>
            <p:ph type="sldNum" sz="quarter" idx="12"/>
          </p:nvPr>
        </p:nvSpPr>
        <p:spPr/>
        <p:txBody>
          <a:bodyPr/>
          <a:lstStyle/>
          <a:p>
            <a:fld id="{D4CD9F07-D5A2-470C-B4CD-B6FAE9A66B93}" type="slidenum">
              <a:rPr lang="en-GB" smtClean="0"/>
              <a:t>33</a:t>
            </a:fld>
            <a:endParaRPr lang="en-GB"/>
          </a:p>
        </p:txBody>
      </p:sp>
    </p:spTree>
    <p:extLst>
      <p:ext uri="{BB962C8B-B14F-4D97-AF65-F5344CB8AC3E}">
        <p14:creationId xmlns:p14="http://schemas.microsoft.com/office/powerpoint/2010/main" val="17980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 aims</a:t>
            </a: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GB" dirty="0"/>
          </a:p>
          <a:p>
            <a:pPr marL="514350" indent="-514350">
              <a:buFont typeface="+mj-lt"/>
              <a:buAutoNum type="arabicPeriod"/>
            </a:pPr>
            <a:r>
              <a:rPr lang="en-GB" dirty="0"/>
              <a:t>Focusing on learner-centred education</a:t>
            </a:r>
          </a:p>
          <a:p>
            <a:pPr marL="514350" indent="-514350">
              <a:buFont typeface="+mj-lt"/>
              <a:buAutoNum type="arabicPeriod"/>
            </a:pPr>
            <a:r>
              <a:rPr lang="en-GB" dirty="0"/>
              <a:t>Becoming familiar with Enhanced SBCPD</a:t>
            </a:r>
          </a:p>
          <a:p>
            <a:pPr marL="514350" indent="-514350">
              <a:buFont typeface="+mj-lt"/>
              <a:buAutoNum type="arabicPeriod"/>
            </a:pPr>
            <a:r>
              <a:rPr lang="en-GB" dirty="0"/>
              <a:t>Focus on making TGMs an effective SBCPD tool</a:t>
            </a:r>
          </a:p>
          <a:p>
            <a:pPr marL="514350" indent="-514350">
              <a:buFont typeface="+mj-lt"/>
              <a:buAutoNum type="arabicPeriod"/>
            </a:pPr>
            <a:r>
              <a:rPr lang="en-GB" dirty="0"/>
              <a:t>Accessing and using Enhanced SBCPD resources</a:t>
            </a:r>
          </a:p>
          <a:p>
            <a:pPr marL="514350" indent="-514350">
              <a:buFont typeface="+mj-lt"/>
              <a:buAutoNum type="arabicPeriod"/>
            </a:pPr>
            <a:r>
              <a:rPr lang="en-GB" dirty="0"/>
              <a:t>Planning for week 0 school meetings</a:t>
            </a:r>
          </a:p>
          <a:p>
            <a:pPr marL="514350" indent="-514350">
              <a:buFont typeface="+mj-lt"/>
              <a:buAutoNum type="arabicPeriod"/>
            </a:pPr>
            <a:r>
              <a:rPr lang="en-GB" dirty="0"/>
              <a:t>Roles and responsibilities in Enhanced SBCPD</a:t>
            </a:r>
          </a:p>
        </p:txBody>
      </p:sp>
      <p:sp>
        <p:nvSpPr>
          <p:cNvPr id="4" name="Slide Number Placeholder 3">
            <a:extLst>
              <a:ext uri="{FF2B5EF4-FFF2-40B4-BE49-F238E27FC236}">
                <a16:creationId xmlns:a16="http://schemas.microsoft.com/office/drawing/2014/main" id="{5EB79A35-FB90-46D0-BD59-6755F05ACC25}"/>
              </a:ext>
            </a:extLst>
          </p:cNvPr>
          <p:cNvSpPr>
            <a:spLocks noGrp="1"/>
          </p:cNvSpPr>
          <p:nvPr>
            <p:ph type="sldNum" sz="quarter" idx="12"/>
          </p:nvPr>
        </p:nvSpPr>
        <p:spPr>
          <a:xfrm>
            <a:off x="7355237" y="6310312"/>
            <a:ext cx="2743200" cy="365125"/>
          </a:xfrm>
        </p:spPr>
        <p:txBody>
          <a:bodyPr/>
          <a:lstStyle/>
          <a:p>
            <a:fld id="{D4CD9F07-D5A2-470C-B4CD-B6FAE9A66B93}" type="slidenum">
              <a:rPr lang="en-GB" smtClean="0"/>
              <a:t>4</a:t>
            </a:fld>
            <a:endParaRPr lang="en-GB" dirty="0"/>
          </a:p>
        </p:txBody>
      </p:sp>
    </p:spTree>
    <p:extLst>
      <p:ext uri="{BB962C8B-B14F-4D97-AF65-F5344CB8AC3E}">
        <p14:creationId xmlns:p14="http://schemas.microsoft.com/office/powerpoint/2010/main" val="130787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5CA0-3B37-4B9F-AEA0-36790ACACF28}"/>
              </a:ext>
            </a:extLst>
          </p:cNvPr>
          <p:cNvSpPr>
            <a:spLocks noGrp="1"/>
          </p:cNvSpPr>
          <p:nvPr>
            <p:ph type="title"/>
          </p:nvPr>
        </p:nvSpPr>
        <p:spPr/>
        <p:txBody>
          <a:bodyPr/>
          <a:lstStyle/>
          <a:p>
            <a:r>
              <a:rPr lang="en-GB" dirty="0"/>
              <a:t>What does SPRINT look like in your school?</a:t>
            </a:r>
          </a:p>
        </p:txBody>
      </p:sp>
      <p:sp>
        <p:nvSpPr>
          <p:cNvPr id="3" name="Content Placeholder 2">
            <a:extLst>
              <a:ext uri="{FF2B5EF4-FFF2-40B4-BE49-F238E27FC236}">
                <a16:creationId xmlns:a16="http://schemas.microsoft.com/office/drawing/2014/main" id="{F5EBD85D-4923-4C17-9E38-F9AE29E1792F}"/>
              </a:ext>
            </a:extLst>
          </p:cNvPr>
          <p:cNvSpPr>
            <a:spLocks noGrp="1"/>
          </p:cNvSpPr>
          <p:nvPr>
            <p:ph idx="1"/>
          </p:nvPr>
        </p:nvSpPr>
        <p:spPr>
          <a:xfrm>
            <a:off x="838200" y="2141033"/>
            <a:ext cx="10515600" cy="4035929"/>
          </a:xfrm>
        </p:spPr>
        <p:txBody>
          <a:bodyPr/>
          <a:lstStyle/>
          <a:p>
            <a:r>
              <a:rPr lang="en-GB" dirty="0"/>
              <a:t>How is SPRINT organized?</a:t>
            </a:r>
          </a:p>
          <a:p>
            <a:r>
              <a:rPr lang="en-GB" dirty="0"/>
              <a:t>What works well?</a:t>
            </a:r>
          </a:p>
          <a:p>
            <a:r>
              <a:rPr lang="en-GB" dirty="0"/>
              <a:t>What challenges do you face? </a:t>
            </a:r>
          </a:p>
        </p:txBody>
      </p:sp>
      <p:sp>
        <p:nvSpPr>
          <p:cNvPr id="4" name="Slide Number Placeholder 3">
            <a:extLst>
              <a:ext uri="{FF2B5EF4-FFF2-40B4-BE49-F238E27FC236}">
                <a16:creationId xmlns:a16="http://schemas.microsoft.com/office/drawing/2014/main" id="{5CE6EF40-4121-4331-969F-17D495C74EB4}"/>
              </a:ext>
            </a:extLst>
          </p:cNvPr>
          <p:cNvSpPr>
            <a:spLocks noGrp="1"/>
          </p:cNvSpPr>
          <p:nvPr>
            <p:ph type="sldNum" sz="quarter" idx="12"/>
          </p:nvPr>
        </p:nvSpPr>
        <p:spPr>
          <a:xfrm>
            <a:off x="7277746" y="6236453"/>
            <a:ext cx="2743200" cy="365125"/>
          </a:xfrm>
        </p:spPr>
        <p:txBody>
          <a:bodyPr/>
          <a:lstStyle/>
          <a:p>
            <a:fld id="{D4CD9F07-D5A2-470C-B4CD-B6FAE9A66B93}" type="slidenum">
              <a:rPr lang="en-GB" smtClean="0"/>
              <a:t>5</a:t>
            </a:fld>
            <a:endParaRPr lang="en-GB"/>
          </a:p>
        </p:txBody>
      </p:sp>
    </p:spTree>
    <p:extLst>
      <p:ext uri="{BB962C8B-B14F-4D97-AF65-F5344CB8AC3E}">
        <p14:creationId xmlns:p14="http://schemas.microsoft.com/office/powerpoint/2010/main" val="119507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0DA1-0122-4568-AE30-EEB778249E1B}"/>
              </a:ext>
            </a:extLst>
          </p:cNvPr>
          <p:cNvSpPr>
            <a:spLocks noGrp="1"/>
          </p:cNvSpPr>
          <p:nvPr>
            <p:ph type="title"/>
          </p:nvPr>
        </p:nvSpPr>
        <p:spPr/>
        <p:txBody>
          <a:bodyPr/>
          <a:lstStyle/>
          <a:p>
            <a:r>
              <a:rPr lang="en-GB" dirty="0"/>
              <a:t>What do you know about the Enhanced SBCPD programme? </a:t>
            </a:r>
            <a:endParaRPr lang="en-GB" dirty="0">
              <a:solidFill>
                <a:srgbClr val="FF0000"/>
              </a:solidFill>
            </a:endParaRPr>
          </a:p>
        </p:txBody>
      </p:sp>
      <p:sp>
        <p:nvSpPr>
          <p:cNvPr id="4" name="Slide Number Placeholder 3">
            <a:extLst>
              <a:ext uri="{FF2B5EF4-FFF2-40B4-BE49-F238E27FC236}">
                <a16:creationId xmlns:a16="http://schemas.microsoft.com/office/drawing/2014/main" id="{7B221AA9-2067-47D9-A565-49DA7BB92C9A}"/>
              </a:ext>
            </a:extLst>
          </p:cNvPr>
          <p:cNvSpPr>
            <a:spLocks noGrp="1"/>
          </p:cNvSpPr>
          <p:nvPr>
            <p:ph type="sldNum" sz="quarter" idx="12"/>
          </p:nvPr>
        </p:nvSpPr>
        <p:spPr>
          <a:xfrm>
            <a:off x="7308742" y="6310312"/>
            <a:ext cx="2743200" cy="365125"/>
          </a:xfrm>
        </p:spPr>
        <p:txBody>
          <a:bodyPr/>
          <a:lstStyle/>
          <a:p>
            <a:fld id="{D4CD9F07-D5A2-470C-B4CD-B6FAE9A66B93}" type="slidenum">
              <a:rPr lang="en-GB" smtClean="0"/>
              <a:t>6</a:t>
            </a:fld>
            <a:endParaRPr lang="en-GB"/>
          </a:p>
        </p:txBody>
      </p:sp>
    </p:spTree>
    <p:extLst>
      <p:ext uri="{BB962C8B-B14F-4D97-AF65-F5344CB8AC3E}">
        <p14:creationId xmlns:p14="http://schemas.microsoft.com/office/powerpoint/2010/main" val="73722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RESOURCES TO HELP YOU TEACH</a:t>
            </a:r>
          </a:p>
        </p:txBody>
      </p:sp>
      <p:sp>
        <p:nvSpPr>
          <p:cNvPr id="3" name="Content Placeholder 2"/>
          <p:cNvSpPr>
            <a:spLocks noGrp="1"/>
          </p:cNvSpPr>
          <p:nvPr>
            <p:ph idx="1"/>
          </p:nvPr>
        </p:nvSpPr>
        <p:spPr/>
        <p:txBody>
          <a:bodyPr/>
          <a:lstStyle/>
          <a:p>
            <a:pPr marL="514350" indent="-514350">
              <a:buFont typeface="+mj-lt"/>
              <a:buAutoNum type="arabicPeriod"/>
            </a:pPr>
            <a:endParaRPr lang="en-GB" dirty="0"/>
          </a:p>
          <a:p>
            <a:pPr marL="514350" indent="-514350">
              <a:buFont typeface="+mj-lt"/>
              <a:buAutoNum type="arabicPeriod"/>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pic>
        <p:nvPicPr>
          <p:cNvPr id="4" name="Picture 3"/>
          <p:cNvPicPr>
            <a:picLocks noChangeAspect="1"/>
          </p:cNvPicPr>
          <p:nvPr/>
        </p:nvPicPr>
        <p:blipFill>
          <a:blip r:embed="rId4"/>
          <a:stretch>
            <a:fillRect/>
          </a:stretch>
        </p:blipFill>
        <p:spPr>
          <a:xfrm>
            <a:off x="2534653" y="1897779"/>
            <a:ext cx="5575249" cy="4279184"/>
          </a:xfrm>
          <a:prstGeom prst="rect">
            <a:avLst/>
          </a:prstGeom>
        </p:spPr>
      </p:pic>
      <p:sp>
        <p:nvSpPr>
          <p:cNvPr id="5" name="Slide Number Placeholder 4">
            <a:extLst>
              <a:ext uri="{FF2B5EF4-FFF2-40B4-BE49-F238E27FC236}">
                <a16:creationId xmlns:a16="http://schemas.microsoft.com/office/drawing/2014/main" id="{FA491D45-A77C-4D03-9309-481BC6F5001B}"/>
              </a:ext>
            </a:extLst>
          </p:cNvPr>
          <p:cNvSpPr>
            <a:spLocks noGrp="1"/>
          </p:cNvSpPr>
          <p:nvPr>
            <p:ph type="sldNum" sz="quarter" idx="12"/>
          </p:nvPr>
        </p:nvSpPr>
        <p:spPr>
          <a:xfrm>
            <a:off x="7293244" y="6311900"/>
            <a:ext cx="2743200" cy="365125"/>
          </a:xfrm>
        </p:spPr>
        <p:txBody>
          <a:bodyPr/>
          <a:lstStyle/>
          <a:p>
            <a:fld id="{D4CD9F07-D5A2-470C-B4CD-B6FAE9A66B93}"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200765161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F29F-950D-4026-B6F1-54EAD3A218BB}"/>
              </a:ext>
            </a:extLst>
          </p:cNvPr>
          <p:cNvSpPr>
            <a:spLocks noGrp="1"/>
          </p:cNvSpPr>
          <p:nvPr>
            <p:ph type="title"/>
          </p:nvPr>
        </p:nvSpPr>
        <p:spPr/>
        <p:txBody>
          <a:bodyPr/>
          <a:lstStyle/>
          <a:p>
            <a:r>
              <a:rPr lang="en-GB" dirty="0"/>
              <a:t>Enhanced SBCPD</a:t>
            </a:r>
            <a:endParaRPr lang="en-GB" dirty="0">
              <a:solidFill>
                <a:srgbClr val="FF0000"/>
              </a:solidFill>
            </a:endParaRPr>
          </a:p>
        </p:txBody>
      </p:sp>
      <p:sp>
        <p:nvSpPr>
          <p:cNvPr id="3" name="Content Placeholder 2">
            <a:extLst>
              <a:ext uri="{FF2B5EF4-FFF2-40B4-BE49-F238E27FC236}">
                <a16:creationId xmlns:a16="http://schemas.microsoft.com/office/drawing/2014/main" id="{ABAC8B4C-78EC-4C4C-BAFA-351599336F64}"/>
              </a:ext>
            </a:extLst>
          </p:cNvPr>
          <p:cNvSpPr>
            <a:spLocks noGrp="1"/>
          </p:cNvSpPr>
          <p:nvPr>
            <p:ph sz="half" idx="1"/>
          </p:nvPr>
        </p:nvSpPr>
        <p:spPr>
          <a:xfrm>
            <a:off x="838200" y="1441342"/>
            <a:ext cx="5181600" cy="4735621"/>
          </a:xfrm>
        </p:spPr>
        <p:txBody>
          <a:bodyPr>
            <a:normAutofit fontScale="92500"/>
          </a:bodyPr>
          <a:lstStyle/>
          <a:p>
            <a:r>
              <a:rPr lang="en-GB" dirty="0"/>
              <a:t>2 year programme</a:t>
            </a:r>
          </a:p>
          <a:p>
            <a:pPr lvl="1"/>
            <a:r>
              <a:rPr lang="en-GB" dirty="0"/>
              <a:t>Year 1 </a:t>
            </a:r>
          </a:p>
          <a:p>
            <a:pPr lvl="2"/>
            <a:r>
              <a:rPr lang="en-GB" dirty="0"/>
              <a:t>Term 1: Classroom management for learner-centred teaching </a:t>
            </a:r>
          </a:p>
          <a:p>
            <a:pPr lvl="2"/>
            <a:r>
              <a:rPr lang="en-GB" dirty="0"/>
              <a:t>Term 2: Inclusive teaching </a:t>
            </a:r>
          </a:p>
          <a:p>
            <a:pPr lvl="2"/>
            <a:r>
              <a:rPr lang="en-GB" dirty="0"/>
              <a:t>Term 3: Assessment for Learning </a:t>
            </a:r>
          </a:p>
          <a:p>
            <a:pPr lvl="1"/>
            <a:r>
              <a:rPr lang="en-GB" dirty="0"/>
              <a:t>Year 2 </a:t>
            </a:r>
          </a:p>
          <a:p>
            <a:pPr lvl="2"/>
            <a:r>
              <a:rPr lang="en-GB" dirty="0"/>
              <a:t>Term 4: Managing and supporting learner-centred classrooms </a:t>
            </a:r>
          </a:p>
          <a:p>
            <a:pPr lvl="2"/>
            <a:r>
              <a:rPr lang="en-GB" dirty="0"/>
              <a:t>Term 5: Literacy across the curriculum </a:t>
            </a:r>
          </a:p>
          <a:p>
            <a:pPr lvl="2"/>
            <a:r>
              <a:rPr lang="en-GB" dirty="0"/>
              <a:t>Term 6: Being a reflective practitioner</a:t>
            </a:r>
          </a:p>
          <a:p>
            <a:pPr lvl="2"/>
            <a:endParaRPr lang="en-GB" dirty="0"/>
          </a:p>
        </p:txBody>
      </p:sp>
      <p:sp>
        <p:nvSpPr>
          <p:cNvPr id="4" name="Content Placeholder 3">
            <a:extLst>
              <a:ext uri="{FF2B5EF4-FFF2-40B4-BE49-F238E27FC236}">
                <a16:creationId xmlns:a16="http://schemas.microsoft.com/office/drawing/2014/main" id="{44476BF8-3A6A-4933-BA31-8741C191BA05}"/>
              </a:ext>
            </a:extLst>
          </p:cNvPr>
          <p:cNvSpPr>
            <a:spLocks noGrp="1"/>
          </p:cNvSpPr>
          <p:nvPr>
            <p:ph sz="half" idx="2"/>
          </p:nvPr>
        </p:nvSpPr>
        <p:spPr>
          <a:xfrm>
            <a:off x="6172200" y="1441342"/>
            <a:ext cx="5181600" cy="4735621"/>
          </a:xfrm>
        </p:spPr>
        <p:txBody>
          <a:bodyPr>
            <a:normAutofit fontScale="92500"/>
          </a:bodyPr>
          <a:lstStyle/>
          <a:p>
            <a:r>
              <a:rPr lang="en-GB" dirty="0"/>
              <a:t>9 teaching/classroom approaches</a:t>
            </a:r>
          </a:p>
          <a:p>
            <a:pPr marL="457200" indent="-457200">
              <a:buFont typeface="+mj-lt"/>
              <a:buAutoNum type="arabicPeriod"/>
            </a:pPr>
            <a:r>
              <a:rPr lang="en-GB" sz="2400" dirty="0">
                <a:solidFill>
                  <a:schemeClr val="tx1"/>
                </a:solidFill>
              </a:rPr>
              <a:t>Questioning to promote thinking</a:t>
            </a:r>
          </a:p>
          <a:p>
            <a:pPr marL="457200" indent="-457200">
              <a:buFont typeface="+mj-lt"/>
              <a:buAutoNum type="arabicPeriod"/>
            </a:pPr>
            <a:r>
              <a:rPr lang="en-GB" sz="2400" dirty="0">
                <a:solidFill>
                  <a:schemeClr val="tx1"/>
                </a:solidFill>
              </a:rPr>
              <a:t>Pair work</a:t>
            </a:r>
          </a:p>
          <a:p>
            <a:pPr marL="457200" indent="-457200">
              <a:buFont typeface="+mj-lt"/>
              <a:buAutoNum type="arabicPeriod"/>
            </a:pPr>
            <a:r>
              <a:rPr lang="en-GB" sz="2400" dirty="0">
                <a:solidFill>
                  <a:schemeClr val="tx1"/>
                </a:solidFill>
              </a:rPr>
              <a:t>Using local resources</a:t>
            </a:r>
          </a:p>
          <a:p>
            <a:pPr marL="457200" indent="-457200">
              <a:buFont typeface="+mj-lt"/>
              <a:buAutoNum type="arabicPeriod"/>
            </a:pPr>
            <a:r>
              <a:rPr lang="en-GB" sz="2400" dirty="0">
                <a:solidFill>
                  <a:schemeClr val="tx1"/>
                </a:solidFill>
              </a:rPr>
              <a:t>Group work</a:t>
            </a:r>
          </a:p>
          <a:p>
            <a:pPr marL="457200" indent="-457200">
              <a:buFont typeface="+mj-lt"/>
              <a:buAutoNum type="arabicPeriod"/>
            </a:pPr>
            <a:r>
              <a:rPr lang="en-GB" sz="2400" dirty="0">
                <a:solidFill>
                  <a:schemeClr val="tx1"/>
                </a:solidFill>
              </a:rPr>
              <a:t>Storytelling, songs, games and roleplay</a:t>
            </a:r>
          </a:p>
          <a:p>
            <a:pPr marL="457200" indent="-457200">
              <a:buFont typeface="+mj-lt"/>
              <a:buAutoNum type="arabicPeriod"/>
            </a:pPr>
            <a:r>
              <a:rPr lang="en-GB" sz="2400" dirty="0">
                <a:solidFill>
                  <a:schemeClr val="tx1"/>
                </a:solidFill>
              </a:rPr>
              <a:t>Involving all learners</a:t>
            </a:r>
          </a:p>
          <a:p>
            <a:pPr marL="457200" indent="-457200">
              <a:buFont typeface="+mj-lt"/>
              <a:buAutoNum type="arabicPeriod"/>
            </a:pPr>
            <a:r>
              <a:rPr lang="en-GB" sz="2400" dirty="0">
                <a:solidFill>
                  <a:schemeClr val="tx1"/>
                </a:solidFill>
              </a:rPr>
              <a:t>Monitoring and giving feedback</a:t>
            </a:r>
          </a:p>
          <a:p>
            <a:pPr marL="457200" indent="-457200">
              <a:buFont typeface="+mj-lt"/>
              <a:buAutoNum type="arabicPeriod"/>
            </a:pPr>
            <a:r>
              <a:rPr lang="en-GB" sz="2400" dirty="0">
                <a:solidFill>
                  <a:schemeClr val="tx1"/>
                </a:solidFill>
              </a:rPr>
              <a:t>Eliciting prior knowledge</a:t>
            </a:r>
          </a:p>
          <a:p>
            <a:pPr marL="457200" indent="-457200">
              <a:buFont typeface="+mj-lt"/>
              <a:buAutoNum type="arabicPeriod"/>
            </a:pPr>
            <a:r>
              <a:rPr lang="en-GB" sz="2400" dirty="0">
                <a:solidFill>
                  <a:schemeClr val="tx1"/>
                </a:solidFill>
              </a:rPr>
              <a:t>Assessing learning</a:t>
            </a:r>
          </a:p>
          <a:p>
            <a:pPr marL="457200" indent="-457200">
              <a:buFont typeface="+mj-lt"/>
              <a:buAutoNum type="arabicPeriod"/>
            </a:pPr>
            <a:endParaRPr lang="en-GB" dirty="0">
              <a:solidFill>
                <a:schemeClr val="tx1"/>
              </a:solidFill>
            </a:endParaRPr>
          </a:p>
          <a:p>
            <a:pPr lvl="1"/>
            <a:endParaRPr lang="en-GB" dirty="0">
              <a:solidFill>
                <a:schemeClr val="tx1"/>
              </a:solidFill>
            </a:endParaRPr>
          </a:p>
        </p:txBody>
      </p:sp>
      <p:sp>
        <p:nvSpPr>
          <p:cNvPr id="5" name="Slide Number Placeholder 4">
            <a:extLst>
              <a:ext uri="{FF2B5EF4-FFF2-40B4-BE49-F238E27FC236}">
                <a16:creationId xmlns:a16="http://schemas.microsoft.com/office/drawing/2014/main" id="{ECF6DE5A-5540-4BB6-9557-4A2C0D00F74D}"/>
              </a:ext>
            </a:extLst>
          </p:cNvPr>
          <p:cNvSpPr>
            <a:spLocks noGrp="1"/>
          </p:cNvSpPr>
          <p:nvPr>
            <p:ph type="sldNum" sz="quarter" idx="12"/>
          </p:nvPr>
        </p:nvSpPr>
        <p:spPr>
          <a:xfrm>
            <a:off x="7541217" y="6176963"/>
            <a:ext cx="2743200" cy="365125"/>
          </a:xfrm>
        </p:spPr>
        <p:txBody>
          <a:bodyPr/>
          <a:lstStyle/>
          <a:p>
            <a:fld id="{D4CD9F07-D5A2-470C-B4CD-B6FAE9A66B93}" type="slidenum">
              <a:rPr lang="en-GB" smtClean="0">
                <a:solidFill>
                  <a:prstClr val="black">
                    <a:tint val="75000"/>
                  </a:prstClr>
                </a:solidFill>
              </a:rPr>
              <a:pPr/>
              <a:t>8</a:t>
            </a:fld>
            <a:endParaRPr lang="en-GB" dirty="0">
              <a:solidFill>
                <a:prstClr val="black">
                  <a:tint val="75000"/>
                </a:prstClr>
              </a:solidFill>
            </a:endParaRPr>
          </a:p>
        </p:txBody>
      </p:sp>
    </p:spTree>
    <p:extLst>
      <p:ext uri="{BB962C8B-B14F-4D97-AF65-F5344CB8AC3E}">
        <p14:creationId xmlns:p14="http://schemas.microsoft.com/office/powerpoint/2010/main" val="392120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the TGM can help you as teachers?</a:t>
            </a:r>
            <a:br>
              <a:rPr lang="en-GB" dirty="0"/>
            </a:br>
            <a:endParaRPr lang="en-GB" dirty="0"/>
          </a:p>
        </p:txBody>
      </p:sp>
      <p:pic>
        <p:nvPicPr>
          <p:cNvPr id="4" name="Content Placeholder 3"/>
          <p:cNvPicPr>
            <a:picLocks noGrp="1" noChangeAspect="1"/>
          </p:cNvPicPr>
          <p:nvPr>
            <p:ph idx="1"/>
          </p:nvPr>
        </p:nvPicPr>
        <p:blipFill>
          <a:blip r:embed="rId3"/>
          <a:stretch>
            <a:fillRect/>
          </a:stretch>
        </p:blipFill>
        <p:spPr>
          <a:xfrm>
            <a:off x="2261937" y="1299095"/>
            <a:ext cx="6921049" cy="4877868"/>
          </a:xfrm>
          <a:prstGeom prst="rect">
            <a:avLst/>
          </a:prstGeom>
        </p:spPr>
      </p:pic>
      <p:sp>
        <p:nvSpPr>
          <p:cNvPr id="3" name="Slide Number Placeholder 2">
            <a:extLst>
              <a:ext uri="{FF2B5EF4-FFF2-40B4-BE49-F238E27FC236}">
                <a16:creationId xmlns:a16="http://schemas.microsoft.com/office/drawing/2014/main" id="{0480FDFC-9D61-4DDB-BD7B-15BA8A04D88C}"/>
              </a:ext>
            </a:extLst>
          </p:cNvPr>
          <p:cNvSpPr>
            <a:spLocks noGrp="1"/>
          </p:cNvSpPr>
          <p:nvPr>
            <p:ph type="sldNum" sz="quarter" idx="12"/>
          </p:nvPr>
        </p:nvSpPr>
        <p:spPr>
          <a:xfrm>
            <a:off x="7370735" y="6310312"/>
            <a:ext cx="2743200" cy="365125"/>
          </a:xfrm>
        </p:spPr>
        <p:txBody>
          <a:bodyPr/>
          <a:lstStyle/>
          <a:p>
            <a:fld id="{D4CD9F07-D5A2-470C-B4CD-B6FAE9A66B93}" type="slidenum">
              <a:rPr lang="en-GB" smtClean="0"/>
              <a:t>9</a:t>
            </a:fld>
            <a:endParaRPr lang="en-GB"/>
          </a:p>
        </p:txBody>
      </p:sp>
    </p:spTree>
    <p:extLst>
      <p:ext uri="{BB962C8B-B14F-4D97-AF65-F5344CB8AC3E}">
        <p14:creationId xmlns:p14="http://schemas.microsoft.com/office/powerpoint/2010/main" val="52060391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FFC0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5B9BD5"/>
      </a:accent1>
      <a:accent2>
        <a:srgbClr val="FFC000"/>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5B9BD5"/>
    </a:accent1>
    <a:accent2>
      <a:srgbClr val="FFC000"/>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5B9BD5"/>
    </a:accent1>
    <a:accent2>
      <a:srgbClr val="FFC000"/>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23669</TotalTime>
  <Words>6224</Words>
  <Application>Microsoft Office PowerPoint</Application>
  <PresentationFormat>Widescreen</PresentationFormat>
  <Paragraphs>537</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Calibri Light</vt:lpstr>
      <vt:lpstr>Office Theme</vt:lpstr>
      <vt:lpstr>2_Office Theme</vt:lpstr>
      <vt:lpstr>Enhanced SBCPD Launch (Day 1)</vt:lpstr>
      <vt:lpstr>Welcome</vt:lpstr>
      <vt:lpstr>Programme</vt:lpstr>
      <vt:lpstr>Workshop aims</vt:lpstr>
      <vt:lpstr>What does SPRINT look like in your school?</vt:lpstr>
      <vt:lpstr>What do you know about the Enhanced SBCPD programme? </vt:lpstr>
      <vt:lpstr>RESOURCES TO HELP YOU TEACH</vt:lpstr>
      <vt:lpstr>Enhanced SBCPD</vt:lpstr>
      <vt:lpstr>How the TGM can help you as teachers? </vt:lpstr>
      <vt:lpstr>Main points </vt:lpstr>
      <vt:lpstr>WHAT IS LEARNER-CENTRED TEACHING?</vt:lpstr>
      <vt:lpstr>Learner-Centred Education Quiz: True or False</vt:lpstr>
      <vt:lpstr>Learner-Centred Education Quiz: Answers</vt:lpstr>
      <vt:lpstr>Quiet Reflection: How learner centred are you?</vt:lpstr>
      <vt:lpstr>What makes a good TGM? (1)</vt:lpstr>
      <vt:lpstr>What makes a good TGM? (2)</vt:lpstr>
      <vt:lpstr>Accessing the Enhanced SBCPD programme</vt:lpstr>
      <vt:lpstr>PowerPoint Presentation</vt:lpstr>
      <vt:lpstr>PowerPoint Presentation</vt:lpstr>
      <vt:lpstr>Homework</vt:lpstr>
      <vt:lpstr>Enhanced SBCPD Launch (Day 2)</vt:lpstr>
      <vt:lpstr>Quick quiz on the homework: True or False</vt:lpstr>
      <vt:lpstr>Day 2 programme</vt:lpstr>
      <vt:lpstr>Recap</vt:lpstr>
      <vt:lpstr>ZEST SBCPD Main points </vt:lpstr>
      <vt:lpstr>Enhanced SBCPD</vt:lpstr>
      <vt:lpstr>QUIZ: Reviewing your learning</vt:lpstr>
      <vt:lpstr>Enhanced SBCPD Roles and responsibilities within the Province</vt:lpstr>
      <vt:lpstr>Raspberry Pi</vt:lpstr>
      <vt:lpstr>Getting familiar with the resources and RP: Can you find?</vt:lpstr>
      <vt:lpstr>Planning for Term 1: Week 0 school meeting</vt:lpstr>
      <vt:lpstr>Week 0 school meetings: AGENDA example</vt:lpstr>
      <vt:lpstr>Next steps</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ZEST Design Workshop</dc:title>
  <dc:creator>Kris.Stutchbury</dc:creator>
  <cp:lastModifiedBy>Rachel.Hanson</cp:lastModifiedBy>
  <cp:revision>208</cp:revision>
  <dcterms:created xsi:type="dcterms:W3CDTF">2018-02-14T21:26:01Z</dcterms:created>
  <dcterms:modified xsi:type="dcterms:W3CDTF">2021-09-01T12:24:38Z</dcterms:modified>
</cp:coreProperties>
</file>