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themeOverride+xml" PartName="/ppt/theme/themeOverride2.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ms-office.chartstyle+xml" PartName="/ppt/charts/style3.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6858000" cx="12192000"/>
  <p:notesSz cx="6858000" cy="9144000"/>
  <p:embeddedFontLst>
    <p:embeddedFont>
      <p:font typeface="Fira Sans"/>
      <p:regular r:id="rId22"/>
      <p:bold r:id="rId23"/>
      <p:italic r:id="rId24"/>
      <p:boldItalic r:id="rId25"/>
    </p:embeddedFont>
    <p:embeddedFont>
      <p:font typeface="Open Sans ExtraBold"/>
      <p:bold r:id="rId26"/>
      <p:boldItalic r:id="rId27"/>
    </p:embeddedFont>
    <p:embeddedFont>
      <p:font typeface="Open Sa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2" roundtripDataSignature="AMtx7miZMI9Pc6PwiDnfQHovmTYKIzma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085DC67-CE05-4B8D-96F3-DBCAE6478108}">
  <a:tblStyle styleId="{4085DC67-CE05-4B8D-96F3-DBCAE6478108}"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accent5">
              <a:alpha val="20000"/>
            </a:schemeClr>
          </a:solidFill>
        </a:fill>
      </a:tcStyle>
    </a:band1H>
    <a:band2H>
      <a:tcTxStyle/>
    </a:band2H>
    <a:band1V>
      <a:tcTxStyle/>
      <a:tcStyle>
        <a:fill>
          <a:solidFill>
            <a:schemeClr val="accent5">
              <a:alpha val="20000"/>
            </a:schemeClr>
          </a:solidFill>
        </a:fill>
      </a:tcStyle>
    </a:band1V>
    <a:band2V>
      <a:tcTxStyle/>
    </a:band2V>
    <a:lastCol>
      <a:tcTxStyle b="on" i="off"/>
    </a:lastCol>
    <a:firstCol>
      <a:tcTxStyle b="on" i="off"/>
    </a:firstCol>
    <a:lastRow>
      <a:tcTxStyle b="on" i="off"/>
      <a:tcStyle>
        <a:tcBdr>
          <a:top>
            <a:ln cap="flat" cmpd="sng" w="12700">
              <a:solidFill>
                <a:schemeClr val="accent5"/>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12700">
              <a:solidFill>
                <a:schemeClr val="accent5"/>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FiraSans-regular.fntdata"/><Relationship Id="rId21" Type="http://schemas.openxmlformats.org/officeDocument/2006/relationships/slide" Target="slides/slide15.xml"/><Relationship Id="rId24" Type="http://schemas.openxmlformats.org/officeDocument/2006/relationships/font" Target="fonts/FiraSans-italic.fntdata"/><Relationship Id="rId23" Type="http://schemas.openxmlformats.org/officeDocument/2006/relationships/font" Target="fonts/Fira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OpenSansExtraBold-bold.fntdata"/><Relationship Id="rId25" Type="http://schemas.openxmlformats.org/officeDocument/2006/relationships/font" Target="fonts/FiraSans-boldItalic.fntdata"/><Relationship Id="rId28" Type="http://schemas.openxmlformats.org/officeDocument/2006/relationships/font" Target="fonts/OpenSans-regular.fntdata"/><Relationship Id="rId27" Type="http://schemas.openxmlformats.org/officeDocument/2006/relationships/font" Target="fonts/OpenSansExtraBold-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OpenSans-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penSans-boldItalic.fntdata"/><Relationship Id="rId30" Type="http://schemas.openxmlformats.org/officeDocument/2006/relationships/font" Target="fonts/OpenSans-italic.fntdata"/><Relationship Id="rId11" Type="http://schemas.openxmlformats.org/officeDocument/2006/relationships/slide" Target="slides/slide5.xml"/><Relationship Id="rId10" Type="http://schemas.openxmlformats.org/officeDocument/2006/relationships/slide" Target="slides/slide4.xml"/><Relationship Id="rId32"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themeOverride" Target="../theme/themeOverride1.xml"/><Relationship Id="rId4"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themeOverride" Target="../theme/themeOverride2.xml"/><Relationship Id="rId4"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GB" sz="1400" b="1" i="0" u="none" strike="noStrike" kern="1200" spc="0" baseline="0" dirty="0" smtClean="0">
                <a:solidFill>
                  <a:prstClr val="black">
                    <a:lumMod val="65000"/>
                    <a:lumOff val="35000"/>
                  </a:prstClr>
                </a:solidFill>
                <a:latin typeface="HelveticaNeue" panose="00000400000000000000" pitchFamily="2" charset="0"/>
                <a:ea typeface="+mn-ea"/>
                <a:cs typeface="+mn-cs"/>
              </a:defRPr>
            </a:pPr>
            <a:r>
              <a:rPr lang="en-GB" sz="1400" b="1" i="0" u="none" strike="noStrike" kern="1200" spc="0" baseline="0" dirty="0">
                <a:solidFill>
                  <a:prstClr val="black">
                    <a:lumMod val="65000"/>
                    <a:lumOff val="35000"/>
                  </a:prstClr>
                </a:solidFill>
                <a:latin typeface="HelveticaNeue" panose="00000400000000000000" pitchFamily="2" charset="0"/>
                <a:ea typeface="+mn-ea"/>
                <a:cs typeface="+mn-cs"/>
              </a:rPr>
              <a:t>GNI - TES per capita</a:t>
            </a:r>
          </a:p>
        </c:rich>
      </c:tx>
      <c:layout>
        <c:manualLayout>
          <c:xMode val="edge"/>
          <c:yMode val="edge"/>
          <c:x val="0.64908258879930281"/>
          <c:y val="0.48744914753300339"/>
        </c:manualLayout>
      </c:layout>
      <c:overlay val="0"/>
      <c:spPr>
        <a:noFill/>
        <a:ln>
          <a:noFill/>
        </a:ln>
        <a:effectLst/>
      </c:spPr>
      <c:txPr>
        <a:bodyPr rot="0" spcFirstLastPara="1" vertOverflow="ellipsis" vert="horz" wrap="square" anchor="ctr" anchorCtr="1"/>
        <a:lstStyle/>
        <a:p>
          <a:pPr>
            <a:defRPr lang="en-GB" sz="1400" b="1" i="0" u="none" strike="noStrike" kern="1200" spc="0" baseline="0" dirty="0" smtClean="0">
              <a:solidFill>
                <a:prstClr val="black">
                  <a:lumMod val="65000"/>
                  <a:lumOff val="35000"/>
                </a:prstClr>
              </a:solidFill>
              <a:latin typeface="HelveticaNeue" panose="00000400000000000000" pitchFamily="2" charset="0"/>
              <a:ea typeface="+mn-ea"/>
              <a:cs typeface="+mn-cs"/>
            </a:defRPr>
          </a:pPr>
          <a:endParaRPr lang="en-US"/>
        </a:p>
      </c:txPr>
    </c:title>
    <c:autoTitleDeleted val="0"/>
    <c:plotArea>
      <c:layout>
        <c:manualLayout>
          <c:layoutTarget val="inner"/>
          <c:xMode val="edge"/>
          <c:yMode val="edge"/>
          <c:x val="0.18429680509796426"/>
          <c:y val="4.7093826970549715E-2"/>
          <c:w val="0.77488241398309776"/>
          <c:h val="0.82864867180529167"/>
        </c:manualLayout>
      </c:layout>
      <c:bubbleChart>
        <c:varyColors val="0"/>
        <c:ser>
          <c:idx val="0"/>
          <c:order val="0"/>
          <c:tx>
            <c:v>High income</c:v>
          </c:tx>
          <c:spPr>
            <a:solidFill>
              <a:schemeClr val="accent1">
                <a:alpha val="75000"/>
              </a:schemeClr>
            </a:solidFill>
            <a:ln w="25400">
              <a:noFill/>
            </a:ln>
            <a:effectLst/>
          </c:spPr>
          <c:invertIfNegative val="0"/>
          <c:xVal>
            <c:numRef>
              <c:f>'2017'!$F$2:$F$53</c:f>
              <c:numCache>
                <c:formatCode>_-* #,##0\ _€_-;\-* #,##0\ _€_-;_-* "-"??\ _€_-;_-@_-</c:formatCode>
                <c:ptCount val="52"/>
                <c:pt idx="0">
                  <c:v>#N/A</c:v>
                </c:pt>
                <c:pt idx="1">
                  <c:v>#N/A</c:v>
                </c:pt>
                <c:pt idx="2">
                  <c:v>#N/A</c:v>
                </c:pt>
                <c:pt idx="3">
                  <c:v>62.400243778999467</c:v>
                </c:pt>
                <c:pt idx="4">
                  <c:v>86.919638785908248</c:v>
                </c:pt>
                <c:pt idx="5">
                  <c:v>81.344321704172671</c:v>
                </c:pt>
                <c:pt idx="6">
                  <c:v>#N/A</c:v>
                </c:pt>
                <c:pt idx="7">
                  <c:v>87.579292883179434</c:v>
                </c:pt>
                <c:pt idx="8">
                  <c:v>506.12185792861004</c:v>
                </c:pt>
                <c:pt idx="9">
                  <c:v>237.24142845444564</c:v>
                </c:pt>
                <c:pt idx="10">
                  <c:v>114.69425228694774</c:v>
                </c:pt>
                <c:pt idx="11">
                  <c:v>94.436415188562705</c:v>
                </c:pt>
                <c:pt idx="12">
                  <c:v>47.272528217154616</c:v>
                </c:pt>
                <c:pt idx="13">
                  <c:v>114.57849093151775</c:v>
                </c:pt>
                <c:pt idx="14">
                  <c:v>92.246994876743813</c:v>
                </c:pt>
                <c:pt idx="15">
                  <c:v>92.677755322962994</c:v>
                </c:pt>
                <c:pt idx="16">
                  <c:v>111.04000116304577</c:v>
                </c:pt>
                <c:pt idx="17">
                  <c:v>181.13416022934203</c:v>
                </c:pt>
                <c:pt idx="18">
                  <c:v>139.29815629711831</c:v>
                </c:pt>
                <c:pt idx="19">
                  <c:v>78.734258015153841</c:v>
                </c:pt>
                <c:pt idx="20">
                  <c:v>65.022987289830454</c:v>
                </c:pt>
                <c:pt idx="21">
                  <c:v>116.94929695521985</c:v>
                </c:pt>
                <c:pt idx="22">
                  <c:v>184.37083248400026</c:v>
                </c:pt>
                <c:pt idx="23">
                  <c:v>113.12452584104648</c:v>
                </c:pt>
                <c:pt idx="24">
                  <c:v>105.90535785431021</c:v>
                </c:pt>
                <c:pt idx="25">
                  <c:v>141.89337753218507</c:v>
                </c:pt>
                <c:pt idx="26">
                  <c:v>393.12152382867134</c:v>
                </c:pt>
                <c:pt idx="27">
                  <c:v>110.37861544168344</c:v>
                </c:pt>
                <c:pt idx="28">
                  <c:v>159.57101420340035</c:v>
                </c:pt>
                <c:pt idx="29">
                  <c:v>252.84257088305586</c:v>
                </c:pt>
                <c:pt idx="30">
                  <c:v>216.38080499095167</c:v>
                </c:pt>
                <c:pt idx="31">
                  <c:v>267.34057137972889</c:v>
                </c:pt>
                <c:pt idx="32">
                  <c:v>329.54215841341835</c:v>
                </c:pt>
                <c:pt idx="33">
                  <c:v>202.60826625802815</c:v>
                </c:pt>
                <c:pt idx="34">
                  <c:v>207.89847064706768</c:v>
                </c:pt>
                <c:pt idx="35">
                  <c:v>158.98832725363508</c:v>
                </c:pt>
                <c:pt idx="36">
                  <c:v>157.68160040142368</c:v>
                </c:pt>
                <c:pt idx="37">
                  <c:v>685.1335183341605</c:v>
                </c:pt>
                <c:pt idx="38">
                  <c:v>182.55478301498144</c:v>
                </c:pt>
                <c:pt idx="39">
                  <c:v>124.24143187297769</c:v>
                </c:pt>
                <c:pt idx="40">
                  <c:v>351.30213732608541</c:v>
                </c:pt>
                <c:pt idx="41">
                  <c:v>277.62763678409476</c:v>
                </c:pt>
                <c:pt idx="42">
                  <c:v>120.15861128393516</c:v>
                </c:pt>
                <c:pt idx="43">
                  <c:v>237.08005631293432</c:v>
                </c:pt>
                <c:pt idx="44">
                  <c:v>298.59052712623713</c:v>
                </c:pt>
                <c:pt idx="45">
                  <c:v>117.26159198178709</c:v>
                </c:pt>
                <c:pt idx="46">
                  <c:v>267.07113759173916</c:v>
                </c:pt>
                <c:pt idx="47">
                  <c:v>268.91301221600878</c:v>
                </c:pt>
                <c:pt idx="48">
                  <c:v>663.16763500268451</c:v>
                </c:pt>
                <c:pt idx="49">
                  <c:v>#N/A</c:v>
                </c:pt>
                <c:pt idx="50">
                  <c:v>#N/A</c:v>
                </c:pt>
                <c:pt idx="51">
                  <c:v>356.2403388675699</c:v>
                </c:pt>
              </c:numCache>
            </c:numRef>
          </c:xVal>
          <c:yVal>
            <c:numRef>
              <c:f>'2017'!$D$2:$D$53</c:f>
              <c:numCache>
                <c:formatCode>_-* #,##0_-;\-* #,##0_-;_-* "-"??_-;_-@_-</c:formatCode>
                <c:ptCount val="52"/>
                <c:pt idx="0">
                  <c:v>15079.158389608599</c:v>
                </c:pt>
                <c:pt idx="1">
                  <c:v>18770.144072590301</c:v>
                </c:pt>
                <c:pt idx="2">
                  <c:v>18922.623397316798</c:v>
                </c:pt>
                <c:pt idx="3">
                  <c:v>20055.8016155109</c:v>
                </c:pt>
                <c:pt idx="4">
                  <c:v>22685.230836343799</c:v>
                </c:pt>
                <c:pt idx="5">
                  <c:v>22962.352260914999</c:v>
                </c:pt>
                <c:pt idx="6">
                  <c:v>25224.470747297699</c:v>
                </c:pt>
                <c:pt idx="7">
                  <c:v>26204.5179287875</c:v>
                </c:pt>
                <c:pt idx="8">
                  <c:v>26502.925548927898</c:v>
                </c:pt>
                <c:pt idx="9">
                  <c:v>27885.438926804902</c:v>
                </c:pt>
                <c:pt idx="10">
                  <c:v>28344.307491998301</c:v>
                </c:pt>
                <c:pt idx="11">
                  <c:v>28358.603882795502</c:v>
                </c:pt>
                <c:pt idx="12">
                  <c:v>28614.406154434801</c:v>
                </c:pt>
                <c:pt idx="13">
                  <c:v>28933.036617203099</c:v>
                </c:pt>
                <c:pt idx="14">
                  <c:v>29145.5579487256</c:v>
                </c:pt>
                <c:pt idx="15">
                  <c:v>32309.4502532388</c:v>
                </c:pt>
                <c:pt idx="16">
                  <c:v>32560.8491262397</c:v>
                </c:pt>
                <c:pt idx="17">
                  <c:v>33018.314344498001</c:v>
                </c:pt>
                <c:pt idx="18">
                  <c:v>35987.709045834097</c:v>
                </c:pt>
                <c:pt idx="19">
                  <c:v>36615.736216496203</c:v>
                </c:pt>
                <c:pt idx="20">
                  <c:v>37831.635360524502</c:v>
                </c:pt>
                <c:pt idx="21">
                  <c:v>38573.059967490401</c:v>
                </c:pt>
                <c:pt idx="22">
                  <c:v>39331.644592448902</c:v>
                </c:pt>
                <c:pt idx="23">
                  <c:v>39566.372552306602</c:v>
                </c:pt>
                <c:pt idx="24">
                  <c:v>42013.204353241497</c:v>
                </c:pt>
                <c:pt idx="25">
                  <c:v>42315.335781165901</c:v>
                </c:pt>
                <c:pt idx="26">
                  <c:v>44966.495440056002</c:v>
                </c:pt>
                <c:pt idx="27">
                  <c:v>45426.739014337603</c:v>
                </c:pt>
                <c:pt idx="28">
                  <c:v>45850.930158092902</c:v>
                </c:pt>
                <c:pt idx="29">
                  <c:v>47490.909797918197</c:v>
                </c:pt>
                <c:pt idx="30">
                  <c:v>47575.818054731899</c:v>
                </c:pt>
                <c:pt idx="31">
                  <c:v>48044.120480536098</c:v>
                </c:pt>
                <c:pt idx="32">
                  <c:v>48068.856026805697</c:v>
                </c:pt>
                <c:pt idx="33">
                  <c:v>51319.365717549903</c:v>
                </c:pt>
                <c:pt idx="34">
                  <c:v>53591.279295986198</c:v>
                </c:pt>
                <c:pt idx="35">
                  <c:v>54151.552696171602</c:v>
                </c:pt>
                <c:pt idx="36">
                  <c:v>54368.2854934805</c:v>
                </c:pt>
                <c:pt idx="37">
                  <c:v>54377.500198640097</c:v>
                </c:pt>
                <c:pt idx="38">
                  <c:v>55765.189100435397</c:v>
                </c:pt>
                <c:pt idx="39">
                  <c:v>56234.840756811798</c:v>
                </c:pt>
                <c:pt idx="40">
                  <c:v>59255.425288127903</c:v>
                </c:pt>
                <c:pt idx="41">
                  <c:v>61018.951984814601</c:v>
                </c:pt>
                <c:pt idx="42">
                  <c:v>62042.694541143399</c:v>
                </c:pt>
                <c:pt idx="43">
                  <c:v>65732.495483284001</c:v>
                </c:pt>
                <c:pt idx="44">
                  <c:v>67667.529856029505</c:v>
                </c:pt>
                <c:pt idx="45">
                  <c:v>67888.131450773901</c:v>
                </c:pt>
                <c:pt idx="46">
                  <c:v>72746.023961678104</c:v>
                </c:pt>
                <c:pt idx="47">
                  <c:v>87735.756294482504</c:v>
                </c:pt>
                <c:pt idx="48">
                  <c:v>94819.578440532598</c:v>
                </c:pt>
                <c:pt idx="49">
                  <c:v>#N/A</c:v>
                </c:pt>
                <c:pt idx="50">
                  <c:v>#N/A</c:v>
                </c:pt>
                <c:pt idx="51">
                  <c:v>#N/A</c:v>
                </c:pt>
              </c:numCache>
            </c:numRef>
          </c:yVal>
          <c:bubbleSize>
            <c:numRef>
              <c:f>'2017'!$C$2:$C$53</c:f>
              <c:numCache>
                <c:formatCode>_-* #,##0_-;\-* #,##0_-;_-* "-"??_-;_-@_-</c:formatCode>
                <c:ptCount val="52"/>
                <c:pt idx="0">
                  <c:v>286.23200000000003</c:v>
                </c:pt>
                <c:pt idx="1">
                  <c:v>17.808</c:v>
                </c:pt>
                <c:pt idx="2">
                  <c:v>95.426000000000002</c:v>
                </c:pt>
                <c:pt idx="3">
                  <c:v>3436.6410000000001</c:v>
                </c:pt>
                <c:pt idx="4">
                  <c:v>18470.438999999998</c:v>
                </c:pt>
                <c:pt idx="5">
                  <c:v>43937.14</c:v>
                </c:pt>
                <c:pt idx="6">
                  <c:v>96.418000000000006</c:v>
                </c:pt>
                <c:pt idx="7">
                  <c:v>4182.857</c:v>
                </c:pt>
                <c:pt idx="8">
                  <c:v>1384.059</c:v>
                </c:pt>
                <c:pt idx="9">
                  <c:v>4665.9279999999999</c:v>
                </c:pt>
                <c:pt idx="10">
                  <c:v>9729.8230000000003</c:v>
                </c:pt>
                <c:pt idx="11">
                  <c:v>1951.097</c:v>
                </c:pt>
                <c:pt idx="12">
                  <c:v>4106.7690000000002</c:v>
                </c:pt>
                <c:pt idx="13">
                  <c:v>37953.18</c:v>
                </c:pt>
                <c:pt idx="14">
                  <c:v>10569.45</c:v>
                </c:pt>
                <c:pt idx="15">
                  <c:v>10288.527</c:v>
                </c:pt>
                <c:pt idx="16">
                  <c:v>2845.4140000000002</c:v>
                </c:pt>
                <c:pt idx="17">
                  <c:v>1319.39</c:v>
                </c:pt>
                <c:pt idx="18">
                  <c:v>2076.3939999999998</c:v>
                </c:pt>
                <c:pt idx="19">
                  <c:v>1179.6780000000001</c:v>
                </c:pt>
                <c:pt idx="20">
                  <c:v>437.93299999999999</c:v>
                </c:pt>
                <c:pt idx="21">
                  <c:v>8243.848</c:v>
                </c:pt>
                <c:pt idx="22">
                  <c:v>4702.0339999999997</c:v>
                </c:pt>
                <c:pt idx="23">
                  <c:v>46647.428</c:v>
                </c:pt>
                <c:pt idx="24">
                  <c:v>60673.701000000001</c:v>
                </c:pt>
                <c:pt idx="25">
                  <c:v>127502.72500000001</c:v>
                </c:pt>
                <c:pt idx="26">
                  <c:v>1494.076</c:v>
                </c:pt>
                <c:pt idx="27">
                  <c:v>66727.460999999996</c:v>
                </c:pt>
                <c:pt idx="28">
                  <c:v>64842.508999999998</c:v>
                </c:pt>
                <c:pt idx="29">
                  <c:v>5511.3710000000001</c:v>
                </c:pt>
                <c:pt idx="30">
                  <c:v>24584.62</c:v>
                </c:pt>
                <c:pt idx="31">
                  <c:v>33101.178999999996</c:v>
                </c:pt>
                <c:pt idx="32">
                  <c:v>36732.095000000001</c:v>
                </c:pt>
                <c:pt idx="33">
                  <c:v>11419.748</c:v>
                </c:pt>
                <c:pt idx="34">
                  <c:v>9904.8960000000006</c:v>
                </c:pt>
                <c:pt idx="35">
                  <c:v>8819.9009999999998</c:v>
                </c:pt>
                <c:pt idx="36">
                  <c:v>82658.409</c:v>
                </c:pt>
                <c:pt idx="37">
                  <c:v>334.39299999999997</c:v>
                </c:pt>
                <c:pt idx="38">
                  <c:v>17021.347000000002</c:v>
                </c:pt>
                <c:pt idx="39">
                  <c:v>5732.2740000000003</c:v>
                </c:pt>
                <c:pt idx="40">
                  <c:v>4056.0990000000002</c:v>
                </c:pt>
                <c:pt idx="41">
                  <c:v>325084.75599999999</c:v>
                </c:pt>
                <c:pt idx="42">
                  <c:v>4753.2790000000005</c:v>
                </c:pt>
                <c:pt idx="43">
                  <c:v>5296.326</c:v>
                </c:pt>
                <c:pt idx="44">
                  <c:v>9487.2029999999995</c:v>
                </c:pt>
                <c:pt idx="45">
                  <c:v>8455.8040000000001</c:v>
                </c:pt>
                <c:pt idx="46">
                  <c:v>591.91</c:v>
                </c:pt>
                <c:pt idx="47">
                  <c:v>5708.0410000000002</c:v>
                </c:pt>
                <c:pt idx="48">
                  <c:v>2724.7280000000001</c:v>
                </c:pt>
                <c:pt idx="49">
                  <c:v>37.799999999999997</c:v>
                </c:pt>
                <c:pt idx="50">
                  <c:v>77.001000000000005</c:v>
                </c:pt>
                <c:pt idx="51">
                  <c:v>424.47300000000001</c:v>
                </c:pt>
              </c:numCache>
            </c:numRef>
          </c:bubbleSize>
          <c:bubble3D val="0"/>
          <c:extLst>
            <c:ext xmlns:c16="http://schemas.microsoft.com/office/drawing/2014/chart" uri="{C3380CC4-5D6E-409C-BE32-E72D297353CC}">
              <c16:uniqueId val="{00000000-009B-445E-A6B5-10C410FC578A}"/>
            </c:ext>
          </c:extLst>
        </c:ser>
        <c:ser>
          <c:idx val="3"/>
          <c:order val="1"/>
          <c:tx>
            <c:v>Upper middle income</c:v>
          </c:tx>
          <c:spPr>
            <a:solidFill>
              <a:schemeClr val="accent4">
                <a:alpha val="75000"/>
              </a:schemeClr>
            </a:solidFill>
            <a:ln w="25400">
              <a:noFill/>
            </a:ln>
            <a:effectLst/>
          </c:spPr>
          <c:invertIfNegative val="0"/>
          <c:xVal>
            <c:numRef>
              <c:f>'2017'!$F$117:$F$165</c:f>
              <c:numCache>
                <c:formatCode>_-* #,##0\ _€_-;\-* #,##0\ _€_-;_-* "-"??\ _€_-;_-@_-</c:formatCode>
                <c:ptCount val="49"/>
                <c:pt idx="0">
                  <c:v>#N/A</c:v>
                </c:pt>
                <c:pt idx="1">
                  <c:v>#N/A</c:v>
                </c:pt>
                <c:pt idx="2">
                  <c:v>#N/A</c:v>
                </c:pt>
                <c:pt idx="3">
                  <c:v>#N/A</c:v>
                </c:pt>
                <c:pt idx="4">
                  <c:v>33.931665195236569</c:v>
                </c:pt>
                <c:pt idx="5">
                  <c:v>#N/A</c:v>
                </c:pt>
                <c:pt idx="6">
                  <c:v>38.93915170648544</c:v>
                </c:pt>
                <c:pt idx="7">
                  <c:v>39.664347642504403</c:v>
                </c:pt>
                <c:pt idx="8">
                  <c:v>35.224476974747994</c:v>
                </c:pt>
                <c:pt idx="9">
                  <c:v>68.565694130945857</c:v>
                </c:pt>
                <c:pt idx="10">
                  <c:v>#N/A</c:v>
                </c:pt>
                <c:pt idx="11">
                  <c:v>36.187012022053473</c:v>
                </c:pt>
                <c:pt idx="12">
                  <c:v>56.173077562672198</c:v>
                </c:pt>
                <c:pt idx="13">
                  <c:v>32.747813078855586</c:v>
                </c:pt>
                <c:pt idx="14">
                  <c:v>43.028216428348799</c:v>
                </c:pt>
                <c:pt idx="15">
                  <c:v>97.096137995721151</c:v>
                </c:pt>
                <c:pt idx="16">
                  <c:v>45.334571289078923</c:v>
                </c:pt>
                <c:pt idx="17">
                  <c:v>#N/A</c:v>
                </c:pt>
                <c:pt idx="18">
                  <c:v>34.178376650383569</c:v>
                </c:pt>
                <c:pt idx="19">
                  <c:v>60.980941647616383</c:v>
                </c:pt>
                <c:pt idx="20">
                  <c:v>200.73736367045223</c:v>
                </c:pt>
                <c:pt idx="21">
                  <c:v>84.932842950099371</c:v>
                </c:pt>
                <c:pt idx="22">
                  <c:v>84.438673427208201</c:v>
                </c:pt>
                <c:pt idx="23">
                  <c:v>32.840826382361932</c:v>
                </c:pt>
                <c:pt idx="24">
                  <c:v>101.78881163033584</c:v>
                </c:pt>
                <c:pt idx="25">
                  <c:v>58.479711343949127</c:v>
                </c:pt>
                <c:pt idx="26">
                  <c:v>90.276241135169599</c:v>
                </c:pt>
                <c:pt idx="27">
                  <c:v>25.911215076203696</c:v>
                </c:pt>
                <c:pt idx="28">
                  <c:v>#N/A</c:v>
                </c:pt>
                <c:pt idx="29">
                  <c:v>#N/A</c:v>
                </c:pt>
                <c:pt idx="30">
                  <c:v>74.028398034481413</c:v>
                </c:pt>
                <c:pt idx="31">
                  <c:v>34.669980647752155</c:v>
                </c:pt>
                <c:pt idx="32">
                  <c:v>55.481652602386433</c:v>
                </c:pt>
                <c:pt idx="33">
                  <c:v>52.775198332195863</c:v>
                </c:pt>
                <c:pt idx="34">
                  <c:v>#N/A</c:v>
                </c:pt>
                <c:pt idx="35">
                  <c:v>#N/A</c:v>
                </c:pt>
                <c:pt idx="36">
                  <c:v>83.587142505611297</c:v>
                </c:pt>
                <c:pt idx="37">
                  <c:v>113.05370044283731</c:v>
                </c:pt>
                <c:pt idx="38">
                  <c:v>42.443248422749505</c:v>
                </c:pt>
                <c:pt idx="39">
                  <c:v>60.443017057715331</c:v>
                </c:pt>
                <c:pt idx="40">
                  <c:v>67.929141369700943</c:v>
                </c:pt>
                <c:pt idx="41">
                  <c:v>110.52061785527334</c:v>
                </c:pt>
                <c:pt idx="42">
                  <c:v>196.8450074104928</c:v>
                </c:pt>
                <c:pt idx="43">
                  <c:v>46.95949502993885</c:v>
                </c:pt>
                <c:pt idx="44">
                  <c:v>210.67786177130358</c:v>
                </c:pt>
                <c:pt idx="45">
                  <c:v>114.14701561184185</c:v>
                </c:pt>
                <c:pt idx="46">
                  <c:v>71.017234191372836</c:v>
                </c:pt>
                <c:pt idx="47">
                  <c:v>75.78337139940696</c:v>
                </c:pt>
                <c:pt idx="48">
                  <c:v>39.334313839727784</c:v>
                </c:pt>
              </c:numCache>
            </c:numRef>
          </c:xVal>
          <c:yVal>
            <c:numRef>
              <c:f>'2017'!$D$117:$D$165</c:f>
              <c:numCache>
                <c:formatCode>_-* #,##0_-;\-* #,##0_-;_-* "-"??_-;_-@_-</c:formatCode>
                <c:ptCount val="49"/>
                <c:pt idx="0">
                  <c:v>4857.3346294279299</c:v>
                </c:pt>
                <c:pt idx="1">
                  <c:v>6287.6986718854096</c:v>
                </c:pt>
                <c:pt idx="2">
                  <c:v>6421.1617716033597</c:v>
                </c:pt>
                <c:pt idx="3">
                  <c:v>6507.2621150956202</c:v>
                </c:pt>
                <c:pt idx="4">
                  <c:v>8143.0189911153302</c:v>
                </c:pt>
                <c:pt idx="5">
                  <c:v>8779.9184960213406</c:v>
                </c:pt>
                <c:pt idx="6">
                  <c:v>9315.1891013321692</c:v>
                </c:pt>
                <c:pt idx="7">
                  <c:v>9791.2884416849593</c:v>
                </c:pt>
                <c:pt idx="8">
                  <c:v>9866.1956991722</c:v>
                </c:pt>
                <c:pt idx="9">
                  <c:v>10890.966191674301</c:v>
                </c:pt>
                <c:pt idx="10">
                  <c:v>11051.7754569074</c:v>
                </c:pt>
                <c:pt idx="11">
                  <c:v>11359.6815844761</c:v>
                </c:pt>
                <c:pt idx="12">
                  <c:v>11371.7015710862</c:v>
                </c:pt>
                <c:pt idx="13">
                  <c:v>11931.129692488401</c:v>
                </c:pt>
                <c:pt idx="14">
                  <c:v>12204.526061583399</c:v>
                </c:pt>
                <c:pt idx="15">
                  <c:v>12322.436997000001</c:v>
                </c:pt>
                <c:pt idx="16">
                  <c:v>12543.190163105601</c:v>
                </c:pt>
                <c:pt idx="17">
                  <c:v>12610.809801661801</c:v>
                </c:pt>
                <c:pt idx="18">
                  <c:v>13071.0954418489</c:v>
                </c:pt>
                <c:pt idx="19">
                  <c:v>13513.397268115399</c:v>
                </c:pt>
                <c:pt idx="20">
                  <c:v>13615.4910306535</c:v>
                </c:pt>
                <c:pt idx="21">
                  <c:v>13686.020447995699</c:v>
                </c:pt>
                <c:pt idx="22">
                  <c:v>13738.524682704799</c:v>
                </c:pt>
                <c:pt idx="23">
                  <c:v>14054.877034270499</c:v>
                </c:pt>
                <c:pt idx="24">
                  <c:v>14058.1201530417</c:v>
                </c:pt>
                <c:pt idx="25">
                  <c:v>14248.310615881201</c:v>
                </c:pt>
                <c:pt idx="26">
                  <c:v>14333.133278667599</c:v>
                </c:pt>
                <c:pt idx="27">
                  <c:v>14335.5736602169</c:v>
                </c:pt>
                <c:pt idx="28">
                  <c:v>14711.9213439498</c:v>
                </c:pt>
                <c:pt idx="29">
                  <c:v>14913.8821196474</c:v>
                </c:pt>
                <c:pt idx="30">
                  <c:v>15449.886268067799</c:v>
                </c:pt>
                <c:pt idx="31">
                  <c:v>15941.6818911597</c:v>
                </c:pt>
                <c:pt idx="32">
                  <c:v>15942.2398677852</c:v>
                </c:pt>
                <c:pt idx="33">
                  <c:v>15981.344644602899</c:v>
                </c:pt>
                <c:pt idx="34">
                  <c:v>16564.422965451398</c:v>
                </c:pt>
                <c:pt idx="35">
                  <c:v>16604.359305833299</c:v>
                </c:pt>
                <c:pt idx="36">
                  <c:v>16640.063633935701</c:v>
                </c:pt>
                <c:pt idx="37">
                  <c:v>17584.766223036</c:v>
                </c:pt>
                <c:pt idx="38">
                  <c:v>18160.745522203099</c:v>
                </c:pt>
                <c:pt idx="39">
                  <c:v>19300.206337785399</c:v>
                </c:pt>
                <c:pt idx="40">
                  <c:v>20034.724610692199</c:v>
                </c:pt>
                <c:pt idx="41">
                  <c:v>20852.603414630401</c:v>
                </c:pt>
                <c:pt idx="42">
                  <c:v>22157.871103308698</c:v>
                </c:pt>
                <c:pt idx="43">
                  <c:v>23536.2478066738</c:v>
                </c:pt>
                <c:pt idx="44">
                  <c:v>25311.2256039731</c:v>
                </c:pt>
                <c:pt idx="45">
                  <c:v>25897.283372138601</c:v>
                </c:pt>
                <c:pt idx="46">
                  <c:v>26805.5151541062</c:v>
                </c:pt>
                <c:pt idx="47">
                  <c:v>27570.7839660301</c:v>
                </c:pt>
                <c:pt idx="48">
                  <c:v>#N/A</c:v>
                </c:pt>
              </c:numCache>
            </c:numRef>
          </c:yVal>
          <c:bubbleSize>
            <c:numRef>
              <c:f>'2017'!$C$117:$C$165</c:f>
              <c:numCache>
                <c:formatCode>_-* #,##0_-;\-* #,##0_-;_-* "-"??_-;_-@_-</c:formatCode>
                <c:ptCount val="49"/>
                <c:pt idx="0">
                  <c:v>58.058</c:v>
                </c:pt>
                <c:pt idx="1">
                  <c:v>195.352</c:v>
                </c:pt>
                <c:pt idx="2">
                  <c:v>101.998</c:v>
                </c:pt>
                <c:pt idx="3">
                  <c:v>375.76900000000001</c:v>
                </c:pt>
                <c:pt idx="4">
                  <c:v>16914.97</c:v>
                </c:pt>
                <c:pt idx="5">
                  <c:v>775.22199999999998</c:v>
                </c:pt>
                <c:pt idx="6">
                  <c:v>2920.848</c:v>
                </c:pt>
                <c:pt idx="7">
                  <c:v>9785.8430000000008</c:v>
                </c:pt>
                <c:pt idx="8">
                  <c:v>2402.6329999999998</c:v>
                </c:pt>
                <c:pt idx="9">
                  <c:v>37552.781000000003</c:v>
                </c:pt>
                <c:pt idx="10">
                  <c:v>71.457999999999998</c:v>
                </c:pt>
                <c:pt idx="11">
                  <c:v>16785.361000000001</c:v>
                </c:pt>
                <c:pt idx="12">
                  <c:v>41389.188999999998</c:v>
                </c:pt>
                <c:pt idx="13">
                  <c:v>31444.297999999999</c:v>
                </c:pt>
                <c:pt idx="14">
                  <c:v>6867.0609999999997</c:v>
                </c:pt>
                <c:pt idx="15">
                  <c:v>57009.756000000001</c:v>
                </c:pt>
                <c:pt idx="16">
                  <c:v>2944.7910000000002</c:v>
                </c:pt>
                <c:pt idx="17">
                  <c:v>877.45899999999995</c:v>
                </c:pt>
                <c:pt idx="18">
                  <c:v>2884.1689999999999</c:v>
                </c:pt>
                <c:pt idx="19">
                  <c:v>9845.32</c:v>
                </c:pt>
                <c:pt idx="20">
                  <c:v>5757.6670000000004</c:v>
                </c:pt>
                <c:pt idx="21">
                  <c:v>6580.7240000000002</c:v>
                </c:pt>
                <c:pt idx="22">
                  <c:v>3351.5250000000001</c:v>
                </c:pt>
                <c:pt idx="23">
                  <c:v>48909.839</c:v>
                </c:pt>
                <c:pt idx="24">
                  <c:v>2064.8229999999999</c:v>
                </c:pt>
                <c:pt idx="25">
                  <c:v>207833.823</c:v>
                </c:pt>
                <c:pt idx="26">
                  <c:v>1421021.791</c:v>
                </c:pt>
                <c:pt idx="27">
                  <c:v>570.49599999999998</c:v>
                </c:pt>
                <c:pt idx="28">
                  <c:v>110.874</c:v>
                </c:pt>
                <c:pt idx="29">
                  <c:v>2081.9960000000001</c:v>
                </c:pt>
                <c:pt idx="30">
                  <c:v>8829.6280000000006</c:v>
                </c:pt>
                <c:pt idx="31">
                  <c:v>10513.103999999999</c:v>
                </c:pt>
                <c:pt idx="32">
                  <c:v>6819.3729999999996</c:v>
                </c:pt>
                <c:pt idx="33">
                  <c:v>2205.08</c:v>
                </c:pt>
                <c:pt idx="34">
                  <c:v>496.40199999999999</c:v>
                </c:pt>
                <c:pt idx="35">
                  <c:v>1262.002</c:v>
                </c:pt>
                <c:pt idx="36">
                  <c:v>69209.81</c:v>
                </c:pt>
                <c:pt idx="37">
                  <c:v>9450.2309999999998</c:v>
                </c:pt>
                <c:pt idx="38">
                  <c:v>4949.9539999999997</c:v>
                </c:pt>
                <c:pt idx="39">
                  <c:v>124777.32399999999</c:v>
                </c:pt>
                <c:pt idx="40">
                  <c:v>627.56299999999999</c:v>
                </c:pt>
                <c:pt idx="41">
                  <c:v>7102.4440000000004</c:v>
                </c:pt>
                <c:pt idx="42">
                  <c:v>18080.019</c:v>
                </c:pt>
                <c:pt idx="43">
                  <c:v>1264.499</c:v>
                </c:pt>
                <c:pt idx="44">
                  <c:v>145530.08199999999</c:v>
                </c:pt>
                <c:pt idx="45">
                  <c:v>31104.646000000001</c:v>
                </c:pt>
                <c:pt idx="46">
                  <c:v>19653.969000000001</c:v>
                </c:pt>
                <c:pt idx="47">
                  <c:v>81116.45</c:v>
                </c:pt>
                <c:pt idx="48">
                  <c:v>11339.254000000001</c:v>
                </c:pt>
              </c:numCache>
            </c:numRef>
          </c:bubbleSize>
          <c:bubble3D val="0"/>
          <c:extLst>
            <c:ext xmlns:c16="http://schemas.microsoft.com/office/drawing/2014/chart" uri="{C3380CC4-5D6E-409C-BE32-E72D297353CC}">
              <c16:uniqueId val="{00000001-009B-445E-A6B5-10C410FC578A}"/>
            </c:ext>
          </c:extLst>
        </c:ser>
        <c:ser>
          <c:idx val="2"/>
          <c:order val="2"/>
          <c:tx>
            <c:v>Lower middle income</c:v>
          </c:tx>
          <c:spPr>
            <a:solidFill>
              <a:schemeClr val="accent3">
                <a:alpha val="75000"/>
              </a:schemeClr>
            </a:solidFill>
            <a:ln w="25400">
              <a:noFill/>
            </a:ln>
            <a:effectLst/>
          </c:spPr>
          <c:invertIfNegative val="0"/>
          <c:xVal>
            <c:numRef>
              <c:f>'2017'!$F$82:$F$116</c:f>
              <c:numCache>
                <c:formatCode>_-* #,##0\ _€_-;\-* #,##0\ _€_-;_-* "-"??\ _€_-;_-@_-</c:formatCode>
                <c:ptCount val="35"/>
                <c:pt idx="0">
                  <c:v>#N/A</c:v>
                </c:pt>
                <c:pt idx="1">
                  <c:v>#N/A</c:v>
                </c:pt>
                <c:pt idx="2">
                  <c:v>#N/A</c:v>
                </c:pt>
                <c:pt idx="3">
                  <c:v>29.943054964463681</c:v>
                </c:pt>
                <c:pt idx="4">
                  <c:v>15.800208634362042</c:v>
                </c:pt>
                <c:pt idx="5">
                  <c:v>21.155900716677515</c:v>
                </c:pt>
                <c:pt idx="6">
                  <c:v>22.548512741934612</c:v>
                </c:pt>
                <c:pt idx="7">
                  <c:v>19.222799285574474</c:v>
                </c:pt>
                <c:pt idx="8">
                  <c:v>#N/A</c:v>
                </c:pt>
                <c:pt idx="9">
                  <c:v>#N/A</c:v>
                </c:pt>
                <c:pt idx="10">
                  <c:v>10.62678738026969</c:v>
                </c:pt>
                <c:pt idx="11">
                  <c:v>#N/A</c:v>
                </c:pt>
                <c:pt idx="12">
                  <c:v>17.903556533389416</c:v>
                </c:pt>
                <c:pt idx="13">
                  <c:v>21.040121314012712</c:v>
                </c:pt>
                <c:pt idx="14">
                  <c:v>13.291237288630144</c:v>
                </c:pt>
                <c:pt idx="15">
                  <c:v>#N/A</c:v>
                </c:pt>
                <c:pt idx="16">
                  <c:v>34.474587658339097</c:v>
                </c:pt>
                <c:pt idx="17">
                  <c:v>#N/A</c:v>
                </c:pt>
                <c:pt idx="18">
                  <c:v>26.753734089948047</c:v>
                </c:pt>
                <c:pt idx="19">
                  <c:v>25.97886022239916</c:v>
                </c:pt>
                <c:pt idx="20">
                  <c:v>27.588713420659346</c:v>
                </c:pt>
                <c:pt idx="21">
                  <c:v>#N/A</c:v>
                </c:pt>
                <c:pt idx="22">
                  <c:v>44.323918780206576</c:v>
                </c:pt>
                <c:pt idx="23">
                  <c:v>20.614462896995949</c:v>
                </c:pt>
                <c:pt idx="24">
                  <c:v>24.144373271194468</c:v>
                </c:pt>
                <c:pt idx="25">
                  <c:v>27.01436842036804</c:v>
                </c:pt>
                <c:pt idx="26">
                  <c:v>23.143666510915754</c:v>
                </c:pt>
                <c:pt idx="27">
                  <c:v>68.937498086063201</c:v>
                </c:pt>
                <c:pt idx="28">
                  <c:v>#N/A</c:v>
                </c:pt>
                <c:pt idx="29">
                  <c:v>41.42758804142921</c:v>
                </c:pt>
                <c:pt idx="30">
                  <c:v>38.618862924680059</c:v>
                </c:pt>
                <c:pt idx="31">
                  <c:v>84.210110884170206</c:v>
                </c:pt>
                <c:pt idx="32">
                  <c:v>23.831731603762172</c:v>
                </c:pt>
                <c:pt idx="33">
                  <c:v>50.225566865010521</c:v>
                </c:pt>
                <c:pt idx="34">
                  <c:v>#N/A</c:v>
                </c:pt>
              </c:numCache>
            </c:numRef>
          </c:xVal>
          <c:yVal>
            <c:numRef>
              <c:f>'2017'!$D$82:$D$116</c:f>
              <c:numCache>
                <c:formatCode>_-* #,##0_-;\-* #,##0_-;_-* "-"??_-;_-@_-</c:formatCode>
                <c:ptCount val="35"/>
                <c:pt idx="0">
                  <c:v>2225.0188356572799</c:v>
                </c:pt>
                <c:pt idx="1">
                  <c:v>3082.56382893108</c:v>
                </c:pt>
                <c:pt idx="2">
                  <c:v>3150.3822882828299</c:v>
                </c:pt>
                <c:pt idx="3">
                  <c:v>3330.7846561391202</c:v>
                </c:pt>
                <c:pt idx="4">
                  <c:v>3487.3806612856702</c:v>
                </c:pt>
                <c:pt idx="5">
                  <c:v>3684.4594374127701</c:v>
                </c:pt>
                <c:pt idx="6">
                  <c:v>3968.9073552826899</c:v>
                </c:pt>
                <c:pt idx="7">
                  <c:v>4203.8277379556002</c:v>
                </c:pt>
                <c:pt idx="8">
                  <c:v>4267.4432191010901</c:v>
                </c:pt>
                <c:pt idx="9">
                  <c:v>4287.0985734634196</c:v>
                </c:pt>
                <c:pt idx="10">
                  <c:v>4339.8928353036799</c:v>
                </c:pt>
                <c:pt idx="11">
                  <c:v>4488.9538177416398</c:v>
                </c:pt>
                <c:pt idx="12">
                  <c:v>4604.9917797797398</c:v>
                </c:pt>
                <c:pt idx="13">
                  <c:v>4821.1118237709497</c:v>
                </c:pt>
                <c:pt idx="14">
                  <c:v>4863.9750302801604</c:v>
                </c:pt>
                <c:pt idx="15">
                  <c:v>5004.5778470916302</c:v>
                </c:pt>
                <c:pt idx="16">
                  <c:v>5031.6022839882999</c:v>
                </c:pt>
                <c:pt idx="17">
                  <c:v>5103.07203990783</c:v>
                </c:pt>
                <c:pt idx="18">
                  <c:v>5221.6978700934696</c:v>
                </c:pt>
                <c:pt idx="19">
                  <c:v>5845.3286677514297</c:v>
                </c:pt>
                <c:pt idx="20">
                  <c:v>6119.1305319729399</c:v>
                </c:pt>
                <c:pt idx="21">
                  <c:v>6414.0230069782701</c:v>
                </c:pt>
                <c:pt idx="22">
                  <c:v>6652.2310193200601</c:v>
                </c:pt>
                <c:pt idx="23">
                  <c:v>6861.5805710022896</c:v>
                </c:pt>
                <c:pt idx="24">
                  <c:v>7170.8223689348097</c:v>
                </c:pt>
                <c:pt idx="25">
                  <c:v>7984.4266552281797</c:v>
                </c:pt>
                <c:pt idx="26">
                  <c:v>9016.7327874262792</c:v>
                </c:pt>
                <c:pt idx="27">
                  <c:v>9719.1164283525504</c:v>
                </c:pt>
                <c:pt idx="28">
                  <c:v>10174.6413713744</c:v>
                </c:pt>
                <c:pt idx="29">
                  <c:v>10268.514025037701</c:v>
                </c:pt>
                <c:pt idx="30">
                  <c:v>10589.3298306833</c:v>
                </c:pt>
                <c:pt idx="31">
                  <c:v>12144.0137046524</c:v>
                </c:pt>
                <c:pt idx="32">
                  <c:v>12250.9454769153</c:v>
                </c:pt>
                <c:pt idx="33">
                  <c:v>12923.9815273272</c:v>
                </c:pt>
                <c:pt idx="34">
                  <c:v>#N/A</c:v>
                </c:pt>
              </c:numCache>
            </c:numRef>
          </c:yVal>
          <c:bubbleSize>
            <c:numRef>
              <c:f>'2017'!$C$82:$C$116</c:f>
              <c:numCache>
                <c:formatCode>_-* #,##0_-;\-* #,##0_-;_-* "-"??_-;_-@_-</c:formatCode>
                <c:ptCount val="35"/>
                <c:pt idx="0">
                  <c:v>636.03899999999999</c:v>
                </c:pt>
                <c:pt idx="1">
                  <c:v>285.51</c:v>
                </c:pt>
                <c:pt idx="2">
                  <c:v>2091.5340000000001</c:v>
                </c:pt>
                <c:pt idx="3">
                  <c:v>16853.598999999998</c:v>
                </c:pt>
                <c:pt idx="4">
                  <c:v>24566.073</c:v>
                </c:pt>
                <c:pt idx="5">
                  <c:v>16009.409</c:v>
                </c:pt>
                <c:pt idx="6">
                  <c:v>50221.142</c:v>
                </c:pt>
                <c:pt idx="7">
                  <c:v>40813.396999999997</c:v>
                </c:pt>
                <c:pt idx="8">
                  <c:v>8438.0360000000001</c:v>
                </c:pt>
                <c:pt idx="9">
                  <c:v>114.158</c:v>
                </c:pt>
                <c:pt idx="10">
                  <c:v>159685.424</c:v>
                </c:pt>
                <c:pt idx="11">
                  <c:v>1243.258</c:v>
                </c:pt>
                <c:pt idx="12">
                  <c:v>53382.523000000001</c:v>
                </c:pt>
                <c:pt idx="13">
                  <c:v>207906.209</c:v>
                </c:pt>
                <c:pt idx="14">
                  <c:v>29121.465</c:v>
                </c:pt>
                <c:pt idx="15">
                  <c:v>4282.57</c:v>
                </c:pt>
                <c:pt idx="16">
                  <c:v>190873.24400000001</c:v>
                </c:pt>
                <c:pt idx="17">
                  <c:v>944.09900000000005</c:v>
                </c:pt>
                <c:pt idx="18">
                  <c:v>9429.0130000000008</c:v>
                </c:pt>
                <c:pt idx="19">
                  <c:v>6384.8459999999995</c:v>
                </c:pt>
                <c:pt idx="20">
                  <c:v>1338676.7849999999</c:v>
                </c:pt>
                <c:pt idx="21">
                  <c:v>537.49800000000005</c:v>
                </c:pt>
                <c:pt idx="22">
                  <c:v>31959.785</c:v>
                </c:pt>
                <c:pt idx="23">
                  <c:v>29816.766</c:v>
                </c:pt>
                <c:pt idx="24">
                  <c:v>35581.254999999997</c:v>
                </c:pt>
                <c:pt idx="25">
                  <c:v>6388.1260000000002</c:v>
                </c:pt>
                <c:pt idx="26">
                  <c:v>105172.925</c:v>
                </c:pt>
                <c:pt idx="27">
                  <c:v>3113.7860000000001</c:v>
                </c:pt>
                <c:pt idx="28">
                  <c:v>745.56299999999999</c:v>
                </c:pt>
                <c:pt idx="29">
                  <c:v>11433.442999999999</c:v>
                </c:pt>
                <c:pt idx="30">
                  <c:v>264650.96299999999</c:v>
                </c:pt>
                <c:pt idx="31">
                  <c:v>44487.709000000003</c:v>
                </c:pt>
                <c:pt idx="32">
                  <c:v>21128.031999999999</c:v>
                </c:pt>
                <c:pt idx="33">
                  <c:v>4008.7159999999999</c:v>
                </c:pt>
                <c:pt idx="34">
                  <c:v>#N/A</c:v>
                </c:pt>
              </c:numCache>
            </c:numRef>
          </c:bubbleSize>
          <c:bubble3D val="0"/>
          <c:extLst>
            <c:ext xmlns:c16="http://schemas.microsoft.com/office/drawing/2014/chart" uri="{C3380CC4-5D6E-409C-BE32-E72D297353CC}">
              <c16:uniqueId val="{00000002-009B-445E-A6B5-10C410FC578A}"/>
            </c:ext>
          </c:extLst>
        </c:ser>
        <c:ser>
          <c:idx val="1"/>
          <c:order val="3"/>
          <c:tx>
            <c:v>Low income</c:v>
          </c:tx>
          <c:spPr>
            <a:solidFill>
              <a:schemeClr val="accent2">
                <a:alpha val="75000"/>
              </a:schemeClr>
            </a:solidFill>
            <a:ln w="25400">
              <a:noFill/>
            </a:ln>
            <a:effectLst/>
          </c:spPr>
          <c:invertIfNegative val="0"/>
          <c:xVal>
            <c:numRef>
              <c:f>'2017'!$F$54:$F$81</c:f>
              <c:numCache>
                <c:formatCode>_-* #,##0\ _€_-;\-* #,##0\ _€_-;_-* "-"??\ _€_-;_-@_-</c:formatCode>
                <c:ptCount val="28"/>
                <c:pt idx="0">
                  <c:v>#N/A</c:v>
                </c:pt>
                <c:pt idx="1">
                  <c:v>#N/A</c:v>
                </c:pt>
                <c:pt idx="2">
                  <c:v>#N/A</c:v>
                </c:pt>
                <c:pt idx="3">
                  <c:v>6.1159425832391694</c:v>
                </c:pt>
                <c:pt idx="4">
                  <c:v>15.520248058647244</c:v>
                </c:pt>
                <c:pt idx="5">
                  <c:v>#N/A</c:v>
                </c:pt>
                <c:pt idx="6">
                  <c:v>19.701961957142014</c:v>
                </c:pt>
                <c:pt idx="7">
                  <c:v>#N/A</c:v>
                </c:pt>
                <c:pt idx="8">
                  <c:v>#N/A</c:v>
                </c:pt>
                <c:pt idx="9">
                  <c:v>#N/A</c:v>
                </c:pt>
                <c:pt idx="10">
                  <c:v>17.105234554982047</c:v>
                </c:pt>
                <c:pt idx="11">
                  <c:v>#N/A</c:v>
                </c:pt>
                <c:pt idx="12">
                  <c:v>#N/A</c:v>
                </c:pt>
                <c:pt idx="13">
                  <c:v>#N/A</c:v>
                </c:pt>
                <c:pt idx="14">
                  <c:v>16.657941269696089</c:v>
                </c:pt>
                <c:pt idx="15">
                  <c:v>#N/A</c:v>
                </c:pt>
                <c:pt idx="16">
                  <c:v>#N/A</c:v>
                </c:pt>
                <c:pt idx="17">
                  <c:v>#N/A</c:v>
                </c:pt>
                <c:pt idx="18">
                  <c:v>#N/A</c:v>
                </c:pt>
                <c:pt idx="19">
                  <c:v>33.255886415582985</c:v>
                </c:pt>
                <c:pt idx="20">
                  <c:v>19.107130195731543</c:v>
                </c:pt>
                <c:pt idx="21">
                  <c:v>#N/A</c:v>
                </c:pt>
                <c:pt idx="22">
                  <c:v>11.716006689751827</c:v>
                </c:pt>
                <c:pt idx="23">
                  <c:v>20.438923192292268</c:v>
                </c:pt>
                <c:pt idx="24">
                  <c:v>15.30221522529555</c:v>
                </c:pt>
                <c:pt idx="25">
                  <c:v>21.793297070741037</c:v>
                </c:pt>
                <c:pt idx="26">
                  <c:v>10.736211489351104</c:v>
                </c:pt>
                <c:pt idx="27">
                  <c:v>2.5676550188913847</c:v>
                </c:pt>
              </c:numCache>
            </c:numRef>
          </c:xVal>
          <c:yVal>
            <c:numRef>
              <c:f>'2017'!$D$54:$D$81</c:f>
              <c:numCache>
                <c:formatCode>_-* #,##0_-;\-* #,##0_-;_-* "-"??_-;_-@_-</c:formatCode>
                <c:ptCount val="28"/>
                <c:pt idx="0">
                  <c:v>772.40129014885201</c:v>
                </c:pt>
                <c:pt idx="1">
                  <c:v>959.30904544972805</c:v>
                </c:pt>
                <c:pt idx="2">
                  <c:v>1012.2855962202</c:v>
                </c:pt>
                <c:pt idx="3">
                  <c:v>1142.76921218794</c:v>
                </c:pt>
                <c:pt idx="4">
                  <c:v>1245.4283244391099</c:v>
                </c:pt>
                <c:pt idx="5">
                  <c:v>1375.9143445444799</c:v>
                </c:pt>
                <c:pt idx="6">
                  <c:v>1518.0974430306901</c:v>
                </c:pt>
                <c:pt idx="7">
                  <c:v>1541.1714103638301</c:v>
                </c:pt>
                <c:pt idx="8">
                  <c:v>1566.2598201906001</c:v>
                </c:pt>
                <c:pt idx="9">
                  <c:v>1594.3080379405101</c:v>
                </c:pt>
                <c:pt idx="10">
                  <c:v>1774.91567102366</c:v>
                </c:pt>
                <c:pt idx="11">
                  <c:v>1909.3653852367199</c:v>
                </c:pt>
                <c:pt idx="12">
                  <c:v>1929.16684635154</c:v>
                </c:pt>
                <c:pt idx="13">
                  <c:v>1976.75167439707</c:v>
                </c:pt>
                <c:pt idx="14">
                  <c:v>2009.55589504922</c:v>
                </c:pt>
                <c:pt idx="15">
                  <c:v>2026.0383894458901</c:v>
                </c:pt>
                <c:pt idx="16">
                  <c:v>2175.0297919772001</c:v>
                </c:pt>
                <c:pt idx="17">
                  <c:v>2229.6579784924102</c:v>
                </c:pt>
                <c:pt idx="18">
                  <c:v>2408.65797175226</c:v>
                </c:pt>
                <c:pt idx="19">
                  <c:v>2758.7780835727299</c:v>
                </c:pt>
                <c:pt idx="20">
                  <c:v>3010.89962119751</c:v>
                </c:pt>
                <c:pt idx="21">
                  <c:v>3048.9986870013499</c:v>
                </c:pt>
                <c:pt idx="22">
                  <c:v>3114.2986473926399</c:v>
                </c:pt>
                <c:pt idx="23">
                  <c:v>3135.22437558713</c:v>
                </c:pt>
                <c:pt idx="24">
                  <c:v>3614.1033142374399</c:v>
                </c:pt>
                <c:pt idx="25">
                  <c:v>#N/A</c:v>
                </c:pt>
                <c:pt idx="26">
                  <c:v>#N/A</c:v>
                </c:pt>
                <c:pt idx="27">
                  <c:v>#N/A</c:v>
                </c:pt>
              </c:numCache>
            </c:numRef>
          </c:yVal>
          <c:bubbleSize>
            <c:numRef>
              <c:f>'2017'!$C$54:$C$81</c:f>
              <c:numCache>
                <c:formatCode>_-* #,##0_-;\-* #,##0_-;_-* "-"??_-;_-@_-</c:formatCode>
                <c:ptCount val="28"/>
                <c:pt idx="0">
                  <c:v>10827.019</c:v>
                </c:pt>
                <c:pt idx="1">
                  <c:v>4596.0230000000001</c:v>
                </c:pt>
                <c:pt idx="2">
                  <c:v>17670.196</c:v>
                </c:pt>
                <c:pt idx="3">
                  <c:v>21602.382000000001</c:v>
                </c:pt>
                <c:pt idx="4">
                  <c:v>28649.018</c:v>
                </c:pt>
                <c:pt idx="5">
                  <c:v>4702.2259999999997</c:v>
                </c:pt>
                <c:pt idx="6">
                  <c:v>7698.4740000000002</c:v>
                </c:pt>
                <c:pt idx="7">
                  <c:v>25570.511999999999</c:v>
                </c:pt>
                <c:pt idx="8">
                  <c:v>15016.753000000001</c:v>
                </c:pt>
                <c:pt idx="9">
                  <c:v>7488.4229999999998</c:v>
                </c:pt>
                <c:pt idx="10">
                  <c:v>10982.366</c:v>
                </c:pt>
                <c:pt idx="11">
                  <c:v>11980.960999999999</c:v>
                </c:pt>
                <c:pt idx="12">
                  <c:v>1828.145</c:v>
                </c:pt>
                <c:pt idx="13">
                  <c:v>19193.234</c:v>
                </c:pt>
                <c:pt idx="14">
                  <c:v>106399.924</c:v>
                </c:pt>
                <c:pt idx="15">
                  <c:v>41166.588000000003</c:v>
                </c:pt>
                <c:pt idx="16">
                  <c:v>18512.43</c:v>
                </c:pt>
                <c:pt idx="17">
                  <c:v>36296.112999999998</c:v>
                </c:pt>
                <c:pt idx="18">
                  <c:v>12067.519</c:v>
                </c:pt>
                <c:pt idx="19">
                  <c:v>14236.594999999999</c:v>
                </c:pt>
                <c:pt idx="20">
                  <c:v>11175.198</c:v>
                </c:pt>
                <c:pt idx="21">
                  <c:v>813.89200000000005</c:v>
                </c:pt>
                <c:pt idx="22">
                  <c:v>15419.355</c:v>
                </c:pt>
                <c:pt idx="23">
                  <c:v>27632.681</c:v>
                </c:pt>
                <c:pt idx="24">
                  <c:v>8880.268</c:v>
                </c:pt>
                <c:pt idx="25">
                  <c:v>17095.678</c:v>
                </c:pt>
                <c:pt idx="26">
                  <c:v>3412.893</c:v>
                </c:pt>
                <c:pt idx="27">
                  <c:v>10910.763000000001</c:v>
                </c:pt>
              </c:numCache>
            </c:numRef>
          </c:bubbleSize>
          <c:bubble3D val="0"/>
          <c:extLst>
            <c:ext xmlns:c16="http://schemas.microsoft.com/office/drawing/2014/chart" uri="{C3380CC4-5D6E-409C-BE32-E72D297353CC}">
              <c16:uniqueId val="{00000003-009B-445E-A6B5-10C410FC578A}"/>
            </c:ext>
          </c:extLst>
        </c:ser>
        <c:ser>
          <c:idx val="4"/>
          <c:order val="4"/>
          <c:tx>
            <c:v>Trendline</c:v>
          </c:tx>
          <c:spPr>
            <a:noFill/>
            <a:ln w="25400">
              <a:noFill/>
            </a:ln>
            <a:effectLst/>
          </c:spPr>
          <c:invertIfNegative val="0"/>
          <c:dLbls>
            <c:dLbl>
              <c:idx val="41"/>
              <c:layout>
                <c:manualLayout>
                  <c:x val="-1.6898792202072297E-3"/>
                  <c:y val="-7.1680928823856085E-2"/>
                </c:manualLayout>
              </c:layout>
              <c:tx>
                <c:rich>
                  <a:bodyPr/>
                  <a:lstStyle/>
                  <a:p>
                    <a:r>
                      <a:rPr lang="en-US"/>
                      <a:t>USA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09B-445E-A6B5-10C410FC578A}"/>
                </c:ext>
              </c:extLst>
            </c:dLbl>
            <c:dLbl>
              <c:idx val="45"/>
              <c:layout>
                <c:manualLayout>
                  <c:x val="-2.0278550642486758E-2"/>
                  <c:y val="-6.5447804578303376E-2"/>
                </c:manualLayout>
              </c:layout>
              <c:tx>
                <c:rich>
                  <a:bodyPr/>
                  <a:lstStyle/>
                  <a:p>
                    <a:r>
                      <a:rPr lang="en-US"/>
                      <a:t>Switzerland</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09B-445E-A6B5-10C410FC578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HelveticaNeue" panose="000004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3175" cap="flat" cmpd="sng" algn="ctr">
                      <a:solidFill>
                        <a:srgbClr val="000000"/>
                      </a:solidFill>
                      <a:round/>
                    </a:ln>
                    <a:effectLst/>
                  </c:spPr>
                </c15:leaderLines>
              </c:ext>
            </c:extLst>
          </c:dLbls>
          <c:trendline>
            <c:spPr>
              <a:ln w="9525" cap="rnd">
                <a:solidFill>
                  <a:srgbClr val="000000"/>
                </a:solidFill>
                <a:prstDash val="dash"/>
              </a:ln>
              <a:effectLst/>
            </c:spPr>
            <c:trendlineType val="linear"/>
            <c:dispRSqr val="0"/>
            <c:dispEq val="0"/>
          </c:trendline>
          <c:xVal>
            <c:numRef>
              <c:f>'2017'!$F$2:$F$190</c:f>
              <c:numCache>
                <c:formatCode>_-* #,##0\ _€_-;\-* #,##0\ _€_-;_-* "-"??\ _€_-;_-@_-</c:formatCode>
                <c:ptCount val="189"/>
                <c:pt idx="0">
                  <c:v>#N/A</c:v>
                </c:pt>
                <c:pt idx="1">
                  <c:v>#N/A</c:v>
                </c:pt>
                <c:pt idx="2">
                  <c:v>#N/A</c:v>
                </c:pt>
                <c:pt idx="3">
                  <c:v>62.400243778999467</c:v>
                </c:pt>
                <c:pt idx="4">
                  <c:v>86.919638785908248</c:v>
                </c:pt>
                <c:pt idx="5">
                  <c:v>81.344321704172671</c:v>
                </c:pt>
                <c:pt idx="6">
                  <c:v>#N/A</c:v>
                </c:pt>
                <c:pt idx="7">
                  <c:v>87.579292883179434</c:v>
                </c:pt>
                <c:pt idx="8">
                  <c:v>506.12185792861004</c:v>
                </c:pt>
                <c:pt idx="9">
                  <c:v>237.24142845444564</c:v>
                </c:pt>
                <c:pt idx="10">
                  <c:v>114.69425228694774</c:v>
                </c:pt>
                <c:pt idx="11">
                  <c:v>94.436415188562705</c:v>
                </c:pt>
                <c:pt idx="12">
                  <c:v>47.272528217154616</c:v>
                </c:pt>
                <c:pt idx="13">
                  <c:v>114.57849093151775</c:v>
                </c:pt>
                <c:pt idx="14">
                  <c:v>92.246994876743813</c:v>
                </c:pt>
                <c:pt idx="15">
                  <c:v>92.677755322962994</c:v>
                </c:pt>
                <c:pt idx="16">
                  <c:v>111.04000116304577</c:v>
                </c:pt>
                <c:pt idx="17">
                  <c:v>181.13416022934203</c:v>
                </c:pt>
                <c:pt idx="18">
                  <c:v>139.29815629711831</c:v>
                </c:pt>
                <c:pt idx="19">
                  <c:v>78.734258015153841</c:v>
                </c:pt>
                <c:pt idx="20">
                  <c:v>65.022987289830454</c:v>
                </c:pt>
                <c:pt idx="21">
                  <c:v>116.94929695521985</c:v>
                </c:pt>
                <c:pt idx="22">
                  <c:v>184.37083248400026</c:v>
                </c:pt>
                <c:pt idx="23">
                  <c:v>113.12452584104648</c:v>
                </c:pt>
                <c:pt idx="24">
                  <c:v>105.90535785431021</c:v>
                </c:pt>
                <c:pt idx="25">
                  <c:v>141.89337753218507</c:v>
                </c:pt>
                <c:pt idx="26">
                  <c:v>393.12152382867134</c:v>
                </c:pt>
                <c:pt idx="27">
                  <c:v>110.37861544168344</c:v>
                </c:pt>
                <c:pt idx="28">
                  <c:v>159.57101420340035</c:v>
                </c:pt>
                <c:pt idx="29">
                  <c:v>252.84257088305586</c:v>
                </c:pt>
                <c:pt idx="30">
                  <c:v>216.38080499095167</c:v>
                </c:pt>
                <c:pt idx="31">
                  <c:v>267.34057137972889</c:v>
                </c:pt>
                <c:pt idx="32">
                  <c:v>329.54215841341835</c:v>
                </c:pt>
                <c:pt idx="33">
                  <c:v>202.60826625802815</c:v>
                </c:pt>
                <c:pt idx="34">
                  <c:v>207.89847064706768</c:v>
                </c:pt>
                <c:pt idx="35">
                  <c:v>158.98832725363508</c:v>
                </c:pt>
                <c:pt idx="36">
                  <c:v>157.68160040142368</c:v>
                </c:pt>
                <c:pt idx="37">
                  <c:v>685.1335183341605</c:v>
                </c:pt>
                <c:pt idx="38">
                  <c:v>182.55478301498144</c:v>
                </c:pt>
                <c:pt idx="39">
                  <c:v>124.24143187297769</c:v>
                </c:pt>
                <c:pt idx="40">
                  <c:v>351.30213732608541</c:v>
                </c:pt>
                <c:pt idx="41">
                  <c:v>277.62763678409476</c:v>
                </c:pt>
                <c:pt idx="42">
                  <c:v>120.15861128393516</c:v>
                </c:pt>
                <c:pt idx="43">
                  <c:v>237.08005631293432</c:v>
                </c:pt>
                <c:pt idx="44">
                  <c:v>298.59052712623713</c:v>
                </c:pt>
                <c:pt idx="45">
                  <c:v>117.26159198178709</c:v>
                </c:pt>
                <c:pt idx="46">
                  <c:v>267.07113759173916</c:v>
                </c:pt>
                <c:pt idx="47">
                  <c:v>268.91301221600878</c:v>
                </c:pt>
                <c:pt idx="48">
                  <c:v>663.16763500268451</c:v>
                </c:pt>
                <c:pt idx="49">
                  <c:v>#N/A</c:v>
                </c:pt>
                <c:pt idx="50">
                  <c:v>#N/A</c:v>
                </c:pt>
                <c:pt idx="51">
                  <c:v>356.2403388675699</c:v>
                </c:pt>
                <c:pt idx="52">
                  <c:v>#N/A</c:v>
                </c:pt>
                <c:pt idx="53">
                  <c:v>#N/A</c:v>
                </c:pt>
                <c:pt idx="54">
                  <c:v>#N/A</c:v>
                </c:pt>
                <c:pt idx="55">
                  <c:v>6.1159425832391694</c:v>
                </c:pt>
                <c:pt idx="56">
                  <c:v>15.520248058647244</c:v>
                </c:pt>
                <c:pt idx="57">
                  <c:v>#N/A</c:v>
                </c:pt>
                <c:pt idx="58">
                  <c:v>19.701961957142014</c:v>
                </c:pt>
                <c:pt idx="59">
                  <c:v>#N/A</c:v>
                </c:pt>
                <c:pt idx="60">
                  <c:v>#N/A</c:v>
                </c:pt>
                <c:pt idx="61">
                  <c:v>#N/A</c:v>
                </c:pt>
                <c:pt idx="62">
                  <c:v>17.105234554982047</c:v>
                </c:pt>
                <c:pt idx="63">
                  <c:v>#N/A</c:v>
                </c:pt>
                <c:pt idx="64">
                  <c:v>#N/A</c:v>
                </c:pt>
                <c:pt idx="65">
                  <c:v>#N/A</c:v>
                </c:pt>
                <c:pt idx="66">
                  <c:v>16.657941269696089</c:v>
                </c:pt>
                <c:pt idx="67">
                  <c:v>#N/A</c:v>
                </c:pt>
                <c:pt idx="68">
                  <c:v>#N/A</c:v>
                </c:pt>
                <c:pt idx="69">
                  <c:v>#N/A</c:v>
                </c:pt>
                <c:pt idx="70">
                  <c:v>#N/A</c:v>
                </c:pt>
                <c:pt idx="71">
                  <c:v>33.255886415582985</c:v>
                </c:pt>
                <c:pt idx="72">
                  <c:v>19.107130195731543</c:v>
                </c:pt>
                <c:pt idx="73">
                  <c:v>#N/A</c:v>
                </c:pt>
                <c:pt idx="74">
                  <c:v>11.716006689751827</c:v>
                </c:pt>
                <c:pt idx="75">
                  <c:v>20.438923192292268</c:v>
                </c:pt>
                <c:pt idx="76">
                  <c:v>15.30221522529555</c:v>
                </c:pt>
                <c:pt idx="77">
                  <c:v>21.793297070741037</c:v>
                </c:pt>
                <c:pt idx="78">
                  <c:v>10.736211489351104</c:v>
                </c:pt>
                <c:pt idx="79">
                  <c:v>2.5676550188913847</c:v>
                </c:pt>
                <c:pt idx="80">
                  <c:v>#N/A</c:v>
                </c:pt>
                <c:pt idx="81">
                  <c:v>#N/A</c:v>
                </c:pt>
                <c:pt idx="82">
                  <c:v>#N/A</c:v>
                </c:pt>
                <c:pt idx="83">
                  <c:v>29.943054964463681</c:v>
                </c:pt>
                <c:pt idx="84">
                  <c:v>15.800208634362042</c:v>
                </c:pt>
                <c:pt idx="85">
                  <c:v>21.155900716677515</c:v>
                </c:pt>
                <c:pt idx="86">
                  <c:v>22.548512741934612</c:v>
                </c:pt>
                <c:pt idx="87">
                  <c:v>19.222799285574474</c:v>
                </c:pt>
                <c:pt idx="88">
                  <c:v>#N/A</c:v>
                </c:pt>
                <c:pt idx="89">
                  <c:v>#N/A</c:v>
                </c:pt>
                <c:pt idx="90">
                  <c:v>10.62678738026969</c:v>
                </c:pt>
                <c:pt idx="91">
                  <c:v>#N/A</c:v>
                </c:pt>
                <c:pt idx="92">
                  <c:v>17.903556533389416</c:v>
                </c:pt>
                <c:pt idx="93">
                  <c:v>21.040121314012712</c:v>
                </c:pt>
                <c:pt idx="94">
                  <c:v>13.291237288630144</c:v>
                </c:pt>
                <c:pt idx="95">
                  <c:v>#N/A</c:v>
                </c:pt>
                <c:pt idx="96">
                  <c:v>34.474587658339097</c:v>
                </c:pt>
                <c:pt idx="97">
                  <c:v>#N/A</c:v>
                </c:pt>
                <c:pt idx="98">
                  <c:v>26.753734089948047</c:v>
                </c:pt>
                <c:pt idx="99">
                  <c:v>25.97886022239916</c:v>
                </c:pt>
                <c:pt idx="100">
                  <c:v>27.588713420659346</c:v>
                </c:pt>
                <c:pt idx="101">
                  <c:v>#N/A</c:v>
                </c:pt>
                <c:pt idx="102">
                  <c:v>44.323918780206576</c:v>
                </c:pt>
                <c:pt idx="103">
                  <c:v>20.614462896995949</c:v>
                </c:pt>
                <c:pt idx="104">
                  <c:v>24.144373271194468</c:v>
                </c:pt>
                <c:pt idx="105">
                  <c:v>27.01436842036804</c:v>
                </c:pt>
                <c:pt idx="106">
                  <c:v>23.143666510915754</c:v>
                </c:pt>
                <c:pt idx="107">
                  <c:v>68.937498086063201</c:v>
                </c:pt>
                <c:pt idx="108">
                  <c:v>#N/A</c:v>
                </c:pt>
                <c:pt idx="109">
                  <c:v>41.42758804142921</c:v>
                </c:pt>
                <c:pt idx="110">
                  <c:v>38.618862924680059</c:v>
                </c:pt>
                <c:pt idx="111">
                  <c:v>84.210110884170206</c:v>
                </c:pt>
                <c:pt idx="112">
                  <c:v>23.831731603762172</c:v>
                </c:pt>
                <c:pt idx="113">
                  <c:v>50.225566865010521</c:v>
                </c:pt>
                <c:pt idx="114">
                  <c:v>#N/A</c:v>
                </c:pt>
                <c:pt idx="115">
                  <c:v>#N/A</c:v>
                </c:pt>
                <c:pt idx="116">
                  <c:v>#N/A</c:v>
                </c:pt>
                <c:pt idx="117">
                  <c:v>#N/A</c:v>
                </c:pt>
                <c:pt idx="118">
                  <c:v>#N/A</c:v>
                </c:pt>
                <c:pt idx="119">
                  <c:v>33.931665195236569</c:v>
                </c:pt>
                <c:pt idx="120">
                  <c:v>#N/A</c:v>
                </c:pt>
                <c:pt idx="121">
                  <c:v>38.93915170648544</c:v>
                </c:pt>
                <c:pt idx="122">
                  <c:v>39.664347642504403</c:v>
                </c:pt>
                <c:pt idx="123">
                  <c:v>35.224476974747994</c:v>
                </c:pt>
                <c:pt idx="124">
                  <c:v>68.565694130945857</c:v>
                </c:pt>
                <c:pt idx="125">
                  <c:v>#N/A</c:v>
                </c:pt>
                <c:pt idx="126">
                  <c:v>36.187012022053473</c:v>
                </c:pt>
                <c:pt idx="127">
                  <c:v>56.173077562672198</c:v>
                </c:pt>
                <c:pt idx="128">
                  <c:v>32.747813078855586</c:v>
                </c:pt>
                <c:pt idx="129">
                  <c:v>43.028216428348799</c:v>
                </c:pt>
                <c:pt idx="130">
                  <c:v>97.096137995721151</c:v>
                </c:pt>
                <c:pt idx="131">
                  <c:v>45.334571289078923</c:v>
                </c:pt>
                <c:pt idx="132">
                  <c:v>#N/A</c:v>
                </c:pt>
                <c:pt idx="133">
                  <c:v>34.178376650383569</c:v>
                </c:pt>
                <c:pt idx="134">
                  <c:v>60.980941647616383</c:v>
                </c:pt>
                <c:pt idx="135">
                  <c:v>200.73736367045223</c:v>
                </c:pt>
                <c:pt idx="136">
                  <c:v>84.932842950099371</c:v>
                </c:pt>
                <c:pt idx="137">
                  <c:v>84.438673427208201</c:v>
                </c:pt>
                <c:pt idx="138">
                  <c:v>32.840826382361932</c:v>
                </c:pt>
                <c:pt idx="139">
                  <c:v>101.78881163033584</c:v>
                </c:pt>
                <c:pt idx="140">
                  <c:v>58.479711343949127</c:v>
                </c:pt>
                <c:pt idx="141">
                  <c:v>90.276241135169599</c:v>
                </c:pt>
                <c:pt idx="142">
                  <c:v>25.911215076203696</c:v>
                </c:pt>
                <c:pt idx="143">
                  <c:v>#N/A</c:v>
                </c:pt>
                <c:pt idx="144">
                  <c:v>#N/A</c:v>
                </c:pt>
                <c:pt idx="145">
                  <c:v>74.028398034481413</c:v>
                </c:pt>
                <c:pt idx="146">
                  <c:v>34.669980647752155</c:v>
                </c:pt>
                <c:pt idx="147">
                  <c:v>55.481652602386433</c:v>
                </c:pt>
                <c:pt idx="148">
                  <c:v>52.775198332195863</c:v>
                </c:pt>
                <c:pt idx="149">
                  <c:v>#N/A</c:v>
                </c:pt>
                <c:pt idx="150">
                  <c:v>#N/A</c:v>
                </c:pt>
                <c:pt idx="151">
                  <c:v>83.587142505611297</c:v>
                </c:pt>
                <c:pt idx="152">
                  <c:v>113.05370044283731</c:v>
                </c:pt>
                <c:pt idx="153">
                  <c:v>42.443248422749505</c:v>
                </c:pt>
                <c:pt idx="154">
                  <c:v>60.443017057715331</c:v>
                </c:pt>
                <c:pt idx="155">
                  <c:v>67.929141369700943</c:v>
                </c:pt>
                <c:pt idx="156">
                  <c:v>110.52061785527334</c:v>
                </c:pt>
                <c:pt idx="157">
                  <c:v>196.8450074104928</c:v>
                </c:pt>
                <c:pt idx="158">
                  <c:v>46.95949502993885</c:v>
                </c:pt>
                <c:pt idx="159">
                  <c:v>210.67786177130358</c:v>
                </c:pt>
                <c:pt idx="160">
                  <c:v>114.14701561184185</c:v>
                </c:pt>
                <c:pt idx="161">
                  <c:v>71.017234191372836</c:v>
                </c:pt>
                <c:pt idx="162">
                  <c:v>75.78337139940696</c:v>
                </c:pt>
                <c:pt idx="163">
                  <c:v>39.334313839727784</c:v>
                </c:pt>
                <c:pt idx="164">
                  <c:v>#N/A</c:v>
                </c:pt>
                <c:pt idx="165">
                  <c:v>40.278776984956451</c:v>
                </c:pt>
                <c:pt idx="166">
                  <c:v>25.086279535642198</c:v>
                </c:pt>
                <c:pt idx="167">
                  <c:v>80.33243995636029</c:v>
                </c:pt>
                <c:pt idx="168">
                  <c:v>#N/A</c:v>
                </c:pt>
                <c:pt idx="169">
                  <c:v>#N/A</c:v>
                </c:pt>
                <c:pt idx="170">
                  <c:v>#N/A</c:v>
                </c:pt>
                <c:pt idx="171">
                  <c:v>#N/A</c:v>
                </c:pt>
                <c:pt idx="172">
                  <c:v>#N/A</c:v>
                </c:pt>
                <c:pt idx="173">
                  <c:v>#N/A</c:v>
                </c:pt>
                <c:pt idx="174">
                  <c:v>#N/A</c:v>
                </c:pt>
                <c:pt idx="175">
                  <c:v>#N/A</c:v>
                </c:pt>
                <c:pt idx="176">
                  <c:v>#N/A</c:v>
                </c:pt>
                <c:pt idx="177">
                  <c:v>#N/A</c:v>
                </c:pt>
                <c:pt idx="178">
                  <c:v>34.608589307700854</c:v>
                </c:pt>
                <c:pt idx="179">
                  <c:v>#N/A</c:v>
                </c:pt>
                <c:pt idx="180">
                  <c:v>26.012979935484839</c:v>
                </c:pt>
                <c:pt idx="181">
                  <c:v>#N/A</c:v>
                </c:pt>
                <c:pt idx="182">
                  <c:v>#N/A</c:v>
                </c:pt>
                <c:pt idx="183">
                  <c:v>#N/A</c:v>
                </c:pt>
                <c:pt idx="184">
                  <c:v>#N/A</c:v>
                </c:pt>
                <c:pt idx="185">
                  <c:v>#N/A</c:v>
                </c:pt>
                <c:pt idx="186">
                  <c:v>#N/A</c:v>
                </c:pt>
                <c:pt idx="187">
                  <c:v>4.8999882038794258</c:v>
                </c:pt>
                <c:pt idx="188">
                  <c:v>#N/A</c:v>
                </c:pt>
              </c:numCache>
            </c:numRef>
          </c:xVal>
          <c:yVal>
            <c:numRef>
              <c:f>'2017'!$D$2:$D$190</c:f>
              <c:numCache>
                <c:formatCode>_-* #,##0_-;\-* #,##0_-;_-* "-"??_-;_-@_-</c:formatCode>
                <c:ptCount val="189"/>
                <c:pt idx="0">
                  <c:v>15079.158389608599</c:v>
                </c:pt>
                <c:pt idx="1">
                  <c:v>18770.144072590301</c:v>
                </c:pt>
                <c:pt idx="2">
                  <c:v>18922.623397316798</c:v>
                </c:pt>
                <c:pt idx="3">
                  <c:v>20055.8016155109</c:v>
                </c:pt>
                <c:pt idx="4">
                  <c:v>22685.230836343799</c:v>
                </c:pt>
                <c:pt idx="5">
                  <c:v>22962.352260914999</c:v>
                </c:pt>
                <c:pt idx="6">
                  <c:v>25224.470747297699</c:v>
                </c:pt>
                <c:pt idx="7">
                  <c:v>26204.5179287875</c:v>
                </c:pt>
                <c:pt idx="8">
                  <c:v>26502.925548927898</c:v>
                </c:pt>
                <c:pt idx="9">
                  <c:v>27885.438926804902</c:v>
                </c:pt>
                <c:pt idx="10">
                  <c:v>28344.307491998301</c:v>
                </c:pt>
                <c:pt idx="11">
                  <c:v>28358.603882795502</c:v>
                </c:pt>
                <c:pt idx="12">
                  <c:v>28614.406154434801</c:v>
                </c:pt>
                <c:pt idx="13">
                  <c:v>28933.036617203099</c:v>
                </c:pt>
                <c:pt idx="14">
                  <c:v>29145.5579487256</c:v>
                </c:pt>
                <c:pt idx="15">
                  <c:v>32309.4502532388</c:v>
                </c:pt>
                <c:pt idx="16">
                  <c:v>32560.8491262397</c:v>
                </c:pt>
                <c:pt idx="17">
                  <c:v>33018.314344498001</c:v>
                </c:pt>
                <c:pt idx="18">
                  <c:v>35987.709045834097</c:v>
                </c:pt>
                <c:pt idx="19">
                  <c:v>36615.736216496203</c:v>
                </c:pt>
                <c:pt idx="20">
                  <c:v>37831.635360524502</c:v>
                </c:pt>
                <c:pt idx="21">
                  <c:v>38573.059967490401</c:v>
                </c:pt>
                <c:pt idx="22">
                  <c:v>39331.644592448902</c:v>
                </c:pt>
                <c:pt idx="23">
                  <c:v>39566.372552306602</c:v>
                </c:pt>
                <c:pt idx="24">
                  <c:v>42013.204353241497</c:v>
                </c:pt>
                <c:pt idx="25">
                  <c:v>42315.335781165901</c:v>
                </c:pt>
                <c:pt idx="26">
                  <c:v>44966.495440056002</c:v>
                </c:pt>
                <c:pt idx="27">
                  <c:v>45426.739014337603</c:v>
                </c:pt>
                <c:pt idx="28">
                  <c:v>45850.930158092902</c:v>
                </c:pt>
                <c:pt idx="29">
                  <c:v>47490.909797918197</c:v>
                </c:pt>
                <c:pt idx="30">
                  <c:v>47575.818054731899</c:v>
                </c:pt>
                <c:pt idx="31">
                  <c:v>48044.120480536098</c:v>
                </c:pt>
                <c:pt idx="32">
                  <c:v>48068.856026805697</c:v>
                </c:pt>
                <c:pt idx="33">
                  <c:v>51319.365717549903</c:v>
                </c:pt>
                <c:pt idx="34">
                  <c:v>53591.279295986198</c:v>
                </c:pt>
                <c:pt idx="35">
                  <c:v>54151.552696171602</c:v>
                </c:pt>
                <c:pt idx="36">
                  <c:v>54368.2854934805</c:v>
                </c:pt>
                <c:pt idx="37">
                  <c:v>54377.500198640097</c:v>
                </c:pt>
                <c:pt idx="38">
                  <c:v>55765.189100435397</c:v>
                </c:pt>
                <c:pt idx="39">
                  <c:v>56234.840756811798</c:v>
                </c:pt>
                <c:pt idx="40">
                  <c:v>59255.425288127903</c:v>
                </c:pt>
                <c:pt idx="41">
                  <c:v>61018.951984814601</c:v>
                </c:pt>
                <c:pt idx="42">
                  <c:v>62042.694541143399</c:v>
                </c:pt>
                <c:pt idx="43">
                  <c:v>65732.495483284001</c:v>
                </c:pt>
                <c:pt idx="44">
                  <c:v>67667.529856029505</c:v>
                </c:pt>
                <c:pt idx="45">
                  <c:v>67888.131450773901</c:v>
                </c:pt>
                <c:pt idx="46">
                  <c:v>72746.023961678104</c:v>
                </c:pt>
                <c:pt idx="47">
                  <c:v>87735.756294482504</c:v>
                </c:pt>
                <c:pt idx="48">
                  <c:v>94819.578440532598</c:v>
                </c:pt>
                <c:pt idx="49">
                  <c:v>#N/A</c:v>
                </c:pt>
                <c:pt idx="50">
                  <c:v>#N/A</c:v>
                </c:pt>
                <c:pt idx="51">
                  <c:v>#N/A</c:v>
                </c:pt>
                <c:pt idx="52">
                  <c:v>772.40129014885201</c:v>
                </c:pt>
                <c:pt idx="53">
                  <c:v>959.30904544972805</c:v>
                </c:pt>
                <c:pt idx="54">
                  <c:v>1012.2855962202</c:v>
                </c:pt>
                <c:pt idx="55">
                  <c:v>1142.76921218794</c:v>
                </c:pt>
                <c:pt idx="56">
                  <c:v>1245.4283244391099</c:v>
                </c:pt>
                <c:pt idx="57">
                  <c:v>1375.9143445444799</c:v>
                </c:pt>
                <c:pt idx="58">
                  <c:v>1518.0974430306901</c:v>
                </c:pt>
                <c:pt idx="59">
                  <c:v>1541.1714103638301</c:v>
                </c:pt>
                <c:pt idx="60">
                  <c:v>1566.2598201906001</c:v>
                </c:pt>
                <c:pt idx="61">
                  <c:v>1594.3080379405101</c:v>
                </c:pt>
                <c:pt idx="62">
                  <c:v>1774.91567102366</c:v>
                </c:pt>
                <c:pt idx="63">
                  <c:v>1909.3653852367199</c:v>
                </c:pt>
                <c:pt idx="64">
                  <c:v>1929.16684635154</c:v>
                </c:pt>
                <c:pt idx="65">
                  <c:v>1976.75167439707</c:v>
                </c:pt>
                <c:pt idx="66">
                  <c:v>2009.55589504922</c:v>
                </c:pt>
                <c:pt idx="67">
                  <c:v>2026.0383894458901</c:v>
                </c:pt>
                <c:pt idx="68">
                  <c:v>2175.0297919772001</c:v>
                </c:pt>
                <c:pt idx="69">
                  <c:v>2229.6579784924102</c:v>
                </c:pt>
                <c:pt idx="70">
                  <c:v>2408.65797175226</c:v>
                </c:pt>
                <c:pt idx="71">
                  <c:v>2758.7780835727299</c:v>
                </c:pt>
                <c:pt idx="72">
                  <c:v>3010.89962119751</c:v>
                </c:pt>
                <c:pt idx="73">
                  <c:v>3048.9986870013499</c:v>
                </c:pt>
                <c:pt idx="74">
                  <c:v>3114.2986473926399</c:v>
                </c:pt>
                <c:pt idx="75">
                  <c:v>3135.22437558713</c:v>
                </c:pt>
                <c:pt idx="76">
                  <c:v>3614.1033142374399</c:v>
                </c:pt>
                <c:pt idx="77">
                  <c:v>#N/A</c:v>
                </c:pt>
                <c:pt idx="78">
                  <c:v>#N/A</c:v>
                </c:pt>
                <c:pt idx="79">
                  <c:v>#N/A</c:v>
                </c:pt>
                <c:pt idx="80">
                  <c:v>2225.0188356572799</c:v>
                </c:pt>
                <c:pt idx="81">
                  <c:v>3082.56382893108</c:v>
                </c:pt>
                <c:pt idx="82">
                  <c:v>3150.3822882828299</c:v>
                </c:pt>
                <c:pt idx="83">
                  <c:v>3330.7846561391202</c:v>
                </c:pt>
                <c:pt idx="84">
                  <c:v>3487.3806612856702</c:v>
                </c:pt>
                <c:pt idx="85">
                  <c:v>3684.4594374127701</c:v>
                </c:pt>
                <c:pt idx="86">
                  <c:v>3968.9073552826899</c:v>
                </c:pt>
                <c:pt idx="87">
                  <c:v>4203.8277379556002</c:v>
                </c:pt>
                <c:pt idx="88">
                  <c:v>4267.4432191010901</c:v>
                </c:pt>
                <c:pt idx="89">
                  <c:v>4287.0985734634196</c:v>
                </c:pt>
                <c:pt idx="90">
                  <c:v>4339.8928353036799</c:v>
                </c:pt>
                <c:pt idx="91">
                  <c:v>4488.9538177416398</c:v>
                </c:pt>
                <c:pt idx="92">
                  <c:v>4604.9917797797398</c:v>
                </c:pt>
                <c:pt idx="93">
                  <c:v>4821.1118237709497</c:v>
                </c:pt>
                <c:pt idx="94">
                  <c:v>4863.9750302801604</c:v>
                </c:pt>
                <c:pt idx="95">
                  <c:v>5004.5778470916302</c:v>
                </c:pt>
                <c:pt idx="96">
                  <c:v>5031.6022839882999</c:v>
                </c:pt>
                <c:pt idx="97">
                  <c:v>5103.07203990783</c:v>
                </c:pt>
                <c:pt idx="98">
                  <c:v>5221.6978700934696</c:v>
                </c:pt>
                <c:pt idx="99">
                  <c:v>5845.3286677514297</c:v>
                </c:pt>
                <c:pt idx="100">
                  <c:v>6119.1305319729399</c:v>
                </c:pt>
                <c:pt idx="101">
                  <c:v>6414.0230069782701</c:v>
                </c:pt>
                <c:pt idx="102">
                  <c:v>6652.2310193200601</c:v>
                </c:pt>
                <c:pt idx="103">
                  <c:v>6861.5805710022896</c:v>
                </c:pt>
                <c:pt idx="104">
                  <c:v>7170.8223689348097</c:v>
                </c:pt>
                <c:pt idx="105">
                  <c:v>7984.4266552281797</c:v>
                </c:pt>
                <c:pt idx="106">
                  <c:v>9016.7327874262792</c:v>
                </c:pt>
                <c:pt idx="107">
                  <c:v>9719.1164283525504</c:v>
                </c:pt>
                <c:pt idx="108">
                  <c:v>10174.6413713744</c:v>
                </c:pt>
                <c:pt idx="109">
                  <c:v>10268.514025037701</c:v>
                </c:pt>
                <c:pt idx="110">
                  <c:v>10589.3298306833</c:v>
                </c:pt>
                <c:pt idx="111">
                  <c:v>12144.0137046524</c:v>
                </c:pt>
                <c:pt idx="112">
                  <c:v>12250.9454769153</c:v>
                </c:pt>
                <c:pt idx="113">
                  <c:v>12923.9815273272</c:v>
                </c:pt>
                <c:pt idx="114">
                  <c:v>#N/A</c:v>
                </c:pt>
                <c:pt idx="115">
                  <c:v>4857.3346294279299</c:v>
                </c:pt>
                <c:pt idx="116">
                  <c:v>6287.6986718854096</c:v>
                </c:pt>
                <c:pt idx="117">
                  <c:v>6421.1617716033597</c:v>
                </c:pt>
                <c:pt idx="118">
                  <c:v>6507.2621150956202</c:v>
                </c:pt>
                <c:pt idx="119">
                  <c:v>8143.0189911153302</c:v>
                </c:pt>
                <c:pt idx="120">
                  <c:v>8779.9184960213406</c:v>
                </c:pt>
                <c:pt idx="121">
                  <c:v>9315.1891013321692</c:v>
                </c:pt>
                <c:pt idx="122">
                  <c:v>9791.2884416849593</c:v>
                </c:pt>
                <c:pt idx="123">
                  <c:v>9866.1956991722</c:v>
                </c:pt>
                <c:pt idx="124">
                  <c:v>10890.966191674301</c:v>
                </c:pt>
                <c:pt idx="125">
                  <c:v>11051.7754569074</c:v>
                </c:pt>
                <c:pt idx="126">
                  <c:v>11359.6815844761</c:v>
                </c:pt>
                <c:pt idx="127">
                  <c:v>11371.7015710862</c:v>
                </c:pt>
                <c:pt idx="128">
                  <c:v>11931.129692488401</c:v>
                </c:pt>
                <c:pt idx="129">
                  <c:v>12204.526061583399</c:v>
                </c:pt>
                <c:pt idx="130">
                  <c:v>12322.436997000001</c:v>
                </c:pt>
                <c:pt idx="131">
                  <c:v>12543.190163105601</c:v>
                </c:pt>
                <c:pt idx="132">
                  <c:v>12610.809801661801</c:v>
                </c:pt>
                <c:pt idx="133">
                  <c:v>13071.0954418489</c:v>
                </c:pt>
                <c:pt idx="134">
                  <c:v>13513.397268115399</c:v>
                </c:pt>
                <c:pt idx="135">
                  <c:v>13615.4910306535</c:v>
                </c:pt>
                <c:pt idx="136">
                  <c:v>13686.020447995699</c:v>
                </c:pt>
                <c:pt idx="137">
                  <c:v>13738.524682704799</c:v>
                </c:pt>
                <c:pt idx="138">
                  <c:v>14054.877034270499</c:v>
                </c:pt>
                <c:pt idx="139">
                  <c:v>14058.1201530417</c:v>
                </c:pt>
                <c:pt idx="140">
                  <c:v>14248.310615881201</c:v>
                </c:pt>
                <c:pt idx="141">
                  <c:v>14333.133278667599</c:v>
                </c:pt>
                <c:pt idx="142">
                  <c:v>14335.5736602169</c:v>
                </c:pt>
                <c:pt idx="143">
                  <c:v>14711.9213439498</c:v>
                </c:pt>
                <c:pt idx="144">
                  <c:v>14913.8821196474</c:v>
                </c:pt>
                <c:pt idx="145">
                  <c:v>15449.886268067799</c:v>
                </c:pt>
                <c:pt idx="146">
                  <c:v>15941.6818911597</c:v>
                </c:pt>
                <c:pt idx="147">
                  <c:v>15942.2398677852</c:v>
                </c:pt>
                <c:pt idx="148">
                  <c:v>15981.344644602899</c:v>
                </c:pt>
                <c:pt idx="149">
                  <c:v>16564.422965451398</c:v>
                </c:pt>
                <c:pt idx="150">
                  <c:v>16604.359305833299</c:v>
                </c:pt>
                <c:pt idx="151">
                  <c:v>16640.063633935701</c:v>
                </c:pt>
                <c:pt idx="152">
                  <c:v>17584.766223036</c:v>
                </c:pt>
                <c:pt idx="153">
                  <c:v>18160.745522203099</c:v>
                </c:pt>
                <c:pt idx="154">
                  <c:v>19300.206337785399</c:v>
                </c:pt>
                <c:pt idx="155">
                  <c:v>20034.724610692199</c:v>
                </c:pt>
                <c:pt idx="156">
                  <c:v>20852.603414630401</c:v>
                </c:pt>
                <c:pt idx="157">
                  <c:v>22157.871103308698</c:v>
                </c:pt>
                <c:pt idx="158">
                  <c:v>23536.2478066738</c:v>
                </c:pt>
                <c:pt idx="159">
                  <c:v>25311.2256039731</c:v>
                </c:pt>
                <c:pt idx="160">
                  <c:v>25897.283372138601</c:v>
                </c:pt>
                <c:pt idx="161">
                  <c:v>26805.5151541062</c:v>
                </c:pt>
                <c:pt idx="162">
                  <c:v>27570.7839660301</c:v>
                </c:pt>
                <c:pt idx="163">
                  <c:v>#N/A</c:v>
                </c:pt>
                <c:pt idx="164">
                  <c:v>3126.30386392938</c:v>
                </c:pt>
                <c:pt idx="165">
                  <c:v>10799.5824289783</c:v>
                </c:pt>
                <c:pt idx="166">
                  <c:v>41168.196038061498</c:v>
                </c:pt>
                <c:pt idx="167">
                  <c:v>62449.737735296701</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numCache>
            </c:numRef>
          </c:yVal>
          <c:bubbleSize>
            <c:numRef>
              <c:f>'2017'!$C$2:$C$190</c:f>
              <c:numCache>
                <c:formatCode>_-* #,##0_-;\-* #,##0_-;_-* "-"??_-;_-@_-</c:formatCode>
                <c:ptCount val="189"/>
                <c:pt idx="0">
                  <c:v>286.23200000000003</c:v>
                </c:pt>
                <c:pt idx="1">
                  <c:v>17.808</c:v>
                </c:pt>
                <c:pt idx="2">
                  <c:v>95.426000000000002</c:v>
                </c:pt>
                <c:pt idx="3">
                  <c:v>3436.6410000000001</c:v>
                </c:pt>
                <c:pt idx="4">
                  <c:v>18470.438999999998</c:v>
                </c:pt>
                <c:pt idx="5">
                  <c:v>43937.14</c:v>
                </c:pt>
                <c:pt idx="6">
                  <c:v>96.418000000000006</c:v>
                </c:pt>
                <c:pt idx="7">
                  <c:v>4182.857</c:v>
                </c:pt>
                <c:pt idx="8">
                  <c:v>1384.059</c:v>
                </c:pt>
                <c:pt idx="9">
                  <c:v>4665.9279999999999</c:v>
                </c:pt>
                <c:pt idx="10">
                  <c:v>9729.8230000000003</c:v>
                </c:pt>
                <c:pt idx="11">
                  <c:v>1951.097</c:v>
                </c:pt>
                <c:pt idx="12">
                  <c:v>4106.7690000000002</c:v>
                </c:pt>
                <c:pt idx="13">
                  <c:v>37953.18</c:v>
                </c:pt>
                <c:pt idx="14">
                  <c:v>10569.45</c:v>
                </c:pt>
                <c:pt idx="15">
                  <c:v>10288.527</c:v>
                </c:pt>
                <c:pt idx="16">
                  <c:v>2845.4140000000002</c:v>
                </c:pt>
                <c:pt idx="17">
                  <c:v>1319.39</c:v>
                </c:pt>
                <c:pt idx="18">
                  <c:v>2076.3939999999998</c:v>
                </c:pt>
                <c:pt idx="19">
                  <c:v>1179.6780000000001</c:v>
                </c:pt>
                <c:pt idx="20">
                  <c:v>437.93299999999999</c:v>
                </c:pt>
                <c:pt idx="21">
                  <c:v>8243.848</c:v>
                </c:pt>
                <c:pt idx="22">
                  <c:v>4702.0339999999997</c:v>
                </c:pt>
                <c:pt idx="23">
                  <c:v>46647.428</c:v>
                </c:pt>
                <c:pt idx="24">
                  <c:v>60673.701000000001</c:v>
                </c:pt>
                <c:pt idx="25">
                  <c:v>127502.72500000001</c:v>
                </c:pt>
                <c:pt idx="26">
                  <c:v>1494.076</c:v>
                </c:pt>
                <c:pt idx="27">
                  <c:v>66727.460999999996</c:v>
                </c:pt>
                <c:pt idx="28">
                  <c:v>64842.508999999998</c:v>
                </c:pt>
                <c:pt idx="29">
                  <c:v>5511.3710000000001</c:v>
                </c:pt>
                <c:pt idx="30">
                  <c:v>24584.62</c:v>
                </c:pt>
                <c:pt idx="31">
                  <c:v>33101.178999999996</c:v>
                </c:pt>
                <c:pt idx="32">
                  <c:v>36732.095000000001</c:v>
                </c:pt>
                <c:pt idx="33">
                  <c:v>11419.748</c:v>
                </c:pt>
                <c:pt idx="34">
                  <c:v>9904.8960000000006</c:v>
                </c:pt>
                <c:pt idx="35">
                  <c:v>8819.9009999999998</c:v>
                </c:pt>
                <c:pt idx="36">
                  <c:v>82658.409</c:v>
                </c:pt>
                <c:pt idx="37">
                  <c:v>334.39299999999997</c:v>
                </c:pt>
                <c:pt idx="38">
                  <c:v>17021.347000000002</c:v>
                </c:pt>
                <c:pt idx="39">
                  <c:v>5732.2740000000003</c:v>
                </c:pt>
                <c:pt idx="40">
                  <c:v>4056.0990000000002</c:v>
                </c:pt>
                <c:pt idx="41">
                  <c:v>325084.75599999999</c:v>
                </c:pt>
                <c:pt idx="42">
                  <c:v>4753.2790000000005</c:v>
                </c:pt>
                <c:pt idx="43">
                  <c:v>5296.326</c:v>
                </c:pt>
                <c:pt idx="44">
                  <c:v>9487.2029999999995</c:v>
                </c:pt>
                <c:pt idx="45">
                  <c:v>8455.8040000000001</c:v>
                </c:pt>
                <c:pt idx="46">
                  <c:v>591.91</c:v>
                </c:pt>
                <c:pt idx="47">
                  <c:v>5708.0410000000002</c:v>
                </c:pt>
                <c:pt idx="48">
                  <c:v>2724.7280000000001</c:v>
                </c:pt>
                <c:pt idx="49">
                  <c:v>37.799999999999997</c:v>
                </c:pt>
                <c:pt idx="50">
                  <c:v>77.001000000000005</c:v>
                </c:pt>
                <c:pt idx="51">
                  <c:v>424.47300000000001</c:v>
                </c:pt>
                <c:pt idx="52">
                  <c:v>10827.019</c:v>
                </c:pt>
                <c:pt idx="53">
                  <c:v>4596.0230000000001</c:v>
                </c:pt>
                <c:pt idx="54">
                  <c:v>17670.196</c:v>
                </c:pt>
                <c:pt idx="55">
                  <c:v>21602.382000000001</c:v>
                </c:pt>
                <c:pt idx="56">
                  <c:v>28649.018</c:v>
                </c:pt>
                <c:pt idx="57">
                  <c:v>4702.2259999999997</c:v>
                </c:pt>
                <c:pt idx="58">
                  <c:v>7698.4740000000002</c:v>
                </c:pt>
                <c:pt idx="59">
                  <c:v>25570.511999999999</c:v>
                </c:pt>
                <c:pt idx="60">
                  <c:v>15016.753000000001</c:v>
                </c:pt>
                <c:pt idx="61">
                  <c:v>7488.4229999999998</c:v>
                </c:pt>
                <c:pt idx="62">
                  <c:v>10982.366</c:v>
                </c:pt>
                <c:pt idx="63">
                  <c:v>11980.960999999999</c:v>
                </c:pt>
                <c:pt idx="64">
                  <c:v>1828.145</c:v>
                </c:pt>
                <c:pt idx="65">
                  <c:v>19193.234</c:v>
                </c:pt>
                <c:pt idx="66">
                  <c:v>106399.924</c:v>
                </c:pt>
                <c:pt idx="67">
                  <c:v>41166.588000000003</c:v>
                </c:pt>
                <c:pt idx="68">
                  <c:v>18512.43</c:v>
                </c:pt>
                <c:pt idx="69">
                  <c:v>36296.112999999998</c:v>
                </c:pt>
                <c:pt idx="70">
                  <c:v>12067.519</c:v>
                </c:pt>
                <c:pt idx="71">
                  <c:v>14236.594999999999</c:v>
                </c:pt>
                <c:pt idx="72">
                  <c:v>11175.198</c:v>
                </c:pt>
                <c:pt idx="73">
                  <c:v>813.89200000000005</c:v>
                </c:pt>
                <c:pt idx="74">
                  <c:v>15419.355</c:v>
                </c:pt>
                <c:pt idx="75">
                  <c:v>27632.681</c:v>
                </c:pt>
                <c:pt idx="76">
                  <c:v>8880.268</c:v>
                </c:pt>
                <c:pt idx="77">
                  <c:v>17095.678</c:v>
                </c:pt>
                <c:pt idx="78">
                  <c:v>3412.893</c:v>
                </c:pt>
                <c:pt idx="79">
                  <c:v>10910.763000000001</c:v>
                </c:pt>
                <c:pt idx="80">
                  <c:v>636.03899999999999</c:v>
                </c:pt>
                <c:pt idx="81">
                  <c:v>285.51</c:v>
                </c:pt>
                <c:pt idx="82">
                  <c:v>2091.5340000000001</c:v>
                </c:pt>
                <c:pt idx="83">
                  <c:v>16853.598999999998</c:v>
                </c:pt>
                <c:pt idx="84">
                  <c:v>24566.073</c:v>
                </c:pt>
                <c:pt idx="85">
                  <c:v>16009.409</c:v>
                </c:pt>
                <c:pt idx="86">
                  <c:v>50221.142</c:v>
                </c:pt>
                <c:pt idx="87">
                  <c:v>40813.396999999997</c:v>
                </c:pt>
                <c:pt idx="88">
                  <c:v>8438.0360000000001</c:v>
                </c:pt>
                <c:pt idx="89">
                  <c:v>114.158</c:v>
                </c:pt>
                <c:pt idx="90">
                  <c:v>159685.424</c:v>
                </c:pt>
                <c:pt idx="91">
                  <c:v>1243.258</c:v>
                </c:pt>
                <c:pt idx="92">
                  <c:v>53382.523000000001</c:v>
                </c:pt>
                <c:pt idx="93">
                  <c:v>207906.209</c:v>
                </c:pt>
                <c:pt idx="94">
                  <c:v>29121.465</c:v>
                </c:pt>
                <c:pt idx="95">
                  <c:v>4282.57</c:v>
                </c:pt>
                <c:pt idx="96">
                  <c:v>190873.24400000001</c:v>
                </c:pt>
                <c:pt idx="97">
                  <c:v>944.09900000000005</c:v>
                </c:pt>
                <c:pt idx="98">
                  <c:v>9429.0130000000008</c:v>
                </c:pt>
                <c:pt idx="99">
                  <c:v>6384.8459999999995</c:v>
                </c:pt>
                <c:pt idx="100">
                  <c:v>1338676.7849999999</c:v>
                </c:pt>
                <c:pt idx="101">
                  <c:v>537.49800000000005</c:v>
                </c:pt>
                <c:pt idx="102">
                  <c:v>31959.785</c:v>
                </c:pt>
                <c:pt idx="103">
                  <c:v>29816.766</c:v>
                </c:pt>
                <c:pt idx="104">
                  <c:v>35581.254999999997</c:v>
                </c:pt>
                <c:pt idx="105">
                  <c:v>6388.1260000000002</c:v>
                </c:pt>
                <c:pt idx="106">
                  <c:v>105172.925</c:v>
                </c:pt>
                <c:pt idx="107">
                  <c:v>3113.7860000000001</c:v>
                </c:pt>
                <c:pt idx="108">
                  <c:v>745.56299999999999</c:v>
                </c:pt>
                <c:pt idx="109">
                  <c:v>11433.442999999999</c:v>
                </c:pt>
                <c:pt idx="110">
                  <c:v>264650.96299999999</c:v>
                </c:pt>
                <c:pt idx="111">
                  <c:v>44487.709000000003</c:v>
                </c:pt>
                <c:pt idx="112">
                  <c:v>21128.031999999999</c:v>
                </c:pt>
                <c:pt idx="113">
                  <c:v>4008.7159999999999</c:v>
                </c:pt>
                <c:pt idx="114">
                  <c:v>#N/A</c:v>
                </c:pt>
                <c:pt idx="115">
                  <c:v>58.058</c:v>
                </c:pt>
                <c:pt idx="116">
                  <c:v>195.352</c:v>
                </c:pt>
                <c:pt idx="117">
                  <c:v>101.998</c:v>
                </c:pt>
                <c:pt idx="118">
                  <c:v>375.76900000000001</c:v>
                </c:pt>
                <c:pt idx="119">
                  <c:v>16914.97</c:v>
                </c:pt>
                <c:pt idx="120">
                  <c:v>775.22199999999998</c:v>
                </c:pt>
                <c:pt idx="121">
                  <c:v>2920.848</c:v>
                </c:pt>
                <c:pt idx="122">
                  <c:v>9785.8430000000008</c:v>
                </c:pt>
                <c:pt idx="123">
                  <c:v>2402.6329999999998</c:v>
                </c:pt>
                <c:pt idx="124">
                  <c:v>37552.781000000003</c:v>
                </c:pt>
                <c:pt idx="125">
                  <c:v>71.457999999999998</c:v>
                </c:pt>
                <c:pt idx="126">
                  <c:v>16785.361000000001</c:v>
                </c:pt>
                <c:pt idx="127">
                  <c:v>41389.188999999998</c:v>
                </c:pt>
                <c:pt idx="128">
                  <c:v>31444.297999999999</c:v>
                </c:pt>
                <c:pt idx="129">
                  <c:v>6867.0609999999997</c:v>
                </c:pt>
                <c:pt idx="130">
                  <c:v>57009.756000000001</c:v>
                </c:pt>
                <c:pt idx="131">
                  <c:v>2944.7910000000002</c:v>
                </c:pt>
                <c:pt idx="132">
                  <c:v>877.45899999999995</c:v>
                </c:pt>
                <c:pt idx="133">
                  <c:v>2884.1689999999999</c:v>
                </c:pt>
                <c:pt idx="134">
                  <c:v>9845.32</c:v>
                </c:pt>
                <c:pt idx="135">
                  <c:v>5757.6670000000004</c:v>
                </c:pt>
                <c:pt idx="136">
                  <c:v>6580.7240000000002</c:v>
                </c:pt>
                <c:pt idx="137">
                  <c:v>3351.5250000000001</c:v>
                </c:pt>
                <c:pt idx="138">
                  <c:v>48909.839</c:v>
                </c:pt>
                <c:pt idx="139">
                  <c:v>2064.8229999999999</c:v>
                </c:pt>
                <c:pt idx="140">
                  <c:v>207833.823</c:v>
                </c:pt>
                <c:pt idx="141">
                  <c:v>1421021.791</c:v>
                </c:pt>
                <c:pt idx="142">
                  <c:v>570.49599999999998</c:v>
                </c:pt>
                <c:pt idx="143">
                  <c:v>110.874</c:v>
                </c:pt>
                <c:pt idx="144">
                  <c:v>2081.9960000000001</c:v>
                </c:pt>
                <c:pt idx="145">
                  <c:v>8829.6280000000006</c:v>
                </c:pt>
                <c:pt idx="146">
                  <c:v>10513.103999999999</c:v>
                </c:pt>
                <c:pt idx="147">
                  <c:v>6819.3729999999996</c:v>
                </c:pt>
                <c:pt idx="148">
                  <c:v>2205.08</c:v>
                </c:pt>
                <c:pt idx="149">
                  <c:v>496.40199999999999</c:v>
                </c:pt>
                <c:pt idx="150">
                  <c:v>1262.002</c:v>
                </c:pt>
                <c:pt idx="151">
                  <c:v>69209.81</c:v>
                </c:pt>
                <c:pt idx="152">
                  <c:v>9450.2309999999998</c:v>
                </c:pt>
                <c:pt idx="153">
                  <c:v>4949.9539999999997</c:v>
                </c:pt>
                <c:pt idx="154">
                  <c:v>124777.32399999999</c:v>
                </c:pt>
                <c:pt idx="155">
                  <c:v>627.56299999999999</c:v>
                </c:pt>
                <c:pt idx="156">
                  <c:v>7102.4440000000004</c:v>
                </c:pt>
                <c:pt idx="157">
                  <c:v>18080.019</c:v>
                </c:pt>
                <c:pt idx="158">
                  <c:v>1264.499</c:v>
                </c:pt>
                <c:pt idx="159">
                  <c:v>145530.08199999999</c:v>
                </c:pt>
                <c:pt idx="160">
                  <c:v>31104.646000000001</c:v>
                </c:pt>
                <c:pt idx="161">
                  <c:v>19653.969000000001</c:v>
                </c:pt>
                <c:pt idx="162">
                  <c:v>81116.45</c:v>
                </c:pt>
                <c:pt idx="163">
                  <c:v>11339.254000000001</c:v>
                </c:pt>
                <c:pt idx="164">
                  <c:v>5110.6949999999997</c:v>
                </c:pt>
                <c:pt idx="165">
                  <c:v>96442.591</c:v>
                </c:pt>
                <c:pt idx="166">
                  <c:v>25429.825000000001</c:v>
                </c:pt>
                <c:pt idx="167">
                  <c:v>7306.3220000000001</c:v>
                </c:pt>
                <c:pt idx="168">
                  <c:v>10641.034</c:v>
                </c:pt>
                <c:pt idx="169">
                  <c:v>5447.9</c:v>
                </c:pt>
                <c:pt idx="170">
                  <c:v>381.755</c:v>
                </c:pt>
                <c:pt idx="171">
                  <c:v>80673.883000000002</c:v>
                </c:pt>
                <c:pt idx="172">
                  <c:v>52.045000000000002</c:v>
                </c:pt>
                <c:pt idx="173">
                  <c:v>180.95400000000001</c:v>
                </c:pt>
                <c:pt idx="174">
                  <c:v>109.827</c:v>
                </c:pt>
                <c:pt idx="175">
                  <c:v>29402.484</c:v>
                </c:pt>
                <c:pt idx="176">
                  <c:v>#N/A</c:v>
                </c:pt>
                <c:pt idx="177">
                  <c:v>11192.855</c:v>
                </c:pt>
                <c:pt idx="178">
                  <c:v>94600.648000000001</c:v>
                </c:pt>
                <c:pt idx="179">
                  <c:v>#N/A</c:v>
                </c:pt>
                <c:pt idx="180">
                  <c:v>6189.7330000000002</c:v>
                </c:pt>
                <c:pt idx="181">
                  <c:v>#N/A</c:v>
                </c:pt>
                <c:pt idx="182">
                  <c:v>207.089</c:v>
                </c:pt>
                <c:pt idx="183">
                  <c:v>#N/A</c:v>
                </c:pt>
                <c:pt idx="184">
                  <c:v>6953.0349999999999</c:v>
                </c:pt>
                <c:pt idx="185">
                  <c:v>#N/A</c:v>
                </c:pt>
                <c:pt idx="186">
                  <c:v>2213.8890000000001</c:v>
                </c:pt>
                <c:pt idx="187">
                  <c:v>27834.819</c:v>
                </c:pt>
                <c:pt idx="188">
                  <c:v>#N/A</c:v>
                </c:pt>
              </c:numCache>
            </c:numRef>
          </c:bubbleSize>
          <c:bubble3D val="0"/>
          <c:extLst>
            <c:ext xmlns:c16="http://schemas.microsoft.com/office/drawing/2014/chart" uri="{C3380CC4-5D6E-409C-BE32-E72D297353CC}">
              <c16:uniqueId val="{00000007-009B-445E-A6B5-10C410FC578A}"/>
            </c:ext>
          </c:extLst>
        </c:ser>
        <c:dLbls>
          <c:showLegendKey val="0"/>
          <c:showVal val="0"/>
          <c:showCatName val="0"/>
          <c:showSerName val="0"/>
          <c:showPercent val="0"/>
          <c:showBubbleSize val="0"/>
        </c:dLbls>
        <c:bubbleScale val="100"/>
        <c:showNegBubbles val="0"/>
        <c:axId val="878938072"/>
        <c:axId val="878941680"/>
      </c:bubbleChart>
      <c:valAx>
        <c:axId val="878938072"/>
        <c:scaling>
          <c:orientation val="minMax"/>
          <c:max val="700"/>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r>
                  <a:rPr lang="en-GB"/>
                  <a:t>Total Energy Supply</a:t>
                </a:r>
                <a:r>
                  <a:rPr lang="en-GB" baseline="0"/>
                  <a:t> per capita [GJ/pp]</a:t>
                </a:r>
                <a:endParaRPr lang="en-GB"/>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title>
        <c:numFmt formatCode="_-* #,##0_-;\-* #,##0_-;_-*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crossAx val="878941680"/>
        <c:crosses val="autoZero"/>
        <c:crossBetween val="midCat"/>
      </c:valAx>
      <c:valAx>
        <c:axId val="878941680"/>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r>
                  <a:rPr lang="en-GB"/>
                  <a:t>Gross National Income per capita [$/pp]</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title>
        <c:numFmt formatCode="_-* #,##0_-;\-* #,##0_-;_-*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crossAx val="878938072"/>
        <c:crosses val="autoZero"/>
        <c:crossBetween val="midCat"/>
      </c:valAx>
      <c:spPr>
        <a:noFill/>
        <a:ln>
          <a:noFill/>
        </a:ln>
        <a:effectLst/>
      </c:spPr>
    </c:plotArea>
    <c:legend>
      <c:legendPos val="r"/>
      <c:legendEntry>
        <c:idx val="4"/>
        <c:delete val="1"/>
      </c:legendEntry>
      <c:layout>
        <c:manualLayout>
          <c:xMode val="edge"/>
          <c:yMode val="edge"/>
          <c:x val="0.65715588000290537"/>
          <c:y val="0.56918712355652401"/>
          <c:w val="0.31256573690709671"/>
          <c:h val="0.24455424649489835"/>
        </c:manualLayout>
      </c:layout>
      <c:overlay val="0"/>
      <c:spPr>
        <a:solidFill>
          <a:sysClr val="window" lastClr="FFFFFF"/>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HelveticaNeue" panose="00000400000000000000" pitchFamily="2"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HelveticaNeue" panose="00000400000000000000" pitchFamily="2" charset="0"/>
                <a:ea typeface="+mn-ea"/>
                <a:cs typeface="+mn-cs"/>
              </a:defRPr>
            </a:pPr>
            <a:r>
              <a:rPr lang="en-GB" b="1" dirty="0"/>
              <a:t>HDI - TES</a:t>
            </a:r>
            <a:r>
              <a:rPr lang="en-GB" b="1" baseline="0" dirty="0"/>
              <a:t> per capita</a:t>
            </a:r>
            <a:endParaRPr lang="en-GB" b="1" dirty="0"/>
          </a:p>
        </c:rich>
      </c:tx>
      <c:layout>
        <c:manualLayout>
          <c:xMode val="edge"/>
          <c:yMode val="edge"/>
          <c:x val="0.61526989394303544"/>
          <c:y val="0.453687180225954"/>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HelveticaNeue" panose="00000400000000000000" pitchFamily="2" charset="0"/>
              <a:ea typeface="+mn-ea"/>
              <a:cs typeface="+mn-cs"/>
            </a:defRPr>
          </a:pPr>
          <a:endParaRPr lang="en-US"/>
        </a:p>
      </c:txPr>
    </c:title>
    <c:autoTitleDeleted val="0"/>
    <c:plotArea>
      <c:layout>
        <c:manualLayout>
          <c:layoutTarget val="inner"/>
          <c:xMode val="edge"/>
          <c:yMode val="edge"/>
          <c:x val="0.11706085396757475"/>
          <c:y val="5.0706214260547805E-2"/>
          <c:w val="0.84456153684531254"/>
          <c:h val="0.80553722039726772"/>
        </c:manualLayout>
      </c:layout>
      <c:bubbleChart>
        <c:varyColors val="0"/>
        <c:ser>
          <c:idx val="0"/>
          <c:order val="0"/>
          <c:tx>
            <c:v>High income</c:v>
          </c:tx>
          <c:spPr>
            <a:solidFill>
              <a:schemeClr val="accent1">
                <a:alpha val="75000"/>
              </a:schemeClr>
            </a:solidFill>
            <a:ln>
              <a:noFill/>
            </a:ln>
            <a:effectLst/>
          </c:spPr>
          <c:invertIfNegative val="0"/>
          <c:xVal>
            <c:numRef>
              <c:f>'2017'!$F$2:$F$53</c:f>
              <c:numCache>
                <c:formatCode>_-* #,##0\ _€_-;\-* #,##0\ _€_-;_-* "-"??\ _€_-;_-@_-</c:formatCode>
                <c:ptCount val="52"/>
                <c:pt idx="0">
                  <c:v>#N/A</c:v>
                </c:pt>
                <c:pt idx="1">
                  <c:v>#N/A</c:v>
                </c:pt>
                <c:pt idx="2">
                  <c:v>#N/A</c:v>
                </c:pt>
                <c:pt idx="3">
                  <c:v>62.400243778999467</c:v>
                </c:pt>
                <c:pt idx="4">
                  <c:v>86.919638785908248</c:v>
                </c:pt>
                <c:pt idx="5">
                  <c:v>81.344321704172671</c:v>
                </c:pt>
                <c:pt idx="6">
                  <c:v>#N/A</c:v>
                </c:pt>
                <c:pt idx="7">
                  <c:v>87.579292883179434</c:v>
                </c:pt>
                <c:pt idx="8">
                  <c:v>506.12185792861004</c:v>
                </c:pt>
                <c:pt idx="9">
                  <c:v>237.24142845444564</c:v>
                </c:pt>
                <c:pt idx="10">
                  <c:v>114.69425228694774</c:v>
                </c:pt>
                <c:pt idx="11">
                  <c:v>94.436415188562705</c:v>
                </c:pt>
                <c:pt idx="12">
                  <c:v>47.272528217154616</c:v>
                </c:pt>
                <c:pt idx="13">
                  <c:v>114.57849093151775</c:v>
                </c:pt>
                <c:pt idx="14">
                  <c:v>92.246994876743813</c:v>
                </c:pt>
                <c:pt idx="15">
                  <c:v>92.677755322962994</c:v>
                </c:pt>
                <c:pt idx="16">
                  <c:v>111.04000116304577</c:v>
                </c:pt>
                <c:pt idx="17">
                  <c:v>181.13416022934203</c:v>
                </c:pt>
                <c:pt idx="18">
                  <c:v>139.29815629711831</c:v>
                </c:pt>
                <c:pt idx="19">
                  <c:v>78.734258015153841</c:v>
                </c:pt>
                <c:pt idx="20">
                  <c:v>65.022987289830454</c:v>
                </c:pt>
                <c:pt idx="21">
                  <c:v>116.94929695521985</c:v>
                </c:pt>
                <c:pt idx="22">
                  <c:v>184.37083248400026</c:v>
                </c:pt>
                <c:pt idx="23">
                  <c:v>113.12452584104648</c:v>
                </c:pt>
                <c:pt idx="24">
                  <c:v>105.90535785431021</c:v>
                </c:pt>
                <c:pt idx="25">
                  <c:v>141.89337753218507</c:v>
                </c:pt>
                <c:pt idx="26">
                  <c:v>393.12152382867134</c:v>
                </c:pt>
                <c:pt idx="27">
                  <c:v>110.37861544168344</c:v>
                </c:pt>
                <c:pt idx="28">
                  <c:v>159.57101420340035</c:v>
                </c:pt>
                <c:pt idx="29">
                  <c:v>252.84257088305586</c:v>
                </c:pt>
                <c:pt idx="30">
                  <c:v>216.38080499095167</c:v>
                </c:pt>
                <c:pt idx="31">
                  <c:v>267.34057137972889</c:v>
                </c:pt>
                <c:pt idx="32">
                  <c:v>329.54215841341835</c:v>
                </c:pt>
                <c:pt idx="33">
                  <c:v>202.60826625802815</c:v>
                </c:pt>
                <c:pt idx="34">
                  <c:v>207.89847064706768</c:v>
                </c:pt>
                <c:pt idx="35">
                  <c:v>158.98832725363508</c:v>
                </c:pt>
                <c:pt idx="36">
                  <c:v>157.68160040142368</c:v>
                </c:pt>
                <c:pt idx="37">
                  <c:v>685.1335183341605</c:v>
                </c:pt>
                <c:pt idx="38">
                  <c:v>182.55478301498144</c:v>
                </c:pt>
                <c:pt idx="39">
                  <c:v>124.24143187297769</c:v>
                </c:pt>
                <c:pt idx="40">
                  <c:v>351.30213732608541</c:v>
                </c:pt>
                <c:pt idx="41">
                  <c:v>277.62763678409476</c:v>
                </c:pt>
                <c:pt idx="42">
                  <c:v>120.15861128393516</c:v>
                </c:pt>
                <c:pt idx="43">
                  <c:v>237.08005631293432</c:v>
                </c:pt>
                <c:pt idx="44">
                  <c:v>298.59052712623713</c:v>
                </c:pt>
                <c:pt idx="45">
                  <c:v>117.26159198178709</c:v>
                </c:pt>
                <c:pt idx="46">
                  <c:v>267.07113759173916</c:v>
                </c:pt>
                <c:pt idx="47">
                  <c:v>268.91301221600878</c:v>
                </c:pt>
                <c:pt idx="48">
                  <c:v>663.16763500268451</c:v>
                </c:pt>
                <c:pt idx="49">
                  <c:v>#N/A</c:v>
                </c:pt>
                <c:pt idx="50">
                  <c:v>#N/A</c:v>
                </c:pt>
                <c:pt idx="51">
                  <c:v>356.2403388675699</c:v>
                </c:pt>
              </c:numCache>
            </c:numRef>
          </c:xVal>
          <c:yVal>
            <c:numRef>
              <c:f>'2017'!$E$2:$E$53</c:f>
              <c:numCache>
                <c:formatCode>_-* #,##0.000_-;\-* #,##0.000_-;_-* "-"??_-;_-@_-</c:formatCode>
                <c:ptCount val="52"/>
                <c:pt idx="0">
                  <c:v>0.8132544788831314</c:v>
                </c:pt>
                <c:pt idx="1">
                  <c:v>0.81111332060871677</c:v>
                </c:pt>
                <c:pt idx="2">
                  <c:v>0.77367954974601383</c:v>
                </c:pt>
                <c:pt idx="3">
                  <c:v>0.80702969762746568</c:v>
                </c:pt>
                <c:pt idx="4">
                  <c:v>0.84497527426677033</c:v>
                </c:pt>
                <c:pt idx="5">
                  <c:v>0.83188620569522453</c:v>
                </c:pt>
                <c:pt idx="6">
                  <c:v>0.799845912865357</c:v>
                </c:pt>
                <c:pt idx="7">
                  <c:v>0.83518459212760343</c:v>
                </c:pt>
                <c:pt idx="8">
                  <c:v>0.79882809914158814</c:v>
                </c:pt>
                <c:pt idx="9">
                  <c:v>0.83305823467854845</c:v>
                </c:pt>
                <c:pt idx="10">
                  <c:v>0.8410835447961299</c:v>
                </c:pt>
                <c:pt idx="11">
                  <c:v>0.84899296976361349</c:v>
                </c:pt>
                <c:pt idx="12">
                  <c:v>0.79328032310514895</c:v>
                </c:pt>
                <c:pt idx="13">
                  <c:v>0.86796361840910785</c:v>
                </c:pt>
                <c:pt idx="14">
                  <c:v>0.8705932478939955</c:v>
                </c:pt>
                <c:pt idx="15">
                  <c:v>0.84831848080439454</c:v>
                </c:pt>
                <c:pt idx="16">
                  <c:v>0.86565589177480196</c:v>
                </c:pt>
                <c:pt idx="17">
                  <c:v>0.87864727739900983</c:v>
                </c:pt>
                <c:pt idx="18">
                  <c:v>0.89856986101336134</c:v>
                </c:pt>
                <c:pt idx="19">
                  <c:v>0.87085466609582163</c:v>
                </c:pt>
                <c:pt idx="20">
                  <c:v>0.88255745843469946</c:v>
                </c:pt>
                <c:pt idx="21">
                  <c:v>0.9042501676526441</c:v>
                </c:pt>
                <c:pt idx="22">
                  <c:v>0.91951959900799485</c:v>
                </c:pt>
                <c:pt idx="23">
                  <c:v>0.89093912849170676</c:v>
                </c:pt>
                <c:pt idx="24">
                  <c:v>0.88101102614365601</c:v>
                </c:pt>
                <c:pt idx="25">
                  <c:v>0.91267698921397145</c:v>
                </c:pt>
                <c:pt idx="26">
                  <c:v>0.83853988202415919</c:v>
                </c:pt>
                <c:pt idx="27">
                  <c:v>0.91893943698762748</c:v>
                </c:pt>
                <c:pt idx="28">
                  <c:v>0.8898306475960841</c:v>
                </c:pt>
                <c:pt idx="29">
                  <c:v>0.92353099342041201</c:v>
                </c:pt>
                <c:pt idx="30">
                  <c:v>0.9371931763557273</c:v>
                </c:pt>
                <c:pt idx="31">
                  <c:v>0.85634836083737387</c:v>
                </c:pt>
                <c:pt idx="32">
                  <c:v>0.92146994369467172</c:v>
                </c:pt>
                <c:pt idx="33">
                  <c:v>0.91742605870798555</c:v>
                </c:pt>
                <c:pt idx="34">
                  <c:v>0.93534861767024913</c:v>
                </c:pt>
                <c:pt idx="35">
                  <c:v>0.91241417183956641</c:v>
                </c:pt>
                <c:pt idx="36">
                  <c:v>0.9375095851052847</c:v>
                </c:pt>
                <c:pt idx="37">
                  <c:v>0.93505505591219373</c:v>
                </c:pt>
                <c:pt idx="38">
                  <c:v>0.93176748418359423</c:v>
                </c:pt>
                <c:pt idx="39">
                  <c:v>0.9289076017975384</c:v>
                </c:pt>
                <c:pt idx="40">
                  <c:v>0.80938574478076097</c:v>
                </c:pt>
                <c:pt idx="41">
                  <c:v>0.91929106748905776</c:v>
                </c:pt>
                <c:pt idx="42">
                  <c:v>0.93867636925873366</c:v>
                </c:pt>
                <c:pt idx="43">
                  <c:v>0.95266915000035768</c:v>
                </c:pt>
                <c:pt idx="44">
                  <c:v>0.8644392854649493</c:v>
                </c:pt>
                <c:pt idx="45">
                  <c:v>0.94340050600610414</c:v>
                </c:pt>
                <c:pt idx="46">
                  <c:v>0.90768627224913334</c:v>
                </c:pt>
                <c:pt idx="47">
                  <c:v>0.93393917879901045</c:v>
                </c:pt>
                <c:pt idx="48">
                  <c:v>0.84788041697261796</c:v>
                </c:pt>
                <c:pt idx="49">
                  <c:v>0.91608284190562972</c:v>
                </c:pt>
                <c:pt idx="50">
                  <c:v>0.85231668395955884</c:v>
                </c:pt>
                <c:pt idx="51">
                  <c:v>0.84336016601246921</c:v>
                </c:pt>
              </c:numCache>
            </c:numRef>
          </c:yVal>
          <c:bubbleSize>
            <c:numRef>
              <c:f>'2017'!$C$2:$C$53</c:f>
              <c:numCache>
                <c:formatCode>_-* #,##0_-;\-* #,##0_-;_-* "-"??_-;_-@_-</c:formatCode>
                <c:ptCount val="52"/>
                <c:pt idx="0">
                  <c:v>286.23200000000003</c:v>
                </c:pt>
                <c:pt idx="1">
                  <c:v>17.808</c:v>
                </c:pt>
                <c:pt idx="2">
                  <c:v>95.426000000000002</c:v>
                </c:pt>
                <c:pt idx="3">
                  <c:v>3436.6410000000001</c:v>
                </c:pt>
                <c:pt idx="4">
                  <c:v>18470.438999999998</c:v>
                </c:pt>
                <c:pt idx="5">
                  <c:v>43937.14</c:v>
                </c:pt>
                <c:pt idx="6">
                  <c:v>96.418000000000006</c:v>
                </c:pt>
                <c:pt idx="7">
                  <c:v>4182.857</c:v>
                </c:pt>
                <c:pt idx="8">
                  <c:v>1384.059</c:v>
                </c:pt>
                <c:pt idx="9">
                  <c:v>4665.9279999999999</c:v>
                </c:pt>
                <c:pt idx="10">
                  <c:v>9729.8230000000003</c:v>
                </c:pt>
                <c:pt idx="11">
                  <c:v>1951.097</c:v>
                </c:pt>
                <c:pt idx="12">
                  <c:v>4106.7690000000002</c:v>
                </c:pt>
                <c:pt idx="13">
                  <c:v>37953.18</c:v>
                </c:pt>
                <c:pt idx="14">
                  <c:v>10569.45</c:v>
                </c:pt>
                <c:pt idx="15">
                  <c:v>10288.527</c:v>
                </c:pt>
                <c:pt idx="16">
                  <c:v>2845.4140000000002</c:v>
                </c:pt>
                <c:pt idx="17">
                  <c:v>1319.39</c:v>
                </c:pt>
                <c:pt idx="18">
                  <c:v>2076.3939999999998</c:v>
                </c:pt>
                <c:pt idx="19">
                  <c:v>1179.6780000000001</c:v>
                </c:pt>
                <c:pt idx="20">
                  <c:v>437.93299999999999</c:v>
                </c:pt>
                <c:pt idx="21">
                  <c:v>8243.848</c:v>
                </c:pt>
                <c:pt idx="22">
                  <c:v>4702.0339999999997</c:v>
                </c:pt>
                <c:pt idx="23">
                  <c:v>46647.428</c:v>
                </c:pt>
                <c:pt idx="24">
                  <c:v>60673.701000000001</c:v>
                </c:pt>
                <c:pt idx="25">
                  <c:v>127502.72500000001</c:v>
                </c:pt>
                <c:pt idx="26">
                  <c:v>1494.076</c:v>
                </c:pt>
                <c:pt idx="27">
                  <c:v>66727.460999999996</c:v>
                </c:pt>
                <c:pt idx="28">
                  <c:v>64842.508999999998</c:v>
                </c:pt>
                <c:pt idx="29">
                  <c:v>5511.3710000000001</c:v>
                </c:pt>
                <c:pt idx="30">
                  <c:v>24584.62</c:v>
                </c:pt>
                <c:pt idx="31">
                  <c:v>33101.178999999996</c:v>
                </c:pt>
                <c:pt idx="32">
                  <c:v>36732.095000000001</c:v>
                </c:pt>
                <c:pt idx="33">
                  <c:v>11419.748</c:v>
                </c:pt>
                <c:pt idx="34">
                  <c:v>9904.8960000000006</c:v>
                </c:pt>
                <c:pt idx="35">
                  <c:v>8819.9009999999998</c:v>
                </c:pt>
                <c:pt idx="36">
                  <c:v>82658.409</c:v>
                </c:pt>
                <c:pt idx="37">
                  <c:v>334.39299999999997</c:v>
                </c:pt>
                <c:pt idx="38">
                  <c:v>17021.347000000002</c:v>
                </c:pt>
                <c:pt idx="39">
                  <c:v>5732.2740000000003</c:v>
                </c:pt>
                <c:pt idx="40">
                  <c:v>4056.0990000000002</c:v>
                </c:pt>
                <c:pt idx="41">
                  <c:v>325084.75599999999</c:v>
                </c:pt>
                <c:pt idx="42">
                  <c:v>4753.2790000000005</c:v>
                </c:pt>
                <c:pt idx="43">
                  <c:v>5296.326</c:v>
                </c:pt>
                <c:pt idx="44">
                  <c:v>9487.2029999999995</c:v>
                </c:pt>
                <c:pt idx="45">
                  <c:v>8455.8040000000001</c:v>
                </c:pt>
                <c:pt idx="46">
                  <c:v>591.91</c:v>
                </c:pt>
                <c:pt idx="47">
                  <c:v>5708.0410000000002</c:v>
                </c:pt>
                <c:pt idx="48">
                  <c:v>2724.7280000000001</c:v>
                </c:pt>
                <c:pt idx="49">
                  <c:v>37.799999999999997</c:v>
                </c:pt>
                <c:pt idx="50">
                  <c:v>77.001000000000005</c:v>
                </c:pt>
                <c:pt idx="51">
                  <c:v>424.47300000000001</c:v>
                </c:pt>
              </c:numCache>
            </c:numRef>
          </c:bubbleSize>
          <c:bubble3D val="0"/>
          <c:extLst>
            <c:ext xmlns:c16="http://schemas.microsoft.com/office/drawing/2014/chart" uri="{C3380CC4-5D6E-409C-BE32-E72D297353CC}">
              <c16:uniqueId val="{00000000-3ADD-4F4F-9503-BD3998AD7662}"/>
            </c:ext>
          </c:extLst>
        </c:ser>
        <c:ser>
          <c:idx val="3"/>
          <c:order val="1"/>
          <c:tx>
            <c:v>Upper middle income</c:v>
          </c:tx>
          <c:spPr>
            <a:solidFill>
              <a:schemeClr val="accent4">
                <a:alpha val="75000"/>
              </a:schemeClr>
            </a:solidFill>
            <a:ln w="25400">
              <a:noFill/>
            </a:ln>
            <a:effectLst/>
          </c:spPr>
          <c:invertIfNegative val="0"/>
          <c:xVal>
            <c:numRef>
              <c:f>'2017'!$F$117:$F$165</c:f>
              <c:numCache>
                <c:formatCode>_-* #,##0\ _€_-;\-* #,##0\ _€_-;_-* "-"??\ _€_-;_-@_-</c:formatCode>
                <c:ptCount val="49"/>
                <c:pt idx="0">
                  <c:v>#N/A</c:v>
                </c:pt>
                <c:pt idx="1">
                  <c:v>#N/A</c:v>
                </c:pt>
                <c:pt idx="2">
                  <c:v>#N/A</c:v>
                </c:pt>
                <c:pt idx="3">
                  <c:v>#N/A</c:v>
                </c:pt>
                <c:pt idx="4">
                  <c:v>33.931665195236569</c:v>
                </c:pt>
                <c:pt idx="5">
                  <c:v>#N/A</c:v>
                </c:pt>
                <c:pt idx="6">
                  <c:v>38.93915170648544</c:v>
                </c:pt>
                <c:pt idx="7">
                  <c:v>39.664347642504403</c:v>
                </c:pt>
                <c:pt idx="8">
                  <c:v>35.224476974747994</c:v>
                </c:pt>
                <c:pt idx="9">
                  <c:v>68.565694130945857</c:v>
                </c:pt>
                <c:pt idx="10">
                  <c:v>#N/A</c:v>
                </c:pt>
                <c:pt idx="11">
                  <c:v>36.187012022053473</c:v>
                </c:pt>
                <c:pt idx="12">
                  <c:v>56.173077562672198</c:v>
                </c:pt>
                <c:pt idx="13">
                  <c:v>32.747813078855586</c:v>
                </c:pt>
                <c:pt idx="14">
                  <c:v>43.028216428348799</c:v>
                </c:pt>
                <c:pt idx="15">
                  <c:v>97.096137995721151</c:v>
                </c:pt>
                <c:pt idx="16">
                  <c:v>45.334571289078923</c:v>
                </c:pt>
                <c:pt idx="17">
                  <c:v>#N/A</c:v>
                </c:pt>
                <c:pt idx="18">
                  <c:v>34.178376650383569</c:v>
                </c:pt>
                <c:pt idx="19">
                  <c:v>60.980941647616383</c:v>
                </c:pt>
                <c:pt idx="20">
                  <c:v>200.73736367045223</c:v>
                </c:pt>
                <c:pt idx="21">
                  <c:v>84.932842950099371</c:v>
                </c:pt>
                <c:pt idx="22">
                  <c:v>84.438673427208201</c:v>
                </c:pt>
                <c:pt idx="23">
                  <c:v>32.840826382361932</c:v>
                </c:pt>
                <c:pt idx="24">
                  <c:v>101.78881163033584</c:v>
                </c:pt>
                <c:pt idx="25">
                  <c:v>58.479711343949127</c:v>
                </c:pt>
                <c:pt idx="26">
                  <c:v>90.276241135169599</c:v>
                </c:pt>
                <c:pt idx="27">
                  <c:v>25.911215076203696</c:v>
                </c:pt>
                <c:pt idx="28">
                  <c:v>#N/A</c:v>
                </c:pt>
                <c:pt idx="29">
                  <c:v>#N/A</c:v>
                </c:pt>
                <c:pt idx="30">
                  <c:v>74.028398034481413</c:v>
                </c:pt>
                <c:pt idx="31">
                  <c:v>34.669980647752155</c:v>
                </c:pt>
                <c:pt idx="32">
                  <c:v>55.481652602386433</c:v>
                </c:pt>
                <c:pt idx="33">
                  <c:v>52.775198332195863</c:v>
                </c:pt>
                <c:pt idx="34">
                  <c:v>#N/A</c:v>
                </c:pt>
                <c:pt idx="35">
                  <c:v>#N/A</c:v>
                </c:pt>
                <c:pt idx="36">
                  <c:v>83.587142505611297</c:v>
                </c:pt>
                <c:pt idx="37">
                  <c:v>113.05370044283731</c:v>
                </c:pt>
                <c:pt idx="38">
                  <c:v>42.443248422749505</c:v>
                </c:pt>
                <c:pt idx="39">
                  <c:v>60.443017057715331</c:v>
                </c:pt>
                <c:pt idx="40">
                  <c:v>67.929141369700943</c:v>
                </c:pt>
                <c:pt idx="41">
                  <c:v>110.52061785527334</c:v>
                </c:pt>
                <c:pt idx="42">
                  <c:v>196.8450074104928</c:v>
                </c:pt>
                <c:pt idx="43">
                  <c:v>46.95949502993885</c:v>
                </c:pt>
                <c:pt idx="44">
                  <c:v>210.67786177130358</c:v>
                </c:pt>
                <c:pt idx="45">
                  <c:v>114.14701561184185</c:v>
                </c:pt>
                <c:pt idx="46">
                  <c:v>71.017234191372836</c:v>
                </c:pt>
                <c:pt idx="47">
                  <c:v>75.78337139940696</c:v>
                </c:pt>
                <c:pt idx="48">
                  <c:v>39.334313839727784</c:v>
                </c:pt>
              </c:numCache>
            </c:numRef>
          </c:xVal>
          <c:yVal>
            <c:numRef>
              <c:f>'2017'!$E$117:$E$165</c:f>
              <c:numCache>
                <c:formatCode>_-* #,##0.000_-;\-* #,##0.000_-;_-* "-"??_-;_-@_-</c:formatCode>
                <c:ptCount val="49"/>
                <c:pt idx="0">
                  <c:v>0.69593115123142957</c:v>
                </c:pt>
                <c:pt idx="1">
                  <c:v>0.70606018301325646</c:v>
                </c:pt>
                <c:pt idx="2">
                  <c:v>0.71719470659966245</c:v>
                </c:pt>
                <c:pt idx="3">
                  <c:v>0.71898503464984365</c:v>
                </c:pt>
                <c:pt idx="4">
                  <c:v>0.64936738637976443</c:v>
                </c:pt>
                <c:pt idx="5">
                  <c:v>0.66843819103311031</c:v>
                </c:pt>
                <c:pt idx="6">
                  <c:v>0.72479849738456004</c:v>
                </c:pt>
                <c:pt idx="7">
                  <c:v>0.72206698456294693</c:v>
                </c:pt>
                <c:pt idx="8">
                  <c:v>0.6431363938959227</c:v>
                </c:pt>
                <c:pt idx="9">
                  <c:v>0.68398737518764297</c:v>
                </c:pt>
                <c:pt idx="10">
                  <c:v>0.72326796784233627</c:v>
                </c:pt>
                <c:pt idx="11">
                  <c:v>0.75737857636843198</c:v>
                </c:pt>
                <c:pt idx="12">
                  <c:v>0.75792268076570246</c:v>
                </c:pt>
                <c:pt idx="13">
                  <c:v>0.7562329283944883</c:v>
                </c:pt>
                <c:pt idx="14">
                  <c:v>0.72245764124689793</c:v>
                </c:pt>
                <c:pt idx="15">
                  <c:v>0.70367069059321674</c:v>
                </c:pt>
                <c:pt idx="16">
                  <c:v>0.75802364685308732</c:v>
                </c:pt>
                <c:pt idx="17">
                  <c:v>0.72088578428932959</c:v>
                </c:pt>
                <c:pt idx="18">
                  <c:v>0.78870856399733791</c:v>
                </c:pt>
                <c:pt idx="19">
                  <c:v>0.75169233154598059</c:v>
                </c:pt>
                <c:pt idx="20">
                  <c:v>0.70753397610883983</c:v>
                </c:pt>
                <c:pt idx="21">
                  <c:v>0.70363796316795002</c:v>
                </c:pt>
                <c:pt idx="22">
                  <c:v>0.76658640100166331</c:v>
                </c:pt>
                <c:pt idx="23">
                  <c:v>0.76034846024631098</c:v>
                </c:pt>
                <c:pt idx="24">
                  <c:v>0.70017773154044072</c:v>
                </c:pt>
                <c:pt idx="25">
                  <c:v>0.7598281269241165</c:v>
                </c:pt>
                <c:pt idx="26">
                  <c:v>0.75296523126202464</c:v>
                </c:pt>
                <c:pt idx="27">
                  <c:v>0.72179251532748767</c:v>
                </c:pt>
                <c:pt idx="28">
                  <c:v>0.75976012937370252</c:v>
                </c:pt>
                <c:pt idx="29">
                  <c:v>0.75772822965852993</c:v>
                </c:pt>
                <c:pt idx="30">
                  <c:v>0.79391870748926308</c:v>
                </c:pt>
                <c:pt idx="31">
                  <c:v>0.74073024019726486</c:v>
                </c:pt>
                <c:pt idx="32">
                  <c:v>0.73215694071737081</c:v>
                </c:pt>
                <c:pt idx="33">
                  <c:v>0.72442451261120122</c:v>
                </c:pt>
                <c:pt idx="34">
                  <c:v>0.71620753970579598</c:v>
                </c:pt>
                <c:pt idx="35">
                  <c:v>0.59009572225136042</c:v>
                </c:pt>
                <c:pt idx="36">
                  <c:v>0.76165449027792076</c:v>
                </c:pt>
                <c:pt idx="37">
                  <c:v>0.81462803305240938</c:v>
                </c:pt>
                <c:pt idx="38">
                  <c:v>0.79210806337548734</c:v>
                </c:pt>
                <c:pt idx="39">
                  <c:v>0.76495754037187169</c:v>
                </c:pt>
                <c:pt idx="40">
                  <c:v>0.81342623261028124</c:v>
                </c:pt>
                <c:pt idx="41">
                  <c:v>0.81308358832608385</c:v>
                </c:pt>
                <c:pt idx="42">
                  <c:v>0.81299251237083203</c:v>
                </c:pt>
                <c:pt idx="43">
                  <c:v>0.79283047956579977</c:v>
                </c:pt>
                <c:pt idx="44">
                  <c:v>0.82160740492056905</c:v>
                </c:pt>
                <c:pt idx="45">
                  <c:v>0.80218164813973103</c:v>
                </c:pt>
                <c:pt idx="46">
                  <c:v>0.81262350272318684</c:v>
                </c:pt>
                <c:pt idx="47">
                  <c:v>0.80479644838105024</c:v>
                </c:pt>
                <c:pt idx="48">
                  <c:v>0.77678083352235761</c:v>
                </c:pt>
              </c:numCache>
            </c:numRef>
          </c:yVal>
          <c:bubbleSize>
            <c:numRef>
              <c:f>'2017'!$C$117:$C$165</c:f>
              <c:numCache>
                <c:formatCode>_-* #,##0_-;\-* #,##0_-;_-* "-"??_-;_-@_-</c:formatCode>
                <c:ptCount val="49"/>
                <c:pt idx="0">
                  <c:v>58.058</c:v>
                </c:pt>
                <c:pt idx="1">
                  <c:v>195.352</c:v>
                </c:pt>
                <c:pt idx="2">
                  <c:v>101.998</c:v>
                </c:pt>
                <c:pt idx="3">
                  <c:v>375.76900000000001</c:v>
                </c:pt>
                <c:pt idx="4">
                  <c:v>16914.97</c:v>
                </c:pt>
                <c:pt idx="5">
                  <c:v>775.22199999999998</c:v>
                </c:pt>
                <c:pt idx="6">
                  <c:v>2920.848</c:v>
                </c:pt>
                <c:pt idx="7">
                  <c:v>9785.8430000000008</c:v>
                </c:pt>
                <c:pt idx="8">
                  <c:v>2402.6329999999998</c:v>
                </c:pt>
                <c:pt idx="9">
                  <c:v>37552.781000000003</c:v>
                </c:pt>
                <c:pt idx="10">
                  <c:v>71.457999999999998</c:v>
                </c:pt>
                <c:pt idx="11">
                  <c:v>16785.361000000001</c:v>
                </c:pt>
                <c:pt idx="12">
                  <c:v>41389.188999999998</c:v>
                </c:pt>
                <c:pt idx="13">
                  <c:v>31444.297999999999</c:v>
                </c:pt>
                <c:pt idx="14">
                  <c:v>6867.0609999999997</c:v>
                </c:pt>
                <c:pt idx="15">
                  <c:v>57009.756000000001</c:v>
                </c:pt>
                <c:pt idx="16">
                  <c:v>2944.7910000000002</c:v>
                </c:pt>
                <c:pt idx="17">
                  <c:v>877.45899999999995</c:v>
                </c:pt>
                <c:pt idx="18">
                  <c:v>2884.1689999999999</c:v>
                </c:pt>
                <c:pt idx="19">
                  <c:v>9845.32</c:v>
                </c:pt>
                <c:pt idx="20">
                  <c:v>5757.6670000000004</c:v>
                </c:pt>
                <c:pt idx="21">
                  <c:v>6580.7240000000002</c:v>
                </c:pt>
                <c:pt idx="22">
                  <c:v>3351.5250000000001</c:v>
                </c:pt>
                <c:pt idx="23">
                  <c:v>48909.839</c:v>
                </c:pt>
                <c:pt idx="24">
                  <c:v>2064.8229999999999</c:v>
                </c:pt>
                <c:pt idx="25">
                  <c:v>207833.823</c:v>
                </c:pt>
                <c:pt idx="26">
                  <c:v>1421021.791</c:v>
                </c:pt>
                <c:pt idx="27">
                  <c:v>570.49599999999998</c:v>
                </c:pt>
                <c:pt idx="28">
                  <c:v>110.874</c:v>
                </c:pt>
                <c:pt idx="29">
                  <c:v>2081.9960000000001</c:v>
                </c:pt>
                <c:pt idx="30">
                  <c:v>8829.6280000000006</c:v>
                </c:pt>
                <c:pt idx="31">
                  <c:v>10513.103999999999</c:v>
                </c:pt>
                <c:pt idx="32">
                  <c:v>6819.3729999999996</c:v>
                </c:pt>
                <c:pt idx="33">
                  <c:v>2205.08</c:v>
                </c:pt>
                <c:pt idx="34">
                  <c:v>496.40199999999999</c:v>
                </c:pt>
                <c:pt idx="35">
                  <c:v>1262.002</c:v>
                </c:pt>
                <c:pt idx="36">
                  <c:v>69209.81</c:v>
                </c:pt>
                <c:pt idx="37">
                  <c:v>9450.2309999999998</c:v>
                </c:pt>
                <c:pt idx="38">
                  <c:v>4949.9539999999997</c:v>
                </c:pt>
                <c:pt idx="39">
                  <c:v>124777.32399999999</c:v>
                </c:pt>
                <c:pt idx="40">
                  <c:v>627.56299999999999</c:v>
                </c:pt>
                <c:pt idx="41">
                  <c:v>7102.4440000000004</c:v>
                </c:pt>
                <c:pt idx="42">
                  <c:v>18080.019</c:v>
                </c:pt>
                <c:pt idx="43">
                  <c:v>1264.499</c:v>
                </c:pt>
                <c:pt idx="44">
                  <c:v>145530.08199999999</c:v>
                </c:pt>
                <c:pt idx="45">
                  <c:v>31104.646000000001</c:v>
                </c:pt>
                <c:pt idx="46">
                  <c:v>19653.969000000001</c:v>
                </c:pt>
                <c:pt idx="47">
                  <c:v>81116.45</c:v>
                </c:pt>
                <c:pt idx="48">
                  <c:v>11339.254000000001</c:v>
                </c:pt>
              </c:numCache>
            </c:numRef>
          </c:bubbleSize>
          <c:bubble3D val="0"/>
          <c:extLst>
            <c:ext xmlns:c16="http://schemas.microsoft.com/office/drawing/2014/chart" uri="{C3380CC4-5D6E-409C-BE32-E72D297353CC}">
              <c16:uniqueId val="{00000001-3ADD-4F4F-9503-BD3998AD7662}"/>
            </c:ext>
          </c:extLst>
        </c:ser>
        <c:ser>
          <c:idx val="2"/>
          <c:order val="2"/>
          <c:tx>
            <c:v>Lower middle income</c:v>
          </c:tx>
          <c:spPr>
            <a:solidFill>
              <a:schemeClr val="accent3">
                <a:alpha val="75000"/>
              </a:schemeClr>
            </a:solidFill>
            <a:ln w="25400">
              <a:noFill/>
            </a:ln>
            <a:effectLst/>
          </c:spPr>
          <c:invertIfNegative val="0"/>
          <c:xVal>
            <c:numRef>
              <c:f>'2017'!$F$82:$F$116</c:f>
              <c:numCache>
                <c:formatCode>_-* #,##0\ _€_-;\-* #,##0\ _€_-;_-* "-"??\ _€_-;_-@_-</c:formatCode>
                <c:ptCount val="35"/>
                <c:pt idx="0">
                  <c:v>#N/A</c:v>
                </c:pt>
                <c:pt idx="1">
                  <c:v>#N/A</c:v>
                </c:pt>
                <c:pt idx="2">
                  <c:v>#N/A</c:v>
                </c:pt>
                <c:pt idx="3">
                  <c:v>29.943054964463681</c:v>
                </c:pt>
                <c:pt idx="4">
                  <c:v>15.800208634362042</c:v>
                </c:pt>
                <c:pt idx="5">
                  <c:v>21.155900716677515</c:v>
                </c:pt>
                <c:pt idx="6">
                  <c:v>22.548512741934612</c:v>
                </c:pt>
                <c:pt idx="7">
                  <c:v>19.222799285574474</c:v>
                </c:pt>
                <c:pt idx="8">
                  <c:v>#N/A</c:v>
                </c:pt>
                <c:pt idx="9">
                  <c:v>#N/A</c:v>
                </c:pt>
                <c:pt idx="10">
                  <c:v>10.62678738026969</c:v>
                </c:pt>
                <c:pt idx="11">
                  <c:v>#N/A</c:v>
                </c:pt>
                <c:pt idx="12">
                  <c:v>17.903556533389416</c:v>
                </c:pt>
                <c:pt idx="13">
                  <c:v>21.040121314012712</c:v>
                </c:pt>
                <c:pt idx="14">
                  <c:v>13.291237288630144</c:v>
                </c:pt>
                <c:pt idx="15">
                  <c:v>#N/A</c:v>
                </c:pt>
                <c:pt idx="16">
                  <c:v>34.474587658339097</c:v>
                </c:pt>
                <c:pt idx="17">
                  <c:v>#N/A</c:v>
                </c:pt>
                <c:pt idx="18">
                  <c:v>26.753734089948047</c:v>
                </c:pt>
                <c:pt idx="19">
                  <c:v>25.97886022239916</c:v>
                </c:pt>
                <c:pt idx="20">
                  <c:v>27.588713420659346</c:v>
                </c:pt>
                <c:pt idx="21">
                  <c:v>#N/A</c:v>
                </c:pt>
                <c:pt idx="22">
                  <c:v>44.323918780206576</c:v>
                </c:pt>
                <c:pt idx="23">
                  <c:v>20.614462896995949</c:v>
                </c:pt>
                <c:pt idx="24">
                  <c:v>24.144373271194468</c:v>
                </c:pt>
                <c:pt idx="25">
                  <c:v>27.01436842036804</c:v>
                </c:pt>
                <c:pt idx="26">
                  <c:v>23.143666510915754</c:v>
                </c:pt>
                <c:pt idx="27">
                  <c:v>68.937498086063201</c:v>
                </c:pt>
                <c:pt idx="28">
                  <c:v>#N/A</c:v>
                </c:pt>
                <c:pt idx="29">
                  <c:v>41.42758804142921</c:v>
                </c:pt>
                <c:pt idx="30">
                  <c:v>38.618862924680059</c:v>
                </c:pt>
                <c:pt idx="31">
                  <c:v>84.210110884170206</c:v>
                </c:pt>
                <c:pt idx="32">
                  <c:v>23.831731603762172</c:v>
                </c:pt>
                <c:pt idx="33">
                  <c:v>50.225566865010521</c:v>
                </c:pt>
                <c:pt idx="34">
                  <c:v>#N/A</c:v>
                </c:pt>
              </c:numCache>
            </c:numRef>
          </c:xVal>
          <c:yVal>
            <c:numRef>
              <c:f>'2017'!$E$82:$E$116</c:f>
              <c:numCache>
                <c:formatCode>_-* #,##0.000_-;\-* #,##0.000_-;_-* "-"??_-;_-@_-</c:formatCode>
                <c:ptCount val="35"/>
                <c:pt idx="0">
                  <c:v>0.55490267336280519</c:v>
                </c:pt>
                <c:pt idx="1">
                  <c:v>0.59509330561474472</c:v>
                </c:pt>
                <c:pt idx="2">
                  <c:v>0.51380707938832182</c:v>
                </c:pt>
                <c:pt idx="3">
                  <c:v>0.58889271150300093</c:v>
                </c:pt>
                <c:pt idx="4">
                  <c:v>0.56006491243232004</c:v>
                </c:pt>
                <c:pt idx="5">
                  <c:v>0.577610227087059</c:v>
                </c:pt>
                <c:pt idx="6">
                  <c:v>0.57353302555430163</c:v>
                </c:pt>
                <c:pt idx="7">
                  <c:v>0.50734070402803277</c:v>
                </c:pt>
                <c:pt idx="8">
                  <c:v>0.54253562168344283</c:v>
                </c:pt>
                <c:pt idx="9">
                  <c:v>0.62285902350365763</c:v>
                </c:pt>
                <c:pt idx="10">
                  <c:v>0.60887888348950159</c:v>
                </c:pt>
                <c:pt idx="11">
                  <c:v>0.6242132231381764</c:v>
                </c:pt>
                <c:pt idx="12">
                  <c:v>0.57699377729745027</c:v>
                </c:pt>
                <c:pt idx="13">
                  <c:v>0.55832988561593067</c:v>
                </c:pt>
                <c:pt idx="14">
                  <c:v>0.59071205829497331</c:v>
                </c:pt>
                <c:pt idx="15">
                  <c:v>0.5235894621962528</c:v>
                </c:pt>
                <c:pt idx="16">
                  <c:v>0.53317684783856001</c:v>
                </c:pt>
                <c:pt idx="17">
                  <c:v>0.49248105878996057</c:v>
                </c:pt>
                <c:pt idx="18">
                  <c:v>0.62081300576354304</c:v>
                </c:pt>
                <c:pt idx="19">
                  <c:v>0.65294867252789079</c:v>
                </c:pt>
                <c:pt idx="20">
                  <c:v>0.64285085675396525</c:v>
                </c:pt>
                <c:pt idx="21">
                  <c:v>0.64694618945885074</c:v>
                </c:pt>
                <c:pt idx="22">
                  <c:v>0.70717687227884551</c:v>
                </c:pt>
                <c:pt idx="23">
                  <c:v>0.57583703204219494</c:v>
                </c:pt>
                <c:pt idx="24">
                  <c:v>0.67452557527973622</c:v>
                </c:pt>
                <c:pt idx="25">
                  <c:v>0.66467268575480321</c:v>
                </c:pt>
                <c:pt idx="26">
                  <c:v>0.70892206500118937</c:v>
                </c:pt>
                <c:pt idx="27">
                  <c:v>0.72925532047824071</c:v>
                </c:pt>
                <c:pt idx="28">
                  <c:v>0.61523389859779243</c:v>
                </c:pt>
                <c:pt idx="29">
                  <c:v>0.73778830483402047</c:v>
                </c:pt>
                <c:pt idx="30">
                  <c:v>0.70380227836906195</c:v>
                </c:pt>
                <c:pt idx="31">
                  <c:v>0.74683562363392431</c:v>
                </c:pt>
                <c:pt idx="32">
                  <c:v>0.77560625062847277</c:v>
                </c:pt>
                <c:pt idx="33">
                  <c:v>0.78284000612042448</c:v>
                </c:pt>
                <c:pt idx="34">
                  <c:v>0.5116343421298446</c:v>
                </c:pt>
              </c:numCache>
            </c:numRef>
          </c:yVal>
          <c:bubbleSize>
            <c:numRef>
              <c:f>'2017'!$C$82:$C$116</c:f>
              <c:numCache>
                <c:formatCode>_-* #,##0_-;\-* #,##0_-;_-* "-"??_-;_-@_-</c:formatCode>
                <c:ptCount val="35"/>
                <c:pt idx="0">
                  <c:v>636.03899999999999</c:v>
                </c:pt>
                <c:pt idx="1">
                  <c:v>285.51</c:v>
                </c:pt>
                <c:pt idx="2">
                  <c:v>2091.5340000000001</c:v>
                </c:pt>
                <c:pt idx="3">
                  <c:v>16853.598999999998</c:v>
                </c:pt>
                <c:pt idx="4">
                  <c:v>24566.073</c:v>
                </c:pt>
                <c:pt idx="5">
                  <c:v>16009.409</c:v>
                </c:pt>
                <c:pt idx="6">
                  <c:v>50221.142</c:v>
                </c:pt>
                <c:pt idx="7">
                  <c:v>40813.396999999997</c:v>
                </c:pt>
                <c:pt idx="8">
                  <c:v>8438.0360000000001</c:v>
                </c:pt>
                <c:pt idx="9">
                  <c:v>114.158</c:v>
                </c:pt>
                <c:pt idx="10">
                  <c:v>159685.424</c:v>
                </c:pt>
                <c:pt idx="11">
                  <c:v>1243.258</c:v>
                </c:pt>
                <c:pt idx="12">
                  <c:v>53382.523000000001</c:v>
                </c:pt>
                <c:pt idx="13">
                  <c:v>207906.209</c:v>
                </c:pt>
                <c:pt idx="14">
                  <c:v>29121.465</c:v>
                </c:pt>
                <c:pt idx="15">
                  <c:v>4282.57</c:v>
                </c:pt>
                <c:pt idx="16">
                  <c:v>190873.24400000001</c:v>
                </c:pt>
                <c:pt idx="17">
                  <c:v>944.09900000000005</c:v>
                </c:pt>
                <c:pt idx="18">
                  <c:v>9429.0130000000008</c:v>
                </c:pt>
                <c:pt idx="19">
                  <c:v>6384.8459999999995</c:v>
                </c:pt>
                <c:pt idx="20">
                  <c:v>1338676.7849999999</c:v>
                </c:pt>
                <c:pt idx="21">
                  <c:v>537.49800000000005</c:v>
                </c:pt>
                <c:pt idx="22">
                  <c:v>31959.785</c:v>
                </c:pt>
                <c:pt idx="23">
                  <c:v>29816.766</c:v>
                </c:pt>
                <c:pt idx="24">
                  <c:v>35581.254999999997</c:v>
                </c:pt>
                <c:pt idx="25">
                  <c:v>6388.1260000000002</c:v>
                </c:pt>
                <c:pt idx="26">
                  <c:v>105172.925</c:v>
                </c:pt>
                <c:pt idx="27">
                  <c:v>3113.7860000000001</c:v>
                </c:pt>
                <c:pt idx="28">
                  <c:v>745.56299999999999</c:v>
                </c:pt>
                <c:pt idx="29">
                  <c:v>11433.442999999999</c:v>
                </c:pt>
                <c:pt idx="30">
                  <c:v>264650.96299999999</c:v>
                </c:pt>
                <c:pt idx="31">
                  <c:v>44487.709000000003</c:v>
                </c:pt>
                <c:pt idx="32">
                  <c:v>21128.031999999999</c:v>
                </c:pt>
                <c:pt idx="33">
                  <c:v>4008.7159999999999</c:v>
                </c:pt>
                <c:pt idx="34">
                  <c:v>#N/A</c:v>
                </c:pt>
              </c:numCache>
            </c:numRef>
          </c:bubbleSize>
          <c:bubble3D val="0"/>
          <c:extLst>
            <c:ext xmlns:c16="http://schemas.microsoft.com/office/drawing/2014/chart" uri="{C3380CC4-5D6E-409C-BE32-E72D297353CC}">
              <c16:uniqueId val="{00000002-3ADD-4F4F-9503-BD3998AD7662}"/>
            </c:ext>
          </c:extLst>
        </c:ser>
        <c:ser>
          <c:idx val="1"/>
          <c:order val="3"/>
          <c:tx>
            <c:v>Low income</c:v>
          </c:tx>
          <c:spPr>
            <a:solidFill>
              <a:schemeClr val="accent2">
                <a:alpha val="75000"/>
              </a:schemeClr>
            </a:solidFill>
            <a:ln w="25400">
              <a:noFill/>
            </a:ln>
            <a:effectLst/>
          </c:spPr>
          <c:invertIfNegative val="0"/>
          <c:xVal>
            <c:numRef>
              <c:f>'2017'!$F$54:$F$81</c:f>
              <c:numCache>
                <c:formatCode>_-* #,##0\ _€_-;\-* #,##0\ _€_-;_-* "-"??\ _€_-;_-@_-</c:formatCode>
                <c:ptCount val="28"/>
                <c:pt idx="0">
                  <c:v>#N/A</c:v>
                </c:pt>
                <c:pt idx="1">
                  <c:v>#N/A</c:v>
                </c:pt>
                <c:pt idx="2">
                  <c:v>#N/A</c:v>
                </c:pt>
                <c:pt idx="3">
                  <c:v>6.1159425832391694</c:v>
                </c:pt>
                <c:pt idx="4">
                  <c:v>15.520248058647244</c:v>
                </c:pt>
                <c:pt idx="5">
                  <c:v>#N/A</c:v>
                </c:pt>
                <c:pt idx="6">
                  <c:v>19.701961957142014</c:v>
                </c:pt>
                <c:pt idx="7">
                  <c:v>#N/A</c:v>
                </c:pt>
                <c:pt idx="8">
                  <c:v>#N/A</c:v>
                </c:pt>
                <c:pt idx="9">
                  <c:v>#N/A</c:v>
                </c:pt>
                <c:pt idx="10">
                  <c:v>17.105234554982047</c:v>
                </c:pt>
                <c:pt idx="11">
                  <c:v>#N/A</c:v>
                </c:pt>
                <c:pt idx="12">
                  <c:v>#N/A</c:v>
                </c:pt>
                <c:pt idx="13">
                  <c:v>#N/A</c:v>
                </c:pt>
                <c:pt idx="14">
                  <c:v>16.657941269696089</c:v>
                </c:pt>
                <c:pt idx="15">
                  <c:v>#N/A</c:v>
                </c:pt>
                <c:pt idx="16">
                  <c:v>#N/A</c:v>
                </c:pt>
                <c:pt idx="17">
                  <c:v>#N/A</c:v>
                </c:pt>
                <c:pt idx="18">
                  <c:v>#N/A</c:v>
                </c:pt>
                <c:pt idx="19">
                  <c:v>33.255886415582985</c:v>
                </c:pt>
                <c:pt idx="20">
                  <c:v>19.107130195731543</c:v>
                </c:pt>
                <c:pt idx="21">
                  <c:v>#N/A</c:v>
                </c:pt>
                <c:pt idx="22">
                  <c:v>11.716006689751827</c:v>
                </c:pt>
                <c:pt idx="23">
                  <c:v>20.438923192292268</c:v>
                </c:pt>
                <c:pt idx="24">
                  <c:v>15.30221522529555</c:v>
                </c:pt>
                <c:pt idx="25">
                  <c:v>21.793297070741037</c:v>
                </c:pt>
                <c:pt idx="26">
                  <c:v>10.736211489351104</c:v>
                </c:pt>
                <c:pt idx="27">
                  <c:v>2.5676550188913847</c:v>
                </c:pt>
              </c:numCache>
            </c:numRef>
          </c:xVal>
          <c:yVal>
            <c:numRef>
              <c:f>'2017'!$E$54:$E$81</c:f>
              <c:numCache>
                <c:formatCode>_-* #,##0.000_-;\-* #,##0.000_-;_-* "-"??_-;_-@_-</c:formatCode>
                <c:ptCount val="28"/>
                <c:pt idx="0">
                  <c:v>0.4210504582633085</c:v>
                </c:pt>
                <c:pt idx="1">
                  <c:v>0.3764596187521268</c:v>
                </c:pt>
                <c:pt idx="2">
                  <c:v>0.48170657585513355</c:v>
                </c:pt>
                <c:pt idx="3">
                  <c:v>0.37329214815646</c:v>
                </c:pt>
                <c:pt idx="4">
                  <c:v>0.44208882613117256</c:v>
                </c:pt>
                <c:pt idx="5">
                  <c:v>0.46594025546777978</c:v>
                </c:pt>
                <c:pt idx="6">
                  <c:v>0.51032264973483155</c:v>
                </c:pt>
                <c:pt idx="7">
                  <c:v>0.5184278317048262</c:v>
                </c:pt>
                <c:pt idx="8">
                  <c:v>0.40068392486660193</c:v>
                </c:pt>
                <c:pt idx="9">
                  <c:v>0.43464223084336556</c:v>
                </c:pt>
                <c:pt idx="10">
                  <c:v>0.50128120182648539</c:v>
                </c:pt>
                <c:pt idx="11">
                  <c:v>0.52945523242473047</c:v>
                </c:pt>
                <c:pt idx="12">
                  <c:v>0.45960670326669528</c:v>
                </c:pt>
                <c:pt idx="13">
                  <c:v>0.4292255713513865</c:v>
                </c:pt>
                <c:pt idx="14">
                  <c:v>0.4664931795341995</c:v>
                </c:pt>
                <c:pt idx="15">
                  <c:v>0.52240022848925216</c:v>
                </c:pt>
                <c:pt idx="16">
                  <c:v>0.42554743936850348</c:v>
                </c:pt>
                <c:pt idx="17">
                  <c:v>0.49332725285373002</c:v>
                </c:pt>
                <c:pt idx="18">
                  <c:v>0.46346627503831844</c:v>
                </c:pt>
                <c:pt idx="19">
                  <c:v>0.55336731779231674</c:v>
                </c:pt>
                <c:pt idx="20">
                  <c:v>0.51492121799593038</c:v>
                </c:pt>
                <c:pt idx="21">
                  <c:v>0.53899406225302759</c:v>
                </c:pt>
                <c:pt idx="22">
                  <c:v>0.50959967818299268</c:v>
                </c:pt>
                <c:pt idx="23">
                  <c:v>0.57390574315382092</c:v>
                </c:pt>
                <c:pt idx="24">
                  <c:v>0.65099760305873267</c:v>
                </c:pt>
                <c:pt idx="25">
                  <c:v>0.54411775772572768</c:v>
                </c:pt>
                <c:pt idx="26">
                  <c:v>0.43120328216956155</c:v>
                </c:pt>
                <c:pt idx="27">
                  <c:v>0.41406317474187437</c:v>
                </c:pt>
              </c:numCache>
            </c:numRef>
          </c:yVal>
          <c:bubbleSize>
            <c:numRef>
              <c:f>'2017'!$C$54:$C$81</c:f>
              <c:numCache>
                <c:formatCode>_-* #,##0_-;\-* #,##0_-;_-* "-"??_-;_-@_-</c:formatCode>
                <c:ptCount val="28"/>
                <c:pt idx="0">
                  <c:v>10827.019</c:v>
                </c:pt>
                <c:pt idx="1">
                  <c:v>4596.0230000000001</c:v>
                </c:pt>
                <c:pt idx="2">
                  <c:v>17670.196</c:v>
                </c:pt>
                <c:pt idx="3">
                  <c:v>21602.382000000001</c:v>
                </c:pt>
                <c:pt idx="4">
                  <c:v>28649.018</c:v>
                </c:pt>
                <c:pt idx="5">
                  <c:v>4702.2259999999997</c:v>
                </c:pt>
                <c:pt idx="6">
                  <c:v>7698.4740000000002</c:v>
                </c:pt>
                <c:pt idx="7">
                  <c:v>25570.511999999999</c:v>
                </c:pt>
                <c:pt idx="8">
                  <c:v>15016.753000000001</c:v>
                </c:pt>
                <c:pt idx="9">
                  <c:v>7488.4229999999998</c:v>
                </c:pt>
                <c:pt idx="10">
                  <c:v>10982.366</c:v>
                </c:pt>
                <c:pt idx="11">
                  <c:v>11980.960999999999</c:v>
                </c:pt>
                <c:pt idx="12">
                  <c:v>1828.145</c:v>
                </c:pt>
                <c:pt idx="13">
                  <c:v>19193.234</c:v>
                </c:pt>
                <c:pt idx="14">
                  <c:v>106399.924</c:v>
                </c:pt>
                <c:pt idx="15">
                  <c:v>41166.588000000003</c:v>
                </c:pt>
                <c:pt idx="16">
                  <c:v>18512.43</c:v>
                </c:pt>
                <c:pt idx="17">
                  <c:v>36296.112999999998</c:v>
                </c:pt>
                <c:pt idx="18">
                  <c:v>12067.519</c:v>
                </c:pt>
                <c:pt idx="19">
                  <c:v>14236.594999999999</c:v>
                </c:pt>
                <c:pt idx="20">
                  <c:v>11175.198</c:v>
                </c:pt>
                <c:pt idx="21">
                  <c:v>813.89200000000005</c:v>
                </c:pt>
                <c:pt idx="22">
                  <c:v>15419.355</c:v>
                </c:pt>
                <c:pt idx="23">
                  <c:v>27632.681</c:v>
                </c:pt>
                <c:pt idx="24">
                  <c:v>8880.268</c:v>
                </c:pt>
                <c:pt idx="25">
                  <c:v>17095.678</c:v>
                </c:pt>
                <c:pt idx="26">
                  <c:v>3412.893</c:v>
                </c:pt>
                <c:pt idx="27">
                  <c:v>10910.763000000001</c:v>
                </c:pt>
              </c:numCache>
            </c:numRef>
          </c:bubbleSize>
          <c:bubble3D val="0"/>
          <c:extLst>
            <c:ext xmlns:c16="http://schemas.microsoft.com/office/drawing/2014/chart" uri="{C3380CC4-5D6E-409C-BE32-E72D297353CC}">
              <c16:uniqueId val="{00000003-3ADD-4F4F-9503-BD3998AD7662}"/>
            </c:ext>
          </c:extLst>
        </c:ser>
        <c:ser>
          <c:idx val="4"/>
          <c:order val="4"/>
          <c:tx>
            <c:v>Trendline</c:v>
          </c:tx>
          <c:spPr>
            <a:noFill/>
            <a:ln w="25400">
              <a:noFill/>
            </a:ln>
            <a:effectLst/>
          </c:spPr>
          <c:invertIfNegative val="0"/>
          <c:dLbls>
            <c:dLbl>
              <c:idx val="100"/>
              <c:layout>
                <c:manualLayout>
                  <c:x val="-5.3586467743196768E-3"/>
                  <c:y val="0.13087184348964109"/>
                </c:manualLayout>
              </c:layout>
              <c:tx>
                <c:rich>
                  <a:bodyPr/>
                  <a:lstStyle/>
                  <a:p>
                    <a:r>
                      <a:rPr lang="en-US"/>
                      <a:t>India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ADD-4F4F-9503-BD3998AD7662}"/>
                </c:ext>
              </c:extLst>
            </c:dLbl>
            <c:dLbl>
              <c:idx val="141"/>
              <c:layout>
                <c:manualLayout>
                  <c:x val="-1.4289724731519172E-2"/>
                  <c:y val="9.4518553631407404E-2"/>
                </c:manualLayout>
              </c:layout>
              <c:tx>
                <c:rich>
                  <a:bodyPr/>
                  <a:lstStyle/>
                  <a:p>
                    <a:r>
                      <a:rPr lang="en-US"/>
                      <a:t>China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ADD-4F4F-9503-BD3998AD766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HelveticaNeue" panose="000004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3175" cap="flat" cmpd="sng" algn="ctr">
                      <a:solidFill>
                        <a:srgbClr val="000000"/>
                      </a:solidFill>
                      <a:round/>
                    </a:ln>
                    <a:effectLst/>
                  </c:spPr>
                </c15:leaderLines>
              </c:ext>
            </c:extLst>
          </c:dLbls>
          <c:trendline>
            <c:spPr>
              <a:ln w="9525" cap="rnd">
                <a:solidFill>
                  <a:srgbClr val="000000"/>
                </a:solidFill>
                <a:prstDash val="dash"/>
              </a:ln>
              <a:effectLst/>
            </c:spPr>
            <c:trendlineType val="log"/>
            <c:dispRSqr val="0"/>
            <c:dispEq val="0"/>
          </c:trendline>
          <c:xVal>
            <c:numRef>
              <c:f>'2017'!$F$2:$F$190</c:f>
              <c:numCache>
                <c:formatCode>_-* #,##0\ _€_-;\-* #,##0\ _€_-;_-* "-"??\ _€_-;_-@_-</c:formatCode>
                <c:ptCount val="189"/>
                <c:pt idx="0">
                  <c:v>#N/A</c:v>
                </c:pt>
                <c:pt idx="1">
                  <c:v>#N/A</c:v>
                </c:pt>
                <c:pt idx="2">
                  <c:v>#N/A</c:v>
                </c:pt>
                <c:pt idx="3">
                  <c:v>62.400243778999467</c:v>
                </c:pt>
                <c:pt idx="4">
                  <c:v>86.919638785908248</c:v>
                </c:pt>
                <c:pt idx="5">
                  <c:v>81.344321704172671</c:v>
                </c:pt>
                <c:pt idx="6">
                  <c:v>#N/A</c:v>
                </c:pt>
                <c:pt idx="7">
                  <c:v>87.579292883179434</c:v>
                </c:pt>
                <c:pt idx="8">
                  <c:v>506.12185792861004</c:v>
                </c:pt>
                <c:pt idx="9">
                  <c:v>237.24142845444564</c:v>
                </c:pt>
                <c:pt idx="10">
                  <c:v>114.69425228694774</c:v>
                </c:pt>
                <c:pt idx="11">
                  <c:v>94.436415188562705</c:v>
                </c:pt>
                <c:pt idx="12">
                  <c:v>47.272528217154616</c:v>
                </c:pt>
                <c:pt idx="13">
                  <c:v>114.57849093151775</c:v>
                </c:pt>
                <c:pt idx="14">
                  <c:v>92.246994876743813</c:v>
                </c:pt>
                <c:pt idx="15">
                  <c:v>92.677755322962994</c:v>
                </c:pt>
                <c:pt idx="16">
                  <c:v>111.04000116304577</c:v>
                </c:pt>
                <c:pt idx="17">
                  <c:v>181.13416022934203</c:v>
                </c:pt>
                <c:pt idx="18">
                  <c:v>139.29815629711831</c:v>
                </c:pt>
                <c:pt idx="19">
                  <c:v>78.734258015153841</c:v>
                </c:pt>
                <c:pt idx="20">
                  <c:v>65.022987289830454</c:v>
                </c:pt>
                <c:pt idx="21">
                  <c:v>116.94929695521985</c:v>
                </c:pt>
                <c:pt idx="22">
                  <c:v>184.37083248400026</c:v>
                </c:pt>
                <c:pt idx="23">
                  <c:v>113.12452584104648</c:v>
                </c:pt>
                <c:pt idx="24">
                  <c:v>105.90535785431021</c:v>
                </c:pt>
                <c:pt idx="25">
                  <c:v>141.89337753218507</c:v>
                </c:pt>
                <c:pt idx="26">
                  <c:v>393.12152382867134</c:v>
                </c:pt>
                <c:pt idx="27">
                  <c:v>110.37861544168344</c:v>
                </c:pt>
                <c:pt idx="28">
                  <c:v>159.57101420340035</c:v>
                </c:pt>
                <c:pt idx="29">
                  <c:v>252.84257088305586</c:v>
                </c:pt>
                <c:pt idx="30">
                  <c:v>216.38080499095167</c:v>
                </c:pt>
                <c:pt idx="31">
                  <c:v>267.34057137972889</c:v>
                </c:pt>
                <c:pt idx="32">
                  <c:v>329.54215841341835</c:v>
                </c:pt>
                <c:pt idx="33">
                  <c:v>202.60826625802815</c:v>
                </c:pt>
                <c:pt idx="34">
                  <c:v>207.89847064706768</c:v>
                </c:pt>
                <c:pt idx="35">
                  <c:v>158.98832725363508</c:v>
                </c:pt>
                <c:pt idx="36">
                  <c:v>157.68160040142368</c:v>
                </c:pt>
                <c:pt idx="37">
                  <c:v>685.1335183341605</c:v>
                </c:pt>
                <c:pt idx="38">
                  <c:v>182.55478301498144</c:v>
                </c:pt>
                <c:pt idx="39">
                  <c:v>124.24143187297769</c:v>
                </c:pt>
                <c:pt idx="40">
                  <c:v>351.30213732608541</c:v>
                </c:pt>
                <c:pt idx="41">
                  <c:v>277.62763678409476</c:v>
                </c:pt>
                <c:pt idx="42">
                  <c:v>120.15861128393516</c:v>
                </c:pt>
                <c:pt idx="43">
                  <c:v>237.08005631293432</c:v>
                </c:pt>
                <c:pt idx="44">
                  <c:v>298.59052712623713</c:v>
                </c:pt>
                <c:pt idx="45">
                  <c:v>117.26159198178709</c:v>
                </c:pt>
                <c:pt idx="46">
                  <c:v>267.07113759173916</c:v>
                </c:pt>
                <c:pt idx="47">
                  <c:v>268.91301221600878</c:v>
                </c:pt>
                <c:pt idx="48">
                  <c:v>663.16763500268451</c:v>
                </c:pt>
                <c:pt idx="49">
                  <c:v>#N/A</c:v>
                </c:pt>
                <c:pt idx="50">
                  <c:v>#N/A</c:v>
                </c:pt>
                <c:pt idx="51">
                  <c:v>356.2403388675699</c:v>
                </c:pt>
                <c:pt idx="52">
                  <c:v>#N/A</c:v>
                </c:pt>
                <c:pt idx="53">
                  <c:v>#N/A</c:v>
                </c:pt>
                <c:pt idx="54">
                  <c:v>#N/A</c:v>
                </c:pt>
                <c:pt idx="55">
                  <c:v>6.1159425832391694</c:v>
                </c:pt>
                <c:pt idx="56">
                  <c:v>15.520248058647244</c:v>
                </c:pt>
                <c:pt idx="57">
                  <c:v>#N/A</c:v>
                </c:pt>
                <c:pt idx="58">
                  <c:v>19.701961957142014</c:v>
                </c:pt>
                <c:pt idx="59">
                  <c:v>#N/A</c:v>
                </c:pt>
                <c:pt idx="60">
                  <c:v>#N/A</c:v>
                </c:pt>
                <c:pt idx="61">
                  <c:v>#N/A</c:v>
                </c:pt>
                <c:pt idx="62">
                  <c:v>17.105234554982047</c:v>
                </c:pt>
                <c:pt idx="63">
                  <c:v>#N/A</c:v>
                </c:pt>
                <c:pt idx="64">
                  <c:v>#N/A</c:v>
                </c:pt>
                <c:pt idx="65">
                  <c:v>#N/A</c:v>
                </c:pt>
                <c:pt idx="66">
                  <c:v>16.657941269696089</c:v>
                </c:pt>
                <c:pt idx="67">
                  <c:v>#N/A</c:v>
                </c:pt>
                <c:pt idx="68">
                  <c:v>#N/A</c:v>
                </c:pt>
                <c:pt idx="69">
                  <c:v>#N/A</c:v>
                </c:pt>
                <c:pt idx="70">
                  <c:v>#N/A</c:v>
                </c:pt>
                <c:pt idx="71">
                  <c:v>33.255886415582985</c:v>
                </c:pt>
                <c:pt idx="72">
                  <c:v>19.107130195731543</c:v>
                </c:pt>
                <c:pt idx="73">
                  <c:v>#N/A</c:v>
                </c:pt>
                <c:pt idx="74">
                  <c:v>11.716006689751827</c:v>
                </c:pt>
                <c:pt idx="75">
                  <c:v>20.438923192292268</c:v>
                </c:pt>
                <c:pt idx="76">
                  <c:v>15.30221522529555</c:v>
                </c:pt>
                <c:pt idx="77">
                  <c:v>21.793297070741037</c:v>
                </c:pt>
                <c:pt idx="78">
                  <c:v>10.736211489351104</c:v>
                </c:pt>
                <c:pt idx="79">
                  <c:v>2.5676550188913847</c:v>
                </c:pt>
                <c:pt idx="80">
                  <c:v>#N/A</c:v>
                </c:pt>
                <c:pt idx="81">
                  <c:v>#N/A</c:v>
                </c:pt>
                <c:pt idx="82">
                  <c:v>#N/A</c:v>
                </c:pt>
                <c:pt idx="83">
                  <c:v>29.943054964463681</c:v>
                </c:pt>
                <c:pt idx="84">
                  <c:v>15.800208634362042</c:v>
                </c:pt>
                <c:pt idx="85">
                  <c:v>21.155900716677515</c:v>
                </c:pt>
                <c:pt idx="86">
                  <c:v>22.548512741934612</c:v>
                </c:pt>
                <c:pt idx="87">
                  <c:v>19.222799285574474</c:v>
                </c:pt>
                <c:pt idx="88">
                  <c:v>#N/A</c:v>
                </c:pt>
                <c:pt idx="89">
                  <c:v>#N/A</c:v>
                </c:pt>
                <c:pt idx="90">
                  <c:v>10.62678738026969</c:v>
                </c:pt>
                <c:pt idx="91">
                  <c:v>#N/A</c:v>
                </c:pt>
                <c:pt idx="92">
                  <c:v>17.903556533389416</c:v>
                </c:pt>
                <c:pt idx="93">
                  <c:v>21.040121314012712</c:v>
                </c:pt>
                <c:pt idx="94">
                  <c:v>13.291237288630144</c:v>
                </c:pt>
                <c:pt idx="95">
                  <c:v>#N/A</c:v>
                </c:pt>
                <c:pt idx="96">
                  <c:v>34.474587658339097</c:v>
                </c:pt>
                <c:pt idx="97">
                  <c:v>#N/A</c:v>
                </c:pt>
                <c:pt idx="98">
                  <c:v>26.753734089948047</c:v>
                </c:pt>
                <c:pt idx="99">
                  <c:v>25.97886022239916</c:v>
                </c:pt>
                <c:pt idx="100">
                  <c:v>27.588713420659346</c:v>
                </c:pt>
                <c:pt idx="101">
                  <c:v>#N/A</c:v>
                </c:pt>
                <c:pt idx="102">
                  <c:v>44.323918780206576</c:v>
                </c:pt>
                <c:pt idx="103">
                  <c:v>20.614462896995949</c:v>
                </c:pt>
                <c:pt idx="104">
                  <c:v>24.144373271194468</c:v>
                </c:pt>
                <c:pt idx="105">
                  <c:v>27.01436842036804</c:v>
                </c:pt>
                <c:pt idx="106">
                  <c:v>23.143666510915754</c:v>
                </c:pt>
                <c:pt idx="107">
                  <c:v>68.937498086063201</c:v>
                </c:pt>
                <c:pt idx="108">
                  <c:v>#N/A</c:v>
                </c:pt>
                <c:pt idx="109">
                  <c:v>41.42758804142921</c:v>
                </c:pt>
                <c:pt idx="110">
                  <c:v>38.618862924680059</c:v>
                </c:pt>
                <c:pt idx="111">
                  <c:v>84.210110884170206</c:v>
                </c:pt>
                <c:pt idx="112">
                  <c:v>23.831731603762172</c:v>
                </c:pt>
                <c:pt idx="113">
                  <c:v>50.225566865010521</c:v>
                </c:pt>
                <c:pt idx="114">
                  <c:v>#N/A</c:v>
                </c:pt>
                <c:pt idx="115">
                  <c:v>#N/A</c:v>
                </c:pt>
                <c:pt idx="116">
                  <c:v>#N/A</c:v>
                </c:pt>
                <c:pt idx="117">
                  <c:v>#N/A</c:v>
                </c:pt>
                <c:pt idx="118">
                  <c:v>#N/A</c:v>
                </c:pt>
                <c:pt idx="119">
                  <c:v>33.931665195236569</c:v>
                </c:pt>
                <c:pt idx="120">
                  <c:v>#N/A</c:v>
                </c:pt>
                <c:pt idx="121">
                  <c:v>38.93915170648544</c:v>
                </c:pt>
                <c:pt idx="122">
                  <c:v>39.664347642504403</c:v>
                </c:pt>
                <c:pt idx="123">
                  <c:v>35.224476974747994</c:v>
                </c:pt>
                <c:pt idx="124">
                  <c:v>68.565694130945857</c:v>
                </c:pt>
                <c:pt idx="125">
                  <c:v>#N/A</c:v>
                </c:pt>
                <c:pt idx="126">
                  <c:v>36.187012022053473</c:v>
                </c:pt>
                <c:pt idx="127">
                  <c:v>56.173077562672198</c:v>
                </c:pt>
                <c:pt idx="128">
                  <c:v>32.747813078855586</c:v>
                </c:pt>
                <c:pt idx="129">
                  <c:v>43.028216428348799</c:v>
                </c:pt>
                <c:pt idx="130">
                  <c:v>97.096137995721151</c:v>
                </c:pt>
                <c:pt idx="131">
                  <c:v>45.334571289078923</c:v>
                </c:pt>
                <c:pt idx="132">
                  <c:v>#N/A</c:v>
                </c:pt>
                <c:pt idx="133">
                  <c:v>34.178376650383569</c:v>
                </c:pt>
                <c:pt idx="134">
                  <c:v>60.980941647616383</c:v>
                </c:pt>
                <c:pt idx="135">
                  <c:v>200.73736367045223</c:v>
                </c:pt>
                <c:pt idx="136">
                  <c:v>84.932842950099371</c:v>
                </c:pt>
                <c:pt idx="137">
                  <c:v>84.438673427208201</c:v>
                </c:pt>
                <c:pt idx="138">
                  <c:v>32.840826382361932</c:v>
                </c:pt>
                <c:pt idx="139">
                  <c:v>101.78881163033584</c:v>
                </c:pt>
                <c:pt idx="140">
                  <c:v>58.479711343949127</c:v>
                </c:pt>
                <c:pt idx="141">
                  <c:v>90.276241135169599</c:v>
                </c:pt>
                <c:pt idx="142">
                  <c:v>25.911215076203696</c:v>
                </c:pt>
                <c:pt idx="143">
                  <c:v>#N/A</c:v>
                </c:pt>
                <c:pt idx="144">
                  <c:v>#N/A</c:v>
                </c:pt>
                <c:pt idx="145">
                  <c:v>74.028398034481413</c:v>
                </c:pt>
                <c:pt idx="146">
                  <c:v>34.669980647752155</c:v>
                </c:pt>
                <c:pt idx="147">
                  <c:v>55.481652602386433</c:v>
                </c:pt>
                <c:pt idx="148">
                  <c:v>52.775198332195863</c:v>
                </c:pt>
                <c:pt idx="149">
                  <c:v>#N/A</c:v>
                </c:pt>
                <c:pt idx="150">
                  <c:v>#N/A</c:v>
                </c:pt>
                <c:pt idx="151">
                  <c:v>83.587142505611297</c:v>
                </c:pt>
                <c:pt idx="152">
                  <c:v>113.05370044283731</c:v>
                </c:pt>
                <c:pt idx="153">
                  <c:v>42.443248422749505</c:v>
                </c:pt>
                <c:pt idx="154">
                  <c:v>60.443017057715331</c:v>
                </c:pt>
                <c:pt idx="155">
                  <c:v>67.929141369700943</c:v>
                </c:pt>
                <c:pt idx="156">
                  <c:v>110.52061785527334</c:v>
                </c:pt>
                <c:pt idx="157">
                  <c:v>196.8450074104928</c:v>
                </c:pt>
                <c:pt idx="158">
                  <c:v>46.95949502993885</c:v>
                </c:pt>
                <c:pt idx="159">
                  <c:v>210.67786177130358</c:v>
                </c:pt>
                <c:pt idx="160">
                  <c:v>114.14701561184185</c:v>
                </c:pt>
                <c:pt idx="161">
                  <c:v>71.017234191372836</c:v>
                </c:pt>
                <c:pt idx="162">
                  <c:v>75.78337139940696</c:v>
                </c:pt>
                <c:pt idx="163">
                  <c:v>39.334313839727784</c:v>
                </c:pt>
                <c:pt idx="164">
                  <c:v>#N/A</c:v>
                </c:pt>
                <c:pt idx="165">
                  <c:v>40.278776984956451</c:v>
                </c:pt>
                <c:pt idx="166">
                  <c:v>25.086279535642198</c:v>
                </c:pt>
                <c:pt idx="167">
                  <c:v>80.33243995636029</c:v>
                </c:pt>
                <c:pt idx="168">
                  <c:v>#N/A</c:v>
                </c:pt>
                <c:pt idx="169">
                  <c:v>#N/A</c:v>
                </c:pt>
                <c:pt idx="170">
                  <c:v>#N/A</c:v>
                </c:pt>
                <c:pt idx="171">
                  <c:v>#N/A</c:v>
                </c:pt>
                <c:pt idx="172">
                  <c:v>#N/A</c:v>
                </c:pt>
                <c:pt idx="173">
                  <c:v>#N/A</c:v>
                </c:pt>
                <c:pt idx="174">
                  <c:v>#N/A</c:v>
                </c:pt>
                <c:pt idx="175">
                  <c:v>#N/A</c:v>
                </c:pt>
                <c:pt idx="176">
                  <c:v>#N/A</c:v>
                </c:pt>
                <c:pt idx="177">
                  <c:v>#N/A</c:v>
                </c:pt>
                <c:pt idx="178">
                  <c:v>34.608589307700854</c:v>
                </c:pt>
                <c:pt idx="179">
                  <c:v>#N/A</c:v>
                </c:pt>
                <c:pt idx="180">
                  <c:v>26.012979935484839</c:v>
                </c:pt>
                <c:pt idx="181">
                  <c:v>#N/A</c:v>
                </c:pt>
                <c:pt idx="182">
                  <c:v>#N/A</c:v>
                </c:pt>
                <c:pt idx="183">
                  <c:v>#N/A</c:v>
                </c:pt>
                <c:pt idx="184">
                  <c:v>#N/A</c:v>
                </c:pt>
                <c:pt idx="185">
                  <c:v>#N/A</c:v>
                </c:pt>
                <c:pt idx="186">
                  <c:v>#N/A</c:v>
                </c:pt>
                <c:pt idx="187">
                  <c:v>4.8999882038794258</c:v>
                </c:pt>
                <c:pt idx="188">
                  <c:v>#N/A</c:v>
                </c:pt>
              </c:numCache>
            </c:numRef>
          </c:xVal>
          <c:yVal>
            <c:numRef>
              <c:f>'2017'!$E$2:$E$190</c:f>
              <c:numCache>
                <c:formatCode>_-* #,##0.000_-;\-* #,##0.000_-;_-* "-"??_-;_-@_-</c:formatCode>
                <c:ptCount val="189"/>
                <c:pt idx="0">
                  <c:v>0.8132544788831314</c:v>
                </c:pt>
                <c:pt idx="1">
                  <c:v>0.81111332060871677</c:v>
                </c:pt>
                <c:pt idx="2">
                  <c:v>0.77367954974601383</c:v>
                </c:pt>
                <c:pt idx="3">
                  <c:v>0.80702969762746568</c:v>
                </c:pt>
                <c:pt idx="4">
                  <c:v>0.84497527426677033</c:v>
                </c:pt>
                <c:pt idx="5">
                  <c:v>0.83188620569522453</c:v>
                </c:pt>
                <c:pt idx="6">
                  <c:v>0.799845912865357</c:v>
                </c:pt>
                <c:pt idx="7">
                  <c:v>0.83518459212760343</c:v>
                </c:pt>
                <c:pt idx="8">
                  <c:v>0.79882809914158814</c:v>
                </c:pt>
                <c:pt idx="9">
                  <c:v>0.83305823467854845</c:v>
                </c:pt>
                <c:pt idx="10">
                  <c:v>0.8410835447961299</c:v>
                </c:pt>
                <c:pt idx="11">
                  <c:v>0.84899296976361349</c:v>
                </c:pt>
                <c:pt idx="12">
                  <c:v>0.79328032310514895</c:v>
                </c:pt>
                <c:pt idx="13">
                  <c:v>0.86796361840910785</c:v>
                </c:pt>
                <c:pt idx="14">
                  <c:v>0.8705932478939955</c:v>
                </c:pt>
                <c:pt idx="15">
                  <c:v>0.84831848080439454</c:v>
                </c:pt>
                <c:pt idx="16">
                  <c:v>0.86565589177480196</c:v>
                </c:pt>
                <c:pt idx="17">
                  <c:v>0.87864727739900983</c:v>
                </c:pt>
                <c:pt idx="18">
                  <c:v>0.89856986101336134</c:v>
                </c:pt>
                <c:pt idx="19">
                  <c:v>0.87085466609582163</c:v>
                </c:pt>
                <c:pt idx="20">
                  <c:v>0.88255745843469946</c:v>
                </c:pt>
                <c:pt idx="21">
                  <c:v>0.9042501676526441</c:v>
                </c:pt>
                <c:pt idx="22">
                  <c:v>0.91951959900799485</c:v>
                </c:pt>
                <c:pt idx="23">
                  <c:v>0.89093912849170676</c:v>
                </c:pt>
                <c:pt idx="24">
                  <c:v>0.88101102614365601</c:v>
                </c:pt>
                <c:pt idx="25">
                  <c:v>0.91267698921397145</c:v>
                </c:pt>
                <c:pt idx="26">
                  <c:v>0.83853988202415919</c:v>
                </c:pt>
                <c:pt idx="27">
                  <c:v>0.91893943698762748</c:v>
                </c:pt>
                <c:pt idx="28">
                  <c:v>0.8898306475960841</c:v>
                </c:pt>
                <c:pt idx="29">
                  <c:v>0.92353099342041201</c:v>
                </c:pt>
                <c:pt idx="30">
                  <c:v>0.9371931763557273</c:v>
                </c:pt>
                <c:pt idx="31">
                  <c:v>0.85634836083737387</c:v>
                </c:pt>
                <c:pt idx="32">
                  <c:v>0.92146994369467172</c:v>
                </c:pt>
                <c:pt idx="33">
                  <c:v>0.91742605870798555</c:v>
                </c:pt>
                <c:pt idx="34">
                  <c:v>0.93534861767024913</c:v>
                </c:pt>
                <c:pt idx="35">
                  <c:v>0.91241417183956641</c:v>
                </c:pt>
                <c:pt idx="36">
                  <c:v>0.9375095851052847</c:v>
                </c:pt>
                <c:pt idx="37">
                  <c:v>0.93505505591219373</c:v>
                </c:pt>
                <c:pt idx="38">
                  <c:v>0.93176748418359423</c:v>
                </c:pt>
                <c:pt idx="39">
                  <c:v>0.9289076017975384</c:v>
                </c:pt>
                <c:pt idx="40">
                  <c:v>0.80938574478076097</c:v>
                </c:pt>
                <c:pt idx="41">
                  <c:v>0.91929106748905776</c:v>
                </c:pt>
                <c:pt idx="42">
                  <c:v>0.93867636925873366</c:v>
                </c:pt>
                <c:pt idx="43">
                  <c:v>0.95266915000035768</c:v>
                </c:pt>
                <c:pt idx="44">
                  <c:v>0.8644392854649493</c:v>
                </c:pt>
                <c:pt idx="45">
                  <c:v>0.94340050600610414</c:v>
                </c:pt>
                <c:pt idx="46">
                  <c:v>0.90768627224913334</c:v>
                </c:pt>
                <c:pt idx="47">
                  <c:v>0.93393917879901045</c:v>
                </c:pt>
                <c:pt idx="48">
                  <c:v>0.84788041697261796</c:v>
                </c:pt>
                <c:pt idx="49">
                  <c:v>0.91608284190562972</c:v>
                </c:pt>
                <c:pt idx="50">
                  <c:v>0.85231668395955884</c:v>
                </c:pt>
                <c:pt idx="51">
                  <c:v>0.84336016601246921</c:v>
                </c:pt>
                <c:pt idx="52">
                  <c:v>0.4210504582633085</c:v>
                </c:pt>
                <c:pt idx="53">
                  <c:v>0.3764596187521268</c:v>
                </c:pt>
                <c:pt idx="54">
                  <c:v>0.48170657585513355</c:v>
                </c:pt>
                <c:pt idx="55">
                  <c:v>0.37329214815646</c:v>
                </c:pt>
                <c:pt idx="56">
                  <c:v>0.44208882613117256</c:v>
                </c:pt>
                <c:pt idx="57">
                  <c:v>0.46594025546777978</c:v>
                </c:pt>
                <c:pt idx="58">
                  <c:v>0.51032264973483155</c:v>
                </c:pt>
                <c:pt idx="59">
                  <c:v>0.5184278317048262</c:v>
                </c:pt>
                <c:pt idx="60">
                  <c:v>0.40068392486660193</c:v>
                </c:pt>
                <c:pt idx="61">
                  <c:v>0.43464223084336556</c:v>
                </c:pt>
                <c:pt idx="62">
                  <c:v>0.50128120182648539</c:v>
                </c:pt>
                <c:pt idx="63">
                  <c:v>0.52945523242473047</c:v>
                </c:pt>
                <c:pt idx="64">
                  <c:v>0.45960670326669528</c:v>
                </c:pt>
                <c:pt idx="65">
                  <c:v>0.4292255713513865</c:v>
                </c:pt>
                <c:pt idx="66">
                  <c:v>0.4664931795341995</c:v>
                </c:pt>
                <c:pt idx="67">
                  <c:v>0.52240022848925216</c:v>
                </c:pt>
                <c:pt idx="68">
                  <c:v>0.42554743936850348</c:v>
                </c:pt>
                <c:pt idx="69">
                  <c:v>0.49332725285373002</c:v>
                </c:pt>
                <c:pt idx="70">
                  <c:v>0.46346627503831844</c:v>
                </c:pt>
                <c:pt idx="71">
                  <c:v>0.55336731779231674</c:v>
                </c:pt>
                <c:pt idx="72">
                  <c:v>0.51492121799593038</c:v>
                </c:pt>
                <c:pt idx="73">
                  <c:v>0.53899406225302759</c:v>
                </c:pt>
                <c:pt idx="74">
                  <c:v>0.50959967818299268</c:v>
                </c:pt>
                <c:pt idx="75">
                  <c:v>0.57390574315382092</c:v>
                </c:pt>
                <c:pt idx="76">
                  <c:v>0.65099760305873267</c:v>
                </c:pt>
                <c:pt idx="77">
                  <c:v>0.54411775772572768</c:v>
                </c:pt>
                <c:pt idx="78">
                  <c:v>0.43120328216956155</c:v>
                </c:pt>
                <c:pt idx="79">
                  <c:v>0.41406317474187437</c:v>
                </c:pt>
                <c:pt idx="80">
                  <c:v>0.55490267336280519</c:v>
                </c:pt>
                <c:pt idx="81">
                  <c:v>0.59509330561474472</c:v>
                </c:pt>
                <c:pt idx="82">
                  <c:v>0.51380707938832182</c:v>
                </c:pt>
                <c:pt idx="83">
                  <c:v>0.58889271150300093</c:v>
                </c:pt>
                <c:pt idx="84">
                  <c:v>0.56006491243232004</c:v>
                </c:pt>
                <c:pt idx="85">
                  <c:v>0.577610227087059</c:v>
                </c:pt>
                <c:pt idx="86">
                  <c:v>0.57353302555430163</c:v>
                </c:pt>
                <c:pt idx="87">
                  <c:v>0.50734070402803277</c:v>
                </c:pt>
                <c:pt idx="88">
                  <c:v>0.54253562168344283</c:v>
                </c:pt>
                <c:pt idx="89">
                  <c:v>0.62285902350365763</c:v>
                </c:pt>
                <c:pt idx="90">
                  <c:v>0.60887888348950159</c:v>
                </c:pt>
                <c:pt idx="91">
                  <c:v>0.6242132231381764</c:v>
                </c:pt>
                <c:pt idx="92">
                  <c:v>0.57699377729745027</c:v>
                </c:pt>
                <c:pt idx="93">
                  <c:v>0.55832988561593067</c:v>
                </c:pt>
                <c:pt idx="94">
                  <c:v>0.59071205829497331</c:v>
                </c:pt>
                <c:pt idx="95">
                  <c:v>0.5235894621962528</c:v>
                </c:pt>
                <c:pt idx="96">
                  <c:v>0.53317684783856001</c:v>
                </c:pt>
                <c:pt idx="97">
                  <c:v>0.49248105878996057</c:v>
                </c:pt>
                <c:pt idx="98">
                  <c:v>0.62081300576354304</c:v>
                </c:pt>
                <c:pt idx="99">
                  <c:v>0.65294867252789079</c:v>
                </c:pt>
                <c:pt idx="100">
                  <c:v>0.64285085675396525</c:v>
                </c:pt>
                <c:pt idx="101">
                  <c:v>0.64694618945885074</c:v>
                </c:pt>
                <c:pt idx="102">
                  <c:v>0.70717687227884551</c:v>
                </c:pt>
                <c:pt idx="103">
                  <c:v>0.57583703204219494</c:v>
                </c:pt>
                <c:pt idx="104">
                  <c:v>0.67452557527973622</c:v>
                </c:pt>
                <c:pt idx="105">
                  <c:v>0.66467268575480321</c:v>
                </c:pt>
                <c:pt idx="106">
                  <c:v>0.70892206500118937</c:v>
                </c:pt>
                <c:pt idx="107">
                  <c:v>0.72925532047824071</c:v>
                </c:pt>
                <c:pt idx="108">
                  <c:v>0.61523389859779243</c:v>
                </c:pt>
                <c:pt idx="109">
                  <c:v>0.73778830483402047</c:v>
                </c:pt>
                <c:pt idx="110">
                  <c:v>0.70380227836906195</c:v>
                </c:pt>
                <c:pt idx="111">
                  <c:v>0.74683562363392431</c:v>
                </c:pt>
                <c:pt idx="112">
                  <c:v>0.77560625062847277</c:v>
                </c:pt>
                <c:pt idx="113">
                  <c:v>0.78284000612042448</c:v>
                </c:pt>
                <c:pt idx="114">
                  <c:v>0.5116343421298446</c:v>
                </c:pt>
                <c:pt idx="115">
                  <c:v>0.69593115123142957</c:v>
                </c:pt>
                <c:pt idx="116">
                  <c:v>0.70606018301325646</c:v>
                </c:pt>
                <c:pt idx="117">
                  <c:v>0.71719470659966245</c:v>
                </c:pt>
                <c:pt idx="118">
                  <c:v>0.71898503464984365</c:v>
                </c:pt>
                <c:pt idx="119">
                  <c:v>0.64936738637976443</c:v>
                </c:pt>
                <c:pt idx="120">
                  <c:v>0.66843819103311031</c:v>
                </c:pt>
                <c:pt idx="121">
                  <c:v>0.72479849738456004</c:v>
                </c:pt>
                <c:pt idx="122">
                  <c:v>0.72206698456294693</c:v>
                </c:pt>
                <c:pt idx="123">
                  <c:v>0.6431363938959227</c:v>
                </c:pt>
                <c:pt idx="124">
                  <c:v>0.68398737518764297</c:v>
                </c:pt>
                <c:pt idx="125">
                  <c:v>0.72326796784233627</c:v>
                </c:pt>
                <c:pt idx="126">
                  <c:v>0.75737857636843198</c:v>
                </c:pt>
                <c:pt idx="127">
                  <c:v>0.75792268076570246</c:v>
                </c:pt>
                <c:pt idx="128">
                  <c:v>0.7562329283944883</c:v>
                </c:pt>
                <c:pt idx="129">
                  <c:v>0.72245764124689793</c:v>
                </c:pt>
                <c:pt idx="130">
                  <c:v>0.70367069059321674</c:v>
                </c:pt>
                <c:pt idx="131">
                  <c:v>0.75802364685308732</c:v>
                </c:pt>
                <c:pt idx="132">
                  <c:v>0.72088578428932959</c:v>
                </c:pt>
                <c:pt idx="133">
                  <c:v>0.78870856399733791</c:v>
                </c:pt>
                <c:pt idx="134">
                  <c:v>0.75169233154598059</c:v>
                </c:pt>
                <c:pt idx="135">
                  <c:v>0.70753397610883983</c:v>
                </c:pt>
                <c:pt idx="136">
                  <c:v>0.70363796316795002</c:v>
                </c:pt>
                <c:pt idx="137">
                  <c:v>0.76658640100166331</c:v>
                </c:pt>
                <c:pt idx="138">
                  <c:v>0.76034846024631098</c:v>
                </c:pt>
                <c:pt idx="139">
                  <c:v>0.70017773154044072</c:v>
                </c:pt>
                <c:pt idx="140">
                  <c:v>0.7598281269241165</c:v>
                </c:pt>
                <c:pt idx="141">
                  <c:v>0.75296523126202464</c:v>
                </c:pt>
                <c:pt idx="142">
                  <c:v>0.72179251532748767</c:v>
                </c:pt>
                <c:pt idx="143">
                  <c:v>0.75976012937370252</c:v>
                </c:pt>
                <c:pt idx="144">
                  <c:v>0.75772822965852993</c:v>
                </c:pt>
                <c:pt idx="145">
                  <c:v>0.79391870748926308</c:v>
                </c:pt>
                <c:pt idx="146">
                  <c:v>0.74073024019726486</c:v>
                </c:pt>
                <c:pt idx="147">
                  <c:v>0.73215694071737081</c:v>
                </c:pt>
                <c:pt idx="148">
                  <c:v>0.72442451261120122</c:v>
                </c:pt>
                <c:pt idx="149">
                  <c:v>0.71620753970579598</c:v>
                </c:pt>
                <c:pt idx="150">
                  <c:v>0.59009572225136042</c:v>
                </c:pt>
                <c:pt idx="151">
                  <c:v>0.76165449027792076</c:v>
                </c:pt>
                <c:pt idx="152">
                  <c:v>0.81462803305240938</c:v>
                </c:pt>
                <c:pt idx="153">
                  <c:v>0.79210806337548734</c:v>
                </c:pt>
                <c:pt idx="154">
                  <c:v>0.76495754037187169</c:v>
                </c:pt>
                <c:pt idx="155">
                  <c:v>0.81342623261028124</c:v>
                </c:pt>
                <c:pt idx="156">
                  <c:v>0.81308358832608385</c:v>
                </c:pt>
                <c:pt idx="157">
                  <c:v>0.81299251237083203</c:v>
                </c:pt>
                <c:pt idx="158">
                  <c:v>0.79283047956579977</c:v>
                </c:pt>
                <c:pt idx="159">
                  <c:v>0.82160740492056905</c:v>
                </c:pt>
                <c:pt idx="160">
                  <c:v>0.80218164813973103</c:v>
                </c:pt>
                <c:pt idx="161">
                  <c:v>0.81262350272318684</c:v>
                </c:pt>
                <c:pt idx="162">
                  <c:v>0.80479644838105024</c:v>
                </c:pt>
                <c:pt idx="163">
                  <c:v>0.77678083352235761</c:v>
                </c:pt>
                <c:pt idx="164">
                  <c:v>0.60916604508628913</c:v>
                </c:pt>
                <c:pt idx="165">
                  <c:v>0.69631135865987703</c:v>
                </c:pt>
                <c:pt idx="166">
                  <c:v>0.90364083909538406</c:v>
                </c:pt>
                <c:pt idx="167">
                  <c:v>0.93649628022260833</c:v>
                </c:pt>
                <c:pt idx="168">
                  <c:v>0.88815684202167033</c:v>
                </c:pt>
                <c:pt idx="169">
                  <c:v>0.85416595872097956</c:v>
                </c:pt>
                <c:pt idx="170">
                  <c:v>0.80394036606035879</c:v>
                </c:pt>
                <c:pt idx="171">
                  <c:v>0.79912368077181728</c:v>
                </c:pt>
                <c:pt idx="172">
                  <c:v>0.77375448525331236</c:v>
                </c:pt>
                <c:pt idx="173">
                  <c:v>0.74437548565504819</c:v>
                </c:pt>
                <c:pt idx="174">
                  <c:v>0.7255029901430875</c:v>
                </c:pt>
                <c:pt idx="175">
                  <c:v>0.73494698501424671</c:v>
                </c:pt>
                <c:pt idx="176">
                  <c:v>0.70910369706468956</c:v>
                </c:pt>
                <c:pt idx="177">
                  <c:v>0.69977136101823045</c:v>
                </c:pt>
                <c:pt idx="178">
                  <c:v>0.68953577407789735</c:v>
                </c:pt>
                <c:pt idx="179">
                  <c:v>0.68881258067705597</c:v>
                </c:pt>
                <c:pt idx="180">
                  <c:v>0.67126166880254301</c:v>
                </c:pt>
                <c:pt idx="181">
                  <c:v>0.61227947433615448</c:v>
                </c:pt>
                <c:pt idx="182">
                  <c:v>0.60348806929563426</c:v>
                </c:pt>
                <c:pt idx="183">
                  <c:v>0.60263618219775228</c:v>
                </c:pt>
                <c:pt idx="184">
                  <c:v>0.60167232545822324</c:v>
                </c:pt>
                <c:pt idx="185">
                  <c:v>0.5224334993701345</c:v>
                </c:pt>
                <c:pt idx="186">
                  <c:v>0.45882636558972545</c:v>
                </c:pt>
                <c:pt idx="187">
                  <c:v>0.46261852836632622</c:v>
                </c:pt>
                <c:pt idx="188">
                  <c:v>0.45624158036038098</c:v>
                </c:pt>
              </c:numCache>
            </c:numRef>
          </c:yVal>
          <c:bubbleSize>
            <c:numRef>
              <c:f>'2017'!$C$2:$C$190</c:f>
              <c:numCache>
                <c:formatCode>_-* #,##0_-;\-* #,##0_-;_-* "-"??_-;_-@_-</c:formatCode>
                <c:ptCount val="189"/>
                <c:pt idx="0">
                  <c:v>286.23200000000003</c:v>
                </c:pt>
                <c:pt idx="1">
                  <c:v>17.808</c:v>
                </c:pt>
                <c:pt idx="2">
                  <c:v>95.426000000000002</c:v>
                </c:pt>
                <c:pt idx="3">
                  <c:v>3436.6410000000001</c:v>
                </c:pt>
                <c:pt idx="4">
                  <c:v>18470.438999999998</c:v>
                </c:pt>
                <c:pt idx="5">
                  <c:v>43937.14</c:v>
                </c:pt>
                <c:pt idx="6">
                  <c:v>96.418000000000006</c:v>
                </c:pt>
                <c:pt idx="7">
                  <c:v>4182.857</c:v>
                </c:pt>
                <c:pt idx="8">
                  <c:v>1384.059</c:v>
                </c:pt>
                <c:pt idx="9">
                  <c:v>4665.9279999999999</c:v>
                </c:pt>
                <c:pt idx="10">
                  <c:v>9729.8230000000003</c:v>
                </c:pt>
                <c:pt idx="11">
                  <c:v>1951.097</c:v>
                </c:pt>
                <c:pt idx="12">
                  <c:v>4106.7690000000002</c:v>
                </c:pt>
                <c:pt idx="13">
                  <c:v>37953.18</c:v>
                </c:pt>
                <c:pt idx="14">
                  <c:v>10569.45</c:v>
                </c:pt>
                <c:pt idx="15">
                  <c:v>10288.527</c:v>
                </c:pt>
                <c:pt idx="16">
                  <c:v>2845.4140000000002</c:v>
                </c:pt>
                <c:pt idx="17">
                  <c:v>1319.39</c:v>
                </c:pt>
                <c:pt idx="18">
                  <c:v>2076.3939999999998</c:v>
                </c:pt>
                <c:pt idx="19">
                  <c:v>1179.6780000000001</c:v>
                </c:pt>
                <c:pt idx="20">
                  <c:v>437.93299999999999</c:v>
                </c:pt>
                <c:pt idx="21">
                  <c:v>8243.848</c:v>
                </c:pt>
                <c:pt idx="22">
                  <c:v>4702.0339999999997</c:v>
                </c:pt>
                <c:pt idx="23">
                  <c:v>46647.428</c:v>
                </c:pt>
                <c:pt idx="24">
                  <c:v>60673.701000000001</c:v>
                </c:pt>
                <c:pt idx="25">
                  <c:v>127502.72500000001</c:v>
                </c:pt>
                <c:pt idx="26">
                  <c:v>1494.076</c:v>
                </c:pt>
                <c:pt idx="27">
                  <c:v>66727.460999999996</c:v>
                </c:pt>
                <c:pt idx="28">
                  <c:v>64842.508999999998</c:v>
                </c:pt>
                <c:pt idx="29">
                  <c:v>5511.3710000000001</c:v>
                </c:pt>
                <c:pt idx="30">
                  <c:v>24584.62</c:v>
                </c:pt>
                <c:pt idx="31">
                  <c:v>33101.178999999996</c:v>
                </c:pt>
                <c:pt idx="32">
                  <c:v>36732.095000000001</c:v>
                </c:pt>
                <c:pt idx="33">
                  <c:v>11419.748</c:v>
                </c:pt>
                <c:pt idx="34">
                  <c:v>9904.8960000000006</c:v>
                </c:pt>
                <c:pt idx="35">
                  <c:v>8819.9009999999998</c:v>
                </c:pt>
                <c:pt idx="36">
                  <c:v>82658.409</c:v>
                </c:pt>
                <c:pt idx="37">
                  <c:v>334.39299999999997</c:v>
                </c:pt>
                <c:pt idx="38">
                  <c:v>17021.347000000002</c:v>
                </c:pt>
                <c:pt idx="39">
                  <c:v>5732.2740000000003</c:v>
                </c:pt>
                <c:pt idx="40">
                  <c:v>4056.0990000000002</c:v>
                </c:pt>
                <c:pt idx="41">
                  <c:v>325084.75599999999</c:v>
                </c:pt>
                <c:pt idx="42">
                  <c:v>4753.2790000000005</c:v>
                </c:pt>
                <c:pt idx="43">
                  <c:v>5296.326</c:v>
                </c:pt>
                <c:pt idx="44">
                  <c:v>9487.2029999999995</c:v>
                </c:pt>
                <c:pt idx="45">
                  <c:v>8455.8040000000001</c:v>
                </c:pt>
                <c:pt idx="46">
                  <c:v>591.91</c:v>
                </c:pt>
                <c:pt idx="47">
                  <c:v>5708.0410000000002</c:v>
                </c:pt>
                <c:pt idx="48">
                  <c:v>2724.7280000000001</c:v>
                </c:pt>
                <c:pt idx="49">
                  <c:v>37.799999999999997</c:v>
                </c:pt>
                <c:pt idx="50">
                  <c:v>77.001000000000005</c:v>
                </c:pt>
                <c:pt idx="51">
                  <c:v>424.47300000000001</c:v>
                </c:pt>
                <c:pt idx="52">
                  <c:v>10827.019</c:v>
                </c:pt>
                <c:pt idx="53">
                  <c:v>4596.0230000000001</c:v>
                </c:pt>
                <c:pt idx="54">
                  <c:v>17670.196</c:v>
                </c:pt>
                <c:pt idx="55">
                  <c:v>21602.382000000001</c:v>
                </c:pt>
                <c:pt idx="56">
                  <c:v>28649.018</c:v>
                </c:pt>
                <c:pt idx="57">
                  <c:v>4702.2259999999997</c:v>
                </c:pt>
                <c:pt idx="58">
                  <c:v>7698.4740000000002</c:v>
                </c:pt>
                <c:pt idx="59">
                  <c:v>25570.511999999999</c:v>
                </c:pt>
                <c:pt idx="60">
                  <c:v>15016.753000000001</c:v>
                </c:pt>
                <c:pt idx="61">
                  <c:v>7488.4229999999998</c:v>
                </c:pt>
                <c:pt idx="62">
                  <c:v>10982.366</c:v>
                </c:pt>
                <c:pt idx="63">
                  <c:v>11980.960999999999</c:v>
                </c:pt>
                <c:pt idx="64">
                  <c:v>1828.145</c:v>
                </c:pt>
                <c:pt idx="65">
                  <c:v>19193.234</c:v>
                </c:pt>
                <c:pt idx="66">
                  <c:v>106399.924</c:v>
                </c:pt>
                <c:pt idx="67">
                  <c:v>41166.588000000003</c:v>
                </c:pt>
                <c:pt idx="68">
                  <c:v>18512.43</c:v>
                </c:pt>
                <c:pt idx="69">
                  <c:v>36296.112999999998</c:v>
                </c:pt>
                <c:pt idx="70">
                  <c:v>12067.519</c:v>
                </c:pt>
                <c:pt idx="71">
                  <c:v>14236.594999999999</c:v>
                </c:pt>
                <c:pt idx="72">
                  <c:v>11175.198</c:v>
                </c:pt>
                <c:pt idx="73">
                  <c:v>813.89200000000005</c:v>
                </c:pt>
                <c:pt idx="74">
                  <c:v>15419.355</c:v>
                </c:pt>
                <c:pt idx="75">
                  <c:v>27632.681</c:v>
                </c:pt>
                <c:pt idx="76">
                  <c:v>8880.268</c:v>
                </c:pt>
                <c:pt idx="77">
                  <c:v>17095.678</c:v>
                </c:pt>
                <c:pt idx="78">
                  <c:v>3412.893</c:v>
                </c:pt>
                <c:pt idx="79">
                  <c:v>10910.763000000001</c:v>
                </c:pt>
                <c:pt idx="80">
                  <c:v>636.03899999999999</c:v>
                </c:pt>
                <c:pt idx="81">
                  <c:v>285.51</c:v>
                </c:pt>
                <c:pt idx="82">
                  <c:v>2091.5340000000001</c:v>
                </c:pt>
                <c:pt idx="83">
                  <c:v>16853.598999999998</c:v>
                </c:pt>
                <c:pt idx="84">
                  <c:v>24566.073</c:v>
                </c:pt>
                <c:pt idx="85">
                  <c:v>16009.409</c:v>
                </c:pt>
                <c:pt idx="86">
                  <c:v>50221.142</c:v>
                </c:pt>
                <c:pt idx="87">
                  <c:v>40813.396999999997</c:v>
                </c:pt>
                <c:pt idx="88">
                  <c:v>8438.0360000000001</c:v>
                </c:pt>
                <c:pt idx="89">
                  <c:v>114.158</c:v>
                </c:pt>
                <c:pt idx="90">
                  <c:v>159685.424</c:v>
                </c:pt>
                <c:pt idx="91">
                  <c:v>1243.258</c:v>
                </c:pt>
                <c:pt idx="92">
                  <c:v>53382.523000000001</c:v>
                </c:pt>
                <c:pt idx="93">
                  <c:v>207906.209</c:v>
                </c:pt>
                <c:pt idx="94">
                  <c:v>29121.465</c:v>
                </c:pt>
                <c:pt idx="95">
                  <c:v>4282.57</c:v>
                </c:pt>
                <c:pt idx="96">
                  <c:v>190873.24400000001</c:v>
                </c:pt>
                <c:pt idx="97">
                  <c:v>944.09900000000005</c:v>
                </c:pt>
                <c:pt idx="98">
                  <c:v>9429.0130000000008</c:v>
                </c:pt>
                <c:pt idx="99">
                  <c:v>6384.8459999999995</c:v>
                </c:pt>
                <c:pt idx="100">
                  <c:v>1338676.7849999999</c:v>
                </c:pt>
                <c:pt idx="101">
                  <c:v>537.49800000000005</c:v>
                </c:pt>
                <c:pt idx="102">
                  <c:v>31959.785</c:v>
                </c:pt>
                <c:pt idx="103">
                  <c:v>29816.766</c:v>
                </c:pt>
                <c:pt idx="104">
                  <c:v>35581.254999999997</c:v>
                </c:pt>
                <c:pt idx="105">
                  <c:v>6388.1260000000002</c:v>
                </c:pt>
                <c:pt idx="106">
                  <c:v>105172.925</c:v>
                </c:pt>
                <c:pt idx="107">
                  <c:v>3113.7860000000001</c:v>
                </c:pt>
                <c:pt idx="108">
                  <c:v>745.56299999999999</c:v>
                </c:pt>
                <c:pt idx="109">
                  <c:v>11433.442999999999</c:v>
                </c:pt>
                <c:pt idx="110">
                  <c:v>264650.96299999999</c:v>
                </c:pt>
                <c:pt idx="111">
                  <c:v>44487.709000000003</c:v>
                </c:pt>
                <c:pt idx="112">
                  <c:v>21128.031999999999</c:v>
                </c:pt>
                <c:pt idx="113">
                  <c:v>4008.7159999999999</c:v>
                </c:pt>
                <c:pt idx="114">
                  <c:v>#N/A</c:v>
                </c:pt>
                <c:pt idx="115">
                  <c:v>58.058</c:v>
                </c:pt>
                <c:pt idx="116">
                  <c:v>195.352</c:v>
                </c:pt>
                <c:pt idx="117">
                  <c:v>101.998</c:v>
                </c:pt>
                <c:pt idx="118">
                  <c:v>375.76900000000001</c:v>
                </c:pt>
                <c:pt idx="119">
                  <c:v>16914.97</c:v>
                </c:pt>
                <c:pt idx="120">
                  <c:v>775.22199999999998</c:v>
                </c:pt>
                <c:pt idx="121">
                  <c:v>2920.848</c:v>
                </c:pt>
                <c:pt idx="122">
                  <c:v>9785.8430000000008</c:v>
                </c:pt>
                <c:pt idx="123">
                  <c:v>2402.6329999999998</c:v>
                </c:pt>
                <c:pt idx="124">
                  <c:v>37552.781000000003</c:v>
                </c:pt>
                <c:pt idx="125">
                  <c:v>71.457999999999998</c:v>
                </c:pt>
                <c:pt idx="126">
                  <c:v>16785.361000000001</c:v>
                </c:pt>
                <c:pt idx="127">
                  <c:v>41389.188999999998</c:v>
                </c:pt>
                <c:pt idx="128">
                  <c:v>31444.297999999999</c:v>
                </c:pt>
                <c:pt idx="129">
                  <c:v>6867.0609999999997</c:v>
                </c:pt>
                <c:pt idx="130">
                  <c:v>57009.756000000001</c:v>
                </c:pt>
                <c:pt idx="131">
                  <c:v>2944.7910000000002</c:v>
                </c:pt>
                <c:pt idx="132">
                  <c:v>877.45899999999995</c:v>
                </c:pt>
                <c:pt idx="133">
                  <c:v>2884.1689999999999</c:v>
                </c:pt>
                <c:pt idx="134">
                  <c:v>9845.32</c:v>
                </c:pt>
                <c:pt idx="135">
                  <c:v>5757.6670000000004</c:v>
                </c:pt>
                <c:pt idx="136">
                  <c:v>6580.7240000000002</c:v>
                </c:pt>
                <c:pt idx="137">
                  <c:v>3351.5250000000001</c:v>
                </c:pt>
                <c:pt idx="138">
                  <c:v>48909.839</c:v>
                </c:pt>
                <c:pt idx="139">
                  <c:v>2064.8229999999999</c:v>
                </c:pt>
                <c:pt idx="140">
                  <c:v>207833.823</c:v>
                </c:pt>
                <c:pt idx="141">
                  <c:v>1421021.791</c:v>
                </c:pt>
                <c:pt idx="142">
                  <c:v>570.49599999999998</c:v>
                </c:pt>
                <c:pt idx="143">
                  <c:v>110.874</c:v>
                </c:pt>
                <c:pt idx="144">
                  <c:v>2081.9960000000001</c:v>
                </c:pt>
                <c:pt idx="145">
                  <c:v>8829.6280000000006</c:v>
                </c:pt>
                <c:pt idx="146">
                  <c:v>10513.103999999999</c:v>
                </c:pt>
                <c:pt idx="147">
                  <c:v>6819.3729999999996</c:v>
                </c:pt>
                <c:pt idx="148">
                  <c:v>2205.08</c:v>
                </c:pt>
                <c:pt idx="149">
                  <c:v>496.40199999999999</c:v>
                </c:pt>
                <c:pt idx="150">
                  <c:v>1262.002</c:v>
                </c:pt>
                <c:pt idx="151">
                  <c:v>69209.81</c:v>
                </c:pt>
                <c:pt idx="152">
                  <c:v>9450.2309999999998</c:v>
                </c:pt>
                <c:pt idx="153">
                  <c:v>4949.9539999999997</c:v>
                </c:pt>
                <c:pt idx="154">
                  <c:v>124777.32399999999</c:v>
                </c:pt>
                <c:pt idx="155">
                  <c:v>627.56299999999999</c:v>
                </c:pt>
                <c:pt idx="156">
                  <c:v>7102.4440000000004</c:v>
                </c:pt>
                <c:pt idx="157">
                  <c:v>18080.019</c:v>
                </c:pt>
                <c:pt idx="158">
                  <c:v>1264.499</c:v>
                </c:pt>
                <c:pt idx="159">
                  <c:v>145530.08199999999</c:v>
                </c:pt>
                <c:pt idx="160">
                  <c:v>31104.646000000001</c:v>
                </c:pt>
                <c:pt idx="161">
                  <c:v>19653.969000000001</c:v>
                </c:pt>
                <c:pt idx="162">
                  <c:v>81116.45</c:v>
                </c:pt>
                <c:pt idx="163">
                  <c:v>11339.254000000001</c:v>
                </c:pt>
                <c:pt idx="164">
                  <c:v>5110.6949999999997</c:v>
                </c:pt>
                <c:pt idx="165">
                  <c:v>96442.591</c:v>
                </c:pt>
                <c:pt idx="166">
                  <c:v>25429.825000000001</c:v>
                </c:pt>
                <c:pt idx="167">
                  <c:v>7306.3220000000001</c:v>
                </c:pt>
                <c:pt idx="168">
                  <c:v>10641.034</c:v>
                </c:pt>
                <c:pt idx="169">
                  <c:v>5447.9</c:v>
                </c:pt>
                <c:pt idx="170">
                  <c:v>381.755</c:v>
                </c:pt>
                <c:pt idx="171">
                  <c:v>80673.883000000002</c:v>
                </c:pt>
                <c:pt idx="172">
                  <c:v>52.045000000000002</c:v>
                </c:pt>
                <c:pt idx="173">
                  <c:v>180.95400000000001</c:v>
                </c:pt>
                <c:pt idx="174">
                  <c:v>109.827</c:v>
                </c:pt>
                <c:pt idx="175">
                  <c:v>29402.484</c:v>
                </c:pt>
                <c:pt idx="176">
                  <c:v>#N/A</c:v>
                </c:pt>
                <c:pt idx="177">
                  <c:v>11192.855</c:v>
                </c:pt>
                <c:pt idx="178">
                  <c:v>94600.648000000001</c:v>
                </c:pt>
                <c:pt idx="179">
                  <c:v>#N/A</c:v>
                </c:pt>
                <c:pt idx="180">
                  <c:v>6189.7330000000002</c:v>
                </c:pt>
                <c:pt idx="181">
                  <c:v>#N/A</c:v>
                </c:pt>
                <c:pt idx="182">
                  <c:v>207.089</c:v>
                </c:pt>
                <c:pt idx="183">
                  <c:v>#N/A</c:v>
                </c:pt>
                <c:pt idx="184">
                  <c:v>6953.0349999999999</c:v>
                </c:pt>
                <c:pt idx="185">
                  <c:v>#N/A</c:v>
                </c:pt>
                <c:pt idx="186">
                  <c:v>2213.8890000000001</c:v>
                </c:pt>
                <c:pt idx="187">
                  <c:v>27834.819</c:v>
                </c:pt>
                <c:pt idx="188">
                  <c:v>#N/A</c:v>
                </c:pt>
              </c:numCache>
            </c:numRef>
          </c:bubbleSize>
          <c:bubble3D val="0"/>
          <c:extLst>
            <c:ext xmlns:c16="http://schemas.microsoft.com/office/drawing/2014/chart" uri="{C3380CC4-5D6E-409C-BE32-E72D297353CC}">
              <c16:uniqueId val="{00000007-3ADD-4F4F-9503-BD3998AD7662}"/>
            </c:ext>
          </c:extLst>
        </c:ser>
        <c:dLbls>
          <c:showLegendKey val="0"/>
          <c:showVal val="0"/>
          <c:showCatName val="0"/>
          <c:showSerName val="0"/>
          <c:showPercent val="0"/>
          <c:showBubbleSize val="0"/>
        </c:dLbls>
        <c:bubbleScale val="100"/>
        <c:showNegBubbles val="0"/>
        <c:axId val="878938072"/>
        <c:axId val="878941680"/>
      </c:bubbleChart>
      <c:valAx>
        <c:axId val="878938072"/>
        <c:scaling>
          <c:orientation val="minMax"/>
          <c:max val="700"/>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r>
                  <a:rPr lang="en-GB"/>
                  <a:t>Total Energy Supply</a:t>
                </a:r>
                <a:r>
                  <a:rPr lang="en-GB" baseline="0"/>
                  <a:t> per capita [GJ/pp]</a:t>
                </a:r>
                <a:endParaRPr lang="en-GB"/>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title>
        <c:numFmt formatCode="_-* #,##0_-;\-* #,##0_-;_-*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crossAx val="878941680"/>
        <c:crosses val="autoZero"/>
        <c:crossBetween val="midCat"/>
      </c:valAx>
      <c:valAx>
        <c:axId val="878941680"/>
        <c:scaling>
          <c:orientation val="minMax"/>
          <c:max val="1.1000000000000001"/>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r>
                  <a:rPr lang="en-GB"/>
                  <a:t>Human Development Index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title>
        <c:numFmt formatCode="_(* #,##0.00_);_(* \(#,##0.00\);_(*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crossAx val="878938072"/>
        <c:crosses val="autoZero"/>
        <c:crossBetween val="midCat"/>
      </c:valAx>
      <c:spPr>
        <a:noFill/>
        <a:ln>
          <a:noFill/>
        </a:ln>
        <a:effectLst/>
      </c:spPr>
    </c:plotArea>
    <c:legend>
      <c:legendPos val="r"/>
      <c:legendEntry>
        <c:idx val="4"/>
        <c:delete val="1"/>
      </c:legendEntry>
      <c:layout>
        <c:manualLayout>
          <c:xMode val="edge"/>
          <c:yMode val="edge"/>
          <c:x val="0.61177528230814338"/>
          <c:y val="0.53165782026086483"/>
          <c:w val="0.32723865121484941"/>
          <c:h val="0.25723066132418942"/>
        </c:manualLayout>
      </c:layout>
      <c:overlay val="0"/>
      <c:spPr>
        <a:solidFill>
          <a:sysClr val="window" lastClr="FFFFFF"/>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Neue" panose="000004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HelveticaNeue" panose="00000400000000000000" pitchFamily="2"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867843650604925E-2"/>
          <c:y val="0.24766443419280529"/>
          <c:w val="0.89249074396866912"/>
          <c:h val="0.65946140298489275"/>
        </c:manualLayout>
      </c:layout>
      <c:lineChart>
        <c:grouping val="standard"/>
        <c:varyColors val="0"/>
        <c:ser>
          <c:idx val="0"/>
          <c:order val="0"/>
          <c:tx>
            <c:strRef>
              <c:f>Sheet1!$C$1</c:f>
              <c:strCache>
                <c:ptCount val="1"/>
                <c:pt idx="0">
                  <c:v>73,80%</c:v>
                </c:pt>
              </c:strCache>
            </c:strRef>
          </c:tx>
          <c:spPr>
            <a:ln w="28575" cap="rnd">
              <a:solidFill>
                <a:srgbClr val="FFC000"/>
              </a:solidFill>
              <a:round/>
            </a:ln>
            <a:effectLst/>
          </c:spPr>
          <c:marker>
            <c:symbol val="circle"/>
            <c:size val="5"/>
            <c:spPr>
              <a:solidFill>
                <a:srgbClr val="FCB615"/>
              </a:solidFill>
              <a:ln w="9525">
                <a:solidFill>
                  <a:srgbClr val="FFC000"/>
                </a:solidFill>
              </a:ln>
              <a:effectLst/>
            </c:spPr>
          </c:marker>
          <c:cat>
            <c:strRef>
              <c:f>Sheet1!$A$2:$A$17</c:f>
              <c:strCache>
                <c:ptCount val="4"/>
                <c:pt idx="0">
                  <c:v>Category 1</c:v>
                </c:pt>
                <c:pt idx="1">
                  <c:v>Category 2</c:v>
                </c:pt>
                <c:pt idx="2">
                  <c:v>Category 3</c:v>
                </c:pt>
                <c:pt idx="3">
                  <c:v>Category 4</c:v>
                </c:pt>
              </c:strCache>
            </c:strRef>
          </c:cat>
          <c:val>
            <c:numRef>
              <c:f>Sheet1!$C$2:$C$17</c:f>
              <c:numCache>
                <c:formatCode>0.00%</c:formatCode>
                <c:ptCount val="16"/>
                <c:pt idx="0">
                  <c:v>0.73599999999999999</c:v>
                </c:pt>
                <c:pt idx="1">
                  <c:v>0.73399999999999999</c:v>
                </c:pt>
                <c:pt idx="2">
                  <c:v>0.73199999999999998</c:v>
                </c:pt>
                <c:pt idx="3">
                  <c:v>0.73</c:v>
                </c:pt>
                <c:pt idx="4">
                  <c:v>0.72699999999999998</c:v>
                </c:pt>
                <c:pt idx="5">
                  <c:v>0.73499999999999999</c:v>
                </c:pt>
                <c:pt idx="6">
                  <c:v>0.75900000000000001</c:v>
                </c:pt>
                <c:pt idx="7">
                  <c:v>0.77100000000000002</c:v>
                </c:pt>
                <c:pt idx="8">
                  <c:v>0.78500000000000003</c:v>
                </c:pt>
                <c:pt idx="9">
                  <c:v>0.79900000000000004</c:v>
                </c:pt>
                <c:pt idx="10">
                  <c:v>0.81399999999999995</c:v>
                </c:pt>
                <c:pt idx="11">
                  <c:v>0.83199999999999996</c:v>
                </c:pt>
                <c:pt idx="12">
                  <c:v>0.85499999999999998</c:v>
                </c:pt>
                <c:pt idx="13">
                  <c:v>0.88900000000000001</c:v>
                </c:pt>
                <c:pt idx="14">
                  <c:v>0.90200000000000002</c:v>
                </c:pt>
                <c:pt idx="15">
                  <c:v>0.90200000000000002</c:v>
                </c:pt>
              </c:numCache>
            </c:numRef>
          </c:val>
          <c:smooth val="0"/>
          <c:extLst>
            <c:ext xmlns:c16="http://schemas.microsoft.com/office/drawing/2014/chart" uri="{C3380CC4-5D6E-409C-BE32-E72D297353CC}">
              <c16:uniqueId val="{00000000-F1A8-4166-9B36-4B2D945EF12B}"/>
            </c:ext>
          </c:extLst>
        </c:ser>
        <c:dLbls>
          <c:showLegendKey val="0"/>
          <c:showVal val="0"/>
          <c:showCatName val="0"/>
          <c:showSerName val="0"/>
          <c:showPercent val="0"/>
          <c:showBubbleSize val="0"/>
        </c:dLbls>
        <c:marker val="1"/>
        <c:smooth val="0"/>
        <c:axId val="1385757216"/>
        <c:axId val="1373793648"/>
      </c:lineChart>
      <c:catAx>
        <c:axId val="1385757216"/>
        <c:scaling>
          <c:orientation val="minMax"/>
        </c:scaling>
        <c:delete val="1"/>
        <c:axPos val="b"/>
        <c:numFmt formatCode="General" sourceLinked="1"/>
        <c:majorTickMark val="none"/>
        <c:minorTickMark val="none"/>
        <c:tickLblPos val="nextTo"/>
        <c:crossAx val="1373793648"/>
        <c:crosses val="autoZero"/>
        <c:auto val="1"/>
        <c:lblAlgn val="ctr"/>
        <c:lblOffset val="100"/>
        <c:noMultiLvlLbl val="0"/>
      </c:catAx>
      <c:valAx>
        <c:axId val="1373793648"/>
        <c:scaling>
          <c:orientation val="minMax"/>
          <c:min val="0.70000000000000007"/>
        </c:scaling>
        <c:delete val="1"/>
        <c:axPos val="l"/>
        <c:numFmt formatCode="0%" sourceLinked="0"/>
        <c:majorTickMark val="none"/>
        <c:minorTickMark val="none"/>
        <c:tickLblPos val="nextTo"/>
        <c:crossAx val="1385757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ea.org/reports/sdg7-data-and-projections/access-to-electricity"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ea.org/reports/sdg7-data-and-projections/access-to-electricity" TargetMode="External"/><Relationship Id="rId3" Type="http://schemas.openxmlformats.org/officeDocument/2006/relationships/hyperlink" Target="https://www.iea.org/reports/sdg7-data-and-projections/access-to-electricity"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D1D5DB"/>
                </a:solidFill>
                <a:latin typeface="Arial"/>
                <a:ea typeface="Arial"/>
                <a:cs typeface="Arial"/>
                <a:sym typeface="Arial"/>
              </a:rPr>
              <a:t>Addressing the critical issue of energy access, it's clear that rural areas, especially in Sub-Saharan Africa, are disproportionately affected, with only 29% electrification compared to urban areas at 81%. To close this gap, a variety of strategies are in place. Grid extension is reliable but expensive and slow. Stand-alone systems like solar panels are quicker and self-sufficient but limited in capacity and require maintenance. Mini-grids provide a balanced solution but need substantial initial investment and management.</a:t>
            </a:r>
            <a:endParaRPr/>
          </a:p>
          <a:p>
            <a:pPr indent="0" lvl="0" marL="0" rtl="0" algn="l">
              <a:spcBef>
                <a:spcPts val="0"/>
              </a:spcBef>
              <a:spcAft>
                <a:spcPts val="0"/>
              </a:spcAft>
              <a:buNone/>
            </a:pPr>
            <a:r>
              <a:rPr b="0" i="0" lang="en-US">
                <a:solidFill>
                  <a:srgbClr val="D1D5DB"/>
                </a:solidFill>
                <a:latin typeface="Arial"/>
                <a:ea typeface="Arial"/>
                <a:cs typeface="Arial"/>
                <a:sym typeface="Arial"/>
              </a:rPr>
              <a:t>The path forward must be a blend of these strategies, tailored to the specific needs of each community. With 84% of those without electricity living in rural areas, our focus must remain on innovative, sustainable, and cost-effective solutions to ensure universal electricity access by 2030.</a:t>
            </a:r>
            <a:endParaRPr/>
          </a:p>
          <a:p>
            <a:pPr indent="0" lvl="0" marL="0" rtl="0" algn="l">
              <a:spcBef>
                <a:spcPts val="0"/>
              </a:spcBef>
              <a:spcAft>
                <a:spcPts val="0"/>
              </a:spcAft>
              <a:buNone/>
            </a:pPr>
            <a:r>
              <a:t/>
            </a:r>
            <a:endParaRPr/>
          </a:p>
        </p:txBody>
      </p:sp>
      <p:sp>
        <p:nvSpPr>
          <p:cNvPr id="265" name="Google Shape;26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Off-grid renewable energy solutions offer a path to universal electricity access, combining cost-competitive technology with sustainability. Between 2008 and 2017, such solutions tripled in capacity to over 6.5 GW. This growth not only meets basic needs like lighting and charging but fosters socio-economic development by reducing traditional fuel spending and enhancing connectivity. They empower communities, create local jobs, and offer cost-competitive technology that is both adaptable and scalable. These advancements underscore the role of off-grid solutions in achieving environmentally sustainable and climate-resilient energy access, a critical step towards achieving Sustainable Development Goal 7 and highlight the opportunity to tailor energy solutions to diverse local needs and demands.</a:t>
            </a:r>
            <a:endParaRPr/>
          </a:p>
        </p:txBody>
      </p:sp>
      <p:sp>
        <p:nvSpPr>
          <p:cNvPr id="307" name="Google Shape;30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As the landscape of energy provision, especially in regions striving to enhance electricity access, has been explored, it’s crucial to understand how this access is measured. Energy access metrics are the tools that help us gauge the extent and quality of electricity services available to people.</a:t>
            </a:r>
            <a:endParaRPr/>
          </a:p>
          <a:p>
            <a:pPr indent="0" lvl="0" marL="0" marR="0" rtl="0" algn="l">
              <a:lnSpc>
                <a:spcPct val="100000"/>
              </a:lnSpc>
              <a:spcBef>
                <a:spcPts val="0"/>
              </a:spcBef>
              <a:spcAft>
                <a:spcPts val="0"/>
              </a:spcAft>
              <a:buClr>
                <a:schemeClr val="dk1"/>
              </a:buClr>
              <a:buSzPts val="1200"/>
              <a:buFont typeface="Calibri"/>
              <a:buNone/>
            </a:pPr>
            <a:r>
              <a:rPr lang="en-US"/>
              <a:t>The Multi-Tier Framework (MTF) offers a nuanced view of electricity access by considering a spectrum of factors like availability, reliability, quality, and affordability. This framework moves beyond basic binary metrics, which only consider whether electricity is present or absent, and instead evaluates energy access across a range of tiers. This tiered approach acknowledges that access to electricity is not just a matter of 'have' or 'have not'. It recognizes the varied levels of energy services that people have access to, from the most rudimentary to the most advanced, and the different technologies that supply these services, from solar lanterns to central grids.</a:t>
            </a:r>
            <a:endParaRPr/>
          </a:p>
          <a:p>
            <a:pPr indent="0" lvl="0" marL="0" marR="0" rtl="0" algn="l">
              <a:lnSpc>
                <a:spcPct val="100000"/>
              </a:lnSpc>
              <a:spcBef>
                <a:spcPts val="0"/>
              </a:spcBef>
              <a:spcAft>
                <a:spcPts val="0"/>
              </a:spcAft>
              <a:buClr>
                <a:schemeClr val="dk1"/>
              </a:buClr>
              <a:buSzPts val="1200"/>
              <a:buFont typeface="Calibri"/>
              <a:buNone/>
            </a:pPr>
            <a:r>
              <a:rPr lang="en-US"/>
              <a:t>To aggregate this information into a single metric, the MTF allows for the compilation of data into an 'Aggregated Index of Electricity Access'. This index is calculated by weighting the different tiers to provide a comprehensive picture of energy access in a specific area. It's a tool that can help policymakers and stakeholders make informed decisions about where and how to invest in energy infrastructure to improve electricity access in a way that is tailored to the actual needs of different communities.</a:t>
            </a:r>
            <a:endParaRPr/>
          </a:p>
          <a:p>
            <a:pPr indent="0" lvl="0" marL="0" rtl="0" algn="l">
              <a:spcBef>
                <a:spcPts val="0"/>
              </a:spcBef>
              <a:spcAft>
                <a:spcPts val="0"/>
              </a:spcAft>
              <a:buNone/>
            </a:pPr>
            <a:r>
              <a:t/>
            </a:r>
            <a:endParaRPr/>
          </a:p>
        </p:txBody>
      </p:sp>
      <p:sp>
        <p:nvSpPr>
          <p:cNvPr id="325" name="Google Shape;32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the complete course overview. </a:t>
            </a:r>
            <a:endParaRPr/>
          </a:p>
        </p:txBody>
      </p:sp>
      <p:sp>
        <p:nvSpPr>
          <p:cNvPr id="103" name="Google Shape;10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the complete course overview. </a:t>
            </a:r>
            <a:endParaRPr/>
          </a:p>
        </p:txBody>
      </p:sp>
      <p:sp>
        <p:nvSpPr>
          <p:cNvPr id="133" name="Google Shape;13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course is designed to introduce the fundamentals of off-grid energy systems modelling and offer a comprehensive walkthrough of MicroGridsPy, an open-source optimization model designed for energy scaling and dispatch in remote mini-grids. It will cover the technical, economic, and social facets of off-grid energy, particularly third-generation hybrid mini-grids. Participants will learn about energy system modelling, including various optimization methods, and become proficient in using MicroGridsPy developing skills in technology characterization and data input within the model as well as analysing the results effectively. </a:t>
            </a:r>
            <a:endParaRPr/>
          </a:p>
        </p:txBody>
      </p:sp>
      <p:sp>
        <p:nvSpPr>
          <p:cNvPr id="147" name="Google Shape;14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Lack of access to energy supplies and transformation systems is a constraint to human and economic development. Energy is essential to assure and enhance quality of life, environmental protection and global security. In the context of Agenda 2030, Sustainable Development Goal 7 (SDG 7) calls for the international community to 'ensure access to affordable, reliable, sustainable, and modern energy for all.’ This goal underscores the role of energy as a cornerstone of development and aims to bridge the gap in energy access worldwide. </a:t>
            </a:r>
            <a:endParaRPr/>
          </a:p>
        </p:txBody>
      </p:sp>
      <p:sp>
        <p:nvSpPr>
          <p:cNvPr id="175" name="Google Shape;17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D1D5DB"/>
                </a:solidFill>
                <a:latin typeface="Arial"/>
                <a:ea typeface="Arial"/>
                <a:cs typeface="Arial"/>
                <a:sym typeface="Arial"/>
              </a:rPr>
              <a:t>Energy serves as </a:t>
            </a:r>
            <a:r>
              <a:rPr lang="en-US"/>
              <a:t>a trigger for sustainable development </a:t>
            </a:r>
            <a:r>
              <a:rPr b="0" i="0" lang="en-US">
                <a:solidFill>
                  <a:srgbClr val="D1D5DB"/>
                </a:solidFill>
                <a:latin typeface="Arial"/>
                <a:ea typeface="Arial"/>
                <a:cs typeface="Arial"/>
                <a:sym typeface="Arial"/>
              </a:rPr>
              <a:t>evidenced by the strong correlation between per capita energy supply and measures of economic and social progress, such as Gross National Income and the Human Development Index. Increased energy access is consistently associated with enhanced living standards and national prosperity</a:t>
            </a:r>
            <a:r>
              <a:rPr lang="en-US"/>
              <a:t>. In addition, according to the UN Human Rights, Energy must be considered as a so called “instrumental” human right since it determines human dignity and with zero/poor access, fundamental rights may not be guarantee.</a:t>
            </a:r>
            <a:endParaRPr/>
          </a:p>
        </p:txBody>
      </p:sp>
      <p:sp>
        <p:nvSpPr>
          <p:cNvPr id="191" name="Google Shape;19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D1D5DB"/>
                </a:solidFill>
                <a:latin typeface="Arial"/>
                <a:ea typeface="Arial"/>
                <a:cs typeface="Arial"/>
                <a:sym typeface="Arial"/>
              </a:rPr>
              <a:t>Electricity access remains a global challenge, with an estimated 675 million people worldwide expected to be without this resource in 2023. The challenge is most pronounced in Sub-Saharan Africa, where 589.5 million individuals—nearly half the continent's population—are without electricity as of 2019. Looking ahead to 2030, the situation remains concerning. Projections indicate that, even with current policies, 660 million people globally will still lack electricity, with Sub-Saharan Africa constituting 85% of this number. These figures not only reflect the scale of the challenge but also the imperative to intensify efforts towards achieving universal energy access.</a:t>
            </a:r>
            <a:endParaRPr sz="1200" u="sng">
              <a:solidFill>
                <a:schemeClr val="dk1"/>
              </a:solidFill>
              <a:latin typeface="Calibri"/>
              <a:ea typeface="Calibri"/>
              <a:cs typeface="Calibri"/>
              <a:sym typeface="Calibri"/>
              <a:hlinkClick r:id="rId2">
                <a:extLst>
                  <a:ext uri="{A12FA001-AC4F-418D-AE19-62706E023703}">
                    <ahyp:hlinkClr val="tx"/>
                  </a:ext>
                </a:extLst>
              </a:hlinkClick>
            </a:endParaRPr>
          </a:p>
        </p:txBody>
      </p:sp>
      <p:sp>
        <p:nvSpPr>
          <p:cNvPr id="210" name="Google Shape;21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sng">
                <a:solidFill>
                  <a:schemeClr val="dk1"/>
                </a:solidFill>
                <a:latin typeface="Calibri"/>
                <a:ea typeface="Calibri"/>
                <a:cs typeface="Calibri"/>
                <a:sym typeface="Calibri"/>
                <a:hlinkClick r:id="rId2">
                  <a:extLst>
                    <a:ext uri="{A12FA001-AC4F-418D-AE19-62706E023703}">
                      <ahyp:hlinkClr val="tx"/>
                    </a:ext>
                  </a:extLst>
                </a:hlinkClick>
              </a:rPr>
              <a:t>The term 'last mile' in electrification refers to the final leg of delivering power to the households and businesses in the most remote and hard-to-reach areas. Achieving universal electricity access by 2030 faces significant hurdles, particularly for these 'last mile' areas and communities. </a:t>
            </a:r>
            <a:endParaRPr/>
          </a:p>
          <a:p>
            <a:pPr indent="0" lvl="0" marL="0" rtl="0" algn="l">
              <a:spcBef>
                <a:spcPts val="0"/>
              </a:spcBef>
              <a:spcAft>
                <a:spcPts val="0"/>
              </a:spcAft>
              <a:buNone/>
            </a:pPr>
            <a:r>
              <a:rPr b="0" i="0" lang="en-US" sz="1200" u="sng">
                <a:solidFill>
                  <a:schemeClr val="dk1"/>
                </a:solidFill>
                <a:latin typeface="Calibri"/>
                <a:ea typeface="Calibri"/>
                <a:cs typeface="Calibri"/>
                <a:sym typeface="Calibri"/>
                <a:hlinkClick r:id="rId3">
                  <a:extLst>
                    <a:ext uri="{A12FA001-AC4F-418D-AE19-62706E023703}">
                      <ahyp:hlinkClr val="tx"/>
                    </a:ext>
                  </a:extLst>
                </a:hlinkClick>
              </a:rPr>
              <a:t>The 'last mile' of electrification faces tough obstacles: isolated locations and rough terrain make logistics difficult, and economic hurdles arise from low population density and high costs. Regulatory issues, including land ownership and permit processes, add complexity. Plus, successful and sustainable energy solutions depend on local know-how and community buy-in, which aren't always available. Overcoming these barriers requires innovative, community-specific strategies that go beyond conventional grid extension.</a:t>
            </a:r>
            <a:endParaRPr/>
          </a:p>
        </p:txBody>
      </p:sp>
      <p:sp>
        <p:nvSpPr>
          <p:cNvPr id="248" name="Google Shape;24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g"/><Relationship Id="rId3" Type="http://schemas.openxmlformats.org/officeDocument/2006/relationships/image" Target="../media/image3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15" name="Shape 15"/>
        <p:cNvGrpSpPr/>
        <p:nvPr/>
      </p:nvGrpSpPr>
      <p:grpSpPr>
        <a:xfrm>
          <a:off x="0" y="0"/>
          <a:ext cx="0" cy="0"/>
          <a:chOff x="0" y="0"/>
          <a:chExt cx="0" cy="0"/>
        </a:xfrm>
      </p:grpSpPr>
      <p:pic>
        <p:nvPicPr>
          <p:cNvPr descr="A picture containing website&#10;&#10;Description automatically generated" id="16" name="Google Shape;16;p1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 name="Google Shape;17;p17"/>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17"/>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17"/>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0" name="Google Shape;20;p1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 name="Shape 72"/>
        <p:cNvGrpSpPr/>
        <p:nvPr/>
      </p:nvGrpSpPr>
      <p:grpSpPr>
        <a:xfrm>
          <a:off x="0" y="0"/>
          <a:ext cx="0" cy="0"/>
          <a:chOff x="0" y="0"/>
          <a:chExt cx="0" cy="0"/>
        </a:xfrm>
      </p:grpSpPr>
      <p:sp>
        <p:nvSpPr>
          <p:cNvPr id="73" name="Google Shape;73;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6"/>
          <p:cNvSpPr/>
          <p:nvPr>
            <p:ph idx="2" type="pic"/>
          </p:nvPr>
        </p:nvSpPr>
        <p:spPr>
          <a:xfrm>
            <a:off x="5183188" y="987425"/>
            <a:ext cx="6172200" cy="4873625"/>
          </a:xfrm>
          <a:prstGeom prst="rect">
            <a:avLst/>
          </a:prstGeom>
          <a:noFill/>
          <a:ln>
            <a:noFill/>
          </a:ln>
        </p:spPr>
      </p:sp>
      <p:sp>
        <p:nvSpPr>
          <p:cNvPr id="75" name="Google Shape;75;p2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6" name="Google Shape;76;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9" name="Shape 79"/>
        <p:cNvGrpSpPr/>
        <p:nvPr/>
      </p:nvGrpSpPr>
      <p:grpSpPr>
        <a:xfrm>
          <a:off x="0" y="0"/>
          <a:ext cx="0" cy="0"/>
          <a:chOff x="0" y="0"/>
          <a:chExt cx="0" cy="0"/>
        </a:xfrm>
      </p:grpSpPr>
      <p:sp>
        <p:nvSpPr>
          <p:cNvPr id="80" name="Google Shape;80;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2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5" name="Shape 85"/>
        <p:cNvGrpSpPr/>
        <p:nvPr/>
      </p:nvGrpSpPr>
      <p:grpSpPr>
        <a:xfrm>
          <a:off x="0" y="0"/>
          <a:ext cx="0" cy="0"/>
          <a:chOff x="0" y="0"/>
          <a:chExt cx="0" cy="0"/>
        </a:xfrm>
      </p:grpSpPr>
      <p:sp>
        <p:nvSpPr>
          <p:cNvPr id="86" name="Google Shape;86;p2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2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8"/>
          <p:cNvSpPr txBox="1"/>
          <p:nvPr>
            <p:ph idx="12" type="sldNum"/>
          </p:nvPr>
        </p:nvSpPr>
        <p:spPr>
          <a:xfrm>
            <a:off x="11786286" y="6497852"/>
            <a:ext cx="4057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 name="Shape 27"/>
        <p:cNvGrpSpPr/>
        <p:nvPr/>
      </p:nvGrpSpPr>
      <p:grpSpPr>
        <a:xfrm>
          <a:off x="0" y="0"/>
          <a:ext cx="0" cy="0"/>
          <a:chOff x="0" y="0"/>
          <a:chExt cx="0" cy="0"/>
        </a:xfrm>
      </p:grpSpPr>
      <p:sp>
        <p:nvSpPr>
          <p:cNvPr id="28" name="Google Shape;28;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 name="Google Shape;30;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9"/>
          <p:cNvSpPr txBox="1"/>
          <p:nvPr/>
        </p:nvSpPr>
        <p:spPr>
          <a:xfrm>
            <a:off x="11701849" y="6455804"/>
            <a:ext cx="45308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33" name="Google Shape;33;p19"/>
          <p:cNvSpPr txBox="1"/>
          <p:nvPr/>
        </p:nvSpPr>
        <p:spPr>
          <a:xfrm>
            <a:off x="11798644" y="6492875"/>
            <a:ext cx="393356"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2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2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2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2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2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2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2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2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2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40.jpg"/><Relationship Id="rId5" Type="http://schemas.openxmlformats.org/officeDocument/2006/relationships/image" Target="../media/image22.png"/><Relationship Id="rId6" Type="http://schemas.openxmlformats.org/officeDocument/2006/relationships/image" Target="../media/image29.jpg"/><Relationship Id="rId7"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23.png"/><Relationship Id="rId5" Type="http://schemas.openxmlformats.org/officeDocument/2006/relationships/image" Target="../media/image28.png"/><Relationship Id="rId6" Type="http://schemas.openxmlformats.org/officeDocument/2006/relationships/image" Target="../media/image31.png"/><Relationship Id="rId7"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4.jp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9.jpg"/></Relationships>
</file>

<file path=ppt/slides/_rels/slide2.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4.png"/><Relationship Id="rId13" Type="http://schemas.openxmlformats.org/officeDocument/2006/relationships/image" Target="../media/image36.png"/><Relationship Id="rId12"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12.png"/><Relationship Id="rId9"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9.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15.jpg"/><Relationship Id="rId5"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chart" Target="../charts/chart1.xml"/><Relationship Id="rId5" Type="http://schemas.openxmlformats.org/officeDocument/2006/relationships/chart" Target="../charts/chart2.xml"/><Relationship Id="rId6" Type="http://schemas.openxmlformats.org/officeDocument/2006/relationships/image" Target="../media/image30.jpg"/><Relationship Id="rId7"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16.png"/><Relationship Id="rId5" Type="http://schemas.openxmlformats.org/officeDocument/2006/relationships/chart" Target="../charts/chart3.xml"/><Relationship Id="rId6"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21.png"/><Relationship Id="rId5"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
          <p:cNvSpPr txBox="1"/>
          <p:nvPr/>
        </p:nvSpPr>
        <p:spPr>
          <a:xfrm>
            <a:off x="8788856" y="3367815"/>
            <a:ext cx="2028079" cy="5194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900" u="none" cap="none" strike="noStrike">
                <a:solidFill>
                  <a:schemeClr val="lt1"/>
                </a:solidFill>
                <a:latin typeface="Open Sans"/>
                <a:ea typeface="Open Sans"/>
                <a:cs typeface="Open Sans"/>
                <a:sym typeface="Open Sans"/>
              </a:rPr>
              <a:t>Supported by and in collaboration with </a:t>
            </a:r>
            <a:endParaRPr/>
          </a:p>
          <a:p>
            <a:pPr indent="0" lvl="0" marL="0" marR="0" rtl="0" algn="l">
              <a:spcBef>
                <a:spcPts val="0"/>
              </a:spcBef>
              <a:spcAft>
                <a:spcPts val="0"/>
              </a:spcAft>
              <a:buNone/>
            </a:pPr>
            <a:r>
              <a:rPr b="1" lang="en-US" sz="900">
                <a:solidFill>
                  <a:schemeClr val="lt1"/>
                </a:solidFill>
                <a:latin typeface="Open Sans"/>
                <a:ea typeface="Open Sans"/>
                <a:cs typeface="Open Sans"/>
                <a:sym typeface="Open Sans"/>
              </a:rPr>
              <a:t>Politecnico di Milano</a:t>
            </a:r>
            <a:endParaRPr b="1" sz="900">
              <a:solidFill>
                <a:schemeClr val="lt1"/>
              </a:solidFill>
              <a:latin typeface="Open Sans"/>
              <a:ea typeface="Open Sans"/>
              <a:cs typeface="Open Sans"/>
              <a:sym typeface="Open Sans"/>
            </a:endParaRPr>
          </a:p>
        </p:txBody>
      </p:sp>
      <p:sp>
        <p:nvSpPr>
          <p:cNvPr id="96" name="Google Shape;96;p1"/>
          <p:cNvSpPr txBox="1"/>
          <p:nvPr/>
        </p:nvSpPr>
        <p:spPr>
          <a:xfrm>
            <a:off x="747853" y="4181483"/>
            <a:ext cx="4374112" cy="646331"/>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Open Sans ExtraBold"/>
                <a:ea typeface="Open Sans ExtraBold"/>
                <a:cs typeface="Open Sans ExtraBold"/>
                <a:sym typeface="Open Sans ExtraBold"/>
              </a:rPr>
              <a:t>Off-Grid Energy Systems Modelling with MicroGridsPy</a:t>
            </a:r>
            <a:endParaRPr b="1" sz="1800">
              <a:solidFill>
                <a:schemeClr val="dk1"/>
              </a:solidFill>
              <a:latin typeface="Open Sans ExtraBold"/>
              <a:ea typeface="Open Sans ExtraBold"/>
              <a:cs typeface="Open Sans ExtraBold"/>
              <a:sym typeface="Open Sans ExtraBold"/>
            </a:endParaRPr>
          </a:p>
        </p:txBody>
      </p:sp>
      <p:sp>
        <p:nvSpPr>
          <p:cNvPr id="97" name="Google Shape;97;p1"/>
          <p:cNvSpPr txBox="1"/>
          <p:nvPr/>
        </p:nvSpPr>
        <p:spPr>
          <a:xfrm>
            <a:off x="728631" y="4892994"/>
            <a:ext cx="7146742" cy="144655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lang="en-US" sz="4400">
                <a:solidFill>
                  <a:schemeClr val="lt1"/>
                </a:solidFill>
                <a:latin typeface="Open Sans ExtraBold"/>
                <a:ea typeface="Open Sans ExtraBold"/>
                <a:cs typeface="Open Sans ExtraBold"/>
                <a:sym typeface="Open Sans ExtraBold"/>
              </a:rPr>
              <a:t>LECTURE 1 </a:t>
            </a:r>
            <a:endParaRPr/>
          </a:p>
          <a:p>
            <a:pPr indent="0" lvl="0" marL="0" marR="0" rtl="0" algn="l">
              <a:spcBef>
                <a:spcPts val="0"/>
              </a:spcBef>
              <a:spcAft>
                <a:spcPts val="0"/>
              </a:spcAft>
              <a:buNone/>
            </a:pPr>
            <a:r>
              <a:rPr b="1" lang="en-US" sz="4400">
                <a:solidFill>
                  <a:schemeClr val="dk1"/>
                </a:solidFill>
                <a:latin typeface="Open Sans ExtraBold"/>
                <a:ea typeface="Open Sans ExtraBold"/>
                <a:cs typeface="Open Sans ExtraBold"/>
                <a:sym typeface="Open Sans ExtraBold"/>
              </a:rPr>
              <a:t>Introduction</a:t>
            </a:r>
            <a:endParaRPr b="1" sz="4400">
              <a:solidFill>
                <a:schemeClr val="dk1"/>
              </a:solidFill>
              <a:latin typeface="Open Sans ExtraBold"/>
              <a:ea typeface="Open Sans ExtraBold"/>
              <a:cs typeface="Open Sans ExtraBold"/>
              <a:sym typeface="Open Sans ExtraBold"/>
            </a:endParaRPr>
          </a:p>
        </p:txBody>
      </p:sp>
      <p:sp>
        <p:nvSpPr>
          <p:cNvPr id="98" name="Google Shape;98;p1"/>
          <p:cNvSpPr txBox="1"/>
          <p:nvPr/>
        </p:nvSpPr>
        <p:spPr>
          <a:xfrm>
            <a:off x="8991223" y="6157376"/>
            <a:ext cx="296696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u="none">
                <a:solidFill>
                  <a:schemeClr val="lt1"/>
                </a:solidFill>
                <a:latin typeface="Open Sans"/>
                <a:ea typeface="Open Sans"/>
                <a:cs typeface="Open Sans"/>
                <a:sym typeface="Open Sans"/>
              </a:rPr>
              <a:t>Version 1.0</a:t>
            </a:r>
            <a:endParaRPr b="0" sz="1050" u="none">
              <a:solidFill>
                <a:schemeClr val="lt1"/>
              </a:solidFill>
              <a:latin typeface="Open Sans"/>
              <a:ea typeface="Open Sans"/>
              <a:cs typeface="Open Sans"/>
              <a:sym typeface="Open Sans"/>
            </a:endParaRPr>
          </a:p>
        </p:txBody>
      </p:sp>
      <p:pic>
        <p:nvPicPr>
          <p:cNvPr id="99" name="Google Shape;99;p1"/>
          <p:cNvPicPr preferRelativeResize="0"/>
          <p:nvPr/>
        </p:nvPicPr>
        <p:blipFill rotWithShape="1">
          <a:blip r:embed="rId3">
            <a:alphaModFix/>
          </a:blip>
          <a:srcRect b="0" l="0" r="0" t="0"/>
          <a:stretch/>
        </p:blipFill>
        <p:spPr>
          <a:xfrm>
            <a:off x="10674758" y="3159998"/>
            <a:ext cx="1335674" cy="103793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descr="Graphical user interface, sunburst chart&#10;&#10;Description automatically generated" id="267" name="Google Shape;267;p10"/>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268" name="Google Shape;268;p10"/>
          <p:cNvSpPr/>
          <p:nvPr/>
        </p:nvSpPr>
        <p:spPr>
          <a:xfrm>
            <a:off x="90630" y="57826"/>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10"/>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9</a:t>
            </a:r>
            <a:endParaRPr b="1" sz="1400">
              <a:solidFill>
                <a:schemeClr val="lt1"/>
              </a:solidFill>
              <a:latin typeface="Open Sans ExtraBold"/>
              <a:ea typeface="Open Sans ExtraBold"/>
              <a:cs typeface="Open Sans ExtraBold"/>
              <a:sym typeface="Open Sans ExtraBold"/>
            </a:endParaRPr>
          </a:p>
        </p:txBody>
      </p:sp>
      <p:sp>
        <p:nvSpPr>
          <p:cNvPr id="270" name="Google Shape;270;p10"/>
          <p:cNvSpPr txBox="1"/>
          <p:nvPr/>
        </p:nvSpPr>
        <p:spPr>
          <a:xfrm>
            <a:off x="386473" y="281883"/>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US" sz="2800">
                <a:solidFill>
                  <a:schemeClr val="dk1"/>
                </a:solidFill>
                <a:latin typeface="Open Sans"/>
                <a:ea typeface="Open Sans"/>
                <a:cs typeface="Open Sans"/>
                <a:sym typeface="Open Sans"/>
              </a:rPr>
              <a:t>Rural Electrification</a:t>
            </a:r>
            <a:endParaRPr/>
          </a:p>
        </p:txBody>
      </p:sp>
      <p:cxnSp>
        <p:nvCxnSpPr>
          <p:cNvPr id="271" name="Google Shape;271;p10"/>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grpSp>
        <p:nvGrpSpPr>
          <p:cNvPr id="272" name="Google Shape;272;p10"/>
          <p:cNvGrpSpPr/>
          <p:nvPr/>
        </p:nvGrpSpPr>
        <p:grpSpPr>
          <a:xfrm>
            <a:off x="386473" y="1201381"/>
            <a:ext cx="951964" cy="940800"/>
            <a:chOff x="4864290" y="1366213"/>
            <a:chExt cx="951964" cy="940800"/>
          </a:xfrm>
        </p:grpSpPr>
        <p:sp>
          <p:nvSpPr>
            <p:cNvPr id="273" name="Google Shape;273;p10"/>
            <p:cNvSpPr/>
            <p:nvPr/>
          </p:nvSpPr>
          <p:spPr>
            <a:xfrm>
              <a:off x="4864290" y="1366213"/>
              <a:ext cx="935100" cy="940800"/>
            </a:xfrm>
            <a:prstGeom prst="blockArc">
              <a:avLst>
                <a:gd fmla="val 16091856" name="adj1"/>
                <a:gd fmla="val 13141636" name="adj2"/>
                <a:gd fmla="val 12732" name="adj3"/>
              </a:avLst>
            </a:prstGeom>
            <a:solidFill>
              <a:srgbClr val="C55A1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74" name="Google Shape;274;p10"/>
            <p:cNvSpPr txBox="1"/>
            <p:nvPr/>
          </p:nvSpPr>
          <p:spPr>
            <a:xfrm>
              <a:off x="4886254" y="1699057"/>
              <a:ext cx="930000" cy="2751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800"/>
                <a:buFont typeface="Fira Sans"/>
                <a:buNone/>
              </a:pPr>
              <a:r>
                <a:rPr b="1" lang="en-US" sz="1800">
                  <a:solidFill>
                    <a:schemeClr val="dk1"/>
                  </a:solidFill>
                  <a:latin typeface="Fira Sans"/>
                  <a:ea typeface="Fira Sans"/>
                  <a:cs typeface="Fira Sans"/>
                  <a:sym typeface="Fira Sans"/>
                </a:rPr>
                <a:t>84%</a:t>
              </a:r>
              <a:endParaRPr b="1" sz="1800">
                <a:solidFill>
                  <a:schemeClr val="dk1"/>
                </a:solidFill>
                <a:latin typeface="Fira Sans"/>
                <a:ea typeface="Fira Sans"/>
                <a:cs typeface="Fira Sans"/>
                <a:sym typeface="Fira Sans"/>
              </a:endParaRPr>
            </a:p>
          </p:txBody>
        </p:sp>
      </p:grpSp>
      <p:sp>
        <p:nvSpPr>
          <p:cNvPr id="275" name="Google Shape;275;p10"/>
          <p:cNvSpPr txBox="1"/>
          <p:nvPr/>
        </p:nvSpPr>
        <p:spPr>
          <a:xfrm>
            <a:off x="1410830" y="1287054"/>
            <a:ext cx="2030526"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100">
                <a:solidFill>
                  <a:schemeClr val="dk1"/>
                </a:solidFill>
                <a:latin typeface="Open Sans"/>
                <a:ea typeface="Open Sans"/>
                <a:cs typeface="Open Sans"/>
                <a:sym typeface="Open Sans"/>
              </a:rPr>
              <a:t>of all people </a:t>
            </a:r>
            <a:r>
              <a:rPr b="1" lang="en-US" sz="1100">
                <a:solidFill>
                  <a:srgbClr val="C55A11"/>
                </a:solidFill>
                <a:latin typeface="Open Sans"/>
                <a:ea typeface="Open Sans"/>
                <a:cs typeface="Open Sans"/>
                <a:sym typeface="Open Sans"/>
              </a:rPr>
              <a:t>without</a:t>
            </a:r>
            <a:r>
              <a:rPr lang="en-US" sz="1100">
                <a:solidFill>
                  <a:schemeClr val="dk1"/>
                </a:solidFill>
                <a:latin typeface="Open Sans"/>
                <a:ea typeface="Open Sans"/>
                <a:cs typeface="Open Sans"/>
                <a:sym typeface="Open Sans"/>
              </a:rPr>
              <a:t> access to electricity </a:t>
            </a:r>
            <a:r>
              <a:rPr b="1" lang="en-US" sz="1100">
                <a:solidFill>
                  <a:srgbClr val="C55A11"/>
                </a:solidFill>
                <a:latin typeface="Open Sans"/>
                <a:ea typeface="Open Sans"/>
                <a:cs typeface="Open Sans"/>
                <a:sym typeface="Open Sans"/>
              </a:rPr>
              <a:t>worldwide </a:t>
            </a:r>
            <a:r>
              <a:rPr lang="en-US" sz="1100">
                <a:solidFill>
                  <a:schemeClr val="dk1"/>
                </a:solidFill>
                <a:latin typeface="Open Sans"/>
                <a:ea typeface="Open Sans"/>
                <a:cs typeface="Open Sans"/>
                <a:sym typeface="Open Sans"/>
              </a:rPr>
              <a:t>(2023)</a:t>
            </a:r>
            <a:r>
              <a:rPr baseline="30000" lang="en-US" sz="1100">
                <a:solidFill>
                  <a:schemeClr val="dk1"/>
                </a:solidFill>
                <a:latin typeface="Open Sans"/>
                <a:ea typeface="Open Sans"/>
                <a:cs typeface="Open Sans"/>
                <a:sym typeface="Open Sans"/>
              </a:rPr>
              <a:t> </a:t>
            </a:r>
            <a:r>
              <a:rPr lang="en-US" sz="1100">
                <a:solidFill>
                  <a:schemeClr val="dk1"/>
                </a:solidFill>
                <a:latin typeface="Open Sans"/>
                <a:ea typeface="Open Sans"/>
                <a:cs typeface="Open Sans"/>
                <a:sym typeface="Open Sans"/>
              </a:rPr>
              <a:t>[7] reside in remote </a:t>
            </a:r>
            <a:r>
              <a:rPr b="1" lang="en-US" sz="1100">
                <a:solidFill>
                  <a:srgbClr val="C55A11"/>
                </a:solidFill>
                <a:latin typeface="Open Sans"/>
                <a:ea typeface="Open Sans"/>
                <a:cs typeface="Open Sans"/>
                <a:sym typeface="Open Sans"/>
              </a:rPr>
              <a:t>rural areas</a:t>
            </a:r>
            <a:endParaRPr/>
          </a:p>
        </p:txBody>
      </p:sp>
      <p:grpSp>
        <p:nvGrpSpPr>
          <p:cNvPr id="276" name="Google Shape;276;p10"/>
          <p:cNvGrpSpPr/>
          <p:nvPr/>
        </p:nvGrpSpPr>
        <p:grpSpPr>
          <a:xfrm>
            <a:off x="3687551" y="1152324"/>
            <a:ext cx="229263" cy="1038899"/>
            <a:chOff x="7820760" y="968610"/>
            <a:chExt cx="229263" cy="4080600"/>
          </a:xfrm>
        </p:grpSpPr>
        <p:cxnSp>
          <p:nvCxnSpPr>
            <p:cNvPr id="277" name="Google Shape;277;p10"/>
            <p:cNvCxnSpPr/>
            <p:nvPr/>
          </p:nvCxnSpPr>
          <p:spPr>
            <a:xfrm>
              <a:off x="7923293" y="968610"/>
              <a:ext cx="0" cy="4080600"/>
            </a:xfrm>
            <a:prstGeom prst="straightConnector1">
              <a:avLst/>
            </a:prstGeom>
            <a:noFill/>
            <a:ln cap="flat" cmpd="sng" w="9525">
              <a:solidFill>
                <a:schemeClr val="dk1"/>
              </a:solidFill>
              <a:prstDash val="dash"/>
              <a:miter lim="800000"/>
              <a:headEnd len="sm" w="sm" type="none"/>
              <a:tailEnd len="sm" w="sm" type="none"/>
            </a:ln>
          </p:spPr>
        </p:cxnSp>
        <p:sp>
          <p:nvSpPr>
            <p:cNvPr id="278" name="Google Shape;278;p10"/>
            <p:cNvSpPr/>
            <p:nvPr/>
          </p:nvSpPr>
          <p:spPr>
            <a:xfrm>
              <a:off x="7820760" y="2155473"/>
              <a:ext cx="229263" cy="1706870"/>
            </a:xfrm>
            <a:prstGeom prst="chevron">
              <a:avLst>
                <a:gd fmla="val 50000" name="adj"/>
              </a:avLst>
            </a:prstGeom>
            <a:solidFill>
              <a:srgbClr val="C55A11"/>
            </a:solidFill>
            <a:ln cap="flat" cmpd="sng" w="12700">
              <a:solidFill>
                <a:srgbClr val="C55A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79" name="Google Shape;279;p10"/>
          <p:cNvGrpSpPr/>
          <p:nvPr/>
        </p:nvGrpSpPr>
        <p:grpSpPr>
          <a:xfrm>
            <a:off x="5680419" y="1481706"/>
            <a:ext cx="5442996" cy="660475"/>
            <a:chOff x="1523792" y="3025175"/>
            <a:chExt cx="5442996" cy="660475"/>
          </a:xfrm>
        </p:grpSpPr>
        <p:sp>
          <p:nvSpPr>
            <p:cNvPr id="280" name="Google Shape;280;p10"/>
            <p:cNvSpPr/>
            <p:nvPr/>
          </p:nvSpPr>
          <p:spPr>
            <a:xfrm>
              <a:off x="3306488" y="3025175"/>
              <a:ext cx="3660300" cy="239400"/>
            </a:xfrm>
            <a:prstGeom prst="roundRect">
              <a:avLst>
                <a:gd fmla="val 50000" name="adj"/>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81" name="Google Shape;281;p10"/>
            <p:cNvSpPr/>
            <p:nvPr/>
          </p:nvSpPr>
          <p:spPr>
            <a:xfrm>
              <a:off x="3270527" y="3025175"/>
              <a:ext cx="1036202" cy="239400"/>
            </a:xfrm>
            <a:prstGeom prst="roundRect">
              <a:avLst>
                <a:gd fmla="val 50000" name="adj"/>
              </a:avLst>
            </a:prstGeom>
            <a:solidFill>
              <a:srgbClr val="C55A1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82" name="Google Shape;282;p10"/>
            <p:cNvSpPr txBox="1"/>
            <p:nvPr/>
          </p:nvSpPr>
          <p:spPr>
            <a:xfrm>
              <a:off x="1523792" y="3035234"/>
              <a:ext cx="1741644" cy="2394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100"/>
                <a:buFont typeface="Open Sans"/>
                <a:buNone/>
              </a:pPr>
              <a:r>
                <a:rPr b="1" lang="en-US" sz="1100">
                  <a:solidFill>
                    <a:schemeClr val="dk1"/>
                  </a:solidFill>
                  <a:latin typeface="Open Sans"/>
                  <a:ea typeface="Open Sans"/>
                  <a:cs typeface="Open Sans"/>
                  <a:sym typeface="Open Sans"/>
                </a:rPr>
                <a:t>Rural Electrification</a:t>
              </a:r>
              <a:endParaRPr b="1" sz="1100">
                <a:solidFill>
                  <a:schemeClr val="dk1"/>
                </a:solidFill>
                <a:latin typeface="Open Sans"/>
                <a:ea typeface="Open Sans"/>
                <a:cs typeface="Open Sans"/>
                <a:sym typeface="Open Sans"/>
              </a:endParaRPr>
            </a:p>
          </p:txBody>
        </p:sp>
        <p:sp>
          <p:nvSpPr>
            <p:cNvPr id="283" name="Google Shape;283;p10"/>
            <p:cNvSpPr txBox="1"/>
            <p:nvPr/>
          </p:nvSpPr>
          <p:spPr>
            <a:xfrm>
              <a:off x="3556581" y="3033546"/>
              <a:ext cx="543894" cy="205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1200"/>
                <a:buFont typeface="Open Sans"/>
                <a:buNone/>
              </a:pPr>
              <a:r>
                <a:rPr b="1" lang="en-US" sz="1200">
                  <a:solidFill>
                    <a:schemeClr val="lt1"/>
                  </a:solidFill>
                  <a:latin typeface="Open Sans"/>
                  <a:ea typeface="Open Sans"/>
                  <a:cs typeface="Open Sans"/>
                  <a:sym typeface="Open Sans"/>
                </a:rPr>
                <a:t>29%</a:t>
              </a:r>
              <a:endParaRPr b="1" sz="1200">
                <a:solidFill>
                  <a:schemeClr val="lt1"/>
                </a:solidFill>
                <a:latin typeface="Open Sans"/>
                <a:ea typeface="Open Sans"/>
                <a:cs typeface="Open Sans"/>
                <a:sym typeface="Open Sans"/>
              </a:endParaRPr>
            </a:p>
          </p:txBody>
        </p:sp>
        <p:sp>
          <p:nvSpPr>
            <p:cNvPr id="284" name="Google Shape;284;p10"/>
            <p:cNvSpPr/>
            <p:nvPr/>
          </p:nvSpPr>
          <p:spPr>
            <a:xfrm>
              <a:off x="3306488" y="3446239"/>
              <a:ext cx="3660300" cy="239400"/>
            </a:xfrm>
            <a:prstGeom prst="roundRect">
              <a:avLst>
                <a:gd fmla="val 50000" name="adj"/>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85" name="Google Shape;285;p10"/>
            <p:cNvSpPr/>
            <p:nvPr/>
          </p:nvSpPr>
          <p:spPr>
            <a:xfrm>
              <a:off x="3270545" y="3446250"/>
              <a:ext cx="3112487" cy="239400"/>
            </a:xfrm>
            <a:prstGeom prst="roundRect">
              <a:avLst>
                <a:gd fmla="val 50000" name="adj"/>
              </a:avLst>
            </a:prstGeom>
            <a:solidFill>
              <a:srgbClr val="FCB61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86" name="Google Shape;286;p10"/>
            <p:cNvSpPr txBox="1"/>
            <p:nvPr/>
          </p:nvSpPr>
          <p:spPr>
            <a:xfrm>
              <a:off x="1523792" y="3446244"/>
              <a:ext cx="1708805" cy="2394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100"/>
                <a:buFont typeface="Open Sans"/>
                <a:buNone/>
              </a:pPr>
              <a:r>
                <a:rPr b="1" lang="en-US" sz="1100">
                  <a:solidFill>
                    <a:schemeClr val="dk1"/>
                  </a:solidFill>
                  <a:latin typeface="Open Sans"/>
                  <a:ea typeface="Open Sans"/>
                  <a:cs typeface="Open Sans"/>
                  <a:sym typeface="Open Sans"/>
                </a:rPr>
                <a:t>Urban Electrification</a:t>
              </a:r>
              <a:endParaRPr b="1" sz="1100">
                <a:solidFill>
                  <a:schemeClr val="dk1"/>
                </a:solidFill>
                <a:latin typeface="Open Sans"/>
                <a:ea typeface="Open Sans"/>
                <a:cs typeface="Open Sans"/>
                <a:sym typeface="Open Sans"/>
              </a:endParaRPr>
            </a:p>
          </p:txBody>
        </p:sp>
        <p:sp>
          <p:nvSpPr>
            <p:cNvPr id="287" name="Google Shape;287;p10"/>
            <p:cNvSpPr txBox="1"/>
            <p:nvPr/>
          </p:nvSpPr>
          <p:spPr>
            <a:xfrm>
              <a:off x="3556581" y="3463033"/>
              <a:ext cx="979800" cy="205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US" sz="1200">
                  <a:solidFill>
                    <a:schemeClr val="lt1"/>
                  </a:solidFill>
                  <a:latin typeface="Open Sans"/>
                  <a:ea typeface="Open Sans"/>
                  <a:cs typeface="Open Sans"/>
                  <a:sym typeface="Open Sans"/>
                </a:rPr>
                <a:t>81%</a:t>
              </a:r>
              <a:endParaRPr b="1" sz="1200">
                <a:solidFill>
                  <a:schemeClr val="lt1"/>
                </a:solidFill>
                <a:latin typeface="Open Sans"/>
                <a:ea typeface="Open Sans"/>
                <a:cs typeface="Open Sans"/>
                <a:sym typeface="Open Sans"/>
              </a:endParaRPr>
            </a:p>
          </p:txBody>
        </p:sp>
      </p:grpSp>
      <p:sp>
        <p:nvSpPr>
          <p:cNvPr id="288" name="Google Shape;288;p10"/>
          <p:cNvSpPr txBox="1"/>
          <p:nvPr/>
        </p:nvSpPr>
        <p:spPr>
          <a:xfrm>
            <a:off x="3966103" y="976688"/>
            <a:ext cx="7526611"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Open Sans"/>
                <a:ea typeface="Open Sans"/>
                <a:cs typeface="Open Sans"/>
                <a:sym typeface="Open Sans"/>
              </a:rPr>
              <a:t>In several low-income and lower-middle-income countries, inequalities between rural and urban electrification rates are still very high [8]:</a:t>
            </a:r>
            <a:endParaRPr sz="1100">
              <a:solidFill>
                <a:schemeClr val="dk1"/>
              </a:solidFill>
              <a:latin typeface="Open Sans"/>
              <a:ea typeface="Open Sans"/>
              <a:cs typeface="Open Sans"/>
              <a:sym typeface="Open Sans"/>
            </a:endParaRPr>
          </a:p>
        </p:txBody>
      </p:sp>
      <p:sp>
        <p:nvSpPr>
          <p:cNvPr id="289" name="Google Shape;289;p10"/>
          <p:cNvSpPr txBox="1"/>
          <p:nvPr/>
        </p:nvSpPr>
        <p:spPr>
          <a:xfrm>
            <a:off x="4041185" y="1401638"/>
            <a:ext cx="170880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C55A11"/>
                </a:solidFill>
                <a:latin typeface="Open Sans"/>
                <a:ea typeface="Open Sans"/>
                <a:cs typeface="Open Sans"/>
                <a:sym typeface="Open Sans"/>
              </a:rPr>
              <a:t>Sub-Saharan Africa </a:t>
            </a:r>
            <a:endParaRPr sz="1100">
              <a:solidFill>
                <a:schemeClr val="dk1"/>
              </a:solidFill>
              <a:latin typeface="Calibri"/>
              <a:ea typeface="Calibri"/>
              <a:cs typeface="Calibri"/>
              <a:sym typeface="Calibri"/>
            </a:endParaRPr>
          </a:p>
        </p:txBody>
      </p:sp>
      <p:sp>
        <p:nvSpPr>
          <p:cNvPr id="290" name="Google Shape;290;p10"/>
          <p:cNvSpPr/>
          <p:nvPr/>
        </p:nvSpPr>
        <p:spPr>
          <a:xfrm>
            <a:off x="5605020" y="1481706"/>
            <a:ext cx="75399" cy="643658"/>
          </a:xfrm>
          <a:prstGeom prst="leftBrace">
            <a:avLst>
              <a:gd fmla="val 8333" name="adj1"/>
              <a:gd fmla="val 50000" name="adj2"/>
            </a:avLst>
          </a:prstGeom>
          <a:noFill/>
          <a:ln cap="flat" cmpd="sng" w="9525">
            <a:solidFill>
              <a:srgbClr val="C55A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1" name="Google Shape;291;p10"/>
          <p:cNvSpPr/>
          <p:nvPr/>
        </p:nvSpPr>
        <p:spPr>
          <a:xfrm>
            <a:off x="579052" y="3983451"/>
            <a:ext cx="1813513" cy="501889"/>
          </a:xfrm>
          <a:prstGeom prst="roundRect">
            <a:avLst>
              <a:gd fmla="val 16667" name="adj"/>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200">
                <a:solidFill>
                  <a:schemeClr val="lt1"/>
                </a:solidFill>
                <a:latin typeface="Open Sans"/>
                <a:ea typeface="Open Sans"/>
                <a:cs typeface="Open Sans"/>
                <a:sym typeface="Open Sans"/>
              </a:rPr>
              <a:t>Rural Electrification Strategies</a:t>
            </a:r>
            <a:endParaRPr/>
          </a:p>
        </p:txBody>
      </p:sp>
      <p:cxnSp>
        <p:nvCxnSpPr>
          <p:cNvPr id="292" name="Google Shape;292;p10"/>
          <p:cNvCxnSpPr/>
          <p:nvPr/>
        </p:nvCxnSpPr>
        <p:spPr>
          <a:xfrm>
            <a:off x="386473" y="2392592"/>
            <a:ext cx="11106241" cy="0"/>
          </a:xfrm>
          <a:prstGeom prst="straightConnector1">
            <a:avLst/>
          </a:prstGeom>
          <a:noFill/>
          <a:ln cap="flat" cmpd="sng" w="9525">
            <a:solidFill>
              <a:srgbClr val="D0CECE"/>
            </a:solidFill>
            <a:prstDash val="dash"/>
            <a:miter lim="800000"/>
            <a:headEnd len="sm" w="sm" type="none"/>
            <a:tailEnd len="sm" w="sm" type="none"/>
          </a:ln>
        </p:spPr>
      </p:cxnSp>
      <p:sp>
        <p:nvSpPr>
          <p:cNvPr id="293" name="Google Shape;293;p10"/>
          <p:cNvSpPr/>
          <p:nvPr/>
        </p:nvSpPr>
        <p:spPr>
          <a:xfrm>
            <a:off x="2701949" y="2659440"/>
            <a:ext cx="378135" cy="3228603"/>
          </a:xfrm>
          <a:prstGeom prst="leftBrace">
            <a:avLst>
              <a:gd fmla="val 8333" name="adj1"/>
              <a:gd fmla="val 50000" name="adj2"/>
            </a:avLst>
          </a:prstGeom>
          <a:noFill/>
          <a:ln cap="flat" cmpd="sng" w="9525">
            <a:solidFill>
              <a:srgbClr val="1F386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nvGrpSpPr>
          <p:cNvPr id="294" name="Google Shape;294;p10"/>
          <p:cNvGrpSpPr/>
          <p:nvPr/>
        </p:nvGrpSpPr>
        <p:grpSpPr>
          <a:xfrm>
            <a:off x="3617573" y="5034131"/>
            <a:ext cx="6961918" cy="950459"/>
            <a:chOff x="3595445" y="2686275"/>
            <a:chExt cx="6961918" cy="950459"/>
          </a:xfrm>
        </p:grpSpPr>
        <p:sp>
          <p:nvSpPr>
            <p:cNvPr id="295" name="Google Shape;295;p10"/>
            <p:cNvSpPr txBox="1"/>
            <p:nvPr/>
          </p:nvSpPr>
          <p:spPr>
            <a:xfrm>
              <a:off x="5368691" y="2844209"/>
              <a:ext cx="5188672" cy="79252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400">
                  <a:solidFill>
                    <a:srgbClr val="2F5496"/>
                  </a:solidFill>
                  <a:latin typeface="Open Sans"/>
                  <a:ea typeface="Open Sans"/>
                  <a:cs typeface="Open Sans"/>
                  <a:sym typeface="Open Sans"/>
                </a:rPr>
                <a:t>Grid Extension</a:t>
              </a:r>
              <a:endParaRPr/>
            </a:p>
            <a:p>
              <a:pPr indent="0" lvl="0" marL="0" marR="0" rtl="0" algn="just">
                <a:spcBef>
                  <a:spcPts val="0"/>
                </a:spcBef>
                <a:spcAft>
                  <a:spcPts val="0"/>
                </a:spcAft>
                <a:buNone/>
              </a:pPr>
              <a:r>
                <a:rPr lang="en-US" sz="1050">
                  <a:solidFill>
                    <a:schemeClr val="dk1"/>
                  </a:solidFill>
                  <a:latin typeface="Open Sans"/>
                  <a:ea typeface="Open Sans"/>
                  <a:cs typeface="Open Sans"/>
                  <a:sym typeface="Open Sans"/>
                </a:rPr>
                <a:t>Extending the central grid to rural areas involves laying power lines for </a:t>
              </a:r>
              <a:r>
                <a:rPr b="1" lang="en-US" sz="1050">
                  <a:solidFill>
                    <a:schemeClr val="dk1"/>
                  </a:solidFill>
                  <a:latin typeface="Open Sans"/>
                  <a:ea typeface="Open Sans"/>
                  <a:cs typeface="Open Sans"/>
                  <a:sym typeface="Open Sans"/>
                </a:rPr>
                <a:t>reliable electricity access</a:t>
              </a:r>
              <a:r>
                <a:rPr lang="en-US" sz="1050">
                  <a:solidFill>
                    <a:schemeClr val="dk1"/>
                  </a:solidFill>
                  <a:latin typeface="Open Sans"/>
                  <a:ea typeface="Open Sans"/>
                  <a:cs typeface="Open Sans"/>
                  <a:sym typeface="Open Sans"/>
                </a:rPr>
                <a:t>. It's </a:t>
              </a:r>
              <a:r>
                <a:rPr b="1" lang="en-US" sz="1050">
                  <a:solidFill>
                    <a:schemeClr val="dk1"/>
                  </a:solidFill>
                  <a:latin typeface="Open Sans"/>
                  <a:ea typeface="Open Sans"/>
                  <a:cs typeface="Open Sans"/>
                  <a:sym typeface="Open Sans"/>
                </a:rPr>
                <a:t>costly</a:t>
              </a:r>
              <a:r>
                <a:rPr lang="en-US" sz="1050">
                  <a:solidFill>
                    <a:schemeClr val="dk1"/>
                  </a:solidFill>
                  <a:latin typeface="Open Sans"/>
                  <a:ea typeface="Open Sans"/>
                  <a:cs typeface="Open Sans"/>
                  <a:sym typeface="Open Sans"/>
                </a:rPr>
                <a:t>, </a:t>
              </a:r>
              <a:r>
                <a:rPr b="1" lang="en-US" sz="1050">
                  <a:solidFill>
                    <a:schemeClr val="dk1"/>
                  </a:solidFill>
                  <a:latin typeface="Open Sans"/>
                  <a:ea typeface="Open Sans"/>
                  <a:cs typeface="Open Sans"/>
                  <a:sym typeface="Open Sans"/>
                </a:rPr>
                <a:t>time-consuming</a:t>
              </a:r>
              <a:r>
                <a:rPr lang="en-US" sz="1050">
                  <a:solidFill>
                    <a:schemeClr val="dk1"/>
                  </a:solidFill>
                  <a:latin typeface="Open Sans"/>
                  <a:ea typeface="Open Sans"/>
                  <a:cs typeface="Open Sans"/>
                  <a:sym typeface="Open Sans"/>
                </a:rPr>
                <a:t>, and requires extensive </a:t>
              </a:r>
              <a:r>
                <a:rPr b="1" lang="en-US" sz="1050">
                  <a:solidFill>
                    <a:schemeClr val="dk1"/>
                  </a:solidFill>
                  <a:latin typeface="Open Sans"/>
                  <a:ea typeface="Open Sans"/>
                  <a:cs typeface="Open Sans"/>
                  <a:sym typeface="Open Sans"/>
                </a:rPr>
                <a:t>infrastructure development</a:t>
              </a:r>
              <a:r>
                <a:rPr lang="en-US" sz="1050">
                  <a:solidFill>
                    <a:schemeClr val="dk1"/>
                  </a:solidFill>
                  <a:latin typeface="Open Sans"/>
                  <a:ea typeface="Open Sans"/>
                  <a:cs typeface="Open Sans"/>
                  <a:sym typeface="Open Sans"/>
                </a:rPr>
                <a:t>.</a:t>
              </a:r>
              <a:endParaRPr sz="1050">
                <a:solidFill>
                  <a:schemeClr val="dk1"/>
                </a:solidFill>
                <a:latin typeface="Open Sans"/>
                <a:ea typeface="Open Sans"/>
                <a:cs typeface="Open Sans"/>
                <a:sym typeface="Open Sans"/>
              </a:endParaRPr>
            </a:p>
          </p:txBody>
        </p:sp>
        <p:pic>
          <p:nvPicPr>
            <p:cNvPr descr="A power lines with the sun setting behind them&#10;&#10;Description automatically generated" id="296" name="Google Shape;296;p10"/>
            <p:cNvPicPr preferRelativeResize="0"/>
            <p:nvPr/>
          </p:nvPicPr>
          <p:blipFill rotWithShape="1">
            <a:blip r:embed="rId4">
              <a:alphaModFix/>
            </a:blip>
            <a:srcRect b="0" l="0" r="0" t="0"/>
            <a:stretch/>
          </p:blipFill>
          <p:spPr>
            <a:xfrm>
              <a:off x="3595445" y="2686275"/>
              <a:ext cx="1418865" cy="945818"/>
            </a:xfrm>
            <a:prstGeom prst="roundRect">
              <a:avLst>
                <a:gd fmla="val 16667" name="adj"/>
              </a:avLst>
            </a:prstGeom>
            <a:noFill/>
            <a:ln>
              <a:noFill/>
            </a:ln>
          </p:spPr>
        </p:pic>
      </p:grpSp>
      <p:sp>
        <p:nvSpPr>
          <p:cNvPr id="297" name="Google Shape;297;p10"/>
          <p:cNvSpPr txBox="1"/>
          <p:nvPr/>
        </p:nvSpPr>
        <p:spPr>
          <a:xfrm>
            <a:off x="5353744" y="2786565"/>
            <a:ext cx="5188672" cy="79252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400">
                <a:solidFill>
                  <a:srgbClr val="2F5496"/>
                </a:solidFill>
                <a:latin typeface="Open Sans"/>
                <a:ea typeface="Open Sans"/>
                <a:cs typeface="Open Sans"/>
                <a:sym typeface="Open Sans"/>
              </a:rPr>
              <a:t>Stand-Alone Systems</a:t>
            </a:r>
            <a:endParaRPr/>
          </a:p>
          <a:p>
            <a:pPr indent="0" lvl="0" marL="0" marR="0" rtl="0" algn="just">
              <a:spcBef>
                <a:spcPts val="0"/>
              </a:spcBef>
              <a:spcAft>
                <a:spcPts val="0"/>
              </a:spcAft>
              <a:buNone/>
            </a:pPr>
            <a:r>
              <a:rPr lang="en-US" sz="1050">
                <a:solidFill>
                  <a:schemeClr val="dk1"/>
                </a:solidFill>
                <a:latin typeface="Open Sans"/>
                <a:ea typeface="Open Sans"/>
                <a:cs typeface="Open Sans"/>
                <a:sym typeface="Open Sans"/>
              </a:rPr>
              <a:t>These </a:t>
            </a:r>
            <a:r>
              <a:rPr b="1" lang="en-US" sz="1050">
                <a:solidFill>
                  <a:schemeClr val="dk1"/>
                </a:solidFill>
                <a:latin typeface="Open Sans"/>
                <a:ea typeface="Open Sans"/>
                <a:cs typeface="Open Sans"/>
                <a:sym typeface="Open Sans"/>
              </a:rPr>
              <a:t>self-sufficient solutions</a:t>
            </a:r>
            <a:r>
              <a:rPr lang="en-US" sz="1050">
                <a:solidFill>
                  <a:schemeClr val="dk1"/>
                </a:solidFill>
                <a:latin typeface="Open Sans"/>
                <a:ea typeface="Open Sans"/>
                <a:cs typeface="Open Sans"/>
                <a:sym typeface="Open Sans"/>
              </a:rPr>
              <a:t>, such as solar panels, provide </a:t>
            </a:r>
            <a:r>
              <a:rPr b="1" lang="en-US" sz="1050">
                <a:solidFill>
                  <a:schemeClr val="dk1"/>
                </a:solidFill>
                <a:latin typeface="Open Sans"/>
                <a:ea typeface="Open Sans"/>
                <a:cs typeface="Open Sans"/>
                <a:sym typeface="Open Sans"/>
              </a:rPr>
              <a:t>quick access to electricity</a:t>
            </a:r>
            <a:r>
              <a:rPr lang="en-US" sz="1050">
                <a:solidFill>
                  <a:schemeClr val="dk1"/>
                </a:solidFill>
                <a:latin typeface="Open Sans"/>
                <a:ea typeface="Open Sans"/>
                <a:cs typeface="Open Sans"/>
                <a:sym typeface="Open Sans"/>
              </a:rPr>
              <a:t>. They are suitable for individual households but have </a:t>
            </a:r>
            <a:r>
              <a:rPr b="1" lang="en-US" sz="1050">
                <a:solidFill>
                  <a:schemeClr val="dk1"/>
                </a:solidFill>
                <a:latin typeface="Open Sans"/>
                <a:ea typeface="Open Sans"/>
                <a:cs typeface="Open Sans"/>
                <a:sym typeface="Open Sans"/>
              </a:rPr>
              <a:t>limited capacity </a:t>
            </a:r>
            <a:r>
              <a:rPr lang="en-US" sz="1050">
                <a:solidFill>
                  <a:schemeClr val="dk1"/>
                </a:solidFill>
                <a:latin typeface="Open Sans"/>
                <a:ea typeface="Open Sans"/>
                <a:cs typeface="Open Sans"/>
                <a:sym typeface="Open Sans"/>
              </a:rPr>
              <a:t>and </a:t>
            </a:r>
            <a:r>
              <a:rPr b="1" lang="en-US" sz="1050">
                <a:solidFill>
                  <a:schemeClr val="dk1"/>
                </a:solidFill>
                <a:latin typeface="Open Sans"/>
                <a:ea typeface="Open Sans"/>
                <a:cs typeface="Open Sans"/>
                <a:sym typeface="Open Sans"/>
              </a:rPr>
              <a:t>ongoing maintenance expenses</a:t>
            </a:r>
            <a:r>
              <a:rPr lang="en-US" sz="1050">
                <a:solidFill>
                  <a:schemeClr val="dk1"/>
                </a:solidFill>
                <a:latin typeface="Open Sans"/>
                <a:ea typeface="Open Sans"/>
                <a:cs typeface="Open Sans"/>
                <a:sym typeface="Open Sans"/>
              </a:rPr>
              <a:t>.</a:t>
            </a:r>
            <a:endParaRPr sz="1050">
              <a:solidFill>
                <a:schemeClr val="dk1"/>
              </a:solidFill>
              <a:latin typeface="Open Sans"/>
              <a:ea typeface="Open Sans"/>
              <a:cs typeface="Open Sans"/>
              <a:sym typeface="Open Sans"/>
            </a:endParaRPr>
          </a:p>
        </p:txBody>
      </p:sp>
      <p:sp>
        <p:nvSpPr>
          <p:cNvPr id="298" name="Google Shape;298;p10"/>
          <p:cNvSpPr txBox="1"/>
          <p:nvPr/>
        </p:nvSpPr>
        <p:spPr>
          <a:xfrm>
            <a:off x="5373644" y="3995744"/>
            <a:ext cx="5168771"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400">
                <a:solidFill>
                  <a:srgbClr val="2F5496"/>
                </a:solidFill>
                <a:latin typeface="Open Sans"/>
                <a:ea typeface="Open Sans"/>
                <a:cs typeface="Open Sans"/>
                <a:sym typeface="Open Sans"/>
              </a:rPr>
              <a:t>Mini-Grids</a:t>
            </a:r>
            <a:endParaRPr/>
          </a:p>
          <a:p>
            <a:pPr indent="0" lvl="0" marL="0" marR="0" rtl="0" algn="just">
              <a:spcBef>
                <a:spcPts val="0"/>
              </a:spcBef>
              <a:spcAft>
                <a:spcPts val="0"/>
              </a:spcAft>
              <a:buNone/>
            </a:pPr>
            <a:r>
              <a:rPr lang="en-US" sz="1050">
                <a:solidFill>
                  <a:schemeClr val="dk1"/>
                </a:solidFill>
                <a:latin typeface="Open Sans"/>
                <a:ea typeface="Open Sans"/>
                <a:cs typeface="Open Sans"/>
                <a:sym typeface="Open Sans"/>
              </a:rPr>
              <a:t>Localized power grids serve communities, balancing </a:t>
            </a:r>
            <a:r>
              <a:rPr b="1" lang="en-US" sz="1050">
                <a:solidFill>
                  <a:schemeClr val="dk1"/>
                </a:solidFill>
                <a:latin typeface="Open Sans"/>
                <a:ea typeface="Open Sans"/>
                <a:cs typeface="Open Sans"/>
                <a:sym typeface="Open Sans"/>
              </a:rPr>
              <a:t>scalability</a:t>
            </a:r>
            <a:r>
              <a:rPr lang="en-US" sz="1050">
                <a:solidFill>
                  <a:schemeClr val="dk1"/>
                </a:solidFill>
                <a:latin typeface="Open Sans"/>
                <a:ea typeface="Open Sans"/>
                <a:cs typeface="Open Sans"/>
                <a:sym typeface="Open Sans"/>
              </a:rPr>
              <a:t> and </a:t>
            </a:r>
            <a:r>
              <a:rPr b="1" lang="en-US" sz="1050">
                <a:solidFill>
                  <a:schemeClr val="dk1"/>
                </a:solidFill>
                <a:latin typeface="Open Sans"/>
                <a:ea typeface="Open Sans"/>
                <a:cs typeface="Open Sans"/>
                <a:sym typeface="Open Sans"/>
              </a:rPr>
              <a:t>reliability</a:t>
            </a:r>
            <a:r>
              <a:rPr lang="en-US" sz="1050">
                <a:solidFill>
                  <a:schemeClr val="dk1"/>
                </a:solidFill>
                <a:latin typeface="Open Sans"/>
                <a:ea typeface="Open Sans"/>
                <a:cs typeface="Open Sans"/>
                <a:sym typeface="Open Sans"/>
              </a:rPr>
              <a:t>. They offer a steady power supply, making them ideal for remote areas. However, they demand significant </a:t>
            </a:r>
            <a:r>
              <a:rPr b="1" lang="en-US" sz="1050">
                <a:solidFill>
                  <a:schemeClr val="dk1"/>
                </a:solidFill>
                <a:latin typeface="Open Sans"/>
                <a:ea typeface="Open Sans"/>
                <a:cs typeface="Open Sans"/>
                <a:sym typeface="Open Sans"/>
              </a:rPr>
              <a:t>initial investments </a:t>
            </a:r>
            <a:r>
              <a:rPr lang="en-US" sz="1050">
                <a:solidFill>
                  <a:schemeClr val="dk1"/>
                </a:solidFill>
                <a:latin typeface="Open Sans"/>
                <a:ea typeface="Open Sans"/>
                <a:cs typeface="Open Sans"/>
                <a:sym typeface="Open Sans"/>
              </a:rPr>
              <a:t>and </a:t>
            </a:r>
            <a:r>
              <a:rPr b="1" lang="en-US" sz="1050">
                <a:solidFill>
                  <a:schemeClr val="dk1"/>
                </a:solidFill>
                <a:latin typeface="Open Sans"/>
                <a:ea typeface="Open Sans"/>
                <a:cs typeface="Open Sans"/>
                <a:sym typeface="Open Sans"/>
              </a:rPr>
              <a:t>effective management</a:t>
            </a:r>
            <a:r>
              <a:rPr lang="en-US" sz="1050">
                <a:solidFill>
                  <a:schemeClr val="dk1"/>
                </a:solidFill>
                <a:latin typeface="Open Sans"/>
                <a:ea typeface="Open Sans"/>
                <a:cs typeface="Open Sans"/>
                <a:sym typeface="Open Sans"/>
              </a:rPr>
              <a:t>.</a:t>
            </a:r>
            <a:endParaRPr sz="1050">
              <a:solidFill>
                <a:schemeClr val="dk1"/>
              </a:solidFill>
              <a:latin typeface="Open Sans"/>
              <a:ea typeface="Open Sans"/>
              <a:cs typeface="Open Sans"/>
              <a:sym typeface="Open Sans"/>
            </a:endParaRPr>
          </a:p>
        </p:txBody>
      </p:sp>
      <p:sp>
        <p:nvSpPr>
          <p:cNvPr id="299" name="Google Shape;299;p10"/>
          <p:cNvSpPr/>
          <p:nvPr/>
        </p:nvSpPr>
        <p:spPr>
          <a:xfrm>
            <a:off x="5353744" y="2786565"/>
            <a:ext cx="5368066" cy="2217940"/>
          </a:xfrm>
          <a:prstGeom prst="rect">
            <a:avLst/>
          </a:prstGeom>
          <a:noFill/>
          <a:ln cap="flat" cmpd="sng" w="12700">
            <a:solidFill>
              <a:srgbClr val="FCB615"/>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10"/>
          <p:cNvSpPr txBox="1"/>
          <p:nvPr/>
        </p:nvSpPr>
        <p:spPr>
          <a:xfrm>
            <a:off x="8178470" y="2478267"/>
            <a:ext cx="265382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rgbClr val="FCB615"/>
                </a:solidFill>
                <a:latin typeface="Open Sans"/>
                <a:ea typeface="Open Sans"/>
                <a:cs typeface="Open Sans"/>
                <a:sym typeface="Open Sans"/>
              </a:rPr>
              <a:t>Off-Grid Renewable Energy solutions</a:t>
            </a:r>
            <a:endParaRPr/>
          </a:p>
        </p:txBody>
      </p:sp>
      <p:pic>
        <p:nvPicPr>
          <p:cNvPr descr=" " id="301" name="Google Shape;301;p10"/>
          <p:cNvPicPr preferRelativeResize="0"/>
          <p:nvPr/>
        </p:nvPicPr>
        <p:blipFill rotWithShape="1">
          <a:blip r:embed="rId5">
            <a:alphaModFix/>
          </a:blip>
          <a:srcRect b="0" l="0" r="0" t="0"/>
          <a:stretch/>
        </p:blipFill>
        <p:spPr>
          <a:xfrm>
            <a:off x="4532459" y="1715861"/>
            <a:ext cx="491106" cy="491106"/>
          </a:xfrm>
          <a:prstGeom prst="rect">
            <a:avLst/>
          </a:prstGeom>
          <a:noFill/>
          <a:ln>
            <a:noFill/>
          </a:ln>
        </p:spPr>
      </p:pic>
      <p:pic>
        <p:nvPicPr>
          <p:cNvPr descr="A group of people standing outside a building&#10;&#10;Description automatically generated" id="302" name="Google Shape;302;p10"/>
          <p:cNvPicPr preferRelativeResize="0"/>
          <p:nvPr/>
        </p:nvPicPr>
        <p:blipFill rotWithShape="1">
          <a:blip r:embed="rId6">
            <a:alphaModFix/>
          </a:blip>
          <a:srcRect b="22610" l="1466" r="-1" t="25230"/>
          <a:stretch/>
        </p:blipFill>
        <p:spPr>
          <a:xfrm>
            <a:off x="3536339" y="2618397"/>
            <a:ext cx="1500099" cy="1058780"/>
          </a:xfrm>
          <a:prstGeom prst="roundRect">
            <a:avLst>
              <a:gd fmla="val 16667" name="adj"/>
            </a:avLst>
          </a:prstGeom>
          <a:noFill/>
          <a:ln>
            <a:noFill/>
          </a:ln>
        </p:spPr>
      </p:pic>
      <p:pic>
        <p:nvPicPr>
          <p:cNvPr descr="A solar panels on a field&#10;&#10;Description automatically generated" id="303" name="Google Shape;303;p10"/>
          <p:cNvPicPr preferRelativeResize="0"/>
          <p:nvPr/>
        </p:nvPicPr>
        <p:blipFill rotWithShape="1">
          <a:blip r:embed="rId7">
            <a:alphaModFix/>
          </a:blip>
          <a:srcRect b="0" l="0" r="0" t="0"/>
          <a:stretch/>
        </p:blipFill>
        <p:spPr>
          <a:xfrm>
            <a:off x="3551559" y="3789272"/>
            <a:ext cx="1472005" cy="1104004"/>
          </a:xfrm>
          <a:prstGeom prst="roundRect">
            <a:avLst>
              <a:gd fmla="val 16667" name="adj"/>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descr="Graphical user interface, sunburst chart&#10;&#10;Description automatically generated" id="309" name="Google Shape;309;p11"/>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310" name="Google Shape;310;p11"/>
          <p:cNvSpPr/>
          <p:nvPr/>
        </p:nvSpPr>
        <p:spPr>
          <a:xfrm>
            <a:off x="90630" y="57826"/>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11"/>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10</a:t>
            </a:r>
            <a:endParaRPr b="1" sz="1400">
              <a:solidFill>
                <a:schemeClr val="lt1"/>
              </a:solidFill>
              <a:latin typeface="Open Sans ExtraBold"/>
              <a:ea typeface="Open Sans ExtraBold"/>
              <a:cs typeface="Open Sans ExtraBold"/>
              <a:sym typeface="Open Sans ExtraBold"/>
            </a:endParaRPr>
          </a:p>
        </p:txBody>
      </p:sp>
      <p:sp>
        <p:nvSpPr>
          <p:cNvPr id="312" name="Google Shape;312;p11"/>
          <p:cNvSpPr txBox="1"/>
          <p:nvPr/>
        </p:nvSpPr>
        <p:spPr>
          <a:xfrm>
            <a:off x="386473" y="281883"/>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US" sz="2800">
                <a:solidFill>
                  <a:schemeClr val="dk1"/>
                </a:solidFill>
                <a:latin typeface="Open Sans"/>
                <a:ea typeface="Open Sans"/>
                <a:cs typeface="Open Sans"/>
                <a:sym typeface="Open Sans"/>
              </a:rPr>
              <a:t>Off-grid Renewable Energy Solutions</a:t>
            </a:r>
            <a:endParaRPr/>
          </a:p>
        </p:txBody>
      </p:sp>
      <p:cxnSp>
        <p:nvCxnSpPr>
          <p:cNvPr id="313" name="Google Shape;313;p11"/>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pic>
        <p:nvPicPr>
          <p:cNvPr id="314" name="Google Shape;314;p11"/>
          <p:cNvPicPr preferRelativeResize="0"/>
          <p:nvPr/>
        </p:nvPicPr>
        <p:blipFill rotWithShape="1">
          <a:blip r:embed="rId4">
            <a:alphaModFix amt="70000"/>
          </a:blip>
          <a:srcRect b="0" l="0" r="0" t="0"/>
          <a:stretch/>
        </p:blipFill>
        <p:spPr>
          <a:xfrm>
            <a:off x="4530025" y="1556585"/>
            <a:ext cx="7015503" cy="4469976"/>
          </a:xfrm>
          <a:prstGeom prst="rect">
            <a:avLst/>
          </a:prstGeom>
          <a:noFill/>
          <a:ln>
            <a:noFill/>
          </a:ln>
        </p:spPr>
      </p:pic>
      <p:sp>
        <p:nvSpPr>
          <p:cNvPr id="315" name="Google Shape;315;p11"/>
          <p:cNvSpPr txBox="1"/>
          <p:nvPr/>
        </p:nvSpPr>
        <p:spPr>
          <a:xfrm>
            <a:off x="334166" y="1209595"/>
            <a:ext cx="397670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2060"/>
                </a:solidFill>
                <a:latin typeface="Open Sans"/>
                <a:ea typeface="Open Sans"/>
                <a:cs typeface="Open Sans"/>
                <a:sym typeface="Open Sans"/>
              </a:rPr>
              <a:t>Why Off-Grid Renewable energy?</a:t>
            </a:r>
            <a:endParaRPr/>
          </a:p>
        </p:txBody>
      </p:sp>
      <p:sp>
        <p:nvSpPr>
          <p:cNvPr id="316" name="Google Shape;316;p11"/>
          <p:cNvSpPr txBox="1"/>
          <p:nvPr/>
        </p:nvSpPr>
        <p:spPr>
          <a:xfrm>
            <a:off x="646025" y="2372844"/>
            <a:ext cx="4006780"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rgbClr val="C55A11"/>
                </a:solidFill>
                <a:latin typeface="Open Sans"/>
                <a:ea typeface="Open Sans"/>
                <a:cs typeface="Open Sans"/>
                <a:sym typeface="Open Sans"/>
              </a:rPr>
              <a:t>Human development</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Open Sans"/>
                <a:ea typeface="Open Sans"/>
                <a:cs typeface="Open Sans"/>
                <a:sym typeface="Open Sans"/>
              </a:rPr>
              <a:t>Community Empowerment</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Open Sans"/>
                <a:ea typeface="Open Sans"/>
                <a:cs typeface="Open Sans"/>
                <a:sym typeface="Open Sans"/>
              </a:rPr>
              <a:t>Sustainable livelihoods</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Open Sans"/>
              <a:ea typeface="Open Sans"/>
              <a:cs typeface="Open Sans"/>
              <a:sym typeface="Open Sans"/>
            </a:endParaRPr>
          </a:p>
          <a:p>
            <a:pPr indent="0" lvl="0" marL="0" marR="0" rtl="0" algn="l">
              <a:spcBef>
                <a:spcPts val="0"/>
              </a:spcBef>
              <a:spcAft>
                <a:spcPts val="0"/>
              </a:spcAft>
              <a:buNone/>
            </a:pPr>
            <a:r>
              <a:rPr i="1" lang="en-US" sz="1400">
                <a:solidFill>
                  <a:srgbClr val="C55A11"/>
                </a:solidFill>
                <a:latin typeface="Open Sans"/>
                <a:ea typeface="Open Sans"/>
                <a:cs typeface="Open Sans"/>
                <a:sym typeface="Open Sans"/>
              </a:rPr>
              <a:t>Economic</a:t>
            </a:r>
            <a:endParaRPr sz="1400">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Open Sans"/>
                <a:ea typeface="Open Sans"/>
                <a:cs typeface="Open Sans"/>
                <a:sym typeface="Open Sans"/>
              </a:rPr>
              <a:t>Cost-competitive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Open Sans"/>
                <a:ea typeface="Open Sans"/>
                <a:cs typeface="Open Sans"/>
                <a:sym typeface="Open Sans"/>
              </a:rPr>
              <a:t>Local job creation</a:t>
            </a:r>
            <a:endParaRPr/>
          </a:p>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a:p>
            <a:pPr indent="0" lvl="0" marL="0" marR="0" rtl="0" algn="l">
              <a:spcBef>
                <a:spcPts val="0"/>
              </a:spcBef>
              <a:spcAft>
                <a:spcPts val="0"/>
              </a:spcAft>
              <a:buNone/>
            </a:pPr>
            <a:r>
              <a:rPr i="1" lang="en-US" sz="1400">
                <a:solidFill>
                  <a:srgbClr val="C55A11"/>
                </a:solidFill>
                <a:latin typeface="Open Sans"/>
                <a:ea typeface="Open Sans"/>
                <a:cs typeface="Open Sans"/>
                <a:sym typeface="Open Sans"/>
              </a:rPr>
              <a:t>Environment</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Open Sans"/>
                <a:ea typeface="Open Sans"/>
                <a:cs typeface="Open Sans"/>
                <a:sym typeface="Open Sans"/>
              </a:rPr>
              <a:t>Environmentally sustainable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Open Sans"/>
                <a:ea typeface="Open Sans"/>
                <a:cs typeface="Open Sans"/>
                <a:sym typeface="Open Sans"/>
              </a:rPr>
              <a:t>Climate resilient</a:t>
            </a:r>
            <a:endParaRPr/>
          </a:p>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317" name="Google Shape;317;p11"/>
          <p:cNvSpPr/>
          <p:nvPr/>
        </p:nvSpPr>
        <p:spPr>
          <a:xfrm rot="9676698">
            <a:off x="5519315" y="1431202"/>
            <a:ext cx="5250317" cy="1488297"/>
          </a:xfrm>
          <a:prstGeom prst="arc">
            <a:avLst>
              <a:gd fmla="val 11541318" name="adj1"/>
              <a:gd fmla="val 21484775" name="adj2"/>
            </a:avLst>
          </a:prstGeom>
          <a:no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18" name="Google Shape;318;p11"/>
          <p:cNvSpPr/>
          <p:nvPr/>
        </p:nvSpPr>
        <p:spPr>
          <a:xfrm>
            <a:off x="492899" y="2258615"/>
            <a:ext cx="3756337" cy="2677656"/>
          </a:xfrm>
          <a:prstGeom prst="rect">
            <a:avLst/>
          </a:prstGeom>
          <a:noFill/>
          <a:ln cap="flat" cmpd="sng" w="12700">
            <a:solidFill>
              <a:srgbClr val="D0CECE"/>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11"/>
          <p:cNvSpPr txBox="1"/>
          <p:nvPr/>
        </p:nvSpPr>
        <p:spPr>
          <a:xfrm>
            <a:off x="805206" y="5160550"/>
            <a:ext cx="3573385"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55A11"/>
              </a:buClr>
              <a:buSzPts val="1600"/>
              <a:buFont typeface="Open Sans"/>
              <a:buNone/>
            </a:pPr>
            <a:r>
              <a:rPr b="0" i="1" lang="en-US" sz="1600" u="none" cap="none" strike="noStrike">
                <a:solidFill>
                  <a:srgbClr val="C55A11"/>
                </a:solidFill>
                <a:latin typeface="Open Sans"/>
                <a:ea typeface="Open Sans"/>
                <a:cs typeface="Open Sans"/>
                <a:sym typeface="Open Sans"/>
              </a:rPr>
              <a:t>Technology</a:t>
            </a:r>
            <a:endParaRPr/>
          </a:p>
          <a:p>
            <a:pPr indent="0" lvl="0" marL="0" marR="0" rtl="0" algn="ctr">
              <a:lnSpc>
                <a:spcPct val="100000"/>
              </a:lnSpc>
              <a:spcBef>
                <a:spcPts val="0"/>
              </a:spcBef>
              <a:spcAft>
                <a:spcPts val="0"/>
              </a:spcAft>
              <a:buNone/>
            </a:pPr>
            <a:r>
              <a:rPr b="0" i="0" lang="en-US" sz="1400" u="none" cap="none" strike="noStrike">
                <a:solidFill>
                  <a:srgbClr val="000000"/>
                </a:solidFill>
                <a:latin typeface="Open Sans"/>
                <a:ea typeface="Open Sans"/>
                <a:cs typeface="Open Sans"/>
                <a:sym typeface="Open Sans"/>
              </a:rPr>
              <a:t>Proven technology solutions</a:t>
            </a:r>
            <a:endParaRPr/>
          </a:p>
          <a:p>
            <a:pPr indent="0" lvl="0" marL="0" marR="0" rtl="0" algn="ctr">
              <a:lnSpc>
                <a:spcPct val="100000"/>
              </a:lnSpc>
              <a:spcBef>
                <a:spcPts val="0"/>
              </a:spcBef>
              <a:spcAft>
                <a:spcPts val="0"/>
              </a:spcAft>
              <a:buNone/>
            </a:pPr>
            <a:r>
              <a:rPr b="0" i="0" lang="en-US" sz="1400" u="none" cap="none" strike="noStrike">
                <a:solidFill>
                  <a:srgbClr val="000000"/>
                </a:solidFill>
                <a:latin typeface="Open Sans"/>
                <a:ea typeface="Open Sans"/>
                <a:cs typeface="Open Sans"/>
                <a:sym typeface="Open Sans"/>
              </a:rPr>
              <a:t>Adaptable and scalable</a:t>
            </a:r>
            <a:endParaRPr/>
          </a:p>
        </p:txBody>
      </p:sp>
      <p:sp>
        <p:nvSpPr>
          <p:cNvPr id="320" name="Google Shape;320;p11"/>
          <p:cNvSpPr txBox="1"/>
          <p:nvPr/>
        </p:nvSpPr>
        <p:spPr>
          <a:xfrm>
            <a:off x="1841828" y="1987897"/>
            <a:ext cx="253676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100">
                <a:solidFill>
                  <a:srgbClr val="FFC000"/>
                </a:solidFill>
                <a:latin typeface="Open Sans"/>
                <a:ea typeface="Open Sans"/>
                <a:cs typeface="Open Sans"/>
                <a:sym typeface="Open Sans"/>
              </a:rPr>
              <a:t>Sustainable Development Dimensions</a:t>
            </a:r>
            <a:endParaRPr/>
          </a:p>
        </p:txBody>
      </p:sp>
      <p:sp>
        <p:nvSpPr>
          <p:cNvPr id="321" name="Google Shape;321;p11"/>
          <p:cNvSpPr txBox="1"/>
          <p:nvPr/>
        </p:nvSpPr>
        <p:spPr>
          <a:xfrm>
            <a:off x="5828675" y="1446145"/>
            <a:ext cx="4732394"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900">
                <a:solidFill>
                  <a:srgbClr val="595959"/>
                </a:solidFill>
                <a:latin typeface="Open Sans"/>
                <a:ea typeface="Open Sans"/>
                <a:cs typeface="Open Sans"/>
                <a:sym typeface="Open Sans"/>
              </a:rPr>
              <a:t> Population served by, and capacity of, off-grid renewable energy solutions [9]</a:t>
            </a:r>
            <a:endParaRPr i="1" sz="900">
              <a:solidFill>
                <a:srgbClr val="595959"/>
              </a:solidFill>
              <a:latin typeface="Open Sans"/>
              <a:ea typeface="Open Sans"/>
              <a:cs typeface="Open Sans"/>
              <a:sym typeface="Open Sans"/>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descr="Graphical user interface, sunburst chart&#10;&#10;Description automatically generated" id="327" name="Google Shape;327;p12"/>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328" name="Google Shape;328;p12"/>
          <p:cNvSpPr/>
          <p:nvPr/>
        </p:nvSpPr>
        <p:spPr>
          <a:xfrm>
            <a:off x="90630" y="57826"/>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12"/>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11</a:t>
            </a:r>
            <a:endParaRPr b="1" sz="1400">
              <a:solidFill>
                <a:schemeClr val="lt1"/>
              </a:solidFill>
              <a:latin typeface="Open Sans ExtraBold"/>
              <a:ea typeface="Open Sans ExtraBold"/>
              <a:cs typeface="Open Sans ExtraBold"/>
              <a:sym typeface="Open Sans ExtraBold"/>
            </a:endParaRPr>
          </a:p>
        </p:txBody>
      </p:sp>
      <p:sp>
        <p:nvSpPr>
          <p:cNvPr id="330" name="Google Shape;330;p12"/>
          <p:cNvSpPr txBox="1"/>
          <p:nvPr/>
        </p:nvSpPr>
        <p:spPr>
          <a:xfrm>
            <a:off x="386473" y="281883"/>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US" sz="2800">
                <a:solidFill>
                  <a:schemeClr val="dk1"/>
                </a:solidFill>
                <a:latin typeface="Open Sans"/>
                <a:ea typeface="Open Sans"/>
                <a:cs typeface="Open Sans"/>
                <a:sym typeface="Open Sans"/>
              </a:rPr>
              <a:t>Energy Access Metrics </a:t>
            </a:r>
            <a:endParaRPr/>
          </a:p>
        </p:txBody>
      </p:sp>
      <p:cxnSp>
        <p:nvCxnSpPr>
          <p:cNvPr id="331" name="Google Shape;331;p12"/>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pic>
        <p:nvPicPr>
          <p:cNvPr descr="Immagine che contiene testo, schermata, numero, Carattere&#10;&#10;Descrizione generata automaticamente" id="332" name="Google Shape;332;p12"/>
          <p:cNvPicPr preferRelativeResize="0"/>
          <p:nvPr/>
        </p:nvPicPr>
        <p:blipFill rotWithShape="1">
          <a:blip r:embed="rId4">
            <a:alphaModFix/>
          </a:blip>
          <a:srcRect b="0" l="1035" r="0" t="6727"/>
          <a:stretch/>
        </p:blipFill>
        <p:spPr>
          <a:xfrm>
            <a:off x="479619" y="1709747"/>
            <a:ext cx="5873154" cy="2684344"/>
          </a:xfrm>
          <a:prstGeom prst="rect">
            <a:avLst/>
          </a:prstGeom>
          <a:noFill/>
          <a:ln>
            <a:noFill/>
          </a:ln>
        </p:spPr>
      </p:pic>
      <p:sp>
        <p:nvSpPr>
          <p:cNvPr id="333" name="Google Shape;333;p12"/>
          <p:cNvSpPr txBox="1"/>
          <p:nvPr/>
        </p:nvSpPr>
        <p:spPr>
          <a:xfrm>
            <a:off x="314963" y="1050586"/>
            <a:ext cx="11177752" cy="55399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400">
                <a:solidFill>
                  <a:schemeClr val="dk1"/>
                </a:solidFill>
                <a:latin typeface="Calibri"/>
                <a:ea typeface="Calibri"/>
                <a:cs typeface="Calibri"/>
                <a:sym typeface="Calibri"/>
              </a:rPr>
              <a:t>The </a:t>
            </a:r>
            <a:r>
              <a:rPr b="1" lang="en-US" sz="1600">
                <a:solidFill>
                  <a:srgbClr val="C55A11"/>
                </a:solidFill>
                <a:latin typeface="Calibri"/>
                <a:ea typeface="Calibri"/>
                <a:cs typeface="Calibri"/>
                <a:sym typeface="Calibri"/>
              </a:rPr>
              <a:t>Multi-Tier Framework (MTF) </a:t>
            </a:r>
            <a:r>
              <a:rPr lang="en-US" sz="1400">
                <a:solidFill>
                  <a:schemeClr val="dk1"/>
                </a:solidFill>
                <a:latin typeface="Calibri"/>
                <a:ea typeface="Calibri"/>
                <a:cs typeface="Calibri"/>
                <a:sym typeface="Calibri"/>
              </a:rPr>
              <a:t>is a comprehensive approach that considers multiple dimensions, such as availability, reliability, quality, and affordability, to provide a more complete and refined assessment of electricity access levels.</a:t>
            </a:r>
            <a:endParaRPr b="1" sz="1600">
              <a:solidFill>
                <a:schemeClr val="dk1"/>
              </a:solidFill>
              <a:latin typeface="Calibri"/>
              <a:ea typeface="Calibri"/>
              <a:cs typeface="Calibri"/>
              <a:sym typeface="Calibri"/>
            </a:endParaRPr>
          </a:p>
        </p:txBody>
      </p:sp>
      <p:sp>
        <p:nvSpPr>
          <p:cNvPr id="334" name="Google Shape;334;p12"/>
          <p:cNvSpPr/>
          <p:nvPr/>
        </p:nvSpPr>
        <p:spPr>
          <a:xfrm>
            <a:off x="8911131" y="3499059"/>
            <a:ext cx="280107" cy="516265"/>
          </a:xfrm>
          <a:prstGeom prst="downArrow">
            <a:avLst>
              <a:gd fmla="val 50000" name="adj1"/>
              <a:gd fmla="val 50000" name="adj2"/>
            </a:avLst>
          </a:prstGeom>
          <a:solidFill>
            <a:srgbClr val="C55A11"/>
          </a:solidFill>
          <a:ln cap="flat" cmpd="sng" w="12700">
            <a:solidFill>
              <a:srgbClr val="C55A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35" name="Google Shape;335;p12"/>
          <p:cNvGrpSpPr/>
          <p:nvPr/>
        </p:nvGrpSpPr>
        <p:grpSpPr>
          <a:xfrm>
            <a:off x="6988629" y="4395043"/>
            <a:ext cx="4327930" cy="854080"/>
            <a:chOff x="6988629" y="3578110"/>
            <a:chExt cx="4327930" cy="854080"/>
          </a:xfrm>
        </p:grpSpPr>
        <p:sp>
          <p:nvSpPr>
            <p:cNvPr id="336" name="Google Shape;336;p12"/>
            <p:cNvSpPr txBox="1"/>
            <p:nvPr/>
          </p:nvSpPr>
          <p:spPr>
            <a:xfrm>
              <a:off x="7899591" y="3578110"/>
              <a:ext cx="3416968" cy="85408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Open Sans"/>
                  <a:ea typeface="Open Sans"/>
                  <a:cs typeface="Open Sans"/>
                  <a:sym typeface="Open Sans"/>
                </a:rPr>
                <a:t>Multi-Tier Metrics</a:t>
              </a:r>
              <a:endParaRPr/>
            </a:p>
            <a:p>
              <a:pPr indent="0" lvl="0" marL="0" marR="0" rtl="0" algn="just">
                <a:spcBef>
                  <a:spcPts val="0"/>
                </a:spcBef>
                <a:spcAft>
                  <a:spcPts val="0"/>
                </a:spcAft>
                <a:buNone/>
              </a:pPr>
              <a:r>
                <a:rPr i="1" lang="en-US" sz="1050">
                  <a:solidFill>
                    <a:schemeClr val="dk1"/>
                  </a:solidFill>
                  <a:latin typeface="Open Sans"/>
                  <a:ea typeface="Open Sans"/>
                  <a:cs typeface="Open Sans"/>
                  <a:sym typeface="Open Sans"/>
                </a:rPr>
                <a:t>Combination of several indicators structured along  multiple thresholds and would form an overall composite index</a:t>
              </a:r>
              <a:endParaRPr i="1" sz="1050">
                <a:solidFill>
                  <a:schemeClr val="dk1"/>
                </a:solidFill>
                <a:latin typeface="Open Sans"/>
                <a:ea typeface="Open Sans"/>
                <a:cs typeface="Open Sans"/>
                <a:sym typeface="Open Sans"/>
              </a:endParaRPr>
            </a:p>
          </p:txBody>
        </p:sp>
        <p:pic>
          <p:nvPicPr>
            <p:cNvPr descr="Cerca nella barra laterale" id="337" name="Google Shape;337;p12"/>
            <p:cNvPicPr preferRelativeResize="0"/>
            <p:nvPr/>
          </p:nvPicPr>
          <p:blipFill rotWithShape="1">
            <a:blip r:embed="rId5">
              <a:alphaModFix/>
            </a:blip>
            <a:srcRect b="0" l="0" r="0" t="0"/>
            <a:stretch/>
          </p:blipFill>
          <p:spPr>
            <a:xfrm>
              <a:off x="6988629" y="3722310"/>
              <a:ext cx="634809" cy="634809"/>
            </a:xfrm>
            <a:prstGeom prst="rect">
              <a:avLst/>
            </a:prstGeom>
            <a:noFill/>
            <a:ln>
              <a:noFill/>
            </a:ln>
          </p:spPr>
        </p:pic>
      </p:grpSp>
      <p:grpSp>
        <p:nvGrpSpPr>
          <p:cNvPr id="338" name="Google Shape;338;p12"/>
          <p:cNvGrpSpPr/>
          <p:nvPr/>
        </p:nvGrpSpPr>
        <p:grpSpPr>
          <a:xfrm>
            <a:off x="6887219" y="2234470"/>
            <a:ext cx="4327930" cy="854080"/>
            <a:chOff x="6988629" y="1909545"/>
            <a:chExt cx="4327930" cy="854080"/>
          </a:xfrm>
        </p:grpSpPr>
        <p:sp>
          <p:nvSpPr>
            <p:cNvPr id="339" name="Google Shape;339;p12"/>
            <p:cNvSpPr txBox="1"/>
            <p:nvPr/>
          </p:nvSpPr>
          <p:spPr>
            <a:xfrm>
              <a:off x="7899591" y="1909545"/>
              <a:ext cx="3416968" cy="85408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Open Sans"/>
                  <a:ea typeface="Open Sans"/>
                  <a:cs typeface="Open Sans"/>
                  <a:sym typeface="Open Sans"/>
                </a:rPr>
                <a:t>Binary Metrics</a:t>
              </a:r>
              <a:endParaRPr/>
            </a:p>
            <a:p>
              <a:pPr indent="0" lvl="0" marL="0" marR="0" rtl="0" algn="just">
                <a:spcBef>
                  <a:spcPts val="0"/>
                </a:spcBef>
                <a:spcAft>
                  <a:spcPts val="0"/>
                </a:spcAft>
                <a:buNone/>
              </a:pPr>
              <a:r>
                <a:rPr i="1" lang="en-US" sz="1050">
                  <a:solidFill>
                    <a:schemeClr val="dk1"/>
                  </a:solidFill>
                  <a:latin typeface="Open Sans"/>
                  <a:ea typeface="Open Sans"/>
                  <a:cs typeface="Open Sans"/>
                  <a:sym typeface="Open Sans"/>
                </a:rPr>
                <a:t>Binary definitions have proven insufficient because they are limited to only one aspect of  energy needs (e.g., electricity or cooking)</a:t>
              </a:r>
              <a:endParaRPr i="1" sz="1050">
                <a:solidFill>
                  <a:schemeClr val="dk1"/>
                </a:solidFill>
                <a:latin typeface="Open Sans"/>
                <a:ea typeface="Open Sans"/>
                <a:cs typeface="Open Sans"/>
                <a:sym typeface="Open Sans"/>
              </a:endParaRPr>
            </a:p>
          </p:txBody>
        </p:sp>
        <p:pic>
          <p:nvPicPr>
            <p:cNvPr descr="Cerca nella barra laterale" id="340" name="Google Shape;340;p12"/>
            <p:cNvPicPr preferRelativeResize="0"/>
            <p:nvPr/>
          </p:nvPicPr>
          <p:blipFill rotWithShape="1">
            <a:blip r:embed="rId6">
              <a:alphaModFix/>
            </a:blip>
            <a:srcRect b="0" l="0" r="0" t="0"/>
            <a:stretch/>
          </p:blipFill>
          <p:spPr>
            <a:xfrm>
              <a:off x="6988629" y="2044414"/>
              <a:ext cx="496623" cy="496623"/>
            </a:xfrm>
            <a:prstGeom prst="rect">
              <a:avLst/>
            </a:prstGeom>
            <a:noFill/>
            <a:ln>
              <a:noFill/>
            </a:ln>
          </p:spPr>
        </p:pic>
      </p:grpSp>
      <p:cxnSp>
        <p:nvCxnSpPr>
          <p:cNvPr id="341" name="Google Shape;341;p12"/>
          <p:cNvCxnSpPr/>
          <p:nvPr/>
        </p:nvCxnSpPr>
        <p:spPr>
          <a:xfrm rot="10800000">
            <a:off x="6542787" y="1806173"/>
            <a:ext cx="0" cy="4249985"/>
          </a:xfrm>
          <a:prstGeom prst="straightConnector1">
            <a:avLst/>
          </a:prstGeom>
          <a:noFill/>
          <a:ln cap="flat" cmpd="sng" w="9525">
            <a:solidFill>
              <a:srgbClr val="D0CECE"/>
            </a:solidFill>
            <a:prstDash val="dash"/>
            <a:miter lim="800000"/>
            <a:headEnd len="sm" w="sm" type="none"/>
            <a:tailEnd len="sm" w="sm" type="none"/>
          </a:ln>
        </p:spPr>
      </p:cxnSp>
      <p:grpSp>
        <p:nvGrpSpPr>
          <p:cNvPr id="342" name="Google Shape;342;p12"/>
          <p:cNvGrpSpPr/>
          <p:nvPr/>
        </p:nvGrpSpPr>
        <p:grpSpPr>
          <a:xfrm>
            <a:off x="556828" y="4691363"/>
            <a:ext cx="5718736" cy="1502221"/>
            <a:chOff x="479619" y="4645643"/>
            <a:chExt cx="5718736" cy="1502221"/>
          </a:xfrm>
        </p:grpSpPr>
        <p:pic>
          <p:nvPicPr>
            <p:cNvPr id="343" name="Google Shape;343;p12"/>
            <p:cNvPicPr preferRelativeResize="0"/>
            <p:nvPr/>
          </p:nvPicPr>
          <p:blipFill rotWithShape="1">
            <a:blip r:embed="rId7">
              <a:alphaModFix/>
            </a:blip>
            <a:srcRect b="0" l="0" r="0" t="0"/>
            <a:stretch/>
          </p:blipFill>
          <p:spPr>
            <a:xfrm>
              <a:off x="479619" y="4645643"/>
              <a:ext cx="1310401" cy="1502221"/>
            </a:xfrm>
            <a:prstGeom prst="rect">
              <a:avLst/>
            </a:prstGeom>
            <a:noFill/>
            <a:ln>
              <a:noFill/>
            </a:ln>
          </p:spPr>
        </p:pic>
        <p:sp>
          <p:nvSpPr>
            <p:cNvPr id="344" name="Google Shape;344;p12"/>
            <p:cNvSpPr/>
            <p:nvPr/>
          </p:nvSpPr>
          <p:spPr>
            <a:xfrm>
              <a:off x="479620" y="4645643"/>
              <a:ext cx="5718735" cy="1485932"/>
            </a:xfrm>
            <a:prstGeom prst="roundRect">
              <a:avLst>
                <a:gd fmla="val 3249" name="adj"/>
              </a:avLst>
            </a:prstGeom>
            <a:noFill/>
            <a:ln cap="flat" cmpd="sng" w="12700">
              <a:solidFill>
                <a:srgbClr val="FCB61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12"/>
            <p:cNvSpPr txBox="1"/>
            <p:nvPr/>
          </p:nvSpPr>
          <p:spPr>
            <a:xfrm>
              <a:off x="1990739" y="4781200"/>
              <a:ext cx="4006896" cy="123110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1400">
                  <a:solidFill>
                    <a:srgbClr val="FCB615"/>
                  </a:solidFill>
                  <a:latin typeface="Calibri"/>
                  <a:ea typeface="Calibri"/>
                  <a:cs typeface="Calibri"/>
                  <a:sym typeface="Calibri"/>
                </a:rPr>
                <a:t>Aggregated Index of Electricity Access</a:t>
              </a:r>
              <a:endParaRPr/>
            </a:p>
            <a:p>
              <a:pPr indent="0" lvl="0" marL="0" marR="0" rtl="0" algn="just">
                <a:spcBef>
                  <a:spcPts val="0"/>
                </a:spcBef>
                <a:spcAft>
                  <a:spcPts val="0"/>
                </a:spcAft>
                <a:buNone/>
              </a:pPr>
              <a:r>
                <a:rPr lang="en-US" sz="1200">
                  <a:solidFill>
                    <a:schemeClr val="dk1"/>
                  </a:solidFill>
                  <a:latin typeface="Calibri"/>
                  <a:ea typeface="Calibri"/>
                  <a:cs typeface="Calibri"/>
                  <a:sym typeface="Calibri"/>
                </a:rPr>
                <a:t>To compile the information captured by the multi-tier matrix into a single number representing the level  of access to household electricity in a selected geographic area, a simple index can be calculated by  weighting the tiers and arriving at a weighted average.</a:t>
              </a:r>
              <a:endParaRPr b="1" sz="1400">
                <a:solidFill>
                  <a:schemeClr val="dk1"/>
                </a:solidFill>
                <a:latin typeface="Calibri"/>
                <a:ea typeface="Calibri"/>
                <a:cs typeface="Calibri"/>
                <a:sym typeface="Calibri"/>
              </a:endParaRPr>
            </a:p>
          </p:txBody>
        </p:sp>
      </p:grpSp>
      <p:cxnSp>
        <p:nvCxnSpPr>
          <p:cNvPr id="346" name="Google Shape;346;p12"/>
          <p:cNvCxnSpPr/>
          <p:nvPr/>
        </p:nvCxnSpPr>
        <p:spPr>
          <a:xfrm>
            <a:off x="7225694" y="3186112"/>
            <a:ext cx="3705855" cy="0"/>
          </a:xfrm>
          <a:prstGeom prst="straightConnector1">
            <a:avLst/>
          </a:prstGeom>
          <a:noFill/>
          <a:ln cap="flat" cmpd="sng" w="9525">
            <a:solidFill>
              <a:srgbClr val="D0CECE"/>
            </a:solidFill>
            <a:prstDash val="dash"/>
            <a:miter lim="800000"/>
            <a:headEnd len="sm" w="sm" type="none"/>
            <a:tailEnd len="sm" w="sm" type="none"/>
          </a:ln>
        </p:spPr>
      </p:cxnSp>
      <p:cxnSp>
        <p:nvCxnSpPr>
          <p:cNvPr id="347" name="Google Shape;347;p12"/>
          <p:cNvCxnSpPr/>
          <p:nvPr/>
        </p:nvCxnSpPr>
        <p:spPr>
          <a:xfrm>
            <a:off x="7225694" y="5414818"/>
            <a:ext cx="3705855" cy="0"/>
          </a:xfrm>
          <a:prstGeom prst="straightConnector1">
            <a:avLst/>
          </a:prstGeom>
          <a:noFill/>
          <a:ln cap="flat" cmpd="sng" w="9525">
            <a:solidFill>
              <a:srgbClr val="D0CECE"/>
            </a:solidFill>
            <a:prstDash val="dash"/>
            <a:miter lim="800000"/>
            <a:headEnd len="sm" w="sm" type="none"/>
            <a:tailEnd len="sm" w="sm" type="none"/>
          </a:ln>
        </p:spPr>
      </p:cxnSp>
      <p:sp>
        <p:nvSpPr>
          <p:cNvPr id="348" name="Google Shape;348;p12"/>
          <p:cNvSpPr txBox="1"/>
          <p:nvPr/>
        </p:nvSpPr>
        <p:spPr>
          <a:xfrm>
            <a:off x="1049999" y="4392753"/>
            <a:ext cx="4732394"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900">
                <a:solidFill>
                  <a:srgbClr val="595959"/>
                </a:solidFill>
                <a:latin typeface="Open Sans"/>
                <a:ea typeface="Open Sans"/>
                <a:cs typeface="Open Sans"/>
                <a:sym typeface="Open Sans"/>
              </a:rPr>
              <a:t> Tiers of Capacity of Electricity Supply [10]</a:t>
            </a:r>
            <a:endParaRPr i="1" sz="900">
              <a:solidFill>
                <a:srgbClr val="595959"/>
              </a:solidFill>
              <a:latin typeface="Open Sans"/>
              <a:ea typeface="Open Sans"/>
              <a:cs typeface="Open Sans"/>
              <a:sym typeface="Open Sans"/>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descr="Graphical user interface, sunburst chart&#10;&#10;Description automatically generated" id="354" name="Google Shape;354;p13"/>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355" name="Google Shape;355;p13"/>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12</a:t>
            </a:r>
            <a:endParaRPr b="1" sz="1400">
              <a:solidFill>
                <a:schemeClr val="lt1"/>
              </a:solidFill>
              <a:latin typeface="Open Sans ExtraBold"/>
              <a:ea typeface="Open Sans ExtraBold"/>
              <a:cs typeface="Open Sans ExtraBold"/>
              <a:sym typeface="Open Sans ExtraBold"/>
            </a:endParaRPr>
          </a:p>
        </p:txBody>
      </p:sp>
      <p:sp>
        <p:nvSpPr>
          <p:cNvPr id="356" name="Google Shape;356;p13"/>
          <p:cNvSpPr txBox="1"/>
          <p:nvPr/>
        </p:nvSpPr>
        <p:spPr>
          <a:xfrm>
            <a:off x="887215" y="4640"/>
            <a:ext cx="9363342"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References</a:t>
            </a:r>
            <a:endParaRPr/>
          </a:p>
        </p:txBody>
      </p:sp>
      <p:sp>
        <p:nvSpPr>
          <p:cNvPr id="357" name="Google Shape;357;p13"/>
          <p:cNvSpPr txBox="1"/>
          <p:nvPr>
            <p:ph idx="1" type="body"/>
          </p:nvPr>
        </p:nvSpPr>
        <p:spPr>
          <a:xfrm>
            <a:off x="838200" y="1545771"/>
            <a:ext cx="9906000" cy="432881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latin typeface="Open Sans"/>
                <a:ea typeface="Open Sans"/>
                <a:cs typeface="Open Sans"/>
                <a:sym typeface="Open Sans"/>
              </a:rPr>
              <a:t>[1] UN Environment Programme, GOAL 7: Affordable and clean energy</a:t>
            </a:r>
            <a:endParaRPr/>
          </a:p>
          <a:p>
            <a:pPr indent="0" lvl="0" marL="0" rtl="0" algn="l">
              <a:lnSpc>
                <a:spcPct val="90000"/>
              </a:lnSpc>
              <a:spcBef>
                <a:spcPts val="1000"/>
              </a:spcBef>
              <a:spcAft>
                <a:spcPts val="0"/>
              </a:spcAft>
              <a:buClr>
                <a:schemeClr val="dk1"/>
              </a:buClr>
              <a:buSzPts val="2000"/>
              <a:buNone/>
            </a:pPr>
            <a:r>
              <a:rPr lang="en-US" sz="2000">
                <a:latin typeface="Open Sans"/>
                <a:ea typeface="Open Sans"/>
                <a:cs typeface="Open Sans"/>
                <a:sym typeface="Open Sans"/>
              </a:rPr>
              <a:t>[2] UN Department of Economic and Social Affairs, The Sustainable Development Goals Report, 2023</a:t>
            </a:r>
            <a:endParaRPr/>
          </a:p>
          <a:p>
            <a:pPr indent="0" lvl="0" marL="0" rtl="0" algn="l">
              <a:lnSpc>
                <a:spcPct val="90000"/>
              </a:lnSpc>
              <a:spcBef>
                <a:spcPts val="1000"/>
              </a:spcBef>
              <a:spcAft>
                <a:spcPts val="0"/>
              </a:spcAft>
              <a:buClr>
                <a:schemeClr val="dk1"/>
              </a:buClr>
              <a:buSzPts val="2000"/>
              <a:buNone/>
            </a:pPr>
            <a:r>
              <a:rPr lang="en-US" sz="2000">
                <a:latin typeface="Open Sans"/>
                <a:ea typeface="Open Sans"/>
                <a:cs typeface="Open Sans"/>
                <a:sym typeface="Open Sans"/>
              </a:rPr>
              <a:t>[3] Our World in Data, Access to Energy</a:t>
            </a:r>
            <a:endParaRPr/>
          </a:p>
          <a:p>
            <a:pPr indent="0" lvl="0" marL="0" rtl="0" algn="l">
              <a:lnSpc>
                <a:spcPct val="90000"/>
              </a:lnSpc>
              <a:spcBef>
                <a:spcPts val="1000"/>
              </a:spcBef>
              <a:spcAft>
                <a:spcPts val="0"/>
              </a:spcAft>
              <a:buClr>
                <a:schemeClr val="dk1"/>
              </a:buClr>
              <a:buSzPts val="2000"/>
              <a:buNone/>
            </a:pPr>
            <a:r>
              <a:rPr lang="en-US" sz="2000">
                <a:latin typeface="Open Sans"/>
                <a:ea typeface="Open Sans"/>
                <a:cs typeface="Open Sans"/>
                <a:sym typeface="Open Sans"/>
              </a:rPr>
              <a:t>[4] IEA, Access to electricity – SDG7: Data and Projections – Analysis</a:t>
            </a:r>
            <a:endParaRPr/>
          </a:p>
          <a:p>
            <a:pPr indent="0" lvl="0" marL="0" rtl="0" algn="l">
              <a:lnSpc>
                <a:spcPct val="90000"/>
              </a:lnSpc>
              <a:spcBef>
                <a:spcPts val="1000"/>
              </a:spcBef>
              <a:spcAft>
                <a:spcPts val="0"/>
              </a:spcAft>
              <a:buClr>
                <a:schemeClr val="dk1"/>
              </a:buClr>
              <a:buSzPts val="2000"/>
              <a:buNone/>
            </a:pPr>
            <a:r>
              <a:rPr lang="en-US" sz="2000">
                <a:latin typeface="Open Sans"/>
                <a:ea typeface="Open Sans"/>
                <a:cs typeface="Open Sans"/>
                <a:sym typeface="Open Sans"/>
              </a:rPr>
              <a:t>[5] IEA, Africa Energy Outlook 2019</a:t>
            </a:r>
            <a:endParaRPr/>
          </a:p>
          <a:p>
            <a:pPr indent="0" lvl="0" marL="0" rtl="0" algn="l">
              <a:lnSpc>
                <a:spcPct val="90000"/>
              </a:lnSpc>
              <a:spcBef>
                <a:spcPts val="1000"/>
              </a:spcBef>
              <a:spcAft>
                <a:spcPts val="0"/>
              </a:spcAft>
              <a:buClr>
                <a:schemeClr val="dk1"/>
              </a:buClr>
              <a:buSzPts val="2000"/>
              <a:buNone/>
            </a:pPr>
            <a:r>
              <a:rPr lang="en-US" sz="2000">
                <a:latin typeface="Open Sans"/>
                <a:ea typeface="Open Sans"/>
                <a:cs typeface="Open Sans"/>
                <a:sym typeface="Open Sans"/>
              </a:rPr>
              <a:t>[6] SEforALL, State of the Global Mini-grids Market Report 2020 </a:t>
            </a:r>
            <a:endParaRPr/>
          </a:p>
          <a:p>
            <a:pPr indent="0" lvl="0" marL="0" rtl="0" algn="l">
              <a:lnSpc>
                <a:spcPct val="90000"/>
              </a:lnSpc>
              <a:spcBef>
                <a:spcPts val="1000"/>
              </a:spcBef>
              <a:spcAft>
                <a:spcPts val="0"/>
              </a:spcAft>
              <a:buClr>
                <a:schemeClr val="dk1"/>
              </a:buClr>
              <a:buSzPts val="2000"/>
              <a:buNone/>
            </a:pPr>
            <a:r>
              <a:rPr lang="en-US" sz="2000">
                <a:latin typeface="Open Sans"/>
                <a:ea typeface="Open Sans"/>
                <a:cs typeface="Open Sans"/>
                <a:sym typeface="Open Sans"/>
              </a:rPr>
              <a:t>[7] World Bank </a:t>
            </a:r>
            <a:endParaRPr/>
          </a:p>
          <a:p>
            <a:pPr indent="0" lvl="0" marL="0" rtl="0" algn="l">
              <a:lnSpc>
                <a:spcPct val="90000"/>
              </a:lnSpc>
              <a:spcBef>
                <a:spcPts val="1000"/>
              </a:spcBef>
              <a:spcAft>
                <a:spcPts val="0"/>
              </a:spcAft>
              <a:buClr>
                <a:schemeClr val="dk1"/>
              </a:buClr>
              <a:buSzPts val="2000"/>
              <a:buNone/>
            </a:pPr>
            <a:r>
              <a:rPr lang="en-US" sz="2000">
                <a:latin typeface="Open Sans"/>
                <a:ea typeface="Open Sans"/>
                <a:cs typeface="Open Sans"/>
                <a:sym typeface="Open Sans"/>
              </a:rPr>
              <a:t>[8] SEforALL, Analysis of SDG7 Progress, 2023</a:t>
            </a:r>
            <a:endParaRPr/>
          </a:p>
          <a:p>
            <a:pPr indent="0" lvl="0" marL="0" rtl="0" algn="l">
              <a:lnSpc>
                <a:spcPct val="90000"/>
              </a:lnSpc>
              <a:spcBef>
                <a:spcPts val="1000"/>
              </a:spcBef>
              <a:spcAft>
                <a:spcPts val="0"/>
              </a:spcAft>
              <a:buClr>
                <a:schemeClr val="dk1"/>
              </a:buClr>
              <a:buSzPts val="2000"/>
              <a:buNone/>
            </a:pPr>
            <a:r>
              <a:rPr lang="en-US" sz="2000">
                <a:latin typeface="Open Sans"/>
                <a:ea typeface="Open Sans"/>
                <a:cs typeface="Open Sans"/>
                <a:sym typeface="Open Sans"/>
              </a:rPr>
              <a:t>[9] IRENA, Off-grid renewable energy solutions to expand electricity access, 2019</a:t>
            </a:r>
            <a:endParaRPr/>
          </a:p>
          <a:p>
            <a:pPr indent="0" lvl="0" marL="0" rtl="0" algn="l">
              <a:lnSpc>
                <a:spcPct val="90000"/>
              </a:lnSpc>
              <a:spcBef>
                <a:spcPts val="1000"/>
              </a:spcBef>
              <a:spcAft>
                <a:spcPts val="0"/>
              </a:spcAft>
              <a:buClr>
                <a:schemeClr val="dk1"/>
              </a:buClr>
              <a:buSzPts val="2000"/>
              <a:buNone/>
            </a:pPr>
            <a:r>
              <a:rPr lang="en-US" sz="2000">
                <a:latin typeface="Open Sans"/>
                <a:ea typeface="Open Sans"/>
                <a:cs typeface="Open Sans"/>
                <a:sym typeface="Open Sans"/>
              </a:rPr>
              <a:t>[10] ESMAP,  Beyond connections – Energy Access Redefined, 2016</a:t>
            </a:r>
            <a:endParaRPr/>
          </a:p>
          <a:p>
            <a:pPr indent="-101600" lvl="0" marL="22860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139700" lvl="0" marL="228600" rtl="0" algn="l">
              <a:lnSpc>
                <a:spcPct val="90000"/>
              </a:lnSpc>
              <a:spcBef>
                <a:spcPts val="1000"/>
              </a:spcBef>
              <a:spcAft>
                <a:spcPts val="0"/>
              </a:spcAft>
              <a:buClr>
                <a:schemeClr val="dk1"/>
              </a:buClr>
              <a:buSzPts val="1400"/>
              <a:buNone/>
            </a:pPr>
            <a:r>
              <a:t/>
            </a:r>
            <a:endParaRPr i="1" sz="1400">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1400"/>
              <a:buNone/>
            </a:pPr>
            <a:r>
              <a:t/>
            </a:r>
            <a:endParaRPr i="1" sz="1400">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101600" lvl="0" marL="22860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101600" lvl="0" marL="22860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101600" lvl="0" marL="22860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14"/>
          <p:cNvSpPr txBox="1"/>
          <p:nvPr/>
        </p:nvSpPr>
        <p:spPr>
          <a:xfrm>
            <a:off x="9919335" y="5886097"/>
            <a:ext cx="1866900" cy="584775"/>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Open Sans"/>
                <a:ea typeface="Open Sans"/>
                <a:cs typeface="Open Sans"/>
                <a:sym typeface="Open Sans"/>
              </a:rPr>
              <a:t>CCG courses (this will take </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you to the website link http://www.ClimateCompatibleGrowth.com/teachingmaterials)</a:t>
            </a:r>
            <a:endParaRPr sz="800">
              <a:solidFill>
                <a:schemeClr val="lt1"/>
              </a:solidFill>
              <a:latin typeface="Open Sans"/>
              <a:ea typeface="Open Sans"/>
              <a:cs typeface="Open Sans"/>
              <a:sym typeface="Open Sans"/>
            </a:endParaRPr>
          </a:p>
        </p:txBody>
      </p:sp>
      <p:sp>
        <p:nvSpPr>
          <p:cNvPr id="364" name="Google Shape;364;p14"/>
          <p:cNvSpPr txBox="1"/>
          <p:nvPr/>
        </p:nvSpPr>
        <p:spPr>
          <a:xfrm>
            <a:off x="9108490" y="4846074"/>
            <a:ext cx="2372017"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lt1"/>
                </a:solidFill>
                <a:latin typeface="Open Sans"/>
                <a:ea typeface="Open Sans"/>
                <a:cs typeface="Open Sans"/>
                <a:sym typeface="Open Sans"/>
              </a:rPr>
              <a:t>Moksnes N., Sahlberg A., Khavari B. 2021.</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Lecture 1: OnSSET/Global Electrification</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Platform. Release Version 1.0. [online</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presentation]. Climate Compatible Growth</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Programme, Energy Sector Management Assistance Program and World Bank Group</a:t>
            </a:r>
            <a:endParaRPr sz="800">
              <a:solidFill>
                <a:schemeClr val="lt1"/>
              </a:solidFill>
              <a:latin typeface="Open Sans"/>
              <a:ea typeface="Open Sans"/>
              <a:cs typeface="Open Sans"/>
              <a:sym typeface="Open Sans"/>
            </a:endParaRPr>
          </a:p>
        </p:txBody>
      </p:sp>
      <p:pic>
        <p:nvPicPr>
          <p:cNvPr id="365" name="Google Shape;365;p1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66" name="Google Shape;366;p14"/>
          <p:cNvSpPr txBox="1"/>
          <p:nvPr/>
        </p:nvSpPr>
        <p:spPr>
          <a:xfrm>
            <a:off x="9027736" y="4884302"/>
            <a:ext cx="2850222" cy="70784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800"/>
              <a:buFont typeface="Open Sans"/>
              <a:buNone/>
            </a:pPr>
            <a:r>
              <a:rPr lang="en-US" sz="800">
                <a:solidFill>
                  <a:schemeClr val="lt1"/>
                </a:solidFill>
                <a:latin typeface="Open Sans"/>
                <a:ea typeface="Open Sans"/>
                <a:cs typeface="Open Sans"/>
                <a:sym typeface="Open Sans"/>
              </a:rPr>
              <a:t>Stevanato, N., Onori, A., Mereu, R., &amp; Colombo, E., 2024.</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Lecture 1: Off-Grid Energy Systems Modelling with MicroGridsPy. Release Version 1.0</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 [online presentation]. Climate Compatible Growth Programme, Politecnico di Milano</a:t>
            </a:r>
            <a:endParaRPr/>
          </a:p>
        </p:txBody>
      </p:sp>
      <p:sp>
        <p:nvSpPr>
          <p:cNvPr id="367" name="Google Shape;367;p14"/>
          <p:cNvSpPr txBox="1"/>
          <p:nvPr/>
        </p:nvSpPr>
        <p:spPr>
          <a:xfrm>
            <a:off x="9266839" y="2702496"/>
            <a:ext cx="237201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900"/>
              <a:buFont typeface="Open Sans"/>
              <a:buNone/>
            </a:pPr>
            <a:r>
              <a:rPr b="1" i="1" lang="en-US" sz="900">
                <a:solidFill>
                  <a:schemeClr val="lt1"/>
                </a:solidFill>
                <a:latin typeface="Open Sans"/>
                <a:ea typeface="Open Sans"/>
                <a:cs typeface="Open Sans"/>
                <a:sym typeface="Open Sans"/>
              </a:rPr>
              <a:t>Supported by and in collaboration with </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lt1"/>
              </a:buClr>
              <a:buSzPts val="900"/>
              <a:buFont typeface="Open Sans"/>
              <a:buNone/>
            </a:pPr>
            <a:r>
              <a:rPr b="1" i="1" lang="en-US" sz="900">
                <a:solidFill>
                  <a:schemeClr val="lt1"/>
                </a:solidFill>
                <a:latin typeface="Open Sans"/>
                <a:ea typeface="Open Sans"/>
                <a:cs typeface="Open Sans"/>
                <a:sym typeface="Open Sans"/>
              </a:rPr>
              <a:t>Politecnico di Milano</a:t>
            </a:r>
            <a:endParaRPr b="1" i="1" sz="900">
              <a:solidFill>
                <a:schemeClr val="lt1"/>
              </a:solidFill>
              <a:latin typeface="Open Sans"/>
              <a:ea typeface="Open Sans"/>
              <a:cs typeface="Open Sans"/>
              <a:sym typeface="Open Sans"/>
            </a:endParaRPr>
          </a:p>
        </p:txBody>
      </p:sp>
      <p:pic>
        <p:nvPicPr>
          <p:cNvPr id="368" name="Google Shape;368;p14"/>
          <p:cNvPicPr preferRelativeResize="0"/>
          <p:nvPr/>
        </p:nvPicPr>
        <p:blipFill rotWithShape="1">
          <a:blip r:embed="rId4">
            <a:alphaModFix/>
          </a:blip>
          <a:srcRect b="0" l="0" r="0" t="0"/>
          <a:stretch/>
        </p:blipFill>
        <p:spPr>
          <a:xfrm>
            <a:off x="9527971" y="2915634"/>
            <a:ext cx="1849753" cy="1437412"/>
          </a:xfrm>
          <a:prstGeom prst="rect">
            <a:avLst/>
          </a:prstGeom>
          <a:noFill/>
          <a:ln>
            <a:noFill/>
          </a:ln>
        </p:spPr>
      </p:pic>
      <p:sp>
        <p:nvSpPr>
          <p:cNvPr id="369" name="Google Shape;369;p14"/>
          <p:cNvSpPr/>
          <p:nvPr/>
        </p:nvSpPr>
        <p:spPr>
          <a:xfrm>
            <a:off x="8713694" y="107576"/>
            <a:ext cx="3478306" cy="72076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370" name="Google Shape;370;p14"/>
          <p:cNvSpPr txBox="1"/>
          <p:nvPr/>
        </p:nvSpPr>
        <p:spPr>
          <a:xfrm>
            <a:off x="9266839" y="4204033"/>
            <a:ext cx="246133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800"/>
              <a:buFont typeface="Open Sans"/>
              <a:buNone/>
            </a:pPr>
            <a:r>
              <a:rPr lang="en-US" sz="800">
                <a:solidFill>
                  <a:schemeClr val="lt1"/>
                </a:solidFill>
                <a:latin typeface="Open Sans"/>
                <a:ea typeface="Open Sans"/>
                <a:cs typeface="Open Sans"/>
                <a:sym typeface="Open Sans"/>
              </a:rPr>
              <a:t>Consolidated by Nicolò Stevanato, Alessandro Onori, Riccardo Mereu and Emanuela Colombo from Politecnico di Milano</a:t>
            </a:r>
            <a:endParaRPr sz="800">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Graphical user interface, text" id="375" name="Google Shape;375;p1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76" name="Google Shape;376;p15"/>
          <p:cNvSpPr txBox="1"/>
          <p:nvPr/>
        </p:nvSpPr>
        <p:spPr>
          <a:xfrm>
            <a:off x="2480931" y="2817629"/>
            <a:ext cx="65283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1"/>
                </a:solidFill>
                <a:latin typeface="Calibri"/>
                <a:ea typeface="Calibri"/>
                <a:cs typeface="Calibri"/>
                <a:sym typeface="Calibri"/>
              </a:rPr>
              <a:t>This document was updated on 11.10.2025</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Graphical user interface, sunburst chart&#10;&#10;Description automatically generated" id="105" name="Google Shape;105;p2"/>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106" name="Google Shape;106;p2"/>
          <p:cNvSpPr/>
          <p:nvPr/>
        </p:nvSpPr>
        <p:spPr>
          <a:xfrm>
            <a:off x="106371" y="77840"/>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 name="Google Shape;107;p2"/>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1</a:t>
            </a:r>
            <a:endParaRPr b="1" sz="1400">
              <a:solidFill>
                <a:schemeClr val="lt1"/>
              </a:solidFill>
              <a:latin typeface="Open Sans ExtraBold"/>
              <a:ea typeface="Open Sans ExtraBold"/>
              <a:cs typeface="Open Sans ExtraBold"/>
              <a:sym typeface="Open Sans ExtraBold"/>
            </a:endParaRPr>
          </a:p>
        </p:txBody>
      </p:sp>
      <p:sp>
        <p:nvSpPr>
          <p:cNvPr id="108" name="Google Shape;108;p2"/>
          <p:cNvSpPr txBox="1"/>
          <p:nvPr/>
        </p:nvSpPr>
        <p:spPr>
          <a:xfrm>
            <a:off x="386473" y="281883"/>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US" sz="2800">
                <a:solidFill>
                  <a:schemeClr val="dk1"/>
                </a:solidFill>
                <a:latin typeface="Open Sans"/>
                <a:ea typeface="Open Sans"/>
                <a:cs typeface="Open Sans"/>
                <a:sym typeface="Open Sans"/>
              </a:rPr>
              <a:t>Course Overview</a:t>
            </a:r>
            <a:endParaRPr/>
          </a:p>
        </p:txBody>
      </p:sp>
      <p:cxnSp>
        <p:nvCxnSpPr>
          <p:cNvPr id="109" name="Google Shape;109;p2"/>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pic>
        <p:nvPicPr>
          <p:cNvPr id="110" name="Google Shape;110;p2"/>
          <p:cNvPicPr preferRelativeResize="0"/>
          <p:nvPr/>
        </p:nvPicPr>
        <p:blipFill rotWithShape="1">
          <a:blip r:embed="rId4">
            <a:alphaModFix/>
          </a:blip>
          <a:srcRect b="0" l="0" r="0" t="0"/>
          <a:stretch/>
        </p:blipFill>
        <p:spPr>
          <a:xfrm>
            <a:off x="4931988" y="1385255"/>
            <a:ext cx="1992251" cy="1120642"/>
          </a:xfrm>
          <a:prstGeom prst="roundRect">
            <a:avLst>
              <a:gd fmla="val 16667" name="adj"/>
            </a:avLst>
          </a:prstGeom>
          <a:noFill/>
          <a:ln>
            <a:noFill/>
          </a:ln>
        </p:spPr>
      </p:pic>
      <p:pic>
        <p:nvPicPr>
          <p:cNvPr id="111" name="Google Shape;111;p2"/>
          <p:cNvPicPr preferRelativeResize="0"/>
          <p:nvPr/>
        </p:nvPicPr>
        <p:blipFill rotWithShape="1">
          <a:blip r:embed="rId5">
            <a:alphaModFix/>
          </a:blip>
          <a:srcRect b="0" l="0" r="0" t="0"/>
          <a:stretch/>
        </p:blipFill>
        <p:spPr>
          <a:xfrm>
            <a:off x="7224096" y="1385255"/>
            <a:ext cx="1992252" cy="1120641"/>
          </a:xfrm>
          <a:prstGeom prst="roundRect">
            <a:avLst>
              <a:gd fmla="val 16667" name="adj"/>
            </a:avLst>
          </a:prstGeom>
          <a:noFill/>
          <a:ln>
            <a:noFill/>
          </a:ln>
        </p:spPr>
      </p:pic>
      <p:pic>
        <p:nvPicPr>
          <p:cNvPr id="112" name="Google Shape;112;p2"/>
          <p:cNvPicPr preferRelativeResize="0"/>
          <p:nvPr/>
        </p:nvPicPr>
        <p:blipFill rotWithShape="1">
          <a:blip r:embed="rId6">
            <a:alphaModFix/>
          </a:blip>
          <a:srcRect b="0" l="0" r="0" t="0"/>
          <a:stretch/>
        </p:blipFill>
        <p:spPr>
          <a:xfrm>
            <a:off x="347743" y="1385255"/>
            <a:ext cx="1992274" cy="1120654"/>
          </a:xfrm>
          <a:prstGeom prst="roundRect">
            <a:avLst>
              <a:gd fmla="val 16667" name="adj"/>
            </a:avLst>
          </a:prstGeom>
          <a:noFill/>
          <a:ln>
            <a:noFill/>
          </a:ln>
        </p:spPr>
      </p:pic>
      <p:pic>
        <p:nvPicPr>
          <p:cNvPr id="113" name="Google Shape;113;p2"/>
          <p:cNvPicPr preferRelativeResize="0"/>
          <p:nvPr/>
        </p:nvPicPr>
        <p:blipFill rotWithShape="1">
          <a:blip r:embed="rId7">
            <a:alphaModFix/>
          </a:blip>
          <a:srcRect b="0" l="0" r="0" t="0"/>
          <a:stretch/>
        </p:blipFill>
        <p:spPr>
          <a:xfrm>
            <a:off x="2639874" y="1385255"/>
            <a:ext cx="1992257" cy="1120645"/>
          </a:xfrm>
          <a:prstGeom prst="roundRect">
            <a:avLst>
              <a:gd fmla="val 16667" name="adj"/>
            </a:avLst>
          </a:prstGeom>
          <a:noFill/>
          <a:ln>
            <a:noFill/>
          </a:ln>
        </p:spPr>
      </p:pic>
      <p:pic>
        <p:nvPicPr>
          <p:cNvPr id="114" name="Google Shape;114;p2"/>
          <p:cNvPicPr preferRelativeResize="0"/>
          <p:nvPr/>
        </p:nvPicPr>
        <p:blipFill rotWithShape="1">
          <a:blip r:embed="rId8">
            <a:alphaModFix/>
          </a:blip>
          <a:srcRect b="0" l="0" r="0" t="0"/>
          <a:stretch/>
        </p:blipFill>
        <p:spPr>
          <a:xfrm>
            <a:off x="9516205" y="1385255"/>
            <a:ext cx="1992250" cy="1120641"/>
          </a:xfrm>
          <a:prstGeom prst="roundRect">
            <a:avLst>
              <a:gd fmla="val 16667" name="adj"/>
            </a:avLst>
          </a:prstGeom>
          <a:noFill/>
          <a:ln>
            <a:noFill/>
          </a:ln>
        </p:spPr>
      </p:pic>
      <p:sp>
        <p:nvSpPr>
          <p:cNvPr id="115" name="Google Shape;115;p2"/>
          <p:cNvSpPr txBox="1"/>
          <p:nvPr/>
        </p:nvSpPr>
        <p:spPr>
          <a:xfrm>
            <a:off x="347743" y="2582375"/>
            <a:ext cx="1992274" cy="7232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1 |</a:t>
            </a:r>
            <a:r>
              <a:rPr lang="en-US" sz="1200">
                <a:solidFill>
                  <a:schemeClr val="dk1"/>
                </a:solidFill>
                <a:latin typeface="Open Sans"/>
                <a:ea typeface="Open Sans"/>
                <a:cs typeface="Open Sans"/>
                <a:sym typeface="Open Sans"/>
              </a:rPr>
              <a:t> </a:t>
            </a:r>
            <a:r>
              <a:rPr b="1" lang="en-US" sz="1200">
                <a:solidFill>
                  <a:schemeClr val="dk1"/>
                </a:solidFill>
                <a:latin typeface="Open Sans"/>
                <a:ea typeface="Open Sans"/>
                <a:cs typeface="Open Sans"/>
                <a:sym typeface="Open Sans"/>
              </a:rPr>
              <a:t>Introduction</a:t>
            </a:r>
            <a:endParaRPr/>
          </a:p>
          <a:p>
            <a:pPr indent="0" lvl="0" marL="0" marR="0" rtl="0" algn="just">
              <a:spcBef>
                <a:spcPts val="0"/>
              </a:spcBef>
              <a:spcAft>
                <a:spcPts val="0"/>
              </a:spcAft>
              <a:buNone/>
            </a:pPr>
            <a:r>
              <a:rPr i="1" lang="en-US" sz="900">
                <a:solidFill>
                  <a:schemeClr val="dk1"/>
                </a:solidFill>
                <a:latin typeface="Open Sans"/>
                <a:ea typeface="Open Sans"/>
                <a:cs typeface="Open Sans"/>
                <a:sym typeface="Open Sans"/>
              </a:rPr>
              <a:t>Overview of the course and general background about global energy landscape</a:t>
            </a:r>
            <a:endParaRPr/>
          </a:p>
        </p:txBody>
      </p:sp>
      <p:sp>
        <p:nvSpPr>
          <p:cNvPr id="116" name="Google Shape;116;p2"/>
          <p:cNvSpPr txBox="1"/>
          <p:nvPr/>
        </p:nvSpPr>
        <p:spPr>
          <a:xfrm>
            <a:off x="2639853" y="2582375"/>
            <a:ext cx="1992274" cy="7232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2 |</a:t>
            </a:r>
            <a:r>
              <a:rPr lang="en-US" sz="1200">
                <a:solidFill>
                  <a:schemeClr val="dk1"/>
                </a:solidFill>
                <a:latin typeface="Open Sans"/>
                <a:ea typeface="Open Sans"/>
                <a:cs typeface="Open Sans"/>
                <a:sym typeface="Open Sans"/>
              </a:rPr>
              <a:t> </a:t>
            </a:r>
            <a:r>
              <a:rPr b="1" lang="en-US" sz="1200">
                <a:solidFill>
                  <a:schemeClr val="dk1"/>
                </a:solidFill>
                <a:latin typeface="Open Sans"/>
                <a:ea typeface="Open Sans"/>
                <a:cs typeface="Open Sans"/>
                <a:sym typeface="Open Sans"/>
              </a:rPr>
              <a:t>Hybrid Mini-Grids</a:t>
            </a:r>
            <a:endParaRPr/>
          </a:p>
          <a:p>
            <a:pPr indent="0" lvl="0" marL="0" marR="0" rtl="0" algn="just">
              <a:spcBef>
                <a:spcPts val="0"/>
              </a:spcBef>
              <a:spcAft>
                <a:spcPts val="0"/>
              </a:spcAft>
              <a:buNone/>
            </a:pPr>
            <a:r>
              <a:rPr i="1" lang="en-US" sz="900">
                <a:solidFill>
                  <a:schemeClr val="dk1"/>
                </a:solidFill>
                <a:latin typeface="Open Sans"/>
                <a:ea typeface="Open Sans"/>
                <a:cs typeface="Open Sans"/>
                <a:sym typeface="Open Sans"/>
              </a:rPr>
              <a:t>An exploration of third-generation mini-grids configuration, market and costs</a:t>
            </a:r>
            <a:endParaRPr/>
          </a:p>
        </p:txBody>
      </p:sp>
      <p:sp>
        <p:nvSpPr>
          <p:cNvPr id="117" name="Google Shape;117;p2"/>
          <p:cNvSpPr txBox="1"/>
          <p:nvPr/>
        </p:nvSpPr>
        <p:spPr>
          <a:xfrm>
            <a:off x="4931963" y="2582375"/>
            <a:ext cx="199227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3 |</a:t>
            </a:r>
            <a:r>
              <a:rPr lang="en-US" sz="1200">
                <a:solidFill>
                  <a:schemeClr val="dk1"/>
                </a:solidFill>
                <a:latin typeface="Open Sans"/>
                <a:ea typeface="Open Sans"/>
                <a:cs typeface="Open Sans"/>
                <a:sym typeface="Open Sans"/>
              </a:rPr>
              <a:t> </a:t>
            </a:r>
            <a:r>
              <a:rPr b="1" lang="en-US" sz="1200">
                <a:solidFill>
                  <a:schemeClr val="dk1"/>
                </a:solidFill>
                <a:latin typeface="Open Sans"/>
                <a:ea typeface="Open Sans"/>
                <a:cs typeface="Open Sans"/>
                <a:sym typeface="Open Sans"/>
              </a:rPr>
              <a:t>Energy System Modelling</a:t>
            </a:r>
            <a:endParaRPr/>
          </a:p>
          <a:p>
            <a:pPr indent="0" lvl="0" marL="0" marR="0" rtl="0" algn="just">
              <a:spcBef>
                <a:spcPts val="0"/>
              </a:spcBef>
              <a:spcAft>
                <a:spcPts val="0"/>
              </a:spcAft>
              <a:buNone/>
            </a:pPr>
            <a:r>
              <a:rPr i="1" lang="en-US" sz="900">
                <a:solidFill>
                  <a:schemeClr val="dk1"/>
                </a:solidFill>
                <a:latin typeface="Open Sans"/>
                <a:ea typeface="Open Sans"/>
                <a:cs typeface="Open Sans"/>
                <a:sym typeface="Open Sans"/>
              </a:rPr>
              <a:t>Techniques and tools for simulating the performance of energy systems</a:t>
            </a:r>
            <a:endParaRPr/>
          </a:p>
        </p:txBody>
      </p:sp>
      <p:sp>
        <p:nvSpPr>
          <p:cNvPr id="118" name="Google Shape;118;p2"/>
          <p:cNvSpPr txBox="1"/>
          <p:nvPr/>
        </p:nvSpPr>
        <p:spPr>
          <a:xfrm>
            <a:off x="7224072" y="2582375"/>
            <a:ext cx="199227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4 |</a:t>
            </a:r>
            <a:r>
              <a:rPr lang="en-US" sz="1200">
                <a:solidFill>
                  <a:schemeClr val="dk1"/>
                </a:solidFill>
                <a:latin typeface="Open Sans"/>
                <a:ea typeface="Open Sans"/>
                <a:cs typeface="Open Sans"/>
                <a:sym typeface="Open Sans"/>
              </a:rPr>
              <a:t> </a:t>
            </a:r>
            <a:r>
              <a:rPr b="1" lang="en-US" sz="1200">
                <a:solidFill>
                  <a:schemeClr val="dk1"/>
                </a:solidFill>
                <a:latin typeface="Open Sans"/>
                <a:ea typeface="Open Sans"/>
                <a:cs typeface="Open Sans"/>
                <a:sym typeface="Open Sans"/>
              </a:rPr>
              <a:t>Introduction to MicroGridsPy</a:t>
            </a:r>
            <a:endParaRPr/>
          </a:p>
          <a:p>
            <a:pPr indent="0" lvl="0" marL="0" marR="0" rtl="0" algn="just">
              <a:spcBef>
                <a:spcPts val="0"/>
              </a:spcBef>
              <a:spcAft>
                <a:spcPts val="0"/>
              </a:spcAft>
              <a:buNone/>
            </a:pPr>
            <a:r>
              <a:rPr i="1" lang="en-US" sz="900">
                <a:solidFill>
                  <a:schemeClr val="dk1"/>
                </a:solidFill>
                <a:latin typeface="Open Sans"/>
                <a:ea typeface="Open Sans"/>
                <a:cs typeface="Open Sans"/>
                <a:sym typeface="Open Sans"/>
              </a:rPr>
              <a:t>Basic concepts and structure of the MicroGridsPy optimization model</a:t>
            </a:r>
            <a:endParaRPr/>
          </a:p>
        </p:txBody>
      </p:sp>
      <p:sp>
        <p:nvSpPr>
          <p:cNvPr id="119" name="Google Shape;119;p2"/>
          <p:cNvSpPr txBox="1"/>
          <p:nvPr/>
        </p:nvSpPr>
        <p:spPr>
          <a:xfrm>
            <a:off x="9516181" y="2582375"/>
            <a:ext cx="1992274" cy="7232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5 |</a:t>
            </a:r>
            <a:r>
              <a:rPr lang="en-US" sz="1200">
                <a:solidFill>
                  <a:schemeClr val="dk1"/>
                </a:solidFill>
                <a:latin typeface="Open Sans"/>
                <a:ea typeface="Open Sans"/>
                <a:cs typeface="Open Sans"/>
                <a:sym typeface="Open Sans"/>
              </a:rPr>
              <a:t> </a:t>
            </a:r>
            <a:r>
              <a:rPr b="1" lang="en-US" sz="1200">
                <a:solidFill>
                  <a:schemeClr val="dk1"/>
                </a:solidFill>
                <a:latin typeface="Open Sans"/>
                <a:ea typeface="Open Sans"/>
                <a:cs typeface="Open Sans"/>
                <a:sym typeface="Open Sans"/>
              </a:rPr>
              <a:t>Load Demand</a:t>
            </a:r>
            <a:endParaRPr/>
          </a:p>
          <a:p>
            <a:pPr indent="0" lvl="0" marL="0" marR="0" rtl="0" algn="l">
              <a:spcBef>
                <a:spcPts val="0"/>
              </a:spcBef>
              <a:spcAft>
                <a:spcPts val="0"/>
              </a:spcAft>
              <a:buNone/>
            </a:pPr>
            <a:r>
              <a:rPr i="1" lang="en-US" sz="900">
                <a:solidFill>
                  <a:schemeClr val="dk1"/>
                </a:solidFill>
                <a:latin typeface="Open Sans"/>
                <a:ea typeface="Open Sans"/>
                <a:cs typeface="Open Sans"/>
                <a:sym typeface="Open Sans"/>
              </a:rPr>
              <a:t>Understanding and calculating energy consumption patterns in mini-grid systems</a:t>
            </a:r>
            <a:endParaRPr/>
          </a:p>
        </p:txBody>
      </p:sp>
      <p:pic>
        <p:nvPicPr>
          <p:cNvPr id="120" name="Google Shape;120;p2"/>
          <p:cNvPicPr preferRelativeResize="0"/>
          <p:nvPr/>
        </p:nvPicPr>
        <p:blipFill rotWithShape="1">
          <a:blip r:embed="rId9">
            <a:alphaModFix/>
          </a:blip>
          <a:srcRect b="0" l="0" r="0" t="0"/>
          <a:stretch/>
        </p:blipFill>
        <p:spPr>
          <a:xfrm>
            <a:off x="347743" y="3791765"/>
            <a:ext cx="1992274" cy="1120654"/>
          </a:xfrm>
          <a:prstGeom prst="roundRect">
            <a:avLst>
              <a:gd fmla="val 16667" name="adj"/>
            </a:avLst>
          </a:prstGeom>
          <a:noFill/>
          <a:ln>
            <a:noFill/>
          </a:ln>
        </p:spPr>
      </p:pic>
      <p:pic>
        <p:nvPicPr>
          <p:cNvPr id="121" name="Google Shape;121;p2"/>
          <p:cNvPicPr preferRelativeResize="0"/>
          <p:nvPr/>
        </p:nvPicPr>
        <p:blipFill rotWithShape="1">
          <a:blip r:embed="rId10">
            <a:alphaModFix/>
          </a:blip>
          <a:srcRect b="0" l="0" r="0" t="0"/>
          <a:stretch/>
        </p:blipFill>
        <p:spPr>
          <a:xfrm>
            <a:off x="9516180" y="3812037"/>
            <a:ext cx="1992251" cy="1120641"/>
          </a:xfrm>
          <a:prstGeom prst="roundRect">
            <a:avLst>
              <a:gd fmla="val 16667" name="adj"/>
            </a:avLst>
          </a:prstGeom>
          <a:noFill/>
          <a:ln>
            <a:noFill/>
          </a:ln>
        </p:spPr>
      </p:pic>
      <p:sp>
        <p:nvSpPr>
          <p:cNvPr id="122" name="Google Shape;122;p2"/>
          <p:cNvSpPr txBox="1"/>
          <p:nvPr/>
        </p:nvSpPr>
        <p:spPr>
          <a:xfrm>
            <a:off x="347743" y="4987718"/>
            <a:ext cx="1992274" cy="9079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6 |</a:t>
            </a:r>
            <a:r>
              <a:rPr lang="en-US" sz="1200">
                <a:solidFill>
                  <a:schemeClr val="dk1"/>
                </a:solidFill>
                <a:latin typeface="Open Sans"/>
                <a:ea typeface="Open Sans"/>
                <a:cs typeface="Open Sans"/>
                <a:sym typeface="Open Sans"/>
              </a:rPr>
              <a:t> </a:t>
            </a:r>
            <a:r>
              <a:rPr b="1" lang="en-US" sz="1200">
                <a:solidFill>
                  <a:schemeClr val="dk1"/>
                </a:solidFill>
                <a:latin typeface="Open Sans"/>
                <a:ea typeface="Open Sans"/>
                <a:cs typeface="Open Sans"/>
                <a:sym typeface="Open Sans"/>
              </a:rPr>
              <a:t>Renewables Time Series Data</a:t>
            </a:r>
            <a:endParaRPr/>
          </a:p>
          <a:p>
            <a:pPr indent="0" lvl="0" marL="0" marR="0" rtl="0" algn="l">
              <a:spcBef>
                <a:spcPts val="0"/>
              </a:spcBef>
              <a:spcAft>
                <a:spcPts val="0"/>
              </a:spcAft>
              <a:buNone/>
            </a:pPr>
            <a:r>
              <a:rPr i="1" lang="en-US" sz="900">
                <a:solidFill>
                  <a:schemeClr val="dk1"/>
                </a:solidFill>
                <a:latin typeface="Open Sans"/>
                <a:ea typeface="Open Sans"/>
                <a:cs typeface="Open Sans"/>
                <a:sym typeface="Open Sans"/>
              </a:rPr>
              <a:t>Understanding and calculating temporal data for renewable energy generation</a:t>
            </a:r>
            <a:endParaRPr/>
          </a:p>
        </p:txBody>
      </p:sp>
      <p:sp>
        <p:nvSpPr>
          <p:cNvPr id="123" name="Google Shape;123;p2"/>
          <p:cNvSpPr txBox="1"/>
          <p:nvPr/>
        </p:nvSpPr>
        <p:spPr>
          <a:xfrm>
            <a:off x="2639846" y="4987718"/>
            <a:ext cx="1992274" cy="9079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7 |</a:t>
            </a:r>
            <a:r>
              <a:rPr lang="en-US" sz="1200">
                <a:solidFill>
                  <a:schemeClr val="dk1"/>
                </a:solidFill>
                <a:latin typeface="Open Sans"/>
                <a:ea typeface="Open Sans"/>
                <a:cs typeface="Open Sans"/>
                <a:sym typeface="Open Sans"/>
              </a:rPr>
              <a:t> </a:t>
            </a:r>
            <a:r>
              <a:rPr b="1" lang="en-US" sz="1200">
                <a:solidFill>
                  <a:schemeClr val="dk1"/>
                </a:solidFill>
                <a:latin typeface="Open Sans"/>
                <a:ea typeface="Open Sans"/>
                <a:cs typeface="Open Sans"/>
                <a:sym typeface="Open Sans"/>
              </a:rPr>
              <a:t>Technology Characterization A</a:t>
            </a:r>
            <a:endParaRPr/>
          </a:p>
          <a:p>
            <a:pPr indent="0" lvl="0" marL="0" marR="0" rtl="0" algn="l">
              <a:spcBef>
                <a:spcPts val="0"/>
              </a:spcBef>
              <a:spcAft>
                <a:spcPts val="0"/>
              </a:spcAft>
              <a:buNone/>
            </a:pPr>
            <a:r>
              <a:rPr i="1" lang="en-US" sz="900">
                <a:solidFill>
                  <a:schemeClr val="dk1"/>
                </a:solidFill>
                <a:latin typeface="Open Sans"/>
                <a:ea typeface="Open Sans"/>
                <a:cs typeface="Open Sans"/>
                <a:sym typeface="Open Sans"/>
              </a:rPr>
              <a:t>In-depth look at the technical specifications and performance of Renewables and storage system</a:t>
            </a:r>
            <a:endParaRPr/>
          </a:p>
        </p:txBody>
      </p:sp>
      <p:sp>
        <p:nvSpPr>
          <p:cNvPr id="124" name="Google Shape;124;p2"/>
          <p:cNvSpPr txBox="1"/>
          <p:nvPr/>
        </p:nvSpPr>
        <p:spPr>
          <a:xfrm>
            <a:off x="7224054" y="4987718"/>
            <a:ext cx="199227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9 |</a:t>
            </a:r>
            <a:r>
              <a:rPr lang="en-US" sz="1200">
                <a:solidFill>
                  <a:schemeClr val="dk1"/>
                </a:solidFill>
                <a:latin typeface="Open Sans"/>
                <a:ea typeface="Open Sans"/>
                <a:cs typeface="Open Sans"/>
                <a:sym typeface="Open Sans"/>
              </a:rPr>
              <a:t> </a:t>
            </a:r>
            <a:r>
              <a:rPr b="1" lang="en-US" sz="1200">
                <a:solidFill>
                  <a:schemeClr val="dk1"/>
                </a:solidFill>
                <a:latin typeface="Open Sans"/>
                <a:ea typeface="Open Sans"/>
                <a:cs typeface="Open Sans"/>
                <a:sym typeface="Open Sans"/>
              </a:rPr>
              <a:t>Understanding the Results</a:t>
            </a:r>
            <a:endParaRPr/>
          </a:p>
          <a:p>
            <a:pPr indent="0" lvl="0" marL="0" marR="0" rtl="0" algn="l">
              <a:spcBef>
                <a:spcPts val="0"/>
              </a:spcBef>
              <a:spcAft>
                <a:spcPts val="0"/>
              </a:spcAft>
              <a:buNone/>
            </a:pPr>
            <a:r>
              <a:rPr i="1" lang="en-US" sz="900">
                <a:solidFill>
                  <a:schemeClr val="dk1"/>
                </a:solidFill>
                <a:latin typeface="Open Sans"/>
                <a:ea typeface="Open Sans"/>
                <a:cs typeface="Open Sans"/>
                <a:sym typeface="Open Sans"/>
              </a:rPr>
              <a:t>Interpreting the output from MicroGridsPy simulations</a:t>
            </a:r>
            <a:endParaRPr/>
          </a:p>
        </p:txBody>
      </p:sp>
      <p:sp>
        <p:nvSpPr>
          <p:cNvPr id="125" name="Google Shape;125;p2"/>
          <p:cNvSpPr txBox="1"/>
          <p:nvPr/>
        </p:nvSpPr>
        <p:spPr>
          <a:xfrm>
            <a:off x="9516157" y="4987718"/>
            <a:ext cx="1992274" cy="104644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10 |</a:t>
            </a:r>
            <a:r>
              <a:rPr lang="en-US" sz="1200">
                <a:solidFill>
                  <a:schemeClr val="dk1"/>
                </a:solidFill>
                <a:latin typeface="Open Sans"/>
                <a:ea typeface="Open Sans"/>
                <a:cs typeface="Open Sans"/>
                <a:sym typeface="Open Sans"/>
              </a:rPr>
              <a:t> </a:t>
            </a:r>
            <a:r>
              <a:rPr b="1" lang="en-US" sz="1200">
                <a:solidFill>
                  <a:schemeClr val="dk1"/>
                </a:solidFill>
                <a:latin typeface="Open Sans"/>
                <a:ea typeface="Open Sans"/>
                <a:cs typeface="Open Sans"/>
                <a:sym typeface="Open Sans"/>
              </a:rPr>
              <a:t>Example Case Study</a:t>
            </a:r>
            <a:endParaRPr/>
          </a:p>
          <a:p>
            <a:pPr indent="0" lvl="0" marL="0" marR="0" rtl="0" algn="l">
              <a:spcBef>
                <a:spcPts val="0"/>
              </a:spcBef>
              <a:spcAft>
                <a:spcPts val="0"/>
              </a:spcAft>
              <a:buNone/>
            </a:pPr>
            <a:r>
              <a:rPr i="1" lang="en-US" sz="900">
                <a:solidFill>
                  <a:schemeClr val="dk1"/>
                </a:solidFill>
                <a:latin typeface="Open Sans"/>
                <a:ea typeface="Open Sans"/>
                <a:cs typeface="Open Sans"/>
                <a:sym typeface="Open Sans"/>
              </a:rPr>
              <a:t>Practical application of MicroGridsPy to a real-world scenario, demonstrating the model’s use</a:t>
            </a:r>
            <a:endParaRPr/>
          </a:p>
        </p:txBody>
      </p:sp>
      <p:sp>
        <p:nvSpPr>
          <p:cNvPr id="126" name="Google Shape;126;p2"/>
          <p:cNvSpPr txBox="1"/>
          <p:nvPr/>
        </p:nvSpPr>
        <p:spPr>
          <a:xfrm>
            <a:off x="4931949" y="4987718"/>
            <a:ext cx="1992274" cy="9079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Open Sans"/>
                <a:ea typeface="Open Sans"/>
                <a:cs typeface="Open Sans"/>
                <a:sym typeface="Open Sans"/>
              </a:rPr>
              <a:t>8 |</a:t>
            </a:r>
            <a:r>
              <a:rPr lang="en-US" sz="1200">
                <a:solidFill>
                  <a:schemeClr val="dk1"/>
                </a:solidFill>
                <a:latin typeface="Open Sans"/>
                <a:ea typeface="Open Sans"/>
                <a:cs typeface="Open Sans"/>
                <a:sym typeface="Open Sans"/>
              </a:rPr>
              <a:t> </a:t>
            </a:r>
            <a:r>
              <a:rPr b="1" lang="en-US" sz="1200">
                <a:solidFill>
                  <a:schemeClr val="dk1"/>
                </a:solidFill>
                <a:latin typeface="Open Sans"/>
                <a:ea typeface="Open Sans"/>
                <a:cs typeface="Open Sans"/>
                <a:sym typeface="Open Sans"/>
              </a:rPr>
              <a:t>Technology Characterization B</a:t>
            </a:r>
            <a:endParaRPr/>
          </a:p>
          <a:p>
            <a:pPr indent="0" lvl="0" marL="0" marR="0" rtl="0" algn="l">
              <a:spcBef>
                <a:spcPts val="0"/>
              </a:spcBef>
              <a:spcAft>
                <a:spcPts val="0"/>
              </a:spcAft>
              <a:buNone/>
            </a:pPr>
            <a:r>
              <a:rPr i="1" lang="en-US" sz="900">
                <a:solidFill>
                  <a:schemeClr val="dk1"/>
                </a:solidFill>
                <a:latin typeface="Open Sans"/>
                <a:ea typeface="Open Sans"/>
                <a:cs typeface="Open Sans"/>
                <a:sym typeface="Open Sans"/>
              </a:rPr>
              <a:t>In-depth look at the technical specifications and performance of backup system</a:t>
            </a:r>
            <a:endParaRPr/>
          </a:p>
        </p:txBody>
      </p:sp>
      <p:pic>
        <p:nvPicPr>
          <p:cNvPr id="127" name="Google Shape;127;p2"/>
          <p:cNvPicPr preferRelativeResize="0"/>
          <p:nvPr/>
        </p:nvPicPr>
        <p:blipFill rotWithShape="1">
          <a:blip r:embed="rId11">
            <a:alphaModFix/>
          </a:blip>
          <a:srcRect b="0" l="0" r="0" t="0"/>
          <a:stretch/>
        </p:blipFill>
        <p:spPr>
          <a:xfrm>
            <a:off x="7224054" y="3791765"/>
            <a:ext cx="1992274" cy="1120654"/>
          </a:xfrm>
          <a:prstGeom prst="roundRect">
            <a:avLst>
              <a:gd fmla="val 16667" name="adj"/>
            </a:avLst>
          </a:prstGeom>
          <a:noFill/>
          <a:ln>
            <a:noFill/>
          </a:ln>
        </p:spPr>
      </p:pic>
      <p:pic>
        <p:nvPicPr>
          <p:cNvPr id="128" name="Google Shape;128;p2"/>
          <p:cNvPicPr preferRelativeResize="0"/>
          <p:nvPr/>
        </p:nvPicPr>
        <p:blipFill rotWithShape="1">
          <a:blip r:embed="rId12">
            <a:alphaModFix/>
          </a:blip>
          <a:srcRect b="0" l="0" r="0" t="0"/>
          <a:stretch/>
        </p:blipFill>
        <p:spPr>
          <a:xfrm>
            <a:off x="2639846" y="3791765"/>
            <a:ext cx="1992274" cy="1120654"/>
          </a:xfrm>
          <a:prstGeom prst="roundRect">
            <a:avLst>
              <a:gd fmla="val 16667" name="adj"/>
            </a:avLst>
          </a:prstGeom>
          <a:noFill/>
          <a:ln>
            <a:noFill/>
          </a:ln>
        </p:spPr>
      </p:pic>
      <p:pic>
        <p:nvPicPr>
          <p:cNvPr id="129" name="Google Shape;129;p2"/>
          <p:cNvPicPr preferRelativeResize="0"/>
          <p:nvPr/>
        </p:nvPicPr>
        <p:blipFill rotWithShape="1">
          <a:blip r:embed="rId13">
            <a:alphaModFix/>
          </a:blip>
          <a:srcRect b="0" l="0" r="0" t="0"/>
          <a:stretch/>
        </p:blipFill>
        <p:spPr>
          <a:xfrm>
            <a:off x="4931927" y="3791765"/>
            <a:ext cx="1992274" cy="1120654"/>
          </a:xfrm>
          <a:prstGeom prst="roundRect">
            <a:avLst>
              <a:gd fmla="val 16667" name="adj"/>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descr="Graphical user interface, sunburst chart&#10;&#10;Description automatically generated" id="135" name="Google Shape;135;p3"/>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136" name="Google Shape;136;p3"/>
          <p:cNvSpPr/>
          <p:nvPr/>
        </p:nvSpPr>
        <p:spPr>
          <a:xfrm>
            <a:off x="106371" y="77840"/>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 name="Google Shape;137;p3"/>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2</a:t>
            </a:r>
            <a:endParaRPr b="1" sz="1400">
              <a:solidFill>
                <a:schemeClr val="lt1"/>
              </a:solidFill>
              <a:latin typeface="Open Sans ExtraBold"/>
              <a:ea typeface="Open Sans ExtraBold"/>
              <a:cs typeface="Open Sans ExtraBold"/>
              <a:sym typeface="Open Sans ExtraBold"/>
            </a:endParaRPr>
          </a:p>
        </p:txBody>
      </p:sp>
      <p:sp>
        <p:nvSpPr>
          <p:cNvPr id="138" name="Google Shape;138;p3"/>
          <p:cNvSpPr txBox="1"/>
          <p:nvPr/>
        </p:nvSpPr>
        <p:spPr>
          <a:xfrm>
            <a:off x="386473" y="281883"/>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US" sz="2800">
                <a:solidFill>
                  <a:schemeClr val="dk1"/>
                </a:solidFill>
                <a:latin typeface="Open Sans"/>
                <a:ea typeface="Open Sans"/>
                <a:cs typeface="Open Sans"/>
                <a:sym typeface="Open Sans"/>
              </a:rPr>
              <a:t>Course Overview</a:t>
            </a:r>
            <a:endParaRPr/>
          </a:p>
        </p:txBody>
      </p:sp>
      <p:cxnSp>
        <p:nvCxnSpPr>
          <p:cNvPr id="139" name="Google Shape;139;p3"/>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graphicFrame>
        <p:nvGraphicFramePr>
          <p:cNvPr id="140" name="Google Shape;140;p3"/>
          <p:cNvGraphicFramePr/>
          <p:nvPr/>
        </p:nvGraphicFramePr>
        <p:xfrm>
          <a:off x="386473" y="1055861"/>
          <a:ext cx="3000000" cy="3000000"/>
        </p:xfrm>
        <a:graphic>
          <a:graphicData uri="http://schemas.openxmlformats.org/drawingml/2006/table">
            <a:tbl>
              <a:tblPr firstRow="1">
                <a:noFill/>
                <a:tableStyleId>{4085DC67-CE05-4B8D-96F3-DBCAE6478108}</a:tableStyleId>
              </a:tblPr>
              <a:tblGrid>
                <a:gridCol w="3732025"/>
                <a:gridCol w="7149925"/>
              </a:tblGrid>
              <a:tr h="370850">
                <a:tc>
                  <a:txBody>
                    <a:bodyPr/>
                    <a:lstStyle/>
                    <a:p>
                      <a:pPr indent="0" lvl="0" marL="0" marR="0" rtl="0" algn="l">
                        <a:spcBef>
                          <a:spcPts val="0"/>
                        </a:spcBef>
                        <a:spcAft>
                          <a:spcPts val="0"/>
                        </a:spcAft>
                        <a:buNone/>
                      </a:pPr>
                      <a:r>
                        <a:rPr lang="en-US" sz="1600" u="none" cap="none" strike="noStrike"/>
                        <a:t>Lectures</a:t>
                      </a:r>
                      <a:endParaRPr sz="1600" u="none" cap="none" strike="noStrike">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2E75B5"/>
                      </a:solidFill>
                      <a:prstDash val="solid"/>
                      <a:round/>
                      <a:headEnd len="sm" w="sm" type="none"/>
                      <a:tailEnd len="sm" w="sm" type="none"/>
                    </a:lnT>
                    <a:lnB cap="flat" cmpd="sng" w="12700">
                      <a:solidFill>
                        <a:srgbClr val="2E75B5"/>
                      </a:solidFill>
                      <a:prstDash val="solid"/>
                      <a:round/>
                      <a:headEnd len="sm" w="sm" type="none"/>
                      <a:tailEnd len="sm" w="sm" type="none"/>
                    </a:lnB>
                  </a:tcPr>
                </a:tc>
                <a:tc>
                  <a:txBody>
                    <a:bodyPr/>
                    <a:lstStyle/>
                    <a:p>
                      <a:pPr indent="0" lvl="0" marL="0" marR="0" rtl="0" algn="l">
                        <a:spcBef>
                          <a:spcPts val="0"/>
                        </a:spcBef>
                        <a:spcAft>
                          <a:spcPts val="0"/>
                        </a:spcAft>
                        <a:buNone/>
                      </a:pPr>
                      <a:r>
                        <a:rPr lang="en-US" sz="1600" u="none" cap="none" strike="noStrike"/>
                        <a:t>Quiz/Hands-on</a:t>
                      </a:r>
                      <a:endParaRPr/>
                    </a:p>
                  </a:txBody>
                  <a:tcPr marT="45725" marB="45725" marR="91450" marL="91450" anchor="ctr">
                    <a:lnL cap="flat" cmpd="sng" w="12700">
                      <a:solidFill>
                        <a:srgbClr val="AEABA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2E75B5"/>
                      </a:solidFill>
                      <a:prstDash val="solid"/>
                      <a:round/>
                      <a:headEnd len="sm" w="sm" type="none"/>
                      <a:tailEnd len="sm" w="sm" type="none"/>
                    </a:lnT>
                    <a:lnB cap="flat" cmpd="sng" w="12700">
                      <a:solidFill>
                        <a:srgbClr val="2E75B5"/>
                      </a:solidFill>
                      <a:prstDash val="solid"/>
                      <a:round/>
                      <a:headEnd len="sm" w="sm" type="none"/>
                      <a:tailEnd len="sm" w="sm" type="none"/>
                    </a:lnB>
                  </a:tcPr>
                </a:tc>
              </a:tr>
              <a:tr h="370850">
                <a:tc>
                  <a:txBody>
                    <a:bodyPr/>
                    <a:lstStyle/>
                    <a:p>
                      <a:pPr indent="0" lvl="0" marL="0" marR="0" rtl="0" algn="l">
                        <a:spcBef>
                          <a:spcPts val="0"/>
                        </a:spcBef>
                        <a:spcAft>
                          <a:spcPts val="0"/>
                        </a:spcAft>
                        <a:buNone/>
                      </a:pPr>
                      <a:r>
                        <a:rPr b="0" lang="en-US" sz="1400" u="none" cap="none" strike="noStrike">
                          <a:latin typeface="Open Sans"/>
                          <a:ea typeface="Open Sans"/>
                          <a:cs typeface="Open Sans"/>
                          <a:sym typeface="Open Sans"/>
                        </a:rPr>
                        <a:t>1 - Introduction</a:t>
                      </a:r>
                      <a:endParaRPr b="0" i="0" sz="1400" u="none" cap="none" strike="noStrike">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2E75B5"/>
                      </a:solidFill>
                      <a:prstDash val="solid"/>
                      <a:round/>
                      <a:headEnd len="sm" w="sm" type="none"/>
                      <a:tailEnd len="sm" w="sm" type="none"/>
                    </a:lnT>
                    <a:lnB cap="flat" cmpd="sng" w="12700">
                      <a:solidFill>
                        <a:srgbClr val="AEABAB"/>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200" u="none" cap="none" strike="noStrike">
                          <a:solidFill>
                            <a:srgbClr val="C55A11"/>
                          </a:solidFill>
                          <a:latin typeface="Open Sans"/>
                          <a:ea typeface="Open Sans"/>
                          <a:cs typeface="Open Sans"/>
                          <a:sym typeface="Open Sans"/>
                        </a:rPr>
                        <a:t>Quiz 1 </a:t>
                      </a:r>
                      <a:r>
                        <a:rPr i="0" lang="en-US" sz="1200" u="none" cap="none" strike="noStrike">
                          <a:latin typeface="Open Sans"/>
                          <a:ea typeface="Open Sans"/>
                          <a:cs typeface="Open Sans"/>
                          <a:sym typeface="Open Sans"/>
                        </a:rPr>
                        <a:t>– </a:t>
                      </a:r>
                      <a:r>
                        <a:rPr i="1" lang="en-US" sz="1200" u="none" cap="none" strike="noStrike">
                          <a:latin typeface="Open Sans"/>
                          <a:ea typeface="Open Sans"/>
                          <a:cs typeface="Open Sans"/>
                          <a:sym typeface="Open Sans"/>
                        </a:rPr>
                        <a:t>10 multi-choices questions</a:t>
                      </a:r>
                      <a:endParaRPr i="1" sz="1800" u="none" cap="none" strike="noStrike">
                        <a:latin typeface="Open Sans"/>
                        <a:ea typeface="Open Sans"/>
                        <a:cs typeface="Open Sans"/>
                        <a:sym typeface="Open Sans"/>
                      </a:endParaRPr>
                    </a:p>
                  </a:txBody>
                  <a:tcPr marT="45725" marB="45725" marR="91450" marL="91450" anchor="ctr">
                    <a:lnL cap="flat" cmpd="sng" w="12700">
                      <a:solidFill>
                        <a:srgbClr val="AEABA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2E75B5"/>
                      </a:solidFill>
                      <a:prstDash val="solid"/>
                      <a:round/>
                      <a:headEnd len="sm" w="sm" type="none"/>
                      <a:tailEnd len="sm" w="sm" type="none"/>
                    </a:lnT>
                    <a:lnB cap="flat" cmpd="sng" w="12700">
                      <a:solidFill>
                        <a:srgbClr val="AEABAB"/>
                      </a:solidFill>
                      <a:prstDash val="solid"/>
                      <a:round/>
                      <a:headEnd len="sm" w="sm" type="none"/>
                      <a:tailEnd len="sm" w="sm" type="none"/>
                    </a:lnB>
                  </a:tcPr>
                </a:tc>
              </a:tr>
              <a:tr h="370850">
                <a:tc>
                  <a:txBody>
                    <a:bodyPr/>
                    <a:lstStyle/>
                    <a:p>
                      <a:pPr indent="0" lvl="0" marL="0" marR="0" rtl="0" algn="l">
                        <a:spcBef>
                          <a:spcPts val="0"/>
                        </a:spcBef>
                        <a:spcAft>
                          <a:spcPts val="0"/>
                        </a:spcAft>
                        <a:buNone/>
                      </a:pPr>
                      <a:r>
                        <a:rPr b="0" lang="en-US" sz="1400" u="none" cap="none" strike="noStrike">
                          <a:latin typeface="Open Sans"/>
                          <a:ea typeface="Open Sans"/>
                          <a:cs typeface="Open Sans"/>
                          <a:sym typeface="Open Sans"/>
                        </a:rPr>
                        <a:t>2 - Hybrid Mini-Grids</a:t>
                      </a:r>
                      <a:endParaRPr b="0" i="0" sz="1400" u="none" cap="none" strike="noStrike">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C55A11"/>
                        </a:buClr>
                        <a:buSzPts val="1200"/>
                        <a:buFont typeface="Open Sans"/>
                        <a:buNone/>
                      </a:pPr>
                      <a:r>
                        <a:rPr b="1" i="0" lang="en-US" sz="1200" u="none" cap="none" strike="noStrike">
                          <a:solidFill>
                            <a:srgbClr val="C55A11"/>
                          </a:solidFill>
                          <a:latin typeface="Open Sans"/>
                          <a:ea typeface="Open Sans"/>
                          <a:cs typeface="Open Sans"/>
                          <a:sym typeface="Open Sans"/>
                        </a:rPr>
                        <a:t>Quiz 2 </a:t>
                      </a:r>
                      <a:r>
                        <a:rPr b="0" i="0" lang="en-US" sz="1200" u="none" cap="none" strike="noStrike">
                          <a:solidFill>
                            <a:srgbClr val="000000"/>
                          </a:solidFill>
                          <a:latin typeface="Open Sans"/>
                          <a:ea typeface="Open Sans"/>
                          <a:cs typeface="Open Sans"/>
                          <a:sym typeface="Open Sans"/>
                        </a:rPr>
                        <a:t>– </a:t>
                      </a:r>
                      <a:r>
                        <a:rPr b="0" i="1" lang="en-US" sz="1200" u="none" cap="none" strike="noStrike">
                          <a:solidFill>
                            <a:srgbClr val="000000"/>
                          </a:solidFill>
                          <a:latin typeface="Open Sans"/>
                          <a:ea typeface="Open Sans"/>
                          <a:cs typeface="Open Sans"/>
                          <a:sym typeface="Open Sans"/>
                        </a:rPr>
                        <a:t>10 multi-choices questions</a:t>
                      </a:r>
                      <a:endParaRPr b="0" i="1" sz="1800" u="none" cap="none" strike="noStrike">
                        <a:solidFill>
                          <a:srgbClr val="000000"/>
                        </a:solidFill>
                        <a:latin typeface="Open Sans"/>
                        <a:ea typeface="Open Sans"/>
                        <a:cs typeface="Open Sans"/>
                        <a:sym typeface="Open Sans"/>
                      </a:endParaRPr>
                    </a:p>
                  </a:txBody>
                  <a:tcPr marT="45725" marB="45725" marR="91450" marL="91450" anchor="ctr">
                    <a:lnL cap="flat" cmpd="sng" w="12700">
                      <a:solidFill>
                        <a:srgbClr val="AEABA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tcPr>
                </a:tc>
              </a:tr>
              <a:tr h="185425">
                <a:tc rowSpan="2">
                  <a:txBody>
                    <a:bodyPr/>
                    <a:lstStyle/>
                    <a:p>
                      <a:pPr indent="0" lvl="0" marL="0" marR="0" rtl="0" algn="l">
                        <a:spcBef>
                          <a:spcPts val="0"/>
                        </a:spcBef>
                        <a:spcAft>
                          <a:spcPts val="0"/>
                        </a:spcAft>
                        <a:buNone/>
                      </a:pPr>
                      <a:r>
                        <a:rPr b="0" lang="en-US" sz="1400" u="none" cap="none" strike="noStrike">
                          <a:latin typeface="Open Sans"/>
                          <a:ea typeface="Open Sans"/>
                          <a:cs typeface="Open Sans"/>
                          <a:sym typeface="Open Sans"/>
                        </a:rPr>
                        <a:t>3 - Energy System Modelling</a:t>
                      </a:r>
                      <a:endParaRPr b="0" i="0" sz="1400" u="none" cap="none" strike="noStrike">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C55A11"/>
                        </a:buClr>
                        <a:buSzPts val="1200"/>
                        <a:buFont typeface="Open Sans"/>
                        <a:buNone/>
                      </a:pPr>
                      <a:r>
                        <a:rPr b="1" i="0" lang="en-US" sz="1200" u="none" cap="none" strike="noStrike">
                          <a:solidFill>
                            <a:srgbClr val="C55A11"/>
                          </a:solidFill>
                          <a:latin typeface="Open Sans"/>
                          <a:ea typeface="Open Sans"/>
                          <a:cs typeface="Open Sans"/>
                          <a:sym typeface="Open Sans"/>
                        </a:rPr>
                        <a:t>Quiz 3 </a:t>
                      </a:r>
                      <a:r>
                        <a:rPr b="0" i="0" lang="en-US" sz="1200" u="none" cap="none" strike="noStrike">
                          <a:solidFill>
                            <a:srgbClr val="000000"/>
                          </a:solidFill>
                          <a:latin typeface="Open Sans"/>
                          <a:ea typeface="Open Sans"/>
                          <a:cs typeface="Open Sans"/>
                          <a:sym typeface="Open Sans"/>
                        </a:rPr>
                        <a:t>– </a:t>
                      </a:r>
                      <a:r>
                        <a:rPr b="0" i="1" lang="en-US" sz="1200" u="none" cap="none" strike="noStrike">
                          <a:solidFill>
                            <a:srgbClr val="000000"/>
                          </a:solidFill>
                          <a:latin typeface="Open Sans"/>
                          <a:ea typeface="Open Sans"/>
                          <a:cs typeface="Open Sans"/>
                          <a:sym typeface="Open Sans"/>
                        </a:rPr>
                        <a:t>10 multi-choices questions</a:t>
                      </a:r>
                      <a:endParaRPr b="0" i="1" sz="1800" u="none" cap="none" strike="noStrike">
                        <a:solidFill>
                          <a:srgbClr val="000000"/>
                        </a:solidFill>
                        <a:latin typeface="Open Sans"/>
                        <a:ea typeface="Open Sans"/>
                        <a:cs typeface="Open Sans"/>
                        <a:sym typeface="Open Sans"/>
                      </a:endParaRPr>
                    </a:p>
                  </a:txBody>
                  <a:tcPr marT="45725" marB="45725" marR="91450" marL="91450" anchor="ctr">
                    <a:lnL cap="flat" cmpd="sng" w="12700">
                      <a:solidFill>
                        <a:srgbClr val="AEABA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EABAB"/>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5425">
                <a:tc vMerge="1"/>
                <a:tc>
                  <a:txBody>
                    <a:bodyPr/>
                    <a:lstStyle/>
                    <a:p>
                      <a:pPr indent="0" lvl="0" marL="0" marR="0" rtl="0" algn="l">
                        <a:lnSpc>
                          <a:spcPct val="100000"/>
                        </a:lnSpc>
                        <a:spcBef>
                          <a:spcPts val="0"/>
                        </a:spcBef>
                        <a:spcAft>
                          <a:spcPts val="0"/>
                        </a:spcAft>
                        <a:buClr>
                          <a:srgbClr val="002060"/>
                        </a:buClr>
                        <a:buSzPts val="1200"/>
                        <a:buFont typeface="Open Sans"/>
                        <a:buNone/>
                      </a:pPr>
                      <a:r>
                        <a:rPr b="1" i="0" lang="en-US" sz="1200" u="none" cap="none" strike="noStrike">
                          <a:solidFill>
                            <a:srgbClr val="002060"/>
                          </a:solidFill>
                          <a:latin typeface="Open Sans"/>
                          <a:ea typeface="Open Sans"/>
                          <a:cs typeface="Open Sans"/>
                          <a:sym typeface="Open Sans"/>
                        </a:rPr>
                        <a:t>Hands-on 1 </a:t>
                      </a:r>
                      <a:r>
                        <a:rPr b="0" i="0" lang="en-US" sz="1200" u="none" cap="none" strike="noStrike">
                          <a:solidFill>
                            <a:srgbClr val="000000"/>
                          </a:solidFill>
                          <a:latin typeface="Open Sans"/>
                          <a:ea typeface="Open Sans"/>
                          <a:cs typeface="Open Sans"/>
                          <a:sym typeface="Open Sans"/>
                        </a:rPr>
                        <a:t>– </a:t>
                      </a:r>
                      <a:r>
                        <a:rPr b="0" i="1" lang="en-US" sz="1200" u="none" cap="none" strike="noStrike">
                          <a:solidFill>
                            <a:srgbClr val="000000"/>
                          </a:solidFill>
                          <a:latin typeface="Open Sans"/>
                          <a:ea typeface="Open Sans"/>
                          <a:cs typeface="Open Sans"/>
                          <a:sym typeface="Open Sans"/>
                        </a:rPr>
                        <a:t>Installation of MicroGridsPy </a:t>
                      </a:r>
                      <a:r>
                        <a:rPr b="0" i="0" lang="en-US" sz="1200" u="none" cap="none" strike="noStrike">
                          <a:solidFill>
                            <a:srgbClr val="000000"/>
                          </a:solidFill>
                          <a:latin typeface="Open Sans"/>
                          <a:ea typeface="Open Sans"/>
                          <a:cs typeface="Open Sans"/>
                          <a:sym typeface="Open Sans"/>
                        </a:rPr>
                        <a:t>&amp; </a:t>
                      </a:r>
                      <a:r>
                        <a:rPr b="1" i="0" lang="en-US" sz="1200" u="none" cap="none" strike="noStrike">
                          <a:solidFill>
                            <a:srgbClr val="002060"/>
                          </a:solidFill>
                          <a:latin typeface="Open Sans"/>
                          <a:ea typeface="Open Sans"/>
                          <a:cs typeface="Open Sans"/>
                          <a:sym typeface="Open Sans"/>
                        </a:rPr>
                        <a:t>Hands-on Quiz 1</a:t>
                      </a:r>
                      <a:endParaRPr/>
                    </a:p>
                  </a:txBody>
                  <a:tcPr marT="45725" marB="45725" marR="91450" marL="91450" anchor="ctr">
                    <a:lnL cap="flat" cmpd="sng" w="12700">
                      <a:solidFill>
                        <a:srgbClr val="AEABA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AEABAB"/>
                      </a:solidFill>
                      <a:prstDash val="solid"/>
                      <a:round/>
                      <a:headEnd len="sm" w="sm" type="none"/>
                      <a:tailEnd len="sm" w="sm" type="none"/>
                    </a:lnB>
                  </a:tcPr>
                </a:tc>
              </a:tr>
              <a:tr h="185425">
                <a:tc rowSpan="2">
                  <a:txBody>
                    <a:bodyPr/>
                    <a:lstStyle/>
                    <a:p>
                      <a:pPr indent="0" lvl="0" marL="0" marR="0" rtl="0" algn="l">
                        <a:spcBef>
                          <a:spcPts val="0"/>
                        </a:spcBef>
                        <a:spcAft>
                          <a:spcPts val="0"/>
                        </a:spcAft>
                        <a:buNone/>
                      </a:pPr>
                      <a:r>
                        <a:rPr b="0" lang="en-US" sz="1400" u="none" cap="none" strike="noStrike">
                          <a:latin typeface="Open Sans"/>
                          <a:ea typeface="Open Sans"/>
                          <a:cs typeface="Open Sans"/>
                          <a:sym typeface="Open Sans"/>
                        </a:rPr>
                        <a:t>4 - Introduction to MicroGridsPy</a:t>
                      </a:r>
                      <a:endParaRPr b="0" i="0" sz="1400" u="none" cap="none" strike="noStrike">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C55A11"/>
                        </a:buClr>
                        <a:buSzPts val="1200"/>
                        <a:buFont typeface="Open Sans"/>
                        <a:buNone/>
                      </a:pPr>
                      <a:r>
                        <a:rPr b="1" i="0" lang="en-US" sz="1200" u="none" cap="none" strike="noStrike">
                          <a:solidFill>
                            <a:srgbClr val="C55A11"/>
                          </a:solidFill>
                          <a:latin typeface="Open Sans"/>
                          <a:ea typeface="Open Sans"/>
                          <a:cs typeface="Open Sans"/>
                          <a:sym typeface="Open Sans"/>
                        </a:rPr>
                        <a:t>Quiz 4 </a:t>
                      </a:r>
                      <a:r>
                        <a:rPr b="0" i="0" lang="en-US" sz="1200" u="none" cap="none" strike="noStrike">
                          <a:solidFill>
                            <a:srgbClr val="000000"/>
                          </a:solidFill>
                          <a:latin typeface="Open Sans"/>
                          <a:ea typeface="Open Sans"/>
                          <a:cs typeface="Open Sans"/>
                          <a:sym typeface="Open Sans"/>
                        </a:rPr>
                        <a:t>– </a:t>
                      </a:r>
                      <a:r>
                        <a:rPr b="0" i="1" lang="en-US" sz="1200" u="none" cap="none" strike="noStrike">
                          <a:solidFill>
                            <a:srgbClr val="000000"/>
                          </a:solidFill>
                          <a:latin typeface="Open Sans"/>
                          <a:ea typeface="Open Sans"/>
                          <a:cs typeface="Open Sans"/>
                          <a:sym typeface="Open Sans"/>
                        </a:rPr>
                        <a:t>10 multi-choices questions</a:t>
                      </a:r>
                      <a:endParaRPr b="0" i="1" sz="1200" u="none" cap="none" strike="noStrike">
                        <a:solidFill>
                          <a:srgbClr val="000000"/>
                        </a:solidFill>
                        <a:latin typeface="Open Sans"/>
                        <a:ea typeface="Open Sans"/>
                        <a:cs typeface="Open Sans"/>
                        <a:sym typeface="Open Sans"/>
                      </a:endParaRPr>
                    </a:p>
                  </a:txBody>
                  <a:tcPr marT="45725" marB="45725" marR="91450" marL="91450" anchor="ctr">
                    <a:lnL cap="flat" cmpd="sng" w="12700">
                      <a:solidFill>
                        <a:srgbClr val="AEABA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EABAB"/>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5425">
                <a:tc vMerge="1"/>
                <a:tc>
                  <a:txBody>
                    <a:bodyPr/>
                    <a:lstStyle/>
                    <a:p>
                      <a:pPr indent="0" lvl="0" marL="0" marR="0" rtl="0" algn="l">
                        <a:lnSpc>
                          <a:spcPct val="100000"/>
                        </a:lnSpc>
                        <a:spcBef>
                          <a:spcPts val="0"/>
                        </a:spcBef>
                        <a:spcAft>
                          <a:spcPts val="0"/>
                        </a:spcAft>
                        <a:buClr>
                          <a:srgbClr val="002060"/>
                        </a:buClr>
                        <a:buSzPts val="1200"/>
                        <a:buFont typeface="Open Sans"/>
                        <a:buNone/>
                      </a:pPr>
                      <a:r>
                        <a:rPr b="1" i="0" lang="en-US" sz="1200" u="none" cap="none" strike="noStrike">
                          <a:solidFill>
                            <a:srgbClr val="002060"/>
                          </a:solidFill>
                          <a:latin typeface="Open Sans"/>
                          <a:ea typeface="Open Sans"/>
                          <a:cs typeface="Open Sans"/>
                          <a:sym typeface="Open Sans"/>
                        </a:rPr>
                        <a:t>Hands-on 2 </a:t>
                      </a:r>
                      <a:r>
                        <a:rPr b="0" i="0" lang="en-US" sz="1200" u="none" cap="none" strike="noStrike">
                          <a:solidFill>
                            <a:srgbClr val="000000"/>
                          </a:solidFill>
                          <a:latin typeface="Open Sans"/>
                          <a:ea typeface="Open Sans"/>
                          <a:cs typeface="Open Sans"/>
                          <a:sym typeface="Open Sans"/>
                        </a:rPr>
                        <a:t>– </a:t>
                      </a:r>
                      <a:r>
                        <a:rPr b="0" i="1" lang="en-US" sz="1200" u="none" cap="none" strike="noStrike">
                          <a:solidFill>
                            <a:srgbClr val="000000"/>
                          </a:solidFill>
                          <a:latin typeface="Open Sans"/>
                          <a:ea typeface="Open Sans"/>
                          <a:cs typeface="Open Sans"/>
                          <a:sym typeface="Open Sans"/>
                        </a:rPr>
                        <a:t>Introduction to MicroGridsPy </a:t>
                      </a:r>
                      <a:r>
                        <a:rPr b="0" i="0" lang="en-US" sz="1200" u="none" cap="none" strike="noStrike">
                          <a:solidFill>
                            <a:srgbClr val="000000"/>
                          </a:solidFill>
                          <a:latin typeface="Open Sans"/>
                          <a:ea typeface="Open Sans"/>
                          <a:cs typeface="Open Sans"/>
                          <a:sym typeface="Open Sans"/>
                        </a:rPr>
                        <a:t>&amp; </a:t>
                      </a:r>
                      <a:r>
                        <a:rPr b="1" i="0" lang="en-US" sz="1200" u="none" cap="none" strike="noStrike">
                          <a:solidFill>
                            <a:srgbClr val="002060"/>
                          </a:solidFill>
                          <a:latin typeface="Open Sans"/>
                          <a:ea typeface="Open Sans"/>
                          <a:cs typeface="Open Sans"/>
                          <a:sym typeface="Open Sans"/>
                        </a:rPr>
                        <a:t>Hands-on Quiz 2</a:t>
                      </a:r>
                      <a:endParaRPr/>
                    </a:p>
                  </a:txBody>
                  <a:tcPr marT="45725" marB="45725" marR="91450" marL="91450" anchor="ctr">
                    <a:lnL cap="flat" cmpd="sng" w="12700">
                      <a:solidFill>
                        <a:srgbClr val="AEABA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AEABAB"/>
                      </a:solidFill>
                      <a:prstDash val="solid"/>
                      <a:round/>
                      <a:headEnd len="sm" w="sm" type="none"/>
                      <a:tailEnd len="sm" w="sm" type="none"/>
                    </a:lnB>
                  </a:tcPr>
                </a:tc>
              </a:tr>
              <a:tr h="249350">
                <a:tc rowSpan="2">
                  <a:txBody>
                    <a:bodyPr/>
                    <a:lstStyle/>
                    <a:p>
                      <a:pPr indent="0" lvl="0" marL="0" marR="0" rtl="0" algn="l">
                        <a:spcBef>
                          <a:spcPts val="0"/>
                        </a:spcBef>
                        <a:spcAft>
                          <a:spcPts val="0"/>
                        </a:spcAft>
                        <a:buNone/>
                      </a:pPr>
                      <a:r>
                        <a:rPr b="0" lang="en-US" sz="1400" u="none" cap="none" strike="noStrike">
                          <a:latin typeface="Open Sans"/>
                          <a:ea typeface="Open Sans"/>
                          <a:cs typeface="Open Sans"/>
                          <a:sym typeface="Open Sans"/>
                        </a:rPr>
                        <a:t>5 - Load Demand</a:t>
                      </a:r>
                      <a:endParaRPr b="0" i="0" sz="1400" u="none" cap="none" strike="noStrike">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C55A11"/>
                        </a:buClr>
                        <a:buSzPts val="1200"/>
                        <a:buFont typeface="Open Sans"/>
                        <a:buNone/>
                      </a:pPr>
                      <a:r>
                        <a:rPr b="1" i="0" lang="en-US" sz="1200" u="none" cap="none" strike="noStrike">
                          <a:solidFill>
                            <a:srgbClr val="C55A11"/>
                          </a:solidFill>
                          <a:latin typeface="Open Sans"/>
                          <a:ea typeface="Open Sans"/>
                          <a:cs typeface="Open Sans"/>
                          <a:sym typeface="Open Sans"/>
                        </a:rPr>
                        <a:t>Quiz 5 </a:t>
                      </a:r>
                      <a:r>
                        <a:rPr b="0" i="0" lang="en-US" sz="1200" u="none" cap="none" strike="noStrike">
                          <a:solidFill>
                            <a:srgbClr val="000000"/>
                          </a:solidFill>
                          <a:latin typeface="Open Sans"/>
                          <a:ea typeface="Open Sans"/>
                          <a:cs typeface="Open Sans"/>
                          <a:sym typeface="Open Sans"/>
                        </a:rPr>
                        <a:t>– </a:t>
                      </a:r>
                      <a:r>
                        <a:rPr b="0" i="1" lang="en-US" sz="1200" u="none" cap="none" strike="noStrike">
                          <a:solidFill>
                            <a:srgbClr val="000000"/>
                          </a:solidFill>
                          <a:latin typeface="Open Sans"/>
                          <a:ea typeface="Open Sans"/>
                          <a:cs typeface="Open Sans"/>
                          <a:sym typeface="Open Sans"/>
                        </a:rPr>
                        <a:t>10 multi-choices questions</a:t>
                      </a:r>
                      <a:endParaRPr b="0" i="1" sz="1200" u="none" cap="none" strike="noStrike">
                        <a:solidFill>
                          <a:srgbClr val="000000"/>
                        </a:solidFill>
                        <a:latin typeface="Open Sans"/>
                        <a:ea typeface="Open Sans"/>
                        <a:cs typeface="Open Sans"/>
                        <a:sym typeface="Open Sans"/>
                      </a:endParaRPr>
                    </a:p>
                  </a:txBody>
                  <a:tcPr marT="45725" marB="45725" marR="91450" marL="91450" anchor="ctr">
                    <a:lnL cap="flat" cmpd="sng" w="12700">
                      <a:solidFill>
                        <a:srgbClr val="AEABA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EABAB"/>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5425">
                <a:tc vMerge="1"/>
                <a:tc>
                  <a:txBody>
                    <a:bodyPr/>
                    <a:lstStyle/>
                    <a:p>
                      <a:pPr indent="0" lvl="0" marL="0" marR="0" rtl="0" algn="l">
                        <a:lnSpc>
                          <a:spcPct val="100000"/>
                        </a:lnSpc>
                        <a:spcBef>
                          <a:spcPts val="0"/>
                        </a:spcBef>
                        <a:spcAft>
                          <a:spcPts val="0"/>
                        </a:spcAft>
                        <a:buClr>
                          <a:srgbClr val="002060"/>
                        </a:buClr>
                        <a:buSzPts val="1200"/>
                        <a:buFont typeface="Open Sans"/>
                        <a:buNone/>
                      </a:pPr>
                      <a:r>
                        <a:rPr b="1" i="0" lang="en-US" sz="1200" u="none" cap="none" strike="noStrike">
                          <a:solidFill>
                            <a:srgbClr val="002060"/>
                          </a:solidFill>
                          <a:latin typeface="Open Sans"/>
                          <a:ea typeface="Open Sans"/>
                          <a:cs typeface="Open Sans"/>
                          <a:sym typeface="Open Sans"/>
                        </a:rPr>
                        <a:t>Hands-on 3 </a:t>
                      </a:r>
                      <a:r>
                        <a:rPr b="0" i="0" lang="en-US" sz="1200" u="none" cap="none" strike="noStrike">
                          <a:solidFill>
                            <a:srgbClr val="000000"/>
                          </a:solidFill>
                          <a:latin typeface="Open Sans"/>
                          <a:ea typeface="Open Sans"/>
                          <a:cs typeface="Open Sans"/>
                          <a:sym typeface="Open Sans"/>
                        </a:rPr>
                        <a:t>– </a:t>
                      </a:r>
                      <a:r>
                        <a:rPr b="0" i="1" lang="en-US" sz="1200" u="none" cap="none" strike="noStrike">
                          <a:solidFill>
                            <a:srgbClr val="000000"/>
                          </a:solidFill>
                          <a:latin typeface="Open Sans"/>
                          <a:ea typeface="Open Sans"/>
                          <a:cs typeface="Open Sans"/>
                          <a:sym typeface="Open Sans"/>
                        </a:rPr>
                        <a:t>Load Demand in MicroGridsPy </a:t>
                      </a:r>
                      <a:r>
                        <a:rPr b="0" i="0" lang="en-US" sz="1200" u="none" cap="none" strike="noStrike">
                          <a:solidFill>
                            <a:srgbClr val="000000"/>
                          </a:solidFill>
                          <a:latin typeface="Open Sans"/>
                          <a:ea typeface="Open Sans"/>
                          <a:cs typeface="Open Sans"/>
                          <a:sym typeface="Open Sans"/>
                        </a:rPr>
                        <a:t>&amp; </a:t>
                      </a:r>
                      <a:r>
                        <a:rPr b="1" i="0" lang="en-US" sz="1200" u="none" cap="none" strike="noStrike">
                          <a:solidFill>
                            <a:srgbClr val="002060"/>
                          </a:solidFill>
                          <a:latin typeface="Open Sans"/>
                          <a:ea typeface="Open Sans"/>
                          <a:cs typeface="Open Sans"/>
                          <a:sym typeface="Open Sans"/>
                        </a:rPr>
                        <a:t>Hands-on Quiz 3</a:t>
                      </a:r>
                      <a:endParaRPr/>
                    </a:p>
                  </a:txBody>
                  <a:tcPr marT="45725" marB="45725" marR="91450" marL="91450" anchor="ctr">
                    <a:lnL cap="flat" cmpd="sng" w="12700">
                      <a:solidFill>
                        <a:srgbClr val="AEABA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AEABAB"/>
                      </a:solidFill>
                      <a:prstDash val="solid"/>
                      <a:round/>
                      <a:headEnd len="sm" w="sm" type="none"/>
                      <a:tailEnd len="sm" w="sm" type="none"/>
                    </a:lnB>
                  </a:tcPr>
                </a:tc>
              </a:tr>
              <a:tr h="185425">
                <a:tc rowSpan="2">
                  <a:txBody>
                    <a:bodyPr/>
                    <a:lstStyle/>
                    <a:p>
                      <a:pPr indent="0" lvl="0" marL="0" marR="0" rtl="0" algn="l">
                        <a:spcBef>
                          <a:spcPts val="0"/>
                        </a:spcBef>
                        <a:spcAft>
                          <a:spcPts val="0"/>
                        </a:spcAft>
                        <a:buNone/>
                      </a:pPr>
                      <a:r>
                        <a:rPr b="0" lang="en-US" sz="1400" u="none" cap="none" strike="noStrike">
                          <a:latin typeface="Open Sans"/>
                          <a:ea typeface="Open Sans"/>
                          <a:cs typeface="Open Sans"/>
                          <a:sym typeface="Open Sans"/>
                        </a:rPr>
                        <a:t>6 - Renewables Time Series Data</a:t>
                      </a:r>
                      <a:endParaRPr b="0" i="0" sz="1400" u="none" cap="none" strike="noStrike">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C55A11"/>
                        </a:buClr>
                        <a:buSzPts val="1200"/>
                        <a:buFont typeface="Open Sans"/>
                        <a:buNone/>
                      </a:pPr>
                      <a:r>
                        <a:rPr b="1" i="0" lang="en-US" sz="1200" u="none" cap="none" strike="noStrike">
                          <a:solidFill>
                            <a:srgbClr val="C55A11"/>
                          </a:solidFill>
                          <a:latin typeface="Open Sans"/>
                          <a:ea typeface="Open Sans"/>
                          <a:cs typeface="Open Sans"/>
                          <a:sym typeface="Open Sans"/>
                        </a:rPr>
                        <a:t>Quiz 6 </a:t>
                      </a:r>
                      <a:r>
                        <a:rPr b="0" i="0" lang="en-US" sz="1200" u="none" cap="none" strike="noStrike">
                          <a:solidFill>
                            <a:srgbClr val="000000"/>
                          </a:solidFill>
                          <a:latin typeface="Open Sans"/>
                          <a:ea typeface="Open Sans"/>
                          <a:cs typeface="Open Sans"/>
                          <a:sym typeface="Open Sans"/>
                        </a:rPr>
                        <a:t>– </a:t>
                      </a:r>
                      <a:r>
                        <a:rPr b="0" i="1" lang="en-US" sz="1200" u="none" cap="none" strike="noStrike">
                          <a:solidFill>
                            <a:srgbClr val="000000"/>
                          </a:solidFill>
                          <a:latin typeface="Open Sans"/>
                          <a:ea typeface="Open Sans"/>
                          <a:cs typeface="Open Sans"/>
                          <a:sym typeface="Open Sans"/>
                        </a:rPr>
                        <a:t>10 multi-choices questions</a:t>
                      </a:r>
                      <a:endParaRPr b="0" i="1" sz="1200" u="none" cap="none" strike="noStrike">
                        <a:solidFill>
                          <a:srgbClr val="000000"/>
                        </a:solidFill>
                        <a:latin typeface="Open Sans"/>
                        <a:ea typeface="Open Sans"/>
                        <a:cs typeface="Open Sans"/>
                        <a:sym typeface="Open Sans"/>
                      </a:endParaRPr>
                    </a:p>
                  </a:txBody>
                  <a:tcPr marT="45725" marB="45725" marR="91450" marL="91450" anchor="ctr">
                    <a:lnL cap="flat" cmpd="sng" w="12700">
                      <a:solidFill>
                        <a:srgbClr val="AEABA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EABAB"/>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5425">
                <a:tc vMerge="1"/>
                <a:tc>
                  <a:txBody>
                    <a:bodyPr/>
                    <a:lstStyle/>
                    <a:p>
                      <a:pPr indent="0" lvl="0" marL="0" marR="0" rtl="0" algn="l">
                        <a:lnSpc>
                          <a:spcPct val="100000"/>
                        </a:lnSpc>
                        <a:spcBef>
                          <a:spcPts val="0"/>
                        </a:spcBef>
                        <a:spcAft>
                          <a:spcPts val="0"/>
                        </a:spcAft>
                        <a:buClr>
                          <a:srgbClr val="002060"/>
                        </a:buClr>
                        <a:buSzPts val="1200"/>
                        <a:buFont typeface="Open Sans"/>
                        <a:buNone/>
                      </a:pPr>
                      <a:r>
                        <a:rPr b="1" i="0" lang="en-US" sz="1200" u="none" cap="none" strike="noStrike">
                          <a:solidFill>
                            <a:srgbClr val="002060"/>
                          </a:solidFill>
                          <a:latin typeface="Open Sans"/>
                          <a:ea typeface="Open Sans"/>
                          <a:cs typeface="Open Sans"/>
                          <a:sym typeface="Open Sans"/>
                        </a:rPr>
                        <a:t>Hands-on 4 </a:t>
                      </a:r>
                      <a:r>
                        <a:rPr b="0" i="0" lang="en-US" sz="1200" u="none" cap="none" strike="noStrike">
                          <a:solidFill>
                            <a:srgbClr val="000000"/>
                          </a:solidFill>
                          <a:latin typeface="Open Sans"/>
                          <a:ea typeface="Open Sans"/>
                          <a:cs typeface="Open Sans"/>
                          <a:sym typeface="Open Sans"/>
                        </a:rPr>
                        <a:t>– </a:t>
                      </a:r>
                      <a:r>
                        <a:rPr b="0" i="1" lang="en-US" sz="1200" u="none" cap="none" strike="noStrike">
                          <a:solidFill>
                            <a:srgbClr val="000000"/>
                          </a:solidFill>
                          <a:latin typeface="Open Sans"/>
                          <a:ea typeface="Open Sans"/>
                          <a:cs typeface="Open Sans"/>
                          <a:sym typeface="Open Sans"/>
                        </a:rPr>
                        <a:t>Renewables Time Series Data in MicroGridsPy </a:t>
                      </a:r>
                      <a:r>
                        <a:rPr b="0" i="0" lang="en-US" sz="1200" u="none" cap="none" strike="noStrike">
                          <a:solidFill>
                            <a:srgbClr val="000000"/>
                          </a:solidFill>
                          <a:latin typeface="Open Sans"/>
                          <a:ea typeface="Open Sans"/>
                          <a:cs typeface="Open Sans"/>
                          <a:sym typeface="Open Sans"/>
                        </a:rPr>
                        <a:t>&amp; </a:t>
                      </a:r>
                      <a:r>
                        <a:rPr b="1" i="0" lang="en-US" sz="1200" u="none" cap="none" strike="noStrike">
                          <a:solidFill>
                            <a:srgbClr val="002060"/>
                          </a:solidFill>
                          <a:latin typeface="Open Sans"/>
                          <a:ea typeface="Open Sans"/>
                          <a:cs typeface="Open Sans"/>
                          <a:sym typeface="Open Sans"/>
                        </a:rPr>
                        <a:t>Hands-on Quiz 4</a:t>
                      </a:r>
                      <a:endParaRPr/>
                    </a:p>
                  </a:txBody>
                  <a:tcPr marT="45725" marB="45725" marR="91450" marL="91450" anchor="ctr">
                    <a:lnL cap="flat" cmpd="sng" w="12700">
                      <a:solidFill>
                        <a:srgbClr val="AEABA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AEABAB"/>
                      </a:solidFill>
                      <a:prstDash val="solid"/>
                      <a:round/>
                      <a:headEnd len="sm" w="sm" type="none"/>
                      <a:tailEnd len="sm" w="sm" type="none"/>
                    </a:lnB>
                  </a:tcPr>
                </a:tc>
              </a:tr>
              <a:tr h="185425">
                <a:tc rowSpan="2">
                  <a:txBody>
                    <a:bodyPr/>
                    <a:lstStyle/>
                    <a:p>
                      <a:pPr indent="0" lvl="0" marL="0" marR="0" rtl="0" algn="l">
                        <a:spcBef>
                          <a:spcPts val="0"/>
                        </a:spcBef>
                        <a:spcAft>
                          <a:spcPts val="0"/>
                        </a:spcAft>
                        <a:buNone/>
                      </a:pPr>
                      <a:r>
                        <a:rPr b="0" lang="en-US" sz="1400" u="none" cap="none" strike="noStrike">
                          <a:latin typeface="Open Sans"/>
                          <a:ea typeface="Open Sans"/>
                          <a:cs typeface="Open Sans"/>
                          <a:sym typeface="Open Sans"/>
                        </a:rPr>
                        <a:t>7 - Technology Characterization A</a:t>
                      </a:r>
                      <a:endParaRPr b="0" i="0" sz="1400" u="none" cap="none" strike="noStrike">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C55A11"/>
                        </a:buClr>
                        <a:buSzPts val="1200"/>
                        <a:buFont typeface="Open Sans"/>
                        <a:buNone/>
                      </a:pPr>
                      <a:r>
                        <a:rPr b="1" i="0" lang="en-US" sz="1200" u="none" cap="none" strike="noStrike">
                          <a:solidFill>
                            <a:srgbClr val="C55A11"/>
                          </a:solidFill>
                          <a:latin typeface="Open Sans"/>
                          <a:ea typeface="Open Sans"/>
                          <a:cs typeface="Open Sans"/>
                          <a:sym typeface="Open Sans"/>
                        </a:rPr>
                        <a:t>Quiz 7 </a:t>
                      </a:r>
                      <a:r>
                        <a:rPr b="0" i="0" lang="en-US" sz="1200" u="none" cap="none" strike="noStrike">
                          <a:solidFill>
                            <a:srgbClr val="000000"/>
                          </a:solidFill>
                          <a:latin typeface="Open Sans"/>
                          <a:ea typeface="Open Sans"/>
                          <a:cs typeface="Open Sans"/>
                          <a:sym typeface="Open Sans"/>
                        </a:rPr>
                        <a:t>– </a:t>
                      </a:r>
                      <a:r>
                        <a:rPr b="0" i="1" lang="en-US" sz="1200" u="none" cap="none" strike="noStrike">
                          <a:solidFill>
                            <a:srgbClr val="000000"/>
                          </a:solidFill>
                          <a:latin typeface="Open Sans"/>
                          <a:ea typeface="Open Sans"/>
                          <a:cs typeface="Open Sans"/>
                          <a:sym typeface="Open Sans"/>
                        </a:rPr>
                        <a:t>10 multi-choices questions</a:t>
                      </a:r>
                      <a:endParaRPr b="0" i="1" sz="1200" u="none" cap="none" strike="noStrike">
                        <a:solidFill>
                          <a:srgbClr val="000000"/>
                        </a:solidFill>
                        <a:latin typeface="Open Sans"/>
                        <a:ea typeface="Open Sans"/>
                        <a:cs typeface="Open Sans"/>
                        <a:sym typeface="Open Sans"/>
                      </a:endParaRPr>
                    </a:p>
                  </a:txBody>
                  <a:tcPr marT="45725" marB="45725" marR="91450" marL="91450" anchor="ctr">
                    <a:lnL cap="flat" cmpd="sng" w="12700">
                      <a:solidFill>
                        <a:srgbClr val="AEABA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EABAB"/>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5425">
                <a:tc vMerge="1"/>
                <a:tc>
                  <a:txBody>
                    <a:bodyPr/>
                    <a:lstStyle/>
                    <a:p>
                      <a:pPr indent="0" lvl="0" marL="0" marR="0" rtl="0" algn="l">
                        <a:lnSpc>
                          <a:spcPct val="100000"/>
                        </a:lnSpc>
                        <a:spcBef>
                          <a:spcPts val="0"/>
                        </a:spcBef>
                        <a:spcAft>
                          <a:spcPts val="0"/>
                        </a:spcAft>
                        <a:buClr>
                          <a:srgbClr val="002060"/>
                        </a:buClr>
                        <a:buSzPts val="1200"/>
                        <a:buFont typeface="Open Sans"/>
                        <a:buNone/>
                      </a:pPr>
                      <a:r>
                        <a:rPr b="1" i="0" lang="en-US" sz="1200" u="none" cap="none" strike="noStrike">
                          <a:solidFill>
                            <a:srgbClr val="002060"/>
                          </a:solidFill>
                          <a:latin typeface="Open Sans"/>
                          <a:ea typeface="Open Sans"/>
                          <a:cs typeface="Open Sans"/>
                          <a:sym typeface="Open Sans"/>
                        </a:rPr>
                        <a:t>Hands-on 5 </a:t>
                      </a:r>
                      <a:r>
                        <a:rPr b="0" i="0" lang="en-US" sz="1200" u="none" cap="none" strike="noStrike">
                          <a:solidFill>
                            <a:srgbClr val="000000"/>
                          </a:solidFill>
                          <a:latin typeface="Open Sans"/>
                          <a:ea typeface="Open Sans"/>
                          <a:cs typeface="Open Sans"/>
                          <a:sym typeface="Open Sans"/>
                        </a:rPr>
                        <a:t>– </a:t>
                      </a:r>
                      <a:r>
                        <a:rPr b="0" i="1" lang="en-US" sz="1200" u="none" cap="none" strike="noStrike">
                          <a:solidFill>
                            <a:srgbClr val="000000"/>
                          </a:solidFill>
                          <a:latin typeface="Open Sans"/>
                          <a:ea typeface="Open Sans"/>
                          <a:cs typeface="Open Sans"/>
                          <a:sym typeface="Open Sans"/>
                        </a:rPr>
                        <a:t>Renewable Power Generation and Batteries in MicroGridsPy </a:t>
                      </a:r>
                      <a:r>
                        <a:rPr b="0" i="0" lang="en-US" sz="1200" u="none" cap="none" strike="noStrike">
                          <a:solidFill>
                            <a:srgbClr val="000000"/>
                          </a:solidFill>
                          <a:latin typeface="Open Sans"/>
                          <a:ea typeface="Open Sans"/>
                          <a:cs typeface="Open Sans"/>
                          <a:sym typeface="Open Sans"/>
                        </a:rPr>
                        <a:t>&amp; </a:t>
                      </a:r>
                      <a:r>
                        <a:rPr b="1" i="0" lang="en-US" sz="1200" u="none" cap="none" strike="noStrike">
                          <a:solidFill>
                            <a:srgbClr val="002060"/>
                          </a:solidFill>
                          <a:latin typeface="Open Sans"/>
                          <a:ea typeface="Open Sans"/>
                          <a:cs typeface="Open Sans"/>
                          <a:sym typeface="Open Sans"/>
                        </a:rPr>
                        <a:t>Hands-on Quiz 5</a:t>
                      </a:r>
                      <a:endParaRPr/>
                    </a:p>
                  </a:txBody>
                  <a:tcPr marT="45725" marB="45725" marR="91450" marL="91450" anchor="ctr">
                    <a:lnL cap="flat" cmpd="sng" w="12700">
                      <a:solidFill>
                        <a:srgbClr val="AEABA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AEABAB"/>
                      </a:solidFill>
                      <a:prstDash val="solid"/>
                      <a:round/>
                      <a:headEnd len="sm" w="sm" type="none"/>
                      <a:tailEnd len="sm" w="sm" type="none"/>
                    </a:lnB>
                  </a:tcPr>
                </a:tc>
              </a:tr>
              <a:tr h="185425">
                <a:tc rowSpan="2">
                  <a:txBody>
                    <a:bodyPr/>
                    <a:lstStyle/>
                    <a:p>
                      <a:pPr indent="0" lvl="0" marL="0" marR="0" rtl="0" algn="l">
                        <a:spcBef>
                          <a:spcPts val="0"/>
                        </a:spcBef>
                        <a:spcAft>
                          <a:spcPts val="0"/>
                        </a:spcAft>
                        <a:buNone/>
                      </a:pPr>
                      <a:r>
                        <a:rPr b="0" lang="en-US" sz="1400" u="none" cap="none" strike="noStrike">
                          <a:latin typeface="Open Sans"/>
                          <a:ea typeface="Open Sans"/>
                          <a:cs typeface="Open Sans"/>
                          <a:sym typeface="Open Sans"/>
                        </a:rPr>
                        <a:t>8 - Technology Characterization B</a:t>
                      </a:r>
                      <a:endParaRPr b="0" i="0" sz="1400" u="none" cap="none" strike="noStrike">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C55A11"/>
                        </a:buClr>
                        <a:buSzPts val="1200"/>
                        <a:buFont typeface="Open Sans"/>
                        <a:buNone/>
                      </a:pPr>
                      <a:r>
                        <a:rPr b="1" i="0" lang="en-US" sz="1200" u="none" cap="none" strike="noStrike">
                          <a:solidFill>
                            <a:srgbClr val="C55A11"/>
                          </a:solidFill>
                          <a:latin typeface="Open Sans"/>
                          <a:ea typeface="Open Sans"/>
                          <a:cs typeface="Open Sans"/>
                          <a:sym typeface="Open Sans"/>
                        </a:rPr>
                        <a:t>Quiz 7 </a:t>
                      </a:r>
                      <a:r>
                        <a:rPr b="0" i="0" lang="en-US" sz="1200" u="none" cap="none" strike="noStrike">
                          <a:solidFill>
                            <a:srgbClr val="000000"/>
                          </a:solidFill>
                          <a:latin typeface="Open Sans"/>
                          <a:ea typeface="Open Sans"/>
                          <a:cs typeface="Open Sans"/>
                          <a:sym typeface="Open Sans"/>
                        </a:rPr>
                        <a:t>– </a:t>
                      </a:r>
                      <a:r>
                        <a:rPr b="0" i="1" lang="en-US" sz="1200" u="none" cap="none" strike="noStrike">
                          <a:solidFill>
                            <a:srgbClr val="000000"/>
                          </a:solidFill>
                          <a:latin typeface="Open Sans"/>
                          <a:ea typeface="Open Sans"/>
                          <a:cs typeface="Open Sans"/>
                          <a:sym typeface="Open Sans"/>
                        </a:rPr>
                        <a:t>10 multi-choices questions</a:t>
                      </a:r>
                      <a:endParaRPr b="0" i="1" sz="1200" u="none" cap="none" strike="noStrike">
                        <a:solidFill>
                          <a:srgbClr val="000000"/>
                        </a:solidFill>
                        <a:latin typeface="Open Sans"/>
                        <a:ea typeface="Open Sans"/>
                        <a:cs typeface="Open Sans"/>
                        <a:sym typeface="Open Sans"/>
                      </a:endParaRPr>
                    </a:p>
                  </a:txBody>
                  <a:tcPr marT="45725" marB="45725" marR="91450" marL="91450" anchor="ctr">
                    <a:lnL cap="flat" cmpd="sng" w="12700">
                      <a:solidFill>
                        <a:srgbClr val="AEABA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EABAB"/>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5425">
                <a:tc vMerge="1"/>
                <a:tc>
                  <a:txBody>
                    <a:bodyPr/>
                    <a:lstStyle/>
                    <a:p>
                      <a:pPr indent="0" lvl="0" marL="0" marR="0" rtl="0" algn="l">
                        <a:lnSpc>
                          <a:spcPct val="100000"/>
                        </a:lnSpc>
                        <a:spcBef>
                          <a:spcPts val="0"/>
                        </a:spcBef>
                        <a:spcAft>
                          <a:spcPts val="0"/>
                        </a:spcAft>
                        <a:buClr>
                          <a:srgbClr val="002060"/>
                        </a:buClr>
                        <a:buSzPts val="1200"/>
                        <a:buFont typeface="Open Sans"/>
                        <a:buNone/>
                      </a:pPr>
                      <a:r>
                        <a:rPr b="1" i="0" lang="en-US" sz="1200" u="none" cap="none" strike="noStrike">
                          <a:solidFill>
                            <a:srgbClr val="002060"/>
                          </a:solidFill>
                          <a:latin typeface="Open Sans"/>
                          <a:ea typeface="Open Sans"/>
                          <a:cs typeface="Open Sans"/>
                          <a:sym typeface="Open Sans"/>
                        </a:rPr>
                        <a:t>Hands-on 6 </a:t>
                      </a:r>
                      <a:r>
                        <a:rPr b="0" i="0" lang="en-US" sz="1200" u="none" cap="none" strike="noStrike">
                          <a:solidFill>
                            <a:srgbClr val="000000"/>
                          </a:solidFill>
                          <a:latin typeface="Open Sans"/>
                          <a:ea typeface="Open Sans"/>
                          <a:cs typeface="Open Sans"/>
                          <a:sym typeface="Open Sans"/>
                        </a:rPr>
                        <a:t>– </a:t>
                      </a:r>
                      <a:r>
                        <a:rPr b="0" i="1" lang="en-US" sz="1200" u="none" cap="none" strike="noStrike">
                          <a:solidFill>
                            <a:srgbClr val="000000"/>
                          </a:solidFill>
                          <a:latin typeface="Open Sans"/>
                          <a:ea typeface="Open Sans"/>
                          <a:cs typeface="Open Sans"/>
                          <a:sym typeface="Open Sans"/>
                        </a:rPr>
                        <a:t>Generators in MicroGridsPy</a:t>
                      </a:r>
                      <a:r>
                        <a:rPr b="0" i="0" lang="en-US" sz="1200" u="none" cap="none" strike="noStrike">
                          <a:solidFill>
                            <a:srgbClr val="000000"/>
                          </a:solidFill>
                          <a:latin typeface="Open Sans"/>
                          <a:ea typeface="Open Sans"/>
                          <a:cs typeface="Open Sans"/>
                          <a:sym typeface="Open Sans"/>
                        </a:rPr>
                        <a:t> &amp; </a:t>
                      </a:r>
                      <a:r>
                        <a:rPr b="1" i="0" lang="en-US" sz="1200" u="none" cap="none" strike="noStrike">
                          <a:solidFill>
                            <a:srgbClr val="002060"/>
                          </a:solidFill>
                          <a:latin typeface="Open Sans"/>
                          <a:ea typeface="Open Sans"/>
                          <a:cs typeface="Open Sans"/>
                          <a:sym typeface="Open Sans"/>
                        </a:rPr>
                        <a:t>Hands-on Quiz 6</a:t>
                      </a:r>
                      <a:endParaRPr/>
                    </a:p>
                  </a:txBody>
                  <a:tcPr marT="45725" marB="45725" marR="91450" marL="91450" anchor="ctr">
                    <a:lnL cap="flat" cmpd="sng" w="12700">
                      <a:solidFill>
                        <a:srgbClr val="AEABA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AEABAB"/>
                      </a:solidFill>
                      <a:prstDash val="solid"/>
                      <a:round/>
                      <a:headEnd len="sm" w="sm" type="none"/>
                      <a:tailEnd len="sm" w="sm" type="none"/>
                    </a:lnB>
                  </a:tcPr>
                </a:tc>
              </a:tr>
              <a:tr h="370850">
                <a:tc>
                  <a:txBody>
                    <a:bodyPr/>
                    <a:lstStyle/>
                    <a:p>
                      <a:pPr indent="0" lvl="0" marL="0" marR="0" rtl="0" algn="l">
                        <a:spcBef>
                          <a:spcPts val="0"/>
                        </a:spcBef>
                        <a:spcAft>
                          <a:spcPts val="0"/>
                        </a:spcAft>
                        <a:buNone/>
                      </a:pPr>
                      <a:r>
                        <a:rPr b="0" lang="en-US" sz="1400" u="none" cap="none" strike="noStrike">
                          <a:latin typeface="Open Sans"/>
                          <a:ea typeface="Open Sans"/>
                          <a:cs typeface="Open Sans"/>
                          <a:sym typeface="Open Sans"/>
                        </a:rPr>
                        <a:t>9 - Understanding the Results</a:t>
                      </a:r>
                      <a:endParaRPr b="0" i="0" sz="1400" u="none" cap="none" strike="noStrike">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200" u="none" cap="none" strike="noStrike">
                          <a:solidFill>
                            <a:srgbClr val="C55A11"/>
                          </a:solidFill>
                          <a:latin typeface="Open Sans"/>
                          <a:ea typeface="Open Sans"/>
                          <a:cs typeface="Open Sans"/>
                          <a:sym typeface="Open Sans"/>
                        </a:rPr>
                        <a:t>Quiz 7 </a:t>
                      </a:r>
                      <a:r>
                        <a:rPr b="0" i="0" lang="en-US" sz="1200" u="none" cap="none" strike="noStrike">
                          <a:solidFill>
                            <a:srgbClr val="000000"/>
                          </a:solidFill>
                          <a:latin typeface="Open Sans"/>
                          <a:ea typeface="Open Sans"/>
                          <a:cs typeface="Open Sans"/>
                          <a:sym typeface="Open Sans"/>
                        </a:rPr>
                        <a:t>– </a:t>
                      </a:r>
                      <a:r>
                        <a:rPr b="0" i="1" lang="en-US" sz="1200" u="none" cap="none" strike="noStrike">
                          <a:solidFill>
                            <a:srgbClr val="000000"/>
                          </a:solidFill>
                          <a:latin typeface="Open Sans"/>
                          <a:ea typeface="Open Sans"/>
                          <a:cs typeface="Open Sans"/>
                          <a:sym typeface="Open Sans"/>
                        </a:rPr>
                        <a:t>10</a:t>
                      </a:r>
                      <a:r>
                        <a:rPr b="0" i="0" lang="en-US" sz="1200" u="none" cap="none" strike="noStrike">
                          <a:solidFill>
                            <a:srgbClr val="000000"/>
                          </a:solidFill>
                          <a:latin typeface="Open Sans"/>
                          <a:ea typeface="Open Sans"/>
                          <a:cs typeface="Open Sans"/>
                          <a:sym typeface="Open Sans"/>
                        </a:rPr>
                        <a:t> </a:t>
                      </a:r>
                      <a:r>
                        <a:rPr b="0" i="1" lang="en-US" sz="1200" u="none" cap="none" strike="noStrike">
                          <a:solidFill>
                            <a:srgbClr val="000000"/>
                          </a:solidFill>
                          <a:latin typeface="Open Sans"/>
                          <a:ea typeface="Open Sans"/>
                          <a:cs typeface="Open Sans"/>
                          <a:sym typeface="Open Sans"/>
                        </a:rPr>
                        <a:t>multi-choices questions</a:t>
                      </a:r>
                      <a:endParaRPr/>
                    </a:p>
                  </a:txBody>
                  <a:tcPr marT="45725" marB="45725" marR="91450" marL="91450" anchor="ctr">
                    <a:lnL cap="flat" cmpd="sng" w="12700">
                      <a:solidFill>
                        <a:srgbClr val="AEABA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tcPr>
                </a:tc>
              </a:tr>
              <a:tr h="370850">
                <a:tc>
                  <a:txBody>
                    <a:bodyPr/>
                    <a:lstStyle/>
                    <a:p>
                      <a:pPr indent="0" lvl="0" marL="0" marR="0" rtl="0" algn="l">
                        <a:spcBef>
                          <a:spcPts val="0"/>
                        </a:spcBef>
                        <a:spcAft>
                          <a:spcPts val="0"/>
                        </a:spcAft>
                        <a:buNone/>
                      </a:pPr>
                      <a:r>
                        <a:rPr b="0" lang="en-US" sz="1400" u="none" cap="none" strike="noStrike">
                          <a:latin typeface="Open Sans"/>
                          <a:ea typeface="Open Sans"/>
                          <a:cs typeface="Open Sans"/>
                          <a:sym typeface="Open Sans"/>
                        </a:rPr>
                        <a:t>10 - Example Case Study</a:t>
                      </a:r>
                      <a:endParaRPr b="0" i="0" sz="1400" u="none" cap="none" strike="noStrike">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2E75B5"/>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200" u="none" cap="none" strike="noStrike">
                          <a:solidFill>
                            <a:srgbClr val="C55A11"/>
                          </a:solidFill>
                          <a:latin typeface="Open Sans"/>
                          <a:ea typeface="Open Sans"/>
                          <a:cs typeface="Open Sans"/>
                          <a:sym typeface="Open Sans"/>
                        </a:rPr>
                        <a:t>Final Quiz </a:t>
                      </a:r>
                      <a:endParaRPr b="1" i="0" sz="1200" u="none" cap="none" strike="noStrike">
                        <a:solidFill>
                          <a:srgbClr val="C55A11"/>
                        </a:solidFill>
                        <a:latin typeface="Open Sans"/>
                        <a:ea typeface="Open Sans"/>
                        <a:cs typeface="Open Sans"/>
                        <a:sym typeface="Open Sans"/>
                      </a:endParaRPr>
                    </a:p>
                  </a:txBody>
                  <a:tcPr marT="45725" marB="45725" marR="91450" marL="91450" anchor="ctr">
                    <a:lnL cap="flat" cmpd="sng" w="12700">
                      <a:solidFill>
                        <a:srgbClr val="AEABA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2E75B5"/>
                      </a:solidFill>
                      <a:prstDash val="solid"/>
                      <a:round/>
                      <a:headEnd len="sm" w="sm" type="none"/>
                      <a:tailEnd len="sm" w="sm" type="none"/>
                    </a:lnB>
                  </a:tcPr>
                </a:tc>
              </a:tr>
            </a:tbl>
          </a:graphicData>
        </a:graphic>
      </p:graphicFrame>
      <p:sp>
        <p:nvSpPr>
          <p:cNvPr id="141" name="Google Shape;141;p3"/>
          <p:cNvSpPr/>
          <p:nvPr/>
        </p:nvSpPr>
        <p:spPr>
          <a:xfrm>
            <a:off x="9524999" y="5236029"/>
            <a:ext cx="1848433" cy="88272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oose Special Lineal color icon" id="142" name="Google Shape;142;p3"/>
          <p:cNvPicPr preferRelativeResize="0"/>
          <p:nvPr/>
        </p:nvPicPr>
        <p:blipFill rotWithShape="1">
          <a:blip r:embed="rId4">
            <a:alphaModFix/>
          </a:blip>
          <a:srcRect b="0" l="0" r="0" t="0"/>
          <a:stretch/>
        </p:blipFill>
        <p:spPr>
          <a:xfrm>
            <a:off x="9687609" y="5345864"/>
            <a:ext cx="772886" cy="772886"/>
          </a:xfrm>
          <a:prstGeom prst="rect">
            <a:avLst/>
          </a:prstGeom>
          <a:noFill/>
          <a:ln>
            <a:noFill/>
          </a:ln>
        </p:spPr>
      </p:pic>
      <p:pic>
        <p:nvPicPr>
          <p:cNvPr descr=" " id="143" name="Google Shape;143;p3"/>
          <p:cNvPicPr preferRelativeResize="0"/>
          <p:nvPr/>
        </p:nvPicPr>
        <p:blipFill rotWithShape="1">
          <a:blip r:embed="rId5">
            <a:alphaModFix/>
          </a:blip>
          <a:srcRect b="0" l="0" r="0" t="0"/>
          <a:stretch/>
        </p:blipFill>
        <p:spPr>
          <a:xfrm>
            <a:off x="10600546" y="5290946"/>
            <a:ext cx="772886" cy="772886"/>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descr="Graphical user interface, sunburst chart&#10;&#10;Description automatically generated" id="149" name="Google Shape;149;p4"/>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150" name="Google Shape;150;p4"/>
          <p:cNvSpPr/>
          <p:nvPr/>
        </p:nvSpPr>
        <p:spPr>
          <a:xfrm>
            <a:off x="106371" y="77840"/>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4"/>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3</a:t>
            </a:r>
            <a:endParaRPr b="1" sz="1400">
              <a:solidFill>
                <a:schemeClr val="lt1"/>
              </a:solidFill>
              <a:latin typeface="Open Sans ExtraBold"/>
              <a:ea typeface="Open Sans ExtraBold"/>
              <a:cs typeface="Open Sans ExtraBold"/>
              <a:sym typeface="Open Sans ExtraBold"/>
            </a:endParaRPr>
          </a:p>
        </p:txBody>
      </p:sp>
      <p:sp>
        <p:nvSpPr>
          <p:cNvPr id="152" name="Google Shape;152;p4"/>
          <p:cNvSpPr txBox="1"/>
          <p:nvPr/>
        </p:nvSpPr>
        <p:spPr>
          <a:xfrm>
            <a:off x="386473" y="281883"/>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US" sz="2800">
                <a:solidFill>
                  <a:schemeClr val="dk1"/>
                </a:solidFill>
                <a:latin typeface="Open Sans"/>
                <a:ea typeface="Open Sans"/>
                <a:cs typeface="Open Sans"/>
                <a:sym typeface="Open Sans"/>
              </a:rPr>
              <a:t>Course Objective</a:t>
            </a:r>
            <a:endParaRPr/>
          </a:p>
        </p:txBody>
      </p:sp>
      <p:cxnSp>
        <p:nvCxnSpPr>
          <p:cNvPr id="153" name="Google Shape;153;p4"/>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sp>
        <p:nvSpPr>
          <p:cNvPr id="154" name="Google Shape;154;p4"/>
          <p:cNvSpPr/>
          <p:nvPr/>
        </p:nvSpPr>
        <p:spPr>
          <a:xfrm>
            <a:off x="462061" y="1235309"/>
            <a:ext cx="1485041" cy="501889"/>
          </a:xfrm>
          <a:prstGeom prst="roundRect">
            <a:avLst>
              <a:gd fmla="val 16667" name="adj"/>
            </a:avLst>
          </a:pr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Course Goal</a:t>
            </a:r>
            <a:endParaRPr/>
          </a:p>
        </p:txBody>
      </p:sp>
      <p:sp>
        <p:nvSpPr>
          <p:cNvPr id="155" name="Google Shape;155;p4"/>
          <p:cNvSpPr txBox="1"/>
          <p:nvPr/>
        </p:nvSpPr>
        <p:spPr>
          <a:xfrm>
            <a:off x="2197100" y="1168472"/>
            <a:ext cx="8844452" cy="73866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400">
                <a:solidFill>
                  <a:schemeClr val="dk1"/>
                </a:solidFill>
                <a:latin typeface="Open Sans"/>
                <a:ea typeface="Open Sans"/>
                <a:cs typeface="Open Sans"/>
                <a:sym typeface="Open Sans"/>
              </a:rPr>
              <a:t>Introducing the fundamentals of </a:t>
            </a:r>
            <a:r>
              <a:rPr b="1" lang="en-US" sz="1400">
                <a:solidFill>
                  <a:srgbClr val="C55A11"/>
                </a:solidFill>
                <a:latin typeface="Open Sans"/>
                <a:ea typeface="Open Sans"/>
                <a:cs typeface="Open Sans"/>
                <a:sym typeface="Open Sans"/>
              </a:rPr>
              <a:t>off-grid energy systems modelling </a:t>
            </a:r>
            <a:r>
              <a:rPr lang="en-US" sz="1400">
                <a:solidFill>
                  <a:schemeClr val="dk1"/>
                </a:solidFill>
                <a:latin typeface="Open Sans"/>
                <a:ea typeface="Open Sans"/>
                <a:cs typeface="Open Sans"/>
                <a:sym typeface="Open Sans"/>
              </a:rPr>
              <a:t>and offering a comprehensive walkthrough of </a:t>
            </a:r>
            <a:r>
              <a:rPr b="1" lang="en-US" sz="1400">
                <a:solidFill>
                  <a:srgbClr val="C55A11"/>
                </a:solidFill>
                <a:latin typeface="Open Sans"/>
                <a:ea typeface="Open Sans"/>
                <a:cs typeface="Open Sans"/>
                <a:sym typeface="Open Sans"/>
              </a:rPr>
              <a:t>MicroGridsPy</a:t>
            </a:r>
            <a:r>
              <a:rPr lang="en-US" sz="1400">
                <a:solidFill>
                  <a:schemeClr val="dk1"/>
                </a:solidFill>
                <a:latin typeface="Open Sans"/>
                <a:ea typeface="Open Sans"/>
                <a:cs typeface="Open Sans"/>
                <a:sym typeface="Open Sans"/>
              </a:rPr>
              <a:t>, an open-source optimization model designed for </a:t>
            </a:r>
            <a:r>
              <a:rPr b="1" lang="en-US" sz="1400">
                <a:solidFill>
                  <a:srgbClr val="C55A11"/>
                </a:solidFill>
                <a:latin typeface="Open Sans"/>
                <a:ea typeface="Open Sans"/>
                <a:cs typeface="Open Sans"/>
                <a:sym typeface="Open Sans"/>
              </a:rPr>
              <a:t>appropriate sizing and dispatch</a:t>
            </a:r>
            <a:r>
              <a:rPr lang="en-US" sz="1400">
                <a:solidFill>
                  <a:schemeClr val="dk1"/>
                </a:solidFill>
                <a:latin typeface="Open Sans"/>
                <a:ea typeface="Open Sans"/>
                <a:cs typeface="Open Sans"/>
                <a:sym typeface="Open Sans"/>
              </a:rPr>
              <a:t> of remote </a:t>
            </a:r>
            <a:r>
              <a:rPr b="1" lang="en-US" sz="1400">
                <a:solidFill>
                  <a:srgbClr val="C55A11"/>
                </a:solidFill>
                <a:latin typeface="Open Sans"/>
                <a:ea typeface="Open Sans"/>
                <a:cs typeface="Open Sans"/>
                <a:sym typeface="Open Sans"/>
              </a:rPr>
              <a:t>mini-grids</a:t>
            </a:r>
            <a:endParaRPr b="1" sz="1400">
              <a:solidFill>
                <a:srgbClr val="C55A11"/>
              </a:solidFill>
              <a:latin typeface="Open Sans"/>
              <a:ea typeface="Open Sans"/>
              <a:cs typeface="Open Sans"/>
              <a:sym typeface="Open Sans"/>
            </a:endParaRPr>
          </a:p>
        </p:txBody>
      </p:sp>
      <p:sp>
        <p:nvSpPr>
          <p:cNvPr id="156" name="Google Shape;156;p4"/>
          <p:cNvSpPr/>
          <p:nvPr/>
        </p:nvSpPr>
        <p:spPr>
          <a:xfrm>
            <a:off x="386473" y="2120687"/>
            <a:ext cx="42073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1F3864"/>
                </a:solidFill>
                <a:latin typeface="Open Sans"/>
                <a:ea typeface="Open Sans"/>
                <a:cs typeface="Open Sans"/>
                <a:sym typeface="Open Sans"/>
              </a:rPr>
              <a:t>Overall Learning Outcomes: </a:t>
            </a:r>
            <a:endParaRPr/>
          </a:p>
        </p:txBody>
      </p:sp>
      <p:sp>
        <p:nvSpPr>
          <p:cNvPr id="157" name="Google Shape;157;p4"/>
          <p:cNvSpPr txBox="1"/>
          <p:nvPr/>
        </p:nvSpPr>
        <p:spPr>
          <a:xfrm>
            <a:off x="1718797" y="2645277"/>
            <a:ext cx="9322755" cy="33855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2060"/>
                </a:solidFill>
                <a:latin typeface="Open Sans"/>
                <a:ea typeface="Open Sans"/>
                <a:cs typeface="Open Sans"/>
                <a:sym typeface="Open Sans"/>
              </a:rPr>
              <a:t>Off-Grid Energy Systems Modelling</a:t>
            </a:r>
            <a:endParaRPr/>
          </a:p>
          <a:p>
            <a:pPr indent="0" lvl="0" marL="0" marR="0" rtl="0" algn="l">
              <a:spcBef>
                <a:spcPts val="0"/>
              </a:spcBef>
              <a:spcAft>
                <a:spcPts val="0"/>
              </a:spcAft>
              <a:buNone/>
            </a:pPr>
            <a:r>
              <a:t/>
            </a:r>
            <a:endParaRPr b="1" sz="600">
              <a:solidFill>
                <a:srgbClr val="002060"/>
              </a:solidFill>
              <a:latin typeface="Open Sans"/>
              <a:ea typeface="Open Sans"/>
              <a:cs typeface="Open Sans"/>
              <a:sym typeface="Open Sans"/>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Open Sans"/>
                <a:ea typeface="Open Sans"/>
                <a:cs typeface="Open Sans"/>
                <a:sym typeface="Open Sans"/>
              </a:rPr>
              <a:t>Learn about the technical, economic, and social aspects of </a:t>
            </a:r>
            <a:r>
              <a:rPr b="1" lang="en-US" sz="1400">
                <a:solidFill>
                  <a:schemeClr val="dk1"/>
                </a:solidFill>
                <a:latin typeface="Open Sans"/>
                <a:ea typeface="Open Sans"/>
                <a:cs typeface="Open Sans"/>
                <a:sym typeface="Open Sans"/>
              </a:rPr>
              <a:t>Off-Grid Energy Systems </a:t>
            </a:r>
            <a:r>
              <a:rPr lang="en-US" sz="1400">
                <a:solidFill>
                  <a:schemeClr val="dk1"/>
                </a:solidFill>
                <a:latin typeface="Open Sans"/>
                <a:ea typeface="Open Sans"/>
                <a:cs typeface="Open Sans"/>
                <a:sym typeface="Open Sans"/>
              </a:rPr>
              <a:t>with a specific focus on </a:t>
            </a:r>
            <a:r>
              <a:rPr b="1" lang="en-US" sz="1400">
                <a:solidFill>
                  <a:schemeClr val="dk1"/>
                </a:solidFill>
                <a:latin typeface="Open Sans"/>
                <a:ea typeface="Open Sans"/>
                <a:cs typeface="Open Sans"/>
                <a:sym typeface="Open Sans"/>
              </a:rPr>
              <a:t>third-generation hybrid mini-grids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Open Sans"/>
                <a:ea typeface="Open Sans"/>
                <a:cs typeface="Open Sans"/>
                <a:sym typeface="Open Sans"/>
              </a:rPr>
              <a:t>Understand the fundamentals of </a:t>
            </a:r>
            <a:r>
              <a:rPr b="1" lang="en-US" sz="1400">
                <a:solidFill>
                  <a:schemeClr val="dk1"/>
                </a:solidFill>
                <a:latin typeface="Open Sans"/>
                <a:ea typeface="Open Sans"/>
                <a:cs typeface="Open Sans"/>
                <a:sym typeface="Open Sans"/>
              </a:rPr>
              <a:t>energy models</a:t>
            </a:r>
            <a:r>
              <a:rPr lang="en-US" sz="1400">
                <a:solidFill>
                  <a:schemeClr val="dk1"/>
                </a:solidFill>
                <a:latin typeface="Open Sans"/>
                <a:ea typeface="Open Sans"/>
                <a:cs typeface="Open Sans"/>
                <a:sym typeface="Open Sans"/>
              </a:rPr>
              <a:t>, logic, glossary, and terminology</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Open Sans"/>
                <a:ea typeface="Open Sans"/>
                <a:cs typeface="Open Sans"/>
                <a:sym typeface="Open Sans"/>
              </a:rPr>
              <a:t>Learn about modelling isolated mini-grids and various </a:t>
            </a:r>
            <a:r>
              <a:rPr b="1" lang="en-US" sz="1400">
                <a:solidFill>
                  <a:schemeClr val="dk1"/>
                </a:solidFill>
                <a:latin typeface="Open Sans"/>
                <a:ea typeface="Open Sans"/>
                <a:cs typeface="Open Sans"/>
                <a:sym typeface="Open Sans"/>
              </a:rPr>
              <a:t>energy optimization methods</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Open Sans"/>
              <a:ea typeface="Open Sans"/>
              <a:cs typeface="Open Sans"/>
              <a:sym typeface="Open Sans"/>
            </a:endParaRPr>
          </a:p>
          <a:p>
            <a:pPr indent="0" lvl="0" marL="0" marR="0" rtl="0" algn="l">
              <a:spcBef>
                <a:spcPts val="0"/>
              </a:spcBef>
              <a:spcAft>
                <a:spcPts val="0"/>
              </a:spcAft>
              <a:buNone/>
            </a:pPr>
            <a:r>
              <a:rPr b="1" lang="en-US" sz="1400">
                <a:solidFill>
                  <a:srgbClr val="C55A11"/>
                </a:solidFill>
                <a:latin typeface="Open Sans"/>
                <a:ea typeface="Open Sans"/>
                <a:cs typeface="Open Sans"/>
                <a:sym typeface="Open Sans"/>
              </a:rPr>
              <a:t>The MicroGridsPy model</a:t>
            </a:r>
            <a:endParaRPr/>
          </a:p>
          <a:p>
            <a:pPr indent="0" lvl="0" marL="0" marR="0" rtl="0" algn="l">
              <a:spcBef>
                <a:spcPts val="0"/>
              </a:spcBef>
              <a:spcAft>
                <a:spcPts val="0"/>
              </a:spcAft>
              <a:buNone/>
            </a:pPr>
            <a:r>
              <a:t/>
            </a:r>
            <a:endParaRPr b="1" sz="600">
              <a:solidFill>
                <a:srgbClr val="C55A11"/>
              </a:solidFill>
              <a:latin typeface="Open Sans"/>
              <a:ea typeface="Open Sans"/>
              <a:cs typeface="Open Sans"/>
              <a:sym typeface="Open Sans"/>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Open Sans"/>
                <a:ea typeface="Open Sans"/>
                <a:cs typeface="Open Sans"/>
                <a:sym typeface="Open Sans"/>
              </a:rPr>
              <a:t>Acquire comprehensive and detailed understanding of the </a:t>
            </a:r>
            <a:r>
              <a:rPr b="1" lang="en-US" sz="1400">
                <a:solidFill>
                  <a:schemeClr val="dk1"/>
                </a:solidFill>
                <a:latin typeface="Open Sans"/>
                <a:ea typeface="Open Sans"/>
                <a:cs typeface="Open Sans"/>
                <a:sym typeface="Open Sans"/>
              </a:rPr>
              <a:t>model structure</a:t>
            </a:r>
            <a:r>
              <a:rPr lang="en-US" sz="1400">
                <a:solidFill>
                  <a:schemeClr val="dk1"/>
                </a:solidFill>
                <a:latin typeface="Open Sans"/>
                <a:ea typeface="Open Sans"/>
                <a:cs typeface="Open Sans"/>
                <a:sym typeface="Open Sans"/>
              </a:rPr>
              <a:t>, main inputs, constraints and components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Open Sans"/>
                <a:ea typeface="Open Sans"/>
                <a:cs typeface="Open Sans"/>
                <a:sym typeface="Open Sans"/>
              </a:rPr>
              <a:t>Develop skills in </a:t>
            </a:r>
            <a:r>
              <a:rPr b="1" lang="en-US" sz="1400">
                <a:solidFill>
                  <a:schemeClr val="dk1"/>
                </a:solidFill>
                <a:latin typeface="Open Sans"/>
                <a:ea typeface="Open Sans"/>
                <a:cs typeface="Open Sans"/>
                <a:sym typeface="Open Sans"/>
              </a:rPr>
              <a:t>technology characterization and data input </a:t>
            </a:r>
            <a:r>
              <a:rPr lang="en-US" sz="1400">
                <a:solidFill>
                  <a:schemeClr val="dk1"/>
                </a:solidFill>
                <a:latin typeface="Open Sans"/>
                <a:ea typeface="Open Sans"/>
                <a:cs typeface="Open Sans"/>
                <a:sym typeface="Open Sans"/>
              </a:rPr>
              <a:t>within MicroGridsPy</a:t>
            </a:r>
            <a:endParaRPr b="1" sz="1400">
              <a:solidFill>
                <a:schemeClr val="dk1"/>
              </a:solidFill>
              <a:latin typeface="Open Sans"/>
              <a:ea typeface="Open Sans"/>
              <a:cs typeface="Open Sans"/>
              <a:sym typeface="Open Sans"/>
            </a:endParaRPr>
          </a:p>
          <a:p>
            <a:pPr indent="-196850" lvl="0" marL="285750" marR="0" rtl="0" algn="l">
              <a:spcBef>
                <a:spcPts val="0"/>
              </a:spcBef>
              <a:spcAft>
                <a:spcPts val="0"/>
              </a:spcAft>
              <a:buClr>
                <a:schemeClr val="dk1"/>
              </a:buClr>
              <a:buSzPts val="1400"/>
              <a:buFont typeface="Arial"/>
              <a:buNone/>
            </a:pPr>
            <a:r>
              <a:t/>
            </a:r>
            <a:endParaRPr b="1" sz="1400">
              <a:solidFill>
                <a:schemeClr val="dk1"/>
              </a:solidFill>
              <a:latin typeface="Open Sans"/>
              <a:ea typeface="Open Sans"/>
              <a:cs typeface="Open Sans"/>
              <a:sym typeface="Open Sans"/>
            </a:endParaRPr>
          </a:p>
          <a:p>
            <a:pPr indent="0" lvl="0" marL="0" marR="0" rtl="0" algn="l">
              <a:spcBef>
                <a:spcPts val="0"/>
              </a:spcBef>
              <a:spcAft>
                <a:spcPts val="0"/>
              </a:spcAft>
              <a:buNone/>
            </a:pPr>
            <a:r>
              <a:rPr b="1" lang="en-US" sz="1400">
                <a:solidFill>
                  <a:srgbClr val="FCB615"/>
                </a:solidFill>
                <a:latin typeface="Open Sans"/>
                <a:ea typeface="Open Sans"/>
                <a:cs typeface="Open Sans"/>
                <a:sym typeface="Open Sans"/>
              </a:rPr>
              <a:t>Applying MicroGridsPy</a:t>
            </a:r>
            <a:endParaRPr/>
          </a:p>
          <a:p>
            <a:pPr indent="0" lvl="0" marL="0" marR="0" rtl="0" algn="l">
              <a:spcBef>
                <a:spcPts val="0"/>
              </a:spcBef>
              <a:spcAft>
                <a:spcPts val="0"/>
              </a:spcAft>
              <a:buNone/>
            </a:pPr>
            <a:r>
              <a:t/>
            </a:r>
            <a:endParaRPr b="1" sz="600">
              <a:solidFill>
                <a:srgbClr val="FCB615"/>
              </a:solidFill>
              <a:latin typeface="Open Sans"/>
              <a:ea typeface="Open Sans"/>
              <a:cs typeface="Open Sans"/>
              <a:sym typeface="Open Sans"/>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Open Sans"/>
                <a:ea typeface="Open Sans"/>
                <a:cs typeface="Open Sans"/>
                <a:sym typeface="Open Sans"/>
              </a:rPr>
              <a:t>Gain proficiency in </a:t>
            </a:r>
            <a:r>
              <a:rPr b="1" lang="en-US" sz="1400">
                <a:solidFill>
                  <a:schemeClr val="dk1"/>
                </a:solidFill>
                <a:latin typeface="Open Sans"/>
                <a:ea typeface="Open Sans"/>
                <a:cs typeface="Open Sans"/>
                <a:sym typeface="Open Sans"/>
              </a:rPr>
              <a:t>using MicroGridsPy </a:t>
            </a:r>
            <a:r>
              <a:rPr lang="en-US" sz="1400">
                <a:solidFill>
                  <a:schemeClr val="dk1"/>
                </a:solidFill>
                <a:latin typeface="Open Sans"/>
                <a:ea typeface="Open Sans"/>
                <a:cs typeface="Open Sans"/>
                <a:sym typeface="Open Sans"/>
              </a:rPr>
              <a:t>and apply knowledge through case studies, understanding how to build, run, and analyse results from models.</a:t>
            </a:r>
            <a:endParaRPr/>
          </a:p>
        </p:txBody>
      </p:sp>
      <p:pic>
        <p:nvPicPr>
          <p:cNvPr descr="Cerca nella barra laterale" id="158" name="Google Shape;158;p4"/>
          <p:cNvPicPr preferRelativeResize="0"/>
          <p:nvPr/>
        </p:nvPicPr>
        <p:blipFill rotWithShape="1">
          <a:blip r:embed="rId4">
            <a:alphaModFix/>
          </a:blip>
          <a:srcRect b="0" l="0" r="0" t="0"/>
          <a:stretch/>
        </p:blipFill>
        <p:spPr>
          <a:xfrm>
            <a:off x="730950" y="2849156"/>
            <a:ext cx="500875" cy="500875"/>
          </a:xfrm>
          <a:prstGeom prst="rect">
            <a:avLst/>
          </a:prstGeom>
          <a:noFill/>
          <a:ln>
            <a:noFill/>
          </a:ln>
        </p:spPr>
      </p:pic>
      <p:pic>
        <p:nvPicPr>
          <p:cNvPr descr="Cerca nella barra laterale" id="159" name="Google Shape;159;p4"/>
          <p:cNvPicPr preferRelativeResize="0"/>
          <p:nvPr/>
        </p:nvPicPr>
        <p:blipFill rotWithShape="1">
          <a:blip r:embed="rId5">
            <a:alphaModFix/>
          </a:blip>
          <a:srcRect b="0" l="0" r="0" t="0"/>
          <a:stretch/>
        </p:blipFill>
        <p:spPr>
          <a:xfrm>
            <a:off x="707959" y="4126799"/>
            <a:ext cx="496623" cy="496623"/>
          </a:xfrm>
          <a:prstGeom prst="rect">
            <a:avLst/>
          </a:prstGeom>
          <a:noFill/>
          <a:ln>
            <a:noFill/>
          </a:ln>
        </p:spPr>
      </p:pic>
      <p:pic>
        <p:nvPicPr>
          <p:cNvPr id="160" name="Google Shape;160;p4"/>
          <p:cNvPicPr preferRelativeResize="0"/>
          <p:nvPr/>
        </p:nvPicPr>
        <p:blipFill rotWithShape="1">
          <a:blip r:embed="rId6">
            <a:alphaModFix/>
          </a:blip>
          <a:srcRect b="0" l="0" r="0" t="0"/>
          <a:stretch/>
        </p:blipFill>
        <p:spPr>
          <a:xfrm>
            <a:off x="493045" y="5257858"/>
            <a:ext cx="976686" cy="591931"/>
          </a:xfrm>
          <a:prstGeom prst="rect">
            <a:avLst/>
          </a:prstGeom>
          <a:noFill/>
          <a:ln>
            <a:noFill/>
          </a:ln>
        </p:spPr>
      </p:pic>
      <p:cxnSp>
        <p:nvCxnSpPr>
          <p:cNvPr id="161" name="Google Shape;161;p4"/>
          <p:cNvCxnSpPr/>
          <p:nvPr/>
        </p:nvCxnSpPr>
        <p:spPr>
          <a:xfrm rot="10800000">
            <a:off x="1605628" y="2611862"/>
            <a:ext cx="32509" cy="3438956"/>
          </a:xfrm>
          <a:prstGeom prst="straightConnector1">
            <a:avLst/>
          </a:prstGeom>
          <a:noFill/>
          <a:ln cap="flat" cmpd="sng" w="9525">
            <a:solidFill>
              <a:srgbClr val="D0CECE"/>
            </a:solidFill>
            <a:prstDash val="dash"/>
            <a:miter lim="800000"/>
            <a:headEnd len="sm" w="sm" type="none"/>
            <a:tailEnd len="sm" w="sm" type="none"/>
          </a:ln>
        </p:spPr>
      </p:cxn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descr="Graphical user interface, sunburst chart&#10;&#10;Description automatically generated" id="167" name="Google Shape;167;p5"/>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168" name="Google Shape;168;p5"/>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4</a:t>
            </a:r>
            <a:endParaRPr b="1" sz="1400">
              <a:solidFill>
                <a:schemeClr val="lt1"/>
              </a:solidFill>
              <a:latin typeface="Open Sans ExtraBold"/>
              <a:ea typeface="Open Sans ExtraBold"/>
              <a:cs typeface="Open Sans ExtraBold"/>
              <a:sym typeface="Open Sans ExtraBold"/>
            </a:endParaRPr>
          </a:p>
        </p:txBody>
      </p:sp>
      <p:sp>
        <p:nvSpPr>
          <p:cNvPr id="169" name="Google Shape;169;p5"/>
          <p:cNvSpPr txBox="1"/>
          <p:nvPr/>
        </p:nvSpPr>
        <p:spPr>
          <a:xfrm>
            <a:off x="887215" y="4640"/>
            <a:ext cx="9363342"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Learning Outcomes of the Lesson</a:t>
            </a:r>
            <a:endParaRPr/>
          </a:p>
        </p:txBody>
      </p:sp>
      <p:sp>
        <p:nvSpPr>
          <p:cNvPr id="170" name="Google Shape;170;p5"/>
          <p:cNvSpPr txBox="1"/>
          <p:nvPr>
            <p:ph idx="1" type="body"/>
          </p:nvPr>
        </p:nvSpPr>
        <p:spPr>
          <a:xfrm>
            <a:off x="838200" y="1825625"/>
            <a:ext cx="8164286" cy="272460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latin typeface="Open Sans"/>
                <a:ea typeface="Open Sans"/>
                <a:cs typeface="Open Sans"/>
                <a:sym typeface="Open Sans"/>
              </a:rPr>
              <a:t>Energy and Sustainable Development</a:t>
            </a:r>
            <a:endParaRPr/>
          </a:p>
          <a:p>
            <a:pPr indent="0" lvl="0" marL="0" rtl="0" algn="l">
              <a:lnSpc>
                <a:spcPct val="90000"/>
              </a:lnSpc>
              <a:spcBef>
                <a:spcPts val="1000"/>
              </a:spcBef>
              <a:spcAft>
                <a:spcPts val="0"/>
              </a:spcAft>
              <a:buClr>
                <a:schemeClr val="dk1"/>
              </a:buClr>
              <a:buSzPts val="1300"/>
              <a:buNone/>
            </a:pPr>
            <a:r>
              <a:rPr i="1" lang="en-US" sz="1300">
                <a:latin typeface="Open Sans"/>
                <a:ea typeface="Open Sans"/>
                <a:cs typeface="Open Sans"/>
                <a:sym typeface="Open Sans"/>
              </a:rPr>
              <a:t>Participants will explore the interconnection between energy systems and sustainable development in the context of the United Nations' Agenda 2030</a:t>
            </a:r>
            <a:endParaRPr/>
          </a:p>
          <a:p>
            <a:pPr indent="-228600" lvl="0" marL="22860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Open Sans"/>
                <a:ea typeface="Open Sans"/>
                <a:cs typeface="Open Sans"/>
                <a:sym typeface="Open Sans"/>
              </a:rPr>
              <a:t>Global Electricity Access</a:t>
            </a:r>
            <a:endParaRPr/>
          </a:p>
          <a:p>
            <a:pPr indent="0" lvl="0" marL="0" marR="0" rtl="0" algn="l">
              <a:lnSpc>
                <a:spcPct val="90000"/>
              </a:lnSpc>
              <a:spcBef>
                <a:spcPts val="1000"/>
              </a:spcBef>
              <a:spcAft>
                <a:spcPts val="0"/>
              </a:spcAft>
              <a:buClr>
                <a:srgbClr val="000000"/>
              </a:buClr>
              <a:buSzPts val="1300"/>
              <a:buNone/>
            </a:pPr>
            <a:r>
              <a:rPr b="0" i="1" lang="en-US" sz="1300" u="none" cap="none" strike="noStrike">
                <a:solidFill>
                  <a:srgbClr val="000000"/>
                </a:solidFill>
                <a:latin typeface="Open Sans"/>
                <a:ea typeface="Open Sans"/>
                <a:cs typeface="Open Sans"/>
                <a:sym typeface="Open Sans"/>
              </a:rPr>
              <a:t>Participants will explore the current state of global electricity access, with a particular focus on disparities between urban and rural areas, exploring also frameworks and indicators used to measure electricity access</a:t>
            </a:r>
            <a:endParaRPr/>
          </a:p>
          <a:p>
            <a:pPr indent="-228600" lvl="0" marL="22860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Open Sans"/>
                <a:ea typeface="Open Sans"/>
                <a:cs typeface="Open Sans"/>
                <a:sym typeface="Open Sans"/>
              </a:rPr>
              <a:t>Off-Grid Electricity Solutions</a:t>
            </a:r>
            <a:endParaRPr/>
          </a:p>
          <a:p>
            <a:pPr indent="0" lvl="0" marL="0" marR="0" rtl="0" algn="l">
              <a:lnSpc>
                <a:spcPct val="90000"/>
              </a:lnSpc>
              <a:spcBef>
                <a:spcPts val="1000"/>
              </a:spcBef>
              <a:spcAft>
                <a:spcPts val="0"/>
              </a:spcAft>
              <a:buClr>
                <a:srgbClr val="000000"/>
              </a:buClr>
              <a:buSzPts val="1300"/>
              <a:buFont typeface="Arial"/>
              <a:buNone/>
            </a:pPr>
            <a:r>
              <a:rPr b="0" i="1" lang="en-US" sz="1300" u="none" cap="none" strike="noStrike">
                <a:solidFill>
                  <a:srgbClr val="000000"/>
                </a:solidFill>
                <a:latin typeface="Open Sans"/>
                <a:ea typeface="Open Sans"/>
                <a:cs typeface="Open Sans"/>
                <a:sym typeface="Open Sans"/>
              </a:rPr>
              <a:t>Participants will have an overview of off-grid electricity solutions, their potential impact, and their practical application in various contexts</a:t>
            </a:r>
            <a:endParaRPr i="1" sz="1400">
              <a:latin typeface="Open Sans"/>
              <a:ea typeface="Open Sans"/>
              <a:cs typeface="Open Sans"/>
              <a:sym typeface="Open Sans"/>
            </a:endParaRPr>
          </a:p>
          <a:p>
            <a:pPr indent="-101600" lvl="0" marL="22860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139700" lvl="0" marL="228600" rtl="0" algn="l">
              <a:lnSpc>
                <a:spcPct val="90000"/>
              </a:lnSpc>
              <a:spcBef>
                <a:spcPts val="1000"/>
              </a:spcBef>
              <a:spcAft>
                <a:spcPts val="0"/>
              </a:spcAft>
              <a:buClr>
                <a:schemeClr val="dk1"/>
              </a:buClr>
              <a:buSzPts val="1400"/>
              <a:buNone/>
            </a:pPr>
            <a:r>
              <a:t/>
            </a:r>
            <a:endParaRPr i="1" sz="1400">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1400"/>
              <a:buNone/>
            </a:pPr>
            <a:r>
              <a:t/>
            </a:r>
            <a:endParaRPr i="1" sz="1400">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101600" lvl="0" marL="22860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101600" lvl="0" marL="22860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101600" lvl="0" marL="22860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p:txBody>
      </p:sp>
      <p:pic>
        <p:nvPicPr>
          <p:cNvPr descr="Checklist - Free education icons" id="171" name="Google Shape;171;p5"/>
          <p:cNvPicPr preferRelativeResize="0"/>
          <p:nvPr/>
        </p:nvPicPr>
        <p:blipFill rotWithShape="1">
          <a:blip r:embed="rId4">
            <a:alphaModFix/>
          </a:blip>
          <a:srcRect b="0" l="0" r="0" t="0"/>
          <a:stretch/>
        </p:blipFill>
        <p:spPr>
          <a:xfrm>
            <a:off x="10166573" y="4829562"/>
            <a:ext cx="1045027" cy="1045027"/>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descr="Graphical user interface, sunburst chart&#10;&#10;Description automatically generated" id="177" name="Google Shape;177;p6"/>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178" name="Google Shape;178;p6"/>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5</a:t>
            </a:r>
            <a:endParaRPr b="1" sz="1400">
              <a:solidFill>
                <a:schemeClr val="lt1"/>
              </a:solidFill>
              <a:latin typeface="Open Sans ExtraBold"/>
              <a:ea typeface="Open Sans ExtraBold"/>
              <a:cs typeface="Open Sans ExtraBold"/>
              <a:sym typeface="Open Sans ExtraBold"/>
            </a:endParaRPr>
          </a:p>
        </p:txBody>
      </p:sp>
      <p:sp>
        <p:nvSpPr>
          <p:cNvPr id="179" name="Google Shape;179;p6"/>
          <p:cNvSpPr/>
          <p:nvPr/>
        </p:nvSpPr>
        <p:spPr>
          <a:xfrm>
            <a:off x="191202" y="108857"/>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0" name="Google Shape;180;p6"/>
          <p:cNvSpPr/>
          <p:nvPr/>
        </p:nvSpPr>
        <p:spPr>
          <a:xfrm>
            <a:off x="564713" y="1430301"/>
            <a:ext cx="4207360" cy="17797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1F3864"/>
                </a:solidFill>
                <a:latin typeface="Open Sans"/>
                <a:ea typeface="Open Sans"/>
                <a:cs typeface="Open Sans"/>
                <a:sym typeface="Open Sans"/>
              </a:rPr>
              <a:t>Energy is essential to: </a:t>
            </a:r>
            <a:endParaRPr/>
          </a:p>
          <a:p>
            <a:pPr indent="0" lvl="0" marL="0" marR="0" rtl="0" algn="l">
              <a:spcBef>
                <a:spcPts val="315"/>
              </a:spcBef>
              <a:spcAft>
                <a:spcPts val="0"/>
              </a:spcAft>
              <a:buNone/>
            </a:pPr>
            <a:r>
              <a:t/>
            </a:r>
            <a:endParaRPr b="1" sz="1050">
              <a:solidFill>
                <a:srgbClr val="5A6A77"/>
              </a:solidFill>
              <a:latin typeface="Open Sans"/>
              <a:ea typeface="Open Sans"/>
              <a:cs typeface="Open Sans"/>
              <a:sym typeface="Open Sans"/>
            </a:endParaRPr>
          </a:p>
          <a:p>
            <a:pPr indent="-263525" lvl="0" marL="263525" marR="0" rtl="0" algn="l">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Socio-economic</a:t>
            </a:r>
            <a:r>
              <a:rPr lang="en-US" sz="1800">
                <a:solidFill>
                  <a:srgbClr val="000048"/>
                </a:solidFill>
                <a:latin typeface="Open Sans"/>
                <a:ea typeface="Open Sans"/>
                <a:cs typeface="Open Sans"/>
                <a:sym typeface="Open Sans"/>
              </a:rPr>
              <a:t> </a:t>
            </a:r>
            <a:r>
              <a:rPr b="1" lang="en-US" sz="1800">
                <a:solidFill>
                  <a:srgbClr val="2F5496"/>
                </a:solidFill>
                <a:latin typeface="Open Sans"/>
                <a:ea typeface="Open Sans"/>
                <a:cs typeface="Open Sans"/>
                <a:sym typeface="Open Sans"/>
              </a:rPr>
              <a:t>development</a:t>
            </a:r>
            <a:endParaRPr/>
          </a:p>
          <a:p>
            <a:pPr indent="-263525" lvl="0" marL="263525" marR="0" rtl="0" algn="l">
              <a:spcBef>
                <a:spcPts val="0"/>
              </a:spcBef>
              <a:spcAft>
                <a:spcPts val="0"/>
              </a:spcAft>
              <a:buClr>
                <a:srgbClr val="2F5496"/>
              </a:buClr>
              <a:buSzPts val="1800"/>
              <a:buFont typeface="Arial"/>
              <a:buChar char="•"/>
            </a:pPr>
            <a:r>
              <a:rPr b="1" lang="en-US" sz="1800">
                <a:solidFill>
                  <a:srgbClr val="2F5496"/>
                </a:solidFill>
                <a:latin typeface="Open Sans"/>
                <a:ea typeface="Open Sans"/>
                <a:cs typeface="Open Sans"/>
                <a:sym typeface="Open Sans"/>
              </a:rPr>
              <a:t>Quality of life </a:t>
            </a:r>
            <a:r>
              <a:rPr lang="en-US" sz="1800">
                <a:solidFill>
                  <a:schemeClr val="dk1"/>
                </a:solidFill>
                <a:latin typeface="Open Sans"/>
                <a:ea typeface="Open Sans"/>
                <a:cs typeface="Open Sans"/>
                <a:sym typeface="Open Sans"/>
              </a:rPr>
              <a:t>for the people</a:t>
            </a:r>
            <a:endParaRPr/>
          </a:p>
          <a:p>
            <a:pPr indent="-263525" lvl="0" marL="263525" marR="0" rtl="0" algn="l">
              <a:spcBef>
                <a:spcPts val="0"/>
              </a:spcBef>
              <a:spcAft>
                <a:spcPts val="0"/>
              </a:spcAft>
              <a:buClr>
                <a:srgbClr val="2F5496"/>
              </a:buClr>
              <a:buSzPts val="1800"/>
              <a:buFont typeface="Arial"/>
              <a:buChar char="•"/>
            </a:pPr>
            <a:r>
              <a:rPr b="1" lang="en-US" sz="1800">
                <a:solidFill>
                  <a:srgbClr val="2F5496"/>
                </a:solidFill>
                <a:latin typeface="Open Sans"/>
                <a:ea typeface="Open Sans"/>
                <a:cs typeface="Open Sans"/>
                <a:sym typeface="Open Sans"/>
              </a:rPr>
              <a:t>Environmental</a:t>
            </a:r>
            <a:r>
              <a:rPr lang="en-US" sz="1800">
                <a:solidFill>
                  <a:srgbClr val="000048"/>
                </a:solidFill>
                <a:latin typeface="Open Sans"/>
                <a:ea typeface="Open Sans"/>
                <a:cs typeface="Open Sans"/>
                <a:sym typeface="Open Sans"/>
              </a:rPr>
              <a:t> </a:t>
            </a:r>
            <a:r>
              <a:rPr lang="en-US" sz="1800">
                <a:solidFill>
                  <a:schemeClr val="dk1"/>
                </a:solidFill>
                <a:latin typeface="Open Sans"/>
                <a:ea typeface="Open Sans"/>
                <a:cs typeface="Open Sans"/>
                <a:sym typeface="Open Sans"/>
              </a:rPr>
              <a:t>protection</a:t>
            </a:r>
            <a:r>
              <a:rPr lang="en-US" sz="1800">
                <a:solidFill>
                  <a:srgbClr val="000048"/>
                </a:solidFill>
                <a:latin typeface="Open Sans"/>
                <a:ea typeface="Open Sans"/>
                <a:cs typeface="Open Sans"/>
                <a:sym typeface="Open Sans"/>
              </a:rPr>
              <a:t> </a:t>
            </a:r>
            <a:endParaRPr/>
          </a:p>
          <a:p>
            <a:pPr indent="-263525" lvl="0" marL="263525" marR="0" rtl="0" algn="l">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Global</a:t>
            </a:r>
            <a:r>
              <a:rPr lang="en-US" sz="1800">
                <a:solidFill>
                  <a:srgbClr val="000048"/>
                </a:solidFill>
                <a:latin typeface="Open Sans"/>
                <a:ea typeface="Open Sans"/>
                <a:cs typeface="Open Sans"/>
                <a:sym typeface="Open Sans"/>
              </a:rPr>
              <a:t> </a:t>
            </a:r>
            <a:r>
              <a:rPr b="1" lang="en-US" sz="1800">
                <a:solidFill>
                  <a:srgbClr val="2F5496"/>
                </a:solidFill>
                <a:latin typeface="Open Sans"/>
                <a:ea typeface="Open Sans"/>
                <a:cs typeface="Open Sans"/>
                <a:sym typeface="Open Sans"/>
              </a:rPr>
              <a:t>security</a:t>
            </a:r>
            <a:r>
              <a:rPr lang="en-US" sz="1800">
                <a:solidFill>
                  <a:srgbClr val="000048"/>
                </a:solidFill>
                <a:latin typeface="Open Sans"/>
                <a:ea typeface="Open Sans"/>
                <a:cs typeface="Open Sans"/>
                <a:sym typeface="Open Sans"/>
              </a:rPr>
              <a:t> </a:t>
            </a:r>
            <a:endParaRPr/>
          </a:p>
        </p:txBody>
      </p:sp>
      <p:sp>
        <p:nvSpPr>
          <p:cNvPr id="181" name="Google Shape;181;p6"/>
          <p:cNvSpPr txBox="1"/>
          <p:nvPr/>
        </p:nvSpPr>
        <p:spPr>
          <a:xfrm>
            <a:off x="386473" y="246611"/>
            <a:ext cx="7651304" cy="605207"/>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US" sz="2800">
                <a:solidFill>
                  <a:schemeClr val="dk1"/>
                </a:solidFill>
                <a:latin typeface="Open Sans"/>
                <a:ea typeface="Open Sans"/>
                <a:cs typeface="Open Sans"/>
                <a:sym typeface="Open Sans"/>
              </a:rPr>
              <a:t>The Agenda 2030 – SDG 7</a:t>
            </a:r>
            <a:endParaRPr/>
          </a:p>
        </p:txBody>
      </p:sp>
      <p:cxnSp>
        <p:nvCxnSpPr>
          <p:cNvPr id="182" name="Google Shape;182;p6"/>
          <p:cNvCxnSpPr/>
          <p:nvPr/>
        </p:nvCxnSpPr>
        <p:spPr>
          <a:xfrm>
            <a:off x="386473" y="851819"/>
            <a:ext cx="5404727" cy="0"/>
          </a:xfrm>
          <a:prstGeom prst="straightConnector1">
            <a:avLst/>
          </a:prstGeom>
          <a:noFill/>
          <a:ln cap="flat" cmpd="sng" w="12700">
            <a:solidFill>
              <a:srgbClr val="1F3864"/>
            </a:solidFill>
            <a:prstDash val="solid"/>
            <a:miter lim="800000"/>
            <a:headEnd len="sm" w="sm" type="none"/>
            <a:tailEnd len="sm" w="sm" type="none"/>
          </a:ln>
        </p:spPr>
      </p:cxnSp>
      <p:pic>
        <p:nvPicPr>
          <p:cNvPr descr="Risultato immagine per Goal 7" id="183" name="Google Shape;183;p6"/>
          <p:cNvPicPr preferRelativeResize="0"/>
          <p:nvPr/>
        </p:nvPicPr>
        <p:blipFill rotWithShape="1">
          <a:blip r:embed="rId4">
            <a:alphaModFix/>
          </a:blip>
          <a:srcRect b="0" l="0" r="0" t="0"/>
          <a:stretch/>
        </p:blipFill>
        <p:spPr>
          <a:xfrm>
            <a:off x="991470" y="3818511"/>
            <a:ext cx="1621604" cy="1800094"/>
          </a:xfrm>
          <a:prstGeom prst="rect">
            <a:avLst/>
          </a:prstGeom>
          <a:noFill/>
          <a:ln>
            <a:noFill/>
          </a:ln>
        </p:spPr>
      </p:pic>
      <p:sp>
        <p:nvSpPr>
          <p:cNvPr id="184" name="Google Shape;184;p6"/>
          <p:cNvSpPr txBox="1"/>
          <p:nvPr/>
        </p:nvSpPr>
        <p:spPr>
          <a:xfrm>
            <a:off x="3954753" y="4269029"/>
            <a:ext cx="7730620" cy="126188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1F3864"/>
                </a:solidFill>
                <a:latin typeface="Open Sans"/>
                <a:ea typeface="Open Sans"/>
                <a:cs typeface="Open Sans"/>
                <a:sym typeface="Open Sans"/>
              </a:rPr>
              <a:t>Sustainable Development Goal 7</a:t>
            </a:r>
            <a:endParaRPr/>
          </a:p>
          <a:p>
            <a:pPr indent="0" lvl="0" marL="0" marR="0" rtl="0" algn="ctr">
              <a:spcBef>
                <a:spcPts val="0"/>
              </a:spcBef>
              <a:spcAft>
                <a:spcPts val="0"/>
              </a:spcAft>
              <a:buNone/>
            </a:pPr>
            <a:r>
              <a:t/>
            </a:r>
            <a:endParaRPr b="1" sz="1200">
              <a:solidFill>
                <a:srgbClr val="1F3864"/>
              </a:solidFill>
              <a:latin typeface="Open Sans"/>
              <a:ea typeface="Open Sans"/>
              <a:cs typeface="Open Sans"/>
              <a:sym typeface="Open Sans"/>
            </a:endParaRPr>
          </a:p>
          <a:p>
            <a:pPr indent="0" lvl="0" marL="0" marR="0" rtl="0" algn="ctr">
              <a:spcBef>
                <a:spcPts val="0"/>
              </a:spcBef>
              <a:spcAft>
                <a:spcPts val="0"/>
              </a:spcAft>
              <a:buNone/>
            </a:pPr>
            <a:r>
              <a:rPr i="1" lang="en-US" sz="2000">
                <a:solidFill>
                  <a:schemeClr val="dk1"/>
                </a:solidFill>
                <a:latin typeface="Open Sans"/>
                <a:ea typeface="Open Sans"/>
                <a:cs typeface="Open Sans"/>
                <a:sym typeface="Open Sans"/>
              </a:rPr>
              <a:t>“Ensure access to </a:t>
            </a:r>
            <a:r>
              <a:rPr b="1" lang="en-US" sz="1800">
                <a:solidFill>
                  <a:srgbClr val="2F5496"/>
                </a:solidFill>
                <a:latin typeface="Open Sans"/>
                <a:ea typeface="Open Sans"/>
                <a:cs typeface="Open Sans"/>
                <a:sym typeface="Open Sans"/>
              </a:rPr>
              <a:t>affordable</a:t>
            </a:r>
            <a:r>
              <a:rPr i="1" lang="en-US" sz="2000">
                <a:solidFill>
                  <a:schemeClr val="dk1"/>
                </a:solidFill>
                <a:latin typeface="Open Sans"/>
                <a:ea typeface="Open Sans"/>
                <a:cs typeface="Open Sans"/>
                <a:sym typeface="Open Sans"/>
              </a:rPr>
              <a:t>, </a:t>
            </a:r>
            <a:r>
              <a:rPr b="1" lang="en-US" sz="1800">
                <a:solidFill>
                  <a:srgbClr val="2F5496"/>
                </a:solidFill>
                <a:latin typeface="Open Sans"/>
                <a:ea typeface="Open Sans"/>
                <a:cs typeface="Open Sans"/>
                <a:sym typeface="Open Sans"/>
              </a:rPr>
              <a:t>reliable</a:t>
            </a:r>
            <a:r>
              <a:rPr i="1" lang="en-US" sz="2000">
                <a:solidFill>
                  <a:schemeClr val="dk1"/>
                </a:solidFill>
                <a:latin typeface="Open Sans"/>
                <a:ea typeface="Open Sans"/>
                <a:cs typeface="Open Sans"/>
                <a:sym typeface="Open Sans"/>
              </a:rPr>
              <a:t>, </a:t>
            </a:r>
            <a:r>
              <a:rPr b="1" lang="en-US" sz="1800">
                <a:solidFill>
                  <a:srgbClr val="2F5496"/>
                </a:solidFill>
                <a:latin typeface="Open Sans"/>
                <a:ea typeface="Open Sans"/>
                <a:cs typeface="Open Sans"/>
                <a:sym typeface="Open Sans"/>
              </a:rPr>
              <a:t>sustainable</a:t>
            </a:r>
            <a:r>
              <a:rPr i="1" lang="en-US" sz="2000">
                <a:solidFill>
                  <a:schemeClr val="dk1"/>
                </a:solidFill>
                <a:latin typeface="Open Sans"/>
                <a:ea typeface="Open Sans"/>
                <a:cs typeface="Open Sans"/>
                <a:sym typeface="Open Sans"/>
              </a:rPr>
              <a:t> and </a:t>
            </a:r>
            <a:r>
              <a:rPr b="1" lang="en-US" sz="1800">
                <a:solidFill>
                  <a:srgbClr val="2F5496"/>
                </a:solidFill>
                <a:latin typeface="Open Sans"/>
                <a:ea typeface="Open Sans"/>
                <a:cs typeface="Open Sans"/>
                <a:sym typeface="Open Sans"/>
              </a:rPr>
              <a:t>modern</a:t>
            </a:r>
            <a:r>
              <a:rPr i="1" lang="en-US" sz="2000">
                <a:solidFill>
                  <a:schemeClr val="dk1"/>
                </a:solidFill>
                <a:latin typeface="Open Sans"/>
                <a:ea typeface="Open Sans"/>
                <a:cs typeface="Open Sans"/>
                <a:sym typeface="Open Sans"/>
              </a:rPr>
              <a:t> energy for all” [1]</a:t>
            </a:r>
            <a:endParaRPr i="1" sz="2000">
              <a:solidFill>
                <a:schemeClr val="dk1"/>
              </a:solidFill>
              <a:latin typeface="Open Sans"/>
              <a:ea typeface="Open Sans"/>
              <a:cs typeface="Open Sans"/>
              <a:sym typeface="Open Sans"/>
            </a:endParaRPr>
          </a:p>
        </p:txBody>
      </p:sp>
      <p:pic>
        <p:nvPicPr>
          <p:cNvPr descr="Kenya Ranks 119 in Implementation of SDGs with a Score of 56.8 - Kenyan ..." id="185" name="Google Shape;185;p6"/>
          <p:cNvPicPr preferRelativeResize="0"/>
          <p:nvPr/>
        </p:nvPicPr>
        <p:blipFill rotWithShape="1">
          <a:blip r:embed="rId5">
            <a:alphaModFix/>
          </a:blip>
          <a:srcRect b="0" l="0" r="0" t="8490"/>
          <a:stretch/>
        </p:blipFill>
        <p:spPr>
          <a:xfrm>
            <a:off x="5117699" y="1061386"/>
            <a:ext cx="5404728" cy="2602436"/>
          </a:xfrm>
          <a:prstGeom prst="rect">
            <a:avLst/>
          </a:prstGeom>
          <a:noFill/>
          <a:ln>
            <a:noFill/>
          </a:ln>
        </p:spPr>
      </p:pic>
      <p:sp>
        <p:nvSpPr>
          <p:cNvPr id="186" name="Google Shape;186;p6"/>
          <p:cNvSpPr/>
          <p:nvPr/>
        </p:nvSpPr>
        <p:spPr>
          <a:xfrm rot="10800000">
            <a:off x="904053" y="3758656"/>
            <a:ext cx="1795603" cy="1945458"/>
          </a:xfrm>
          <a:custGeom>
            <a:rect b="b" l="l" r="r" t="t"/>
            <a:pathLst>
              <a:path extrusionOk="0" h="120000" w="120000">
                <a:moveTo>
                  <a:pt x="0" y="0"/>
                </a:moveTo>
                <a:lnTo>
                  <a:pt x="120000" y="0"/>
                </a:lnTo>
                <a:lnTo>
                  <a:pt x="120000" y="120000"/>
                </a:lnTo>
                <a:lnTo>
                  <a:pt x="0" y="120000"/>
                </a:lnTo>
                <a:close/>
              </a:path>
              <a:path extrusionOk="0" fill="none" h="120000" w="120000">
                <a:moveTo>
                  <a:pt x="-4907" y="0"/>
                </a:moveTo>
                <a:close/>
                <a:lnTo>
                  <a:pt x="-4907" y="120000"/>
                </a:lnTo>
              </a:path>
              <a:path extrusionOk="0" fill="none" h="120000" w="120000">
                <a:moveTo>
                  <a:pt x="-4907" y="87631"/>
                </a:moveTo>
                <a:lnTo>
                  <a:pt x="-171128" y="194088"/>
                </a:lnTo>
              </a:path>
            </a:pathLst>
          </a:custGeom>
          <a:noFill/>
          <a:ln cap="flat" cmpd="sng" w="12700">
            <a:solidFill>
              <a:srgbClr val="FCB61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6"/>
          <p:cNvSpPr txBox="1"/>
          <p:nvPr/>
        </p:nvSpPr>
        <p:spPr>
          <a:xfrm>
            <a:off x="6255958" y="3626514"/>
            <a:ext cx="3128211"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900">
                <a:solidFill>
                  <a:srgbClr val="595959"/>
                </a:solidFill>
                <a:latin typeface="Open Sans"/>
                <a:ea typeface="Open Sans"/>
                <a:cs typeface="Open Sans"/>
                <a:sym typeface="Open Sans"/>
              </a:rPr>
              <a:t>Agenda 2030 – Sustainable Development Goals</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descr="Graphical user interface, sunburst chart&#10;&#10;Description automatically generated" id="193" name="Google Shape;193;p7"/>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194" name="Google Shape;194;p7"/>
          <p:cNvSpPr/>
          <p:nvPr/>
        </p:nvSpPr>
        <p:spPr>
          <a:xfrm>
            <a:off x="191202" y="108857"/>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7"/>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6</a:t>
            </a:r>
            <a:endParaRPr b="1" sz="1400">
              <a:solidFill>
                <a:schemeClr val="lt1"/>
              </a:solidFill>
              <a:latin typeface="Open Sans ExtraBold"/>
              <a:ea typeface="Open Sans ExtraBold"/>
              <a:cs typeface="Open Sans ExtraBold"/>
              <a:sym typeface="Open Sans ExtraBold"/>
            </a:endParaRPr>
          </a:p>
        </p:txBody>
      </p:sp>
      <p:sp>
        <p:nvSpPr>
          <p:cNvPr id="196" name="Google Shape;196;p7"/>
          <p:cNvSpPr txBox="1"/>
          <p:nvPr/>
        </p:nvSpPr>
        <p:spPr>
          <a:xfrm>
            <a:off x="386473" y="159025"/>
            <a:ext cx="7651304" cy="69279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US" sz="2800">
                <a:solidFill>
                  <a:schemeClr val="dk1"/>
                </a:solidFill>
                <a:latin typeface="Open Sans"/>
                <a:ea typeface="Open Sans"/>
                <a:cs typeface="Open Sans"/>
                <a:sym typeface="Open Sans"/>
              </a:rPr>
              <a:t>Energy and Sustainable Development</a:t>
            </a:r>
            <a:endParaRPr/>
          </a:p>
        </p:txBody>
      </p:sp>
      <p:cxnSp>
        <p:nvCxnSpPr>
          <p:cNvPr id="197" name="Google Shape;197;p7"/>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grpSp>
        <p:nvGrpSpPr>
          <p:cNvPr id="198" name="Google Shape;198;p7"/>
          <p:cNvGrpSpPr/>
          <p:nvPr/>
        </p:nvGrpSpPr>
        <p:grpSpPr>
          <a:xfrm>
            <a:off x="191202" y="1909805"/>
            <a:ext cx="11309555" cy="4310520"/>
            <a:chOff x="191202" y="2086172"/>
            <a:chExt cx="11309555" cy="4310520"/>
          </a:xfrm>
        </p:grpSpPr>
        <p:graphicFrame>
          <p:nvGraphicFramePr>
            <p:cNvPr id="199" name="Google Shape;199;p7"/>
            <p:cNvGraphicFramePr/>
            <p:nvPr/>
          </p:nvGraphicFramePr>
          <p:xfrm>
            <a:off x="191202" y="2113785"/>
            <a:ext cx="5506800" cy="4141392"/>
          </p:xfrm>
          <a:graphic>
            <a:graphicData uri="http://schemas.openxmlformats.org/drawingml/2006/chart">
              <c:chart r:id="rId4"/>
            </a:graphicData>
          </a:graphic>
        </p:graphicFrame>
        <p:graphicFrame>
          <p:nvGraphicFramePr>
            <p:cNvPr id="200" name="Google Shape;200;p7"/>
            <p:cNvGraphicFramePr/>
            <p:nvPr/>
          </p:nvGraphicFramePr>
          <p:xfrm>
            <a:off x="5887830" y="2113785"/>
            <a:ext cx="5612927" cy="4282907"/>
          </p:xfrm>
          <a:graphic>
            <a:graphicData uri="http://schemas.openxmlformats.org/drawingml/2006/chart">
              <c:chart r:id="rId5"/>
            </a:graphicData>
          </a:graphic>
        </p:graphicFrame>
        <p:sp>
          <p:nvSpPr>
            <p:cNvPr id="201" name="Google Shape;201;p7"/>
            <p:cNvSpPr txBox="1"/>
            <p:nvPr/>
          </p:nvSpPr>
          <p:spPr>
            <a:xfrm>
              <a:off x="2211953" y="2086172"/>
              <a:ext cx="251386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1F3864"/>
                  </a:solidFill>
                  <a:latin typeface="Open Sans"/>
                  <a:ea typeface="Open Sans"/>
                  <a:cs typeface="Open Sans"/>
                  <a:sym typeface="Open Sans"/>
                </a:rPr>
                <a:t>Economic Dimension</a:t>
              </a:r>
              <a:endParaRPr/>
            </a:p>
          </p:txBody>
        </p:sp>
        <p:sp>
          <p:nvSpPr>
            <p:cNvPr id="202" name="Google Shape;202;p7"/>
            <p:cNvSpPr txBox="1"/>
            <p:nvPr/>
          </p:nvSpPr>
          <p:spPr>
            <a:xfrm>
              <a:off x="7917409" y="2086172"/>
              <a:ext cx="251386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1F3864"/>
                  </a:solidFill>
                  <a:latin typeface="Open Sans"/>
                  <a:ea typeface="Open Sans"/>
                  <a:cs typeface="Open Sans"/>
                  <a:sym typeface="Open Sans"/>
                </a:rPr>
                <a:t>Social Dimension</a:t>
              </a:r>
              <a:endParaRPr/>
            </a:p>
          </p:txBody>
        </p:sp>
      </p:grpSp>
      <p:sp>
        <p:nvSpPr>
          <p:cNvPr id="203" name="Google Shape;203;p7"/>
          <p:cNvSpPr/>
          <p:nvPr/>
        </p:nvSpPr>
        <p:spPr>
          <a:xfrm>
            <a:off x="386473" y="1105878"/>
            <a:ext cx="773427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CB615"/>
                </a:solidFill>
                <a:latin typeface="Open Sans"/>
                <a:ea typeface="Open Sans"/>
                <a:cs typeface="Open Sans"/>
                <a:sym typeface="Open Sans"/>
              </a:rPr>
              <a:t>Energy - </a:t>
            </a:r>
            <a:r>
              <a:rPr lang="en-US" sz="1600">
                <a:solidFill>
                  <a:schemeClr val="dk1"/>
                </a:solidFill>
                <a:latin typeface="Open Sans"/>
                <a:ea typeface="Open Sans"/>
                <a:cs typeface="Open Sans"/>
                <a:sym typeface="Open Sans"/>
              </a:rPr>
              <a:t> Trigger for </a:t>
            </a:r>
            <a:r>
              <a:rPr b="1" lang="en-US" sz="1600">
                <a:solidFill>
                  <a:schemeClr val="dk1"/>
                </a:solidFill>
                <a:latin typeface="Open Sans"/>
                <a:ea typeface="Open Sans"/>
                <a:cs typeface="Open Sans"/>
                <a:sym typeface="Open Sans"/>
              </a:rPr>
              <a:t>development</a:t>
            </a:r>
            <a:r>
              <a:rPr lang="en-US" sz="1600">
                <a:solidFill>
                  <a:schemeClr val="dk1"/>
                </a:solidFill>
                <a:latin typeface="Open Sans"/>
                <a:ea typeface="Open Sans"/>
                <a:cs typeface="Open Sans"/>
                <a:sym typeface="Open Sans"/>
              </a:rPr>
              <a:t> and </a:t>
            </a:r>
            <a:r>
              <a:rPr b="1" i="1" lang="en-US" sz="1600">
                <a:solidFill>
                  <a:schemeClr val="dk1"/>
                </a:solidFill>
                <a:latin typeface="Open Sans"/>
                <a:ea typeface="Open Sans"/>
                <a:cs typeface="Open Sans"/>
                <a:sym typeface="Open Sans"/>
              </a:rPr>
              <a:t>instrumental </a:t>
            </a:r>
            <a:r>
              <a:rPr b="1" lang="en-US" sz="1600">
                <a:solidFill>
                  <a:schemeClr val="dk1"/>
                </a:solidFill>
                <a:latin typeface="Open Sans"/>
                <a:ea typeface="Open Sans"/>
                <a:cs typeface="Open Sans"/>
                <a:sym typeface="Open Sans"/>
              </a:rPr>
              <a:t>human right</a:t>
            </a:r>
            <a:endParaRPr/>
          </a:p>
        </p:txBody>
      </p:sp>
      <p:pic>
        <p:nvPicPr>
          <p:cNvPr descr="Office of the United Nations High Commissioner for Human Rights ..." id="204" name="Google Shape;204;p7"/>
          <p:cNvPicPr preferRelativeResize="0"/>
          <p:nvPr/>
        </p:nvPicPr>
        <p:blipFill rotWithShape="1">
          <a:blip r:embed="rId6">
            <a:alphaModFix amt="35000"/>
          </a:blip>
          <a:srcRect b="31490" l="0" r="0" t="34265"/>
          <a:stretch/>
        </p:blipFill>
        <p:spPr>
          <a:xfrm>
            <a:off x="8422877" y="834567"/>
            <a:ext cx="2513862" cy="860859"/>
          </a:xfrm>
          <a:prstGeom prst="roundRect">
            <a:avLst>
              <a:gd fmla="val 16667" name="adj"/>
            </a:avLst>
          </a:prstGeom>
          <a:noFill/>
          <a:ln>
            <a:noFill/>
          </a:ln>
        </p:spPr>
      </p:pic>
      <p:pic>
        <p:nvPicPr>
          <p:cNvPr descr="Stempel | Gratis Iconen" id="205" name="Google Shape;205;p7"/>
          <p:cNvPicPr preferRelativeResize="0"/>
          <p:nvPr/>
        </p:nvPicPr>
        <p:blipFill rotWithShape="1">
          <a:blip r:embed="rId7">
            <a:alphaModFix/>
          </a:blip>
          <a:srcRect b="0" l="0" r="0" t="0"/>
          <a:stretch/>
        </p:blipFill>
        <p:spPr>
          <a:xfrm>
            <a:off x="10431270" y="1121189"/>
            <a:ext cx="799055" cy="799055"/>
          </a:xfrm>
          <a:prstGeom prst="rect">
            <a:avLst/>
          </a:prstGeom>
          <a:noFill/>
          <a:ln>
            <a:noFill/>
          </a:ln>
        </p:spPr>
      </p:pic>
      <p:sp>
        <p:nvSpPr>
          <p:cNvPr id="206" name="Google Shape;206;p7"/>
          <p:cNvSpPr txBox="1"/>
          <p:nvPr/>
        </p:nvSpPr>
        <p:spPr>
          <a:xfrm>
            <a:off x="3699946" y="6044063"/>
            <a:ext cx="4292066"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900">
                <a:solidFill>
                  <a:srgbClr val="595959"/>
                </a:solidFill>
                <a:latin typeface="Open Sans"/>
                <a:ea typeface="Open Sans"/>
                <a:cs typeface="Open Sans"/>
                <a:sym typeface="Open Sans"/>
              </a:rPr>
              <a:t>Graphical elaboration of World Bank Data</a:t>
            </a:r>
            <a:endParaRPr i="1" sz="1000">
              <a:solidFill>
                <a:srgbClr val="595959"/>
              </a:solidFill>
              <a:latin typeface="Open Sans"/>
              <a:ea typeface="Open Sans"/>
              <a:cs typeface="Open Sans"/>
              <a:sym typeface="Open Sans"/>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descr="Graphical user interface, sunburst chart&#10;&#10;Description automatically generated" id="212" name="Google Shape;212;p8"/>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213" name="Google Shape;213;p8"/>
          <p:cNvSpPr/>
          <p:nvPr/>
        </p:nvSpPr>
        <p:spPr>
          <a:xfrm>
            <a:off x="161597" y="103401"/>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8"/>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7</a:t>
            </a:r>
            <a:endParaRPr b="1" sz="1400">
              <a:solidFill>
                <a:schemeClr val="lt1"/>
              </a:solidFill>
              <a:latin typeface="Open Sans ExtraBold"/>
              <a:ea typeface="Open Sans ExtraBold"/>
              <a:cs typeface="Open Sans ExtraBold"/>
              <a:sym typeface="Open Sans ExtraBold"/>
            </a:endParaRPr>
          </a:p>
        </p:txBody>
      </p:sp>
      <p:sp>
        <p:nvSpPr>
          <p:cNvPr id="215" name="Google Shape;215;p8"/>
          <p:cNvSpPr txBox="1"/>
          <p:nvPr/>
        </p:nvSpPr>
        <p:spPr>
          <a:xfrm>
            <a:off x="386473" y="114087"/>
            <a:ext cx="7651304" cy="737731"/>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US" sz="2800">
                <a:solidFill>
                  <a:schemeClr val="dk1"/>
                </a:solidFill>
                <a:latin typeface="Open Sans"/>
                <a:ea typeface="Open Sans"/>
                <a:cs typeface="Open Sans"/>
                <a:sym typeface="Open Sans"/>
              </a:rPr>
              <a:t>Global Electricity Access</a:t>
            </a:r>
            <a:endParaRPr/>
          </a:p>
        </p:txBody>
      </p:sp>
      <p:cxnSp>
        <p:nvCxnSpPr>
          <p:cNvPr id="216" name="Google Shape;216;p8"/>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pic>
        <p:nvPicPr>
          <p:cNvPr id="217" name="Google Shape;217;p8"/>
          <p:cNvPicPr preferRelativeResize="0"/>
          <p:nvPr/>
        </p:nvPicPr>
        <p:blipFill rotWithShape="1">
          <a:blip r:embed="rId4">
            <a:alphaModFix/>
          </a:blip>
          <a:srcRect b="0" l="0" r="0" t="0"/>
          <a:stretch/>
        </p:blipFill>
        <p:spPr>
          <a:xfrm>
            <a:off x="405253" y="3268329"/>
            <a:ext cx="5459046" cy="2815076"/>
          </a:xfrm>
          <a:prstGeom prst="rect">
            <a:avLst/>
          </a:prstGeom>
          <a:noFill/>
          <a:ln>
            <a:noFill/>
          </a:ln>
        </p:spPr>
      </p:pic>
      <p:grpSp>
        <p:nvGrpSpPr>
          <p:cNvPr id="218" name="Google Shape;218;p8"/>
          <p:cNvGrpSpPr/>
          <p:nvPr/>
        </p:nvGrpSpPr>
        <p:grpSpPr>
          <a:xfrm>
            <a:off x="6075471" y="1120656"/>
            <a:ext cx="229274" cy="4847007"/>
            <a:chOff x="7820760" y="968610"/>
            <a:chExt cx="229274" cy="4847007"/>
          </a:xfrm>
        </p:grpSpPr>
        <p:cxnSp>
          <p:nvCxnSpPr>
            <p:cNvPr id="219" name="Google Shape;219;p8"/>
            <p:cNvCxnSpPr/>
            <p:nvPr/>
          </p:nvCxnSpPr>
          <p:spPr>
            <a:xfrm>
              <a:off x="7923293" y="968610"/>
              <a:ext cx="0" cy="4847007"/>
            </a:xfrm>
            <a:prstGeom prst="straightConnector1">
              <a:avLst/>
            </a:prstGeom>
            <a:noFill/>
            <a:ln cap="flat" cmpd="sng" w="9525">
              <a:solidFill>
                <a:schemeClr val="dk1"/>
              </a:solidFill>
              <a:prstDash val="dash"/>
              <a:miter lim="800000"/>
              <a:headEnd len="sm" w="sm" type="none"/>
              <a:tailEnd len="sm" w="sm" type="none"/>
            </a:ln>
          </p:spPr>
        </p:cxnSp>
        <p:sp>
          <p:nvSpPr>
            <p:cNvPr id="220" name="Google Shape;220;p8"/>
            <p:cNvSpPr/>
            <p:nvPr/>
          </p:nvSpPr>
          <p:spPr>
            <a:xfrm>
              <a:off x="7820760" y="2932608"/>
              <a:ext cx="229274" cy="688689"/>
            </a:xfrm>
            <a:prstGeom prst="chevron">
              <a:avLst>
                <a:gd fmla="val 50000" name="adj"/>
              </a:avLst>
            </a:prstGeom>
            <a:solidFill>
              <a:srgbClr val="00206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1" name="Google Shape;221;p8"/>
          <p:cNvSpPr txBox="1"/>
          <p:nvPr/>
        </p:nvSpPr>
        <p:spPr>
          <a:xfrm>
            <a:off x="3569057" y="1151840"/>
            <a:ext cx="177197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dk1"/>
                </a:solidFill>
                <a:latin typeface="Open Sans"/>
                <a:ea typeface="Open Sans"/>
                <a:cs typeface="Open Sans"/>
                <a:sym typeface="Open Sans"/>
              </a:rPr>
              <a:t>Share of the </a:t>
            </a:r>
            <a:r>
              <a:rPr b="1" lang="en-US" sz="800">
                <a:solidFill>
                  <a:srgbClr val="FFC000"/>
                </a:solidFill>
                <a:latin typeface="Open Sans"/>
                <a:ea typeface="Open Sans"/>
                <a:cs typeface="Open Sans"/>
                <a:sym typeface="Open Sans"/>
              </a:rPr>
              <a:t>world population</a:t>
            </a:r>
            <a:r>
              <a:rPr lang="en-US" sz="800">
                <a:solidFill>
                  <a:srgbClr val="FFC000"/>
                </a:solidFill>
                <a:latin typeface="Open Sans"/>
                <a:ea typeface="Open Sans"/>
                <a:cs typeface="Open Sans"/>
                <a:sym typeface="Open Sans"/>
              </a:rPr>
              <a:t> </a:t>
            </a:r>
            <a:r>
              <a:rPr b="1" lang="en-US" sz="800">
                <a:solidFill>
                  <a:srgbClr val="FCB615"/>
                </a:solidFill>
                <a:latin typeface="Open Sans"/>
                <a:ea typeface="Open Sans"/>
                <a:cs typeface="Open Sans"/>
                <a:sym typeface="Open Sans"/>
              </a:rPr>
              <a:t>with</a:t>
            </a:r>
            <a:r>
              <a:rPr lang="en-US" sz="800">
                <a:solidFill>
                  <a:schemeClr val="dk1"/>
                </a:solidFill>
                <a:latin typeface="Open Sans"/>
                <a:ea typeface="Open Sans"/>
                <a:cs typeface="Open Sans"/>
                <a:sym typeface="Open Sans"/>
              </a:rPr>
              <a:t> access to electricity (2022) </a:t>
            </a:r>
            <a:r>
              <a:rPr baseline="30000" lang="en-US" sz="800">
                <a:solidFill>
                  <a:schemeClr val="dk1"/>
                </a:solidFill>
                <a:latin typeface="Open Sans"/>
                <a:ea typeface="Open Sans"/>
                <a:cs typeface="Open Sans"/>
                <a:sym typeface="Open Sans"/>
              </a:rPr>
              <a:t>3</a:t>
            </a:r>
            <a:endParaRPr/>
          </a:p>
        </p:txBody>
      </p:sp>
      <p:graphicFrame>
        <p:nvGraphicFramePr>
          <p:cNvPr id="222" name="Google Shape;222;p8"/>
          <p:cNvGraphicFramePr/>
          <p:nvPr/>
        </p:nvGraphicFramePr>
        <p:xfrm>
          <a:off x="3468732" y="963735"/>
          <a:ext cx="2598846" cy="820465"/>
        </p:xfrm>
        <a:graphic>
          <a:graphicData uri="http://schemas.openxmlformats.org/drawingml/2006/chart">
            <c:chart r:id="rId5"/>
          </a:graphicData>
        </a:graphic>
      </p:graphicFrame>
      <p:cxnSp>
        <p:nvCxnSpPr>
          <p:cNvPr id="223" name="Google Shape;223;p8"/>
          <p:cNvCxnSpPr/>
          <p:nvPr/>
        </p:nvCxnSpPr>
        <p:spPr>
          <a:xfrm>
            <a:off x="5862639" y="1535719"/>
            <a:ext cx="0" cy="319275"/>
          </a:xfrm>
          <a:prstGeom prst="straightConnector1">
            <a:avLst/>
          </a:prstGeom>
          <a:noFill/>
          <a:ln cap="flat" cmpd="sng" w="9525">
            <a:solidFill>
              <a:srgbClr val="D9D9D9"/>
            </a:solidFill>
            <a:prstDash val="solid"/>
            <a:miter lim="800000"/>
            <a:headEnd len="sm" w="sm" type="none"/>
            <a:tailEnd len="sm" w="sm" type="none"/>
          </a:ln>
        </p:spPr>
      </p:cxnSp>
      <p:cxnSp>
        <p:nvCxnSpPr>
          <p:cNvPr id="224" name="Google Shape;224;p8"/>
          <p:cNvCxnSpPr/>
          <p:nvPr/>
        </p:nvCxnSpPr>
        <p:spPr>
          <a:xfrm>
            <a:off x="3662363" y="1767463"/>
            <a:ext cx="0" cy="60819"/>
          </a:xfrm>
          <a:prstGeom prst="straightConnector1">
            <a:avLst/>
          </a:prstGeom>
          <a:noFill/>
          <a:ln cap="flat" cmpd="sng" w="9525">
            <a:solidFill>
              <a:srgbClr val="D9D9D9"/>
            </a:solidFill>
            <a:prstDash val="solid"/>
            <a:miter lim="800000"/>
            <a:headEnd len="sm" w="sm" type="none"/>
            <a:tailEnd len="sm" w="sm" type="none"/>
          </a:ln>
        </p:spPr>
      </p:cxnSp>
      <p:sp>
        <p:nvSpPr>
          <p:cNvPr id="225" name="Google Shape;225;p8"/>
          <p:cNvSpPr txBox="1"/>
          <p:nvPr/>
        </p:nvSpPr>
        <p:spPr>
          <a:xfrm>
            <a:off x="5684223" y="1862236"/>
            <a:ext cx="416042" cy="1846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
                <a:solidFill>
                  <a:schemeClr val="dk1"/>
                </a:solidFill>
                <a:latin typeface="Open Sans"/>
                <a:ea typeface="Open Sans"/>
                <a:cs typeface="Open Sans"/>
                <a:sym typeface="Open Sans"/>
              </a:rPr>
              <a:t>2022</a:t>
            </a:r>
            <a:endParaRPr/>
          </a:p>
        </p:txBody>
      </p:sp>
      <p:sp>
        <p:nvSpPr>
          <p:cNvPr id="226" name="Google Shape;226;p8"/>
          <p:cNvSpPr txBox="1"/>
          <p:nvPr/>
        </p:nvSpPr>
        <p:spPr>
          <a:xfrm>
            <a:off x="3511124" y="1862236"/>
            <a:ext cx="421290" cy="1846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
                <a:solidFill>
                  <a:schemeClr val="dk1"/>
                </a:solidFill>
                <a:latin typeface="Open Sans"/>
                <a:ea typeface="Open Sans"/>
                <a:cs typeface="Open Sans"/>
                <a:sym typeface="Open Sans"/>
              </a:rPr>
              <a:t>1990</a:t>
            </a:r>
            <a:endParaRPr/>
          </a:p>
        </p:txBody>
      </p:sp>
      <p:cxnSp>
        <p:nvCxnSpPr>
          <p:cNvPr id="227" name="Google Shape;227;p8"/>
          <p:cNvCxnSpPr/>
          <p:nvPr/>
        </p:nvCxnSpPr>
        <p:spPr>
          <a:xfrm>
            <a:off x="3662363" y="1138237"/>
            <a:ext cx="2262188" cy="0"/>
          </a:xfrm>
          <a:prstGeom prst="straightConnector1">
            <a:avLst/>
          </a:prstGeom>
          <a:noFill/>
          <a:ln cap="flat" cmpd="sng" w="9525">
            <a:solidFill>
              <a:srgbClr val="D9D9D9"/>
            </a:solidFill>
            <a:prstDash val="solid"/>
            <a:miter lim="800000"/>
            <a:headEnd len="sm" w="sm" type="none"/>
            <a:tailEnd len="sm" w="sm" type="none"/>
          </a:ln>
        </p:spPr>
      </p:cxnSp>
      <p:sp>
        <p:nvSpPr>
          <p:cNvPr id="228" name="Google Shape;228;p8"/>
          <p:cNvSpPr txBox="1"/>
          <p:nvPr/>
        </p:nvSpPr>
        <p:spPr>
          <a:xfrm>
            <a:off x="5629974" y="983633"/>
            <a:ext cx="421290" cy="1846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
                <a:solidFill>
                  <a:schemeClr val="dk1"/>
                </a:solidFill>
                <a:latin typeface="Open Sans"/>
                <a:ea typeface="Open Sans"/>
                <a:cs typeface="Open Sans"/>
                <a:sym typeface="Open Sans"/>
              </a:rPr>
              <a:t>100%</a:t>
            </a:r>
            <a:endParaRPr/>
          </a:p>
        </p:txBody>
      </p:sp>
      <p:sp>
        <p:nvSpPr>
          <p:cNvPr id="229" name="Google Shape;229;p8"/>
          <p:cNvSpPr txBox="1"/>
          <p:nvPr/>
        </p:nvSpPr>
        <p:spPr>
          <a:xfrm>
            <a:off x="386473" y="2233224"/>
            <a:ext cx="1123818"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C55A11"/>
                </a:solidFill>
                <a:latin typeface="Open Sans"/>
                <a:ea typeface="Open Sans"/>
                <a:cs typeface="Open Sans"/>
                <a:sym typeface="Open Sans"/>
              </a:rPr>
              <a:t>589,5</a:t>
            </a:r>
            <a:r>
              <a:rPr lang="en-US" sz="1800">
                <a:solidFill>
                  <a:schemeClr val="dk1"/>
                </a:solidFill>
                <a:latin typeface="Open Sans"/>
                <a:ea typeface="Open Sans"/>
                <a:cs typeface="Open Sans"/>
                <a:sym typeface="Open Sans"/>
              </a:rPr>
              <a:t> </a:t>
            </a:r>
            <a:r>
              <a:rPr lang="en-US" sz="1400">
                <a:solidFill>
                  <a:schemeClr val="dk1"/>
                </a:solidFill>
                <a:latin typeface="Open Sans"/>
                <a:ea typeface="Open Sans"/>
                <a:cs typeface="Open Sans"/>
                <a:sym typeface="Open Sans"/>
              </a:rPr>
              <a:t>Millions</a:t>
            </a:r>
            <a:r>
              <a:rPr lang="en-US" sz="1800">
                <a:solidFill>
                  <a:schemeClr val="dk1"/>
                </a:solidFill>
                <a:latin typeface="Open Sans"/>
                <a:ea typeface="Open Sans"/>
                <a:cs typeface="Open Sans"/>
                <a:sym typeface="Open Sans"/>
              </a:rPr>
              <a:t> </a:t>
            </a:r>
            <a:endParaRPr/>
          </a:p>
        </p:txBody>
      </p:sp>
      <p:cxnSp>
        <p:nvCxnSpPr>
          <p:cNvPr id="230" name="Google Shape;230;p8"/>
          <p:cNvCxnSpPr/>
          <p:nvPr/>
        </p:nvCxnSpPr>
        <p:spPr>
          <a:xfrm>
            <a:off x="598714" y="2120458"/>
            <a:ext cx="5198038" cy="0"/>
          </a:xfrm>
          <a:prstGeom prst="straightConnector1">
            <a:avLst/>
          </a:prstGeom>
          <a:noFill/>
          <a:ln cap="flat" cmpd="sng" w="9525">
            <a:solidFill>
              <a:srgbClr val="D0CECE"/>
            </a:solidFill>
            <a:prstDash val="dash"/>
            <a:miter lim="800000"/>
            <a:headEnd len="sm" w="sm" type="none"/>
            <a:tailEnd len="sm" w="sm" type="none"/>
          </a:ln>
        </p:spPr>
      </p:cxnSp>
      <p:sp>
        <p:nvSpPr>
          <p:cNvPr id="231" name="Google Shape;231;p8"/>
          <p:cNvSpPr txBox="1"/>
          <p:nvPr/>
        </p:nvSpPr>
        <p:spPr>
          <a:xfrm>
            <a:off x="1793196" y="2309603"/>
            <a:ext cx="3925370" cy="60016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100">
                <a:solidFill>
                  <a:schemeClr val="dk1"/>
                </a:solidFill>
                <a:latin typeface="Open Sans"/>
                <a:ea typeface="Open Sans"/>
                <a:cs typeface="Open Sans"/>
                <a:sym typeface="Open Sans"/>
              </a:rPr>
              <a:t>Estimated number of people </a:t>
            </a:r>
            <a:r>
              <a:rPr b="1" lang="en-US" sz="1100">
                <a:solidFill>
                  <a:srgbClr val="C55A11"/>
                </a:solidFill>
                <a:latin typeface="Open Sans"/>
                <a:ea typeface="Open Sans"/>
                <a:cs typeface="Open Sans"/>
                <a:sym typeface="Open Sans"/>
              </a:rPr>
              <a:t>without</a:t>
            </a:r>
            <a:r>
              <a:rPr lang="en-US" sz="1100">
                <a:solidFill>
                  <a:schemeClr val="dk1"/>
                </a:solidFill>
                <a:latin typeface="Open Sans"/>
                <a:ea typeface="Open Sans"/>
                <a:cs typeface="Open Sans"/>
                <a:sym typeface="Open Sans"/>
              </a:rPr>
              <a:t> access to electricity in </a:t>
            </a:r>
            <a:r>
              <a:rPr b="1" lang="en-US" sz="1100">
                <a:solidFill>
                  <a:srgbClr val="C55A11"/>
                </a:solidFill>
                <a:latin typeface="Open Sans"/>
                <a:ea typeface="Open Sans"/>
                <a:cs typeface="Open Sans"/>
                <a:sym typeface="Open Sans"/>
              </a:rPr>
              <a:t>Sub-Saharan Africa </a:t>
            </a:r>
            <a:r>
              <a:rPr lang="en-US" sz="1100">
                <a:solidFill>
                  <a:schemeClr val="dk1"/>
                </a:solidFill>
                <a:latin typeface="Open Sans"/>
                <a:ea typeface="Open Sans"/>
                <a:cs typeface="Open Sans"/>
                <a:sym typeface="Open Sans"/>
              </a:rPr>
              <a:t>(2019), almost 43% of the total population of Africa [3]</a:t>
            </a:r>
            <a:endParaRPr/>
          </a:p>
        </p:txBody>
      </p:sp>
      <p:sp>
        <p:nvSpPr>
          <p:cNvPr id="232" name="Google Shape;232;p8"/>
          <p:cNvSpPr/>
          <p:nvPr/>
        </p:nvSpPr>
        <p:spPr>
          <a:xfrm rot="10800000">
            <a:off x="374749" y="2283653"/>
            <a:ext cx="917731" cy="660893"/>
          </a:xfrm>
          <a:custGeom>
            <a:rect b="b" l="l" r="r" t="t"/>
            <a:pathLst>
              <a:path extrusionOk="0" h="120000" w="120000">
                <a:moveTo>
                  <a:pt x="0" y="0"/>
                </a:moveTo>
                <a:lnTo>
                  <a:pt x="120000" y="0"/>
                </a:lnTo>
                <a:lnTo>
                  <a:pt x="120000" y="120000"/>
                </a:lnTo>
                <a:lnTo>
                  <a:pt x="0" y="120000"/>
                </a:lnTo>
                <a:close/>
              </a:path>
              <a:path extrusionOk="0" fill="none" h="120000" w="120000">
                <a:moveTo>
                  <a:pt x="-8502" y="0"/>
                </a:moveTo>
                <a:close/>
                <a:lnTo>
                  <a:pt x="-8502" y="120000"/>
                </a:lnTo>
              </a:path>
              <a:path extrusionOk="0" fill="none" h="120000" w="120000">
                <a:moveTo>
                  <a:pt x="-8502" y="49870"/>
                </a:moveTo>
                <a:lnTo>
                  <a:pt x="-237834" y="-299063"/>
                </a:lnTo>
              </a:path>
            </a:pathLst>
          </a:custGeom>
          <a:noFill/>
          <a:ln cap="flat" cmpd="sng" w="12700">
            <a:solidFill>
              <a:srgbClr val="C55A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8"/>
          <p:cNvSpPr txBox="1"/>
          <p:nvPr/>
        </p:nvSpPr>
        <p:spPr>
          <a:xfrm>
            <a:off x="1106461" y="1190312"/>
            <a:ext cx="2154005" cy="60016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100">
                <a:solidFill>
                  <a:schemeClr val="dk1"/>
                </a:solidFill>
                <a:latin typeface="Open Sans"/>
                <a:ea typeface="Open Sans"/>
                <a:cs typeface="Open Sans"/>
                <a:sym typeface="Open Sans"/>
              </a:rPr>
              <a:t>Estimated number of people </a:t>
            </a:r>
            <a:r>
              <a:rPr b="1" lang="en-US" sz="1100">
                <a:solidFill>
                  <a:srgbClr val="C55A11"/>
                </a:solidFill>
                <a:latin typeface="Open Sans"/>
                <a:ea typeface="Open Sans"/>
                <a:cs typeface="Open Sans"/>
                <a:sym typeface="Open Sans"/>
              </a:rPr>
              <a:t>without</a:t>
            </a:r>
            <a:r>
              <a:rPr lang="en-US" sz="1100">
                <a:solidFill>
                  <a:schemeClr val="dk1"/>
                </a:solidFill>
                <a:latin typeface="Open Sans"/>
                <a:ea typeface="Open Sans"/>
                <a:cs typeface="Open Sans"/>
                <a:sym typeface="Open Sans"/>
              </a:rPr>
              <a:t> access to electricity </a:t>
            </a:r>
            <a:r>
              <a:rPr b="1" lang="en-US" sz="1100">
                <a:solidFill>
                  <a:srgbClr val="C55A11"/>
                </a:solidFill>
                <a:latin typeface="Open Sans"/>
                <a:ea typeface="Open Sans"/>
                <a:cs typeface="Open Sans"/>
                <a:sym typeface="Open Sans"/>
              </a:rPr>
              <a:t>worldwide </a:t>
            </a:r>
            <a:r>
              <a:rPr lang="en-US" sz="1100">
                <a:solidFill>
                  <a:schemeClr val="dk1"/>
                </a:solidFill>
                <a:latin typeface="Open Sans"/>
                <a:ea typeface="Open Sans"/>
                <a:cs typeface="Open Sans"/>
                <a:sym typeface="Open Sans"/>
              </a:rPr>
              <a:t>(2023) [2]</a:t>
            </a:r>
            <a:endParaRPr/>
          </a:p>
        </p:txBody>
      </p:sp>
      <p:cxnSp>
        <p:nvCxnSpPr>
          <p:cNvPr id="234" name="Google Shape;234;p8"/>
          <p:cNvCxnSpPr/>
          <p:nvPr/>
        </p:nvCxnSpPr>
        <p:spPr>
          <a:xfrm rot="10800000">
            <a:off x="3360894" y="1035230"/>
            <a:ext cx="9998" cy="1000979"/>
          </a:xfrm>
          <a:prstGeom prst="straightConnector1">
            <a:avLst/>
          </a:prstGeom>
          <a:noFill/>
          <a:ln cap="flat" cmpd="sng" w="9525">
            <a:solidFill>
              <a:srgbClr val="D0CECE"/>
            </a:solidFill>
            <a:prstDash val="dash"/>
            <a:miter lim="800000"/>
            <a:headEnd len="sm" w="sm" type="none"/>
            <a:tailEnd len="sm" w="sm" type="none"/>
          </a:ln>
        </p:spPr>
      </p:cxnSp>
      <p:sp>
        <p:nvSpPr>
          <p:cNvPr id="235" name="Google Shape;235;p8"/>
          <p:cNvSpPr txBox="1"/>
          <p:nvPr/>
        </p:nvSpPr>
        <p:spPr>
          <a:xfrm>
            <a:off x="305786" y="1116806"/>
            <a:ext cx="844642"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55A11"/>
                </a:solidFill>
                <a:latin typeface="Open Sans"/>
                <a:ea typeface="Open Sans"/>
                <a:cs typeface="Open Sans"/>
                <a:sym typeface="Open Sans"/>
              </a:rPr>
              <a:t>675</a:t>
            </a:r>
            <a:r>
              <a:rPr lang="en-US" sz="1800">
                <a:solidFill>
                  <a:schemeClr val="dk1"/>
                </a:solidFill>
                <a:latin typeface="Open Sans"/>
                <a:ea typeface="Open Sans"/>
                <a:cs typeface="Open Sans"/>
                <a:sym typeface="Open Sans"/>
              </a:rPr>
              <a:t> </a:t>
            </a:r>
            <a:r>
              <a:rPr lang="en-US" sz="1400">
                <a:solidFill>
                  <a:schemeClr val="dk1"/>
                </a:solidFill>
                <a:latin typeface="Open Sans"/>
                <a:ea typeface="Open Sans"/>
                <a:cs typeface="Open Sans"/>
                <a:sym typeface="Open Sans"/>
              </a:rPr>
              <a:t>Millions</a:t>
            </a:r>
            <a:r>
              <a:rPr lang="en-US" sz="1800">
                <a:solidFill>
                  <a:schemeClr val="dk1"/>
                </a:solidFill>
                <a:latin typeface="Open Sans"/>
                <a:ea typeface="Open Sans"/>
                <a:cs typeface="Open Sans"/>
                <a:sym typeface="Open Sans"/>
              </a:rPr>
              <a:t> </a:t>
            </a:r>
            <a:endParaRPr/>
          </a:p>
        </p:txBody>
      </p:sp>
      <p:grpSp>
        <p:nvGrpSpPr>
          <p:cNvPr id="236" name="Google Shape;236;p8"/>
          <p:cNvGrpSpPr/>
          <p:nvPr/>
        </p:nvGrpSpPr>
        <p:grpSpPr>
          <a:xfrm>
            <a:off x="6637443" y="2450837"/>
            <a:ext cx="4585228" cy="769441"/>
            <a:chOff x="6634039" y="1168299"/>
            <a:chExt cx="4585228" cy="769441"/>
          </a:xfrm>
        </p:grpSpPr>
        <p:sp>
          <p:nvSpPr>
            <p:cNvPr id="237" name="Google Shape;237;p8"/>
            <p:cNvSpPr txBox="1"/>
            <p:nvPr/>
          </p:nvSpPr>
          <p:spPr>
            <a:xfrm>
              <a:off x="7476412" y="1168299"/>
              <a:ext cx="3742855"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100">
                  <a:solidFill>
                    <a:schemeClr val="dk1"/>
                  </a:solidFill>
                  <a:latin typeface="Open Sans"/>
                  <a:ea typeface="Open Sans"/>
                  <a:cs typeface="Open Sans"/>
                  <a:sym typeface="Open Sans"/>
                </a:rPr>
                <a:t>Projected number of people </a:t>
              </a:r>
              <a:r>
                <a:rPr b="1" lang="en-US" sz="1100">
                  <a:solidFill>
                    <a:srgbClr val="C55A11"/>
                  </a:solidFill>
                  <a:latin typeface="Open Sans"/>
                  <a:ea typeface="Open Sans"/>
                  <a:cs typeface="Open Sans"/>
                  <a:sym typeface="Open Sans"/>
                </a:rPr>
                <a:t>without</a:t>
              </a:r>
              <a:r>
                <a:rPr lang="en-US" sz="1100">
                  <a:solidFill>
                    <a:schemeClr val="dk1"/>
                  </a:solidFill>
                  <a:latin typeface="Open Sans"/>
                  <a:ea typeface="Open Sans"/>
                  <a:cs typeface="Open Sans"/>
                  <a:sym typeface="Open Sans"/>
                </a:rPr>
                <a:t> access to electricity </a:t>
              </a:r>
              <a:r>
                <a:rPr b="1" lang="en-US" sz="1100">
                  <a:solidFill>
                    <a:srgbClr val="C55A11"/>
                  </a:solidFill>
                  <a:latin typeface="Open Sans"/>
                  <a:ea typeface="Open Sans"/>
                  <a:cs typeface="Open Sans"/>
                  <a:sym typeface="Open Sans"/>
                </a:rPr>
                <a:t>worldwide </a:t>
              </a:r>
              <a:r>
                <a:rPr lang="en-US" sz="1100">
                  <a:solidFill>
                    <a:schemeClr val="dk1"/>
                  </a:solidFill>
                  <a:latin typeface="Open Sans"/>
                  <a:ea typeface="Open Sans"/>
                  <a:cs typeface="Open Sans"/>
                  <a:sym typeface="Open Sans"/>
                </a:rPr>
                <a:t>in</a:t>
              </a:r>
              <a:r>
                <a:rPr b="1" lang="en-US" sz="1100">
                  <a:solidFill>
                    <a:srgbClr val="C55A11"/>
                  </a:solidFill>
                  <a:latin typeface="Open Sans"/>
                  <a:ea typeface="Open Sans"/>
                  <a:cs typeface="Open Sans"/>
                  <a:sym typeface="Open Sans"/>
                </a:rPr>
                <a:t> </a:t>
              </a:r>
              <a:r>
                <a:rPr lang="en-US" sz="1100">
                  <a:solidFill>
                    <a:schemeClr val="dk1"/>
                  </a:solidFill>
                  <a:latin typeface="Open Sans"/>
                  <a:ea typeface="Open Sans"/>
                  <a:cs typeface="Open Sans"/>
                  <a:sym typeface="Open Sans"/>
                </a:rPr>
                <a:t>2030 under the </a:t>
              </a:r>
              <a:r>
                <a:rPr b="1" lang="en-US" sz="1100">
                  <a:solidFill>
                    <a:schemeClr val="dk1"/>
                  </a:solidFill>
                  <a:latin typeface="Open Sans"/>
                  <a:ea typeface="Open Sans"/>
                  <a:cs typeface="Open Sans"/>
                  <a:sym typeface="Open Sans"/>
                </a:rPr>
                <a:t>Stated Policies Scenario</a:t>
              </a:r>
              <a:r>
                <a:rPr lang="en-US" sz="1100">
                  <a:solidFill>
                    <a:schemeClr val="dk1"/>
                  </a:solidFill>
                  <a:latin typeface="Open Sans"/>
                  <a:ea typeface="Open Sans"/>
                  <a:cs typeface="Open Sans"/>
                  <a:sym typeface="Open Sans"/>
                </a:rPr>
                <a:t>, of which </a:t>
              </a:r>
              <a:r>
                <a:rPr b="1" lang="en-US" sz="1100">
                  <a:solidFill>
                    <a:srgbClr val="C55A11"/>
                  </a:solidFill>
                  <a:latin typeface="Open Sans"/>
                  <a:ea typeface="Open Sans"/>
                  <a:cs typeface="Open Sans"/>
                  <a:sym typeface="Open Sans"/>
                </a:rPr>
                <a:t>85%</a:t>
              </a:r>
              <a:r>
                <a:rPr lang="en-US" sz="1100">
                  <a:solidFill>
                    <a:schemeClr val="dk1"/>
                  </a:solidFill>
                  <a:latin typeface="Open Sans"/>
                  <a:ea typeface="Open Sans"/>
                  <a:cs typeface="Open Sans"/>
                  <a:sym typeface="Open Sans"/>
                </a:rPr>
                <a:t> or about 560 million people will be in </a:t>
              </a:r>
              <a:r>
                <a:rPr b="1" lang="en-US" sz="1100">
                  <a:solidFill>
                    <a:srgbClr val="C55A11"/>
                  </a:solidFill>
                  <a:latin typeface="Open Sans"/>
                  <a:ea typeface="Open Sans"/>
                  <a:cs typeface="Open Sans"/>
                  <a:sym typeface="Open Sans"/>
                </a:rPr>
                <a:t>Sub-Saharan Africa </a:t>
              </a:r>
              <a:r>
                <a:rPr lang="en-US" sz="1100">
                  <a:solidFill>
                    <a:schemeClr val="dk1"/>
                  </a:solidFill>
                  <a:latin typeface="Open Sans"/>
                  <a:ea typeface="Open Sans"/>
                  <a:cs typeface="Open Sans"/>
                  <a:sym typeface="Open Sans"/>
                </a:rPr>
                <a:t>[4]</a:t>
              </a:r>
              <a:endParaRPr sz="1100">
                <a:solidFill>
                  <a:schemeClr val="dk1"/>
                </a:solidFill>
                <a:latin typeface="Open Sans"/>
                <a:ea typeface="Open Sans"/>
                <a:cs typeface="Open Sans"/>
                <a:sym typeface="Open Sans"/>
              </a:endParaRPr>
            </a:p>
          </p:txBody>
        </p:sp>
        <p:sp>
          <p:nvSpPr>
            <p:cNvPr id="238" name="Google Shape;238;p8"/>
            <p:cNvSpPr txBox="1"/>
            <p:nvPr/>
          </p:nvSpPr>
          <p:spPr>
            <a:xfrm>
              <a:off x="6634039" y="1168299"/>
              <a:ext cx="844642"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55A11"/>
                  </a:solidFill>
                  <a:latin typeface="Open Sans"/>
                  <a:ea typeface="Open Sans"/>
                  <a:cs typeface="Open Sans"/>
                  <a:sym typeface="Open Sans"/>
                </a:rPr>
                <a:t>660</a:t>
              </a:r>
              <a:r>
                <a:rPr lang="en-US" sz="1800">
                  <a:solidFill>
                    <a:schemeClr val="dk1"/>
                  </a:solidFill>
                  <a:latin typeface="Open Sans"/>
                  <a:ea typeface="Open Sans"/>
                  <a:cs typeface="Open Sans"/>
                  <a:sym typeface="Open Sans"/>
                </a:rPr>
                <a:t> </a:t>
              </a:r>
              <a:r>
                <a:rPr lang="en-US" sz="1400">
                  <a:solidFill>
                    <a:schemeClr val="dk1"/>
                  </a:solidFill>
                  <a:latin typeface="Open Sans"/>
                  <a:ea typeface="Open Sans"/>
                  <a:cs typeface="Open Sans"/>
                  <a:sym typeface="Open Sans"/>
                </a:rPr>
                <a:t>Millions</a:t>
              </a:r>
              <a:r>
                <a:rPr lang="en-US" sz="1800">
                  <a:solidFill>
                    <a:schemeClr val="dk1"/>
                  </a:solidFill>
                  <a:latin typeface="Open Sans"/>
                  <a:ea typeface="Open Sans"/>
                  <a:cs typeface="Open Sans"/>
                  <a:sym typeface="Open Sans"/>
                </a:rPr>
                <a:t> </a:t>
              </a:r>
              <a:endParaRPr/>
            </a:p>
          </p:txBody>
        </p:sp>
      </p:grpSp>
      <p:sp>
        <p:nvSpPr>
          <p:cNvPr id="239" name="Google Shape;239;p8"/>
          <p:cNvSpPr txBox="1"/>
          <p:nvPr/>
        </p:nvSpPr>
        <p:spPr>
          <a:xfrm>
            <a:off x="6510721" y="968857"/>
            <a:ext cx="4905767" cy="8002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CB615"/>
                </a:solidFill>
                <a:latin typeface="Open Sans"/>
                <a:ea typeface="Open Sans"/>
                <a:cs typeface="Open Sans"/>
                <a:sym typeface="Open Sans"/>
              </a:rPr>
              <a:t>Target 7.1</a:t>
            </a:r>
            <a:endParaRPr i="1" sz="1400">
              <a:solidFill>
                <a:schemeClr val="dk1"/>
              </a:solidFill>
              <a:latin typeface="Open Sans"/>
              <a:ea typeface="Open Sans"/>
              <a:cs typeface="Open Sans"/>
              <a:sym typeface="Open Sans"/>
            </a:endParaRPr>
          </a:p>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a:t>
            </a:r>
            <a:r>
              <a:rPr i="1" lang="en-US" sz="1400">
                <a:solidFill>
                  <a:schemeClr val="dk1"/>
                </a:solidFill>
                <a:latin typeface="Open Sans"/>
                <a:ea typeface="Open Sans"/>
                <a:cs typeface="Open Sans"/>
                <a:sym typeface="Open Sans"/>
              </a:rPr>
              <a:t>By 2030, ensure </a:t>
            </a:r>
            <a:r>
              <a:rPr b="1" i="1" lang="en-US" sz="1400">
                <a:solidFill>
                  <a:schemeClr val="dk1"/>
                </a:solidFill>
                <a:latin typeface="Open Sans"/>
                <a:ea typeface="Open Sans"/>
                <a:cs typeface="Open Sans"/>
                <a:sym typeface="Open Sans"/>
              </a:rPr>
              <a:t>universal access </a:t>
            </a:r>
            <a:r>
              <a:rPr i="1" lang="en-US" sz="1400">
                <a:solidFill>
                  <a:schemeClr val="dk1"/>
                </a:solidFill>
                <a:latin typeface="Open Sans"/>
                <a:ea typeface="Open Sans"/>
                <a:cs typeface="Open Sans"/>
                <a:sym typeface="Open Sans"/>
              </a:rPr>
              <a:t>to affordable, reliable and modern energy services”</a:t>
            </a:r>
            <a:endParaRPr i="1" sz="1800">
              <a:solidFill>
                <a:schemeClr val="dk1"/>
              </a:solidFill>
              <a:latin typeface="Open Sans"/>
              <a:ea typeface="Open Sans"/>
              <a:cs typeface="Open Sans"/>
              <a:sym typeface="Open Sans"/>
            </a:endParaRPr>
          </a:p>
        </p:txBody>
      </p:sp>
      <p:sp>
        <p:nvSpPr>
          <p:cNvPr id="240" name="Google Shape;240;p8"/>
          <p:cNvSpPr txBox="1"/>
          <p:nvPr/>
        </p:nvSpPr>
        <p:spPr>
          <a:xfrm>
            <a:off x="8593649" y="1862960"/>
            <a:ext cx="73026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Open Sans"/>
                <a:ea typeface="Open Sans"/>
                <a:cs typeface="Open Sans"/>
                <a:sym typeface="Open Sans"/>
              </a:rPr>
              <a:t>but</a:t>
            </a:r>
            <a:endParaRPr/>
          </a:p>
        </p:txBody>
      </p:sp>
      <p:pic>
        <p:nvPicPr>
          <p:cNvPr id="241" name="Google Shape;241;p8"/>
          <p:cNvPicPr preferRelativeResize="0"/>
          <p:nvPr/>
        </p:nvPicPr>
        <p:blipFill rotWithShape="1">
          <a:blip r:embed="rId6">
            <a:alphaModFix/>
          </a:blip>
          <a:srcRect b="0" l="25292" r="0" t="0"/>
          <a:stretch/>
        </p:blipFill>
        <p:spPr>
          <a:xfrm>
            <a:off x="6637443" y="3557147"/>
            <a:ext cx="4742263" cy="2366786"/>
          </a:xfrm>
          <a:prstGeom prst="rect">
            <a:avLst/>
          </a:prstGeom>
          <a:noFill/>
          <a:ln>
            <a:noFill/>
          </a:ln>
        </p:spPr>
      </p:pic>
      <p:sp>
        <p:nvSpPr>
          <p:cNvPr id="242" name="Google Shape;242;p8"/>
          <p:cNvSpPr txBox="1"/>
          <p:nvPr/>
        </p:nvSpPr>
        <p:spPr>
          <a:xfrm>
            <a:off x="5592359" y="1274144"/>
            <a:ext cx="543577" cy="18466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
                <a:solidFill>
                  <a:schemeClr val="dk1"/>
                </a:solidFill>
                <a:latin typeface="Open Sans"/>
                <a:ea typeface="Open Sans"/>
                <a:cs typeface="Open Sans"/>
                <a:sym typeface="Open Sans"/>
              </a:rPr>
              <a:t>90.2%</a:t>
            </a:r>
            <a:endParaRPr/>
          </a:p>
        </p:txBody>
      </p:sp>
      <p:sp>
        <p:nvSpPr>
          <p:cNvPr id="243" name="Google Shape;243;p8"/>
          <p:cNvSpPr txBox="1"/>
          <p:nvPr/>
        </p:nvSpPr>
        <p:spPr>
          <a:xfrm>
            <a:off x="1822888" y="5436856"/>
            <a:ext cx="3128211"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900">
                <a:solidFill>
                  <a:srgbClr val="595959"/>
                </a:solidFill>
                <a:latin typeface="Open Sans"/>
                <a:ea typeface="Open Sans"/>
                <a:cs typeface="Open Sans"/>
                <a:sym typeface="Open Sans"/>
              </a:rPr>
              <a:t>Share of population with access to electricity [3]</a:t>
            </a:r>
            <a:endParaRPr i="1" sz="900">
              <a:solidFill>
                <a:srgbClr val="595959"/>
              </a:solidFill>
              <a:latin typeface="Open Sans"/>
              <a:ea typeface="Open Sans"/>
              <a:cs typeface="Open Sans"/>
              <a:sym typeface="Open Sans"/>
            </a:endParaRPr>
          </a:p>
        </p:txBody>
      </p:sp>
      <p:sp>
        <p:nvSpPr>
          <p:cNvPr id="244" name="Google Shape;244;p8"/>
          <p:cNvSpPr txBox="1"/>
          <p:nvPr/>
        </p:nvSpPr>
        <p:spPr>
          <a:xfrm>
            <a:off x="6774336" y="3388040"/>
            <a:ext cx="4605370"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900">
                <a:solidFill>
                  <a:srgbClr val="595959"/>
                </a:solidFill>
                <a:latin typeface="Open Sans"/>
                <a:ea typeface="Open Sans"/>
                <a:cs typeface="Open Sans"/>
                <a:sym typeface="Open Sans"/>
              </a:rPr>
              <a:t>Share of population with access to electricity in the Stated Policies Scenario [2]</a:t>
            </a:r>
            <a:endParaRPr i="1" sz="900">
              <a:solidFill>
                <a:srgbClr val="595959"/>
              </a:solidFill>
              <a:latin typeface="Open Sans"/>
              <a:ea typeface="Open Sans"/>
              <a:cs typeface="Open Sans"/>
              <a:sym typeface="Open Sans"/>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descr="Graphical user interface, sunburst chart&#10;&#10;Description automatically generated" id="250" name="Google Shape;250;p9"/>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251" name="Google Shape;251;p9"/>
          <p:cNvSpPr/>
          <p:nvPr/>
        </p:nvSpPr>
        <p:spPr>
          <a:xfrm>
            <a:off x="52786" y="20386"/>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9"/>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8</a:t>
            </a:r>
            <a:endParaRPr b="1" sz="1400">
              <a:solidFill>
                <a:schemeClr val="lt1"/>
              </a:solidFill>
              <a:latin typeface="Open Sans ExtraBold"/>
              <a:ea typeface="Open Sans ExtraBold"/>
              <a:cs typeface="Open Sans ExtraBold"/>
              <a:sym typeface="Open Sans ExtraBold"/>
            </a:endParaRPr>
          </a:p>
        </p:txBody>
      </p:sp>
      <p:sp>
        <p:nvSpPr>
          <p:cNvPr id="253" name="Google Shape;253;p9"/>
          <p:cNvSpPr txBox="1"/>
          <p:nvPr/>
        </p:nvSpPr>
        <p:spPr>
          <a:xfrm>
            <a:off x="386473" y="72887"/>
            <a:ext cx="7651304" cy="778932"/>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US" sz="2800">
                <a:solidFill>
                  <a:schemeClr val="dk1"/>
                </a:solidFill>
                <a:latin typeface="Open Sans"/>
                <a:ea typeface="Open Sans"/>
                <a:cs typeface="Open Sans"/>
                <a:sym typeface="Open Sans"/>
              </a:rPr>
              <a:t>The “last mile”</a:t>
            </a:r>
            <a:endParaRPr/>
          </a:p>
        </p:txBody>
      </p:sp>
      <p:cxnSp>
        <p:nvCxnSpPr>
          <p:cNvPr id="254" name="Google Shape;254;p9"/>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sp>
        <p:nvSpPr>
          <p:cNvPr id="255" name="Google Shape;255;p9"/>
          <p:cNvSpPr txBox="1"/>
          <p:nvPr/>
        </p:nvSpPr>
        <p:spPr>
          <a:xfrm>
            <a:off x="386473" y="1051904"/>
            <a:ext cx="11012589" cy="73866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400">
                <a:solidFill>
                  <a:schemeClr val="dk1"/>
                </a:solidFill>
                <a:latin typeface="Open Sans"/>
                <a:ea typeface="Open Sans"/>
                <a:cs typeface="Open Sans"/>
                <a:sym typeface="Open Sans"/>
              </a:rPr>
              <a:t>When a country reaches electricity access rates close to 100%, it is usually facing the issue of the </a:t>
            </a:r>
            <a:r>
              <a:rPr b="1" lang="en-US" sz="1400">
                <a:solidFill>
                  <a:srgbClr val="C55A11"/>
                </a:solidFill>
                <a:latin typeface="Open Sans"/>
                <a:ea typeface="Open Sans"/>
                <a:cs typeface="Open Sans"/>
                <a:sym typeface="Open Sans"/>
              </a:rPr>
              <a:t>“last mile” of electrification</a:t>
            </a:r>
            <a:r>
              <a:rPr lang="en-US" sz="1400">
                <a:solidFill>
                  <a:schemeClr val="dk1"/>
                </a:solidFill>
                <a:latin typeface="Open Sans"/>
                <a:ea typeface="Open Sans"/>
                <a:cs typeface="Open Sans"/>
                <a:sym typeface="Open Sans"/>
              </a:rPr>
              <a:t>, the struggle to reach the last, usually extremely </a:t>
            </a:r>
            <a:r>
              <a:rPr b="1" lang="en-US" sz="1400">
                <a:solidFill>
                  <a:schemeClr val="dk1"/>
                </a:solidFill>
                <a:latin typeface="Open Sans"/>
                <a:ea typeface="Open Sans"/>
                <a:cs typeface="Open Sans"/>
                <a:sym typeface="Open Sans"/>
              </a:rPr>
              <a:t>isolated and under-served, rural communities </a:t>
            </a:r>
            <a:r>
              <a:rPr lang="en-US" sz="1400">
                <a:solidFill>
                  <a:schemeClr val="dk1"/>
                </a:solidFill>
                <a:latin typeface="Open Sans"/>
                <a:ea typeface="Open Sans"/>
                <a:cs typeface="Open Sans"/>
                <a:sym typeface="Open Sans"/>
              </a:rPr>
              <a:t>that still lack access to electricity. Providing electricity to the last mile remains a challenge for any country because of many reasons including:</a:t>
            </a:r>
            <a:endParaRPr/>
          </a:p>
        </p:txBody>
      </p:sp>
      <p:sp>
        <p:nvSpPr>
          <p:cNvPr id="256" name="Google Shape;256;p9"/>
          <p:cNvSpPr txBox="1"/>
          <p:nvPr/>
        </p:nvSpPr>
        <p:spPr>
          <a:xfrm>
            <a:off x="611857" y="1928142"/>
            <a:ext cx="3818997" cy="40780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C55A11"/>
                </a:solidFill>
                <a:latin typeface="Open Sans"/>
                <a:ea typeface="Open Sans"/>
                <a:cs typeface="Open Sans"/>
                <a:sym typeface="Open Sans"/>
              </a:rPr>
              <a:t>Logistical Challenges</a:t>
            </a:r>
            <a:endParaRPr/>
          </a:p>
          <a:p>
            <a:pPr indent="0" lvl="0" marL="0" marR="0" rtl="0" algn="l">
              <a:spcBef>
                <a:spcPts val="0"/>
              </a:spcBef>
              <a:spcAft>
                <a:spcPts val="0"/>
              </a:spcAft>
              <a:buNone/>
            </a:pPr>
            <a:r>
              <a:t/>
            </a:r>
            <a:endParaRPr sz="600">
              <a:solidFill>
                <a:srgbClr val="C55A11"/>
              </a:solidFill>
              <a:latin typeface="Open Sans"/>
              <a:ea typeface="Open Sans"/>
              <a:cs typeface="Open Sans"/>
              <a:sym typeface="Open Sans"/>
            </a:endParaRPr>
          </a:p>
          <a:p>
            <a:pPr indent="-171450" lvl="0" marL="171450" marR="0" rtl="0" algn="l">
              <a:spcBef>
                <a:spcPts val="0"/>
              </a:spcBef>
              <a:spcAft>
                <a:spcPts val="0"/>
              </a:spcAft>
              <a:buClr>
                <a:schemeClr val="dk1"/>
              </a:buClr>
              <a:buSzPts val="1200"/>
              <a:buFont typeface="Arial"/>
              <a:buChar char="•"/>
            </a:pPr>
            <a:r>
              <a:rPr i="1" lang="en-US" sz="1200">
                <a:solidFill>
                  <a:schemeClr val="dk1"/>
                </a:solidFill>
                <a:latin typeface="Open Sans"/>
                <a:ea typeface="Open Sans"/>
                <a:cs typeface="Open Sans"/>
                <a:sym typeface="Open Sans"/>
              </a:rPr>
              <a:t>Geographic isolation</a:t>
            </a:r>
            <a:endParaRPr/>
          </a:p>
          <a:p>
            <a:pPr indent="-171450" lvl="0" marL="171450" marR="0" rtl="0" algn="l">
              <a:spcBef>
                <a:spcPts val="0"/>
              </a:spcBef>
              <a:spcAft>
                <a:spcPts val="0"/>
              </a:spcAft>
              <a:buClr>
                <a:schemeClr val="dk1"/>
              </a:buClr>
              <a:buSzPts val="1200"/>
              <a:buFont typeface="Arial"/>
              <a:buChar char="•"/>
            </a:pPr>
            <a:r>
              <a:rPr i="1" lang="en-US" sz="1200">
                <a:solidFill>
                  <a:schemeClr val="dk1"/>
                </a:solidFill>
                <a:latin typeface="Open Sans"/>
                <a:ea typeface="Open Sans"/>
                <a:cs typeface="Open Sans"/>
                <a:sym typeface="Open Sans"/>
              </a:rPr>
              <a:t>Difficult terrain</a:t>
            </a:r>
            <a:endParaRPr/>
          </a:p>
          <a:p>
            <a:pPr indent="0" lvl="0" marL="0" marR="0" rtl="0" algn="l">
              <a:spcBef>
                <a:spcPts val="0"/>
              </a:spcBef>
              <a:spcAft>
                <a:spcPts val="0"/>
              </a:spcAft>
              <a:buNone/>
            </a:pPr>
            <a:r>
              <a:t/>
            </a:r>
            <a:endParaRPr i="1" sz="1100">
              <a:solidFill>
                <a:schemeClr val="dk1"/>
              </a:solidFill>
              <a:latin typeface="Open Sans"/>
              <a:ea typeface="Open Sans"/>
              <a:cs typeface="Open Sans"/>
              <a:sym typeface="Open Sans"/>
            </a:endParaRPr>
          </a:p>
          <a:p>
            <a:pPr indent="0" lvl="0" marL="0" marR="0" rtl="0" algn="l">
              <a:spcBef>
                <a:spcPts val="0"/>
              </a:spcBef>
              <a:spcAft>
                <a:spcPts val="0"/>
              </a:spcAft>
              <a:buNone/>
            </a:pPr>
            <a:r>
              <a:rPr lang="en-US" sz="1600">
                <a:solidFill>
                  <a:srgbClr val="C55A11"/>
                </a:solidFill>
                <a:latin typeface="Open Sans"/>
                <a:ea typeface="Open Sans"/>
                <a:cs typeface="Open Sans"/>
                <a:sym typeface="Open Sans"/>
              </a:rPr>
              <a:t>Economic and Business Barriers</a:t>
            </a:r>
            <a:endParaRPr/>
          </a:p>
          <a:p>
            <a:pPr indent="0" lvl="0" marL="0" marR="0" rtl="0" algn="l">
              <a:spcBef>
                <a:spcPts val="0"/>
              </a:spcBef>
              <a:spcAft>
                <a:spcPts val="0"/>
              </a:spcAft>
              <a:buNone/>
            </a:pPr>
            <a:r>
              <a:t/>
            </a:r>
            <a:endParaRPr sz="600">
              <a:solidFill>
                <a:srgbClr val="C55A11"/>
              </a:solidFill>
              <a:latin typeface="Open Sans"/>
              <a:ea typeface="Open Sans"/>
              <a:cs typeface="Open Sans"/>
              <a:sym typeface="Open Sans"/>
            </a:endParaRPr>
          </a:p>
          <a:p>
            <a:pPr indent="-171450" lvl="0" marL="171450" marR="0" rtl="0" algn="l">
              <a:spcBef>
                <a:spcPts val="0"/>
              </a:spcBef>
              <a:spcAft>
                <a:spcPts val="0"/>
              </a:spcAft>
              <a:buClr>
                <a:schemeClr val="dk1"/>
              </a:buClr>
              <a:buSzPts val="1200"/>
              <a:buFont typeface="Arial"/>
              <a:buChar char="•"/>
            </a:pPr>
            <a:r>
              <a:rPr i="1" lang="en-US" sz="1200">
                <a:solidFill>
                  <a:schemeClr val="dk1"/>
                </a:solidFill>
                <a:latin typeface="Open Sans"/>
                <a:ea typeface="Open Sans"/>
                <a:cs typeface="Open Sans"/>
                <a:sym typeface="Open Sans"/>
              </a:rPr>
              <a:t>Low population density</a:t>
            </a:r>
            <a:endParaRPr/>
          </a:p>
          <a:p>
            <a:pPr indent="-171450" lvl="0" marL="171450" marR="0" rtl="0" algn="l">
              <a:spcBef>
                <a:spcPts val="0"/>
              </a:spcBef>
              <a:spcAft>
                <a:spcPts val="0"/>
              </a:spcAft>
              <a:buClr>
                <a:schemeClr val="dk1"/>
              </a:buClr>
              <a:buSzPts val="1200"/>
              <a:buFont typeface="Arial"/>
              <a:buChar char="•"/>
            </a:pPr>
            <a:r>
              <a:rPr i="1" lang="en-US" sz="1200">
                <a:solidFill>
                  <a:schemeClr val="dk1"/>
                </a:solidFill>
                <a:latin typeface="Open Sans"/>
                <a:ea typeface="Open Sans"/>
                <a:cs typeface="Open Sans"/>
                <a:sym typeface="Open Sans"/>
              </a:rPr>
              <a:t>High infrastructure costs</a:t>
            </a:r>
            <a:endParaRPr/>
          </a:p>
          <a:p>
            <a:pPr indent="-171450" lvl="0" marL="171450" marR="0" rtl="0" algn="l">
              <a:spcBef>
                <a:spcPts val="0"/>
              </a:spcBef>
              <a:spcAft>
                <a:spcPts val="0"/>
              </a:spcAft>
              <a:buClr>
                <a:schemeClr val="dk1"/>
              </a:buClr>
              <a:buSzPts val="1200"/>
              <a:buFont typeface="Arial"/>
              <a:buChar char="•"/>
            </a:pPr>
            <a:r>
              <a:rPr i="1" lang="en-US" sz="1200">
                <a:solidFill>
                  <a:schemeClr val="dk1"/>
                </a:solidFill>
                <a:latin typeface="Open Sans"/>
                <a:ea typeface="Open Sans"/>
                <a:cs typeface="Open Sans"/>
                <a:sym typeface="Open Sans"/>
              </a:rPr>
              <a:t>Low demand and low-income communities</a:t>
            </a:r>
            <a:endParaRPr/>
          </a:p>
          <a:p>
            <a:pPr indent="-171450" lvl="0" marL="171450" marR="0" rtl="0" algn="l">
              <a:spcBef>
                <a:spcPts val="0"/>
              </a:spcBef>
              <a:spcAft>
                <a:spcPts val="0"/>
              </a:spcAft>
              <a:buClr>
                <a:srgbClr val="000000"/>
              </a:buClr>
              <a:buSzPts val="1200"/>
              <a:buFont typeface="Arial"/>
              <a:buChar char="•"/>
            </a:pPr>
            <a:r>
              <a:rPr i="1" lang="en-US" sz="1200">
                <a:solidFill>
                  <a:srgbClr val="000000"/>
                </a:solidFill>
                <a:latin typeface="Open Sans"/>
                <a:ea typeface="Open Sans"/>
                <a:cs typeface="Open Sans"/>
                <a:sym typeface="Open Sans"/>
              </a:rPr>
              <a:t>Maintenance and operations in remote areas</a:t>
            </a:r>
            <a:endParaRPr i="1" sz="1200">
              <a:solidFill>
                <a:schemeClr val="dk1"/>
              </a:solidFill>
              <a:latin typeface="Open Sans"/>
              <a:ea typeface="Open Sans"/>
              <a:cs typeface="Open Sans"/>
              <a:sym typeface="Open Sans"/>
            </a:endParaRPr>
          </a:p>
          <a:p>
            <a:pPr indent="-69850" lvl="0" marL="171450" marR="0" rtl="0" algn="l">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C55A11"/>
              </a:buClr>
              <a:buSzPts val="1600"/>
              <a:buFont typeface="Open Sans"/>
              <a:buNone/>
            </a:pPr>
            <a:r>
              <a:rPr b="0" i="0" lang="en-US" sz="1600" u="none" cap="none" strike="noStrike">
                <a:solidFill>
                  <a:srgbClr val="C55A11"/>
                </a:solidFill>
                <a:latin typeface="Open Sans"/>
                <a:ea typeface="Open Sans"/>
                <a:cs typeface="Open Sans"/>
                <a:sym typeface="Open Sans"/>
              </a:rPr>
              <a:t>Regulatory Barriers</a:t>
            </a:r>
            <a:endParaRPr/>
          </a:p>
          <a:p>
            <a:pPr indent="0" lvl="0" marL="0" marR="0" rtl="0" algn="l">
              <a:lnSpc>
                <a:spcPct val="100000"/>
              </a:lnSpc>
              <a:spcBef>
                <a:spcPts val="0"/>
              </a:spcBef>
              <a:spcAft>
                <a:spcPts val="0"/>
              </a:spcAft>
              <a:buClr>
                <a:schemeClr val="dk1"/>
              </a:buClr>
              <a:buSzPts val="600"/>
              <a:buFont typeface="Calibri"/>
              <a:buNone/>
            </a:pPr>
            <a:r>
              <a:t/>
            </a:r>
            <a:endParaRPr b="0" i="0" sz="600" u="none" cap="none" strike="noStrike">
              <a:solidFill>
                <a:srgbClr val="C55A11"/>
              </a:solidFill>
              <a:latin typeface="Open Sans"/>
              <a:ea typeface="Open Sans"/>
              <a:cs typeface="Open Sans"/>
              <a:sym typeface="Open Sans"/>
            </a:endParaRPr>
          </a:p>
          <a:p>
            <a:pPr indent="-171450" lvl="0" marL="171450" marR="0" rtl="0" algn="l">
              <a:lnSpc>
                <a:spcPct val="100000"/>
              </a:lnSpc>
              <a:spcBef>
                <a:spcPts val="0"/>
              </a:spcBef>
              <a:spcAft>
                <a:spcPts val="0"/>
              </a:spcAft>
              <a:buClr>
                <a:srgbClr val="000000"/>
              </a:buClr>
              <a:buSzPts val="1200"/>
              <a:buFont typeface="Arial"/>
              <a:buChar char="•"/>
            </a:pPr>
            <a:r>
              <a:rPr b="0" i="1" lang="en-US" sz="1200" u="none" cap="none" strike="noStrike">
                <a:solidFill>
                  <a:srgbClr val="000000"/>
                </a:solidFill>
                <a:latin typeface="Open Sans"/>
                <a:ea typeface="Open Sans"/>
                <a:cs typeface="Open Sans"/>
                <a:sym typeface="Open Sans"/>
              </a:rPr>
              <a:t>Regulatory Challenges: permits and land ownership</a:t>
            </a:r>
            <a:endParaRPr/>
          </a:p>
          <a:p>
            <a:pPr indent="-95250" lvl="0" marL="171450" marR="0" rtl="0" algn="l">
              <a:lnSpc>
                <a:spcPct val="100000"/>
              </a:lnSpc>
              <a:spcBef>
                <a:spcPts val="0"/>
              </a:spcBef>
              <a:spcAft>
                <a:spcPts val="0"/>
              </a:spcAft>
              <a:buClr>
                <a:schemeClr val="dk1"/>
              </a:buClr>
              <a:buSzPts val="1200"/>
              <a:buFont typeface="Arial"/>
              <a:buNone/>
            </a:pPr>
            <a:r>
              <a:t/>
            </a:r>
            <a:endParaRPr b="0" i="1" sz="1200" u="none" cap="none" strike="noStrike">
              <a:solidFill>
                <a:srgbClr val="000000"/>
              </a:solidFill>
              <a:latin typeface="Open Sans"/>
              <a:ea typeface="Open Sans"/>
              <a:cs typeface="Open Sans"/>
              <a:sym typeface="Open Sans"/>
            </a:endParaRPr>
          </a:p>
          <a:p>
            <a:pPr indent="0" lvl="0" marL="0" marR="0" rtl="0" algn="l">
              <a:spcBef>
                <a:spcPts val="0"/>
              </a:spcBef>
              <a:spcAft>
                <a:spcPts val="0"/>
              </a:spcAft>
              <a:buNone/>
            </a:pPr>
            <a:r>
              <a:t/>
            </a:r>
            <a:endParaRPr i="1" sz="1200">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C55A11"/>
              </a:buClr>
              <a:buSzPts val="1600"/>
              <a:buFont typeface="Open Sans"/>
              <a:buNone/>
            </a:pPr>
            <a:r>
              <a:rPr b="0" i="0" lang="en-US" sz="1600" u="none" cap="none" strike="noStrike">
                <a:solidFill>
                  <a:srgbClr val="C55A11"/>
                </a:solidFill>
                <a:latin typeface="Open Sans"/>
                <a:ea typeface="Open Sans"/>
                <a:cs typeface="Open Sans"/>
                <a:sym typeface="Open Sans"/>
              </a:rPr>
              <a:t>Socio-Environmental Considerations</a:t>
            </a:r>
            <a:endParaRPr/>
          </a:p>
          <a:p>
            <a:pPr indent="0" lvl="0" marL="0" marR="0" rtl="0" algn="l">
              <a:lnSpc>
                <a:spcPct val="100000"/>
              </a:lnSpc>
              <a:spcBef>
                <a:spcPts val="0"/>
              </a:spcBef>
              <a:spcAft>
                <a:spcPts val="0"/>
              </a:spcAft>
              <a:buClr>
                <a:schemeClr val="dk1"/>
              </a:buClr>
              <a:buSzPts val="600"/>
              <a:buFont typeface="Calibri"/>
              <a:buNone/>
            </a:pPr>
            <a:r>
              <a:t/>
            </a:r>
            <a:endParaRPr b="0" i="0" sz="600" u="none" cap="none" strike="noStrike">
              <a:solidFill>
                <a:srgbClr val="C55A11"/>
              </a:solidFill>
              <a:latin typeface="Open Sans"/>
              <a:ea typeface="Open Sans"/>
              <a:cs typeface="Open Sans"/>
              <a:sym typeface="Open Sans"/>
            </a:endParaRPr>
          </a:p>
          <a:p>
            <a:pPr indent="-171450" lvl="0" marL="171450" marR="0" rtl="0" algn="l">
              <a:lnSpc>
                <a:spcPct val="100000"/>
              </a:lnSpc>
              <a:spcBef>
                <a:spcPts val="0"/>
              </a:spcBef>
              <a:spcAft>
                <a:spcPts val="0"/>
              </a:spcAft>
              <a:buClr>
                <a:srgbClr val="000000"/>
              </a:buClr>
              <a:buSzPts val="1200"/>
              <a:buFont typeface="Arial"/>
              <a:buChar char="•"/>
            </a:pPr>
            <a:r>
              <a:rPr i="1" lang="en-US" sz="1200">
                <a:solidFill>
                  <a:srgbClr val="000000"/>
                </a:solidFill>
                <a:latin typeface="Open Sans"/>
                <a:ea typeface="Open Sans"/>
                <a:cs typeface="Open Sans"/>
                <a:sym typeface="Open Sans"/>
              </a:rPr>
              <a:t>Lack of l</a:t>
            </a:r>
            <a:r>
              <a:rPr b="0" i="1" lang="en-US" sz="1200" u="none" cap="none" strike="noStrike">
                <a:solidFill>
                  <a:srgbClr val="000000"/>
                </a:solidFill>
                <a:latin typeface="Open Sans"/>
                <a:ea typeface="Open Sans"/>
                <a:cs typeface="Open Sans"/>
                <a:sym typeface="Open Sans"/>
              </a:rPr>
              <a:t>ocal expertise</a:t>
            </a:r>
            <a:endParaRPr/>
          </a:p>
          <a:p>
            <a:pPr indent="-171450" lvl="0" marL="171450" marR="0" rtl="0" algn="l">
              <a:lnSpc>
                <a:spcPct val="100000"/>
              </a:lnSpc>
              <a:spcBef>
                <a:spcPts val="0"/>
              </a:spcBef>
              <a:spcAft>
                <a:spcPts val="0"/>
              </a:spcAft>
              <a:buClr>
                <a:srgbClr val="000000"/>
              </a:buClr>
              <a:buSzPts val="1200"/>
              <a:buFont typeface="Arial"/>
              <a:buChar char="•"/>
            </a:pPr>
            <a:r>
              <a:rPr b="0" i="1" lang="en-US" sz="1200" u="none" cap="none" strike="noStrike">
                <a:solidFill>
                  <a:srgbClr val="000000"/>
                </a:solidFill>
                <a:latin typeface="Open Sans"/>
                <a:ea typeface="Open Sans"/>
                <a:cs typeface="Open Sans"/>
                <a:sym typeface="Open Sans"/>
              </a:rPr>
              <a:t>Community involvement and local social factors</a:t>
            </a:r>
            <a:endParaRPr/>
          </a:p>
          <a:p>
            <a:pPr indent="-95250" lvl="0" marL="171450" marR="0" rtl="0" algn="l">
              <a:lnSpc>
                <a:spcPct val="100000"/>
              </a:lnSpc>
              <a:spcBef>
                <a:spcPts val="0"/>
              </a:spcBef>
              <a:spcAft>
                <a:spcPts val="0"/>
              </a:spcAft>
              <a:buClr>
                <a:schemeClr val="dk1"/>
              </a:buClr>
              <a:buSzPts val="1200"/>
              <a:buFont typeface="Arial"/>
              <a:buNone/>
            </a:pPr>
            <a:r>
              <a:t/>
            </a:r>
            <a:endParaRPr b="0" i="1" sz="1200" u="none" cap="none" strike="noStrike">
              <a:solidFill>
                <a:srgbClr val="000000"/>
              </a:solidFill>
              <a:latin typeface="Open Sans"/>
              <a:ea typeface="Open Sans"/>
              <a:cs typeface="Open Sans"/>
              <a:sym typeface="Open Sans"/>
            </a:endParaRPr>
          </a:p>
        </p:txBody>
      </p:sp>
      <p:sp>
        <p:nvSpPr>
          <p:cNvPr id="257" name="Google Shape;257;p9"/>
          <p:cNvSpPr txBox="1"/>
          <p:nvPr/>
        </p:nvSpPr>
        <p:spPr>
          <a:xfrm>
            <a:off x="5484980" y="5419859"/>
            <a:ext cx="5095769"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900">
                <a:solidFill>
                  <a:srgbClr val="595959"/>
                </a:solidFill>
                <a:latin typeface="Open Sans"/>
                <a:ea typeface="Open Sans"/>
                <a:cs typeface="Open Sans"/>
                <a:sym typeface="Open Sans"/>
              </a:rPr>
              <a:t>National electrification strategy by type of electricity access solutions in Togo [5] and Kenya [6]</a:t>
            </a:r>
            <a:endParaRPr i="1" sz="900">
              <a:solidFill>
                <a:srgbClr val="595959"/>
              </a:solidFill>
              <a:latin typeface="Open Sans"/>
              <a:ea typeface="Open Sans"/>
              <a:cs typeface="Open Sans"/>
              <a:sym typeface="Open Sans"/>
            </a:endParaRPr>
          </a:p>
        </p:txBody>
      </p:sp>
      <p:cxnSp>
        <p:nvCxnSpPr>
          <p:cNvPr id="258" name="Google Shape;258;p9"/>
          <p:cNvCxnSpPr/>
          <p:nvPr/>
        </p:nvCxnSpPr>
        <p:spPr>
          <a:xfrm rot="10800000">
            <a:off x="4610859" y="2010710"/>
            <a:ext cx="0" cy="4249985"/>
          </a:xfrm>
          <a:prstGeom prst="straightConnector1">
            <a:avLst/>
          </a:prstGeom>
          <a:noFill/>
          <a:ln cap="flat" cmpd="sng" w="9525">
            <a:solidFill>
              <a:srgbClr val="D0CECE"/>
            </a:solidFill>
            <a:prstDash val="dash"/>
            <a:miter lim="800000"/>
            <a:headEnd len="sm" w="sm" type="none"/>
            <a:tailEnd len="sm" w="sm" type="none"/>
          </a:ln>
        </p:spPr>
      </p:cxnSp>
      <p:grpSp>
        <p:nvGrpSpPr>
          <p:cNvPr id="259" name="Google Shape;259;p9"/>
          <p:cNvGrpSpPr/>
          <p:nvPr/>
        </p:nvGrpSpPr>
        <p:grpSpPr>
          <a:xfrm>
            <a:off x="4907177" y="2280492"/>
            <a:ext cx="6281625" cy="2895851"/>
            <a:chOff x="4907177" y="2117206"/>
            <a:chExt cx="6281625" cy="2895851"/>
          </a:xfrm>
        </p:grpSpPr>
        <p:pic>
          <p:nvPicPr>
            <p:cNvPr id="260" name="Google Shape;260;p9"/>
            <p:cNvPicPr preferRelativeResize="0"/>
            <p:nvPr/>
          </p:nvPicPr>
          <p:blipFill rotWithShape="1">
            <a:blip r:embed="rId4">
              <a:alphaModFix/>
            </a:blip>
            <a:srcRect b="4009" l="0" r="0" t="3095"/>
            <a:stretch/>
          </p:blipFill>
          <p:spPr>
            <a:xfrm>
              <a:off x="7284823" y="2692880"/>
              <a:ext cx="3903979" cy="2111466"/>
            </a:xfrm>
            <a:prstGeom prst="rect">
              <a:avLst/>
            </a:prstGeom>
            <a:noFill/>
            <a:ln>
              <a:noFill/>
            </a:ln>
          </p:spPr>
        </p:pic>
        <p:pic>
          <p:nvPicPr>
            <p:cNvPr id="261" name="Google Shape;261;p9"/>
            <p:cNvPicPr preferRelativeResize="0"/>
            <p:nvPr/>
          </p:nvPicPr>
          <p:blipFill rotWithShape="1">
            <a:blip r:embed="rId5">
              <a:alphaModFix/>
            </a:blip>
            <a:srcRect b="0" l="0" r="0" t="0"/>
            <a:stretch/>
          </p:blipFill>
          <p:spPr>
            <a:xfrm>
              <a:off x="4907177" y="2117206"/>
              <a:ext cx="2377646" cy="2895851"/>
            </a:xfrm>
            <a:prstGeom prst="rect">
              <a:avLst/>
            </a:prstGeom>
            <a:noFill/>
            <a:ln>
              <a:noFill/>
            </a:ln>
          </p:spPr>
        </p:pic>
      </p:gr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2021-02-10T16:48:02Z</dcterms:created>
  <dc:creator>Sarel Greyling</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